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1"/>
  </p:sldMasterIdLst>
  <p:notesMasterIdLst>
    <p:notesMasterId r:id="rId49"/>
  </p:notesMasterIdLst>
  <p:handoutMasterIdLst>
    <p:handoutMasterId r:id="rId50"/>
  </p:handoutMasterIdLst>
  <p:sldIdLst>
    <p:sldId id="500" r:id="rId2"/>
    <p:sldId id="534" r:id="rId3"/>
    <p:sldId id="538" r:id="rId4"/>
    <p:sldId id="541" r:id="rId5"/>
    <p:sldId id="562" r:id="rId6"/>
    <p:sldId id="566" r:id="rId7"/>
    <p:sldId id="567" r:id="rId8"/>
    <p:sldId id="564" r:id="rId9"/>
    <p:sldId id="540" r:id="rId10"/>
    <p:sldId id="542" r:id="rId11"/>
    <p:sldId id="543" r:id="rId12"/>
    <p:sldId id="546" r:id="rId13"/>
    <p:sldId id="547" r:id="rId14"/>
    <p:sldId id="565" r:id="rId15"/>
    <p:sldId id="561" r:id="rId16"/>
    <p:sldId id="548" r:id="rId17"/>
    <p:sldId id="549" r:id="rId18"/>
    <p:sldId id="550" r:id="rId19"/>
    <p:sldId id="551" r:id="rId20"/>
    <p:sldId id="552" r:id="rId21"/>
    <p:sldId id="553" r:id="rId22"/>
    <p:sldId id="554" r:id="rId23"/>
    <p:sldId id="555" r:id="rId24"/>
    <p:sldId id="556" r:id="rId25"/>
    <p:sldId id="557" r:id="rId26"/>
    <p:sldId id="558" r:id="rId27"/>
    <p:sldId id="559" r:id="rId28"/>
    <p:sldId id="560" r:id="rId29"/>
    <p:sldId id="533" r:id="rId30"/>
    <p:sldId id="506" r:id="rId31"/>
    <p:sldId id="508" r:id="rId32"/>
    <p:sldId id="509" r:id="rId33"/>
    <p:sldId id="513" r:id="rId34"/>
    <p:sldId id="514" r:id="rId35"/>
    <p:sldId id="515" r:id="rId36"/>
    <p:sldId id="516" r:id="rId37"/>
    <p:sldId id="517" r:id="rId38"/>
    <p:sldId id="518" r:id="rId39"/>
    <p:sldId id="535" r:id="rId40"/>
    <p:sldId id="522" r:id="rId41"/>
    <p:sldId id="523" r:id="rId42"/>
    <p:sldId id="525" r:id="rId43"/>
    <p:sldId id="526" r:id="rId44"/>
    <p:sldId id="536" r:id="rId45"/>
    <p:sldId id="528" r:id="rId46"/>
    <p:sldId id="537" r:id="rId47"/>
    <p:sldId id="568" r:id="rId48"/>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0082BE"/>
    <a:srgbClr val="0087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2" autoAdjust="0"/>
    <p:restoredTop sz="85000" autoAdjust="0"/>
  </p:normalViewPr>
  <p:slideViewPr>
    <p:cSldViewPr>
      <p:cViewPr varScale="1">
        <p:scale>
          <a:sx n="102" d="100"/>
          <a:sy n="102" d="100"/>
        </p:scale>
        <p:origin x="36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010"/>
    </p:cViewPr>
  </p:sorterViewPr>
  <p:notesViewPr>
    <p:cSldViewPr>
      <p:cViewPr varScale="1">
        <p:scale>
          <a:sx n="82" d="100"/>
          <a:sy n="82" d="100"/>
        </p:scale>
        <p:origin x="388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Coördinatie van elektronische processen</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Geïntegreerd gebruikers- en toegangsbeheer</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Beheer van 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Systeem voor end-to-end-vercijfering</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087670"/>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Codering en anonimisering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Raadpleging van het rijksregister en de KSZ-registers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Verwijzingsrepertorium (hub- &amp; metahubsysteem)</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accent2_4" csCatId="accent2" phldr="1"/>
      <dgm:spPr/>
      <dgm:t>
        <a:bodyPr/>
        <a:lstStyle/>
        <a:p>
          <a:endParaRPr lang="fr-BE"/>
        </a:p>
      </dgm:t>
    </dgm:pt>
    <dgm:pt modelId="{6DE9FBBC-173E-4AE4-922A-0ED4089ACA7D}">
      <dgm:prSet phldrT="[Text]"/>
      <dgm:spPr>
        <a:solidFill>
          <a:schemeClr val="accent2">
            <a:lumMod val="50000"/>
          </a:schemeClr>
        </a:solidFill>
        <a:ln>
          <a:solidFill>
            <a:schemeClr val="accent2">
              <a:lumMod val="50000"/>
            </a:schemeClr>
          </a:solidFill>
        </a:ln>
      </dgm:spPr>
      <dgm:t>
        <a:bodyPr/>
        <a:lstStyle/>
        <a:p>
          <a:r>
            <a:rPr lang="fr-BE" b="1" dirty="0" err="1"/>
            <a:t>Supervised</a:t>
          </a:r>
          <a:r>
            <a:rPr lang="fr-BE" b="1" dirty="0"/>
            <a:t> </a:t>
          </a:r>
          <a:r>
            <a:rPr lang="fr-BE" b="1" dirty="0" err="1"/>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a:t>learns</a:t>
          </a:r>
          <a:r>
            <a:rPr lang="fr-BE" dirty="0"/>
            <a:t> </a:t>
          </a:r>
          <a:r>
            <a:rPr lang="fr-BE" dirty="0" err="1"/>
            <a:t>from</a:t>
          </a:r>
          <a:r>
            <a:rPr lang="fr-BE" dirty="0"/>
            <a:t> </a:t>
          </a:r>
          <a:r>
            <a:rPr lang="fr-BE" dirty="0" err="1"/>
            <a:t>examples</a:t>
          </a:r>
          <a:r>
            <a:rPr lang="fr-BE" dirty="0"/>
            <a:t> of pairs of input-output</a:t>
          </a:r>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a:t>feedback </a:t>
          </a:r>
          <a:r>
            <a:rPr lang="fr-BE" dirty="0" err="1"/>
            <a:t>from</a:t>
          </a:r>
          <a:r>
            <a:rPr lang="fr-BE" dirty="0"/>
            <a:t> a « </a:t>
          </a:r>
          <a:r>
            <a:rPr lang="fr-BE" dirty="0" err="1"/>
            <a:t>teacher</a:t>
          </a:r>
          <a:r>
            <a:rPr lang="fr-BE" dirty="0"/>
            <a:t> » </a:t>
          </a:r>
          <a:r>
            <a:rPr lang="fr-BE" dirty="0" err="1"/>
            <a:t>which</a:t>
          </a:r>
          <a:r>
            <a:rPr lang="fr-BE" dirty="0"/>
            <a:t> </a:t>
          </a:r>
          <a:r>
            <a:rPr lang="fr-BE" dirty="0" err="1"/>
            <a:t>provides</a:t>
          </a:r>
          <a:r>
            <a:rPr lang="fr-BE" dirty="0"/>
            <a:t> the correct </a:t>
          </a:r>
          <a:r>
            <a:rPr lang="fr-BE" dirty="0" err="1"/>
            <a:t>answer</a:t>
          </a:r>
          <a:r>
            <a:rPr lang="fr-BE" dirty="0"/>
            <a:t> for </a:t>
          </a:r>
          <a:r>
            <a:rPr lang="fr-BE" dirty="0" err="1"/>
            <a:t>example</a:t>
          </a:r>
          <a:r>
            <a:rPr lang="fr-BE" dirty="0"/>
            <a:t> inputs</a:t>
          </a:r>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a:solidFill>
          <a:schemeClr val="accent2">
            <a:lumMod val="75000"/>
          </a:schemeClr>
        </a:solidFill>
        <a:ln>
          <a:solidFill>
            <a:schemeClr val="accent2">
              <a:lumMod val="75000"/>
            </a:schemeClr>
          </a:solidFill>
        </a:ln>
      </dgm:spPr>
      <dgm:t>
        <a:bodyPr/>
        <a:lstStyle/>
        <a:p>
          <a:r>
            <a:rPr lang="fr-BE" b="1" dirty="0" err="1"/>
            <a:t>Unsupervised</a:t>
          </a:r>
          <a:r>
            <a:rPr lang="fr-BE" b="1" dirty="0"/>
            <a:t> </a:t>
          </a:r>
          <a:r>
            <a:rPr lang="fr-BE" b="1" dirty="0" err="1"/>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a:t>learns</a:t>
          </a:r>
          <a:r>
            <a:rPr lang="fr-BE" dirty="0"/>
            <a:t> patterns in the input</a:t>
          </a:r>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a:solidFill>
          <a:schemeClr val="accent2">
            <a:lumMod val="60000"/>
            <a:lumOff val="40000"/>
          </a:schemeClr>
        </a:solidFill>
        <a:ln>
          <a:solidFill>
            <a:schemeClr val="accent2">
              <a:lumMod val="60000"/>
              <a:lumOff val="40000"/>
            </a:schemeClr>
          </a:solidFill>
        </a:ln>
      </dgm:spPr>
      <dgm:t>
        <a:bodyPr/>
        <a:lstStyle/>
        <a:p>
          <a:r>
            <a:rPr lang="fr-BE" b="1" dirty="0" err="1"/>
            <a:t>Reinforcement</a:t>
          </a:r>
          <a:r>
            <a:rPr lang="fr-BE" b="1" dirty="0"/>
            <a:t> </a:t>
          </a:r>
          <a:r>
            <a:rPr lang="fr-BE" b="1" dirty="0" err="1"/>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suitable</a:t>
          </a:r>
          <a:r>
            <a:rPr lang="fr-BE" dirty="0" smtClean="0"/>
            <a:t> </a:t>
          </a:r>
          <a:r>
            <a:rPr lang="fr-BE" dirty="0"/>
            <a:t>for </a:t>
          </a:r>
          <a:r>
            <a:rPr lang="fr-BE" dirty="0" err="1"/>
            <a:t>complex</a:t>
          </a:r>
          <a:r>
            <a:rPr lang="fr-BE" dirty="0"/>
            <a:t> </a:t>
          </a:r>
          <a:r>
            <a:rPr lang="fr-BE" dirty="0" err="1"/>
            <a:t>problems</a:t>
          </a:r>
          <a:r>
            <a:rPr lang="fr-BE" dirty="0"/>
            <a:t> in </a:t>
          </a:r>
          <a:r>
            <a:rPr lang="fr-BE" dirty="0" err="1"/>
            <a:t>unknown</a:t>
          </a:r>
          <a:r>
            <a:rPr lang="fr-BE" dirty="0"/>
            <a:t> </a:t>
          </a:r>
          <a:r>
            <a:rPr lang="fr-BE" dirty="0" err="1"/>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a:t>particularly</a:t>
          </a:r>
          <a:r>
            <a:rPr lang="fr-BE" dirty="0"/>
            <a:t> </a:t>
          </a:r>
          <a:r>
            <a:rPr lang="fr-BE" dirty="0" err="1"/>
            <a:t>used</a:t>
          </a:r>
          <a:r>
            <a:rPr lang="fr-BE" dirty="0"/>
            <a:t> in </a:t>
          </a:r>
          <a:r>
            <a:rPr lang="fr-BE" dirty="0" err="1"/>
            <a:t>robotics</a:t>
          </a:r>
          <a:r>
            <a:rPr lang="fr-BE" dirty="0"/>
            <a:t> (film robot)</a:t>
          </a:r>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a:t>receives</a:t>
          </a:r>
          <a:r>
            <a:rPr lang="fr-BE" dirty="0"/>
            <a:t> a </a:t>
          </a:r>
          <a:r>
            <a:rPr lang="fr-BE" dirty="0" err="1"/>
            <a:t>reward</a:t>
          </a:r>
          <a:r>
            <a:rPr lang="fr-BE" dirty="0"/>
            <a:t> if </a:t>
          </a:r>
          <a:r>
            <a:rPr lang="fr-BE" dirty="0" err="1"/>
            <a:t>successful</a:t>
          </a:r>
          <a:r>
            <a:rPr lang="fr-BE" dirty="0"/>
            <a:t> at </a:t>
          </a:r>
          <a:r>
            <a:rPr lang="fr-BE" dirty="0" err="1"/>
            <a:t>executing</a:t>
          </a:r>
          <a:r>
            <a:rPr lang="fr-BE" dirty="0"/>
            <a:t> a </a:t>
          </a:r>
          <a:r>
            <a:rPr lang="fr-BE" dirty="0" err="1"/>
            <a:t>task</a:t>
          </a:r>
          <a:r>
            <a:rPr lang="fr-BE" dirty="0"/>
            <a:t> or </a:t>
          </a:r>
          <a:r>
            <a:rPr lang="fr-BE" dirty="0" err="1"/>
            <a:t>punishment</a:t>
          </a:r>
          <a:r>
            <a:rPr lang="fr-BE" dirty="0"/>
            <a:t> </a:t>
          </a:r>
          <a:r>
            <a:rPr lang="fr-BE" dirty="0" err="1"/>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a:t>most</a:t>
          </a:r>
          <a:r>
            <a:rPr lang="fr-BE" dirty="0"/>
            <a:t> </a:t>
          </a:r>
          <a:r>
            <a:rPr lang="fr-BE" dirty="0" err="1"/>
            <a:t>common</a:t>
          </a:r>
          <a:r>
            <a:rPr lang="fr-BE" dirty="0"/>
            <a:t> </a:t>
          </a:r>
          <a:r>
            <a:rPr lang="fr-BE" dirty="0" err="1"/>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a:t>used</a:t>
          </a:r>
          <a:r>
            <a:rPr lang="fr-BE" dirty="0"/>
            <a:t> </a:t>
          </a:r>
          <a:r>
            <a:rPr lang="fr-BE" dirty="0" err="1"/>
            <a:t>mainly</a:t>
          </a:r>
          <a:r>
            <a:rPr lang="fr-BE" dirty="0"/>
            <a:t> for </a:t>
          </a:r>
          <a:r>
            <a:rPr lang="fr-BE" dirty="0" err="1"/>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a:t>eg</a:t>
          </a:r>
          <a:r>
            <a:rPr lang="fr-BE" dirty="0"/>
            <a:t> </a:t>
          </a:r>
          <a:r>
            <a:rPr lang="fr-BE" dirty="0" err="1"/>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en-US"/>
        </a:p>
      </dgm:t>
    </dgm:pt>
    <dgm:pt modelId="{BC2CF648-F66A-4A37-8CC4-879CD56AE684}" type="pres">
      <dgm:prSet presAssocID="{6DE9FBBC-173E-4AE4-922A-0ED4089ACA7D}" presName="composite" presStyleCnt="0"/>
      <dgm:spPr/>
      <dgm:t>
        <a:bodyPr/>
        <a:lstStyle/>
        <a:p>
          <a:endParaRPr lang="en-US"/>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en-US"/>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en-US"/>
        </a:p>
      </dgm:t>
    </dgm:pt>
    <dgm:pt modelId="{FC9D3810-8A9B-4EB2-B5B1-317ACFB5BA60}" type="pres">
      <dgm:prSet presAssocID="{81F11CFE-2F44-4AC4-BB70-B658B4A9B7BE}" presName="space" presStyleCnt="0"/>
      <dgm:spPr/>
      <dgm:t>
        <a:bodyPr/>
        <a:lstStyle/>
        <a:p>
          <a:endParaRPr lang="en-US"/>
        </a:p>
      </dgm:t>
    </dgm:pt>
    <dgm:pt modelId="{8D4FDFF9-D76D-4FE6-BF87-C78D43D8DDBB}" type="pres">
      <dgm:prSet presAssocID="{3FA9B19D-E270-41EE-B4AD-F697AB6B318F}" presName="composite" presStyleCnt="0"/>
      <dgm:spPr/>
      <dgm:t>
        <a:bodyPr/>
        <a:lstStyle/>
        <a:p>
          <a:endParaRPr lang="en-US"/>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en-US"/>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en-US"/>
        </a:p>
      </dgm:t>
    </dgm:pt>
    <dgm:pt modelId="{2641CDE6-3B39-4675-AE0B-A4E7F485CF0B}" type="pres">
      <dgm:prSet presAssocID="{56CC58A9-1E98-4660-9486-AA940EFB4102}" presName="space" presStyleCnt="0"/>
      <dgm:spPr/>
      <dgm:t>
        <a:bodyPr/>
        <a:lstStyle/>
        <a:p>
          <a:endParaRPr lang="en-US"/>
        </a:p>
      </dgm:t>
    </dgm:pt>
    <dgm:pt modelId="{8CCFECF5-BAB6-49DB-BBA5-EFDF60B1275F}" type="pres">
      <dgm:prSet presAssocID="{8E96135C-6BEB-43A3-BDCD-3B27AF8531E0}" presName="composite" presStyleCnt="0"/>
      <dgm:spPr/>
      <dgm:t>
        <a:bodyPr/>
        <a:lstStyle/>
        <a:p>
          <a:endParaRPr lang="en-US"/>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en-US"/>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en-US"/>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D3B8E5BD-EE5E-4350-BD95-95FB4493A9DD}" type="presOf" srcId="{5863230C-7549-43CD-8A15-37CD435FE4D8}" destId="{63AEA9B5-CCB5-4A08-9C82-6914858755BF}" srcOrd="0" destOrd="0"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057AB39E-F6AC-415B-B0D2-F5FC6289597A}" type="presOf" srcId="{8845F426-6338-4287-A775-62A28FD4B0B5}" destId="{7C270DA6-18AC-4A25-BC9A-F25D9F15C8FF}"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16D3420E-D435-401B-8B54-1F9BDAD872AD}" srcId="{8E96135C-6BEB-43A3-BDCD-3B27AF8531E0}" destId="{8845F426-6338-4287-A775-62A28FD4B0B5}" srcOrd="3" destOrd="0" parTransId="{362C7113-347D-4BDB-B086-292E02E79880}" sibTransId="{9A01BAED-D23E-4B16-BEC7-9B63DA24D3CD}"/>
    <dgm:cxn modelId="{7A0406BD-6532-4665-AF54-2C11DE634361}" srcId="{3FA9B19D-E270-41EE-B4AD-F697AB6B318F}" destId="{2F00E2E5-A12C-441A-AC01-AF58EC729445}" srcOrd="1" destOrd="0" parTransId="{4F875482-9BDE-4618-BF8A-77B6D54C62A0}" sibTransId="{56C015FC-92A2-4C53-A97F-5EB498AE0063}"/>
    <dgm:cxn modelId="{BB710C48-3668-4039-AAF5-BEFB9475D325}" srcId="{6DE9FBBC-173E-4AE4-922A-0ED4089ACA7D}" destId="{18F8C79D-8880-41AF-ABFA-BD90240EC1BB}" srcOrd="0" destOrd="0" parTransId="{5C70A860-7A38-410F-8198-08F3E548A2E8}" sibTransId="{86DF6D9A-A543-4DB0-B8DB-A9FD6292C633}"/>
    <dgm:cxn modelId="{5E7AE7A0-5ECB-4FA4-87E1-0444B1A4A072}" srcId="{8E96135C-6BEB-43A3-BDCD-3B27AF8531E0}" destId="{7EF26247-894B-4B01-822B-B2F1C8A89FB6}" srcOrd="2" destOrd="0" parTransId="{E226D233-75BB-4F95-A762-418AF7AB96F4}" sibTransId="{87D7395E-19F0-4873-976A-74485C72E380}"/>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401037"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Coördinatie van elektronische processen</a:t>
          </a:r>
          <a:endParaRPr lang="nl-BE" sz="2000" kern="1200" dirty="0"/>
        </a:p>
      </dsp:txBody>
      <dsp:txXfrm>
        <a:off x="401037" y="210519"/>
        <a:ext cx="3240405" cy="1012626"/>
      </dsp:txXfrm>
    </dsp:sp>
    <dsp:sp modelId="{8B00EC11-24E0-4E0C-8101-DB576F31F9D2}">
      <dsp:nvSpPr>
        <dsp:cNvPr id="0" name=""/>
        <dsp:cNvSpPr/>
      </dsp:nvSpPr>
      <dsp:spPr>
        <a:xfrm>
          <a:off x="266020" y="64251"/>
          <a:ext cx="708838" cy="106325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933705"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Portaal </a:t>
          </a:r>
          <a:endParaRPr lang="nl-BE" sz="2000" kern="1200" dirty="0"/>
        </a:p>
      </dsp:txBody>
      <dsp:txXfrm>
        <a:off x="3933705" y="210519"/>
        <a:ext cx="3240405" cy="1012626"/>
      </dsp:txXfrm>
    </dsp:sp>
    <dsp:sp modelId="{17BB8C5E-ACC5-4AEA-AC3B-15C53CC548C0}">
      <dsp:nvSpPr>
        <dsp:cNvPr id="0" name=""/>
        <dsp:cNvSpPr/>
      </dsp:nvSpPr>
      <dsp:spPr>
        <a:xfrm>
          <a:off x="3798689" y="64251"/>
          <a:ext cx="708838" cy="106325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466374" y="210519"/>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Geïntegreerd gebruikers- en toegangsbeheer</a:t>
          </a:r>
          <a:endParaRPr lang="nl-BE" sz="2000" kern="1200" dirty="0"/>
        </a:p>
      </dsp:txBody>
      <dsp:txXfrm>
        <a:off x="7466374" y="210519"/>
        <a:ext cx="3240405" cy="1012626"/>
      </dsp:txXfrm>
    </dsp:sp>
    <dsp:sp modelId="{DEDE190B-7605-44A7-B19B-482157C4ED09}">
      <dsp:nvSpPr>
        <dsp:cNvPr id="0" name=""/>
        <dsp:cNvSpPr/>
      </dsp:nvSpPr>
      <dsp:spPr>
        <a:xfrm>
          <a:off x="7331357" y="64251"/>
          <a:ext cx="708838" cy="1063257"/>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01037" y="1485303"/>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Beheer van loggings</a:t>
          </a:r>
          <a:endParaRPr lang="nl-BE" sz="2000" kern="1200" dirty="0"/>
        </a:p>
      </dsp:txBody>
      <dsp:txXfrm>
        <a:off x="401037" y="1485303"/>
        <a:ext cx="3240405" cy="1012626"/>
      </dsp:txXfrm>
    </dsp:sp>
    <dsp:sp modelId="{F94043AE-FBAE-4418-8D10-10B1481C95AF}">
      <dsp:nvSpPr>
        <dsp:cNvPr id="0" name=""/>
        <dsp:cNvSpPr/>
      </dsp:nvSpPr>
      <dsp:spPr>
        <a:xfrm>
          <a:off x="266020" y="1339035"/>
          <a:ext cx="708838" cy="1063257"/>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933705" y="1485303"/>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Systeem voor end-to-end-vercijfering</a:t>
          </a:r>
          <a:endParaRPr lang="nl-BE" sz="2000" kern="1200" dirty="0"/>
        </a:p>
      </dsp:txBody>
      <dsp:txXfrm>
        <a:off x="3933705" y="1485303"/>
        <a:ext cx="3240405" cy="1012626"/>
      </dsp:txXfrm>
    </dsp:sp>
    <dsp:sp modelId="{1D377189-38FA-44FB-9886-A25D865375A4}">
      <dsp:nvSpPr>
        <dsp:cNvPr id="0" name=""/>
        <dsp:cNvSpPr/>
      </dsp:nvSpPr>
      <dsp:spPr>
        <a:xfrm>
          <a:off x="3798689" y="1339035"/>
          <a:ext cx="708838" cy="1063257"/>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466374" y="1485303"/>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lang="fr-BE" sz="2000" kern="1200" dirty="0" smtClean="0">
              <a:solidFill>
                <a:srgbClr val="087670"/>
              </a:solidFill>
            </a:rPr>
            <a:t>eHealth</a:t>
          </a:r>
          <a:r>
            <a:rPr sz="2000" kern="1200" dirty="0"/>
            <a:t>Box</a:t>
          </a:r>
          <a:endParaRPr lang="nl-BE" sz="2000" kern="1200" dirty="0"/>
        </a:p>
      </dsp:txBody>
      <dsp:txXfrm>
        <a:off x="7466374" y="1485303"/>
        <a:ext cx="3240405" cy="1012626"/>
      </dsp:txXfrm>
    </dsp:sp>
    <dsp:sp modelId="{82E38FB2-A96C-4D7A-A866-6D7BE57189A0}">
      <dsp:nvSpPr>
        <dsp:cNvPr id="0" name=""/>
        <dsp:cNvSpPr/>
      </dsp:nvSpPr>
      <dsp:spPr>
        <a:xfrm>
          <a:off x="7331357" y="1339035"/>
          <a:ext cx="708838" cy="1063257"/>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401037"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Timestamping</a:t>
          </a:r>
          <a:endParaRPr lang="nl-BE" sz="2000" kern="1200"/>
        </a:p>
      </dsp:txBody>
      <dsp:txXfrm>
        <a:off x="401037" y="2760088"/>
        <a:ext cx="3240405" cy="1012626"/>
      </dsp:txXfrm>
    </dsp:sp>
    <dsp:sp modelId="{A9E14B50-194E-4A93-B9D9-20BB56D81973}">
      <dsp:nvSpPr>
        <dsp:cNvPr id="0" name=""/>
        <dsp:cNvSpPr/>
      </dsp:nvSpPr>
      <dsp:spPr>
        <a:xfrm>
          <a:off x="266020" y="2613819"/>
          <a:ext cx="708838" cy="1063257"/>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933705"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Codering en anonimisering</a:t>
          </a:r>
          <a:endParaRPr lang="nl-BE" sz="2000" kern="1200" dirty="0"/>
        </a:p>
      </dsp:txBody>
      <dsp:txXfrm>
        <a:off x="3933705" y="2760088"/>
        <a:ext cx="3240405" cy="1012626"/>
      </dsp:txXfrm>
    </dsp:sp>
    <dsp:sp modelId="{70C2EA1E-D7DB-4E74-806D-4590DBE781A3}">
      <dsp:nvSpPr>
        <dsp:cNvPr id="0" name=""/>
        <dsp:cNvSpPr/>
      </dsp:nvSpPr>
      <dsp:spPr>
        <a:xfrm>
          <a:off x="3798689" y="2613819"/>
          <a:ext cx="708838" cy="1063257"/>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466374" y="2760088"/>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Raadpleging van het rijksregister en de KSZ-registers</a:t>
          </a:r>
          <a:endParaRPr lang="nl-BE" sz="2000" kern="1200" dirty="0"/>
        </a:p>
      </dsp:txBody>
      <dsp:txXfrm>
        <a:off x="7466374" y="2760088"/>
        <a:ext cx="3240405" cy="1012626"/>
      </dsp:txXfrm>
    </dsp:sp>
    <dsp:sp modelId="{139FD9EA-3509-4D4C-98D4-BC741BA871D8}">
      <dsp:nvSpPr>
        <dsp:cNvPr id="0" name=""/>
        <dsp:cNvSpPr/>
      </dsp:nvSpPr>
      <dsp:spPr>
        <a:xfrm>
          <a:off x="7331357" y="2613819"/>
          <a:ext cx="708838" cy="1063257"/>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933705" y="4034872"/>
          <a:ext cx="3240405" cy="101262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86" tIns="76200" rIns="76200" bIns="76200" numCol="1" spcCol="1270" anchor="ctr" anchorCtr="0">
          <a:noAutofit/>
        </a:bodyPr>
        <a:lstStyle/>
        <a:p>
          <a:pPr lvl="0" algn="l" defTabSz="889000" rtl="0">
            <a:lnSpc>
              <a:spcPct val="90000"/>
            </a:lnSpc>
            <a:spcBef>
              <a:spcPct val="0"/>
            </a:spcBef>
            <a:spcAft>
              <a:spcPct val="35000"/>
            </a:spcAft>
          </a:pPr>
          <a:r>
            <a:rPr sz="2000" kern="1200"/>
            <a:t>Verwijzingsrepertorium (hub- &amp; metahubsysteem)</a:t>
          </a:r>
          <a:endParaRPr lang="nl-BE" sz="2000" kern="1200" dirty="0"/>
        </a:p>
      </dsp:txBody>
      <dsp:txXfrm>
        <a:off x="3933705" y="4034872"/>
        <a:ext cx="3240405" cy="1012626"/>
      </dsp:txXfrm>
    </dsp:sp>
    <dsp:sp modelId="{763F0339-AF8A-4C55-81EF-EEBFD25A8379}">
      <dsp:nvSpPr>
        <dsp:cNvPr id="0" name=""/>
        <dsp:cNvSpPr/>
      </dsp:nvSpPr>
      <dsp:spPr>
        <a:xfrm>
          <a:off x="3798689" y="3888604"/>
          <a:ext cx="708838" cy="1063257"/>
        </a:xfrm>
        <a:prstGeom prst="rect">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135312"/>
          <a:ext cx="2588912" cy="733975"/>
        </a:xfrm>
        <a:prstGeom prst="rect">
          <a:avLst/>
        </a:prstGeom>
        <a:solidFill>
          <a:schemeClr val="accent2">
            <a:lumMod val="50000"/>
          </a:schemeClr>
        </a:solid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BE" sz="2000" b="1" kern="1200" dirty="0" err="1"/>
            <a:t>Supervised</a:t>
          </a:r>
          <a:r>
            <a:rPr lang="fr-BE" sz="2000" b="1" kern="1200" dirty="0"/>
            <a:t> </a:t>
          </a:r>
          <a:r>
            <a:rPr lang="fr-BE" sz="2000" b="1" kern="1200" dirty="0" err="1"/>
            <a:t>learning</a:t>
          </a:r>
          <a:endParaRPr lang="fr-BE" sz="2000" b="1" kern="1200" dirty="0"/>
        </a:p>
      </dsp:txBody>
      <dsp:txXfrm>
        <a:off x="2655" y="135312"/>
        <a:ext cx="2588912" cy="733975"/>
      </dsp:txXfrm>
    </dsp:sp>
    <dsp:sp modelId="{92D12CF7-0231-4278-9821-2890F766CC8C}">
      <dsp:nvSpPr>
        <dsp:cNvPr id="0" name=""/>
        <dsp:cNvSpPr/>
      </dsp:nvSpPr>
      <dsp:spPr>
        <a:xfrm>
          <a:off x="2655" y="869287"/>
          <a:ext cx="2588912" cy="4062599"/>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BE" sz="2000" kern="1200" dirty="0" err="1"/>
            <a:t>learns</a:t>
          </a:r>
          <a:r>
            <a:rPr lang="fr-BE" sz="2000" kern="1200" dirty="0"/>
            <a:t> </a:t>
          </a:r>
          <a:r>
            <a:rPr lang="fr-BE" sz="2000" kern="1200" dirty="0" err="1"/>
            <a:t>from</a:t>
          </a:r>
          <a:r>
            <a:rPr lang="fr-BE" sz="2000" kern="1200" dirty="0"/>
            <a:t> </a:t>
          </a:r>
          <a:r>
            <a:rPr lang="fr-BE" sz="2000" kern="1200" dirty="0" err="1"/>
            <a:t>examples</a:t>
          </a:r>
          <a:r>
            <a:rPr lang="fr-BE" sz="2000" kern="1200" dirty="0"/>
            <a:t> of pairs of input-output</a:t>
          </a:r>
        </a:p>
        <a:p>
          <a:pPr marL="228600" lvl="1" indent="-228600" algn="l" defTabSz="889000">
            <a:lnSpc>
              <a:spcPct val="90000"/>
            </a:lnSpc>
            <a:spcBef>
              <a:spcPct val="0"/>
            </a:spcBef>
            <a:spcAft>
              <a:spcPct val="15000"/>
            </a:spcAft>
            <a:buChar char="••"/>
          </a:pPr>
          <a:r>
            <a:rPr lang="fr-BE" sz="2000" kern="1200" dirty="0"/>
            <a:t>feedback </a:t>
          </a:r>
          <a:r>
            <a:rPr lang="fr-BE" sz="2000" kern="1200" dirty="0" err="1"/>
            <a:t>from</a:t>
          </a:r>
          <a:r>
            <a:rPr lang="fr-BE" sz="2000" kern="1200" dirty="0"/>
            <a:t> a « </a:t>
          </a:r>
          <a:r>
            <a:rPr lang="fr-BE" sz="2000" kern="1200" dirty="0" err="1"/>
            <a:t>teacher</a:t>
          </a:r>
          <a:r>
            <a:rPr lang="fr-BE" sz="2000" kern="1200" dirty="0"/>
            <a:t> » </a:t>
          </a:r>
          <a:r>
            <a:rPr lang="fr-BE" sz="2000" kern="1200" dirty="0" err="1"/>
            <a:t>which</a:t>
          </a:r>
          <a:r>
            <a:rPr lang="fr-BE" sz="2000" kern="1200" dirty="0"/>
            <a:t> </a:t>
          </a:r>
          <a:r>
            <a:rPr lang="fr-BE" sz="2000" kern="1200" dirty="0" err="1"/>
            <a:t>provides</a:t>
          </a:r>
          <a:r>
            <a:rPr lang="fr-BE" sz="2000" kern="1200" dirty="0"/>
            <a:t> the correct </a:t>
          </a:r>
          <a:r>
            <a:rPr lang="fr-BE" sz="2000" kern="1200" dirty="0" err="1"/>
            <a:t>answer</a:t>
          </a:r>
          <a:r>
            <a:rPr lang="fr-BE" sz="2000" kern="1200" dirty="0"/>
            <a:t> for </a:t>
          </a:r>
          <a:r>
            <a:rPr lang="fr-BE" sz="2000" kern="1200" dirty="0" err="1"/>
            <a:t>example</a:t>
          </a:r>
          <a:r>
            <a:rPr lang="fr-BE" sz="2000" kern="1200" dirty="0"/>
            <a:t> inputs</a:t>
          </a:r>
        </a:p>
        <a:p>
          <a:pPr marL="228600" lvl="1" indent="-228600" algn="l" defTabSz="889000">
            <a:lnSpc>
              <a:spcPct val="90000"/>
            </a:lnSpc>
            <a:spcBef>
              <a:spcPct val="0"/>
            </a:spcBef>
            <a:spcAft>
              <a:spcPct val="15000"/>
            </a:spcAft>
            <a:buChar char="••"/>
          </a:pPr>
          <a:r>
            <a:rPr lang="fr-BE" sz="2000" kern="1200" dirty="0" err="1"/>
            <a:t>most</a:t>
          </a:r>
          <a:r>
            <a:rPr lang="fr-BE" sz="2000" kern="1200" dirty="0"/>
            <a:t> </a:t>
          </a:r>
          <a:r>
            <a:rPr lang="fr-BE" sz="2000" kern="1200" dirty="0" err="1"/>
            <a:t>common</a:t>
          </a:r>
          <a:r>
            <a:rPr lang="fr-BE" sz="2000" kern="1200" dirty="0"/>
            <a:t> </a:t>
          </a:r>
          <a:r>
            <a:rPr lang="fr-BE" sz="2000" kern="1200" dirty="0" err="1"/>
            <a:t>approach</a:t>
          </a:r>
          <a:endParaRPr lang="fr-BE" sz="2000" kern="1200" dirty="0"/>
        </a:p>
        <a:p>
          <a:pPr marL="228600" lvl="1" indent="-228600" algn="l" defTabSz="889000">
            <a:lnSpc>
              <a:spcPct val="90000"/>
            </a:lnSpc>
            <a:spcBef>
              <a:spcPct val="0"/>
            </a:spcBef>
            <a:spcAft>
              <a:spcPct val="15000"/>
            </a:spcAft>
            <a:buChar char="••"/>
          </a:pPr>
          <a:r>
            <a:rPr lang="fr-BE" sz="2000" kern="1200" dirty="0" err="1"/>
            <a:t>eg</a:t>
          </a:r>
          <a:r>
            <a:rPr lang="fr-BE" sz="2000" kern="1200" dirty="0"/>
            <a:t> </a:t>
          </a:r>
          <a:r>
            <a:rPr lang="fr-BE" sz="2000" kern="1200" dirty="0" err="1"/>
            <a:t>chatbot</a:t>
          </a:r>
          <a:endParaRPr lang="fr-BE" sz="2000" kern="1200" dirty="0"/>
        </a:p>
      </dsp:txBody>
      <dsp:txXfrm>
        <a:off x="2655" y="869287"/>
        <a:ext cx="2588912" cy="4062599"/>
      </dsp:txXfrm>
    </dsp:sp>
    <dsp:sp modelId="{E71B7F2B-3990-4416-AAB8-94F2A414FFD8}">
      <dsp:nvSpPr>
        <dsp:cNvPr id="0" name=""/>
        <dsp:cNvSpPr/>
      </dsp:nvSpPr>
      <dsp:spPr>
        <a:xfrm>
          <a:off x="2954015" y="135312"/>
          <a:ext cx="2588912" cy="733975"/>
        </a:xfrm>
        <a:prstGeom prst="rect">
          <a:avLst/>
        </a:prstGeom>
        <a:solidFill>
          <a:schemeClr val="accent2">
            <a:lumMod val="7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BE" sz="2000" b="1" kern="1200" dirty="0" err="1"/>
            <a:t>Unsupervised</a:t>
          </a:r>
          <a:r>
            <a:rPr lang="fr-BE" sz="2000" b="1" kern="1200" dirty="0"/>
            <a:t> </a:t>
          </a:r>
          <a:r>
            <a:rPr lang="fr-BE" sz="2000" b="1" kern="1200" dirty="0" err="1"/>
            <a:t>learning</a:t>
          </a:r>
          <a:endParaRPr lang="fr-BE" sz="2000" b="1" kern="1200" dirty="0"/>
        </a:p>
      </dsp:txBody>
      <dsp:txXfrm>
        <a:off x="2954015" y="135312"/>
        <a:ext cx="2588912" cy="733975"/>
      </dsp:txXfrm>
    </dsp:sp>
    <dsp:sp modelId="{63AEA9B5-CCB5-4A08-9C82-6914858755BF}">
      <dsp:nvSpPr>
        <dsp:cNvPr id="0" name=""/>
        <dsp:cNvSpPr/>
      </dsp:nvSpPr>
      <dsp:spPr>
        <a:xfrm>
          <a:off x="2954015" y="869287"/>
          <a:ext cx="2588912" cy="4062599"/>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BE" sz="2000" kern="1200" dirty="0"/>
            <a:t>no feedback </a:t>
          </a:r>
          <a:r>
            <a:rPr lang="fr-BE" sz="2000" kern="1200" dirty="0" err="1"/>
            <a:t>from</a:t>
          </a:r>
          <a:r>
            <a:rPr lang="fr-BE" sz="2000" kern="1200" dirty="0"/>
            <a:t> a « </a:t>
          </a:r>
          <a:r>
            <a:rPr lang="fr-BE" sz="2000" kern="1200" dirty="0" err="1"/>
            <a:t>teacher</a:t>
          </a:r>
          <a:r>
            <a:rPr lang="fr-BE" sz="2000" kern="1200" dirty="0"/>
            <a:t> »</a:t>
          </a:r>
        </a:p>
        <a:p>
          <a:pPr marL="228600" lvl="1" indent="-228600" algn="l" defTabSz="889000">
            <a:lnSpc>
              <a:spcPct val="90000"/>
            </a:lnSpc>
            <a:spcBef>
              <a:spcPct val="0"/>
            </a:spcBef>
            <a:spcAft>
              <a:spcPct val="15000"/>
            </a:spcAft>
            <a:buChar char="••"/>
          </a:pPr>
          <a:r>
            <a:rPr lang="fr-BE" sz="2000" kern="1200" dirty="0" err="1"/>
            <a:t>learns</a:t>
          </a:r>
          <a:r>
            <a:rPr lang="fr-BE" sz="2000" kern="1200" dirty="0"/>
            <a:t> patterns in the input</a:t>
          </a:r>
        </a:p>
        <a:p>
          <a:pPr marL="228600" lvl="1" indent="-228600" algn="l" defTabSz="889000">
            <a:lnSpc>
              <a:spcPct val="90000"/>
            </a:lnSpc>
            <a:spcBef>
              <a:spcPct val="0"/>
            </a:spcBef>
            <a:spcAft>
              <a:spcPct val="15000"/>
            </a:spcAft>
            <a:buChar char="••"/>
          </a:pPr>
          <a:r>
            <a:rPr lang="fr-BE" sz="2000" kern="1200" dirty="0" err="1"/>
            <a:t>used</a:t>
          </a:r>
          <a:r>
            <a:rPr lang="fr-BE" sz="2000" kern="1200" dirty="0"/>
            <a:t> </a:t>
          </a:r>
          <a:r>
            <a:rPr lang="fr-BE" sz="2000" kern="1200" dirty="0" err="1"/>
            <a:t>mainly</a:t>
          </a:r>
          <a:r>
            <a:rPr lang="fr-BE" sz="2000" kern="1200" dirty="0"/>
            <a:t> for </a:t>
          </a:r>
          <a:r>
            <a:rPr lang="fr-BE" sz="2000" kern="1200" dirty="0" err="1"/>
            <a:t>clustering</a:t>
          </a:r>
          <a:endParaRPr lang="fr-BE" sz="2000" kern="1200" dirty="0"/>
        </a:p>
      </dsp:txBody>
      <dsp:txXfrm>
        <a:off x="2954015" y="869287"/>
        <a:ext cx="2588912" cy="4062599"/>
      </dsp:txXfrm>
    </dsp:sp>
    <dsp:sp modelId="{BAB4DD27-3F1A-4BED-ACF4-71538174A367}">
      <dsp:nvSpPr>
        <dsp:cNvPr id="0" name=""/>
        <dsp:cNvSpPr/>
      </dsp:nvSpPr>
      <dsp:spPr>
        <a:xfrm>
          <a:off x="5905376" y="135312"/>
          <a:ext cx="2588912" cy="733975"/>
        </a:xfrm>
        <a:prstGeom prst="rect">
          <a:avLst/>
        </a:prstGeom>
        <a:solidFill>
          <a:schemeClr val="accent2">
            <a:lumMod val="60000"/>
            <a:lumOff val="4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fr-BE" sz="2000" b="1" kern="1200" dirty="0" err="1"/>
            <a:t>Reinforcement</a:t>
          </a:r>
          <a:r>
            <a:rPr lang="fr-BE" sz="2000" b="1" kern="1200" dirty="0"/>
            <a:t> </a:t>
          </a:r>
          <a:r>
            <a:rPr lang="fr-BE" sz="2000" b="1" kern="1200" dirty="0" err="1"/>
            <a:t>learning</a:t>
          </a:r>
          <a:endParaRPr lang="fr-BE" sz="2000" b="1" kern="1200" dirty="0"/>
        </a:p>
      </dsp:txBody>
      <dsp:txXfrm>
        <a:off x="5905376" y="135312"/>
        <a:ext cx="2588912" cy="733975"/>
      </dsp:txXfrm>
    </dsp:sp>
    <dsp:sp modelId="{7C270DA6-18AC-4A25-BC9A-F25D9F15C8FF}">
      <dsp:nvSpPr>
        <dsp:cNvPr id="0" name=""/>
        <dsp:cNvSpPr/>
      </dsp:nvSpPr>
      <dsp:spPr>
        <a:xfrm>
          <a:off x="5905376" y="869287"/>
          <a:ext cx="2588912" cy="4062599"/>
        </a:xfrm>
        <a:prstGeom prst="rect">
          <a:avLst/>
        </a:prstGeom>
        <a:solidFill>
          <a:schemeClr val="accent2">
            <a:alpha val="90000"/>
            <a:tint val="55000"/>
            <a:hueOff val="0"/>
            <a:satOff val="0"/>
            <a:lumOff val="0"/>
            <a:alphaOff val="0"/>
          </a:schemeClr>
        </a:solidFill>
        <a:ln w="25400" cap="flat"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BE" sz="2000" kern="1200" dirty="0"/>
            <a:t>no feedback </a:t>
          </a:r>
          <a:r>
            <a:rPr lang="fr-BE" sz="2000" kern="1200" dirty="0" err="1"/>
            <a:t>from</a:t>
          </a:r>
          <a:r>
            <a:rPr lang="fr-BE" sz="2000" kern="1200" dirty="0"/>
            <a:t> a « </a:t>
          </a:r>
          <a:r>
            <a:rPr lang="fr-BE" sz="2000" kern="1200" dirty="0" err="1"/>
            <a:t>teacher</a:t>
          </a:r>
          <a:r>
            <a:rPr lang="fr-BE" sz="2000" kern="1200" dirty="0"/>
            <a:t> »</a:t>
          </a:r>
        </a:p>
        <a:p>
          <a:pPr marL="228600" lvl="1" indent="-228600" algn="l" defTabSz="889000">
            <a:lnSpc>
              <a:spcPct val="90000"/>
            </a:lnSpc>
            <a:spcBef>
              <a:spcPct val="0"/>
            </a:spcBef>
            <a:spcAft>
              <a:spcPct val="15000"/>
            </a:spcAft>
            <a:buChar char="••"/>
          </a:pPr>
          <a:r>
            <a:rPr lang="fr-BE" sz="2000" kern="1200" dirty="0" err="1"/>
            <a:t>receives</a:t>
          </a:r>
          <a:r>
            <a:rPr lang="fr-BE" sz="2000" kern="1200" dirty="0"/>
            <a:t> a </a:t>
          </a:r>
          <a:r>
            <a:rPr lang="fr-BE" sz="2000" kern="1200" dirty="0" err="1"/>
            <a:t>reward</a:t>
          </a:r>
          <a:r>
            <a:rPr lang="fr-BE" sz="2000" kern="1200" dirty="0"/>
            <a:t> if </a:t>
          </a:r>
          <a:r>
            <a:rPr lang="fr-BE" sz="2000" kern="1200" dirty="0" err="1"/>
            <a:t>successful</a:t>
          </a:r>
          <a:r>
            <a:rPr lang="fr-BE" sz="2000" kern="1200" dirty="0"/>
            <a:t> at </a:t>
          </a:r>
          <a:r>
            <a:rPr lang="fr-BE" sz="2000" kern="1200" dirty="0" err="1"/>
            <a:t>executing</a:t>
          </a:r>
          <a:r>
            <a:rPr lang="fr-BE" sz="2000" kern="1200" dirty="0"/>
            <a:t> a </a:t>
          </a:r>
          <a:r>
            <a:rPr lang="fr-BE" sz="2000" kern="1200" dirty="0" err="1"/>
            <a:t>task</a:t>
          </a:r>
          <a:r>
            <a:rPr lang="fr-BE" sz="2000" kern="1200" dirty="0"/>
            <a:t> or </a:t>
          </a:r>
          <a:r>
            <a:rPr lang="fr-BE" sz="2000" kern="1200" dirty="0" err="1"/>
            <a:t>punishment</a:t>
          </a:r>
          <a:r>
            <a:rPr lang="fr-BE" sz="2000" kern="1200" dirty="0"/>
            <a:t> </a:t>
          </a:r>
          <a:r>
            <a:rPr lang="fr-BE" sz="2000" kern="1200" dirty="0" err="1"/>
            <a:t>otherwise</a:t>
          </a:r>
          <a:endParaRPr lang="fr-BE" sz="2000" kern="1200" dirty="0"/>
        </a:p>
        <a:p>
          <a:pPr marL="228600" lvl="1" indent="-228600" algn="l" defTabSz="889000">
            <a:lnSpc>
              <a:spcPct val="90000"/>
            </a:lnSpc>
            <a:spcBef>
              <a:spcPct val="0"/>
            </a:spcBef>
            <a:spcAft>
              <a:spcPct val="15000"/>
            </a:spcAft>
            <a:buChar char="••"/>
          </a:pPr>
          <a:r>
            <a:rPr lang="fr-BE" sz="2000" kern="1200" dirty="0" err="1" smtClean="0"/>
            <a:t>suitable</a:t>
          </a:r>
          <a:r>
            <a:rPr lang="fr-BE" sz="2000" kern="1200" dirty="0" smtClean="0"/>
            <a:t> </a:t>
          </a:r>
          <a:r>
            <a:rPr lang="fr-BE" sz="2000" kern="1200" dirty="0"/>
            <a:t>for </a:t>
          </a:r>
          <a:r>
            <a:rPr lang="fr-BE" sz="2000" kern="1200" dirty="0" err="1"/>
            <a:t>complex</a:t>
          </a:r>
          <a:r>
            <a:rPr lang="fr-BE" sz="2000" kern="1200" dirty="0"/>
            <a:t> </a:t>
          </a:r>
          <a:r>
            <a:rPr lang="fr-BE" sz="2000" kern="1200" dirty="0" err="1"/>
            <a:t>problems</a:t>
          </a:r>
          <a:r>
            <a:rPr lang="fr-BE" sz="2000" kern="1200" dirty="0"/>
            <a:t> in </a:t>
          </a:r>
          <a:r>
            <a:rPr lang="fr-BE" sz="2000" kern="1200" dirty="0" err="1"/>
            <a:t>unknown</a:t>
          </a:r>
          <a:r>
            <a:rPr lang="fr-BE" sz="2000" kern="1200" dirty="0"/>
            <a:t> </a:t>
          </a:r>
          <a:r>
            <a:rPr lang="fr-BE" sz="2000" kern="1200" dirty="0" err="1"/>
            <a:t>environment</a:t>
          </a:r>
          <a:endParaRPr lang="fr-BE" sz="2000" kern="1200" dirty="0"/>
        </a:p>
        <a:p>
          <a:pPr marL="228600" lvl="1" indent="-228600" algn="l" defTabSz="889000">
            <a:lnSpc>
              <a:spcPct val="90000"/>
            </a:lnSpc>
            <a:spcBef>
              <a:spcPct val="0"/>
            </a:spcBef>
            <a:spcAft>
              <a:spcPct val="15000"/>
            </a:spcAft>
            <a:buChar char="••"/>
          </a:pPr>
          <a:r>
            <a:rPr lang="fr-BE" sz="2000" kern="1200" dirty="0" err="1"/>
            <a:t>particularly</a:t>
          </a:r>
          <a:r>
            <a:rPr lang="fr-BE" sz="2000" kern="1200" dirty="0"/>
            <a:t> </a:t>
          </a:r>
          <a:r>
            <a:rPr lang="fr-BE" sz="2000" kern="1200" dirty="0" err="1"/>
            <a:t>used</a:t>
          </a:r>
          <a:r>
            <a:rPr lang="fr-BE" sz="2000" kern="1200" dirty="0"/>
            <a:t> in </a:t>
          </a:r>
          <a:r>
            <a:rPr lang="fr-BE" sz="2000" kern="1200" dirty="0" err="1"/>
            <a:t>robotics</a:t>
          </a:r>
          <a:r>
            <a:rPr lang="fr-BE" sz="2000" kern="1200" dirty="0"/>
            <a:t> (film robot)</a:t>
          </a:r>
        </a:p>
      </dsp:txBody>
      <dsp:txXfrm>
        <a:off x="5905376" y="869287"/>
        <a:ext cx="2588912" cy="406259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03A29A6-86A1-4C77-B3EB-5344DDC64EE2}" type="datetimeFigureOut">
              <a:rPr lang="en-US" smtClean="0"/>
              <a:t>3/22/2022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A468987-2D7B-428C-91AE-04CA5E9407F3}" type="slidenum">
              <a:rPr lang="en-US" smtClean="0"/>
              <a:t>‹nr.›</a:t>
            </a:fld>
            <a:endParaRPr lang="en-US"/>
          </a:p>
        </p:txBody>
      </p:sp>
    </p:spTree>
    <p:extLst>
      <p:ext uri="{BB962C8B-B14F-4D97-AF65-F5344CB8AC3E}">
        <p14:creationId xmlns:p14="http://schemas.microsoft.com/office/powerpoint/2010/main" val="387124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3/22/2022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EEBCB-88CC-4CF9-A0E1-FBB91F262F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112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18</a:t>
            </a:fld>
            <a:endParaRPr lang="nl-BE"/>
          </a:p>
        </p:txBody>
      </p:sp>
    </p:spTree>
    <p:extLst>
      <p:ext uri="{BB962C8B-B14F-4D97-AF65-F5344CB8AC3E}">
        <p14:creationId xmlns:p14="http://schemas.microsoft.com/office/powerpoint/2010/main" val="4168154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Een (extreem)</a:t>
            </a:r>
            <a:r>
              <a:rPr lang="fr-BE" baseline="0"/>
              <a:t> voorbeeld van het verschil tussen de klassieke grafische interface (veel menu's, knoppen, invoervelden, etc.) en het voeren van een natuurlijke conversatie in eigen bewoordingen.</a:t>
            </a:r>
          </a:p>
          <a:p>
            <a:endParaRPr lang="fr-BE" baseline="0"/>
          </a:p>
          <a:p>
            <a:r>
              <a:rPr lang="fr-BE"/>
              <a:t>Je hoeft als gebruiker</a:t>
            </a:r>
            <a:r>
              <a:rPr lang="fr-BE" baseline="0"/>
              <a:t> de interface niet meer te leren.</a:t>
            </a:r>
          </a:p>
          <a:p>
            <a:endParaRPr lang="fr-BE" baseline="0"/>
          </a:p>
          <a:p>
            <a:r>
              <a:rPr lang="fr-BE" baseline="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19</a:t>
            </a:fld>
            <a:endParaRPr lang="fr-BE"/>
          </a:p>
        </p:txBody>
      </p:sp>
    </p:spTree>
    <p:extLst>
      <p:ext uri="{BB962C8B-B14F-4D97-AF65-F5344CB8AC3E}">
        <p14:creationId xmlns:p14="http://schemas.microsoft.com/office/powerpoint/2010/main" val="1874652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Machine Learning</a:t>
            </a:r>
            <a:r>
              <a:rPr lang="en-US" sz="1200" b="0" i="0" kern="1200" dirty="0">
                <a:solidFill>
                  <a:schemeClr val="tx1"/>
                </a:solidFill>
                <a:effectLst/>
                <a:latin typeface="+mn-lt"/>
                <a:ea typeface="+mn-ea"/>
                <a:cs typeface="+mn-cs"/>
              </a:rPr>
              <a:t> uses </a:t>
            </a:r>
            <a:r>
              <a:rPr lang="en-US" sz="1200" b="1" i="0" kern="1200" dirty="0">
                <a:solidFill>
                  <a:schemeClr val="tx1"/>
                </a:solidFill>
                <a:effectLst/>
                <a:latin typeface="+mn-lt"/>
                <a:ea typeface="+mn-ea"/>
                <a:cs typeface="+mn-cs"/>
              </a:rPr>
              <a:t>Data Mining</a:t>
            </a:r>
            <a:r>
              <a:rPr lang="en-US" sz="1200" b="0" i="0" kern="1200" dirty="0">
                <a:solidFill>
                  <a:schemeClr val="tx1"/>
                </a:solidFill>
                <a:effectLst/>
                <a:latin typeface="+mn-lt"/>
                <a:ea typeface="+mn-ea"/>
                <a:cs typeface="+mn-cs"/>
              </a:rPr>
              <a:t> techniques and other learning algorithms to build models of what is happening behind some data so that it can </a:t>
            </a:r>
            <a:r>
              <a:rPr lang="en-US" sz="1200" b="0" i="1" kern="1200" dirty="0">
                <a:solidFill>
                  <a:schemeClr val="tx1"/>
                </a:solidFill>
                <a:effectLst/>
                <a:latin typeface="+mn-lt"/>
                <a:ea typeface="+mn-ea"/>
                <a:cs typeface="+mn-cs"/>
              </a:rPr>
              <a:t>predict</a:t>
            </a:r>
            <a:r>
              <a:rPr lang="en-US" sz="1200" b="0" i="0" kern="1200" dirty="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a:solidFill>
                  <a:schemeClr val="tx1"/>
                </a:solidFill>
                <a:effectLst/>
                <a:latin typeface="+mn-lt"/>
                <a:ea typeface="+mn-ea"/>
                <a:cs typeface="+mn-cs"/>
              </a:rPr>
              <a:t>machine learning</a:t>
            </a:r>
            <a:r>
              <a:rPr lang="en-US" sz="1200" b="0" i="0" kern="1200" baseline="0" dirty="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24</a:t>
            </a:fld>
            <a:endParaRPr lang="nl-BE"/>
          </a:p>
        </p:txBody>
      </p:sp>
    </p:spTree>
    <p:extLst>
      <p:ext uri="{BB962C8B-B14F-4D97-AF65-F5344CB8AC3E}">
        <p14:creationId xmlns:p14="http://schemas.microsoft.com/office/powerpoint/2010/main" val="247998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Source: « </a:t>
            </a:r>
            <a:r>
              <a:rPr lang="fr-BE" dirty="0" err="1"/>
              <a:t>Artificial</a:t>
            </a:r>
            <a:r>
              <a:rPr lang="fr-BE" baseline="0" dirty="0"/>
              <a:t> Intelligence: A </a:t>
            </a:r>
            <a:r>
              <a:rPr lang="fr-BE" baseline="0" dirty="0" err="1"/>
              <a:t>moder</a:t>
            </a:r>
            <a:r>
              <a:rPr lang="fr-BE" baseline="0" dirty="0"/>
              <a:t> </a:t>
            </a:r>
            <a:r>
              <a:rPr lang="fr-BE" baseline="0" dirty="0" err="1"/>
              <a:t>approach</a:t>
            </a:r>
            <a:r>
              <a:rPr lang="fr-BE" baseline="0" dirty="0"/>
              <a:t> » Russel, </a:t>
            </a:r>
            <a:r>
              <a:rPr lang="fr-BE" baseline="0" dirty="0" err="1"/>
              <a:t>Norvig</a:t>
            </a:r>
            <a:endParaRPr lang="fr-BE" baseline="0" dirty="0"/>
          </a:p>
          <a:p>
            <a:endParaRPr lang="fr-BE" baseline="0" dirty="0"/>
          </a:p>
          <a:p>
            <a:r>
              <a:rPr lang="fr-BE" baseline="0" dirty="0" err="1"/>
              <a:t>Example</a:t>
            </a:r>
            <a:r>
              <a:rPr lang="fr-BE" baseline="0" dirty="0"/>
              <a:t> </a:t>
            </a:r>
            <a:r>
              <a:rPr lang="fr-BE" baseline="0" dirty="0" err="1"/>
              <a:t>chatbot</a:t>
            </a:r>
            <a:r>
              <a:rPr lang="fr-BE" baseline="0" dirty="0"/>
              <a:t>: training data are pairs of </a:t>
            </a:r>
            <a:r>
              <a:rPr lang="fr-BE" baseline="0" dirty="0" err="1"/>
              <a:t>texts</a:t>
            </a:r>
            <a:r>
              <a:rPr lang="fr-BE" baseline="0" dirty="0"/>
              <a:t> and </a:t>
            </a:r>
            <a:r>
              <a:rPr lang="fr-BE" baseline="0" dirty="0" err="1"/>
              <a:t>related</a:t>
            </a:r>
            <a:r>
              <a:rPr lang="fr-BE" baseline="0" dirty="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25</a:t>
            </a:fld>
            <a:endParaRPr lang="fr-BE"/>
          </a:p>
        </p:txBody>
      </p:sp>
    </p:spTree>
    <p:extLst>
      <p:ext uri="{BB962C8B-B14F-4D97-AF65-F5344CB8AC3E}">
        <p14:creationId xmlns:p14="http://schemas.microsoft.com/office/powerpoint/2010/main" val="230874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27</a:t>
            </a:fld>
            <a:endParaRPr lang="en-US"/>
          </a:p>
        </p:txBody>
      </p:sp>
    </p:spTree>
    <p:extLst>
      <p:ext uri="{BB962C8B-B14F-4D97-AF65-F5344CB8AC3E}">
        <p14:creationId xmlns:p14="http://schemas.microsoft.com/office/powerpoint/2010/main" val="2277717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28</a:t>
            </a:fld>
            <a:endParaRPr lang="nl-BE"/>
          </a:p>
        </p:txBody>
      </p:sp>
    </p:spTree>
    <p:extLst>
      <p:ext uri="{BB962C8B-B14F-4D97-AF65-F5344CB8AC3E}">
        <p14:creationId xmlns:p14="http://schemas.microsoft.com/office/powerpoint/2010/main" val="34112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nl-BE" dirty="0" err="1" smtClean="0"/>
              <a:t>Bvb</a:t>
            </a:r>
            <a:r>
              <a:rPr lang="nl-BE" dirty="0" smtClean="0"/>
              <a:t>. niet alle ziektebeelden komen even vaak voor</a:t>
            </a:r>
          </a:p>
          <a:p>
            <a:pPr marL="0" marR="0" lvl="1" indent="0" algn="l" defTabSz="914400" rtl="0" eaLnBrk="1" fontAlgn="auto" latinLnBrk="0" hangingPunct="1">
              <a:lnSpc>
                <a:spcPct val="100000"/>
              </a:lnSpc>
              <a:spcBef>
                <a:spcPts val="0"/>
              </a:spcBef>
              <a:spcAft>
                <a:spcPts val="0"/>
              </a:spcAft>
              <a:buClrTx/>
              <a:buSzTx/>
              <a:buFontTx/>
              <a:buNone/>
              <a:tabLst/>
              <a:defRPr/>
            </a:pPr>
            <a:r>
              <a:rPr lang="nl-BE" dirty="0" err="1" smtClean="0"/>
              <a:t>Bvb</a:t>
            </a:r>
            <a:r>
              <a:rPr lang="nl-BE" dirty="0" smtClean="0"/>
              <a:t>. sommige ziektes komen vaker voor bij bepaalde categorieën van mensen</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nl-BE" dirty="0" smtClean="0"/>
              <a:t>Afbeelding</a:t>
            </a:r>
            <a:r>
              <a:rPr lang="nl-BE" baseline="0" dirty="0" smtClean="0"/>
              <a:t> hernomen in https://laurenoakdenrayner.com/2021/08/02/ai-has-the-worst-superpower-medical-racism/ </a:t>
            </a:r>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31</a:t>
            </a:fld>
            <a:endParaRPr lang="nl-BE"/>
          </a:p>
        </p:txBody>
      </p:sp>
    </p:spTree>
    <p:extLst>
      <p:ext uri="{BB962C8B-B14F-4D97-AF65-F5344CB8AC3E}">
        <p14:creationId xmlns:p14="http://schemas.microsoft.com/office/powerpoint/2010/main" val="3420697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Curse of dimensionality =</a:t>
            </a:r>
            <a:r>
              <a:rPr lang="en-US" baseline="0" dirty="0" smtClean="0"/>
              <a:t> </a:t>
            </a:r>
            <a:r>
              <a:rPr lang="en-US" baseline="0" dirty="0" err="1" smtClean="0"/>
              <a:t>er</a:t>
            </a:r>
            <a:r>
              <a:rPr lang="en-US" baseline="0" dirty="0" smtClean="0"/>
              <a:t> </a:t>
            </a:r>
            <a:r>
              <a:rPr lang="en-US" baseline="0" dirty="0" err="1" smtClean="0"/>
              <a:t>zijn</a:t>
            </a:r>
            <a:r>
              <a:rPr lang="en-US" baseline="0" dirty="0" smtClean="0"/>
              <a:t> </a:t>
            </a:r>
            <a:r>
              <a:rPr lang="en-US" baseline="0" dirty="0" err="1" smtClean="0"/>
              <a:t>gewoon</a:t>
            </a:r>
            <a:r>
              <a:rPr lang="en-US" baseline="0" dirty="0" smtClean="0"/>
              <a:t> </a:t>
            </a:r>
            <a:r>
              <a:rPr lang="en-US" baseline="0" dirty="0" err="1" smtClean="0"/>
              <a:t>té</a:t>
            </a:r>
            <a:r>
              <a:rPr lang="en-US" baseline="0" dirty="0" smtClean="0"/>
              <a:t> </a:t>
            </a:r>
            <a:r>
              <a:rPr lang="en-US" baseline="0" dirty="0" err="1" smtClean="0"/>
              <a:t>veel</a:t>
            </a:r>
            <a:r>
              <a:rPr lang="en-US" baseline="0" dirty="0" smtClean="0"/>
              <a:t> </a:t>
            </a:r>
            <a:r>
              <a:rPr lang="en-US" baseline="0" dirty="0" err="1" smtClean="0"/>
              <a:t>mogelijke</a:t>
            </a:r>
            <a:r>
              <a:rPr lang="en-US" baseline="0" dirty="0" smtClean="0"/>
              <a:t> </a:t>
            </a:r>
            <a:r>
              <a:rPr lang="en-US" baseline="0" dirty="0" err="1" smtClean="0"/>
              <a:t>combinaties</a:t>
            </a:r>
            <a:r>
              <a:rPr lang="en-US" baseline="0" dirty="0" smtClean="0"/>
              <a:t> om </a:t>
            </a:r>
            <a:r>
              <a:rPr lang="en-US" baseline="0" dirty="0" err="1" smtClean="0"/>
              <a:t>trainingsdata</a:t>
            </a:r>
            <a:r>
              <a:rPr lang="en-US" baseline="0" dirty="0" smtClean="0"/>
              <a:t> </a:t>
            </a:r>
            <a:r>
              <a:rPr lang="en-US" baseline="0" dirty="0" err="1" smtClean="0"/>
              <a:t>te</a:t>
            </a:r>
            <a:r>
              <a:rPr lang="en-US" baseline="0" dirty="0" smtClean="0"/>
              <a:t> </a:t>
            </a:r>
            <a:r>
              <a:rPr lang="en-US" baseline="0" dirty="0" err="1" smtClean="0"/>
              <a:t>voorzien</a:t>
            </a:r>
            <a:r>
              <a:rPr lang="en-US" baseline="0" dirty="0" smtClean="0"/>
              <a:t> </a:t>
            </a:r>
            <a:r>
              <a:rPr lang="en-US" baseline="0" dirty="0" err="1" smtClean="0"/>
              <a:t>voor</a:t>
            </a:r>
            <a:r>
              <a:rPr lang="en-US" baseline="0" dirty="0" smtClean="0"/>
              <a:t> </a:t>
            </a:r>
            <a:r>
              <a:rPr lang="en-US" baseline="0" dirty="0" err="1" smtClean="0"/>
              <a:t>alle</a:t>
            </a:r>
            <a:r>
              <a:rPr lang="en-US" baseline="0" dirty="0" smtClean="0"/>
              <a:t> </a:t>
            </a:r>
            <a:r>
              <a:rPr lang="en-US" baseline="0" dirty="0" err="1" smtClean="0"/>
              <a:t>mogelijke</a:t>
            </a:r>
            <a:r>
              <a:rPr lang="en-US" baseline="0" dirty="0" smtClean="0"/>
              <a:t> scenarios</a:t>
            </a:r>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32</a:t>
            </a:fld>
            <a:endParaRPr lang="en-US"/>
          </a:p>
        </p:txBody>
      </p:sp>
    </p:spTree>
    <p:extLst>
      <p:ext uri="{BB962C8B-B14F-4D97-AF65-F5344CB8AC3E}">
        <p14:creationId xmlns:p14="http://schemas.microsoft.com/office/powerpoint/2010/main" val="250512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In</a:t>
            </a:r>
            <a:r>
              <a:rPr lang="nl-BE" baseline="0" dirty="0" smtClean="0"/>
              <a:t> de context van </a:t>
            </a:r>
            <a:r>
              <a:rPr lang="nl-BE" baseline="0" dirty="0" err="1" smtClean="0"/>
              <a:t>deep</a:t>
            </a:r>
            <a:r>
              <a:rPr lang="nl-BE" baseline="0" dirty="0" smtClean="0"/>
              <a:t> </a:t>
            </a:r>
            <a:r>
              <a:rPr lang="nl-BE" baseline="0" dirty="0" err="1" smtClean="0"/>
              <a:t>learning</a:t>
            </a:r>
            <a:r>
              <a:rPr lang="nl-BE" baseline="0" dirty="0" smtClean="0"/>
              <a:t> spreekt men vaak van “</a:t>
            </a:r>
            <a:r>
              <a:rPr lang="nl-BE" dirty="0" err="1" smtClean="0"/>
              <a:t>Confounding</a:t>
            </a:r>
            <a:r>
              <a:rPr lang="nl-BE" dirty="0" smtClean="0"/>
              <a:t> factoren”. Ze treden op wanneer</a:t>
            </a:r>
            <a:r>
              <a:rPr lang="nl-BE" baseline="0" dirty="0" smtClean="0"/>
              <a:t> we de AI zelf de onderscheidende eigenschappen laten aanleren, en we laten de vrijheid wat die eigenschappen dan wel mogen zijn.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33</a:t>
            </a:fld>
            <a:endParaRPr lang="nl-BE"/>
          </a:p>
        </p:txBody>
      </p:sp>
    </p:spTree>
    <p:extLst>
      <p:ext uri="{BB962C8B-B14F-4D97-AF65-F5344CB8AC3E}">
        <p14:creationId xmlns:p14="http://schemas.microsoft.com/office/powerpoint/2010/main" val="740997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34</a:t>
            </a:fld>
            <a:endParaRPr lang="nl-BE"/>
          </a:p>
        </p:txBody>
      </p:sp>
    </p:spTree>
    <p:extLst>
      <p:ext uri="{BB962C8B-B14F-4D97-AF65-F5344CB8AC3E}">
        <p14:creationId xmlns:p14="http://schemas.microsoft.com/office/powerpoint/2010/main" val="154680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870228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Clou: om auteur te identificeren</a:t>
            </a:r>
            <a:r>
              <a:rPr lang="nl-BE" baseline="0" dirty="0" smtClean="0"/>
              <a:t> is het zelfs niet nodig om naar woordgebruik te kijken. De meest onderscheidende factor is soms interpunctie!</a:t>
            </a:r>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35</a:t>
            </a:fld>
            <a:endParaRPr lang="nl-BE"/>
          </a:p>
        </p:txBody>
      </p:sp>
    </p:spTree>
    <p:extLst>
      <p:ext uri="{BB962C8B-B14F-4D97-AF65-F5344CB8AC3E}">
        <p14:creationId xmlns:p14="http://schemas.microsoft.com/office/powerpoint/2010/main" val="2271671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Artikels van CNN (2009), The</a:t>
            </a:r>
            <a:r>
              <a:rPr lang="nl-BE" baseline="0" dirty="0" smtClean="0"/>
              <a:t> </a:t>
            </a:r>
            <a:r>
              <a:rPr lang="nl-BE" baseline="0" dirty="0" err="1" smtClean="0"/>
              <a:t>Atlantic</a:t>
            </a:r>
            <a:r>
              <a:rPr lang="nl-BE" baseline="0" dirty="0" smtClean="0"/>
              <a:t> (2016), The </a:t>
            </a:r>
            <a:r>
              <a:rPr lang="nl-BE" baseline="0" dirty="0" err="1" smtClean="0"/>
              <a:t>Verge</a:t>
            </a:r>
            <a:r>
              <a:rPr lang="nl-BE" baseline="0" dirty="0" smtClean="0"/>
              <a:t> (2018)</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36</a:t>
            </a:fld>
            <a:endParaRPr lang="nl-BE"/>
          </a:p>
        </p:txBody>
      </p:sp>
    </p:spTree>
    <p:extLst>
      <p:ext uri="{BB962C8B-B14F-4D97-AF65-F5344CB8AC3E}">
        <p14:creationId xmlns:p14="http://schemas.microsoft.com/office/powerpoint/2010/main" val="421854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Veel onderzoek o.a.</a:t>
            </a:r>
            <a:r>
              <a:rPr lang="nl-BE" baseline="0" dirty="0" smtClean="0"/>
              <a:t> </a:t>
            </a:r>
            <a:r>
              <a:rPr lang="nl-BE" dirty="0" smtClean="0"/>
              <a:t>aan VUB (SMIT), Kenniscentrum </a:t>
            </a:r>
            <a:r>
              <a:rPr lang="nl-BE" dirty="0" err="1" smtClean="0"/>
              <a:t>Data&amp;Maatschappij</a:t>
            </a:r>
            <a:endParaRPr lang="nl-BE" dirty="0" smtClean="0"/>
          </a:p>
          <a:p>
            <a:r>
              <a:rPr lang="nl-BE" dirty="0" smtClean="0"/>
              <a:t>Specifiek</a:t>
            </a:r>
            <a:r>
              <a:rPr lang="nl-BE" baseline="0" dirty="0" smtClean="0"/>
              <a:t> voor Healthcare zie </a:t>
            </a:r>
            <a:r>
              <a:rPr lang="nl-BE" dirty="0" smtClean="0"/>
              <a:t>https://doi.org/10.1016/j.patter.2021.100347</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37</a:t>
            </a:fld>
            <a:endParaRPr lang="nl-BE"/>
          </a:p>
        </p:txBody>
      </p:sp>
    </p:spTree>
    <p:extLst>
      <p:ext uri="{BB962C8B-B14F-4D97-AF65-F5344CB8AC3E}">
        <p14:creationId xmlns:p14="http://schemas.microsoft.com/office/powerpoint/2010/main" val="397504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38</a:t>
            </a:fld>
            <a:endParaRPr lang="nl-BE"/>
          </a:p>
        </p:txBody>
      </p:sp>
    </p:spTree>
    <p:extLst>
      <p:ext uri="{BB962C8B-B14F-4D97-AF65-F5344CB8AC3E}">
        <p14:creationId xmlns:p14="http://schemas.microsoft.com/office/powerpoint/2010/main" val="2105823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Voorbeeld</a:t>
            </a:r>
            <a:r>
              <a:rPr lang="en-US" dirty="0" smtClean="0"/>
              <a:t> </a:t>
            </a:r>
            <a:r>
              <a:rPr lang="en-US" dirty="0" err="1" smtClean="0"/>
              <a:t>uit</a:t>
            </a:r>
            <a:r>
              <a:rPr lang="en-US" baseline="0" dirty="0" smtClean="0"/>
              <a:t> </a:t>
            </a:r>
            <a:r>
              <a:rPr lang="en-US" baseline="0" dirty="0" err="1" smtClean="0"/>
              <a:t>een</a:t>
            </a:r>
            <a:r>
              <a:rPr lang="en-US" baseline="0" dirty="0" smtClean="0"/>
              <a:t> paper van</a:t>
            </a:r>
            <a:r>
              <a:rPr lang="en-US" dirty="0" smtClean="0"/>
              <a:t> de </a:t>
            </a:r>
            <a:r>
              <a:rPr lang="en-US" dirty="0" err="1" smtClean="0"/>
              <a:t>KULeuven</a:t>
            </a:r>
            <a:r>
              <a:rPr lang="en-US" dirty="0" smtClean="0"/>
              <a:t>: </a:t>
            </a:r>
            <a:r>
              <a:rPr lang="en-US" dirty="0" err="1" smtClean="0"/>
              <a:t>niet</a:t>
            </a:r>
            <a:r>
              <a:rPr lang="en-US" baseline="0" dirty="0" smtClean="0"/>
              <a:t> </a:t>
            </a:r>
            <a:r>
              <a:rPr lang="en-US" baseline="0" dirty="0" err="1" smtClean="0"/>
              <a:t>meer</a:t>
            </a:r>
            <a:r>
              <a:rPr lang="en-US" baseline="0" dirty="0" smtClean="0"/>
              <a:t> </a:t>
            </a:r>
            <a:r>
              <a:rPr lang="en-US" baseline="0" dirty="0" err="1" smtClean="0"/>
              <a:t>herkend</a:t>
            </a:r>
            <a:r>
              <a:rPr lang="en-US" baseline="0" dirty="0" smtClean="0"/>
              <a:t> </a:t>
            </a:r>
            <a:r>
              <a:rPr lang="en-US" baseline="0" dirty="0" err="1" smtClean="0"/>
              <a:t>worden</a:t>
            </a:r>
            <a:r>
              <a:rPr lang="en-US" baseline="0" dirty="0" smtClean="0"/>
              <a:t> </a:t>
            </a:r>
            <a:r>
              <a:rPr lang="en-US" baseline="0" dirty="0" err="1" smtClean="0"/>
              <a:t>als</a:t>
            </a:r>
            <a:r>
              <a:rPr lang="en-US" baseline="0" dirty="0" smtClean="0"/>
              <a:t> person door AI-powered </a:t>
            </a:r>
            <a:r>
              <a:rPr lang="en-US" baseline="0" dirty="0" err="1" smtClean="0"/>
              <a:t>bewakingscamera’s</a:t>
            </a:r>
            <a:r>
              <a:rPr lang="en-US" baseline="0" dirty="0" smtClean="0"/>
              <a:t>, door het </a:t>
            </a:r>
            <a:r>
              <a:rPr lang="en-US" baseline="0" dirty="0" err="1" smtClean="0"/>
              <a:t>dragen</a:t>
            </a:r>
            <a:r>
              <a:rPr lang="en-US" baseline="0" dirty="0" smtClean="0"/>
              <a:t> van </a:t>
            </a:r>
            <a:r>
              <a:rPr lang="en-US" baseline="0" dirty="0" err="1" smtClean="0"/>
              <a:t>kleding</a:t>
            </a:r>
            <a:r>
              <a:rPr lang="en-US" baseline="0" dirty="0" smtClean="0"/>
              <a:t> of </a:t>
            </a:r>
            <a:r>
              <a:rPr lang="en-US" baseline="0" dirty="0" err="1" smtClean="0"/>
              <a:t>accessoires</a:t>
            </a:r>
            <a:r>
              <a:rPr lang="en-US" baseline="0" dirty="0" smtClean="0"/>
              <a:t> met </a:t>
            </a:r>
            <a:r>
              <a:rPr lang="en-US" baseline="0" dirty="0" err="1" smtClean="0"/>
              <a:t>bepaalde</a:t>
            </a:r>
            <a:r>
              <a:rPr lang="en-US" baseline="0" dirty="0" smtClean="0"/>
              <a:t> </a:t>
            </a:r>
            <a:r>
              <a:rPr lang="en-US" baseline="0" dirty="0" err="1" smtClean="0"/>
              <a:t>patronen</a:t>
            </a:r>
            <a:r>
              <a:rPr lang="en-US" baseline="0" dirty="0" smtClean="0"/>
              <a:t>.</a:t>
            </a:r>
            <a:br>
              <a:rPr lang="en-US" baseline="0" dirty="0" smtClean="0"/>
            </a:br>
            <a:r>
              <a:rPr lang="en-US" baseline="0" dirty="0" smtClean="0"/>
              <a:t>Of in self-driving cars: door </a:t>
            </a:r>
            <a:r>
              <a:rPr lang="en-US" baseline="0" dirty="0" err="1" smtClean="0"/>
              <a:t>plaatsen</a:t>
            </a:r>
            <a:r>
              <a:rPr lang="en-US" baseline="0" dirty="0" smtClean="0"/>
              <a:t> van stickers op </a:t>
            </a:r>
            <a:r>
              <a:rPr lang="en-US" baseline="0" dirty="0" err="1" smtClean="0"/>
              <a:t>verkeersbord</a:t>
            </a:r>
            <a:r>
              <a:rPr lang="en-US" baseline="0" dirty="0" smtClean="0"/>
              <a:t>, </a:t>
            </a:r>
            <a:r>
              <a:rPr lang="en-US" baseline="0" dirty="0" err="1" smtClean="0"/>
              <a:t>wordt</a:t>
            </a:r>
            <a:r>
              <a:rPr lang="en-US" baseline="0" dirty="0" smtClean="0"/>
              <a:t> het </a:t>
            </a:r>
            <a:r>
              <a:rPr lang="en-US" baseline="0" dirty="0" err="1" smtClean="0"/>
              <a:t>herkend</a:t>
            </a:r>
            <a:r>
              <a:rPr lang="en-US" baseline="0" dirty="0" smtClean="0"/>
              <a:t> </a:t>
            </a:r>
            <a:r>
              <a:rPr lang="en-US" baseline="0" dirty="0" err="1" smtClean="0"/>
              <a:t>als</a:t>
            </a:r>
            <a:r>
              <a:rPr lang="en-US" baseline="0" dirty="0" smtClean="0"/>
              <a:t> </a:t>
            </a:r>
            <a:r>
              <a:rPr lang="en-US" baseline="0" dirty="0" err="1" smtClean="0"/>
              <a:t>bak</a:t>
            </a:r>
            <a:r>
              <a:rPr lang="en-US" baseline="0" dirty="0" smtClean="0"/>
              <a:t> bier.</a:t>
            </a:r>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39</a:t>
            </a:fld>
            <a:endParaRPr lang="en-US"/>
          </a:p>
        </p:txBody>
      </p:sp>
    </p:spTree>
    <p:extLst>
      <p:ext uri="{BB962C8B-B14F-4D97-AF65-F5344CB8AC3E}">
        <p14:creationId xmlns:p14="http://schemas.microsoft.com/office/powerpoint/2010/main" val="858143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dirty="0" smtClean="0"/>
              <a:t>Medisch (karikaturaal) voorbeeld: anesthesie doseren. Succes = persoon ligt stil, maar niks ligt stiller dan een dooie.</a:t>
            </a:r>
          </a:p>
          <a:p>
            <a:endParaRPr lang="nl-BE"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smtClean="0"/>
              <a:t>Nadelen</a:t>
            </a:r>
            <a:r>
              <a:rPr lang="nl-BE" baseline="0" dirty="0" smtClean="0"/>
              <a:t> </a:t>
            </a:r>
            <a:r>
              <a:rPr lang="nl-BE" baseline="0" dirty="0" err="1" smtClean="0"/>
              <a:t>reinforcement</a:t>
            </a:r>
            <a:r>
              <a:rPr lang="nl-BE" baseline="0" dirty="0" smtClean="0"/>
              <a:t> </a:t>
            </a:r>
            <a:r>
              <a:rPr lang="nl-BE" baseline="0" dirty="0" err="1" smtClean="0"/>
              <a:t>learning</a:t>
            </a:r>
            <a:r>
              <a:rPr lang="nl-BE" baseline="0" dirty="0" smtClean="0"/>
              <a:t>: Moeilijk stabiliseren, generaliseert slecht naar nieuwe omgevingen.</a:t>
            </a:r>
          </a:p>
        </p:txBody>
      </p:sp>
      <p:sp>
        <p:nvSpPr>
          <p:cNvPr id="4" name="Slide Number Placeholder 3"/>
          <p:cNvSpPr>
            <a:spLocks noGrp="1"/>
          </p:cNvSpPr>
          <p:nvPr>
            <p:ph type="sldNum" sz="quarter" idx="10"/>
          </p:nvPr>
        </p:nvSpPr>
        <p:spPr/>
        <p:txBody>
          <a:bodyPr/>
          <a:lstStyle/>
          <a:p>
            <a:fld id="{84994F1B-BE66-455F-A211-5BF8A8CC51CA}" type="slidenum">
              <a:rPr lang="nl-BE" smtClean="0"/>
              <a:t>40</a:t>
            </a:fld>
            <a:endParaRPr lang="nl-BE"/>
          </a:p>
        </p:txBody>
      </p:sp>
    </p:spTree>
    <p:extLst>
      <p:ext uri="{BB962C8B-B14F-4D97-AF65-F5344CB8AC3E}">
        <p14:creationId xmlns:p14="http://schemas.microsoft.com/office/powerpoint/2010/main" val="1784792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Doel:</a:t>
            </a:r>
            <a:r>
              <a:rPr lang="nl-BE" baseline="0" dirty="0" smtClean="0"/>
              <a:t> leren lopen. Objectief: zo snel mogelijk </a:t>
            </a:r>
            <a:r>
              <a:rPr lang="nl-BE" baseline="0" dirty="0" err="1" smtClean="0"/>
              <a:t>vooruitbewegen</a:t>
            </a:r>
            <a:r>
              <a:rPr lang="nl-BE" baseline="0" dirty="0" smtClean="0"/>
              <a:t>. Resultaat: zo lang mogelijk worden en vallen.</a:t>
            </a:r>
          </a:p>
          <a:p>
            <a:r>
              <a:rPr lang="nl-BE" baseline="0" dirty="0" smtClean="0"/>
              <a:t>Doel: leren springen. Objectief: zo hoog mogelijk komen met laagste ledemaat. Resultaat: groei lang been en gooi het omhoog.</a:t>
            </a:r>
          </a:p>
        </p:txBody>
      </p:sp>
      <p:sp>
        <p:nvSpPr>
          <p:cNvPr id="4" name="Slide Number Placeholder 3"/>
          <p:cNvSpPr>
            <a:spLocks noGrp="1"/>
          </p:cNvSpPr>
          <p:nvPr>
            <p:ph type="sldNum" sz="quarter" idx="10"/>
          </p:nvPr>
        </p:nvSpPr>
        <p:spPr/>
        <p:txBody>
          <a:bodyPr/>
          <a:lstStyle/>
          <a:p>
            <a:fld id="{84994F1B-BE66-455F-A211-5BF8A8CC51CA}" type="slidenum">
              <a:rPr lang="nl-BE" smtClean="0"/>
              <a:t>41</a:t>
            </a:fld>
            <a:endParaRPr lang="nl-BE"/>
          </a:p>
        </p:txBody>
      </p:sp>
    </p:spTree>
    <p:extLst>
      <p:ext uri="{BB962C8B-B14F-4D97-AF65-F5344CB8AC3E}">
        <p14:creationId xmlns:p14="http://schemas.microsoft.com/office/powerpoint/2010/main" val="480269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Objecten</a:t>
            </a:r>
            <a:r>
              <a:rPr lang="nl-BE" baseline="0" dirty="0" smtClean="0"/>
              <a:t> worden herkend op basis van geabstraheerde weergaves van hun componenten. Zelfs al zijn een autowiel en een oog beide rond</a:t>
            </a:r>
          </a:p>
        </p:txBody>
      </p:sp>
      <p:sp>
        <p:nvSpPr>
          <p:cNvPr id="4" name="Slide Number Placeholder 3"/>
          <p:cNvSpPr>
            <a:spLocks noGrp="1"/>
          </p:cNvSpPr>
          <p:nvPr>
            <p:ph type="sldNum" sz="quarter" idx="10"/>
          </p:nvPr>
        </p:nvSpPr>
        <p:spPr/>
        <p:txBody>
          <a:bodyPr/>
          <a:lstStyle/>
          <a:p>
            <a:fld id="{84994F1B-BE66-455F-A211-5BF8A8CC51CA}" type="slidenum">
              <a:rPr lang="nl-BE" smtClean="0"/>
              <a:t>42</a:t>
            </a:fld>
            <a:endParaRPr lang="nl-BE"/>
          </a:p>
        </p:txBody>
      </p:sp>
    </p:spTree>
    <p:extLst>
      <p:ext uri="{BB962C8B-B14F-4D97-AF65-F5344CB8AC3E}">
        <p14:creationId xmlns:p14="http://schemas.microsoft.com/office/powerpoint/2010/main" val="4193642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44</a:t>
            </a:fld>
            <a:endParaRPr lang="en-US"/>
          </a:p>
        </p:txBody>
      </p:sp>
    </p:spTree>
    <p:extLst>
      <p:ext uri="{BB962C8B-B14F-4D97-AF65-F5344CB8AC3E}">
        <p14:creationId xmlns:p14="http://schemas.microsoft.com/office/powerpoint/2010/main" val="2841077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Medische</a:t>
            </a:r>
            <a:r>
              <a:rPr lang="en-US" dirty="0" smtClean="0"/>
              <a:t> </a:t>
            </a:r>
            <a:r>
              <a:rPr lang="en-US" dirty="0" err="1" smtClean="0"/>
              <a:t>gegevens</a:t>
            </a:r>
            <a:r>
              <a:rPr lang="en-US" dirty="0" smtClean="0"/>
              <a:t>:</a:t>
            </a:r>
            <a:r>
              <a:rPr lang="en-US" baseline="0" dirty="0" smtClean="0"/>
              <a:t> </a:t>
            </a:r>
            <a:r>
              <a:rPr lang="en-US" baseline="0" dirty="0" err="1" smtClean="0"/>
              <a:t>grote</a:t>
            </a:r>
            <a:r>
              <a:rPr lang="en-US" baseline="0" dirty="0" smtClean="0"/>
              <a:t> </a:t>
            </a:r>
            <a:r>
              <a:rPr lang="en-US" baseline="0" dirty="0" err="1" smtClean="0"/>
              <a:t>afbeeldingen</a:t>
            </a:r>
            <a:r>
              <a:rPr lang="en-US" baseline="0" dirty="0" smtClean="0"/>
              <a:t> met </a:t>
            </a:r>
            <a:r>
              <a:rPr lang="en-US" baseline="0" dirty="0" err="1" smtClean="0"/>
              <a:t>piepkleine</a:t>
            </a:r>
            <a:r>
              <a:rPr lang="en-US" baseline="0" dirty="0" smtClean="0"/>
              <a:t> </a:t>
            </a:r>
            <a:r>
              <a:rPr lang="en-US" baseline="0" dirty="0" err="1" smtClean="0"/>
              <a:t>afwijkingen</a:t>
            </a:r>
            <a:r>
              <a:rPr lang="en-US" baseline="0" dirty="0" smtClean="0"/>
              <a:t>, </a:t>
            </a:r>
            <a:r>
              <a:rPr lang="en-US" baseline="0" dirty="0" err="1" smtClean="0"/>
              <a:t>zeldzaamheid</a:t>
            </a:r>
            <a:r>
              <a:rPr lang="en-US" baseline="0" dirty="0" smtClean="0"/>
              <a:t> van </a:t>
            </a:r>
            <a:r>
              <a:rPr lang="en-US" baseline="0" dirty="0" err="1" smtClean="0"/>
              <a:t>bepaalde</a:t>
            </a:r>
            <a:r>
              <a:rPr lang="en-US" baseline="0" dirty="0" smtClean="0"/>
              <a:t> </a:t>
            </a:r>
            <a:r>
              <a:rPr lang="en-US" baseline="0" dirty="0" err="1" smtClean="0"/>
              <a:t>aandoeningen</a:t>
            </a:r>
            <a:r>
              <a:rPr lang="en-US" baseline="0" dirty="0" smtClean="0"/>
              <a:t> (</a:t>
            </a:r>
            <a:r>
              <a:rPr lang="en-US" baseline="0" dirty="0" err="1" smtClean="0"/>
              <a:t>te</a:t>
            </a:r>
            <a:r>
              <a:rPr lang="en-US" baseline="0" dirty="0" smtClean="0"/>
              <a:t> </a:t>
            </a:r>
            <a:r>
              <a:rPr lang="en-US" baseline="0" dirty="0" err="1" smtClean="0"/>
              <a:t>weinig</a:t>
            </a:r>
            <a:r>
              <a:rPr lang="en-US" baseline="0" dirty="0" smtClean="0"/>
              <a:t> </a:t>
            </a:r>
            <a:r>
              <a:rPr lang="en-US" baseline="0" dirty="0" err="1" smtClean="0"/>
              <a:t>voorbeelden</a:t>
            </a:r>
            <a:r>
              <a:rPr lang="en-US" baseline="0" dirty="0" smtClean="0"/>
              <a:t>), selection bias</a:t>
            </a:r>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45</a:t>
            </a:fld>
            <a:endParaRPr lang="en-US"/>
          </a:p>
        </p:txBody>
      </p:sp>
    </p:spTree>
    <p:extLst>
      <p:ext uri="{BB962C8B-B14F-4D97-AF65-F5344CB8AC3E}">
        <p14:creationId xmlns:p14="http://schemas.microsoft.com/office/powerpoint/2010/main" val="365088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1B907515-5630-4CCA-8FC0-9240982DAEDB}"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8</a:t>
            </a:fld>
            <a:endParaRPr kumimoji="0" lang="nl-BE"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1200">
                <a:solidFill>
                  <a:schemeClr val="tx1"/>
                </a:solidFill>
                <a:latin typeface="Calibri" pitchFamily="34" charset="0"/>
              </a:defRPr>
            </a:lvl1pPr>
            <a:lvl2pPr marL="742950" indent="-285750" defTabSz="931863">
              <a:defRPr sz="1200">
                <a:solidFill>
                  <a:schemeClr val="tx1"/>
                </a:solidFill>
                <a:latin typeface="Calibri" pitchFamily="34" charset="0"/>
              </a:defRPr>
            </a:lvl2pPr>
            <a:lvl3pPr marL="1143000" indent="-228600" defTabSz="931863">
              <a:defRPr sz="1200">
                <a:solidFill>
                  <a:schemeClr val="tx1"/>
                </a:solidFill>
                <a:latin typeface="Calibri" pitchFamily="34" charset="0"/>
              </a:defRPr>
            </a:lvl3pPr>
            <a:lvl4pPr marL="1600200" indent="-228600" defTabSz="931863">
              <a:defRPr sz="1200">
                <a:solidFill>
                  <a:schemeClr val="tx1"/>
                </a:solidFill>
                <a:latin typeface="Calibri" pitchFamily="34" charset="0"/>
              </a:defRPr>
            </a:lvl4pPr>
            <a:lvl5pPr marL="2057400" indent="-228600" defTabSz="931863">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8778CF7-6775-48B0-BD2D-D3D6DE5BD562}" type="slidenum">
              <a:rPr kumimoji="0" lang="nl-NL"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8</a:t>
            </a:fld>
            <a:endParaRPr kumimoji="0" lang="nl-BE"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55563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7513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F14B466-97F6-42AD-BA69-3128B6BE031F}" type="slidenum">
              <a:rPr lang="en-GB" altLang="en-US" smtClean="0">
                <a:latin typeface="Calibri" pitchFamily="34" charset="0"/>
              </a:rPr>
              <a:pPr fontAlgn="base">
                <a:spcBef>
                  <a:spcPct val="0"/>
                </a:spcBef>
                <a:spcAft>
                  <a:spcPct val="0"/>
                </a:spcAft>
                <a:defRPr/>
              </a:pPr>
              <a:t>10</a:t>
            </a:fld>
            <a:endParaRPr lang="nl-BE" altLang="en-US" smtClean="0">
              <a:latin typeface="Calibri" pitchFamily="34" charset="0"/>
            </a:endParaRPr>
          </a:p>
        </p:txBody>
      </p:sp>
    </p:spTree>
    <p:extLst>
      <p:ext uri="{BB962C8B-B14F-4D97-AF65-F5344CB8AC3E}">
        <p14:creationId xmlns:p14="http://schemas.microsoft.com/office/powerpoint/2010/main" val="1238876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2D31976-9B74-4DEB-BA7A-338D8B7DCAC4}" type="slidenum">
              <a:rPr lang="en-GB" altLang="en-US" smtClean="0">
                <a:latin typeface="Calibri" pitchFamily="34" charset="0"/>
              </a:rPr>
              <a:pPr fontAlgn="base">
                <a:spcBef>
                  <a:spcPct val="0"/>
                </a:spcBef>
                <a:spcAft>
                  <a:spcPct val="0"/>
                </a:spcAft>
                <a:defRPr/>
              </a:pPr>
              <a:t>11</a:t>
            </a:fld>
            <a:endParaRPr lang="nl-BE" altLang="en-US" smtClean="0">
              <a:latin typeface="Calibri" pitchFamily="34" charset="0"/>
            </a:endParaRPr>
          </a:p>
        </p:txBody>
      </p:sp>
    </p:spTree>
    <p:extLst>
      <p:ext uri="{BB962C8B-B14F-4D97-AF65-F5344CB8AC3E}">
        <p14:creationId xmlns:p14="http://schemas.microsoft.com/office/powerpoint/2010/main" val="428755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55494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extLst>
      <p:ext uri="{BB962C8B-B14F-4D97-AF65-F5344CB8AC3E}">
        <p14:creationId xmlns:p14="http://schemas.microsoft.com/office/powerpoint/2010/main" val="289187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Weak</a:t>
            </a:r>
            <a:r>
              <a:rPr lang="fr-BE" dirty="0"/>
              <a:t> AI:</a:t>
            </a:r>
            <a:r>
              <a:rPr lang="fr-BE" baseline="0" dirty="0"/>
              <a:t> </a:t>
            </a:r>
            <a:r>
              <a:rPr lang="en-US" dirty="0"/>
              <a:t>Weak AI simply acts upon and is bound by the rules imposed on it and it could not go beyond those rules</a:t>
            </a:r>
          </a:p>
          <a:p>
            <a:r>
              <a:rPr lang="fr-BE" dirty="0"/>
              <a:t>General or </a:t>
            </a:r>
            <a:r>
              <a:rPr lang="fr-BE" dirty="0" err="1"/>
              <a:t>strong</a:t>
            </a:r>
            <a:r>
              <a:rPr lang="fr-BE" dirty="0"/>
              <a:t> AI </a:t>
            </a:r>
            <a:r>
              <a:rPr lang="fr-BE" dirty="0" err="1"/>
              <a:t>is</a:t>
            </a:r>
            <a:r>
              <a:rPr lang="fr-BE" dirty="0"/>
              <a:t> </a:t>
            </a:r>
            <a:r>
              <a:rPr lang="fr-BE" dirty="0" err="1"/>
              <a:t>still</a:t>
            </a:r>
            <a:r>
              <a:rPr lang="fr-BE" dirty="0"/>
              <a:t> </a:t>
            </a:r>
            <a:r>
              <a:rPr lang="fr-BE" dirty="0" err="1"/>
              <a:t>debated</a:t>
            </a:r>
            <a:r>
              <a:rPr lang="fr-BE" dirty="0"/>
              <a:t> as </a:t>
            </a:r>
            <a:r>
              <a:rPr lang="fr-BE" dirty="0" err="1"/>
              <a:t>it</a:t>
            </a:r>
            <a:r>
              <a:rPr lang="fr-BE" dirty="0"/>
              <a:t> </a:t>
            </a:r>
            <a:r>
              <a:rPr lang="fr-BE" dirty="0" err="1"/>
              <a:t>is</a:t>
            </a:r>
            <a:r>
              <a:rPr lang="fr-BE" dirty="0"/>
              <a:t> hard to </a:t>
            </a:r>
            <a:r>
              <a:rPr lang="fr-BE" dirty="0" err="1"/>
              <a:t>give</a:t>
            </a:r>
            <a:r>
              <a:rPr lang="fr-BE" dirty="0"/>
              <a:t> a good </a:t>
            </a:r>
            <a:r>
              <a:rPr lang="fr-BE" dirty="0" err="1"/>
              <a:t>definition</a:t>
            </a:r>
            <a:r>
              <a:rPr lang="fr-BE" dirty="0"/>
              <a:t> of </a:t>
            </a:r>
            <a:r>
              <a:rPr lang="fr-BE" dirty="0" err="1"/>
              <a:t>what</a:t>
            </a:r>
            <a:r>
              <a:rPr lang="fr-BE" dirty="0"/>
              <a:t> intelligence </a:t>
            </a:r>
            <a:r>
              <a:rPr lang="fr-BE" dirty="0" err="1"/>
              <a:t>is</a:t>
            </a:r>
            <a:r>
              <a:rPr lang="fr-BE" dirty="0"/>
              <a:t>.</a:t>
            </a:r>
            <a:r>
              <a:rPr lang="fr-BE" baseline="0" dirty="0"/>
              <a:t> </a:t>
            </a:r>
            <a:r>
              <a:rPr lang="fr-BE" baseline="0" dirty="0" err="1"/>
              <a:t>Should</a:t>
            </a:r>
            <a:r>
              <a:rPr lang="fr-BE" baseline="0" dirty="0"/>
              <a:t> the machine have </a:t>
            </a:r>
            <a:r>
              <a:rPr lang="fr-BE" baseline="0" dirty="0" err="1"/>
              <a:t>consciousness</a:t>
            </a:r>
            <a:r>
              <a:rPr lang="fr-BE" baseline="0" dirty="0"/>
              <a:t> (</a:t>
            </a:r>
            <a:r>
              <a:rPr lang="fr-BE" baseline="0" dirty="0" err="1"/>
              <a:t>be</a:t>
            </a:r>
            <a:r>
              <a:rPr lang="fr-BE" baseline="0" dirty="0"/>
              <a:t> </a:t>
            </a:r>
            <a:r>
              <a:rPr lang="fr-BE" baseline="0" dirty="0" err="1"/>
              <a:t>aware</a:t>
            </a:r>
            <a:r>
              <a:rPr lang="fr-BE" baseline="0" dirty="0"/>
              <a:t> of </a:t>
            </a:r>
            <a:r>
              <a:rPr lang="fr-BE" baseline="0" dirty="0" err="1"/>
              <a:t>its</a:t>
            </a:r>
            <a:r>
              <a:rPr lang="fr-BE" baseline="0" dirty="0"/>
              <a:t> mental states) ? </a:t>
            </a:r>
            <a:r>
              <a:rPr lang="fr-BE" baseline="0" dirty="0" err="1"/>
              <a:t>Does</a:t>
            </a:r>
            <a:r>
              <a:rPr lang="fr-BE" baseline="0" dirty="0"/>
              <a:t> </a:t>
            </a:r>
            <a:r>
              <a:rPr lang="fr-BE" baseline="0" dirty="0" err="1"/>
              <a:t>it</a:t>
            </a:r>
            <a:r>
              <a:rPr lang="fr-BE" baseline="0" dirty="0"/>
              <a:t> have </a:t>
            </a:r>
            <a:r>
              <a:rPr lang="fr-BE" baseline="0" dirty="0" err="1"/>
              <a:t>intentionality</a:t>
            </a:r>
            <a:r>
              <a:rPr lang="fr-BE" baseline="0" dirty="0"/>
              <a:t>?</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16</a:t>
            </a:fld>
            <a:endParaRPr lang="fr-BE"/>
          </a:p>
        </p:txBody>
      </p:sp>
    </p:spTree>
    <p:extLst>
      <p:ext uri="{BB962C8B-B14F-4D97-AF65-F5344CB8AC3E}">
        <p14:creationId xmlns:p14="http://schemas.microsoft.com/office/powerpoint/2010/main" val="51460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56795"/>
            <a:ext cx="103632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828800" y="2996952"/>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9215967" y="6453191"/>
            <a:ext cx="28448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endParaRPr lang="en-GB"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789" r="83862" b="92911"/>
          <a:stretch/>
        </p:blipFill>
        <p:spPr>
          <a:xfrm>
            <a:off x="9336360" y="199258"/>
            <a:ext cx="2855640" cy="781469"/>
          </a:xfrm>
          <a:prstGeom prst="rect">
            <a:avLst/>
          </a:prstGeom>
        </p:spPr>
      </p:pic>
    </p:spTree>
    <p:extLst>
      <p:ext uri="{BB962C8B-B14F-4D97-AF65-F5344CB8AC3E}">
        <p14:creationId xmlns:p14="http://schemas.microsoft.com/office/powerpoint/2010/main" val="204183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Tree>
    <p:extLst>
      <p:ext uri="{BB962C8B-B14F-4D97-AF65-F5344CB8AC3E}">
        <p14:creationId xmlns:p14="http://schemas.microsoft.com/office/powerpoint/2010/main" val="1180931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pPr>
                <a:defRPr/>
              </a:pPr>
              <a:t>‹nr.›</a:t>
            </a:fld>
            <a:endParaRPr lang="en-GB"/>
          </a:p>
        </p:txBody>
      </p:sp>
    </p:spTree>
    <p:extLst>
      <p:ext uri="{BB962C8B-B14F-4D97-AF65-F5344CB8AC3E}">
        <p14:creationId xmlns:p14="http://schemas.microsoft.com/office/powerpoint/2010/main" val="200311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202908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5" name="Content Placeholder 1"/>
          <p:cNvSpPr>
            <a:spLocks noGrp="1"/>
          </p:cNvSpPr>
          <p:nvPr>
            <p:ph idx="1"/>
          </p:nvPr>
        </p:nvSpPr>
        <p:spPr>
          <a:xfrm>
            <a:off x="652992" y="1916831"/>
            <a:ext cx="10972800" cy="1512169"/>
          </a:xfrm>
          <a:noFill/>
          <a:ln w="28575">
            <a:solidFill>
              <a:srgbClr val="C00000"/>
            </a:solidFill>
          </a:ln>
        </p:spPr>
        <p:txBody>
          <a:bodyPr anchor="ctr"/>
          <a:lstStyle>
            <a:lvl1pPr marL="0" indent="0" algn="ctr">
              <a:buNone/>
              <a:defRPr>
                <a:solidFill>
                  <a:srgbClr val="C00000"/>
                </a:solidFill>
              </a:defRPr>
            </a:lvl1pPr>
          </a:lstStyle>
          <a:p>
            <a:endParaRPr lang="fr-BE" dirty="0"/>
          </a:p>
        </p:txBody>
      </p:sp>
    </p:spTree>
    <p:extLst>
      <p:ext uri="{BB962C8B-B14F-4D97-AF65-F5344CB8AC3E}">
        <p14:creationId xmlns:p14="http://schemas.microsoft.com/office/powerpoint/2010/main" val="23579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nl-BE"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13B540AB-6939-4937-A918-1D15FF1C7CE3}" type="slidenum">
              <a:rPr lang="nl-BE" smtClean="0"/>
              <a:t>‹nr.›</a:t>
            </a:fld>
            <a:endParaRPr lang="nl-BE" dirty="0"/>
          </a:p>
        </p:txBody>
      </p:sp>
    </p:spTree>
    <p:extLst>
      <p:ext uri="{BB962C8B-B14F-4D97-AF65-F5344CB8AC3E}">
        <p14:creationId xmlns:p14="http://schemas.microsoft.com/office/powerpoint/2010/main" val="8708675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11125200" y="6489703"/>
            <a:ext cx="1001184" cy="365125"/>
          </a:xfrm>
        </p:spPr>
        <p:txBody>
          <a:bodyPr/>
          <a:lstStyle>
            <a:lvl1pPr>
              <a:defRPr/>
            </a:lvl1pPr>
          </a:lstStyle>
          <a:p>
            <a:pPr>
              <a:defRPr/>
            </a:pPr>
            <a:fld id="{97CCC5E9-F9D9-46F9-AA92-085E1A182B77}" type="slidenum">
              <a:rPr lang="en-GB"/>
              <a:pPr>
                <a:defRPr/>
              </a:pPr>
              <a:t>‹nr.›</a:t>
            </a:fld>
            <a:endParaRPr lang="en-GB" dirty="0"/>
          </a:p>
        </p:txBody>
      </p:sp>
    </p:spTree>
    <p:extLst>
      <p:ext uri="{BB962C8B-B14F-4D97-AF65-F5344CB8AC3E}">
        <p14:creationId xmlns:p14="http://schemas.microsoft.com/office/powerpoint/2010/main" val="4840219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nl-BE" dirty="0"/>
          </a:p>
        </p:txBody>
      </p:sp>
      <p:sp>
        <p:nvSpPr>
          <p:cNvPr id="5" name="Footer Placeholder 4"/>
          <p:cNvSpPr>
            <a:spLocks noGrp="1"/>
          </p:cNvSpPr>
          <p:nvPr>
            <p:ph type="ftr" sz="quarter" idx="11"/>
          </p:nvPr>
        </p:nvSpPr>
        <p:spPr/>
        <p:txBody>
          <a:bodyPr/>
          <a:lstStyle/>
          <a:p>
            <a:endParaRPr lang="nl-BE" dirty="0"/>
          </a:p>
        </p:txBody>
      </p:sp>
      <p:sp>
        <p:nvSpPr>
          <p:cNvPr id="8" name="Title 1"/>
          <p:cNvSpPr>
            <a:spLocks noGrp="1"/>
          </p:cNvSpPr>
          <p:nvPr>
            <p:ph type="title"/>
          </p:nvPr>
        </p:nvSpPr>
        <p:spPr>
          <a:xfrm>
            <a:off x="609600" y="216489"/>
            <a:ext cx="11413923" cy="656430"/>
          </a:xfrm>
        </p:spPr>
        <p:txBody>
          <a:bodyPr/>
          <a:lstStyle/>
          <a:p>
            <a:r>
              <a:rPr lang="en-US" dirty="0" smtClean="0"/>
              <a:t>Click to edit Master title style</a:t>
            </a:r>
            <a:endParaRPr lang="en-US" dirty="0"/>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lvl1pPr algn="ctr">
              <a:defRPr sz="1000"/>
            </a:lvl1pPr>
          </a:lstStyle>
          <a:p>
            <a:fld id="{13B540AB-6939-4937-A918-1D15FF1C7CE3}" type="slidenum">
              <a:rPr lang="nl-BE" smtClean="0"/>
              <a:pPr/>
              <a:t>‹nr.›</a:t>
            </a:fld>
            <a:endParaRPr lang="nl-BE" dirty="0"/>
          </a:p>
        </p:txBody>
      </p:sp>
    </p:spTree>
    <p:extLst>
      <p:ext uri="{BB962C8B-B14F-4D97-AF65-F5344CB8AC3E}">
        <p14:creationId xmlns:p14="http://schemas.microsoft.com/office/powerpoint/2010/main" val="34123566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6" name="Group 11"/>
          <p:cNvGrpSpPr>
            <a:grpSpLocks/>
          </p:cNvGrpSpPr>
          <p:nvPr userDrawn="1"/>
        </p:nvGrpSpPr>
        <p:grpSpPr bwMode="auto">
          <a:xfrm>
            <a:off x="6113760" y="2132862"/>
            <a:ext cx="5691717" cy="2592697"/>
            <a:chOff x="4406900" y="2676525"/>
            <a:chExt cx="4268788" cy="2593858"/>
          </a:xfrm>
        </p:grpSpPr>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510736"/>
              <a:ext cx="29596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015018"/>
              <a:ext cx="27917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userDrawn="1"/>
          </p:nvSpPr>
          <p:spPr bwMode="auto">
            <a:xfrm>
              <a:off x="4787900" y="2676525"/>
              <a:ext cx="3887788" cy="259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r>
                <a:rPr lang="fr-BE" altLang="en-US" sz="1477" dirty="0" smtClean="0">
                  <a:latin typeface="+mn-lt"/>
                  <a:cs typeface="Arial" pitchFamily="34" charset="0"/>
                </a:rPr>
                <a:t>frank.robben@mail.fgov.be </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@FrRobben</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https://www.ehealth.fgov.be</a:t>
              </a:r>
            </a:p>
            <a:p>
              <a:pPr>
                <a:defRPr/>
              </a:pPr>
              <a:r>
                <a:rPr lang="fr-BE" altLang="en-US" sz="1477" dirty="0" smtClean="0">
                  <a:latin typeface="+mn-lt"/>
                  <a:cs typeface="Arial" pitchFamily="34" charset="0"/>
                  <a:sym typeface="Arial" pitchFamily="34" charset="0"/>
                </a:rPr>
                <a:t>https://www.ksz.fgov.be</a:t>
              </a:r>
            </a:p>
            <a:p>
              <a:pPr>
                <a:defRPr/>
              </a:pPr>
              <a:r>
                <a:rPr lang="fr-BE" altLang="en-US" sz="1477" dirty="0" smtClean="0">
                  <a:latin typeface="+mn-lt"/>
                  <a:cs typeface="Arial" pitchFamily="34" charset="0"/>
                  <a:sym typeface="Arial" pitchFamily="34" charset="0"/>
                </a:rPr>
                <a:t>https://www.frankrobben.be</a:t>
              </a:r>
              <a:endParaRPr lang="fr-BE" altLang="en-US" sz="1477" dirty="0" smtClean="0">
                <a:latin typeface="+mn-lt"/>
                <a:cs typeface="Arial" pitchFamily="34" charset="0"/>
              </a:endParaRPr>
            </a:p>
          </p:txBody>
        </p:sp>
      </p:grpSp>
      <p:pic>
        <p:nvPicPr>
          <p:cNvPr id="11" name="Picture 2" descr="http://fr.hdyo.org/assets/ask-question-2-ce96e3e01c85a38a0d39c61cfae6d42c.jpg"/>
          <p:cNvPicPr>
            <a:picLocks noChangeAspect="1" noChangeArrowheads="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11065" y="1772816"/>
            <a:ext cx="468637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407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9" name="TextBox 7"/>
          <p:cNvSpPr txBox="1">
            <a:spLocks noChangeArrowheads="1"/>
          </p:cNvSpPr>
          <p:nvPr userDrawn="1"/>
        </p:nvSpPr>
        <p:spPr bwMode="auto">
          <a:xfrm>
            <a:off x="609600" y="6488668"/>
            <a:ext cx="10079567" cy="369332"/>
          </a:xfrm>
          <a:prstGeom prst="rect">
            <a:avLst/>
          </a:prstGeom>
          <a:solidFill>
            <a:srgbClr val="C00000"/>
          </a:solid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mtClean="0"/>
          </a:p>
        </p:txBody>
      </p:sp>
      <p:sp>
        <p:nvSpPr>
          <p:cNvPr id="6" name="Slide Number Placeholder 5"/>
          <p:cNvSpPr>
            <a:spLocks noGrp="1"/>
          </p:cNvSpPr>
          <p:nvPr>
            <p:ph type="sldNum" sz="quarter" idx="4"/>
          </p:nvPr>
        </p:nvSpPr>
        <p:spPr>
          <a:xfrm>
            <a:off x="11125200" y="6489703"/>
            <a:ext cx="1001184"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pPr>
                <a:defRPr/>
              </a:pPr>
              <a:t>‹nr.›</a:t>
            </a:fld>
            <a:endParaRPr lang="en-GB" dirty="0"/>
          </a:p>
        </p:txBody>
      </p:sp>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78" t="856" r="84797" b="92911"/>
          <a:stretch/>
        </p:blipFill>
        <p:spPr>
          <a:xfrm>
            <a:off x="10776520" y="6488668"/>
            <a:ext cx="1080120" cy="360040"/>
          </a:xfrm>
          <a:prstGeom prst="rect">
            <a:avLst/>
          </a:prstGeom>
        </p:spPr>
      </p:pic>
    </p:spTree>
    <p:extLst>
      <p:ext uri="{BB962C8B-B14F-4D97-AF65-F5344CB8AC3E}">
        <p14:creationId xmlns:p14="http://schemas.microsoft.com/office/powerpoint/2010/main" val="191962323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4" r:id="rId6"/>
    <p:sldLayoutId id="2147483915" r:id="rId7"/>
    <p:sldLayoutId id="2147483916" r:id="rId8"/>
    <p:sldLayoutId id="2147483918" r:id="rId9"/>
  </p:sldLayoutIdLst>
  <p:timing>
    <p:tnLst>
      <p:par>
        <p:cTn id="1" dur="indefinite" restart="never" nodeType="tmRoot"/>
      </p:par>
    </p:tnLst>
  </p:timing>
  <p:hf hdr="0" ftr="0" dt="0"/>
  <p:txStyles>
    <p:titleStyle>
      <a:lvl1pPr algn="ctr" rtl="0" eaLnBrk="0" fontAlgn="base" hangingPunct="0">
        <a:spcBef>
          <a:spcPct val="0"/>
        </a:spcBef>
        <a:spcAft>
          <a:spcPct val="0"/>
        </a:spcAft>
        <a:defRPr lang="en-GB" altLang="en-US" sz="4000" kern="1200" dirty="0" smtClean="0">
          <a:solidFill>
            <a:srgbClr val="C00000"/>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8.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5.jpe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ww.studentatwork.b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7.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7.png"/><Relationship Id="rId21"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jpeg"/><Relationship Id="rId15" Type="http://schemas.microsoft.com/office/2007/relationships/hdphoto" Target="../media/hdphoto5.wdp"/><Relationship Id="rId10" Type="http://schemas.openxmlformats.org/officeDocument/2006/relationships/image" Target="../media/image12.png"/><Relationship Id="rId19"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4.png"/><Relationship Id="rId22"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oi.org/10.1038/d41586-018-05049-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nature.com/articles/s41746-021-00521-5"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laurenoakdenrayner.com/2017/12/18/the-chestxray14-dataset-problem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medium.com/@neuroecology/punctuation-in-novels-8f316d542ec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List_of_cognitive_bias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arxiv.org/pdf/1412.189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rxiv.org/abs/1312.6199" TargetMode="External"/><Relationship Id="rId5" Type="http://schemas.openxmlformats.org/officeDocument/2006/relationships/hyperlink" Target="http://karpathy.github.io/2015/03/30/breaking-convnets/" TargetMode="Externa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s://bair.berkeley.edu/blog/2017/12/30/yolo-attack/" TargetMode="External"/><Relationship Id="rId4" Type="http://schemas.openxmlformats.org/officeDocument/2006/relationships/hyperlink" Target="https://arxiv.org/abs/1904.086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arxiv.org/abs/1803.03453" TargetMode="External"/><Relationship Id="rId4" Type="http://schemas.openxmlformats.org/officeDocument/2006/relationships/image" Target="../media/image97.jp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doi.org/10.1145/1553374.1553453"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trail.ac/" TargetMode="External"/><Relationship Id="rId13" Type="http://schemas.openxmlformats.org/officeDocument/2006/relationships/image" Target="../media/image104.png"/><Relationship Id="rId3" Type="http://schemas.openxmlformats.org/officeDocument/2006/relationships/hyperlink" Target="https://data-en-maatschappij.ai/" TargetMode="External"/><Relationship Id="rId7" Type="http://schemas.openxmlformats.org/officeDocument/2006/relationships/hyperlink" Target="https://fari.brussels/" TargetMode="External"/><Relationship Id="rId12" Type="http://schemas.openxmlformats.org/officeDocument/2006/relationships/image" Target="../media/image103.png"/><Relationship Id="rId2" Type="http://schemas.openxmlformats.org/officeDocument/2006/relationships/hyperlink" Target="https://ethical.institute/principles.html" TargetMode="External"/><Relationship Id="rId1" Type="http://schemas.openxmlformats.org/officeDocument/2006/relationships/slideLayout" Target="../slideLayouts/slideLayout2.xml"/><Relationship Id="rId6" Type="http://schemas.openxmlformats.org/officeDocument/2006/relationships/hyperlink" Target="https://www.vaia.be/nl/" TargetMode="External"/><Relationship Id="rId11" Type="http://schemas.openxmlformats.org/officeDocument/2006/relationships/image" Target="../media/image102.jpeg"/><Relationship Id="rId5" Type="http://schemas.openxmlformats.org/officeDocument/2006/relationships/hyperlink" Target="https://www.ai-cursus.be/" TargetMode="External"/><Relationship Id="rId15" Type="http://schemas.openxmlformats.org/officeDocument/2006/relationships/image" Target="../media/image106.png"/><Relationship Id="rId10" Type="http://schemas.openxmlformats.org/officeDocument/2006/relationships/hyperlink" Target="https://faky.be/fr" TargetMode="External"/><Relationship Id="rId4" Type="http://schemas.openxmlformats.org/officeDocument/2006/relationships/hyperlink" Target="https://www.ai4belgium.be/" TargetMode="External"/><Relationship Id="rId9" Type="http://schemas.openxmlformats.org/officeDocument/2006/relationships/hyperlink" Target="https://www.reseauia.be/" TargetMode="External"/><Relationship Id="rId14" Type="http://schemas.openxmlformats.org/officeDocument/2006/relationships/image" Target="../media/image10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424" y="2132856"/>
            <a:ext cx="10363200" cy="1470025"/>
          </a:xfrm>
        </p:spPr>
        <p:txBody>
          <a:bodyPr/>
          <a:lstStyle/>
          <a:p>
            <a:r>
              <a:rPr lang="nl-BE" altLang="en-US" dirty="0"/>
              <a:t>Elektronische gegevensuitwisseling </a:t>
            </a:r>
            <a:r>
              <a:rPr lang="nl-BE" altLang="en-US" dirty="0" smtClean="0"/>
              <a:t>en</a:t>
            </a:r>
            <a:br>
              <a:rPr lang="nl-BE" altLang="en-US" dirty="0" smtClean="0"/>
            </a:br>
            <a:r>
              <a:rPr lang="nl-BE" altLang="en-US" dirty="0" smtClean="0"/>
              <a:t>artificiële intelligentie </a:t>
            </a:r>
            <a:r>
              <a:rPr lang="nl-BE" altLang="en-US" dirty="0"/>
              <a:t>in de gezondheidszorg</a:t>
            </a:r>
            <a:endParaRPr lang="en-US" dirty="0"/>
          </a:p>
        </p:txBody>
      </p:sp>
      <p:grpSp>
        <p:nvGrpSpPr>
          <p:cNvPr id="3" name="Group 11"/>
          <p:cNvGrpSpPr>
            <a:grpSpLocks/>
          </p:cNvGrpSpPr>
          <p:nvPr/>
        </p:nvGrpSpPr>
        <p:grpSpPr bwMode="auto">
          <a:xfrm>
            <a:off x="7818171" y="3212976"/>
            <a:ext cx="5691717" cy="2592697"/>
            <a:chOff x="4406900" y="2676525"/>
            <a:chExt cx="4268788" cy="2593858"/>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510742"/>
              <a:ext cx="29596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3973249"/>
              <a:ext cx="279172"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7900" y="2676525"/>
              <a:ext cx="3887788" cy="259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endParaRPr lang="fr-BE" altLang="en-US" sz="1477" dirty="0" smtClean="0">
                <a:solidFill>
                  <a:srgbClr val="0D0D0D"/>
                </a:solidFill>
                <a:latin typeface="+mn-lt"/>
                <a:cs typeface="Arial" pitchFamily="34" charset="0"/>
              </a:endParaRPr>
            </a:p>
            <a:p>
              <a:pPr>
                <a:defRPr/>
              </a:pPr>
              <a:r>
                <a:rPr lang="fr-BE" altLang="en-US" sz="1477" dirty="0" smtClean="0">
                  <a:latin typeface="+mn-lt"/>
                  <a:cs typeface="Arial" pitchFamily="34" charset="0"/>
                </a:rPr>
                <a:t>frank.robben@mail.fgov.be </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@FrRobben</a:t>
              </a:r>
            </a:p>
            <a:p>
              <a:pPr>
                <a:defRPr/>
              </a:pPr>
              <a:endParaRPr lang="fr-BE" altLang="en-US" sz="1477" dirty="0" smtClean="0">
                <a:latin typeface="+mn-lt"/>
                <a:cs typeface="Arial" pitchFamily="34" charset="0"/>
                <a:sym typeface="Arial" pitchFamily="34" charset="0"/>
              </a:endParaRPr>
            </a:p>
            <a:p>
              <a:pPr>
                <a:defRPr/>
              </a:pPr>
              <a:r>
                <a:rPr lang="fr-BE" altLang="en-US" sz="1477" dirty="0" smtClean="0">
                  <a:latin typeface="+mn-lt"/>
                  <a:cs typeface="Arial" pitchFamily="34" charset="0"/>
                  <a:sym typeface="Arial" pitchFamily="34" charset="0"/>
                </a:rPr>
                <a:t>https://www.ehealth.fgov.be</a:t>
              </a:r>
            </a:p>
            <a:p>
              <a:pPr>
                <a:defRPr/>
              </a:pPr>
              <a:r>
                <a:rPr lang="fr-BE" altLang="en-US" sz="1477" dirty="0" smtClean="0">
                  <a:latin typeface="+mn-lt"/>
                  <a:cs typeface="Arial" pitchFamily="34" charset="0"/>
                  <a:sym typeface="Arial" pitchFamily="34" charset="0"/>
                </a:rPr>
                <a:t>https://www.ksz.fgov.be</a:t>
              </a:r>
            </a:p>
            <a:p>
              <a:pPr>
                <a:defRPr/>
              </a:pPr>
              <a:r>
                <a:rPr lang="fr-BE" altLang="en-US" sz="1477" dirty="0" smtClean="0">
                  <a:latin typeface="+mn-lt"/>
                  <a:cs typeface="Arial" pitchFamily="34" charset="0"/>
                  <a:sym typeface="Arial" pitchFamily="34" charset="0"/>
                </a:rPr>
                <a:t>https://www.frankrobben.be</a:t>
              </a:r>
              <a:endParaRPr lang="fr-BE" altLang="en-US" sz="1477" dirty="0" smtClean="0">
                <a:latin typeface="+mn-lt"/>
                <a:cs typeface="Arial" pitchFamily="34" charset="0"/>
              </a:endParaRPr>
            </a:p>
          </p:txBody>
        </p:sp>
      </p:grpSp>
    </p:spTree>
    <p:extLst>
      <p:ext uri="{BB962C8B-B14F-4D97-AF65-F5344CB8AC3E}">
        <p14:creationId xmlns:p14="http://schemas.microsoft.com/office/powerpoint/2010/main" val="2688296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604238" y="2592267"/>
            <a:ext cx="2819400" cy="2454519"/>
            <a:chOff x="2955608" y="2523164"/>
            <a:chExt cx="3054830"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77" b="1" dirty="0">
                  <a:solidFill>
                    <a:schemeClr val="bg1"/>
                  </a:solidFill>
                </a:rPr>
                <a:t>Medisch</a:t>
              </a: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24503" y="3833797"/>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8" y="3830623"/>
              <a:ext cx="884377" cy="2221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noProof="0" smtClean="0"/>
              <a:t>eGezondheid in de praktijk</a:t>
            </a:r>
            <a:endParaRPr lang="nl-BE" noProof="0" dirty="0"/>
          </a:p>
        </p:txBody>
      </p:sp>
      <p:grpSp>
        <p:nvGrpSpPr>
          <p:cNvPr id="108" name="Group 107"/>
          <p:cNvGrpSpPr>
            <a:grpSpLocks/>
          </p:cNvGrpSpPr>
          <p:nvPr/>
        </p:nvGrpSpPr>
        <p:grpSpPr bwMode="auto">
          <a:xfrm>
            <a:off x="2321169" y="5004290"/>
            <a:ext cx="2990850" cy="1005254"/>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48" name="Rectangle 47"/>
              <p:cNvSpPr/>
              <p:nvPr/>
            </p:nvSpPr>
            <p:spPr>
              <a:xfrm>
                <a:off x="1551234" y="5107746"/>
                <a:ext cx="208773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49" name="TextBox 48"/>
              <p:cNvSpPr txBox="1"/>
              <p:nvPr/>
            </p:nvSpPr>
            <p:spPr>
              <a:xfrm>
                <a:off x="1521069" y="5137894"/>
                <a:ext cx="2024232" cy="1058356"/>
              </a:xfrm>
              <a:prstGeom prst="rect">
                <a:avLst/>
              </a:prstGeom>
            </p:spPr>
            <p:txBody>
              <a:bodyPr>
                <a:normAutofit lnSpcReduction="10000"/>
              </a:bodyPr>
              <a:lstStyle/>
              <a:p>
                <a:pPr>
                  <a:defRPr/>
                </a:pPr>
                <a:endParaRPr lang="nl-BE" sz="923" dirty="0">
                  <a:solidFill>
                    <a:schemeClr val="bg1"/>
                  </a:solidFill>
                </a:endParaRPr>
              </a:p>
              <a:p>
                <a:pPr algn="ctr">
                  <a:defRPr/>
                </a:pPr>
                <a:r>
                  <a:rPr lang="nl-BE" sz="1662" dirty="0" err="1">
                    <a:solidFill>
                      <a:schemeClr val="bg1"/>
                    </a:solidFill>
                  </a:rPr>
                  <a:t>Onderzoeks-resultaten</a:t>
                </a:r>
                <a:r>
                  <a:rPr lang="nl-BE" sz="1662" dirty="0">
                    <a:solidFill>
                      <a:schemeClr val="bg1"/>
                    </a:solidFill>
                  </a:rPr>
                  <a:t> en verslagen</a:t>
                </a:r>
              </a:p>
              <a:p>
                <a:pPr>
                  <a:defRPr/>
                </a:pPr>
                <a:endParaRPr lang="nl-BE" sz="1662" dirty="0">
                  <a:solidFill>
                    <a:schemeClr val="tx1">
                      <a:lumMod val="95000"/>
                      <a:lumOff val="5000"/>
                    </a:schemeClr>
                  </a:solidFill>
                </a:endParaRPr>
              </a:p>
            </p:txBody>
          </p:sp>
        </p:grpSp>
        <p:pic>
          <p:nvPicPr>
            <p:cNvPr id="11307" name="Picture 9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p:cNvGrpSpPr>
            <a:grpSpLocks/>
          </p:cNvGrpSpPr>
          <p:nvPr/>
        </p:nvGrpSpPr>
        <p:grpSpPr bwMode="auto">
          <a:xfrm>
            <a:off x="2354875" y="1540122"/>
            <a:ext cx="3009900" cy="1069731"/>
            <a:chOff x="518456" y="1382445"/>
            <a:chExt cx="3261456" cy="1158760"/>
          </a:xfrm>
        </p:grpSpPr>
        <p:grpSp>
          <p:nvGrpSpPr>
            <p:cNvPr id="11300" name="Group 93"/>
            <p:cNvGrpSpPr>
              <a:grpSpLocks/>
            </p:cNvGrpSpPr>
            <p:nvPr/>
          </p:nvGrpSpPr>
          <p:grpSpPr bwMode="auto">
            <a:xfrm>
              <a:off x="546770" y="1394932"/>
              <a:ext cx="3233142" cy="1146273"/>
              <a:chOff x="546770" y="1424385"/>
              <a:chExt cx="3233142" cy="1146273"/>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grpSp>
          <p:sp>
            <p:nvSpPr>
              <p:cNvPr id="38" name="TextBox 37"/>
              <p:cNvSpPr txBox="1"/>
              <p:nvPr/>
            </p:nvSpPr>
            <p:spPr>
              <a:xfrm>
                <a:off x="1691881" y="1508726"/>
                <a:ext cx="2088031" cy="1061932"/>
              </a:xfrm>
              <a:prstGeom prst="rect">
                <a:avLst/>
              </a:prstGeom>
            </p:spPr>
            <p:txBody>
              <a:bodyPr>
                <a:normAutofit/>
              </a:bodyPr>
              <a:lstStyle/>
              <a:p>
                <a:pPr algn="ctr">
                  <a:defRPr/>
                </a:pPr>
                <a:r>
                  <a:rPr lang="nl-BE" sz="1662" dirty="0">
                    <a:solidFill>
                      <a:schemeClr val="bg1"/>
                    </a:solidFill>
                  </a:rPr>
                  <a:t>Summary </a:t>
                </a:r>
                <a:r>
                  <a:rPr lang="nl-BE" sz="1662" dirty="0" err="1">
                    <a:solidFill>
                      <a:schemeClr val="bg1"/>
                    </a:solidFill>
                  </a:rPr>
                  <a:t>electronic</a:t>
                </a:r>
                <a:r>
                  <a:rPr lang="nl-BE" sz="1662" dirty="0">
                    <a:solidFill>
                      <a:schemeClr val="bg1"/>
                    </a:solidFill>
                  </a:rPr>
                  <a:t> health record (</a:t>
                </a:r>
                <a:r>
                  <a:rPr lang="nl-BE" sz="1662" dirty="0" err="1">
                    <a:solidFill>
                      <a:schemeClr val="bg1"/>
                    </a:solidFill>
                  </a:rPr>
                  <a:t>SumEHR</a:t>
                </a:r>
                <a:r>
                  <a:rPr lang="nl-BE" sz="1662" dirty="0">
                    <a:solidFill>
                      <a:schemeClr val="bg1"/>
                    </a:solidFill>
                  </a:rPr>
                  <a:t>)</a:t>
                </a:r>
                <a:endParaRPr lang="nl-BE" sz="1662" dirty="0"/>
              </a:p>
              <a:p>
                <a:pPr>
                  <a:defRPr/>
                </a:pPr>
                <a:endParaRPr lang="nl-BE" sz="1662" dirty="0">
                  <a:solidFill>
                    <a:schemeClr val="tx1">
                      <a:lumMod val="95000"/>
                      <a:lumOff val="5000"/>
                    </a:schemeClr>
                  </a:solidFill>
                </a:endParaRPr>
              </a:p>
            </p:txBody>
          </p:sp>
        </p:grpSp>
        <p:pic>
          <p:nvPicPr>
            <p:cNvPr id="11301" name="Picture 9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2332894" y="3301512"/>
            <a:ext cx="2271346" cy="1112226"/>
            <a:chOff x="495636" y="3290765"/>
            <a:chExt cx="2459972" cy="1205400"/>
          </a:xfrm>
        </p:grpSpPr>
        <p:grpSp>
          <p:nvGrpSpPr>
            <p:cNvPr id="11295" name="Group 68"/>
            <p:cNvGrpSpPr>
              <a:grpSpLocks/>
            </p:cNvGrpSpPr>
            <p:nvPr/>
          </p:nvGrpSpPr>
          <p:grpSpPr bwMode="auto">
            <a:xfrm>
              <a:off x="495636" y="3290765"/>
              <a:ext cx="2459972" cy="1205400"/>
              <a:chOff x="455844" y="3290765"/>
              <a:chExt cx="2459972" cy="1205400"/>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dirty="0"/>
              </a:p>
            </p:txBody>
          </p:sp>
          <p:sp>
            <p:nvSpPr>
              <p:cNvPr id="11299" name="TextBox 44"/>
              <p:cNvSpPr txBox="1">
                <a:spLocks noChangeArrowheads="1"/>
              </p:cNvSpPr>
              <p:nvPr/>
            </p:nvSpPr>
            <p:spPr bwMode="auto">
              <a:xfrm>
                <a:off x="1668825" y="3462392"/>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nl-BE" altLang="en-US" sz="1662" dirty="0">
                    <a:solidFill>
                      <a:schemeClr val="bg1"/>
                    </a:solidFill>
                    <a:latin typeface="+mn-lt"/>
                  </a:rPr>
                  <a:t>Medicatie-schema</a:t>
                </a:r>
              </a:p>
            </p:txBody>
          </p:sp>
        </p:grpSp>
        <p:pic>
          <p:nvPicPr>
            <p:cNvPr id="11296" name="Picture 9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862398" y="1595804"/>
            <a:ext cx="3006969" cy="996462"/>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3" name="TextBox 52"/>
              <p:cNvSpPr txBox="1"/>
              <p:nvPr/>
            </p:nvSpPr>
            <p:spPr>
              <a:xfrm>
                <a:off x="6595224" y="1345242"/>
                <a:ext cx="2086561" cy="1038821"/>
              </a:xfrm>
              <a:prstGeom prst="rect">
                <a:avLst/>
              </a:prstGeom>
            </p:spPr>
            <p:txBody>
              <a:bodyPr>
                <a:normAutofit lnSpcReduction="10000"/>
              </a:bodyPr>
              <a:lstStyle/>
              <a:p>
                <a:pPr>
                  <a:defRPr/>
                </a:pPr>
                <a:endParaRPr lang="nl-BE" sz="923" dirty="0">
                  <a:solidFill>
                    <a:schemeClr val="bg1"/>
                  </a:solidFill>
                </a:endParaRPr>
              </a:p>
              <a:p>
                <a:pPr marL="76202" algn="ctr">
                  <a:defRPr/>
                </a:pPr>
                <a:r>
                  <a:rPr lang="nl-BE" sz="1662" dirty="0">
                    <a:solidFill>
                      <a:schemeClr val="bg1"/>
                    </a:solidFill>
                  </a:rPr>
                  <a:t>Richtlijnen en adviezen online beschikbaar</a:t>
                </a:r>
              </a:p>
            </p:txBody>
          </p:sp>
        </p:grpSp>
        <p:pic>
          <p:nvPicPr>
            <p:cNvPr id="11291" name="Picture 9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108"/>
          <p:cNvGrpSpPr>
            <a:grpSpLocks/>
          </p:cNvGrpSpPr>
          <p:nvPr/>
        </p:nvGrpSpPr>
        <p:grpSpPr bwMode="auto">
          <a:xfrm>
            <a:off x="6850674" y="4977912"/>
            <a:ext cx="3018692" cy="1094642"/>
            <a:chOff x="5389884" y="5107746"/>
            <a:chExt cx="3269138" cy="1184852"/>
          </a:xfrm>
        </p:grpSpPr>
        <p:grpSp>
          <p:nvGrpSpPr>
            <p:cNvPr id="11283" name="Group 70"/>
            <p:cNvGrpSpPr>
              <a:grpSpLocks/>
            </p:cNvGrpSpPr>
            <p:nvPr/>
          </p:nvGrpSpPr>
          <p:grpSpPr bwMode="auto">
            <a:xfrm>
              <a:off x="5403035" y="5149276"/>
              <a:ext cx="3255987" cy="1088504"/>
              <a:chOff x="5508175" y="5117132"/>
              <a:chExt cx="3255987" cy="1088504"/>
            </a:xfrm>
          </p:grpSpPr>
          <p:sp>
            <p:nvSpPr>
              <p:cNvPr id="59" name="Rectangle 58"/>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60" name="Rectangle 59"/>
              <p:cNvSpPr/>
              <p:nvPr/>
            </p:nvSpPr>
            <p:spPr>
              <a:xfrm>
                <a:off x="6659853"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61" name="TextBox 60"/>
              <p:cNvSpPr txBox="1"/>
              <p:nvPr/>
            </p:nvSpPr>
            <p:spPr>
              <a:xfrm>
                <a:off x="6677309" y="5146979"/>
                <a:ext cx="2086853" cy="1057961"/>
              </a:xfrm>
              <a:prstGeom prst="rect">
                <a:avLst/>
              </a:prstGeom>
            </p:spPr>
            <p:txBody>
              <a:bodyPr>
                <a:normAutofit/>
              </a:bodyPr>
              <a:lstStyle/>
              <a:p>
                <a:pPr>
                  <a:defRPr/>
                </a:pPr>
                <a:endParaRPr lang="nl-BE" sz="923" dirty="0">
                  <a:solidFill>
                    <a:schemeClr val="bg1"/>
                  </a:solidFill>
                </a:endParaRPr>
              </a:p>
              <a:p>
                <a:pPr marL="164127" algn="ctr">
                  <a:defRPr/>
                </a:pPr>
                <a:r>
                  <a:rPr lang="nl-BE" sz="1662" dirty="0">
                    <a:solidFill>
                      <a:schemeClr val="bg1"/>
                    </a:solidFill>
                  </a:rPr>
                  <a:t>Elektronische verwijsbrieven</a:t>
                </a:r>
                <a:endParaRPr lang="nl-BE" sz="1662" dirty="0"/>
              </a:p>
            </p:txBody>
          </p:sp>
        </p:grpSp>
        <p:grpSp>
          <p:nvGrpSpPr>
            <p:cNvPr id="11284" name="Group 101"/>
            <p:cNvGrpSpPr>
              <a:grpSpLocks/>
            </p:cNvGrpSpPr>
            <p:nvPr/>
          </p:nvGrpSpPr>
          <p:grpSpPr bwMode="auto">
            <a:xfrm>
              <a:off x="5389884" y="5107746"/>
              <a:ext cx="1186811" cy="1184852"/>
              <a:chOff x="5389884" y="5104775"/>
              <a:chExt cx="1241108" cy="1241108"/>
            </a:xfrm>
          </p:grpSpPr>
          <p:pic>
            <p:nvPicPr>
              <p:cNvPr id="11285" name="Picture 9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00"/>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423639" y="3304444"/>
            <a:ext cx="2527789" cy="1033096"/>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7" name="TextBox 56"/>
              <p:cNvSpPr txBox="1"/>
              <p:nvPr/>
            </p:nvSpPr>
            <p:spPr>
              <a:xfrm>
                <a:off x="6907193" y="3419905"/>
                <a:ext cx="1678594" cy="1080695"/>
              </a:xfrm>
              <a:prstGeom prst="rect">
                <a:avLst/>
              </a:prstGeom>
            </p:spPr>
            <p:txBody>
              <a:bodyPr>
                <a:normAutofit/>
              </a:bodyPr>
              <a:lstStyle/>
              <a:p>
                <a:pPr>
                  <a:defRPr/>
                </a:pPr>
                <a:endParaRPr lang="nl-BE" sz="923" dirty="0">
                  <a:solidFill>
                    <a:schemeClr val="bg1"/>
                  </a:solidFill>
                </a:endParaRPr>
              </a:p>
              <a:p>
                <a:pPr algn="ctr">
                  <a:defRPr/>
                </a:pPr>
                <a:r>
                  <a:rPr lang="nl-BE" sz="1662" dirty="0">
                    <a:solidFill>
                      <a:schemeClr val="bg1"/>
                    </a:solidFill>
                  </a:rPr>
                  <a:t>Elektronische</a:t>
                </a:r>
                <a:r>
                  <a:rPr lang="nl-BE" sz="1662" dirty="0"/>
                  <a:t> </a:t>
                </a:r>
                <a:r>
                  <a:rPr lang="nl-BE" sz="1662" dirty="0">
                    <a:solidFill>
                      <a:schemeClr val="bg1"/>
                    </a:solidFill>
                  </a:rPr>
                  <a:t>voorschriften</a:t>
                </a:r>
                <a:endParaRPr lang="nl-BE" sz="1662" dirty="0"/>
              </a:p>
              <a:p>
                <a:pPr>
                  <a:defRPr/>
                </a:pPr>
                <a:endParaRPr lang="nl-BE" sz="1662" dirty="0">
                  <a:solidFill>
                    <a:schemeClr val="tx1">
                      <a:lumMod val="95000"/>
                      <a:lumOff val="5000"/>
                    </a:schemeClr>
                  </a:solidFill>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10</a:t>
            </a:fld>
            <a:endParaRPr lang="en-GB" dirty="0"/>
          </a:p>
        </p:txBody>
      </p:sp>
    </p:spTree>
    <p:extLst>
      <p:ext uri="{BB962C8B-B14F-4D97-AF65-F5344CB8AC3E}">
        <p14:creationId xmlns:p14="http://schemas.microsoft.com/office/powerpoint/2010/main" val="222192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wipe(up)">
                                      <p:cBhvr>
                                        <p:cTn id="3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761036" y="2593731"/>
            <a:ext cx="2731477" cy="256295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1477" b="1" dirty="0" err="1">
                  <a:solidFill>
                    <a:schemeClr val="bg1"/>
                  </a:solidFill>
                </a:rPr>
                <a:t>Adminis-tratief</a:t>
              </a:r>
              <a:endParaRPr lang="nl-BE" sz="1477" b="1" dirty="0">
                <a:solidFill>
                  <a:schemeClr val="bg1"/>
                </a:solidFill>
              </a:endParaRPr>
            </a:p>
          </p:txBody>
        </p:sp>
      </p:grpSp>
      <p:sp>
        <p:nvSpPr>
          <p:cNvPr id="3" name="Title 2"/>
          <p:cNvSpPr>
            <a:spLocks noGrp="1"/>
          </p:cNvSpPr>
          <p:nvPr>
            <p:ph type="title"/>
          </p:nvPr>
        </p:nvSpPr>
        <p:spPr/>
        <p:txBody>
          <a:bodyPr/>
          <a:lstStyle/>
          <a:p>
            <a:r>
              <a:rPr lang="nl-BE" noProof="0" smtClean="0"/>
              <a:t>eGezondheid in de praktijk</a:t>
            </a:r>
            <a:endParaRPr lang="nl-BE" noProof="0" dirty="0"/>
          </a:p>
        </p:txBody>
      </p:sp>
      <p:grpSp>
        <p:nvGrpSpPr>
          <p:cNvPr id="17" name="Group 16"/>
          <p:cNvGrpSpPr>
            <a:grpSpLocks/>
          </p:cNvGrpSpPr>
          <p:nvPr/>
        </p:nvGrpSpPr>
        <p:grpSpPr bwMode="auto">
          <a:xfrm>
            <a:off x="2379786" y="1551844"/>
            <a:ext cx="2984989" cy="1058008"/>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grpSp>
          <p:sp>
            <p:nvSpPr>
              <p:cNvPr id="38" name="TextBox 37"/>
              <p:cNvSpPr txBox="1"/>
              <p:nvPr/>
            </p:nvSpPr>
            <p:spPr>
              <a:xfrm>
                <a:off x="1691147" y="1508529"/>
                <a:ext cx="2088765" cy="1062129"/>
              </a:xfrm>
              <a:prstGeom prst="rect">
                <a:avLst/>
              </a:prstGeom>
            </p:spPr>
            <p:txBody>
              <a:bodyPr>
                <a:normAutofit/>
              </a:bodyPr>
              <a:lstStyle/>
              <a:p>
                <a:pPr marL="164127">
                  <a:defRPr/>
                </a:pPr>
                <a:endParaRPr lang="nl-BE" sz="277" dirty="0">
                  <a:solidFill>
                    <a:schemeClr val="bg1"/>
                  </a:solidFill>
                </a:endParaRPr>
              </a:p>
              <a:p>
                <a:pPr algn="ctr">
                  <a:defRPr/>
                </a:pPr>
                <a:endParaRPr lang="nl-BE" sz="185" dirty="0">
                  <a:solidFill>
                    <a:schemeClr val="bg1"/>
                  </a:solidFill>
                </a:endParaRPr>
              </a:p>
              <a:p>
                <a:pPr algn="ctr">
                  <a:defRPr/>
                </a:pPr>
                <a:r>
                  <a:rPr lang="nl-BE" sz="1662" dirty="0" err="1">
                    <a:solidFill>
                      <a:schemeClr val="bg1"/>
                    </a:solidFill>
                  </a:rPr>
                  <a:t>Verzekerbaarheids</a:t>
                </a:r>
                <a:r>
                  <a:rPr lang="nl-BE" sz="1662" dirty="0">
                    <a:solidFill>
                      <a:schemeClr val="bg1"/>
                    </a:solidFill>
                  </a:rPr>
                  <a:t>-toestand, </a:t>
                </a:r>
                <a:r>
                  <a:rPr lang="nl-BE" sz="1662" dirty="0" err="1">
                    <a:solidFill>
                      <a:schemeClr val="bg1"/>
                    </a:solidFill>
                  </a:rPr>
                  <a:t>tarificatie</a:t>
                </a:r>
                <a:r>
                  <a:rPr lang="nl-BE" sz="1662" dirty="0">
                    <a:solidFill>
                      <a:schemeClr val="bg1"/>
                    </a:solidFill>
                  </a:rPr>
                  <a:t>,</a:t>
                </a:r>
              </a:p>
              <a:p>
                <a:pPr algn="ctr">
                  <a:defRPr/>
                </a:pPr>
                <a:r>
                  <a:rPr lang="nl-BE" sz="1662" dirty="0">
                    <a:solidFill>
                      <a:schemeClr val="bg1"/>
                    </a:solidFill>
                  </a:rPr>
                  <a:t>facturatie</a:t>
                </a:r>
                <a:endParaRPr lang="nl-BE" sz="1662" dirty="0"/>
              </a:p>
            </p:txBody>
          </p:sp>
        </p:grpSp>
        <p:pic>
          <p:nvPicPr>
            <p:cNvPr id="12320" name="Picture 5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2316773" y="3591661"/>
            <a:ext cx="2444262" cy="1016977"/>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7" name="TextBox 56"/>
              <p:cNvSpPr txBox="1"/>
              <p:nvPr/>
            </p:nvSpPr>
            <p:spPr>
              <a:xfrm>
                <a:off x="7000096" y="3419791"/>
                <a:ext cx="1498833" cy="1080525"/>
              </a:xfrm>
              <a:prstGeom prst="rect">
                <a:avLst/>
              </a:prstGeom>
            </p:spPr>
            <p:txBody>
              <a:bodyPr>
                <a:normAutofit/>
              </a:bodyPr>
              <a:lstStyle/>
              <a:p>
                <a:pPr algn="ctr">
                  <a:defRPr/>
                </a:pPr>
                <a:endParaRPr lang="nl-BE" sz="277" dirty="0">
                  <a:solidFill>
                    <a:schemeClr val="bg1"/>
                  </a:solidFill>
                </a:endParaRPr>
              </a:p>
              <a:p>
                <a:pPr algn="ctr">
                  <a:defRPr/>
                </a:pPr>
                <a:r>
                  <a:rPr lang="nl-BE" sz="1662" dirty="0">
                    <a:solidFill>
                      <a:schemeClr val="bg1"/>
                    </a:solidFill>
                  </a:rPr>
                  <a:t>Aanmaken en versturen van attesten</a:t>
                </a:r>
              </a:p>
              <a:p>
                <a:pPr>
                  <a:defRPr/>
                </a:pPr>
                <a:endParaRPr lang="nl-BE" sz="1662" dirty="0">
                  <a:solidFill>
                    <a:schemeClr val="tx1">
                      <a:lumMod val="95000"/>
                      <a:lumOff val="5000"/>
                    </a:schemeClr>
                  </a:solidFill>
                </a:endParaRPr>
              </a:p>
            </p:txBody>
          </p:sp>
        </p:grpSp>
        <p:pic>
          <p:nvPicPr>
            <p:cNvPr id="12315" name="Picture 6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726117" y="1604597"/>
            <a:ext cx="3291254" cy="1014046"/>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49" name="TextBox 48"/>
              <p:cNvSpPr txBox="1"/>
              <p:nvPr/>
            </p:nvSpPr>
            <p:spPr>
              <a:xfrm>
                <a:off x="1477145" y="5137889"/>
                <a:ext cx="2295263" cy="1058212"/>
              </a:xfrm>
              <a:prstGeom prst="rect">
                <a:avLst/>
              </a:prstGeom>
            </p:spPr>
            <p:txBody>
              <a:bodyPr>
                <a:normAutofit lnSpcReduction="10000"/>
              </a:bodyPr>
              <a:lstStyle/>
              <a:p>
                <a:pPr>
                  <a:defRPr/>
                </a:pPr>
                <a:endParaRPr lang="nl-BE" sz="923" dirty="0">
                  <a:solidFill>
                    <a:schemeClr val="bg1"/>
                  </a:solidFill>
                </a:endParaRPr>
              </a:p>
              <a:p>
                <a:pPr algn="ctr">
                  <a:defRPr/>
                </a:pPr>
                <a:r>
                  <a:rPr lang="nl-BE" sz="1662" dirty="0">
                    <a:solidFill>
                      <a:schemeClr val="bg1"/>
                    </a:solidFill>
                  </a:rPr>
                  <a:t>Bijwerking van de SumEHR, van het medicatieschema, ... </a:t>
                </a:r>
              </a:p>
              <a:p>
                <a:pPr>
                  <a:defRPr/>
                </a:pPr>
                <a:endParaRPr lang="nl-BE" sz="1662" dirty="0">
                  <a:solidFill>
                    <a:schemeClr val="tx1">
                      <a:lumMod val="95000"/>
                      <a:lumOff val="5000"/>
                    </a:schemeClr>
                  </a:solidFill>
                </a:endParaRPr>
              </a:p>
            </p:txBody>
          </p:sp>
        </p:grpSp>
        <p:pic>
          <p:nvPicPr>
            <p:cNvPr id="12310" name="Picture 6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4601309" y="5156690"/>
            <a:ext cx="3005504" cy="1005254"/>
            <a:chOff x="2952328" y="5301208"/>
            <a:chExt cx="3255987" cy="1088504"/>
          </a:xfrm>
        </p:grpSpPr>
        <p:grpSp>
          <p:nvGrpSpPr>
            <p:cNvPr id="12304" name="Group 70"/>
            <p:cNvGrpSpPr>
              <a:grpSpLocks/>
            </p:cNvGrpSpPr>
            <p:nvPr/>
          </p:nvGrpSpPr>
          <p:grpSpPr bwMode="auto">
            <a:xfrm>
              <a:off x="2952328" y="5301208"/>
              <a:ext cx="3255987" cy="1088504"/>
              <a:chOff x="5508175" y="5117132"/>
              <a:chExt cx="3255987" cy="1088504"/>
            </a:xfrm>
          </p:grpSpPr>
          <p:sp>
            <p:nvSpPr>
              <p:cNvPr id="59" name="Rectangle 58"/>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60" name="Rectangle 59"/>
              <p:cNvSpPr/>
              <p:nvPr/>
            </p:nvSpPr>
            <p:spPr>
              <a:xfrm>
                <a:off x="6660708" y="5117132"/>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61" name="TextBox 60"/>
              <p:cNvSpPr txBox="1"/>
              <p:nvPr/>
            </p:nvSpPr>
            <p:spPr>
              <a:xfrm>
                <a:off x="6678172" y="5147280"/>
                <a:ext cx="2085990" cy="1058356"/>
              </a:xfrm>
              <a:prstGeom prst="rect">
                <a:avLst/>
              </a:prstGeom>
            </p:spPr>
            <p:txBody>
              <a:bodyPr>
                <a:normAutofit lnSpcReduction="10000"/>
              </a:bodyPr>
              <a:lstStyle/>
              <a:p>
                <a:pPr>
                  <a:defRPr/>
                </a:pPr>
                <a:endParaRPr lang="nl-BE" sz="923" dirty="0">
                  <a:solidFill>
                    <a:schemeClr val="bg1"/>
                  </a:solidFill>
                </a:endParaRPr>
              </a:p>
              <a:p>
                <a:pPr algn="ctr">
                  <a:defRPr/>
                </a:pPr>
                <a:r>
                  <a:rPr lang="nl-BE" sz="1662" dirty="0">
                    <a:solidFill>
                      <a:schemeClr val="bg1"/>
                    </a:solidFill>
                  </a:rPr>
                  <a:t>Verslag versturen naar de houder van het GMD</a:t>
                </a:r>
              </a:p>
            </p:txBody>
          </p:sp>
        </p:grpSp>
        <p:pic>
          <p:nvPicPr>
            <p:cNvPr id="12305"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493979" y="3609244"/>
            <a:ext cx="2722685" cy="1006719"/>
            <a:chOff x="6264041" y="3624287"/>
            <a:chExt cx="3169333" cy="1090476"/>
          </a:xfrm>
        </p:grpSpPr>
        <p:grpSp>
          <p:nvGrpSpPr>
            <p:cNvPr id="12299" name="Group 69"/>
            <p:cNvGrpSpPr>
              <a:grpSpLocks/>
            </p:cNvGrpSpPr>
            <p:nvPr/>
          </p:nvGrpSpPr>
          <p:grpSpPr bwMode="auto">
            <a:xfrm>
              <a:off x="6276202" y="3624287"/>
              <a:ext cx="3157172" cy="1090476"/>
              <a:chOff x="5588673" y="1304707"/>
              <a:chExt cx="3702569"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62"/>
              </a:p>
            </p:txBody>
          </p:sp>
          <p:sp>
            <p:nvSpPr>
              <p:cNvPr id="12303" name="TextBox 52"/>
              <p:cNvSpPr txBox="1">
                <a:spLocks noChangeArrowheads="1"/>
              </p:cNvSpPr>
              <p:nvPr/>
            </p:nvSpPr>
            <p:spPr bwMode="auto">
              <a:xfrm>
                <a:off x="6751106" y="1344851"/>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BE" altLang="en-US" sz="1477" dirty="0">
                  <a:solidFill>
                    <a:schemeClr val="bg1"/>
                  </a:solidFill>
                  <a:latin typeface="+mn-lt"/>
                </a:endParaRPr>
              </a:p>
              <a:p>
                <a:r>
                  <a:rPr lang="nl-BE" altLang="en-US" sz="1662" dirty="0">
                    <a:solidFill>
                      <a:schemeClr val="bg1"/>
                    </a:solidFill>
                    <a:latin typeface="+mn-lt"/>
                  </a:rPr>
                  <a:t>Registraties</a:t>
                </a:r>
              </a:p>
            </p:txBody>
          </p:sp>
        </p:grpSp>
        <p:pic>
          <p:nvPicPr>
            <p:cNvPr id="12300" name="Picture 1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11</a:t>
            </a:fld>
            <a:endParaRPr lang="en-GB" dirty="0"/>
          </a:p>
        </p:txBody>
      </p:sp>
    </p:spTree>
    <p:extLst>
      <p:ext uri="{BB962C8B-B14F-4D97-AF65-F5344CB8AC3E}">
        <p14:creationId xmlns:p14="http://schemas.microsoft.com/office/powerpoint/2010/main" val="345033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3"/>
          <p:cNvSpPr>
            <a:spLocks noChangeArrowheads="1"/>
          </p:cNvSpPr>
          <p:nvPr/>
        </p:nvSpPr>
        <p:spPr bwMode="auto">
          <a:xfrm>
            <a:off x="8024814" y="1993900"/>
            <a:ext cx="433387"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1" name="Line 4"/>
          <p:cNvSpPr>
            <a:spLocks noChangeShapeType="1"/>
          </p:cNvSpPr>
          <p:nvPr/>
        </p:nvSpPr>
        <p:spPr bwMode="auto">
          <a:xfrm>
            <a:off x="7448551" y="2066926"/>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2" name="Line 5"/>
          <p:cNvSpPr>
            <a:spLocks noChangeShapeType="1"/>
          </p:cNvSpPr>
          <p:nvPr/>
        </p:nvSpPr>
        <p:spPr bwMode="auto">
          <a:xfrm flipH="1">
            <a:off x="8024813" y="24257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3" name="Line 6"/>
          <p:cNvSpPr>
            <a:spLocks noChangeShapeType="1"/>
          </p:cNvSpPr>
          <p:nvPr/>
        </p:nvSpPr>
        <p:spPr bwMode="auto">
          <a:xfrm>
            <a:off x="8386763" y="2354264"/>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4" name="Line 7"/>
          <p:cNvSpPr>
            <a:spLocks noChangeShapeType="1"/>
          </p:cNvSpPr>
          <p:nvPr/>
        </p:nvSpPr>
        <p:spPr bwMode="auto">
          <a:xfrm flipV="1">
            <a:off x="8458200" y="1855789"/>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5" name="Line 8"/>
          <p:cNvSpPr>
            <a:spLocks noChangeShapeType="1"/>
          </p:cNvSpPr>
          <p:nvPr/>
        </p:nvSpPr>
        <p:spPr bwMode="auto">
          <a:xfrm flipH="1" flipV="1">
            <a:off x="8175626" y="1700214"/>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6" name="Oval 9"/>
          <p:cNvSpPr>
            <a:spLocks noChangeArrowheads="1"/>
          </p:cNvSpPr>
          <p:nvPr/>
        </p:nvSpPr>
        <p:spPr bwMode="auto">
          <a:xfrm>
            <a:off x="8401051" y="4725988"/>
            <a:ext cx="430213"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7" name="Line 10"/>
          <p:cNvSpPr>
            <a:spLocks noChangeShapeType="1"/>
          </p:cNvSpPr>
          <p:nvPr/>
        </p:nvSpPr>
        <p:spPr bwMode="auto">
          <a:xfrm>
            <a:off x="7815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8" name="Line 11"/>
          <p:cNvSpPr>
            <a:spLocks noChangeShapeType="1"/>
          </p:cNvSpPr>
          <p:nvPr/>
        </p:nvSpPr>
        <p:spPr bwMode="auto">
          <a:xfrm flipH="1">
            <a:off x="8401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79" name="Line 12"/>
          <p:cNvSpPr>
            <a:spLocks noChangeShapeType="1"/>
          </p:cNvSpPr>
          <p:nvPr/>
        </p:nvSpPr>
        <p:spPr bwMode="auto">
          <a:xfrm>
            <a:off x="8759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0" name="Line 13"/>
          <p:cNvSpPr>
            <a:spLocks noChangeShapeType="1"/>
          </p:cNvSpPr>
          <p:nvPr/>
        </p:nvSpPr>
        <p:spPr bwMode="auto">
          <a:xfrm flipV="1">
            <a:off x="8831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1" name="Line 14"/>
          <p:cNvSpPr>
            <a:spLocks noChangeShapeType="1"/>
          </p:cNvSpPr>
          <p:nvPr/>
        </p:nvSpPr>
        <p:spPr bwMode="auto">
          <a:xfrm flipV="1">
            <a:off x="8615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2" name="Oval 15"/>
          <p:cNvSpPr>
            <a:spLocks noChangeArrowheads="1"/>
          </p:cNvSpPr>
          <p:nvPr/>
        </p:nvSpPr>
        <p:spPr bwMode="auto">
          <a:xfrm>
            <a:off x="3933825" y="4941888"/>
            <a:ext cx="431800"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3" name="Line 16"/>
          <p:cNvSpPr>
            <a:spLocks noChangeShapeType="1"/>
          </p:cNvSpPr>
          <p:nvPr/>
        </p:nvSpPr>
        <p:spPr bwMode="auto">
          <a:xfrm>
            <a:off x="3357563" y="5014914"/>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4" name="Line 17"/>
          <p:cNvSpPr>
            <a:spLocks noChangeShapeType="1"/>
          </p:cNvSpPr>
          <p:nvPr/>
        </p:nvSpPr>
        <p:spPr bwMode="auto">
          <a:xfrm flipH="1">
            <a:off x="3886201" y="5326063"/>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5" name="Line 18"/>
          <p:cNvSpPr>
            <a:spLocks noChangeShapeType="1"/>
          </p:cNvSpPr>
          <p:nvPr/>
        </p:nvSpPr>
        <p:spPr bwMode="auto">
          <a:xfrm>
            <a:off x="4284664" y="5330826"/>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6" name="Line 19"/>
          <p:cNvSpPr>
            <a:spLocks noChangeShapeType="1"/>
          </p:cNvSpPr>
          <p:nvPr/>
        </p:nvSpPr>
        <p:spPr bwMode="auto">
          <a:xfrm flipV="1">
            <a:off x="4384675" y="5060951"/>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7" name="Line 20"/>
          <p:cNvSpPr>
            <a:spLocks noChangeShapeType="1"/>
          </p:cNvSpPr>
          <p:nvPr/>
        </p:nvSpPr>
        <p:spPr bwMode="auto">
          <a:xfrm flipV="1">
            <a:off x="4149725" y="45100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8" name="Line 21"/>
          <p:cNvSpPr>
            <a:spLocks noChangeShapeType="1"/>
          </p:cNvSpPr>
          <p:nvPr/>
        </p:nvSpPr>
        <p:spPr bwMode="auto">
          <a:xfrm flipV="1">
            <a:off x="4297364" y="3649663"/>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89" name="Line 22"/>
          <p:cNvSpPr>
            <a:spLocks noChangeShapeType="1"/>
          </p:cNvSpPr>
          <p:nvPr/>
        </p:nvSpPr>
        <p:spPr bwMode="auto">
          <a:xfrm flipH="1" flipV="1">
            <a:off x="6515100" y="3649663"/>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0" name="Line 23"/>
          <p:cNvSpPr>
            <a:spLocks noChangeShapeType="1"/>
          </p:cNvSpPr>
          <p:nvPr/>
        </p:nvSpPr>
        <p:spPr bwMode="auto">
          <a:xfrm flipH="1">
            <a:off x="6323014" y="2322513"/>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1" name="Line 24"/>
          <p:cNvSpPr>
            <a:spLocks noChangeShapeType="1"/>
          </p:cNvSpPr>
          <p:nvPr/>
        </p:nvSpPr>
        <p:spPr bwMode="auto">
          <a:xfrm>
            <a:off x="3821113" y="2557464"/>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2" name="Text Box 25"/>
          <p:cNvSpPr txBox="1">
            <a:spLocks noChangeArrowheads="1"/>
          </p:cNvSpPr>
          <p:nvPr/>
        </p:nvSpPr>
        <p:spPr bwMode="auto">
          <a:xfrm>
            <a:off x="8023226" y="2003425"/>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A</a:t>
            </a:r>
          </a:p>
        </p:txBody>
      </p:sp>
      <p:sp>
        <p:nvSpPr>
          <p:cNvPr id="32793" name="Text Box 26"/>
          <p:cNvSpPr txBox="1">
            <a:spLocks noChangeArrowheads="1"/>
          </p:cNvSpPr>
          <p:nvPr/>
        </p:nvSpPr>
        <p:spPr bwMode="auto">
          <a:xfrm>
            <a:off x="8443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C</a:t>
            </a:r>
          </a:p>
        </p:txBody>
      </p:sp>
      <p:sp>
        <p:nvSpPr>
          <p:cNvPr id="32794" name="Text Box 27"/>
          <p:cNvSpPr txBox="1">
            <a:spLocks noChangeArrowheads="1"/>
          </p:cNvSpPr>
          <p:nvPr/>
        </p:nvSpPr>
        <p:spPr bwMode="auto">
          <a:xfrm>
            <a:off x="3989388" y="4972051"/>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B</a:t>
            </a:r>
          </a:p>
        </p:txBody>
      </p:sp>
      <p:sp>
        <p:nvSpPr>
          <p:cNvPr id="32795" name="Text Box 28"/>
          <p:cNvSpPr txBox="1">
            <a:spLocks noChangeArrowheads="1"/>
          </p:cNvSpPr>
          <p:nvPr/>
        </p:nvSpPr>
        <p:spPr bwMode="auto">
          <a:xfrm rot="1203491">
            <a:off x="3698875" y="2608264"/>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t>1: Where can we find data?</a:t>
            </a:r>
          </a:p>
        </p:txBody>
      </p:sp>
      <p:sp>
        <p:nvSpPr>
          <p:cNvPr id="32796" name="Line 29"/>
          <p:cNvSpPr>
            <a:spLocks noChangeShapeType="1"/>
          </p:cNvSpPr>
          <p:nvPr/>
        </p:nvSpPr>
        <p:spPr bwMode="auto">
          <a:xfrm flipH="1" flipV="1">
            <a:off x="3730625" y="2649539"/>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7" name="Line 30"/>
          <p:cNvSpPr>
            <a:spLocks noChangeShapeType="1"/>
          </p:cNvSpPr>
          <p:nvPr/>
        </p:nvSpPr>
        <p:spPr bwMode="auto">
          <a:xfrm>
            <a:off x="3632201" y="2254251"/>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8" name="Line 31"/>
          <p:cNvSpPr>
            <a:spLocks noChangeShapeType="1"/>
          </p:cNvSpPr>
          <p:nvPr/>
        </p:nvSpPr>
        <p:spPr bwMode="auto">
          <a:xfrm>
            <a:off x="3521076" y="2816225"/>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799" name="Line 32"/>
          <p:cNvSpPr>
            <a:spLocks noChangeShapeType="1"/>
          </p:cNvSpPr>
          <p:nvPr/>
        </p:nvSpPr>
        <p:spPr bwMode="auto">
          <a:xfrm>
            <a:off x="8847138" y="4979989"/>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800" name="Line 33"/>
          <p:cNvSpPr>
            <a:spLocks noChangeShapeType="1"/>
          </p:cNvSpPr>
          <p:nvPr/>
        </p:nvSpPr>
        <p:spPr bwMode="auto">
          <a:xfrm>
            <a:off x="8445500" y="2225675"/>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2801" name="Text Box 35"/>
          <p:cNvSpPr txBox="1">
            <a:spLocks noChangeArrowheads="1"/>
          </p:cNvSpPr>
          <p:nvPr/>
        </p:nvSpPr>
        <p:spPr bwMode="auto">
          <a:xfrm>
            <a:off x="4446588" y="1946275"/>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Pct val="100000"/>
              <a:buFontTx/>
              <a:buNone/>
              <a:tabLst/>
              <a:defRPr/>
            </a:pPr>
            <a: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t>3. Retrieve data from hub A</a:t>
            </a:r>
          </a:p>
        </p:txBody>
      </p:sp>
      <p:sp>
        <p:nvSpPr>
          <p:cNvPr id="32802" name="Text Box 36"/>
          <p:cNvSpPr txBox="1">
            <a:spLocks noChangeArrowheads="1"/>
          </p:cNvSpPr>
          <p:nvPr/>
        </p:nvSpPr>
        <p:spPr bwMode="auto">
          <a:xfrm rot="1389709">
            <a:off x="5541964" y="4187826"/>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t>3: Retrieve data from hub C</a:t>
            </a:r>
          </a:p>
        </p:txBody>
      </p:sp>
      <p:sp>
        <p:nvSpPr>
          <p:cNvPr id="32803" name="Text Box 39"/>
          <p:cNvSpPr txBox="1">
            <a:spLocks noChangeArrowheads="1"/>
          </p:cNvSpPr>
          <p:nvPr/>
        </p:nvSpPr>
        <p:spPr bwMode="auto">
          <a:xfrm>
            <a:off x="2584450" y="3509963"/>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t>     4:</a:t>
            </a:r>
            <a:b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br>
            <a:r>
              <a:rPr kumimoji="0" lang="en-US" altLang="en-US" sz="1200" b="1" i="0" u="none" strike="noStrike" kern="1200" cap="none" spc="0" normalizeH="0" baseline="0" noProof="0">
                <a:ln>
                  <a:noFill/>
                </a:ln>
                <a:solidFill>
                  <a:srgbClr val="000000"/>
                </a:solidFill>
                <a:effectLst/>
                <a:uLnTx/>
                <a:uFillTx/>
                <a:latin typeface="Arial" charset="0"/>
                <a:ea typeface="+mn-ea"/>
                <a:cs typeface="Arial" charset="0"/>
                <a:sym typeface="Arial" charset="0"/>
              </a:rPr>
              <a:t>All data available</a:t>
            </a:r>
          </a:p>
        </p:txBody>
      </p:sp>
      <p:sp>
        <p:nvSpPr>
          <p:cNvPr id="32804" name="Text Box 42"/>
          <p:cNvSpPr txBox="1">
            <a:spLocks noChangeArrowheads="1"/>
          </p:cNvSpPr>
          <p:nvPr/>
        </p:nvSpPr>
        <p:spPr bwMode="auto">
          <a:xfrm rot="1314741">
            <a:off x="3897313" y="3152775"/>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200" b="1" i="0" u="none" strike="noStrike" kern="1200" cap="none" spc="0" normalizeH="0" baseline="0" noProof="0">
                <a:ln>
                  <a:noFill/>
                </a:ln>
                <a:solidFill>
                  <a:srgbClr val="990033"/>
                </a:solidFill>
                <a:effectLst/>
                <a:uLnTx/>
                <a:uFillTx/>
                <a:latin typeface="Arial" charset="0"/>
                <a:ea typeface="+mn-ea"/>
                <a:cs typeface="Arial" charset="0"/>
                <a:sym typeface="Arial" charset="0"/>
              </a:rPr>
              <a:t>2: In hub A and C</a:t>
            </a:r>
          </a:p>
        </p:txBody>
      </p:sp>
      <p:sp>
        <p:nvSpPr>
          <p:cNvPr id="32805" name="Line 34"/>
          <p:cNvSpPr>
            <a:spLocks noChangeShapeType="1"/>
          </p:cNvSpPr>
          <p:nvPr/>
        </p:nvSpPr>
        <p:spPr bwMode="auto">
          <a:xfrm flipH="1" flipV="1">
            <a:off x="8313739" y="2432051"/>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pic>
        <p:nvPicPr>
          <p:cNvPr id="32806" name="Picture 5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1884363"/>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7" name="Picture 6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1864" y="2157413"/>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5300" y="2141539"/>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9" name="Picture 8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64664" y="4673600"/>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Picture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15276" y="13255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8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4714" y="15128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Picture 8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0801" y="250031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3" name="Picture 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01114" y="2503488"/>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4" name="Picture 8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29701" y="15621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5" name="Picture 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05814" y="38147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6" name="Picture 9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15413" y="41560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7" name="Picture 9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64651" y="52355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9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50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9" name="Picture 9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23151" y="4676776"/>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0" name="Picture 9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8538" y="5414963"/>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1" name="Picture 9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7876" y="531812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2" name="Picture 9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2501" y="4706939"/>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3" name="Picture 9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3351" y="4030663"/>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9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90851" y="480853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5" name="Picture 10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2164" y="3151189"/>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1688" y="2820988"/>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BE" noProof="0" dirty="0" smtClean="0"/>
              <a:t>Verwijzingsrepertorium (hub-</a:t>
            </a:r>
            <a:r>
              <a:rPr lang="nl-BE" noProof="0" dirty="0" err="1" smtClean="0"/>
              <a:t>metahub</a:t>
            </a:r>
            <a:r>
              <a:rPr lang="nl-BE" noProof="0" dirty="0" smtClean="0"/>
              <a:t>)</a:t>
            </a:r>
            <a:endParaRPr lang="nl-BE" noProof="0"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12</a:t>
            </a:fld>
            <a:endParaRPr lang="en-GB" dirty="0"/>
          </a:p>
        </p:txBody>
      </p:sp>
    </p:spTree>
    <p:extLst>
      <p:ext uri="{BB962C8B-B14F-4D97-AF65-F5344CB8AC3E}">
        <p14:creationId xmlns:p14="http://schemas.microsoft.com/office/powerpoint/2010/main" val="343987164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23" y="1158221"/>
            <a:ext cx="720080" cy="720080"/>
          </a:xfrm>
          <a:prstGeom prst="rect">
            <a:avLst/>
          </a:prstGeom>
        </p:spPr>
      </p:pic>
      <p:sp>
        <p:nvSpPr>
          <p:cNvPr id="33794" name="Oval 3"/>
          <p:cNvSpPr>
            <a:spLocks noChangeArrowheads="1"/>
          </p:cNvSpPr>
          <p:nvPr/>
        </p:nvSpPr>
        <p:spPr bwMode="auto">
          <a:xfrm>
            <a:off x="8181975" y="2327422"/>
            <a:ext cx="433388"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795" name="Line 4"/>
          <p:cNvSpPr>
            <a:spLocks noChangeShapeType="1"/>
          </p:cNvSpPr>
          <p:nvPr/>
        </p:nvSpPr>
        <p:spPr bwMode="auto">
          <a:xfrm>
            <a:off x="7605713" y="2400448"/>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796" name="Line 5"/>
          <p:cNvSpPr>
            <a:spLocks noChangeShapeType="1"/>
          </p:cNvSpPr>
          <p:nvPr/>
        </p:nvSpPr>
        <p:spPr bwMode="auto">
          <a:xfrm flipH="1">
            <a:off x="8181975" y="2759223"/>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797" name="Line 6"/>
          <p:cNvSpPr>
            <a:spLocks noChangeShapeType="1"/>
          </p:cNvSpPr>
          <p:nvPr/>
        </p:nvSpPr>
        <p:spPr bwMode="auto">
          <a:xfrm>
            <a:off x="8543926" y="2687786"/>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798" name="Line 7"/>
          <p:cNvSpPr>
            <a:spLocks noChangeShapeType="1"/>
          </p:cNvSpPr>
          <p:nvPr/>
        </p:nvSpPr>
        <p:spPr bwMode="auto">
          <a:xfrm flipV="1">
            <a:off x="8615364" y="2189311"/>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799" name="Line 8"/>
          <p:cNvSpPr>
            <a:spLocks noChangeShapeType="1"/>
          </p:cNvSpPr>
          <p:nvPr/>
        </p:nvSpPr>
        <p:spPr bwMode="auto">
          <a:xfrm flipH="1" flipV="1">
            <a:off x="8328025" y="2084536"/>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0" name="Oval 9"/>
          <p:cNvSpPr>
            <a:spLocks noChangeArrowheads="1"/>
          </p:cNvSpPr>
          <p:nvPr/>
        </p:nvSpPr>
        <p:spPr bwMode="auto">
          <a:xfrm>
            <a:off x="8401051" y="4894410"/>
            <a:ext cx="430213"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1" name="Line 10"/>
          <p:cNvSpPr>
            <a:spLocks noChangeShapeType="1"/>
          </p:cNvSpPr>
          <p:nvPr/>
        </p:nvSpPr>
        <p:spPr bwMode="auto">
          <a:xfrm>
            <a:off x="7815264" y="5081736"/>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2" name="Line 11"/>
          <p:cNvSpPr>
            <a:spLocks noChangeShapeType="1"/>
          </p:cNvSpPr>
          <p:nvPr/>
        </p:nvSpPr>
        <p:spPr bwMode="auto">
          <a:xfrm flipH="1">
            <a:off x="8401051" y="5326210"/>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3" name="Line 12"/>
          <p:cNvSpPr>
            <a:spLocks noChangeShapeType="1"/>
          </p:cNvSpPr>
          <p:nvPr/>
        </p:nvSpPr>
        <p:spPr bwMode="auto">
          <a:xfrm>
            <a:off x="8759826" y="5254772"/>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4" name="Line 13"/>
          <p:cNvSpPr>
            <a:spLocks noChangeShapeType="1"/>
          </p:cNvSpPr>
          <p:nvPr/>
        </p:nvSpPr>
        <p:spPr bwMode="auto">
          <a:xfrm flipV="1">
            <a:off x="8831263" y="4822972"/>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5" name="Line 14"/>
          <p:cNvSpPr>
            <a:spLocks noChangeShapeType="1"/>
          </p:cNvSpPr>
          <p:nvPr/>
        </p:nvSpPr>
        <p:spPr bwMode="auto">
          <a:xfrm flipV="1">
            <a:off x="8615363" y="446261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6" name="Oval 15"/>
          <p:cNvSpPr>
            <a:spLocks noChangeArrowheads="1"/>
          </p:cNvSpPr>
          <p:nvPr/>
        </p:nvSpPr>
        <p:spPr bwMode="auto">
          <a:xfrm>
            <a:off x="4521200" y="5311922"/>
            <a:ext cx="431800" cy="431800"/>
          </a:xfrm>
          <a:prstGeom prst="ellipse">
            <a:avLst/>
          </a:prstGeom>
          <a:solidFill>
            <a:srgbClr val="3E6E5A"/>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7" name="Line 16"/>
          <p:cNvSpPr>
            <a:spLocks noChangeShapeType="1"/>
          </p:cNvSpPr>
          <p:nvPr/>
        </p:nvSpPr>
        <p:spPr bwMode="auto">
          <a:xfrm>
            <a:off x="3944938" y="5384948"/>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8" name="Line 17"/>
          <p:cNvSpPr>
            <a:spLocks noChangeShapeType="1"/>
          </p:cNvSpPr>
          <p:nvPr/>
        </p:nvSpPr>
        <p:spPr bwMode="auto">
          <a:xfrm flipH="1">
            <a:off x="4473576" y="5696098"/>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09" name="Line 18"/>
          <p:cNvSpPr>
            <a:spLocks noChangeShapeType="1"/>
          </p:cNvSpPr>
          <p:nvPr/>
        </p:nvSpPr>
        <p:spPr bwMode="auto">
          <a:xfrm>
            <a:off x="4872039" y="5700860"/>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0" name="Line 19"/>
          <p:cNvSpPr>
            <a:spLocks noChangeShapeType="1"/>
          </p:cNvSpPr>
          <p:nvPr/>
        </p:nvSpPr>
        <p:spPr bwMode="auto">
          <a:xfrm flipV="1">
            <a:off x="4972050" y="5430986"/>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1" name="Line 20"/>
          <p:cNvSpPr>
            <a:spLocks noChangeShapeType="1"/>
          </p:cNvSpPr>
          <p:nvPr/>
        </p:nvSpPr>
        <p:spPr bwMode="auto">
          <a:xfrm flipV="1">
            <a:off x="4737100" y="4880122"/>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2" name="Line 21"/>
          <p:cNvSpPr>
            <a:spLocks noChangeShapeType="1"/>
          </p:cNvSpPr>
          <p:nvPr/>
        </p:nvSpPr>
        <p:spPr bwMode="auto">
          <a:xfrm flipV="1">
            <a:off x="4884738" y="3903810"/>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3" name="Line 22"/>
          <p:cNvSpPr>
            <a:spLocks noChangeShapeType="1"/>
          </p:cNvSpPr>
          <p:nvPr/>
        </p:nvSpPr>
        <p:spPr bwMode="auto">
          <a:xfrm flipH="1" flipV="1">
            <a:off x="6600826" y="3726011"/>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4" name="Line 23"/>
          <p:cNvSpPr>
            <a:spLocks noChangeShapeType="1"/>
          </p:cNvSpPr>
          <p:nvPr/>
        </p:nvSpPr>
        <p:spPr bwMode="auto">
          <a:xfrm flipH="1">
            <a:off x="6532564" y="2649685"/>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3815" name="Text Box 25"/>
          <p:cNvSpPr txBox="1">
            <a:spLocks noChangeArrowheads="1"/>
          </p:cNvSpPr>
          <p:nvPr/>
        </p:nvSpPr>
        <p:spPr bwMode="auto">
          <a:xfrm>
            <a:off x="8180388" y="2336947"/>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A</a:t>
            </a:r>
          </a:p>
        </p:txBody>
      </p:sp>
      <p:sp>
        <p:nvSpPr>
          <p:cNvPr id="33816" name="Text Box 26"/>
          <p:cNvSpPr txBox="1">
            <a:spLocks noChangeArrowheads="1"/>
          </p:cNvSpPr>
          <p:nvPr/>
        </p:nvSpPr>
        <p:spPr bwMode="auto">
          <a:xfrm>
            <a:off x="8443914" y="4921397"/>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C</a:t>
            </a:r>
          </a:p>
        </p:txBody>
      </p:sp>
      <p:sp>
        <p:nvSpPr>
          <p:cNvPr id="33817" name="Text Box 27"/>
          <p:cNvSpPr txBox="1">
            <a:spLocks noChangeArrowheads="1"/>
          </p:cNvSpPr>
          <p:nvPr/>
        </p:nvSpPr>
        <p:spPr bwMode="auto">
          <a:xfrm>
            <a:off x="4576763" y="5342086"/>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Pct val="100000"/>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sym typeface="Arial" charset="0"/>
              </a:rPr>
              <a:t>B</a:t>
            </a:r>
          </a:p>
        </p:txBody>
      </p:sp>
      <p:cxnSp>
        <p:nvCxnSpPr>
          <p:cNvPr id="33818" name="Straight Connector 2"/>
          <p:cNvCxnSpPr>
            <a:cxnSpLocks noChangeShapeType="1"/>
          </p:cNvCxnSpPr>
          <p:nvPr/>
        </p:nvCxnSpPr>
        <p:spPr bwMode="auto">
          <a:xfrm>
            <a:off x="3944938" y="4281636"/>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819" name="TextBox 74"/>
          <p:cNvSpPr txBox="1">
            <a:spLocks noChangeArrowheads="1"/>
          </p:cNvSpPr>
          <p:nvPr/>
        </p:nvSpPr>
        <p:spPr bwMode="auto">
          <a:xfrm>
            <a:off x="3321051" y="3530748"/>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en-US" altLang="en-US" sz="2000" b="1" i="0" u="none" strike="noStrike" kern="1200" cap="none" spc="0" normalizeH="0" baseline="0" noProof="0">
                <a:ln>
                  <a:noFill/>
                </a:ln>
                <a:solidFill>
                  <a:srgbClr val="00B0F0"/>
                </a:solidFill>
                <a:effectLst/>
                <a:uLnTx/>
                <a:uFillTx/>
                <a:latin typeface="Consolas" pitchFamily="49" charset="0"/>
                <a:ea typeface="+mn-ea"/>
                <a:cs typeface="Arial" charset="0"/>
              </a:rPr>
              <a:t>InterMed</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en-US" altLang="en-US" sz="2000" b="1" i="0" u="none" strike="noStrike" kern="1200" cap="none" spc="0" normalizeH="0" baseline="0" noProof="0">
                <a:ln>
                  <a:noFill/>
                </a:ln>
                <a:solidFill>
                  <a:srgbClr val="00B0F0"/>
                </a:solidFill>
                <a:effectLst/>
                <a:uLnTx/>
                <a:uFillTx/>
                <a:latin typeface="Consolas" pitchFamily="49" charset="0"/>
                <a:ea typeface="+mn-ea"/>
                <a:cs typeface="Arial" charset="0"/>
              </a:rPr>
              <a:t>BruSafe</a:t>
            </a:r>
          </a:p>
        </p:txBody>
      </p:sp>
      <p:cxnSp>
        <p:nvCxnSpPr>
          <p:cNvPr id="33820" name="Straight Connector 11"/>
          <p:cNvCxnSpPr>
            <a:cxnSpLocks noChangeShapeType="1"/>
          </p:cNvCxnSpPr>
          <p:nvPr/>
        </p:nvCxnSpPr>
        <p:spPr bwMode="auto">
          <a:xfrm>
            <a:off x="2552701" y="3154510"/>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1" name="Straight Connector 13"/>
          <p:cNvCxnSpPr>
            <a:cxnSpLocks noChangeShapeType="1"/>
          </p:cNvCxnSpPr>
          <p:nvPr/>
        </p:nvCxnSpPr>
        <p:spPr bwMode="auto">
          <a:xfrm>
            <a:off x="2514600" y="3857772"/>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2" name="Straight Connector 15"/>
          <p:cNvCxnSpPr>
            <a:cxnSpLocks noChangeShapeType="1"/>
          </p:cNvCxnSpPr>
          <p:nvPr/>
        </p:nvCxnSpPr>
        <p:spPr bwMode="auto">
          <a:xfrm flipV="1">
            <a:off x="2514601" y="4080023"/>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3" name="Straight Connector 17"/>
          <p:cNvCxnSpPr>
            <a:cxnSpLocks noChangeShapeType="1"/>
          </p:cNvCxnSpPr>
          <p:nvPr/>
        </p:nvCxnSpPr>
        <p:spPr bwMode="auto">
          <a:xfrm flipV="1">
            <a:off x="3944939" y="2101997"/>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4" name="Straight Connector 19"/>
          <p:cNvCxnSpPr>
            <a:cxnSpLocks noChangeShapeType="1"/>
            <a:stCxn id="33829" idx="0"/>
          </p:cNvCxnSpPr>
          <p:nvPr/>
        </p:nvCxnSpPr>
        <p:spPr bwMode="auto">
          <a:xfrm flipH="1" flipV="1">
            <a:off x="4576764" y="2205978"/>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3825" name="Straight Connector 21"/>
          <p:cNvCxnSpPr>
            <a:cxnSpLocks noChangeShapeType="1"/>
            <a:stCxn id="33828" idx="3"/>
          </p:cNvCxnSpPr>
          <p:nvPr/>
        </p:nvCxnSpPr>
        <p:spPr bwMode="auto">
          <a:xfrm flipV="1">
            <a:off x="3662363" y="2014684"/>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73788" name="Line 60"/>
          <p:cNvSpPr>
            <a:spLocks noChangeShapeType="1"/>
          </p:cNvSpPr>
          <p:nvPr/>
        </p:nvSpPr>
        <p:spPr bwMode="auto">
          <a:xfrm>
            <a:off x="5476876" y="2433785"/>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Arial" charset="0"/>
            </a:endParaRPr>
          </a:p>
        </p:txBody>
      </p:sp>
      <p:pic>
        <p:nvPicPr>
          <p:cNvPr id="3382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1771798"/>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1824185"/>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9268" y="2816372"/>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647" y="2474267"/>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5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1" y="4159398"/>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2" name="Picture 6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0" y="3446610"/>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3"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17713" y="2740173"/>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4" name="Picture 6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2626" y="4349898"/>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5" name="Picture 8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8376" y="5173810"/>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8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3376" y="5743723"/>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7" name="Picture 8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6513" y="5669110"/>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8" name="Picture 8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6864" y="5076973"/>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9" name="Picture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8226" y="1824185"/>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0" name="Picture 8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6888" y="150827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1" name="Picture 8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1626" y="1833710"/>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2" name="Picture 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47163" y="283542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3" name="Picture 9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62876" y="2841773"/>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Picture 9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64651" y="536907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5" name="Picture 9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8601" y="4507061"/>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Picture 9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08988" y="399747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Picture 9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490076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Picture 9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0213" y="540399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30888" y="2921147"/>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l-BE" noProof="0" smtClean="0"/>
              <a:t>Extramurale gegevens: kluizen</a:t>
            </a:r>
            <a:endParaRPr lang="nl-BE" noProof="0" dirty="0"/>
          </a:p>
        </p:txBody>
      </p:sp>
      <p:cxnSp>
        <p:nvCxnSpPr>
          <p:cNvPr id="67" name="Straight Connector 21"/>
          <p:cNvCxnSpPr>
            <a:cxnSpLocks noChangeShapeType="1"/>
            <a:stCxn id="61" idx="3"/>
          </p:cNvCxnSpPr>
          <p:nvPr/>
        </p:nvCxnSpPr>
        <p:spPr bwMode="auto">
          <a:xfrm>
            <a:off x="4022403" y="1518261"/>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13</a:t>
            </a:fld>
            <a:endParaRPr lang="en-GB" dirty="0"/>
          </a:p>
        </p:txBody>
      </p:sp>
    </p:spTree>
    <p:extLst>
      <p:ext uri="{BB962C8B-B14F-4D97-AF65-F5344CB8AC3E}">
        <p14:creationId xmlns:p14="http://schemas.microsoft.com/office/powerpoint/2010/main" val="370391627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Tussentijds besluit</a:t>
            </a:r>
            <a:endParaRPr lang="nl-BE" dirty="0"/>
          </a:p>
        </p:txBody>
      </p:sp>
      <p:sp>
        <p:nvSpPr>
          <p:cNvPr id="3" name="Tijdelijke aanduiding voor inhoud 2"/>
          <p:cNvSpPr>
            <a:spLocks noGrp="1"/>
          </p:cNvSpPr>
          <p:nvPr>
            <p:ph idx="1"/>
          </p:nvPr>
        </p:nvSpPr>
        <p:spPr/>
        <p:txBody>
          <a:bodyPr/>
          <a:lstStyle/>
          <a:p>
            <a:r>
              <a:rPr lang="nl-BE" dirty="0" smtClean="0"/>
              <a:t>gegevens zijn in ruime mate elektronisch en in gestructureerde aanwezig bij</a:t>
            </a:r>
            <a:endParaRPr lang="nl-BE" dirty="0"/>
          </a:p>
          <a:p>
            <a:pPr lvl="1"/>
            <a:r>
              <a:rPr lang="nl-BE" dirty="0"/>
              <a:t>z</a:t>
            </a:r>
            <a:r>
              <a:rPr lang="nl-BE" dirty="0" smtClean="0"/>
              <a:t>orginstellingen (ziekenhuizen, klinische labo’s, …)</a:t>
            </a:r>
          </a:p>
          <a:p>
            <a:pPr lvl="1"/>
            <a:r>
              <a:rPr lang="nl-BE" dirty="0"/>
              <a:t>z</a:t>
            </a:r>
            <a:r>
              <a:rPr lang="nl-BE" dirty="0" smtClean="0"/>
              <a:t>orgverstrekkers (huisartsen, apothekers, verplegenden, kinesisten, …)</a:t>
            </a:r>
          </a:p>
          <a:p>
            <a:pPr lvl="1"/>
            <a:r>
              <a:rPr lang="nl-BE" dirty="0" smtClean="0"/>
              <a:t>gezondheidskluizen</a:t>
            </a:r>
          </a:p>
          <a:p>
            <a:pPr lvl="1"/>
            <a:r>
              <a:rPr lang="nl-BE" dirty="0"/>
              <a:t>z</a:t>
            </a:r>
            <a:r>
              <a:rPr lang="nl-BE" dirty="0" smtClean="0"/>
              <a:t>iekenfondsen</a:t>
            </a:r>
          </a:p>
          <a:p>
            <a:endParaRPr lang="nl-BE" dirty="0" smtClean="0"/>
          </a:p>
          <a:p>
            <a:r>
              <a:rPr lang="nl-BE" dirty="0" smtClean="0"/>
              <a:t>gegevens kunnen worden uitgewisseld met respect voor bescherming van persoonlijke levenssfeer en beroepsgeheim</a:t>
            </a:r>
          </a:p>
          <a:p>
            <a:endParaRPr lang="nl-BE" dirty="0"/>
          </a:p>
          <a:p>
            <a:r>
              <a:rPr lang="nl-BE" dirty="0" smtClean="0"/>
              <a:t>basis is dus aanwezig voor toepassing van artificiële intelligentie op gestructureerde en geïntegreerde gegevens</a:t>
            </a:r>
          </a:p>
          <a:p>
            <a:endParaRPr lang="nl-BE" dirty="0" smtClean="0"/>
          </a:p>
        </p:txBody>
      </p:sp>
      <p:sp>
        <p:nvSpPr>
          <p:cNvPr id="7" name="Slide Number Placeholder 6"/>
          <p:cNvSpPr>
            <a:spLocks noGrp="1"/>
          </p:cNvSpPr>
          <p:nvPr>
            <p:ph type="sldNum" sz="quarter" idx="10"/>
          </p:nvPr>
        </p:nvSpPr>
        <p:spPr/>
        <p:txBody>
          <a:bodyPr/>
          <a:lstStyle/>
          <a:p>
            <a:pPr>
              <a:defRPr/>
            </a:pPr>
            <a:fld id="{84AEDDD6-2727-439E-A96F-E9FD4CA77376}" type="slidenum">
              <a:rPr lang="en-GB" smtClean="0"/>
              <a:pPr>
                <a:defRPr/>
              </a:pPr>
              <a:t>14</a:t>
            </a:fld>
            <a:endParaRPr lang="en-GB" dirty="0"/>
          </a:p>
        </p:txBody>
      </p:sp>
    </p:spTree>
    <p:extLst>
      <p:ext uri="{BB962C8B-B14F-4D97-AF65-F5344CB8AC3E}">
        <p14:creationId xmlns:p14="http://schemas.microsoft.com/office/powerpoint/2010/main" val="909687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err="1" smtClean="0"/>
              <a:t>Artificiële</a:t>
            </a:r>
            <a:r>
              <a:rPr lang="fr-BE" dirty="0" smtClean="0"/>
              <a:t> </a:t>
            </a:r>
            <a:r>
              <a:rPr lang="fr-BE" dirty="0" err="1" smtClean="0"/>
              <a:t>intelligentie</a:t>
            </a:r>
            <a:r>
              <a:rPr lang="fr-BE" dirty="0" smtClean="0"/>
              <a:t> (AI)</a:t>
            </a:r>
            <a:endParaRPr lang="fr-BE" dirty="0"/>
          </a:p>
        </p:txBody>
      </p:sp>
      <p:sp>
        <p:nvSpPr>
          <p:cNvPr id="6" name="Slide Number Placeholder 5"/>
          <p:cNvSpPr>
            <a:spLocks noGrp="1"/>
          </p:cNvSpPr>
          <p:nvPr>
            <p:ph type="sldNum" sz="quarter" idx="10"/>
          </p:nvPr>
        </p:nvSpPr>
        <p:spPr/>
        <p:txBody>
          <a:bodyPr/>
          <a:lstStyle/>
          <a:p>
            <a:pPr>
              <a:defRPr/>
            </a:pPr>
            <a:fld id="{EF66DDCB-4F40-4F8C-A2FE-269D135B5A13}" type="slidenum">
              <a:rPr lang="en-GB" smtClean="0"/>
              <a:pPr>
                <a:defRPr/>
              </a:pPr>
              <a:t>15</a:t>
            </a:fld>
            <a:endParaRPr lang="en-GB" dirty="0"/>
          </a:p>
        </p:txBody>
      </p:sp>
    </p:spTree>
    <p:extLst>
      <p:ext uri="{BB962C8B-B14F-4D97-AF65-F5344CB8AC3E}">
        <p14:creationId xmlns:p14="http://schemas.microsoft.com/office/powerpoint/2010/main" val="3693056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Wat </a:t>
            </a:r>
            <a:r>
              <a:rPr lang="fr-BE" dirty="0" err="1" smtClean="0"/>
              <a:t>is</a:t>
            </a:r>
            <a:r>
              <a:rPr lang="fr-BE" dirty="0" smtClean="0"/>
              <a:t> </a:t>
            </a:r>
            <a:r>
              <a:rPr lang="fr-BE" dirty="0" err="1" smtClean="0"/>
              <a:t>artificiële</a:t>
            </a:r>
            <a:r>
              <a:rPr lang="fr-BE" dirty="0" smtClean="0"/>
              <a:t> </a:t>
            </a:r>
            <a:r>
              <a:rPr lang="fr-BE" dirty="0" err="1" smtClean="0"/>
              <a:t>intelligentie</a:t>
            </a:r>
            <a:r>
              <a:rPr lang="fr-BE" dirty="0" smtClean="0"/>
              <a:t> (AI) ?</a:t>
            </a:r>
            <a:endParaRPr lang="fr-BE" dirty="0"/>
          </a:p>
        </p:txBody>
      </p:sp>
      <p:sp>
        <p:nvSpPr>
          <p:cNvPr id="6" name="Content Placeholder 5"/>
          <p:cNvSpPr>
            <a:spLocks noGrp="1"/>
          </p:cNvSpPr>
          <p:nvPr>
            <p:ph idx="1"/>
          </p:nvPr>
        </p:nvSpPr>
        <p:spPr/>
        <p:txBody>
          <a:bodyPr/>
          <a:lstStyle/>
          <a:p>
            <a:r>
              <a:rPr lang="nl-BE" dirty="0"/>
              <a:t>een gebied binnen de computerwetenschappen dat zich bezighoudt met het creëren van machines die menselijke cognitieve functies kunnen reproduceren, zoals redeneren, plannen, leren, taalbegrip, zien</a:t>
            </a:r>
            <a:r>
              <a:rPr lang="nl-BE" dirty="0" smtClean="0"/>
              <a:t>,...</a:t>
            </a:r>
          </a:p>
          <a:p>
            <a:r>
              <a:rPr lang="fr-BE" dirty="0" err="1" smtClean="0"/>
              <a:t>weak</a:t>
            </a:r>
            <a:r>
              <a:rPr lang="fr-BE" dirty="0" smtClean="0"/>
              <a:t> AI vs </a:t>
            </a:r>
            <a:r>
              <a:rPr lang="fr-BE" dirty="0" err="1" smtClean="0"/>
              <a:t>strong</a:t>
            </a:r>
            <a:r>
              <a:rPr lang="fr-BE" dirty="0" smtClean="0"/>
              <a:t> AI</a:t>
            </a:r>
          </a:p>
          <a:p>
            <a:pPr lvl="1"/>
            <a:r>
              <a:rPr lang="fr-BE" dirty="0" err="1" smtClean="0"/>
              <a:t>weak</a:t>
            </a:r>
            <a:r>
              <a:rPr lang="fr-BE" dirty="0" smtClean="0"/>
              <a:t>/</a:t>
            </a:r>
            <a:r>
              <a:rPr lang="fr-BE" dirty="0" err="1" smtClean="0"/>
              <a:t>narrow</a:t>
            </a:r>
            <a:r>
              <a:rPr lang="fr-BE" dirty="0" smtClean="0"/>
              <a:t> AI</a:t>
            </a:r>
          </a:p>
          <a:p>
            <a:pPr lvl="2"/>
            <a:r>
              <a:rPr lang="nl-BE" dirty="0"/>
              <a:t>simuleert intelligentie</a:t>
            </a:r>
          </a:p>
          <a:p>
            <a:pPr lvl="2"/>
            <a:r>
              <a:rPr lang="nl-BE" dirty="0"/>
              <a:t>is beperkt tot specifieke gebieden </a:t>
            </a:r>
          </a:p>
          <a:p>
            <a:pPr lvl="2"/>
            <a:r>
              <a:rPr lang="nl-BE" dirty="0"/>
              <a:t>alle huidige implementaties van AI zijn </a:t>
            </a:r>
            <a:r>
              <a:rPr lang="nl-BE" dirty="0" err="1" smtClean="0"/>
              <a:t>weak</a:t>
            </a:r>
            <a:r>
              <a:rPr lang="nl-BE" dirty="0" smtClean="0"/>
              <a:t>/</a:t>
            </a:r>
            <a:r>
              <a:rPr lang="nl-BE" dirty="0" err="1" smtClean="0"/>
              <a:t>narrow</a:t>
            </a:r>
            <a:r>
              <a:rPr lang="nl-BE" dirty="0" smtClean="0"/>
              <a:t> AI</a:t>
            </a:r>
          </a:p>
          <a:p>
            <a:pPr lvl="1"/>
            <a:r>
              <a:rPr lang="fr-BE" dirty="0" err="1" smtClean="0"/>
              <a:t>strong</a:t>
            </a:r>
            <a:r>
              <a:rPr lang="fr-BE" dirty="0" smtClean="0"/>
              <a:t>/</a:t>
            </a:r>
            <a:r>
              <a:rPr lang="fr-BE" dirty="0" err="1" smtClean="0"/>
              <a:t>general</a:t>
            </a:r>
            <a:r>
              <a:rPr lang="fr-BE" dirty="0" smtClean="0"/>
              <a:t> AI</a:t>
            </a:r>
          </a:p>
          <a:p>
            <a:pPr lvl="2"/>
            <a:r>
              <a:rPr lang="nl-BE" dirty="0"/>
              <a:t>nog steeds in discussie, omvat filosofische overwegingen zoals bewustzijn, intentionaliteit, ...</a:t>
            </a:r>
          </a:p>
          <a:p>
            <a:pPr lvl="2"/>
            <a:r>
              <a:rPr lang="nl-BE" dirty="0"/>
              <a:t>heeft echte </a:t>
            </a:r>
            <a:r>
              <a:rPr lang="nl-BE" dirty="0" smtClean="0"/>
              <a:t>intelligentie</a:t>
            </a:r>
            <a:endParaRPr lang="nl-BE" dirty="0"/>
          </a:p>
          <a:p>
            <a:pPr lvl="2"/>
            <a:r>
              <a:rPr lang="nl-BE" dirty="0"/>
              <a:t>heeft mentale toestanden en overtuigingen zoals mensen</a:t>
            </a:r>
          </a:p>
          <a:p>
            <a:pPr lvl="2"/>
            <a:r>
              <a:rPr lang="nl-BE" dirty="0" smtClean="0"/>
              <a:t>heilige </a:t>
            </a:r>
            <a:r>
              <a:rPr lang="nl-BE" dirty="0"/>
              <a:t>graal !</a:t>
            </a:r>
            <a:endParaRPr lang="en-US"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16</a:t>
            </a:fld>
            <a:endParaRPr lang="en-GB" dirty="0"/>
          </a:p>
        </p:txBody>
      </p:sp>
    </p:spTree>
    <p:extLst>
      <p:ext uri="{BB962C8B-B14F-4D97-AF65-F5344CB8AC3E}">
        <p14:creationId xmlns:p14="http://schemas.microsoft.com/office/powerpoint/2010/main" val="2278333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AI deeldomeinen (niet exhaustief)</a:t>
            </a:r>
            <a:endParaRPr lang="fr-BE" dirty="0"/>
          </a:p>
        </p:txBody>
      </p:sp>
      <p:sp>
        <p:nvSpPr>
          <p:cNvPr id="7" name="Hexagon 6"/>
          <p:cNvSpPr/>
          <p:nvPr/>
        </p:nvSpPr>
        <p:spPr>
          <a:xfrm>
            <a:off x="6726250" y="3053456"/>
            <a:ext cx="1324597" cy="1153946"/>
          </a:xfrm>
          <a:prstGeom prst="hexagon">
            <a:avLst/>
          </a:prstGeom>
          <a:solidFill>
            <a:srgbClr val="BFBFB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17</a:t>
            </a:fld>
            <a:endParaRPr lang="en-GB" dirty="0"/>
          </a:p>
        </p:txBody>
      </p:sp>
    </p:spTree>
    <p:extLst>
      <p:ext uri="{BB962C8B-B14F-4D97-AF65-F5344CB8AC3E}">
        <p14:creationId xmlns:p14="http://schemas.microsoft.com/office/powerpoint/2010/main" val="204007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Natural language processing (NLP)</a:t>
            </a:r>
            <a:endParaRPr lang="fr-BE" dirty="0"/>
          </a:p>
        </p:txBody>
      </p:sp>
      <p:sp>
        <p:nvSpPr>
          <p:cNvPr id="8" name="Content Placeholder 7"/>
          <p:cNvSpPr>
            <a:spLocks noGrp="1"/>
          </p:cNvSpPr>
          <p:nvPr>
            <p:ph idx="1"/>
          </p:nvPr>
        </p:nvSpPr>
        <p:spPr/>
        <p:txBody>
          <a:bodyPr/>
          <a:lstStyle/>
          <a:p>
            <a:r>
              <a:rPr lang="nl-BE" smtClean="0"/>
              <a:t>verwerking van natuurlijke taal om met mensen te communiceren en informatie uit geschreven teksten te halen</a:t>
            </a:r>
          </a:p>
          <a:p>
            <a:r>
              <a:rPr lang="nl-BE" smtClean="0"/>
              <a:t>enkele toepassingen van NLP zijn</a:t>
            </a:r>
          </a:p>
          <a:p>
            <a:pPr lvl="1"/>
            <a:r>
              <a:rPr lang="nl-BE" smtClean="0"/>
              <a:t>automatische vertaling</a:t>
            </a:r>
          </a:p>
          <a:p>
            <a:pPr lvl="1"/>
            <a:r>
              <a:rPr lang="nl-BE" smtClean="0"/>
              <a:t>tekstclassificatie</a:t>
            </a:r>
          </a:p>
          <a:p>
            <a:pPr lvl="1"/>
            <a:r>
              <a:rPr lang="nl-BE" smtClean="0"/>
              <a:t>informatie-extractie (Named Entity Recognition (NER))</a:t>
            </a:r>
          </a:p>
          <a:p>
            <a:pPr lvl="1"/>
            <a:r>
              <a:rPr lang="nl-BE" smtClean="0"/>
              <a:t>terugvinden van informatie</a:t>
            </a:r>
          </a:p>
          <a:p>
            <a:pPr lvl="1"/>
            <a:r>
              <a:rPr lang="nl-BE" smtClean="0"/>
              <a:t>spraakherkenning</a:t>
            </a:r>
            <a:endParaRPr lang="fr-BE" smtClean="0"/>
          </a:p>
          <a:p>
            <a:pPr lvl="2"/>
            <a:r>
              <a:rPr lang="fr-BE" smtClean="0"/>
              <a:t>Google Assistant/Home</a:t>
            </a:r>
          </a:p>
          <a:p>
            <a:pPr lvl="2"/>
            <a:r>
              <a:rPr lang="fr-BE" smtClean="0"/>
              <a:t>Siri</a:t>
            </a:r>
          </a:p>
          <a:p>
            <a:pPr lvl="2"/>
            <a:r>
              <a:rPr lang="fr-BE" smtClean="0"/>
              <a:t>Alexa</a:t>
            </a:r>
          </a:p>
          <a:p>
            <a:pPr lvl="2"/>
            <a:r>
              <a:rPr lang="fr-BE" smtClean="0"/>
              <a:t>Cortana</a:t>
            </a:r>
          </a:p>
          <a:p>
            <a:pPr lvl="2"/>
            <a:r>
              <a:rPr lang="fr-BE" smtClean="0"/>
              <a:t>….</a:t>
            </a:r>
            <a:endParaRPr lang="fr-BE"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85" y="4735884"/>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273" y="4735884"/>
            <a:ext cx="2278380" cy="1280160"/>
          </a:xfrm>
          <a:prstGeom prst="rect">
            <a:avLst/>
          </a:prstGeom>
        </p:spPr>
      </p:pic>
      <p:sp>
        <p:nvSpPr>
          <p:cNvPr id="12" name="Slide Number Placeholder 11"/>
          <p:cNvSpPr>
            <a:spLocks noGrp="1"/>
          </p:cNvSpPr>
          <p:nvPr>
            <p:ph type="sldNum" sz="quarter" idx="10"/>
          </p:nvPr>
        </p:nvSpPr>
        <p:spPr/>
        <p:txBody>
          <a:bodyPr/>
          <a:lstStyle/>
          <a:p>
            <a:pPr>
              <a:defRPr/>
            </a:pPr>
            <a:fld id="{84AEDDD6-2727-439E-A96F-E9FD4CA77376}" type="slidenum">
              <a:rPr lang="en-GB" smtClean="0"/>
              <a:pPr>
                <a:defRPr/>
              </a:pPr>
              <a:t>18</a:t>
            </a:fld>
            <a:endParaRPr lang="en-GB" dirty="0"/>
          </a:p>
        </p:txBody>
      </p:sp>
    </p:spTree>
    <p:extLst>
      <p:ext uri="{BB962C8B-B14F-4D97-AF65-F5344CB8AC3E}">
        <p14:creationId xmlns:p14="http://schemas.microsoft.com/office/powerpoint/2010/main" val="3062746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Virtual </a:t>
            </a:r>
            <a:r>
              <a:rPr lang="fr-BE" dirty="0" err="1" smtClean="0"/>
              <a:t>personal</a:t>
            </a:r>
            <a:r>
              <a:rPr lang="fr-BE" dirty="0" smtClean="0"/>
              <a:t> assistant</a:t>
            </a:r>
            <a:endParaRPr lang="nl-BE" dirty="0"/>
          </a:p>
        </p:txBody>
      </p:sp>
      <p:sp>
        <p:nvSpPr>
          <p:cNvPr id="13" name="Tijdelijke aanduiding voor inhoud 12"/>
          <p:cNvSpPr>
            <a:spLocks noGrp="1"/>
          </p:cNvSpPr>
          <p:nvPr>
            <p:ph idx="1"/>
          </p:nvPr>
        </p:nvSpPr>
        <p:spPr/>
        <p:txBody>
          <a:bodyPr/>
          <a:lstStyle/>
          <a:p>
            <a:r>
              <a:rPr lang="nl-BE" dirty="0" smtClean="0"/>
              <a:t>gebruikersinterface waarbij de interactie gebaseerd is op gesprekken in natuurlijke taal (tekst of spraak)</a:t>
            </a:r>
          </a:p>
          <a:p>
            <a:r>
              <a:rPr lang="nl-BE" dirty="0" smtClean="0"/>
              <a:t>drempelverlagend: de gebruiker hoeft niet te leren werken met de (grafische) interface</a:t>
            </a:r>
            <a:endParaRPr lang="nl-BE" dirty="0"/>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85" y="2924945"/>
            <a:ext cx="4224327" cy="3306856"/>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2" y="4293096"/>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dirty="0"/>
              <a:t>versus</a:t>
            </a:r>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6450878" y="2924945"/>
            <a:ext cx="4829698" cy="32954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19</a:t>
            </a:fld>
            <a:endParaRPr lang="en-GB" dirty="0"/>
          </a:p>
        </p:txBody>
      </p:sp>
    </p:spTree>
    <p:extLst>
      <p:ext uri="{BB962C8B-B14F-4D97-AF65-F5344CB8AC3E}">
        <p14:creationId xmlns:p14="http://schemas.microsoft.com/office/powerpoint/2010/main" val="292951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r-BE" dirty="0"/>
              <a:t>Stand van </a:t>
            </a:r>
            <a:r>
              <a:rPr lang="fr-BE" dirty="0" err="1" smtClean="0"/>
              <a:t>zaken</a:t>
            </a:r>
            <a:r>
              <a:rPr lang="fr-BE" dirty="0"/>
              <a:t> </a:t>
            </a:r>
            <a:r>
              <a:rPr lang="fr-BE" dirty="0" err="1" smtClean="0"/>
              <a:t>elektronische</a:t>
            </a:r>
            <a:r>
              <a:rPr lang="fr-BE" dirty="0" smtClean="0"/>
              <a:t> </a:t>
            </a:r>
            <a:r>
              <a:rPr lang="fr-BE" dirty="0" err="1" smtClean="0"/>
              <a:t>gegevensuitwisseling</a:t>
            </a:r>
            <a:endParaRPr lang="fr-BE" dirty="0"/>
          </a:p>
          <a:p>
            <a:r>
              <a:rPr lang="fr-BE" dirty="0" smtClean="0"/>
              <a:t>in de </a:t>
            </a:r>
            <a:r>
              <a:rPr lang="fr-BE" dirty="0" err="1" smtClean="0"/>
              <a:t>gezondheidszorg</a:t>
            </a:r>
            <a:endParaRPr lang="fr-BE" dirty="0"/>
          </a:p>
        </p:txBody>
      </p:sp>
      <p:sp>
        <p:nvSpPr>
          <p:cNvPr id="6" name="Slide Number Placeholder 5"/>
          <p:cNvSpPr>
            <a:spLocks noGrp="1"/>
          </p:cNvSpPr>
          <p:nvPr>
            <p:ph type="sldNum" sz="quarter" idx="10"/>
          </p:nvPr>
        </p:nvSpPr>
        <p:spPr/>
        <p:txBody>
          <a:bodyPr/>
          <a:lstStyle/>
          <a:p>
            <a:pPr>
              <a:defRPr/>
            </a:pPr>
            <a:fld id="{EF66DDCB-4F40-4F8C-A2FE-269D135B5A13}" type="slidenum">
              <a:rPr lang="en-GB" smtClean="0"/>
              <a:pPr>
                <a:defRPr/>
              </a:pPr>
              <a:t>2</a:t>
            </a:fld>
            <a:endParaRPr lang="en-GB" dirty="0"/>
          </a:p>
        </p:txBody>
      </p:sp>
    </p:spTree>
    <p:extLst>
      <p:ext uri="{BB962C8B-B14F-4D97-AF65-F5344CB8AC3E}">
        <p14:creationId xmlns:p14="http://schemas.microsoft.com/office/powerpoint/2010/main" val="3827428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Voorbeeld</a:t>
            </a:r>
            <a:r>
              <a:rPr lang="fr-BE" dirty="0" smtClean="0"/>
              <a:t>: </a:t>
            </a:r>
            <a:r>
              <a:rPr lang="fr-BE" dirty="0" err="1" smtClean="0"/>
              <a:t>chatbot</a:t>
            </a:r>
            <a:r>
              <a:rPr lang="fr-BE" dirty="0" smtClean="0"/>
              <a:t> </a:t>
            </a:r>
            <a:r>
              <a:rPr lang="fr-BE" dirty="0" err="1" smtClean="0"/>
              <a:t>Student@Work</a:t>
            </a:r>
            <a:endParaRPr lang="nl-BE" dirty="0"/>
          </a:p>
        </p:txBody>
      </p:sp>
      <p:sp>
        <p:nvSpPr>
          <p:cNvPr id="6" name="Content Placeholder 5"/>
          <p:cNvSpPr>
            <a:spLocks noGrp="1"/>
          </p:cNvSpPr>
          <p:nvPr>
            <p:ph idx="1"/>
          </p:nvPr>
        </p:nvSpPr>
        <p:spPr/>
        <p:txBody>
          <a:bodyPr/>
          <a:lstStyle/>
          <a:p>
            <a:r>
              <a:rPr lang="nl-BE" dirty="0"/>
              <a:t>automatisch antwoord op algemene vragen over studentenarbeid</a:t>
            </a:r>
          </a:p>
          <a:p>
            <a:pPr lvl="1"/>
            <a:r>
              <a:rPr lang="nl-BE" dirty="0"/>
              <a:t>inhoudelijke vragen</a:t>
            </a:r>
          </a:p>
          <a:p>
            <a:pPr lvl="1"/>
            <a:r>
              <a:rPr lang="nl-BE" dirty="0"/>
              <a:t>technische vragen (toegang, foutmeldingen)</a:t>
            </a:r>
          </a:p>
          <a:p>
            <a:endParaRPr lang="nl-BE" dirty="0" smtClean="0"/>
          </a:p>
          <a:p>
            <a:r>
              <a:rPr lang="nl-BE" dirty="0" smtClean="0"/>
              <a:t>beschikbaar </a:t>
            </a:r>
            <a:r>
              <a:rPr lang="nl-BE" dirty="0"/>
              <a:t>via contactpagina </a:t>
            </a:r>
            <a:r>
              <a:rPr lang="nl-BE" dirty="0">
                <a:hlinkClick r:id="rId2"/>
              </a:rPr>
              <a:t>https://www.studentatwork.be</a:t>
            </a:r>
            <a:r>
              <a:rPr lang="nl-BE" dirty="0" smtClean="0">
                <a:hlinkClick r:id="rId2"/>
              </a:rPr>
              <a:t>/</a:t>
            </a:r>
            <a:endParaRPr lang="nl-BE" dirty="0" smtClean="0"/>
          </a:p>
          <a:p>
            <a:endParaRPr lang="nl-BE" dirty="0" smtClean="0"/>
          </a:p>
          <a:p>
            <a:r>
              <a:rPr lang="nl-BE" dirty="0" smtClean="0"/>
              <a:t>24/7 </a:t>
            </a:r>
            <a:r>
              <a:rPr lang="nl-BE" dirty="0"/>
              <a:t>beschikbaar (studenten zijn vaak buiten kantooruren actief)</a:t>
            </a:r>
          </a:p>
          <a:p>
            <a:endParaRPr lang="nl-BE" dirty="0" smtClean="0"/>
          </a:p>
          <a:p>
            <a:r>
              <a:rPr lang="nl-BE" dirty="0" smtClean="0"/>
              <a:t>onmiddellijk </a:t>
            </a:r>
            <a:r>
              <a:rPr lang="nl-BE" dirty="0"/>
              <a:t>antwoord</a:t>
            </a:r>
          </a:p>
          <a:p>
            <a:endParaRPr lang="nl-BE" dirty="0" smtClean="0"/>
          </a:p>
          <a:p>
            <a:r>
              <a:rPr lang="nl-BE" dirty="0" smtClean="0"/>
              <a:t>schaalbaar</a:t>
            </a:r>
            <a:endParaRPr lang="nl-BE"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20</a:t>
            </a:fld>
            <a:endParaRPr lang="en-GB" dirty="0"/>
          </a:p>
        </p:txBody>
      </p:sp>
    </p:spTree>
    <p:extLst>
      <p:ext uri="{BB962C8B-B14F-4D97-AF65-F5344CB8AC3E}">
        <p14:creationId xmlns:p14="http://schemas.microsoft.com/office/powerpoint/2010/main" val="2740507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Voorbeeld</a:t>
            </a:r>
            <a:r>
              <a:rPr lang="fr-BE" dirty="0" smtClean="0"/>
              <a:t>: </a:t>
            </a:r>
            <a:r>
              <a:rPr lang="fr-BE" dirty="0" err="1" smtClean="0"/>
              <a:t>chatbot</a:t>
            </a:r>
            <a:r>
              <a:rPr lang="fr-BE" dirty="0" smtClean="0"/>
              <a:t> </a:t>
            </a:r>
            <a:r>
              <a:rPr lang="fr-BE" dirty="0" err="1" smtClean="0"/>
              <a:t>Student@Work</a:t>
            </a:r>
            <a:endParaRPr lang="nl-BE" dirty="0"/>
          </a:p>
        </p:txBody>
      </p:sp>
      <p:pic>
        <p:nvPicPr>
          <p:cNvPr id="7" name="demo_saw_chatb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64710" y="1196975"/>
            <a:ext cx="2862580" cy="5111750"/>
          </a:xfrm>
        </p:spPr>
      </p:pic>
      <p:sp>
        <p:nvSpPr>
          <p:cNvPr id="8" name="TextBox 7"/>
          <p:cNvSpPr txBox="1"/>
          <p:nvPr/>
        </p:nvSpPr>
        <p:spPr>
          <a:xfrm>
            <a:off x="2855641" y="3068960"/>
            <a:ext cx="1999265" cy="923330"/>
          </a:xfrm>
          <a:prstGeom prst="rect">
            <a:avLst/>
          </a:prstGeom>
          <a:noFill/>
        </p:spPr>
        <p:txBody>
          <a:bodyPr wrap="none" rtlCol="0">
            <a:spAutoFit/>
          </a:bodyPr>
          <a:lstStyle/>
          <a:p>
            <a:r>
              <a:rPr lang="fr-BE" sz="5400">
                <a:solidFill>
                  <a:srgbClr val="525252"/>
                </a:solidFill>
              </a:rPr>
              <a:t>DEMO</a:t>
            </a:r>
            <a:endParaRPr lang="nl-BE" sz="5400">
              <a:solidFill>
                <a:srgbClr val="525252"/>
              </a:solidFill>
            </a:endParaRPr>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21</a:t>
            </a:fld>
            <a:endParaRPr lang="en-GB" dirty="0"/>
          </a:p>
        </p:txBody>
      </p:sp>
    </p:spTree>
    <p:extLst>
      <p:ext uri="{BB962C8B-B14F-4D97-AF65-F5344CB8AC3E}">
        <p14:creationId xmlns:p14="http://schemas.microsoft.com/office/powerpoint/2010/main" val="351663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Voorbeeld</a:t>
            </a:r>
            <a:r>
              <a:rPr lang="fr-BE" dirty="0" smtClean="0"/>
              <a:t>: Dimona via Google Assistant</a:t>
            </a:r>
            <a:endParaRPr lang="nl-BE" dirty="0"/>
          </a:p>
        </p:txBody>
      </p:sp>
      <p:sp>
        <p:nvSpPr>
          <p:cNvPr id="10" name="Content Placeholder 9"/>
          <p:cNvSpPr>
            <a:spLocks noGrp="1"/>
          </p:cNvSpPr>
          <p:nvPr>
            <p:ph idx="1"/>
          </p:nvPr>
        </p:nvSpPr>
        <p:spPr/>
        <p:txBody>
          <a:bodyPr/>
          <a:lstStyle/>
          <a:p>
            <a:r>
              <a:rPr lang="en-US" dirty="0" err="1" smtClean="0"/>
              <a:t>Dimona</a:t>
            </a:r>
            <a:r>
              <a:rPr lang="en-US" dirty="0" smtClean="0"/>
              <a:t>: </a:t>
            </a:r>
            <a:r>
              <a:rPr lang="en-US" dirty="0" err="1" smtClean="0"/>
              <a:t>aangifte</a:t>
            </a:r>
            <a:r>
              <a:rPr lang="en-US" dirty="0" smtClean="0"/>
              <a:t> van begin </a:t>
            </a:r>
            <a:r>
              <a:rPr lang="en-US" dirty="0" err="1" smtClean="0"/>
              <a:t>en</a:t>
            </a:r>
            <a:r>
              <a:rPr lang="en-US" dirty="0" smtClean="0"/>
              <a:t> </a:t>
            </a:r>
            <a:r>
              <a:rPr lang="en-US" dirty="0" err="1" smtClean="0"/>
              <a:t>einde</a:t>
            </a:r>
            <a:r>
              <a:rPr lang="en-US" dirty="0" smtClean="0"/>
              <a:t> van </a:t>
            </a:r>
            <a:r>
              <a:rPr lang="en-US" dirty="0" err="1" smtClean="0"/>
              <a:t>een</a:t>
            </a:r>
            <a:r>
              <a:rPr lang="en-US" dirty="0" smtClean="0"/>
              <a:t> </a:t>
            </a:r>
            <a:r>
              <a:rPr lang="en-US" dirty="0" err="1" smtClean="0"/>
              <a:t>arbeidsrelatie</a:t>
            </a:r>
            <a:endParaRPr lang="en-US" dirty="0"/>
          </a:p>
          <a:p>
            <a:pPr lvl="1"/>
            <a:r>
              <a:rPr lang="en-US" dirty="0" err="1"/>
              <a:t>werkgeversnummer</a:t>
            </a:r>
            <a:endParaRPr lang="en-US" dirty="0"/>
          </a:p>
          <a:p>
            <a:pPr lvl="1"/>
            <a:r>
              <a:rPr lang="en-US" dirty="0" err="1"/>
              <a:t>werknemersnummer</a:t>
            </a:r>
            <a:endParaRPr lang="en-US" dirty="0"/>
          </a:p>
          <a:p>
            <a:pPr lvl="1"/>
            <a:r>
              <a:rPr lang="en-US" dirty="0"/>
              <a:t>datum van </a:t>
            </a:r>
            <a:r>
              <a:rPr lang="en-US" dirty="0" smtClean="0"/>
              <a:t>begin/</a:t>
            </a:r>
            <a:r>
              <a:rPr lang="en-US" dirty="0" err="1" smtClean="0"/>
              <a:t>einde</a:t>
            </a:r>
            <a:r>
              <a:rPr lang="en-US" dirty="0" smtClean="0"/>
              <a:t> van </a:t>
            </a:r>
            <a:r>
              <a:rPr lang="en-US" dirty="0" err="1" smtClean="0"/>
              <a:t>tewerkstelling</a:t>
            </a:r>
            <a:endParaRPr lang="en-US" dirty="0"/>
          </a:p>
          <a:p>
            <a:r>
              <a:rPr lang="en-US" dirty="0" err="1"/>
              <a:t>integratie</a:t>
            </a:r>
            <a:r>
              <a:rPr lang="en-US" dirty="0"/>
              <a:t> met Google Assistant, de </a:t>
            </a:r>
            <a:r>
              <a:rPr lang="en-US" dirty="0" err="1"/>
              <a:t>virtuele</a:t>
            </a:r>
            <a:r>
              <a:rPr lang="en-US" dirty="0"/>
              <a:t> </a:t>
            </a:r>
            <a:r>
              <a:rPr lang="en-US" dirty="0" err="1"/>
              <a:t>assistent</a:t>
            </a:r>
            <a:r>
              <a:rPr lang="en-US" dirty="0"/>
              <a:t> van Google</a:t>
            </a:r>
          </a:p>
          <a:p>
            <a:r>
              <a:rPr lang="en-US" dirty="0"/>
              <a:t>via Google Home (</a:t>
            </a:r>
            <a:r>
              <a:rPr lang="en-US" dirty="0" err="1"/>
              <a:t>slimme</a:t>
            </a:r>
            <a:r>
              <a:rPr lang="en-US" dirty="0"/>
              <a:t> </a:t>
            </a:r>
            <a:r>
              <a:rPr lang="en-US" dirty="0" err="1"/>
              <a:t>luidspreker</a:t>
            </a:r>
            <a:r>
              <a:rPr lang="en-US" dirty="0"/>
              <a:t>)</a:t>
            </a:r>
          </a:p>
          <a:p>
            <a:r>
              <a:rPr lang="en-US" dirty="0"/>
              <a:t>via smartphone</a:t>
            </a:r>
          </a:p>
          <a:p>
            <a:r>
              <a:rPr lang="en-US" dirty="0" err="1"/>
              <a:t>spraakinterface</a:t>
            </a:r>
            <a:endParaRPr lang="en-US" dirty="0"/>
          </a:p>
          <a:p>
            <a:r>
              <a:rPr lang="en-US" dirty="0"/>
              <a:t>Engels (</a:t>
            </a:r>
            <a:r>
              <a:rPr lang="en-US" dirty="0" err="1"/>
              <a:t>en</a:t>
            </a:r>
            <a:r>
              <a:rPr lang="en-US" dirty="0"/>
              <a:t> </a:t>
            </a:r>
            <a:r>
              <a:rPr lang="en-US" dirty="0" err="1"/>
              <a:t>Nederlands</a:t>
            </a:r>
            <a:r>
              <a:rPr lang="en-US" dirty="0"/>
              <a:t> prototype)</a:t>
            </a:r>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22</a:t>
            </a:fld>
            <a:endParaRPr lang="en-GB" dirty="0"/>
          </a:p>
        </p:txBody>
      </p:sp>
    </p:spTree>
    <p:extLst>
      <p:ext uri="{BB962C8B-B14F-4D97-AF65-F5344CB8AC3E}">
        <p14:creationId xmlns:p14="http://schemas.microsoft.com/office/powerpoint/2010/main" val="3181325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840" y="1042411"/>
            <a:ext cx="3086798" cy="5447292"/>
          </a:xfrm>
          <a:prstGeom prst="rect">
            <a:avLst/>
          </a:prstGeom>
        </p:spPr>
      </p:pic>
      <p:sp>
        <p:nvSpPr>
          <p:cNvPr id="2" name="Title 1"/>
          <p:cNvSpPr>
            <a:spLocks noGrp="1"/>
          </p:cNvSpPr>
          <p:nvPr>
            <p:ph type="title"/>
          </p:nvPr>
        </p:nvSpPr>
        <p:spPr/>
        <p:txBody>
          <a:bodyPr/>
          <a:lstStyle/>
          <a:p>
            <a:r>
              <a:rPr lang="fr-BE" dirty="0" err="1" smtClean="0"/>
              <a:t>Voorbeeld</a:t>
            </a:r>
            <a:r>
              <a:rPr lang="fr-BE" dirty="0" smtClean="0"/>
              <a:t>: Dimona </a:t>
            </a:r>
            <a:r>
              <a:rPr lang="fr-BE" dirty="0"/>
              <a:t>via Google Assistant</a:t>
            </a:r>
            <a:endParaRPr lang="nl-BE" dirty="0"/>
          </a:p>
        </p:txBody>
      </p:sp>
      <p:sp>
        <p:nvSpPr>
          <p:cNvPr id="8" name="Slide Number Placeholder 7"/>
          <p:cNvSpPr>
            <a:spLocks noGrp="1"/>
          </p:cNvSpPr>
          <p:nvPr>
            <p:ph type="sldNum" sz="quarter" idx="10"/>
          </p:nvPr>
        </p:nvSpPr>
        <p:spPr/>
        <p:txBody>
          <a:bodyPr/>
          <a:lstStyle/>
          <a:p>
            <a:pPr>
              <a:defRPr/>
            </a:pPr>
            <a:fld id="{84AEDDD6-2727-439E-A96F-E9FD4CA77376}" type="slidenum">
              <a:rPr lang="en-GB" smtClean="0"/>
              <a:pPr>
                <a:defRPr/>
              </a:pPr>
              <a:t>23</a:t>
            </a:fld>
            <a:endParaRPr lang="en-GB" dirty="0"/>
          </a:p>
        </p:txBody>
      </p:sp>
    </p:spTree>
    <p:extLst>
      <p:ext uri="{BB962C8B-B14F-4D97-AF65-F5344CB8AC3E}">
        <p14:creationId xmlns:p14="http://schemas.microsoft.com/office/powerpoint/2010/main" val="3260811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Machine learning</a:t>
            </a:r>
            <a:endParaRPr lang="fr-BE" dirty="0"/>
          </a:p>
        </p:txBody>
      </p:sp>
      <p:sp>
        <p:nvSpPr>
          <p:cNvPr id="6" name="Content Placeholder 5"/>
          <p:cNvSpPr>
            <a:spLocks noGrp="1"/>
          </p:cNvSpPr>
          <p:nvPr>
            <p:ph idx="1"/>
          </p:nvPr>
        </p:nvSpPr>
        <p:spPr/>
        <p:txBody>
          <a:bodyPr>
            <a:normAutofit/>
          </a:bodyPr>
          <a:lstStyle/>
          <a:p>
            <a:r>
              <a:rPr lang="nl-BE" dirty="0"/>
              <a:t>het ontwerpen van algoritmen die automatisch leren van voorbeeldgegevens zonder of met minimale behoefte aan menselijke </a:t>
            </a:r>
            <a:r>
              <a:rPr lang="nl-BE" dirty="0" smtClean="0"/>
              <a:t>tussenkomst</a:t>
            </a:r>
          </a:p>
          <a:p>
            <a:r>
              <a:rPr lang="nl-BE" dirty="0"/>
              <a:t>g</a:t>
            </a:r>
            <a:r>
              <a:rPr lang="nl-BE" dirty="0" smtClean="0"/>
              <a:t>ebruik van data </a:t>
            </a:r>
            <a:r>
              <a:rPr lang="nl-BE" dirty="0" err="1" smtClean="0"/>
              <a:t>mining</a:t>
            </a:r>
            <a:r>
              <a:rPr lang="nl-BE" dirty="0" smtClean="0"/>
              <a:t>-technieken </a:t>
            </a:r>
            <a:r>
              <a:rPr lang="nl-BE" dirty="0"/>
              <a:t>en andere leeralgoritmen om modellen op te bouwen van wat er achter bepaalde gegevens gebeurt, zodat </a:t>
            </a:r>
            <a:r>
              <a:rPr lang="nl-BE" dirty="0" smtClean="0"/>
              <a:t>deze modellen kunnen worden toegepast op andere (toekomstige) gegevens</a:t>
            </a:r>
            <a:endParaRPr lang="nl-BE" dirty="0"/>
          </a:p>
          <a:p>
            <a:r>
              <a:rPr lang="nl-BE" dirty="0" smtClean="0"/>
              <a:t>op </a:t>
            </a:r>
            <a:r>
              <a:rPr lang="nl-BE" dirty="0"/>
              <a:t>het snijpunt van informatica en </a:t>
            </a:r>
            <a:r>
              <a:rPr lang="nl-BE" dirty="0" smtClean="0"/>
              <a:t>statistiek</a:t>
            </a:r>
          </a:p>
          <a:p>
            <a:r>
              <a:rPr lang="nl-BE" dirty="0" smtClean="0"/>
              <a:t>voordelen</a:t>
            </a:r>
          </a:p>
          <a:p>
            <a:pPr lvl="1"/>
            <a:r>
              <a:rPr lang="nl-BE" dirty="0" smtClean="0"/>
              <a:t>het </a:t>
            </a:r>
            <a:r>
              <a:rPr lang="nl-BE" dirty="0"/>
              <a:t>is niet nodig alle mogelijke situaties waarmee de machine te maken zal krijgen, expliciet te </a:t>
            </a:r>
            <a:r>
              <a:rPr lang="nl-BE" dirty="0" smtClean="0"/>
              <a:t>coderen</a:t>
            </a:r>
          </a:p>
          <a:p>
            <a:pPr lvl="1"/>
            <a:r>
              <a:rPr lang="nl-BE" dirty="0" smtClean="0"/>
              <a:t>de </a:t>
            </a:r>
            <a:r>
              <a:rPr lang="nl-BE" dirty="0"/>
              <a:t>machine past zich aan veranderende omstandigheden of ongeziene situaties </a:t>
            </a:r>
            <a:r>
              <a:rPr lang="nl-BE" dirty="0" smtClean="0"/>
              <a:t>aan</a:t>
            </a:r>
          </a:p>
          <a:p>
            <a:pPr lvl="1"/>
            <a:r>
              <a:rPr lang="nl-BE" dirty="0" smtClean="0"/>
              <a:t>de machine kan </a:t>
            </a:r>
            <a:r>
              <a:rPr lang="nl-BE" dirty="0"/>
              <a:t>zelf een oplossing voor een probleem leren wanneer het voor een mens moeilijk zou zijn om de machine expliciete instructies te </a:t>
            </a:r>
            <a:r>
              <a:rPr lang="nl-BE" dirty="0" smtClean="0"/>
              <a:t>geven</a:t>
            </a:r>
            <a:endParaRPr lang="en-US"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24</a:t>
            </a:fld>
            <a:endParaRPr lang="en-GB" dirty="0"/>
          </a:p>
        </p:txBody>
      </p:sp>
    </p:spTree>
    <p:extLst>
      <p:ext uri="{BB962C8B-B14F-4D97-AF65-F5344CB8AC3E}">
        <p14:creationId xmlns:p14="http://schemas.microsoft.com/office/powerpoint/2010/main" val="4057204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Machine </a:t>
            </a:r>
            <a:r>
              <a:rPr lang="nl-BE" dirty="0" err="1"/>
              <a:t>learning</a:t>
            </a:r>
            <a:r>
              <a:rPr lang="nl-BE" dirty="0"/>
              <a:t> </a:t>
            </a:r>
            <a:r>
              <a:rPr lang="nl-BE" dirty="0" smtClean="0"/>
              <a:t>benaderingen</a:t>
            </a:r>
            <a:endParaRPr lang="fr-BE" dirty="0">
              <a:solidFill>
                <a:srgbClr val="FF0000"/>
              </a:solidFill>
            </a:endParaRPr>
          </a:p>
        </p:txBody>
      </p:sp>
      <p:graphicFrame>
        <p:nvGraphicFramePr>
          <p:cNvPr id="4" name="Diagram 3"/>
          <p:cNvGraphicFramePr/>
          <p:nvPr>
            <p:extLst>
              <p:ext uri="{D42A27DB-BD31-4B8C-83A1-F6EECF244321}">
                <p14:modId xmlns:p14="http://schemas.microsoft.com/office/powerpoint/2010/main" val="748550934"/>
              </p:ext>
            </p:extLst>
          </p:nvPr>
        </p:nvGraphicFramePr>
        <p:xfrm>
          <a:off x="1811524" y="1196752"/>
          <a:ext cx="8496944" cy="50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0"/>
          </p:nvPr>
        </p:nvSpPr>
        <p:spPr/>
        <p:txBody>
          <a:bodyPr/>
          <a:lstStyle/>
          <a:p>
            <a:pPr>
              <a:defRPr/>
            </a:pPr>
            <a:fld id="{84AEDDD6-2727-439E-A96F-E9FD4CA77376}" type="slidenum">
              <a:rPr lang="en-GB" smtClean="0"/>
              <a:pPr>
                <a:defRPr/>
              </a:pPr>
              <a:t>25</a:t>
            </a:fld>
            <a:endParaRPr lang="en-GB" dirty="0"/>
          </a:p>
        </p:txBody>
      </p:sp>
    </p:spTree>
    <p:extLst>
      <p:ext uri="{BB962C8B-B14F-4D97-AF65-F5344CB8AC3E}">
        <p14:creationId xmlns:p14="http://schemas.microsoft.com/office/powerpoint/2010/main" val="2037410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X</a:t>
            </a:r>
            <a:endParaRPr lang="en-GB" sz="2000" b="1" dirty="0"/>
          </a:p>
        </p:txBody>
      </p:sp>
      <p:sp>
        <p:nvSpPr>
          <p:cNvPr id="11" name="Rectangle 10"/>
          <p:cNvSpPr/>
          <p:nvPr/>
        </p:nvSpPr>
        <p:spPr>
          <a:xfrm>
            <a:off x="4444432" y="1412776"/>
            <a:ext cx="1944216" cy="663054"/>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Y</a:t>
            </a:r>
            <a:endParaRPr lang="en-GB" sz="2000" b="1" dirty="0"/>
          </a:p>
        </p:txBody>
      </p:sp>
      <p:sp>
        <p:nvSpPr>
          <p:cNvPr id="12" name="Rectangle 11"/>
          <p:cNvSpPr/>
          <p:nvPr/>
        </p:nvSpPr>
        <p:spPr>
          <a:xfrm>
            <a:off x="6455960" y="1412776"/>
            <a:ext cx="1944216" cy="663054"/>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Z</a:t>
            </a:r>
            <a:endParaRPr lang="en-GB" sz="2000" b="1" dirty="0"/>
          </a:p>
        </p:txBody>
      </p:sp>
      <p:cxnSp>
        <p:nvCxnSpPr>
          <p:cNvPr id="13" name="Straight Arrow Connector 12"/>
          <p:cNvCxnSpPr/>
          <p:nvPr/>
        </p:nvCxnSpPr>
        <p:spPr>
          <a:xfrm>
            <a:off x="2567528" y="3861048"/>
            <a:ext cx="756092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dirty="0" err="1">
                <a:solidFill>
                  <a:srgbClr val="C00000"/>
                </a:solidFill>
              </a:rPr>
              <a:t>Consecutive</a:t>
            </a:r>
            <a:r>
              <a:rPr lang="fr-BE" b="1" dirty="0">
                <a:solidFill>
                  <a:srgbClr val="C00000"/>
                </a:solidFill>
              </a:rPr>
              <a:t> or </a:t>
            </a:r>
            <a:r>
              <a:rPr lang="fr-BE" b="1" dirty="0" err="1">
                <a:solidFill>
                  <a:srgbClr val="C00000"/>
                </a:solidFill>
              </a:rPr>
              <a:t>c</a:t>
            </a:r>
            <a:r>
              <a:rPr lang="fr-BE" b="1" dirty="0" err="1" smtClean="0">
                <a:solidFill>
                  <a:srgbClr val="C00000"/>
                </a:solidFill>
              </a:rPr>
              <a:t>omplex</a:t>
            </a:r>
            <a:r>
              <a:rPr lang="fr-BE" b="1" dirty="0" smtClean="0">
                <a:solidFill>
                  <a:srgbClr val="C00000"/>
                </a:solidFill>
              </a:rPr>
              <a:t> </a:t>
            </a:r>
            <a:r>
              <a:rPr lang="fr-BE" b="1" dirty="0" err="1">
                <a:solidFill>
                  <a:srgbClr val="C00000"/>
                </a:solidFill>
              </a:rPr>
              <a:t>e</a:t>
            </a:r>
            <a:r>
              <a:rPr lang="fr-BE" b="1" dirty="0" err="1" smtClean="0">
                <a:solidFill>
                  <a:srgbClr val="C00000"/>
                </a:solidFill>
              </a:rPr>
              <a:t>vents</a:t>
            </a:r>
            <a:endParaRPr lang="en-GB" b="1" dirty="0">
              <a:solidFill>
                <a:srgbClr val="C00000"/>
              </a:solidFill>
            </a:endParaRPr>
          </a:p>
        </p:txBody>
      </p:sp>
      <p:sp>
        <p:nvSpPr>
          <p:cNvPr id="21" name="Right Bracket 20"/>
          <p:cNvSpPr/>
          <p:nvPr/>
        </p:nvSpPr>
        <p:spPr>
          <a:xfrm rot="5400000">
            <a:off x="5651142" y="2721730"/>
            <a:ext cx="288032" cy="6023053"/>
          </a:xfrm>
          <a:prstGeom prst="rightBracket">
            <a:avLst>
              <a:gd name="adj" fmla="val 47267"/>
            </a:avLst>
          </a:prstGeom>
          <a:solidFill>
            <a:srgbClr val="C00000"/>
          </a:solidFill>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dirty="0">
                <a:solidFill>
                  <a:srgbClr val="C00000"/>
                </a:solidFill>
              </a:rPr>
              <a:t>Start of</a:t>
            </a:r>
          </a:p>
          <a:p>
            <a:pPr algn="ctr"/>
            <a:r>
              <a:rPr lang="fr-BE" b="1" dirty="0" err="1">
                <a:solidFill>
                  <a:srgbClr val="C00000"/>
                </a:solidFill>
              </a:rPr>
              <a:t>l</a:t>
            </a:r>
            <a:r>
              <a:rPr lang="fr-BE" b="1" dirty="0" err="1" smtClean="0">
                <a:solidFill>
                  <a:srgbClr val="C00000"/>
                </a:solidFill>
              </a:rPr>
              <a:t>ifecycle</a:t>
            </a:r>
            <a:endParaRPr lang="en-GB" b="1" dirty="0">
              <a:solidFill>
                <a:srgbClr val="C00000"/>
              </a:solidFill>
            </a:endParaRPr>
          </a:p>
        </p:txBody>
      </p:sp>
      <p:sp>
        <p:nvSpPr>
          <p:cNvPr id="23" name="Isosceles Triangle 22"/>
          <p:cNvSpPr/>
          <p:nvPr/>
        </p:nvSpPr>
        <p:spPr>
          <a:xfrm>
            <a:off x="4943792" y="3645024"/>
            <a:ext cx="288032" cy="432048"/>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cxnSp>
        <p:nvCxnSpPr>
          <p:cNvPr id="24" name="Straight Arrow Connector 23"/>
          <p:cNvCxnSpPr/>
          <p:nvPr/>
        </p:nvCxnSpPr>
        <p:spPr>
          <a:xfrm>
            <a:off x="5087808" y="4258270"/>
            <a:ext cx="328732" cy="68297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dirty="0" err="1">
                <a:solidFill>
                  <a:srgbClr val="C00000"/>
                </a:solidFill>
              </a:rPr>
              <a:t>Parameter</a:t>
            </a:r>
            <a:endParaRPr lang="fr-BE" b="1" dirty="0">
              <a:solidFill>
                <a:srgbClr val="C00000"/>
              </a:solidFill>
            </a:endParaRPr>
          </a:p>
          <a:p>
            <a:pPr algn="ctr"/>
            <a:r>
              <a:rPr lang="fr-BE" b="1" dirty="0">
                <a:solidFill>
                  <a:srgbClr val="C00000"/>
                </a:solidFill>
              </a:rPr>
              <a:t>c</a:t>
            </a:r>
            <a:r>
              <a:rPr lang="fr-BE" b="1" dirty="0" smtClean="0">
                <a:solidFill>
                  <a:srgbClr val="C00000"/>
                </a:solidFill>
              </a:rPr>
              <a:t>hange</a:t>
            </a:r>
            <a:endParaRPr lang="en-GB" b="1" dirty="0">
              <a:solidFill>
                <a:srgbClr val="C00000"/>
              </a:solidFill>
            </a:endParaRP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dirty="0" err="1">
                <a:solidFill>
                  <a:srgbClr val="C00000"/>
                </a:solidFill>
              </a:rPr>
              <a:t>Sudden</a:t>
            </a:r>
            <a:r>
              <a:rPr lang="fr-BE" b="1" dirty="0">
                <a:solidFill>
                  <a:srgbClr val="C00000"/>
                </a:solidFill>
              </a:rPr>
              <a:t> </a:t>
            </a:r>
            <a:r>
              <a:rPr lang="fr-BE" b="1" dirty="0" smtClean="0">
                <a:solidFill>
                  <a:srgbClr val="C00000"/>
                </a:solidFill>
              </a:rPr>
              <a:t>change </a:t>
            </a:r>
            <a:r>
              <a:rPr lang="fr-BE" b="1" dirty="0">
                <a:solidFill>
                  <a:srgbClr val="C00000"/>
                </a:solidFill>
              </a:rPr>
              <a:t>in </a:t>
            </a:r>
            <a:r>
              <a:rPr lang="fr-BE" b="1" dirty="0" err="1">
                <a:solidFill>
                  <a:srgbClr val="C00000"/>
                </a:solidFill>
              </a:rPr>
              <a:t>b</a:t>
            </a:r>
            <a:r>
              <a:rPr lang="fr-BE" b="1" dirty="0" err="1" smtClean="0">
                <a:solidFill>
                  <a:srgbClr val="C00000"/>
                </a:solidFill>
              </a:rPr>
              <a:t>ehaviour</a:t>
            </a:r>
            <a:endParaRPr lang="en-GB" b="1" dirty="0">
              <a:solidFill>
                <a:srgbClr val="C00000"/>
              </a:solidFill>
            </a:endParaRPr>
          </a:p>
        </p:txBody>
      </p:sp>
      <p:sp>
        <p:nvSpPr>
          <p:cNvPr id="28" name="Right Bracket 27"/>
          <p:cNvSpPr/>
          <p:nvPr/>
        </p:nvSpPr>
        <p:spPr>
          <a:xfrm rot="5400000">
            <a:off x="5569166" y="-698154"/>
            <a:ext cx="108012" cy="5698024"/>
          </a:xfrm>
          <a:prstGeom prst="righ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rgbClr val="C00000"/>
            </a:solidFill>
          </a:ln>
        </p:spPr>
        <p:txBody>
          <a:bodyPr wrap="none" rtlCol="0">
            <a:spAutoFit/>
          </a:bodyPr>
          <a:lstStyle/>
          <a:p>
            <a:r>
              <a:rPr lang="fr-BE" b="1" dirty="0">
                <a:solidFill>
                  <a:srgbClr val="C00000"/>
                </a:solidFill>
              </a:rPr>
              <a:t>Data-</a:t>
            </a:r>
            <a:r>
              <a:rPr lang="fr-BE" b="1" dirty="0" err="1">
                <a:solidFill>
                  <a:srgbClr val="C00000"/>
                </a:solidFill>
              </a:rPr>
              <a:t>preprocessing</a:t>
            </a:r>
            <a:endParaRPr lang="en-GB" b="1" dirty="0">
              <a:solidFill>
                <a:srgbClr val="C00000"/>
              </a:solidFill>
            </a:endParaRP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a:solidFill>
                  <a:srgbClr val="C00000"/>
                </a:solidFill>
              </a:rPr>
              <a:t>(type 1 fraud) network</a:t>
            </a:r>
            <a:endParaRPr lang="en-GB" sz="1600" b="1" dirty="0">
              <a:solidFill>
                <a:srgbClr val="C00000"/>
              </a:solidFill>
            </a:endParaRP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dirty="0">
                <a:solidFill>
                  <a:srgbClr val="C00000"/>
                </a:solidFill>
              </a:rPr>
              <a:t>Network</a:t>
            </a:r>
          </a:p>
          <a:p>
            <a:pPr algn="ctr"/>
            <a:r>
              <a:rPr lang="fr-BE" b="1" dirty="0">
                <a:solidFill>
                  <a:srgbClr val="C00000"/>
                </a:solidFill>
              </a:rPr>
              <a:t>i</a:t>
            </a:r>
            <a:r>
              <a:rPr lang="fr-BE" b="1" dirty="0" smtClean="0">
                <a:solidFill>
                  <a:srgbClr val="C00000"/>
                </a:solidFill>
              </a:rPr>
              <a:t>nfo</a:t>
            </a:r>
            <a:endParaRPr lang="en-GB" b="1" dirty="0">
              <a:solidFill>
                <a:srgbClr val="C00000"/>
              </a:solidFill>
            </a:endParaRP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rgbClr val="C00000"/>
                </a:solidFill>
              </a:rPr>
              <a:t>Fraud type 2 symptoms</a:t>
            </a:r>
          </a:p>
          <a:p>
            <a:pPr algn="ctr"/>
            <a:r>
              <a:rPr lang="fr-BE" b="1">
                <a:solidFill>
                  <a:srgbClr val="C00000"/>
                </a:solidFill>
              </a:rPr>
              <a:t>&amp; profit</a:t>
            </a:r>
            <a:endParaRPr lang="en-GB" b="1" dirty="0">
              <a:solidFill>
                <a:srgbClr val="C00000"/>
              </a:solidFill>
            </a:endParaRP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rgbClr val="C00000"/>
                </a:solidFill>
              </a:rPr>
              <a:t>t</a:t>
            </a:r>
            <a:endParaRPr lang="en-GB" b="1" dirty="0">
              <a:solidFill>
                <a:srgbClr val="C00000"/>
              </a:solidFill>
            </a:endParaRPr>
          </a:p>
        </p:txBody>
      </p:sp>
      <p:sp>
        <p:nvSpPr>
          <p:cNvPr id="60" name="TextBox 59"/>
          <p:cNvSpPr txBox="1"/>
          <p:nvPr/>
        </p:nvSpPr>
        <p:spPr>
          <a:xfrm>
            <a:off x="6816081" y="6053226"/>
            <a:ext cx="1981183" cy="400110"/>
          </a:xfrm>
          <a:prstGeom prst="rect">
            <a:avLst/>
          </a:prstGeom>
          <a:solidFill>
            <a:srgbClr val="C00000"/>
          </a:solidFill>
          <a:ln>
            <a:solidFill>
              <a:srgbClr val="C00000"/>
            </a:solidFill>
          </a:ln>
        </p:spPr>
        <p:txBody>
          <a:bodyPr wrap="none" rtlCol="0">
            <a:spAutoFit/>
          </a:bodyPr>
          <a:lstStyle/>
          <a:p>
            <a:r>
              <a:rPr lang="fr-BE" sz="2000" b="1" dirty="0" err="1">
                <a:solidFill>
                  <a:schemeClr val="bg1"/>
                </a:solidFill>
              </a:rPr>
              <a:t>Predictive</a:t>
            </a:r>
            <a:r>
              <a:rPr lang="fr-BE" sz="2000" b="1" dirty="0">
                <a:solidFill>
                  <a:schemeClr val="bg1"/>
                </a:solidFill>
              </a:rPr>
              <a:t> model</a:t>
            </a:r>
            <a:endParaRPr lang="en-GB" sz="2000" b="1" dirty="0">
              <a:solidFill>
                <a:schemeClr val="bg1"/>
              </a:solidFill>
            </a:endParaRPr>
          </a:p>
        </p:txBody>
      </p:sp>
      <p:sp>
        <p:nvSpPr>
          <p:cNvPr id="32" name="Title 31"/>
          <p:cNvSpPr>
            <a:spLocks noGrp="1"/>
          </p:cNvSpPr>
          <p:nvPr>
            <p:ph type="title"/>
          </p:nvPr>
        </p:nvSpPr>
        <p:spPr/>
        <p:txBody>
          <a:bodyPr/>
          <a:lstStyle/>
          <a:p>
            <a:r>
              <a:rPr lang="nl-BE" dirty="0" smtClean="0"/>
              <a:t>Voorbeeld: fraude detectie</a:t>
            </a:r>
            <a:endParaRPr lang="en-US" dirty="0"/>
          </a:p>
        </p:txBody>
      </p:sp>
      <p:sp>
        <p:nvSpPr>
          <p:cNvPr id="15" name="Slide Number Placeholder 14"/>
          <p:cNvSpPr>
            <a:spLocks noGrp="1"/>
          </p:cNvSpPr>
          <p:nvPr>
            <p:ph type="sldNum" sz="quarter" idx="10"/>
          </p:nvPr>
        </p:nvSpPr>
        <p:spPr/>
        <p:txBody>
          <a:bodyPr/>
          <a:lstStyle/>
          <a:p>
            <a:pPr>
              <a:defRPr/>
            </a:pPr>
            <a:fld id="{84AEDDD6-2727-439E-A96F-E9FD4CA77376}" type="slidenum">
              <a:rPr lang="en-GB" smtClean="0"/>
              <a:pPr>
                <a:defRPr/>
              </a:pPr>
              <a:t>26</a:t>
            </a:fld>
            <a:endParaRPr lang="en-GB" dirty="0"/>
          </a:p>
        </p:txBody>
      </p:sp>
    </p:spTree>
    <p:extLst>
      <p:ext uri="{BB962C8B-B14F-4D97-AF65-F5344CB8AC3E}">
        <p14:creationId xmlns:p14="http://schemas.microsoft.com/office/powerpoint/2010/main" val="27030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8931" y="1009583"/>
            <a:ext cx="7441722" cy="5581291"/>
          </a:xfrm>
          <a:prstGeom prst="rect">
            <a:avLst/>
          </a:prstGeom>
        </p:spPr>
      </p:pic>
      <p:sp>
        <p:nvSpPr>
          <p:cNvPr id="9" name="Title 8"/>
          <p:cNvSpPr>
            <a:spLocks noGrp="1"/>
          </p:cNvSpPr>
          <p:nvPr>
            <p:ph type="title"/>
          </p:nvPr>
        </p:nvSpPr>
        <p:spPr/>
        <p:txBody>
          <a:bodyPr/>
          <a:lstStyle/>
          <a:p>
            <a:r>
              <a:rPr lang="en-US" dirty="0" err="1" smtClean="0"/>
              <a:t>Voorbeeld</a:t>
            </a:r>
            <a:r>
              <a:rPr lang="en-US" dirty="0" smtClean="0"/>
              <a:t>: </a:t>
            </a:r>
            <a:r>
              <a:rPr lang="en-US" dirty="0" err="1" smtClean="0"/>
              <a:t>fraude</a:t>
            </a:r>
            <a:r>
              <a:rPr lang="en-US" dirty="0" smtClean="0"/>
              <a:t> detective - </a:t>
            </a:r>
            <a:r>
              <a:rPr lang="en-US" dirty="0" err="1" smtClean="0"/>
              <a:t>spinconstructies</a:t>
            </a:r>
            <a:endParaRPr lang="en-US" dirty="0"/>
          </a:p>
        </p:txBody>
      </p:sp>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27</a:t>
            </a:fld>
            <a:endParaRPr lang="en-GB" dirty="0"/>
          </a:p>
        </p:txBody>
      </p:sp>
    </p:spTree>
    <p:extLst>
      <p:ext uri="{BB962C8B-B14F-4D97-AF65-F5344CB8AC3E}">
        <p14:creationId xmlns:p14="http://schemas.microsoft.com/office/powerpoint/2010/main" val="140786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normAutofit/>
          </a:bodyPr>
          <a:lstStyle/>
          <a:p>
            <a:r>
              <a:rPr lang="fr-FR" altLang="en-US" dirty="0">
                <a:sym typeface="Times New Roman" pitchFamily="18" charset="0"/>
              </a:rPr>
              <a:t>Internet of </a:t>
            </a:r>
            <a:r>
              <a:rPr lang="fr-FR" altLang="en-US" dirty="0" err="1">
                <a:sym typeface="Times New Roman" pitchFamily="18" charset="0"/>
              </a:rPr>
              <a:t>things</a:t>
            </a:r>
            <a:r>
              <a:rPr lang="fr-FR" altLang="en-US" dirty="0">
                <a:sym typeface="Times New Roman" pitchFamily="18" charset="0"/>
              </a:rPr>
              <a:t>: </a:t>
            </a:r>
            <a:r>
              <a:rPr lang="fr-FR" altLang="en-US" dirty="0" err="1" smtClean="0">
                <a:sym typeface="Times New Roman" pitchFamily="18" charset="0"/>
              </a:rPr>
              <a:t>beacons</a:t>
            </a:r>
            <a:r>
              <a:rPr lang="fr-FR" altLang="en-US" dirty="0" smtClean="0">
                <a:sym typeface="Times New Roman" pitchFamily="18" charset="0"/>
              </a:rPr>
              <a:t> op </a:t>
            </a:r>
            <a:r>
              <a:rPr lang="fr-FR" altLang="en-US" dirty="0" err="1" smtClean="0">
                <a:sym typeface="Times New Roman" pitchFamily="18" charset="0"/>
              </a:rPr>
              <a:t>bouwwerf</a:t>
            </a:r>
            <a:endParaRPr lang="fr-FR" altLang="en-US" dirty="0">
              <a:sym typeface="Times New Roman" pitchFamily="18" charset="0"/>
            </a:endParaRPr>
          </a:p>
        </p:txBody>
      </p:sp>
      <p:sp>
        <p:nvSpPr>
          <p:cNvPr id="5" name="Content Placeholder 4"/>
          <p:cNvSpPr>
            <a:spLocks noGrp="1"/>
          </p:cNvSpPr>
          <p:nvPr>
            <p:ph idx="1"/>
          </p:nvPr>
        </p:nvSpPr>
        <p:spPr/>
        <p:txBody>
          <a:bodyPr/>
          <a:lstStyle/>
          <a:p>
            <a:endParaRPr lang="fr-BE" dirty="0"/>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220975" cy="369332"/>
          </a:xfrm>
          <a:prstGeom prst="rect">
            <a:avLst/>
          </a:prstGeom>
          <a:noFill/>
        </p:spPr>
        <p:txBody>
          <a:bodyPr wrap="none" rtlCol="0">
            <a:spAutoFit/>
          </a:bodyPr>
          <a:lstStyle/>
          <a:p>
            <a:r>
              <a:rPr lang="fr-BE"/>
              <a:t>Notificatie:</a:t>
            </a:r>
            <a:endParaRPr lang="nl-BE"/>
          </a:p>
        </p:txBody>
      </p:sp>
      <p:sp>
        <p:nvSpPr>
          <p:cNvPr id="15" name="TextBox 14"/>
          <p:cNvSpPr txBox="1"/>
          <p:nvPr/>
        </p:nvSpPr>
        <p:spPr>
          <a:xfrm>
            <a:off x="7579289" y="4920631"/>
            <a:ext cx="3231013" cy="369332"/>
          </a:xfrm>
          <a:prstGeom prst="rect">
            <a:avLst/>
          </a:prstGeom>
          <a:noFill/>
        </p:spPr>
        <p:txBody>
          <a:bodyPr wrap="none" rtlCol="0">
            <a:spAutoFit/>
          </a:bodyPr>
          <a:lstStyle/>
          <a:p>
            <a:r>
              <a:rPr lang="en-US" dirty="0"/>
              <a:t>Beacon </a:t>
            </a:r>
            <a:r>
              <a:rPr lang="en-US" dirty="0" err="1" smtClean="0"/>
              <a:t>aanwezig</a:t>
            </a:r>
            <a:r>
              <a:rPr lang="en-US" dirty="0" smtClean="0"/>
              <a:t> op </a:t>
            </a:r>
            <a:r>
              <a:rPr lang="en-US" dirty="0" err="1" smtClean="0"/>
              <a:t>bouwwerf</a:t>
            </a:r>
            <a:endParaRPr lang="nl-BE" dirty="0"/>
          </a:p>
        </p:txBody>
      </p:sp>
      <p:sp>
        <p:nvSpPr>
          <p:cNvPr id="2" name="TextBox 1"/>
          <p:cNvSpPr txBox="1"/>
          <p:nvPr/>
        </p:nvSpPr>
        <p:spPr>
          <a:xfrm>
            <a:off x="1752642" y="5423140"/>
            <a:ext cx="5999541" cy="923330"/>
          </a:xfrm>
          <a:prstGeom prst="rect">
            <a:avLst/>
          </a:prstGeom>
          <a:noFill/>
        </p:spPr>
        <p:txBody>
          <a:bodyPr wrap="square" rtlCol="0">
            <a:spAutoFit/>
          </a:bodyPr>
          <a:lstStyle/>
          <a:p>
            <a:r>
              <a:rPr lang="nl-BE" dirty="0" err="1"/>
              <a:t>Beacons</a:t>
            </a:r>
            <a:r>
              <a:rPr lang="nl-BE" dirty="0"/>
              <a:t> zijn gemakkelijk, goedkoop en snel te integreren met mobiele toepassingen en kunnen helpen </a:t>
            </a:r>
            <a:r>
              <a:rPr lang="nl-BE" dirty="0" err="1"/>
              <a:t>contextspecifieke</a:t>
            </a:r>
            <a:r>
              <a:rPr lang="nl-BE" dirty="0"/>
              <a:t> informatie te verstrekken aan de toepassing</a:t>
            </a:r>
          </a:p>
        </p:txBody>
      </p:sp>
      <p:sp>
        <p:nvSpPr>
          <p:cNvPr id="16" name="Slide Number Placeholder 15"/>
          <p:cNvSpPr>
            <a:spLocks noGrp="1"/>
          </p:cNvSpPr>
          <p:nvPr>
            <p:ph type="sldNum" sz="quarter" idx="10"/>
          </p:nvPr>
        </p:nvSpPr>
        <p:spPr/>
        <p:txBody>
          <a:bodyPr/>
          <a:lstStyle/>
          <a:p>
            <a:pPr>
              <a:defRPr/>
            </a:pPr>
            <a:fld id="{84AEDDD6-2727-439E-A96F-E9FD4CA77376}" type="slidenum">
              <a:rPr lang="en-GB" smtClean="0"/>
              <a:pPr>
                <a:defRPr/>
              </a:pPr>
              <a:t>28</a:t>
            </a:fld>
            <a:endParaRPr lang="en-GB" dirty="0"/>
          </a:p>
        </p:txBody>
      </p:sp>
    </p:spTree>
    <p:extLst>
      <p:ext uri="{BB962C8B-B14F-4D97-AF65-F5344CB8AC3E}">
        <p14:creationId xmlns:p14="http://schemas.microsoft.com/office/powerpoint/2010/main" val="2340957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chor="ctr"/>
          <a:lstStyle/>
          <a:p>
            <a:pPr algn="ctr"/>
            <a:r>
              <a:rPr lang="nl-NL" dirty="0"/>
              <a:t>Enkele mogelijke valkuilen </a:t>
            </a:r>
            <a:r>
              <a:rPr lang="nl-NL" dirty="0" smtClean="0"/>
              <a:t>bij AI (inzonderheid machine </a:t>
            </a:r>
            <a:r>
              <a:rPr lang="nl-NL" dirty="0" err="1" smtClean="0"/>
              <a:t>learning</a:t>
            </a:r>
            <a:r>
              <a:rPr lang="nl-NL" dirty="0" smtClean="0"/>
              <a:t>)</a:t>
            </a:r>
            <a:endParaRPr lang="fr-BE" dirty="0"/>
          </a:p>
        </p:txBody>
      </p:sp>
      <p:sp>
        <p:nvSpPr>
          <p:cNvPr id="5" name="Slide Number Placeholder 4"/>
          <p:cNvSpPr>
            <a:spLocks noGrp="1"/>
          </p:cNvSpPr>
          <p:nvPr>
            <p:ph type="sldNum" sz="quarter" idx="10"/>
          </p:nvPr>
        </p:nvSpPr>
        <p:spPr/>
        <p:txBody>
          <a:bodyPr/>
          <a:lstStyle/>
          <a:p>
            <a:pPr>
              <a:defRPr/>
            </a:pPr>
            <a:fld id="{EF66DDCB-4F40-4F8C-A2FE-269D135B5A13}" type="slidenum">
              <a:rPr lang="en-GB" smtClean="0"/>
              <a:pPr>
                <a:defRPr/>
              </a:pPr>
              <a:t>29</a:t>
            </a:fld>
            <a:endParaRPr lang="en-GB" dirty="0"/>
          </a:p>
        </p:txBody>
      </p:sp>
    </p:spTree>
    <p:extLst>
      <p:ext uri="{BB962C8B-B14F-4D97-AF65-F5344CB8AC3E}">
        <p14:creationId xmlns:p14="http://schemas.microsoft.com/office/powerpoint/2010/main" val="3643609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flipH="1" flipV="1">
            <a:off x="4140626" y="2446783"/>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718627" y="3541938"/>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838575" y="4381500"/>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297863" y="4712495"/>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207549" y="2307799"/>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2693078" y="3562770"/>
            <a:ext cx="455186"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2800814" y="4830533"/>
            <a:ext cx="603201" cy="1101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3781951" y="5805014"/>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372100" y="4670477"/>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44" idx="2"/>
          </p:cNvCxnSpPr>
          <p:nvPr/>
        </p:nvCxnSpPr>
        <p:spPr>
          <a:xfrm flipV="1">
            <a:off x="7508422" y="2908835"/>
            <a:ext cx="734395" cy="88433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660333" y="4099384"/>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14" idx="0"/>
          </p:cNvCxnSpPr>
          <p:nvPr/>
        </p:nvCxnSpPr>
        <p:spPr>
          <a:xfrm flipH="1">
            <a:off x="7012386" y="4670477"/>
            <a:ext cx="5158"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397297" y="3024069"/>
            <a:ext cx="1504" cy="94606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352231" y="3024069"/>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7768356" y="5893595"/>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7700964" y="4099384"/>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83" name="Picture 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5236" y="4889373"/>
            <a:ext cx="769268" cy="769268"/>
          </a:xfrm>
          <a:prstGeom prst="rect">
            <a:avLst/>
          </a:prstGeom>
        </p:spPr>
      </p:pic>
      <p:pic>
        <p:nvPicPr>
          <p:cNvPr id="85" name="Picture 84"/>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639150" y="5538201"/>
            <a:ext cx="764704" cy="764704"/>
          </a:xfrm>
          <a:prstGeom prst="rect">
            <a:avLst/>
          </a:prstGeom>
        </p:spPr>
      </p:pic>
      <p:pic>
        <p:nvPicPr>
          <p:cNvPr id="87" name="Picture 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1300" y="5681461"/>
            <a:ext cx="548680" cy="548680"/>
          </a:xfrm>
          <a:prstGeom prst="rect">
            <a:avLst/>
          </a:prstGeom>
        </p:spPr>
      </p:pic>
      <p:sp>
        <p:nvSpPr>
          <p:cNvPr id="2" name="Title 1"/>
          <p:cNvSpPr>
            <a:spLocks noGrp="1"/>
          </p:cNvSpPr>
          <p:nvPr>
            <p:ph type="title"/>
          </p:nvPr>
        </p:nvSpPr>
        <p:spPr/>
        <p:txBody>
          <a:bodyPr/>
          <a:lstStyle/>
          <a:p>
            <a:r>
              <a:rPr lang="nl-BE" smtClean="0"/>
              <a:t>Overzicht van het e-gezondheidslandschap in België</a:t>
            </a:r>
            <a:endParaRPr lang="nl-BE" dirty="0"/>
          </a:p>
        </p:txBody>
      </p:sp>
      <p:pic>
        <p:nvPicPr>
          <p:cNvPr id="1026"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429001"/>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185453"/>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1919537" y="1504034"/>
            <a:ext cx="1402135" cy="1402135"/>
          </a:xfrm>
          <a:prstGeom prst="rect">
            <a:avLst/>
          </a:prstGeom>
        </p:spPr>
      </p:pic>
      <p:pic>
        <p:nvPicPr>
          <p:cNvPr id="19" name="Picture 18"/>
          <p:cNvPicPr>
            <a:picLocks noChangeAspect="1"/>
          </p:cNvPicPr>
          <p:nvPr/>
        </p:nvPicPr>
        <p:blipFill>
          <a:blip r:embed="rId10" cstate="print">
            <a:extLst>
              <a:ext uri="{BEBA8EAE-BF5A-486C-A8C5-ECC9F3942E4B}">
                <a14:imgProps xmlns:a14="http://schemas.microsoft.com/office/drawing/2010/main">
                  <a14:imgLayer r:embed="rId11">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48042" y="5301208"/>
            <a:ext cx="1138974" cy="1138974"/>
          </a:xfrm>
          <a:prstGeom prst="rect">
            <a:avLst/>
          </a:prstGeom>
        </p:spPr>
      </p:pic>
      <p:pic>
        <p:nvPicPr>
          <p:cNvPr id="20" name="Picture 19"/>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689278" y="4292214"/>
            <a:ext cx="1240334" cy="1240334"/>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1670097" y="2894432"/>
            <a:ext cx="1130717" cy="113071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0773" y="3254679"/>
            <a:ext cx="708670" cy="708670"/>
          </a:xfrm>
          <a:prstGeom prst="rect">
            <a:avLst/>
          </a:prstGeom>
        </p:spPr>
      </p:pic>
      <p:pic>
        <p:nvPicPr>
          <p:cNvPr id="67" name="Pictur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4460" y="1892698"/>
            <a:ext cx="708670" cy="708670"/>
          </a:xfrm>
          <a:prstGeom prst="rect">
            <a:avLst/>
          </a:prstGeom>
        </p:spPr>
      </p:pic>
      <p:pic>
        <p:nvPicPr>
          <p:cNvPr id="68" name="Picture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9776" y="5450678"/>
            <a:ext cx="708670" cy="708670"/>
          </a:xfrm>
          <a:prstGeom prst="rect">
            <a:avLst/>
          </a:prstGeom>
        </p:spPr>
      </p:pic>
      <p:pic>
        <p:nvPicPr>
          <p:cNvPr id="69" name="Picture 6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8291" y="4476198"/>
            <a:ext cx="708670" cy="708670"/>
          </a:xfrm>
          <a:prstGeom prst="rect">
            <a:avLst/>
          </a:prstGeom>
        </p:spPr>
      </p:pic>
      <p:pic>
        <p:nvPicPr>
          <p:cNvPr id="70" name="Picture 3" descr="H:\Communication\Shared\Images Library\eHealth People Icons\mutuelle.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99228" y="1070952"/>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70556" y="3785330"/>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4744" y="3853796"/>
            <a:ext cx="1702891" cy="504056"/>
          </a:xfrm>
          <a:prstGeom prst="rect">
            <a:avLst/>
          </a:prstGeom>
        </p:spPr>
      </p:pic>
      <p:pic>
        <p:nvPicPr>
          <p:cNvPr id="44" name="Picture 43"/>
          <p:cNvPicPr>
            <a:picLocks noChangeAspect="1"/>
          </p:cNvPicPr>
          <p:nvPr/>
        </p:nvPicPr>
        <p:blipFill>
          <a:blip r:embed="rId19"/>
          <a:stretch>
            <a:fillRect/>
          </a:stretch>
        </p:blipFill>
        <p:spPr>
          <a:xfrm>
            <a:off x="7319544" y="2382281"/>
            <a:ext cx="1846545" cy="526554"/>
          </a:xfrm>
          <a:prstGeom prst="rect">
            <a:avLst/>
          </a:prstGeom>
          <a:ln>
            <a:solidFill>
              <a:srgbClr val="525252"/>
            </a:solidFill>
          </a:ln>
        </p:spPr>
      </p:pic>
      <p:pic>
        <p:nvPicPr>
          <p:cNvPr id="14" name="Picture 13"/>
          <p:cNvPicPr>
            <a:picLocks noChangeAspect="1"/>
          </p:cNvPicPr>
          <p:nvPr/>
        </p:nvPicPr>
        <p:blipFill>
          <a:blip r:embed="rId20"/>
          <a:stretch>
            <a:fillRect/>
          </a:stretch>
        </p:blipFill>
        <p:spPr>
          <a:xfrm>
            <a:off x="6266387" y="5176974"/>
            <a:ext cx="1511939" cy="1274174"/>
          </a:xfrm>
          <a:prstGeom prst="rect">
            <a:avLst/>
          </a:prstGeom>
          <a:ln>
            <a:solidFill>
              <a:srgbClr val="525252"/>
            </a:solidFill>
          </a:ln>
        </p:spPr>
      </p:pic>
      <p:sp>
        <p:nvSpPr>
          <p:cNvPr id="75" name="TextBox 74"/>
          <p:cNvSpPr txBox="1"/>
          <p:nvPr/>
        </p:nvSpPr>
        <p:spPr>
          <a:xfrm>
            <a:off x="8648427" y="3932243"/>
            <a:ext cx="1510855" cy="646331"/>
          </a:xfrm>
          <a:prstGeom prst="rect">
            <a:avLst/>
          </a:prstGeom>
          <a:noFill/>
        </p:spPr>
        <p:txBody>
          <a:bodyPr wrap="square" rtlCol="0">
            <a:spAutoFit/>
          </a:bodyPr>
          <a:lstStyle/>
          <a:p>
            <a:r>
              <a:rPr lang="nl-BE" smtClean="0"/>
              <a:t>Authentieke bronnen</a:t>
            </a:r>
          </a:p>
        </p:txBody>
      </p:sp>
      <p:pic>
        <p:nvPicPr>
          <p:cNvPr id="77" name="Picture 76"/>
          <p:cNvPicPr>
            <a:picLocks noChangeAspect="1"/>
          </p:cNvPicPr>
          <p:nvPr/>
        </p:nvPicPr>
        <p:blipFill>
          <a:blip r:embed="rId21"/>
          <a:stretch>
            <a:fillRect/>
          </a:stretch>
        </p:blipFill>
        <p:spPr>
          <a:xfrm>
            <a:off x="8869165" y="3472409"/>
            <a:ext cx="621846" cy="542591"/>
          </a:xfrm>
          <a:prstGeom prst="rect">
            <a:avLst/>
          </a:prstGeom>
        </p:spPr>
      </p:pic>
      <p:pic>
        <p:nvPicPr>
          <p:cNvPr id="25" name="Picture 24"/>
          <p:cNvPicPr>
            <a:picLocks noChangeAspect="1"/>
          </p:cNvPicPr>
          <p:nvPr/>
        </p:nvPicPr>
        <p:blipFill>
          <a:blip r:embed="rId22"/>
          <a:stretch>
            <a:fillRect/>
          </a:stretch>
        </p:blipFill>
        <p:spPr>
          <a:xfrm>
            <a:off x="6669145" y="4304982"/>
            <a:ext cx="650398" cy="564687"/>
          </a:xfrm>
          <a:prstGeom prst="rect">
            <a:avLst/>
          </a:prstGeom>
        </p:spPr>
      </p:pic>
      <p:cxnSp>
        <p:nvCxnSpPr>
          <p:cNvPr id="95" name="Straight Connector 94"/>
          <p:cNvCxnSpPr/>
          <p:nvPr/>
        </p:nvCxnSpPr>
        <p:spPr>
          <a:xfrm>
            <a:off x="6227609" y="1854302"/>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0"/>
          </p:nvPr>
        </p:nvSpPr>
        <p:spPr/>
        <p:txBody>
          <a:bodyPr/>
          <a:lstStyle/>
          <a:p>
            <a:pPr>
              <a:defRPr/>
            </a:pPr>
            <a:fld id="{84AEDDD6-2727-439E-A96F-E9FD4CA77376}" type="slidenum">
              <a:rPr lang="en-GB" smtClean="0"/>
              <a:pPr>
                <a:defRPr/>
              </a:pPr>
              <a:t>3</a:t>
            </a:fld>
            <a:endParaRPr lang="en-GB" dirty="0"/>
          </a:p>
        </p:txBody>
      </p:sp>
    </p:spTree>
    <p:extLst>
      <p:ext uri="{BB962C8B-B14F-4D97-AF65-F5344CB8AC3E}">
        <p14:creationId xmlns:p14="http://schemas.microsoft.com/office/powerpoint/2010/main" val="6149273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AI: intelligent ?</a:t>
            </a:r>
            <a:endParaRPr lang="fr-BE" dirty="0"/>
          </a:p>
        </p:txBody>
      </p:sp>
      <p:sp>
        <p:nvSpPr>
          <p:cNvPr id="3" name="Content Placeholder 2"/>
          <p:cNvSpPr>
            <a:spLocks noGrp="1"/>
          </p:cNvSpPr>
          <p:nvPr>
            <p:ph idx="1"/>
          </p:nvPr>
        </p:nvSpPr>
        <p:spPr/>
        <p:txBody>
          <a:bodyPr/>
          <a:lstStyle/>
          <a:p>
            <a:r>
              <a:rPr lang="en-US" dirty="0" smtClean="0"/>
              <a:t>AI is de </a:t>
            </a:r>
            <a:r>
              <a:rPr lang="en-US" dirty="0" err="1" smtClean="0"/>
              <a:t>studie</a:t>
            </a:r>
            <a:r>
              <a:rPr lang="en-US" dirty="0" smtClean="0"/>
              <a:t>/</a:t>
            </a:r>
            <a:r>
              <a:rPr lang="en-US" dirty="0" err="1" smtClean="0"/>
              <a:t>creatie</a:t>
            </a:r>
            <a:r>
              <a:rPr lang="en-US" dirty="0" smtClean="0"/>
              <a:t> van “</a:t>
            </a:r>
            <a:r>
              <a:rPr lang="en-US" dirty="0" err="1" smtClean="0"/>
              <a:t>intelligente</a:t>
            </a:r>
            <a:r>
              <a:rPr lang="en-US" dirty="0" smtClean="0"/>
              <a:t>” (software) agents: </a:t>
            </a:r>
            <a:r>
              <a:rPr lang="en-US" dirty="0" err="1" smtClean="0"/>
              <a:t>beslissingen</a:t>
            </a:r>
            <a:r>
              <a:rPr lang="en-US" dirty="0" smtClean="0"/>
              <a:t> </a:t>
            </a:r>
            <a:r>
              <a:rPr lang="en-US" dirty="0" err="1" smtClean="0"/>
              <a:t>nemen</a:t>
            </a:r>
            <a:r>
              <a:rPr lang="en-US" dirty="0" smtClean="0"/>
              <a:t> / </a:t>
            </a:r>
            <a:r>
              <a:rPr lang="en-US" dirty="0" err="1" smtClean="0"/>
              <a:t>gegevens</a:t>
            </a:r>
            <a:r>
              <a:rPr lang="en-US" dirty="0" smtClean="0"/>
              <a:t> </a:t>
            </a:r>
            <a:r>
              <a:rPr lang="en-US" dirty="0" err="1" smtClean="0"/>
              <a:t>interpreteren</a:t>
            </a:r>
            <a:r>
              <a:rPr lang="en-US" dirty="0" smtClean="0"/>
              <a:t> / </a:t>
            </a:r>
            <a:r>
              <a:rPr lang="en-US" dirty="0" err="1" smtClean="0"/>
              <a:t>zich</a:t>
            </a:r>
            <a:r>
              <a:rPr lang="en-US" dirty="0" smtClean="0"/>
              <a:t> </a:t>
            </a:r>
            <a:r>
              <a:rPr lang="en-US" dirty="0" err="1" smtClean="0"/>
              <a:t>gedragen</a:t>
            </a:r>
            <a:r>
              <a:rPr lang="en-US" dirty="0" smtClean="0"/>
              <a:t> “</a:t>
            </a:r>
            <a:r>
              <a:rPr lang="en-US" dirty="0" err="1" smtClean="0"/>
              <a:t>zoals</a:t>
            </a:r>
            <a:r>
              <a:rPr lang="en-US" dirty="0" smtClean="0"/>
              <a:t> </a:t>
            </a:r>
            <a:r>
              <a:rPr lang="en-US" dirty="0" err="1" smtClean="0"/>
              <a:t>een</a:t>
            </a:r>
            <a:r>
              <a:rPr lang="en-US" dirty="0" smtClean="0"/>
              <a:t> </a:t>
            </a:r>
            <a:r>
              <a:rPr lang="en-US" dirty="0" err="1" smtClean="0"/>
              <a:t>mens</a:t>
            </a:r>
            <a:r>
              <a:rPr lang="en-US" dirty="0" smtClean="0"/>
              <a:t> </a:t>
            </a:r>
            <a:r>
              <a:rPr lang="en-US" dirty="0" err="1" smtClean="0"/>
              <a:t>zou</a:t>
            </a:r>
            <a:r>
              <a:rPr lang="en-US" dirty="0" smtClean="0"/>
              <a:t> </a:t>
            </a:r>
            <a:r>
              <a:rPr lang="en-US" dirty="0" err="1" smtClean="0"/>
              <a:t>doen</a:t>
            </a:r>
            <a:r>
              <a:rPr lang="en-US" dirty="0" smtClean="0"/>
              <a:t>” (</a:t>
            </a:r>
            <a:r>
              <a:rPr lang="en-US" dirty="0" err="1" smtClean="0"/>
              <a:t>gegeven</a:t>
            </a:r>
            <a:r>
              <a:rPr lang="en-US" dirty="0" smtClean="0"/>
              <a:t> </a:t>
            </a:r>
            <a:r>
              <a:rPr lang="en-US" dirty="0" err="1" smtClean="0"/>
              <a:t>dezelfde</a:t>
            </a:r>
            <a:r>
              <a:rPr lang="en-US" dirty="0" smtClean="0"/>
              <a:t> </a:t>
            </a:r>
            <a:r>
              <a:rPr lang="en-US" dirty="0" err="1" smtClean="0"/>
              <a:t>kennis</a:t>
            </a:r>
            <a:r>
              <a:rPr lang="en-US" dirty="0" smtClean="0"/>
              <a:t>)</a:t>
            </a:r>
          </a:p>
          <a:p>
            <a:r>
              <a:rPr lang="en-US" dirty="0" smtClean="0"/>
              <a:t>in </a:t>
            </a:r>
            <a:r>
              <a:rPr lang="en-US" dirty="0" err="1" smtClean="0"/>
              <a:t>theorie</a:t>
            </a:r>
            <a:r>
              <a:rPr lang="en-US" dirty="0" smtClean="0"/>
              <a:t>: </a:t>
            </a:r>
            <a:r>
              <a:rPr lang="en-US" dirty="0" err="1" smtClean="0"/>
              <a:t>optimale</a:t>
            </a:r>
            <a:r>
              <a:rPr lang="en-US" dirty="0" smtClean="0"/>
              <a:t> </a:t>
            </a:r>
            <a:r>
              <a:rPr lang="en-US" dirty="0" err="1" smtClean="0"/>
              <a:t>beslissingen</a:t>
            </a:r>
            <a:r>
              <a:rPr lang="en-US" dirty="0" smtClean="0"/>
              <a:t> en </a:t>
            </a:r>
            <a:r>
              <a:rPr lang="en-US" dirty="0" err="1" smtClean="0"/>
              <a:t>beredeneerde</a:t>
            </a:r>
            <a:r>
              <a:rPr lang="en-US" dirty="0" smtClean="0"/>
              <a:t> </a:t>
            </a:r>
            <a:r>
              <a:rPr lang="en-US" dirty="0" err="1" smtClean="0"/>
              <a:t>keuzes</a:t>
            </a:r>
            <a:endParaRPr lang="en-US" dirty="0" smtClean="0"/>
          </a:p>
          <a:p>
            <a:r>
              <a:rPr lang="en-US" dirty="0" smtClean="0"/>
              <a:t>maar </a:t>
            </a:r>
            <a:r>
              <a:rPr lang="nl-BE" dirty="0" smtClean="0"/>
              <a:t>mensen beslissen / handelen helemaal niet optimaal, noch superberedeneerd</a:t>
            </a:r>
          </a:p>
          <a:p>
            <a:pPr lvl="1"/>
            <a:r>
              <a:rPr lang="nl-BE" dirty="0" smtClean="0"/>
              <a:t>gelimiteerde kennis</a:t>
            </a:r>
          </a:p>
          <a:p>
            <a:pPr lvl="1"/>
            <a:r>
              <a:rPr lang="nl-BE" dirty="0" smtClean="0"/>
              <a:t>gekleurde perceptie en wereldbeeld </a:t>
            </a:r>
          </a:p>
          <a:p>
            <a:pPr lvl="1"/>
            <a:r>
              <a:rPr lang="nl-BE" dirty="0" smtClean="0"/>
              <a:t>bias, vooroordelen, …</a:t>
            </a:r>
          </a:p>
          <a:p>
            <a:pPr lvl="1"/>
            <a:r>
              <a:rPr lang="nl-BE" dirty="0" smtClean="0"/>
              <a:t>vatbaar voor illusies, drogreden, … </a:t>
            </a:r>
          </a:p>
          <a:p>
            <a:pPr lvl="1"/>
            <a:r>
              <a:rPr lang="nl-BE" dirty="0" smtClean="0"/>
              <a:t>worstelen met ethiek en dilemma’s</a:t>
            </a:r>
          </a:p>
          <a:p>
            <a:r>
              <a:rPr lang="nl-BE" dirty="0" smtClean="0">
                <a:sym typeface="Wingdings" panose="05000000000000000000" pitchFamily="2" charset="2"/>
              </a:rPr>
              <a:t>we zien </a:t>
            </a:r>
            <a:r>
              <a:rPr lang="en-US" dirty="0" err="1" smtClean="0"/>
              <a:t>dezelfde</a:t>
            </a:r>
            <a:r>
              <a:rPr lang="en-US" dirty="0" smtClean="0"/>
              <a:t> </a:t>
            </a:r>
            <a:r>
              <a:rPr lang="en-US" dirty="0" err="1" smtClean="0"/>
              <a:t>problemen</a:t>
            </a:r>
            <a:r>
              <a:rPr lang="nl-BE" dirty="0" smtClean="0"/>
              <a:t> in AI</a:t>
            </a:r>
            <a:r>
              <a:rPr lang="fr-BE" dirty="0" smtClean="0"/>
              <a:t/>
            </a:r>
            <a:br>
              <a:rPr lang="fr-BE" dirty="0" smtClean="0"/>
            </a:br>
            <a:endParaRPr lang="fr-BE" dirty="0" smtClean="0"/>
          </a:p>
          <a:p>
            <a:endParaRPr lang="en-US" dirty="0"/>
          </a:p>
        </p:txBody>
      </p:sp>
      <p:sp>
        <p:nvSpPr>
          <p:cNvPr id="7" name="Slide Number Placeholder 6"/>
          <p:cNvSpPr>
            <a:spLocks noGrp="1"/>
          </p:cNvSpPr>
          <p:nvPr>
            <p:ph type="sldNum" sz="quarter" idx="10"/>
          </p:nvPr>
        </p:nvSpPr>
        <p:spPr/>
        <p:txBody>
          <a:bodyPr/>
          <a:lstStyle/>
          <a:p>
            <a:pPr>
              <a:defRPr/>
            </a:pPr>
            <a:fld id="{84AEDDD6-2727-439E-A96F-E9FD4CA77376}" type="slidenum">
              <a:rPr lang="en-GB" smtClean="0"/>
              <a:pPr>
                <a:defRPr/>
              </a:pPr>
              <a:t>30</a:t>
            </a:fld>
            <a:endParaRPr lang="en-GB" dirty="0"/>
          </a:p>
        </p:txBody>
      </p:sp>
    </p:spTree>
    <p:extLst>
      <p:ext uri="{BB962C8B-B14F-4D97-AF65-F5344CB8AC3E}">
        <p14:creationId xmlns:p14="http://schemas.microsoft.com/office/powerpoint/2010/main" val="23197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Over data</a:t>
            </a:r>
            <a:endParaRPr lang="fr-BE" dirty="0"/>
          </a:p>
        </p:txBody>
      </p:sp>
      <p:sp>
        <p:nvSpPr>
          <p:cNvPr id="3" name="Content Placeholder 2"/>
          <p:cNvSpPr>
            <a:spLocks noGrp="1"/>
          </p:cNvSpPr>
          <p:nvPr>
            <p:ph idx="1"/>
          </p:nvPr>
        </p:nvSpPr>
        <p:spPr/>
        <p:txBody>
          <a:bodyPr>
            <a:normAutofit/>
          </a:bodyPr>
          <a:lstStyle/>
          <a:p>
            <a:r>
              <a:rPr lang="nl-BE" dirty="0" smtClean="0"/>
              <a:t>AI wordt getraind op basis van data</a:t>
            </a:r>
          </a:p>
          <a:p>
            <a:pPr marL="0" indent="0">
              <a:buNone/>
            </a:pPr>
            <a:r>
              <a:rPr lang="nl-BE" dirty="0" smtClean="0">
                <a:sym typeface="Wingdings" panose="05000000000000000000" pitchFamily="2" charset="2"/>
              </a:rPr>
              <a:t>	  </a:t>
            </a:r>
            <a:r>
              <a:rPr lang="nl-BE" dirty="0" err="1" smtClean="0">
                <a:solidFill>
                  <a:srgbClr val="087670"/>
                </a:solidFill>
                <a:sym typeface="Wingdings" panose="05000000000000000000" pitchFamily="2" charset="2"/>
              </a:rPr>
              <a:t>garbage</a:t>
            </a:r>
            <a:r>
              <a:rPr lang="nl-BE" dirty="0" smtClean="0">
                <a:solidFill>
                  <a:srgbClr val="087670"/>
                </a:solidFill>
                <a:sym typeface="Wingdings" panose="05000000000000000000" pitchFamily="2" charset="2"/>
              </a:rPr>
              <a:t> in, </a:t>
            </a:r>
            <a:r>
              <a:rPr lang="nl-BE" dirty="0" err="1" smtClean="0">
                <a:solidFill>
                  <a:srgbClr val="087670"/>
                </a:solidFill>
                <a:sym typeface="Wingdings" panose="05000000000000000000" pitchFamily="2" charset="2"/>
              </a:rPr>
              <a:t>garbage</a:t>
            </a:r>
            <a:r>
              <a:rPr lang="nl-BE" dirty="0" smtClean="0">
                <a:solidFill>
                  <a:srgbClr val="087670"/>
                </a:solidFill>
                <a:sym typeface="Wingdings" panose="05000000000000000000" pitchFamily="2" charset="2"/>
              </a:rPr>
              <a:t> out</a:t>
            </a:r>
          </a:p>
          <a:p>
            <a:pPr marL="0" indent="0">
              <a:buNone/>
            </a:pPr>
            <a:endParaRPr lang="nl-BE" dirty="0" smtClean="0"/>
          </a:p>
          <a:p>
            <a:r>
              <a:rPr lang="nl-BE" dirty="0" smtClean="0"/>
              <a:t>trainingsdata is idealiter</a:t>
            </a:r>
          </a:p>
          <a:p>
            <a:pPr lvl="1"/>
            <a:r>
              <a:rPr lang="nl-BE" dirty="0" smtClean="0"/>
              <a:t>gebalanceerd en evenwichtig</a:t>
            </a:r>
          </a:p>
          <a:p>
            <a:pPr lvl="1"/>
            <a:r>
              <a:rPr lang="nl-BE" dirty="0" smtClean="0"/>
              <a:t>vrij van verborgen correlaties en verbanden </a:t>
            </a:r>
          </a:p>
          <a:p>
            <a:pPr lvl="1"/>
            <a:r>
              <a:rPr lang="nl-BE" dirty="0" smtClean="0"/>
              <a:t>representatief voor alle mogelijke scenario’s </a:t>
            </a:r>
            <a:br>
              <a:rPr lang="nl-BE" dirty="0" smtClean="0"/>
            </a:br>
            <a:endParaRPr lang="nl-BE" dirty="0" smtClean="0"/>
          </a:p>
          <a:p>
            <a:r>
              <a:rPr lang="nl-BE" dirty="0" smtClean="0"/>
              <a:t>dit is in realiteit haast nooit het geval</a:t>
            </a:r>
          </a:p>
          <a:p>
            <a:pPr lvl="1"/>
            <a:r>
              <a:rPr lang="nl-BE" dirty="0" smtClean="0"/>
              <a:t>vb. </a:t>
            </a:r>
            <a:r>
              <a:rPr lang="nl-BE" dirty="0" err="1" smtClean="0"/>
              <a:t>selection</a:t>
            </a:r>
            <a:r>
              <a:rPr lang="nl-BE" dirty="0" smtClean="0"/>
              <a:t> bias</a:t>
            </a:r>
          </a:p>
          <a:p>
            <a:pPr lvl="1"/>
            <a:endParaRPr lang="nl-BE" sz="1800" dirty="0" smtClean="0"/>
          </a:p>
        </p:txBody>
      </p:sp>
      <p:pic>
        <p:nvPicPr>
          <p:cNvPr id="5" name="Picture 4"/>
          <p:cNvPicPr>
            <a:picLocks noChangeAspect="1"/>
          </p:cNvPicPr>
          <p:nvPr/>
        </p:nvPicPr>
        <p:blipFill rotWithShape="1">
          <a:blip r:embed="rId3"/>
          <a:srcRect t="53445"/>
          <a:stretch/>
        </p:blipFill>
        <p:spPr>
          <a:xfrm>
            <a:off x="7392144" y="3539952"/>
            <a:ext cx="4587032" cy="2785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lide Number Placeholder 10"/>
          <p:cNvSpPr>
            <a:spLocks noGrp="1"/>
          </p:cNvSpPr>
          <p:nvPr>
            <p:ph type="sldNum" sz="quarter" idx="10"/>
          </p:nvPr>
        </p:nvSpPr>
        <p:spPr/>
        <p:txBody>
          <a:bodyPr/>
          <a:lstStyle/>
          <a:p>
            <a:pPr>
              <a:defRPr/>
            </a:pPr>
            <a:fld id="{84AEDDD6-2727-439E-A96F-E9FD4CA77376}" type="slidenum">
              <a:rPr lang="en-GB" smtClean="0"/>
              <a:pPr>
                <a:defRPr/>
              </a:pPr>
              <a:t>31</a:t>
            </a:fld>
            <a:endParaRPr lang="en-GB" dirty="0"/>
          </a:p>
        </p:txBody>
      </p:sp>
      <p:sp>
        <p:nvSpPr>
          <p:cNvPr id="6" name="TextBox 5"/>
          <p:cNvSpPr txBox="1"/>
          <p:nvPr/>
        </p:nvSpPr>
        <p:spPr>
          <a:xfrm>
            <a:off x="601161" y="5883148"/>
            <a:ext cx="5793574" cy="430887"/>
          </a:xfrm>
          <a:prstGeom prst="rect">
            <a:avLst/>
          </a:prstGeom>
          <a:noFill/>
        </p:spPr>
        <p:txBody>
          <a:bodyPr wrap="none" rtlCol="0">
            <a:spAutoFit/>
          </a:bodyPr>
          <a:lstStyle/>
          <a:p>
            <a:r>
              <a:rPr lang="en-US" sz="1100" dirty="0" err="1" smtClean="0"/>
              <a:t>Afbeelding</a:t>
            </a:r>
            <a:r>
              <a:rPr lang="en-US" sz="1100" dirty="0" smtClean="0"/>
              <a:t>: </a:t>
            </a:r>
            <a:r>
              <a:rPr lang="en-US" sz="1100" i="1" dirty="0">
                <a:hlinkClick r:id="rId4"/>
              </a:rPr>
              <a:t>https://</a:t>
            </a:r>
            <a:r>
              <a:rPr lang="en-US" sz="1100" i="1" dirty="0" smtClean="0">
                <a:hlinkClick r:id="rId4"/>
              </a:rPr>
              <a:t>doi.org/10.1038/d41586-018-05049-5</a:t>
            </a:r>
            <a:r>
              <a:rPr lang="en-US" sz="1100" i="1" dirty="0" smtClean="0"/>
              <a:t> </a:t>
            </a:r>
            <a:r>
              <a:rPr lang="nl-BE" sz="1100" dirty="0" smtClean="0"/>
              <a:t/>
            </a:r>
            <a:br>
              <a:rPr lang="nl-BE" sz="1100" dirty="0" smtClean="0"/>
            </a:br>
            <a:r>
              <a:rPr lang="nl-BE" sz="1100" dirty="0" err="1" smtClean="0"/>
              <a:t>Knepper</a:t>
            </a:r>
            <a:r>
              <a:rPr lang="nl-BE" sz="1100" dirty="0" smtClean="0"/>
              <a:t> &amp; </a:t>
            </a:r>
            <a:r>
              <a:rPr lang="nl-BE" sz="1100" dirty="0" err="1" smtClean="0"/>
              <a:t>McLeod</a:t>
            </a:r>
            <a:r>
              <a:rPr lang="nl-BE" sz="1100" dirty="0" smtClean="0"/>
              <a:t>, “</a:t>
            </a:r>
            <a:r>
              <a:rPr lang="en-US" sz="1100" i="1" dirty="0" smtClean="0"/>
              <a:t>When </a:t>
            </a:r>
            <a:r>
              <a:rPr lang="en-US" sz="1100" i="1" dirty="0"/>
              <a:t>will clinical trials finally reflect </a:t>
            </a:r>
            <a:r>
              <a:rPr lang="en-US" sz="1100" i="1" dirty="0" smtClean="0"/>
              <a:t>diversity?</a:t>
            </a:r>
            <a:r>
              <a:rPr lang="en-US" sz="1100" dirty="0" smtClean="0"/>
              <a:t>”, </a:t>
            </a:r>
            <a:r>
              <a:rPr lang="en-US" sz="1100" i="1" dirty="0"/>
              <a:t>Nature</a:t>
            </a:r>
            <a:r>
              <a:rPr lang="en-US" sz="1100" dirty="0"/>
              <a:t> </a:t>
            </a:r>
            <a:r>
              <a:rPr lang="en-US" sz="1100" b="1" dirty="0"/>
              <a:t>557</a:t>
            </a:r>
            <a:r>
              <a:rPr lang="en-US" sz="1100" dirty="0"/>
              <a:t>, 157-159 (2018)</a:t>
            </a:r>
          </a:p>
        </p:txBody>
      </p:sp>
    </p:spTree>
    <p:extLst>
      <p:ext uri="{BB962C8B-B14F-4D97-AF65-F5344CB8AC3E}">
        <p14:creationId xmlns:p14="http://schemas.microsoft.com/office/powerpoint/2010/main" val="339735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The </a:t>
            </a:r>
            <a:r>
              <a:rPr lang="nl-BE" dirty="0" err="1" smtClean="0"/>
              <a:t>curse</a:t>
            </a:r>
            <a:r>
              <a:rPr lang="nl-BE" dirty="0" smtClean="0"/>
              <a:t> of </a:t>
            </a:r>
            <a:r>
              <a:rPr lang="nl-BE" dirty="0" err="1" smtClean="0"/>
              <a:t>dimensionality</a:t>
            </a:r>
            <a:endParaRPr lang="fr-BE" dirty="0"/>
          </a:p>
        </p:txBody>
      </p:sp>
      <p:sp>
        <p:nvSpPr>
          <p:cNvPr id="3" name="Content Placeholder 2"/>
          <p:cNvSpPr>
            <a:spLocks noGrp="1"/>
          </p:cNvSpPr>
          <p:nvPr>
            <p:ph idx="1"/>
          </p:nvPr>
        </p:nvSpPr>
        <p:spPr/>
        <p:txBody>
          <a:bodyPr>
            <a:normAutofit/>
          </a:bodyPr>
          <a:lstStyle/>
          <a:p>
            <a:r>
              <a:rPr lang="nl-BE" dirty="0" smtClean="0"/>
              <a:t>alle </a:t>
            </a:r>
            <a:r>
              <a:rPr lang="nl-BE" dirty="0"/>
              <a:t>combinaties van alle parameters … onbegonnen </a:t>
            </a:r>
            <a:r>
              <a:rPr lang="nl-BE" dirty="0" smtClean="0"/>
              <a:t>werk</a:t>
            </a:r>
          </a:p>
          <a:p>
            <a:r>
              <a:rPr lang="nl-BE" dirty="0" smtClean="0"/>
              <a:t>data </a:t>
            </a:r>
            <a:r>
              <a:rPr lang="nl-BE" dirty="0"/>
              <a:t>verzamelen is duur </a:t>
            </a:r>
            <a:r>
              <a:rPr lang="nl-BE" dirty="0" smtClean="0"/>
              <a:t>en tijdrovend</a:t>
            </a:r>
          </a:p>
          <a:p>
            <a:pPr>
              <a:buFont typeface="Wingdings" panose="05000000000000000000" pitchFamily="2" charset="2"/>
              <a:buChar char="à"/>
            </a:pPr>
            <a:r>
              <a:rPr lang="nl-BE" dirty="0" smtClean="0">
                <a:sym typeface="Wingdings" panose="05000000000000000000" pitchFamily="2" charset="2"/>
              </a:rPr>
              <a:t>“blind spots” in de trainingsdata</a:t>
            </a:r>
          </a:p>
          <a:p>
            <a:pPr>
              <a:buFont typeface="Wingdings" panose="05000000000000000000" pitchFamily="2" charset="2"/>
              <a:buChar char="à"/>
            </a:pPr>
            <a:r>
              <a:rPr lang="nl-BE" dirty="0" smtClean="0">
                <a:sym typeface="Wingdings" panose="05000000000000000000" pitchFamily="2" charset="2"/>
              </a:rPr>
              <a:t> AI “slaat er maar een slag naar”</a:t>
            </a:r>
            <a:endParaRPr lang="nl-BE" dirty="0"/>
          </a:p>
          <a:p>
            <a:pPr marL="0" indent="0">
              <a:buNone/>
            </a:pPr>
            <a:endParaRPr lang="nl-BE" dirty="0" smtClean="0"/>
          </a:p>
          <a:p>
            <a:r>
              <a:rPr lang="nl-BE" dirty="0" err="1"/>
              <a:t>v</a:t>
            </a:r>
            <a:r>
              <a:rPr lang="nl-BE" dirty="0" err="1" smtClean="0"/>
              <a:t>b</a:t>
            </a:r>
            <a:r>
              <a:rPr lang="nl-BE" dirty="0" smtClean="0"/>
              <a:t>: Watson </a:t>
            </a:r>
            <a:r>
              <a:rPr lang="nl-BE" dirty="0" err="1" smtClean="0"/>
              <a:t>Oncology</a:t>
            </a:r>
            <a:r>
              <a:rPr lang="nl-BE" dirty="0" smtClean="0"/>
              <a:t> (IBM) moest kankerbehandelingen aanbevelen </a:t>
            </a:r>
            <a:r>
              <a:rPr lang="nl-BE" baseline="30000" dirty="0" smtClean="0"/>
              <a:t>(1)</a:t>
            </a:r>
            <a:r>
              <a:rPr lang="nl-BE" dirty="0" smtClean="0"/>
              <a:t/>
            </a:r>
            <a:br>
              <a:rPr lang="nl-BE" dirty="0" smtClean="0"/>
            </a:br>
            <a:r>
              <a:rPr lang="nl-BE" dirty="0" smtClean="0"/>
              <a:t/>
            </a:r>
            <a:br>
              <a:rPr lang="nl-BE" dirty="0" smtClean="0"/>
            </a:br>
            <a:r>
              <a:rPr lang="nl-BE" dirty="0" smtClean="0"/>
              <a:t>trainingsdata: profielen van</a:t>
            </a:r>
          </a:p>
          <a:p>
            <a:pPr lvl="1"/>
            <a:r>
              <a:rPr lang="nl-BE" dirty="0" smtClean="0"/>
              <a:t>635 patiënten longkanker</a:t>
            </a:r>
          </a:p>
          <a:p>
            <a:pPr lvl="1"/>
            <a:r>
              <a:rPr lang="nl-BE" dirty="0" smtClean="0"/>
              <a:t>…</a:t>
            </a:r>
          </a:p>
          <a:p>
            <a:pPr lvl="1"/>
            <a:r>
              <a:rPr lang="nl-BE" dirty="0" smtClean="0"/>
              <a:t>106 patiënten ovariumkanker</a:t>
            </a:r>
            <a:r>
              <a:rPr lang="nl-BE" dirty="0" smtClean="0">
                <a:sym typeface="Wingdings" panose="05000000000000000000" pitchFamily="2" charset="2"/>
              </a:rPr>
              <a:t> </a:t>
            </a:r>
            <a:endParaRPr lang="nl-BE"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038" y="4005064"/>
            <a:ext cx="5549522" cy="223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7"/>
          <p:cNvSpPr>
            <a:spLocks noGrp="1"/>
          </p:cNvSpPr>
          <p:nvPr>
            <p:ph type="sldNum" sz="quarter" idx="10"/>
          </p:nvPr>
        </p:nvSpPr>
        <p:spPr/>
        <p:txBody>
          <a:bodyPr/>
          <a:lstStyle/>
          <a:p>
            <a:pPr>
              <a:defRPr/>
            </a:pPr>
            <a:fld id="{84AEDDD6-2727-439E-A96F-E9FD4CA77376}" type="slidenum">
              <a:rPr lang="en-GB" smtClean="0"/>
              <a:pPr>
                <a:defRPr/>
              </a:pPr>
              <a:t>32</a:t>
            </a:fld>
            <a:endParaRPr lang="en-GB" dirty="0"/>
          </a:p>
        </p:txBody>
      </p:sp>
      <p:sp>
        <p:nvSpPr>
          <p:cNvPr id="7" name="TextBox 6"/>
          <p:cNvSpPr txBox="1"/>
          <p:nvPr/>
        </p:nvSpPr>
        <p:spPr>
          <a:xfrm>
            <a:off x="609600" y="6065133"/>
            <a:ext cx="3765774" cy="261610"/>
          </a:xfrm>
          <a:prstGeom prst="rect">
            <a:avLst/>
          </a:prstGeom>
          <a:noFill/>
        </p:spPr>
        <p:txBody>
          <a:bodyPr wrap="none" rtlCol="0">
            <a:spAutoFit/>
          </a:bodyPr>
          <a:lstStyle/>
          <a:p>
            <a:r>
              <a:rPr lang="en-US" sz="1100" dirty="0" smtClean="0"/>
              <a:t>(1) </a:t>
            </a:r>
            <a:r>
              <a:rPr lang="en-US" sz="1100" dirty="0" err="1" smtClean="0"/>
              <a:t>Zie</a:t>
            </a:r>
            <a:r>
              <a:rPr lang="en-US" sz="1100" dirty="0" smtClean="0"/>
              <a:t> </a:t>
            </a:r>
            <a:r>
              <a:rPr lang="en-US" sz="1100" dirty="0">
                <a:hlinkClick r:id="rId4"/>
              </a:rPr>
              <a:t>https://</a:t>
            </a:r>
            <a:r>
              <a:rPr lang="en-US" sz="1100" dirty="0" smtClean="0">
                <a:hlinkClick r:id="rId4"/>
              </a:rPr>
              <a:t>www.nature.com/articles/s41746-021-00521-5</a:t>
            </a:r>
            <a:r>
              <a:rPr lang="en-US" sz="1100" dirty="0" smtClean="0"/>
              <a:t> </a:t>
            </a:r>
            <a:endParaRPr lang="en-US" sz="1100" dirty="0"/>
          </a:p>
        </p:txBody>
      </p:sp>
    </p:spTree>
    <p:extLst>
      <p:ext uri="{BB962C8B-B14F-4D97-AF65-F5344CB8AC3E}">
        <p14:creationId xmlns:p14="http://schemas.microsoft.com/office/powerpoint/2010/main" val="2260759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Confounding factoren</a:t>
            </a:r>
            <a:endParaRPr lang="fr-BE" dirty="0"/>
          </a:p>
        </p:txBody>
      </p:sp>
      <p:sp>
        <p:nvSpPr>
          <p:cNvPr id="3" name="Content Placeholder 2"/>
          <p:cNvSpPr>
            <a:spLocks noGrp="1"/>
          </p:cNvSpPr>
          <p:nvPr>
            <p:ph idx="1"/>
          </p:nvPr>
        </p:nvSpPr>
        <p:spPr/>
        <p:txBody>
          <a:bodyPr/>
          <a:lstStyle/>
          <a:p>
            <a:r>
              <a:rPr lang="nl-BE" smtClean="0"/>
              <a:t>AI die iets moet herkennen</a:t>
            </a:r>
          </a:p>
          <a:p>
            <a:pPr lvl="1"/>
            <a:r>
              <a:rPr lang="nl-BE" smtClean="0"/>
              <a:t> focust op meest onderscheidende eigenschappen</a:t>
            </a:r>
          </a:p>
          <a:p>
            <a:pPr lvl="1"/>
            <a:r>
              <a:rPr lang="nl-BE" smtClean="0">
                <a:sym typeface="Wingdings" panose="05000000000000000000" pitchFamily="2" charset="2"/>
              </a:rPr>
              <a:t> riskeert belangrijke dingen te negeren als die niet prominent zijn</a:t>
            </a:r>
            <a:br>
              <a:rPr lang="nl-BE" smtClean="0">
                <a:sym typeface="Wingdings" panose="05000000000000000000" pitchFamily="2" charset="2"/>
              </a:rPr>
            </a:br>
            <a:endParaRPr lang="nl-BE" smtClean="0">
              <a:sym typeface="Wingdings" panose="05000000000000000000" pitchFamily="2" charset="2"/>
            </a:endParaRPr>
          </a:p>
          <a:p>
            <a:r>
              <a:rPr lang="nl-BE" smtClean="0">
                <a:sym typeface="Wingdings" panose="05000000000000000000" pitchFamily="2" charset="2"/>
              </a:rPr>
              <a:t>semantische kloof tussen</a:t>
            </a:r>
          </a:p>
          <a:p>
            <a:pPr lvl="1"/>
            <a:r>
              <a:rPr lang="nl-BE" smtClean="0">
                <a:sym typeface="Wingdings" panose="05000000000000000000" pitchFamily="2" charset="2"/>
              </a:rPr>
              <a:t>wat we zouden willen dat de AI leert</a:t>
            </a:r>
          </a:p>
          <a:p>
            <a:pPr lvl="1"/>
            <a:r>
              <a:rPr lang="nl-BE" smtClean="0">
                <a:sym typeface="Wingdings" panose="05000000000000000000" pitchFamily="2" charset="2"/>
              </a:rPr>
              <a:t>de interne representatie die de AI opbouwt</a:t>
            </a:r>
            <a:br>
              <a:rPr lang="nl-BE" smtClean="0">
                <a:sym typeface="Wingdings" panose="05000000000000000000" pitchFamily="2" charset="2"/>
              </a:rPr>
            </a:br>
            <a:endParaRPr lang="nl-BE" smtClean="0">
              <a:sym typeface="Wingdings" panose="05000000000000000000" pitchFamily="2" charset="2"/>
            </a:endParaRPr>
          </a:p>
          <a:p>
            <a:r>
              <a:rPr lang="nl-BE" smtClean="0">
                <a:sym typeface="Wingdings" panose="05000000000000000000" pitchFamily="2" charset="2"/>
              </a:rPr>
              <a:t>AI leert niet altijd wat we denken dat het leert!</a:t>
            </a:r>
            <a:endParaRPr lang="nl-BE" dirty="0" smtClean="0">
              <a:sym typeface="Wingdings" panose="05000000000000000000" pitchFamily="2" charset="2"/>
            </a:endParaRPr>
          </a:p>
        </p:txBody>
      </p:sp>
      <p:sp>
        <p:nvSpPr>
          <p:cNvPr id="10" name="Slide Number Placeholder 9"/>
          <p:cNvSpPr>
            <a:spLocks noGrp="1"/>
          </p:cNvSpPr>
          <p:nvPr>
            <p:ph type="sldNum" sz="quarter" idx="10"/>
          </p:nvPr>
        </p:nvSpPr>
        <p:spPr/>
        <p:txBody>
          <a:bodyPr/>
          <a:lstStyle/>
          <a:p>
            <a:fld id="{84AEDDD6-2727-439E-A96F-E9FD4CA77376}" type="slidenum">
              <a:rPr lang="en-GB" smtClean="0"/>
              <a:pPr/>
              <a:t>33</a:t>
            </a:fld>
            <a:endParaRPr lang="en-GB" dirty="0"/>
          </a:p>
        </p:txBody>
      </p:sp>
    </p:spTree>
    <p:extLst>
      <p:ext uri="{BB962C8B-B14F-4D97-AF65-F5344CB8AC3E}">
        <p14:creationId xmlns:p14="http://schemas.microsoft.com/office/powerpoint/2010/main" val="812901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Confounding factoren</a:t>
            </a:r>
            <a:endParaRPr lang="fr-BE" dirty="0"/>
          </a:p>
        </p:txBody>
      </p:sp>
      <p:sp>
        <p:nvSpPr>
          <p:cNvPr id="3" name="Content Placeholder 2"/>
          <p:cNvSpPr>
            <a:spLocks noGrp="1"/>
          </p:cNvSpPr>
          <p:nvPr>
            <p:ph idx="1"/>
          </p:nvPr>
        </p:nvSpPr>
        <p:spPr/>
        <p:txBody>
          <a:bodyPr/>
          <a:lstStyle/>
          <a:p>
            <a:r>
              <a:rPr lang="nl-BE" smtClean="0"/>
              <a:t>trainingsdata: veel pneumothorax foto’s bevatten drain</a:t>
            </a:r>
            <a:r>
              <a:rPr lang="fr-BE" smtClean="0"/>
              <a:t/>
            </a:r>
            <a:br>
              <a:rPr lang="fr-BE" smtClean="0"/>
            </a:br>
            <a:r>
              <a:rPr lang="fr-BE" smtClean="0">
                <a:sym typeface="Wingdings" panose="05000000000000000000" pitchFamily="2" charset="2"/>
              </a:rPr>
              <a:t> AI leert: drain = belangrijkste symptoom pneumothorax…</a:t>
            </a:r>
            <a:r>
              <a:rPr lang="nl-BE" smtClean="0"/>
              <a:t/>
            </a:r>
            <a:br>
              <a:rPr lang="nl-BE" smtClean="0"/>
            </a:br>
            <a:r>
              <a:rPr lang="nl-BE" smtClean="0"/>
              <a:t/>
            </a:r>
            <a:br>
              <a:rPr lang="nl-BE" smtClean="0"/>
            </a:br>
            <a:r>
              <a:rPr lang="nl-BE" smtClean="0"/>
              <a:t/>
            </a:r>
            <a:br>
              <a:rPr lang="nl-BE" smtClean="0"/>
            </a:br>
            <a:r>
              <a:rPr lang="nl-BE" smtClean="0"/>
              <a:t/>
            </a:r>
            <a:br>
              <a:rPr lang="nl-BE" smtClean="0"/>
            </a:br>
            <a:r>
              <a:rPr lang="nl-BE" smtClean="0"/>
              <a:t/>
            </a:r>
            <a:br>
              <a:rPr lang="nl-BE" smtClean="0"/>
            </a:br>
            <a:r>
              <a:rPr lang="nl-BE" smtClean="0"/>
              <a:t/>
            </a:r>
            <a:br>
              <a:rPr lang="nl-BE" smtClean="0"/>
            </a:br>
            <a:endParaRPr lang="nl-BE"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3125"/>
          <a:stretch/>
        </p:blipFill>
        <p:spPr>
          <a:xfrm>
            <a:off x="983432" y="2276872"/>
            <a:ext cx="9789089" cy="3273230"/>
          </a:xfrm>
          <a:prstGeom prst="rect">
            <a:avLst/>
          </a:prstGeom>
        </p:spPr>
      </p:pic>
      <p:sp>
        <p:nvSpPr>
          <p:cNvPr id="14" name="Slide Number Placeholder 13"/>
          <p:cNvSpPr>
            <a:spLocks noGrp="1"/>
          </p:cNvSpPr>
          <p:nvPr>
            <p:ph type="sldNum" sz="quarter" idx="10"/>
          </p:nvPr>
        </p:nvSpPr>
        <p:spPr/>
        <p:txBody>
          <a:bodyPr/>
          <a:lstStyle/>
          <a:p>
            <a:pPr>
              <a:defRPr/>
            </a:pPr>
            <a:fld id="{84AEDDD6-2727-439E-A96F-E9FD4CA77376}" type="slidenum">
              <a:rPr lang="en-GB" smtClean="0"/>
              <a:pPr>
                <a:defRPr/>
              </a:pPr>
              <a:t>34</a:t>
            </a:fld>
            <a:endParaRPr lang="en-GB" dirty="0"/>
          </a:p>
        </p:txBody>
      </p:sp>
      <p:sp>
        <p:nvSpPr>
          <p:cNvPr id="6" name="TextBox 5"/>
          <p:cNvSpPr txBox="1"/>
          <p:nvPr/>
        </p:nvSpPr>
        <p:spPr>
          <a:xfrm>
            <a:off x="601161" y="5883148"/>
            <a:ext cx="5277407" cy="430887"/>
          </a:xfrm>
          <a:prstGeom prst="rect">
            <a:avLst/>
          </a:prstGeom>
          <a:noFill/>
        </p:spPr>
        <p:txBody>
          <a:bodyPr wrap="none" rtlCol="0">
            <a:spAutoFit/>
          </a:bodyPr>
          <a:lstStyle/>
          <a:p>
            <a:r>
              <a:rPr lang="en-US" sz="1100" dirty="0" err="1" smtClean="0"/>
              <a:t>Bron</a:t>
            </a:r>
            <a:r>
              <a:rPr lang="en-US" sz="1100" dirty="0" smtClean="0"/>
              <a:t>: </a:t>
            </a:r>
            <a:r>
              <a:rPr lang="en-US" sz="1100" i="1" dirty="0">
                <a:hlinkClick r:id="rId4"/>
              </a:rPr>
              <a:t>https://laurenoakdenrayner.com/2017/12/18/the-chestxray14-dataset-problems</a:t>
            </a:r>
            <a:r>
              <a:rPr lang="en-US" sz="1100" i="1" dirty="0" smtClean="0">
                <a:hlinkClick r:id="rId4"/>
              </a:rPr>
              <a:t>/</a:t>
            </a:r>
            <a:r>
              <a:rPr lang="en-US" sz="1100" i="1" dirty="0" smtClean="0"/>
              <a:t> </a:t>
            </a:r>
            <a:r>
              <a:rPr lang="nl-BE" sz="1100" dirty="0" smtClean="0"/>
              <a:t/>
            </a:r>
            <a:br>
              <a:rPr lang="nl-BE" sz="1100" dirty="0" smtClean="0"/>
            </a:br>
            <a:r>
              <a:rPr lang="nl-BE" sz="1100" dirty="0" smtClean="0"/>
              <a:t>Lauren </a:t>
            </a:r>
            <a:r>
              <a:rPr lang="nl-BE" sz="1100" dirty="0" err="1" smtClean="0"/>
              <a:t>Oakden-Rayner</a:t>
            </a:r>
            <a:r>
              <a:rPr lang="nl-BE" sz="1100" dirty="0" smtClean="0"/>
              <a:t>, “</a:t>
            </a:r>
            <a:r>
              <a:rPr lang="en-US" sz="1100" dirty="0"/>
              <a:t>Exploring the ChestXray14 dataset: </a:t>
            </a:r>
            <a:r>
              <a:rPr lang="en-US" sz="1100" dirty="0" smtClean="0"/>
              <a:t>problems”, 2017</a:t>
            </a:r>
            <a:endParaRPr lang="en-US" sz="1100" dirty="0"/>
          </a:p>
        </p:txBody>
      </p:sp>
    </p:spTree>
    <p:extLst>
      <p:ext uri="{BB962C8B-B14F-4D97-AF65-F5344CB8AC3E}">
        <p14:creationId xmlns:p14="http://schemas.microsoft.com/office/powerpoint/2010/main" val="2388707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Confounding factoren</a:t>
            </a:r>
            <a:endParaRPr lang="fr-BE" dirty="0"/>
          </a:p>
        </p:txBody>
      </p:sp>
      <p:sp>
        <p:nvSpPr>
          <p:cNvPr id="3" name="Content Placeholder 2"/>
          <p:cNvSpPr>
            <a:spLocks noGrp="1"/>
          </p:cNvSpPr>
          <p:nvPr>
            <p:ph idx="1"/>
          </p:nvPr>
        </p:nvSpPr>
        <p:spPr/>
        <p:txBody>
          <a:bodyPr/>
          <a:lstStyle/>
          <a:p>
            <a:r>
              <a:rPr lang="nl-BE" dirty="0" smtClean="0"/>
              <a:t>leidt soms ook tot verrassende nieuwe inzichten</a:t>
            </a:r>
            <a:endParaRPr lang="fr-BE"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8397"/>
          <a:stretch/>
        </p:blipFill>
        <p:spPr>
          <a:xfrm>
            <a:off x="3814147" y="2636912"/>
            <a:ext cx="4465320" cy="2304256"/>
          </a:xfrm>
          <a:prstGeom prst="rect">
            <a:avLst/>
          </a:prstGeom>
        </p:spPr>
      </p:pic>
      <p:sp>
        <p:nvSpPr>
          <p:cNvPr id="7" name="TextBox 6"/>
          <p:cNvSpPr txBox="1"/>
          <p:nvPr/>
        </p:nvSpPr>
        <p:spPr>
          <a:xfrm>
            <a:off x="911424" y="3373542"/>
            <a:ext cx="2808312" cy="830997"/>
          </a:xfrm>
          <a:prstGeom prst="rect">
            <a:avLst/>
          </a:prstGeom>
          <a:noFill/>
        </p:spPr>
        <p:txBody>
          <a:bodyPr wrap="square" rtlCol="0">
            <a:spAutoFit/>
          </a:bodyPr>
          <a:lstStyle/>
          <a:p>
            <a:pPr algn="r"/>
            <a:r>
              <a:rPr lang="nl-BE" sz="2400" dirty="0" smtClean="0"/>
              <a:t>Blood </a:t>
            </a:r>
            <a:r>
              <a:rPr lang="nl-BE" sz="2400" dirty="0" err="1" smtClean="0"/>
              <a:t>Meridian</a:t>
            </a:r>
            <a:r>
              <a:rPr lang="nl-BE" sz="2400" dirty="0" smtClean="0"/>
              <a:t> (</a:t>
            </a:r>
            <a:r>
              <a:rPr lang="nl-BE" sz="2400" dirty="0" err="1" smtClean="0"/>
              <a:t>Cormac</a:t>
            </a:r>
            <a:r>
              <a:rPr lang="nl-BE" sz="2400" dirty="0" smtClean="0"/>
              <a:t> </a:t>
            </a:r>
            <a:r>
              <a:rPr lang="nl-BE" sz="2400" dirty="0" err="1" smtClean="0"/>
              <a:t>McCarthy</a:t>
            </a:r>
            <a:r>
              <a:rPr lang="nl-BE" sz="2400" dirty="0" smtClean="0"/>
              <a:t>)</a:t>
            </a:r>
            <a:endParaRPr lang="fr-BE" sz="2400" dirty="0"/>
          </a:p>
        </p:txBody>
      </p:sp>
      <p:sp>
        <p:nvSpPr>
          <p:cNvPr id="8" name="TextBox 7"/>
          <p:cNvSpPr txBox="1"/>
          <p:nvPr/>
        </p:nvSpPr>
        <p:spPr>
          <a:xfrm>
            <a:off x="8373878" y="3406640"/>
            <a:ext cx="2592287" cy="830997"/>
          </a:xfrm>
          <a:prstGeom prst="rect">
            <a:avLst/>
          </a:prstGeom>
          <a:noFill/>
        </p:spPr>
        <p:txBody>
          <a:bodyPr wrap="square" rtlCol="0">
            <a:spAutoFit/>
          </a:bodyPr>
          <a:lstStyle/>
          <a:p>
            <a:r>
              <a:rPr lang="nl-BE" sz="2400" dirty="0" smtClean="0"/>
              <a:t>Absalom, Absalom (William Faulkner)</a:t>
            </a:r>
            <a:endParaRPr lang="fr-BE" sz="2400" dirty="0"/>
          </a:p>
        </p:txBody>
      </p:sp>
      <p:sp>
        <p:nvSpPr>
          <p:cNvPr id="16" name="Slide Number Placeholder 15"/>
          <p:cNvSpPr>
            <a:spLocks noGrp="1"/>
          </p:cNvSpPr>
          <p:nvPr>
            <p:ph type="sldNum" sz="quarter" idx="10"/>
          </p:nvPr>
        </p:nvSpPr>
        <p:spPr/>
        <p:txBody>
          <a:bodyPr/>
          <a:lstStyle/>
          <a:p>
            <a:pPr>
              <a:defRPr/>
            </a:pPr>
            <a:fld id="{84AEDDD6-2727-439E-A96F-E9FD4CA77376}" type="slidenum">
              <a:rPr lang="en-GB" smtClean="0"/>
              <a:pPr>
                <a:defRPr/>
              </a:pPr>
              <a:t>35</a:t>
            </a:fld>
            <a:endParaRPr lang="en-GB" dirty="0"/>
          </a:p>
        </p:txBody>
      </p:sp>
      <p:sp>
        <p:nvSpPr>
          <p:cNvPr id="9" name="TextBox 8"/>
          <p:cNvSpPr txBox="1"/>
          <p:nvPr/>
        </p:nvSpPr>
        <p:spPr>
          <a:xfrm>
            <a:off x="601161" y="5883148"/>
            <a:ext cx="4993675" cy="430887"/>
          </a:xfrm>
          <a:prstGeom prst="rect">
            <a:avLst/>
          </a:prstGeom>
          <a:noFill/>
        </p:spPr>
        <p:txBody>
          <a:bodyPr wrap="none" rtlCol="0">
            <a:spAutoFit/>
          </a:bodyPr>
          <a:lstStyle/>
          <a:p>
            <a:r>
              <a:rPr lang="en-US" sz="1100" dirty="0" err="1" smtClean="0"/>
              <a:t>Bron</a:t>
            </a:r>
            <a:r>
              <a:rPr lang="en-US" sz="1100" dirty="0" smtClean="0"/>
              <a:t>: </a:t>
            </a:r>
            <a:r>
              <a:rPr lang="en-US" sz="1100" i="1" dirty="0">
                <a:hlinkClick r:id="rId4"/>
              </a:rPr>
              <a:t>https://medium.com/@</a:t>
            </a:r>
            <a:r>
              <a:rPr lang="en-US" sz="1100" i="1" dirty="0" smtClean="0">
                <a:hlinkClick r:id="rId4"/>
              </a:rPr>
              <a:t>neuroecology/punctuation-in-novels-8f316d542ec4</a:t>
            </a:r>
            <a:r>
              <a:rPr lang="en-US" sz="1100" i="1" dirty="0" smtClean="0"/>
              <a:t> </a:t>
            </a:r>
            <a:r>
              <a:rPr lang="nl-BE" sz="1100" dirty="0" smtClean="0"/>
              <a:t/>
            </a:r>
            <a:br>
              <a:rPr lang="nl-BE" sz="1100" dirty="0" smtClean="0"/>
            </a:br>
            <a:r>
              <a:rPr lang="nl-BE" sz="1100" dirty="0" smtClean="0"/>
              <a:t>Adam J. </a:t>
            </a:r>
            <a:r>
              <a:rPr lang="nl-BE" sz="1100" dirty="0" err="1" smtClean="0"/>
              <a:t>Calhoun</a:t>
            </a:r>
            <a:r>
              <a:rPr lang="nl-BE" sz="1100" dirty="0" smtClean="0"/>
              <a:t>, “</a:t>
            </a:r>
            <a:r>
              <a:rPr lang="nl-BE" sz="1100" dirty="0" err="1" smtClean="0"/>
              <a:t>Punctuation</a:t>
            </a:r>
            <a:r>
              <a:rPr lang="nl-BE" sz="1100" dirty="0" smtClean="0"/>
              <a:t> in </a:t>
            </a:r>
            <a:r>
              <a:rPr lang="nl-BE" sz="1100" dirty="0" err="1" smtClean="0"/>
              <a:t>novels</a:t>
            </a:r>
            <a:r>
              <a:rPr lang="nl-BE" sz="1100" dirty="0" smtClean="0"/>
              <a:t>”, 2016</a:t>
            </a:r>
            <a:endParaRPr lang="en-US" sz="1100" dirty="0"/>
          </a:p>
        </p:txBody>
      </p:sp>
    </p:spTree>
    <p:extLst>
      <p:ext uri="{BB962C8B-B14F-4D97-AF65-F5344CB8AC3E}">
        <p14:creationId xmlns:p14="http://schemas.microsoft.com/office/powerpoint/2010/main" val="1386209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Bias</a:t>
            </a:r>
            <a:endParaRPr lang="fr-BE" dirty="0"/>
          </a:p>
        </p:txBody>
      </p:sp>
      <p:sp>
        <p:nvSpPr>
          <p:cNvPr id="3" name="Content Placeholder 2"/>
          <p:cNvSpPr>
            <a:spLocks noGrp="1"/>
          </p:cNvSpPr>
          <p:nvPr>
            <p:ph idx="1"/>
          </p:nvPr>
        </p:nvSpPr>
        <p:spPr/>
        <p:txBody>
          <a:bodyPr/>
          <a:lstStyle/>
          <a:p>
            <a:r>
              <a:rPr lang="en-US" dirty="0" smtClean="0"/>
              <a:t>biased </a:t>
            </a:r>
            <a:r>
              <a:rPr lang="en-US" dirty="0" err="1" smtClean="0"/>
              <a:t>mensen</a:t>
            </a:r>
            <a:r>
              <a:rPr lang="en-US" dirty="0" smtClean="0"/>
              <a:t> </a:t>
            </a:r>
            <a:r>
              <a:rPr lang="en-US" dirty="0" err="1" smtClean="0"/>
              <a:t>verzamelen</a:t>
            </a:r>
            <a:r>
              <a:rPr lang="en-US" dirty="0" smtClean="0"/>
              <a:t> biased data</a:t>
            </a:r>
          </a:p>
          <a:p>
            <a:pPr lvl="1"/>
            <a:r>
              <a:rPr lang="fr-BE" dirty="0" smtClean="0">
                <a:hlinkClick r:id="rId3"/>
              </a:rPr>
              <a:t>https://en.wikipedia.org/wiki/List_of_cognitive_biases</a:t>
            </a:r>
            <a:endParaRPr lang="fr-BE" dirty="0" smtClean="0"/>
          </a:p>
          <a:p>
            <a:pPr lvl="1"/>
            <a:r>
              <a:rPr lang="nl-BE" dirty="0" err="1" smtClean="0"/>
              <a:t>biases</a:t>
            </a:r>
            <a:r>
              <a:rPr lang="nl-BE" dirty="0" smtClean="0"/>
              <a:t> zijn meestal onbewust!</a:t>
            </a:r>
          </a:p>
          <a:p>
            <a:r>
              <a:rPr lang="nl-BE" dirty="0" err="1" smtClean="0"/>
              <a:t>biased</a:t>
            </a:r>
            <a:r>
              <a:rPr lang="nl-BE" dirty="0" smtClean="0"/>
              <a:t> data </a:t>
            </a:r>
            <a:r>
              <a:rPr lang="nl-BE" dirty="0" smtClean="0">
                <a:sym typeface="Wingdings" panose="05000000000000000000" pitchFamily="2" charset="2"/>
              </a:rPr>
              <a:t></a:t>
            </a:r>
            <a:r>
              <a:rPr lang="nl-BE" dirty="0" smtClean="0"/>
              <a:t> </a:t>
            </a:r>
            <a:r>
              <a:rPr lang="nl-BE" dirty="0" err="1" smtClean="0"/>
              <a:t>biased</a:t>
            </a:r>
            <a:r>
              <a:rPr lang="nl-BE" dirty="0" smtClean="0"/>
              <a:t> algoritmes</a:t>
            </a:r>
          </a:p>
          <a:p>
            <a:endParaRPr lang="fr-BE"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88" y="3300950"/>
            <a:ext cx="5928494" cy="30685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8931">
            <a:off x="1765254" y="4051020"/>
            <a:ext cx="9011653" cy="195322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528">
            <a:off x="1392994" y="4128885"/>
            <a:ext cx="9406010" cy="1963676"/>
          </a:xfrm>
          <a:prstGeom prst="round2DiagRect">
            <a:avLst>
              <a:gd name="adj1" fmla="val 1275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Slide Number Placeholder 12"/>
          <p:cNvSpPr>
            <a:spLocks noGrp="1"/>
          </p:cNvSpPr>
          <p:nvPr>
            <p:ph type="sldNum" sz="quarter" idx="10"/>
          </p:nvPr>
        </p:nvSpPr>
        <p:spPr/>
        <p:txBody>
          <a:bodyPr/>
          <a:lstStyle/>
          <a:p>
            <a:pPr>
              <a:defRPr/>
            </a:pPr>
            <a:fld id="{84AEDDD6-2727-439E-A96F-E9FD4CA77376}" type="slidenum">
              <a:rPr lang="en-GB" smtClean="0"/>
              <a:pPr>
                <a:defRPr/>
              </a:pPr>
              <a:t>36</a:t>
            </a:fld>
            <a:endParaRPr lang="en-GB" dirty="0"/>
          </a:p>
        </p:txBody>
      </p:sp>
    </p:spTree>
    <p:extLst>
      <p:ext uri="{BB962C8B-B14F-4D97-AF65-F5344CB8AC3E}">
        <p14:creationId xmlns:p14="http://schemas.microsoft.com/office/powerpoint/2010/main" val="760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Bias </a:t>
            </a:r>
            <a:r>
              <a:rPr lang="nl-BE" dirty="0" err="1" smtClean="0"/>
              <a:t>vs</a:t>
            </a:r>
            <a:r>
              <a:rPr lang="nl-BE" dirty="0" smtClean="0"/>
              <a:t> </a:t>
            </a:r>
            <a:r>
              <a:rPr lang="nl-BE" dirty="0" err="1"/>
              <a:t>f</a:t>
            </a:r>
            <a:r>
              <a:rPr lang="nl-BE" dirty="0" err="1" smtClean="0"/>
              <a:t>airness</a:t>
            </a:r>
            <a:endParaRPr lang="fr-BE" dirty="0"/>
          </a:p>
        </p:txBody>
      </p:sp>
      <p:sp>
        <p:nvSpPr>
          <p:cNvPr id="3" name="Content Placeholder 2"/>
          <p:cNvSpPr>
            <a:spLocks noGrp="1"/>
          </p:cNvSpPr>
          <p:nvPr>
            <p:ph idx="1"/>
          </p:nvPr>
        </p:nvSpPr>
        <p:spPr/>
        <p:txBody>
          <a:bodyPr/>
          <a:lstStyle/>
          <a:p>
            <a:r>
              <a:rPr lang="en-US" dirty="0" err="1" smtClean="0"/>
              <a:t>niet</a:t>
            </a:r>
            <a:r>
              <a:rPr lang="en-US" dirty="0" smtClean="0"/>
              <a:t> </a:t>
            </a:r>
            <a:r>
              <a:rPr lang="en-US" dirty="0" err="1" smtClean="0"/>
              <a:t>alle</a:t>
            </a:r>
            <a:r>
              <a:rPr lang="en-US" dirty="0" smtClean="0"/>
              <a:t> bias is unfair</a:t>
            </a:r>
          </a:p>
          <a:p>
            <a:pPr lvl="1"/>
            <a:r>
              <a:rPr lang="en-US" dirty="0" err="1" smtClean="0"/>
              <a:t>prostaatkanker</a:t>
            </a:r>
            <a:r>
              <a:rPr lang="en-US" dirty="0" smtClean="0"/>
              <a:t> </a:t>
            </a:r>
            <a:r>
              <a:rPr lang="en-US" dirty="0" err="1" smtClean="0"/>
              <a:t>komt</a:t>
            </a:r>
            <a:r>
              <a:rPr lang="en-US" dirty="0" smtClean="0"/>
              <a:t> </a:t>
            </a:r>
            <a:r>
              <a:rPr lang="en-US" dirty="0" err="1" smtClean="0"/>
              <a:t>vaker</a:t>
            </a:r>
            <a:r>
              <a:rPr lang="en-US" dirty="0" smtClean="0"/>
              <a:t> </a:t>
            </a:r>
            <a:r>
              <a:rPr lang="en-US" dirty="0" err="1" smtClean="0"/>
              <a:t>voor</a:t>
            </a:r>
            <a:r>
              <a:rPr lang="en-US" dirty="0" smtClean="0"/>
              <a:t> </a:t>
            </a:r>
            <a:r>
              <a:rPr lang="en-US" dirty="0" err="1" smtClean="0"/>
              <a:t>bij</a:t>
            </a:r>
            <a:r>
              <a:rPr lang="en-US" dirty="0" smtClean="0"/>
              <a:t> </a:t>
            </a:r>
            <a:r>
              <a:rPr lang="en-US" dirty="0" err="1" smtClean="0"/>
              <a:t>mannen</a:t>
            </a:r>
            <a:endParaRPr lang="en-US" dirty="0" smtClean="0"/>
          </a:p>
          <a:p>
            <a:pPr lvl="1"/>
            <a:r>
              <a:rPr lang="en-US" dirty="0" err="1" smtClean="0"/>
              <a:t>baarmoederhalskanker</a:t>
            </a:r>
            <a:r>
              <a:rPr lang="en-US" dirty="0" smtClean="0"/>
              <a:t> </a:t>
            </a:r>
            <a:r>
              <a:rPr lang="en-US" dirty="0" err="1" smtClean="0"/>
              <a:t>komt</a:t>
            </a:r>
            <a:r>
              <a:rPr lang="en-US" dirty="0" smtClean="0"/>
              <a:t> </a:t>
            </a:r>
            <a:r>
              <a:rPr lang="en-US" dirty="0" err="1" smtClean="0"/>
              <a:t>vaker</a:t>
            </a:r>
            <a:r>
              <a:rPr lang="en-US" dirty="0" smtClean="0"/>
              <a:t> </a:t>
            </a:r>
            <a:r>
              <a:rPr lang="en-US" dirty="0" err="1" smtClean="0"/>
              <a:t>voor</a:t>
            </a:r>
            <a:r>
              <a:rPr lang="en-US" dirty="0" smtClean="0"/>
              <a:t> </a:t>
            </a:r>
            <a:r>
              <a:rPr lang="en-US" dirty="0" err="1" smtClean="0"/>
              <a:t>bij</a:t>
            </a:r>
            <a:r>
              <a:rPr lang="en-US" dirty="0" smtClean="0"/>
              <a:t> </a:t>
            </a:r>
            <a:r>
              <a:rPr lang="en-US" dirty="0" err="1" smtClean="0"/>
              <a:t>vrouwen</a:t>
            </a:r>
            <a:r>
              <a:rPr lang="nl-BE" dirty="0" smtClean="0"/>
              <a:t/>
            </a:r>
            <a:br>
              <a:rPr lang="nl-BE" dirty="0" smtClean="0"/>
            </a:br>
            <a:endParaRPr lang="nl-BE" dirty="0" smtClean="0"/>
          </a:p>
          <a:p>
            <a:r>
              <a:rPr lang="nl-BE" dirty="0" smtClean="0"/>
              <a:t>unfair bias kan ernstige (ethische) gevolgen hebben</a:t>
            </a:r>
          </a:p>
          <a:p>
            <a:pPr lvl="1"/>
            <a:r>
              <a:rPr lang="nl-BE" dirty="0" smtClean="0"/>
              <a:t>profilering op basis van beschermde kenmerken</a:t>
            </a:r>
          </a:p>
          <a:p>
            <a:pPr lvl="1"/>
            <a:r>
              <a:rPr lang="nl-BE" dirty="0" smtClean="0"/>
              <a:t>geautomatiseerde juridische / economische </a:t>
            </a:r>
            <a:br>
              <a:rPr lang="nl-BE" dirty="0" smtClean="0"/>
            </a:br>
            <a:r>
              <a:rPr lang="nl-BE" dirty="0" smtClean="0"/>
              <a:t>/ medische beslissingen</a:t>
            </a:r>
            <a:br>
              <a:rPr lang="nl-BE" dirty="0" smtClean="0"/>
            </a:br>
            <a:endParaRPr lang="nl-BE" dirty="0" smtClean="0"/>
          </a:p>
          <a:p>
            <a:r>
              <a:rPr lang="nl-BE" dirty="0" smtClean="0"/>
              <a:t>hoe mitigeren? </a:t>
            </a:r>
            <a:r>
              <a:rPr lang="nl-BE" dirty="0"/>
              <a:t>n</a:t>
            </a:r>
            <a:r>
              <a:rPr lang="nl-BE" dirty="0" smtClean="0"/>
              <a:t>og veel open vragen </a:t>
            </a:r>
          </a:p>
          <a:p>
            <a:r>
              <a:rPr lang="nl-BE" dirty="0" smtClean="0"/>
              <a:t>groeiende academische aandacht </a:t>
            </a:r>
          </a:p>
          <a:p>
            <a:pPr lvl="1"/>
            <a:endParaRPr lang="nl-BE"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315" y="1484784"/>
            <a:ext cx="2928325" cy="4392488"/>
          </a:xfrm>
          <a:prstGeom prst="rect">
            <a:avLst/>
          </a:prstGeom>
        </p:spPr>
      </p:pic>
      <p:sp>
        <p:nvSpPr>
          <p:cNvPr id="11" name="Slide Number Placeholder 10"/>
          <p:cNvSpPr>
            <a:spLocks noGrp="1"/>
          </p:cNvSpPr>
          <p:nvPr>
            <p:ph type="sldNum" sz="quarter" idx="10"/>
          </p:nvPr>
        </p:nvSpPr>
        <p:spPr/>
        <p:txBody>
          <a:bodyPr/>
          <a:lstStyle/>
          <a:p>
            <a:pPr>
              <a:defRPr/>
            </a:pPr>
            <a:fld id="{84AEDDD6-2727-439E-A96F-E9FD4CA77376}" type="slidenum">
              <a:rPr lang="en-GB" smtClean="0"/>
              <a:pPr>
                <a:defRPr/>
              </a:pPr>
              <a:t>37</a:t>
            </a:fld>
            <a:endParaRPr lang="en-GB" dirty="0"/>
          </a:p>
        </p:txBody>
      </p:sp>
    </p:spTree>
    <p:extLst>
      <p:ext uri="{BB962C8B-B14F-4D97-AF65-F5344CB8AC3E}">
        <p14:creationId xmlns:p14="http://schemas.microsoft.com/office/powerpoint/2010/main" val="1671837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Adversarial examples</a:t>
            </a:r>
            <a:endParaRPr lang="fr-BE" dirty="0"/>
          </a:p>
        </p:txBody>
      </p:sp>
      <p:sp>
        <p:nvSpPr>
          <p:cNvPr id="3" name="Content Placeholder 2"/>
          <p:cNvSpPr>
            <a:spLocks noGrp="1"/>
          </p:cNvSpPr>
          <p:nvPr>
            <p:ph idx="1"/>
          </p:nvPr>
        </p:nvSpPr>
        <p:spPr/>
        <p:txBody>
          <a:bodyPr/>
          <a:lstStyle/>
          <a:p>
            <a:r>
              <a:rPr lang="nl-BE" smtClean="0"/>
              <a:t>“AI om de tuin leiden”, kan bij zowat alle vormen van AI </a:t>
            </a:r>
            <a:br>
              <a:rPr lang="nl-BE" smtClean="0"/>
            </a:br>
            <a:endParaRPr lang="fr-BE" smtClean="0"/>
          </a:p>
          <a:p>
            <a:pPr lvl="1"/>
            <a:r>
              <a:rPr lang="nl-BE" smtClean="0"/>
              <a:t>minimale wijziging input </a:t>
            </a:r>
            <a:br>
              <a:rPr lang="nl-BE" smtClean="0"/>
            </a:br>
            <a:r>
              <a:rPr lang="nl-BE" smtClean="0">
                <a:sym typeface="Wingdings" panose="05000000000000000000" pitchFamily="2" charset="2"/>
              </a:rPr>
              <a:t> </a:t>
            </a:r>
            <a:r>
              <a:rPr lang="nl-BE" smtClean="0"/>
              <a:t> grote wijziging output : </a:t>
            </a:r>
            <a:br>
              <a:rPr lang="nl-BE" smtClean="0"/>
            </a:br>
            <a:r>
              <a:rPr lang="nl-BE" smtClean="0"/>
              <a:t/>
            </a:r>
            <a:br>
              <a:rPr lang="nl-BE" smtClean="0"/>
            </a:br>
            <a:r>
              <a:rPr lang="nl-BE" smtClean="0"/>
              <a:t/>
            </a:r>
            <a:br>
              <a:rPr lang="nl-BE" smtClean="0"/>
            </a:br>
            <a:endParaRPr lang="nl-BE" smtClean="0"/>
          </a:p>
          <a:p>
            <a:pPr lvl="1"/>
            <a:endParaRPr lang="nl-BE" smtClean="0"/>
          </a:p>
          <a:p>
            <a:pPr lvl="1"/>
            <a:r>
              <a:rPr lang="nl-BE" smtClean="0"/>
              <a:t>overdreven zekerheid </a:t>
            </a:r>
            <a:br>
              <a:rPr lang="nl-BE" smtClean="0"/>
            </a:br>
            <a:r>
              <a:rPr lang="nl-BE" smtClean="0"/>
              <a:t>over nonsensicale input : </a:t>
            </a:r>
            <a:br>
              <a:rPr lang="nl-BE" smtClean="0"/>
            </a:br>
            <a:endParaRPr lang="nl-BE"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77" r="8225" b="3129"/>
          <a:stretch/>
        </p:blipFill>
        <p:spPr>
          <a:xfrm>
            <a:off x="5197896" y="1628800"/>
            <a:ext cx="6493248" cy="21678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534" y="3914367"/>
            <a:ext cx="6412610" cy="1890897"/>
          </a:xfrm>
          <a:prstGeom prst="rect">
            <a:avLst/>
          </a:prstGeom>
        </p:spPr>
      </p:pic>
      <p:sp>
        <p:nvSpPr>
          <p:cNvPr id="12" name="Slide Number Placeholder 11"/>
          <p:cNvSpPr>
            <a:spLocks noGrp="1"/>
          </p:cNvSpPr>
          <p:nvPr>
            <p:ph type="sldNum" sz="quarter" idx="10"/>
          </p:nvPr>
        </p:nvSpPr>
        <p:spPr/>
        <p:txBody>
          <a:bodyPr/>
          <a:lstStyle/>
          <a:p>
            <a:pPr>
              <a:defRPr/>
            </a:pPr>
            <a:fld id="{84AEDDD6-2727-439E-A96F-E9FD4CA77376}" type="slidenum">
              <a:rPr lang="en-GB" smtClean="0"/>
              <a:pPr>
                <a:defRPr/>
              </a:pPr>
              <a:t>38</a:t>
            </a:fld>
            <a:endParaRPr lang="en-GB" dirty="0"/>
          </a:p>
        </p:txBody>
      </p:sp>
      <p:sp>
        <p:nvSpPr>
          <p:cNvPr id="7" name="TextBox 6"/>
          <p:cNvSpPr txBox="1"/>
          <p:nvPr/>
        </p:nvSpPr>
        <p:spPr>
          <a:xfrm>
            <a:off x="500856" y="5760919"/>
            <a:ext cx="8964313" cy="769441"/>
          </a:xfrm>
          <a:prstGeom prst="rect">
            <a:avLst/>
          </a:prstGeom>
          <a:noFill/>
        </p:spPr>
        <p:txBody>
          <a:bodyPr wrap="none" rtlCol="0">
            <a:spAutoFit/>
          </a:bodyPr>
          <a:lstStyle/>
          <a:p>
            <a:r>
              <a:rPr lang="en-US" sz="1100" dirty="0" err="1" smtClean="0"/>
              <a:t>Bron</a:t>
            </a:r>
            <a:r>
              <a:rPr lang="en-US" sz="1100" dirty="0" smtClean="0"/>
              <a:t>: </a:t>
            </a:r>
          </a:p>
          <a:p>
            <a:r>
              <a:rPr lang="en-US" sz="1100" dirty="0" smtClean="0">
                <a:hlinkClick r:id="rId5"/>
              </a:rPr>
              <a:t>http</a:t>
            </a:r>
            <a:r>
              <a:rPr lang="en-US" sz="1100" dirty="0">
                <a:hlinkClick r:id="rId5"/>
              </a:rPr>
              <a:t>://karpathy.github.io/2015/03/30/breaking-convnets</a:t>
            </a:r>
            <a:r>
              <a:rPr lang="en-US" sz="1100" dirty="0" smtClean="0">
                <a:hlinkClick r:id="rId5"/>
              </a:rPr>
              <a:t>/</a:t>
            </a:r>
            <a:r>
              <a:rPr lang="en-US" sz="1100" dirty="0" smtClean="0"/>
              <a:t>  </a:t>
            </a:r>
            <a:r>
              <a:rPr lang="nl-BE" sz="1100" dirty="0" smtClean="0"/>
              <a:t>Andrej </a:t>
            </a:r>
            <a:r>
              <a:rPr lang="nl-BE" sz="1100" dirty="0" err="1" smtClean="0"/>
              <a:t>Karpathy</a:t>
            </a:r>
            <a:r>
              <a:rPr lang="nl-BE" sz="1100" dirty="0" smtClean="0"/>
              <a:t>, “</a:t>
            </a:r>
            <a:r>
              <a:rPr lang="nl-BE" sz="1100" dirty="0" err="1" smtClean="0"/>
              <a:t>Breaking</a:t>
            </a:r>
            <a:r>
              <a:rPr lang="nl-BE" sz="1100" dirty="0" smtClean="0"/>
              <a:t> </a:t>
            </a:r>
            <a:r>
              <a:rPr lang="nl-BE" sz="1100" dirty="0" err="1" smtClean="0"/>
              <a:t>linear</a:t>
            </a:r>
            <a:r>
              <a:rPr lang="nl-BE" sz="1100" dirty="0" smtClean="0"/>
              <a:t> </a:t>
            </a:r>
            <a:r>
              <a:rPr lang="nl-BE" sz="1100" dirty="0" err="1" smtClean="0"/>
              <a:t>classifiers</a:t>
            </a:r>
            <a:r>
              <a:rPr lang="nl-BE" sz="1100" dirty="0" smtClean="0"/>
              <a:t> on </a:t>
            </a:r>
            <a:r>
              <a:rPr lang="nl-BE" sz="1100" dirty="0" err="1" smtClean="0"/>
              <a:t>ImageNet</a:t>
            </a:r>
            <a:r>
              <a:rPr lang="nl-BE" sz="1100" dirty="0" smtClean="0"/>
              <a:t>”, 2015</a:t>
            </a:r>
          </a:p>
          <a:p>
            <a:r>
              <a:rPr lang="nl-BE" sz="1100" dirty="0" smtClean="0">
                <a:hlinkClick r:id="rId6"/>
              </a:rPr>
              <a:t>https</a:t>
            </a:r>
            <a:r>
              <a:rPr lang="nl-BE" sz="1100" dirty="0">
                <a:hlinkClick r:id="rId6"/>
              </a:rPr>
              <a:t>://</a:t>
            </a:r>
            <a:r>
              <a:rPr lang="nl-BE" sz="1100" dirty="0" smtClean="0">
                <a:hlinkClick r:id="rId6"/>
              </a:rPr>
              <a:t>arxiv.org/abs/1312.6199</a:t>
            </a:r>
            <a:r>
              <a:rPr lang="nl-BE" sz="1100" dirty="0" smtClean="0"/>
              <a:t>, </a:t>
            </a:r>
            <a:r>
              <a:rPr lang="nl-BE" sz="1100" dirty="0" err="1" smtClean="0"/>
              <a:t>Szegedy</a:t>
            </a:r>
            <a:r>
              <a:rPr lang="nl-BE" sz="1100" dirty="0" smtClean="0"/>
              <a:t> et. al., “</a:t>
            </a:r>
            <a:r>
              <a:rPr lang="en-US" sz="1100" dirty="0"/>
              <a:t>Intriguing properties of neural </a:t>
            </a:r>
            <a:r>
              <a:rPr lang="en-US" sz="1100" dirty="0" smtClean="0"/>
              <a:t>networks”, 2014</a:t>
            </a:r>
          </a:p>
          <a:p>
            <a:r>
              <a:rPr lang="en-US" sz="1100" dirty="0">
                <a:hlinkClick r:id="rId7"/>
              </a:rPr>
              <a:t>https://</a:t>
            </a:r>
            <a:r>
              <a:rPr lang="en-US" sz="1100" dirty="0" smtClean="0">
                <a:hlinkClick r:id="rId7"/>
              </a:rPr>
              <a:t>arxiv.org/pdf/1412.1897</a:t>
            </a:r>
            <a:r>
              <a:rPr lang="en-US" sz="1100" dirty="0" smtClean="0"/>
              <a:t>, Nguyen et. </a:t>
            </a:r>
            <a:r>
              <a:rPr lang="en-US" sz="1100" dirty="0"/>
              <a:t>al., “Deep Neural Networks are Easily Fooled: High Confidence Predictions for Unrecognizable </a:t>
            </a:r>
            <a:r>
              <a:rPr lang="en-US" sz="1100" dirty="0" smtClean="0"/>
              <a:t>Images”, 2015</a:t>
            </a:r>
            <a:endParaRPr lang="en-US" sz="1100" dirty="0"/>
          </a:p>
        </p:txBody>
      </p:sp>
    </p:spTree>
    <p:extLst>
      <p:ext uri="{BB962C8B-B14F-4D97-AF65-F5344CB8AC3E}">
        <p14:creationId xmlns:p14="http://schemas.microsoft.com/office/powerpoint/2010/main" val="22356574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Adversarial examples</a:t>
            </a:r>
            <a:endParaRPr lang="en-US" dirty="0"/>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601161" y="1196559"/>
            <a:ext cx="5976664" cy="45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01161" y="5883148"/>
            <a:ext cx="8327921" cy="600164"/>
          </a:xfrm>
          <a:prstGeom prst="rect">
            <a:avLst/>
          </a:prstGeom>
          <a:noFill/>
        </p:spPr>
        <p:txBody>
          <a:bodyPr wrap="none" rtlCol="0">
            <a:spAutoFit/>
          </a:bodyPr>
          <a:lstStyle/>
          <a:p>
            <a:r>
              <a:rPr lang="en-US" sz="1100" dirty="0" err="1" smtClean="0"/>
              <a:t>Bron</a:t>
            </a:r>
            <a:r>
              <a:rPr lang="en-US" sz="1100" dirty="0" smtClean="0"/>
              <a:t>: </a:t>
            </a:r>
            <a:br>
              <a:rPr lang="en-US" sz="1100" dirty="0" smtClean="0"/>
            </a:br>
            <a:r>
              <a:rPr lang="nl-BE" sz="1100" dirty="0">
                <a:hlinkClick r:id="rId4"/>
              </a:rPr>
              <a:t>https://</a:t>
            </a:r>
            <a:r>
              <a:rPr lang="nl-BE" sz="1100" dirty="0" smtClean="0">
                <a:hlinkClick r:id="rId4"/>
              </a:rPr>
              <a:t>arxiv.org/abs/1904.08653</a:t>
            </a:r>
            <a:r>
              <a:rPr lang="nl-BE" sz="1100" dirty="0" smtClean="0"/>
              <a:t> , Thys et.al., </a:t>
            </a:r>
            <a:r>
              <a:rPr lang="nl-BE" sz="1100" i="1" dirty="0" smtClean="0"/>
              <a:t>“</a:t>
            </a:r>
            <a:r>
              <a:rPr lang="en-US" sz="1100" i="1" dirty="0"/>
              <a:t>Fooling automated surveillance cameras: adversarial patches to attack person </a:t>
            </a:r>
            <a:r>
              <a:rPr lang="en-US" sz="1100" i="1" dirty="0" smtClean="0"/>
              <a:t>detection</a:t>
            </a:r>
            <a:r>
              <a:rPr lang="nl-BE" sz="1100" i="1" dirty="0" smtClean="0"/>
              <a:t>”, </a:t>
            </a:r>
            <a:r>
              <a:rPr lang="nl-BE" sz="1100" dirty="0" smtClean="0"/>
              <a:t>2019</a:t>
            </a:r>
          </a:p>
          <a:p>
            <a:r>
              <a:rPr lang="en-US" sz="1100" dirty="0">
                <a:hlinkClick r:id="rId5"/>
              </a:rPr>
              <a:t>https://bair.berkeley.edu/blog/2017/12/30/yolo-attack</a:t>
            </a:r>
            <a:r>
              <a:rPr lang="en-US" sz="1100" dirty="0" smtClean="0">
                <a:hlinkClick r:id="rId5"/>
              </a:rPr>
              <a:t>/</a:t>
            </a:r>
            <a:r>
              <a:rPr lang="en-US" sz="1100" dirty="0" smtClean="0"/>
              <a:t>, </a:t>
            </a:r>
            <a:r>
              <a:rPr lang="en-US" sz="1100" dirty="0" err="1" smtClean="0"/>
              <a:t>Evtimov</a:t>
            </a:r>
            <a:r>
              <a:rPr lang="en-US" sz="1100" dirty="0" smtClean="0"/>
              <a:t> et.al., </a:t>
            </a:r>
            <a:r>
              <a:rPr lang="en-US" sz="1100" i="1" dirty="0" smtClean="0"/>
              <a:t>“</a:t>
            </a:r>
            <a:r>
              <a:rPr lang="en-US" sz="1100" i="1" dirty="0"/>
              <a:t>Physical Adversarial Examples Against Deep Neural </a:t>
            </a:r>
            <a:r>
              <a:rPr lang="en-US" sz="1100" i="1" dirty="0" smtClean="0"/>
              <a:t>Networks”,</a:t>
            </a:r>
            <a:r>
              <a:rPr lang="en-US" sz="1100" dirty="0" smtClean="0"/>
              <a:t> 2017 </a:t>
            </a:r>
            <a:endParaRPr lang="en-US" sz="1100" dirty="0"/>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347474" y="1192037"/>
            <a:ext cx="4234926" cy="4524748"/>
          </a:xfrm>
          <a:prstGeom prst="rect">
            <a:avLst/>
          </a:prstGeom>
        </p:spPr>
      </p:pic>
      <p:sp>
        <p:nvSpPr>
          <p:cNvPr id="13" name="Slide Number Placeholder 12"/>
          <p:cNvSpPr>
            <a:spLocks noGrp="1"/>
          </p:cNvSpPr>
          <p:nvPr>
            <p:ph type="sldNum" sz="quarter" idx="10"/>
          </p:nvPr>
        </p:nvSpPr>
        <p:spPr/>
        <p:txBody>
          <a:bodyPr/>
          <a:lstStyle/>
          <a:p>
            <a:pPr>
              <a:defRPr/>
            </a:pPr>
            <a:fld id="{84AEDDD6-2727-439E-A96F-E9FD4CA77376}" type="slidenum">
              <a:rPr lang="en-GB" smtClean="0"/>
              <a:pPr>
                <a:defRPr/>
              </a:pPr>
              <a:t>39</a:t>
            </a:fld>
            <a:endParaRPr lang="en-GB" dirty="0"/>
          </a:p>
        </p:txBody>
      </p:sp>
    </p:spTree>
    <p:extLst>
      <p:ext uri="{BB962C8B-B14F-4D97-AF65-F5344CB8AC3E}">
        <p14:creationId xmlns:p14="http://schemas.microsoft.com/office/powerpoint/2010/main" val="772365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4138715" y="1543050"/>
            <a:ext cx="3829492" cy="3686150"/>
          </a:xfrm>
          <a:prstGeom prst="ellipse">
            <a:avLst/>
          </a:prstGeom>
          <a:solidFill>
            <a:srgbClr val="08767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800" cap="all" dirty="0">
                <a:solidFill>
                  <a:schemeClr val="bg1"/>
                </a:solidFill>
              </a:rPr>
              <a:t>2021</a:t>
            </a:r>
          </a:p>
          <a:p>
            <a:pPr algn="ctr"/>
            <a:endParaRPr lang="en-US" dirty="0"/>
          </a:p>
        </p:txBody>
      </p:sp>
      <p:sp>
        <p:nvSpPr>
          <p:cNvPr id="66" name="AutoShape 4" descr="Résultat de recherche d'images pour &quot;recip-e&quot;"/>
          <p:cNvSpPr>
            <a:spLocks noChangeAspect="1" noChangeArrowheads="1"/>
          </p:cNvSpPr>
          <p:nvPr/>
        </p:nvSpPr>
        <p:spPr bwMode="auto">
          <a:xfrm>
            <a:off x="2783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67" name="AutoShape 6" descr="Résultat de recherche d'images pour &quot;recip-e&quot;"/>
          <p:cNvSpPr>
            <a:spLocks noChangeAspect="1" noChangeArrowheads="1"/>
          </p:cNvSpPr>
          <p:nvPr/>
        </p:nvSpPr>
        <p:spPr bwMode="auto">
          <a:xfrm>
            <a:off x="2783683" y="228600"/>
            <a:ext cx="5636419"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panose="020F0502020204030204"/>
            </a:endParaRPr>
          </a:p>
        </p:txBody>
      </p:sp>
      <p:sp>
        <p:nvSpPr>
          <p:cNvPr id="84" name="Content Placeholder 2"/>
          <p:cNvSpPr txBox="1">
            <a:spLocks/>
          </p:cNvSpPr>
          <p:nvPr/>
        </p:nvSpPr>
        <p:spPr>
          <a:xfrm>
            <a:off x="3017658" y="5298672"/>
            <a:ext cx="6172200" cy="1404156"/>
          </a:xfrm>
          <a:prstGeom prst="rect">
            <a:avLst/>
          </a:prstGeom>
        </p:spPr>
        <p:txBody>
          <a:bodyPr vert="horz" lIns="68580" tIns="34290" rIns="68580" bIns="3429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4F81BD"/>
              </a:buClr>
              <a:defRPr/>
            </a:pPr>
            <a:endParaRPr lang="en-US" sz="1500" dirty="0">
              <a:solidFill>
                <a:prstClr val="black"/>
              </a:solidFill>
              <a:latin typeface="Calibri" panose="020F0502020204030204"/>
            </a:endParaRPr>
          </a:p>
          <a:p>
            <a:pPr>
              <a:buClr>
                <a:srgbClr val="4F81BD"/>
              </a:buClr>
              <a:defRPr/>
            </a:pPr>
            <a:endParaRPr lang="en-US" sz="1500" dirty="0">
              <a:solidFill>
                <a:prstClr val="black"/>
              </a:solidFill>
              <a:latin typeface="Calibri" panose="020F0502020204030204"/>
            </a:endParaRPr>
          </a:p>
        </p:txBody>
      </p:sp>
      <p:sp>
        <p:nvSpPr>
          <p:cNvPr id="18" name="Oval 17"/>
          <p:cNvSpPr/>
          <p:nvPr/>
        </p:nvSpPr>
        <p:spPr>
          <a:xfrm>
            <a:off x="1919536" y="476672"/>
            <a:ext cx="2663140" cy="2592288"/>
          </a:xfrm>
          <a:prstGeom prst="ellipse">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b="1" dirty="0"/>
              <a:t>10.1 </a:t>
            </a:r>
          </a:p>
          <a:p>
            <a:pPr algn="ctr"/>
            <a:r>
              <a:rPr lang="nl-BE" sz="2000" dirty="0" smtClean="0"/>
              <a:t>miljoen</a:t>
            </a:r>
            <a:endParaRPr lang="nl-BE" sz="2000" dirty="0"/>
          </a:p>
          <a:p>
            <a:pPr algn="ctr"/>
            <a:r>
              <a:rPr lang="nl-BE" sz="2000" dirty="0" smtClean="0"/>
              <a:t>geregistreerde </a:t>
            </a:r>
            <a:r>
              <a:rPr lang="nl-BE" sz="2000" b="1" dirty="0" smtClean="0"/>
              <a:t>toestemmingen</a:t>
            </a:r>
            <a:endParaRPr lang="nl-BE" sz="2000" dirty="0"/>
          </a:p>
        </p:txBody>
      </p:sp>
      <p:sp>
        <p:nvSpPr>
          <p:cNvPr id="23" name="Oval 22"/>
          <p:cNvSpPr/>
          <p:nvPr/>
        </p:nvSpPr>
        <p:spPr>
          <a:xfrm>
            <a:off x="6528048" y="167238"/>
            <a:ext cx="2493178" cy="24696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t>19.6</a:t>
            </a:r>
            <a:r>
              <a:rPr lang="nl-BE" sz="2800" b="1" dirty="0"/>
              <a:t> </a:t>
            </a:r>
            <a:r>
              <a:rPr lang="nl-BE" sz="2000" dirty="0" smtClean="0"/>
              <a:t>miljard</a:t>
            </a:r>
            <a:endParaRPr lang="nl-BE" sz="2000" dirty="0"/>
          </a:p>
          <a:p>
            <a:pPr algn="ctr"/>
            <a:r>
              <a:rPr lang="nl-BE" sz="2000" b="1" dirty="0" smtClean="0"/>
              <a:t>elektronische transacties</a:t>
            </a:r>
            <a:endParaRPr lang="nl-BE" sz="2000" b="1" dirty="0"/>
          </a:p>
        </p:txBody>
      </p:sp>
      <p:sp>
        <p:nvSpPr>
          <p:cNvPr id="24" name="Oval 23"/>
          <p:cNvSpPr/>
          <p:nvPr/>
        </p:nvSpPr>
        <p:spPr>
          <a:xfrm>
            <a:off x="2980734" y="4227920"/>
            <a:ext cx="2323178" cy="208857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t>21.564</a:t>
            </a:r>
            <a:r>
              <a:rPr lang="nl-BE" sz="4400" b="1" dirty="0"/>
              <a:t> </a:t>
            </a:r>
            <a:r>
              <a:rPr lang="nl-BE" sz="2400" b="1" dirty="0" smtClean="0"/>
              <a:t>certificaten</a:t>
            </a:r>
            <a:endParaRPr lang="nl-BE" sz="2400" b="1" dirty="0"/>
          </a:p>
        </p:txBody>
      </p:sp>
      <p:sp>
        <p:nvSpPr>
          <p:cNvPr id="25" name="Oval 24"/>
          <p:cNvSpPr/>
          <p:nvPr/>
        </p:nvSpPr>
        <p:spPr>
          <a:xfrm>
            <a:off x="8683549" y="1451000"/>
            <a:ext cx="2283049" cy="1855723"/>
          </a:xfrm>
          <a:prstGeom prst="ellipse">
            <a:avLst/>
          </a:prstGeom>
          <a:solidFill>
            <a:srgbClr val="087670"/>
          </a:solidFill>
          <a:ln>
            <a:solidFill>
              <a:srgbClr val="08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t>100 %</a:t>
            </a:r>
            <a:r>
              <a:rPr lang="nl-BE" sz="2800" b="1" dirty="0"/>
              <a:t> </a:t>
            </a:r>
          </a:p>
          <a:p>
            <a:pPr algn="ctr"/>
            <a:r>
              <a:rPr lang="nl-BE" sz="2400" dirty="0" smtClean="0"/>
              <a:t>nageleefde</a:t>
            </a:r>
            <a:endParaRPr lang="nl-BE" sz="2400" b="1" dirty="0" smtClean="0"/>
          </a:p>
          <a:p>
            <a:pPr algn="ctr"/>
            <a:r>
              <a:rPr lang="nl-BE" sz="2400" b="1" dirty="0" err="1" smtClean="0"/>
              <a:t>KPI’s</a:t>
            </a:r>
            <a:endParaRPr lang="nl-BE" sz="2000" dirty="0"/>
          </a:p>
        </p:txBody>
      </p:sp>
      <p:sp>
        <p:nvSpPr>
          <p:cNvPr id="26" name="Oval 25"/>
          <p:cNvSpPr/>
          <p:nvPr/>
        </p:nvSpPr>
        <p:spPr>
          <a:xfrm>
            <a:off x="9333131" y="3246633"/>
            <a:ext cx="2472679" cy="2557251"/>
          </a:xfrm>
          <a:prstGeom prst="ellipse">
            <a:avLst/>
          </a:prstGeom>
          <a:solidFill>
            <a:srgbClr val="C00000">
              <a:alpha val="9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193</a:t>
            </a:r>
            <a:r>
              <a:rPr lang="nl-BE" sz="2800" b="1" dirty="0"/>
              <a:t> </a:t>
            </a:r>
          </a:p>
          <a:p>
            <a:pPr algn="ctr"/>
            <a:r>
              <a:rPr lang="nl-BE" sz="2000" dirty="0" smtClean="0"/>
              <a:t>miljoen berichten </a:t>
            </a:r>
            <a:r>
              <a:rPr lang="nl-BE" sz="2000" dirty="0" smtClean="0">
                <a:solidFill>
                  <a:schemeClr val="bg1"/>
                </a:solidFill>
              </a:rPr>
              <a:t>verstuurd naar </a:t>
            </a:r>
            <a:r>
              <a:rPr lang="nl-BE" sz="2000" b="1" dirty="0" smtClean="0">
                <a:solidFill>
                  <a:schemeClr val="bg1"/>
                </a:solidFill>
              </a:rPr>
              <a:t>eHealthBo</a:t>
            </a:r>
            <a:r>
              <a:rPr lang="nl-BE" sz="2000" b="1" dirty="0" smtClean="0"/>
              <a:t>x</a:t>
            </a:r>
            <a:endParaRPr lang="nl-BE" sz="2000" b="1" dirty="0"/>
          </a:p>
        </p:txBody>
      </p:sp>
      <p:sp>
        <p:nvSpPr>
          <p:cNvPr id="27" name="Oval 26"/>
          <p:cNvSpPr/>
          <p:nvPr/>
        </p:nvSpPr>
        <p:spPr>
          <a:xfrm>
            <a:off x="963093" y="2690410"/>
            <a:ext cx="2460280" cy="2384529"/>
          </a:xfrm>
          <a:prstGeom prst="ellipse">
            <a:avLst/>
          </a:prstGeom>
          <a:solidFill>
            <a:srgbClr val="087670"/>
          </a:solidFill>
          <a:ln>
            <a:solidFill>
              <a:srgbClr val="08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t>21.6</a:t>
            </a:r>
          </a:p>
          <a:p>
            <a:pPr algn="ctr"/>
            <a:r>
              <a:rPr lang="nl-BE" sz="2000" dirty="0" smtClean="0"/>
              <a:t>miljoen</a:t>
            </a:r>
            <a:endParaRPr lang="nl-BE" sz="2000" dirty="0"/>
          </a:p>
          <a:p>
            <a:pPr algn="ctr"/>
            <a:r>
              <a:rPr lang="nl-BE" sz="2000" dirty="0" smtClean="0"/>
              <a:t>raadplegingen van het </a:t>
            </a:r>
            <a:r>
              <a:rPr lang="nl-BE" sz="2000" b="1" dirty="0" smtClean="0"/>
              <a:t>portaal</a:t>
            </a:r>
            <a:endParaRPr lang="nl-BE" sz="2000" b="1" dirty="0"/>
          </a:p>
        </p:txBody>
      </p:sp>
      <p:sp>
        <p:nvSpPr>
          <p:cNvPr id="32" name="Oval 31"/>
          <p:cNvSpPr/>
          <p:nvPr/>
        </p:nvSpPr>
        <p:spPr>
          <a:xfrm>
            <a:off x="7088944" y="4149080"/>
            <a:ext cx="2244187" cy="2246254"/>
          </a:xfrm>
          <a:prstGeom prst="ellipse">
            <a:avLst/>
          </a:prstGeom>
          <a:solidFill>
            <a:srgbClr val="087670"/>
          </a:solidFill>
          <a:ln>
            <a:solidFill>
              <a:srgbClr val="08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t>862.000</a:t>
            </a:r>
          </a:p>
          <a:p>
            <a:pPr algn="ctr"/>
            <a:r>
              <a:rPr lang="nl-BE" sz="2000" b="1" dirty="0" smtClean="0"/>
              <a:t>eHealthBox-</a:t>
            </a:r>
          </a:p>
          <a:p>
            <a:pPr algn="ctr"/>
            <a:r>
              <a:rPr lang="nl-BE" sz="2000" dirty="0"/>
              <a:t>berichten</a:t>
            </a:r>
            <a:r>
              <a:rPr lang="nl-BE" sz="2000" b="1" dirty="0" smtClean="0"/>
              <a:t> naar </a:t>
            </a:r>
            <a:r>
              <a:rPr lang="nl-BE" sz="2000" b="1" dirty="0"/>
              <a:t>eBox</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223" y="3860198"/>
            <a:ext cx="2246825" cy="665061"/>
          </a:xfrm>
          <a:prstGeom prst="rect">
            <a:avLst/>
          </a:prstGeom>
        </p:spPr>
      </p:pic>
      <p:sp>
        <p:nvSpPr>
          <p:cNvPr id="6" name="Slide Number Placeholder 5"/>
          <p:cNvSpPr>
            <a:spLocks noGrp="1"/>
          </p:cNvSpPr>
          <p:nvPr>
            <p:ph type="sldNum" sz="quarter" idx="10"/>
          </p:nvPr>
        </p:nvSpPr>
        <p:spPr/>
        <p:txBody>
          <a:bodyPr/>
          <a:lstStyle/>
          <a:p>
            <a:pPr>
              <a:defRPr/>
            </a:pPr>
            <a:fld id="{99D811F3-C16F-4DB2-A42F-0DEC8D6A8BE4}" type="slidenum">
              <a:rPr lang="en-GB" smtClean="0"/>
              <a:pPr>
                <a:defRPr/>
              </a:pPr>
              <a:t>4</a:t>
            </a:fld>
            <a:endParaRPr lang="en-GB"/>
          </a:p>
        </p:txBody>
      </p:sp>
    </p:spTree>
    <p:extLst>
      <p:ext uri="{BB962C8B-B14F-4D97-AF65-F5344CB8AC3E}">
        <p14:creationId xmlns:p14="http://schemas.microsoft.com/office/powerpoint/2010/main" val="994811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Slechte definitie van objectieven</a:t>
            </a:r>
            <a:endParaRPr lang="fr-BE" dirty="0"/>
          </a:p>
        </p:txBody>
      </p:sp>
      <p:sp>
        <p:nvSpPr>
          <p:cNvPr id="3" name="Content Placeholder 2"/>
          <p:cNvSpPr>
            <a:spLocks noGrp="1"/>
          </p:cNvSpPr>
          <p:nvPr>
            <p:ph idx="1"/>
          </p:nvPr>
        </p:nvSpPr>
        <p:spPr/>
        <p:txBody>
          <a:bodyPr/>
          <a:lstStyle/>
          <a:p>
            <a:r>
              <a:rPr lang="nl-BE" smtClean="0"/>
              <a:t>evolutionaire algoritmes / reïnforcement learning</a:t>
            </a:r>
          </a:p>
          <a:p>
            <a:pPr lvl="1"/>
            <a:r>
              <a:rPr lang="nl-BE" smtClean="0"/>
              <a:t>beloon “succes”</a:t>
            </a:r>
          </a:p>
          <a:p>
            <a:pPr lvl="1"/>
            <a:r>
              <a:rPr lang="nl-BE" smtClean="0"/>
              <a:t>bestraf “mislukking”</a:t>
            </a:r>
          </a:p>
          <a:p>
            <a:pPr lvl="1"/>
            <a:r>
              <a:rPr lang="nl-BE" smtClean="0"/>
              <a:t>doel: maximaliseer de beloning</a:t>
            </a:r>
            <a:br>
              <a:rPr lang="nl-BE" smtClean="0"/>
            </a:br>
            <a:endParaRPr lang="nl-BE" smtClean="0"/>
          </a:p>
          <a:p>
            <a:r>
              <a:rPr lang="nl-BE" smtClean="0"/>
              <a:t>“succes” correct definiëren is moeilijk!</a:t>
            </a:r>
          </a:p>
          <a:p>
            <a:pPr lvl="1"/>
            <a:r>
              <a:rPr lang="nl-BE" smtClean="0"/>
              <a:t>AI exploiteert bugs </a:t>
            </a:r>
          </a:p>
          <a:p>
            <a:pPr lvl="1"/>
            <a:r>
              <a:rPr lang="nl-BE" smtClean="0"/>
              <a:t>AI exploiteert onverwachte eigenschappen</a:t>
            </a:r>
          </a:p>
          <a:p>
            <a:pPr lvl="1"/>
            <a:r>
              <a:rPr lang="nl-BE" smtClean="0"/>
              <a:t>AI kan in cirkeltjes gaan draaien</a:t>
            </a:r>
            <a:endParaRPr lang="fr-BE" dirty="0"/>
          </a:p>
        </p:txBody>
      </p:sp>
      <p:sp>
        <p:nvSpPr>
          <p:cNvPr id="13" name="Slide Number Placeholder 12"/>
          <p:cNvSpPr>
            <a:spLocks noGrp="1"/>
          </p:cNvSpPr>
          <p:nvPr>
            <p:ph type="sldNum" sz="quarter" idx="10"/>
          </p:nvPr>
        </p:nvSpPr>
        <p:spPr/>
        <p:txBody>
          <a:bodyPr/>
          <a:lstStyle/>
          <a:p>
            <a:pPr>
              <a:defRPr/>
            </a:pPr>
            <a:fld id="{84AEDDD6-2727-439E-A96F-E9FD4CA77376}" type="slidenum">
              <a:rPr lang="en-GB" smtClean="0"/>
              <a:pPr>
                <a:defRPr/>
              </a:pPr>
              <a:t>40</a:t>
            </a:fld>
            <a:endParaRPr lang="en-GB" dirty="0"/>
          </a:p>
        </p:txBody>
      </p:sp>
    </p:spTree>
    <p:extLst>
      <p:ext uri="{BB962C8B-B14F-4D97-AF65-F5344CB8AC3E}">
        <p14:creationId xmlns:p14="http://schemas.microsoft.com/office/powerpoint/2010/main" val="3630226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Slechte definitie van objectieven</a:t>
            </a:r>
            <a:endParaRPr lang="fr-BE"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3" t="40429" r="932" b="4429"/>
          <a:stretch/>
        </p:blipFill>
        <p:spPr>
          <a:xfrm>
            <a:off x="2711624" y="1110754"/>
            <a:ext cx="7056784" cy="2594209"/>
          </a:xfrm>
          <a:prstGeom prst="rect">
            <a:avLst/>
          </a:prstGeom>
        </p:spPr>
      </p:pic>
      <p:pic>
        <p:nvPicPr>
          <p:cNvPr id="9"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2010" t="46463" r="1394" b="2576"/>
          <a:stretch/>
        </p:blipFill>
        <p:spPr bwMode="auto">
          <a:xfrm>
            <a:off x="2711624" y="3789040"/>
            <a:ext cx="7069080" cy="232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0"/>
          </p:nvPr>
        </p:nvSpPr>
        <p:spPr/>
        <p:txBody>
          <a:bodyPr/>
          <a:lstStyle/>
          <a:p>
            <a:pPr>
              <a:defRPr/>
            </a:pPr>
            <a:fld id="{84AEDDD6-2727-439E-A96F-E9FD4CA77376}" type="slidenum">
              <a:rPr lang="en-GB" smtClean="0"/>
              <a:pPr>
                <a:defRPr/>
              </a:pPr>
              <a:t>41</a:t>
            </a:fld>
            <a:endParaRPr lang="en-GB" dirty="0"/>
          </a:p>
        </p:txBody>
      </p:sp>
      <p:sp>
        <p:nvSpPr>
          <p:cNvPr id="6" name="TextBox 5"/>
          <p:cNvSpPr txBox="1"/>
          <p:nvPr/>
        </p:nvSpPr>
        <p:spPr>
          <a:xfrm>
            <a:off x="545970" y="6058816"/>
            <a:ext cx="10910359" cy="400110"/>
          </a:xfrm>
          <a:prstGeom prst="rect">
            <a:avLst/>
          </a:prstGeom>
          <a:noFill/>
        </p:spPr>
        <p:txBody>
          <a:bodyPr wrap="none" rtlCol="0">
            <a:spAutoFit/>
          </a:bodyPr>
          <a:lstStyle/>
          <a:p>
            <a:r>
              <a:rPr lang="en-US" sz="1000" dirty="0" err="1" smtClean="0"/>
              <a:t>Afbeelding</a:t>
            </a:r>
            <a:r>
              <a:rPr lang="en-US" sz="1000" dirty="0" smtClean="0"/>
              <a:t>: </a:t>
            </a:r>
            <a:br>
              <a:rPr lang="en-US" sz="1000" dirty="0" smtClean="0"/>
            </a:br>
            <a:r>
              <a:rPr lang="nl-BE" sz="1000" dirty="0">
                <a:hlinkClick r:id="rId5"/>
              </a:rPr>
              <a:t>https://</a:t>
            </a:r>
            <a:r>
              <a:rPr lang="nl-BE" sz="1000" dirty="0" smtClean="0">
                <a:hlinkClick r:id="rId5"/>
              </a:rPr>
              <a:t>arxiv.org/abs/1803.03453</a:t>
            </a:r>
            <a:r>
              <a:rPr lang="nl-BE" sz="1000" dirty="0" smtClean="0"/>
              <a:t> , Lehmann et.al., </a:t>
            </a:r>
            <a:r>
              <a:rPr lang="nl-BE" sz="1000" i="1" dirty="0" smtClean="0"/>
              <a:t>“</a:t>
            </a:r>
            <a:r>
              <a:rPr lang="en-US" sz="1000" i="1" dirty="0" smtClean="0"/>
              <a:t>The </a:t>
            </a:r>
            <a:r>
              <a:rPr lang="en-US" sz="1000" i="1" dirty="0"/>
              <a:t>Surprising Creativity of Digital Evolution: A Collection of Anecdotes from the Evolutionary Computation and Artificial Life Research </a:t>
            </a:r>
            <a:r>
              <a:rPr lang="en-US" sz="1000" i="1" dirty="0" smtClean="0"/>
              <a:t>Communities”, </a:t>
            </a:r>
            <a:r>
              <a:rPr lang="en-US" sz="1000" dirty="0" smtClean="0"/>
              <a:t>2019</a:t>
            </a:r>
            <a:endParaRPr lang="en-US" sz="1000" dirty="0"/>
          </a:p>
        </p:txBody>
      </p:sp>
    </p:spTree>
    <p:extLst>
      <p:ext uri="{BB962C8B-B14F-4D97-AF65-F5344CB8AC3E}">
        <p14:creationId xmlns:p14="http://schemas.microsoft.com/office/powerpoint/2010/main" val="104762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Explainable AI</a:t>
            </a:r>
            <a:endParaRPr lang="fr-BE" dirty="0"/>
          </a:p>
        </p:txBody>
      </p:sp>
      <p:sp>
        <p:nvSpPr>
          <p:cNvPr id="3" name="Content Placeholder 2"/>
          <p:cNvSpPr>
            <a:spLocks noGrp="1"/>
          </p:cNvSpPr>
          <p:nvPr>
            <p:ph idx="1"/>
          </p:nvPr>
        </p:nvSpPr>
        <p:spPr/>
        <p:txBody>
          <a:bodyPr>
            <a:normAutofit/>
          </a:bodyPr>
          <a:lstStyle/>
          <a:p>
            <a:r>
              <a:rPr lang="nl-BE" dirty="0" smtClean="0"/>
              <a:t>vooral bij </a:t>
            </a:r>
            <a:r>
              <a:rPr lang="nl-BE" i="1" dirty="0" err="1" smtClean="0"/>
              <a:t>deep</a:t>
            </a:r>
            <a:r>
              <a:rPr lang="nl-BE" i="1" dirty="0" smtClean="0"/>
              <a:t> </a:t>
            </a:r>
            <a:r>
              <a:rPr lang="nl-BE" i="1" dirty="0" err="1" smtClean="0"/>
              <a:t>learning</a:t>
            </a:r>
            <a:r>
              <a:rPr lang="nl-BE" i="1" dirty="0" smtClean="0"/>
              <a:t> </a:t>
            </a:r>
            <a:r>
              <a:rPr lang="nl-BE" dirty="0" smtClean="0"/>
              <a:t>moeilijk:</a:t>
            </a:r>
          </a:p>
          <a:p>
            <a:pPr lvl="1"/>
            <a:r>
              <a:rPr lang="nl-BE" dirty="0" smtClean="0"/>
              <a:t>wat heeft de AI dan eigenlijk geleerd?</a:t>
            </a:r>
          </a:p>
          <a:p>
            <a:pPr lvl="1"/>
            <a:r>
              <a:rPr lang="nl-BE" dirty="0" smtClean="0"/>
              <a:t>welke eigenschappen van de gegevens wegen door?</a:t>
            </a:r>
          </a:p>
          <a:p>
            <a:pPr lvl="1"/>
            <a:r>
              <a:rPr lang="nl-BE" dirty="0" smtClean="0"/>
              <a:t>waarom is dit de uitkomst / beslissing?</a:t>
            </a:r>
            <a:br>
              <a:rPr lang="nl-BE" dirty="0" smtClean="0"/>
            </a:br>
            <a:endParaRPr lang="nl-BE" dirty="0" smtClean="0"/>
          </a:p>
          <a:p>
            <a:r>
              <a:rPr lang="nl-BE" dirty="0" smtClean="0">
                <a:sym typeface="Wingdings" panose="05000000000000000000" pitchFamily="2" charset="2"/>
              </a:rPr>
              <a:t>belangrijk voor </a:t>
            </a:r>
          </a:p>
          <a:p>
            <a:pPr lvl="1"/>
            <a:r>
              <a:rPr lang="nl-BE" dirty="0" smtClean="0">
                <a:sym typeface="Wingdings" panose="05000000000000000000" pitchFamily="2" charset="2"/>
              </a:rPr>
              <a:t>legale onderbouwing</a:t>
            </a:r>
          </a:p>
          <a:p>
            <a:pPr lvl="1"/>
            <a:r>
              <a:rPr lang="nl-BE" dirty="0" smtClean="0">
                <a:sym typeface="Wingdings" panose="05000000000000000000" pitchFamily="2" charset="2"/>
              </a:rPr>
              <a:t>aansprakelijkheid</a:t>
            </a:r>
          </a:p>
          <a:p>
            <a:pPr lvl="1"/>
            <a:r>
              <a:rPr lang="nl-BE" dirty="0" smtClean="0">
                <a:sym typeface="Wingdings" panose="05000000000000000000" pitchFamily="2" charset="2"/>
              </a:rPr>
              <a:t>verantwoording en motivering</a:t>
            </a:r>
          </a:p>
          <a:p>
            <a:pPr lvl="1"/>
            <a:r>
              <a:rPr lang="nl-BE" dirty="0" smtClean="0">
                <a:sym typeface="Wingdings" panose="05000000000000000000" pitchFamily="2" charset="2"/>
              </a:rPr>
              <a:t>corrigeren van fouten</a:t>
            </a:r>
          </a:p>
          <a:p>
            <a:pPr lvl="1"/>
            <a:endParaRPr lang="nl-BE" dirty="0" smtClean="0">
              <a:sym typeface="Wingdings" panose="05000000000000000000" pitchFamily="2" charset="2"/>
            </a:endParaRPr>
          </a:p>
          <a:p>
            <a:r>
              <a:rPr lang="nl-BE" dirty="0" smtClean="0">
                <a:sym typeface="Wingdings" panose="05000000000000000000" pitchFamily="2" charset="2"/>
              </a:rPr>
              <a:t>staat nog in kinderschoenen!</a:t>
            </a:r>
            <a:br>
              <a:rPr lang="nl-BE" dirty="0" smtClean="0">
                <a:sym typeface="Wingdings" panose="05000000000000000000" pitchFamily="2" charset="2"/>
              </a:rPr>
            </a:br>
            <a:endParaRPr lang="nl-BE" dirty="0" smtClean="0">
              <a:sym typeface="Wingdings" panose="05000000000000000000" pitchFamily="2" charset="2"/>
            </a:endParaRPr>
          </a:p>
          <a:p>
            <a:pPr lvl="1"/>
            <a:endParaRPr lang="nl-BE" dirty="0" smtClean="0">
              <a:sym typeface="Wingdings" panose="05000000000000000000" pitchFamily="2" charset="2"/>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678" y="2564904"/>
            <a:ext cx="5175640" cy="3481640"/>
          </a:xfrm>
          <a:prstGeom prst="rect">
            <a:avLst/>
          </a:prstGeom>
        </p:spPr>
      </p:pic>
      <p:sp>
        <p:nvSpPr>
          <p:cNvPr id="11" name="Slide Number Placeholder 10"/>
          <p:cNvSpPr>
            <a:spLocks noGrp="1"/>
          </p:cNvSpPr>
          <p:nvPr>
            <p:ph type="sldNum" sz="quarter" idx="10"/>
          </p:nvPr>
        </p:nvSpPr>
        <p:spPr/>
        <p:txBody>
          <a:bodyPr/>
          <a:lstStyle/>
          <a:p>
            <a:pPr>
              <a:defRPr/>
            </a:pPr>
            <a:fld id="{84AEDDD6-2727-439E-A96F-E9FD4CA77376}" type="slidenum">
              <a:rPr lang="en-GB" smtClean="0"/>
              <a:pPr>
                <a:defRPr/>
              </a:pPr>
              <a:t>42</a:t>
            </a:fld>
            <a:endParaRPr lang="en-GB" dirty="0"/>
          </a:p>
        </p:txBody>
      </p:sp>
      <p:sp>
        <p:nvSpPr>
          <p:cNvPr id="6" name="TextBox 5"/>
          <p:cNvSpPr txBox="1"/>
          <p:nvPr/>
        </p:nvSpPr>
        <p:spPr>
          <a:xfrm>
            <a:off x="530342" y="6046544"/>
            <a:ext cx="11065850" cy="430887"/>
          </a:xfrm>
          <a:prstGeom prst="rect">
            <a:avLst/>
          </a:prstGeom>
          <a:noFill/>
        </p:spPr>
        <p:txBody>
          <a:bodyPr wrap="none" rtlCol="0">
            <a:spAutoFit/>
          </a:bodyPr>
          <a:lstStyle/>
          <a:p>
            <a:r>
              <a:rPr lang="en-US" sz="1100" dirty="0" err="1" smtClean="0"/>
              <a:t>Afbeelding</a:t>
            </a:r>
            <a:r>
              <a:rPr lang="en-US" sz="1100" dirty="0" smtClean="0"/>
              <a:t>: </a:t>
            </a:r>
          </a:p>
          <a:p>
            <a:r>
              <a:rPr lang="en-US" sz="1100" dirty="0">
                <a:hlinkClick r:id="rId4"/>
              </a:rPr>
              <a:t>https://doi.org/10.1145/1553374.1553453</a:t>
            </a:r>
            <a:r>
              <a:rPr lang="en-US" sz="1100" dirty="0" smtClean="0"/>
              <a:t>, </a:t>
            </a:r>
            <a:r>
              <a:rPr lang="en-US" sz="1100" dirty="0" err="1" smtClean="0"/>
              <a:t>Honglak</a:t>
            </a:r>
            <a:r>
              <a:rPr lang="en-US" sz="1100" dirty="0" smtClean="0"/>
              <a:t> Lee et.al., “</a:t>
            </a:r>
            <a:r>
              <a:rPr lang="en-US" sz="1100" i="1" dirty="0"/>
              <a:t>Convolutional deep belief networks for scalable unsupervised learning of hierarchical </a:t>
            </a:r>
            <a:r>
              <a:rPr lang="en-US" sz="1100" i="1" dirty="0" smtClean="0"/>
              <a:t>representations</a:t>
            </a:r>
            <a:r>
              <a:rPr lang="en-US" sz="1100" dirty="0" smtClean="0"/>
              <a:t>”, ICML 2009, pp.609-616</a:t>
            </a:r>
            <a:endParaRPr lang="en-US" sz="1100" dirty="0"/>
          </a:p>
        </p:txBody>
      </p:sp>
    </p:spTree>
    <p:extLst>
      <p:ext uri="{BB962C8B-B14F-4D97-AF65-F5344CB8AC3E}">
        <p14:creationId xmlns:p14="http://schemas.microsoft.com/office/powerpoint/2010/main" val="778511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AI: de hype</a:t>
            </a:r>
            <a:endParaRPr lang="fr-BE" dirty="0"/>
          </a:p>
        </p:txBody>
      </p:sp>
      <p:sp>
        <p:nvSpPr>
          <p:cNvPr id="3" name="Content Placeholder 2"/>
          <p:cNvSpPr>
            <a:spLocks noGrp="1"/>
          </p:cNvSpPr>
          <p:nvPr>
            <p:ph idx="1"/>
          </p:nvPr>
        </p:nvSpPr>
        <p:spPr/>
        <p:txBody>
          <a:bodyPr>
            <a:noAutofit/>
          </a:bodyPr>
          <a:lstStyle/>
          <a:p>
            <a:r>
              <a:rPr lang="nl-BE" dirty="0" smtClean="0"/>
              <a:t>goeroes schuwen de superlatieven niet</a:t>
            </a:r>
          </a:p>
          <a:p>
            <a:pPr lvl="1"/>
            <a:r>
              <a:rPr lang="nl-BE" dirty="0" smtClean="0"/>
              <a:t>machine </a:t>
            </a:r>
            <a:r>
              <a:rPr lang="nl-BE" dirty="0" err="1" smtClean="0"/>
              <a:t>sentience</a:t>
            </a:r>
            <a:endParaRPr lang="nl-BE" dirty="0" smtClean="0"/>
          </a:p>
          <a:p>
            <a:pPr lvl="1"/>
            <a:r>
              <a:rPr lang="nl-BE" dirty="0" err="1" smtClean="0"/>
              <a:t>general</a:t>
            </a:r>
            <a:r>
              <a:rPr lang="nl-BE" dirty="0" smtClean="0"/>
              <a:t> AI / superintelligence</a:t>
            </a:r>
            <a:endParaRPr lang="nl-BE" dirty="0" smtClean="0">
              <a:solidFill>
                <a:srgbClr val="B1027C"/>
              </a:solidFill>
            </a:endParaRPr>
          </a:p>
          <a:p>
            <a:pPr lvl="1"/>
            <a:r>
              <a:rPr lang="nl-BE" i="1" dirty="0" smtClean="0"/>
              <a:t>“</a:t>
            </a:r>
            <a:r>
              <a:rPr lang="nl-BE" i="1" dirty="0" err="1" smtClean="0"/>
              <a:t>By</a:t>
            </a:r>
            <a:r>
              <a:rPr lang="nl-BE" i="1" dirty="0" smtClean="0"/>
              <a:t> 2020, </a:t>
            </a:r>
            <a:r>
              <a:rPr lang="nl-BE" i="1" dirty="0" err="1" smtClean="0"/>
              <a:t>the</a:t>
            </a:r>
            <a:r>
              <a:rPr lang="nl-BE" i="1" dirty="0" smtClean="0"/>
              <a:t> </a:t>
            </a:r>
            <a:r>
              <a:rPr lang="nl-BE" i="1" dirty="0" err="1" smtClean="0"/>
              <a:t>average</a:t>
            </a:r>
            <a:r>
              <a:rPr lang="nl-BE" i="1" dirty="0" smtClean="0"/>
              <a:t> person </a:t>
            </a:r>
            <a:r>
              <a:rPr lang="nl-BE" i="1" dirty="0" err="1" smtClean="0"/>
              <a:t>will</a:t>
            </a:r>
            <a:r>
              <a:rPr lang="nl-BE" i="1" dirty="0" smtClean="0"/>
              <a:t> have more </a:t>
            </a:r>
            <a:r>
              <a:rPr lang="nl-BE" i="1" dirty="0" err="1" smtClean="0"/>
              <a:t>conversations</a:t>
            </a:r>
            <a:r>
              <a:rPr lang="nl-BE" i="1" dirty="0" smtClean="0"/>
              <a:t> </a:t>
            </a:r>
            <a:r>
              <a:rPr lang="nl-BE" i="1" dirty="0" err="1" smtClean="0"/>
              <a:t>with</a:t>
            </a:r>
            <a:r>
              <a:rPr lang="nl-BE" i="1" dirty="0" smtClean="0"/>
              <a:t> bots </a:t>
            </a:r>
            <a:r>
              <a:rPr lang="nl-BE" i="1" dirty="0" err="1" smtClean="0"/>
              <a:t>than</a:t>
            </a:r>
            <a:r>
              <a:rPr lang="nl-BE" i="1" dirty="0" smtClean="0"/>
              <a:t> </a:t>
            </a:r>
            <a:r>
              <a:rPr lang="nl-BE" i="1" dirty="0" err="1" smtClean="0"/>
              <a:t>with</a:t>
            </a:r>
            <a:r>
              <a:rPr lang="nl-BE" i="1" dirty="0" smtClean="0"/>
              <a:t> </a:t>
            </a:r>
            <a:r>
              <a:rPr lang="nl-BE" i="1" dirty="0" err="1" smtClean="0"/>
              <a:t>their</a:t>
            </a:r>
            <a:r>
              <a:rPr lang="nl-BE" i="1" dirty="0" smtClean="0"/>
              <a:t> </a:t>
            </a:r>
            <a:r>
              <a:rPr lang="nl-BE" i="1" dirty="0" err="1" smtClean="0"/>
              <a:t>spouse</a:t>
            </a:r>
            <a:r>
              <a:rPr lang="nl-BE" i="1" dirty="0" smtClean="0"/>
              <a:t>.”  </a:t>
            </a:r>
            <a:r>
              <a:rPr lang="nl-BE" dirty="0" smtClean="0"/>
              <a:t>(Gartner, 2016)</a:t>
            </a:r>
            <a:r>
              <a:rPr lang="fr-BE" dirty="0" smtClean="0"/>
              <a:t/>
            </a:r>
            <a:br>
              <a:rPr lang="fr-BE" dirty="0" smtClean="0"/>
            </a:br>
            <a:endParaRPr lang="fr-BE" dirty="0" smtClean="0"/>
          </a:p>
          <a:p>
            <a:r>
              <a:rPr lang="nl-BE" altLang="en-US" dirty="0" smtClean="0">
                <a:cs typeface="Times New Roman" pitchFamily="18" charset="0"/>
                <a:sym typeface="Times New Roman" pitchFamily="18" charset="0"/>
              </a:rPr>
              <a:t>zo’n vaart loopt het echt niet</a:t>
            </a:r>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87488" y="4005064"/>
            <a:ext cx="8712968" cy="171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6"/>
          <p:cNvSpPr>
            <a:spLocks noGrp="1"/>
          </p:cNvSpPr>
          <p:nvPr>
            <p:ph type="sldNum" sz="quarter" idx="10"/>
          </p:nvPr>
        </p:nvSpPr>
        <p:spPr/>
        <p:txBody>
          <a:bodyPr/>
          <a:lstStyle/>
          <a:p>
            <a:pPr>
              <a:defRPr/>
            </a:pPr>
            <a:fld id="{84AEDDD6-2727-439E-A96F-E9FD4CA77376}" type="slidenum">
              <a:rPr lang="en-GB" smtClean="0"/>
              <a:pPr>
                <a:defRPr/>
              </a:pPr>
              <a:t>43</a:t>
            </a:fld>
            <a:endParaRPr lang="en-GB" dirty="0"/>
          </a:p>
        </p:txBody>
      </p:sp>
    </p:spTree>
    <p:extLst>
      <p:ext uri="{BB962C8B-B14F-4D97-AF65-F5344CB8AC3E}">
        <p14:creationId xmlns:p14="http://schemas.microsoft.com/office/powerpoint/2010/main" val="582841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Voeten op de grond: AI en COVID-19</a:t>
            </a:r>
            <a:endParaRPr lang="en-US" dirty="0"/>
          </a:p>
        </p:txBody>
      </p:sp>
      <p:sp>
        <p:nvSpPr>
          <p:cNvPr id="3" name="Content Placeholder 2"/>
          <p:cNvSpPr>
            <a:spLocks noGrp="1"/>
          </p:cNvSpPr>
          <p:nvPr>
            <p:ph idx="1"/>
          </p:nvPr>
        </p:nvSpPr>
        <p:spPr/>
        <p:txBody>
          <a:bodyPr/>
          <a:lstStyle/>
          <a:p>
            <a:r>
              <a:rPr lang="en-US" smtClean="0"/>
              <a:t>uit The BMJ:</a:t>
            </a:r>
            <a:br>
              <a:rPr lang="en-US" smtClean="0"/>
            </a:br>
            <a:r>
              <a:rPr lang="en-US" smtClean="0"/>
              <a:t/>
            </a:r>
            <a:br>
              <a:rPr lang="en-US" smtClean="0"/>
            </a:br>
            <a:r>
              <a:rPr lang="en-US" smtClean="0"/>
              <a:t/>
            </a:r>
            <a:br>
              <a:rPr lang="en-US" smtClean="0"/>
            </a:br>
            <a:endParaRPr lang="en-US" smtClean="0"/>
          </a:p>
          <a:p>
            <a:pPr lvl="1"/>
            <a:r>
              <a:rPr lang="en-US" smtClean="0"/>
              <a:t>onderzocht 232 AI-algoritmes die claimden diagnostiek patienten te verbeteren</a:t>
            </a:r>
          </a:p>
          <a:p>
            <a:pPr lvl="2"/>
            <a:r>
              <a:rPr lang="en-US" smtClean="0"/>
              <a:t>geen enkele geschikt voor klinisch gebruik</a:t>
            </a:r>
          </a:p>
          <a:p>
            <a:pPr lvl="2"/>
            <a:r>
              <a:rPr lang="en-US" smtClean="0"/>
              <a:t>slechts 2 toonden “genoeg potentieel om verder te testen” </a:t>
            </a:r>
          </a:p>
          <a:p>
            <a:pPr lvl="2"/>
            <a:r>
              <a:rPr lang="en-US" smtClean="0"/>
              <a:t>enkelen konden mogelijk schade berokkenen</a:t>
            </a:r>
          </a:p>
          <a:p>
            <a:pPr lvl="2"/>
            <a:endParaRPr lang="en-US" smtClean="0">
              <a:sym typeface="Wingdings" panose="05000000000000000000" pitchFamily="2" charset="2"/>
            </a:endParaRPr>
          </a:p>
          <a:p>
            <a:r>
              <a:rPr lang="en-US" smtClean="0">
                <a:sym typeface="Wingdings" panose="05000000000000000000" pitchFamily="2" charset="2"/>
              </a:rPr>
              <a:t>nadien in de pers:</a:t>
            </a:r>
          </a:p>
          <a:p>
            <a:pPr lvl="1"/>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894"/>
          <a:stretch/>
        </p:blipFill>
        <p:spPr>
          <a:xfrm>
            <a:off x="3287688" y="1185609"/>
            <a:ext cx="6336704" cy="1363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44" y="4173872"/>
            <a:ext cx="6598274" cy="2225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Slide Number Placeholder 14"/>
          <p:cNvSpPr>
            <a:spLocks noGrp="1"/>
          </p:cNvSpPr>
          <p:nvPr>
            <p:ph type="sldNum" sz="quarter" idx="10"/>
          </p:nvPr>
        </p:nvSpPr>
        <p:spPr/>
        <p:txBody>
          <a:bodyPr/>
          <a:lstStyle/>
          <a:p>
            <a:pPr>
              <a:defRPr/>
            </a:pPr>
            <a:fld id="{84AEDDD6-2727-439E-A96F-E9FD4CA77376}" type="slidenum">
              <a:rPr lang="en-GB" smtClean="0"/>
              <a:pPr>
                <a:defRPr/>
              </a:pPr>
              <a:t>44</a:t>
            </a:fld>
            <a:endParaRPr lang="en-GB" dirty="0"/>
          </a:p>
        </p:txBody>
      </p:sp>
    </p:spTree>
    <p:extLst>
      <p:ext uri="{BB962C8B-B14F-4D97-AF65-F5344CB8AC3E}">
        <p14:creationId xmlns:p14="http://schemas.microsoft.com/office/powerpoint/2010/main" val="3393095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Besluit</a:t>
            </a:r>
            <a:endParaRPr lang="fr-BE" dirty="0"/>
          </a:p>
        </p:txBody>
      </p:sp>
      <p:sp>
        <p:nvSpPr>
          <p:cNvPr id="3" name="Content Placeholder 2"/>
          <p:cNvSpPr>
            <a:spLocks noGrp="1"/>
          </p:cNvSpPr>
          <p:nvPr>
            <p:ph idx="1"/>
          </p:nvPr>
        </p:nvSpPr>
        <p:spPr/>
        <p:txBody>
          <a:bodyPr>
            <a:normAutofit/>
          </a:bodyPr>
          <a:lstStyle/>
          <a:p>
            <a:r>
              <a:rPr lang="nl-BE" dirty="0" err="1" smtClean="0"/>
              <a:t>always</a:t>
            </a:r>
            <a:r>
              <a:rPr lang="nl-BE" dirty="0" smtClean="0"/>
              <a:t> </a:t>
            </a:r>
            <a:r>
              <a:rPr lang="nl-BE" dirty="0" smtClean="0">
                <a:solidFill>
                  <a:srgbClr val="087670"/>
                </a:solidFill>
              </a:rPr>
              <a:t>look at </a:t>
            </a:r>
            <a:r>
              <a:rPr lang="nl-BE" dirty="0" err="1" smtClean="0">
                <a:solidFill>
                  <a:srgbClr val="087670"/>
                </a:solidFill>
              </a:rPr>
              <a:t>your</a:t>
            </a:r>
            <a:r>
              <a:rPr lang="nl-BE" dirty="0" smtClean="0">
                <a:solidFill>
                  <a:srgbClr val="087670"/>
                </a:solidFill>
              </a:rPr>
              <a:t> data</a:t>
            </a:r>
            <a:r>
              <a:rPr lang="nl-BE" dirty="0" smtClean="0"/>
              <a:t>!</a:t>
            </a:r>
          </a:p>
          <a:p>
            <a:pPr lvl="1"/>
            <a:r>
              <a:rPr lang="nl-BE" dirty="0" smtClean="0"/>
              <a:t>anomalieën worden best vroeg ontdekt</a:t>
            </a:r>
          </a:p>
          <a:p>
            <a:pPr lvl="1"/>
            <a:r>
              <a:rPr lang="nl-BE" dirty="0" smtClean="0"/>
              <a:t>moeilijker in tijden van big </a:t>
            </a:r>
            <a:r>
              <a:rPr lang="nl-BE" dirty="0"/>
              <a:t>d</a:t>
            </a:r>
            <a:r>
              <a:rPr lang="nl-BE" dirty="0" smtClean="0"/>
              <a:t>ata, net daarom belangrijker</a:t>
            </a:r>
          </a:p>
          <a:p>
            <a:pPr lvl="1"/>
            <a:r>
              <a:rPr lang="nl-BE" dirty="0" smtClean="0"/>
              <a:t>goede statistische analyse is erg waardevol</a:t>
            </a:r>
          </a:p>
          <a:p>
            <a:pPr lvl="1"/>
            <a:r>
              <a:rPr lang="nl-BE" dirty="0" smtClean="0"/>
              <a:t>medische gegevens hebben zo hun eigen specificiteit</a:t>
            </a:r>
            <a:br>
              <a:rPr lang="nl-BE" dirty="0" smtClean="0"/>
            </a:br>
            <a:endParaRPr lang="nl-BE" dirty="0" smtClean="0"/>
          </a:p>
          <a:p>
            <a:r>
              <a:rPr lang="nl-BE" dirty="0" smtClean="0"/>
              <a:t>wees u bewust van </a:t>
            </a:r>
            <a:r>
              <a:rPr lang="nl-BE" dirty="0" smtClean="0">
                <a:solidFill>
                  <a:srgbClr val="087670"/>
                </a:solidFill>
              </a:rPr>
              <a:t>ethische implicaties</a:t>
            </a:r>
          </a:p>
          <a:p>
            <a:pPr lvl="1"/>
            <a:r>
              <a:rPr lang="nl-BE" dirty="0" smtClean="0"/>
              <a:t>AI erft bias van de datasets en de makers </a:t>
            </a:r>
          </a:p>
          <a:p>
            <a:pPr lvl="1"/>
            <a:r>
              <a:rPr lang="nl-BE" dirty="0" smtClean="0"/>
              <a:t>implicaties op mensen, bepaalde categorieën van mensen, samenleving?</a:t>
            </a:r>
          </a:p>
          <a:p>
            <a:pPr lvl="1"/>
            <a:r>
              <a:rPr lang="nl-BE" dirty="0" smtClean="0"/>
              <a:t>wenselijkheid van automatisering? Mogelijkheid tot correctie?</a:t>
            </a:r>
          </a:p>
          <a:p>
            <a:pPr lvl="1"/>
            <a:r>
              <a:rPr lang="nl-BE" dirty="0" smtClean="0"/>
              <a:t>waar ligt welke verantwoordelijkheid?</a:t>
            </a:r>
          </a:p>
          <a:p>
            <a:pPr marL="457200" lvl="1" indent="0">
              <a:buNone/>
            </a:pPr>
            <a:endParaRPr lang="nl-BE" dirty="0" smtClean="0"/>
          </a:p>
          <a:p>
            <a:r>
              <a:rPr lang="nl-BE" dirty="0" smtClean="0">
                <a:solidFill>
                  <a:srgbClr val="087670"/>
                </a:solidFill>
              </a:rPr>
              <a:t>we staan nog maar aan het begin</a:t>
            </a:r>
            <a:r>
              <a:rPr lang="nl-BE" dirty="0" smtClean="0"/>
              <a:t>!</a:t>
            </a:r>
          </a:p>
          <a:p>
            <a:endParaRPr lang="nl-BE" dirty="0" smtClean="0"/>
          </a:p>
        </p:txBody>
      </p:sp>
      <p:sp>
        <p:nvSpPr>
          <p:cNvPr id="16" name="Slide Number Placeholder 15"/>
          <p:cNvSpPr>
            <a:spLocks noGrp="1"/>
          </p:cNvSpPr>
          <p:nvPr>
            <p:ph type="sldNum" sz="quarter" idx="10"/>
          </p:nvPr>
        </p:nvSpPr>
        <p:spPr/>
        <p:txBody>
          <a:bodyPr/>
          <a:lstStyle/>
          <a:p>
            <a:pPr>
              <a:defRPr/>
            </a:pPr>
            <a:fld id="{84AEDDD6-2727-439E-A96F-E9FD4CA77376}" type="slidenum">
              <a:rPr lang="en-GB" smtClean="0"/>
              <a:pPr>
                <a:defRPr/>
              </a:pPr>
              <a:t>45</a:t>
            </a:fld>
            <a:endParaRPr lang="en-GB" dirty="0"/>
          </a:p>
        </p:txBody>
      </p:sp>
    </p:spTree>
    <p:extLst>
      <p:ext uri="{BB962C8B-B14F-4D97-AF65-F5344CB8AC3E}">
        <p14:creationId xmlns:p14="http://schemas.microsoft.com/office/powerpoint/2010/main" val="9974170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Meer leren?</a:t>
            </a:r>
            <a:endParaRPr lang="en-US" dirty="0"/>
          </a:p>
        </p:txBody>
      </p:sp>
      <p:sp>
        <p:nvSpPr>
          <p:cNvPr id="3" name="Content Placeholder 2"/>
          <p:cNvSpPr>
            <a:spLocks noGrp="1"/>
          </p:cNvSpPr>
          <p:nvPr>
            <p:ph idx="1"/>
          </p:nvPr>
        </p:nvSpPr>
        <p:spPr/>
        <p:txBody>
          <a:bodyPr/>
          <a:lstStyle/>
          <a:p>
            <a:r>
              <a:rPr lang="en-US" smtClean="0"/>
              <a:t>FATE (sometimes FEAT)</a:t>
            </a:r>
          </a:p>
          <a:p>
            <a:pPr lvl="1"/>
            <a:r>
              <a:rPr lang="en-US" smtClean="0"/>
              <a:t>fairness, Accountability, Transparency, Ethics</a:t>
            </a:r>
          </a:p>
          <a:p>
            <a:pPr lvl="1"/>
            <a:r>
              <a:rPr lang="en-US" smtClean="0">
                <a:hlinkClick r:id="rId2"/>
              </a:rPr>
              <a:t>https://ethical.institute/principles.html</a:t>
            </a:r>
            <a:r>
              <a:rPr lang="en-US" smtClean="0"/>
              <a:t/>
            </a:r>
            <a:br>
              <a:rPr lang="en-US" smtClean="0"/>
            </a:br>
            <a:endParaRPr lang="en-US" smtClean="0"/>
          </a:p>
          <a:p>
            <a:r>
              <a:rPr lang="en-US" smtClean="0"/>
              <a:t>in België: </a:t>
            </a:r>
          </a:p>
          <a:p>
            <a:pPr lvl="1"/>
            <a:r>
              <a:rPr lang="en-US" smtClean="0">
                <a:hlinkClick r:id="rId3"/>
              </a:rPr>
              <a:t>https://data-en-maatschappij.ai/</a:t>
            </a:r>
            <a:endParaRPr lang="en-US" smtClean="0"/>
          </a:p>
          <a:p>
            <a:pPr lvl="1"/>
            <a:r>
              <a:rPr lang="en-US" smtClean="0">
                <a:hlinkClick r:id="rId4"/>
              </a:rPr>
              <a:t>https://www.ai4belgium.be/</a:t>
            </a:r>
            <a:r>
              <a:rPr lang="en-US" smtClean="0"/>
              <a:t> </a:t>
            </a:r>
            <a:endParaRPr lang="en-US" smtClean="0">
              <a:hlinkClick r:id="rId5"/>
            </a:endParaRPr>
          </a:p>
          <a:p>
            <a:pPr lvl="1"/>
            <a:r>
              <a:rPr lang="en-US" smtClean="0">
                <a:hlinkClick r:id="rId5"/>
              </a:rPr>
              <a:t>https://www.ai-cursus.be/</a:t>
            </a:r>
            <a:endParaRPr lang="en-US" smtClean="0"/>
          </a:p>
          <a:p>
            <a:pPr lvl="1"/>
            <a:r>
              <a:rPr lang="en-US" smtClean="0">
                <a:hlinkClick r:id="rId6"/>
              </a:rPr>
              <a:t>https://www.vaia.be/nl/</a:t>
            </a:r>
            <a:r>
              <a:rPr lang="en-US" smtClean="0"/>
              <a:t> </a:t>
            </a:r>
          </a:p>
          <a:p>
            <a:pPr lvl="1"/>
            <a:r>
              <a:rPr lang="en-US" smtClean="0"/>
              <a:t>AI Institute for the Common Good: </a:t>
            </a:r>
            <a:r>
              <a:rPr lang="en-US" smtClean="0">
                <a:hlinkClick r:id="rId7"/>
              </a:rPr>
              <a:t>https://fari.brussels/</a:t>
            </a:r>
            <a:r>
              <a:rPr lang="en-US" smtClean="0"/>
              <a:t> </a:t>
            </a:r>
          </a:p>
          <a:p>
            <a:pPr lvl="1"/>
            <a:r>
              <a:rPr lang="en-US" smtClean="0"/>
              <a:t>trusted AI Labs: </a:t>
            </a:r>
            <a:r>
              <a:rPr lang="en-US" smtClean="0">
                <a:hlinkClick r:id="rId8"/>
              </a:rPr>
              <a:t>https://trail.ac/</a:t>
            </a:r>
            <a:endParaRPr lang="en-US" smtClean="0"/>
          </a:p>
          <a:p>
            <a:pPr lvl="1"/>
            <a:r>
              <a:rPr lang="en-US" smtClean="0">
                <a:hlinkClick r:id="rId9"/>
              </a:rPr>
              <a:t>https://www.reseauia.be/</a:t>
            </a:r>
            <a:r>
              <a:rPr lang="en-US" smtClean="0"/>
              <a:t> </a:t>
            </a:r>
            <a:endParaRPr lang="en-US" smtClean="0">
              <a:hlinkClick r:id="rId10"/>
            </a:endParaRPr>
          </a:p>
          <a:p>
            <a:pPr lvl="1"/>
            <a:endParaRPr lang="en-US" smtClean="0"/>
          </a:p>
          <a:p>
            <a:pPr lvl="1"/>
            <a:endParaRPr lang="en-US" smtClean="0"/>
          </a:p>
          <a:p>
            <a:endParaRPr lang="en-US" smtClean="0"/>
          </a:p>
          <a:p>
            <a:endParaRPr lang="en-US"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0056" y="2952215"/>
            <a:ext cx="2088232" cy="1174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125" y="1676923"/>
            <a:ext cx="4076869" cy="917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87322" y="5274901"/>
            <a:ext cx="3037878" cy="103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4168" y="4273096"/>
            <a:ext cx="2314898" cy="76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2097" y="3035773"/>
            <a:ext cx="2543695" cy="918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0"/>
          </p:nvPr>
        </p:nvSpPr>
        <p:spPr/>
        <p:txBody>
          <a:bodyPr/>
          <a:lstStyle/>
          <a:p>
            <a:pPr>
              <a:defRPr/>
            </a:pPr>
            <a:fld id="{84AEDDD6-2727-439E-A96F-E9FD4CA77376}" type="slidenum">
              <a:rPr lang="en-GB" smtClean="0"/>
              <a:pPr>
                <a:defRPr/>
              </a:pPr>
              <a:t>46</a:t>
            </a:fld>
            <a:endParaRPr lang="en-GB" dirty="0"/>
          </a:p>
        </p:txBody>
      </p:sp>
    </p:spTree>
    <p:extLst>
      <p:ext uri="{BB962C8B-B14F-4D97-AF65-F5344CB8AC3E}">
        <p14:creationId xmlns:p14="http://schemas.microsoft.com/office/powerpoint/2010/main" val="27371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75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dirty="0" smtClean="0"/>
              <a:t>Doelstellingen </a:t>
            </a:r>
            <a:r>
              <a:rPr lang="nl-BE" altLang="en-US" dirty="0" smtClean="0">
                <a:solidFill>
                  <a:srgbClr val="087670"/>
                </a:solidFill>
              </a:rPr>
              <a:t>eHealth</a:t>
            </a:r>
            <a:r>
              <a:rPr lang="nl-BE" altLang="en-US" dirty="0" smtClean="0"/>
              <a:t>-platform</a:t>
            </a:r>
            <a:endParaRPr lang="en-US" dirty="0"/>
          </a:p>
        </p:txBody>
      </p:sp>
      <p:sp>
        <p:nvSpPr>
          <p:cNvPr id="92162" name="Rectangle 3"/>
          <p:cNvSpPr>
            <a:spLocks noGrp="1" noChangeArrowheads="1"/>
          </p:cNvSpPr>
          <p:nvPr>
            <p:ph idx="1"/>
          </p:nvPr>
        </p:nvSpPr>
        <p:spPr/>
        <p:txBody>
          <a:bodyPr/>
          <a:lstStyle/>
          <a:p>
            <a:r>
              <a:rPr lang="nl-BE" altLang="en-US" smtClean="0"/>
              <a:t>hoe?</a:t>
            </a:r>
          </a:p>
          <a:p>
            <a:pPr lvl="1"/>
            <a:r>
              <a:rPr lang="nl-BE" altLang="en-US" smtClean="0"/>
              <a:t>door een goed georganiseerde, onderlinge elektronische dienstverlening en informatie-uitwisseling tussen alle actoren in de gezondheidszorg</a:t>
            </a:r>
          </a:p>
          <a:p>
            <a:pPr lvl="1"/>
            <a:r>
              <a:rPr lang="nl-BE" altLang="en-US" smtClean="0"/>
              <a:t>met de nodige waarborgen op het vlak van de informatieveiligheid, de bescherming van de persoonlijke levenssfeer en het beroepsgeheim</a:t>
            </a:r>
          </a:p>
          <a:p>
            <a:pPr lvl="1"/>
            <a:endParaRPr lang="nl-BE" altLang="en-US" smtClean="0"/>
          </a:p>
          <a:p>
            <a:r>
              <a:rPr lang="nl-BE" altLang="en-US" smtClean="0"/>
              <a:t>wat?</a:t>
            </a:r>
          </a:p>
          <a:p>
            <a:pPr lvl="1"/>
            <a:r>
              <a:rPr lang="nl-BE" altLang="en-US" smtClean="0"/>
              <a:t>optimaliseren van de kwaliteit en de continuïteit van de gezondheidszorgverstrekking </a:t>
            </a:r>
          </a:p>
          <a:p>
            <a:pPr lvl="1"/>
            <a:r>
              <a:rPr lang="nl-BE" altLang="en-US" smtClean="0"/>
              <a:t>optimaliseren van de veiligheid van de patiënt</a:t>
            </a:r>
          </a:p>
          <a:p>
            <a:pPr lvl="1"/>
            <a:r>
              <a:rPr lang="nl-BE" altLang="en-US" smtClean="0"/>
              <a:t>vereenvoudigen van de administratieve formaliteiten voor alle actoren in de gezondheidszorg</a:t>
            </a:r>
          </a:p>
          <a:p>
            <a:pPr lvl="1"/>
            <a:r>
              <a:rPr lang="nl-BE" altLang="en-US" smtClean="0"/>
              <a:t>degelijk ondersteunen van het gezondheidszorgbeleid</a:t>
            </a:r>
          </a:p>
          <a:p>
            <a:pPr lvl="1"/>
            <a:endParaRPr lang="nl-BE" altLang="en-US" smtClean="0"/>
          </a:p>
          <a:p>
            <a:endParaRPr lang="nl-BE" altLang="en-US" dirty="0" smtClean="0"/>
          </a:p>
        </p:txBody>
      </p:sp>
      <p:sp>
        <p:nvSpPr>
          <p:cNvPr id="6" name="Slide Number Placeholder 5"/>
          <p:cNvSpPr>
            <a:spLocks noGrp="1"/>
          </p:cNvSpPr>
          <p:nvPr>
            <p:ph type="sldNum" sz="quarter" idx="10"/>
          </p:nvPr>
        </p:nvSpPr>
        <p:spPr/>
        <p:txBody>
          <a:bodyPr/>
          <a:lstStyle/>
          <a:p>
            <a:pPr>
              <a:defRPr/>
            </a:pPr>
            <a:fld id="{84AEDDD6-2727-439E-A96F-E9FD4CA77376}" type="slidenum">
              <a:rPr lang="en-GB" smtClean="0"/>
              <a:pPr>
                <a:defRPr/>
              </a:pPr>
              <a:t>5</a:t>
            </a:fld>
            <a:endParaRPr lang="en-GB" dirty="0"/>
          </a:p>
        </p:txBody>
      </p:sp>
    </p:spTree>
    <p:extLst>
      <p:ext uri="{BB962C8B-B14F-4D97-AF65-F5344CB8AC3E}">
        <p14:creationId xmlns:p14="http://schemas.microsoft.com/office/powerpoint/2010/main" val="200332521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ltLang="en-US" dirty="0" smtClean="0">
                <a:sym typeface="Arial" charset="0"/>
              </a:rPr>
              <a:t>10 opdrachten </a:t>
            </a:r>
            <a:r>
              <a:rPr lang="nl-BE" altLang="en-US" dirty="0">
                <a:solidFill>
                  <a:srgbClr val="087670"/>
                </a:solidFill>
              </a:rPr>
              <a:t>eHealth</a:t>
            </a:r>
            <a:r>
              <a:rPr lang="nl-BE" altLang="en-US" dirty="0"/>
              <a:t>-platform</a:t>
            </a:r>
            <a:endParaRPr lang="en-US" dirty="0"/>
          </a:p>
        </p:txBody>
      </p:sp>
      <p:sp>
        <p:nvSpPr>
          <p:cNvPr id="15363" name="Rectangle 3"/>
          <p:cNvSpPr>
            <a:spLocks noGrp="1" noChangeArrowheads="1"/>
          </p:cNvSpPr>
          <p:nvPr>
            <p:ph idx="1"/>
          </p:nvPr>
        </p:nvSpPr>
        <p:spPr/>
        <p:txBody>
          <a:bodyPr/>
          <a:lstStyle/>
          <a:p>
            <a:r>
              <a:rPr lang="nl-BE" altLang="en-US" dirty="0" smtClean="0">
                <a:sym typeface="Arial" charset="0"/>
              </a:rPr>
              <a:t>ontwikkelen van een visie en van een strategie inzake </a:t>
            </a:r>
            <a:r>
              <a:rPr lang="nl-BE" altLang="en-US" dirty="0" err="1" smtClean="0">
                <a:sym typeface="Arial" charset="0"/>
              </a:rPr>
              <a:t>eGezondheid</a:t>
            </a:r>
            <a:r>
              <a:rPr lang="nl-BE" altLang="en-US" dirty="0" smtClean="0"/>
              <a:t> </a:t>
            </a:r>
          </a:p>
          <a:p>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r>
              <a:rPr lang="nl-BE" altLang="en-US" dirty="0" smtClean="0">
                <a:sym typeface="Arial" charset="0"/>
              </a:rPr>
              <a:t>motor zijn van de noodzakelijke veranderingen zijn voor de uitvoering van de visie en de strategie inzake eHealth </a:t>
            </a:r>
            <a:r>
              <a:rPr lang="nl-BE" altLang="en-US" dirty="0" smtClean="0"/>
              <a:t> </a:t>
            </a:r>
          </a:p>
          <a:p>
            <a:r>
              <a:rPr lang="nl-BE" altLang="en-US" dirty="0" smtClean="0">
                <a:sym typeface="Arial" charset="0"/>
              </a:rPr>
              <a:t>vastleggen van functionele en technische normen, standaarden, specificaties en basisarchitectuur inzake ICT</a:t>
            </a:r>
          </a:p>
          <a:p>
            <a:r>
              <a:rPr lang="nl-BE" altLang="en-US" dirty="0" smtClean="0">
                <a:sym typeface="Arial" charset="0"/>
              </a:rPr>
              <a:t>registreren </a:t>
            </a:r>
            <a:r>
              <a:rPr lang="nl-BE" altLang="en-US" dirty="0">
                <a:sym typeface="Arial" charset="0"/>
              </a:rPr>
              <a:t>van software voor het beheer van elektronische patiëntendossiers  </a:t>
            </a:r>
          </a:p>
          <a:p>
            <a:r>
              <a:rPr lang="nl-BE" altLang="en-US" dirty="0" smtClean="0">
                <a:sym typeface="Arial" charset="0"/>
              </a:rPr>
              <a:t>concipiëren</a:t>
            </a:r>
            <a:r>
              <a:rPr lang="nl-BE" altLang="en-US" dirty="0">
                <a:sym typeface="Arial" charset="0"/>
              </a:rPr>
              <a:t>, uitwerken en beheren van een samenwerkingsplatform voor de veilige elektronische gegevensuitwisseling met de bijhorende </a:t>
            </a:r>
            <a:r>
              <a:rPr lang="nl-BE" altLang="en-US" dirty="0" smtClean="0">
                <a:sym typeface="Arial" charset="0"/>
              </a:rPr>
              <a:t>basisdiensten</a:t>
            </a:r>
          </a:p>
          <a:p>
            <a:endParaRPr lang="nl-BE" altLang="en-US" dirty="0" smtClean="0">
              <a:sym typeface="Arial" charset="0"/>
            </a:endParaRPr>
          </a:p>
          <a:p>
            <a:endParaRPr lang="nl-BE" altLang="en-US" dirty="0" smtClean="0">
              <a:sym typeface="Arial" charset="0"/>
            </a:endParaRPr>
          </a:p>
        </p:txBody>
      </p:sp>
      <p:sp>
        <p:nvSpPr>
          <p:cNvPr id="6" name="Slide Number Placeholder 5"/>
          <p:cNvSpPr>
            <a:spLocks noGrp="1"/>
          </p:cNvSpPr>
          <p:nvPr>
            <p:ph type="sldNum" sz="quarter" idx="10"/>
          </p:nvPr>
        </p:nvSpPr>
        <p:spPr/>
        <p:txBody>
          <a:bodyPr/>
          <a:lstStyle/>
          <a:p>
            <a:pPr>
              <a:defRPr/>
            </a:pPr>
            <a:fld id="{84AEDDD6-2727-439E-A96F-E9FD4CA77376}" type="slidenum">
              <a:rPr lang="en-GB" smtClean="0"/>
              <a:pPr>
                <a:defRPr/>
              </a:pPr>
              <a:t>6</a:t>
            </a:fld>
            <a:endParaRPr lang="en-GB" dirty="0"/>
          </a:p>
        </p:txBody>
      </p:sp>
    </p:spTree>
    <p:extLst>
      <p:ext uri="{BB962C8B-B14F-4D97-AF65-F5344CB8AC3E}">
        <p14:creationId xmlns:p14="http://schemas.microsoft.com/office/powerpoint/2010/main" val="210321308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dirty="0">
                <a:sym typeface="Arial" charset="0"/>
              </a:rPr>
              <a:t>10 opdrachten </a:t>
            </a:r>
            <a:r>
              <a:rPr lang="nl-BE" altLang="en-US" dirty="0">
                <a:solidFill>
                  <a:srgbClr val="087670"/>
                </a:solidFill>
              </a:rPr>
              <a:t>eHealth</a:t>
            </a:r>
            <a:r>
              <a:rPr lang="nl-BE" altLang="en-US" dirty="0"/>
              <a:t>-platform</a:t>
            </a:r>
            <a:endParaRPr lang="en-US" dirty="0"/>
          </a:p>
        </p:txBody>
      </p:sp>
      <p:sp>
        <p:nvSpPr>
          <p:cNvPr id="94211" name="Rectangle 3"/>
          <p:cNvSpPr>
            <a:spLocks noGrp="1" noChangeArrowheads="1"/>
          </p:cNvSpPr>
          <p:nvPr>
            <p:ph idx="1"/>
          </p:nvPr>
        </p:nvSpPr>
        <p:spPr/>
        <p:txBody>
          <a:bodyPr/>
          <a:lstStyle/>
          <a:p>
            <a:r>
              <a:rPr lang="nl-BE" altLang="en-US" dirty="0" smtClean="0">
                <a:sym typeface="Arial" charset="0"/>
              </a:rPr>
              <a:t>akkoord bereiken over een taakverdeling en over de kwaliteitsnormen en nagaan of de kwaliteitsnormen worden nageleefd</a:t>
            </a:r>
          </a:p>
          <a:p>
            <a:r>
              <a:rPr lang="nl-BE" altLang="en-US" dirty="0" smtClean="0">
                <a:sym typeface="Arial" charset="0"/>
              </a:rPr>
              <a:t>als onafhankelijke </a:t>
            </a:r>
            <a:r>
              <a:rPr lang="nl-BE" altLang="en-US" dirty="0" err="1" smtClean="0">
                <a:sym typeface="Arial" charset="0"/>
              </a:rPr>
              <a:t>trusted</a:t>
            </a:r>
            <a:r>
              <a:rPr lang="nl-BE" altLang="en-US" dirty="0" smtClean="0">
                <a:sym typeface="Arial" charset="0"/>
              </a:rPr>
              <a:t> </a:t>
            </a:r>
            <a:r>
              <a:rPr lang="nl-BE" altLang="en-US" dirty="0" err="1" smtClean="0">
                <a:sym typeface="Arial" charset="0"/>
              </a:rPr>
              <a:t>third</a:t>
            </a:r>
            <a:r>
              <a:rPr lang="nl-BE" altLang="en-US" dirty="0" smtClean="0">
                <a:sym typeface="Arial" charset="0"/>
              </a:rPr>
              <a:t> party (TTP) optreden voor het coderen en anonimiseren van persoonsgegevens m.b.t. de gezondheid voor rekening van bepaalde, in de wet opgesomde instanties ter ondersteuning van het wetenschappelijk onderzoek en het beleid</a:t>
            </a:r>
          </a:p>
          <a:p>
            <a:r>
              <a:rPr lang="nl-BE" altLang="en-US" dirty="0" smtClean="0">
                <a:sym typeface="Arial" charset="0"/>
              </a:rPr>
              <a:t>de totstandkoming van programma's en projecten promoten en coördineren</a:t>
            </a:r>
            <a:r>
              <a:rPr lang="nl-BE" altLang="en-US" dirty="0" smtClean="0"/>
              <a:t> </a:t>
            </a:r>
          </a:p>
          <a:p>
            <a:r>
              <a:rPr lang="nl-BE" altLang="en-US" dirty="0" smtClean="0">
                <a:sym typeface="Arial" charset="0"/>
              </a:rPr>
              <a:t>de ICT-aspecten van de gegevensuitwisseling beheren en coördineren in het kader van de elektronische patiëntendossiers en van de elektronische medische voorschriften</a:t>
            </a:r>
          </a:p>
          <a:p>
            <a:endParaRPr lang="nl-BE" altLang="en-US" dirty="0" smtClean="0">
              <a:sym typeface="Arial" charset="0"/>
            </a:endParaRPr>
          </a:p>
        </p:txBody>
      </p:sp>
      <p:sp>
        <p:nvSpPr>
          <p:cNvPr id="6" name="Slide Number Placeholder 5"/>
          <p:cNvSpPr>
            <a:spLocks noGrp="1"/>
          </p:cNvSpPr>
          <p:nvPr>
            <p:ph type="sldNum" sz="quarter" idx="10"/>
          </p:nvPr>
        </p:nvSpPr>
        <p:spPr/>
        <p:txBody>
          <a:bodyPr/>
          <a:lstStyle/>
          <a:p>
            <a:pPr>
              <a:defRPr/>
            </a:pPr>
            <a:fld id="{84AEDDD6-2727-439E-A96F-E9FD4CA77376}" type="slidenum">
              <a:rPr lang="en-GB" smtClean="0"/>
              <a:pPr>
                <a:defRPr/>
              </a:pPr>
              <a:t>7</a:t>
            </a:fld>
            <a:endParaRPr lang="en-GB" dirty="0"/>
          </a:p>
        </p:txBody>
      </p:sp>
    </p:spTree>
    <p:extLst>
      <p:ext uri="{BB962C8B-B14F-4D97-AF65-F5344CB8AC3E}">
        <p14:creationId xmlns:p14="http://schemas.microsoft.com/office/powerpoint/2010/main" val="328274375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ltLang="en-US" smtClean="0"/>
              <a:t>Basisarchitectuur</a:t>
            </a:r>
            <a:endParaRPr lang="en-US" dirty="0"/>
          </a:p>
        </p:txBody>
      </p:sp>
      <p:pic>
        <p:nvPicPr>
          <p:cNvPr id="9626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8813" y="581025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83"/>
          <p:cNvSpPr>
            <a:spLocks noChangeArrowheads="1"/>
          </p:cNvSpPr>
          <p:nvPr/>
        </p:nvSpPr>
        <p:spPr bwMode="auto">
          <a:xfrm>
            <a:off x="1998663" y="3857627"/>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fr-FR" altLang="en-US" sz="2400" b="1" i="1">
              <a:solidFill>
                <a:srgbClr val="000000"/>
              </a:solidFill>
            </a:endParaRPr>
          </a:p>
        </p:txBody>
      </p:sp>
      <p:sp>
        <p:nvSpPr>
          <p:cNvPr id="96263" name="Oval 84"/>
          <p:cNvSpPr>
            <a:spLocks noChangeArrowheads="1"/>
          </p:cNvSpPr>
          <p:nvPr/>
        </p:nvSpPr>
        <p:spPr bwMode="auto">
          <a:xfrm>
            <a:off x="9359902" y="3851277"/>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79" name="Rectangle 85"/>
          <p:cNvSpPr>
            <a:spLocks noChangeArrowheads="1"/>
          </p:cNvSpPr>
          <p:nvPr/>
        </p:nvSpPr>
        <p:spPr bwMode="auto">
          <a:xfrm>
            <a:off x="2508252" y="3859215"/>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latin typeface="Calibri"/>
            </a:endParaRPr>
          </a:p>
          <a:p>
            <a:pPr algn="ctr">
              <a:defRPr/>
            </a:pPr>
            <a:endParaRPr lang="en-GB" sz="2400" b="1" i="1">
              <a:solidFill>
                <a:srgbClr val="FFFFFF"/>
              </a:solidFill>
              <a:effectLst>
                <a:outerShdw blurRad="38100" dist="38100" dir="2700000" algn="tl">
                  <a:srgbClr val="000000"/>
                </a:outerShdw>
              </a:effectLst>
              <a:latin typeface="Calibri"/>
            </a:endParaRPr>
          </a:p>
        </p:txBody>
      </p:sp>
      <p:sp>
        <p:nvSpPr>
          <p:cNvPr id="96265" name="Oval 86"/>
          <p:cNvSpPr>
            <a:spLocks noChangeArrowheads="1"/>
          </p:cNvSpPr>
          <p:nvPr/>
        </p:nvSpPr>
        <p:spPr bwMode="auto">
          <a:xfrm>
            <a:off x="3278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96266" name="Oval 87"/>
          <p:cNvSpPr>
            <a:spLocks noChangeArrowheads="1"/>
          </p:cNvSpPr>
          <p:nvPr/>
        </p:nvSpPr>
        <p:spPr bwMode="auto">
          <a:xfrm>
            <a:off x="9183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tLang="en-US">
              <a:solidFill>
                <a:srgbClr val="000000"/>
              </a:solidFill>
              <a:latin typeface="Calibri" pitchFamily="34" charset="0"/>
            </a:endParaRPr>
          </a:p>
        </p:txBody>
      </p:sp>
      <p:sp>
        <p:nvSpPr>
          <p:cNvPr id="82" name="Rectangle 88"/>
          <p:cNvSpPr>
            <a:spLocks noChangeArrowheads="1"/>
          </p:cNvSpPr>
          <p:nvPr/>
        </p:nvSpPr>
        <p:spPr bwMode="auto">
          <a:xfrm>
            <a:off x="3681415" y="4117977"/>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dirty="0">
                <a:solidFill>
                  <a:srgbClr val="FFFFFF"/>
                </a:solidFill>
                <a:effectLst>
                  <a:outerShdw blurRad="38100" dist="38100" dir="2700000" algn="tl">
                    <a:srgbClr val="000000"/>
                  </a:outerShdw>
                </a:effectLst>
                <a:latin typeface="Calibri"/>
              </a:rPr>
              <a:t>Basisdiensten</a:t>
            </a:r>
          </a:p>
          <a:p>
            <a:pPr algn="ctr">
              <a:defRPr/>
            </a:pPr>
            <a:r>
              <a:rPr lang="nl-BE" sz="2400" b="1" i="1" dirty="0">
                <a:solidFill>
                  <a:srgbClr val="3E6E5A"/>
                </a:solidFill>
                <a:effectLst>
                  <a:outerShdw blurRad="38100" dist="38100" dir="2700000" algn="tl">
                    <a:srgbClr val="000000"/>
                  </a:outerShdw>
                </a:effectLst>
                <a:latin typeface="Calibri"/>
              </a:rPr>
              <a:t>eHealth</a:t>
            </a:r>
            <a:r>
              <a:rPr lang="nl-BE" sz="2400" b="1" i="1" dirty="0">
                <a:solidFill>
                  <a:srgbClr val="FFFFFF"/>
                </a:solidFill>
                <a:effectLst>
                  <a:outerShdw blurRad="38100" dist="38100" dir="2700000" algn="tl">
                    <a:srgbClr val="000000"/>
                  </a:outerShdw>
                </a:effectLst>
                <a:latin typeface="Calibri"/>
              </a:rPr>
              <a:t>-platform</a:t>
            </a:r>
          </a:p>
        </p:txBody>
      </p:sp>
      <p:sp>
        <p:nvSpPr>
          <p:cNvPr id="96268" name="Text Box 89"/>
          <p:cNvSpPr txBox="1">
            <a:spLocks noChangeArrowheads="1"/>
          </p:cNvSpPr>
          <p:nvPr/>
        </p:nvSpPr>
        <p:spPr bwMode="auto">
          <a:xfrm>
            <a:off x="1947863" y="4332290"/>
            <a:ext cx="138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r>
              <a:rPr lang="nl-BE" altLang="en-US" b="1" i="1">
                <a:solidFill>
                  <a:srgbClr val="000000"/>
                </a:solidFill>
              </a:rPr>
              <a:t>Netwerk</a:t>
            </a:r>
          </a:p>
        </p:txBody>
      </p:sp>
      <p:pic>
        <p:nvPicPr>
          <p:cNvPr id="9626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99140"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5000625" y="1289050"/>
            <a:ext cx="2286000" cy="762000"/>
          </a:xfrm>
          <a:prstGeom prst="ellipse">
            <a:avLst/>
          </a:prstGeom>
          <a:noFill/>
          <a:ln w="9525">
            <a:noFill/>
            <a:round/>
            <a:headEnd/>
            <a:tailEnd/>
          </a:ln>
          <a:effectLst/>
        </p:spPr>
        <p:txBody>
          <a:bodyPr wrap="none" anchor="ctr"/>
          <a:lstStyle/>
          <a:p>
            <a:pPr algn="ctr">
              <a:defRPr/>
            </a:pPr>
            <a:r>
              <a:rPr lang="nl-BE" sz="2000" b="1" i="1" dirty="0">
                <a:solidFill>
                  <a:srgbClr val="000000"/>
                </a:solidFill>
                <a:effectLst>
                  <a:outerShdw blurRad="38100" dist="38100" dir="2700000" algn="tl">
                    <a:srgbClr val="C0C0C0"/>
                  </a:outerShdw>
                </a:effectLst>
                <a:latin typeface="Calibri"/>
              </a:rPr>
              <a:t>Patiënten, zorgverstrekkers</a:t>
            </a:r>
          </a:p>
          <a:p>
            <a:pPr algn="ctr">
              <a:defRPr/>
            </a:pPr>
            <a:r>
              <a:rPr lang="nl-BE" sz="2000" b="1" i="1" dirty="0">
                <a:solidFill>
                  <a:srgbClr val="000000"/>
                </a:solidFill>
                <a:effectLst>
                  <a:outerShdw blurRad="38100" dist="38100" dir="2700000" algn="tl">
                    <a:srgbClr val="C0C0C0"/>
                  </a:outerShdw>
                </a:effectLst>
                <a:latin typeface="Calibri"/>
              </a:rPr>
              <a:t>en zorginstellingen</a:t>
            </a:r>
            <a:endParaRPr lang="nl-BE" sz="2000" b="1" i="1" dirty="0">
              <a:solidFill>
                <a:srgbClr val="FFFFFF"/>
              </a:solidFill>
              <a:effectLst>
                <a:outerShdw blurRad="38100" dist="38100" dir="2700000" algn="tl">
                  <a:srgbClr val="C0C0C0"/>
                </a:outerShdw>
              </a:effectLst>
              <a:latin typeface="Calibri"/>
            </a:endParaRPr>
          </a:p>
        </p:txBody>
      </p:sp>
      <p:sp>
        <p:nvSpPr>
          <p:cNvPr id="86" name="AutoShape 13"/>
          <p:cNvSpPr>
            <a:spLocks noChangeArrowheads="1"/>
          </p:cNvSpPr>
          <p:nvPr/>
        </p:nvSpPr>
        <p:spPr bwMode="blackWhite">
          <a:xfrm>
            <a:off x="7450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87" name="AutoShape 14"/>
          <p:cNvSpPr>
            <a:spLocks noChangeArrowheads="1"/>
          </p:cNvSpPr>
          <p:nvPr/>
        </p:nvSpPr>
        <p:spPr bwMode="blackWhite">
          <a:xfrm>
            <a:off x="8748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88" name="AutoShape 16"/>
          <p:cNvSpPr>
            <a:spLocks noChangeArrowheads="1"/>
          </p:cNvSpPr>
          <p:nvPr/>
        </p:nvSpPr>
        <p:spPr bwMode="blackWhite">
          <a:xfrm>
            <a:off x="6265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latin typeface="Calibri"/>
              </a:rPr>
              <a:t>GAB</a:t>
            </a:r>
          </a:p>
        </p:txBody>
      </p:sp>
      <p:pic>
        <p:nvPicPr>
          <p:cNvPr id="9627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2302"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5" name="Rectangle 21"/>
          <p:cNvSpPr>
            <a:spLocks noChangeArrowheads="1"/>
          </p:cNvSpPr>
          <p:nvPr/>
        </p:nvSpPr>
        <p:spPr bwMode="auto">
          <a:xfrm>
            <a:off x="1960502" y="6091238"/>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rPr>
              <a:t>Leveranciers</a:t>
            </a:r>
          </a:p>
        </p:txBody>
      </p:sp>
      <p:sp>
        <p:nvSpPr>
          <p:cNvPr id="96276" name="Rectangle 22"/>
          <p:cNvSpPr>
            <a:spLocks noChangeArrowheads="1"/>
          </p:cNvSpPr>
          <p:nvPr/>
        </p:nvSpPr>
        <p:spPr bwMode="auto">
          <a:xfrm>
            <a:off x="1919462" y="3468688"/>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nl-BE" altLang="en-US" sz="2000" b="1" i="1">
                <a:solidFill>
                  <a:srgbClr val="CC9900"/>
                </a:solidFill>
              </a:rPr>
              <a:t>Gebruikers</a:t>
            </a:r>
          </a:p>
        </p:txBody>
      </p:sp>
      <p:sp>
        <p:nvSpPr>
          <p:cNvPr id="92" name="AutoShape 23">
            <a:hlinkClick r:id="" action="ppaction://noaction" highlightClick="1"/>
          </p:cNvPr>
          <p:cNvSpPr>
            <a:spLocks noChangeArrowheads="1"/>
          </p:cNvSpPr>
          <p:nvPr/>
        </p:nvSpPr>
        <p:spPr bwMode="blackWhite">
          <a:xfrm>
            <a:off x="5016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latin typeface="Calibri"/>
              </a:rPr>
              <a:t>portaal </a:t>
            </a:r>
            <a:r>
              <a:rPr lang="nl-BE" sz="1400" i="1" dirty="0" err="1">
                <a:solidFill>
                  <a:srgbClr val="FFFFFF"/>
                </a:solidFill>
                <a:effectLst>
                  <a:outerShdw blurRad="38100" dist="38100" dir="2700000" algn="tl">
                    <a:srgbClr val="000000"/>
                  </a:outerShdw>
                </a:effectLst>
                <a:latin typeface="Calibri"/>
              </a:rPr>
              <a:t>eGezondheid</a:t>
            </a:r>
            <a:endParaRPr lang="nl-BE" sz="1400" i="1" dirty="0">
              <a:solidFill>
                <a:srgbClr val="FFFFFF"/>
              </a:solidFill>
              <a:effectLst>
                <a:outerShdw blurRad="38100" dist="38100" dir="2700000" algn="tl">
                  <a:srgbClr val="000000"/>
                </a:outerShdw>
              </a:effectLst>
              <a:latin typeface="Calibri"/>
            </a:endParaRPr>
          </a:p>
        </p:txBody>
      </p:sp>
      <p:grpSp>
        <p:nvGrpSpPr>
          <p:cNvPr id="96278" name="Group 24"/>
          <p:cNvGrpSpPr>
            <a:grpSpLocks/>
          </p:cNvGrpSpPr>
          <p:nvPr/>
        </p:nvGrpSpPr>
        <p:grpSpPr bwMode="auto">
          <a:xfrm>
            <a:off x="2284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Health portal</a:t>
              </a:r>
              <a:endParaRPr lang="nl-BE" sz="1000" i="1">
                <a:solidFill>
                  <a:srgbClr val="FFFFFF"/>
                </a:solidFill>
                <a:latin typeface="Calibri"/>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pic>
          <p:nvPicPr>
            <p:cNvPr id="9633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7696200" y="2028827"/>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Software zorginstelling</a:t>
            </a:r>
            <a:endParaRPr lang="nl-BE" sz="1000" i="1">
              <a:solidFill>
                <a:srgbClr val="FFFFFF"/>
              </a:solidFill>
              <a:latin typeface="Calibri"/>
            </a:endParaRPr>
          </a:p>
        </p:txBody>
      </p:sp>
      <p:sp>
        <p:nvSpPr>
          <p:cNvPr id="101" name="AutoShape 32">
            <a:hlinkClick r:id="" action="ppaction://noaction" highlightClick="1"/>
          </p:cNvPr>
          <p:cNvSpPr>
            <a:spLocks noChangeArrowheads="1"/>
          </p:cNvSpPr>
          <p:nvPr/>
        </p:nvSpPr>
        <p:spPr bwMode="blackWhite">
          <a:xfrm>
            <a:off x="8104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2" name="AutoShape 33">
            <a:hlinkClick r:id="" action="ppaction://noaction" highlightClick="1"/>
          </p:cNvPr>
          <p:cNvSpPr>
            <a:spLocks noChangeArrowheads="1"/>
          </p:cNvSpPr>
          <p:nvPr/>
        </p:nvSpPr>
        <p:spPr bwMode="blackWhite">
          <a:xfrm>
            <a:off x="8167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3" name="AutoShape 34">
            <a:hlinkClick r:id="" action="ppaction://noaction" highlightClick="1"/>
          </p:cNvPr>
          <p:cNvSpPr>
            <a:spLocks noChangeArrowheads="1"/>
          </p:cNvSpPr>
          <p:nvPr/>
        </p:nvSpPr>
        <p:spPr bwMode="blackWhite">
          <a:xfrm>
            <a:off x="8231188" y="2633665"/>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4" name="AutoShape 35">
            <a:hlinkClick r:id="" action="ppaction://noaction" highlightClick="1"/>
          </p:cNvPr>
          <p:cNvSpPr>
            <a:spLocks noChangeArrowheads="1"/>
          </p:cNvSpPr>
          <p:nvPr/>
        </p:nvSpPr>
        <p:spPr bwMode="blackWhite">
          <a:xfrm>
            <a:off x="8294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105" name="AutoShape 36">
            <a:hlinkClick r:id="" action="ppaction://noaction" highlightClick="1"/>
          </p:cNvPr>
          <p:cNvSpPr>
            <a:spLocks noChangeArrowheads="1"/>
          </p:cNvSpPr>
          <p:nvPr/>
        </p:nvSpPr>
        <p:spPr bwMode="blackWhite">
          <a:xfrm>
            <a:off x="6388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MyCareNet</a:t>
            </a:r>
            <a:endParaRPr lang="nl-BE" sz="1000" i="1">
              <a:solidFill>
                <a:srgbClr val="FFFFFF"/>
              </a:solidFill>
              <a:latin typeface="Calibri"/>
            </a:endParaRPr>
          </a:p>
        </p:txBody>
      </p:sp>
      <p:sp>
        <p:nvSpPr>
          <p:cNvPr id="106" name="AutoShape 37">
            <a:hlinkClick r:id="" action="ppaction://noaction" highlightClick="1"/>
          </p:cNvPr>
          <p:cNvSpPr>
            <a:spLocks noChangeArrowheads="1"/>
          </p:cNvSpPr>
          <p:nvPr/>
        </p:nvSpPr>
        <p:spPr bwMode="blackWhite">
          <a:xfrm>
            <a:off x="6837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7" name="AutoShape 38">
            <a:hlinkClick r:id="" action="ppaction://noaction" highlightClick="1"/>
          </p:cNvPr>
          <p:cNvSpPr>
            <a:spLocks noChangeArrowheads="1"/>
          </p:cNvSpPr>
          <p:nvPr/>
        </p:nvSpPr>
        <p:spPr bwMode="blackWhite">
          <a:xfrm>
            <a:off x="6900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8" name="AutoShape 39">
            <a:hlinkClick r:id="" action="ppaction://noaction" highlightClick="1"/>
          </p:cNvPr>
          <p:cNvSpPr>
            <a:spLocks noChangeArrowheads="1"/>
          </p:cNvSpPr>
          <p:nvPr/>
        </p:nvSpPr>
        <p:spPr bwMode="blackWhite">
          <a:xfrm>
            <a:off x="6965952"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09" name="AutoShape 40">
            <a:hlinkClick r:id="" action="ppaction://noaction" highlightClick="1"/>
          </p:cNvPr>
          <p:cNvSpPr>
            <a:spLocks noChangeArrowheads="1"/>
          </p:cNvSpPr>
          <p:nvPr/>
        </p:nvSpPr>
        <p:spPr bwMode="blackWhite">
          <a:xfrm>
            <a:off x="7029450" y="300514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110" name="AutoShape 41">
            <a:hlinkClick r:id="" action="ppaction://noaction" highlightClick="1"/>
          </p:cNvPr>
          <p:cNvSpPr>
            <a:spLocks noChangeArrowheads="1"/>
          </p:cNvSpPr>
          <p:nvPr/>
        </p:nvSpPr>
        <p:spPr bwMode="blackWhite">
          <a:xfrm>
            <a:off x="8882065" y="1565277"/>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latin typeface="Calibri"/>
              </a:rPr>
              <a:t>Software zorgverlener</a:t>
            </a:r>
            <a:endParaRPr lang="nl-BE" sz="1000" i="1" dirty="0">
              <a:solidFill>
                <a:srgbClr val="FFFFFF"/>
              </a:solidFill>
              <a:latin typeface="Calibri"/>
            </a:endParaRPr>
          </a:p>
        </p:txBody>
      </p:sp>
      <p:sp>
        <p:nvSpPr>
          <p:cNvPr id="111" name="AutoShape 46"/>
          <p:cNvSpPr>
            <a:spLocks noChangeArrowheads="1"/>
          </p:cNvSpPr>
          <p:nvPr/>
        </p:nvSpPr>
        <p:spPr bwMode="auto">
          <a:xfrm>
            <a:off x="3122613" y="2538415"/>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2" name="AutoShape 47"/>
          <p:cNvSpPr>
            <a:spLocks noChangeArrowheads="1"/>
          </p:cNvSpPr>
          <p:nvPr/>
        </p:nvSpPr>
        <p:spPr bwMode="auto">
          <a:xfrm>
            <a:off x="9459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3" name="AutoShape 49"/>
          <p:cNvSpPr>
            <a:spLocks noChangeArrowheads="1"/>
          </p:cNvSpPr>
          <p:nvPr/>
        </p:nvSpPr>
        <p:spPr bwMode="auto">
          <a:xfrm>
            <a:off x="8445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4" name="AutoShape 50"/>
          <p:cNvSpPr>
            <a:spLocks noChangeArrowheads="1"/>
          </p:cNvSpPr>
          <p:nvPr/>
        </p:nvSpPr>
        <p:spPr bwMode="auto">
          <a:xfrm>
            <a:off x="5473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5" name="AutoShape 51"/>
          <p:cNvSpPr>
            <a:spLocks noChangeArrowheads="1"/>
          </p:cNvSpPr>
          <p:nvPr/>
        </p:nvSpPr>
        <p:spPr bwMode="auto">
          <a:xfrm>
            <a:off x="6807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116" name="AutoShape 52"/>
          <p:cNvSpPr>
            <a:spLocks noChangeArrowheads="1"/>
          </p:cNvSpPr>
          <p:nvPr/>
        </p:nvSpPr>
        <p:spPr bwMode="auto">
          <a:xfrm rot="5400000">
            <a:off x="4141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7" name="AutoShape 53"/>
          <p:cNvSpPr>
            <a:spLocks noChangeArrowheads="1"/>
          </p:cNvSpPr>
          <p:nvPr/>
        </p:nvSpPr>
        <p:spPr bwMode="auto">
          <a:xfrm rot="5400000">
            <a:off x="2763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8" name="AutoShape 54"/>
          <p:cNvSpPr>
            <a:spLocks noChangeArrowheads="1"/>
          </p:cNvSpPr>
          <p:nvPr/>
        </p:nvSpPr>
        <p:spPr bwMode="auto">
          <a:xfrm rot="5400000">
            <a:off x="6870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19" name="AutoShape 55"/>
          <p:cNvSpPr>
            <a:spLocks noChangeArrowheads="1"/>
          </p:cNvSpPr>
          <p:nvPr/>
        </p:nvSpPr>
        <p:spPr bwMode="auto">
          <a:xfrm rot="5400000">
            <a:off x="9332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0" name="AutoShape 56"/>
          <p:cNvSpPr>
            <a:spLocks noChangeArrowheads="1"/>
          </p:cNvSpPr>
          <p:nvPr/>
        </p:nvSpPr>
        <p:spPr bwMode="auto">
          <a:xfrm rot="5400000">
            <a:off x="8146257" y="122158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latin typeface="Calibri"/>
            </a:endParaRPr>
          </a:p>
        </p:txBody>
      </p:sp>
      <p:sp>
        <p:nvSpPr>
          <p:cNvPr id="121" name="AutoShape 59">
            <a:hlinkClick r:id="" action="ppaction://noaction" highlightClick="1"/>
          </p:cNvPr>
          <p:cNvSpPr>
            <a:spLocks noChangeArrowheads="1"/>
          </p:cNvSpPr>
          <p:nvPr/>
        </p:nvSpPr>
        <p:spPr bwMode="blackWhite">
          <a:xfrm>
            <a:off x="3644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latin typeface="Calibri"/>
              </a:rPr>
              <a:t>Site RIZIV</a:t>
            </a:r>
            <a:endParaRPr lang="nl-BE" sz="1000" i="1">
              <a:solidFill>
                <a:srgbClr val="FFFFFF"/>
              </a:solidFill>
              <a:latin typeface="Calibri"/>
            </a:endParaRPr>
          </a:p>
        </p:txBody>
      </p:sp>
      <p:sp>
        <p:nvSpPr>
          <p:cNvPr id="122" name="AutoShape 60">
            <a:hlinkClick r:id="" action="ppaction://noaction" highlightClick="1"/>
          </p:cNvPr>
          <p:cNvSpPr>
            <a:spLocks noChangeArrowheads="1"/>
          </p:cNvSpPr>
          <p:nvPr/>
        </p:nvSpPr>
        <p:spPr bwMode="blackWhite">
          <a:xfrm>
            <a:off x="4094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3" name="AutoShape 61">
            <a:hlinkClick r:id="" action="ppaction://noaction" highlightClick="1"/>
          </p:cNvPr>
          <p:cNvSpPr>
            <a:spLocks noChangeArrowheads="1"/>
          </p:cNvSpPr>
          <p:nvPr/>
        </p:nvSpPr>
        <p:spPr bwMode="blackWhite">
          <a:xfrm>
            <a:off x="4157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4" name="AutoShape 62">
            <a:hlinkClick r:id="" action="ppaction://noaction" highlightClick="1"/>
          </p:cNvPr>
          <p:cNvSpPr>
            <a:spLocks noChangeArrowheads="1"/>
          </p:cNvSpPr>
          <p:nvPr/>
        </p:nvSpPr>
        <p:spPr bwMode="blackWhite">
          <a:xfrm>
            <a:off x="4222752"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25" name="AutoShape 63">
            <a:hlinkClick r:id="" action="ppaction://noaction" highlightClick="1"/>
          </p:cNvPr>
          <p:cNvSpPr>
            <a:spLocks noChangeArrowheads="1"/>
          </p:cNvSpPr>
          <p:nvPr/>
        </p:nvSpPr>
        <p:spPr bwMode="blackWhite">
          <a:xfrm>
            <a:off x="4286250" y="270034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pic>
        <p:nvPicPr>
          <p:cNvPr id="9630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363" y="3124202"/>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4964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28" name="AutoShape 69"/>
          <p:cNvSpPr>
            <a:spLocks noChangeArrowheads="1"/>
          </p:cNvSpPr>
          <p:nvPr/>
        </p:nvSpPr>
        <p:spPr bwMode="blackWhite">
          <a:xfrm>
            <a:off x="3600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29" name="AutoShape 73"/>
          <p:cNvSpPr>
            <a:spLocks noChangeArrowheads="1"/>
          </p:cNvSpPr>
          <p:nvPr/>
        </p:nvSpPr>
        <p:spPr bwMode="blackWhite">
          <a:xfrm>
            <a:off x="2279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a:solidFill>
                  <a:srgbClr val="FFCC99"/>
                </a:solidFill>
                <a:effectLst>
                  <a:outerShdw blurRad="38100" dist="38100" dir="2700000" algn="tl">
                    <a:srgbClr val="000000"/>
                  </a:outerShdw>
                </a:effectLst>
                <a:latin typeface="Calibri"/>
              </a:rPr>
              <a:t>GAB</a:t>
            </a:r>
          </a:p>
        </p:txBody>
      </p:sp>
      <p:sp>
        <p:nvSpPr>
          <p:cNvPr id="130" name="AutoShape 48"/>
          <p:cNvSpPr>
            <a:spLocks noChangeArrowheads="1"/>
          </p:cNvSpPr>
          <p:nvPr/>
        </p:nvSpPr>
        <p:spPr bwMode="auto">
          <a:xfrm>
            <a:off x="4330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latin typeface="Calibri"/>
            </a:endParaRPr>
          </a:p>
        </p:txBody>
      </p:sp>
      <p:sp>
        <p:nvSpPr>
          <p:cNvPr id="96310" name="AutoShape 17"/>
          <p:cNvSpPr>
            <a:spLocks noChangeArrowheads="1"/>
          </p:cNvSpPr>
          <p:nvPr/>
        </p:nvSpPr>
        <p:spPr bwMode="auto">
          <a:xfrm>
            <a:off x="6494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1" name="AutoShape 18"/>
          <p:cNvSpPr>
            <a:spLocks noChangeArrowheads="1"/>
          </p:cNvSpPr>
          <p:nvPr/>
        </p:nvSpPr>
        <p:spPr bwMode="auto">
          <a:xfrm>
            <a:off x="7678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2" name="AutoShape 19"/>
          <p:cNvSpPr>
            <a:spLocks noChangeArrowheads="1"/>
          </p:cNvSpPr>
          <p:nvPr/>
        </p:nvSpPr>
        <p:spPr bwMode="auto">
          <a:xfrm>
            <a:off x="8977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3" name="AutoShape 68"/>
          <p:cNvSpPr>
            <a:spLocks noChangeArrowheads="1"/>
          </p:cNvSpPr>
          <p:nvPr/>
        </p:nvSpPr>
        <p:spPr bwMode="auto">
          <a:xfrm>
            <a:off x="5192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4" name="AutoShape 70"/>
          <p:cNvSpPr>
            <a:spLocks noChangeArrowheads="1"/>
          </p:cNvSpPr>
          <p:nvPr/>
        </p:nvSpPr>
        <p:spPr bwMode="auto">
          <a:xfrm>
            <a:off x="3829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sp>
        <p:nvSpPr>
          <p:cNvPr id="96315" name="AutoShape 74"/>
          <p:cNvSpPr>
            <a:spLocks noChangeArrowheads="1"/>
          </p:cNvSpPr>
          <p:nvPr/>
        </p:nvSpPr>
        <p:spPr bwMode="auto">
          <a:xfrm>
            <a:off x="2508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endParaRPr lang="en-GB" altLang="en-US">
              <a:solidFill>
                <a:srgbClr val="000000"/>
              </a:solidFill>
              <a:latin typeface="Calibri" pitchFamily="34" charset="0"/>
            </a:endParaRPr>
          </a:p>
        </p:txBody>
      </p:sp>
      <p:pic>
        <p:nvPicPr>
          <p:cNvPr id="9631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16340"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631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9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9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5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9359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3" name="AutoShape 33">
            <a:hlinkClick r:id="" action="ppaction://noaction" highlightClick="1"/>
          </p:cNvPr>
          <p:cNvSpPr>
            <a:spLocks noChangeArrowheads="1"/>
          </p:cNvSpPr>
          <p:nvPr/>
        </p:nvSpPr>
        <p:spPr bwMode="blackWhite">
          <a:xfrm>
            <a:off x="9423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4" name="AutoShape 34">
            <a:hlinkClick r:id="" action="ppaction://noaction" highlightClick="1"/>
          </p:cNvPr>
          <p:cNvSpPr>
            <a:spLocks noChangeArrowheads="1"/>
          </p:cNvSpPr>
          <p:nvPr/>
        </p:nvSpPr>
        <p:spPr bwMode="blackWhite">
          <a:xfrm>
            <a:off x="9486900" y="2205040"/>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latin typeface="Calibri"/>
            </a:endParaRPr>
          </a:p>
        </p:txBody>
      </p:sp>
      <p:sp>
        <p:nvSpPr>
          <p:cNvPr id="145" name="AutoShape 35">
            <a:hlinkClick r:id="" action="ppaction://noaction" highlightClick="1"/>
          </p:cNvPr>
          <p:cNvSpPr>
            <a:spLocks noChangeArrowheads="1"/>
          </p:cNvSpPr>
          <p:nvPr/>
        </p:nvSpPr>
        <p:spPr bwMode="blackWhite">
          <a:xfrm>
            <a:off x="9550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a:solidFill>
                  <a:srgbClr val="FFFFFF"/>
                </a:solidFill>
                <a:effectLst>
                  <a:outerShdw blurRad="38100" dist="38100" dir="2700000" algn="tl">
                    <a:srgbClr val="000000"/>
                  </a:outerShdw>
                </a:effectLst>
                <a:latin typeface="Calibri"/>
              </a:rPr>
              <a:t>DTW</a:t>
            </a:r>
          </a:p>
        </p:txBody>
      </p:sp>
      <p:sp>
        <p:nvSpPr>
          <p:cNvPr id="6" name="Slide Number Placeholder 5"/>
          <p:cNvSpPr>
            <a:spLocks noGrp="1"/>
          </p:cNvSpPr>
          <p:nvPr>
            <p:ph type="sldNum" sz="quarter" idx="10"/>
          </p:nvPr>
        </p:nvSpPr>
        <p:spPr/>
        <p:txBody>
          <a:bodyPr/>
          <a:lstStyle/>
          <a:p>
            <a:pPr>
              <a:defRPr/>
            </a:pPr>
            <a:fld id="{84AEDDD6-2727-439E-A96F-E9FD4CA77376}" type="slidenum">
              <a:rPr lang="en-GB" smtClean="0"/>
              <a:pPr>
                <a:defRPr/>
              </a:pPr>
              <a:t>8</a:t>
            </a:fld>
            <a:endParaRPr lang="en-GB" dirty="0"/>
          </a:p>
        </p:txBody>
      </p:sp>
    </p:spTree>
    <p:extLst>
      <p:ext uri="{BB962C8B-B14F-4D97-AF65-F5344CB8AC3E}">
        <p14:creationId xmlns:p14="http://schemas.microsoft.com/office/powerpoint/2010/main" val="179263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Basisdiensten &amp; API’s</a:t>
            </a:r>
            <a:endParaRPr lang="nl-BE" dirty="0"/>
          </a:p>
        </p:txBody>
      </p:sp>
      <p:graphicFrame>
        <p:nvGraphicFramePr>
          <p:cNvPr id="57" name="Content Placeholder 5"/>
          <p:cNvGraphicFramePr>
            <a:graphicFrameLocks noGrp="1"/>
          </p:cNvGraphicFramePr>
          <p:nvPr>
            <p:ph idx="1"/>
            <p:extLst/>
          </p:nvPr>
        </p:nvGraphicFramePr>
        <p:xfrm>
          <a:off x="609600" y="1196975"/>
          <a:ext cx="10972800"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84AEDDD6-2727-439E-A96F-E9FD4CA77376}" type="slidenum">
              <a:rPr lang="en-GB" smtClean="0"/>
              <a:pPr>
                <a:defRPr/>
              </a:pPr>
              <a:t>9</a:t>
            </a:fld>
            <a:endParaRPr lang="en-GB" dirty="0"/>
          </a:p>
        </p:txBody>
      </p:sp>
    </p:spTree>
    <p:extLst>
      <p:ext uri="{BB962C8B-B14F-4D97-AF65-F5344CB8AC3E}">
        <p14:creationId xmlns:p14="http://schemas.microsoft.com/office/powerpoint/2010/main" val="308257885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theme/theme1.xml><?xml version="1.0" encoding="utf-8"?>
<a:theme xmlns:a="http://schemas.openxmlformats.org/drawingml/2006/main" name="eHeal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2911</TotalTime>
  <Words>2337</Words>
  <Application>Microsoft Office PowerPoint</Application>
  <PresentationFormat>Breedbeeld</PresentationFormat>
  <Paragraphs>518</Paragraphs>
  <Slides>47</Slides>
  <Notes>29</Notes>
  <HiddenSlides>3</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47</vt:i4>
      </vt:variant>
    </vt:vector>
  </HeadingPairs>
  <TitlesOfParts>
    <vt:vector size="53" baseType="lpstr">
      <vt:lpstr>Arial</vt:lpstr>
      <vt:lpstr>Calibri</vt:lpstr>
      <vt:lpstr>Consolas</vt:lpstr>
      <vt:lpstr>Times New Roman</vt:lpstr>
      <vt:lpstr>Wingdings</vt:lpstr>
      <vt:lpstr>eHealth</vt:lpstr>
      <vt:lpstr>Elektronische gegevensuitwisseling en artificiële intelligentie in de gezondheidszorg</vt:lpstr>
      <vt:lpstr>PowerPoint-presentatie</vt:lpstr>
      <vt:lpstr>Overzicht van het e-gezondheidslandschap in België</vt:lpstr>
      <vt:lpstr>PowerPoint-presentatie</vt:lpstr>
      <vt:lpstr>Doelstellingen eHealth-platform</vt:lpstr>
      <vt:lpstr>10 opdrachten eHealth-platform</vt:lpstr>
      <vt:lpstr>10 opdrachten eHealth-platform</vt:lpstr>
      <vt:lpstr>Basisarchitectuur</vt:lpstr>
      <vt:lpstr>Basisdiensten &amp; API’s</vt:lpstr>
      <vt:lpstr>eGezondheid in de praktijk</vt:lpstr>
      <vt:lpstr>eGezondheid in de praktijk</vt:lpstr>
      <vt:lpstr>Verwijzingsrepertorium (hub-metahub)</vt:lpstr>
      <vt:lpstr>Extramurale gegevens: kluizen</vt:lpstr>
      <vt:lpstr>Tussentijds besluit</vt:lpstr>
      <vt:lpstr>PowerPoint-presentatie</vt:lpstr>
      <vt:lpstr>Wat is artificiële intelligentie (AI) ?</vt:lpstr>
      <vt:lpstr>AI deeldomeinen (niet exhaustief)</vt:lpstr>
      <vt:lpstr>Natural language processing (NLP)</vt:lpstr>
      <vt:lpstr>Virtual personal assistant</vt:lpstr>
      <vt:lpstr>Voorbeeld: chatbot Student@Work</vt:lpstr>
      <vt:lpstr>Voorbeeld: chatbot Student@Work</vt:lpstr>
      <vt:lpstr>Voorbeeld: Dimona via Google Assistant</vt:lpstr>
      <vt:lpstr>Voorbeeld: Dimona via Google Assistant</vt:lpstr>
      <vt:lpstr>Machine learning</vt:lpstr>
      <vt:lpstr>Machine learning benaderingen</vt:lpstr>
      <vt:lpstr>Voorbeeld: fraude detectie</vt:lpstr>
      <vt:lpstr>Voorbeeld: fraude detective - spinconstructies</vt:lpstr>
      <vt:lpstr>Internet of things: beacons op bouwwerf</vt:lpstr>
      <vt:lpstr>PowerPoint-presentatie</vt:lpstr>
      <vt:lpstr>AI: intelligent ?</vt:lpstr>
      <vt:lpstr>Over data</vt:lpstr>
      <vt:lpstr>The curse of dimensionality</vt:lpstr>
      <vt:lpstr>Confounding factoren</vt:lpstr>
      <vt:lpstr>Confounding factoren</vt:lpstr>
      <vt:lpstr>Confounding factoren</vt:lpstr>
      <vt:lpstr>Bias</vt:lpstr>
      <vt:lpstr>Bias vs fairness</vt:lpstr>
      <vt:lpstr>Adversarial examples</vt:lpstr>
      <vt:lpstr>Adversarial examples</vt:lpstr>
      <vt:lpstr>Slechte definitie van objectieven</vt:lpstr>
      <vt:lpstr>Slechte definitie van objectieven</vt:lpstr>
      <vt:lpstr>Explainable AI</vt:lpstr>
      <vt:lpstr>AI: de hype</vt:lpstr>
      <vt:lpstr>Voeten op de grond: AI en COVID-19</vt:lpstr>
      <vt:lpstr>Besluit</vt:lpstr>
      <vt:lpstr>Meer leren?</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FRRO</cp:lastModifiedBy>
  <cp:revision>443</cp:revision>
  <cp:lastPrinted>2019-03-15T11:28:46Z</cp:lastPrinted>
  <dcterms:created xsi:type="dcterms:W3CDTF">2013-03-05T07:37:33Z</dcterms:created>
  <dcterms:modified xsi:type="dcterms:W3CDTF">2022-03-22T06:04:49Z</dcterms:modified>
</cp:coreProperties>
</file>