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65" r:id="rId3"/>
    <p:sldId id="259" r:id="rId4"/>
    <p:sldId id="281" r:id="rId5"/>
    <p:sldId id="258" r:id="rId6"/>
    <p:sldId id="261" r:id="rId7"/>
    <p:sldId id="262" r:id="rId8"/>
    <p:sldId id="263" r:id="rId9"/>
    <p:sldId id="268" r:id="rId10"/>
    <p:sldId id="269" r:id="rId11"/>
    <p:sldId id="270" r:id="rId12"/>
    <p:sldId id="264" r:id="rId13"/>
    <p:sldId id="266" r:id="rId14"/>
    <p:sldId id="267" r:id="rId15"/>
    <p:sldId id="260" r:id="rId16"/>
    <p:sldId id="272" r:id="rId17"/>
    <p:sldId id="273" r:id="rId18"/>
    <p:sldId id="274" r:id="rId19"/>
    <p:sldId id="275" r:id="rId20"/>
    <p:sldId id="276" r:id="rId21"/>
    <p:sldId id="277" r:id="rId22"/>
    <p:sldId id="278" r:id="rId23"/>
    <p:sldId id="257" r:id="rId24"/>
    <p:sldId id="271" r:id="rId25"/>
    <p:sldId id="279" r:id="rId26"/>
    <p:sldId id="280" r:id="rId27"/>
    <p:sldId id="283" r:id="rId28"/>
    <p:sldId id="284" r:id="rId29"/>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9" d="100"/>
          <a:sy n="89" d="100"/>
        </p:scale>
        <p:origin x="120" y="16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94A0F752-1BBC-443E-9D2C-9578643D4657}" type="datetimeFigureOut">
              <a:rPr lang="nl-BE" smtClean="0"/>
              <a:t>24/03/2022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C359D650-FD43-40FA-9870-26B97C626014}" type="slidenum">
              <a:rPr lang="nl-BE" smtClean="0"/>
              <a:t>‹nr.›</a:t>
            </a:fld>
            <a:endParaRPr lang="nl-BE"/>
          </a:p>
        </p:txBody>
      </p:sp>
    </p:spTree>
    <p:extLst>
      <p:ext uri="{BB962C8B-B14F-4D97-AF65-F5344CB8AC3E}">
        <p14:creationId xmlns:p14="http://schemas.microsoft.com/office/powerpoint/2010/main" val="3001895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94A0F752-1BBC-443E-9D2C-9578643D4657}" type="datetimeFigureOut">
              <a:rPr lang="nl-BE" smtClean="0"/>
              <a:t>24/03/2022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C359D650-FD43-40FA-9870-26B97C626014}" type="slidenum">
              <a:rPr lang="nl-BE" smtClean="0"/>
              <a:t>‹nr.›</a:t>
            </a:fld>
            <a:endParaRPr lang="nl-BE"/>
          </a:p>
        </p:txBody>
      </p:sp>
    </p:spTree>
    <p:extLst>
      <p:ext uri="{BB962C8B-B14F-4D97-AF65-F5344CB8AC3E}">
        <p14:creationId xmlns:p14="http://schemas.microsoft.com/office/powerpoint/2010/main" val="4077697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94A0F752-1BBC-443E-9D2C-9578643D4657}" type="datetimeFigureOut">
              <a:rPr lang="nl-BE" smtClean="0"/>
              <a:t>24/03/2022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C359D650-FD43-40FA-9870-26B97C626014}" type="slidenum">
              <a:rPr lang="nl-BE" smtClean="0"/>
              <a:t>‹nr.›</a:t>
            </a:fld>
            <a:endParaRPr lang="nl-BE"/>
          </a:p>
        </p:txBody>
      </p:sp>
    </p:spTree>
    <p:extLst>
      <p:ext uri="{BB962C8B-B14F-4D97-AF65-F5344CB8AC3E}">
        <p14:creationId xmlns:p14="http://schemas.microsoft.com/office/powerpoint/2010/main" val="159348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94A0F752-1BBC-443E-9D2C-9578643D4657}" type="datetimeFigureOut">
              <a:rPr lang="nl-BE" smtClean="0"/>
              <a:t>24/03/2022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C359D650-FD43-40FA-9870-26B97C626014}" type="slidenum">
              <a:rPr lang="nl-BE" smtClean="0"/>
              <a:t>‹nr.›</a:t>
            </a:fld>
            <a:endParaRPr lang="nl-BE"/>
          </a:p>
        </p:txBody>
      </p:sp>
    </p:spTree>
    <p:extLst>
      <p:ext uri="{BB962C8B-B14F-4D97-AF65-F5344CB8AC3E}">
        <p14:creationId xmlns:p14="http://schemas.microsoft.com/office/powerpoint/2010/main" val="1239095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94A0F752-1BBC-443E-9D2C-9578643D4657}" type="datetimeFigureOut">
              <a:rPr lang="nl-BE" smtClean="0"/>
              <a:t>24/03/2022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C359D650-FD43-40FA-9870-26B97C626014}" type="slidenum">
              <a:rPr lang="nl-BE" smtClean="0"/>
              <a:t>‹nr.›</a:t>
            </a:fld>
            <a:endParaRPr lang="nl-BE"/>
          </a:p>
        </p:txBody>
      </p:sp>
    </p:spTree>
    <p:extLst>
      <p:ext uri="{BB962C8B-B14F-4D97-AF65-F5344CB8AC3E}">
        <p14:creationId xmlns:p14="http://schemas.microsoft.com/office/powerpoint/2010/main" val="1720566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94A0F752-1BBC-443E-9D2C-9578643D4657}" type="datetimeFigureOut">
              <a:rPr lang="nl-BE" smtClean="0"/>
              <a:t>24/03/2022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C359D650-FD43-40FA-9870-26B97C626014}" type="slidenum">
              <a:rPr lang="nl-BE" smtClean="0"/>
              <a:t>‹nr.›</a:t>
            </a:fld>
            <a:endParaRPr lang="nl-BE"/>
          </a:p>
        </p:txBody>
      </p:sp>
    </p:spTree>
    <p:extLst>
      <p:ext uri="{BB962C8B-B14F-4D97-AF65-F5344CB8AC3E}">
        <p14:creationId xmlns:p14="http://schemas.microsoft.com/office/powerpoint/2010/main" val="4250815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94A0F752-1BBC-443E-9D2C-9578643D4657}" type="datetimeFigureOut">
              <a:rPr lang="nl-BE" smtClean="0"/>
              <a:t>24/03/2022</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C359D650-FD43-40FA-9870-26B97C626014}" type="slidenum">
              <a:rPr lang="nl-BE" smtClean="0"/>
              <a:t>‹nr.›</a:t>
            </a:fld>
            <a:endParaRPr lang="nl-BE"/>
          </a:p>
        </p:txBody>
      </p:sp>
    </p:spTree>
    <p:extLst>
      <p:ext uri="{BB962C8B-B14F-4D97-AF65-F5344CB8AC3E}">
        <p14:creationId xmlns:p14="http://schemas.microsoft.com/office/powerpoint/2010/main" val="4191824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94A0F752-1BBC-443E-9D2C-9578643D4657}" type="datetimeFigureOut">
              <a:rPr lang="nl-BE" smtClean="0"/>
              <a:t>24/03/2022</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C359D650-FD43-40FA-9870-26B97C626014}" type="slidenum">
              <a:rPr lang="nl-BE" smtClean="0"/>
              <a:t>‹nr.›</a:t>
            </a:fld>
            <a:endParaRPr lang="nl-BE"/>
          </a:p>
        </p:txBody>
      </p:sp>
    </p:spTree>
    <p:extLst>
      <p:ext uri="{BB962C8B-B14F-4D97-AF65-F5344CB8AC3E}">
        <p14:creationId xmlns:p14="http://schemas.microsoft.com/office/powerpoint/2010/main" val="2884106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4A0F752-1BBC-443E-9D2C-9578643D4657}" type="datetimeFigureOut">
              <a:rPr lang="nl-BE" smtClean="0"/>
              <a:t>24/03/2022</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C359D650-FD43-40FA-9870-26B97C626014}" type="slidenum">
              <a:rPr lang="nl-BE" smtClean="0"/>
              <a:t>‹nr.›</a:t>
            </a:fld>
            <a:endParaRPr lang="nl-BE"/>
          </a:p>
        </p:txBody>
      </p:sp>
    </p:spTree>
    <p:extLst>
      <p:ext uri="{BB962C8B-B14F-4D97-AF65-F5344CB8AC3E}">
        <p14:creationId xmlns:p14="http://schemas.microsoft.com/office/powerpoint/2010/main" val="1552502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94A0F752-1BBC-443E-9D2C-9578643D4657}" type="datetimeFigureOut">
              <a:rPr lang="nl-BE" smtClean="0"/>
              <a:t>24/03/2022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C359D650-FD43-40FA-9870-26B97C626014}" type="slidenum">
              <a:rPr lang="nl-BE" smtClean="0"/>
              <a:t>‹nr.›</a:t>
            </a:fld>
            <a:endParaRPr lang="nl-BE"/>
          </a:p>
        </p:txBody>
      </p:sp>
    </p:spTree>
    <p:extLst>
      <p:ext uri="{BB962C8B-B14F-4D97-AF65-F5344CB8AC3E}">
        <p14:creationId xmlns:p14="http://schemas.microsoft.com/office/powerpoint/2010/main" val="1086292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94A0F752-1BBC-443E-9D2C-9578643D4657}" type="datetimeFigureOut">
              <a:rPr lang="nl-BE" smtClean="0"/>
              <a:t>24/03/2022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C359D650-FD43-40FA-9870-26B97C626014}" type="slidenum">
              <a:rPr lang="nl-BE" smtClean="0"/>
              <a:t>‹nr.›</a:t>
            </a:fld>
            <a:endParaRPr lang="nl-BE"/>
          </a:p>
        </p:txBody>
      </p:sp>
    </p:spTree>
    <p:extLst>
      <p:ext uri="{BB962C8B-B14F-4D97-AF65-F5344CB8AC3E}">
        <p14:creationId xmlns:p14="http://schemas.microsoft.com/office/powerpoint/2010/main" val="3063968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A0F752-1BBC-443E-9D2C-9578643D4657}" type="datetimeFigureOut">
              <a:rPr lang="nl-BE" smtClean="0"/>
              <a:t>24/03/2022</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9D650-FD43-40FA-9870-26B97C626014}" type="slidenum">
              <a:rPr lang="nl-BE" smtClean="0"/>
              <a:t>‹nr.›</a:t>
            </a:fld>
            <a:endParaRPr lang="nl-BE"/>
          </a:p>
        </p:txBody>
      </p:sp>
    </p:spTree>
    <p:extLst>
      <p:ext uri="{BB962C8B-B14F-4D97-AF65-F5344CB8AC3E}">
        <p14:creationId xmlns:p14="http://schemas.microsoft.com/office/powerpoint/2010/main" val="1778601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https://mcusercontent.com/834166f6d940b98081bc37f23/images/8121f143-8a25-edf6-c6a2-9559cf7edf27.png" TargetMode="External"/><Relationship Id="rId2" Type="http://schemas.openxmlformats.org/officeDocument/2006/relationships/hyperlink" Target="https://eur01.safelinks.protection.outlook.com/?url=http://www.sp-convergence.org/&amp;data=04|01|dominique.leska@giz.de|02871323c52c4cf8763408da036b8437|5bbab28cdef3460488225e707da8dba8|0|0|637826057721781198|Unknown|TWFpbGZsb3d8eyJWIjoiMC4wLjAwMDAiLCJQIjoiV2luMzIiLCJBTiI6Ik1haWwiLCJXVCI6Mn0%3D|3000&amp;sdata=QXK5wCnUrk0E2X/IrcgmHm/NCtNmXEUddoPFyP7uTPM%3D&amp;reserved=0"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351416" y="279064"/>
            <a:ext cx="11489167" cy="1325563"/>
          </a:xfrm>
        </p:spPr>
        <p:txBody>
          <a:bodyPr>
            <a:normAutofit/>
          </a:bodyPr>
          <a:lstStyle/>
          <a:p>
            <a:pPr algn="ctr"/>
            <a:r>
              <a:rPr lang="en-US" sz="2400" b="1" dirty="0">
                <a:latin typeface="+mn-lt"/>
              </a:rPr>
              <a:t>Towards an interoperable open-source stack for social </a:t>
            </a:r>
            <a:r>
              <a:rPr lang="en-US" sz="2400" b="1" dirty="0" smtClean="0">
                <a:latin typeface="+mn-lt"/>
              </a:rPr>
              <a:t>protection</a:t>
            </a:r>
            <a:br>
              <a:rPr lang="en-US" sz="2400" b="1" dirty="0" smtClean="0">
                <a:latin typeface="+mn-lt"/>
              </a:rPr>
            </a:br>
            <a:r>
              <a:rPr lang="en-US" sz="2400" b="1" dirty="0">
                <a:latin typeface="+mn-lt"/>
              </a:rPr>
              <a:t>A</a:t>
            </a:r>
            <a:r>
              <a:rPr lang="en-US" sz="2400" b="1" dirty="0" smtClean="0">
                <a:latin typeface="+mn-lt"/>
              </a:rPr>
              <a:t> </a:t>
            </a:r>
            <a:r>
              <a:rPr lang="en-US" sz="2400" b="1" dirty="0">
                <a:latin typeface="+mn-lt"/>
              </a:rPr>
              <a:t>virtual workshop with open-source software providers contributing to social </a:t>
            </a:r>
            <a:r>
              <a:rPr lang="en-US" sz="2400" b="1" dirty="0" smtClean="0">
                <a:latin typeface="+mn-lt"/>
              </a:rPr>
              <a:t>protection</a:t>
            </a:r>
            <a:br>
              <a:rPr lang="en-US" sz="2400" b="1" dirty="0" smtClean="0">
                <a:latin typeface="+mn-lt"/>
              </a:rPr>
            </a:br>
            <a:r>
              <a:rPr lang="nl-BE" sz="2400" b="1" dirty="0">
                <a:latin typeface="+mn-lt"/>
              </a:rPr>
              <a:t>24 </a:t>
            </a:r>
            <a:r>
              <a:rPr lang="nl-BE" sz="2400" b="1" dirty="0" err="1">
                <a:latin typeface="+mn-lt"/>
              </a:rPr>
              <a:t>March</a:t>
            </a:r>
            <a:r>
              <a:rPr lang="nl-BE" sz="2400" b="1" dirty="0">
                <a:latin typeface="+mn-lt"/>
              </a:rPr>
              <a:t> 2022 I 12:00–14:30 GMT</a:t>
            </a:r>
          </a:p>
        </p:txBody>
      </p:sp>
      <p:sp>
        <p:nvSpPr>
          <p:cNvPr id="5" name="Tijdelijke aanduiding voor inhoud 4"/>
          <p:cNvSpPr>
            <a:spLocks noGrp="1"/>
          </p:cNvSpPr>
          <p:nvPr>
            <p:ph idx="1"/>
          </p:nvPr>
        </p:nvSpPr>
        <p:spPr>
          <a:xfrm>
            <a:off x="838199" y="1766461"/>
            <a:ext cx="10515600" cy="4351338"/>
          </a:xfrm>
        </p:spPr>
        <p:txBody>
          <a:bodyPr>
            <a:normAutofit fontScale="70000" lnSpcReduction="20000"/>
          </a:bodyPr>
          <a:lstStyle/>
          <a:p>
            <a:pPr marL="0" indent="0">
              <a:buNone/>
            </a:pPr>
            <a:r>
              <a:rPr lang="en-US" dirty="0"/>
              <a:t>The </a:t>
            </a:r>
            <a:r>
              <a:rPr lang="en-US" u="sng" dirty="0">
                <a:hlinkClick r:id="rId2"/>
              </a:rPr>
              <a:t>Digital Convergence Initiative (DCI)</a:t>
            </a:r>
            <a:r>
              <a:rPr lang="nl-BE" dirty="0"/>
              <a:t> </a:t>
            </a:r>
            <a:r>
              <a:rPr lang="en-US" dirty="0"/>
              <a:t>is delighted to invite you to a virtual workshop being convened to bring together various open-source software providers (OSS) as part of its efforts to build consensus-based standards for interoperability in the social protection sector. </a:t>
            </a:r>
            <a:r>
              <a:rPr lang="nl-BE" dirty="0"/>
              <a:t>The </a:t>
            </a:r>
            <a:r>
              <a:rPr lang="nl-BE" dirty="0" err="1"/>
              <a:t>objectives</a:t>
            </a:r>
            <a:r>
              <a:rPr lang="nl-BE" dirty="0"/>
              <a:t> of </a:t>
            </a:r>
            <a:r>
              <a:rPr lang="nl-BE" dirty="0" err="1"/>
              <a:t>this</a:t>
            </a:r>
            <a:r>
              <a:rPr lang="nl-BE" dirty="0"/>
              <a:t> workshop are </a:t>
            </a:r>
            <a:r>
              <a:rPr lang="nl-BE" dirty="0" err="1"/>
              <a:t>to</a:t>
            </a:r>
            <a:r>
              <a:rPr lang="nl-BE" dirty="0"/>
              <a:t>: </a:t>
            </a:r>
          </a:p>
          <a:p>
            <a:pPr lvl="0"/>
            <a:r>
              <a:rPr lang="en-US" dirty="0" err="1"/>
              <a:t>r</a:t>
            </a:r>
            <a:r>
              <a:rPr lang="en-US" dirty="0" err="1" smtClean="0"/>
              <a:t>rovide</a:t>
            </a:r>
            <a:r>
              <a:rPr lang="en-US" dirty="0" smtClean="0"/>
              <a:t> </a:t>
            </a:r>
            <a:r>
              <a:rPr lang="en-US" dirty="0"/>
              <a:t>a forum to conceptualize a vision for a potential interoperable OSS stack for social protection delivery</a:t>
            </a:r>
            <a:endParaRPr lang="nl-BE" dirty="0"/>
          </a:p>
          <a:p>
            <a:pPr lvl="0"/>
            <a:r>
              <a:rPr lang="en-US" dirty="0"/>
              <a:t>c</a:t>
            </a:r>
            <a:r>
              <a:rPr lang="en-US" dirty="0" smtClean="0"/>
              <a:t>ollaboratively </a:t>
            </a:r>
            <a:r>
              <a:rPr lang="en-US" dirty="0"/>
              <a:t>identify opportunities to define technical standards (e.g. process standards, data standards, APIs) for interoperability across the OSS ecosystem while learning about existing interoperability capabilities</a:t>
            </a:r>
            <a:endParaRPr lang="nl-BE" dirty="0"/>
          </a:p>
          <a:p>
            <a:pPr lvl="0"/>
            <a:r>
              <a:rPr lang="en-US" dirty="0"/>
              <a:t>e</a:t>
            </a:r>
            <a:r>
              <a:rPr lang="en-US" dirty="0" smtClean="0"/>
              <a:t>xplore </a:t>
            </a:r>
            <a:r>
              <a:rPr lang="en-US" dirty="0"/>
              <a:t>synergies for OSS providers to pursue these opportunities in collaboration with the DCI</a:t>
            </a:r>
            <a:endParaRPr lang="nl-BE" dirty="0"/>
          </a:p>
          <a:p>
            <a:pPr marL="0" indent="0">
              <a:buNone/>
            </a:pPr>
            <a:r>
              <a:rPr lang="en-US" dirty="0" smtClean="0"/>
              <a:t>During </a:t>
            </a:r>
            <a:r>
              <a:rPr lang="en-US" dirty="0"/>
              <a:t>the workshop, invited OSS providers will introduce their solutions and showcase existing and planned integration use cases along the SP delivery chain. The DCI will facilitate conversations to identify possible synergies across different providers. The workshop will culminate with a roadmap towards building a vision for a standards-based OSS stack</a:t>
            </a:r>
            <a:r>
              <a:rPr lang="en-US" dirty="0" smtClean="0"/>
              <a:t>.</a:t>
            </a:r>
          </a:p>
          <a:p>
            <a:pPr marL="0" indent="0">
              <a:buNone/>
            </a:pPr>
            <a:r>
              <a:rPr lang="en-US" b="1" dirty="0" smtClean="0"/>
              <a:t>OSS </a:t>
            </a:r>
            <a:r>
              <a:rPr lang="en-US" b="1" dirty="0"/>
              <a:t>providers participating in the workshop</a:t>
            </a:r>
            <a:endParaRPr lang="en-US" dirty="0" smtClean="0"/>
          </a:p>
          <a:p>
            <a:pPr marL="0" indent="0">
              <a:buNone/>
            </a:pPr>
            <a:endParaRPr lang="en-US" dirty="0"/>
          </a:p>
          <a:p>
            <a:pPr marL="0" indent="0">
              <a:buNone/>
            </a:pPr>
            <a:endParaRPr lang="nl-BE" dirty="0"/>
          </a:p>
        </p:txBody>
      </p:sp>
      <p:pic>
        <p:nvPicPr>
          <p:cNvPr id="13" name="Afbeelding 12" descr="https://mcusercontent.com/834166f6d940b98081bc37f23/images/8121f143-8a25-edf6-c6a2-9559cf7edf27.png"/>
          <p:cNvPicPr/>
          <p:nvPr/>
        </p:nvPicPr>
        <p:blipFill>
          <a:blip r:link="rId3">
            <a:extLst>
              <a:ext uri="{28A0092B-C50C-407E-A947-70E740481C1C}">
                <a14:useLocalDpi xmlns:a14="http://schemas.microsoft.com/office/drawing/2010/main" val="0"/>
              </a:ext>
            </a:extLst>
          </a:blip>
          <a:srcRect/>
          <a:stretch>
            <a:fillRect/>
          </a:stretch>
        </p:blipFill>
        <p:spPr bwMode="auto">
          <a:xfrm>
            <a:off x="3528284" y="5816585"/>
            <a:ext cx="5372100" cy="904875"/>
          </a:xfrm>
          <a:prstGeom prst="rect">
            <a:avLst/>
          </a:prstGeom>
          <a:noFill/>
          <a:ln>
            <a:noFill/>
          </a:ln>
        </p:spPr>
      </p:pic>
    </p:spTree>
    <p:extLst>
      <p:ext uri="{BB962C8B-B14F-4D97-AF65-F5344CB8AC3E}">
        <p14:creationId xmlns:p14="http://schemas.microsoft.com/office/powerpoint/2010/main" val="1599336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3" y="0"/>
            <a:ext cx="12159833" cy="6858000"/>
          </a:xfrm>
          <a:prstGeom prst="rect">
            <a:avLst/>
          </a:prstGeom>
        </p:spPr>
      </p:pic>
    </p:spTree>
    <p:extLst>
      <p:ext uri="{BB962C8B-B14F-4D97-AF65-F5344CB8AC3E}">
        <p14:creationId xmlns:p14="http://schemas.microsoft.com/office/powerpoint/2010/main" val="1841396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3" y="0"/>
            <a:ext cx="12175894" cy="6858000"/>
          </a:xfrm>
          <a:prstGeom prst="rect">
            <a:avLst/>
          </a:prstGeom>
        </p:spPr>
      </p:pic>
    </p:spTree>
    <p:extLst>
      <p:ext uri="{BB962C8B-B14F-4D97-AF65-F5344CB8AC3E}">
        <p14:creationId xmlns:p14="http://schemas.microsoft.com/office/powerpoint/2010/main" val="3669465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 y="0"/>
            <a:ext cx="10058400" cy="5668599"/>
          </a:xfrm>
          <a:prstGeom prst="rect">
            <a:avLst/>
          </a:prstGeom>
        </p:spPr>
      </p:pic>
    </p:spTree>
    <p:extLst>
      <p:ext uri="{BB962C8B-B14F-4D97-AF65-F5344CB8AC3E}">
        <p14:creationId xmlns:p14="http://schemas.microsoft.com/office/powerpoint/2010/main" val="2197954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 y="0"/>
            <a:ext cx="12184953" cy="6858000"/>
          </a:xfrm>
          <a:prstGeom prst="rect">
            <a:avLst/>
          </a:prstGeom>
        </p:spPr>
      </p:pic>
    </p:spTree>
    <p:extLst>
      <p:ext uri="{BB962C8B-B14F-4D97-AF65-F5344CB8AC3E}">
        <p14:creationId xmlns:p14="http://schemas.microsoft.com/office/powerpoint/2010/main" val="1458840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9" y="0"/>
            <a:ext cx="12168881" cy="6858000"/>
          </a:xfrm>
          <a:prstGeom prst="rect">
            <a:avLst/>
          </a:prstGeom>
        </p:spPr>
      </p:pic>
    </p:spTree>
    <p:extLst>
      <p:ext uri="{BB962C8B-B14F-4D97-AF65-F5344CB8AC3E}">
        <p14:creationId xmlns:p14="http://schemas.microsoft.com/office/powerpoint/2010/main" val="56892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9" y="0"/>
            <a:ext cx="12168881" cy="6858000"/>
          </a:xfrm>
          <a:prstGeom prst="rect">
            <a:avLst/>
          </a:prstGeom>
        </p:spPr>
      </p:pic>
    </p:spTree>
    <p:extLst>
      <p:ext uri="{BB962C8B-B14F-4D97-AF65-F5344CB8AC3E}">
        <p14:creationId xmlns:p14="http://schemas.microsoft.com/office/powerpoint/2010/main" val="3081029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9" y="0"/>
            <a:ext cx="12168881" cy="6858000"/>
          </a:xfrm>
          <a:prstGeom prst="rect">
            <a:avLst/>
          </a:prstGeom>
        </p:spPr>
      </p:pic>
    </p:spTree>
    <p:extLst>
      <p:ext uri="{BB962C8B-B14F-4D97-AF65-F5344CB8AC3E}">
        <p14:creationId xmlns:p14="http://schemas.microsoft.com/office/powerpoint/2010/main" val="811851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9" y="0"/>
            <a:ext cx="12168881" cy="6858000"/>
          </a:xfrm>
          <a:prstGeom prst="rect">
            <a:avLst/>
          </a:prstGeom>
        </p:spPr>
      </p:pic>
    </p:spTree>
    <p:extLst>
      <p:ext uri="{BB962C8B-B14F-4D97-AF65-F5344CB8AC3E}">
        <p14:creationId xmlns:p14="http://schemas.microsoft.com/office/powerpoint/2010/main" val="366566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9" y="0"/>
            <a:ext cx="12168881" cy="6858000"/>
          </a:xfrm>
          <a:prstGeom prst="rect">
            <a:avLst/>
          </a:prstGeom>
        </p:spPr>
      </p:pic>
    </p:spTree>
    <p:extLst>
      <p:ext uri="{BB962C8B-B14F-4D97-AF65-F5344CB8AC3E}">
        <p14:creationId xmlns:p14="http://schemas.microsoft.com/office/powerpoint/2010/main" val="313105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9" y="0"/>
            <a:ext cx="12168881" cy="6858000"/>
          </a:xfrm>
          <a:prstGeom prst="rect">
            <a:avLst/>
          </a:prstGeom>
        </p:spPr>
      </p:pic>
    </p:spTree>
    <p:extLst>
      <p:ext uri="{BB962C8B-B14F-4D97-AF65-F5344CB8AC3E}">
        <p14:creationId xmlns:p14="http://schemas.microsoft.com/office/powerpoint/2010/main" val="1004071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2" y="0"/>
            <a:ext cx="12166836" cy="6858000"/>
          </a:xfrm>
          <a:prstGeom prst="rect">
            <a:avLst/>
          </a:prstGeom>
        </p:spPr>
      </p:pic>
    </p:spTree>
    <p:extLst>
      <p:ext uri="{BB962C8B-B14F-4D97-AF65-F5344CB8AC3E}">
        <p14:creationId xmlns:p14="http://schemas.microsoft.com/office/powerpoint/2010/main" val="4145484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9" y="0"/>
            <a:ext cx="12168881" cy="6858000"/>
          </a:xfrm>
          <a:prstGeom prst="rect">
            <a:avLst/>
          </a:prstGeom>
        </p:spPr>
      </p:pic>
    </p:spTree>
    <p:extLst>
      <p:ext uri="{BB962C8B-B14F-4D97-AF65-F5344CB8AC3E}">
        <p14:creationId xmlns:p14="http://schemas.microsoft.com/office/powerpoint/2010/main" val="3141795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3" y="0"/>
            <a:ext cx="12159833" cy="6858000"/>
          </a:xfrm>
          <a:prstGeom prst="rect">
            <a:avLst/>
          </a:prstGeom>
        </p:spPr>
      </p:pic>
    </p:spTree>
    <p:extLst>
      <p:ext uri="{BB962C8B-B14F-4D97-AF65-F5344CB8AC3E}">
        <p14:creationId xmlns:p14="http://schemas.microsoft.com/office/powerpoint/2010/main" val="1123306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7" y="0"/>
            <a:ext cx="12080148" cy="6858000"/>
          </a:xfrm>
          <a:prstGeom prst="rect">
            <a:avLst/>
          </a:prstGeom>
        </p:spPr>
      </p:pic>
    </p:spTree>
    <p:extLst>
      <p:ext uri="{BB962C8B-B14F-4D97-AF65-F5344CB8AC3E}">
        <p14:creationId xmlns:p14="http://schemas.microsoft.com/office/powerpoint/2010/main" val="560147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3" y="0"/>
            <a:ext cx="12175894" cy="6858000"/>
          </a:xfrm>
          <a:prstGeom prst="rect">
            <a:avLst/>
          </a:prstGeom>
        </p:spPr>
      </p:pic>
    </p:spTree>
    <p:extLst>
      <p:ext uri="{BB962C8B-B14F-4D97-AF65-F5344CB8AC3E}">
        <p14:creationId xmlns:p14="http://schemas.microsoft.com/office/powerpoint/2010/main" val="2860913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 y="0"/>
            <a:ext cx="12184953" cy="6858000"/>
          </a:xfrm>
          <a:prstGeom prst="rect">
            <a:avLst/>
          </a:prstGeom>
        </p:spPr>
      </p:pic>
    </p:spTree>
    <p:extLst>
      <p:ext uri="{BB962C8B-B14F-4D97-AF65-F5344CB8AC3E}">
        <p14:creationId xmlns:p14="http://schemas.microsoft.com/office/powerpoint/2010/main" val="2228419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3" y="0"/>
            <a:ext cx="12159833" cy="6858000"/>
          </a:xfrm>
          <a:prstGeom prst="rect">
            <a:avLst/>
          </a:prstGeom>
        </p:spPr>
      </p:pic>
    </p:spTree>
    <p:extLst>
      <p:ext uri="{BB962C8B-B14F-4D97-AF65-F5344CB8AC3E}">
        <p14:creationId xmlns:p14="http://schemas.microsoft.com/office/powerpoint/2010/main" val="1141723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3" y="0"/>
            <a:ext cx="12159833" cy="6858000"/>
          </a:xfrm>
          <a:prstGeom prst="rect">
            <a:avLst/>
          </a:prstGeom>
        </p:spPr>
      </p:pic>
    </p:spTree>
    <p:extLst>
      <p:ext uri="{BB962C8B-B14F-4D97-AF65-F5344CB8AC3E}">
        <p14:creationId xmlns:p14="http://schemas.microsoft.com/office/powerpoint/2010/main" val="2815256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 y="0"/>
            <a:ext cx="12184953" cy="6858000"/>
          </a:xfrm>
          <a:prstGeom prst="rect">
            <a:avLst/>
          </a:prstGeom>
        </p:spPr>
      </p:pic>
    </p:spTree>
    <p:extLst>
      <p:ext uri="{BB962C8B-B14F-4D97-AF65-F5344CB8AC3E}">
        <p14:creationId xmlns:p14="http://schemas.microsoft.com/office/powerpoint/2010/main" val="155123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3" y="0"/>
            <a:ext cx="12175894" cy="6858000"/>
          </a:xfrm>
          <a:prstGeom prst="rect">
            <a:avLst/>
          </a:prstGeom>
        </p:spPr>
      </p:pic>
    </p:spTree>
    <p:extLst>
      <p:ext uri="{BB962C8B-B14F-4D97-AF65-F5344CB8AC3E}">
        <p14:creationId xmlns:p14="http://schemas.microsoft.com/office/powerpoint/2010/main" val="1687393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 y="0"/>
            <a:ext cx="12184953" cy="6858000"/>
          </a:xfrm>
          <a:prstGeom prst="rect">
            <a:avLst/>
          </a:prstGeom>
        </p:spPr>
      </p:pic>
    </p:spTree>
    <p:extLst>
      <p:ext uri="{BB962C8B-B14F-4D97-AF65-F5344CB8AC3E}">
        <p14:creationId xmlns:p14="http://schemas.microsoft.com/office/powerpoint/2010/main" val="3410592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3" y="0"/>
            <a:ext cx="12175894" cy="6858000"/>
          </a:xfrm>
          <a:prstGeom prst="rect">
            <a:avLst/>
          </a:prstGeom>
        </p:spPr>
      </p:pic>
    </p:spTree>
    <p:extLst>
      <p:ext uri="{BB962C8B-B14F-4D97-AF65-F5344CB8AC3E}">
        <p14:creationId xmlns:p14="http://schemas.microsoft.com/office/powerpoint/2010/main" val="726913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8" y="0"/>
            <a:ext cx="12161883" cy="6858000"/>
          </a:xfrm>
          <a:prstGeom prst="rect">
            <a:avLst/>
          </a:prstGeom>
        </p:spPr>
      </p:pic>
    </p:spTree>
    <p:extLst>
      <p:ext uri="{BB962C8B-B14F-4D97-AF65-F5344CB8AC3E}">
        <p14:creationId xmlns:p14="http://schemas.microsoft.com/office/powerpoint/2010/main" val="3173428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 y="0"/>
            <a:ext cx="12184953" cy="6858000"/>
          </a:xfrm>
          <a:prstGeom prst="rect">
            <a:avLst/>
          </a:prstGeom>
        </p:spPr>
      </p:pic>
    </p:spTree>
    <p:extLst>
      <p:ext uri="{BB962C8B-B14F-4D97-AF65-F5344CB8AC3E}">
        <p14:creationId xmlns:p14="http://schemas.microsoft.com/office/powerpoint/2010/main" val="1517894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10"/>
            <a:ext cx="12197538" cy="6854889"/>
          </a:xfrm>
          <a:prstGeom prst="rect">
            <a:avLst/>
          </a:prstGeom>
        </p:spPr>
      </p:pic>
    </p:spTree>
    <p:extLst>
      <p:ext uri="{BB962C8B-B14F-4D97-AF65-F5344CB8AC3E}">
        <p14:creationId xmlns:p14="http://schemas.microsoft.com/office/powerpoint/2010/main" val="287744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9" y="0"/>
            <a:ext cx="12168881" cy="6858000"/>
          </a:xfrm>
          <a:prstGeom prst="rect">
            <a:avLst/>
          </a:prstGeom>
        </p:spPr>
      </p:pic>
    </p:spTree>
    <p:extLst>
      <p:ext uri="{BB962C8B-B14F-4D97-AF65-F5344CB8AC3E}">
        <p14:creationId xmlns:p14="http://schemas.microsoft.com/office/powerpoint/2010/main" val="939037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3" y="0"/>
            <a:ext cx="12175894" cy="6858000"/>
          </a:xfrm>
          <a:prstGeom prst="rect">
            <a:avLst/>
          </a:prstGeom>
        </p:spPr>
      </p:pic>
    </p:spTree>
    <p:extLst>
      <p:ext uri="{BB962C8B-B14F-4D97-AF65-F5344CB8AC3E}">
        <p14:creationId xmlns:p14="http://schemas.microsoft.com/office/powerpoint/2010/main" val="2695120712"/>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183</Words>
  <Application>Microsoft Office PowerPoint</Application>
  <PresentationFormat>Breedbeeld</PresentationFormat>
  <Paragraphs>7</Paragraphs>
  <Slides>28</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28</vt:i4>
      </vt:variant>
    </vt:vector>
  </HeadingPairs>
  <TitlesOfParts>
    <vt:vector size="32" baseType="lpstr">
      <vt:lpstr>Arial</vt:lpstr>
      <vt:lpstr>Calibri</vt:lpstr>
      <vt:lpstr>Calibri Light</vt:lpstr>
      <vt:lpstr>Kantoorthema</vt:lpstr>
      <vt:lpstr>Towards an interoperable open-source stack for social protection A virtual workshop with open-source software providers contributing to social protection 24 March 2022 I 12:00–14:30 GMT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FRRO</dc:creator>
  <cp:lastModifiedBy>FRRO</cp:lastModifiedBy>
  <cp:revision>16</cp:revision>
  <dcterms:created xsi:type="dcterms:W3CDTF">2022-03-24T12:33:57Z</dcterms:created>
  <dcterms:modified xsi:type="dcterms:W3CDTF">2022-03-24T14:15:03Z</dcterms:modified>
</cp:coreProperties>
</file>