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03" r:id="rId2"/>
    <p:sldMasterId id="2147483910" r:id="rId3"/>
  </p:sldMasterIdLst>
  <p:notesMasterIdLst>
    <p:notesMasterId r:id="rId30"/>
  </p:notesMasterIdLst>
  <p:handoutMasterIdLst>
    <p:handoutMasterId r:id="rId31"/>
  </p:handoutMasterIdLst>
  <p:sldIdLst>
    <p:sldId id="256" r:id="rId4"/>
    <p:sldId id="339" r:id="rId5"/>
    <p:sldId id="340" r:id="rId6"/>
    <p:sldId id="341" r:id="rId7"/>
    <p:sldId id="342" r:id="rId8"/>
    <p:sldId id="350" r:id="rId9"/>
    <p:sldId id="343" r:id="rId10"/>
    <p:sldId id="344" r:id="rId11"/>
    <p:sldId id="345" r:id="rId12"/>
    <p:sldId id="357" r:id="rId13"/>
    <p:sldId id="358" r:id="rId14"/>
    <p:sldId id="359" r:id="rId15"/>
    <p:sldId id="360" r:id="rId16"/>
    <p:sldId id="332" r:id="rId17"/>
    <p:sldId id="307" r:id="rId18"/>
    <p:sldId id="320" r:id="rId19"/>
    <p:sldId id="319" r:id="rId20"/>
    <p:sldId id="321" r:id="rId21"/>
    <p:sldId id="323" r:id="rId22"/>
    <p:sldId id="324" r:id="rId23"/>
    <p:sldId id="355" r:id="rId24"/>
    <p:sldId id="353" r:id="rId25"/>
    <p:sldId id="354" r:id="rId26"/>
    <p:sldId id="356" r:id="rId27"/>
    <p:sldId id="330" r:id="rId28"/>
    <p:sldId id="352" r:id="rId2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 id="2" name="Chris Brijs (KSZ-BCSS)" initials="CB(" lastIdx="7" clrIdx="1">
    <p:extLst>
      <p:ext uri="{19B8F6BF-5375-455C-9EA6-DF929625EA0E}">
        <p15:presenceInfo xmlns:p15="http://schemas.microsoft.com/office/powerpoint/2012/main" userId="S-1-5-21-136122031-3198374591-1304894904-11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2/17/2022</a:t>
            </a:fld>
            <a:endParaRPr lang="fr-B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a:t>
            </a:fld>
            <a:endParaRPr lang="fr-BE"/>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2/17/2022</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fr-BE"/>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12040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045569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64060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7565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7" y="4044871"/>
            <a:ext cx="3887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r>
              <a:rPr lang="fr-BE" sz="1600" dirty="0" smtClean="0">
                <a:solidFill>
                  <a:schemeClr val="tx1">
                    <a:lumMod val="85000"/>
                    <a:lumOff val="15000"/>
                  </a:schemeClr>
                </a:solidFill>
                <a:sym typeface="Arial" charset="0"/>
              </a:rPr>
              <a:t>https://www.bcss.fgov.be</a:t>
            </a:r>
          </a:p>
          <a:p>
            <a:pPr>
              <a:defRPr/>
            </a:pPr>
            <a:r>
              <a:rPr lang="fr-BE" sz="1600" dirty="0" smtClean="0">
                <a:solidFill>
                  <a:schemeClr val="tx1">
                    <a:lumMod val="85000"/>
                    <a:lumOff val="15000"/>
                  </a:schemeClr>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16200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2926021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76906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44141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3244237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8787070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endParaRPr lang="fr-BE" sz="1600" dirty="0" smtClean="0">
              <a:solidFill>
                <a:srgbClr val="0D0D0D"/>
              </a:solidFill>
              <a:sym typeface="Arial" charset="0"/>
            </a:endParaRPr>
          </a:p>
          <a:p>
            <a:pPr>
              <a:defRPr/>
            </a:pPr>
            <a:r>
              <a:rPr lang="fr-BE" sz="1600" dirty="0" smtClean="0">
                <a:solidFill>
                  <a:srgbClr val="7F7F7F"/>
                </a:solidFill>
                <a:sym typeface="Arial" charset="0"/>
              </a:rPr>
              <a:t>https://www.ksz.fgov.be</a:t>
            </a:r>
          </a:p>
          <a:p>
            <a:pPr>
              <a:defRPr/>
            </a:pPr>
            <a:r>
              <a:rPr lang="fr-BE"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4138777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244210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lgn="l">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a:xfrm>
            <a:off x="8328589" y="6523630"/>
            <a:ext cx="737110" cy="334370"/>
          </a:xfrm>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endParaRPr lang="fr-BE" sz="1600" dirty="0" smtClean="0">
              <a:solidFill>
                <a:srgbClr val="0D0D0D"/>
              </a:solidFill>
              <a:sym typeface="Arial" charset="0"/>
            </a:endParaRPr>
          </a:p>
          <a:p>
            <a:pPr>
              <a:defRPr/>
            </a:pPr>
            <a:r>
              <a:rPr lang="fr-BE" sz="1600" dirty="0" smtClean="0">
                <a:solidFill>
                  <a:srgbClr val="7F7F7F"/>
                </a:solidFill>
                <a:sym typeface="Arial" charset="0"/>
              </a:rPr>
              <a:t>https://www.bcss.fgov.be</a:t>
            </a:r>
          </a:p>
          <a:p>
            <a:pPr>
              <a:defRPr/>
            </a:pPr>
            <a:r>
              <a:rPr lang="fr-BE"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smtClean="0"/>
              <a:t>22/01/2015</a:t>
            </a:r>
            <a:endParaRPr lang="en-GB" dirty="0"/>
          </a:p>
        </p:txBody>
      </p:sp>
    </p:spTree>
    <p:extLst>
      <p:ext uri="{BB962C8B-B14F-4D97-AF65-F5344CB8AC3E}">
        <p14:creationId xmlns:p14="http://schemas.microsoft.com/office/powerpoint/2010/main" val="184071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800"/>
            </a:lvl1pPr>
            <a:lvl2pPr marL="742950" indent="-285750">
              <a:buFont typeface="Calibri" panose="020F0502020204030204" pitchFamily="34" charset="0"/>
              <a:buChar char="-"/>
              <a:defRPr sz="2400"/>
            </a:lvl2pPr>
            <a:lvl3pPr>
              <a:defRPr sz="2000"/>
            </a:lvl3pPr>
            <a:lvl4pPr marL="1600200" indent="-228600">
              <a:buFont typeface="Calibri" panose="020F0502020204030204" pitchFamily="34" charset="0"/>
              <a:buChar char="-"/>
              <a:defRPr sz="18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a:xfrm>
            <a:off x="8357616" y="6489700"/>
            <a:ext cx="750888" cy="365125"/>
          </a:xfrm>
        </p:spPr>
        <p:txBody>
          <a:bodyPr/>
          <a:lstStyle>
            <a:lvl1pPr>
              <a:defRPr sz="1200"/>
            </a:lvl1pPr>
          </a:lstStyle>
          <a:p>
            <a:pPr>
              <a:defRPr/>
            </a:pPr>
            <a:fld id="{7A7F1E79-8225-48A0-95BD-5254C3720E2D}" type="slidenum">
              <a:rPr lang="en-GB" smtClean="0"/>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8470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18420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extLst>
      <p:ext uri="{BB962C8B-B14F-4D97-AF65-F5344CB8AC3E}">
        <p14:creationId xmlns:p14="http://schemas.microsoft.com/office/powerpoint/2010/main" val="1908202532"/>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extLst>
      <p:ext uri="{BB962C8B-B14F-4D97-AF65-F5344CB8AC3E}">
        <p14:creationId xmlns:p14="http://schemas.microsoft.com/office/powerpoint/2010/main" val="78231130"/>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wh-live.bcss.fgov.be/fr/dwh/dwh_page/content/websites/datawarehouse/menu/schema-de-base-pour-la-demande-de-donnee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ksz-bcss.fgov.be/fr/dwh/homepage/index.html" TargetMode="External"/><Relationship Id="rId2" Type="http://schemas.openxmlformats.org/officeDocument/2006/relationships/hyperlink" Target="https://www.ksz-bcss.fgov.be/nl/dwh/homepage/index.html"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1628800"/>
            <a:ext cx="7772400" cy="1224136"/>
          </a:xfrm>
        </p:spPr>
        <p:txBody>
          <a:bodyPr/>
          <a:lstStyle/>
          <a:p>
            <a:pPr eaLnBrk="1" hangingPunct="1">
              <a:defRPr/>
            </a:pPr>
            <a:r>
              <a:t/>
            </a:r>
            <a:br/>
            <a:r>
              <a:t/>
            </a:r>
            <a:br/>
            <a:r>
              <a:rPr lang="fr-BE" smtClean="0"/>
              <a:t> </a:t>
            </a:r>
            <a:endParaRPr lang="fr-BE" altLang="en-US" dirty="0" smtClean="0">
              <a:latin typeface="+mn-lt"/>
            </a:endParaRPr>
          </a:p>
        </p:txBody>
      </p:sp>
      <p:sp>
        <p:nvSpPr>
          <p:cNvPr id="3" name="Subtitle 2"/>
          <p:cNvSpPr>
            <a:spLocks noGrp="1"/>
          </p:cNvSpPr>
          <p:nvPr>
            <p:ph type="subTitle" idx="1"/>
          </p:nvPr>
        </p:nvSpPr>
        <p:spPr>
          <a:xfrm>
            <a:off x="251520" y="2060848"/>
            <a:ext cx="8640960" cy="2880320"/>
          </a:xfrm>
        </p:spPr>
        <p:txBody>
          <a:bodyPr rtlCol="0">
            <a:normAutofit lnSpcReduction="10000"/>
          </a:bodyPr>
          <a:lstStyle/>
          <a:p>
            <a:pPr eaLnBrk="1" fontAlgn="auto" hangingPunct="1">
              <a:spcAft>
                <a:spcPts val="0"/>
              </a:spcAft>
              <a:defRPr/>
            </a:pPr>
            <a:r>
              <a:rPr lang="fr-BE" sz="4000" b="1" dirty="0" smtClean="0">
                <a:solidFill>
                  <a:srgbClr val="0087BE"/>
                </a:solidFill>
              </a:rPr>
              <a:t>Datawarehouse</a:t>
            </a:r>
          </a:p>
          <a:p>
            <a:pPr eaLnBrk="1" fontAlgn="auto" hangingPunct="1">
              <a:spcAft>
                <a:spcPts val="0"/>
              </a:spcAft>
              <a:defRPr/>
            </a:pPr>
            <a:r>
              <a:rPr lang="fr-BE" sz="4000" b="1" dirty="0" smtClean="0">
                <a:solidFill>
                  <a:srgbClr val="0087BE"/>
                </a:solidFill>
              </a:rPr>
              <a:t>Marché du travail</a:t>
            </a:r>
          </a:p>
          <a:p>
            <a:pPr eaLnBrk="1" fontAlgn="auto" hangingPunct="1">
              <a:spcAft>
                <a:spcPts val="0"/>
              </a:spcAft>
              <a:defRPr/>
            </a:pPr>
            <a:r>
              <a:rPr lang="fr-BE" sz="4000" b="1" dirty="0" smtClean="0">
                <a:solidFill>
                  <a:srgbClr val="0087BE"/>
                </a:solidFill>
              </a:rPr>
              <a:t>&amp;</a:t>
            </a:r>
          </a:p>
          <a:p>
            <a:pPr eaLnBrk="1" fontAlgn="auto" hangingPunct="1">
              <a:spcAft>
                <a:spcPts val="0"/>
              </a:spcAft>
              <a:defRPr/>
            </a:pPr>
            <a:r>
              <a:rPr lang="fr-BE" sz="4000" b="1" dirty="0" smtClean="0">
                <a:solidFill>
                  <a:srgbClr val="0087BE"/>
                </a:solidFill>
              </a:rPr>
              <a:t>Protection sociale</a:t>
            </a:r>
            <a:endParaRPr lang="fr-BE" sz="4000" dirty="0">
              <a:solidFill>
                <a:srgbClr val="0087BE"/>
              </a:solidFill>
              <a:ea typeface="+mj-ea"/>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(1/4)</a:t>
            </a:r>
            <a:endParaRPr lang="fr-BE" sz="2400" dirty="0"/>
          </a:p>
        </p:txBody>
      </p:sp>
      <p:sp>
        <p:nvSpPr>
          <p:cNvPr id="3" name="Content Placeholder 2"/>
          <p:cNvSpPr>
            <a:spLocks noGrp="1"/>
          </p:cNvSpPr>
          <p:nvPr>
            <p:ph idx="1"/>
          </p:nvPr>
        </p:nvSpPr>
        <p:spPr>
          <a:xfrm>
            <a:off x="251519" y="1196752"/>
            <a:ext cx="8814179" cy="5112568"/>
          </a:xfrm>
        </p:spPr>
        <p:txBody>
          <a:bodyPr>
            <a:normAutofit fontScale="85000" lnSpcReduction="10000"/>
          </a:bodyPr>
          <a:lstStyle/>
          <a:p>
            <a:r>
              <a:rPr lang="fr-BE" smtClean="0"/>
              <a:t>parties concernées</a:t>
            </a:r>
          </a:p>
          <a:p>
            <a:pPr lvl="1"/>
            <a:r>
              <a:rPr lang="fr-BE" smtClean="0"/>
              <a:t>organisation de recherche</a:t>
            </a:r>
          </a:p>
          <a:p>
            <a:pPr lvl="1"/>
            <a:r>
              <a:rPr lang="fr-BE" smtClean="0"/>
              <a:t>commanditaire</a:t>
            </a:r>
          </a:p>
          <a:p>
            <a:r>
              <a:rPr lang="fr-BE" smtClean="0"/>
              <a:t>préciser les finalités spécifiques de la recherche</a:t>
            </a:r>
          </a:p>
          <a:p>
            <a:pPr lvl="1"/>
            <a:r>
              <a:rPr lang="fr-BE" smtClean="0"/>
              <a:t>les finalités de la recherche sont précisées de manière détaillée</a:t>
            </a:r>
          </a:p>
          <a:p>
            <a:pPr lvl="2"/>
            <a:r>
              <a:rPr lang="fr-BE" smtClean="0"/>
              <a:t>quel est l'objectif de la recherche ?</a:t>
            </a:r>
          </a:p>
          <a:p>
            <a:pPr lvl="2"/>
            <a:r>
              <a:rPr lang="fr-BE" smtClean="0"/>
              <a:t>pourquoi est-elle utile à la connaissance, à la conception et à la gestion de la protection sociale ?</a:t>
            </a:r>
          </a:p>
          <a:p>
            <a:pPr lvl="1"/>
            <a:r>
              <a:rPr lang="fr-BE" smtClean="0"/>
              <a:t>les données à caractère personnel peuvent uniquement être utilisées pour ces finalités</a:t>
            </a:r>
          </a:p>
          <a:p>
            <a:pPr lvl="1"/>
            <a:r>
              <a:rPr lang="fr-BE" smtClean="0"/>
              <a:t>les données à caractère personnel peuvent uniquement être conservées pour ces finalités</a:t>
            </a:r>
          </a:p>
          <a:p>
            <a:pPr lvl="2"/>
            <a:r>
              <a:rPr lang="fr-BE" smtClean="0"/>
              <a:t>la durée présumée de la recherche est explicitement communiquée par l’organisation</a:t>
            </a:r>
          </a:p>
          <a:p>
            <a:pPr lvl="2"/>
            <a:r>
              <a:rPr lang="fr-BE" smtClean="0"/>
              <a:t>les données à caractère personnel doivent être détruites par l'organisation</a:t>
            </a:r>
          </a:p>
          <a:p>
            <a:pPr lvl="3"/>
            <a:r>
              <a:rPr lang="fr-BE" smtClean="0"/>
              <a:t>à l’issue de la durée présumée de la recherche</a:t>
            </a:r>
          </a:p>
          <a:p>
            <a:pPr lvl="3"/>
            <a:r>
              <a:rPr lang="fr-BE" smtClean="0"/>
              <a:t>dès que les finalités de la recherche sont réalisées</a:t>
            </a:r>
          </a:p>
          <a:p>
            <a:pPr lvl="2"/>
            <a:r>
              <a:rPr lang="fr-BE" smtClean="0"/>
              <a:t>l’organisation peut demander que la BCSS conserve encore les données à caractère personnel pendant un certain délai</a:t>
            </a:r>
          </a:p>
          <a:p>
            <a:pPr lvl="3"/>
            <a:r>
              <a:rPr lang="fr-BE" smtClean="0"/>
              <a:t>en vue d'une justification des résultats de la recherche</a:t>
            </a:r>
          </a:p>
          <a:p>
            <a:pPr lvl="3"/>
            <a:r>
              <a:rPr lang="fr-BE" smtClean="0"/>
              <a:t>pour une étude de suivi</a:t>
            </a:r>
            <a:endParaRPr lang="fr-BE" dirty="0"/>
          </a:p>
          <a:p>
            <a:pPr lvl="1"/>
            <a:r>
              <a:rPr lang="fr-BE" smtClean="0"/>
              <a:t>les données à caractère personnel ne peuvent être transmises à des tiers, sauf mention explicite dans la délibération</a:t>
            </a:r>
            <a:endParaRPr lang="fr-BE" sz="21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62418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(2/4)</a:t>
            </a:r>
            <a:endParaRPr lang="fr-BE" sz="2400" dirty="0"/>
          </a:p>
        </p:txBody>
      </p:sp>
      <p:sp>
        <p:nvSpPr>
          <p:cNvPr id="3" name="Content Placeholder 2"/>
          <p:cNvSpPr>
            <a:spLocks noGrp="1"/>
          </p:cNvSpPr>
          <p:nvPr>
            <p:ph idx="1"/>
          </p:nvPr>
        </p:nvSpPr>
        <p:spPr>
          <a:xfrm>
            <a:off x="251519" y="1196752"/>
            <a:ext cx="8814179" cy="5112568"/>
          </a:xfrm>
        </p:spPr>
        <p:txBody>
          <a:bodyPr>
            <a:normAutofit lnSpcReduction="10000"/>
          </a:bodyPr>
          <a:lstStyle/>
          <a:p>
            <a:r>
              <a:rPr lang="fr-BE" dirty="0" smtClean="0"/>
              <a:t>la population et l'échantillon</a:t>
            </a:r>
          </a:p>
          <a:p>
            <a:pPr lvl="1"/>
            <a:r>
              <a:rPr lang="fr-BE" dirty="0" smtClean="0"/>
              <a:t>population : le groupe de personnes faisant l’objet de la recherche</a:t>
            </a:r>
          </a:p>
          <a:p>
            <a:pPr lvl="1"/>
            <a:r>
              <a:rPr lang="fr-BE" dirty="0" smtClean="0"/>
              <a:t>échantillon :  une partie adéquate du groupe de personnes faisant l’objet de la recherche</a:t>
            </a:r>
          </a:p>
          <a:p>
            <a:pPr lvl="2"/>
            <a:r>
              <a:rPr lang="fr-BE" dirty="0" smtClean="0"/>
              <a:t>le mode d’extraction de l’échantillon à partir de la totalité de la population</a:t>
            </a:r>
          </a:p>
          <a:p>
            <a:pPr lvl="2"/>
            <a:r>
              <a:rPr lang="fr-BE" dirty="0" smtClean="0"/>
              <a:t>les paramètres applicables</a:t>
            </a:r>
          </a:p>
          <a:p>
            <a:pPr lvl="2"/>
            <a:r>
              <a:rPr lang="fr-BE" dirty="0" smtClean="0"/>
              <a:t>la motivation de la taille de l’échantillon</a:t>
            </a:r>
          </a:p>
          <a:p>
            <a:pPr lvl="2"/>
            <a:r>
              <a:rPr lang="fr-BE" dirty="0" smtClean="0"/>
              <a:t>ce n'est qu'exceptionnellement que des données relatives à la totalité de la population sont communiquées.</a:t>
            </a:r>
            <a:endParaRPr lang="fr-BE" dirty="0"/>
          </a:p>
          <a:p>
            <a:r>
              <a:rPr lang="fr-BE" dirty="0" smtClean="0"/>
              <a:t>la description de chacune des données à caractère personnel demandées</a:t>
            </a:r>
          </a:p>
          <a:p>
            <a:pPr lvl="1"/>
            <a:r>
              <a:rPr lang="fr-BE" sz="1800" dirty="0" smtClean="0"/>
              <a:t>la dénomination (éventuellement la dénomination spécifique de la source authentique)</a:t>
            </a:r>
          </a:p>
          <a:p>
            <a:pPr lvl="1"/>
            <a:r>
              <a:rPr lang="fr-BE" sz="1800" dirty="0" smtClean="0"/>
              <a:t>la description au niveau du contenu (précise et succincte)</a:t>
            </a:r>
          </a:p>
          <a:p>
            <a:pPr lvl="1"/>
            <a:r>
              <a:rPr lang="fr-BE" sz="1800" dirty="0" smtClean="0"/>
              <a:t>la source authentique (l’organisation compétente et la banque de données applicable)</a:t>
            </a:r>
          </a:p>
          <a:p>
            <a:pPr lvl="1"/>
            <a:r>
              <a:rPr lang="fr-BE" sz="1800" dirty="0" smtClean="0"/>
              <a:t>les catégories/valeurs/classes possibles (de manière détaillée et complète)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904403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(3/4)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pPr algn="just"/>
            <a:r>
              <a:rPr lang="fr-BE" smtClean="0"/>
              <a:t>exemple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graphicFrame>
        <p:nvGraphicFramePr>
          <p:cNvPr id="5" name="Table 4"/>
          <p:cNvGraphicFramePr>
            <a:graphicFrameLocks noGrp="1"/>
          </p:cNvGraphicFramePr>
          <p:nvPr/>
        </p:nvGraphicFramePr>
        <p:xfrm>
          <a:off x="1325880" y="2400141"/>
          <a:ext cx="6492240" cy="2926080"/>
        </p:xfrm>
        <a:graphic>
          <a:graphicData uri="http://schemas.openxmlformats.org/drawingml/2006/table">
            <a:tbl>
              <a:tblPr>
                <a:tableStyleId>{5C22544A-7EE6-4342-B048-85BDC9FD1C3A}</a:tableStyleId>
              </a:tblPr>
              <a:tblGrid>
                <a:gridCol w="3246120">
                  <a:extLst>
                    <a:ext uri="{9D8B030D-6E8A-4147-A177-3AD203B41FA5}">
                      <a16:colId xmlns:a16="http://schemas.microsoft.com/office/drawing/2014/main" val="2188987003"/>
                    </a:ext>
                  </a:extLst>
                </a:gridCol>
                <a:gridCol w="3246120">
                  <a:extLst>
                    <a:ext uri="{9D8B030D-6E8A-4147-A177-3AD203B41FA5}">
                      <a16:colId xmlns:a16="http://schemas.microsoft.com/office/drawing/2014/main" val="207484267"/>
                    </a:ext>
                  </a:extLst>
                </a:gridCol>
              </a:tblGrid>
              <a:tr h="0">
                <a:tc rowSpan="3">
                  <a:txBody>
                    <a:bodyPr/>
                    <a:lstStyle/>
                    <a:p>
                      <a:pPr algn="ctr">
                        <a:spcAft>
                          <a:spcPts val="0"/>
                        </a:spcAft>
                      </a:pPr>
                      <a:r>
                        <a:rPr lang="en-US" sz="1200">
                          <a:effectLst/>
                        </a:rPr>
                        <a:t>Nationalité</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67860128"/>
                  </a:ext>
                </a:extLst>
              </a:tr>
              <a:tr h="0">
                <a:tc vMerge="1">
                  <a:txBody>
                    <a:bodyPr/>
                    <a:lstStyle/>
                    <a:p>
                      <a:endParaRPr lang="en-US"/>
                    </a:p>
                  </a:txBody>
                  <a:tcPr/>
                </a:tc>
                <a:tc>
                  <a:txBody>
                    <a:bodyPr/>
                    <a:lstStyle/>
                    <a:p>
                      <a:pPr algn="just">
                        <a:spcAft>
                          <a:spcPts val="0"/>
                        </a:spcAft>
                      </a:pPr>
                      <a:r>
                        <a:rPr lang="nl-NL" sz="1200">
                          <a:effectLst/>
                        </a:rPr>
                        <a:t>citoyen de l'Union européenne mais non 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83299105"/>
                  </a:ext>
                </a:extLst>
              </a:tr>
              <a:tr h="0">
                <a:tc vMerge="1">
                  <a:txBody>
                    <a:bodyPr/>
                    <a:lstStyle/>
                    <a:p>
                      <a:endParaRPr lang="en-US"/>
                    </a:p>
                  </a:txBody>
                  <a:tcPr/>
                </a:tc>
                <a:tc>
                  <a:txBody>
                    <a:bodyPr/>
                    <a:lstStyle/>
                    <a:p>
                      <a:pPr algn="just">
                        <a:spcAft>
                          <a:spcPts val="0"/>
                        </a:spcAft>
                      </a:pPr>
                      <a:r>
                        <a:rPr lang="nl-NL" sz="1200">
                          <a:effectLst/>
                        </a:rPr>
                        <a:t>non citoyen de l'Union européenne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130805"/>
                  </a:ext>
                </a:extLst>
              </a:tr>
              <a:tr h="0">
                <a:tc rowSpan="8">
                  <a:txBody>
                    <a:bodyPr/>
                    <a:lstStyle/>
                    <a:p>
                      <a:pPr algn="ctr">
                        <a:spcAft>
                          <a:spcPts val="0"/>
                        </a:spcAft>
                      </a:pPr>
                      <a:r>
                        <a:rPr lang="en-US" sz="1200">
                          <a:effectLst/>
                        </a:rPr>
                        <a:t>Âge (classes de cinq ans)</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20-24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42340310"/>
                  </a:ext>
                </a:extLst>
              </a:tr>
              <a:tr h="0">
                <a:tc vMerge="1">
                  <a:txBody>
                    <a:bodyPr/>
                    <a:lstStyle/>
                    <a:p>
                      <a:endParaRPr lang="en-US"/>
                    </a:p>
                  </a:txBody>
                  <a:tcPr/>
                </a:tc>
                <a:tc>
                  <a:txBody>
                    <a:bodyPr/>
                    <a:lstStyle/>
                    <a:p>
                      <a:pPr algn="just">
                        <a:spcAft>
                          <a:spcPts val="0"/>
                        </a:spcAft>
                      </a:pPr>
                      <a:r>
                        <a:rPr lang="en-US" sz="1200">
                          <a:effectLst/>
                        </a:rPr>
                        <a:t>25-29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5582905"/>
                  </a:ext>
                </a:extLst>
              </a:tr>
              <a:tr h="0">
                <a:tc vMerge="1">
                  <a:txBody>
                    <a:bodyPr/>
                    <a:lstStyle/>
                    <a:p>
                      <a:endParaRPr lang="en-US"/>
                    </a:p>
                  </a:txBody>
                  <a:tcPr/>
                </a:tc>
                <a:tc>
                  <a:txBody>
                    <a:bodyPr/>
                    <a:lstStyle/>
                    <a:p>
                      <a:pPr algn="just">
                        <a:spcAft>
                          <a:spcPts val="0"/>
                        </a:spcAft>
                      </a:pPr>
                      <a:r>
                        <a:rPr lang="en-US" sz="1200">
                          <a:effectLst/>
                        </a:rPr>
                        <a:t>30-34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95100598"/>
                  </a:ext>
                </a:extLst>
              </a:tr>
              <a:tr h="0">
                <a:tc vMerge="1">
                  <a:txBody>
                    <a:bodyPr/>
                    <a:lstStyle/>
                    <a:p>
                      <a:endParaRPr lang="en-US"/>
                    </a:p>
                  </a:txBody>
                  <a:tcPr/>
                </a:tc>
                <a:tc>
                  <a:txBody>
                    <a:bodyPr/>
                    <a:lstStyle/>
                    <a:p>
                      <a:pPr algn="just">
                        <a:spcAft>
                          <a:spcPts val="0"/>
                        </a:spcAft>
                      </a:pPr>
                      <a:r>
                        <a:rPr lang="en-US" sz="1200">
                          <a:effectLst/>
                        </a:rPr>
                        <a:t>35-39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1206325"/>
                  </a:ext>
                </a:extLst>
              </a:tr>
              <a:tr h="0">
                <a:tc vMerge="1">
                  <a:txBody>
                    <a:bodyPr/>
                    <a:lstStyle/>
                    <a:p>
                      <a:endParaRPr lang="en-US"/>
                    </a:p>
                  </a:txBody>
                  <a:tcPr/>
                </a:tc>
                <a:tc>
                  <a:txBody>
                    <a:bodyPr/>
                    <a:lstStyle/>
                    <a:p>
                      <a:pPr algn="just">
                        <a:spcAft>
                          <a:spcPts val="0"/>
                        </a:spcAft>
                      </a:pPr>
                      <a:r>
                        <a:rPr lang="en-US" sz="1200">
                          <a:effectLst/>
                        </a:rPr>
                        <a:t>40-44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3407033"/>
                  </a:ext>
                </a:extLst>
              </a:tr>
              <a:tr h="0">
                <a:tc vMerge="1">
                  <a:txBody>
                    <a:bodyPr/>
                    <a:lstStyle/>
                    <a:p>
                      <a:endParaRPr lang="en-US"/>
                    </a:p>
                  </a:txBody>
                  <a:tcPr/>
                </a:tc>
                <a:tc>
                  <a:txBody>
                    <a:bodyPr/>
                    <a:lstStyle/>
                    <a:p>
                      <a:pPr algn="just">
                        <a:spcAft>
                          <a:spcPts val="0"/>
                        </a:spcAft>
                      </a:pPr>
                      <a:r>
                        <a:rPr lang="en-US" sz="1200">
                          <a:effectLst/>
                        </a:rPr>
                        <a:t>45-49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88041109"/>
                  </a:ext>
                </a:extLst>
              </a:tr>
              <a:tr h="0">
                <a:tc vMerge="1">
                  <a:txBody>
                    <a:bodyPr/>
                    <a:lstStyle/>
                    <a:p>
                      <a:endParaRPr lang="en-US"/>
                    </a:p>
                  </a:txBody>
                  <a:tcPr/>
                </a:tc>
                <a:tc>
                  <a:txBody>
                    <a:bodyPr/>
                    <a:lstStyle/>
                    <a:p>
                      <a:pPr algn="just">
                        <a:spcAft>
                          <a:spcPts val="0"/>
                        </a:spcAft>
                      </a:pPr>
                      <a:r>
                        <a:rPr lang="en-US" sz="1200">
                          <a:effectLst/>
                        </a:rPr>
                        <a:t>50-54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04553388"/>
                  </a:ext>
                </a:extLst>
              </a:tr>
              <a:tr h="0">
                <a:tc vMerge="1">
                  <a:txBody>
                    <a:bodyPr/>
                    <a:lstStyle/>
                    <a:p>
                      <a:endParaRPr lang="en-US"/>
                    </a:p>
                  </a:txBody>
                  <a:tcPr/>
                </a:tc>
                <a:tc>
                  <a:txBody>
                    <a:bodyPr/>
                    <a:lstStyle/>
                    <a:p>
                      <a:pPr algn="just">
                        <a:spcAft>
                          <a:spcPts val="0"/>
                        </a:spcAft>
                      </a:pPr>
                      <a:r>
                        <a:rPr lang="en-US" sz="1200">
                          <a:effectLst/>
                        </a:rPr>
                        <a:t>55-59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38545627"/>
                  </a:ext>
                </a:extLst>
              </a:tr>
              <a:tr h="0">
                <a:tc rowSpan="5">
                  <a:txBody>
                    <a:bodyPr/>
                    <a:lstStyle/>
                    <a:p>
                      <a:pPr algn="ctr">
                        <a:spcAft>
                          <a:spcPts val="0"/>
                        </a:spcAft>
                      </a:pPr>
                      <a:r>
                        <a:rPr lang="en-US" sz="1200">
                          <a:effectLst/>
                        </a:rPr>
                        <a:t>Salaire brut trimestriel</a:t>
                      </a:r>
                    </a:p>
                    <a:p>
                      <a:pPr algn="ctr">
                        <a:spcAft>
                          <a:spcPts val="0"/>
                        </a:spcAft>
                      </a:pPr>
                      <a:r>
                        <a:rPr lang="en-US" sz="1200">
                          <a:effectLst/>
                        </a:rPr>
                        <a:t>(classes de minimum 125 €)</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€ 1250-1375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0473240"/>
                  </a:ext>
                </a:extLst>
              </a:tr>
              <a:tr h="0">
                <a:tc vMerge="1">
                  <a:txBody>
                    <a:bodyPr/>
                    <a:lstStyle/>
                    <a:p>
                      <a:endParaRPr lang="en-US"/>
                    </a:p>
                  </a:txBody>
                  <a:tcPr/>
                </a:tc>
                <a:tc>
                  <a:txBody>
                    <a:bodyPr/>
                    <a:lstStyle/>
                    <a:p>
                      <a:pPr algn="just">
                        <a:spcAft>
                          <a:spcPts val="0"/>
                        </a:spcAft>
                      </a:pPr>
                      <a:r>
                        <a:rPr lang="en-US" sz="1200">
                          <a:effectLst/>
                        </a:rPr>
                        <a:t>€ 1375-1500</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73793386"/>
                  </a:ext>
                </a:extLst>
              </a:tr>
              <a:tr h="0">
                <a:tc vMerge="1">
                  <a:txBody>
                    <a:bodyPr/>
                    <a:lstStyle/>
                    <a:p>
                      <a:endParaRPr lang="en-US"/>
                    </a:p>
                  </a:txBody>
                  <a:tcPr/>
                </a:tc>
                <a:tc>
                  <a:txBody>
                    <a:bodyPr/>
                    <a:lstStyle/>
                    <a:p>
                      <a:pPr algn="just">
                        <a:spcAft>
                          <a:spcPts val="0"/>
                        </a:spcAft>
                      </a:pPr>
                      <a:r>
                        <a:rPr lang="en-US" sz="1200">
                          <a:effectLst/>
                        </a:rPr>
                        <a:t>€ 1500-1625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65343498"/>
                  </a:ext>
                </a:extLst>
              </a:tr>
              <a:tr h="0">
                <a:tc vMerge="1">
                  <a:txBody>
                    <a:bodyPr/>
                    <a:lstStyle/>
                    <a:p>
                      <a:endParaRPr lang="en-US"/>
                    </a:p>
                  </a:txBody>
                  <a:tcPr/>
                </a:tc>
                <a:tc>
                  <a:txBody>
                    <a:bodyPr/>
                    <a:lstStyle/>
                    <a:p>
                      <a:pPr algn="just">
                        <a:spcAft>
                          <a:spcPts val="0"/>
                        </a:spcAft>
                      </a:pPr>
                      <a:r>
                        <a:rPr lang="en-US" sz="1200">
                          <a:effectLst/>
                        </a:rPr>
                        <a:t>€ 1750-1875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07101128"/>
                  </a:ext>
                </a:extLst>
              </a:tr>
              <a:tr h="0">
                <a:tc vMerge="1">
                  <a:txBody>
                    <a:bodyPr/>
                    <a:lstStyle/>
                    <a:p>
                      <a:endParaRPr lang="en-US"/>
                    </a:p>
                  </a:txBody>
                  <a:tcPr/>
                </a:tc>
                <a:tc>
                  <a:txBody>
                    <a:bodyPr/>
                    <a:lstStyle/>
                    <a:p>
                      <a:pPr algn="just">
                        <a:spcAft>
                          <a:spcPts val="0"/>
                        </a:spcAft>
                      </a:pPr>
                      <a:r>
                        <a:rPr lang="en-US" sz="1200" dirty="0">
                          <a:effectLst/>
                        </a:rPr>
                        <a:t>€ 1875-2000</a:t>
                      </a:r>
                      <a:endParaRPr lang="fr-B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5201583"/>
                  </a:ext>
                </a:extLst>
              </a:tr>
            </a:tbl>
          </a:graphicData>
        </a:graphic>
      </p:graphicFrame>
    </p:spTree>
    <p:extLst>
      <p:ext uri="{BB962C8B-B14F-4D97-AF65-F5344CB8AC3E}">
        <p14:creationId xmlns:p14="http://schemas.microsoft.com/office/powerpoint/2010/main" val="1515069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(4/4)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la fréquence, le timing et le délai de conservation</a:t>
            </a:r>
            <a:endParaRPr lang="fr-BE" dirty="0"/>
          </a:p>
          <a:p>
            <a:pPr lvl="1"/>
            <a:r>
              <a:rPr lang="fr-BE" smtClean="0"/>
              <a:t>s’agit-il d'une étude unique ou d’une étude qui sera répétée ?</a:t>
            </a:r>
          </a:p>
          <a:p>
            <a:pPr lvl="1"/>
            <a:r>
              <a:rPr lang="fr-BE" smtClean="0"/>
              <a:t>quelle est la date de fin de l’étude ?</a:t>
            </a:r>
          </a:p>
          <a:p>
            <a:pPr lvl="1"/>
            <a:r>
              <a:rPr lang="fr-BE" smtClean="0"/>
              <a:t>pendant combien de temps les données à caractère personnel sont-elles conservées ?</a:t>
            </a:r>
          </a:p>
          <a:p>
            <a:r>
              <a:rPr lang="fr-BE" smtClean="0"/>
              <a:t>la communication ultérieure (éventuelle) des données à caractère personnel</a:t>
            </a:r>
            <a:endParaRPr lang="fr-BE" b="1" dirty="0" smtClean="0">
              <a:solidFill>
                <a:srgbClr val="FF0000"/>
              </a:solidFill>
            </a:endParaRPr>
          </a:p>
          <a:p>
            <a:r>
              <a:rPr lang="fr-BE" smtClean="0"/>
              <a:t>voir schéma de base</a:t>
            </a:r>
          </a:p>
          <a:p>
            <a:pPr lvl="1"/>
            <a:r>
              <a:rPr lang="fr-BE" dirty="0">
                <a:hlinkClick r:id="rId2"/>
              </a:rPr>
              <a:t>https://dwh-live.bcss.fgov.be/fr/dwh/dwh_page/content/websites/datawarehouse/menu/schema-de-base-pour-la-demande-de-donnees.html</a:t>
            </a:r>
            <a:endParaRPr lang="fr-BE" dirty="0" smtClean="0"/>
          </a:p>
          <a:p>
            <a:pPr marL="457200" lvl="1" indent="0">
              <a:buNone/>
            </a:pPr>
            <a:endParaRPr lang="fr-BE" dirty="0" smtClean="0"/>
          </a:p>
          <a:p>
            <a:pPr marL="457200" lvl="1" indent="0">
              <a:buNone/>
            </a:pPr>
            <a:r>
              <a:rPr lang="fr-BE" smtClean="0"/>
              <a:t> </a:t>
            </a:r>
          </a:p>
          <a:p>
            <a:endParaRPr lang="fr-BE" b="1" dirty="0">
              <a:solidFill>
                <a:srgbClr val="FF0000"/>
              </a:solidFill>
            </a:endParaRP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5812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Loi BCSS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article 5 de la loi du 15 janvier 1990 relative à l'institution et à l'organisation d'une Banque-carrefour de la sécurité sociale </a:t>
            </a:r>
            <a:endParaRPr lang="fr-BE" dirty="0"/>
          </a:p>
          <a:p>
            <a:pPr lvl="1"/>
            <a:r>
              <a:rPr lang="fr-BE" sz="2200" dirty="0" smtClean="0"/>
              <a:t>collecte de données en provenance de diverses sources</a:t>
            </a:r>
          </a:p>
          <a:p>
            <a:pPr lvl="1"/>
            <a:r>
              <a:rPr lang="fr-BE" sz="2200" dirty="0" smtClean="0"/>
              <a:t>enregistrement de données (DWH)</a:t>
            </a:r>
          </a:p>
          <a:p>
            <a:pPr lvl="1"/>
            <a:r>
              <a:rPr lang="fr-BE" sz="2200" dirty="0" smtClean="0"/>
              <a:t>agrégation de données (couplage)</a:t>
            </a:r>
          </a:p>
          <a:p>
            <a:pPr lvl="1"/>
            <a:r>
              <a:rPr lang="fr-BE" sz="2200" dirty="0" smtClean="0"/>
              <a:t>anonymisation ou pseudonymisation de données</a:t>
            </a:r>
          </a:p>
          <a:p>
            <a:pPr lvl="1"/>
            <a:r>
              <a:rPr lang="fr-BE" sz="2200" dirty="0" smtClean="0"/>
              <a:t>communication de données</a:t>
            </a:r>
          </a:p>
          <a:p>
            <a:pPr lvl="2"/>
            <a:r>
              <a:rPr lang="fr-BE" sz="2000" dirty="0"/>
              <a:t>aux personnes qui en ont besoin pour la réalisation de recherches utiles à la connaissance, à la conception et à la gestion de la protection sociale</a:t>
            </a:r>
          </a:p>
          <a:p>
            <a:pPr lvl="2"/>
            <a:r>
              <a:rPr lang="fr-BE" sz="2000" dirty="0" smtClean="0"/>
              <a:t>moyennant délibération préalable obligatoire de la chambre sécurité sociale et santé du Comité de sécurité de l’information</a:t>
            </a:r>
          </a:p>
          <a:p>
            <a:pPr lvl="3"/>
            <a:r>
              <a:rPr lang="fr-BE" sz="1900" dirty="0" smtClean="0"/>
              <a:t>données anonymes</a:t>
            </a:r>
          </a:p>
          <a:p>
            <a:pPr lvl="4"/>
            <a:r>
              <a:rPr lang="fr-BE" sz="1800" dirty="0" smtClean="0"/>
              <a:t>application de l’article 46, § 1</a:t>
            </a:r>
            <a:r>
              <a:rPr lang="fr-BE" sz="1800" baseline="30000" dirty="0" smtClean="0"/>
              <a:t>er</a:t>
            </a:r>
            <a:r>
              <a:rPr lang="fr-BE" sz="1800" dirty="0" smtClean="0"/>
              <a:t>, de la loi BCSS</a:t>
            </a:r>
          </a:p>
          <a:p>
            <a:pPr lvl="4"/>
            <a:r>
              <a:rPr lang="fr-BE" sz="1800" dirty="0" smtClean="0"/>
              <a:t>délibération générale n° 18/140 du 6 novembre 2018</a:t>
            </a:r>
          </a:p>
          <a:p>
            <a:pPr lvl="3"/>
            <a:r>
              <a:rPr lang="fr-BE" sz="1900" dirty="0" smtClean="0"/>
              <a:t>données à caractère personnel pseudonymisées</a:t>
            </a:r>
          </a:p>
          <a:p>
            <a:pPr lvl="4"/>
            <a:r>
              <a:rPr lang="fr-BE" sz="1800" dirty="0"/>
              <a:t>application de l’article 15, § 1</a:t>
            </a:r>
            <a:r>
              <a:rPr lang="fr-BE" sz="1800" baseline="30000" dirty="0"/>
              <a:t>er</a:t>
            </a:r>
            <a:r>
              <a:rPr lang="fr-BE" sz="1800" dirty="0"/>
              <a:t>, de la loi BCSS</a:t>
            </a:r>
          </a:p>
          <a:p>
            <a:pPr lvl="4"/>
            <a:r>
              <a:rPr lang="fr-BE" sz="1800" dirty="0" smtClean="0"/>
              <a:t>cas par cas</a:t>
            </a:r>
            <a:endParaRPr lang="fr-BE" sz="1800" dirty="0"/>
          </a:p>
          <a:p>
            <a:pPr algn="just"/>
            <a:endParaRPr lang="fr-BE" dirty="0" smtClean="0"/>
          </a:p>
          <a:p>
            <a:pPr algn="just"/>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920341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1/4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délibération n° 18/140 du 6 novembre 2018</a:t>
            </a:r>
          </a:p>
          <a:p>
            <a:pPr lvl="1"/>
            <a:r>
              <a:rPr lang="fr-BE" smtClean="0"/>
              <a:t>rendue par le CSI</a:t>
            </a:r>
          </a:p>
          <a:p>
            <a:pPr lvl="1"/>
            <a:r>
              <a:rPr lang="fr-BE" smtClean="0"/>
              <a:t>en application de l’article 46, § 1</a:t>
            </a:r>
            <a:r>
              <a:rPr lang="fr-BE" baseline="30000" smtClean="0"/>
              <a:t>er</a:t>
            </a:r>
            <a:r>
              <a:rPr lang="fr-BE" smtClean="0"/>
              <a:t>, de la loi BCSS</a:t>
            </a:r>
          </a:p>
          <a:p>
            <a:pPr lvl="1"/>
            <a:r>
              <a:rPr lang="fr-BE" smtClean="0"/>
              <a:t>règle la communication de données anonymes conformément à l’article 5, § 1</a:t>
            </a:r>
            <a:r>
              <a:rPr lang="fr-BE" baseline="30000" smtClean="0"/>
              <a:t>er</a:t>
            </a:r>
            <a:r>
              <a:rPr lang="fr-BE" smtClean="0"/>
              <a:t>, de la loi BCSS</a:t>
            </a:r>
          </a:p>
          <a:p>
            <a:r>
              <a:rPr lang="fr-BE" smtClean="0"/>
              <a:t>contexte</a:t>
            </a:r>
          </a:p>
          <a:p>
            <a:pPr lvl="1"/>
            <a:r>
              <a:rPr lang="fr-BE" smtClean="0"/>
              <a:t>communication de données anonymes par la BCSS (DWH)</a:t>
            </a:r>
          </a:p>
          <a:p>
            <a:pPr lvl="1"/>
            <a:r>
              <a:rPr lang="fr-BE" smtClean="0"/>
              <a:t>dans le cadre de recherches</a:t>
            </a:r>
          </a:p>
          <a:p>
            <a:pPr lvl="2"/>
            <a:r>
              <a:rPr lang="fr-BE" smtClean="0"/>
              <a:t>à des fins scientifiques</a:t>
            </a:r>
          </a:p>
          <a:p>
            <a:pPr lvl="2"/>
            <a:r>
              <a:rPr lang="fr-BE" smtClean="0"/>
              <a:t>à des fins de préparation de la politique</a:t>
            </a:r>
            <a:endParaRPr lang="fr-BE" dirty="0"/>
          </a:p>
          <a:p>
            <a:pPr lvl="1"/>
            <a:r>
              <a:rPr lang="fr-BE" smtClean="0"/>
              <a:t>utiles à la connaissance, à la conception et à la gestion de la protection sociale</a:t>
            </a:r>
          </a:p>
          <a:p>
            <a:r>
              <a:rPr lang="fr-BE" smtClean="0"/>
              <a:t>demandeurs possibles (voir supra)</a:t>
            </a:r>
          </a:p>
          <a:p>
            <a:pPr lvl="1"/>
            <a:r>
              <a:rPr lang="fr-BE" smtClean="0"/>
              <a:t>instances de recherche (universités et écoles supérieures, centres d’expertise, ...)</a:t>
            </a:r>
          </a:p>
          <a:p>
            <a:pPr lvl="1"/>
            <a:r>
              <a:rPr lang="fr-BE" smtClean="0"/>
              <a:t>pouvoirs publics (services publics / institutions publiques, quel que soit leur niveau de pouvoir)</a:t>
            </a:r>
          </a:p>
          <a:p>
            <a:pPr lvl="1"/>
            <a:r>
              <a:rPr lang="fr-BE" smtClean="0"/>
              <a:t>autres (ministres, journalistes, étudiants, ...) - pas de finalités commerciales</a:t>
            </a:r>
          </a:p>
        </p:txBody>
      </p:sp>
      <p:sp>
        <p:nvSpPr>
          <p:cNvPr id="4" name="Slide Number Placeholder 3"/>
          <p:cNvSpPr>
            <a:spLocks noGrp="1"/>
          </p:cNvSpPr>
          <p:nvPr>
            <p:ph type="sldNum" sz="quarter" idx="10"/>
          </p:nvPr>
        </p:nvSpPr>
        <p:spPr/>
        <p:txBody>
          <a:bodyPr/>
          <a:lstStyle/>
          <a:p>
            <a:fld id="{84AEDDD6-2727-439E-A96F-E9FD4CA77376}" type="slidenum">
              <a:rPr lang="en-GB" smtClean="0"/>
              <a:pPr/>
              <a:t>15</a:t>
            </a:fld>
            <a:endParaRPr lang="fr-BE" dirty="0"/>
          </a:p>
        </p:txBody>
      </p:sp>
    </p:spTree>
    <p:extLst>
      <p:ext uri="{BB962C8B-B14F-4D97-AF65-F5344CB8AC3E}">
        <p14:creationId xmlns:p14="http://schemas.microsoft.com/office/powerpoint/2010/main" val="2250375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2/4 </a:t>
            </a:r>
            <a:endParaRPr lang="fr-BE" sz="2400" dirty="0"/>
          </a:p>
        </p:txBody>
      </p:sp>
      <p:sp>
        <p:nvSpPr>
          <p:cNvPr id="3" name="Content Placeholder 2"/>
          <p:cNvSpPr>
            <a:spLocks noGrp="1"/>
          </p:cNvSpPr>
          <p:nvPr>
            <p:ph idx="1"/>
          </p:nvPr>
        </p:nvSpPr>
        <p:spPr>
          <a:xfrm>
            <a:off x="251519" y="1196752"/>
            <a:ext cx="8814179" cy="5112568"/>
          </a:xfrm>
        </p:spPr>
        <p:txBody>
          <a:bodyPr>
            <a:normAutofit fontScale="77500" lnSpcReduction="20000"/>
          </a:bodyPr>
          <a:lstStyle/>
          <a:p>
            <a:r>
              <a:rPr lang="fr-BE" smtClean="0"/>
              <a:t>demande de tableaux</a:t>
            </a:r>
          </a:p>
          <a:p>
            <a:pPr lvl="1"/>
            <a:r>
              <a:rPr lang="fr-BE" sz="2100" dirty="0" smtClean="0"/>
              <a:t>pour une population déterminée, il est indiqué par combinaison de critères combien de personnes y répondent</a:t>
            </a:r>
          </a:p>
          <a:p>
            <a:pPr lvl="1"/>
            <a:r>
              <a:rPr lang="fr-BE" sz="2100" dirty="0" smtClean="0"/>
              <a:t>la BCSS fournit des tableaux au destinataire, quelle que soit sa qualité, pour autant qu’il compte les utiliser pour des finalités non-commerciales</a:t>
            </a:r>
          </a:p>
          <a:p>
            <a:pPr lvl="1"/>
            <a:r>
              <a:rPr lang="fr-BE" sz="2100" dirty="0" smtClean="0"/>
              <a:t>dans la demande, l’objectif du traitement des données anonymes et le rapport avec la protection sociale sont précisés</a:t>
            </a:r>
          </a:p>
          <a:p>
            <a:r>
              <a:rPr lang="fr-BE" smtClean="0"/>
              <a:t>détermination de la population</a:t>
            </a:r>
          </a:p>
          <a:p>
            <a:pPr lvl="1"/>
            <a:r>
              <a:rPr lang="fr-BE" sz="2100" dirty="0" smtClean="0"/>
              <a:t>le demandeur définit la population de manière suffisamment large</a:t>
            </a:r>
          </a:p>
          <a:p>
            <a:pPr lvl="1"/>
            <a:r>
              <a:rPr lang="fr-BE" sz="2100" dirty="0" smtClean="0"/>
              <a:t>il limite le nombre de critères de répartition et le nombre de valeurs de ces critères</a:t>
            </a:r>
          </a:p>
          <a:p>
            <a:pPr lvl="2"/>
            <a:r>
              <a:rPr lang="fr-BE" sz="1900" dirty="0" smtClean="0"/>
              <a:t>l’âge est réparti en catégories d’âge suffisamment larges</a:t>
            </a:r>
          </a:p>
          <a:p>
            <a:pPr lvl="2"/>
            <a:r>
              <a:rPr lang="fr-BE" sz="1900" dirty="0" smtClean="0"/>
              <a:t>le domicile est indiqué à l’aide du niveau territorial adéquat</a:t>
            </a:r>
          </a:p>
          <a:p>
            <a:pPr lvl="3"/>
            <a:r>
              <a:rPr lang="fr-BE" smtClean="0"/>
              <a:t>la région</a:t>
            </a:r>
          </a:p>
          <a:p>
            <a:pPr lvl="3"/>
            <a:r>
              <a:rPr lang="fr-BE" smtClean="0"/>
              <a:t>la province</a:t>
            </a:r>
          </a:p>
          <a:p>
            <a:pPr lvl="3"/>
            <a:r>
              <a:rPr lang="fr-BE" smtClean="0"/>
              <a:t>l’arrondissement</a:t>
            </a:r>
          </a:p>
          <a:p>
            <a:pPr lvl="3"/>
            <a:r>
              <a:rPr lang="fr-BE" smtClean="0"/>
              <a:t>la commune</a:t>
            </a:r>
          </a:p>
          <a:p>
            <a:pPr lvl="2"/>
            <a:r>
              <a:rPr lang="fr-BE" sz="1900" dirty="0" smtClean="0"/>
              <a:t>les montants des revenus professionnels, des allocations et cotisations sont exprimés en classes</a:t>
            </a:r>
          </a:p>
          <a:p>
            <a:pPr lvl="2"/>
            <a:r>
              <a:rPr lang="fr-BE" sz="1900" dirty="0" smtClean="0"/>
              <a:t>la nationalité, l’origine et le pays de naissance sont exprimés en classes de pays</a:t>
            </a:r>
          </a:p>
          <a:p>
            <a:pPr lvl="1"/>
            <a:r>
              <a:rPr lang="fr-BE" sz="2100" dirty="0" smtClean="0"/>
              <a:t>la BCSS vérifie toujours si les conditions sont satisfaites</a:t>
            </a:r>
          </a:p>
          <a:p>
            <a:pPr lvl="1"/>
            <a:r>
              <a:rPr lang="fr-BE" sz="2100" dirty="0" smtClean="0"/>
              <a:t>éventuellement, les mesures correctives nécessaires sont prises</a:t>
            </a:r>
            <a:endParaRPr lang="fr-BE" sz="2100" dirty="0"/>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16</a:t>
            </a:fld>
            <a:endParaRPr lang="fr-BE" dirty="0"/>
          </a:p>
        </p:txBody>
      </p:sp>
    </p:spTree>
    <p:extLst>
      <p:ext uri="{BB962C8B-B14F-4D97-AF65-F5344CB8AC3E}">
        <p14:creationId xmlns:p14="http://schemas.microsoft.com/office/powerpoint/2010/main" val="663239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3/4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Analyse de risque ‘</a:t>
            </a:r>
            <a:r>
              <a:rPr lang="fr-BE" i="1" dirty="0" smtClean="0"/>
              <a:t>small cell</a:t>
            </a:r>
            <a:r>
              <a:rPr lang="fr-BE" smtClean="0"/>
              <a:t>’ </a:t>
            </a:r>
          </a:p>
          <a:p>
            <a:pPr lvl="1"/>
            <a:r>
              <a:rPr lang="fr-BE" smtClean="0"/>
              <a:t>dans les tableaux, il est vérifié dans quelle mesure le nombre de critères et le nombre de valeurs des critères peuvent donner lieu à des répartitions comprenant un nombre très restreint de personnes susceptible de permettre une réidentification</a:t>
            </a:r>
          </a:p>
          <a:p>
            <a:pPr lvl="1"/>
            <a:r>
              <a:rPr lang="fr-BE" smtClean="0"/>
              <a:t>en accord avec le demandeur, des mesures adéquates peuvent éventuellement être prises pour éviter la réidentification des intéressés</a:t>
            </a:r>
          </a:p>
          <a:p>
            <a:pPr lvl="2"/>
            <a:r>
              <a:rPr lang="fr-BE" smtClean="0"/>
              <a:t>suggestions</a:t>
            </a:r>
            <a:endParaRPr lang="fr-BE" dirty="0" smtClean="0"/>
          </a:p>
          <a:p>
            <a:pPr lvl="3"/>
            <a:r>
              <a:rPr lang="fr-BE" smtClean="0"/>
              <a:t>remplacement de la mention du nombre précis par la mention que ce nombre ce situe entre certaines valeurs (p.ex. entre 1 et 9)</a:t>
            </a:r>
          </a:p>
          <a:p>
            <a:pPr lvl="3"/>
            <a:r>
              <a:rPr lang="fr-BE" smtClean="0"/>
              <a:t>adaptation des répartitions initialement demandées en réduisant le nombre de critères et/ou le nombre de valeurs des critères (p.ex. élargissement des classes)</a:t>
            </a:r>
          </a:p>
          <a:p>
            <a:r>
              <a:rPr lang="fr-BE" smtClean="0"/>
              <a:t>séparation stricte des fonctions</a:t>
            </a:r>
          </a:p>
          <a:p>
            <a:pPr lvl="1"/>
            <a:r>
              <a:rPr lang="fr-BE" smtClean="0"/>
              <a:t>dans la mesure où certaines données à caractère personnel, à partir desquelles les données anonymes sont créées, sont mises à la disposition par le demandeur lui-même</a:t>
            </a:r>
          </a:p>
          <a:p>
            <a:pPr lvl="1"/>
            <a:r>
              <a:rPr lang="fr-BE" smtClean="0"/>
              <a:t>interdiction de concertation/collaboration</a:t>
            </a:r>
          </a:p>
          <a:p>
            <a:pPr lvl="2"/>
            <a:r>
              <a:rPr lang="fr-BE" smtClean="0"/>
              <a:t>entre le service qui traite les données à caractère personnel (input) à des fins opérationnelles</a:t>
            </a:r>
          </a:p>
          <a:p>
            <a:pPr lvl="2"/>
            <a:r>
              <a:rPr lang="fr-BE" smtClean="0"/>
              <a:t>et le service qui traite les données anonymes (output) à des fins de recherche scientifique</a:t>
            </a:r>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17</a:t>
            </a:fld>
            <a:endParaRPr lang="fr-BE" dirty="0"/>
          </a:p>
        </p:txBody>
      </p:sp>
    </p:spTree>
    <p:extLst>
      <p:ext uri="{BB962C8B-B14F-4D97-AF65-F5344CB8AC3E}">
        <p14:creationId xmlns:p14="http://schemas.microsoft.com/office/powerpoint/2010/main" val="1182795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4/4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autres mesures </a:t>
            </a:r>
            <a:endParaRPr lang="fr-BE" dirty="0"/>
          </a:p>
          <a:p>
            <a:pPr lvl="1"/>
            <a:r>
              <a:rPr lang="fr-BE" sz="2200" dirty="0"/>
              <a:t>le destinataire peut lui-même communiquer les données anonymes à des tiers ou les publier, de préférence sous forme davantage anonymisée</a:t>
            </a:r>
          </a:p>
          <a:p>
            <a:pPr lvl="1"/>
            <a:r>
              <a:rPr lang="fr-BE" sz="2200" dirty="0" smtClean="0"/>
              <a:t>le destinataire tient compte de la réglementation en vigueur en matière de protection de la vie privée, en particulier</a:t>
            </a:r>
          </a:p>
          <a:p>
            <a:pPr lvl="2"/>
            <a:r>
              <a:rPr lang="fr-BE" sz="2000" dirty="0" smtClean="0"/>
              <a:t>la loi du 15 janvier 1990 </a:t>
            </a:r>
            <a:r>
              <a:rPr lang="fr-BE" sz="2000" i="1" dirty="0"/>
              <a:t>relative à l'institution et à l'organisation d'une Banque-carrefour de la sécurité sociale</a:t>
            </a:r>
            <a:endParaRPr lang="fr-BE" sz="2000" dirty="0" smtClean="0"/>
          </a:p>
          <a:p>
            <a:pPr lvl="2"/>
            <a:r>
              <a:rPr lang="fr-BE" sz="2000" dirty="0" smtClean="0"/>
              <a:t>le règlement (EU) 2016/679 du Parlement européen et du Conseil du 27 avril 2016</a:t>
            </a:r>
            <a:r>
              <a:rPr lang="fr-BE" sz="2000" i="1" dirty="0"/>
              <a:t> relatif à la protection des personnes physiques à l’égard du traitement des données à caractère personnel et à la libre circulation de ces données, et abrogeant la directive 95/46/CE</a:t>
            </a:r>
          </a:p>
          <a:p>
            <a:pPr lvl="2"/>
            <a:r>
              <a:rPr lang="fr-BE" sz="2000" dirty="0" smtClean="0"/>
              <a:t>la loi du 30 juillet 2018 </a:t>
            </a:r>
            <a:r>
              <a:rPr lang="fr-BE" sz="2000" i="1" dirty="0"/>
              <a:t>relative à la protection des personnes physiques à l'égard des traitements de données à caractère personnel</a:t>
            </a:r>
            <a:endParaRPr lang="fr-BE" sz="2000" dirty="0"/>
          </a:p>
          <a:p>
            <a:endParaRPr lang="fr-BE" dirty="0" smtClean="0"/>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18</a:t>
            </a:fld>
            <a:endParaRPr lang="fr-BE" dirty="0"/>
          </a:p>
        </p:txBody>
      </p:sp>
    </p:spTree>
    <p:extLst>
      <p:ext uri="{BB962C8B-B14F-4D97-AF65-F5344CB8AC3E}">
        <p14:creationId xmlns:p14="http://schemas.microsoft.com/office/powerpoint/2010/main" val="834594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smtClean="0"/>
              <a:t>Données à caractère personnel pseudonymisées </a:t>
            </a:r>
            <a:r>
              <a:rPr lang="fr-BE" sz="2200" dirty="0" smtClean="0"/>
              <a:t>(1/2)</a:t>
            </a:r>
            <a:endParaRPr lang="fr-BE" sz="2200" dirty="0"/>
          </a:p>
        </p:txBody>
      </p:sp>
      <p:sp>
        <p:nvSpPr>
          <p:cNvPr id="3" name="Content Placeholder 2"/>
          <p:cNvSpPr>
            <a:spLocks noGrp="1"/>
          </p:cNvSpPr>
          <p:nvPr>
            <p:ph idx="1"/>
          </p:nvPr>
        </p:nvSpPr>
        <p:spPr>
          <a:xfrm>
            <a:off x="251519" y="1196752"/>
            <a:ext cx="8814179" cy="5112568"/>
          </a:xfrm>
        </p:spPr>
        <p:txBody>
          <a:bodyPr>
            <a:normAutofit fontScale="92500" lnSpcReduction="10000"/>
          </a:bodyPr>
          <a:lstStyle/>
          <a:p>
            <a:r>
              <a:rPr lang="fr-BE" dirty="0" smtClean="0"/>
              <a:t>caractéristiques</a:t>
            </a:r>
          </a:p>
          <a:p>
            <a:pPr lvl="1"/>
            <a:r>
              <a:rPr lang="fr-BE" dirty="0" smtClean="0"/>
              <a:t>le destinataire ne peut les mettre en relation avec des personnes physiques identifiées ou identifiables qu'au moyen d'un code</a:t>
            </a:r>
          </a:p>
          <a:p>
            <a:pPr lvl="2"/>
            <a:r>
              <a:rPr lang="fr-BE" dirty="0" smtClean="0"/>
              <a:t>le NISS est remplacé par un numéro d’ordre unique sans signification</a:t>
            </a:r>
          </a:p>
          <a:p>
            <a:pPr lvl="2"/>
            <a:r>
              <a:rPr lang="fr-BE" dirty="0" smtClean="0"/>
              <a:t>tout élément susceptible de permettre l’identification ou la réidentification est supprimé</a:t>
            </a:r>
          </a:p>
          <a:p>
            <a:pPr lvl="3"/>
            <a:r>
              <a:rPr lang="fr-BE" dirty="0" smtClean="0"/>
              <a:t>il ne suffit pas de supprimer simplement le NISS, le nom, le prénom et l’adresse</a:t>
            </a:r>
          </a:p>
          <a:p>
            <a:pPr lvl="3"/>
            <a:r>
              <a:rPr lang="fr-BE" dirty="0" smtClean="0"/>
              <a:t>les caractéristiques de l’intéressé ne doivent pas être mises à disposition de manière trop précise</a:t>
            </a:r>
          </a:p>
          <a:p>
            <a:pPr lvl="1"/>
            <a:r>
              <a:rPr lang="fr-BE" dirty="0" smtClean="0"/>
              <a:t>le destinataire ne peut les mettre en relation avec une personne spécifique sans avoir recours à des données complémentaires conservées ailleurs</a:t>
            </a:r>
          </a:p>
          <a:p>
            <a:pPr lvl="1"/>
            <a:r>
              <a:rPr lang="fr-BE" dirty="0" smtClean="0"/>
              <a:t>le rapport avec les intéressés est conservé ailleurs</a:t>
            </a:r>
          </a:p>
          <a:p>
            <a:pPr lvl="2"/>
            <a:r>
              <a:rPr lang="fr-BE" dirty="0" smtClean="0"/>
              <a:t>auprès de l’organisation intermédiaire (BCSS) de manière sécurisée</a:t>
            </a:r>
          </a:p>
          <a:p>
            <a:pPr lvl="2"/>
            <a:r>
              <a:rPr lang="fr-BE" dirty="0" smtClean="0"/>
              <a:t>en vue d’études de suivi, d'une justification de la recherche, ...</a:t>
            </a:r>
            <a:endParaRPr lang="fr-BE" dirty="0"/>
          </a:p>
          <a:p>
            <a:r>
              <a:rPr lang="fr-BE" dirty="0" smtClean="0"/>
              <a:t>obligations de la BCSS</a:t>
            </a:r>
          </a:p>
          <a:p>
            <a:pPr lvl="1"/>
            <a:r>
              <a:rPr lang="fr-BE" dirty="0" smtClean="0"/>
              <a:t>suivi strict</a:t>
            </a:r>
          </a:p>
          <a:p>
            <a:pPr lvl="2"/>
            <a:r>
              <a:rPr lang="fr-BE" dirty="0" smtClean="0"/>
              <a:t>des règles en matière de protection de la vie privée (RGPD)</a:t>
            </a:r>
          </a:p>
          <a:p>
            <a:pPr lvl="2"/>
            <a:r>
              <a:rPr lang="fr-BE" dirty="0" smtClean="0"/>
              <a:t>des mesures mentionnées dans la délibération du Comité de sécurité de l’information</a:t>
            </a:r>
          </a:p>
          <a:p>
            <a:pPr lvl="1"/>
            <a:r>
              <a:rPr lang="fr-BE" dirty="0" smtClean="0"/>
              <a:t>garantir une pseudonymisation réelle des données à caractère personnel</a:t>
            </a:r>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19</a:t>
            </a:fld>
            <a:endParaRPr lang="fr-BE" dirty="0"/>
          </a:p>
        </p:txBody>
      </p:sp>
    </p:spTree>
    <p:extLst>
      <p:ext uri="{BB962C8B-B14F-4D97-AF65-F5344CB8AC3E}">
        <p14:creationId xmlns:p14="http://schemas.microsoft.com/office/powerpoint/2010/main" val="1188555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Historique</a:t>
            </a:r>
            <a:endParaRPr lang="fr-BE" dirty="0"/>
          </a:p>
        </p:txBody>
      </p:sp>
      <p:sp>
        <p:nvSpPr>
          <p:cNvPr id="3" name="Content Placeholder 2"/>
          <p:cNvSpPr>
            <a:spLocks noGrp="1"/>
          </p:cNvSpPr>
          <p:nvPr>
            <p:ph idx="1"/>
          </p:nvPr>
        </p:nvSpPr>
        <p:spPr/>
        <p:txBody>
          <a:bodyPr>
            <a:normAutofit fontScale="92500"/>
          </a:bodyPr>
          <a:lstStyle/>
          <a:p>
            <a:pPr algn="just"/>
            <a:r>
              <a:rPr lang="fr-BE" dirty="0" smtClean="0"/>
              <a:t>créé pour répondre de manière efficace aux demandes de données introduites par des centres de recherche et des pouvoirs publics</a:t>
            </a:r>
          </a:p>
          <a:p>
            <a:pPr marL="0" indent="0" algn="just">
              <a:buNone/>
            </a:pPr>
            <a:endParaRPr lang="fr-BE" sz="2400" dirty="0"/>
          </a:p>
          <a:p>
            <a:pPr algn="just">
              <a:lnSpc>
                <a:spcPct val="80000"/>
              </a:lnSpc>
            </a:pPr>
            <a:r>
              <a:rPr lang="fr-BE" dirty="0" smtClean="0"/>
              <a:t>documentation, notamment une description des variables </a:t>
            </a:r>
            <a:endParaRPr lang="fr-BE" sz="2400" dirty="0"/>
          </a:p>
          <a:p>
            <a:pPr lvl="1">
              <a:lnSpc>
                <a:spcPct val="80000"/>
              </a:lnSpc>
            </a:pPr>
            <a:r>
              <a:rPr lang="fr-BE" dirty="0">
                <a:hlinkClick r:id="rId2"/>
              </a:rPr>
              <a:t>https://www.ksz-bcss.fgov.be/nl/dwh/homepage/index.html</a:t>
            </a:r>
            <a:endParaRPr lang="fr-BE" dirty="0"/>
          </a:p>
          <a:p>
            <a:pPr lvl="1">
              <a:lnSpc>
                <a:spcPct val="80000"/>
              </a:lnSpc>
            </a:pPr>
            <a:r>
              <a:rPr lang="fr-BE" dirty="0">
                <a:hlinkClick r:id="rId3"/>
              </a:rPr>
              <a:t>https://www.ksz-bcss.fgov.be/fr/dwh/homepage/index.html</a:t>
            </a:r>
            <a:endParaRPr lang="fr-BE" dirty="0"/>
          </a:p>
          <a:p>
            <a:r>
              <a:rPr lang="fr-BE" sz="2400" dirty="0"/>
              <a:t>sources</a:t>
            </a:r>
          </a:p>
          <a:p>
            <a:pPr lvl="1"/>
            <a:r>
              <a:rPr lang="fr-BE" sz="2200" dirty="0"/>
              <a:t>acteurs du secteur social</a:t>
            </a:r>
          </a:p>
          <a:p>
            <a:pPr lvl="1"/>
            <a:r>
              <a:rPr lang="fr-BE" sz="2200" dirty="0"/>
              <a:t>autres organismes publics</a:t>
            </a:r>
          </a:p>
          <a:p>
            <a:pPr lvl="1"/>
            <a:r>
              <a:rPr lang="fr-BE" sz="2200" dirty="0"/>
              <a:t>registre national et registres Banque Carrefour </a:t>
            </a:r>
          </a:p>
          <a:p>
            <a:pPr lvl="1"/>
            <a:r>
              <a:rPr lang="fr-BE" sz="2200" dirty="0"/>
              <a:t>complété par des notions autodéfinies</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76369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smtClean="0"/>
              <a:t>Données à caractère personnel pseudonymisées </a:t>
            </a:r>
            <a:r>
              <a:rPr lang="fr-BE" sz="2400" dirty="0" smtClean="0"/>
              <a:t>(2/2)</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suggestions</a:t>
            </a:r>
            <a:endParaRPr lang="fr-BE" dirty="0" smtClean="0"/>
          </a:p>
          <a:p>
            <a:pPr lvl="1"/>
            <a:r>
              <a:rPr lang="fr-BE" smtClean="0"/>
              <a:t>limiter le groupe-cible</a:t>
            </a:r>
          </a:p>
          <a:p>
            <a:pPr lvl="2"/>
            <a:r>
              <a:rPr lang="fr-BE" smtClean="0"/>
              <a:t>pas de données de la totalité du groupe-cible</a:t>
            </a:r>
          </a:p>
          <a:p>
            <a:pPr lvl="3"/>
            <a:r>
              <a:rPr lang="fr-BE" smtClean="0"/>
              <a:t>mais procédure spécifique en 2 phases (voir ci-après)</a:t>
            </a:r>
          </a:p>
          <a:p>
            <a:pPr lvl="2"/>
            <a:r>
              <a:rPr lang="fr-BE" smtClean="0"/>
              <a:t>seules des données d'un échantillon adéquat du groupe-cible total</a:t>
            </a:r>
          </a:p>
          <a:p>
            <a:pPr lvl="1"/>
            <a:r>
              <a:rPr lang="fr-BE" smtClean="0"/>
              <a:t>généraliser les données (classes de valeurs suffisamment larges)</a:t>
            </a:r>
          </a:p>
          <a:p>
            <a:pPr lvl="1"/>
            <a:r>
              <a:rPr lang="fr-BE" smtClean="0"/>
              <a:t>limiter le nombre de données</a:t>
            </a:r>
          </a:p>
          <a:p>
            <a:pPr lvl="1"/>
            <a:r>
              <a:rPr lang="fr-BE" smtClean="0"/>
              <a:t>nouveau: brouillage des données (voir infra)</a:t>
            </a:r>
            <a:endParaRPr lang="fr-BE" dirty="0"/>
          </a:p>
          <a:p>
            <a:pPr algn="just"/>
            <a:endParaRPr lang="fr-BE" sz="2000"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20</a:t>
            </a:fld>
            <a:endParaRPr lang="fr-BE" dirty="0"/>
          </a:p>
        </p:txBody>
      </p:sp>
    </p:spTree>
    <p:extLst>
      <p:ext uri="{BB962C8B-B14F-4D97-AF65-F5344CB8AC3E}">
        <p14:creationId xmlns:p14="http://schemas.microsoft.com/office/powerpoint/2010/main" val="3619934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Procédure spécifique (2 phases)</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phase 1</a:t>
            </a:r>
          </a:p>
          <a:p>
            <a:pPr lvl="1"/>
            <a:r>
              <a:rPr lang="fr-BE" smtClean="0"/>
              <a:t>la BCSS communique, par groupe-cible, des données à caractère personnel d'une partie de ce groupe-cible à l’organisation de recherche</a:t>
            </a:r>
          </a:p>
          <a:p>
            <a:pPr lvl="1"/>
            <a:r>
              <a:rPr lang="fr-BE" smtClean="0"/>
              <a:t>sur la base des données à caractère personnel pseudonymisées reçues, l'organisation de recherche développe des applications/algorithmes spécifiques</a:t>
            </a:r>
          </a:p>
          <a:p>
            <a:r>
              <a:rPr lang="fr-BE" smtClean="0"/>
              <a:t>phase 2</a:t>
            </a:r>
          </a:p>
          <a:p>
            <a:pPr lvl="1"/>
            <a:r>
              <a:rPr lang="fr-BE" smtClean="0"/>
              <a:t>les chercheurs ont accès aux mêmes types de données à caractère personnel pseudonymisées de la totalité du groupe-cible</a:t>
            </a:r>
          </a:p>
          <a:p>
            <a:pPr lvl="2"/>
            <a:r>
              <a:rPr lang="fr-BE" smtClean="0"/>
              <a:t>sur un ordinateur sécurisé installé dans les locaux de la BCSS</a:t>
            </a:r>
          </a:p>
          <a:p>
            <a:pPr lvl="2"/>
            <a:r>
              <a:rPr lang="fr-BE" smtClean="0"/>
              <a:t>sous la surveillance permanente d’un collaborateur de la BCSS</a:t>
            </a:r>
          </a:p>
          <a:p>
            <a:pPr lvl="2"/>
            <a:r>
              <a:rPr lang="fr-BE" smtClean="0"/>
              <a:t>afin d’y appliquer leurs applications/algorithmes créés précédemment</a:t>
            </a:r>
          </a:p>
          <a:p>
            <a:pPr lvl="1"/>
            <a:r>
              <a:rPr lang="fr-BE" smtClean="0"/>
              <a:t>ils peuvent uniquement emporter des résultats anonymes de leurs actions en dehors des bâtiments de la BCSS</a:t>
            </a:r>
            <a:endParaRPr lang="fr-BE"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243512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Évolution technologique</a:t>
            </a:r>
            <a:endParaRPr lang="fr-BE" dirty="0"/>
          </a:p>
        </p:txBody>
      </p:sp>
      <p:sp>
        <p:nvSpPr>
          <p:cNvPr id="3" name="Content Placeholder 2"/>
          <p:cNvSpPr>
            <a:spLocks noGrp="1"/>
          </p:cNvSpPr>
          <p:nvPr>
            <p:ph idx="1"/>
          </p:nvPr>
        </p:nvSpPr>
        <p:spPr/>
        <p:txBody>
          <a:bodyPr>
            <a:normAutofit fontScale="85000" lnSpcReduction="20000"/>
          </a:bodyPr>
          <a:lstStyle/>
          <a:p>
            <a:r>
              <a:rPr lang="fr-BE" sz="2600" dirty="0"/>
              <a:t>brouillage (« scrambling ») des données à caractère personnel</a:t>
            </a:r>
          </a:p>
          <a:p>
            <a:pPr lvl="1"/>
            <a:r>
              <a:rPr lang="fr-BE" sz="2200" dirty="0"/>
              <a:t>les données à caractère personnel disponibles sont transformées de sorte qu’elles ressemblent encore à des données à caractère personnel réelles mais qu’elles ne reflètent plus la situation réelle d'une personne physique déterminée</a:t>
            </a:r>
          </a:p>
          <a:p>
            <a:pPr lvl="1"/>
            <a:r>
              <a:rPr lang="fr-BE" sz="2200" dirty="0" smtClean="0"/>
              <a:t>toujours en concertation avec le chercheur </a:t>
            </a:r>
          </a:p>
          <a:p>
            <a:pPr lvl="2"/>
            <a:r>
              <a:rPr lang="fr-BE" sz="1900" dirty="0" smtClean="0"/>
              <a:t>les variables ne doivent pas toutes être brouillées, le brouillage d’un sous-ensemble des variables demandées permettant d’éliminer le risque de réidentification suffit</a:t>
            </a:r>
            <a:endParaRPr lang="fr-BE" sz="1900" dirty="0"/>
          </a:p>
          <a:p>
            <a:pPr lvl="2"/>
            <a:r>
              <a:rPr lang="fr-BE" sz="1900" dirty="0" smtClean="0"/>
              <a:t>les caractéristiques peuvent être maintenues si elles sont nécessaires, p.ex. </a:t>
            </a:r>
            <a:r>
              <a:rPr lang="fr-BE" smtClean="0"/>
              <a:t> </a:t>
            </a:r>
            <a:endParaRPr lang="fr-BE" sz="1900" dirty="0"/>
          </a:p>
          <a:p>
            <a:pPr lvl="3">
              <a:lnSpc>
                <a:spcPct val="110000"/>
              </a:lnSpc>
            </a:pPr>
            <a:r>
              <a:rPr lang="fr-BE" sz="1700" dirty="0" smtClean="0"/>
              <a:t>toutes les valeurs présentes dans la série de données réelles sont également présentes dans la série de données brouillées, si possible avec la même fréquence</a:t>
            </a:r>
          </a:p>
          <a:p>
            <a:pPr lvl="3">
              <a:lnSpc>
                <a:spcPct val="110000"/>
              </a:lnSpc>
            </a:pPr>
            <a:r>
              <a:rPr lang="fr-BE" sz="1700" dirty="0" smtClean="0"/>
              <a:t>les rapports entre les variables peuvent être maintenus (p.ex. une variable est toujours le double d'une autre)</a:t>
            </a:r>
          </a:p>
          <a:p>
            <a:pPr lvl="3">
              <a:lnSpc>
                <a:spcPct val="110000"/>
              </a:lnSpc>
            </a:pPr>
            <a:r>
              <a:rPr lang="fr-BE" sz="1700" dirty="0" smtClean="0"/>
              <a:t>des conditions peuvent être imposées en ce qui concerne les variables (p.ex. une date de fin se situe toujours après une date de début)</a:t>
            </a:r>
          </a:p>
          <a:p>
            <a:pPr lvl="3">
              <a:lnSpc>
                <a:spcPct val="110000"/>
              </a:lnSpc>
            </a:pPr>
            <a:r>
              <a:rPr lang="fr-BE" sz="1700" dirty="0" smtClean="0"/>
              <a:t>des valeurs fictives mais réalistes peuvent être attribuées (p.ex. les montants des revenus sont remplacés par des valeurs fictives mais dans le respect des valeurs minimales et maximales réelles et avec une répartition similaire)</a:t>
            </a:r>
          </a:p>
          <a:p>
            <a:pPr lvl="2"/>
            <a:r>
              <a:rPr lang="fr-BE" sz="1900" dirty="0" smtClean="0"/>
              <a:t>plusieurs séries de données brouillées sont possibles, selon différentes méthodes de travail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11025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Évolution technologique</a:t>
            </a:r>
            <a:endParaRPr lang="fr-BE" dirty="0"/>
          </a:p>
        </p:txBody>
      </p:sp>
      <p:sp>
        <p:nvSpPr>
          <p:cNvPr id="3" name="Content Placeholder 2"/>
          <p:cNvSpPr>
            <a:spLocks noGrp="1"/>
          </p:cNvSpPr>
          <p:nvPr>
            <p:ph idx="1"/>
          </p:nvPr>
        </p:nvSpPr>
        <p:spPr/>
        <p:txBody>
          <a:bodyPr>
            <a:normAutofit fontScale="92500" lnSpcReduction="10000"/>
          </a:bodyPr>
          <a:lstStyle/>
          <a:p>
            <a:r>
              <a:rPr lang="fr-BE" sz="2600" dirty="0"/>
              <a:t>brouillage (« scrambling ») des données à caractère personnel</a:t>
            </a:r>
            <a:endParaRPr lang="fr-BE" dirty="0" smtClean="0">
              <a:solidFill>
                <a:srgbClr val="FF0000"/>
              </a:solidFill>
            </a:endParaRPr>
          </a:p>
          <a:p>
            <a:pPr lvl="1"/>
            <a:r>
              <a:rPr lang="fr-BE" sz="2200" dirty="0"/>
              <a:t>sera surtout appliqué pour les demandes de données qui requièrent la procédure en 2 phases et il s’agit simplement d’un moyen permettant de mieux préparer les analyses sur les données réelles dans les locaux de la BCSS</a:t>
            </a:r>
          </a:p>
          <a:p>
            <a:r>
              <a:rPr lang="fr-BE" sz="2600" dirty="0"/>
              <a:t>mise en œuvre d’un système d’accès à distance </a:t>
            </a:r>
          </a:p>
          <a:p>
            <a:pPr lvl="1"/>
            <a:r>
              <a:rPr lang="fr-BE" sz="2200" dirty="0"/>
              <a:t>possibilité de consulter les données à caractère personnel à partir de son propre lieu de travail</a:t>
            </a:r>
          </a:p>
          <a:p>
            <a:pPr lvl="1"/>
            <a:r>
              <a:rPr lang="fr-BE" sz="2200" dirty="0"/>
              <a:t>les données à caractère personnel nécessaires sont simplement affichées sur l’écran de l’ordinateur, mais pas de possibilité de les télécharger</a:t>
            </a:r>
          </a:p>
          <a:p>
            <a:pPr lvl="1"/>
            <a:r>
              <a:rPr lang="fr-BE" smtClean="0"/>
              <a:t>sera appliqué aux communications de séries de données/populations plutôt limitées (après autorisation du CSI), de séries de données brouillées et de l’échantillon limité lorsque la procédure en 2 phases est d’application</a:t>
            </a:r>
            <a:r>
              <a:rPr lang="fr-BE" sz="2200" dirty="0"/>
              <a:t> </a:t>
            </a:r>
          </a:p>
          <a:p>
            <a:pPr lvl="1"/>
            <a:r>
              <a:rPr lang="fr-BE" sz="2200" dirty="0" smtClean="0"/>
              <a:t>le CSI déterminera, après un examen approfondi, les informations auxquelles les chercheurs peuvent accéder</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43185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Principe de cascade</a:t>
            </a:r>
            <a:endParaRPr lang="fr-BE" dirty="0"/>
          </a:p>
        </p:txBody>
      </p:sp>
      <p:sp>
        <p:nvSpPr>
          <p:cNvPr id="3" name="Content Placeholder 2"/>
          <p:cNvSpPr>
            <a:spLocks noGrp="1"/>
          </p:cNvSpPr>
          <p:nvPr>
            <p:ph idx="1"/>
          </p:nvPr>
        </p:nvSpPr>
        <p:spPr/>
        <p:txBody>
          <a:bodyPr>
            <a:normAutofit fontScale="92500" lnSpcReduction="20000"/>
          </a:bodyPr>
          <a:lstStyle/>
          <a:p>
            <a:pPr lvl="0" algn="just"/>
            <a:r>
              <a:rPr lang="fr-BE" sz="2200" dirty="0">
                <a:sym typeface="Arial" charset="0"/>
              </a:rPr>
              <a:t>article 89 du RGPD: utilisation d'informations à des fins de recherche scientifique (principe de cascade)</a:t>
            </a:r>
          </a:p>
          <a:p>
            <a:pPr lvl="1" algn="just"/>
            <a:r>
              <a:rPr lang="fr-BE" dirty="0" smtClean="0">
                <a:sym typeface="Arial" charset="0"/>
              </a:rPr>
              <a:t>en principe, uniquement des </a:t>
            </a:r>
            <a:r>
              <a:rPr lang="fr-BE" i="1" dirty="0" smtClean="0">
                <a:sym typeface="Arial" charset="0"/>
              </a:rPr>
              <a:t>données anonymes</a:t>
            </a:r>
          </a:p>
          <a:p>
            <a:pPr lvl="2" algn="just"/>
            <a:r>
              <a:rPr lang="fr-BE" dirty="0" smtClean="0">
                <a:sym typeface="Arial" charset="0"/>
              </a:rPr>
              <a:t>qui ne peuvent pas être mises en relation avec des personnes physiques concrètes</a:t>
            </a:r>
          </a:p>
          <a:p>
            <a:pPr lvl="2" algn="just"/>
            <a:r>
              <a:rPr lang="fr-BE" dirty="0" smtClean="0">
                <a:sym typeface="Arial" charset="0"/>
              </a:rPr>
              <a:t>pas de données à caractère personnel au sens du RGPD</a:t>
            </a:r>
          </a:p>
          <a:p>
            <a:pPr lvl="2" algn="just"/>
            <a:r>
              <a:rPr lang="fr-BE" smtClean="0"/>
              <a:t>tableaux, données agrégées, statistiques, ...</a:t>
            </a:r>
          </a:p>
          <a:p>
            <a:pPr lvl="1" algn="just"/>
            <a:r>
              <a:rPr lang="fr-BE" dirty="0" smtClean="0">
                <a:sym typeface="Arial" charset="0"/>
              </a:rPr>
              <a:t>si cela n'est pas possible, </a:t>
            </a:r>
            <a:r>
              <a:rPr lang="fr-BE" i="1" dirty="0" smtClean="0">
                <a:sym typeface="Arial" charset="0"/>
              </a:rPr>
              <a:t>données à caractère personnel pseudonymisées</a:t>
            </a:r>
          </a:p>
          <a:p>
            <a:pPr lvl="2" algn="just"/>
            <a:r>
              <a:rPr lang="fr-BE" dirty="0" smtClean="0">
                <a:sym typeface="Arial" charset="0"/>
              </a:rPr>
              <a:t>le destinataire n’est pas en mesure de les mettre en relation avec la personne physique concernée</a:t>
            </a:r>
          </a:p>
          <a:p>
            <a:pPr lvl="2" algn="just"/>
            <a:r>
              <a:rPr lang="fr-BE" dirty="0" smtClean="0">
                <a:sym typeface="Arial" charset="0"/>
              </a:rPr>
              <a:t>données à caractère personnel au sens du RGPD (!)</a:t>
            </a:r>
          </a:p>
          <a:p>
            <a:pPr lvl="2" algn="just"/>
            <a:r>
              <a:rPr lang="fr-BE" dirty="0" smtClean="0">
                <a:sym typeface="Arial" charset="0"/>
              </a:rPr>
              <a:t>à motiver de façon détaillée par le demandeur</a:t>
            </a:r>
          </a:p>
          <a:p>
            <a:pPr lvl="1" algn="just"/>
            <a:r>
              <a:rPr lang="fr-BE" smtClean="0"/>
              <a:t>si cela n’est pas possible, </a:t>
            </a:r>
            <a:r>
              <a:rPr lang="fr-BE" i="1" dirty="0" smtClean="0">
                <a:sym typeface="Arial" charset="0"/>
              </a:rPr>
              <a:t>données à caractère personnel non-pseudonymisées</a:t>
            </a:r>
          </a:p>
          <a:p>
            <a:pPr lvl="2" algn="just"/>
            <a:r>
              <a:rPr lang="fr-BE" dirty="0">
                <a:sym typeface="Arial" charset="0"/>
              </a:rPr>
              <a:t>le destinataire est en mesure de les mettre en relation avec la personne physique concernée</a:t>
            </a:r>
          </a:p>
          <a:p>
            <a:pPr lvl="2" algn="just"/>
            <a:r>
              <a:rPr lang="fr-BE" dirty="0">
                <a:sym typeface="Arial" charset="0"/>
              </a:rPr>
              <a:t>données à caractère personnel au sens du RGPD (!)</a:t>
            </a:r>
          </a:p>
          <a:p>
            <a:pPr lvl="2" algn="just"/>
            <a:r>
              <a:rPr lang="fr-BE" dirty="0" smtClean="0">
                <a:sym typeface="Arial" charset="0"/>
              </a:rPr>
              <a:t>à motiver de façon détaillée par le demandeur (sera rarement accepté)</a:t>
            </a:r>
          </a:p>
          <a:p>
            <a:pPr algn="just"/>
            <a:r>
              <a:rPr lang="fr-BE" sz="2200" dirty="0">
                <a:sym typeface="Arial" charset="0"/>
              </a:rPr>
              <a:t>loi du 30 juillet 2018 - articles 198-204</a:t>
            </a:r>
          </a:p>
          <a:p>
            <a:pPr lvl="2" algn="just"/>
            <a:r>
              <a:rPr lang="fr-BE" dirty="0">
                <a:sym typeface="Arial" charset="0"/>
              </a:rPr>
              <a:t>anonymisation ou pseudonymisation des données traitées à des fins de</a:t>
            </a:r>
          </a:p>
          <a:p>
            <a:pPr lvl="3" algn="just"/>
            <a:r>
              <a:rPr lang="fr-BE" sz="1500" dirty="0">
                <a:sym typeface="Arial" charset="0"/>
              </a:rPr>
              <a:t>recherche scientifique ou historique</a:t>
            </a:r>
          </a:p>
          <a:p>
            <a:pPr lvl="3" algn="just"/>
            <a:r>
              <a:rPr lang="fr-BE" sz="1500" dirty="0">
                <a:sym typeface="Arial" charset="0"/>
              </a:rPr>
              <a:t>statistiques</a:t>
            </a:r>
          </a:p>
          <a:p>
            <a:pPr lvl="2" algn="just"/>
            <a:endParaRPr lang="fr-BE" dirty="0" smtClean="0">
              <a:sym typeface="Arial"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7939118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Règles strictes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a:bodyPr>
          <a:lstStyle/>
          <a:p>
            <a:r>
              <a:rPr lang="fr-BE" dirty="0" smtClean="0"/>
              <a:t>la BCSS couple et </a:t>
            </a:r>
            <a:r>
              <a:rPr lang="fr-BE" dirty="0" err="1" smtClean="0"/>
              <a:t>pseudonymise</a:t>
            </a:r>
            <a:r>
              <a:rPr lang="fr-BE" dirty="0" smtClean="0"/>
              <a:t> des données à caractère personnel et, en application des suggestions précitées, tient compte </a:t>
            </a:r>
            <a:r>
              <a:rPr lang="fr-BE" dirty="0" smtClean="0"/>
              <a:t>des</a:t>
            </a:r>
            <a:endParaRPr lang="fr-BE" dirty="0" smtClean="0"/>
          </a:p>
          <a:p>
            <a:pPr lvl="1"/>
            <a:r>
              <a:rPr lang="fr-BE" dirty="0" smtClean="0"/>
              <a:t>règles de protection de la vie privée</a:t>
            </a:r>
            <a:endParaRPr lang="fr-BE" sz="2200" dirty="0" smtClean="0"/>
          </a:p>
          <a:p>
            <a:pPr lvl="1"/>
            <a:r>
              <a:rPr lang="fr-BE" dirty="0" smtClean="0"/>
              <a:t>mesures imposées par le Comité de sécurité de l’information</a:t>
            </a:r>
            <a:endParaRPr lang="fr-BE" sz="2200" dirty="0"/>
          </a:p>
          <a:p>
            <a:r>
              <a:rPr lang="fr-BE" dirty="0" smtClean="0"/>
              <a:t>la BCSS poursuit un équilibre adéquat entre, d'une part, les besoins des chercheurs et, d’autre part, les dispositions réglementaires en matière de protection de la vie privée</a:t>
            </a:r>
            <a:r>
              <a:rPr lang="fr-BE" smtClean="0"/>
              <a:t>, </a:t>
            </a:r>
            <a:r>
              <a:rPr lang="fr-BE" smtClean="0"/>
              <a:t>notamment </a:t>
            </a:r>
            <a:r>
              <a:rPr lang="fr-BE" dirty="0" smtClean="0"/>
              <a:t>le principe de cascade</a:t>
            </a:r>
            <a:endParaRPr lang="fr-BE" dirty="0"/>
          </a:p>
          <a:p>
            <a:pPr marL="342900" lvl="1" indent="-342900">
              <a:buFont typeface="Arial" charset="0"/>
              <a:buChar char="•"/>
            </a:pPr>
            <a:r>
              <a:rPr lang="fr-BE" sz="2400" dirty="0"/>
              <a:t>les demandeurs sont tenus de</a:t>
            </a:r>
          </a:p>
          <a:p>
            <a:pPr lvl="1"/>
            <a:r>
              <a:rPr lang="fr-BE" sz="2200" dirty="0"/>
              <a:t>garantir qu’ils réaliseront dans la mesure du possible leur recherche sur base de données anonymes </a:t>
            </a:r>
          </a:p>
          <a:p>
            <a:pPr lvl="1"/>
            <a:r>
              <a:rPr lang="fr-BE" sz="2200" dirty="0" smtClean="0"/>
              <a:t>si ce n’est pas possible, de motiver ceci de façon détaillée et de veiller à ce que les mesures/méthodologies qu’ils proposent permettent de qualifier les données obtenues de données à caractère personnel pseudonymisées</a:t>
            </a:r>
            <a:endParaRPr lang="fr-BE" sz="2200" dirty="0"/>
          </a:p>
          <a:p>
            <a:pPr algn="just"/>
            <a:endParaRPr lang="fr-BE" dirty="0" smtClean="0"/>
          </a:p>
        </p:txBody>
      </p:sp>
      <p:sp>
        <p:nvSpPr>
          <p:cNvPr id="4" name="Slide Number Placeholder 3"/>
          <p:cNvSpPr>
            <a:spLocks noGrp="1"/>
          </p:cNvSpPr>
          <p:nvPr>
            <p:ph type="sldNum" sz="quarter" idx="10"/>
          </p:nvPr>
        </p:nvSpPr>
        <p:spPr/>
        <p:txBody>
          <a:bodyPr/>
          <a:lstStyle/>
          <a:p>
            <a:fld id="{84AEDDD6-2727-439E-A96F-E9FD4CA77376}" type="slidenum">
              <a:rPr lang="en-GB" smtClean="0"/>
              <a:pPr/>
              <a:t>25</a:t>
            </a:fld>
            <a:endParaRPr lang="fr-BE" dirty="0"/>
          </a:p>
        </p:txBody>
      </p:sp>
    </p:spTree>
    <p:extLst>
      <p:ext uri="{BB962C8B-B14F-4D97-AF65-F5344CB8AC3E}">
        <p14:creationId xmlns:p14="http://schemas.microsoft.com/office/powerpoint/2010/main" val="702957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F0B79E-4A9A-48E5-BFDB-7EF2B8ED45AE}"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fr-BE" sz="1000" b="0" i="0" u="none" strike="noStrike" kern="1200" cap="none" spc="0" normalizeH="0" baseline="0" noProof="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313345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Sources</a:t>
            </a:r>
            <a:endParaRPr lang="fr-BE" dirty="0"/>
          </a:p>
        </p:txBody>
      </p:sp>
      <p:sp>
        <p:nvSpPr>
          <p:cNvPr id="3" name="Content Placeholder 2"/>
          <p:cNvSpPr>
            <a:spLocks noGrp="1"/>
          </p:cNvSpPr>
          <p:nvPr>
            <p:ph idx="1"/>
          </p:nvPr>
        </p:nvSpPr>
        <p:spPr/>
        <p:txBody>
          <a:bodyPr>
            <a:noAutofit/>
          </a:bodyPr>
          <a:lstStyle/>
          <a:p>
            <a:pPr marL="342900" lvl="1" indent="-342900">
              <a:buFont typeface="Arial" charset="0"/>
              <a:buChar char="•"/>
            </a:pPr>
            <a:r>
              <a:rPr lang="fr-BE" sz="2200" dirty="0"/>
              <a:t>données relatives au marché du travail</a:t>
            </a:r>
          </a:p>
          <a:p>
            <a:pPr marL="1200150" lvl="3" indent="-342900"/>
            <a:r>
              <a:rPr lang="fr-BE" sz="2000" dirty="0" smtClean="0"/>
              <a:t>ONVA, ONSS, ONSSAPL, INASTI, ONEm, VDAB/FOREM/ Actiris/ADG, </a:t>
            </a:r>
            <a:r>
              <a:rPr lang="fr-BE" sz="2000" dirty="0"/>
              <a:t>SPF Affaires étrangères, LIMOSA, CIN - travailleurs frontaliers sortants, BCE</a:t>
            </a:r>
          </a:p>
          <a:p>
            <a:pPr marL="857250" lvl="3" indent="0">
              <a:buNone/>
            </a:pPr>
            <a:endParaRPr lang="fr-BE" sz="2200" dirty="0"/>
          </a:p>
          <a:p>
            <a:pPr marL="342900" lvl="1" indent="-342900">
              <a:buFont typeface="Arial" charset="0"/>
              <a:buChar char="•"/>
            </a:pPr>
            <a:r>
              <a:rPr lang="fr-BE" sz="2200" dirty="0"/>
              <a:t>données relatives aux allocations familiales</a:t>
            </a:r>
          </a:p>
          <a:p>
            <a:pPr marL="1200150" lvl="3" indent="-342900"/>
            <a:r>
              <a:rPr lang="fr-BE" sz="2000" dirty="0"/>
              <a:t>ONAFTS, INASTI-volet allocations familiales, FAMIFED, Opgroeien-VUTG et Communauté germanophone, AVIQ, IRISCARE</a:t>
            </a:r>
          </a:p>
          <a:p>
            <a:pPr marL="857250" lvl="3" indent="0">
              <a:buNone/>
            </a:pPr>
            <a:endParaRPr lang="fr-BE" sz="2200" dirty="0"/>
          </a:p>
          <a:p>
            <a:pPr marL="342900" lvl="1" indent="-342900">
              <a:buFont typeface="Arial" charset="0"/>
              <a:buChar char="•"/>
            </a:pPr>
            <a:r>
              <a:rPr lang="fr-BE" sz="2200" dirty="0"/>
              <a:t>données relatives à la pension et à la constitution de la pension</a:t>
            </a:r>
          </a:p>
          <a:p>
            <a:pPr marL="1200150" lvl="3" indent="-342900"/>
            <a:r>
              <a:rPr lang="fr-BE" smtClean="0"/>
              <a:t>cadastre des pensions (ONP-SFP), SIGeDIS, SdPSP et INASTI</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4211893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Sources</a:t>
            </a:r>
            <a:endParaRPr lang="fr-BE" dirty="0"/>
          </a:p>
        </p:txBody>
      </p:sp>
      <p:sp>
        <p:nvSpPr>
          <p:cNvPr id="3" name="Content Placeholder 2"/>
          <p:cNvSpPr>
            <a:spLocks noGrp="1"/>
          </p:cNvSpPr>
          <p:nvPr>
            <p:ph idx="1"/>
          </p:nvPr>
        </p:nvSpPr>
        <p:spPr/>
        <p:txBody>
          <a:bodyPr>
            <a:normAutofit lnSpcReduction="10000"/>
          </a:bodyPr>
          <a:lstStyle/>
          <a:p>
            <a:pPr marL="342900" lvl="1" indent="-342900">
              <a:buFont typeface="Arial" charset="0"/>
              <a:buChar char="•"/>
            </a:pPr>
            <a:r>
              <a:rPr lang="fr-BE" smtClean="0"/>
              <a:t>données relatives à l’incapacité de travail et aux personnes handicapées</a:t>
            </a:r>
          </a:p>
          <a:p>
            <a:pPr marL="1200150" lvl="3" indent="-342900"/>
            <a:r>
              <a:rPr lang="fr-BE" sz="2000" dirty="0" smtClean="0"/>
              <a:t>CIN, INAMI, FMP, FAT, FEDRIS et SPF Sécurité sociale</a:t>
            </a:r>
          </a:p>
          <a:p>
            <a:pPr marL="342900" lvl="1" indent="-342900">
              <a:buFont typeface="Arial" charset="0"/>
              <a:buChar char="•"/>
            </a:pPr>
            <a:r>
              <a:rPr lang="fr-BE" smtClean="0"/>
              <a:t>données relatives à l’aide accordée par les CPAS (pauvreté)</a:t>
            </a:r>
          </a:p>
          <a:p>
            <a:pPr marL="1200150" lvl="3" indent="-342900"/>
            <a:r>
              <a:rPr lang="fr-BE" sz="2000" dirty="0" smtClean="0"/>
              <a:t>SPP Intégration</a:t>
            </a:r>
            <a:r>
              <a:rPr lang="fr-BE" smtClean="0"/>
              <a:t> </a:t>
            </a:r>
            <a:r>
              <a:rPr lang="fr-BE" sz="2000" dirty="0"/>
              <a:t>sociale</a:t>
            </a:r>
          </a:p>
          <a:p>
            <a:pPr marL="342900" lvl="1" indent="-342900">
              <a:buFont typeface="Arial" charset="0"/>
              <a:buChar char="•"/>
            </a:pPr>
            <a:r>
              <a:rPr lang="fr-BE" smtClean="0"/>
              <a:t>données relatives à la formation et aux diplômes</a:t>
            </a:r>
            <a:endParaRPr lang="fr-BE" dirty="0"/>
          </a:p>
          <a:p>
            <a:pPr marL="1200150" lvl="3" indent="-342900"/>
            <a:r>
              <a:rPr lang="fr-BE" sz="2000" dirty="0" smtClean="0"/>
              <a:t>AHOVOKS-LED, CREF, ARES-SATURN, STATBEL-census, VDAB/FOREM/ACTIRIS/ADG</a:t>
            </a:r>
          </a:p>
          <a:p>
            <a:pPr marL="342900" lvl="1" indent="-342900">
              <a:buFont typeface="Arial" charset="0"/>
              <a:buChar char="•"/>
            </a:pPr>
            <a:r>
              <a:rPr lang="fr-BE" smtClean="0"/>
              <a:t>caractéristiques personnelles</a:t>
            </a:r>
            <a:endParaRPr lang="fr-BE" dirty="0"/>
          </a:p>
          <a:p>
            <a:pPr marL="1200150" lvl="3" indent="-342900"/>
            <a:r>
              <a:rPr lang="fr-BE" sz="2000" dirty="0" smtClean="0"/>
              <a:t>données du registre national et des registres BCSS</a:t>
            </a:r>
            <a:endParaRPr lang="fr-BE" sz="2000" dirty="0"/>
          </a:p>
          <a:p>
            <a:pPr marL="342900" lvl="1" indent="-342900">
              <a:buFont typeface="Arial" charset="0"/>
              <a:buChar char="•"/>
            </a:pPr>
            <a:r>
              <a:rPr lang="fr-BE" smtClean="0"/>
              <a:t>données relatives à l’origine</a:t>
            </a:r>
          </a:p>
          <a:p>
            <a:pPr marL="1200150" lvl="3" indent="-342900"/>
            <a:r>
              <a:rPr lang="fr-BE" sz="2000" dirty="0" smtClean="0"/>
              <a:t>registre national</a:t>
            </a:r>
            <a:endParaRPr lang="fr-BE" sz="2000" dirty="0"/>
          </a:p>
          <a:p>
            <a:pPr marL="342900" lvl="1" indent="-342900">
              <a:buFont typeface="Arial" charset="0"/>
              <a:buChar char="•"/>
            </a:pPr>
            <a:r>
              <a:rPr lang="fr-BE" smtClean="0"/>
              <a:t>notions autodéfinies (p.ex. position socio-économique, LWI, indicateurs)</a:t>
            </a:r>
          </a:p>
          <a:p>
            <a:pPr marL="342900" lvl="1" indent="-342900">
              <a:buFont typeface="Arial" charset="0"/>
              <a:buChar char="•"/>
            </a:pPr>
            <a:endParaRPr lang="fr-BE" sz="2600" dirty="0"/>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9599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Gouvernance</a:t>
            </a:r>
            <a:endParaRPr lang="fr-BE" dirty="0"/>
          </a:p>
        </p:txBody>
      </p:sp>
      <p:sp>
        <p:nvSpPr>
          <p:cNvPr id="3" name="Content Placeholder 2"/>
          <p:cNvSpPr>
            <a:spLocks noGrp="1"/>
          </p:cNvSpPr>
          <p:nvPr>
            <p:ph idx="1"/>
          </p:nvPr>
        </p:nvSpPr>
        <p:spPr>
          <a:xfrm>
            <a:off x="457200" y="1124744"/>
            <a:ext cx="8229600" cy="5112568"/>
          </a:xfrm>
        </p:spPr>
        <p:txBody>
          <a:bodyPr>
            <a:normAutofit/>
          </a:bodyPr>
          <a:lstStyle/>
          <a:p>
            <a:pPr>
              <a:lnSpc>
                <a:spcPct val="90000"/>
              </a:lnSpc>
            </a:pPr>
            <a:r>
              <a:rPr lang="fr-BE" smtClean="0"/>
              <a:t>BCSS </a:t>
            </a:r>
            <a:endParaRPr lang="fr-BE" sz="3400" dirty="0" smtClean="0"/>
          </a:p>
          <a:p>
            <a:pPr lvl="1"/>
            <a:r>
              <a:rPr lang="fr-BE" sz="2200" dirty="0"/>
              <a:t>gestion journalière, suivi et coordination du DWH</a:t>
            </a:r>
          </a:p>
          <a:p>
            <a:pPr lvl="1"/>
            <a:r>
              <a:rPr lang="fr-BE" sz="2200" dirty="0"/>
              <a:t>traitement de demandes de données sur mesure </a:t>
            </a:r>
          </a:p>
          <a:p>
            <a:pPr lvl="2"/>
            <a:r>
              <a:rPr lang="fr-BE" dirty="0">
                <a:solidFill>
                  <a:prstClr val="black"/>
                </a:solidFill>
              </a:rPr>
              <a:t>analyse de la faisabilité de la demande de données en concertation avec les chercheurs </a:t>
            </a:r>
          </a:p>
          <a:p>
            <a:pPr lvl="2"/>
            <a:r>
              <a:rPr lang="fr-BE" dirty="0" smtClean="0">
                <a:solidFill>
                  <a:prstClr val="black"/>
                </a:solidFill>
              </a:rPr>
              <a:t>préparation du dossier pour le Comité de sécurité de l’information (CSI)</a:t>
            </a:r>
            <a:endParaRPr lang="fr-BE" dirty="0">
              <a:solidFill>
                <a:prstClr val="black"/>
              </a:solidFill>
            </a:endParaRPr>
          </a:p>
          <a:p>
            <a:pPr lvl="2"/>
            <a:r>
              <a:rPr lang="fr-BE" dirty="0">
                <a:solidFill>
                  <a:prstClr val="black"/>
                </a:solidFill>
              </a:rPr>
              <a:t>exécution de la demande de données</a:t>
            </a:r>
          </a:p>
          <a:p>
            <a:pPr lvl="2"/>
            <a:r>
              <a:rPr lang="fr-BE" smtClean="0"/>
              <a:t>mise à disposition des données à l’attention des chercheurs</a:t>
            </a:r>
            <a:r>
              <a:rPr lang="fr-BE" sz="2100" dirty="0">
                <a:solidFill>
                  <a:prstClr val="black"/>
                </a:solidFill>
              </a:rPr>
              <a:t> </a:t>
            </a:r>
            <a:endParaRPr lang="fr-BE" sz="2100" dirty="0" smtClean="0">
              <a:solidFill>
                <a:prstClr val="black"/>
              </a:solidFill>
            </a:endParaRPr>
          </a:p>
          <a:p>
            <a:pPr lvl="1"/>
            <a:r>
              <a:rPr lang="fr-BE" sz="2200" dirty="0"/>
              <a:t>développement d’applications web (en collaboration avec Smals)</a:t>
            </a:r>
          </a:p>
          <a:p>
            <a:pPr lvl="1"/>
            <a:r>
              <a:rPr lang="fr-BE" sz="2200" dirty="0"/>
              <a:t>suivi des activités des équipes de recherche et de Smals </a:t>
            </a:r>
          </a:p>
          <a:p>
            <a:pPr lvl="0"/>
            <a:endParaRPr lang="fr-BE" dirty="0" smtClean="0">
              <a:solidFill>
                <a:prstClr val="black"/>
              </a:solidFill>
            </a:endParaRPr>
          </a:p>
          <a:p>
            <a:pPr lvl="1">
              <a:lnSpc>
                <a:spcPct val="90000"/>
              </a:lnSpc>
            </a:pPr>
            <a:endParaRPr lang="fr-BE" sz="2400" dirty="0" smtClean="0"/>
          </a:p>
          <a:p>
            <a:pPr marL="0" indent="0">
              <a:lnSpc>
                <a:spcPct val="90000"/>
              </a:lnSpc>
              <a:buNone/>
            </a:pPr>
            <a:endParaRPr lang="fr-BE" sz="38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51778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Gouvernance</a:t>
            </a:r>
            <a:endParaRPr lang="fr-BE" dirty="0"/>
          </a:p>
        </p:txBody>
      </p:sp>
      <p:sp>
        <p:nvSpPr>
          <p:cNvPr id="3" name="Content Placeholder 2"/>
          <p:cNvSpPr>
            <a:spLocks noGrp="1"/>
          </p:cNvSpPr>
          <p:nvPr>
            <p:ph idx="1"/>
          </p:nvPr>
        </p:nvSpPr>
        <p:spPr/>
        <p:txBody>
          <a:bodyPr>
            <a:normAutofit/>
          </a:bodyPr>
          <a:lstStyle/>
          <a:p>
            <a:r>
              <a:rPr lang="fr-BE" sz="2400" dirty="0"/>
              <a:t>KU Leuven et ULB (équipes de recherche)</a:t>
            </a:r>
          </a:p>
          <a:p>
            <a:pPr lvl="1"/>
            <a:r>
              <a:rPr lang="fr-BE" sz="2200" dirty="0"/>
              <a:t>appui scientifique permanent</a:t>
            </a:r>
          </a:p>
          <a:p>
            <a:pPr lvl="2" algn="just"/>
            <a:r>
              <a:rPr lang="fr-BE" smtClean="0"/>
              <a:t>développement des concepts et des indicateurs</a:t>
            </a:r>
          </a:p>
          <a:p>
            <a:pPr lvl="2" algn="just"/>
            <a:r>
              <a:rPr lang="fr-BE" smtClean="0"/>
              <a:t>rédaction de notes méthodologiques</a:t>
            </a:r>
          </a:p>
          <a:p>
            <a:pPr lvl="2" algn="just"/>
            <a:r>
              <a:rPr lang="fr-BE" smtClean="0"/>
              <a:t>rédaction et actualisation de la documentation </a:t>
            </a:r>
          </a:p>
          <a:p>
            <a:pPr lvl="2" algn="just"/>
            <a:r>
              <a:rPr lang="fr-BE" smtClean="0"/>
              <a:t>exécution de projets à la demande des financeurs</a:t>
            </a:r>
            <a:endParaRPr lang="fr-BE" dirty="0"/>
          </a:p>
          <a:p>
            <a:pPr lvl="2" algn="just"/>
            <a:r>
              <a:rPr lang="fr-BE" smtClean="0"/>
              <a:t>suivi de la concertation à propos du CMS, des applications web, des nouvelles sources, etc.</a:t>
            </a:r>
          </a:p>
          <a:p>
            <a:pPr marL="342900" lvl="2" indent="-342900"/>
            <a:r>
              <a:rPr lang="fr-BE" sz="2400" dirty="0"/>
              <a:t>Smals (à la demande de la BCSS)</a:t>
            </a:r>
          </a:p>
          <a:p>
            <a:pPr lvl="1"/>
            <a:r>
              <a:rPr lang="fr-BE" sz="2200" dirty="0"/>
              <a:t>gestion technique du DWH </a:t>
            </a:r>
          </a:p>
          <a:p>
            <a:pPr lvl="1"/>
            <a:r>
              <a:rPr lang="fr-BE" sz="2200" dirty="0"/>
              <a:t>hébergement du CMS</a:t>
            </a:r>
          </a:p>
          <a:p>
            <a:pPr lvl="1"/>
            <a:r>
              <a:rPr lang="fr-BE" sz="2200" dirty="0"/>
              <a:t>hébergement des applications web</a:t>
            </a:r>
            <a:endParaRPr lang="fr-BE" altLang="fr-FR" sz="2200" dirty="0"/>
          </a:p>
          <a:p>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a:t>
            </a:fld>
            <a:endParaRPr lang="fr-BE" dirty="0"/>
          </a:p>
        </p:txBody>
      </p:sp>
    </p:spTree>
    <p:extLst>
      <p:ext uri="{BB962C8B-B14F-4D97-AF65-F5344CB8AC3E}">
        <p14:creationId xmlns:p14="http://schemas.microsoft.com/office/powerpoint/2010/main" val="129174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Gouvernance</a:t>
            </a:r>
            <a:endParaRPr lang="fr-BE" dirty="0"/>
          </a:p>
        </p:txBody>
      </p:sp>
      <p:sp>
        <p:nvSpPr>
          <p:cNvPr id="3" name="Content Placeholder 2"/>
          <p:cNvSpPr>
            <a:spLocks noGrp="1"/>
          </p:cNvSpPr>
          <p:nvPr>
            <p:ph idx="1"/>
          </p:nvPr>
        </p:nvSpPr>
        <p:spPr/>
        <p:txBody>
          <a:bodyPr>
            <a:normAutofit/>
          </a:bodyPr>
          <a:lstStyle/>
          <a:p>
            <a:r>
              <a:rPr lang="fr-BE" sz="2400" dirty="0" smtClean="0"/>
              <a:t>groupe des utilisateurs</a:t>
            </a:r>
            <a:endParaRPr lang="fr-BE" sz="2400" dirty="0"/>
          </a:p>
          <a:p>
            <a:pPr lvl="1">
              <a:lnSpc>
                <a:spcPct val="90000"/>
              </a:lnSpc>
            </a:pPr>
            <a:r>
              <a:rPr lang="fr-BE" sz="2200" dirty="0" smtClean="0"/>
              <a:t>chercheurs et institutions publiques</a:t>
            </a:r>
          </a:p>
          <a:p>
            <a:pPr marL="457200" lvl="1" indent="0">
              <a:lnSpc>
                <a:spcPct val="90000"/>
              </a:lnSpc>
              <a:buNone/>
            </a:pPr>
            <a:endParaRPr lang="fr-BE" sz="2200" dirty="0"/>
          </a:p>
          <a:p>
            <a:r>
              <a:rPr lang="fr-BE" sz="2400" dirty="0" smtClean="0"/>
              <a:t>groupe de gestion</a:t>
            </a:r>
            <a:endParaRPr lang="fr-BE" sz="2400" dirty="0"/>
          </a:p>
          <a:p>
            <a:pPr lvl="1">
              <a:lnSpc>
                <a:spcPct val="90000"/>
              </a:lnSpc>
            </a:pPr>
            <a:r>
              <a:rPr lang="fr-BE" sz="2200" dirty="0"/>
              <a:t>fournisseurs de données</a:t>
            </a:r>
            <a:endParaRPr lang="fr-BE" sz="2200" dirty="0" smtClean="0"/>
          </a:p>
          <a:p>
            <a:pPr marL="457200" lvl="1" indent="0">
              <a:lnSpc>
                <a:spcPct val="90000"/>
              </a:lnSpc>
              <a:buNone/>
            </a:pPr>
            <a:endParaRPr lang="fr-BE" sz="2200" dirty="0"/>
          </a:p>
          <a:p>
            <a:pPr marL="342900" lvl="1" indent="-342900">
              <a:buFont typeface="Arial" charset="0"/>
              <a:buChar char="•"/>
            </a:pPr>
            <a:r>
              <a:rPr lang="fr-BE" smtClean="0"/>
              <a:t>financeurs</a:t>
            </a:r>
            <a:endParaRPr lang="fr-BE" dirty="0"/>
          </a:p>
          <a:p>
            <a:pPr lvl="1">
              <a:lnSpc>
                <a:spcPct val="90000"/>
              </a:lnSpc>
            </a:pPr>
            <a:r>
              <a:rPr lang="fr-BE" sz="2200" dirty="0" smtClean="0"/>
              <a:t>institutions fédérales et régionales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19816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Utilisation</a:t>
            </a:r>
            <a:endParaRPr lang="fr-BE" dirty="0"/>
          </a:p>
        </p:txBody>
      </p:sp>
      <p:sp>
        <p:nvSpPr>
          <p:cNvPr id="3" name="Content Placeholder 2"/>
          <p:cNvSpPr>
            <a:spLocks noGrp="1"/>
          </p:cNvSpPr>
          <p:nvPr>
            <p:ph idx="1"/>
          </p:nvPr>
        </p:nvSpPr>
        <p:spPr/>
        <p:txBody>
          <a:bodyPr>
            <a:normAutofit lnSpcReduction="10000"/>
          </a:bodyPr>
          <a:lstStyle/>
          <a:p>
            <a:r>
              <a:rPr lang="fr-BE" smtClean="0"/>
              <a:t>applications web</a:t>
            </a:r>
            <a:endParaRPr lang="fr-BE" dirty="0"/>
          </a:p>
          <a:p>
            <a:pPr lvl="1"/>
            <a:r>
              <a:rPr lang="fr-BE" smtClean="0"/>
              <a:t>consultations de statistiques via le web</a:t>
            </a:r>
          </a:p>
          <a:p>
            <a:pPr lvl="1"/>
            <a:r>
              <a:rPr lang="fr-BE" smtClean="0"/>
              <a:t>accessible au public</a:t>
            </a:r>
            <a:endParaRPr lang="fr-BE" dirty="0"/>
          </a:p>
          <a:p>
            <a:r>
              <a:rPr lang="fr-BE" smtClean="0"/>
              <a:t>demandes de données sur mesure</a:t>
            </a:r>
            <a:endParaRPr lang="fr-BE" dirty="0"/>
          </a:p>
          <a:p>
            <a:pPr lvl="1"/>
            <a:r>
              <a:rPr lang="fr-BE" smtClean="0"/>
              <a:t>à des fins de recherche scientifique ou d'appui à la politique</a:t>
            </a:r>
            <a:endParaRPr lang="fr-BE" dirty="0"/>
          </a:p>
          <a:p>
            <a:pPr lvl="1"/>
            <a:r>
              <a:rPr lang="fr-BE" smtClean="0"/>
              <a:t>pour des institutions scientifiques (organisations non-commerciales) et des organismes publics</a:t>
            </a:r>
            <a:endParaRPr lang="fr-BE" dirty="0"/>
          </a:p>
          <a:p>
            <a:pPr lvl="1"/>
            <a:r>
              <a:rPr lang="fr-BE" smtClean="0"/>
              <a:t>données à caractère personnel pseudonymisées ou statistiques</a:t>
            </a:r>
            <a:endParaRPr lang="fr-BE" dirty="0"/>
          </a:p>
          <a:p>
            <a:pPr lvl="1"/>
            <a:r>
              <a:rPr lang="fr-BE" smtClean="0"/>
              <a:t>le cas échéant, moyennant accord préalable des acteurs concernés </a:t>
            </a:r>
            <a:endParaRPr lang="fr-BE"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36778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Utilisateurs</a:t>
            </a:r>
            <a:endParaRPr lang="fr-BE" dirty="0"/>
          </a:p>
        </p:txBody>
      </p:sp>
      <p:sp>
        <p:nvSpPr>
          <p:cNvPr id="3" name="Content Placeholder 2"/>
          <p:cNvSpPr>
            <a:spLocks noGrp="1"/>
          </p:cNvSpPr>
          <p:nvPr>
            <p:ph idx="1"/>
          </p:nvPr>
        </p:nvSpPr>
        <p:spPr/>
        <p:txBody>
          <a:bodyPr>
            <a:normAutofit/>
          </a:bodyPr>
          <a:lstStyle/>
          <a:p>
            <a:pPr>
              <a:lnSpc>
                <a:spcPct val="90000"/>
              </a:lnSpc>
              <a:defRPr/>
            </a:pPr>
            <a:r>
              <a:rPr lang="fr-BE" smtClean="0"/>
              <a:t>institutions académiques</a:t>
            </a:r>
            <a:endParaRPr lang="fr-BE" altLang="fr-FR" sz="2400" dirty="0"/>
          </a:p>
          <a:p>
            <a:pPr lvl="1">
              <a:lnSpc>
                <a:spcPct val="90000"/>
              </a:lnSpc>
              <a:defRPr/>
            </a:pPr>
            <a:r>
              <a:rPr lang="fr-BE" smtClean="0"/>
              <a:t>à la demande d’un commanditaire</a:t>
            </a:r>
            <a:endParaRPr lang="fr-BE" altLang="fr-FR" sz="2200" dirty="0"/>
          </a:p>
          <a:p>
            <a:pPr lvl="1">
              <a:lnSpc>
                <a:spcPct val="90000"/>
              </a:lnSpc>
              <a:defRPr/>
            </a:pPr>
            <a:r>
              <a:rPr lang="fr-BE" altLang="fr-FR" sz="2200" dirty="0" smtClean="0"/>
              <a:t>d’initiative: généralement thèse de doctorat</a:t>
            </a:r>
            <a:endParaRPr lang="fr-BE" altLang="fr-FR" sz="2200" dirty="0"/>
          </a:p>
          <a:p>
            <a:pPr>
              <a:defRPr/>
            </a:pPr>
            <a:r>
              <a:rPr lang="fr-BE" altLang="fr-FR" sz="2400" dirty="0"/>
              <a:t>institutions publiques au niveau fédéral, régional, provincial et communal</a:t>
            </a:r>
          </a:p>
          <a:p>
            <a:pPr marL="342900" lvl="1" indent="-342900">
              <a:buFont typeface="Arial" charset="0"/>
              <a:buChar char="•"/>
              <a:defRPr/>
            </a:pPr>
            <a:r>
              <a:rPr lang="fr-BE" smtClean="0"/>
              <a:t>Institut national de statistique (STATBEL), Bureau fédéral du Plan et Banque nationale</a:t>
            </a:r>
          </a:p>
          <a:p>
            <a:pPr>
              <a:defRPr/>
            </a:pPr>
            <a:r>
              <a:rPr lang="fr-BE" altLang="fr-FR" sz="2400" dirty="0"/>
              <a:t>autorités politiques</a:t>
            </a:r>
          </a:p>
          <a:p>
            <a:pPr>
              <a:defRPr/>
            </a:pPr>
            <a:r>
              <a:rPr lang="fr-BE" altLang="fr-FR" sz="2400" dirty="0"/>
              <a:t>journalistes et étudiants</a:t>
            </a:r>
          </a:p>
          <a:p>
            <a:pPr>
              <a:defRPr/>
            </a:pPr>
            <a:r>
              <a:rPr lang="fr-BE" altLang="fr-FR" sz="2400" dirty="0"/>
              <a:t>entreprises privées (mesures de la diversité)</a:t>
            </a:r>
          </a:p>
          <a:p>
            <a:pPr marL="342900" lvl="1" indent="-342900">
              <a:buFont typeface="Arial" charset="0"/>
              <a:buChar char="•"/>
              <a:defRPr/>
            </a:pPr>
            <a:r>
              <a:rPr lang="fr-BE" smtClean="0"/>
              <a:t>grand public </a:t>
            </a:r>
          </a:p>
          <a:p>
            <a:pPr marL="342900" lvl="1" indent="-342900">
              <a:spcBef>
                <a:spcPts val="1200"/>
              </a:spcBef>
              <a:buFont typeface="Arial" charset="0"/>
              <a:buChar char="•"/>
              <a:defRPr/>
            </a:pPr>
            <a:endParaRPr lang="fr-BE" altLang="fr-FR" sz="2800" dirty="0"/>
          </a:p>
          <a:p>
            <a:pPr>
              <a:lnSpc>
                <a:spcPct val="90000"/>
              </a:lnSpc>
              <a:defRPr/>
            </a:pPr>
            <a:endParaRPr lang="fr-BE" altLang="fr-FR"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095091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8555</TotalTime>
  <Words>2736</Words>
  <Application>Microsoft Office PowerPoint</Application>
  <PresentationFormat>On-screen Show (4:3)</PresentationFormat>
  <Paragraphs>329</Paragraphs>
  <Slides>26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26</vt:i4>
      </vt:variant>
    </vt:vector>
  </HeadingPairs>
  <TitlesOfParts>
    <vt:vector size="32" baseType="lpstr">
      <vt:lpstr>Arial</vt:lpstr>
      <vt:lpstr>Calibri</vt:lpstr>
      <vt:lpstr>Times New Roman</vt:lpstr>
      <vt:lpstr>Office Theme</vt:lpstr>
      <vt:lpstr>1_Office Theme</vt:lpstr>
      <vt:lpstr>2_Office Theme</vt:lpstr>
      <vt:lpstr>   </vt:lpstr>
      <vt:lpstr>Historique</vt:lpstr>
      <vt:lpstr>Sources</vt:lpstr>
      <vt:lpstr>Sources</vt:lpstr>
      <vt:lpstr>Gouvernance</vt:lpstr>
      <vt:lpstr>Gouvernance</vt:lpstr>
      <vt:lpstr>Gouvernance</vt:lpstr>
      <vt:lpstr>Utilisation</vt:lpstr>
      <vt:lpstr>Utilisateurs</vt:lpstr>
      <vt:lpstr>Demande au CSI (1/4)</vt:lpstr>
      <vt:lpstr>Demande au CSI (2/4)</vt:lpstr>
      <vt:lpstr>Demande au CSI (3/4)</vt:lpstr>
      <vt:lpstr>Demande au CSI (4/4)</vt:lpstr>
      <vt:lpstr>Loi BCSS</vt:lpstr>
      <vt:lpstr>Données anonymes 1/4</vt:lpstr>
      <vt:lpstr>Données anonymes 2/4 </vt:lpstr>
      <vt:lpstr>Données anonymes 3/4</vt:lpstr>
      <vt:lpstr>Données anonymes 4/4</vt:lpstr>
      <vt:lpstr>Données à caractère personnel pseudonymisées (1/2)</vt:lpstr>
      <vt:lpstr>Données à caractère personnel pseudonymisées (2/2)</vt:lpstr>
      <vt:lpstr>Procédure spécifique (2 phases)</vt:lpstr>
      <vt:lpstr>Évolution technologique</vt:lpstr>
      <vt:lpstr>Évolution technologique</vt:lpstr>
      <vt:lpstr>Principe de cascade</vt:lpstr>
      <vt:lpstr>Règles strictes</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Ingrid Haren (KSZ-BCSS)</cp:lastModifiedBy>
  <cp:revision>652</cp:revision>
  <cp:lastPrinted>2017-12-08T10:25:32Z</cp:lastPrinted>
  <dcterms:created xsi:type="dcterms:W3CDTF">2013-03-05T07:37:33Z</dcterms:created>
  <dcterms:modified xsi:type="dcterms:W3CDTF">2022-02-17T15:11:35Z</dcterms:modified>
</cp:coreProperties>
</file>