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7" r:id="rId1"/>
  </p:sldMasterIdLst>
  <p:notesMasterIdLst>
    <p:notesMasterId r:id="rId89"/>
  </p:notesMasterIdLst>
  <p:handoutMasterIdLst>
    <p:handoutMasterId r:id="rId90"/>
  </p:handoutMasterIdLst>
  <p:sldIdLst>
    <p:sldId id="503" r:id="rId2"/>
    <p:sldId id="857" r:id="rId3"/>
    <p:sldId id="506" r:id="rId4"/>
    <p:sldId id="864" r:id="rId5"/>
    <p:sldId id="795" r:id="rId6"/>
    <p:sldId id="797" r:id="rId7"/>
    <p:sldId id="798" r:id="rId8"/>
    <p:sldId id="844" r:id="rId9"/>
    <p:sldId id="845" r:id="rId10"/>
    <p:sldId id="848" r:id="rId11"/>
    <p:sldId id="517" r:id="rId12"/>
    <p:sldId id="799" r:id="rId13"/>
    <p:sldId id="800" r:id="rId14"/>
    <p:sldId id="520" r:id="rId15"/>
    <p:sldId id="791" r:id="rId16"/>
    <p:sldId id="792" r:id="rId17"/>
    <p:sldId id="801" r:id="rId18"/>
    <p:sldId id="860" r:id="rId19"/>
    <p:sldId id="851" r:id="rId20"/>
    <p:sldId id="805" r:id="rId21"/>
    <p:sldId id="806" r:id="rId22"/>
    <p:sldId id="868" r:id="rId23"/>
    <p:sldId id="869" r:id="rId24"/>
    <p:sldId id="870" r:id="rId25"/>
    <p:sldId id="866" r:id="rId26"/>
    <p:sldId id="867" r:id="rId27"/>
    <p:sldId id="815" r:id="rId28"/>
    <p:sldId id="816" r:id="rId29"/>
    <p:sldId id="817" r:id="rId30"/>
    <p:sldId id="818" r:id="rId31"/>
    <p:sldId id="822" r:id="rId32"/>
    <p:sldId id="823" r:id="rId33"/>
    <p:sldId id="537" r:id="rId34"/>
    <p:sldId id="538" r:id="rId35"/>
    <p:sldId id="539" r:id="rId36"/>
    <p:sldId id="853" r:id="rId37"/>
    <p:sldId id="858" r:id="rId38"/>
    <p:sldId id="540" r:id="rId39"/>
    <p:sldId id="542" r:id="rId40"/>
    <p:sldId id="824" r:id="rId41"/>
    <p:sldId id="825" r:id="rId42"/>
    <p:sldId id="831" r:id="rId43"/>
    <p:sldId id="827" r:id="rId44"/>
    <p:sldId id="832" r:id="rId45"/>
    <p:sldId id="849" r:id="rId46"/>
    <p:sldId id="891" r:id="rId47"/>
    <p:sldId id="850" r:id="rId48"/>
    <p:sldId id="793" r:id="rId49"/>
    <p:sldId id="871" r:id="rId50"/>
    <p:sldId id="872" r:id="rId51"/>
    <p:sldId id="873" r:id="rId52"/>
    <p:sldId id="863" r:id="rId53"/>
    <p:sldId id="675" r:id="rId54"/>
    <p:sldId id="835" r:id="rId55"/>
    <p:sldId id="836" r:id="rId56"/>
    <p:sldId id="837" r:id="rId57"/>
    <p:sldId id="838" r:id="rId58"/>
    <p:sldId id="839" r:id="rId59"/>
    <p:sldId id="840" r:id="rId60"/>
    <p:sldId id="874" r:id="rId61"/>
    <p:sldId id="875" r:id="rId62"/>
    <p:sldId id="876" r:id="rId63"/>
    <p:sldId id="877" r:id="rId64"/>
    <p:sldId id="878" r:id="rId65"/>
    <p:sldId id="879" r:id="rId66"/>
    <p:sldId id="880" r:id="rId67"/>
    <p:sldId id="881" r:id="rId68"/>
    <p:sldId id="882" r:id="rId69"/>
    <p:sldId id="883" r:id="rId70"/>
    <p:sldId id="892" r:id="rId71"/>
    <p:sldId id="886" r:id="rId72"/>
    <p:sldId id="894" r:id="rId73"/>
    <p:sldId id="895" r:id="rId74"/>
    <p:sldId id="896" r:id="rId75"/>
    <p:sldId id="564" r:id="rId76"/>
    <p:sldId id="677" r:id="rId77"/>
    <p:sldId id="789" r:id="rId78"/>
    <p:sldId id="790" r:id="rId79"/>
    <p:sldId id="784" r:id="rId80"/>
    <p:sldId id="787" r:id="rId81"/>
    <p:sldId id="788" r:id="rId82"/>
    <p:sldId id="854" r:id="rId83"/>
    <p:sldId id="782" r:id="rId84"/>
    <p:sldId id="785" r:id="rId85"/>
    <p:sldId id="855" r:id="rId86"/>
    <p:sldId id="856" r:id="rId87"/>
    <p:sldId id="890" r:id="rId88"/>
  </p:sldIdLst>
  <p:sldSz cx="12192000" cy="6858000"/>
  <p:notesSz cx="7102475" cy="93884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RO" initials="F" lastIdx="5" clrIdx="0">
    <p:extLst>
      <p:ext uri="{19B8F6BF-5375-455C-9EA6-DF929625EA0E}">
        <p15:presenceInfo xmlns:p15="http://schemas.microsoft.com/office/powerpoint/2012/main" userId="FR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670"/>
    <a:srgbClr val="0087BE"/>
    <a:srgbClr val="0082BE"/>
    <a:srgbClr val="0082B8"/>
    <a:srgbClr val="0082B4"/>
    <a:srgbClr val="0082AE"/>
    <a:srgbClr val="0078AE"/>
    <a:srgbClr val="0A78AE"/>
    <a:srgbClr val="007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6" autoAdjust="0"/>
    <p:restoredTop sz="94105" autoAdjust="0"/>
  </p:normalViewPr>
  <p:slideViewPr>
    <p:cSldViewPr>
      <p:cViewPr varScale="1">
        <p:scale>
          <a:sx n="79" d="100"/>
          <a:sy n="79" d="100"/>
        </p:scale>
        <p:origin x="73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388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users.ehealth.fgov.be\Shares\Users\U10\Communication\Presentations\2020\overview%20roadmap.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ehealth.fgov.be\Shares\Users\U10\Communication\Presentations\2022\Chiffres%20eHealth.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delete val="1"/>
          </c:dLbls>
          <c:cat>
            <c:numRef>
              <c:f>'[overview roadmap.xlsx]Sheet3'!$G$5:$M$5</c:f>
              <c:numCache>
                <c:formatCode>General</c:formatCode>
                <c:ptCount val="7"/>
                <c:pt idx="0">
                  <c:v>2015</c:v>
                </c:pt>
                <c:pt idx="1">
                  <c:v>2016</c:v>
                </c:pt>
                <c:pt idx="2">
                  <c:v>2017</c:v>
                </c:pt>
                <c:pt idx="3">
                  <c:v>2018</c:v>
                </c:pt>
                <c:pt idx="4">
                  <c:v>2019</c:v>
                </c:pt>
                <c:pt idx="5">
                  <c:v>2020</c:v>
                </c:pt>
                <c:pt idx="6">
                  <c:v>2021</c:v>
                </c:pt>
              </c:numCache>
            </c:numRef>
          </c:cat>
          <c:val>
            <c:numRef>
              <c:f>'[overview roadmap.xlsx]Sheet3'!$G$6:$M$6</c:f>
              <c:numCache>
                <c:formatCode>#,##0</c:formatCode>
                <c:ptCount val="7"/>
                <c:pt idx="0">
                  <c:v>4122144738</c:v>
                </c:pt>
                <c:pt idx="1">
                  <c:v>7067227936</c:v>
                </c:pt>
                <c:pt idx="2">
                  <c:v>10055636938</c:v>
                </c:pt>
                <c:pt idx="3">
                  <c:v>13332679791</c:v>
                </c:pt>
                <c:pt idx="4">
                  <c:v>15095149373</c:v>
                </c:pt>
                <c:pt idx="5">
                  <c:v>18025871980</c:v>
                </c:pt>
                <c:pt idx="6">
                  <c:v>19596213165</c:v>
                </c:pt>
              </c:numCache>
            </c:numRef>
          </c:val>
          <c:extLst>
            <c:ext xmlns:c16="http://schemas.microsoft.com/office/drawing/2014/chart" uri="{C3380CC4-5D6E-409C-BE32-E72D297353CC}">
              <c16:uniqueId val="{00000000-E2BA-430D-AEDD-321D91A17988}"/>
            </c:ext>
          </c:extLst>
        </c:ser>
        <c:dLbls>
          <c:dLblPos val="outEnd"/>
          <c:showLegendKey val="0"/>
          <c:showVal val="1"/>
          <c:showCatName val="0"/>
          <c:showSerName val="0"/>
          <c:showPercent val="0"/>
          <c:showBubbleSize val="0"/>
        </c:dLbls>
        <c:gapWidth val="219"/>
        <c:axId val="553602824"/>
        <c:axId val="553602168"/>
      </c:barChart>
      <c:catAx>
        <c:axId val="553602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3602168"/>
        <c:crosses val="autoZero"/>
        <c:auto val="1"/>
        <c:lblAlgn val="ctr"/>
        <c:lblOffset val="100"/>
        <c:noMultiLvlLbl val="0"/>
      </c:catAx>
      <c:valAx>
        <c:axId val="553602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3602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Sheet1!$B$18</c:f>
              <c:strCache>
                <c:ptCount val="1"/>
                <c:pt idx="0">
                  <c:v>2020</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Sheet1!$A$19:$A$22</c:f>
              <c:strCache>
                <c:ptCount val="4"/>
                <c:pt idx="0">
                  <c:v>eHealthBox SendMessages</c:v>
                </c:pt>
                <c:pt idx="1">
                  <c:v>eHealthBox GetFullMessages</c:v>
                </c:pt>
                <c:pt idx="2">
                  <c:v>eHealthBox Consultation</c:v>
                </c:pt>
                <c:pt idx="3">
                  <c:v>eHealthBox Publication</c:v>
                </c:pt>
              </c:strCache>
            </c:strRef>
          </c:cat>
          <c:val>
            <c:numRef>
              <c:f>Sheet1!$B$19:$B$22</c:f>
              <c:numCache>
                <c:formatCode>#,##0</c:formatCode>
                <c:ptCount val="4"/>
                <c:pt idx="0">
                  <c:v>145027868</c:v>
                </c:pt>
                <c:pt idx="1">
                  <c:v>620083673</c:v>
                </c:pt>
                <c:pt idx="2">
                  <c:v>3495100377</c:v>
                </c:pt>
                <c:pt idx="3">
                  <c:v>140962726</c:v>
                </c:pt>
              </c:numCache>
            </c:numRef>
          </c:val>
          <c:extLst>
            <c:ext xmlns:c16="http://schemas.microsoft.com/office/drawing/2014/chart" uri="{C3380CC4-5D6E-409C-BE32-E72D297353CC}">
              <c16:uniqueId val="{00000000-55DD-4A06-9A03-457D4FACAE22}"/>
            </c:ext>
          </c:extLst>
        </c:ser>
        <c:ser>
          <c:idx val="1"/>
          <c:order val="1"/>
          <c:tx>
            <c:strRef>
              <c:f>Sheet1!$C$18</c:f>
              <c:strCache>
                <c:ptCount val="1"/>
                <c:pt idx="0">
                  <c:v>2021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Sheet1!$A$19:$A$22</c:f>
              <c:strCache>
                <c:ptCount val="4"/>
                <c:pt idx="0">
                  <c:v>eHealthBox SendMessages</c:v>
                </c:pt>
                <c:pt idx="1">
                  <c:v>eHealthBox GetFullMessages</c:v>
                </c:pt>
                <c:pt idx="2">
                  <c:v>eHealthBox Consultation</c:v>
                </c:pt>
                <c:pt idx="3">
                  <c:v>eHealthBox Publication</c:v>
                </c:pt>
              </c:strCache>
            </c:strRef>
          </c:cat>
          <c:val>
            <c:numRef>
              <c:f>Sheet1!$C$19:$C$22</c:f>
              <c:numCache>
                <c:formatCode>#,##0</c:formatCode>
                <c:ptCount val="4"/>
                <c:pt idx="0">
                  <c:v>193328008</c:v>
                </c:pt>
                <c:pt idx="1">
                  <c:v>1504676294</c:v>
                </c:pt>
                <c:pt idx="2">
                  <c:v>3699464599</c:v>
                </c:pt>
                <c:pt idx="3">
                  <c:v>214885970</c:v>
                </c:pt>
              </c:numCache>
            </c:numRef>
          </c:val>
          <c:extLst>
            <c:ext xmlns:c16="http://schemas.microsoft.com/office/drawing/2014/chart" uri="{C3380CC4-5D6E-409C-BE32-E72D297353CC}">
              <c16:uniqueId val="{00000001-55DD-4A06-9A03-457D4FACAE22}"/>
            </c:ext>
          </c:extLst>
        </c:ser>
        <c:dLbls>
          <c:showLegendKey val="0"/>
          <c:showVal val="0"/>
          <c:showCatName val="0"/>
          <c:showSerName val="0"/>
          <c:showPercent val="0"/>
          <c:showBubbleSize val="0"/>
        </c:dLbls>
        <c:gapWidth val="100"/>
        <c:overlap val="-24"/>
        <c:axId val="119775936"/>
        <c:axId val="119777576"/>
      </c:barChart>
      <c:catAx>
        <c:axId val="11977593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19777576"/>
        <c:crosses val="autoZero"/>
        <c:auto val="1"/>
        <c:lblAlgn val="ctr"/>
        <c:lblOffset val="100"/>
        <c:noMultiLvlLbl val="0"/>
      </c:catAx>
      <c:valAx>
        <c:axId val="119777576"/>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19775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71054"/>
          </a:xfrm>
          <a:prstGeom prst="rect">
            <a:avLst/>
          </a:prstGeom>
        </p:spPr>
        <p:txBody>
          <a:bodyPr vert="horz" lIns="91440" tIns="45720" rIns="91440" bIns="45720" rtlCol="0"/>
          <a:lstStyle>
            <a:lvl1pPr algn="r">
              <a:defRPr sz="1200"/>
            </a:lvl1pPr>
          </a:lstStyle>
          <a:p>
            <a:fld id="{103A29A6-86A1-4C77-B3EB-5344DDC64EE2}" type="datetimeFigureOut">
              <a:rPr lang="en-US" smtClean="0"/>
              <a:t>1/27/2022</a:t>
            </a:fld>
            <a:endParaRPr lang="en-US"/>
          </a:p>
        </p:txBody>
      </p:sp>
      <p:sp>
        <p:nvSpPr>
          <p:cNvPr id="4" name="Footer Placeholder 3"/>
          <p:cNvSpPr>
            <a:spLocks noGrp="1"/>
          </p:cNvSpPr>
          <p:nvPr>
            <p:ph type="ftr" sz="quarter" idx="2"/>
          </p:nvPr>
        </p:nvSpPr>
        <p:spPr>
          <a:xfrm>
            <a:off x="1" y="8917423"/>
            <a:ext cx="3077739" cy="47105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3"/>
            <a:ext cx="3077739" cy="471053"/>
          </a:xfrm>
          <a:prstGeom prst="rect">
            <a:avLst/>
          </a:prstGeom>
        </p:spPr>
        <p:txBody>
          <a:bodyPr vert="horz" lIns="91440" tIns="45720" rIns="91440" bIns="45720" rtlCol="0" anchor="b"/>
          <a:lstStyle>
            <a:lvl1pPr algn="r">
              <a:defRPr sz="1200"/>
            </a:lvl1pPr>
          </a:lstStyle>
          <a:p>
            <a:fld id="{EA468987-2D7B-428C-91AE-04CA5E9407F3}" type="slidenum">
              <a:rPr lang="en-US" smtClean="0"/>
              <a:t>‹#›</a:t>
            </a:fld>
            <a:endParaRPr lang="en-US"/>
          </a:p>
        </p:txBody>
      </p:sp>
    </p:spTree>
    <p:extLst>
      <p:ext uri="{BB962C8B-B14F-4D97-AF65-F5344CB8AC3E}">
        <p14:creationId xmlns:p14="http://schemas.microsoft.com/office/powerpoint/2010/main" val="387124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1440" tIns="45720" rIns="91440" bIns="45720" rtlCol="0"/>
          <a:lstStyle>
            <a:lvl1pPr algn="r">
              <a:defRPr sz="1200"/>
            </a:lvl1pPr>
          </a:lstStyle>
          <a:p>
            <a:pPr>
              <a:defRPr/>
            </a:pPr>
            <a:fld id="{7472D4DB-24C3-43B8-8E4A-324AA65BA7B2}" type="datetimeFigureOut">
              <a:rPr lang="en-US"/>
              <a:pPr>
                <a:defRPr/>
              </a:pPr>
              <a:t>1/27/2022</a:t>
            </a:fld>
            <a:endParaRPr lang="en-US"/>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917421"/>
            <a:ext cx="3077739" cy="469424"/>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023093" y="8917421"/>
            <a:ext cx="3077739" cy="469424"/>
          </a:xfrm>
          <a:prstGeom prst="rect">
            <a:avLst/>
          </a:prstGeom>
        </p:spPr>
        <p:txBody>
          <a:bodyPr vert="horz" lIns="91440" tIns="45720" rIns="91440" bIns="45720" rtlCol="0" anchor="b"/>
          <a:lstStyle>
            <a:lvl1pPr algn="r">
              <a:defRPr sz="1200"/>
            </a:lvl1pPr>
          </a:lstStyle>
          <a:p>
            <a:pPr>
              <a:defRPr/>
            </a:pPr>
            <a:fld id="{B9A4C6B6-9186-44B6-AEB1-8528D7C6E6ED}" type="slidenum">
              <a:rPr lang="en-US"/>
              <a:pPr>
                <a:defRPr/>
              </a:pPr>
              <a:t>‹#›</a:t>
            </a:fld>
            <a:endParaRPr lang="en-US"/>
          </a:p>
        </p:txBody>
      </p:sp>
    </p:spTree>
    <p:extLst>
      <p:ext uri="{BB962C8B-B14F-4D97-AF65-F5344CB8AC3E}">
        <p14:creationId xmlns:p14="http://schemas.microsoft.com/office/powerpoint/2010/main" val="960839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1</a:t>
            </a:fld>
            <a:endParaRPr lang="en-US" smtClean="0"/>
          </a:p>
        </p:txBody>
      </p:sp>
    </p:spTree>
    <p:extLst>
      <p:ext uri="{BB962C8B-B14F-4D97-AF65-F5344CB8AC3E}">
        <p14:creationId xmlns:p14="http://schemas.microsoft.com/office/powerpoint/2010/main" val="308713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0169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0408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9418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7817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7880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3486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8544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5025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3555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0968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4878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0668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1608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4776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5202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4284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2606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Source: FOD </a:t>
            </a:r>
            <a:r>
              <a:rPr lang="en-GB" dirty="0" err="1" smtClean="0"/>
              <a:t>VolksGezondheid</a:t>
            </a: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2994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85948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35</a:t>
            </a:fld>
            <a:endParaRPr lang="en-US" smtClean="0"/>
          </a:p>
        </p:txBody>
      </p:sp>
    </p:spTree>
    <p:extLst>
      <p:ext uri="{BB962C8B-B14F-4D97-AF65-F5344CB8AC3E}">
        <p14:creationId xmlns:p14="http://schemas.microsoft.com/office/powerpoint/2010/main" val="21106480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36</a:t>
            </a:fld>
            <a:endParaRPr lang="en-US" smtClean="0"/>
          </a:p>
        </p:txBody>
      </p:sp>
    </p:spTree>
    <p:extLst>
      <p:ext uri="{BB962C8B-B14F-4D97-AF65-F5344CB8AC3E}">
        <p14:creationId xmlns:p14="http://schemas.microsoft.com/office/powerpoint/2010/main" val="3907379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2438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37</a:t>
            </a:fld>
            <a:endParaRPr lang="en-US" smtClean="0"/>
          </a:p>
        </p:txBody>
      </p:sp>
    </p:spTree>
    <p:extLst>
      <p:ext uri="{BB962C8B-B14F-4D97-AF65-F5344CB8AC3E}">
        <p14:creationId xmlns:p14="http://schemas.microsoft.com/office/powerpoint/2010/main" val="16446875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38</a:t>
            </a:fld>
            <a:endParaRPr lang="en-US" smtClean="0"/>
          </a:p>
        </p:txBody>
      </p:sp>
    </p:spTree>
    <p:extLst>
      <p:ext uri="{BB962C8B-B14F-4D97-AF65-F5344CB8AC3E}">
        <p14:creationId xmlns:p14="http://schemas.microsoft.com/office/powerpoint/2010/main" val="3467843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39</a:t>
            </a:fld>
            <a:endParaRPr lang="en-US" smtClean="0"/>
          </a:p>
        </p:txBody>
      </p:sp>
    </p:spTree>
    <p:extLst>
      <p:ext uri="{BB962C8B-B14F-4D97-AF65-F5344CB8AC3E}">
        <p14:creationId xmlns:p14="http://schemas.microsoft.com/office/powerpoint/2010/main" val="423520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40</a:t>
            </a:fld>
            <a:endParaRPr lang="en-US" smtClean="0"/>
          </a:p>
        </p:txBody>
      </p:sp>
    </p:spTree>
    <p:extLst>
      <p:ext uri="{BB962C8B-B14F-4D97-AF65-F5344CB8AC3E}">
        <p14:creationId xmlns:p14="http://schemas.microsoft.com/office/powerpoint/2010/main" val="14275939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41</a:t>
            </a:fld>
            <a:endParaRPr lang="en-US" smtClean="0"/>
          </a:p>
        </p:txBody>
      </p:sp>
    </p:spTree>
    <p:extLst>
      <p:ext uri="{BB962C8B-B14F-4D97-AF65-F5344CB8AC3E}">
        <p14:creationId xmlns:p14="http://schemas.microsoft.com/office/powerpoint/2010/main" val="10019654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42</a:t>
            </a:fld>
            <a:endParaRPr lang="en-US" smtClean="0"/>
          </a:p>
        </p:txBody>
      </p:sp>
    </p:spTree>
    <p:extLst>
      <p:ext uri="{BB962C8B-B14F-4D97-AF65-F5344CB8AC3E}">
        <p14:creationId xmlns:p14="http://schemas.microsoft.com/office/powerpoint/2010/main" val="34249733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43</a:t>
            </a:fld>
            <a:endParaRPr lang="en-US" smtClean="0"/>
          </a:p>
        </p:txBody>
      </p:sp>
    </p:spTree>
    <p:extLst>
      <p:ext uri="{BB962C8B-B14F-4D97-AF65-F5344CB8AC3E}">
        <p14:creationId xmlns:p14="http://schemas.microsoft.com/office/powerpoint/2010/main" val="20188731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44</a:t>
            </a:fld>
            <a:endParaRPr lang="en-US" smtClean="0"/>
          </a:p>
        </p:txBody>
      </p:sp>
    </p:spTree>
    <p:extLst>
      <p:ext uri="{BB962C8B-B14F-4D97-AF65-F5344CB8AC3E}">
        <p14:creationId xmlns:p14="http://schemas.microsoft.com/office/powerpoint/2010/main" val="39651445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45</a:t>
            </a:fld>
            <a:endParaRPr lang="en-US" smtClean="0"/>
          </a:p>
        </p:txBody>
      </p:sp>
    </p:spTree>
    <p:extLst>
      <p:ext uri="{BB962C8B-B14F-4D97-AF65-F5344CB8AC3E}">
        <p14:creationId xmlns:p14="http://schemas.microsoft.com/office/powerpoint/2010/main" val="30370532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46</a:t>
            </a:fld>
            <a:endParaRPr lang="en-US" smtClean="0"/>
          </a:p>
        </p:txBody>
      </p:sp>
    </p:spTree>
    <p:extLst>
      <p:ext uri="{BB962C8B-B14F-4D97-AF65-F5344CB8AC3E}">
        <p14:creationId xmlns:p14="http://schemas.microsoft.com/office/powerpoint/2010/main" val="2868094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35530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dirty="0" err="1" smtClean="0">
                <a:solidFill>
                  <a:schemeClr val="tx1"/>
                </a:solidFill>
                <a:effectLst/>
                <a:latin typeface="+mn-lt"/>
                <a:ea typeface="+mn-ea"/>
                <a:cs typeface="+mn-cs"/>
              </a:rPr>
              <a:t>eHealthBox</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SendMessages</a:t>
            </a:r>
            <a:r>
              <a:rPr lang="fr-FR" dirty="0" smtClean="0"/>
              <a:t> </a:t>
            </a:r>
            <a:r>
              <a:rPr lang="fr-FR" sz="1200" b="0" i="0" u="none" strike="noStrike" kern="1200" dirty="0" smtClean="0">
                <a:solidFill>
                  <a:schemeClr val="tx1"/>
                </a:solidFill>
                <a:effectLst/>
                <a:latin typeface="+mn-lt"/>
                <a:ea typeface="+mn-ea"/>
                <a:cs typeface="+mn-cs"/>
              </a:rPr>
              <a:t>Nb de messages envoyés dans l'</a:t>
            </a:r>
            <a:r>
              <a:rPr lang="fr-FR" sz="1200" b="0" i="0" u="none" strike="noStrike" kern="1200" dirty="0" err="1" smtClean="0">
                <a:solidFill>
                  <a:schemeClr val="tx1"/>
                </a:solidFill>
                <a:effectLst/>
                <a:latin typeface="+mn-lt"/>
                <a:ea typeface="+mn-ea"/>
                <a:cs typeface="+mn-cs"/>
              </a:rPr>
              <a:t>eHBox</a:t>
            </a:r>
            <a:r>
              <a:rPr lang="fr-FR" sz="1200" b="0" i="0" u="none" strike="noStrike" kern="1200" dirty="0" smtClean="0">
                <a:solidFill>
                  <a:schemeClr val="tx1"/>
                </a:solidFill>
                <a:effectLst/>
                <a:latin typeface="+mn-lt"/>
                <a:ea typeface="+mn-ea"/>
                <a:cs typeface="+mn-cs"/>
              </a:rPr>
              <a:t>/Relation 1-1 (1 expéditeur - 1 message), soit une relation 1-plusieurs récipiendaires</a:t>
            </a:r>
            <a:r>
              <a:rPr lang="fr-FR" dirty="0" smtClean="0"/>
              <a:t> </a:t>
            </a:r>
          </a:p>
          <a:p>
            <a:r>
              <a:rPr lang="fr-FR" sz="1200" b="0" i="0" u="none" strike="noStrike" kern="1200" dirty="0" err="1" smtClean="0">
                <a:solidFill>
                  <a:schemeClr val="tx1"/>
                </a:solidFill>
                <a:effectLst/>
                <a:latin typeface="+mn-lt"/>
                <a:ea typeface="+mn-ea"/>
                <a:cs typeface="+mn-cs"/>
              </a:rPr>
              <a:t>eHealthBox</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GetFullMessages</a:t>
            </a:r>
            <a:r>
              <a:rPr lang="fr-FR" dirty="0" smtClean="0"/>
              <a:t> </a:t>
            </a:r>
            <a:r>
              <a:rPr lang="fr-FR" sz="1200" b="0" i="0" u="none" strike="noStrike" kern="1200" dirty="0" smtClean="0">
                <a:solidFill>
                  <a:schemeClr val="tx1"/>
                </a:solidFill>
                <a:effectLst/>
                <a:latin typeface="+mn-lt"/>
                <a:ea typeface="+mn-ea"/>
                <a:cs typeface="+mn-cs"/>
              </a:rPr>
              <a:t>Nb de messages téléchargés - possible de télécharger plusieurs fois</a:t>
            </a:r>
            <a:r>
              <a:rPr lang="fr-FR" dirty="0" smtClean="0"/>
              <a:t> </a:t>
            </a:r>
          </a:p>
          <a:p>
            <a:r>
              <a:rPr lang="fr-FR" sz="1200" b="0" i="0" u="none" strike="noStrike" kern="1200" dirty="0" err="1" smtClean="0">
                <a:solidFill>
                  <a:schemeClr val="tx1"/>
                </a:solidFill>
                <a:effectLst/>
                <a:latin typeface="+mn-lt"/>
                <a:ea typeface="+mn-ea"/>
                <a:cs typeface="+mn-cs"/>
              </a:rPr>
              <a:t>eHealthBox</a:t>
            </a:r>
            <a:r>
              <a:rPr lang="fr-FR" sz="1200" b="0" i="0" u="none" strike="noStrike" kern="1200" dirty="0" smtClean="0">
                <a:solidFill>
                  <a:schemeClr val="tx1"/>
                </a:solidFill>
                <a:effectLst/>
                <a:latin typeface="+mn-lt"/>
                <a:ea typeface="+mn-ea"/>
                <a:cs typeface="+mn-cs"/>
              </a:rPr>
              <a:t> Consultation</a:t>
            </a:r>
            <a:r>
              <a:rPr lang="fr-FR" dirty="0" smtClean="0"/>
              <a:t> </a:t>
            </a:r>
            <a:r>
              <a:rPr lang="fr-FR" sz="1200" b="0" i="0" u="none" strike="noStrike" kern="1200" dirty="0" smtClean="0">
                <a:solidFill>
                  <a:schemeClr val="tx1"/>
                </a:solidFill>
                <a:effectLst/>
                <a:latin typeface="+mn-lt"/>
                <a:ea typeface="+mn-ea"/>
                <a:cs typeface="+mn-cs"/>
              </a:rPr>
              <a:t>Nb de messages consultés selon toutes les méthodes - possible de consulter plusieurs fois+  </a:t>
            </a:r>
            <a:r>
              <a:rPr lang="fr-FR" sz="1200" b="0" i="0" u="none" strike="noStrike" kern="1200" dirty="0" err="1" smtClean="0">
                <a:solidFill>
                  <a:schemeClr val="tx1"/>
                </a:solidFill>
                <a:effectLst/>
                <a:latin typeface="+mn-lt"/>
                <a:ea typeface="+mn-ea"/>
                <a:cs typeface="+mn-cs"/>
              </a:rPr>
              <a:t>getfullmessages</a:t>
            </a:r>
            <a:endParaRPr lang="fr-FR" sz="1200" b="0" i="0" u="none" strike="noStrike" kern="1200" dirty="0" smtClean="0">
              <a:solidFill>
                <a:schemeClr val="tx1"/>
              </a:solidFill>
              <a:effectLst/>
              <a:latin typeface="+mn-lt"/>
              <a:ea typeface="+mn-ea"/>
              <a:cs typeface="+mn-cs"/>
            </a:endParaRPr>
          </a:p>
          <a:p>
            <a:r>
              <a:rPr lang="fr-FR" sz="1200" b="0" i="0" u="none" strike="noStrike" kern="1200" dirty="0" err="1" smtClean="0">
                <a:solidFill>
                  <a:schemeClr val="tx1"/>
                </a:solidFill>
                <a:effectLst/>
                <a:latin typeface="+mn-lt"/>
                <a:ea typeface="+mn-ea"/>
                <a:cs typeface="+mn-cs"/>
              </a:rPr>
              <a:t>eHealthBox</a:t>
            </a:r>
            <a:r>
              <a:rPr lang="fr-FR" sz="1200" b="0" i="0" u="none" strike="noStrike" kern="1200" dirty="0" smtClean="0">
                <a:solidFill>
                  <a:schemeClr val="tx1"/>
                </a:solidFill>
                <a:effectLst/>
                <a:latin typeface="+mn-lt"/>
                <a:ea typeface="+mn-ea"/>
                <a:cs typeface="+mn-cs"/>
              </a:rPr>
              <a:t> Publication</a:t>
            </a:r>
            <a:r>
              <a:rPr lang="fr-FR" dirty="0" smtClean="0"/>
              <a:t> </a:t>
            </a:r>
            <a:r>
              <a:rPr lang="fr-FR" sz="1200" b="0" i="0" u="none" strike="noStrike" kern="1200" dirty="0" smtClean="0">
                <a:solidFill>
                  <a:schemeClr val="tx1"/>
                </a:solidFill>
                <a:effectLst/>
                <a:latin typeface="+mn-lt"/>
                <a:ea typeface="+mn-ea"/>
                <a:cs typeface="+mn-cs"/>
              </a:rPr>
              <a:t>Nb de publications selon les différentes méthodes (selon fonctionnalités)</a:t>
            </a:r>
            <a:r>
              <a:rPr lang="fr-FR" dirty="0" smtClean="0"/>
              <a:t> </a:t>
            </a:r>
            <a:endParaRPr lang="fr-BE" dirty="0"/>
          </a:p>
        </p:txBody>
      </p:sp>
      <p:sp>
        <p:nvSpPr>
          <p:cNvPr id="4" name="Slide Number Placeholder 3"/>
          <p:cNvSpPr>
            <a:spLocks noGrp="1"/>
          </p:cNvSpPr>
          <p:nvPr>
            <p:ph type="sldNum" sz="quarter" idx="10"/>
          </p:nvPr>
        </p:nvSpPr>
        <p:spPr/>
        <p:txBody>
          <a:bodyPr/>
          <a:lstStyle/>
          <a:p>
            <a:fld id="{986DAB8C-1B49-4728-8012-01A213B6DF72}" type="slidenum">
              <a:rPr lang="en-US" smtClean="0"/>
              <a:t>47</a:t>
            </a:fld>
            <a:endParaRPr lang="en-US" smtClean="0"/>
          </a:p>
        </p:txBody>
      </p:sp>
    </p:spTree>
    <p:extLst>
      <p:ext uri="{BB962C8B-B14F-4D97-AF65-F5344CB8AC3E}">
        <p14:creationId xmlns:p14="http://schemas.microsoft.com/office/powerpoint/2010/main" val="30975028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48</a:t>
            </a:fld>
            <a:endParaRPr lang="en-US" smtClean="0"/>
          </a:p>
        </p:txBody>
      </p:sp>
    </p:spTree>
    <p:extLst>
      <p:ext uri="{BB962C8B-B14F-4D97-AF65-F5344CB8AC3E}">
        <p14:creationId xmlns:p14="http://schemas.microsoft.com/office/powerpoint/2010/main" val="17733393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49</a:t>
            </a:fld>
            <a:endParaRPr lang="en-US" smtClean="0"/>
          </a:p>
        </p:txBody>
      </p:sp>
    </p:spTree>
    <p:extLst>
      <p:ext uri="{BB962C8B-B14F-4D97-AF65-F5344CB8AC3E}">
        <p14:creationId xmlns:p14="http://schemas.microsoft.com/office/powerpoint/2010/main" val="5521911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50</a:t>
            </a:fld>
            <a:endParaRPr lang="en-US" smtClean="0"/>
          </a:p>
        </p:txBody>
      </p:sp>
    </p:spTree>
    <p:extLst>
      <p:ext uri="{BB962C8B-B14F-4D97-AF65-F5344CB8AC3E}">
        <p14:creationId xmlns:p14="http://schemas.microsoft.com/office/powerpoint/2010/main" val="3702937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A2EDF498-6B22-4C23-B9DE-FBD91F7FCCAE}" type="slidenum">
              <a:rPr lang="fr-BE" smtClean="0"/>
              <a:t>80</a:t>
            </a:fld>
            <a:endParaRPr lang="fr-BE"/>
          </a:p>
        </p:txBody>
      </p:sp>
    </p:spTree>
    <p:extLst>
      <p:ext uri="{BB962C8B-B14F-4D97-AF65-F5344CB8AC3E}">
        <p14:creationId xmlns:p14="http://schemas.microsoft.com/office/powerpoint/2010/main" val="1949224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2962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3867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8688">
              <a:defRPr sz="3200" b="1">
                <a:solidFill>
                  <a:schemeClr val="tx1"/>
                </a:solidFill>
                <a:latin typeface="Times New Roman" pitchFamily="18" charset="0"/>
              </a:defRPr>
            </a:lvl1pPr>
            <a:lvl2pPr marL="742950" indent="-285750" defTabSz="928688">
              <a:defRPr sz="3200" b="1">
                <a:solidFill>
                  <a:schemeClr val="tx1"/>
                </a:solidFill>
                <a:latin typeface="Times New Roman" pitchFamily="18" charset="0"/>
              </a:defRPr>
            </a:lvl2pPr>
            <a:lvl3pPr marL="1143000" indent="-228600" defTabSz="928688">
              <a:defRPr sz="3200" b="1">
                <a:solidFill>
                  <a:schemeClr val="tx1"/>
                </a:solidFill>
                <a:latin typeface="Times New Roman" pitchFamily="18" charset="0"/>
              </a:defRPr>
            </a:lvl3pPr>
            <a:lvl4pPr marL="1600200" indent="-228600" defTabSz="928688">
              <a:defRPr sz="3200" b="1">
                <a:solidFill>
                  <a:schemeClr val="tx1"/>
                </a:solidFill>
                <a:latin typeface="Times New Roman" pitchFamily="18" charset="0"/>
              </a:defRPr>
            </a:lvl4pPr>
            <a:lvl5pPr marL="2057400" indent="-228600" defTabSz="928688">
              <a:defRPr sz="3200" b="1">
                <a:solidFill>
                  <a:schemeClr val="tx1"/>
                </a:solidFill>
                <a:latin typeface="Times New Roman" pitchFamily="18" charset="0"/>
              </a:defRPr>
            </a:lvl5pPr>
            <a:lvl6pPr marL="2514600" indent="-228600" defTabSz="928688" eaLnBrk="0" fontAlgn="base" hangingPunct="0">
              <a:spcBef>
                <a:spcPct val="0"/>
              </a:spcBef>
              <a:spcAft>
                <a:spcPct val="0"/>
              </a:spcAft>
              <a:defRPr sz="3200" b="1">
                <a:solidFill>
                  <a:schemeClr val="tx1"/>
                </a:solidFill>
                <a:latin typeface="Times New Roman" pitchFamily="18" charset="0"/>
              </a:defRPr>
            </a:lvl6pPr>
            <a:lvl7pPr marL="2971800" indent="-228600" defTabSz="928688" eaLnBrk="0" fontAlgn="base" hangingPunct="0">
              <a:spcBef>
                <a:spcPct val="0"/>
              </a:spcBef>
              <a:spcAft>
                <a:spcPct val="0"/>
              </a:spcAft>
              <a:defRPr sz="3200" b="1">
                <a:solidFill>
                  <a:schemeClr val="tx1"/>
                </a:solidFill>
                <a:latin typeface="Times New Roman" pitchFamily="18" charset="0"/>
              </a:defRPr>
            </a:lvl7pPr>
            <a:lvl8pPr marL="3429000" indent="-228600" defTabSz="928688" eaLnBrk="0" fontAlgn="base" hangingPunct="0">
              <a:spcBef>
                <a:spcPct val="0"/>
              </a:spcBef>
              <a:spcAft>
                <a:spcPct val="0"/>
              </a:spcAft>
              <a:defRPr sz="3200" b="1">
                <a:solidFill>
                  <a:schemeClr val="tx1"/>
                </a:solidFill>
                <a:latin typeface="Times New Roman" pitchFamily="18" charset="0"/>
              </a:defRPr>
            </a:lvl8pPr>
            <a:lvl9pPr marL="3886200" indent="-228600" defTabSz="928688" eaLnBrk="0" fontAlgn="base" hangingPunct="0">
              <a:spcBef>
                <a:spcPct val="0"/>
              </a:spcBef>
              <a:spcAft>
                <a:spcPct val="0"/>
              </a:spcAft>
              <a:defRPr sz="3200" b="1">
                <a:solidFill>
                  <a:schemeClr val="tx1"/>
                </a:solidFill>
                <a:latin typeface="Times New Roman" pitchFamily="18" charset="0"/>
              </a:defRPr>
            </a:lvl9pPr>
          </a:lstStyle>
          <a:p>
            <a:fld id="{57021076-4BFF-411B-B7F4-15E703EEE8EA}" type="slidenum">
              <a:rPr lang="nl-NL" altLang="en-US" sz="1300" b="0" smtClean="0"/>
              <a:pPr/>
              <a:t>10</a:t>
            </a:fld>
            <a:endParaRPr lang="nl-NL" altLang="en-US" sz="1300" b="0" smtClean="0"/>
          </a:p>
        </p:txBody>
      </p:sp>
      <p:sp>
        <p:nvSpPr>
          <p:cNvPr id="33795" name="Rectangle 2"/>
          <p:cNvSpPr>
            <a:spLocks noGrp="1" noRot="1" noChangeAspect="1" noChangeArrowheads="1" noTextEdit="1"/>
          </p:cNvSpPr>
          <p:nvPr>
            <p:ph type="sldImg"/>
          </p:nvPr>
        </p:nvSpPr>
        <p:spPr>
          <a:xfrm>
            <a:off x="425450" y="706438"/>
            <a:ext cx="6253163" cy="3517900"/>
          </a:xfrm>
          <a:ln/>
        </p:spPr>
      </p:sp>
      <p:sp>
        <p:nvSpPr>
          <p:cNvPr id="33796" name="Rectangle 3"/>
          <p:cNvSpPr>
            <a:spLocks noGrp="1" noChangeArrowheads="1"/>
          </p:cNvSpPr>
          <p:nvPr>
            <p:ph type="body" idx="1"/>
          </p:nvPr>
        </p:nvSpPr>
        <p:spPr>
          <a:xfrm>
            <a:off x="709917" y="4459263"/>
            <a:ext cx="5682643" cy="4223538"/>
          </a:xfrm>
          <a:noFill/>
        </p:spPr>
        <p:txBody>
          <a:bodyPr/>
          <a:lstStyle/>
          <a:p>
            <a:pPr eaLnBrk="1" hangingPunct="1"/>
            <a:endParaRPr lang="fr-BE" altLang="en-US" smtClean="0"/>
          </a:p>
        </p:txBody>
      </p:sp>
    </p:spTree>
    <p:extLst>
      <p:ext uri="{BB962C8B-B14F-4D97-AF65-F5344CB8AC3E}">
        <p14:creationId xmlns:p14="http://schemas.microsoft.com/office/powerpoint/2010/main" val="336699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BE"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1691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3644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56795"/>
            <a:ext cx="103632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828800" y="2996952"/>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9215967" y="6453191"/>
            <a:ext cx="28448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r>
              <a:rPr lang="en-US" smtClean="0"/>
              <a:t>28/01/2022</a:t>
            </a:r>
            <a:endParaRPr lang="en-GB"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789" r="83862" b="92911"/>
          <a:stretch/>
        </p:blipFill>
        <p:spPr>
          <a:xfrm>
            <a:off x="9336360" y="199258"/>
            <a:ext cx="2855640" cy="781469"/>
          </a:xfrm>
          <a:prstGeom prst="rect">
            <a:avLst/>
          </a:prstGeom>
        </p:spPr>
      </p:pic>
    </p:spTree>
    <p:extLst>
      <p:ext uri="{BB962C8B-B14F-4D97-AF65-F5344CB8AC3E}">
        <p14:creationId xmlns:p14="http://schemas.microsoft.com/office/powerpoint/2010/main" val="204183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
        <p:nvSpPr>
          <p:cNvPr id="8" name="Text Placeholder 2"/>
          <p:cNvSpPr>
            <a:spLocks noGrp="1"/>
          </p:cNvSpPr>
          <p:nvPr>
            <p:ph idx="1" hasCustomPrompt="1"/>
          </p:nvPr>
        </p:nvSpPr>
        <p:spPr>
          <a:xfrm>
            <a:off x="609600" y="1196752"/>
            <a:ext cx="10972800" cy="5112568"/>
          </a:xfrm>
          <a:prstGeom prst="rect">
            <a:avLst/>
          </a:prstGeom>
        </p:spPr>
        <p:txBody>
          <a:bodyPr rtlCol="0">
            <a:normAutofit/>
          </a:bodyPr>
          <a:lstStyle>
            <a:lvl1pPr>
              <a:defRPr sz="2400"/>
            </a:lvl1pPr>
            <a:lvl2pPr>
              <a:defRPr sz="2000"/>
            </a:lvl2pPr>
            <a:lvl3pPr>
              <a:defRPr sz="1800"/>
            </a:lvl3pPr>
            <a:lvl4pPr>
              <a:defRPr sz="1800"/>
            </a:lvl4pPr>
            <a:lvl5pPr>
              <a:defRPr sz="1800"/>
            </a:lvl5p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Tree>
    <p:extLst>
      <p:ext uri="{BB962C8B-B14F-4D97-AF65-F5344CB8AC3E}">
        <p14:creationId xmlns:p14="http://schemas.microsoft.com/office/powerpoint/2010/main" val="118093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9D811F3-C16F-4DB2-A42F-0DEC8D6A8BE4}" type="slidenum">
              <a:rPr lang="en-GB"/>
              <a:pPr>
                <a:defRPr/>
              </a:pPr>
              <a:t>‹#›</a:t>
            </a:fld>
            <a:endParaRPr lang="en-GB"/>
          </a:p>
        </p:txBody>
      </p:sp>
    </p:spTree>
    <p:extLst>
      <p:ext uri="{BB962C8B-B14F-4D97-AF65-F5344CB8AC3E}">
        <p14:creationId xmlns:p14="http://schemas.microsoft.com/office/powerpoint/2010/main" val="2003110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fontAlgn="base" latinLnBrk="0" hangingPunct="1">
              <a:spcBef>
                <a:spcPct val="0"/>
              </a:spcBef>
              <a:spcAft>
                <a:spcPct val="0"/>
              </a:spcAft>
              <a:buNone/>
              <a:defRPr lang="en-GB" altLang="en-US" sz="400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A5F37D79-5435-4A72-95CC-13718149D69C}" type="slidenum">
              <a:rPr lang="en-GB"/>
              <a:pPr>
                <a:defRPr/>
              </a:pPr>
              <a:t>‹#›</a:t>
            </a:fld>
            <a:endParaRPr lang="en-GB"/>
          </a:p>
        </p:txBody>
      </p:sp>
    </p:spTree>
    <p:extLst>
      <p:ext uri="{BB962C8B-B14F-4D97-AF65-F5344CB8AC3E}">
        <p14:creationId xmlns:p14="http://schemas.microsoft.com/office/powerpoint/2010/main" val="2029081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573619" y="1662116"/>
            <a:ext cx="11044767" cy="2308225"/>
          </a:xfrm>
          <a:prstGeom prst="rect">
            <a:avLst/>
          </a:prstGeom>
          <a:noFill/>
          <a:ln w="9525">
            <a:solidFill>
              <a:srgbClr val="08767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p:txBody>
      </p:sp>
      <p:sp>
        <p:nvSpPr>
          <p:cNvPr id="3" name="Slide Number Placeholder 2"/>
          <p:cNvSpPr>
            <a:spLocks noGrp="1"/>
          </p:cNvSpPr>
          <p:nvPr>
            <p:ph type="sldNum" sz="quarter" idx="10"/>
          </p:nvPr>
        </p:nvSpPr>
        <p:spPr/>
        <p:txBody>
          <a:bodyPr/>
          <a:lstStyle>
            <a:lvl1pPr>
              <a:defRPr/>
            </a:lvl1pPr>
          </a:lstStyle>
          <a:p>
            <a:pPr>
              <a:defRPr/>
            </a:pPr>
            <a:fld id="{EF66DDCB-4F40-4F8C-A2FE-269D135B5A13}" type="slidenum">
              <a:rPr lang="en-GB"/>
              <a:pPr>
                <a:defRPr/>
              </a:pPr>
              <a:t>‹#›</a:t>
            </a:fld>
            <a:endParaRPr lang="en-GB" dirty="0"/>
          </a:p>
        </p:txBody>
      </p:sp>
    </p:spTree>
    <p:extLst>
      <p:ext uri="{BB962C8B-B14F-4D97-AF65-F5344CB8AC3E}">
        <p14:creationId xmlns:p14="http://schemas.microsoft.com/office/powerpoint/2010/main" val="235793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6500284" y="1988840"/>
            <a:ext cx="5691716" cy="2800767"/>
            <a:chOff x="4407024" y="1916832"/>
            <a:chExt cx="4269432" cy="2801185"/>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r>
                <a:rPr lang="en-US" sz="1600" dirty="0" smtClean="0">
                  <a:solidFill>
                    <a:srgbClr val="0D0D0D"/>
                  </a:solidFill>
                </a:rPr>
                <a:t>frank.robben@mail.fgov.be </a:t>
              </a: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smtClean="0">
                  <a:solidFill>
                    <a:srgbClr val="7F7F7F"/>
                  </a:solidFill>
                  <a:sym typeface="Arial" charset="0"/>
                </a:rPr>
                <a:t>https://www.frankrobben.be</a:t>
              </a:r>
              <a:endParaRPr lang="en-GB" sz="1600" dirty="0" smtClean="0">
                <a:solidFill>
                  <a:srgbClr val="7F7F7F"/>
                </a:solidFill>
              </a:endParaRPr>
            </a:p>
            <a:p>
              <a:pPr>
                <a:defRPr/>
              </a:pPr>
              <a:r>
                <a:rPr lang="en-US" sz="1600" dirty="0" smtClean="0">
                  <a:solidFill>
                    <a:srgbClr val="7F7F7F"/>
                  </a:solidFill>
                  <a:sym typeface="Arial" charset="0"/>
                </a:rPr>
                <a:t>https://www.ehealth.fgov.be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11065" y="1772816"/>
            <a:ext cx="468637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a:t>
            </a:fld>
            <a:endParaRPr lang="en-GB" dirty="0"/>
          </a:p>
        </p:txBody>
      </p:sp>
    </p:spTree>
    <p:extLst>
      <p:ext uri="{BB962C8B-B14F-4D97-AF65-F5344CB8AC3E}">
        <p14:creationId xmlns:p14="http://schemas.microsoft.com/office/powerpoint/2010/main" val="17292372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28/01/2022</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5"/>
          <p:cNvSpPr>
            <a:spLocks noGrp="1"/>
          </p:cNvSpPr>
          <p:nvPr>
            <p:ph type="sldNum" sz="quarter" idx="12"/>
          </p:nvPr>
        </p:nvSpPr>
        <p:spPr>
          <a:xfrm>
            <a:off x="11125200" y="6489703"/>
            <a:ext cx="1001184" cy="365125"/>
          </a:xfrm>
        </p:spPr>
        <p:txBody>
          <a:bodyPr/>
          <a:lstStyle>
            <a:lvl1pPr>
              <a:defRPr/>
            </a:lvl1pPr>
          </a:lstStyle>
          <a:p>
            <a:pPr>
              <a:defRPr/>
            </a:pPr>
            <a:fld id="{97CCC5E9-F9D9-46F9-AA92-085E1A182B77}" type="slidenum">
              <a:rPr lang="en-GB"/>
              <a:pPr>
                <a:defRPr/>
              </a:pPr>
              <a:t>‹#›</a:t>
            </a:fld>
            <a:endParaRPr lang="en-GB" dirty="0"/>
          </a:p>
        </p:txBody>
      </p:sp>
    </p:spTree>
    <p:extLst>
      <p:ext uri="{BB962C8B-B14F-4D97-AF65-F5344CB8AC3E}">
        <p14:creationId xmlns:p14="http://schemas.microsoft.com/office/powerpoint/2010/main" val="157629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28/01/2022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125200" y="6489703"/>
            <a:ext cx="1001184" cy="365125"/>
          </a:xfrm>
        </p:spPr>
        <p:txBody>
          <a:bodyPr/>
          <a:lstStyle>
            <a:lvl1pPr>
              <a:defRPr/>
            </a:lvl1pPr>
          </a:lstStyle>
          <a:p>
            <a:pPr>
              <a:defRPr/>
            </a:pPr>
            <a:fld id="{97CCC5E9-F9D9-46F9-AA92-085E1A182B77}" type="slidenum">
              <a:rPr lang="en-GB"/>
              <a:pPr>
                <a:defRPr/>
              </a:pPr>
              <a:t>‹#›</a:t>
            </a:fld>
            <a:endParaRPr lang="en-GB" dirty="0"/>
          </a:p>
        </p:txBody>
      </p:sp>
    </p:spTree>
    <p:extLst>
      <p:ext uri="{BB962C8B-B14F-4D97-AF65-F5344CB8AC3E}">
        <p14:creationId xmlns:p14="http://schemas.microsoft.com/office/powerpoint/2010/main" val="3395825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188640"/>
            <a:ext cx="10972800" cy="929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Text Placeholder 2"/>
          <p:cNvSpPr>
            <a:spLocks noGrp="1"/>
          </p:cNvSpPr>
          <p:nvPr>
            <p:ph type="body" idx="1"/>
          </p:nvPr>
        </p:nvSpPr>
        <p:spPr bwMode="auto">
          <a:xfrm>
            <a:off x="609600" y="1196752"/>
            <a:ext cx="10972800" cy="5285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1029" name="TextBox 7"/>
          <p:cNvSpPr txBox="1">
            <a:spLocks noChangeArrowheads="1"/>
          </p:cNvSpPr>
          <p:nvPr userDrawn="1"/>
        </p:nvSpPr>
        <p:spPr bwMode="auto">
          <a:xfrm>
            <a:off x="609600" y="6488668"/>
            <a:ext cx="10079567" cy="369332"/>
          </a:xfrm>
          <a:prstGeom prst="rect">
            <a:avLst/>
          </a:prstGeom>
          <a:solidFill>
            <a:srgbClr val="C00000"/>
          </a:solid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sp>
        <p:nvSpPr>
          <p:cNvPr id="6" name="Slide Number Placeholder 5"/>
          <p:cNvSpPr>
            <a:spLocks noGrp="1"/>
          </p:cNvSpPr>
          <p:nvPr>
            <p:ph type="sldNum" sz="quarter" idx="4"/>
          </p:nvPr>
        </p:nvSpPr>
        <p:spPr>
          <a:xfrm>
            <a:off x="11125200" y="6489703"/>
            <a:ext cx="1001184"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21B2A7D7-3B07-4F16-B17F-21A2F67651B8}" type="slidenum">
              <a:rPr lang="en-GB"/>
              <a:pPr>
                <a:defRPr/>
              </a:pPr>
              <a:t>‹#›</a:t>
            </a:fld>
            <a:endParaRPr lang="en-GB" dirty="0"/>
          </a:p>
        </p:txBody>
      </p:sp>
      <p:pic>
        <p:nvPicPr>
          <p:cNvPr id="9" name="Picture 8"/>
          <p:cNvPicPr>
            <a:picLocks noChangeAspect="1"/>
          </p:cNvPicPr>
          <p:nvPr userDrawn="1"/>
        </p:nvPicPr>
        <p:blipFill rotWithShape="1">
          <a:blip r:embed="rId10" cstate="print">
            <a:extLst>
              <a:ext uri="{28A0092B-C50C-407E-A947-70E740481C1C}">
                <a14:useLocalDpi xmlns:a14="http://schemas.microsoft.com/office/drawing/2010/main" val="0"/>
              </a:ext>
            </a:extLst>
          </a:blip>
          <a:srcRect l="1178" t="856" r="84797" b="92911"/>
          <a:stretch/>
        </p:blipFill>
        <p:spPr>
          <a:xfrm>
            <a:off x="10776520" y="6488668"/>
            <a:ext cx="1080120" cy="360040"/>
          </a:xfrm>
          <a:prstGeom prst="rect">
            <a:avLst/>
          </a:prstGeom>
        </p:spPr>
      </p:pic>
    </p:spTree>
    <p:extLst>
      <p:ext uri="{BB962C8B-B14F-4D97-AF65-F5344CB8AC3E}">
        <p14:creationId xmlns:p14="http://schemas.microsoft.com/office/powerpoint/2010/main" val="1919623232"/>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lang="en-GB" altLang="en-US" sz="4000" kern="1200" dirty="0" smtClean="0">
          <a:solidFill>
            <a:srgbClr val="C00000"/>
          </a:solidFill>
          <a:latin typeface="+mj-lt"/>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56795"/>
            <a:ext cx="10363200" cy="4824533"/>
          </a:xfrm>
        </p:spPr>
        <p:txBody>
          <a:bodyPr/>
          <a:lstStyle/>
          <a:p>
            <a:pPr algn="l"/>
            <a:r>
              <a:rPr lang="nl-BE" sz="7200" dirty="0">
                <a:solidFill>
                  <a:srgbClr val="087670"/>
                </a:solidFill>
              </a:rPr>
              <a:t>eHealth</a:t>
            </a:r>
            <a:r>
              <a:rPr lang="nl-BE" sz="7200" dirty="0"/>
              <a:t>-platform</a:t>
            </a:r>
            <a:r>
              <a:rPr lang="nl-BE" dirty="0"/>
              <a:t/>
            </a:r>
            <a:br>
              <a:rPr lang="nl-BE" dirty="0"/>
            </a:br>
            <a:r>
              <a:rPr lang="nl-BE" dirty="0" err="1"/>
              <a:t>Réalisations</a:t>
            </a:r>
            <a:r>
              <a:rPr lang="nl-BE" dirty="0"/>
              <a:t> 2021 &amp; </a:t>
            </a:r>
            <a:r>
              <a:rPr lang="nl-BE" dirty="0" err="1"/>
              <a:t>Perspectives</a:t>
            </a:r>
            <a:r>
              <a:rPr lang="nl-BE" dirty="0"/>
              <a:t> 2022 </a:t>
            </a:r>
            <a:br>
              <a:rPr lang="nl-BE" dirty="0"/>
            </a:br>
            <a:r>
              <a:rPr lang="nl-BE" sz="2800" dirty="0"/>
              <a:t>28/01/2022</a:t>
            </a:r>
            <a:r>
              <a:rPr lang="nl-BE" dirty="0"/>
              <a:t/>
            </a:r>
            <a:br>
              <a:rPr lang="nl-BE" dirty="0"/>
            </a:br>
            <a:endParaRPr lang="nl-BE" dirty="0"/>
          </a:p>
        </p:txBody>
      </p:sp>
    </p:spTree>
    <p:extLst>
      <p:ext uri="{BB962C8B-B14F-4D97-AF65-F5344CB8AC3E}">
        <p14:creationId xmlns:p14="http://schemas.microsoft.com/office/powerpoint/2010/main" val="2794399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nl-BE"/>
              <a:t>Cluster 3 – Business continuity</a:t>
            </a:r>
          </a:p>
        </p:txBody>
      </p:sp>
      <p:sp>
        <p:nvSpPr>
          <p:cNvPr id="3" name="Content Placeholder 2"/>
          <p:cNvSpPr>
            <a:spLocks noGrp="1"/>
          </p:cNvSpPr>
          <p:nvPr>
            <p:ph idx="1"/>
          </p:nvPr>
        </p:nvSpPr>
        <p:spPr/>
        <p:txBody>
          <a:bodyPr/>
          <a:lstStyle/>
          <a:p>
            <a:r>
              <a:rPr lang="nl-BE"/>
              <a:t>Migration du site ‘Status’ vers un nouveau CMS plus performant</a:t>
            </a:r>
          </a:p>
          <a:p>
            <a:r>
              <a:rPr lang="nl-BE"/>
              <a:t>Refonte du site </a:t>
            </a:r>
          </a:p>
          <a:p>
            <a:pPr lvl="1"/>
            <a:r>
              <a:rPr lang="nl-BE"/>
              <a:t>look &amp; feel plus lisible</a:t>
            </a:r>
          </a:p>
          <a:p>
            <a:pPr lvl="1"/>
            <a:r>
              <a:rPr lang="nl-BE"/>
              <a:t>amélioration navigation</a:t>
            </a:r>
          </a:p>
          <a:p>
            <a:pPr lvl="1"/>
            <a:r>
              <a:rPr lang="nl-BE"/>
              <a:t>meilleure lisibilité de l’état des lieux</a:t>
            </a:r>
          </a:p>
          <a:p>
            <a:pPr marL="457200" lvl="1" indent="0">
              <a:buNone/>
            </a:pPr>
            <a:endParaRPr lang="en-US" dirty="0"/>
          </a:p>
        </p:txBody>
      </p:sp>
      <p:sp>
        <p:nvSpPr>
          <p:cNvPr id="2" name="Slide Number Placeholder 1"/>
          <p:cNvSpPr>
            <a:spLocks noGrp="1"/>
          </p:cNvSpPr>
          <p:nvPr>
            <p:ph type="sldNum" sz="quarter" idx="12"/>
          </p:nvPr>
        </p:nvSpPr>
        <p:spPr/>
        <p:txBody>
          <a:bodyPr/>
          <a:lstStyle/>
          <a:p>
            <a:fld id="{97CCC5E9-F9D9-46F9-AA92-085E1A182B77}" type="slidenum">
              <a:rPr lang="en-GB" smtClean="0"/>
              <a:pPr/>
              <a:t>10</a:t>
            </a:fld>
            <a:endParaRPr lang="en-GB" smtClean="0"/>
          </a:p>
        </p:txBody>
      </p:sp>
      <p:pic>
        <p:nvPicPr>
          <p:cNvPr id="4" name="Picture 3"/>
          <p:cNvPicPr>
            <a:picLocks noChangeAspect="1"/>
          </p:cNvPicPr>
          <p:nvPr/>
        </p:nvPicPr>
        <p:blipFill>
          <a:blip r:embed="rId3"/>
          <a:stretch>
            <a:fillRect/>
          </a:stretch>
        </p:blipFill>
        <p:spPr>
          <a:xfrm>
            <a:off x="5375920" y="1844824"/>
            <a:ext cx="5933701" cy="4507098"/>
          </a:xfrm>
          <a:prstGeom prst="rect">
            <a:avLst/>
          </a:prstGeom>
        </p:spPr>
      </p:pic>
    </p:spTree>
    <p:extLst>
      <p:ext uri="{BB962C8B-B14F-4D97-AF65-F5344CB8AC3E}">
        <p14:creationId xmlns:p14="http://schemas.microsoft.com/office/powerpoint/2010/main" val="4009206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Cluster 3 – CoBRHA+</a:t>
            </a:r>
          </a:p>
        </p:txBody>
      </p:sp>
      <p:sp>
        <p:nvSpPr>
          <p:cNvPr id="11" name="Content Placeholder 10"/>
          <p:cNvSpPr>
            <a:spLocks noGrp="1"/>
          </p:cNvSpPr>
          <p:nvPr>
            <p:ph idx="1"/>
          </p:nvPr>
        </p:nvSpPr>
        <p:spPr/>
        <p:txBody>
          <a:bodyPr>
            <a:normAutofit/>
          </a:bodyPr>
          <a:lstStyle/>
          <a:p>
            <a:r>
              <a:rPr lang="nl-BE" dirty="0"/>
              <a:t>2020-2021</a:t>
            </a:r>
          </a:p>
          <a:p>
            <a:pPr lvl="1"/>
            <a:r>
              <a:rPr lang="nl-BE" dirty="0"/>
              <a:t>goedkeuring van het nieuwe datamodel</a:t>
            </a:r>
          </a:p>
          <a:p>
            <a:pPr lvl="2"/>
            <a:r>
              <a:rPr lang="nl-BE" dirty="0"/>
              <a:t>het </a:t>
            </a:r>
            <a:r>
              <a:rPr lang="nl-BE" dirty="0">
                <a:solidFill>
                  <a:srgbClr val="087670"/>
                </a:solidFill>
              </a:rPr>
              <a:t>eHealth</a:t>
            </a:r>
            <a:r>
              <a:rPr lang="nl-BE" dirty="0"/>
              <a:t>-platform levert ondersteuning (vraag- en antwoordsessies) aan alle authentieke bronnen die CoBRHA+ voeden</a:t>
            </a:r>
          </a:p>
          <a:p>
            <a:pPr lvl="1"/>
            <a:r>
              <a:rPr lang="nl-BE" dirty="0"/>
              <a:t>migratie naar nieuwe gegevensbank</a:t>
            </a:r>
          </a:p>
          <a:p>
            <a:r>
              <a:rPr lang="nl-BE" dirty="0"/>
              <a:t>2022</a:t>
            </a:r>
          </a:p>
          <a:p>
            <a:pPr lvl="1"/>
            <a:r>
              <a:rPr lang="nl-BE" dirty="0"/>
              <a:t>verdere ontwikkelingen </a:t>
            </a:r>
          </a:p>
          <a:p>
            <a:pPr lvl="2"/>
            <a:r>
              <a:rPr lang="nl-BE" dirty="0"/>
              <a:t>o.a. aanpassingen voor de functie ‘</a:t>
            </a:r>
            <a:r>
              <a:rPr lang="nl-BE" dirty="0" err="1"/>
              <a:t>Notify</a:t>
            </a:r>
            <a:r>
              <a:rPr lang="nl-BE" dirty="0"/>
              <a:t>’ (testen in uitvoering)</a:t>
            </a:r>
          </a:p>
          <a:p>
            <a:pPr lvl="1"/>
            <a:r>
              <a:rPr lang="nl-BE" dirty="0"/>
              <a:t>verdere technische ondersteuning van de partners</a:t>
            </a:r>
          </a:p>
          <a:p>
            <a:pPr lvl="1"/>
            <a:r>
              <a:rPr lang="nl-BE" dirty="0"/>
              <a:t>rationalisering van de werkprocessen </a:t>
            </a:r>
          </a:p>
          <a:p>
            <a:pPr lvl="1"/>
            <a:r>
              <a:rPr lang="nl-BE" dirty="0"/>
              <a:t>consolidering van de huidige </a:t>
            </a:r>
            <a:r>
              <a:rPr lang="nl-BE" dirty="0" err="1"/>
              <a:t>governance</a:t>
            </a:r>
            <a:endParaRPr lang="nl-BE" dirty="0"/>
          </a:p>
          <a:p>
            <a:pPr lvl="1"/>
            <a:r>
              <a:rPr lang="nl-BE" dirty="0"/>
              <a:t>impactanalyse (DPIA) wordt opgesteld</a:t>
            </a:r>
          </a:p>
          <a:p>
            <a:endParaRPr lang="fr-BE" dirty="0"/>
          </a:p>
        </p:txBody>
      </p:sp>
      <p:sp>
        <p:nvSpPr>
          <p:cNvPr id="66" name="AutoShape 4" descr="Résultat de recherche d'images pour &quot;recip-e&quot;"/>
          <p:cNvSpPr>
            <a:spLocks noChangeAspect="1" noChangeArrowheads="1"/>
          </p:cNvSpPr>
          <p:nvPr/>
        </p:nvSpPr>
        <p:spPr bwMode="auto">
          <a:xfrm>
            <a:off x="3611761" y="1418929"/>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a:defRPr/>
            </a:pPr>
            <a:endParaRPr lang="en-US" sz="1013">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3611763" y="1028700"/>
            <a:ext cx="4227314" cy="9858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a:defRPr/>
            </a:pPr>
            <a:endParaRPr lang="en-US" sz="1013">
              <a:solidFill>
                <a:prstClr val="black"/>
              </a:solidFill>
              <a:latin typeface="Calibri" panose="020F0502020204030204"/>
            </a:endParaRPr>
          </a:p>
        </p:txBody>
      </p:sp>
      <p:sp>
        <p:nvSpPr>
          <p:cNvPr id="84" name="Content Placeholder 2"/>
          <p:cNvSpPr txBox="1">
            <a:spLocks/>
          </p:cNvSpPr>
          <p:nvPr/>
        </p:nvSpPr>
        <p:spPr>
          <a:xfrm>
            <a:off x="3787244" y="4831255"/>
            <a:ext cx="4629150" cy="1053117"/>
          </a:xfrm>
          <a:prstGeom prst="rect">
            <a:avLst/>
          </a:prstGeom>
        </p:spPr>
        <p:txBody>
          <a:bodyPr vert="horz" lIns="51435" tIns="25718" rIns="51435" bIns="25718"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125" dirty="0">
              <a:solidFill>
                <a:prstClr val="black"/>
              </a:solidFill>
              <a:latin typeface="Calibri" panose="020F0502020204030204"/>
            </a:endParaRPr>
          </a:p>
          <a:p>
            <a:pPr>
              <a:buClr>
                <a:srgbClr val="4F81BD"/>
              </a:buClr>
              <a:defRPr/>
            </a:pPr>
            <a:endParaRPr lang="en-US" sz="1125" dirty="0">
              <a:solidFill>
                <a:prstClr val="black"/>
              </a:solidFill>
              <a:latin typeface="Calibri" panose="020F0502020204030204"/>
            </a:endParaRPr>
          </a:p>
        </p:txBody>
      </p:sp>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11</a:t>
            </a:fld>
            <a:endParaRPr lang="en-GB" smtClean="0"/>
          </a:p>
        </p:txBody>
      </p:sp>
    </p:spTree>
    <p:extLst>
      <p:ext uri="{BB962C8B-B14F-4D97-AF65-F5344CB8AC3E}">
        <p14:creationId xmlns:p14="http://schemas.microsoft.com/office/powerpoint/2010/main" val="3049143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Cluster 3 – SAM V2</a:t>
            </a:r>
          </a:p>
        </p:txBody>
      </p:sp>
      <p:sp>
        <p:nvSpPr>
          <p:cNvPr id="11" name="Content Placeholder 10"/>
          <p:cNvSpPr>
            <a:spLocks noGrp="1"/>
          </p:cNvSpPr>
          <p:nvPr>
            <p:ph idx="1"/>
          </p:nvPr>
        </p:nvSpPr>
        <p:spPr/>
        <p:txBody>
          <a:bodyPr/>
          <a:lstStyle/>
          <a:p>
            <a:r>
              <a:rPr lang="nl-BE" dirty="0"/>
              <a:t>2021</a:t>
            </a:r>
          </a:p>
          <a:p>
            <a:pPr lvl="1"/>
            <a:r>
              <a:rPr lang="nl-BE" dirty="0"/>
              <a:t>Smals</a:t>
            </a:r>
          </a:p>
          <a:p>
            <a:pPr lvl="2"/>
            <a:r>
              <a:rPr lang="nl-BE" dirty="0"/>
              <a:t>ontwikkeling voor technische migratie van CIVARS toepassing om geneesmiddelendatabank te ontsluiten</a:t>
            </a:r>
          </a:p>
          <a:p>
            <a:pPr lvl="2"/>
            <a:r>
              <a:rPr lang="nl-BE" dirty="0"/>
              <a:t>migratie van Hoofdstuk 4 van SAMv1 naar SAMv2</a:t>
            </a:r>
          </a:p>
          <a:p>
            <a:pPr lvl="2"/>
            <a:r>
              <a:rPr lang="nl-BE" dirty="0"/>
              <a:t>datastroom tussen FAGG en SAM werd omgekeerd</a:t>
            </a:r>
          </a:p>
          <a:p>
            <a:pPr lvl="3"/>
            <a:r>
              <a:rPr lang="nl-BE" dirty="0"/>
              <a:t>in plaats van maandelijkse push naar SAM zal SAM een pull doen om gegevens vanuit FAGG op te halen</a:t>
            </a:r>
          </a:p>
          <a:p>
            <a:pPr lvl="2"/>
            <a:r>
              <a:rPr lang="nl-BE" dirty="0"/>
              <a:t>bijkomende interfaces voor VIDIS en de omschakeling naar nieuwe databank van FAGG</a:t>
            </a:r>
          </a:p>
          <a:p>
            <a:pPr lvl="1"/>
            <a:r>
              <a:rPr lang="nl-BE" dirty="0"/>
              <a:t>FAGG</a:t>
            </a:r>
          </a:p>
          <a:p>
            <a:pPr lvl="2"/>
            <a:r>
              <a:rPr lang="nl-BE" dirty="0"/>
              <a:t>aanbevelingen voor een correct gebruik van SAMv2 bij opname van geneesmiddelendata in de voorschrijfsoftware van artsen</a:t>
            </a:r>
          </a:p>
          <a:p>
            <a:pPr lvl="1"/>
            <a:r>
              <a:rPr lang="nl-BE" dirty="0"/>
              <a:t>RIZIV/FAGG/</a:t>
            </a:r>
            <a:r>
              <a:rPr lang="nl-BE" dirty="0">
                <a:solidFill>
                  <a:srgbClr val="087670"/>
                </a:solidFill>
              </a:rPr>
              <a:t>eHealth</a:t>
            </a:r>
            <a:r>
              <a:rPr lang="nl-BE" dirty="0">
                <a:solidFill>
                  <a:schemeClr val="tx1"/>
                </a:solidFill>
              </a:rPr>
              <a:t>-platform</a:t>
            </a:r>
          </a:p>
          <a:p>
            <a:pPr lvl="2"/>
            <a:r>
              <a:rPr lang="nl-BE" dirty="0"/>
              <a:t>evaluatiecriteria SAMv2 voor nieuwe aspecten die in 2020 niet getest werden</a:t>
            </a:r>
          </a:p>
          <a:p>
            <a:endParaRPr lang="nl-BE" dirty="0" smtClean="0"/>
          </a:p>
          <a:p>
            <a:endParaRPr lang="nl-BE" dirty="0" smtClean="0"/>
          </a:p>
          <a:p>
            <a:endParaRPr lang="fr-BE" dirty="0" smtClean="0"/>
          </a:p>
          <a:p>
            <a:pPr lvl="1"/>
            <a:endParaRPr lang="fr-BE" dirty="0" smtClean="0"/>
          </a:p>
          <a:p>
            <a:endParaRPr lang="fr-BE" dirty="0" smtClean="0"/>
          </a:p>
          <a:p>
            <a:endParaRPr lang="fr-BE" dirty="0" smtClean="0"/>
          </a:p>
          <a:p>
            <a:endParaRPr lang="fr-BE" dirty="0"/>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buClr>
                <a:srgbClr val="4F81BD"/>
              </a:buClr>
              <a:defRPr/>
            </a:pPr>
            <a:endParaRPr lang="en-US" sz="2000" dirty="0">
              <a:solidFill>
                <a:prstClr val="black"/>
              </a:solidFill>
              <a:latin typeface="Calibri" panose="020F0502020204030204"/>
            </a:endParaRPr>
          </a:p>
          <a:p>
            <a:pPr fontAlgn="auto">
              <a:spcAft>
                <a:spcPts val="0"/>
              </a:spcAft>
              <a:buClr>
                <a:srgbClr val="4F81BD"/>
              </a:buClr>
              <a:defRPr/>
            </a:pPr>
            <a:endParaRPr lang="en-US" sz="2000" dirty="0">
              <a:solidFill>
                <a:prstClr val="black"/>
              </a:solidFill>
              <a:latin typeface="Calibri" panose="020F0502020204030204"/>
            </a:endParaRPr>
          </a:p>
        </p:txBody>
      </p:sp>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12</a:t>
            </a:fld>
            <a:endParaRPr lang="en-GB" smtClean="0"/>
          </a:p>
        </p:txBody>
      </p:sp>
    </p:spTree>
    <p:extLst>
      <p:ext uri="{BB962C8B-B14F-4D97-AF65-F5344CB8AC3E}">
        <p14:creationId xmlns:p14="http://schemas.microsoft.com/office/powerpoint/2010/main" val="1435734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Cluster 3 – SAM V2</a:t>
            </a:r>
          </a:p>
        </p:txBody>
      </p:sp>
      <p:sp>
        <p:nvSpPr>
          <p:cNvPr id="11" name="Content Placeholder 10"/>
          <p:cNvSpPr>
            <a:spLocks noGrp="1"/>
          </p:cNvSpPr>
          <p:nvPr>
            <p:ph idx="1"/>
          </p:nvPr>
        </p:nvSpPr>
        <p:spPr/>
        <p:txBody>
          <a:bodyPr/>
          <a:lstStyle/>
          <a:p>
            <a:r>
              <a:rPr lang="nl-BE" dirty="0"/>
              <a:t>2022</a:t>
            </a:r>
          </a:p>
          <a:p>
            <a:pPr lvl="1"/>
            <a:r>
              <a:rPr lang="nl-BE" dirty="0"/>
              <a:t>Smals</a:t>
            </a:r>
          </a:p>
          <a:p>
            <a:pPr lvl="2"/>
            <a:r>
              <a:rPr lang="nl-BE" dirty="0"/>
              <a:t>pull SAM-FAGG in productie eerste kwartaal 2022 </a:t>
            </a:r>
          </a:p>
          <a:p>
            <a:pPr lvl="2"/>
            <a:r>
              <a:rPr lang="nl-BE" dirty="0"/>
              <a:t>gestructureerde </a:t>
            </a:r>
            <a:r>
              <a:rPr lang="nl-BE" dirty="0" err="1"/>
              <a:t>posologie</a:t>
            </a:r>
            <a:endParaRPr lang="nl-BE" dirty="0"/>
          </a:p>
          <a:p>
            <a:pPr lvl="1"/>
            <a:r>
              <a:rPr lang="nl-BE" dirty="0"/>
              <a:t>FAGG</a:t>
            </a:r>
          </a:p>
          <a:p>
            <a:pPr lvl="2"/>
            <a:r>
              <a:rPr lang="nl-BE" dirty="0"/>
              <a:t>noodzaak om te evolueren van de nationale referentietabellen (KMEHR) naar </a:t>
            </a:r>
            <a:r>
              <a:rPr lang="nl-BE" dirty="0" smtClean="0"/>
              <a:t>internationale </a:t>
            </a:r>
            <a:r>
              <a:rPr lang="nl-BE" dirty="0"/>
              <a:t>standaarden (FHIR)</a:t>
            </a:r>
          </a:p>
          <a:p>
            <a:endParaRPr lang="nl-BE" dirty="0" smtClean="0"/>
          </a:p>
          <a:p>
            <a:endParaRPr lang="nl-BE" dirty="0" smtClean="0"/>
          </a:p>
          <a:p>
            <a:endParaRPr lang="fr-BE" dirty="0" smtClean="0"/>
          </a:p>
          <a:p>
            <a:pPr lvl="1"/>
            <a:endParaRPr lang="fr-BE" dirty="0" smtClean="0"/>
          </a:p>
          <a:p>
            <a:endParaRPr lang="fr-BE" dirty="0" smtClean="0"/>
          </a:p>
          <a:p>
            <a:endParaRPr lang="fr-BE" dirty="0" smtClean="0"/>
          </a:p>
          <a:p>
            <a:endParaRPr lang="fr-BE" dirty="0"/>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buClr>
                <a:srgbClr val="4F81BD"/>
              </a:buClr>
              <a:defRPr/>
            </a:pPr>
            <a:endParaRPr lang="en-US" sz="2000" dirty="0">
              <a:solidFill>
                <a:prstClr val="black"/>
              </a:solidFill>
              <a:latin typeface="Calibri" panose="020F0502020204030204"/>
            </a:endParaRPr>
          </a:p>
          <a:p>
            <a:pPr fontAlgn="auto">
              <a:spcAft>
                <a:spcPts val="0"/>
              </a:spcAft>
              <a:buClr>
                <a:srgbClr val="4F81BD"/>
              </a:buClr>
              <a:defRPr/>
            </a:pPr>
            <a:endParaRPr lang="en-US" sz="2000" dirty="0">
              <a:solidFill>
                <a:prstClr val="black"/>
              </a:solidFill>
              <a:latin typeface="Calibri" panose="020F0502020204030204"/>
            </a:endParaRPr>
          </a:p>
        </p:txBody>
      </p:sp>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13</a:t>
            </a:fld>
            <a:endParaRPr lang="en-GB" smtClean="0"/>
          </a:p>
        </p:txBody>
      </p:sp>
    </p:spTree>
    <p:extLst>
      <p:ext uri="{BB962C8B-B14F-4D97-AF65-F5344CB8AC3E}">
        <p14:creationId xmlns:p14="http://schemas.microsoft.com/office/powerpoint/2010/main" val="1370544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Cluster 3 – Registratie van softwarepakketten</a:t>
            </a:r>
          </a:p>
        </p:txBody>
      </p:sp>
      <p:sp>
        <p:nvSpPr>
          <p:cNvPr id="11" name="Content Placeholder 10"/>
          <p:cNvSpPr>
            <a:spLocks noGrp="1"/>
          </p:cNvSpPr>
          <p:nvPr>
            <p:ph idx="1"/>
          </p:nvPr>
        </p:nvSpPr>
        <p:spPr/>
        <p:txBody>
          <a:bodyPr/>
          <a:lstStyle/>
          <a:p>
            <a:r>
              <a:rPr lang="nl-BE" dirty="0"/>
              <a:t>2021</a:t>
            </a:r>
          </a:p>
          <a:p>
            <a:pPr lvl="1"/>
            <a:r>
              <a:rPr lang="nl-BE" dirty="0"/>
              <a:t>registratie van softwarepakketten voor verpleegkundigen</a:t>
            </a:r>
          </a:p>
          <a:p>
            <a:pPr lvl="1"/>
            <a:r>
              <a:rPr lang="nl-BE" dirty="0"/>
              <a:t>registratie van softwarepakketten voor kinesisten</a:t>
            </a:r>
          </a:p>
          <a:p>
            <a:pPr lvl="1"/>
            <a:r>
              <a:rPr lang="nl-BE" dirty="0"/>
              <a:t>voltooiing en publicatie van de criteria </a:t>
            </a:r>
            <a:r>
              <a:rPr lang="nl-BE" dirty="0" smtClean="0"/>
              <a:t>van </a:t>
            </a:r>
            <a:r>
              <a:rPr lang="nl-BE" dirty="0"/>
              <a:t>de softwarepakketten voor </a:t>
            </a:r>
            <a:r>
              <a:rPr lang="nl-BE" dirty="0" smtClean="0"/>
              <a:t>tandartsen</a:t>
            </a:r>
            <a:endParaRPr lang="nl-BE" dirty="0"/>
          </a:p>
          <a:p>
            <a:pPr lvl="1"/>
            <a:r>
              <a:rPr lang="nl-BE" dirty="0"/>
              <a:t>definitie van de criteria voor de vroedvrouwen</a:t>
            </a:r>
          </a:p>
          <a:p>
            <a:pPr lvl="1"/>
            <a:r>
              <a:rPr lang="nl-BE" dirty="0"/>
              <a:t>definitie van de behoeften voor een gemeenschappelijke databank van de softwarepakketten</a:t>
            </a:r>
          </a:p>
          <a:p>
            <a:r>
              <a:rPr lang="nl-BE" dirty="0"/>
              <a:t>2022</a:t>
            </a:r>
          </a:p>
          <a:p>
            <a:pPr lvl="1"/>
            <a:r>
              <a:rPr lang="nl-BE" dirty="0"/>
              <a:t>voortzetting en voltooiing van de registratie van softwarepakketten voor </a:t>
            </a:r>
          </a:p>
          <a:p>
            <a:pPr lvl="2"/>
            <a:r>
              <a:rPr lang="nl-BE" dirty="0"/>
              <a:t>de verpleegkundigen</a:t>
            </a:r>
          </a:p>
          <a:p>
            <a:pPr lvl="2"/>
            <a:r>
              <a:rPr lang="nl-BE" dirty="0"/>
              <a:t>de kinesisten</a:t>
            </a:r>
          </a:p>
          <a:p>
            <a:pPr lvl="1"/>
            <a:r>
              <a:rPr lang="nl-BE" dirty="0" smtClean="0"/>
              <a:t>start </a:t>
            </a:r>
            <a:r>
              <a:rPr lang="nl-BE" dirty="0"/>
              <a:t>van de registratie voor de tandartsen en de vroedvrouwen</a:t>
            </a:r>
          </a:p>
          <a:p>
            <a:pPr lvl="1"/>
            <a:r>
              <a:rPr lang="nl-BE" dirty="0"/>
              <a:t>voortzetting van het project van de gemeenschappelijke databank van de softwarepakketten (gedetailleerde analyse)</a:t>
            </a:r>
          </a:p>
          <a:p>
            <a:pPr marL="457200" lvl="1" indent="0">
              <a:buNone/>
            </a:pPr>
            <a:endParaRPr lang="fr-BE" dirty="0" smtClean="0">
              <a:solidFill>
                <a:srgbClr val="FF0000"/>
              </a:solidFill>
            </a:endParaRPr>
          </a:p>
          <a:p>
            <a:pPr lvl="1"/>
            <a:endParaRPr lang="fr-BE" dirty="0" smtClean="0"/>
          </a:p>
          <a:p>
            <a:endParaRPr lang="fr-BE" dirty="0"/>
          </a:p>
        </p:txBody>
      </p:sp>
      <p:sp>
        <p:nvSpPr>
          <p:cNvPr id="3" name="Slide Number Placeholder 2"/>
          <p:cNvSpPr>
            <a:spLocks noGrp="1"/>
          </p:cNvSpPr>
          <p:nvPr>
            <p:ph type="sldNum" sz="quarter" idx="12"/>
          </p:nvPr>
        </p:nvSpPr>
        <p:spPr/>
        <p:txBody>
          <a:bodyPr/>
          <a:lstStyle/>
          <a:p>
            <a:fld id="{97CCC5E9-F9D9-46F9-AA92-085E1A182B77}" type="slidenum">
              <a:rPr lang="en-GB" smtClean="0"/>
              <a:pPr/>
              <a:t>14</a:t>
            </a:fld>
            <a:endParaRPr lang="en-GB" smtClean="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2883106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Cluster 4 – Mult-eMediatt (e-CIT)</a:t>
            </a:r>
          </a:p>
        </p:txBody>
      </p:sp>
      <p:sp>
        <p:nvSpPr>
          <p:cNvPr id="11" name="Content Placeholder 10"/>
          <p:cNvSpPr>
            <a:spLocks noGrp="1"/>
          </p:cNvSpPr>
          <p:nvPr>
            <p:ph idx="1"/>
          </p:nvPr>
        </p:nvSpPr>
        <p:spPr/>
        <p:txBody>
          <a:bodyPr/>
          <a:lstStyle/>
          <a:p>
            <a:pPr>
              <a:spcBef>
                <a:spcPts val="400"/>
              </a:spcBef>
            </a:pPr>
            <a:r>
              <a:rPr lang="nl-BE" dirty="0"/>
              <a:t>Implementatie van een ‘</a:t>
            </a:r>
            <a:r>
              <a:rPr lang="nl-BE" dirty="0" err="1"/>
              <a:t>paperless</a:t>
            </a:r>
            <a:r>
              <a:rPr lang="nl-BE" dirty="0"/>
              <a:t>’ systeem voor arbeidsongeschiktheidsattesten afgeleverd door huisartsen</a:t>
            </a:r>
          </a:p>
          <a:p>
            <a:pPr>
              <a:spcBef>
                <a:spcPts val="400"/>
              </a:spcBef>
            </a:pPr>
            <a:r>
              <a:rPr lang="nl-BE" dirty="0"/>
              <a:t>3 co-trekkers : RIZIV/NIC/</a:t>
            </a:r>
            <a:r>
              <a:rPr lang="nl-BE" dirty="0">
                <a:solidFill>
                  <a:srgbClr val="087670"/>
                </a:solidFill>
              </a:rPr>
              <a:t>eHealth</a:t>
            </a:r>
            <a:r>
              <a:rPr lang="nl-BE" dirty="0"/>
              <a:t>-platform</a:t>
            </a:r>
          </a:p>
          <a:p>
            <a:pPr lvl="1">
              <a:spcBef>
                <a:spcPts val="400"/>
              </a:spcBef>
            </a:pPr>
            <a:r>
              <a:rPr lang="nl-BE" dirty="0"/>
              <a:t>fase 1 &gt; akkoord over de informatisering van de arbeidsongeschiktheidsattesten tegen maart 2022 voor </a:t>
            </a:r>
          </a:p>
          <a:p>
            <a:pPr lvl="2">
              <a:spcBef>
                <a:spcPts val="400"/>
              </a:spcBef>
            </a:pPr>
            <a:r>
              <a:rPr lang="nl-BE" dirty="0" err="1"/>
              <a:t>Medex</a:t>
            </a:r>
            <a:r>
              <a:rPr lang="nl-BE" dirty="0"/>
              <a:t>, HR Rail</a:t>
            </a:r>
          </a:p>
          <a:p>
            <a:pPr lvl="2">
              <a:spcBef>
                <a:spcPts val="400"/>
              </a:spcBef>
            </a:pPr>
            <a:r>
              <a:rPr lang="nl-BE" dirty="0"/>
              <a:t>de stroom naar de verzekeringsinstellingen</a:t>
            </a:r>
          </a:p>
          <a:p>
            <a:pPr lvl="1">
              <a:spcBef>
                <a:spcPts val="400"/>
              </a:spcBef>
            </a:pPr>
            <a:r>
              <a:rPr lang="nl-BE" dirty="0"/>
              <a:t>fase 2 &gt; uitbreiding naar de privésector</a:t>
            </a:r>
          </a:p>
          <a:p>
            <a:pPr lvl="2">
              <a:spcBef>
                <a:spcPts val="400"/>
              </a:spcBef>
            </a:pPr>
            <a:r>
              <a:rPr lang="nl-BE" dirty="0"/>
              <a:t>na goedkeuring binnen de Nationale Arbeidsraad</a:t>
            </a:r>
          </a:p>
          <a:p>
            <a:pPr lvl="2">
              <a:spcBef>
                <a:spcPts val="400"/>
              </a:spcBef>
            </a:pPr>
            <a:r>
              <a:rPr lang="nl-BE" dirty="0"/>
              <a:t>timing nog te bepalen</a:t>
            </a:r>
          </a:p>
          <a:p>
            <a:pPr lvl="1">
              <a:spcBef>
                <a:spcPts val="400"/>
              </a:spcBef>
            </a:pPr>
            <a:r>
              <a:rPr lang="nl-BE" dirty="0"/>
              <a:t>evaluatie minilabs voor integratie in de medische softwarepakketten</a:t>
            </a:r>
          </a:p>
          <a:p>
            <a:pPr lvl="2">
              <a:spcBef>
                <a:spcPts val="400"/>
              </a:spcBef>
            </a:pPr>
            <a:r>
              <a:rPr lang="nl-BE" dirty="0"/>
              <a:t>maart 2022</a:t>
            </a:r>
          </a:p>
          <a:p>
            <a:pPr>
              <a:spcBef>
                <a:spcPts val="400"/>
              </a:spcBef>
            </a:pPr>
            <a:r>
              <a:rPr lang="nl-BE" dirty="0" err="1"/>
              <a:t>Mapping</a:t>
            </a:r>
            <a:r>
              <a:rPr lang="nl-BE" dirty="0"/>
              <a:t> van de meest voorkomende diagnoses (SNOMED/ ICD10- ICPC2)</a:t>
            </a:r>
          </a:p>
        </p:txBody>
      </p:sp>
      <p:sp>
        <p:nvSpPr>
          <p:cNvPr id="3" name="Slide Number Placeholder 2"/>
          <p:cNvSpPr>
            <a:spLocks noGrp="1"/>
          </p:cNvSpPr>
          <p:nvPr>
            <p:ph type="sldNum" sz="quarter" idx="12"/>
          </p:nvPr>
        </p:nvSpPr>
        <p:spPr/>
        <p:txBody>
          <a:bodyPr/>
          <a:lstStyle/>
          <a:p>
            <a:fld id="{97CCC5E9-F9D9-46F9-AA92-085E1A182B77}" type="slidenum">
              <a:rPr lang="en-GB" smtClean="0"/>
              <a:pPr/>
              <a:t>15</a:t>
            </a:fld>
            <a:endParaRPr lang="en-GB" smtClean="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764649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Cluster 4 – Mult-eMediatt (e-CIT)</a:t>
            </a:r>
          </a:p>
        </p:txBody>
      </p:sp>
      <p:sp>
        <p:nvSpPr>
          <p:cNvPr id="11" name="Content Placeholder 10"/>
          <p:cNvSpPr>
            <a:spLocks noGrp="1"/>
          </p:cNvSpPr>
          <p:nvPr>
            <p:ph idx="1"/>
          </p:nvPr>
        </p:nvSpPr>
        <p:spPr/>
        <p:txBody>
          <a:bodyPr/>
          <a:lstStyle/>
          <a:p>
            <a:pPr>
              <a:spcBef>
                <a:spcPts val="400"/>
              </a:spcBef>
            </a:pPr>
            <a:r>
              <a:rPr lang="nl-BE"/>
              <a:t>2022</a:t>
            </a:r>
          </a:p>
          <a:p>
            <a:pPr lvl="1">
              <a:spcBef>
                <a:spcPts val="400"/>
              </a:spcBef>
            </a:pPr>
            <a:r>
              <a:rPr lang="nl-BE"/>
              <a:t>nog strategische vragen vanuit software pakketten en artsen</a:t>
            </a:r>
          </a:p>
          <a:p>
            <a:pPr lvl="1">
              <a:spcBef>
                <a:spcPts val="400"/>
              </a:spcBef>
            </a:pPr>
            <a:r>
              <a:rPr lang="nl-BE"/>
              <a:t>opvolging latere iteratie</a:t>
            </a:r>
          </a:p>
          <a:p>
            <a:pPr lvl="2">
              <a:spcBef>
                <a:spcPts val="400"/>
              </a:spcBef>
            </a:pPr>
            <a:r>
              <a:rPr lang="nl-BE"/>
              <a:t>NAR iteratie 2</a:t>
            </a:r>
          </a:p>
          <a:p>
            <a:pPr lvl="2">
              <a:spcBef>
                <a:spcPts val="400"/>
              </a:spcBef>
            </a:pPr>
            <a:r>
              <a:rPr lang="nl-BE"/>
              <a:t>politie, defensie</a:t>
            </a:r>
          </a:p>
          <a:p>
            <a:pPr lvl="2">
              <a:spcBef>
                <a:spcPts val="400"/>
              </a:spcBef>
            </a:pPr>
            <a:r>
              <a:rPr lang="nl-BE"/>
              <a:t>Certimed</a:t>
            </a:r>
          </a:p>
          <a:p>
            <a:pPr lvl="2">
              <a:spcBef>
                <a:spcPts val="400"/>
              </a:spcBef>
            </a:pPr>
            <a:r>
              <a:rPr lang="nl-BE"/>
              <a:t>scholen</a:t>
            </a:r>
          </a:p>
          <a:p>
            <a:pPr>
              <a:spcBef>
                <a:spcPts val="400"/>
              </a:spcBef>
            </a:pPr>
            <a:endParaRPr lang="nl-BE" dirty="0"/>
          </a:p>
        </p:txBody>
      </p:sp>
      <p:sp>
        <p:nvSpPr>
          <p:cNvPr id="3" name="Slide Number Placeholder 2"/>
          <p:cNvSpPr>
            <a:spLocks noGrp="1"/>
          </p:cNvSpPr>
          <p:nvPr>
            <p:ph type="sldNum" sz="quarter" idx="12"/>
          </p:nvPr>
        </p:nvSpPr>
        <p:spPr/>
        <p:txBody>
          <a:bodyPr/>
          <a:lstStyle/>
          <a:p>
            <a:fld id="{97CCC5E9-F9D9-46F9-AA92-085E1A182B77}" type="slidenum">
              <a:rPr lang="en-GB" smtClean="0"/>
              <a:pPr/>
              <a:t>16</a:t>
            </a:fld>
            <a:endParaRPr lang="en-GB" smtClean="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415695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Cluster 4 – Elektronisch voorschrift</a:t>
            </a:r>
          </a:p>
        </p:txBody>
      </p:sp>
      <p:sp>
        <p:nvSpPr>
          <p:cNvPr id="11" name="Content Placeholder 10"/>
          <p:cNvSpPr>
            <a:spLocks noGrp="1"/>
          </p:cNvSpPr>
          <p:nvPr>
            <p:ph idx="1"/>
          </p:nvPr>
        </p:nvSpPr>
        <p:spPr/>
        <p:txBody>
          <a:bodyPr/>
          <a:lstStyle/>
          <a:p>
            <a:r>
              <a:rPr lang="nl-BE" sz="2400" dirty="0"/>
              <a:t>2021</a:t>
            </a:r>
          </a:p>
          <a:p>
            <a:pPr lvl="1"/>
            <a:r>
              <a:rPr lang="nl-BE" sz="2000" dirty="0"/>
              <a:t>dematerialisatie </a:t>
            </a:r>
            <a:r>
              <a:rPr lang="nl-BE" sz="2000" dirty="0" err="1"/>
              <a:t>Recip</a:t>
            </a:r>
            <a:r>
              <a:rPr lang="nl-BE" sz="2000" dirty="0"/>
              <a:t>-e </a:t>
            </a:r>
          </a:p>
          <a:p>
            <a:pPr lvl="2"/>
            <a:r>
              <a:rPr lang="nl-BE" sz="1800" dirty="0"/>
              <a:t>apothekers kunnen via de </a:t>
            </a:r>
            <a:r>
              <a:rPr lang="nl-BE" sz="1800" dirty="0" err="1"/>
              <a:t>eID</a:t>
            </a:r>
            <a:r>
              <a:rPr lang="nl-BE" sz="1800" dirty="0"/>
              <a:t> van een patiënt de elektronische voorschriften opvragen en verwerken</a:t>
            </a:r>
          </a:p>
          <a:p>
            <a:pPr lvl="2"/>
            <a:r>
              <a:rPr lang="nl-BE" sz="1800" dirty="0"/>
              <a:t>voorschrijvers moeten hierbij het bewijs van het elektronisch voorschrift niet meer afdrukken en meegeven met de patiënt</a:t>
            </a:r>
          </a:p>
          <a:p>
            <a:pPr lvl="2"/>
            <a:r>
              <a:rPr lang="nl-BE" sz="1800" dirty="0"/>
              <a:t>1-item voorschrift</a:t>
            </a:r>
          </a:p>
          <a:p>
            <a:pPr lvl="1"/>
            <a:r>
              <a:rPr lang="nl-BE" dirty="0">
                <a:solidFill>
                  <a:srgbClr val="087670"/>
                </a:solidFill>
              </a:rPr>
              <a:t>eHealth</a:t>
            </a:r>
            <a:r>
              <a:rPr lang="nl-BE" dirty="0"/>
              <a:t>-platform</a:t>
            </a:r>
          </a:p>
          <a:p>
            <a:pPr marL="1085850" lvl="2" indent="-285750"/>
            <a:r>
              <a:rPr lang="nl-BE" dirty="0">
                <a:solidFill>
                  <a:srgbClr val="087670"/>
                </a:solidFill>
              </a:rPr>
              <a:t>eHealth</a:t>
            </a:r>
            <a:r>
              <a:rPr lang="nl-BE" dirty="0"/>
              <a:t> componenten compatibel gemaakt aan nieuwe generatie </a:t>
            </a:r>
            <a:r>
              <a:rPr lang="nl-BE" dirty="0" err="1"/>
              <a:t>eID</a:t>
            </a:r>
            <a:r>
              <a:rPr lang="nl-BE" dirty="0"/>
              <a:t> kaarten (elliptische krommen algoritme) bij </a:t>
            </a:r>
            <a:r>
              <a:rPr lang="nl-BE" dirty="0" err="1"/>
              <a:t>gedematerialiseerde</a:t>
            </a:r>
            <a:r>
              <a:rPr lang="nl-BE" dirty="0"/>
              <a:t> aflevering elektronisch voorschrift</a:t>
            </a:r>
          </a:p>
          <a:p>
            <a:pPr marL="1085850" lvl="2" indent="-285750"/>
            <a:r>
              <a:rPr lang="nl-BE" dirty="0" err="1"/>
              <a:t>patient</a:t>
            </a:r>
            <a:r>
              <a:rPr lang="nl-BE" dirty="0"/>
              <a:t> </a:t>
            </a:r>
            <a:r>
              <a:rPr lang="nl-BE" dirty="0" err="1"/>
              <a:t>webservice</a:t>
            </a:r>
            <a:r>
              <a:rPr lang="nl-BE" dirty="0"/>
              <a:t> V4 voor gebruik door mobiele </a:t>
            </a:r>
            <a:r>
              <a:rPr lang="nl-BE" dirty="0" err="1"/>
              <a:t>patient</a:t>
            </a:r>
            <a:r>
              <a:rPr lang="nl-BE" dirty="0"/>
              <a:t> apps</a:t>
            </a:r>
          </a:p>
          <a:p>
            <a:pPr lvl="1"/>
            <a:r>
              <a:rPr lang="nl-BE" dirty="0"/>
              <a:t>Smals </a:t>
            </a:r>
          </a:p>
          <a:p>
            <a:pPr lvl="2"/>
            <a:r>
              <a:rPr lang="nl-BE" dirty="0"/>
              <a:t>randvoorwaarden switch hosting leverancier</a:t>
            </a:r>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17</a:t>
            </a:fld>
            <a:endParaRPr lang="en-GB" smtClean="0"/>
          </a:p>
        </p:txBody>
      </p:sp>
    </p:spTree>
    <p:extLst>
      <p:ext uri="{BB962C8B-B14F-4D97-AF65-F5344CB8AC3E}">
        <p14:creationId xmlns:p14="http://schemas.microsoft.com/office/powerpoint/2010/main" val="1632720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Cluster 4 – Elektronisch voorschrift</a:t>
            </a:r>
          </a:p>
        </p:txBody>
      </p:sp>
      <p:sp>
        <p:nvSpPr>
          <p:cNvPr id="11" name="Content Placeholder 10"/>
          <p:cNvSpPr>
            <a:spLocks noGrp="1"/>
          </p:cNvSpPr>
          <p:nvPr>
            <p:ph idx="1"/>
          </p:nvPr>
        </p:nvSpPr>
        <p:spPr/>
        <p:txBody>
          <a:bodyPr/>
          <a:lstStyle/>
          <a:p>
            <a:r>
              <a:rPr lang="nl-BE" dirty="0"/>
              <a:t>2022</a:t>
            </a:r>
          </a:p>
          <a:p>
            <a:pPr lvl="1"/>
            <a:r>
              <a:rPr lang="nl-BE" dirty="0"/>
              <a:t>volmachten in kader van dematerialisatie </a:t>
            </a:r>
            <a:r>
              <a:rPr lang="nl-BE" dirty="0" err="1"/>
              <a:t>Recip</a:t>
            </a:r>
            <a:r>
              <a:rPr lang="nl-BE" dirty="0"/>
              <a:t>-e </a:t>
            </a:r>
          </a:p>
          <a:p>
            <a:pPr lvl="2"/>
            <a:r>
              <a:rPr lang="nl-BE" dirty="0"/>
              <a:t>toegangsmatrix  i.s.m. RIZIV, sector</a:t>
            </a:r>
          </a:p>
          <a:p>
            <a:pPr lvl="2"/>
            <a:r>
              <a:rPr lang="nl-BE" dirty="0"/>
              <a:t>implementatie </a:t>
            </a:r>
            <a:r>
              <a:rPr lang="nl-BE" dirty="0" err="1"/>
              <a:t>Recip</a:t>
            </a:r>
            <a:r>
              <a:rPr lang="nl-BE" dirty="0"/>
              <a:t>-e volmacht (voor elektronisch medisch voorschrift)</a:t>
            </a:r>
          </a:p>
          <a:p>
            <a:pPr lvl="3"/>
            <a:r>
              <a:rPr lang="nl-BE" dirty="0"/>
              <a:t>wettelijke aspecten = RIZIV</a:t>
            </a:r>
          </a:p>
          <a:p>
            <a:pPr lvl="4"/>
            <a:r>
              <a:rPr lang="nl-BE" dirty="0"/>
              <a:t>wettelijke volmacht ouder- kind bestaat</a:t>
            </a:r>
          </a:p>
          <a:p>
            <a:pPr lvl="4"/>
            <a:r>
              <a:rPr lang="nl-BE" dirty="0"/>
              <a:t>nieuwe digitale volmacht </a:t>
            </a:r>
            <a:r>
              <a:rPr lang="nl-BE" dirty="0" err="1"/>
              <a:t>Recip</a:t>
            </a:r>
            <a:r>
              <a:rPr lang="nl-BE" dirty="0"/>
              <a:t>-e </a:t>
            </a:r>
          </a:p>
          <a:p>
            <a:pPr lvl="3"/>
            <a:r>
              <a:rPr lang="nl-BE" dirty="0"/>
              <a:t>authentieke bron: FOD FIN resp. KSZ (ouder-kind relatie rijksregisternummers)</a:t>
            </a:r>
          </a:p>
          <a:p>
            <a:pPr lvl="1"/>
            <a:r>
              <a:rPr lang="nl-BE" dirty="0"/>
              <a:t>implementatie ‘Break-</a:t>
            </a:r>
            <a:r>
              <a:rPr lang="nl-BE" dirty="0" err="1"/>
              <a:t>the</a:t>
            </a:r>
            <a:r>
              <a:rPr lang="nl-BE" dirty="0"/>
              <a:t>-</a:t>
            </a:r>
            <a:r>
              <a:rPr lang="nl-BE" dirty="0" err="1"/>
              <a:t>Glass</a:t>
            </a:r>
            <a:r>
              <a:rPr lang="nl-BE" dirty="0"/>
              <a:t>’ noodprocedure</a:t>
            </a:r>
          </a:p>
          <a:p>
            <a:pPr lvl="2"/>
            <a:r>
              <a:rPr lang="nl-BE" dirty="0"/>
              <a:t>noodprocedure voor therapeutische relatie wanneer patiënt of </a:t>
            </a:r>
            <a:r>
              <a:rPr lang="nl-BE" dirty="0" err="1"/>
              <a:t>volmachthouder</a:t>
            </a:r>
            <a:r>
              <a:rPr lang="nl-BE" dirty="0"/>
              <a:t> zonder een therapeutische relatie met de apotheker tijdens een panne in de ICT keten dringend </a:t>
            </a:r>
            <a:r>
              <a:rPr lang="nl-BE" dirty="0" err="1"/>
              <a:t>gedematerialiseerd</a:t>
            </a:r>
            <a:r>
              <a:rPr lang="nl-BE" dirty="0"/>
              <a:t> medicijnen moet kunnen verkrijgen</a:t>
            </a:r>
          </a:p>
          <a:p>
            <a:pPr lvl="2"/>
            <a:r>
              <a:rPr lang="nl-BE" dirty="0"/>
              <a:t>overleg en akkoorden diverse beslissingscomités</a:t>
            </a:r>
          </a:p>
          <a:p>
            <a:pPr lvl="2"/>
            <a:r>
              <a:rPr lang="nl-BE" dirty="0"/>
              <a:t>technische uitwerking apotheek-softwarepakketten, </a:t>
            </a:r>
            <a:r>
              <a:rPr lang="nl-BE" dirty="0">
                <a:solidFill>
                  <a:srgbClr val="087670"/>
                </a:solidFill>
              </a:rPr>
              <a:t>eHealth</a:t>
            </a:r>
            <a:r>
              <a:rPr lang="nl-BE" dirty="0"/>
              <a:t>-platform</a:t>
            </a:r>
          </a:p>
        </p:txBody>
      </p:sp>
      <p:sp>
        <p:nvSpPr>
          <p:cNvPr id="3" name="Slide Number Placeholder 2"/>
          <p:cNvSpPr>
            <a:spLocks noGrp="1"/>
          </p:cNvSpPr>
          <p:nvPr>
            <p:ph type="sldNum" sz="quarter" idx="12"/>
          </p:nvPr>
        </p:nvSpPr>
        <p:spPr/>
        <p:txBody>
          <a:bodyPr/>
          <a:lstStyle/>
          <a:p>
            <a:fld id="{97CCC5E9-F9D9-46F9-AA92-085E1A182B77}" type="slidenum">
              <a:rPr lang="en-GB" smtClean="0"/>
              <a:pPr/>
              <a:t>18</a:t>
            </a:fld>
            <a:endParaRPr lang="en-GB" smtClean="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3797467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Cluster 4 – Elektronisch voorschrift</a:t>
            </a:r>
          </a:p>
        </p:txBody>
      </p:sp>
      <p:sp>
        <p:nvSpPr>
          <p:cNvPr id="11" name="Content Placeholder 10"/>
          <p:cNvSpPr>
            <a:spLocks noGrp="1"/>
          </p:cNvSpPr>
          <p:nvPr>
            <p:ph idx="1"/>
          </p:nvPr>
        </p:nvSpPr>
        <p:spPr/>
        <p:txBody>
          <a:bodyPr/>
          <a:lstStyle/>
          <a:p>
            <a:r>
              <a:rPr lang="nl-BE" dirty="0"/>
              <a:t>2022</a:t>
            </a:r>
          </a:p>
          <a:p>
            <a:pPr lvl="1"/>
            <a:r>
              <a:rPr lang="nl-BE" dirty="0"/>
              <a:t>gesynchroniseerde cache (</a:t>
            </a:r>
            <a:r>
              <a:rPr lang="nl-BE" dirty="0">
                <a:solidFill>
                  <a:srgbClr val="087670"/>
                </a:solidFill>
              </a:rPr>
              <a:t>eHealth</a:t>
            </a:r>
            <a:r>
              <a:rPr lang="nl-BE" dirty="0"/>
              <a:t>) van </a:t>
            </a:r>
            <a:r>
              <a:rPr lang="nl-BE" dirty="0" smtClean="0"/>
              <a:t>therapeutische relaties zonder pathologie (patiënt/apotheek) </a:t>
            </a:r>
            <a:r>
              <a:rPr lang="nl-BE" dirty="0"/>
              <a:t>voor </a:t>
            </a:r>
            <a:r>
              <a:rPr lang="nl-BE" dirty="0" err="1"/>
              <a:t>performantieverbetering</a:t>
            </a:r>
            <a:endParaRPr lang="nl-BE" dirty="0"/>
          </a:p>
          <a:p>
            <a:pPr lvl="1"/>
            <a:r>
              <a:rPr lang="nl-BE" dirty="0"/>
              <a:t>uitrol mobiele </a:t>
            </a:r>
            <a:r>
              <a:rPr lang="nl-BE" dirty="0" err="1"/>
              <a:t>patient</a:t>
            </a:r>
            <a:r>
              <a:rPr lang="nl-BE" dirty="0"/>
              <a:t> apps voor aanbieding elektronisch voorschrift en reservatie in apotheek</a:t>
            </a:r>
          </a:p>
          <a:p>
            <a:pPr lvl="1"/>
            <a:r>
              <a:rPr lang="nl-BE" dirty="0"/>
              <a:t>woonzorgcentra &amp; verkenning traject verwijsvoorschriften</a:t>
            </a:r>
          </a:p>
          <a:p>
            <a:pPr lvl="2"/>
            <a:r>
              <a:rPr lang="nl-BE" dirty="0"/>
              <a:t>actieplan </a:t>
            </a:r>
            <a:r>
              <a:rPr lang="nl-BE" dirty="0" err="1"/>
              <a:t>Recip</a:t>
            </a:r>
            <a:r>
              <a:rPr lang="nl-BE" dirty="0"/>
              <a:t>-e/RIZIV</a:t>
            </a:r>
          </a:p>
          <a:p>
            <a:pPr lvl="2"/>
            <a:r>
              <a:rPr lang="nl-BE" dirty="0"/>
              <a:t>scenario’s en tijdlijn bepalen</a:t>
            </a:r>
          </a:p>
        </p:txBody>
      </p:sp>
      <p:sp>
        <p:nvSpPr>
          <p:cNvPr id="3" name="Slide Number Placeholder 2"/>
          <p:cNvSpPr>
            <a:spLocks noGrp="1"/>
          </p:cNvSpPr>
          <p:nvPr>
            <p:ph type="sldNum" sz="quarter" idx="12"/>
          </p:nvPr>
        </p:nvSpPr>
        <p:spPr/>
        <p:txBody>
          <a:bodyPr/>
          <a:lstStyle/>
          <a:p>
            <a:fld id="{97CCC5E9-F9D9-46F9-AA92-085E1A182B77}" type="slidenum">
              <a:rPr lang="en-GB" smtClean="0"/>
              <a:pPr/>
              <a:t>19</a:t>
            </a:fld>
            <a:endParaRPr lang="en-GB" smtClean="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2639839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p:cNvSpPr/>
          <p:nvPr/>
        </p:nvSpPr>
        <p:spPr>
          <a:xfrm>
            <a:off x="4138715" y="1543050"/>
            <a:ext cx="3829492" cy="3686150"/>
          </a:xfrm>
          <a:prstGeom prst="ellipse">
            <a:avLst/>
          </a:prstGeom>
          <a:solidFill>
            <a:srgbClr val="08767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cap="all" dirty="0">
                <a:solidFill>
                  <a:schemeClr val="bg1"/>
                </a:solidFill>
              </a:rPr>
              <a:t>2021</a:t>
            </a:r>
          </a:p>
          <a:p>
            <a:pPr algn="ctr"/>
            <a:endParaRPr lang="en-US" dirty="0"/>
          </a:p>
        </p:txBody>
      </p:sp>
      <p:sp>
        <p:nvSpPr>
          <p:cNvPr id="4" name="Slide Number Placeholder 3"/>
          <p:cNvSpPr>
            <a:spLocks noGrp="1"/>
          </p:cNvSpPr>
          <p:nvPr>
            <p:ph type="sldNum" sz="quarter" idx="10"/>
          </p:nvPr>
        </p:nvSpPr>
        <p:spPr/>
        <p:txBody>
          <a:bodyPr/>
          <a:lstStyle/>
          <a:p>
            <a:pPr>
              <a:defRPr/>
            </a:pPr>
            <a:fld id="{99D811F3-C16F-4DB2-A42F-0DEC8D6A8BE4}" type="slidenum">
              <a:rPr lang="en-GB" smtClean="0"/>
              <a:pPr>
                <a:defRPr/>
              </a:pPr>
              <a:t>2</a:t>
            </a:fld>
            <a:endParaRPr lang="en-GB" smtClean="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18" name="Oval 17"/>
          <p:cNvSpPr/>
          <p:nvPr/>
        </p:nvSpPr>
        <p:spPr>
          <a:xfrm>
            <a:off x="1919536" y="476672"/>
            <a:ext cx="2663140" cy="2592288"/>
          </a:xfrm>
          <a:prstGeom prst="ellipse">
            <a:avLst/>
          </a:prstGeom>
          <a:solidFill>
            <a:srgbClr val="087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4400" b="1" dirty="0"/>
              <a:t>10.1 </a:t>
            </a:r>
          </a:p>
          <a:p>
            <a:pPr algn="ctr"/>
            <a:r>
              <a:rPr lang="nl-BE" sz="2000" dirty="0" err="1"/>
              <a:t>millions</a:t>
            </a:r>
            <a:endParaRPr lang="nl-BE" sz="2000" dirty="0"/>
          </a:p>
          <a:p>
            <a:pPr algn="ctr"/>
            <a:r>
              <a:rPr lang="nl-BE" sz="2000" dirty="0"/>
              <a:t>de </a:t>
            </a:r>
            <a:r>
              <a:rPr lang="nl-BE" sz="2000" b="1" dirty="0" err="1"/>
              <a:t>consentements</a:t>
            </a:r>
            <a:r>
              <a:rPr lang="nl-BE" sz="2000" dirty="0"/>
              <a:t> </a:t>
            </a:r>
            <a:r>
              <a:rPr lang="nl-BE" sz="2000" dirty="0" err="1"/>
              <a:t>enregistrés</a:t>
            </a:r>
            <a:endParaRPr lang="nl-BE" sz="2000" dirty="0"/>
          </a:p>
        </p:txBody>
      </p:sp>
      <p:sp>
        <p:nvSpPr>
          <p:cNvPr id="23" name="Oval 22"/>
          <p:cNvSpPr/>
          <p:nvPr/>
        </p:nvSpPr>
        <p:spPr>
          <a:xfrm>
            <a:off x="6528048" y="167238"/>
            <a:ext cx="2493178" cy="246967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600" b="1" dirty="0"/>
              <a:t>19.6</a:t>
            </a:r>
            <a:r>
              <a:rPr lang="nl-BE" sz="2800" b="1" dirty="0"/>
              <a:t> </a:t>
            </a:r>
            <a:r>
              <a:rPr lang="nl-BE" sz="2000" dirty="0" err="1"/>
              <a:t>milliards</a:t>
            </a:r>
            <a:endParaRPr lang="nl-BE" sz="2000" dirty="0"/>
          </a:p>
          <a:p>
            <a:pPr algn="ctr"/>
            <a:r>
              <a:rPr lang="nl-BE" sz="2000" dirty="0"/>
              <a:t>de </a:t>
            </a:r>
            <a:r>
              <a:rPr lang="nl-BE" sz="2000" b="1" dirty="0"/>
              <a:t>transactions </a:t>
            </a:r>
            <a:r>
              <a:rPr lang="nl-BE" sz="2000" b="1" dirty="0" err="1"/>
              <a:t>électroniques</a:t>
            </a:r>
            <a:endParaRPr lang="nl-BE" sz="2000" b="1" dirty="0"/>
          </a:p>
        </p:txBody>
      </p:sp>
      <p:sp>
        <p:nvSpPr>
          <p:cNvPr id="24" name="Oval 23"/>
          <p:cNvSpPr/>
          <p:nvPr/>
        </p:nvSpPr>
        <p:spPr>
          <a:xfrm>
            <a:off x="2980734" y="4227920"/>
            <a:ext cx="2064644" cy="208857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200" b="1"/>
              <a:t>21.564</a:t>
            </a:r>
            <a:r>
              <a:rPr lang="nl-BE" sz="4400" b="1"/>
              <a:t> </a:t>
            </a:r>
            <a:r>
              <a:rPr lang="nl-BE" sz="2400" b="1"/>
              <a:t>certificats</a:t>
            </a:r>
          </a:p>
        </p:txBody>
      </p:sp>
      <p:sp>
        <p:nvSpPr>
          <p:cNvPr id="25" name="Oval 24"/>
          <p:cNvSpPr/>
          <p:nvPr/>
        </p:nvSpPr>
        <p:spPr>
          <a:xfrm>
            <a:off x="8683549" y="1451000"/>
            <a:ext cx="1869779" cy="1855723"/>
          </a:xfrm>
          <a:prstGeom prst="ellipse">
            <a:avLst/>
          </a:prstGeom>
          <a:solidFill>
            <a:srgbClr val="087670"/>
          </a:solidFill>
          <a:ln>
            <a:solidFill>
              <a:srgbClr val="08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200" b="1" dirty="0"/>
              <a:t>100 %</a:t>
            </a:r>
            <a:r>
              <a:rPr lang="nl-BE" sz="2800" b="1" dirty="0"/>
              <a:t> </a:t>
            </a:r>
          </a:p>
          <a:p>
            <a:pPr algn="ctr"/>
            <a:r>
              <a:rPr lang="nl-BE" sz="2400" b="1" dirty="0" err="1"/>
              <a:t>KPI’s</a:t>
            </a:r>
            <a:r>
              <a:rPr lang="nl-BE" sz="2400" b="1" dirty="0"/>
              <a:t> </a:t>
            </a:r>
            <a:r>
              <a:rPr lang="nl-BE" sz="2000" dirty="0" err="1"/>
              <a:t>respectés</a:t>
            </a:r>
            <a:endParaRPr lang="nl-BE" sz="2000" dirty="0"/>
          </a:p>
        </p:txBody>
      </p:sp>
      <p:sp>
        <p:nvSpPr>
          <p:cNvPr id="26" name="Oval 25"/>
          <p:cNvSpPr/>
          <p:nvPr/>
        </p:nvSpPr>
        <p:spPr>
          <a:xfrm>
            <a:off x="9333131" y="3246633"/>
            <a:ext cx="2472679" cy="2557251"/>
          </a:xfrm>
          <a:prstGeom prst="ellipse">
            <a:avLst/>
          </a:prstGeom>
          <a:solidFill>
            <a:srgbClr val="C00000">
              <a:alpha val="9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4000" b="1" dirty="0"/>
              <a:t>193</a:t>
            </a:r>
            <a:r>
              <a:rPr lang="nl-BE" sz="2800" b="1" dirty="0"/>
              <a:t> </a:t>
            </a:r>
          </a:p>
          <a:p>
            <a:pPr algn="ctr"/>
            <a:r>
              <a:rPr lang="nl-BE" sz="2000" dirty="0" err="1"/>
              <a:t>millions</a:t>
            </a:r>
            <a:r>
              <a:rPr lang="nl-BE" sz="2000" dirty="0"/>
              <a:t> de </a:t>
            </a:r>
            <a:r>
              <a:rPr lang="nl-BE" sz="2000" dirty="0" err="1"/>
              <a:t>messages</a:t>
            </a:r>
            <a:r>
              <a:rPr lang="nl-BE" sz="2000" dirty="0"/>
              <a:t> </a:t>
            </a:r>
            <a:r>
              <a:rPr lang="nl-BE" sz="2000" dirty="0" err="1"/>
              <a:t>envoyés</a:t>
            </a:r>
            <a:r>
              <a:rPr lang="nl-BE" sz="2000" dirty="0"/>
              <a:t> dans </a:t>
            </a:r>
            <a:r>
              <a:rPr lang="nl-BE" sz="2000" b="1" dirty="0" err="1"/>
              <a:t>l’eHealthBox</a:t>
            </a:r>
            <a:endParaRPr lang="nl-BE" sz="2000" b="1" dirty="0"/>
          </a:p>
        </p:txBody>
      </p:sp>
      <p:sp>
        <p:nvSpPr>
          <p:cNvPr id="27" name="Oval 26"/>
          <p:cNvSpPr/>
          <p:nvPr/>
        </p:nvSpPr>
        <p:spPr>
          <a:xfrm>
            <a:off x="963093" y="2690410"/>
            <a:ext cx="2397251" cy="2384529"/>
          </a:xfrm>
          <a:prstGeom prst="ellipse">
            <a:avLst/>
          </a:prstGeom>
          <a:solidFill>
            <a:srgbClr val="087670"/>
          </a:solidFill>
          <a:ln>
            <a:solidFill>
              <a:srgbClr val="08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600" b="1" dirty="0"/>
              <a:t>21.6</a:t>
            </a:r>
          </a:p>
          <a:p>
            <a:pPr algn="ctr"/>
            <a:r>
              <a:rPr lang="nl-BE" sz="2000" dirty="0" err="1"/>
              <a:t>millions</a:t>
            </a:r>
            <a:r>
              <a:rPr lang="nl-BE" sz="2000" dirty="0"/>
              <a:t> de </a:t>
            </a:r>
          </a:p>
          <a:p>
            <a:pPr algn="ctr"/>
            <a:r>
              <a:rPr lang="nl-BE" sz="2000" dirty="0" smtClean="0"/>
              <a:t>visites </a:t>
            </a:r>
            <a:r>
              <a:rPr lang="nl-BE" sz="2000" dirty="0" err="1"/>
              <a:t>sur</a:t>
            </a:r>
            <a:r>
              <a:rPr lang="nl-BE" sz="2000" dirty="0"/>
              <a:t> </a:t>
            </a:r>
            <a:r>
              <a:rPr lang="nl-BE" sz="2000" dirty="0" err="1"/>
              <a:t>le</a:t>
            </a:r>
            <a:r>
              <a:rPr lang="nl-BE" sz="2000" dirty="0"/>
              <a:t> </a:t>
            </a:r>
            <a:r>
              <a:rPr lang="nl-BE" sz="2000" b="1" dirty="0" err="1" smtClean="0"/>
              <a:t>portail</a:t>
            </a:r>
            <a:endParaRPr lang="nl-BE" sz="2000" b="1" dirty="0"/>
          </a:p>
        </p:txBody>
      </p:sp>
      <p:sp>
        <p:nvSpPr>
          <p:cNvPr id="32" name="Oval 31"/>
          <p:cNvSpPr/>
          <p:nvPr/>
        </p:nvSpPr>
        <p:spPr>
          <a:xfrm>
            <a:off x="7088944" y="4149080"/>
            <a:ext cx="2244187" cy="2246254"/>
          </a:xfrm>
          <a:prstGeom prst="ellipse">
            <a:avLst/>
          </a:prstGeom>
          <a:solidFill>
            <a:srgbClr val="087670"/>
          </a:solidFill>
          <a:ln>
            <a:solidFill>
              <a:srgbClr val="08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200" b="1" dirty="0"/>
              <a:t>862.000</a:t>
            </a:r>
          </a:p>
          <a:p>
            <a:pPr algn="ctr"/>
            <a:r>
              <a:rPr lang="nl-BE" sz="2000" dirty="0" err="1"/>
              <a:t>messages</a:t>
            </a:r>
            <a:r>
              <a:rPr lang="nl-BE" sz="2000" dirty="0"/>
              <a:t> </a:t>
            </a:r>
            <a:r>
              <a:rPr lang="nl-BE" sz="2000" b="1" dirty="0" err="1"/>
              <a:t>eHealthBox</a:t>
            </a:r>
            <a:r>
              <a:rPr lang="nl-BE" sz="2000" b="1" dirty="0"/>
              <a:t> vers </a:t>
            </a:r>
            <a:r>
              <a:rPr lang="nl-BE" sz="2000" b="1" dirty="0" err="1"/>
              <a:t>eBox</a:t>
            </a:r>
            <a:endParaRPr lang="nl-BE" sz="20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9223" y="3860198"/>
            <a:ext cx="2246825" cy="665061"/>
          </a:xfrm>
          <a:prstGeom prst="rect">
            <a:avLst/>
          </a:prstGeom>
        </p:spPr>
      </p:pic>
    </p:spTree>
    <p:extLst>
      <p:ext uri="{BB962C8B-B14F-4D97-AF65-F5344CB8AC3E}">
        <p14:creationId xmlns:p14="http://schemas.microsoft.com/office/powerpoint/2010/main" val="2217541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Cluster 4 – BelRai</a:t>
            </a:r>
          </a:p>
        </p:txBody>
      </p:sp>
      <p:sp>
        <p:nvSpPr>
          <p:cNvPr id="11" name="Content Placeholder 10"/>
          <p:cNvSpPr>
            <a:spLocks noGrp="1"/>
          </p:cNvSpPr>
          <p:nvPr>
            <p:ph idx="1"/>
          </p:nvPr>
        </p:nvSpPr>
        <p:spPr/>
        <p:txBody>
          <a:bodyPr/>
          <a:lstStyle/>
          <a:p>
            <a:r>
              <a:rPr lang="nl-BE" dirty="0"/>
              <a:t>2020-2021</a:t>
            </a:r>
          </a:p>
          <a:p>
            <a:pPr lvl="1"/>
            <a:r>
              <a:rPr lang="nl-BE" dirty="0" err="1"/>
              <a:t>webtoepassing</a:t>
            </a:r>
            <a:r>
              <a:rPr lang="nl-BE" dirty="0"/>
              <a:t> </a:t>
            </a:r>
            <a:r>
              <a:rPr lang="nl-BE" dirty="0" err="1"/>
              <a:t>MyBelRAI</a:t>
            </a:r>
            <a:r>
              <a:rPr lang="nl-BE" dirty="0"/>
              <a:t> voor patiënten</a:t>
            </a:r>
          </a:p>
          <a:p>
            <a:pPr lvl="2"/>
            <a:r>
              <a:rPr lang="nl-BE" dirty="0"/>
              <a:t>fase 1: toegang voor patiënt tot evaluatieresultaten via een </a:t>
            </a:r>
            <a:r>
              <a:rPr lang="nl-BE" dirty="0" err="1"/>
              <a:t>webtoepassing</a:t>
            </a:r>
            <a:r>
              <a:rPr lang="nl-BE" dirty="0"/>
              <a:t> geïntegreerd in portaal </a:t>
            </a:r>
            <a:r>
              <a:rPr lang="nl-BE" dirty="0" err="1"/>
              <a:t>MijnGezondheid</a:t>
            </a:r>
            <a:endParaRPr lang="nl-BE" dirty="0"/>
          </a:p>
          <a:p>
            <a:pPr lvl="2"/>
            <a:r>
              <a:rPr lang="nl-BE" dirty="0"/>
              <a:t>fase 2: uitbreiding van toegang tot mandaathouders van patiënt</a:t>
            </a:r>
          </a:p>
          <a:p>
            <a:pPr lvl="1"/>
            <a:r>
              <a:rPr lang="nl-BE" dirty="0" err="1"/>
              <a:t>webtoepassing</a:t>
            </a:r>
            <a:r>
              <a:rPr lang="nl-BE" dirty="0"/>
              <a:t> </a:t>
            </a:r>
            <a:r>
              <a:rPr lang="nl-BE" dirty="0" err="1"/>
              <a:t>BelRAI</a:t>
            </a:r>
            <a:r>
              <a:rPr lang="nl-BE" dirty="0"/>
              <a:t> voor organisaties</a:t>
            </a:r>
          </a:p>
          <a:p>
            <a:pPr lvl="2"/>
            <a:r>
              <a:rPr lang="nl-BE" dirty="0"/>
              <a:t>gebruik van </a:t>
            </a:r>
            <a:r>
              <a:rPr lang="nl-BE" dirty="0" err="1"/>
              <a:t>CoT</a:t>
            </a:r>
            <a:r>
              <a:rPr lang="nl-BE" dirty="0"/>
              <a:t>/no </a:t>
            </a:r>
            <a:r>
              <a:rPr lang="nl-BE" dirty="0" err="1"/>
              <a:t>CoT</a:t>
            </a:r>
            <a:r>
              <a:rPr lang="nl-BE" dirty="0"/>
              <a:t> </a:t>
            </a:r>
            <a:r>
              <a:rPr lang="nl-BE" dirty="0" smtClean="0"/>
              <a:t>concepten</a:t>
            </a:r>
            <a:endParaRPr lang="nl-BE" dirty="0"/>
          </a:p>
          <a:p>
            <a:pPr lvl="1"/>
            <a:r>
              <a:rPr lang="nl-BE" dirty="0" err="1"/>
              <a:t>BelRAI</a:t>
            </a:r>
            <a:r>
              <a:rPr lang="nl-BE" dirty="0"/>
              <a:t> Vlaanderen</a:t>
            </a:r>
          </a:p>
          <a:p>
            <a:pPr lvl="2"/>
            <a:r>
              <a:rPr lang="nl-BE" dirty="0" err="1"/>
              <a:t>webtoepassing</a:t>
            </a:r>
            <a:r>
              <a:rPr lang="nl-BE" dirty="0"/>
              <a:t> voor maken van </a:t>
            </a:r>
            <a:r>
              <a:rPr lang="nl-BE" dirty="0" err="1"/>
              <a:t>BelRAI</a:t>
            </a:r>
            <a:r>
              <a:rPr lang="nl-BE" dirty="0"/>
              <a:t> </a:t>
            </a:r>
            <a:r>
              <a:rPr lang="nl-BE" dirty="0" err="1"/>
              <a:t>screener</a:t>
            </a:r>
            <a:r>
              <a:rPr lang="nl-BE" dirty="0"/>
              <a:t> en terbeschikkingstelling resultaten</a:t>
            </a:r>
          </a:p>
          <a:p>
            <a:pPr lvl="2"/>
            <a:r>
              <a:rPr lang="nl-BE" dirty="0" err="1"/>
              <a:t>webtoepassing</a:t>
            </a:r>
            <a:r>
              <a:rPr lang="nl-BE" dirty="0"/>
              <a:t> voor beheer van zorgrelaties voor instellingen en hun medewerkers</a:t>
            </a:r>
          </a:p>
          <a:p>
            <a:pPr lvl="2"/>
            <a:r>
              <a:rPr lang="nl-BE" dirty="0"/>
              <a:t>aanmaak databank bij </a:t>
            </a:r>
            <a:r>
              <a:rPr lang="nl-BE" dirty="0">
                <a:solidFill>
                  <a:srgbClr val="087670"/>
                </a:solidFill>
              </a:rPr>
              <a:t>eHealth</a:t>
            </a:r>
            <a:r>
              <a:rPr lang="nl-BE" dirty="0"/>
              <a:t> voor zorgrelaties voor instellingen zonder authentieke bron</a:t>
            </a:r>
          </a:p>
          <a:p>
            <a:pPr lvl="2"/>
            <a:r>
              <a:rPr lang="nl-BE" dirty="0"/>
              <a:t>doelpubliek: </a:t>
            </a:r>
            <a:r>
              <a:rPr lang="nl-BE" dirty="0" err="1"/>
              <a:t>OCMW’s</a:t>
            </a:r>
            <a:r>
              <a:rPr lang="nl-BE" dirty="0"/>
              <a:t>, zorgkassen, Diensten Maatschappelijk Werk en Diensten Gezinshulp en Aanvullende Thuiszorg</a:t>
            </a:r>
          </a:p>
          <a:p>
            <a:pPr lvl="2"/>
            <a:r>
              <a:rPr lang="nl-BE" dirty="0"/>
              <a:t>in productie juni 2021</a:t>
            </a:r>
          </a:p>
          <a:p>
            <a:pPr lvl="1"/>
            <a:endParaRPr lang="nl-NL" dirty="0" smtClean="0"/>
          </a:p>
          <a:p>
            <a:pPr lvl="1"/>
            <a:endParaRPr lang="nl-NL" dirty="0" smtClean="0"/>
          </a:p>
          <a:p>
            <a:endParaRPr lang="nl-BE" dirty="0"/>
          </a:p>
        </p:txBody>
      </p:sp>
      <p:sp>
        <p:nvSpPr>
          <p:cNvPr id="3" name="Slide Number Placeholder 2"/>
          <p:cNvSpPr>
            <a:spLocks noGrp="1"/>
          </p:cNvSpPr>
          <p:nvPr>
            <p:ph type="sldNum" sz="quarter" idx="12"/>
          </p:nvPr>
        </p:nvSpPr>
        <p:spPr/>
        <p:txBody>
          <a:bodyPr/>
          <a:lstStyle/>
          <a:p>
            <a:fld id="{97CCC5E9-F9D9-46F9-AA92-085E1A182B77}" type="slidenum">
              <a:rPr lang="en-GB" smtClean="0"/>
              <a:pPr/>
              <a:t>20</a:t>
            </a:fld>
            <a:endParaRPr lang="en-GB" smtClean="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1967013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Cluster 4 – BelRai</a:t>
            </a:r>
          </a:p>
        </p:txBody>
      </p:sp>
      <p:sp>
        <p:nvSpPr>
          <p:cNvPr id="11" name="Content Placeholder 10"/>
          <p:cNvSpPr>
            <a:spLocks noGrp="1"/>
          </p:cNvSpPr>
          <p:nvPr>
            <p:ph idx="1"/>
          </p:nvPr>
        </p:nvSpPr>
        <p:spPr/>
        <p:txBody>
          <a:bodyPr/>
          <a:lstStyle/>
          <a:p>
            <a:r>
              <a:rPr lang="nl-BE" dirty="0"/>
              <a:t>2022</a:t>
            </a:r>
          </a:p>
          <a:p>
            <a:pPr lvl="1"/>
            <a:r>
              <a:rPr lang="nl-BE" dirty="0"/>
              <a:t>voortzetting van de analyse om de Federale </a:t>
            </a:r>
            <a:r>
              <a:rPr lang="nl-BE" dirty="0" err="1"/>
              <a:t>BelRAI</a:t>
            </a:r>
            <a:r>
              <a:rPr lang="nl-BE" dirty="0"/>
              <a:t> </a:t>
            </a:r>
            <a:r>
              <a:rPr lang="nl-BE" dirty="0" err="1" smtClean="0"/>
              <a:t>webtoepassing</a:t>
            </a:r>
            <a:r>
              <a:rPr lang="nl-BE" dirty="0" smtClean="0"/>
              <a:t> met </a:t>
            </a:r>
            <a:r>
              <a:rPr lang="nl-BE" dirty="0"/>
              <a:t>de hubs/</a:t>
            </a:r>
            <a:r>
              <a:rPr lang="nl-BE" dirty="0" err="1"/>
              <a:t>metahub</a:t>
            </a:r>
            <a:r>
              <a:rPr lang="nl-BE" dirty="0"/>
              <a:t> te </a:t>
            </a:r>
            <a:r>
              <a:rPr lang="nl-BE" dirty="0" err="1"/>
              <a:t>interfacen</a:t>
            </a:r>
            <a:endParaRPr lang="nl-BE" dirty="0"/>
          </a:p>
          <a:p>
            <a:pPr lvl="1"/>
            <a:r>
              <a:rPr lang="nl-BE" dirty="0"/>
              <a:t>waarschijnlijke uitbreiding van de doelgroepen </a:t>
            </a:r>
          </a:p>
          <a:p>
            <a:pPr lvl="2"/>
            <a:r>
              <a:rPr lang="nl-BE" dirty="0"/>
              <a:t>naar organisaties voor de </a:t>
            </a:r>
            <a:r>
              <a:rPr lang="nl-BE" dirty="0" err="1"/>
              <a:t>webtoepassing</a:t>
            </a:r>
            <a:endParaRPr lang="nl-BE" dirty="0"/>
          </a:p>
          <a:p>
            <a:pPr lvl="2"/>
            <a:r>
              <a:rPr lang="nl-BE" dirty="0"/>
              <a:t>van de </a:t>
            </a:r>
            <a:r>
              <a:rPr lang="nl-BE" dirty="0" err="1"/>
              <a:t>webservice</a:t>
            </a:r>
            <a:r>
              <a:rPr lang="nl-BE" dirty="0"/>
              <a:t> met individuele zorgverleners (alle KB -78)</a:t>
            </a:r>
          </a:p>
          <a:p>
            <a:pPr lvl="2"/>
            <a:r>
              <a:rPr lang="nl-BE" dirty="0"/>
              <a:t>naar de </a:t>
            </a:r>
            <a:r>
              <a:rPr lang="nl-BE" dirty="0" smtClean="0"/>
              <a:t>lasthebbers </a:t>
            </a:r>
            <a:r>
              <a:rPr lang="nl-BE" dirty="0"/>
              <a:t>voor de </a:t>
            </a:r>
            <a:r>
              <a:rPr lang="nl-BE" dirty="0" err="1"/>
              <a:t>webservice</a:t>
            </a:r>
            <a:endParaRPr lang="nl-BE" dirty="0"/>
          </a:p>
          <a:p>
            <a:pPr lvl="1"/>
            <a:endParaRPr lang="fr-FR" dirty="0" smtClean="0"/>
          </a:p>
          <a:p>
            <a:endParaRPr lang="nl-NL" dirty="0" smtClean="0"/>
          </a:p>
          <a:p>
            <a:endParaRPr lang="nl-NL" dirty="0" smtClean="0"/>
          </a:p>
          <a:p>
            <a:pPr lvl="1"/>
            <a:endParaRPr lang="nl-NL" dirty="0" smtClean="0"/>
          </a:p>
          <a:p>
            <a:pPr lvl="1"/>
            <a:endParaRPr lang="nl-NL" dirty="0" smtClean="0"/>
          </a:p>
          <a:p>
            <a:endParaRPr lang="nl-BE" dirty="0"/>
          </a:p>
        </p:txBody>
      </p:sp>
      <p:sp>
        <p:nvSpPr>
          <p:cNvPr id="3" name="Slide Number Placeholder 2"/>
          <p:cNvSpPr>
            <a:spLocks noGrp="1"/>
          </p:cNvSpPr>
          <p:nvPr>
            <p:ph type="sldNum" sz="quarter" idx="12"/>
          </p:nvPr>
        </p:nvSpPr>
        <p:spPr/>
        <p:txBody>
          <a:bodyPr/>
          <a:lstStyle/>
          <a:p>
            <a:fld id="{97CCC5E9-F9D9-46F9-AA92-085E1A182B77}" type="slidenum">
              <a:rPr lang="en-GB" smtClean="0"/>
              <a:pPr/>
              <a:t>21</a:t>
            </a:fld>
            <a:endParaRPr lang="en-GB" smtClean="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2449216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a:t>Cluster 4 – VIDIS</a:t>
            </a:r>
            <a:br>
              <a:rPr lang="fr-BE"/>
            </a:br>
            <a:r>
              <a:rPr lang="fr-BE" sz="2400"/>
              <a:t>(Virtual Integrated Drug Information System)</a:t>
            </a:r>
          </a:p>
        </p:txBody>
      </p:sp>
      <p:sp>
        <p:nvSpPr>
          <p:cNvPr id="2" name="Content Placeholder 1"/>
          <p:cNvSpPr>
            <a:spLocks noGrp="1"/>
          </p:cNvSpPr>
          <p:nvPr>
            <p:ph idx="1"/>
          </p:nvPr>
        </p:nvSpPr>
        <p:spPr/>
        <p:txBody>
          <a:bodyPr/>
          <a:lstStyle/>
          <a:p>
            <a:r>
              <a:rPr lang="fr-BE"/>
              <a:t>2021</a:t>
            </a:r>
          </a:p>
          <a:p>
            <a:pPr lvl="1"/>
            <a:r>
              <a:rPr lang="fr-BE"/>
              <a:t>appli mobile avec les fonctionnalités de base VIDIS pour les citoyens</a:t>
            </a:r>
          </a:p>
          <a:p>
            <a:pPr lvl="2"/>
            <a:r>
              <a:rPr lang="fr-BE"/>
              <a:t>a été accélérée par la dématérialisation des prescriptions qui est entrée en vigueur le 01/06/2021</a:t>
            </a:r>
          </a:p>
          <a:p>
            <a:pPr lvl="1"/>
            <a:r>
              <a:rPr lang="fr-BE"/>
              <a:t>au cours de la première phase, l’appli mobile doit permettre à tout citoyen belge, sans dépendre d’applis commerciales, de se procurer ses prescriptions électroniques sous forme dématérialisée auprès du pharmacien (continuité des soins de santé)</a:t>
            </a:r>
          </a:p>
          <a:p>
            <a:pPr lvl="1"/>
            <a:r>
              <a:rPr lang="fr-BE"/>
              <a:t>dans les phases ultérieures, cette application mobile sera élargie avec d’autres fonctionnalités VIDIS telles la consultation du schéma de médication, la délivrance de médicaments, les autorisations de remboursement, les notes journaux</a:t>
            </a:r>
          </a:p>
          <a:p>
            <a:pPr lvl="1"/>
            <a:r>
              <a:rPr lang="fr-BE"/>
              <a:t>distribution des fonctionnalités sur 4 applications</a:t>
            </a:r>
          </a:p>
          <a:p>
            <a:pPr lvl="2"/>
            <a:r>
              <a:rPr lang="fr-BE"/>
              <a:t>l’API Vidis pour toutes les fonctionnalités communes</a:t>
            </a:r>
          </a:p>
          <a:p>
            <a:pPr lvl="2"/>
            <a:r>
              <a:rPr lang="fr-BE"/>
              <a:t>dans le front, l’appli mobile, des appli web pour le patient et les prestataires de soins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97CCC5E9-F9D9-46F9-AA92-085E1A182B77}" type="slidenum">
              <a:rPr lang="en-GB" smtClean="0"/>
              <a:pPr/>
              <a:t>22</a:t>
            </a:fld>
            <a:endParaRPr lang="en-GB" smtClean="0"/>
          </a:p>
        </p:txBody>
      </p:sp>
    </p:spTree>
    <p:extLst>
      <p:ext uri="{BB962C8B-B14F-4D97-AF65-F5344CB8AC3E}">
        <p14:creationId xmlns:p14="http://schemas.microsoft.com/office/powerpoint/2010/main" val="14353870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a:t>Cluster 4 – VIDIS</a:t>
            </a:r>
            <a:br>
              <a:rPr lang="fr-BE"/>
            </a:br>
            <a:r>
              <a:rPr lang="fr-BE" sz="2400"/>
              <a:t>(Virtual Integrated Drug Information System)</a:t>
            </a:r>
          </a:p>
        </p:txBody>
      </p:sp>
      <p:sp>
        <p:nvSpPr>
          <p:cNvPr id="2" name="Content Placeholder 1"/>
          <p:cNvSpPr>
            <a:spLocks noGrp="1"/>
          </p:cNvSpPr>
          <p:nvPr>
            <p:ph idx="1"/>
          </p:nvPr>
        </p:nvSpPr>
        <p:spPr/>
        <p:txBody>
          <a:bodyPr/>
          <a:lstStyle/>
          <a:p>
            <a:r>
              <a:rPr lang="fr-BE" dirty="0"/>
              <a:t>2022 (1/2)</a:t>
            </a:r>
          </a:p>
          <a:p>
            <a:pPr lvl="1"/>
            <a:r>
              <a:rPr lang="fr-BE" dirty="0"/>
              <a:t>appli mobile (release janvier)</a:t>
            </a:r>
          </a:p>
          <a:p>
            <a:pPr lvl="2"/>
            <a:r>
              <a:rPr lang="fr-BE" dirty="0"/>
              <a:t>utilisation de I.AM Exchange</a:t>
            </a:r>
          </a:p>
          <a:p>
            <a:pPr lvl="2"/>
            <a:r>
              <a:rPr lang="fr-BE" dirty="0"/>
              <a:t>utilisation d’un nouveau mandat de prescriptions </a:t>
            </a:r>
          </a:p>
          <a:p>
            <a:pPr lvl="2"/>
            <a:r>
              <a:rPr lang="fr-BE" dirty="0"/>
              <a:t>lien avec </a:t>
            </a:r>
            <a:r>
              <a:rPr lang="fr-BE" dirty="0" err="1"/>
              <a:t>Recip</a:t>
            </a:r>
            <a:r>
              <a:rPr lang="fr-BE" dirty="0"/>
              <a:t>-e sur la base de toutes les prescriptions ouvertes pour l’ensemble des personnes qui ont un lien avec le patient (donc lui-même, les enfants et les mandants)</a:t>
            </a:r>
          </a:p>
          <a:p>
            <a:pPr lvl="2"/>
            <a:r>
              <a:rPr lang="fr-BE" dirty="0"/>
              <a:t>toutes les opérations sur les prescriptions (supprimer, réserver, masquer les prescriptions avec le VISI flag)</a:t>
            </a:r>
          </a:p>
          <a:p>
            <a:pPr lvl="1"/>
            <a:r>
              <a:rPr lang="fr-BE" dirty="0" smtClean="0"/>
              <a:t>application web </a:t>
            </a:r>
            <a:r>
              <a:rPr lang="fr-BE" dirty="0"/>
              <a:t>patient</a:t>
            </a:r>
          </a:p>
          <a:p>
            <a:pPr lvl="2"/>
            <a:r>
              <a:rPr lang="fr-BE" dirty="0"/>
              <a:t>utilisation de I.AM Exchange</a:t>
            </a:r>
          </a:p>
          <a:p>
            <a:pPr lvl="2"/>
            <a:r>
              <a:rPr lang="fr-BE" dirty="0"/>
              <a:t>intégration des mandats (gestion des données de santé et des prescriptions)</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97CCC5E9-F9D9-46F9-AA92-085E1A182B77}" type="slidenum">
              <a:rPr lang="en-GB" smtClean="0"/>
              <a:pPr/>
              <a:t>23</a:t>
            </a:fld>
            <a:endParaRPr lang="en-GB" smtClean="0"/>
          </a:p>
        </p:txBody>
      </p:sp>
    </p:spTree>
    <p:extLst>
      <p:ext uri="{BB962C8B-B14F-4D97-AF65-F5344CB8AC3E}">
        <p14:creationId xmlns:p14="http://schemas.microsoft.com/office/powerpoint/2010/main" val="12464048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a:t>Cluster 4 – VIDIS</a:t>
            </a:r>
            <a:br>
              <a:rPr lang="fr-BE"/>
            </a:br>
            <a:r>
              <a:rPr lang="fr-BE" sz="2400"/>
              <a:t>(Virtual Integrated Drug Information System)</a:t>
            </a:r>
          </a:p>
        </p:txBody>
      </p:sp>
      <p:sp>
        <p:nvSpPr>
          <p:cNvPr id="2" name="Content Placeholder 1"/>
          <p:cNvSpPr>
            <a:spLocks noGrp="1"/>
          </p:cNvSpPr>
          <p:nvPr>
            <p:ph idx="1"/>
          </p:nvPr>
        </p:nvSpPr>
        <p:spPr/>
        <p:txBody>
          <a:bodyPr/>
          <a:lstStyle/>
          <a:p>
            <a:r>
              <a:rPr lang="fr-BE" dirty="0"/>
              <a:t>2022 (2/2)</a:t>
            </a:r>
          </a:p>
          <a:p>
            <a:pPr lvl="1"/>
            <a:r>
              <a:rPr lang="fr-BE" dirty="0" smtClean="0"/>
              <a:t>application web </a:t>
            </a:r>
            <a:r>
              <a:rPr lang="fr-BE" dirty="0"/>
              <a:t>prestataires de soins</a:t>
            </a:r>
          </a:p>
          <a:p>
            <a:pPr lvl="2"/>
            <a:r>
              <a:rPr lang="fr-BE" dirty="0"/>
              <a:t>visualisation du schéma de médication</a:t>
            </a:r>
          </a:p>
          <a:p>
            <a:pPr lvl="2"/>
            <a:r>
              <a:rPr lang="fr-BE" dirty="0"/>
              <a:t>consultation et création de journaux</a:t>
            </a:r>
          </a:p>
          <a:p>
            <a:pPr lvl="2"/>
            <a:r>
              <a:rPr lang="fr-BE" dirty="0"/>
              <a:t>(toutes les) prescriptions (disponibles)</a:t>
            </a:r>
          </a:p>
          <a:p>
            <a:pPr lvl="2"/>
            <a:r>
              <a:rPr lang="fr-BE" dirty="0" smtClean="0"/>
              <a:t>‘Dossier Pharmaceutique Partagé’ </a:t>
            </a:r>
            <a:r>
              <a:rPr lang="fr-BE" dirty="0"/>
              <a:t>pour les titulaires et les pharmaciens adjoints</a:t>
            </a:r>
          </a:p>
          <a:p>
            <a:pPr lvl="2"/>
            <a:r>
              <a:rPr lang="fr-BE" dirty="0" smtClean="0"/>
              <a:t>lien </a:t>
            </a:r>
            <a:r>
              <a:rPr lang="fr-BE" dirty="0"/>
              <a:t>avec </a:t>
            </a:r>
            <a:r>
              <a:rPr lang="fr-BE" dirty="0" err="1"/>
              <a:t>Vitalink</a:t>
            </a:r>
            <a:r>
              <a:rPr lang="fr-BE" dirty="0"/>
              <a:t> </a:t>
            </a:r>
            <a:r>
              <a:rPr lang="fr-BE" dirty="0" smtClean="0"/>
              <a:t>suivi de lien </a:t>
            </a:r>
            <a:r>
              <a:rPr lang="fr-BE" dirty="0"/>
              <a:t>avec les autres </a:t>
            </a:r>
            <a:r>
              <a:rPr lang="fr-BE" dirty="0" err="1"/>
              <a:t>coffres-forts</a:t>
            </a:r>
            <a:endParaRPr lang="fr-BE" dirty="0"/>
          </a:p>
          <a:p>
            <a:pPr lvl="1"/>
            <a:endParaRPr lang="nl-NL"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97CCC5E9-F9D9-46F9-AA92-085E1A182B77}" type="slidenum">
              <a:rPr lang="en-GB" smtClean="0"/>
              <a:pPr/>
              <a:t>24</a:t>
            </a:fld>
            <a:endParaRPr lang="en-GB" smtClean="0"/>
          </a:p>
        </p:txBody>
      </p:sp>
    </p:spTree>
    <p:extLst>
      <p:ext uri="{BB962C8B-B14F-4D97-AF65-F5344CB8AC3E}">
        <p14:creationId xmlns:p14="http://schemas.microsoft.com/office/powerpoint/2010/main" val="32614055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eBirth v2: déclaration de naissance électronique</a:t>
            </a:r>
          </a:p>
        </p:txBody>
      </p:sp>
      <p:sp>
        <p:nvSpPr>
          <p:cNvPr id="11" name="Content Placeholder 10"/>
          <p:cNvSpPr>
            <a:spLocks noGrp="1"/>
          </p:cNvSpPr>
          <p:nvPr>
            <p:ph idx="1"/>
          </p:nvPr>
        </p:nvSpPr>
        <p:spPr/>
        <p:txBody>
          <a:bodyPr/>
          <a:lstStyle/>
          <a:p>
            <a:r>
              <a:rPr lang="fr-BE" dirty="0"/>
              <a:t>2020-2021</a:t>
            </a:r>
          </a:p>
          <a:p>
            <a:pPr lvl="1"/>
            <a:r>
              <a:rPr lang="fr-BE" dirty="0"/>
              <a:t>simplification de 3 flux </a:t>
            </a:r>
          </a:p>
          <a:p>
            <a:pPr lvl="2"/>
            <a:r>
              <a:rPr lang="fr-BE" dirty="0"/>
              <a:t>création automatique d’un NISS pour le nouveau-né</a:t>
            </a:r>
          </a:p>
          <a:p>
            <a:pPr lvl="2"/>
            <a:r>
              <a:rPr lang="fr-BE" dirty="0"/>
              <a:t>données de santé transmises aux autorités compétentes</a:t>
            </a:r>
          </a:p>
          <a:p>
            <a:pPr lvl="3"/>
            <a:r>
              <a:rPr lang="fr-BE" dirty="0"/>
              <a:t>en provenance du </a:t>
            </a:r>
            <a:r>
              <a:rPr lang="fr-BE" dirty="0" smtClean="0"/>
              <a:t>Dossier PI </a:t>
            </a:r>
            <a:r>
              <a:rPr lang="fr-BE" dirty="0"/>
              <a:t>de l’hôpital</a:t>
            </a:r>
          </a:p>
          <a:p>
            <a:pPr lvl="3"/>
            <a:r>
              <a:rPr lang="fr-BE" dirty="0"/>
              <a:t>via le connecteur de </a:t>
            </a:r>
            <a:r>
              <a:rPr lang="fr-BE" dirty="0" err="1"/>
              <a:t>Healthdata</a:t>
            </a:r>
            <a:r>
              <a:rPr lang="fr-BE" dirty="0"/>
              <a:t> (réutilisation)</a:t>
            </a:r>
          </a:p>
          <a:p>
            <a:pPr lvl="2"/>
            <a:r>
              <a:rPr lang="fr-BE" dirty="0"/>
              <a:t>données socio-économiques et statistiques transmises aux autorités compétentes</a:t>
            </a:r>
          </a:p>
          <a:p>
            <a:pPr lvl="3"/>
            <a:r>
              <a:rPr lang="fr-BE" dirty="0"/>
              <a:t>via le </a:t>
            </a:r>
            <a:r>
              <a:rPr lang="fr-BE" dirty="0" err="1"/>
              <a:t>Datawarehouse</a:t>
            </a:r>
            <a:r>
              <a:rPr lang="fr-BE" dirty="0"/>
              <a:t> de la BCSS (réutilisation)</a:t>
            </a:r>
          </a:p>
        </p:txBody>
      </p:sp>
      <p:sp>
        <p:nvSpPr>
          <p:cNvPr id="3" name="Slide Number Placeholder 2"/>
          <p:cNvSpPr>
            <a:spLocks noGrp="1"/>
          </p:cNvSpPr>
          <p:nvPr>
            <p:ph type="sldNum" sz="quarter" idx="12"/>
          </p:nvPr>
        </p:nvSpPr>
        <p:spPr/>
        <p:txBody>
          <a:bodyPr/>
          <a:lstStyle/>
          <a:p>
            <a:fld id="{97CCC5E9-F9D9-46F9-AA92-085E1A182B77}" type="slidenum">
              <a:rPr lang="en-GB" smtClean="0"/>
              <a:pPr/>
              <a:t>25</a:t>
            </a:fld>
            <a:endParaRPr lang="en-GB" smtClean="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11343043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eBirth v2: déclaration de naissance électronique</a:t>
            </a:r>
          </a:p>
        </p:txBody>
      </p:sp>
      <p:sp>
        <p:nvSpPr>
          <p:cNvPr id="11" name="Content Placeholder 10"/>
          <p:cNvSpPr>
            <a:spLocks noGrp="1"/>
          </p:cNvSpPr>
          <p:nvPr>
            <p:ph idx="1"/>
          </p:nvPr>
        </p:nvSpPr>
        <p:spPr/>
        <p:txBody>
          <a:bodyPr/>
          <a:lstStyle/>
          <a:p>
            <a:r>
              <a:rPr lang="fr-BE"/>
              <a:t>2022</a:t>
            </a:r>
          </a:p>
          <a:p>
            <a:pPr lvl="1"/>
            <a:r>
              <a:rPr lang="fr-BE"/>
              <a:t>flux de notification</a:t>
            </a:r>
          </a:p>
          <a:p>
            <a:pPr lvl="2"/>
            <a:r>
              <a:rPr lang="fr-BE"/>
              <a:t>application web Q1 2022 </a:t>
            </a:r>
          </a:p>
          <a:p>
            <a:pPr lvl="2"/>
            <a:r>
              <a:rPr lang="fr-BE"/>
              <a:t>service web Q2 2022 </a:t>
            </a:r>
          </a:p>
          <a:p>
            <a:pPr lvl="1"/>
            <a:r>
              <a:rPr lang="fr-BE"/>
              <a:t>flux médical </a:t>
            </a:r>
          </a:p>
          <a:p>
            <a:pPr lvl="2"/>
            <a:r>
              <a:rPr lang="fr-BE"/>
              <a:t>questionnaire FHIR quasiment finalisé</a:t>
            </a:r>
          </a:p>
          <a:p>
            <a:pPr lvl="2"/>
            <a:r>
              <a:rPr lang="fr-BE"/>
              <a:t>sera coordonné avec les coffres forts et les fournisseurs de logiciels</a:t>
            </a:r>
          </a:p>
          <a:p>
            <a:pPr lvl="2"/>
            <a:r>
              <a:rPr lang="fr-BE"/>
              <a:t>opportunité d’utiliser SnomedCT en cours d’évaluation</a:t>
            </a:r>
          </a:p>
          <a:p>
            <a:pPr lvl="1"/>
            <a:r>
              <a:rPr lang="fr-BE"/>
              <a:t>flux socio-économique</a:t>
            </a:r>
          </a:p>
          <a:p>
            <a:pPr lvl="2"/>
            <a:r>
              <a:rPr lang="fr-BE"/>
              <a:t>entame de la mise au point et des développements autour du  flux BCSS/Datawarehouse</a:t>
            </a:r>
          </a:p>
        </p:txBody>
      </p:sp>
      <p:sp>
        <p:nvSpPr>
          <p:cNvPr id="3" name="Slide Number Placeholder 2"/>
          <p:cNvSpPr>
            <a:spLocks noGrp="1"/>
          </p:cNvSpPr>
          <p:nvPr>
            <p:ph type="sldNum" sz="quarter" idx="12"/>
          </p:nvPr>
        </p:nvSpPr>
        <p:spPr/>
        <p:txBody>
          <a:bodyPr/>
          <a:lstStyle/>
          <a:p>
            <a:fld id="{97CCC5E9-F9D9-46F9-AA92-085E1A182B77}" type="slidenum">
              <a:rPr lang="en-GB" smtClean="0"/>
              <a:pPr/>
              <a:t>26</a:t>
            </a:fld>
            <a:endParaRPr lang="en-GB" smtClean="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2121068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Digitalisation résultats labo</a:t>
            </a:r>
          </a:p>
        </p:txBody>
      </p:sp>
      <p:sp>
        <p:nvSpPr>
          <p:cNvPr id="11" name="Content Placeholder 10"/>
          <p:cNvSpPr>
            <a:spLocks noGrp="1"/>
          </p:cNvSpPr>
          <p:nvPr>
            <p:ph idx="1"/>
          </p:nvPr>
        </p:nvSpPr>
        <p:spPr/>
        <p:txBody>
          <a:bodyPr/>
          <a:lstStyle/>
          <a:p>
            <a:r>
              <a:rPr lang="nl-BE"/>
              <a:t>2021</a:t>
            </a:r>
          </a:p>
          <a:p>
            <a:pPr lvl="1"/>
            <a:r>
              <a:rPr lang="nl-BE"/>
              <a:t>envoi électronique des résultats d’analyses de manière</a:t>
            </a:r>
          </a:p>
          <a:p>
            <a:pPr lvl="2"/>
            <a:r>
              <a:rPr lang="nl-BE"/>
              <a:t>structurée (format FHIR) </a:t>
            </a:r>
          </a:p>
          <a:p>
            <a:pPr lvl="2"/>
            <a:r>
              <a:rPr lang="nl-BE"/>
              <a:t>codée (format LOINC)</a:t>
            </a:r>
          </a:p>
          <a:p>
            <a:pPr lvl="1"/>
            <a:r>
              <a:rPr lang="nl-BE"/>
              <a:t>besoin d’adapter les logiciels des médecins, des laboratoires et des hôpitaux</a:t>
            </a:r>
          </a:p>
          <a:p>
            <a:pPr lvl="1"/>
            <a:r>
              <a:rPr lang="nl-BE"/>
              <a:t>installation d’une phase pilote avec le ‘coalition of the willing’ </a:t>
            </a:r>
          </a:p>
          <a:p>
            <a:pPr lvl="1"/>
            <a:r>
              <a:rPr lang="nl-BE"/>
              <a:t>objectifs de la phase pilote</a:t>
            </a:r>
          </a:p>
          <a:p>
            <a:pPr lvl="2"/>
            <a:r>
              <a:rPr lang="nl-BE"/>
              <a:t>outil de visualisation pour tester le message structuré en FHIR</a:t>
            </a:r>
          </a:p>
          <a:p>
            <a:pPr lvl="2"/>
            <a:r>
              <a:rPr lang="nl-BE"/>
              <a:t>un set permettant de tester le développement chez chaque partenaire </a:t>
            </a:r>
          </a:p>
          <a:p>
            <a:pPr lvl="2"/>
            <a:r>
              <a:rPr lang="nl-BE"/>
              <a:t>une documentation approfondie</a:t>
            </a:r>
          </a:p>
        </p:txBody>
      </p:sp>
      <p:sp>
        <p:nvSpPr>
          <p:cNvPr id="3" name="Slide Number Placeholder 2"/>
          <p:cNvSpPr>
            <a:spLocks noGrp="1"/>
          </p:cNvSpPr>
          <p:nvPr>
            <p:ph type="sldNum" sz="quarter" idx="12"/>
          </p:nvPr>
        </p:nvSpPr>
        <p:spPr/>
        <p:txBody>
          <a:bodyPr/>
          <a:lstStyle/>
          <a:p>
            <a:fld id="{97CCC5E9-F9D9-46F9-AA92-085E1A182B77}" type="slidenum">
              <a:rPr lang="en-GB" smtClean="0"/>
              <a:pPr/>
              <a:t>27</a:t>
            </a:fld>
            <a:endParaRPr lang="en-GB" smtClean="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734996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Digitalisation résultats labo</a:t>
            </a:r>
          </a:p>
        </p:txBody>
      </p:sp>
      <p:sp>
        <p:nvSpPr>
          <p:cNvPr id="11" name="Content Placeholder 10"/>
          <p:cNvSpPr>
            <a:spLocks noGrp="1"/>
          </p:cNvSpPr>
          <p:nvPr>
            <p:ph idx="1"/>
          </p:nvPr>
        </p:nvSpPr>
        <p:spPr/>
        <p:txBody>
          <a:bodyPr/>
          <a:lstStyle/>
          <a:p>
            <a:r>
              <a:rPr lang="nl-BE"/>
              <a:t>2022</a:t>
            </a:r>
          </a:p>
          <a:p>
            <a:pPr lvl="1"/>
            <a:r>
              <a:rPr lang="nl-BE"/>
              <a:t>timing</a:t>
            </a:r>
          </a:p>
          <a:p>
            <a:pPr lvl="2"/>
            <a:r>
              <a:rPr lang="nl-BE"/>
              <a:t>continuation jusqu’au 31/03/22 de la phase pilote </a:t>
            </a:r>
          </a:p>
          <a:p>
            <a:pPr lvl="3"/>
            <a:r>
              <a:rPr lang="nl-BE"/>
              <a:t>mise à disposition de tous les résultats à tous les partenaires</a:t>
            </a:r>
          </a:p>
          <a:p>
            <a:pPr lvl="2"/>
            <a:r>
              <a:rPr lang="nl-BE"/>
              <a:t>développements et tests </a:t>
            </a:r>
          </a:p>
          <a:p>
            <a:pPr lvl="3"/>
            <a:r>
              <a:rPr lang="nl-BE"/>
              <a:t>avril-décembre 2022</a:t>
            </a:r>
          </a:p>
          <a:p>
            <a:pPr lvl="2"/>
            <a:r>
              <a:rPr lang="nl-BE"/>
              <a:t>01/01/23 démarrage en production des systèmes de communication (en simultané) </a:t>
            </a:r>
          </a:p>
          <a:p>
            <a:pPr lvl="3"/>
            <a:r>
              <a:rPr lang="nl-BE"/>
              <a:t>des résultats des tests labo en pdf (système actuel)</a:t>
            </a:r>
          </a:p>
          <a:p>
            <a:pPr lvl="3"/>
            <a:r>
              <a:rPr lang="nl-BE"/>
              <a:t>via messages structurés FHIR avec un codage LOINC</a:t>
            </a:r>
          </a:p>
          <a:p>
            <a:pPr lvl="1"/>
            <a:endParaRPr lang="fr-BE" dirty="0"/>
          </a:p>
        </p:txBody>
      </p:sp>
      <p:sp>
        <p:nvSpPr>
          <p:cNvPr id="3" name="Slide Number Placeholder 2"/>
          <p:cNvSpPr>
            <a:spLocks noGrp="1"/>
          </p:cNvSpPr>
          <p:nvPr>
            <p:ph type="sldNum" sz="quarter" idx="12"/>
          </p:nvPr>
        </p:nvSpPr>
        <p:spPr/>
        <p:txBody>
          <a:bodyPr/>
          <a:lstStyle/>
          <a:p>
            <a:fld id="{97CCC5E9-F9D9-46F9-AA92-085E1A182B77}" type="slidenum">
              <a:rPr lang="en-GB" smtClean="0"/>
              <a:pPr/>
              <a:t>28</a:t>
            </a:fld>
            <a:endParaRPr lang="en-GB" smtClean="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1006783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Cluster 5 – Orgadon</a:t>
            </a:r>
          </a:p>
        </p:txBody>
      </p:sp>
      <p:sp>
        <p:nvSpPr>
          <p:cNvPr id="11" name="Content Placeholder 10"/>
          <p:cNvSpPr>
            <a:spLocks noGrp="1"/>
          </p:cNvSpPr>
          <p:nvPr>
            <p:ph idx="1"/>
          </p:nvPr>
        </p:nvSpPr>
        <p:spPr/>
        <p:txBody>
          <a:bodyPr/>
          <a:lstStyle/>
          <a:p>
            <a:r>
              <a:rPr lang="nl-BE"/>
              <a:t>2021</a:t>
            </a:r>
          </a:p>
          <a:p>
            <a:pPr lvl="1"/>
            <a:r>
              <a:rPr lang="nl-BE"/>
              <a:t>automatiseren van de toegang tot de databank Orgadon voor de beheerders van het menselijk lichaamsmateriaal en de coördinatoren van biobanken</a:t>
            </a:r>
          </a:p>
          <a:p>
            <a:pPr lvl="1"/>
            <a:r>
              <a:rPr lang="nl-BE"/>
              <a:t>het verbeteren van de look en feel van de toepassing</a:t>
            </a:r>
          </a:p>
          <a:p>
            <a:pPr lvl="1"/>
            <a:r>
              <a:rPr lang="nl-BE"/>
              <a:t>het inschakelen van een callcenter voor het beantwoorden van vragen van de leveranciers van menselijk lichaamsmateriaal</a:t>
            </a:r>
          </a:p>
          <a:p>
            <a:endParaRPr lang="nl-NL" dirty="0"/>
          </a:p>
        </p:txBody>
      </p:sp>
      <p:sp>
        <p:nvSpPr>
          <p:cNvPr id="3" name="Slide Number Placeholder 2"/>
          <p:cNvSpPr>
            <a:spLocks noGrp="1"/>
          </p:cNvSpPr>
          <p:nvPr>
            <p:ph type="sldNum" sz="quarter" idx="12"/>
          </p:nvPr>
        </p:nvSpPr>
        <p:spPr/>
        <p:txBody>
          <a:bodyPr/>
          <a:lstStyle/>
          <a:p>
            <a:fld id="{97CCC5E9-F9D9-46F9-AA92-085E1A182B77}" type="slidenum">
              <a:rPr lang="en-GB" smtClean="0"/>
              <a:pPr/>
              <a:t>29</a:t>
            </a:fld>
            <a:endParaRPr lang="en-GB" smtClean="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pic>
        <p:nvPicPr>
          <p:cNvPr id="4" name="Picture 3"/>
          <p:cNvPicPr>
            <a:picLocks noChangeAspect="1"/>
          </p:cNvPicPr>
          <p:nvPr/>
        </p:nvPicPr>
        <p:blipFill>
          <a:blip r:embed="rId3"/>
          <a:stretch>
            <a:fillRect/>
          </a:stretch>
        </p:blipFill>
        <p:spPr>
          <a:xfrm>
            <a:off x="6796274" y="3089508"/>
            <a:ext cx="3589855" cy="3366265"/>
          </a:xfrm>
          <a:prstGeom prst="rect">
            <a:avLst/>
          </a:prstGeom>
        </p:spPr>
      </p:pic>
    </p:spTree>
    <p:extLst>
      <p:ext uri="{BB962C8B-B14F-4D97-AF65-F5344CB8AC3E}">
        <p14:creationId xmlns:p14="http://schemas.microsoft.com/office/powerpoint/2010/main" val="3878561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3392" y="2147372"/>
            <a:ext cx="11017224" cy="1569660"/>
          </a:xfrm>
          <a:prstGeom prst="rect">
            <a:avLst/>
          </a:prstGeom>
        </p:spPr>
        <p:txBody>
          <a:bodyPr wrap="square">
            <a:spAutoFit/>
          </a:bodyPr>
          <a:lstStyle/>
          <a:p>
            <a:pPr algn="ctr"/>
            <a:r>
              <a:rPr lang="nl-BE" sz="4800">
                <a:solidFill>
                  <a:srgbClr val="C00000"/>
                </a:solidFill>
              </a:rPr>
              <a:t>Roadmap 3.0 </a:t>
            </a:r>
            <a:br>
              <a:rPr lang="nl-BE" sz="4800">
                <a:solidFill>
                  <a:srgbClr val="C00000"/>
                </a:solidFill>
              </a:rPr>
            </a:br>
            <a:r>
              <a:rPr lang="nl-BE" sz="4800">
                <a:solidFill>
                  <a:srgbClr val="C00000"/>
                </a:solidFill>
              </a:rPr>
              <a:t>(2019-2021)</a:t>
            </a:r>
          </a:p>
        </p:txBody>
      </p:sp>
      <p:sp>
        <p:nvSpPr>
          <p:cNvPr id="2" name="Slide Number Placeholder 1"/>
          <p:cNvSpPr>
            <a:spLocks noGrp="1"/>
          </p:cNvSpPr>
          <p:nvPr>
            <p:ph type="sldNum" sz="quarter" idx="10"/>
          </p:nvPr>
        </p:nvSpPr>
        <p:spPr/>
        <p:txBody>
          <a:bodyPr/>
          <a:lstStyle/>
          <a:p>
            <a:pPr>
              <a:defRPr/>
            </a:pPr>
            <a:fld id="{EF66DDCB-4F40-4F8C-A2FE-269D135B5A13}" type="slidenum">
              <a:rPr lang="en-GB" smtClean="0"/>
              <a:pPr>
                <a:defRPr/>
              </a:pPr>
              <a:t>3</a:t>
            </a:fld>
            <a:endParaRPr lang="en-GB" smtClean="0"/>
          </a:p>
        </p:txBody>
      </p:sp>
    </p:spTree>
    <p:extLst>
      <p:ext uri="{BB962C8B-B14F-4D97-AF65-F5344CB8AC3E}">
        <p14:creationId xmlns:p14="http://schemas.microsoft.com/office/powerpoint/2010/main" val="3489561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Cluster 5 – Orgadon</a:t>
            </a:r>
          </a:p>
        </p:txBody>
      </p:sp>
      <p:sp>
        <p:nvSpPr>
          <p:cNvPr id="11" name="Content Placeholder 10"/>
          <p:cNvSpPr>
            <a:spLocks noGrp="1"/>
          </p:cNvSpPr>
          <p:nvPr>
            <p:ph idx="1"/>
          </p:nvPr>
        </p:nvSpPr>
        <p:spPr/>
        <p:txBody>
          <a:bodyPr/>
          <a:lstStyle/>
          <a:p>
            <a:r>
              <a:rPr lang="nl-BE" dirty="0"/>
              <a:t>2022</a:t>
            </a:r>
          </a:p>
          <a:p>
            <a:pPr lvl="1"/>
            <a:r>
              <a:rPr lang="nl-BE" dirty="0"/>
              <a:t>regularisatie van de beraadslaging van het FAGG voor het gebruik van de gegevens van het RR</a:t>
            </a:r>
          </a:p>
          <a:p>
            <a:pPr lvl="1"/>
            <a:r>
              <a:rPr lang="nl-BE" dirty="0"/>
              <a:t>beheer in CoBRHA door het FAGG van</a:t>
            </a:r>
          </a:p>
          <a:p>
            <a:pPr lvl="2"/>
            <a:r>
              <a:rPr lang="nl-BE" dirty="0"/>
              <a:t>banken met menselijk lichaamsmateriaal</a:t>
            </a:r>
          </a:p>
          <a:p>
            <a:pPr lvl="2"/>
            <a:r>
              <a:rPr lang="nl-BE" dirty="0" err="1"/>
              <a:t>biobanken</a:t>
            </a:r>
            <a:endParaRPr lang="nl-BE" dirty="0"/>
          </a:p>
          <a:p>
            <a:pPr lvl="1"/>
            <a:r>
              <a:rPr lang="nl-BE" dirty="0"/>
              <a:t>verbetering van de look &amp; feel van de applicatie</a:t>
            </a:r>
          </a:p>
          <a:p>
            <a:pPr lvl="1"/>
            <a:r>
              <a:rPr lang="nl-BE" dirty="0"/>
              <a:t>functionaliteit ‘beheer van de overlijdens’</a:t>
            </a:r>
          </a:p>
          <a:p>
            <a:pPr lvl="1"/>
            <a:endParaRPr lang="nl-BE" dirty="0" smtClean="0">
              <a:solidFill>
                <a:srgbClr val="FF0000"/>
              </a:solidFill>
            </a:endParaRPr>
          </a:p>
          <a:p>
            <a:pPr lvl="1"/>
            <a:endParaRPr lang="nl-BE" dirty="0" smtClean="0"/>
          </a:p>
          <a:p>
            <a:endParaRPr lang="nl-NL" dirty="0"/>
          </a:p>
        </p:txBody>
      </p:sp>
      <p:sp>
        <p:nvSpPr>
          <p:cNvPr id="3" name="Slide Number Placeholder 2"/>
          <p:cNvSpPr>
            <a:spLocks noGrp="1"/>
          </p:cNvSpPr>
          <p:nvPr>
            <p:ph type="sldNum" sz="quarter" idx="12"/>
          </p:nvPr>
        </p:nvSpPr>
        <p:spPr/>
        <p:txBody>
          <a:bodyPr/>
          <a:lstStyle/>
          <a:p>
            <a:fld id="{97CCC5E9-F9D9-46F9-AA92-085E1A182B77}" type="slidenum">
              <a:rPr lang="en-GB" smtClean="0"/>
              <a:pPr/>
              <a:t>30</a:t>
            </a:fld>
            <a:endParaRPr lang="en-GB" smtClean="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37089064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Cluster 5 – MijnGezondheid</a:t>
            </a:r>
          </a:p>
        </p:txBody>
      </p:sp>
      <p:sp>
        <p:nvSpPr>
          <p:cNvPr id="11" name="Content Placeholder 10"/>
          <p:cNvSpPr>
            <a:spLocks noGrp="1"/>
          </p:cNvSpPr>
          <p:nvPr>
            <p:ph idx="1"/>
          </p:nvPr>
        </p:nvSpPr>
        <p:spPr/>
        <p:txBody>
          <a:bodyPr/>
          <a:lstStyle/>
          <a:p>
            <a:pPr>
              <a:spcBef>
                <a:spcPts val="400"/>
              </a:spcBef>
            </a:pPr>
            <a:r>
              <a:rPr lang="nl-BE" dirty="0"/>
              <a:t>2021</a:t>
            </a:r>
          </a:p>
          <a:p>
            <a:pPr lvl="1">
              <a:spcBef>
                <a:spcPts val="400"/>
              </a:spcBef>
            </a:pPr>
            <a:r>
              <a:rPr lang="nl-BE" dirty="0" err="1"/>
              <a:t>engelstalige</a:t>
            </a:r>
            <a:r>
              <a:rPr lang="nl-BE" dirty="0"/>
              <a:t> versie van de site</a:t>
            </a:r>
          </a:p>
          <a:p>
            <a:pPr lvl="1">
              <a:spcBef>
                <a:spcPts val="400"/>
              </a:spcBef>
            </a:pPr>
            <a:r>
              <a:rPr lang="nl-BE" dirty="0"/>
              <a:t>integratie van alle tools </a:t>
            </a:r>
            <a:r>
              <a:rPr lang="nl-BE" dirty="0" err="1"/>
              <a:t>mbt</a:t>
            </a:r>
            <a:r>
              <a:rPr lang="nl-BE" dirty="0"/>
              <a:t> de pandemie</a:t>
            </a:r>
          </a:p>
          <a:p>
            <a:pPr lvl="2">
              <a:spcBef>
                <a:spcPts val="400"/>
              </a:spcBef>
            </a:pPr>
            <a:r>
              <a:rPr lang="nl-BE" dirty="0"/>
              <a:t>tijdelijke opschorting van het vaccinatiecertificaat bij een positieve Covid test</a:t>
            </a:r>
          </a:p>
          <a:p>
            <a:pPr lvl="2">
              <a:spcBef>
                <a:spcPts val="400"/>
              </a:spcBef>
            </a:pPr>
            <a:r>
              <a:rPr lang="nl-BE" dirty="0"/>
              <a:t>link met de pagina voor aanvraag van een PCR test</a:t>
            </a:r>
          </a:p>
          <a:p>
            <a:pPr lvl="2">
              <a:spcBef>
                <a:spcPts val="400"/>
              </a:spcBef>
            </a:pPr>
            <a:r>
              <a:rPr lang="nl-BE" dirty="0"/>
              <a:t>doorlinken naar reservatietools staalafnamecentra na aanvraag CTPC-code</a:t>
            </a:r>
          </a:p>
          <a:p>
            <a:pPr lvl="2">
              <a:spcBef>
                <a:spcPts val="400"/>
              </a:spcBef>
            </a:pPr>
            <a:r>
              <a:rPr lang="nl-BE" dirty="0"/>
              <a:t>link naar de </a:t>
            </a:r>
            <a:r>
              <a:rPr lang="nl-BE" dirty="0" err="1"/>
              <a:t>Qvax</a:t>
            </a:r>
            <a:endParaRPr lang="nl-BE" dirty="0"/>
          </a:p>
          <a:p>
            <a:pPr lvl="2">
              <a:spcBef>
                <a:spcPts val="400"/>
              </a:spcBef>
            </a:pPr>
            <a:r>
              <a:rPr lang="nl-BE" dirty="0"/>
              <a:t>FAQ’s formulier voor het opvolgen van contacten</a:t>
            </a:r>
          </a:p>
          <a:p>
            <a:pPr marL="914400" lvl="2" indent="0">
              <a:spcBef>
                <a:spcPts val="400"/>
              </a:spcBef>
              <a:buNone/>
            </a:pPr>
            <a:r>
              <a:rPr lang="nl-BE" dirty="0"/>
              <a:t>…</a:t>
            </a:r>
          </a:p>
          <a:p>
            <a:pPr>
              <a:spcBef>
                <a:spcPts val="400"/>
              </a:spcBef>
            </a:pPr>
            <a:r>
              <a:rPr lang="nl-BE" dirty="0"/>
              <a:t>2022</a:t>
            </a:r>
          </a:p>
          <a:p>
            <a:pPr lvl="1">
              <a:spcBef>
                <a:spcPts val="400"/>
              </a:spcBef>
            </a:pPr>
            <a:r>
              <a:rPr lang="nl-BE" dirty="0"/>
              <a:t>integratie van het </a:t>
            </a:r>
            <a:r>
              <a:rPr lang="nl-BE" dirty="0" smtClean="0"/>
              <a:t>voorschriftenmandaat</a:t>
            </a:r>
          </a:p>
          <a:p>
            <a:pPr lvl="2">
              <a:spcBef>
                <a:spcPts val="400"/>
              </a:spcBef>
            </a:pPr>
            <a:r>
              <a:rPr lang="nl-BE" dirty="0" smtClean="0"/>
              <a:t>mandaat die de </a:t>
            </a:r>
            <a:r>
              <a:rPr lang="nl-BE" dirty="0"/>
              <a:t>toelating geeft aan een derde om </a:t>
            </a:r>
            <a:r>
              <a:rPr lang="nl-BE" dirty="0" smtClean="0"/>
              <a:t>geneesmiddelen af te halen</a:t>
            </a:r>
            <a:endParaRPr lang="nl-BE" dirty="0"/>
          </a:p>
          <a:p>
            <a:pPr lvl="1">
              <a:spcBef>
                <a:spcPts val="400"/>
              </a:spcBef>
            </a:pPr>
            <a:r>
              <a:rPr lang="nl-BE" dirty="0"/>
              <a:t>studie </a:t>
            </a:r>
            <a:r>
              <a:rPr lang="nl-BE" dirty="0" err="1"/>
              <a:t>mbt</a:t>
            </a:r>
            <a:r>
              <a:rPr lang="nl-BE" dirty="0"/>
              <a:t> een nieuwe gebruikersinterface</a:t>
            </a:r>
          </a:p>
          <a:p>
            <a:pPr lvl="1">
              <a:spcBef>
                <a:spcPts val="400"/>
              </a:spcBef>
            </a:pPr>
            <a:r>
              <a:rPr lang="nl-BE" dirty="0"/>
              <a:t>de verdere evoluties moeten nog besproken worden in de stuurgroep</a:t>
            </a:r>
          </a:p>
          <a:p>
            <a:pPr marL="914400" lvl="2" indent="0">
              <a:spcBef>
                <a:spcPts val="400"/>
              </a:spcBef>
              <a:buNone/>
            </a:pPr>
            <a:endParaRPr lang="nl-NL" dirty="0" smtClean="0">
              <a:solidFill>
                <a:srgbClr val="FF0000"/>
              </a:solidFill>
            </a:endParaRPr>
          </a:p>
        </p:txBody>
      </p:sp>
      <p:sp>
        <p:nvSpPr>
          <p:cNvPr id="3" name="Slide Number Placeholder 2"/>
          <p:cNvSpPr>
            <a:spLocks noGrp="1"/>
          </p:cNvSpPr>
          <p:nvPr>
            <p:ph type="sldNum" sz="quarter" idx="12"/>
          </p:nvPr>
        </p:nvSpPr>
        <p:spPr/>
        <p:txBody>
          <a:bodyPr/>
          <a:lstStyle/>
          <a:p>
            <a:fld id="{97CCC5E9-F9D9-46F9-AA92-085E1A182B77}" type="slidenum">
              <a:rPr lang="en-GB" smtClean="0"/>
              <a:pPr/>
              <a:t>31</a:t>
            </a:fld>
            <a:endParaRPr lang="en-GB" smtClean="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18056874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Cluster 5 – MijnGezondheid</a:t>
            </a:r>
          </a:p>
        </p:txBody>
      </p:sp>
      <p:pic>
        <p:nvPicPr>
          <p:cNvPr id="4" name="Content Placeholder 3"/>
          <p:cNvPicPr>
            <a:picLocks noGrp="1" noChangeAspect="1"/>
          </p:cNvPicPr>
          <p:nvPr>
            <p:ph idx="1"/>
          </p:nvPr>
        </p:nvPicPr>
        <p:blipFill>
          <a:blip r:embed="rId3"/>
          <a:stretch>
            <a:fillRect/>
          </a:stretch>
        </p:blipFill>
        <p:spPr>
          <a:xfrm>
            <a:off x="3335202" y="998462"/>
            <a:ext cx="5537112" cy="5284788"/>
          </a:xfrm>
          <a:prstGeom prst="rect">
            <a:avLst/>
          </a:prstGeom>
        </p:spPr>
      </p:pic>
      <p:sp>
        <p:nvSpPr>
          <p:cNvPr id="3" name="Slide Number Placeholder 2"/>
          <p:cNvSpPr>
            <a:spLocks noGrp="1"/>
          </p:cNvSpPr>
          <p:nvPr>
            <p:ph type="sldNum" sz="quarter" idx="12"/>
          </p:nvPr>
        </p:nvSpPr>
        <p:spPr/>
        <p:txBody>
          <a:bodyPr/>
          <a:lstStyle/>
          <a:p>
            <a:fld id="{97CCC5E9-F9D9-46F9-AA92-085E1A182B77}" type="slidenum">
              <a:rPr lang="en-GB" smtClean="0"/>
              <a:pPr/>
              <a:t>32</a:t>
            </a:fld>
            <a:endParaRPr lang="en-GB" smtClean="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8182505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a:t>Cluster 6 – eGezondheid met ziekenfondsen</a:t>
            </a:r>
          </a:p>
        </p:txBody>
      </p:sp>
      <p:sp>
        <p:nvSpPr>
          <p:cNvPr id="11" name="Content Placeholder 10"/>
          <p:cNvSpPr>
            <a:spLocks noGrp="1"/>
          </p:cNvSpPr>
          <p:nvPr>
            <p:ph idx="1"/>
          </p:nvPr>
        </p:nvSpPr>
        <p:spPr/>
        <p:txBody>
          <a:bodyPr/>
          <a:lstStyle/>
          <a:p>
            <a:r>
              <a:rPr lang="nl-BE" dirty="0"/>
              <a:t>2021</a:t>
            </a:r>
          </a:p>
          <a:p>
            <a:pPr lvl="1"/>
            <a:r>
              <a:rPr lang="nl-BE" dirty="0" err="1"/>
              <a:t>eAttest</a:t>
            </a:r>
            <a:r>
              <a:rPr lang="nl-BE" dirty="0"/>
              <a:t> en </a:t>
            </a:r>
            <a:r>
              <a:rPr lang="nl-BE" dirty="0" err="1"/>
              <a:t>eFact</a:t>
            </a:r>
            <a:r>
              <a:rPr lang="nl-BE" dirty="0"/>
              <a:t> voor de kinesitherapeuten</a:t>
            </a:r>
          </a:p>
          <a:p>
            <a:pPr lvl="2"/>
            <a:r>
              <a:rPr lang="nl-BE" dirty="0"/>
              <a:t>beide diensten zullen worden opengesteld voor de kinesitherapeuten</a:t>
            </a:r>
          </a:p>
          <a:p>
            <a:pPr lvl="1"/>
            <a:r>
              <a:rPr lang="nl-BE" dirty="0"/>
              <a:t>implementatie van de toepassing </a:t>
            </a:r>
            <a:r>
              <a:rPr lang="nl-BE" dirty="0" err="1"/>
              <a:t>Mental</a:t>
            </a:r>
            <a:r>
              <a:rPr lang="nl-BE" dirty="0"/>
              <a:t> Health (terugbetaling van de psychologische zorg)</a:t>
            </a:r>
          </a:p>
          <a:p>
            <a:pPr lvl="1"/>
            <a:r>
              <a:rPr lang="nl-BE" dirty="0"/>
              <a:t>implementatie van </a:t>
            </a:r>
            <a:r>
              <a:rPr lang="nl-BE" dirty="0" err="1"/>
              <a:t>MyHealthViewer</a:t>
            </a:r>
            <a:endParaRPr lang="nl-BE" dirty="0"/>
          </a:p>
          <a:p>
            <a:r>
              <a:rPr lang="nl-BE" dirty="0"/>
              <a:t>2022</a:t>
            </a:r>
          </a:p>
          <a:p>
            <a:pPr lvl="1"/>
            <a:r>
              <a:rPr lang="nl-BE" dirty="0"/>
              <a:t>statistiek </a:t>
            </a:r>
            <a:r>
              <a:rPr lang="nl-BE" dirty="0" err="1"/>
              <a:t>pathologieën</a:t>
            </a:r>
            <a:r>
              <a:rPr lang="nl-BE" dirty="0"/>
              <a:t> kinesitherapeuten</a:t>
            </a:r>
          </a:p>
          <a:p>
            <a:pPr lvl="2"/>
            <a:r>
              <a:rPr lang="nl-BE" dirty="0"/>
              <a:t>elektronische inzameling van de </a:t>
            </a:r>
            <a:r>
              <a:rPr lang="nl-BE" dirty="0" err="1"/>
              <a:t>pathologieën</a:t>
            </a:r>
            <a:r>
              <a:rPr lang="nl-BE" dirty="0"/>
              <a:t> die door de kinesitherapeuten worden behandeld, met het oog op het opstellen van statistieken</a:t>
            </a:r>
          </a:p>
          <a:p>
            <a:pPr lvl="1"/>
            <a:r>
              <a:rPr lang="nl-BE" dirty="0"/>
              <a:t>project regionalisering (</a:t>
            </a:r>
            <a:r>
              <a:rPr lang="nl-BE" dirty="0" err="1"/>
              <a:t>Iriscare</a:t>
            </a:r>
            <a:r>
              <a:rPr lang="nl-BE" dirty="0"/>
              <a:t>)</a:t>
            </a:r>
          </a:p>
          <a:p>
            <a:endParaRPr lang="en-US"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33</a:t>
            </a:fld>
            <a:endParaRPr lang="en-GB" smtClean="0"/>
          </a:p>
        </p:txBody>
      </p:sp>
    </p:spTree>
    <p:extLst>
      <p:ext uri="{BB962C8B-B14F-4D97-AF65-F5344CB8AC3E}">
        <p14:creationId xmlns:p14="http://schemas.microsoft.com/office/powerpoint/2010/main" val="10158504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3392" y="2348880"/>
            <a:ext cx="10972800" cy="922337"/>
          </a:xfrm>
        </p:spPr>
        <p:txBody>
          <a:bodyPr>
            <a:normAutofit fontScale="90000"/>
          </a:bodyPr>
          <a:lstStyle/>
          <a:p>
            <a:r>
              <a:rPr lang="nl-BE"/>
              <a:t>Eveneens in 2021…</a:t>
            </a:r>
            <a:br>
              <a:rPr lang="nl-BE"/>
            </a:br>
            <a:r>
              <a:rPr lang="nl-BE"/>
              <a:t>Andere projecten 2022</a:t>
            </a:r>
          </a:p>
        </p:txBody>
      </p:sp>
      <p:sp>
        <p:nvSpPr>
          <p:cNvPr id="4" name="Slide Number Placeholder 3"/>
          <p:cNvSpPr>
            <a:spLocks noGrp="1"/>
          </p:cNvSpPr>
          <p:nvPr>
            <p:ph type="sldNum" sz="quarter" idx="10"/>
          </p:nvPr>
        </p:nvSpPr>
        <p:spPr/>
        <p:txBody>
          <a:bodyPr/>
          <a:lstStyle/>
          <a:p>
            <a:pPr>
              <a:defRPr/>
            </a:pPr>
            <a:fld id="{EF66DDCB-4F40-4F8C-A2FE-269D135B5A13}" type="slidenum">
              <a:rPr lang="en-GB" smtClean="0"/>
              <a:pPr>
                <a:defRPr/>
              </a:pPr>
              <a:t>34</a:t>
            </a:fld>
            <a:endParaRPr lang="en-GB" smtClean="0"/>
          </a:p>
        </p:txBody>
      </p:sp>
    </p:spTree>
    <p:extLst>
      <p:ext uri="{BB962C8B-B14F-4D97-AF65-F5344CB8AC3E}">
        <p14:creationId xmlns:p14="http://schemas.microsoft.com/office/powerpoint/2010/main" val="28917258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Services de base </a:t>
            </a:r>
            <a:r>
              <a:rPr lang="nl-BE" dirty="0">
                <a:solidFill>
                  <a:srgbClr val="087670"/>
                </a:solidFill>
              </a:rPr>
              <a:t>eHealth</a:t>
            </a:r>
          </a:p>
        </p:txBody>
      </p:sp>
      <p:sp>
        <p:nvSpPr>
          <p:cNvPr id="3" name="Content Placeholder 2"/>
          <p:cNvSpPr>
            <a:spLocks noGrp="1"/>
          </p:cNvSpPr>
          <p:nvPr>
            <p:ph idx="1"/>
          </p:nvPr>
        </p:nvSpPr>
        <p:spPr/>
        <p:txBody>
          <a:bodyPr>
            <a:normAutofit/>
          </a:bodyPr>
          <a:lstStyle/>
          <a:p>
            <a:r>
              <a:rPr lang="nl-BE" dirty="0" smtClean="0"/>
              <a:t>12/09/2021 &gt; Nouvelle </a:t>
            </a:r>
            <a:r>
              <a:rPr lang="nl-BE" dirty="0"/>
              <a:t>Infra High </a:t>
            </a:r>
            <a:r>
              <a:rPr lang="nl-BE" dirty="0" err="1"/>
              <a:t>Availibility</a:t>
            </a:r>
            <a:r>
              <a:rPr lang="nl-BE" dirty="0"/>
              <a:t> </a:t>
            </a:r>
            <a:endParaRPr lang="nl-BE" dirty="0" smtClean="0"/>
          </a:p>
          <a:p>
            <a:r>
              <a:rPr lang="nl-BE" dirty="0" err="1" smtClean="0"/>
              <a:t>Nombre</a:t>
            </a:r>
            <a:r>
              <a:rPr lang="nl-BE" dirty="0" smtClean="0"/>
              <a:t> </a:t>
            </a:r>
            <a:r>
              <a:rPr lang="nl-BE" dirty="0"/>
              <a:t>de transactions via les services de base de la </a:t>
            </a:r>
            <a:r>
              <a:rPr lang="nl-BE" dirty="0" err="1"/>
              <a:t>plate-forme</a:t>
            </a:r>
            <a:r>
              <a:rPr lang="nl-BE" dirty="0"/>
              <a:t> </a:t>
            </a:r>
            <a:r>
              <a:rPr lang="nl-BE" dirty="0">
                <a:solidFill>
                  <a:srgbClr val="087670"/>
                </a:solidFill>
              </a:rPr>
              <a:t>eHealth</a:t>
            </a:r>
          </a:p>
          <a:p>
            <a:pPr lvl="1"/>
            <a:r>
              <a:rPr lang="nl-BE" dirty="0"/>
              <a:t>4.122.144.738 en 2015</a:t>
            </a:r>
          </a:p>
          <a:p>
            <a:pPr lvl="1"/>
            <a:r>
              <a:rPr lang="nl-BE" dirty="0"/>
              <a:t>7.067.227.936 en 2016</a:t>
            </a:r>
          </a:p>
          <a:p>
            <a:pPr lvl="1"/>
            <a:r>
              <a:rPr lang="nl-BE" dirty="0"/>
              <a:t>10.055.636.938 en 2017</a:t>
            </a:r>
          </a:p>
          <a:p>
            <a:pPr lvl="1"/>
            <a:r>
              <a:rPr lang="nl-BE" dirty="0"/>
              <a:t>13.332.679.791 en 2018</a:t>
            </a:r>
          </a:p>
          <a:p>
            <a:pPr lvl="1"/>
            <a:r>
              <a:rPr lang="nl-BE" dirty="0"/>
              <a:t>15.095.149.373 en 2019</a:t>
            </a:r>
          </a:p>
          <a:p>
            <a:pPr lvl="1"/>
            <a:r>
              <a:rPr lang="nl-BE" dirty="0"/>
              <a:t>15.095.149.373 en 2019</a:t>
            </a:r>
          </a:p>
          <a:p>
            <a:pPr lvl="1"/>
            <a:r>
              <a:rPr lang="nl-BE" dirty="0"/>
              <a:t>18.025.871.980 en 2020</a:t>
            </a:r>
          </a:p>
          <a:p>
            <a:pPr lvl="1"/>
            <a:r>
              <a:rPr lang="nl-BE" b="1" dirty="0"/>
              <a:t>19.596.213.165 en 2021 (+ 8,71 %)</a:t>
            </a:r>
          </a:p>
          <a:p>
            <a:endParaRPr lang="en-GB" b="1" dirty="0" smtClean="0">
              <a:solidFill>
                <a:srgbClr val="087670"/>
              </a:solidFill>
            </a:endParaRPr>
          </a:p>
          <a:p>
            <a:pPr lvl="1"/>
            <a:endParaRPr lang="en-GB" b="1" dirty="0" smtClean="0">
              <a:solidFill>
                <a:srgbClr val="087670"/>
              </a:solidFill>
            </a:endParaRPr>
          </a:p>
          <a:p>
            <a:pPr marL="457200" lvl="1" indent="0">
              <a:buNone/>
            </a:pPr>
            <a:endParaRPr lang="en-GB" dirty="0" smtClean="0">
              <a:solidFill>
                <a:srgbClr val="087670"/>
              </a:solidFill>
            </a:endParaRPr>
          </a:p>
          <a:p>
            <a:pPr lvl="1"/>
            <a:endParaRPr lang="en-GB" dirty="0">
              <a:solidFill>
                <a:srgbClr val="087670"/>
              </a:solidFill>
            </a:endParaRPr>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35</a:t>
            </a:fld>
            <a:endParaRPr lang="en-GB" smtClean="0"/>
          </a:p>
        </p:txBody>
      </p:sp>
      <p:graphicFrame>
        <p:nvGraphicFramePr>
          <p:cNvPr id="8" name="Chart 7"/>
          <p:cNvGraphicFramePr>
            <a:graphicFrameLocks/>
          </p:cNvGraphicFramePr>
          <p:nvPr>
            <p:extLst>
              <p:ext uri="{D42A27DB-BD31-4B8C-83A1-F6EECF244321}">
                <p14:modId xmlns:p14="http://schemas.microsoft.com/office/powerpoint/2010/main" val="2877167712"/>
              </p:ext>
            </p:extLst>
          </p:nvPr>
        </p:nvGraphicFramePr>
        <p:xfrm>
          <a:off x="5663952" y="2420888"/>
          <a:ext cx="5328592" cy="3384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76989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a:t>Service FAS</a:t>
            </a:r>
          </a:p>
        </p:txBody>
      </p:sp>
      <p:sp>
        <p:nvSpPr>
          <p:cNvPr id="3" name="Content Placeholder 2"/>
          <p:cNvSpPr>
            <a:spLocks noGrp="1"/>
          </p:cNvSpPr>
          <p:nvPr>
            <p:ph idx="1"/>
          </p:nvPr>
        </p:nvSpPr>
        <p:spPr/>
        <p:txBody>
          <a:bodyPr>
            <a:normAutofit/>
          </a:bodyPr>
          <a:lstStyle/>
          <a:p>
            <a:r>
              <a:rPr lang="nl-BE"/>
              <a:t>Evolution de l’utilisation du nouveau service FAS</a:t>
            </a:r>
          </a:p>
          <a:p>
            <a:pPr lvl="1"/>
            <a:endParaRPr lang="en-GB" dirty="0">
              <a:solidFill>
                <a:srgbClr val="087670"/>
              </a:solidFill>
            </a:endParaRPr>
          </a:p>
        </p:txBody>
      </p:sp>
      <p:pic>
        <p:nvPicPr>
          <p:cNvPr id="5" name="Picture 4"/>
          <p:cNvPicPr>
            <a:picLocks noChangeAspect="1"/>
          </p:cNvPicPr>
          <p:nvPr/>
        </p:nvPicPr>
        <p:blipFill>
          <a:blip r:embed="rId3"/>
          <a:stretch>
            <a:fillRect/>
          </a:stretch>
        </p:blipFill>
        <p:spPr>
          <a:xfrm>
            <a:off x="2927648" y="1621424"/>
            <a:ext cx="6912768" cy="4687194"/>
          </a:xfrm>
          <a:prstGeom prst="rect">
            <a:avLst/>
          </a:prstGeom>
        </p:spPr>
      </p:pic>
      <p:sp>
        <p:nvSpPr>
          <p:cNvPr id="6" name="Slide Number Placeholder 5"/>
          <p:cNvSpPr>
            <a:spLocks noGrp="1"/>
          </p:cNvSpPr>
          <p:nvPr>
            <p:ph type="sldNum" sz="quarter" idx="12"/>
          </p:nvPr>
        </p:nvSpPr>
        <p:spPr/>
        <p:txBody>
          <a:bodyPr/>
          <a:lstStyle/>
          <a:p>
            <a:pPr>
              <a:defRPr/>
            </a:pPr>
            <a:fld id="{97CCC5E9-F9D9-46F9-AA92-085E1A182B77}" type="slidenum">
              <a:rPr lang="en-GB" smtClean="0"/>
              <a:pPr>
                <a:defRPr/>
              </a:pPr>
              <a:t>36</a:t>
            </a:fld>
            <a:endParaRPr lang="en-GB" smtClean="0"/>
          </a:p>
        </p:txBody>
      </p:sp>
    </p:spTree>
    <p:extLst>
      <p:ext uri="{BB962C8B-B14F-4D97-AF65-F5344CB8AC3E}">
        <p14:creationId xmlns:p14="http://schemas.microsoft.com/office/powerpoint/2010/main" val="24187532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884982" y="1052736"/>
            <a:ext cx="4569827" cy="5652326"/>
          </a:xfrm>
          <a:prstGeom prst="rect">
            <a:avLst/>
          </a:prstGeom>
        </p:spPr>
      </p:pic>
      <p:sp>
        <p:nvSpPr>
          <p:cNvPr id="2" name="Title 1"/>
          <p:cNvSpPr>
            <a:spLocks noGrp="1"/>
          </p:cNvSpPr>
          <p:nvPr>
            <p:ph type="title"/>
          </p:nvPr>
        </p:nvSpPr>
        <p:spPr/>
        <p:txBody>
          <a:bodyPr>
            <a:normAutofit/>
          </a:bodyPr>
          <a:lstStyle/>
          <a:p>
            <a:r>
              <a:rPr lang="nl-BE"/>
              <a:t>KPI’s</a:t>
            </a:r>
          </a:p>
        </p:txBody>
      </p:sp>
      <p:sp>
        <p:nvSpPr>
          <p:cNvPr id="3" name="Content Placeholder 2"/>
          <p:cNvSpPr>
            <a:spLocks noGrp="1"/>
          </p:cNvSpPr>
          <p:nvPr>
            <p:ph idx="1"/>
          </p:nvPr>
        </p:nvSpPr>
        <p:spPr/>
        <p:txBody>
          <a:bodyPr>
            <a:normAutofit/>
          </a:bodyPr>
          <a:lstStyle/>
          <a:p>
            <a:r>
              <a:rPr lang="nl-BE"/>
              <a:t>100 % des KPI’s respectés </a:t>
            </a:r>
          </a:p>
          <a:p>
            <a:pPr lvl="1"/>
            <a:r>
              <a:rPr lang="nl-BE"/>
              <a:t>performance &amp; accessibilité</a:t>
            </a:r>
          </a:p>
          <a:p>
            <a:pPr marL="457200" lvl="1" indent="0">
              <a:buNone/>
            </a:pPr>
            <a:endParaRPr lang="en-GB" dirty="0">
              <a:solidFill>
                <a:srgbClr val="087670"/>
              </a:solidFill>
            </a:endParaRPr>
          </a:p>
        </p:txBody>
      </p:sp>
      <p:sp>
        <p:nvSpPr>
          <p:cNvPr id="6" name="Slide Number Placeholder 5"/>
          <p:cNvSpPr>
            <a:spLocks noGrp="1"/>
          </p:cNvSpPr>
          <p:nvPr>
            <p:ph type="sldNum" sz="quarter" idx="12"/>
          </p:nvPr>
        </p:nvSpPr>
        <p:spPr/>
        <p:txBody>
          <a:bodyPr/>
          <a:lstStyle/>
          <a:p>
            <a:pPr>
              <a:defRPr/>
            </a:pPr>
            <a:fld id="{97CCC5E9-F9D9-46F9-AA92-085E1A182B77}" type="slidenum">
              <a:rPr lang="en-GB" smtClean="0"/>
              <a:pPr>
                <a:defRPr/>
              </a:pPr>
              <a:t>37</a:t>
            </a:fld>
            <a:endParaRPr lang="en-GB" smtClean="0"/>
          </a:p>
        </p:txBody>
      </p:sp>
    </p:spTree>
    <p:extLst>
      <p:ext uri="{BB962C8B-B14F-4D97-AF65-F5344CB8AC3E}">
        <p14:creationId xmlns:p14="http://schemas.microsoft.com/office/powerpoint/2010/main" val="23962420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Certificats</a:t>
            </a:r>
            <a:r>
              <a:rPr lang="nl-BE" dirty="0" smtClean="0"/>
              <a:t> </a:t>
            </a:r>
            <a:r>
              <a:rPr lang="nl-BE" dirty="0" smtClean="0">
                <a:solidFill>
                  <a:srgbClr val="087670"/>
                </a:solidFill>
              </a:rPr>
              <a:t>eHealth</a:t>
            </a:r>
            <a:endParaRPr lang="nl-BE" dirty="0">
              <a:solidFill>
                <a:srgbClr val="087670"/>
              </a:solidFill>
            </a:endParaRPr>
          </a:p>
        </p:txBody>
      </p:sp>
      <p:sp>
        <p:nvSpPr>
          <p:cNvPr id="3" name="Content Placeholder 2"/>
          <p:cNvSpPr>
            <a:spLocks noGrp="1"/>
          </p:cNvSpPr>
          <p:nvPr>
            <p:ph idx="1"/>
          </p:nvPr>
        </p:nvSpPr>
        <p:spPr/>
        <p:txBody>
          <a:bodyPr/>
          <a:lstStyle/>
          <a:p>
            <a:r>
              <a:rPr lang="nl-BE" dirty="0" smtClean="0"/>
              <a:t>Mise en </a:t>
            </a:r>
            <a:r>
              <a:rPr lang="nl-BE" dirty="0" err="1" smtClean="0"/>
              <a:t>place</a:t>
            </a:r>
            <a:r>
              <a:rPr lang="nl-BE" dirty="0" smtClean="0"/>
              <a:t> en 2021 </a:t>
            </a:r>
            <a:r>
              <a:rPr lang="nl-BE" dirty="0" err="1" smtClean="0"/>
              <a:t>d’un</a:t>
            </a:r>
            <a:r>
              <a:rPr lang="nl-BE" dirty="0" smtClean="0"/>
              <a:t> </a:t>
            </a:r>
            <a:r>
              <a:rPr lang="nl-BE" dirty="0" err="1" smtClean="0"/>
              <a:t>système</a:t>
            </a:r>
            <a:r>
              <a:rPr lang="nl-BE" dirty="0" smtClean="0"/>
              <a:t> de </a:t>
            </a:r>
            <a:r>
              <a:rPr lang="nl-BE" dirty="0" err="1" smtClean="0"/>
              <a:t>gestion</a:t>
            </a:r>
            <a:r>
              <a:rPr lang="nl-BE" dirty="0" smtClean="0"/>
              <a:t> </a:t>
            </a:r>
            <a:r>
              <a:rPr lang="nl-BE" dirty="0" err="1" smtClean="0"/>
              <a:t>efficient</a:t>
            </a:r>
            <a:r>
              <a:rPr lang="nl-BE" dirty="0" smtClean="0"/>
              <a:t> des </a:t>
            </a:r>
            <a:r>
              <a:rPr lang="nl-BE" dirty="0" err="1" smtClean="0"/>
              <a:t>demandes</a:t>
            </a:r>
            <a:r>
              <a:rPr lang="nl-BE" dirty="0" smtClean="0"/>
              <a:t> de </a:t>
            </a:r>
            <a:r>
              <a:rPr lang="nl-BE" dirty="0" err="1" smtClean="0"/>
              <a:t>certificats</a:t>
            </a:r>
            <a:r>
              <a:rPr lang="nl-BE" dirty="0" smtClean="0"/>
              <a:t> </a:t>
            </a:r>
            <a:r>
              <a:rPr lang="nl-BE" dirty="0" err="1" smtClean="0"/>
              <a:t>qui</a:t>
            </a:r>
            <a:r>
              <a:rPr lang="nl-BE" dirty="0" smtClean="0"/>
              <a:t> </a:t>
            </a:r>
            <a:r>
              <a:rPr lang="nl-BE" dirty="0" err="1" smtClean="0"/>
              <a:t>permet</a:t>
            </a:r>
            <a:r>
              <a:rPr lang="nl-BE" dirty="0" smtClean="0"/>
              <a:t> </a:t>
            </a:r>
            <a:r>
              <a:rPr lang="nl-BE" dirty="0" err="1" smtClean="0"/>
              <a:t>d’éviter</a:t>
            </a:r>
            <a:r>
              <a:rPr lang="nl-BE" dirty="0" smtClean="0"/>
              <a:t> les </a:t>
            </a:r>
            <a:r>
              <a:rPr lang="nl-BE" dirty="0" err="1" smtClean="0"/>
              <a:t>créations</a:t>
            </a:r>
            <a:r>
              <a:rPr lang="nl-BE" dirty="0" smtClean="0"/>
              <a:t> </a:t>
            </a:r>
            <a:r>
              <a:rPr lang="nl-BE" dirty="0" err="1" smtClean="0"/>
              <a:t>excessives</a:t>
            </a:r>
            <a:endParaRPr lang="nl-BE" dirty="0" smtClean="0"/>
          </a:p>
          <a:p>
            <a:pPr lvl="1"/>
            <a:r>
              <a:rPr lang="nl-BE" dirty="0" smtClean="0"/>
              <a:t>21.564 </a:t>
            </a:r>
            <a:r>
              <a:rPr lang="nl-BE" dirty="0" err="1" smtClean="0"/>
              <a:t>certificats</a:t>
            </a:r>
            <a:r>
              <a:rPr lang="nl-BE" dirty="0" smtClean="0"/>
              <a:t> </a:t>
            </a:r>
            <a:r>
              <a:rPr lang="nl-BE" dirty="0" err="1" smtClean="0"/>
              <a:t>créés</a:t>
            </a:r>
            <a:r>
              <a:rPr lang="nl-BE" dirty="0" smtClean="0"/>
              <a:t> en 2021</a:t>
            </a:r>
          </a:p>
          <a:p>
            <a:pPr lvl="2"/>
            <a:r>
              <a:rPr lang="nl-BE" dirty="0" smtClean="0"/>
              <a:t>46.186 </a:t>
            </a:r>
            <a:r>
              <a:rPr lang="nl-BE" dirty="0" err="1" smtClean="0"/>
              <a:t>certificats</a:t>
            </a:r>
            <a:r>
              <a:rPr lang="nl-BE" dirty="0" smtClean="0"/>
              <a:t> </a:t>
            </a:r>
            <a:r>
              <a:rPr lang="nl-BE" dirty="0" err="1" smtClean="0"/>
              <a:t>actifs</a:t>
            </a:r>
            <a:r>
              <a:rPr lang="nl-BE" dirty="0" smtClean="0"/>
              <a:t> liés à des </a:t>
            </a:r>
            <a:r>
              <a:rPr lang="nl-BE" dirty="0" err="1" smtClean="0"/>
              <a:t>professionnels</a:t>
            </a:r>
            <a:endParaRPr lang="nl-BE" dirty="0" smtClean="0"/>
          </a:p>
          <a:p>
            <a:pPr lvl="2"/>
            <a:r>
              <a:rPr lang="nl-BE" dirty="0" smtClean="0"/>
              <a:t>9.170 </a:t>
            </a:r>
            <a:r>
              <a:rPr lang="nl-BE" dirty="0" err="1" smtClean="0"/>
              <a:t>certificats</a:t>
            </a:r>
            <a:r>
              <a:rPr lang="nl-BE" dirty="0" smtClean="0"/>
              <a:t> </a:t>
            </a:r>
            <a:r>
              <a:rPr lang="nl-BE" dirty="0" err="1" smtClean="0"/>
              <a:t>actifs</a:t>
            </a:r>
            <a:r>
              <a:rPr lang="nl-BE" dirty="0" smtClean="0"/>
              <a:t> liés à des </a:t>
            </a:r>
            <a:r>
              <a:rPr lang="nl-BE" dirty="0" err="1" smtClean="0"/>
              <a:t>institutions</a:t>
            </a:r>
            <a:endParaRPr lang="nl-BE" dirty="0" smtClean="0"/>
          </a:p>
          <a:p>
            <a:endParaRPr lang="fr-BE" dirty="0" smtClean="0"/>
          </a:p>
          <a:p>
            <a:endParaRPr lang="en-US" dirty="0"/>
          </a:p>
        </p:txBody>
      </p:sp>
      <p:sp>
        <p:nvSpPr>
          <p:cNvPr id="4" name="Slide Number Placeholder 3"/>
          <p:cNvSpPr>
            <a:spLocks noGrp="1"/>
          </p:cNvSpPr>
          <p:nvPr>
            <p:ph type="sldNum" sz="quarter" idx="12"/>
          </p:nvPr>
        </p:nvSpPr>
        <p:spPr/>
        <p:txBody>
          <a:bodyPr/>
          <a:lstStyle/>
          <a:p>
            <a:fld id="{97CCC5E9-F9D9-46F9-AA92-085E1A182B77}" type="slidenum">
              <a:rPr lang="en-GB" smtClean="0"/>
              <a:pPr/>
              <a:t>38</a:t>
            </a:fld>
            <a:endParaRPr lang="en-GB" smtClean="0"/>
          </a:p>
        </p:txBody>
      </p:sp>
      <p:pic>
        <p:nvPicPr>
          <p:cNvPr id="11" name="Picture 10"/>
          <p:cNvPicPr>
            <a:picLocks noChangeAspect="1"/>
          </p:cNvPicPr>
          <p:nvPr/>
        </p:nvPicPr>
        <p:blipFill>
          <a:blip r:embed="rId3"/>
          <a:stretch>
            <a:fillRect/>
          </a:stretch>
        </p:blipFill>
        <p:spPr>
          <a:xfrm>
            <a:off x="3609829" y="3356992"/>
            <a:ext cx="4972341" cy="2988695"/>
          </a:xfrm>
          <a:prstGeom prst="rect">
            <a:avLst/>
          </a:prstGeom>
        </p:spPr>
      </p:pic>
    </p:spTree>
    <p:extLst>
      <p:ext uri="{BB962C8B-B14F-4D97-AF65-F5344CB8AC3E}">
        <p14:creationId xmlns:p14="http://schemas.microsoft.com/office/powerpoint/2010/main" val="12821673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Connecteurs</a:t>
            </a:r>
            <a:r>
              <a:rPr lang="nl-BE" dirty="0"/>
              <a:t> </a:t>
            </a:r>
            <a:r>
              <a:rPr lang="nl-BE" dirty="0">
                <a:solidFill>
                  <a:srgbClr val="087670"/>
                </a:solidFill>
              </a:rPr>
              <a:t>eHealth</a:t>
            </a:r>
          </a:p>
        </p:txBody>
      </p:sp>
      <p:sp>
        <p:nvSpPr>
          <p:cNvPr id="3" name="Content Placeholder 2"/>
          <p:cNvSpPr>
            <a:spLocks noGrp="1"/>
          </p:cNvSpPr>
          <p:nvPr>
            <p:ph idx="1"/>
          </p:nvPr>
        </p:nvSpPr>
        <p:spPr/>
        <p:txBody>
          <a:bodyPr/>
          <a:lstStyle/>
          <a:p>
            <a:pPr>
              <a:spcBef>
                <a:spcPts val="400"/>
              </a:spcBef>
            </a:pPr>
            <a:r>
              <a:rPr lang="nl-BE" dirty="0"/>
              <a:t>2021</a:t>
            </a:r>
          </a:p>
          <a:p>
            <a:pPr lvl="1">
              <a:spcBef>
                <a:spcPts val="400"/>
              </a:spcBef>
            </a:pPr>
            <a:r>
              <a:rPr lang="nl-BE" dirty="0"/>
              <a:t>mise à </a:t>
            </a:r>
            <a:r>
              <a:rPr lang="nl-BE" dirty="0" err="1"/>
              <a:t>disposition</a:t>
            </a:r>
            <a:r>
              <a:rPr lang="nl-BE" dirty="0"/>
              <a:t> du service </a:t>
            </a:r>
            <a:r>
              <a:rPr lang="nl-BE" dirty="0" err="1"/>
              <a:t>eAttest</a:t>
            </a:r>
            <a:r>
              <a:rPr lang="nl-BE" dirty="0"/>
              <a:t> pour les </a:t>
            </a:r>
            <a:r>
              <a:rPr lang="nl-BE" dirty="0" err="1"/>
              <a:t>kinésithérapeutes</a:t>
            </a:r>
            <a:endParaRPr lang="nl-BE" dirty="0"/>
          </a:p>
          <a:p>
            <a:pPr lvl="1">
              <a:spcBef>
                <a:spcPts val="400"/>
              </a:spcBef>
            </a:pPr>
            <a:r>
              <a:rPr lang="nl-BE" dirty="0"/>
              <a:t>mise à </a:t>
            </a:r>
            <a:r>
              <a:rPr lang="nl-BE" dirty="0" err="1"/>
              <a:t>disposition</a:t>
            </a:r>
            <a:r>
              <a:rPr lang="nl-BE" dirty="0"/>
              <a:t> de </a:t>
            </a:r>
            <a:r>
              <a:rPr lang="nl-BE" dirty="0" err="1"/>
              <a:t>nouvelles</a:t>
            </a:r>
            <a:r>
              <a:rPr lang="nl-BE" dirty="0"/>
              <a:t> </a:t>
            </a:r>
            <a:r>
              <a:rPr lang="nl-BE" dirty="0" err="1"/>
              <a:t>fonctionnalités</a:t>
            </a:r>
            <a:r>
              <a:rPr lang="nl-BE" dirty="0"/>
              <a:t> pour </a:t>
            </a:r>
            <a:r>
              <a:rPr lang="nl-BE" dirty="0" err="1"/>
              <a:t>le</a:t>
            </a:r>
            <a:r>
              <a:rPr lang="nl-BE" dirty="0"/>
              <a:t> service « </a:t>
            </a:r>
            <a:r>
              <a:rPr lang="nl-BE" dirty="0" err="1"/>
              <a:t>Assurabilité</a:t>
            </a:r>
            <a:r>
              <a:rPr lang="nl-BE" dirty="0"/>
              <a:t> Sync VSB »</a:t>
            </a:r>
          </a:p>
          <a:p>
            <a:pPr lvl="1">
              <a:spcBef>
                <a:spcPts val="400"/>
              </a:spcBef>
            </a:pPr>
            <a:r>
              <a:rPr lang="nl-BE" dirty="0" err="1"/>
              <a:t>rénovation</a:t>
            </a:r>
            <a:r>
              <a:rPr lang="nl-BE" dirty="0"/>
              <a:t> </a:t>
            </a:r>
            <a:r>
              <a:rPr lang="nl-BE" dirty="0" err="1"/>
              <a:t>d’une</a:t>
            </a:r>
            <a:r>
              <a:rPr lang="nl-BE" dirty="0"/>
              <a:t> </a:t>
            </a:r>
            <a:r>
              <a:rPr lang="nl-BE" dirty="0" err="1"/>
              <a:t>partie</a:t>
            </a:r>
            <a:r>
              <a:rPr lang="nl-BE" dirty="0"/>
              <a:t> du </a:t>
            </a:r>
            <a:r>
              <a:rPr lang="nl-BE" dirty="0" err="1"/>
              <a:t>connecteur</a:t>
            </a:r>
            <a:endParaRPr lang="nl-BE" dirty="0"/>
          </a:p>
          <a:p>
            <a:pPr>
              <a:spcBef>
                <a:spcPts val="400"/>
              </a:spcBef>
            </a:pPr>
            <a:r>
              <a:rPr lang="nl-BE" dirty="0"/>
              <a:t>2022</a:t>
            </a:r>
          </a:p>
          <a:p>
            <a:pPr lvl="1">
              <a:spcBef>
                <a:spcPts val="400"/>
              </a:spcBef>
              <a:buFont typeface="Calibri" panose="020F0502020204030204" pitchFamily="34" charset="0"/>
              <a:buChar char="─"/>
            </a:pPr>
            <a:r>
              <a:rPr lang="nl-BE" dirty="0" err="1"/>
              <a:t>adaptation</a:t>
            </a:r>
            <a:r>
              <a:rPr lang="nl-BE" dirty="0"/>
              <a:t> du </a:t>
            </a:r>
            <a:r>
              <a:rPr lang="nl-BE" dirty="0" err="1"/>
              <a:t>connecteur</a:t>
            </a:r>
            <a:r>
              <a:rPr lang="nl-BE" dirty="0"/>
              <a:t> pour </a:t>
            </a:r>
            <a:r>
              <a:rPr lang="nl-BE" dirty="0" err="1"/>
              <a:t>suivre</a:t>
            </a:r>
            <a:r>
              <a:rPr lang="nl-BE" dirty="0"/>
              <a:t> les </a:t>
            </a:r>
            <a:r>
              <a:rPr lang="nl-BE" dirty="0" err="1"/>
              <a:t>évolutions</a:t>
            </a:r>
            <a:r>
              <a:rPr lang="nl-BE" dirty="0"/>
              <a:t> de VSB (Vlaamse Sociale Bescherming)</a:t>
            </a:r>
          </a:p>
          <a:p>
            <a:pPr lvl="1">
              <a:spcBef>
                <a:spcPts val="400"/>
              </a:spcBef>
              <a:buFont typeface="Calibri" panose="020F0502020204030204" pitchFamily="34" charset="0"/>
              <a:buChar char="─"/>
            </a:pPr>
            <a:r>
              <a:rPr lang="nl-BE" dirty="0" err="1"/>
              <a:t>rénovation</a:t>
            </a:r>
            <a:r>
              <a:rPr lang="nl-BE" dirty="0"/>
              <a:t> du </a:t>
            </a:r>
            <a:r>
              <a:rPr lang="nl-BE" dirty="0" err="1"/>
              <a:t>testing</a:t>
            </a:r>
            <a:r>
              <a:rPr lang="nl-BE" dirty="0"/>
              <a:t> du </a:t>
            </a:r>
            <a:r>
              <a:rPr lang="nl-BE" dirty="0" err="1"/>
              <a:t>connecteur</a:t>
            </a:r>
            <a:endParaRPr lang="nl-BE" dirty="0"/>
          </a:p>
          <a:p>
            <a:pPr lvl="1">
              <a:spcBef>
                <a:spcPts val="400"/>
              </a:spcBef>
            </a:pPr>
            <a:endParaRPr lang="fr-BE" dirty="0">
              <a:highlight>
                <a:srgbClr val="FFFF00"/>
              </a:highlight>
            </a:endParaRPr>
          </a:p>
          <a:p>
            <a:pPr lvl="2">
              <a:spcBef>
                <a:spcPts val="400"/>
              </a:spcBef>
            </a:pPr>
            <a:endParaRPr lang="en-US" dirty="0"/>
          </a:p>
        </p:txBody>
      </p:sp>
      <p:sp>
        <p:nvSpPr>
          <p:cNvPr id="4" name="Slide Number Placeholder 3"/>
          <p:cNvSpPr>
            <a:spLocks noGrp="1"/>
          </p:cNvSpPr>
          <p:nvPr>
            <p:ph type="sldNum" sz="quarter" idx="12"/>
          </p:nvPr>
        </p:nvSpPr>
        <p:spPr/>
        <p:txBody>
          <a:bodyPr/>
          <a:lstStyle/>
          <a:p>
            <a:fld id="{97CCC5E9-F9D9-46F9-AA92-085E1A182B77}" type="slidenum">
              <a:rPr lang="en-GB" smtClean="0"/>
              <a:pPr/>
              <a:t>39</a:t>
            </a:fld>
            <a:endParaRPr lang="en-GB" smtClean="0"/>
          </a:p>
        </p:txBody>
      </p:sp>
    </p:spTree>
    <p:extLst>
      <p:ext uri="{BB962C8B-B14F-4D97-AF65-F5344CB8AC3E}">
        <p14:creationId xmlns:p14="http://schemas.microsoft.com/office/powerpoint/2010/main" val="3000232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Cluster 0 – Clarifier, harmoniser des concepts &amp; relations de soins</a:t>
            </a:r>
          </a:p>
        </p:txBody>
      </p:sp>
      <p:sp>
        <p:nvSpPr>
          <p:cNvPr id="11" name="Content Placeholder 10"/>
          <p:cNvSpPr>
            <a:spLocks noGrp="1"/>
          </p:cNvSpPr>
          <p:nvPr>
            <p:ph idx="1"/>
          </p:nvPr>
        </p:nvSpPr>
        <p:spPr/>
        <p:txBody>
          <a:bodyPr/>
          <a:lstStyle/>
          <a:p>
            <a:r>
              <a:rPr lang="fr-BE" dirty="0"/>
              <a:t>2021</a:t>
            </a:r>
          </a:p>
          <a:p>
            <a:pPr lvl="1"/>
            <a:r>
              <a:rPr lang="fr-BE" dirty="0"/>
              <a:t>développement de services concernant la banque de données résiduaire qui sont utiles au projet </a:t>
            </a:r>
            <a:r>
              <a:rPr lang="fr-BE" dirty="0" err="1"/>
              <a:t>BelRAI</a:t>
            </a:r>
            <a:r>
              <a:rPr lang="fr-BE" dirty="0"/>
              <a:t> Flandre et autres</a:t>
            </a:r>
          </a:p>
          <a:p>
            <a:pPr lvl="2"/>
            <a:r>
              <a:rPr lang="fr-BE" dirty="0"/>
              <a:t>en production depuis le 1</a:t>
            </a:r>
            <a:r>
              <a:rPr lang="fr-BE" baseline="30000" dirty="0"/>
              <a:t>er</a:t>
            </a:r>
            <a:r>
              <a:rPr lang="fr-BE" dirty="0"/>
              <a:t> juin</a:t>
            </a:r>
          </a:p>
          <a:p>
            <a:r>
              <a:rPr lang="fr-BE" dirty="0"/>
              <a:t>2022</a:t>
            </a:r>
          </a:p>
          <a:p>
            <a:pPr lvl="1"/>
            <a:r>
              <a:rPr lang="fr-BE" dirty="0"/>
              <a:t>extension possible de la banque de données résiduaire à</a:t>
            </a:r>
          </a:p>
          <a:p>
            <a:pPr lvl="2"/>
            <a:r>
              <a:rPr lang="fr-BE" dirty="0"/>
              <a:t>d’autres applications</a:t>
            </a:r>
          </a:p>
          <a:p>
            <a:pPr lvl="2"/>
            <a:r>
              <a:rPr lang="fr-BE" dirty="0"/>
              <a:t>moyennant le chiffrement des relations de soins dont il est possible de déduire des informations relatives à la santé</a:t>
            </a:r>
          </a:p>
          <a:p>
            <a:pPr lvl="2"/>
            <a:r>
              <a:rPr lang="fr-BE" dirty="0"/>
              <a:t>lancement du projet DZOP – </a:t>
            </a:r>
            <a:r>
              <a:rPr lang="fr-BE" dirty="0" err="1"/>
              <a:t>Digitaal</a:t>
            </a:r>
            <a:r>
              <a:rPr lang="fr-BE" dirty="0"/>
              <a:t> </a:t>
            </a:r>
            <a:r>
              <a:rPr lang="fr-BE" dirty="0" err="1"/>
              <a:t>ZorgPlatform</a:t>
            </a:r>
            <a:r>
              <a:rPr lang="fr-BE" dirty="0"/>
              <a:t> par la VAZG</a:t>
            </a:r>
          </a:p>
          <a:p>
            <a:pPr lvl="3"/>
            <a:r>
              <a:rPr lang="fr-BE" dirty="0"/>
              <a:t>exploiter à fond les relations de soins dans le cadre d’une équipe de soins qui encadre une personne dépendante</a:t>
            </a:r>
          </a:p>
          <a:p>
            <a:pPr lvl="1"/>
            <a:r>
              <a:rPr lang="fr-BE" dirty="0"/>
              <a:t>matrice d’accès/</a:t>
            </a:r>
            <a:r>
              <a:rPr lang="fr-BE" dirty="0" err="1"/>
              <a:t>Paradigm</a:t>
            </a:r>
            <a:r>
              <a:rPr lang="fr-BE" dirty="0"/>
              <a:t> Shift</a:t>
            </a:r>
          </a:p>
          <a:p>
            <a:pPr lvl="2"/>
            <a:r>
              <a:rPr lang="fr-BE" dirty="0"/>
              <a:t>plusieurs projets  en cours avec les groupes de travail</a:t>
            </a:r>
          </a:p>
          <a:p>
            <a:pPr lvl="3"/>
            <a:r>
              <a:rPr lang="fr-BE" dirty="0" err="1"/>
              <a:t>e.a</a:t>
            </a:r>
            <a:r>
              <a:rPr lang="fr-BE" dirty="0"/>
              <a:t> supporter l’ouverture des accès aux </a:t>
            </a:r>
            <a:r>
              <a:rPr lang="fr-BE" dirty="0" smtClean="0"/>
              <a:t>métadonnées </a:t>
            </a:r>
            <a:r>
              <a:rPr lang="fr-BE" dirty="0"/>
              <a:t>et la gestion des plaintes</a:t>
            </a:r>
          </a:p>
          <a:p>
            <a:pPr lvl="3"/>
            <a:endParaRPr lang="nl-BE" dirty="0"/>
          </a:p>
        </p:txBody>
      </p:sp>
      <p:sp>
        <p:nvSpPr>
          <p:cNvPr id="3" name="Slide Number Placeholder 2"/>
          <p:cNvSpPr>
            <a:spLocks noGrp="1"/>
          </p:cNvSpPr>
          <p:nvPr>
            <p:ph type="sldNum" sz="quarter" idx="12"/>
          </p:nvPr>
        </p:nvSpPr>
        <p:spPr/>
        <p:txBody>
          <a:bodyPr/>
          <a:lstStyle/>
          <a:p>
            <a:fld id="{97CCC5E9-F9D9-46F9-AA92-085E1A182B77}" type="slidenum">
              <a:rPr lang="en-GB" smtClean="0"/>
              <a:pPr/>
              <a:t>4</a:t>
            </a:fld>
            <a:endParaRPr lang="en-GB" smtClean="0"/>
          </a:p>
        </p:txBody>
      </p:sp>
      <p:sp>
        <p:nvSpPr>
          <p:cNvPr id="66" name="AutoShape 4" descr="Résultat de recherche d'images pour &quot;recip-e&quot;"/>
          <p:cNvSpPr>
            <a:spLocks noChangeAspect="1" noChangeArrowheads="1"/>
          </p:cNvSpPr>
          <p:nvPr/>
        </p:nvSpPr>
        <p:spPr bwMode="auto">
          <a:xfrm>
            <a:off x="3611761" y="1418929"/>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a:defRPr/>
            </a:pPr>
            <a:endParaRPr lang="en-US" sz="1013">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3611763" y="1028700"/>
            <a:ext cx="4227314" cy="9858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a:defRPr/>
            </a:pPr>
            <a:endParaRPr lang="en-US" sz="1013">
              <a:solidFill>
                <a:prstClr val="black"/>
              </a:solidFill>
              <a:latin typeface="Calibri" panose="020F0502020204030204"/>
            </a:endParaRPr>
          </a:p>
        </p:txBody>
      </p:sp>
      <p:sp>
        <p:nvSpPr>
          <p:cNvPr id="84" name="Content Placeholder 2"/>
          <p:cNvSpPr txBox="1">
            <a:spLocks/>
          </p:cNvSpPr>
          <p:nvPr/>
        </p:nvSpPr>
        <p:spPr>
          <a:xfrm>
            <a:off x="3787244" y="4831255"/>
            <a:ext cx="4629150" cy="1053117"/>
          </a:xfrm>
          <a:prstGeom prst="rect">
            <a:avLst/>
          </a:prstGeom>
        </p:spPr>
        <p:txBody>
          <a:bodyPr vert="horz" lIns="51435" tIns="25718" rIns="51435" bIns="25718"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125" dirty="0">
              <a:solidFill>
                <a:prstClr val="black"/>
              </a:solidFill>
              <a:latin typeface="Calibri" panose="020F0502020204030204"/>
            </a:endParaRPr>
          </a:p>
          <a:p>
            <a:pPr>
              <a:buClr>
                <a:srgbClr val="4F81BD"/>
              </a:buClr>
              <a:defRPr/>
            </a:pPr>
            <a:endParaRPr lang="en-US" sz="1125" dirty="0">
              <a:solidFill>
                <a:prstClr val="black"/>
              </a:solidFill>
              <a:latin typeface="Calibri" panose="020F0502020204030204"/>
            </a:endParaRPr>
          </a:p>
        </p:txBody>
      </p:sp>
    </p:spTree>
    <p:extLst>
      <p:ext uri="{BB962C8B-B14F-4D97-AF65-F5344CB8AC3E}">
        <p14:creationId xmlns:p14="http://schemas.microsoft.com/office/powerpoint/2010/main" val="171470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Portail eSanté</a:t>
            </a:r>
            <a:endParaRPr lang="nl-BE" dirty="0"/>
          </a:p>
        </p:txBody>
      </p:sp>
      <p:sp>
        <p:nvSpPr>
          <p:cNvPr id="3" name="Content Placeholder 2"/>
          <p:cNvSpPr>
            <a:spLocks noGrp="1"/>
          </p:cNvSpPr>
          <p:nvPr>
            <p:ph idx="1"/>
          </p:nvPr>
        </p:nvSpPr>
        <p:spPr/>
        <p:txBody>
          <a:bodyPr/>
          <a:lstStyle/>
          <a:p>
            <a:r>
              <a:rPr lang="nl-BE" smtClean="0"/>
              <a:t>2021-2022</a:t>
            </a:r>
          </a:p>
          <a:p>
            <a:pPr lvl="1"/>
            <a:r>
              <a:rPr lang="nl-BE" smtClean="0"/>
              <a:t>refonte du portail eSanté</a:t>
            </a:r>
          </a:p>
          <a:p>
            <a:pPr lvl="2"/>
            <a:r>
              <a:rPr lang="nl-BE" smtClean="0"/>
              <a:t>nouveau look &amp; feel </a:t>
            </a:r>
          </a:p>
          <a:p>
            <a:pPr lvl="3"/>
            <a:r>
              <a:rPr lang="nl-BE" smtClean="0"/>
              <a:t>meilleure lisibilité</a:t>
            </a:r>
          </a:p>
          <a:p>
            <a:pPr lvl="3"/>
            <a:r>
              <a:rPr lang="nl-BE" smtClean="0"/>
              <a:t>navigation facilitée</a:t>
            </a:r>
          </a:p>
          <a:p>
            <a:pPr lvl="2"/>
            <a:r>
              <a:rPr lang="nl-BE" smtClean="0"/>
              <a:t>rationalisation des informations</a:t>
            </a:r>
          </a:p>
          <a:p>
            <a:pPr lvl="2"/>
            <a:r>
              <a:rPr lang="nl-BE" smtClean="0"/>
              <a:t>amélioration du moteur de recherche</a:t>
            </a:r>
          </a:p>
          <a:p>
            <a:pPr lvl="2"/>
            <a:r>
              <a:rPr lang="nl-BE" smtClean="0"/>
              <a:t>modularité dans l’organisation des informations</a:t>
            </a:r>
          </a:p>
          <a:p>
            <a:pPr lvl="2"/>
            <a:r>
              <a:rPr lang="nl-BE" smtClean="0"/>
              <a:t>accès rapide à certains rubriques selon les besoins</a:t>
            </a:r>
          </a:p>
          <a:p>
            <a:pPr lvl="2"/>
            <a:r>
              <a:rPr lang="nl-BE" smtClean="0"/>
              <a:t>migration vers un CMS plus performant</a:t>
            </a:r>
          </a:p>
          <a:p>
            <a:pPr lvl="2"/>
            <a:r>
              <a:rPr lang="nl-BE" smtClean="0"/>
              <a:t>mise en production 1er semestre 2022</a:t>
            </a:r>
          </a:p>
          <a:p>
            <a:pPr lvl="2"/>
            <a:endParaRPr lang="fr-BE" smtClean="0"/>
          </a:p>
          <a:p>
            <a:pPr lvl="2"/>
            <a:endParaRPr lang="fr-BE" dirty="0" smtClean="0"/>
          </a:p>
        </p:txBody>
      </p:sp>
      <p:sp>
        <p:nvSpPr>
          <p:cNvPr id="4" name="Slide Number Placeholder 3"/>
          <p:cNvSpPr>
            <a:spLocks noGrp="1"/>
          </p:cNvSpPr>
          <p:nvPr>
            <p:ph type="sldNum" sz="quarter" idx="12"/>
          </p:nvPr>
        </p:nvSpPr>
        <p:spPr/>
        <p:txBody>
          <a:bodyPr/>
          <a:lstStyle/>
          <a:p>
            <a:fld id="{97CCC5E9-F9D9-46F9-AA92-085E1A182B77}" type="slidenum">
              <a:rPr lang="en-GB" smtClean="0"/>
              <a:pPr/>
              <a:t>40</a:t>
            </a:fld>
            <a:endParaRPr lang="en-GB" smtClean="0"/>
          </a:p>
        </p:txBody>
      </p:sp>
    </p:spTree>
    <p:extLst>
      <p:ext uri="{BB962C8B-B14F-4D97-AF65-F5344CB8AC3E}">
        <p14:creationId xmlns:p14="http://schemas.microsoft.com/office/powerpoint/2010/main" val="39430324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196975"/>
            <a:ext cx="10972800" cy="5284788"/>
          </a:xfrm>
        </p:spPr>
        <p:txBody>
          <a:bodyPr/>
          <a:lstStyle/>
          <a:p>
            <a:pPr lvl="2"/>
            <a:endParaRPr lang="fr-BE" smtClean="0"/>
          </a:p>
          <a:p>
            <a:pPr lvl="2"/>
            <a:endParaRPr lang="fr-BE" dirty="0" smtClean="0"/>
          </a:p>
        </p:txBody>
      </p:sp>
      <p:sp>
        <p:nvSpPr>
          <p:cNvPr id="4" name="Slide Number Placeholder 3"/>
          <p:cNvSpPr>
            <a:spLocks noGrp="1"/>
          </p:cNvSpPr>
          <p:nvPr>
            <p:ph type="sldNum" sz="quarter" idx="4294967295"/>
          </p:nvPr>
        </p:nvSpPr>
        <p:spPr>
          <a:xfrm>
            <a:off x="11190288" y="6489700"/>
            <a:ext cx="1001712" cy="365125"/>
          </a:xfrm>
        </p:spPr>
        <p:txBody>
          <a:bodyPr/>
          <a:lstStyle/>
          <a:p>
            <a:fld id="{97CCC5E9-F9D9-46F9-AA92-085E1A182B77}" type="slidenum">
              <a:rPr lang="en-GB" smtClean="0"/>
              <a:pPr/>
              <a:t>41</a:t>
            </a:fld>
            <a:endParaRPr lang="en-GB" smtClean="0"/>
          </a:p>
        </p:txBody>
      </p:sp>
      <p:pic>
        <p:nvPicPr>
          <p:cNvPr id="5" name="Picture 4"/>
          <p:cNvPicPr>
            <a:picLocks noChangeAspect="1"/>
          </p:cNvPicPr>
          <p:nvPr/>
        </p:nvPicPr>
        <p:blipFill>
          <a:blip r:embed="rId3"/>
          <a:stretch>
            <a:fillRect/>
          </a:stretch>
        </p:blipFill>
        <p:spPr>
          <a:xfrm>
            <a:off x="2351584" y="404664"/>
            <a:ext cx="7344816" cy="5578188"/>
          </a:xfrm>
          <a:prstGeom prst="rect">
            <a:avLst/>
          </a:prstGeom>
        </p:spPr>
      </p:pic>
      <p:sp>
        <p:nvSpPr>
          <p:cNvPr id="2" name="TextBox 1"/>
          <p:cNvSpPr txBox="1"/>
          <p:nvPr/>
        </p:nvSpPr>
        <p:spPr>
          <a:xfrm rot="20220941">
            <a:off x="1382798" y="1463506"/>
            <a:ext cx="4104456" cy="769441"/>
          </a:xfrm>
          <a:prstGeom prst="rect">
            <a:avLst/>
          </a:prstGeom>
          <a:noFill/>
          <a:ln>
            <a:solidFill>
              <a:schemeClr val="tx1"/>
            </a:solidFill>
            <a:prstDash val="solid"/>
          </a:ln>
        </p:spPr>
        <p:txBody>
          <a:bodyPr wrap="square" rtlCol="0">
            <a:spAutoFit/>
          </a:bodyPr>
          <a:lstStyle/>
          <a:p>
            <a:pPr algn="ctr"/>
            <a:r>
              <a:rPr lang="nl-BE" sz="4400"/>
              <a:t>DRAFT</a:t>
            </a:r>
          </a:p>
        </p:txBody>
      </p:sp>
    </p:spTree>
    <p:extLst>
      <p:ext uri="{BB962C8B-B14F-4D97-AF65-F5344CB8AC3E}">
        <p14:creationId xmlns:p14="http://schemas.microsoft.com/office/powerpoint/2010/main" val="34338869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190288" y="6489700"/>
            <a:ext cx="1001712" cy="365125"/>
          </a:xfrm>
        </p:spPr>
        <p:txBody>
          <a:bodyPr/>
          <a:lstStyle/>
          <a:p>
            <a:fld id="{97CCC5E9-F9D9-46F9-AA92-085E1A182B77}" type="slidenum">
              <a:rPr lang="en-GB" smtClean="0"/>
              <a:pPr/>
              <a:t>42</a:t>
            </a:fld>
            <a:endParaRPr lang="en-GB" smtClean="0"/>
          </a:p>
        </p:txBody>
      </p:sp>
      <p:sp>
        <p:nvSpPr>
          <p:cNvPr id="3" name="Content Placeholder 2"/>
          <p:cNvSpPr>
            <a:spLocks noGrp="1"/>
          </p:cNvSpPr>
          <p:nvPr>
            <p:ph idx="4294967295"/>
          </p:nvPr>
        </p:nvSpPr>
        <p:spPr>
          <a:xfrm>
            <a:off x="0" y="1196975"/>
            <a:ext cx="10972800" cy="5284788"/>
          </a:xfrm>
        </p:spPr>
        <p:txBody>
          <a:bodyPr/>
          <a:lstStyle/>
          <a:p>
            <a:pPr lvl="2"/>
            <a:endParaRPr lang="fr-BE" dirty="0" smtClean="0"/>
          </a:p>
          <a:p>
            <a:pPr lvl="2"/>
            <a:endParaRPr lang="fr-BE" dirty="0" smtClean="0"/>
          </a:p>
        </p:txBody>
      </p:sp>
      <p:pic>
        <p:nvPicPr>
          <p:cNvPr id="2" name="Picture 1"/>
          <p:cNvPicPr>
            <a:picLocks noChangeAspect="1"/>
          </p:cNvPicPr>
          <p:nvPr/>
        </p:nvPicPr>
        <p:blipFill>
          <a:blip r:embed="rId3"/>
          <a:stretch>
            <a:fillRect/>
          </a:stretch>
        </p:blipFill>
        <p:spPr>
          <a:xfrm>
            <a:off x="1991544" y="476672"/>
            <a:ext cx="8398368" cy="5447734"/>
          </a:xfrm>
          <a:prstGeom prst="rect">
            <a:avLst/>
          </a:prstGeom>
        </p:spPr>
      </p:pic>
      <p:sp>
        <p:nvSpPr>
          <p:cNvPr id="6" name="TextBox 5"/>
          <p:cNvSpPr txBox="1"/>
          <p:nvPr/>
        </p:nvSpPr>
        <p:spPr>
          <a:xfrm rot="20220941">
            <a:off x="1391671" y="1720922"/>
            <a:ext cx="4104456" cy="769441"/>
          </a:xfrm>
          <a:prstGeom prst="rect">
            <a:avLst/>
          </a:prstGeom>
          <a:noFill/>
          <a:ln>
            <a:solidFill>
              <a:schemeClr val="tx1"/>
            </a:solidFill>
            <a:prstDash val="solid"/>
          </a:ln>
        </p:spPr>
        <p:txBody>
          <a:bodyPr wrap="square" rtlCol="0">
            <a:spAutoFit/>
          </a:bodyPr>
          <a:lstStyle/>
          <a:p>
            <a:pPr algn="ctr"/>
            <a:r>
              <a:rPr lang="nl-BE" sz="4400"/>
              <a:t>DRAFT</a:t>
            </a:r>
          </a:p>
        </p:txBody>
      </p:sp>
    </p:spTree>
    <p:extLst>
      <p:ext uri="{BB962C8B-B14F-4D97-AF65-F5344CB8AC3E}">
        <p14:creationId xmlns:p14="http://schemas.microsoft.com/office/powerpoint/2010/main" val="15465473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Portail</a:t>
            </a:r>
            <a:r>
              <a:rPr lang="nl-BE" dirty="0"/>
              <a:t> </a:t>
            </a:r>
            <a:r>
              <a:rPr lang="nl-BE" dirty="0">
                <a:solidFill>
                  <a:srgbClr val="087670"/>
                </a:solidFill>
              </a:rPr>
              <a:t>eHealth</a:t>
            </a:r>
          </a:p>
        </p:txBody>
      </p:sp>
      <p:sp>
        <p:nvSpPr>
          <p:cNvPr id="3" name="Content Placeholder 2"/>
          <p:cNvSpPr>
            <a:spLocks noGrp="1"/>
          </p:cNvSpPr>
          <p:nvPr>
            <p:ph idx="1"/>
          </p:nvPr>
        </p:nvSpPr>
        <p:spPr/>
        <p:txBody>
          <a:bodyPr/>
          <a:lstStyle/>
          <a:p>
            <a:r>
              <a:rPr lang="nl-BE" dirty="0"/>
              <a:t>2021-2022</a:t>
            </a:r>
          </a:p>
          <a:p>
            <a:pPr lvl="1"/>
            <a:r>
              <a:rPr lang="nl-BE" dirty="0" err="1"/>
              <a:t>refonte</a:t>
            </a:r>
            <a:r>
              <a:rPr lang="nl-BE" dirty="0"/>
              <a:t> du </a:t>
            </a:r>
            <a:r>
              <a:rPr lang="nl-BE" dirty="0" err="1"/>
              <a:t>portail</a:t>
            </a:r>
            <a:r>
              <a:rPr lang="nl-BE" dirty="0"/>
              <a:t> </a:t>
            </a:r>
            <a:r>
              <a:rPr lang="nl-BE" dirty="0">
                <a:solidFill>
                  <a:srgbClr val="087670"/>
                </a:solidFill>
              </a:rPr>
              <a:t>eHealth</a:t>
            </a:r>
          </a:p>
          <a:p>
            <a:pPr lvl="2"/>
            <a:r>
              <a:rPr lang="nl-BE" dirty="0" err="1"/>
              <a:t>rationalisation</a:t>
            </a:r>
            <a:r>
              <a:rPr lang="nl-BE" dirty="0"/>
              <a:t> et </a:t>
            </a:r>
            <a:r>
              <a:rPr lang="nl-BE" dirty="0" err="1"/>
              <a:t>réorganisation</a:t>
            </a:r>
            <a:r>
              <a:rPr lang="nl-BE" dirty="0"/>
              <a:t> de la </a:t>
            </a:r>
            <a:r>
              <a:rPr lang="nl-BE" dirty="0" err="1"/>
              <a:t>documentation</a:t>
            </a:r>
            <a:endParaRPr lang="nl-BE" dirty="0"/>
          </a:p>
          <a:p>
            <a:pPr lvl="2"/>
            <a:r>
              <a:rPr lang="nl-BE" dirty="0" err="1"/>
              <a:t>modularité</a:t>
            </a:r>
            <a:r>
              <a:rPr lang="nl-BE" dirty="0"/>
              <a:t> dans </a:t>
            </a:r>
            <a:r>
              <a:rPr lang="nl-BE" dirty="0" err="1"/>
              <a:t>l’organisation</a:t>
            </a:r>
            <a:r>
              <a:rPr lang="nl-BE" dirty="0"/>
              <a:t> des </a:t>
            </a:r>
            <a:r>
              <a:rPr lang="nl-BE" dirty="0" err="1"/>
              <a:t>informations</a:t>
            </a:r>
            <a:endParaRPr lang="nl-BE" dirty="0"/>
          </a:p>
          <a:p>
            <a:pPr lvl="2"/>
            <a:r>
              <a:rPr lang="nl-BE" dirty="0" err="1"/>
              <a:t>accès</a:t>
            </a:r>
            <a:r>
              <a:rPr lang="nl-BE" dirty="0"/>
              <a:t> </a:t>
            </a:r>
            <a:r>
              <a:rPr lang="nl-BE" dirty="0" err="1"/>
              <a:t>rapide</a:t>
            </a:r>
            <a:r>
              <a:rPr lang="nl-BE" dirty="0"/>
              <a:t> à </a:t>
            </a:r>
            <a:r>
              <a:rPr lang="nl-BE" dirty="0" err="1"/>
              <a:t>certains</a:t>
            </a:r>
            <a:r>
              <a:rPr lang="nl-BE" dirty="0"/>
              <a:t> </a:t>
            </a:r>
            <a:r>
              <a:rPr lang="nl-BE" dirty="0" err="1"/>
              <a:t>rubriques</a:t>
            </a:r>
            <a:r>
              <a:rPr lang="nl-BE" dirty="0"/>
              <a:t> </a:t>
            </a:r>
            <a:r>
              <a:rPr lang="nl-BE" dirty="0" err="1"/>
              <a:t>selon</a:t>
            </a:r>
            <a:r>
              <a:rPr lang="nl-BE" dirty="0"/>
              <a:t> les </a:t>
            </a:r>
            <a:r>
              <a:rPr lang="nl-BE" dirty="0" err="1"/>
              <a:t>besoins</a:t>
            </a:r>
            <a:endParaRPr lang="nl-BE" dirty="0"/>
          </a:p>
          <a:p>
            <a:pPr lvl="2"/>
            <a:r>
              <a:rPr lang="nl-BE" dirty="0" err="1"/>
              <a:t>migration</a:t>
            </a:r>
            <a:r>
              <a:rPr lang="nl-BE" dirty="0"/>
              <a:t> vers </a:t>
            </a:r>
            <a:r>
              <a:rPr lang="nl-BE" dirty="0" err="1"/>
              <a:t>un</a:t>
            </a:r>
            <a:r>
              <a:rPr lang="nl-BE" dirty="0"/>
              <a:t> CMS plus performant</a:t>
            </a:r>
          </a:p>
          <a:p>
            <a:pPr lvl="2"/>
            <a:r>
              <a:rPr lang="nl-BE" dirty="0"/>
              <a:t>mise en </a:t>
            </a:r>
            <a:r>
              <a:rPr lang="nl-BE" dirty="0" err="1"/>
              <a:t>production</a:t>
            </a:r>
            <a:r>
              <a:rPr lang="nl-BE" dirty="0"/>
              <a:t> 2ème </a:t>
            </a:r>
            <a:r>
              <a:rPr lang="nl-BE" dirty="0" err="1"/>
              <a:t>semestre</a:t>
            </a:r>
            <a:r>
              <a:rPr lang="nl-BE" dirty="0"/>
              <a:t> 2022</a:t>
            </a:r>
          </a:p>
          <a:p>
            <a:pPr lvl="2"/>
            <a:endParaRPr lang="fr-BE" dirty="0" smtClean="0"/>
          </a:p>
        </p:txBody>
      </p:sp>
      <p:sp>
        <p:nvSpPr>
          <p:cNvPr id="4" name="Slide Number Placeholder 3"/>
          <p:cNvSpPr>
            <a:spLocks noGrp="1"/>
          </p:cNvSpPr>
          <p:nvPr>
            <p:ph type="sldNum" sz="quarter" idx="12"/>
          </p:nvPr>
        </p:nvSpPr>
        <p:spPr/>
        <p:txBody>
          <a:bodyPr/>
          <a:lstStyle/>
          <a:p>
            <a:fld id="{97CCC5E9-F9D9-46F9-AA92-085E1A182B77}" type="slidenum">
              <a:rPr lang="en-GB" smtClean="0"/>
              <a:pPr/>
              <a:t>43</a:t>
            </a:fld>
            <a:endParaRPr lang="en-GB" smtClean="0"/>
          </a:p>
        </p:txBody>
      </p:sp>
    </p:spTree>
    <p:extLst>
      <p:ext uri="{BB962C8B-B14F-4D97-AF65-F5344CB8AC3E}">
        <p14:creationId xmlns:p14="http://schemas.microsoft.com/office/powerpoint/2010/main" val="35370859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BE" dirty="0" err="1"/>
              <a:t>Portail</a:t>
            </a:r>
            <a:r>
              <a:rPr lang="nl-BE" dirty="0"/>
              <a:t> </a:t>
            </a:r>
            <a:r>
              <a:rPr lang="nl-BE" dirty="0">
                <a:solidFill>
                  <a:srgbClr val="087670"/>
                </a:solidFill>
              </a:rPr>
              <a:t>eHealth</a:t>
            </a:r>
          </a:p>
        </p:txBody>
      </p:sp>
      <p:sp>
        <p:nvSpPr>
          <p:cNvPr id="4" name="Slide Number Placeholder 3"/>
          <p:cNvSpPr>
            <a:spLocks noGrp="1"/>
          </p:cNvSpPr>
          <p:nvPr>
            <p:ph type="sldNum" sz="quarter" idx="12"/>
          </p:nvPr>
        </p:nvSpPr>
        <p:spPr/>
        <p:txBody>
          <a:bodyPr/>
          <a:lstStyle/>
          <a:p>
            <a:fld id="{97CCC5E9-F9D9-46F9-AA92-085E1A182B77}" type="slidenum">
              <a:rPr lang="en-GB" smtClean="0"/>
              <a:pPr/>
              <a:t>44</a:t>
            </a:fld>
            <a:endParaRPr lang="en-GB" smtClean="0"/>
          </a:p>
        </p:txBody>
      </p:sp>
      <p:sp>
        <p:nvSpPr>
          <p:cNvPr id="3" name="Content Placeholder 2"/>
          <p:cNvSpPr>
            <a:spLocks noGrp="1"/>
          </p:cNvSpPr>
          <p:nvPr>
            <p:ph idx="4294967295"/>
          </p:nvPr>
        </p:nvSpPr>
        <p:spPr>
          <a:xfrm>
            <a:off x="0" y="1196975"/>
            <a:ext cx="10972800" cy="5284788"/>
          </a:xfrm>
        </p:spPr>
        <p:txBody>
          <a:bodyPr/>
          <a:lstStyle/>
          <a:p>
            <a:pPr lvl="2"/>
            <a:endParaRPr lang="fr-BE" dirty="0" smtClean="0"/>
          </a:p>
          <a:p>
            <a:pPr lvl="2"/>
            <a:endParaRPr lang="fr-BE" dirty="0" smtClean="0"/>
          </a:p>
        </p:txBody>
      </p:sp>
      <p:pic>
        <p:nvPicPr>
          <p:cNvPr id="2" name="Picture 1"/>
          <p:cNvPicPr>
            <a:picLocks noChangeAspect="1"/>
          </p:cNvPicPr>
          <p:nvPr/>
        </p:nvPicPr>
        <p:blipFill>
          <a:blip r:embed="rId3"/>
          <a:stretch>
            <a:fillRect/>
          </a:stretch>
        </p:blipFill>
        <p:spPr>
          <a:xfrm>
            <a:off x="3287688" y="404664"/>
            <a:ext cx="5152065" cy="6360136"/>
          </a:xfrm>
          <a:prstGeom prst="rect">
            <a:avLst/>
          </a:prstGeom>
        </p:spPr>
      </p:pic>
      <p:sp>
        <p:nvSpPr>
          <p:cNvPr id="8" name="TextBox 7"/>
          <p:cNvSpPr txBox="1"/>
          <p:nvPr/>
        </p:nvSpPr>
        <p:spPr>
          <a:xfrm rot="20220941">
            <a:off x="1973647" y="1103691"/>
            <a:ext cx="4104456" cy="769441"/>
          </a:xfrm>
          <a:prstGeom prst="rect">
            <a:avLst/>
          </a:prstGeom>
          <a:noFill/>
          <a:ln>
            <a:solidFill>
              <a:schemeClr val="tx1"/>
            </a:solidFill>
            <a:prstDash val="solid"/>
          </a:ln>
        </p:spPr>
        <p:txBody>
          <a:bodyPr wrap="square" rtlCol="0">
            <a:spAutoFit/>
          </a:bodyPr>
          <a:lstStyle/>
          <a:p>
            <a:pPr algn="ctr"/>
            <a:r>
              <a:rPr lang="nl-BE" sz="4400" dirty="0"/>
              <a:t>DRAFT</a:t>
            </a:r>
          </a:p>
        </p:txBody>
      </p:sp>
    </p:spTree>
    <p:extLst>
      <p:ext uri="{BB962C8B-B14F-4D97-AF65-F5344CB8AC3E}">
        <p14:creationId xmlns:p14="http://schemas.microsoft.com/office/powerpoint/2010/main" val="25252757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Portail</a:t>
            </a:r>
            <a:r>
              <a:rPr lang="nl-BE" dirty="0"/>
              <a:t> </a:t>
            </a:r>
            <a:r>
              <a:rPr lang="nl-BE" dirty="0">
                <a:solidFill>
                  <a:srgbClr val="087670"/>
                </a:solidFill>
              </a:rPr>
              <a:t>eHealth</a:t>
            </a:r>
          </a:p>
        </p:txBody>
      </p:sp>
      <p:sp>
        <p:nvSpPr>
          <p:cNvPr id="3" name="Content Placeholder 2"/>
          <p:cNvSpPr>
            <a:spLocks noGrp="1"/>
          </p:cNvSpPr>
          <p:nvPr>
            <p:ph idx="1"/>
          </p:nvPr>
        </p:nvSpPr>
        <p:spPr/>
        <p:txBody>
          <a:bodyPr/>
          <a:lstStyle/>
          <a:p>
            <a:r>
              <a:rPr lang="nl-BE"/>
              <a:t>2021-2022</a:t>
            </a:r>
          </a:p>
          <a:p>
            <a:pPr lvl="1"/>
            <a:r>
              <a:rPr lang="nl-BE"/>
              <a:t>création d’une rubrique FAQ dans la partie contact/support </a:t>
            </a:r>
          </a:p>
          <a:p>
            <a:pPr lvl="2"/>
            <a:r>
              <a:rPr lang="nl-BE"/>
              <a:t>mise à disposition directe des questions et réponses les plus fréquemment posées au centre de contact et à la 2ème ligne de support</a:t>
            </a:r>
          </a:p>
          <a:p>
            <a:pPr lvl="2"/>
            <a:r>
              <a:rPr lang="nl-BE"/>
              <a:t>organisation selon rubriques</a:t>
            </a:r>
          </a:p>
          <a:p>
            <a:pPr lvl="3"/>
            <a:r>
              <a:rPr lang="nl-BE"/>
              <a:t>questions covid</a:t>
            </a:r>
          </a:p>
          <a:p>
            <a:pPr lvl="3"/>
            <a:r>
              <a:rPr lang="nl-BE"/>
              <a:t>questions techniques</a:t>
            </a:r>
          </a:p>
          <a:p>
            <a:pPr lvl="3"/>
            <a:r>
              <a:rPr lang="nl-BE"/>
              <a:t>questions administratives</a:t>
            </a:r>
          </a:p>
          <a:p>
            <a:pPr lvl="2"/>
            <a:r>
              <a:rPr lang="nl-BE"/>
              <a:t>mise en production 1</a:t>
            </a:r>
            <a:r>
              <a:rPr lang="nl-BE" baseline="30000"/>
              <a:t>er</a:t>
            </a:r>
            <a:r>
              <a:rPr lang="nl-BE"/>
              <a:t> semestre 2022</a:t>
            </a:r>
          </a:p>
          <a:p>
            <a:pPr lvl="3"/>
            <a:endParaRPr lang="fr-BE" dirty="0" smtClean="0"/>
          </a:p>
          <a:p>
            <a:pPr lvl="2"/>
            <a:endParaRPr lang="fr-BE" dirty="0" smtClean="0"/>
          </a:p>
          <a:p>
            <a:pPr lvl="2"/>
            <a:endParaRPr lang="fr-BE" dirty="0" smtClean="0"/>
          </a:p>
        </p:txBody>
      </p:sp>
      <p:sp>
        <p:nvSpPr>
          <p:cNvPr id="4" name="Slide Number Placeholder 3"/>
          <p:cNvSpPr>
            <a:spLocks noGrp="1"/>
          </p:cNvSpPr>
          <p:nvPr>
            <p:ph type="sldNum" sz="quarter" idx="12"/>
          </p:nvPr>
        </p:nvSpPr>
        <p:spPr/>
        <p:txBody>
          <a:bodyPr/>
          <a:lstStyle/>
          <a:p>
            <a:fld id="{97CCC5E9-F9D9-46F9-AA92-085E1A182B77}" type="slidenum">
              <a:rPr lang="en-GB" smtClean="0"/>
              <a:pPr/>
              <a:t>45</a:t>
            </a:fld>
            <a:endParaRPr lang="en-GB" smtClean="0"/>
          </a:p>
        </p:txBody>
      </p:sp>
    </p:spTree>
    <p:extLst>
      <p:ext uri="{BB962C8B-B14F-4D97-AF65-F5344CB8AC3E}">
        <p14:creationId xmlns:p14="http://schemas.microsoft.com/office/powerpoint/2010/main" val="24350031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190288" y="6489700"/>
            <a:ext cx="1001712" cy="365125"/>
          </a:xfrm>
        </p:spPr>
        <p:txBody>
          <a:bodyPr/>
          <a:lstStyle/>
          <a:p>
            <a:fld id="{97CCC5E9-F9D9-46F9-AA92-085E1A182B77}" type="slidenum">
              <a:rPr lang="en-GB" smtClean="0"/>
              <a:pPr/>
              <a:t>46</a:t>
            </a:fld>
            <a:endParaRPr lang="en-GB" smtClean="0"/>
          </a:p>
        </p:txBody>
      </p:sp>
      <p:sp>
        <p:nvSpPr>
          <p:cNvPr id="3" name="Content Placeholder 2"/>
          <p:cNvSpPr>
            <a:spLocks noGrp="1"/>
          </p:cNvSpPr>
          <p:nvPr>
            <p:ph idx="4294967295"/>
          </p:nvPr>
        </p:nvSpPr>
        <p:spPr>
          <a:xfrm>
            <a:off x="0" y="1196975"/>
            <a:ext cx="10972800" cy="5284788"/>
          </a:xfrm>
        </p:spPr>
        <p:txBody>
          <a:bodyPr/>
          <a:lstStyle/>
          <a:p>
            <a:pPr lvl="2"/>
            <a:endParaRPr lang="fr-BE" dirty="0" smtClean="0"/>
          </a:p>
          <a:p>
            <a:pPr lvl="2"/>
            <a:endParaRPr lang="fr-BE" dirty="0" smtClean="0"/>
          </a:p>
        </p:txBody>
      </p:sp>
      <p:pic>
        <p:nvPicPr>
          <p:cNvPr id="6" name="Picture 5"/>
          <p:cNvPicPr>
            <a:picLocks noChangeAspect="1"/>
          </p:cNvPicPr>
          <p:nvPr/>
        </p:nvPicPr>
        <p:blipFill>
          <a:blip r:embed="rId3"/>
          <a:stretch>
            <a:fillRect/>
          </a:stretch>
        </p:blipFill>
        <p:spPr>
          <a:xfrm>
            <a:off x="551384" y="1444615"/>
            <a:ext cx="11201546" cy="4789507"/>
          </a:xfrm>
          <a:prstGeom prst="rect">
            <a:avLst/>
          </a:prstGeom>
        </p:spPr>
      </p:pic>
      <p:sp>
        <p:nvSpPr>
          <p:cNvPr id="8" name="TextBox 7"/>
          <p:cNvSpPr txBox="1"/>
          <p:nvPr/>
        </p:nvSpPr>
        <p:spPr>
          <a:xfrm rot="20220941">
            <a:off x="106640" y="1394104"/>
            <a:ext cx="4104456" cy="769441"/>
          </a:xfrm>
          <a:prstGeom prst="rect">
            <a:avLst/>
          </a:prstGeom>
          <a:noFill/>
          <a:ln>
            <a:solidFill>
              <a:schemeClr val="tx1"/>
            </a:solidFill>
            <a:prstDash val="solid"/>
          </a:ln>
        </p:spPr>
        <p:txBody>
          <a:bodyPr wrap="square" rtlCol="0">
            <a:spAutoFit/>
          </a:bodyPr>
          <a:lstStyle/>
          <a:p>
            <a:pPr algn="ctr"/>
            <a:r>
              <a:rPr lang="nl-BE" sz="4400"/>
              <a:t>DRAFT</a:t>
            </a:r>
          </a:p>
        </p:txBody>
      </p:sp>
    </p:spTree>
    <p:extLst>
      <p:ext uri="{BB962C8B-B14F-4D97-AF65-F5344CB8AC3E}">
        <p14:creationId xmlns:p14="http://schemas.microsoft.com/office/powerpoint/2010/main" val="11425773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solidFill>
                  <a:srgbClr val="087670"/>
                </a:solidFill>
              </a:rPr>
              <a:t>eHealth</a:t>
            </a:r>
            <a:r>
              <a:rPr lang="nl-BE" dirty="0" err="1"/>
              <a:t>Box</a:t>
            </a:r>
            <a:endParaRPr lang="nl-BE" dirty="0"/>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47</a:t>
            </a:fld>
            <a:endParaRPr lang="en-GB" smtClean="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085156138"/>
              </p:ext>
            </p:extLst>
          </p:nvPr>
        </p:nvGraphicFramePr>
        <p:xfrm>
          <a:off x="839416" y="1561728"/>
          <a:ext cx="4648199" cy="1219200"/>
        </p:xfrm>
        <a:graphic>
          <a:graphicData uri="http://schemas.openxmlformats.org/drawingml/2006/table">
            <a:tbl>
              <a:tblPr/>
              <a:tblGrid>
                <a:gridCol w="2236847">
                  <a:extLst>
                    <a:ext uri="{9D8B030D-6E8A-4147-A177-3AD203B41FA5}">
                      <a16:colId xmlns:a16="http://schemas.microsoft.com/office/drawing/2014/main" val="2514936905"/>
                    </a:ext>
                  </a:extLst>
                </a:gridCol>
                <a:gridCol w="1205676">
                  <a:extLst>
                    <a:ext uri="{9D8B030D-6E8A-4147-A177-3AD203B41FA5}">
                      <a16:colId xmlns:a16="http://schemas.microsoft.com/office/drawing/2014/main" val="404169168"/>
                    </a:ext>
                  </a:extLst>
                </a:gridCol>
                <a:gridCol w="1205676">
                  <a:extLst>
                    <a:ext uri="{9D8B030D-6E8A-4147-A177-3AD203B41FA5}">
                      <a16:colId xmlns:a16="http://schemas.microsoft.com/office/drawing/2014/main" val="2930677681"/>
                    </a:ext>
                  </a:extLst>
                </a:gridCol>
              </a:tblGrid>
              <a:tr h="266700">
                <a:tc>
                  <a:txBody>
                    <a:bodyPr/>
                    <a:lstStyle/>
                    <a:p>
                      <a:pPr algn="l" rtl="0"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nl-BE" sz="1400" b="1" i="0" u="none" strike="noStrike">
                          <a:solidFill>
                            <a:srgbClr val="0070C0"/>
                          </a:solidFill>
                          <a:latin typeface="Calibri" panose="020F0502020204030204" pitchFamily="34" charset="0"/>
                          <a:ea typeface="+mn-ea"/>
                          <a:cs typeface="+mn-cs"/>
                        </a:rPr>
                        <a:t>2020</a:t>
                      </a:r>
                    </a:p>
                  </a:txBody>
                  <a:tcPr marL="9525" marR="9525" marT="9525" marB="0" anchor="b">
                    <a:lnL>
                      <a:noFill/>
                    </a:lnL>
                    <a:lnR>
                      <a:noFill/>
                    </a:lnR>
                    <a:lnT>
                      <a:noFill/>
                    </a:lnT>
                    <a:lnB>
                      <a:noFill/>
                    </a:lnB>
                    <a:solidFill>
                      <a:srgbClr val="F2F2F2"/>
                    </a:solidFill>
                  </a:tcPr>
                </a:tc>
                <a:tc>
                  <a:txBody>
                    <a:bodyPr/>
                    <a:lstStyle/>
                    <a:p>
                      <a:pPr algn="ctr" fontAlgn="b"/>
                      <a:r>
                        <a:rPr lang="nl-BE" sz="1400" b="1" i="0" u="none" strike="noStrike">
                          <a:solidFill>
                            <a:srgbClr val="C00000"/>
                          </a:solidFill>
                          <a:latin typeface="Calibri" panose="020F0502020204030204" pitchFamily="34" charset="0"/>
                          <a:ea typeface="+mn-ea"/>
                          <a:cs typeface="+mn-cs"/>
                        </a:rPr>
                        <a:t>2021</a:t>
                      </a:r>
                    </a:p>
                  </a:txBody>
                  <a:tcPr marL="9525" marR="9525" marT="9525" marB="0" anchor="b">
                    <a:lnL>
                      <a:noFill/>
                    </a:lnL>
                    <a:lnR>
                      <a:noFill/>
                    </a:lnR>
                    <a:lnT>
                      <a:noFill/>
                    </a:lnT>
                    <a:lnB>
                      <a:noFill/>
                    </a:lnB>
                    <a:solidFill>
                      <a:srgbClr val="F2F2F2"/>
                    </a:solidFill>
                  </a:tcPr>
                </a:tc>
                <a:extLst>
                  <a:ext uri="{0D108BD9-81ED-4DB2-BD59-A6C34878D82A}">
                    <a16:rowId xmlns:a16="http://schemas.microsoft.com/office/drawing/2014/main" val="3862867596"/>
                  </a:ext>
                </a:extLst>
              </a:tr>
              <a:tr h="238125">
                <a:tc>
                  <a:txBody>
                    <a:bodyPr/>
                    <a:lstStyle/>
                    <a:p>
                      <a:pPr algn="l" fontAlgn="b"/>
                      <a:r>
                        <a:rPr lang="nl-BE" sz="1400" b="0" i="0" u="none" strike="noStrike" dirty="0" err="1">
                          <a:solidFill>
                            <a:srgbClr val="087670"/>
                          </a:solidFill>
                          <a:latin typeface="Calibri" panose="020F0502020204030204" pitchFamily="34" charset="0"/>
                        </a:rPr>
                        <a:t>eHealth</a:t>
                      </a:r>
                      <a:r>
                        <a:rPr lang="nl-BE" sz="1400" b="0" i="0" u="none" strike="noStrike" dirty="0" err="1">
                          <a:solidFill>
                            <a:srgbClr val="000000"/>
                          </a:solidFill>
                          <a:latin typeface="Calibri" panose="020F0502020204030204" pitchFamily="34" charset="0"/>
                        </a:rPr>
                        <a:t>Box</a:t>
                      </a:r>
                      <a:r>
                        <a:rPr lang="nl-BE" sz="1400" b="0" i="0" u="none" strike="noStrike" dirty="0">
                          <a:solidFill>
                            <a:srgbClr val="000000"/>
                          </a:solidFill>
                          <a:latin typeface="Calibri" panose="020F0502020204030204" pitchFamily="34" charset="0"/>
                        </a:rPr>
                        <a:t> </a:t>
                      </a:r>
                      <a:r>
                        <a:rPr lang="nl-BE" sz="1400" b="0" i="0" u="none" strike="noStrike" dirty="0" err="1">
                          <a:solidFill>
                            <a:srgbClr val="000000"/>
                          </a:solidFill>
                          <a:latin typeface="Calibri" panose="020F0502020204030204" pitchFamily="34" charset="0"/>
                        </a:rPr>
                        <a:t>SendMessages</a:t>
                      </a:r>
                      <a:endParaRPr lang="nl-BE" sz="1400" b="0" i="0" u="none" strike="noStrike" dirty="0">
                        <a:solidFill>
                          <a:srgbClr val="000000"/>
                        </a:solidFill>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nl-BE" sz="1400" b="1" i="0" u="none" strike="noStrike">
                          <a:solidFill>
                            <a:srgbClr val="0070C0"/>
                          </a:solidFill>
                          <a:latin typeface="Calibri" panose="020F0502020204030204" pitchFamily="34" charset="0"/>
                          <a:ea typeface="+mn-ea"/>
                          <a:cs typeface="+mn-cs"/>
                        </a:rPr>
                        <a:t>145.027.868</a:t>
                      </a:r>
                    </a:p>
                  </a:txBody>
                  <a:tcPr marL="9525" marR="9525" marT="9525" marB="0" anchor="b">
                    <a:lnL>
                      <a:noFill/>
                    </a:lnL>
                    <a:lnR>
                      <a:noFill/>
                    </a:lnR>
                    <a:lnT>
                      <a:noFill/>
                    </a:lnT>
                    <a:lnB>
                      <a:noFill/>
                    </a:lnB>
                  </a:tcPr>
                </a:tc>
                <a:tc>
                  <a:txBody>
                    <a:bodyPr/>
                    <a:lstStyle/>
                    <a:p>
                      <a:pPr algn="r" fontAlgn="b"/>
                      <a:r>
                        <a:rPr lang="nl-BE" sz="1400" b="1" i="0" u="none" strike="noStrike">
                          <a:solidFill>
                            <a:srgbClr val="C00000"/>
                          </a:solidFill>
                          <a:latin typeface="Calibri" panose="020F0502020204030204" pitchFamily="34" charset="0"/>
                          <a:ea typeface="+mn-ea"/>
                          <a:cs typeface="+mn-cs"/>
                        </a:rPr>
                        <a:t>193.328.008</a:t>
                      </a:r>
                    </a:p>
                  </a:txBody>
                  <a:tcPr marL="9525" marR="9525" marT="9525" marB="0" anchor="b">
                    <a:lnL>
                      <a:noFill/>
                    </a:lnL>
                    <a:lnR>
                      <a:noFill/>
                    </a:lnR>
                    <a:lnT>
                      <a:noFill/>
                    </a:lnT>
                    <a:lnB>
                      <a:noFill/>
                    </a:lnB>
                  </a:tcPr>
                </a:tc>
                <a:extLst>
                  <a:ext uri="{0D108BD9-81ED-4DB2-BD59-A6C34878D82A}">
                    <a16:rowId xmlns:a16="http://schemas.microsoft.com/office/drawing/2014/main" val="2637934858"/>
                  </a:ext>
                </a:extLst>
              </a:tr>
              <a:tr h="238125">
                <a:tc>
                  <a:txBody>
                    <a:bodyPr/>
                    <a:lstStyle/>
                    <a:p>
                      <a:pPr algn="l" fontAlgn="b"/>
                      <a:r>
                        <a:rPr lang="nl-BE" sz="1400" b="0" i="0" u="none" strike="noStrike" dirty="0" err="1">
                          <a:solidFill>
                            <a:srgbClr val="087670"/>
                          </a:solidFill>
                          <a:latin typeface="Calibri" panose="020F0502020204030204" pitchFamily="34" charset="0"/>
                        </a:rPr>
                        <a:t>eHealth</a:t>
                      </a:r>
                      <a:r>
                        <a:rPr lang="nl-BE" sz="1400" b="0" i="0" u="none" strike="noStrike" dirty="0" err="1">
                          <a:solidFill>
                            <a:srgbClr val="000000"/>
                          </a:solidFill>
                          <a:latin typeface="Calibri" panose="020F0502020204030204" pitchFamily="34" charset="0"/>
                        </a:rPr>
                        <a:t>Box</a:t>
                      </a:r>
                      <a:r>
                        <a:rPr lang="nl-BE" sz="1400" b="0" i="0" u="none" strike="noStrike" dirty="0">
                          <a:solidFill>
                            <a:srgbClr val="000000"/>
                          </a:solidFill>
                          <a:latin typeface="Calibri" panose="020F0502020204030204" pitchFamily="34" charset="0"/>
                        </a:rPr>
                        <a:t> </a:t>
                      </a:r>
                      <a:r>
                        <a:rPr lang="nl-BE" sz="1400" b="0" i="0" u="none" strike="noStrike" dirty="0" err="1">
                          <a:solidFill>
                            <a:srgbClr val="000000"/>
                          </a:solidFill>
                          <a:latin typeface="Calibri" panose="020F0502020204030204" pitchFamily="34" charset="0"/>
                        </a:rPr>
                        <a:t>GetFullMessages</a:t>
                      </a:r>
                      <a:endParaRPr lang="nl-BE" sz="1400" b="0" i="0" u="none" strike="noStrike" dirty="0">
                        <a:solidFill>
                          <a:srgbClr val="000000"/>
                        </a:solidFill>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nl-BE" sz="1400" b="1" i="0" u="none" strike="noStrike">
                          <a:solidFill>
                            <a:srgbClr val="0070C0"/>
                          </a:solidFill>
                          <a:latin typeface="Calibri" panose="020F0502020204030204" pitchFamily="34" charset="0"/>
                          <a:ea typeface="+mn-ea"/>
                          <a:cs typeface="+mn-cs"/>
                        </a:rPr>
                        <a:t>620.083.673</a:t>
                      </a:r>
                    </a:p>
                  </a:txBody>
                  <a:tcPr marL="9525" marR="9525" marT="9525" marB="0" anchor="b">
                    <a:lnL>
                      <a:noFill/>
                    </a:lnL>
                    <a:lnR>
                      <a:noFill/>
                    </a:lnR>
                    <a:lnT>
                      <a:noFill/>
                    </a:lnT>
                    <a:lnB>
                      <a:noFill/>
                    </a:lnB>
                  </a:tcPr>
                </a:tc>
                <a:tc>
                  <a:txBody>
                    <a:bodyPr/>
                    <a:lstStyle/>
                    <a:p>
                      <a:pPr algn="r" fontAlgn="b"/>
                      <a:r>
                        <a:rPr lang="nl-BE" sz="1400" b="1" i="0" u="none" strike="noStrike">
                          <a:solidFill>
                            <a:srgbClr val="C00000"/>
                          </a:solidFill>
                          <a:latin typeface="Calibri" panose="020F0502020204030204" pitchFamily="34" charset="0"/>
                          <a:ea typeface="+mn-ea"/>
                          <a:cs typeface="+mn-cs"/>
                        </a:rPr>
                        <a:t>1.504.676.294</a:t>
                      </a:r>
                    </a:p>
                  </a:txBody>
                  <a:tcPr marL="9525" marR="9525" marT="9525" marB="0" anchor="b">
                    <a:lnL>
                      <a:noFill/>
                    </a:lnL>
                    <a:lnR>
                      <a:noFill/>
                    </a:lnR>
                    <a:lnT>
                      <a:noFill/>
                    </a:lnT>
                    <a:lnB>
                      <a:noFill/>
                    </a:lnB>
                  </a:tcPr>
                </a:tc>
                <a:extLst>
                  <a:ext uri="{0D108BD9-81ED-4DB2-BD59-A6C34878D82A}">
                    <a16:rowId xmlns:a16="http://schemas.microsoft.com/office/drawing/2014/main" val="2647745600"/>
                  </a:ext>
                </a:extLst>
              </a:tr>
              <a:tr h="238125">
                <a:tc>
                  <a:txBody>
                    <a:bodyPr/>
                    <a:lstStyle/>
                    <a:p>
                      <a:pPr algn="l" fontAlgn="b"/>
                      <a:r>
                        <a:rPr lang="nl-BE" sz="1400" b="0" i="0" u="none" strike="noStrike" dirty="0" err="1">
                          <a:solidFill>
                            <a:srgbClr val="087670"/>
                          </a:solidFill>
                          <a:latin typeface="Calibri" panose="020F0502020204030204" pitchFamily="34" charset="0"/>
                        </a:rPr>
                        <a:t>eHealth</a:t>
                      </a:r>
                      <a:r>
                        <a:rPr lang="nl-BE" sz="1400" b="0" i="0" u="none" strike="noStrike" dirty="0" err="1">
                          <a:solidFill>
                            <a:srgbClr val="000000"/>
                          </a:solidFill>
                          <a:latin typeface="Calibri" panose="020F0502020204030204" pitchFamily="34" charset="0"/>
                        </a:rPr>
                        <a:t>Box</a:t>
                      </a:r>
                      <a:r>
                        <a:rPr lang="nl-BE" sz="1400" b="0" i="0" u="none" strike="noStrike" dirty="0">
                          <a:solidFill>
                            <a:srgbClr val="000000"/>
                          </a:solidFill>
                          <a:latin typeface="Calibri" panose="020F0502020204030204" pitchFamily="34" charset="0"/>
                        </a:rPr>
                        <a:t> </a:t>
                      </a:r>
                      <a:r>
                        <a:rPr lang="nl-BE" sz="1400" b="0" i="0" u="none" strike="noStrike" dirty="0" err="1">
                          <a:solidFill>
                            <a:srgbClr val="000000"/>
                          </a:solidFill>
                          <a:latin typeface="Calibri" panose="020F0502020204030204" pitchFamily="34" charset="0"/>
                        </a:rPr>
                        <a:t>Consultation</a:t>
                      </a:r>
                      <a:endParaRPr lang="nl-BE" sz="1400" b="0" i="0" u="none" strike="noStrike" dirty="0">
                        <a:solidFill>
                          <a:srgbClr val="000000"/>
                        </a:solidFill>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nl-BE" sz="1400" b="1" i="0" u="none" strike="noStrike">
                          <a:solidFill>
                            <a:srgbClr val="0070C0"/>
                          </a:solidFill>
                          <a:latin typeface="Calibri" panose="020F0502020204030204" pitchFamily="34" charset="0"/>
                          <a:ea typeface="+mn-ea"/>
                          <a:cs typeface="+mn-cs"/>
                        </a:rPr>
                        <a:t>3.495.100.377</a:t>
                      </a:r>
                    </a:p>
                  </a:txBody>
                  <a:tcPr marL="9525" marR="9525" marT="9525" marB="0" anchor="b">
                    <a:lnL>
                      <a:noFill/>
                    </a:lnL>
                    <a:lnR>
                      <a:noFill/>
                    </a:lnR>
                    <a:lnT>
                      <a:noFill/>
                    </a:lnT>
                    <a:lnB>
                      <a:noFill/>
                    </a:lnB>
                  </a:tcPr>
                </a:tc>
                <a:tc>
                  <a:txBody>
                    <a:bodyPr/>
                    <a:lstStyle/>
                    <a:p>
                      <a:pPr algn="r" fontAlgn="b"/>
                      <a:r>
                        <a:rPr lang="nl-BE" sz="1400" b="1" i="0" u="none" strike="noStrike">
                          <a:solidFill>
                            <a:srgbClr val="C00000"/>
                          </a:solidFill>
                          <a:latin typeface="Calibri" panose="020F0502020204030204" pitchFamily="34" charset="0"/>
                          <a:ea typeface="+mn-ea"/>
                          <a:cs typeface="+mn-cs"/>
                        </a:rPr>
                        <a:t>3.699.464.599</a:t>
                      </a:r>
                    </a:p>
                  </a:txBody>
                  <a:tcPr marL="9525" marR="9525" marT="9525" marB="0" anchor="b">
                    <a:lnL>
                      <a:noFill/>
                    </a:lnL>
                    <a:lnR>
                      <a:noFill/>
                    </a:lnR>
                    <a:lnT>
                      <a:noFill/>
                    </a:lnT>
                    <a:lnB>
                      <a:noFill/>
                    </a:lnB>
                  </a:tcPr>
                </a:tc>
                <a:extLst>
                  <a:ext uri="{0D108BD9-81ED-4DB2-BD59-A6C34878D82A}">
                    <a16:rowId xmlns:a16="http://schemas.microsoft.com/office/drawing/2014/main" val="3561117561"/>
                  </a:ext>
                </a:extLst>
              </a:tr>
              <a:tr h="238125">
                <a:tc>
                  <a:txBody>
                    <a:bodyPr/>
                    <a:lstStyle/>
                    <a:p>
                      <a:pPr algn="l" fontAlgn="b"/>
                      <a:r>
                        <a:rPr lang="nl-BE" sz="1400" b="0" i="0" u="none" strike="noStrike" dirty="0" err="1">
                          <a:solidFill>
                            <a:srgbClr val="087670"/>
                          </a:solidFill>
                          <a:latin typeface="Calibri" panose="020F0502020204030204" pitchFamily="34" charset="0"/>
                        </a:rPr>
                        <a:t>eHealth</a:t>
                      </a:r>
                      <a:r>
                        <a:rPr lang="nl-BE" sz="1400" b="0" i="0" u="none" strike="noStrike" dirty="0" err="1">
                          <a:solidFill>
                            <a:srgbClr val="000000"/>
                          </a:solidFill>
                          <a:latin typeface="Calibri" panose="020F0502020204030204" pitchFamily="34" charset="0"/>
                        </a:rPr>
                        <a:t>Box</a:t>
                      </a:r>
                      <a:r>
                        <a:rPr lang="nl-BE" sz="1400" b="0" i="0" u="none" strike="noStrike" dirty="0">
                          <a:solidFill>
                            <a:srgbClr val="000000"/>
                          </a:solidFill>
                          <a:latin typeface="Calibri" panose="020F0502020204030204" pitchFamily="34" charset="0"/>
                        </a:rPr>
                        <a:t> </a:t>
                      </a:r>
                      <a:r>
                        <a:rPr lang="nl-BE" sz="1400" b="0" i="0" u="none" strike="noStrike" dirty="0" err="1">
                          <a:solidFill>
                            <a:srgbClr val="000000"/>
                          </a:solidFill>
                          <a:latin typeface="Calibri" panose="020F0502020204030204" pitchFamily="34" charset="0"/>
                        </a:rPr>
                        <a:t>Publication</a:t>
                      </a:r>
                      <a:endParaRPr lang="nl-BE" sz="1400" b="0" i="0" u="none" strike="noStrike" dirty="0">
                        <a:solidFill>
                          <a:srgbClr val="000000"/>
                        </a:solidFill>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nl-BE" sz="1400" b="1" i="0" u="none" strike="noStrike">
                          <a:solidFill>
                            <a:srgbClr val="0070C0"/>
                          </a:solidFill>
                          <a:latin typeface="Calibri" panose="020F0502020204030204" pitchFamily="34" charset="0"/>
                        </a:rPr>
                        <a:t>140.962.726</a:t>
                      </a:r>
                    </a:p>
                  </a:txBody>
                  <a:tcPr marL="9525" marR="9525" marT="9525" marB="0" anchor="b">
                    <a:lnL>
                      <a:noFill/>
                    </a:lnL>
                    <a:lnR>
                      <a:noFill/>
                    </a:lnR>
                    <a:lnT>
                      <a:noFill/>
                    </a:lnT>
                    <a:lnB>
                      <a:noFill/>
                    </a:lnB>
                  </a:tcPr>
                </a:tc>
                <a:tc>
                  <a:txBody>
                    <a:bodyPr/>
                    <a:lstStyle/>
                    <a:p>
                      <a:pPr algn="r" fontAlgn="b"/>
                      <a:r>
                        <a:rPr lang="nl-BE" sz="1400" b="1" i="0" u="none" strike="noStrike">
                          <a:solidFill>
                            <a:srgbClr val="C00000"/>
                          </a:solidFill>
                          <a:latin typeface="Calibri" panose="020F0502020204030204" pitchFamily="34" charset="0"/>
                        </a:rPr>
                        <a:t>214.885.970</a:t>
                      </a:r>
                    </a:p>
                  </a:txBody>
                  <a:tcPr marL="9525" marR="9525" marT="9525" marB="0" anchor="b">
                    <a:lnL>
                      <a:noFill/>
                    </a:lnL>
                    <a:lnR>
                      <a:noFill/>
                    </a:lnR>
                    <a:lnT>
                      <a:noFill/>
                    </a:lnT>
                    <a:lnB>
                      <a:noFill/>
                    </a:lnB>
                  </a:tcPr>
                </a:tc>
                <a:extLst>
                  <a:ext uri="{0D108BD9-81ED-4DB2-BD59-A6C34878D82A}">
                    <a16:rowId xmlns:a16="http://schemas.microsoft.com/office/drawing/2014/main" val="3324083089"/>
                  </a:ext>
                </a:extLst>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3578736128"/>
              </p:ext>
            </p:extLst>
          </p:nvPr>
        </p:nvGraphicFramePr>
        <p:xfrm>
          <a:off x="5663952" y="2276872"/>
          <a:ext cx="5884920" cy="396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01524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Consult RN</a:t>
            </a:r>
          </a:p>
        </p:txBody>
      </p:sp>
      <p:sp>
        <p:nvSpPr>
          <p:cNvPr id="3" name="Content Placeholder 2"/>
          <p:cNvSpPr>
            <a:spLocks noGrp="1"/>
          </p:cNvSpPr>
          <p:nvPr>
            <p:ph idx="1"/>
          </p:nvPr>
        </p:nvSpPr>
        <p:spPr/>
        <p:txBody>
          <a:bodyPr/>
          <a:lstStyle/>
          <a:p>
            <a:pPr lvl="0"/>
            <a:r>
              <a:rPr lang="nl-BE" dirty="0"/>
              <a:t>2021</a:t>
            </a:r>
            <a:endParaRPr lang="en-US" dirty="0"/>
          </a:p>
          <a:p>
            <a:pPr lvl="1"/>
            <a:r>
              <a:rPr lang="nl-BE" dirty="0"/>
              <a:t>begeleiding van de partners die naar de nieuwe diensten zijn gemigreerd</a:t>
            </a:r>
            <a:endParaRPr lang="en-US" dirty="0"/>
          </a:p>
          <a:p>
            <a:pPr lvl="2"/>
            <a:r>
              <a:rPr lang="nl-BE" dirty="0"/>
              <a:t>gepersonaliseerde ondersteuning voor elke klant</a:t>
            </a:r>
            <a:endParaRPr lang="en-US" dirty="0"/>
          </a:p>
          <a:p>
            <a:pPr lvl="2"/>
            <a:r>
              <a:rPr lang="nl-BE" dirty="0"/>
              <a:t>allerlei verbeteringen</a:t>
            </a:r>
            <a:endParaRPr lang="en-US" dirty="0"/>
          </a:p>
          <a:p>
            <a:pPr lvl="2"/>
            <a:r>
              <a:rPr lang="nl-BE" dirty="0"/>
              <a:t>organisatie van minilabs voor de softwarepakketten in de huisartsengeneeskunde in 2021</a:t>
            </a:r>
            <a:endParaRPr lang="en-US" dirty="0"/>
          </a:p>
          <a:p>
            <a:pPr lvl="2"/>
            <a:r>
              <a:rPr lang="nl-BE" dirty="0"/>
              <a:t>migratie naar de nieuwe diensten van de webapplicatie </a:t>
            </a:r>
            <a:r>
              <a:rPr lang="nl-BE" dirty="0" err="1">
                <a:solidFill>
                  <a:srgbClr val="087670"/>
                </a:solidFill>
              </a:rPr>
              <a:t>eHealth</a:t>
            </a:r>
            <a:r>
              <a:rPr lang="nl-BE" dirty="0" err="1"/>
              <a:t>CreaBis</a:t>
            </a:r>
            <a:endParaRPr lang="en-US" dirty="0"/>
          </a:p>
          <a:p>
            <a:pPr lvl="1"/>
            <a:r>
              <a:rPr lang="nl-BE" dirty="0"/>
              <a:t>beheer van de nieuwe </a:t>
            </a:r>
            <a:r>
              <a:rPr lang="nl-BE" dirty="0" smtClean="0"/>
              <a:t>aanvragen</a:t>
            </a:r>
            <a:endParaRPr lang="fr-BE" dirty="0" smtClean="0"/>
          </a:p>
          <a:p>
            <a:endParaRPr lang="fr-BE" dirty="0" smtClean="0"/>
          </a:p>
          <a:p>
            <a:endParaRPr lang="fr-BE" dirty="0" smtClean="0"/>
          </a:p>
          <a:p>
            <a:endParaRPr lang="en-US" dirty="0"/>
          </a:p>
        </p:txBody>
      </p:sp>
      <p:sp>
        <p:nvSpPr>
          <p:cNvPr id="4" name="Slide Number Placeholder 3"/>
          <p:cNvSpPr>
            <a:spLocks noGrp="1"/>
          </p:cNvSpPr>
          <p:nvPr>
            <p:ph type="sldNum" sz="quarter" idx="12"/>
          </p:nvPr>
        </p:nvSpPr>
        <p:spPr/>
        <p:txBody>
          <a:bodyPr/>
          <a:lstStyle/>
          <a:p>
            <a:fld id="{97CCC5E9-F9D9-46F9-AA92-085E1A182B77}" type="slidenum">
              <a:rPr lang="en-GB" smtClean="0"/>
              <a:pPr/>
              <a:t>48</a:t>
            </a:fld>
            <a:endParaRPr lang="en-GB" smtClean="0"/>
          </a:p>
        </p:txBody>
      </p:sp>
    </p:spTree>
    <p:extLst>
      <p:ext uri="{BB962C8B-B14F-4D97-AF65-F5344CB8AC3E}">
        <p14:creationId xmlns:p14="http://schemas.microsoft.com/office/powerpoint/2010/main" val="31154146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Consult RN</a:t>
            </a:r>
          </a:p>
        </p:txBody>
      </p:sp>
      <p:sp>
        <p:nvSpPr>
          <p:cNvPr id="3" name="Content Placeholder 2"/>
          <p:cNvSpPr>
            <a:spLocks noGrp="1"/>
          </p:cNvSpPr>
          <p:nvPr>
            <p:ph idx="1"/>
          </p:nvPr>
        </p:nvSpPr>
        <p:spPr/>
        <p:txBody>
          <a:bodyPr/>
          <a:lstStyle/>
          <a:p>
            <a:r>
              <a:rPr lang="nl-BE" dirty="0"/>
              <a:t>2022</a:t>
            </a:r>
          </a:p>
          <a:p>
            <a:pPr lvl="1"/>
            <a:r>
              <a:rPr lang="nl-BE" dirty="0"/>
              <a:t>begeleiding van de laatste partners die naar de nieuwe versie van de diensten migreren </a:t>
            </a:r>
          </a:p>
          <a:p>
            <a:pPr lvl="1"/>
            <a:r>
              <a:rPr lang="nl-BE" dirty="0"/>
              <a:t>buitengebruikstelling van de vroegere diensten eind T1/2022</a:t>
            </a:r>
          </a:p>
          <a:p>
            <a:pPr lvl="1"/>
            <a:r>
              <a:rPr lang="nl-BE" dirty="0"/>
              <a:t>verdere sensibilisering van de partners om de diensten correct te gebruiken</a:t>
            </a:r>
          </a:p>
          <a:p>
            <a:pPr lvl="1"/>
            <a:r>
              <a:rPr lang="nl-BE" dirty="0"/>
              <a:t>analyse van de toevoeging van nieuwe te raadplegen gegevens</a:t>
            </a:r>
          </a:p>
          <a:p>
            <a:pPr lvl="2"/>
            <a:r>
              <a:rPr lang="nl-BE" dirty="0"/>
              <a:t>verlengde </a:t>
            </a:r>
            <a:r>
              <a:rPr lang="en-US" dirty="0" err="1"/>
              <a:t>minderjarigheid</a:t>
            </a:r>
            <a:r>
              <a:rPr lang="en-US" dirty="0"/>
              <a:t> </a:t>
            </a:r>
            <a:endParaRPr lang="nl-BE" dirty="0"/>
          </a:p>
          <a:p>
            <a:pPr lvl="2"/>
            <a:r>
              <a:rPr lang="nl-BE" dirty="0"/>
              <a:t>…</a:t>
            </a:r>
          </a:p>
          <a:p>
            <a:pPr lvl="1"/>
            <a:r>
              <a:rPr lang="nl-BE" dirty="0"/>
              <a:t>projectopvolging ‘Best’ en linkenregister (in samenwerking met de KSZ)</a:t>
            </a:r>
          </a:p>
          <a:p>
            <a:pPr lvl="1"/>
            <a:r>
              <a:rPr lang="nl-BE" dirty="0"/>
              <a:t>BCP-analyse</a:t>
            </a:r>
          </a:p>
          <a:p>
            <a:pPr lvl="1"/>
            <a:endParaRPr lang="fr-BE" dirty="0"/>
          </a:p>
          <a:p>
            <a:endParaRPr lang="nl-BE" dirty="0"/>
          </a:p>
          <a:p>
            <a:pPr>
              <a:buFontTx/>
              <a:buChar char="-"/>
            </a:pPr>
            <a:endParaRPr lang="fr-BE" dirty="0" smtClean="0"/>
          </a:p>
          <a:p>
            <a:pPr>
              <a:buFontTx/>
              <a:buChar char="-"/>
            </a:pPr>
            <a:endParaRPr lang="fr-BE" dirty="0" smtClean="0"/>
          </a:p>
          <a:p>
            <a:pPr marL="0" indent="0">
              <a:buNone/>
            </a:pPr>
            <a:endParaRPr lang="fr-BE" dirty="0" smtClean="0"/>
          </a:p>
          <a:p>
            <a:endParaRPr lang="nl-BE" dirty="0" smtClean="0"/>
          </a:p>
          <a:p>
            <a:endParaRPr lang="fr-BE" dirty="0" smtClean="0"/>
          </a:p>
          <a:p>
            <a:endParaRPr lang="fr-BE" dirty="0" smtClean="0"/>
          </a:p>
          <a:p>
            <a:endParaRPr lang="en-US" dirty="0"/>
          </a:p>
        </p:txBody>
      </p:sp>
      <p:sp>
        <p:nvSpPr>
          <p:cNvPr id="4" name="Slide Number Placeholder 3"/>
          <p:cNvSpPr>
            <a:spLocks noGrp="1"/>
          </p:cNvSpPr>
          <p:nvPr>
            <p:ph type="sldNum" sz="quarter" idx="12"/>
          </p:nvPr>
        </p:nvSpPr>
        <p:spPr/>
        <p:txBody>
          <a:bodyPr/>
          <a:lstStyle/>
          <a:p>
            <a:fld id="{97CCC5E9-F9D9-46F9-AA92-085E1A182B77}" type="slidenum">
              <a:rPr lang="en-GB" smtClean="0"/>
              <a:pPr/>
              <a:t>49</a:t>
            </a:fld>
            <a:endParaRPr lang="en-GB" smtClean="0"/>
          </a:p>
        </p:txBody>
      </p:sp>
    </p:spTree>
    <p:extLst>
      <p:ext uri="{BB962C8B-B14F-4D97-AF65-F5344CB8AC3E}">
        <p14:creationId xmlns:p14="http://schemas.microsoft.com/office/powerpoint/2010/main" val="1837324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Cluster 0 – Standards techniques</a:t>
            </a:r>
          </a:p>
        </p:txBody>
      </p:sp>
      <p:sp>
        <p:nvSpPr>
          <p:cNvPr id="11" name="Content Placeholder 10"/>
          <p:cNvSpPr>
            <a:spLocks noGrp="1"/>
          </p:cNvSpPr>
          <p:nvPr>
            <p:ph idx="1"/>
          </p:nvPr>
        </p:nvSpPr>
        <p:spPr/>
        <p:txBody>
          <a:bodyPr/>
          <a:lstStyle/>
          <a:p>
            <a:r>
              <a:rPr lang="nl-BE"/>
              <a:t>2021</a:t>
            </a:r>
          </a:p>
          <a:p>
            <a:pPr lvl="1"/>
            <a:r>
              <a:rPr lang="nl-BE"/>
              <a:t>soutien et suivi de diverses initiatives d’échange de messages </a:t>
            </a:r>
            <a:br>
              <a:rPr lang="nl-BE"/>
            </a:br>
            <a:r>
              <a:rPr lang="nl-BE" sz="1800"/>
              <a:t>(KMEHR, FHIR, initiatives externes, PPKB, INAMI)</a:t>
            </a:r>
          </a:p>
          <a:p>
            <a:pPr lvl="1"/>
            <a:r>
              <a:rPr lang="nl-BE"/>
              <a:t>amélioration</a:t>
            </a:r>
          </a:p>
          <a:p>
            <a:pPr lvl="2"/>
            <a:r>
              <a:rPr lang="nl-BE"/>
              <a:t>traçabilité des demandes/changements</a:t>
            </a:r>
          </a:p>
          <a:p>
            <a:pPr lvl="2"/>
            <a:r>
              <a:rPr lang="nl-BE"/>
              <a:t>collaboration avec le centre de terminologie (Snomed NRC)</a:t>
            </a:r>
          </a:p>
          <a:p>
            <a:pPr lvl="1"/>
            <a:r>
              <a:rPr lang="nl-BE"/>
              <a:t>publications</a:t>
            </a:r>
          </a:p>
          <a:p>
            <a:pPr lvl="2"/>
            <a:r>
              <a:rPr lang="nl-BE"/>
              <a:t>MyCareNet FHIR (1ère version des profils FHIR)</a:t>
            </a:r>
          </a:p>
          <a:p>
            <a:pPr lvl="2"/>
            <a:r>
              <a:rPr lang="nl-BE"/>
              <a:t>Mult-eMediatt (Kmehr IncapacityNotification v2)</a:t>
            </a:r>
          </a:p>
          <a:p>
            <a:pPr lvl="2"/>
            <a:r>
              <a:rPr lang="nl-BE"/>
              <a:t>Medication (Kmehr Simplified Medication + FHIR Medication Dispense)</a:t>
            </a:r>
          </a:p>
          <a:p>
            <a:pPr lvl="2"/>
            <a:r>
              <a:rPr lang="nl-BE"/>
              <a:t>Caresets</a:t>
            </a:r>
          </a:p>
          <a:p>
            <a:pPr lvl="1"/>
            <a:r>
              <a:rPr lang="nl-BE"/>
              <a:t>eHValidator</a:t>
            </a:r>
          </a:p>
          <a:p>
            <a:pPr lvl="2"/>
            <a:r>
              <a:rPr lang="nl-BE"/>
              <a:t>ajout Support pour MedicationScheme + autres messages Kmehr</a:t>
            </a:r>
          </a:p>
          <a:p>
            <a:pPr lvl="2"/>
            <a:r>
              <a:rPr lang="nl-BE"/>
              <a:t>amélioration de la documentation</a:t>
            </a:r>
          </a:p>
        </p:txBody>
      </p:sp>
      <p:sp>
        <p:nvSpPr>
          <p:cNvPr id="3" name="Slide Number Placeholder 2"/>
          <p:cNvSpPr>
            <a:spLocks noGrp="1"/>
          </p:cNvSpPr>
          <p:nvPr>
            <p:ph type="sldNum" sz="quarter" idx="12"/>
          </p:nvPr>
        </p:nvSpPr>
        <p:spPr/>
        <p:txBody>
          <a:bodyPr/>
          <a:lstStyle/>
          <a:p>
            <a:fld id="{97CCC5E9-F9D9-46F9-AA92-085E1A182B77}" type="slidenum">
              <a:rPr lang="en-GB" smtClean="0"/>
              <a:pPr/>
              <a:t>5</a:t>
            </a:fld>
            <a:endParaRPr lang="en-GB" smtClean="0"/>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buClr>
                <a:srgbClr val="4F81BD"/>
              </a:buClr>
              <a:defRPr/>
            </a:pPr>
            <a:endParaRPr lang="en-US" sz="2000" dirty="0">
              <a:solidFill>
                <a:prstClr val="black"/>
              </a:solidFill>
              <a:latin typeface="Calibri" panose="020F0502020204030204"/>
            </a:endParaRPr>
          </a:p>
          <a:p>
            <a:pPr fontAlgn="auto">
              <a:spcAft>
                <a:spcPts val="0"/>
              </a:spcAft>
              <a:buClr>
                <a:srgbClr val="4F81BD"/>
              </a:buClr>
              <a:defRPr/>
            </a:pP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17893892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Timestamping V2 &amp; Quota management</a:t>
            </a:r>
          </a:p>
        </p:txBody>
      </p:sp>
      <p:sp>
        <p:nvSpPr>
          <p:cNvPr id="3" name="Content Placeholder 2"/>
          <p:cNvSpPr>
            <a:spLocks noGrp="1"/>
          </p:cNvSpPr>
          <p:nvPr>
            <p:ph idx="1"/>
          </p:nvPr>
        </p:nvSpPr>
        <p:spPr/>
        <p:txBody>
          <a:bodyPr/>
          <a:lstStyle/>
          <a:p>
            <a:r>
              <a:rPr lang="nl-BE"/>
              <a:t>2021-2022</a:t>
            </a:r>
          </a:p>
          <a:p>
            <a:pPr lvl="1"/>
            <a:r>
              <a:rPr lang="nl-BE"/>
              <a:t>quota management in opmaak</a:t>
            </a:r>
          </a:p>
          <a:p>
            <a:pPr lvl="1"/>
            <a:r>
              <a:rPr lang="nl-BE"/>
              <a:t>implementatie van een bijkomende procedure </a:t>
            </a:r>
          </a:p>
          <a:p>
            <a:pPr lvl="2"/>
            <a:r>
              <a:rPr lang="nl-BE"/>
              <a:t>voor de organisaties andere dan de ziekenhuizen (in coördinatie met het RIZIV)</a:t>
            </a:r>
          </a:p>
          <a:p>
            <a:pPr lvl="2"/>
            <a:r>
              <a:rPr lang="nl-BE"/>
              <a:t>voor doeleinden andere dan het voorschrift</a:t>
            </a:r>
          </a:p>
          <a:p>
            <a:pPr lvl="3"/>
            <a:r>
              <a:rPr lang="nl-BE"/>
              <a:t>voorschriften voor radiologische onderzoeken</a:t>
            </a:r>
          </a:p>
          <a:p>
            <a:pPr lvl="3"/>
            <a:r>
              <a:rPr lang="nl-BE"/>
              <a:t>…</a:t>
            </a:r>
          </a:p>
          <a:p>
            <a:endParaRPr lang="fr-BE" dirty="0" smtClean="0"/>
          </a:p>
          <a:p>
            <a:endParaRPr lang="en-US" dirty="0"/>
          </a:p>
        </p:txBody>
      </p:sp>
      <p:sp>
        <p:nvSpPr>
          <p:cNvPr id="4" name="Slide Number Placeholder 3"/>
          <p:cNvSpPr>
            <a:spLocks noGrp="1"/>
          </p:cNvSpPr>
          <p:nvPr>
            <p:ph type="sldNum" sz="quarter" idx="12"/>
          </p:nvPr>
        </p:nvSpPr>
        <p:spPr/>
        <p:txBody>
          <a:bodyPr/>
          <a:lstStyle/>
          <a:p>
            <a:fld id="{97CCC5E9-F9D9-46F9-AA92-085E1A182B77}" type="slidenum">
              <a:rPr lang="en-GB" smtClean="0"/>
              <a:pPr/>
              <a:t>50</a:t>
            </a:fld>
            <a:endParaRPr lang="en-GB" smtClean="0"/>
          </a:p>
        </p:txBody>
      </p:sp>
    </p:spTree>
    <p:extLst>
      <p:ext uri="{BB962C8B-B14F-4D97-AF65-F5344CB8AC3E}">
        <p14:creationId xmlns:p14="http://schemas.microsoft.com/office/powerpoint/2010/main" val="20210235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Mobile Health</a:t>
            </a:r>
          </a:p>
        </p:txBody>
      </p:sp>
      <p:sp>
        <p:nvSpPr>
          <p:cNvPr id="3" name="Content Placeholder 2"/>
          <p:cNvSpPr>
            <a:spLocks noGrp="1"/>
          </p:cNvSpPr>
          <p:nvPr>
            <p:ph idx="1"/>
          </p:nvPr>
        </p:nvSpPr>
        <p:spPr/>
        <p:txBody>
          <a:bodyPr/>
          <a:lstStyle/>
          <a:p>
            <a:r>
              <a:rPr lang="nl-BE"/>
              <a:t>Level 3 = RIZIV</a:t>
            </a:r>
          </a:p>
          <a:p>
            <a:pPr lvl="1"/>
            <a:r>
              <a:rPr lang="nl-BE"/>
              <a:t>in de eerste helft van 2022 breed stakeholder overleg </a:t>
            </a:r>
          </a:p>
          <a:p>
            <a:pPr lvl="1"/>
            <a:r>
              <a:rPr lang="nl-BE"/>
              <a:t>evaluatie van </a:t>
            </a:r>
          </a:p>
          <a:p>
            <a:pPr lvl="2"/>
            <a:r>
              <a:rPr lang="nl-BE"/>
              <a:t>huidige gehanteerde definitie van mobiele medische applicaties</a:t>
            </a:r>
          </a:p>
          <a:p>
            <a:pPr lvl="2"/>
            <a:r>
              <a:rPr lang="nl-BE"/>
              <a:t>de validatiepiramide</a:t>
            </a:r>
          </a:p>
          <a:p>
            <a:pPr lvl="2"/>
            <a:r>
              <a:rPr lang="nl-BE"/>
              <a:t>de beschikbare informatie op de website mHealth Belgium</a:t>
            </a:r>
          </a:p>
          <a:p>
            <a:pPr lvl="1"/>
            <a:r>
              <a:rPr lang="nl-BE"/>
              <a:t>voorstel voor eventuele aanpassingen</a:t>
            </a:r>
          </a:p>
          <a:p>
            <a:pPr lvl="0"/>
            <a:r>
              <a:rPr lang="nl-BE"/>
              <a:t>KCE </a:t>
            </a:r>
          </a:p>
          <a:p>
            <a:pPr lvl="1"/>
            <a:r>
              <a:rPr lang="nl-BE"/>
              <a:t>studie rond digital Health Technology Assessment (eind 2022)</a:t>
            </a:r>
          </a:p>
          <a:p>
            <a:pPr lvl="1"/>
            <a:r>
              <a:rPr lang="nl-BE"/>
              <a:t>resultaten van deze studie zullen bijdragen tot een efficiënte procedure voor de behandeling van aanmeldingen van digitale tools</a:t>
            </a:r>
          </a:p>
          <a:p>
            <a:r>
              <a:rPr lang="nl-BE"/>
              <a:t>Na het stakeholder overleg en de eventuele aanpassingen die daaruit volgen, zal een communicatiecampagne worden opgestart ter promotie van mHealthBelgium</a:t>
            </a:r>
          </a:p>
        </p:txBody>
      </p:sp>
      <p:sp>
        <p:nvSpPr>
          <p:cNvPr id="4" name="Slide Number Placeholder 3"/>
          <p:cNvSpPr>
            <a:spLocks noGrp="1"/>
          </p:cNvSpPr>
          <p:nvPr>
            <p:ph type="sldNum" sz="quarter" idx="12"/>
          </p:nvPr>
        </p:nvSpPr>
        <p:spPr/>
        <p:txBody>
          <a:bodyPr/>
          <a:lstStyle/>
          <a:p>
            <a:fld id="{97CCC5E9-F9D9-46F9-AA92-085E1A182B77}" type="slidenum">
              <a:rPr lang="en-GB" smtClean="0"/>
              <a:pPr/>
              <a:t>51</a:t>
            </a:fld>
            <a:endParaRPr lang="en-GB" smtClean="0"/>
          </a:p>
        </p:txBody>
      </p:sp>
    </p:spTree>
    <p:extLst>
      <p:ext uri="{BB962C8B-B14F-4D97-AF65-F5344CB8AC3E}">
        <p14:creationId xmlns:p14="http://schemas.microsoft.com/office/powerpoint/2010/main" val="3390307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nl-BE"/>
              <a:t>Juridische aspecten</a:t>
            </a:r>
          </a:p>
        </p:txBody>
      </p:sp>
      <p:sp>
        <p:nvSpPr>
          <p:cNvPr id="22531" name="Content Placeholder 2"/>
          <p:cNvSpPr>
            <a:spLocks noGrp="1"/>
          </p:cNvSpPr>
          <p:nvPr>
            <p:ph idx="1"/>
          </p:nvPr>
        </p:nvSpPr>
        <p:spPr/>
        <p:txBody>
          <a:bodyPr/>
          <a:lstStyle/>
          <a:p>
            <a:r>
              <a:rPr lang="nl-BE"/>
              <a:t>2021</a:t>
            </a:r>
          </a:p>
          <a:p>
            <a:pPr lvl="1"/>
            <a:r>
              <a:rPr lang="nl-BE"/>
              <a:t>Informatieveiligheidscomité (IVC) – Kamer sociale zekerheid en gezondheid </a:t>
            </a:r>
          </a:p>
          <a:p>
            <a:pPr lvl="2"/>
            <a:r>
              <a:rPr lang="nl-BE"/>
              <a:t>58 behandelde dossiers m.b.t de verwerking van persoonsgegevens inzake de gezondheid</a:t>
            </a:r>
          </a:p>
          <a:p>
            <a:pPr lvl="1"/>
            <a:r>
              <a:rPr lang="nl-BE"/>
              <a:t>80-tal parlementaire vragen, voornamelijk in het kader van de bestrijding van de COVID-19 pandemie</a:t>
            </a:r>
          </a:p>
          <a:p>
            <a:pPr lvl="2"/>
            <a:r>
              <a:rPr lang="nl-BE"/>
              <a:t>15 parlementaire vragen in 2020</a:t>
            </a:r>
          </a:p>
          <a:p>
            <a:pPr lvl="1"/>
            <a:r>
              <a:rPr lang="nl-BE"/>
              <a:t>diverse samenwerkingsakkoorden m.b.t. de vaccins en het COVID Safe Ticket in het kader van de bestrijding van de COVID-19 pandemie werden geredigeerd en gepubliceerd in het Belgische Staatblad</a:t>
            </a:r>
          </a:p>
          <a:p>
            <a:r>
              <a:rPr lang="nl-BE"/>
              <a:t>2021-2022</a:t>
            </a:r>
          </a:p>
          <a:p>
            <a:pPr lvl="1"/>
            <a:r>
              <a:rPr lang="nl-BE"/>
              <a:t>finaliseren bestuursovereenkomst 2022-2024</a:t>
            </a:r>
          </a:p>
          <a:p>
            <a:pPr lvl="2"/>
            <a:endParaRPr lang="nl-BE" altLang="en-US" dirty="0" smtClean="0"/>
          </a:p>
          <a:p>
            <a:pPr marL="0" indent="0">
              <a:buNone/>
            </a:pPr>
            <a:endParaRPr lang="nl-BE" altLang="en-US" dirty="0" smtClean="0"/>
          </a:p>
          <a:p>
            <a:endParaRPr lang="nl-BE" altLang="en-US" dirty="0" smtClean="0"/>
          </a:p>
        </p:txBody>
      </p:sp>
      <p:sp>
        <p:nvSpPr>
          <p:cNvPr id="2" name="Slide Number Placeholder 1"/>
          <p:cNvSpPr>
            <a:spLocks noGrp="1"/>
          </p:cNvSpPr>
          <p:nvPr>
            <p:ph type="sldNum" sz="quarter" idx="12"/>
          </p:nvPr>
        </p:nvSpPr>
        <p:spPr/>
        <p:txBody>
          <a:bodyPr/>
          <a:lstStyle/>
          <a:p>
            <a:fld id="{97CCC5E9-F9D9-46F9-AA92-085E1A182B77}" type="slidenum">
              <a:rPr lang="en-GB" smtClean="0"/>
              <a:pPr/>
              <a:t>52</a:t>
            </a:fld>
            <a:endParaRPr lang="en-GB" smtClean="0"/>
          </a:p>
        </p:txBody>
      </p:sp>
    </p:spTree>
    <p:extLst>
      <p:ext uri="{BB962C8B-B14F-4D97-AF65-F5344CB8AC3E}">
        <p14:creationId xmlns:p14="http://schemas.microsoft.com/office/powerpoint/2010/main" val="6065232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3392" y="2420888"/>
            <a:ext cx="10972800" cy="922337"/>
          </a:xfrm>
        </p:spPr>
        <p:txBody>
          <a:bodyPr/>
          <a:lstStyle/>
          <a:p>
            <a:r>
              <a:rPr lang="nl-BE"/>
              <a:t>Welke accenten krijgt het nieuwe actieplan</a:t>
            </a:r>
            <a:br>
              <a:rPr lang="nl-BE"/>
            </a:br>
            <a:r>
              <a:rPr lang="nl-BE"/>
              <a:t>2022 -2024 ?</a:t>
            </a:r>
          </a:p>
        </p:txBody>
      </p:sp>
      <p:sp>
        <p:nvSpPr>
          <p:cNvPr id="4" name="Slide Number Placeholder 3"/>
          <p:cNvSpPr>
            <a:spLocks noGrp="1"/>
          </p:cNvSpPr>
          <p:nvPr>
            <p:ph type="sldNum" sz="quarter" idx="10"/>
          </p:nvPr>
        </p:nvSpPr>
        <p:spPr/>
        <p:txBody>
          <a:bodyPr/>
          <a:lstStyle/>
          <a:p>
            <a:pPr>
              <a:defRPr/>
            </a:pPr>
            <a:fld id="{EF66DDCB-4F40-4F8C-A2FE-269D135B5A13}" type="slidenum">
              <a:rPr lang="en-GB" smtClean="0"/>
              <a:pPr>
                <a:defRPr/>
              </a:pPr>
              <a:t>53</a:t>
            </a:fld>
            <a:endParaRPr lang="en-GB" smtClean="0"/>
          </a:p>
        </p:txBody>
      </p:sp>
    </p:spTree>
    <p:extLst>
      <p:ext uri="{BB962C8B-B14F-4D97-AF65-F5344CB8AC3E}">
        <p14:creationId xmlns:p14="http://schemas.microsoft.com/office/powerpoint/2010/main" val="29875890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a:t>Doelstellingen</a:t>
            </a:r>
          </a:p>
        </p:txBody>
      </p:sp>
      <p:sp>
        <p:nvSpPr>
          <p:cNvPr id="7" name="Content Placeholder 6"/>
          <p:cNvSpPr>
            <a:spLocks noGrp="1"/>
          </p:cNvSpPr>
          <p:nvPr>
            <p:ph idx="1"/>
          </p:nvPr>
        </p:nvSpPr>
        <p:spPr/>
        <p:txBody>
          <a:bodyPr/>
          <a:lstStyle/>
          <a:p>
            <a:r>
              <a:rPr lang="nl-BE"/>
              <a:t>Zorgervaring van de patiënt verbeteren</a:t>
            </a:r>
          </a:p>
          <a:p>
            <a:pPr lvl="1"/>
            <a:r>
              <a:rPr lang="nl-BE"/>
              <a:t>resultaat &amp; tevredenheid</a:t>
            </a:r>
          </a:p>
          <a:p>
            <a:pPr lvl="1"/>
            <a:r>
              <a:rPr lang="nl-BE"/>
              <a:t>kwaliteit &amp; veiligheid</a:t>
            </a:r>
          </a:p>
          <a:p>
            <a:r>
              <a:rPr lang="nl-BE"/>
              <a:t>Algemene gezondheidstoestand van de bevolking verbeteren</a:t>
            </a:r>
          </a:p>
          <a:p>
            <a:pPr lvl="1"/>
            <a:r>
              <a:rPr lang="nl-BE"/>
              <a:t>preventie</a:t>
            </a:r>
          </a:p>
          <a:p>
            <a:pPr lvl="1"/>
            <a:r>
              <a:rPr lang="nl-BE"/>
              <a:t>risicobeheer</a:t>
            </a:r>
          </a:p>
          <a:p>
            <a:pPr lvl="1"/>
            <a:r>
              <a:rPr lang="nl-BE"/>
              <a:t>sociaal-economische impact</a:t>
            </a:r>
          </a:p>
          <a:p>
            <a:r>
              <a:rPr lang="nl-BE"/>
              <a:t>Meerwaarde creëren voor de professionals</a:t>
            </a:r>
          </a:p>
          <a:p>
            <a:pPr lvl="1"/>
            <a:r>
              <a:rPr lang="nl-BE"/>
              <a:t>tevredenheid</a:t>
            </a:r>
          </a:p>
          <a:p>
            <a:pPr lvl="1"/>
            <a:r>
              <a:rPr lang="nl-BE"/>
              <a:t>evenwicht werk-privéleven</a:t>
            </a:r>
          </a:p>
          <a:p>
            <a:pPr lvl="1"/>
            <a:r>
              <a:rPr lang="nl-BE"/>
              <a:t>optimalisatie van de workflow</a:t>
            </a:r>
          </a:p>
        </p:txBody>
      </p:sp>
      <p:sp>
        <p:nvSpPr>
          <p:cNvPr id="4" name="Slide Number Placeholder 3"/>
          <p:cNvSpPr>
            <a:spLocks noGrp="1"/>
          </p:cNvSpPr>
          <p:nvPr>
            <p:ph type="sldNum" sz="quarter" idx="12"/>
          </p:nvPr>
        </p:nvSpPr>
        <p:spPr>
          <a:xfrm>
            <a:off x="11125200" y="6489700"/>
            <a:ext cx="1001713" cy="365125"/>
          </a:xfrm>
        </p:spPr>
        <p:txBody>
          <a:bodyPr/>
          <a:lstStyle/>
          <a:p>
            <a:r>
              <a:rPr lang="nl-BE"/>
              <a:t>- </a:t>
            </a:r>
            <a:fld id="{30A9230E-FFBB-4CCB-ABD7-198084EDE768}" type="slidenum">
              <a:rPr lang="fr-BE" smtClean="0"/>
              <a:pPr/>
              <a:t>54</a:t>
            </a:fld>
            <a:r>
              <a:rPr lang="nl-BE"/>
              <a:t> -</a:t>
            </a:r>
          </a:p>
        </p:txBody>
      </p:sp>
    </p:spTree>
    <p:extLst>
      <p:ext uri="{BB962C8B-B14F-4D97-AF65-F5344CB8AC3E}">
        <p14:creationId xmlns:p14="http://schemas.microsoft.com/office/powerpoint/2010/main" val="14395376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a:t>Doelstellingen</a:t>
            </a:r>
          </a:p>
        </p:txBody>
      </p:sp>
      <p:sp>
        <p:nvSpPr>
          <p:cNvPr id="7" name="Content Placeholder 6"/>
          <p:cNvSpPr>
            <a:spLocks noGrp="1"/>
          </p:cNvSpPr>
          <p:nvPr>
            <p:ph idx="1"/>
          </p:nvPr>
        </p:nvSpPr>
        <p:spPr/>
        <p:txBody>
          <a:bodyPr/>
          <a:lstStyle/>
          <a:p>
            <a:r>
              <a:rPr lang="nl-BE"/>
              <a:t>Meer waarde creëren met bestaande middelen</a:t>
            </a:r>
          </a:p>
          <a:p>
            <a:pPr lvl="1"/>
            <a:r>
              <a:rPr lang="nl-BE"/>
              <a:t>overbenutting versus onderbenutting</a:t>
            </a:r>
          </a:p>
          <a:p>
            <a:pPr lvl="1"/>
            <a:r>
              <a:rPr lang="nl-BE"/>
              <a:t>waardegebaseerde financiering</a:t>
            </a:r>
          </a:p>
          <a:p>
            <a:pPr lvl="1"/>
            <a:r>
              <a:rPr lang="nl-BE"/>
              <a:t>zinvol gebruik </a:t>
            </a:r>
          </a:p>
          <a:p>
            <a:r>
              <a:rPr lang="nl-BE"/>
              <a:t>Waarborgen van sociale rechtvaardigheid en inclusie</a:t>
            </a:r>
          </a:p>
          <a:p>
            <a:pPr lvl="1"/>
            <a:r>
              <a:rPr lang="nl-BE"/>
              <a:t>toegankelijkheid van gezondheidszorg (niet enkel financieel) </a:t>
            </a:r>
          </a:p>
          <a:p>
            <a:pPr lvl="1"/>
            <a:r>
              <a:rPr lang="nl-BE"/>
              <a:t>aandacht voor verschillende vormen van diversiteit</a:t>
            </a:r>
          </a:p>
          <a:p>
            <a:endParaRPr lang="nl-BE" dirty="0"/>
          </a:p>
        </p:txBody>
      </p:sp>
      <p:sp>
        <p:nvSpPr>
          <p:cNvPr id="2" name="Slide Number Placeholder 1"/>
          <p:cNvSpPr>
            <a:spLocks noGrp="1"/>
          </p:cNvSpPr>
          <p:nvPr>
            <p:ph type="sldNum" sz="quarter" idx="12"/>
          </p:nvPr>
        </p:nvSpPr>
        <p:spPr/>
        <p:txBody>
          <a:bodyPr/>
          <a:lstStyle/>
          <a:p>
            <a:pPr>
              <a:defRPr/>
            </a:pPr>
            <a:fld id="{97CCC5E9-F9D9-46F9-AA92-085E1A182B77}" type="slidenum">
              <a:rPr lang="en-GB" smtClean="0"/>
              <a:pPr>
                <a:defRPr/>
              </a:pPr>
              <a:t>55</a:t>
            </a:fld>
            <a:endParaRPr lang="en-GB" smtClean="0"/>
          </a:p>
        </p:txBody>
      </p:sp>
    </p:spTree>
    <p:extLst>
      <p:ext uri="{BB962C8B-B14F-4D97-AF65-F5344CB8AC3E}">
        <p14:creationId xmlns:p14="http://schemas.microsoft.com/office/powerpoint/2010/main" val="27870451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nl-BE"/>
              <a:t>Gezondheids(zorg)doelstellingen</a:t>
            </a:r>
          </a:p>
        </p:txBody>
      </p:sp>
      <p:sp>
        <p:nvSpPr>
          <p:cNvPr id="7" name="Content Placeholder 6"/>
          <p:cNvSpPr>
            <a:spLocks noGrp="1"/>
          </p:cNvSpPr>
          <p:nvPr>
            <p:ph idx="1"/>
          </p:nvPr>
        </p:nvSpPr>
        <p:spPr/>
        <p:txBody>
          <a:bodyPr/>
          <a:lstStyle/>
          <a:p>
            <a:pPr lvl="0"/>
            <a:r>
              <a:rPr lang="nl-BE"/>
              <a:t>Financiële, temporele, geografische, administratieve toegankelijkheid en toegang tot informatie</a:t>
            </a:r>
          </a:p>
          <a:p>
            <a:pPr lvl="0"/>
            <a:r>
              <a:rPr lang="nl-BE"/>
              <a:t>Patiëntgeoriënteerde en geïntegreerde zorg, chronische zorg, preventie </a:t>
            </a:r>
          </a:p>
          <a:p>
            <a:pPr lvl="0"/>
            <a:r>
              <a:rPr lang="nl-BE"/>
              <a:t>Organisatie van de zorg</a:t>
            </a:r>
          </a:p>
          <a:p>
            <a:pPr lvl="0"/>
            <a:r>
              <a:rPr lang="nl-BE"/>
              <a:t>Mentale gezondheid</a:t>
            </a:r>
          </a:p>
          <a:p>
            <a:pPr lvl="0"/>
            <a:r>
              <a:rPr lang="nl-BE"/>
              <a:t>Performantie-indicatoren</a:t>
            </a:r>
          </a:p>
          <a:p>
            <a:pPr lvl="1"/>
            <a:r>
              <a:rPr lang="nl-BE"/>
              <a:t>toegankelijkheid</a:t>
            </a:r>
          </a:p>
          <a:p>
            <a:pPr lvl="1"/>
            <a:r>
              <a:rPr lang="nl-BE"/>
              <a:t>billijkheid</a:t>
            </a:r>
          </a:p>
          <a:p>
            <a:pPr lvl="1"/>
            <a:r>
              <a:rPr lang="nl-BE"/>
              <a:t>kwaliteit</a:t>
            </a:r>
          </a:p>
          <a:p>
            <a:pPr lvl="1"/>
            <a:r>
              <a:rPr lang="nl-BE"/>
              <a:t>duurzaamheid</a:t>
            </a:r>
          </a:p>
          <a:p>
            <a:pPr lvl="1"/>
            <a:r>
              <a:rPr lang="nl-BE"/>
              <a:t>efficiëntie</a:t>
            </a:r>
          </a:p>
          <a:p>
            <a:pPr lvl="1"/>
            <a:r>
              <a:rPr lang="nl-BE"/>
              <a:t>aanpassingsvermogen (de capaciteit van het systeem om een schok op te vangen, zoals Covid)</a:t>
            </a:r>
          </a:p>
          <a:p>
            <a:endParaRPr lang="nl-BE" dirty="0"/>
          </a:p>
        </p:txBody>
      </p:sp>
      <p:sp>
        <p:nvSpPr>
          <p:cNvPr id="2" name="Slide Number Placeholder 1"/>
          <p:cNvSpPr>
            <a:spLocks noGrp="1"/>
          </p:cNvSpPr>
          <p:nvPr>
            <p:ph type="sldNum" sz="quarter" idx="12"/>
          </p:nvPr>
        </p:nvSpPr>
        <p:spPr/>
        <p:txBody>
          <a:bodyPr/>
          <a:lstStyle/>
          <a:p>
            <a:pPr>
              <a:defRPr/>
            </a:pPr>
            <a:fld id="{97CCC5E9-F9D9-46F9-AA92-085E1A182B77}" type="slidenum">
              <a:rPr lang="en-GB" smtClean="0"/>
              <a:pPr>
                <a:defRPr/>
              </a:pPr>
              <a:t>56</a:t>
            </a:fld>
            <a:endParaRPr lang="en-GB" smtClean="0"/>
          </a:p>
        </p:txBody>
      </p:sp>
    </p:spTree>
    <p:extLst>
      <p:ext uri="{BB962C8B-B14F-4D97-AF65-F5344CB8AC3E}">
        <p14:creationId xmlns:p14="http://schemas.microsoft.com/office/powerpoint/2010/main" val="30106696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nl-BE"/>
              <a:t>Focus op de burger, empowerment &amp; inclusie</a:t>
            </a:r>
          </a:p>
        </p:txBody>
      </p:sp>
      <p:sp>
        <p:nvSpPr>
          <p:cNvPr id="7" name="Content Placeholder 6"/>
          <p:cNvSpPr>
            <a:spLocks noGrp="1"/>
          </p:cNvSpPr>
          <p:nvPr>
            <p:ph idx="1"/>
          </p:nvPr>
        </p:nvSpPr>
        <p:spPr/>
        <p:txBody>
          <a:bodyPr/>
          <a:lstStyle/>
          <a:p>
            <a:r>
              <a:rPr lang="nl-BE"/>
              <a:t>Gezondheidsgeletterdheid, -bevordering en -preventie</a:t>
            </a:r>
          </a:p>
          <a:p>
            <a:r>
              <a:rPr lang="nl-BE"/>
              <a:t>Actieve rol in gezondheid &amp; welzijn, zelfbeheer, deel zijn van het team</a:t>
            </a:r>
          </a:p>
          <a:p>
            <a:r>
              <a:rPr lang="nl-BE"/>
              <a:t>Beschikbaarheid &amp; kennis van diensten</a:t>
            </a:r>
          </a:p>
          <a:p>
            <a:r>
              <a:rPr lang="nl-BE"/>
              <a:t>Gedeelde gegevensverantwoordelijkheid</a:t>
            </a:r>
          </a:p>
          <a:p>
            <a:r>
              <a:rPr lang="nl-BE"/>
              <a:t>Mechanisme van consent (primair, secundair gebruik)</a:t>
            </a:r>
          </a:p>
          <a:p>
            <a:r>
              <a:rPr lang="nl-BE"/>
              <a:t>Gepersonaliseerde zorg, thuiszorg</a:t>
            </a:r>
          </a:p>
          <a:p>
            <a:r>
              <a:rPr lang="nl-BE"/>
              <a:t>Co-creatie, bruikbaarheid</a:t>
            </a:r>
          </a:p>
          <a:p>
            <a:endParaRPr lang="nl-BE" dirty="0"/>
          </a:p>
        </p:txBody>
      </p:sp>
      <p:sp>
        <p:nvSpPr>
          <p:cNvPr id="2" name="Slide Number Placeholder 1"/>
          <p:cNvSpPr>
            <a:spLocks noGrp="1"/>
          </p:cNvSpPr>
          <p:nvPr>
            <p:ph type="sldNum" sz="quarter" idx="12"/>
          </p:nvPr>
        </p:nvSpPr>
        <p:spPr/>
        <p:txBody>
          <a:bodyPr/>
          <a:lstStyle/>
          <a:p>
            <a:pPr>
              <a:defRPr/>
            </a:pPr>
            <a:fld id="{97CCC5E9-F9D9-46F9-AA92-085E1A182B77}" type="slidenum">
              <a:rPr lang="en-GB" smtClean="0"/>
              <a:pPr>
                <a:defRPr/>
              </a:pPr>
              <a:t>57</a:t>
            </a:fld>
            <a:endParaRPr lang="en-GB" smtClean="0"/>
          </a:p>
        </p:txBody>
      </p:sp>
    </p:spTree>
    <p:extLst>
      <p:ext uri="{BB962C8B-B14F-4D97-AF65-F5344CB8AC3E}">
        <p14:creationId xmlns:p14="http://schemas.microsoft.com/office/powerpoint/2010/main" val="18635146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nl-BE"/>
              <a:t>Focus op analytics in de gezondheidszorg</a:t>
            </a:r>
          </a:p>
        </p:txBody>
      </p:sp>
      <p:sp>
        <p:nvSpPr>
          <p:cNvPr id="7" name="Content Placeholder 6"/>
          <p:cNvSpPr>
            <a:spLocks noGrp="1"/>
          </p:cNvSpPr>
          <p:nvPr>
            <p:ph idx="1"/>
          </p:nvPr>
        </p:nvSpPr>
        <p:spPr/>
        <p:txBody>
          <a:bodyPr/>
          <a:lstStyle/>
          <a:p>
            <a:pPr lvl="0"/>
            <a:r>
              <a:rPr lang="nl-BE"/>
              <a:t>Betrouwbare, nauwkeurige, degelijke, kwaliteitsvolle en interoperabele gegevens (FAIR)</a:t>
            </a:r>
          </a:p>
          <a:p>
            <a:pPr lvl="0"/>
            <a:r>
              <a:rPr lang="nl-BE"/>
              <a:t>Transparantie van gegevens</a:t>
            </a:r>
          </a:p>
          <a:p>
            <a:pPr lvl="0"/>
            <a:r>
              <a:rPr lang="nl-BE"/>
              <a:t>Gepseudonimiseerd / geanonimiseerd secundair gebruik</a:t>
            </a:r>
          </a:p>
          <a:p>
            <a:pPr lvl="0"/>
            <a:r>
              <a:rPr lang="nl-BE"/>
              <a:t>Privacy, ethisch en deontologisch gebruik van gegevens</a:t>
            </a:r>
          </a:p>
          <a:p>
            <a:pPr lvl="0"/>
            <a:r>
              <a:rPr lang="nl-BE"/>
              <a:t>Gelijke behandeling (SME, …)</a:t>
            </a:r>
          </a:p>
          <a:p>
            <a:pPr lvl="0"/>
            <a:r>
              <a:rPr lang="nl-BE"/>
              <a:t>Evidence based practice/geneeskunde</a:t>
            </a:r>
          </a:p>
          <a:p>
            <a:pPr lvl="0"/>
            <a:r>
              <a:rPr lang="nl-BE"/>
              <a:t>Populatiemanagement</a:t>
            </a:r>
          </a:p>
          <a:p>
            <a:pPr lvl="0"/>
            <a:r>
              <a:rPr lang="nl-BE"/>
              <a:t>Innovatie, RWD/E, R&amp;D, AI</a:t>
            </a:r>
          </a:p>
          <a:p>
            <a:pPr lvl="0"/>
            <a:r>
              <a:rPr lang="nl-BE"/>
              <a:t>Geharmoniseerde governance, datacapaciteit &amp; infrastructuur</a:t>
            </a:r>
          </a:p>
          <a:p>
            <a:pPr lvl="0"/>
            <a:r>
              <a:rPr lang="nl-BE"/>
              <a:t>Ondersteuning GDOS / Aangepaste zorg</a:t>
            </a:r>
          </a:p>
          <a:p>
            <a:endParaRPr lang="nl-BE" dirty="0"/>
          </a:p>
        </p:txBody>
      </p:sp>
      <p:sp>
        <p:nvSpPr>
          <p:cNvPr id="2" name="Slide Number Placeholder 1"/>
          <p:cNvSpPr>
            <a:spLocks noGrp="1"/>
          </p:cNvSpPr>
          <p:nvPr>
            <p:ph type="sldNum" sz="quarter" idx="12"/>
          </p:nvPr>
        </p:nvSpPr>
        <p:spPr/>
        <p:txBody>
          <a:bodyPr/>
          <a:lstStyle/>
          <a:p>
            <a:pPr>
              <a:defRPr/>
            </a:pPr>
            <a:fld id="{97CCC5E9-F9D9-46F9-AA92-085E1A182B77}" type="slidenum">
              <a:rPr lang="en-GB" smtClean="0"/>
              <a:pPr>
                <a:defRPr/>
              </a:pPr>
              <a:t>58</a:t>
            </a:fld>
            <a:endParaRPr lang="en-GB" smtClean="0"/>
          </a:p>
        </p:txBody>
      </p:sp>
    </p:spTree>
    <p:extLst>
      <p:ext uri="{BB962C8B-B14F-4D97-AF65-F5344CB8AC3E}">
        <p14:creationId xmlns:p14="http://schemas.microsoft.com/office/powerpoint/2010/main" val="27468100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nl-BE"/>
              <a:t>Focus op analytics in de gezondheidszorg</a:t>
            </a:r>
          </a:p>
        </p:txBody>
      </p:sp>
      <p:sp>
        <p:nvSpPr>
          <p:cNvPr id="7" name="Content Placeholder 6"/>
          <p:cNvSpPr>
            <a:spLocks noGrp="1"/>
          </p:cNvSpPr>
          <p:nvPr>
            <p:ph idx="1"/>
          </p:nvPr>
        </p:nvSpPr>
        <p:spPr/>
        <p:txBody>
          <a:bodyPr/>
          <a:lstStyle/>
          <a:p>
            <a:pPr lvl="0"/>
            <a:r>
              <a:rPr lang="nl-BE" dirty="0"/>
              <a:t>In praktijk</a:t>
            </a:r>
          </a:p>
          <a:p>
            <a:pPr lvl="1"/>
            <a:r>
              <a:rPr lang="nl-BE" dirty="0" smtClean="0"/>
              <a:t>kick-off </a:t>
            </a:r>
            <a:r>
              <a:rPr lang="nl-BE" dirty="0"/>
              <a:t>met KCE, FOD VVVL, RIZIV, </a:t>
            </a:r>
            <a:r>
              <a:rPr lang="nl-BE" dirty="0" err="1"/>
              <a:t>Sciensano</a:t>
            </a:r>
            <a:r>
              <a:rPr lang="nl-BE" dirty="0"/>
              <a:t>/</a:t>
            </a:r>
            <a:r>
              <a:rPr lang="nl-BE" dirty="0" err="1"/>
              <a:t>Healthdata</a:t>
            </a:r>
            <a:r>
              <a:rPr lang="nl-BE" dirty="0"/>
              <a:t>, FAGG</a:t>
            </a:r>
          </a:p>
          <a:p>
            <a:pPr lvl="1"/>
            <a:r>
              <a:rPr lang="nl-BE" dirty="0"/>
              <a:t>Health Data </a:t>
            </a:r>
            <a:r>
              <a:rPr lang="nl-BE" dirty="0" err="1"/>
              <a:t>Roadmap</a:t>
            </a:r>
            <a:r>
              <a:rPr lang="nl-BE" dirty="0"/>
              <a:t> 2022-2024</a:t>
            </a:r>
          </a:p>
          <a:p>
            <a:pPr lvl="1"/>
            <a:r>
              <a:rPr lang="nl-BE" dirty="0" smtClean="0"/>
              <a:t>nu </a:t>
            </a:r>
            <a:r>
              <a:rPr lang="nl-BE" dirty="0"/>
              <a:t>starten met </a:t>
            </a:r>
            <a:r>
              <a:rPr lang="nl-BE" dirty="0" err="1"/>
              <a:t>quick</a:t>
            </a:r>
            <a:r>
              <a:rPr lang="nl-BE" dirty="0"/>
              <a:t> </a:t>
            </a:r>
            <a:r>
              <a:rPr lang="nl-BE" dirty="0" err="1"/>
              <a:t>wins</a:t>
            </a:r>
            <a:r>
              <a:rPr lang="nl-BE" dirty="0"/>
              <a:t> (definitie organisatie, gedeelde bevoegdheden, ...)</a:t>
            </a:r>
          </a:p>
          <a:p>
            <a:pPr lvl="1"/>
            <a:r>
              <a:rPr lang="nl-BE" dirty="0" smtClean="0"/>
              <a:t>stakeholders </a:t>
            </a:r>
            <a:r>
              <a:rPr lang="nl-BE" dirty="0"/>
              <a:t>betrekken bij definitie van de </a:t>
            </a:r>
            <a:r>
              <a:rPr lang="nl-BE" dirty="0" err="1"/>
              <a:t>Roadmap</a:t>
            </a:r>
            <a:endParaRPr lang="nl-BE" dirty="0"/>
          </a:p>
          <a:p>
            <a:pPr lvl="1"/>
            <a:r>
              <a:rPr lang="nl-BE" dirty="0" smtClean="0"/>
              <a:t>implementatie </a:t>
            </a:r>
            <a:r>
              <a:rPr lang="nl-BE" dirty="0"/>
              <a:t>in maart 2022</a:t>
            </a:r>
          </a:p>
          <a:p>
            <a:pPr marL="0" indent="0">
              <a:buNone/>
            </a:pPr>
            <a:endParaRPr lang="nl-BE" dirty="0" smtClean="0"/>
          </a:p>
          <a:p>
            <a:pPr marL="457200" lvl="1" indent="0">
              <a:buNone/>
            </a:pPr>
            <a:endParaRPr lang="nl-BE" dirty="0" smtClean="0"/>
          </a:p>
          <a:p>
            <a:endParaRPr lang="nl-BE" dirty="0"/>
          </a:p>
        </p:txBody>
      </p:sp>
      <p:sp>
        <p:nvSpPr>
          <p:cNvPr id="2" name="Slide Number Placeholder 1"/>
          <p:cNvSpPr>
            <a:spLocks noGrp="1"/>
          </p:cNvSpPr>
          <p:nvPr>
            <p:ph type="sldNum" sz="quarter" idx="12"/>
          </p:nvPr>
        </p:nvSpPr>
        <p:spPr/>
        <p:txBody>
          <a:bodyPr/>
          <a:lstStyle/>
          <a:p>
            <a:pPr>
              <a:defRPr/>
            </a:pPr>
            <a:fld id="{97CCC5E9-F9D9-46F9-AA92-085E1A182B77}" type="slidenum">
              <a:rPr lang="en-GB" smtClean="0"/>
              <a:pPr>
                <a:defRPr/>
              </a:pPr>
              <a:t>59</a:t>
            </a:fld>
            <a:endParaRPr lang="en-GB" smtClean="0"/>
          </a:p>
        </p:txBody>
      </p:sp>
    </p:spTree>
    <p:extLst>
      <p:ext uri="{BB962C8B-B14F-4D97-AF65-F5344CB8AC3E}">
        <p14:creationId xmlns:p14="http://schemas.microsoft.com/office/powerpoint/2010/main" val="283462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Cluster 0 – Standards techniques</a:t>
            </a:r>
          </a:p>
        </p:txBody>
      </p:sp>
      <p:sp>
        <p:nvSpPr>
          <p:cNvPr id="11" name="Content Placeholder 10"/>
          <p:cNvSpPr>
            <a:spLocks noGrp="1"/>
          </p:cNvSpPr>
          <p:nvPr>
            <p:ph idx="1"/>
          </p:nvPr>
        </p:nvSpPr>
        <p:spPr/>
        <p:txBody>
          <a:bodyPr/>
          <a:lstStyle/>
          <a:p>
            <a:r>
              <a:rPr lang="nl-BE" dirty="0"/>
              <a:t>2021-2022</a:t>
            </a:r>
          </a:p>
          <a:p>
            <a:pPr lvl="1"/>
            <a:r>
              <a:rPr lang="nl-BE" dirty="0" err="1" smtClean="0"/>
              <a:t>prescriptions</a:t>
            </a:r>
            <a:r>
              <a:rPr lang="nl-BE" dirty="0" smtClean="0"/>
              <a:t> de </a:t>
            </a:r>
            <a:r>
              <a:rPr lang="nl-BE" dirty="0" err="1" smtClean="0"/>
              <a:t>renvoi</a:t>
            </a:r>
            <a:r>
              <a:rPr lang="nl-BE" dirty="0" smtClean="0"/>
              <a:t> (</a:t>
            </a:r>
            <a:r>
              <a:rPr lang="nl-BE" dirty="0" err="1" smtClean="0"/>
              <a:t>referral</a:t>
            </a:r>
            <a:r>
              <a:rPr lang="nl-BE" dirty="0" smtClean="0"/>
              <a:t> </a:t>
            </a:r>
            <a:r>
              <a:rPr lang="nl-BE" dirty="0" err="1" smtClean="0"/>
              <a:t>prescriptions</a:t>
            </a:r>
            <a:r>
              <a:rPr lang="nl-BE" dirty="0" smtClean="0"/>
              <a:t>)</a:t>
            </a:r>
          </a:p>
          <a:p>
            <a:pPr lvl="2"/>
            <a:r>
              <a:rPr lang="nl-BE" dirty="0" err="1" smtClean="0"/>
              <a:t>prescriptions</a:t>
            </a:r>
            <a:r>
              <a:rPr lang="nl-BE" dirty="0" smtClean="0"/>
              <a:t> non </a:t>
            </a:r>
            <a:r>
              <a:rPr lang="nl-BE" dirty="0" err="1" smtClean="0"/>
              <a:t>médicamenteuses</a:t>
            </a:r>
            <a:r>
              <a:rPr lang="nl-BE" dirty="0"/>
              <a:t> </a:t>
            </a:r>
            <a:r>
              <a:rPr lang="nl-BE" dirty="0" smtClean="0"/>
              <a:t>(</a:t>
            </a:r>
            <a:r>
              <a:rPr lang="nl-BE" dirty="0" err="1" smtClean="0"/>
              <a:t>labos</a:t>
            </a:r>
            <a:r>
              <a:rPr lang="nl-BE" dirty="0" smtClean="0"/>
              <a:t>, </a:t>
            </a:r>
            <a:r>
              <a:rPr lang="nl-BE" dirty="0" err="1" smtClean="0"/>
              <a:t>infirmières</a:t>
            </a:r>
            <a:r>
              <a:rPr lang="nl-BE" dirty="0" smtClean="0"/>
              <a:t>, </a:t>
            </a:r>
            <a:r>
              <a:rPr lang="nl-BE" dirty="0" err="1"/>
              <a:t>kinés</a:t>
            </a:r>
            <a:r>
              <a:rPr lang="nl-BE" dirty="0"/>
              <a:t>,..)</a:t>
            </a:r>
          </a:p>
          <a:p>
            <a:pPr lvl="2"/>
            <a:r>
              <a:rPr lang="nl-BE" dirty="0" err="1"/>
              <a:t>profilage</a:t>
            </a:r>
            <a:r>
              <a:rPr lang="nl-BE" dirty="0"/>
              <a:t> FHIR</a:t>
            </a:r>
          </a:p>
          <a:p>
            <a:pPr lvl="1"/>
            <a:r>
              <a:rPr lang="nl-BE" dirty="0" err="1"/>
              <a:t>projet</a:t>
            </a:r>
            <a:r>
              <a:rPr lang="nl-BE" dirty="0"/>
              <a:t> ‘Labo </a:t>
            </a:r>
            <a:r>
              <a:rPr lang="nl-BE" dirty="0" err="1"/>
              <a:t>results</a:t>
            </a:r>
            <a:r>
              <a:rPr lang="nl-BE" dirty="0"/>
              <a:t>’</a:t>
            </a:r>
          </a:p>
          <a:p>
            <a:pPr lvl="2"/>
            <a:r>
              <a:rPr lang="nl-BE" dirty="0" err="1"/>
              <a:t>maturation</a:t>
            </a:r>
            <a:r>
              <a:rPr lang="nl-BE" dirty="0"/>
              <a:t> des </a:t>
            </a:r>
            <a:r>
              <a:rPr lang="nl-BE" dirty="0" err="1"/>
              <a:t>profils</a:t>
            </a:r>
            <a:r>
              <a:rPr lang="nl-BE" dirty="0"/>
              <a:t> FHIR via </a:t>
            </a:r>
            <a:r>
              <a:rPr lang="nl-BE" dirty="0" err="1"/>
              <a:t>phase</a:t>
            </a:r>
            <a:r>
              <a:rPr lang="nl-BE" dirty="0"/>
              <a:t> pilote </a:t>
            </a:r>
            <a:r>
              <a:rPr lang="nl-BE" dirty="0" err="1"/>
              <a:t>avec</a:t>
            </a:r>
            <a:r>
              <a:rPr lang="nl-BE" dirty="0"/>
              <a:t> 4 </a:t>
            </a:r>
            <a:r>
              <a:rPr lang="nl-BE" dirty="0" err="1"/>
              <a:t>partenaires</a:t>
            </a:r>
            <a:endParaRPr lang="nl-BE" dirty="0"/>
          </a:p>
          <a:p>
            <a:pPr lvl="2"/>
            <a:r>
              <a:rPr lang="nl-BE" dirty="0" err="1"/>
              <a:t>visualization</a:t>
            </a:r>
            <a:r>
              <a:rPr lang="nl-BE" dirty="0"/>
              <a:t> tool</a:t>
            </a:r>
          </a:p>
          <a:p>
            <a:pPr lvl="3"/>
            <a:r>
              <a:rPr lang="nl-BE" dirty="0"/>
              <a:t>Hosting @</a:t>
            </a:r>
            <a:r>
              <a:rPr lang="nl-BE" dirty="0">
                <a:solidFill>
                  <a:srgbClr val="087670"/>
                </a:solidFill>
              </a:rPr>
              <a:t>eHealth</a:t>
            </a:r>
            <a:r>
              <a:rPr lang="nl-BE" dirty="0"/>
              <a:t> et </a:t>
            </a:r>
            <a:r>
              <a:rPr lang="nl-BE" dirty="0" err="1"/>
              <a:t>évolutions</a:t>
            </a:r>
            <a:r>
              <a:rPr lang="nl-BE" dirty="0"/>
              <a:t> vers </a:t>
            </a:r>
            <a:r>
              <a:rPr lang="nl-BE" dirty="0" err="1"/>
              <a:t>autres</a:t>
            </a:r>
            <a:r>
              <a:rPr lang="nl-BE" dirty="0"/>
              <a:t> </a:t>
            </a:r>
            <a:r>
              <a:rPr lang="nl-BE" dirty="0" err="1"/>
              <a:t>profils</a:t>
            </a:r>
            <a:r>
              <a:rPr lang="nl-BE" dirty="0"/>
              <a:t> FHIR</a:t>
            </a:r>
          </a:p>
          <a:p>
            <a:pPr lvl="1"/>
            <a:r>
              <a:rPr lang="nl-BE" dirty="0" err="1"/>
              <a:t>process</a:t>
            </a:r>
            <a:endParaRPr lang="nl-BE" dirty="0"/>
          </a:p>
          <a:p>
            <a:pPr lvl="2"/>
            <a:r>
              <a:rPr lang="nl-BE" dirty="0" err="1"/>
              <a:t>lessons</a:t>
            </a:r>
            <a:r>
              <a:rPr lang="nl-BE" dirty="0"/>
              <a:t> </a:t>
            </a:r>
            <a:r>
              <a:rPr lang="nl-BE" dirty="0" err="1"/>
              <a:t>learned</a:t>
            </a:r>
            <a:r>
              <a:rPr lang="nl-BE" dirty="0"/>
              <a:t> du </a:t>
            </a:r>
            <a:r>
              <a:rPr lang="nl-BE" dirty="0" err="1"/>
              <a:t>projet</a:t>
            </a:r>
            <a:r>
              <a:rPr lang="nl-BE" dirty="0"/>
              <a:t> pilote ‘Labo </a:t>
            </a:r>
            <a:r>
              <a:rPr lang="nl-BE" dirty="0" err="1"/>
              <a:t>Results</a:t>
            </a:r>
            <a:r>
              <a:rPr lang="nl-BE" dirty="0"/>
              <a:t>’</a:t>
            </a:r>
          </a:p>
          <a:p>
            <a:pPr lvl="2"/>
            <a:r>
              <a:rPr lang="nl-BE" dirty="0"/>
              <a:t>FHIR </a:t>
            </a:r>
            <a:r>
              <a:rPr lang="nl-BE" dirty="0" err="1"/>
              <a:t>Governance</a:t>
            </a:r>
            <a:endParaRPr lang="nl-BE" dirty="0"/>
          </a:p>
          <a:p>
            <a:pPr lvl="3"/>
            <a:r>
              <a:rPr lang="nl-BE" dirty="0"/>
              <a:t>change management </a:t>
            </a:r>
          </a:p>
          <a:p>
            <a:pPr lvl="3"/>
            <a:r>
              <a:rPr lang="nl-BE" dirty="0"/>
              <a:t>program board B</a:t>
            </a:r>
          </a:p>
          <a:p>
            <a:pPr lvl="4"/>
            <a:r>
              <a:rPr lang="nl-BE" dirty="0" err="1"/>
              <a:t>amélioration</a:t>
            </a:r>
            <a:r>
              <a:rPr lang="nl-BE" dirty="0"/>
              <a:t> de la </a:t>
            </a:r>
            <a:r>
              <a:rPr lang="nl-BE" dirty="0" err="1"/>
              <a:t>communication</a:t>
            </a:r>
            <a:r>
              <a:rPr lang="nl-BE" dirty="0"/>
              <a:t> via </a:t>
            </a:r>
            <a:r>
              <a:rPr lang="nl-BE" dirty="0" err="1"/>
              <a:t>un</a:t>
            </a:r>
            <a:r>
              <a:rPr lang="nl-BE" dirty="0"/>
              <a:t> ‘management summary’</a:t>
            </a:r>
          </a:p>
          <a:p>
            <a:pPr lvl="1"/>
            <a:endParaRPr lang="fr-BE" dirty="0" smtClean="0"/>
          </a:p>
        </p:txBody>
      </p:sp>
      <p:sp>
        <p:nvSpPr>
          <p:cNvPr id="3" name="Slide Number Placeholder 2"/>
          <p:cNvSpPr>
            <a:spLocks noGrp="1"/>
          </p:cNvSpPr>
          <p:nvPr>
            <p:ph type="sldNum" sz="quarter" idx="12"/>
          </p:nvPr>
        </p:nvSpPr>
        <p:spPr/>
        <p:txBody>
          <a:bodyPr/>
          <a:lstStyle/>
          <a:p>
            <a:fld id="{97CCC5E9-F9D9-46F9-AA92-085E1A182B77}" type="slidenum">
              <a:rPr lang="en-GB" smtClean="0"/>
              <a:pPr/>
              <a:t>6</a:t>
            </a:fld>
            <a:endParaRPr lang="en-GB" smtClean="0"/>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buClr>
                <a:srgbClr val="4F81BD"/>
              </a:buClr>
              <a:defRPr/>
            </a:pPr>
            <a:endParaRPr lang="en-US" sz="2000" dirty="0">
              <a:solidFill>
                <a:prstClr val="black"/>
              </a:solidFill>
              <a:latin typeface="Calibri" panose="020F0502020204030204"/>
            </a:endParaRPr>
          </a:p>
          <a:p>
            <a:pPr fontAlgn="auto">
              <a:spcAft>
                <a:spcPts val="0"/>
              </a:spcAft>
              <a:buClr>
                <a:srgbClr val="4F81BD"/>
              </a:buClr>
              <a:defRPr/>
            </a:pP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17028802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3392" y="2420888"/>
            <a:ext cx="10972800" cy="922337"/>
          </a:xfrm>
        </p:spPr>
        <p:txBody>
          <a:bodyPr/>
          <a:lstStyle/>
          <a:p>
            <a:r>
              <a:rPr lang="fr-BE" dirty="0" smtClean="0"/>
              <a:t>Budget 2022</a:t>
            </a:r>
            <a:endParaRPr lang="fr-BE" dirty="0"/>
          </a:p>
        </p:txBody>
      </p:sp>
      <p:sp>
        <p:nvSpPr>
          <p:cNvPr id="4" name="Slide Number Placeholder 3"/>
          <p:cNvSpPr>
            <a:spLocks noGrp="1"/>
          </p:cNvSpPr>
          <p:nvPr>
            <p:ph type="sldNum" sz="quarter" idx="10"/>
          </p:nvPr>
        </p:nvSpPr>
        <p:spPr/>
        <p:txBody>
          <a:bodyPr/>
          <a:lstStyle/>
          <a:p>
            <a:pPr>
              <a:defRPr/>
            </a:pPr>
            <a:fld id="{EF66DDCB-4F40-4F8C-A2FE-269D135B5A13}" type="slidenum">
              <a:rPr lang="en-GB" smtClean="0"/>
              <a:pPr>
                <a:defRPr/>
              </a:pPr>
              <a:t>60</a:t>
            </a:fld>
            <a:endParaRPr lang="en-GB" dirty="0"/>
          </a:p>
        </p:txBody>
      </p:sp>
    </p:spTree>
    <p:extLst>
      <p:ext uri="{BB962C8B-B14F-4D97-AF65-F5344CB8AC3E}">
        <p14:creationId xmlns:p14="http://schemas.microsoft.com/office/powerpoint/2010/main" val="7220296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nl-BE" smtClean="0"/>
              <a:t>Budget 2022</a:t>
            </a:r>
            <a:endParaRPr lang="nl-BE" dirty="0"/>
          </a:p>
        </p:txBody>
      </p:sp>
      <p:sp>
        <p:nvSpPr>
          <p:cNvPr id="7" name="Content Placeholder 6"/>
          <p:cNvSpPr>
            <a:spLocks noGrp="1"/>
          </p:cNvSpPr>
          <p:nvPr>
            <p:ph idx="1"/>
          </p:nvPr>
        </p:nvSpPr>
        <p:spPr/>
        <p:txBody>
          <a:bodyPr/>
          <a:lstStyle/>
          <a:p>
            <a:pPr lvl="0"/>
            <a:r>
              <a:rPr lang="fr-BE" dirty="0" smtClean="0"/>
              <a:t>Budget initial 2022</a:t>
            </a:r>
            <a:endParaRPr lang="en-US" dirty="0" smtClean="0"/>
          </a:p>
          <a:p>
            <a:pPr lvl="1"/>
            <a:r>
              <a:rPr lang="fr-BE" dirty="0" smtClean="0"/>
              <a:t>montant indexé servant de base pour le calcul: 16.547.291 € </a:t>
            </a:r>
            <a:endParaRPr lang="en-US" dirty="0" smtClean="0"/>
          </a:p>
          <a:p>
            <a:pPr lvl="1"/>
            <a:r>
              <a:rPr lang="fr-BE" dirty="0" smtClean="0"/>
              <a:t>économie imposée par le gouvernement  pour un montant de 477.000 €</a:t>
            </a:r>
          </a:p>
          <a:p>
            <a:pPr lvl="2"/>
            <a:r>
              <a:rPr lang="fr-BE" dirty="0" smtClean="0"/>
              <a:t>principalement dépenses informatiques</a:t>
            </a:r>
            <a:endParaRPr lang="en-US" dirty="0" smtClean="0"/>
          </a:p>
          <a:p>
            <a:pPr lvl="1"/>
            <a:r>
              <a:rPr lang="fr-BE" dirty="0" smtClean="0"/>
              <a:t>budget initial disponible pour 2022 (hors sous-utilisation éventuelle): 16.070.291 €</a:t>
            </a:r>
          </a:p>
          <a:p>
            <a:pPr lvl="2"/>
            <a:r>
              <a:rPr lang="fr-BE" dirty="0" smtClean="0"/>
              <a:t>soit 843.834 € de plus qu’en 2021</a:t>
            </a:r>
            <a:endParaRPr lang="en-US" dirty="0" smtClean="0"/>
          </a:p>
          <a:p>
            <a:pPr lvl="1"/>
            <a:r>
              <a:rPr lang="fr-BE" dirty="0" smtClean="0">
                <a:solidFill>
                  <a:srgbClr val="087670"/>
                </a:solidFill>
              </a:rPr>
              <a:t>eHealth</a:t>
            </a:r>
            <a:r>
              <a:rPr lang="fr-BE" dirty="0" smtClean="0"/>
              <a:t> reçoit une augmentation annuelle (AVANT économie) de +/- 700.000 € jusqu’en 2024</a:t>
            </a:r>
            <a:endParaRPr lang="en-US" dirty="0" smtClean="0"/>
          </a:p>
          <a:p>
            <a:pPr lvl="0"/>
            <a:r>
              <a:rPr lang="fr-FR" dirty="0" smtClean="0"/>
              <a:t>Avances sur BSM 2021 pour 2022 </a:t>
            </a:r>
            <a:endParaRPr lang="en-US" dirty="0" smtClean="0"/>
          </a:p>
          <a:p>
            <a:pPr lvl="1"/>
            <a:r>
              <a:rPr lang="fr-FR" dirty="0" smtClean="0"/>
              <a:t>3.756.375 € pour soutenir les projets et investissements n'ayant pas pu être complètement réalisés en 2021 </a:t>
            </a:r>
            <a:endParaRPr lang="en-US" dirty="0" smtClean="0"/>
          </a:p>
          <a:p>
            <a:pPr lvl="1"/>
            <a:r>
              <a:rPr lang="fr-FR" dirty="0" smtClean="0"/>
              <a:t>principalement les frais relatifs aux services d’infrastructures et de support</a:t>
            </a:r>
            <a:endParaRPr lang="en-US" dirty="0" smtClean="0"/>
          </a:p>
        </p:txBody>
      </p:sp>
      <p:sp>
        <p:nvSpPr>
          <p:cNvPr id="2" name="Slide Number Placeholder 1"/>
          <p:cNvSpPr>
            <a:spLocks noGrp="1"/>
          </p:cNvSpPr>
          <p:nvPr>
            <p:ph type="sldNum" sz="quarter" idx="12"/>
          </p:nvPr>
        </p:nvSpPr>
        <p:spPr/>
        <p:txBody>
          <a:bodyPr/>
          <a:lstStyle/>
          <a:p>
            <a:fld id="{97CCC5E9-F9D9-46F9-AA92-085E1A182B77}" type="slidenum">
              <a:rPr lang="en-GB" smtClean="0"/>
              <a:pPr/>
              <a:t>61</a:t>
            </a:fld>
            <a:endParaRPr lang="en-GB" dirty="0"/>
          </a:p>
        </p:txBody>
      </p:sp>
    </p:spTree>
    <p:extLst>
      <p:ext uri="{BB962C8B-B14F-4D97-AF65-F5344CB8AC3E}">
        <p14:creationId xmlns:p14="http://schemas.microsoft.com/office/powerpoint/2010/main" val="26576030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3392" y="2420888"/>
            <a:ext cx="10972800" cy="922337"/>
          </a:xfrm>
        </p:spPr>
        <p:txBody>
          <a:bodyPr/>
          <a:lstStyle/>
          <a:p>
            <a:r>
              <a:rPr lang="fr-BE" dirty="0" smtClean="0"/>
              <a:t>Organisation interne 2022 </a:t>
            </a:r>
            <a:endParaRPr lang="fr-BE" dirty="0"/>
          </a:p>
        </p:txBody>
      </p:sp>
      <p:sp>
        <p:nvSpPr>
          <p:cNvPr id="4" name="Slide Number Placeholder 3"/>
          <p:cNvSpPr>
            <a:spLocks noGrp="1"/>
          </p:cNvSpPr>
          <p:nvPr>
            <p:ph type="sldNum" sz="quarter" idx="10"/>
          </p:nvPr>
        </p:nvSpPr>
        <p:spPr/>
        <p:txBody>
          <a:bodyPr/>
          <a:lstStyle/>
          <a:p>
            <a:pPr>
              <a:defRPr/>
            </a:pPr>
            <a:fld id="{EF66DDCB-4F40-4F8C-A2FE-269D135B5A13}" type="slidenum">
              <a:rPr lang="en-GB" smtClean="0"/>
              <a:pPr>
                <a:defRPr/>
              </a:pPr>
              <a:t>62</a:t>
            </a:fld>
            <a:endParaRPr lang="en-GB" dirty="0"/>
          </a:p>
        </p:txBody>
      </p:sp>
    </p:spTree>
    <p:extLst>
      <p:ext uri="{BB962C8B-B14F-4D97-AF65-F5344CB8AC3E}">
        <p14:creationId xmlns:p14="http://schemas.microsoft.com/office/powerpoint/2010/main" val="21630529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FR" smtClean="0"/>
              <a:t>Evolution du système d’imputation TPC</a:t>
            </a:r>
            <a:endParaRPr lang="nl-BE" dirty="0"/>
          </a:p>
        </p:txBody>
      </p:sp>
      <p:sp>
        <p:nvSpPr>
          <p:cNvPr id="7" name="Content Placeholder 6"/>
          <p:cNvSpPr>
            <a:spLocks noGrp="1"/>
          </p:cNvSpPr>
          <p:nvPr>
            <p:ph idx="1"/>
          </p:nvPr>
        </p:nvSpPr>
        <p:spPr/>
        <p:txBody>
          <a:bodyPr/>
          <a:lstStyle/>
          <a:p>
            <a:r>
              <a:rPr lang="fr-FR" dirty="0" smtClean="0"/>
              <a:t>2021 </a:t>
            </a:r>
          </a:p>
          <a:p>
            <a:pPr lvl="1"/>
            <a:r>
              <a:rPr lang="fr-FR" dirty="0" err="1" smtClean="0"/>
              <a:t>bugfixing</a:t>
            </a:r>
            <a:r>
              <a:rPr lang="fr-FR" dirty="0" smtClean="0"/>
              <a:t> + mise en conformité avec le règlement de travail </a:t>
            </a:r>
            <a:endParaRPr lang="en-US" dirty="0" smtClean="0"/>
          </a:p>
          <a:p>
            <a:pPr lvl="2"/>
            <a:r>
              <a:rPr lang="fr-FR" dirty="0"/>
              <a:t>j</a:t>
            </a:r>
            <a:r>
              <a:rPr lang="fr-FR" dirty="0" smtClean="0"/>
              <a:t>ours de congés en ½ jours et jours entiers</a:t>
            </a:r>
            <a:endParaRPr lang="en-US" dirty="0" smtClean="0"/>
          </a:p>
          <a:p>
            <a:pPr lvl="2"/>
            <a:r>
              <a:rPr lang="fr-FR" dirty="0"/>
              <a:t>t</a:t>
            </a:r>
            <a:r>
              <a:rPr lang="fr-FR" dirty="0" smtClean="0"/>
              <a:t>ransfert de 5 jours maximum vers année X+1</a:t>
            </a:r>
            <a:endParaRPr lang="en-US" dirty="0" smtClean="0"/>
          </a:p>
          <a:p>
            <a:r>
              <a:rPr lang="fr-FR" dirty="0" smtClean="0"/>
              <a:t>2022</a:t>
            </a:r>
          </a:p>
          <a:p>
            <a:pPr lvl="1"/>
            <a:r>
              <a:rPr lang="fr-FR" dirty="0"/>
              <a:t>é</a:t>
            </a:r>
            <a:r>
              <a:rPr lang="fr-FR" dirty="0" smtClean="0"/>
              <a:t>volutions définies et à définir </a:t>
            </a:r>
            <a:endParaRPr lang="en-US" dirty="0" smtClean="0"/>
          </a:p>
          <a:p>
            <a:pPr lvl="2"/>
            <a:r>
              <a:rPr lang="fr-FR" dirty="0"/>
              <a:t>a</a:t>
            </a:r>
            <a:r>
              <a:rPr lang="fr-FR" dirty="0" smtClean="0"/>
              <a:t>utomatisation du formulaire « prestations extraordinaires »</a:t>
            </a:r>
            <a:endParaRPr lang="en-US" dirty="0" smtClean="0"/>
          </a:p>
          <a:p>
            <a:pPr lvl="2"/>
            <a:r>
              <a:rPr lang="fr-FR" dirty="0"/>
              <a:t>i</a:t>
            </a:r>
            <a:r>
              <a:rPr lang="fr-FR" dirty="0" smtClean="0"/>
              <a:t>mplémentation des « jours </a:t>
            </a:r>
            <a:r>
              <a:rPr lang="fr-FR" dirty="0" err="1" smtClean="0"/>
              <a:t>flexi</a:t>
            </a:r>
            <a:r>
              <a:rPr lang="fr-FR" dirty="0" smtClean="0"/>
              <a:t> : </a:t>
            </a:r>
            <a:r>
              <a:rPr lang="fr-FR" dirty="0" err="1" smtClean="0"/>
              <a:t>FlexD</a:t>
            </a:r>
            <a:r>
              <a:rPr lang="fr-FR" dirty="0" smtClean="0"/>
              <a:t> » en remplacement des « heures de récupération » et des « congés institution » </a:t>
            </a:r>
            <a:endParaRPr lang="en-US" dirty="0" smtClean="0"/>
          </a:p>
          <a:p>
            <a:pPr lvl="2"/>
            <a:r>
              <a:rPr lang="fr-FR" dirty="0"/>
              <a:t>s</a:t>
            </a:r>
            <a:r>
              <a:rPr lang="fr-FR" dirty="0" smtClean="0"/>
              <a:t>implification pour HR de la gestion des dispenses de services, régimes de travail adaptés (crédit-temps, etc.)</a:t>
            </a:r>
            <a:endParaRPr lang="en-US" dirty="0" smtClean="0"/>
          </a:p>
          <a:p>
            <a:pPr lvl="2"/>
            <a:r>
              <a:rPr lang="fr-FR" dirty="0"/>
              <a:t>e</a:t>
            </a:r>
            <a:r>
              <a:rPr lang="fr-FR" dirty="0" smtClean="0"/>
              <a:t>nquête quant aux fonctionnalités souhaitées à réaliser (via les chefs de service)</a:t>
            </a:r>
            <a:endParaRPr lang="en-US" dirty="0" smtClean="0"/>
          </a:p>
        </p:txBody>
      </p:sp>
      <p:sp>
        <p:nvSpPr>
          <p:cNvPr id="2" name="Slide Number Placeholder 1"/>
          <p:cNvSpPr>
            <a:spLocks noGrp="1"/>
          </p:cNvSpPr>
          <p:nvPr>
            <p:ph type="sldNum" sz="quarter" idx="12"/>
          </p:nvPr>
        </p:nvSpPr>
        <p:spPr/>
        <p:txBody>
          <a:bodyPr/>
          <a:lstStyle/>
          <a:p>
            <a:fld id="{97CCC5E9-F9D9-46F9-AA92-085E1A182B77}" type="slidenum">
              <a:rPr lang="en-GB" smtClean="0"/>
              <a:pPr/>
              <a:t>63</a:t>
            </a:fld>
            <a:endParaRPr lang="en-GB" dirty="0"/>
          </a:p>
        </p:txBody>
      </p:sp>
    </p:spTree>
    <p:extLst>
      <p:ext uri="{BB962C8B-B14F-4D97-AF65-F5344CB8AC3E}">
        <p14:creationId xmlns:p14="http://schemas.microsoft.com/office/powerpoint/2010/main" val="8218893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FR" smtClean="0"/>
              <a:t>Prestations extraordinaires</a:t>
            </a:r>
            <a:endParaRPr lang="nl-BE" dirty="0"/>
          </a:p>
        </p:txBody>
      </p:sp>
      <p:sp>
        <p:nvSpPr>
          <p:cNvPr id="7" name="Content Placeholder 6"/>
          <p:cNvSpPr>
            <a:spLocks noGrp="1"/>
          </p:cNvSpPr>
          <p:nvPr>
            <p:ph idx="1"/>
          </p:nvPr>
        </p:nvSpPr>
        <p:spPr/>
        <p:txBody>
          <a:bodyPr/>
          <a:lstStyle/>
          <a:p>
            <a:r>
              <a:rPr lang="fr-FR" dirty="0" smtClean="0"/>
              <a:t>Prestations réalisées le week-end, les jours fériés, en soirée, la nuit à la demande expresse du chef de service </a:t>
            </a:r>
            <a:endParaRPr lang="en-US" dirty="0" smtClean="0"/>
          </a:p>
          <a:p>
            <a:r>
              <a:rPr lang="fr-FR" dirty="0" smtClean="0"/>
              <a:t>Introduction des heures prestées dans TPC</a:t>
            </a:r>
            <a:endParaRPr lang="en-US" dirty="0" smtClean="0"/>
          </a:p>
          <a:p>
            <a:r>
              <a:rPr lang="fr-FR" dirty="0" smtClean="0"/>
              <a:t>Formulaire spécifique à remplir et à faire signer/valider par le chef de service et HR (automatisation dans TPC prévue en 2022)</a:t>
            </a:r>
            <a:endParaRPr lang="en-US" dirty="0"/>
          </a:p>
        </p:txBody>
      </p:sp>
      <p:sp>
        <p:nvSpPr>
          <p:cNvPr id="2" name="Slide Number Placeholder 1"/>
          <p:cNvSpPr>
            <a:spLocks noGrp="1"/>
          </p:cNvSpPr>
          <p:nvPr>
            <p:ph type="sldNum" sz="quarter" idx="12"/>
          </p:nvPr>
        </p:nvSpPr>
        <p:spPr/>
        <p:txBody>
          <a:bodyPr/>
          <a:lstStyle/>
          <a:p>
            <a:fld id="{97CCC5E9-F9D9-46F9-AA92-085E1A182B77}" type="slidenum">
              <a:rPr lang="en-GB" smtClean="0"/>
              <a:pPr/>
              <a:t>64</a:t>
            </a:fld>
            <a:endParaRPr lang="en-GB" dirty="0"/>
          </a:p>
        </p:txBody>
      </p:sp>
    </p:spTree>
    <p:extLst>
      <p:ext uri="{BB962C8B-B14F-4D97-AF65-F5344CB8AC3E}">
        <p14:creationId xmlns:p14="http://schemas.microsoft.com/office/powerpoint/2010/main" val="27763560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FR" dirty="0"/>
              <a:t>Jours FLEXI - </a:t>
            </a:r>
            <a:r>
              <a:rPr lang="fr-FR" dirty="0" err="1" smtClean="0"/>
              <a:t>FlexD</a:t>
            </a:r>
            <a:endParaRPr lang="fr-FR" dirty="0"/>
          </a:p>
        </p:txBody>
      </p:sp>
      <p:sp>
        <p:nvSpPr>
          <p:cNvPr id="7" name="Content Placeholder 6"/>
          <p:cNvSpPr>
            <a:spLocks noGrp="1"/>
          </p:cNvSpPr>
          <p:nvPr>
            <p:ph idx="1"/>
          </p:nvPr>
        </p:nvSpPr>
        <p:spPr/>
        <p:txBody>
          <a:bodyPr/>
          <a:lstStyle/>
          <a:p>
            <a:r>
              <a:rPr lang="fr-FR" dirty="0" smtClean="0"/>
              <a:t>Dans </a:t>
            </a:r>
            <a:r>
              <a:rPr lang="fr-FR" dirty="0"/>
              <a:t>le travail hybride, les jours </a:t>
            </a:r>
            <a:r>
              <a:rPr lang="fr-FR" dirty="0" err="1"/>
              <a:t>FlexD</a:t>
            </a:r>
            <a:r>
              <a:rPr lang="fr-FR" dirty="0"/>
              <a:t> remplacent deux types </a:t>
            </a:r>
            <a:r>
              <a:rPr lang="fr-FR" dirty="0" smtClean="0"/>
              <a:t>d’absences</a:t>
            </a:r>
            <a:endParaRPr lang="en-US" sz="2800" dirty="0"/>
          </a:p>
          <a:p>
            <a:pPr lvl="1"/>
            <a:r>
              <a:rPr lang="fr-FR" dirty="0"/>
              <a:t>l</a:t>
            </a:r>
            <a:r>
              <a:rPr lang="fr-FR" dirty="0" smtClean="0"/>
              <a:t>es </a:t>
            </a:r>
            <a:r>
              <a:rPr lang="fr-FR" dirty="0"/>
              <a:t>heures de récupération prises par le collaborateur pour couvrir une absence</a:t>
            </a:r>
            <a:endParaRPr lang="en-US" sz="2200" dirty="0"/>
          </a:p>
          <a:p>
            <a:pPr lvl="1"/>
            <a:r>
              <a:rPr lang="fr-FR" dirty="0"/>
              <a:t>l</a:t>
            </a:r>
            <a:r>
              <a:rPr lang="fr-FR" dirty="0" smtClean="0"/>
              <a:t>es </a:t>
            </a:r>
            <a:r>
              <a:rPr lang="fr-FR" dirty="0"/>
              <a:t>jours de « Congés institution » ou plus connus sous le vocable « Congés BCSS </a:t>
            </a:r>
            <a:r>
              <a:rPr lang="fr-FR" dirty="0" smtClean="0"/>
              <a:t>» (Congés Cat.6, </a:t>
            </a:r>
            <a:r>
              <a:rPr lang="fr-FR" dirty="0"/>
              <a:t>tous les jours de congés transférés à l’année X+1 autres que les congés conventionnels </a:t>
            </a:r>
            <a:r>
              <a:rPr lang="fr-FR" dirty="0" err="1"/>
              <a:t>Smals</a:t>
            </a:r>
            <a:r>
              <a:rPr lang="fr-FR" dirty="0"/>
              <a:t>, etc.)</a:t>
            </a:r>
            <a:endParaRPr lang="en-US" sz="2800" dirty="0"/>
          </a:p>
          <a:p>
            <a:r>
              <a:rPr lang="fr-FR" dirty="0"/>
              <a:t>L</a:t>
            </a:r>
            <a:r>
              <a:rPr lang="fr-FR" dirty="0" smtClean="0"/>
              <a:t>es </a:t>
            </a:r>
            <a:r>
              <a:rPr lang="fr-FR" dirty="0"/>
              <a:t>jours </a:t>
            </a:r>
            <a:r>
              <a:rPr lang="fr-FR" dirty="0" err="1"/>
              <a:t>FlexD</a:t>
            </a:r>
            <a:r>
              <a:rPr lang="fr-FR" dirty="0"/>
              <a:t> peuvent être pris comme les congés par ½ jour ou jour entier</a:t>
            </a:r>
            <a:endParaRPr lang="en-US" sz="2800" dirty="0"/>
          </a:p>
          <a:p>
            <a:r>
              <a:rPr lang="fr-FR" dirty="0"/>
              <a:t>Le compteur « RECUP » devient le compteur « </a:t>
            </a:r>
            <a:r>
              <a:rPr lang="fr-FR" dirty="0" err="1"/>
              <a:t>FlexD</a:t>
            </a:r>
            <a:r>
              <a:rPr lang="fr-FR" dirty="0"/>
              <a:t> »</a:t>
            </a:r>
            <a:endParaRPr lang="en-US" sz="2800" dirty="0"/>
          </a:p>
          <a:p>
            <a:r>
              <a:rPr lang="fr-FR" dirty="0"/>
              <a:t>Les jours </a:t>
            </a:r>
            <a:r>
              <a:rPr lang="fr-FR" dirty="0" err="1"/>
              <a:t>FlexD</a:t>
            </a:r>
            <a:r>
              <a:rPr lang="fr-FR" dirty="0"/>
              <a:t> NE remplacent PAS les heures de prestations extraordinaires</a:t>
            </a:r>
            <a:endParaRPr lang="en-US" sz="2800" dirty="0"/>
          </a:p>
        </p:txBody>
      </p:sp>
      <p:sp>
        <p:nvSpPr>
          <p:cNvPr id="2" name="Slide Number Placeholder 1"/>
          <p:cNvSpPr>
            <a:spLocks noGrp="1"/>
          </p:cNvSpPr>
          <p:nvPr>
            <p:ph type="sldNum" sz="quarter" idx="12"/>
          </p:nvPr>
        </p:nvSpPr>
        <p:spPr/>
        <p:txBody>
          <a:bodyPr/>
          <a:lstStyle/>
          <a:p>
            <a:fld id="{97CCC5E9-F9D9-46F9-AA92-085E1A182B77}" type="slidenum">
              <a:rPr lang="en-GB" smtClean="0"/>
              <a:pPr/>
              <a:t>65</a:t>
            </a:fld>
            <a:endParaRPr lang="en-GB" dirty="0"/>
          </a:p>
        </p:txBody>
      </p:sp>
    </p:spTree>
    <p:extLst>
      <p:ext uri="{BB962C8B-B14F-4D97-AF65-F5344CB8AC3E}">
        <p14:creationId xmlns:p14="http://schemas.microsoft.com/office/powerpoint/2010/main" val="2128427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FR" dirty="0" err="1" smtClean="0"/>
              <a:t>Gecentraliseerd</a:t>
            </a:r>
            <a:r>
              <a:rPr lang="fr-FR" dirty="0" smtClean="0"/>
              <a:t> </a:t>
            </a:r>
            <a:r>
              <a:rPr lang="fr-FR" dirty="0" err="1" smtClean="0"/>
              <a:t>eLearning</a:t>
            </a:r>
            <a:r>
              <a:rPr lang="fr-FR" dirty="0" smtClean="0"/>
              <a:t> </a:t>
            </a:r>
            <a:r>
              <a:rPr lang="fr-FR" dirty="0" err="1" smtClean="0"/>
              <a:t>platform</a:t>
            </a:r>
            <a:r>
              <a:rPr lang="fr-FR" dirty="0" smtClean="0"/>
              <a:t/>
            </a:r>
            <a:br>
              <a:rPr lang="fr-FR" dirty="0" smtClean="0"/>
            </a:br>
            <a:r>
              <a:rPr lang="fr-FR" sz="3200" dirty="0" smtClean="0"/>
              <a:t> “</a:t>
            </a:r>
            <a:r>
              <a:rPr lang="fr-FR" sz="3200" dirty="0" err="1" smtClean="0"/>
              <a:t>eAcademy</a:t>
            </a:r>
            <a:r>
              <a:rPr lang="fr-FR" sz="3200" dirty="0" smtClean="0"/>
              <a:t> CBSS-</a:t>
            </a:r>
            <a:r>
              <a:rPr lang="fr-FR" sz="3200" dirty="0" smtClean="0">
                <a:solidFill>
                  <a:srgbClr val="087670"/>
                </a:solidFill>
              </a:rPr>
              <a:t>eHealth</a:t>
            </a:r>
            <a:r>
              <a:rPr lang="fr-FR" sz="3200" dirty="0" smtClean="0"/>
              <a:t>”</a:t>
            </a:r>
            <a:endParaRPr lang="fr-FR" sz="3200" dirty="0"/>
          </a:p>
        </p:txBody>
      </p:sp>
      <p:sp>
        <p:nvSpPr>
          <p:cNvPr id="7" name="Content Placeholder 6"/>
          <p:cNvSpPr>
            <a:spLocks noGrp="1"/>
          </p:cNvSpPr>
          <p:nvPr>
            <p:ph idx="1"/>
          </p:nvPr>
        </p:nvSpPr>
        <p:spPr/>
        <p:txBody>
          <a:bodyPr/>
          <a:lstStyle/>
          <a:p>
            <a:r>
              <a:rPr lang="nl-NL" dirty="0" smtClean="0"/>
              <a:t>Het platform is volledig operationeel</a:t>
            </a:r>
          </a:p>
          <a:p>
            <a:r>
              <a:rPr lang="nl-NL" dirty="0" smtClean="0"/>
              <a:t>13 medewerkers KSZ en 15 </a:t>
            </a:r>
            <a:r>
              <a:rPr lang="nl-NL" dirty="0" smtClean="0">
                <a:solidFill>
                  <a:srgbClr val="087670"/>
                </a:solidFill>
              </a:rPr>
              <a:t>eHealth</a:t>
            </a:r>
            <a:r>
              <a:rPr lang="nl-NL" dirty="0" smtClean="0"/>
              <a:t> hebben een betalend licentie </a:t>
            </a:r>
            <a:r>
              <a:rPr lang="nl-NL" dirty="0" err="1" smtClean="0"/>
              <a:t>Linkedin</a:t>
            </a:r>
            <a:r>
              <a:rPr lang="nl-NL" dirty="0" smtClean="0"/>
              <a:t> Learning voor 1 jaar gekregen</a:t>
            </a:r>
          </a:p>
          <a:p>
            <a:r>
              <a:rPr lang="nl-NL" dirty="0" err="1" smtClean="0"/>
              <a:t>Linkedin</a:t>
            </a:r>
            <a:r>
              <a:rPr lang="nl-NL" dirty="0" smtClean="0"/>
              <a:t> Learning is volledig aan </a:t>
            </a:r>
            <a:r>
              <a:rPr lang="nl-NL" dirty="0" err="1" smtClean="0"/>
              <a:t>eAcademy</a:t>
            </a:r>
            <a:r>
              <a:rPr lang="nl-NL" dirty="0" smtClean="0"/>
              <a:t> CBSS-</a:t>
            </a:r>
            <a:r>
              <a:rPr lang="nl-NL" dirty="0" smtClean="0">
                <a:solidFill>
                  <a:srgbClr val="087670"/>
                </a:solidFill>
              </a:rPr>
              <a:t>eHealth</a:t>
            </a:r>
            <a:r>
              <a:rPr lang="nl-NL" dirty="0" smtClean="0"/>
              <a:t> geïntegreerd</a:t>
            </a:r>
          </a:p>
          <a:p>
            <a:r>
              <a:rPr lang="nl-NL" dirty="0" err="1" smtClean="0"/>
              <a:t>Linkedin</a:t>
            </a:r>
            <a:r>
              <a:rPr lang="nl-NL" dirty="0" smtClean="0"/>
              <a:t> Learning geeft toegang tot meer dan 5.000 opleidingen in taalrijke domeinen (hard en soft skills) met een preselectie van +/- 250 meest relevante opleidingen (voornamelijk in IT)</a:t>
            </a:r>
          </a:p>
          <a:p>
            <a:r>
              <a:rPr lang="nl-NL" dirty="0" smtClean="0"/>
              <a:t>Batch Team KSZ is bezig met opstellen van een vorming “</a:t>
            </a:r>
            <a:r>
              <a:rPr lang="nl-NL" dirty="0" err="1" smtClean="0"/>
              <a:t>MBBatch</a:t>
            </a:r>
            <a:r>
              <a:rPr lang="nl-NL" dirty="0" smtClean="0"/>
              <a:t> workshop” (KSZ Batch-</a:t>
            </a:r>
            <a:r>
              <a:rPr lang="nl-NL" dirty="0" err="1" smtClean="0"/>
              <a:t>framework</a:t>
            </a:r>
            <a:r>
              <a:rPr lang="nl-NL" dirty="0" smtClean="0"/>
              <a:t>) om op </a:t>
            </a:r>
            <a:r>
              <a:rPr lang="nl-NL" dirty="0" err="1" smtClean="0"/>
              <a:t>eAcademy</a:t>
            </a:r>
            <a:r>
              <a:rPr lang="nl-NL" dirty="0" smtClean="0"/>
              <a:t> op te zetten</a:t>
            </a:r>
          </a:p>
        </p:txBody>
      </p:sp>
      <p:sp>
        <p:nvSpPr>
          <p:cNvPr id="2" name="Slide Number Placeholder 1"/>
          <p:cNvSpPr>
            <a:spLocks noGrp="1"/>
          </p:cNvSpPr>
          <p:nvPr>
            <p:ph type="sldNum" sz="quarter" idx="12"/>
          </p:nvPr>
        </p:nvSpPr>
        <p:spPr/>
        <p:txBody>
          <a:bodyPr/>
          <a:lstStyle/>
          <a:p>
            <a:fld id="{97CCC5E9-F9D9-46F9-AA92-085E1A182B77}" type="slidenum">
              <a:rPr lang="en-GB" smtClean="0"/>
              <a:pPr/>
              <a:t>66</a:t>
            </a:fld>
            <a:endParaRPr lang="en-GB" dirty="0"/>
          </a:p>
        </p:txBody>
      </p:sp>
    </p:spTree>
    <p:extLst>
      <p:ext uri="{BB962C8B-B14F-4D97-AF65-F5344CB8AC3E}">
        <p14:creationId xmlns:p14="http://schemas.microsoft.com/office/powerpoint/2010/main" val="21999610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FR" dirty="0" err="1"/>
              <a:t>Gecentraliseerd</a:t>
            </a:r>
            <a:r>
              <a:rPr lang="fr-FR" dirty="0"/>
              <a:t> </a:t>
            </a:r>
            <a:r>
              <a:rPr lang="fr-FR" dirty="0" err="1"/>
              <a:t>eLearning</a:t>
            </a:r>
            <a:r>
              <a:rPr lang="fr-FR" dirty="0"/>
              <a:t> </a:t>
            </a:r>
            <a:r>
              <a:rPr lang="fr-FR" dirty="0" err="1"/>
              <a:t>platform</a:t>
            </a:r>
            <a:r>
              <a:rPr lang="fr-FR" dirty="0"/>
              <a:t/>
            </a:r>
            <a:br>
              <a:rPr lang="fr-FR" dirty="0"/>
            </a:br>
            <a:r>
              <a:rPr lang="fr-FR" sz="3200" dirty="0"/>
              <a:t> “</a:t>
            </a:r>
            <a:r>
              <a:rPr lang="fr-FR" sz="3200" dirty="0" err="1"/>
              <a:t>eAcademy</a:t>
            </a:r>
            <a:r>
              <a:rPr lang="fr-FR" sz="3200" dirty="0"/>
              <a:t> CBSS-</a:t>
            </a:r>
            <a:r>
              <a:rPr lang="fr-FR" sz="3200" dirty="0">
                <a:solidFill>
                  <a:srgbClr val="087670"/>
                </a:solidFill>
              </a:rPr>
              <a:t>eHealth</a:t>
            </a:r>
            <a:r>
              <a:rPr lang="fr-FR" sz="3200" dirty="0"/>
              <a:t>”</a:t>
            </a:r>
          </a:p>
        </p:txBody>
      </p:sp>
      <p:sp>
        <p:nvSpPr>
          <p:cNvPr id="7" name="Content Placeholder 6"/>
          <p:cNvSpPr>
            <a:spLocks noGrp="1"/>
          </p:cNvSpPr>
          <p:nvPr>
            <p:ph idx="1"/>
          </p:nvPr>
        </p:nvSpPr>
        <p:spPr/>
        <p:txBody>
          <a:bodyPr/>
          <a:lstStyle/>
          <a:p>
            <a:r>
              <a:rPr lang="nl-NL" dirty="0" smtClean="0"/>
              <a:t>“Open course tenant Smals”</a:t>
            </a:r>
          </a:p>
          <a:p>
            <a:pPr lvl="1"/>
            <a:r>
              <a:rPr lang="nl-NL" dirty="0" smtClean="0"/>
              <a:t>een gemeenschappelijk platform die door alle leden, die over een </a:t>
            </a:r>
            <a:r>
              <a:rPr lang="nl-NL" dirty="0" err="1" smtClean="0"/>
              <a:t>eAcademy</a:t>
            </a:r>
            <a:r>
              <a:rPr lang="nl-NL" dirty="0" smtClean="0"/>
              <a:t> beschikken, kan geraadpleegd worden</a:t>
            </a:r>
          </a:p>
          <a:p>
            <a:pPr lvl="1"/>
            <a:r>
              <a:rPr lang="nl-NL" dirty="0" smtClean="0"/>
              <a:t>vormingen van algemene nut worden op dit tenant geplaatst en tussen alle </a:t>
            </a:r>
            <a:r>
              <a:rPr lang="nl-NL" dirty="0" err="1" smtClean="0"/>
              <a:t>eAcademy</a:t>
            </a:r>
            <a:r>
              <a:rPr lang="nl-NL" dirty="0" smtClean="0"/>
              <a:t>-platformen gedeeld</a:t>
            </a:r>
          </a:p>
          <a:p>
            <a:pPr lvl="2"/>
            <a:r>
              <a:rPr lang="nl-NL" dirty="0"/>
              <a:t>s</a:t>
            </a:r>
            <a:r>
              <a:rPr lang="nl-NL" dirty="0" smtClean="0"/>
              <a:t>ecurity, methodologie, enz.</a:t>
            </a:r>
          </a:p>
          <a:p>
            <a:r>
              <a:rPr lang="nl-NL" dirty="0" smtClean="0"/>
              <a:t>“User forum </a:t>
            </a:r>
            <a:r>
              <a:rPr lang="nl-NL" dirty="0" err="1" smtClean="0"/>
              <a:t>group</a:t>
            </a:r>
            <a:r>
              <a:rPr lang="nl-NL" dirty="0" smtClean="0"/>
              <a:t>”</a:t>
            </a:r>
          </a:p>
          <a:p>
            <a:pPr lvl="1"/>
            <a:r>
              <a:rPr lang="nl-NL" dirty="0" smtClean="0"/>
              <a:t>driemaandelijkse vergadering met alle instellingen die over een </a:t>
            </a:r>
            <a:r>
              <a:rPr lang="nl-NL" dirty="0" err="1" smtClean="0"/>
              <a:t>eAcademy</a:t>
            </a:r>
            <a:r>
              <a:rPr lang="nl-NL" dirty="0" smtClean="0"/>
              <a:t> beschikken</a:t>
            </a:r>
          </a:p>
          <a:p>
            <a:pPr lvl="1"/>
            <a:r>
              <a:rPr lang="nl-NL" dirty="0" smtClean="0"/>
              <a:t>leiding door Smals Academy</a:t>
            </a:r>
          </a:p>
          <a:p>
            <a:pPr lvl="1"/>
            <a:r>
              <a:rPr lang="nl-NL" dirty="0" smtClean="0"/>
              <a:t>uitwisseling van “best </a:t>
            </a:r>
            <a:r>
              <a:rPr lang="nl-NL" dirty="0" err="1" smtClean="0"/>
              <a:t>practices</a:t>
            </a:r>
            <a:r>
              <a:rPr lang="nl-NL" dirty="0" smtClean="0"/>
              <a:t>” </a:t>
            </a:r>
          </a:p>
          <a:p>
            <a:pPr lvl="1"/>
            <a:r>
              <a:rPr lang="nl-NL" dirty="0" smtClean="0"/>
              <a:t>forum voor het melden van mogelijke ontmoete problemen</a:t>
            </a:r>
          </a:p>
          <a:p>
            <a:pPr lvl="1"/>
            <a:r>
              <a:rPr lang="nl-NL" dirty="0" smtClean="0"/>
              <a:t>presentatie door smals van de verschillende updates en mogelijke nieuwe functionaliteiten</a:t>
            </a:r>
            <a:endParaRPr lang="nl-NL" dirty="0"/>
          </a:p>
        </p:txBody>
      </p:sp>
      <p:sp>
        <p:nvSpPr>
          <p:cNvPr id="2" name="Slide Number Placeholder 1"/>
          <p:cNvSpPr>
            <a:spLocks noGrp="1"/>
          </p:cNvSpPr>
          <p:nvPr>
            <p:ph type="sldNum" sz="quarter" idx="12"/>
          </p:nvPr>
        </p:nvSpPr>
        <p:spPr/>
        <p:txBody>
          <a:bodyPr/>
          <a:lstStyle/>
          <a:p>
            <a:fld id="{97CCC5E9-F9D9-46F9-AA92-085E1A182B77}" type="slidenum">
              <a:rPr lang="en-GB" smtClean="0"/>
              <a:pPr/>
              <a:t>67</a:t>
            </a:fld>
            <a:endParaRPr lang="en-GB" dirty="0"/>
          </a:p>
        </p:txBody>
      </p:sp>
    </p:spTree>
    <p:extLst>
      <p:ext uri="{BB962C8B-B14F-4D97-AF65-F5344CB8AC3E}">
        <p14:creationId xmlns:p14="http://schemas.microsoft.com/office/powerpoint/2010/main" val="35066805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FR" dirty="0" err="1" smtClean="0"/>
              <a:t>Gecentraliseerd</a:t>
            </a:r>
            <a:r>
              <a:rPr lang="fr-FR" dirty="0" smtClean="0"/>
              <a:t> </a:t>
            </a:r>
            <a:r>
              <a:rPr lang="fr-FR" dirty="0" err="1" smtClean="0"/>
              <a:t>eLearning</a:t>
            </a:r>
            <a:r>
              <a:rPr lang="fr-FR" dirty="0" smtClean="0"/>
              <a:t> </a:t>
            </a:r>
            <a:r>
              <a:rPr lang="fr-FR" dirty="0" err="1" smtClean="0"/>
              <a:t>platform</a:t>
            </a:r>
            <a:r>
              <a:rPr lang="fr-FR" dirty="0" smtClean="0"/>
              <a:t/>
            </a:r>
            <a:br>
              <a:rPr lang="fr-FR" dirty="0" smtClean="0"/>
            </a:br>
            <a:r>
              <a:rPr lang="fr-FR" sz="3200" dirty="0" smtClean="0"/>
              <a:t> “</a:t>
            </a:r>
            <a:r>
              <a:rPr lang="fr-FR" sz="3200" dirty="0" err="1" smtClean="0"/>
              <a:t>eAcademy</a:t>
            </a:r>
            <a:r>
              <a:rPr lang="fr-FR" sz="3200" dirty="0" smtClean="0"/>
              <a:t> CBSS-</a:t>
            </a:r>
            <a:r>
              <a:rPr lang="fr-FR" sz="3200" dirty="0" smtClean="0">
                <a:solidFill>
                  <a:srgbClr val="087670"/>
                </a:solidFill>
              </a:rPr>
              <a:t>eHealth</a:t>
            </a:r>
            <a:r>
              <a:rPr lang="fr-FR" sz="3200" dirty="0" smtClean="0"/>
              <a:t>”</a:t>
            </a:r>
            <a:endParaRPr lang="fr-FR" sz="3200" dirty="0"/>
          </a:p>
        </p:txBody>
      </p:sp>
      <p:sp>
        <p:nvSpPr>
          <p:cNvPr id="7" name="Content Placeholder 6"/>
          <p:cNvSpPr>
            <a:spLocks noGrp="1"/>
          </p:cNvSpPr>
          <p:nvPr>
            <p:ph idx="1"/>
          </p:nvPr>
        </p:nvSpPr>
        <p:spPr/>
        <p:txBody>
          <a:bodyPr/>
          <a:lstStyle/>
          <a:p>
            <a:r>
              <a:rPr lang="nl-NL" dirty="0" smtClean="0"/>
              <a:t>“Open course tenant Smals”</a:t>
            </a:r>
          </a:p>
          <a:p>
            <a:pPr lvl="1"/>
            <a:r>
              <a:rPr lang="nl-NL" dirty="0" smtClean="0"/>
              <a:t>een gemeenschappelijk platform die door alle leden, die over een </a:t>
            </a:r>
            <a:r>
              <a:rPr lang="nl-NL" dirty="0" err="1" smtClean="0"/>
              <a:t>eAcademy</a:t>
            </a:r>
            <a:r>
              <a:rPr lang="nl-NL" dirty="0" smtClean="0"/>
              <a:t> beschikken, kan geraadpleegd worden</a:t>
            </a:r>
          </a:p>
          <a:p>
            <a:pPr lvl="1"/>
            <a:r>
              <a:rPr lang="nl-NL" dirty="0" smtClean="0"/>
              <a:t>vormingen van algemene nut worden op dit tenant geplaatst en tussen alle </a:t>
            </a:r>
            <a:r>
              <a:rPr lang="nl-NL" dirty="0" err="1" smtClean="0"/>
              <a:t>eAcademy</a:t>
            </a:r>
            <a:r>
              <a:rPr lang="nl-NL" dirty="0" smtClean="0"/>
              <a:t>-platformen gedeeld</a:t>
            </a:r>
          </a:p>
          <a:p>
            <a:pPr lvl="2"/>
            <a:r>
              <a:rPr lang="nl-NL" dirty="0"/>
              <a:t>s</a:t>
            </a:r>
            <a:r>
              <a:rPr lang="nl-NL" dirty="0" smtClean="0"/>
              <a:t>ecurity, methodologie, enz.</a:t>
            </a:r>
          </a:p>
          <a:p>
            <a:r>
              <a:rPr lang="nl-NL" dirty="0" smtClean="0"/>
              <a:t>“User forum </a:t>
            </a:r>
            <a:r>
              <a:rPr lang="nl-NL" dirty="0" err="1" smtClean="0"/>
              <a:t>group</a:t>
            </a:r>
            <a:r>
              <a:rPr lang="nl-NL" dirty="0" smtClean="0"/>
              <a:t>”</a:t>
            </a:r>
          </a:p>
          <a:p>
            <a:pPr lvl="1"/>
            <a:r>
              <a:rPr lang="nl-NL" dirty="0" smtClean="0"/>
              <a:t>driemaandelijkse vergadering met alle instellingen die over een </a:t>
            </a:r>
            <a:r>
              <a:rPr lang="nl-NL" dirty="0" err="1" smtClean="0"/>
              <a:t>eAcademy</a:t>
            </a:r>
            <a:r>
              <a:rPr lang="nl-NL" dirty="0" smtClean="0"/>
              <a:t> beschikken</a:t>
            </a:r>
          </a:p>
          <a:p>
            <a:pPr lvl="1"/>
            <a:r>
              <a:rPr lang="nl-NL" dirty="0" smtClean="0"/>
              <a:t>leiding door Smals Academy</a:t>
            </a:r>
          </a:p>
          <a:p>
            <a:pPr lvl="1"/>
            <a:r>
              <a:rPr lang="nl-NL" dirty="0" smtClean="0"/>
              <a:t>uitwisseling van “best </a:t>
            </a:r>
            <a:r>
              <a:rPr lang="nl-NL" dirty="0" err="1" smtClean="0"/>
              <a:t>practices</a:t>
            </a:r>
            <a:r>
              <a:rPr lang="nl-NL" dirty="0" smtClean="0"/>
              <a:t>” </a:t>
            </a:r>
          </a:p>
          <a:p>
            <a:pPr lvl="1"/>
            <a:r>
              <a:rPr lang="nl-NL" dirty="0" smtClean="0"/>
              <a:t>forum voor het melden van mogelijke ontmoete problemen</a:t>
            </a:r>
          </a:p>
          <a:p>
            <a:pPr lvl="1"/>
            <a:r>
              <a:rPr lang="nl-NL" dirty="0" smtClean="0"/>
              <a:t>presentatie door smals van de verschillende updates en mogelijke nieuwe functionaliteiten</a:t>
            </a:r>
            <a:endParaRPr lang="nl-NL" dirty="0"/>
          </a:p>
        </p:txBody>
      </p:sp>
      <p:sp>
        <p:nvSpPr>
          <p:cNvPr id="2" name="Slide Number Placeholder 1"/>
          <p:cNvSpPr>
            <a:spLocks noGrp="1"/>
          </p:cNvSpPr>
          <p:nvPr>
            <p:ph type="sldNum" sz="quarter" idx="12"/>
          </p:nvPr>
        </p:nvSpPr>
        <p:spPr/>
        <p:txBody>
          <a:bodyPr/>
          <a:lstStyle/>
          <a:p>
            <a:fld id="{97CCC5E9-F9D9-46F9-AA92-085E1A182B77}" type="slidenum">
              <a:rPr lang="en-GB" smtClean="0"/>
              <a:pPr/>
              <a:t>68</a:t>
            </a:fld>
            <a:endParaRPr lang="en-GB" dirty="0"/>
          </a:p>
        </p:txBody>
      </p:sp>
    </p:spTree>
    <p:extLst>
      <p:ext uri="{BB962C8B-B14F-4D97-AF65-F5344CB8AC3E}">
        <p14:creationId xmlns:p14="http://schemas.microsoft.com/office/powerpoint/2010/main" val="32516086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BE" smtClean="0"/>
              <a:t>Enquête « risques psychosociaux »</a:t>
            </a:r>
            <a:endParaRPr lang="en-US" dirty="0"/>
          </a:p>
        </p:txBody>
      </p:sp>
      <p:sp>
        <p:nvSpPr>
          <p:cNvPr id="7" name="Content Placeholder 6"/>
          <p:cNvSpPr>
            <a:spLocks noGrp="1"/>
          </p:cNvSpPr>
          <p:nvPr>
            <p:ph idx="1"/>
          </p:nvPr>
        </p:nvSpPr>
        <p:spPr/>
        <p:txBody>
          <a:bodyPr/>
          <a:lstStyle/>
          <a:p>
            <a:r>
              <a:rPr lang="fr-FR" dirty="0"/>
              <a:t>A</a:t>
            </a:r>
            <a:r>
              <a:rPr lang="fr-FR" dirty="0" smtClean="0"/>
              <a:t>ctions </a:t>
            </a:r>
            <a:r>
              <a:rPr lang="fr-FR" dirty="0"/>
              <a:t>de communication  </a:t>
            </a:r>
            <a:endParaRPr lang="en-US" dirty="0"/>
          </a:p>
          <a:p>
            <a:pPr lvl="1"/>
            <a:r>
              <a:rPr lang="fr-FR" dirty="0"/>
              <a:t>présentation des résultats de l’enquête aux collaborateurs, au CCB/CPPT BCSS-</a:t>
            </a:r>
            <a:r>
              <a:rPr lang="fr-FR" dirty="0">
                <a:solidFill>
                  <a:srgbClr val="087670"/>
                </a:solidFill>
              </a:rPr>
              <a:t>eHealth</a:t>
            </a:r>
            <a:r>
              <a:rPr lang="fr-FR" dirty="0"/>
              <a:t> et au Comité de gestion</a:t>
            </a:r>
            <a:endParaRPr lang="en-US" dirty="0"/>
          </a:p>
          <a:p>
            <a:pPr lvl="1"/>
            <a:r>
              <a:rPr lang="fr-FR" dirty="0"/>
              <a:t>sensibilisation au respect d’autrui et promotion des valeurs d’ouverture</a:t>
            </a:r>
            <a:endParaRPr lang="en-US" dirty="0"/>
          </a:p>
          <a:p>
            <a:pPr lvl="1"/>
            <a:r>
              <a:rPr lang="fr-FR" dirty="0"/>
              <a:t>aspects relatifs aux comportements indésirables : acteurs psychosociaux internes/externes, types de procédures, brochure d’accueil, etc.</a:t>
            </a:r>
            <a:endParaRPr lang="en-US" dirty="0"/>
          </a:p>
          <a:p>
            <a:r>
              <a:rPr lang="fr-FR" dirty="0"/>
              <a:t>C</a:t>
            </a:r>
            <a:r>
              <a:rPr lang="fr-FR" dirty="0" smtClean="0"/>
              <a:t>onsultation </a:t>
            </a:r>
            <a:r>
              <a:rPr lang="fr-FR" dirty="0"/>
              <a:t>volontaire 2021</a:t>
            </a:r>
            <a:endParaRPr lang="en-US" dirty="0"/>
          </a:p>
          <a:p>
            <a:pPr lvl="1"/>
            <a:r>
              <a:rPr lang="fr-FR" dirty="0"/>
              <a:t>objectif : approche ciblée, concrète et participative</a:t>
            </a:r>
            <a:endParaRPr lang="en-US" dirty="0"/>
          </a:p>
          <a:p>
            <a:pPr lvl="1"/>
            <a:r>
              <a:rPr lang="fr-FR" dirty="0"/>
              <a:t>participation : nombre limité de collaborateurs ont répondu présents</a:t>
            </a:r>
            <a:endParaRPr lang="en-US" dirty="0"/>
          </a:p>
          <a:p>
            <a:pPr lvl="1"/>
            <a:r>
              <a:rPr lang="fr-FR" dirty="0"/>
              <a:t>résultats : concrétisation sommaire des  points d’amélioration révélés par l’enquête + relevé de points d’action supplémentaires/complémentaires en vue d’une consolidation du plan d’action </a:t>
            </a:r>
            <a:r>
              <a:rPr lang="fr-FR" dirty="0" smtClean="0"/>
              <a:t>global</a:t>
            </a:r>
            <a:endParaRPr lang="en-US" dirty="0"/>
          </a:p>
        </p:txBody>
      </p:sp>
      <p:sp>
        <p:nvSpPr>
          <p:cNvPr id="2" name="Slide Number Placeholder 1"/>
          <p:cNvSpPr>
            <a:spLocks noGrp="1"/>
          </p:cNvSpPr>
          <p:nvPr>
            <p:ph type="sldNum" sz="quarter" idx="12"/>
          </p:nvPr>
        </p:nvSpPr>
        <p:spPr/>
        <p:txBody>
          <a:bodyPr/>
          <a:lstStyle/>
          <a:p>
            <a:fld id="{97CCC5E9-F9D9-46F9-AA92-085E1A182B77}" type="slidenum">
              <a:rPr lang="en-GB" smtClean="0"/>
              <a:pPr/>
              <a:t>69</a:t>
            </a:fld>
            <a:endParaRPr lang="en-GB" dirty="0"/>
          </a:p>
        </p:txBody>
      </p:sp>
    </p:spTree>
    <p:extLst>
      <p:ext uri="{BB962C8B-B14F-4D97-AF65-F5344CB8AC3E}">
        <p14:creationId xmlns:p14="http://schemas.microsoft.com/office/powerpoint/2010/main" val="795422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Cluster 0 – Standards techniques</a:t>
            </a:r>
          </a:p>
        </p:txBody>
      </p:sp>
      <p:sp>
        <p:nvSpPr>
          <p:cNvPr id="11" name="Content Placeholder 10"/>
          <p:cNvSpPr>
            <a:spLocks noGrp="1"/>
          </p:cNvSpPr>
          <p:nvPr>
            <p:ph idx="1"/>
          </p:nvPr>
        </p:nvSpPr>
        <p:spPr/>
        <p:txBody>
          <a:bodyPr/>
          <a:lstStyle/>
          <a:p>
            <a:r>
              <a:rPr lang="nl-BE" dirty="0"/>
              <a:t>2022</a:t>
            </a:r>
          </a:p>
          <a:p>
            <a:pPr lvl="1"/>
            <a:r>
              <a:rPr lang="nl-BE" dirty="0" err="1"/>
              <a:t>publications</a:t>
            </a:r>
            <a:endParaRPr lang="nl-BE" dirty="0"/>
          </a:p>
          <a:p>
            <a:pPr lvl="2"/>
            <a:r>
              <a:rPr lang="nl-BE" dirty="0" err="1"/>
              <a:t>migration</a:t>
            </a:r>
            <a:r>
              <a:rPr lang="nl-BE" dirty="0"/>
              <a:t> des </a:t>
            </a:r>
            <a:r>
              <a:rPr lang="nl-BE" dirty="0" err="1"/>
              <a:t>publications</a:t>
            </a:r>
            <a:r>
              <a:rPr lang="nl-BE" dirty="0"/>
              <a:t> FHIR vers </a:t>
            </a:r>
            <a:r>
              <a:rPr lang="nl-BE" dirty="0">
                <a:solidFill>
                  <a:srgbClr val="087670"/>
                </a:solidFill>
              </a:rPr>
              <a:t>eHealth</a:t>
            </a:r>
            <a:r>
              <a:rPr lang="nl-BE" dirty="0"/>
              <a:t>/Smals </a:t>
            </a:r>
          </a:p>
          <a:p>
            <a:pPr lvl="3"/>
            <a:r>
              <a:rPr lang="nl-BE" dirty="0"/>
              <a:t>sortie de </a:t>
            </a:r>
            <a:r>
              <a:rPr lang="nl-BE" dirty="0" err="1"/>
              <a:t>l’outil</a:t>
            </a:r>
            <a:r>
              <a:rPr lang="nl-BE" dirty="0"/>
              <a:t> ‘</a:t>
            </a:r>
            <a:r>
              <a:rPr lang="nl-BE" dirty="0" err="1"/>
              <a:t>Simplifier</a:t>
            </a:r>
            <a:r>
              <a:rPr lang="nl-BE" dirty="0"/>
              <a:t>’ </a:t>
            </a:r>
          </a:p>
          <a:p>
            <a:pPr lvl="2"/>
            <a:r>
              <a:rPr lang="nl-BE" dirty="0" err="1"/>
              <a:t>ajout</a:t>
            </a:r>
            <a:r>
              <a:rPr lang="nl-BE" dirty="0"/>
              <a:t> </a:t>
            </a:r>
            <a:r>
              <a:rPr lang="nl-BE" dirty="0" err="1"/>
              <a:t>systématique</a:t>
            </a:r>
            <a:r>
              <a:rPr lang="nl-BE" dirty="0"/>
              <a:t> des ‘</a:t>
            </a:r>
            <a:r>
              <a:rPr lang="nl-BE" dirty="0" err="1"/>
              <a:t>Logical</a:t>
            </a:r>
            <a:r>
              <a:rPr lang="nl-BE" dirty="0"/>
              <a:t> </a:t>
            </a:r>
            <a:r>
              <a:rPr lang="nl-BE" dirty="0" err="1"/>
              <a:t>Models</a:t>
            </a:r>
            <a:r>
              <a:rPr lang="nl-BE" dirty="0"/>
              <a:t>’</a:t>
            </a:r>
          </a:p>
          <a:p>
            <a:pPr lvl="2"/>
            <a:r>
              <a:rPr lang="nl-BE" dirty="0" err="1"/>
              <a:t>amélioration</a:t>
            </a:r>
            <a:r>
              <a:rPr lang="nl-BE" dirty="0"/>
              <a:t> site web + </a:t>
            </a:r>
            <a:r>
              <a:rPr lang="nl-BE" dirty="0" err="1"/>
              <a:t>documentation</a:t>
            </a:r>
            <a:endParaRPr lang="nl-BE" dirty="0"/>
          </a:p>
          <a:p>
            <a:pPr lvl="2"/>
            <a:r>
              <a:rPr lang="nl-BE" dirty="0" err="1"/>
              <a:t>publication</a:t>
            </a:r>
            <a:r>
              <a:rPr lang="nl-BE" dirty="0"/>
              <a:t> en </a:t>
            </a:r>
            <a:r>
              <a:rPr lang="nl-BE" dirty="0" err="1"/>
              <a:t>tant</a:t>
            </a:r>
            <a:r>
              <a:rPr lang="nl-BE" dirty="0"/>
              <a:t> que standard </a:t>
            </a:r>
            <a:r>
              <a:rPr lang="nl-BE" dirty="0" err="1"/>
              <a:t>fédéral</a:t>
            </a:r>
            <a:r>
              <a:rPr lang="nl-BE" dirty="0"/>
              <a:t> des divers </a:t>
            </a:r>
            <a:r>
              <a:rPr lang="nl-BE" dirty="0" err="1"/>
              <a:t>profils</a:t>
            </a:r>
            <a:r>
              <a:rPr lang="nl-BE" dirty="0"/>
              <a:t> FHIR et </a:t>
            </a:r>
            <a:r>
              <a:rPr lang="nl-BE" dirty="0" err="1"/>
              <a:t>dérivés</a:t>
            </a:r>
            <a:r>
              <a:rPr lang="nl-BE" dirty="0"/>
              <a:t> dans </a:t>
            </a:r>
            <a:r>
              <a:rPr lang="nl-BE" dirty="0" err="1"/>
              <a:t>le</a:t>
            </a:r>
            <a:r>
              <a:rPr lang="nl-BE" dirty="0"/>
              <a:t> pipeline </a:t>
            </a:r>
          </a:p>
          <a:p>
            <a:pPr lvl="3"/>
            <a:r>
              <a:rPr lang="nl-BE" dirty="0" err="1"/>
              <a:t>Caresets</a:t>
            </a:r>
            <a:endParaRPr lang="nl-BE" dirty="0"/>
          </a:p>
          <a:p>
            <a:pPr lvl="3"/>
            <a:r>
              <a:rPr lang="nl-BE" dirty="0" err="1"/>
              <a:t>Medication</a:t>
            </a:r>
            <a:endParaRPr lang="nl-BE" dirty="0"/>
          </a:p>
          <a:p>
            <a:pPr lvl="3"/>
            <a:r>
              <a:rPr lang="nl-BE" dirty="0"/>
              <a:t>Labo </a:t>
            </a:r>
            <a:r>
              <a:rPr lang="nl-BE" dirty="0" err="1"/>
              <a:t>Results</a:t>
            </a:r>
            <a:endParaRPr lang="nl-BE" dirty="0"/>
          </a:p>
          <a:p>
            <a:pPr lvl="3"/>
            <a:r>
              <a:rPr lang="nl-BE" dirty="0" err="1"/>
              <a:t>Referral</a:t>
            </a:r>
            <a:r>
              <a:rPr lang="nl-BE" dirty="0"/>
              <a:t> </a:t>
            </a:r>
            <a:r>
              <a:rPr lang="nl-BE" dirty="0" err="1"/>
              <a:t>Prescription</a:t>
            </a:r>
            <a:endParaRPr lang="nl-BE" dirty="0"/>
          </a:p>
          <a:p>
            <a:pPr lvl="1"/>
            <a:r>
              <a:rPr lang="nl-BE" dirty="0"/>
              <a:t>HL7Be</a:t>
            </a:r>
          </a:p>
          <a:p>
            <a:pPr lvl="2"/>
            <a:r>
              <a:rPr lang="nl-BE" dirty="0" err="1"/>
              <a:t>évaluation</a:t>
            </a:r>
            <a:r>
              <a:rPr lang="nl-BE" dirty="0"/>
              <a:t> du </a:t>
            </a:r>
            <a:r>
              <a:rPr lang="nl-BE" dirty="0" err="1"/>
              <a:t>serveur</a:t>
            </a:r>
            <a:r>
              <a:rPr lang="nl-BE" dirty="0"/>
              <a:t> de test FHIR (</a:t>
            </a:r>
            <a:r>
              <a:rPr lang="nl-BE" dirty="0" err="1"/>
              <a:t>InteropLab</a:t>
            </a:r>
            <a:r>
              <a:rPr lang="nl-BE" dirty="0"/>
              <a:t>)</a:t>
            </a:r>
          </a:p>
          <a:p>
            <a:pPr lvl="2"/>
            <a:r>
              <a:rPr lang="nl-BE" dirty="0" err="1"/>
              <a:t>amélioration</a:t>
            </a:r>
            <a:r>
              <a:rPr lang="nl-BE" dirty="0"/>
              <a:t> de la </a:t>
            </a:r>
            <a:r>
              <a:rPr lang="nl-BE" dirty="0" err="1"/>
              <a:t>qualité</a:t>
            </a:r>
            <a:r>
              <a:rPr lang="nl-BE" dirty="0"/>
              <a:t> et </a:t>
            </a:r>
            <a:r>
              <a:rPr lang="nl-BE" dirty="0" err="1"/>
              <a:t>traçabilité</a:t>
            </a:r>
            <a:endParaRPr lang="nl-BE" dirty="0"/>
          </a:p>
          <a:p>
            <a:pPr lvl="2"/>
            <a:r>
              <a:rPr lang="nl-BE" dirty="0" err="1"/>
              <a:t>suivi</a:t>
            </a:r>
            <a:r>
              <a:rPr lang="nl-BE" dirty="0"/>
              <a:t> des différents </a:t>
            </a:r>
            <a:r>
              <a:rPr lang="nl-BE" dirty="0" err="1"/>
              <a:t>groupes</a:t>
            </a:r>
            <a:r>
              <a:rPr lang="nl-BE" dirty="0"/>
              <a:t> de </a:t>
            </a:r>
            <a:r>
              <a:rPr lang="nl-BE" dirty="0" err="1"/>
              <a:t>travail</a:t>
            </a:r>
            <a:endParaRPr lang="nl-BE" dirty="0"/>
          </a:p>
        </p:txBody>
      </p:sp>
      <p:sp>
        <p:nvSpPr>
          <p:cNvPr id="3" name="Slide Number Placeholder 2"/>
          <p:cNvSpPr>
            <a:spLocks noGrp="1"/>
          </p:cNvSpPr>
          <p:nvPr>
            <p:ph type="sldNum" sz="quarter" idx="12"/>
          </p:nvPr>
        </p:nvSpPr>
        <p:spPr/>
        <p:txBody>
          <a:bodyPr/>
          <a:lstStyle/>
          <a:p>
            <a:fld id="{97CCC5E9-F9D9-46F9-AA92-085E1A182B77}" type="slidenum">
              <a:rPr lang="en-GB" smtClean="0"/>
              <a:pPr/>
              <a:t>7</a:t>
            </a:fld>
            <a:endParaRPr lang="en-GB" smtClean="0"/>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buClr>
                <a:srgbClr val="4F81BD"/>
              </a:buClr>
              <a:defRPr/>
            </a:pPr>
            <a:endParaRPr lang="en-US" sz="2000" dirty="0">
              <a:solidFill>
                <a:prstClr val="black"/>
              </a:solidFill>
              <a:latin typeface="Calibri" panose="020F0502020204030204"/>
            </a:endParaRPr>
          </a:p>
          <a:p>
            <a:pPr fontAlgn="auto">
              <a:spcAft>
                <a:spcPts val="0"/>
              </a:spcAft>
              <a:buClr>
                <a:srgbClr val="4F81BD"/>
              </a:buClr>
              <a:defRPr/>
            </a:pP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31417344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BE" smtClean="0"/>
              <a:t>Enquête « risques psychosociaux »</a:t>
            </a:r>
            <a:endParaRPr lang="en-US" dirty="0"/>
          </a:p>
        </p:txBody>
      </p:sp>
      <p:sp>
        <p:nvSpPr>
          <p:cNvPr id="7" name="Content Placeholder 6"/>
          <p:cNvSpPr>
            <a:spLocks noGrp="1"/>
          </p:cNvSpPr>
          <p:nvPr>
            <p:ph idx="1"/>
          </p:nvPr>
        </p:nvSpPr>
        <p:spPr/>
        <p:txBody>
          <a:bodyPr/>
          <a:lstStyle/>
          <a:p>
            <a:endParaRPr lang="fr-FR" sz="800" dirty="0" smtClean="0"/>
          </a:p>
          <a:p>
            <a:r>
              <a:rPr lang="fr-FR" dirty="0" smtClean="0"/>
              <a:t>Plan </a:t>
            </a:r>
            <a:r>
              <a:rPr lang="fr-FR" dirty="0"/>
              <a:t>d’action global final</a:t>
            </a:r>
            <a:endParaRPr lang="en-US" dirty="0"/>
          </a:p>
          <a:p>
            <a:pPr lvl="1"/>
            <a:r>
              <a:rPr lang="fr-FR" dirty="0"/>
              <a:t>implémentation effective </a:t>
            </a:r>
            <a:r>
              <a:rPr lang="fr-FR" dirty="0" err="1"/>
              <a:t>àpd</a:t>
            </a:r>
            <a:r>
              <a:rPr lang="fr-FR" dirty="0"/>
              <a:t> 2022</a:t>
            </a:r>
            <a:endParaRPr lang="en-US" dirty="0"/>
          </a:p>
          <a:p>
            <a:pPr lvl="1"/>
            <a:r>
              <a:rPr lang="fr-FR" dirty="0"/>
              <a:t>focus sur 5 clusters </a:t>
            </a:r>
            <a:r>
              <a:rPr lang="fr-FR" dirty="0" smtClean="0"/>
              <a:t>principaux: </a:t>
            </a:r>
            <a:r>
              <a:rPr lang="fr-FR" dirty="0"/>
              <a:t>Organisation du travail / Formation / Communication / Perspectives professionnelles / Reconnaissance</a:t>
            </a:r>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97CCC5E9-F9D9-46F9-AA92-085E1A182B77}" type="slidenum">
              <a:rPr lang="en-GB" smtClean="0"/>
              <a:pPr/>
              <a:t>70</a:t>
            </a:fld>
            <a:endParaRPr lang="en-GB" dirty="0"/>
          </a:p>
        </p:txBody>
      </p:sp>
    </p:spTree>
    <p:extLst>
      <p:ext uri="{BB962C8B-B14F-4D97-AF65-F5344CB8AC3E}">
        <p14:creationId xmlns:p14="http://schemas.microsoft.com/office/powerpoint/2010/main" val="40317920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BE" dirty="0" smtClean="0"/>
              <a:t>Ressource management</a:t>
            </a:r>
            <a:endParaRPr lang="en-US" dirty="0"/>
          </a:p>
        </p:txBody>
      </p:sp>
      <p:sp>
        <p:nvSpPr>
          <p:cNvPr id="7" name="Content Placeholder 6"/>
          <p:cNvSpPr>
            <a:spLocks noGrp="1"/>
          </p:cNvSpPr>
          <p:nvPr>
            <p:ph idx="1"/>
          </p:nvPr>
        </p:nvSpPr>
        <p:spPr/>
        <p:txBody>
          <a:bodyPr/>
          <a:lstStyle/>
          <a:p>
            <a:pPr lvl="0"/>
            <a:r>
              <a:rPr lang="fr-FR" dirty="0"/>
              <a:t>O</a:t>
            </a:r>
            <a:r>
              <a:rPr lang="fr-FR" dirty="0" smtClean="0"/>
              <a:t>rganisation </a:t>
            </a:r>
            <a:r>
              <a:rPr lang="fr-FR" dirty="0"/>
              <a:t>du travail</a:t>
            </a:r>
            <a:endParaRPr lang="en-US" dirty="0"/>
          </a:p>
          <a:p>
            <a:pPr lvl="1"/>
            <a:r>
              <a:rPr lang="fr-FR" dirty="0"/>
              <a:t>travail hybride</a:t>
            </a:r>
            <a:endParaRPr lang="en-US" dirty="0"/>
          </a:p>
          <a:p>
            <a:pPr lvl="1"/>
            <a:r>
              <a:rPr lang="fr-FR" dirty="0"/>
              <a:t>distinguer l’urgent de l’important</a:t>
            </a:r>
            <a:endParaRPr lang="en-US" dirty="0"/>
          </a:p>
          <a:p>
            <a:pPr lvl="0"/>
            <a:r>
              <a:rPr lang="fr-BE" dirty="0"/>
              <a:t>F</a:t>
            </a:r>
            <a:r>
              <a:rPr lang="fr-BE" dirty="0" smtClean="0"/>
              <a:t>ormation</a:t>
            </a:r>
            <a:endParaRPr lang="en-US" dirty="0"/>
          </a:p>
          <a:p>
            <a:pPr lvl="1"/>
            <a:r>
              <a:rPr lang="fr-BE" dirty="0" err="1"/>
              <a:t>pooling</a:t>
            </a:r>
            <a:r>
              <a:rPr lang="fr-BE" dirty="0"/>
              <a:t> des licences </a:t>
            </a:r>
            <a:r>
              <a:rPr lang="fr-BE" dirty="0" err="1"/>
              <a:t>Linkedin</a:t>
            </a:r>
            <a:r>
              <a:rPr lang="fr-BE" dirty="0"/>
              <a:t> Learning suivant le besoin exprimé (via les chefs de service)</a:t>
            </a:r>
            <a:endParaRPr lang="en-US" dirty="0"/>
          </a:p>
          <a:p>
            <a:pPr lvl="1"/>
            <a:r>
              <a:rPr lang="fr-BE" dirty="0"/>
              <a:t>accès plus aisé aux formations comportementales</a:t>
            </a:r>
            <a:endParaRPr lang="en-US" dirty="0"/>
          </a:p>
          <a:p>
            <a:pPr lvl="1"/>
            <a:r>
              <a:rPr lang="fr-FR" dirty="0"/>
              <a:t>sessions d’information concernant le Stress &amp; </a:t>
            </a:r>
            <a:r>
              <a:rPr lang="fr-FR" dirty="0" err="1"/>
              <a:t>Burn</a:t>
            </a:r>
            <a:r>
              <a:rPr lang="fr-FR" dirty="0"/>
              <a:t> out  ainsi que les mécanismes de coping</a:t>
            </a:r>
            <a:endParaRPr lang="en-US" dirty="0"/>
          </a:p>
          <a:p>
            <a:pPr lvl="0"/>
            <a:r>
              <a:rPr lang="fr-FR" dirty="0"/>
              <a:t>C</a:t>
            </a:r>
            <a:r>
              <a:rPr lang="fr-FR" dirty="0" smtClean="0"/>
              <a:t>ommunication</a:t>
            </a:r>
            <a:endParaRPr lang="en-US" dirty="0"/>
          </a:p>
          <a:p>
            <a:pPr lvl="1"/>
            <a:r>
              <a:rPr lang="fr-FR" dirty="0"/>
              <a:t>communication plus proactive et positive et timing plus adéquat</a:t>
            </a:r>
            <a:endParaRPr lang="en-US" dirty="0"/>
          </a:p>
          <a:p>
            <a:pPr lvl="1"/>
            <a:r>
              <a:rPr lang="fr-FR" dirty="0"/>
              <a:t>analyse quant à l’implémentation d’un intranet </a:t>
            </a:r>
            <a:r>
              <a:rPr lang="fr-FR" dirty="0" smtClean="0"/>
              <a:t>performant</a:t>
            </a:r>
            <a:endParaRPr lang="en-US" dirty="0"/>
          </a:p>
        </p:txBody>
      </p:sp>
      <p:sp>
        <p:nvSpPr>
          <p:cNvPr id="2" name="Slide Number Placeholder 1"/>
          <p:cNvSpPr>
            <a:spLocks noGrp="1"/>
          </p:cNvSpPr>
          <p:nvPr>
            <p:ph type="sldNum" sz="quarter" idx="12"/>
          </p:nvPr>
        </p:nvSpPr>
        <p:spPr/>
        <p:txBody>
          <a:bodyPr/>
          <a:lstStyle/>
          <a:p>
            <a:fld id="{97CCC5E9-F9D9-46F9-AA92-085E1A182B77}" type="slidenum">
              <a:rPr lang="en-GB" smtClean="0"/>
              <a:pPr/>
              <a:t>71</a:t>
            </a:fld>
            <a:endParaRPr lang="en-GB" dirty="0"/>
          </a:p>
        </p:txBody>
      </p:sp>
    </p:spTree>
    <p:extLst>
      <p:ext uri="{BB962C8B-B14F-4D97-AF65-F5344CB8AC3E}">
        <p14:creationId xmlns:p14="http://schemas.microsoft.com/office/powerpoint/2010/main" val="18829373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BE" dirty="0"/>
              <a:t>Ressource management</a:t>
            </a:r>
            <a:endParaRPr lang="en-US" dirty="0"/>
          </a:p>
        </p:txBody>
      </p:sp>
      <p:sp>
        <p:nvSpPr>
          <p:cNvPr id="7" name="Content Placeholder 6"/>
          <p:cNvSpPr>
            <a:spLocks noGrp="1"/>
          </p:cNvSpPr>
          <p:nvPr>
            <p:ph idx="1"/>
          </p:nvPr>
        </p:nvSpPr>
        <p:spPr/>
        <p:txBody>
          <a:bodyPr/>
          <a:lstStyle/>
          <a:p>
            <a:pPr lvl="0"/>
            <a:r>
              <a:rPr lang="fr-FR" dirty="0"/>
              <a:t>P</a:t>
            </a:r>
            <a:r>
              <a:rPr lang="fr-FR" dirty="0" smtClean="0"/>
              <a:t>erspectives </a:t>
            </a:r>
            <a:r>
              <a:rPr lang="fr-FR" dirty="0"/>
              <a:t>professionnelles </a:t>
            </a:r>
            <a:endParaRPr lang="en-US" dirty="0"/>
          </a:p>
          <a:p>
            <a:pPr lvl="1"/>
            <a:r>
              <a:rPr lang="fr-FR" dirty="0"/>
              <a:t>adaptation éventuelle de certaines structures internes (via les chefs de service)</a:t>
            </a:r>
            <a:endParaRPr lang="en-US" dirty="0"/>
          </a:p>
          <a:p>
            <a:pPr lvl="1"/>
            <a:r>
              <a:rPr lang="fr-FR" dirty="0"/>
              <a:t>alignement des besoins en personnel à la charge de travail et détermination des priorités en fonction des ressources disponibles et du budget disponible</a:t>
            </a:r>
            <a:endParaRPr lang="en-US" dirty="0"/>
          </a:p>
          <a:p>
            <a:pPr lvl="0"/>
            <a:r>
              <a:rPr lang="fr-FR" dirty="0"/>
              <a:t>R</a:t>
            </a:r>
            <a:r>
              <a:rPr lang="fr-FR" dirty="0" smtClean="0"/>
              <a:t>econnaissance</a:t>
            </a:r>
            <a:endParaRPr lang="en-US" dirty="0"/>
          </a:p>
          <a:p>
            <a:pPr lvl="1"/>
            <a:r>
              <a:rPr lang="fr-FR" dirty="0"/>
              <a:t>redynamiser le </a:t>
            </a:r>
            <a:r>
              <a:rPr lang="fr-FR" dirty="0" err="1"/>
              <a:t>Well</a:t>
            </a:r>
            <a:r>
              <a:rPr lang="fr-FR" dirty="0"/>
              <a:t> </a:t>
            </a:r>
            <a:r>
              <a:rPr lang="fr-FR" dirty="0" err="1"/>
              <a:t>being</a:t>
            </a:r>
            <a:r>
              <a:rPr lang="fr-FR" dirty="0"/>
              <a:t> (temps, ressources, budget)</a:t>
            </a:r>
            <a:endParaRPr lang="en-US" dirty="0"/>
          </a:p>
          <a:p>
            <a:pPr lvl="1"/>
            <a:r>
              <a:rPr lang="fr-FR" dirty="0"/>
              <a:t>promouvoir la culture du ‘merci’ : moments (</a:t>
            </a:r>
            <a:r>
              <a:rPr lang="fr-FR" dirty="0" smtClean="0"/>
              <a:t>in)formels</a:t>
            </a:r>
          </a:p>
          <a:p>
            <a:pPr lvl="0"/>
            <a:r>
              <a:rPr lang="fr-FR" dirty="0"/>
              <a:t>T</a:t>
            </a:r>
            <a:r>
              <a:rPr lang="fr-FR" dirty="0" smtClean="0"/>
              <a:t>ravail </a:t>
            </a:r>
            <a:r>
              <a:rPr lang="fr-FR" dirty="0"/>
              <a:t>hybride</a:t>
            </a:r>
            <a:endParaRPr lang="en-US" dirty="0"/>
          </a:p>
          <a:p>
            <a:pPr lvl="1"/>
            <a:r>
              <a:rPr lang="fr-FR" dirty="0"/>
              <a:t>officiellement implémenté depuis le 01/11/2021</a:t>
            </a:r>
            <a:endParaRPr lang="en-US" dirty="0"/>
          </a:p>
          <a:p>
            <a:pPr lvl="1"/>
            <a:r>
              <a:rPr lang="fr-FR" dirty="0"/>
              <a:t>vu la situation sanitaire et les recommandations du </a:t>
            </a:r>
            <a:r>
              <a:rPr lang="fr-FR" dirty="0" err="1"/>
              <a:t>Codeco</a:t>
            </a:r>
            <a:r>
              <a:rPr lang="fr-FR" dirty="0"/>
              <a:t>, le télétravail maximal a été privilégié jusqu’à présent; dès que la situation sanitaire le permettra, passage effectif au travail hybride et retour partiel en présentiel sur site (Up site</a:t>
            </a:r>
            <a:r>
              <a:rPr lang="fr-FR" dirty="0" smtClean="0"/>
              <a:t>)</a:t>
            </a:r>
            <a:endParaRPr lang="en-US" dirty="0"/>
          </a:p>
        </p:txBody>
      </p:sp>
      <p:sp>
        <p:nvSpPr>
          <p:cNvPr id="2" name="Slide Number Placeholder 1"/>
          <p:cNvSpPr>
            <a:spLocks noGrp="1"/>
          </p:cNvSpPr>
          <p:nvPr>
            <p:ph type="sldNum" sz="quarter" idx="12"/>
          </p:nvPr>
        </p:nvSpPr>
        <p:spPr/>
        <p:txBody>
          <a:bodyPr/>
          <a:lstStyle/>
          <a:p>
            <a:fld id="{97CCC5E9-F9D9-46F9-AA92-085E1A182B77}" type="slidenum">
              <a:rPr lang="en-GB" smtClean="0"/>
              <a:pPr/>
              <a:t>72</a:t>
            </a:fld>
            <a:endParaRPr lang="en-GB" dirty="0"/>
          </a:p>
        </p:txBody>
      </p:sp>
    </p:spTree>
    <p:extLst>
      <p:ext uri="{BB962C8B-B14F-4D97-AF65-F5344CB8AC3E}">
        <p14:creationId xmlns:p14="http://schemas.microsoft.com/office/powerpoint/2010/main" val="16933550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BE" dirty="0"/>
              <a:t>Ressource management</a:t>
            </a:r>
            <a:endParaRPr lang="en-US" dirty="0"/>
          </a:p>
        </p:txBody>
      </p:sp>
      <p:sp>
        <p:nvSpPr>
          <p:cNvPr id="7" name="Content Placeholder 6"/>
          <p:cNvSpPr>
            <a:spLocks noGrp="1"/>
          </p:cNvSpPr>
          <p:nvPr>
            <p:ph idx="1"/>
          </p:nvPr>
        </p:nvSpPr>
        <p:spPr/>
        <p:txBody>
          <a:bodyPr/>
          <a:lstStyle/>
          <a:p>
            <a:pPr lvl="0"/>
            <a:r>
              <a:rPr lang="fr-FR" dirty="0"/>
              <a:t>T</a:t>
            </a:r>
            <a:r>
              <a:rPr lang="fr-FR" dirty="0" smtClean="0"/>
              <a:t>élétravail</a:t>
            </a:r>
            <a:endParaRPr lang="en-US" dirty="0"/>
          </a:p>
          <a:p>
            <a:pPr lvl="1"/>
            <a:r>
              <a:rPr lang="fr-FR" dirty="0"/>
              <a:t>maximum 3 jours/semaine (sur base volontaire) à nouvel avenant ‘télétravail à signer’ (adaptation au contrat de travail et couverture élargie par les assurances : 3 jours au lieu de 2)</a:t>
            </a:r>
            <a:endParaRPr lang="en-US" dirty="0"/>
          </a:p>
          <a:p>
            <a:pPr lvl="1"/>
            <a:r>
              <a:rPr lang="fr-FR" dirty="0"/>
              <a:t>à prendre de façon flexible (par jour ou ½ jour) dans TPC</a:t>
            </a:r>
            <a:endParaRPr lang="en-US" dirty="0"/>
          </a:p>
          <a:p>
            <a:pPr lvl="1"/>
            <a:r>
              <a:rPr lang="fr-FR" dirty="0"/>
              <a:t>indemnité de télétravail de 45€ net/mois</a:t>
            </a:r>
            <a:endParaRPr lang="en-US" dirty="0"/>
          </a:p>
          <a:p>
            <a:pPr lvl="1"/>
            <a:r>
              <a:rPr lang="fr-FR" dirty="0"/>
              <a:t>7h36/jour de télétravail (sauf prestations exceptionnelles)</a:t>
            </a:r>
            <a:endParaRPr lang="en-US" dirty="0"/>
          </a:p>
          <a:p>
            <a:pPr lvl="1"/>
            <a:r>
              <a:rPr lang="fr-FR" dirty="0"/>
              <a:t>grande flexibilité pour l’organisation de sa journée de travail (en concertation avec le chef de service) : rendez-vous médical, trajets crèche, école, etc.</a:t>
            </a:r>
            <a:endParaRPr lang="en-US" dirty="0"/>
          </a:p>
          <a:p>
            <a:pPr lvl="1"/>
            <a:r>
              <a:rPr lang="fr-FR" dirty="0"/>
              <a:t>uniquement en </a:t>
            </a:r>
            <a:r>
              <a:rPr lang="fr-FR" dirty="0" smtClean="0"/>
              <a:t>Belgique</a:t>
            </a:r>
            <a:endParaRPr lang="en-US" dirty="0"/>
          </a:p>
        </p:txBody>
      </p:sp>
      <p:sp>
        <p:nvSpPr>
          <p:cNvPr id="2" name="Slide Number Placeholder 1"/>
          <p:cNvSpPr>
            <a:spLocks noGrp="1"/>
          </p:cNvSpPr>
          <p:nvPr>
            <p:ph type="sldNum" sz="quarter" idx="12"/>
          </p:nvPr>
        </p:nvSpPr>
        <p:spPr/>
        <p:txBody>
          <a:bodyPr/>
          <a:lstStyle/>
          <a:p>
            <a:fld id="{97CCC5E9-F9D9-46F9-AA92-085E1A182B77}" type="slidenum">
              <a:rPr lang="en-GB" smtClean="0"/>
              <a:pPr/>
              <a:t>73</a:t>
            </a:fld>
            <a:endParaRPr lang="en-GB" dirty="0"/>
          </a:p>
        </p:txBody>
      </p:sp>
    </p:spTree>
    <p:extLst>
      <p:ext uri="{BB962C8B-B14F-4D97-AF65-F5344CB8AC3E}">
        <p14:creationId xmlns:p14="http://schemas.microsoft.com/office/powerpoint/2010/main" val="15816576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BE" dirty="0"/>
              <a:t>Ressource management</a:t>
            </a:r>
            <a:endParaRPr lang="en-US" dirty="0"/>
          </a:p>
        </p:txBody>
      </p:sp>
      <p:sp>
        <p:nvSpPr>
          <p:cNvPr id="7" name="Content Placeholder 6"/>
          <p:cNvSpPr>
            <a:spLocks noGrp="1"/>
          </p:cNvSpPr>
          <p:nvPr>
            <p:ph idx="1"/>
          </p:nvPr>
        </p:nvSpPr>
        <p:spPr/>
        <p:txBody>
          <a:bodyPr/>
          <a:lstStyle/>
          <a:p>
            <a:pPr lvl="0"/>
            <a:r>
              <a:rPr lang="fr-FR" dirty="0" smtClean="0"/>
              <a:t>Généralités</a:t>
            </a:r>
            <a:endParaRPr lang="en-US" dirty="0"/>
          </a:p>
          <a:p>
            <a:pPr lvl="1"/>
            <a:r>
              <a:rPr lang="fr-FR" dirty="0"/>
              <a:t>joignable </a:t>
            </a:r>
            <a:r>
              <a:rPr lang="fr-FR" dirty="0" smtClean="0"/>
              <a:t>8h-17h (à </a:t>
            </a:r>
            <a:r>
              <a:rPr lang="fr-FR" dirty="0"/>
              <a:t>organiser au sein du service avec le chef de service responsable -  continuité du service)</a:t>
            </a:r>
            <a:endParaRPr lang="en-US" dirty="0"/>
          </a:p>
          <a:p>
            <a:pPr lvl="1"/>
            <a:r>
              <a:rPr lang="fr-FR" dirty="0"/>
              <a:t>abonnements aux transports en commun adaptés aux besoins réels</a:t>
            </a:r>
            <a:endParaRPr lang="en-US" dirty="0"/>
          </a:p>
          <a:p>
            <a:pPr lvl="1"/>
            <a:r>
              <a:rPr lang="fr-FR" dirty="0"/>
              <a:t>FAQ concernant les modalités pratiques et les questions courantes disponibles sur l’intranet (</a:t>
            </a:r>
            <a:r>
              <a:rPr lang="fr-FR" dirty="0" err="1"/>
              <a:t>Sharepoint</a:t>
            </a:r>
            <a:r>
              <a:rPr lang="fr-FR" dirty="0"/>
              <a:t> </a:t>
            </a:r>
            <a:r>
              <a:rPr lang="fr-FR" dirty="0" smtClean="0"/>
              <a:t>online)</a:t>
            </a:r>
            <a:endParaRPr lang="en-US" dirty="0"/>
          </a:p>
        </p:txBody>
      </p:sp>
      <p:sp>
        <p:nvSpPr>
          <p:cNvPr id="2" name="Slide Number Placeholder 1"/>
          <p:cNvSpPr>
            <a:spLocks noGrp="1"/>
          </p:cNvSpPr>
          <p:nvPr>
            <p:ph type="sldNum" sz="quarter" idx="12"/>
          </p:nvPr>
        </p:nvSpPr>
        <p:spPr/>
        <p:txBody>
          <a:bodyPr/>
          <a:lstStyle/>
          <a:p>
            <a:fld id="{97CCC5E9-F9D9-46F9-AA92-085E1A182B77}" type="slidenum">
              <a:rPr lang="en-GB" smtClean="0"/>
              <a:pPr/>
              <a:t>74</a:t>
            </a:fld>
            <a:endParaRPr lang="en-GB" dirty="0"/>
          </a:p>
        </p:txBody>
      </p:sp>
    </p:spTree>
    <p:extLst>
      <p:ext uri="{BB962C8B-B14F-4D97-AF65-F5344CB8AC3E}">
        <p14:creationId xmlns:p14="http://schemas.microsoft.com/office/powerpoint/2010/main" val="331068786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3392" y="2492896"/>
            <a:ext cx="10972800" cy="922337"/>
          </a:xfrm>
        </p:spPr>
        <p:txBody>
          <a:bodyPr/>
          <a:lstStyle/>
          <a:p>
            <a:r>
              <a:rPr lang="nl-BE"/>
              <a:t>Covid 19 crisis </a:t>
            </a:r>
          </a:p>
        </p:txBody>
      </p:sp>
      <p:sp>
        <p:nvSpPr>
          <p:cNvPr id="4" name="Slide Number Placeholder 3"/>
          <p:cNvSpPr>
            <a:spLocks noGrp="1"/>
          </p:cNvSpPr>
          <p:nvPr>
            <p:ph type="sldNum" sz="quarter" idx="10"/>
          </p:nvPr>
        </p:nvSpPr>
        <p:spPr/>
        <p:txBody>
          <a:bodyPr/>
          <a:lstStyle/>
          <a:p>
            <a:pPr>
              <a:defRPr/>
            </a:pPr>
            <a:fld id="{EF66DDCB-4F40-4F8C-A2FE-269D135B5A13}" type="slidenum">
              <a:rPr lang="en-GB" smtClean="0"/>
              <a:pPr>
                <a:defRPr/>
              </a:pPr>
              <a:t>75</a:t>
            </a:fld>
            <a:endParaRPr lang="en-GB" smtClean="0"/>
          </a:p>
        </p:txBody>
      </p:sp>
    </p:spTree>
    <p:extLst>
      <p:ext uri="{BB962C8B-B14F-4D97-AF65-F5344CB8AC3E}">
        <p14:creationId xmlns:p14="http://schemas.microsoft.com/office/powerpoint/2010/main" val="5289986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dirty="0" err="1"/>
              <a:t>Coordination</a:t>
            </a:r>
            <a:r>
              <a:rPr lang="nl-BE" dirty="0"/>
              <a:t> des </a:t>
            </a:r>
            <a:r>
              <a:rPr lang="nl-BE" dirty="0" err="1" smtClean="0"/>
              <a:t>systèmes</a:t>
            </a:r>
            <a:r>
              <a:rPr lang="nl-BE" dirty="0" smtClean="0"/>
              <a:t> de </a:t>
            </a:r>
            <a:r>
              <a:rPr lang="nl-BE" dirty="0" err="1" smtClean="0"/>
              <a:t>gestion</a:t>
            </a:r>
            <a:r>
              <a:rPr lang="nl-BE" dirty="0" smtClean="0"/>
              <a:t> de </a:t>
            </a:r>
            <a:r>
              <a:rPr lang="nl-BE" dirty="0" err="1" smtClean="0"/>
              <a:t>l’information</a:t>
            </a:r>
            <a:endParaRPr lang="nl-BE" dirty="0"/>
          </a:p>
        </p:txBody>
      </p:sp>
      <p:sp>
        <p:nvSpPr>
          <p:cNvPr id="7" name="Content Placeholder 6"/>
          <p:cNvSpPr>
            <a:spLocks noGrp="1"/>
          </p:cNvSpPr>
          <p:nvPr>
            <p:ph idx="1"/>
          </p:nvPr>
        </p:nvSpPr>
        <p:spPr/>
        <p:txBody>
          <a:bodyPr/>
          <a:lstStyle/>
          <a:p>
            <a:endParaRPr lang="nl-BE" sz="800" dirty="0" smtClean="0"/>
          </a:p>
          <a:p>
            <a:r>
              <a:rPr lang="nl-BE" dirty="0" err="1" smtClean="0"/>
              <a:t>Tracing</a:t>
            </a:r>
            <a:endParaRPr lang="nl-BE" dirty="0"/>
          </a:p>
          <a:p>
            <a:pPr lvl="1"/>
            <a:r>
              <a:rPr lang="fr-FR" dirty="0"/>
              <a:t>logistique du </a:t>
            </a:r>
            <a:r>
              <a:rPr lang="fr-FR" b="1" dirty="0"/>
              <a:t>centre de contact</a:t>
            </a:r>
            <a:r>
              <a:rPr lang="fr-FR" dirty="0"/>
              <a:t> + application </a:t>
            </a:r>
            <a:r>
              <a:rPr lang="fr-FR" b="1" dirty="0" err="1"/>
              <a:t>Coronalert</a:t>
            </a:r>
            <a:r>
              <a:rPr lang="fr-FR" dirty="0"/>
              <a:t> </a:t>
            </a:r>
            <a:r>
              <a:rPr lang="fr-FR" dirty="0" smtClean="0"/>
              <a:t>pour </a:t>
            </a:r>
            <a:r>
              <a:rPr lang="fr-FR" dirty="0"/>
              <a:t>la période </a:t>
            </a:r>
            <a:r>
              <a:rPr lang="fr-BE" dirty="0"/>
              <a:t>mai 2020 - décembre 2021</a:t>
            </a:r>
            <a:endParaRPr lang="en-US" dirty="0"/>
          </a:p>
          <a:p>
            <a:pPr lvl="2"/>
            <a:r>
              <a:rPr lang="fr-FR" dirty="0"/>
              <a:t> </a:t>
            </a:r>
            <a:r>
              <a:rPr lang="fr-BE" dirty="0"/>
              <a:t>1.558.514 cas index contactés </a:t>
            </a:r>
            <a:endParaRPr lang="en-US" dirty="0"/>
          </a:p>
          <a:p>
            <a:pPr lvl="2"/>
            <a:r>
              <a:rPr lang="en-US" dirty="0"/>
              <a:t> </a:t>
            </a:r>
            <a:r>
              <a:rPr lang="fr-BE" dirty="0"/>
              <a:t>1.142.732 personnes à haut risque contactées</a:t>
            </a:r>
            <a:endParaRPr lang="en-US" dirty="0"/>
          </a:p>
          <a:p>
            <a:pPr lvl="1"/>
            <a:r>
              <a:rPr lang="fr-FR" dirty="0"/>
              <a:t>formulaire </a:t>
            </a:r>
            <a:r>
              <a:rPr lang="fr-FR" b="1" dirty="0" err="1"/>
              <a:t>Passenger</a:t>
            </a:r>
            <a:r>
              <a:rPr lang="fr-FR" b="1" dirty="0"/>
              <a:t> Locator </a:t>
            </a:r>
            <a:r>
              <a:rPr lang="fr-FR" b="1" dirty="0" err="1"/>
              <a:t>Form</a:t>
            </a:r>
            <a:r>
              <a:rPr lang="fr-FR" b="1" dirty="0"/>
              <a:t> </a:t>
            </a:r>
            <a:r>
              <a:rPr lang="fr-FR" dirty="0"/>
              <a:t>(PLF) </a:t>
            </a:r>
            <a:r>
              <a:rPr lang="fr-BE" dirty="0" smtClean="0"/>
              <a:t>pour </a:t>
            </a:r>
            <a:r>
              <a:rPr lang="fr-BE" dirty="0"/>
              <a:t>la période août 2020 - décembre 2021</a:t>
            </a:r>
            <a:endParaRPr lang="en-US" dirty="0"/>
          </a:p>
          <a:p>
            <a:pPr lvl="2"/>
            <a:r>
              <a:rPr lang="fr-FR" dirty="0"/>
              <a:t> </a:t>
            </a:r>
            <a:r>
              <a:rPr lang="fr-BE" dirty="0"/>
              <a:t>11.571.320 soumissions (toutes zones confondues)</a:t>
            </a:r>
            <a:endParaRPr lang="en-US" dirty="0"/>
          </a:p>
          <a:p>
            <a:pPr lvl="1"/>
            <a:r>
              <a:rPr lang="fr-BE" b="1" dirty="0"/>
              <a:t>certificats de quarantaine</a:t>
            </a:r>
            <a:r>
              <a:rPr lang="fr-BE" dirty="0"/>
              <a:t> </a:t>
            </a:r>
            <a:r>
              <a:rPr lang="fr-BE" dirty="0" smtClean="0"/>
              <a:t>pour </a:t>
            </a:r>
            <a:r>
              <a:rPr lang="fr-BE" dirty="0"/>
              <a:t>l’année 2021</a:t>
            </a:r>
            <a:endParaRPr lang="en-US" dirty="0"/>
          </a:p>
          <a:p>
            <a:pPr lvl="2"/>
            <a:r>
              <a:rPr lang="fr-FR" dirty="0"/>
              <a:t> </a:t>
            </a:r>
            <a:r>
              <a:rPr lang="fr-BE" dirty="0"/>
              <a:t>1.306.606 certificats de quarantaine délivrés pour les personnes ayant eu un contact à haut risque </a:t>
            </a:r>
            <a:endParaRPr lang="en-US" dirty="0"/>
          </a:p>
          <a:p>
            <a:pPr lvl="2"/>
            <a:r>
              <a:rPr lang="fr-FR" dirty="0"/>
              <a:t> </a:t>
            </a:r>
            <a:r>
              <a:rPr lang="fr-BE" dirty="0"/>
              <a:t>1.622.320 certificats de quarantaine délivrés via le PLF</a:t>
            </a:r>
            <a:endParaRPr lang="en-US" dirty="0"/>
          </a:p>
          <a:p>
            <a:pPr lvl="1"/>
            <a:endParaRPr lang="fr-BE" dirty="0" smtClean="0"/>
          </a:p>
          <a:p>
            <a:pPr marL="457200" lvl="1" indent="0">
              <a:buNone/>
            </a:pPr>
            <a:endParaRPr lang="fr-FR" dirty="0" smtClean="0"/>
          </a:p>
        </p:txBody>
      </p:sp>
      <p:sp>
        <p:nvSpPr>
          <p:cNvPr id="2" name="Slide Number Placeholder 1"/>
          <p:cNvSpPr>
            <a:spLocks noGrp="1"/>
          </p:cNvSpPr>
          <p:nvPr>
            <p:ph type="sldNum" sz="quarter" idx="12"/>
          </p:nvPr>
        </p:nvSpPr>
        <p:spPr/>
        <p:txBody>
          <a:bodyPr/>
          <a:lstStyle/>
          <a:p>
            <a:pPr>
              <a:defRPr/>
            </a:pPr>
            <a:fld id="{97CCC5E9-F9D9-46F9-AA92-085E1A182B77}" type="slidenum">
              <a:rPr lang="en-GB" smtClean="0"/>
              <a:pPr>
                <a:defRPr/>
              </a:pPr>
              <a:t>76</a:t>
            </a:fld>
            <a:endParaRPr lang="en-GB" smtClean="0"/>
          </a:p>
        </p:txBody>
      </p:sp>
    </p:spTree>
    <p:extLst>
      <p:ext uri="{BB962C8B-B14F-4D97-AF65-F5344CB8AC3E}">
        <p14:creationId xmlns:p14="http://schemas.microsoft.com/office/powerpoint/2010/main" val="409370703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190288" y="6489700"/>
            <a:ext cx="1001712" cy="365125"/>
          </a:xfrm>
        </p:spPr>
        <p:txBody>
          <a:bodyPr/>
          <a:lstStyle/>
          <a:p>
            <a:pPr>
              <a:defRPr/>
            </a:pPr>
            <a:fld id="{97CCC5E9-F9D9-46F9-AA92-085E1A182B77}" type="slidenum">
              <a:rPr lang="en-GB" smtClean="0"/>
              <a:pPr>
                <a:defRPr/>
              </a:pPr>
              <a:t>77</a:t>
            </a:fld>
            <a:endParaRPr lang="en-GB" smtClean="0"/>
          </a:p>
        </p:txBody>
      </p:sp>
      <p:pic>
        <p:nvPicPr>
          <p:cNvPr id="6" name="Picture 5"/>
          <p:cNvPicPr>
            <a:picLocks noChangeAspect="1"/>
          </p:cNvPicPr>
          <p:nvPr/>
        </p:nvPicPr>
        <p:blipFill>
          <a:blip r:embed="rId2"/>
          <a:stretch>
            <a:fillRect/>
          </a:stretch>
        </p:blipFill>
        <p:spPr>
          <a:xfrm>
            <a:off x="3359696" y="116632"/>
            <a:ext cx="5055580" cy="6677479"/>
          </a:xfrm>
          <a:prstGeom prst="rect">
            <a:avLst/>
          </a:prstGeom>
        </p:spPr>
      </p:pic>
    </p:spTree>
    <p:extLst>
      <p:ext uri="{BB962C8B-B14F-4D97-AF65-F5344CB8AC3E}">
        <p14:creationId xmlns:p14="http://schemas.microsoft.com/office/powerpoint/2010/main" val="17006375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190288" y="6489700"/>
            <a:ext cx="1001712" cy="365125"/>
          </a:xfrm>
        </p:spPr>
        <p:txBody>
          <a:bodyPr/>
          <a:lstStyle/>
          <a:p>
            <a:pPr>
              <a:defRPr/>
            </a:pPr>
            <a:fld id="{97CCC5E9-F9D9-46F9-AA92-085E1A182B77}" type="slidenum">
              <a:rPr lang="en-GB" smtClean="0"/>
              <a:pPr>
                <a:defRPr/>
              </a:pPr>
              <a:t>78</a:t>
            </a:fld>
            <a:endParaRPr lang="en-GB" smtClean="0"/>
          </a:p>
        </p:txBody>
      </p:sp>
      <p:pic>
        <p:nvPicPr>
          <p:cNvPr id="4" name="Picture 3"/>
          <p:cNvPicPr>
            <a:picLocks noChangeAspect="1"/>
          </p:cNvPicPr>
          <p:nvPr/>
        </p:nvPicPr>
        <p:blipFill>
          <a:blip r:embed="rId2"/>
          <a:stretch>
            <a:fillRect/>
          </a:stretch>
        </p:blipFill>
        <p:spPr>
          <a:xfrm>
            <a:off x="2279576" y="404664"/>
            <a:ext cx="7379334" cy="6025401"/>
          </a:xfrm>
          <a:prstGeom prst="rect">
            <a:avLst/>
          </a:prstGeom>
        </p:spPr>
      </p:pic>
    </p:spTree>
    <p:extLst>
      <p:ext uri="{BB962C8B-B14F-4D97-AF65-F5344CB8AC3E}">
        <p14:creationId xmlns:p14="http://schemas.microsoft.com/office/powerpoint/2010/main" val="16028858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dirty="0" err="1"/>
              <a:t>Coordination</a:t>
            </a:r>
            <a:r>
              <a:rPr lang="nl-BE" dirty="0"/>
              <a:t> des </a:t>
            </a:r>
            <a:r>
              <a:rPr lang="nl-BE" dirty="0" err="1"/>
              <a:t>systèmes</a:t>
            </a:r>
            <a:r>
              <a:rPr lang="nl-BE" dirty="0"/>
              <a:t> de </a:t>
            </a:r>
            <a:r>
              <a:rPr lang="nl-BE" dirty="0" err="1"/>
              <a:t>gestion</a:t>
            </a:r>
            <a:r>
              <a:rPr lang="nl-BE" dirty="0"/>
              <a:t> de </a:t>
            </a:r>
            <a:r>
              <a:rPr lang="nl-BE" dirty="0" err="1" smtClean="0"/>
              <a:t>l’information</a:t>
            </a:r>
            <a:endParaRPr lang="nl-BE" dirty="0"/>
          </a:p>
        </p:txBody>
      </p:sp>
      <p:sp>
        <p:nvSpPr>
          <p:cNvPr id="7" name="Content Placeholder 6"/>
          <p:cNvSpPr>
            <a:spLocks noGrp="1"/>
          </p:cNvSpPr>
          <p:nvPr>
            <p:ph idx="1"/>
          </p:nvPr>
        </p:nvSpPr>
        <p:spPr/>
        <p:txBody>
          <a:bodyPr/>
          <a:lstStyle/>
          <a:p>
            <a:endParaRPr lang="nl-BE" sz="800" dirty="0" smtClean="0"/>
          </a:p>
          <a:p>
            <a:r>
              <a:rPr lang="nl-BE" dirty="0" err="1" smtClean="0"/>
              <a:t>Testing</a:t>
            </a:r>
            <a:endParaRPr lang="nl-BE" dirty="0"/>
          </a:p>
          <a:p>
            <a:pPr lvl="1"/>
            <a:r>
              <a:rPr lang="nl-BE" b="1" dirty="0" err="1"/>
              <a:t>organisation</a:t>
            </a:r>
            <a:r>
              <a:rPr lang="nl-BE" b="1" dirty="0"/>
              <a:t> des tests PCR</a:t>
            </a:r>
            <a:r>
              <a:rPr lang="nl-BE" dirty="0"/>
              <a:t> par les </a:t>
            </a:r>
            <a:r>
              <a:rPr lang="nl-BE" dirty="0" err="1"/>
              <a:t>médecins</a:t>
            </a:r>
            <a:r>
              <a:rPr lang="nl-BE" dirty="0"/>
              <a:t> </a:t>
            </a:r>
            <a:r>
              <a:rPr lang="nl-BE" dirty="0" err="1"/>
              <a:t>généralistes</a:t>
            </a:r>
            <a:r>
              <a:rPr lang="nl-BE" dirty="0"/>
              <a:t>, les </a:t>
            </a:r>
            <a:r>
              <a:rPr lang="nl-BE" dirty="0" err="1"/>
              <a:t>centres</a:t>
            </a:r>
            <a:r>
              <a:rPr lang="nl-BE" dirty="0"/>
              <a:t> de </a:t>
            </a:r>
            <a:r>
              <a:rPr lang="nl-BE" dirty="0" err="1"/>
              <a:t>prélèvement</a:t>
            </a:r>
            <a:r>
              <a:rPr lang="nl-BE" dirty="0"/>
              <a:t>, les </a:t>
            </a:r>
            <a:r>
              <a:rPr lang="nl-BE" dirty="0" err="1"/>
              <a:t>labos</a:t>
            </a:r>
            <a:r>
              <a:rPr lang="nl-BE" dirty="0"/>
              <a:t> et les </a:t>
            </a:r>
            <a:r>
              <a:rPr lang="nl-BE" dirty="0" err="1"/>
              <a:t>pharmaciens</a:t>
            </a:r>
            <a:endParaRPr lang="nl-BE" dirty="0"/>
          </a:p>
          <a:p>
            <a:pPr lvl="2"/>
            <a:r>
              <a:rPr lang="nl-BE" dirty="0"/>
              <a:t>23.281.471 tests </a:t>
            </a:r>
            <a:r>
              <a:rPr lang="nl-BE" dirty="0" err="1"/>
              <a:t>effectués</a:t>
            </a:r>
            <a:r>
              <a:rPr lang="nl-BE" dirty="0"/>
              <a:t> (1/10/2020 – 9/01/2022)</a:t>
            </a:r>
          </a:p>
          <a:p>
            <a:pPr lvl="1"/>
            <a:r>
              <a:rPr lang="nl-BE" dirty="0"/>
              <a:t>mise en </a:t>
            </a:r>
            <a:r>
              <a:rPr lang="nl-BE" dirty="0" err="1"/>
              <a:t>place</a:t>
            </a:r>
            <a:r>
              <a:rPr lang="nl-BE" dirty="0"/>
              <a:t> </a:t>
            </a:r>
            <a:r>
              <a:rPr lang="nl-BE" dirty="0" err="1"/>
              <a:t>d’une</a:t>
            </a:r>
            <a:r>
              <a:rPr lang="nl-BE" dirty="0"/>
              <a:t> </a:t>
            </a:r>
            <a:r>
              <a:rPr lang="nl-BE" dirty="0" err="1"/>
              <a:t>application</a:t>
            </a:r>
            <a:r>
              <a:rPr lang="nl-BE" dirty="0"/>
              <a:t> </a:t>
            </a:r>
            <a:r>
              <a:rPr lang="nl-BE" dirty="0" err="1"/>
              <a:t>qui</a:t>
            </a:r>
            <a:r>
              <a:rPr lang="nl-BE" dirty="0"/>
              <a:t> </a:t>
            </a:r>
            <a:r>
              <a:rPr lang="nl-BE" dirty="0" err="1"/>
              <a:t>permet</a:t>
            </a:r>
            <a:r>
              <a:rPr lang="nl-BE" dirty="0"/>
              <a:t> </a:t>
            </a:r>
            <a:r>
              <a:rPr lang="nl-BE" dirty="0" err="1"/>
              <a:t>aux</a:t>
            </a:r>
            <a:r>
              <a:rPr lang="nl-BE" dirty="0"/>
              <a:t> </a:t>
            </a:r>
            <a:r>
              <a:rPr lang="nl-BE" dirty="0" err="1"/>
              <a:t>médecins</a:t>
            </a:r>
            <a:r>
              <a:rPr lang="nl-BE" dirty="0"/>
              <a:t> </a:t>
            </a:r>
            <a:r>
              <a:rPr lang="nl-BE" dirty="0" err="1"/>
              <a:t>généralistes</a:t>
            </a:r>
            <a:r>
              <a:rPr lang="nl-BE" dirty="0"/>
              <a:t> et </a:t>
            </a:r>
            <a:r>
              <a:rPr lang="nl-BE" dirty="0" err="1"/>
              <a:t>aux</a:t>
            </a:r>
            <a:r>
              <a:rPr lang="nl-BE" dirty="0"/>
              <a:t> </a:t>
            </a:r>
            <a:r>
              <a:rPr lang="nl-BE" dirty="0" err="1"/>
              <a:t>médecins</a:t>
            </a:r>
            <a:r>
              <a:rPr lang="nl-BE" dirty="0"/>
              <a:t> du </a:t>
            </a:r>
            <a:r>
              <a:rPr lang="nl-BE" dirty="0" err="1"/>
              <a:t>travail</a:t>
            </a:r>
            <a:r>
              <a:rPr lang="nl-BE" dirty="0"/>
              <a:t> et des </a:t>
            </a:r>
            <a:r>
              <a:rPr lang="nl-BE" dirty="0" err="1"/>
              <a:t>collectivités</a:t>
            </a:r>
            <a:r>
              <a:rPr lang="nl-BE" dirty="0"/>
              <a:t> de</a:t>
            </a:r>
          </a:p>
          <a:p>
            <a:pPr lvl="2"/>
            <a:r>
              <a:rPr lang="nl-BE" dirty="0" err="1"/>
              <a:t>réaliser</a:t>
            </a:r>
            <a:r>
              <a:rPr lang="nl-BE" dirty="0"/>
              <a:t> </a:t>
            </a:r>
            <a:r>
              <a:rPr lang="nl-BE" b="1" dirty="0"/>
              <a:t>des </a:t>
            </a:r>
            <a:r>
              <a:rPr lang="nl-BE" b="1" dirty="0" err="1"/>
              <a:t>demandes</a:t>
            </a:r>
            <a:r>
              <a:rPr lang="nl-BE" b="1" dirty="0"/>
              <a:t> de tests </a:t>
            </a:r>
            <a:r>
              <a:rPr lang="nl-BE" dirty="0"/>
              <a:t>et </a:t>
            </a:r>
            <a:r>
              <a:rPr lang="nl-BE" b="1" dirty="0" err="1"/>
              <a:t>d’analyses</a:t>
            </a:r>
            <a:r>
              <a:rPr lang="nl-BE" b="1" dirty="0"/>
              <a:t> </a:t>
            </a:r>
            <a:r>
              <a:rPr lang="nl-BE" dirty="0"/>
              <a:t>(</a:t>
            </a:r>
            <a:r>
              <a:rPr lang="nl-BE" dirty="0" err="1"/>
              <a:t>eForm</a:t>
            </a:r>
            <a:r>
              <a:rPr lang="nl-BE" dirty="0"/>
              <a:t> COVID-19 lab </a:t>
            </a:r>
            <a:r>
              <a:rPr lang="nl-BE" dirty="0" err="1"/>
              <a:t>request</a:t>
            </a:r>
            <a:r>
              <a:rPr lang="nl-BE" dirty="0"/>
              <a:t> </a:t>
            </a:r>
            <a:r>
              <a:rPr lang="nl-BE" dirty="0" smtClean="0"/>
              <a:t>)</a:t>
            </a:r>
            <a:endParaRPr lang="nl-BE" dirty="0"/>
          </a:p>
          <a:p>
            <a:pPr lvl="2"/>
            <a:r>
              <a:rPr lang="nl-BE" dirty="0" err="1"/>
              <a:t>d’avoir</a:t>
            </a:r>
            <a:r>
              <a:rPr lang="nl-BE" dirty="0"/>
              <a:t> </a:t>
            </a:r>
            <a:r>
              <a:rPr lang="nl-BE" dirty="0" err="1"/>
              <a:t>accès</a:t>
            </a:r>
            <a:r>
              <a:rPr lang="nl-BE" dirty="0"/>
              <a:t> à </a:t>
            </a:r>
            <a:r>
              <a:rPr lang="nl-BE" dirty="0" err="1"/>
              <a:t>une</a:t>
            </a:r>
            <a:r>
              <a:rPr lang="nl-BE" dirty="0"/>
              <a:t> vue </a:t>
            </a:r>
            <a:r>
              <a:rPr lang="nl-BE" dirty="0" err="1"/>
              <a:t>détaillée</a:t>
            </a:r>
            <a:r>
              <a:rPr lang="nl-BE" dirty="0"/>
              <a:t> de </a:t>
            </a:r>
            <a:r>
              <a:rPr lang="nl-BE" dirty="0" err="1"/>
              <a:t>toutes</a:t>
            </a:r>
            <a:r>
              <a:rPr lang="nl-BE" dirty="0"/>
              <a:t> les </a:t>
            </a:r>
            <a:r>
              <a:rPr lang="nl-BE" dirty="0" err="1"/>
              <a:t>demandes</a:t>
            </a:r>
            <a:r>
              <a:rPr lang="nl-BE" dirty="0"/>
              <a:t> et de </a:t>
            </a:r>
            <a:r>
              <a:rPr lang="nl-BE" dirty="0" err="1"/>
              <a:t>tous</a:t>
            </a:r>
            <a:r>
              <a:rPr lang="nl-BE" dirty="0"/>
              <a:t> les </a:t>
            </a:r>
            <a:r>
              <a:rPr lang="nl-BE" dirty="0" err="1"/>
              <a:t>résultats</a:t>
            </a:r>
            <a:r>
              <a:rPr lang="nl-BE" dirty="0"/>
              <a:t> des </a:t>
            </a:r>
            <a:r>
              <a:rPr lang="nl-BE" dirty="0" err="1"/>
              <a:t>patients</a:t>
            </a:r>
            <a:r>
              <a:rPr lang="nl-BE" dirty="0"/>
              <a:t> liés à sa </a:t>
            </a:r>
            <a:r>
              <a:rPr lang="nl-BE" dirty="0" err="1"/>
              <a:t>collectivité</a:t>
            </a:r>
            <a:endParaRPr lang="nl-BE" dirty="0"/>
          </a:p>
          <a:p>
            <a:pPr lvl="1"/>
            <a:r>
              <a:rPr lang="nl-BE" dirty="0"/>
              <a:t>mise en </a:t>
            </a:r>
            <a:r>
              <a:rPr lang="nl-BE" dirty="0" err="1"/>
              <a:t>place</a:t>
            </a:r>
            <a:r>
              <a:rPr lang="nl-BE" dirty="0"/>
              <a:t> </a:t>
            </a:r>
            <a:r>
              <a:rPr lang="nl-BE" dirty="0" err="1"/>
              <a:t>d’un</a:t>
            </a:r>
            <a:r>
              <a:rPr lang="nl-BE" dirty="0"/>
              <a:t> </a:t>
            </a:r>
            <a:r>
              <a:rPr lang="nl-BE" b="1" dirty="0"/>
              <a:t>formulaire </a:t>
            </a:r>
            <a:r>
              <a:rPr lang="nl-BE" b="1" dirty="0" err="1"/>
              <a:t>d’auto-évaluation</a:t>
            </a:r>
            <a:r>
              <a:rPr lang="nl-BE" b="1" dirty="0"/>
              <a:t> des </a:t>
            </a:r>
            <a:r>
              <a:rPr lang="nl-BE" b="1" dirty="0" err="1"/>
              <a:t>symptômes</a:t>
            </a:r>
            <a:r>
              <a:rPr lang="nl-BE" b="1" dirty="0"/>
              <a:t> du </a:t>
            </a:r>
            <a:r>
              <a:rPr lang="nl-BE" b="1" dirty="0" err="1" smtClean="0"/>
              <a:t>Covid</a:t>
            </a:r>
            <a:r>
              <a:rPr lang="nl-BE" b="1" dirty="0"/>
              <a:t> </a:t>
            </a:r>
            <a:r>
              <a:rPr lang="nl-BE" dirty="0"/>
              <a:t>(</a:t>
            </a:r>
            <a:r>
              <a:rPr lang="nl-BE" dirty="0" err="1"/>
              <a:t>Self</a:t>
            </a:r>
            <a:r>
              <a:rPr lang="nl-BE" dirty="0"/>
              <a:t> assessment </a:t>
            </a:r>
            <a:r>
              <a:rPr lang="nl-BE" dirty="0" err="1"/>
              <a:t>Testing</a:t>
            </a:r>
            <a:r>
              <a:rPr lang="nl-BE" dirty="0"/>
              <a:t> </a:t>
            </a:r>
            <a:r>
              <a:rPr lang="nl-BE" dirty="0" smtClean="0"/>
              <a:t>form)</a:t>
            </a:r>
            <a:endParaRPr lang="nl-BE" dirty="0"/>
          </a:p>
          <a:p>
            <a:pPr lvl="2"/>
            <a:r>
              <a:rPr lang="nl-BE" dirty="0" err="1"/>
              <a:t>détermination</a:t>
            </a:r>
            <a:r>
              <a:rPr lang="nl-BE" dirty="0"/>
              <a:t> de </a:t>
            </a:r>
            <a:r>
              <a:rPr lang="nl-BE" dirty="0" err="1"/>
              <a:t>l’utilité</a:t>
            </a:r>
            <a:r>
              <a:rPr lang="nl-BE" dirty="0"/>
              <a:t> </a:t>
            </a:r>
            <a:r>
              <a:rPr lang="nl-BE" dirty="0" err="1"/>
              <a:t>d’un</a:t>
            </a:r>
            <a:r>
              <a:rPr lang="nl-BE" dirty="0"/>
              <a:t> test</a:t>
            </a:r>
          </a:p>
          <a:p>
            <a:pPr lvl="2"/>
            <a:r>
              <a:rPr lang="nl-BE" dirty="0" err="1"/>
              <a:t>délivrance</a:t>
            </a:r>
            <a:r>
              <a:rPr lang="nl-BE" dirty="0"/>
              <a:t> </a:t>
            </a:r>
            <a:r>
              <a:rPr lang="nl-BE" dirty="0" err="1"/>
              <a:t>d’un</a:t>
            </a:r>
            <a:r>
              <a:rPr lang="nl-BE" dirty="0"/>
              <a:t> code pour </a:t>
            </a:r>
            <a:r>
              <a:rPr lang="nl-BE" dirty="0" err="1" smtClean="0"/>
              <a:t>prendre</a:t>
            </a:r>
            <a:r>
              <a:rPr lang="nl-BE" dirty="0" smtClean="0"/>
              <a:t> rendez-vous</a:t>
            </a:r>
            <a:endParaRPr lang="nl-BE" dirty="0"/>
          </a:p>
          <a:p>
            <a:pPr lvl="2"/>
            <a:endParaRPr lang="fr-FR" dirty="0" smtClean="0"/>
          </a:p>
          <a:p>
            <a:pPr lvl="2"/>
            <a:endParaRPr lang="fr-FR" dirty="0" smtClean="0"/>
          </a:p>
          <a:p>
            <a:pPr lvl="2"/>
            <a:endParaRPr lang="fr-FR" dirty="0" smtClean="0"/>
          </a:p>
          <a:p>
            <a:pPr lvl="2"/>
            <a:endParaRPr lang="fr-FR" dirty="0" smtClean="0"/>
          </a:p>
        </p:txBody>
      </p:sp>
      <p:sp>
        <p:nvSpPr>
          <p:cNvPr id="2" name="Slide Number Placeholder 1"/>
          <p:cNvSpPr>
            <a:spLocks noGrp="1"/>
          </p:cNvSpPr>
          <p:nvPr>
            <p:ph type="sldNum" sz="quarter" idx="12"/>
          </p:nvPr>
        </p:nvSpPr>
        <p:spPr/>
        <p:txBody>
          <a:bodyPr/>
          <a:lstStyle/>
          <a:p>
            <a:pPr>
              <a:defRPr/>
            </a:pPr>
            <a:fld id="{97CCC5E9-F9D9-46F9-AA92-085E1A182B77}" type="slidenum">
              <a:rPr lang="en-GB" smtClean="0"/>
              <a:pPr>
                <a:defRPr/>
              </a:pPr>
              <a:t>79</a:t>
            </a:fld>
            <a:endParaRPr lang="en-GB" smtClean="0"/>
          </a:p>
        </p:txBody>
      </p:sp>
    </p:spTree>
    <p:extLst>
      <p:ext uri="{BB962C8B-B14F-4D97-AF65-F5344CB8AC3E}">
        <p14:creationId xmlns:p14="http://schemas.microsoft.com/office/powerpoint/2010/main" val="1404958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Cluster 3 – Business continuity</a:t>
            </a:r>
            <a:r>
              <a:rPr lang="nl-BE">
                <a:solidFill>
                  <a:srgbClr val="00B050"/>
                </a:solidFill>
              </a:rPr>
              <a:t>  </a:t>
            </a:r>
          </a:p>
        </p:txBody>
      </p:sp>
      <p:sp>
        <p:nvSpPr>
          <p:cNvPr id="5" name="Content Placeholder 4"/>
          <p:cNvSpPr>
            <a:spLocks noGrp="1"/>
          </p:cNvSpPr>
          <p:nvPr>
            <p:ph idx="1"/>
          </p:nvPr>
        </p:nvSpPr>
        <p:spPr/>
        <p:txBody>
          <a:bodyPr/>
          <a:lstStyle/>
          <a:p>
            <a:r>
              <a:rPr lang="nl-BE" dirty="0"/>
              <a:t>2021 </a:t>
            </a:r>
          </a:p>
          <a:p>
            <a:pPr lvl="1"/>
            <a:r>
              <a:rPr lang="nl-BE" dirty="0"/>
              <a:t>180 </a:t>
            </a:r>
            <a:r>
              <a:rPr lang="nl-BE" dirty="0" err="1"/>
              <a:t>incidents</a:t>
            </a:r>
            <a:r>
              <a:rPr lang="nl-BE" dirty="0"/>
              <a:t> </a:t>
            </a:r>
            <a:r>
              <a:rPr lang="nl-BE" dirty="0" err="1"/>
              <a:t>enregistrés</a:t>
            </a:r>
            <a:r>
              <a:rPr lang="nl-BE" dirty="0"/>
              <a:t> </a:t>
            </a:r>
          </a:p>
          <a:p>
            <a:pPr lvl="2"/>
            <a:r>
              <a:rPr lang="nl-BE" dirty="0"/>
              <a:t>23 </a:t>
            </a:r>
            <a:r>
              <a:rPr lang="nl-BE" dirty="0" err="1"/>
              <a:t>incidents</a:t>
            </a:r>
            <a:r>
              <a:rPr lang="nl-BE" dirty="0"/>
              <a:t> </a:t>
            </a:r>
            <a:r>
              <a:rPr lang="nl-BE" dirty="0" err="1"/>
              <a:t>enregistrés</a:t>
            </a:r>
            <a:r>
              <a:rPr lang="nl-BE" dirty="0"/>
              <a:t> par la </a:t>
            </a:r>
            <a:r>
              <a:rPr lang="nl-BE" dirty="0" err="1"/>
              <a:t>plate-forme</a:t>
            </a:r>
            <a:r>
              <a:rPr lang="nl-BE" dirty="0"/>
              <a:t> </a:t>
            </a:r>
            <a:r>
              <a:rPr lang="nl-BE" dirty="0">
                <a:solidFill>
                  <a:srgbClr val="087670"/>
                </a:solidFill>
              </a:rPr>
              <a:t>eHealth</a:t>
            </a:r>
          </a:p>
          <a:p>
            <a:pPr lvl="2"/>
            <a:r>
              <a:rPr lang="nl-BE" dirty="0"/>
              <a:t>146 </a:t>
            </a:r>
            <a:r>
              <a:rPr lang="nl-BE" dirty="0" err="1"/>
              <a:t>incidents</a:t>
            </a:r>
            <a:r>
              <a:rPr lang="nl-BE" dirty="0"/>
              <a:t> </a:t>
            </a:r>
            <a:r>
              <a:rPr lang="nl-BE" dirty="0" err="1"/>
              <a:t>enregistrés</a:t>
            </a:r>
            <a:r>
              <a:rPr lang="nl-BE" dirty="0"/>
              <a:t> par les </a:t>
            </a:r>
            <a:r>
              <a:rPr lang="nl-BE" dirty="0" err="1"/>
              <a:t>partenaires</a:t>
            </a:r>
            <a:endParaRPr lang="nl-BE" dirty="0"/>
          </a:p>
          <a:p>
            <a:pPr lvl="2"/>
            <a:r>
              <a:rPr lang="nl-BE" dirty="0"/>
              <a:t>11 </a:t>
            </a:r>
            <a:r>
              <a:rPr lang="nl-BE" dirty="0" err="1"/>
              <a:t>incidents</a:t>
            </a:r>
            <a:r>
              <a:rPr lang="nl-BE" dirty="0"/>
              <a:t> </a:t>
            </a:r>
            <a:r>
              <a:rPr lang="nl-BE" dirty="0" err="1"/>
              <a:t>enregistrés</a:t>
            </a:r>
            <a:r>
              <a:rPr lang="nl-BE" dirty="0"/>
              <a:t> par les package provider</a:t>
            </a:r>
          </a:p>
          <a:p>
            <a:pPr marL="0" indent="0">
              <a:buNone/>
            </a:pPr>
            <a:endParaRPr lang="fr-FR" dirty="0"/>
          </a:p>
          <a:p>
            <a:endParaRPr lang="en-US" dirty="0"/>
          </a:p>
        </p:txBody>
      </p:sp>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8</a:t>
            </a:fld>
            <a:endParaRPr lang="en-GB" smtClean="0"/>
          </a:p>
        </p:txBody>
      </p:sp>
      <p:pic>
        <p:nvPicPr>
          <p:cNvPr id="4" name="Picture 3"/>
          <p:cNvPicPr>
            <a:picLocks noChangeAspect="1"/>
          </p:cNvPicPr>
          <p:nvPr/>
        </p:nvPicPr>
        <p:blipFill>
          <a:blip r:embed="rId2"/>
          <a:stretch>
            <a:fillRect/>
          </a:stretch>
        </p:blipFill>
        <p:spPr>
          <a:xfrm>
            <a:off x="7176120" y="1136920"/>
            <a:ext cx="3025402" cy="4953429"/>
          </a:xfrm>
          <a:prstGeom prst="rect">
            <a:avLst/>
          </a:prstGeom>
        </p:spPr>
      </p:pic>
    </p:spTree>
    <p:extLst>
      <p:ext uri="{BB962C8B-B14F-4D97-AF65-F5344CB8AC3E}">
        <p14:creationId xmlns:p14="http://schemas.microsoft.com/office/powerpoint/2010/main" val="87507549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10112"/>
          <a:stretch/>
        </p:blipFill>
        <p:spPr>
          <a:xfrm>
            <a:off x="31556" y="476672"/>
            <a:ext cx="5761038" cy="5748338"/>
          </a:xfrm>
        </p:spPr>
      </p:pic>
      <p:sp>
        <p:nvSpPr>
          <p:cNvPr id="3" name="Slide Number Placeholder 2"/>
          <p:cNvSpPr>
            <a:spLocks noGrp="1"/>
          </p:cNvSpPr>
          <p:nvPr>
            <p:ph type="sldNum" sz="quarter" idx="4294967295"/>
          </p:nvPr>
        </p:nvSpPr>
        <p:spPr>
          <a:xfrm>
            <a:off x="11190288" y="6489700"/>
            <a:ext cx="1001712" cy="365125"/>
          </a:xfrm>
        </p:spPr>
        <p:txBody>
          <a:bodyPr/>
          <a:lstStyle/>
          <a:p>
            <a:pPr>
              <a:defRPr/>
            </a:pPr>
            <a:fld id="{97CCC5E9-F9D9-46F9-AA92-085E1A182B77}" type="slidenum">
              <a:rPr lang="en-GB" smtClean="0"/>
              <a:pPr>
                <a:defRPr/>
              </a:pPr>
              <a:t>80</a:t>
            </a:fld>
            <a:endParaRPr lang="en-GB" smtClean="0"/>
          </a:p>
        </p:txBody>
      </p:sp>
      <p:pic>
        <p:nvPicPr>
          <p:cNvPr id="6" name="Content Placeholder 4"/>
          <p:cNvPicPr>
            <a:picLocks noChangeAspect="1"/>
          </p:cNvPicPr>
          <p:nvPr/>
        </p:nvPicPr>
        <p:blipFill rotWithShape="1">
          <a:blip r:embed="rId4">
            <a:extLst>
              <a:ext uri="{28A0092B-C50C-407E-A947-70E740481C1C}">
                <a14:useLocalDpi xmlns:a14="http://schemas.microsoft.com/office/drawing/2010/main" val="0"/>
              </a:ext>
            </a:extLst>
          </a:blip>
          <a:srcRect r="12991"/>
          <a:stretch/>
        </p:blipFill>
        <p:spPr>
          <a:xfrm>
            <a:off x="6023992" y="404664"/>
            <a:ext cx="5832648" cy="5342243"/>
          </a:xfrm>
          <a:prstGeom prst="rect">
            <a:avLst/>
          </a:prstGeom>
        </p:spPr>
      </p:pic>
    </p:spTree>
    <p:extLst>
      <p:ext uri="{BB962C8B-B14F-4D97-AF65-F5344CB8AC3E}">
        <p14:creationId xmlns:p14="http://schemas.microsoft.com/office/powerpoint/2010/main" val="416619754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tretch/>
        </p:blipFill>
        <p:spPr>
          <a:xfrm>
            <a:off x="0" y="3590925"/>
            <a:ext cx="6362700" cy="179388"/>
          </a:xfrm>
        </p:spPr>
      </p:pic>
      <p:sp>
        <p:nvSpPr>
          <p:cNvPr id="3" name="Slide Number Placeholder 2"/>
          <p:cNvSpPr>
            <a:spLocks noGrp="1"/>
          </p:cNvSpPr>
          <p:nvPr>
            <p:ph type="sldNum" sz="quarter" idx="4294967295"/>
          </p:nvPr>
        </p:nvSpPr>
        <p:spPr>
          <a:xfrm>
            <a:off x="11190288" y="6489700"/>
            <a:ext cx="1001712" cy="365125"/>
          </a:xfrm>
        </p:spPr>
        <p:txBody>
          <a:bodyPr/>
          <a:lstStyle/>
          <a:p>
            <a:pPr>
              <a:defRPr/>
            </a:pPr>
            <a:fld id="{97CCC5E9-F9D9-46F9-AA92-085E1A182B77}" type="slidenum">
              <a:rPr lang="en-GB" smtClean="0"/>
              <a:pPr>
                <a:defRPr/>
              </a:pPr>
              <a:t>81</a:t>
            </a:fld>
            <a:endParaRPr lang="en-GB" smtClean="0"/>
          </a:p>
        </p:txBody>
      </p:sp>
      <p:pic>
        <p:nvPicPr>
          <p:cNvPr id="7" name="Content Placeholder 4"/>
          <p:cNvPicPr>
            <a:picLocks noChangeAspect="1"/>
          </p:cNvPicPr>
          <p:nvPr/>
        </p:nvPicPr>
        <p:blipFill rotWithShape="1">
          <a:blip r:embed="rId3">
            <a:extLst>
              <a:ext uri="{28A0092B-C50C-407E-A947-70E740481C1C}">
                <a14:useLocalDpi xmlns:a14="http://schemas.microsoft.com/office/drawing/2010/main" val="0"/>
              </a:ext>
            </a:extLst>
          </a:blip>
          <a:srcRect t="3760" b="4366"/>
          <a:stretch/>
        </p:blipFill>
        <p:spPr>
          <a:xfrm>
            <a:off x="185840" y="764704"/>
            <a:ext cx="11814816" cy="5013282"/>
          </a:xfrm>
          <a:prstGeom prst="rect">
            <a:avLst/>
          </a:prstGeom>
        </p:spPr>
      </p:pic>
    </p:spTree>
    <p:extLst>
      <p:ext uri="{BB962C8B-B14F-4D97-AF65-F5344CB8AC3E}">
        <p14:creationId xmlns:p14="http://schemas.microsoft.com/office/powerpoint/2010/main" val="173471479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0" y="1196975"/>
            <a:ext cx="10972800" cy="5284788"/>
          </a:xfrm>
        </p:spPr>
        <p:txBody>
          <a:bodyPr/>
          <a:lstStyle/>
          <a:p>
            <a:pPr lvl="2"/>
            <a:endParaRPr lang="fr-FR" dirty="0" smtClean="0"/>
          </a:p>
          <a:p>
            <a:pPr lvl="2"/>
            <a:endParaRPr lang="fr-FR" dirty="0" smtClean="0"/>
          </a:p>
          <a:p>
            <a:pPr lvl="2"/>
            <a:endParaRPr lang="fr-FR" dirty="0" smtClean="0"/>
          </a:p>
        </p:txBody>
      </p:sp>
      <p:sp>
        <p:nvSpPr>
          <p:cNvPr id="3" name="Slide Number Placeholder 2"/>
          <p:cNvSpPr>
            <a:spLocks noGrp="1"/>
          </p:cNvSpPr>
          <p:nvPr>
            <p:ph type="sldNum" sz="quarter" idx="4294967295"/>
          </p:nvPr>
        </p:nvSpPr>
        <p:spPr>
          <a:xfrm>
            <a:off x="11190288" y="6489700"/>
            <a:ext cx="1001712" cy="365125"/>
          </a:xfrm>
        </p:spPr>
        <p:txBody>
          <a:bodyPr/>
          <a:lstStyle/>
          <a:p>
            <a:pPr>
              <a:defRPr/>
            </a:pPr>
            <a:fld id="{97CCC5E9-F9D9-46F9-AA92-085E1A182B77}" type="slidenum">
              <a:rPr lang="en-GB" smtClean="0"/>
              <a:pPr>
                <a:defRPr/>
              </a:pPr>
              <a:t>82</a:t>
            </a:fld>
            <a:endParaRPr lang="en-GB" smtClean="0"/>
          </a:p>
        </p:txBody>
      </p:sp>
      <p:pic>
        <p:nvPicPr>
          <p:cNvPr id="2" name="Picture 1"/>
          <p:cNvPicPr>
            <a:picLocks noChangeAspect="1"/>
          </p:cNvPicPr>
          <p:nvPr/>
        </p:nvPicPr>
        <p:blipFill>
          <a:blip r:embed="rId2"/>
          <a:stretch>
            <a:fillRect/>
          </a:stretch>
        </p:blipFill>
        <p:spPr>
          <a:xfrm>
            <a:off x="479376" y="548680"/>
            <a:ext cx="11352584" cy="5379747"/>
          </a:xfrm>
          <a:prstGeom prst="rect">
            <a:avLst/>
          </a:prstGeom>
        </p:spPr>
      </p:pic>
    </p:spTree>
    <p:extLst>
      <p:ext uri="{BB962C8B-B14F-4D97-AF65-F5344CB8AC3E}">
        <p14:creationId xmlns:p14="http://schemas.microsoft.com/office/powerpoint/2010/main" val="266265513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dirty="0" err="1"/>
              <a:t>Coordination</a:t>
            </a:r>
            <a:r>
              <a:rPr lang="nl-BE" dirty="0"/>
              <a:t> des </a:t>
            </a:r>
            <a:r>
              <a:rPr lang="nl-BE" dirty="0" err="1"/>
              <a:t>systèmes</a:t>
            </a:r>
            <a:r>
              <a:rPr lang="nl-BE" dirty="0"/>
              <a:t> de </a:t>
            </a:r>
            <a:r>
              <a:rPr lang="nl-BE" dirty="0" err="1"/>
              <a:t>gestion</a:t>
            </a:r>
            <a:r>
              <a:rPr lang="nl-BE" dirty="0"/>
              <a:t> de </a:t>
            </a:r>
            <a:r>
              <a:rPr lang="nl-BE" dirty="0" err="1" smtClean="0"/>
              <a:t>l’information</a:t>
            </a:r>
            <a:endParaRPr lang="nl-BE" dirty="0"/>
          </a:p>
        </p:txBody>
      </p:sp>
      <p:sp>
        <p:nvSpPr>
          <p:cNvPr id="7" name="Content Placeholder 6"/>
          <p:cNvSpPr>
            <a:spLocks noGrp="1"/>
          </p:cNvSpPr>
          <p:nvPr>
            <p:ph idx="1"/>
          </p:nvPr>
        </p:nvSpPr>
        <p:spPr/>
        <p:txBody>
          <a:bodyPr/>
          <a:lstStyle/>
          <a:p>
            <a:endParaRPr lang="fr-FR" sz="1200" dirty="0" smtClean="0"/>
          </a:p>
          <a:p>
            <a:r>
              <a:rPr lang="nl-BE" dirty="0" err="1"/>
              <a:t>Vaccination</a:t>
            </a:r>
            <a:endParaRPr lang="nl-BE" dirty="0"/>
          </a:p>
          <a:p>
            <a:pPr lvl="1"/>
            <a:r>
              <a:rPr lang="nl-BE" dirty="0" err="1"/>
              <a:t>délivrance</a:t>
            </a:r>
            <a:r>
              <a:rPr lang="nl-BE" dirty="0"/>
              <a:t> des </a:t>
            </a:r>
            <a:r>
              <a:rPr lang="nl-BE" b="1" dirty="0" err="1"/>
              <a:t>certificats</a:t>
            </a:r>
            <a:r>
              <a:rPr lang="nl-BE" b="1" dirty="0"/>
              <a:t> de </a:t>
            </a:r>
            <a:r>
              <a:rPr lang="nl-BE" b="1" dirty="0" err="1"/>
              <a:t>vaccination</a:t>
            </a:r>
            <a:r>
              <a:rPr lang="nl-BE" b="1" dirty="0"/>
              <a:t>, de </a:t>
            </a:r>
            <a:r>
              <a:rPr lang="nl-BE" b="1" dirty="0" err="1"/>
              <a:t>rétablissement</a:t>
            </a:r>
            <a:r>
              <a:rPr lang="nl-BE" b="1" dirty="0"/>
              <a:t> et de tests</a:t>
            </a:r>
          </a:p>
        </p:txBody>
      </p:sp>
      <p:pic>
        <p:nvPicPr>
          <p:cNvPr id="2" name="Picture 1"/>
          <p:cNvPicPr>
            <a:picLocks noChangeAspect="1"/>
          </p:cNvPicPr>
          <p:nvPr/>
        </p:nvPicPr>
        <p:blipFill>
          <a:blip r:embed="rId2"/>
          <a:stretch>
            <a:fillRect/>
          </a:stretch>
        </p:blipFill>
        <p:spPr>
          <a:xfrm>
            <a:off x="2351584" y="2394524"/>
            <a:ext cx="7001455" cy="4277738"/>
          </a:xfrm>
          <a:prstGeom prst="rect">
            <a:avLst/>
          </a:prstGeom>
        </p:spPr>
      </p:pic>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83</a:t>
            </a:fld>
            <a:endParaRPr lang="en-GB" smtClean="0"/>
          </a:p>
        </p:txBody>
      </p:sp>
    </p:spTree>
    <p:extLst>
      <p:ext uri="{BB962C8B-B14F-4D97-AF65-F5344CB8AC3E}">
        <p14:creationId xmlns:p14="http://schemas.microsoft.com/office/powerpoint/2010/main" val="372603009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dirty="0" err="1"/>
              <a:t>Coordination</a:t>
            </a:r>
            <a:r>
              <a:rPr lang="nl-BE" dirty="0"/>
              <a:t> des </a:t>
            </a:r>
            <a:r>
              <a:rPr lang="nl-BE" dirty="0" err="1"/>
              <a:t>systèmes</a:t>
            </a:r>
            <a:r>
              <a:rPr lang="nl-BE" dirty="0"/>
              <a:t> de </a:t>
            </a:r>
            <a:r>
              <a:rPr lang="nl-BE" dirty="0" err="1"/>
              <a:t>gestion</a:t>
            </a:r>
            <a:r>
              <a:rPr lang="nl-BE" dirty="0"/>
              <a:t> de </a:t>
            </a:r>
            <a:r>
              <a:rPr lang="nl-BE" dirty="0" err="1" smtClean="0"/>
              <a:t>l’information</a:t>
            </a:r>
            <a:endParaRPr lang="nl-BE" dirty="0"/>
          </a:p>
        </p:txBody>
      </p:sp>
      <p:sp>
        <p:nvSpPr>
          <p:cNvPr id="7" name="Content Placeholder 6"/>
          <p:cNvSpPr>
            <a:spLocks noGrp="1"/>
          </p:cNvSpPr>
          <p:nvPr>
            <p:ph idx="1"/>
          </p:nvPr>
        </p:nvSpPr>
        <p:spPr/>
        <p:txBody>
          <a:bodyPr/>
          <a:lstStyle/>
          <a:p>
            <a:pPr lvl="1"/>
            <a:endParaRPr lang="nl-BE" sz="800" b="1" dirty="0" smtClean="0"/>
          </a:p>
          <a:p>
            <a:pPr lvl="1"/>
            <a:endParaRPr lang="nl-BE" sz="800" b="1" dirty="0" smtClean="0"/>
          </a:p>
          <a:p>
            <a:pPr lvl="1"/>
            <a:r>
              <a:rPr lang="nl-BE" b="1" dirty="0" err="1" smtClean="0"/>
              <a:t>organisation</a:t>
            </a:r>
            <a:r>
              <a:rPr lang="nl-BE" dirty="0" smtClean="0"/>
              <a:t> </a:t>
            </a:r>
            <a:r>
              <a:rPr lang="nl-BE" dirty="0"/>
              <a:t>et </a:t>
            </a:r>
            <a:r>
              <a:rPr lang="nl-BE" b="1" dirty="0" err="1"/>
              <a:t>suivi</a:t>
            </a:r>
            <a:r>
              <a:rPr lang="nl-BE" b="1" dirty="0"/>
              <a:t> de la </a:t>
            </a:r>
            <a:r>
              <a:rPr lang="nl-BE" b="1" dirty="0" err="1"/>
              <a:t>vaccination</a:t>
            </a:r>
            <a:endParaRPr lang="nl-BE" b="1" dirty="0"/>
          </a:p>
          <a:p>
            <a:pPr lvl="2"/>
            <a:r>
              <a:rPr lang="nl-BE" dirty="0" err="1"/>
              <a:t>gestion</a:t>
            </a:r>
            <a:r>
              <a:rPr lang="nl-BE" dirty="0"/>
              <a:t> de la base de </a:t>
            </a:r>
            <a:r>
              <a:rPr lang="nl-BE" dirty="0" err="1"/>
              <a:t>données</a:t>
            </a:r>
            <a:r>
              <a:rPr lang="nl-BE" dirty="0"/>
              <a:t> </a:t>
            </a:r>
            <a:r>
              <a:rPr lang="nl-BE" dirty="0" err="1"/>
              <a:t>contenant</a:t>
            </a:r>
            <a:r>
              <a:rPr lang="nl-BE" dirty="0"/>
              <a:t> les codes de </a:t>
            </a:r>
            <a:r>
              <a:rPr lang="nl-BE" dirty="0" err="1"/>
              <a:t>vaccination</a:t>
            </a:r>
            <a:r>
              <a:rPr lang="nl-BE" dirty="0"/>
              <a:t> (VCD = </a:t>
            </a:r>
            <a:r>
              <a:rPr lang="nl-BE" dirty="0" err="1"/>
              <a:t>Vaccination</a:t>
            </a:r>
            <a:r>
              <a:rPr lang="nl-BE" dirty="0"/>
              <a:t> Code Database)</a:t>
            </a:r>
          </a:p>
          <a:p>
            <a:pPr lvl="2"/>
            <a:r>
              <a:rPr lang="nl-BE" dirty="0" err="1"/>
              <a:t>communication</a:t>
            </a:r>
            <a:r>
              <a:rPr lang="nl-BE" dirty="0"/>
              <a:t> </a:t>
            </a:r>
            <a:r>
              <a:rPr lang="nl-BE" dirty="0" err="1"/>
              <a:t>aux</a:t>
            </a:r>
            <a:r>
              <a:rPr lang="nl-BE" dirty="0"/>
              <a:t> </a:t>
            </a:r>
            <a:r>
              <a:rPr lang="nl-BE" dirty="0" err="1"/>
              <a:t>régions</a:t>
            </a:r>
            <a:r>
              <a:rPr lang="nl-BE" dirty="0"/>
              <a:t> pour </a:t>
            </a:r>
            <a:r>
              <a:rPr lang="nl-BE" dirty="0" err="1"/>
              <a:t>envoi</a:t>
            </a:r>
            <a:r>
              <a:rPr lang="nl-BE" dirty="0"/>
              <a:t> des </a:t>
            </a:r>
            <a:r>
              <a:rPr lang="nl-BE" dirty="0" err="1"/>
              <a:t>invitations</a:t>
            </a:r>
            <a:r>
              <a:rPr lang="nl-BE" dirty="0"/>
              <a:t> à la </a:t>
            </a:r>
            <a:r>
              <a:rPr lang="nl-BE" dirty="0" err="1"/>
              <a:t>vaccination</a:t>
            </a:r>
            <a:endParaRPr lang="nl-BE" dirty="0"/>
          </a:p>
          <a:p>
            <a:pPr lvl="3"/>
            <a:r>
              <a:rPr lang="nl-BE" b="1" dirty="0"/>
              <a:t>17.416.481</a:t>
            </a:r>
            <a:r>
              <a:rPr lang="nl-BE" dirty="0"/>
              <a:t> </a:t>
            </a:r>
            <a:r>
              <a:rPr lang="nl-BE" dirty="0" err="1"/>
              <a:t>invitations</a:t>
            </a:r>
            <a:r>
              <a:rPr lang="nl-BE" dirty="0"/>
              <a:t> </a:t>
            </a:r>
            <a:r>
              <a:rPr lang="nl-BE" dirty="0" err="1"/>
              <a:t>envoyées</a:t>
            </a:r>
            <a:endParaRPr lang="nl-BE" dirty="0"/>
          </a:p>
          <a:p>
            <a:pPr lvl="4"/>
            <a:r>
              <a:rPr lang="nl-BE" b="1" dirty="0"/>
              <a:t>10.130.715</a:t>
            </a:r>
            <a:r>
              <a:rPr lang="nl-BE" dirty="0"/>
              <a:t> </a:t>
            </a:r>
            <a:r>
              <a:rPr lang="nl-BE" dirty="0" err="1"/>
              <a:t>invitations</a:t>
            </a:r>
            <a:r>
              <a:rPr lang="nl-BE" dirty="0"/>
              <a:t> </a:t>
            </a:r>
            <a:r>
              <a:rPr lang="nl-BE" dirty="0" err="1"/>
              <a:t>envoyées</a:t>
            </a:r>
            <a:r>
              <a:rPr lang="nl-BE" dirty="0"/>
              <a:t> dans </a:t>
            </a:r>
            <a:r>
              <a:rPr lang="nl-BE" dirty="0" err="1"/>
              <a:t>le</a:t>
            </a:r>
            <a:r>
              <a:rPr lang="nl-BE" dirty="0"/>
              <a:t> </a:t>
            </a:r>
            <a:r>
              <a:rPr lang="nl-BE" dirty="0" err="1"/>
              <a:t>cadre</a:t>
            </a:r>
            <a:r>
              <a:rPr lang="nl-BE" dirty="0"/>
              <a:t> de la primo </a:t>
            </a:r>
            <a:r>
              <a:rPr lang="nl-BE" dirty="0" err="1"/>
              <a:t>vaccination</a:t>
            </a:r>
            <a:endParaRPr lang="nl-BE" dirty="0"/>
          </a:p>
          <a:p>
            <a:pPr lvl="4"/>
            <a:r>
              <a:rPr lang="nl-BE" b="1" dirty="0"/>
              <a:t>7.285.766</a:t>
            </a:r>
            <a:r>
              <a:rPr lang="nl-BE" dirty="0"/>
              <a:t> </a:t>
            </a:r>
            <a:r>
              <a:rPr lang="nl-BE" dirty="0" err="1"/>
              <a:t>invitations</a:t>
            </a:r>
            <a:r>
              <a:rPr lang="nl-BE" dirty="0"/>
              <a:t> </a:t>
            </a:r>
            <a:r>
              <a:rPr lang="nl-BE" dirty="0" err="1"/>
              <a:t>envoyées</a:t>
            </a:r>
            <a:r>
              <a:rPr lang="nl-BE" dirty="0"/>
              <a:t> dans </a:t>
            </a:r>
            <a:r>
              <a:rPr lang="nl-BE" dirty="0" err="1"/>
              <a:t>le</a:t>
            </a:r>
            <a:r>
              <a:rPr lang="nl-BE" dirty="0"/>
              <a:t> </a:t>
            </a:r>
            <a:r>
              <a:rPr lang="nl-BE" dirty="0" err="1"/>
              <a:t>cadre</a:t>
            </a:r>
            <a:r>
              <a:rPr lang="nl-BE" dirty="0"/>
              <a:t> de la </a:t>
            </a:r>
            <a:r>
              <a:rPr lang="nl-BE" dirty="0" err="1"/>
              <a:t>dose</a:t>
            </a:r>
            <a:r>
              <a:rPr lang="nl-BE" dirty="0"/>
              <a:t> booster</a:t>
            </a:r>
          </a:p>
          <a:p>
            <a:pPr lvl="1"/>
            <a:r>
              <a:rPr lang="nl-BE" dirty="0"/>
              <a:t>mise en </a:t>
            </a:r>
            <a:r>
              <a:rPr lang="nl-BE" dirty="0" err="1"/>
              <a:t>place</a:t>
            </a:r>
            <a:r>
              <a:rPr lang="nl-BE" dirty="0"/>
              <a:t> des </a:t>
            </a:r>
            <a:r>
              <a:rPr lang="nl-BE" dirty="0" err="1"/>
              <a:t>applis</a:t>
            </a:r>
            <a:endParaRPr lang="nl-BE" dirty="0"/>
          </a:p>
          <a:p>
            <a:pPr lvl="2"/>
            <a:r>
              <a:rPr lang="nl-BE" dirty="0"/>
              <a:t> </a:t>
            </a:r>
            <a:r>
              <a:rPr lang="nl-BE" b="1" dirty="0" err="1"/>
              <a:t>CovidSafeBe</a:t>
            </a:r>
            <a:endParaRPr lang="nl-BE" b="1" dirty="0"/>
          </a:p>
          <a:p>
            <a:pPr lvl="3"/>
            <a:r>
              <a:rPr lang="nl-BE" dirty="0" err="1"/>
              <a:t>obtention</a:t>
            </a:r>
            <a:r>
              <a:rPr lang="nl-BE" dirty="0"/>
              <a:t> </a:t>
            </a:r>
            <a:r>
              <a:rPr lang="nl-BE" dirty="0" err="1"/>
              <a:t>d’un</a:t>
            </a:r>
            <a:r>
              <a:rPr lang="nl-BE" dirty="0"/>
              <a:t> </a:t>
            </a:r>
            <a:r>
              <a:rPr lang="nl-BE" dirty="0" err="1"/>
              <a:t>certificat</a:t>
            </a:r>
            <a:r>
              <a:rPr lang="nl-BE" dirty="0"/>
              <a:t> </a:t>
            </a:r>
            <a:r>
              <a:rPr lang="nl-BE" dirty="0" err="1"/>
              <a:t>covid</a:t>
            </a:r>
            <a:r>
              <a:rPr lang="nl-BE" dirty="0"/>
              <a:t> </a:t>
            </a:r>
            <a:r>
              <a:rPr lang="nl-BE" dirty="0" err="1"/>
              <a:t>personnel</a:t>
            </a:r>
            <a:endParaRPr lang="nl-BE" dirty="0"/>
          </a:p>
          <a:p>
            <a:pPr lvl="2"/>
            <a:r>
              <a:rPr lang="nl-BE" b="1" dirty="0" err="1"/>
              <a:t>CovidScanBe</a:t>
            </a:r>
            <a:endParaRPr lang="nl-BE" b="1" dirty="0"/>
          </a:p>
          <a:p>
            <a:pPr lvl="3"/>
            <a:r>
              <a:rPr lang="nl-BE" dirty="0" err="1"/>
              <a:t>vérification</a:t>
            </a:r>
            <a:r>
              <a:rPr lang="nl-BE" dirty="0"/>
              <a:t> de la </a:t>
            </a:r>
            <a:r>
              <a:rPr lang="nl-BE" dirty="0" err="1"/>
              <a:t>validité</a:t>
            </a:r>
            <a:r>
              <a:rPr lang="nl-BE" dirty="0"/>
              <a:t> du </a:t>
            </a:r>
            <a:r>
              <a:rPr lang="nl-BE" dirty="0" err="1"/>
              <a:t>certificat</a:t>
            </a:r>
            <a:r>
              <a:rPr lang="nl-BE" dirty="0"/>
              <a:t> </a:t>
            </a:r>
          </a:p>
          <a:p>
            <a:pPr lvl="1"/>
            <a:endParaRPr lang="fr-FR" dirty="0" smtClean="0"/>
          </a:p>
          <a:p>
            <a:pPr lvl="2"/>
            <a:endParaRPr lang="fr-FR" dirty="0"/>
          </a:p>
          <a:p>
            <a:pPr marL="914400" lvl="2" indent="0">
              <a:buNone/>
            </a:pPr>
            <a:endParaRPr lang="fr-FR" dirty="0"/>
          </a:p>
        </p:txBody>
      </p:sp>
      <p:sp>
        <p:nvSpPr>
          <p:cNvPr id="2" name="Slide Number Placeholder 1"/>
          <p:cNvSpPr>
            <a:spLocks noGrp="1"/>
          </p:cNvSpPr>
          <p:nvPr>
            <p:ph type="sldNum" sz="quarter" idx="12"/>
          </p:nvPr>
        </p:nvSpPr>
        <p:spPr/>
        <p:txBody>
          <a:bodyPr/>
          <a:lstStyle/>
          <a:p>
            <a:pPr>
              <a:defRPr/>
            </a:pPr>
            <a:fld id="{97CCC5E9-F9D9-46F9-AA92-085E1A182B77}" type="slidenum">
              <a:rPr lang="en-GB" smtClean="0"/>
              <a:pPr>
                <a:defRPr/>
              </a:pPr>
              <a:t>84</a:t>
            </a:fld>
            <a:endParaRPr lang="en-GB" smtClean="0"/>
          </a:p>
        </p:txBody>
      </p:sp>
    </p:spTree>
    <p:extLst>
      <p:ext uri="{BB962C8B-B14F-4D97-AF65-F5344CB8AC3E}">
        <p14:creationId xmlns:p14="http://schemas.microsoft.com/office/powerpoint/2010/main" val="9098396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a:t>CovidSafeBe </a:t>
            </a:r>
          </a:p>
        </p:txBody>
      </p:sp>
      <p:sp>
        <p:nvSpPr>
          <p:cNvPr id="7" name="Content Placeholder 6"/>
          <p:cNvSpPr>
            <a:spLocks noGrp="1"/>
          </p:cNvSpPr>
          <p:nvPr>
            <p:ph idx="1"/>
          </p:nvPr>
        </p:nvSpPr>
        <p:spPr/>
        <p:txBody>
          <a:bodyPr/>
          <a:lstStyle/>
          <a:p>
            <a:pPr lvl="0"/>
            <a:r>
              <a:rPr lang="nl-BE"/>
              <a:t>7.870.827 téléchargements au 13/01/2022</a:t>
            </a:r>
          </a:p>
        </p:txBody>
      </p:sp>
      <p:pic>
        <p:nvPicPr>
          <p:cNvPr id="3" name="Picture 2"/>
          <p:cNvPicPr>
            <a:picLocks noChangeAspect="1"/>
          </p:cNvPicPr>
          <p:nvPr/>
        </p:nvPicPr>
        <p:blipFill>
          <a:blip r:embed="rId2"/>
          <a:stretch>
            <a:fillRect/>
          </a:stretch>
        </p:blipFill>
        <p:spPr>
          <a:xfrm>
            <a:off x="254479" y="1880262"/>
            <a:ext cx="11683041" cy="3812776"/>
          </a:xfrm>
          <a:prstGeom prst="rect">
            <a:avLst/>
          </a:prstGeom>
        </p:spPr>
      </p:pic>
      <p:sp>
        <p:nvSpPr>
          <p:cNvPr id="2" name="Slide Number Placeholder 1"/>
          <p:cNvSpPr>
            <a:spLocks noGrp="1"/>
          </p:cNvSpPr>
          <p:nvPr>
            <p:ph type="sldNum" sz="quarter" idx="12"/>
          </p:nvPr>
        </p:nvSpPr>
        <p:spPr/>
        <p:txBody>
          <a:bodyPr/>
          <a:lstStyle/>
          <a:p>
            <a:pPr>
              <a:defRPr/>
            </a:pPr>
            <a:fld id="{97CCC5E9-F9D9-46F9-AA92-085E1A182B77}" type="slidenum">
              <a:rPr lang="en-GB" smtClean="0"/>
              <a:pPr>
                <a:defRPr/>
              </a:pPr>
              <a:t>85</a:t>
            </a:fld>
            <a:endParaRPr lang="en-GB" smtClean="0"/>
          </a:p>
        </p:txBody>
      </p:sp>
    </p:spTree>
    <p:extLst>
      <p:ext uri="{BB962C8B-B14F-4D97-AF65-F5344CB8AC3E}">
        <p14:creationId xmlns:p14="http://schemas.microsoft.com/office/powerpoint/2010/main" val="39033462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a:t>CovidScanBe </a:t>
            </a:r>
          </a:p>
        </p:txBody>
      </p:sp>
      <p:sp>
        <p:nvSpPr>
          <p:cNvPr id="7" name="Content Placeholder 6"/>
          <p:cNvSpPr>
            <a:spLocks noGrp="1"/>
          </p:cNvSpPr>
          <p:nvPr>
            <p:ph idx="1"/>
          </p:nvPr>
        </p:nvSpPr>
        <p:spPr/>
        <p:txBody>
          <a:bodyPr/>
          <a:lstStyle/>
          <a:p>
            <a:r>
              <a:rPr lang="nl-BE"/>
              <a:t>1.347.320 téléchargements au 13/01/2022</a:t>
            </a:r>
          </a:p>
          <a:p>
            <a:pPr lvl="1"/>
            <a:endParaRPr lang="fr-FR" b="1" dirty="0" smtClean="0"/>
          </a:p>
          <a:p>
            <a:pPr marL="914400" lvl="2" indent="0">
              <a:buNone/>
            </a:pPr>
            <a:endParaRPr lang="fr-FR" dirty="0"/>
          </a:p>
        </p:txBody>
      </p:sp>
      <p:pic>
        <p:nvPicPr>
          <p:cNvPr id="2" name="Picture 1"/>
          <p:cNvPicPr>
            <a:picLocks noChangeAspect="1"/>
          </p:cNvPicPr>
          <p:nvPr/>
        </p:nvPicPr>
        <p:blipFill>
          <a:blip r:embed="rId2"/>
          <a:stretch>
            <a:fillRect/>
          </a:stretch>
        </p:blipFill>
        <p:spPr>
          <a:xfrm>
            <a:off x="609600" y="1803375"/>
            <a:ext cx="11138189" cy="4577953"/>
          </a:xfrm>
          <a:prstGeom prst="rect">
            <a:avLst/>
          </a:prstGeom>
        </p:spPr>
      </p:pic>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86</a:t>
            </a:fld>
            <a:endParaRPr lang="en-GB" smtClean="0"/>
          </a:p>
        </p:txBody>
      </p:sp>
    </p:spTree>
    <p:extLst>
      <p:ext uri="{BB962C8B-B14F-4D97-AF65-F5344CB8AC3E}">
        <p14:creationId xmlns:p14="http://schemas.microsoft.com/office/powerpoint/2010/main" val="297317716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839416" y="692696"/>
            <a:ext cx="10972800" cy="922337"/>
          </a:xfrm>
        </p:spPr>
        <p:txBody>
          <a:bodyPr>
            <a:normAutofit fontScale="90000"/>
          </a:bodyPr>
          <a:lstStyle/>
          <a:p>
            <a:r>
              <a:rPr lang="fr-BE" sz="4900" dirty="0" smtClean="0">
                <a:solidFill>
                  <a:schemeClr val="tx1"/>
                </a:solidFill>
              </a:rPr>
              <a:t>MERCI  A TOUS</a:t>
            </a:r>
            <a:r>
              <a:rPr lang="fr-BE" dirty="0" smtClean="0">
                <a:solidFill>
                  <a:schemeClr val="tx1"/>
                </a:solidFill>
              </a:rPr>
              <a:t/>
            </a:r>
            <a:br>
              <a:rPr lang="fr-BE" dirty="0" smtClean="0">
                <a:solidFill>
                  <a:schemeClr val="tx1"/>
                </a:solidFill>
              </a:rPr>
            </a:br>
            <a:r>
              <a:rPr lang="fr-BE" dirty="0" smtClean="0">
                <a:solidFill>
                  <a:schemeClr val="tx1"/>
                </a:solidFill>
              </a:rPr>
              <a:t>Meilleurs </a:t>
            </a:r>
            <a:r>
              <a:rPr lang="fr-BE" dirty="0" err="1" smtClean="0">
                <a:solidFill>
                  <a:schemeClr val="tx1"/>
                </a:solidFill>
              </a:rPr>
              <a:t>voeux</a:t>
            </a:r>
            <a:r>
              <a:rPr lang="fr-BE" dirty="0" smtClean="0">
                <a:solidFill>
                  <a:schemeClr val="tx1"/>
                </a:solidFill>
              </a:rPr>
              <a:t> pour 2022 !</a:t>
            </a:r>
            <a:endParaRPr lang="fr-BE" dirty="0">
              <a:solidFill>
                <a:schemeClr val="tx1"/>
              </a:solidFill>
            </a:endParaRPr>
          </a:p>
        </p:txBody>
      </p:sp>
      <p:sp>
        <p:nvSpPr>
          <p:cNvPr id="2" name="Slide Number Placeholder 1"/>
          <p:cNvSpPr>
            <a:spLocks noGrp="1"/>
          </p:cNvSpPr>
          <p:nvPr>
            <p:ph type="sldNum" sz="quarter" idx="10"/>
          </p:nvPr>
        </p:nvSpPr>
        <p:spPr/>
        <p:txBody>
          <a:bodyPr/>
          <a:lstStyle/>
          <a:p>
            <a:pPr>
              <a:defRPr/>
            </a:pPr>
            <a:fld id="{97CCC5E9-F9D9-46F9-AA92-085E1A182B77}" type="slidenum">
              <a:rPr lang="en-GB" smtClean="0"/>
              <a:pPr>
                <a:defRPr/>
              </a:pPr>
              <a:t>87</a:t>
            </a:fld>
            <a:endParaRPr lang="en-GB"/>
          </a:p>
        </p:txBody>
      </p:sp>
    </p:spTree>
    <p:extLst>
      <p:ext uri="{BB962C8B-B14F-4D97-AF65-F5344CB8AC3E}">
        <p14:creationId xmlns:p14="http://schemas.microsoft.com/office/powerpoint/2010/main" val="2440219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Cluster 3 – Business continuity</a:t>
            </a:r>
          </a:p>
        </p:txBody>
      </p:sp>
      <p:sp>
        <p:nvSpPr>
          <p:cNvPr id="5" name="Content Placeholder 4"/>
          <p:cNvSpPr>
            <a:spLocks noGrp="1"/>
          </p:cNvSpPr>
          <p:nvPr>
            <p:ph idx="1"/>
          </p:nvPr>
        </p:nvSpPr>
        <p:spPr/>
        <p:txBody>
          <a:bodyPr/>
          <a:lstStyle/>
          <a:p>
            <a:r>
              <a:rPr lang="nl-BE" dirty="0"/>
              <a:t>2021 </a:t>
            </a:r>
          </a:p>
          <a:p>
            <a:pPr lvl="1"/>
            <a:r>
              <a:rPr lang="nl-BE" dirty="0" err="1"/>
              <a:t>meilleure</a:t>
            </a:r>
            <a:r>
              <a:rPr lang="nl-BE" dirty="0"/>
              <a:t> </a:t>
            </a:r>
            <a:r>
              <a:rPr lang="nl-BE" dirty="0" err="1"/>
              <a:t>collaboration</a:t>
            </a:r>
            <a:r>
              <a:rPr lang="nl-BE" dirty="0"/>
              <a:t> </a:t>
            </a:r>
            <a:r>
              <a:rPr lang="nl-BE" dirty="0" err="1"/>
              <a:t>avec</a:t>
            </a:r>
            <a:r>
              <a:rPr lang="nl-BE" dirty="0"/>
              <a:t> </a:t>
            </a:r>
            <a:r>
              <a:rPr lang="nl-BE" dirty="0" err="1"/>
              <a:t>le</a:t>
            </a:r>
            <a:r>
              <a:rPr lang="nl-BE" dirty="0"/>
              <a:t> CIN et les </a:t>
            </a:r>
            <a:r>
              <a:rPr lang="nl-BE" dirty="0" err="1"/>
              <a:t>OAs</a:t>
            </a:r>
            <a:r>
              <a:rPr lang="nl-BE" dirty="0"/>
              <a:t> cf. </a:t>
            </a:r>
            <a:r>
              <a:rPr lang="nl-BE" dirty="0" err="1"/>
              <a:t>le</a:t>
            </a:r>
            <a:r>
              <a:rPr lang="nl-BE" dirty="0"/>
              <a:t> </a:t>
            </a:r>
            <a:r>
              <a:rPr lang="nl-BE" dirty="0" err="1"/>
              <a:t>suivi</a:t>
            </a:r>
            <a:r>
              <a:rPr lang="nl-BE" dirty="0"/>
              <a:t> et la </a:t>
            </a:r>
            <a:r>
              <a:rPr lang="nl-BE" dirty="0" err="1"/>
              <a:t>communication</a:t>
            </a:r>
            <a:r>
              <a:rPr lang="nl-BE" dirty="0"/>
              <a:t> de </a:t>
            </a:r>
            <a:r>
              <a:rPr lang="nl-BE" dirty="0" err="1"/>
              <a:t>leurs</a:t>
            </a:r>
            <a:r>
              <a:rPr lang="nl-BE" dirty="0"/>
              <a:t> </a:t>
            </a:r>
            <a:r>
              <a:rPr lang="nl-BE" dirty="0" err="1"/>
              <a:t>incidents</a:t>
            </a:r>
            <a:endParaRPr lang="nl-BE" dirty="0"/>
          </a:p>
          <a:p>
            <a:pPr lvl="1"/>
            <a:r>
              <a:rPr lang="nl-BE" dirty="0"/>
              <a:t>mise en </a:t>
            </a:r>
            <a:r>
              <a:rPr lang="nl-BE" dirty="0" err="1"/>
              <a:t>place</a:t>
            </a:r>
            <a:r>
              <a:rPr lang="nl-BE" dirty="0"/>
              <a:t> </a:t>
            </a:r>
            <a:r>
              <a:rPr lang="nl-BE" dirty="0" err="1"/>
              <a:t>d’un</a:t>
            </a:r>
            <a:r>
              <a:rPr lang="nl-BE" dirty="0"/>
              <a:t> 3ème datacenter CIN (DC3 NIPPIN) pour </a:t>
            </a:r>
            <a:r>
              <a:rPr lang="nl-BE" dirty="0" err="1"/>
              <a:t>certaines</a:t>
            </a:r>
            <a:r>
              <a:rPr lang="nl-BE" dirty="0"/>
              <a:t> </a:t>
            </a:r>
            <a:r>
              <a:rPr lang="nl-BE" dirty="0" err="1"/>
              <a:t>applications</a:t>
            </a:r>
            <a:r>
              <a:rPr lang="nl-BE" dirty="0"/>
              <a:t> </a:t>
            </a:r>
            <a:r>
              <a:rPr lang="nl-BE" dirty="0" err="1"/>
              <a:t>critiques</a:t>
            </a:r>
            <a:endParaRPr lang="nl-BE" dirty="0"/>
          </a:p>
          <a:p>
            <a:pPr lvl="2"/>
            <a:r>
              <a:rPr lang="nl-BE" dirty="0"/>
              <a:t>‘member data’ (= </a:t>
            </a:r>
            <a:r>
              <a:rPr lang="nl-BE" dirty="0" err="1"/>
              <a:t>assurabilité</a:t>
            </a:r>
            <a:r>
              <a:rPr lang="nl-BE" dirty="0"/>
              <a:t> </a:t>
            </a:r>
            <a:r>
              <a:rPr lang="nl-BE" dirty="0" err="1"/>
              <a:t>élargie</a:t>
            </a:r>
            <a:r>
              <a:rPr lang="nl-BE" dirty="0"/>
              <a:t>)</a:t>
            </a:r>
          </a:p>
          <a:p>
            <a:pPr lvl="2"/>
            <a:r>
              <a:rPr lang="nl-BE" dirty="0"/>
              <a:t>e-Attest V2</a:t>
            </a:r>
          </a:p>
          <a:p>
            <a:pPr lvl="1"/>
            <a:r>
              <a:rPr lang="nl-BE" dirty="0"/>
              <a:t> </a:t>
            </a:r>
            <a:r>
              <a:rPr lang="nl-BE" dirty="0" err="1"/>
              <a:t>entame</a:t>
            </a:r>
            <a:r>
              <a:rPr lang="nl-BE" dirty="0"/>
              <a:t> du </a:t>
            </a:r>
            <a:r>
              <a:rPr lang="nl-BE" dirty="0" err="1"/>
              <a:t>projet</a:t>
            </a:r>
            <a:r>
              <a:rPr lang="nl-BE" dirty="0"/>
              <a:t> de </a:t>
            </a:r>
            <a:r>
              <a:rPr lang="nl-BE" dirty="0" err="1"/>
              <a:t>migration</a:t>
            </a:r>
            <a:r>
              <a:rPr lang="nl-BE" dirty="0"/>
              <a:t> de </a:t>
            </a:r>
            <a:r>
              <a:rPr lang="nl-BE" dirty="0" err="1"/>
              <a:t>l’hébergement</a:t>
            </a:r>
            <a:r>
              <a:rPr lang="nl-BE" dirty="0"/>
              <a:t> de </a:t>
            </a:r>
            <a:r>
              <a:rPr lang="nl-BE" dirty="0" err="1"/>
              <a:t>Recip</a:t>
            </a:r>
            <a:r>
              <a:rPr lang="nl-BE" dirty="0"/>
              <a:t>-e vers </a:t>
            </a:r>
            <a:r>
              <a:rPr lang="nl-BE" dirty="0" err="1" smtClean="0"/>
              <a:t>le</a:t>
            </a:r>
            <a:r>
              <a:rPr lang="nl-BE" dirty="0" smtClean="0"/>
              <a:t> G-Cloud</a:t>
            </a:r>
            <a:endParaRPr lang="nl-BE" dirty="0"/>
          </a:p>
          <a:p>
            <a:r>
              <a:rPr lang="nl-BE" dirty="0"/>
              <a:t>2022</a:t>
            </a:r>
          </a:p>
          <a:p>
            <a:pPr lvl="1"/>
            <a:r>
              <a:rPr lang="nl-BE" dirty="0"/>
              <a:t>mise en </a:t>
            </a:r>
            <a:r>
              <a:rPr lang="nl-BE" dirty="0" err="1"/>
              <a:t>place</a:t>
            </a:r>
            <a:r>
              <a:rPr lang="nl-BE" dirty="0"/>
              <a:t> de tests </a:t>
            </a:r>
            <a:r>
              <a:rPr lang="nl-BE" dirty="0" err="1"/>
              <a:t>réguliers</a:t>
            </a:r>
            <a:r>
              <a:rPr lang="nl-BE" dirty="0"/>
              <a:t> end </a:t>
            </a:r>
            <a:r>
              <a:rPr lang="nl-BE" dirty="0" err="1"/>
              <a:t>to</a:t>
            </a:r>
            <a:r>
              <a:rPr lang="nl-BE" dirty="0"/>
              <a:t> end </a:t>
            </a:r>
            <a:r>
              <a:rPr lang="nl-BE" dirty="0" err="1"/>
              <a:t>avec</a:t>
            </a:r>
            <a:r>
              <a:rPr lang="nl-BE" dirty="0"/>
              <a:t> les fournisseurs de logiciels</a:t>
            </a:r>
          </a:p>
          <a:p>
            <a:pPr lvl="1"/>
            <a:r>
              <a:rPr lang="nl-BE" dirty="0" err="1"/>
              <a:t>finalisation</a:t>
            </a:r>
            <a:r>
              <a:rPr lang="nl-BE" dirty="0"/>
              <a:t> de la </a:t>
            </a:r>
            <a:r>
              <a:rPr lang="nl-BE" dirty="0" err="1"/>
              <a:t>migration</a:t>
            </a:r>
            <a:r>
              <a:rPr lang="nl-BE" dirty="0"/>
              <a:t> de </a:t>
            </a:r>
            <a:r>
              <a:rPr lang="nl-BE" dirty="0" err="1"/>
              <a:t>l’hébergement</a:t>
            </a:r>
            <a:r>
              <a:rPr lang="nl-BE" dirty="0"/>
              <a:t> de </a:t>
            </a:r>
            <a:r>
              <a:rPr lang="nl-BE" dirty="0" err="1"/>
              <a:t>Recip</a:t>
            </a:r>
            <a:r>
              <a:rPr lang="nl-BE" dirty="0"/>
              <a:t>-e vers </a:t>
            </a:r>
            <a:r>
              <a:rPr lang="nl-BE" dirty="0" err="1" smtClean="0"/>
              <a:t>le</a:t>
            </a:r>
            <a:r>
              <a:rPr lang="nl-BE" dirty="0" smtClean="0"/>
              <a:t> G-Cloud</a:t>
            </a:r>
            <a:endParaRPr lang="nl-BE" dirty="0"/>
          </a:p>
          <a:p>
            <a:pPr marL="457200" lvl="1" indent="0">
              <a:buNone/>
            </a:pPr>
            <a:endParaRPr lang="fr-FR" dirty="0" smtClean="0">
              <a:solidFill>
                <a:srgbClr val="C00000"/>
              </a:solidFill>
            </a:endParaRPr>
          </a:p>
          <a:p>
            <a:endParaRPr lang="fr-FR" dirty="0" smtClean="0"/>
          </a:p>
          <a:p>
            <a:endParaRPr lang="en-US" dirty="0"/>
          </a:p>
        </p:txBody>
      </p:sp>
      <p:sp>
        <p:nvSpPr>
          <p:cNvPr id="3" name="Slide Number Placeholder 2"/>
          <p:cNvSpPr>
            <a:spLocks noGrp="1"/>
          </p:cNvSpPr>
          <p:nvPr>
            <p:ph type="sldNum" sz="quarter" idx="12"/>
          </p:nvPr>
        </p:nvSpPr>
        <p:spPr/>
        <p:txBody>
          <a:bodyPr/>
          <a:lstStyle/>
          <a:p>
            <a:fld id="{97CCC5E9-F9D9-46F9-AA92-085E1A182B77}" type="slidenum">
              <a:rPr lang="en-GB" smtClean="0"/>
              <a:pPr/>
              <a:t>9</a:t>
            </a:fld>
            <a:endParaRPr lang="en-GB" smtClean="0"/>
          </a:p>
        </p:txBody>
      </p:sp>
    </p:spTree>
    <p:extLst>
      <p:ext uri="{BB962C8B-B14F-4D97-AF65-F5344CB8AC3E}">
        <p14:creationId xmlns:p14="http://schemas.microsoft.com/office/powerpoint/2010/main" val="438916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eHeal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5222</TotalTime>
  <Words>4744</Words>
  <Application>Microsoft Office PowerPoint</Application>
  <PresentationFormat>Widescreen</PresentationFormat>
  <Paragraphs>852</Paragraphs>
  <Slides>87</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87</vt:i4>
      </vt:variant>
    </vt:vector>
  </HeadingPairs>
  <TitlesOfParts>
    <vt:vector size="91" baseType="lpstr">
      <vt:lpstr>Arial</vt:lpstr>
      <vt:lpstr>Calibri</vt:lpstr>
      <vt:lpstr>Times New Roman</vt:lpstr>
      <vt:lpstr>eHealth</vt:lpstr>
      <vt:lpstr>eHealth-platform Réalisations 2021 &amp; Perspectives 2022  28/01/2022 </vt:lpstr>
      <vt:lpstr>PowerPoint Presentation</vt:lpstr>
      <vt:lpstr>PowerPoint Presentation</vt:lpstr>
      <vt:lpstr>Cluster 0 – Clarifier, harmoniser des concepts &amp; relations de soins</vt:lpstr>
      <vt:lpstr>Cluster 0 – Standards techniques</vt:lpstr>
      <vt:lpstr>Cluster 0 – Standards techniques</vt:lpstr>
      <vt:lpstr>Cluster 0 – Standards techniques</vt:lpstr>
      <vt:lpstr>Cluster 3 – Business continuity  </vt:lpstr>
      <vt:lpstr>Cluster 3 – Business continuity</vt:lpstr>
      <vt:lpstr>Cluster 3 – Business continuity</vt:lpstr>
      <vt:lpstr>Cluster 3 – CoBRHA+</vt:lpstr>
      <vt:lpstr>Cluster 3 – SAM V2</vt:lpstr>
      <vt:lpstr>Cluster 3 – SAM V2</vt:lpstr>
      <vt:lpstr>Cluster 3 – Registratie van softwarepakketten</vt:lpstr>
      <vt:lpstr>Cluster 4 – Mult-eMediatt (e-CIT)</vt:lpstr>
      <vt:lpstr>Cluster 4 – Mult-eMediatt (e-CIT)</vt:lpstr>
      <vt:lpstr>Cluster 4 – Elektronisch voorschrift</vt:lpstr>
      <vt:lpstr>Cluster 4 – Elektronisch voorschrift</vt:lpstr>
      <vt:lpstr>Cluster 4 – Elektronisch voorschrift</vt:lpstr>
      <vt:lpstr>Cluster 4 – BelRai</vt:lpstr>
      <vt:lpstr>Cluster 4 – BelRai</vt:lpstr>
      <vt:lpstr>Cluster 4 – VIDIS (Virtual Integrated Drug Information System)</vt:lpstr>
      <vt:lpstr>Cluster 4 – VIDIS (Virtual Integrated Drug Information System)</vt:lpstr>
      <vt:lpstr>Cluster 4 – VIDIS (Virtual Integrated Drug Information System)</vt:lpstr>
      <vt:lpstr>eBirth v2: déclaration de naissance électronique</vt:lpstr>
      <vt:lpstr>eBirth v2: déclaration de naissance électronique</vt:lpstr>
      <vt:lpstr>Digitalisation résultats labo</vt:lpstr>
      <vt:lpstr>Digitalisation résultats labo</vt:lpstr>
      <vt:lpstr>Cluster 5 – Orgadon</vt:lpstr>
      <vt:lpstr>Cluster 5 – Orgadon</vt:lpstr>
      <vt:lpstr>Cluster 5 – MijnGezondheid</vt:lpstr>
      <vt:lpstr>Cluster 5 – MijnGezondheid</vt:lpstr>
      <vt:lpstr>Cluster 6 – eGezondheid met ziekenfondsen</vt:lpstr>
      <vt:lpstr>Eveneens in 2021… Andere projecten 2022</vt:lpstr>
      <vt:lpstr>Services de base eHealth</vt:lpstr>
      <vt:lpstr>Service FAS</vt:lpstr>
      <vt:lpstr>KPI’s</vt:lpstr>
      <vt:lpstr>Certificats eHealth</vt:lpstr>
      <vt:lpstr>Connecteurs eHealth</vt:lpstr>
      <vt:lpstr>Portail eSanté</vt:lpstr>
      <vt:lpstr>PowerPoint Presentation</vt:lpstr>
      <vt:lpstr>PowerPoint Presentation</vt:lpstr>
      <vt:lpstr>Portail eHealth</vt:lpstr>
      <vt:lpstr>Portail eHealth</vt:lpstr>
      <vt:lpstr>Portail eHealth</vt:lpstr>
      <vt:lpstr>PowerPoint Presentation</vt:lpstr>
      <vt:lpstr>eHealthBox</vt:lpstr>
      <vt:lpstr>Consult RN</vt:lpstr>
      <vt:lpstr>Consult RN</vt:lpstr>
      <vt:lpstr>Timestamping V2 &amp; Quota management</vt:lpstr>
      <vt:lpstr>Mobile Health</vt:lpstr>
      <vt:lpstr>Juridische aspecten</vt:lpstr>
      <vt:lpstr>Welke accenten krijgt het nieuwe actieplan 2022 -2024 ?</vt:lpstr>
      <vt:lpstr>Doelstellingen</vt:lpstr>
      <vt:lpstr>Doelstellingen</vt:lpstr>
      <vt:lpstr>Gezondheids(zorg)doelstellingen</vt:lpstr>
      <vt:lpstr>Focus op de burger, empowerment &amp; inclusie</vt:lpstr>
      <vt:lpstr>Focus op analytics in de gezondheidszorg</vt:lpstr>
      <vt:lpstr>Focus op analytics in de gezondheidszorg</vt:lpstr>
      <vt:lpstr>Budget 2022</vt:lpstr>
      <vt:lpstr>Budget 2022</vt:lpstr>
      <vt:lpstr>Organisation interne 2022 </vt:lpstr>
      <vt:lpstr>Evolution du système d’imputation TPC</vt:lpstr>
      <vt:lpstr>Prestations extraordinaires</vt:lpstr>
      <vt:lpstr>Jours FLEXI - FlexD</vt:lpstr>
      <vt:lpstr>Gecentraliseerd eLearning platform  “eAcademy CBSS-eHealth”</vt:lpstr>
      <vt:lpstr>Gecentraliseerd eLearning platform  “eAcademy CBSS-eHealth”</vt:lpstr>
      <vt:lpstr>Gecentraliseerd eLearning platform  “eAcademy CBSS-eHealth”</vt:lpstr>
      <vt:lpstr>Enquête « risques psychosociaux »</vt:lpstr>
      <vt:lpstr>Enquête « risques psychosociaux »</vt:lpstr>
      <vt:lpstr>Ressource management</vt:lpstr>
      <vt:lpstr>Ressource management</vt:lpstr>
      <vt:lpstr>Ressource management</vt:lpstr>
      <vt:lpstr>Ressource management</vt:lpstr>
      <vt:lpstr>Covid 19 crisis </vt:lpstr>
      <vt:lpstr>Coordination des systèmes de gestion de l’information</vt:lpstr>
      <vt:lpstr>PowerPoint Presentation</vt:lpstr>
      <vt:lpstr>PowerPoint Presentation</vt:lpstr>
      <vt:lpstr>Coordination des systèmes de gestion de l’information</vt:lpstr>
      <vt:lpstr>PowerPoint Presentation</vt:lpstr>
      <vt:lpstr>PowerPoint Presentation</vt:lpstr>
      <vt:lpstr>PowerPoint Presentation</vt:lpstr>
      <vt:lpstr>Coordination des systèmes de gestion de l’information</vt:lpstr>
      <vt:lpstr>Coordination des systèmes de gestion de l’information</vt:lpstr>
      <vt:lpstr>CovidSafeBe </vt:lpstr>
      <vt:lpstr>CovidScanBe </vt:lpstr>
      <vt:lpstr>MERCI  A TOUS Meilleurs voeux pour 2022 !</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Sanne Miseur (KSZ-BCSS)</cp:lastModifiedBy>
  <cp:revision>441</cp:revision>
  <cp:lastPrinted>2021-01-19T14:04:10Z</cp:lastPrinted>
  <dcterms:created xsi:type="dcterms:W3CDTF">2013-03-05T07:37:33Z</dcterms:created>
  <dcterms:modified xsi:type="dcterms:W3CDTF">2022-01-27T10:44:35Z</dcterms:modified>
</cp:coreProperties>
</file>