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4" r:id="rId5"/>
    <p:sldMasterId id="2147483977" r:id="rId6"/>
    <p:sldMasterId id="2147483963" r:id="rId7"/>
    <p:sldMasterId id="2147483934" r:id="rId8"/>
    <p:sldMasterId id="2147483949" r:id="rId9"/>
  </p:sldMasterIdLst>
  <p:notesMasterIdLst>
    <p:notesMasterId r:id="rId155"/>
  </p:notesMasterIdLst>
  <p:handoutMasterIdLst>
    <p:handoutMasterId r:id="rId156"/>
  </p:handoutMasterIdLst>
  <p:sldIdLst>
    <p:sldId id="837" r:id="rId10"/>
    <p:sldId id="727" r:id="rId11"/>
    <p:sldId id="839" r:id="rId12"/>
    <p:sldId id="840" r:id="rId13"/>
    <p:sldId id="534" r:id="rId14"/>
    <p:sldId id="535" r:id="rId15"/>
    <p:sldId id="536" r:id="rId16"/>
    <p:sldId id="537" r:id="rId17"/>
    <p:sldId id="477" r:id="rId18"/>
    <p:sldId id="515" r:id="rId19"/>
    <p:sldId id="538" r:id="rId20"/>
    <p:sldId id="522" r:id="rId21"/>
    <p:sldId id="436" r:id="rId22"/>
    <p:sldId id="440" r:id="rId23"/>
    <p:sldId id="478" r:id="rId24"/>
    <p:sldId id="503" r:id="rId25"/>
    <p:sldId id="487" r:id="rId26"/>
    <p:sldId id="539" r:id="rId27"/>
    <p:sldId id="540" r:id="rId28"/>
    <p:sldId id="541" r:id="rId29"/>
    <p:sldId id="441" r:id="rId30"/>
    <p:sldId id="516" r:id="rId31"/>
    <p:sldId id="663" r:id="rId32"/>
    <p:sldId id="455" r:id="rId33"/>
    <p:sldId id="546" r:id="rId34"/>
    <p:sldId id="547" r:id="rId35"/>
    <p:sldId id="826" r:id="rId36"/>
    <p:sldId id="665" r:id="rId37"/>
    <p:sldId id="542" r:id="rId38"/>
    <p:sldId id="543" r:id="rId39"/>
    <p:sldId id="544" r:id="rId40"/>
    <p:sldId id="530" r:id="rId41"/>
    <p:sldId id="558" r:id="rId42"/>
    <p:sldId id="827" r:id="rId43"/>
    <p:sldId id="702" r:id="rId44"/>
    <p:sldId id="576" r:id="rId45"/>
    <p:sldId id="533" r:id="rId46"/>
    <p:sldId id="561" r:id="rId47"/>
    <p:sldId id="666" r:id="rId48"/>
    <p:sldId id="677" r:id="rId49"/>
    <p:sldId id="780" r:id="rId50"/>
    <p:sldId id="828" r:id="rId51"/>
    <p:sldId id="829" r:id="rId52"/>
    <p:sldId id="830" r:id="rId53"/>
    <p:sldId id="831" r:id="rId54"/>
    <p:sldId id="832" r:id="rId55"/>
    <p:sldId id="833" r:id="rId56"/>
    <p:sldId id="834" r:id="rId57"/>
    <p:sldId id="835" r:id="rId58"/>
    <p:sldId id="836" r:id="rId59"/>
    <p:sldId id="705" r:id="rId60"/>
    <p:sldId id="758" r:id="rId61"/>
    <p:sldId id="759" r:id="rId62"/>
    <p:sldId id="760" r:id="rId63"/>
    <p:sldId id="776" r:id="rId64"/>
    <p:sldId id="778" r:id="rId65"/>
    <p:sldId id="779" r:id="rId66"/>
    <p:sldId id="777" r:id="rId67"/>
    <p:sldId id="762" r:id="rId68"/>
    <p:sldId id="763" r:id="rId69"/>
    <p:sldId id="764" r:id="rId70"/>
    <p:sldId id="765" r:id="rId71"/>
    <p:sldId id="766" r:id="rId72"/>
    <p:sldId id="767" r:id="rId73"/>
    <p:sldId id="768" r:id="rId74"/>
    <p:sldId id="769" r:id="rId75"/>
    <p:sldId id="770" r:id="rId76"/>
    <p:sldId id="771" r:id="rId77"/>
    <p:sldId id="772" r:id="rId78"/>
    <p:sldId id="775" r:id="rId79"/>
    <p:sldId id="674" r:id="rId80"/>
    <p:sldId id="675" r:id="rId81"/>
    <p:sldId id="676" r:id="rId82"/>
    <p:sldId id="580" r:id="rId83"/>
    <p:sldId id="583" r:id="rId84"/>
    <p:sldId id="717" r:id="rId85"/>
    <p:sldId id="706" r:id="rId86"/>
    <p:sldId id="703" r:id="rId87"/>
    <p:sldId id="704" r:id="rId88"/>
    <p:sldId id="728" r:id="rId89"/>
    <p:sldId id="707" r:id="rId90"/>
    <p:sldId id="605" r:id="rId91"/>
    <p:sldId id="606" r:id="rId92"/>
    <p:sldId id="607" r:id="rId93"/>
    <p:sldId id="608" r:id="rId94"/>
    <p:sldId id="614" r:id="rId95"/>
    <p:sldId id="610" r:id="rId96"/>
    <p:sldId id="611" r:id="rId97"/>
    <p:sldId id="612" r:id="rId98"/>
    <p:sldId id="615" r:id="rId99"/>
    <p:sldId id="708" r:id="rId100"/>
    <p:sldId id="729" r:id="rId101"/>
    <p:sldId id="730" r:id="rId102"/>
    <p:sldId id="731" r:id="rId103"/>
    <p:sldId id="732" r:id="rId104"/>
    <p:sldId id="685" r:id="rId105"/>
    <p:sldId id="686" r:id="rId106"/>
    <p:sldId id="687" r:id="rId107"/>
    <p:sldId id="688" r:id="rId108"/>
    <p:sldId id="689" r:id="rId109"/>
    <p:sldId id="690" r:id="rId110"/>
    <p:sldId id="691" r:id="rId111"/>
    <p:sldId id="692" r:id="rId112"/>
    <p:sldId id="693" r:id="rId113"/>
    <p:sldId id="694" r:id="rId114"/>
    <p:sldId id="695" r:id="rId115"/>
    <p:sldId id="697" r:id="rId116"/>
    <p:sldId id="698" r:id="rId117"/>
    <p:sldId id="699" r:id="rId118"/>
    <p:sldId id="700" r:id="rId119"/>
    <p:sldId id="716" r:id="rId120"/>
    <p:sldId id="712" r:id="rId121"/>
    <p:sldId id="616" r:id="rId122"/>
    <p:sldId id="619" r:id="rId123"/>
    <p:sldId id="713" r:id="rId124"/>
    <p:sldId id="678" r:id="rId125"/>
    <p:sldId id="679" r:id="rId126"/>
    <p:sldId id="680" r:id="rId127"/>
    <p:sldId id="681" r:id="rId128"/>
    <p:sldId id="682" r:id="rId129"/>
    <p:sldId id="683" r:id="rId130"/>
    <p:sldId id="684" r:id="rId131"/>
    <p:sldId id="718" r:id="rId132"/>
    <p:sldId id="841" r:id="rId133"/>
    <p:sldId id="842" r:id="rId134"/>
    <p:sldId id="843" r:id="rId135"/>
    <p:sldId id="844" r:id="rId136"/>
    <p:sldId id="845" r:id="rId137"/>
    <p:sldId id="846" r:id="rId138"/>
    <p:sldId id="847" r:id="rId139"/>
    <p:sldId id="848" r:id="rId140"/>
    <p:sldId id="849" r:id="rId141"/>
    <p:sldId id="850" r:id="rId142"/>
    <p:sldId id="851" r:id="rId143"/>
    <p:sldId id="852" r:id="rId144"/>
    <p:sldId id="853" r:id="rId145"/>
    <p:sldId id="854" r:id="rId146"/>
    <p:sldId id="855" r:id="rId147"/>
    <p:sldId id="856" r:id="rId148"/>
    <p:sldId id="857" r:id="rId149"/>
    <p:sldId id="858" r:id="rId150"/>
    <p:sldId id="859" r:id="rId151"/>
    <p:sldId id="860" r:id="rId152"/>
    <p:sldId id="861" r:id="rId153"/>
    <p:sldId id="838" r:id="rId154"/>
  </p:sldIdLst>
  <p:sldSz cx="12192000" cy="6858000"/>
  <p:notesSz cx="9931400" cy="67945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521415D9-36F7-43E2-AB2F-B90AF26B5E84}">
      <p14:sectionLst xmlns:p14="http://schemas.microsoft.com/office/powerpoint/2010/main">
        <p14:section name="Default Section" id="{19F6E101-3458-48EA-A117-2B4AE32F2D7D}">
          <p14:sldIdLst>
            <p14:sldId id="837"/>
            <p14:sldId id="727"/>
            <p14:sldId id="839"/>
            <p14:sldId id="840"/>
            <p14:sldId id="534"/>
            <p14:sldId id="535"/>
            <p14:sldId id="536"/>
            <p14:sldId id="537"/>
            <p14:sldId id="477"/>
            <p14:sldId id="515"/>
            <p14:sldId id="538"/>
            <p14:sldId id="522"/>
            <p14:sldId id="436"/>
            <p14:sldId id="440"/>
            <p14:sldId id="478"/>
            <p14:sldId id="503"/>
            <p14:sldId id="487"/>
            <p14:sldId id="539"/>
            <p14:sldId id="540"/>
            <p14:sldId id="541"/>
            <p14:sldId id="441"/>
            <p14:sldId id="516"/>
            <p14:sldId id="663"/>
            <p14:sldId id="455"/>
            <p14:sldId id="546"/>
            <p14:sldId id="547"/>
            <p14:sldId id="826"/>
            <p14:sldId id="665"/>
            <p14:sldId id="542"/>
            <p14:sldId id="543"/>
            <p14:sldId id="544"/>
            <p14:sldId id="530"/>
            <p14:sldId id="558"/>
            <p14:sldId id="827"/>
            <p14:sldId id="702"/>
            <p14:sldId id="576"/>
            <p14:sldId id="533"/>
            <p14:sldId id="561"/>
            <p14:sldId id="666"/>
            <p14:sldId id="677"/>
            <p14:sldId id="780"/>
            <p14:sldId id="828"/>
            <p14:sldId id="829"/>
            <p14:sldId id="830"/>
            <p14:sldId id="831"/>
            <p14:sldId id="832"/>
            <p14:sldId id="833"/>
            <p14:sldId id="834"/>
            <p14:sldId id="835"/>
            <p14:sldId id="836"/>
            <p14:sldId id="705"/>
            <p14:sldId id="758"/>
            <p14:sldId id="759"/>
            <p14:sldId id="760"/>
            <p14:sldId id="776"/>
            <p14:sldId id="778"/>
            <p14:sldId id="779"/>
            <p14:sldId id="777"/>
            <p14:sldId id="762"/>
            <p14:sldId id="763"/>
            <p14:sldId id="764"/>
            <p14:sldId id="765"/>
            <p14:sldId id="766"/>
            <p14:sldId id="767"/>
            <p14:sldId id="768"/>
            <p14:sldId id="769"/>
            <p14:sldId id="770"/>
            <p14:sldId id="771"/>
            <p14:sldId id="772"/>
            <p14:sldId id="775"/>
            <p14:sldId id="674"/>
            <p14:sldId id="675"/>
            <p14:sldId id="676"/>
            <p14:sldId id="580"/>
            <p14:sldId id="583"/>
            <p14:sldId id="717"/>
            <p14:sldId id="706"/>
            <p14:sldId id="703"/>
            <p14:sldId id="704"/>
            <p14:sldId id="728"/>
            <p14:sldId id="707"/>
            <p14:sldId id="605"/>
            <p14:sldId id="606"/>
            <p14:sldId id="607"/>
            <p14:sldId id="608"/>
            <p14:sldId id="614"/>
            <p14:sldId id="610"/>
            <p14:sldId id="611"/>
            <p14:sldId id="612"/>
            <p14:sldId id="615"/>
            <p14:sldId id="708"/>
            <p14:sldId id="729"/>
            <p14:sldId id="730"/>
            <p14:sldId id="731"/>
            <p14:sldId id="732"/>
            <p14:sldId id="685"/>
            <p14:sldId id="686"/>
            <p14:sldId id="687"/>
            <p14:sldId id="688"/>
            <p14:sldId id="689"/>
            <p14:sldId id="690"/>
            <p14:sldId id="691"/>
            <p14:sldId id="692"/>
            <p14:sldId id="693"/>
            <p14:sldId id="694"/>
            <p14:sldId id="695"/>
            <p14:sldId id="697"/>
            <p14:sldId id="698"/>
            <p14:sldId id="699"/>
            <p14:sldId id="700"/>
            <p14:sldId id="716"/>
            <p14:sldId id="712"/>
            <p14:sldId id="616"/>
            <p14:sldId id="619"/>
            <p14:sldId id="713"/>
            <p14:sldId id="678"/>
            <p14:sldId id="679"/>
            <p14:sldId id="680"/>
            <p14:sldId id="681"/>
            <p14:sldId id="682"/>
            <p14:sldId id="683"/>
            <p14:sldId id="684"/>
            <p14:sldId id="718"/>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38"/>
          </p14:sldIdLst>
        </p14:section>
        <p14:section name="Untitled Section" id="{AB451003-7BBB-4397-A026-70501C3D9139}">
          <p14:sldIdLst/>
        </p14:section>
        <p14:section name="Additional material" id="{9D0A0643-DBDC-4D13-B77B-5C20204004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0">
          <p15:clr>
            <a:srgbClr val="A4A3A4"/>
          </p15:clr>
        </p15:guide>
        <p15:guide id="2" pos="31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2"/>
    <a:srgbClr val="BBC4E7"/>
    <a:srgbClr val="435DBD"/>
    <a:srgbClr val="000000"/>
    <a:srgbClr val="4F81BD"/>
    <a:srgbClr val="C84457"/>
    <a:srgbClr val="C00000"/>
    <a:srgbClr val="5DAF5D"/>
    <a:srgbClr val="E83E00"/>
    <a:srgbClr val="00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963" autoAdjust="0"/>
  </p:normalViewPr>
  <p:slideViewPr>
    <p:cSldViewPr>
      <p:cViewPr varScale="1">
        <p:scale>
          <a:sx n="111" d="100"/>
          <a:sy n="111" d="100"/>
        </p:scale>
        <p:origin x="498" y="96"/>
      </p:cViewPr>
      <p:guideLst>
        <p:guide orient="horz" pos="2160"/>
        <p:guide pos="3840"/>
      </p:guideLst>
    </p:cSldViewPr>
  </p:slideViewPr>
  <p:outlineViewPr>
    <p:cViewPr>
      <p:scale>
        <a:sx n="33" d="100"/>
        <a:sy n="33" d="100"/>
      </p:scale>
      <p:origin x="0" y="-54564"/>
    </p:cViewPr>
  </p:outlineViewPr>
  <p:notesTextViewPr>
    <p:cViewPr>
      <p:scale>
        <a:sx n="1" d="1"/>
        <a:sy n="1" d="1"/>
      </p:scale>
      <p:origin x="0" y="0"/>
    </p:cViewPr>
  </p:notesTextViewPr>
  <p:sorterViewPr>
    <p:cViewPr>
      <p:scale>
        <a:sx n="75" d="100"/>
        <a:sy n="75" d="100"/>
      </p:scale>
      <p:origin x="0" y="-22662"/>
    </p:cViewPr>
  </p:sorterViewPr>
  <p:notesViewPr>
    <p:cSldViewPr showGuides="1">
      <p:cViewPr>
        <p:scale>
          <a:sx n="80" d="100"/>
          <a:sy n="80" d="100"/>
        </p:scale>
        <p:origin x="-2400" y="-780"/>
      </p:cViewPr>
      <p:guideLst>
        <p:guide orient="horz" pos="2140"/>
        <p:guide pos="312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theme" Target="theme/theme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1.xml"/><Relationship Id="rId95" Type="http://schemas.openxmlformats.org/officeDocument/2006/relationships/slide" Target="slides/slide86.xml"/><Relationship Id="rId160" Type="http://schemas.openxmlformats.org/officeDocument/2006/relationships/tableStyles" Target="tableStyle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notesMaster" Target="notesMasters/notesMaster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handoutMaster" Target="handoutMasters/handoutMaster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v\AppData\Local\Microsoft\Windows\Temporary%20Internet%20Files\Content.Outlook\TDCM3YQK\161222_DOC_Prj_Mgt_Risk_Register_0.2_PIA_vragen_V13_short_V01_Lilimted_JV.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nl-BE"/>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nl-BE"/>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nl-BE"/>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nl-BE"/>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BE"/>
              <a:t>Residual Level Comparison</a:t>
            </a:r>
          </a:p>
        </c:rich>
      </c:tx>
      <c:layout>
        <c:manualLayout>
          <c:xMode val="edge"/>
          <c:yMode val="edge"/>
          <c:x val="0.67482247010790319"/>
          <c:y val="7.2485660776239616E-3"/>
        </c:manualLayout>
      </c:layout>
      <c:overlay val="1"/>
    </c:title>
    <c:autoTitleDeleted val="0"/>
    <c:plotArea>
      <c:layout/>
      <c:radarChart>
        <c:radarStyle val="marker"/>
        <c:varyColors val="0"/>
        <c:ser>
          <c:idx val="0"/>
          <c:order val="0"/>
          <c:tx>
            <c:strRef>
              <c:f>Radars!$C$37</c:f>
              <c:strCache>
                <c:ptCount val="1"/>
                <c:pt idx="0">
                  <c:v>Average</c:v>
                </c:pt>
              </c:strCache>
            </c:strRef>
          </c:tx>
          <c:spPr>
            <a:ln w="25400">
              <a:solidFill>
                <a:schemeClr val="tx1"/>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Radars!$C$38:$C$50</c:f>
              <c:numCache>
                <c:formatCode>0.0</c:formatCode>
                <c:ptCount val="13"/>
                <c:pt idx="0">
                  <c:v>3.5714285714285712E-2</c:v>
                </c:pt>
                <c:pt idx="1">
                  <c:v>-0.5</c:v>
                </c:pt>
                <c:pt idx="2">
                  <c:v>0</c:v>
                </c:pt>
                <c:pt idx="3">
                  <c:v>0</c:v>
                </c:pt>
                <c:pt idx="4">
                  <c:v>0</c:v>
                </c:pt>
                <c:pt idx="5">
                  <c:v>0</c:v>
                </c:pt>
                <c:pt idx="6">
                  <c:v>0</c:v>
                </c:pt>
                <c:pt idx="7">
                  <c:v>0</c:v>
                </c:pt>
                <c:pt idx="8">
                  <c:v>0</c:v>
                </c:pt>
                <c:pt idx="9">
                  <c:v>-0.5</c:v>
                </c:pt>
                <c:pt idx="10">
                  <c:v>0</c:v>
                </c:pt>
                <c:pt idx="11">
                  <c:v>0</c:v>
                </c:pt>
                <c:pt idx="12">
                  <c:v>0</c:v>
                </c:pt>
              </c:numCache>
            </c:numRef>
          </c:val>
          <c:extLst>
            <c:ext xmlns:c16="http://schemas.microsoft.com/office/drawing/2014/chart" uri="{C3380CC4-5D6E-409C-BE32-E72D297353CC}">
              <c16:uniqueId val="{00000000-E7DF-46C3-A94B-D57F083C5F5E}"/>
            </c:ext>
          </c:extLst>
        </c:ser>
        <c:ser>
          <c:idx val="1"/>
          <c:order val="1"/>
          <c:tx>
            <c:strRef>
              <c:f>Radars!$E$37</c:f>
              <c:strCache>
                <c:ptCount val="1"/>
                <c:pt idx="0">
                  <c:v>Max</c:v>
                </c:pt>
              </c:strCache>
            </c:strRef>
          </c:tx>
          <c:spPr>
            <a:ln w="25400">
              <a:solidFill>
                <a:schemeClr val="tx1"/>
              </a:solidFill>
              <a:prstDash val="dash"/>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Radars!$E$38:$E$50</c:f>
              <c:numCache>
                <c:formatCode>0.0</c:formatCode>
                <c:ptCount val="13"/>
                <c:pt idx="0">
                  <c:v>1</c:v>
                </c:pt>
                <c:pt idx="1">
                  <c:v>0</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1-E7DF-46C3-A94B-D57F083C5F5E}"/>
            </c:ext>
          </c:extLst>
        </c:ser>
        <c:ser>
          <c:idx val="2"/>
          <c:order val="2"/>
          <c:tx>
            <c:strRef>
              <c:f>Radars!$F$37</c:f>
              <c:strCache>
                <c:ptCount val="1"/>
                <c:pt idx="0">
                  <c:v>B</c:v>
                </c:pt>
              </c:strCache>
            </c:strRef>
          </c:tx>
          <c:spPr>
            <a:ln w="965200">
              <a:solidFill>
                <a:srgbClr val="00B0F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Radars!$F$38:$F$50</c:f>
              <c:numCache>
                <c:formatCode>General</c:formatCode>
                <c:ptCount val="13"/>
                <c:pt idx="0">
                  <c:v>-2.5</c:v>
                </c:pt>
                <c:pt idx="1">
                  <c:v>-2.5</c:v>
                </c:pt>
                <c:pt idx="2">
                  <c:v>-2.5</c:v>
                </c:pt>
                <c:pt idx="3">
                  <c:v>-2.5</c:v>
                </c:pt>
                <c:pt idx="4">
                  <c:v>-2.5</c:v>
                </c:pt>
                <c:pt idx="5">
                  <c:v>-2.5</c:v>
                </c:pt>
                <c:pt idx="6">
                  <c:v>-2.5</c:v>
                </c:pt>
                <c:pt idx="7">
                  <c:v>-2.5</c:v>
                </c:pt>
                <c:pt idx="8">
                  <c:v>-2.5</c:v>
                </c:pt>
                <c:pt idx="9">
                  <c:v>-2.5</c:v>
                </c:pt>
                <c:pt idx="10">
                  <c:v>-2.5</c:v>
                </c:pt>
                <c:pt idx="11">
                  <c:v>-2.5</c:v>
                </c:pt>
                <c:pt idx="12">
                  <c:v>-2.5</c:v>
                </c:pt>
              </c:numCache>
            </c:numRef>
          </c:val>
          <c:extLst>
            <c:ext xmlns:c16="http://schemas.microsoft.com/office/drawing/2014/chart" uri="{C3380CC4-5D6E-409C-BE32-E72D297353CC}">
              <c16:uniqueId val="{00000002-E7DF-46C3-A94B-D57F083C5F5E}"/>
            </c:ext>
          </c:extLst>
        </c:ser>
        <c:ser>
          <c:idx val="3"/>
          <c:order val="3"/>
          <c:tx>
            <c:strRef>
              <c:f>Radars!$G$37</c:f>
              <c:strCache>
                <c:ptCount val="1"/>
                <c:pt idx="0">
                  <c:v>G</c:v>
                </c:pt>
              </c:strCache>
            </c:strRef>
          </c:tx>
          <c:spPr>
            <a:ln w="254000">
              <a:solidFill>
                <a:srgbClr val="92D05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Radars!$G$38:$G$50</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3-E7DF-46C3-A94B-D57F083C5F5E}"/>
            </c:ext>
          </c:extLst>
        </c:ser>
        <c:ser>
          <c:idx val="4"/>
          <c:order val="4"/>
          <c:tx>
            <c:strRef>
              <c:f>Radars!$H$37</c:f>
              <c:strCache>
                <c:ptCount val="1"/>
                <c:pt idx="0">
                  <c:v>O</c:v>
                </c:pt>
              </c:strCache>
            </c:strRef>
          </c:tx>
          <c:spPr>
            <a:ln w="254000">
              <a:solidFill>
                <a:srgbClr val="FFC00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Radars!$H$38:$H$50</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004-E7DF-46C3-A94B-D57F083C5F5E}"/>
            </c:ext>
          </c:extLst>
        </c:ser>
        <c:ser>
          <c:idx val="5"/>
          <c:order val="5"/>
          <c:tx>
            <c:strRef>
              <c:f>Radars!$I$37</c:f>
              <c:strCache>
                <c:ptCount val="1"/>
                <c:pt idx="0">
                  <c:v>R</c:v>
                </c:pt>
              </c:strCache>
            </c:strRef>
          </c:tx>
          <c:spPr>
            <a:ln w="635000">
              <a:solidFill>
                <a:srgbClr val="FF0000">
                  <a:alpha val="50000"/>
                </a:srgbClr>
              </a:solidFill>
            </a:ln>
          </c:spPr>
          <c:marker>
            <c:symbol val="none"/>
          </c:marker>
          <c:cat>
            <c:strRef>
              <c:f>Radars!$B$38:$B$50</c:f>
              <c:strCache>
                <c:ptCount val="13"/>
                <c:pt idx="0">
                  <c:v>Vertrouwelijkheid, integriteit, beschikbaarheid van persoonsgegevens</c:v>
                </c:pt>
                <c:pt idx="1">
                  <c:v>Beperking doel, data minimalisatie en nauwkeurigheid</c:v>
                </c:pt>
                <c:pt idx="2">
                  <c:v>Opslag beperking</c:v>
                </c:pt>
                <c:pt idx="3">
                  <c:v>Wettigheid van verwerking</c:v>
                </c:pt>
                <c:pt idx="4">
                  <c:v>Transparantie en informatie over de verwerking</c:v>
                </c:pt>
                <c:pt idx="5">
                  <c:v>Derde partij</c:v>
                </c:pt>
                <c:pt idx="6">
                  <c:v>Internationaal</c:v>
                </c:pt>
                <c:pt idx="7">
                  <c:v>Recht van toegang, rectificatie en wissen</c:v>
                </c:pt>
                <c:pt idx="8">
                  <c:v>Recht op bezwaar</c:v>
                </c:pt>
                <c:pt idx="9">
                  <c:v>De verwerker</c:v>
                </c:pt>
                <c:pt idx="10">
                  <c:v>Inbreuk</c:v>
                </c:pt>
                <c:pt idx="11">
                  <c:v>Gegevensverwerking effecten beoordelingsrapport</c:v>
                </c:pt>
                <c:pt idx="12">
                  <c:v>Gegevensbeschermingsbeleid en registers</c:v>
                </c:pt>
              </c:strCache>
            </c:strRef>
          </c:cat>
          <c:val>
            <c:numRef>
              <c:f>Radars!$I$38:$I$50</c:f>
              <c:numCache>
                <c:formatCode>General</c:formatCode>
                <c:ptCount val="13"/>
                <c:pt idx="0">
                  <c:v>2.8</c:v>
                </c:pt>
                <c:pt idx="1">
                  <c:v>2.8</c:v>
                </c:pt>
                <c:pt idx="2">
                  <c:v>2.8</c:v>
                </c:pt>
                <c:pt idx="3">
                  <c:v>2.8</c:v>
                </c:pt>
                <c:pt idx="4">
                  <c:v>2.8</c:v>
                </c:pt>
                <c:pt idx="5">
                  <c:v>2.8</c:v>
                </c:pt>
                <c:pt idx="6">
                  <c:v>2.8</c:v>
                </c:pt>
                <c:pt idx="7">
                  <c:v>2.8</c:v>
                </c:pt>
                <c:pt idx="8">
                  <c:v>2.8</c:v>
                </c:pt>
                <c:pt idx="9">
                  <c:v>2.8</c:v>
                </c:pt>
                <c:pt idx="10">
                  <c:v>2.8</c:v>
                </c:pt>
                <c:pt idx="11">
                  <c:v>2.8</c:v>
                </c:pt>
                <c:pt idx="12">
                  <c:v>2.8</c:v>
                </c:pt>
              </c:numCache>
            </c:numRef>
          </c:val>
          <c:extLst>
            <c:ext xmlns:c16="http://schemas.microsoft.com/office/drawing/2014/chart" uri="{C3380CC4-5D6E-409C-BE32-E72D297353CC}">
              <c16:uniqueId val="{00000005-E7DF-46C3-A94B-D57F083C5F5E}"/>
            </c:ext>
          </c:extLst>
        </c:ser>
        <c:dLbls>
          <c:showLegendKey val="0"/>
          <c:showVal val="0"/>
          <c:showCatName val="0"/>
          <c:showSerName val="0"/>
          <c:showPercent val="0"/>
          <c:showBubbleSize val="0"/>
        </c:dLbls>
        <c:axId val="83716352"/>
        <c:axId val="94097408"/>
      </c:radarChart>
      <c:catAx>
        <c:axId val="83716352"/>
        <c:scaling>
          <c:orientation val="minMax"/>
        </c:scaling>
        <c:delete val="0"/>
        <c:axPos val="b"/>
        <c:majorGridlines/>
        <c:numFmt formatCode="General" sourceLinked="0"/>
        <c:majorTickMark val="out"/>
        <c:minorTickMark val="none"/>
        <c:tickLblPos val="nextTo"/>
        <c:crossAx val="94097408"/>
        <c:crosses val="autoZero"/>
        <c:auto val="1"/>
        <c:lblAlgn val="ctr"/>
        <c:lblOffset val="100"/>
        <c:noMultiLvlLbl val="0"/>
      </c:catAx>
      <c:valAx>
        <c:axId val="94097408"/>
        <c:scaling>
          <c:orientation val="minMax"/>
          <c:max val="4"/>
          <c:min val="-4"/>
        </c:scaling>
        <c:delete val="0"/>
        <c:axPos val="l"/>
        <c:numFmt formatCode="0.0" sourceLinked="1"/>
        <c:majorTickMark val="out"/>
        <c:minorTickMark val="none"/>
        <c:tickLblPos val="nextTo"/>
        <c:crossAx val="83716352"/>
        <c:crosses val="autoZero"/>
        <c:crossBetween val="between"/>
        <c:majorUnit val="1"/>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image" Target="../media/image146.jpeg"/><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image" Target="../media/image146.jpeg"/><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err="1" smtClean="0"/>
            <a:t>Government</a:t>
          </a:r>
          <a:endParaRPr lang="nl-BE" sz="1600"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G-Cloud Operations &amp; </a:t>
          </a:r>
          <a:r>
            <a:rPr lang="nl-BE" sz="1600" dirty="0" err="1" smtClean="0"/>
            <a:t>Programme</a:t>
          </a:r>
          <a:r>
            <a:rPr lang="nl-BE" sz="1600" dirty="0" smtClean="0"/>
            <a:t> Board</a:t>
          </a:r>
          <a:endParaRPr lang="nl-BE" sz="1600"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FPS/PPS</a:t>
          </a:r>
          <a:r>
            <a:rPr dirty="0"/>
            <a:t/>
          </a:r>
          <a:br>
            <a:rPr dirty="0"/>
          </a:br>
          <a:r>
            <a:rPr lang="nl-BE" sz="1600" dirty="0" smtClean="0"/>
            <a:t>(</a:t>
          </a:r>
          <a:r>
            <a:rPr lang="nl-BE" sz="1600" dirty="0" err="1" smtClean="0"/>
            <a:t>Horizontal</a:t>
          </a:r>
          <a:r>
            <a:rPr lang="nl-BE" sz="1600" dirty="0" smtClean="0"/>
            <a:t> FPS, FPS FIN, Belnet, …)</a:t>
          </a:r>
          <a:endParaRPr lang="nl-BE" sz="16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PSSI/IPB </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dirty="0" smtClean="0"/>
            <a:t>Association of  FPS/PPSI/IPB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Private ICT companies </a:t>
          </a:r>
          <a:r>
            <a:rPr lang="nl-BE" sz="1600" dirty="0" err="1" smtClean="0"/>
            <a:t>directed</a:t>
          </a:r>
          <a:r>
            <a:rPr lang="nl-BE" sz="1600" dirty="0" smtClean="0"/>
            <a:t> </a:t>
          </a:r>
          <a:r>
            <a:rPr lang="nl-BE" sz="1600" dirty="0" err="1" smtClean="0"/>
            <a:t>by</a:t>
          </a:r>
          <a:r>
            <a:rPr lang="nl-BE" sz="1600" dirty="0" smtClean="0"/>
            <a:t> FPS/PSSI/... </a:t>
          </a:r>
          <a:endParaRPr lang="nl-BE" sz="16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a:solidFill>
                <a:schemeClr val="tx1"/>
              </a:solidFill>
            </a:rPr>
            <a:t>Offered by</a:t>
          </a:r>
        </a:p>
      </dgm:t>
    </dgm:pt>
    <dgm:pt modelId="{F7C2E3DB-0C1C-4043-AADC-4AA879B0C8E8}">
      <dgm:prSet phldrT="[Text]"/>
      <dgm:spPr/>
      <dgm:t>
        <a:bodyPr/>
        <a:lstStyle/>
        <a:p>
          <a:r>
            <a:rPr lang="en-GB"/>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a:solidFill>
                <a:schemeClr val="tx1"/>
              </a:solidFill>
            </a:rPr>
            <a:t>Delivered by</a:t>
          </a:r>
        </a:p>
      </dgm:t>
    </dgm:pt>
    <dgm:pt modelId="{EBD4829B-DED3-486E-BCD6-3FBF6989D5E7}">
      <dgm:prSet phldrT="[Text]"/>
      <dgm:spPr/>
      <dgm:t>
        <a:bodyPr/>
        <a:lstStyle/>
        <a:p>
          <a:r>
            <a:rPr lang="en-GB"/>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111241"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A3637-3684-44E5-9A10-5F4B5C36144B}"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n-US"/>
        </a:p>
      </dgm:t>
    </dgm:pt>
    <dgm:pt modelId="{E0675BF5-6A30-463F-BCCC-7325BA213CB0}">
      <dgm:prSet custT="1"/>
      <dgm:spPr/>
      <dgm:t>
        <a:bodyPr/>
        <a:lstStyle/>
        <a:p>
          <a:pPr rtl="0"/>
          <a:r>
            <a:rPr lang="nl-BE" sz="3600" dirty="0" err="1" smtClean="0"/>
            <a:t>Challenges</a:t>
          </a:r>
          <a:endParaRPr lang="nl-BE" sz="3600" dirty="0"/>
        </a:p>
      </dgm:t>
    </dgm:pt>
    <dgm:pt modelId="{9F98DFF4-3924-4895-A6DB-5392D59636BC}" type="parTrans" cxnId="{5F36DACB-CDB9-4664-880E-ED806FA3C25A}">
      <dgm:prSet/>
      <dgm:spPr/>
      <dgm:t>
        <a:bodyPr/>
        <a:lstStyle/>
        <a:p>
          <a:endParaRPr lang="en-US"/>
        </a:p>
      </dgm:t>
    </dgm:pt>
    <dgm:pt modelId="{C196FDB1-7434-4BC8-8564-16B2F402BF78}" type="sibTrans" cxnId="{5F36DACB-CDB9-4664-880E-ED806FA3C25A}">
      <dgm:prSet/>
      <dgm:spPr/>
      <dgm:t>
        <a:bodyPr/>
        <a:lstStyle/>
        <a:p>
          <a:endParaRPr lang="en-US"/>
        </a:p>
      </dgm:t>
    </dgm:pt>
    <dgm:pt modelId="{9EC295CC-6447-4F8A-ACF1-9777618B0F2D}">
      <dgm:prSet/>
      <dgm:spPr/>
      <dgm:t>
        <a:bodyPr/>
        <a:lstStyle/>
        <a:p>
          <a:pPr rtl="0"/>
          <a:r>
            <a:rPr lang="nl-BE" dirty="0" smtClean="0"/>
            <a:t>Security</a:t>
          </a:r>
          <a:endParaRPr lang="nl-BE" dirty="0"/>
        </a:p>
      </dgm:t>
    </dgm:pt>
    <dgm:pt modelId="{2E7026BF-E4D5-4D6A-B02F-E98BA808BDF2}" type="parTrans" cxnId="{5EE030F7-6B42-4A7E-B784-0A4E3B893ACF}">
      <dgm:prSet/>
      <dgm:spPr/>
      <dgm:t>
        <a:bodyPr/>
        <a:lstStyle/>
        <a:p>
          <a:endParaRPr lang="en-US"/>
        </a:p>
      </dgm:t>
    </dgm:pt>
    <dgm:pt modelId="{E6E7EC79-AA2E-4735-B24A-F7F6ADD9746F}" type="sibTrans" cxnId="{5EE030F7-6B42-4A7E-B784-0A4E3B893ACF}">
      <dgm:prSet/>
      <dgm:spPr/>
      <dgm:t>
        <a:bodyPr/>
        <a:lstStyle/>
        <a:p>
          <a:endParaRPr lang="en-US"/>
        </a:p>
      </dgm:t>
    </dgm:pt>
    <dgm:pt modelId="{CC7299B2-00E7-43E0-A481-9C3CFBA49986}">
      <dgm:prSet/>
      <dgm:spPr/>
      <dgm:t>
        <a:bodyPr/>
        <a:lstStyle/>
        <a:p>
          <a:r>
            <a:rPr lang="nl-BE" dirty="0" err="1" smtClean="0"/>
            <a:t>Confidentiality</a:t>
          </a:r>
          <a:endParaRPr dirty="0"/>
        </a:p>
      </dgm:t>
    </dgm:pt>
    <dgm:pt modelId="{ED4F5C25-A6D2-440D-AC1C-436338EAA9F4}" type="parTrans" cxnId="{243C162F-3ADA-4716-95BE-52DA4D24B72F}">
      <dgm:prSet/>
      <dgm:spPr/>
      <dgm:t>
        <a:bodyPr/>
        <a:lstStyle/>
        <a:p>
          <a:endParaRPr lang="en-GB"/>
        </a:p>
      </dgm:t>
    </dgm:pt>
    <dgm:pt modelId="{BA7077CF-0888-4328-B33C-231D2F8FEFC0}" type="sibTrans" cxnId="{243C162F-3ADA-4716-95BE-52DA4D24B72F}">
      <dgm:prSet/>
      <dgm:spPr/>
      <dgm:t>
        <a:bodyPr/>
        <a:lstStyle/>
        <a:p>
          <a:endParaRPr lang="en-GB"/>
        </a:p>
      </dgm:t>
    </dgm:pt>
    <dgm:pt modelId="{4BE8089C-AC18-465F-84F3-8EC2E87E75EE}">
      <dgm:prSet/>
      <dgm:spPr/>
      <dgm:t>
        <a:bodyPr/>
        <a:lstStyle/>
        <a:p>
          <a:r>
            <a:rPr lang="fr-BE" dirty="0" err="1" smtClean="0"/>
            <a:t>Continuity</a:t>
          </a:r>
          <a:endParaRPr lang="nl-BE" dirty="0"/>
        </a:p>
      </dgm:t>
    </dgm:pt>
    <dgm:pt modelId="{DD3A12E5-EC70-4D68-8BEF-E0A835A07028}" type="parTrans" cxnId="{EC914EAA-75F9-4C97-B4EA-0D312B7ED137}">
      <dgm:prSet/>
      <dgm:spPr/>
      <dgm:t>
        <a:bodyPr/>
        <a:lstStyle/>
        <a:p>
          <a:endParaRPr lang="en-GB"/>
        </a:p>
      </dgm:t>
    </dgm:pt>
    <dgm:pt modelId="{3177DAC6-4532-4A36-87D3-E263ECE016BF}" type="sibTrans" cxnId="{EC914EAA-75F9-4C97-B4EA-0D312B7ED137}">
      <dgm:prSet/>
      <dgm:spPr/>
      <dgm:t>
        <a:bodyPr/>
        <a:lstStyle/>
        <a:p>
          <a:endParaRPr lang="en-GB"/>
        </a:p>
      </dgm:t>
    </dgm:pt>
    <dgm:pt modelId="{7F94B6EE-E940-4BF8-9FCD-86835691750D}">
      <dgm:prSet/>
      <dgm:spPr/>
      <dgm:t>
        <a:bodyPr/>
        <a:lstStyle/>
        <a:p>
          <a:r>
            <a:rPr lang="fr-BE" dirty="0" smtClean="0"/>
            <a:t>Strategic management</a:t>
          </a:r>
          <a:endParaRPr lang="nl-BE" dirty="0"/>
        </a:p>
      </dgm:t>
    </dgm:pt>
    <dgm:pt modelId="{BC7966F2-AA5D-43F4-9127-040396FE6BA4}" type="parTrans" cxnId="{5A763549-9B30-4BCF-B93B-00D91A8603B8}">
      <dgm:prSet/>
      <dgm:spPr/>
      <dgm:t>
        <a:bodyPr/>
        <a:lstStyle/>
        <a:p>
          <a:endParaRPr lang="en-GB"/>
        </a:p>
      </dgm:t>
    </dgm:pt>
    <dgm:pt modelId="{2E176003-D09F-4246-8197-28944C872C5B}" type="sibTrans" cxnId="{5A763549-9B30-4BCF-B93B-00D91A8603B8}">
      <dgm:prSet/>
      <dgm:spPr/>
      <dgm:t>
        <a:bodyPr/>
        <a:lstStyle/>
        <a:p>
          <a:endParaRPr lang="en-GB"/>
        </a:p>
      </dgm:t>
    </dgm:pt>
    <dgm:pt modelId="{9634512C-E61C-47E9-8316-17039CBEE0C6}">
      <dgm:prSet custT="1"/>
      <dgm:spPr/>
      <dgm:t>
        <a:bodyPr/>
        <a:lstStyle/>
        <a:p>
          <a:pPr rtl="0"/>
          <a:r>
            <a:rPr lang="nl-BE" sz="3600" dirty="0" err="1" smtClean="0"/>
            <a:t>Opportunities</a:t>
          </a:r>
          <a:endParaRPr lang="nl-BE" sz="3600" dirty="0"/>
        </a:p>
      </dgm:t>
    </dgm:pt>
    <dgm:pt modelId="{2112AD8B-D139-4C08-B0B5-A9CFA5A9EC2B}" type="sibTrans" cxnId="{05D0C5BD-7CFC-4CC6-81C4-76ADEDA1112F}">
      <dgm:prSet/>
      <dgm:spPr/>
      <dgm:t>
        <a:bodyPr/>
        <a:lstStyle/>
        <a:p>
          <a:endParaRPr lang="en-US"/>
        </a:p>
      </dgm:t>
    </dgm:pt>
    <dgm:pt modelId="{DAAC38F8-0281-4002-937D-324721893B14}" type="parTrans" cxnId="{05D0C5BD-7CFC-4CC6-81C4-76ADEDA1112F}">
      <dgm:prSet/>
      <dgm:spPr/>
      <dgm:t>
        <a:bodyPr/>
        <a:lstStyle/>
        <a:p>
          <a:endParaRPr lang="en-US"/>
        </a:p>
      </dgm:t>
    </dgm:pt>
    <dgm:pt modelId="{292F29B3-4064-4D5E-9237-16A687B3BCCC}">
      <dgm:prSet/>
      <dgm:spPr/>
      <dgm:t>
        <a:bodyPr/>
        <a:lstStyle/>
        <a:p>
          <a:r>
            <a:rPr lang="nl-BE" dirty="0" err="1" smtClean="0"/>
            <a:t>Cost</a:t>
          </a:r>
          <a:r>
            <a:rPr lang="nl-BE" dirty="0" smtClean="0"/>
            <a:t> management</a:t>
          </a:r>
          <a:endParaRPr dirty="0"/>
        </a:p>
      </dgm:t>
    </dgm:pt>
    <dgm:pt modelId="{EA1AA80D-D284-44FB-847E-084FDD17FD8B}" type="sibTrans" cxnId="{C0442B50-C078-4E08-9806-C7A2AB1F3A54}">
      <dgm:prSet/>
      <dgm:spPr/>
      <dgm:t>
        <a:bodyPr/>
        <a:lstStyle/>
        <a:p>
          <a:endParaRPr lang="en-GB"/>
        </a:p>
      </dgm:t>
    </dgm:pt>
    <dgm:pt modelId="{01599353-3359-469C-B97D-03521C61CF4B}" type="parTrans" cxnId="{C0442B50-C078-4E08-9806-C7A2AB1F3A54}">
      <dgm:prSet/>
      <dgm:spPr/>
      <dgm:t>
        <a:bodyPr/>
        <a:lstStyle/>
        <a:p>
          <a:endParaRPr lang="en-GB"/>
        </a:p>
      </dgm:t>
    </dgm:pt>
    <dgm:pt modelId="{8D5D99A5-F19B-49D4-8590-91CE5ECFFFC2}">
      <dgm:prSet/>
      <dgm:spPr/>
      <dgm:t>
        <a:bodyPr/>
        <a:lstStyle/>
        <a:p>
          <a:r>
            <a:rPr lang="nl-BE" dirty="0" smtClean="0"/>
            <a:t>Cooperation</a:t>
          </a:r>
          <a:endParaRPr lang="nl-BE" dirty="0"/>
        </a:p>
      </dgm:t>
    </dgm:pt>
    <dgm:pt modelId="{6B932A0E-9D74-441D-A19C-D973B185DF85}" type="sibTrans" cxnId="{A2CA01D8-D87F-472C-9586-0C00454CF4E1}">
      <dgm:prSet/>
      <dgm:spPr/>
      <dgm:t>
        <a:bodyPr/>
        <a:lstStyle/>
        <a:p>
          <a:endParaRPr lang="en-GB"/>
        </a:p>
      </dgm:t>
    </dgm:pt>
    <dgm:pt modelId="{1B456A15-A31F-44F0-A81B-3DEC063B81D4}" type="parTrans" cxnId="{A2CA01D8-D87F-472C-9586-0C00454CF4E1}">
      <dgm:prSet/>
      <dgm:spPr/>
      <dgm:t>
        <a:bodyPr/>
        <a:lstStyle/>
        <a:p>
          <a:endParaRPr lang="en-GB"/>
        </a:p>
      </dgm:t>
    </dgm:pt>
    <dgm:pt modelId="{EB25E094-9C4C-4BCC-9A30-5E398003B320}">
      <dgm:prSet/>
      <dgm:spPr/>
      <dgm:t>
        <a:bodyPr/>
        <a:lstStyle/>
        <a:p>
          <a:r>
            <a:rPr dirty="0"/>
            <a:t>Self-service</a:t>
          </a:r>
          <a:endParaRPr lang="nl-BE" dirty="0" smtClean="0"/>
        </a:p>
      </dgm:t>
    </dgm:pt>
    <dgm:pt modelId="{DBDF2901-2517-46FA-8717-0652BAE770EF}" type="sibTrans" cxnId="{4E9E4C42-A850-48F4-8DCC-55EBAF0BEE8C}">
      <dgm:prSet/>
      <dgm:spPr/>
      <dgm:t>
        <a:bodyPr/>
        <a:lstStyle/>
        <a:p>
          <a:endParaRPr lang="en-GB"/>
        </a:p>
      </dgm:t>
    </dgm:pt>
    <dgm:pt modelId="{0A09CA47-7793-4201-A41A-929E9FB5A0DB}" type="parTrans" cxnId="{4E9E4C42-A850-48F4-8DCC-55EBAF0BEE8C}">
      <dgm:prSet/>
      <dgm:spPr/>
      <dgm:t>
        <a:bodyPr/>
        <a:lstStyle/>
        <a:p>
          <a:endParaRPr lang="en-GB"/>
        </a:p>
      </dgm:t>
    </dgm:pt>
    <dgm:pt modelId="{F7B8BE3E-EC52-433F-8932-8278C3E01037}">
      <dgm:prSet/>
      <dgm:spPr/>
      <dgm:t>
        <a:bodyPr/>
        <a:lstStyle/>
        <a:p>
          <a:r>
            <a:rPr lang="nl-BE" dirty="0" err="1" smtClean="0"/>
            <a:t>Economies</a:t>
          </a:r>
          <a:r>
            <a:rPr lang="nl-BE" dirty="0" smtClean="0"/>
            <a:t> of </a:t>
          </a:r>
          <a:r>
            <a:rPr lang="nl-BE" dirty="0" err="1" smtClean="0"/>
            <a:t>scale</a:t>
          </a:r>
          <a:endParaRPr dirty="0"/>
        </a:p>
      </dgm:t>
    </dgm:pt>
    <dgm:pt modelId="{EA58653D-F053-44CC-99E9-ABA6AC9D69A3}" type="sibTrans" cxnId="{BB8E1F94-F206-47F1-9E99-23BAA41F8509}">
      <dgm:prSet/>
      <dgm:spPr/>
      <dgm:t>
        <a:bodyPr/>
        <a:lstStyle/>
        <a:p>
          <a:endParaRPr lang="en-GB"/>
        </a:p>
      </dgm:t>
    </dgm:pt>
    <dgm:pt modelId="{4A04AD3D-6025-4001-835D-75272DF9BC01}" type="parTrans" cxnId="{BB8E1F94-F206-47F1-9E99-23BAA41F8509}">
      <dgm:prSet/>
      <dgm:spPr/>
      <dgm:t>
        <a:bodyPr/>
        <a:lstStyle/>
        <a:p>
          <a:endParaRPr lang="en-GB"/>
        </a:p>
      </dgm:t>
    </dgm:pt>
    <dgm:pt modelId="{ADEC2C73-3E26-4EE0-ABF8-609EE10494D8}">
      <dgm:prSet/>
      <dgm:spPr/>
      <dgm:t>
        <a:bodyPr/>
        <a:lstStyle/>
        <a:p>
          <a:pPr rtl="0"/>
          <a:r>
            <a:rPr lang="fr-BE" dirty="0" err="1" smtClean="0"/>
            <a:t>Flexibility</a:t>
          </a:r>
          <a:endParaRPr lang="nl-BE" b="1" dirty="0"/>
        </a:p>
      </dgm:t>
    </dgm:pt>
    <dgm:pt modelId="{81AFA94A-D6B5-4773-9356-912C1EE5DAFF}" type="sibTrans" cxnId="{3C749E42-8BC2-4450-A07A-BF570F9C81CE}">
      <dgm:prSet/>
      <dgm:spPr/>
      <dgm:t>
        <a:bodyPr/>
        <a:lstStyle/>
        <a:p>
          <a:endParaRPr lang="en-US"/>
        </a:p>
      </dgm:t>
    </dgm:pt>
    <dgm:pt modelId="{2063D6DF-92FB-4336-A118-519FE498DEE9}" type="parTrans" cxnId="{3C749E42-8BC2-4450-A07A-BF570F9C81CE}">
      <dgm:prSet/>
      <dgm:spPr/>
      <dgm:t>
        <a:bodyPr/>
        <a:lstStyle/>
        <a:p>
          <a:endParaRPr lang="en-US"/>
        </a:p>
      </dgm:t>
    </dgm:pt>
    <dgm:pt modelId="{1985EAF8-2432-491B-80C4-B1B4328E2462}">
      <dgm:prSet/>
      <dgm:spPr/>
      <dgm:t>
        <a:bodyPr/>
        <a:lstStyle/>
        <a:p>
          <a:pPr rtl="0"/>
          <a:r>
            <a:rPr lang="nl-BE" dirty="0" err="1" smtClean="0"/>
            <a:t>Quality</a:t>
          </a:r>
          <a:endParaRPr lang="nl-BE" b="1" dirty="0"/>
        </a:p>
      </dgm:t>
    </dgm:pt>
    <dgm:pt modelId="{EC5E67B4-FF36-4BD3-9F30-5EE6377A7247}" type="parTrans" cxnId="{CA33D5B6-F30C-49A7-943E-5A861EC4226B}">
      <dgm:prSet/>
      <dgm:spPr/>
      <dgm:t>
        <a:bodyPr/>
        <a:lstStyle/>
        <a:p>
          <a:endParaRPr lang="fr-BE"/>
        </a:p>
      </dgm:t>
    </dgm:pt>
    <dgm:pt modelId="{546DDD4A-CED2-4EEC-B6D1-686E813E5864}" type="sibTrans" cxnId="{CA33D5B6-F30C-49A7-943E-5A861EC4226B}">
      <dgm:prSet/>
      <dgm:spPr/>
      <dgm:t>
        <a:bodyPr/>
        <a:lstStyle/>
        <a:p>
          <a:endParaRPr lang="fr-BE"/>
        </a:p>
      </dgm:t>
    </dgm:pt>
    <dgm:pt modelId="{FA67E17E-607D-4882-A487-86409CDB21D9}">
      <dgm:prSet/>
      <dgm:spPr/>
      <dgm:t>
        <a:bodyPr/>
        <a:lstStyle/>
        <a:p>
          <a:r>
            <a:rPr lang="nl-BE" dirty="0" err="1" smtClean="0"/>
            <a:t>Know-how</a:t>
          </a:r>
          <a:endParaRPr lang="nl-BE" dirty="0"/>
        </a:p>
      </dgm:t>
    </dgm:pt>
    <dgm:pt modelId="{9A7B8233-9737-46AD-A58F-D11CDFE32016}" type="parTrans" cxnId="{52701C77-C4C8-4F80-8C35-BD7E906EEA18}">
      <dgm:prSet/>
      <dgm:spPr/>
      <dgm:t>
        <a:bodyPr/>
        <a:lstStyle/>
        <a:p>
          <a:endParaRPr lang="fr-BE"/>
        </a:p>
      </dgm:t>
    </dgm:pt>
    <dgm:pt modelId="{16557844-A735-45B2-8562-995B4A9F68F8}" type="sibTrans" cxnId="{52701C77-C4C8-4F80-8C35-BD7E906EEA18}">
      <dgm:prSet/>
      <dgm:spPr/>
      <dgm:t>
        <a:bodyPr/>
        <a:lstStyle/>
        <a:p>
          <a:endParaRPr lang="fr-BE"/>
        </a:p>
      </dgm:t>
    </dgm:pt>
    <dgm:pt modelId="{2B73E981-B842-4BEA-A2C0-509F6D978567}" type="pres">
      <dgm:prSet presAssocID="{AB8A3637-3684-44E5-9A10-5F4B5C36144B}" presName="Name0" presStyleCnt="0">
        <dgm:presLayoutVars>
          <dgm:dir/>
          <dgm:animLvl val="lvl"/>
          <dgm:resizeHandles val="exact"/>
        </dgm:presLayoutVars>
      </dgm:prSet>
      <dgm:spPr/>
      <dgm:t>
        <a:bodyPr/>
        <a:lstStyle/>
        <a:p>
          <a:endParaRPr lang="fr-BE"/>
        </a:p>
      </dgm:t>
    </dgm:pt>
    <dgm:pt modelId="{13D971C7-C27A-48B1-8591-FF8061B8D539}" type="pres">
      <dgm:prSet presAssocID="{E0675BF5-6A30-463F-BCCC-7325BA213CB0}" presName="composite" presStyleCnt="0"/>
      <dgm:spPr/>
      <dgm:t>
        <a:bodyPr/>
        <a:lstStyle/>
        <a:p>
          <a:endParaRPr lang="en-US"/>
        </a:p>
      </dgm:t>
    </dgm:pt>
    <dgm:pt modelId="{C17315EE-2492-4F67-BC27-8FA2B2624ACB}" type="pres">
      <dgm:prSet presAssocID="{E0675BF5-6A30-463F-BCCC-7325BA213CB0}" presName="parTx" presStyleLbl="alignNode1" presStyleIdx="0" presStyleCnt="2" custLinFactX="14531" custLinFactNeighborX="100000" custLinFactNeighborY="-414">
        <dgm:presLayoutVars>
          <dgm:chMax val="0"/>
          <dgm:chPref val="0"/>
          <dgm:bulletEnabled val="1"/>
        </dgm:presLayoutVars>
      </dgm:prSet>
      <dgm:spPr/>
      <dgm:t>
        <a:bodyPr/>
        <a:lstStyle/>
        <a:p>
          <a:endParaRPr lang="fr-BE"/>
        </a:p>
      </dgm:t>
    </dgm:pt>
    <dgm:pt modelId="{C07D37A6-CB37-4202-957D-F7DC1E6B4179}" type="pres">
      <dgm:prSet presAssocID="{E0675BF5-6A30-463F-BCCC-7325BA213CB0}" presName="desTx" presStyleLbl="alignAccFollowNode1" presStyleIdx="0" presStyleCnt="2" custLinFactX="14531" custLinFactNeighborX="100000" custLinFactNeighborY="441">
        <dgm:presLayoutVars>
          <dgm:bulletEnabled val="1"/>
        </dgm:presLayoutVars>
      </dgm:prSet>
      <dgm:spPr/>
      <dgm:t>
        <a:bodyPr/>
        <a:lstStyle/>
        <a:p>
          <a:endParaRPr lang="fr-BE"/>
        </a:p>
      </dgm:t>
    </dgm:pt>
    <dgm:pt modelId="{272249B5-E59A-4069-8772-CDD68FDB595C}" type="pres">
      <dgm:prSet presAssocID="{C196FDB1-7434-4BC8-8564-16B2F402BF78}" presName="space" presStyleCnt="0"/>
      <dgm:spPr/>
      <dgm:t>
        <a:bodyPr/>
        <a:lstStyle/>
        <a:p>
          <a:endParaRPr lang="en-US"/>
        </a:p>
      </dgm:t>
    </dgm:pt>
    <dgm:pt modelId="{5F3F2DBF-108F-4FB2-91BE-020C6509EE90}" type="pres">
      <dgm:prSet presAssocID="{9634512C-E61C-47E9-8316-17039CBEE0C6}" presName="composite" presStyleCnt="0"/>
      <dgm:spPr/>
      <dgm:t>
        <a:bodyPr/>
        <a:lstStyle/>
        <a:p>
          <a:endParaRPr lang="en-US"/>
        </a:p>
      </dgm:t>
    </dgm:pt>
    <dgm:pt modelId="{41006EA0-1C35-4ADD-BA65-5F5F80C2EF6E}" type="pres">
      <dgm:prSet presAssocID="{9634512C-E61C-47E9-8316-17039CBEE0C6}" presName="parTx" presStyleLbl="alignNode1" presStyleIdx="1" presStyleCnt="2" custScaleX="107699" custLinFactX="-14806" custLinFactNeighborX="-100000" custLinFactNeighborY="-414">
        <dgm:presLayoutVars>
          <dgm:chMax val="0"/>
          <dgm:chPref val="0"/>
          <dgm:bulletEnabled val="1"/>
        </dgm:presLayoutVars>
      </dgm:prSet>
      <dgm:spPr/>
      <dgm:t>
        <a:bodyPr/>
        <a:lstStyle/>
        <a:p>
          <a:endParaRPr lang="fr-BE"/>
        </a:p>
      </dgm:t>
    </dgm:pt>
    <dgm:pt modelId="{E9700F79-E3C7-4DDC-921A-EAB47CBD965F}" type="pres">
      <dgm:prSet presAssocID="{9634512C-E61C-47E9-8316-17039CBEE0C6}" presName="desTx" presStyleLbl="alignAccFollowNode1" presStyleIdx="1" presStyleCnt="2" custScaleX="107411" custLinFactX="-14806" custLinFactNeighborX="-100000" custLinFactNeighborY="-315">
        <dgm:presLayoutVars>
          <dgm:bulletEnabled val="1"/>
        </dgm:presLayoutVars>
      </dgm:prSet>
      <dgm:spPr/>
      <dgm:t>
        <a:bodyPr/>
        <a:lstStyle/>
        <a:p>
          <a:endParaRPr lang="fr-BE"/>
        </a:p>
      </dgm:t>
    </dgm:pt>
  </dgm:ptLst>
  <dgm:cxnLst>
    <dgm:cxn modelId="{E49E9ACA-E674-4232-B950-691C844A854F}" type="presOf" srcId="{7F94B6EE-E940-4BF8-9FCD-86835691750D}" destId="{C07D37A6-CB37-4202-957D-F7DC1E6B4179}" srcOrd="0" destOrd="4" presId="urn:microsoft.com/office/officeart/2005/8/layout/hList1"/>
    <dgm:cxn modelId="{05F67E10-8E01-4305-9A9C-E7B4BBDF3F1E}" type="presOf" srcId="{F7B8BE3E-EC52-433F-8932-8278C3E01037}" destId="{E9700F79-E3C7-4DDC-921A-EAB47CBD965F}" srcOrd="0" destOrd="2" presId="urn:microsoft.com/office/officeart/2005/8/layout/hList1"/>
    <dgm:cxn modelId="{05D0C5BD-7CFC-4CC6-81C4-76ADEDA1112F}" srcId="{AB8A3637-3684-44E5-9A10-5F4B5C36144B}" destId="{9634512C-E61C-47E9-8316-17039CBEE0C6}" srcOrd="1" destOrd="0" parTransId="{DAAC38F8-0281-4002-937D-324721893B14}" sibTransId="{2112AD8B-D139-4C08-B0B5-A9CFA5A9EC2B}"/>
    <dgm:cxn modelId="{C0442B50-C078-4E08-9806-C7A2AB1F3A54}" srcId="{9634512C-E61C-47E9-8316-17039CBEE0C6}" destId="{292F29B3-4064-4D5E-9237-16A687B3BCCC}" srcOrd="5" destOrd="0" parTransId="{01599353-3359-469C-B97D-03521C61CF4B}" sibTransId="{EA1AA80D-D284-44FB-847E-084FDD17FD8B}"/>
    <dgm:cxn modelId="{8EE05801-AC5B-4734-BCBF-D5A7F4FECEC6}" type="presOf" srcId="{1985EAF8-2432-491B-80C4-B1B4328E2462}" destId="{E9700F79-E3C7-4DDC-921A-EAB47CBD965F}" srcOrd="0" destOrd="1" presId="urn:microsoft.com/office/officeart/2005/8/layout/hList1"/>
    <dgm:cxn modelId="{77CA3A0B-4532-4439-A61E-4EA3577A4499}" type="presOf" srcId="{292F29B3-4064-4D5E-9237-16A687B3BCCC}" destId="{E9700F79-E3C7-4DDC-921A-EAB47CBD965F}" srcOrd="0" destOrd="5" presId="urn:microsoft.com/office/officeart/2005/8/layout/hList1"/>
    <dgm:cxn modelId="{A2CA01D8-D87F-472C-9586-0C00454CF4E1}" srcId="{9634512C-E61C-47E9-8316-17039CBEE0C6}" destId="{8D5D99A5-F19B-49D4-8590-91CE5ECFFFC2}" srcOrd="4" destOrd="0" parTransId="{1B456A15-A31F-44F0-A81B-3DEC063B81D4}" sibTransId="{6B932A0E-9D74-441D-A19C-D973B185DF85}"/>
    <dgm:cxn modelId="{87262193-D18E-4ACF-AD69-DCCFDB95BAEB}" type="presOf" srcId="{9EC295CC-6447-4F8A-ACF1-9777618B0F2D}" destId="{C07D37A6-CB37-4202-957D-F7DC1E6B4179}" srcOrd="0" destOrd="0" presId="urn:microsoft.com/office/officeart/2005/8/layout/hList1"/>
    <dgm:cxn modelId="{545B7C5E-6855-4946-A496-C0B9CE13C3E7}" type="presOf" srcId="{4BE8089C-AC18-465F-84F3-8EC2E87E75EE}" destId="{C07D37A6-CB37-4202-957D-F7DC1E6B4179}" srcOrd="0" destOrd="2" presId="urn:microsoft.com/office/officeart/2005/8/layout/hList1"/>
    <dgm:cxn modelId="{BB8E1F94-F206-47F1-9E99-23BAA41F8509}" srcId="{9634512C-E61C-47E9-8316-17039CBEE0C6}" destId="{F7B8BE3E-EC52-433F-8932-8278C3E01037}" srcOrd="2" destOrd="0" parTransId="{4A04AD3D-6025-4001-835D-75272DF9BC01}" sibTransId="{EA58653D-F053-44CC-99E9-ABA6AC9D69A3}"/>
    <dgm:cxn modelId="{3C749E42-8BC2-4450-A07A-BF570F9C81CE}" srcId="{9634512C-E61C-47E9-8316-17039CBEE0C6}" destId="{ADEC2C73-3E26-4EE0-ABF8-609EE10494D8}" srcOrd="0" destOrd="0" parTransId="{2063D6DF-92FB-4336-A118-519FE498DEE9}" sibTransId="{81AFA94A-D6B5-4773-9356-912C1EE5DAFF}"/>
    <dgm:cxn modelId="{EC914EAA-75F9-4C97-B4EA-0D312B7ED137}" srcId="{E0675BF5-6A30-463F-BCCC-7325BA213CB0}" destId="{4BE8089C-AC18-465F-84F3-8EC2E87E75EE}" srcOrd="2" destOrd="0" parTransId="{DD3A12E5-EC70-4D68-8BEF-E0A835A07028}" sibTransId="{3177DAC6-4532-4A36-87D3-E263ECE016BF}"/>
    <dgm:cxn modelId="{84EF5A78-0969-47EA-A5D3-C434CB06458D}" type="presOf" srcId="{EB25E094-9C4C-4BCC-9A30-5E398003B320}" destId="{E9700F79-E3C7-4DDC-921A-EAB47CBD965F}" srcOrd="0" destOrd="3" presId="urn:microsoft.com/office/officeart/2005/8/layout/hList1"/>
    <dgm:cxn modelId="{A10468F9-C481-42EC-BEC5-0185BEA0EE03}" type="presOf" srcId="{8D5D99A5-F19B-49D4-8590-91CE5ECFFFC2}" destId="{E9700F79-E3C7-4DDC-921A-EAB47CBD965F}" srcOrd="0" destOrd="4" presId="urn:microsoft.com/office/officeart/2005/8/layout/hList1"/>
    <dgm:cxn modelId="{5F36DACB-CDB9-4664-880E-ED806FA3C25A}" srcId="{AB8A3637-3684-44E5-9A10-5F4B5C36144B}" destId="{E0675BF5-6A30-463F-BCCC-7325BA213CB0}" srcOrd="0" destOrd="0" parTransId="{9F98DFF4-3924-4895-A6DB-5392D59636BC}" sibTransId="{C196FDB1-7434-4BC8-8564-16B2F402BF78}"/>
    <dgm:cxn modelId="{243C162F-3ADA-4716-95BE-52DA4D24B72F}" srcId="{E0675BF5-6A30-463F-BCCC-7325BA213CB0}" destId="{CC7299B2-00E7-43E0-A481-9C3CFBA49986}" srcOrd="1" destOrd="0" parTransId="{ED4F5C25-A6D2-440D-AC1C-436338EAA9F4}" sibTransId="{BA7077CF-0888-4328-B33C-231D2F8FEFC0}"/>
    <dgm:cxn modelId="{4607AF53-8D5D-4F3D-A922-69C94E55A230}" type="presOf" srcId="{AB8A3637-3684-44E5-9A10-5F4B5C36144B}" destId="{2B73E981-B842-4BEA-A2C0-509F6D978567}" srcOrd="0" destOrd="0" presId="urn:microsoft.com/office/officeart/2005/8/layout/hList1"/>
    <dgm:cxn modelId="{CA33D5B6-F30C-49A7-943E-5A861EC4226B}" srcId="{9634512C-E61C-47E9-8316-17039CBEE0C6}" destId="{1985EAF8-2432-491B-80C4-B1B4328E2462}" srcOrd="1" destOrd="0" parTransId="{EC5E67B4-FF36-4BD3-9F30-5EE6377A7247}" sibTransId="{546DDD4A-CED2-4EEC-B6D1-686E813E5864}"/>
    <dgm:cxn modelId="{52701C77-C4C8-4F80-8C35-BD7E906EEA18}" srcId="{E0675BF5-6A30-463F-BCCC-7325BA213CB0}" destId="{FA67E17E-607D-4882-A487-86409CDB21D9}" srcOrd="3" destOrd="0" parTransId="{9A7B8233-9737-46AD-A58F-D11CDFE32016}" sibTransId="{16557844-A735-45B2-8562-995B4A9F68F8}"/>
    <dgm:cxn modelId="{5A763549-9B30-4BCF-B93B-00D91A8603B8}" srcId="{E0675BF5-6A30-463F-BCCC-7325BA213CB0}" destId="{7F94B6EE-E940-4BF8-9FCD-86835691750D}" srcOrd="4" destOrd="0" parTransId="{BC7966F2-AA5D-43F4-9127-040396FE6BA4}" sibTransId="{2E176003-D09F-4246-8197-28944C872C5B}"/>
    <dgm:cxn modelId="{0C70C610-6966-4016-B31B-E9CAFB562C9E}" type="presOf" srcId="{FA67E17E-607D-4882-A487-86409CDB21D9}" destId="{C07D37A6-CB37-4202-957D-F7DC1E6B4179}" srcOrd="0" destOrd="3" presId="urn:microsoft.com/office/officeart/2005/8/layout/hList1"/>
    <dgm:cxn modelId="{7C1A610A-33C6-4866-8834-33CADA4FB740}" type="presOf" srcId="{ADEC2C73-3E26-4EE0-ABF8-609EE10494D8}" destId="{E9700F79-E3C7-4DDC-921A-EAB47CBD965F}" srcOrd="0" destOrd="0" presId="urn:microsoft.com/office/officeart/2005/8/layout/hList1"/>
    <dgm:cxn modelId="{5EE030F7-6B42-4A7E-B784-0A4E3B893ACF}" srcId="{E0675BF5-6A30-463F-BCCC-7325BA213CB0}" destId="{9EC295CC-6447-4F8A-ACF1-9777618B0F2D}" srcOrd="0" destOrd="0" parTransId="{2E7026BF-E4D5-4D6A-B02F-E98BA808BDF2}" sibTransId="{E6E7EC79-AA2E-4735-B24A-F7F6ADD9746F}"/>
    <dgm:cxn modelId="{4E9E4C42-A850-48F4-8DCC-55EBAF0BEE8C}" srcId="{9634512C-E61C-47E9-8316-17039CBEE0C6}" destId="{EB25E094-9C4C-4BCC-9A30-5E398003B320}" srcOrd="3" destOrd="0" parTransId="{0A09CA47-7793-4201-A41A-929E9FB5A0DB}" sibTransId="{DBDF2901-2517-46FA-8717-0652BAE770EF}"/>
    <dgm:cxn modelId="{5032AEB7-2437-43C4-8218-F0FF0719D96E}" type="presOf" srcId="{9634512C-E61C-47E9-8316-17039CBEE0C6}" destId="{41006EA0-1C35-4ADD-BA65-5F5F80C2EF6E}" srcOrd="0" destOrd="0" presId="urn:microsoft.com/office/officeart/2005/8/layout/hList1"/>
    <dgm:cxn modelId="{FC6D47C1-8C46-4AA6-9BCC-304D6072B2BE}" type="presOf" srcId="{E0675BF5-6A30-463F-BCCC-7325BA213CB0}" destId="{C17315EE-2492-4F67-BC27-8FA2B2624ACB}" srcOrd="0" destOrd="0" presId="urn:microsoft.com/office/officeart/2005/8/layout/hList1"/>
    <dgm:cxn modelId="{A1C58DB2-1A3E-4326-8899-805B0759B94D}" type="presOf" srcId="{CC7299B2-00E7-43E0-A481-9C3CFBA49986}" destId="{C07D37A6-CB37-4202-957D-F7DC1E6B4179}" srcOrd="0" destOrd="1" presId="urn:microsoft.com/office/officeart/2005/8/layout/hList1"/>
    <dgm:cxn modelId="{8E399EA5-5B54-4F35-8F52-1DE6EA0412C5}" type="presParOf" srcId="{2B73E981-B842-4BEA-A2C0-509F6D978567}" destId="{13D971C7-C27A-48B1-8591-FF8061B8D539}" srcOrd="0" destOrd="0" presId="urn:microsoft.com/office/officeart/2005/8/layout/hList1"/>
    <dgm:cxn modelId="{EC965126-7C97-4831-A515-A07FDA26F306}" type="presParOf" srcId="{13D971C7-C27A-48B1-8591-FF8061B8D539}" destId="{C17315EE-2492-4F67-BC27-8FA2B2624ACB}" srcOrd="0" destOrd="0" presId="urn:microsoft.com/office/officeart/2005/8/layout/hList1"/>
    <dgm:cxn modelId="{468640AE-47B2-4DA3-8BC0-6435107469A0}" type="presParOf" srcId="{13D971C7-C27A-48B1-8591-FF8061B8D539}" destId="{C07D37A6-CB37-4202-957D-F7DC1E6B4179}" srcOrd="1" destOrd="0" presId="urn:microsoft.com/office/officeart/2005/8/layout/hList1"/>
    <dgm:cxn modelId="{AAB6A2F5-125B-40AF-8ADC-FD5172D09F60}" type="presParOf" srcId="{2B73E981-B842-4BEA-A2C0-509F6D978567}" destId="{272249B5-E59A-4069-8772-CDD68FDB595C}" srcOrd="1" destOrd="0" presId="urn:microsoft.com/office/officeart/2005/8/layout/hList1"/>
    <dgm:cxn modelId="{47262DE5-EE98-4324-B141-232E15E2EC2A}" type="presParOf" srcId="{2B73E981-B842-4BEA-A2C0-509F6D978567}" destId="{5F3F2DBF-108F-4FB2-91BE-020C6509EE90}" srcOrd="2" destOrd="0" presId="urn:microsoft.com/office/officeart/2005/8/layout/hList1"/>
    <dgm:cxn modelId="{DB675376-B4B9-4A0E-9070-783716BB7E62}" type="presParOf" srcId="{5F3F2DBF-108F-4FB2-91BE-020C6509EE90}" destId="{41006EA0-1C35-4ADD-BA65-5F5F80C2EF6E}" srcOrd="0" destOrd="0" presId="urn:microsoft.com/office/officeart/2005/8/layout/hList1"/>
    <dgm:cxn modelId="{646CB7F3-B5A7-4B3B-928B-2AB05C06F97A}" type="presParOf" srcId="{5F3F2DBF-108F-4FB2-91BE-020C6509EE90}" destId="{E9700F79-E3C7-4DDC-921A-EAB47CBD965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9BBE7D-2072-499A-B448-DABA670FAAD8}"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fr-BE"/>
        </a:p>
      </dgm:t>
    </dgm:pt>
    <dgm:pt modelId="{7FB69E04-19FC-415C-A826-275A8550A362}">
      <dgm:prSet phldrT="[Text]"/>
      <dgm:spPr/>
      <dgm:t>
        <a:bodyPr/>
        <a:lstStyle/>
        <a:p>
          <a:r>
            <a:rPr lang="en-US" noProof="0" dirty="0" smtClean="0"/>
            <a:t>Service Synergy</a:t>
          </a:r>
          <a:endParaRPr lang="en-US" noProof="0" dirty="0"/>
        </a:p>
      </dgm:t>
    </dgm:pt>
    <dgm:pt modelId="{BF34BDAF-76EA-4939-9FE0-E4632A16C308}" type="parTrans" cxnId="{1734B690-8D8B-49F2-A21D-EB6059CC159F}">
      <dgm:prSet/>
      <dgm:spPr/>
      <dgm:t>
        <a:bodyPr/>
        <a:lstStyle/>
        <a:p>
          <a:endParaRPr lang="fr-BE"/>
        </a:p>
      </dgm:t>
    </dgm:pt>
    <dgm:pt modelId="{A3DE1A5D-77EA-48CB-8B94-BBA7072A0068}" type="sibTrans" cxnId="{1734B690-8D8B-49F2-A21D-EB6059CC159F}">
      <dgm:prSet/>
      <dgm:spPr/>
      <dgm:t>
        <a:bodyPr/>
        <a:lstStyle/>
        <a:p>
          <a:endParaRPr lang="fr-BE"/>
        </a:p>
      </dgm:t>
    </dgm:pt>
    <dgm:pt modelId="{AB87612D-0F1E-4477-8CF8-9526136A1B0E}">
      <dgm:prSet phldrT="[Text]"/>
      <dgm:spPr>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nl-BE" dirty="0" smtClean="0"/>
            <a:t>Product</a:t>
          </a:r>
          <a:endParaRPr lang="fr-BE" dirty="0"/>
        </a:p>
      </dgm:t>
    </dgm:pt>
    <dgm:pt modelId="{5EF29336-F4DE-4E60-8648-4FFD27967EEB}" type="parTrans" cxnId="{91FF09BA-1B1E-4F1C-B444-D259EDAFA640}">
      <dgm:prSet/>
      <dgm:spPr/>
      <dgm:t>
        <a:bodyPr/>
        <a:lstStyle/>
        <a:p>
          <a:endParaRPr lang="fr-BE"/>
        </a:p>
      </dgm:t>
    </dgm:pt>
    <dgm:pt modelId="{7710AEF0-54FD-4563-946D-9956D33F6C4A}" type="sibTrans" cxnId="{91FF09BA-1B1E-4F1C-B444-D259EDAFA640}">
      <dgm:prSet/>
      <dgm:spPr/>
      <dgm:t>
        <a:bodyPr/>
        <a:lstStyle/>
        <a:p>
          <a:endParaRPr lang="fr-BE"/>
        </a:p>
      </dgm:t>
    </dgm:pt>
    <dgm:pt modelId="{8A7550B8-7796-45D3-8BBE-FBDE755D3E2F}">
      <dgm:prSet phldrT="[Text]"/>
      <dgm:spPr/>
      <dgm:t>
        <a:bodyPr/>
        <a:lstStyle/>
        <a:p>
          <a:r>
            <a:rPr lang="nl-BE" dirty="0" smtClean="0"/>
            <a:t>Financial</a:t>
          </a:r>
          <a:endParaRPr lang="fr-BE" dirty="0"/>
        </a:p>
      </dgm:t>
    </dgm:pt>
    <dgm:pt modelId="{66673F88-C76F-402D-A463-79D80F3065ED}" type="parTrans" cxnId="{0D71E69C-7A31-4DC4-BBBA-DFA5A572D892}">
      <dgm:prSet/>
      <dgm:spPr/>
      <dgm:t>
        <a:bodyPr/>
        <a:lstStyle/>
        <a:p>
          <a:endParaRPr lang="fr-BE"/>
        </a:p>
      </dgm:t>
    </dgm:pt>
    <dgm:pt modelId="{823152D6-C3FD-4394-AC32-F08AC624AE52}" type="sibTrans" cxnId="{0D71E69C-7A31-4DC4-BBBA-DFA5A572D892}">
      <dgm:prSet/>
      <dgm:spPr/>
      <dgm:t>
        <a:bodyPr/>
        <a:lstStyle/>
        <a:p>
          <a:endParaRPr lang="fr-BE"/>
        </a:p>
      </dgm:t>
    </dgm:pt>
    <dgm:pt modelId="{2565D930-D55A-4B13-A804-321C388E8987}">
      <dgm:prSet phldrT="[Text]"/>
      <dgm:spPr/>
      <dgm:t>
        <a:bodyPr/>
        <a:lstStyle/>
        <a:p>
          <a:r>
            <a:rPr lang="nl-BE" dirty="0" smtClean="0"/>
            <a:t>Standards</a:t>
          </a:r>
          <a:endParaRPr lang="fr-BE" dirty="0"/>
        </a:p>
      </dgm:t>
    </dgm:pt>
    <dgm:pt modelId="{F5BBE434-EDAA-459A-B45E-DB0C0511576E}" type="parTrans" cxnId="{341CA837-FE85-4FF7-8812-101AB1193950}">
      <dgm:prSet/>
      <dgm:spPr/>
      <dgm:t>
        <a:bodyPr/>
        <a:lstStyle/>
        <a:p>
          <a:endParaRPr lang="fr-BE"/>
        </a:p>
      </dgm:t>
    </dgm:pt>
    <dgm:pt modelId="{6EAC7D11-CB3C-4CC0-87CF-2942436F0F26}" type="sibTrans" cxnId="{341CA837-FE85-4FF7-8812-101AB1193950}">
      <dgm:prSet/>
      <dgm:spPr/>
      <dgm:t>
        <a:bodyPr/>
        <a:lstStyle/>
        <a:p>
          <a:endParaRPr lang="fr-BE"/>
        </a:p>
      </dgm:t>
    </dgm:pt>
    <dgm:pt modelId="{F9545B62-D41C-4AD1-AE15-6F7F12ABE45C}">
      <dgm:prSet phldrT="[Text]"/>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nl-BE" dirty="0" smtClean="0"/>
            <a:t>Governance</a:t>
          </a:r>
          <a:endParaRPr lang="fr-BE" dirty="0"/>
        </a:p>
      </dgm:t>
    </dgm:pt>
    <dgm:pt modelId="{58AC079D-3611-4BD7-BCFD-FB0200944E22}" type="parTrans" cxnId="{61E6BDDE-A806-4C39-B937-79A601BE1811}">
      <dgm:prSet/>
      <dgm:spPr/>
      <dgm:t>
        <a:bodyPr/>
        <a:lstStyle/>
        <a:p>
          <a:endParaRPr lang="fr-BE"/>
        </a:p>
      </dgm:t>
    </dgm:pt>
    <dgm:pt modelId="{19BB6DAE-EC98-4666-A40F-D854AD494F6C}" type="sibTrans" cxnId="{61E6BDDE-A806-4C39-B937-79A601BE1811}">
      <dgm:prSet/>
      <dgm:spPr/>
      <dgm:t>
        <a:bodyPr/>
        <a:lstStyle/>
        <a:p>
          <a:endParaRPr lang="fr-BE"/>
        </a:p>
      </dgm:t>
    </dgm:pt>
    <dgm:pt modelId="{2DD2D762-02BA-4C87-B242-F61D285E9EE8}">
      <dgm:prSet phldrT="[Text]">
        <dgm:style>
          <a:lnRef idx="3">
            <a:schemeClr val="lt1"/>
          </a:lnRef>
          <a:fillRef idx="1">
            <a:schemeClr val="dk1"/>
          </a:fillRef>
          <a:effectRef idx="1">
            <a:schemeClr val="dk1"/>
          </a:effectRef>
          <a:fontRef idx="minor">
            <a:schemeClr val="lt1"/>
          </a:fontRef>
        </dgm:style>
      </dgm:prSet>
      <dgm:spPr/>
      <dgm:t>
        <a:bodyPr/>
        <a:lstStyle/>
        <a:p>
          <a:r>
            <a:rPr lang="nl-BE" dirty="0" smtClean="0"/>
            <a:t>Business</a:t>
          </a:r>
          <a:endParaRPr lang="fr-BE" dirty="0"/>
        </a:p>
      </dgm:t>
    </dgm:pt>
    <dgm:pt modelId="{F88FDA5A-0E35-44D7-BCF5-9D5239F50DDC}" type="parTrans" cxnId="{AB486765-E3FE-44F6-AE91-584B6C5496F1}">
      <dgm:prSet/>
      <dgm:spPr/>
      <dgm:t>
        <a:bodyPr/>
        <a:lstStyle/>
        <a:p>
          <a:endParaRPr lang="fr-BE"/>
        </a:p>
      </dgm:t>
    </dgm:pt>
    <dgm:pt modelId="{1A5B85B4-C643-40C0-9FDA-43DBAA5F35DC}" type="sibTrans" cxnId="{AB486765-E3FE-44F6-AE91-584B6C5496F1}">
      <dgm:prSet/>
      <dgm:spPr/>
      <dgm:t>
        <a:bodyPr/>
        <a:lstStyle/>
        <a:p>
          <a:endParaRPr lang="fr-BE"/>
        </a:p>
      </dgm:t>
    </dgm:pt>
    <dgm:pt modelId="{B2D1E0BF-91B4-479F-8359-42578F22A6C6}" type="pres">
      <dgm:prSet presAssocID="{2A9BBE7D-2072-499A-B448-DABA670FAAD8}" presName="cycle" presStyleCnt="0">
        <dgm:presLayoutVars>
          <dgm:chMax val="1"/>
          <dgm:dir/>
          <dgm:animLvl val="ctr"/>
          <dgm:resizeHandles val="exact"/>
        </dgm:presLayoutVars>
      </dgm:prSet>
      <dgm:spPr/>
      <dgm:t>
        <a:bodyPr/>
        <a:lstStyle/>
        <a:p>
          <a:endParaRPr lang="fr-BE"/>
        </a:p>
      </dgm:t>
    </dgm:pt>
    <dgm:pt modelId="{1D490C24-4FA9-4565-9B71-A02AE90B82B6}" type="pres">
      <dgm:prSet presAssocID="{7FB69E04-19FC-415C-A826-275A8550A362}" presName="centerShape" presStyleLbl="node0" presStyleIdx="0" presStyleCnt="1"/>
      <dgm:spPr/>
      <dgm:t>
        <a:bodyPr/>
        <a:lstStyle/>
        <a:p>
          <a:endParaRPr lang="fr-BE"/>
        </a:p>
      </dgm:t>
    </dgm:pt>
    <dgm:pt modelId="{7B6A8F18-CEA8-459A-9D83-E8C8B3C035CC}" type="pres">
      <dgm:prSet presAssocID="{58AC079D-3611-4BD7-BCFD-FB0200944E22}" presName="Name9" presStyleLbl="parChTrans1D2" presStyleIdx="0" presStyleCnt="5"/>
      <dgm:spPr/>
      <dgm:t>
        <a:bodyPr/>
        <a:lstStyle/>
        <a:p>
          <a:endParaRPr lang="fr-BE"/>
        </a:p>
      </dgm:t>
    </dgm:pt>
    <dgm:pt modelId="{E1331EBA-A5E0-4414-A230-18F305FB2621}" type="pres">
      <dgm:prSet presAssocID="{58AC079D-3611-4BD7-BCFD-FB0200944E22}" presName="connTx" presStyleLbl="parChTrans1D2" presStyleIdx="0" presStyleCnt="5"/>
      <dgm:spPr/>
      <dgm:t>
        <a:bodyPr/>
        <a:lstStyle/>
        <a:p>
          <a:endParaRPr lang="fr-BE"/>
        </a:p>
      </dgm:t>
    </dgm:pt>
    <dgm:pt modelId="{8BB40862-E516-4566-894F-1B5D1E85ED28}" type="pres">
      <dgm:prSet presAssocID="{F9545B62-D41C-4AD1-AE15-6F7F12ABE45C}" presName="node" presStyleLbl="node1" presStyleIdx="0" presStyleCnt="5">
        <dgm:presLayoutVars>
          <dgm:bulletEnabled val="1"/>
        </dgm:presLayoutVars>
      </dgm:prSet>
      <dgm:spPr/>
      <dgm:t>
        <a:bodyPr/>
        <a:lstStyle/>
        <a:p>
          <a:endParaRPr lang="fr-BE"/>
        </a:p>
      </dgm:t>
    </dgm:pt>
    <dgm:pt modelId="{8F1EDA64-0D70-45F3-A70E-8043C17970CC}" type="pres">
      <dgm:prSet presAssocID="{5EF29336-F4DE-4E60-8648-4FFD27967EEB}" presName="Name9" presStyleLbl="parChTrans1D2" presStyleIdx="1" presStyleCnt="5"/>
      <dgm:spPr/>
      <dgm:t>
        <a:bodyPr/>
        <a:lstStyle/>
        <a:p>
          <a:endParaRPr lang="fr-BE"/>
        </a:p>
      </dgm:t>
    </dgm:pt>
    <dgm:pt modelId="{E8A903C4-6CED-4EE6-9168-7C8FB2108E95}" type="pres">
      <dgm:prSet presAssocID="{5EF29336-F4DE-4E60-8648-4FFD27967EEB}" presName="connTx" presStyleLbl="parChTrans1D2" presStyleIdx="1" presStyleCnt="5"/>
      <dgm:spPr/>
      <dgm:t>
        <a:bodyPr/>
        <a:lstStyle/>
        <a:p>
          <a:endParaRPr lang="fr-BE"/>
        </a:p>
      </dgm:t>
    </dgm:pt>
    <dgm:pt modelId="{2577D959-FF71-4B96-934B-13A638AA7077}" type="pres">
      <dgm:prSet presAssocID="{AB87612D-0F1E-4477-8CF8-9526136A1B0E}" presName="node" presStyleLbl="node1" presStyleIdx="1" presStyleCnt="5">
        <dgm:presLayoutVars>
          <dgm:bulletEnabled val="1"/>
        </dgm:presLayoutVars>
      </dgm:prSet>
      <dgm:spPr/>
      <dgm:t>
        <a:bodyPr/>
        <a:lstStyle/>
        <a:p>
          <a:endParaRPr lang="fr-BE"/>
        </a:p>
      </dgm:t>
    </dgm:pt>
    <dgm:pt modelId="{1EE061CD-D72B-4F07-BFED-2153D0FDEB15}" type="pres">
      <dgm:prSet presAssocID="{66673F88-C76F-402D-A463-79D80F3065ED}" presName="Name9" presStyleLbl="parChTrans1D2" presStyleIdx="2" presStyleCnt="5"/>
      <dgm:spPr/>
      <dgm:t>
        <a:bodyPr/>
        <a:lstStyle/>
        <a:p>
          <a:endParaRPr lang="fr-BE"/>
        </a:p>
      </dgm:t>
    </dgm:pt>
    <dgm:pt modelId="{507BCCDA-CAFE-46F3-8B4F-4CAC3BDD1184}" type="pres">
      <dgm:prSet presAssocID="{66673F88-C76F-402D-A463-79D80F3065ED}" presName="connTx" presStyleLbl="parChTrans1D2" presStyleIdx="2" presStyleCnt="5"/>
      <dgm:spPr/>
      <dgm:t>
        <a:bodyPr/>
        <a:lstStyle/>
        <a:p>
          <a:endParaRPr lang="fr-BE"/>
        </a:p>
      </dgm:t>
    </dgm:pt>
    <dgm:pt modelId="{6709E082-FF52-4DCC-B337-DC5050758962}" type="pres">
      <dgm:prSet presAssocID="{8A7550B8-7796-45D3-8BBE-FBDE755D3E2F}" presName="node" presStyleLbl="node1" presStyleIdx="2" presStyleCnt="5">
        <dgm:presLayoutVars>
          <dgm:bulletEnabled val="1"/>
        </dgm:presLayoutVars>
      </dgm:prSet>
      <dgm:spPr/>
      <dgm:t>
        <a:bodyPr/>
        <a:lstStyle/>
        <a:p>
          <a:endParaRPr lang="fr-BE"/>
        </a:p>
      </dgm:t>
    </dgm:pt>
    <dgm:pt modelId="{397ED4E7-B984-49E2-A7F6-0DA351A26863}" type="pres">
      <dgm:prSet presAssocID="{F5BBE434-EDAA-459A-B45E-DB0C0511576E}" presName="Name9" presStyleLbl="parChTrans1D2" presStyleIdx="3" presStyleCnt="5"/>
      <dgm:spPr/>
      <dgm:t>
        <a:bodyPr/>
        <a:lstStyle/>
        <a:p>
          <a:endParaRPr lang="fr-BE"/>
        </a:p>
      </dgm:t>
    </dgm:pt>
    <dgm:pt modelId="{38DDA830-BD67-4ED2-B151-93F28FA5D6D9}" type="pres">
      <dgm:prSet presAssocID="{F5BBE434-EDAA-459A-B45E-DB0C0511576E}" presName="connTx" presStyleLbl="parChTrans1D2" presStyleIdx="3" presStyleCnt="5"/>
      <dgm:spPr/>
      <dgm:t>
        <a:bodyPr/>
        <a:lstStyle/>
        <a:p>
          <a:endParaRPr lang="fr-BE"/>
        </a:p>
      </dgm:t>
    </dgm:pt>
    <dgm:pt modelId="{4C0555AF-8216-4FA1-89CD-237222FF394D}" type="pres">
      <dgm:prSet presAssocID="{2565D930-D55A-4B13-A804-321C388E8987}" presName="node" presStyleLbl="node1" presStyleIdx="3" presStyleCnt="5">
        <dgm:presLayoutVars>
          <dgm:bulletEnabled val="1"/>
        </dgm:presLayoutVars>
      </dgm:prSet>
      <dgm:spPr/>
      <dgm:t>
        <a:bodyPr/>
        <a:lstStyle/>
        <a:p>
          <a:endParaRPr lang="fr-BE"/>
        </a:p>
      </dgm:t>
    </dgm:pt>
    <dgm:pt modelId="{4930D6FE-2E26-4403-99D0-2C96CB4CA839}" type="pres">
      <dgm:prSet presAssocID="{F88FDA5A-0E35-44D7-BCF5-9D5239F50DDC}" presName="Name9" presStyleLbl="parChTrans1D2" presStyleIdx="4" presStyleCnt="5"/>
      <dgm:spPr/>
      <dgm:t>
        <a:bodyPr/>
        <a:lstStyle/>
        <a:p>
          <a:endParaRPr lang="fr-BE"/>
        </a:p>
      </dgm:t>
    </dgm:pt>
    <dgm:pt modelId="{3232314F-CEB7-4928-B78E-F34601350486}" type="pres">
      <dgm:prSet presAssocID="{F88FDA5A-0E35-44D7-BCF5-9D5239F50DDC}" presName="connTx" presStyleLbl="parChTrans1D2" presStyleIdx="4" presStyleCnt="5"/>
      <dgm:spPr/>
      <dgm:t>
        <a:bodyPr/>
        <a:lstStyle/>
        <a:p>
          <a:endParaRPr lang="fr-BE"/>
        </a:p>
      </dgm:t>
    </dgm:pt>
    <dgm:pt modelId="{A88B9A8D-A3F4-41CD-8F0B-32D4EC55C40D}" type="pres">
      <dgm:prSet presAssocID="{2DD2D762-02BA-4C87-B242-F61D285E9EE8}" presName="node" presStyleLbl="node1" presStyleIdx="4" presStyleCnt="5">
        <dgm:presLayoutVars>
          <dgm:bulletEnabled val="1"/>
        </dgm:presLayoutVars>
      </dgm:prSet>
      <dgm:spPr/>
      <dgm:t>
        <a:bodyPr/>
        <a:lstStyle/>
        <a:p>
          <a:endParaRPr lang="fr-BE"/>
        </a:p>
      </dgm:t>
    </dgm:pt>
  </dgm:ptLst>
  <dgm:cxnLst>
    <dgm:cxn modelId="{0D71E69C-7A31-4DC4-BBBA-DFA5A572D892}" srcId="{7FB69E04-19FC-415C-A826-275A8550A362}" destId="{8A7550B8-7796-45D3-8BBE-FBDE755D3E2F}" srcOrd="2" destOrd="0" parTransId="{66673F88-C76F-402D-A463-79D80F3065ED}" sibTransId="{823152D6-C3FD-4394-AC32-F08AC624AE52}"/>
    <dgm:cxn modelId="{3BFBC147-24E1-4A83-9024-A66C82D31CAF}" type="presOf" srcId="{F5BBE434-EDAA-459A-B45E-DB0C0511576E}" destId="{397ED4E7-B984-49E2-A7F6-0DA351A26863}" srcOrd="0" destOrd="0" presId="urn:microsoft.com/office/officeart/2005/8/layout/radial1"/>
    <dgm:cxn modelId="{55EAA172-FFCE-4157-B600-2956115ADA7B}" type="presOf" srcId="{58AC079D-3611-4BD7-BCFD-FB0200944E22}" destId="{E1331EBA-A5E0-4414-A230-18F305FB2621}" srcOrd="1" destOrd="0" presId="urn:microsoft.com/office/officeart/2005/8/layout/radial1"/>
    <dgm:cxn modelId="{D4533188-6DC7-4E24-9BF7-33C22D5D2E3E}" type="presOf" srcId="{2565D930-D55A-4B13-A804-321C388E8987}" destId="{4C0555AF-8216-4FA1-89CD-237222FF394D}" srcOrd="0" destOrd="0" presId="urn:microsoft.com/office/officeart/2005/8/layout/radial1"/>
    <dgm:cxn modelId="{A19AB76C-E96A-4B50-8376-D2D22AA4E8DB}" type="presOf" srcId="{F88FDA5A-0E35-44D7-BCF5-9D5239F50DDC}" destId="{4930D6FE-2E26-4403-99D0-2C96CB4CA839}" srcOrd="0" destOrd="0" presId="urn:microsoft.com/office/officeart/2005/8/layout/radial1"/>
    <dgm:cxn modelId="{EE894E18-284B-4F54-BB27-84E166F3C3E0}" type="presOf" srcId="{5EF29336-F4DE-4E60-8648-4FFD27967EEB}" destId="{E8A903C4-6CED-4EE6-9168-7C8FB2108E95}" srcOrd="1" destOrd="0" presId="urn:microsoft.com/office/officeart/2005/8/layout/radial1"/>
    <dgm:cxn modelId="{341CA837-FE85-4FF7-8812-101AB1193950}" srcId="{7FB69E04-19FC-415C-A826-275A8550A362}" destId="{2565D930-D55A-4B13-A804-321C388E8987}" srcOrd="3" destOrd="0" parTransId="{F5BBE434-EDAA-459A-B45E-DB0C0511576E}" sibTransId="{6EAC7D11-CB3C-4CC0-87CF-2942436F0F26}"/>
    <dgm:cxn modelId="{1734B690-8D8B-49F2-A21D-EB6059CC159F}" srcId="{2A9BBE7D-2072-499A-B448-DABA670FAAD8}" destId="{7FB69E04-19FC-415C-A826-275A8550A362}" srcOrd="0" destOrd="0" parTransId="{BF34BDAF-76EA-4939-9FE0-E4632A16C308}" sibTransId="{A3DE1A5D-77EA-48CB-8B94-BBA7072A0068}"/>
    <dgm:cxn modelId="{AB486765-E3FE-44F6-AE91-584B6C5496F1}" srcId="{7FB69E04-19FC-415C-A826-275A8550A362}" destId="{2DD2D762-02BA-4C87-B242-F61D285E9EE8}" srcOrd="4" destOrd="0" parTransId="{F88FDA5A-0E35-44D7-BCF5-9D5239F50DDC}" sibTransId="{1A5B85B4-C643-40C0-9FDA-43DBAA5F35DC}"/>
    <dgm:cxn modelId="{74910320-E817-4A09-942B-E7FC86CAA30F}" type="presOf" srcId="{F9545B62-D41C-4AD1-AE15-6F7F12ABE45C}" destId="{8BB40862-E516-4566-894F-1B5D1E85ED28}" srcOrd="0" destOrd="0" presId="urn:microsoft.com/office/officeart/2005/8/layout/radial1"/>
    <dgm:cxn modelId="{3FF7E34F-7E06-459D-A368-63F3FBA996D6}" type="presOf" srcId="{5EF29336-F4DE-4E60-8648-4FFD27967EEB}" destId="{8F1EDA64-0D70-45F3-A70E-8043C17970CC}" srcOrd="0" destOrd="0" presId="urn:microsoft.com/office/officeart/2005/8/layout/radial1"/>
    <dgm:cxn modelId="{90451EBD-2BC7-4862-8C45-6F13F326FBE2}" type="presOf" srcId="{58AC079D-3611-4BD7-BCFD-FB0200944E22}" destId="{7B6A8F18-CEA8-459A-9D83-E8C8B3C035CC}" srcOrd="0" destOrd="0" presId="urn:microsoft.com/office/officeart/2005/8/layout/radial1"/>
    <dgm:cxn modelId="{91FF09BA-1B1E-4F1C-B444-D259EDAFA640}" srcId="{7FB69E04-19FC-415C-A826-275A8550A362}" destId="{AB87612D-0F1E-4477-8CF8-9526136A1B0E}" srcOrd="1" destOrd="0" parTransId="{5EF29336-F4DE-4E60-8648-4FFD27967EEB}" sibTransId="{7710AEF0-54FD-4563-946D-9956D33F6C4A}"/>
    <dgm:cxn modelId="{0ED9C159-991D-48EF-BD39-8948EF39E33A}" type="presOf" srcId="{7FB69E04-19FC-415C-A826-275A8550A362}" destId="{1D490C24-4FA9-4565-9B71-A02AE90B82B6}" srcOrd="0" destOrd="0" presId="urn:microsoft.com/office/officeart/2005/8/layout/radial1"/>
    <dgm:cxn modelId="{48FA8E93-2DE7-4141-81B7-6584A6F06BF8}" type="presOf" srcId="{F88FDA5A-0E35-44D7-BCF5-9D5239F50DDC}" destId="{3232314F-CEB7-4928-B78E-F34601350486}" srcOrd="1" destOrd="0" presId="urn:microsoft.com/office/officeart/2005/8/layout/radial1"/>
    <dgm:cxn modelId="{1C8E64E6-0CA4-481E-960E-613E0F6B9DE1}" type="presOf" srcId="{8A7550B8-7796-45D3-8BBE-FBDE755D3E2F}" destId="{6709E082-FF52-4DCC-B337-DC5050758962}" srcOrd="0" destOrd="0" presId="urn:microsoft.com/office/officeart/2005/8/layout/radial1"/>
    <dgm:cxn modelId="{61E6BDDE-A806-4C39-B937-79A601BE1811}" srcId="{7FB69E04-19FC-415C-A826-275A8550A362}" destId="{F9545B62-D41C-4AD1-AE15-6F7F12ABE45C}" srcOrd="0" destOrd="0" parTransId="{58AC079D-3611-4BD7-BCFD-FB0200944E22}" sibTransId="{19BB6DAE-EC98-4666-A40F-D854AD494F6C}"/>
    <dgm:cxn modelId="{BB423FBD-3849-4B60-AF97-852F495343A7}" type="presOf" srcId="{66673F88-C76F-402D-A463-79D80F3065ED}" destId="{507BCCDA-CAFE-46F3-8B4F-4CAC3BDD1184}" srcOrd="1" destOrd="0" presId="urn:microsoft.com/office/officeart/2005/8/layout/radial1"/>
    <dgm:cxn modelId="{04A21310-6912-4BBD-A119-B2BD5EC1645D}" type="presOf" srcId="{66673F88-C76F-402D-A463-79D80F3065ED}" destId="{1EE061CD-D72B-4F07-BFED-2153D0FDEB15}" srcOrd="0" destOrd="0" presId="urn:microsoft.com/office/officeart/2005/8/layout/radial1"/>
    <dgm:cxn modelId="{6C1896C9-E6F0-4857-A066-CC388FFB2433}" type="presOf" srcId="{F5BBE434-EDAA-459A-B45E-DB0C0511576E}" destId="{38DDA830-BD67-4ED2-B151-93F28FA5D6D9}" srcOrd="1" destOrd="0" presId="urn:microsoft.com/office/officeart/2005/8/layout/radial1"/>
    <dgm:cxn modelId="{E7D189A2-9216-4507-B384-6A48740026E7}" type="presOf" srcId="{AB87612D-0F1E-4477-8CF8-9526136A1B0E}" destId="{2577D959-FF71-4B96-934B-13A638AA7077}" srcOrd="0" destOrd="0" presId="urn:microsoft.com/office/officeart/2005/8/layout/radial1"/>
    <dgm:cxn modelId="{7914E83A-1ABB-40D3-AF79-03068D377AA5}" type="presOf" srcId="{2DD2D762-02BA-4C87-B242-F61D285E9EE8}" destId="{A88B9A8D-A3F4-41CD-8F0B-32D4EC55C40D}" srcOrd="0" destOrd="0" presId="urn:microsoft.com/office/officeart/2005/8/layout/radial1"/>
    <dgm:cxn modelId="{F4CD47EE-4390-4A06-8043-7D41E0D783D9}" type="presOf" srcId="{2A9BBE7D-2072-499A-B448-DABA670FAAD8}" destId="{B2D1E0BF-91B4-479F-8359-42578F22A6C6}" srcOrd="0" destOrd="0" presId="urn:microsoft.com/office/officeart/2005/8/layout/radial1"/>
    <dgm:cxn modelId="{0DC3C716-585E-4F46-8D38-E1E7EBFCB323}" type="presParOf" srcId="{B2D1E0BF-91B4-479F-8359-42578F22A6C6}" destId="{1D490C24-4FA9-4565-9B71-A02AE90B82B6}" srcOrd="0" destOrd="0" presId="urn:microsoft.com/office/officeart/2005/8/layout/radial1"/>
    <dgm:cxn modelId="{DF59B6E2-584A-428F-BA11-77F5451E3626}" type="presParOf" srcId="{B2D1E0BF-91B4-479F-8359-42578F22A6C6}" destId="{7B6A8F18-CEA8-459A-9D83-E8C8B3C035CC}" srcOrd="1" destOrd="0" presId="urn:microsoft.com/office/officeart/2005/8/layout/radial1"/>
    <dgm:cxn modelId="{030FF96A-B6EB-4E4B-833D-B1C0938D9A31}" type="presParOf" srcId="{7B6A8F18-CEA8-459A-9D83-E8C8B3C035CC}" destId="{E1331EBA-A5E0-4414-A230-18F305FB2621}" srcOrd="0" destOrd="0" presId="urn:microsoft.com/office/officeart/2005/8/layout/radial1"/>
    <dgm:cxn modelId="{952B9F18-F0CC-4EE2-85E9-97D78C2504BB}" type="presParOf" srcId="{B2D1E0BF-91B4-479F-8359-42578F22A6C6}" destId="{8BB40862-E516-4566-894F-1B5D1E85ED28}" srcOrd="2" destOrd="0" presId="urn:microsoft.com/office/officeart/2005/8/layout/radial1"/>
    <dgm:cxn modelId="{6B33DFFE-DB5F-4C67-A1B5-C5CCDB5E3FE3}" type="presParOf" srcId="{B2D1E0BF-91B4-479F-8359-42578F22A6C6}" destId="{8F1EDA64-0D70-45F3-A70E-8043C17970CC}" srcOrd="3" destOrd="0" presId="urn:microsoft.com/office/officeart/2005/8/layout/radial1"/>
    <dgm:cxn modelId="{1CE3C135-27F0-46B6-B22E-B7F268ED24A4}" type="presParOf" srcId="{8F1EDA64-0D70-45F3-A70E-8043C17970CC}" destId="{E8A903C4-6CED-4EE6-9168-7C8FB2108E95}" srcOrd="0" destOrd="0" presId="urn:microsoft.com/office/officeart/2005/8/layout/radial1"/>
    <dgm:cxn modelId="{E099A121-FA54-4BB4-A0FD-FB5419D6D330}" type="presParOf" srcId="{B2D1E0BF-91B4-479F-8359-42578F22A6C6}" destId="{2577D959-FF71-4B96-934B-13A638AA7077}" srcOrd="4" destOrd="0" presId="urn:microsoft.com/office/officeart/2005/8/layout/radial1"/>
    <dgm:cxn modelId="{5E4D4D12-CC7D-4E96-A240-0C02BA27BAC5}" type="presParOf" srcId="{B2D1E0BF-91B4-479F-8359-42578F22A6C6}" destId="{1EE061CD-D72B-4F07-BFED-2153D0FDEB15}" srcOrd="5" destOrd="0" presId="urn:microsoft.com/office/officeart/2005/8/layout/radial1"/>
    <dgm:cxn modelId="{22536771-7685-449F-BE01-3B5BBD37B496}" type="presParOf" srcId="{1EE061CD-D72B-4F07-BFED-2153D0FDEB15}" destId="{507BCCDA-CAFE-46F3-8B4F-4CAC3BDD1184}" srcOrd="0" destOrd="0" presId="urn:microsoft.com/office/officeart/2005/8/layout/radial1"/>
    <dgm:cxn modelId="{94EFA2AD-5BD7-439F-8297-7152E72B6129}" type="presParOf" srcId="{B2D1E0BF-91B4-479F-8359-42578F22A6C6}" destId="{6709E082-FF52-4DCC-B337-DC5050758962}" srcOrd="6" destOrd="0" presId="urn:microsoft.com/office/officeart/2005/8/layout/radial1"/>
    <dgm:cxn modelId="{8E8A0AFB-B6DA-4444-9D2E-C0AE6E92DED1}" type="presParOf" srcId="{B2D1E0BF-91B4-479F-8359-42578F22A6C6}" destId="{397ED4E7-B984-49E2-A7F6-0DA351A26863}" srcOrd="7" destOrd="0" presId="urn:microsoft.com/office/officeart/2005/8/layout/radial1"/>
    <dgm:cxn modelId="{70D3D591-CB2A-4F77-B3F6-DCE7D51DC1DB}" type="presParOf" srcId="{397ED4E7-B984-49E2-A7F6-0DA351A26863}" destId="{38DDA830-BD67-4ED2-B151-93F28FA5D6D9}" srcOrd="0" destOrd="0" presId="urn:microsoft.com/office/officeart/2005/8/layout/radial1"/>
    <dgm:cxn modelId="{F83DBC19-D2D1-415C-A3BB-0BD74C37001A}" type="presParOf" srcId="{B2D1E0BF-91B4-479F-8359-42578F22A6C6}" destId="{4C0555AF-8216-4FA1-89CD-237222FF394D}" srcOrd="8" destOrd="0" presId="urn:microsoft.com/office/officeart/2005/8/layout/radial1"/>
    <dgm:cxn modelId="{048D1753-B437-4D34-88E5-E51A7D73844B}" type="presParOf" srcId="{B2D1E0BF-91B4-479F-8359-42578F22A6C6}" destId="{4930D6FE-2E26-4403-99D0-2C96CB4CA839}" srcOrd="9" destOrd="0" presId="urn:microsoft.com/office/officeart/2005/8/layout/radial1"/>
    <dgm:cxn modelId="{F216F410-68CD-4A5E-AEEA-C48F2ED070B4}" type="presParOf" srcId="{4930D6FE-2E26-4403-99D0-2C96CB4CA839}" destId="{3232314F-CEB7-4928-B78E-F34601350486}" srcOrd="0" destOrd="0" presId="urn:microsoft.com/office/officeart/2005/8/layout/radial1"/>
    <dgm:cxn modelId="{582B0768-BC70-40A3-AFD0-55D29A3DCF97}" type="presParOf" srcId="{B2D1E0BF-91B4-479F-8359-42578F22A6C6}" destId="{A88B9A8D-A3F4-41CD-8F0B-32D4EC55C40D}"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72A1ED-8225-4C83-9E67-37B7A87BD2A6}"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nl-BE"/>
        </a:p>
      </dgm:t>
    </dgm:pt>
    <dgm:pt modelId="{2D6FFE42-27E0-4CF5-A676-081F52C4604C}">
      <dgm:prSet phldrT="[Text]" custT="1"/>
      <dgm:spPr/>
      <dgm:t>
        <a:bodyPr/>
        <a:lstStyle/>
        <a:p>
          <a:r>
            <a:rPr lang="fr-BE" sz="2000" dirty="0" err="1" smtClean="0"/>
            <a:t>Artificial</a:t>
          </a:r>
          <a:r>
            <a:rPr lang="fr-BE" sz="2000" dirty="0" smtClean="0"/>
            <a:t> Intelligence</a:t>
          </a:r>
          <a:endParaRPr lang="nl-BE" sz="2000" dirty="0"/>
        </a:p>
      </dgm:t>
    </dgm:pt>
    <dgm:pt modelId="{E5B5321A-486F-4B3C-ABFC-4FBD732D0FD0}" type="parTrans" cxnId="{E1C45F39-BAFE-471A-B8EB-4A1AEB4BFB4C}">
      <dgm:prSet/>
      <dgm:spPr/>
      <dgm:t>
        <a:bodyPr/>
        <a:lstStyle/>
        <a:p>
          <a:endParaRPr lang="nl-BE" sz="2400"/>
        </a:p>
      </dgm:t>
    </dgm:pt>
    <dgm:pt modelId="{D5649964-DF29-409E-B102-86643BDC861E}" type="sibTrans" cxnId="{E1C45F39-BAFE-471A-B8EB-4A1AEB4BFB4C}">
      <dgm:prSet/>
      <dgm:spPr/>
      <dgm:t>
        <a:bodyPr/>
        <a:lstStyle/>
        <a:p>
          <a:endParaRPr lang="nl-BE" sz="2400"/>
        </a:p>
      </dgm:t>
    </dgm:pt>
    <dgm:pt modelId="{23FB328E-99CD-4861-9A71-E95942165F0E}">
      <dgm:prSet phldrT="[Text]" custT="1"/>
      <dgm:spPr/>
      <dgm:t>
        <a:bodyPr/>
        <a:lstStyle/>
        <a:p>
          <a:r>
            <a:rPr lang="fr-BE" sz="2000" dirty="0" smtClean="0"/>
            <a:t>Machine </a:t>
          </a:r>
          <a:r>
            <a:rPr lang="fr-BE" sz="2000" dirty="0" err="1" smtClean="0"/>
            <a:t>learning</a:t>
          </a:r>
          <a:endParaRPr lang="nl-BE" sz="2000" dirty="0"/>
        </a:p>
      </dgm:t>
    </dgm:pt>
    <dgm:pt modelId="{0C70DC60-2EB7-487C-8C9F-C0C7D76BD0A0}" type="parTrans" cxnId="{4CC9862B-D757-47F7-825D-C4E702583FDE}">
      <dgm:prSet/>
      <dgm:spPr/>
      <dgm:t>
        <a:bodyPr/>
        <a:lstStyle/>
        <a:p>
          <a:endParaRPr lang="nl-BE" sz="2400"/>
        </a:p>
      </dgm:t>
    </dgm:pt>
    <dgm:pt modelId="{EE859338-508B-4248-B449-A6FE971EBE31}" type="sibTrans" cxnId="{4CC9862B-D757-47F7-825D-C4E702583FDE}">
      <dgm:prSet/>
      <dgm:spPr/>
      <dgm:t>
        <a:bodyPr/>
        <a:lstStyle/>
        <a:p>
          <a:endParaRPr lang="nl-BE" sz="2400"/>
        </a:p>
      </dgm:t>
    </dgm:pt>
    <dgm:pt modelId="{65F70868-B8AF-4B80-96D1-92442D6D69AB}">
      <dgm:prSet phldrT="[Text]" custT="1"/>
      <dgm:spPr/>
      <dgm:t>
        <a:bodyPr/>
        <a:lstStyle/>
        <a:p>
          <a:r>
            <a:rPr lang="fr-BE" sz="2000" dirty="0" err="1" smtClean="0"/>
            <a:t>Neuron</a:t>
          </a:r>
          <a:r>
            <a:rPr lang="fr-BE" sz="2000" dirty="0" smtClean="0"/>
            <a:t> </a:t>
          </a:r>
          <a:r>
            <a:rPr lang="fr-BE" sz="2000" dirty="0" err="1" smtClean="0"/>
            <a:t>based</a:t>
          </a:r>
          <a:endParaRPr lang="nl-BE" sz="2000" dirty="0"/>
        </a:p>
      </dgm:t>
    </dgm:pt>
    <dgm:pt modelId="{E923AE99-18C0-422E-928A-B92700A27709}" type="parTrans" cxnId="{2394A635-D41E-4FB7-AE09-A56F80C5010B}">
      <dgm:prSet/>
      <dgm:spPr/>
      <dgm:t>
        <a:bodyPr/>
        <a:lstStyle/>
        <a:p>
          <a:endParaRPr lang="nl-BE" sz="2400"/>
        </a:p>
      </dgm:t>
    </dgm:pt>
    <dgm:pt modelId="{E22D3C14-EB08-46CD-8E5D-7D2C4BE0CFB2}" type="sibTrans" cxnId="{2394A635-D41E-4FB7-AE09-A56F80C5010B}">
      <dgm:prSet/>
      <dgm:spPr/>
      <dgm:t>
        <a:bodyPr/>
        <a:lstStyle/>
        <a:p>
          <a:endParaRPr lang="nl-BE" sz="2400"/>
        </a:p>
      </dgm:t>
    </dgm:pt>
    <dgm:pt modelId="{F8594474-9DA6-468D-BCE3-2A9D16253ADE}" type="pres">
      <dgm:prSet presAssocID="{CE72A1ED-8225-4C83-9E67-37B7A87BD2A6}" presName="Name0" presStyleCnt="0">
        <dgm:presLayoutVars>
          <dgm:chMax val="7"/>
          <dgm:resizeHandles val="exact"/>
        </dgm:presLayoutVars>
      </dgm:prSet>
      <dgm:spPr/>
      <dgm:t>
        <a:bodyPr/>
        <a:lstStyle/>
        <a:p>
          <a:endParaRPr lang="nl-BE"/>
        </a:p>
      </dgm:t>
    </dgm:pt>
    <dgm:pt modelId="{DA9A111C-9157-461F-9572-60E32F648555}" type="pres">
      <dgm:prSet presAssocID="{CE72A1ED-8225-4C83-9E67-37B7A87BD2A6}" presName="comp1" presStyleCnt="0"/>
      <dgm:spPr/>
    </dgm:pt>
    <dgm:pt modelId="{93B40E5C-9A33-4B38-BAC3-20C32A855121}" type="pres">
      <dgm:prSet presAssocID="{CE72A1ED-8225-4C83-9E67-37B7A87BD2A6}" presName="circle1" presStyleLbl="node1" presStyleIdx="0" presStyleCnt="3" custLinFactNeighborX="-4612"/>
      <dgm:spPr/>
      <dgm:t>
        <a:bodyPr/>
        <a:lstStyle/>
        <a:p>
          <a:endParaRPr lang="nl-BE"/>
        </a:p>
      </dgm:t>
    </dgm:pt>
    <dgm:pt modelId="{640EB0FB-2003-4C1A-886E-90E7B959DC9C}" type="pres">
      <dgm:prSet presAssocID="{CE72A1ED-8225-4C83-9E67-37B7A87BD2A6}" presName="c1text" presStyleLbl="node1" presStyleIdx="0" presStyleCnt="3">
        <dgm:presLayoutVars>
          <dgm:bulletEnabled val="1"/>
        </dgm:presLayoutVars>
      </dgm:prSet>
      <dgm:spPr/>
      <dgm:t>
        <a:bodyPr/>
        <a:lstStyle/>
        <a:p>
          <a:endParaRPr lang="nl-BE"/>
        </a:p>
      </dgm:t>
    </dgm:pt>
    <dgm:pt modelId="{4F4BF4E0-3E5A-461F-A02C-24FE6BB2C42F}" type="pres">
      <dgm:prSet presAssocID="{CE72A1ED-8225-4C83-9E67-37B7A87BD2A6}" presName="comp2" presStyleCnt="0"/>
      <dgm:spPr/>
    </dgm:pt>
    <dgm:pt modelId="{B37800D9-AEF5-48BD-9EB3-6EB36F9B4018}" type="pres">
      <dgm:prSet presAssocID="{CE72A1ED-8225-4C83-9E67-37B7A87BD2A6}" presName="circle2" presStyleLbl="node1" presStyleIdx="1" presStyleCnt="3" custLinFactNeighborX="-6149"/>
      <dgm:spPr/>
      <dgm:t>
        <a:bodyPr/>
        <a:lstStyle/>
        <a:p>
          <a:endParaRPr lang="nl-BE"/>
        </a:p>
      </dgm:t>
    </dgm:pt>
    <dgm:pt modelId="{BC52ACBE-4C7E-4A53-BDE4-2783A46F590C}" type="pres">
      <dgm:prSet presAssocID="{CE72A1ED-8225-4C83-9E67-37B7A87BD2A6}" presName="c2text" presStyleLbl="node1" presStyleIdx="1" presStyleCnt="3">
        <dgm:presLayoutVars>
          <dgm:bulletEnabled val="1"/>
        </dgm:presLayoutVars>
      </dgm:prSet>
      <dgm:spPr/>
      <dgm:t>
        <a:bodyPr/>
        <a:lstStyle/>
        <a:p>
          <a:endParaRPr lang="nl-BE"/>
        </a:p>
      </dgm:t>
    </dgm:pt>
    <dgm:pt modelId="{3A70A09F-76F2-4322-BE05-4E2462C34D4A}" type="pres">
      <dgm:prSet presAssocID="{CE72A1ED-8225-4C83-9E67-37B7A87BD2A6}" presName="comp3" presStyleCnt="0"/>
      <dgm:spPr/>
    </dgm:pt>
    <dgm:pt modelId="{DE49CD2D-E863-419B-A65B-AF26607F1C13}" type="pres">
      <dgm:prSet presAssocID="{CE72A1ED-8225-4C83-9E67-37B7A87BD2A6}" presName="circle3" presStyleLbl="node1" presStyleIdx="2" presStyleCnt="3" custLinFactNeighborX="-9223"/>
      <dgm:spPr/>
      <dgm:t>
        <a:bodyPr/>
        <a:lstStyle/>
        <a:p>
          <a:endParaRPr lang="nl-BE"/>
        </a:p>
      </dgm:t>
    </dgm:pt>
    <dgm:pt modelId="{ED77F6F2-E55B-40D0-9C9C-4CC15A84527B}" type="pres">
      <dgm:prSet presAssocID="{CE72A1ED-8225-4C83-9E67-37B7A87BD2A6}" presName="c3text" presStyleLbl="node1" presStyleIdx="2" presStyleCnt="3">
        <dgm:presLayoutVars>
          <dgm:bulletEnabled val="1"/>
        </dgm:presLayoutVars>
      </dgm:prSet>
      <dgm:spPr/>
      <dgm:t>
        <a:bodyPr/>
        <a:lstStyle/>
        <a:p>
          <a:endParaRPr lang="nl-BE"/>
        </a:p>
      </dgm:t>
    </dgm:pt>
  </dgm:ptLst>
  <dgm:cxnLst>
    <dgm:cxn modelId="{60B7DEB3-C7B5-4E20-B3B8-57746CB248D3}" type="presOf" srcId="{2D6FFE42-27E0-4CF5-A676-081F52C4604C}" destId="{93B40E5C-9A33-4B38-BAC3-20C32A855121}" srcOrd="0" destOrd="0" presId="urn:microsoft.com/office/officeart/2005/8/layout/venn2"/>
    <dgm:cxn modelId="{E1C45F39-BAFE-471A-B8EB-4A1AEB4BFB4C}" srcId="{CE72A1ED-8225-4C83-9E67-37B7A87BD2A6}" destId="{2D6FFE42-27E0-4CF5-A676-081F52C4604C}" srcOrd="0" destOrd="0" parTransId="{E5B5321A-486F-4B3C-ABFC-4FBD732D0FD0}" sibTransId="{D5649964-DF29-409E-B102-86643BDC861E}"/>
    <dgm:cxn modelId="{4CC9862B-D757-47F7-825D-C4E702583FDE}" srcId="{CE72A1ED-8225-4C83-9E67-37B7A87BD2A6}" destId="{23FB328E-99CD-4861-9A71-E95942165F0E}" srcOrd="1" destOrd="0" parTransId="{0C70DC60-2EB7-487C-8C9F-C0C7D76BD0A0}" sibTransId="{EE859338-508B-4248-B449-A6FE971EBE31}"/>
    <dgm:cxn modelId="{14B55A9C-142A-4889-B9D3-DE2BB57DD6C7}" type="presOf" srcId="{CE72A1ED-8225-4C83-9E67-37B7A87BD2A6}" destId="{F8594474-9DA6-468D-BCE3-2A9D16253ADE}" srcOrd="0" destOrd="0" presId="urn:microsoft.com/office/officeart/2005/8/layout/venn2"/>
    <dgm:cxn modelId="{2394A635-D41E-4FB7-AE09-A56F80C5010B}" srcId="{CE72A1ED-8225-4C83-9E67-37B7A87BD2A6}" destId="{65F70868-B8AF-4B80-96D1-92442D6D69AB}" srcOrd="2" destOrd="0" parTransId="{E923AE99-18C0-422E-928A-B92700A27709}" sibTransId="{E22D3C14-EB08-46CD-8E5D-7D2C4BE0CFB2}"/>
    <dgm:cxn modelId="{4246A993-508E-4BA3-AC4C-689E8F0F5A5B}" type="presOf" srcId="{65F70868-B8AF-4B80-96D1-92442D6D69AB}" destId="{DE49CD2D-E863-419B-A65B-AF26607F1C13}" srcOrd="0" destOrd="0" presId="urn:microsoft.com/office/officeart/2005/8/layout/venn2"/>
    <dgm:cxn modelId="{05B96080-1281-4E1E-AD3C-755C1C469D7E}" type="presOf" srcId="{23FB328E-99CD-4861-9A71-E95942165F0E}" destId="{BC52ACBE-4C7E-4A53-BDE4-2783A46F590C}" srcOrd="1" destOrd="0" presId="urn:microsoft.com/office/officeart/2005/8/layout/venn2"/>
    <dgm:cxn modelId="{FD2A9CBA-4256-41D4-AA3B-332FD7156057}" type="presOf" srcId="{65F70868-B8AF-4B80-96D1-92442D6D69AB}" destId="{ED77F6F2-E55B-40D0-9C9C-4CC15A84527B}" srcOrd="1" destOrd="0" presId="urn:microsoft.com/office/officeart/2005/8/layout/venn2"/>
    <dgm:cxn modelId="{34738A64-FB27-4D31-9628-7C26930CADB1}" type="presOf" srcId="{23FB328E-99CD-4861-9A71-E95942165F0E}" destId="{B37800D9-AEF5-48BD-9EB3-6EB36F9B4018}" srcOrd="0" destOrd="0" presId="urn:microsoft.com/office/officeart/2005/8/layout/venn2"/>
    <dgm:cxn modelId="{2610956B-1087-4465-A95B-AC8758F2C2CB}" type="presOf" srcId="{2D6FFE42-27E0-4CF5-A676-081F52C4604C}" destId="{640EB0FB-2003-4C1A-886E-90E7B959DC9C}" srcOrd="1" destOrd="0" presId="urn:microsoft.com/office/officeart/2005/8/layout/venn2"/>
    <dgm:cxn modelId="{A5D2AED5-D3BF-414E-B3FA-3D951451F76C}" type="presParOf" srcId="{F8594474-9DA6-468D-BCE3-2A9D16253ADE}" destId="{DA9A111C-9157-461F-9572-60E32F648555}" srcOrd="0" destOrd="0" presId="urn:microsoft.com/office/officeart/2005/8/layout/venn2"/>
    <dgm:cxn modelId="{C3E51461-0E02-48F6-95D8-A5DF02E5F01C}" type="presParOf" srcId="{DA9A111C-9157-461F-9572-60E32F648555}" destId="{93B40E5C-9A33-4B38-BAC3-20C32A855121}" srcOrd="0" destOrd="0" presId="urn:microsoft.com/office/officeart/2005/8/layout/venn2"/>
    <dgm:cxn modelId="{ECBF8980-56E4-471E-A5B3-C1D04275DA5F}" type="presParOf" srcId="{DA9A111C-9157-461F-9572-60E32F648555}" destId="{640EB0FB-2003-4C1A-886E-90E7B959DC9C}" srcOrd="1" destOrd="0" presId="urn:microsoft.com/office/officeart/2005/8/layout/venn2"/>
    <dgm:cxn modelId="{81EFB82F-A2A8-4A52-861B-2076F8C0EAB5}" type="presParOf" srcId="{F8594474-9DA6-468D-BCE3-2A9D16253ADE}" destId="{4F4BF4E0-3E5A-461F-A02C-24FE6BB2C42F}" srcOrd="1" destOrd="0" presId="urn:microsoft.com/office/officeart/2005/8/layout/venn2"/>
    <dgm:cxn modelId="{09FDD78F-3E92-4C4A-9685-2BE6101937D2}" type="presParOf" srcId="{4F4BF4E0-3E5A-461F-A02C-24FE6BB2C42F}" destId="{B37800D9-AEF5-48BD-9EB3-6EB36F9B4018}" srcOrd="0" destOrd="0" presId="urn:microsoft.com/office/officeart/2005/8/layout/venn2"/>
    <dgm:cxn modelId="{E9D78CDE-0B09-4EB1-9811-32C53564CAE2}" type="presParOf" srcId="{4F4BF4E0-3E5A-461F-A02C-24FE6BB2C42F}" destId="{BC52ACBE-4C7E-4A53-BDE4-2783A46F590C}" srcOrd="1" destOrd="0" presId="urn:microsoft.com/office/officeart/2005/8/layout/venn2"/>
    <dgm:cxn modelId="{AF0AFAF2-847B-4236-B080-7C2A79F09FBC}" type="presParOf" srcId="{F8594474-9DA6-468D-BCE3-2A9D16253ADE}" destId="{3A70A09F-76F2-4322-BE05-4E2462C34D4A}" srcOrd="2" destOrd="0" presId="urn:microsoft.com/office/officeart/2005/8/layout/venn2"/>
    <dgm:cxn modelId="{634BCBBB-E7E5-40DD-B5C7-87638373018E}" type="presParOf" srcId="{3A70A09F-76F2-4322-BE05-4E2462C34D4A}" destId="{DE49CD2D-E863-419B-A65B-AF26607F1C13}" srcOrd="0" destOrd="0" presId="urn:microsoft.com/office/officeart/2005/8/layout/venn2"/>
    <dgm:cxn modelId="{9C367CE8-EA2B-4AC6-9792-7445357EDCDA}" type="presParOf" srcId="{3A70A09F-76F2-4322-BE05-4E2462C34D4A}" destId="{ED77F6F2-E55B-40D0-9C9C-4CC15A84527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fr-BE"/>
        </a:p>
      </dgm:t>
    </dgm:pt>
    <dgm:pt modelId="{6DE9FBBC-173E-4AE4-922A-0ED4089ACA7D}">
      <dgm:prSet phldrT="[Text]"/>
      <dgm:spPr/>
      <dgm:t>
        <a:bodyPr/>
        <a:lstStyle/>
        <a:p>
          <a:r>
            <a:rPr lang="fr-BE" b="1" dirty="0" err="1" smtClean="0"/>
            <a:t>Supervised</a:t>
          </a:r>
          <a:r>
            <a:rPr lang="fr-BE" b="1" dirty="0" smtClean="0"/>
            <a:t> </a:t>
          </a:r>
          <a:r>
            <a:rPr lang="fr-BE" b="1" dirty="0" err="1" smtClean="0"/>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smtClean="0"/>
            <a:t>learns</a:t>
          </a:r>
          <a:r>
            <a:rPr lang="fr-BE" dirty="0" smtClean="0"/>
            <a:t> </a:t>
          </a:r>
          <a:r>
            <a:rPr lang="fr-BE" dirty="0" err="1" smtClean="0"/>
            <a:t>from</a:t>
          </a:r>
          <a:r>
            <a:rPr lang="fr-BE" dirty="0" smtClean="0"/>
            <a:t> </a:t>
          </a:r>
          <a:r>
            <a:rPr lang="fr-BE" dirty="0" err="1" smtClean="0"/>
            <a:t>examples</a:t>
          </a:r>
          <a:r>
            <a:rPr lang="fr-BE" dirty="0" smtClean="0"/>
            <a:t> of pairs of input-output</a:t>
          </a:r>
          <a:endParaRPr lang="fr-BE" dirty="0"/>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smtClean="0"/>
            <a:t>feedback </a:t>
          </a:r>
          <a:r>
            <a:rPr lang="fr-BE" dirty="0" err="1" smtClean="0"/>
            <a:t>from</a:t>
          </a:r>
          <a:r>
            <a:rPr lang="fr-BE" dirty="0" smtClean="0"/>
            <a:t> a ‘</a:t>
          </a:r>
          <a:r>
            <a:rPr lang="fr-BE" dirty="0" err="1" smtClean="0"/>
            <a:t>teacher</a:t>
          </a:r>
          <a:r>
            <a:rPr lang="fr-BE" dirty="0" smtClean="0"/>
            <a:t>’ </a:t>
          </a:r>
          <a:r>
            <a:rPr lang="fr-BE" dirty="0" err="1" smtClean="0"/>
            <a:t>which</a:t>
          </a:r>
          <a:r>
            <a:rPr lang="fr-BE" dirty="0" smtClean="0"/>
            <a:t> </a:t>
          </a:r>
          <a:r>
            <a:rPr lang="fr-BE" dirty="0" err="1" smtClean="0"/>
            <a:t>provides</a:t>
          </a:r>
          <a:r>
            <a:rPr lang="fr-BE" dirty="0" smtClean="0"/>
            <a:t> the correct </a:t>
          </a:r>
          <a:r>
            <a:rPr lang="fr-BE" dirty="0" err="1" smtClean="0"/>
            <a:t>answer</a:t>
          </a:r>
          <a:r>
            <a:rPr lang="fr-BE" dirty="0" smtClean="0"/>
            <a:t> for </a:t>
          </a:r>
          <a:r>
            <a:rPr lang="fr-BE" dirty="0" err="1" smtClean="0"/>
            <a:t>example</a:t>
          </a:r>
          <a:r>
            <a:rPr lang="fr-BE" dirty="0" smtClean="0"/>
            <a:t> inputs</a:t>
          </a:r>
          <a:endParaRPr lang="fr-BE" dirty="0"/>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smtClean="0"/>
            <a:t>Unsupervised</a:t>
          </a:r>
          <a:r>
            <a:rPr lang="fr-BE" b="1" dirty="0" smtClean="0"/>
            <a:t> </a:t>
          </a:r>
          <a:r>
            <a:rPr lang="fr-BE" b="1" dirty="0" err="1" smtClean="0"/>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smtClean="0"/>
            <a:t>learns</a:t>
          </a:r>
          <a:r>
            <a:rPr lang="fr-BE" dirty="0" smtClean="0"/>
            <a:t> patterns in the input</a:t>
          </a:r>
          <a:endParaRPr lang="fr-BE" dirty="0"/>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smtClean="0"/>
            <a:t>Reinforcement</a:t>
          </a:r>
          <a:r>
            <a:rPr lang="fr-BE" b="1" dirty="0" smtClean="0"/>
            <a:t> </a:t>
          </a:r>
          <a:r>
            <a:rPr lang="fr-BE" b="1" dirty="0" err="1" smtClean="0"/>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very</a:t>
          </a:r>
          <a:r>
            <a:rPr lang="fr-BE" dirty="0" smtClean="0"/>
            <a:t> efficient for </a:t>
          </a:r>
          <a:r>
            <a:rPr lang="fr-BE" dirty="0" err="1" smtClean="0"/>
            <a:t>complex</a:t>
          </a:r>
          <a:r>
            <a:rPr lang="fr-BE" dirty="0" smtClean="0"/>
            <a:t> </a:t>
          </a:r>
          <a:r>
            <a:rPr lang="fr-BE" dirty="0" err="1" smtClean="0"/>
            <a:t>problems</a:t>
          </a:r>
          <a:r>
            <a:rPr lang="fr-BE" dirty="0" smtClean="0"/>
            <a:t> in </a:t>
          </a:r>
          <a:r>
            <a:rPr lang="fr-BE" dirty="0" err="1" smtClean="0"/>
            <a:t>unknown</a:t>
          </a:r>
          <a:r>
            <a:rPr lang="fr-BE" dirty="0" smtClean="0"/>
            <a:t> </a:t>
          </a:r>
          <a:r>
            <a:rPr lang="fr-BE" dirty="0" err="1" smtClean="0"/>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smtClean="0"/>
            <a:t>no feedback </a:t>
          </a:r>
          <a:r>
            <a:rPr lang="fr-BE" dirty="0" err="1" smtClean="0"/>
            <a:t>from</a:t>
          </a:r>
          <a:r>
            <a:rPr lang="fr-BE" dirty="0" smtClean="0"/>
            <a:t> a ‘</a:t>
          </a:r>
          <a:r>
            <a:rPr lang="fr-BE" dirty="0" err="1" smtClean="0"/>
            <a:t>teacher</a:t>
          </a:r>
          <a:r>
            <a:rPr lang="fr-BE" dirty="0" smtClean="0"/>
            <a:t>’</a:t>
          </a:r>
          <a:endParaRPr lang="fr-BE" dirty="0"/>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smtClean="0"/>
            <a:t>particularly</a:t>
          </a:r>
          <a:r>
            <a:rPr lang="fr-BE" dirty="0" smtClean="0"/>
            <a:t> </a:t>
          </a:r>
          <a:r>
            <a:rPr lang="fr-BE" dirty="0" err="1" smtClean="0"/>
            <a:t>used</a:t>
          </a:r>
          <a:r>
            <a:rPr lang="fr-BE" dirty="0" smtClean="0"/>
            <a:t> in </a:t>
          </a:r>
          <a:r>
            <a:rPr lang="fr-BE" dirty="0" err="1" smtClean="0"/>
            <a:t>Robotics</a:t>
          </a:r>
          <a:r>
            <a:rPr lang="fr-BE" dirty="0" smtClean="0"/>
            <a:t> (film robot)</a:t>
          </a:r>
          <a:endParaRPr lang="fr-BE" dirty="0"/>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smtClean="0"/>
            <a:t>receives</a:t>
          </a:r>
          <a:r>
            <a:rPr lang="fr-BE" dirty="0" smtClean="0"/>
            <a:t> a </a:t>
          </a:r>
          <a:r>
            <a:rPr lang="fr-BE" dirty="0" err="1" smtClean="0"/>
            <a:t>reward</a:t>
          </a:r>
          <a:r>
            <a:rPr lang="fr-BE" dirty="0" smtClean="0"/>
            <a:t> if </a:t>
          </a:r>
          <a:r>
            <a:rPr lang="fr-BE" dirty="0" err="1" smtClean="0"/>
            <a:t>successful</a:t>
          </a:r>
          <a:r>
            <a:rPr lang="fr-BE" dirty="0" smtClean="0"/>
            <a:t> at </a:t>
          </a:r>
          <a:r>
            <a:rPr lang="fr-BE" dirty="0" err="1" smtClean="0"/>
            <a:t>executing</a:t>
          </a:r>
          <a:r>
            <a:rPr lang="fr-BE" dirty="0" smtClean="0"/>
            <a:t> a </a:t>
          </a:r>
          <a:r>
            <a:rPr lang="fr-BE" dirty="0" err="1" smtClean="0"/>
            <a:t>task</a:t>
          </a:r>
          <a:r>
            <a:rPr lang="fr-BE" dirty="0" smtClean="0"/>
            <a:t> or </a:t>
          </a:r>
          <a:r>
            <a:rPr lang="fr-BE" dirty="0" err="1" smtClean="0"/>
            <a:t>punishment</a:t>
          </a:r>
          <a:r>
            <a:rPr lang="fr-BE" dirty="0" smtClean="0"/>
            <a:t> </a:t>
          </a:r>
          <a:r>
            <a:rPr lang="fr-BE" dirty="0" err="1" smtClean="0"/>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smtClean="0"/>
            <a:t>most</a:t>
          </a:r>
          <a:r>
            <a:rPr lang="fr-BE" dirty="0" smtClean="0"/>
            <a:t> </a:t>
          </a:r>
          <a:r>
            <a:rPr lang="fr-BE" dirty="0" err="1" smtClean="0"/>
            <a:t>common</a:t>
          </a:r>
          <a:r>
            <a:rPr lang="fr-BE" dirty="0" smtClean="0"/>
            <a:t> </a:t>
          </a:r>
          <a:r>
            <a:rPr lang="fr-BE" dirty="0" err="1" smtClean="0"/>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smtClean="0"/>
            <a:t>used</a:t>
          </a:r>
          <a:r>
            <a:rPr lang="fr-BE" dirty="0" smtClean="0"/>
            <a:t> </a:t>
          </a:r>
          <a:r>
            <a:rPr lang="fr-BE" dirty="0" err="1" smtClean="0"/>
            <a:t>mainly</a:t>
          </a:r>
          <a:r>
            <a:rPr lang="fr-BE" dirty="0" smtClean="0"/>
            <a:t> for </a:t>
          </a:r>
          <a:r>
            <a:rPr lang="fr-BE" dirty="0" err="1" smtClean="0"/>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smtClean="0"/>
            <a:t>eg</a:t>
          </a:r>
          <a:r>
            <a:rPr lang="fr-BE" dirty="0" smtClean="0"/>
            <a:t> </a:t>
          </a:r>
          <a:r>
            <a:rPr lang="fr-BE" dirty="0" err="1" smtClean="0"/>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fr-BE"/>
        </a:p>
      </dgm:t>
    </dgm:pt>
    <dgm:pt modelId="{BC2CF648-F66A-4A37-8CC4-879CD56AE684}" type="pres">
      <dgm:prSet presAssocID="{6DE9FBBC-173E-4AE4-922A-0ED4089ACA7D}" presName="composite" presStyleCnt="0"/>
      <dgm:spPr/>
      <dgm:t>
        <a:bodyPr/>
        <a:lstStyle/>
        <a:p>
          <a:endParaRPr lang="fr-BE"/>
        </a:p>
      </dgm:t>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fr-BE"/>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fr-BE"/>
        </a:p>
      </dgm:t>
    </dgm:pt>
    <dgm:pt modelId="{FC9D3810-8A9B-4EB2-B5B1-317ACFB5BA60}" type="pres">
      <dgm:prSet presAssocID="{81F11CFE-2F44-4AC4-BB70-B658B4A9B7BE}" presName="space" presStyleCnt="0"/>
      <dgm:spPr/>
      <dgm:t>
        <a:bodyPr/>
        <a:lstStyle/>
        <a:p>
          <a:endParaRPr lang="fr-BE"/>
        </a:p>
      </dgm:t>
    </dgm:pt>
    <dgm:pt modelId="{8D4FDFF9-D76D-4FE6-BF87-C78D43D8DDBB}" type="pres">
      <dgm:prSet presAssocID="{3FA9B19D-E270-41EE-B4AD-F697AB6B318F}" presName="composite" presStyleCnt="0"/>
      <dgm:spPr/>
      <dgm:t>
        <a:bodyPr/>
        <a:lstStyle/>
        <a:p>
          <a:endParaRPr lang="fr-BE"/>
        </a:p>
      </dgm:t>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fr-BE"/>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fr-BE"/>
        </a:p>
      </dgm:t>
    </dgm:pt>
    <dgm:pt modelId="{2641CDE6-3B39-4675-AE0B-A4E7F485CF0B}" type="pres">
      <dgm:prSet presAssocID="{56CC58A9-1E98-4660-9486-AA940EFB4102}" presName="space" presStyleCnt="0"/>
      <dgm:spPr/>
      <dgm:t>
        <a:bodyPr/>
        <a:lstStyle/>
        <a:p>
          <a:endParaRPr lang="fr-BE"/>
        </a:p>
      </dgm:t>
    </dgm:pt>
    <dgm:pt modelId="{8CCFECF5-BAB6-49DB-BBA5-EFDF60B1275F}" type="pres">
      <dgm:prSet presAssocID="{8E96135C-6BEB-43A3-BDCD-3B27AF8531E0}" presName="composite" presStyleCnt="0"/>
      <dgm:spPr/>
      <dgm:t>
        <a:bodyPr/>
        <a:lstStyle/>
        <a:p>
          <a:endParaRPr lang="fr-BE"/>
        </a:p>
      </dgm:t>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fr-BE"/>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fr-BE"/>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D3B8E5BD-EE5E-4350-BD95-95FB4493A9DD}" type="presOf" srcId="{5863230C-7549-43CD-8A15-37CD435FE4D8}" destId="{63AEA9B5-CCB5-4A08-9C82-6914858755BF}"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057AB39E-F6AC-415B-B0D2-F5FC6289597A}" type="presOf" srcId="{8845F426-6338-4287-A775-62A28FD4B0B5}" destId="{7C270DA6-18AC-4A25-BC9A-F25D9F15C8FF}" srcOrd="0" destOrd="3" presId="urn:microsoft.com/office/officeart/2005/8/layout/hList1"/>
    <dgm:cxn modelId="{7A0406BD-6532-4665-AF54-2C11DE634361}" srcId="{3FA9B19D-E270-41EE-B4AD-F697AB6B318F}" destId="{2F00E2E5-A12C-441A-AC01-AF58EC729445}" srcOrd="1" destOrd="0" parTransId="{4F875482-9BDE-4618-BF8A-77B6D54C62A0}" sibTransId="{56C015FC-92A2-4C53-A97F-5EB498AE0063}"/>
    <dgm:cxn modelId="{16D3420E-D435-401B-8B54-1F9BDAD872AD}" srcId="{8E96135C-6BEB-43A3-BDCD-3B27AF8531E0}" destId="{8845F426-6338-4287-A775-62A28FD4B0B5}" srcOrd="3" destOrd="0" parTransId="{362C7113-347D-4BDB-B086-292E02E79880}" sibTransId="{9A01BAED-D23E-4B16-BEC7-9B63DA24D3CD}"/>
    <dgm:cxn modelId="{5E7AE7A0-5ECB-4FA4-87E1-0444B1A4A072}" srcId="{8E96135C-6BEB-43A3-BDCD-3B27AF8531E0}" destId="{7EF26247-894B-4B01-822B-B2F1C8A89FB6}" srcOrd="2" destOrd="0" parTransId="{E226D233-75BB-4F95-A762-418AF7AB96F4}" sibTransId="{87D7395E-19F0-4873-976A-74485C72E380}"/>
    <dgm:cxn modelId="{BB710C48-3668-4039-AAF5-BEFB9475D325}" srcId="{6DE9FBBC-173E-4AE4-922A-0ED4089ACA7D}" destId="{18F8C79D-8880-41AF-ABFA-BD90240EC1BB}" srcOrd="0" destOrd="0" parTransId="{5C70A860-7A38-410F-8198-08F3E548A2E8}" sibTransId="{86DF6D9A-A543-4DB0-B8DB-A9FD6292C633}"/>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47E42F-2F25-45AF-80F0-FDB6939E0BD6}" type="doc">
      <dgm:prSet loTypeId="urn:microsoft.com/office/officeart/2005/8/layout/radial6" loCatId="relationship" qsTypeId="urn:microsoft.com/office/officeart/2005/8/quickstyle/simple5" qsCatId="simple" csTypeId="urn:microsoft.com/office/officeart/2005/8/colors/accent1_4" csCatId="accent1" phldr="1"/>
      <dgm:spPr/>
      <dgm:t>
        <a:bodyPr/>
        <a:lstStyle/>
        <a:p>
          <a:endParaRPr lang="en-US"/>
        </a:p>
      </dgm:t>
    </dgm:pt>
    <dgm:pt modelId="{8B240B30-F8FC-4863-9336-98AFBE1562B2}">
      <dgm:prSet phldrT="[Text]" custT="1"/>
      <dgm:spPr/>
      <dgm:t>
        <a:bodyPr lIns="0" rIns="0"/>
        <a:lstStyle/>
        <a:p>
          <a:r>
            <a:rPr lang="en-US" sz="2200" dirty="0" smtClean="0"/>
            <a:t>Moral machines</a:t>
          </a:r>
          <a:endParaRPr lang="en-US" sz="2200" dirty="0"/>
        </a:p>
      </dgm:t>
    </dgm:pt>
    <dgm:pt modelId="{1E239803-D4AD-4453-B27F-ACFA093315D9}" type="parTrans" cxnId="{D1A573F1-F7CF-48EB-A439-772C441A8CAE}">
      <dgm:prSet/>
      <dgm:spPr/>
      <dgm:t>
        <a:bodyPr/>
        <a:lstStyle/>
        <a:p>
          <a:endParaRPr lang="en-US" sz="4000"/>
        </a:p>
      </dgm:t>
    </dgm:pt>
    <dgm:pt modelId="{F8DC0811-2859-4414-A3FE-C2ACE8D3FED5}" type="sibTrans" cxnId="{D1A573F1-F7CF-48EB-A439-772C441A8CAE}">
      <dgm:prSet/>
      <dgm:spPr/>
      <dgm:t>
        <a:bodyPr/>
        <a:lstStyle/>
        <a:p>
          <a:endParaRPr lang="en-US"/>
        </a:p>
      </dgm:t>
    </dgm:pt>
    <dgm:pt modelId="{345AB4B1-8FF8-4299-AF7F-6F3E1930E155}">
      <dgm:prSet phldrT="[Text]" custT="1"/>
      <dgm:spPr/>
      <dgm:t>
        <a:bodyPr lIns="0" rIns="0"/>
        <a:lstStyle/>
        <a:p>
          <a:r>
            <a:rPr lang="fr-BE" sz="1200" b="1" dirty="0" err="1" smtClean="0"/>
            <a:t>Well-being</a:t>
          </a:r>
          <a:endParaRPr lang="en-US" sz="1200" dirty="0"/>
        </a:p>
      </dgm:t>
    </dgm:pt>
    <dgm:pt modelId="{993F21C3-EA84-47DD-9F38-E874CE4E5FFB}" type="parTrans" cxnId="{287C1134-9073-45EC-B1AE-0DE33308797F}">
      <dgm:prSet/>
      <dgm:spPr/>
      <dgm:t>
        <a:bodyPr/>
        <a:lstStyle/>
        <a:p>
          <a:endParaRPr lang="en-US" sz="4000"/>
        </a:p>
      </dgm:t>
    </dgm:pt>
    <dgm:pt modelId="{BA14AB77-670C-4983-9A22-67DF02FA00E7}" type="sibTrans" cxnId="{287C1134-9073-45EC-B1AE-0DE33308797F}">
      <dgm:prSet/>
      <dgm:spPr/>
      <dgm:t>
        <a:bodyPr lIns="0" rIns="0"/>
        <a:lstStyle/>
        <a:p>
          <a:endParaRPr lang="en-US" sz="4000"/>
        </a:p>
      </dgm:t>
    </dgm:pt>
    <dgm:pt modelId="{DCAA7DEC-E625-4CDE-A4E3-F4CF72479AB4}">
      <dgm:prSet phldrT="[Text]" custT="1"/>
      <dgm:spPr/>
      <dgm:t>
        <a:bodyPr lIns="0" rIns="0"/>
        <a:lstStyle/>
        <a:p>
          <a:r>
            <a:rPr lang="fr-BE" sz="1200" b="1" dirty="0" err="1" smtClean="0"/>
            <a:t>Autonomy</a:t>
          </a:r>
          <a:endParaRPr lang="en-US" sz="1200" dirty="0"/>
        </a:p>
      </dgm:t>
    </dgm:pt>
    <dgm:pt modelId="{07C8D508-2F8C-4362-99EA-C42CDE63687F}" type="parTrans" cxnId="{5AF30D7F-7B60-4EE0-9B52-D4AC751F5248}">
      <dgm:prSet/>
      <dgm:spPr/>
      <dgm:t>
        <a:bodyPr/>
        <a:lstStyle/>
        <a:p>
          <a:endParaRPr lang="en-US" sz="4000"/>
        </a:p>
      </dgm:t>
    </dgm:pt>
    <dgm:pt modelId="{81ED34F7-A228-4682-8EFE-6BF0FF26D769}" type="sibTrans" cxnId="{5AF30D7F-7B60-4EE0-9B52-D4AC751F5248}">
      <dgm:prSet/>
      <dgm:spPr/>
      <dgm:t>
        <a:bodyPr lIns="0" rIns="0"/>
        <a:lstStyle/>
        <a:p>
          <a:endParaRPr lang="en-US" sz="4000"/>
        </a:p>
      </dgm:t>
    </dgm:pt>
    <dgm:pt modelId="{2F21FC87-C1EE-4083-A50F-6596A78C9B08}">
      <dgm:prSet phldrT="[Text]" custT="1"/>
      <dgm:spPr/>
      <dgm:t>
        <a:bodyPr lIns="0" rIns="0"/>
        <a:lstStyle/>
        <a:p>
          <a:r>
            <a:rPr lang="en-US" sz="1200" dirty="0" smtClean="0"/>
            <a:t>Privacy</a:t>
          </a:r>
          <a:endParaRPr lang="en-US" sz="1200" dirty="0"/>
        </a:p>
      </dgm:t>
    </dgm:pt>
    <dgm:pt modelId="{588727BD-367C-4901-BF14-A96E33313F54}" type="parTrans" cxnId="{FDD33181-0D54-4B51-90AA-C409C1D81E4B}">
      <dgm:prSet/>
      <dgm:spPr/>
      <dgm:t>
        <a:bodyPr/>
        <a:lstStyle/>
        <a:p>
          <a:endParaRPr lang="en-US" sz="4000"/>
        </a:p>
      </dgm:t>
    </dgm:pt>
    <dgm:pt modelId="{06197DAF-EC40-4629-A558-DAFA404AE410}" type="sibTrans" cxnId="{FDD33181-0D54-4B51-90AA-C409C1D81E4B}">
      <dgm:prSet/>
      <dgm:spPr/>
      <dgm:t>
        <a:bodyPr lIns="0" rIns="0"/>
        <a:lstStyle/>
        <a:p>
          <a:endParaRPr lang="en-US" sz="4000"/>
        </a:p>
      </dgm:t>
    </dgm:pt>
    <dgm:pt modelId="{7E41CEE4-7C53-40CA-9D30-364C16F79FD5}">
      <dgm:prSet phldrT="[Text]" custT="1"/>
      <dgm:spPr/>
      <dgm:t>
        <a:bodyPr/>
        <a:lstStyle/>
        <a:p>
          <a:r>
            <a:rPr lang="fr-BE" sz="1200" b="1" dirty="0" err="1" smtClean="0"/>
            <a:t>Knowledge</a:t>
          </a:r>
          <a:endParaRPr lang="en-US" sz="1200" dirty="0"/>
        </a:p>
      </dgm:t>
    </dgm:pt>
    <dgm:pt modelId="{1F565E74-5C5D-4E56-9652-32EFFF6962DB}" type="parTrans" cxnId="{3F2330D4-E4F9-48D7-8297-51ECB7877011}">
      <dgm:prSet/>
      <dgm:spPr/>
      <dgm:t>
        <a:bodyPr/>
        <a:lstStyle/>
        <a:p>
          <a:endParaRPr lang="en-US" sz="4000"/>
        </a:p>
      </dgm:t>
    </dgm:pt>
    <dgm:pt modelId="{1A2C6066-5799-4121-8C98-4FE32D501ADE}" type="sibTrans" cxnId="{3F2330D4-E4F9-48D7-8297-51ECB7877011}">
      <dgm:prSet/>
      <dgm:spPr/>
      <dgm:t>
        <a:bodyPr lIns="0" rIns="0"/>
        <a:lstStyle/>
        <a:p>
          <a:endParaRPr lang="en-US" sz="4000"/>
        </a:p>
      </dgm:t>
    </dgm:pt>
    <dgm:pt modelId="{4BB38407-B787-4C82-AEF9-AF69CEED3CE9}">
      <dgm:prSet phldrT="[Text]" custT="1"/>
      <dgm:spPr/>
      <dgm:t>
        <a:bodyPr lIns="0" rIns="0"/>
        <a:lstStyle/>
        <a:p>
          <a:r>
            <a:rPr lang="en-US" sz="1200" dirty="0" smtClean="0"/>
            <a:t>Democracy</a:t>
          </a:r>
          <a:endParaRPr lang="en-US" sz="1200" dirty="0"/>
        </a:p>
      </dgm:t>
    </dgm:pt>
    <dgm:pt modelId="{441104E1-F936-4453-8B47-53E972F5119F}" type="parTrans" cxnId="{D94E0ADA-B1DF-4141-8A3D-A1C648A4175B}">
      <dgm:prSet/>
      <dgm:spPr/>
      <dgm:t>
        <a:bodyPr/>
        <a:lstStyle/>
        <a:p>
          <a:endParaRPr lang="en-US" sz="4000"/>
        </a:p>
      </dgm:t>
    </dgm:pt>
    <dgm:pt modelId="{3EE74634-BA9B-4073-8167-73DA83E4971B}" type="sibTrans" cxnId="{D94E0ADA-B1DF-4141-8A3D-A1C648A4175B}">
      <dgm:prSet/>
      <dgm:spPr/>
      <dgm:t>
        <a:bodyPr lIns="0" rIns="0"/>
        <a:lstStyle/>
        <a:p>
          <a:endParaRPr lang="en-US" sz="4000"/>
        </a:p>
      </dgm:t>
    </dgm:pt>
    <dgm:pt modelId="{B33BD22F-13A7-4E0C-8543-8152BDE1DC4F}">
      <dgm:prSet phldrT="[Text]" custT="1"/>
      <dgm:spPr/>
      <dgm:t>
        <a:bodyPr lIns="0" rIns="0"/>
        <a:lstStyle/>
        <a:p>
          <a:r>
            <a:rPr lang="fr-BE" sz="1200" b="1" dirty="0" err="1" smtClean="0"/>
            <a:t>Responsi-bility</a:t>
          </a:r>
          <a:endParaRPr lang="en-US" sz="1200" dirty="0"/>
        </a:p>
      </dgm:t>
    </dgm:pt>
    <dgm:pt modelId="{E2C235C6-D47E-4829-ADA3-D1414262E6FA}" type="parTrans" cxnId="{30A36227-DB53-485F-ACDF-6B0CD9D3A509}">
      <dgm:prSet/>
      <dgm:spPr/>
      <dgm:t>
        <a:bodyPr/>
        <a:lstStyle/>
        <a:p>
          <a:endParaRPr lang="en-US" sz="4000"/>
        </a:p>
      </dgm:t>
    </dgm:pt>
    <dgm:pt modelId="{4AF7E289-1B88-4A5D-835D-023240155983}" type="sibTrans" cxnId="{30A36227-DB53-485F-ACDF-6B0CD9D3A509}">
      <dgm:prSet/>
      <dgm:spPr/>
      <dgm:t>
        <a:bodyPr lIns="0" rIns="0"/>
        <a:lstStyle/>
        <a:p>
          <a:endParaRPr lang="en-US" sz="4000"/>
        </a:p>
      </dgm:t>
    </dgm:pt>
    <dgm:pt modelId="{C3FA6081-DEFA-4A87-B89C-83AAF4F66F42}">
      <dgm:prSet phldrT="[Text]" custT="1"/>
      <dgm:spPr/>
      <dgm:t>
        <a:bodyPr lIns="0" rIns="0"/>
        <a:lstStyle/>
        <a:p>
          <a:r>
            <a:rPr lang="fr-BE" sz="1200" b="1" dirty="0" smtClean="0"/>
            <a:t>Justice</a:t>
          </a:r>
          <a:endParaRPr lang="en-US" sz="1200" dirty="0"/>
        </a:p>
      </dgm:t>
    </dgm:pt>
    <dgm:pt modelId="{C0C533D3-0AF3-4C17-A060-6ADF4BE1BC57}" type="sibTrans" cxnId="{0EB3AF56-6372-4BEF-AFF0-E3F7A700324C}">
      <dgm:prSet/>
      <dgm:spPr/>
      <dgm:t>
        <a:bodyPr lIns="0" rIns="0"/>
        <a:lstStyle/>
        <a:p>
          <a:endParaRPr lang="en-US" sz="4000"/>
        </a:p>
      </dgm:t>
    </dgm:pt>
    <dgm:pt modelId="{F3B27ECD-1225-4199-ACFB-5ACF74D25D05}" type="parTrans" cxnId="{0EB3AF56-6372-4BEF-AFF0-E3F7A700324C}">
      <dgm:prSet/>
      <dgm:spPr/>
      <dgm:t>
        <a:bodyPr/>
        <a:lstStyle/>
        <a:p>
          <a:endParaRPr lang="en-US" sz="4000"/>
        </a:p>
      </dgm:t>
    </dgm:pt>
    <dgm:pt modelId="{71EBB8AE-92AE-4B53-A90F-FB5792F43984}" type="pres">
      <dgm:prSet presAssocID="{6747E42F-2F25-45AF-80F0-FDB6939E0BD6}" presName="Name0" presStyleCnt="0">
        <dgm:presLayoutVars>
          <dgm:chMax val="1"/>
          <dgm:dir/>
          <dgm:animLvl val="ctr"/>
          <dgm:resizeHandles val="exact"/>
        </dgm:presLayoutVars>
      </dgm:prSet>
      <dgm:spPr/>
      <dgm:t>
        <a:bodyPr/>
        <a:lstStyle/>
        <a:p>
          <a:endParaRPr lang="en-US"/>
        </a:p>
      </dgm:t>
    </dgm:pt>
    <dgm:pt modelId="{649CF062-4357-4161-B79B-E8F1150FA354}" type="pres">
      <dgm:prSet presAssocID="{8B240B30-F8FC-4863-9336-98AFBE1562B2}" presName="centerShape" presStyleLbl="node0" presStyleIdx="0" presStyleCnt="1" custLinFactNeighborX="-224" custLinFactNeighborY="278"/>
      <dgm:spPr/>
      <dgm:t>
        <a:bodyPr/>
        <a:lstStyle/>
        <a:p>
          <a:endParaRPr lang="en-US"/>
        </a:p>
      </dgm:t>
    </dgm:pt>
    <dgm:pt modelId="{3F2B0AA7-4F8B-4DD1-928A-8423999E5739}" type="pres">
      <dgm:prSet presAssocID="{345AB4B1-8FF8-4299-AF7F-6F3E1930E155}" presName="node" presStyleLbl="node1" presStyleIdx="0" presStyleCnt="7">
        <dgm:presLayoutVars>
          <dgm:bulletEnabled val="1"/>
        </dgm:presLayoutVars>
      </dgm:prSet>
      <dgm:spPr/>
      <dgm:t>
        <a:bodyPr/>
        <a:lstStyle/>
        <a:p>
          <a:endParaRPr lang="en-US"/>
        </a:p>
      </dgm:t>
    </dgm:pt>
    <dgm:pt modelId="{58C495AE-9E6A-4E79-853C-EBAB354289EF}" type="pres">
      <dgm:prSet presAssocID="{345AB4B1-8FF8-4299-AF7F-6F3E1930E155}" presName="dummy" presStyleCnt="0"/>
      <dgm:spPr/>
      <dgm:t>
        <a:bodyPr/>
        <a:lstStyle/>
        <a:p>
          <a:endParaRPr lang="en-US"/>
        </a:p>
      </dgm:t>
    </dgm:pt>
    <dgm:pt modelId="{2443E114-6654-4C70-862F-D87812784A4E}" type="pres">
      <dgm:prSet presAssocID="{BA14AB77-670C-4983-9A22-67DF02FA00E7}" presName="sibTrans" presStyleLbl="sibTrans2D1" presStyleIdx="0" presStyleCnt="7"/>
      <dgm:spPr/>
      <dgm:t>
        <a:bodyPr/>
        <a:lstStyle/>
        <a:p>
          <a:endParaRPr lang="en-US"/>
        </a:p>
      </dgm:t>
    </dgm:pt>
    <dgm:pt modelId="{146448ED-C950-4032-812D-F5C09F452BB8}" type="pres">
      <dgm:prSet presAssocID="{DCAA7DEC-E625-4CDE-A4E3-F4CF72479AB4}" presName="node" presStyleLbl="node1" presStyleIdx="1" presStyleCnt="7">
        <dgm:presLayoutVars>
          <dgm:bulletEnabled val="1"/>
        </dgm:presLayoutVars>
      </dgm:prSet>
      <dgm:spPr/>
      <dgm:t>
        <a:bodyPr/>
        <a:lstStyle/>
        <a:p>
          <a:endParaRPr lang="en-US"/>
        </a:p>
      </dgm:t>
    </dgm:pt>
    <dgm:pt modelId="{A1886850-066D-4133-BD0A-612D82147C42}" type="pres">
      <dgm:prSet presAssocID="{DCAA7DEC-E625-4CDE-A4E3-F4CF72479AB4}" presName="dummy" presStyleCnt="0"/>
      <dgm:spPr/>
      <dgm:t>
        <a:bodyPr/>
        <a:lstStyle/>
        <a:p>
          <a:endParaRPr lang="en-US"/>
        </a:p>
      </dgm:t>
    </dgm:pt>
    <dgm:pt modelId="{26D44C6C-3159-4037-A815-62B25D1F326F}" type="pres">
      <dgm:prSet presAssocID="{81ED34F7-A228-4682-8EFE-6BF0FF26D769}" presName="sibTrans" presStyleLbl="sibTrans2D1" presStyleIdx="1" presStyleCnt="7"/>
      <dgm:spPr/>
      <dgm:t>
        <a:bodyPr/>
        <a:lstStyle/>
        <a:p>
          <a:endParaRPr lang="en-US"/>
        </a:p>
      </dgm:t>
    </dgm:pt>
    <dgm:pt modelId="{5E900351-3FAE-4E4C-AF6D-0F7BEFB2712A}" type="pres">
      <dgm:prSet presAssocID="{C3FA6081-DEFA-4A87-B89C-83AAF4F66F42}" presName="node" presStyleLbl="node1" presStyleIdx="2" presStyleCnt="7" custRadScaleRad="100070" custRadScaleInc="1021">
        <dgm:presLayoutVars>
          <dgm:bulletEnabled val="1"/>
        </dgm:presLayoutVars>
      </dgm:prSet>
      <dgm:spPr/>
      <dgm:t>
        <a:bodyPr/>
        <a:lstStyle/>
        <a:p>
          <a:endParaRPr lang="en-US"/>
        </a:p>
      </dgm:t>
    </dgm:pt>
    <dgm:pt modelId="{0E5F8619-EF2A-437F-B526-1F6A16389595}" type="pres">
      <dgm:prSet presAssocID="{C3FA6081-DEFA-4A87-B89C-83AAF4F66F42}" presName="dummy" presStyleCnt="0"/>
      <dgm:spPr/>
      <dgm:t>
        <a:bodyPr/>
        <a:lstStyle/>
        <a:p>
          <a:endParaRPr lang="en-US"/>
        </a:p>
      </dgm:t>
    </dgm:pt>
    <dgm:pt modelId="{3DA9B9AE-0406-4653-8BA0-A05324A3D155}" type="pres">
      <dgm:prSet presAssocID="{C0C533D3-0AF3-4C17-A060-6ADF4BE1BC57}" presName="sibTrans" presStyleLbl="sibTrans2D1" presStyleIdx="2" presStyleCnt="7"/>
      <dgm:spPr/>
      <dgm:t>
        <a:bodyPr/>
        <a:lstStyle/>
        <a:p>
          <a:endParaRPr lang="en-US"/>
        </a:p>
      </dgm:t>
    </dgm:pt>
    <dgm:pt modelId="{4D52244A-D6F6-4079-90E8-7B383B3DBEA2}" type="pres">
      <dgm:prSet presAssocID="{2F21FC87-C1EE-4083-A50F-6596A78C9B08}" presName="node" presStyleLbl="node1" presStyleIdx="3" presStyleCnt="7">
        <dgm:presLayoutVars>
          <dgm:bulletEnabled val="1"/>
        </dgm:presLayoutVars>
      </dgm:prSet>
      <dgm:spPr/>
      <dgm:t>
        <a:bodyPr/>
        <a:lstStyle/>
        <a:p>
          <a:endParaRPr lang="en-US"/>
        </a:p>
      </dgm:t>
    </dgm:pt>
    <dgm:pt modelId="{C52AD5F5-E0BF-4369-9917-FDD278FAE8AB}" type="pres">
      <dgm:prSet presAssocID="{2F21FC87-C1EE-4083-A50F-6596A78C9B08}" presName="dummy" presStyleCnt="0"/>
      <dgm:spPr/>
      <dgm:t>
        <a:bodyPr/>
        <a:lstStyle/>
        <a:p>
          <a:endParaRPr lang="en-US"/>
        </a:p>
      </dgm:t>
    </dgm:pt>
    <dgm:pt modelId="{597C9E16-EB96-4327-AC4B-40C3B5EFFCEA}" type="pres">
      <dgm:prSet presAssocID="{06197DAF-EC40-4629-A558-DAFA404AE410}" presName="sibTrans" presStyleLbl="sibTrans2D1" presStyleIdx="3" presStyleCnt="7"/>
      <dgm:spPr/>
      <dgm:t>
        <a:bodyPr/>
        <a:lstStyle/>
        <a:p>
          <a:endParaRPr lang="en-US"/>
        </a:p>
      </dgm:t>
    </dgm:pt>
    <dgm:pt modelId="{E24ED823-3A28-45EC-82FD-0DA422DC73D5}" type="pres">
      <dgm:prSet presAssocID="{7E41CEE4-7C53-40CA-9D30-364C16F79FD5}" presName="node" presStyleLbl="node1" presStyleIdx="4" presStyleCnt="7">
        <dgm:presLayoutVars>
          <dgm:bulletEnabled val="1"/>
        </dgm:presLayoutVars>
      </dgm:prSet>
      <dgm:spPr/>
      <dgm:t>
        <a:bodyPr/>
        <a:lstStyle/>
        <a:p>
          <a:endParaRPr lang="en-US"/>
        </a:p>
      </dgm:t>
    </dgm:pt>
    <dgm:pt modelId="{977358D5-727C-4EB4-AF55-EED0DEC31349}" type="pres">
      <dgm:prSet presAssocID="{7E41CEE4-7C53-40CA-9D30-364C16F79FD5}" presName="dummy" presStyleCnt="0"/>
      <dgm:spPr/>
      <dgm:t>
        <a:bodyPr/>
        <a:lstStyle/>
        <a:p>
          <a:endParaRPr lang="en-US"/>
        </a:p>
      </dgm:t>
    </dgm:pt>
    <dgm:pt modelId="{BB4C53E6-B3A0-4F3D-838F-8C48E2A11006}" type="pres">
      <dgm:prSet presAssocID="{1A2C6066-5799-4121-8C98-4FE32D501ADE}" presName="sibTrans" presStyleLbl="sibTrans2D1" presStyleIdx="4" presStyleCnt="7"/>
      <dgm:spPr/>
      <dgm:t>
        <a:bodyPr/>
        <a:lstStyle/>
        <a:p>
          <a:endParaRPr lang="en-US"/>
        </a:p>
      </dgm:t>
    </dgm:pt>
    <dgm:pt modelId="{A2807E4A-DE30-4E1A-AB10-D128695E0F07}" type="pres">
      <dgm:prSet presAssocID="{4BB38407-B787-4C82-AEF9-AF69CEED3CE9}" presName="node" presStyleLbl="node1" presStyleIdx="5" presStyleCnt="7">
        <dgm:presLayoutVars>
          <dgm:bulletEnabled val="1"/>
        </dgm:presLayoutVars>
      </dgm:prSet>
      <dgm:spPr/>
      <dgm:t>
        <a:bodyPr/>
        <a:lstStyle/>
        <a:p>
          <a:endParaRPr lang="en-US"/>
        </a:p>
      </dgm:t>
    </dgm:pt>
    <dgm:pt modelId="{207C5715-1C40-4513-AAFE-5D725DC839AE}" type="pres">
      <dgm:prSet presAssocID="{4BB38407-B787-4C82-AEF9-AF69CEED3CE9}" presName="dummy" presStyleCnt="0"/>
      <dgm:spPr/>
      <dgm:t>
        <a:bodyPr/>
        <a:lstStyle/>
        <a:p>
          <a:endParaRPr lang="en-US"/>
        </a:p>
      </dgm:t>
    </dgm:pt>
    <dgm:pt modelId="{8FE75E43-F8F3-4721-8E9C-1A3C158C1C9A}" type="pres">
      <dgm:prSet presAssocID="{3EE74634-BA9B-4073-8167-73DA83E4971B}" presName="sibTrans" presStyleLbl="sibTrans2D1" presStyleIdx="5" presStyleCnt="7"/>
      <dgm:spPr/>
      <dgm:t>
        <a:bodyPr/>
        <a:lstStyle/>
        <a:p>
          <a:endParaRPr lang="en-US"/>
        </a:p>
      </dgm:t>
    </dgm:pt>
    <dgm:pt modelId="{8BAFF631-BD4B-4A5B-9FD9-18B0E358A3AE}" type="pres">
      <dgm:prSet presAssocID="{B33BD22F-13A7-4E0C-8543-8152BDE1DC4F}" presName="node" presStyleLbl="node1" presStyleIdx="6" presStyleCnt="7">
        <dgm:presLayoutVars>
          <dgm:bulletEnabled val="1"/>
        </dgm:presLayoutVars>
      </dgm:prSet>
      <dgm:spPr/>
      <dgm:t>
        <a:bodyPr/>
        <a:lstStyle/>
        <a:p>
          <a:endParaRPr lang="en-US"/>
        </a:p>
      </dgm:t>
    </dgm:pt>
    <dgm:pt modelId="{ED5DE4D2-8863-4A71-95DF-B6BD9533AC9E}" type="pres">
      <dgm:prSet presAssocID="{B33BD22F-13A7-4E0C-8543-8152BDE1DC4F}" presName="dummy" presStyleCnt="0"/>
      <dgm:spPr/>
      <dgm:t>
        <a:bodyPr/>
        <a:lstStyle/>
        <a:p>
          <a:endParaRPr lang="en-US"/>
        </a:p>
      </dgm:t>
    </dgm:pt>
    <dgm:pt modelId="{A8689219-EC10-482F-98F8-9C7C83399FB5}" type="pres">
      <dgm:prSet presAssocID="{4AF7E289-1B88-4A5D-835D-023240155983}" presName="sibTrans" presStyleLbl="sibTrans2D1" presStyleIdx="6" presStyleCnt="7"/>
      <dgm:spPr/>
      <dgm:t>
        <a:bodyPr/>
        <a:lstStyle/>
        <a:p>
          <a:endParaRPr lang="en-US"/>
        </a:p>
      </dgm:t>
    </dgm:pt>
  </dgm:ptLst>
  <dgm:cxnLst>
    <dgm:cxn modelId="{3F2330D4-E4F9-48D7-8297-51ECB7877011}" srcId="{8B240B30-F8FC-4863-9336-98AFBE1562B2}" destId="{7E41CEE4-7C53-40CA-9D30-364C16F79FD5}" srcOrd="4" destOrd="0" parTransId="{1F565E74-5C5D-4E56-9652-32EFFF6962DB}" sibTransId="{1A2C6066-5799-4121-8C98-4FE32D501ADE}"/>
    <dgm:cxn modelId="{30A36227-DB53-485F-ACDF-6B0CD9D3A509}" srcId="{8B240B30-F8FC-4863-9336-98AFBE1562B2}" destId="{B33BD22F-13A7-4E0C-8543-8152BDE1DC4F}" srcOrd="6" destOrd="0" parTransId="{E2C235C6-D47E-4829-ADA3-D1414262E6FA}" sibTransId="{4AF7E289-1B88-4A5D-835D-023240155983}"/>
    <dgm:cxn modelId="{3C210E55-FF1F-498D-B635-9F2BB3B5DCD3}" type="presOf" srcId="{DCAA7DEC-E625-4CDE-A4E3-F4CF72479AB4}" destId="{146448ED-C950-4032-812D-F5C09F452BB8}" srcOrd="0" destOrd="0" presId="urn:microsoft.com/office/officeart/2005/8/layout/radial6"/>
    <dgm:cxn modelId="{FDD33181-0D54-4B51-90AA-C409C1D81E4B}" srcId="{8B240B30-F8FC-4863-9336-98AFBE1562B2}" destId="{2F21FC87-C1EE-4083-A50F-6596A78C9B08}" srcOrd="3" destOrd="0" parTransId="{588727BD-367C-4901-BF14-A96E33313F54}" sibTransId="{06197DAF-EC40-4629-A558-DAFA404AE410}"/>
    <dgm:cxn modelId="{FC48FB0F-5A85-43BB-AD6E-7A29D34094CD}" type="presOf" srcId="{C3FA6081-DEFA-4A87-B89C-83AAF4F66F42}" destId="{5E900351-3FAE-4E4C-AF6D-0F7BEFB2712A}" srcOrd="0" destOrd="0" presId="urn:microsoft.com/office/officeart/2005/8/layout/radial6"/>
    <dgm:cxn modelId="{0EB3AF56-6372-4BEF-AFF0-E3F7A700324C}" srcId="{8B240B30-F8FC-4863-9336-98AFBE1562B2}" destId="{C3FA6081-DEFA-4A87-B89C-83AAF4F66F42}" srcOrd="2" destOrd="0" parTransId="{F3B27ECD-1225-4199-ACFB-5ACF74D25D05}" sibTransId="{C0C533D3-0AF3-4C17-A060-6ADF4BE1BC57}"/>
    <dgm:cxn modelId="{A78F6075-55E2-4EB5-8D3F-1B3BC220F79F}" type="presOf" srcId="{2F21FC87-C1EE-4083-A50F-6596A78C9B08}" destId="{4D52244A-D6F6-4079-90E8-7B383B3DBEA2}" srcOrd="0" destOrd="0" presId="urn:microsoft.com/office/officeart/2005/8/layout/radial6"/>
    <dgm:cxn modelId="{0BC452F1-EA77-4C1C-BEF8-DC38F6EEB0A7}" type="presOf" srcId="{6747E42F-2F25-45AF-80F0-FDB6939E0BD6}" destId="{71EBB8AE-92AE-4B53-A90F-FB5792F43984}" srcOrd="0" destOrd="0" presId="urn:microsoft.com/office/officeart/2005/8/layout/radial6"/>
    <dgm:cxn modelId="{430F9E61-18C4-45EE-8C03-566E1E1900C5}" type="presOf" srcId="{1A2C6066-5799-4121-8C98-4FE32D501ADE}" destId="{BB4C53E6-B3A0-4F3D-838F-8C48E2A11006}" srcOrd="0" destOrd="0" presId="urn:microsoft.com/office/officeart/2005/8/layout/radial6"/>
    <dgm:cxn modelId="{697F3A0B-28F1-4405-BA94-CAF857474EFF}" type="presOf" srcId="{B33BD22F-13A7-4E0C-8543-8152BDE1DC4F}" destId="{8BAFF631-BD4B-4A5B-9FD9-18B0E358A3AE}" srcOrd="0" destOrd="0" presId="urn:microsoft.com/office/officeart/2005/8/layout/radial6"/>
    <dgm:cxn modelId="{AC80426E-F6B7-49B3-B870-B43B8CEBFE63}" type="presOf" srcId="{C0C533D3-0AF3-4C17-A060-6ADF4BE1BC57}" destId="{3DA9B9AE-0406-4653-8BA0-A05324A3D155}" srcOrd="0" destOrd="0" presId="urn:microsoft.com/office/officeart/2005/8/layout/radial6"/>
    <dgm:cxn modelId="{5AF30D7F-7B60-4EE0-9B52-D4AC751F5248}" srcId="{8B240B30-F8FC-4863-9336-98AFBE1562B2}" destId="{DCAA7DEC-E625-4CDE-A4E3-F4CF72479AB4}" srcOrd="1" destOrd="0" parTransId="{07C8D508-2F8C-4362-99EA-C42CDE63687F}" sibTransId="{81ED34F7-A228-4682-8EFE-6BF0FF26D769}"/>
    <dgm:cxn modelId="{E9A70783-8D12-4321-B54C-26E3FE43150D}" type="presOf" srcId="{81ED34F7-A228-4682-8EFE-6BF0FF26D769}" destId="{26D44C6C-3159-4037-A815-62B25D1F326F}" srcOrd="0" destOrd="0" presId="urn:microsoft.com/office/officeart/2005/8/layout/radial6"/>
    <dgm:cxn modelId="{6A72BED9-BB28-4629-B3A0-966C05347D61}" type="presOf" srcId="{4AF7E289-1B88-4A5D-835D-023240155983}" destId="{A8689219-EC10-482F-98F8-9C7C83399FB5}" srcOrd="0" destOrd="0" presId="urn:microsoft.com/office/officeart/2005/8/layout/radial6"/>
    <dgm:cxn modelId="{A093FB2C-0BE3-45F5-BC35-B47F2C188497}" type="presOf" srcId="{345AB4B1-8FF8-4299-AF7F-6F3E1930E155}" destId="{3F2B0AA7-4F8B-4DD1-928A-8423999E5739}" srcOrd="0" destOrd="0" presId="urn:microsoft.com/office/officeart/2005/8/layout/radial6"/>
    <dgm:cxn modelId="{555D3B67-77C1-4B05-BBE5-B4CDA77770DC}" type="presOf" srcId="{4BB38407-B787-4C82-AEF9-AF69CEED3CE9}" destId="{A2807E4A-DE30-4E1A-AB10-D128695E0F07}" srcOrd="0" destOrd="0" presId="urn:microsoft.com/office/officeart/2005/8/layout/radial6"/>
    <dgm:cxn modelId="{59761D5F-0787-48CE-B5DE-B8330EBA9612}" type="presOf" srcId="{8B240B30-F8FC-4863-9336-98AFBE1562B2}" destId="{649CF062-4357-4161-B79B-E8F1150FA354}" srcOrd="0" destOrd="0" presId="urn:microsoft.com/office/officeart/2005/8/layout/radial6"/>
    <dgm:cxn modelId="{AD1F35CC-D7EA-4E74-B61E-9171B7A84E74}" type="presOf" srcId="{3EE74634-BA9B-4073-8167-73DA83E4971B}" destId="{8FE75E43-F8F3-4721-8E9C-1A3C158C1C9A}" srcOrd="0" destOrd="0" presId="urn:microsoft.com/office/officeart/2005/8/layout/radial6"/>
    <dgm:cxn modelId="{EAF26595-3B47-443C-BEEC-9575099AAD10}" type="presOf" srcId="{BA14AB77-670C-4983-9A22-67DF02FA00E7}" destId="{2443E114-6654-4C70-862F-D87812784A4E}" srcOrd="0" destOrd="0" presId="urn:microsoft.com/office/officeart/2005/8/layout/radial6"/>
    <dgm:cxn modelId="{D94E0ADA-B1DF-4141-8A3D-A1C648A4175B}" srcId="{8B240B30-F8FC-4863-9336-98AFBE1562B2}" destId="{4BB38407-B787-4C82-AEF9-AF69CEED3CE9}" srcOrd="5" destOrd="0" parTransId="{441104E1-F936-4453-8B47-53E972F5119F}" sibTransId="{3EE74634-BA9B-4073-8167-73DA83E4971B}"/>
    <dgm:cxn modelId="{54AA112C-59D9-4940-A319-AC37583290AF}" type="presOf" srcId="{7E41CEE4-7C53-40CA-9D30-364C16F79FD5}" destId="{E24ED823-3A28-45EC-82FD-0DA422DC73D5}" srcOrd="0" destOrd="0" presId="urn:microsoft.com/office/officeart/2005/8/layout/radial6"/>
    <dgm:cxn modelId="{D1A573F1-F7CF-48EB-A439-772C441A8CAE}" srcId="{6747E42F-2F25-45AF-80F0-FDB6939E0BD6}" destId="{8B240B30-F8FC-4863-9336-98AFBE1562B2}" srcOrd="0" destOrd="0" parTransId="{1E239803-D4AD-4453-B27F-ACFA093315D9}" sibTransId="{F8DC0811-2859-4414-A3FE-C2ACE8D3FED5}"/>
    <dgm:cxn modelId="{287C1134-9073-45EC-B1AE-0DE33308797F}" srcId="{8B240B30-F8FC-4863-9336-98AFBE1562B2}" destId="{345AB4B1-8FF8-4299-AF7F-6F3E1930E155}" srcOrd="0" destOrd="0" parTransId="{993F21C3-EA84-47DD-9F38-E874CE4E5FFB}" sibTransId="{BA14AB77-670C-4983-9A22-67DF02FA00E7}"/>
    <dgm:cxn modelId="{A3632A0E-169E-4751-9472-AF7C6F663AEB}" type="presOf" srcId="{06197DAF-EC40-4629-A558-DAFA404AE410}" destId="{597C9E16-EB96-4327-AC4B-40C3B5EFFCEA}" srcOrd="0" destOrd="0" presId="urn:microsoft.com/office/officeart/2005/8/layout/radial6"/>
    <dgm:cxn modelId="{C5F117DE-1584-4375-956F-DD7B348DD2DD}" type="presParOf" srcId="{71EBB8AE-92AE-4B53-A90F-FB5792F43984}" destId="{649CF062-4357-4161-B79B-E8F1150FA354}" srcOrd="0" destOrd="0" presId="urn:microsoft.com/office/officeart/2005/8/layout/radial6"/>
    <dgm:cxn modelId="{CE9AEFE5-31D0-429E-BD9E-9AED54FF1C11}" type="presParOf" srcId="{71EBB8AE-92AE-4B53-A90F-FB5792F43984}" destId="{3F2B0AA7-4F8B-4DD1-928A-8423999E5739}" srcOrd="1" destOrd="0" presId="urn:microsoft.com/office/officeart/2005/8/layout/radial6"/>
    <dgm:cxn modelId="{048FB909-DFBF-40E3-956F-7BFF825D7A5F}" type="presParOf" srcId="{71EBB8AE-92AE-4B53-A90F-FB5792F43984}" destId="{58C495AE-9E6A-4E79-853C-EBAB354289EF}" srcOrd="2" destOrd="0" presId="urn:microsoft.com/office/officeart/2005/8/layout/radial6"/>
    <dgm:cxn modelId="{70234262-5EFF-471B-813E-455D41CF07CF}" type="presParOf" srcId="{71EBB8AE-92AE-4B53-A90F-FB5792F43984}" destId="{2443E114-6654-4C70-862F-D87812784A4E}" srcOrd="3" destOrd="0" presId="urn:microsoft.com/office/officeart/2005/8/layout/radial6"/>
    <dgm:cxn modelId="{C3FDB011-1138-41EB-829A-2CB9F75F2B34}" type="presParOf" srcId="{71EBB8AE-92AE-4B53-A90F-FB5792F43984}" destId="{146448ED-C950-4032-812D-F5C09F452BB8}" srcOrd="4" destOrd="0" presId="urn:microsoft.com/office/officeart/2005/8/layout/radial6"/>
    <dgm:cxn modelId="{9614996E-BF07-46F1-8800-585A412A65C3}" type="presParOf" srcId="{71EBB8AE-92AE-4B53-A90F-FB5792F43984}" destId="{A1886850-066D-4133-BD0A-612D82147C42}" srcOrd="5" destOrd="0" presId="urn:microsoft.com/office/officeart/2005/8/layout/radial6"/>
    <dgm:cxn modelId="{BD2EB429-207B-4FC8-BB9E-4A906FE71368}" type="presParOf" srcId="{71EBB8AE-92AE-4B53-A90F-FB5792F43984}" destId="{26D44C6C-3159-4037-A815-62B25D1F326F}" srcOrd="6" destOrd="0" presId="urn:microsoft.com/office/officeart/2005/8/layout/radial6"/>
    <dgm:cxn modelId="{580D011C-A4FD-4D4C-93A0-AEDACC096725}" type="presParOf" srcId="{71EBB8AE-92AE-4B53-A90F-FB5792F43984}" destId="{5E900351-3FAE-4E4C-AF6D-0F7BEFB2712A}" srcOrd="7" destOrd="0" presId="urn:microsoft.com/office/officeart/2005/8/layout/radial6"/>
    <dgm:cxn modelId="{7075704F-ABDD-409C-89FB-DAFA4F307C29}" type="presParOf" srcId="{71EBB8AE-92AE-4B53-A90F-FB5792F43984}" destId="{0E5F8619-EF2A-437F-B526-1F6A16389595}" srcOrd="8" destOrd="0" presId="urn:microsoft.com/office/officeart/2005/8/layout/radial6"/>
    <dgm:cxn modelId="{86B11197-1C8C-417C-A157-46FFE5F870C1}" type="presParOf" srcId="{71EBB8AE-92AE-4B53-A90F-FB5792F43984}" destId="{3DA9B9AE-0406-4653-8BA0-A05324A3D155}" srcOrd="9" destOrd="0" presId="urn:microsoft.com/office/officeart/2005/8/layout/radial6"/>
    <dgm:cxn modelId="{D1B0EEEB-4924-4970-A00A-BDDDDB598DD8}" type="presParOf" srcId="{71EBB8AE-92AE-4B53-A90F-FB5792F43984}" destId="{4D52244A-D6F6-4079-90E8-7B383B3DBEA2}" srcOrd="10" destOrd="0" presId="urn:microsoft.com/office/officeart/2005/8/layout/radial6"/>
    <dgm:cxn modelId="{22AA05C0-F671-455D-BA71-F3E977804033}" type="presParOf" srcId="{71EBB8AE-92AE-4B53-A90F-FB5792F43984}" destId="{C52AD5F5-E0BF-4369-9917-FDD278FAE8AB}" srcOrd="11" destOrd="0" presId="urn:microsoft.com/office/officeart/2005/8/layout/radial6"/>
    <dgm:cxn modelId="{12087FDD-400E-438B-BF39-E13681C9D3C6}" type="presParOf" srcId="{71EBB8AE-92AE-4B53-A90F-FB5792F43984}" destId="{597C9E16-EB96-4327-AC4B-40C3B5EFFCEA}" srcOrd="12" destOrd="0" presId="urn:microsoft.com/office/officeart/2005/8/layout/radial6"/>
    <dgm:cxn modelId="{A37F8414-03D7-48DB-8A92-6E2FEB6C75D0}" type="presParOf" srcId="{71EBB8AE-92AE-4B53-A90F-FB5792F43984}" destId="{E24ED823-3A28-45EC-82FD-0DA422DC73D5}" srcOrd="13" destOrd="0" presId="urn:microsoft.com/office/officeart/2005/8/layout/radial6"/>
    <dgm:cxn modelId="{527EAF78-6BC2-473A-94FA-518175BA88C6}" type="presParOf" srcId="{71EBB8AE-92AE-4B53-A90F-FB5792F43984}" destId="{977358D5-727C-4EB4-AF55-EED0DEC31349}" srcOrd="14" destOrd="0" presId="urn:microsoft.com/office/officeart/2005/8/layout/radial6"/>
    <dgm:cxn modelId="{357F10B3-758C-4C5C-B6AF-9FB08C82B91F}" type="presParOf" srcId="{71EBB8AE-92AE-4B53-A90F-FB5792F43984}" destId="{BB4C53E6-B3A0-4F3D-838F-8C48E2A11006}" srcOrd="15" destOrd="0" presId="urn:microsoft.com/office/officeart/2005/8/layout/radial6"/>
    <dgm:cxn modelId="{169AA8D7-1168-4687-AC24-95A157C77CFF}" type="presParOf" srcId="{71EBB8AE-92AE-4B53-A90F-FB5792F43984}" destId="{A2807E4A-DE30-4E1A-AB10-D128695E0F07}" srcOrd="16" destOrd="0" presId="urn:microsoft.com/office/officeart/2005/8/layout/radial6"/>
    <dgm:cxn modelId="{4EB76AE1-5C6A-4B8E-A815-E07A167A8AF0}" type="presParOf" srcId="{71EBB8AE-92AE-4B53-A90F-FB5792F43984}" destId="{207C5715-1C40-4513-AAFE-5D725DC839AE}" srcOrd="17" destOrd="0" presId="urn:microsoft.com/office/officeart/2005/8/layout/radial6"/>
    <dgm:cxn modelId="{EB150A26-5A5D-44FB-B8E7-C5036C1FA99A}" type="presParOf" srcId="{71EBB8AE-92AE-4B53-A90F-FB5792F43984}" destId="{8FE75E43-F8F3-4721-8E9C-1A3C158C1C9A}" srcOrd="18" destOrd="0" presId="urn:microsoft.com/office/officeart/2005/8/layout/radial6"/>
    <dgm:cxn modelId="{EAA3DA08-3B94-4002-AAE9-D3501E473BC8}" type="presParOf" srcId="{71EBB8AE-92AE-4B53-A90F-FB5792F43984}" destId="{8BAFF631-BD4B-4A5B-9FD9-18B0E358A3AE}" srcOrd="19" destOrd="0" presId="urn:microsoft.com/office/officeart/2005/8/layout/radial6"/>
    <dgm:cxn modelId="{300A2123-28A6-4E8D-A625-D478F91D33F6}" type="presParOf" srcId="{71EBB8AE-92AE-4B53-A90F-FB5792F43984}" destId="{ED5DE4D2-8863-4A71-95DF-B6BD9533AC9E}" srcOrd="20" destOrd="0" presId="urn:microsoft.com/office/officeart/2005/8/layout/radial6"/>
    <dgm:cxn modelId="{D26DC4BC-B80A-45E3-A574-8B1A62DE2A9D}" type="presParOf" srcId="{71EBB8AE-92AE-4B53-A90F-FB5792F43984}" destId="{A8689219-EC10-482F-98F8-9C7C83399FB5}"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Government</a:t>
          </a:r>
          <a:endParaRPr lang="nl-BE" sz="1600" kern="1200" dirty="0"/>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kern="1200" dirty="0" smtClean="0"/>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G-Cloud Operations &amp; </a:t>
          </a:r>
          <a:r>
            <a:rPr lang="nl-BE" sz="1600" kern="1200" dirty="0" err="1" smtClean="0"/>
            <a:t>Programme</a:t>
          </a:r>
          <a:r>
            <a:rPr lang="nl-BE" sz="1600" kern="1200" dirty="0" smtClean="0"/>
            <a:t> Board</a:t>
          </a:r>
          <a:endParaRPr lang="nl-BE" sz="1600" kern="1200" dirty="0"/>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FPS/PPS</a:t>
          </a:r>
          <a:r>
            <a:rPr kern="1200" dirty="0"/>
            <a:t/>
          </a:r>
          <a:br>
            <a:rPr kern="1200" dirty="0"/>
          </a:br>
          <a:r>
            <a:rPr lang="nl-BE" sz="1600" kern="1200" dirty="0" smtClean="0"/>
            <a:t>(</a:t>
          </a:r>
          <a:r>
            <a:rPr lang="nl-BE" sz="1600" kern="1200" dirty="0" err="1" smtClean="0"/>
            <a:t>Horizontal</a:t>
          </a:r>
          <a:r>
            <a:rPr lang="nl-BE" sz="1600" kern="1200" dirty="0" smtClean="0"/>
            <a:t> FPS, FPS FIN, Belnet, …)</a:t>
          </a:r>
          <a:endParaRPr lang="nl-BE" sz="1600" kern="1200" dirty="0"/>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PSSI/IPB </a:t>
          </a:r>
        </a:p>
        <a:p>
          <a:pPr lvl="0" algn="ctr" defTabSz="711200">
            <a:lnSpc>
              <a:spcPct val="90000"/>
            </a:lnSpc>
            <a:spcBef>
              <a:spcPct val="0"/>
            </a:spcBef>
            <a:spcAft>
              <a:spcPct val="35000"/>
            </a:spcAft>
          </a:pPr>
          <a:r>
            <a:rPr lang="nl-BE" sz="1600" kern="1200" dirty="0" smtClean="0"/>
            <a:t>(CBSS, ...)</a:t>
          </a:r>
          <a:endParaRPr lang="nl-BE" sz="1600" kern="1200" dirty="0"/>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Association of  FPS/PPSI/IPB</a:t>
          </a:r>
          <a:endParaRPr lang="nl-BE" sz="1600" kern="1200" dirty="0"/>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Private ICT companies </a:t>
          </a:r>
          <a:r>
            <a:rPr lang="nl-BE" sz="1600" kern="1200" dirty="0" err="1" smtClean="0"/>
            <a:t>directed</a:t>
          </a:r>
          <a:r>
            <a:rPr lang="nl-BE" sz="1600" kern="1200" dirty="0" smtClean="0"/>
            <a:t> </a:t>
          </a:r>
          <a:r>
            <a:rPr lang="nl-BE" sz="1600" kern="1200" dirty="0" err="1" smtClean="0"/>
            <a:t>by</a:t>
          </a:r>
          <a:r>
            <a:rPr lang="nl-BE" sz="1600" kern="1200" dirty="0" smtClean="0"/>
            <a:t> FPS/PSSI/... </a:t>
          </a:r>
          <a:endParaRPr lang="nl-BE" sz="1600" kern="1200" dirty="0"/>
        </a:p>
      </dsp:txBody>
      <dsp:txXfrm>
        <a:off x="5401159" y="4006972"/>
        <a:ext cx="1335244" cy="872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547657" y="0"/>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G-Cloud service</a:t>
          </a:r>
        </a:p>
      </dsp:txBody>
      <dsp:txXfrm>
        <a:off x="1577299" y="29642"/>
        <a:ext cx="5989400" cy="952771"/>
      </dsp:txXfrm>
    </dsp:sp>
    <dsp:sp modelId="{0C7CC63B-3455-4C45-9DA6-782CF23DA0D2}">
      <dsp:nvSpPr>
        <dsp:cNvPr id="0" name=""/>
        <dsp:cNvSpPr/>
      </dsp:nvSpPr>
      <dsp:spPr>
        <a:xfrm rot="5400000">
          <a:off x="4360908" y="4928"/>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Offered by</a:t>
          </a:r>
        </a:p>
      </dsp:txBody>
      <dsp:txXfrm rot="-5400000">
        <a:off x="3815915" y="1053978"/>
        <a:ext cx="1512170" cy="295527"/>
      </dsp:txXfrm>
    </dsp:sp>
    <dsp:sp modelId="{B8224C86-8BDC-451D-8292-48080CD925A0}">
      <dsp:nvSpPr>
        <dsp:cNvPr id="0" name=""/>
        <dsp:cNvSpPr/>
      </dsp:nvSpPr>
      <dsp:spPr>
        <a:xfrm>
          <a:off x="1547657" y="1518084"/>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Service owner</a:t>
          </a:r>
        </a:p>
      </dsp:txBody>
      <dsp:txXfrm>
        <a:off x="1577299" y="1547726"/>
        <a:ext cx="5989400" cy="952771"/>
      </dsp:txXfrm>
    </dsp:sp>
    <dsp:sp modelId="{AC9D2797-5CBA-4A8C-BED3-A0EE5E799809}">
      <dsp:nvSpPr>
        <dsp:cNvPr id="0" name=""/>
        <dsp:cNvSpPr/>
      </dsp:nvSpPr>
      <dsp:spPr>
        <a:xfrm rot="5400000">
          <a:off x="4360908" y="1523012"/>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Delivered by</a:t>
          </a:r>
        </a:p>
      </dsp:txBody>
      <dsp:txXfrm rot="-5400000">
        <a:off x="3815915" y="2572062"/>
        <a:ext cx="1512170" cy="295527"/>
      </dsp:txXfrm>
    </dsp:sp>
    <dsp:sp modelId="{B198218E-A8DA-4ADB-8F41-DBFFF85C472A}">
      <dsp:nvSpPr>
        <dsp:cNvPr id="0" name=""/>
        <dsp:cNvSpPr/>
      </dsp:nvSpPr>
      <dsp:spPr>
        <a:xfrm>
          <a:off x="1547657" y="3036167"/>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a:t>Service provider</a:t>
          </a:r>
        </a:p>
      </dsp:txBody>
      <dsp:txXfrm>
        <a:off x="1577299" y="3065809"/>
        <a:ext cx="5989400" cy="952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5EE-2492-4F67-BC27-8FA2B2624ACB}">
      <dsp:nvSpPr>
        <dsp:cNvPr id="0" name=""/>
        <dsp:cNvSpPr/>
      </dsp:nvSpPr>
      <dsp:spPr>
        <a:xfrm>
          <a:off x="4251344" y="110742"/>
          <a:ext cx="3708945"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Challenges</a:t>
          </a:r>
          <a:endParaRPr lang="nl-BE" sz="3600" kern="1200" dirty="0"/>
        </a:p>
      </dsp:txBody>
      <dsp:txXfrm>
        <a:off x="4251344" y="110742"/>
        <a:ext cx="3708945" cy="921600"/>
      </dsp:txXfrm>
    </dsp:sp>
    <dsp:sp modelId="{C07D37A6-CB37-4202-957D-F7DC1E6B4179}">
      <dsp:nvSpPr>
        <dsp:cNvPr id="0" name=""/>
        <dsp:cNvSpPr/>
      </dsp:nvSpPr>
      <dsp:spPr>
        <a:xfrm>
          <a:off x="4251344" y="1053625"/>
          <a:ext cx="370894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nl-BE" sz="3200" kern="1200" dirty="0" smtClean="0"/>
            <a:t>Security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Confidentiality</a:t>
          </a:r>
          <a:endParaRPr sz="3200" kern="1200" dirty="0"/>
        </a:p>
        <a:p>
          <a:pPr marL="285750" lvl="1" indent="-285750" algn="l" defTabSz="1422400">
            <a:lnSpc>
              <a:spcPct val="90000"/>
            </a:lnSpc>
            <a:spcBef>
              <a:spcPct val="0"/>
            </a:spcBef>
            <a:spcAft>
              <a:spcPct val="15000"/>
            </a:spcAft>
            <a:buChar char="••"/>
          </a:pPr>
          <a:r>
            <a:rPr lang="fr-BE" sz="3200" kern="1200" dirty="0" err="1" smtClean="0"/>
            <a:t>Continuity</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Know-how</a:t>
          </a:r>
          <a:endParaRPr lang="nl-BE" sz="3200" kern="1200" dirty="0"/>
        </a:p>
        <a:p>
          <a:pPr marL="285750" lvl="1" indent="-285750" algn="l" defTabSz="1422400">
            <a:lnSpc>
              <a:spcPct val="90000"/>
            </a:lnSpc>
            <a:spcBef>
              <a:spcPct val="0"/>
            </a:spcBef>
            <a:spcAft>
              <a:spcPct val="15000"/>
            </a:spcAft>
            <a:buChar char="••"/>
          </a:pPr>
          <a:r>
            <a:rPr lang="fr-BE" sz="3200" kern="1200" dirty="0" smtClean="0"/>
            <a:t>Strategic management</a:t>
          </a:r>
          <a:endParaRPr lang="nl-BE" sz="3200" kern="1200" dirty="0"/>
        </a:p>
      </dsp:txBody>
      <dsp:txXfrm>
        <a:off x="4251344" y="1053625"/>
        <a:ext cx="3708945" cy="3961035"/>
      </dsp:txXfrm>
    </dsp:sp>
    <dsp:sp modelId="{41006EA0-1C35-4ADD-BA65-5F5F80C2EF6E}">
      <dsp:nvSpPr>
        <dsp:cNvPr id="0" name=""/>
        <dsp:cNvSpPr/>
      </dsp:nvSpPr>
      <dsp:spPr>
        <a:xfrm>
          <a:off x="0" y="110742"/>
          <a:ext cx="3994497" cy="921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nl-BE" sz="3600" kern="1200" dirty="0" err="1" smtClean="0"/>
            <a:t>Opportunities</a:t>
          </a:r>
          <a:endParaRPr lang="nl-BE" sz="3600" kern="1200" dirty="0"/>
        </a:p>
      </dsp:txBody>
      <dsp:txXfrm>
        <a:off x="0" y="110742"/>
        <a:ext cx="3994497" cy="921600"/>
      </dsp:txXfrm>
    </dsp:sp>
    <dsp:sp modelId="{E9700F79-E3C7-4DDC-921A-EAB47CBD965F}">
      <dsp:nvSpPr>
        <dsp:cNvPr id="0" name=""/>
        <dsp:cNvSpPr/>
      </dsp:nvSpPr>
      <dsp:spPr>
        <a:xfrm>
          <a:off x="0" y="1023680"/>
          <a:ext cx="3983815" cy="396103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fr-BE" sz="3200" kern="1200" dirty="0" err="1" smtClean="0"/>
            <a:t>Flexibility</a:t>
          </a:r>
          <a:endParaRPr lang="nl-BE" sz="3200" b="1" kern="1200" dirty="0"/>
        </a:p>
        <a:p>
          <a:pPr marL="285750" lvl="1" indent="-285750" algn="l" defTabSz="1422400" rtl="0">
            <a:lnSpc>
              <a:spcPct val="90000"/>
            </a:lnSpc>
            <a:spcBef>
              <a:spcPct val="0"/>
            </a:spcBef>
            <a:spcAft>
              <a:spcPct val="15000"/>
            </a:spcAft>
            <a:buChar char="••"/>
          </a:pPr>
          <a:r>
            <a:rPr lang="nl-BE" sz="3200" kern="1200" dirty="0" err="1" smtClean="0"/>
            <a:t>Quality</a:t>
          </a:r>
          <a:endParaRPr lang="nl-BE" sz="3200" b="1" kern="1200" dirty="0"/>
        </a:p>
        <a:p>
          <a:pPr marL="285750" lvl="1" indent="-285750" algn="l" defTabSz="1422400">
            <a:lnSpc>
              <a:spcPct val="90000"/>
            </a:lnSpc>
            <a:spcBef>
              <a:spcPct val="0"/>
            </a:spcBef>
            <a:spcAft>
              <a:spcPct val="15000"/>
            </a:spcAft>
            <a:buChar char="••"/>
          </a:pPr>
          <a:r>
            <a:rPr lang="nl-BE" sz="3200" kern="1200" dirty="0" err="1" smtClean="0"/>
            <a:t>Economies</a:t>
          </a:r>
          <a:r>
            <a:rPr lang="nl-BE" sz="3200" kern="1200" dirty="0" smtClean="0"/>
            <a:t> of </a:t>
          </a:r>
          <a:r>
            <a:rPr lang="nl-BE" sz="3200" kern="1200" dirty="0" err="1" smtClean="0"/>
            <a:t>scale</a:t>
          </a:r>
          <a:endParaRPr sz="3200" kern="1200" dirty="0"/>
        </a:p>
        <a:p>
          <a:pPr marL="285750" lvl="1" indent="-285750" algn="l" defTabSz="1422400">
            <a:lnSpc>
              <a:spcPct val="90000"/>
            </a:lnSpc>
            <a:spcBef>
              <a:spcPct val="0"/>
            </a:spcBef>
            <a:spcAft>
              <a:spcPct val="15000"/>
            </a:spcAft>
            <a:buChar char="••"/>
          </a:pPr>
          <a:r>
            <a:rPr sz="3200" kern="1200" dirty="0"/>
            <a:t>Self-service</a:t>
          </a:r>
          <a:endParaRPr lang="nl-BE" sz="3200" kern="1200" dirty="0" smtClean="0"/>
        </a:p>
        <a:p>
          <a:pPr marL="285750" lvl="1" indent="-285750" algn="l" defTabSz="1422400">
            <a:lnSpc>
              <a:spcPct val="90000"/>
            </a:lnSpc>
            <a:spcBef>
              <a:spcPct val="0"/>
            </a:spcBef>
            <a:spcAft>
              <a:spcPct val="15000"/>
            </a:spcAft>
            <a:buChar char="••"/>
          </a:pPr>
          <a:r>
            <a:rPr lang="nl-BE" sz="3200" kern="1200" dirty="0" smtClean="0"/>
            <a:t>Cooperation</a:t>
          </a:r>
          <a:endParaRPr lang="nl-BE" sz="3200" kern="1200" dirty="0"/>
        </a:p>
        <a:p>
          <a:pPr marL="285750" lvl="1" indent="-285750" algn="l" defTabSz="1422400">
            <a:lnSpc>
              <a:spcPct val="90000"/>
            </a:lnSpc>
            <a:spcBef>
              <a:spcPct val="0"/>
            </a:spcBef>
            <a:spcAft>
              <a:spcPct val="15000"/>
            </a:spcAft>
            <a:buChar char="••"/>
          </a:pPr>
          <a:r>
            <a:rPr lang="nl-BE" sz="3200" kern="1200" dirty="0" err="1" smtClean="0"/>
            <a:t>Cost</a:t>
          </a:r>
          <a:r>
            <a:rPr lang="nl-BE" sz="3200" kern="1200" dirty="0" smtClean="0"/>
            <a:t> management</a:t>
          </a:r>
          <a:endParaRPr sz="3200" kern="1200" dirty="0"/>
        </a:p>
      </dsp:txBody>
      <dsp:txXfrm>
        <a:off x="0" y="1023680"/>
        <a:ext cx="3983815" cy="3961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90C24-4FA9-4565-9B71-A02AE90B82B6}">
      <dsp:nvSpPr>
        <dsp:cNvPr id="0" name=""/>
        <dsp:cNvSpPr/>
      </dsp:nvSpPr>
      <dsp:spPr>
        <a:xfrm>
          <a:off x="2826399" y="2022407"/>
          <a:ext cx="1538068" cy="1538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noProof="0" dirty="0" smtClean="0"/>
            <a:t>Service Synergy</a:t>
          </a:r>
          <a:endParaRPr lang="en-US" sz="2600" kern="1200" noProof="0" dirty="0"/>
        </a:p>
      </dsp:txBody>
      <dsp:txXfrm>
        <a:off x="3051644" y="2247652"/>
        <a:ext cx="1087578" cy="1087578"/>
      </dsp:txXfrm>
    </dsp:sp>
    <dsp:sp modelId="{7B6A8F18-CEA8-459A-9D83-E8C8B3C035CC}">
      <dsp:nvSpPr>
        <dsp:cNvPr id="0" name=""/>
        <dsp:cNvSpPr/>
      </dsp:nvSpPr>
      <dsp:spPr>
        <a:xfrm rot="16200000">
          <a:off x="3363356" y="1771080"/>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3583829" y="1778727"/>
        <a:ext cx="23207" cy="23207"/>
      </dsp:txXfrm>
    </dsp:sp>
    <dsp:sp modelId="{8BB40862-E516-4566-894F-1B5D1E85ED28}">
      <dsp:nvSpPr>
        <dsp:cNvPr id="0" name=""/>
        <dsp:cNvSpPr/>
      </dsp:nvSpPr>
      <dsp:spPr>
        <a:xfrm>
          <a:off x="2826399" y="20185"/>
          <a:ext cx="1538068" cy="1538068"/>
        </a:xfrm>
        <a:prstGeom prst="ellipse">
          <a:avLst/>
        </a:prstGeom>
        <a:solidFill>
          <a:schemeClr val="accent5">
            <a:lumMod val="7500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Governance</a:t>
          </a:r>
          <a:endParaRPr lang="fr-BE" sz="1700" kern="1200" dirty="0"/>
        </a:p>
      </dsp:txBody>
      <dsp:txXfrm>
        <a:off x="3051644" y="245430"/>
        <a:ext cx="1087578" cy="1087578"/>
      </dsp:txXfrm>
    </dsp:sp>
    <dsp:sp modelId="{8F1EDA64-0D70-45F3-A70E-8043C17970CC}">
      <dsp:nvSpPr>
        <dsp:cNvPr id="0" name=""/>
        <dsp:cNvSpPr/>
      </dsp:nvSpPr>
      <dsp:spPr>
        <a:xfrm rot="20520000">
          <a:off x="4315470" y="2462831"/>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4535943" y="2470477"/>
        <a:ext cx="23207" cy="23207"/>
      </dsp:txXfrm>
    </dsp:sp>
    <dsp:sp modelId="{2577D959-FF71-4B96-934B-13A638AA7077}">
      <dsp:nvSpPr>
        <dsp:cNvPr id="0" name=""/>
        <dsp:cNvSpPr/>
      </dsp:nvSpPr>
      <dsp:spPr>
        <a:xfrm>
          <a:off x="4730625" y="1403687"/>
          <a:ext cx="1538068" cy="1538068"/>
        </a:xfrm>
        <a:prstGeom prst="ellipse">
          <a:avLst/>
        </a:prstGeom>
        <a:solidFill>
          <a:schemeClr val="accent1">
            <a:lumMod val="5000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Product</a:t>
          </a:r>
          <a:endParaRPr lang="fr-BE" sz="1700" kern="1200" dirty="0"/>
        </a:p>
      </dsp:txBody>
      <dsp:txXfrm>
        <a:off x="4955870" y="1628932"/>
        <a:ext cx="1087578" cy="1087578"/>
      </dsp:txXfrm>
    </dsp:sp>
    <dsp:sp modelId="{1EE061CD-D72B-4F07-BFED-2153D0FDEB15}">
      <dsp:nvSpPr>
        <dsp:cNvPr id="0" name=""/>
        <dsp:cNvSpPr/>
      </dsp:nvSpPr>
      <dsp:spPr>
        <a:xfrm rot="3240000">
          <a:off x="3951795" y="3582108"/>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a:off x="4172268" y="3589754"/>
        <a:ext cx="23207" cy="23207"/>
      </dsp:txXfrm>
    </dsp:sp>
    <dsp:sp modelId="{6709E082-FF52-4DCC-B337-DC5050758962}">
      <dsp:nvSpPr>
        <dsp:cNvPr id="0" name=""/>
        <dsp:cNvSpPr/>
      </dsp:nvSpPr>
      <dsp:spPr>
        <a:xfrm>
          <a:off x="4003276" y="3642239"/>
          <a:ext cx="1538068" cy="153806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Financial</a:t>
          </a:r>
          <a:endParaRPr lang="fr-BE" sz="1700" kern="1200" dirty="0"/>
        </a:p>
      </dsp:txBody>
      <dsp:txXfrm>
        <a:off x="4228521" y="3867484"/>
        <a:ext cx="1087578" cy="1087578"/>
      </dsp:txXfrm>
    </dsp:sp>
    <dsp:sp modelId="{397ED4E7-B984-49E2-A7F6-0DA351A26863}">
      <dsp:nvSpPr>
        <dsp:cNvPr id="0" name=""/>
        <dsp:cNvSpPr/>
      </dsp:nvSpPr>
      <dsp:spPr>
        <a:xfrm rot="7560000">
          <a:off x="2774918" y="3582108"/>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rot="10800000">
        <a:off x="2995391" y="3589754"/>
        <a:ext cx="23207" cy="23207"/>
      </dsp:txXfrm>
    </dsp:sp>
    <dsp:sp modelId="{4C0555AF-8216-4FA1-89CD-237222FF394D}">
      <dsp:nvSpPr>
        <dsp:cNvPr id="0" name=""/>
        <dsp:cNvSpPr/>
      </dsp:nvSpPr>
      <dsp:spPr>
        <a:xfrm>
          <a:off x="1649522" y="3642239"/>
          <a:ext cx="1538068" cy="153806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Standards</a:t>
          </a:r>
          <a:endParaRPr lang="fr-BE" sz="1700" kern="1200" dirty="0"/>
        </a:p>
      </dsp:txBody>
      <dsp:txXfrm>
        <a:off x="1874767" y="3867484"/>
        <a:ext cx="1087578" cy="1087578"/>
      </dsp:txXfrm>
    </dsp:sp>
    <dsp:sp modelId="{4930D6FE-2E26-4403-99D0-2C96CB4CA839}">
      <dsp:nvSpPr>
        <dsp:cNvPr id="0" name=""/>
        <dsp:cNvSpPr/>
      </dsp:nvSpPr>
      <dsp:spPr>
        <a:xfrm rot="11880000">
          <a:off x="2411243" y="2462831"/>
          <a:ext cx="464153" cy="38500"/>
        </a:xfrm>
        <a:custGeom>
          <a:avLst/>
          <a:gdLst/>
          <a:ahLst/>
          <a:cxnLst/>
          <a:rect l="0" t="0" r="0" b="0"/>
          <a:pathLst>
            <a:path>
              <a:moveTo>
                <a:pt x="0" y="19250"/>
              </a:moveTo>
              <a:lnTo>
                <a:pt x="464153" y="192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BE" sz="500" kern="1200"/>
        </a:p>
      </dsp:txBody>
      <dsp:txXfrm rot="10800000">
        <a:off x="2631716" y="2470477"/>
        <a:ext cx="23207" cy="23207"/>
      </dsp:txXfrm>
    </dsp:sp>
    <dsp:sp modelId="{A88B9A8D-A3F4-41CD-8F0B-32D4EC55C40D}">
      <dsp:nvSpPr>
        <dsp:cNvPr id="0" name=""/>
        <dsp:cNvSpPr/>
      </dsp:nvSpPr>
      <dsp:spPr>
        <a:xfrm>
          <a:off x="922172" y="1403687"/>
          <a:ext cx="1538068" cy="1538068"/>
        </a:xfrm>
        <a:prstGeom prst="ellipse">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nl-BE" sz="1700" kern="1200" dirty="0" smtClean="0"/>
            <a:t>Business</a:t>
          </a:r>
          <a:endParaRPr lang="fr-BE" sz="1700" kern="1200" dirty="0"/>
        </a:p>
      </dsp:txBody>
      <dsp:txXfrm>
        <a:off x="1147417" y="1628932"/>
        <a:ext cx="1087578" cy="1087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258949" y="224225"/>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sz="2100" kern="1200" dirty="0" smtClean="0"/>
            <a:t>Co</a:t>
          </a:r>
          <a:r>
            <a:rPr lang="en-US" sz="2100" kern="1200" dirty="0" smtClean="0"/>
            <a:t>o</a:t>
          </a:r>
          <a:r>
            <a:rPr sz="2100" kern="1200" dirty="0" smtClean="0"/>
            <a:t>rdinati</a:t>
          </a:r>
          <a:r>
            <a:rPr lang="en-US" sz="2100" kern="1200" dirty="0" smtClean="0"/>
            <a:t>on of the electronic processes</a:t>
          </a:r>
          <a:endParaRPr lang="nl-BE" sz="2100" kern="1200" dirty="0"/>
        </a:p>
      </dsp:txBody>
      <dsp:txXfrm>
        <a:off x="258949" y="224225"/>
        <a:ext cx="3327844" cy="1039951"/>
      </dsp:txXfrm>
    </dsp:sp>
    <dsp:sp modelId="{8B00EC11-24E0-4E0C-8101-DB576F31F9D2}">
      <dsp:nvSpPr>
        <dsp:cNvPr id="0" name=""/>
        <dsp:cNvSpPr/>
      </dsp:nvSpPr>
      <dsp:spPr>
        <a:xfrm>
          <a:off x="120288" y="74010"/>
          <a:ext cx="727965" cy="109194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891807" y="224225"/>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sz="2100" kern="1200" dirty="0" smtClean="0"/>
            <a:t>Portal </a:t>
          </a:r>
          <a:endParaRPr lang="nl-BE" sz="2100" kern="1200" dirty="0"/>
        </a:p>
      </dsp:txBody>
      <dsp:txXfrm>
        <a:off x="3891807" y="224225"/>
        <a:ext cx="3327844" cy="1039951"/>
      </dsp:txXfrm>
    </dsp:sp>
    <dsp:sp modelId="{17BB8C5E-ACC5-4AEA-AC3B-15C53CC548C0}">
      <dsp:nvSpPr>
        <dsp:cNvPr id="0" name=""/>
        <dsp:cNvSpPr/>
      </dsp:nvSpPr>
      <dsp:spPr>
        <a:xfrm>
          <a:off x="3753147" y="74010"/>
          <a:ext cx="727965" cy="10919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524666" y="224225"/>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Integrated user and access management system</a:t>
          </a:r>
          <a:endParaRPr lang="nl-BE" sz="2100" kern="1200" dirty="0"/>
        </a:p>
      </dsp:txBody>
      <dsp:txXfrm>
        <a:off x="7524666" y="224225"/>
        <a:ext cx="3327844" cy="1039951"/>
      </dsp:txXfrm>
    </dsp:sp>
    <dsp:sp modelId="{DEDE190B-7605-44A7-B19B-482157C4ED09}">
      <dsp:nvSpPr>
        <dsp:cNvPr id="0" name=""/>
        <dsp:cNvSpPr/>
      </dsp:nvSpPr>
      <dsp:spPr>
        <a:xfrm>
          <a:off x="7386006" y="74010"/>
          <a:ext cx="727965" cy="1091948"/>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258949" y="1533409"/>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Management of </a:t>
          </a:r>
          <a:r>
            <a:rPr sz="2100" kern="1200" dirty="0" smtClean="0"/>
            <a:t>loggings</a:t>
          </a:r>
          <a:endParaRPr lang="nl-BE" sz="2100" kern="1200" dirty="0"/>
        </a:p>
      </dsp:txBody>
      <dsp:txXfrm>
        <a:off x="258949" y="1533409"/>
        <a:ext cx="3327844" cy="1039951"/>
      </dsp:txXfrm>
    </dsp:sp>
    <dsp:sp modelId="{F94043AE-FBAE-4418-8D10-10B1481C95AF}">
      <dsp:nvSpPr>
        <dsp:cNvPr id="0" name=""/>
        <dsp:cNvSpPr/>
      </dsp:nvSpPr>
      <dsp:spPr>
        <a:xfrm>
          <a:off x="120288" y="1383194"/>
          <a:ext cx="727965" cy="1091948"/>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891807" y="1533409"/>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sz="2100" kern="1200" dirty="0" smtClean="0"/>
            <a:t>System </a:t>
          </a:r>
          <a:r>
            <a:rPr lang="en-US" sz="2100" kern="1200" dirty="0" smtClean="0"/>
            <a:t>for</a:t>
          </a:r>
          <a:r>
            <a:rPr sz="2100" kern="1200" dirty="0" smtClean="0"/>
            <a:t> </a:t>
          </a:r>
          <a:r>
            <a:rPr sz="2100" kern="1200" dirty="0"/>
            <a:t>end-to-end </a:t>
          </a:r>
          <a:r>
            <a:rPr lang="en-US" sz="2100" kern="1200" dirty="0" smtClean="0"/>
            <a:t>encryption</a:t>
          </a:r>
          <a:endParaRPr lang="nl-BE" sz="2100" kern="1200" dirty="0"/>
        </a:p>
      </dsp:txBody>
      <dsp:txXfrm>
        <a:off x="3891807" y="1533409"/>
        <a:ext cx="3327844" cy="1039951"/>
      </dsp:txXfrm>
    </dsp:sp>
    <dsp:sp modelId="{1D377189-38FA-44FB-9886-A25D865375A4}">
      <dsp:nvSpPr>
        <dsp:cNvPr id="0" name=""/>
        <dsp:cNvSpPr/>
      </dsp:nvSpPr>
      <dsp:spPr>
        <a:xfrm>
          <a:off x="3753147" y="1383194"/>
          <a:ext cx="727965" cy="1091948"/>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524666" y="1533409"/>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lang="fr-BE" sz="2100" kern="1200" dirty="0" smtClean="0">
              <a:solidFill>
                <a:srgbClr val="3E6E5A"/>
              </a:solidFill>
            </a:rPr>
            <a:t>eHealth</a:t>
          </a:r>
          <a:r>
            <a:rPr sz="2100" kern="1200" dirty="0"/>
            <a:t>Box</a:t>
          </a:r>
          <a:endParaRPr lang="nl-BE" sz="2100" kern="1200" dirty="0"/>
        </a:p>
      </dsp:txBody>
      <dsp:txXfrm>
        <a:off x="7524666" y="1533409"/>
        <a:ext cx="3327844" cy="1039951"/>
      </dsp:txXfrm>
    </dsp:sp>
    <dsp:sp modelId="{82E38FB2-A96C-4D7A-A866-6D7BE57189A0}">
      <dsp:nvSpPr>
        <dsp:cNvPr id="0" name=""/>
        <dsp:cNvSpPr/>
      </dsp:nvSpPr>
      <dsp:spPr>
        <a:xfrm>
          <a:off x="7386006" y="1383194"/>
          <a:ext cx="727965" cy="1091948"/>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258949" y="2842592"/>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sz="2100" kern="1200"/>
            <a:t>Timestamping</a:t>
          </a:r>
          <a:endParaRPr lang="nl-BE" sz="2100" kern="1200"/>
        </a:p>
      </dsp:txBody>
      <dsp:txXfrm>
        <a:off x="258949" y="2842592"/>
        <a:ext cx="3327844" cy="1039951"/>
      </dsp:txXfrm>
    </dsp:sp>
    <dsp:sp modelId="{A9E14B50-194E-4A93-B9D9-20BB56D81973}">
      <dsp:nvSpPr>
        <dsp:cNvPr id="0" name=""/>
        <dsp:cNvSpPr/>
      </dsp:nvSpPr>
      <dsp:spPr>
        <a:xfrm>
          <a:off x="120288" y="2692377"/>
          <a:ext cx="727965" cy="1091948"/>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891807" y="2842592"/>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sz="2100" kern="1200" dirty="0" smtClean="0"/>
            <a:t>Coding </a:t>
          </a:r>
          <a:r>
            <a:rPr lang="en-US" sz="2100" kern="1200" dirty="0" smtClean="0"/>
            <a:t>and</a:t>
          </a:r>
          <a:r>
            <a:rPr sz="2100" kern="1200" dirty="0" smtClean="0"/>
            <a:t> </a:t>
          </a:r>
          <a:r>
            <a:rPr sz="2100" kern="1200" dirty="0" err="1" smtClean="0"/>
            <a:t>anon</a:t>
          </a:r>
          <a:r>
            <a:rPr lang="en-US" sz="2100" kern="1200" dirty="0" err="1" smtClean="0"/>
            <a:t>y</a:t>
          </a:r>
          <a:r>
            <a:rPr sz="2100" kern="1200" dirty="0" err="1" smtClean="0"/>
            <a:t>mising</a:t>
          </a:r>
          <a:endParaRPr lang="nl-BE" sz="2100" kern="1200" dirty="0"/>
        </a:p>
      </dsp:txBody>
      <dsp:txXfrm>
        <a:off x="3891807" y="2842592"/>
        <a:ext cx="3327844" cy="1039951"/>
      </dsp:txXfrm>
    </dsp:sp>
    <dsp:sp modelId="{70C2EA1E-D7DB-4E74-806D-4590DBE781A3}">
      <dsp:nvSpPr>
        <dsp:cNvPr id="0" name=""/>
        <dsp:cNvSpPr/>
      </dsp:nvSpPr>
      <dsp:spPr>
        <a:xfrm>
          <a:off x="3753147" y="2692377"/>
          <a:ext cx="727965" cy="1091948"/>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524666" y="2842592"/>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Consultation of National register and CBSS registers</a:t>
          </a:r>
          <a:endParaRPr lang="nl-BE" sz="2100" kern="1200" dirty="0"/>
        </a:p>
      </dsp:txBody>
      <dsp:txXfrm>
        <a:off x="7524666" y="2842592"/>
        <a:ext cx="3327844" cy="1039951"/>
      </dsp:txXfrm>
    </dsp:sp>
    <dsp:sp modelId="{139FD9EA-3509-4D4C-98D4-BC741BA871D8}">
      <dsp:nvSpPr>
        <dsp:cNvPr id="0" name=""/>
        <dsp:cNvSpPr/>
      </dsp:nvSpPr>
      <dsp:spPr>
        <a:xfrm>
          <a:off x="7386006" y="2692377"/>
          <a:ext cx="727965" cy="1091948"/>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891807" y="4151775"/>
          <a:ext cx="3327844" cy="10399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4394"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Reference directories</a:t>
          </a:r>
          <a:r>
            <a:rPr sz="2100" kern="1200" dirty="0" smtClean="0"/>
            <a:t> (</a:t>
          </a:r>
          <a:r>
            <a:rPr lang="nl-BE" sz="2100" kern="1200" dirty="0" smtClean="0"/>
            <a:t>hub-</a:t>
          </a:r>
          <a:r>
            <a:rPr sz="2100" kern="1200" dirty="0" err="1" smtClean="0"/>
            <a:t>metahub</a:t>
          </a:r>
          <a:r>
            <a:rPr lang="nl-BE" sz="2100" kern="1200" dirty="0" smtClean="0"/>
            <a:t> system</a:t>
          </a:r>
          <a:r>
            <a:rPr sz="2100" kern="1200" dirty="0" smtClean="0"/>
            <a:t>)</a:t>
          </a:r>
          <a:endParaRPr lang="nl-BE" sz="2100" kern="1200" dirty="0"/>
        </a:p>
      </dsp:txBody>
      <dsp:txXfrm>
        <a:off x="3891807" y="4151775"/>
        <a:ext cx="3327844" cy="1039951"/>
      </dsp:txXfrm>
    </dsp:sp>
    <dsp:sp modelId="{763F0339-AF8A-4C55-81EF-EEBFD25A8379}">
      <dsp:nvSpPr>
        <dsp:cNvPr id="0" name=""/>
        <dsp:cNvSpPr/>
      </dsp:nvSpPr>
      <dsp:spPr>
        <a:xfrm>
          <a:off x="3753147" y="4001560"/>
          <a:ext cx="727965" cy="1091948"/>
        </a:xfrm>
        <a:prstGeom prst="rect">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40E5C-9A33-4B38-BAC3-20C32A855121}">
      <dsp:nvSpPr>
        <dsp:cNvPr id="0" name=""/>
        <dsp:cNvSpPr/>
      </dsp:nvSpPr>
      <dsp:spPr>
        <a:xfrm>
          <a:off x="764942" y="0"/>
          <a:ext cx="4775200" cy="47752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Artificial</a:t>
          </a:r>
          <a:r>
            <a:rPr lang="fr-BE" sz="2000" kern="1200" dirty="0" smtClean="0"/>
            <a:t> Intelligence</a:t>
          </a:r>
          <a:endParaRPr lang="nl-BE" sz="2000" kern="1200" dirty="0"/>
        </a:p>
      </dsp:txBody>
      <dsp:txXfrm>
        <a:off x="2318076" y="238759"/>
        <a:ext cx="1668932" cy="716280"/>
      </dsp:txXfrm>
    </dsp:sp>
    <dsp:sp modelId="{B37800D9-AEF5-48BD-9EB3-6EB36F9B4018}">
      <dsp:nvSpPr>
        <dsp:cNvPr id="0" name=""/>
        <dsp:cNvSpPr/>
      </dsp:nvSpPr>
      <dsp:spPr>
        <a:xfrm>
          <a:off x="1361854" y="1193799"/>
          <a:ext cx="3581400" cy="35814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smtClean="0"/>
            <a:t>Machine </a:t>
          </a:r>
          <a:r>
            <a:rPr lang="fr-BE" sz="2000" kern="1200" dirty="0" err="1" smtClean="0"/>
            <a:t>learning</a:t>
          </a:r>
          <a:endParaRPr lang="nl-BE" sz="2000" kern="1200" dirty="0"/>
        </a:p>
      </dsp:txBody>
      <dsp:txXfrm>
        <a:off x="2318088" y="1417637"/>
        <a:ext cx="1668932" cy="671512"/>
      </dsp:txXfrm>
    </dsp:sp>
    <dsp:sp modelId="{DE49CD2D-E863-419B-A65B-AF26607F1C13}">
      <dsp:nvSpPr>
        <dsp:cNvPr id="0" name=""/>
        <dsp:cNvSpPr/>
      </dsp:nvSpPr>
      <dsp:spPr>
        <a:xfrm>
          <a:off x="1958766" y="2387600"/>
          <a:ext cx="2387600" cy="23876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Neuron</a:t>
          </a:r>
          <a:r>
            <a:rPr lang="fr-BE" sz="2000" kern="1200" dirty="0" smtClean="0"/>
            <a:t> </a:t>
          </a:r>
          <a:r>
            <a:rPr lang="fr-BE" sz="2000" kern="1200" dirty="0" err="1" smtClean="0"/>
            <a:t>based</a:t>
          </a:r>
          <a:endParaRPr lang="nl-BE" sz="2000" kern="1200" dirty="0"/>
        </a:p>
      </dsp:txBody>
      <dsp:txXfrm>
        <a:off x="2308422" y="2984499"/>
        <a:ext cx="1688288" cy="1193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378803"/>
          <a:ext cx="2588912" cy="518400"/>
        </a:xfrm>
        <a:prstGeom prst="rect">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Supervised</a:t>
          </a:r>
          <a:r>
            <a:rPr lang="fr-BE" sz="1800" b="1" kern="1200" dirty="0" smtClean="0"/>
            <a:t> </a:t>
          </a:r>
          <a:r>
            <a:rPr lang="fr-BE" sz="1800" b="1" kern="1200" dirty="0" err="1" smtClean="0"/>
            <a:t>learning</a:t>
          </a:r>
          <a:endParaRPr lang="fr-BE" sz="1800" b="1" kern="1200" dirty="0"/>
        </a:p>
      </dsp:txBody>
      <dsp:txXfrm>
        <a:off x="2655" y="378803"/>
        <a:ext cx="2588912" cy="518400"/>
      </dsp:txXfrm>
    </dsp:sp>
    <dsp:sp modelId="{92D12CF7-0231-4278-9821-2890F766CC8C}">
      <dsp:nvSpPr>
        <dsp:cNvPr id="0" name=""/>
        <dsp:cNvSpPr/>
      </dsp:nvSpPr>
      <dsp:spPr>
        <a:xfrm>
          <a:off x="265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a:t>
          </a:r>
          <a:r>
            <a:rPr lang="fr-BE" sz="1800" kern="1200" dirty="0" err="1" smtClean="0"/>
            <a:t>from</a:t>
          </a:r>
          <a:r>
            <a:rPr lang="fr-BE" sz="1800" kern="1200" dirty="0" smtClean="0"/>
            <a:t> </a:t>
          </a:r>
          <a:r>
            <a:rPr lang="fr-BE" sz="1800" kern="1200" dirty="0" err="1" smtClean="0"/>
            <a:t>examples</a:t>
          </a:r>
          <a:r>
            <a:rPr lang="fr-BE" sz="1800" kern="1200" dirty="0" smtClean="0"/>
            <a:t> of pairs of input-output</a:t>
          </a:r>
          <a:endParaRPr lang="fr-BE" sz="1800" kern="1200" dirty="0"/>
        </a:p>
        <a:p>
          <a:pPr marL="171450" lvl="1" indent="-171450" algn="l" defTabSz="800100">
            <a:lnSpc>
              <a:spcPct val="90000"/>
            </a:lnSpc>
            <a:spcBef>
              <a:spcPct val="0"/>
            </a:spcBef>
            <a:spcAft>
              <a:spcPct val="15000"/>
            </a:spcAft>
            <a:buChar char="••"/>
          </a:pPr>
          <a:r>
            <a:rPr lang="fr-BE" sz="1800" kern="1200" dirty="0" smtClean="0"/>
            <a:t>feedback </a:t>
          </a:r>
          <a:r>
            <a:rPr lang="fr-BE" sz="1800" kern="1200" dirty="0" err="1" smtClean="0"/>
            <a:t>from</a:t>
          </a:r>
          <a:r>
            <a:rPr lang="fr-BE" sz="1800" kern="1200" dirty="0" smtClean="0"/>
            <a:t> a ‘</a:t>
          </a:r>
          <a:r>
            <a:rPr lang="fr-BE" sz="1800" kern="1200" dirty="0" err="1" smtClean="0"/>
            <a:t>teacher</a:t>
          </a:r>
          <a:r>
            <a:rPr lang="fr-BE" sz="1800" kern="1200" dirty="0" smtClean="0"/>
            <a:t>’ </a:t>
          </a:r>
          <a:r>
            <a:rPr lang="fr-BE" sz="1800" kern="1200" dirty="0" err="1" smtClean="0"/>
            <a:t>which</a:t>
          </a:r>
          <a:r>
            <a:rPr lang="fr-BE" sz="1800" kern="1200" dirty="0" smtClean="0"/>
            <a:t> </a:t>
          </a:r>
          <a:r>
            <a:rPr lang="fr-BE" sz="1800" kern="1200" dirty="0" err="1" smtClean="0"/>
            <a:t>provides</a:t>
          </a:r>
          <a:r>
            <a:rPr lang="fr-BE" sz="1800" kern="1200" dirty="0" smtClean="0"/>
            <a:t> the correct </a:t>
          </a:r>
          <a:r>
            <a:rPr lang="fr-BE" sz="1800" kern="1200" dirty="0" err="1" smtClean="0"/>
            <a:t>answer</a:t>
          </a:r>
          <a:r>
            <a:rPr lang="fr-BE" sz="1800" kern="1200" dirty="0" smtClean="0"/>
            <a:t> for </a:t>
          </a:r>
          <a:r>
            <a:rPr lang="fr-BE" sz="1800" kern="1200" dirty="0" err="1" smtClean="0"/>
            <a:t>example</a:t>
          </a:r>
          <a:r>
            <a:rPr lang="fr-BE" sz="1800" kern="1200" dirty="0" smtClean="0"/>
            <a:t> inputs</a:t>
          </a:r>
          <a:endParaRPr lang="fr-BE" sz="1800" kern="1200" dirty="0"/>
        </a:p>
        <a:p>
          <a:pPr marL="171450" lvl="1" indent="-171450" algn="l" defTabSz="800100">
            <a:lnSpc>
              <a:spcPct val="90000"/>
            </a:lnSpc>
            <a:spcBef>
              <a:spcPct val="0"/>
            </a:spcBef>
            <a:spcAft>
              <a:spcPct val="15000"/>
            </a:spcAft>
            <a:buChar char="••"/>
          </a:pPr>
          <a:r>
            <a:rPr lang="fr-BE" sz="1800" kern="1200" dirty="0" err="1" smtClean="0"/>
            <a:t>most</a:t>
          </a:r>
          <a:r>
            <a:rPr lang="fr-BE" sz="1800" kern="1200" dirty="0" smtClean="0"/>
            <a:t> </a:t>
          </a:r>
          <a:r>
            <a:rPr lang="fr-BE" sz="1800" kern="1200" dirty="0" err="1" smtClean="0"/>
            <a:t>common</a:t>
          </a:r>
          <a:r>
            <a:rPr lang="fr-BE" sz="1800" kern="1200" dirty="0" smtClean="0"/>
            <a:t> </a:t>
          </a:r>
          <a:r>
            <a:rPr lang="fr-BE" sz="1800" kern="1200" dirty="0" err="1" smtClean="0"/>
            <a:t>approach</a:t>
          </a:r>
          <a:endParaRPr lang="fr-BE" sz="1800" kern="1200" dirty="0"/>
        </a:p>
        <a:p>
          <a:pPr marL="171450" lvl="1" indent="-171450" algn="l" defTabSz="800100">
            <a:lnSpc>
              <a:spcPct val="90000"/>
            </a:lnSpc>
            <a:spcBef>
              <a:spcPct val="0"/>
            </a:spcBef>
            <a:spcAft>
              <a:spcPct val="15000"/>
            </a:spcAft>
            <a:buChar char="••"/>
          </a:pPr>
          <a:r>
            <a:rPr lang="fr-BE" sz="1800" kern="1200" dirty="0" err="1" smtClean="0"/>
            <a:t>eg</a:t>
          </a:r>
          <a:r>
            <a:rPr lang="fr-BE" sz="1800" kern="1200" dirty="0" smtClean="0"/>
            <a:t> </a:t>
          </a:r>
          <a:r>
            <a:rPr lang="fr-BE" sz="1800" kern="1200" dirty="0" err="1" smtClean="0"/>
            <a:t>chatbot</a:t>
          </a:r>
          <a:endParaRPr lang="fr-BE" sz="1800" kern="1200" dirty="0"/>
        </a:p>
      </dsp:txBody>
      <dsp:txXfrm>
        <a:off x="2655" y="897203"/>
        <a:ext cx="2588912" cy="3188489"/>
      </dsp:txXfrm>
    </dsp:sp>
    <dsp:sp modelId="{E71B7F2B-3990-4416-AAB8-94F2A414FFD8}">
      <dsp:nvSpPr>
        <dsp:cNvPr id="0" name=""/>
        <dsp:cNvSpPr/>
      </dsp:nvSpPr>
      <dsp:spPr>
        <a:xfrm>
          <a:off x="2954015"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Unsupervised</a:t>
          </a:r>
          <a:r>
            <a:rPr lang="fr-BE" sz="1800" b="1" kern="1200" dirty="0" smtClean="0"/>
            <a:t> </a:t>
          </a:r>
          <a:r>
            <a:rPr lang="fr-BE" sz="1800" b="1" kern="1200" dirty="0" err="1" smtClean="0"/>
            <a:t>learning</a:t>
          </a:r>
          <a:endParaRPr lang="fr-BE" sz="1800" b="1" kern="1200" dirty="0"/>
        </a:p>
      </dsp:txBody>
      <dsp:txXfrm>
        <a:off x="2954015" y="378803"/>
        <a:ext cx="2588912" cy="518400"/>
      </dsp:txXfrm>
    </dsp:sp>
    <dsp:sp modelId="{63AEA9B5-CCB5-4A08-9C82-6914858755BF}">
      <dsp:nvSpPr>
        <dsp:cNvPr id="0" name=""/>
        <dsp:cNvSpPr/>
      </dsp:nvSpPr>
      <dsp:spPr>
        <a:xfrm>
          <a:off x="2954015"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patterns in the input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used</a:t>
          </a:r>
          <a:r>
            <a:rPr lang="fr-BE" sz="1800" kern="1200" dirty="0" smtClean="0"/>
            <a:t> </a:t>
          </a:r>
          <a:r>
            <a:rPr lang="fr-BE" sz="1800" kern="1200" dirty="0" err="1" smtClean="0"/>
            <a:t>mainly</a:t>
          </a:r>
          <a:r>
            <a:rPr lang="fr-BE" sz="1800" kern="1200" dirty="0" smtClean="0"/>
            <a:t> for </a:t>
          </a:r>
          <a:r>
            <a:rPr lang="fr-BE" sz="1800" kern="1200" dirty="0" err="1" smtClean="0"/>
            <a:t>clustering</a:t>
          </a:r>
          <a:endParaRPr lang="fr-BE" sz="1800" kern="1200" dirty="0"/>
        </a:p>
      </dsp:txBody>
      <dsp:txXfrm>
        <a:off x="2954015" y="897203"/>
        <a:ext cx="2588912" cy="3188489"/>
      </dsp:txXfrm>
    </dsp:sp>
    <dsp:sp modelId="{BAB4DD27-3F1A-4BED-ACF4-71538174A367}">
      <dsp:nvSpPr>
        <dsp:cNvPr id="0" name=""/>
        <dsp:cNvSpPr/>
      </dsp:nvSpPr>
      <dsp:spPr>
        <a:xfrm>
          <a:off x="5905376" y="378803"/>
          <a:ext cx="2588912" cy="518400"/>
        </a:xfrm>
        <a:prstGeom prst="rect">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Reinforcement</a:t>
          </a:r>
          <a:r>
            <a:rPr lang="fr-BE" sz="1800" b="1" kern="1200" dirty="0" smtClean="0"/>
            <a:t> </a:t>
          </a:r>
          <a:r>
            <a:rPr lang="fr-BE" sz="1800" b="1" kern="1200" dirty="0" err="1" smtClean="0"/>
            <a:t>learning</a:t>
          </a:r>
          <a:endParaRPr lang="fr-BE" sz="1800" b="1" kern="1200" dirty="0"/>
        </a:p>
      </dsp:txBody>
      <dsp:txXfrm>
        <a:off x="5905376" y="378803"/>
        <a:ext cx="2588912" cy="518400"/>
      </dsp:txXfrm>
    </dsp:sp>
    <dsp:sp modelId="{7C270DA6-18AC-4A25-BC9A-F25D9F15C8FF}">
      <dsp:nvSpPr>
        <dsp:cNvPr id="0" name=""/>
        <dsp:cNvSpPr/>
      </dsp:nvSpPr>
      <dsp:spPr>
        <a:xfrm>
          <a:off x="5905376" y="897203"/>
          <a:ext cx="2588912" cy="3188489"/>
        </a:xfrm>
        <a:prstGeom prst="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a:t>
          </a:r>
          <a:r>
            <a:rPr lang="fr-BE" sz="1800" kern="1200" dirty="0" err="1" smtClean="0"/>
            <a:t>teacher</a:t>
          </a:r>
          <a:r>
            <a:rPr lang="fr-BE" sz="1800" kern="1200" dirty="0" smtClean="0"/>
            <a: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receives</a:t>
          </a:r>
          <a:r>
            <a:rPr lang="fr-BE" sz="1800" kern="1200" dirty="0" smtClean="0"/>
            <a:t> a </a:t>
          </a:r>
          <a:r>
            <a:rPr lang="fr-BE" sz="1800" kern="1200" dirty="0" err="1" smtClean="0"/>
            <a:t>reward</a:t>
          </a:r>
          <a:r>
            <a:rPr lang="fr-BE" sz="1800" kern="1200" dirty="0" smtClean="0"/>
            <a:t> if </a:t>
          </a:r>
          <a:r>
            <a:rPr lang="fr-BE" sz="1800" kern="1200" dirty="0" err="1" smtClean="0"/>
            <a:t>successful</a:t>
          </a:r>
          <a:r>
            <a:rPr lang="fr-BE" sz="1800" kern="1200" dirty="0" smtClean="0"/>
            <a:t> at </a:t>
          </a:r>
          <a:r>
            <a:rPr lang="fr-BE" sz="1800" kern="1200" dirty="0" err="1" smtClean="0"/>
            <a:t>executing</a:t>
          </a:r>
          <a:r>
            <a:rPr lang="fr-BE" sz="1800" kern="1200" dirty="0" smtClean="0"/>
            <a:t> a </a:t>
          </a:r>
          <a:r>
            <a:rPr lang="fr-BE" sz="1800" kern="1200" dirty="0" err="1" smtClean="0"/>
            <a:t>task</a:t>
          </a:r>
          <a:r>
            <a:rPr lang="fr-BE" sz="1800" kern="1200" dirty="0" smtClean="0"/>
            <a:t> or </a:t>
          </a:r>
          <a:r>
            <a:rPr lang="fr-BE" sz="1800" kern="1200" dirty="0" err="1" smtClean="0"/>
            <a:t>punishment</a:t>
          </a:r>
          <a:r>
            <a:rPr lang="fr-BE" sz="1800" kern="1200" dirty="0" smtClean="0"/>
            <a:t> </a:t>
          </a:r>
          <a:r>
            <a:rPr lang="fr-BE" sz="1800" kern="1200" dirty="0" err="1" smtClean="0"/>
            <a:t>otherwise</a:t>
          </a:r>
          <a:endParaRPr lang="fr-BE" sz="1800" kern="1200" dirty="0"/>
        </a:p>
        <a:p>
          <a:pPr marL="171450" lvl="1" indent="-171450" algn="l" defTabSz="800100">
            <a:lnSpc>
              <a:spcPct val="90000"/>
            </a:lnSpc>
            <a:spcBef>
              <a:spcPct val="0"/>
            </a:spcBef>
            <a:spcAft>
              <a:spcPct val="15000"/>
            </a:spcAft>
            <a:buChar char="••"/>
          </a:pPr>
          <a:r>
            <a:rPr lang="fr-BE" sz="1800" kern="1200" dirty="0" err="1" smtClean="0"/>
            <a:t>very</a:t>
          </a:r>
          <a:r>
            <a:rPr lang="fr-BE" sz="1800" kern="1200" dirty="0" smtClean="0"/>
            <a:t> efficient for </a:t>
          </a:r>
          <a:r>
            <a:rPr lang="fr-BE" sz="1800" kern="1200" dirty="0" err="1" smtClean="0"/>
            <a:t>complex</a:t>
          </a:r>
          <a:r>
            <a:rPr lang="fr-BE" sz="1800" kern="1200" dirty="0" smtClean="0"/>
            <a:t> </a:t>
          </a:r>
          <a:r>
            <a:rPr lang="fr-BE" sz="1800" kern="1200" dirty="0" err="1" smtClean="0"/>
            <a:t>problems</a:t>
          </a:r>
          <a:r>
            <a:rPr lang="fr-BE" sz="1800" kern="1200" dirty="0" smtClean="0"/>
            <a:t> in </a:t>
          </a:r>
          <a:r>
            <a:rPr lang="fr-BE" sz="1800" kern="1200" dirty="0" err="1" smtClean="0"/>
            <a:t>unknown</a:t>
          </a:r>
          <a:r>
            <a:rPr lang="fr-BE" sz="1800" kern="1200" dirty="0" smtClean="0"/>
            <a:t> </a:t>
          </a:r>
          <a:r>
            <a:rPr lang="fr-BE" sz="1800" kern="1200" dirty="0" err="1" smtClean="0"/>
            <a:t>environment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particularly</a:t>
          </a:r>
          <a:r>
            <a:rPr lang="fr-BE" sz="1800" kern="1200" dirty="0" smtClean="0"/>
            <a:t> </a:t>
          </a:r>
          <a:r>
            <a:rPr lang="fr-BE" sz="1800" kern="1200" dirty="0" err="1" smtClean="0"/>
            <a:t>used</a:t>
          </a:r>
          <a:r>
            <a:rPr lang="fr-BE" sz="1800" kern="1200" dirty="0" smtClean="0"/>
            <a:t> in </a:t>
          </a:r>
          <a:r>
            <a:rPr lang="fr-BE" sz="1800" kern="1200" dirty="0" err="1" smtClean="0"/>
            <a:t>Robotics</a:t>
          </a:r>
          <a:r>
            <a:rPr lang="fr-BE" sz="1800" kern="1200" dirty="0" smtClean="0"/>
            <a:t> (film robot)</a:t>
          </a:r>
          <a:endParaRPr lang="fr-BE" sz="1800" kern="1200" dirty="0"/>
        </a:p>
      </dsp:txBody>
      <dsp:txXfrm>
        <a:off x="5905376" y="897203"/>
        <a:ext cx="2588912" cy="31884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89219-EC10-482F-98F8-9C7C83399FB5}">
      <dsp:nvSpPr>
        <dsp:cNvPr id="0" name=""/>
        <dsp:cNvSpPr/>
      </dsp:nvSpPr>
      <dsp:spPr>
        <a:xfrm>
          <a:off x="1938291" y="510605"/>
          <a:ext cx="4044296" cy="4044296"/>
        </a:xfrm>
        <a:prstGeom prst="blockArc">
          <a:avLst>
            <a:gd name="adj1" fmla="val 13114286"/>
            <a:gd name="adj2" fmla="val 16200000"/>
            <a:gd name="adj3" fmla="val 3904"/>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FE75E43-F8F3-4721-8E9C-1A3C158C1C9A}">
      <dsp:nvSpPr>
        <dsp:cNvPr id="0" name=""/>
        <dsp:cNvSpPr/>
      </dsp:nvSpPr>
      <dsp:spPr>
        <a:xfrm>
          <a:off x="1938291" y="510605"/>
          <a:ext cx="4044296" cy="4044296"/>
        </a:xfrm>
        <a:prstGeom prst="blockArc">
          <a:avLst>
            <a:gd name="adj1" fmla="val 10028571"/>
            <a:gd name="adj2" fmla="val 13114286"/>
            <a:gd name="adj3" fmla="val 3904"/>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B4C53E6-B3A0-4F3D-838F-8C48E2A11006}">
      <dsp:nvSpPr>
        <dsp:cNvPr id="0" name=""/>
        <dsp:cNvSpPr/>
      </dsp:nvSpPr>
      <dsp:spPr>
        <a:xfrm>
          <a:off x="1938291" y="510605"/>
          <a:ext cx="4044296" cy="4044296"/>
        </a:xfrm>
        <a:prstGeom prst="blockArc">
          <a:avLst>
            <a:gd name="adj1" fmla="val 6942857"/>
            <a:gd name="adj2" fmla="val 10028571"/>
            <a:gd name="adj3" fmla="val 3904"/>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97C9E16-EB96-4327-AC4B-40C3B5EFFCEA}">
      <dsp:nvSpPr>
        <dsp:cNvPr id="0" name=""/>
        <dsp:cNvSpPr/>
      </dsp:nvSpPr>
      <dsp:spPr>
        <a:xfrm>
          <a:off x="1938291" y="510605"/>
          <a:ext cx="4044296" cy="4044296"/>
        </a:xfrm>
        <a:prstGeom prst="blockArc">
          <a:avLst>
            <a:gd name="adj1" fmla="val 3857143"/>
            <a:gd name="adj2" fmla="val 6942857"/>
            <a:gd name="adj3" fmla="val 3904"/>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DA9B9AE-0406-4653-8BA0-A05324A3D155}">
      <dsp:nvSpPr>
        <dsp:cNvPr id="0" name=""/>
        <dsp:cNvSpPr/>
      </dsp:nvSpPr>
      <dsp:spPr>
        <a:xfrm>
          <a:off x="1939895" y="509833"/>
          <a:ext cx="4044296" cy="4044296"/>
        </a:xfrm>
        <a:prstGeom prst="blockArc">
          <a:avLst>
            <a:gd name="adj1" fmla="val 783860"/>
            <a:gd name="adj2" fmla="val 3860228"/>
            <a:gd name="adj3" fmla="val 3904"/>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6D44C6C-3159-4037-A815-62B25D1F326F}">
      <dsp:nvSpPr>
        <dsp:cNvPr id="0" name=""/>
        <dsp:cNvSpPr/>
      </dsp:nvSpPr>
      <dsp:spPr>
        <a:xfrm>
          <a:off x="1939396" y="511988"/>
          <a:ext cx="4044296" cy="4044296"/>
        </a:xfrm>
        <a:prstGeom prst="blockArc">
          <a:avLst>
            <a:gd name="adj1" fmla="val 19282644"/>
            <a:gd name="adj2" fmla="val 780025"/>
            <a:gd name="adj3" fmla="val 3904"/>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443E114-6654-4C70-862F-D87812784A4E}">
      <dsp:nvSpPr>
        <dsp:cNvPr id="0" name=""/>
        <dsp:cNvSpPr/>
      </dsp:nvSpPr>
      <dsp:spPr>
        <a:xfrm>
          <a:off x="1938291" y="510605"/>
          <a:ext cx="4044296" cy="4044296"/>
        </a:xfrm>
        <a:prstGeom prst="blockArc">
          <a:avLst>
            <a:gd name="adj1" fmla="val 16200000"/>
            <a:gd name="adj2" fmla="val 19285714"/>
            <a:gd name="adj3" fmla="val 3904"/>
          </a:avLst>
        </a:prstGeom>
        <a:gradFill rotWithShape="0">
          <a:gsLst>
            <a:gs pos="0">
              <a:schemeClr val="accent1">
                <a:shade val="90000"/>
                <a:hueOff val="0"/>
                <a:satOff val="0"/>
                <a:lumOff val="0"/>
                <a:alphaOff val="0"/>
                <a:shade val="51000"/>
                <a:satMod val="130000"/>
              </a:schemeClr>
            </a:gs>
            <a:gs pos="80000">
              <a:schemeClr val="accent1">
                <a:shade val="90000"/>
                <a:hueOff val="0"/>
                <a:satOff val="0"/>
                <a:lumOff val="0"/>
                <a:alphaOff val="0"/>
                <a:shade val="93000"/>
                <a:satMod val="130000"/>
              </a:schemeClr>
            </a:gs>
            <a:gs pos="100000">
              <a:schemeClr val="accent1">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9CF062-4357-4161-B79B-E8F1150FA354}">
      <dsp:nvSpPr>
        <dsp:cNvPr id="0" name=""/>
        <dsp:cNvSpPr/>
      </dsp:nvSpPr>
      <dsp:spPr>
        <a:xfrm>
          <a:off x="3168365" y="1760584"/>
          <a:ext cx="1566384" cy="1566384"/>
        </a:xfrm>
        <a:prstGeom prst="ellipse">
          <a:avLst/>
        </a:prstGeom>
        <a:gradFill rotWithShape="0">
          <a:gsLst>
            <a:gs pos="0">
              <a:schemeClr val="accent1">
                <a:shade val="60000"/>
                <a:hueOff val="0"/>
                <a:satOff val="0"/>
                <a:lumOff val="0"/>
                <a:alphaOff val="0"/>
                <a:shade val="51000"/>
                <a:satMod val="130000"/>
              </a:schemeClr>
            </a:gs>
            <a:gs pos="80000">
              <a:schemeClr val="accent1">
                <a:shade val="60000"/>
                <a:hueOff val="0"/>
                <a:satOff val="0"/>
                <a:lumOff val="0"/>
                <a:alphaOff val="0"/>
                <a:shade val="93000"/>
                <a:satMod val="130000"/>
              </a:schemeClr>
            </a:gs>
            <a:gs pos="100000">
              <a:schemeClr val="accent1">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27940" rIns="0" bIns="27940" numCol="1" spcCol="1270" anchor="ctr" anchorCtr="0">
          <a:noAutofit/>
        </a:bodyPr>
        <a:lstStyle/>
        <a:p>
          <a:pPr lvl="0" algn="ctr" defTabSz="977900">
            <a:lnSpc>
              <a:spcPct val="90000"/>
            </a:lnSpc>
            <a:spcBef>
              <a:spcPct val="0"/>
            </a:spcBef>
            <a:spcAft>
              <a:spcPct val="35000"/>
            </a:spcAft>
          </a:pPr>
          <a:r>
            <a:rPr lang="en-US" sz="2200" kern="1200" dirty="0" smtClean="0"/>
            <a:t>Moral machines</a:t>
          </a:r>
          <a:endParaRPr lang="en-US" sz="2200" kern="1200" dirty="0"/>
        </a:p>
      </dsp:txBody>
      <dsp:txXfrm>
        <a:off x="3397757" y="1989976"/>
        <a:ext cx="1107600" cy="1107600"/>
      </dsp:txXfrm>
    </dsp:sp>
    <dsp:sp modelId="{3F2B0AA7-4F8B-4DD1-928A-8423999E5739}">
      <dsp:nvSpPr>
        <dsp:cNvPr id="0" name=""/>
        <dsp:cNvSpPr/>
      </dsp:nvSpPr>
      <dsp:spPr>
        <a:xfrm>
          <a:off x="3412205" y="1843"/>
          <a:ext cx="1096469" cy="1096469"/>
        </a:xfrm>
        <a:prstGeom prst="ellipse">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Well-being</a:t>
          </a:r>
          <a:endParaRPr lang="en-US" sz="1200" kern="1200" dirty="0"/>
        </a:p>
      </dsp:txBody>
      <dsp:txXfrm>
        <a:off x="3572779" y="162417"/>
        <a:ext cx="775321" cy="775321"/>
      </dsp:txXfrm>
    </dsp:sp>
    <dsp:sp modelId="{146448ED-C950-4032-812D-F5C09F452BB8}">
      <dsp:nvSpPr>
        <dsp:cNvPr id="0" name=""/>
        <dsp:cNvSpPr/>
      </dsp:nvSpPr>
      <dsp:spPr>
        <a:xfrm>
          <a:off x="4962323" y="748340"/>
          <a:ext cx="1096469" cy="1096469"/>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Autonomy</a:t>
          </a:r>
          <a:endParaRPr lang="en-US" sz="1200" kern="1200" dirty="0"/>
        </a:p>
      </dsp:txBody>
      <dsp:txXfrm>
        <a:off x="5122897" y="908914"/>
        <a:ext cx="775321" cy="775321"/>
      </dsp:txXfrm>
    </dsp:sp>
    <dsp:sp modelId="{5E900351-3FAE-4E4C-AF6D-0F7BEFB2712A}">
      <dsp:nvSpPr>
        <dsp:cNvPr id="0" name=""/>
        <dsp:cNvSpPr/>
      </dsp:nvSpPr>
      <dsp:spPr>
        <a:xfrm>
          <a:off x="5345166" y="2431921"/>
          <a:ext cx="1096469" cy="1096469"/>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smtClean="0"/>
            <a:t>Justice</a:t>
          </a:r>
          <a:endParaRPr lang="en-US" sz="1200" kern="1200" dirty="0"/>
        </a:p>
      </dsp:txBody>
      <dsp:txXfrm>
        <a:off x="5505740" y="2592495"/>
        <a:ext cx="775321" cy="775321"/>
      </dsp:txXfrm>
    </dsp:sp>
    <dsp:sp modelId="{4D52244A-D6F6-4079-90E8-7B383B3DBEA2}">
      <dsp:nvSpPr>
        <dsp:cNvPr id="0" name=""/>
        <dsp:cNvSpPr/>
      </dsp:nvSpPr>
      <dsp:spPr>
        <a:xfrm>
          <a:off x="4272455" y="3770847"/>
          <a:ext cx="1096469" cy="1096469"/>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smtClean="0"/>
            <a:t>Privacy</a:t>
          </a:r>
          <a:endParaRPr lang="en-US" sz="1200" kern="1200" dirty="0"/>
        </a:p>
      </dsp:txBody>
      <dsp:txXfrm>
        <a:off x="4433029" y="3931421"/>
        <a:ext cx="775321" cy="775321"/>
      </dsp:txXfrm>
    </dsp:sp>
    <dsp:sp modelId="{E24ED823-3A28-45EC-82FD-0DA422DC73D5}">
      <dsp:nvSpPr>
        <dsp:cNvPr id="0" name=""/>
        <dsp:cNvSpPr/>
      </dsp:nvSpPr>
      <dsp:spPr>
        <a:xfrm>
          <a:off x="2551954" y="3770847"/>
          <a:ext cx="1096469" cy="1096469"/>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BE" sz="1200" b="1" kern="1200" dirty="0" err="1" smtClean="0"/>
            <a:t>Knowledge</a:t>
          </a:r>
          <a:endParaRPr lang="en-US" sz="1200" kern="1200" dirty="0"/>
        </a:p>
      </dsp:txBody>
      <dsp:txXfrm>
        <a:off x="2712528" y="3931421"/>
        <a:ext cx="775321" cy="775321"/>
      </dsp:txXfrm>
    </dsp:sp>
    <dsp:sp modelId="{A2807E4A-DE30-4E1A-AB10-D128695E0F07}">
      <dsp:nvSpPr>
        <dsp:cNvPr id="0" name=""/>
        <dsp:cNvSpPr/>
      </dsp:nvSpPr>
      <dsp:spPr>
        <a:xfrm>
          <a:off x="1479239" y="2425705"/>
          <a:ext cx="1096469" cy="1096469"/>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smtClean="0"/>
            <a:t>Democracy</a:t>
          </a:r>
          <a:endParaRPr lang="en-US" sz="1200" kern="1200" dirty="0"/>
        </a:p>
      </dsp:txBody>
      <dsp:txXfrm>
        <a:off x="1639813" y="2586279"/>
        <a:ext cx="775321" cy="775321"/>
      </dsp:txXfrm>
    </dsp:sp>
    <dsp:sp modelId="{8BAFF631-BD4B-4A5B-9FD9-18B0E358A3AE}">
      <dsp:nvSpPr>
        <dsp:cNvPr id="0" name=""/>
        <dsp:cNvSpPr/>
      </dsp:nvSpPr>
      <dsp:spPr>
        <a:xfrm>
          <a:off x="1862087" y="748340"/>
          <a:ext cx="1096469" cy="1096469"/>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fr-BE" sz="1200" b="1" kern="1200" dirty="0" err="1" smtClean="0"/>
            <a:t>Responsi-bility</a:t>
          </a:r>
          <a:endParaRPr lang="en-US" sz="1200" kern="1200" dirty="0"/>
        </a:p>
      </dsp:txBody>
      <dsp:txXfrm>
        <a:off x="2022661" y="908914"/>
        <a:ext cx="775321" cy="7753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3607" cy="33972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625497" y="3"/>
            <a:ext cx="4303607" cy="339724"/>
          </a:xfrm>
          <a:prstGeom prst="rect">
            <a:avLst/>
          </a:prstGeom>
        </p:spPr>
        <p:txBody>
          <a:bodyPr vert="horz" lIns="91440" tIns="45720" rIns="91440" bIns="45720" rtlCol="0"/>
          <a:lstStyle>
            <a:lvl1pPr algn="r">
              <a:defRPr sz="1200"/>
            </a:lvl1pPr>
          </a:lstStyle>
          <a:p>
            <a:pPr>
              <a:defRPr/>
            </a:pPr>
            <a:fld id="{CAAA5060-6F43-4C3C-BDF0-AD16A6EFFA6F}" type="datetimeFigureOut">
              <a:rPr lang="en-US"/>
              <a:pPr>
                <a:defRPr/>
              </a:pPr>
              <a:t>11/23/2021</a:t>
            </a:fld>
            <a:endParaRPr lang="en-US"/>
          </a:p>
        </p:txBody>
      </p:sp>
      <p:sp>
        <p:nvSpPr>
          <p:cNvPr id="4" name="Footer Placeholder 3"/>
          <p:cNvSpPr>
            <a:spLocks noGrp="1"/>
          </p:cNvSpPr>
          <p:nvPr>
            <p:ph type="ftr" sz="quarter" idx="2"/>
          </p:nvPr>
        </p:nvSpPr>
        <p:spPr>
          <a:xfrm>
            <a:off x="2" y="6453598"/>
            <a:ext cx="4303607" cy="339724"/>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625497" y="6453598"/>
            <a:ext cx="4303607" cy="339724"/>
          </a:xfrm>
          <a:prstGeom prst="rect">
            <a:avLst/>
          </a:prstGeom>
        </p:spPr>
        <p:txBody>
          <a:bodyPr vert="horz" lIns="91440" tIns="45720" rIns="91440" bIns="45720" rtlCol="0" anchor="b"/>
          <a:lstStyle>
            <a:lvl1pPr algn="r">
              <a:defRPr sz="1200"/>
            </a:lvl1pPr>
          </a:lstStyle>
          <a:p>
            <a:pPr>
              <a:defRPr/>
            </a:pPr>
            <a:fld id="{FB9272BC-2700-4D01-A008-324882ED3501}" type="slidenum">
              <a:rPr lang="en-US"/>
              <a:pPr>
                <a:defRPr/>
              </a:pPr>
              <a:t>‹nr.›</a:t>
            </a:fld>
            <a:endParaRPr lang="en-US"/>
          </a:p>
        </p:txBody>
      </p:sp>
    </p:spTree>
    <p:extLst>
      <p:ext uri="{BB962C8B-B14F-4D97-AF65-F5344CB8AC3E}">
        <p14:creationId xmlns:p14="http://schemas.microsoft.com/office/powerpoint/2010/main" val="2803008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3607" cy="339724"/>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5625497" y="3"/>
            <a:ext cx="4303607" cy="339724"/>
          </a:xfrm>
          <a:prstGeom prst="rect">
            <a:avLst/>
          </a:prstGeom>
        </p:spPr>
        <p:txBody>
          <a:bodyPr vert="horz" lIns="91440" tIns="45720" rIns="91440" bIns="45720" rtlCol="0"/>
          <a:lstStyle>
            <a:lvl1pPr algn="r">
              <a:defRPr sz="1200"/>
            </a:lvl1pPr>
          </a:lstStyle>
          <a:p>
            <a:pPr>
              <a:defRPr/>
            </a:pPr>
            <a:fld id="{75BF793E-1753-4E18-9226-A1F1EF1E8A75}" type="datetimeFigureOut">
              <a:rPr lang="en-US"/>
              <a:pPr>
                <a:defRPr/>
              </a:pPr>
              <a:t>11/23/2021</a:t>
            </a:fld>
            <a:endParaRPr lang="en-US"/>
          </a:p>
        </p:txBody>
      </p:sp>
      <p:sp>
        <p:nvSpPr>
          <p:cNvPr id="4" name="Slide Image Placeholder 3"/>
          <p:cNvSpPr>
            <a:spLocks noGrp="1" noRot="1" noChangeAspect="1"/>
          </p:cNvSpPr>
          <p:nvPr>
            <p:ph type="sldImg" idx="2"/>
          </p:nvPr>
        </p:nvSpPr>
        <p:spPr>
          <a:xfrm>
            <a:off x="2703513" y="509588"/>
            <a:ext cx="4527550" cy="254793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93141" y="3227388"/>
            <a:ext cx="7945120" cy="30575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6453598"/>
            <a:ext cx="4303607" cy="339724"/>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5625497" y="6453598"/>
            <a:ext cx="4303607" cy="339724"/>
          </a:xfrm>
          <a:prstGeom prst="rect">
            <a:avLst/>
          </a:prstGeom>
        </p:spPr>
        <p:txBody>
          <a:bodyPr vert="horz" lIns="91440" tIns="45720" rIns="91440" bIns="45720" rtlCol="0" anchor="b"/>
          <a:lstStyle>
            <a:lvl1pPr algn="r">
              <a:defRPr sz="1200"/>
            </a:lvl1pPr>
          </a:lstStyle>
          <a:p>
            <a:pPr>
              <a:defRPr/>
            </a:pPr>
            <a:fld id="{1D164FA4-D929-4BC1-AA33-1704434187A6}" type="slidenum">
              <a:rPr lang="en-US"/>
              <a:pPr>
                <a:defRPr/>
              </a:pPr>
              <a:t>‹nr.›</a:t>
            </a:fld>
            <a:endParaRPr lang="en-US"/>
          </a:p>
        </p:txBody>
      </p:sp>
    </p:spTree>
    <p:extLst>
      <p:ext uri="{BB962C8B-B14F-4D97-AF65-F5344CB8AC3E}">
        <p14:creationId xmlns:p14="http://schemas.microsoft.com/office/powerpoint/2010/main" val="1272685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en.wikipedia.org/wiki/Help:IPA_for_English" TargetMode="External"/><Relationship Id="rId13" Type="http://schemas.openxmlformats.org/officeDocument/2006/relationships/hyperlink" Target="https://en.wikipedia.org/wiki/Baidu" TargetMode="External"/><Relationship Id="rId18" Type="http://schemas.openxmlformats.org/officeDocument/2006/relationships/hyperlink" Target="https://en.wikipedia.org/wiki/Eric_Xu" TargetMode="External"/><Relationship Id="rId3" Type="http://schemas.openxmlformats.org/officeDocument/2006/relationships/hyperlink" Target="https://en.wikipedia.org/wiki/Glassdoor" TargetMode="External"/><Relationship Id="rId7" Type="http://schemas.openxmlformats.org/officeDocument/2006/relationships/hyperlink" Target="https://en.wikipedia.org/wiki/Pinyin" TargetMode="External"/><Relationship Id="rId12" Type="http://schemas.openxmlformats.org/officeDocument/2006/relationships/hyperlink" Target="https://en.wikipedia.org/wiki/Haidian_District" TargetMode="External"/><Relationship Id="rId17" Type="http://schemas.openxmlformats.org/officeDocument/2006/relationships/hyperlink" Target="https://en.wikipedia.org/wiki/Robin_Li" TargetMode="External"/><Relationship Id="rId2" Type="http://schemas.openxmlformats.org/officeDocument/2006/relationships/slide" Target="../slides/slide120.xml"/><Relationship Id="rId16" Type="http://schemas.openxmlformats.org/officeDocument/2006/relationships/hyperlink" Target="https://en.wikipedia.org/wiki/Encyclopedia" TargetMode="External"/><Relationship Id="rId20" Type="http://schemas.openxmlformats.org/officeDocument/2006/relationships/hyperlink" Target="https://en.wikipedia.org/wiki/Jack_Ma" TargetMode="External"/><Relationship Id="rId1" Type="http://schemas.openxmlformats.org/officeDocument/2006/relationships/notesMaster" Target="../notesMasters/notesMaster1.xml"/><Relationship Id="rId6" Type="http://schemas.openxmlformats.org/officeDocument/2006/relationships/hyperlink" Target="https://en.wiktionary.org/wiki/%E5%BA%A6" TargetMode="External"/><Relationship Id="rId11" Type="http://schemas.openxmlformats.org/officeDocument/2006/relationships/hyperlink" Target="https://en.wikipedia.org/wiki/Beijing" TargetMode="External"/><Relationship Id="rId5" Type="http://schemas.openxmlformats.org/officeDocument/2006/relationships/hyperlink" Target="https://en.wiktionary.org/wiki/%E7%99%BE" TargetMode="External"/><Relationship Id="rId15" Type="http://schemas.openxmlformats.org/officeDocument/2006/relationships/hyperlink" Target="https://en.wikipedia.org/wiki/Baidu_Baike" TargetMode="External"/><Relationship Id="rId10" Type="http://schemas.openxmlformats.org/officeDocument/2006/relationships/hyperlink" Target="https://en.wikipedia.org/wiki/China" TargetMode="External"/><Relationship Id="rId19" Type="http://schemas.openxmlformats.org/officeDocument/2006/relationships/hyperlink" Target="https://en.wikipedia.org/wiki/Alibaba_Group" TargetMode="External"/><Relationship Id="rId4" Type="http://schemas.openxmlformats.org/officeDocument/2006/relationships/hyperlink" Target="https://en.wikipedia.org/wiki/Chinese_language" TargetMode="External"/><Relationship Id="rId9" Type="http://schemas.openxmlformats.org/officeDocument/2006/relationships/hyperlink" Target="https://en.wikipedia.org/wiki/Help:Pronunciation_respelling_key" TargetMode="External"/><Relationship Id="rId14" Type="http://schemas.openxmlformats.org/officeDocument/2006/relationships/hyperlink" Target="https://en.wikipedia.org/wiki/List_of_largest_Internet_companies"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a:t>
            </a:fld>
            <a:endParaRPr lang="en-US"/>
          </a:p>
        </p:txBody>
      </p:sp>
    </p:spTree>
    <p:extLst>
      <p:ext uri="{BB962C8B-B14F-4D97-AF65-F5344CB8AC3E}">
        <p14:creationId xmlns:p14="http://schemas.microsoft.com/office/powerpoint/2010/main" val="221683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17</a:t>
            </a:fld>
            <a:endParaRPr lang="en-US"/>
          </a:p>
        </p:txBody>
      </p:sp>
    </p:spTree>
    <p:extLst>
      <p:ext uri="{BB962C8B-B14F-4D97-AF65-F5344CB8AC3E}">
        <p14:creationId xmlns:p14="http://schemas.microsoft.com/office/powerpoint/2010/main" val="287024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21</a:t>
            </a:fld>
            <a:endParaRPr lang="en-US"/>
          </a:p>
        </p:txBody>
      </p:sp>
    </p:spTree>
    <p:extLst>
      <p:ext uri="{BB962C8B-B14F-4D97-AF65-F5344CB8AC3E}">
        <p14:creationId xmlns:p14="http://schemas.microsoft.com/office/powerpoint/2010/main" val="4106547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22</a:t>
            </a:fld>
            <a:endParaRPr lang="en-US"/>
          </a:p>
        </p:txBody>
      </p:sp>
    </p:spTree>
    <p:extLst>
      <p:ext uri="{BB962C8B-B14F-4D97-AF65-F5344CB8AC3E}">
        <p14:creationId xmlns:p14="http://schemas.microsoft.com/office/powerpoint/2010/main" val="48933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24</a:t>
            </a:fld>
            <a:endParaRPr lang="en-US"/>
          </a:p>
        </p:txBody>
      </p:sp>
    </p:spTree>
    <p:extLst>
      <p:ext uri="{BB962C8B-B14F-4D97-AF65-F5344CB8AC3E}">
        <p14:creationId xmlns:p14="http://schemas.microsoft.com/office/powerpoint/2010/main" val="104732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28</a:t>
            </a:fld>
            <a:endParaRPr lang="nl-BE"/>
          </a:p>
        </p:txBody>
      </p:sp>
    </p:spTree>
    <p:extLst>
      <p:ext uri="{BB962C8B-B14F-4D97-AF65-F5344CB8AC3E}">
        <p14:creationId xmlns:p14="http://schemas.microsoft.com/office/powerpoint/2010/main" val="88834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32</a:t>
            </a:fld>
            <a:endParaRPr lang="en-US"/>
          </a:p>
        </p:txBody>
      </p:sp>
    </p:spTree>
    <p:extLst>
      <p:ext uri="{BB962C8B-B14F-4D97-AF65-F5344CB8AC3E}">
        <p14:creationId xmlns:p14="http://schemas.microsoft.com/office/powerpoint/2010/main" val="3147981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en-US" dirty="0" smtClean="0"/>
              <a:t>Shifting to cloud native features will demand reengineering/</a:t>
            </a:r>
            <a:r>
              <a:rPr lang="en-US" dirty="0" err="1" smtClean="0"/>
              <a:t>modernisation</a:t>
            </a:r>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37</a:t>
            </a:fld>
            <a:endParaRPr lang="en-US"/>
          </a:p>
        </p:txBody>
      </p:sp>
    </p:spTree>
    <p:extLst>
      <p:ext uri="{BB962C8B-B14F-4D97-AF65-F5344CB8AC3E}">
        <p14:creationId xmlns:p14="http://schemas.microsoft.com/office/powerpoint/2010/main" val="135951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10854-3294-4552-9300-C6E5208EB8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960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021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10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5</a:t>
            </a:fld>
            <a:endParaRPr lang="en-US"/>
          </a:p>
        </p:txBody>
      </p:sp>
    </p:spTree>
    <p:extLst>
      <p:ext uri="{BB962C8B-B14F-4D97-AF65-F5344CB8AC3E}">
        <p14:creationId xmlns:p14="http://schemas.microsoft.com/office/powerpoint/2010/main" val="136140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51</a:t>
            </a:fld>
            <a:endParaRPr lang="en-US"/>
          </a:p>
        </p:txBody>
      </p:sp>
    </p:spTree>
    <p:extLst>
      <p:ext uri="{BB962C8B-B14F-4D97-AF65-F5344CB8AC3E}">
        <p14:creationId xmlns:p14="http://schemas.microsoft.com/office/powerpoint/2010/main" val="1991496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742004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Sweet</a:t>
            </a:r>
            <a:r>
              <a:rPr lang="en-US" baseline="0" dirty="0" smtClean="0"/>
              <a:t> spot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817081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Deel</a:t>
            </a:r>
            <a:r>
              <a:rPr lang="en-US" dirty="0" smtClean="0"/>
              <a:t> van </a:t>
            </a:r>
            <a:r>
              <a:rPr lang="en-US" dirty="0" err="1" smtClean="0"/>
              <a:t>verhaal</a:t>
            </a:r>
            <a:r>
              <a:rPr lang="en-US" baseline="0" dirty="0" smtClean="0"/>
              <a:t> “</a:t>
            </a:r>
            <a:r>
              <a:rPr lang="en-US" dirty="0" smtClean="0"/>
              <a:t>Meer </a:t>
            </a:r>
            <a:r>
              <a:rPr lang="en-US" dirty="0" err="1" smtClean="0"/>
              <a:t>naar</a:t>
            </a:r>
            <a:r>
              <a:rPr lang="en-US" dirty="0" smtClean="0"/>
              <a:t> </a:t>
            </a:r>
            <a:r>
              <a:rPr lang="en-US" dirty="0" err="1" smtClean="0"/>
              <a:t>buiten</a:t>
            </a:r>
            <a:r>
              <a:rPr lang="en-US" dirty="0" smtClean="0"/>
              <a:t> toe </a:t>
            </a:r>
            <a:r>
              <a:rPr lang="en-US" dirty="0" err="1" smtClean="0"/>
              <a:t>openstellen</a:t>
            </a:r>
            <a:r>
              <a:rPr lang="en-US" dirty="0" smtClean="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8669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55</a:t>
            </a:fld>
            <a:endParaRPr lang="en-US"/>
          </a:p>
        </p:txBody>
      </p:sp>
    </p:spTree>
    <p:extLst>
      <p:ext uri="{BB962C8B-B14F-4D97-AF65-F5344CB8AC3E}">
        <p14:creationId xmlns:p14="http://schemas.microsoft.com/office/powerpoint/2010/main" val="3544841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Waarop</a:t>
            </a:r>
            <a:r>
              <a:rPr lang="en-US" dirty="0" smtClean="0"/>
              <a:t> </a:t>
            </a:r>
            <a:r>
              <a:rPr lang="en-US" dirty="0" err="1" smtClean="0"/>
              <a:t>slaat</a:t>
            </a:r>
            <a:r>
              <a:rPr lang="en-US" dirty="0" smtClean="0"/>
              <a:t> legacy?? </a:t>
            </a:r>
            <a:r>
              <a:rPr lang="en-US" dirty="0" err="1" smtClean="0"/>
              <a:t>B.v</a:t>
            </a:r>
            <a:r>
              <a:rPr lang="en-US" dirty="0" smtClean="0"/>
              <a:t>. soap </a:t>
            </a:r>
            <a:r>
              <a:rPr lang="en-US" dirty="0" err="1" smtClean="0"/>
              <a:t>verhaal</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Zero impact </a:t>
            </a:r>
            <a:r>
              <a:rPr lang="en-US" dirty="0" err="1" smtClean="0"/>
              <a:t>slaat</a:t>
            </a:r>
            <a:r>
              <a:rPr lang="en-US" baseline="0" dirty="0" smtClean="0"/>
              <a:t> </a:t>
            </a:r>
            <a:r>
              <a:rPr lang="en-US" baseline="0" dirty="0" err="1" smtClean="0"/>
              <a:t>hier</a:t>
            </a:r>
            <a:r>
              <a:rPr lang="en-US" baseline="0" dirty="0" smtClean="0"/>
              <a:t> op </a:t>
            </a:r>
            <a:r>
              <a:rPr lang="en-US" baseline="0" dirty="0" err="1" smtClean="0"/>
              <a:t>niet-breken</a:t>
            </a:r>
            <a:r>
              <a:rPr lang="en-US" baseline="0" dirty="0" smtClean="0"/>
              <a:t> van </a:t>
            </a:r>
            <a:r>
              <a:rPr lang="en-US" baseline="0" dirty="0" err="1" smtClean="0"/>
              <a:t>contracten</a:t>
            </a:r>
            <a:r>
              <a:rPr lang="en-US" baseline="0" dirty="0" smtClean="0"/>
              <a:t>, backwards compatibility</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665772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985971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58</a:t>
            </a:fld>
            <a:endParaRPr lang="en-US"/>
          </a:p>
        </p:txBody>
      </p:sp>
    </p:spTree>
    <p:extLst>
      <p:ext uri="{BB962C8B-B14F-4D97-AF65-F5344CB8AC3E}">
        <p14:creationId xmlns:p14="http://schemas.microsoft.com/office/powerpoint/2010/main" val="92627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040416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Backend checks of the employment declaration, constructions sites,</a:t>
            </a:r>
            <a:r>
              <a:rPr lang="en-US" baseline="0" dirty="0" smtClean="0"/>
              <a:t> </a:t>
            </a:r>
            <a:r>
              <a:rPr lang="en-US" dirty="0" err="1" smtClean="0"/>
              <a:t>Limosa</a:t>
            </a:r>
            <a:r>
              <a:rPr lang="en-US" dirty="0" smtClean="0"/>
              <a:t>, (temporal work permits), </a:t>
            </a:r>
          </a:p>
          <a:p>
            <a:endParaRPr lang="en-US" dirty="0" smtClean="0"/>
          </a:p>
          <a:p>
            <a:r>
              <a:rPr lang="en-US" dirty="0" smtClean="0"/>
              <a:t>&gt; </a:t>
            </a:r>
            <a:r>
              <a:rPr lang="en-US" sz="1200" b="0" i="0" kern="1200" dirty="0" smtClean="0">
                <a:solidFill>
                  <a:schemeClr val="tx1"/>
                </a:solidFill>
                <a:effectLst/>
                <a:latin typeface="+mn-lt"/>
                <a:ea typeface="+mn-ea"/>
                <a:cs typeface="+mn-cs"/>
              </a:rPr>
              <a:t>500.000 euro</a:t>
            </a:r>
            <a:endParaRPr lang="en-US" dirty="0" smtClean="0"/>
          </a:p>
          <a:p>
            <a:endParaRPr lang="en-US" dirty="0" smtClean="0"/>
          </a:p>
          <a:p>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is de onlinedienst voor de aanwezigheidsregistratie bij </a:t>
            </a:r>
            <a:r>
              <a:rPr lang="nl-NL" sz="1200" b="1" i="0" kern="1200" dirty="0" smtClean="0">
                <a:solidFill>
                  <a:schemeClr val="tx1"/>
                </a:solidFill>
                <a:effectLst/>
                <a:latin typeface="+mn-lt"/>
                <a:ea typeface="+mn-ea"/>
                <a:cs typeface="+mn-cs"/>
              </a:rPr>
              <a:t>werken in onroerende staat</a:t>
            </a:r>
            <a:r>
              <a:rPr lang="nl-NL" sz="1200" b="0" i="0" kern="1200" dirty="0" smtClean="0">
                <a:solidFill>
                  <a:schemeClr val="tx1"/>
                </a:solidFill>
                <a:effectLst/>
                <a:latin typeface="+mn-lt"/>
                <a:ea typeface="+mn-ea"/>
                <a:cs typeface="+mn-cs"/>
              </a:rPr>
              <a:t> en </a:t>
            </a:r>
            <a:r>
              <a:rPr lang="nl-NL" sz="1200" b="1" i="0" kern="1200" dirty="0" smtClean="0">
                <a:solidFill>
                  <a:schemeClr val="tx1"/>
                </a:solidFill>
                <a:effectLst/>
                <a:latin typeface="+mn-lt"/>
                <a:ea typeface="+mn-ea"/>
                <a:cs typeface="+mn-cs"/>
              </a:rPr>
              <a:t>activiteiten die behoren tot de vleessector</a:t>
            </a:r>
            <a:r>
              <a:rPr lang="nl-NL" sz="1200" b="0" i="0" kern="1200" dirty="0" smtClean="0">
                <a:solidFill>
                  <a:schemeClr val="tx1"/>
                </a:solidFill>
                <a:effectLst/>
                <a:latin typeface="+mn-lt"/>
                <a:ea typeface="+mn-ea"/>
                <a:cs typeface="+mn-cs"/>
              </a:rPr>
              <a:t>. Het gaat om de registratie van:</a:t>
            </a:r>
          </a:p>
          <a:p>
            <a:r>
              <a:rPr lang="nl-NL" sz="1200" b="0" i="0" kern="1200" dirty="0" smtClean="0">
                <a:solidFill>
                  <a:schemeClr val="tx1"/>
                </a:solidFill>
                <a:effectLst/>
                <a:latin typeface="+mn-lt"/>
                <a:ea typeface="+mn-ea"/>
                <a:cs typeface="+mn-cs"/>
              </a:rPr>
              <a:t>iedereen die </a:t>
            </a:r>
            <a:r>
              <a:rPr lang="nl-NL" sz="1200" b="0" i="0" u="sng" kern="1200" dirty="0" smtClean="0">
                <a:solidFill>
                  <a:schemeClr val="tx1"/>
                </a:solidFill>
                <a:effectLst/>
                <a:latin typeface="+mn-lt"/>
                <a:ea typeface="+mn-ea"/>
                <a:cs typeface="+mn-cs"/>
                <a:hlinkClick r:id="rId3"/>
              </a:rPr>
              <a:t>werken in onroerende staat</a:t>
            </a:r>
            <a:r>
              <a:rPr lang="nl-NL" sz="1200" b="0" i="0" kern="1200" dirty="0" smtClean="0">
                <a:solidFill>
                  <a:schemeClr val="tx1"/>
                </a:solidFill>
                <a:effectLst/>
                <a:latin typeface="+mn-lt"/>
                <a:ea typeface="+mn-ea"/>
                <a:cs typeface="+mn-cs"/>
              </a:rPr>
              <a:t> uitvoert op een werkplaats waarvan de totale kost gelijk is aan of hoger is dan </a:t>
            </a:r>
            <a:r>
              <a:rPr lang="nl-NL" sz="1200" b="0" i="0" u="sng" kern="1200" dirty="0" smtClean="0">
                <a:solidFill>
                  <a:schemeClr val="tx1"/>
                </a:solidFill>
                <a:effectLst/>
                <a:latin typeface="+mn-lt"/>
                <a:ea typeface="+mn-ea"/>
                <a:cs typeface="+mn-cs"/>
                <a:hlinkClick r:id="rId4"/>
              </a:rPr>
              <a:t>een specifiek drempelbedrag</a:t>
            </a:r>
            <a:r>
              <a:rPr lang="nl-NL" sz="1200" b="0" i="0" kern="1200" dirty="0" smtClean="0">
                <a:solidFill>
                  <a:schemeClr val="tx1"/>
                </a:solidFill>
                <a:effectLst/>
                <a:latin typeface="+mn-lt"/>
                <a:ea typeface="+mn-ea"/>
                <a:cs typeface="+mn-cs"/>
              </a:rPr>
              <a:t>, en</a:t>
            </a:r>
          </a:p>
          <a:p>
            <a:r>
              <a:rPr lang="nl-NL" sz="1200" b="0" i="0" kern="1200" dirty="0" smtClean="0">
                <a:solidFill>
                  <a:schemeClr val="tx1"/>
                </a:solidFill>
                <a:effectLst/>
                <a:latin typeface="+mn-lt"/>
                <a:ea typeface="+mn-ea"/>
                <a:cs typeface="+mn-cs"/>
              </a:rPr>
              <a:t>iedereen die activiteiten uitvoert in verband met </a:t>
            </a:r>
            <a:r>
              <a:rPr lang="nl-NL" sz="1200" b="0" i="0" u="sng" kern="1200" dirty="0" smtClean="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smtClean="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smtClean="0">
                <a:solidFill>
                  <a:schemeClr val="tx1"/>
                </a:solidFill>
                <a:effectLst/>
                <a:latin typeface="+mn-lt"/>
                <a:ea typeface="+mn-ea"/>
                <a:cs typeface="+mn-cs"/>
              </a:rPr>
              <a:t>Via </a:t>
            </a:r>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registreren </a:t>
            </a:r>
            <a:r>
              <a:rPr lang="nl-NL" sz="1200" b="1" i="0" kern="1200" dirty="0" smtClean="0">
                <a:solidFill>
                  <a:schemeClr val="tx1"/>
                </a:solidFill>
                <a:effectLst/>
                <a:latin typeface="+mn-lt"/>
                <a:ea typeface="+mn-ea"/>
                <a:cs typeface="+mn-cs"/>
              </a:rPr>
              <a:t>werkgevers en aannemers</a:t>
            </a:r>
            <a:r>
              <a:rPr lang="nl-NL" sz="1200" b="0" i="0" kern="1200" dirty="0" smtClean="0">
                <a:solidFill>
                  <a:schemeClr val="tx1"/>
                </a:solidFill>
                <a:effectLst/>
                <a:latin typeface="+mn-lt"/>
                <a:ea typeface="+mn-ea"/>
                <a:cs typeface="+mn-cs"/>
              </a:rPr>
              <a:t> de aanwezigheid van hun eigen werknemers, van hun onderaannemers en van hun zelfstandige onderaannemers. De </a:t>
            </a:r>
            <a:r>
              <a:rPr lang="nl-NL" sz="1200" b="1" i="0" kern="1200" dirty="0" smtClean="0">
                <a:solidFill>
                  <a:schemeClr val="tx1"/>
                </a:solidFill>
                <a:effectLst/>
                <a:latin typeface="+mn-lt"/>
                <a:ea typeface="+mn-ea"/>
                <a:cs typeface="+mn-cs"/>
              </a:rPr>
              <a:t>werknemers of zelfstandige onderaannemers</a:t>
            </a:r>
            <a:r>
              <a:rPr lang="nl-NL" sz="1200" b="0" i="0" kern="1200" dirty="0" smtClean="0">
                <a:solidFill>
                  <a:schemeClr val="tx1"/>
                </a:solidFill>
                <a:effectLst/>
                <a:latin typeface="+mn-lt"/>
                <a:ea typeface="+mn-ea"/>
                <a:cs typeface="+mn-cs"/>
              </a:rPr>
              <a:t> kunnen zich ook zelf in het systeem aanmelden.</a:t>
            </a:r>
          </a:p>
          <a:p>
            <a:r>
              <a:rPr lang="nl-NL" sz="1200" b="0" i="0" kern="1200" dirty="0" smtClean="0">
                <a:solidFill>
                  <a:schemeClr val="tx1"/>
                </a:solidFill>
                <a:effectLst/>
                <a:latin typeface="+mn-lt"/>
                <a:ea typeface="+mn-ea"/>
                <a:cs typeface="+mn-cs"/>
              </a:rPr>
              <a:t>De registratie moet </a:t>
            </a:r>
            <a:r>
              <a:rPr lang="nl-NL" sz="1200" b="1" i="0" kern="1200" dirty="0" smtClean="0">
                <a:solidFill>
                  <a:schemeClr val="tx1"/>
                </a:solidFill>
                <a:effectLst/>
                <a:latin typeface="+mn-lt"/>
                <a:ea typeface="+mn-ea"/>
                <a:cs typeface="+mn-cs"/>
              </a:rPr>
              <a:t>dagelijks</a:t>
            </a:r>
            <a:r>
              <a:rPr lang="nl-NL" sz="1200" b="0" i="0" kern="1200" dirty="0" smtClean="0">
                <a:solidFill>
                  <a:schemeClr val="tx1"/>
                </a:solidFill>
                <a:effectLst/>
                <a:latin typeface="+mn-lt"/>
                <a:ea typeface="+mn-ea"/>
                <a:cs typeface="+mn-cs"/>
              </a:rPr>
              <a:t> gebeuren, en wel </a:t>
            </a:r>
            <a:r>
              <a:rPr lang="nl-NL" sz="1200" b="1" i="0" kern="1200" dirty="0" smtClean="0">
                <a:solidFill>
                  <a:schemeClr val="tx1"/>
                </a:solidFill>
                <a:effectLst/>
                <a:latin typeface="+mn-lt"/>
                <a:ea typeface="+mn-ea"/>
                <a:cs typeface="+mn-cs"/>
              </a:rPr>
              <a:t>vóór</a:t>
            </a:r>
            <a:r>
              <a:rPr lang="nl-NL" sz="1200" b="0" i="0" kern="1200" dirty="0" smtClean="0">
                <a:solidFill>
                  <a:schemeClr val="tx1"/>
                </a:solidFill>
                <a:effectLst/>
                <a:latin typeface="+mn-lt"/>
                <a:ea typeface="+mn-ea"/>
                <a:cs typeface="+mn-cs"/>
              </a:rPr>
              <a:t> de persoon die de werken uitvoert aan het werk gaat.</a:t>
            </a:r>
          </a:p>
          <a:p>
            <a:r>
              <a:rPr lang="nl-NL" sz="1200" b="0" i="0" kern="1200" dirty="0" smtClean="0">
                <a:solidFill>
                  <a:schemeClr val="tx1"/>
                </a:solidFill>
                <a:effectLst/>
                <a:latin typeface="+mn-lt"/>
                <a:ea typeface="+mn-ea"/>
                <a:cs typeface="+mn-cs"/>
              </a:rPr>
              <a:t>De werkplaatsen die vallen onder de verplichte aanwezigheidsregistratie via </a:t>
            </a:r>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moeten aangegeven zijn in de </a:t>
            </a:r>
            <a:r>
              <a:rPr lang="nl-NL" sz="1200" b="0" i="0" u="sng" kern="1200" dirty="0" smtClean="0">
                <a:solidFill>
                  <a:schemeClr val="tx1"/>
                </a:solidFill>
                <a:effectLst/>
                <a:latin typeface="+mn-lt"/>
                <a:ea typeface="+mn-ea"/>
                <a:cs typeface="+mn-cs"/>
                <a:hlinkClick r:id="rId6"/>
              </a:rPr>
              <a:t>Aangifte van werken</a:t>
            </a:r>
            <a:r>
              <a:rPr lang="nl-NL"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61664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6</a:t>
            </a:fld>
            <a:endParaRPr lang="en-US"/>
          </a:p>
        </p:txBody>
      </p:sp>
    </p:spTree>
    <p:extLst>
      <p:ext uri="{BB962C8B-B14F-4D97-AF65-F5344CB8AC3E}">
        <p14:creationId xmlns:p14="http://schemas.microsoft.com/office/powerpoint/2010/main" val="2539756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8531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543447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427388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774292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437697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62675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BE"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290143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109721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585934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5988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9</a:t>
            </a:fld>
            <a:endParaRPr lang="nl-BE"/>
          </a:p>
        </p:txBody>
      </p:sp>
    </p:spTree>
    <p:extLst>
      <p:ext uri="{BB962C8B-B14F-4D97-AF65-F5344CB8AC3E}">
        <p14:creationId xmlns:p14="http://schemas.microsoft.com/office/powerpoint/2010/main" val="2316484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7035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smtClean="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72</a:t>
            </a:fld>
            <a:endParaRPr lang="fr-BE"/>
          </a:p>
        </p:txBody>
      </p:sp>
    </p:spTree>
    <p:extLst>
      <p:ext uri="{BB962C8B-B14F-4D97-AF65-F5344CB8AC3E}">
        <p14:creationId xmlns:p14="http://schemas.microsoft.com/office/powerpoint/2010/main" val="1457353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82</a:t>
            </a:fld>
            <a:endParaRPr lang="nl-BE"/>
          </a:p>
        </p:txBody>
      </p:sp>
    </p:spTree>
    <p:extLst>
      <p:ext uri="{BB962C8B-B14F-4D97-AF65-F5344CB8AC3E}">
        <p14:creationId xmlns:p14="http://schemas.microsoft.com/office/powerpoint/2010/main" val="3769098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83</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706326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84</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3560770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85</a:t>
            </a:fld>
            <a:endParaRPr lang="nl-BE"/>
          </a:p>
        </p:txBody>
      </p:sp>
    </p:spTree>
    <p:extLst>
      <p:ext uri="{BB962C8B-B14F-4D97-AF65-F5344CB8AC3E}">
        <p14:creationId xmlns:p14="http://schemas.microsoft.com/office/powerpoint/2010/main" val="4282823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pPr marL="0" indent="0">
              <a:buFontTx/>
              <a:buNone/>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87</a:t>
            </a:fld>
            <a:endParaRPr lang="nl-BE"/>
          </a:p>
        </p:txBody>
      </p:sp>
    </p:spTree>
    <p:extLst>
      <p:ext uri="{BB962C8B-B14F-4D97-AF65-F5344CB8AC3E}">
        <p14:creationId xmlns:p14="http://schemas.microsoft.com/office/powerpoint/2010/main" val="418936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88</a:t>
            </a:fld>
            <a:endParaRPr lang="nl-BE"/>
          </a:p>
        </p:txBody>
      </p:sp>
    </p:spTree>
    <p:extLst>
      <p:ext uri="{BB962C8B-B14F-4D97-AF65-F5344CB8AC3E}">
        <p14:creationId xmlns:p14="http://schemas.microsoft.com/office/powerpoint/2010/main" val="145751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171450" indent="-171450">
              <a:buFontTx/>
              <a:buChar char="-"/>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89</a:t>
            </a:fld>
            <a:endParaRPr lang="nl-BE"/>
          </a:p>
        </p:txBody>
      </p:sp>
    </p:spTree>
    <p:extLst>
      <p:ext uri="{BB962C8B-B14F-4D97-AF65-F5344CB8AC3E}">
        <p14:creationId xmlns:p14="http://schemas.microsoft.com/office/powerpoint/2010/main" val="419153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90</a:t>
            </a:fld>
            <a:endParaRPr lang="nl-BE"/>
          </a:p>
        </p:txBody>
      </p:sp>
    </p:spTree>
    <p:extLst>
      <p:ext uri="{BB962C8B-B14F-4D97-AF65-F5344CB8AC3E}">
        <p14:creationId xmlns:p14="http://schemas.microsoft.com/office/powerpoint/2010/main" val="387507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nl-BE" dirty="0" smtClean="0"/>
              <a:t>BDAP Foundation: </a:t>
            </a:r>
            <a:r>
              <a:rPr lang="nl-BE" dirty="0" err="1" smtClean="0"/>
              <a:t>sometimes</a:t>
            </a:r>
            <a:r>
              <a:rPr lang="nl-BE" baseline="0" dirty="0" smtClean="0"/>
              <a:t> </a:t>
            </a:r>
            <a:r>
              <a:rPr lang="nl-BE" baseline="0" dirty="0" err="1" smtClean="0"/>
              <a:t>called</a:t>
            </a:r>
            <a:r>
              <a:rPr lang="nl-BE" baseline="0" dirty="0" smtClean="0"/>
              <a:t> “Data Lake”, but in </a:t>
            </a:r>
            <a:r>
              <a:rPr lang="nl-BE" baseline="0" dirty="0" err="1" smtClean="0"/>
              <a:t>this</a:t>
            </a:r>
            <a:r>
              <a:rPr lang="nl-BE" baseline="0" dirty="0" smtClean="0"/>
              <a:t> context </a:t>
            </a:r>
            <a:r>
              <a:rPr lang="nl-BE" baseline="0" dirty="0" err="1" smtClean="0"/>
              <a:t>it’s</a:t>
            </a:r>
            <a:r>
              <a:rPr lang="nl-BE" baseline="0" dirty="0" smtClean="0"/>
              <a:t> a Data Lake++ </a:t>
            </a:r>
            <a:r>
              <a:rPr lang="nl-BE" baseline="0" dirty="0" err="1" smtClean="0"/>
              <a:t>with</a:t>
            </a:r>
            <a:r>
              <a:rPr lang="nl-BE" baseline="0" dirty="0" smtClean="0"/>
              <a:t> </a:t>
            </a:r>
            <a:r>
              <a:rPr lang="nl-BE" baseline="0" dirty="0" err="1" smtClean="0"/>
              <a:t>governance</a:t>
            </a:r>
            <a:endParaRPr lang="nl-BE" baseline="0" dirty="0" smtClean="0"/>
          </a:p>
        </p:txBody>
      </p:sp>
      <p:sp>
        <p:nvSpPr>
          <p:cNvPr id="4" name="Slide Number Placeholder 3"/>
          <p:cNvSpPr>
            <a:spLocks noGrp="1"/>
          </p:cNvSpPr>
          <p:nvPr>
            <p:ph type="sldNum" sz="quarter" idx="10"/>
          </p:nvPr>
        </p:nvSpPr>
        <p:spPr/>
        <p:txBody>
          <a:bodyPr/>
          <a:lstStyle/>
          <a:p>
            <a:fld id="{CB2FC4B6-404A-4009-B52D-B06A8DC8E231}" type="slidenum">
              <a:rPr lang="nl-BE" smtClean="0"/>
              <a:t>94</a:t>
            </a:fld>
            <a:endParaRPr lang="nl-BE"/>
          </a:p>
        </p:txBody>
      </p:sp>
    </p:spTree>
    <p:extLst>
      <p:ext uri="{BB962C8B-B14F-4D97-AF65-F5344CB8AC3E}">
        <p14:creationId xmlns:p14="http://schemas.microsoft.com/office/powerpoint/2010/main" val="82446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10</a:t>
            </a:fld>
            <a:endParaRPr lang="en-US"/>
          </a:p>
        </p:txBody>
      </p:sp>
    </p:spTree>
    <p:extLst>
      <p:ext uri="{BB962C8B-B14F-4D97-AF65-F5344CB8AC3E}">
        <p14:creationId xmlns:p14="http://schemas.microsoft.com/office/powerpoint/2010/main" val="2920000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96</a:t>
            </a:fld>
            <a:endParaRPr lang="fr-BE"/>
          </a:p>
        </p:txBody>
      </p:sp>
    </p:spTree>
    <p:extLst>
      <p:ext uri="{BB962C8B-B14F-4D97-AF65-F5344CB8AC3E}">
        <p14:creationId xmlns:p14="http://schemas.microsoft.com/office/powerpoint/2010/main" val="2799413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smtClean="0"/>
              <a:t>1950</a:t>
            </a:r>
            <a:r>
              <a:rPr lang="fr-BE" baseline="0" dirty="0" smtClean="0"/>
              <a:t> - </a:t>
            </a:r>
            <a:r>
              <a:rPr lang="fr-BE" dirty="0" smtClean="0"/>
              <a:t>The Turing</a:t>
            </a:r>
            <a:r>
              <a:rPr lang="fr-BE" baseline="0" dirty="0" smtClean="0"/>
              <a:t> test: Alan Turing </a:t>
            </a:r>
            <a:r>
              <a:rPr lang="fr-BE" baseline="0" dirty="0" err="1" smtClean="0"/>
              <a:t>introduces</a:t>
            </a:r>
            <a:r>
              <a:rPr lang="fr-BE" baseline="0" dirty="0" smtClean="0"/>
              <a:t> in </a:t>
            </a:r>
            <a:r>
              <a:rPr lang="fr-BE" baseline="0" dirty="0" err="1" smtClean="0"/>
              <a:t>his</a:t>
            </a:r>
            <a:r>
              <a:rPr lang="fr-BE" baseline="0" dirty="0" smtClean="0"/>
              <a:t> article « </a:t>
            </a:r>
            <a:r>
              <a:rPr lang="fr-BE" baseline="0" dirty="0" err="1" smtClean="0"/>
              <a:t>Computing</a:t>
            </a:r>
            <a:r>
              <a:rPr lang="fr-BE" baseline="0" dirty="0" smtClean="0"/>
              <a:t> </a:t>
            </a:r>
            <a:r>
              <a:rPr lang="fr-BE" baseline="0" dirty="0" err="1" smtClean="0"/>
              <a:t>Machinery</a:t>
            </a:r>
            <a:r>
              <a:rPr lang="fr-BE" baseline="0" dirty="0" smtClean="0"/>
              <a:t> ad Intelligence » concepts as machine </a:t>
            </a:r>
            <a:r>
              <a:rPr lang="fr-BE" baseline="0" dirty="0" err="1" smtClean="0"/>
              <a:t>learning</a:t>
            </a:r>
            <a:r>
              <a:rPr lang="fr-BE" baseline="0" dirty="0" smtClean="0"/>
              <a:t>, </a:t>
            </a:r>
            <a:r>
              <a:rPr lang="fr-BE" baseline="0" dirty="0" err="1" smtClean="0"/>
              <a:t>genetic</a:t>
            </a:r>
            <a:r>
              <a:rPr lang="fr-BE" baseline="0" dirty="0" smtClean="0"/>
              <a:t> </a:t>
            </a:r>
            <a:r>
              <a:rPr lang="fr-BE" baseline="0" dirty="0" err="1" smtClean="0"/>
              <a:t>algorithms</a:t>
            </a:r>
            <a:r>
              <a:rPr lang="fr-BE" baseline="0" dirty="0" smtClean="0"/>
              <a:t> and </a:t>
            </a:r>
            <a:r>
              <a:rPr lang="fr-BE" baseline="0" dirty="0" err="1" smtClean="0"/>
              <a:t>reinforcement</a:t>
            </a:r>
            <a:r>
              <a:rPr lang="fr-BE" baseline="0" dirty="0" smtClean="0"/>
              <a:t> </a:t>
            </a:r>
            <a:r>
              <a:rPr lang="fr-BE" baseline="0" dirty="0" err="1" smtClean="0"/>
              <a:t>learning</a:t>
            </a:r>
            <a:endParaRPr lang="fr-BE" baseline="0" dirty="0" smtClean="0"/>
          </a:p>
          <a:p>
            <a:r>
              <a:rPr lang="fr-BE" baseline="0" dirty="0" smtClean="0"/>
              <a:t>1956 – </a:t>
            </a:r>
            <a:r>
              <a:rPr lang="fr-BE" baseline="0" dirty="0" err="1" smtClean="0"/>
              <a:t>Birth</a:t>
            </a:r>
            <a:r>
              <a:rPr lang="fr-BE" baseline="0" dirty="0" smtClean="0"/>
              <a:t> of AI: workshop </a:t>
            </a:r>
            <a:r>
              <a:rPr lang="fr-BE" baseline="0" dirty="0" err="1" smtClean="0"/>
              <a:t>organised</a:t>
            </a:r>
            <a:r>
              <a:rPr lang="fr-BE" baseline="0" dirty="0" smtClean="0"/>
              <a:t> by John McCarthy at </a:t>
            </a:r>
            <a:r>
              <a:rPr lang="fr-BE" baseline="0" dirty="0" err="1" smtClean="0"/>
              <a:t>Darmouth</a:t>
            </a:r>
            <a:r>
              <a:rPr lang="fr-BE" baseline="0" dirty="0" smtClean="0"/>
              <a:t> </a:t>
            </a:r>
            <a:r>
              <a:rPr lang="fr-BE" baseline="0" dirty="0" err="1" smtClean="0"/>
              <a:t>College</a:t>
            </a:r>
            <a:r>
              <a:rPr lang="fr-BE" baseline="0" dirty="0" smtClean="0"/>
              <a:t> </a:t>
            </a:r>
            <a:r>
              <a:rPr lang="fr-BE" baseline="0" dirty="0" err="1" smtClean="0"/>
              <a:t>around</a:t>
            </a:r>
            <a:r>
              <a:rPr lang="fr-BE" baseline="0" dirty="0" smtClean="0"/>
              <a:t> the question how to </a:t>
            </a:r>
            <a:r>
              <a:rPr lang="fr-BE" baseline="0" dirty="0" err="1" smtClean="0"/>
              <a:t>make</a:t>
            </a:r>
            <a:r>
              <a:rPr lang="fr-BE" baseline="0" dirty="0" smtClean="0"/>
              <a:t> machine use </a:t>
            </a:r>
            <a:r>
              <a:rPr lang="fr-BE" baseline="0" dirty="0" err="1" smtClean="0"/>
              <a:t>language</a:t>
            </a:r>
            <a:r>
              <a:rPr lang="fr-BE" baseline="0" dirty="0" smtClean="0"/>
              <a:t>, </a:t>
            </a:r>
            <a:r>
              <a:rPr lang="fr-BE" baseline="0" dirty="0" err="1" smtClean="0"/>
              <a:t>forms</a:t>
            </a:r>
            <a:r>
              <a:rPr lang="fr-BE" baseline="0" dirty="0" smtClean="0"/>
              <a:t> abstraction and concepts to </a:t>
            </a:r>
            <a:r>
              <a:rPr lang="fr-BE" baseline="0" dirty="0" err="1" smtClean="0"/>
              <a:t>solve</a:t>
            </a:r>
            <a:r>
              <a:rPr lang="fr-BE" baseline="0" dirty="0" smtClean="0"/>
              <a:t> </a:t>
            </a:r>
            <a:r>
              <a:rPr lang="fr-BE" baseline="0" dirty="0" err="1" smtClean="0"/>
              <a:t>problems</a:t>
            </a:r>
            <a:r>
              <a:rPr lang="fr-BE" baseline="0" dirty="0" smtClean="0"/>
              <a:t> </a:t>
            </a:r>
            <a:r>
              <a:rPr lang="fr-BE" baseline="0" dirty="0" err="1" smtClean="0"/>
              <a:t>reserved</a:t>
            </a:r>
            <a:r>
              <a:rPr lang="fr-BE" baseline="0" dirty="0" smtClean="0"/>
              <a:t> to </a:t>
            </a:r>
            <a:r>
              <a:rPr lang="fr-BE" baseline="0" dirty="0" err="1" smtClean="0"/>
              <a:t>humans</a:t>
            </a:r>
            <a:endParaRPr lang="fr-BE" baseline="0" dirty="0" smtClean="0"/>
          </a:p>
          <a:p>
            <a:r>
              <a:rPr lang="fr-BE" baseline="0" dirty="0" err="1" smtClean="0"/>
              <a:t>Dendral</a:t>
            </a:r>
            <a:r>
              <a:rPr lang="fr-BE" baseline="0" dirty="0" smtClean="0"/>
              <a:t> Program: </a:t>
            </a:r>
            <a:r>
              <a:rPr lang="fr-BE" baseline="0" dirty="0" err="1" smtClean="0"/>
              <a:t>knowledge-based</a:t>
            </a:r>
            <a:r>
              <a:rPr lang="fr-BE" baseline="0" dirty="0" smtClean="0"/>
              <a:t> </a:t>
            </a:r>
            <a:r>
              <a:rPr lang="fr-BE" baseline="0" dirty="0" err="1" smtClean="0"/>
              <a:t>systems</a:t>
            </a:r>
            <a:r>
              <a:rPr lang="fr-BE" baseline="0" dirty="0" smtClean="0"/>
              <a:t> use </a:t>
            </a:r>
            <a:r>
              <a:rPr lang="fr-BE" baseline="0" dirty="0" err="1" smtClean="0"/>
              <a:t>build</a:t>
            </a:r>
            <a:r>
              <a:rPr lang="fr-BE" baseline="0" dirty="0" smtClean="0"/>
              <a:t> in </a:t>
            </a:r>
            <a:r>
              <a:rPr lang="fr-BE" baseline="0" dirty="0" err="1" smtClean="0"/>
              <a:t>domain-specific</a:t>
            </a:r>
            <a:r>
              <a:rPr lang="fr-BE" baseline="0" dirty="0" smtClean="0"/>
              <a:t> </a:t>
            </a:r>
            <a:r>
              <a:rPr lang="fr-BE" baseline="0" dirty="0" err="1" smtClean="0"/>
              <a:t>knowledge</a:t>
            </a:r>
            <a:r>
              <a:rPr lang="fr-BE" baseline="0" dirty="0" smtClean="0"/>
              <a:t> to </a:t>
            </a:r>
            <a:r>
              <a:rPr lang="fr-BE" baseline="0" dirty="0" err="1" smtClean="0"/>
              <a:t>reason</a:t>
            </a:r>
            <a:r>
              <a:rPr lang="fr-BE" baseline="0" dirty="0" smtClean="0"/>
              <a:t> and </a:t>
            </a:r>
            <a:r>
              <a:rPr lang="fr-BE" baseline="0" dirty="0" err="1" smtClean="0"/>
              <a:t>solve</a:t>
            </a:r>
            <a:r>
              <a:rPr lang="fr-BE" baseline="0" dirty="0" smtClean="0"/>
              <a:t> </a:t>
            </a:r>
            <a:r>
              <a:rPr lang="fr-BE" baseline="0" dirty="0" err="1" smtClean="0"/>
              <a:t>problems</a:t>
            </a:r>
            <a:r>
              <a:rPr lang="fr-BE" baseline="0" dirty="0" smtClean="0"/>
              <a:t> in </a:t>
            </a:r>
            <a:r>
              <a:rPr lang="fr-BE" baseline="0" dirty="0" err="1" smtClean="0"/>
              <a:t>narrow</a:t>
            </a:r>
            <a:r>
              <a:rPr lang="fr-BE" baseline="0" dirty="0" smtClean="0"/>
              <a:t> areas of expertise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97</a:t>
            </a:fld>
            <a:endParaRPr lang="nl-BE"/>
          </a:p>
        </p:txBody>
      </p:sp>
    </p:spTree>
    <p:extLst>
      <p:ext uri="{BB962C8B-B14F-4D97-AF65-F5344CB8AC3E}">
        <p14:creationId xmlns:p14="http://schemas.microsoft.com/office/powerpoint/2010/main" val="790503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smtClean="0"/>
              <a:t>CNN: Convolution</a:t>
            </a:r>
            <a:r>
              <a:rPr lang="fr-BE" baseline="0" dirty="0" smtClean="0"/>
              <a:t> Neural Network (image, </a:t>
            </a:r>
            <a:r>
              <a:rPr lang="fr-BE" baseline="0" dirty="0" err="1" smtClean="0"/>
              <a:t>text</a:t>
            </a:r>
            <a:r>
              <a:rPr lang="fr-BE" baseline="0" dirty="0" smtClean="0"/>
              <a:t>)</a:t>
            </a:r>
          </a:p>
          <a:p>
            <a:r>
              <a:rPr lang="fr-BE" baseline="0" dirty="0" smtClean="0"/>
              <a:t>RNN: </a:t>
            </a:r>
            <a:r>
              <a:rPr lang="fr-BE" baseline="0" dirty="0" err="1" smtClean="0"/>
              <a:t>Recurrent</a:t>
            </a:r>
            <a:r>
              <a:rPr lang="fr-BE" baseline="0" dirty="0" smtClean="0"/>
              <a:t> Neural Network (</a:t>
            </a:r>
            <a:r>
              <a:rPr lang="fr-BE" baseline="0" dirty="0" err="1" smtClean="0"/>
              <a:t>sequences</a:t>
            </a:r>
            <a:r>
              <a:rPr lang="fr-BE" baseline="0" dirty="0" smtClean="0"/>
              <a:t>, </a:t>
            </a:r>
            <a:r>
              <a:rPr lang="fr-BE" baseline="0" dirty="0" err="1" smtClean="0"/>
              <a:t>text</a:t>
            </a:r>
            <a:r>
              <a:rPr lang="fr-BE" baseline="0" dirty="0" smtClean="0"/>
              <a:t>, </a:t>
            </a:r>
            <a:r>
              <a:rPr lang="fr-BE" baseline="0" dirty="0" err="1" smtClean="0"/>
              <a:t>language</a:t>
            </a:r>
            <a:r>
              <a:rPr lang="fr-BE" baseline="0" dirty="0" smtClean="0"/>
              <a:t>)</a:t>
            </a:r>
          </a:p>
          <a:p>
            <a:r>
              <a:rPr lang="fr-BE" baseline="0" dirty="0" smtClean="0"/>
              <a:t>GAN: </a:t>
            </a:r>
            <a:r>
              <a:rPr lang="fr-BE" baseline="0" dirty="0" err="1" smtClean="0"/>
              <a:t>Generative</a:t>
            </a:r>
            <a:r>
              <a:rPr lang="fr-BE" baseline="0" dirty="0" smtClean="0"/>
              <a:t> </a:t>
            </a:r>
            <a:r>
              <a:rPr lang="fr-BE" baseline="0" dirty="0" err="1" smtClean="0"/>
              <a:t>Adversarial</a:t>
            </a:r>
            <a:r>
              <a:rPr lang="fr-BE" baseline="0" dirty="0" smtClean="0"/>
              <a:t> Networks (https://deeplearning4j.org/generative-adversarial-network)</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98</a:t>
            </a:fld>
            <a:endParaRPr lang="nl-BE"/>
          </a:p>
        </p:txBody>
      </p:sp>
    </p:spTree>
    <p:extLst>
      <p:ext uri="{BB962C8B-B14F-4D97-AF65-F5344CB8AC3E}">
        <p14:creationId xmlns:p14="http://schemas.microsoft.com/office/powerpoint/2010/main" val="297627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100</a:t>
            </a:fld>
            <a:endParaRPr lang="nl-BE"/>
          </a:p>
        </p:txBody>
      </p:sp>
    </p:spTree>
    <p:extLst>
      <p:ext uri="{BB962C8B-B14F-4D97-AF65-F5344CB8AC3E}">
        <p14:creationId xmlns:p14="http://schemas.microsoft.com/office/powerpoint/2010/main" val="37425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Machine Learning</a:t>
            </a:r>
            <a:r>
              <a:rPr lang="en-US" sz="1200" b="0" i="0" kern="1200" dirty="0" smtClean="0">
                <a:solidFill>
                  <a:schemeClr val="tx1"/>
                </a:solidFill>
                <a:effectLst/>
                <a:latin typeface="+mn-lt"/>
                <a:ea typeface="+mn-ea"/>
                <a:cs typeface="+mn-cs"/>
              </a:rPr>
              <a:t> uses </a:t>
            </a:r>
            <a:r>
              <a:rPr lang="en-US" sz="1200" b="1" i="0" kern="1200" dirty="0" smtClean="0">
                <a:solidFill>
                  <a:schemeClr val="tx1"/>
                </a:solidFill>
                <a:effectLst/>
                <a:latin typeface="+mn-lt"/>
                <a:ea typeface="+mn-ea"/>
                <a:cs typeface="+mn-cs"/>
              </a:rPr>
              <a:t>Data Mining</a:t>
            </a:r>
            <a:r>
              <a:rPr lang="en-US" sz="1200" b="0" i="0" kern="1200" dirty="0" smtClean="0">
                <a:solidFill>
                  <a:schemeClr val="tx1"/>
                </a:solidFill>
                <a:effectLst/>
                <a:latin typeface="+mn-lt"/>
                <a:ea typeface="+mn-ea"/>
                <a:cs typeface="+mn-cs"/>
              </a:rPr>
              <a:t> techniques and other learning algorithms to build models of what is happening behind some data so that it can </a:t>
            </a:r>
            <a:r>
              <a:rPr lang="en-US" sz="1200" b="0" i="1" kern="1200" dirty="0" smtClean="0">
                <a:solidFill>
                  <a:schemeClr val="tx1"/>
                </a:solidFill>
                <a:effectLst/>
                <a:latin typeface="+mn-lt"/>
                <a:ea typeface="+mn-ea"/>
                <a:cs typeface="+mn-cs"/>
              </a:rPr>
              <a:t>predict</a:t>
            </a:r>
            <a:r>
              <a:rPr lang="en-US" sz="1200" b="0" i="0" kern="1200" dirty="0" smtClean="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smtClean="0">
                <a:solidFill>
                  <a:schemeClr val="tx1"/>
                </a:solidFill>
                <a:effectLst/>
                <a:latin typeface="+mn-lt"/>
                <a:ea typeface="+mn-ea"/>
                <a:cs typeface="+mn-cs"/>
              </a:rPr>
              <a:t>machine learning</a:t>
            </a:r>
            <a:r>
              <a:rPr lang="en-US" sz="1200" b="0" i="0" kern="1200" baseline="0" dirty="0" smtClean="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101</a:t>
            </a:fld>
            <a:endParaRPr lang="nl-BE"/>
          </a:p>
        </p:txBody>
      </p:sp>
    </p:spTree>
    <p:extLst>
      <p:ext uri="{BB962C8B-B14F-4D97-AF65-F5344CB8AC3E}">
        <p14:creationId xmlns:p14="http://schemas.microsoft.com/office/powerpoint/2010/main" val="2033618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smtClean="0"/>
              <a:t>Source: « </a:t>
            </a:r>
            <a:r>
              <a:rPr lang="fr-BE" dirty="0" err="1" smtClean="0"/>
              <a:t>Artificial</a:t>
            </a:r>
            <a:r>
              <a:rPr lang="fr-BE" baseline="0" dirty="0" smtClean="0"/>
              <a:t> Intelligence: A </a:t>
            </a:r>
            <a:r>
              <a:rPr lang="fr-BE" baseline="0" dirty="0" err="1" smtClean="0"/>
              <a:t>moder</a:t>
            </a:r>
            <a:r>
              <a:rPr lang="fr-BE" baseline="0" dirty="0" smtClean="0"/>
              <a:t> </a:t>
            </a:r>
            <a:r>
              <a:rPr lang="fr-BE" baseline="0" dirty="0" err="1" smtClean="0"/>
              <a:t>approach</a:t>
            </a:r>
            <a:r>
              <a:rPr lang="fr-BE" baseline="0" dirty="0" smtClean="0"/>
              <a:t> » Russel, </a:t>
            </a:r>
            <a:r>
              <a:rPr lang="fr-BE" baseline="0" dirty="0" err="1" smtClean="0"/>
              <a:t>Norvig</a:t>
            </a:r>
            <a:endParaRPr lang="fr-BE" baseline="0"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102</a:t>
            </a:fld>
            <a:endParaRPr lang="fr-BE"/>
          </a:p>
        </p:txBody>
      </p:sp>
    </p:spTree>
    <p:extLst>
      <p:ext uri="{BB962C8B-B14F-4D97-AF65-F5344CB8AC3E}">
        <p14:creationId xmlns:p14="http://schemas.microsoft.com/office/powerpoint/2010/main" val="676317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104</a:t>
            </a:fld>
            <a:endParaRPr lang="nl-BE"/>
          </a:p>
        </p:txBody>
      </p:sp>
    </p:spTree>
    <p:extLst>
      <p:ext uri="{BB962C8B-B14F-4D97-AF65-F5344CB8AC3E}">
        <p14:creationId xmlns:p14="http://schemas.microsoft.com/office/powerpoint/2010/main" val="14892612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err="1" smtClean="0"/>
              <a:t>Detection</a:t>
            </a:r>
            <a:r>
              <a:rPr lang="fr-BE" dirty="0" smtClean="0"/>
              <a:t> cancer de la peau: Utilisation des</a:t>
            </a:r>
            <a:r>
              <a:rPr lang="fr-BE" baseline="0" dirty="0" smtClean="0"/>
              <a:t> réseaux neuronaux </a:t>
            </a:r>
            <a:r>
              <a:rPr lang="fr-BE" baseline="0" dirty="0" err="1" smtClean="0"/>
              <a:t>convolutifs</a:t>
            </a:r>
            <a:r>
              <a:rPr lang="fr-BE" baseline="0" dirty="0" smtClean="0"/>
              <a:t>; </a:t>
            </a:r>
            <a:r>
              <a:rPr lang="fr-BE" dirty="0" smtClean="0"/>
              <a:t>95%</a:t>
            </a:r>
            <a:r>
              <a:rPr lang="fr-BE" baseline="0" dirty="0" smtClean="0"/>
              <a:t> d’efficacité pour l’ AI contre 89% pour les dermatologues</a:t>
            </a:r>
            <a:endParaRPr lang="fr-BE" dirty="0" smtClean="0"/>
          </a:p>
          <a:p>
            <a:r>
              <a:rPr lang="fr-BE" dirty="0" smtClean="0"/>
              <a:t>Source </a:t>
            </a:r>
            <a:r>
              <a:rPr lang="fr-BE" dirty="0" err="1" smtClean="0"/>
              <a:t>chatbots</a:t>
            </a:r>
            <a:r>
              <a:rPr lang="fr-BE" dirty="0" smtClean="0"/>
              <a:t> and </a:t>
            </a:r>
            <a:r>
              <a:rPr lang="fr-BE" dirty="0" err="1" smtClean="0"/>
              <a:t>their</a:t>
            </a:r>
            <a:r>
              <a:rPr lang="fr-BE" baseline="0" dirty="0" smtClean="0"/>
              <a:t> place in </a:t>
            </a:r>
            <a:r>
              <a:rPr lang="fr-BE" baseline="0" dirty="0" err="1" smtClean="0"/>
              <a:t>healthcare</a:t>
            </a:r>
            <a:r>
              <a:rPr lang="fr-BE" baseline="0" dirty="0" smtClean="0"/>
              <a:t>: </a:t>
            </a:r>
            <a:r>
              <a:rPr lang="fr-BE" dirty="0" smtClean="0"/>
              <a:t>http://medicalfuturist.com/top-12-health-chatbots/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106</a:t>
            </a:fld>
            <a:endParaRPr lang="fr-BE"/>
          </a:p>
        </p:txBody>
      </p:sp>
    </p:spTree>
    <p:extLst>
      <p:ext uri="{BB962C8B-B14F-4D97-AF65-F5344CB8AC3E}">
        <p14:creationId xmlns:p14="http://schemas.microsoft.com/office/powerpoint/2010/main" val="3662009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107</a:t>
            </a:fld>
            <a:endParaRPr lang="fr-BE"/>
          </a:p>
        </p:txBody>
      </p:sp>
    </p:spTree>
    <p:extLst>
      <p:ext uri="{BB962C8B-B14F-4D97-AF65-F5344CB8AC3E}">
        <p14:creationId xmlns:p14="http://schemas.microsoft.com/office/powerpoint/2010/main" val="2396074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smtClean="0"/>
              <a:t>Black box versus white box: </a:t>
            </a:r>
            <a:r>
              <a:rPr lang="fr-BE" dirty="0" err="1" smtClean="0"/>
              <a:t>humans</a:t>
            </a:r>
            <a:r>
              <a:rPr lang="fr-BE" baseline="0" dirty="0" smtClean="0"/>
              <a:t> have no insight in the </a:t>
            </a:r>
            <a:r>
              <a:rPr lang="fr-BE" baseline="0" dirty="0" err="1" smtClean="0"/>
              <a:t>reasoning</a:t>
            </a:r>
            <a:r>
              <a:rPr lang="fr-BE" baseline="0" dirty="0" smtClean="0"/>
              <a:t> and the </a:t>
            </a:r>
            <a:r>
              <a:rPr lang="fr-BE" baseline="0" dirty="0" err="1" smtClean="0"/>
              <a:t>steps</a:t>
            </a:r>
            <a:r>
              <a:rPr lang="fr-BE" baseline="0" dirty="0" smtClean="0"/>
              <a:t> the machine has </a:t>
            </a:r>
            <a:r>
              <a:rPr lang="fr-BE" baseline="0" dirty="0" err="1" smtClean="0"/>
              <a:t>taken</a:t>
            </a:r>
            <a:r>
              <a:rPr lang="fr-BE" baseline="0" dirty="0" smtClean="0"/>
              <a:t> to </a:t>
            </a:r>
            <a:r>
              <a:rPr lang="fr-BE" baseline="0" dirty="0" err="1" smtClean="0"/>
              <a:t>give</a:t>
            </a:r>
            <a:r>
              <a:rPr lang="fr-BE" baseline="0" dirty="0" smtClean="0"/>
              <a:t> a </a:t>
            </a:r>
            <a:r>
              <a:rPr lang="fr-BE" baseline="0" dirty="0" err="1" smtClean="0"/>
              <a:t>particular</a:t>
            </a:r>
            <a:r>
              <a:rPr lang="fr-BE" baseline="0" dirty="0" smtClean="0"/>
              <a:t> output</a:t>
            </a:r>
            <a:endParaRPr lang="fr-BE" dirty="0" smtClean="0"/>
          </a:p>
          <a:p>
            <a:r>
              <a:rPr lang="fr-BE" dirty="0" err="1" smtClean="0"/>
              <a:t>Bias</a:t>
            </a:r>
            <a:r>
              <a:rPr lang="fr-BE" dirty="0" smtClean="0"/>
              <a:t> in AI: </a:t>
            </a:r>
            <a:r>
              <a:rPr lang="fr-BE" dirty="0" err="1" smtClean="0"/>
              <a:t>Bias</a:t>
            </a:r>
            <a:r>
              <a:rPr lang="fr-BE" baseline="0" dirty="0" smtClean="0"/>
              <a:t> </a:t>
            </a:r>
            <a:r>
              <a:rPr lang="fr-BE" baseline="0" dirty="0" err="1" smtClean="0"/>
              <a:t>is</a:t>
            </a:r>
            <a:r>
              <a:rPr lang="fr-BE" baseline="0" dirty="0" smtClean="0"/>
              <a:t> </a:t>
            </a:r>
            <a:r>
              <a:rPr lang="fr-BE" baseline="0" dirty="0" err="1" smtClean="0"/>
              <a:t>introduced</a:t>
            </a:r>
            <a:r>
              <a:rPr lang="fr-BE" baseline="0" dirty="0" smtClean="0"/>
              <a:t> </a:t>
            </a:r>
            <a:r>
              <a:rPr lang="fr-BE" baseline="0" dirty="0" err="1" smtClean="0"/>
              <a:t>when</a:t>
            </a:r>
            <a:r>
              <a:rPr lang="fr-BE" baseline="0" dirty="0" smtClean="0"/>
              <a:t> the data are not </a:t>
            </a:r>
            <a:r>
              <a:rPr lang="fr-BE" baseline="0" dirty="0" err="1" smtClean="0"/>
              <a:t>enough</a:t>
            </a:r>
            <a:r>
              <a:rPr lang="fr-BE" baseline="0" dirty="0" smtClean="0"/>
              <a:t> </a:t>
            </a:r>
            <a:r>
              <a:rPr lang="fr-BE" baseline="0" dirty="0" err="1" smtClean="0"/>
              <a:t>representative</a:t>
            </a:r>
            <a:r>
              <a:rPr lang="fr-BE" baseline="0" dirty="0" smtClean="0"/>
              <a:t>. Ex: In 2015, a</a:t>
            </a:r>
            <a:r>
              <a:rPr lang="en-US" sz="1200" b="0" i="0" kern="1200" dirty="0" smtClean="0">
                <a:solidFill>
                  <a:schemeClr val="tx1"/>
                </a:solidFill>
                <a:effectLst/>
                <a:latin typeface="+mn-lt"/>
                <a:ea typeface="+mn-ea"/>
                <a:cs typeface="+mn-cs"/>
              </a:rPr>
              <a:t> google app tagged two black people as gorillas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because it wasn’t trained with enough dark skinned</a:t>
            </a:r>
            <a:r>
              <a:rPr lang="en-US" sz="1200" b="0" i="0" kern="1200" baseline="0" dirty="0" smtClean="0">
                <a:solidFill>
                  <a:schemeClr val="tx1"/>
                </a:solidFill>
                <a:effectLst/>
                <a:latin typeface="+mn-lt"/>
                <a:ea typeface="+mn-ea"/>
                <a:cs typeface="+mn-cs"/>
              </a:rPr>
              <a:t> people.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108</a:t>
            </a:fld>
            <a:endParaRPr lang="nl-BE"/>
          </a:p>
        </p:txBody>
      </p:sp>
    </p:spTree>
    <p:extLst>
      <p:ext uri="{BB962C8B-B14F-4D97-AF65-F5344CB8AC3E}">
        <p14:creationId xmlns:p14="http://schemas.microsoft.com/office/powerpoint/2010/main" val="287452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11</a:t>
            </a:fld>
            <a:endParaRPr lang="en-US"/>
          </a:p>
        </p:txBody>
      </p:sp>
    </p:spTree>
    <p:extLst>
      <p:ext uri="{BB962C8B-B14F-4D97-AF65-F5344CB8AC3E}">
        <p14:creationId xmlns:p14="http://schemas.microsoft.com/office/powerpoint/2010/main" val="23607052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fr-BE" dirty="0" err="1" smtClean="0"/>
              <a:t>Make</a:t>
            </a:r>
            <a:r>
              <a:rPr lang="fr-BE" baseline="0" dirty="0" smtClean="0"/>
              <a:t> AI a part of goals-</a:t>
            </a:r>
            <a:r>
              <a:rPr lang="fr-BE" baseline="0" dirty="0" err="1" smtClean="0"/>
              <a:t>based</a:t>
            </a:r>
            <a:r>
              <a:rPr lang="fr-BE" baseline="0" dirty="0" smtClean="0"/>
              <a:t> program: AI </a:t>
            </a:r>
            <a:r>
              <a:rPr lang="fr-BE" baseline="0" dirty="0" err="1" smtClean="0"/>
              <a:t>should</a:t>
            </a:r>
            <a:r>
              <a:rPr lang="fr-BE" baseline="0" dirty="0" smtClean="0"/>
              <a:t> not </a:t>
            </a:r>
            <a:r>
              <a:rPr lang="fr-BE" baseline="0" dirty="0" err="1" smtClean="0"/>
              <a:t>be</a:t>
            </a:r>
            <a:r>
              <a:rPr lang="fr-BE" baseline="0" dirty="0" smtClean="0"/>
              <a:t> </a:t>
            </a:r>
            <a:r>
              <a:rPr lang="fr-BE" baseline="0" dirty="0" err="1" smtClean="0"/>
              <a:t>implemented</a:t>
            </a:r>
            <a:r>
              <a:rPr lang="fr-BE" baseline="0" dirty="0" smtClean="0"/>
              <a:t> </a:t>
            </a:r>
            <a:r>
              <a:rPr lang="fr-BE" baseline="0" dirty="0" err="1" smtClean="0"/>
              <a:t>just</a:t>
            </a:r>
            <a:r>
              <a:rPr lang="fr-BE" baseline="0" dirty="0" smtClean="0"/>
              <a:t> </a:t>
            </a:r>
            <a:r>
              <a:rPr lang="fr-BE" baseline="0" dirty="0" err="1" smtClean="0"/>
              <a:t>because</a:t>
            </a:r>
            <a:r>
              <a:rPr lang="fr-BE" baseline="0" dirty="0" smtClean="0"/>
              <a:t> </a:t>
            </a:r>
            <a:r>
              <a:rPr lang="fr-BE" baseline="0" dirty="0" err="1" smtClean="0"/>
              <a:t>it</a:t>
            </a:r>
            <a:r>
              <a:rPr lang="fr-BE" baseline="0" dirty="0" smtClean="0"/>
              <a:t> </a:t>
            </a:r>
            <a:r>
              <a:rPr lang="fr-BE" baseline="0" dirty="0" err="1" smtClean="0"/>
              <a:t>is</a:t>
            </a:r>
            <a:r>
              <a:rPr lang="fr-BE" baseline="0" dirty="0" smtClean="0"/>
              <a:t> new, </a:t>
            </a:r>
            <a:r>
              <a:rPr lang="fr-BE" baseline="0" dirty="0" err="1" smtClean="0"/>
              <a:t>it</a:t>
            </a:r>
            <a:r>
              <a:rPr lang="fr-BE" baseline="0" dirty="0" smtClean="0"/>
              <a:t> </a:t>
            </a:r>
            <a:r>
              <a:rPr lang="fr-BE" baseline="0" dirty="0" err="1" smtClean="0"/>
              <a:t>should</a:t>
            </a:r>
            <a:r>
              <a:rPr lang="fr-BE" baseline="0" dirty="0" smtClean="0"/>
              <a:t> </a:t>
            </a:r>
            <a:r>
              <a:rPr lang="fr-BE" baseline="0" dirty="0" err="1" smtClean="0"/>
              <a:t>be</a:t>
            </a:r>
            <a:r>
              <a:rPr lang="fr-BE" baseline="0" dirty="0" smtClean="0"/>
              <a:t> the right </a:t>
            </a:r>
            <a:r>
              <a:rPr lang="fr-BE" baseline="0" dirty="0" err="1" smtClean="0"/>
              <a:t>tool</a:t>
            </a:r>
            <a:r>
              <a:rPr lang="fr-BE" baseline="0" dirty="0" smtClean="0"/>
              <a:t> for the </a:t>
            </a:r>
            <a:r>
              <a:rPr lang="fr-BE" baseline="0" dirty="0" err="1" smtClean="0"/>
              <a:t>problem</a:t>
            </a:r>
            <a:r>
              <a:rPr lang="fr-BE" baseline="0" dirty="0" smtClean="0"/>
              <a:t> </a:t>
            </a:r>
            <a:r>
              <a:rPr lang="fr-BE" baseline="0" dirty="0" err="1" smtClean="0"/>
              <a:t>it</a:t>
            </a:r>
            <a:r>
              <a:rPr lang="fr-BE" baseline="0" dirty="0" smtClean="0"/>
              <a:t> </a:t>
            </a:r>
            <a:r>
              <a:rPr lang="fr-BE" baseline="0" dirty="0" err="1" smtClean="0"/>
              <a:t>solves</a:t>
            </a:r>
            <a:r>
              <a:rPr lang="fr-BE" baseline="0" dirty="0" smtClean="0"/>
              <a:t>. </a:t>
            </a:r>
            <a:r>
              <a:rPr lang="fr-BE" sz="1200" b="0" i="0" u="none" strike="noStrike" kern="1200" baseline="0" dirty="0" err="1" smtClean="0">
                <a:solidFill>
                  <a:schemeClr val="tx1"/>
                </a:solidFill>
                <a:latin typeface="+mn-lt"/>
                <a:ea typeface="+mn-ea"/>
                <a:cs typeface="+mn-cs"/>
              </a:rPr>
              <a:t>citizen’s</a:t>
            </a:r>
            <a:r>
              <a:rPr lang="fr-BE" sz="1200" b="0" i="0" u="none" strike="noStrike" kern="1200" baseline="0" dirty="0" smtClean="0">
                <a:solidFill>
                  <a:schemeClr val="tx1"/>
                </a:solidFill>
                <a:latin typeface="+mn-lt"/>
                <a:ea typeface="+mn-ea"/>
                <a:cs typeface="+mn-cs"/>
              </a:rPr>
              <a:t> end-to-end</a:t>
            </a:r>
          </a:p>
          <a:p>
            <a:r>
              <a:rPr lang="fr-BE" sz="1200" b="0" i="0" u="none" strike="noStrike" kern="1200" baseline="0" dirty="0" smtClean="0">
                <a:solidFill>
                  <a:schemeClr val="tx1"/>
                </a:solidFill>
                <a:latin typeface="+mn-lt"/>
                <a:ea typeface="+mn-ea"/>
                <a:cs typeface="+mn-cs"/>
              </a:rPr>
              <a:t>Journey.</a:t>
            </a:r>
          </a:p>
          <a:p>
            <a:r>
              <a:rPr lang="fr-BE" sz="1200" b="0" i="0" u="none" strike="noStrike" kern="1200" baseline="0" dirty="0" err="1" smtClean="0">
                <a:solidFill>
                  <a:schemeClr val="tx1"/>
                </a:solidFill>
                <a:latin typeface="+mn-lt"/>
                <a:ea typeface="+mn-ea"/>
                <a:cs typeface="+mn-cs"/>
              </a:rPr>
              <a:t>Get</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citizen</a:t>
            </a:r>
            <a:r>
              <a:rPr lang="fr-BE" sz="1200" b="0" i="0" u="none" strike="noStrike" kern="1200" baseline="0" dirty="0" smtClean="0">
                <a:solidFill>
                  <a:schemeClr val="tx1"/>
                </a:solidFill>
                <a:latin typeface="+mn-lt"/>
                <a:ea typeface="+mn-ea"/>
                <a:cs typeface="+mn-cs"/>
              </a:rPr>
              <a:t> input: </a:t>
            </a:r>
            <a:r>
              <a:rPr lang="en-US" sz="1200" b="0" i="0" u="none" strike="noStrike" kern="1200" baseline="0" dirty="0" smtClean="0">
                <a:solidFill>
                  <a:schemeClr val="tx1"/>
                </a:solidFill>
                <a:latin typeface="+mn-lt"/>
                <a:ea typeface="+mn-ea"/>
                <a:cs typeface="+mn-cs"/>
              </a:rPr>
              <a:t>offer sessions for citizens to create an agenda for AI while </a:t>
            </a:r>
            <a:r>
              <a:rPr lang="fr-BE" sz="1200" b="0" i="0" u="none" strike="noStrike" kern="1200" baseline="0" dirty="0" err="1" smtClean="0">
                <a:solidFill>
                  <a:schemeClr val="tx1"/>
                </a:solidFill>
                <a:latin typeface="+mn-lt"/>
                <a:ea typeface="+mn-ea"/>
                <a:cs typeface="+mn-cs"/>
              </a:rPr>
              <a:t>addressing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any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potential</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concerns</a:t>
            </a:r>
            <a:r>
              <a:rPr lang="fr-B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educate everyone from citizens to policymakers so that they truly understand how it works and its tradeoffs.”</a:t>
            </a:r>
          </a:p>
          <a:p>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upon</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existing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resources</a:t>
            </a:r>
            <a:r>
              <a:rPr lang="fr-BE" sz="1200" b="0" i="0" u="none" strike="noStrike" kern="1200" baseline="0" dirty="0" smtClean="0">
                <a:solidFill>
                  <a:schemeClr val="tx1"/>
                </a:solidFill>
                <a:latin typeface="+mn-lt"/>
                <a:ea typeface="+mn-ea"/>
                <a:cs typeface="+mn-cs"/>
              </a:rPr>
              <a:t>: do not </a:t>
            </a:r>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the </a:t>
            </a:r>
            <a:r>
              <a:rPr lang="fr-BE" sz="1200" b="0" i="0" u="none" strike="noStrike" kern="1200" baseline="0" dirty="0" err="1" smtClean="0">
                <a:solidFill>
                  <a:schemeClr val="tx1"/>
                </a:solidFill>
                <a:latin typeface="+mn-lt"/>
                <a:ea typeface="+mn-ea"/>
                <a:cs typeface="+mn-cs"/>
              </a:rPr>
              <a:t>systems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scratch, </a:t>
            </a:r>
            <a:r>
              <a:rPr lang="fr-BE" sz="1200" b="0" i="0" u="none" strike="noStrike" kern="1200" baseline="0" dirty="0" err="1" smtClean="0">
                <a:solidFill>
                  <a:schemeClr val="tx1"/>
                </a:solidFill>
                <a:latin typeface="+mn-lt"/>
                <a:ea typeface="+mn-ea"/>
                <a:cs typeface="+mn-cs"/>
              </a:rPr>
              <a:t>make</a:t>
            </a:r>
            <a:r>
              <a:rPr lang="fr-BE" sz="1200" b="0" i="0" u="none" strike="noStrike" kern="1200" baseline="0" dirty="0" smtClean="0">
                <a:solidFill>
                  <a:schemeClr val="tx1"/>
                </a:solidFill>
                <a:latin typeface="+mn-lt"/>
                <a:ea typeface="+mn-ea"/>
                <a:cs typeface="+mn-cs"/>
              </a:rPr>
              <a:t> use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open-source machine intelligence programs, </a:t>
            </a:r>
            <a:r>
              <a:rPr lang="en-US" sz="1200" b="0" i="0" u="none" strike="noStrike" kern="1200" baseline="0" dirty="0" smtClean="0">
                <a:solidFill>
                  <a:schemeClr val="tx1"/>
                </a:solidFill>
                <a:latin typeface="+mn-lt"/>
                <a:ea typeface="+mn-ea"/>
                <a:cs typeface="+mn-cs"/>
              </a:rPr>
              <a:t>integrating AI into existing platforms where there is existing data</a:t>
            </a:r>
          </a:p>
          <a:p>
            <a:r>
              <a:rPr lang="en-US" sz="1200" b="0" i="0" u="none" strike="noStrike" kern="1200" baseline="0" dirty="0" smtClean="0">
                <a:solidFill>
                  <a:schemeClr val="tx1"/>
                </a:solidFill>
                <a:latin typeface="+mn-lt"/>
                <a:ea typeface="+mn-ea"/>
                <a:cs typeface="+mn-cs"/>
              </a:rPr>
              <a:t>Be data-prepared, and tread carefully with privacy: significant amount of data </a:t>
            </a:r>
            <a:r>
              <a:rPr lang="en-US" sz="1200" b="0" i="0" u="none" strike="noStrike" kern="1200" baseline="0" dirty="0" err="1" smtClean="0">
                <a:solidFill>
                  <a:schemeClr val="tx1"/>
                </a:solidFill>
                <a:latin typeface="+mn-lt"/>
                <a:ea typeface="+mn-ea"/>
                <a:cs typeface="+mn-cs"/>
              </a:rPr>
              <a:t>avalaible</a:t>
            </a:r>
            <a:r>
              <a:rPr lang="en-US" sz="1200" b="0" i="0" u="none" strike="noStrike" kern="1200" baseline="0" dirty="0" smtClean="0">
                <a:solidFill>
                  <a:schemeClr val="tx1"/>
                </a:solidFill>
                <a:latin typeface="+mn-lt"/>
                <a:ea typeface="+mn-ea"/>
                <a:cs typeface="+mn-cs"/>
              </a:rPr>
              <a:t> for training,  good </a:t>
            </a:r>
            <a:r>
              <a:rPr lang="fr-BE" sz="1200" b="0" i="0" u="none" strike="noStrike" kern="1200" baseline="0" dirty="0" smtClean="0">
                <a:solidFill>
                  <a:schemeClr val="tx1"/>
                </a:solidFill>
                <a:latin typeface="+mn-lt"/>
                <a:ea typeface="+mn-ea"/>
                <a:cs typeface="+mn-cs"/>
              </a:rPr>
              <a:t>data management</a:t>
            </a:r>
          </a:p>
          <a:p>
            <a:r>
              <a:rPr lang="en-US" sz="1200" b="0" i="0" u="none" strike="noStrike" kern="1200" baseline="0" dirty="0" smtClean="0">
                <a:solidFill>
                  <a:schemeClr val="tx1"/>
                </a:solidFill>
                <a:latin typeface="+mn-lt"/>
                <a:ea typeface="+mn-ea"/>
                <a:cs typeface="+mn-cs"/>
              </a:rPr>
              <a:t>Mitigate ethical risks and avoid AI decision making: AI is susceptible to bias, AI should only be used for analysis and process improvement</a:t>
            </a:r>
          </a:p>
          <a:p>
            <a:r>
              <a:rPr lang="en-US" sz="1200" b="0" i="0" u="none" strike="noStrike" kern="1200" baseline="0" dirty="0" smtClean="0">
                <a:solidFill>
                  <a:schemeClr val="tx1"/>
                </a:solidFill>
                <a:latin typeface="+mn-lt"/>
                <a:ea typeface="+mn-ea"/>
                <a:cs typeface="+mn-cs"/>
              </a:rPr>
              <a:t>Augment employees, do not replace them: </a:t>
            </a:r>
            <a:r>
              <a:rPr lang="fr-BE" sz="1200" b="0" i="0" u="none" strike="noStrike" kern="1200" baseline="0" dirty="0" err="1" smtClean="0">
                <a:solidFill>
                  <a:schemeClr val="tx1"/>
                </a:solidFill>
                <a:latin typeface="+mn-lt"/>
                <a:ea typeface="+mn-ea"/>
                <a:cs typeface="+mn-cs"/>
              </a:rPr>
              <a:t>early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research</a:t>
            </a:r>
            <a:r>
              <a:rPr lang="fr-BE" sz="1200" b="0" i="0" u="none" strike="noStrike" kern="1200" baseline="0" dirty="0" smtClean="0">
                <a:solidFill>
                  <a:schemeClr val="tx1"/>
                </a:solidFill>
                <a:latin typeface="+mn-lt"/>
                <a:ea typeface="+mn-ea"/>
                <a:cs typeface="+mn-cs"/>
              </a:rPr>
              <a:t> has </a:t>
            </a:r>
            <a:r>
              <a:rPr lang="en-US" sz="1200" b="0" i="0" u="none" strike="noStrike" kern="1200" baseline="0" dirty="0" smtClean="0">
                <a:solidFill>
                  <a:schemeClr val="tx1"/>
                </a:solidFill>
                <a:latin typeface="+mn-lt"/>
                <a:ea typeface="+mn-ea"/>
                <a:cs typeface="+mn-cs"/>
              </a:rPr>
              <a:t>found that AI works best in collaboration with humans</a:t>
            </a:r>
            <a:endParaRPr lang="fr-BE" b="0" dirty="0"/>
          </a:p>
        </p:txBody>
      </p:sp>
      <p:sp>
        <p:nvSpPr>
          <p:cNvPr id="4" name="Slide Number Placeholder 3"/>
          <p:cNvSpPr>
            <a:spLocks noGrp="1"/>
          </p:cNvSpPr>
          <p:nvPr>
            <p:ph type="sldNum" sz="quarter" idx="10"/>
          </p:nvPr>
        </p:nvSpPr>
        <p:spPr/>
        <p:txBody>
          <a:bodyPr/>
          <a:lstStyle/>
          <a:p>
            <a:fld id="{20834B33-5D75-4DFF-BC21-253572FA67EB}" type="slidenum">
              <a:rPr lang="fr-BE" smtClean="0"/>
              <a:t>110</a:t>
            </a:fld>
            <a:endParaRPr lang="fr-BE"/>
          </a:p>
        </p:txBody>
      </p:sp>
    </p:spTree>
    <p:extLst>
      <p:ext uri="{BB962C8B-B14F-4D97-AF65-F5344CB8AC3E}">
        <p14:creationId xmlns:p14="http://schemas.microsoft.com/office/powerpoint/2010/main" val="1771988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C4380-9E7B-491A-8B9E-2B485F80DAE5}" type="slidenum">
              <a:rPr lang="nl-BE" smtClean="0"/>
              <a:t>111</a:t>
            </a:fld>
            <a:endParaRPr lang="nl-BE"/>
          </a:p>
        </p:txBody>
      </p:sp>
    </p:spTree>
    <p:extLst>
      <p:ext uri="{BB962C8B-B14F-4D97-AF65-F5344CB8AC3E}">
        <p14:creationId xmlns:p14="http://schemas.microsoft.com/office/powerpoint/2010/main" val="774885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A2EDF498-6B22-4C23-B9DE-FBD91F7FCCAE}" type="slidenum">
              <a:rPr lang="fr-BE" smtClean="0"/>
              <a:t>113</a:t>
            </a:fld>
            <a:endParaRPr lang="fr-BE"/>
          </a:p>
        </p:txBody>
      </p:sp>
    </p:spTree>
    <p:extLst>
      <p:ext uri="{BB962C8B-B14F-4D97-AF65-F5344CB8AC3E}">
        <p14:creationId xmlns:p14="http://schemas.microsoft.com/office/powerpoint/2010/main" val="1208047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r>
              <a:rPr lang="en-US" b="1" dirty="0" err="1"/>
              <a:t>Glassdoor</a:t>
            </a:r>
            <a:r>
              <a:rPr lang="en-US" dirty="0"/>
              <a:t> is a website where employees and former employees anonymously review companies and their management.</a:t>
            </a:r>
            <a:r>
              <a:rPr lang="en-US" baseline="30000" dirty="0">
                <a:hlinkClick r:id="rId3"/>
              </a:rPr>
              <a:t>[2</a:t>
            </a:r>
            <a:r>
              <a:rPr lang="en-US" baseline="30000" dirty="0" smtClean="0">
                <a:hlinkClick r:id="rId3"/>
              </a:rPr>
              <a:t>]</a:t>
            </a:r>
            <a:endParaRPr lang="en-US" baseline="30000" dirty="0" smtClean="0"/>
          </a:p>
          <a:p>
            <a:r>
              <a:rPr lang="en-US" dirty="0"/>
              <a:t>The site later also began focusing on CEOs and workplaces, as well as what it is like to work at jobs in general.</a:t>
            </a:r>
            <a:r>
              <a:rPr lang="en-US" baseline="30000" dirty="0">
                <a:hlinkClick r:id="rId3"/>
              </a:rPr>
              <a:t>[9]</a:t>
            </a:r>
            <a:r>
              <a:rPr lang="en-US" dirty="0"/>
              <a:t> Employee reviews are averaged for each company.</a:t>
            </a:r>
            <a:r>
              <a:rPr lang="en-US" baseline="30000" dirty="0">
                <a:hlinkClick r:id="rId3"/>
              </a:rPr>
              <a:t>[10]</a:t>
            </a:r>
            <a:r>
              <a:rPr lang="en-US" dirty="0"/>
              <a:t> </a:t>
            </a:r>
            <a:r>
              <a:rPr lang="en-US" dirty="0" err="1"/>
              <a:t>Glassdoor</a:t>
            </a:r>
            <a:r>
              <a:rPr lang="en-US" dirty="0"/>
              <a:t> ratings are based on user-generated reviews. Each year </a:t>
            </a:r>
            <a:r>
              <a:rPr lang="en-US" dirty="0" err="1"/>
              <a:t>Glassdoor</a:t>
            </a:r>
            <a:r>
              <a:rPr lang="en-US" dirty="0"/>
              <a:t> ranks overall company ratings to determine its annual Employees’ Choice Awards, also known as the Best Places to Work Awards.</a:t>
            </a:r>
            <a:r>
              <a:rPr lang="en-US" u="sng" baseline="30000" dirty="0">
                <a:hlinkClick r:id="rId3"/>
              </a:rPr>
              <a:t>[11</a:t>
            </a:r>
            <a:r>
              <a:rPr lang="en-US" u="sng" baseline="30000" dirty="0" smtClean="0">
                <a:hlinkClick r:id="rId3"/>
              </a:rPr>
              <a:t>]</a:t>
            </a:r>
            <a:endParaRPr lang="en-US" u="sng" baseline="30000" dirty="0" smtClean="0"/>
          </a:p>
          <a:p>
            <a:pPr marL="171450" indent="-171450">
              <a:buFont typeface="Symbol"/>
              <a:buChar char="Þ"/>
            </a:pPr>
            <a:r>
              <a:rPr lang="en-US" dirty="0" err="1" smtClean="0"/>
              <a:t>Glassdoor</a:t>
            </a:r>
            <a:r>
              <a:rPr lang="en-US" dirty="0" smtClean="0"/>
              <a:t> </a:t>
            </a:r>
            <a:r>
              <a:rPr lang="en-US" dirty="0" err="1"/>
              <a:t>heeft</a:t>
            </a:r>
            <a:r>
              <a:rPr lang="en-US" dirty="0"/>
              <a:t> </a:t>
            </a:r>
            <a:r>
              <a:rPr lang="en-US" dirty="0" err="1"/>
              <a:t>zich</a:t>
            </a:r>
            <a:r>
              <a:rPr lang="en-US" dirty="0"/>
              <a:t> </a:t>
            </a:r>
            <a:r>
              <a:rPr lang="en-US" dirty="0" err="1"/>
              <a:t>hierdoor</a:t>
            </a:r>
            <a:r>
              <a:rPr lang="en-US" dirty="0"/>
              <a:t> </a:t>
            </a:r>
            <a:r>
              <a:rPr lang="en-US" dirty="0" err="1"/>
              <a:t>ontwikkeld</a:t>
            </a:r>
            <a:r>
              <a:rPr lang="en-US" dirty="0"/>
              <a:t> </a:t>
            </a:r>
            <a:r>
              <a:rPr lang="en-US" dirty="0" err="1"/>
              <a:t>als</a:t>
            </a:r>
            <a:r>
              <a:rPr lang="en-US" dirty="0"/>
              <a:t> </a:t>
            </a:r>
            <a:r>
              <a:rPr lang="en-US" dirty="0" err="1"/>
              <a:t>een</a:t>
            </a:r>
            <a:r>
              <a:rPr lang="en-US" dirty="0"/>
              <a:t> </a:t>
            </a:r>
            <a:r>
              <a:rPr lang="en-US" dirty="0" err="1"/>
              <a:t>belangrijke</a:t>
            </a:r>
            <a:r>
              <a:rPr lang="en-US" dirty="0"/>
              <a:t> website </a:t>
            </a:r>
            <a:r>
              <a:rPr lang="en-US" dirty="0" err="1"/>
              <a:t>voor</a:t>
            </a:r>
            <a:r>
              <a:rPr lang="en-US" dirty="0"/>
              <a:t> </a:t>
            </a:r>
            <a:r>
              <a:rPr lang="en-US" dirty="0" err="1"/>
              <a:t>rekruteringen</a:t>
            </a:r>
            <a:r>
              <a:rPr lang="en-US" dirty="0" smtClean="0"/>
              <a:t>.</a:t>
            </a:r>
          </a:p>
          <a:p>
            <a:r>
              <a:rPr lang="en-US" sz="1200" b="1" i="0" kern="1200" dirty="0" smtClean="0">
                <a:solidFill>
                  <a:schemeClr val="tx1"/>
                </a:solidFill>
                <a:effectLst/>
                <a:latin typeface="+mn-lt"/>
                <a:ea typeface="+mn-ea"/>
                <a:cs typeface="+mn-cs"/>
              </a:rPr>
              <a:t>=&gt;</a:t>
            </a:r>
            <a:r>
              <a:rPr lang="en-US" sz="1200" b="1" i="0" kern="1200" dirty="0" err="1" smtClean="0">
                <a:solidFill>
                  <a:schemeClr val="tx1"/>
                </a:solidFill>
                <a:effectLst/>
                <a:latin typeface="+mn-lt"/>
                <a:ea typeface="+mn-ea"/>
                <a:cs typeface="+mn-cs"/>
              </a:rPr>
              <a:t>Baidu</a:t>
            </a:r>
            <a:r>
              <a:rPr lang="en-US" sz="1200" b="1" i="0" kern="1200" dirty="0" smtClean="0">
                <a:solidFill>
                  <a:schemeClr val="tx1"/>
                </a:solidFill>
                <a:effectLst/>
                <a:latin typeface="+mn-lt"/>
                <a:ea typeface="+mn-ea"/>
                <a:cs typeface="+mn-cs"/>
              </a:rPr>
              <a:t>, Inc.</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hinese language"/>
              </a:rPr>
              <a:t>Chinese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 tooltip="wikt:百"/>
              </a:rPr>
              <a:t>百</a:t>
            </a:r>
            <a:r>
              <a:rPr lang="en-US" sz="1200" b="0" i="0" u="none" strike="noStrike" kern="1200" dirty="0" err="1" smtClean="0">
                <a:solidFill>
                  <a:schemeClr val="tx1"/>
                </a:solidFill>
                <a:effectLst/>
                <a:latin typeface="+mn-lt"/>
                <a:ea typeface="+mn-ea"/>
                <a:cs typeface="+mn-cs"/>
                <a:hlinkClick r:id="rId6" tooltip="wikt:度"/>
              </a:rPr>
              <a:t>度</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Pinyin"/>
              </a:rPr>
              <a:t>pinyin</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Bǎidù</a:t>
            </a:r>
            <a:r>
              <a:rPr lang="en-US" sz="1200" b="0" i="0" kern="1200" dirty="0" smtClean="0">
                <a:solidFill>
                  <a:schemeClr val="tx1"/>
                </a:solidFill>
                <a:effectLst/>
                <a:latin typeface="+mn-lt"/>
                <a:ea typeface="+mn-ea"/>
                <a:cs typeface="+mn-cs"/>
              </a:rPr>
              <a:t>, anglicized </a:t>
            </a:r>
            <a:r>
              <a:rPr lang="en-US" sz="1200" b="0" i="0" u="none" strike="noStrike" kern="1200" dirty="0" smtClean="0">
                <a:solidFill>
                  <a:schemeClr val="tx1"/>
                </a:solidFill>
                <a:effectLst/>
                <a:latin typeface="+mn-lt"/>
                <a:ea typeface="+mn-ea"/>
                <a:cs typeface="+mn-cs"/>
                <a:hlinkClick r:id="rId8" tooltip="Help:IPA for English"/>
              </a:rPr>
              <a:t>/ˈ</a:t>
            </a:r>
            <a:r>
              <a:rPr lang="en-US" sz="1200" b="0" i="0" u="none" strike="noStrike" kern="1200" dirty="0" err="1" smtClean="0">
                <a:solidFill>
                  <a:schemeClr val="tx1"/>
                </a:solidFill>
                <a:effectLst/>
                <a:latin typeface="+mn-lt"/>
                <a:ea typeface="+mn-ea"/>
                <a:cs typeface="+mn-cs"/>
                <a:hlinkClick r:id="rId8" tooltip="Help:IPA for English"/>
              </a:rPr>
              <a:t>baɪdu</a:t>
            </a:r>
            <a:r>
              <a:rPr lang="en-US" sz="1200" b="0" i="0" u="none" strike="noStrike" kern="1200" dirty="0" smtClean="0">
                <a:solidFill>
                  <a:schemeClr val="tx1"/>
                </a:solidFill>
                <a:effectLst/>
                <a:latin typeface="+mn-lt"/>
                <a:ea typeface="+mn-ea"/>
                <a:cs typeface="+mn-cs"/>
                <a:hlinkClick r:id="rId8" tooltip="Help:IPA for English"/>
              </a:rPr>
              <a:t>ː/</a:t>
            </a:r>
            <a:r>
              <a:rPr lang="en-US" sz="1200" b="0" i="0" kern="1200" dirty="0" smtClean="0">
                <a:solidFill>
                  <a:schemeClr val="tx1"/>
                </a:solidFill>
                <a:effectLst/>
                <a:latin typeface="+mn-lt"/>
                <a:ea typeface="+mn-ea"/>
                <a:cs typeface="+mn-cs"/>
              </a:rPr>
              <a:t> "</a:t>
            </a:r>
            <a:r>
              <a:rPr lang="en-US" sz="1200" b="1" i="1" u="none" strike="noStrike" kern="1200" cap="small" dirty="0" smtClean="0">
                <a:solidFill>
                  <a:schemeClr val="tx1"/>
                </a:solidFill>
                <a:effectLst/>
                <a:latin typeface="+mn-lt"/>
                <a:ea typeface="+mn-ea"/>
                <a:cs typeface="+mn-cs"/>
                <a:hlinkClick r:id="rId9" tooltip="Help:Pronunciation respelling key"/>
              </a:rPr>
              <a:t>by</a:t>
            </a:r>
            <a:r>
              <a:rPr lang="en-US" sz="1200" b="0" i="1" u="none" strike="noStrike" kern="1200" dirty="0" smtClean="0">
                <a:solidFill>
                  <a:schemeClr val="tx1"/>
                </a:solidFill>
                <a:effectLst/>
                <a:latin typeface="+mn-lt"/>
                <a:ea typeface="+mn-ea"/>
                <a:cs typeface="+mn-cs"/>
                <a:hlinkClick r:id="rId9" tooltip="Help:Pronunciation respelling key"/>
              </a:rPr>
              <a:t>-doo</a:t>
            </a:r>
            <a:r>
              <a:rPr lang="en-US" sz="1200" b="0" i="0" kern="1200" dirty="0" smtClean="0">
                <a:solidFill>
                  <a:schemeClr val="tx1"/>
                </a:solidFill>
                <a:effectLst/>
                <a:latin typeface="+mn-lt"/>
                <a:ea typeface="+mn-ea"/>
                <a:cs typeface="+mn-cs"/>
              </a:rPr>
              <a:t>"), incorporated on January 18, 2000, is a </a:t>
            </a:r>
            <a:r>
              <a:rPr lang="en-US" sz="1200" b="0" i="0" u="none" strike="noStrike" kern="1200" dirty="0" smtClean="0">
                <a:solidFill>
                  <a:schemeClr val="tx1"/>
                </a:solidFill>
                <a:effectLst/>
                <a:latin typeface="+mn-lt"/>
                <a:ea typeface="+mn-ea"/>
                <a:cs typeface="+mn-cs"/>
                <a:hlinkClick r:id="rId10" tooltip="China"/>
              </a:rPr>
              <a:t>Chinese</a:t>
            </a:r>
            <a:r>
              <a:rPr lang="en-US" sz="1200" b="0" i="0" kern="1200" dirty="0" smtClean="0">
                <a:solidFill>
                  <a:schemeClr val="tx1"/>
                </a:solidFill>
                <a:effectLst/>
                <a:latin typeface="+mn-lt"/>
                <a:ea typeface="+mn-ea"/>
                <a:cs typeface="+mn-cs"/>
              </a:rPr>
              <a:t> web services company headquartered at the </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Campus in </a:t>
            </a:r>
            <a:r>
              <a:rPr lang="en-US" sz="1200" b="0" i="0" u="none" strike="noStrike" kern="1200" dirty="0" smtClean="0">
                <a:solidFill>
                  <a:schemeClr val="tx1"/>
                </a:solidFill>
                <a:effectLst/>
                <a:latin typeface="+mn-lt"/>
                <a:ea typeface="+mn-ea"/>
                <a:cs typeface="+mn-cs"/>
                <a:hlinkClick r:id="rId11" tooltip="Beijing"/>
              </a:rPr>
              <a:t>Beijing</a:t>
            </a:r>
            <a:r>
              <a:rPr lang="en-US" sz="1200" b="0" i="0" kern="1200" dirty="0" smtClean="0">
                <a:solidFill>
                  <a:schemeClr val="tx1"/>
                </a:solidFill>
                <a:effectLst/>
                <a:latin typeface="+mn-lt"/>
                <a:ea typeface="+mn-ea"/>
                <a:cs typeface="+mn-cs"/>
              </a:rPr>
              <a:t>'s </a:t>
            </a:r>
            <a:r>
              <a:rPr lang="en-US" sz="1200" b="0" i="0" u="none" strike="noStrike" kern="1200" dirty="0" err="1" smtClean="0">
                <a:solidFill>
                  <a:schemeClr val="tx1"/>
                </a:solidFill>
                <a:effectLst/>
                <a:latin typeface="+mn-lt"/>
                <a:ea typeface="+mn-ea"/>
                <a:cs typeface="+mn-cs"/>
                <a:hlinkClick r:id="rId12" tooltip="Haidian District"/>
              </a:rPr>
              <a:t>Haidian</a:t>
            </a:r>
            <a:r>
              <a:rPr lang="en-US" sz="1200" b="0" i="0" u="none" strike="noStrike" kern="1200" dirty="0" smtClean="0">
                <a:solidFill>
                  <a:schemeClr val="tx1"/>
                </a:solidFill>
                <a:effectLst/>
                <a:latin typeface="+mn-lt"/>
                <a:ea typeface="+mn-ea"/>
                <a:cs typeface="+mn-cs"/>
                <a:hlinkClick r:id="rId12" tooltip="Haidian District"/>
              </a:rPr>
              <a:t> District</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3"/>
              </a:rPr>
              <a:t>[6]</a:t>
            </a:r>
            <a:r>
              <a:rPr lang="en-US" sz="1200" b="0" i="0" kern="1200" dirty="0" smtClean="0">
                <a:solidFill>
                  <a:schemeClr val="tx1"/>
                </a:solidFill>
                <a:effectLst/>
                <a:latin typeface="+mn-lt"/>
                <a:ea typeface="+mn-ea"/>
                <a:cs typeface="+mn-cs"/>
              </a:rPr>
              <a:t> It is </a:t>
            </a:r>
            <a:r>
              <a:rPr lang="en-US" sz="1200" b="0" i="0" u="none" strike="noStrike" kern="1200" dirty="0" smtClean="0">
                <a:solidFill>
                  <a:schemeClr val="tx1"/>
                </a:solidFill>
                <a:effectLst/>
                <a:latin typeface="+mn-lt"/>
                <a:ea typeface="+mn-ea"/>
                <a:cs typeface="+mn-cs"/>
                <a:hlinkClick r:id="rId14" tooltip="List of largest Internet companies"/>
              </a:rPr>
              <a:t>one of the largest Internet companies</a:t>
            </a:r>
            <a:r>
              <a:rPr lang="en-US" sz="1200" b="0" i="0" kern="1200" dirty="0" smtClean="0">
                <a:solidFill>
                  <a:schemeClr val="tx1"/>
                </a:solidFill>
                <a:effectLst/>
                <a:latin typeface="+mn-lt"/>
                <a:ea typeface="+mn-ea"/>
                <a:cs typeface="+mn-cs"/>
              </a:rPr>
              <a:t> in the world.</a:t>
            </a:r>
          </a:p>
          <a:p>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offers many services, including a </a:t>
            </a:r>
            <a:r>
              <a:rPr lang="en-US" sz="1200" b="0" i="0" u="none" strike="noStrike" kern="1200" dirty="0" smtClean="0">
                <a:solidFill>
                  <a:schemeClr val="tx1"/>
                </a:solidFill>
                <a:effectLst/>
                <a:latin typeface="+mn-lt"/>
                <a:ea typeface="+mn-ea"/>
                <a:cs typeface="+mn-cs"/>
                <a:hlinkClick r:id="rId4" tooltip="Chinese language"/>
              </a:rPr>
              <a:t>Chinese</a:t>
            </a:r>
            <a:r>
              <a:rPr lang="en-US" sz="1200" b="0" i="0" kern="1200" dirty="0" smtClean="0">
                <a:solidFill>
                  <a:schemeClr val="tx1"/>
                </a:solidFill>
                <a:effectLst/>
                <a:latin typeface="+mn-lt"/>
                <a:ea typeface="+mn-ea"/>
                <a:cs typeface="+mn-cs"/>
              </a:rPr>
              <a:t> search engine for websites, audio files and images. </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offers 57 search and community services including </a:t>
            </a:r>
            <a:r>
              <a:rPr lang="en-US" sz="1200" b="0" i="0" u="none" strike="noStrike" kern="1200" dirty="0" err="1" smtClean="0">
                <a:solidFill>
                  <a:schemeClr val="tx1"/>
                </a:solidFill>
                <a:effectLst/>
                <a:latin typeface="+mn-lt"/>
                <a:ea typeface="+mn-ea"/>
                <a:cs typeface="+mn-cs"/>
                <a:hlinkClick r:id="rId15" tooltip="Baidu Baike"/>
              </a:rPr>
              <a:t>Baidu</a:t>
            </a:r>
            <a:r>
              <a:rPr lang="en-US" sz="1200" b="0" i="0" u="none" strike="noStrike" kern="1200" dirty="0" smtClean="0">
                <a:solidFill>
                  <a:schemeClr val="tx1"/>
                </a:solidFill>
                <a:effectLst/>
                <a:latin typeface="+mn-lt"/>
                <a:ea typeface="+mn-ea"/>
                <a:cs typeface="+mn-cs"/>
                <a:hlinkClick r:id="rId15" tooltip="Baidu Baike"/>
              </a:rPr>
              <a:t> </a:t>
            </a:r>
            <a:r>
              <a:rPr lang="en-US" sz="1200" b="0" i="0" u="none" strike="noStrike" kern="1200" dirty="0" err="1" smtClean="0">
                <a:solidFill>
                  <a:schemeClr val="tx1"/>
                </a:solidFill>
                <a:effectLst/>
                <a:latin typeface="+mn-lt"/>
                <a:ea typeface="+mn-ea"/>
                <a:cs typeface="+mn-cs"/>
                <a:hlinkClick r:id="rId15" tooltip="Baidu Baike"/>
              </a:rPr>
              <a:t>Baike</a:t>
            </a:r>
            <a:r>
              <a:rPr lang="en-US" sz="1200" b="0" i="0" kern="1200" dirty="0" smtClean="0">
                <a:solidFill>
                  <a:schemeClr val="tx1"/>
                </a:solidFill>
                <a:effectLst/>
                <a:latin typeface="+mn-lt"/>
                <a:ea typeface="+mn-ea"/>
                <a:cs typeface="+mn-cs"/>
              </a:rPr>
              <a:t> (an online, collaboratively built </a:t>
            </a:r>
            <a:r>
              <a:rPr lang="en-US" sz="1200" b="0" i="0" u="none" strike="noStrike" kern="1200" dirty="0" smtClean="0">
                <a:solidFill>
                  <a:schemeClr val="tx1"/>
                </a:solidFill>
                <a:effectLst/>
                <a:latin typeface="+mn-lt"/>
                <a:ea typeface="+mn-ea"/>
                <a:cs typeface="+mn-cs"/>
                <a:hlinkClick r:id="rId16" tooltip="Encyclopedia"/>
              </a:rPr>
              <a:t>encyclopedia</a:t>
            </a:r>
            <a:r>
              <a:rPr lang="en-US" sz="1200" b="0" i="0" kern="1200" dirty="0" smtClean="0">
                <a:solidFill>
                  <a:schemeClr val="tx1"/>
                </a:solidFill>
                <a:effectLst/>
                <a:latin typeface="+mn-lt"/>
                <a:ea typeface="+mn-ea"/>
                <a:cs typeface="+mn-cs"/>
              </a:rPr>
              <a:t>) and a searchable, keyword-based discussion forum.</a:t>
            </a:r>
            <a:r>
              <a:rPr lang="en-US" sz="1200" b="0" i="0" u="none" strike="noStrike" kern="1200" baseline="30000" dirty="0" smtClean="0">
                <a:solidFill>
                  <a:schemeClr val="tx1"/>
                </a:solidFill>
                <a:effectLst/>
                <a:latin typeface="+mn-lt"/>
                <a:ea typeface="+mn-ea"/>
                <a:cs typeface="+mn-cs"/>
                <a:hlinkClick r:id="rId13"/>
              </a:rPr>
              <a:t>[7]</a:t>
            </a:r>
            <a:r>
              <a:rPr lang="en-US" sz="1200" b="0" i="0" kern="1200" dirty="0" err="1" smtClean="0">
                <a:solidFill>
                  <a:schemeClr val="tx1"/>
                </a:solidFill>
                <a:effectLst/>
                <a:latin typeface="+mn-lt"/>
                <a:ea typeface="+mn-ea"/>
                <a:cs typeface="+mn-cs"/>
              </a:rPr>
              <a:t>Baidu</a:t>
            </a:r>
            <a:r>
              <a:rPr lang="en-US" sz="1200" b="0" i="0" kern="1200" dirty="0" smtClean="0">
                <a:solidFill>
                  <a:schemeClr val="tx1"/>
                </a:solidFill>
                <a:effectLst/>
                <a:latin typeface="+mn-lt"/>
                <a:ea typeface="+mn-ea"/>
                <a:cs typeface="+mn-cs"/>
              </a:rPr>
              <a:t> was established in 2000 by </a:t>
            </a:r>
            <a:r>
              <a:rPr lang="en-US" sz="1200" b="0" i="0" u="none" strike="noStrike" kern="1200" dirty="0" smtClean="0">
                <a:solidFill>
                  <a:schemeClr val="tx1"/>
                </a:solidFill>
                <a:effectLst/>
                <a:latin typeface="+mn-lt"/>
                <a:ea typeface="+mn-ea"/>
                <a:cs typeface="+mn-cs"/>
                <a:hlinkClick r:id="rId17" tooltip="Robin Li"/>
              </a:rPr>
              <a:t>Robin Li</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8" tooltip="Eric Xu"/>
              </a:rPr>
              <a:t>Eric Xu</a:t>
            </a:r>
            <a:r>
              <a:rPr lang="en-US" sz="1200" b="0" i="0" kern="1200" dirty="0" smtClean="0">
                <a:solidFill>
                  <a:schemeClr val="tx1"/>
                </a:solidFill>
                <a:effectLst/>
                <a:latin typeface="+mn-lt"/>
                <a:ea typeface="+mn-ea"/>
                <a:cs typeface="+mn-cs"/>
              </a:rPr>
              <a:t>.</a:t>
            </a:r>
          </a:p>
          <a:p>
            <a:pPr marL="171450" indent="-171450">
              <a:buFont typeface="Symbol"/>
              <a:buChar char="Þ"/>
            </a:pPr>
            <a:r>
              <a:rPr lang="en-US" sz="1200" b="1" i="0" kern="1200" dirty="0" smtClean="0">
                <a:solidFill>
                  <a:schemeClr val="tx1"/>
                </a:solidFill>
                <a:effectLst/>
                <a:latin typeface="+mn-lt"/>
                <a:ea typeface="+mn-ea"/>
                <a:cs typeface="+mn-cs"/>
              </a:rPr>
              <a:t>Alipay.com</a:t>
            </a:r>
            <a:r>
              <a:rPr lang="en-US" sz="1200" b="0" i="0" kern="1200" dirty="0" smtClean="0">
                <a:solidFill>
                  <a:schemeClr val="tx1"/>
                </a:solidFill>
                <a:effectLst/>
                <a:latin typeface="+mn-lt"/>
                <a:ea typeface="+mn-ea"/>
                <a:cs typeface="+mn-cs"/>
              </a:rPr>
              <a:t> is a third-party online payment platform. It was launched in China in 2004 </a:t>
            </a:r>
            <a:r>
              <a:rPr lang="en-US" sz="1200" b="0" i="0" kern="1200" dirty="0" err="1" smtClean="0">
                <a:solidFill>
                  <a:schemeClr val="tx1"/>
                </a:solidFill>
                <a:effectLst/>
                <a:latin typeface="+mn-lt"/>
                <a:ea typeface="+mn-ea"/>
                <a:cs typeface="+mn-cs"/>
              </a:rPr>
              <a:t>by</a:t>
            </a:r>
            <a:r>
              <a:rPr lang="en-US" sz="1200" b="0" i="0" u="none" strike="noStrike" kern="1200" dirty="0" err="1" smtClean="0">
                <a:solidFill>
                  <a:schemeClr val="tx1"/>
                </a:solidFill>
                <a:effectLst/>
                <a:latin typeface="+mn-lt"/>
                <a:ea typeface="+mn-ea"/>
                <a:cs typeface="+mn-cs"/>
                <a:hlinkClick r:id="rId19" tooltip="Alibaba Group"/>
              </a:rPr>
              <a:t>Alibaba</a:t>
            </a:r>
            <a:r>
              <a:rPr lang="en-US" sz="1200" b="0" i="0" u="none" strike="noStrike" kern="1200" dirty="0" smtClean="0">
                <a:solidFill>
                  <a:schemeClr val="tx1"/>
                </a:solidFill>
                <a:effectLst/>
                <a:latin typeface="+mn-lt"/>
                <a:ea typeface="+mn-ea"/>
                <a:cs typeface="+mn-cs"/>
                <a:hlinkClick r:id="rId19" tooltip="Alibaba Group"/>
              </a:rPr>
              <a:t> Group</a:t>
            </a:r>
            <a:r>
              <a:rPr lang="en-US" sz="1200" b="0" i="0" kern="1200" dirty="0" smtClean="0">
                <a:solidFill>
                  <a:schemeClr val="tx1"/>
                </a:solidFill>
                <a:effectLst/>
                <a:latin typeface="+mn-lt"/>
                <a:ea typeface="+mn-ea"/>
                <a:cs typeface="+mn-cs"/>
              </a:rPr>
              <a:t> and its founder </a:t>
            </a:r>
            <a:r>
              <a:rPr lang="en-US" sz="1200" b="0" i="0" u="none" strike="noStrike" kern="1200" dirty="0" smtClean="0">
                <a:solidFill>
                  <a:schemeClr val="tx1"/>
                </a:solidFill>
                <a:effectLst/>
                <a:latin typeface="+mn-lt"/>
                <a:ea typeface="+mn-ea"/>
                <a:cs typeface="+mn-cs"/>
                <a:hlinkClick r:id="rId20" tooltip="Jack Ma"/>
              </a:rPr>
              <a:t>Jack Ma</a:t>
            </a:r>
            <a:r>
              <a:rPr lang="en-US" sz="1200" b="0" i="0" kern="1200" dirty="0" smtClean="0">
                <a:solidFill>
                  <a:schemeClr val="tx1"/>
                </a:solidFill>
                <a:effectLst/>
                <a:latin typeface="+mn-lt"/>
                <a:ea typeface="+mn-ea"/>
                <a:cs typeface="+mn-cs"/>
              </a:rPr>
              <a:t>. According to an analyst research report, </a:t>
            </a:r>
            <a:r>
              <a:rPr lang="en-US" sz="1200" b="0" i="0" kern="1200" dirty="0" err="1" smtClean="0">
                <a:solidFill>
                  <a:schemeClr val="tx1"/>
                </a:solidFill>
                <a:effectLst/>
                <a:latin typeface="+mn-lt"/>
                <a:ea typeface="+mn-ea"/>
                <a:cs typeface="+mn-cs"/>
              </a:rPr>
              <a:t>Alipay</a:t>
            </a:r>
            <a:r>
              <a:rPr lang="en-US" sz="1200" b="0" i="0" kern="1200" dirty="0" smtClean="0">
                <a:solidFill>
                  <a:schemeClr val="tx1"/>
                </a:solidFill>
                <a:effectLst/>
                <a:latin typeface="+mn-lt"/>
                <a:ea typeface="+mn-ea"/>
                <a:cs typeface="+mn-cs"/>
              </a:rPr>
              <a:t> had the biggest market share in China with 400 million users and control of just under half of China's online payment market in October 2016.</a:t>
            </a:r>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120</a:t>
            </a:fld>
            <a:endParaRPr lang="en-US"/>
          </a:p>
        </p:txBody>
      </p:sp>
    </p:spTree>
    <p:extLst>
      <p:ext uri="{BB962C8B-B14F-4D97-AF65-F5344CB8AC3E}">
        <p14:creationId xmlns:p14="http://schemas.microsoft.com/office/powerpoint/2010/main" val="2704050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121</a:t>
            </a:fld>
            <a:endParaRPr lang="en-US"/>
          </a:p>
        </p:txBody>
      </p:sp>
    </p:spTree>
    <p:extLst>
      <p:ext uri="{BB962C8B-B14F-4D97-AF65-F5344CB8AC3E}">
        <p14:creationId xmlns:p14="http://schemas.microsoft.com/office/powerpoint/2010/main" val="2778500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a:lstStyle/>
          <a:p>
            <a:fld id="{DE22357F-AC27-4E0F-88D6-EE7027C91878}" type="slidenum">
              <a:rPr lang="nl-NL" altLang="fr-FR" smtClean="0">
                <a:ea typeface="MS PGothic"/>
                <a:cs typeface="MS PGothic"/>
              </a:rPr>
              <a:pPr/>
              <a:t>130</a:t>
            </a:fld>
            <a:endParaRPr lang="nl-NL" altLang="fr-FR" smtClean="0">
              <a:ea typeface="MS PGothic"/>
              <a:cs typeface="MS PGothic"/>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fr-FR" dirty="0" smtClean="0">
              <a:ea typeface="MS PGothic"/>
            </a:endParaRPr>
          </a:p>
        </p:txBody>
      </p:sp>
    </p:spTree>
    <p:extLst>
      <p:ext uri="{BB962C8B-B14F-4D97-AF65-F5344CB8AC3E}">
        <p14:creationId xmlns:p14="http://schemas.microsoft.com/office/powerpoint/2010/main" val="2870674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B4CC2C6-0F05-43A0-8C06-7F54277C50AE}" type="slidenum">
              <a:rPr lang="fr-BE" smtClean="0"/>
              <a:t>135</a:t>
            </a:fld>
            <a:endParaRPr lang="fr-BE"/>
          </a:p>
        </p:txBody>
      </p:sp>
    </p:spTree>
    <p:extLst>
      <p:ext uri="{BB962C8B-B14F-4D97-AF65-F5344CB8AC3E}">
        <p14:creationId xmlns:p14="http://schemas.microsoft.com/office/powerpoint/2010/main" val="153974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12</a:t>
            </a:fld>
            <a:endParaRPr lang="en-US"/>
          </a:p>
        </p:txBody>
      </p:sp>
    </p:spTree>
    <p:extLst>
      <p:ext uri="{BB962C8B-B14F-4D97-AF65-F5344CB8AC3E}">
        <p14:creationId xmlns:p14="http://schemas.microsoft.com/office/powerpoint/2010/main" val="318887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14</a:t>
            </a:fld>
            <a:endParaRPr lang="en-US"/>
          </a:p>
        </p:txBody>
      </p:sp>
    </p:spTree>
    <p:extLst>
      <p:ext uri="{BB962C8B-B14F-4D97-AF65-F5344CB8AC3E}">
        <p14:creationId xmlns:p14="http://schemas.microsoft.com/office/powerpoint/2010/main" val="91225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15</a:t>
            </a:fld>
            <a:endParaRPr lang="en-US"/>
          </a:p>
        </p:txBody>
      </p:sp>
    </p:spTree>
    <p:extLst>
      <p:ext uri="{BB962C8B-B14F-4D97-AF65-F5344CB8AC3E}">
        <p14:creationId xmlns:p14="http://schemas.microsoft.com/office/powerpoint/2010/main" val="2456668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1464" y="188640"/>
            <a:ext cx="10653811" cy="6002407"/>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633267" y="4252808"/>
            <a:ext cx="9028983" cy="560716"/>
          </a:xfrm>
        </p:spPr>
        <p:txBody>
          <a:bodyPr/>
          <a:lstStyle>
            <a:lvl1pPr algn="r">
              <a:defRPr sz="2800" b="1"/>
            </a:lvl1pPr>
          </a:lstStyle>
          <a:p>
            <a:r>
              <a:rPr lang="en-US" smtClean="0"/>
              <a:t>Click to edit Master title style</a:t>
            </a:r>
            <a:endParaRPr lang="fr-BE"/>
          </a:p>
        </p:txBody>
      </p:sp>
      <p:sp>
        <p:nvSpPr>
          <p:cNvPr id="3" name="Subtitle 2"/>
          <p:cNvSpPr>
            <a:spLocks noGrp="1"/>
          </p:cNvSpPr>
          <p:nvPr>
            <p:ph type="subTitle" idx="1"/>
          </p:nvPr>
        </p:nvSpPr>
        <p:spPr>
          <a:xfrm>
            <a:off x="3248945" y="4835510"/>
            <a:ext cx="7435632" cy="426593"/>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Tree>
    <p:extLst>
      <p:ext uri="{BB962C8B-B14F-4D97-AF65-F5344CB8AC3E}">
        <p14:creationId xmlns:p14="http://schemas.microsoft.com/office/powerpoint/2010/main" val="4293309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smtClean="0"/>
              <a:t>14/01/2017</a:t>
            </a:r>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a:xfrm>
            <a:off x="11152759" y="6536343"/>
            <a:ext cx="642189" cy="216000"/>
          </a:xfrm>
          <a:prstGeom prst="rect">
            <a:avLst/>
          </a:prstGeom>
        </p:spPr>
        <p:txBody>
          <a:bodyPr/>
          <a:lstStyle/>
          <a:p>
            <a:pPr>
              <a:defRPr/>
            </a:pPr>
            <a:endParaRPr lang="en-GB" dirty="0"/>
          </a:p>
        </p:txBody>
      </p:sp>
      <p:sp>
        <p:nvSpPr>
          <p:cNvPr id="5" name="Rectangle 4"/>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505322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r>
              <a:rPr lang="nl-BE" smtClean="0"/>
              <a:t>14/01/2017</a:t>
            </a:r>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42928513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defRPr/>
            </a:lvl1pPr>
          </a:lstStyle>
          <a:p>
            <a:pPr>
              <a:defRPr/>
            </a:pPr>
            <a:fld id="{D353B685-A2AB-4518-B31A-1C8B277EB988}" type="slidenum">
              <a:rPr lang="en-GB"/>
              <a:pPr>
                <a:defRPr/>
              </a:pPr>
              <a:t>‹nr.›</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nl-BE" smtClean="0"/>
              <a:t>14/01/2017</a:t>
            </a:r>
            <a:endParaRPr lang="en-GB"/>
          </a:p>
        </p:txBody>
      </p:sp>
      <p:sp>
        <p:nvSpPr>
          <p:cNvPr id="7" name="Title 1"/>
          <p:cNvSpPr>
            <a:spLocks noGrp="1"/>
          </p:cNvSpPr>
          <p:nvPr>
            <p:ph type="title"/>
          </p:nvPr>
        </p:nvSpPr>
        <p:spPr>
          <a:xfrm>
            <a:off x="1631504" y="137200"/>
            <a:ext cx="10392019" cy="656430"/>
          </a:xfrm>
        </p:spPr>
        <p:txBody>
          <a:bodyPr/>
          <a:lstStyle/>
          <a:p>
            <a:r>
              <a:rPr lang="en-US" dirty="0" smtClean="0"/>
              <a:t>Click to edit Master title style</a:t>
            </a:r>
            <a:endParaRPr lang="fr-BE" dirty="0"/>
          </a:p>
        </p:txBody>
      </p:sp>
    </p:spTree>
    <p:extLst>
      <p:ext uri="{BB962C8B-B14F-4D97-AF65-F5344CB8AC3E}">
        <p14:creationId xmlns:p14="http://schemas.microsoft.com/office/powerpoint/2010/main" val="27618875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r>
              <a:rPr lang="nl-BE" smtClean="0"/>
              <a:t>14/01/2017</a:t>
            </a:r>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Tree>
    <p:extLst>
      <p:ext uri="{BB962C8B-B14F-4D97-AF65-F5344CB8AC3E}">
        <p14:creationId xmlns:p14="http://schemas.microsoft.com/office/powerpoint/2010/main" val="41052506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nl-BE" smtClean="0"/>
              <a:t>14/01/2017</a:t>
            </a:r>
            <a:endParaRPr lang="nl-BE" dirty="0"/>
          </a:p>
        </p:txBody>
      </p:sp>
      <p:sp>
        <p:nvSpPr>
          <p:cNvPr id="5" name="Footer Placeholder 4"/>
          <p:cNvSpPr>
            <a:spLocks noGrp="1"/>
          </p:cNvSpPr>
          <p:nvPr>
            <p:ph type="ftr" sz="quarter" idx="11"/>
          </p:nvPr>
        </p:nvSpPr>
        <p:spPr/>
        <p:txBody>
          <a:bodyPr/>
          <a:lstStyle/>
          <a:p>
            <a:endParaRPr lang="nl-BE" dirty="0"/>
          </a:p>
        </p:txBody>
      </p:sp>
      <p:sp>
        <p:nvSpPr>
          <p:cNvPr id="8" name="Title 1"/>
          <p:cNvSpPr>
            <a:spLocks noGrp="1"/>
          </p:cNvSpPr>
          <p:nvPr>
            <p:ph type="title"/>
          </p:nvPr>
        </p:nvSpPr>
        <p:spPr>
          <a:xfrm>
            <a:off x="609600" y="216489"/>
            <a:ext cx="11413923" cy="656430"/>
          </a:xfrm>
        </p:spPr>
        <p:txBody>
          <a:bodyPr/>
          <a:lstStyle/>
          <a:p>
            <a:r>
              <a:rPr lang="en-US" dirty="0" smtClean="0"/>
              <a:t>Click to edit Master title style</a:t>
            </a:r>
            <a:endParaRPr lang="en-US"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lvl1pPr algn="ctr">
              <a:defRPr sz="1000"/>
            </a:lvl1pPr>
          </a:lstStyle>
          <a:p>
            <a:fld id="{13B540AB-6939-4937-A918-1D15FF1C7CE3}" type="slidenum">
              <a:rPr lang="nl-BE" smtClean="0"/>
              <a:pPr/>
              <a:t>‹nr.›</a:t>
            </a:fld>
            <a:endParaRPr lang="nl-BE" dirty="0"/>
          </a:p>
        </p:txBody>
      </p:sp>
    </p:spTree>
    <p:extLst>
      <p:ext uri="{BB962C8B-B14F-4D97-AF65-F5344CB8AC3E}">
        <p14:creationId xmlns:p14="http://schemas.microsoft.com/office/powerpoint/2010/main" val="18225264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09600" y="91058"/>
            <a:ext cx="10972800" cy="922114"/>
          </a:xfrm>
          <a:prstGeom prst="rect">
            <a:avLst/>
          </a:prstGeom>
        </p:spPr>
        <p:txBody>
          <a:bodyPr rtlCol="0">
            <a:normAutofit/>
          </a:bodyPr>
          <a:lstStyle>
            <a:lvl1pPr algn="l" defTabSz="914400" rtl="0" eaLnBrk="1" latinLnBrk="0" hangingPunct="1">
              <a:spcBef>
                <a:spcPct val="0"/>
              </a:spcBef>
              <a:buNone/>
              <a:defRPr lang="en-GB" sz="4000" kern="1200" dirty="0">
                <a:solidFill>
                  <a:schemeClr val="tx1"/>
                </a:solidFill>
                <a:latin typeface="+mj-lt"/>
                <a:ea typeface="+mj-ea"/>
                <a:cs typeface="+mj-cs"/>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lgn="ctr">
              <a:defRPr sz="1000"/>
            </a:lvl1pPr>
          </a:lstStyle>
          <a:p>
            <a:pPr>
              <a:defRPr/>
            </a:pPr>
            <a:fld id="{D353B685-A2AB-4518-B31A-1C8B277EB988}" type="slidenum">
              <a:rPr lang="en-GB" smtClean="0"/>
              <a:pPr>
                <a:defRPr/>
              </a:pPr>
              <a:t>‹nr.›</a:t>
            </a:fld>
            <a:endParaRPr lang="en-GB" dirty="0"/>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nl-BE" smtClean="0"/>
              <a:t>14/01/2017</a:t>
            </a:r>
            <a:endParaRPr lang="en-GB"/>
          </a:p>
        </p:txBody>
      </p:sp>
    </p:spTree>
    <p:extLst>
      <p:ext uri="{BB962C8B-B14F-4D97-AF65-F5344CB8AC3E}">
        <p14:creationId xmlns:p14="http://schemas.microsoft.com/office/powerpoint/2010/main" val="7915726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smtClean="0"/>
              <a:t>14/01/2017</a:t>
            </a:r>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a:xfrm>
            <a:off x="11152759" y="6536343"/>
            <a:ext cx="642189" cy="216000"/>
          </a:xfrm>
          <a:prstGeom prst="rect">
            <a:avLst/>
          </a:prstGeom>
        </p:spPr>
        <p:txBody>
          <a:bodyPr/>
          <a:lstStyle/>
          <a:p>
            <a:pPr>
              <a:defRPr/>
            </a:pPr>
            <a:endParaRPr lang="en-GB" dirty="0"/>
          </a:p>
        </p:txBody>
      </p:sp>
      <p:sp>
        <p:nvSpPr>
          <p:cNvPr id="5" name="Rectangle 4"/>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423955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a:xfrm>
            <a:off x="11152759" y="6536343"/>
            <a:ext cx="642189" cy="216000"/>
          </a:xfrm>
          <a:prstGeom prst="rect">
            <a:avLst/>
          </a:prstGeom>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5" name="Rectangle 4"/>
          <p:cNvSpPr/>
          <p:nvPr userDrawn="1"/>
        </p:nvSpPr>
        <p:spPr>
          <a:xfrm>
            <a:off x="191344" y="188640"/>
            <a:ext cx="1188132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n>
                <a:solidFill>
                  <a:schemeClr val="bg1"/>
                </a:solidFill>
              </a:ln>
              <a:solidFill>
                <a:schemeClr val="bg1"/>
              </a:solidFill>
            </a:endParaRPr>
          </a:p>
        </p:txBody>
      </p:sp>
    </p:spTree>
    <p:extLst>
      <p:ext uri="{BB962C8B-B14F-4D97-AF65-F5344CB8AC3E}">
        <p14:creationId xmlns:p14="http://schemas.microsoft.com/office/powerpoint/2010/main" val="27379161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50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2" name="Content Placeholder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2893324" cy="2890265"/>
          </a:xfrm>
          <a:prstGeom prst="rect">
            <a:avLst/>
          </a:prstGeom>
        </p:spPr>
      </p:pic>
      <p:sp>
        <p:nvSpPr>
          <p:cNvPr id="3" name="Content Placeholder 2"/>
          <p:cNvSpPr>
            <a:spLocks noGrp="1"/>
          </p:cNvSpPr>
          <p:nvPr>
            <p:ph idx="1"/>
          </p:nvPr>
        </p:nvSpPr>
        <p:spPr>
          <a:xfrm>
            <a:off x="1132764" y="1825625"/>
            <a:ext cx="9962866" cy="4722958"/>
          </a:xfrm>
        </p:spPr>
        <p:txBody>
          <a:bodyPr/>
          <a:lstStyle>
            <a:lvl1pPr marL="228600" indent="-228600">
              <a:buFontTx/>
              <a:buBlip>
                <a:blip r:embed="rId3"/>
              </a:buBlip>
              <a:defRPr>
                <a:solidFill>
                  <a:srgbClr val="3B3938"/>
                </a:solidFill>
              </a:defRPr>
            </a:lvl1pPr>
            <a:lvl2pPr marL="685800" indent="-228600">
              <a:buFontTx/>
              <a:buBlip>
                <a:blip r:embed="rId4"/>
              </a:buBlip>
              <a:defRPr>
                <a:solidFill>
                  <a:srgbClr val="3B3938"/>
                </a:solidFill>
              </a:defRPr>
            </a:lvl2pPr>
            <a:lvl3pPr>
              <a:buClr>
                <a:srgbClr val="007CBB"/>
              </a:buClr>
              <a:defRPr>
                <a:solidFill>
                  <a:srgbClr val="3B3938"/>
                </a:solidFill>
              </a:defRPr>
            </a:lvl3pPr>
            <a:lvl4pPr>
              <a:buClr>
                <a:srgbClr val="D23D50"/>
              </a:buClr>
              <a:defRPr>
                <a:solidFill>
                  <a:srgbClr val="3B3938"/>
                </a:solidFill>
              </a:defRPr>
            </a:lvl4pPr>
            <a:lvl5pPr>
              <a:buClr>
                <a:srgbClr val="007CBB"/>
              </a:buClr>
              <a:defRPr>
                <a:solidFill>
                  <a:srgbClr val="3B3938"/>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038600" y="6356350"/>
            <a:ext cx="4114800" cy="360000"/>
          </a:xfrm>
          <a:solidFill>
            <a:srgbClr val="007CBB"/>
          </a:solidFill>
        </p:spPr>
        <p:txBody>
          <a:bodyPr/>
          <a:lstStyle>
            <a:lvl1pPr>
              <a:defRPr b="1">
                <a:solidFill>
                  <a:schemeClr val="bg1"/>
                </a:solidFill>
              </a:defRPr>
            </a:lvl1pPr>
          </a:lstStyle>
          <a:p>
            <a:endParaRPr lang="en-US" dirty="0"/>
          </a:p>
        </p:txBody>
      </p:sp>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06338" y="457890"/>
            <a:ext cx="894924" cy="1140031"/>
          </a:xfrm>
          <a:prstGeom prst="rect">
            <a:avLst/>
          </a:prstGeom>
        </p:spPr>
      </p:pic>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92000" y="5073222"/>
            <a:ext cx="1800000" cy="1784778"/>
          </a:xfrm>
          <a:prstGeom prst="rect">
            <a:avLst/>
          </a:prstGeom>
        </p:spPr>
      </p:pic>
      <p:sp>
        <p:nvSpPr>
          <p:cNvPr id="2" name="Title 1"/>
          <p:cNvSpPr>
            <a:spLocks noGrp="1"/>
          </p:cNvSpPr>
          <p:nvPr>
            <p:ph type="title"/>
          </p:nvPr>
        </p:nvSpPr>
        <p:spPr>
          <a:xfrm>
            <a:off x="2483893" y="365125"/>
            <a:ext cx="8869906" cy="1325563"/>
          </a:xfrm>
        </p:spPr>
        <p:txBody>
          <a:bodyPr anchor="t">
            <a:normAutofit/>
          </a:bodyPr>
          <a:lstStyle>
            <a:lvl1pPr>
              <a:defRPr sz="4000" b="1">
                <a:solidFill>
                  <a:srgbClr val="3B3938"/>
                </a:solidFill>
              </a:defRPr>
            </a:lvl1pPr>
          </a:lstStyle>
          <a:p>
            <a:r>
              <a:rPr lang="en-US" dirty="0" smtClean="0"/>
              <a:t>Click to edit Master title style</a:t>
            </a:r>
            <a:endParaRPr lang="en-US" dirty="0"/>
          </a:p>
        </p:txBody>
      </p:sp>
      <p:sp>
        <p:nvSpPr>
          <p:cNvPr id="11" name="Right Triangle 10"/>
          <p:cNvSpPr/>
          <p:nvPr userDrawn="1"/>
        </p:nvSpPr>
        <p:spPr>
          <a:xfrm flipH="1" flipV="1">
            <a:off x="7820167" y="6356350"/>
            <a:ext cx="333233" cy="360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434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_">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13661"/>
            <a:ext cx="10363200" cy="1470025"/>
          </a:xfrm>
        </p:spPr>
        <p:txBody>
          <a:bodyPr/>
          <a:lstStyle>
            <a:lvl1pPr algn="ctr">
              <a:defRPr/>
            </a:lvl1pPr>
          </a:lstStyle>
          <a:p>
            <a:r>
              <a:rPr lang="en-US" smtClean="0"/>
              <a:t>Click to edit Master title style</a:t>
            </a:r>
            <a:endParaRPr lang="fr-BE"/>
          </a:p>
        </p:txBody>
      </p:sp>
      <p:sp>
        <p:nvSpPr>
          <p:cNvPr id="3" name="Subtitle 2"/>
          <p:cNvSpPr>
            <a:spLocks noGrp="1"/>
          </p:cNvSpPr>
          <p:nvPr>
            <p:ph type="subTitle" idx="1"/>
          </p:nvPr>
        </p:nvSpPr>
        <p:spPr>
          <a:xfrm>
            <a:off x="1828800" y="4257136"/>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0" name="Freeform 13"/>
          <p:cNvSpPr>
            <a:spLocks/>
          </p:cNvSpPr>
          <p:nvPr/>
        </p:nvSpPr>
        <p:spPr bwMode="auto">
          <a:xfrm>
            <a:off x="7227088" y="6247389"/>
            <a:ext cx="86589"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1" name="Freeform 15"/>
          <p:cNvSpPr>
            <a:spLocks/>
          </p:cNvSpPr>
          <p:nvPr/>
        </p:nvSpPr>
        <p:spPr bwMode="auto">
          <a:xfrm>
            <a:off x="841095" y="6237313"/>
            <a:ext cx="9704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2" name="Freeform 16"/>
          <p:cNvSpPr>
            <a:spLocks/>
          </p:cNvSpPr>
          <p:nvPr/>
        </p:nvSpPr>
        <p:spPr bwMode="auto">
          <a:xfrm>
            <a:off x="11245511" y="6247389"/>
            <a:ext cx="85096"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16514" y="359799"/>
            <a:ext cx="3758971" cy="2135035"/>
          </a:xfrm>
          <a:prstGeom prst="rect">
            <a:avLst/>
          </a:prstGeom>
        </p:spPr>
      </p:pic>
    </p:spTree>
    <p:extLst>
      <p:ext uri="{BB962C8B-B14F-4D97-AF65-F5344CB8AC3E}">
        <p14:creationId xmlns:p14="http://schemas.microsoft.com/office/powerpoint/2010/main" val="41082606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2" name="Content Placeholder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2893324" cy="2890265"/>
          </a:xfrm>
          <a:prstGeom prst="rect">
            <a:avLst/>
          </a:prstGeom>
        </p:spPr>
      </p:pic>
      <p:sp>
        <p:nvSpPr>
          <p:cNvPr id="3" name="Content Placeholder 2"/>
          <p:cNvSpPr>
            <a:spLocks noGrp="1"/>
          </p:cNvSpPr>
          <p:nvPr>
            <p:ph idx="1"/>
          </p:nvPr>
        </p:nvSpPr>
        <p:spPr>
          <a:xfrm>
            <a:off x="1132764" y="1825625"/>
            <a:ext cx="9962866" cy="4351338"/>
          </a:xfrm>
        </p:spPr>
        <p:txBody>
          <a:bodyPr/>
          <a:lstStyle>
            <a:lvl1pPr marL="228600" indent="-228600">
              <a:buFontTx/>
              <a:buBlip>
                <a:blip r:embed="rId3"/>
              </a:buBlip>
              <a:defRPr>
                <a:solidFill>
                  <a:srgbClr val="3B3938"/>
                </a:solidFill>
              </a:defRPr>
            </a:lvl1pPr>
            <a:lvl2pPr marL="685800" indent="-228600">
              <a:buFontTx/>
              <a:buBlip>
                <a:blip r:embed="rId4"/>
              </a:buBlip>
              <a:defRPr>
                <a:solidFill>
                  <a:srgbClr val="3B3938"/>
                </a:solidFill>
              </a:defRPr>
            </a:lvl2pPr>
            <a:lvl3pPr>
              <a:buClr>
                <a:srgbClr val="007CBB"/>
              </a:buClr>
              <a:defRPr>
                <a:solidFill>
                  <a:srgbClr val="3B3938"/>
                </a:solidFill>
              </a:defRPr>
            </a:lvl3pPr>
            <a:lvl4pPr>
              <a:buClr>
                <a:srgbClr val="D23D50"/>
              </a:buClr>
              <a:defRPr>
                <a:solidFill>
                  <a:srgbClr val="3B3938"/>
                </a:solidFill>
              </a:defRPr>
            </a:lvl4pPr>
            <a:lvl5pPr>
              <a:buClr>
                <a:srgbClr val="007CBB"/>
              </a:buClr>
              <a:defRPr>
                <a:solidFill>
                  <a:srgbClr val="3B3938"/>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038600" y="6356350"/>
            <a:ext cx="4114800" cy="360000"/>
          </a:xfrm>
          <a:solidFill>
            <a:srgbClr val="007CBB"/>
          </a:solidFill>
        </p:spPr>
        <p:txBody>
          <a:bodyPr/>
          <a:lstStyle>
            <a:lvl1pPr>
              <a:defRPr b="1">
                <a:solidFill>
                  <a:schemeClr val="bg1"/>
                </a:solidFill>
              </a:defRPr>
            </a:lvl1pPr>
          </a:lstStyle>
          <a:p>
            <a:endParaRPr lang="en-US" dirty="0"/>
          </a:p>
        </p:txBody>
      </p:sp>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06338" y="457890"/>
            <a:ext cx="894924" cy="1140031"/>
          </a:xfrm>
          <a:prstGeom prst="rect">
            <a:avLst/>
          </a:prstGeom>
        </p:spPr>
      </p:pic>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92000" y="5073222"/>
            <a:ext cx="1800000" cy="1784778"/>
          </a:xfrm>
          <a:prstGeom prst="rect">
            <a:avLst/>
          </a:prstGeom>
        </p:spPr>
      </p:pic>
      <p:sp>
        <p:nvSpPr>
          <p:cNvPr id="2" name="Title 1"/>
          <p:cNvSpPr>
            <a:spLocks noGrp="1"/>
          </p:cNvSpPr>
          <p:nvPr>
            <p:ph type="title"/>
          </p:nvPr>
        </p:nvSpPr>
        <p:spPr>
          <a:xfrm>
            <a:off x="2483893" y="365125"/>
            <a:ext cx="8869906" cy="1325563"/>
          </a:xfrm>
        </p:spPr>
        <p:txBody>
          <a:bodyPr anchor="t">
            <a:normAutofit/>
          </a:bodyPr>
          <a:lstStyle>
            <a:lvl1pPr>
              <a:defRPr sz="4000" b="1">
                <a:solidFill>
                  <a:srgbClr val="3B3938"/>
                </a:solidFill>
              </a:defRPr>
            </a:lvl1pPr>
          </a:lstStyle>
          <a:p>
            <a:r>
              <a:rPr lang="en-US" dirty="0" smtClean="0"/>
              <a:t>Click to edit Master title style</a:t>
            </a:r>
            <a:endParaRPr lang="en-US" dirty="0"/>
          </a:p>
        </p:txBody>
      </p:sp>
      <p:sp>
        <p:nvSpPr>
          <p:cNvPr id="11" name="Right Triangle 10"/>
          <p:cNvSpPr/>
          <p:nvPr userDrawn="1"/>
        </p:nvSpPr>
        <p:spPr>
          <a:xfrm flipH="1" flipV="1">
            <a:off x="7820167" y="6356350"/>
            <a:ext cx="333233" cy="360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3908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_">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4257136"/>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0" name="Freeform 13"/>
          <p:cNvSpPr>
            <a:spLocks/>
          </p:cNvSpPr>
          <p:nvPr/>
        </p:nvSpPr>
        <p:spPr bwMode="auto">
          <a:xfrm>
            <a:off x="7227088" y="6247389"/>
            <a:ext cx="86589"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1" name="Freeform 15"/>
          <p:cNvSpPr>
            <a:spLocks/>
          </p:cNvSpPr>
          <p:nvPr/>
        </p:nvSpPr>
        <p:spPr bwMode="auto">
          <a:xfrm>
            <a:off x="841095" y="6237313"/>
            <a:ext cx="9704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2" name="Freeform 16"/>
          <p:cNvSpPr>
            <a:spLocks/>
          </p:cNvSpPr>
          <p:nvPr/>
        </p:nvSpPr>
        <p:spPr bwMode="auto">
          <a:xfrm>
            <a:off x="11245511" y="6247389"/>
            <a:ext cx="85096"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31597605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98833" y="916997"/>
            <a:ext cx="12015567" cy="5020991"/>
            <a:chOff x="688828" y="1380227"/>
            <a:chExt cx="7648452" cy="4261451"/>
          </a:xfrm>
          <a:solidFill>
            <a:schemeClr val="accent1">
              <a:lumMod val="40000"/>
              <a:lumOff val="60000"/>
            </a:schemeClr>
          </a:solidFill>
          <a:effectLst>
            <a:outerShdw blurRad="50800" dist="38100" dir="2700000" algn="tl" rotWithShape="0">
              <a:prstClr val="black">
                <a:alpha val="40000"/>
              </a:prstClr>
            </a:outerShdw>
          </a:effectLst>
        </p:grpSpPr>
        <p:sp>
          <p:nvSpPr>
            <p:cNvPr id="27" name="Oval 26"/>
            <p:cNvSpPr/>
            <p:nvPr userDrawn="1"/>
          </p:nvSpPr>
          <p:spPr>
            <a:xfrm>
              <a:off x="3045125" y="1380227"/>
              <a:ext cx="4261451" cy="4261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5131127"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2055139"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688828" y="2181842"/>
              <a:ext cx="2709980" cy="27099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a:xfrm>
            <a:off x="98831" y="2389224"/>
            <a:ext cx="12015567" cy="1470025"/>
          </a:xfrm>
        </p:spPr>
        <p:txBody>
          <a:bodyPr/>
          <a:lstStyle>
            <a:lvl1pPr algn="ctr">
              <a:defRPr sz="5400" b="1" cap="none" spc="0">
                <a:ln>
                  <a:noFill/>
                </a:ln>
                <a:solidFill>
                  <a:schemeClr val="tx1"/>
                </a:solidFill>
                <a:effectLst/>
              </a:defRPr>
            </a:lvl1pPr>
          </a:lstStyle>
          <a:p>
            <a:r>
              <a:rPr lang="en-US" smtClean="0"/>
              <a:t>Click to edit Master title style</a:t>
            </a:r>
            <a:endParaRPr lang="fr-BE"/>
          </a:p>
        </p:txBody>
      </p:sp>
      <p:sp>
        <p:nvSpPr>
          <p:cNvPr id="3" name="Subtitle 2"/>
          <p:cNvSpPr>
            <a:spLocks noGrp="1"/>
          </p:cNvSpPr>
          <p:nvPr>
            <p:ph type="subTitle" idx="1"/>
          </p:nvPr>
        </p:nvSpPr>
        <p:spPr>
          <a:xfrm>
            <a:off x="920151" y="3968157"/>
            <a:ext cx="10328695" cy="707367"/>
          </a:xfrm>
        </p:spPr>
        <p:txBody>
          <a:bodyPr>
            <a:normAutofit/>
          </a:bodyPr>
          <a:lstStyle>
            <a:lvl1pPr marL="0" indent="0" algn="ctr">
              <a:buNone/>
              <a:defRPr sz="2400" b="0" i="1"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12" name="Freeform 16"/>
          <p:cNvSpPr>
            <a:spLocks/>
          </p:cNvSpPr>
          <p:nvPr/>
        </p:nvSpPr>
        <p:spPr bwMode="auto">
          <a:xfrm>
            <a:off x="11245510" y="6372215"/>
            <a:ext cx="183652" cy="142573"/>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3" name="Freeform 13"/>
          <p:cNvSpPr>
            <a:spLocks/>
          </p:cNvSpPr>
          <p:nvPr/>
        </p:nvSpPr>
        <p:spPr bwMode="auto">
          <a:xfrm>
            <a:off x="7227088" y="6372215"/>
            <a:ext cx="186875" cy="142573"/>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4" name="Freeform 15"/>
          <p:cNvSpPr>
            <a:spLocks/>
          </p:cNvSpPr>
          <p:nvPr/>
        </p:nvSpPr>
        <p:spPr bwMode="auto">
          <a:xfrm>
            <a:off x="841095" y="6350467"/>
            <a:ext cx="209429" cy="164321"/>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25733641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1504" y="137200"/>
            <a:ext cx="10392019" cy="65643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nl-BE" smtClean="0"/>
              <a:t>14/01/2017</a:t>
            </a:r>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Tree>
    <p:extLst>
      <p:ext uri="{BB962C8B-B14F-4D97-AF65-F5344CB8AC3E}">
        <p14:creationId xmlns:p14="http://schemas.microsoft.com/office/powerpoint/2010/main" val="22103088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smtClean="0"/>
              <a:t>14/01/2017</a:t>
            </a:r>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a:xfrm>
            <a:off x="11152759" y="6536343"/>
            <a:ext cx="642189" cy="216000"/>
          </a:xfrm>
          <a:prstGeom prst="rect">
            <a:avLst/>
          </a:prstGeom>
        </p:spPr>
        <p:txBody>
          <a:bodyPr/>
          <a:lstStyle/>
          <a:p>
            <a:pPr>
              <a:defRPr/>
            </a:pPr>
            <a:endParaRPr lang="en-GB" dirty="0"/>
          </a:p>
        </p:txBody>
      </p:sp>
      <p:sp>
        <p:nvSpPr>
          <p:cNvPr id="5" name="Rectangle 4"/>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554044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r>
              <a:rPr lang="nl-BE" smtClean="0"/>
              <a:t>14/01/2017</a:t>
            </a:r>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1686141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r>
              <a:rPr lang="nl-BE" smtClean="0"/>
              <a:t>14/01/2017</a:t>
            </a:r>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Tree>
    <p:extLst>
      <p:ext uri="{BB962C8B-B14F-4D97-AF65-F5344CB8AC3E}">
        <p14:creationId xmlns:p14="http://schemas.microsoft.com/office/powerpoint/2010/main" val="11970490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1504" y="137200"/>
            <a:ext cx="10392019" cy="65643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nl-BE" smtClean="0"/>
              <a:t>14/01/2017</a:t>
            </a:r>
            <a:endParaRPr lang="nl-BE" dirty="0"/>
          </a:p>
        </p:txBody>
      </p:sp>
      <p:sp>
        <p:nvSpPr>
          <p:cNvPr id="5" name="Footer Placeholder 4"/>
          <p:cNvSpPr>
            <a:spLocks noGrp="1"/>
          </p:cNvSpPr>
          <p:nvPr>
            <p:ph type="ftr" sz="quarter" idx="11"/>
          </p:nvPr>
        </p:nvSpPr>
        <p:spPr/>
        <p:txBody>
          <a:bodyPr/>
          <a:lstStyle/>
          <a:p>
            <a:endParaRPr lang="nl-BE"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Tree>
    <p:extLst>
      <p:ext uri="{BB962C8B-B14F-4D97-AF65-F5344CB8AC3E}">
        <p14:creationId xmlns:p14="http://schemas.microsoft.com/office/powerpoint/2010/main" val="1265948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1631504" y="137200"/>
            <a:ext cx="10392019" cy="656430"/>
          </a:xfrm>
          <a:prstGeom prst="rect">
            <a:avLst/>
          </a:prstGeom>
        </p:spPr>
        <p:txBody>
          <a:bodyPr vert="horz" lIns="0" tIns="45720" rIns="91440" bIns="45720" rtlCol="0" anchor="ctr">
            <a:no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609600" y="1089660"/>
            <a:ext cx="10972800" cy="5265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1" y="6536343"/>
            <a:ext cx="1115415" cy="216000"/>
          </a:xfrm>
          <a:prstGeom prst="rect">
            <a:avLst/>
          </a:prstGeom>
        </p:spPr>
        <p:txBody>
          <a:bodyPr vert="horz" lIns="91440" tIns="45720" rIns="91440" bIns="45720" rtlCol="0" anchor="ctr"/>
          <a:lstStyle>
            <a:lvl1pPr algn="r">
              <a:defRPr sz="1000">
                <a:solidFill>
                  <a:schemeClr val="tx1"/>
                </a:solidFill>
              </a:defRPr>
            </a:lvl1pPr>
          </a:lstStyle>
          <a:p>
            <a:r>
              <a:rPr lang="nl-BE" smtClean="0"/>
              <a:t>14/01/2017</a:t>
            </a:r>
            <a:endParaRPr lang="nl-BE" dirty="0"/>
          </a:p>
        </p:txBody>
      </p:sp>
      <p:sp>
        <p:nvSpPr>
          <p:cNvPr id="5" name="Footer Placeholder 4"/>
          <p:cNvSpPr>
            <a:spLocks noGrp="1"/>
          </p:cNvSpPr>
          <p:nvPr>
            <p:ph type="ftr" sz="quarter" idx="3"/>
          </p:nvPr>
        </p:nvSpPr>
        <p:spPr>
          <a:xfrm>
            <a:off x="1212454" y="6536343"/>
            <a:ext cx="9876100" cy="216000"/>
          </a:xfrm>
          <a:prstGeom prst="rect">
            <a:avLst/>
          </a:prstGeom>
        </p:spPr>
        <p:txBody>
          <a:bodyPr vert="horz" lIns="91440" tIns="45720" rIns="91440" bIns="45720" rtlCol="0" anchor="ctr"/>
          <a:lstStyle>
            <a:lvl1pPr algn="ctr">
              <a:defRPr sz="1000">
                <a:solidFill>
                  <a:schemeClr val="tx1"/>
                </a:solidFill>
              </a:defRPr>
            </a:lvl1pPr>
          </a:lstStyle>
          <a:p>
            <a:endParaRPr lang="nl-BE" dirty="0"/>
          </a:p>
        </p:txBody>
      </p:sp>
      <p:cxnSp>
        <p:nvCxnSpPr>
          <p:cNvPr id="10" name="Straight Connector 9"/>
          <p:cNvCxnSpPr/>
          <p:nvPr/>
        </p:nvCxnSpPr>
        <p:spPr>
          <a:xfrm>
            <a:off x="1631504" y="836712"/>
            <a:ext cx="10386930" cy="39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Slide Number Placeholder 4"/>
          <p:cNvSpPr>
            <a:spLocks noGrp="1"/>
          </p:cNvSpPr>
          <p:nvPr>
            <p:ph type="sldNum" sz="quarter" idx="4"/>
          </p:nvPr>
        </p:nvSpPr>
        <p:spPr>
          <a:xfrm>
            <a:off x="11152759" y="6536343"/>
            <a:ext cx="642189" cy="216000"/>
          </a:xfrm>
          <a:prstGeom prst="rect">
            <a:avLst/>
          </a:prstGeom>
        </p:spPr>
        <p:txBody>
          <a:bodyPr/>
          <a:lstStyle>
            <a:lvl1pPr algn="ctr">
              <a:defRPr sz="1000"/>
            </a:lvl1pPr>
          </a:lstStyle>
          <a:p>
            <a:fld id="{13B540AB-6939-4937-A918-1D15FF1C7CE3}" type="slidenum">
              <a:rPr lang="nl-BE" smtClean="0"/>
              <a:pPr/>
              <a:t>‹nr.›</a:t>
            </a:fld>
            <a:endParaRPr lang="nl-BE" dirty="0"/>
          </a:p>
        </p:txBody>
      </p:sp>
      <p:pic>
        <p:nvPicPr>
          <p:cNvPr id="6" name="Picture 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60184" y="137200"/>
            <a:ext cx="1161822" cy="656430"/>
          </a:xfrm>
          <a:prstGeom prst="rect">
            <a:avLst/>
          </a:prstGeom>
        </p:spPr>
      </p:pic>
      <p:sp>
        <p:nvSpPr>
          <p:cNvPr id="54" name="Freeform 16"/>
          <p:cNvSpPr>
            <a:spLocks/>
          </p:cNvSpPr>
          <p:nvPr userDrawn="1"/>
        </p:nvSpPr>
        <p:spPr bwMode="auto">
          <a:xfrm>
            <a:off x="11034657"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55" name="Group 54"/>
          <p:cNvGrpSpPr/>
          <p:nvPr userDrawn="1"/>
        </p:nvGrpSpPr>
        <p:grpSpPr>
          <a:xfrm>
            <a:off x="11341406" y="6525344"/>
            <a:ext cx="652068" cy="246477"/>
            <a:chOff x="3879850" y="3306763"/>
            <a:chExt cx="625773" cy="236538"/>
          </a:xfrm>
        </p:grpSpPr>
        <p:sp>
          <p:nvSpPr>
            <p:cNvPr id="56" name="Line 6"/>
            <p:cNvSpPr>
              <a:spLocks noChangeShapeType="1"/>
            </p:cNvSpPr>
            <p:nvPr userDrawn="1"/>
          </p:nvSpPr>
          <p:spPr bwMode="auto">
            <a:xfrm flipH="1" flipV="1">
              <a:off x="4106863" y="3357563"/>
              <a:ext cx="15875"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7" name="Line 7"/>
            <p:cNvSpPr>
              <a:spLocks noChangeShapeType="1"/>
            </p:cNvSpPr>
            <p:nvPr userDrawn="1"/>
          </p:nvSpPr>
          <p:spPr bwMode="auto">
            <a:xfrm flipH="1" flipV="1">
              <a:off x="4092575" y="3341688"/>
              <a:ext cx="142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8" name="Line 8"/>
            <p:cNvSpPr>
              <a:spLocks noChangeShapeType="1"/>
            </p:cNvSpPr>
            <p:nvPr userDrawn="1"/>
          </p:nvSpPr>
          <p:spPr bwMode="auto">
            <a:xfrm flipH="1" flipV="1">
              <a:off x="4075113" y="3330576"/>
              <a:ext cx="174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9" name="Line 9"/>
            <p:cNvSpPr>
              <a:spLocks noChangeShapeType="1"/>
            </p:cNvSpPr>
            <p:nvPr userDrawn="1"/>
          </p:nvSpPr>
          <p:spPr bwMode="auto">
            <a:xfrm flipH="1" flipV="1">
              <a:off x="4059238" y="3321051"/>
              <a:ext cx="1587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0" name="Line 10"/>
            <p:cNvSpPr>
              <a:spLocks noChangeShapeType="1"/>
            </p:cNvSpPr>
            <p:nvPr userDrawn="1"/>
          </p:nvSpPr>
          <p:spPr bwMode="auto">
            <a:xfrm flipH="1" flipV="1">
              <a:off x="4043363" y="3314701"/>
              <a:ext cx="1587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1" name="Line 11"/>
            <p:cNvSpPr>
              <a:spLocks noChangeShapeType="1"/>
            </p:cNvSpPr>
            <p:nvPr userDrawn="1"/>
          </p:nvSpPr>
          <p:spPr bwMode="auto">
            <a:xfrm flipH="1" flipV="1">
              <a:off x="4025900" y="3309938"/>
              <a:ext cx="17463"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2" name="Line 12"/>
            <p:cNvSpPr>
              <a:spLocks noChangeShapeType="1"/>
            </p:cNvSpPr>
            <p:nvPr userDrawn="1"/>
          </p:nvSpPr>
          <p:spPr bwMode="auto">
            <a:xfrm flipH="1" flipV="1">
              <a:off x="4010025" y="3306763"/>
              <a:ext cx="1587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3" name="Line 13"/>
            <p:cNvSpPr>
              <a:spLocks noChangeShapeType="1"/>
            </p:cNvSpPr>
            <p:nvPr userDrawn="1"/>
          </p:nvSpPr>
          <p:spPr bwMode="auto">
            <a:xfrm flipH="1" flipV="1">
              <a:off x="3994150" y="3306763"/>
              <a:ext cx="15875"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4" name="Line 14"/>
            <p:cNvSpPr>
              <a:spLocks noChangeShapeType="1"/>
            </p:cNvSpPr>
            <p:nvPr userDrawn="1"/>
          </p:nvSpPr>
          <p:spPr bwMode="auto">
            <a:xfrm flipH="1">
              <a:off x="3979863" y="3306763"/>
              <a:ext cx="1428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0" name="Line 15"/>
            <p:cNvSpPr>
              <a:spLocks noChangeShapeType="1"/>
            </p:cNvSpPr>
            <p:nvPr userDrawn="1"/>
          </p:nvSpPr>
          <p:spPr bwMode="auto">
            <a:xfrm flipH="1">
              <a:off x="3965575" y="3308351"/>
              <a:ext cx="14288"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1" name="Line 16"/>
            <p:cNvSpPr>
              <a:spLocks noChangeShapeType="1"/>
            </p:cNvSpPr>
            <p:nvPr userDrawn="1"/>
          </p:nvSpPr>
          <p:spPr bwMode="auto">
            <a:xfrm flipH="1">
              <a:off x="3951288" y="3311526"/>
              <a:ext cx="14288"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2" name="Line 17"/>
            <p:cNvSpPr>
              <a:spLocks noChangeShapeType="1"/>
            </p:cNvSpPr>
            <p:nvPr userDrawn="1"/>
          </p:nvSpPr>
          <p:spPr bwMode="auto">
            <a:xfrm flipH="1">
              <a:off x="3938588" y="331628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3" name="Line 18"/>
            <p:cNvSpPr>
              <a:spLocks noChangeShapeType="1"/>
            </p:cNvSpPr>
            <p:nvPr userDrawn="1"/>
          </p:nvSpPr>
          <p:spPr bwMode="auto">
            <a:xfrm flipH="1">
              <a:off x="3925888" y="332263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4" name="Line 19"/>
            <p:cNvSpPr>
              <a:spLocks noChangeShapeType="1"/>
            </p:cNvSpPr>
            <p:nvPr userDrawn="1"/>
          </p:nvSpPr>
          <p:spPr bwMode="auto">
            <a:xfrm flipH="1">
              <a:off x="3916363" y="3328988"/>
              <a:ext cx="952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5" name="Line 20"/>
            <p:cNvSpPr>
              <a:spLocks noChangeShapeType="1"/>
            </p:cNvSpPr>
            <p:nvPr userDrawn="1"/>
          </p:nvSpPr>
          <p:spPr bwMode="auto">
            <a:xfrm flipH="1">
              <a:off x="3905250" y="3338513"/>
              <a:ext cx="1111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6" name="Line 21"/>
            <p:cNvSpPr>
              <a:spLocks noChangeShapeType="1"/>
            </p:cNvSpPr>
            <p:nvPr userDrawn="1"/>
          </p:nvSpPr>
          <p:spPr bwMode="auto">
            <a:xfrm flipH="1">
              <a:off x="3897313" y="3349626"/>
              <a:ext cx="7938"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7" name="Line 22"/>
            <p:cNvSpPr>
              <a:spLocks noChangeShapeType="1"/>
            </p:cNvSpPr>
            <p:nvPr userDrawn="1"/>
          </p:nvSpPr>
          <p:spPr bwMode="auto">
            <a:xfrm flipH="1">
              <a:off x="3890963" y="3360738"/>
              <a:ext cx="6350"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8" name="Line 23"/>
            <p:cNvSpPr>
              <a:spLocks noChangeShapeType="1"/>
            </p:cNvSpPr>
            <p:nvPr userDrawn="1"/>
          </p:nvSpPr>
          <p:spPr bwMode="auto">
            <a:xfrm flipH="1">
              <a:off x="3886200" y="3373438"/>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9" name="Line 24"/>
            <p:cNvSpPr>
              <a:spLocks noChangeShapeType="1"/>
            </p:cNvSpPr>
            <p:nvPr userDrawn="1"/>
          </p:nvSpPr>
          <p:spPr bwMode="auto">
            <a:xfrm flipH="1">
              <a:off x="3881438" y="3387726"/>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0" name="Line 25"/>
            <p:cNvSpPr>
              <a:spLocks noChangeShapeType="1"/>
            </p:cNvSpPr>
            <p:nvPr userDrawn="1"/>
          </p:nvSpPr>
          <p:spPr bwMode="auto">
            <a:xfrm flipH="1">
              <a:off x="3879850" y="340201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1" name="Line 26"/>
            <p:cNvSpPr>
              <a:spLocks noChangeShapeType="1"/>
            </p:cNvSpPr>
            <p:nvPr userDrawn="1"/>
          </p:nvSpPr>
          <p:spPr bwMode="auto">
            <a:xfrm flipH="1">
              <a:off x="3879850" y="3417888"/>
              <a:ext cx="0"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2" name="Line 27"/>
            <p:cNvSpPr>
              <a:spLocks noChangeShapeType="1"/>
            </p:cNvSpPr>
            <p:nvPr userDrawn="1"/>
          </p:nvSpPr>
          <p:spPr bwMode="auto">
            <a:xfrm>
              <a:off x="3879850" y="343376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3" name="Line 28"/>
            <p:cNvSpPr>
              <a:spLocks noChangeShapeType="1"/>
            </p:cNvSpPr>
            <p:nvPr userDrawn="1"/>
          </p:nvSpPr>
          <p:spPr bwMode="auto">
            <a:xfrm>
              <a:off x="3881438" y="3449638"/>
              <a:ext cx="1588"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4" name="Line 29"/>
            <p:cNvSpPr>
              <a:spLocks noChangeShapeType="1"/>
            </p:cNvSpPr>
            <p:nvPr userDrawn="1"/>
          </p:nvSpPr>
          <p:spPr bwMode="auto">
            <a:xfrm>
              <a:off x="3883025" y="3462338"/>
              <a:ext cx="4763"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5" name="Line 30"/>
            <p:cNvSpPr>
              <a:spLocks noChangeShapeType="1"/>
            </p:cNvSpPr>
            <p:nvPr userDrawn="1"/>
          </p:nvSpPr>
          <p:spPr bwMode="auto">
            <a:xfrm>
              <a:off x="3887788" y="3475038"/>
              <a:ext cx="47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6" name="Line 31"/>
            <p:cNvSpPr>
              <a:spLocks noChangeShapeType="1"/>
            </p:cNvSpPr>
            <p:nvPr userDrawn="1"/>
          </p:nvSpPr>
          <p:spPr bwMode="auto">
            <a:xfrm>
              <a:off x="3892550" y="3486151"/>
              <a:ext cx="6350"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7" name="Line 32"/>
            <p:cNvSpPr>
              <a:spLocks noChangeShapeType="1"/>
            </p:cNvSpPr>
            <p:nvPr userDrawn="1"/>
          </p:nvSpPr>
          <p:spPr bwMode="auto">
            <a:xfrm>
              <a:off x="3898900" y="3497263"/>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8" name="Line 33"/>
            <p:cNvSpPr>
              <a:spLocks noChangeShapeType="1"/>
            </p:cNvSpPr>
            <p:nvPr userDrawn="1"/>
          </p:nvSpPr>
          <p:spPr bwMode="auto">
            <a:xfrm>
              <a:off x="3906838" y="3505201"/>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9" name="Line 34"/>
            <p:cNvSpPr>
              <a:spLocks noChangeShapeType="1"/>
            </p:cNvSpPr>
            <p:nvPr userDrawn="1"/>
          </p:nvSpPr>
          <p:spPr bwMode="auto">
            <a:xfrm>
              <a:off x="3914775" y="3513138"/>
              <a:ext cx="7938"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0" name="Line 35"/>
            <p:cNvSpPr>
              <a:spLocks noChangeShapeType="1"/>
            </p:cNvSpPr>
            <p:nvPr userDrawn="1"/>
          </p:nvSpPr>
          <p:spPr bwMode="auto">
            <a:xfrm>
              <a:off x="3922713" y="3519488"/>
              <a:ext cx="952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1" name="Line 36"/>
            <p:cNvSpPr>
              <a:spLocks noChangeShapeType="1"/>
            </p:cNvSpPr>
            <p:nvPr userDrawn="1"/>
          </p:nvSpPr>
          <p:spPr bwMode="auto">
            <a:xfrm>
              <a:off x="3932238" y="3525838"/>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2" name="Line 37"/>
            <p:cNvSpPr>
              <a:spLocks noChangeShapeType="1"/>
            </p:cNvSpPr>
            <p:nvPr userDrawn="1"/>
          </p:nvSpPr>
          <p:spPr bwMode="auto">
            <a:xfrm>
              <a:off x="3941763" y="3530601"/>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3" name="Line 38"/>
            <p:cNvSpPr>
              <a:spLocks noChangeShapeType="1"/>
            </p:cNvSpPr>
            <p:nvPr userDrawn="1"/>
          </p:nvSpPr>
          <p:spPr bwMode="auto">
            <a:xfrm>
              <a:off x="3951288" y="3535363"/>
              <a:ext cx="952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4" name="Line 39"/>
            <p:cNvSpPr>
              <a:spLocks noChangeShapeType="1"/>
            </p:cNvSpPr>
            <p:nvPr userDrawn="1"/>
          </p:nvSpPr>
          <p:spPr bwMode="auto">
            <a:xfrm>
              <a:off x="3960813" y="3538538"/>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5" name="Line 40"/>
            <p:cNvSpPr>
              <a:spLocks noChangeShapeType="1"/>
            </p:cNvSpPr>
            <p:nvPr userDrawn="1"/>
          </p:nvSpPr>
          <p:spPr bwMode="auto">
            <a:xfrm>
              <a:off x="3970338" y="3540126"/>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6" name="Line 41"/>
            <p:cNvSpPr>
              <a:spLocks noChangeShapeType="1"/>
            </p:cNvSpPr>
            <p:nvPr userDrawn="1"/>
          </p:nvSpPr>
          <p:spPr bwMode="auto">
            <a:xfrm>
              <a:off x="3979863" y="3541713"/>
              <a:ext cx="793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7" name="Line 42"/>
            <p:cNvSpPr>
              <a:spLocks noChangeShapeType="1"/>
            </p:cNvSpPr>
            <p:nvPr userDrawn="1"/>
          </p:nvSpPr>
          <p:spPr bwMode="auto">
            <a:xfrm>
              <a:off x="3987800"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8" name="Line 43"/>
            <p:cNvSpPr>
              <a:spLocks noChangeShapeType="1"/>
            </p:cNvSpPr>
            <p:nvPr userDrawn="1"/>
          </p:nvSpPr>
          <p:spPr bwMode="auto">
            <a:xfrm>
              <a:off x="3995738"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9" name="Line 44"/>
            <p:cNvSpPr>
              <a:spLocks noChangeShapeType="1"/>
            </p:cNvSpPr>
            <p:nvPr userDrawn="1"/>
          </p:nvSpPr>
          <p:spPr bwMode="auto">
            <a:xfrm>
              <a:off x="4003672" y="3543301"/>
              <a:ext cx="501951"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grpSp>
      <p:sp>
        <p:nvSpPr>
          <p:cNvPr id="140" name="Freeform 13"/>
          <p:cNvSpPr>
            <a:spLocks/>
          </p:cNvSpPr>
          <p:nvPr userDrawn="1"/>
        </p:nvSpPr>
        <p:spPr bwMode="auto">
          <a:xfrm>
            <a:off x="692804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41" name="Freeform 15"/>
          <p:cNvSpPr>
            <a:spLocks/>
          </p:cNvSpPr>
          <p:nvPr userDrawn="1"/>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96736088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972" r:id="rId3"/>
    <p:sldLayoutId id="2147483887" r:id="rId4"/>
    <p:sldLayoutId id="2147483888" r:id="rId5"/>
    <p:sldLayoutId id="2147483890" r:id="rId6"/>
    <p:sldLayoutId id="2147483892" r:id="rId7"/>
    <p:sldLayoutId id="2147483894" r:id="rId8"/>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1631504" y="137200"/>
            <a:ext cx="10392019" cy="656430"/>
          </a:xfrm>
          <a:prstGeom prst="rect">
            <a:avLst/>
          </a:prstGeom>
        </p:spPr>
        <p:txBody>
          <a:bodyPr vert="horz" lIns="0" tIns="45720" rIns="91440" bIns="45720" rtlCol="0" anchor="ctr">
            <a:no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609600" y="1089660"/>
            <a:ext cx="10972800" cy="5265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1" y="6536343"/>
            <a:ext cx="1115415" cy="216000"/>
          </a:xfrm>
          <a:prstGeom prst="rect">
            <a:avLst/>
          </a:prstGeom>
        </p:spPr>
        <p:txBody>
          <a:bodyPr vert="horz" lIns="91440" tIns="45720" rIns="91440" bIns="45720" rtlCol="0" anchor="ctr"/>
          <a:lstStyle>
            <a:lvl1pPr algn="r">
              <a:defRPr sz="1000">
                <a:solidFill>
                  <a:schemeClr val="tx1"/>
                </a:solidFill>
              </a:defRPr>
            </a:lvl1pPr>
          </a:lstStyle>
          <a:p>
            <a:r>
              <a:rPr lang="nl-BE" smtClean="0"/>
              <a:t>14/01/2017</a:t>
            </a:r>
            <a:endParaRPr lang="nl-BE" dirty="0"/>
          </a:p>
        </p:txBody>
      </p:sp>
      <p:sp>
        <p:nvSpPr>
          <p:cNvPr id="5" name="Footer Placeholder 4"/>
          <p:cNvSpPr>
            <a:spLocks noGrp="1"/>
          </p:cNvSpPr>
          <p:nvPr>
            <p:ph type="ftr" sz="quarter" idx="3"/>
          </p:nvPr>
        </p:nvSpPr>
        <p:spPr>
          <a:xfrm>
            <a:off x="1212454" y="6536343"/>
            <a:ext cx="9876100" cy="216000"/>
          </a:xfrm>
          <a:prstGeom prst="rect">
            <a:avLst/>
          </a:prstGeom>
        </p:spPr>
        <p:txBody>
          <a:bodyPr vert="horz" lIns="91440" tIns="45720" rIns="91440" bIns="45720" rtlCol="0" anchor="ctr"/>
          <a:lstStyle>
            <a:lvl1pPr algn="ctr">
              <a:defRPr sz="1000">
                <a:solidFill>
                  <a:schemeClr val="tx1"/>
                </a:solidFill>
              </a:defRPr>
            </a:lvl1pPr>
          </a:lstStyle>
          <a:p>
            <a:endParaRPr lang="nl-BE" dirty="0"/>
          </a:p>
        </p:txBody>
      </p:sp>
      <p:cxnSp>
        <p:nvCxnSpPr>
          <p:cNvPr id="10" name="Straight Connector 9"/>
          <p:cNvCxnSpPr/>
          <p:nvPr/>
        </p:nvCxnSpPr>
        <p:spPr>
          <a:xfrm>
            <a:off x="1631504" y="836712"/>
            <a:ext cx="10386930" cy="39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Slide Number Placeholder 4"/>
          <p:cNvSpPr>
            <a:spLocks noGrp="1"/>
          </p:cNvSpPr>
          <p:nvPr>
            <p:ph type="sldNum" sz="quarter" idx="4"/>
          </p:nvPr>
        </p:nvSpPr>
        <p:spPr>
          <a:xfrm>
            <a:off x="11152759" y="6536343"/>
            <a:ext cx="642189" cy="216000"/>
          </a:xfrm>
          <a:prstGeom prst="rect">
            <a:avLst/>
          </a:prstGeom>
        </p:spPr>
        <p:txBody>
          <a:bodyPr/>
          <a:lstStyle>
            <a:lvl1pPr algn="ctr">
              <a:defRPr sz="1000"/>
            </a:lvl1pPr>
          </a:lstStyle>
          <a:p>
            <a:fld id="{13B540AB-6939-4937-A918-1D15FF1C7CE3}" type="slidenum">
              <a:rPr lang="nl-BE" smtClean="0"/>
              <a:pPr/>
              <a:t>‹nr.›</a:t>
            </a:fld>
            <a:endParaRPr lang="nl-BE" dirty="0"/>
          </a:p>
        </p:txBody>
      </p:sp>
      <p:sp>
        <p:nvSpPr>
          <p:cNvPr id="54" name="Freeform 16"/>
          <p:cNvSpPr>
            <a:spLocks/>
          </p:cNvSpPr>
          <p:nvPr userDrawn="1"/>
        </p:nvSpPr>
        <p:spPr bwMode="auto">
          <a:xfrm>
            <a:off x="11034657"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55" name="Group 54"/>
          <p:cNvGrpSpPr/>
          <p:nvPr userDrawn="1"/>
        </p:nvGrpSpPr>
        <p:grpSpPr>
          <a:xfrm>
            <a:off x="11341406" y="6525344"/>
            <a:ext cx="652068" cy="246477"/>
            <a:chOff x="3879850" y="3306763"/>
            <a:chExt cx="625773" cy="236538"/>
          </a:xfrm>
        </p:grpSpPr>
        <p:sp>
          <p:nvSpPr>
            <p:cNvPr id="56" name="Line 6"/>
            <p:cNvSpPr>
              <a:spLocks noChangeShapeType="1"/>
            </p:cNvSpPr>
            <p:nvPr userDrawn="1"/>
          </p:nvSpPr>
          <p:spPr bwMode="auto">
            <a:xfrm flipH="1" flipV="1">
              <a:off x="4106863" y="3357563"/>
              <a:ext cx="15875"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7" name="Line 7"/>
            <p:cNvSpPr>
              <a:spLocks noChangeShapeType="1"/>
            </p:cNvSpPr>
            <p:nvPr userDrawn="1"/>
          </p:nvSpPr>
          <p:spPr bwMode="auto">
            <a:xfrm flipH="1" flipV="1">
              <a:off x="4092575" y="3341688"/>
              <a:ext cx="142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8" name="Line 8"/>
            <p:cNvSpPr>
              <a:spLocks noChangeShapeType="1"/>
            </p:cNvSpPr>
            <p:nvPr userDrawn="1"/>
          </p:nvSpPr>
          <p:spPr bwMode="auto">
            <a:xfrm flipH="1" flipV="1">
              <a:off x="4075113" y="3330576"/>
              <a:ext cx="174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9" name="Line 9"/>
            <p:cNvSpPr>
              <a:spLocks noChangeShapeType="1"/>
            </p:cNvSpPr>
            <p:nvPr userDrawn="1"/>
          </p:nvSpPr>
          <p:spPr bwMode="auto">
            <a:xfrm flipH="1" flipV="1">
              <a:off x="4059238" y="3321051"/>
              <a:ext cx="1587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0" name="Line 10"/>
            <p:cNvSpPr>
              <a:spLocks noChangeShapeType="1"/>
            </p:cNvSpPr>
            <p:nvPr userDrawn="1"/>
          </p:nvSpPr>
          <p:spPr bwMode="auto">
            <a:xfrm flipH="1" flipV="1">
              <a:off x="4043363" y="3314701"/>
              <a:ext cx="1587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1" name="Line 11"/>
            <p:cNvSpPr>
              <a:spLocks noChangeShapeType="1"/>
            </p:cNvSpPr>
            <p:nvPr userDrawn="1"/>
          </p:nvSpPr>
          <p:spPr bwMode="auto">
            <a:xfrm flipH="1" flipV="1">
              <a:off x="4025900" y="3309938"/>
              <a:ext cx="17463"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2" name="Line 12"/>
            <p:cNvSpPr>
              <a:spLocks noChangeShapeType="1"/>
            </p:cNvSpPr>
            <p:nvPr userDrawn="1"/>
          </p:nvSpPr>
          <p:spPr bwMode="auto">
            <a:xfrm flipH="1" flipV="1">
              <a:off x="4010025" y="3306763"/>
              <a:ext cx="1587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3" name="Line 13"/>
            <p:cNvSpPr>
              <a:spLocks noChangeShapeType="1"/>
            </p:cNvSpPr>
            <p:nvPr userDrawn="1"/>
          </p:nvSpPr>
          <p:spPr bwMode="auto">
            <a:xfrm flipH="1" flipV="1">
              <a:off x="3994150" y="3306763"/>
              <a:ext cx="15875"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4" name="Line 14"/>
            <p:cNvSpPr>
              <a:spLocks noChangeShapeType="1"/>
            </p:cNvSpPr>
            <p:nvPr userDrawn="1"/>
          </p:nvSpPr>
          <p:spPr bwMode="auto">
            <a:xfrm flipH="1">
              <a:off x="3979863" y="3306763"/>
              <a:ext cx="1428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0" name="Line 15"/>
            <p:cNvSpPr>
              <a:spLocks noChangeShapeType="1"/>
            </p:cNvSpPr>
            <p:nvPr userDrawn="1"/>
          </p:nvSpPr>
          <p:spPr bwMode="auto">
            <a:xfrm flipH="1">
              <a:off x="3965575" y="3308351"/>
              <a:ext cx="14288"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1" name="Line 16"/>
            <p:cNvSpPr>
              <a:spLocks noChangeShapeType="1"/>
            </p:cNvSpPr>
            <p:nvPr userDrawn="1"/>
          </p:nvSpPr>
          <p:spPr bwMode="auto">
            <a:xfrm flipH="1">
              <a:off x="3951288" y="3311526"/>
              <a:ext cx="14288"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2" name="Line 17"/>
            <p:cNvSpPr>
              <a:spLocks noChangeShapeType="1"/>
            </p:cNvSpPr>
            <p:nvPr userDrawn="1"/>
          </p:nvSpPr>
          <p:spPr bwMode="auto">
            <a:xfrm flipH="1">
              <a:off x="3938588" y="331628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3" name="Line 18"/>
            <p:cNvSpPr>
              <a:spLocks noChangeShapeType="1"/>
            </p:cNvSpPr>
            <p:nvPr userDrawn="1"/>
          </p:nvSpPr>
          <p:spPr bwMode="auto">
            <a:xfrm flipH="1">
              <a:off x="3925888" y="332263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4" name="Line 19"/>
            <p:cNvSpPr>
              <a:spLocks noChangeShapeType="1"/>
            </p:cNvSpPr>
            <p:nvPr userDrawn="1"/>
          </p:nvSpPr>
          <p:spPr bwMode="auto">
            <a:xfrm flipH="1">
              <a:off x="3916363" y="3328988"/>
              <a:ext cx="952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5" name="Line 20"/>
            <p:cNvSpPr>
              <a:spLocks noChangeShapeType="1"/>
            </p:cNvSpPr>
            <p:nvPr userDrawn="1"/>
          </p:nvSpPr>
          <p:spPr bwMode="auto">
            <a:xfrm flipH="1">
              <a:off x="3905250" y="3338513"/>
              <a:ext cx="1111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6" name="Line 21"/>
            <p:cNvSpPr>
              <a:spLocks noChangeShapeType="1"/>
            </p:cNvSpPr>
            <p:nvPr userDrawn="1"/>
          </p:nvSpPr>
          <p:spPr bwMode="auto">
            <a:xfrm flipH="1">
              <a:off x="3897313" y="3349626"/>
              <a:ext cx="7938"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7" name="Line 22"/>
            <p:cNvSpPr>
              <a:spLocks noChangeShapeType="1"/>
            </p:cNvSpPr>
            <p:nvPr userDrawn="1"/>
          </p:nvSpPr>
          <p:spPr bwMode="auto">
            <a:xfrm flipH="1">
              <a:off x="3890963" y="3360738"/>
              <a:ext cx="6350"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8" name="Line 23"/>
            <p:cNvSpPr>
              <a:spLocks noChangeShapeType="1"/>
            </p:cNvSpPr>
            <p:nvPr userDrawn="1"/>
          </p:nvSpPr>
          <p:spPr bwMode="auto">
            <a:xfrm flipH="1">
              <a:off x="3886200" y="3373438"/>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9" name="Line 24"/>
            <p:cNvSpPr>
              <a:spLocks noChangeShapeType="1"/>
            </p:cNvSpPr>
            <p:nvPr userDrawn="1"/>
          </p:nvSpPr>
          <p:spPr bwMode="auto">
            <a:xfrm flipH="1">
              <a:off x="3881438" y="3387726"/>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0" name="Line 25"/>
            <p:cNvSpPr>
              <a:spLocks noChangeShapeType="1"/>
            </p:cNvSpPr>
            <p:nvPr userDrawn="1"/>
          </p:nvSpPr>
          <p:spPr bwMode="auto">
            <a:xfrm flipH="1">
              <a:off x="3879850" y="340201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1" name="Line 26"/>
            <p:cNvSpPr>
              <a:spLocks noChangeShapeType="1"/>
            </p:cNvSpPr>
            <p:nvPr userDrawn="1"/>
          </p:nvSpPr>
          <p:spPr bwMode="auto">
            <a:xfrm flipH="1">
              <a:off x="3879850" y="3417888"/>
              <a:ext cx="0"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2" name="Line 27"/>
            <p:cNvSpPr>
              <a:spLocks noChangeShapeType="1"/>
            </p:cNvSpPr>
            <p:nvPr userDrawn="1"/>
          </p:nvSpPr>
          <p:spPr bwMode="auto">
            <a:xfrm>
              <a:off x="3879850" y="343376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3" name="Line 28"/>
            <p:cNvSpPr>
              <a:spLocks noChangeShapeType="1"/>
            </p:cNvSpPr>
            <p:nvPr userDrawn="1"/>
          </p:nvSpPr>
          <p:spPr bwMode="auto">
            <a:xfrm>
              <a:off x="3881438" y="3449638"/>
              <a:ext cx="1588"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4" name="Line 29"/>
            <p:cNvSpPr>
              <a:spLocks noChangeShapeType="1"/>
            </p:cNvSpPr>
            <p:nvPr userDrawn="1"/>
          </p:nvSpPr>
          <p:spPr bwMode="auto">
            <a:xfrm>
              <a:off x="3883025" y="3462338"/>
              <a:ext cx="4763"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5" name="Line 30"/>
            <p:cNvSpPr>
              <a:spLocks noChangeShapeType="1"/>
            </p:cNvSpPr>
            <p:nvPr userDrawn="1"/>
          </p:nvSpPr>
          <p:spPr bwMode="auto">
            <a:xfrm>
              <a:off x="3887788" y="3475038"/>
              <a:ext cx="47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6" name="Line 31"/>
            <p:cNvSpPr>
              <a:spLocks noChangeShapeType="1"/>
            </p:cNvSpPr>
            <p:nvPr userDrawn="1"/>
          </p:nvSpPr>
          <p:spPr bwMode="auto">
            <a:xfrm>
              <a:off x="3892550" y="3486151"/>
              <a:ext cx="6350"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7" name="Line 32"/>
            <p:cNvSpPr>
              <a:spLocks noChangeShapeType="1"/>
            </p:cNvSpPr>
            <p:nvPr userDrawn="1"/>
          </p:nvSpPr>
          <p:spPr bwMode="auto">
            <a:xfrm>
              <a:off x="3898900" y="3497263"/>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8" name="Line 33"/>
            <p:cNvSpPr>
              <a:spLocks noChangeShapeType="1"/>
            </p:cNvSpPr>
            <p:nvPr userDrawn="1"/>
          </p:nvSpPr>
          <p:spPr bwMode="auto">
            <a:xfrm>
              <a:off x="3906838" y="3505201"/>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9" name="Line 34"/>
            <p:cNvSpPr>
              <a:spLocks noChangeShapeType="1"/>
            </p:cNvSpPr>
            <p:nvPr userDrawn="1"/>
          </p:nvSpPr>
          <p:spPr bwMode="auto">
            <a:xfrm>
              <a:off x="3914775" y="3513138"/>
              <a:ext cx="7938"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0" name="Line 35"/>
            <p:cNvSpPr>
              <a:spLocks noChangeShapeType="1"/>
            </p:cNvSpPr>
            <p:nvPr userDrawn="1"/>
          </p:nvSpPr>
          <p:spPr bwMode="auto">
            <a:xfrm>
              <a:off x="3922713" y="3519488"/>
              <a:ext cx="952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1" name="Line 36"/>
            <p:cNvSpPr>
              <a:spLocks noChangeShapeType="1"/>
            </p:cNvSpPr>
            <p:nvPr userDrawn="1"/>
          </p:nvSpPr>
          <p:spPr bwMode="auto">
            <a:xfrm>
              <a:off x="3932238" y="3525838"/>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2" name="Line 37"/>
            <p:cNvSpPr>
              <a:spLocks noChangeShapeType="1"/>
            </p:cNvSpPr>
            <p:nvPr userDrawn="1"/>
          </p:nvSpPr>
          <p:spPr bwMode="auto">
            <a:xfrm>
              <a:off x="3941763" y="3530601"/>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3" name="Line 38"/>
            <p:cNvSpPr>
              <a:spLocks noChangeShapeType="1"/>
            </p:cNvSpPr>
            <p:nvPr userDrawn="1"/>
          </p:nvSpPr>
          <p:spPr bwMode="auto">
            <a:xfrm>
              <a:off x="3951288" y="3535363"/>
              <a:ext cx="952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4" name="Line 39"/>
            <p:cNvSpPr>
              <a:spLocks noChangeShapeType="1"/>
            </p:cNvSpPr>
            <p:nvPr userDrawn="1"/>
          </p:nvSpPr>
          <p:spPr bwMode="auto">
            <a:xfrm>
              <a:off x="3960813" y="3538538"/>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5" name="Line 40"/>
            <p:cNvSpPr>
              <a:spLocks noChangeShapeType="1"/>
            </p:cNvSpPr>
            <p:nvPr userDrawn="1"/>
          </p:nvSpPr>
          <p:spPr bwMode="auto">
            <a:xfrm>
              <a:off x="3970338" y="3540126"/>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6" name="Line 41"/>
            <p:cNvSpPr>
              <a:spLocks noChangeShapeType="1"/>
            </p:cNvSpPr>
            <p:nvPr userDrawn="1"/>
          </p:nvSpPr>
          <p:spPr bwMode="auto">
            <a:xfrm>
              <a:off x="3979863" y="3541713"/>
              <a:ext cx="793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7" name="Line 42"/>
            <p:cNvSpPr>
              <a:spLocks noChangeShapeType="1"/>
            </p:cNvSpPr>
            <p:nvPr userDrawn="1"/>
          </p:nvSpPr>
          <p:spPr bwMode="auto">
            <a:xfrm>
              <a:off x="3987800"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8" name="Line 43"/>
            <p:cNvSpPr>
              <a:spLocks noChangeShapeType="1"/>
            </p:cNvSpPr>
            <p:nvPr userDrawn="1"/>
          </p:nvSpPr>
          <p:spPr bwMode="auto">
            <a:xfrm>
              <a:off x="3995738"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9" name="Line 44"/>
            <p:cNvSpPr>
              <a:spLocks noChangeShapeType="1"/>
            </p:cNvSpPr>
            <p:nvPr userDrawn="1"/>
          </p:nvSpPr>
          <p:spPr bwMode="auto">
            <a:xfrm>
              <a:off x="4003672" y="3543301"/>
              <a:ext cx="501951"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grpSp>
      <p:sp>
        <p:nvSpPr>
          <p:cNvPr id="140" name="Freeform 13"/>
          <p:cNvSpPr>
            <a:spLocks/>
          </p:cNvSpPr>
          <p:nvPr userDrawn="1"/>
        </p:nvSpPr>
        <p:spPr bwMode="auto">
          <a:xfrm>
            <a:off x="692804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41" name="Freeform 15"/>
          <p:cNvSpPr>
            <a:spLocks/>
          </p:cNvSpPr>
          <p:nvPr userDrawn="1"/>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pic>
        <p:nvPicPr>
          <p:cNvPr id="7" name="Afbeelding 6"/>
          <p:cNvPicPr>
            <a:picLocks noChangeAspect="1"/>
          </p:cNvPicPr>
          <p:nvPr userDrawn="1"/>
        </p:nvPicPr>
        <p:blipFill>
          <a:blip r:embed="rId7"/>
          <a:stretch>
            <a:fillRect/>
          </a:stretch>
        </p:blipFill>
        <p:spPr>
          <a:xfrm>
            <a:off x="119336" y="179786"/>
            <a:ext cx="1327569" cy="571257"/>
          </a:xfrm>
          <a:prstGeom prst="rect">
            <a:avLst/>
          </a:prstGeom>
        </p:spPr>
      </p:pic>
    </p:spTree>
    <p:extLst>
      <p:ext uri="{BB962C8B-B14F-4D97-AF65-F5344CB8AC3E}">
        <p14:creationId xmlns:p14="http://schemas.microsoft.com/office/powerpoint/2010/main" val="3837095860"/>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6" r:id="rId4"/>
    <p:sldLayoutId id="2147483985" r:id="rId5"/>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userDrawn="1"/>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609601" y="228729"/>
            <a:ext cx="11408834" cy="656430"/>
          </a:xfrm>
          <a:prstGeom prst="rect">
            <a:avLst/>
          </a:prstGeom>
        </p:spPr>
        <p:txBody>
          <a:bodyPr vert="horz" lIns="0" tIns="45720" rIns="91440" bIns="45720" rtlCol="0" anchor="ctr">
            <a:no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609600" y="1089660"/>
            <a:ext cx="10972800" cy="5265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1" y="6536343"/>
            <a:ext cx="1115415" cy="216000"/>
          </a:xfrm>
          <a:prstGeom prst="rect">
            <a:avLst/>
          </a:prstGeom>
        </p:spPr>
        <p:txBody>
          <a:bodyPr vert="horz" lIns="91440" tIns="45720" rIns="91440" bIns="45720" rtlCol="0" anchor="ctr"/>
          <a:lstStyle>
            <a:lvl1pPr algn="r">
              <a:defRPr sz="1000">
                <a:solidFill>
                  <a:schemeClr val="tx1"/>
                </a:solidFill>
              </a:defRPr>
            </a:lvl1pPr>
          </a:lstStyle>
          <a:p>
            <a:r>
              <a:rPr lang="nl-BE" smtClean="0"/>
              <a:t>14/01/2017</a:t>
            </a:r>
            <a:endParaRPr lang="nl-BE" dirty="0"/>
          </a:p>
        </p:txBody>
      </p:sp>
      <p:sp>
        <p:nvSpPr>
          <p:cNvPr id="5" name="Footer Placeholder 4"/>
          <p:cNvSpPr>
            <a:spLocks noGrp="1"/>
          </p:cNvSpPr>
          <p:nvPr>
            <p:ph type="ftr" sz="quarter" idx="3"/>
          </p:nvPr>
        </p:nvSpPr>
        <p:spPr>
          <a:xfrm>
            <a:off x="1212454" y="6536343"/>
            <a:ext cx="9876100" cy="216000"/>
          </a:xfrm>
          <a:prstGeom prst="rect">
            <a:avLst/>
          </a:prstGeom>
        </p:spPr>
        <p:txBody>
          <a:bodyPr vert="horz" lIns="91440" tIns="45720" rIns="91440" bIns="45720" rtlCol="0" anchor="ctr"/>
          <a:lstStyle>
            <a:lvl1pPr algn="ctr">
              <a:defRPr sz="1000">
                <a:solidFill>
                  <a:schemeClr val="tx1"/>
                </a:solidFill>
              </a:defRPr>
            </a:lvl1pPr>
          </a:lstStyle>
          <a:p>
            <a:endParaRPr lang="nl-BE" dirty="0"/>
          </a:p>
        </p:txBody>
      </p:sp>
      <p:cxnSp>
        <p:nvCxnSpPr>
          <p:cNvPr id="10" name="Straight Connector 9"/>
          <p:cNvCxnSpPr/>
          <p:nvPr userDrawn="1"/>
        </p:nvCxnSpPr>
        <p:spPr>
          <a:xfrm flipV="1">
            <a:off x="609600" y="876301"/>
            <a:ext cx="11408834" cy="8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Freeform 16"/>
          <p:cNvSpPr>
            <a:spLocks/>
          </p:cNvSpPr>
          <p:nvPr userDrawn="1"/>
        </p:nvSpPr>
        <p:spPr bwMode="auto">
          <a:xfrm>
            <a:off x="11034657"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55" name="Group 54"/>
          <p:cNvGrpSpPr/>
          <p:nvPr userDrawn="1"/>
        </p:nvGrpSpPr>
        <p:grpSpPr>
          <a:xfrm>
            <a:off x="11341406" y="6525344"/>
            <a:ext cx="652068" cy="246477"/>
            <a:chOff x="3879850" y="3306763"/>
            <a:chExt cx="625773" cy="236538"/>
          </a:xfrm>
        </p:grpSpPr>
        <p:sp>
          <p:nvSpPr>
            <p:cNvPr id="56" name="Line 6"/>
            <p:cNvSpPr>
              <a:spLocks noChangeShapeType="1"/>
            </p:cNvSpPr>
            <p:nvPr userDrawn="1"/>
          </p:nvSpPr>
          <p:spPr bwMode="auto">
            <a:xfrm flipH="1" flipV="1">
              <a:off x="4106863" y="3357563"/>
              <a:ext cx="15875"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7" name="Line 7"/>
            <p:cNvSpPr>
              <a:spLocks noChangeShapeType="1"/>
            </p:cNvSpPr>
            <p:nvPr userDrawn="1"/>
          </p:nvSpPr>
          <p:spPr bwMode="auto">
            <a:xfrm flipH="1" flipV="1">
              <a:off x="4092575" y="3341688"/>
              <a:ext cx="142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8" name="Line 8"/>
            <p:cNvSpPr>
              <a:spLocks noChangeShapeType="1"/>
            </p:cNvSpPr>
            <p:nvPr userDrawn="1"/>
          </p:nvSpPr>
          <p:spPr bwMode="auto">
            <a:xfrm flipH="1" flipV="1">
              <a:off x="4075113" y="3330576"/>
              <a:ext cx="174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59" name="Line 9"/>
            <p:cNvSpPr>
              <a:spLocks noChangeShapeType="1"/>
            </p:cNvSpPr>
            <p:nvPr userDrawn="1"/>
          </p:nvSpPr>
          <p:spPr bwMode="auto">
            <a:xfrm flipH="1" flipV="1">
              <a:off x="4059238" y="3321051"/>
              <a:ext cx="1587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0" name="Line 10"/>
            <p:cNvSpPr>
              <a:spLocks noChangeShapeType="1"/>
            </p:cNvSpPr>
            <p:nvPr userDrawn="1"/>
          </p:nvSpPr>
          <p:spPr bwMode="auto">
            <a:xfrm flipH="1" flipV="1">
              <a:off x="4043363" y="3314701"/>
              <a:ext cx="1587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1" name="Line 11"/>
            <p:cNvSpPr>
              <a:spLocks noChangeShapeType="1"/>
            </p:cNvSpPr>
            <p:nvPr userDrawn="1"/>
          </p:nvSpPr>
          <p:spPr bwMode="auto">
            <a:xfrm flipH="1" flipV="1">
              <a:off x="4025900" y="3309938"/>
              <a:ext cx="17463"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2" name="Line 12"/>
            <p:cNvSpPr>
              <a:spLocks noChangeShapeType="1"/>
            </p:cNvSpPr>
            <p:nvPr userDrawn="1"/>
          </p:nvSpPr>
          <p:spPr bwMode="auto">
            <a:xfrm flipH="1" flipV="1">
              <a:off x="4010025" y="3306763"/>
              <a:ext cx="1587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3" name="Line 13"/>
            <p:cNvSpPr>
              <a:spLocks noChangeShapeType="1"/>
            </p:cNvSpPr>
            <p:nvPr userDrawn="1"/>
          </p:nvSpPr>
          <p:spPr bwMode="auto">
            <a:xfrm flipH="1" flipV="1">
              <a:off x="3994150" y="3306763"/>
              <a:ext cx="15875"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64" name="Line 14"/>
            <p:cNvSpPr>
              <a:spLocks noChangeShapeType="1"/>
            </p:cNvSpPr>
            <p:nvPr userDrawn="1"/>
          </p:nvSpPr>
          <p:spPr bwMode="auto">
            <a:xfrm flipH="1">
              <a:off x="3979863" y="3306763"/>
              <a:ext cx="1428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0" name="Line 15"/>
            <p:cNvSpPr>
              <a:spLocks noChangeShapeType="1"/>
            </p:cNvSpPr>
            <p:nvPr userDrawn="1"/>
          </p:nvSpPr>
          <p:spPr bwMode="auto">
            <a:xfrm flipH="1">
              <a:off x="3965575" y="3308351"/>
              <a:ext cx="14288"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1" name="Line 16"/>
            <p:cNvSpPr>
              <a:spLocks noChangeShapeType="1"/>
            </p:cNvSpPr>
            <p:nvPr userDrawn="1"/>
          </p:nvSpPr>
          <p:spPr bwMode="auto">
            <a:xfrm flipH="1">
              <a:off x="3951288" y="3311526"/>
              <a:ext cx="14288"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2" name="Line 17"/>
            <p:cNvSpPr>
              <a:spLocks noChangeShapeType="1"/>
            </p:cNvSpPr>
            <p:nvPr userDrawn="1"/>
          </p:nvSpPr>
          <p:spPr bwMode="auto">
            <a:xfrm flipH="1">
              <a:off x="3938588" y="331628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3" name="Line 18"/>
            <p:cNvSpPr>
              <a:spLocks noChangeShapeType="1"/>
            </p:cNvSpPr>
            <p:nvPr userDrawn="1"/>
          </p:nvSpPr>
          <p:spPr bwMode="auto">
            <a:xfrm flipH="1">
              <a:off x="3925888" y="332263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4" name="Line 19"/>
            <p:cNvSpPr>
              <a:spLocks noChangeShapeType="1"/>
            </p:cNvSpPr>
            <p:nvPr userDrawn="1"/>
          </p:nvSpPr>
          <p:spPr bwMode="auto">
            <a:xfrm flipH="1">
              <a:off x="3916363" y="3328988"/>
              <a:ext cx="952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5" name="Line 20"/>
            <p:cNvSpPr>
              <a:spLocks noChangeShapeType="1"/>
            </p:cNvSpPr>
            <p:nvPr userDrawn="1"/>
          </p:nvSpPr>
          <p:spPr bwMode="auto">
            <a:xfrm flipH="1">
              <a:off x="3905250" y="3338513"/>
              <a:ext cx="1111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6" name="Line 21"/>
            <p:cNvSpPr>
              <a:spLocks noChangeShapeType="1"/>
            </p:cNvSpPr>
            <p:nvPr userDrawn="1"/>
          </p:nvSpPr>
          <p:spPr bwMode="auto">
            <a:xfrm flipH="1">
              <a:off x="3897313" y="3349626"/>
              <a:ext cx="7938"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7" name="Line 22"/>
            <p:cNvSpPr>
              <a:spLocks noChangeShapeType="1"/>
            </p:cNvSpPr>
            <p:nvPr userDrawn="1"/>
          </p:nvSpPr>
          <p:spPr bwMode="auto">
            <a:xfrm flipH="1">
              <a:off x="3890963" y="3360738"/>
              <a:ext cx="6350"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8" name="Line 23"/>
            <p:cNvSpPr>
              <a:spLocks noChangeShapeType="1"/>
            </p:cNvSpPr>
            <p:nvPr userDrawn="1"/>
          </p:nvSpPr>
          <p:spPr bwMode="auto">
            <a:xfrm flipH="1">
              <a:off x="3886200" y="3373438"/>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19" name="Line 24"/>
            <p:cNvSpPr>
              <a:spLocks noChangeShapeType="1"/>
            </p:cNvSpPr>
            <p:nvPr userDrawn="1"/>
          </p:nvSpPr>
          <p:spPr bwMode="auto">
            <a:xfrm flipH="1">
              <a:off x="3881438" y="3387726"/>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0" name="Line 25"/>
            <p:cNvSpPr>
              <a:spLocks noChangeShapeType="1"/>
            </p:cNvSpPr>
            <p:nvPr userDrawn="1"/>
          </p:nvSpPr>
          <p:spPr bwMode="auto">
            <a:xfrm flipH="1">
              <a:off x="3879850" y="340201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1" name="Line 26"/>
            <p:cNvSpPr>
              <a:spLocks noChangeShapeType="1"/>
            </p:cNvSpPr>
            <p:nvPr userDrawn="1"/>
          </p:nvSpPr>
          <p:spPr bwMode="auto">
            <a:xfrm flipH="1">
              <a:off x="3879850" y="3417888"/>
              <a:ext cx="0"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2" name="Line 27"/>
            <p:cNvSpPr>
              <a:spLocks noChangeShapeType="1"/>
            </p:cNvSpPr>
            <p:nvPr userDrawn="1"/>
          </p:nvSpPr>
          <p:spPr bwMode="auto">
            <a:xfrm>
              <a:off x="3879850" y="343376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3" name="Line 28"/>
            <p:cNvSpPr>
              <a:spLocks noChangeShapeType="1"/>
            </p:cNvSpPr>
            <p:nvPr userDrawn="1"/>
          </p:nvSpPr>
          <p:spPr bwMode="auto">
            <a:xfrm>
              <a:off x="3881438" y="3449638"/>
              <a:ext cx="1588"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4" name="Line 29"/>
            <p:cNvSpPr>
              <a:spLocks noChangeShapeType="1"/>
            </p:cNvSpPr>
            <p:nvPr userDrawn="1"/>
          </p:nvSpPr>
          <p:spPr bwMode="auto">
            <a:xfrm>
              <a:off x="3883025" y="3462338"/>
              <a:ext cx="4763"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5" name="Line 30"/>
            <p:cNvSpPr>
              <a:spLocks noChangeShapeType="1"/>
            </p:cNvSpPr>
            <p:nvPr userDrawn="1"/>
          </p:nvSpPr>
          <p:spPr bwMode="auto">
            <a:xfrm>
              <a:off x="3887788" y="3475038"/>
              <a:ext cx="47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6" name="Line 31"/>
            <p:cNvSpPr>
              <a:spLocks noChangeShapeType="1"/>
            </p:cNvSpPr>
            <p:nvPr userDrawn="1"/>
          </p:nvSpPr>
          <p:spPr bwMode="auto">
            <a:xfrm>
              <a:off x="3892550" y="3486151"/>
              <a:ext cx="6350"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7" name="Line 32"/>
            <p:cNvSpPr>
              <a:spLocks noChangeShapeType="1"/>
            </p:cNvSpPr>
            <p:nvPr userDrawn="1"/>
          </p:nvSpPr>
          <p:spPr bwMode="auto">
            <a:xfrm>
              <a:off x="3898900" y="3497263"/>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8" name="Line 33"/>
            <p:cNvSpPr>
              <a:spLocks noChangeShapeType="1"/>
            </p:cNvSpPr>
            <p:nvPr userDrawn="1"/>
          </p:nvSpPr>
          <p:spPr bwMode="auto">
            <a:xfrm>
              <a:off x="3906838" y="3505201"/>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29" name="Line 34"/>
            <p:cNvSpPr>
              <a:spLocks noChangeShapeType="1"/>
            </p:cNvSpPr>
            <p:nvPr userDrawn="1"/>
          </p:nvSpPr>
          <p:spPr bwMode="auto">
            <a:xfrm>
              <a:off x="3914775" y="3513138"/>
              <a:ext cx="7938"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0" name="Line 35"/>
            <p:cNvSpPr>
              <a:spLocks noChangeShapeType="1"/>
            </p:cNvSpPr>
            <p:nvPr userDrawn="1"/>
          </p:nvSpPr>
          <p:spPr bwMode="auto">
            <a:xfrm>
              <a:off x="3922713" y="3519488"/>
              <a:ext cx="952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1" name="Line 36"/>
            <p:cNvSpPr>
              <a:spLocks noChangeShapeType="1"/>
            </p:cNvSpPr>
            <p:nvPr userDrawn="1"/>
          </p:nvSpPr>
          <p:spPr bwMode="auto">
            <a:xfrm>
              <a:off x="3932238" y="3525838"/>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2" name="Line 37"/>
            <p:cNvSpPr>
              <a:spLocks noChangeShapeType="1"/>
            </p:cNvSpPr>
            <p:nvPr userDrawn="1"/>
          </p:nvSpPr>
          <p:spPr bwMode="auto">
            <a:xfrm>
              <a:off x="3941763" y="3530601"/>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3" name="Line 38"/>
            <p:cNvSpPr>
              <a:spLocks noChangeShapeType="1"/>
            </p:cNvSpPr>
            <p:nvPr userDrawn="1"/>
          </p:nvSpPr>
          <p:spPr bwMode="auto">
            <a:xfrm>
              <a:off x="3951288" y="3535363"/>
              <a:ext cx="952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4" name="Line 39"/>
            <p:cNvSpPr>
              <a:spLocks noChangeShapeType="1"/>
            </p:cNvSpPr>
            <p:nvPr userDrawn="1"/>
          </p:nvSpPr>
          <p:spPr bwMode="auto">
            <a:xfrm>
              <a:off x="3960813" y="3538538"/>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5" name="Line 40"/>
            <p:cNvSpPr>
              <a:spLocks noChangeShapeType="1"/>
            </p:cNvSpPr>
            <p:nvPr userDrawn="1"/>
          </p:nvSpPr>
          <p:spPr bwMode="auto">
            <a:xfrm>
              <a:off x="3970338" y="3540126"/>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6" name="Line 41"/>
            <p:cNvSpPr>
              <a:spLocks noChangeShapeType="1"/>
            </p:cNvSpPr>
            <p:nvPr userDrawn="1"/>
          </p:nvSpPr>
          <p:spPr bwMode="auto">
            <a:xfrm>
              <a:off x="3979863" y="3541713"/>
              <a:ext cx="793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7" name="Line 42"/>
            <p:cNvSpPr>
              <a:spLocks noChangeShapeType="1"/>
            </p:cNvSpPr>
            <p:nvPr userDrawn="1"/>
          </p:nvSpPr>
          <p:spPr bwMode="auto">
            <a:xfrm>
              <a:off x="3987800"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8" name="Line 43"/>
            <p:cNvSpPr>
              <a:spLocks noChangeShapeType="1"/>
            </p:cNvSpPr>
            <p:nvPr userDrawn="1"/>
          </p:nvSpPr>
          <p:spPr bwMode="auto">
            <a:xfrm>
              <a:off x="3995738"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sp>
          <p:nvSpPr>
            <p:cNvPr id="139" name="Line 44"/>
            <p:cNvSpPr>
              <a:spLocks noChangeShapeType="1"/>
            </p:cNvSpPr>
            <p:nvPr userDrawn="1"/>
          </p:nvSpPr>
          <p:spPr bwMode="auto">
            <a:xfrm>
              <a:off x="4003672" y="3543301"/>
              <a:ext cx="501951"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fr-BE"/>
            </a:p>
          </p:txBody>
        </p:sp>
      </p:grpSp>
      <p:sp>
        <p:nvSpPr>
          <p:cNvPr id="140" name="Freeform 13"/>
          <p:cNvSpPr>
            <a:spLocks/>
          </p:cNvSpPr>
          <p:nvPr userDrawn="1"/>
        </p:nvSpPr>
        <p:spPr bwMode="auto">
          <a:xfrm>
            <a:off x="692804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
        <p:nvSpPr>
          <p:cNvPr id="141" name="Freeform 15"/>
          <p:cNvSpPr>
            <a:spLocks/>
          </p:cNvSpPr>
          <p:nvPr userDrawn="1"/>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1063940555"/>
      </p:ext>
    </p:extLst>
  </p:cSld>
  <p:clrMap bg1="lt1" tx1="dk1" bg2="lt2" tx2="dk2" accent1="accent1" accent2="accent2" accent3="accent3" accent4="accent4" accent5="accent5" accent6="accent6" hlink="hlink" folHlink="folHlink"/>
  <p:sldLayoutIdLst>
    <p:sldLayoutId id="2147483967" r:id="rId1"/>
    <p:sldLayoutId id="2147483976" r:id="rId2"/>
    <p:sldLayoutId id="2147483968" r:id="rId3"/>
    <p:sldLayoutId id="2147483973" r:id="rId4"/>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5CFE3-CBC2-4142-8E83-F27DDEF6D14B}"/>
              </a:ext>
            </a:extLst>
          </p:cNvPr>
          <p:cNvSpPr>
            <a:spLocks noGrp="1"/>
          </p:cNvSpPr>
          <p:nvPr>
            <p:ph type="body" idx="1"/>
          </p:nvPr>
        </p:nvSpPr>
        <p:spPr>
          <a:xfrm>
            <a:off x="339436" y="1342546"/>
            <a:ext cx="11431524"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3B767A3-A968-D74A-BCB7-7A91E25575BF}"/>
              </a:ext>
            </a:extLst>
          </p:cNvPr>
          <p:cNvSpPr>
            <a:spLocks noGrp="1"/>
          </p:cNvSpPr>
          <p:nvPr>
            <p:ph type="sldNum" sz="quarter" idx="4"/>
          </p:nvPr>
        </p:nvSpPr>
        <p:spPr>
          <a:xfrm>
            <a:off x="9027761" y="6270274"/>
            <a:ext cx="2743200" cy="365760"/>
          </a:xfrm>
          <a:prstGeom prst="rect">
            <a:avLst/>
          </a:prstGeom>
        </p:spPr>
        <p:txBody>
          <a:bodyPr anchor="ctr" anchorCtr="0"/>
          <a:lstStyle>
            <a:lvl1pPr algn="r">
              <a:defRPr sz="1000">
                <a:solidFill>
                  <a:srgbClr val="6F706E"/>
                </a:solidFill>
                <a:latin typeface="Roboto" panose="02000000000000000000" pitchFamily="2" charset="0"/>
                <a:ea typeface="Roboto" panose="02000000000000000000" pitchFamily="2" charset="0"/>
              </a:defRPr>
            </a:lvl1pPr>
          </a:lstStyle>
          <a:p>
            <a:fld id="{D45B42A2-12DC-D04A-88D3-A93CC82DF348}" type="slidenum">
              <a:rPr lang="en-US" smtClean="0"/>
              <a:pPr/>
              <a:t>‹nr.›</a:t>
            </a:fld>
            <a:endParaRPr lang="en-US" dirty="0"/>
          </a:p>
        </p:txBody>
      </p:sp>
      <p:sp>
        <p:nvSpPr>
          <p:cNvPr id="9" name="Title Placeholder 1">
            <a:extLst>
              <a:ext uri="{FF2B5EF4-FFF2-40B4-BE49-F238E27FC236}">
                <a16:creationId xmlns:a16="http://schemas.microsoft.com/office/drawing/2014/main" id="{1790BF20-D36A-2148-9A39-FE8EDB20F33C}"/>
              </a:ext>
            </a:extLst>
          </p:cNvPr>
          <p:cNvSpPr>
            <a:spLocks noGrp="1"/>
          </p:cNvSpPr>
          <p:nvPr>
            <p:ph type="title"/>
          </p:nvPr>
        </p:nvSpPr>
        <p:spPr>
          <a:xfrm>
            <a:off x="339436" y="91993"/>
            <a:ext cx="11431524" cy="91765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7068773"/>
      </p:ext>
    </p:extLst>
  </p:cSld>
  <p:clrMap bg1="lt1" tx1="dk1" bg2="lt2" tx2="dk2" accent1="accent1" accent2="accent2" accent3="accent3" accent4="accent4" accent5="accent5" accent6="accent6" hlink="hlink" folHlink="folHlink"/>
  <p:sldLayoutIdLst>
    <p:sldLayoutId id="2147483945" r:id="rId1"/>
    <p:sldLayoutId id="2147483946"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143D0-EA1A-0C4A-99AD-957FF38F3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BCE758F7-3990-FF42-9947-77C286644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65068-2D26-6D4B-A51F-272EE81240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14/01/2017</a:t>
            </a:r>
            <a:endParaRPr lang="en-US"/>
          </a:p>
        </p:txBody>
      </p:sp>
      <p:sp>
        <p:nvSpPr>
          <p:cNvPr id="5" name="Footer Placeholder 4">
            <a:extLst>
              <a:ext uri="{FF2B5EF4-FFF2-40B4-BE49-F238E27FC236}">
                <a16:creationId xmlns:a16="http://schemas.microsoft.com/office/drawing/2014/main" id="{1A1F1651-7351-6D4F-942A-A192E2D72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6D6267-9BF2-DF43-BDF4-C81731BB8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7B70E-7FA4-C44E-8187-8736C5F7FFB9}" type="slidenum">
              <a:rPr lang="en-US" smtClean="0"/>
              <a:t>‹nr.›</a:t>
            </a:fld>
            <a:endParaRPr lang="en-US"/>
          </a:p>
        </p:txBody>
      </p:sp>
    </p:spTree>
    <p:extLst>
      <p:ext uri="{BB962C8B-B14F-4D97-AF65-F5344CB8AC3E}">
        <p14:creationId xmlns:p14="http://schemas.microsoft.com/office/powerpoint/2010/main" val="4054457023"/>
      </p:ext>
    </p:extLst>
  </p:cSld>
  <p:clrMap bg1="lt1" tx1="dk1" bg2="lt2" tx2="dk2" accent1="accent1" accent2="accent2" accent3="accent3" accent4="accent4" accent5="accent5" accent6="accent6" hlink="hlink" folHlink="folHlink"/>
  <p:sldLayoutIdLst>
    <p:sldLayoutId id="214748396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cloud.belgium.be/" TargetMode="External"/><Relationship Id="rId2" Type="http://schemas.openxmlformats.org/officeDocument/2006/relationships/hyperlink" Target="https://www.frankrobben.be/" TargetMode="Externa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www.smals.b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273.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74.gif"/><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279.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8" Type="http://schemas.openxmlformats.org/officeDocument/2006/relationships/hyperlink" Target="https://www.montrealdeclaration-responsibleai.com/the-declaration"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8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283.jpeg"/></Relationships>
</file>

<file path=ppt/slides/_rels/slide114.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hyperlink" Target="https://www.smals.be/fr/content/mission-structure-organisationnelle-et-fonctionnement-de-lasbl-smals" TargetMode="External"/><Relationship Id="rId2" Type="http://schemas.openxmlformats.org/officeDocument/2006/relationships/hyperlink" Target="https://www.smals.be/fr/content/statuts" TargetMode="External"/><Relationship Id="rId1" Type="http://schemas.openxmlformats.org/officeDocument/2006/relationships/slideLayout" Target="../slideLayouts/slideLayout12.xml"/><Relationship Id="rId5" Type="http://schemas.openxmlformats.org/officeDocument/2006/relationships/hyperlink" Target="https://www.smals.be/nl/content/missie-organisatiestructuur-en-werking-van-smals-vzw" TargetMode="External"/><Relationship Id="rId4" Type="http://schemas.openxmlformats.org/officeDocument/2006/relationships/hyperlink" Target="https://www.smals.be/nl/content/statuten"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hyperlink" Target="https://www.smalsresearch.be/"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0.xml.rels><?xml version="1.0" encoding="UTF-8" standalone="yes"?>
<Relationships xmlns="http://schemas.openxmlformats.org/package/2006/relationships"><Relationship Id="rId3" Type="http://schemas.openxmlformats.org/officeDocument/2006/relationships/image" Target="../media/image290.emf"/><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hyperlink" Target="https://reuse.smals.be/language-selection" TargetMode="Externa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hyperlink" Target="https://www.smals.be/fr/content/rapport-dactivite-2019" TargetMode="External"/><Relationship Id="rId2" Type="http://schemas.openxmlformats.org/officeDocument/2006/relationships/hyperlink" Target="http://www.smals.be/" TargetMode="External"/><Relationship Id="rId1" Type="http://schemas.openxmlformats.org/officeDocument/2006/relationships/slideLayout" Target="../slideLayouts/slideLayout12.xml"/><Relationship Id="rId4" Type="http://schemas.openxmlformats.org/officeDocument/2006/relationships/hyperlink" Target="https://www.smals.be/nl/content/activiteitenverslag-2019"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14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11.xml"/><Relationship Id="rId4" Type="http://schemas.openxmlformats.org/officeDocument/2006/relationships/image" Target="../media/image297.png"/></Relationships>
</file>

<file path=ppt/slides/_rels/slide143.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hyperlink" Target="https://www.gcloud.belgium.be/" TargetMode="External"/><Relationship Id="rId7" Type="http://schemas.openxmlformats.org/officeDocument/2006/relationships/image" Target="../media/image11.jpeg"/><Relationship Id="rId2" Type="http://schemas.openxmlformats.org/officeDocument/2006/relationships/hyperlink" Target="https://www.frankrobben.be/" TargetMode="Externa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300.jpeg"/><Relationship Id="rId4" Type="http://schemas.openxmlformats.org/officeDocument/2006/relationships/hyperlink" Target="https://www.smals.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hyperlink" Target="http://www.gcloud.belgium.be/"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hyperlink" Target="https://dt.bosa.be/sites/default/files/fisp_-_privacy_vademecum_nl.pdf" TargetMode="External"/><Relationship Id="rId21" Type="http://schemas.openxmlformats.org/officeDocument/2006/relationships/image" Target="../media/image50.png"/><Relationship Id="rId17" Type="http://schemas.openxmlformats.org/officeDocument/2006/relationships/image" Target="NULL"/><Relationship Id="rId2" Type="http://schemas.openxmlformats.org/officeDocument/2006/relationships/hyperlink" Target="https://dt.bosa.be/nl/federaal_beleid_voor_informatiebeveiliging_fisp" TargetMode="External"/><Relationship Id="rId16" Type="http://schemas.openxmlformats.org/officeDocument/2006/relationships/image" Target="../media/image48.png"/><Relationship Id="rId20" Type="http://schemas.openxmlformats.org/officeDocument/2006/relationships/image" Target="../media/image49.png"/><Relationship Id="rId1" Type="http://schemas.openxmlformats.org/officeDocument/2006/relationships/slideLayout" Target="../slideLayouts/slideLayout5.xm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6.png"/><Relationship Id="rId14" Type="http://schemas.openxmlformats.org/officeDocument/2006/relationships/image" Target="../media/image47.png"/><Relationship Id="rId22"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hyperlink" Target="https://www.ict-reuse.be/"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ict-reuse.be/" TargetMode="Externa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79.png"/><Relationship Id="rId26" Type="http://schemas.openxmlformats.org/officeDocument/2006/relationships/image" Target="../media/image86.png"/><Relationship Id="rId3" Type="http://schemas.openxmlformats.org/officeDocument/2006/relationships/image" Target="../media/image65.png"/><Relationship Id="rId21" Type="http://schemas.openxmlformats.org/officeDocument/2006/relationships/image" Target="../media/image82.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8.png"/><Relationship Id="rId25" Type="http://schemas.openxmlformats.org/officeDocument/2006/relationships/hyperlink" Target="https://www.rjv.fgov.be/nl" TargetMode="External"/><Relationship Id="rId2" Type="http://schemas.openxmlformats.org/officeDocument/2006/relationships/image" Target="../media/image64.png"/><Relationship Id="rId16" Type="http://schemas.openxmlformats.org/officeDocument/2006/relationships/image" Target="../media/image77.gif"/><Relationship Id="rId20" Type="http://schemas.openxmlformats.org/officeDocument/2006/relationships/image" Target="../media/image81.png"/><Relationship Id="rId29"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5.jpeg"/><Relationship Id="rId5" Type="http://schemas.openxmlformats.org/officeDocument/2006/relationships/image" Target="../media/image67.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8.png"/><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hyperlink" Target="http://www.riziv.fgov.be/nl/Paginas/default.aspx" TargetMode="External"/><Relationship Id="rId22" Type="http://schemas.openxmlformats.org/officeDocument/2006/relationships/image" Target="../media/image83.png"/><Relationship Id="rId27"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6.gif"/><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1.png"/><Relationship Id="rId2" Type="http://schemas.openxmlformats.org/officeDocument/2006/relationships/notesSlide" Target="../notesSlides/notesSlide24.xml"/><Relationship Id="rId16"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95.png"/><Relationship Id="rId5" Type="http://schemas.openxmlformats.org/officeDocument/2006/relationships/diagramQuickStyle" Target="../diagrams/quickStyle4.xml"/><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diagramLayout" Target="../diagrams/layout4.xml"/><Relationship Id="rId9" Type="http://schemas.openxmlformats.org/officeDocument/2006/relationships/image" Target="../media/image93.png"/><Relationship Id="rId1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14.gif"/><Relationship Id="rId5" Type="http://schemas.openxmlformats.org/officeDocument/2006/relationships/chart" Target="../charts/chart1.xml"/><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31.xml"/><Relationship Id="rId16" Type="http://schemas.openxmlformats.org/officeDocument/2006/relationships/image" Target="../media/image131.png"/><Relationship Id="rId20" Type="http://schemas.microsoft.com/office/2007/relationships/hdphoto" Target="../media/hdphoto6.wdp"/><Relationship Id="rId1" Type="http://schemas.openxmlformats.org/officeDocument/2006/relationships/slideLayout" Target="../slideLayouts/slideLayout14.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jpe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microsoft.com/office/2007/relationships/hdphoto" Target="../media/hdphoto4.wdp"/><Relationship Id="rId9" Type="http://schemas.microsoft.com/office/2007/relationships/hdphoto" Target="../media/hdphoto5.wdp"/><Relationship Id="rId14" Type="http://schemas.openxmlformats.org/officeDocument/2006/relationships/image" Target="../media/image129.png"/></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5.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23.png"/><Relationship Id="rId7" Type="http://schemas.openxmlformats.org/officeDocument/2006/relationships/image" Target="../media/image142.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41.jpe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jpe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35.xml"/><Relationship Id="rId16" Type="http://schemas.openxmlformats.org/officeDocument/2006/relationships/image" Target="../media/image169.png"/><Relationship Id="rId1" Type="http://schemas.openxmlformats.org/officeDocument/2006/relationships/slideLayout" Target="../slideLayouts/slideLayout14.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67.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74.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7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59.png"/><Relationship Id="rId11" Type="http://schemas.openxmlformats.org/officeDocument/2006/relationships/image" Target="../media/image172.png"/><Relationship Id="rId5" Type="http://schemas.openxmlformats.org/officeDocument/2006/relationships/image" Target="../media/image158.png"/><Relationship Id="rId10" Type="http://schemas.openxmlformats.org/officeDocument/2006/relationships/image" Target="../media/image171.png"/><Relationship Id="rId4" Type="http://schemas.openxmlformats.org/officeDocument/2006/relationships/image" Target="../media/image157.png"/><Relationship Id="rId9" Type="http://schemas.openxmlformats.org/officeDocument/2006/relationships/image" Target="../media/image170.png"/></Relationships>
</file>

<file path=ppt/slides/_rels/slide68.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3.jpe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78.png"/><Relationship Id="rId11" Type="http://schemas.microsoft.com/office/2007/relationships/hdphoto" Target="../media/hdphoto8.wdp"/><Relationship Id="rId5" Type="http://schemas.openxmlformats.org/officeDocument/2006/relationships/image" Target="../media/image177.png"/><Relationship Id="rId10" Type="http://schemas.openxmlformats.org/officeDocument/2006/relationships/image" Target="../media/image181.png"/><Relationship Id="rId4" Type="http://schemas.openxmlformats.org/officeDocument/2006/relationships/image" Target="../media/image176.png"/><Relationship Id="rId9" Type="http://schemas.microsoft.com/office/2007/relationships/hdphoto" Target="../media/hdphoto7.wdp"/><Relationship Id="rId14" Type="http://schemas.openxmlformats.org/officeDocument/2006/relationships/image" Target="../media/image184.png"/></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85.jpeg"/><Relationship Id="rId5" Type="http://schemas.openxmlformats.org/officeDocument/2006/relationships/image" Target="../media/image110.png"/><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jpe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jpe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7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3.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9.pn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s>
</file>

<file path=ppt/slides/_rels/slide84.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0.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png"/><Relationship Id="rId4" Type="http://schemas.microsoft.com/office/2007/relationships/hdphoto" Target="../media/hdphoto9.wdp"/><Relationship Id="rId9" Type="http://schemas.openxmlformats.org/officeDocument/2006/relationships/image" Target="../media/image225.png"/></Relationships>
</file>

<file path=ppt/slides/_rels/slide85.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8.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s>
</file>

<file path=ppt/slides/_rels/slide8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4.xml"/><Relationship Id="rId4" Type="http://schemas.openxmlformats.org/officeDocument/2006/relationships/image" Target="../media/image242.png"/></Relationships>
</file>

<file path=ppt/slides/_rels/slide87.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88.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jpeg"/></Relationships>
</file>

<file path=ppt/slides/_rels/slide89.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5.png"/><Relationship Id="rId7" Type="http://schemas.openxmlformats.org/officeDocument/2006/relationships/image" Target="../media/image258.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 Id="rId9" Type="http://schemas.openxmlformats.org/officeDocument/2006/relationships/image" Target="../media/image25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267.png"/><Relationship Id="rId3" Type="http://schemas.openxmlformats.org/officeDocument/2006/relationships/image" Target="../media/image259.png"/><Relationship Id="rId7" Type="http://schemas.openxmlformats.org/officeDocument/2006/relationships/image" Target="../media/image263.png"/><Relationship Id="rId1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262.png"/><Relationship Id="rId11" Type="http://schemas.openxmlformats.org/officeDocument/2006/relationships/image" Target="../media/image266.png"/><Relationship Id="rId5" Type="http://schemas.openxmlformats.org/officeDocument/2006/relationships/image" Target="../media/image261.png"/><Relationship Id="rId10" Type="http://schemas.openxmlformats.org/officeDocument/2006/relationships/image" Target="../media/image265.png"/><Relationship Id="rId4" Type="http://schemas.openxmlformats.org/officeDocument/2006/relationships/image" Target="../media/image260.png"/><Relationship Id="rId9" Type="http://schemas.openxmlformats.org/officeDocument/2006/relationships/image" Target="../media/image21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2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7680176" y="3394735"/>
            <a:ext cx="388778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r>
              <a:rPr lang="nl-BE" sz="1600" dirty="0"/>
              <a:t>frank.robben@mail.fgov.be </a:t>
            </a:r>
          </a:p>
          <a:p>
            <a:endParaRPr lang="nl-BE" sz="1600" dirty="0">
              <a:sym typeface="Arial" pitchFamily="34" charset="0"/>
            </a:endParaRPr>
          </a:p>
          <a:p>
            <a:r>
              <a:rPr lang="nl-BE" sz="1600" dirty="0">
                <a:sym typeface="Arial" pitchFamily="34" charset="0"/>
              </a:rPr>
              <a:t>@FrRobben</a:t>
            </a:r>
          </a:p>
          <a:p>
            <a:endParaRPr lang="nl-BE" sz="1600" dirty="0">
              <a:sym typeface="Arial" pitchFamily="34" charset="0"/>
            </a:endParaRPr>
          </a:p>
          <a:p>
            <a:r>
              <a:rPr lang="nl-BE" sz="1600" dirty="0">
                <a:sym typeface="Arial" pitchFamily="34" charset="0"/>
                <a:hlinkClick r:id="rId2"/>
              </a:rPr>
              <a:t>https://www.frankrobben.be</a:t>
            </a:r>
            <a:endParaRPr lang="nl-BE" sz="1600" dirty="0">
              <a:sym typeface="Arial" pitchFamily="34" charset="0"/>
            </a:endParaRPr>
          </a:p>
          <a:p>
            <a:r>
              <a:rPr lang="nl-BE" sz="1600" dirty="0">
                <a:sym typeface="Arial" pitchFamily="34" charset="0"/>
                <a:hlinkClick r:id="rId3"/>
              </a:rPr>
              <a:t>https://</a:t>
            </a:r>
            <a:r>
              <a:rPr lang="nl-BE" sz="1600" dirty="0" smtClean="0">
                <a:sym typeface="Arial" pitchFamily="34" charset="0"/>
                <a:hlinkClick r:id="rId3"/>
              </a:rPr>
              <a:t>www.gcloud.belgium.be</a:t>
            </a:r>
            <a:endParaRPr lang="nl-BE" sz="1600" dirty="0" smtClean="0">
              <a:sym typeface="Arial" pitchFamily="34" charset="0"/>
            </a:endParaRPr>
          </a:p>
          <a:p>
            <a:r>
              <a:rPr lang="nl-BE" sz="1600" dirty="0" smtClean="0">
                <a:sym typeface="Arial" pitchFamily="34" charset="0"/>
                <a:hlinkClick r:id="rId4"/>
              </a:rPr>
              <a:t>https://www.smals.be</a:t>
            </a:r>
            <a:endParaRPr lang="nl-BE" sz="1600" dirty="0" smtClean="0">
              <a:sym typeface="Arial" pitchFamily="34" charset="0"/>
            </a:endParaRPr>
          </a:p>
        </p:txBody>
      </p:sp>
      <p:grpSp>
        <p:nvGrpSpPr>
          <p:cNvPr id="5" name="Group 11"/>
          <p:cNvGrpSpPr>
            <a:grpSpLocks/>
          </p:cNvGrpSpPr>
          <p:nvPr/>
        </p:nvGrpSpPr>
        <p:grpSpPr bwMode="auto">
          <a:xfrm>
            <a:off x="7299177" y="4346872"/>
            <a:ext cx="397733" cy="892782"/>
            <a:chOff x="4406900" y="3629091"/>
            <a:chExt cx="397733" cy="893182"/>
          </a:xfrm>
        </p:grpSpPr>
        <p:pic>
          <p:nvPicPr>
            <p:cNvPr id="6" name="Picture 1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3690" y="4131806"/>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1"/>
          <p:cNvSpPr>
            <a:spLocks noGrp="1"/>
          </p:cNvSpPr>
          <p:nvPr>
            <p:ph type="ctrTitle" idx="4294967295"/>
          </p:nvPr>
        </p:nvSpPr>
        <p:spPr>
          <a:xfrm>
            <a:off x="839416" y="2030983"/>
            <a:ext cx="10363200" cy="1470025"/>
          </a:xfrm>
        </p:spPr>
        <p:txBody>
          <a:bodyPr/>
          <a:lstStyle/>
          <a:p>
            <a:pPr algn="ctr"/>
            <a:r>
              <a:rPr lang="fr-BE" sz="5400" dirty="0" smtClean="0"/>
              <a:t>Digital shift </a:t>
            </a:r>
            <a:r>
              <a:rPr lang="fr-BE" sz="5400" dirty="0" err="1" smtClean="0"/>
              <a:t>within</a:t>
            </a:r>
            <a:r>
              <a:rPr lang="fr-BE" sz="5400" dirty="0" smtClean="0"/>
              <a:t> the public </a:t>
            </a:r>
            <a:r>
              <a:rPr lang="fr-BE" sz="5400" dirty="0" err="1" smtClean="0"/>
              <a:t>sector</a:t>
            </a:r>
            <a:r>
              <a:rPr lang="fr-BE" sz="5400" dirty="0" smtClean="0"/>
              <a:t>, </a:t>
            </a:r>
            <a:r>
              <a:rPr lang="fr-BE" sz="5400" dirty="0" err="1" smtClean="0"/>
              <a:t>G-Cloud</a:t>
            </a:r>
            <a:r>
              <a:rPr lang="fr-BE" sz="5400" dirty="0" smtClean="0"/>
              <a:t> and </a:t>
            </a:r>
            <a:r>
              <a:rPr lang="fr-BE" sz="5400" dirty="0" err="1" smtClean="0"/>
              <a:t>role</a:t>
            </a:r>
            <a:r>
              <a:rPr lang="fr-BE" sz="5400" dirty="0" smtClean="0"/>
              <a:t> of </a:t>
            </a:r>
            <a:r>
              <a:rPr lang="fr-BE" sz="5400" dirty="0" err="1" smtClean="0"/>
              <a:t>Smals</a:t>
            </a:r>
            <a:endParaRPr lang="fr-BE" sz="5400" dirty="0"/>
          </a:p>
        </p:txBody>
      </p:sp>
    </p:spTree>
    <p:extLst>
      <p:ext uri="{BB962C8B-B14F-4D97-AF65-F5344CB8AC3E}">
        <p14:creationId xmlns:p14="http://schemas.microsoft.com/office/powerpoint/2010/main" val="3601326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sp>
        <p:nvSpPr>
          <p:cNvPr id="3" name="Content Placeholder 2"/>
          <p:cNvSpPr>
            <a:spLocks noGrp="1"/>
          </p:cNvSpPr>
          <p:nvPr>
            <p:ph idx="13"/>
          </p:nvPr>
        </p:nvSpPr>
        <p:spPr/>
        <p:txBody>
          <a:bodyPr/>
          <a:lstStyle/>
          <a:p>
            <a:r>
              <a:rPr lang="en-GB" noProof="0" dirty="0" smtClean="0"/>
              <a:t>Shared public ICT platform </a:t>
            </a:r>
          </a:p>
          <a:p>
            <a:pPr lvl="1"/>
            <a:r>
              <a:rPr lang="en-GB" noProof="0" dirty="0" smtClean="0"/>
              <a:t>current target: federal state (FPS, PPS, public institutions of social security, institutions of public benefit)</a:t>
            </a:r>
          </a:p>
          <a:p>
            <a:pPr lvl="1"/>
            <a:r>
              <a:rPr lang="en-GB" noProof="0" dirty="0" smtClean="0"/>
              <a:t>can be extended to other interested authorities </a:t>
            </a:r>
          </a:p>
          <a:p>
            <a:r>
              <a:rPr lang="en-GB" noProof="0" dirty="0" smtClean="0"/>
              <a:t>Hybrid community cloud model </a:t>
            </a:r>
          </a:p>
          <a:p>
            <a:pPr lvl="1"/>
            <a:r>
              <a:rPr lang="en-GB" noProof="0" dirty="0" smtClean="0"/>
              <a:t>use of public cloud if possible </a:t>
            </a:r>
          </a:p>
          <a:p>
            <a:pPr lvl="1"/>
            <a:r>
              <a:rPr lang="en-GB" noProof="0" dirty="0" smtClean="0"/>
              <a:t>private community cloud hosted in data </a:t>
            </a:r>
            <a:r>
              <a:rPr lang="en-GB" noProof="0" dirty="0" err="1" smtClean="0"/>
              <a:t>centers</a:t>
            </a:r>
            <a:r>
              <a:rPr lang="en-GB" noProof="0" dirty="0" smtClean="0"/>
              <a:t>, managed by the government</a:t>
            </a:r>
          </a:p>
          <a:p>
            <a:pPr lvl="1"/>
            <a:r>
              <a:rPr lang="en-GB" noProof="0" dirty="0" smtClean="0"/>
              <a:t>operational implementation with strong involvement of the private sector </a:t>
            </a:r>
          </a:p>
        </p:txBody>
      </p:sp>
      <p:sp>
        <p:nvSpPr>
          <p:cNvPr id="4" name="Tijdelijke aanduiding voor dianummer 3"/>
          <p:cNvSpPr>
            <a:spLocks noGrp="1"/>
          </p:cNvSpPr>
          <p:nvPr>
            <p:ph type="sldNum" sz="quarter" idx="12"/>
          </p:nvPr>
        </p:nvSpPr>
        <p:spPr/>
        <p:txBody>
          <a:bodyPr/>
          <a:lstStyle/>
          <a:p>
            <a:fld id="{13B540AB-6939-4937-A918-1D15FF1C7CE3}" type="slidenum">
              <a:rPr lang="nl-BE" smtClean="0"/>
              <a:pPr/>
              <a:t>10</a:t>
            </a:fld>
            <a:endParaRPr lang="nl-BE" dirty="0"/>
          </a:p>
        </p:txBody>
      </p:sp>
    </p:spTree>
    <p:extLst>
      <p:ext uri="{BB962C8B-B14F-4D97-AF65-F5344CB8AC3E}">
        <p14:creationId xmlns:p14="http://schemas.microsoft.com/office/powerpoint/2010/main" val="92815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10000"/>
          </a:bodyPr>
          <a:lstStyle/>
          <a:p>
            <a:r>
              <a:rPr lang="en-GB" dirty="0"/>
              <a:t>Processing of natural language in order to communicate with humans and extract information from written texts</a:t>
            </a:r>
          </a:p>
          <a:p>
            <a:r>
              <a:rPr lang="en-GB" dirty="0"/>
              <a:t>Some applications of NLP are:</a:t>
            </a:r>
          </a:p>
          <a:p>
            <a:pPr lvl="1"/>
            <a:r>
              <a:rPr lang="en-GB" dirty="0"/>
              <a:t>machine translation</a:t>
            </a:r>
          </a:p>
          <a:p>
            <a:pPr lvl="1"/>
            <a:r>
              <a:rPr lang="en-GB" dirty="0"/>
              <a:t>text classification </a:t>
            </a:r>
          </a:p>
          <a:p>
            <a:pPr lvl="1"/>
            <a:r>
              <a:rPr lang="en-GB" dirty="0"/>
              <a:t>information extraction</a:t>
            </a:r>
          </a:p>
          <a:p>
            <a:pPr lvl="1"/>
            <a:r>
              <a:rPr lang="en-GB" dirty="0"/>
              <a:t>speech recognition: </a:t>
            </a:r>
          </a:p>
          <a:p>
            <a:pPr lvl="2"/>
            <a:r>
              <a:rPr lang="en-GB" dirty="0"/>
              <a:t>Google Assistant/Home</a:t>
            </a:r>
          </a:p>
          <a:p>
            <a:pPr lvl="2"/>
            <a:r>
              <a:rPr lang="en-GB" dirty="0"/>
              <a:t>Siri</a:t>
            </a:r>
          </a:p>
          <a:p>
            <a:pPr lvl="2"/>
            <a:r>
              <a:rPr lang="en-GB" dirty="0"/>
              <a:t>Alexa</a:t>
            </a:r>
          </a:p>
          <a:p>
            <a:pPr lvl="2"/>
            <a:r>
              <a:rPr lang="en-GB" dirty="0"/>
              <a:t>Cortana</a:t>
            </a:r>
          </a:p>
          <a:p>
            <a:pPr lvl="2"/>
            <a:r>
              <a:rPr lang="en-GB" dirty="0"/>
              <a:t>….</a:t>
            </a:r>
          </a:p>
          <a:p>
            <a:endParaRPr lang="nl-BE" dirty="0"/>
          </a:p>
        </p:txBody>
      </p:sp>
      <p:sp>
        <p:nvSpPr>
          <p:cNvPr id="2" name="Title 1"/>
          <p:cNvSpPr>
            <a:spLocks noGrp="1"/>
          </p:cNvSpPr>
          <p:nvPr>
            <p:ph type="title"/>
          </p:nvPr>
        </p:nvSpPr>
        <p:spPr/>
        <p:txBody>
          <a:bodyPr/>
          <a:lstStyle/>
          <a:p>
            <a:r>
              <a:rPr lang="en-GB" noProof="0" dirty="0" smtClean="0"/>
              <a:t>Natural Language Processing (NLP)</a:t>
            </a:r>
            <a:endParaRPr lang="en-GB"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2064" y="3429000"/>
            <a:ext cx="2278380" cy="128016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4112" y="5157192"/>
            <a:ext cx="2278380" cy="1280160"/>
          </a:xfrm>
          <a:prstGeom prst="rect">
            <a:avLst/>
          </a:prstGeom>
        </p:spPr>
      </p:pic>
    </p:spTree>
    <p:extLst>
      <p:ext uri="{BB962C8B-B14F-4D97-AF65-F5344CB8AC3E}">
        <p14:creationId xmlns:p14="http://schemas.microsoft.com/office/powerpoint/2010/main" val="99858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t>Design of algorithms that automatically learn from example data with no or minimal need for human intervention</a:t>
            </a:r>
          </a:p>
          <a:p>
            <a:r>
              <a:rPr lang="en-GB" dirty="0"/>
              <a:t>At the intersection of computer science and statistics</a:t>
            </a:r>
          </a:p>
          <a:p>
            <a:r>
              <a:rPr lang="en-GB" dirty="0"/>
              <a:t>Advantages</a:t>
            </a:r>
          </a:p>
          <a:p>
            <a:pPr lvl="1"/>
            <a:r>
              <a:rPr lang="en-GB" dirty="0"/>
              <a:t>no need to code explicitly all possible situations the machine will have to deal with, the machine adapts to change in conditions or unseen situations</a:t>
            </a:r>
          </a:p>
          <a:p>
            <a:pPr lvl="1"/>
            <a:r>
              <a:rPr lang="en-GB" dirty="0"/>
              <a:t>can learn a solution to a problem by itself where it would be hard for a human to explicitly instruct the machine</a:t>
            </a:r>
            <a:endParaRPr lang="nl-BE" dirty="0"/>
          </a:p>
        </p:txBody>
      </p:sp>
      <p:sp>
        <p:nvSpPr>
          <p:cNvPr id="2" name="Title 1"/>
          <p:cNvSpPr>
            <a:spLocks noGrp="1"/>
          </p:cNvSpPr>
          <p:nvPr>
            <p:ph type="title"/>
          </p:nvPr>
        </p:nvSpPr>
        <p:spPr/>
        <p:txBody>
          <a:bodyPr/>
          <a:lstStyle/>
          <a:p>
            <a:r>
              <a:rPr lang="en-GB" noProof="0" dirty="0" smtClean="0"/>
              <a:t>Machine learning</a:t>
            </a:r>
            <a:endParaRPr lang="en-GB" noProof="0" dirty="0"/>
          </a:p>
        </p:txBody>
      </p:sp>
    </p:spTree>
    <p:extLst>
      <p:ext uri="{BB962C8B-B14F-4D97-AF65-F5344CB8AC3E}">
        <p14:creationId xmlns:p14="http://schemas.microsoft.com/office/powerpoint/2010/main" val="122027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Machine learning approaches</a:t>
            </a:r>
            <a:endParaRPr lang="en-GB" noProof="0" dirty="0"/>
          </a:p>
        </p:txBody>
      </p:sp>
      <p:graphicFrame>
        <p:nvGraphicFramePr>
          <p:cNvPr id="4" name="Diagram 3"/>
          <p:cNvGraphicFramePr/>
          <p:nvPr>
            <p:extLst>
              <p:ext uri="{D42A27DB-BD31-4B8C-83A1-F6EECF244321}">
                <p14:modId xmlns:p14="http://schemas.microsoft.com/office/powerpoint/2010/main" val="4134239088"/>
              </p:ext>
            </p:extLst>
          </p:nvPr>
        </p:nvGraphicFramePr>
        <p:xfrm>
          <a:off x="1811524" y="1340768"/>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625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lstStyle/>
          <a:p>
            <a:r>
              <a:rPr lang="en-GB" dirty="0"/>
              <a:t>Initially built to mimic the brain, thousands of interconnected computing units or neurons</a:t>
            </a:r>
          </a:p>
          <a:p>
            <a:r>
              <a:rPr lang="en-GB" dirty="0"/>
              <a:t>Neurons represent patterns</a:t>
            </a:r>
          </a:p>
          <a:p>
            <a:r>
              <a:rPr lang="en-GB" dirty="0"/>
              <a:t>More neurons </a:t>
            </a:r>
            <a:r>
              <a:rPr lang="en-GB" dirty="0">
                <a:sym typeface="Wingdings" panose="05000000000000000000" pitchFamily="2" charset="2"/>
              </a:rPr>
              <a:t> richer and deeper insights</a:t>
            </a:r>
          </a:p>
          <a:p>
            <a:endParaRPr lang="nl-BE" dirty="0"/>
          </a:p>
        </p:txBody>
      </p:sp>
      <p:sp>
        <p:nvSpPr>
          <p:cNvPr id="2" name="Title 1"/>
          <p:cNvSpPr>
            <a:spLocks noGrp="1"/>
          </p:cNvSpPr>
          <p:nvPr>
            <p:ph type="title"/>
          </p:nvPr>
        </p:nvSpPr>
        <p:spPr/>
        <p:txBody>
          <a:bodyPr/>
          <a:lstStyle/>
          <a:p>
            <a:r>
              <a:rPr lang="en-GB" noProof="0" dirty="0" smtClean="0"/>
              <a:t>Neuron based machine learning</a:t>
            </a:r>
            <a:endParaRPr lang="en-GB" noProof="0"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02968" y="3356992"/>
            <a:ext cx="5181600" cy="2914650"/>
          </a:xfrm>
          <a:prstGeom prst="rect">
            <a:avLst/>
          </a:prstGeom>
        </p:spPr>
      </p:pic>
    </p:spTree>
    <p:extLst>
      <p:ext uri="{BB962C8B-B14F-4D97-AF65-F5344CB8AC3E}">
        <p14:creationId xmlns:p14="http://schemas.microsoft.com/office/powerpoint/2010/main" val="144535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t>= deep neural network </a:t>
            </a:r>
          </a:p>
          <a:p>
            <a:pPr lvl="1"/>
            <a:r>
              <a:rPr lang="en-GB" dirty="0"/>
              <a:t> neurons or units are organised on more than one layer hence the word « deep»</a:t>
            </a:r>
          </a:p>
          <a:p>
            <a:r>
              <a:rPr lang="en-GB" dirty="0"/>
              <a:t>State of the art: achieves outstanding performance in areas such as speech recognition</a:t>
            </a:r>
          </a:p>
          <a:p>
            <a:r>
              <a:rPr lang="en-GB" dirty="0"/>
              <a:t>Learn hierarchical </a:t>
            </a:r>
            <a:r>
              <a:rPr lang="en-GB" dirty="0" smtClean="0"/>
              <a:t>representations</a:t>
            </a:r>
            <a:endParaRPr lang="en-GB" dirty="0"/>
          </a:p>
        </p:txBody>
      </p:sp>
      <p:sp>
        <p:nvSpPr>
          <p:cNvPr id="2" name="Title 1"/>
          <p:cNvSpPr>
            <a:spLocks noGrp="1"/>
          </p:cNvSpPr>
          <p:nvPr>
            <p:ph type="title"/>
          </p:nvPr>
        </p:nvSpPr>
        <p:spPr/>
        <p:txBody>
          <a:bodyPr/>
          <a:lstStyle/>
          <a:p>
            <a:r>
              <a:rPr lang="en-GB" noProof="0" dirty="0" smtClean="0"/>
              <a:t>Deep learning</a:t>
            </a:r>
            <a:endParaRPr lang="en-GB" noProof="0" dirty="0"/>
          </a:p>
        </p:txBody>
      </p:sp>
      <p:grpSp>
        <p:nvGrpSpPr>
          <p:cNvPr id="5" name="Group 4"/>
          <p:cNvGrpSpPr/>
          <p:nvPr/>
        </p:nvGrpSpPr>
        <p:grpSpPr>
          <a:xfrm>
            <a:off x="2808319" y="4591564"/>
            <a:ext cx="7080250" cy="2206427"/>
            <a:chOff x="1331640" y="3978622"/>
            <a:chExt cx="7080250" cy="2206427"/>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640" y="3978622"/>
              <a:ext cx="70802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877272"/>
              <a:ext cx="6936234" cy="307777"/>
            </a:xfrm>
            <a:prstGeom prst="rect">
              <a:avLst/>
            </a:prstGeom>
            <a:noFill/>
          </p:spPr>
          <p:txBody>
            <a:bodyPr wrap="square" rtlCol="0">
              <a:spAutoFit/>
            </a:bodyPr>
            <a:lstStyle/>
            <a:p>
              <a:pPr algn="r"/>
              <a:r>
                <a:rPr lang="fr-BE" sz="1400" dirty="0"/>
                <a:t>Leçon inaugurale au Collège de France, Yann </a:t>
              </a:r>
              <a:r>
                <a:rPr lang="fr-BE" sz="1400" dirty="0" err="1"/>
                <a:t>LeCun</a:t>
              </a:r>
              <a:r>
                <a:rPr lang="fr-BE" sz="1400" dirty="0"/>
                <a:t>, 04 avril 2016</a:t>
              </a:r>
            </a:p>
          </p:txBody>
        </p:sp>
      </p:grpSp>
    </p:spTree>
    <p:extLst>
      <p:ext uri="{BB962C8B-B14F-4D97-AF65-F5344CB8AC3E}">
        <p14:creationId xmlns:p14="http://schemas.microsoft.com/office/powerpoint/2010/main" val="403206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fontScale="70000" lnSpcReduction="20000"/>
          </a:bodyPr>
          <a:lstStyle/>
          <a:p>
            <a:r>
              <a:rPr lang="en-GB" dirty="0"/>
              <a:t>Automotive:</a:t>
            </a:r>
          </a:p>
          <a:p>
            <a:pPr lvl="1"/>
            <a:r>
              <a:rPr lang="en-GB" dirty="0"/>
              <a:t>self-driving/-flying robots</a:t>
            </a:r>
          </a:p>
          <a:p>
            <a:r>
              <a:rPr lang="en-GB" dirty="0"/>
              <a:t>Finance and economics:</a:t>
            </a:r>
          </a:p>
          <a:p>
            <a:pPr lvl="1"/>
            <a:r>
              <a:rPr lang="en-GB" dirty="0"/>
              <a:t>automatic trading</a:t>
            </a:r>
          </a:p>
          <a:p>
            <a:pPr lvl="1"/>
            <a:r>
              <a:rPr lang="en-GB" dirty="0"/>
              <a:t>fraud detection</a:t>
            </a:r>
          </a:p>
          <a:p>
            <a:r>
              <a:rPr lang="en-GB" dirty="0"/>
              <a:t>Video games</a:t>
            </a:r>
          </a:p>
          <a:p>
            <a:pPr lvl="1"/>
            <a:r>
              <a:rPr lang="en-GB" dirty="0"/>
              <a:t>non-playable characters</a:t>
            </a:r>
          </a:p>
          <a:p>
            <a:pPr lvl="1"/>
            <a:r>
              <a:rPr lang="en-GB" dirty="0"/>
              <a:t>VR world generation</a:t>
            </a:r>
          </a:p>
          <a:p>
            <a:r>
              <a:rPr lang="en-GB" dirty="0"/>
              <a:t>Communication &amp; social media</a:t>
            </a:r>
          </a:p>
          <a:p>
            <a:pPr lvl="1"/>
            <a:r>
              <a:rPr lang="en-GB" dirty="0"/>
              <a:t>spam filters</a:t>
            </a:r>
          </a:p>
          <a:p>
            <a:pPr lvl="1"/>
            <a:r>
              <a:rPr lang="en-GB" dirty="0"/>
              <a:t>smart email categorization</a:t>
            </a:r>
          </a:p>
          <a:p>
            <a:pPr lvl="1"/>
            <a:r>
              <a:rPr lang="en-GB" dirty="0"/>
              <a:t>face recognition</a:t>
            </a:r>
          </a:p>
          <a:p>
            <a:pPr lvl="1"/>
            <a:r>
              <a:rPr lang="en-GB" dirty="0"/>
              <a:t>speech recognition</a:t>
            </a:r>
          </a:p>
          <a:p>
            <a:r>
              <a:rPr lang="en-GB" dirty="0"/>
              <a:t>Human resources</a:t>
            </a:r>
          </a:p>
          <a:p>
            <a:pPr lvl="1"/>
            <a:r>
              <a:rPr lang="en-GB" dirty="0"/>
              <a:t>resume screening </a:t>
            </a:r>
          </a:p>
          <a:p>
            <a:pPr lvl="1"/>
            <a:r>
              <a:rPr lang="en-GB" dirty="0"/>
              <a:t>recruiting </a:t>
            </a:r>
            <a:r>
              <a:rPr lang="en-GB" dirty="0" err="1" smtClean="0"/>
              <a:t>chatbots</a:t>
            </a:r>
            <a:endParaRPr lang="en-GB" dirty="0"/>
          </a:p>
        </p:txBody>
      </p:sp>
      <p:sp>
        <p:nvSpPr>
          <p:cNvPr id="2" name="Title 1"/>
          <p:cNvSpPr>
            <a:spLocks noGrp="1"/>
          </p:cNvSpPr>
          <p:nvPr>
            <p:ph type="title"/>
          </p:nvPr>
        </p:nvSpPr>
        <p:spPr/>
        <p:txBody>
          <a:bodyPr/>
          <a:lstStyle/>
          <a:p>
            <a:r>
              <a:rPr lang="en-GB" noProof="0" dirty="0" smtClean="0"/>
              <a:t>AI applications</a:t>
            </a:r>
            <a:endParaRPr lang="en-GB" noProof="0" dirty="0"/>
          </a:p>
        </p:txBody>
      </p:sp>
      <p:pic>
        <p:nvPicPr>
          <p:cNvPr id="1026" name="Picture 2" descr="Image result for self driving car lan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0016" y="1164813"/>
            <a:ext cx="39390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motion det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8024" y="4073699"/>
            <a:ext cx="3102983" cy="225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0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AI applications – healthcare</a:t>
            </a:r>
            <a:endParaRPr lang="en-GB" noProof="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9576" y="1268760"/>
            <a:ext cx="6350000"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359696" y="3204188"/>
            <a:ext cx="6527800" cy="2724150"/>
            <a:chOff x="1835696" y="3886753"/>
            <a:chExt cx="6527800" cy="2724150"/>
          </a:xfrm>
        </p:grpSpPr>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696" y="3886753"/>
              <a:ext cx="65278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7308304" y="5778440"/>
              <a:ext cx="10551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79712" y="5966111"/>
              <a:ext cx="41764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7415684" y="1959056"/>
            <a:ext cx="12726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Tree>
    <p:extLst>
      <p:ext uri="{BB962C8B-B14F-4D97-AF65-F5344CB8AC3E}">
        <p14:creationId xmlns:p14="http://schemas.microsoft.com/office/powerpoint/2010/main" val="34264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fontScale="85000" lnSpcReduction="20000"/>
          </a:bodyPr>
          <a:lstStyle/>
          <a:p>
            <a:r>
              <a:rPr lang="en-GB" dirty="0"/>
              <a:t>Where does it apply?</a:t>
            </a:r>
          </a:p>
          <a:p>
            <a:pPr lvl="1"/>
            <a:r>
              <a:rPr lang="en-GB" dirty="0"/>
              <a:t>when there are lot of administrative and repetitive tasks</a:t>
            </a:r>
          </a:p>
          <a:p>
            <a:pPr lvl="1"/>
            <a:r>
              <a:rPr lang="en-GB" dirty="0"/>
              <a:t>where the workload is too important for the available resources</a:t>
            </a:r>
          </a:p>
          <a:p>
            <a:pPr lvl="1"/>
            <a:r>
              <a:rPr lang="en-GB" dirty="0"/>
              <a:t>for large and complex datasets to analyse</a:t>
            </a:r>
          </a:p>
          <a:p>
            <a:r>
              <a:rPr lang="en-GB" dirty="0"/>
              <a:t>Potential use cases</a:t>
            </a:r>
          </a:p>
          <a:p>
            <a:pPr lvl="1"/>
            <a:r>
              <a:rPr lang="en-GB" dirty="0"/>
              <a:t>understanding and answering citizen questions </a:t>
            </a:r>
          </a:p>
          <a:p>
            <a:pPr lvl="1"/>
            <a:r>
              <a:rPr lang="en-GB" dirty="0"/>
              <a:t>search documents</a:t>
            </a:r>
          </a:p>
          <a:p>
            <a:pPr lvl="1"/>
            <a:r>
              <a:rPr lang="en-GB" dirty="0"/>
              <a:t>document classification</a:t>
            </a:r>
          </a:p>
          <a:p>
            <a:pPr lvl="1"/>
            <a:r>
              <a:rPr lang="en-GB" dirty="0"/>
              <a:t>translation</a:t>
            </a:r>
          </a:p>
          <a:p>
            <a:pPr lvl="1"/>
            <a:r>
              <a:rPr lang="en-GB" dirty="0"/>
              <a:t>legal service: find related case laws</a:t>
            </a:r>
          </a:p>
          <a:p>
            <a:pPr lvl="1"/>
            <a:r>
              <a:rPr lang="en-GB" dirty="0"/>
              <a:t>fraud detection / anomaly detection</a:t>
            </a:r>
          </a:p>
          <a:p>
            <a:pPr lvl="1"/>
            <a:r>
              <a:rPr lang="en-GB" dirty="0"/>
              <a:t>case management / process management</a:t>
            </a:r>
          </a:p>
          <a:p>
            <a:pPr lvl="1"/>
            <a:r>
              <a:rPr lang="en-GB" dirty="0"/>
              <a:t>next best action</a:t>
            </a:r>
          </a:p>
          <a:p>
            <a:pPr lvl="1"/>
            <a:r>
              <a:rPr lang="en-GB" dirty="0"/>
              <a:t>decision </a:t>
            </a:r>
            <a:r>
              <a:rPr lang="en-GB" dirty="0" smtClean="0"/>
              <a:t>support</a:t>
            </a:r>
            <a:endParaRPr lang="en-GB" dirty="0"/>
          </a:p>
        </p:txBody>
      </p:sp>
      <p:sp>
        <p:nvSpPr>
          <p:cNvPr id="2" name="Title 1"/>
          <p:cNvSpPr>
            <a:spLocks noGrp="1"/>
          </p:cNvSpPr>
          <p:nvPr>
            <p:ph type="title"/>
          </p:nvPr>
        </p:nvSpPr>
        <p:spPr/>
        <p:txBody>
          <a:bodyPr/>
          <a:lstStyle/>
          <a:p>
            <a:r>
              <a:rPr lang="en-GB" noProof="0" dirty="0" smtClean="0"/>
              <a:t>AI applications - public sector</a:t>
            </a:r>
            <a:endParaRPr lang="en-GB" noProof="0" dirty="0"/>
          </a:p>
        </p:txBody>
      </p:sp>
    </p:spTree>
    <p:extLst>
      <p:ext uri="{BB962C8B-B14F-4D97-AF65-F5344CB8AC3E}">
        <p14:creationId xmlns:p14="http://schemas.microsoft.com/office/powerpoint/2010/main" val="39629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85000" lnSpcReduction="20000"/>
          </a:bodyPr>
          <a:lstStyle/>
          <a:p>
            <a:r>
              <a:rPr lang="en-GB" dirty="0"/>
              <a:t>Where does it apply?</a:t>
            </a:r>
          </a:p>
          <a:p>
            <a:pPr lvl="1"/>
            <a:r>
              <a:rPr lang="en-GB" dirty="0"/>
              <a:t>when there are lot of administrative and repetitive tasks</a:t>
            </a:r>
          </a:p>
          <a:p>
            <a:pPr lvl="1"/>
            <a:r>
              <a:rPr lang="en-GB" dirty="0"/>
              <a:t>where the workload is too important for the available resources</a:t>
            </a:r>
          </a:p>
          <a:p>
            <a:pPr lvl="1"/>
            <a:r>
              <a:rPr lang="en-GB" dirty="0"/>
              <a:t>for large and complex datasets to analyse</a:t>
            </a:r>
          </a:p>
          <a:p>
            <a:r>
              <a:rPr lang="en-GB" dirty="0"/>
              <a:t>Potential use cases</a:t>
            </a:r>
          </a:p>
          <a:p>
            <a:pPr lvl="1"/>
            <a:r>
              <a:rPr lang="en-GB" dirty="0"/>
              <a:t>understanding and answering citizen questions </a:t>
            </a:r>
          </a:p>
          <a:p>
            <a:pPr lvl="1"/>
            <a:r>
              <a:rPr lang="en-GB" dirty="0"/>
              <a:t>search documents</a:t>
            </a:r>
          </a:p>
          <a:p>
            <a:pPr lvl="1"/>
            <a:r>
              <a:rPr lang="en-GB" dirty="0"/>
              <a:t>document classification</a:t>
            </a:r>
          </a:p>
          <a:p>
            <a:pPr lvl="1"/>
            <a:r>
              <a:rPr lang="en-GB" dirty="0"/>
              <a:t>translation</a:t>
            </a:r>
          </a:p>
          <a:p>
            <a:pPr lvl="1"/>
            <a:r>
              <a:rPr lang="en-GB" dirty="0"/>
              <a:t>legal service: find related case laws</a:t>
            </a:r>
          </a:p>
          <a:p>
            <a:pPr lvl="1"/>
            <a:r>
              <a:rPr lang="en-GB" dirty="0"/>
              <a:t>fraud detection / anomaly detection</a:t>
            </a:r>
          </a:p>
          <a:p>
            <a:pPr lvl="1"/>
            <a:r>
              <a:rPr lang="en-GB" dirty="0"/>
              <a:t>case management / process management</a:t>
            </a:r>
          </a:p>
          <a:p>
            <a:pPr lvl="1"/>
            <a:r>
              <a:rPr lang="en-GB" dirty="0"/>
              <a:t>next best action</a:t>
            </a:r>
          </a:p>
          <a:p>
            <a:pPr lvl="1"/>
            <a:r>
              <a:rPr lang="en-GB" dirty="0"/>
              <a:t>decision </a:t>
            </a:r>
            <a:r>
              <a:rPr lang="en-GB" dirty="0" smtClean="0"/>
              <a:t>support</a:t>
            </a:r>
            <a:endParaRPr lang="en-GB" dirty="0"/>
          </a:p>
        </p:txBody>
      </p:sp>
      <p:sp>
        <p:nvSpPr>
          <p:cNvPr id="2" name="Title 1"/>
          <p:cNvSpPr>
            <a:spLocks noGrp="1"/>
          </p:cNvSpPr>
          <p:nvPr>
            <p:ph type="title"/>
          </p:nvPr>
        </p:nvSpPr>
        <p:spPr/>
        <p:txBody>
          <a:bodyPr/>
          <a:lstStyle/>
          <a:p>
            <a:r>
              <a:rPr lang="en-GB" noProof="0" dirty="0" smtClean="0"/>
              <a:t>Points of attention</a:t>
            </a:r>
            <a:endParaRPr lang="en-GB" noProof="0" dirty="0"/>
          </a:p>
        </p:txBody>
      </p:sp>
    </p:spTree>
    <p:extLst>
      <p:ext uri="{BB962C8B-B14F-4D97-AF65-F5344CB8AC3E}">
        <p14:creationId xmlns:p14="http://schemas.microsoft.com/office/powerpoint/2010/main" val="248838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Cloud &amp; data confidentiality</a:t>
            </a:r>
            <a:endParaRPr lang="en-GB" noProof="0" dirty="0"/>
          </a:p>
        </p:txBody>
      </p:sp>
      <p:sp>
        <p:nvSpPr>
          <p:cNvPr id="8" name="Text Placeholder 7"/>
          <p:cNvSpPr>
            <a:spLocks noGrp="1"/>
          </p:cNvSpPr>
          <p:nvPr>
            <p:ph type="body" sz="quarter" idx="13"/>
          </p:nvPr>
        </p:nvSpPr>
        <p:spPr/>
        <p:txBody>
          <a:bodyPr/>
          <a:lstStyle/>
          <a:p>
            <a:r>
              <a:rPr lang="en-GB" noProof="0" dirty="0" smtClean="0"/>
              <a:t>Big cloud vendors</a:t>
            </a:r>
          </a:p>
          <a:p>
            <a:pPr lvl="1"/>
            <a:r>
              <a:rPr lang="en-GB" noProof="0" dirty="0" smtClean="0"/>
              <a:t>lots of support for AI</a:t>
            </a:r>
          </a:p>
          <a:p>
            <a:pPr lvl="1"/>
            <a:r>
              <a:rPr lang="en-GB" noProof="0" dirty="0" smtClean="0"/>
              <a:t>innovative solutions</a:t>
            </a:r>
          </a:p>
          <a:p>
            <a:pPr lvl="1"/>
            <a:r>
              <a:rPr lang="en-GB" noProof="0" dirty="0" smtClean="0"/>
              <a:t>easy to get started very quickly</a:t>
            </a:r>
          </a:p>
          <a:p>
            <a:pPr lvl="1"/>
            <a:r>
              <a:rPr lang="en-GB" noProof="0" dirty="0" smtClean="0"/>
              <a:t>web based tools</a:t>
            </a:r>
          </a:p>
          <a:p>
            <a:pPr lvl="1"/>
            <a:r>
              <a:rPr lang="en-GB" noProof="0" dirty="0" smtClean="0"/>
              <a:t>pre-trained AI models</a:t>
            </a:r>
          </a:p>
          <a:p>
            <a:pPr lvl="1"/>
            <a:r>
              <a:rPr lang="en-GB" noProof="0" dirty="0" smtClean="0"/>
              <a:t>even specialized hardware (GPU)</a:t>
            </a:r>
          </a:p>
          <a:p>
            <a:endParaRPr lang="en-GB" noProof="0" dirty="0"/>
          </a:p>
        </p:txBody>
      </p:sp>
      <p:sp>
        <p:nvSpPr>
          <p:cNvPr id="5" name="Content Placeholder 2"/>
          <p:cNvSpPr txBox="1">
            <a:spLocks/>
          </p:cNvSpPr>
          <p:nvPr/>
        </p:nvSpPr>
        <p:spPr>
          <a:xfrm>
            <a:off x="2180253" y="5013176"/>
            <a:ext cx="7850833" cy="1008112"/>
          </a:xfrm>
          <a:prstGeom prst="rect">
            <a:avLst/>
          </a:prstGeom>
          <a:ln>
            <a:solidFill>
              <a:srgbClr val="B1027C"/>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rgbClr val="00236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23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23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a:t>But... in a government context, we must pay attention to</a:t>
            </a:r>
            <a:br>
              <a:rPr lang="fr-BE"/>
            </a:br>
            <a:r>
              <a:rPr lang="fr-BE" b="1" u="sng">
                <a:solidFill>
                  <a:srgbClr val="B1027C"/>
                </a:solidFill>
              </a:rPr>
              <a:t>data confidentiality</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5920" y="5517233"/>
            <a:ext cx="2088232" cy="1176519"/>
          </a:xfrm>
          <a:prstGeom prst="rect">
            <a:avLst/>
          </a:prstGeom>
        </p:spPr>
      </p:pic>
      <p:sp>
        <p:nvSpPr>
          <p:cNvPr id="11" name="TextBox 10"/>
          <p:cNvSpPr txBox="1"/>
          <p:nvPr/>
        </p:nvSpPr>
        <p:spPr>
          <a:xfrm>
            <a:off x="5965575" y="6246058"/>
            <a:ext cx="1258101" cy="369332"/>
          </a:xfrm>
          <a:prstGeom prst="rect">
            <a:avLst/>
          </a:prstGeom>
          <a:noFill/>
        </p:spPr>
        <p:txBody>
          <a:bodyPr wrap="none" rtlCol="0">
            <a:spAutoFit/>
          </a:bodyPr>
          <a:lstStyle/>
          <a:p>
            <a:r>
              <a:rPr lang="en-US" dirty="0" smtClean="0"/>
              <a:t>AI-platform</a:t>
            </a:r>
            <a:endParaRPr lang="en-US" dirty="0"/>
          </a:p>
        </p:txBody>
      </p:sp>
      <p:sp>
        <p:nvSpPr>
          <p:cNvPr id="12" name="Rectangle 11"/>
          <p:cNvSpPr/>
          <p:nvPr/>
        </p:nvSpPr>
        <p:spPr>
          <a:xfrm>
            <a:off x="7358532" y="5507394"/>
            <a:ext cx="695274" cy="1107996"/>
          </a:xfrm>
          <a:prstGeom prst="rect">
            <a:avLst/>
          </a:prstGeom>
          <a:noFill/>
        </p:spPr>
        <p:txBody>
          <a:bodyPr wrap="square" lIns="91440" tIns="45720" rIns="91440" bIns="45720">
            <a:spAutoFit/>
          </a:bodyPr>
          <a:lstStyle/>
          <a:p>
            <a:pPr algn="ct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a:t>
            </a:r>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109</a:t>
            </a:fld>
            <a:endParaRPr lang="nl-BE" dirty="0"/>
          </a:p>
        </p:txBody>
      </p:sp>
    </p:spTree>
    <p:extLst>
      <p:ext uri="{BB962C8B-B14F-4D97-AF65-F5344CB8AC3E}">
        <p14:creationId xmlns:p14="http://schemas.microsoft.com/office/powerpoint/2010/main" val="227264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 Cloud deployment types</a:t>
            </a:r>
            <a:endParaRPr lang="en-GB" noProof="0" dirty="0"/>
          </a:p>
        </p:txBody>
      </p:sp>
      <p:grpSp>
        <p:nvGrpSpPr>
          <p:cNvPr id="18" name="Group 17"/>
          <p:cNvGrpSpPr/>
          <p:nvPr/>
        </p:nvGrpSpPr>
        <p:grpSpPr>
          <a:xfrm>
            <a:off x="2470200" y="1268760"/>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775519" y="141277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smtClean="0"/>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smtClean="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a:t>
              </a:r>
              <a:r>
                <a:rPr lang="nl-BE" dirty="0" smtClean="0"/>
                <a:t>hared</a:t>
              </a:r>
              <a:endParaRPr lang="en-US" dirty="0"/>
            </a:p>
          </p:txBody>
        </p:sp>
      </p:grpSp>
      <p:grpSp>
        <p:nvGrpSpPr>
          <p:cNvPr id="5" name="Group 4"/>
          <p:cNvGrpSpPr/>
          <p:nvPr/>
        </p:nvGrpSpPr>
        <p:grpSpPr>
          <a:xfrm>
            <a:off x="2430990" y="5990284"/>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algn="ctr"/>
              <a:r>
                <a:rPr lang="nl-BE" dirty="0" smtClean="0"/>
                <a:t>Customer</a:t>
              </a:r>
              <a:endParaRPr lang="en-US" dirty="0"/>
            </a:p>
          </p:txBody>
        </p:sp>
        <p:sp>
          <p:nvSpPr>
            <p:cNvPr id="23" name="TextBox 22"/>
            <p:cNvSpPr txBox="1"/>
            <p:nvPr/>
          </p:nvSpPr>
          <p:spPr>
            <a:xfrm>
              <a:off x="3574492" y="6061484"/>
              <a:ext cx="1944216" cy="369332"/>
            </a:xfrm>
            <a:prstGeom prst="rect">
              <a:avLst/>
            </a:prstGeom>
            <a:noFill/>
          </p:spPr>
          <p:txBody>
            <a:bodyPr wrap="square" rtlCol="0">
              <a:spAutoFit/>
            </a:bodyPr>
            <a:lstStyle/>
            <a:p>
              <a:pPr algn="ctr"/>
              <a:r>
                <a:rPr lang="nl-BE" dirty="0" err="1"/>
                <a:t>L</a:t>
              </a:r>
              <a:r>
                <a:rPr lang="nl-BE" dirty="0" err="1" smtClean="0"/>
                <a:t>ocation</a:t>
              </a:r>
              <a:endParaRPr lang="en-US" dirty="0"/>
            </a:p>
          </p:txBody>
        </p:sp>
        <p:sp>
          <p:nvSpPr>
            <p:cNvPr id="24" name="TextBox 23"/>
            <p:cNvSpPr txBox="1"/>
            <p:nvPr/>
          </p:nvSpPr>
          <p:spPr>
            <a:xfrm>
              <a:off x="6272088" y="6205140"/>
              <a:ext cx="2087246" cy="369332"/>
            </a:xfrm>
            <a:prstGeom prst="rect">
              <a:avLst/>
            </a:prstGeom>
            <a:noFill/>
          </p:spPr>
          <p:txBody>
            <a:bodyPr wrap="square" rtlCol="0">
              <a:spAutoFit/>
            </a:bodyPr>
            <a:lstStyle/>
            <a:p>
              <a:r>
                <a:rPr lang="nl-BE" dirty="0" smtClean="0"/>
                <a:t>Service Provider</a:t>
              </a:r>
              <a:endParaRPr lang="en-US" dirty="0"/>
            </a:p>
          </p:txBody>
        </p:sp>
      </p:grpSp>
      <p:grpSp>
        <p:nvGrpSpPr>
          <p:cNvPr id="12" name="Group 11"/>
          <p:cNvGrpSpPr/>
          <p:nvPr/>
        </p:nvGrpSpPr>
        <p:grpSpPr>
          <a:xfrm>
            <a:off x="2499284" y="2668271"/>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smtClean="0"/>
                <a:t>Community Cloud on-</a:t>
              </a:r>
              <a:r>
                <a:rPr lang="nl-BE" dirty="0" err="1" smtClean="0"/>
                <a:t>premise</a:t>
              </a:r>
              <a:endParaRPr lang="en-US" dirty="0"/>
            </a:p>
          </p:txBody>
        </p:sp>
        <p:pic>
          <p:nvPicPr>
            <p:cNvPr id="36" name="Picture 3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160610" y="2636913"/>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smtClean="0"/>
                <a:t>Outsourced</a:t>
              </a:r>
              <a:r>
                <a:rPr lang="nl-BE" dirty="0" smtClean="0"/>
                <a:t> Community Cloud (= off-</a:t>
              </a:r>
              <a:r>
                <a:rPr lang="nl-BE" dirty="0" err="1" smtClean="0"/>
                <a:t>premise</a:t>
              </a:r>
              <a:r>
                <a:rPr lang="nl-BE" dirty="0" smtClean="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975902" y="4328290"/>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smtClean="0"/>
                <a:t>Outsourced</a:t>
              </a:r>
              <a:r>
                <a:rPr lang="nl-BE" dirty="0" smtClean="0"/>
                <a:t> Private Cloud (= off-</a:t>
              </a:r>
              <a:r>
                <a:rPr lang="nl-BE" dirty="0" err="1" smtClean="0"/>
                <a:t>premise</a:t>
              </a:r>
              <a:r>
                <a:rPr lang="nl-BE" dirty="0" smtClean="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99048" y="4365104"/>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smtClean="0"/>
                <a:t>Private Cloud on-</a:t>
              </a:r>
              <a:r>
                <a:rPr lang="nl-BE" dirty="0" err="1" smtClean="0"/>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635806" y="1104514"/>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smtClean="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8009870" y="2244688"/>
              <a:ext cx="189198" cy="266380"/>
            </a:xfrm>
            <a:prstGeom prst="rect">
              <a:avLst/>
            </a:prstGeom>
          </p:spPr>
        </p:pic>
      </p:grpSp>
      <p:grpSp>
        <p:nvGrpSpPr>
          <p:cNvPr id="4" name="Group 3"/>
          <p:cNvGrpSpPr/>
          <p:nvPr/>
        </p:nvGrpSpPr>
        <p:grpSpPr>
          <a:xfrm>
            <a:off x="1983813" y="944725"/>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rPr>
                <a:t>			 </a:t>
              </a:r>
              <a:r>
                <a:rPr lang="nl-BE" sz="2800" dirty="0" err="1">
                  <a:solidFill>
                    <a:schemeClr val="accent6">
                      <a:lumMod val="50000"/>
                    </a:schemeClr>
                  </a:solidFill>
                </a:rPr>
                <a:t>Hybrid</a:t>
              </a:r>
              <a:r>
                <a:rPr lang="nl-BE" sz="2400" dirty="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162120">
              <a:off x="459812" y="1002214"/>
              <a:ext cx="1784640" cy="1008322"/>
            </a:xfrm>
            <a:prstGeom prst="rect">
              <a:avLst/>
            </a:prstGeom>
          </p:spPr>
        </p:pic>
      </p:grpSp>
      <p:sp>
        <p:nvSpPr>
          <p:cNvPr id="19" name="Tijdelijke aanduiding voor dianummer 18"/>
          <p:cNvSpPr>
            <a:spLocks noGrp="1"/>
          </p:cNvSpPr>
          <p:nvPr>
            <p:ph type="sldNum" sz="quarter" idx="12"/>
          </p:nvPr>
        </p:nvSpPr>
        <p:spPr/>
        <p:txBody>
          <a:bodyPr/>
          <a:lstStyle/>
          <a:p>
            <a:fld id="{13B540AB-6939-4937-A918-1D15FF1C7CE3}" type="slidenum">
              <a:rPr lang="nl-BE" smtClean="0"/>
              <a:pPr/>
              <a:t>11</a:t>
            </a:fld>
            <a:endParaRPr lang="nl-BE" dirty="0"/>
          </a:p>
        </p:txBody>
      </p:sp>
    </p:spTree>
    <p:extLst>
      <p:ext uri="{BB962C8B-B14F-4D97-AF65-F5344CB8AC3E}">
        <p14:creationId xmlns:p14="http://schemas.microsoft.com/office/powerpoint/2010/main" val="1753561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Guidelines for AI in the public sector</a:t>
            </a:r>
            <a:endParaRPr lang="en-GB" noProof="0"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2870" y="1700808"/>
            <a:ext cx="7680951" cy="382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51584" y="5528693"/>
            <a:ext cx="7848872" cy="646331"/>
          </a:xfrm>
          <a:prstGeom prst="rect">
            <a:avLst/>
          </a:prstGeom>
          <a:noFill/>
        </p:spPr>
        <p:txBody>
          <a:bodyPr wrap="square" rtlCol="0">
            <a:spAutoFit/>
          </a:bodyPr>
          <a:lstStyle/>
          <a:p>
            <a:r>
              <a:rPr lang="en-US" b="1" dirty="0"/>
              <a:t>Artificial Intelligence for Citizen </a:t>
            </a:r>
            <a:r>
              <a:rPr lang="en-US" b="1" dirty="0" smtClean="0"/>
              <a:t>Services </a:t>
            </a:r>
            <a:r>
              <a:rPr lang="fr-BE" b="1" dirty="0" smtClean="0"/>
              <a:t>and </a:t>
            </a:r>
            <a:r>
              <a:rPr lang="fr-BE" b="1" dirty="0" err="1" smtClean="0"/>
              <a:t>Government</a:t>
            </a:r>
            <a:r>
              <a:rPr lang="fr-BE" b="1" dirty="0" smtClean="0"/>
              <a:t>, </a:t>
            </a:r>
            <a:r>
              <a:rPr lang="fr-BE" b="1" dirty="0" err="1" smtClean="0"/>
              <a:t>Ash</a:t>
            </a:r>
            <a:r>
              <a:rPr lang="fr-BE" b="1" dirty="0" smtClean="0"/>
              <a:t> Center for Democratic </a:t>
            </a:r>
            <a:r>
              <a:rPr lang="fr-BE" b="1" dirty="0" err="1" smtClean="0"/>
              <a:t>Governance</a:t>
            </a:r>
            <a:r>
              <a:rPr lang="fr-BE" b="1" dirty="0" smtClean="0"/>
              <a:t> and Innovation, Hila </a:t>
            </a:r>
            <a:r>
              <a:rPr lang="fr-BE" b="1" dirty="0" err="1" smtClean="0"/>
              <a:t>Mehr</a:t>
            </a:r>
            <a:r>
              <a:rPr lang="fr-BE" b="1" dirty="0" smtClean="0"/>
              <a:t>, August 2017</a:t>
            </a:r>
            <a:endParaRPr lang="fr-BE" dirty="0"/>
          </a:p>
        </p:txBody>
      </p:sp>
    </p:spTree>
    <p:extLst>
      <p:ext uri="{BB962C8B-B14F-4D97-AF65-F5344CB8AC3E}">
        <p14:creationId xmlns:p14="http://schemas.microsoft.com/office/powerpoint/2010/main" val="289292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noProof="0" dirty="0" smtClean="0"/>
              <a:t>Ethical AI principles</a:t>
            </a:r>
            <a:endParaRPr lang="en-GB" noProof="0" dirty="0"/>
          </a:p>
        </p:txBody>
      </p:sp>
      <p:graphicFrame>
        <p:nvGraphicFramePr>
          <p:cNvPr id="6" name="Diagram 5"/>
          <p:cNvGraphicFramePr/>
          <p:nvPr>
            <p:extLst>
              <p:ext uri="{D42A27DB-BD31-4B8C-83A1-F6EECF244321}">
                <p14:modId xmlns:p14="http://schemas.microsoft.com/office/powerpoint/2010/main" val="1072309151"/>
              </p:ext>
            </p:extLst>
          </p:nvPr>
        </p:nvGraphicFramePr>
        <p:xfrm>
          <a:off x="2063552" y="1196752"/>
          <a:ext cx="7920880"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utoShape 2" descr="https://static.wixstatic.com/media/ebc3a3_7ea85ac20c28456ab431c0f67b3094cf~mv2.png/v1/fill/w_259,h_76,al_c,q_80,usm_0.66_1.00_0.01/ebc3a3_7ea85ac20c28456ab431c0f67b3094cf~mv2.webp"/>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0" name="Rechthoek 9"/>
          <p:cNvSpPr/>
          <p:nvPr/>
        </p:nvSpPr>
        <p:spPr>
          <a:xfrm>
            <a:off x="2495600" y="6356350"/>
            <a:ext cx="7966248" cy="369332"/>
          </a:xfrm>
          <a:prstGeom prst="rect">
            <a:avLst/>
          </a:prstGeom>
        </p:spPr>
        <p:txBody>
          <a:bodyPr wrap="square">
            <a:spAutoFit/>
          </a:bodyPr>
          <a:lstStyle/>
          <a:p>
            <a:pPr lvl="1"/>
            <a:r>
              <a:rPr lang="nl-BE" dirty="0">
                <a:hlinkClick r:id="rId8"/>
              </a:rPr>
              <a:t>https://www.montrealdeclaration-responsibleai.com/the-declaration</a:t>
            </a:r>
            <a:endParaRPr lang="nl-BE" dirty="0"/>
          </a:p>
        </p:txBody>
      </p:sp>
      <p:pic>
        <p:nvPicPr>
          <p:cNvPr id="13" name="Afbeelding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10390" y="254788"/>
            <a:ext cx="876951" cy="876951"/>
          </a:xfrm>
          <a:prstGeom prst="rect">
            <a:avLst/>
          </a:prstGeom>
        </p:spPr>
      </p:pic>
    </p:spTree>
    <p:extLst>
      <p:ext uri="{BB962C8B-B14F-4D97-AF65-F5344CB8AC3E}">
        <p14:creationId xmlns:p14="http://schemas.microsoft.com/office/powerpoint/2010/main" val="37737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4583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4583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0" name="Hexagon 9"/>
          <p:cNvSpPr/>
          <p:nvPr/>
        </p:nvSpPr>
        <p:spPr>
          <a:xfrm>
            <a:off x="6106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err="1">
                <a:solidFill>
                  <a:schemeClr val="bg1"/>
                </a:solidFill>
              </a:rPr>
              <a:t>Conver-sational</a:t>
            </a:r>
            <a:r>
              <a:rPr lang="nl-BE" dirty="0">
                <a:solidFill>
                  <a:schemeClr val="bg1"/>
                </a:solidFill>
              </a:rPr>
              <a:t> Interfaces</a:t>
            </a:r>
            <a:endParaRPr lang="fr-BE" dirty="0">
              <a:solidFill>
                <a:schemeClr val="bg1"/>
              </a:solidFill>
            </a:endParaRPr>
          </a:p>
        </p:txBody>
      </p:sp>
      <p:sp>
        <p:nvSpPr>
          <p:cNvPr id="11" name="Hexagon 10"/>
          <p:cNvSpPr/>
          <p:nvPr/>
        </p:nvSpPr>
        <p:spPr>
          <a:xfrm>
            <a:off x="6083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a:solidFill>
                  <a:schemeClr val="bg1"/>
                </a:solidFill>
              </a:rPr>
              <a:t>Artificial</a:t>
            </a:r>
            <a:r>
              <a:rPr lang="nl-BE" dirty="0">
                <a:solidFill>
                  <a:schemeClr val="bg1"/>
                </a:solidFill>
              </a:rPr>
              <a:t> Intelligence</a:t>
            </a:r>
            <a:endParaRPr lang="fr-BE" dirty="0">
              <a:solidFill>
                <a:schemeClr val="bg1"/>
              </a:solidFill>
            </a:endParaRPr>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Tree>
    <p:extLst>
      <p:ext uri="{BB962C8B-B14F-4D97-AF65-F5344CB8AC3E}">
        <p14:creationId xmlns:p14="http://schemas.microsoft.com/office/powerpoint/2010/main" val="180243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Conversational interfaces</a:t>
            </a:r>
          </a:p>
        </p:txBody>
      </p:sp>
      <p:pic>
        <p:nvPicPr>
          <p:cNvPr id="7" name="Picture 2" descr="FileMatrix (click for larger eye-ble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1504" y="3356993"/>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3"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t>versus</a:t>
            </a:r>
          </a:p>
        </p:txBody>
      </p:sp>
      <p:sp>
        <p:nvSpPr>
          <p:cNvPr id="9" name="Rounded Rectangle 8"/>
          <p:cNvSpPr/>
          <p:nvPr/>
        </p:nvSpPr>
        <p:spPr>
          <a:xfrm>
            <a:off x="2207568" y="2492896"/>
            <a:ext cx="7776864" cy="6480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Lowers the threshold: users do not have to learn how to work with the (graphical) interface</a:t>
            </a:r>
          </a:p>
        </p:txBody>
      </p:sp>
      <p:sp>
        <p:nvSpPr>
          <p:cNvPr id="11" name="Rounded Rectangle 10"/>
          <p:cNvSpPr/>
          <p:nvPr/>
        </p:nvSpPr>
        <p:spPr>
          <a:xfrm>
            <a:off x="2207568" y="1268760"/>
            <a:ext cx="7776864" cy="100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A conversational interface is a user interface which allows  interacting with the computer based on conversations in natural language (text or speech)</a:t>
            </a:r>
          </a:p>
        </p:txBody>
      </p:sp>
      <p:pic>
        <p:nvPicPr>
          <p:cNvPr id="10" name="Picture 6" descr="Image result for dynatrace davis slack"/>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50878"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9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t>Use of AI – technologies</a:t>
            </a:r>
          </a:p>
          <a:p>
            <a:r>
              <a:rPr lang="en-GB" dirty="0"/>
              <a:t>On-premise &lt;-&gt; cloud</a:t>
            </a:r>
          </a:p>
          <a:p>
            <a:r>
              <a:rPr lang="en-GB" dirty="0"/>
              <a:t>Rapid pace of innovation / </a:t>
            </a:r>
            <a:r>
              <a:rPr lang="en-GB" dirty="0" smtClean="0"/>
              <a:t>improvements</a:t>
            </a:r>
            <a:endParaRPr lang="en-GB" dirty="0"/>
          </a:p>
        </p:txBody>
      </p:sp>
      <p:sp>
        <p:nvSpPr>
          <p:cNvPr id="2" name="Title 1"/>
          <p:cNvSpPr>
            <a:spLocks noGrp="1"/>
          </p:cNvSpPr>
          <p:nvPr>
            <p:ph type="title"/>
          </p:nvPr>
        </p:nvSpPr>
        <p:spPr/>
        <p:txBody>
          <a:bodyPr/>
          <a:lstStyle/>
          <a:p>
            <a:r>
              <a:rPr lang="en-GB" noProof="0" dirty="0"/>
              <a:t>Conversational interfaces</a:t>
            </a:r>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4152" y="3356993"/>
            <a:ext cx="2643320" cy="187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72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a:t>
            </a:r>
            <a:r>
              <a:rPr lang="en-GB" noProof="0" dirty="0"/>
              <a:t>trends</a:t>
            </a:r>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solidFill>
                  <a:schemeClr val="bg1"/>
                </a:solidFill>
              </a:rPr>
              <a:t>API economy</a:t>
            </a:r>
          </a:p>
        </p:txBody>
      </p:sp>
      <p:sp>
        <p:nvSpPr>
          <p:cNvPr id="7" name="Hexagon 6"/>
          <p:cNvSpPr/>
          <p:nvPr/>
        </p:nvSpPr>
        <p:spPr>
          <a:xfrm>
            <a:off x="4583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Blockchain</a:t>
            </a:r>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rPr>
              <a:t>Reuse</a:t>
            </a:r>
          </a:p>
        </p:txBody>
      </p:sp>
      <p:sp>
        <p:nvSpPr>
          <p:cNvPr id="9" name="Hexagon 8"/>
          <p:cNvSpPr/>
          <p:nvPr/>
        </p:nvSpPr>
        <p:spPr>
          <a:xfrm>
            <a:off x="4583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solidFill>
                  <a:schemeClr val="bg1"/>
                </a:solidFill>
              </a:rPr>
              <a:t>Big data analytics</a:t>
            </a:r>
          </a:p>
        </p:txBody>
      </p:sp>
      <p:sp>
        <p:nvSpPr>
          <p:cNvPr id="10" name="Hexagon 9"/>
          <p:cNvSpPr/>
          <p:nvPr/>
        </p:nvSpPr>
        <p:spPr>
          <a:xfrm>
            <a:off x="6106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Conversational interfaces</a:t>
            </a:r>
          </a:p>
        </p:txBody>
      </p:sp>
      <p:sp>
        <p:nvSpPr>
          <p:cNvPr id="11" name="Hexagon 10"/>
          <p:cNvSpPr/>
          <p:nvPr/>
        </p:nvSpPr>
        <p:spPr>
          <a:xfrm>
            <a:off x="6083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chemeClr val="bg1"/>
                </a:solidFill>
              </a:rPr>
              <a:t>Artificial Intelligence</a:t>
            </a:r>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Public Cloud</a:t>
            </a:r>
          </a:p>
        </p:txBody>
      </p:sp>
      <p:sp>
        <p:nvSpPr>
          <p:cNvPr id="18" name="Hexagon 17"/>
          <p:cNvSpPr/>
          <p:nvPr/>
        </p:nvSpPr>
        <p:spPr>
          <a:xfrm>
            <a:off x="7594447" y="290527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p>
        </p:txBody>
      </p:sp>
    </p:spTree>
    <p:extLst>
      <p:ext uri="{BB962C8B-B14F-4D97-AF65-F5344CB8AC3E}">
        <p14:creationId xmlns:p14="http://schemas.microsoft.com/office/powerpoint/2010/main" val="53361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 opportunities</a:t>
            </a:r>
            <a:endParaRPr lang="en-GB" noProof="0" dirty="0"/>
          </a:p>
        </p:txBody>
      </p:sp>
      <p:sp>
        <p:nvSpPr>
          <p:cNvPr id="5" name="Content Placeholder 4"/>
          <p:cNvSpPr>
            <a:spLocks noGrp="1"/>
          </p:cNvSpPr>
          <p:nvPr>
            <p:ph type="body" sz="quarter" idx="13"/>
          </p:nvPr>
        </p:nvSpPr>
        <p:spPr>
          <a:xfrm>
            <a:off x="6240016" y="1052736"/>
            <a:ext cx="4427984" cy="5472608"/>
          </a:xfrm>
        </p:spPr>
        <p:txBody>
          <a:bodyPr>
            <a:normAutofit fontScale="85000" lnSpcReduction="20000"/>
          </a:bodyPr>
          <a:lstStyle/>
          <a:p>
            <a:r>
              <a:rPr lang="en-GB" noProof="0" dirty="0" smtClean="0"/>
              <a:t>Design by public sector with help from private sector</a:t>
            </a:r>
          </a:p>
          <a:p>
            <a:r>
              <a:rPr lang="en-GB" noProof="0" dirty="0" smtClean="0"/>
              <a:t>Built in cooperation with private sector</a:t>
            </a:r>
          </a:p>
          <a:p>
            <a:r>
              <a:rPr lang="en-GB" noProof="0" dirty="0" smtClean="0"/>
              <a:t>Run</a:t>
            </a:r>
          </a:p>
          <a:p>
            <a:pPr lvl="1"/>
            <a:r>
              <a:rPr lang="en-GB" noProof="0" dirty="0" smtClean="0"/>
              <a:t>without heavy investment</a:t>
            </a:r>
          </a:p>
          <a:p>
            <a:pPr lvl="1"/>
            <a:r>
              <a:rPr lang="en-GB" noProof="0" dirty="0" smtClean="0"/>
              <a:t>in a safe and familiar environment</a:t>
            </a:r>
          </a:p>
          <a:p>
            <a:pPr lvl="1"/>
            <a:r>
              <a:rPr lang="en-GB" noProof="0" dirty="0" smtClean="0"/>
              <a:t>scalable</a:t>
            </a:r>
          </a:p>
          <a:p>
            <a:pPr lvl="1"/>
            <a:r>
              <a:rPr lang="en-GB" noProof="0" dirty="0" smtClean="0"/>
              <a:t>easy to adjust</a:t>
            </a:r>
          </a:p>
          <a:p>
            <a:r>
              <a:rPr lang="en-GB" noProof="0" dirty="0" smtClean="0"/>
              <a:t>Concepts and components reusable outside the public sector</a:t>
            </a:r>
          </a:p>
          <a:p>
            <a:r>
              <a:rPr lang="en-GB" b="1" noProof="0" dirty="0" smtClean="0"/>
              <a:t>Drive/support innovation</a:t>
            </a:r>
          </a:p>
          <a:p>
            <a:pPr lvl="1"/>
            <a:endParaRPr lang="en-GB" noProof="0" dirty="0"/>
          </a:p>
        </p:txBody>
      </p:sp>
      <p:sp>
        <p:nvSpPr>
          <p:cNvPr id="6" name="Title 1"/>
          <p:cNvSpPr>
            <a:spLocks noGrp="1"/>
          </p:cNvSpPr>
          <p:nvPr/>
        </p:nvSpPr>
        <p:spPr>
          <a:xfrm>
            <a:off x="2844479" y="121429"/>
            <a:ext cx="7531743" cy="656430"/>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nl-BE" dirty="0"/>
              <a:t> </a:t>
            </a:r>
            <a:endParaRPr lang="fr-BE" dirty="0"/>
          </a:p>
        </p:txBody>
      </p:sp>
      <p:sp>
        <p:nvSpPr>
          <p:cNvPr id="7" name="Content Placeholder 2"/>
          <p:cNvSpPr>
            <a:spLocks noGrp="1"/>
          </p:cNvSpPr>
          <p:nvPr/>
        </p:nvSpPr>
        <p:spPr>
          <a:xfrm>
            <a:off x="1815779" y="1700808"/>
            <a:ext cx="8229600" cy="4638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a:p>
        </p:txBody>
      </p:sp>
      <p:pic>
        <p:nvPicPr>
          <p:cNvPr id="12" name="Picture 2" descr="C:\JV\RootJV\4 1  aantemaken presentaties\IT CENTRAAL GENT 29_11_2016\business-woman-opening-door-199728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32000" y="1227049"/>
            <a:ext cx="4064000" cy="531035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116</a:t>
            </a:fld>
            <a:endParaRPr lang="nl-BE" dirty="0"/>
          </a:p>
        </p:txBody>
      </p:sp>
    </p:spTree>
    <p:extLst>
      <p:ext uri="{BB962C8B-B14F-4D97-AF65-F5344CB8AC3E}">
        <p14:creationId xmlns:p14="http://schemas.microsoft.com/office/powerpoint/2010/main" val="363624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smtClean="0"/>
              <a:t>Should the Oosterweel project be included in the national budget or not ? ESA (European System of Accounts) rules apply</a:t>
            </a:r>
          </a:p>
          <a:p>
            <a:r>
              <a:rPr lang="en-GB" smtClean="0"/>
              <a:t>Both PPP (government bearing the largest part of the costs through compensations) or concessions (government pays no or only limited compensations) can be used for ICT related project funding</a:t>
            </a:r>
          </a:p>
          <a:p>
            <a:r>
              <a:rPr lang="en-GB" smtClean="0"/>
              <a:t>Under correct (utterly strict) conditions, no impact or spread impact on the public budget</a:t>
            </a:r>
          </a:p>
          <a:p>
            <a:r>
              <a:rPr lang="en-GB" smtClean="0"/>
              <a:t>Traditionally used for buildings or large infrastructure works, but can also be used for projects using ICT</a:t>
            </a:r>
            <a:endParaRPr lang="en-GB" dirty="0"/>
          </a:p>
        </p:txBody>
      </p:sp>
      <p:sp>
        <p:nvSpPr>
          <p:cNvPr id="4" name="Title 3"/>
          <p:cNvSpPr>
            <a:spLocks noGrp="1"/>
          </p:cNvSpPr>
          <p:nvPr>
            <p:ph type="title"/>
          </p:nvPr>
        </p:nvSpPr>
        <p:spPr/>
        <p:txBody>
          <a:bodyPr/>
          <a:lstStyle/>
          <a:p>
            <a:r>
              <a:rPr lang="en-GB" smtClean="0"/>
              <a:t>PPP and concession as intended in ESA</a:t>
            </a:r>
            <a:endParaRPr lang="en-GB" dirty="0"/>
          </a:p>
        </p:txBody>
      </p:sp>
    </p:spTree>
    <p:extLst>
      <p:ext uri="{BB962C8B-B14F-4D97-AF65-F5344CB8AC3E}">
        <p14:creationId xmlns:p14="http://schemas.microsoft.com/office/powerpoint/2010/main" val="1937892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noProof="0" dirty="0" smtClean="0"/>
              <a:t>Mileage-based charges for lorries is a PPP project</a:t>
            </a:r>
          </a:p>
          <a:p>
            <a:r>
              <a:rPr lang="en-GB" noProof="0" dirty="0" smtClean="0"/>
              <a:t>DBFMO (Design, Build, Finance, Maintain and Operate) contract awarded to NV </a:t>
            </a:r>
            <a:r>
              <a:rPr lang="en-GB" noProof="0" dirty="0" err="1" smtClean="0"/>
              <a:t>Satellic</a:t>
            </a:r>
            <a:endParaRPr lang="en-GB" noProof="0" dirty="0" smtClean="0"/>
          </a:p>
          <a:p>
            <a:endParaRPr lang="en-GB" noProof="0" dirty="0"/>
          </a:p>
        </p:txBody>
      </p:sp>
      <p:sp>
        <p:nvSpPr>
          <p:cNvPr id="4" name="Title 3"/>
          <p:cNvSpPr>
            <a:spLocks noGrp="1"/>
          </p:cNvSpPr>
          <p:nvPr>
            <p:ph type="title"/>
          </p:nvPr>
        </p:nvSpPr>
        <p:spPr/>
        <p:txBody>
          <a:bodyPr/>
          <a:lstStyle/>
          <a:p>
            <a:r>
              <a:rPr lang="en-GB" smtClean="0"/>
              <a:t>PPP and concession as intended in ESA</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09518" y="3212976"/>
            <a:ext cx="4172964" cy="299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48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879976" y="1089660"/>
            <a:ext cx="5702424" cy="5265420"/>
          </a:xfrm>
        </p:spPr>
        <p:txBody>
          <a:bodyPr>
            <a:normAutofit fontScale="92500"/>
          </a:bodyPr>
          <a:lstStyle/>
          <a:p>
            <a:r>
              <a:rPr lang="en-GB" noProof="0" dirty="0" smtClean="0"/>
              <a:t>Concession: distribution of debt collection missions to bailiffs</a:t>
            </a:r>
          </a:p>
          <a:p>
            <a:r>
              <a:rPr lang="en-GB" noProof="0" dirty="0" smtClean="0"/>
              <a:t>Government only creates XML messages</a:t>
            </a:r>
          </a:p>
          <a:p>
            <a:r>
              <a:rPr lang="en-GB" noProof="0" dirty="0" smtClean="0"/>
              <a:t>Concessionaire  distributes to bailiffs and handles feedback about the evolution of the cases</a:t>
            </a:r>
          </a:p>
          <a:p>
            <a:r>
              <a:rPr lang="en-GB" noProof="0" dirty="0" smtClean="0"/>
              <a:t>Works for multiple governments</a:t>
            </a:r>
          </a:p>
          <a:p>
            <a:r>
              <a:rPr lang="en-GB" noProof="0" dirty="0" smtClean="0"/>
              <a:t>Each bailiff can participate</a:t>
            </a:r>
          </a:p>
          <a:p>
            <a:endParaRPr lang="en-GB" noProof="0" dirty="0"/>
          </a:p>
        </p:txBody>
      </p:sp>
      <p:sp>
        <p:nvSpPr>
          <p:cNvPr id="4" name="Title 3"/>
          <p:cNvSpPr>
            <a:spLocks noGrp="1"/>
          </p:cNvSpPr>
          <p:nvPr>
            <p:ph type="title"/>
          </p:nvPr>
        </p:nvSpPr>
        <p:spPr/>
        <p:txBody>
          <a:bodyPr/>
          <a:lstStyle/>
          <a:p>
            <a:r>
              <a:rPr lang="en-GB" smtClean="0"/>
              <a:t>PPP and concession as intended in ESA</a:t>
            </a:r>
            <a:endParaRPr lang="en-GB" dirty="0"/>
          </a:p>
        </p:txBody>
      </p:sp>
      <p:pic>
        <p:nvPicPr>
          <p:cNvPr id="2050" name="Picture 2" descr="C:\JV\RootJV\4 1  aantemaken presentaties\IT CENTRAAL GENT 29_11_2016\justice-90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3472" y="1844824"/>
            <a:ext cx="418795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7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Basic principles</a:t>
            </a:r>
            <a:endParaRPr lang="en-GB" noProof="0" dirty="0"/>
          </a:p>
        </p:txBody>
      </p:sp>
      <p:sp>
        <p:nvSpPr>
          <p:cNvPr id="4" name="Text Placeholder 3"/>
          <p:cNvSpPr>
            <a:spLocks noGrp="1"/>
          </p:cNvSpPr>
          <p:nvPr>
            <p:ph type="body" sz="quarter" idx="13"/>
          </p:nvPr>
        </p:nvSpPr>
        <p:spPr/>
        <p:txBody>
          <a:bodyPr/>
          <a:lstStyle/>
          <a:p>
            <a:r>
              <a:rPr lang="en-GB" noProof="0" dirty="0" smtClean="0"/>
              <a:t>Maximum synergy when possible and when generating efficiency gains and/or savings while maintaining or improving the quality of the services provided to the customer</a:t>
            </a:r>
          </a:p>
          <a:p>
            <a:r>
              <a:rPr lang="en-GB" noProof="0" dirty="0" smtClean="0"/>
              <a:t>In line with the synergy program: assignment to the one who is the most capable of proposing a form of shared services </a:t>
            </a:r>
          </a:p>
          <a:p>
            <a:r>
              <a:rPr lang="en-GB" noProof="0" dirty="0" smtClean="0"/>
              <a:t>Synergy based on result orientation, sense of responsibility and trust</a:t>
            </a:r>
            <a:endParaRPr lang="en-GB"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12</a:t>
            </a:fld>
            <a:endParaRPr lang="nl-BE" dirty="0"/>
          </a:p>
        </p:txBody>
      </p:sp>
    </p:spTree>
    <p:extLst>
      <p:ext uri="{BB962C8B-B14F-4D97-AF65-F5344CB8AC3E}">
        <p14:creationId xmlns:p14="http://schemas.microsoft.com/office/powerpoint/2010/main" val="265104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672064" y="1089660"/>
            <a:ext cx="4910336" cy="5265420"/>
          </a:xfrm>
        </p:spPr>
        <p:txBody>
          <a:bodyPr>
            <a:normAutofit lnSpcReduction="10000"/>
          </a:bodyPr>
          <a:lstStyle/>
          <a:p>
            <a:pPr marL="0" indent="0">
              <a:buNone/>
            </a:pPr>
            <a:r>
              <a:rPr lang="en-GB" noProof="0" dirty="0" smtClean="0"/>
              <a:t>We are living in a platform economy:</a:t>
            </a:r>
          </a:p>
          <a:p>
            <a:r>
              <a:rPr lang="en-GB" noProof="0" dirty="0" smtClean="0"/>
              <a:t>eBay, Amazon</a:t>
            </a:r>
          </a:p>
          <a:p>
            <a:r>
              <a:rPr lang="en-GB" noProof="0" dirty="0" smtClean="0"/>
              <a:t>YouTube</a:t>
            </a:r>
          </a:p>
          <a:p>
            <a:r>
              <a:rPr lang="en-GB" noProof="0" dirty="0" smtClean="0"/>
              <a:t>Google, Baidu</a:t>
            </a:r>
          </a:p>
          <a:p>
            <a:r>
              <a:rPr lang="en-GB" noProof="0" dirty="0" err="1" smtClean="0"/>
              <a:t>Paypal</a:t>
            </a:r>
            <a:r>
              <a:rPr lang="en-GB" noProof="0" dirty="0" smtClean="0"/>
              <a:t>, </a:t>
            </a:r>
            <a:r>
              <a:rPr lang="en-GB" noProof="0" dirty="0" err="1" smtClean="0"/>
              <a:t>Alipay</a:t>
            </a:r>
            <a:endParaRPr lang="en-GB" noProof="0" dirty="0" smtClean="0"/>
          </a:p>
          <a:p>
            <a:r>
              <a:rPr lang="en-GB" noProof="0" dirty="0" smtClean="0"/>
              <a:t>iOS, Android</a:t>
            </a:r>
          </a:p>
          <a:p>
            <a:r>
              <a:rPr lang="en-GB" noProof="0" dirty="0" smtClean="0"/>
              <a:t>Airbnb, TripAdvisor</a:t>
            </a:r>
          </a:p>
          <a:p>
            <a:r>
              <a:rPr lang="en-GB" noProof="0" dirty="0" smtClean="0"/>
              <a:t>Uber</a:t>
            </a:r>
          </a:p>
          <a:p>
            <a:r>
              <a:rPr lang="en-GB" noProof="0" dirty="0" err="1" smtClean="0"/>
              <a:t>Linkedin</a:t>
            </a:r>
            <a:r>
              <a:rPr lang="en-GB" noProof="0" dirty="0" smtClean="0"/>
              <a:t>, Glassdoor</a:t>
            </a:r>
          </a:p>
          <a:p>
            <a:endParaRPr lang="en-GB" noProof="0" dirty="0"/>
          </a:p>
        </p:txBody>
      </p:sp>
      <p:sp>
        <p:nvSpPr>
          <p:cNvPr id="4" name="Title 3"/>
          <p:cNvSpPr>
            <a:spLocks noGrp="1"/>
          </p:cNvSpPr>
          <p:nvPr>
            <p:ph type="title"/>
          </p:nvPr>
        </p:nvSpPr>
        <p:spPr/>
        <p:txBody>
          <a:bodyPr/>
          <a:lstStyle/>
          <a:p>
            <a:r>
              <a:rPr lang="en-GB" noProof="0" dirty="0" smtClean="0"/>
              <a:t>What about a platform economy ?</a:t>
            </a:r>
            <a:endParaRPr lang="en-GB" noProof="0" dirty="0"/>
          </a:p>
        </p:txBody>
      </p:sp>
      <p:pic>
        <p:nvPicPr>
          <p:cNvPr id="3074" name="Picture 2" descr="C:\JV\RootJV\4 1  aantemaken presentaties\IT CENTRAAL GENT 29_11_2016\ebay-8813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9536" y="1430374"/>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80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312024" y="1089660"/>
            <a:ext cx="5270376" cy="5265420"/>
          </a:xfrm>
        </p:spPr>
        <p:txBody>
          <a:bodyPr>
            <a:normAutofit/>
          </a:bodyPr>
          <a:lstStyle/>
          <a:p>
            <a:r>
              <a:rPr lang="en-GB" noProof="0" dirty="0" smtClean="0"/>
              <a:t>"A platform is a business that creates value by facilitating direct interactions between two or more distinct types of customers"*</a:t>
            </a:r>
          </a:p>
          <a:p>
            <a:r>
              <a:rPr lang="en-GB" noProof="0" dirty="0" smtClean="0"/>
              <a:t>Total value of platform companies &gt;4,000 billion €</a:t>
            </a:r>
          </a:p>
          <a:p>
            <a:r>
              <a:rPr lang="en-GB" noProof="0" dirty="0" smtClean="0"/>
              <a:t>Europe &lt; 5%</a:t>
            </a:r>
          </a:p>
          <a:p>
            <a:endParaRPr lang="en-GB" noProof="0" dirty="0"/>
          </a:p>
        </p:txBody>
      </p:sp>
      <p:sp>
        <p:nvSpPr>
          <p:cNvPr id="4" name="Title 3"/>
          <p:cNvSpPr>
            <a:spLocks noGrp="1"/>
          </p:cNvSpPr>
          <p:nvPr>
            <p:ph type="title"/>
          </p:nvPr>
        </p:nvSpPr>
        <p:spPr/>
        <p:txBody>
          <a:bodyPr/>
          <a:lstStyle/>
          <a:p>
            <a:r>
              <a:rPr lang="en-GB" noProof="0" dirty="0" smtClean="0"/>
              <a:t>What about a platform economy ?</a:t>
            </a:r>
            <a:endParaRPr lang="en-GB" noProof="0" dirty="0"/>
          </a:p>
        </p:txBody>
      </p:sp>
      <p:sp>
        <p:nvSpPr>
          <p:cNvPr id="2" name="Rectangle 1"/>
          <p:cNvSpPr/>
          <p:nvPr/>
        </p:nvSpPr>
        <p:spPr>
          <a:xfrm>
            <a:off x="2135560" y="6237312"/>
            <a:ext cx="583264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t>
            </a:r>
            <a:endParaRPr lang="nl-BE" dirty="0"/>
          </a:p>
        </p:txBody>
      </p:sp>
      <p:sp>
        <p:nvSpPr>
          <p:cNvPr id="8" name="TextBox 7"/>
          <p:cNvSpPr txBox="1"/>
          <p:nvPr/>
        </p:nvSpPr>
        <p:spPr>
          <a:xfrm>
            <a:off x="2135560" y="6237312"/>
            <a:ext cx="7895728" cy="369332"/>
          </a:xfrm>
          <a:prstGeom prst="rect">
            <a:avLst/>
          </a:prstGeom>
          <a:noFill/>
        </p:spPr>
        <p:txBody>
          <a:bodyPr wrap="square" rtlCol="0">
            <a:spAutoFit/>
          </a:bodyPr>
          <a:lstStyle/>
          <a:p>
            <a:r>
              <a:rPr lang="fr-BE" dirty="0" smtClean="0"/>
              <a:t>* Andrei </a:t>
            </a:r>
            <a:r>
              <a:rPr lang="fr-BE" dirty="0" err="1" smtClean="0"/>
              <a:t>Hagiu</a:t>
            </a:r>
            <a:r>
              <a:rPr lang="fr-BE" dirty="0" smtClean="0"/>
              <a:t> &amp; Julian Wright – Multi-</a:t>
            </a:r>
            <a:r>
              <a:rPr lang="fr-BE" dirty="0" err="1" smtClean="0"/>
              <a:t>sided</a:t>
            </a:r>
            <a:r>
              <a:rPr lang="fr-BE" dirty="0" smtClean="0"/>
              <a:t> </a:t>
            </a:r>
            <a:r>
              <a:rPr lang="fr-BE" dirty="0" err="1" smtClean="0"/>
              <a:t>platforms</a:t>
            </a:r>
            <a:endParaRPr lang="nl-BE"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5480" y="1628800"/>
            <a:ext cx="4320480" cy="286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84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85000" lnSpcReduction="10000"/>
          </a:bodyPr>
          <a:lstStyle/>
          <a:p>
            <a:r>
              <a:rPr lang="en-GB" dirty="0"/>
              <a:t>Can we set up a platform based on the creation of a geographic niche ?</a:t>
            </a:r>
          </a:p>
          <a:p>
            <a:r>
              <a:rPr lang="en-GB" dirty="0"/>
              <a:t>Combine &amp; integrate elements already present or in preparation:</a:t>
            </a:r>
          </a:p>
          <a:p>
            <a:pPr lvl="1"/>
            <a:r>
              <a:rPr lang="en-GB" dirty="0" err="1"/>
              <a:t>eID</a:t>
            </a:r>
            <a:r>
              <a:rPr lang="en-GB" dirty="0"/>
              <a:t> and strong mobile authentication </a:t>
            </a:r>
          </a:p>
          <a:p>
            <a:pPr lvl="1"/>
            <a:r>
              <a:rPr lang="en-GB" dirty="0"/>
              <a:t>well integrated and innovative digital payments </a:t>
            </a:r>
          </a:p>
          <a:p>
            <a:pPr lvl="1"/>
            <a:r>
              <a:rPr lang="en-GB" dirty="0" err="1"/>
              <a:t>eBox</a:t>
            </a:r>
            <a:r>
              <a:rPr lang="en-GB" dirty="0"/>
              <a:t> citizens and enterprises</a:t>
            </a:r>
          </a:p>
          <a:p>
            <a:pPr lvl="1"/>
            <a:r>
              <a:rPr lang="en-GB" dirty="0"/>
              <a:t>strong authentic sources</a:t>
            </a:r>
          </a:p>
          <a:p>
            <a:pPr lvl="1"/>
            <a:r>
              <a:rPr lang="en-GB" dirty="0"/>
              <a:t>one single gateway to private interactions, purchases and transactions with the government</a:t>
            </a:r>
          </a:p>
          <a:p>
            <a:r>
              <a:rPr lang="en-GB" dirty="0"/>
              <a:t>Trust in local actors &amp; local enforcement</a:t>
            </a:r>
          </a:p>
          <a:p>
            <a:r>
              <a:rPr lang="en-GB" dirty="0"/>
              <a:t>User centricity: focus on what local users prefer</a:t>
            </a:r>
          </a:p>
          <a:p>
            <a:r>
              <a:rPr lang="en-GB" dirty="0"/>
              <a:t>Advantages for citizens, enterprises and authorities </a:t>
            </a:r>
          </a:p>
          <a:p>
            <a:r>
              <a:rPr lang="en-GB" dirty="0"/>
              <a:t>Time for a systematic cooperation or PPP culture </a:t>
            </a:r>
            <a:r>
              <a:rPr lang="en-GB" dirty="0" smtClean="0"/>
              <a:t>?</a:t>
            </a:r>
            <a:endParaRPr lang="en-GB" dirty="0"/>
          </a:p>
        </p:txBody>
      </p:sp>
      <p:sp>
        <p:nvSpPr>
          <p:cNvPr id="4" name="Title 3"/>
          <p:cNvSpPr>
            <a:spLocks noGrp="1"/>
          </p:cNvSpPr>
          <p:nvPr>
            <p:ph type="title"/>
          </p:nvPr>
        </p:nvSpPr>
        <p:spPr/>
        <p:txBody>
          <a:bodyPr/>
          <a:lstStyle/>
          <a:p>
            <a:r>
              <a:rPr lang="en-GB" noProof="0" dirty="0" smtClean="0"/>
              <a:t>Creation of a geographic niche ?</a:t>
            </a:r>
            <a:endParaRPr lang="en-GB" noProof="0" dirty="0"/>
          </a:p>
        </p:txBody>
      </p:sp>
    </p:spTree>
    <p:extLst>
      <p:ext uri="{BB962C8B-B14F-4D97-AF65-F5344CB8AC3E}">
        <p14:creationId xmlns:p14="http://schemas.microsoft.com/office/powerpoint/2010/main" val="426790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smtClean="0"/>
              <a:t>Shift from basic ICT services -&gt; value added (business) services</a:t>
            </a:r>
          </a:p>
          <a:p>
            <a:r>
              <a:rPr lang="en-GB" smtClean="0"/>
              <a:t>Focus on re-use</a:t>
            </a:r>
          </a:p>
          <a:p>
            <a:r>
              <a:rPr lang="en-GB" smtClean="0"/>
              <a:t>Rise of new technologies</a:t>
            </a:r>
          </a:p>
          <a:p>
            <a:pPr lvl="1"/>
            <a:r>
              <a:rPr lang="en-GB" smtClean="0"/>
              <a:t>need for common solutions</a:t>
            </a:r>
          </a:p>
          <a:p>
            <a:pPr lvl="1"/>
            <a:r>
              <a:rPr lang="en-GB" smtClean="0"/>
              <a:t>platform-approach</a:t>
            </a:r>
          </a:p>
          <a:p>
            <a:r>
              <a:rPr lang="en-GB" smtClean="0"/>
              <a:t>Innovative means of collaboration with private sector needed</a:t>
            </a:r>
            <a:endParaRPr lang="en-GB" dirty="0"/>
          </a:p>
        </p:txBody>
      </p:sp>
      <p:sp>
        <p:nvSpPr>
          <p:cNvPr id="2" name="Title 1"/>
          <p:cNvSpPr>
            <a:spLocks noGrp="1"/>
          </p:cNvSpPr>
          <p:nvPr>
            <p:ph type="title"/>
          </p:nvPr>
        </p:nvSpPr>
        <p:spPr/>
        <p:txBody>
          <a:bodyPr/>
          <a:lstStyle/>
          <a:p>
            <a:r>
              <a:rPr lang="en-GB" noProof="0" smtClean="0"/>
              <a:t>Wrap up</a:t>
            </a:r>
            <a:endParaRPr lang="en-GB" noProof="0" dirty="0"/>
          </a:p>
        </p:txBody>
      </p:sp>
    </p:spTree>
    <p:extLst>
      <p:ext uri="{BB962C8B-B14F-4D97-AF65-F5344CB8AC3E}">
        <p14:creationId xmlns:p14="http://schemas.microsoft.com/office/powerpoint/2010/main" val="399516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nl-BE" dirty="0" smtClean="0">
                <a:solidFill>
                  <a:srgbClr val="0087BE"/>
                </a:solidFill>
              </a:rPr>
              <a:t>Smals vzw</a:t>
            </a:r>
            <a:br>
              <a:rPr lang="nl-BE" dirty="0" smtClean="0">
                <a:solidFill>
                  <a:srgbClr val="0087BE"/>
                </a:solidFill>
              </a:rPr>
            </a:br>
            <a:r>
              <a:rPr lang="nl-BE" dirty="0" err="1" smtClean="0">
                <a:solidFill>
                  <a:srgbClr val="0087BE"/>
                </a:solidFill>
              </a:rPr>
              <a:t>asbl</a:t>
            </a:r>
            <a:r>
              <a:rPr lang="nl-BE" dirty="0" smtClean="0">
                <a:solidFill>
                  <a:srgbClr val="0087BE"/>
                </a:solidFill>
              </a:rPr>
              <a:t> Smals</a:t>
            </a:r>
            <a:br>
              <a:rPr lang="nl-BE" dirty="0" smtClean="0">
                <a:solidFill>
                  <a:srgbClr val="0087BE"/>
                </a:solidFill>
              </a:rPr>
            </a:br>
            <a:r>
              <a:rPr lang="nl-BE" dirty="0" smtClean="0">
                <a:solidFill>
                  <a:srgbClr val="0087BE"/>
                </a:solidFill>
              </a:rPr>
              <a:t>(2004- )</a:t>
            </a:r>
            <a:endParaRPr lang="en-US" dirty="0">
              <a:solidFill>
                <a:srgbClr val="0087BE"/>
              </a:solidFill>
            </a:endParaRPr>
          </a:p>
        </p:txBody>
      </p:sp>
      <p:sp>
        <p:nvSpPr>
          <p:cNvPr id="2" name="Tijdelijke aanduiding voor dianummer 1"/>
          <p:cNvSpPr>
            <a:spLocks noGrp="1"/>
          </p:cNvSpPr>
          <p:nvPr>
            <p:ph type="sldNum" sz="quarter" idx="10"/>
          </p:nvPr>
        </p:nvSpPr>
        <p:spPr/>
        <p:txBody>
          <a:bodyPr/>
          <a:lstStyle/>
          <a:p>
            <a:pPr>
              <a:defRPr/>
            </a:pPr>
            <a:fld id="{EF66DDCB-4F40-4F8C-A2FE-269D135B5A13}" type="slidenum">
              <a:rPr lang="en-GB" smtClean="0"/>
              <a:pPr>
                <a:defRPr/>
              </a:pPr>
              <a:t>124</a:t>
            </a:fld>
            <a:endParaRPr lang="en-GB" dirty="0"/>
          </a:p>
        </p:txBody>
      </p:sp>
    </p:spTree>
    <p:extLst>
      <p:ext uri="{BB962C8B-B14F-4D97-AF65-F5344CB8AC3E}">
        <p14:creationId xmlns:p14="http://schemas.microsoft.com/office/powerpoint/2010/main" val="14327348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62500" lnSpcReduction="20000"/>
          </a:bodyPr>
          <a:lstStyle/>
          <a:p>
            <a:r>
              <a:rPr lang="fr-FR" smtClean="0"/>
              <a:t>Voir l’article 3 des Statuts sur </a:t>
            </a:r>
            <a:r>
              <a:rPr lang="fr-FR" smtClean="0">
                <a:hlinkClick r:id="rId2"/>
              </a:rPr>
              <a:t>https://www.smals.be/fr/content/statuts</a:t>
            </a:r>
            <a:endParaRPr lang="fr-FR" smtClean="0"/>
          </a:p>
          <a:p>
            <a:pPr lvl="1"/>
            <a:r>
              <a:rPr lang="fr-FR" smtClean="0"/>
              <a:t>l’asbl Smals se fixe comme objectif de soutenir ses membres en matière de gestion de l’information et questions connexes en faveur d’une prestation de services informatiques intégrée</a:t>
            </a:r>
          </a:p>
          <a:p>
            <a:pPr lvl="1"/>
            <a:r>
              <a:rPr lang="fr-FR" smtClean="0"/>
              <a:t>elle agit ici en association de frais à laquelle des missions peuvent être directement confiées en « internalisation » […]</a:t>
            </a:r>
          </a:p>
          <a:p>
            <a:r>
              <a:rPr lang="en-US" smtClean="0"/>
              <a:t>Fondée en 1939 en tant qu’association pour des </a:t>
            </a:r>
            <a:r>
              <a:rPr lang="fr-FR" smtClean="0"/>
              <a:t>services partagés en matière de gestion de l'information par les institutions de sécurité sociale belges</a:t>
            </a:r>
          </a:p>
          <a:p>
            <a:r>
              <a:rPr lang="en-US" smtClean="0"/>
              <a:t>Les institutions membres choisissent librement si elles souhaitent avoir recours aux services de Smals (pas de monopole)</a:t>
            </a:r>
          </a:p>
          <a:p>
            <a:r>
              <a:rPr lang="en-US" smtClean="0"/>
              <a:t>Pour plus d’informations voir </a:t>
            </a:r>
            <a:r>
              <a:rPr lang="en-US" smtClean="0">
                <a:hlinkClick r:id="rId3"/>
              </a:rPr>
              <a:t>https://www.smals.be/fr/content/mission-structure-organisationnelle-et-fonctionnement-de-lasbl-smals</a:t>
            </a:r>
            <a:endParaRPr lang="en-US" smtClean="0"/>
          </a:p>
          <a:p>
            <a:endParaRPr lang="en-US" smtClean="0"/>
          </a:p>
          <a:p>
            <a:endParaRPr lang="en-US" smtClean="0"/>
          </a:p>
          <a:p>
            <a:endParaRPr lang="en-US" smtClean="0"/>
          </a:p>
          <a:p>
            <a:endParaRPr lang="fr-FR" dirty="0" smtClean="0"/>
          </a:p>
        </p:txBody>
      </p:sp>
      <p:sp>
        <p:nvSpPr>
          <p:cNvPr id="5" name="Content Placeholder 4"/>
          <p:cNvSpPr>
            <a:spLocks noGrp="1"/>
          </p:cNvSpPr>
          <p:nvPr>
            <p:ph sz="half" idx="2"/>
          </p:nvPr>
        </p:nvSpPr>
        <p:spPr/>
        <p:txBody>
          <a:bodyPr>
            <a:normAutofit fontScale="77500" lnSpcReduction="20000"/>
          </a:bodyPr>
          <a:lstStyle/>
          <a:p>
            <a:r>
              <a:rPr lang="nl-NL" smtClean="0"/>
              <a:t>Zie artikel 3 van de Statuten op </a:t>
            </a:r>
            <a:r>
              <a:rPr lang="nl-NL" smtClean="0">
                <a:hlinkClick r:id="rId4"/>
              </a:rPr>
              <a:t>https://www.smals.be/nl/content/statuten</a:t>
            </a:r>
            <a:endParaRPr lang="nl-NL" smtClean="0"/>
          </a:p>
          <a:p>
            <a:pPr lvl="1"/>
            <a:r>
              <a:rPr lang="nl-NL" smtClean="0"/>
              <a:t>de vzw Smals stelt zich tot doel haar leden te ondersteunen op het vlak van informatiebeheer en aanverwante materies ter bevordering van een geïntegreerde ICT- dienstverlening</a:t>
            </a:r>
          </a:p>
          <a:p>
            <a:pPr lvl="1"/>
            <a:r>
              <a:rPr lang="nl-NL" smtClean="0"/>
              <a:t>ze functioneert daarbij als een kostendelende vereniging waaraan opdrachten als inbesteding rechtstreeks kunnen worden toevertrouwd […] </a:t>
            </a:r>
          </a:p>
          <a:p>
            <a:r>
              <a:rPr lang="nl-BE" smtClean="0"/>
              <a:t>Opgericht in 1939 als vereniging voor shared services op het vlak van informatiebeheer door de Belgische instellingen van sociale zekerheid</a:t>
            </a:r>
          </a:p>
          <a:p>
            <a:r>
              <a:rPr lang="nl-BE" smtClean="0"/>
              <a:t>De lidinstellingen kiezen vrij of ze al dan niet een beroep wensen te doen op de diensten van Smals (geen monopolie)</a:t>
            </a:r>
          </a:p>
          <a:p>
            <a:r>
              <a:rPr lang="nl-BE" smtClean="0"/>
              <a:t>Voor meer informatie zie </a:t>
            </a:r>
            <a:r>
              <a:rPr lang="nl-BE" smtClean="0">
                <a:hlinkClick r:id="rId5"/>
              </a:rPr>
              <a:t>https://www.smals.be/nl/content/missie-organisatiestructuur-en-werking-van-smals-vzw</a:t>
            </a:r>
            <a:endParaRPr lang="nl-BE" smtClean="0"/>
          </a:p>
          <a:p>
            <a:endParaRPr lang="nl-BE" smtClean="0"/>
          </a:p>
          <a:p>
            <a:endParaRPr lang="fr-BE" dirty="0"/>
          </a:p>
        </p:txBody>
      </p:sp>
      <p:sp>
        <p:nvSpPr>
          <p:cNvPr id="3" name="Tijdelijke aanduiding voor dianummer 2"/>
          <p:cNvSpPr>
            <a:spLocks noGrp="1"/>
          </p:cNvSpPr>
          <p:nvPr>
            <p:ph type="sldNum" sz="quarter" idx="10"/>
          </p:nvPr>
        </p:nvSpPr>
        <p:spPr/>
        <p:txBody>
          <a:bodyPr/>
          <a:lstStyle/>
          <a:p>
            <a:fld id="{D353B685-A2AB-4518-B31A-1C8B277EB988}" type="slidenum">
              <a:rPr lang="en-GB" smtClean="0"/>
              <a:pPr/>
              <a:t>125</a:t>
            </a:fld>
            <a:endParaRPr lang="en-GB"/>
          </a:p>
        </p:txBody>
      </p:sp>
      <p:sp>
        <p:nvSpPr>
          <p:cNvPr id="4" name="Title 3"/>
          <p:cNvSpPr>
            <a:spLocks noGrp="1"/>
          </p:cNvSpPr>
          <p:nvPr>
            <p:ph type="title"/>
          </p:nvPr>
        </p:nvSpPr>
        <p:spPr/>
        <p:txBody>
          <a:bodyPr/>
          <a:lstStyle/>
          <a:p>
            <a:r>
              <a:rPr lang="nl-BE" smtClean="0"/>
              <a:t>Doelstellingen – Objectifs</a:t>
            </a:r>
            <a:endParaRPr lang="fr-BE" dirty="0"/>
          </a:p>
        </p:txBody>
      </p:sp>
    </p:spTree>
    <p:extLst>
      <p:ext uri="{BB962C8B-B14F-4D97-AF65-F5344CB8AC3E}">
        <p14:creationId xmlns:p14="http://schemas.microsoft.com/office/powerpoint/2010/main" val="30868182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lnSpcReduction="20000"/>
          </a:bodyPr>
          <a:lstStyle/>
          <a:p>
            <a:r>
              <a:rPr lang="fr-FR" sz="2600" dirty="0" smtClean="0"/>
              <a:t>Code des sociétés et des associations</a:t>
            </a:r>
          </a:p>
          <a:p>
            <a:r>
              <a:rPr lang="fr-FR" sz="2600" dirty="0" smtClean="0"/>
              <a:t>Article 17bis de la loi BCSS (pour l’autorisation d’association des instances publiques, pour la forme </a:t>
            </a:r>
            <a:r>
              <a:rPr lang="fr-FR" sz="2600" dirty="0" err="1" smtClean="0"/>
              <a:t>d’asbl</a:t>
            </a:r>
            <a:r>
              <a:rPr lang="fr-FR" sz="2600" dirty="0" smtClean="0"/>
              <a:t> obligatoire, pour le principe du partage des coûts, pour l’autorisation légale du détachement de personnel spécialisé, …)</a:t>
            </a:r>
          </a:p>
          <a:p>
            <a:r>
              <a:rPr lang="fr-FR" sz="2600" dirty="0" smtClean="0"/>
              <a:t>Article 30 de la loi sur les marchés publics (pour la possibilité d’attribution direct des marchés par les membres à </a:t>
            </a:r>
            <a:r>
              <a:rPr lang="fr-FR" sz="2600" dirty="0" err="1" smtClean="0"/>
              <a:t>l’asbl</a:t>
            </a:r>
            <a:r>
              <a:rPr lang="fr-FR" sz="2600" dirty="0" smtClean="0"/>
              <a:t>, ‘</a:t>
            </a:r>
            <a:r>
              <a:rPr lang="fr-FR" sz="2600" dirty="0" err="1" smtClean="0"/>
              <a:t>inhouse</a:t>
            </a:r>
            <a:r>
              <a:rPr lang="fr-FR" sz="2600" dirty="0" smtClean="0"/>
              <a:t>’)</a:t>
            </a:r>
          </a:p>
          <a:p>
            <a:r>
              <a:rPr lang="fr-FR" sz="2600" dirty="0" smtClean="0"/>
              <a:t>Article 2, 1°, c) de la loi sur les marchés publics (pour la soumission de </a:t>
            </a:r>
            <a:r>
              <a:rPr lang="fr-FR" sz="2600" dirty="0" err="1" smtClean="0"/>
              <a:t>Smals</a:t>
            </a:r>
            <a:r>
              <a:rPr lang="fr-FR" sz="2600" dirty="0" smtClean="0"/>
              <a:t> à la loi sur les marchés publics)</a:t>
            </a:r>
            <a:endParaRPr lang="nl-BE" sz="2600" dirty="0" smtClean="0"/>
          </a:p>
          <a:p>
            <a:endParaRPr lang="fr-BE" dirty="0"/>
          </a:p>
        </p:txBody>
      </p:sp>
      <p:sp>
        <p:nvSpPr>
          <p:cNvPr id="5" name="Content Placeholder 4"/>
          <p:cNvSpPr>
            <a:spLocks noGrp="1"/>
          </p:cNvSpPr>
          <p:nvPr>
            <p:ph sz="half" idx="2"/>
          </p:nvPr>
        </p:nvSpPr>
        <p:spPr/>
        <p:txBody>
          <a:bodyPr>
            <a:normAutofit fontScale="92500" lnSpcReduction="10000"/>
          </a:bodyPr>
          <a:lstStyle/>
          <a:p>
            <a:r>
              <a:rPr lang="nl-NL" dirty="0" smtClean="0"/>
              <a:t>Wetboek van vennootschappen en verenigingen</a:t>
            </a:r>
          </a:p>
          <a:p>
            <a:r>
              <a:rPr lang="nl-NL" dirty="0" smtClean="0"/>
              <a:t>Artikel 17bis KSZ-wet (voor de machtiging tot vereniging van openbare instellingen, voor de verplichte vzw-vorm, voor het principe van de kostendeling, voor de wettelijke toelating tot detachering van gespecialiseerd personeel, …)</a:t>
            </a:r>
          </a:p>
          <a:p>
            <a:r>
              <a:rPr lang="nl-NL" dirty="0" smtClean="0"/>
              <a:t>Artikel 30 Overheidsopdrachtenwet (voor de mogelijkheid van rechtstreekse toewijzing van opdrachten door de leden aan de vzw, ‘</a:t>
            </a:r>
            <a:r>
              <a:rPr lang="nl-NL" dirty="0" err="1" smtClean="0"/>
              <a:t>inhouse</a:t>
            </a:r>
            <a:r>
              <a:rPr lang="nl-NL" dirty="0" smtClean="0"/>
              <a:t>’)</a:t>
            </a:r>
          </a:p>
          <a:p>
            <a:r>
              <a:rPr lang="nl-NL" dirty="0" smtClean="0"/>
              <a:t>Artikel 2, 1°, c) Overheidsopdrachtenwet (voor de onderworpenheid van Smals aan de overheidsopdrachtenwet)</a:t>
            </a:r>
          </a:p>
          <a:p>
            <a:endParaRPr lang="fr-BE" dirty="0"/>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126</a:t>
            </a:fld>
            <a:endParaRPr lang="en-GB"/>
          </a:p>
        </p:txBody>
      </p:sp>
      <p:sp>
        <p:nvSpPr>
          <p:cNvPr id="4" name="Title 3"/>
          <p:cNvSpPr>
            <a:spLocks noGrp="1"/>
          </p:cNvSpPr>
          <p:nvPr>
            <p:ph type="title"/>
          </p:nvPr>
        </p:nvSpPr>
        <p:spPr/>
        <p:txBody>
          <a:bodyPr/>
          <a:lstStyle/>
          <a:p>
            <a:r>
              <a:rPr lang="nl-BE" dirty="0" smtClean="0"/>
              <a:t>Wettelijk kader – </a:t>
            </a:r>
            <a:r>
              <a:rPr lang="nl-BE" dirty="0" err="1" smtClean="0"/>
              <a:t>Cadre</a:t>
            </a:r>
            <a:r>
              <a:rPr lang="nl-BE" dirty="0" smtClean="0"/>
              <a:t> </a:t>
            </a:r>
            <a:r>
              <a:rPr lang="nl-BE" dirty="0" err="1" smtClean="0"/>
              <a:t>légal</a:t>
            </a:r>
            <a:endParaRPr lang="fr-BE" dirty="0"/>
          </a:p>
        </p:txBody>
      </p:sp>
    </p:spTree>
    <p:extLst>
      <p:ext uri="{BB962C8B-B14F-4D97-AF65-F5344CB8AC3E}">
        <p14:creationId xmlns:p14="http://schemas.microsoft.com/office/powerpoint/2010/main" val="5206395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fontScale="62500" lnSpcReduction="20000"/>
          </a:bodyPr>
          <a:lstStyle/>
          <a:p>
            <a:r>
              <a:rPr lang="nl-BE" smtClean="0"/>
              <a:t>Algemene vergadering</a:t>
            </a:r>
          </a:p>
          <a:p>
            <a:pPr lvl="1"/>
            <a:r>
              <a:rPr lang="nl-BE" smtClean="0"/>
              <a:t>alle 309 leden</a:t>
            </a:r>
          </a:p>
          <a:p>
            <a:pPr lvl="1"/>
            <a:r>
              <a:rPr lang="nl-BE" smtClean="0"/>
              <a:t>3 categorieën met degressief stemrecht in functie van belang/bijdrage, grosso modo</a:t>
            </a:r>
          </a:p>
          <a:p>
            <a:pPr lvl="2"/>
            <a:r>
              <a:rPr lang="nl-BE" smtClean="0"/>
              <a:t>A: OISZ</a:t>
            </a:r>
          </a:p>
          <a:p>
            <a:pPr lvl="2"/>
            <a:r>
              <a:rPr lang="nl-BE" smtClean="0"/>
              <a:t>B: FOD’s &amp; gefedereerde entiteiten</a:t>
            </a:r>
          </a:p>
          <a:p>
            <a:pPr lvl="2"/>
            <a:r>
              <a:rPr lang="nl-BE" smtClean="0"/>
              <a:t>C: OCMW’s</a:t>
            </a:r>
          </a:p>
          <a:p>
            <a:r>
              <a:rPr lang="nl-BE" smtClean="0"/>
              <a:t>Bestuursorgaan</a:t>
            </a:r>
          </a:p>
          <a:p>
            <a:pPr lvl="1"/>
            <a:r>
              <a:rPr lang="nl-BE" smtClean="0"/>
              <a:t>20 bestuurders, waarvan voordracht door</a:t>
            </a:r>
          </a:p>
          <a:p>
            <a:pPr lvl="2"/>
            <a:r>
              <a:rPr lang="nl-BE" smtClean="0"/>
              <a:t>leden van categorie A, B en C: resp 11, 2 en 1 bestuurders</a:t>
            </a:r>
          </a:p>
          <a:p>
            <a:pPr lvl="2"/>
            <a:r>
              <a:rPr lang="nl-BE" smtClean="0"/>
              <a:t>Algemene Vergadering als geheel: 4 bestuurders</a:t>
            </a:r>
          </a:p>
          <a:p>
            <a:pPr lvl="2"/>
            <a:r>
              <a:rPr lang="nl-BE" smtClean="0"/>
              <a:t>Minister van Sociale Zaken: 1 bestuurder</a:t>
            </a:r>
          </a:p>
          <a:p>
            <a:pPr lvl="2"/>
            <a:r>
              <a:rPr lang="nl-BE" smtClean="0"/>
              <a:t>Minister van Begroting: 1 bestuurder</a:t>
            </a:r>
          </a:p>
          <a:p>
            <a:r>
              <a:rPr lang="nl-BE" smtClean="0"/>
              <a:t>Auditcomité, dat rapporteert aan het Bestuursorgaan</a:t>
            </a:r>
          </a:p>
          <a:p>
            <a:pPr lvl="1"/>
            <a:r>
              <a:rPr lang="nl-BE" smtClean="0"/>
              <a:t>6 bestuurders</a:t>
            </a:r>
          </a:p>
          <a:p>
            <a:pPr lvl="1"/>
            <a:r>
              <a:rPr lang="nl-BE" smtClean="0"/>
              <a:t>3 externe leden</a:t>
            </a:r>
          </a:p>
          <a:p>
            <a:r>
              <a:rPr lang="nl-BE" smtClean="0"/>
              <a:t>Strategisch comité</a:t>
            </a:r>
          </a:p>
          <a:p>
            <a:pPr lvl="1"/>
            <a:r>
              <a:rPr lang="nl-BE" smtClean="0"/>
              <a:t>11 bestuurders</a:t>
            </a:r>
          </a:p>
          <a:p>
            <a:pPr lvl="1"/>
            <a:r>
              <a:rPr lang="nl-BE" smtClean="0"/>
              <a:t>Directiecomité</a:t>
            </a:r>
          </a:p>
          <a:p>
            <a:endParaRPr lang="fr-BE" dirty="0"/>
          </a:p>
        </p:txBody>
      </p:sp>
      <p:sp>
        <p:nvSpPr>
          <p:cNvPr id="6" name="Content Placeholder 5"/>
          <p:cNvSpPr>
            <a:spLocks noGrp="1"/>
          </p:cNvSpPr>
          <p:nvPr>
            <p:ph sz="half" idx="2"/>
          </p:nvPr>
        </p:nvSpPr>
        <p:spPr/>
        <p:txBody>
          <a:bodyPr>
            <a:normAutofit fontScale="70000" lnSpcReduction="20000"/>
          </a:bodyPr>
          <a:lstStyle/>
          <a:p>
            <a:r>
              <a:rPr lang="nl-BE" smtClean="0"/>
              <a:t>Assemblée générale</a:t>
            </a:r>
          </a:p>
          <a:p>
            <a:pPr lvl="1"/>
            <a:r>
              <a:rPr lang="nl-BE" smtClean="0"/>
              <a:t>les 309 membres</a:t>
            </a:r>
          </a:p>
          <a:p>
            <a:pPr lvl="1"/>
            <a:r>
              <a:rPr lang="nl-BE" smtClean="0"/>
              <a:t>3 catégories avec droit de vote dégressif en fonction de l’importance/contribution, grosso modo</a:t>
            </a:r>
          </a:p>
          <a:p>
            <a:pPr lvl="2"/>
            <a:r>
              <a:rPr lang="nl-BE" smtClean="0"/>
              <a:t>A: IPSS</a:t>
            </a:r>
          </a:p>
          <a:p>
            <a:pPr lvl="2"/>
            <a:r>
              <a:rPr lang="nl-BE" smtClean="0"/>
              <a:t>B: SPFs et entités fédérées</a:t>
            </a:r>
          </a:p>
          <a:p>
            <a:pPr lvl="2"/>
            <a:r>
              <a:rPr lang="nl-BE" smtClean="0"/>
              <a:t>C: CPAS</a:t>
            </a:r>
          </a:p>
          <a:p>
            <a:r>
              <a:rPr lang="nl-BE" smtClean="0"/>
              <a:t>Organe d’administration</a:t>
            </a:r>
          </a:p>
          <a:p>
            <a:pPr lvl="1"/>
            <a:r>
              <a:rPr lang="nl-BE" smtClean="0"/>
              <a:t>20 membres, dont la proposition est faite par</a:t>
            </a:r>
          </a:p>
          <a:p>
            <a:pPr lvl="2"/>
            <a:r>
              <a:rPr lang="nl-BE" smtClean="0"/>
              <a:t>membres catégories A, B et C: resp 11, 2 et 1 administrateurs</a:t>
            </a:r>
          </a:p>
          <a:p>
            <a:pPr lvl="2"/>
            <a:r>
              <a:rPr lang="nl-BE" smtClean="0"/>
              <a:t>Assemblée générale dans son ensemble: 1 administrateur</a:t>
            </a:r>
          </a:p>
          <a:p>
            <a:pPr lvl="2"/>
            <a:r>
              <a:rPr lang="nl-BE" smtClean="0"/>
              <a:t>Ministre des Affaires sociales: 1 administrateur</a:t>
            </a:r>
          </a:p>
          <a:p>
            <a:pPr lvl="2"/>
            <a:r>
              <a:rPr lang="nl-BE" smtClean="0"/>
              <a:t>Ministre du Budget: 1 administrateur</a:t>
            </a:r>
          </a:p>
          <a:p>
            <a:r>
              <a:rPr lang="nl-BE" smtClean="0"/>
              <a:t>Comité d’audit, rapportant à l’Organe d’administration</a:t>
            </a:r>
          </a:p>
          <a:p>
            <a:pPr lvl="1"/>
            <a:r>
              <a:rPr lang="nl-BE" smtClean="0"/>
              <a:t>6 administrateurs</a:t>
            </a:r>
          </a:p>
          <a:p>
            <a:pPr lvl="1"/>
            <a:r>
              <a:rPr lang="nl-BE" smtClean="0"/>
              <a:t>3 membres externes</a:t>
            </a:r>
          </a:p>
          <a:p>
            <a:r>
              <a:rPr lang="nl-BE" smtClean="0"/>
              <a:t>Comité stratégique</a:t>
            </a:r>
          </a:p>
          <a:p>
            <a:pPr lvl="1"/>
            <a:r>
              <a:rPr lang="nl-BE" smtClean="0"/>
              <a:t>11 administrateurs</a:t>
            </a:r>
          </a:p>
          <a:p>
            <a:pPr lvl="1"/>
            <a:r>
              <a:rPr lang="nl-BE" smtClean="0"/>
              <a:t>Comité de direction</a:t>
            </a:r>
          </a:p>
          <a:p>
            <a:endParaRPr lang="fr-BE" dirty="0"/>
          </a:p>
        </p:txBody>
      </p:sp>
      <p:sp>
        <p:nvSpPr>
          <p:cNvPr id="3" name="Tijdelijke aanduiding voor dianummer 2"/>
          <p:cNvSpPr>
            <a:spLocks noGrp="1"/>
          </p:cNvSpPr>
          <p:nvPr>
            <p:ph type="sldNum" sz="quarter" idx="10"/>
          </p:nvPr>
        </p:nvSpPr>
        <p:spPr/>
        <p:txBody>
          <a:bodyPr/>
          <a:lstStyle/>
          <a:p>
            <a:fld id="{D353B685-A2AB-4518-B31A-1C8B277EB988}" type="slidenum">
              <a:rPr lang="en-GB" smtClean="0"/>
              <a:pPr/>
              <a:t>127</a:t>
            </a:fld>
            <a:endParaRPr lang="en-GB"/>
          </a:p>
        </p:txBody>
      </p:sp>
      <p:sp>
        <p:nvSpPr>
          <p:cNvPr id="4" name="Title 3"/>
          <p:cNvSpPr>
            <a:spLocks noGrp="1"/>
          </p:cNvSpPr>
          <p:nvPr>
            <p:ph type="title"/>
          </p:nvPr>
        </p:nvSpPr>
        <p:spPr/>
        <p:txBody>
          <a:bodyPr/>
          <a:lstStyle/>
          <a:p>
            <a:r>
              <a:rPr lang="nl-BE" smtClean="0"/>
              <a:t>Organen – Organes</a:t>
            </a:r>
            <a:endParaRPr lang="fr-BE" dirty="0"/>
          </a:p>
        </p:txBody>
      </p:sp>
    </p:spTree>
    <p:extLst>
      <p:ext uri="{BB962C8B-B14F-4D97-AF65-F5344CB8AC3E}">
        <p14:creationId xmlns:p14="http://schemas.microsoft.com/office/powerpoint/2010/main" val="29245957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70000" lnSpcReduction="20000"/>
          </a:bodyPr>
          <a:lstStyle/>
          <a:p>
            <a:r>
              <a:rPr lang="nl-BE" smtClean="0"/>
              <a:t>Les membres (essence du ‘in house’)</a:t>
            </a:r>
          </a:p>
          <a:p>
            <a:pPr lvl="1"/>
            <a:r>
              <a:rPr lang="nl-BE" smtClean="0"/>
              <a:t>directement via l’Assemblée générale (nomination des administrateurs, budget, prix, comptes, …)</a:t>
            </a:r>
          </a:p>
          <a:p>
            <a:pPr lvl="1"/>
            <a:r>
              <a:rPr lang="nl-BE" smtClean="0"/>
              <a:t>indirectement via l’Organe d’Administration</a:t>
            </a:r>
          </a:p>
          <a:p>
            <a:pPr lvl="1"/>
            <a:r>
              <a:rPr lang="nl-BE" smtClean="0"/>
              <a:t>sont eux-mêmes des institutions publiques avec Commissaire du Gouvernement ou des services publics sous l’autorité d’un ministre</a:t>
            </a:r>
          </a:p>
          <a:p>
            <a:r>
              <a:rPr lang="nl-BE" smtClean="0"/>
              <a:t>Les 2 ministres (via les administrateurs proposés)</a:t>
            </a:r>
          </a:p>
          <a:p>
            <a:r>
              <a:rPr lang="nl-BE" smtClean="0"/>
              <a:t>Commissaire (réviseur d’entreprise)</a:t>
            </a:r>
          </a:p>
          <a:p>
            <a:r>
              <a:rPr lang="nl-BE" smtClean="0"/>
              <a:t>Procédures internes, e.a.</a:t>
            </a:r>
          </a:p>
          <a:p>
            <a:pPr lvl="1"/>
            <a:r>
              <a:rPr lang="nl-BE" smtClean="0"/>
              <a:t>service d’audit interne</a:t>
            </a:r>
          </a:p>
          <a:p>
            <a:pPr lvl="1"/>
            <a:r>
              <a:rPr lang="nl-BE" smtClean="0"/>
              <a:t>gestion des risques</a:t>
            </a:r>
          </a:p>
          <a:p>
            <a:pPr lvl="1"/>
            <a:r>
              <a:rPr lang="nl-BE" smtClean="0"/>
              <a:t>objectifs stratégiques</a:t>
            </a:r>
          </a:p>
          <a:p>
            <a:r>
              <a:rPr lang="nl-BE" smtClean="0"/>
              <a:t>La Cour des comptes</a:t>
            </a:r>
          </a:p>
          <a:p>
            <a:pPr lvl="1"/>
            <a:r>
              <a:rPr lang="nl-BE" smtClean="0"/>
              <a:t>collaboration structurelle sur le plan financier et enquêtes thématiques, pe. marchés publics dans le Livre 2016 sur la Sécurité sociale</a:t>
            </a:r>
            <a:endParaRPr lang="nl-BE" dirty="0"/>
          </a:p>
        </p:txBody>
      </p:sp>
      <p:sp>
        <p:nvSpPr>
          <p:cNvPr id="4" name="Content Placeholder 3"/>
          <p:cNvSpPr>
            <a:spLocks noGrp="1"/>
          </p:cNvSpPr>
          <p:nvPr>
            <p:ph sz="half" idx="2"/>
          </p:nvPr>
        </p:nvSpPr>
        <p:spPr/>
        <p:txBody>
          <a:bodyPr>
            <a:normAutofit fontScale="85000" lnSpcReduction="20000"/>
          </a:bodyPr>
          <a:lstStyle/>
          <a:p>
            <a:r>
              <a:rPr lang="nl-BE" smtClean="0"/>
              <a:t>De leden (essentie van ‘inhouse’)</a:t>
            </a:r>
          </a:p>
          <a:p>
            <a:pPr lvl="1"/>
            <a:r>
              <a:rPr lang="nl-BE" smtClean="0"/>
              <a:t>rechtstreeks via de Algemene Vergadering (benoeming bestuurders, begroting, kostprijzen, rekeningen, …)</a:t>
            </a:r>
          </a:p>
          <a:p>
            <a:pPr lvl="1"/>
            <a:r>
              <a:rPr lang="nl-BE" smtClean="0"/>
              <a:t>onrechtstreeks via het Bestuursorgaan</a:t>
            </a:r>
          </a:p>
          <a:p>
            <a:pPr lvl="1"/>
            <a:r>
              <a:rPr lang="nl-BE" smtClean="0"/>
              <a:t>zijn zelf openbare instellingen met Regeringscommissaris of overheidsdiensten onder de bevoegdheid van een minister</a:t>
            </a:r>
          </a:p>
          <a:p>
            <a:r>
              <a:rPr lang="nl-BE" smtClean="0"/>
              <a:t>De 2 ministers (via voorgedragen bestuurders)</a:t>
            </a:r>
          </a:p>
          <a:p>
            <a:r>
              <a:rPr lang="nl-BE" smtClean="0"/>
              <a:t>Commissaris (bedrijfsrevisor)</a:t>
            </a:r>
          </a:p>
          <a:p>
            <a:r>
              <a:rPr lang="nl-BE" smtClean="0"/>
              <a:t>Interne procedures, o.a.</a:t>
            </a:r>
          </a:p>
          <a:p>
            <a:pPr lvl="1"/>
            <a:r>
              <a:rPr lang="nl-BE" smtClean="0"/>
              <a:t>interne auditdienst</a:t>
            </a:r>
          </a:p>
          <a:p>
            <a:pPr lvl="1"/>
            <a:r>
              <a:rPr lang="nl-BE" smtClean="0"/>
              <a:t>risicobeheer</a:t>
            </a:r>
          </a:p>
          <a:p>
            <a:pPr lvl="1"/>
            <a:r>
              <a:rPr lang="nl-BE" smtClean="0"/>
              <a:t>strategische objectieven</a:t>
            </a:r>
          </a:p>
          <a:p>
            <a:r>
              <a:rPr lang="nl-BE" smtClean="0"/>
              <a:t>Het Rekenhof</a:t>
            </a:r>
          </a:p>
          <a:p>
            <a:pPr lvl="1"/>
            <a:r>
              <a:rPr lang="nl-BE" smtClean="0"/>
              <a:t>structurele samenwerking op financieel vlak en thematische onderzoeken, bv. overheidsopdrachten in Boek </a:t>
            </a:r>
            <a:r>
              <a:rPr lang="nl-NL" smtClean="0"/>
              <a:t>2016 over de Sociale Zekerheid</a:t>
            </a:r>
            <a:endParaRPr lang="nl-BE" dirty="0"/>
          </a:p>
        </p:txBody>
      </p:sp>
      <p:sp>
        <p:nvSpPr>
          <p:cNvPr id="3" name="Tijdelijke aanduiding voor dianummer 2"/>
          <p:cNvSpPr>
            <a:spLocks noGrp="1"/>
          </p:cNvSpPr>
          <p:nvPr>
            <p:ph type="sldNum" sz="quarter" idx="10"/>
          </p:nvPr>
        </p:nvSpPr>
        <p:spPr/>
        <p:txBody>
          <a:bodyPr/>
          <a:lstStyle/>
          <a:p>
            <a:fld id="{D353B685-A2AB-4518-B31A-1C8B277EB988}" type="slidenum">
              <a:rPr lang="en-GB" smtClean="0"/>
              <a:pPr/>
              <a:t>128</a:t>
            </a:fld>
            <a:endParaRPr lang="en-GB"/>
          </a:p>
        </p:txBody>
      </p:sp>
      <p:sp>
        <p:nvSpPr>
          <p:cNvPr id="2" name="Title 1"/>
          <p:cNvSpPr>
            <a:spLocks noGrp="1"/>
          </p:cNvSpPr>
          <p:nvPr>
            <p:ph type="title"/>
          </p:nvPr>
        </p:nvSpPr>
        <p:spPr/>
        <p:txBody>
          <a:bodyPr/>
          <a:lstStyle/>
          <a:p>
            <a:r>
              <a:rPr lang="nl-BE" smtClean="0"/>
              <a:t>Controle - Contrôle</a:t>
            </a:r>
            <a:endParaRPr lang="en-US" dirty="0"/>
          </a:p>
        </p:txBody>
      </p:sp>
    </p:spTree>
    <p:extLst>
      <p:ext uri="{BB962C8B-B14F-4D97-AF65-F5344CB8AC3E}">
        <p14:creationId xmlns:p14="http://schemas.microsoft.com/office/powerpoint/2010/main" val="36717277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70000" lnSpcReduction="20000"/>
          </a:bodyPr>
          <a:lstStyle/>
          <a:p>
            <a:r>
              <a:rPr lang="fr-FR" smtClean="0"/>
              <a:t>Le partage des coûts facilite la coopération entre les institutions publiques (data centers, portails, gestion des utilisateurs, monitoring 24/7 des services, ...).</a:t>
            </a:r>
            <a:endParaRPr lang="en-US" smtClean="0"/>
          </a:p>
          <a:p>
            <a:r>
              <a:rPr lang="en-US" smtClean="0"/>
              <a:t>Permet des économies d’échelle</a:t>
            </a:r>
          </a:p>
          <a:p>
            <a:r>
              <a:rPr lang="fr-FR" smtClean="0"/>
              <a:t>Contribue de manière significative à la réutilisation de logiciels et au G-Cloud</a:t>
            </a:r>
            <a:endParaRPr lang="en-US" smtClean="0"/>
          </a:p>
          <a:p>
            <a:r>
              <a:rPr lang="fr-FR" smtClean="0"/>
              <a:t>Offre aux institutions une expertise difficile à trouver en matière de TIC et de sécurité de l'information</a:t>
            </a:r>
          </a:p>
          <a:p>
            <a:r>
              <a:rPr lang="fr-FR" smtClean="0"/>
              <a:t>Offre une expertise dans les procédures de marchés publics liés aux TIC, facilitant l'accès des prestataires de services TIC privés au secteur public</a:t>
            </a:r>
            <a:endParaRPr lang="en-US" smtClean="0"/>
          </a:p>
          <a:p>
            <a:r>
              <a:rPr lang="fr-FR" smtClean="0"/>
              <a:t>Stimule l'innovation grâce à une petite section R&amp;D (voir </a:t>
            </a:r>
            <a:r>
              <a:rPr lang="nl-BE" smtClean="0">
                <a:hlinkClick r:id="rId2"/>
              </a:rPr>
              <a:t>https://www.smalsresearch.be/</a:t>
            </a:r>
            <a:r>
              <a:rPr lang="nl-BE" smtClean="0"/>
              <a:t>)</a:t>
            </a:r>
          </a:p>
          <a:p>
            <a:endParaRPr lang="en-US" dirty="0"/>
          </a:p>
        </p:txBody>
      </p:sp>
      <p:sp>
        <p:nvSpPr>
          <p:cNvPr id="5" name="Content Placeholder 4"/>
          <p:cNvSpPr>
            <a:spLocks noGrp="1"/>
          </p:cNvSpPr>
          <p:nvPr>
            <p:ph sz="half" idx="2"/>
          </p:nvPr>
        </p:nvSpPr>
        <p:spPr/>
        <p:txBody>
          <a:bodyPr>
            <a:normAutofit fontScale="85000" lnSpcReduction="10000"/>
          </a:bodyPr>
          <a:lstStyle/>
          <a:p>
            <a:r>
              <a:rPr lang="nl-BE" smtClean="0"/>
              <a:t>De kostendeling vergemakkelijkt de samenwerking tussen de openbare instellingen (datacenters, portalen, gebruikersbeheer, 24/7 monitoring van diensten, ...).</a:t>
            </a:r>
          </a:p>
          <a:p>
            <a:r>
              <a:rPr lang="nl-BE" smtClean="0"/>
              <a:t>Levert schaalvoordelen op</a:t>
            </a:r>
          </a:p>
          <a:p>
            <a:r>
              <a:rPr lang="nl-BE" smtClean="0"/>
              <a:t>Draagt aanzienlijk bij tot hergebruik van software en de G-Cloud</a:t>
            </a:r>
          </a:p>
          <a:p>
            <a:r>
              <a:rPr lang="nl-BE" smtClean="0"/>
              <a:t>Biedt de instellingen een moeilijk te vinden expertise op het vlak van ICT en informatieveiligheid </a:t>
            </a:r>
          </a:p>
          <a:p>
            <a:r>
              <a:rPr lang="nl-BE" smtClean="0"/>
              <a:t>Biedt expertise aan op het vlak van ICT-overheidsopdrachten, waarbij de toegang van private ICT-dienstverleners tot de openbare sector vergemakkelijkt wordt</a:t>
            </a:r>
          </a:p>
          <a:p>
            <a:r>
              <a:rPr lang="nl-BE" smtClean="0"/>
              <a:t>Stimuleert innovatie dankzij kleine R&amp;D-afdeling (zie </a:t>
            </a:r>
            <a:r>
              <a:rPr lang="nl-BE" smtClean="0">
                <a:hlinkClick r:id="rId2"/>
              </a:rPr>
              <a:t>https://www.smalsresearch.be/</a:t>
            </a:r>
            <a:r>
              <a:rPr lang="nl-BE" smtClean="0"/>
              <a:t>)</a:t>
            </a:r>
            <a:endParaRPr lang="nl-BE" dirty="0"/>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129</a:t>
            </a:fld>
            <a:endParaRPr lang="en-GB"/>
          </a:p>
        </p:txBody>
      </p:sp>
      <p:sp>
        <p:nvSpPr>
          <p:cNvPr id="4" name="Title 3"/>
          <p:cNvSpPr>
            <a:spLocks noGrp="1"/>
          </p:cNvSpPr>
          <p:nvPr>
            <p:ph type="title"/>
          </p:nvPr>
        </p:nvSpPr>
        <p:spPr/>
        <p:txBody>
          <a:bodyPr>
            <a:normAutofit/>
          </a:bodyPr>
          <a:lstStyle/>
          <a:p>
            <a:r>
              <a:rPr lang="nl-BE" sz="3400" dirty="0" smtClean="0"/>
              <a:t>Enkele behaalde resultaten – </a:t>
            </a:r>
            <a:r>
              <a:rPr lang="nl-BE" sz="3400" dirty="0" err="1" smtClean="0"/>
              <a:t>Quelques</a:t>
            </a:r>
            <a:r>
              <a:rPr lang="nl-BE" sz="3400" dirty="0" smtClean="0"/>
              <a:t> </a:t>
            </a:r>
            <a:r>
              <a:rPr lang="nl-BE" sz="3400" dirty="0" err="1" smtClean="0"/>
              <a:t>résultats</a:t>
            </a:r>
            <a:r>
              <a:rPr lang="nl-BE" sz="3400" dirty="0" smtClean="0"/>
              <a:t> </a:t>
            </a:r>
            <a:r>
              <a:rPr lang="nl-BE" sz="3400" dirty="0" err="1" smtClean="0"/>
              <a:t>atteints</a:t>
            </a:r>
            <a:endParaRPr lang="fr-BE" sz="3400" dirty="0"/>
          </a:p>
        </p:txBody>
      </p:sp>
    </p:spTree>
    <p:extLst>
      <p:ext uri="{BB962C8B-B14F-4D97-AF65-F5344CB8AC3E}">
        <p14:creationId xmlns:p14="http://schemas.microsoft.com/office/powerpoint/2010/main" val="94849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999656" y="1484314"/>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a:solidFill>
                    <a:schemeClr val="tx2"/>
                  </a:solidFill>
                </a:rPr>
                <a:t>Synergy</a:t>
              </a:r>
              <a:endParaRPr lang="nl-BE" sz="4800" dirty="0"/>
            </a:p>
          </p:txBody>
        </p:sp>
      </p:grpSp>
      <p:sp>
        <p:nvSpPr>
          <p:cNvPr id="37" name="Title 36"/>
          <p:cNvSpPr>
            <a:spLocks noGrp="1"/>
          </p:cNvSpPr>
          <p:nvPr>
            <p:ph type="title"/>
          </p:nvPr>
        </p:nvSpPr>
        <p:spPr/>
        <p:txBody>
          <a:bodyPr/>
          <a:lstStyle/>
          <a:p>
            <a:r>
              <a:rPr lang="en-GB" noProof="0" dirty="0" smtClean="0"/>
              <a:t>G-Cloud ‘products’ </a:t>
            </a:r>
            <a:endParaRPr lang="en-GB" noProof="0" dirty="0"/>
          </a:p>
        </p:txBody>
      </p:sp>
      <p:grpSp>
        <p:nvGrpSpPr>
          <p:cNvPr id="55" name="Group 54"/>
          <p:cNvGrpSpPr/>
          <p:nvPr/>
        </p:nvGrpSpPr>
        <p:grpSpPr>
          <a:xfrm>
            <a:off x="4579440" y="1009862"/>
            <a:ext cx="3033120" cy="1267011"/>
            <a:chOff x="3055440" y="1009861"/>
            <a:chExt cx="3033120" cy="1267011"/>
          </a:xfrm>
        </p:grpSpPr>
        <p:sp>
          <p:nvSpPr>
            <p:cNvPr id="24" name="Oval 23"/>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Procurement</a:t>
              </a:r>
              <a:endParaRPr lang="nl-BE" sz="2800" b="1" dirty="0">
                <a:solidFill>
                  <a:schemeClr val="bg1"/>
                </a:solidFill>
              </a:endParaRPr>
            </a:p>
          </p:txBody>
        </p:sp>
      </p:grpSp>
      <p:grpSp>
        <p:nvGrpSpPr>
          <p:cNvPr id="52" name="Group 51"/>
          <p:cNvGrpSpPr/>
          <p:nvPr/>
        </p:nvGrpSpPr>
        <p:grpSpPr>
          <a:xfrm>
            <a:off x="7312144" y="2993763"/>
            <a:ext cx="3248352" cy="1356919"/>
            <a:chOff x="5788144" y="2993762"/>
            <a:chExt cx="3248352" cy="1356919"/>
          </a:xfrm>
        </p:grpSpPr>
        <p:sp>
          <p:nvSpPr>
            <p:cNvPr id="27" name="Oval 26"/>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a:solidFill>
                    <a:schemeClr val="bg1"/>
                  </a:solidFill>
                </a:rPr>
                <a:t>Services</a:t>
              </a:r>
            </a:p>
          </p:txBody>
        </p:sp>
      </p:grpSp>
      <p:grpSp>
        <p:nvGrpSpPr>
          <p:cNvPr id="54" name="Group 53"/>
          <p:cNvGrpSpPr/>
          <p:nvPr/>
        </p:nvGrpSpPr>
        <p:grpSpPr>
          <a:xfrm>
            <a:off x="1631504" y="2993763"/>
            <a:ext cx="3033120" cy="1267011"/>
            <a:chOff x="107504" y="2993762"/>
            <a:chExt cx="3033120" cy="1267011"/>
          </a:xfrm>
        </p:grpSpPr>
        <p:sp>
          <p:nvSpPr>
            <p:cNvPr id="30" name="Oval 29"/>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Projects</a:t>
              </a:r>
              <a:endParaRPr lang="nl-BE" sz="2800" b="1" dirty="0">
                <a:solidFill>
                  <a:schemeClr val="bg1"/>
                </a:solidFill>
              </a:endParaRPr>
            </a:p>
          </p:txBody>
        </p:sp>
      </p:grpSp>
      <p:grpSp>
        <p:nvGrpSpPr>
          <p:cNvPr id="53" name="Group 52"/>
          <p:cNvGrpSpPr/>
          <p:nvPr/>
        </p:nvGrpSpPr>
        <p:grpSpPr>
          <a:xfrm>
            <a:off x="4471824" y="5373217"/>
            <a:ext cx="3248352" cy="1356919"/>
            <a:chOff x="2947824" y="5373216"/>
            <a:chExt cx="3248352" cy="1356919"/>
          </a:xfrm>
        </p:grpSpPr>
        <p:sp>
          <p:nvSpPr>
            <p:cNvPr id="33" name="Oval 32"/>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defTabSz="1244600">
                <a:lnSpc>
                  <a:spcPct val="90000"/>
                </a:lnSpc>
                <a:spcAft>
                  <a:spcPct val="35000"/>
                </a:spcAft>
              </a:pPr>
              <a:r>
                <a:rPr lang="nl-BE" sz="2800" b="1" dirty="0" err="1">
                  <a:solidFill>
                    <a:schemeClr val="bg1"/>
                  </a:solidFill>
                </a:rPr>
                <a:t>Know-how</a:t>
              </a:r>
              <a:r>
                <a:rPr lang="nl-BE" sz="2800" b="1" dirty="0">
                  <a:solidFill>
                    <a:schemeClr val="bg1"/>
                  </a:solidFill>
                </a:rPr>
                <a:t> &amp; Expertise</a:t>
              </a:r>
            </a:p>
          </p:txBody>
        </p:sp>
      </p:grpSp>
      <p:grpSp>
        <p:nvGrpSpPr>
          <p:cNvPr id="39" name="Group 38"/>
          <p:cNvGrpSpPr/>
          <p:nvPr/>
        </p:nvGrpSpPr>
        <p:grpSpPr>
          <a:xfrm>
            <a:off x="2283451" y="1268760"/>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Cooperation</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673930" y="1394508"/>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Efficiency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673930" y="4440097"/>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Quality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2283451" y="4440098"/>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Costs</a:t>
              </a:r>
              <a:r>
                <a:rPr lang="nl-BE" sz="2000" b="1" dirty="0" err="1">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50" name="Picture 6" descr="http://www.addit.pl/new/images/stories/cost%20reduction%20projects.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jdelijke aanduiding voor dianummer 1"/>
          <p:cNvSpPr>
            <a:spLocks noGrp="1"/>
          </p:cNvSpPr>
          <p:nvPr>
            <p:ph type="sldNum" sz="quarter" idx="12"/>
          </p:nvPr>
        </p:nvSpPr>
        <p:spPr/>
        <p:txBody>
          <a:bodyPr/>
          <a:lstStyle/>
          <a:p>
            <a:fld id="{13B540AB-6939-4937-A918-1D15FF1C7CE3}" type="slidenum">
              <a:rPr lang="nl-BE" smtClean="0"/>
              <a:pPr/>
              <a:t>13</a:t>
            </a:fld>
            <a:endParaRPr lang="nl-BE" dirty="0"/>
          </a:p>
        </p:txBody>
      </p:sp>
    </p:spTree>
    <p:extLst>
      <p:ext uri="{BB962C8B-B14F-4D97-AF65-F5344CB8AC3E}">
        <p14:creationId xmlns:p14="http://schemas.microsoft.com/office/powerpoint/2010/main" val="215465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defRPr/>
            </a:pPr>
            <a:fld id="{D353B685-A2AB-4518-B31A-1C8B277EB988}" type="slidenum">
              <a:rPr lang="en-GB" smtClean="0"/>
              <a:pPr>
                <a:defRPr/>
              </a:pPr>
              <a:t>130</a:t>
            </a:fld>
            <a:endParaRPr lang="en-GB"/>
          </a:p>
        </p:txBody>
      </p:sp>
      <p:sp>
        <p:nvSpPr>
          <p:cNvPr id="8" name="Title 7"/>
          <p:cNvSpPr>
            <a:spLocks noGrp="1"/>
          </p:cNvSpPr>
          <p:nvPr>
            <p:ph type="title"/>
          </p:nvPr>
        </p:nvSpPr>
        <p:spPr/>
        <p:txBody>
          <a:bodyPr>
            <a:normAutofit/>
          </a:bodyPr>
          <a:lstStyle/>
          <a:p>
            <a:r>
              <a:rPr lang="nl-BE" sz="3400" dirty="0" smtClean="0"/>
              <a:t>Enkele behaalde resultaten – </a:t>
            </a:r>
            <a:r>
              <a:rPr lang="nl-BE" sz="3400" dirty="0" err="1" smtClean="0"/>
              <a:t>Quelques</a:t>
            </a:r>
            <a:r>
              <a:rPr lang="nl-BE" sz="3400" dirty="0" smtClean="0"/>
              <a:t> </a:t>
            </a:r>
            <a:r>
              <a:rPr lang="nl-BE" sz="3400" dirty="0" err="1" smtClean="0"/>
              <a:t>résultats</a:t>
            </a:r>
            <a:r>
              <a:rPr lang="nl-BE" sz="3400" dirty="0" smtClean="0"/>
              <a:t> </a:t>
            </a:r>
            <a:r>
              <a:rPr lang="nl-BE" sz="3400" dirty="0" err="1" smtClean="0"/>
              <a:t>atteints</a:t>
            </a:r>
            <a:endParaRPr lang="en-US" sz="3400" dirty="0"/>
          </a:p>
        </p:txBody>
      </p:sp>
      <p:sp>
        <p:nvSpPr>
          <p:cNvPr id="7" name="Espace réservé du texte 1"/>
          <p:cNvSpPr txBox="1">
            <a:spLocks/>
          </p:cNvSpPr>
          <p:nvPr/>
        </p:nvSpPr>
        <p:spPr>
          <a:xfrm>
            <a:off x="1" y="889627"/>
            <a:ext cx="12192000" cy="53094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Tx/>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b="1" dirty="0" smtClean="0"/>
              <a:t>RB</a:t>
            </a:r>
            <a:endParaRPr lang="fr-BE" b="1" dirty="0">
              <a:solidFill>
                <a:srgbClr val="CC0099"/>
              </a:solidFill>
            </a:endParaRPr>
          </a:p>
        </p:txBody>
      </p:sp>
      <p:sp>
        <p:nvSpPr>
          <p:cNvPr id="11" name="Rectangle 1"/>
          <p:cNvSpPr>
            <a:spLocks noChangeArrowheads="1"/>
          </p:cNvSpPr>
          <p:nvPr/>
        </p:nvSpPr>
        <p:spPr bwMode="auto">
          <a:xfrm>
            <a:off x="1456510" y="1502229"/>
            <a:ext cx="10221684" cy="3970318"/>
          </a:xfrm>
          <a:prstGeom prst="rect">
            <a:avLst/>
          </a:prstGeom>
          <a:noFill/>
          <a:ln w="9525">
            <a:noFill/>
            <a:miter lim="800000"/>
            <a:headEnd/>
            <a:tailEnd/>
          </a:ln>
        </p:spPr>
        <p:txBody>
          <a:bodyPr wrap="square">
            <a:spAutoFit/>
          </a:bodyPr>
          <a:lstStyle/>
          <a:p>
            <a:r>
              <a:rPr lang="nl-BE" dirty="0" smtClean="0">
                <a:solidFill>
                  <a:srgbClr val="09357A"/>
                </a:solidFill>
                <a:latin typeface="Arial" panose="020B0604020202020204" pitchFamily="34" charset="0"/>
                <a:cs typeface="Arial" panose="020B0604020202020204" pitchFamily="34" charset="0"/>
              </a:rPr>
              <a:t>Evolutie van de prijzen op langere termijn </a:t>
            </a:r>
            <a:r>
              <a:rPr lang="nl-BE" dirty="0" err="1" smtClean="0">
                <a:solidFill>
                  <a:srgbClr val="09357A"/>
                </a:solidFill>
                <a:latin typeface="Arial" panose="020B0604020202020204" pitchFamily="34" charset="0"/>
                <a:cs typeface="Arial" panose="020B0604020202020204" pitchFamily="34" charset="0"/>
              </a:rPr>
              <a:t>tov</a:t>
            </a:r>
            <a:r>
              <a:rPr lang="nl-BE" dirty="0" smtClean="0">
                <a:solidFill>
                  <a:srgbClr val="09357A"/>
                </a:solidFill>
                <a:latin typeface="Arial" panose="020B0604020202020204" pitchFamily="34" charset="0"/>
                <a:cs typeface="Arial" panose="020B0604020202020204" pitchFamily="34" charset="0"/>
              </a:rPr>
              <a:t> index van de lonen</a:t>
            </a:r>
          </a:p>
          <a:p>
            <a:pPr marL="285750" indent="-285750">
              <a:buFont typeface="Arial" panose="020B0604020202020204" pitchFamily="34" charset="0"/>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a:solidFill>
                <a:srgbClr val="09357A"/>
              </a:solidFill>
              <a:latin typeface="Arial" panose="020B0604020202020204" pitchFamily="34" charset="0"/>
              <a:cs typeface="Arial" panose="020B0604020202020204" pitchFamily="34" charset="0"/>
            </a:endParaRPr>
          </a:p>
          <a:p>
            <a:endParaRPr lang="nl-BE" dirty="0" smtClean="0">
              <a:solidFill>
                <a:srgbClr val="09357A"/>
              </a:solidFill>
              <a:latin typeface="Arial" panose="020B0604020202020204" pitchFamily="34" charset="0"/>
              <a:cs typeface="Arial" panose="020B0604020202020204" pitchFamily="34" charset="0"/>
            </a:endParaRPr>
          </a:p>
          <a:p>
            <a:endParaRPr lang="nl-BE" dirty="0" smtClean="0">
              <a:solidFill>
                <a:srgbClr val="09357A"/>
              </a:solidFill>
              <a:latin typeface="Arial" panose="020B0604020202020204" pitchFamily="34" charset="0"/>
              <a:cs typeface="Arial" panose="020B0604020202020204" pitchFamily="34" charset="0"/>
            </a:endParaRPr>
          </a:p>
          <a:p>
            <a:pPr marL="285750" indent="-285750">
              <a:buFontTx/>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Tx/>
              <a:buChar char="-"/>
            </a:pPr>
            <a:endParaRPr lang="nl-BE" dirty="0">
              <a:solidFill>
                <a:srgbClr val="09357A"/>
              </a:solidFill>
              <a:latin typeface="Arial" panose="020B0604020202020204" pitchFamily="34" charset="0"/>
              <a:cs typeface="Arial" panose="020B0604020202020204" pitchFamily="34" charset="0"/>
            </a:endParaRPr>
          </a:p>
          <a:p>
            <a:r>
              <a:rPr lang="nl-BE" dirty="0" smtClean="0">
                <a:solidFill>
                  <a:srgbClr val="09357A"/>
                </a:solidFill>
                <a:latin typeface="Arial" panose="020B0604020202020204" pitchFamily="34" charset="0"/>
                <a:cs typeface="Arial" panose="020B0604020202020204" pitchFamily="34" charset="0"/>
              </a:rPr>
              <a:t>Op een periode van 10 jaar zijn de eenheidsprijzen 16,40 % gedaald </a:t>
            </a:r>
            <a:r>
              <a:rPr lang="nl-BE" dirty="0" err="1" smtClean="0">
                <a:solidFill>
                  <a:srgbClr val="09357A"/>
                </a:solidFill>
                <a:latin typeface="Arial" panose="020B0604020202020204" pitchFamily="34" charset="0"/>
                <a:cs typeface="Arial" panose="020B0604020202020204" pitchFamily="34" charset="0"/>
              </a:rPr>
              <a:t>tov</a:t>
            </a:r>
            <a:r>
              <a:rPr lang="nl-BE" dirty="0" smtClean="0">
                <a:solidFill>
                  <a:srgbClr val="09357A"/>
                </a:solidFill>
                <a:latin typeface="Arial" panose="020B0604020202020204" pitchFamily="34" charset="0"/>
                <a:cs typeface="Arial" panose="020B0604020202020204" pitchFamily="34" charset="0"/>
              </a:rPr>
              <a:t> de evolutie van de index van de lonen omwille van schaalvoordelen en zuinig beheer</a:t>
            </a:r>
          </a:p>
          <a:p>
            <a:endParaRPr lang="nl-BE" dirty="0" smtClean="0">
              <a:solidFill>
                <a:srgbClr val="09357A"/>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73327" y="1889459"/>
            <a:ext cx="10445347" cy="2013427"/>
          </a:xfrm>
          <a:prstGeom prst="rect">
            <a:avLst/>
          </a:prstGeom>
        </p:spPr>
      </p:pic>
      <p:sp>
        <p:nvSpPr>
          <p:cNvPr id="3" name="Right Arrow 2"/>
          <p:cNvSpPr/>
          <p:nvPr/>
        </p:nvSpPr>
        <p:spPr>
          <a:xfrm rot="10800000">
            <a:off x="11009230" y="19977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1018590" y="28172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11075779" y="33180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225441"/>
      </p:ext>
    </p:extLst>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70000" lnSpcReduction="20000"/>
          </a:bodyPr>
          <a:lstStyle/>
          <a:p>
            <a:r>
              <a:rPr lang="nl-BE" smtClean="0"/>
              <a:t>Réutilisation  le logiciels développés</a:t>
            </a:r>
          </a:p>
          <a:p>
            <a:pPr lvl="1"/>
            <a:r>
              <a:rPr lang="nl-BE" smtClean="0"/>
              <a:t>software déjà payé par un membre est gratuitement utilisé pour les autres membres</a:t>
            </a:r>
          </a:p>
          <a:p>
            <a:pPr lvl="1"/>
            <a:r>
              <a:rPr lang="nl-BE" smtClean="0"/>
              <a:t>à prouvé son utilité d</a:t>
            </a:r>
            <a:r>
              <a:rPr lang="fr-FR" smtClean="0"/>
              <a:t>urant la crise COVID-19</a:t>
            </a:r>
          </a:p>
          <a:p>
            <a:pPr lvl="1"/>
            <a:r>
              <a:rPr lang="nl-BE" smtClean="0"/>
              <a:t>2020: ROI = 46%, concrètement plus de </a:t>
            </a:r>
            <a:r>
              <a:rPr lang="nl-BE" smtClean="0">
                <a:solidFill>
                  <a:srgbClr val="008CB2"/>
                </a:solidFill>
              </a:rPr>
              <a:t>€ 13 mio</a:t>
            </a:r>
          </a:p>
          <a:p>
            <a:pPr lvl="1"/>
            <a:r>
              <a:rPr lang="nl-BE" smtClean="0"/>
              <a:t>2020: sur 27 projets, </a:t>
            </a:r>
            <a:r>
              <a:rPr lang="nl-BE" smtClean="0">
                <a:solidFill>
                  <a:srgbClr val="008CB2"/>
                </a:solidFill>
              </a:rPr>
              <a:t>64% </a:t>
            </a:r>
            <a:r>
              <a:rPr lang="nl-BE" smtClean="0"/>
              <a:t>des nouvelles fonctionnalités réalisées grâce à la réutilisation</a:t>
            </a:r>
          </a:p>
          <a:p>
            <a:pPr lvl="1"/>
            <a:r>
              <a:rPr lang="fr-FR" smtClean="0"/>
              <a:t>l’investissement est souvent déjà rentable dès la première réutilisation</a:t>
            </a:r>
          </a:p>
          <a:p>
            <a:pPr lvl="1"/>
            <a:r>
              <a:rPr lang="fr-FR" smtClean="0"/>
              <a:t>voir </a:t>
            </a:r>
            <a:r>
              <a:rPr lang="fr-FR" smtClean="0">
                <a:hlinkClick r:id="rId2"/>
              </a:rPr>
              <a:t>https://reuse.smals.be/language-selection</a:t>
            </a:r>
            <a:r>
              <a:rPr lang="fr-FR" smtClean="0"/>
              <a:t> </a:t>
            </a:r>
            <a:endParaRPr lang="nl-BE" smtClean="0"/>
          </a:p>
          <a:p>
            <a:r>
              <a:rPr lang="nl-BE" smtClean="0"/>
              <a:t>Avantages d’échelle pour hardware et plate-formes</a:t>
            </a:r>
          </a:p>
          <a:p>
            <a:pPr lvl="1"/>
            <a:r>
              <a:rPr lang="nl-BE" smtClean="0">
                <a:solidFill>
                  <a:srgbClr val="008CB2"/>
                </a:solidFill>
              </a:rPr>
              <a:t>83</a:t>
            </a:r>
            <a:r>
              <a:rPr lang="nl-BE" smtClean="0"/>
              <a:t> institutions publiques</a:t>
            </a:r>
          </a:p>
          <a:p>
            <a:pPr lvl="2"/>
            <a:r>
              <a:rPr lang="nl-BE" smtClean="0"/>
              <a:t>dont </a:t>
            </a:r>
            <a:r>
              <a:rPr lang="nl-BE" smtClean="0">
                <a:solidFill>
                  <a:srgbClr val="008CB2"/>
                </a:solidFill>
              </a:rPr>
              <a:t>41</a:t>
            </a:r>
            <a:r>
              <a:rPr lang="nl-BE" smtClean="0"/>
              <a:t> organisations fédérales</a:t>
            </a:r>
          </a:p>
          <a:p>
            <a:pPr lvl="1"/>
            <a:r>
              <a:rPr lang="nl-BE" smtClean="0"/>
              <a:t>nombre de services : </a:t>
            </a:r>
            <a:r>
              <a:rPr lang="nl-BE" smtClean="0">
                <a:solidFill>
                  <a:srgbClr val="008CB2"/>
                </a:solidFill>
              </a:rPr>
              <a:t>23</a:t>
            </a:r>
          </a:p>
          <a:p>
            <a:pPr lvl="1"/>
            <a:r>
              <a:rPr lang="nl-BE" smtClean="0"/>
              <a:t>voir les slides consacrés au G-Cloud</a:t>
            </a:r>
            <a:endParaRPr lang="nl-BE" dirty="0"/>
          </a:p>
        </p:txBody>
      </p:sp>
      <p:sp>
        <p:nvSpPr>
          <p:cNvPr id="4" name="Content Placeholder 3"/>
          <p:cNvSpPr>
            <a:spLocks noGrp="1"/>
          </p:cNvSpPr>
          <p:nvPr>
            <p:ph sz="half" idx="2"/>
          </p:nvPr>
        </p:nvSpPr>
        <p:spPr/>
        <p:txBody>
          <a:bodyPr>
            <a:normAutofit fontScale="85000" lnSpcReduction="10000"/>
          </a:bodyPr>
          <a:lstStyle/>
          <a:p>
            <a:r>
              <a:rPr lang="nl-BE" smtClean="0"/>
              <a:t>Hergebruik van ontwikkelde software </a:t>
            </a:r>
          </a:p>
          <a:p>
            <a:pPr lvl="1"/>
            <a:r>
              <a:rPr lang="nl-BE" smtClean="0"/>
              <a:t>software die reeds betaald is door een lid wordt gratis ingezet voor andere leden</a:t>
            </a:r>
          </a:p>
          <a:p>
            <a:pPr lvl="1"/>
            <a:r>
              <a:rPr lang="nl-BE" smtClean="0"/>
              <a:t>bewees nut tijdens COVID-19 crisis</a:t>
            </a:r>
          </a:p>
          <a:p>
            <a:pPr lvl="1"/>
            <a:r>
              <a:rPr lang="nl-BE" smtClean="0"/>
              <a:t>2020: ROI = 46%, concreet meer dan </a:t>
            </a:r>
            <a:r>
              <a:rPr lang="nl-BE" smtClean="0">
                <a:solidFill>
                  <a:srgbClr val="008CB2"/>
                </a:solidFill>
              </a:rPr>
              <a:t>€ 13 mio</a:t>
            </a:r>
          </a:p>
          <a:p>
            <a:pPr lvl="1"/>
            <a:r>
              <a:rPr lang="nl-BE" smtClean="0"/>
              <a:t>2020: op 27 projecten werd </a:t>
            </a:r>
            <a:r>
              <a:rPr lang="nl-BE" smtClean="0">
                <a:solidFill>
                  <a:srgbClr val="008CB2"/>
                </a:solidFill>
              </a:rPr>
              <a:t>64%</a:t>
            </a:r>
            <a:r>
              <a:rPr lang="nl-BE" smtClean="0"/>
              <a:t> van de nieuwe functionaliteit gerealiseerd dankzij hergebruik</a:t>
            </a:r>
          </a:p>
          <a:p>
            <a:pPr lvl="1"/>
            <a:r>
              <a:rPr lang="nl-BE" smtClean="0"/>
              <a:t>investering vaak al rendabel vanaf eerste hergebruik</a:t>
            </a:r>
          </a:p>
          <a:p>
            <a:pPr lvl="1"/>
            <a:r>
              <a:rPr lang="nl-BE" smtClean="0"/>
              <a:t>zie </a:t>
            </a:r>
            <a:r>
              <a:rPr lang="nl-BE" smtClean="0">
                <a:hlinkClick r:id="rId2"/>
              </a:rPr>
              <a:t>https://reuse.smals.be/language-selection</a:t>
            </a:r>
            <a:endParaRPr lang="nl-BE" smtClean="0"/>
          </a:p>
          <a:p>
            <a:r>
              <a:rPr lang="nl-BE" smtClean="0"/>
              <a:t>Schaalvoordelen inzake hardware en platformen</a:t>
            </a:r>
          </a:p>
          <a:p>
            <a:pPr lvl="1"/>
            <a:r>
              <a:rPr lang="nl-BE" smtClean="0">
                <a:solidFill>
                  <a:srgbClr val="008CB2"/>
                </a:solidFill>
              </a:rPr>
              <a:t>83</a:t>
            </a:r>
            <a:r>
              <a:rPr lang="nl-BE" smtClean="0"/>
              <a:t> overheidsinstellingen</a:t>
            </a:r>
          </a:p>
          <a:p>
            <a:pPr lvl="2"/>
            <a:r>
              <a:rPr lang="nl-BE" smtClean="0"/>
              <a:t>waarvan </a:t>
            </a:r>
            <a:r>
              <a:rPr lang="nl-BE" smtClean="0">
                <a:solidFill>
                  <a:srgbClr val="008CB2"/>
                </a:solidFill>
              </a:rPr>
              <a:t>41</a:t>
            </a:r>
            <a:r>
              <a:rPr lang="nl-BE" smtClean="0"/>
              <a:t> federale organisaties </a:t>
            </a:r>
          </a:p>
          <a:p>
            <a:pPr lvl="1"/>
            <a:r>
              <a:rPr lang="nl-BE" smtClean="0"/>
              <a:t>aantal diensten: </a:t>
            </a:r>
            <a:r>
              <a:rPr lang="nl-BE" smtClean="0">
                <a:solidFill>
                  <a:srgbClr val="008CB2"/>
                </a:solidFill>
              </a:rPr>
              <a:t>23</a:t>
            </a:r>
          </a:p>
          <a:p>
            <a:pPr lvl="1"/>
            <a:r>
              <a:rPr lang="nl-BE" smtClean="0"/>
              <a:t>zie slides over G-Cloud</a:t>
            </a:r>
          </a:p>
          <a:p>
            <a:endParaRPr lang="nl-BE" dirty="0"/>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131</a:t>
            </a:fld>
            <a:endParaRPr lang="en-GB"/>
          </a:p>
        </p:txBody>
      </p:sp>
      <p:sp>
        <p:nvSpPr>
          <p:cNvPr id="2" name="Title 1"/>
          <p:cNvSpPr>
            <a:spLocks noGrp="1"/>
          </p:cNvSpPr>
          <p:nvPr>
            <p:ph type="title"/>
          </p:nvPr>
        </p:nvSpPr>
        <p:spPr/>
        <p:txBody>
          <a:bodyPr>
            <a:normAutofit/>
          </a:bodyPr>
          <a:lstStyle/>
          <a:p>
            <a:r>
              <a:rPr lang="nl-BE" sz="3400" smtClean="0"/>
              <a:t>Enkele behaalde resultaten – Quelques résultats atteints</a:t>
            </a:r>
            <a:endParaRPr lang="en-US" sz="3400" dirty="0"/>
          </a:p>
        </p:txBody>
      </p:sp>
    </p:spTree>
    <p:extLst>
      <p:ext uri="{BB962C8B-B14F-4D97-AF65-F5344CB8AC3E}">
        <p14:creationId xmlns:p14="http://schemas.microsoft.com/office/powerpoint/2010/main" val="40030706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85000" lnSpcReduction="20000"/>
          </a:bodyPr>
          <a:lstStyle/>
          <a:p>
            <a:r>
              <a:rPr lang="fr-BE" dirty="0" smtClean="0"/>
              <a:t>Méthodologie pour le développement de nouveaux services</a:t>
            </a:r>
          </a:p>
          <a:p>
            <a:pPr lvl="1"/>
            <a:r>
              <a:rPr lang="fr-BE" dirty="0" smtClean="0"/>
              <a:t>Smals a recours à des standards de gestion de projets modernes et avancés, telles Prince2, méthodologies agiles, …</a:t>
            </a:r>
          </a:p>
          <a:p>
            <a:pPr lvl="1"/>
            <a:r>
              <a:rPr lang="fr-BE" dirty="0" smtClean="0"/>
              <a:t>ceci permet un suivi professionnel des projets qui garantit les divers aspects fondamentaux, à savoir</a:t>
            </a:r>
          </a:p>
          <a:p>
            <a:pPr lvl="2"/>
            <a:r>
              <a:rPr lang="fr-BE" dirty="0" smtClean="0"/>
              <a:t>planning</a:t>
            </a:r>
          </a:p>
          <a:p>
            <a:pPr lvl="2"/>
            <a:r>
              <a:rPr lang="fr-BE" dirty="0" smtClean="0"/>
              <a:t>budget</a:t>
            </a:r>
          </a:p>
          <a:p>
            <a:pPr lvl="2"/>
            <a:r>
              <a:rPr lang="fr-BE" dirty="0" smtClean="0"/>
              <a:t>qualité </a:t>
            </a:r>
          </a:p>
          <a:p>
            <a:pPr lvl="2"/>
            <a:r>
              <a:rPr lang="fr-BE" dirty="0" smtClean="0"/>
              <a:t>scope (valeur ajoutée métier)</a:t>
            </a:r>
          </a:p>
          <a:p>
            <a:pPr lvl="1"/>
            <a:r>
              <a:rPr lang="fr-BE" dirty="0" smtClean="0"/>
              <a:t>tous les aspects importants sont pris en compte, notamment sécurité de l’information, stabilité, protection de la vie privée, réutilisation, réduction maximale des coûts opérationnels, ...</a:t>
            </a:r>
            <a:endParaRPr lang="fr-BE" dirty="0"/>
          </a:p>
        </p:txBody>
      </p:sp>
      <p:sp>
        <p:nvSpPr>
          <p:cNvPr id="4" name="Content Placeholder 3"/>
          <p:cNvSpPr>
            <a:spLocks noGrp="1"/>
          </p:cNvSpPr>
          <p:nvPr>
            <p:ph sz="half" idx="2"/>
          </p:nvPr>
        </p:nvSpPr>
        <p:spPr/>
        <p:txBody>
          <a:bodyPr>
            <a:normAutofit fontScale="92500" lnSpcReduction="20000"/>
          </a:bodyPr>
          <a:lstStyle/>
          <a:p>
            <a:r>
              <a:rPr lang="en-US" dirty="0" err="1" smtClean="0"/>
              <a:t>Methodologie</a:t>
            </a:r>
            <a:r>
              <a:rPr lang="en-US" dirty="0" smtClean="0"/>
              <a:t> </a:t>
            </a:r>
            <a:r>
              <a:rPr lang="en-US" dirty="0" err="1" smtClean="0"/>
              <a:t>voor</a:t>
            </a:r>
            <a:r>
              <a:rPr lang="en-US" dirty="0" smtClean="0"/>
              <a:t> </a:t>
            </a:r>
            <a:r>
              <a:rPr lang="en-US" dirty="0" err="1" smtClean="0"/>
              <a:t>ontwikkeling</a:t>
            </a:r>
            <a:r>
              <a:rPr lang="en-US" dirty="0" smtClean="0"/>
              <a:t> van </a:t>
            </a:r>
            <a:r>
              <a:rPr lang="en-US" dirty="0" err="1" smtClean="0"/>
              <a:t>nieuwe</a:t>
            </a:r>
            <a:r>
              <a:rPr lang="en-US" dirty="0" smtClean="0"/>
              <a:t> </a:t>
            </a:r>
            <a:r>
              <a:rPr lang="en-US" dirty="0" err="1" smtClean="0"/>
              <a:t>diensten</a:t>
            </a:r>
            <a:endParaRPr lang="en-US" dirty="0" smtClean="0"/>
          </a:p>
          <a:p>
            <a:pPr lvl="1"/>
            <a:r>
              <a:rPr lang="en-US" dirty="0" smtClean="0"/>
              <a:t>Smals </a:t>
            </a:r>
            <a:r>
              <a:rPr lang="en-US" dirty="0" err="1" smtClean="0"/>
              <a:t>maakt</a:t>
            </a:r>
            <a:r>
              <a:rPr lang="en-US" dirty="0" smtClean="0"/>
              <a:t> </a:t>
            </a:r>
            <a:r>
              <a:rPr lang="en-US" dirty="0" err="1" smtClean="0"/>
              <a:t>gebruik</a:t>
            </a:r>
            <a:r>
              <a:rPr lang="en-US" dirty="0" smtClean="0"/>
              <a:t> van </a:t>
            </a:r>
            <a:r>
              <a:rPr lang="en-US" dirty="0" err="1" smtClean="0"/>
              <a:t>moderne</a:t>
            </a:r>
            <a:r>
              <a:rPr lang="en-US" dirty="0" smtClean="0"/>
              <a:t> project management </a:t>
            </a:r>
            <a:r>
              <a:rPr lang="en-US" dirty="0" err="1" smtClean="0"/>
              <a:t>standaarden</a:t>
            </a:r>
            <a:r>
              <a:rPr lang="en-US" dirty="0" smtClean="0"/>
              <a:t> die “state-of-the-art” </a:t>
            </a:r>
            <a:r>
              <a:rPr lang="en-US" dirty="0" err="1" smtClean="0"/>
              <a:t>zijn</a:t>
            </a:r>
            <a:r>
              <a:rPr lang="en-US" dirty="0" smtClean="0"/>
              <a:t>, </a:t>
            </a:r>
            <a:r>
              <a:rPr lang="en-US" dirty="0" err="1" smtClean="0"/>
              <a:t>zoals</a:t>
            </a:r>
            <a:r>
              <a:rPr lang="en-US" dirty="0" smtClean="0"/>
              <a:t> Prince2, agile </a:t>
            </a:r>
            <a:r>
              <a:rPr lang="en-US" dirty="0" err="1" smtClean="0"/>
              <a:t>methodologieën</a:t>
            </a:r>
            <a:r>
              <a:rPr lang="en-US" dirty="0" smtClean="0"/>
              <a:t>, …</a:t>
            </a:r>
          </a:p>
          <a:p>
            <a:pPr lvl="1"/>
            <a:r>
              <a:rPr lang="en-US" dirty="0" err="1" smtClean="0"/>
              <a:t>dit</a:t>
            </a:r>
            <a:r>
              <a:rPr lang="en-US" dirty="0" smtClean="0"/>
              <a:t> </a:t>
            </a:r>
            <a:r>
              <a:rPr lang="en-US" dirty="0" err="1" smtClean="0"/>
              <a:t>zorgt</a:t>
            </a:r>
            <a:r>
              <a:rPr lang="en-US" dirty="0" smtClean="0"/>
              <a:t> </a:t>
            </a:r>
            <a:r>
              <a:rPr lang="en-US" dirty="0" err="1" smtClean="0"/>
              <a:t>voor</a:t>
            </a:r>
            <a:r>
              <a:rPr lang="en-US" dirty="0" smtClean="0"/>
              <a:t> </a:t>
            </a:r>
            <a:r>
              <a:rPr lang="en-US" dirty="0" err="1" smtClean="0"/>
              <a:t>een</a:t>
            </a:r>
            <a:r>
              <a:rPr lang="en-US" dirty="0" smtClean="0"/>
              <a:t> </a:t>
            </a:r>
            <a:r>
              <a:rPr lang="en-US" dirty="0" err="1" smtClean="0"/>
              <a:t>professionele</a:t>
            </a:r>
            <a:r>
              <a:rPr lang="en-US" dirty="0" smtClean="0"/>
              <a:t> </a:t>
            </a:r>
            <a:r>
              <a:rPr lang="en-US" dirty="0" err="1" smtClean="0"/>
              <a:t>opvolging</a:t>
            </a:r>
            <a:r>
              <a:rPr lang="en-US" dirty="0" smtClean="0"/>
              <a:t> van de </a:t>
            </a:r>
            <a:r>
              <a:rPr lang="en-US" dirty="0" err="1" smtClean="0"/>
              <a:t>projecten</a:t>
            </a:r>
            <a:r>
              <a:rPr lang="en-US" dirty="0" smtClean="0"/>
              <a:t> door de </a:t>
            </a:r>
            <a:r>
              <a:rPr lang="en-US" dirty="0" err="1" smtClean="0"/>
              <a:t>verschillende</a:t>
            </a:r>
            <a:r>
              <a:rPr lang="en-US" dirty="0" smtClean="0"/>
              <a:t> </a:t>
            </a:r>
            <a:r>
              <a:rPr lang="en-US" dirty="0" err="1" smtClean="0"/>
              <a:t>fundamentele</a:t>
            </a:r>
            <a:r>
              <a:rPr lang="en-US" dirty="0" smtClean="0"/>
              <a:t> </a:t>
            </a:r>
            <a:r>
              <a:rPr lang="en-US" dirty="0" err="1" smtClean="0"/>
              <a:t>aspecten</a:t>
            </a:r>
            <a:r>
              <a:rPr lang="en-US" dirty="0" smtClean="0"/>
              <a:t> </a:t>
            </a:r>
            <a:r>
              <a:rPr lang="en-US" dirty="0" err="1" smtClean="0"/>
              <a:t>te</a:t>
            </a:r>
            <a:r>
              <a:rPr lang="en-US" dirty="0" smtClean="0"/>
              <a:t> </a:t>
            </a:r>
            <a:r>
              <a:rPr lang="en-US" dirty="0" err="1" smtClean="0"/>
              <a:t>borgen</a:t>
            </a:r>
            <a:r>
              <a:rPr lang="en-US" dirty="0" smtClean="0"/>
              <a:t>, </a:t>
            </a:r>
            <a:r>
              <a:rPr lang="en-US" dirty="0" err="1" smtClean="0"/>
              <a:t>zijnde</a:t>
            </a:r>
            <a:endParaRPr lang="en-US" dirty="0" smtClean="0"/>
          </a:p>
          <a:p>
            <a:pPr lvl="2"/>
            <a:r>
              <a:rPr lang="en-US" dirty="0" smtClean="0"/>
              <a:t>planning</a:t>
            </a:r>
          </a:p>
          <a:p>
            <a:pPr lvl="2"/>
            <a:r>
              <a:rPr lang="en-US" dirty="0" smtClean="0"/>
              <a:t>budget</a:t>
            </a:r>
          </a:p>
          <a:p>
            <a:pPr lvl="2"/>
            <a:r>
              <a:rPr lang="en-US" dirty="0" err="1" smtClean="0"/>
              <a:t>kwaliteit</a:t>
            </a:r>
            <a:r>
              <a:rPr lang="en-US" dirty="0" smtClean="0"/>
              <a:t> </a:t>
            </a:r>
          </a:p>
          <a:p>
            <a:pPr lvl="2"/>
            <a:r>
              <a:rPr lang="en-US" dirty="0" smtClean="0"/>
              <a:t>scope (business </a:t>
            </a:r>
            <a:r>
              <a:rPr lang="en-US" dirty="0" err="1" smtClean="0"/>
              <a:t>toegevoegde</a:t>
            </a:r>
            <a:r>
              <a:rPr lang="en-US" dirty="0" smtClean="0"/>
              <a:t> </a:t>
            </a:r>
            <a:r>
              <a:rPr lang="en-US" dirty="0" err="1" smtClean="0"/>
              <a:t>waarde</a:t>
            </a:r>
            <a:r>
              <a:rPr lang="en-US" dirty="0" smtClean="0"/>
              <a:t>)</a:t>
            </a:r>
          </a:p>
          <a:p>
            <a:pPr lvl="1"/>
            <a:r>
              <a:rPr lang="en-US" dirty="0" err="1" smtClean="0"/>
              <a:t>alle</a:t>
            </a:r>
            <a:r>
              <a:rPr lang="en-US" dirty="0" smtClean="0"/>
              <a:t> </a:t>
            </a:r>
            <a:r>
              <a:rPr lang="en-US" dirty="0" err="1" smtClean="0"/>
              <a:t>belangrijke</a:t>
            </a:r>
            <a:r>
              <a:rPr lang="en-US" dirty="0" smtClean="0"/>
              <a:t> </a:t>
            </a:r>
            <a:r>
              <a:rPr lang="en-US" dirty="0" err="1" smtClean="0"/>
              <a:t>dimensies</a:t>
            </a:r>
            <a:r>
              <a:rPr lang="en-US" dirty="0" smtClean="0"/>
              <a:t> </a:t>
            </a:r>
            <a:r>
              <a:rPr lang="en-US" dirty="0" err="1" smtClean="0"/>
              <a:t>worden</a:t>
            </a:r>
            <a:r>
              <a:rPr lang="en-US" dirty="0" smtClean="0"/>
              <a:t> </a:t>
            </a:r>
            <a:r>
              <a:rPr lang="en-US" dirty="0" err="1" smtClean="0"/>
              <a:t>meegenomen</a:t>
            </a:r>
            <a:r>
              <a:rPr lang="en-US" dirty="0" smtClean="0"/>
              <a:t> </a:t>
            </a:r>
            <a:r>
              <a:rPr lang="en-US" dirty="0" err="1" smtClean="0"/>
              <a:t>o.a</a:t>
            </a:r>
            <a:r>
              <a:rPr lang="en-US" dirty="0" smtClean="0"/>
              <a:t>. </a:t>
            </a:r>
            <a:r>
              <a:rPr lang="en-US" dirty="0" err="1" smtClean="0"/>
              <a:t>informatieveiligheid</a:t>
            </a:r>
            <a:r>
              <a:rPr lang="en-US" dirty="0" smtClean="0"/>
              <a:t>, </a:t>
            </a:r>
            <a:r>
              <a:rPr lang="en-US" dirty="0" err="1" smtClean="0"/>
              <a:t>stabiliteit</a:t>
            </a:r>
            <a:r>
              <a:rPr lang="en-US" dirty="0" smtClean="0"/>
              <a:t>, privacy, reuse, </a:t>
            </a:r>
            <a:r>
              <a:rPr lang="en-US" dirty="0" err="1" smtClean="0"/>
              <a:t>minimalisering</a:t>
            </a:r>
            <a:r>
              <a:rPr lang="en-US" dirty="0" smtClean="0"/>
              <a:t> </a:t>
            </a:r>
            <a:r>
              <a:rPr lang="en-US" dirty="0" err="1" smtClean="0"/>
              <a:t>operationele</a:t>
            </a:r>
            <a:r>
              <a:rPr lang="en-US" dirty="0" smtClean="0"/>
              <a:t> </a:t>
            </a:r>
            <a:r>
              <a:rPr lang="en-US" dirty="0" err="1" smtClean="0"/>
              <a:t>kosten</a:t>
            </a:r>
            <a:r>
              <a:rPr lang="en-US" dirty="0" smtClean="0"/>
              <a:t>, …</a:t>
            </a:r>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132</a:t>
            </a:fld>
            <a:endParaRPr lang="en-GB" dirty="0"/>
          </a:p>
        </p:txBody>
      </p:sp>
      <p:sp>
        <p:nvSpPr>
          <p:cNvPr id="2" name="Title 1"/>
          <p:cNvSpPr>
            <a:spLocks noGrp="1"/>
          </p:cNvSpPr>
          <p:nvPr>
            <p:ph type="title"/>
          </p:nvPr>
        </p:nvSpPr>
        <p:spPr/>
        <p:txBody>
          <a:bodyPr>
            <a:normAutofit/>
          </a:bodyPr>
          <a:lstStyle/>
          <a:p>
            <a:r>
              <a:rPr lang="nl-BE" sz="3400" dirty="0" smtClean="0"/>
              <a:t>Enkele behaalde resultaten – </a:t>
            </a:r>
            <a:r>
              <a:rPr lang="nl-BE" sz="3400" dirty="0" err="1" smtClean="0"/>
              <a:t>Quelques</a:t>
            </a:r>
            <a:r>
              <a:rPr lang="nl-BE" sz="3400" dirty="0" smtClean="0"/>
              <a:t> </a:t>
            </a:r>
            <a:r>
              <a:rPr lang="nl-BE" sz="3400" dirty="0" err="1" smtClean="0"/>
              <a:t>résultats</a:t>
            </a:r>
            <a:r>
              <a:rPr lang="nl-BE" sz="3400" dirty="0" smtClean="0"/>
              <a:t> </a:t>
            </a:r>
            <a:r>
              <a:rPr lang="nl-BE" sz="3400" dirty="0" err="1" smtClean="0"/>
              <a:t>atteints</a:t>
            </a:r>
            <a:endParaRPr lang="en-US" sz="3400" dirty="0"/>
          </a:p>
        </p:txBody>
      </p:sp>
    </p:spTree>
    <p:extLst>
      <p:ext uri="{BB962C8B-B14F-4D97-AF65-F5344CB8AC3E}">
        <p14:creationId xmlns:p14="http://schemas.microsoft.com/office/powerpoint/2010/main" val="26256840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z="3400" smtClean="0"/>
              <a:t>Enkele behaalde resultaten – Quelques résultats atteints</a:t>
            </a:r>
            <a:endParaRPr lang="en-US" sz="3400" dirty="0"/>
          </a:p>
        </p:txBody>
      </p:sp>
      <p:pic>
        <p:nvPicPr>
          <p:cNvPr id="2" name="Content Placeholder 1"/>
          <p:cNvPicPr>
            <a:picLocks noGrp="1" noChangeAspect="1"/>
          </p:cNvPicPr>
          <p:nvPr>
            <p:ph idx="4294967295"/>
          </p:nvPr>
        </p:nvPicPr>
        <p:blipFill>
          <a:blip r:embed="rId2"/>
          <a:stretch>
            <a:fillRect/>
          </a:stretch>
        </p:blipFill>
        <p:spPr>
          <a:xfrm>
            <a:off x="2644940" y="1124744"/>
            <a:ext cx="7429500" cy="5192712"/>
          </a:xfrm>
        </p:spPr>
      </p:pic>
      <p:sp>
        <p:nvSpPr>
          <p:cNvPr id="9" name="Tijdelijke aanduiding voor dianummer 2"/>
          <p:cNvSpPr>
            <a:spLocks noGrp="1"/>
          </p:cNvSpPr>
          <p:nvPr>
            <p:ph type="sldNum" sz="quarter" idx="10"/>
          </p:nvPr>
        </p:nvSpPr>
        <p:spPr>
          <a:xfrm>
            <a:off x="11152759" y="6536343"/>
            <a:ext cx="642189" cy="216000"/>
          </a:xfrm>
        </p:spPr>
        <p:txBody>
          <a:bodyPr/>
          <a:lstStyle/>
          <a:p>
            <a:pPr algn="ctr">
              <a:defRPr/>
            </a:pPr>
            <a:fld id="{D353B685-A2AB-4518-B31A-1C8B277EB988}" type="slidenum">
              <a:rPr lang="en-GB" smtClean="0"/>
              <a:pPr algn="ctr">
                <a:defRPr/>
              </a:pPr>
              <a:t>133</a:t>
            </a:fld>
            <a:endParaRPr lang="en-GB" dirty="0"/>
          </a:p>
        </p:txBody>
      </p:sp>
    </p:spTree>
    <p:extLst>
      <p:ext uri="{BB962C8B-B14F-4D97-AF65-F5344CB8AC3E}">
        <p14:creationId xmlns:p14="http://schemas.microsoft.com/office/powerpoint/2010/main" val="39236548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85000" lnSpcReduction="20000"/>
          </a:bodyPr>
          <a:lstStyle/>
          <a:p>
            <a:r>
              <a:rPr lang="fr-BE" smtClean="0"/>
              <a:t>Méthodologie de service management</a:t>
            </a:r>
          </a:p>
          <a:p>
            <a:pPr lvl="1"/>
            <a:r>
              <a:rPr lang="fr-BE" smtClean="0"/>
              <a:t>ITIL® - IT Infrastructure Library  - est la méthodologie la plus courante pour la gestion de services ICT.  ITIL® aide les organisations à gérer leurs services électroniques de manière qualitative et économique, en focalisant sur l’utilisateur final</a:t>
            </a:r>
          </a:p>
          <a:p>
            <a:pPr lvl="1"/>
            <a:r>
              <a:rPr lang="fr-BE" smtClean="0"/>
              <a:t>l’idée centrale d'</a:t>
            </a:r>
            <a:r>
              <a:rPr lang="en-US" smtClean="0"/>
              <a:t> ITIL®</a:t>
            </a:r>
            <a:r>
              <a:rPr lang="fr-BE" smtClean="0"/>
              <a:t> est que</a:t>
            </a:r>
          </a:p>
          <a:p>
            <a:pPr lvl="2"/>
            <a:r>
              <a:rPr lang="fr-BE" smtClean="0"/>
              <a:t>les services ICT doivent être axés sur les besoins des clients</a:t>
            </a:r>
          </a:p>
          <a:p>
            <a:pPr lvl="2"/>
            <a:r>
              <a:rPr lang="fr-BE" smtClean="0"/>
              <a:t>le fournisseur et le client s’accordent sur les KPI de la prestation de services en termes de disponibilité, performance, maintenance planifiée, ... </a:t>
            </a:r>
          </a:p>
          <a:p>
            <a:pPr lvl="1"/>
            <a:r>
              <a:rPr lang="fr-BE" smtClean="0"/>
              <a:t>ceci va de pair avec des processus effectifs, efficaces et clairement définis au sein de l’organisation ICT afin d'atteindre ces KPI</a:t>
            </a:r>
            <a:endParaRPr lang="fr-BE" dirty="0"/>
          </a:p>
        </p:txBody>
      </p:sp>
      <p:sp>
        <p:nvSpPr>
          <p:cNvPr id="4" name="Content Placeholder 3"/>
          <p:cNvSpPr>
            <a:spLocks noGrp="1"/>
          </p:cNvSpPr>
          <p:nvPr>
            <p:ph sz="half" idx="2"/>
          </p:nvPr>
        </p:nvSpPr>
        <p:spPr/>
        <p:txBody>
          <a:bodyPr>
            <a:normAutofit fontScale="92500" lnSpcReduction="20000"/>
          </a:bodyPr>
          <a:lstStyle/>
          <a:p>
            <a:r>
              <a:rPr lang="en-US" smtClean="0"/>
              <a:t>Methodologie voor service management</a:t>
            </a:r>
          </a:p>
          <a:p>
            <a:pPr lvl="1"/>
            <a:r>
              <a:rPr lang="en-US" smtClean="0"/>
              <a:t>ITIL® - the IT Infrastructure Library  - is de meeste gebruikte methodologie om ICT-diensten te beheren.  ITIL® helpt organisaties om hun elektronische diensten te beheren op een kwaliteitsgerichte en economische wijze waarbij de eindgebruiker centraal staat</a:t>
            </a:r>
          </a:p>
          <a:p>
            <a:pPr lvl="1"/>
            <a:r>
              <a:rPr lang="en-US" smtClean="0"/>
              <a:t>het kernidee achter ITIL® is</a:t>
            </a:r>
          </a:p>
          <a:p>
            <a:pPr lvl="2"/>
            <a:r>
              <a:rPr lang="en-US" smtClean="0"/>
              <a:t>ICT-diensten moeten gericht zijn op de klantenbehoeften</a:t>
            </a:r>
          </a:p>
          <a:p>
            <a:pPr lvl="2"/>
            <a:r>
              <a:rPr lang="en-US" smtClean="0"/>
              <a:t>leverancier en klant komen expliciet overeen welke de KPI’s van de dienstverlening moeten zijn bv. inzake beschikbaarheid, performantie, gepland onderhoud, … </a:t>
            </a:r>
          </a:p>
          <a:p>
            <a:pPr lvl="1"/>
            <a:r>
              <a:rPr lang="en-US" smtClean="0"/>
              <a:t>dit gaat gepaard met effectieve, efficiënte en duidelijk gedefinieerde processen binnen de ICT-organisatie teneinde deze KPI’s te bereiken</a:t>
            </a:r>
            <a:endParaRPr lang="en-US" dirty="0" smtClean="0"/>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134</a:t>
            </a:fld>
            <a:endParaRPr lang="en-GB" dirty="0"/>
          </a:p>
        </p:txBody>
      </p:sp>
      <p:sp>
        <p:nvSpPr>
          <p:cNvPr id="2" name="Title 1"/>
          <p:cNvSpPr>
            <a:spLocks noGrp="1"/>
          </p:cNvSpPr>
          <p:nvPr>
            <p:ph type="title"/>
          </p:nvPr>
        </p:nvSpPr>
        <p:spPr/>
        <p:txBody>
          <a:bodyPr>
            <a:normAutofit/>
          </a:bodyPr>
          <a:lstStyle/>
          <a:p>
            <a:r>
              <a:rPr lang="nl-BE" sz="3400" dirty="0" smtClean="0"/>
              <a:t>Enkele behaalde resultaten – </a:t>
            </a:r>
            <a:r>
              <a:rPr lang="nl-BE" sz="3400" dirty="0" err="1" smtClean="0"/>
              <a:t>Quelques</a:t>
            </a:r>
            <a:r>
              <a:rPr lang="nl-BE" sz="3400" dirty="0" smtClean="0"/>
              <a:t> </a:t>
            </a:r>
            <a:r>
              <a:rPr lang="nl-BE" sz="3400" dirty="0" err="1" smtClean="0"/>
              <a:t>résultats</a:t>
            </a:r>
            <a:r>
              <a:rPr lang="nl-BE" sz="3400" dirty="0" smtClean="0"/>
              <a:t> </a:t>
            </a:r>
            <a:r>
              <a:rPr lang="nl-BE" sz="3400" dirty="0" err="1" smtClean="0"/>
              <a:t>atteints</a:t>
            </a:r>
            <a:endParaRPr lang="en-US" sz="3400" dirty="0"/>
          </a:p>
        </p:txBody>
      </p:sp>
    </p:spTree>
    <p:extLst>
      <p:ext uri="{BB962C8B-B14F-4D97-AF65-F5344CB8AC3E}">
        <p14:creationId xmlns:p14="http://schemas.microsoft.com/office/powerpoint/2010/main" val="32612352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3400" smtClean="0"/>
              <a:t>Enkele behaalde resultaten – Quelques résultats atteints</a:t>
            </a:r>
            <a:endParaRPr lang="en-US" sz="3400" dirty="0"/>
          </a:p>
        </p:txBody>
      </p:sp>
      <p:pic>
        <p:nvPicPr>
          <p:cNvPr id="3" name="Picture 2"/>
          <p:cNvPicPr>
            <a:picLocks noChangeAspect="1"/>
          </p:cNvPicPr>
          <p:nvPr/>
        </p:nvPicPr>
        <p:blipFill>
          <a:blip r:embed="rId3"/>
          <a:stretch>
            <a:fillRect/>
          </a:stretch>
        </p:blipFill>
        <p:spPr>
          <a:xfrm>
            <a:off x="1055440" y="1106014"/>
            <a:ext cx="9845687" cy="5347322"/>
          </a:xfrm>
          <a:prstGeom prst="rect">
            <a:avLst/>
          </a:prstGeom>
        </p:spPr>
      </p:pic>
      <p:sp>
        <p:nvSpPr>
          <p:cNvPr id="16" name="Tijdelijke aanduiding voor dianummer 2"/>
          <p:cNvSpPr>
            <a:spLocks noGrp="1"/>
          </p:cNvSpPr>
          <p:nvPr>
            <p:ph type="sldNum" sz="quarter" idx="10"/>
          </p:nvPr>
        </p:nvSpPr>
        <p:spPr>
          <a:xfrm>
            <a:off x="11152759" y="6525344"/>
            <a:ext cx="642189" cy="216000"/>
          </a:xfrm>
        </p:spPr>
        <p:txBody>
          <a:bodyPr/>
          <a:lstStyle/>
          <a:p>
            <a:pPr algn="ctr">
              <a:defRPr/>
            </a:pPr>
            <a:fld id="{D353B685-A2AB-4518-B31A-1C8B277EB988}" type="slidenum">
              <a:rPr lang="en-GB" smtClean="0"/>
              <a:pPr algn="ctr">
                <a:defRPr/>
              </a:pPr>
              <a:t>135</a:t>
            </a:fld>
            <a:endParaRPr lang="en-GB" dirty="0"/>
          </a:p>
        </p:txBody>
      </p:sp>
    </p:spTree>
    <p:extLst>
      <p:ext uri="{BB962C8B-B14F-4D97-AF65-F5344CB8AC3E}">
        <p14:creationId xmlns:p14="http://schemas.microsoft.com/office/powerpoint/2010/main" val="5049088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lnSpcReduction="10000"/>
          </a:bodyPr>
          <a:lstStyle/>
          <a:p>
            <a:r>
              <a:rPr lang="en-US" dirty="0" smtClean="0"/>
              <a:t>Attention </a:t>
            </a:r>
            <a:r>
              <a:rPr lang="en-US" dirty="0" err="1" smtClean="0"/>
              <a:t>portée</a:t>
            </a:r>
            <a:r>
              <a:rPr lang="en-US" dirty="0" smtClean="0"/>
              <a:t> à la </a:t>
            </a:r>
            <a:r>
              <a:rPr lang="en-US" dirty="0" err="1" smtClean="0"/>
              <a:t>responsabilité</a:t>
            </a:r>
            <a:r>
              <a:rPr lang="en-US" dirty="0" smtClean="0"/>
              <a:t> </a:t>
            </a:r>
            <a:r>
              <a:rPr lang="en-US" dirty="0" err="1" smtClean="0"/>
              <a:t>sociétale</a:t>
            </a:r>
            <a:r>
              <a:rPr lang="en-US" dirty="0" smtClean="0"/>
              <a:t> de </a:t>
            </a:r>
            <a:r>
              <a:rPr lang="en-US" dirty="0" err="1" smtClean="0"/>
              <a:t>l’entreprise</a:t>
            </a:r>
            <a:endParaRPr lang="en-US" dirty="0" smtClean="0"/>
          </a:p>
          <a:p>
            <a:pPr lvl="1"/>
            <a:r>
              <a:rPr lang="nl-BE" dirty="0" smtClean="0">
                <a:solidFill>
                  <a:srgbClr val="008CB2"/>
                </a:solidFill>
              </a:rPr>
              <a:t>22</a:t>
            </a:r>
            <a:r>
              <a:rPr lang="nl-BE" dirty="0" smtClean="0"/>
              <a:t> </a:t>
            </a:r>
            <a:r>
              <a:rPr lang="nl-BE" dirty="0" err="1" smtClean="0"/>
              <a:t>nationalités</a:t>
            </a:r>
            <a:r>
              <a:rPr lang="nl-BE" dirty="0" smtClean="0"/>
              <a:t> </a:t>
            </a:r>
            <a:r>
              <a:rPr lang="nl-BE" dirty="0" err="1" smtClean="0"/>
              <a:t>différentes</a:t>
            </a:r>
            <a:endParaRPr lang="nl-BE" dirty="0" smtClean="0"/>
          </a:p>
          <a:p>
            <a:pPr lvl="1"/>
            <a:r>
              <a:rPr lang="nl-BE" dirty="0" smtClean="0"/>
              <a:t>plus de </a:t>
            </a:r>
            <a:r>
              <a:rPr lang="nl-BE" dirty="0" smtClean="0">
                <a:solidFill>
                  <a:srgbClr val="008CB2"/>
                </a:solidFill>
              </a:rPr>
              <a:t>1/6</a:t>
            </a:r>
            <a:r>
              <a:rPr lang="nl-BE" dirty="0" smtClean="0"/>
              <a:t> des spécialistes TIC et </a:t>
            </a:r>
            <a:r>
              <a:rPr lang="nl-BE" dirty="0" err="1" smtClean="0"/>
              <a:t>presque</a:t>
            </a:r>
            <a:r>
              <a:rPr lang="nl-BE" dirty="0" smtClean="0"/>
              <a:t> </a:t>
            </a:r>
            <a:r>
              <a:rPr lang="nl-BE" dirty="0" smtClean="0">
                <a:solidFill>
                  <a:srgbClr val="008CB2"/>
                </a:solidFill>
              </a:rPr>
              <a:t>50% </a:t>
            </a:r>
            <a:r>
              <a:rPr lang="nl-BE" dirty="0" smtClean="0"/>
              <a:t>de </a:t>
            </a:r>
            <a:r>
              <a:rPr lang="nl-BE" dirty="0" err="1" smtClean="0"/>
              <a:t>nos</a:t>
            </a:r>
            <a:r>
              <a:rPr lang="nl-BE" dirty="0" smtClean="0"/>
              <a:t> administrateurs </a:t>
            </a:r>
            <a:r>
              <a:rPr lang="nl-BE" dirty="0" err="1" smtClean="0"/>
              <a:t>sont</a:t>
            </a:r>
            <a:r>
              <a:rPr lang="nl-BE" dirty="0" smtClean="0"/>
              <a:t> des </a:t>
            </a:r>
            <a:r>
              <a:rPr lang="nl-BE" dirty="0" err="1" smtClean="0"/>
              <a:t>femmes</a:t>
            </a:r>
            <a:endParaRPr lang="nl-BE" dirty="0" smtClean="0"/>
          </a:p>
          <a:p>
            <a:pPr lvl="1"/>
            <a:r>
              <a:rPr lang="nl-BE" dirty="0" smtClean="0">
                <a:solidFill>
                  <a:srgbClr val="008CB2"/>
                </a:solidFill>
              </a:rPr>
              <a:t>88,7% </a:t>
            </a:r>
            <a:r>
              <a:rPr lang="nl-BE" dirty="0" smtClean="0"/>
              <a:t>de </a:t>
            </a:r>
            <a:r>
              <a:rPr lang="nl-BE" dirty="0" err="1" smtClean="0"/>
              <a:t>tous</a:t>
            </a:r>
            <a:r>
              <a:rPr lang="nl-BE" dirty="0" smtClean="0"/>
              <a:t> les collaborateurs se </a:t>
            </a:r>
            <a:r>
              <a:rPr lang="nl-BE" dirty="0" err="1" smtClean="0"/>
              <a:t>déplacent</a:t>
            </a:r>
            <a:r>
              <a:rPr lang="nl-BE" dirty="0" smtClean="0"/>
              <a:t> en </a:t>
            </a:r>
            <a:r>
              <a:rPr lang="nl-BE" dirty="0" err="1" smtClean="0"/>
              <a:t>transports</a:t>
            </a:r>
            <a:r>
              <a:rPr lang="nl-BE" dirty="0" smtClean="0"/>
              <a:t> en </a:t>
            </a:r>
            <a:r>
              <a:rPr lang="nl-BE" dirty="0" err="1" smtClean="0"/>
              <a:t>commun</a:t>
            </a:r>
            <a:r>
              <a:rPr lang="nl-BE" dirty="0" smtClean="0"/>
              <a:t>, à </a:t>
            </a:r>
            <a:r>
              <a:rPr lang="nl-BE" dirty="0" err="1" smtClean="0"/>
              <a:t>pied</a:t>
            </a:r>
            <a:r>
              <a:rPr lang="nl-BE" dirty="0" smtClean="0"/>
              <a:t> </a:t>
            </a:r>
            <a:r>
              <a:rPr lang="nl-BE" dirty="0" err="1" smtClean="0"/>
              <a:t>ou</a:t>
            </a:r>
            <a:r>
              <a:rPr lang="nl-BE" dirty="0" smtClean="0"/>
              <a:t> à velo</a:t>
            </a:r>
          </a:p>
          <a:p>
            <a:pPr lvl="1"/>
            <a:r>
              <a:rPr lang="en-US" altLang="en-US" dirty="0" err="1" smtClean="0"/>
              <a:t>recyclage</a:t>
            </a:r>
            <a:r>
              <a:rPr lang="en-US" altLang="en-US" dirty="0" smtClean="0"/>
              <a:t> durable du </a:t>
            </a:r>
            <a:r>
              <a:rPr lang="en-US" altLang="en-US" dirty="0" err="1" smtClean="0"/>
              <a:t>matériel</a:t>
            </a:r>
            <a:r>
              <a:rPr lang="en-US" altLang="en-US" dirty="0" smtClean="0"/>
              <a:t> </a:t>
            </a:r>
            <a:r>
              <a:rPr lang="en-US" altLang="en-US" dirty="0" err="1" smtClean="0"/>
              <a:t>informatique</a:t>
            </a:r>
            <a:r>
              <a:rPr lang="en-US" altLang="en-US" dirty="0" smtClean="0"/>
              <a:t> via Out Of Use au profit de </a:t>
            </a:r>
            <a:r>
              <a:rPr lang="en-US" altLang="en-US" dirty="0" err="1" smtClean="0"/>
              <a:t>Natuurpunt</a:t>
            </a:r>
            <a:r>
              <a:rPr lang="en-US" altLang="en-US" dirty="0" smtClean="0"/>
              <a:t> et de </a:t>
            </a:r>
            <a:r>
              <a:rPr lang="en-US" altLang="en-US" dirty="0" err="1" smtClean="0"/>
              <a:t>Natagora</a:t>
            </a:r>
            <a:endParaRPr lang="en-US" altLang="en-US" dirty="0" smtClean="0"/>
          </a:p>
          <a:p>
            <a:pPr lvl="1"/>
            <a:r>
              <a:rPr lang="nl-BE" dirty="0" smtClean="0"/>
              <a:t>data centers durables </a:t>
            </a:r>
            <a:r>
              <a:rPr lang="nl-BE" dirty="0" err="1" smtClean="0"/>
              <a:t>grâce</a:t>
            </a:r>
            <a:r>
              <a:rPr lang="nl-BE" dirty="0" smtClean="0"/>
              <a:t> à des </a:t>
            </a:r>
            <a:r>
              <a:rPr lang="nl-BE" dirty="0" err="1" smtClean="0"/>
              <a:t>systèmes</a:t>
            </a:r>
            <a:r>
              <a:rPr lang="nl-BE" dirty="0" smtClean="0"/>
              <a:t> de </a:t>
            </a:r>
            <a:r>
              <a:rPr lang="nl-BE" dirty="0" err="1" smtClean="0"/>
              <a:t>refroidissement</a:t>
            </a:r>
            <a:r>
              <a:rPr lang="nl-BE" dirty="0" smtClean="0"/>
              <a:t> </a:t>
            </a:r>
            <a:r>
              <a:rPr lang="nl-BE" dirty="0" err="1" smtClean="0"/>
              <a:t>innovants</a:t>
            </a:r>
            <a:r>
              <a:rPr lang="nl-BE" dirty="0" smtClean="0"/>
              <a:t> </a:t>
            </a:r>
            <a:endParaRPr lang="nl-BE" dirty="0"/>
          </a:p>
        </p:txBody>
      </p:sp>
      <p:sp>
        <p:nvSpPr>
          <p:cNvPr id="4" name="Content Placeholder 3"/>
          <p:cNvSpPr>
            <a:spLocks noGrp="1"/>
          </p:cNvSpPr>
          <p:nvPr>
            <p:ph sz="half" idx="2"/>
          </p:nvPr>
        </p:nvSpPr>
        <p:spPr/>
        <p:txBody>
          <a:bodyPr>
            <a:normAutofit lnSpcReduction="10000"/>
          </a:bodyPr>
          <a:lstStyle/>
          <a:p>
            <a:r>
              <a:rPr lang="en-US" sz="2600" dirty="0" err="1" smtClean="0"/>
              <a:t>Aandacht</a:t>
            </a:r>
            <a:r>
              <a:rPr lang="en-US" sz="2600" dirty="0" smtClean="0"/>
              <a:t> </a:t>
            </a:r>
            <a:r>
              <a:rPr lang="en-US" sz="2600" dirty="0" err="1" smtClean="0"/>
              <a:t>voor</a:t>
            </a:r>
            <a:r>
              <a:rPr lang="en-US" sz="2600" dirty="0" smtClean="0"/>
              <a:t> </a:t>
            </a:r>
            <a:r>
              <a:rPr lang="en-US" sz="2600" dirty="0" err="1" smtClean="0"/>
              <a:t>maatschappelijk</a:t>
            </a:r>
            <a:r>
              <a:rPr lang="en-US" sz="2600" dirty="0" smtClean="0"/>
              <a:t> </a:t>
            </a:r>
            <a:r>
              <a:rPr lang="en-US" sz="2600" dirty="0" err="1" smtClean="0"/>
              <a:t>verantwoord</a:t>
            </a:r>
            <a:r>
              <a:rPr lang="en-US" sz="2600" dirty="0" smtClean="0"/>
              <a:t> </a:t>
            </a:r>
            <a:r>
              <a:rPr lang="en-US" sz="2600" dirty="0" err="1" smtClean="0"/>
              <a:t>ondernemen</a:t>
            </a:r>
            <a:endParaRPr lang="en-US" sz="2600" dirty="0" smtClean="0"/>
          </a:p>
          <a:p>
            <a:pPr lvl="1"/>
            <a:r>
              <a:rPr lang="nl-BE" sz="2200" dirty="0" smtClean="0">
                <a:solidFill>
                  <a:srgbClr val="008CB2"/>
                </a:solidFill>
              </a:rPr>
              <a:t>22</a:t>
            </a:r>
            <a:r>
              <a:rPr lang="nl-BE" sz="2200" dirty="0" smtClean="0"/>
              <a:t> verschillende nationaliteiten</a:t>
            </a:r>
          </a:p>
          <a:p>
            <a:pPr lvl="1"/>
            <a:r>
              <a:rPr lang="nl-BE" sz="2200" dirty="0" smtClean="0"/>
              <a:t>meer dan </a:t>
            </a:r>
            <a:r>
              <a:rPr lang="nl-BE" sz="2200" dirty="0" smtClean="0">
                <a:solidFill>
                  <a:srgbClr val="008CB2"/>
                </a:solidFill>
              </a:rPr>
              <a:t>1/6</a:t>
            </a:r>
            <a:r>
              <a:rPr lang="nl-BE" sz="2200" dirty="0" smtClean="0"/>
              <a:t> ICT-specialisten en bijna </a:t>
            </a:r>
            <a:r>
              <a:rPr lang="nl-BE" sz="2200" dirty="0" smtClean="0">
                <a:solidFill>
                  <a:srgbClr val="008CB2"/>
                </a:solidFill>
              </a:rPr>
              <a:t>50%</a:t>
            </a:r>
            <a:r>
              <a:rPr lang="nl-BE" sz="2200" dirty="0" smtClean="0"/>
              <a:t> van onze bestuurders is vrouwelijk</a:t>
            </a:r>
          </a:p>
          <a:p>
            <a:pPr lvl="1"/>
            <a:r>
              <a:rPr lang="nl-BE" sz="2200" dirty="0" smtClean="0">
                <a:solidFill>
                  <a:srgbClr val="008CB2"/>
                </a:solidFill>
              </a:rPr>
              <a:t>88,7% </a:t>
            </a:r>
            <a:r>
              <a:rPr lang="nl-BE" sz="2200" dirty="0" smtClean="0"/>
              <a:t>van alle medewerkers komt met het openbaar vervoer, te voet of met de fiets</a:t>
            </a:r>
          </a:p>
          <a:p>
            <a:pPr lvl="1"/>
            <a:r>
              <a:rPr lang="nl-BE" sz="2200" dirty="0" smtClean="0"/>
              <a:t>duurzaam recycleren van ICT-materiaal met Out of </a:t>
            </a:r>
            <a:r>
              <a:rPr lang="nl-BE" sz="2200" dirty="0" err="1" smtClean="0"/>
              <a:t>Use</a:t>
            </a:r>
            <a:r>
              <a:rPr lang="nl-BE" sz="2200" dirty="0" smtClean="0"/>
              <a:t> ten voordele van Natuurpunt en Natagora </a:t>
            </a:r>
          </a:p>
          <a:p>
            <a:pPr lvl="1"/>
            <a:r>
              <a:rPr lang="nl-BE" sz="2200" dirty="0" smtClean="0"/>
              <a:t>duurzame datacenters via innovatieve koelsystemen</a:t>
            </a:r>
            <a:endParaRPr lang="nl-BE" sz="2200" dirty="0"/>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136</a:t>
            </a:fld>
            <a:endParaRPr lang="en-GB"/>
          </a:p>
        </p:txBody>
      </p:sp>
      <p:sp>
        <p:nvSpPr>
          <p:cNvPr id="2" name="Title 1"/>
          <p:cNvSpPr>
            <a:spLocks noGrp="1"/>
          </p:cNvSpPr>
          <p:nvPr>
            <p:ph type="title"/>
          </p:nvPr>
        </p:nvSpPr>
        <p:spPr/>
        <p:txBody>
          <a:bodyPr>
            <a:normAutofit/>
          </a:bodyPr>
          <a:lstStyle/>
          <a:p>
            <a:r>
              <a:rPr lang="nl-BE" sz="3400" dirty="0" smtClean="0"/>
              <a:t>Enkele behaalde resultaten – </a:t>
            </a:r>
            <a:r>
              <a:rPr lang="nl-BE" sz="3400" dirty="0" err="1" smtClean="0"/>
              <a:t>Quelques</a:t>
            </a:r>
            <a:r>
              <a:rPr lang="nl-BE" sz="3400" dirty="0" smtClean="0"/>
              <a:t> </a:t>
            </a:r>
            <a:r>
              <a:rPr lang="nl-BE" sz="3400" dirty="0" err="1" smtClean="0"/>
              <a:t>résultats</a:t>
            </a:r>
            <a:r>
              <a:rPr lang="nl-BE" sz="3400" dirty="0" smtClean="0"/>
              <a:t> </a:t>
            </a:r>
            <a:r>
              <a:rPr lang="nl-BE" sz="3400" dirty="0" err="1" smtClean="0"/>
              <a:t>atteints</a:t>
            </a:r>
            <a:endParaRPr lang="en-US" sz="3400" dirty="0"/>
          </a:p>
        </p:txBody>
      </p:sp>
    </p:spTree>
    <p:extLst>
      <p:ext uri="{BB962C8B-B14F-4D97-AF65-F5344CB8AC3E}">
        <p14:creationId xmlns:p14="http://schemas.microsoft.com/office/powerpoint/2010/main" val="145131963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85000" lnSpcReduction="20000"/>
          </a:bodyPr>
          <a:lstStyle/>
          <a:p>
            <a:r>
              <a:rPr lang="fr-BE" smtClean="0"/>
              <a:t>Sur </a:t>
            </a:r>
            <a:r>
              <a:rPr lang="fr-BE" smtClean="0">
                <a:hlinkClick r:id="rId2"/>
              </a:rPr>
              <a:t>www.smals.be</a:t>
            </a:r>
            <a:r>
              <a:rPr lang="fr-BE" smtClean="0"/>
              <a:t> Smals fournit des informations détaillées sur son organisation, ses membres, les consultations de marché, ...</a:t>
            </a:r>
          </a:p>
          <a:p>
            <a:r>
              <a:rPr lang="fr-BE" smtClean="0"/>
              <a:t>Le </a:t>
            </a:r>
            <a:r>
              <a:rPr lang="fr-BE" smtClean="0">
                <a:hlinkClick r:id="rId3"/>
              </a:rPr>
              <a:t>rapport d’activité</a:t>
            </a:r>
            <a:r>
              <a:rPr lang="fr-BE" smtClean="0"/>
              <a:t> donne de plus amples informations sur les services et projets réalisés pour les membres</a:t>
            </a:r>
          </a:p>
          <a:p>
            <a:r>
              <a:rPr lang="fr-BE" smtClean="0"/>
              <a:t>Les travaux réalisés pour les membres sont précisés dans des modalités spéciales de collaboration avec indication du budget et du niveau de service</a:t>
            </a:r>
          </a:p>
          <a:p>
            <a:r>
              <a:rPr lang="fr-BE" smtClean="0"/>
              <a:t>Les comptes annuels de Smals sont publiés auprès de la Centrale des bilans de la BNB</a:t>
            </a:r>
            <a:endParaRPr lang="fr-BE" dirty="0"/>
          </a:p>
        </p:txBody>
      </p:sp>
      <p:sp>
        <p:nvSpPr>
          <p:cNvPr id="4" name="Content Placeholder 3"/>
          <p:cNvSpPr>
            <a:spLocks noGrp="1"/>
          </p:cNvSpPr>
          <p:nvPr>
            <p:ph sz="half" idx="2"/>
          </p:nvPr>
        </p:nvSpPr>
        <p:spPr/>
        <p:txBody>
          <a:bodyPr>
            <a:normAutofit fontScale="92500"/>
          </a:bodyPr>
          <a:lstStyle/>
          <a:p>
            <a:r>
              <a:rPr lang="nl-BE" smtClean="0"/>
              <a:t>Op </a:t>
            </a:r>
            <a:r>
              <a:rPr lang="nl-BE" smtClean="0">
                <a:hlinkClick r:id="rId2"/>
              </a:rPr>
              <a:t>www.smals.be</a:t>
            </a:r>
            <a:r>
              <a:rPr lang="nl-BE" smtClean="0"/>
              <a:t> geeft Smals uitgebreide informatie inzake haar organisatie, leden, marktconsultaties, …</a:t>
            </a:r>
          </a:p>
          <a:p>
            <a:r>
              <a:rPr lang="nl-BE" smtClean="0"/>
              <a:t>Het </a:t>
            </a:r>
            <a:r>
              <a:rPr lang="nl-BE" smtClean="0">
                <a:hlinkClick r:id="rId4"/>
              </a:rPr>
              <a:t>activiteitenverslag</a:t>
            </a:r>
            <a:r>
              <a:rPr lang="nl-BE" smtClean="0"/>
              <a:t> geeft meer gedetailleerde informatie over de diensten en projecten uitgevoerd voor de leden</a:t>
            </a:r>
          </a:p>
          <a:p>
            <a:r>
              <a:rPr lang="nl-BE" smtClean="0"/>
              <a:t>De werkzaamheden uitgevoerd voor de leden zijn gedetailleerd in bijzondere samenwerkings-modaliteiten met aanduiding van budget en serviceniveau</a:t>
            </a:r>
          </a:p>
          <a:p>
            <a:r>
              <a:rPr lang="nl-BE" smtClean="0"/>
              <a:t>De jaarrekeningen van Smals worden gepubliceerd bij de balanscentrale van de NBB</a:t>
            </a:r>
            <a:endParaRPr lang="nl-BE" dirty="0" smtClean="0"/>
          </a:p>
        </p:txBody>
      </p:sp>
      <p:sp>
        <p:nvSpPr>
          <p:cNvPr id="3" name="Tijdelijke aanduiding voor dianummer 2"/>
          <p:cNvSpPr>
            <a:spLocks noGrp="1"/>
          </p:cNvSpPr>
          <p:nvPr>
            <p:ph type="sldNum" sz="quarter" idx="10"/>
          </p:nvPr>
        </p:nvSpPr>
        <p:spPr/>
        <p:txBody>
          <a:bodyPr/>
          <a:lstStyle/>
          <a:p>
            <a:fld id="{D353B685-A2AB-4518-B31A-1C8B277EB988}" type="slidenum">
              <a:rPr lang="en-GB" smtClean="0"/>
              <a:pPr/>
              <a:t>137</a:t>
            </a:fld>
            <a:endParaRPr lang="en-GB"/>
          </a:p>
        </p:txBody>
      </p:sp>
      <p:sp>
        <p:nvSpPr>
          <p:cNvPr id="2" name="Title 1"/>
          <p:cNvSpPr>
            <a:spLocks noGrp="1"/>
          </p:cNvSpPr>
          <p:nvPr>
            <p:ph type="title"/>
          </p:nvPr>
        </p:nvSpPr>
        <p:spPr/>
        <p:txBody>
          <a:bodyPr/>
          <a:lstStyle/>
          <a:p>
            <a:r>
              <a:rPr lang="nl-BE" smtClean="0"/>
              <a:t>Transparantie - Transparence</a:t>
            </a:r>
            <a:endParaRPr lang="en-US" dirty="0"/>
          </a:p>
        </p:txBody>
      </p:sp>
    </p:spTree>
    <p:extLst>
      <p:ext uri="{BB962C8B-B14F-4D97-AF65-F5344CB8AC3E}">
        <p14:creationId xmlns:p14="http://schemas.microsoft.com/office/powerpoint/2010/main" val="374551085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62500" lnSpcReduction="20000"/>
          </a:bodyPr>
          <a:lstStyle/>
          <a:p>
            <a:r>
              <a:rPr lang="fr-BE" smtClean="0"/>
              <a:t>L’asbl Smals dispose d'un service de sécurité de l’information spécialisé agréé</a:t>
            </a:r>
          </a:p>
          <a:p>
            <a:pPr lvl="1"/>
            <a:r>
              <a:rPr lang="fr-BE" smtClean="0"/>
              <a:t>soutien des membres en matière de sécurité de l’information et de protection des données</a:t>
            </a:r>
          </a:p>
          <a:p>
            <a:pPr lvl="1"/>
            <a:r>
              <a:rPr lang="fr-BE" smtClean="0"/>
              <a:t>fonction interne de conseil, de stimulation, de documentation et de contrôle interne</a:t>
            </a:r>
          </a:p>
          <a:p>
            <a:r>
              <a:rPr lang="fr-BE" smtClean="0"/>
              <a:t>La sécurité de l’information et la protection des données sont ancrées dans la méthodologie de développement de nouveaux services électroniques</a:t>
            </a:r>
          </a:p>
          <a:p>
            <a:r>
              <a:rPr lang="fr-BE" smtClean="0"/>
              <a:t>Avant de développer un nouveau traitement ou d’adapter en profondeur un traitement existant</a:t>
            </a:r>
          </a:p>
          <a:p>
            <a:pPr lvl="1"/>
            <a:r>
              <a:rPr lang="fr-BE" smtClean="0"/>
              <a:t>un contrôle de base est effectué sur la base d'une check-list afin de vérifier si une analyse d’impact relative à la protection des données (AIPD) est nécessaire</a:t>
            </a:r>
          </a:p>
          <a:p>
            <a:pPr lvl="1"/>
            <a:r>
              <a:rPr lang="fr-BE" smtClean="0"/>
              <a:t>un ‘dossier unique’ est toujours constitué et, au besoin, soumis au Comité de sécurité de l’information; ce ‘dossier unique’ indique l’objectif du traitement, les types de données traitées concernant quels types de personnes, comment les données sont protégées, qui participe au traitement et la base juridique du traitement</a:t>
            </a:r>
            <a:endParaRPr lang="fr-BE" dirty="0"/>
          </a:p>
        </p:txBody>
      </p:sp>
      <p:sp>
        <p:nvSpPr>
          <p:cNvPr id="5" name="Content Placeholder 4"/>
          <p:cNvSpPr>
            <a:spLocks noGrp="1"/>
          </p:cNvSpPr>
          <p:nvPr>
            <p:ph sz="half" idx="2"/>
          </p:nvPr>
        </p:nvSpPr>
        <p:spPr/>
        <p:txBody>
          <a:bodyPr>
            <a:normAutofit fontScale="70000" lnSpcReduction="20000"/>
          </a:bodyPr>
          <a:lstStyle/>
          <a:p>
            <a:r>
              <a:rPr lang="nl-BE" smtClean="0"/>
              <a:t>Smals vzw beschikt over een erkende gespecialiseerde informatieveiligheidsdienst</a:t>
            </a:r>
          </a:p>
          <a:p>
            <a:pPr lvl="1"/>
            <a:r>
              <a:rPr lang="nl-BE" smtClean="0"/>
              <a:t>ondersteuning van de leden inzake informatieveiligheid en gegevensbescherming</a:t>
            </a:r>
          </a:p>
          <a:p>
            <a:pPr lvl="1"/>
            <a:r>
              <a:rPr lang="nl-BE" smtClean="0"/>
              <a:t>interne adviserende, stimulerende, documenterende en intern controlerende functie</a:t>
            </a:r>
          </a:p>
          <a:p>
            <a:r>
              <a:rPr lang="nl-BE" smtClean="0"/>
              <a:t>Informatieveiligheid en gegevensbescherming zijn ingebed in de methodologie voor de ontwikkeling van nieuwe elektronische diensten</a:t>
            </a:r>
          </a:p>
          <a:p>
            <a:r>
              <a:rPr lang="nl-BE" smtClean="0"/>
              <a:t>Vooraleer een nieuwe verwerking ontwikkeld wordt of een bestaande verwerking grondig aangepast wordt</a:t>
            </a:r>
          </a:p>
          <a:p>
            <a:pPr lvl="1"/>
            <a:r>
              <a:rPr lang="nl-BE" smtClean="0"/>
              <a:t>wordt een basisscreening uitgevoerd op basis van een checklist om na te gaan of een Gegevensbeschermings-effectbeoordeling (GEB) nodig is</a:t>
            </a:r>
          </a:p>
          <a:p>
            <a:pPr lvl="1"/>
            <a:r>
              <a:rPr lang="nl-BE" smtClean="0"/>
              <a:t>steeds een ‘uniek dossier’ opgesteld en, zo nodig, voorgelegd aan het Informatieveiligheidscomité; dit ‘uniek dossier’ geeft aan wat de doelstelling is van de verwerking, welke soorten gegevens verwerkt worden over welke soorten personen, hoe deze beveiligd worden, wie deelneemt aan de verwerking en wat de rechtsgrond ervan is</a:t>
            </a:r>
          </a:p>
          <a:p>
            <a:endParaRPr lang="fr-BE" dirty="0"/>
          </a:p>
        </p:txBody>
      </p:sp>
      <p:sp>
        <p:nvSpPr>
          <p:cNvPr id="3" name="Tijdelijke aanduiding voor dianummer 2"/>
          <p:cNvSpPr>
            <a:spLocks noGrp="1"/>
          </p:cNvSpPr>
          <p:nvPr>
            <p:ph type="sldNum" sz="quarter" idx="10"/>
          </p:nvPr>
        </p:nvSpPr>
        <p:spPr/>
        <p:txBody>
          <a:bodyPr/>
          <a:lstStyle/>
          <a:p>
            <a:pPr>
              <a:defRPr/>
            </a:pPr>
            <a:fld id="{D353B685-A2AB-4518-B31A-1C8B277EB988}" type="slidenum">
              <a:rPr lang="en-GB" smtClean="0"/>
              <a:pPr>
                <a:defRPr/>
              </a:pPr>
              <a:t>138</a:t>
            </a:fld>
            <a:endParaRPr lang="en-GB"/>
          </a:p>
        </p:txBody>
      </p:sp>
      <p:sp>
        <p:nvSpPr>
          <p:cNvPr id="4" name="Title 3"/>
          <p:cNvSpPr>
            <a:spLocks noGrp="1"/>
          </p:cNvSpPr>
          <p:nvPr>
            <p:ph type="title"/>
          </p:nvPr>
        </p:nvSpPr>
        <p:spPr/>
        <p:txBody>
          <a:bodyPr/>
          <a:lstStyle/>
          <a:p>
            <a:r>
              <a:rPr lang="nl-BE" smtClean="0"/>
              <a:t>Gegevensbescherming – Protection de données</a:t>
            </a:r>
            <a:endParaRPr lang="fr-BE" dirty="0"/>
          </a:p>
        </p:txBody>
      </p:sp>
    </p:spTree>
    <p:extLst>
      <p:ext uri="{BB962C8B-B14F-4D97-AF65-F5344CB8AC3E}">
        <p14:creationId xmlns:p14="http://schemas.microsoft.com/office/powerpoint/2010/main" val="30410920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62500" lnSpcReduction="20000"/>
          </a:bodyPr>
          <a:lstStyle/>
          <a:p>
            <a:r>
              <a:rPr lang="fr-BE" smtClean="0"/>
              <a:t>Une méthode standardisée est utilisée pour l’exécution de l’analyse d'impact relative à la protection des données (AIPD) chaque fois que celle-ci est requise conformément au Règlement général sur la protection des données</a:t>
            </a:r>
          </a:p>
          <a:p>
            <a:pPr lvl="1"/>
            <a:r>
              <a:rPr lang="fr-BE" smtClean="0"/>
              <a:t>lorsqu'une AIPD est nécessaire, une analyse des risques du traitement est établie</a:t>
            </a:r>
          </a:p>
          <a:p>
            <a:pPr lvl="2"/>
            <a:r>
              <a:rPr lang="fr-BE" smtClean="0"/>
              <a:t>check-list ouverte des risques possibles</a:t>
            </a:r>
          </a:p>
          <a:p>
            <a:pPr lvl="2"/>
            <a:r>
              <a:rPr lang="fr-BE" smtClean="0"/>
              <a:t>évaluation de la probabilité de survenance du risque et de l’impact lorsqu’il se produit</a:t>
            </a:r>
          </a:p>
          <a:p>
            <a:pPr lvl="2"/>
            <a:r>
              <a:rPr lang="fr-BE" smtClean="0"/>
              <a:t>en concertation avec les intéressés</a:t>
            </a:r>
          </a:p>
          <a:p>
            <a:pPr lvl="1"/>
            <a:r>
              <a:rPr lang="fr-BE" smtClean="0"/>
              <a:t>les mesures visant à éviter le risque ou, lorsqu’il se produit, à en limiter les conséquences sont déterminées</a:t>
            </a:r>
          </a:p>
          <a:p>
            <a:pPr lvl="1"/>
            <a:r>
              <a:rPr lang="fr-BE" smtClean="0"/>
              <a:t>les risques résiduels sont évalués</a:t>
            </a:r>
          </a:p>
          <a:p>
            <a:pPr lvl="1"/>
            <a:r>
              <a:rPr lang="fr-BE" smtClean="0"/>
              <a:t>si les risques résiduels sont acceptables, l’AIPD est terminée; si les risques résiduels sont élevés, un avis préalable de l’APD est nécessaire</a:t>
            </a:r>
          </a:p>
          <a:p>
            <a:pPr lvl="1"/>
            <a:r>
              <a:rPr lang="fr-BE" smtClean="0"/>
              <a:t>l’AIPD est actualisée au moins tous les 3 ans, afin de tenir compte de l’évolution technologique et des éventuels nouveaux risques </a:t>
            </a:r>
            <a:endParaRPr lang="fr-BE" dirty="0"/>
          </a:p>
        </p:txBody>
      </p:sp>
      <p:sp>
        <p:nvSpPr>
          <p:cNvPr id="3" name="Content Placeholder 2"/>
          <p:cNvSpPr>
            <a:spLocks noGrp="1"/>
          </p:cNvSpPr>
          <p:nvPr>
            <p:ph sz="half" idx="2"/>
          </p:nvPr>
        </p:nvSpPr>
        <p:spPr/>
        <p:txBody>
          <a:bodyPr>
            <a:normAutofit fontScale="77500" lnSpcReduction="20000"/>
          </a:bodyPr>
          <a:lstStyle/>
          <a:p>
            <a:r>
              <a:rPr lang="nl-BE" smtClean="0"/>
              <a:t>Een gestandaardiseerde methode wordt gebruikt voor de uitvoering van een Gegevens-beschermingseffectbeoordeling (GEB) telkens wanneer die overeenkomstig de Algemene Verordening Gegevensbescherming nodig is</a:t>
            </a:r>
          </a:p>
          <a:p>
            <a:pPr lvl="1"/>
            <a:r>
              <a:rPr lang="nl-BE" smtClean="0"/>
              <a:t>indien een GEB nodig is, wordt een risicoanalyse opgemaakt van de verwerking</a:t>
            </a:r>
          </a:p>
          <a:p>
            <a:pPr lvl="2"/>
            <a:r>
              <a:rPr lang="nl-BE" smtClean="0"/>
              <a:t>open checklist van mogelijke risico’s</a:t>
            </a:r>
          </a:p>
          <a:p>
            <a:pPr lvl="2"/>
            <a:r>
              <a:rPr lang="nl-BE" smtClean="0"/>
              <a:t>inschatting kans dat risico zich voordoet en impact als het zich voordoet</a:t>
            </a:r>
          </a:p>
          <a:p>
            <a:pPr lvl="2"/>
            <a:r>
              <a:rPr lang="nl-BE" smtClean="0"/>
              <a:t>in overleg met de betrokkenen</a:t>
            </a:r>
          </a:p>
          <a:p>
            <a:pPr lvl="1"/>
            <a:r>
              <a:rPr lang="nl-BE" smtClean="0"/>
              <a:t>er wordt bepaald welke maatregelen kunnen worden genomen om de risico’s te vermijden of, indien ze zich voordoen, de gevolgen ervan te beperken</a:t>
            </a:r>
          </a:p>
          <a:p>
            <a:pPr lvl="1"/>
            <a:r>
              <a:rPr lang="nl-BE" smtClean="0"/>
              <a:t>de restrisico’s worden geëvalueerd</a:t>
            </a:r>
          </a:p>
          <a:p>
            <a:pPr lvl="1"/>
            <a:r>
              <a:rPr lang="nl-BE" smtClean="0"/>
              <a:t>indien de restrisico’s aanvaardbaar zijn, is de GEB klaar; indien er hoge restrisico’s zijn, is een voorafgaand advies nodig van de GBA</a:t>
            </a:r>
          </a:p>
          <a:p>
            <a:pPr lvl="1"/>
            <a:r>
              <a:rPr lang="nl-BE" smtClean="0"/>
              <a:t>de GEB wordt minstens om de 3 jaar geactualiseerd, om rekening te houden met de technologische evolutie en mogelijke nieuwe risico’s </a:t>
            </a:r>
            <a:endParaRPr lang="fr-BE" dirty="0"/>
          </a:p>
        </p:txBody>
      </p:sp>
      <p:sp>
        <p:nvSpPr>
          <p:cNvPr id="5" name="Tijdelijke aanduiding voor dianummer 4"/>
          <p:cNvSpPr>
            <a:spLocks noGrp="1"/>
          </p:cNvSpPr>
          <p:nvPr>
            <p:ph type="sldNum" sz="quarter" idx="10"/>
          </p:nvPr>
        </p:nvSpPr>
        <p:spPr/>
        <p:txBody>
          <a:bodyPr/>
          <a:lstStyle/>
          <a:p>
            <a:pPr>
              <a:defRPr/>
            </a:pPr>
            <a:fld id="{D353B685-A2AB-4518-B31A-1C8B277EB988}" type="slidenum">
              <a:rPr lang="en-GB" smtClean="0"/>
              <a:pPr>
                <a:defRPr/>
              </a:pPr>
              <a:t>139</a:t>
            </a:fld>
            <a:endParaRPr lang="en-GB"/>
          </a:p>
        </p:txBody>
      </p:sp>
      <p:sp>
        <p:nvSpPr>
          <p:cNvPr id="2" name="Title 1"/>
          <p:cNvSpPr>
            <a:spLocks noGrp="1"/>
          </p:cNvSpPr>
          <p:nvPr>
            <p:ph type="title"/>
          </p:nvPr>
        </p:nvSpPr>
        <p:spPr/>
        <p:txBody>
          <a:bodyPr/>
          <a:lstStyle/>
          <a:p>
            <a:r>
              <a:rPr lang="nl-BE" smtClean="0"/>
              <a:t>GEB – AIPD – DPIA</a:t>
            </a:r>
            <a:endParaRPr lang="fr-BE" dirty="0"/>
          </a:p>
        </p:txBody>
      </p:sp>
    </p:spTree>
    <p:extLst>
      <p:ext uri="{BB962C8B-B14F-4D97-AF65-F5344CB8AC3E}">
        <p14:creationId xmlns:p14="http://schemas.microsoft.com/office/powerpoint/2010/main" val="1994184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sp>
        <p:nvSpPr>
          <p:cNvPr id="3" name="Content Placeholder 2"/>
          <p:cNvSpPr>
            <a:spLocks noGrp="1"/>
          </p:cNvSpPr>
          <p:nvPr>
            <p:ph idx="1"/>
          </p:nvPr>
        </p:nvSpPr>
        <p:spPr>
          <a:xfrm>
            <a:off x="5087888" y="1089660"/>
            <a:ext cx="5122912" cy="5265420"/>
          </a:xfrm>
        </p:spPr>
        <p:txBody>
          <a:bodyPr>
            <a:normAutofit lnSpcReduction="10000"/>
          </a:bodyPr>
          <a:lstStyle/>
          <a:p>
            <a:pPr marL="0" indent="0">
              <a:buNone/>
            </a:pPr>
            <a:r>
              <a:rPr lang="en-GB" noProof="0" dirty="0" smtClean="0"/>
              <a:t>Creation of </a:t>
            </a:r>
            <a:r>
              <a:rPr lang="en-GB" b="1" noProof="0" dirty="0" smtClean="0"/>
              <a:t>economies of scale</a:t>
            </a:r>
            <a:r>
              <a:rPr lang="en-GB" noProof="0" dirty="0" smtClean="0"/>
              <a:t>: efficiency and high quality/availability</a:t>
            </a:r>
          </a:p>
          <a:p>
            <a:pPr marL="0" indent="0">
              <a:buNone/>
            </a:pPr>
            <a:endParaRPr lang="en-GB" noProof="0" dirty="0" smtClean="0"/>
          </a:p>
          <a:p>
            <a:pPr marL="0" indent="0">
              <a:buNone/>
            </a:pPr>
            <a:r>
              <a:rPr lang="en-GB" noProof="0" dirty="0" smtClean="0"/>
              <a:t>Respect of </a:t>
            </a:r>
            <a:r>
              <a:rPr lang="en-GB" b="1" noProof="0" dirty="0" smtClean="0"/>
              <a:t>confidentiality </a:t>
            </a:r>
            <a:r>
              <a:rPr lang="en-GB" noProof="0" dirty="0" smtClean="0"/>
              <a:t>and </a:t>
            </a:r>
            <a:r>
              <a:rPr lang="en-GB" b="1" noProof="0" dirty="0" smtClean="0"/>
              <a:t>data protection</a:t>
            </a:r>
          </a:p>
          <a:p>
            <a:pPr marL="0" indent="0">
              <a:buNone/>
            </a:pPr>
            <a:endParaRPr lang="en-GB" b="1" noProof="0" dirty="0" smtClean="0"/>
          </a:p>
          <a:p>
            <a:pPr marL="0" indent="0">
              <a:buNone/>
            </a:pPr>
            <a:r>
              <a:rPr lang="en-GB" noProof="0" dirty="0" smtClean="0"/>
              <a:t>Bigger </a:t>
            </a:r>
            <a:r>
              <a:rPr lang="en-GB" b="1" noProof="0" dirty="0" smtClean="0"/>
              <a:t>focus</a:t>
            </a:r>
            <a:r>
              <a:rPr lang="en-GB" noProof="0" dirty="0" smtClean="0"/>
              <a:t> </a:t>
            </a:r>
            <a:r>
              <a:rPr lang="en-GB" b="1" noProof="0" dirty="0" smtClean="0"/>
              <a:t>on business applications and flexibility </a:t>
            </a:r>
            <a:r>
              <a:rPr lang="en-GB" noProof="0" dirty="0" smtClean="0"/>
              <a:t>in order to realize them</a:t>
            </a:r>
          </a:p>
          <a:p>
            <a:pPr marL="0" indent="0">
              <a:buNone/>
            </a:pPr>
            <a:endParaRPr lang="en-GB" noProof="0" dirty="0" smtClean="0"/>
          </a:p>
          <a:p>
            <a:pPr marL="0" indent="0">
              <a:buNone/>
            </a:pPr>
            <a:endParaRPr lang="en-GB" noProof="0" dirty="0"/>
          </a:p>
        </p:txBody>
      </p:sp>
      <p:pic>
        <p:nvPicPr>
          <p:cNvPr id="8194" name="Picture 2" descr="C:\Users\JV\Downloads\tipper-4171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552" y="1011674"/>
            <a:ext cx="1560460" cy="208061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V\Downloads\castle-97959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8838" y="3068961"/>
            <a:ext cx="2325214" cy="1643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V\Downloads\ball-56397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13042" y="4712355"/>
            <a:ext cx="2271010" cy="181564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p:txBody>
          <a:bodyPr/>
          <a:lstStyle/>
          <a:p>
            <a:fld id="{13B540AB-6939-4937-A918-1D15FF1C7CE3}" type="slidenum">
              <a:rPr lang="nl-BE" smtClean="0"/>
              <a:pPr/>
              <a:t>14</a:t>
            </a:fld>
            <a:endParaRPr lang="nl-BE" dirty="0"/>
          </a:p>
        </p:txBody>
      </p:sp>
    </p:spTree>
    <p:extLst>
      <p:ext uri="{BB962C8B-B14F-4D97-AF65-F5344CB8AC3E}">
        <p14:creationId xmlns:p14="http://schemas.microsoft.com/office/powerpoint/2010/main" val="306435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407"/>
          <a:stretch/>
        </p:blipFill>
        <p:spPr bwMode="auto">
          <a:xfrm>
            <a:off x="1487488" y="1013172"/>
            <a:ext cx="9059216"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DPIA: as from start up of project to delivery</a:t>
            </a:r>
            <a:endParaRPr lang="en-US" dirty="0"/>
          </a:p>
        </p:txBody>
      </p:sp>
      <p:sp>
        <p:nvSpPr>
          <p:cNvPr id="4" name="Tijdelijke aanduiding voor dianummer 3"/>
          <p:cNvSpPr>
            <a:spLocks noGrp="1"/>
          </p:cNvSpPr>
          <p:nvPr>
            <p:ph type="sldNum" sz="quarter" idx="12"/>
          </p:nvPr>
        </p:nvSpPr>
        <p:spPr/>
        <p:txBody>
          <a:bodyPr/>
          <a:lstStyle/>
          <a:p>
            <a:fld id="{D353B685-A2AB-4518-B31A-1C8B277EB988}" type="slidenum">
              <a:rPr lang="en-GB" smtClean="0"/>
              <a:pPr/>
              <a:t>140</a:t>
            </a:fld>
            <a:endParaRPr lang="en-GB"/>
          </a:p>
        </p:txBody>
      </p:sp>
      <p:sp>
        <p:nvSpPr>
          <p:cNvPr id="6" name="Oval 5"/>
          <p:cNvSpPr/>
          <p:nvPr/>
        </p:nvSpPr>
        <p:spPr>
          <a:xfrm>
            <a:off x="2855640" y="2492896"/>
            <a:ext cx="136815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96200" y="2600029"/>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059602" y="2600029"/>
            <a:ext cx="136815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631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Template: list of risks based on GDPR</a:t>
            </a:r>
            <a:endParaRPr lang="en-US" dirty="0"/>
          </a:p>
        </p:txBody>
      </p:sp>
      <p:sp>
        <p:nvSpPr>
          <p:cNvPr id="3" name="Tijdelijke aanduiding voor dianummer 2"/>
          <p:cNvSpPr>
            <a:spLocks noGrp="1"/>
          </p:cNvSpPr>
          <p:nvPr>
            <p:ph type="sldNum" sz="quarter" idx="12"/>
          </p:nvPr>
        </p:nvSpPr>
        <p:spPr/>
        <p:txBody>
          <a:bodyPr/>
          <a:lstStyle/>
          <a:p>
            <a:fld id="{D353B685-A2AB-4518-B31A-1C8B277EB988}" type="slidenum">
              <a:rPr lang="en-GB" smtClean="0"/>
              <a:pPr/>
              <a:t>141</a:t>
            </a:fld>
            <a:endParaRPr lang="en-GB"/>
          </a:p>
        </p:txBody>
      </p:sp>
      <p:pic>
        <p:nvPicPr>
          <p:cNvPr id="5" name="Content Placeholder 4"/>
          <p:cNvPicPr>
            <a:picLocks noGrp="1" noChangeAspect="1"/>
          </p:cNvPicPr>
          <p:nvPr>
            <p:ph sz="half" idx="4294967295"/>
          </p:nvPr>
        </p:nvPicPr>
        <p:blipFill>
          <a:blip r:embed="rId2"/>
          <a:stretch>
            <a:fillRect/>
          </a:stretch>
        </p:blipFill>
        <p:spPr>
          <a:xfrm>
            <a:off x="2135560" y="1268760"/>
            <a:ext cx="8054975" cy="5111750"/>
          </a:xfrm>
        </p:spPr>
      </p:pic>
    </p:spTree>
    <p:extLst>
      <p:ext uri="{BB962C8B-B14F-4D97-AF65-F5344CB8AC3E}">
        <p14:creationId xmlns:p14="http://schemas.microsoft.com/office/powerpoint/2010/main" val="2591909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Template: risk evaluation</a:t>
            </a:r>
            <a:endParaRPr lang="en-US" dirty="0"/>
          </a:p>
        </p:txBody>
      </p:sp>
      <p:sp>
        <p:nvSpPr>
          <p:cNvPr id="4" name="Tijdelijke aanduiding voor dianummer 3"/>
          <p:cNvSpPr>
            <a:spLocks noGrp="1"/>
          </p:cNvSpPr>
          <p:nvPr>
            <p:ph type="sldNum" sz="quarter" idx="12"/>
          </p:nvPr>
        </p:nvSpPr>
        <p:spPr/>
        <p:txBody>
          <a:bodyPr/>
          <a:lstStyle/>
          <a:p>
            <a:fld id="{D353B685-A2AB-4518-B31A-1C8B277EB988}" type="slidenum">
              <a:rPr lang="en-GB" smtClean="0"/>
              <a:pPr/>
              <a:t>142</a:t>
            </a:fld>
            <a:endParaRPr lang="en-GB"/>
          </a:p>
        </p:txBody>
      </p:sp>
      <p:sp>
        <p:nvSpPr>
          <p:cNvPr id="5" name="Down Arrow 4"/>
          <p:cNvSpPr/>
          <p:nvPr/>
        </p:nvSpPr>
        <p:spPr>
          <a:xfrm>
            <a:off x="8678317" y="1960326"/>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Down Arrow 5"/>
          <p:cNvSpPr/>
          <p:nvPr/>
        </p:nvSpPr>
        <p:spPr>
          <a:xfrm>
            <a:off x="6662093" y="1963629"/>
            <a:ext cx="216024" cy="287269"/>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Down Arrow 6"/>
          <p:cNvSpPr/>
          <p:nvPr/>
        </p:nvSpPr>
        <p:spPr>
          <a:xfrm>
            <a:off x="6845830" y="1963629"/>
            <a:ext cx="216024" cy="28726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Down Arrow 7"/>
          <p:cNvSpPr/>
          <p:nvPr/>
        </p:nvSpPr>
        <p:spPr>
          <a:xfrm>
            <a:off x="3925789" y="1975481"/>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Down Arrow 8"/>
          <p:cNvSpPr/>
          <p:nvPr/>
        </p:nvSpPr>
        <p:spPr>
          <a:xfrm>
            <a:off x="7526189" y="1963629"/>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827" y="4627925"/>
            <a:ext cx="4725267" cy="107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581" y="2310372"/>
            <a:ext cx="82296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a:xfrm>
            <a:off x="2413621" y="1963629"/>
            <a:ext cx="216024" cy="28726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Down Arrow 12"/>
          <p:cNvSpPr/>
          <p:nvPr/>
        </p:nvSpPr>
        <p:spPr>
          <a:xfrm>
            <a:off x="8174261" y="1963629"/>
            <a:ext cx="216024" cy="287269"/>
          </a:xfrm>
          <a:prstGeom prst="downArrow">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381" y="4627925"/>
            <a:ext cx="4042594" cy="206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3993058" y="1299354"/>
            <a:ext cx="5285952" cy="461665"/>
            <a:chOff x="395535" y="3394735"/>
            <a:chExt cx="10361873" cy="1896971"/>
          </a:xfrm>
        </p:grpSpPr>
        <p:sp>
          <p:nvSpPr>
            <p:cNvPr id="16" name="TextBox 15"/>
            <p:cNvSpPr txBox="1"/>
            <p:nvPr/>
          </p:nvSpPr>
          <p:spPr>
            <a:xfrm>
              <a:off x="395535" y="3394735"/>
              <a:ext cx="5112569" cy="1896971"/>
            </a:xfrm>
            <a:prstGeom prst="rect">
              <a:avLst/>
            </a:prstGeom>
            <a:solidFill>
              <a:schemeClr val="accent1">
                <a:lumMod val="40000"/>
                <a:lumOff val="60000"/>
              </a:schemeClr>
            </a:solidFill>
            <a:ln>
              <a:solidFill>
                <a:schemeClr val="accent1"/>
              </a:solidFill>
            </a:ln>
          </p:spPr>
          <p:txBody>
            <a:bodyPr wrap="square" rtlCol="0">
              <a:spAutoFit/>
            </a:bodyPr>
            <a:lstStyle>
              <a:defPPr>
                <a:defRPr lang="nl-BE"/>
              </a:defPPr>
              <a:lvl1pPr algn="ctr">
                <a:defRPr sz="2000"/>
              </a:lvl1pPr>
            </a:lstStyle>
            <a:p>
              <a:r>
                <a:rPr lang="en-GB" sz="1200" dirty="0"/>
                <a:t>Initial risks and risk mitigation</a:t>
              </a:r>
            </a:p>
            <a:p>
              <a:r>
                <a:rPr lang="en-GB" sz="1200" dirty="0"/>
                <a:t>(security controls)</a:t>
              </a:r>
              <a:endParaRPr lang="en-GB" dirty="0"/>
            </a:p>
          </p:txBody>
        </p:sp>
        <p:sp>
          <p:nvSpPr>
            <p:cNvPr id="17" name="TextBox 16"/>
            <p:cNvSpPr txBox="1"/>
            <p:nvPr/>
          </p:nvSpPr>
          <p:spPr>
            <a:xfrm>
              <a:off x="6411192" y="3972165"/>
              <a:ext cx="4346216" cy="1138183"/>
            </a:xfrm>
            <a:prstGeom prst="rect">
              <a:avLst/>
            </a:prstGeom>
            <a:solidFill>
              <a:schemeClr val="accent1">
                <a:lumMod val="40000"/>
                <a:lumOff val="60000"/>
              </a:schemeClr>
            </a:solidFill>
            <a:ln>
              <a:solidFill>
                <a:schemeClr val="accent1"/>
              </a:solidFill>
            </a:ln>
          </p:spPr>
          <p:txBody>
            <a:bodyPr wrap="square" rtlCol="0">
              <a:spAutoFit/>
            </a:bodyPr>
            <a:lstStyle>
              <a:defPPr>
                <a:defRPr lang="nl-BE"/>
              </a:defPPr>
              <a:lvl1pPr algn="ctr">
                <a:defRPr sz="2000"/>
              </a:lvl1pPr>
            </a:lstStyle>
            <a:p>
              <a:r>
                <a:rPr lang="en-GB" sz="1200" dirty="0"/>
                <a:t>Remaining risks</a:t>
              </a:r>
            </a:p>
          </p:txBody>
        </p:sp>
        <p:sp>
          <p:nvSpPr>
            <p:cNvPr id="18" name="Right Arrow 17"/>
            <p:cNvSpPr/>
            <p:nvPr/>
          </p:nvSpPr>
          <p:spPr>
            <a:xfrm>
              <a:off x="5724129" y="4343223"/>
              <a:ext cx="504055" cy="503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Tree>
    <p:extLst>
      <p:ext uri="{BB962C8B-B14F-4D97-AF65-F5344CB8AC3E}">
        <p14:creationId xmlns:p14="http://schemas.microsoft.com/office/powerpoint/2010/main" val="16882796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half" idx="2"/>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D353B685-A2AB-4518-B31A-1C8B277EB988}" type="slidenum">
              <a:rPr lang="en-GB" smtClean="0"/>
              <a:pPr>
                <a:defRPr/>
              </a:pPr>
              <a:t>143</a:t>
            </a:fld>
            <a:endParaRPr lang="en-GB"/>
          </a:p>
        </p:txBody>
      </p:sp>
      <p:sp>
        <p:nvSpPr>
          <p:cNvPr id="2" name="Title 1"/>
          <p:cNvSpPr>
            <a:spLocks noGrp="1"/>
          </p:cNvSpPr>
          <p:nvPr>
            <p:ph type="title"/>
          </p:nvPr>
        </p:nvSpPr>
        <p:spPr/>
        <p:txBody>
          <a:bodyPr/>
          <a:lstStyle/>
          <a:p>
            <a:r>
              <a:rPr lang="en-US" smtClean="0"/>
              <a:t>Template: intermediate result</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987673"/>
            <a:ext cx="8921750"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3247733" y="2609676"/>
            <a:ext cx="5696534" cy="4211688"/>
          </a:xfrm>
          <a:prstGeom prst="rect">
            <a:avLst/>
          </a:prstGeom>
        </p:spPr>
      </p:pic>
    </p:spTree>
    <p:extLst>
      <p:ext uri="{BB962C8B-B14F-4D97-AF65-F5344CB8AC3E}">
        <p14:creationId xmlns:p14="http://schemas.microsoft.com/office/powerpoint/2010/main" val="25373166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Template: end result</a:t>
            </a:r>
            <a:endParaRPr lang="en-US" dirty="0"/>
          </a:p>
        </p:txBody>
      </p:sp>
      <p:sp>
        <p:nvSpPr>
          <p:cNvPr id="4" name="Tijdelijke aanduiding voor dianummer 3"/>
          <p:cNvSpPr>
            <a:spLocks noGrp="1"/>
          </p:cNvSpPr>
          <p:nvPr>
            <p:ph type="sldNum" sz="quarter" idx="12"/>
          </p:nvPr>
        </p:nvSpPr>
        <p:spPr/>
        <p:txBody>
          <a:bodyPr/>
          <a:lstStyle/>
          <a:p>
            <a:fld id="{D353B685-A2AB-4518-B31A-1C8B277EB988}" type="slidenum">
              <a:rPr lang="en-GB" smtClean="0"/>
              <a:pPr/>
              <a:t>144</a:t>
            </a:fld>
            <a:endParaRPr lang="en-GB"/>
          </a:p>
        </p:txBody>
      </p:sp>
      <p:graphicFrame>
        <p:nvGraphicFramePr>
          <p:cNvPr id="5" name="Content Placeholder 4"/>
          <p:cNvGraphicFramePr>
            <a:graphicFrameLocks/>
          </p:cNvGraphicFramePr>
          <p:nvPr>
            <p:extLst/>
          </p:nvPr>
        </p:nvGraphicFramePr>
        <p:xfrm>
          <a:off x="1981200" y="1379538"/>
          <a:ext cx="8229600" cy="52562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35678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7248128" y="1700808"/>
            <a:ext cx="388778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endParaRPr lang="nl-BE" sz="1600" dirty="0">
              <a:solidFill>
                <a:srgbClr val="0D0D0D"/>
              </a:solidFill>
            </a:endParaRPr>
          </a:p>
          <a:p>
            <a:r>
              <a:rPr lang="nl-BE" sz="1600" dirty="0"/>
              <a:t>frank.robben@mail.fgov.be </a:t>
            </a:r>
          </a:p>
          <a:p>
            <a:endParaRPr lang="nl-BE" sz="1600" dirty="0">
              <a:sym typeface="Arial" pitchFamily="34" charset="0"/>
            </a:endParaRPr>
          </a:p>
          <a:p>
            <a:r>
              <a:rPr lang="nl-BE" sz="1600" dirty="0">
                <a:sym typeface="Arial" pitchFamily="34" charset="0"/>
              </a:rPr>
              <a:t>@FrRobben</a:t>
            </a:r>
          </a:p>
          <a:p>
            <a:endParaRPr lang="nl-BE" sz="1600" dirty="0">
              <a:sym typeface="Arial" pitchFamily="34" charset="0"/>
            </a:endParaRPr>
          </a:p>
          <a:p>
            <a:r>
              <a:rPr lang="nl-BE" sz="1600" dirty="0">
                <a:sym typeface="Arial" pitchFamily="34" charset="0"/>
                <a:hlinkClick r:id="rId2"/>
              </a:rPr>
              <a:t>https://www.frankrobben.be</a:t>
            </a:r>
            <a:endParaRPr lang="nl-BE" sz="1600" dirty="0">
              <a:sym typeface="Arial" pitchFamily="34" charset="0"/>
            </a:endParaRPr>
          </a:p>
          <a:p>
            <a:r>
              <a:rPr lang="nl-BE" sz="1600" dirty="0">
                <a:sym typeface="Arial" pitchFamily="34" charset="0"/>
                <a:hlinkClick r:id="rId3"/>
              </a:rPr>
              <a:t>https://</a:t>
            </a:r>
            <a:r>
              <a:rPr lang="nl-BE" sz="1600" dirty="0" smtClean="0">
                <a:sym typeface="Arial" pitchFamily="34" charset="0"/>
                <a:hlinkClick r:id="rId3"/>
              </a:rPr>
              <a:t>www.gcloud.belgium.be</a:t>
            </a:r>
            <a:endParaRPr lang="nl-BE" sz="1600" dirty="0" smtClean="0">
              <a:sym typeface="Arial" pitchFamily="34" charset="0"/>
            </a:endParaRPr>
          </a:p>
          <a:p>
            <a:r>
              <a:rPr lang="nl-BE" sz="1600" dirty="0" smtClean="0">
                <a:sym typeface="Arial" pitchFamily="34" charset="0"/>
                <a:hlinkClick r:id="rId4"/>
              </a:rPr>
              <a:t>https://www.smals.be</a:t>
            </a:r>
            <a:endParaRPr lang="nl-BE" sz="1600" dirty="0"/>
          </a:p>
        </p:txBody>
      </p:sp>
      <p:pic>
        <p:nvPicPr>
          <p:cNvPr id="5" name="Picture 2" descr="http://fr.hdyo.org/assets/ask-question-2-ce96e3e01c85a38a0d39c61cfae6d42c.jpg"/>
          <p:cNvPicPr>
            <a:picLocks noChangeAspect="1" noChangeArrowheads="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75520" y="943776"/>
            <a:ext cx="4176464" cy="41764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1"/>
          <p:cNvGrpSpPr>
            <a:grpSpLocks/>
          </p:cNvGrpSpPr>
          <p:nvPr/>
        </p:nvGrpSpPr>
        <p:grpSpPr bwMode="auto">
          <a:xfrm>
            <a:off x="6867129" y="2652945"/>
            <a:ext cx="397733" cy="892782"/>
            <a:chOff x="4406900" y="3629091"/>
            <a:chExt cx="397733" cy="893182"/>
          </a:xfrm>
        </p:grpSpPr>
        <p:pic>
          <p:nvPicPr>
            <p:cNvPr id="8" name="Picture 10"/>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423690" y="4131806"/>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jdelijke aanduiding voor dianummer 2"/>
          <p:cNvSpPr>
            <a:spLocks noGrp="1"/>
          </p:cNvSpPr>
          <p:nvPr>
            <p:ph type="sldNum" sz="quarter" idx="12"/>
          </p:nvPr>
        </p:nvSpPr>
        <p:spPr/>
        <p:txBody>
          <a:bodyPr/>
          <a:lstStyle/>
          <a:p>
            <a:pPr>
              <a:defRPr/>
            </a:pPr>
            <a:endParaRPr lang="en-GB" dirty="0"/>
          </a:p>
        </p:txBody>
      </p:sp>
    </p:spTree>
    <p:extLst>
      <p:ext uri="{BB962C8B-B14F-4D97-AF65-F5344CB8AC3E}">
        <p14:creationId xmlns:p14="http://schemas.microsoft.com/office/powerpoint/2010/main" val="1464047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3717032"/>
            <a:ext cx="29051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1" y="1479501"/>
            <a:ext cx="2905125" cy="1477328"/>
          </a:xfrm>
          <a:prstGeom prst="rect">
            <a:avLst/>
          </a:prstGeom>
          <a:noFill/>
        </p:spPr>
        <p:txBody>
          <a:bodyPr wrap="square" rtlCol="0">
            <a:spAutoFit/>
          </a:bodyPr>
          <a:lstStyle/>
          <a:p>
            <a:pPr algn="ctr"/>
            <a:r>
              <a:rPr lang="fr-BE" sz="2400" b="1" dirty="0" err="1"/>
              <a:t>Greater</a:t>
            </a:r>
            <a:r>
              <a:rPr lang="fr-BE" sz="2400" b="1" dirty="0"/>
              <a:t> </a:t>
            </a:r>
            <a:r>
              <a:rPr lang="fr-BE" sz="2400" b="1" dirty="0" err="1"/>
              <a:t>weight</a:t>
            </a:r>
            <a:endParaRPr lang="fr-BE" sz="2400" b="1" dirty="0"/>
          </a:p>
          <a:p>
            <a:pPr algn="ctr"/>
            <a:r>
              <a:rPr lang="fr-BE" sz="2400" dirty="0" err="1"/>
              <a:t>during</a:t>
            </a:r>
            <a:r>
              <a:rPr lang="fr-BE" sz="2400" dirty="0"/>
              <a:t> </a:t>
            </a:r>
            <a:r>
              <a:rPr lang="fr-BE" sz="2400" dirty="0" err="1"/>
              <a:t>negotiations</a:t>
            </a:r>
            <a:r>
              <a:rPr lang="fr-BE" sz="2400" dirty="0"/>
              <a:t> </a:t>
            </a:r>
            <a:r>
              <a:rPr lang="fr-BE" sz="2400" dirty="0" err="1"/>
              <a:t>with</a:t>
            </a:r>
            <a:r>
              <a:rPr lang="fr-BE" sz="2400" dirty="0"/>
              <a:t> </a:t>
            </a:r>
            <a:r>
              <a:rPr lang="fr-BE" sz="2400" dirty="0" err="1"/>
              <a:t>suppliers</a:t>
            </a:r>
            <a:endParaRPr lang="fr-BE" sz="2400" dirty="0"/>
          </a:p>
          <a:p>
            <a:pPr algn="ctr"/>
            <a:endParaRPr lang="en-GB" dirty="0"/>
          </a:p>
        </p:txBody>
      </p:sp>
      <p:pic>
        <p:nvPicPr>
          <p:cNvPr id="9221" name="Picture 5" descr="https://upload.wikimedia.org/wikipedia/commons/1/16/VilloStationAlmostFu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9308" y="3717033"/>
            <a:ext cx="2258821" cy="1814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59897" y="1479502"/>
            <a:ext cx="2088232" cy="1200329"/>
          </a:xfrm>
          <a:prstGeom prst="rect">
            <a:avLst/>
          </a:prstGeom>
          <a:noFill/>
        </p:spPr>
        <p:txBody>
          <a:bodyPr wrap="square" rtlCol="0">
            <a:spAutoFit/>
          </a:bodyPr>
          <a:lstStyle/>
          <a:p>
            <a:pPr algn="ctr"/>
            <a:r>
              <a:rPr lang="fr-BE" sz="2400" b="1" dirty="0" err="1"/>
              <a:t>Pooling</a:t>
            </a:r>
            <a:r>
              <a:rPr lang="fr-BE" sz="2400" dirty="0"/>
              <a:t> of </a:t>
            </a:r>
            <a:r>
              <a:rPr lang="fr-BE" sz="2400" dirty="0" err="1"/>
              <a:t>knowledge</a:t>
            </a:r>
            <a:r>
              <a:rPr lang="fr-BE" sz="2400" dirty="0"/>
              <a:t> and </a:t>
            </a:r>
            <a:r>
              <a:rPr lang="fr-BE" sz="2400" dirty="0" err="1"/>
              <a:t>resources</a:t>
            </a:r>
            <a:endParaRPr lang="en-GB" dirty="0"/>
          </a:p>
        </p:txBody>
      </p:sp>
      <p:pic>
        <p:nvPicPr>
          <p:cNvPr id="9222" name="Picture 6" descr="C:\Users\JV\Downloads\light-bulb-97888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18196" y="3717032"/>
            <a:ext cx="2566226" cy="18146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933414" y="1495014"/>
            <a:ext cx="2551008" cy="1569660"/>
          </a:xfrm>
          <a:prstGeom prst="rect">
            <a:avLst/>
          </a:prstGeom>
        </p:spPr>
        <p:txBody>
          <a:bodyPr wrap="square">
            <a:spAutoFit/>
          </a:bodyPr>
          <a:lstStyle/>
          <a:p>
            <a:pPr algn="ctr"/>
            <a:r>
              <a:rPr lang="fr-BE" sz="2400" b="1" dirty="0" err="1"/>
              <a:t>Technological</a:t>
            </a:r>
            <a:r>
              <a:rPr lang="fr-BE" sz="2400" b="1" dirty="0"/>
              <a:t> </a:t>
            </a:r>
            <a:r>
              <a:rPr lang="fr-BE" sz="2400" b="1" dirty="0" err="1"/>
              <a:t>evolution</a:t>
            </a:r>
            <a:r>
              <a:rPr lang="fr-BE" sz="2400" b="1" dirty="0"/>
              <a:t> </a:t>
            </a:r>
            <a:r>
              <a:rPr lang="fr-BE" sz="2400" dirty="0" err="1"/>
              <a:t>faster</a:t>
            </a:r>
            <a:r>
              <a:rPr lang="fr-BE" sz="2400" dirty="0"/>
              <a:t> </a:t>
            </a:r>
            <a:r>
              <a:rPr lang="fr-BE" sz="2400" dirty="0" err="1"/>
              <a:t>available</a:t>
            </a:r>
            <a:r>
              <a:rPr lang="fr-BE" sz="2400" dirty="0"/>
              <a:t> for </a:t>
            </a:r>
            <a:r>
              <a:rPr lang="fr-BE" sz="2400" dirty="0" err="1"/>
              <a:t>everyone</a:t>
            </a:r>
            <a:endParaRPr lang="fr-BE" sz="240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15</a:t>
            </a:fld>
            <a:endParaRPr lang="nl-BE" dirty="0"/>
          </a:p>
        </p:txBody>
      </p:sp>
    </p:spTree>
    <p:extLst>
      <p:ext uri="{BB962C8B-B14F-4D97-AF65-F5344CB8AC3E}">
        <p14:creationId xmlns:p14="http://schemas.microsoft.com/office/powerpoint/2010/main" val="114739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991544" y="227687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3 Colleges</a:t>
            </a:r>
          </a:p>
          <a:p>
            <a:pPr marL="285750" indent="-285750">
              <a:buFont typeface="Arial" panose="020B0604020202020204" pitchFamily="34" charset="0"/>
              <a:buChar char="•"/>
            </a:pPr>
            <a:r>
              <a:rPr lang="nl-BE" sz="1400" dirty="0">
                <a:solidFill>
                  <a:schemeClr val="tx1">
                    <a:lumMod val="75000"/>
                  </a:schemeClr>
                </a:solidFill>
              </a:rPr>
              <a:t>FPS</a:t>
            </a:r>
          </a:p>
          <a:p>
            <a:pPr marL="285750" indent="-285750">
              <a:buFont typeface="Arial" panose="020B0604020202020204" pitchFamily="34" charset="0"/>
              <a:buChar char="•"/>
            </a:pPr>
            <a:r>
              <a:rPr lang="en-BZ" sz="1400" dirty="0">
                <a:solidFill>
                  <a:schemeClr val="tx1">
                    <a:lumMod val="75000"/>
                  </a:schemeClr>
                </a:solidFill>
              </a:rPr>
              <a:t>Public Institutions of Social Security (PIOSS)</a:t>
            </a:r>
            <a:endParaRPr lang="nl-BE" sz="1400" dirty="0">
              <a:solidFill>
                <a:schemeClr val="tx1">
                  <a:lumMod val="75000"/>
                </a:schemeClr>
              </a:solidFill>
            </a:endParaRPr>
          </a:p>
          <a:p>
            <a:pPr marL="285750" indent="-285750">
              <a:buFont typeface="Arial" panose="020B0604020202020204" pitchFamily="34" charset="0"/>
              <a:buChar char="•"/>
            </a:pPr>
            <a:r>
              <a:rPr lang="fr-BE" sz="1400" dirty="0">
                <a:solidFill>
                  <a:schemeClr val="tx1">
                    <a:lumMod val="75000"/>
                  </a:schemeClr>
                </a:solidFill>
              </a:rPr>
              <a:t>Institutions of Public </a:t>
            </a:r>
            <a:r>
              <a:rPr lang="fr-BE" sz="1400" dirty="0" err="1">
                <a:solidFill>
                  <a:schemeClr val="tx1">
                    <a:lumMod val="75000"/>
                  </a:schemeClr>
                </a:solidFill>
              </a:rPr>
              <a:t>Benefit</a:t>
            </a:r>
            <a:r>
              <a:rPr lang="fr-BE" sz="1400" dirty="0">
                <a:solidFill>
                  <a:schemeClr val="tx1">
                    <a:lumMod val="75000"/>
                  </a:schemeClr>
                </a:solidFill>
              </a:rPr>
              <a:t> (IPB)</a:t>
            </a:r>
            <a:endParaRPr lang="nl-BE" sz="1400" dirty="0">
              <a:solidFill>
                <a:schemeClr val="tx1">
                  <a:lumMod val="75000"/>
                </a:schemeClr>
              </a:solidFill>
            </a:endParaRPr>
          </a:p>
        </p:txBody>
      </p:sp>
      <p:sp>
        <p:nvSpPr>
          <p:cNvPr id="29" name="Rounded Rectangle 28"/>
          <p:cNvSpPr/>
          <p:nvPr/>
        </p:nvSpPr>
        <p:spPr>
          <a:xfrm>
            <a:off x="2021606" y="352550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SIT: ICT managers </a:t>
            </a:r>
            <a:r>
              <a:rPr lang="nl-BE" sz="1600" dirty="0" err="1">
                <a:solidFill>
                  <a:schemeClr val="tx1">
                    <a:lumMod val="75000"/>
                  </a:schemeClr>
                </a:solidFill>
              </a:rPr>
              <a:t>from</a:t>
            </a:r>
            <a:endParaRPr lang="nl-BE" sz="1600" dirty="0">
              <a:solidFill>
                <a:schemeClr val="tx1">
                  <a:lumMod val="75000"/>
                </a:schemeClr>
              </a:solidFill>
            </a:endParaRPr>
          </a:p>
          <a:p>
            <a:pPr marL="285750" indent="-285750">
              <a:buFont typeface="Arial" panose="020B0604020202020204" pitchFamily="34" charset="0"/>
              <a:buChar char="•"/>
            </a:pPr>
            <a:r>
              <a:rPr lang="nl-BE" sz="1400" dirty="0">
                <a:solidFill>
                  <a:schemeClr val="tx1">
                    <a:lumMod val="75000"/>
                  </a:schemeClr>
                </a:solidFill>
              </a:rPr>
              <a:t>FPS</a:t>
            </a:r>
          </a:p>
          <a:p>
            <a:pPr marL="285750" indent="-285750">
              <a:buFont typeface="Arial" panose="020B0604020202020204" pitchFamily="34" charset="0"/>
              <a:buChar char="•"/>
            </a:pPr>
            <a:r>
              <a:rPr lang="en-BZ" sz="1400" dirty="0">
                <a:solidFill>
                  <a:schemeClr val="tx1">
                    <a:lumMod val="75000"/>
                  </a:schemeClr>
                </a:solidFill>
              </a:rPr>
              <a:t>Public Institutions of Social Security</a:t>
            </a:r>
            <a:endParaRPr lang="nl-BE" sz="1400" dirty="0">
              <a:solidFill>
                <a:schemeClr val="tx1">
                  <a:lumMod val="75000"/>
                </a:schemeClr>
              </a:solidFill>
            </a:endParaRPr>
          </a:p>
          <a:p>
            <a:pPr marL="285750" indent="-285750">
              <a:buFont typeface="Arial" panose="020B0604020202020204" pitchFamily="34" charset="0"/>
              <a:buChar char="•"/>
            </a:pPr>
            <a:r>
              <a:rPr lang="fr-BE" sz="1400" dirty="0">
                <a:solidFill>
                  <a:schemeClr val="tx1">
                    <a:lumMod val="75000"/>
                  </a:schemeClr>
                </a:solidFill>
              </a:rPr>
              <a:t>Institutions of Public </a:t>
            </a:r>
            <a:r>
              <a:rPr lang="fr-BE" sz="1400" dirty="0" err="1">
                <a:solidFill>
                  <a:schemeClr val="tx1">
                    <a:lumMod val="75000"/>
                  </a:schemeClr>
                </a:solidFill>
              </a:rPr>
              <a:t>Benefit</a:t>
            </a:r>
            <a:endParaRPr lang="nl-BE" sz="1400" dirty="0">
              <a:solidFill>
                <a:schemeClr val="tx1">
                  <a:lumMod val="75000"/>
                </a:schemeClr>
              </a:solidFill>
            </a:endParaRPr>
          </a:p>
        </p:txBody>
      </p:sp>
      <p:sp>
        <p:nvSpPr>
          <p:cNvPr id="30" name="Rounded Rectangle 29"/>
          <p:cNvSpPr/>
          <p:nvPr/>
        </p:nvSpPr>
        <p:spPr>
          <a:xfrm>
            <a:off x="2021606" y="4821646"/>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r>
              <a:rPr lang="nl-BE" sz="1600" dirty="0">
                <a:solidFill>
                  <a:schemeClr val="tx1">
                    <a:lumMod val="75000"/>
                  </a:schemeClr>
                </a:solidFill>
              </a:rPr>
              <a:t>Service </a:t>
            </a:r>
          </a:p>
          <a:p>
            <a:pPr lvl="0"/>
            <a:r>
              <a:rPr lang="nl-BE" sz="1600" dirty="0">
                <a:solidFill>
                  <a:schemeClr val="tx1">
                    <a:lumMod val="75000"/>
                  </a:schemeClr>
                </a:solidFill>
              </a:rPr>
              <a:t>owners</a:t>
            </a:r>
            <a:r>
              <a:rPr lang="nl-BE" dirty="0" smtClean="0"/>
              <a:t> </a:t>
            </a:r>
            <a:endParaRPr lang="nl-BE" sz="1600" dirty="0">
              <a:solidFill>
                <a:schemeClr val="tx1">
                  <a:lumMod val="75000"/>
                </a:schemeClr>
              </a:solidFill>
            </a:endParaRPr>
          </a:p>
        </p:txBody>
      </p:sp>
      <p:sp>
        <p:nvSpPr>
          <p:cNvPr id="2" name="Title 1"/>
          <p:cNvSpPr>
            <a:spLocks noGrp="1"/>
          </p:cNvSpPr>
          <p:nvPr>
            <p:ph type="title"/>
          </p:nvPr>
        </p:nvSpPr>
        <p:spPr/>
        <p:txBody>
          <a:bodyPr/>
          <a:lstStyle/>
          <a:p>
            <a:r>
              <a:rPr lang="en-GB" noProof="0" dirty="0" smtClean="0"/>
              <a:t>G-Cloud organization</a:t>
            </a:r>
            <a:endParaRPr lang="en-GB" noProof="0" dirty="0"/>
          </a:p>
        </p:txBody>
      </p:sp>
      <p:graphicFrame>
        <p:nvGraphicFramePr>
          <p:cNvPr id="23" name="Diagram 22"/>
          <p:cNvGraphicFramePr/>
          <p:nvPr>
            <p:extLst>
              <p:ext uri="{D42A27DB-BD31-4B8C-83A1-F6EECF244321}">
                <p14:modId xmlns:p14="http://schemas.microsoft.com/office/powerpoint/2010/main" val="2086097719"/>
              </p:ext>
            </p:extLst>
          </p:nvPr>
        </p:nvGraphicFramePr>
        <p:xfrm>
          <a:off x="3404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dianummer 3"/>
          <p:cNvSpPr>
            <a:spLocks noGrp="1"/>
          </p:cNvSpPr>
          <p:nvPr>
            <p:ph type="sldNum" sz="quarter" idx="12"/>
          </p:nvPr>
        </p:nvSpPr>
        <p:spPr/>
        <p:txBody>
          <a:bodyPr/>
          <a:lstStyle/>
          <a:p>
            <a:fld id="{13B540AB-6939-4937-A918-1D15FF1C7CE3}" type="slidenum">
              <a:rPr lang="nl-BE" smtClean="0"/>
              <a:pPr/>
              <a:t>16</a:t>
            </a:fld>
            <a:endParaRPr lang="nl-BE" dirty="0"/>
          </a:p>
        </p:txBody>
      </p:sp>
    </p:spTree>
    <p:extLst>
      <p:ext uri="{BB962C8B-B14F-4D97-AF65-F5344CB8AC3E}">
        <p14:creationId xmlns:p14="http://schemas.microsoft.com/office/powerpoint/2010/main" val="159629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organization</a:t>
            </a:r>
            <a:endParaRPr lang="en-GB" noProof="0" dirty="0"/>
          </a:p>
        </p:txBody>
      </p:sp>
      <p:sp>
        <p:nvSpPr>
          <p:cNvPr id="3" name="Content Placeholder 2"/>
          <p:cNvSpPr>
            <a:spLocks noGrp="1"/>
          </p:cNvSpPr>
          <p:nvPr>
            <p:ph idx="1"/>
          </p:nvPr>
        </p:nvSpPr>
        <p:spPr>
          <a:xfrm>
            <a:off x="5375920" y="1089660"/>
            <a:ext cx="4834880" cy="5265420"/>
          </a:xfrm>
        </p:spPr>
        <p:txBody>
          <a:bodyPr>
            <a:normAutofit/>
          </a:bodyPr>
          <a:lstStyle/>
          <a:p>
            <a:pPr marL="0" indent="0">
              <a:buNone/>
            </a:pPr>
            <a:r>
              <a:rPr lang="en-GB" noProof="0" dirty="0" smtClean="0"/>
              <a:t>G-Cloud Strategic Board: strategic direction by senior officials</a:t>
            </a:r>
          </a:p>
          <a:p>
            <a:pPr marL="0" indent="0">
              <a:buNone/>
            </a:pPr>
            <a:endParaRPr lang="en-GB" noProof="0" dirty="0" smtClean="0"/>
          </a:p>
          <a:p>
            <a:pPr marL="0" indent="0">
              <a:buNone/>
            </a:pPr>
            <a:endParaRPr lang="en-GB" noProof="0" dirty="0" smtClean="0"/>
          </a:p>
          <a:p>
            <a:pPr marL="0" indent="0">
              <a:buNone/>
            </a:pPr>
            <a:r>
              <a:rPr lang="en-GB" noProof="0" dirty="0" smtClean="0"/>
              <a:t>G-Cloud Operations &amp; Program Board:</a:t>
            </a:r>
          </a:p>
          <a:p>
            <a:pPr marL="0" indent="0">
              <a:buNone/>
            </a:pPr>
            <a:r>
              <a:rPr lang="en-GB" noProof="0" dirty="0" smtClean="0"/>
              <a:t>CIOs for operational direction</a:t>
            </a:r>
          </a:p>
          <a:p>
            <a:endParaRPr lang="en-GB" noProof="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9536" y="1196752"/>
            <a:ext cx="288711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hasseurs ardenna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5826" y="3917515"/>
            <a:ext cx="2880829" cy="192055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p:txBody>
          <a:bodyPr/>
          <a:lstStyle/>
          <a:p>
            <a:fld id="{13B540AB-6939-4937-A918-1D15FF1C7CE3}" type="slidenum">
              <a:rPr lang="nl-BE" smtClean="0"/>
              <a:pPr/>
              <a:t>17</a:t>
            </a:fld>
            <a:endParaRPr lang="nl-BE" dirty="0"/>
          </a:p>
        </p:txBody>
      </p:sp>
    </p:spTree>
    <p:extLst>
      <p:ext uri="{BB962C8B-B14F-4D97-AF65-F5344CB8AC3E}">
        <p14:creationId xmlns:p14="http://schemas.microsoft.com/office/powerpoint/2010/main" val="144520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service </a:t>
            </a:r>
            <a:r>
              <a:rPr lang="en-GB" noProof="0" dirty="0"/>
              <a:t>model</a:t>
            </a:r>
          </a:p>
        </p:txBody>
      </p:sp>
      <p:sp>
        <p:nvSpPr>
          <p:cNvPr id="4" name="Text Placeholder 3"/>
          <p:cNvSpPr>
            <a:spLocks noGrp="1"/>
          </p:cNvSpPr>
          <p:nvPr>
            <p:ph type="body" sz="quarter" idx="13"/>
          </p:nvPr>
        </p:nvSpPr>
        <p:spPr/>
        <p:txBody>
          <a:bodyPr/>
          <a:lstStyle/>
          <a:p>
            <a:r>
              <a:rPr lang="en-GB" noProof="0" dirty="0"/>
              <a:t>G-Cloud = coalition</a:t>
            </a:r>
          </a:p>
          <a:p>
            <a:r>
              <a:rPr lang="en-GB" noProof="0" dirty="0"/>
              <a:t>G-Cloud ≠ central </a:t>
            </a:r>
            <a:r>
              <a:rPr lang="en-GB" noProof="0" dirty="0" smtClean="0"/>
              <a:t>organization</a:t>
            </a:r>
            <a:endParaRPr lang="en-GB" noProof="0" dirty="0"/>
          </a:p>
        </p:txBody>
      </p:sp>
      <p:graphicFrame>
        <p:nvGraphicFramePr>
          <p:cNvPr id="5" name="Diagram 4"/>
          <p:cNvGraphicFramePr/>
          <p:nvPr>
            <p:extLst>
              <p:ext uri="{D42A27DB-BD31-4B8C-83A1-F6EECF244321}">
                <p14:modId xmlns:p14="http://schemas.microsoft.com/office/powerpoint/2010/main" val="3510705619"/>
              </p:ext>
            </p:extLst>
          </p:nvPr>
        </p:nvGraphicFramePr>
        <p:xfrm>
          <a:off x="1520840" y="2384884"/>
          <a:ext cx="9144000"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9228348" y="2420888"/>
            <a:ext cx="1116124" cy="399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GB" sz="3200"/>
              <a:t>Governance</a:t>
            </a:r>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18</a:t>
            </a:fld>
            <a:endParaRPr lang="nl-BE" dirty="0"/>
          </a:p>
        </p:txBody>
      </p:sp>
    </p:spTree>
    <p:extLst>
      <p:ext uri="{BB962C8B-B14F-4D97-AF65-F5344CB8AC3E}">
        <p14:creationId xmlns:p14="http://schemas.microsoft.com/office/powerpoint/2010/main" val="401975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service model</a:t>
            </a:r>
            <a:endParaRPr lang="en-GB" noProof="0" dirty="0"/>
          </a:p>
        </p:txBody>
      </p:sp>
      <p:sp>
        <p:nvSpPr>
          <p:cNvPr id="4" name="Text Placeholder 3"/>
          <p:cNvSpPr>
            <a:spLocks noGrp="1"/>
          </p:cNvSpPr>
          <p:nvPr>
            <p:ph type="body" sz="quarter" idx="13"/>
          </p:nvPr>
        </p:nvSpPr>
        <p:spPr/>
        <p:txBody>
          <a:bodyPr/>
          <a:lstStyle/>
          <a:p>
            <a:r>
              <a:rPr lang="en-GB" noProof="0" dirty="0" smtClean="0"/>
              <a:t>Service Owner</a:t>
            </a:r>
          </a:p>
          <a:p>
            <a:pPr lvl="1"/>
            <a:r>
              <a:rPr lang="en-GB" noProof="0" dirty="0" smtClean="0"/>
              <a:t>organization responsible for the service</a:t>
            </a:r>
          </a:p>
          <a:p>
            <a:pPr lvl="1"/>
            <a:r>
              <a:rPr lang="en-GB" noProof="0" dirty="0" smtClean="0"/>
              <a:t>develops the service and its further evolution</a:t>
            </a:r>
          </a:p>
          <a:p>
            <a:pPr lvl="1"/>
            <a:r>
              <a:rPr lang="en-GB" noProof="0" dirty="0" smtClean="0"/>
              <a:t>provides SLA, financial model, support model...</a:t>
            </a:r>
          </a:p>
          <a:p>
            <a:pPr lvl="1"/>
            <a:r>
              <a:rPr lang="en-GB" noProof="0" dirty="0" smtClean="0"/>
              <a:t>“contract” with clients</a:t>
            </a:r>
          </a:p>
          <a:p>
            <a:r>
              <a:rPr lang="en-GB" noProof="0" dirty="0" smtClean="0"/>
              <a:t>Service Provider</a:t>
            </a:r>
          </a:p>
          <a:p>
            <a:pPr lvl="1"/>
            <a:r>
              <a:rPr lang="en-GB" noProof="0" dirty="0" smtClean="0"/>
              <a:t>“contract” with Service Owner</a:t>
            </a:r>
          </a:p>
          <a:p>
            <a:pPr lvl="1"/>
            <a:r>
              <a:rPr lang="en-GB" noProof="0" dirty="0" smtClean="0"/>
              <a:t>provides the service as agreed upon in the specifications/SLA</a:t>
            </a:r>
          </a:p>
          <a:p>
            <a:r>
              <a:rPr lang="en-GB" noProof="0" dirty="0" smtClean="0"/>
              <a:t>Sometimes: </a:t>
            </a:r>
            <a:r>
              <a:rPr lang="en-GB" i="1" noProof="0" dirty="0" smtClean="0"/>
              <a:t>Service Owner = Service Provider</a:t>
            </a:r>
            <a:endParaRPr lang="en-GB" i="1"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19</a:t>
            </a:fld>
            <a:endParaRPr lang="nl-BE" dirty="0"/>
          </a:p>
        </p:txBody>
      </p:sp>
    </p:spTree>
    <p:extLst>
      <p:ext uri="{BB962C8B-B14F-4D97-AF65-F5344CB8AC3E}">
        <p14:creationId xmlns:p14="http://schemas.microsoft.com/office/powerpoint/2010/main" val="216012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fontScale="92500" lnSpcReduction="10000"/>
          </a:bodyPr>
          <a:lstStyle/>
          <a:p>
            <a:r>
              <a:rPr lang="en-GB" smtClean="0"/>
              <a:t>Context</a:t>
            </a:r>
          </a:p>
          <a:p>
            <a:r>
              <a:rPr lang="en-GB" smtClean="0"/>
              <a:t>G-Cloud …</a:t>
            </a:r>
          </a:p>
          <a:p>
            <a:pPr lvl="1"/>
            <a:r>
              <a:rPr lang="en-GB" smtClean="0"/>
              <a:t>what &amp; why</a:t>
            </a:r>
          </a:p>
          <a:p>
            <a:pPr lvl="1"/>
            <a:r>
              <a:rPr lang="en-GB" smtClean="0"/>
              <a:t>organization and service model</a:t>
            </a:r>
          </a:p>
          <a:p>
            <a:pPr lvl="1"/>
            <a:r>
              <a:rPr lang="en-GB" smtClean="0"/>
              <a:t>portfolio</a:t>
            </a:r>
          </a:p>
          <a:p>
            <a:pPr lvl="1"/>
            <a:r>
              <a:rPr lang="en-GB" smtClean="0"/>
              <a:t>impact</a:t>
            </a:r>
          </a:p>
          <a:p>
            <a:r>
              <a:rPr lang="en-GB" smtClean="0"/>
              <a:t>… and beyond</a:t>
            </a:r>
          </a:p>
          <a:p>
            <a:pPr lvl="1"/>
            <a:r>
              <a:rPr lang="en-GB" smtClean="0"/>
              <a:t>some ICT-trends rising and their impact on G-Cloud</a:t>
            </a:r>
          </a:p>
          <a:p>
            <a:pPr lvl="1"/>
            <a:r>
              <a:rPr lang="en-GB" smtClean="0"/>
              <a:t>innovative means of collaboration with private sector</a:t>
            </a:r>
          </a:p>
          <a:p>
            <a:r>
              <a:rPr lang="en-GB" smtClean="0"/>
              <a:t>Wrap up</a:t>
            </a:r>
          </a:p>
          <a:p>
            <a:r>
              <a:rPr lang="en-GB" smtClean="0"/>
              <a:t>Role of Smals</a:t>
            </a:r>
            <a:endParaRPr lang="en-GB" dirty="0" smtClean="0"/>
          </a:p>
        </p:txBody>
      </p:sp>
      <p:sp>
        <p:nvSpPr>
          <p:cNvPr id="29699" name="Title 1"/>
          <p:cNvSpPr>
            <a:spLocks noGrp="1"/>
          </p:cNvSpPr>
          <p:nvPr>
            <p:ph type="title"/>
          </p:nvPr>
        </p:nvSpPr>
        <p:spPr/>
        <p:txBody>
          <a:bodyPr/>
          <a:lstStyle/>
          <a:p>
            <a:r>
              <a:rPr lang="en-GB" altLang="fr-FR" noProof="0" smtClean="0"/>
              <a:t>Agenda</a:t>
            </a:r>
            <a:endParaRPr lang="en-GB" altLang="fr-FR" noProof="0" dirty="0" smtClean="0"/>
          </a:p>
        </p:txBody>
      </p:sp>
    </p:spTree>
    <p:extLst>
      <p:ext uri="{BB962C8B-B14F-4D97-AF65-F5344CB8AC3E}">
        <p14:creationId xmlns:p14="http://schemas.microsoft.com/office/powerpoint/2010/main" val="312788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P&amp;O</a:t>
            </a:r>
            <a:endParaRPr lang="en-GB" noProof="0" dirty="0"/>
          </a:p>
        </p:txBody>
      </p:sp>
      <p:sp>
        <p:nvSpPr>
          <p:cNvPr id="4" name="Text Placeholder 3"/>
          <p:cNvSpPr>
            <a:spLocks noGrp="1"/>
          </p:cNvSpPr>
          <p:nvPr>
            <p:ph type="body" sz="quarter" idx="13"/>
          </p:nvPr>
        </p:nvSpPr>
        <p:spPr/>
        <p:txBody>
          <a:bodyPr/>
          <a:lstStyle/>
          <a:p>
            <a:endParaRPr lang="en-GB" noProof="0" dirty="0" smtClean="0"/>
          </a:p>
          <a:p>
            <a:r>
              <a:rPr lang="en-GB" noProof="0" dirty="0" smtClean="0"/>
              <a:t>3500 IT professionals in the federal government</a:t>
            </a:r>
          </a:p>
          <a:p>
            <a:endParaRPr lang="en-GB" noProof="0" dirty="0" smtClean="0"/>
          </a:p>
          <a:p>
            <a:r>
              <a:rPr lang="en-GB" noProof="0" dirty="0" smtClean="0"/>
              <a:t>War for talent &amp; reversed age pyramid</a:t>
            </a:r>
          </a:p>
          <a:p>
            <a:endParaRPr lang="en-GB" noProof="0" dirty="0" smtClean="0"/>
          </a:p>
          <a:p>
            <a:r>
              <a:rPr lang="en-GB" noProof="0" dirty="0" smtClean="0"/>
              <a:t>Cooperation model across institutional boundaries</a:t>
            </a:r>
          </a:p>
          <a:p>
            <a:endParaRPr lang="en-GB" noProof="0" dirty="0" smtClean="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20</a:t>
            </a:fld>
            <a:endParaRPr lang="nl-BE" dirty="0"/>
          </a:p>
        </p:txBody>
      </p:sp>
    </p:spTree>
    <p:extLst>
      <p:ext uri="{BB962C8B-B14F-4D97-AF65-F5344CB8AC3E}">
        <p14:creationId xmlns:p14="http://schemas.microsoft.com/office/powerpoint/2010/main" val="277834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Opportunities and challenges</a:t>
            </a:r>
            <a:endParaRPr lang="en-GB" noProof="0" dirty="0"/>
          </a:p>
        </p:txBody>
      </p:sp>
      <p:graphicFrame>
        <p:nvGraphicFramePr>
          <p:cNvPr id="6" name="Content Placeholder 7"/>
          <p:cNvGraphicFramePr>
            <a:graphicFrameLocks/>
          </p:cNvGraphicFramePr>
          <p:nvPr>
            <p:extLst>
              <p:ext uri="{D42A27DB-BD31-4B8C-83A1-F6EECF244321}">
                <p14:modId xmlns:p14="http://schemas.microsoft.com/office/powerpoint/2010/main" val="2174648762"/>
              </p:ext>
            </p:extLst>
          </p:nvPr>
        </p:nvGraphicFramePr>
        <p:xfrm>
          <a:off x="2094489" y="1190003"/>
          <a:ext cx="82296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dianummer 2"/>
          <p:cNvSpPr>
            <a:spLocks noGrp="1"/>
          </p:cNvSpPr>
          <p:nvPr>
            <p:ph type="sldNum" sz="quarter" idx="12"/>
          </p:nvPr>
        </p:nvSpPr>
        <p:spPr/>
        <p:txBody>
          <a:bodyPr/>
          <a:lstStyle/>
          <a:p>
            <a:fld id="{13B540AB-6939-4937-A918-1D15FF1C7CE3}" type="slidenum">
              <a:rPr lang="nl-BE" smtClean="0"/>
              <a:pPr/>
              <a:t>21</a:t>
            </a:fld>
            <a:endParaRPr lang="nl-BE" dirty="0"/>
          </a:p>
        </p:txBody>
      </p:sp>
    </p:spTree>
    <p:extLst>
      <p:ext uri="{BB962C8B-B14F-4D97-AF65-F5344CB8AC3E}">
        <p14:creationId xmlns:p14="http://schemas.microsoft.com/office/powerpoint/2010/main" val="387452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6400" y="3573016"/>
            <a:ext cx="1080120" cy="257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noProof="0" dirty="0" smtClean="0"/>
              <a:t>G-Cloud success factors</a:t>
            </a:r>
            <a:endParaRPr lang="en-GB" noProof="0" dirty="0"/>
          </a:p>
        </p:txBody>
      </p:sp>
      <p:sp>
        <p:nvSpPr>
          <p:cNvPr id="3" name="Content Placeholder 2"/>
          <p:cNvSpPr>
            <a:spLocks noGrp="1"/>
          </p:cNvSpPr>
          <p:nvPr>
            <p:ph idx="1"/>
          </p:nvPr>
        </p:nvSpPr>
        <p:spPr/>
        <p:txBody>
          <a:bodyPr/>
          <a:lstStyle/>
          <a:p>
            <a:r>
              <a:rPr lang="en-GB" noProof="0" dirty="0" smtClean="0"/>
              <a:t>Efficiency</a:t>
            </a:r>
          </a:p>
          <a:p>
            <a:r>
              <a:rPr lang="en-GB" noProof="0" dirty="0" smtClean="0"/>
              <a:t>Adequate security measures (risk↘) </a:t>
            </a:r>
          </a:p>
          <a:p>
            <a:r>
              <a:rPr lang="en-GB" noProof="0" dirty="0" smtClean="0"/>
              <a:t>Optimal cooperation and trust between the institutions </a:t>
            </a:r>
          </a:p>
          <a:p>
            <a:r>
              <a:rPr lang="en-GB" noProof="0" dirty="0" smtClean="0"/>
              <a:t>Differentiation of the offer: neither ‘one size fits all’ nor tailor-made work</a:t>
            </a:r>
          </a:p>
          <a:p>
            <a:r>
              <a:rPr lang="en-GB" noProof="0" dirty="0" smtClean="0"/>
              <a:t>Capacity management</a:t>
            </a:r>
          </a:p>
          <a:p>
            <a:r>
              <a:rPr lang="en-GB" noProof="0" dirty="0" smtClean="0"/>
              <a:t>A phased approach, no ‘big bang’</a:t>
            </a:r>
          </a:p>
          <a:p>
            <a:r>
              <a:rPr lang="en-GB" noProof="0" dirty="0" smtClean="0"/>
              <a:t>Quality of service: respect of SLAs</a:t>
            </a:r>
            <a:endParaRPr lang="en-GB" noProof="0" dirty="0"/>
          </a:p>
        </p:txBody>
      </p:sp>
      <p:sp>
        <p:nvSpPr>
          <p:cNvPr id="4" name="Tijdelijke aanduiding voor dianummer 3"/>
          <p:cNvSpPr>
            <a:spLocks noGrp="1"/>
          </p:cNvSpPr>
          <p:nvPr>
            <p:ph type="sldNum" sz="quarter" idx="12"/>
          </p:nvPr>
        </p:nvSpPr>
        <p:spPr/>
        <p:txBody>
          <a:bodyPr/>
          <a:lstStyle/>
          <a:p>
            <a:fld id="{13B540AB-6939-4937-A918-1D15FF1C7CE3}" type="slidenum">
              <a:rPr lang="nl-BE" smtClean="0"/>
              <a:pPr/>
              <a:t>22</a:t>
            </a:fld>
            <a:endParaRPr lang="nl-BE" dirty="0"/>
          </a:p>
        </p:txBody>
      </p:sp>
    </p:spTree>
    <p:extLst>
      <p:ext uri="{BB962C8B-B14F-4D97-AF65-F5344CB8AC3E}">
        <p14:creationId xmlns:p14="http://schemas.microsoft.com/office/powerpoint/2010/main" val="156425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a:t>
            </a:r>
            <a:r>
              <a:rPr lang="en-GB" dirty="0"/>
              <a:t>portfolio </a:t>
            </a:r>
            <a:r>
              <a:rPr lang="en-GB" dirty="0" smtClean="0"/>
              <a:t>(</a:t>
            </a:r>
            <a:r>
              <a:rPr lang="en-GB" dirty="0" smtClean="0">
                <a:hlinkClick r:id="rId2"/>
              </a:rPr>
              <a:t>www.gcloud.belgium.be</a:t>
            </a:r>
            <a:r>
              <a:rPr lang="en-GB" dirty="0" smtClean="0"/>
              <a:t>)</a:t>
            </a:r>
            <a:endParaRPr lang="en-GB" noProof="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9696" y="1052736"/>
            <a:ext cx="9963063" cy="5699607"/>
          </a:xfrm>
          <a:prstGeom prst="rect">
            <a:avLst/>
          </a:prstGeom>
        </p:spPr>
      </p:pic>
      <p:sp>
        <p:nvSpPr>
          <p:cNvPr id="4" name="Tijdelijke aanduiding voor dianummer 3"/>
          <p:cNvSpPr>
            <a:spLocks noGrp="1"/>
          </p:cNvSpPr>
          <p:nvPr>
            <p:ph type="sldNum" sz="quarter" idx="12"/>
          </p:nvPr>
        </p:nvSpPr>
        <p:spPr/>
        <p:txBody>
          <a:bodyPr/>
          <a:lstStyle/>
          <a:p>
            <a:fld id="{13B540AB-6939-4937-A918-1D15FF1C7CE3}" type="slidenum">
              <a:rPr lang="nl-BE" smtClean="0"/>
              <a:pPr/>
              <a:t>23</a:t>
            </a:fld>
            <a:endParaRPr lang="nl-BE" dirty="0"/>
          </a:p>
        </p:txBody>
      </p:sp>
    </p:spTree>
    <p:extLst>
      <p:ext uri="{BB962C8B-B14F-4D97-AF65-F5344CB8AC3E}">
        <p14:creationId xmlns:p14="http://schemas.microsoft.com/office/powerpoint/2010/main" val="228036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Possible </a:t>
            </a:r>
            <a:r>
              <a:rPr lang="en-GB" noProof="0" dirty="0" err="1" smtClean="0"/>
              <a:t>entrypoints</a:t>
            </a:r>
            <a:endParaRPr lang="en-GB" noProof="0" dirty="0"/>
          </a:p>
        </p:txBody>
      </p:sp>
      <p:pic>
        <p:nvPicPr>
          <p:cNvPr id="1536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26674" y="980729"/>
            <a:ext cx="7685751" cy="587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13B540AB-6939-4937-A918-1D15FF1C7CE3}" type="slidenum">
              <a:rPr lang="nl-BE" smtClean="0"/>
              <a:pPr/>
              <a:t>24</a:t>
            </a:fld>
            <a:endParaRPr lang="nl-BE" dirty="0"/>
          </a:p>
        </p:txBody>
      </p:sp>
    </p:spTree>
    <p:extLst>
      <p:ext uri="{BB962C8B-B14F-4D97-AF65-F5344CB8AC3E}">
        <p14:creationId xmlns:p14="http://schemas.microsoft.com/office/powerpoint/2010/main" val="2320554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Compute Types versus Workloads</a:t>
            </a:r>
            <a:endParaRPr lang="en-GB" noProof="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8368" y="1088740"/>
            <a:ext cx="842010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067830" y="5222590"/>
            <a:ext cx="7988610" cy="864096"/>
            <a:chOff x="541412" y="5877272"/>
            <a:chExt cx="7988610" cy="864096"/>
          </a:xfrm>
          <a:solidFill>
            <a:schemeClr val="accent1">
              <a:lumMod val="20000"/>
              <a:lumOff val="80000"/>
            </a:schemeClr>
          </a:solidFill>
        </p:grpSpPr>
        <p:sp>
          <p:nvSpPr>
            <p:cNvPr id="5" name="Down Arrow 4"/>
            <p:cNvSpPr/>
            <p:nvPr/>
          </p:nvSpPr>
          <p:spPr>
            <a:xfrm rot="10800000">
              <a:off x="2915816" y="5877272"/>
              <a:ext cx="288032" cy="288032"/>
            </a:xfrm>
            <a:prstGeom prst="downArrow">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6" name="TextBox 5"/>
            <p:cNvSpPr txBox="1"/>
            <p:nvPr/>
          </p:nvSpPr>
          <p:spPr>
            <a:xfrm>
              <a:off x="541412" y="6218148"/>
              <a:ext cx="7988610" cy="523220"/>
            </a:xfrm>
            <a:prstGeom prst="rect">
              <a:avLst/>
            </a:prstGeom>
            <a:grpFill/>
            <a:ln>
              <a:solidFill>
                <a:schemeClr val="tx2"/>
              </a:solidFill>
            </a:ln>
          </p:spPr>
          <p:txBody>
            <a:bodyPr wrap="square" rtlCol="0">
              <a:spAutoFit/>
            </a:bodyPr>
            <a:lstStyle/>
            <a:p>
              <a:r>
                <a:rPr lang="nl-BE" sz="1400" b="1" dirty="0">
                  <a:solidFill>
                    <a:schemeClr val="tx2"/>
                  </a:solidFill>
                </a:rPr>
                <a:t>Gebruikers hier willen typisch meer controle over de onderste lagen van de technologiestack (servers, netwerkapparatuur, hypervisor, OS, ...)</a:t>
              </a:r>
              <a:endParaRPr lang="en-GB" sz="1400" b="1" dirty="0">
                <a:solidFill>
                  <a:schemeClr val="tx2"/>
                </a:solidFill>
              </a:endParaRPr>
            </a:p>
          </p:txBody>
        </p:sp>
      </p:grpSp>
      <p:sp>
        <p:nvSpPr>
          <p:cNvPr id="3" name="Tijdelijke aanduiding voor dianummer 2"/>
          <p:cNvSpPr>
            <a:spLocks noGrp="1"/>
          </p:cNvSpPr>
          <p:nvPr>
            <p:ph type="sldNum" sz="quarter" idx="12"/>
          </p:nvPr>
        </p:nvSpPr>
        <p:spPr/>
        <p:txBody>
          <a:bodyPr/>
          <a:lstStyle/>
          <a:p>
            <a:fld id="{13B540AB-6939-4937-A918-1D15FF1C7CE3}" type="slidenum">
              <a:rPr lang="nl-BE" smtClean="0"/>
              <a:pPr/>
              <a:t>25</a:t>
            </a:fld>
            <a:endParaRPr lang="nl-BE" dirty="0"/>
          </a:p>
        </p:txBody>
      </p:sp>
    </p:spTree>
    <p:extLst>
      <p:ext uri="{BB962C8B-B14F-4D97-AF65-F5344CB8AC3E}">
        <p14:creationId xmlns:p14="http://schemas.microsoft.com/office/powerpoint/2010/main" val="361516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Compute Types versus Workloads</a:t>
            </a:r>
            <a:endParaRPr lang="en-GB" noProof="0"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8503"/>
          <a:stretch/>
        </p:blipFill>
        <p:spPr bwMode="auto">
          <a:xfrm>
            <a:off x="1888368" y="1088740"/>
            <a:ext cx="8420100" cy="33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44272" y="4517293"/>
            <a:ext cx="151216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2024" y="4517294"/>
            <a:ext cx="1509870" cy="20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26</a:t>
            </a:fld>
            <a:endParaRPr lang="nl-BE" dirty="0"/>
          </a:p>
        </p:txBody>
      </p:sp>
    </p:spTree>
    <p:extLst>
      <p:ext uri="{BB962C8B-B14F-4D97-AF65-F5344CB8AC3E}">
        <p14:creationId xmlns:p14="http://schemas.microsoft.com/office/powerpoint/2010/main" val="193438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Data classification</a:t>
            </a:r>
            <a:endParaRPr lang="fr-BE" dirty="0"/>
          </a:p>
        </p:txBody>
      </p:sp>
      <p:sp>
        <p:nvSpPr>
          <p:cNvPr id="5" name="Content Placeholder 4"/>
          <p:cNvSpPr>
            <a:spLocks noGrp="1"/>
          </p:cNvSpPr>
          <p:nvPr>
            <p:ph sz="half" idx="1"/>
          </p:nvPr>
        </p:nvSpPr>
        <p:spPr/>
        <p:txBody>
          <a:bodyPr>
            <a:normAutofit fontScale="85000" lnSpcReduction="20000"/>
          </a:bodyPr>
          <a:lstStyle/>
          <a:p>
            <a:r>
              <a:rPr lang="fr-BE" smtClean="0"/>
              <a:t>Information classifification model drafted within « Federal Information Security Policy » (FISP)</a:t>
            </a:r>
          </a:p>
          <a:p>
            <a:pPr lvl="1"/>
            <a:r>
              <a:rPr lang="fr-BE" smtClean="0">
                <a:hlinkClick r:id="rId2"/>
              </a:rPr>
              <a:t>https://dt.bosa.be/nl/federaal beleid_voor_informatiebeveiliging_fisp</a:t>
            </a:r>
            <a:r>
              <a:rPr lang="fr-BE" smtClean="0"/>
              <a:t> </a:t>
            </a:r>
          </a:p>
          <a:p>
            <a:r>
              <a:rPr lang="fr-BE" smtClean="0"/>
              <a:t>Definition of levels</a:t>
            </a:r>
          </a:p>
          <a:p>
            <a:endParaRPr lang="fr-BE" smtClean="0"/>
          </a:p>
          <a:p>
            <a:endParaRPr lang="fr-BE" smtClean="0"/>
          </a:p>
          <a:p>
            <a:endParaRPr lang="fr-BE" smtClean="0"/>
          </a:p>
          <a:p>
            <a:r>
              <a:rPr lang="en-US" smtClean="0"/>
              <a:t>Classification based on the impact of the loss or dissemination of information</a:t>
            </a:r>
            <a:endParaRPr lang="nl-BE" smtClean="0"/>
          </a:p>
          <a:p>
            <a:pPr lvl="1"/>
            <a:r>
              <a:rPr lang="fr-BE" smtClean="0"/>
              <a:t>impact for government (agencies)</a:t>
            </a:r>
          </a:p>
          <a:p>
            <a:pPr lvl="1"/>
            <a:r>
              <a:rPr lang="fr-BE" smtClean="0"/>
              <a:t>impact on privacy rights</a:t>
            </a:r>
          </a:p>
          <a:p>
            <a:r>
              <a:rPr lang="fr-BE" smtClean="0"/>
              <a:t>Practical classification explained in privacy vademecum</a:t>
            </a:r>
          </a:p>
          <a:p>
            <a:pPr lvl="1"/>
            <a:r>
              <a:rPr lang="fr-BE" smtClean="0">
                <a:hlinkClick r:id="rId3"/>
              </a:rPr>
              <a:t>https://dt.bosa.be/sites/default/files/fisp_-_privacy_vademecum_nl.pdf</a:t>
            </a:r>
            <a:r>
              <a:rPr lang="fr-BE" smtClean="0"/>
              <a:t>  </a:t>
            </a:r>
            <a:endParaRPr lang="fr-BE" dirty="0"/>
          </a:p>
        </p:txBody>
      </p:sp>
      <p:pic>
        <p:nvPicPr>
          <p:cNvPr id="12" name="Graphique 3"/>
          <p:cNvPicPr/>
          <p:nvPr/>
        </p:nvPicPr>
        <p:blipFill>
          <a:blip r:embed="rId4"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3"/>
              </a:ext>
            </a:extLst>
          </a:blip>
          <a:stretch>
            <a:fillRect/>
          </a:stretch>
        </p:blipFill>
        <p:spPr>
          <a:xfrm>
            <a:off x="1221418" y="2768381"/>
            <a:ext cx="615315" cy="899795"/>
          </a:xfrm>
          <a:prstGeom prst="rect">
            <a:avLst/>
          </a:prstGeom>
          <a:effectLst>
            <a:outerShdw blurRad="50800" dist="38100" dir="5400000" algn="t" rotWithShape="0">
              <a:prstClr val="black">
                <a:alpha val="40000"/>
              </a:prstClr>
            </a:outerShdw>
          </a:effectLst>
        </p:spPr>
      </p:pic>
      <p:pic>
        <p:nvPicPr>
          <p:cNvPr id="13" name="Graphique 11"/>
          <p:cNvPicPr/>
          <p:nvPr/>
        </p:nvPicPr>
        <p:blipFill>
          <a:blip r:embed="rId14"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15"/>
              </a:ext>
            </a:extLst>
          </a:blip>
          <a:stretch>
            <a:fillRect/>
          </a:stretch>
        </p:blipFill>
        <p:spPr>
          <a:xfrm>
            <a:off x="2278139" y="2768381"/>
            <a:ext cx="629920" cy="899795"/>
          </a:xfrm>
          <a:prstGeom prst="rect">
            <a:avLst/>
          </a:prstGeom>
          <a:effectLst>
            <a:outerShdw blurRad="50800" dist="38100" dir="5400000" algn="t" rotWithShape="0">
              <a:prstClr val="black">
                <a:alpha val="40000"/>
              </a:prstClr>
            </a:outerShdw>
          </a:effectLst>
        </p:spPr>
      </p:pic>
      <p:pic>
        <p:nvPicPr>
          <p:cNvPr id="14" name="Graphique 13"/>
          <p:cNvPicPr/>
          <p:nvPr/>
        </p:nvPicPr>
        <p:blipFill>
          <a:blip r:embed="rId16"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19"/>
              </a:ext>
            </a:extLst>
          </a:blip>
          <a:stretch>
            <a:fillRect/>
          </a:stretch>
        </p:blipFill>
        <p:spPr>
          <a:xfrm>
            <a:off x="4448491" y="2768381"/>
            <a:ext cx="615315" cy="899795"/>
          </a:xfrm>
          <a:prstGeom prst="rect">
            <a:avLst/>
          </a:prstGeom>
          <a:effectLst>
            <a:outerShdw blurRad="50800" dist="38100" dir="5400000" algn="t" rotWithShape="0">
              <a:prstClr val="black">
                <a:alpha val="40000"/>
              </a:prstClr>
            </a:outerShdw>
          </a:effectLst>
        </p:spPr>
      </p:pic>
      <p:pic>
        <p:nvPicPr>
          <p:cNvPr id="15" name="Graphique 17"/>
          <p:cNvPicPr/>
          <p:nvPr/>
        </p:nvPicPr>
        <p:blipFill>
          <a:blip r:embed="rId20"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17"/>
              </a:ext>
            </a:extLst>
          </a:blip>
          <a:stretch>
            <a:fillRect/>
          </a:stretch>
        </p:blipFill>
        <p:spPr>
          <a:xfrm>
            <a:off x="3349465" y="2768381"/>
            <a:ext cx="622300" cy="899795"/>
          </a:xfrm>
          <a:prstGeom prst="rect">
            <a:avLst/>
          </a:prstGeom>
          <a:effectLst>
            <a:outerShdw blurRad="50800" dist="38100" dir="5400000" algn="t" rotWithShape="0">
              <a:prstClr val="black">
                <a:alpha val="40000"/>
              </a:prstClr>
            </a:outerShdw>
          </a:effectLst>
        </p:spPr>
      </p:pic>
      <p:pic>
        <p:nvPicPr>
          <p:cNvPr id="16" name="Graphique 18"/>
          <p:cNvPicPr/>
          <p:nvPr/>
        </p:nvPicPr>
        <p:blipFill>
          <a:blip r:embed="rId21"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22"/>
              </a:ext>
            </a:extLst>
          </a:blip>
          <a:stretch>
            <a:fillRect/>
          </a:stretch>
        </p:blipFill>
        <p:spPr>
          <a:xfrm>
            <a:off x="5469890" y="2739787"/>
            <a:ext cx="626110" cy="928389"/>
          </a:xfrm>
          <a:prstGeom prst="rect">
            <a:avLst/>
          </a:prstGeom>
          <a:effectLst>
            <a:outerShdw blurRad="50800" dist="38100" dir="5400000" algn="t" rotWithShape="0">
              <a:prstClr val="black">
                <a:alpha val="40000"/>
              </a:prstClr>
            </a:outerShdw>
          </a:effectLst>
        </p:spPr>
      </p:pic>
      <p:sp>
        <p:nvSpPr>
          <p:cNvPr id="2" name="Tijdelijke aanduiding voor dianummer 1"/>
          <p:cNvSpPr>
            <a:spLocks noGrp="1"/>
          </p:cNvSpPr>
          <p:nvPr>
            <p:ph type="sldNum" sz="quarter" idx="12"/>
          </p:nvPr>
        </p:nvSpPr>
        <p:spPr/>
        <p:txBody>
          <a:bodyPr/>
          <a:lstStyle/>
          <a:p>
            <a:fld id="{13B540AB-6939-4937-A918-1D15FF1C7CE3}" type="slidenum">
              <a:rPr lang="nl-BE" smtClean="0"/>
              <a:pPr/>
              <a:t>27</a:t>
            </a:fld>
            <a:endParaRPr lang="nl-BE" dirty="0"/>
          </a:p>
        </p:txBody>
      </p:sp>
    </p:spTree>
    <p:extLst>
      <p:ext uri="{BB962C8B-B14F-4D97-AF65-F5344CB8AC3E}">
        <p14:creationId xmlns:p14="http://schemas.microsoft.com/office/powerpoint/2010/main" val="3688699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and the private sector</a:t>
            </a:r>
            <a:endParaRPr lang="en-GB" noProof="0" dirty="0"/>
          </a:p>
        </p:txBody>
      </p:sp>
      <p:sp>
        <p:nvSpPr>
          <p:cNvPr id="7" name="Content Placeholder 6"/>
          <p:cNvSpPr>
            <a:spLocks noGrp="1"/>
          </p:cNvSpPr>
          <p:nvPr>
            <p:ph idx="1"/>
          </p:nvPr>
        </p:nvSpPr>
        <p:spPr/>
        <p:txBody>
          <a:bodyPr>
            <a:normAutofit/>
          </a:bodyPr>
          <a:lstStyle/>
          <a:p>
            <a:r>
              <a:rPr lang="en-GB" noProof="0" dirty="0" smtClean="0"/>
              <a:t>G-Cloud ≠ ICT insourcing</a:t>
            </a:r>
          </a:p>
          <a:p>
            <a:endParaRPr lang="en-GB" noProof="0" dirty="0" smtClean="0"/>
          </a:p>
          <a:p>
            <a:r>
              <a:rPr lang="en-GB" noProof="0" dirty="0" smtClean="0"/>
              <a:t>Public procurement</a:t>
            </a:r>
            <a:br>
              <a:rPr lang="en-GB" noProof="0" dirty="0" smtClean="0"/>
            </a:br>
            <a:r>
              <a:rPr lang="en-GB" noProof="0" dirty="0" smtClean="0"/>
              <a:t>translation tool, converged infrastructure, unified communications, network security, storage, back-up, ...</a:t>
            </a:r>
          </a:p>
          <a:p>
            <a:endParaRPr lang="en-GB" noProof="0" dirty="0" smtClean="0"/>
          </a:p>
          <a:p>
            <a:r>
              <a:rPr lang="en-GB" noProof="0" dirty="0" smtClean="0"/>
              <a:t>In consultation with the sector for several specific platforms</a:t>
            </a:r>
            <a:br>
              <a:rPr lang="en-GB" noProof="0" dirty="0" smtClean="0"/>
            </a:br>
            <a:r>
              <a:rPr lang="en-GB" noProof="0" dirty="0" smtClean="0"/>
              <a:t>IBM, Microsoft, Oracle, </a:t>
            </a:r>
            <a:r>
              <a:rPr lang="en-GB" noProof="0" dirty="0" err="1" smtClean="0"/>
              <a:t>RedHat</a:t>
            </a:r>
            <a:r>
              <a:rPr lang="en-GB" noProof="0" dirty="0" smtClean="0"/>
              <a:t>, SAS, ...</a:t>
            </a:r>
          </a:p>
          <a:p>
            <a:endParaRPr lang="en-GB"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28</a:t>
            </a:fld>
            <a:endParaRPr lang="nl-BE" dirty="0"/>
          </a:p>
        </p:txBody>
      </p:sp>
    </p:spTree>
    <p:extLst>
      <p:ext uri="{BB962C8B-B14F-4D97-AF65-F5344CB8AC3E}">
        <p14:creationId xmlns:p14="http://schemas.microsoft.com/office/powerpoint/2010/main" val="130924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impact - examples</a:t>
            </a:r>
            <a:endParaRPr lang="en-GB" noProof="0" dirty="0"/>
          </a:p>
        </p:txBody>
      </p:sp>
      <p:sp>
        <p:nvSpPr>
          <p:cNvPr id="3" name="Content Placeholder 2"/>
          <p:cNvSpPr>
            <a:spLocks noGrp="1"/>
          </p:cNvSpPr>
          <p:nvPr>
            <p:ph idx="1"/>
          </p:nvPr>
        </p:nvSpPr>
        <p:spPr/>
        <p:txBody>
          <a:bodyPr>
            <a:normAutofit/>
          </a:bodyPr>
          <a:lstStyle/>
          <a:p>
            <a:r>
              <a:rPr lang="en-GB" noProof="0" dirty="0" smtClean="0"/>
              <a:t>Centralized license negotiations with Microsoft &amp; standardization initiative : obtain additional discounts on O365 licenses (~ annual benefit of 3 M</a:t>
            </a:r>
            <a:r>
              <a:rPr lang="en-GB" noProof="0" smtClean="0"/>
              <a:t>€ ).</a:t>
            </a:r>
          </a:p>
          <a:p>
            <a:r>
              <a:rPr lang="en-GB"/>
              <a:t>Negotiations for “enterprise licences” / “perpetual licences” with </a:t>
            </a:r>
            <a:r>
              <a:rPr lang="en-GB" smtClean="0"/>
              <a:t>Axway, Oracle, Redhat, SAS ...</a:t>
            </a:r>
            <a:endParaRPr lang="en-GB" noProof="0" dirty="0" smtClean="0"/>
          </a:p>
          <a:p>
            <a:r>
              <a:rPr lang="en-GB" noProof="0" dirty="0" smtClean="0"/>
              <a:t>Economies of scale =&gt; decreasing cost price G-Cloud services: compute -12%, storage -40% in 9 months</a:t>
            </a:r>
            <a:r>
              <a:rPr lang="en-GB" noProof="0" smtClean="0"/>
              <a:t>’ time</a:t>
            </a:r>
            <a:endParaRPr lang="en-GB" noProof="0" dirty="0" smtClean="0"/>
          </a:p>
          <a:p>
            <a:r>
              <a:rPr lang="en-GB" noProof="0" dirty="0" smtClean="0"/>
              <a:t>Inventory of “procurement centres” (Dutch: </a:t>
            </a:r>
            <a:r>
              <a:rPr lang="en-GB" noProof="0" dirty="0" err="1" smtClean="0"/>
              <a:t>opdrachtencentrales</a:t>
            </a:r>
            <a:r>
              <a:rPr lang="en-GB" noProof="0" dirty="0" smtClean="0"/>
              <a:t>) </a:t>
            </a:r>
            <a:r>
              <a:rPr lang="en-GB" noProof="0" dirty="0" smtClean="0">
                <a:sym typeface="Wingdings" panose="05000000000000000000" pitchFamily="2" charset="2"/>
              </a:rPr>
              <a:t></a:t>
            </a:r>
            <a:r>
              <a:rPr lang="en-GB" noProof="0" dirty="0" smtClean="0"/>
              <a:t> large-scale reuse of “procurement centres”</a:t>
            </a:r>
            <a:endParaRPr lang="en-GB" noProof="0" dirty="0"/>
          </a:p>
        </p:txBody>
      </p:sp>
      <p:sp>
        <p:nvSpPr>
          <p:cNvPr id="4" name="Tijdelijke aanduiding voor dianummer 3"/>
          <p:cNvSpPr>
            <a:spLocks noGrp="1"/>
          </p:cNvSpPr>
          <p:nvPr>
            <p:ph type="sldNum" sz="quarter" idx="12"/>
          </p:nvPr>
        </p:nvSpPr>
        <p:spPr/>
        <p:txBody>
          <a:bodyPr/>
          <a:lstStyle/>
          <a:p>
            <a:fld id="{13B540AB-6939-4937-A918-1D15FF1C7CE3}" type="slidenum">
              <a:rPr lang="nl-BE" smtClean="0"/>
              <a:pPr/>
              <a:t>29</a:t>
            </a:fld>
            <a:endParaRPr lang="nl-BE" dirty="0"/>
          </a:p>
        </p:txBody>
      </p:sp>
    </p:spTree>
    <p:extLst>
      <p:ext uri="{BB962C8B-B14F-4D97-AF65-F5344CB8AC3E}">
        <p14:creationId xmlns:p14="http://schemas.microsoft.com/office/powerpoint/2010/main" val="379451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r>
              <a:rPr lang="en-GB" altLang="fr-FR" smtClean="0"/>
              <a:t>Effective services</a:t>
            </a:r>
          </a:p>
          <a:p>
            <a:r>
              <a:rPr lang="en-GB" altLang="fr-FR" smtClean="0"/>
              <a:t>Integrated services</a:t>
            </a:r>
          </a:p>
          <a:p>
            <a:pPr lvl="1"/>
            <a:r>
              <a:rPr lang="en-GB" altLang="fr-FR" smtClean="0"/>
              <a:t>adjusted to their specific situation, customized if possible</a:t>
            </a:r>
          </a:p>
          <a:p>
            <a:pPr lvl="1"/>
            <a:r>
              <a:rPr lang="en-GB" altLang="fr-FR" smtClean="0"/>
              <a:t>life events (birth, school, work, moving, illness, retirement, decease, setting up an enterprise…)</a:t>
            </a:r>
          </a:p>
          <a:p>
            <a:pPr lvl="1"/>
            <a:r>
              <a:rPr lang="en-GB" altLang="fr-FR" smtClean="0"/>
              <a:t>across government levels, public services and private bodies</a:t>
            </a:r>
          </a:p>
          <a:p>
            <a:r>
              <a:rPr lang="en-GB" altLang="fr-FR" smtClean="0"/>
              <a:t>Adjusted to their own processes </a:t>
            </a:r>
          </a:p>
          <a:p>
            <a:r>
              <a:rPr lang="en-GB" altLang="fr-FR" smtClean="0"/>
              <a:t>With a minimum of costs and administrative formalities </a:t>
            </a:r>
          </a:p>
          <a:p>
            <a:endParaRPr lang="nl-BE" dirty="0"/>
          </a:p>
        </p:txBody>
      </p:sp>
      <p:sp>
        <p:nvSpPr>
          <p:cNvPr id="2" name="Title 1"/>
          <p:cNvSpPr>
            <a:spLocks noGrp="1"/>
          </p:cNvSpPr>
          <p:nvPr>
            <p:ph type="title"/>
          </p:nvPr>
        </p:nvSpPr>
        <p:spPr/>
        <p:txBody>
          <a:bodyPr/>
          <a:lstStyle/>
          <a:p>
            <a:r>
              <a:rPr lang="en-GB" dirty="0" smtClean="0"/>
              <a:t>Expectations of citizens &amp; enterprises</a:t>
            </a:r>
            <a:endParaRPr lang="en-GB" dirty="0"/>
          </a:p>
        </p:txBody>
      </p:sp>
    </p:spTree>
    <p:extLst>
      <p:ext uri="{BB962C8B-B14F-4D97-AF65-F5344CB8AC3E}">
        <p14:creationId xmlns:p14="http://schemas.microsoft.com/office/powerpoint/2010/main" val="4284834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impact - examples</a:t>
            </a:r>
            <a:endParaRPr lang="en-GB" noProof="0" dirty="0"/>
          </a:p>
        </p:txBody>
      </p:sp>
      <p:sp>
        <p:nvSpPr>
          <p:cNvPr id="4" name="Text Placeholder 3"/>
          <p:cNvSpPr>
            <a:spLocks noGrp="1"/>
          </p:cNvSpPr>
          <p:nvPr>
            <p:ph type="body" sz="quarter" idx="13"/>
          </p:nvPr>
        </p:nvSpPr>
        <p:spPr/>
        <p:txBody>
          <a:bodyPr>
            <a:normAutofit/>
          </a:bodyPr>
          <a:lstStyle/>
          <a:p>
            <a:r>
              <a:rPr lang="en-GB" noProof="0" dirty="0" smtClean="0"/>
              <a:t>Unified Communications as a Service (</a:t>
            </a:r>
            <a:r>
              <a:rPr lang="en-GB" noProof="0" dirty="0" err="1" smtClean="0"/>
              <a:t>UCaaS</a:t>
            </a:r>
            <a:r>
              <a:rPr lang="en-GB" noProof="0" dirty="0" smtClean="0"/>
              <a:t>)</a:t>
            </a:r>
          </a:p>
          <a:p>
            <a:pPr lvl="1"/>
            <a:r>
              <a:rPr lang="en-GB" noProof="0" dirty="0" smtClean="0"/>
              <a:t>local examples: NWOW, better/faster communication between employees</a:t>
            </a:r>
          </a:p>
          <a:p>
            <a:pPr lvl="1"/>
            <a:r>
              <a:rPr lang="en-GB" noProof="0" dirty="0" smtClean="0"/>
              <a:t>global advantages: standardization, better communication </a:t>
            </a:r>
            <a:r>
              <a:rPr lang="en-GB" u="sng" noProof="0" dirty="0" smtClean="0"/>
              <a:t>between</a:t>
            </a:r>
            <a:r>
              <a:rPr lang="en-GB" noProof="0" dirty="0" smtClean="0"/>
              <a:t> public services</a:t>
            </a:r>
          </a:p>
          <a:p>
            <a:pPr lvl="1"/>
            <a:r>
              <a:rPr lang="en-GB" noProof="0" dirty="0" smtClean="0"/>
              <a:t>much interest: 15+ public services took the step</a:t>
            </a:r>
          </a:p>
          <a:p>
            <a:endParaRPr lang="en-GB" noProof="0" dirty="0" smtClean="0"/>
          </a:p>
          <a:p>
            <a:endParaRPr lang="en-GB"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30</a:t>
            </a:fld>
            <a:endParaRPr lang="nl-BE" dirty="0"/>
          </a:p>
        </p:txBody>
      </p:sp>
    </p:spTree>
    <p:extLst>
      <p:ext uri="{BB962C8B-B14F-4D97-AF65-F5344CB8AC3E}">
        <p14:creationId xmlns:p14="http://schemas.microsoft.com/office/powerpoint/2010/main" val="204724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impact - examples</a:t>
            </a:r>
            <a:endParaRPr lang="en-GB" noProof="0" dirty="0"/>
          </a:p>
        </p:txBody>
      </p:sp>
      <p:sp>
        <p:nvSpPr>
          <p:cNvPr id="4" name="Text Placeholder 3"/>
          <p:cNvSpPr>
            <a:spLocks noGrp="1"/>
          </p:cNvSpPr>
          <p:nvPr>
            <p:ph type="body" sz="quarter" idx="13"/>
          </p:nvPr>
        </p:nvSpPr>
        <p:spPr/>
        <p:txBody>
          <a:bodyPr/>
          <a:lstStyle/>
          <a:p>
            <a:r>
              <a:rPr lang="en-GB" noProof="0" dirty="0" smtClean="0"/>
              <a:t>Communities / knowledge sharing</a:t>
            </a:r>
          </a:p>
          <a:p>
            <a:pPr lvl="1"/>
            <a:r>
              <a:rPr lang="en-GB" noProof="0" dirty="0" smtClean="0"/>
              <a:t>knowledge exchange through SIT</a:t>
            </a:r>
          </a:p>
          <a:p>
            <a:pPr lvl="1"/>
            <a:r>
              <a:rPr lang="en-GB" noProof="0" dirty="0" smtClean="0"/>
              <a:t>mixed O365 team</a:t>
            </a:r>
          </a:p>
          <a:p>
            <a:pPr lvl="1"/>
            <a:r>
              <a:rPr lang="en-GB" noProof="0" dirty="0" err="1" smtClean="0"/>
              <a:t>Sharepoint</a:t>
            </a:r>
            <a:r>
              <a:rPr lang="en-GB" noProof="0" dirty="0" smtClean="0"/>
              <a:t> online / </a:t>
            </a:r>
            <a:r>
              <a:rPr lang="en-GB" noProof="0" dirty="0" err="1" smtClean="0"/>
              <a:t>BeConnected</a:t>
            </a:r>
            <a:r>
              <a:rPr lang="en-GB" noProof="0" dirty="0" smtClean="0"/>
              <a:t> as supporting platform</a:t>
            </a:r>
          </a:p>
          <a:p>
            <a:pPr lvl="1"/>
            <a:r>
              <a:rPr lang="en-GB" noProof="0" dirty="0" smtClean="0"/>
              <a:t>group for the management of work stations / Windows 10 migration</a:t>
            </a:r>
          </a:p>
          <a:p>
            <a:pPr lvl="1"/>
            <a:r>
              <a:rPr lang="en-GB" noProof="0" dirty="0" smtClean="0"/>
              <a:t>“user groups” for G-Cloud services</a:t>
            </a:r>
          </a:p>
          <a:p>
            <a:pPr lvl="2"/>
            <a:r>
              <a:rPr lang="en-GB" noProof="0" dirty="0" err="1" smtClean="0"/>
              <a:t>Sharepoint</a:t>
            </a:r>
            <a:r>
              <a:rPr lang="en-GB" noProof="0" dirty="0" smtClean="0"/>
              <a:t>, </a:t>
            </a:r>
            <a:r>
              <a:rPr lang="en-GB" noProof="0" dirty="0" err="1" smtClean="0"/>
              <a:t>Greenshift</a:t>
            </a:r>
            <a:r>
              <a:rPr lang="en-GB" noProof="0" dirty="0" smtClean="0"/>
              <a:t>, </a:t>
            </a:r>
            <a:r>
              <a:rPr lang="en-GB" noProof="0" dirty="0" err="1" smtClean="0"/>
              <a:t>VMaaS</a:t>
            </a:r>
            <a:endParaRPr lang="en-GB" noProof="0" dirty="0" smtClean="0"/>
          </a:p>
          <a:p>
            <a:pPr lvl="1"/>
            <a:r>
              <a:rPr lang="en-GB" noProof="0" dirty="0" smtClean="0"/>
              <a:t>translators community (</a:t>
            </a:r>
            <a:r>
              <a:rPr lang="en-GB" noProof="0" dirty="0" err="1" smtClean="0"/>
              <a:t>Babelfed</a:t>
            </a:r>
            <a:r>
              <a:rPr lang="en-GB" noProof="0" dirty="0" smtClean="0"/>
              <a:t>)</a:t>
            </a:r>
          </a:p>
          <a:p>
            <a:endParaRPr lang="en-GB" noProof="0" dirty="0" smtClean="0"/>
          </a:p>
          <a:p>
            <a:endParaRPr lang="en-GB" noProof="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31</a:t>
            </a:fld>
            <a:endParaRPr lang="nl-BE" dirty="0"/>
          </a:p>
        </p:txBody>
      </p:sp>
    </p:spTree>
    <p:extLst>
      <p:ext uri="{BB962C8B-B14F-4D97-AF65-F5344CB8AC3E}">
        <p14:creationId xmlns:p14="http://schemas.microsoft.com/office/powerpoint/2010/main" val="240059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G-Cloud impact - shared procurement</a:t>
            </a:r>
            <a:endParaRPr lang="en-GB" dirty="0"/>
          </a:p>
        </p:txBody>
      </p:sp>
      <p:sp>
        <p:nvSpPr>
          <p:cNvPr id="3" name="Content Placeholder 2"/>
          <p:cNvSpPr>
            <a:spLocks noGrp="1"/>
          </p:cNvSpPr>
          <p:nvPr>
            <p:ph idx="1"/>
          </p:nvPr>
        </p:nvSpPr>
        <p:spPr/>
        <p:txBody>
          <a:bodyPr>
            <a:normAutofit lnSpcReduction="10000"/>
          </a:bodyPr>
          <a:lstStyle/>
          <a:p>
            <a:r>
              <a:rPr lang="en-GB" noProof="0" smtClean="0"/>
              <a:t>Cooperation regarding the public procurements</a:t>
            </a:r>
          </a:p>
          <a:p>
            <a:pPr lvl="1"/>
            <a:r>
              <a:rPr lang="en-GB" noProof="0" smtClean="0"/>
              <a:t>juridical: central procurement agency clause</a:t>
            </a:r>
          </a:p>
          <a:p>
            <a:pPr lvl="1"/>
            <a:r>
              <a:rPr lang="en-GB" noProof="0" smtClean="0"/>
              <a:t>know-how: specialized in ICT purchases</a:t>
            </a:r>
          </a:p>
          <a:p>
            <a:pPr lvl="1"/>
            <a:r>
              <a:rPr lang="en-GB" noProof="0" smtClean="0"/>
              <a:t>simplicity: less administrative work for the private sector and the state</a:t>
            </a:r>
          </a:p>
          <a:p>
            <a:pPr lvl="1"/>
            <a:r>
              <a:rPr lang="en-GB" noProof="0" smtClean="0"/>
              <a:t>possibility to accelerate the purchases and to avoid double specifications procedures</a:t>
            </a:r>
          </a:p>
          <a:p>
            <a:pPr lvl="1"/>
            <a:r>
              <a:rPr lang="en-GB" noProof="0" smtClean="0"/>
              <a:t>price reductions thanks to the volume</a:t>
            </a:r>
          </a:p>
          <a:p>
            <a:r>
              <a:rPr lang="en-GB" noProof="0" smtClean="0"/>
              <a:t>Software licences</a:t>
            </a:r>
          </a:p>
          <a:p>
            <a:pPr lvl="1"/>
            <a:r>
              <a:rPr lang="en-GB" noProof="0" smtClean="0"/>
              <a:t>negotiations with the providers</a:t>
            </a:r>
          </a:p>
          <a:p>
            <a:pPr lvl="1"/>
            <a:r>
              <a:rPr lang="en-GB" noProof="0" smtClean="0"/>
              <a:t>mutual exchange of unused licences</a:t>
            </a:r>
          </a:p>
          <a:p>
            <a:pPr lvl="1"/>
            <a:endParaRPr lang="en-GB" noProof="0" smtClean="0"/>
          </a:p>
          <a:p>
            <a:pPr lvl="1"/>
            <a:endParaRPr lang="en-GB" noProof="0" dirty="0"/>
          </a:p>
        </p:txBody>
      </p:sp>
      <p:sp>
        <p:nvSpPr>
          <p:cNvPr id="4" name="Tijdelijke aanduiding voor dianummer 3"/>
          <p:cNvSpPr>
            <a:spLocks noGrp="1"/>
          </p:cNvSpPr>
          <p:nvPr>
            <p:ph type="sldNum" sz="quarter" idx="12"/>
          </p:nvPr>
        </p:nvSpPr>
        <p:spPr/>
        <p:txBody>
          <a:bodyPr/>
          <a:lstStyle/>
          <a:p>
            <a:fld id="{13B540AB-6939-4937-A918-1D15FF1C7CE3}" type="slidenum">
              <a:rPr lang="nl-BE" smtClean="0"/>
              <a:pPr/>
              <a:t>32</a:t>
            </a:fld>
            <a:endParaRPr lang="nl-BE" dirty="0"/>
          </a:p>
        </p:txBody>
      </p:sp>
    </p:spTree>
    <p:extLst>
      <p:ext uri="{BB962C8B-B14F-4D97-AF65-F5344CB8AC3E}">
        <p14:creationId xmlns:p14="http://schemas.microsoft.com/office/powerpoint/2010/main" val="72941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impact - reuse of contracts</a:t>
            </a:r>
          </a:p>
        </p:txBody>
      </p:sp>
      <p:sp>
        <p:nvSpPr>
          <p:cNvPr id="7" name="TextBox 6"/>
          <p:cNvSpPr txBox="1"/>
          <p:nvPr/>
        </p:nvSpPr>
        <p:spPr>
          <a:xfrm>
            <a:off x="5649128" y="6383011"/>
            <a:ext cx="1535805" cy="369332"/>
          </a:xfrm>
          <a:prstGeom prst="rect">
            <a:avLst/>
          </a:prstGeom>
          <a:noFill/>
        </p:spPr>
        <p:txBody>
          <a:bodyPr wrap="none" rtlCol="0">
            <a:spAutoFit/>
          </a:bodyPr>
          <a:lstStyle/>
          <a:p>
            <a:r>
              <a:rPr lang="en-GB"/>
              <a:t>Source: Smals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5520" y="1124744"/>
            <a:ext cx="9217024" cy="5063198"/>
          </a:xfrm>
          <a:prstGeom prst="rect">
            <a:avLst/>
          </a:prstGeom>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33</a:t>
            </a:fld>
            <a:endParaRPr lang="nl-BE" dirty="0"/>
          </a:p>
        </p:txBody>
      </p:sp>
    </p:spTree>
    <p:extLst>
      <p:ext uri="{BB962C8B-B14F-4D97-AF65-F5344CB8AC3E}">
        <p14:creationId xmlns:p14="http://schemas.microsoft.com/office/powerpoint/2010/main" val="36535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G-Cloud ROI</a:t>
            </a:r>
            <a:endParaRPr lang="en-US" dirty="0"/>
          </a:p>
        </p:txBody>
      </p:sp>
      <p:pic>
        <p:nvPicPr>
          <p:cNvPr id="5" name="Picture 4"/>
          <p:cNvPicPr>
            <a:picLocks noChangeAspect="1"/>
          </p:cNvPicPr>
          <p:nvPr/>
        </p:nvPicPr>
        <p:blipFill>
          <a:blip r:embed="rId2"/>
          <a:stretch>
            <a:fillRect/>
          </a:stretch>
        </p:blipFill>
        <p:spPr>
          <a:xfrm>
            <a:off x="767408" y="1124744"/>
            <a:ext cx="10945216" cy="5122548"/>
          </a:xfrm>
          <a:prstGeom prst="rect">
            <a:avLst/>
          </a:prstGeom>
        </p:spPr>
      </p:pic>
      <p:sp>
        <p:nvSpPr>
          <p:cNvPr id="4" name="Tijdelijke aanduiding voor dianummer 3"/>
          <p:cNvSpPr>
            <a:spLocks noGrp="1"/>
          </p:cNvSpPr>
          <p:nvPr>
            <p:ph type="sldNum" sz="quarter" idx="12"/>
          </p:nvPr>
        </p:nvSpPr>
        <p:spPr/>
        <p:txBody>
          <a:bodyPr/>
          <a:lstStyle/>
          <a:p>
            <a:fld id="{13B540AB-6939-4937-A918-1D15FF1C7CE3}" type="slidenum">
              <a:rPr lang="nl-BE" smtClean="0"/>
              <a:pPr/>
              <a:t>34</a:t>
            </a:fld>
            <a:endParaRPr lang="nl-BE" dirty="0"/>
          </a:p>
        </p:txBody>
      </p:sp>
    </p:spTree>
    <p:extLst>
      <p:ext uri="{BB962C8B-B14F-4D97-AF65-F5344CB8AC3E}">
        <p14:creationId xmlns:p14="http://schemas.microsoft.com/office/powerpoint/2010/main" val="22523587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911424" y="2492896"/>
            <a:ext cx="10363200" cy="1470025"/>
          </a:xfrm>
        </p:spPr>
        <p:txBody>
          <a:bodyPr/>
          <a:lstStyle/>
          <a:p>
            <a:pPr algn="ctr"/>
            <a:r>
              <a:rPr lang="en-GB" sz="5400" dirty="0" smtClean="0"/>
              <a:t>B</a:t>
            </a:r>
            <a:r>
              <a:rPr lang="en-GB" sz="5400" noProof="0" dirty="0" err="1" smtClean="0"/>
              <a:t>eyond</a:t>
            </a:r>
            <a:r>
              <a:rPr lang="en-GB" sz="5400" noProof="0" dirty="0" smtClean="0"/>
              <a:t> G-Cloud</a:t>
            </a:r>
            <a:endParaRPr lang="en-GB" sz="5400" noProof="0" dirty="0"/>
          </a:p>
        </p:txBody>
      </p:sp>
      <p:sp>
        <p:nvSpPr>
          <p:cNvPr id="2" name="Tijdelijke aanduiding voor dianummer 1"/>
          <p:cNvSpPr>
            <a:spLocks noGrp="1"/>
          </p:cNvSpPr>
          <p:nvPr>
            <p:ph type="sldNum" sz="quarter" idx="12"/>
          </p:nvPr>
        </p:nvSpPr>
        <p:spPr/>
        <p:txBody>
          <a:bodyPr/>
          <a:lstStyle/>
          <a:p>
            <a:pPr>
              <a:defRPr/>
            </a:pPr>
            <a:endParaRPr lang="en-GB" dirty="0"/>
          </a:p>
        </p:txBody>
      </p:sp>
    </p:spTree>
    <p:extLst>
      <p:ext uri="{BB962C8B-B14F-4D97-AF65-F5344CB8AC3E}">
        <p14:creationId xmlns:p14="http://schemas.microsoft.com/office/powerpoint/2010/main" val="38084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tretch/>
        </p:blipFill>
        <p:spPr>
          <a:xfrm>
            <a:off x="1559496" y="1339521"/>
            <a:ext cx="4039164" cy="4715533"/>
          </a:xfrm>
        </p:spPr>
      </p:pic>
      <p:sp>
        <p:nvSpPr>
          <p:cNvPr id="4" name="Title 3"/>
          <p:cNvSpPr>
            <a:spLocks noGrp="1"/>
          </p:cNvSpPr>
          <p:nvPr>
            <p:ph type="title"/>
          </p:nvPr>
        </p:nvSpPr>
        <p:spPr/>
        <p:txBody>
          <a:bodyPr>
            <a:noAutofit/>
          </a:bodyPr>
          <a:lstStyle/>
          <a:p>
            <a:r>
              <a:rPr lang="en-GB" dirty="0"/>
              <a:t>Digital is the new normal: society needs to evolve</a:t>
            </a:r>
          </a:p>
        </p:txBody>
      </p:sp>
      <p:sp>
        <p:nvSpPr>
          <p:cNvPr id="3" name="Content Placeholder 2"/>
          <p:cNvSpPr>
            <a:spLocks noGrp="1"/>
          </p:cNvSpPr>
          <p:nvPr>
            <p:ph sz="half" idx="4294967295"/>
          </p:nvPr>
        </p:nvSpPr>
        <p:spPr>
          <a:xfrm>
            <a:off x="6384032" y="1268412"/>
            <a:ext cx="5384800" cy="4857750"/>
          </a:xfrm>
        </p:spPr>
        <p:txBody>
          <a:bodyPr>
            <a:normAutofit fontScale="92500"/>
          </a:bodyPr>
          <a:lstStyle/>
          <a:p>
            <a:r>
              <a:rPr lang="en-GB" noProof="0" dirty="0" smtClean="0"/>
              <a:t>Public &amp; private sector cooperation regarding</a:t>
            </a:r>
          </a:p>
          <a:p>
            <a:pPr lvl="1"/>
            <a:r>
              <a:rPr lang="en-GB" noProof="0" dirty="0" smtClean="0"/>
              <a:t>vision</a:t>
            </a:r>
          </a:p>
          <a:p>
            <a:pPr lvl="1"/>
            <a:r>
              <a:rPr lang="en-GB" noProof="0" dirty="0" smtClean="0"/>
              <a:t>common components &amp; services </a:t>
            </a:r>
          </a:p>
          <a:p>
            <a:pPr lvl="1"/>
            <a:r>
              <a:rPr lang="en-GB" noProof="0" dirty="0" smtClean="0"/>
              <a:t>synergies in order to meet user expectations </a:t>
            </a:r>
          </a:p>
          <a:p>
            <a:pPr lvl="1"/>
            <a:r>
              <a:rPr lang="en-GB" noProof="0" dirty="0" smtClean="0"/>
              <a:t>offering according to strengths</a:t>
            </a:r>
          </a:p>
          <a:p>
            <a:r>
              <a:rPr lang="en-GB" noProof="0" dirty="0" smtClean="0"/>
              <a:t>Not only about competitive, yet also cooperative strategic advantages</a:t>
            </a:r>
            <a:endParaRPr lang="en-GB" noProof="0" dirty="0"/>
          </a:p>
        </p:txBody>
      </p:sp>
    </p:spTree>
    <p:extLst>
      <p:ext uri="{BB962C8B-B14F-4D97-AF65-F5344CB8AC3E}">
        <p14:creationId xmlns:p14="http://schemas.microsoft.com/office/powerpoint/2010/main" val="20799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62500" lnSpcReduction="20000"/>
          </a:bodyPr>
          <a:lstStyle/>
          <a:p>
            <a:r>
              <a:rPr lang="en-GB" noProof="0" smtClean="0"/>
              <a:t>Cloud-enabled applications</a:t>
            </a:r>
          </a:p>
          <a:p>
            <a:pPr lvl="1"/>
            <a:r>
              <a:rPr lang="en-GB" noProof="0" smtClean="0"/>
              <a:t>traditional applications can benefit of some cloud capabilities</a:t>
            </a:r>
          </a:p>
          <a:p>
            <a:pPr lvl="2"/>
            <a:r>
              <a:rPr lang="en-GB" noProof="0" smtClean="0"/>
              <a:t>iso-functional and iso-architectural migrations (cloud-wrapping)</a:t>
            </a:r>
          </a:p>
          <a:p>
            <a:pPr lvl="1"/>
            <a:r>
              <a:rPr lang="en-GB" noProof="0" smtClean="0"/>
              <a:t>more modest ‘cloud’ architectures</a:t>
            </a:r>
          </a:p>
          <a:p>
            <a:pPr lvl="2"/>
            <a:r>
              <a:rPr lang="en-GB" noProof="0" smtClean="0"/>
              <a:t>use features needed by internet-scale applications </a:t>
            </a:r>
            <a:br>
              <a:rPr lang="en-GB" noProof="0" smtClean="0"/>
            </a:br>
            <a:r>
              <a:rPr lang="en-GB" noProof="0" smtClean="0"/>
              <a:t>for augmenting your quality of service</a:t>
            </a:r>
          </a:p>
          <a:p>
            <a:pPr lvl="2"/>
            <a:r>
              <a:rPr lang="en-GB" noProof="0" smtClean="0"/>
              <a:t>our workloads are not at the extreme end of the cloud spectrum</a:t>
            </a:r>
          </a:p>
          <a:p>
            <a:pPr lvl="1"/>
            <a:r>
              <a:rPr lang="en-GB" noProof="0" smtClean="0"/>
              <a:t>to realize full cloud potential: cloud software architecture needed!</a:t>
            </a:r>
          </a:p>
          <a:p>
            <a:r>
              <a:rPr lang="en-GB" noProof="0" smtClean="0"/>
              <a:t>Cloud-native applications</a:t>
            </a:r>
          </a:p>
          <a:p>
            <a:pPr lvl="1"/>
            <a:r>
              <a:rPr lang="en-GB" noProof="0" smtClean="0"/>
              <a:t>horizontal scaling for internet-scale applications</a:t>
            </a:r>
          </a:p>
          <a:p>
            <a:pPr lvl="1"/>
            <a:r>
              <a:rPr lang="en-GB" noProof="0" smtClean="0"/>
              <a:t>high availability from an application perspective</a:t>
            </a:r>
          </a:p>
          <a:p>
            <a:pPr lvl="1"/>
            <a:r>
              <a:rPr lang="en-GB" noProof="0" smtClean="0"/>
              <a:t>single container availability option (restart downtime)</a:t>
            </a:r>
          </a:p>
          <a:p>
            <a:pPr lvl="1"/>
            <a:r>
              <a:rPr lang="en-GB" noProof="0" smtClean="0"/>
              <a:t>transportability (move to different clouds)</a:t>
            </a:r>
          </a:p>
          <a:p>
            <a:pPr lvl="2"/>
            <a:r>
              <a:rPr lang="en-GB" noProof="0" smtClean="0"/>
              <a:t>worldwide availability zones, multi-cloud strategy, …</a:t>
            </a:r>
          </a:p>
          <a:p>
            <a:pPr lvl="1"/>
            <a:r>
              <a:rPr lang="en-GB" noProof="0" smtClean="0"/>
              <a:t>continuous delivery and automated staging</a:t>
            </a:r>
          </a:p>
          <a:p>
            <a:pPr lvl="1"/>
            <a:r>
              <a:rPr lang="en-GB" noProof="0" smtClean="0"/>
              <a:t>frequent deployments (e.g. very 5 minutes)</a:t>
            </a:r>
          </a:p>
          <a:p>
            <a:pPr lvl="1"/>
            <a:r>
              <a:rPr lang="en-GB" noProof="0" smtClean="0"/>
              <a:t>micro services architectures</a:t>
            </a:r>
          </a:p>
          <a:p>
            <a:pPr lvl="1"/>
            <a:r>
              <a:rPr lang="en-GB" noProof="0" smtClean="0"/>
              <a:t>A/B testing and feature toggles</a:t>
            </a:r>
          </a:p>
          <a:p>
            <a:pPr lvl="1"/>
            <a:r>
              <a:rPr lang="en-GB" noProof="0" smtClean="0"/>
              <a:t>unpredictable loads, …</a:t>
            </a:r>
            <a:endParaRPr lang="en-GB" noProof="0" dirty="0" smtClean="0"/>
          </a:p>
        </p:txBody>
      </p:sp>
      <p:sp>
        <p:nvSpPr>
          <p:cNvPr id="2" name="Titel 1"/>
          <p:cNvSpPr>
            <a:spLocks noGrp="1"/>
          </p:cNvSpPr>
          <p:nvPr>
            <p:ph type="title"/>
          </p:nvPr>
        </p:nvSpPr>
        <p:spPr/>
        <p:txBody>
          <a:bodyPr/>
          <a:lstStyle/>
          <a:p>
            <a:r>
              <a:rPr lang="en-GB" noProof="0" smtClean="0"/>
              <a:t>Cloud-native vs Cloud-enabled ?</a:t>
            </a:r>
            <a:endParaRPr lang="en-GB" noProof="0" dirty="0"/>
          </a:p>
        </p:txBody>
      </p:sp>
      <p:grpSp>
        <p:nvGrpSpPr>
          <p:cNvPr id="17" name="Group 16"/>
          <p:cNvGrpSpPr/>
          <p:nvPr/>
        </p:nvGrpSpPr>
        <p:grpSpPr>
          <a:xfrm>
            <a:off x="8061005" y="1052736"/>
            <a:ext cx="2375937" cy="4752528"/>
            <a:chOff x="6537004" y="1052736"/>
            <a:chExt cx="2375937" cy="4752528"/>
          </a:xfrm>
        </p:grpSpPr>
        <p:sp>
          <p:nvSpPr>
            <p:cNvPr id="14" name="Rectangle 13"/>
            <p:cNvSpPr/>
            <p:nvPr/>
          </p:nvSpPr>
          <p:spPr>
            <a:xfrm>
              <a:off x="6537004" y="5153850"/>
              <a:ext cx="2375937" cy="65141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a:solidFill>
                    <a:schemeClr val="accent2"/>
                  </a:solidFill>
                </a:rPr>
                <a:t>Why Cloud?</a:t>
              </a:r>
              <a:endParaRPr lang="en-GB" sz="1600" b="1" u="sng">
                <a:solidFill>
                  <a:schemeClr val="accent2"/>
                </a:solidFill>
              </a:endParaRPr>
            </a:p>
          </p:txBody>
        </p:sp>
        <p:sp>
          <p:nvSpPr>
            <p:cNvPr id="5" name="Down Arrow 4"/>
            <p:cNvSpPr/>
            <p:nvPr/>
          </p:nvSpPr>
          <p:spPr>
            <a:xfrm>
              <a:off x="7308304" y="1052736"/>
              <a:ext cx="864096" cy="3960440"/>
            </a:xfrm>
            <a:prstGeom prst="downArrow">
              <a:avLst>
                <a:gd name="adj1" fmla="val 50000"/>
                <a:gd name="adj2" fmla="val 22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8112552" y="1196752"/>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solidFill>
                  <a:schemeClr val="tx2"/>
                </a:solidFill>
              </a:rPr>
              <a:t>What</a:t>
            </a:r>
            <a:r>
              <a:rPr lang="nl-BE" sz="1600" dirty="0">
                <a:solidFill>
                  <a:schemeClr val="tx2"/>
                </a:solidFill>
              </a:rPr>
              <a:t> is </a:t>
            </a:r>
            <a:r>
              <a:rPr lang="nl-BE" sz="1600" dirty="0" err="1">
                <a:solidFill>
                  <a:schemeClr val="tx2"/>
                </a:solidFill>
              </a:rPr>
              <a:t>the</a:t>
            </a:r>
            <a:r>
              <a:rPr lang="nl-BE" sz="1600" dirty="0">
                <a:solidFill>
                  <a:schemeClr val="tx2"/>
                </a:solidFill>
              </a:rPr>
              <a:t> </a:t>
            </a:r>
            <a:r>
              <a:rPr lang="nl-BE" sz="1600" b="1" dirty="0" err="1">
                <a:solidFill>
                  <a:schemeClr val="tx2"/>
                </a:solidFill>
              </a:rPr>
              <a:t>maturity</a:t>
            </a:r>
            <a:r>
              <a:rPr lang="nl-BE" sz="1600" b="1" dirty="0">
                <a:solidFill>
                  <a:schemeClr val="tx2"/>
                </a:solidFill>
              </a:rPr>
              <a:t> level</a:t>
            </a:r>
            <a:r>
              <a:rPr lang="nl-BE" sz="1600" dirty="0">
                <a:solidFill>
                  <a:schemeClr val="tx2"/>
                </a:solidFill>
              </a:rPr>
              <a:t> of </a:t>
            </a:r>
            <a:r>
              <a:rPr lang="nl-BE" sz="1600" dirty="0" err="1">
                <a:solidFill>
                  <a:schemeClr val="tx2"/>
                </a:solidFill>
              </a:rPr>
              <a:t>your</a:t>
            </a:r>
            <a:r>
              <a:rPr lang="nl-BE" sz="1600" dirty="0">
                <a:solidFill>
                  <a:schemeClr val="tx2"/>
                </a:solidFill>
              </a:rPr>
              <a:t> </a:t>
            </a:r>
            <a:r>
              <a:rPr lang="nl-BE" sz="1600" dirty="0" err="1">
                <a:solidFill>
                  <a:schemeClr val="tx2"/>
                </a:solidFill>
              </a:rPr>
              <a:t>organization</a:t>
            </a:r>
            <a:r>
              <a:rPr lang="nl-BE" sz="1600" dirty="0">
                <a:solidFill>
                  <a:schemeClr val="tx2"/>
                </a:solidFill>
              </a:rPr>
              <a:t>?</a:t>
            </a:r>
            <a:endParaRPr lang="en-GB" sz="1600" b="1" u="sng" dirty="0">
              <a:solidFill>
                <a:schemeClr val="tx2"/>
              </a:solidFill>
            </a:endParaRPr>
          </a:p>
        </p:txBody>
      </p:sp>
      <p:sp>
        <p:nvSpPr>
          <p:cNvPr id="7" name="Rectangle 6"/>
          <p:cNvSpPr/>
          <p:nvPr/>
        </p:nvSpPr>
        <p:spPr>
          <a:xfrm>
            <a:off x="8112551" y="2060848"/>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solidFill>
                  <a:schemeClr val="tx2"/>
                </a:solidFill>
              </a:rPr>
              <a:t>What</a:t>
            </a:r>
            <a:r>
              <a:rPr lang="nl-BE" sz="1600" dirty="0">
                <a:solidFill>
                  <a:schemeClr val="tx2"/>
                </a:solidFill>
              </a:rPr>
              <a:t> are </a:t>
            </a:r>
            <a:r>
              <a:rPr lang="nl-BE" sz="1600" dirty="0" err="1">
                <a:solidFill>
                  <a:schemeClr val="tx2"/>
                </a:solidFill>
              </a:rPr>
              <a:t>the</a:t>
            </a:r>
            <a:r>
              <a:rPr lang="nl-BE" sz="1600" dirty="0">
                <a:solidFill>
                  <a:schemeClr val="tx2"/>
                </a:solidFill>
              </a:rPr>
              <a:t> </a:t>
            </a:r>
            <a:r>
              <a:rPr lang="nl-BE" sz="1600" b="1" dirty="0">
                <a:solidFill>
                  <a:schemeClr val="tx2"/>
                </a:solidFill>
              </a:rPr>
              <a:t>benefits</a:t>
            </a:r>
            <a:r>
              <a:rPr lang="nl-BE" sz="1600" dirty="0">
                <a:solidFill>
                  <a:schemeClr val="tx2"/>
                </a:solidFill>
              </a:rPr>
              <a:t> of </a:t>
            </a:r>
            <a:r>
              <a:rPr lang="nl-BE" sz="1600" dirty="0" err="1">
                <a:solidFill>
                  <a:schemeClr val="tx2"/>
                </a:solidFill>
              </a:rPr>
              <a:t>cloud</a:t>
            </a:r>
            <a:r>
              <a:rPr lang="nl-BE" sz="1600" dirty="0">
                <a:solidFill>
                  <a:schemeClr val="tx2"/>
                </a:solidFill>
              </a:rPr>
              <a:t> </a:t>
            </a:r>
            <a:r>
              <a:rPr lang="nl-BE" sz="1600" dirty="0" err="1">
                <a:solidFill>
                  <a:schemeClr val="tx2"/>
                </a:solidFill>
              </a:rPr>
              <a:t>technology</a:t>
            </a:r>
            <a:r>
              <a:rPr lang="nl-BE" sz="1600" dirty="0">
                <a:solidFill>
                  <a:schemeClr val="tx2"/>
                </a:solidFill>
              </a:rPr>
              <a:t> </a:t>
            </a:r>
            <a:r>
              <a:rPr lang="nl-BE" sz="1600" dirty="0" err="1">
                <a:solidFill>
                  <a:schemeClr val="tx2"/>
                </a:solidFill>
              </a:rPr>
              <a:t>you</a:t>
            </a:r>
            <a:r>
              <a:rPr lang="nl-BE" sz="1600" dirty="0">
                <a:solidFill>
                  <a:schemeClr val="tx2"/>
                </a:solidFill>
              </a:rPr>
              <a:t> want </a:t>
            </a:r>
            <a:r>
              <a:rPr lang="nl-BE" sz="1600" dirty="0" err="1">
                <a:solidFill>
                  <a:schemeClr val="tx2"/>
                </a:solidFill>
              </a:rPr>
              <a:t>to</a:t>
            </a:r>
            <a:r>
              <a:rPr lang="nl-BE" sz="1600" dirty="0">
                <a:solidFill>
                  <a:schemeClr val="tx2"/>
                </a:solidFill>
              </a:rPr>
              <a:t> </a:t>
            </a:r>
            <a:r>
              <a:rPr lang="nl-BE" sz="1600" dirty="0" err="1">
                <a:solidFill>
                  <a:schemeClr val="tx2"/>
                </a:solidFill>
              </a:rPr>
              <a:t>maximize</a:t>
            </a:r>
            <a:r>
              <a:rPr lang="nl-BE" sz="1600" dirty="0">
                <a:solidFill>
                  <a:schemeClr val="tx2"/>
                </a:solidFill>
              </a:rPr>
              <a:t>?</a:t>
            </a:r>
            <a:endParaRPr lang="en-GB" sz="1600" b="1" u="sng" dirty="0">
              <a:solidFill>
                <a:schemeClr val="tx2"/>
              </a:solidFill>
            </a:endParaRPr>
          </a:p>
        </p:txBody>
      </p:sp>
      <p:sp>
        <p:nvSpPr>
          <p:cNvPr id="8" name="Rectangle 7"/>
          <p:cNvSpPr/>
          <p:nvPr/>
        </p:nvSpPr>
        <p:spPr>
          <a:xfrm>
            <a:off x="8095733" y="2924944"/>
            <a:ext cx="2375937" cy="792088"/>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solidFill>
                  <a:schemeClr val="tx2"/>
                </a:solidFill>
              </a:rPr>
              <a:t>What are the </a:t>
            </a:r>
            <a:r>
              <a:rPr lang="nl-BE" sz="1600" b="1">
                <a:solidFill>
                  <a:schemeClr val="tx2"/>
                </a:solidFill>
              </a:rPr>
              <a:t>characteristics</a:t>
            </a:r>
            <a:r>
              <a:rPr lang="nl-BE" sz="1600">
                <a:solidFill>
                  <a:schemeClr val="tx2"/>
                </a:solidFill>
              </a:rPr>
              <a:t> of your (traditional) workloads?</a:t>
            </a:r>
            <a:endParaRPr lang="en-GB" sz="1600" b="1" u="sng">
              <a:solidFill>
                <a:schemeClr val="tx2"/>
              </a:solidFill>
            </a:endParaRPr>
          </a:p>
        </p:txBody>
      </p:sp>
      <p:sp>
        <p:nvSpPr>
          <p:cNvPr id="10" name="Rectangle 9"/>
          <p:cNvSpPr/>
          <p:nvPr/>
        </p:nvSpPr>
        <p:spPr>
          <a:xfrm>
            <a:off x="8095732" y="3789040"/>
            <a:ext cx="2375937" cy="651414"/>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solidFill>
                  <a:schemeClr val="tx2"/>
                </a:solidFill>
              </a:rPr>
              <a:t>What is your </a:t>
            </a:r>
            <a:r>
              <a:rPr lang="nl-BE" sz="1600" b="1">
                <a:solidFill>
                  <a:schemeClr val="tx2"/>
                </a:solidFill>
              </a:rPr>
              <a:t>current IT landscape</a:t>
            </a:r>
            <a:r>
              <a:rPr lang="nl-BE" sz="1600">
                <a:solidFill>
                  <a:schemeClr val="tx2"/>
                </a:solidFill>
              </a:rPr>
              <a:t>?</a:t>
            </a:r>
            <a:endParaRPr lang="en-GB" sz="1600" b="1" u="sng">
              <a:solidFill>
                <a:schemeClr val="tx2"/>
              </a:solidFill>
            </a:endParaRPr>
          </a:p>
        </p:txBody>
      </p:sp>
      <p:sp>
        <p:nvSpPr>
          <p:cNvPr id="15" name="Rectangle 14"/>
          <p:cNvSpPr/>
          <p:nvPr/>
        </p:nvSpPr>
        <p:spPr>
          <a:xfrm>
            <a:off x="8093502" y="4509121"/>
            <a:ext cx="2375937" cy="226479"/>
          </a:xfrm>
          <a:prstGeom prst="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600">
                <a:solidFill>
                  <a:schemeClr val="tx2"/>
                </a:solidFill>
              </a:rPr>
              <a:t>...</a:t>
            </a:r>
            <a:endParaRPr lang="en-GB" sz="1600" b="1" u="sng">
              <a:solidFill>
                <a:schemeClr val="tx2"/>
              </a:solidFill>
            </a:endParaRPr>
          </a:p>
        </p:txBody>
      </p:sp>
    </p:spTree>
    <p:extLst>
      <p:ext uri="{BB962C8B-B14F-4D97-AF65-F5344CB8AC3E}">
        <p14:creationId xmlns:p14="http://schemas.microsoft.com/office/powerpoint/2010/main" val="56077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fade">
                                      <p:cBhvr>
                                        <p:cTn id="58" dur="500"/>
                                        <p:tgtEl>
                                          <p:spTgt spid="3">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10"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https://pixabay.com/static/uploads/photo/2012/04/23/15/50/yin-yang-38646_640.png"/>
          <p:cNvPicPr>
            <a:picLocks noChangeAspect="1" noChangeArrowheads="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3571875" y="1014089"/>
            <a:ext cx="51117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6311900" y="1732464"/>
            <a:ext cx="1912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nl-BE" altLang="fr-FR" sz="2400" dirty="0">
                <a:solidFill>
                  <a:schemeClr val="tx2">
                    <a:lumMod val="20000"/>
                    <a:lumOff val="80000"/>
                  </a:schemeClr>
                </a:solidFill>
              </a:rPr>
              <a:t>ICT </a:t>
            </a:r>
            <a:r>
              <a:rPr lang="nl-BE" altLang="fr-FR" sz="2400" dirty="0" err="1">
                <a:solidFill>
                  <a:schemeClr val="tx2">
                    <a:lumMod val="20000"/>
                    <a:lumOff val="80000"/>
                  </a:schemeClr>
                </a:solidFill>
              </a:rPr>
              <a:t>enables</a:t>
            </a:r>
            <a:r>
              <a:rPr lang="nl-BE" altLang="fr-FR" sz="2400" dirty="0">
                <a:solidFill>
                  <a:schemeClr val="tx2">
                    <a:lumMod val="20000"/>
                    <a:lumOff val="80000"/>
                  </a:schemeClr>
                </a:solidFill>
              </a:rPr>
              <a:t> business, </a:t>
            </a:r>
            <a:r>
              <a:rPr lang="nl-BE" altLang="fr-FR" sz="2400" dirty="0" err="1">
                <a:solidFill>
                  <a:schemeClr val="tx2">
                    <a:lumMod val="20000"/>
                    <a:lumOff val="80000"/>
                  </a:schemeClr>
                </a:solidFill>
              </a:rPr>
              <a:t>effectiveness</a:t>
            </a:r>
            <a:r>
              <a:rPr lang="nl-BE" altLang="fr-FR" sz="2400" dirty="0">
                <a:solidFill>
                  <a:schemeClr val="tx2">
                    <a:lumMod val="20000"/>
                    <a:lumOff val="80000"/>
                  </a:schemeClr>
                </a:solidFill>
              </a:rPr>
              <a:t>, efficiency, </a:t>
            </a:r>
            <a:r>
              <a:rPr lang="nl-BE" altLang="fr-FR" sz="2400" dirty="0" err="1">
                <a:solidFill>
                  <a:schemeClr val="tx2">
                    <a:lumMod val="20000"/>
                    <a:lumOff val="80000"/>
                  </a:schemeClr>
                </a:solidFill>
              </a:rPr>
              <a:t>innovation</a:t>
            </a:r>
            <a:endParaRPr lang="fr-BE" altLang="fr-FR" sz="2400" dirty="0">
              <a:solidFill>
                <a:schemeClr val="tx2">
                  <a:lumMod val="20000"/>
                  <a:lumOff val="80000"/>
                </a:schemeClr>
              </a:solidFill>
            </a:endParaRPr>
          </a:p>
        </p:txBody>
      </p:sp>
      <p:sp>
        <p:nvSpPr>
          <p:cNvPr id="14342" name="TextBox 6"/>
          <p:cNvSpPr txBox="1">
            <a:spLocks noChangeArrowheads="1"/>
          </p:cNvSpPr>
          <p:nvPr/>
        </p:nvSpPr>
        <p:spPr bwMode="auto">
          <a:xfrm>
            <a:off x="4020313" y="3274625"/>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nl-BE" altLang="fr-FR" sz="2400" dirty="0">
                <a:solidFill>
                  <a:srgbClr val="0F879D"/>
                </a:solidFill>
              </a:rPr>
              <a:t>Business drives, </a:t>
            </a:r>
            <a:r>
              <a:rPr lang="nl-BE" altLang="fr-FR" sz="2400" dirty="0" err="1">
                <a:solidFill>
                  <a:srgbClr val="0F879D"/>
                </a:solidFill>
              </a:rPr>
              <a:t>empowers</a:t>
            </a:r>
            <a:r>
              <a:rPr lang="nl-BE" altLang="fr-FR" sz="2400" dirty="0">
                <a:solidFill>
                  <a:srgbClr val="0F879D"/>
                </a:solidFill>
              </a:rPr>
              <a:t> </a:t>
            </a:r>
            <a:r>
              <a:rPr lang="nl-BE" altLang="fr-FR" sz="2400" dirty="0" err="1">
                <a:solidFill>
                  <a:srgbClr val="0F879D"/>
                </a:solidFill>
              </a:rPr>
              <a:t>and</a:t>
            </a:r>
            <a:endParaRPr lang="nl-BE" altLang="fr-FR" sz="2400" dirty="0">
              <a:solidFill>
                <a:srgbClr val="0F879D"/>
              </a:solidFill>
            </a:endParaRPr>
          </a:p>
          <a:p>
            <a:pPr algn="ctr" eaLnBrk="1" hangingPunct="1">
              <a:spcBef>
                <a:spcPct val="0"/>
              </a:spcBef>
              <a:buFontTx/>
              <a:buNone/>
            </a:pPr>
            <a:r>
              <a:rPr lang="nl-BE" altLang="fr-FR" sz="2400" dirty="0" err="1">
                <a:solidFill>
                  <a:srgbClr val="0F879D"/>
                </a:solidFill>
              </a:rPr>
              <a:t>invests</a:t>
            </a:r>
            <a:r>
              <a:rPr lang="nl-BE" altLang="fr-FR" sz="2400" dirty="0">
                <a:solidFill>
                  <a:srgbClr val="0F879D"/>
                </a:solidFill>
              </a:rPr>
              <a:t> in ICT</a:t>
            </a:r>
            <a:endParaRPr lang="fr-BE" altLang="fr-FR" sz="2400" dirty="0">
              <a:solidFill>
                <a:srgbClr val="0F879D"/>
              </a:solidFill>
            </a:endParaRPr>
          </a:p>
        </p:txBody>
      </p:sp>
      <p:sp>
        <p:nvSpPr>
          <p:cNvPr id="8" name="Title 7"/>
          <p:cNvSpPr>
            <a:spLocks noGrp="1"/>
          </p:cNvSpPr>
          <p:nvPr>
            <p:ph type="title"/>
          </p:nvPr>
        </p:nvSpPr>
        <p:spPr/>
        <p:txBody>
          <a:bodyPr/>
          <a:lstStyle/>
          <a:p>
            <a:r>
              <a:rPr lang="en-GB" noProof="0" dirty="0" smtClean="0"/>
              <a:t>Focus on business</a:t>
            </a:r>
            <a:endParaRPr lang="en-GB" noProof="0" dirty="0"/>
          </a:p>
        </p:txBody>
      </p:sp>
    </p:spTree>
    <p:extLst>
      <p:ext uri="{BB962C8B-B14F-4D97-AF65-F5344CB8AC3E}">
        <p14:creationId xmlns:p14="http://schemas.microsoft.com/office/powerpoint/2010/main" val="361279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Business components</a:t>
            </a:r>
          </a:p>
        </p:txBody>
      </p:sp>
      <p:sp>
        <p:nvSpPr>
          <p:cNvPr id="3" name="Rectangle 2"/>
          <p:cNvSpPr/>
          <p:nvPr/>
        </p:nvSpPr>
        <p:spPr>
          <a:xfrm>
            <a:off x="1703512" y="44624"/>
            <a:ext cx="8856984" cy="3888432"/>
          </a:xfrm>
          <a:prstGeom prst="rect">
            <a:avLst/>
          </a:prstGeom>
          <a:solidFill>
            <a:srgbClr val="C84457">
              <a:alpha val="10588"/>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smtClean="0">
                <a:solidFill>
                  <a:srgbClr val="C00000"/>
                </a:solidFill>
              </a:rPr>
              <a:t>Shift of focus / Added value</a:t>
            </a:r>
            <a:endParaRPr lang="en-US" dirty="0">
              <a:solidFill>
                <a:srgbClr val="C00000"/>
              </a:solidFill>
            </a:endParaRPr>
          </a:p>
        </p:txBody>
      </p:sp>
      <p:sp>
        <p:nvSpPr>
          <p:cNvPr id="2" name="Tijdelijke aanduiding voor dianummer 1"/>
          <p:cNvSpPr>
            <a:spLocks noGrp="1"/>
          </p:cNvSpPr>
          <p:nvPr>
            <p:ph type="sldNum" sz="quarter" idx="12"/>
          </p:nvPr>
        </p:nvSpPr>
        <p:spPr/>
        <p:txBody>
          <a:bodyPr/>
          <a:lstStyle/>
          <a:p>
            <a:pPr>
              <a:defRPr/>
            </a:pPr>
            <a:endParaRPr lang="en-GB" dirty="0"/>
          </a:p>
        </p:txBody>
      </p:sp>
    </p:spTree>
    <p:extLst>
      <p:ext uri="{BB962C8B-B14F-4D97-AF65-F5344CB8AC3E}">
        <p14:creationId xmlns:p14="http://schemas.microsoft.com/office/powerpoint/2010/main" val="262922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altLang="fr-FR" noProof="0" smtClean="0"/>
              <a:t>Provided automatically, if possible</a:t>
            </a:r>
          </a:p>
          <a:p>
            <a:r>
              <a:rPr lang="en-GB" altLang="fr-FR" noProof="0" smtClean="0"/>
              <a:t>With active user participation ( self-service – self-empowerment – follow-up)</a:t>
            </a:r>
          </a:p>
          <a:p>
            <a:r>
              <a:rPr lang="en-GB" altLang="fr-FR" noProof="0" smtClean="0"/>
              <a:t>Always up to date</a:t>
            </a:r>
          </a:p>
          <a:p>
            <a:r>
              <a:rPr lang="en-GB" altLang="fr-FR" noProof="0" smtClean="0"/>
              <a:t>Offered in a performant and user friendly way</a:t>
            </a:r>
          </a:p>
          <a:p>
            <a:r>
              <a:rPr lang="en-GB" altLang="fr-FR" noProof="0" smtClean="0"/>
              <a:t>Reliable, safe and permanently available </a:t>
            </a:r>
          </a:p>
          <a:p>
            <a:r>
              <a:rPr lang="en-GB" altLang="fr-FR" noProof="0" smtClean="0"/>
              <a:t>Using the media of their choice (internet, mobile data, telephone, direct contact…) </a:t>
            </a:r>
          </a:p>
          <a:p>
            <a:r>
              <a:rPr lang="en-GB" altLang="fr-FR" noProof="0" smtClean="0"/>
              <a:t>Respecting their privacy</a:t>
            </a:r>
            <a:endParaRPr lang="en-GB" altLang="fr-FR" noProof="0" dirty="0"/>
          </a:p>
        </p:txBody>
      </p:sp>
      <p:sp>
        <p:nvSpPr>
          <p:cNvPr id="2" name="Title 1"/>
          <p:cNvSpPr>
            <a:spLocks noGrp="1"/>
          </p:cNvSpPr>
          <p:nvPr>
            <p:ph type="title"/>
          </p:nvPr>
        </p:nvSpPr>
        <p:spPr/>
        <p:txBody>
          <a:bodyPr/>
          <a:lstStyle/>
          <a:p>
            <a:r>
              <a:rPr lang="en-GB" smtClean="0"/>
              <a:t>Expectations of citizens &amp; enterprises</a:t>
            </a:r>
            <a:endParaRPr lang="en-GB" dirty="0"/>
          </a:p>
        </p:txBody>
      </p:sp>
    </p:spTree>
    <p:extLst>
      <p:ext uri="{BB962C8B-B14F-4D97-AF65-F5344CB8AC3E}">
        <p14:creationId xmlns:p14="http://schemas.microsoft.com/office/powerpoint/2010/main" val="1440048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t>API </a:t>
            </a:r>
            <a:r>
              <a:rPr lang="nl-BE" dirty="0" err="1" smtClean="0"/>
              <a:t>Economy</a:t>
            </a:r>
            <a:endParaRPr lang="fr-BE" dirty="0"/>
          </a:p>
        </p:txBody>
      </p:sp>
      <p:sp>
        <p:nvSpPr>
          <p:cNvPr id="7" name="Hexagon 6"/>
          <p:cNvSpPr/>
          <p:nvPr/>
        </p:nvSpPr>
        <p:spPr>
          <a:xfrm>
            <a:off x="4583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4583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t>Big data </a:t>
            </a:r>
            <a:r>
              <a:rPr lang="nl-BE" dirty="0" err="1" smtClean="0"/>
              <a:t>analytics</a:t>
            </a:r>
            <a:endParaRPr lang="fr-BE" dirty="0"/>
          </a:p>
        </p:txBody>
      </p:sp>
      <p:sp>
        <p:nvSpPr>
          <p:cNvPr id="10" name="Hexagon 9"/>
          <p:cNvSpPr/>
          <p:nvPr/>
        </p:nvSpPr>
        <p:spPr>
          <a:xfrm>
            <a:off x="6106284" y="3685129"/>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6083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smtClean="0"/>
              <a:t>Artificial</a:t>
            </a:r>
            <a:r>
              <a:rPr lang="nl-BE" dirty="0" smtClean="0"/>
              <a:t> Intelligence</a:t>
            </a:r>
            <a:endParaRPr lang="fr-BE" dirty="0"/>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smtClean="0"/>
              <a:t>Public Cloud</a:t>
            </a:r>
            <a:endParaRPr lang="fr-BE" dirty="0"/>
          </a:p>
        </p:txBody>
      </p:sp>
      <p:sp>
        <p:nvSpPr>
          <p:cNvPr id="18" name="Hexagon 17"/>
          <p:cNvSpPr/>
          <p:nvPr/>
        </p:nvSpPr>
        <p:spPr>
          <a:xfrm>
            <a:off x="7594447" y="290527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Tree>
    <p:extLst>
      <p:ext uri="{BB962C8B-B14F-4D97-AF65-F5344CB8AC3E}">
        <p14:creationId xmlns:p14="http://schemas.microsoft.com/office/powerpoint/2010/main" val="303691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8" name="Hexagon 7"/>
          <p:cNvSpPr/>
          <p:nvPr/>
        </p:nvSpPr>
        <p:spPr>
          <a:xfrm>
            <a:off x="3061380" y="3645024"/>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Tree>
    <p:extLst>
      <p:ext uri="{BB962C8B-B14F-4D97-AF65-F5344CB8AC3E}">
        <p14:creationId xmlns:p14="http://schemas.microsoft.com/office/powerpoint/2010/main" val="277255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Shifting focus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towards synergies in the area of 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rPr>
              <a:t>Stronger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centrally coordinated approach to offering </a:t>
            </a:r>
            <a:r>
              <a:rPr kumimoji="0" lang="en-US" sz="4400" b="0" i="0" u="none" strike="noStrike" kern="1200" cap="none" spc="0" normalizeH="0" baseline="0" noProof="0" dirty="0" smtClean="0">
                <a:ln>
                  <a:noFill/>
                </a:ln>
                <a:solidFill>
                  <a:prstClr val="white"/>
                </a:solidFill>
                <a:effectLst/>
                <a:uLnTx/>
                <a:uFillTx/>
                <a:latin typeface="Calibri" panose="020F0502020204030204"/>
                <a:ea typeface="+mn-ea"/>
                <a:cs typeface="+mn-cs"/>
              </a:rPr>
              <a:t>platforms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p:cNvSpPr>
            <a:spLocks noGrp="1"/>
          </p:cNvSpPr>
          <p:nvPr>
            <p:ph type="sldNum" sz="quarter" idx="12"/>
          </p:nvPr>
        </p:nvSpPr>
        <p:spPr/>
        <p:txBody>
          <a:bodyPr/>
          <a:lstStyle/>
          <a:p>
            <a:pPr>
              <a:defRPr/>
            </a:pPr>
            <a:endParaRPr lang="en-GB" dirty="0"/>
          </a:p>
        </p:txBody>
      </p:sp>
    </p:spTree>
    <p:extLst>
      <p:ext uri="{BB962C8B-B14F-4D97-AF65-F5344CB8AC3E}">
        <p14:creationId xmlns:p14="http://schemas.microsoft.com/office/powerpoint/2010/main" val="339309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Oval 14"/>
          <p:cNvSpPr>
            <a:spLocks noChangeAspect="1"/>
          </p:cNvSpPr>
          <p:nvPr/>
        </p:nvSpPr>
        <p:spPr>
          <a:xfrm>
            <a:off x="2063552" y="-669302"/>
            <a:ext cx="8058742" cy="80587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val 16"/>
          <p:cNvSpPr>
            <a:spLocks noChangeAspect="1"/>
          </p:cNvSpPr>
          <p:nvPr/>
        </p:nvSpPr>
        <p:spPr>
          <a:xfrm>
            <a:off x="3359696" y="620688"/>
            <a:ext cx="5525950" cy="55259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1524000" y="5794660"/>
            <a:ext cx="9144000" cy="1234740"/>
            <a:chOff x="179512" y="3853780"/>
            <a:chExt cx="8640960" cy="1591442"/>
          </a:xfrm>
        </p:grpSpPr>
        <p:sp>
          <p:nvSpPr>
            <p:cNvPr id="4" name="Isosceles Triangle 3"/>
            <p:cNvSpPr/>
            <p:nvPr/>
          </p:nvSpPr>
          <p:spPr>
            <a:xfrm>
              <a:off x="180859"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Isosceles Triangle 7"/>
            <p:cNvSpPr/>
            <p:nvPr/>
          </p:nvSpPr>
          <p:spPr>
            <a:xfrm>
              <a:off x="1907704"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Isosceles Triangle 8"/>
            <p:cNvSpPr/>
            <p:nvPr/>
          </p:nvSpPr>
          <p:spPr>
            <a:xfrm>
              <a:off x="3635896"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a:off x="5364088"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a:off x="7092280"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79512" y="4617130"/>
              <a:ext cx="8640960" cy="828092"/>
            </a:xfrm>
            <a:prstGeom prst="rect">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p:cNvSpPr txBox="1"/>
          <p:nvPr/>
        </p:nvSpPr>
        <p:spPr>
          <a:xfrm>
            <a:off x="3940756" y="6341258"/>
            <a:ext cx="43874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Ondersteunende</a:t>
            </a:r>
            <a:r>
              <a:rPr kumimoji="0" lang="fr-BE" sz="2000" b="1" i="0" u="none" strike="noStrike" kern="1200" cap="none" spc="0" normalizeH="0" baseline="0" noProof="0" dirty="0">
                <a:ln>
                  <a:noFill/>
                </a:ln>
                <a:solidFill>
                  <a:prstClr val="white"/>
                </a:solidFill>
                <a:effectLst/>
                <a:uLnTx/>
                <a:uFillTx/>
                <a:latin typeface="Calibri"/>
                <a:ea typeface="+mn-ea"/>
                <a:cs typeface="+mn-cs"/>
              </a:rPr>
              <a:t> </a:t>
            </a: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p:cNvSpPr/>
          <p:nvPr/>
        </p:nvSpPr>
        <p:spPr>
          <a:xfrm>
            <a:off x="1919536" y="2564905"/>
            <a:ext cx="8496944" cy="165444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207568"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Intake</a:t>
            </a:r>
            <a:r>
              <a:rPr kumimoji="0" lang="fr-BE" sz="1600" b="0" i="0" u="none" strike="noStrike" kern="1200" cap="none" spc="0" normalizeH="0" baseline="0" noProof="0" dirty="0">
                <a:ln>
                  <a:noFill/>
                </a:ln>
                <a:solidFill>
                  <a:prstClr val="white"/>
                </a:solidFill>
                <a:effectLst/>
                <a:uLnTx/>
                <a:uFillTx/>
                <a:latin typeface="Calibri"/>
                <a:ea typeface="+mn-ea"/>
                <a:cs typeface="+mn-cs"/>
              </a:rPr>
              <a:t> &amp;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Inform</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8616280" y="2996952"/>
            <a:ext cx="1579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a:ea typeface="+mn-ea"/>
                <a:cs typeface="+mn-cs"/>
              </a:rPr>
              <a:t>Primaire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343472" y="-549442"/>
            <a:ext cx="9793088" cy="108012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Isosceles Triangle 23"/>
          <p:cNvSpPr/>
          <p:nvPr/>
        </p:nvSpPr>
        <p:spPr>
          <a:xfrm rot="10800000">
            <a:off x="1344472" y="530677"/>
            <a:ext cx="9576064" cy="306034"/>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436530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Verwerking</a:t>
            </a: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652554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Leveren</a:t>
            </a:r>
            <a:r>
              <a:rPr kumimoji="0" lang="fr-BE" sz="1600" b="0" i="0" u="none" strike="noStrike" kern="1200" cap="none" spc="0" normalizeH="0" baseline="0" noProof="0" dirty="0">
                <a:ln>
                  <a:noFill/>
                </a:ln>
                <a:solidFill>
                  <a:prstClr val="white"/>
                </a:solidFill>
                <a:effectLst/>
                <a:uLnTx/>
                <a:uFillTx/>
                <a:latin typeface="Calibri"/>
                <a:ea typeface="+mn-ea"/>
                <a:cs typeface="+mn-cs"/>
              </a:rPr>
              <a:t> van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dienst</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583832" y="364594"/>
            <a:ext cx="29809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Besturingprocessen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4943872" y="4653136"/>
            <a:ext cx="2232248" cy="576064"/>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1.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Gebruikers</a:t>
            </a:r>
            <a:r>
              <a:rPr kumimoji="0" lang="fr-BE" sz="1600" b="0" i="0" u="none" strike="noStrike" kern="1200" cap="none" spc="0" normalizeH="0" baseline="0" noProof="0" dirty="0">
                <a:ln>
                  <a:noFill/>
                </a:ln>
                <a:solidFill>
                  <a:prstClr val="black"/>
                </a:solidFill>
                <a:effectLst/>
                <a:uLnTx/>
                <a:uFillTx/>
                <a:latin typeface="Calibri"/>
                <a:ea typeface="+mn-ea"/>
                <a:cs typeface="+mn-cs"/>
              </a:rPr>
              <a:t>- en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toegangsbeheer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2351584" y="1628800"/>
            <a:ext cx="1512168" cy="504056"/>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3.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Beveiligings</a:t>
            </a:r>
            <a:r>
              <a:rPr kumimoji="0" lang="fr-BE"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componenten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31"/>
          <p:cNvSpPr/>
          <p:nvPr/>
        </p:nvSpPr>
        <p:spPr>
          <a:xfrm>
            <a:off x="8256240" y="1648545"/>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4.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Authentieke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Bronnen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2731558" y="4869160"/>
            <a:ext cx="1492235"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5. Interfaces</a:t>
            </a:r>
          </a:p>
        </p:txBody>
      </p:sp>
      <p:sp>
        <p:nvSpPr>
          <p:cNvPr id="35" name="TextBox 34"/>
          <p:cNvSpPr txBox="1"/>
          <p:nvPr/>
        </p:nvSpPr>
        <p:spPr>
          <a:xfrm>
            <a:off x="8254418" y="1203554"/>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beheer</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6" name="TextBox 35"/>
          <p:cNvSpPr txBox="1"/>
          <p:nvPr/>
        </p:nvSpPr>
        <p:spPr>
          <a:xfrm>
            <a:off x="9048328" y="2132857"/>
            <a:ext cx="1612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ontsluiting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7" name="TextBox 36"/>
          <p:cNvSpPr txBox="1"/>
          <p:nvPr/>
        </p:nvSpPr>
        <p:spPr>
          <a:xfrm>
            <a:off x="3175816" y="908721"/>
            <a:ext cx="1191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timestamping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8" name="TextBox 37"/>
          <p:cNvSpPr txBox="1"/>
          <p:nvPr/>
        </p:nvSpPr>
        <p:spPr>
          <a:xfrm>
            <a:off x="2174436" y="2267001"/>
            <a:ext cx="11852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handtekening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9" name="TextBox 38"/>
          <p:cNvSpPr txBox="1"/>
          <p:nvPr/>
        </p:nvSpPr>
        <p:spPr>
          <a:xfrm>
            <a:off x="2484008" y="2617168"/>
            <a:ext cx="8756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encryptie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1" name="TextBox 40"/>
          <p:cNvSpPr txBox="1"/>
          <p:nvPr/>
        </p:nvSpPr>
        <p:spPr>
          <a:xfrm>
            <a:off x="2772422" y="1249016"/>
            <a:ext cx="7312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logging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2" name="Rectangle 41"/>
          <p:cNvSpPr/>
          <p:nvPr/>
        </p:nvSpPr>
        <p:spPr>
          <a:xfrm>
            <a:off x="5306414" y="1124745"/>
            <a:ext cx="1725690" cy="340295"/>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2.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Dossierbeheer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6487" y="91390"/>
            <a:ext cx="1596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beheer</a:t>
            </a:r>
            <a:r>
              <a:rPr kumimoji="0" lang="fr-BE" sz="1400" b="0" i="1" u="none" strike="noStrike" kern="1200" cap="none" spc="0" normalizeH="0" baseline="0" noProof="0" dirty="0">
                <a:ln>
                  <a:noFill/>
                </a:ln>
                <a:solidFill>
                  <a:prstClr val="white"/>
                </a:solidFill>
                <a:effectLst/>
                <a:uLnTx/>
                <a:uFillTx/>
                <a:latin typeface="Calibri"/>
                <a:ea typeface="+mn-ea"/>
                <a:cs typeface="+mn-cs"/>
              </a:rPr>
              <a:t> van comités</a:t>
            </a:r>
          </a:p>
        </p:txBody>
      </p:sp>
      <p:sp>
        <p:nvSpPr>
          <p:cNvPr id="44" name="TextBox 43"/>
          <p:cNvSpPr txBox="1"/>
          <p:nvPr/>
        </p:nvSpPr>
        <p:spPr>
          <a:xfrm>
            <a:off x="7790233" y="240904"/>
            <a:ext cx="1761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parlementaire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vragen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79634" y="5486720"/>
            <a:ext cx="7129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devices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7" name="TextBox 46"/>
          <p:cNvSpPr txBox="1"/>
          <p:nvPr/>
        </p:nvSpPr>
        <p:spPr>
          <a:xfrm>
            <a:off x="3645742" y="5296828"/>
            <a:ext cx="5148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CMS</a:t>
            </a:r>
          </a:p>
        </p:txBody>
      </p:sp>
      <p:sp>
        <p:nvSpPr>
          <p:cNvPr id="48" name="TextBox 47"/>
          <p:cNvSpPr txBox="1"/>
          <p:nvPr/>
        </p:nvSpPr>
        <p:spPr>
          <a:xfrm>
            <a:off x="2391740" y="4561384"/>
            <a:ext cx="7713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Chatbot</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9" name="TextBox 48"/>
          <p:cNvSpPr txBox="1"/>
          <p:nvPr/>
        </p:nvSpPr>
        <p:spPr>
          <a:xfrm>
            <a:off x="2424108" y="4090791"/>
            <a:ext cx="9430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frontoffice</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0" name="TextBox 49"/>
          <p:cNvSpPr txBox="1"/>
          <p:nvPr/>
        </p:nvSpPr>
        <p:spPr>
          <a:xfrm>
            <a:off x="4380165" y="1528477"/>
            <a:ext cx="11993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dossierbeheer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1" name="TextBox 50"/>
          <p:cNvSpPr txBox="1"/>
          <p:nvPr/>
        </p:nvSpPr>
        <p:spPr>
          <a:xfrm>
            <a:off x="6168009" y="2257128"/>
            <a:ext cx="10021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archivering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2" name="TextBox 51"/>
          <p:cNvSpPr txBox="1"/>
          <p:nvPr/>
        </p:nvSpPr>
        <p:spPr>
          <a:xfrm>
            <a:off x="7868642" y="3769296"/>
            <a:ext cx="13560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attesten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leveren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3" name="TextBox 52"/>
          <p:cNvSpPr txBox="1"/>
          <p:nvPr/>
        </p:nvSpPr>
        <p:spPr>
          <a:xfrm>
            <a:off x="6960097" y="3861049"/>
            <a:ext cx="9439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factureren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4" name="TextBox 53"/>
          <p:cNvSpPr txBox="1"/>
          <p:nvPr/>
        </p:nvSpPr>
        <p:spPr>
          <a:xfrm>
            <a:off x="7075594" y="4139208"/>
            <a:ext cx="964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invorderen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5" name="TextBox 54"/>
          <p:cNvSpPr txBox="1"/>
          <p:nvPr/>
        </p:nvSpPr>
        <p:spPr>
          <a:xfrm>
            <a:off x="4799857" y="3861049"/>
            <a:ext cx="17405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onderzoeken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60" name="TextBox 59"/>
          <p:cNvSpPr txBox="1"/>
          <p:nvPr/>
        </p:nvSpPr>
        <p:spPr>
          <a:xfrm>
            <a:off x="1597545" y="6361584"/>
            <a:ext cx="11336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boekhouding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2821682" y="6577608"/>
            <a:ext cx="7702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intranet</a:t>
            </a:r>
          </a:p>
        </p:txBody>
      </p:sp>
      <p:sp>
        <p:nvSpPr>
          <p:cNvPr id="62" name="TextBox 61"/>
          <p:cNvSpPr txBox="1"/>
          <p:nvPr/>
        </p:nvSpPr>
        <p:spPr>
          <a:xfrm>
            <a:off x="3669542" y="6309321"/>
            <a:ext cx="8899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personeel</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62"/>
          <p:cNvSpPr txBox="1"/>
          <p:nvPr/>
        </p:nvSpPr>
        <p:spPr>
          <a:xfrm>
            <a:off x="7968208" y="6577608"/>
            <a:ext cx="7902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logistiek</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63"/>
          <p:cNvSpPr txBox="1"/>
          <p:nvPr/>
        </p:nvSpPr>
        <p:spPr>
          <a:xfrm>
            <a:off x="7464152" y="6237313"/>
            <a:ext cx="8314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vertaling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64"/>
          <p:cNvSpPr txBox="1"/>
          <p:nvPr/>
        </p:nvSpPr>
        <p:spPr>
          <a:xfrm>
            <a:off x="9264352" y="6577608"/>
            <a:ext cx="1376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kadercontracten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p:cNvSpPr txBox="1"/>
          <p:nvPr/>
        </p:nvSpPr>
        <p:spPr>
          <a:xfrm>
            <a:off x="3821942" y="6577608"/>
            <a:ext cx="9252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e-learning</a:t>
            </a:r>
          </a:p>
        </p:txBody>
      </p:sp>
      <p:sp>
        <p:nvSpPr>
          <p:cNvPr id="67" name="TextBox 66"/>
          <p:cNvSpPr txBox="1"/>
          <p:nvPr/>
        </p:nvSpPr>
        <p:spPr>
          <a:xfrm>
            <a:off x="8112225" y="2348880"/>
            <a:ext cx="11619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codelijsten</a:t>
            </a:r>
            <a:r>
              <a:rPr kumimoji="0" lang="fr-BE" sz="1400" b="0" i="1" u="none" strike="noStrike" kern="1200" cap="none" spc="0" normalizeH="0" baseline="0" noProof="0" dirty="0">
                <a:ln>
                  <a:noFill/>
                </a:ln>
                <a:solidFill>
                  <a:srgbClr val="1F497D"/>
                </a:solidFill>
                <a:effectLst/>
                <a:uLnTx/>
                <a:uFillTx/>
                <a:latin typeface="Calibri"/>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glossaria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68" name="TextBox 67"/>
          <p:cNvSpPr txBox="1"/>
          <p:nvPr/>
        </p:nvSpPr>
        <p:spPr>
          <a:xfrm>
            <a:off x="5027718" y="6612812"/>
            <a:ext cx="13819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software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factory</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9" name="TextBox 68"/>
          <p:cNvSpPr txBox="1"/>
          <p:nvPr/>
        </p:nvSpPr>
        <p:spPr>
          <a:xfrm>
            <a:off x="4559528" y="2143730"/>
            <a:ext cx="1396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documentopslag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0" name="TextBox 69"/>
          <p:cNvSpPr txBox="1"/>
          <p:nvPr/>
        </p:nvSpPr>
        <p:spPr>
          <a:xfrm>
            <a:off x="5591945" y="2545160"/>
            <a:ext cx="19217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documenttransformatie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1" name="TextBox 70"/>
          <p:cNvSpPr txBox="1"/>
          <p:nvPr/>
        </p:nvSpPr>
        <p:spPr>
          <a:xfrm>
            <a:off x="3974626" y="1847373"/>
            <a:ext cx="1109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rapportering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3" name="TextBox 72"/>
          <p:cNvSpPr txBox="1"/>
          <p:nvPr/>
        </p:nvSpPr>
        <p:spPr>
          <a:xfrm>
            <a:off x="5876544" y="5229200"/>
            <a:ext cx="24445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identificatie</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personen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ondernemingen</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buitenlanders</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p:txBody>
      </p:sp>
      <p:sp>
        <p:nvSpPr>
          <p:cNvPr id="74" name="TextBox 73"/>
          <p:cNvSpPr txBox="1"/>
          <p:nvPr/>
        </p:nvSpPr>
        <p:spPr>
          <a:xfrm>
            <a:off x="2270500" y="5464970"/>
            <a:ext cx="997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styleguides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7" name="TextBox 76"/>
          <p:cNvSpPr txBox="1"/>
          <p:nvPr/>
        </p:nvSpPr>
        <p:spPr>
          <a:xfrm>
            <a:off x="3855748" y="4230467"/>
            <a:ext cx="16528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activiteiten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traceren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78" name="TextBox 77"/>
          <p:cNvSpPr txBox="1"/>
          <p:nvPr/>
        </p:nvSpPr>
        <p:spPr>
          <a:xfrm>
            <a:off x="4295800" y="5157193"/>
            <a:ext cx="13548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mandaatbeheer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9" name="TextBox 78"/>
          <p:cNvSpPr txBox="1"/>
          <p:nvPr/>
        </p:nvSpPr>
        <p:spPr>
          <a:xfrm>
            <a:off x="2268044" y="222900"/>
            <a:ext cx="17289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activiteitenrapporten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82" name="TextBox 81"/>
          <p:cNvSpPr txBox="1"/>
          <p:nvPr/>
        </p:nvSpPr>
        <p:spPr>
          <a:xfrm>
            <a:off x="9598305" y="1005187"/>
            <a:ext cx="10479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verwijzings</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repertoria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4" name="TextBox 83"/>
          <p:cNvSpPr txBox="1"/>
          <p:nvPr/>
        </p:nvSpPr>
        <p:spPr>
          <a:xfrm>
            <a:off x="3522019" y="1245444"/>
            <a:ext cx="5998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GDPR</a:t>
            </a:r>
          </a:p>
        </p:txBody>
      </p:sp>
      <p:sp>
        <p:nvSpPr>
          <p:cNvPr id="83" name="TextBox 82"/>
          <p:cNvSpPr txBox="1"/>
          <p:nvPr/>
        </p:nvSpPr>
        <p:spPr>
          <a:xfrm>
            <a:off x="3143672" y="3861049"/>
            <a:ext cx="1648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aangiftes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verrichten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5" name="TextBox 84"/>
          <p:cNvSpPr txBox="1"/>
          <p:nvPr/>
        </p:nvSpPr>
        <p:spPr>
          <a:xfrm>
            <a:off x="2056577" y="3789041"/>
            <a:ext cx="7160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portaal</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6" name="TextBox 85"/>
          <p:cNvSpPr txBox="1"/>
          <p:nvPr/>
        </p:nvSpPr>
        <p:spPr>
          <a:xfrm>
            <a:off x="5733084" y="4294639"/>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C00000"/>
                </a:solidFill>
                <a:effectLst/>
                <a:uLnTx/>
                <a:uFillTx/>
                <a:latin typeface="Calibri"/>
                <a:ea typeface="+mn-ea"/>
                <a:cs typeface="+mn-cs"/>
              </a:rPr>
              <a:t>dossiers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7" name="Rectangle 86"/>
          <p:cNvSpPr/>
          <p:nvPr/>
        </p:nvSpPr>
        <p:spPr>
          <a:xfrm>
            <a:off x="8406410" y="4941168"/>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6.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Communicatie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TextBox 87"/>
          <p:cNvSpPr txBox="1"/>
          <p:nvPr/>
        </p:nvSpPr>
        <p:spPr>
          <a:xfrm>
            <a:off x="8511104" y="4585328"/>
            <a:ext cx="5336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eBox</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9" name="TextBox 88"/>
          <p:cNvSpPr txBox="1"/>
          <p:nvPr/>
        </p:nvSpPr>
        <p:spPr>
          <a:xfrm>
            <a:off x="9209917" y="4321410"/>
            <a:ext cx="11989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0" name="TextBox 89"/>
          <p:cNvSpPr txBox="1"/>
          <p:nvPr/>
        </p:nvSpPr>
        <p:spPr>
          <a:xfrm>
            <a:off x="9189151" y="4577360"/>
            <a:ext cx="15330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niet-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1" name="TextBox 90"/>
          <p:cNvSpPr txBox="1"/>
          <p:nvPr/>
        </p:nvSpPr>
        <p:spPr>
          <a:xfrm>
            <a:off x="8529384" y="5425479"/>
            <a:ext cx="19804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burger,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overheden</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interationaal</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2" name="TextBox 91"/>
          <p:cNvSpPr txBox="1"/>
          <p:nvPr/>
        </p:nvSpPr>
        <p:spPr>
          <a:xfrm>
            <a:off x="5489008" y="1795222"/>
            <a:ext cx="11705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processturing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2" name="TextBox 71"/>
          <p:cNvSpPr txBox="1"/>
          <p:nvPr/>
        </p:nvSpPr>
        <p:spPr>
          <a:xfrm>
            <a:off x="3092334" y="612342"/>
            <a:ext cx="7024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sealing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5" name="TextBox 74"/>
          <p:cNvSpPr txBox="1"/>
          <p:nvPr/>
        </p:nvSpPr>
        <p:spPr>
          <a:xfrm>
            <a:off x="6521592" y="1556793"/>
            <a:ext cx="1230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contactbeheer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6" name="TextBox 75"/>
          <p:cNvSpPr txBox="1"/>
          <p:nvPr/>
        </p:nvSpPr>
        <p:spPr>
          <a:xfrm>
            <a:off x="6725623" y="1969096"/>
            <a:ext cx="13760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procesopvolging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0" name="TextBox 79"/>
          <p:cNvSpPr txBox="1"/>
          <p:nvPr/>
        </p:nvSpPr>
        <p:spPr>
          <a:xfrm>
            <a:off x="4549246" y="5445225"/>
            <a:ext cx="1445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gebruikersbeheer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1" name="TextBox 80"/>
          <p:cNvSpPr txBox="1"/>
          <p:nvPr/>
        </p:nvSpPr>
        <p:spPr>
          <a:xfrm>
            <a:off x="6240017" y="5733257"/>
            <a:ext cx="10999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rollenbeheer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3" name="TextBox 92"/>
          <p:cNvSpPr txBox="1"/>
          <p:nvPr/>
        </p:nvSpPr>
        <p:spPr>
          <a:xfrm>
            <a:off x="4439816" y="5713512"/>
            <a:ext cx="13639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toegangsbeheer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4" name="TextBox 93"/>
          <p:cNvSpPr txBox="1"/>
          <p:nvPr/>
        </p:nvSpPr>
        <p:spPr>
          <a:xfrm>
            <a:off x="1775521" y="4921423"/>
            <a:ext cx="10422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Interactieve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formulieren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5" name="TextBox 94"/>
          <p:cNvSpPr txBox="1"/>
          <p:nvPr/>
        </p:nvSpPr>
        <p:spPr>
          <a:xfrm>
            <a:off x="8112225" y="4077073"/>
            <a:ext cx="1784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gegevens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distribueren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96" name="TextBox 95"/>
          <p:cNvSpPr txBox="1"/>
          <p:nvPr/>
        </p:nvSpPr>
        <p:spPr>
          <a:xfrm>
            <a:off x="4573003" y="2473152"/>
            <a:ext cx="4940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OCR</a:t>
            </a:r>
          </a:p>
        </p:txBody>
      </p:sp>
    </p:spTree>
    <p:extLst>
      <p:ext uri="{BB962C8B-B14F-4D97-AF65-F5344CB8AC3E}">
        <p14:creationId xmlns:p14="http://schemas.microsoft.com/office/powerpoint/2010/main" val="221738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Initiative </a:t>
            </a:r>
            <a:r>
              <a:rPr lang="en-US" dirty="0" smtClean="0"/>
              <a:t>within the public social security institutions &amp; </a:t>
            </a:r>
            <a:r>
              <a:rPr lang="en-US" dirty="0" err="1" smtClean="0"/>
              <a:t>Smals</a:t>
            </a:r>
            <a:endParaRPr lang="en-US" dirty="0" smtClean="0"/>
          </a:p>
          <a:p>
            <a:r>
              <a:rPr lang="en-US" dirty="0" smtClean="0"/>
              <a:t>Purpose</a:t>
            </a:r>
          </a:p>
          <a:p>
            <a:pPr lvl="1"/>
            <a:r>
              <a:rPr lang="en-US" dirty="0" smtClean="0"/>
              <a:t>synergy </a:t>
            </a:r>
            <a:r>
              <a:rPr lang="en-US" dirty="0"/>
              <a:t>around (technical) business </a:t>
            </a:r>
            <a:r>
              <a:rPr lang="en-US" dirty="0" smtClean="0"/>
              <a:t>components</a:t>
            </a:r>
          </a:p>
          <a:p>
            <a:pPr lvl="1"/>
            <a:r>
              <a:rPr lang="en-US" dirty="0" smtClean="0"/>
              <a:t>and </a:t>
            </a:r>
            <a:r>
              <a:rPr lang="en-US" dirty="0"/>
              <a:t>thus save costs by avoiding multiple development of </a:t>
            </a:r>
            <a:r>
              <a:rPr lang="en-US" dirty="0" smtClean="0"/>
              <a:t>components</a:t>
            </a:r>
          </a:p>
          <a:p>
            <a:r>
              <a:rPr lang="en-US" dirty="0" smtClean="0"/>
              <a:t>Regardless </a:t>
            </a:r>
            <a:r>
              <a:rPr lang="en-US" dirty="0"/>
              <a:t>of whether development takes place </a:t>
            </a:r>
            <a:r>
              <a:rPr lang="en-US" dirty="0" smtClean="0"/>
              <a:t>by</a:t>
            </a:r>
          </a:p>
          <a:p>
            <a:pPr lvl="1"/>
            <a:r>
              <a:rPr lang="en-US" dirty="0" smtClean="0"/>
              <a:t>the institution's </a:t>
            </a:r>
            <a:r>
              <a:rPr lang="en-US" dirty="0"/>
              <a:t>own ICT </a:t>
            </a:r>
            <a:r>
              <a:rPr lang="en-US" dirty="0" smtClean="0"/>
              <a:t>department</a:t>
            </a:r>
          </a:p>
          <a:p>
            <a:pPr lvl="1"/>
            <a:r>
              <a:rPr lang="en-US" dirty="0" smtClean="0"/>
              <a:t>Smals</a:t>
            </a:r>
          </a:p>
          <a:p>
            <a:pPr lvl="1"/>
            <a:r>
              <a:rPr lang="en-US" dirty="0"/>
              <a:t>s</a:t>
            </a:r>
            <a:r>
              <a:rPr lang="en-US" dirty="0" smtClean="0"/>
              <a:t>ubcontractors</a:t>
            </a:r>
          </a:p>
          <a:p>
            <a:r>
              <a:rPr lang="en-US" dirty="0" smtClean="0"/>
              <a:t>A competence center </a:t>
            </a:r>
            <a:r>
              <a:rPr lang="en-US" dirty="0"/>
              <a:t>within Smals </a:t>
            </a:r>
            <a:r>
              <a:rPr lang="en-US" dirty="0" smtClean="0"/>
              <a:t>aims to </a:t>
            </a:r>
            <a:r>
              <a:rPr lang="en-US" dirty="0"/>
              <a:t>maximally integrate and support the reuse of business components </a:t>
            </a:r>
            <a:r>
              <a:rPr lang="en-US" dirty="0" smtClean="0"/>
              <a:t>within </a:t>
            </a:r>
            <a:r>
              <a:rPr lang="en-US" dirty="0"/>
              <a:t>Smals, its members, partners and domains in which Smals is </a:t>
            </a:r>
            <a:r>
              <a:rPr lang="en-US" dirty="0" smtClean="0"/>
              <a:t>active</a:t>
            </a:r>
            <a:endParaRPr lang="en-US" dirty="0"/>
          </a:p>
        </p:txBody>
      </p:sp>
      <p:sp>
        <p:nvSpPr>
          <p:cNvPr id="3" name="Title 2"/>
          <p:cNvSpPr>
            <a:spLocks noGrp="1"/>
          </p:cNvSpPr>
          <p:nvPr>
            <p:ph type="title"/>
          </p:nvPr>
        </p:nvSpPr>
        <p:spPr/>
        <p:txBody>
          <a:bodyPr/>
          <a:lstStyle/>
          <a:p>
            <a:r>
              <a:rPr lang="en-US" dirty="0" smtClean="0"/>
              <a:t>About the reuse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3776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29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a:xfrm>
            <a:off x="2030888" y="499125"/>
            <a:ext cx="8869906" cy="1325563"/>
          </a:xfrm>
        </p:spPr>
        <p:txBody>
          <a:bodyPr>
            <a:normAutofit/>
          </a:bodyPr>
          <a:lstStyle/>
          <a:p>
            <a:pPr algn="ctr"/>
            <a:r>
              <a:rPr lang="en-US" sz="3200" dirty="0" smtClean="0"/>
              <a:t>How? With Software </a:t>
            </a:r>
            <a:r>
              <a:rPr lang="en-US" sz="3200" dirty="0"/>
              <a:t>R</a:t>
            </a:r>
            <a:r>
              <a:rPr lang="en-US" sz="3200" dirty="0" smtClean="0"/>
              <a:t>euse </a:t>
            </a:r>
            <a:r>
              <a:rPr lang="en-US" sz="3200" dirty="0"/>
              <a:t>P</a:t>
            </a:r>
            <a:r>
              <a:rPr lang="en-US" sz="3200" dirty="0" smtClean="0"/>
              <a:t>latform!</a:t>
            </a:r>
            <a:r>
              <a:rPr lang="en-US" sz="2800" dirty="0" smtClean="0"/>
              <a:t/>
            </a:r>
            <a:br>
              <a:rPr lang="en-US" sz="2800" dirty="0" smtClean="0"/>
            </a:br>
            <a:r>
              <a:rPr lang="en-US" sz="2800" dirty="0" smtClean="0">
                <a:hlinkClick r:id="rId4"/>
              </a:rPr>
              <a:t>https://www.ict-reuse.be</a:t>
            </a:r>
            <a:r>
              <a:rPr lang="en-US" sz="2800" dirty="0" smtClean="0"/>
              <a:t/>
            </a:r>
            <a:br>
              <a:rPr lang="en-US" sz="2800" dirty="0" smtClean="0"/>
            </a:br>
            <a:endParaRPr lang="en-US" sz="2800"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1564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700" b="1" i="0" u="none" strike="noStrike" kern="1200" cap="none" spc="0" normalizeH="0" baseline="0" noProof="0" dirty="0">
                <a:ln>
                  <a:noFill/>
                </a:ln>
                <a:solidFill>
                  <a:srgbClr val="3B3938"/>
                </a:solidFill>
                <a:effectLst/>
                <a:uLnTx/>
                <a:uFillTx/>
                <a:latin typeface="Calibri Light" panose="020F0302020204030204"/>
                <a:ea typeface="+mj-ea"/>
                <a:cs typeface="+mj-cs"/>
              </a:rPr>
              <a:t>New project? </a:t>
            </a:r>
            <a:endParaRPr kumimoji="0" lang="en-US" sz="5700" b="1" i="0" u="none" strike="noStrike" kern="1200" cap="none" spc="0" normalizeH="0" baseline="0" noProof="0" dirty="0" smtClean="0">
              <a:ln>
                <a:noFill/>
              </a:ln>
              <a:solidFill>
                <a:srgbClr val="3B3938"/>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B3938"/>
                </a:solidFill>
                <a:effectLst/>
                <a:uLnTx/>
                <a:uFillTx/>
                <a:latin typeface="Calibri Light" panose="020F0302020204030204"/>
                <a:ea typeface="+mj-ea"/>
                <a:cs typeface="+mj-cs"/>
              </a:rPr>
              <a:t>c</a:t>
            </a:r>
            <a:r>
              <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rPr>
              <a:t>onsult </a:t>
            </a:r>
            <a:r>
              <a:rPr kumimoji="0" lang="en-US" sz="4000" b="1" i="0" u="none" strike="noStrike" kern="1200" cap="none" spc="0" normalizeH="0" baseline="0" noProof="0" dirty="0">
                <a:ln>
                  <a:noFill/>
                </a:ln>
                <a:solidFill>
                  <a:srgbClr val="3B3938"/>
                </a:solidFill>
                <a:effectLst/>
                <a:uLnTx/>
                <a:uFillTx/>
                <a:latin typeface="Calibri Light" panose="020F0302020204030204"/>
                <a:ea typeface="+mj-ea"/>
                <a:cs typeface="+mj-cs"/>
              </a:rPr>
              <a:t>the </a:t>
            </a:r>
            <a:endPar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rPr>
              <a:t>Software Reuse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Light" panose="020F0302020204030204"/>
                <a:ea typeface="+mj-ea"/>
                <a:cs typeface="+mj-cs"/>
              </a:rPr>
              <a:t>Catalogue</a:t>
            </a:r>
            <a:endParaRPr kumimoji="0" lang="nl-NL" sz="2700" b="1" i="0" u="none" strike="noStrike" kern="1200" cap="none" spc="0" normalizeH="0" baseline="0" noProof="0" dirty="0">
              <a:ln>
                <a:noFill/>
              </a:ln>
              <a:solidFill>
                <a:srgbClr val="3B3938"/>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37478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3600" dirty="0"/>
              <a:t>Share your success stories...and become an ambassador for </a:t>
            </a:r>
            <a:r>
              <a:rPr lang="en-US" sz="3600" dirty="0" smtClean="0"/>
              <a:t>reuse!</a:t>
            </a:r>
            <a:r>
              <a:rPr lang="nl-NL" dirty="0" smtClean="0"/>
              <a:t/>
            </a:r>
            <a:br>
              <a:rPr lang="nl-NL" dirty="0" smtClean="0"/>
            </a:br>
            <a:r>
              <a:rPr lang="en-US" sz="2800" dirty="0">
                <a:hlinkClick r:id="rId2"/>
              </a:rPr>
              <a:t>https://www.ict-reuse.be</a:t>
            </a:r>
            <a:endParaRPr lang="nl-NL" sz="27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343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1725" y="240544"/>
            <a:ext cx="4540808" cy="694374"/>
          </a:xfrm>
        </p:spPr>
        <p:txBody>
          <a:bodyPr>
            <a:normAutofit/>
          </a:bodyPr>
          <a:lstStyle/>
          <a:p>
            <a:r>
              <a:rPr lang="en-US" dirty="0"/>
              <a:t>D</a:t>
            </a:r>
            <a:r>
              <a:rPr lang="en-US" dirty="0" smtClean="0"/>
              <a:t>are to share!</a:t>
            </a:r>
            <a:endParaRPr lang="en-US" dirty="0"/>
          </a:p>
        </p:txBody>
      </p:sp>
      <p:pic>
        <p:nvPicPr>
          <p:cNvPr id="104" name="Picture 10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7655" y="3548144"/>
            <a:ext cx="252000" cy="252000"/>
          </a:xfrm>
          <a:prstGeom prst="rect">
            <a:avLst/>
          </a:prstGeom>
        </p:spPr>
      </p:pic>
      <p:pic>
        <p:nvPicPr>
          <p:cNvPr id="105" name="Picture 10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7656" y="3539433"/>
            <a:ext cx="252000" cy="252000"/>
          </a:xfrm>
          <a:prstGeom prst="rect">
            <a:avLst/>
          </a:prstGeom>
        </p:spPr>
      </p:pic>
      <p:pic>
        <p:nvPicPr>
          <p:cNvPr id="106" name="Picture 10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8946" y="3539433"/>
            <a:ext cx="252000" cy="252000"/>
          </a:xfrm>
          <a:prstGeom prst="rect">
            <a:avLst/>
          </a:prstGeom>
        </p:spPr>
      </p:pic>
      <p:pic>
        <p:nvPicPr>
          <p:cNvPr id="107" name="Picture 10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2017" y="3532941"/>
            <a:ext cx="252000" cy="252000"/>
          </a:xfrm>
          <a:prstGeom prst="rect">
            <a:avLst/>
          </a:prstGeom>
        </p:spPr>
      </p:pic>
      <p:pic>
        <p:nvPicPr>
          <p:cNvPr id="108" name="Picture 10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3785" y="3528602"/>
            <a:ext cx="252000" cy="252000"/>
          </a:xfrm>
          <a:prstGeom prst="rect">
            <a:avLst/>
          </a:prstGeom>
        </p:spPr>
      </p:pic>
      <p:pic>
        <p:nvPicPr>
          <p:cNvPr id="109" name="Picture 10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1197" y="3530223"/>
            <a:ext cx="252000" cy="252000"/>
          </a:xfrm>
          <a:prstGeom prst="rect">
            <a:avLst/>
          </a:prstGeom>
        </p:spPr>
      </p:pic>
      <p:pic>
        <p:nvPicPr>
          <p:cNvPr id="110" name="Picture 10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1196" y="3530222"/>
            <a:ext cx="252000" cy="252000"/>
          </a:xfrm>
          <a:prstGeom prst="rect">
            <a:avLst/>
          </a:prstGeom>
        </p:spPr>
      </p:pic>
      <p:pic>
        <p:nvPicPr>
          <p:cNvPr id="111" name="Picture 1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0703" y="3512773"/>
            <a:ext cx="252000" cy="252000"/>
          </a:xfrm>
          <a:prstGeom prst="rect">
            <a:avLst/>
          </a:prstGeom>
        </p:spPr>
      </p:pic>
      <p:pic>
        <p:nvPicPr>
          <p:cNvPr id="112" name="Picture 1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7819" y="3530190"/>
            <a:ext cx="252000" cy="252000"/>
          </a:xfrm>
          <a:prstGeom prst="rect">
            <a:avLst/>
          </a:prstGeom>
        </p:spPr>
      </p:pic>
      <p:pic>
        <p:nvPicPr>
          <p:cNvPr id="113" name="Picture 1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1362" y="3521483"/>
            <a:ext cx="252000" cy="252000"/>
          </a:xfrm>
          <a:prstGeom prst="rect">
            <a:avLst/>
          </a:prstGeom>
        </p:spPr>
      </p:pic>
      <p:pic>
        <p:nvPicPr>
          <p:cNvPr id="114" name="Picture 1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2254" y="3536022"/>
            <a:ext cx="252000" cy="252000"/>
          </a:xfrm>
          <a:prstGeom prst="rect">
            <a:avLst/>
          </a:prstGeom>
        </p:spPr>
      </p:pic>
      <p:pic>
        <p:nvPicPr>
          <p:cNvPr id="115" name="Picture 1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1477" y="3531011"/>
            <a:ext cx="252000" cy="252000"/>
          </a:xfrm>
          <a:prstGeom prst="rect">
            <a:avLst/>
          </a:prstGeom>
        </p:spPr>
      </p:pic>
      <p:pic>
        <p:nvPicPr>
          <p:cNvPr id="116" name="Picture 1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5643" y="3532798"/>
            <a:ext cx="252000" cy="252000"/>
          </a:xfrm>
          <a:prstGeom prst="rect">
            <a:avLst/>
          </a:prstGeom>
        </p:spPr>
      </p:pic>
      <p:pic>
        <p:nvPicPr>
          <p:cNvPr id="117" name="Picture 1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5545" y="3503238"/>
            <a:ext cx="252000" cy="252000"/>
          </a:xfrm>
          <a:prstGeom prst="rect">
            <a:avLst/>
          </a:prstGeom>
        </p:spPr>
      </p:pic>
      <p:pic>
        <p:nvPicPr>
          <p:cNvPr id="118" name="Picture 1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4595" y="1131513"/>
            <a:ext cx="252000" cy="252000"/>
          </a:xfrm>
          <a:prstGeom prst="rect">
            <a:avLst/>
          </a:prstGeom>
        </p:spPr>
      </p:pic>
      <p:pic>
        <p:nvPicPr>
          <p:cNvPr id="119" name="Picture 1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2020" y="3515532"/>
            <a:ext cx="252000" cy="252000"/>
          </a:xfrm>
          <a:prstGeom prst="rect">
            <a:avLst/>
          </a:prstGeom>
        </p:spPr>
      </p:pic>
      <p:pic>
        <p:nvPicPr>
          <p:cNvPr id="120" name="Picture 1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9881" y="3525871"/>
            <a:ext cx="252000" cy="252000"/>
          </a:xfrm>
          <a:prstGeom prst="rect">
            <a:avLst/>
          </a:prstGeom>
        </p:spPr>
      </p:pic>
      <p:pic>
        <p:nvPicPr>
          <p:cNvPr id="121" name="Picture 1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5555" y="3525871"/>
            <a:ext cx="252000" cy="252000"/>
          </a:xfrm>
          <a:prstGeom prst="rect">
            <a:avLst/>
          </a:prstGeom>
        </p:spPr>
      </p:pic>
      <p:pic>
        <p:nvPicPr>
          <p:cNvPr id="122" name="Picture 1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9075" y="1647541"/>
            <a:ext cx="252000" cy="252000"/>
          </a:xfrm>
          <a:prstGeom prst="rect">
            <a:avLst/>
          </a:prstGeom>
        </p:spPr>
      </p:pic>
      <p:pic>
        <p:nvPicPr>
          <p:cNvPr id="123" name="Picture 1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9849" y="3536286"/>
            <a:ext cx="252000" cy="252000"/>
          </a:xfrm>
          <a:prstGeom prst="rect">
            <a:avLst/>
          </a:prstGeom>
        </p:spPr>
      </p:pic>
      <p:pic>
        <p:nvPicPr>
          <p:cNvPr id="124" name="Picture 1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5122" y="4333818"/>
            <a:ext cx="252000" cy="252000"/>
          </a:xfrm>
          <a:prstGeom prst="rect">
            <a:avLst/>
          </a:prstGeom>
        </p:spPr>
      </p:pic>
      <p:pic>
        <p:nvPicPr>
          <p:cNvPr id="125" name="Picture 1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8303" y="3517131"/>
            <a:ext cx="252000" cy="252000"/>
          </a:xfrm>
          <a:prstGeom prst="rect">
            <a:avLst/>
          </a:prstGeom>
        </p:spPr>
      </p:pic>
      <p:sp>
        <p:nvSpPr>
          <p:cNvPr id="126" name="Rectangle 125"/>
          <p:cNvSpPr/>
          <p:nvPr/>
        </p:nvSpPr>
        <p:spPr>
          <a:xfrm>
            <a:off x="3874902" y="5009070"/>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4325" y="1135881"/>
            <a:ext cx="252000" cy="252000"/>
          </a:xfrm>
          <a:prstGeom prst="rect">
            <a:avLst/>
          </a:prstGeom>
        </p:spPr>
      </p:pic>
      <p:grpSp>
        <p:nvGrpSpPr>
          <p:cNvPr id="128" name="Group 127"/>
          <p:cNvGrpSpPr/>
          <p:nvPr/>
        </p:nvGrpSpPr>
        <p:grpSpPr>
          <a:xfrm>
            <a:off x="4739655" y="3301559"/>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081881"/>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034466"/>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157528"/>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213838"/>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577916"/>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516426"/>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480714"/>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193427"/>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025211"/>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807517"/>
            <a:ext cx="654346" cy="552072"/>
            <a:chOff x="5352358" y="4148714"/>
            <a:chExt cx="654346" cy="552072"/>
          </a:xfrm>
        </p:grpSpPr>
        <p:pic>
          <p:nvPicPr>
            <p:cNvPr id="159" name="Picture 15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System</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1" name="Group 160"/>
          <p:cNvGrpSpPr/>
          <p:nvPr/>
        </p:nvGrpSpPr>
        <p:grpSpPr>
          <a:xfrm>
            <a:off x="6034325" y="3807517"/>
            <a:ext cx="670376" cy="552072"/>
            <a:chOff x="4386959" y="4148714"/>
            <a:chExt cx="670376" cy="552072"/>
          </a:xfrm>
        </p:grpSpPr>
        <p:pic>
          <p:nvPicPr>
            <p:cNvPr id="162" name="Picture 16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807517"/>
            <a:ext cx="889987" cy="552072"/>
            <a:chOff x="2879156" y="4148714"/>
            <a:chExt cx="889987" cy="552072"/>
          </a:xfrm>
        </p:grpSpPr>
        <p:pic>
          <p:nvPicPr>
            <p:cNvPr id="165" name="Picture 16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Framework</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7" name="Group 166"/>
          <p:cNvGrpSpPr/>
          <p:nvPr/>
        </p:nvGrpSpPr>
        <p:grpSpPr>
          <a:xfrm>
            <a:off x="6614955" y="3807517"/>
            <a:ext cx="655949" cy="552072"/>
            <a:chOff x="5027353" y="4148714"/>
            <a:chExt cx="655949" cy="552072"/>
          </a:xfrm>
        </p:grpSpPr>
        <p:pic>
          <p:nvPicPr>
            <p:cNvPr id="168" name="Picture 16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Service</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0" name="Group 169"/>
          <p:cNvGrpSpPr/>
          <p:nvPr/>
        </p:nvGrpSpPr>
        <p:grpSpPr>
          <a:xfrm>
            <a:off x="5508197" y="3807517"/>
            <a:ext cx="615874" cy="552072"/>
            <a:chOff x="3783978" y="4148714"/>
            <a:chExt cx="615874" cy="552072"/>
          </a:xfrm>
        </p:grpSpPr>
        <p:pic>
          <p:nvPicPr>
            <p:cNvPr id="171" name="Picture 17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Library</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3" name="Group 172"/>
          <p:cNvGrpSpPr/>
          <p:nvPr/>
        </p:nvGrpSpPr>
        <p:grpSpPr>
          <a:xfrm>
            <a:off x="3190539" y="2783490"/>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494217"/>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757363"/>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025898"/>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743733" y="4393315"/>
              <a:ext cx="506696" cy="360000"/>
            </a:xfrm>
            <a:prstGeom prst="rect">
              <a:avLst/>
            </a:prstGeom>
          </p:spPr>
        </p:pic>
      </p:grpSp>
      <p:grpSp>
        <p:nvGrpSpPr>
          <p:cNvPr id="185" name="Group 184"/>
          <p:cNvGrpSpPr/>
          <p:nvPr/>
        </p:nvGrpSpPr>
        <p:grpSpPr>
          <a:xfrm>
            <a:off x="7562674" y="5548188"/>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5788977" y="5906803"/>
              <a:ext cx="470721" cy="360000"/>
            </a:xfrm>
            <a:prstGeom prst="rect">
              <a:avLst/>
            </a:prstGeom>
          </p:spPr>
        </p:pic>
      </p:grpSp>
      <p:sp>
        <p:nvSpPr>
          <p:cNvPr id="188" name="Rectangle 187"/>
          <p:cNvSpPr/>
          <p:nvPr/>
        </p:nvSpPr>
        <p:spPr>
          <a:xfrm>
            <a:off x="6816929" y="5882858"/>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t="13118" r="56941" b="9472"/>
          <a:stretch/>
        </p:blipFill>
        <p:spPr>
          <a:xfrm>
            <a:off x="6886025" y="5925606"/>
            <a:ext cx="600753" cy="360000"/>
          </a:xfrm>
          <a:prstGeom prst="rect">
            <a:avLst/>
          </a:prstGeom>
        </p:spPr>
      </p:pic>
      <p:sp>
        <p:nvSpPr>
          <p:cNvPr id="190" name="Rectangle 189"/>
          <p:cNvSpPr/>
          <p:nvPr/>
        </p:nvSpPr>
        <p:spPr>
          <a:xfrm>
            <a:off x="5026949" y="5848022"/>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5262" y="5855811"/>
            <a:ext cx="598101" cy="468000"/>
          </a:xfrm>
          <a:prstGeom prst="rect">
            <a:avLst/>
          </a:prstGeom>
        </p:spPr>
      </p:pic>
      <p:grpSp>
        <p:nvGrpSpPr>
          <p:cNvPr id="192" name="Group 191"/>
          <p:cNvGrpSpPr/>
          <p:nvPr/>
        </p:nvGrpSpPr>
        <p:grpSpPr>
          <a:xfrm>
            <a:off x="4332922" y="5535915"/>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4961297"/>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3489" y="5350267"/>
              <a:ext cx="456000" cy="360000"/>
            </a:xfrm>
            <a:prstGeom prst="rect">
              <a:avLst/>
            </a:prstGeom>
          </p:spPr>
        </p:pic>
      </p:grpSp>
      <p:grpSp>
        <p:nvGrpSpPr>
          <p:cNvPr id="198" name="Group 197"/>
          <p:cNvGrpSpPr/>
          <p:nvPr/>
        </p:nvGrpSpPr>
        <p:grpSpPr>
          <a:xfrm>
            <a:off x="3053094" y="3442751"/>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700138" y="3134297"/>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70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V\RootJV\4 1 presentatie defensie gcloud\credit-squeeze-522549 walle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3450" y="8699"/>
            <a:ext cx="9149314" cy="684930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p:cNvSpPr>
            <a:spLocks noGrp="1"/>
          </p:cNvSpPr>
          <p:nvPr>
            <p:ph type="sldNum" sz="quarter" idx="12"/>
          </p:nvPr>
        </p:nvSpPr>
        <p:spPr/>
        <p:txBody>
          <a:bodyPr/>
          <a:lstStyle/>
          <a:p>
            <a:pPr>
              <a:defRPr/>
            </a:pPr>
            <a:endParaRPr lang="en-GB" dirty="0"/>
          </a:p>
        </p:txBody>
      </p:sp>
    </p:spTree>
    <p:extLst>
      <p:ext uri="{BB962C8B-B14F-4D97-AF65-F5344CB8AC3E}">
        <p14:creationId xmlns:p14="http://schemas.microsoft.com/office/powerpoint/2010/main" val="401714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ROI </a:t>
            </a:r>
            <a:r>
              <a:rPr lang="en-US" dirty="0" smtClean="0"/>
              <a:t>2020 </a:t>
            </a:r>
            <a:r>
              <a:rPr lang="en-US" dirty="0"/>
              <a:t>for projects carried out by Smals</a:t>
            </a:r>
            <a:endParaRPr lang="fr-BE" dirty="0"/>
          </a:p>
        </p:txBody>
      </p:sp>
      <p:grpSp>
        <p:nvGrpSpPr>
          <p:cNvPr id="42" name="Group 41"/>
          <p:cNvGrpSpPr>
            <a:grpSpLocks noChangeAspect="1"/>
          </p:cNvGrpSpPr>
          <p:nvPr/>
        </p:nvGrpSpPr>
        <p:grpSpPr>
          <a:xfrm>
            <a:off x="1301178" y="1542378"/>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09"/>
              <a:ext cx="4954897"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64</a:t>
              </a:r>
              <a:r>
                <a:rPr kumimoji="0" lang="fr-BE" sz="5400" b="0" i="0" u="none" strike="noStrike" kern="1200" cap="none" spc="0" normalizeH="0" baseline="0" noProof="0" dirty="0">
                  <a:ln>
                    <a:noFill/>
                  </a:ln>
                  <a:solidFill>
                    <a:srgbClr val="000000"/>
                  </a:solidFill>
                  <a:effectLst/>
                  <a:uLnTx/>
                  <a:uFillTx/>
                  <a:latin typeface="Roboto" charset="0"/>
                  <a:ea typeface="Roboto" charset="0"/>
                  <a:cs typeface="Roboto" charset="0"/>
                </a:rPr>
                <a:t>%</a:t>
              </a:r>
            </a:p>
          </p:txBody>
        </p:sp>
        <p:sp>
          <p:nvSpPr>
            <p:cNvPr id="55" name="TextBox 54"/>
            <p:cNvSpPr txBox="1"/>
            <p:nvPr/>
          </p:nvSpPr>
          <p:spPr>
            <a:xfrm>
              <a:off x="4710662" y="9635269"/>
              <a:ext cx="2286536"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all" spc="0" normalizeH="0" baseline="0" noProof="0" dirty="0" err="1" smtClean="0">
                  <a:ln>
                    <a:noFill/>
                  </a:ln>
                  <a:solidFill>
                    <a:srgbClr val="000000"/>
                  </a:solidFill>
                  <a:effectLst/>
                  <a:uLnTx/>
                  <a:uFillTx/>
                  <a:latin typeface="Roboto" charset="0"/>
                  <a:ea typeface="Roboto" charset="0"/>
                  <a:cs typeface="Roboto" charset="0"/>
                </a:rPr>
                <a:t>rEUSED</a:t>
              </a:r>
              <a:endParaRPr kumimoji="0" lang="fr-BE" sz="2400" b="1" i="0" u="none" strike="noStrike" kern="1200" cap="all" spc="0" normalizeH="0" baseline="0" noProof="0" dirty="0">
                <a:ln>
                  <a:noFill/>
                </a:ln>
                <a:solidFill>
                  <a:srgbClr val="000000"/>
                </a:solidFill>
                <a:effectLst/>
                <a:uLnTx/>
                <a:uFillTx/>
                <a:latin typeface="Roboto" charset="0"/>
                <a:ea typeface="Roboto" charset="0"/>
                <a:cs typeface="Roboto" charset="0"/>
              </a:endParaRPr>
            </a:p>
          </p:txBody>
        </p:sp>
        <p:sp>
          <p:nvSpPr>
            <p:cNvPr id="56" name="TextBox 55"/>
            <p:cNvSpPr txBox="1"/>
            <p:nvPr/>
          </p:nvSpPr>
          <p:spPr>
            <a:xfrm>
              <a:off x="11214193" y="5165141"/>
              <a:ext cx="2592293"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14%</a:t>
              </a:r>
              <a:endParaRPr kumimoji="0" lang="fr-BE"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7" name="TextBox 56"/>
            <p:cNvSpPr txBox="1"/>
            <p:nvPr/>
          </p:nvSpPr>
          <p:spPr>
            <a:xfrm>
              <a:off x="10969303" y="7550507"/>
              <a:ext cx="3007723"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all" spc="0" normalizeH="0" baseline="0" noProof="0" dirty="0" err="1" smtClean="0">
                  <a:ln>
                    <a:noFill/>
                  </a:ln>
                  <a:solidFill>
                    <a:srgbClr val="000000"/>
                  </a:solidFill>
                  <a:effectLst/>
                  <a:uLnTx/>
                  <a:uFillTx/>
                  <a:latin typeface="Roboto" charset="0"/>
                  <a:ea typeface="Roboto" charset="0"/>
                  <a:cs typeface="Roboto" charset="0"/>
                </a:rPr>
                <a:t>rEUSABLE</a:t>
              </a:r>
              <a:endParaRPr kumimoji="0" lang="fr-BE" sz="2400" b="1" i="0" u="none" strike="noStrike" kern="1200" cap="all" spc="0" normalizeH="0" baseline="0" noProof="0" dirty="0">
                <a:ln>
                  <a:noFill/>
                </a:ln>
                <a:solidFill>
                  <a:srgbClr val="000000"/>
                </a:solidFill>
                <a:effectLst/>
                <a:uLnTx/>
                <a:uFillTx/>
                <a:latin typeface="Roboto" charset="0"/>
                <a:ea typeface="Roboto" charset="0"/>
                <a:cs typeface="Roboto" charset="0"/>
              </a:endParaRPr>
            </a:p>
          </p:txBody>
        </p:sp>
        <p:sp>
          <p:nvSpPr>
            <p:cNvPr id="58" name="TextBox 57"/>
            <p:cNvSpPr txBox="1"/>
            <p:nvPr/>
          </p:nvSpPr>
          <p:spPr>
            <a:xfrm>
              <a:off x="18878682" y="7465197"/>
              <a:ext cx="2592293"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kern="1200" cap="none" spc="0" normalizeH="0" baseline="0" noProof="0" dirty="0" smtClean="0">
                  <a:ln>
                    <a:noFill/>
                  </a:ln>
                  <a:solidFill>
                    <a:srgbClr val="000000"/>
                  </a:solidFill>
                  <a:effectLst/>
                  <a:uLnTx/>
                  <a:uFillTx/>
                  <a:latin typeface="Roboto" charset="0"/>
                  <a:ea typeface="Roboto" charset="0"/>
                  <a:cs typeface="Roboto" charset="0"/>
                </a:rPr>
                <a:t>46%</a:t>
              </a:r>
              <a:endParaRPr kumimoji="0" lang="fr-BE" sz="54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9" name="TextBox 58"/>
            <p:cNvSpPr txBox="1"/>
            <p:nvPr/>
          </p:nvSpPr>
          <p:spPr>
            <a:xfrm>
              <a:off x="19644125" y="9850563"/>
              <a:ext cx="98706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all" spc="0" normalizeH="0" baseline="0" noProof="0" dirty="0" smtClean="0">
                  <a:ln>
                    <a:noFill/>
                  </a:ln>
                  <a:solidFill>
                    <a:srgbClr val="000000"/>
                  </a:solidFill>
                  <a:effectLst/>
                  <a:uLnTx/>
                  <a:uFillTx/>
                  <a:latin typeface="Roboto" charset="0"/>
                  <a:ea typeface="Roboto" charset="0"/>
                  <a:cs typeface="Roboto" charset="0"/>
                </a:rPr>
                <a:t>ROI</a:t>
              </a:r>
              <a:endParaRPr kumimoji="0" lang="fr-BE" sz="2400" b="1" i="0" u="none" strike="noStrike" kern="1200" cap="all" spc="0" normalizeH="0" baseline="0" noProof="0" dirty="0">
                <a:ln>
                  <a:noFill/>
                </a:ln>
                <a:solidFill>
                  <a:srgbClr val="000000"/>
                </a:solidFill>
                <a:effectLst/>
                <a:uLnTx/>
                <a:uFillTx/>
                <a:latin typeface="Roboto" charset="0"/>
                <a:ea typeface="Roboto" charset="0"/>
                <a:cs typeface="Roboto" charset="0"/>
              </a:endParaRPr>
            </a:p>
          </p:txBody>
        </p:sp>
      </p:grpSp>
      <p:sp>
        <p:nvSpPr>
          <p:cNvPr id="60" name="TextBox 59"/>
          <p:cNvSpPr txBox="1"/>
          <p:nvPr/>
        </p:nvSpPr>
        <p:spPr>
          <a:xfrm>
            <a:off x="6685534" y="5296872"/>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kern="1200" cap="none" spc="0" normalizeH="0" baseline="0" noProof="0" smtClean="0">
                <a:ln>
                  <a:noFill/>
                </a:ln>
                <a:solidFill>
                  <a:srgbClr val="70AD47">
                    <a:lumMod val="75000"/>
                  </a:srgbClr>
                </a:solidFill>
                <a:effectLst/>
                <a:uLnTx/>
                <a:uFillTx/>
                <a:latin typeface="Calibri" panose="020F0502020204030204"/>
                <a:ea typeface="+mn-ea"/>
                <a:cs typeface="+mn-cs"/>
              </a:rPr>
              <a:t>13.500.000 </a:t>
            </a:r>
            <a:r>
              <a:rPr kumimoji="0" lang="fr-BE" sz="6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739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smtClean="0">
                <a:solidFill>
                  <a:schemeClr val="bg1"/>
                </a:solidFill>
              </a:rPr>
              <a:t>API </a:t>
            </a:r>
            <a:r>
              <a:rPr lang="nl-BE" dirty="0" err="1" smtClean="0">
                <a:solidFill>
                  <a:schemeClr val="bg1"/>
                </a:solidFill>
              </a:rPr>
              <a:t>Economy</a:t>
            </a:r>
            <a:endParaRPr lang="fr-BE" dirty="0">
              <a:solidFill>
                <a:schemeClr val="bg1"/>
              </a:solidFill>
            </a:endParaRPr>
          </a:p>
        </p:txBody>
      </p:sp>
      <p:sp>
        <p:nvSpPr>
          <p:cNvPr id="7" name="Hexagon 6"/>
          <p:cNvSpPr/>
          <p:nvPr/>
        </p:nvSpPr>
        <p:spPr>
          <a:xfrm>
            <a:off x="3061380" y="3645024"/>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Tree>
    <p:extLst>
      <p:ext uri="{BB962C8B-B14F-4D97-AF65-F5344CB8AC3E}">
        <p14:creationId xmlns:p14="http://schemas.microsoft.com/office/powerpoint/2010/main" val="175019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US" smtClean="0"/>
              <a:t>Cost reduction by reusability: consumers don’t need to rewrite what already exists!</a:t>
            </a:r>
          </a:p>
          <a:p>
            <a:r>
              <a:rPr lang="en-US" smtClean="0"/>
              <a:t>Complexity reduction: no more big, monolithic systems</a:t>
            </a:r>
          </a:p>
          <a:p>
            <a:r>
              <a:rPr lang="en-US" smtClean="0"/>
              <a:t>Decoupling:  consumers and providers can continue to connect as long as the technical contract is followed </a:t>
            </a:r>
            <a:r>
              <a:rPr lang="en-US" smtClean="0">
                <a:sym typeface="Wingdings" panose="05000000000000000000" pitchFamily="2" charset="2"/>
              </a:rPr>
              <a:t> ex. less impact in case of migrations</a:t>
            </a:r>
          </a:p>
          <a:p>
            <a:r>
              <a:rPr lang="en-US" smtClean="0">
                <a:sym typeface="Wingdings" panose="05000000000000000000" pitchFamily="2" charset="2"/>
              </a:rPr>
              <a:t>Driver of innovation: new products raise, based on existing API capability</a:t>
            </a:r>
          </a:p>
          <a:p>
            <a:r>
              <a:rPr lang="en-US" smtClean="0">
                <a:sym typeface="Wingdings" panose="05000000000000000000" pitchFamily="2" charset="2"/>
              </a:rPr>
              <a:t>Stimulation of partnerships</a:t>
            </a:r>
          </a:p>
          <a:p>
            <a:r>
              <a:rPr lang="en-US" smtClean="0">
                <a:sym typeface="Wingdings" panose="05000000000000000000" pitchFamily="2" charset="2"/>
              </a:rPr>
              <a:t>Stimulation of standardization</a:t>
            </a:r>
          </a:p>
          <a:p>
            <a:endParaRPr lang="fr-BE" dirty="0"/>
          </a:p>
        </p:txBody>
      </p:sp>
      <p:sp>
        <p:nvSpPr>
          <p:cNvPr id="4" name="Title 3"/>
          <p:cNvSpPr>
            <a:spLocks noGrp="1"/>
          </p:cNvSpPr>
          <p:nvPr>
            <p:ph type="title"/>
          </p:nvPr>
        </p:nvSpPr>
        <p:spPr/>
        <p:txBody>
          <a:bodyPr/>
          <a:lstStyle/>
          <a:p>
            <a:r>
              <a:rPr lang="en-US" smtClean="0"/>
              <a:t>Why are API’s important?</a:t>
            </a:r>
            <a:endParaRPr lang="en-US" dirty="0"/>
          </a:p>
        </p:txBody>
      </p:sp>
    </p:spTree>
    <p:extLst>
      <p:ext uri="{BB962C8B-B14F-4D97-AF65-F5344CB8AC3E}">
        <p14:creationId xmlns:p14="http://schemas.microsoft.com/office/powerpoint/2010/main" val="292221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lstStyle/>
          <a:p>
            <a:r>
              <a:rPr lang="en-US" dirty="0" smtClean="0"/>
              <a:t>Good API </a:t>
            </a:r>
            <a:r>
              <a:rPr lang="en-US" dirty="0" err="1" smtClean="0"/>
              <a:t>ReUse</a:t>
            </a:r>
            <a:r>
              <a:rPr lang="en-US" dirty="0" smtClean="0"/>
              <a:t> = business </a:t>
            </a:r>
            <a:r>
              <a:rPr lang="en-US" dirty="0" err="1" smtClean="0"/>
              <a:t>ReUse</a:t>
            </a:r>
            <a:endParaRPr lang="en-US" dirty="0"/>
          </a:p>
        </p:txBody>
      </p:sp>
      <p:cxnSp>
        <p:nvCxnSpPr>
          <p:cNvPr id="8" name="Straight Arrow Connector 7"/>
          <p:cNvCxnSpPr/>
          <p:nvPr/>
        </p:nvCxnSpPr>
        <p:spPr>
          <a:xfrm>
            <a:off x="1859982" y="5008154"/>
            <a:ext cx="7784761" cy="0"/>
          </a:xfrm>
          <a:prstGeom prst="straightConnector1">
            <a:avLst/>
          </a:prstGeom>
          <a:ln w="44450">
            <a:solidFill>
              <a:srgbClr val="00A7E7"/>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H="1" flipV="1">
            <a:off x="1851598" y="1615394"/>
            <a:ext cx="8384" cy="3392760"/>
          </a:xfrm>
          <a:prstGeom prst="straightConnector1">
            <a:avLst/>
          </a:prstGeom>
          <a:ln w="44450">
            <a:solidFill>
              <a:srgbClr val="00A7E7"/>
            </a:solidFill>
            <a:tailEnd type="triangle"/>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9073196" y="2063477"/>
            <a:ext cx="138371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5B9C"/>
                </a:solidFill>
                <a:effectLst/>
                <a:uLnTx/>
                <a:uFillTx/>
                <a:latin typeface="Calibri" panose="020F0502020204030204"/>
                <a:ea typeface="+mn-ea"/>
                <a:cs typeface="Arial" charset="0"/>
              </a:rPr>
              <a:t>Potential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5B9C"/>
                </a:solidFill>
                <a:effectLst/>
                <a:uLnTx/>
                <a:uFillTx/>
                <a:latin typeface="Calibri" panose="020F0502020204030204"/>
                <a:ea typeface="+mn-ea"/>
                <a:cs typeface="Arial" charset="0"/>
              </a:rPr>
              <a:t>Value</a:t>
            </a:r>
            <a:endParaRPr kumimoji="0" lang="en-US" sz="2400" b="0" i="0" u="none" strike="noStrike" kern="1200" cap="none" spc="0" normalizeH="0" baseline="0" noProof="0" dirty="0">
              <a:ln>
                <a:noFill/>
              </a:ln>
              <a:solidFill>
                <a:srgbClr val="005B9C"/>
              </a:solidFill>
              <a:effectLst/>
              <a:uLnTx/>
              <a:uFillTx/>
              <a:latin typeface="Calibri" panose="020F0502020204030204"/>
              <a:ea typeface="+mn-ea"/>
              <a:cs typeface="Arial" charset="0"/>
            </a:endParaRPr>
          </a:p>
        </p:txBody>
      </p:sp>
      <p:sp>
        <p:nvSpPr>
          <p:cNvPr id="11" name="TextBox 10"/>
          <p:cNvSpPr txBox="1"/>
          <p:nvPr/>
        </p:nvSpPr>
        <p:spPr>
          <a:xfrm>
            <a:off x="9766125" y="4564557"/>
            <a:ext cx="25995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A7E7"/>
                </a:solidFill>
                <a:effectLst/>
                <a:uLnTx/>
                <a:uFillTx/>
                <a:latin typeface="Calibri" panose="020F0502020204030204"/>
                <a:ea typeface="+mn-ea"/>
                <a:cs typeface="Arial" charset="0"/>
              </a:rPr>
              <a:t>Amount of “business</a:t>
            </a:r>
            <a:r>
              <a:rPr kumimoji="0" lang="en-US" sz="2400" b="0" i="0" u="none" strike="noStrike" kern="1200" cap="none" spc="0" normalizeH="0" baseline="0" noProof="0" dirty="0">
                <a:ln>
                  <a:noFill/>
                </a:ln>
                <a:solidFill>
                  <a:srgbClr val="00A7E7"/>
                </a:solidFill>
                <a:effectLst/>
                <a:uLnTx/>
                <a:uFillTx/>
                <a:latin typeface="Calibri" panose="020F0502020204030204"/>
                <a:ea typeface="+mn-ea"/>
                <a:cs typeface="Arial" charset="0"/>
              </a:rPr>
              <a:t>” functionality</a:t>
            </a:r>
          </a:p>
        </p:txBody>
      </p:sp>
      <p:sp>
        <p:nvSpPr>
          <p:cNvPr id="12" name="TextBox 11"/>
          <p:cNvSpPr txBox="1"/>
          <p:nvPr/>
        </p:nvSpPr>
        <p:spPr>
          <a:xfrm>
            <a:off x="2127167" y="5178945"/>
            <a:ext cx="10535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EC5062"/>
                </a:solidFill>
                <a:effectLst/>
                <a:uLnTx/>
                <a:uFillTx/>
                <a:latin typeface="Calibri" panose="020F0502020204030204"/>
                <a:ea typeface="+mn-ea"/>
                <a:cs typeface="Arial" charset="0"/>
              </a:rPr>
              <a:t>Library</a:t>
            </a:r>
            <a:endParaRPr kumimoji="0" lang="en-US" sz="2400" b="0" i="1" u="none" strike="noStrike" kern="1200" cap="none" spc="0" normalizeH="0" baseline="0" noProof="0" dirty="0">
              <a:ln>
                <a:noFill/>
              </a:ln>
              <a:solidFill>
                <a:srgbClr val="EC5062"/>
              </a:solidFill>
              <a:effectLst/>
              <a:uLnTx/>
              <a:uFillTx/>
              <a:latin typeface="Calibri" panose="020F0502020204030204"/>
              <a:ea typeface="+mn-ea"/>
              <a:cs typeface="Arial" charset="0"/>
            </a:endParaRPr>
          </a:p>
        </p:txBody>
      </p:sp>
      <p:sp>
        <p:nvSpPr>
          <p:cNvPr id="13" name="TextBox 12"/>
          <p:cNvSpPr txBox="1"/>
          <p:nvPr/>
        </p:nvSpPr>
        <p:spPr>
          <a:xfrm>
            <a:off x="4170095" y="5178945"/>
            <a:ext cx="16225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EC5062"/>
                </a:solidFill>
                <a:effectLst/>
                <a:uLnTx/>
                <a:uFillTx/>
                <a:latin typeface="Calibri" panose="020F0502020204030204"/>
                <a:ea typeface="+mn-ea"/>
                <a:cs typeface="Arial" charset="0"/>
              </a:rPr>
              <a:t>Framework</a:t>
            </a:r>
            <a:endParaRPr kumimoji="0" lang="en-US" sz="2400" b="0" i="1" u="none" strike="noStrike" kern="1200" cap="none" spc="0" normalizeH="0" baseline="0" noProof="0" dirty="0">
              <a:ln>
                <a:noFill/>
              </a:ln>
              <a:solidFill>
                <a:srgbClr val="EC5062"/>
              </a:solidFill>
              <a:effectLst/>
              <a:uLnTx/>
              <a:uFillTx/>
              <a:latin typeface="Calibri" panose="020F0502020204030204"/>
              <a:ea typeface="+mn-ea"/>
              <a:cs typeface="Arial" charset="0"/>
            </a:endParaRPr>
          </a:p>
        </p:txBody>
      </p:sp>
      <p:sp>
        <p:nvSpPr>
          <p:cNvPr id="14" name="TextBox 13"/>
          <p:cNvSpPr txBox="1"/>
          <p:nvPr/>
        </p:nvSpPr>
        <p:spPr>
          <a:xfrm>
            <a:off x="8371466" y="5178945"/>
            <a:ext cx="12747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EC5062"/>
                </a:solidFill>
                <a:effectLst/>
                <a:uLnTx/>
                <a:uFillTx/>
                <a:latin typeface="Calibri" panose="020F0502020204030204"/>
                <a:ea typeface="+mn-ea"/>
                <a:cs typeface="Arial" charset="0"/>
              </a:rPr>
              <a:t>Program</a:t>
            </a:r>
            <a:endParaRPr kumimoji="0" lang="en-US" sz="2400" b="0" i="1" u="none" strike="noStrike" kern="1200" cap="none" spc="0" normalizeH="0" baseline="0" noProof="0" dirty="0">
              <a:ln>
                <a:noFill/>
              </a:ln>
              <a:solidFill>
                <a:srgbClr val="EC5062"/>
              </a:solidFill>
              <a:effectLst/>
              <a:uLnTx/>
              <a:uFillTx/>
              <a:latin typeface="Calibri" panose="020F0502020204030204"/>
              <a:ea typeface="+mn-ea"/>
              <a:cs typeface="Arial" charset="0"/>
            </a:endParaRPr>
          </a:p>
        </p:txBody>
      </p:sp>
      <p:sp>
        <p:nvSpPr>
          <p:cNvPr id="15" name="Freeform 14"/>
          <p:cNvSpPr/>
          <p:nvPr/>
        </p:nvSpPr>
        <p:spPr>
          <a:xfrm>
            <a:off x="2394856" y="2843153"/>
            <a:ext cx="6678339" cy="1776642"/>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5C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7362" y="5178945"/>
            <a:ext cx="888236" cy="980636"/>
          </a:xfrm>
          <a:prstGeom prst="rect">
            <a:avLst/>
          </a:prstGeom>
        </p:spPr>
      </p:pic>
      <p:sp>
        <p:nvSpPr>
          <p:cNvPr id="17" name="Freeform 16"/>
          <p:cNvSpPr/>
          <p:nvPr/>
        </p:nvSpPr>
        <p:spPr>
          <a:xfrm>
            <a:off x="2394856" y="2775857"/>
            <a:ext cx="6678339" cy="2035629"/>
          </a:xfrm>
          <a:custGeom>
            <a:avLst/>
            <a:gdLst>
              <a:gd name="connsiteX0" fmla="*/ 0 w 6444343"/>
              <a:gd name="connsiteY0" fmla="*/ 0 h 2035629"/>
              <a:gd name="connsiteX1" fmla="*/ 2514600 w 6444343"/>
              <a:gd name="connsiteY1" fmla="*/ 1219200 h 2035629"/>
              <a:gd name="connsiteX2" fmla="*/ 4626429 w 6444343"/>
              <a:gd name="connsiteY2" fmla="*/ 805543 h 2035629"/>
              <a:gd name="connsiteX3" fmla="*/ 6444343 w 6444343"/>
              <a:gd name="connsiteY3" fmla="*/ 2035629 h 2035629"/>
            </a:gdLst>
            <a:ahLst/>
            <a:cxnLst>
              <a:cxn ang="0">
                <a:pos x="connsiteX0" y="connsiteY0"/>
              </a:cxn>
              <a:cxn ang="0">
                <a:pos x="connsiteX1" y="connsiteY1"/>
              </a:cxn>
              <a:cxn ang="0">
                <a:pos x="connsiteX2" y="connsiteY2"/>
              </a:cxn>
              <a:cxn ang="0">
                <a:pos x="connsiteX3" y="connsiteY3"/>
              </a:cxn>
            </a:cxnLst>
            <a:rect l="l" t="t" r="r" b="b"/>
            <a:pathLst>
              <a:path w="6444343" h="2035629">
                <a:moveTo>
                  <a:pt x="0" y="0"/>
                </a:moveTo>
                <a:cubicBezTo>
                  <a:pt x="871764" y="542471"/>
                  <a:pt x="1743529" y="1084943"/>
                  <a:pt x="2514600" y="1219200"/>
                </a:cubicBezTo>
                <a:cubicBezTo>
                  <a:pt x="3285671" y="1353457"/>
                  <a:pt x="3971472" y="669472"/>
                  <a:pt x="4626429" y="805543"/>
                </a:cubicBezTo>
                <a:cubicBezTo>
                  <a:pt x="5281386" y="941614"/>
                  <a:pt x="5862864" y="1488621"/>
                  <a:pt x="6444343" y="2035629"/>
                </a:cubicBezTo>
              </a:path>
            </a:pathLst>
          </a:custGeom>
          <a:ln w="44450">
            <a:solidFill>
              <a:srgbClr val="EC5062"/>
            </a:solidFill>
            <a:headEnd type="none" w="lg" len="lg"/>
            <a:tailEnd type="triangle" w="lg" len="lg"/>
          </a:ln>
          <a:extLst>
            <a:ext uri="{C572A759-6A51-4108-AA02-DFA0A04FC94B}">
              <ma14:wrappingTextBoxFlag xmlns:ma14="http://schemas.microsoft.com/office/mac/drawingml/2011/main" xmlns="" val="1"/>
            </a:ext>
          </a:extLst>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5CE"/>
              </a:solidFill>
              <a:effectLst/>
              <a:uLnTx/>
              <a:uFillTx/>
              <a:latin typeface="Calibri" panose="020F0502020204030204"/>
              <a:ea typeface="+mn-ea"/>
              <a:cs typeface="+mn-cs"/>
            </a:endParaRPr>
          </a:p>
        </p:txBody>
      </p:sp>
      <p:sp>
        <p:nvSpPr>
          <p:cNvPr id="18" name="TextBox 17"/>
          <p:cNvSpPr txBox="1"/>
          <p:nvPr/>
        </p:nvSpPr>
        <p:spPr>
          <a:xfrm>
            <a:off x="9074269" y="3702059"/>
            <a:ext cx="1469826"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C5062"/>
                </a:solidFill>
                <a:effectLst/>
                <a:uLnTx/>
                <a:uFillTx/>
                <a:latin typeface="Calibri" panose="020F0502020204030204"/>
                <a:ea typeface="+mn-ea"/>
                <a:cs typeface="Arial" charset="0"/>
              </a:rPr>
              <a:t>Technical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C5062"/>
                </a:solidFill>
                <a:effectLst/>
                <a:uLnTx/>
                <a:uFillTx/>
                <a:latin typeface="Calibri" panose="020F0502020204030204"/>
                <a:ea typeface="+mn-ea"/>
                <a:cs typeface="Arial" charset="0"/>
              </a:rPr>
              <a:t>Ease</a:t>
            </a:r>
            <a:endParaRPr kumimoji="0" lang="en-US" sz="2400" b="0" i="0" u="none" strike="noStrike" kern="1200" cap="none" spc="0" normalizeH="0" baseline="0" noProof="0" dirty="0">
              <a:ln>
                <a:noFill/>
              </a:ln>
              <a:solidFill>
                <a:srgbClr val="EC5062"/>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07272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smtClean="0"/>
              <a:t>APIs drive today's business processes in e-Government</a:t>
            </a:r>
          </a:p>
          <a:p>
            <a:r>
              <a:rPr lang="en-US" smtClean="0"/>
              <a:t>APIs are key in real-time information exchange between public - private sector &amp; citizens</a:t>
            </a:r>
          </a:p>
          <a:p>
            <a:endParaRPr lang="fr-BE" dirty="0"/>
          </a:p>
        </p:txBody>
      </p:sp>
      <p:sp>
        <p:nvSpPr>
          <p:cNvPr id="5" name="Title 3"/>
          <p:cNvSpPr>
            <a:spLocks noGrp="1"/>
          </p:cNvSpPr>
          <p:nvPr>
            <p:ph type="title"/>
          </p:nvPr>
        </p:nvSpPr>
        <p:spPr/>
        <p:txBody>
          <a:bodyPr/>
          <a:lstStyle/>
          <a:p>
            <a:r>
              <a:rPr lang="en-US" smtClean="0"/>
              <a:t>Shifting to an API economy: the value chain</a:t>
            </a:r>
            <a:endParaRPr lang="en-US" dirty="0"/>
          </a:p>
        </p:txBody>
      </p:sp>
      <p:cxnSp>
        <p:nvCxnSpPr>
          <p:cNvPr id="6" name="Straight Connector 5"/>
          <p:cNvCxnSpPr/>
          <p:nvPr/>
        </p:nvCxnSpPr>
        <p:spPr>
          <a:xfrm>
            <a:off x="7516305" y="3994291"/>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736" y="3195961"/>
            <a:ext cx="10664654" cy="2542698"/>
          </a:xfrm>
          <a:prstGeom prst="rect">
            <a:avLst/>
          </a:prstGeom>
        </p:spPr>
      </p:pic>
      <p:sp>
        <p:nvSpPr>
          <p:cNvPr id="8" name="TextBox 7"/>
          <p:cNvSpPr txBox="1"/>
          <p:nvPr/>
        </p:nvSpPr>
        <p:spPr>
          <a:xfrm>
            <a:off x="905867" y="3202015"/>
            <a:ext cx="10361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Existing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Systems</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charset="0"/>
            </a:endParaRPr>
          </a:p>
        </p:txBody>
      </p:sp>
      <p:sp>
        <p:nvSpPr>
          <p:cNvPr id="9" name="TextBox 8"/>
          <p:cNvSpPr txBox="1"/>
          <p:nvPr/>
        </p:nvSpPr>
        <p:spPr>
          <a:xfrm>
            <a:off x="3503712" y="3214538"/>
            <a:ext cx="17631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Made available as APIs</a:t>
            </a:r>
          </a:p>
        </p:txBody>
      </p:sp>
      <p:sp>
        <p:nvSpPr>
          <p:cNvPr id="10" name="TextBox 9"/>
          <p:cNvSpPr txBox="1"/>
          <p:nvPr/>
        </p:nvSpPr>
        <p:spPr>
          <a:xfrm>
            <a:off x="5445420" y="3195961"/>
            <a:ext cx="200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Self</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used</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a:t>
            </a: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by</a:t>
            </a: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 </a:t>
            </a:r>
            <a:r>
              <a:rPr kumimoji="0" lang="nl-BE" sz="2000" b="0" i="0" u="none" strike="noStrike" kern="1200" cap="none" spc="0" normalizeH="0" baseline="0" noProof="0" dirty="0" err="1" smtClean="0">
                <a:ln>
                  <a:noFill/>
                </a:ln>
                <a:solidFill>
                  <a:srgbClr val="0070C0"/>
                </a:solidFill>
                <a:effectLst/>
                <a:uLnTx/>
                <a:uFillTx/>
                <a:latin typeface="Calibri" panose="020F0502020204030204"/>
                <a:ea typeface="+mn-ea"/>
                <a:cs typeface="Arial" charset="0"/>
              </a:rPr>
              <a:t>developers</a:t>
            </a:r>
            <a:endPar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endParaRPr>
          </a:p>
        </p:txBody>
      </p:sp>
      <p:sp>
        <p:nvSpPr>
          <p:cNvPr id="11" name="TextBox 10"/>
          <p:cNvSpPr txBox="1"/>
          <p:nvPr/>
        </p:nvSpPr>
        <p:spPr>
          <a:xfrm>
            <a:off x="7219321" y="3284984"/>
            <a:ext cx="24285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charset="0"/>
              </a:rPr>
              <a:t>T</a:t>
            </a: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o create new innovative apps and services</a:t>
            </a:r>
          </a:p>
        </p:txBody>
      </p:sp>
      <p:sp>
        <p:nvSpPr>
          <p:cNvPr id="12" name="TextBox 11"/>
          <p:cNvSpPr txBox="1"/>
          <p:nvPr/>
        </p:nvSpPr>
        <p:spPr>
          <a:xfrm>
            <a:off x="9358741" y="4848798"/>
            <a:ext cx="23947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Differentiated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smtClean="0">
                <a:ln>
                  <a:noFill/>
                </a:ln>
                <a:solidFill>
                  <a:srgbClr val="0070C0"/>
                </a:solidFill>
                <a:effectLst/>
                <a:uLnTx/>
                <a:uFillTx/>
                <a:latin typeface="Calibri" panose="020F0502020204030204"/>
                <a:ea typeface="+mn-ea"/>
                <a:cs typeface="Arial" charset="0"/>
              </a:rPr>
              <a:t>services </a:t>
            </a:r>
          </a:p>
        </p:txBody>
      </p:sp>
    </p:spTree>
    <p:extLst>
      <p:ext uri="{BB962C8B-B14F-4D97-AF65-F5344CB8AC3E}">
        <p14:creationId xmlns:p14="http://schemas.microsoft.com/office/powerpoint/2010/main" val="77002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smtClean="0"/>
              <a:t>G-Cloud service platform project</a:t>
            </a:r>
            <a:endParaRPr lang="en-GB" noProof="0" dirty="0"/>
          </a:p>
        </p:txBody>
      </p:sp>
      <p:graphicFrame>
        <p:nvGraphicFramePr>
          <p:cNvPr id="5" name="Diagram 4"/>
          <p:cNvGraphicFramePr/>
          <p:nvPr>
            <p:extLst/>
          </p:nvPr>
        </p:nvGraphicFramePr>
        <p:xfrm>
          <a:off x="2397522" y="1165955"/>
          <a:ext cx="7190867" cy="520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8760296" y="2959078"/>
            <a:ext cx="1800200" cy="792088"/>
          </a:xfrm>
          <a:prstGeom prst="rect">
            <a:avLst/>
          </a:prstGeom>
          <a:solidFill>
            <a:srgbClr val="00206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nl-BE" sz="1400" dirty="0">
                <a:solidFill>
                  <a:schemeClr val="bg1"/>
                </a:solidFill>
              </a:rPr>
              <a:t>Technical approach</a:t>
            </a:r>
          </a:p>
          <a:p>
            <a:pPr algn="ctr"/>
            <a:r>
              <a:rPr lang="nl-BE" sz="1400" dirty="0">
                <a:solidFill>
                  <a:schemeClr val="bg1"/>
                </a:solidFill>
              </a:rPr>
              <a:t>Multi tenant</a:t>
            </a:r>
          </a:p>
          <a:p>
            <a:pPr algn="ctr"/>
            <a:r>
              <a:rPr lang="nl-BE" sz="1400" dirty="0">
                <a:solidFill>
                  <a:schemeClr val="bg1"/>
                </a:solidFill>
              </a:rPr>
              <a:t>Self service</a:t>
            </a:r>
            <a:endParaRPr lang="fr-BE" sz="1400" dirty="0">
              <a:solidFill>
                <a:schemeClr val="bg1"/>
              </a:solidFill>
            </a:endParaRPr>
          </a:p>
        </p:txBody>
      </p:sp>
      <p:sp>
        <p:nvSpPr>
          <p:cNvPr id="6" name="Rectangle 5"/>
          <p:cNvSpPr/>
          <p:nvPr/>
        </p:nvSpPr>
        <p:spPr>
          <a:xfrm>
            <a:off x="8134089" y="5404528"/>
            <a:ext cx="1800200" cy="67545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Enterprise license G-Cloud</a:t>
            </a:r>
          </a:p>
        </p:txBody>
      </p:sp>
      <p:sp>
        <p:nvSpPr>
          <p:cNvPr id="7" name="Rectangle 6"/>
          <p:cNvSpPr/>
          <p:nvPr/>
        </p:nvSpPr>
        <p:spPr>
          <a:xfrm>
            <a:off x="2135560" y="5229201"/>
            <a:ext cx="1800200" cy="6434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t>Concept, testing, definition</a:t>
            </a:r>
          </a:p>
        </p:txBody>
      </p:sp>
      <p:sp>
        <p:nvSpPr>
          <p:cNvPr id="8" name="Rectangle 7"/>
          <p:cNvSpPr/>
          <p:nvPr/>
        </p:nvSpPr>
        <p:spPr>
          <a:xfrm>
            <a:off x="1631504" y="1716027"/>
            <a:ext cx="2160240" cy="810741"/>
          </a:xfrm>
          <a:prstGeom prst="rect">
            <a:avLst/>
          </a:prstGeom>
          <a:solidFill>
            <a:schemeClr val="tx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bg1"/>
                </a:solidFill>
              </a:rPr>
              <a:t>Vocabularies, procedures/processes, common services</a:t>
            </a:r>
          </a:p>
        </p:txBody>
      </p:sp>
      <p:sp>
        <p:nvSpPr>
          <p:cNvPr id="9" name="Rectangle 8"/>
          <p:cNvSpPr/>
          <p:nvPr/>
        </p:nvSpPr>
        <p:spPr>
          <a:xfrm>
            <a:off x="7008282" y="1185021"/>
            <a:ext cx="2580106" cy="765327"/>
          </a:xfrm>
          <a:prstGeom prst="rect">
            <a:avLst/>
          </a:prstGeom>
          <a:solidFill>
            <a:schemeClr val="accent5">
              <a:lumMod val="7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chemeClr val="bg1"/>
                </a:solidFill>
              </a:rPr>
              <a:t>Service owner, community, supplier contact, financial, organization</a:t>
            </a:r>
          </a:p>
        </p:txBody>
      </p:sp>
      <p:pic>
        <p:nvPicPr>
          <p:cNvPr id="20" name="Picture 19" descr="FOD Financiën">
            <a:extLst>
              <a:ext uri="{FF2B5EF4-FFF2-40B4-BE49-F238E27FC236}">
                <a16:creationId xmlns:a16="http://schemas.microsoft.com/office/drawing/2014/main" id="{00000000-0008-0000-0400-00002800000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67768"/>
          <a:stretch/>
        </p:blipFill>
        <p:spPr bwMode="auto">
          <a:xfrm>
            <a:off x="4786709" y="6488403"/>
            <a:ext cx="328216" cy="305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ome">
            <a:extLst>
              <a:ext uri="{FF2B5EF4-FFF2-40B4-BE49-F238E27FC236}">
                <a16:creationId xmlns:a16="http://schemas.microsoft.com/office/drawing/2014/main" id="{00000000-0008-0000-0400-000029000000}"/>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135436" y="6472505"/>
            <a:ext cx="334708" cy="3436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Startpagina RSZ -  Rijksdienst voor Sociale Zekerheid">
            <a:extLst>
              <a:ext uri="{FF2B5EF4-FFF2-40B4-BE49-F238E27FC236}">
                <a16:creationId xmlns:a16="http://schemas.microsoft.com/office/drawing/2014/main" id="{00000000-0008-0000-0400-00002A000000}"/>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490655" y="6526589"/>
            <a:ext cx="369081" cy="2291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OD Beleid en Ondersteuning">
            <a:extLst>
              <a:ext uri="{FF2B5EF4-FFF2-40B4-BE49-F238E27FC236}">
                <a16:creationId xmlns:a16="http://schemas.microsoft.com/office/drawing/2014/main" id="{00000000-0008-0000-0400-00002B000000}"/>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880247" y="6478905"/>
            <a:ext cx="318810" cy="3149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omepagina">
            <a:extLst>
              <a:ext uri="{FF2B5EF4-FFF2-40B4-BE49-F238E27FC236}">
                <a16:creationId xmlns:a16="http://schemas.microsoft.com/office/drawing/2014/main" id="{00000000-0008-0000-0400-00002C00000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69167"/>
          <a:stretch/>
        </p:blipFill>
        <p:spPr bwMode="auto">
          <a:xfrm>
            <a:off x="6219568" y="6502747"/>
            <a:ext cx="272891" cy="2673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www.ehealth.fgov.be/sites/default/files/ehealth_0.gif?1418822704">
            <a:extLst>
              <a:ext uri="{FF2B5EF4-FFF2-40B4-BE49-F238E27FC236}">
                <a16:creationId xmlns:a16="http://schemas.microsoft.com/office/drawing/2014/main" id="{00000000-0008-0000-0400-00002D000000}"/>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12970" y="6512651"/>
            <a:ext cx="536991" cy="1909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www.sfpd.fgov.be/img/logo.png">
            <a:extLst>
              <a:ext uri="{FF2B5EF4-FFF2-40B4-BE49-F238E27FC236}">
                <a16:creationId xmlns:a16="http://schemas.microsoft.com/office/drawing/2014/main" id="{00000000-0008-0000-0400-00001400000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070472" y="6516748"/>
            <a:ext cx="392184" cy="2771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ederale Overheidsdienst Justitie">
            <a:extLst>
              <a:ext uri="{FF2B5EF4-FFF2-40B4-BE49-F238E27FC236}">
                <a16:creationId xmlns:a16="http://schemas.microsoft.com/office/drawing/2014/main" id="{00000000-0008-0000-0400-00001A000000}"/>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483167" y="6536343"/>
            <a:ext cx="352660" cy="2644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economie">
            <a:extLst>
              <a:ext uri="{FF2B5EF4-FFF2-40B4-BE49-F238E27FC236}">
                <a16:creationId xmlns:a16="http://schemas.microsoft.com/office/drawing/2014/main" id="{00000000-0008-0000-0400-00000B000000}"/>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856337" y="6536342"/>
            <a:ext cx="273064" cy="24476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55</a:t>
            </a:fld>
            <a:endParaRPr lang="nl-BE" dirty="0"/>
          </a:p>
        </p:txBody>
      </p:sp>
    </p:spTree>
    <p:extLst>
      <p:ext uri="{BB962C8B-B14F-4D97-AF65-F5344CB8AC3E}">
        <p14:creationId xmlns:p14="http://schemas.microsoft.com/office/powerpoint/2010/main" val="182476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ontent Placeholder 1"/>
          <p:cNvSpPr>
            <a:spLocks noGrp="1"/>
          </p:cNvSpPr>
          <p:nvPr>
            <p:ph idx="1"/>
          </p:nvPr>
        </p:nvSpPr>
        <p:spPr>
          <a:xfrm>
            <a:off x="6560426" y="1089660"/>
            <a:ext cx="5021974" cy="5265420"/>
          </a:xfrm>
        </p:spPr>
        <p:txBody>
          <a:bodyPr>
            <a:normAutofit fontScale="85000" lnSpcReduction="10000"/>
          </a:bodyPr>
          <a:lstStyle/>
          <a:p>
            <a:r>
              <a:rPr lang="en-US" dirty="0" smtClean="0"/>
              <a:t>From ESB-technology to API Gateway</a:t>
            </a:r>
          </a:p>
          <a:p>
            <a:pPr lvl="1"/>
            <a:r>
              <a:rPr lang="en-US" dirty="0" smtClean="0"/>
              <a:t>parallel platform</a:t>
            </a:r>
          </a:p>
          <a:p>
            <a:pPr lvl="1"/>
            <a:r>
              <a:rPr lang="en-US" dirty="0" smtClean="0"/>
              <a:t>zero-impact migration</a:t>
            </a:r>
          </a:p>
          <a:p>
            <a:endParaRPr lang="en-US" dirty="0" smtClean="0"/>
          </a:p>
          <a:p>
            <a:r>
              <a:rPr lang="en-US" dirty="0" smtClean="0"/>
              <a:t>Ready for today's technology, but supports our legacy as well</a:t>
            </a:r>
          </a:p>
          <a:p>
            <a:endParaRPr lang="en-US" dirty="0" smtClean="0"/>
          </a:p>
          <a:p>
            <a:r>
              <a:rPr lang="en-US" dirty="0" smtClean="0"/>
              <a:t>Flexible to extend and customize</a:t>
            </a:r>
          </a:p>
          <a:p>
            <a:endParaRPr lang="en-US" dirty="0" smtClean="0"/>
          </a:p>
          <a:p>
            <a:r>
              <a:rPr lang="en-US" dirty="0" smtClean="0"/>
              <a:t>Accelerates time-to-market</a:t>
            </a:r>
            <a:endParaRPr lang="en-US" dirty="0"/>
          </a:p>
        </p:txBody>
      </p:sp>
      <p:sp>
        <p:nvSpPr>
          <p:cNvPr id="104" name="Title 5"/>
          <p:cNvSpPr>
            <a:spLocks noGrp="1"/>
          </p:cNvSpPr>
          <p:nvPr>
            <p:ph type="title"/>
          </p:nvPr>
        </p:nvSpPr>
        <p:spPr/>
        <p:txBody>
          <a:bodyPr/>
          <a:lstStyle/>
          <a:p>
            <a:r>
              <a:rPr lang="en-US" smtClean="0"/>
              <a:t>API Management Solution</a:t>
            </a:r>
            <a:endParaRPr lang="en-US" dirty="0"/>
          </a:p>
        </p:txBody>
      </p:sp>
      <p:sp>
        <p:nvSpPr>
          <p:cNvPr id="105" name="TextBox 104"/>
          <p:cNvSpPr txBox="1"/>
          <p:nvPr/>
        </p:nvSpPr>
        <p:spPr>
          <a:xfrm>
            <a:off x="3298364" y="5509539"/>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Arial" charset="0"/>
              </a:rPr>
              <a:t>Policy </a:t>
            </a: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Arial" charset="0"/>
            </a:endParaRPr>
          </a:p>
        </p:txBody>
      </p:sp>
      <p:sp>
        <p:nvSpPr>
          <p:cNvPr id="106" name="Rounded Rectangle 105"/>
          <p:cNvSpPr/>
          <p:nvPr/>
        </p:nvSpPr>
        <p:spPr>
          <a:xfrm>
            <a:off x="3252238" y="4479412"/>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07" name="TextBox 106"/>
          <p:cNvSpPr txBox="1"/>
          <p:nvPr/>
        </p:nvSpPr>
        <p:spPr>
          <a:xfrm>
            <a:off x="3305290" y="4534340"/>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108" name="Group 297"/>
          <p:cNvGrpSpPr>
            <a:grpSpLocks noChangeAspect="1"/>
          </p:cNvGrpSpPr>
          <p:nvPr/>
        </p:nvGrpSpPr>
        <p:grpSpPr bwMode="auto">
          <a:xfrm>
            <a:off x="3520699" y="4812331"/>
            <a:ext cx="623358" cy="688525"/>
            <a:chOff x="2825750" y="2298700"/>
            <a:chExt cx="1255713" cy="1270000"/>
          </a:xfrm>
        </p:grpSpPr>
        <p:sp>
          <p:nvSpPr>
            <p:cNvPr id="109"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0"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1"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2"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3"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4"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5"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6"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7"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8"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sp>
        <p:nvSpPr>
          <p:cNvPr id="119" name="Rounded Rectangle 118"/>
          <p:cNvSpPr/>
          <p:nvPr/>
        </p:nvSpPr>
        <p:spPr>
          <a:xfrm>
            <a:off x="3173226" y="2170441"/>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120" name="Straight Arrow Connector 119"/>
          <p:cNvCxnSpPr/>
          <p:nvPr/>
        </p:nvCxnSpPr>
        <p:spPr bwMode="auto">
          <a:xfrm>
            <a:off x="4313172" y="4989294"/>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1" name="Straight Arrow Connector 120"/>
          <p:cNvCxnSpPr/>
          <p:nvPr/>
        </p:nvCxnSpPr>
        <p:spPr bwMode="auto">
          <a:xfrm>
            <a:off x="1527944" y="4792981"/>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2" name="Straight Arrow Connector 121"/>
          <p:cNvCxnSpPr/>
          <p:nvPr/>
        </p:nvCxnSpPr>
        <p:spPr bwMode="auto">
          <a:xfrm>
            <a:off x="1527944" y="5403302"/>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23" name="TextBox 122"/>
          <p:cNvSpPr txBox="1"/>
          <p:nvPr/>
        </p:nvSpPr>
        <p:spPr>
          <a:xfrm>
            <a:off x="1612585" y="4550971"/>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Arial" charset="0"/>
              </a:rPr>
              <a:t>API</a:t>
            </a:r>
          </a:p>
        </p:txBody>
      </p:sp>
      <p:pic>
        <p:nvPicPr>
          <p:cNvPr id="124" name="Picture 2" descr="C:\Users\hugh carroll\Downloads\Databas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8977" y="2638286"/>
            <a:ext cx="341407" cy="504084"/>
          </a:xfrm>
          <a:prstGeom prst="rect">
            <a:avLst/>
          </a:prstGeom>
          <a:noFill/>
        </p:spPr>
      </p:pic>
      <p:sp>
        <p:nvSpPr>
          <p:cNvPr id="125" name="Rounded Rectangle 124"/>
          <p:cNvSpPr/>
          <p:nvPr/>
        </p:nvSpPr>
        <p:spPr>
          <a:xfrm>
            <a:off x="3243212" y="2265113"/>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26" name="TextBox 125"/>
          <p:cNvSpPr txBox="1"/>
          <p:nvPr/>
        </p:nvSpPr>
        <p:spPr>
          <a:xfrm>
            <a:off x="3276756" y="2305615"/>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Manager</a:t>
            </a:r>
          </a:p>
        </p:txBody>
      </p:sp>
      <p:grpSp>
        <p:nvGrpSpPr>
          <p:cNvPr id="127" name="Group 126"/>
          <p:cNvGrpSpPr/>
          <p:nvPr/>
        </p:nvGrpSpPr>
        <p:grpSpPr>
          <a:xfrm>
            <a:off x="5616749" y="4387706"/>
            <a:ext cx="502946" cy="1660658"/>
            <a:chOff x="7287669" y="3783900"/>
            <a:chExt cx="600917" cy="1817512"/>
          </a:xfrm>
        </p:grpSpPr>
        <p:grpSp>
          <p:nvGrpSpPr>
            <p:cNvPr id="128" name="Group 208"/>
            <p:cNvGrpSpPr>
              <a:grpSpLocks/>
            </p:cNvGrpSpPr>
            <p:nvPr/>
          </p:nvGrpSpPr>
          <p:grpSpPr bwMode="auto">
            <a:xfrm>
              <a:off x="7381715" y="3783900"/>
              <a:ext cx="365760" cy="548640"/>
              <a:chOff x="2923299" y="2130425"/>
              <a:chExt cx="550863" cy="1060446"/>
            </a:xfrm>
          </p:grpSpPr>
          <p:sp>
            <p:nvSpPr>
              <p:cNvPr id="160"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1"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2"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3"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nvGrpSpPr>
            <p:cNvPr id="129" name="Group 179"/>
            <p:cNvGrpSpPr>
              <a:grpSpLocks noChangeAspect="1"/>
            </p:cNvGrpSpPr>
            <p:nvPr/>
          </p:nvGrpSpPr>
          <p:grpSpPr bwMode="auto">
            <a:xfrm>
              <a:off x="7287669" y="4506115"/>
              <a:ext cx="600917" cy="389306"/>
              <a:chOff x="1779588" y="3752851"/>
              <a:chExt cx="1293813" cy="838200"/>
            </a:xfrm>
          </p:grpSpPr>
          <p:sp>
            <p:nvSpPr>
              <p:cNvPr id="138" name="Freeform 137"/>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9" name="Freeform 138"/>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0" name="Freeform 139"/>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1" name="Freeform 140"/>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2" name="Freeform 141"/>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3" name="Freeform 142"/>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4" name="Freeform 143"/>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5" name="Freeform 144"/>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6" name="Freeform 145"/>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7" name="Freeform 146"/>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8" name="Freeform 147"/>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49" name="Freeform 148"/>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0" name="Freeform 149"/>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1" name="Freeform 150"/>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2" name="Freeform 151"/>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3" name="Freeform 152"/>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4" name="Freeform 153"/>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5" name="Freeform 154"/>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6" name="Freeform 155"/>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7" name="Freeform 156"/>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8" name="Freeform 157"/>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9" name="Freeform 158"/>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nvGrpSpPr>
            <p:cNvPr id="130" name="Group 165"/>
            <p:cNvGrpSpPr>
              <a:grpSpLocks noChangeAspect="1"/>
            </p:cNvGrpSpPr>
            <p:nvPr/>
          </p:nvGrpSpPr>
          <p:grpSpPr bwMode="auto">
            <a:xfrm>
              <a:off x="7293949" y="5007578"/>
              <a:ext cx="549410" cy="593834"/>
              <a:chOff x="4906963" y="3924300"/>
              <a:chExt cx="962025" cy="1039813"/>
            </a:xfrm>
          </p:grpSpPr>
          <p:sp>
            <p:nvSpPr>
              <p:cNvPr id="131"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2"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3"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4"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5"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6"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37"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sp>
        <p:nvSpPr>
          <p:cNvPr id="165" name="TextBox 164"/>
          <p:cNvSpPr txBox="1"/>
          <p:nvPr/>
        </p:nvSpPr>
        <p:spPr>
          <a:xfrm>
            <a:off x="416056" y="3475022"/>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Application Developers</a:t>
            </a:r>
          </a:p>
        </p:txBody>
      </p:sp>
      <p:grpSp>
        <p:nvGrpSpPr>
          <p:cNvPr id="166" name="Group 165"/>
          <p:cNvGrpSpPr/>
          <p:nvPr/>
        </p:nvGrpSpPr>
        <p:grpSpPr>
          <a:xfrm>
            <a:off x="1653416" y="2695698"/>
            <a:ext cx="998577" cy="1035029"/>
            <a:chOff x="3646291" y="1728209"/>
            <a:chExt cx="1193094" cy="1132790"/>
          </a:xfrm>
        </p:grpSpPr>
        <p:sp>
          <p:nvSpPr>
            <p:cNvPr id="167" name="TextBox 166"/>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Portal</a:t>
              </a:r>
            </a:p>
          </p:txBody>
        </p:sp>
        <p:grpSp>
          <p:nvGrpSpPr>
            <p:cNvPr id="168" name="Group 158"/>
            <p:cNvGrpSpPr>
              <a:grpSpLocks noChangeAspect="1"/>
            </p:cNvGrpSpPr>
            <p:nvPr/>
          </p:nvGrpSpPr>
          <p:grpSpPr bwMode="auto">
            <a:xfrm>
              <a:off x="3735298" y="2021649"/>
              <a:ext cx="1015080" cy="839350"/>
              <a:chOff x="5903917" y="5086337"/>
              <a:chExt cx="1544639" cy="1277941"/>
            </a:xfrm>
          </p:grpSpPr>
          <p:sp>
            <p:nvSpPr>
              <p:cNvPr id="169"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0"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1"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2"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3"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4"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5"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6"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7"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8"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79"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0"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1"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2"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83"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Arial" charset="0"/>
                </a:endParaRPr>
              </a:p>
            </p:txBody>
          </p:sp>
        </p:grpSp>
      </p:grpSp>
      <p:cxnSp>
        <p:nvCxnSpPr>
          <p:cNvPr id="184" name="Straight Arrow Connector 183"/>
          <p:cNvCxnSpPr/>
          <p:nvPr/>
        </p:nvCxnSpPr>
        <p:spPr bwMode="auto">
          <a:xfrm flipH="1">
            <a:off x="1276619" y="3268332"/>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185" name="Straight Arrow Connector 184"/>
          <p:cNvCxnSpPr/>
          <p:nvPr/>
        </p:nvCxnSpPr>
        <p:spPr bwMode="auto">
          <a:xfrm>
            <a:off x="2625882" y="3268332"/>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86" name="TextBox 185"/>
          <p:cNvSpPr txBox="1"/>
          <p:nvPr/>
        </p:nvSpPr>
        <p:spPr>
          <a:xfrm>
            <a:off x="2666700" y="3029671"/>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Arial" charset="0"/>
              </a:rPr>
              <a:t>API</a:t>
            </a:r>
          </a:p>
        </p:txBody>
      </p:sp>
      <p:sp>
        <p:nvSpPr>
          <p:cNvPr id="187" name="TextBox 186"/>
          <p:cNvSpPr txBox="1"/>
          <p:nvPr/>
        </p:nvSpPr>
        <p:spPr>
          <a:xfrm>
            <a:off x="3274030" y="3202566"/>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API Registration  &amp; Lifecycle</a:t>
            </a:r>
          </a:p>
        </p:txBody>
      </p:sp>
      <p:sp>
        <p:nvSpPr>
          <p:cNvPr id="188" name="TextBox 187"/>
          <p:cNvSpPr txBox="1"/>
          <p:nvPr/>
        </p:nvSpPr>
        <p:spPr>
          <a:xfrm>
            <a:off x="3277020" y="3623044"/>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API Catalog</a:t>
            </a:r>
          </a:p>
        </p:txBody>
      </p:sp>
      <p:sp>
        <p:nvSpPr>
          <p:cNvPr id="189" name="TextBox 188"/>
          <p:cNvSpPr txBox="1"/>
          <p:nvPr/>
        </p:nvSpPr>
        <p:spPr>
          <a:xfrm>
            <a:off x="3275437" y="387929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Arial" charset="0"/>
              </a:rPr>
              <a:t>Partner &amp; Policy Administration</a:t>
            </a:r>
          </a:p>
        </p:txBody>
      </p:sp>
      <p:cxnSp>
        <p:nvCxnSpPr>
          <p:cNvPr id="190" name="Straight Connector 189"/>
          <p:cNvCxnSpPr/>
          <p:nvPr/>
        </p:nvCxnSpPr>
        <p:spPr>
          <a:xfrm>
            <a:off x="3559837" y="3609347"/>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3559837" y="3878710"/>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192" name="Rounded Rectangle 191"/>
          <p:cNvSpPr/>
          <p:nvPr/>
        </p:nvSpPr>
        <p:spPr>
          <a:xfrm>
            <a:off x="5304563" y="4391733"/>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193" name="Straight Arrow Connector 192"/>
          <p:cNvCxnSpPr/>
          <p:nvPr/>
        </p:nvCxnSpPr>
        <p:spPr bwMode="auto">
          <a:xfrm>
            <a:off x="4313173" y="5494497"/>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194" name="Picture 19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730" y="2930691"/>
            <a:ext cx="742101" cy="578670"/>
          </a:xfrm>
          <a:prstGeom prst="rect">
            <a:avLst/>
          </a:prstGeom>
        </p:spPr>
      </p:pic>
      <p:sp>
        <p:nvSpPr>
          <p:cNvPr id="195" name="Freeform 151"/>
          <p:cNvSpPr>
            <a:spLocks noChangeAspect="1" noEditPoints="1"/>
          </p:cNvSpPr>
          <p:nvPr/>
        </p:nvSpPr>
        <p:spPr bwMode="auto">
          <a:xfrm>
            <a:off x="919371" y="4347618"/>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Arial" charset="0"/>
            </a:endParaRPr>
          </a:p>
        </p:txBody>
      </p:sp>
      <p:pic>
        <p:nvPicPr>
          <p:cNvPr id="196"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940" y="4734188"/>
            <a:ext cx="816620" cy="893592"/>
          </a:xfrm>
          <a:prstGeom prst="rect">
            <a:avLst/>
          </a:prstGeom>
        </p:spPr>
      </p:pic>
      <p:pic>
        <p:nvPicPr>
          <p:cNvPr id="197"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318" y="5448358"/>
            <a:ext cx="847788" cy="901616"/>
          </a:xfrm>
          <a:prstGeom prst="rect">
            <a:avLst/>
          </a:prstGeom>
        </p:spPr>
      </p:pic>
      <p:cxnSp>
        <p:nvCxnSpPr>
          <p:cNvPr id="198" name="Straight Arrow Connector 62"/>
          <p:cNvCxnSpPr/>
          <p:nvPr/>
        </p:nvCxnSpPr>
        <p:spPr bwMode="auto">
          <a:xfrm flipV="1">
            <a:off x="1447723" y="5699231"/>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99" name="Rounded Rectangle 198"/>
          <p:cNvSpPr/>
          <p:nvPr/>
        </p:nvSpPr>
        <p:spPr>
          <a:xfrm>
            <a:off x="5304563" y="5278669"/>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0" name="Picture 2" descr="Image result for axwa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70657" y="1847985"/>
            <a:ext cx="1902897" cy="88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473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0" y="700937"/>
            <a:ext cx="12192000" cy="121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Title 65"/>
          <p:cNvSpPr>
            <a:spLocks noGrp="1"/>
          </p:cNvSpPr>
          <p:nvPr>
            <p:ph type="title"/>
          </p:nvPr>
        </p:nvSpPr>
        <p:spPr/>
        <p:txBody>
          <a:bodyPr>
            <a:noAutofit/>
          </a:bodyPr>
          <a:lstStyle/>
          <a:p>
            <a:r>
              <a:rPr lang="en-US" sz="2800" dirty="0" smtClean="0"/>
              <a:t>Beyond tooling: API management throughout the organization’s soul</a:t>
            </a:r>
            <a:endParaRPr lang="en-US" sz="2800" dirty="0"/>
          </a:p>
        </p:txBody>
      </p:sp>
      <p:sp>
        <p:nvSpPr>
          <p:cNvPr id="5" name="Rounded Rectangle 4"/>
          <p:cNvSpPr/>
          <p:nvPr/>
        </p:nvSpPr>
        <p:spPr>
          <a:xfrm>
            <a:off x="6354869" y="2907224"/>
            <a:ext cx="1352496" cy="920060"/>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495515" y="2965792"/>
            <a:ext cx="993734"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7" name="Group 297"/>
          <p:cNvGrpSpPr>
            <a:grpSpLocks noChangeAspect="1"/>
          </p:cNvGrpSpPr>
          <p:nvPr/>
        </p:nvGrpSpPr>
        <p:grpSpPr bwMode="auto">
          <a:xfrm>
            <a:off x="6763987" y="3234919"/>
            <a:ext cx="439500" cy="485446"/>
            <a:chOff x="2825750" y="2298700"/>
            <a:chExt cx="1255713" cy="1270000"/>
          </a:xfrm>
        </p:grpSpPr>
        <p:sp>
          <p:nvSpPr>
            <p:cNvPr id="8"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sp>
        <p:nvSpPr>
          <p:cNvPr id="18" name="Rounded Rectangle 17"/>
          <p:cNvSpPr/>
          <p:nvPr/>
        </p:nvSpPr>
        <p:spPr>
          <a:xfrm>
            <a:off x="4106699" y="2772198"/>
            <a:ext cx="4209321" cy="1213519"/>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Arrow Connector 18"/>
          <p:cNvCxnSpPr/>
          <p:nvPr/>
        </p:nvCxnSpPr>
        <p:spPr bwMode="auto">
          <a:xfrm>
            <a:off x="6106005" y="4030285"/>
            <a:ext cx="1" cy="70882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0" name="Straight Arrow Connector 19"/>
          <p:cNvCxnSpPr/>
          <p:nvPr/>
        </p:nvCxnSpPr>
        <p:spPr bwMode="auto">
          <a:xfrm>
            <a:off x="6844838" y="2022755"/>
            <a:ext cx="0" cy="63815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2" name="TextBox 21"/>
          <p:cNvSpPr txBox="1"/>
          <p:nvPr/>
        </p:nvSpPr>
        <p:spPr>
          <a:xfrm>
            <a:off x="6887065" y="2113546"/>
            <a:ext cx="938100" cy="3693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Arial" charset="0"/>
              </a:rPr>
              <a:t>API Consumption</a:t>
            </a:r>
            <a:endParaRPr kumimoji="0" lang="en-US" sz="900" b="1"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23" name="Picture 2" descr="C:\Users\hugh carroll\Downloads\Databas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13266" y="3343737"/>
            <a:ext cx="262195" cy="387128"/>
          </a:xfrm>
          <a:prstGeom prst="rect">
            <a:avLst/>
          </a:prstGeom>
          <a:noFill/>
        </p:spPr>
      </p:pic>
      <p:sp>
        <p:nvSpPr>
          <p:cNvPr id="24" name="Rounded Rectangle 23"/>
          <p:cNvSpPr/>
          <p:nvPr/>
        </p:nvSpPr>
        <p:spPr>
          <a:xfrm>
            <a:off x="4459861" y="2947449"/>
            <a:ext cx="1323956" cy="905594"/>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4581699" y="2947449"/>
            <a:ext cx="1008546"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charset="0"/>
              </a:rPr>
              <a:t>API Manager</a:t>
            </a:r>
          </a:p>
        </p:txBody>
      </p:sp>
      <p:grpSp>
        <p:nvGrpSpPr>
          <p:cNvPr id="27" name="Group 208"/>
          <p:cNvGrpSpPr>
            <a:grpSpLocks/>
          </p:cNvGrpSpPr>
          <p:nvPr/>
        </p:nvGrpSpPr>
        <p:grpSpPr bwMode="auto">
          <a:xfrm>
            <a:off x="5988777" y="5819233"/>
            <a:ext cx="306128" cy="501292"/>
            <a:chOff x="2923299" y="2130425"/>
            <a:chExt cx="550863" cy="1060446"/>
          </a:xfrm>
          <a:solidFill>
            <a:schemeClr val="accent2"/>
          </a:solidFill>
        </p:grpSpPr>
        <p:sp>
          <p:nvSpPr>
            <p:cNvPr id="59"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0"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1"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2"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3"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grpSp>
        <p:nvGrpSpPr>
          <p:cNvPr id="28" name="Group 179"/>
          <p:cNvGrpSpPr>
            <a:grpSpLocks noChangeAspect="1"/>
          </p:cNvGrpSpPr>
          <p:nvPr/>
        </p:nvGrpSpPr>
        <p:grpSpPr bwMode="auto">
          <a:xfrm>
            <a:off x="4572373" y="5336198"/>
            <a:ext cx="502946" cy="355708"/>
            <a:chOff x="1779588" y="3752851"/>
            <a:chExt cx="1293813" cy="838200"/>
          </a:xfrm>
          <a:solidFill>
            <a:schemeClr val="accent2"/>
          </a:solidFill>
        </p:grpSpPr>
        <p:sp>
          <p:nvSpPr>
            <p:cNvPr id="37" name="Freeform 36"/>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8" name="Freeform 37"/>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9" name="Freeform 38"/>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0" name="Freeform 39"/>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1" name="Freeform 40"/>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2" name="Freeform 41"/>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3" name="Freeform 42"/>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4" name="Freeform 43"/>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5" name="Freeform 44"/>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6" name="Freeform 45"/>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7" name="Freeform 46"/>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8" name="Freeform 47"/>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9" name="Freeform 48"/>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0" name="Freeform 49"/>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1" name="Freeform 50"/>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2" name="Freeform 51"/>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3" name="Freeform 52"/>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4" name="Freeform 53"/>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5" name="Freeform 54"/>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6" name="Freeform 55"/>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7" name="Freeform 56"/>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8" name="Freeform 57"/>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grpSp>
        <p:nvGrpSpPr>
          <p:cNvPr id="29" name="Group 165"/>
          <p:cNvGrpSpPr>
            <a:grpSpLocks noChangeAspect="1"/>
          </p:cNvGrpSpPr>
          <p:nvPr/>
        </p:nvGrpSpPr>
        <p:grpSpPr bwMode="auto">
          <a:xfrm>
            <a:off x="6859874" y="5791372"/>
            <a:ext cx="459836" cy="542585"/>
            <a:chOff x="4906963" y="3924300"/>
            <a:chExt cx="962025" cy="1039813"/>
          </a:xfrm>
          <a:solidFill>
            <a:schemeClr val="accent2"/>
          </a:solidFill>
        </p:grpSpPr>
        <p:sp>
          <p:nvSpPr>
            <p:cNvPr id="30"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1"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2"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3"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4"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5"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6"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sp>
        <p:nvSpPr>
          <p:cNvPr id="64" name="TextBox 63"/>
          <p:cNvSpPr txBox="1"/>
          <p:nvPr/>
        </p:nvSpPr>
        <p:spPr>
          <a:xfrm>
            <a:off x="4618799" y="1299562"/>
            <a:ext cx="103547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API Consumers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67" name="Group 158"/>
          <p:cNvGrpSpPr>
            <a:grpSpLocks noChangeAspect="1"/>
          </p:cNvGrpSpPr>
          <p:nvPr/>
        </p:nvGrpSpPr>
        <p:grpSpPr bwMode="auto">
          <a:xfrm>
            <a:off x="4666791" y="2071508"/>
            <a:ext cx="533937" cy="469997"/>
            <a:chOff x="5903917" y="5086337"/>
            <a:chExt cx="1544639" cy="1277941"/>
          </a:xfrm>
        </p:grpSpPr>
        <p:sp>
          <p:nvSpPr>
            <p:cNvPr id="68"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9"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0"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1"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2"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3"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4"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5"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6"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7"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8"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9"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0"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1"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2"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charset="0"/>
              </a:endParaRPr>
            </a:p>
          </p:txBody>
        </p:sp>
      </p:grpSp>
      <p:cxnSp>
        <p:nvCxnSpPr>
          <p:cNvPr id="83" name="Straight Arrow Connector 82"/>
          <p:cNvCxnSpPr/>
          <p:nvPr/>
        </p:nvCxnSpPr>
        <p:spPr bwMode="auto">
          <a:xfrm flipV="1">
            <a:off x="4952995" y="1712425"/>
            <a:ext cx="0" cy="319769"/>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84" name="Straight Arrow Connector 83"/>
          <p:cNvCxnSpPr/>
          <p:nvPr/>
        </p:nvCxnSpPr>
        <p:spPr bwMode="auto">
          <a:xfrm>
            <a:off x="4911167" y="2492459"/>
            <a:ext cx="0" cy="372323"/>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91" name="Rounded Rectangle 90"/>
          <p:cNvSpPr/>
          <p:nvPr/>
        </p:nvSpPr>
        <p:spPr>
          <a:xfrm>
            <a:off x="5649678" y="5405557"/>
            <a:ext cx="912655" cy="23463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92" name="Straight Arrow Connector 91"/>
          <p:cNvCxnSpPr/>
          <p:nvPr/>
        </p:nvCxnSpPr>
        <p:spPr bwMode="auto">
          <a:xfrm>
            <a:off x="6887065" y="4054444"/>
            <a:ext cx="3161" cy="6605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93" name="Picture 9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7243" y="783537"/>
            <a:ext cx="742101" cy="578670"/>
          </a:xfrm>
          <a:prstGeom prst="rect">
            <a:avLst/>
          </a:prstGeom>
        </p:spPr>
      </p:pic>
      <p:sp>
        <p:nvSpPr>
          <p:cNvPr id="94" name="Freeform 151"/>
          <p:cNvSpPr>
            <a:spLocks noChangeAspect="1" noEditPoints="1"/>
          </p:cNvSpPr>
          <p:nvPr/>
        </p:nvSpPr>
        <p:spPr bwMode="auto">
          <a:xfrm>
            <a:off x="7037750" y="931173"/>
            <a:ext cx="246576" cy="452202"/>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55384"/>
              </a:solidFill>
              <a:effectLst/>
              <a:uLnTx/>
              <a:uFillTx/>
              <a:latin typeface="Calibri"/>
              <a:ea typeface="+mn-ea"/>
              <a:cs typeface="Arial" charset="0"/>
            </a:endParaRPr>
          </a:p>
        </p:txBody>
      </p:sp>
      <p:pic>
        <p:nvPicPr>
          <p:cNvPr id="95"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3557" y="660501"/>
            <a:ext cx="697915" cy="763698"/>
          </a:xfrm>
          <a:prstGeom prst="rect">
            <a:avLst/>
          </a:prstGeom>
        </p:spPr>
      </p:pic>
      <p:pic>
        <p:nvPicPr>
          <p:cNvPr id="96"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3340" y="783537"/>
            <a:ext cx="724553" cy="770556"/>
          </a:xfrm>
          <a:prstGeom prst="rect">
            <a:avLst/>
          </a:prstGeom>
        </p:spPr>
      </p:pic>
      <p:sp>
        <p:nvSpPr>
          <p:cNvPr id="98" name="Rounded Rectangle 97"/>
          <p:cNvSpPr/>
          <p:nvPr/>
        </p:nvSpPr>
        <p:spPr>
          <a:xfrm>
            <a:off x="6598359" y="5405557"/>
            <a:ext cx="901272" cy="25336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98"/>
          <p:cNvSpPr txBox="1"/>
          <p:nvPr/>
        </p:nvSpPr>
        <p:spPr>
          <a:xfrm>
            <a:off x="8530706" y="708008"/>
            <a:ext cx="2308774"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Ecosystem </a:t>
            </a:r>
            <a:r>
              <a:rPr kumimoji="0" lang="en-US" sz="1800" b="1" i="0" u="none" strike="noStrike" kern="1200" cap="none" spc="0" normalizeH="0" baseline="0" noProof="0" dirty="0" err="1" smtClean="0">
                <a:ln>
                  <a:noFill/>
                </a:ln>
                <a:solidFill>
                  <a:prstClr val="black"/>
                </a:solidFill>
                <a:effectLst/>
                <a:uLnTx/>
                <a:uFillTx/>
                <a:latin typeface="Calibri"/>
                <a:ea typeface="+mn-ea"/>
                <a:cs typeface="Arial" charset="0"/>
              </a:rPr>
              <a:t>Soc</a:t>
            </a: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 Sec</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5" name="Rounded Rectangle 104"/>
          <p:cNvSpPr/>
          <p:nvPr/>
        </p:nvSpPr>
        <p:spPr>
          <a:xfrm>
            <a:off x="4106699" y="732012"/>
            <a:ext cx="4224428" cy="1041847"/>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TextBox 110"/>
          <p:cNvSpPr txBox="1"/>
          <p:nvPr/>
        </p:nvSpPr>
        <p:spPr>
          <a:xfrm>
            <a:off x="8530706" y="2763032"/>
            <a:ext cx="1399807"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Gateway</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2" name="TextBox 111"/>
          <p:cNvSpPr txBox="1"/>
          <p:nvPr/>
        </p:nvSpPr>
        <p:spPr>
          <a:xfrm>
            <a:off x="1001121" y="4057541"/>
            <a:ext cx="170790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Governance</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9" name="TextBox 128"/>
          <p:cNvSpPr txBox="1"/>
          <p:nvPr/>
        </p:nvSpPr>
        <p:spPr>
          <a:xfrm>
            <a:off x="8530706" y="5268676"/>
            <a:ext cx="2095511"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Development</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0" name="TextBox 129"/>
          <p:cNvSpPr txBox="1"/>
          <p:nvPr/>
        </p:nvSpPr>
        <p:spPr>
          <a:xfrm>
            <a:off x="6769313" y="1380017"/>
            <a:ext cx="1669954"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Client&amp; Partners Applications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6" name="TextBox 135"/>
          <p:cNvSpPr txBox="1"/>
          <p:nvPr/>
        </p:nvSpPr>
        <p:spPr>
          <a:xfrm>
            <a:off x="1001121" y="5211061"/>
            <a:ext cx="1644964"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Reporting</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6" name="Rounded Rectangle 145"/>
          <p:cNvSpPr/>
          <p:nvPr/>
        </p:nvSpPr>
        <p:spPr>
          <a:xfrm>
            <a:off x="4144952" y="4521181"/>
            <a:ext cx="4209321" cy="2189470"/>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TextBox 146"/>
          <p:cNvSpPr txBox="1"/>
          <p:nvPr/>
        </p:nvSpPr>
        <p:spPr>
          <a:xfrm>
            <a:off x="6900908" y="4700592"/>
            <a:ext cx="155487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Smals API’s Application &amp; Tools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1" name="TextBox 150"/>
          <p:cNvSpPr txBox="1"/>
          <p:nvPr/>
        </p:nvSpPr>
        <p:spPr>
          <a:xfrm>
            <a:off x="1001121" y="1767496"/>
            <a:ext cx="207435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Communication</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2" name="TextBox 151"/>
          <p:cNvSpPr txBox="1"/>
          <p:nvPr/>
        </p:nvSpPr>
        <p:spPr>
          <a:xfrm>
            <a:off x="1001121" y="2921307"/>
            <a:ext cx="184076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Management</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6" name="TextBox 165"/>
          <p:cNvSpPr txBox="1"/>
          <p:nvPr/>
        </p:nvSpPr>
        <p:spPr>
          <a:xfrm>
            <a:off x="5079650" y="2171875"/>
            <a:ext cx="938100" cy="2308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Arial" charset="0"/>
              </a:rPr>
              <a:t>API Portal</a:t>
            </a:r>
            <a:endParaRPr kumimoji="0" lang="en-US" sz="9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6" name="TextBox 175"/>
          <p:cNvSpPr txBox="1"/>
          <p:nvPr/>
        </p:nvSpPr>
        <p:spPr>
          <a:xfrm>
            <a:off x="8530706" y="3960941"/>
            <a:ext cx="2392009"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Architecture</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85" name="TextBox 184"/>
          <p:cNvSpPr txBox="1"/>
          <p:nvPr/>
        </p:nvSpPr>
        <p:spPr>
          <a:xfrm>
            <a:off x="1001121" y="5880510"/>
            <a:ext cx="1669308"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Operations</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92" name="TextBox 191"/>
          <p:cNvSpPr txBox="1"/>
          <p:nvPr/>
        </p:nvSpPr>
        <p:spPr>
          <a:xfrm>
            <a:off x="4183489" y="4748365"/>
            <a:ext cx="155487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Smals Governance</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95" name="TextBox 194"/>
          <p:cNvSpPr txBox="1"/>
          <p:nvPr/>
        </p:nvSpPr>
        <p:spPr>
          <a:xfrm>
            <a:off x="4846758" y="6273239"/>
            <a:ext cx="103547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Arial" charset="0"/>
              </a:rPr>
              <a:t>API Providers</a:t>
            </a:r>
            <a:endParaRPr kumimoji="0" lang="en-US" sz="1200" b="1"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196" name="Picture 19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5202" y="5757214"/>
            <a:ext cx="742101" cy="578670"/>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39234" y="2095820"/>
            <a:ext cx="328129" cy="417061"/>
          </a:xfrm>
          <a:prstGeom prst="rect">
            <a:avLst/>
          </a:prstGeom>
        </p:spPr>
      </p:pic>
      <p:sp>
        <p:nvSpPr>
          <p:cNvPr id="114" name="Rectangle 113"/>
          <p:cNvSpPr/>
          <p:nvPr/>
        </p:nvSpPr>
        <p:spPr>
          <a:xfrm>
            <a:off x="8795918" y="5671040"/>
            <a:ext cx="2387064" cy="584775"/>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development Guidelines</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API Trainings</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5" name="Rectangle 114"/>
          <p:cNvSpPr/>
          <p:nvPr/>
        </p:nvSpPr>
        <p:spPr>
          <a:xfrm>
            <a:off x="8795918" y="4224274"/>
            <a:ext cx="3235886" cy="344069"/>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G-Cloud Platform is the reference</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6" name="Rectangle 115"/>
          <p:cNvSpPr/>
          <p:nvPr/>
        </p:nvSpPr>
        <p:spPr>
          <a:xfrm>
            <a:off x="8795918" y="3094671"/>
            <a:ext cx="1913729" cy="355803"/>
          </a:xfrm>
          <a:prstGeom prst="rect">
            <a:avLst/>
          </a:prstGeom>
        </p:spPr>
        <p:txBody>
          <a:bodyPr wrap="none">
            <a:spAutoFit/>
          </a:bodyPr>
          <a:lstStyle/>
          <a:p>
            <a:pPr marL="285750" marR="0" lvl="0" indent="-2857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tool API Gateway</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7" name="Rectangle 116"/>
          <p:cNvSpPr/>
          <p:nvPr/>
        </p:nvSpPr>
        <p:spPr>
          <a:xfrm>
            <a:off x="1020940" y="1996174"/>
            <a:ext cx="2147511" cy="584775"/>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err="1">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US" sz="1600" b="0" i="0" u="none" strike="noStrike" kern="1200" cap="none" spc="0" normalizeH="0" baseline="0" noProof="0" dirty="0" err="1"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eUse</a:t>
            </a: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 Catalogue</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arious Presentations</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17"/>
          <p:cNvSpPr/>
          <p:nvPr/>
        </p:nvSpPr>
        <p:spPr>
          <a:xfrm>
            <a:off x="1080407" y="3235978"/>
            <a:ext cx="1510735"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API Catalogue</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9" name="Rectangle 118"/>
          <p:cNvSpPr/>
          <p:nvPr/>
        </p:nvSpPr>
        <p:spPr>
          <a:xfrm>
            <a:off x="1020940" y="4297861"/>
            <a:ext cx="3020379" cy="830997"/>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REST Board</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Integration Competency Center </a:t>
            </a:r>
            <a:b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(ICC)</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119"/>
          <p:cNvSpPr/>
          <p:nvPr/>
        </p:nvSpPr>
        <p:spPr>
          <a:xfrm>
            <a:off x="1020940" y="5509902"/>
            <a:ext cx="1310487"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API Metrics</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p:cNvSpPr/>
          <p:nvPr/>
        </p:nvSpPr>
        <p:spPr>
          <a:xfrm>
            <a:off x="1020940" y="6218102"/>
            <a:ext cx="1347548"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rPr>
              <a:t>Help Center</a:t>
            </a:r>
            <a:endParaRPr kumimoji="0" lang="en-US" sz="1600" b="0" i="0" u="none" strike="noStrike" kern="1200" cap="none" spc="0" normalizeH="0" baseline="0" noProof="0" dirty="0">
              <a:ln>
                <a:noFill/>
              </a:ln>
              <a:solidFill>
                <a:srgbClr val="005B9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838330" y="999693"/>
            <a:ext cx="3710384"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250+ APIs</a:t>
            </a:r>
          </a:p>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smtClean="0">
                <a:ln>
                  <a:noFill/>
                </a:ln>
                <a:solidFill>
                  <a:srgbClr val="005B9C"/>
                </a:solidFill>
                <a:effectLst/>
                <a:uLnTx/>
                <a:uFillTx/>
                <a:latin typeface="Calibri" panose="020F0502020204030204"/>
                <a:ea typeface="+mn-ea"/>
                <a:cs typeface="Arial" charset="0"/>
              </a:rPr>
              <a:t>600M </a:t>
            </a: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transactions / </a:t>
            </a:r>
            <a:r>
              <a:rPr kumimoji="0" lang="fr-BE" sz="1600" b="0" i="0" u="none" strike="noStrike" kern="1200" cap="none" spc="0" normalizeH="0" baseline="0" noProof="0" dirty="0" err="1">
                <a:ln>
                  <a:noFill/>
                </a:ln>
                <a:solidFill>
                  <a:srgbClr val="005B9C"/>
                </a:solidFill>
                <a:effectLst/>
                <a:uLnTx/>
                <a:uFillTx/>
                <a:latin typeface="Calibri" panose="020F0502020204030204"/>
                <a:ea typeface="+mn-ea"/>
                <a:cs typeface="Arial" charset="0"/>
              </a:rPr>
              <a:t>month</a:t>
            </a:r>
            <a:endParaRPr kumimoji="0" lang="en-GB" sz="1600" b="0" i="0" u="none" strike="noStrike" kern="1200" cap="none" spc="0" normalizeH="0" baseline="0" noProof="0" dirty="0">
              <a:ln>
                <a:noFill/>
              </a:ln>
              <a:solidFill>
                <a:srgbClr val="005B9C"/>
              </a:solidFill>
              <a:effectLst/>
              <a:uLnTx/>
              <a:uFillTx/>
              <a:latin typeface="Calibri" panose="020F0502020204030204"/>
              <a:ea typeface="+mn-ea"/>
              <a:cs typeface="Arial" charset="0"/>
            </a:endParaRPr>
          </a:p>
        </p:txBody>
      </p:sp>
      <p:sp>
        <p:nvSpPr>
          <p:cNvPr id="123" name="TextBox 122"/>
          <p:cNvSpPr txBox="1"/>
          <p:nvPr/>
        </p:nvSpPr>
        <p:spPr>
          <a:xfrm>
            <a:off x="1001121" y="729555"/>
            <a:ext cx="229864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API Ecosystem </a:t>
            </a:r>
            <a:r>
              <a:rPr kumimoji="0" lang="en-US" sz="1800" b="1" i="0" u="none" strike="noStrike" kern="1200" cap="none" spc="0" normalizeH="0" baseline="0" noProof="0" dirty="0" err="1" smtClean="0">
                <a:ln>
                  <a:noFill/>
                </a:ln>
                <a:solidFill>
                  <a:prstClr val="black"/>
                </a:solidFill>
                <a:effectLst/>
                <a:uLnTx/>
                <a:uFillTx/>
                <a:latin typeface="Calibri"/>
                <a:ea typeface="+mn-ea"/>
                <a:cs typeface="Arial" charset="0"/>
              </a:rPr>
              <a:t>eHeath</a:t>
            </a:r>
            <a:endParaRPr kumimoji="0" lang="en-US" sz="18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21" name="Rectangle 20"/>
          <p:cNvSpPr/>
          <p:nvPr/>
        </p:nvSpPr>
        <p:spPr>
          <a:xfrm>
            <a:off x="1020940" y="953333"/>
            <a:ext cx="3613930"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100+ APIs</a:t>
            </a:r>
          </a:p>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smtClean="0">
                <a:ln>
                  <a:noFill/>
                </a:ln>
                <a:solidFill>
                  <a:srgbClr val="005B9C"/>
                </a:solidFill>
                <a:effectLst/>
                <a:uLnTx/>
                <a:uFillTx/>
                <a:latin typeface="Calibri" panose="020F0502020204030204"/>
                <a:ea typeface="+mn-ea"/>
                <a:cs typeface="Arial" charset="0"/>
              </a:rPr>
              <a:t>1.200M </a:t>
            </a:r>
            <a:r>
              <a:rPr kumimoji="0" lang="fr-BE" sz="1600" b="0" i="0" u="none" strike="noStrike" kern="1200" cap="none" spc="0" normalizeH="0" baseline="0" noProof="0" dirty="0">
                <a:ln>
                  <a:noFill/>
                </a:ln>
                <a:solidFill>
                  <a:srgbClr val="005B9C"/>
                </a:solidFill>
                <a:effectLst/>
                <a:uLnTx/>
                <a:uFillTx/>
                <a:latin typeface="Calibri" panose="020F0502020204030204"/>
                <a:ea typeface="+mn-ea"/>
                <a:cs typeface="Arial" charset="0"/>
              </a:rPr>
              <a:t>transactions / </a:t>
            </a:r>
            <a:r>
              <a:rPr kumimoji="0" lang="fr-BE" sz="1600" b="0" i="0" u="none" strike="noStrike" kern="1200" cap="none" spc="0" normalizeH="0" baseline="0" noProof="0" dirty="0" err="1">
                <a:ln>
                  <a:noFill/>
                </a:ln>
                <a:solidFill>
                  <a:srgbClr val="005B9C"/>
                </a:solidFill>
                <a:effectLst/>
                <a:uLnTx/>
                <a:uFillTx/>
                <a:latin typeface="Calibri" panose="020F0502020204030204"/>
                <a:ea typeface="+mn-ea"/>
                <a:cs typeface="Arial" charset="0"/>
              </a:rPr>
              <a:t>month</a:t>
            </a:r>
            <a:endParaRPr kumimoji="0" lang="en-GB" sz="1600" b="0" i="0" u="none" strike="noStrike" kern="1200" cap="none" spc="0" normalizeH="0" baseline="0" noProof="0" dirty="0">
              <a:ln>
                <a:noFill/>
              </a:ln>
              <a:solidFill>
                <a:srgbClr val="005B9C"/>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19337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G-Cloud REST style guide</a:t>
            </a:r>
            <a:endParaRPr lang="en-GB" noProof="0" dirty="0"/>
          </a:p>
        </p:txBody>
      </p:sp>
      <p:sp>
        <p:nvSpPr>
          <p:cNvPr id="7" name="Text Placeholder 6"/>
          <p:cNvSpPr>
            <a:spLocks noGrp="1"/>
          </p:cNvSpPr>
          <p:nvPr>
            <p:ph type="body" sz="quarter" idx="13"/>
          </p:nvPr>
        </p:nvSpPr>
        <p:spPr/>
        <p:txBody>
          <a:bodyPr>
            <a:normAutofit/>
          </a:bodyPr>
          <a:lstStyle/>
          <a:p>
            <a:r>
              <a:rPr lang="en-GB" noProof="0" smtClean="0"/>
              <a:t>Based on industry standards and best practices</a:t>
            </a:r>
          </a:p>
          <a:p>
            <a:r>
              <a:rPr lang="en-GB" noProof="0" smtClean="0"/>
              <a:t>A pragmatic approach to designing RESTful APIs</a:t>
            </a:r>
          </a:p>
          <a:p>
            <a:r>
              <a:rPr lang="en-GB" noProof="0" smtClean="0"/>
              <a:t>Collaborative effort organized in several workgroups:</a:t>
            </a:r>
          </a:p>
          <a:p>
            <a:pPr lvl="1"/>
            <a:r>
              <a:rPr lang="en-GB" noProof="0" smtClean="0"/>
              <a:t>REST API modelling</a:t>
            </a:r>
          </a:p>
          <a:p>
            <a:pPr lvl="1"/>
            <a:r>
              <a:rPr lang="en-GB" noProof="0" smtClean="0"/>
              <a:t>security (OAuth)</a:t>
            </a:r>
          </a:p>
          <a:p>
            <a:pPr lvl="1"/>
            <a:r>
              <a:rPr lang="en-GB" noProof="0" smtClean="0"/>
              <a:t>functional/business vocabularies (temporal, location, person, enterprises)</a:t>
            </a:r>
          </a:p>
          <a:p>
            <a:r>
              <a:rPr lang="en-GB" noProof="0" smtClean="0"/>
              <a:t>Work in progress</a:t>
            </a:r>
          </a:p>
          <a:p>
            <a:r>
              <a:rPr lang="en-GB" noProof="0" smtClean="0">
                <a:hlinkClick r:id="rId3"/>
              </a:rPr>
              <a:t>https://www.gcloud.belgium.be/rest/</a:t>
            </a:r>
            <a:endParaRPr lang="en-GB" noProof="0" smtClean="0"/>
          </a:p>
          <a:p>
            <a:endParaRPr lang="en-GB" noProof="0" dirty="0"/>
          </a:p>
        </p:txBody>
      </p:sp>
      <p:pic>
        <p:nvPicPr>
          <p:cNvPr id="5" name="Picture 4" descr="Image result for restafaria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28448" y="1196752"/>
            <a:ext cx="1481780" cy="1433623"/>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58</a:t>
            </a:fld>
            <a:endParaRPr lang="nl-BE" dirty="0"/>
          </a:p>
        </p:txBody>
      </p:sp>
    </p:spTree>
    <p:extLst>
      <p:ext uri="{BB962C8B-B14F-4D97-AF65-F5344CB8AC3E}">
        <p14:creationId xmlns:p14="http://schemas.microsoft.com/office/powerpoint/2010/main" val="315774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0" indent="0">
              <a:buNone/>
            </a:pPr>
            <a:r>
              <a:rPr lang="en-US" dirty="0" smtClean="0"/>
              <a:t>The social security service platform was created in 2009 to support managing business processes in: </a:t>
            </a:r>
          </a:p>
          <a:p>
            <a:r>
              <a:rPr lang="en-US" dirty="0" smtClean="0"/>
              <a:t>Temporal/Permanent employment </a:t>
            </a:r>
          </a:p>
          <a:p>
            <a:r>
              <a:rPr lang="en-US" dirty="0" smtClean="0"/>
              <a:t>Unemployment </a:t>
            </a:r>
          </a:p>
          <a:p>
            <a:r>
              <a:rPr lang="en-US" dirty="0" smtClean="0"/>
              <a:t>Work related risks and insurances</a:t>
            </a:r>
          </a:p>
          <a:p>
            <a:r>
              <a:rPr lang="en-US" dirty="0" smtClean="0"/>
              <a:t>Child benefits</a:t>
            </a:r>
          </a:p>
          <a:p>
            <a:r>
              <a:rPr lang="en-US" dirty="0" smtClean="0"/>
              <a:t>Social assistance and benefits</a:t>
            </a:r>
          </a:p>
          <a:p>
            <a:r>
              <a:rPr lang="nl-BE" dirty="0" smtClean="0"/>
              <a:t>…</a:t>
            </a:r>
            <a:endParaRPr lang="en-US" dirty="0" smtClean="0"/>
          </a:p>
          <a:p>
            <a:endParaRPr lang="fr-BE" dirty="0"/>
          </a:p>
        </p:txBody>
      </p:sp>
      <p:sp>
        <p:nvSpPr>
          <p:cNvPr id="3" name="Title 2"/>
          <p:cNvSpPr>
            <a:spLocks noGrp="1"/>
          </p:cNvSpPr>
          <p:nvPr>
            <p:ph type="title"/>
          </p:nvPr>
        </p:nvSpPr>
        <p:spPr/>
        <p:txBody>
          <a:bodyPr/>
          <a:lstStyle/>
          <a:p>
            <a:r>
              <a:rPr lang="en-US" smtClean="0"/>
              <a:t>Example: socialsecurity.be portal services</a:t>
            </a:r>
            <a:endParaRPr lang="en-US" dirty="0"/>
          </a:p>
        </p:txBody>
      </p:sp>
      <p:sp>
        <p:nvSpPr>
          <p:cNvPr id="12" name="TextBox 11"/>
          <p:cNvSpPr txBox="1"/>
          <p:nvPr/>
        </p:nvSpPr>
        <p:spPr>
          <a:xfrm>
            <a:off x="7228114" y="3463221"/>
            <a:ext cx="6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WEB</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13" name="Rectangle 12"/>
          <p:cNvSpPr/>
          <p:nvPr/>
        </p:nvSpPr>
        <p:spPr>
          <a:xfrm>
            <a:off x="5777643" y="3037607"/>
            <a:ext cx="5084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API</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5" name="Picture 2" descr="https://socialsecurity.be/styles/img/logo/logo-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09969" y="1760896"/>
            <a:ext cx="978201" cy="978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asisfuncties ES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28114" y="2847468"/>
            <a:ext cx="4741912" cy="299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8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785938" y="1124745"/>
            <a:ext cx="8543925" cy="5375275"/>
          </a:xfrm>
          <a:prstGeom prst="rect">
            <a:avLst/>
          </a:prstGeom>
          <a:solidFill>
            <a:srgbClr val="0070C0"/>
          </a:solidFill>
          <a:ln w="9525">
            <a:solidFill>
              <a:schemeClr val="tx1"/>
            </a:solidFill>
            <a:miter lim="800000"/>
            <a:headEnd/>
            <a:tailEnd/>
          </a:ln>
          <a:effectLst/>
          <a:extLst/>
        </p:spPr>
      </p:pic>
      <p:sp>
        <p:nvSpPr>
          <p:cNvPr id="29699" name="Title 1"/>
          <p:cNvSpPr>
            <a:spLocks noGrp="1"/>
          </p:cNvSpPr>
          <p:nvPr>
            <p:ph type="title"/>
          </p:nvPr>
        </p:nvSpPr>
        <p:spPr/>
        <p:txBody>
          <a:bodyPr/>
          <a:lstStyle/>
          <a:p>
            <a:r>
              <a:rPr lang="en-GB" altLang="fr-FR" noProof="0" dirty="0" smtClean="0"/>
              <a:t>Synergies - transformations</a:t>
            </a:r>
          </a:p>
        </p:txBody>
      </p:sp>
      <p:sp>
        <p:nvSpPr>
          <p:cNvPr id="29701" name="TextBox 6"/>
          <p:cNvSpPr txBox="1">
            <a:spLocks noChangeArrowheads="1"/>
          </p:cNvSpPr>
          <p:nvPr/>
        </p:nvSpPr>
        <p:spPr bwMode="auto">
          <a:xfrm>
            <a:off x="8131175" y="5997576"/>
            <a:ext cx="2090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a:t>Bron: Booz Allen Hamilton</a:t>
            </a:r>
            <a:endParaRPr lang="en-US" altLang="fr-FR" sz="1400"/>
          </a:p>
        </p:txBody>
      </p:sp>
    </p:spTree>
    <p:extLst>
      <p:ext uri="{BB962C8B-B14F-4D97-AF65-F5344CB8AC3E}">
        <p14:creationId xmlns:p14="http://schemas.microsoft.com/office/powerpoint/2010/main" val="95971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2645" y="960681"/>
            <a:ext cx="5762625" cy="1088904"/>
          </a:xfrm>
          <a:prstGeom prst="rect">
            <a:avLst/>
          </a:prstGeom>
        </p:spPr>
      </p:pic>
      <p:pic>
        <p:nvPicPr>
          <p:cNvPr id="7" name="Picture Placeholder 6"/>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533775" y="2007394"/>
            <a:ext cx="5124450" cy="3429000"/>
          </a:xfrm>
        </p:spPr>
      </p:pic>
      <p:sp>
        <p:nvSpPr>
          <p:cNvPr id="3" name="Title 2"/>
          <p:cNvSpPr>
            <a:spLocks noGrp="1"/>
          </p:cNvSpPr>
          <p:nvPr>
            <p:ph type="title"/>
          </p:nvPr>
        </p:nvSpPr>
        <p:spPr/>
        <p:txBody>
          <a:bodyPr/>
          <a:lstStyle/>
          <a:p>
            <a:r>
              <a:rPr lang="en-US" sz="3300" dirty="0" smtClean="0"/>
              <a:t>Example: </a:t>
            </a:r>
            <a:r>
              <a:rPr lang="en-US" sz="3300" dirty="0" err="1" smtClean="0"/>
              <a:t>realtime</a:t>
            </a:r>
            <a:r>
              <a:rPr lang="en-US" sz="3300" dirty="0" smtClean="0"/>
              <a:t> presence registration for construction workers</a:t>
            </a:r>
            <a:endParaRPr lang="en-US" sz="3300" dirty="0"/>
          </a:p>
        </p:txBody>
      </p:sp>
      <p:graphicFrame>
        <p:nvGraphicFramePr>
          <p:cNvPr id="11" name="Chart 10"/>
          <p:cNvGraphicFramePr>
            <a:graphicFrameLocks/>
          </p:cNvGraphicFramePr>
          <p:nvPr>
            <p:extLst>
              <p:ext uri="{D42A27DB-BD31-4B8C-83A1-F6EECF244321}">
                <p14:modId xmlns:p14="http://schemas.microsoft.com/office/powerpoint/2010/main" val="1491942244"/>
              </p:ext>
            </p:extLst>
          </p:nvPr>
        </p:nvGraphicFramePr>
        <p:xfrm>
          <a:off x="3442668" y="2494291"/>
          <a:ext cx="3087984" cy="235131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5238880" y="3669948"/>
            <a:ext cx="6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WEB</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13" name="Rectangle 12"/>
          <p:cNvSpPr/>
          <p:nvPr/>
        </p:nvSpPr>
        <p:spPr>
          <a:xfrm>
            <a:off x="3788409" y="3244334"/>
            <a:ext cx="5084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API</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84440" y="4126064"/>
            <a:ext cx="4572000" cy="2571750"/>
          </a:xfrm>
          <a:prstGeom prst="rect">
            <a:avLst/>
          </a:prstGeom>
        </p:spPr>
      </p:pic>
    </p:spTree>
    <p:extLst>
      <p:ext uri="{BB962C8B-B14F-4D97-AF65-F5344CB8AC3E}">
        <p14:creationId xmlns:p14="http://schemas.microsoft.com/office/powerpoint/2010/main" val="167386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9600" y="1089660"/>
            <a:ext cx="7070576" cy="5265420"/>
          </a:xfrm>
        </p:spPr>
        <p:txBody>
          <a:bodyPr>
            <a:normAutofit/>
          </a:bodyPr>
          <a:lstStyle/>
          <a:p>
            <a:r>
              <a:rPr lang="en-US" dirty="0" smtClean="0"/>
              <a:t>Public Federal institution founded in 2008 for facilitating well-organized, mutual electronic service and information exchange between all actors in health care </a:t>
            </a:r>
          </a:p>
          <a:p>
            <a:r>
              <a:rPr lang="en-US" dirty="0" smtClean="0"/>
              <a:t>The e-Health platform provides </a:t>
            </a:r>
            <a:br>
              <a:rPr lang="en-US" dirty="0" smtClean="0"/>
            </a:br>
            <a:r>
              <a:rPr lang="en-US" dirty="0" smtClean="0"/>
              <a:t>necessary guarantees with regard to </a:t>
            </a:r>
            <a:br>
              <a:rPr lang="en-US" dirty="0" smtClean="0"/>
            </a:br>
            <a:r>
              <a:rPr lang="en-US" dirty="0" smtClean="0"/>
              <a:t>information security, privacy protection </a:t>
            </a:r>
            <a:br>
              <a:rPr lang="en-US" dirty="0" smtClean="0"/>
            </a:br>
            <a:r>
              <a:rPr lang="en-US" dirty="0" smtClean="0"/>
              <a:t>and professional secrecy</a:t>
            </a:r>
          </a:p>
          <a:p>
            <a:endParaRPr lang="fr-BE" dirty="0"/>
          </a:p>
        </p:txBody>
      </p:sp>
      <p:sp>
        <p:nvSpPr>
          <p:cNvPr id="3" name="Title 2"/>
          <p:cNvSpPr>
            <a:spLocks noGrp="1"/>
          </p:cNvSpPr>
          <p:nvPr>
            <p:ph type="title"/>
          </p:nvPr>
        </p:nvSpPr>
        <p:spPr/>
        <p:txBody>
          <a:bodyPr/>
          <a:lstStyle/>
          <a:p>
            <a:r>
              <a:rPr lang="en-US" dirty="0" smtClean="0"/>
              <a:t>Example: eHealth-platform</a:t>
            </a:r>
            <a:endParaRPr lang="en-US" dirty="0"/>
          </a:p>
        </p:txBody>
      </p:sp>
      <p:sp>
        <p:nvSpPr>
          <p:cNvPr id="13" name="Rectangle 12"/>
          <p:cNvSpPr/>
          <p:nvPr/>
        </p:nvSpPr>
        <p:spPr>
          <a:xfrm>
            <a:off x="5777643" y="2928265"/>
            <a:ext cx="5084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API</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4566" y="2652412"/>
            <a:ext cx="1080000" cy="108000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7930" y="4229516"/>
            <a:ext cx="1080000" cy="10800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4934" y="4229516"/>
            <a:ext cx="1080000" cy="1080000"/>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2418" y="2652412"/>
            <a:ext cx="1080000" cy="1080000"/>
          </a:xfrm>
          <a:prstGeom prst="rect">
            <a:avLst/>
          </a:prstGeom>
        </p:spPr>
      </p:pic>
      <p:sp>
        <p:nvSpPr>
          <p:cNvPr id="17" name="TextBox 16"/>
          <p:cNvSpPr txBox="1"/>
          <p:nvPr/>
        </p:nvSpPr>
        <p:spPr>
          <a:xfrm>
            <a:off x="8509965" y="3860184"/>
            <a:ext cx="2984023"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95CE"/>
                </a:solidFill>
                <a:effectLst/>
                <a:uLnTx/>
                <a:uFillTx/>
                <a:latin typeface="Calibri" panose="020F0502020204030204"/>
                <a:ea typeface="+mn-ea"/>
                <a:cs typeface="Arial" charset="0"/>
              </a:rPr>
              <a:t>Connectors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95CE"/>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95CE"/>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95CE"/>
                </a:solidFill>
                <a:effectLst/>
                <a:uLnTx/>
                <a:uFillTx/>
                <a:latin typeface="Calibri" panose="020F0502020204030204"/>
                <a:ea typeface="+mn-ea"/>
                <a:cs typeface="Arial" charset="0"/>
              </a:rPr>
              <a:t>   Online 		Authentic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95CE"/>
                </a:solidFill>
                <a:effectLst/>
                <a:uLnTx/>
                <a:uFillTx/>
                <a:latin typeface="Calibri" panose="020F0502020204030204"/>
                <a:ea typeface="+mn-ea"/>
                <a:cs typeface="Arial" charset="0"/>
              </a:rPr>
              <a:t>  services       	  sources</a:t>
            </a:r>
          </a:p>
        </p:txBody>
      </p:sp>
      <p:pic>
        <p:nvPicPr>
          <p:cNvPr id="19" name="Picture 18"/>
          <p:cNvPicPr>
            <a:picLocks noGrp="1" noChangeAspect="1"/>
          </p:cNvPicPr>
          <p:nvPr/>
        </p:nvPicPr>
        <p:blipFill rotWithShape="1">
          <a:blip r:embed="rId7" cstate="email">
            <a:extLst>
              <a:ext uri="{28A0092B-C50C-407E-A947-70E740481C1C}">
                <a14:useLocalDpi xmlns:a14="http://schemas.microsoft.com/office/drawing/2010/main"/>
              </a:ext>
            </a:extLst>
          </a:blip>
          <a:stretch/>
        </p:blipFill>
        <p:spPr>
          <a:xfrm>
            <a:off x="8046640" y="1052736"/>
            <a:ext cx="3810000" cy="1535790"/>
          </a:xfrm>
          <a:prstGeom prst="rect">
            <a:avLst/>
          </a:prstGeom>
        </p:spPr>
      </p:pic>
    </p:spTree>
    <p:extLst>
      <p:ext uri="{BB962C8B-B14F-4D97-AF65-F5344CB8AC3E}">
        <p14:creationId xmlns:p14="http://schemas.microsoft.com/office/powerpoint/2010/main" val="230151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 landscape</a:t>
            </a:r>
            <a:endParaRPr lang="en-US" dirty="0"/>
          </a:p>
        </p:txBody>
      </p:sp>
      <p:cxnSp>
        <p:nvCxnSpPr>
          <p:cNvPr id="20" name="Straight Connector 19"/>
          <p:cNvCxnSpPr/>
          <p:nvPr/>
        </p:nvCxnSpPr>
        <p:spPr>
          <a:xfrm flipH="1" flipV="1">
            <a:off x="4140626" y="2310047"/>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405202"/>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244764"/>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575759"/>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171063"/>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360366"/>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693797"/>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668278"/>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533741"/>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772100"/>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962648"/>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887333"/>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756859"/>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962648"/>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email">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a:ext>
            </a:extLst>
          </a:blip>
          <a:stretch>
            <a:fillRect/>
          </a:stretch>
        </p:blipFill>
        <p:spPr>
          <a:xfrm>
            <a:off x="8584897" y="5521905"/>
            <a:ext cx="1380110" cy="1380110"/>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9532" y="5409186"/>
            <a:ext cx="548680" cy="548680"/>
          </a:xfrm>
          <a:prstGeom prst="rect">
            <a:avLst/>
          </a:prstGeom>
        </p:spPr>
      </p:pic>
      <p:pic>
        <p:nvPicPr>
          <p:cNvPr id="37" name="Picture 2" descr="H:\Communication\Shared\Images Library\eHealth People Icons\electroniqu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67809" y="3292265"/>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20305" y="2048717"/>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email">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a:ext>
            </a:extLst>
          </a:blip>
          <a:stretch>
            <a:fillRect/>
          </a:stretch>
        </p:blipFill>
        <p:spPr>
          <a:xfrm>
            <a:off x="2730555" y="5187372"/>
            <a:ext cx="1138974" cy="1138974"/>
          </a:xfrm>
          <a:prstGeom prst="rect">
            <a:avLst/>
          </a:prstGeom>
        </p:spPr>
      </p:pic>
      <p:pic>
        <p:nvPicPr>
          <p:cNvPr id="40" name="Picture 3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06784" y="4044326"/>
            <a:ext cx="1240334" cy="1240334"/>
          </a:xfrm>
          <a:prstGeom prst="rect">
            <a:avLst/>
          </a:prstGeom>
        </p:spPr>
      </p:pic>
      <p:pic>
        <p:nvPicPr>
          <p:cNvPr id="41" name="Picture 4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05874" y="2669385"/>
            <a:ext cx="1130717" cy="1130717"/>
          </a:xfrm>
          <a:prstGeom prst="rect">
            <a:avLst/>
          </a:prstGeom>
        </p:spPr>
      </p:pic>
      <p:pic>
        <p:nvPicPr>
          <p:cNvPr id="42" name="Picture 4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110773" y="3117943"/>
            <a:ext cx="708670" cy="708670"/>
          </a:xfrm>
          <a:prstGeom prst="rect">
            <a:avLst/>
          </a:prstGeom>
        </p:spPr>
      </p:pic>
      <p:pic>
        <p:nvPicPr>
          <p:cNvPr id="43" name="Picture 4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44460" y="1755962"/>
            <a:ext cx="708670" cy="708670"/>
          </a:xfrm>
          <a:prstGeom prst="rect">
            <a:avLst/>
          </a:prstGeom>
        </p:spPr>
      </p:pic>
      <p:pic>
        <p:nvPicPr>
          <p:cNvPr id="44" name="Picture 4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41149" y="5313942"/>
            <a:ext cx="708670" cy="708670"/>
          </a:xfrm>
          <a:prstGeom prst="rect">
            <a:avLst/>
          </a:prstGeom>
        </p:spPr>
      </p:pic>
      <p:pic>
        <p:nvPicPr>
          <p:cNvPr id="45" name="Picture 4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48291" y="4339462"/>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99228" y="934216"/>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648594"/>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8" name="Picture 4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194744" y="3717060"/>
            <a:ext cx="1702891" cy="504056"/>
          </a:xfrm>
          <a:prstGeom prst="rect">
            <a:avLst/>
          </a:prstGeom>
        </p:spPr>
      </p:pic>
      <p:pic>
        <p:nvPicPr>
          <p:cNvPr id="49" name="Picture 4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19544" y="2245545"/>
            <a:ext cx="1846545" cy="526554"/>
          </a:xfrm>
          <a:prstGeom prst="rect">
            <a:avLst/>
          </a:prstGeom>
          <a:ln>
            <a:solidFill>
              <a:srgbClr val="525252"/>
            </a:solidFill>
          </a:ln>
        </p:spPr>
      </p:pic>
      <p:pic>
        <p:nvPicPr>
          <p:cNvPr id="50" name="Picture 4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56417" y="5244749"/>
            <a:ext cx="1511939" cy="1274174"/>
          </a:xfrm>
          <a:prstGeom prst="rect">
            <a:avLst/>
          </a:prstGeom>
          <a:ln>
            <a:solidFill>
              <a:srgbClr val="525252"/>
            </a:solidFill>
          </a:ln>
        </p:spPr>
      </p:pic>
      <p:sp>
        <p:nvSpPr>
          <p:cNvPr id="51" name="TextBox 50"/>
          <p:cNvSpPr txBox="1"/>
          <p:nvPr/>
        </p:nvSpPr>
        <p:spPr>
          <a:xfrm>
            <a:off x="8472264" y="3839729"/>
            <a:ext cx="13681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srgbClr val="0095CE"/>
                </a:solidFill>
                <a:effectLst/>
                <a:uLnTx/>
                <a:uFillTx/>
                <a:latin typeface="Calibri" panose="020F0502020204030204"/>
                <a:ea typeface="+mn-ea"/>
                <a:cs typeface="Arial" charset="0"/>
              </a:rPr>
              <a:t>Authentic</a:t>
            </a:r>
            <a:r>
              <a:rPr kumimoji="0" lang="nl-BE" sz="1800" b="0" i="0" u="none" strike="noStrike" kern="1200" cap="none" spc="0" normalizeH="0" baseline="0" noProof="0" dirty="0">
                <a:ln>
                  <a:noFill/>
                </a:ln>
                <a:solidFill>
                  <a:srgbClr val="0095CE"/>
                </a:solidFill>
                <a:effectLst/>
                <a:uLnTx/>
                <a:uFillTx/>
                <a:latin typeface="Calibri" panose="020F0502020204030204"/>
                <a:ea typeface="+mn-ea"/>
                <a:cs typeface="Arial" charset="0"/>
              </a:rPr>
              <a:t> sources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pic>
        <p:nvPicPr>
          <p:cNvPr id="52" name="Picture 51"/>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869165" y="3335673"/>
            <a:ext cx="621846" cy="542591"/>
          </a:xfrm>
          <a:prstGeom prst="rect">
            <a:avLst/>
          </a:prstGeom>
        </p:spPr>
      </p:pic>
      <p:pic>
        <p:nvPicPr>
          <p:cNvPr id="53" name="Picture 5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69145" y="4168246"/>
            <a:ext cx="650398" cy="564687"/>
          </a:xfrm>
          <a:prstGeom prst="rect">
            <a:avLst/>
          </a:prstGeom>
        </p:spPr>
      </p:pic>
      <p:cxnSp>
        <p:nvCxnSpPr>
          <p:cNvPr id="54" name="Straight Connector 53"/>
          <p:cNvCxnSpPr/>
          <p:nvPr/>
        </p:nvCxnSpPr>
        <p:spPr>
          <a:xfrm>
            <a:off x="6227609" y="1717566"/>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email">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a:ext>
            </a:extLst>
          </a:blip>
          <a:stretch>
            <a:fillRect/>
          </a:stretch>
        </p:blipFill>
        <p:spPr>
          <a:xfrm>
            <a:off x="8624168" y="4555524"/>
            <a:ext cx="1402135" cy="1402135"/>
          </a:xfrm>
          <a:prstGeom prst="rect">
            <a:avLst/>
          </a:prstGeom>
        </p:spPr>
      </p:pic>
    </p:spTree>
    <p:extLst>
      <p:ext uri="{BB962C8B-B14F-4D97-AF65-F5344CB8AC3E}">
        <p14:creationId xmlns:p14="http://schemas.microsoft.com/office/powerpoint/2010/main" val="300639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eHealth: technical choices</a:t>
            </a:r>
            <a:endParaRPr lang="en-US" dirty="0"/>
          </a:p>
        </p:txBody>
      </p:sp>
      <p:grpSp>
        <p:nvGrpSpPr>
          <p:cNvPr id="14" name="Group 13"/>
          <p:cNvGrpSpPr/>
          <p:nvPr/>
        </p:nvGrpSpPr>
        <p:grpSpPr>
          <a:xfrm>
            <a:off x="5357934" y="3979032"/>
            <a:ext cx="1558290" cy="1927622"/>
            <a:chOff x="7492037" y="939607"/>
            <a:chExt cx="1558290" cy="1927622"/>
          </a:xfrm>
        </p:grpSpPr>
        <p:pic>
          <p:nvPicPr>
            <p:cNvPr id="15" name="Picture 14"/>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92037" y="939607"/>
              <a:ext cx="1558290" cy="1558290"/>
            </a:xfrm>
            <a:prstGeom prst="rect">
              <a:avLst/>
            </a:prstGeom>
          </p:spPr>
        </p:pic>
        <p:sp>
          <p:nvSpPr>
            <p:cNvPr id="16" name="Rectangle 15"/>
            <p:cNvSpPr/>
            <p:nvPr/>
          </p:nvSpPr>
          <p:spPr>
            <a:xfrm>
              <a:off x="7582532" y="2497897"/>
              <a:ext cx="13773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Integration</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17" name="Group 16"/>
          <p:cNvGrpSpPr/>
          <p:nvPr/>
        </p:nvGrpSpPr>
        <p:grpSpPr>
          <a:xfrm>
            <a:off x="2373554" y="4207098"/>
            <a:ext cx="1928733" cy="1699556"/>
            <a:chOff x="1150023" y="1167673"/>
            <a:chExt cx="1928733" cy="1699556"/>
          </a:xfrm>
        </p:grpSpPr>
        <p:pic>
          <p:nvPicPr>
            <p:cNvPr id="18" name="Picture 17"/>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653163" y="1167673"/>
              <a:ext cx="922453" cy="1080000"/>
            </a:xfrm>
            <a:prstGeom prst="rect">
              <a:avLst/>
            </a:prstGeom>
          </p:spPr>
        </p:pic>
        <p:sp>
          <p:nvSpPr>
            <p:cNvPr id="19" name="Rectangle 18"/>
            <p:cNvSpPr/>
            <p:nvPr/>
          </p:nvSpPr>
          <p:spPr>
            <a:xfrm>
              <a:off x="1150023" y="2497897"/>
              <a:ext cx="1928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Standardization</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20" name="Group 19"/>
          <p:cNvGrpSpPr/>
          <p:nvPr/>
        </p:nvGrpSpPr>
        <p:grpSpPr>
          <a:xfrm>
            <a:off x="2391498" y="1651379"/>
            <a:ext cx="1980029" cy="1699556"/>
            <a:chOff x="4161873" y="1167673"/>
            <a:chExt cx="1980029" cy="1699556"/>
          </a:xfrm>
        </p:grpSpPr>
        <p:pic>
          <p:nvPicPr>
            <p:cNvPr id="21" name="Picture 2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11887" y="1167673"/>
              <a:ext cx="1080000" cy="1080000"/>
            </a:xfrm>
            <a:prstGeom prst="rect">
              <a:avLst/>
            </a:prstGeom>
          </p:spPr>
        </p:pic>
        <p:sp>
          <p:nvSpPr>
            <p:cNvPr id="22" name="Rectangle 21"/>
            <p:cNvSpPr/>
            <p:nvPr/>
          </p:nvSpPr>
          <p:spPr>
            <a:xfrm>
              <a:off x="4161873" y="2497897"/>
              <a:ext cx="19800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Decentralization</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23" name="Group 22"/>
          <p:cNvGrpSpPr/>
          <p:nvPr/>
        </p:nvGrpSpPr>
        <p:grpSpPr>
          <a:xfrm>
            <a:off x="8606840" y="1640236"/>
            <a:ext cx="1095172" cy="1699556"/>
            <a:chOff x="6309496" y="1167673"/>
            <a:chExt cx="1095172" cy="1699556"/>
          </a:xfrm>
        </p:grpSpPr>
        <p:pic>
          <p:nvPicPr>
            <p:cNvPr id="25" name="Picture 24"/>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21385" y="1167673"/>
              <a:ext cx="1071395" cy="1080000"/>
            </a:xfrm>
            <a:prstGeom prst="rect">
              <a:avLst/>
            </a:prstGeom>
          </p:spPr>
        </p:pic>
        <p:sp>
          <p:nvSpPr>
            <p:cNvPr id="26" name="Rectangle 25"/>
            <p:cNvSpPr/>
            <p:nvPr/>
          </p:nvSpPr>
          <p:spPr>
            <a:xfrm>
              <a:off x="6309496" y="2497897"/>
              <a:ext cx="10951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Security</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5637925" y="1651379"/>
            <a:ext cx="998308" cy="1699556"/>
            <a:chOff x="42285" y="1167673"/>
            <a:chExt cx="998308" cy="1699556"/>
          </a:xfrm>
        </p:grpSpPr>
        <p:sp>
          <p:nvSpPr>
            <p:cNvPr id="28" name="Rectangle 27"/>
            <p:cNvSpPr/>
            <p:nvPr/>
          </p:nvSpPr>
          <p:spPr>
            <a:xfrm>
              <a:off x="256746" y="2497897"/>
              <a:ext cx="5693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API</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285" y="1167673"/>
              <a:ext cx="998308" cy="1102159"/>
            </a:xfrm>
            <a:prstGeom prst="rect">
              <a:avLst/>
            </a:prstGeom>
          </p:spPr>
        </p:pic>
      </p:grpSp>
      <p:sp>
        <p:nvSpPr>
          <p:cNvPr id="31" name="Rectangle 30"/>
          <p:cNvSpPr/>
          <p:nvPr/>
        </p:nvSpPr>
        <p:spPr>
          <a:xfrm>
            <a:off x="8597913" y="5525280"/>
            <a:ext cx="9028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ReUse</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597913" y="4132645"/>
            <a:ext cx="1083284" cy="1154453"/>
          </a:xfrm>
          <a:prstGeom prst="rect">
            <a:avLst/>
          </a:prstGeom>
        </p:spPr>
      </p:pic>
    </p:spTree>
    <p:extLst>
      <p:ext uri="{BB962C8B-B14F-4D97-AF65-F5344CB8AC3E}">
        <p14:creationId xmlns:p14="http://schemas.microsoft.com/office/powerpoint/2010/main" val="408326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15365" y="607670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105215" y="412408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en-US" sz="2400" b="1" i="1"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Oval 84"/>
          <p:cNvSpPr>
            <a:spLocks noChangeArrowheads="1"/>
          </p:cNvSpPr>
          <p:nvPr/>
        </p:nvSpPr>
        <p:spPr bwMode="auto">
          <a:xfrm>
            <a:off x="9466454" y="411773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Rectangle 85"/>
          <p:cNvSpPr>
            <a:spLocks noChangeArrowheads="1"/>
          </p:cNvSpPr>
          <p:nvPr/>
        </p:nvSpPr>
        <p:spPr bwMode="auto">
          <a:xfrm>
            <a:off x="2614804" y="412567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60" name="Oval 86"/>
          <p:cNvSpPr>
            <a:spLocks noChangeArrowheads="1"/>
          </p:cNvSpPr>
          <p:nvPr/>
        </p:nvSpPr>
        <p:spPr bwMode="auto">
          <a:xfrm>
            <a:off x="3384740" y="438125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Oval 87"/>
          <p:cNvSpPr>
            <a:spLocks noChangeArrowheads="1"/>
          </p:cNvSpPr>
          <p:nvPr/>
        </p:nvSpPr>
        <p:spPr bwMode="auto">
          <a:xfrm>
            <a:off x="9290240" y="437490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Rectangle 88"/>
          <p:cNvSpPr>
            <a:spLocks noChangeArrowheads="1"/>
          </p:cNvSpPr>
          <p:nvPr/>
        </p:nvSpPr>
        <p:spPr bwMode="auto">
          <a:xfrm>
            <a:off x="3787967" y="438443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Basic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1" i="1" u="none" strike="noStrike" kern="1200" cap="none" spc="0" normalizeH="0" baseline="0" noProof="0" dirty="0">
                <a:ln>
                  <a:noFill/>
                </a:ln>
                <a:solidFill>
                  <a:srgbClr val="07766F"/>
                </a:solidFill>
                <a:effectLst>
                  <a:outerShdw blurRad="38100" dist="38100" dir="2700000" algn="tl">
                    <a:srgbClr val="000000"/>
                  </a:outerShdw>
                </a:effectLst>
                <a:uLnTx/>
                <a:uFillTx/>
                <a:latin typeface="Calibri" panose="020F0502020204030204"/>
                <a:ea typeface="+mn-ea"/>
                <a:cs typeface="Arial" charset="0"/>
              </a:rPr>
              <a:t>eHealth-</a:t>
            </a:r>
            <a:r>
              <a:rPr kumimoji="0" lang="nl-BE" sz="2400" b="1" i="1" u="none" strike="noStrike" kern="1200" cap="none" spc="0" normalizeH="0" baseline="0" noProof="0" dirty="0">
                <a:ln>
                  <a:noFill/>
                </a:ln>
                <a:solidFill>
                  <a:srgbClr val="C00000"/>
                </a:solidFill>
                <a:effectLst>
                  <a:outerShdw blurRad="38100" dist="38100" dir="2700000" algn="tl">
                    <a:srgbClr val="000000"/>
                  </a:outerShdw>
                </a:effectLst>
                <a:uLnTx/>
                <a:uFillTx/>
                <a:latin typeface="Calibri" panose="020F0502020204030204"/>
                <a:ea typeface="+mn-ea"/>
                <a:cs typeface="Arial" charset="0"/>
              </a:rPr>
              <a:t>platform</a:t>
            </a:r>
          </a:p>
        </p:txBody>
      </p:sp>
      <p:sp>
        <p:nvSpPr>
          <p:cNvPr id="63" name="Text Box 89"/>
          <p:cNvSpPr txBox="1">
            <a:spLocks noChangeArrowheads="1"/>
          </p:cNvSpPr>
          <p:nvPr/>
        </p:nvSpPr>
        <p:spPr bwMode="auto">
          <a:xfrm>
            <a:off x="2054415" y="4598746"/>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Network</a:t>
            </a:r>
          </a:p>
        </p:txBody>
      </p:sp>
      <p:pic>
        <p:nvPicPr>
          <p:cNvPr id="64" name="Picture 3"/>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905692" y="5979869"/>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47158" y="1321102"/>
            <a:ext cx="2286000" cy="762000"/>
          </a:xfrm>
          <a:prstGeom prst="ellipse">
            <a:avLst/>
          </a:prstGeom>
          <a:noFill/>
          <a:ln w="9525">
            <a:no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Patients</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providers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and</a:t>
            </a:r>
            <a:r>
              <a:rPr kumimoji="0" lang="nl-BE"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a:ea typeface="+mn-ea"/>
                <a:cs typeface="Arial" charset="0"/>
              </a:rPr>
              <a:t> health care </a:t>
            </a:r>
            <a:r>
              <a:rPr kumimoji="0" lang="nl-BE" sz="20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ibri" panose="020F0502020204030204"/>
                <a:ea typeface="+mn-ea"/>
                <a:cs typeface="Arial" charset="0"/>
              </a:rPr>
              <a:t>institutions</a:t>
            </a:r>
            <a:endParaRPr kumimoji="0" lang="nl-BE" sz="20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Calibri" panose="020F0502020204030204"/>
              <a:ea typeface="+mn-ea"/>
              <a:cs typeface="Arial" charset="0"/>
            </a:endParaRPr>
          </a:p>
        </p:txBody>
      </p:sp>
      <p:sp>
        <p:nvSpPr>
          <p:cNvPr id="66" name="AutoShape 13"/>
          <p:cNvSpPr>
            <a:spLocks noChangeArrowheads="1"/>
          </p:cNvSpPr>
          <p:nvPr/>
        </p:nvSpPr>
        <p:spPr bwMode="blackWhite">
          <a:xfrm>
            <a:off x="7556690"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7" name="AutoShape 14"/>
          <p:cNvSpPr>
            <a:spLocks noChangeArrowheads="1"/>
          </p:cNvSpPr>
          <p:nvPr/>
        </p:nvSpPr>
        <p:spPr bwMode="blackWhite">
          <a:xfrm>
            <a:off x="885526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68" name="AutoShape 16"/>
          <p:cNvSpPr>
            <a:spLocks noChangeArrowheads="1"/>
          </p:cNvSpPr>
          <p:nvPr/>
        </p:nvSpPr>
        <p:spPr bwMode="blackWhite">
          <a:xfrm>
            <a:off x="637241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pic>
        <p:nvPicPr>
          <p:cNvPr id="69" name="Picture 20" descr="FOD_tekenin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48854" y="6006856"/>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47137" y="6357694"/>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Suppliers</a:t>
            </a:r>
          </a:p>
        </p:txBody>
      </p:sp>
      <p:sp>
        <p:nvSpPr>
          <p:cNvPr id="71" name="Rectangle 22"/>
          <p:cNvSpPr>
            <a:spLocks noChangeArrowheads="1"/>
          </p:cNvSpPr>
          <p:nvPr/>
        </p:nvSpPr>
        <p:spPr bwMode="auto">
          <a:xfrm>
            <a:off x="2306122" y="3735144"/>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rPr>
              <a:t>U</a:t>
            </a:r>
            <a:r>
              <a:rPr kumimoji="0" lang="nl-BE" altLang="en-US" sz="2000" b="1" i="1" u="none" strike="noStrike" kern="1200" cap="none" spc="0" normalizeH="0" baseline="0" noProof="0" dirty="0" smtClean="0">
                <a:ln>
                  <a:noFill/>
                </a:ln>
                <a:solidFill>
                  <a:srgbClr val="CC9900"/>
                </a:solidFill>
                <a:effectLst/>
                <a:uLnTx/>
                <a:uFillTx/>
                <a:latin typeface="Calibri" pitchFamily="34" charset="0"/>
                <a:ea typeface="+mn-ea"/>
                <a:cs typeface="Arial" pitchFamily="34" charset="0"/>
              </a:rPr>
              <a:t>sers</a:t>
            </a:r>
            <a:endParaRPr kumimoji="0" lang="nl-BE" altLang="en-US"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72" name="AutoShape 23">
            <a:hlinkClick r:id="" action="ppaction://noaction" highlightClick="1"/>
          </p:cNvPr>
          <p:cNvSpPr>
            <a:spLocks noChangeArrowheads="1"/>
          </p:cNvSpPr>
          <p:nvPr/>
        </p:nvSpPr>
        <p:spPr bwMode="blackWhite">
          <a:xfrm>
            <a:off x="5123052" y="2749306"/>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3E6E5A"/>
                </a:solidFill>
                <a:effectLst>
                  <a:outerShdw blurRad="38100" dist="38100" dir="2700000" algn="tl">
                    <a:srgbClr val="000000"/>
                  </a:outerShdw>
                </a:effectLst>
                <a:uLnTx/>
                <a:uFillTx/>
                <a:latin typeface="Calibri" panose="020F0502020204030204"/>
                <a:ea typeface="+mn-ea"/>
                <a:cs typeface="Arial" charset="0"/>
              </a:rPr>
              <a:t>eHealth</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-portal</a:t>
            </a:r>
          </a:p>
        </p:txBody>
      </p:sp>
      <p:grpSp>
        <p:nvGrpSpPr>
          <p:cNvPr id="73" name="Group 24"/>
          <p:cNvGrpSpPr>
            <a:grpSpLocks/>
          </p:cNvGrpSpPr>
          <p:nvPr/>
        </p:nvGrpSpPr>
        <p:grpSpPr bwMode="auto">
          <a:xfrm>
            <a:off x="2390965" y="1955556"/>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a:t>
              </a:r>
              <a:r>
                <a:rPr kumimoji="0" lang="nl-BE" sz="1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Ministry</a:t>
              </a:r>
              <a:r>
                <a:rPr kumimoji="0" lang="nl-BE"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 </a:t>
              </a:r>
              <a:endParaRPr kumimoji="0" lang="nl-BE" sz="10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79" name="Picture 30" descr="FOD_tekeni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802752" y="229528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a:t>
            </a:r>
            <a:r>
              <a:rPr kumimoji="0" lang="nl-BE" sz="12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institution</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81" name="AutoShape 32">
            <a:hlinkClick r:id="" action="ppaction://noaction" highlightClick="1"/>
          </p:cNvPr>
          <p:cNvSpPr>
            <a:spLocks noChangeArrowheads="1"/>
          </p:cNvSpPr>
          <p:nvPr/>
        </p:nvSpPr>
        <p:spPr bwMode="blackWhite">
          <a:xfrm>
            <a:off x="8210740" y="276994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2" name="AutoShape 33">
            <a:hlinkClick r:id="" action="ppaction://noaction" highlightClick="1"/>
          </p:cNvPr>
          <p:cNvSpPr>
            <a:spLocks noChangeArrowheads="1"/>
          </p:cNvSpPr>
          <p:nvPr/>
        </p:nvSpPr>
        <p:spPr bwMode="blackWhite">
          <a:xfrm>
            <a:off x="8274240" y="28350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3" name="AutoShape 34">
            <a:hlinkClick r:id="" action="ppaction://noaction" highlightClick="1"/>
          </p:cNvPr>
          <p:cNvSpPr>
            <a:spLocks noChangeArrowheads="1"/>
          </p:cNvSpPr>
          <p:nvPr/>
        </p:nvSpPr>
        <p:spPr bwMode="blackWhite">
          <a:xfrm>
            <a:off x="8337740" y="290012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4" name="AutoShape 35">
            <a:hlinkClick r:id="" action="ppaction://noaction" highlightClick="1"/>
          </p:cNvPr>
          <p:cNvSpPr>
            <a:spLocks noChangeArrowheads="1"/>
          </p:cNvSpPr>
          <p:nvPr/>
        </p:nvSpPr>
        <p:spPr bwMode="blackWhite">
          <a:xfrm>
            <a:off x="8401240" y="296520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85" name="AutoShape 36">
            <a:hlinkClick r:id="" action="ppaction://noaction" highlightClick="1"/>
          </p:cNvPr>
          <p:cNvSpPr>
            <a:spLocks noChangeArrowheads="1"/>
          </p:cNvSpPr>
          <p:nvPr/>
        </p:nvSpPr>
        <p:spPr bwMode="blackWhite">
          <a:xfrm>
            <a:off x="6494652" y="27493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86" name="AutoShape 37">
            <a:hlinkClick r:id="" action="ppaction://noaction" highlightClick="1"/>
          </p:cNvPr>
          <p:cNvSpPr>
            <a:spLocks noChangeArrowheads="1"/>
          </p:cNvSpPr>
          <p:nvPr/>
        </p:nvSpPr>
        <p:spPr bwMode="blackWhite">
          <a:xfrm>
            <a:off x="6943915" y="30763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7" name="AutoShape 38">
            <a:hlinkClick r:id="" action="ppaction://noaction" highlightClick="1"/>
          </p:cNvPr>
          <p:cNvSpPr>
            <a:spLocks noChangeArrowheads="1"/>
          </p:cNvSpPr>
          <p:nvPr/>
        </p:nvSpPr>
        <p:spPr bwMode="blackWhite">
          <a:xfrm>
            <a:off x="7007415" y="31414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8" name="AutoShape 39">
            <a:hlinkClick r:id="" action="ppaction://noaction" highlightClick="1"/>
          </p:cNvPr>
          <p:cNvSpPr>
            <a:spLocks noChangeArrowheads="1"/>
          </p:cNvSpPr>
          <p:nvPr/>
        </p:nvSpPr>
        <p:spPr bwMode="blackWhite">
          <a:xfrm>
            <a:off x="7072504" y="32065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9" name="AutoShape 40">
            <a:hlinkClick r:id="" action="ppaction://noaction" highlightClick="1"/>
          </p:cNvPr>
          <p:cNvSpPr>
            <a:spLocks noChangeArrowheads="1"/>
          </p:cNvSpPr>
          <p:nvPr/>
        </p:nvSpPr>
        <p:spPr bwMode="blackWhite">
          <a:xfrm>
            <a:off x="7136002" y="32715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
        <p:nvSpPr>
          <p:cNvPr id="90" name="AutoShape 41">
            <a:hlinkClick r:id="" action="ppaction://noaction" highlightClick="1"/>
          </p:cNvPr>
          <p:cNvSpPr>
            <a:spLocks noChangeArrowheads="1"/>
          </p:cNvSpPr>
          <p:nvPr/>
        </p:nvSpPr>
        <p:spPr bwMode="blackWhite">
          <a:xfrm>
            <a:off x="8988617" y="183173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2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Software health care professional</a:t>
            </a:r>
            <a:endParaRPr kumimoji="0" lang="nl-BE" sz="12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91" name="AutoShape 46"/>
          <p:cNvSpPr>
            <a:spLocks noChangeArrowheads="1"/>
          </p:cNvSpPr>
          <p:nvPr/>
        </p:nvSpPr>
        <p:spPr bwMode="auto">
          <a:xfrm>
            <a:off x="3229165" y="280487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2" name="AutoShape 47"/>
          <p:cNvSpPr>
            <a:spLocks noChangeArrowheads="1"/>
          </p:cNvSpPr>
          <p:nvPr/>
        </p:nvSpPr>
        <p:spPr bwMode="auto">
          <a:xfrm>
            <a:off x="9566465" y="2804869"/>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3" name="AutoShape 49"/>
          <p:cNvSpPr>
            <a:spLocks noChangeArrowheads="1"/>
          </p:cNvSpPr>
          <p:nvPr/>
        </p:nvSpPr>
        <p:spPr bwMode="auto">
          <a:xfrm>
            <a:off x="85520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4" name="AutoShape 50"/>
          <p:cNvSpPr>
            <a:spLocks noChangeArrowheads="1"/>
          </p:cNvSpPr>
          <p:nvPr/>
        </p:nvSpPr>
        <p:spPr bwMode="auto">
          <a:xfrm>
            <a:off x="5580252" y="3511306"/>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5" name="AutoShape 51"/>
          <p:cNvSpPr>
            <a:spLocks noChangeArrowheads="1"/>
          </p:cNvSpPr>
          <p:nvPr/>
        </p:nvSpPr>
        <p:spPr bwMode="auto">
          <a:xfrm>
            <a:off x="6913752" y="3525594"/>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6" name="AutoShape 52"/>
          <p:cNvSpPr>
            <a:spLocks noChangeArrowheads="1"/>
          </p:cNvSpPr>
          <p:nvPr/>
        </p:nvSpPr>
        <p:spPr bwMode="auto">
          <a:xfrm rot="5400000">
            <a:off x="4248340" y="16761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7" name="AutoShape 53"/>
          <p:cNvSpPr>
            <a:spLocks noChangeArrowheads="1"/>
          </p:cNvSpPr>
          <p:nvPr/>
        </p:nvSpPr>
        <p:spPr bwMode="auto">
          <a:xfrm rot="5400000">
            <a:off x="2870390" y="118403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8" name="AutoShape 54"/>
          <p:cNvSpPr>
            <a:spLocks noChangeArrowheads="1"/>
          </p:cNvSpPr>
          <p:nvPr/>
        </p:nvSpPr>
        <p:spPr bwMode="auto">
          <a:xfrm rot="5400000">
            <a:off x="6977252" y="197619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9" name="AutoShape 55"/>
          <p:cNvSpPr>
            <a:spLocks noChangeArrowheads="1"/>
          </p:cNvSpPr>
          <p:nvPr/>
        </p:nvSpPr>
        <p:spPr bwMode="auto">
          <a:xfrm rot="5400000">
            <a:off x="9438671" y="976863"/>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0" name="AutoShape 56"/>
          <p:cNvSpPr>
            <a:spLocks noChangeArrowheads="1"/>
          </p:cNvSpPr>
          <p:nvPr/>
        </p:nvSpPr>
        <p:spPr bwMode="auto">
          <a:xfrm rot="5400000">
            <a:off x="8252809" y="148803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01" name="AutoShape 59">
            <a:hlinkClick r:id="" action="ppaction://noaction" highlightClick="1"/>
          </p:cNvPr>
          <p:cNvSpPr>
            <a:spLocks noChangeArrowheads="1"/>
          </p:cNvSpPr>
          <p:nvPr/>
        </p:nvSpPr>
        <p:spPr bwMode="blackWhite">
          <a:xfrm>
            <a:off x="3751452" y="24445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BE" sz="1400" b="0" i="1"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BE" sz="1000" b="0" i="1" u="none" strike="noStrike" kern="1200" cap="none" spc="0" normalizeH="0" baseline="0" noProof="0">
              <a:ln>
                <a:noFill/>
              </a:ln>
              <a:solidFill>
                <a:srgbClr val="FFFFFF"/>
              </a:solidFill>
              <a:effectLst/>
              <a:uLnTx/>
              <a:uFillTx/>
              <a:latin typeface="Calibri" panose="020F0502020204030204"/>
              <a:ea typeface="+mn-ea"/>
              <a:cs typeface="Arial" charset="0"/>
            </a:endParaRPr>
          </a:p>
        </p:txBody>
      </p:sp>
      <p:sp>
        <p:nvSpPr>
          <p:cNvPr id="102" name="AutoShape 60">
            <a:hlinkClick r:id="" action="ppaction://noaction" highlightClick="1"/>
          </p:cNvPr>
          <p:cNvSpPr>
            <a:spLocks noChangeArrowheads="1"/>
          </p:cNvSpPr>
          <p:nvPr/>
        </p:nvSpPr>
        <p:spPr bwMode="blackWhite">
          <a:xfrm>
            <a:off x="4200715" y="27715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3" name="AutoShape 61">
            <a:hlinkClick r:id="" action="ppaction://noaction" highlightClick="1"/>
          </p:cNvPr>
          <p:cNvSpPr>
            <a:spLocks noChangeArrowheads="1"/>
          </p:cNvSpPr>
          <p:nvPr/>
        </p:nvSpPr>
        <p:spPr bwMode="blackWhite">
          <a:xfrm>
            <a:off x="4264215" y="28366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4" name="AutoShape 62">
            <a:hlinkClick r:id="" action="ppaction://noaction" highlightClick="1"/>
          </p:cNvPr>
          <p:cNvSpPr>
            <a:spLocks noChangeArrowheads="1"/>
          </p:cNvSpPr>
          <p:nvPr/>
        </p:nvSpPr>
        <p:spPr bwMode="blackWhite">
          <a:xfrm>
            <a:off x="4329304" y="29017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05" name="AutoShape 63">
            <a:hlinkClick r:id="" action="ppaction://noaction" highlightClick="1"/>
          </p:cNvPr>
          <p:cNvSpPr>
            <a:spLocks noChangeArrowheads="1"/>
          </p:cNvSpPr>
          <p:nvPr/>
        </p:nvSpPr>
        <p:spPr bwMode="blackWhite">
          <a:xfrm>
            <a:off x="4392802" y="29667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pic>
        <p:nvPicPr>
          <p:cNvPr id="106" name="Picture 6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2915" y="339065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70665"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8" name="AutoShape 69"/>
          <p:cNvSpPr>
            <a:spLocks noChangeArrowheads="1"/>
          </p:cNvSpPr>
          <p:nvPr/>
        </p:nvSpPr>
        <p:spPr bwMode="blackWhite">
          <a:xfrm>
            <a:off x="37070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09" name="AutoShape 73"/>
          <p:cNvSpPr>
            <a:spLocks noChangeArrowheads="1"/>
          </p:cNvSpPr>
          <p:nvPr/>
        </p:nvSpPr>
        <p:spPr bwMode="blackWhite">
          <a:xfrm>
            <a:off x="23862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marL="0" marR="0" lvl="0" indent="0" algn="ctr" defTabSz="914400" rtl="0" eaLnBrk="0" fontAlgn="auto" latinLnBrk="0" hangingPunct="0">
              <a:lnSpc>
                <a:spcPct val="80000"/>
              </a:lnSpc>
              <a:spcBef>
                <a:spcPct val="50000"/>
              </a:spcBef>
              <a:spcAft>
                <a:spcPts val="0"/>
              </a:spcAft>
              <a:buClrTx/>
              <a:buSzTx/>
              <a:buFontTx/>
              <a:buNone/>
              <a:tabLst/>
              <a:defRPr/>
            </a:pPr>
            <a:r>
              <a:rPr kumimoji="0" lang="nl-BE"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rPr>
              <a:t>AS</a:t>
            </a:r>
          </a:p>
        </p:txBody>
      </p:sp>
      <p:sp>
        <p:nvSpPr>
          <p:cNvPr id="110" name="AutoShape 48"/>
          <p:cNvSpPr>
            <a:spLocks noChangeArrowheads="1"/>
          </p:cNvSpPr>
          <p:nvPr/>
        </p:nvSpPr>
        <p:spPr bwMode="auto">
          <a:xfrm>
            <a:off x="44372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11" name="AutoShape 17"/>
          <p:cNvSpPr>
            <a:spLocks noChangeArrowheads="1"/>
          </p:cNvSpPr>
          <p:nvPr/>
        </p:nvSpPr>
        <p:spPr bwMode="auto">
          <a:xfrm>
            <a:off x="660101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2" name="AutoShape 18"/>
          <p:cNvSpPr>
            <a:spLocks noChangeArrowheads="1"/>
          </p:cNvSpPr>
          <p:nvPr/>
        </p:nvSpPr>
        <p:spPr bwMode="auto">
          <a:xfrm>
            <a:off x="7785290"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3" name="AutoShape 19"/>
          <p:cNvSpPr>
            <a:spLocks noChangeArrowheads="1"/>
          </p:cNvSpPr>
          <p:nvPr/>
        </p:nvSpPr>
        <p:spPr bwMode="auto">
          <a:xfrm>
            <a:off x="908386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4" name="AutoShape 68"/>
          <p:cNvSpPr>
            <a:spLocks noChangeArrowheads="1"/>
          </p:cNvSpPr>
          <p:nvPr/>
        </p:nvSpPr>
        <p:spPr bwMode="auto">
          <a:xfrm>
            <a:off x="5299265"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5" name="AutoShape 70"/>
          <p:cNvSpPr>
            <a:spLocks noChangeArrowheads="1"/>
          </p:cNvSpPr>
          <p:nvPr/>
        </p:nvSpPr>
        <p:spPr bwMode="auto">
          <a:xfrm>
            <a:off x="39356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116" name="AutoShape 74"/>
          <p:cNvSpPr>
            <a:spLocks noChangeArrowheads="1"/>
          </p:cNvSpPr>
          <p:nvPr/>
        </p:nvSpPr>
        <p:spPr bwMode="auto">
          <a:xfrm>
            <a:off x="26148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117" name="Picture 57"/>
          <p:cNvPicPr>
            <a:picLocks noChangeAspect="1" noChangeArrowheads="1"/>
          </p:cNvPicPr>
          <p:nvPr/>
        </p:nvPicPr>
        <p:blipFill>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822892" y="2996956"/>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32915" y="2836619"/>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86465" y="5981456"/>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56140" y="5989394"/>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052115" y="2381006"/>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66452" y="23413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3" name="AutoShape 33">
            <a:hlinkClick r:id="" action="ppaction://noaction" highlightClick="1"/>
          </p:cNvPr>
          <p:cNvSpPr>
            <a:spLocks noChangeArrowheads="1"/>
          </p:cNvSpPr>
          <p:nvPr/>
        </p:nvSpPr>
        <p:spPr bwMode="blackWhite">
          <a:xfrm>
            <a:off x="9529952" y="240640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4" name="AutoShape 34">
            <a:hlinkClick r:id="" action="ppaction://noaction" highlightClick="1"/>
          </p:cNvPr>
          <p:cNvSpPr>
            <a:spLocks noChangeArrowheads="1"/>
          </p:cNvSpPr>
          <p:nvPr/>
        </p:nvSpPr>
        <p:spPr bwMode="blackWhite">
          <a:xfrm>
            <a:off x="9593452" y="24714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B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125" name="AutoShape 35">
            <a:hlinkClick r:id="" action="ppaction://noaction" highlightClick="1"/>
          </p:cNvPr>
          <p:cNvSpPr>
            <a:spLocks noChangeArrowheads="1"/>
          </p:cNvSpPr>
          <p:nvPr/>
        </p:nvSpPr>
        <p:spPr bwMode="blackWhite">
          <a:xfrm>
            <a:off x="9656952" y="253658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BE"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VAS</a:t>
            </a:r>
          </a:p>
        </p:txBody>
      </p:sp>
    </p:spTree>
    <p:extLst>
      <p:ext uri="{BB962C8B-B14F-4D97-AF65-F5344CB8AC3E}">
        <p14:creationId xmlns:p14="http://schemas.microsoft.com/office/powerpoint/2010/main" val="236836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idx="1"/>
            <p:extLst/>
          </p:nvPr>
        </p:nvGraphicFramePr>
        <p:xfrm>
          <a:off x="609600" y="1089025"/>
          <a:ext cx="10972800" cy="5265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nl-BE" dirty="0" smtClean="0"/>
              <a:t>eHealth-platform: basic services &amp; </a:t>
            </a:r>
            <a:r>
              <a:rPr lang="nl-BE" dirty="0" err="1" smtClean="0"/>
              <a:t>API’s</a:t>
            </a:r>
            <a:endParaRPr lang="en-US" dirty="0"/>
          </a:p>
        </p:txBody>
      </p:sp>
    </p:spTree>
    <p:extLst>
      <p:ext uri="{BB962C8B-B14F-4D97-AF65-F5344CB8AC3E}">
        <p14:creationId xmlns:p14="http://schemas.microsoft.com/office/powerpoint/2010/main" val="79540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263653" y="2723706"/>
            <a:ext cx="3054349" cy="2659062"/>
            <a:chOff x="2955609" y="2523164"/>
            <a:chExt cx="3054829"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300" i="0" u="none" strike="noStrike" kern="1200" cap="none" spc="0" normalizeH="0" baseline="0" noProof="0" dirty="0" err="1" smtClean="0">
                  <a:ln>
                    <a:noFill/>
                  </a:ln>
                  <a:solidFill>
                    <a:srgbClr val="FFFFFF"/>
                  </a:solidFill>
                  <a:effectLst/>
                  <a:uLnTx/>
                  <a:uFillTx/>
                  <a:latin typeface="Calibri" panose="020F0502020204030204"/>
                </a:rPr>
                <a:t>Health</a:t>
              </a:r>
              <a:endParaRPr kumimoji="0" lang="fr-BE" sz="1300" i="0" u="none" strike="noStrike" kern="1200" cap="none" spc="0" normalizeH="0" baseline="0" noProof="0" dirty="0" smtClean="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300" dirty="0" err="1" smtClean="0">
                  <a:solidFill>
                    <a:srgbClr val="FFFFFF"/>
                  </a:solidFill>
                  <a:latin typeface="Calibri" panose="020F0502020204030204"/>
                </a:rPr>
                <a:t>advantages</a:t>
              </a:r>
              <a:endParaRPr kumimoji="0" lang="fr-BE" sz="1300" i="0" u="none" strike="noStrike" kern="1200" cap="none" spc="0" normalizeH="0" baseline="0" noProof="0" dirty="0">
                <a:ln>
                  <a:noFill/>
                </a:ln>
                <a:solidFill>
                  <a:srgbClr val="FFFFFF"/>
                </a:solidFill>
                <a:effectLst/>
                <a:uLnTx/>
                <a:uFillTx/>
                <a:latin typeface="Calibri" panose="020F0502020204030204"/>
              </a:endParaRP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24503" y="403486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nl-BE" dirty="0" smtClean="0"/>
              <a:t>eHealth: </a:t>
            </a:r>
            <a:r>
              <a:rPr lang="nl-BE" dirty="0" err="1" smtClean="0"/>
              <a:t>some</a:t>
            </a:r>
            <a:r>
              <a:rPr lang="nl-BE" dirty="0" smtClean="0"/>
              <a:t> </a:t>
            </a:r>
            <a:r>
              <a:rPr lang="nl-BE" dirty="0" err="1" smtClean="0"/>
              <a:t>results</a:t>
            </a:r>
            <a:endParaRPr lang="fr-BE" dirty="0"/>
          </a:p>
        </p:txBody>
      </p:sp>
      <p:grpSp>
        <p:nvGrpSpPr>
          <p:cNvPr id="108" name="Group 107"/>
          <p:cNvGrpSpPr>
            <a:grpSpLocks/>
          </p:cNvGrpSpPr>
          <p:nvPr/>
        </p:nvGrpSpPr>
        <p:grpSpPr bwMode="auto">
          <a:xfrm>
            <a:off x="1790327" y="533673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551234" y="5107746"/>
                <a:ext cx="2087738" cy="1080570"/>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521069" y="5137894"/>
                <a:ext cx="2024232" cy="1058356"/>
              </a:xfrm>
              <a:prstGeom prst="rect">
                <a:avLst/>
              </a:prstGeom>
              <a:ln>
                <a:noFill/>
              </a:ln>
            </p:spPr>
            <p:txBody>
              <a:bodyPr anchor="ctr">
                <a:normAutofit/>
              </a:bodyPr>
              <a:lstStyle/>
              <a:p>
                <a:pPr lvl="0" algn="ctr" fontAlgn="auto">
                  <a:spcBef>
                    <a:spcPts val="0"/>
                  </a:spcBef>
                  <a:spcAft>
                    <a:spcPts val="0"/>
                  </a:spcAft>
                  <a:defRPr/>
                </a:pPr>
                <a:r>
                  <a:rPr lang="fr-BE" dirty="0" smtClean="0">
                    <a:solidFill>
                      <a:srgbClr val="FFFFFF"/>
                    </a:solidFill>
                    <a:latin typeface="Calibri" panose="020F0502020204030204"/>
                  </a:rPr>
                  <a:t>Consultation of </a:t>
                </a:r>
                <a:r>
                  <a:rPr lang="fr-BE" dirty="0" err="1" smtClean="0">
                    <a:solidFill>
                      <a:srgbClr val="FFFFFF"/>
                    </a:solidFill>
                    <a:latin typeface="Calibri" panose="020F0502020204030204"/>
                  </a:rPr>
                  <a:t>laboratory</a:t>
                </a:r>
                <a:r>
                  <a:rPr lang="fr-BE" dirty="0" smtClean="0">
                    <a:solidFill>
                      <a:srgbClr val="FFFFFF"/>
                    </a:solidFill>
                    <a:latin typeface="Calibri" panose="020F0502020204030204"/>
                  </a:rPr>
                  <a:t> </a:t>
                </a:r>
                <a:r>
                  <a:rPr lang="fr-BE" dirty="0" err="1" smtClean="0">
                    <a:solidFill>
                      <a:srgbClr val="FFFFFF"/>
                    </a:solidFill>
                    <a:latin typeface="Calibri" panose="020F0502020204030204"/>
                  </a:rPr>
                  <a:t>results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7" name="Picture 9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019" y="5163796"/>
              <a:ext cx="1016496" cy="1016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6" name="Group 105"/>
          <p:cNvGrpSpPr>
            <a:grpSpLocks/>
          </p:cNvGrpSpPr>
          <p:nvPr/>
        </p:nvGrpSpPr>
        <p:grpSpPr bwMode="auto">
          <a:xfrm>
            <a:off x="1826841" y="1583882"/>
            <a:ext cx="3204296" cy="1129420"/>
            <a:chOff x="518456" y="1382445"/>
            <a:chExt cx="3205014" cy="1129308"/>
          </a:xfrm>
        </p:grpSpPr>
        <p:grpSp>
          <p:nvGrpSpPr>
            <p:cNvPr id="11300" name="Group 93"/>
            <p:cNvGrpSpPr>
              <a:grpSpLocks/>
            </p:cNvGrpSpPr>
            <p:nvPr/>
          </p:nvGrpSpPr>
          <p:grpSpPr bwMode="auto">
            <a:xfrm>
              <a:off x="546770" y="1394932"/>
              <a:ext cx="3176700" cy="1080121"/>
              <a:chOff x="546770" y="1424385"/>
              <a:chExt cx="3176700" cy="1080121"/>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17252" y="1490470"/>
                <a:ext cx="2088031" cy="947645"/>
              </a:xfrm>
              <a:prstGeom prst="rect">
                <a:avLst/>
              </a:prstGeom>
            </p:spPr>
            <p:txBody>
              <a:bodyPr anchor="ctr">
                <a:normAutofit/>
              </a:bodyPr>
              <a:lstStyle/>
              <a:p>
                <a:pPr lvl="0" algn="ctr" fontAlgn="auto">
                  <a:spcBef>
                    <a:spcPts val="0"/>
                  </a:spcBef>
                  <a:spcAft>
                    <a:spcPts val="0"/>
                  </a:spcAft>
                  <a:defRPr/>
                </a:pPr>
                <a:r>
                  <a:rPr lang="en-US" dirty="0">
                    <a:solidFill>
                      <a:srgbClr val="FFFFFF"/>
                    </a:solidFill>
                    <a:latin typeface="Calibri" panose="020F0502020204030204"/>
                  </a:rPr>
                  <a:t>Medical history search via </a:t>
                </a:r>
                <a:r>
                  <a:rPr lang="en-US" dirty="0" err="1">
                    <a:solidFill>
                      <a:srgbClr val="FFFFFF"/>
                    </a:solidFill>
                    <a:latin typeface="Calibri" panose="020F0502020204030204"/>
                  </a:rPr>
                  <a:t>SumEHR</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1" name="Picture 9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03028" y="349205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lvl="0" algn="ctr" fontAlgn="auto">
                  <a:spcBef>
                    <a:spcPts val="0"/>
                  </a:spcBef>
                  <a:spcAft>
                    <a:spcPts val="0"/>
                  </a:spcAft>
                  <a:defRPr/>
                </a:pPr>
                <a:r>
                  <a:rPr lang="fr-BE" altLang="en-US" sz="1800" dirty="0" err="1" smtClean="0">
                    <a:solidFill>
                      <a:srgbClr val="FFFFFF"/>
                    </a:solidFill>
                    <a:latin typeface="Calibri" panose="020F0502020204030204"/>
                  </a:rPr>
                  <a:t>Medication</a:t>
                </a:r>
                <a:r>
                  <a:rPr lang="fr-BE" altLang="en-US" sz="1800" dirty="0" smtClean="0">
                    <a:solidFill>
                      <a:srgbClr val="FFFFFF"/>
                    </a:solidFill>
                    <a:latin typeface="Calibri" panose="020F0502020204030204"/>
                  </a:rPr>
                  <a:t> </a:t>
                </a:r>
                <a:r>
                  <a:rPr lang="fr-BE" altLang="en-US" sz="1800" dirty="0" err="1">
                    <a:solidFill>
                      <a:srgbClr val="FFFFFF"/>
                    </a:solidFill>
                    <a:latin typeface="Calibri" panose="020F0502020204030204"/>
                  </a:rPr>
                  <a:t>schedule</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1296" name="Picture 9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09990" y="164420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p:cNvSpPr txBox="1"/>
              <p:nvPr/>
            </p:nvSpPr>
            <p:spPr>
              <a:xfrm>
                <a:off x="6595224" y="1345242"/>
                <a:ext cx="2086561" cy="1038821"/>
              </a:xfrm>
              <a:prstGeom prst="rect">
                <a:avLst/>
              </a:prstGeom>
            </p:spPr>
            <p:txBody>
              <a:bodyPr anchor="ctr">
                <a:normAutofit/>
              </a:bodyPr>
              <a:lstStyle/>
              <a:p>
                <a:pPr marL="8255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Guidelines and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advice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available</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online</a:t>
                </a:r>
              </a:p>
            </p:txBody>
          </p:sp>
        </p:grpSp>
        <p:pic>
          <p:nvPicPr>
            <p:cNvPr id="11291" name="Picture 98"/>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ep 5"/>
          <p:cNvGrpSpPr/>
          <p:nvPr/>
        </p:nvGrpSpPr>
        <p:grpSpPr>
          <a:xfrm>
            <a:off x="6697291" y="5308156"/>
            <a:ext cx="3254375" cy="1185862"/>
            <a:chOff x="6697291" y="5308156"/>
            <a:chExt cx="3254375" cy="1185862"/>
          </a:xfrm>
        </p:grpSpPr>
        <p:grpSp>
          <p:nvGrpSpPr>
            <p:cNvPr id="11283" name="Group 70"/>
            <p:cNvGrpSpPr>
              <a:grpSpLocks/>
            </p:cNvGrpSpPr>
            <p:nvPr/>
          </p:nvGrpSpPr>
          <p:grpSpPr bwMode="auto">
            <a:xfrm>
              <a:off x="6709991" y="5349431"/>
              <a:ext cx="3241675" cy="1095741"/>
              <a:chOff x="5507720" y="5116842"/>
              <a:chExt cx="3240572" cy="1094808"/>
            </a:xfrm>
          </p:grpSpPr>
          <p:sp>
            <p:nvSpPr>
              <p:cNvPr id="59" name="Rectangle 58"/>
              <p:cNvSpPr/>
              <p:nvPr/>
            </p:nvSpPr>
            <p:spPr>
              <a:xfrm>
                <a:off x="5507720" y="5116842"/>
                <a:ext cx="1152133" cy="10801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a:xfrm>
                <a:off x="6659853" y="5116842"/>
                <a:ext cx="2088439" cy="1080166"/>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6584360" y="5153689"/>
                <a:ext cx="2086853" cy="1057961"/>
              </a:xfrm>
              <a:prstGeom prst="rect">
                <a:avLst/>
              </a:prstGeom>
            </p:spPr>
            <p:txBody>
              <a:bodyPr anchor="ctr">
                <a:normAutofit/>
              </a:bodyPr>
              <a:lstStyle/>
              <a:p>
                <a:pPr marL="177800" lvl="0" algn="ctr" fontAlgn="auto">
                  <a:spcBef>
                    <a:spcPts val="0"/>
                  </a:spcBef>
                  <a:spcAft>
                    <a:spcPts val="0"/>
                  </a:spcAft>
                  <a:defRPr/>
                </a:pPr>
                <a:r>
                  <a:rPr lang="fr-BE" dirty="0" err="1">
                    <a:solidFill>
                      <a:srgbClr val="FFFFFF"/>
                    </a:solidFill>
                    <a:latin typeface="Calibri" panose="020F0502020204030204"/>
                  </a:rPr>
                  <a:t>Electronic</a:t>
                </a:r>
                <a:r>
                  <a:rPr lang="fr-BE" dirty="0">
                    <a:solidFill>
                      <a:srgbClr val="FFFFFF"/>
                    </a:solidFill>
                    <a:latin typeface="Calibri" panose="020F0502020204030204"/>
                  </a:rPr>
                  <a:t> </a:t>
                </a:r>
                <a:r>
                  <a:rPr lang="fr-BE" dirty="0" err="1">
                    <a:solidFill>
                      <a:srgbClr val="FFFFFF"/>
                    </a:solidFill>
                    <a:latin typeface="Calibri" panose="020F0502020204030204"/>
                  </a:rPr>
                  <a:t>referral</a:t>
                </a:r>
                <a:r>
                  <a:rPr lang="fr-BE" dirty="0">
                    <a:solidFill>
                      <a:srgbClr val="FFFFFF"/>
                    </a:solidFill>
                    <a:latin typeface="Calibri" panose="020F0502020204030204"/>
                  </a:rPr>
                  <a:t> </a:t>
                </a:r>
                <a:r>
                  <a:rPr lang="fr-BE" dirty="0" err="1">
                    <a:solidFill>
                      <a:srgbClr val="FFFFFF"/>
                    </a:solidFill>
                    <a:latin typeface="Calibri" panose="020F0502020204030204"/>
                  </a:rPr>
                  <a:t>letters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grpSp>
          <p:nvGrpSpPr>
            <p:cNvPr id="5" name="Groep 4"/>
            <p:cNvGrpSpPr/>
            <p:nvPr/>
          </p:nvGrpSpPr>
          <p:grpSpPr>
            <a:xfrm>
              <a:off x="6697291" y="5308156"/>
              <a:ext cx="1187215" cy="1185862"/>
              <a:chOff x="6697291" y="5308156"/>
              <a:chExt cx="1187215" cy="1185862"/>
            </a:xfrm>
          </p:grpSpPr>
          <p:pic>
            <p:nvPicPr>
              <p:cNvPr id="11285" name="Picture 99"/>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97291" y="5308156"/>
                <a:ext cx="1187215" cy="1185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10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7382" y="5633450"/>
                <a:ext cx="167381" cy="1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18002" y="349523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6907193" y="3419905"/>
                <a:ext cx="1678594" cy="1080695"/>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smtClean="0">
                    <a:ln>
                      <a:noFill/>
                    </a:ln>
                    <a:solidFill>
                      <a:srgbClr val="FFFFFF"/>
                    </a:solidFill>
                    <a:effectLst/>
                    <a:uLnTx/>
                    <a:uFillTx/>
                    <a:latin typeface="Calibri" panose="020F0502020204030204"/>
                    <a:ea typeface="+mn-ea"/>
                    <a:cs typeface="Arial" charset="0"/>
                  </a:rPr>
                  <a:t>Electronic</a:t>
                </a:r>
                <a:r>
                  <a:rPr kumimoji="0" lang="fr-BE" sz="1800" b="0" i="0" u="none" strike="noStrike" kern="1200" cap="none" spc="0" normalizeH="0" baseline="0" noProof="0" dirty="0" smtClean="0">
                    <a:ln>
                      <a:noFill/>
                    </a:ln>
                    <a:solidFill>
                      <a:srgbClr val="FFFFFF"/>
                    </a:solidFill>
                    <a:effectLst/>
                    <a:uLnTx/>
                    <a:uFillTx/>
                    <a:latin typeface="Calibri" panose="020F0502020204030204"/>
                    <a:ea typeface="+mn-ea"/>
                    <a:cs typeface="Arial" charset="0"/>
                  </a:rPr>
                  <a:t> prescriptions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848468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67957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Adminis</a:t>
              </a:r>
              <a:r>
                <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rPr>
                <a:t>- </a:t>
              </a:r>
              <a:r>
                <a:rPr kumimoji="0" lang="fr-BE" sz="1200" b="1" i="0" u="none" strike="noStrike" kern="1200" cap="none" spc="0" normalizeH="0" baseline="0" noProof="0" dirty="0" err="1" smtClean="0">
                  <a:ln>
                    <a:noFill/>
                  </a:ln>
                  <a:solidFill>
                    <a:srgbClr val="FFFFFF"/>
                  </a:solidFill>
                  <a:effectLst/>
                  <a:uLnTx/>
                  <a:uFillTx/>
                  <a:latin typeface="Calibri" panose="020F0502020204030204"/>
                  <a:ea typeface="+mn-ea"/>
                  <a:cs typeface="+mn-cs"/>
                </a:rPr>
                <a:t>trative</a:t>
              </a:r>
              <a:endParaRPr kumimoji="0" lang="fr-BE" sz="1200" b="1" i="0" u="none" strike="noStrike" kern="1200" cap="none" spc="0" normalizeH="0" baseline="0" noProof="0" dirty="0" smtClean="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1" dirty="0" err="1" smtClean="0">
                  <a:solidFill>
                    <a:srgbClr val="FFFFFF"/>
                  </a:solidFill>
                  <a:latin typeface="Calibri" panose="020F0502020204030204"/>
                </a:rPr>
                <a:t>advantages</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nl-BE" smtClean="0"/>
              <a:t>eHealth: some results</a:t>
            </a:r>
            <a:endParaRPr lang="fr-BE" dirty="0"/>
          </a:p>
        </p:txBody>
      </p:sp>
      <p:grpSp>
        <p:nvGrpSpPr>
          <p:cNvPr id="17" name="Group 16"/>
          <p:cNvGrpSpPr>
            <a:grpSpLocks/>
          </p:cNvGrpSpPr>
          <p:nvPr/>
        </p:nvGrpSpPr>
        <p:grpSpPr bwMode="auto">
          <a:xfrm>
            <a:off x="1782513" y="155086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91147" y="1508529"/>
                <a:ext cx="2088765" cy="1062129"/>
              </a:xfrm>
              <a:prstGeom prst="rect">
                <a:avLst/>
              </a:prstGeom>
            </p:spPr>
            <p:txBody>
              <a:bodyPr>
                <a:norm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smtClean="0">
                    <a:solidFill>
                      <a:srgbClr val="FFFFFF"/>
                    </a:solidFill>
                    <a:latin typeface="Calibri" panose="020F0502020204030204"/>
                  </a:rPr>
                  <a:t>Pricing,</a:t>
                </a:r>
              </a:p>
              <a:p>
                <a:pPr lvl="0" algn="ctr" fontAlgn="auto">
                  <a:spcBef>
                    <a:spcPts val="0"/>
                  </a:spcBef>
                  <a:spcAft>
                    <a:spcPts val="0"/>
                  </a:spcAft>
                  <a:defRPr/>
                </a:pPr>
                <a:r>
                  <a:rPr lang="fr-BE" dirty="0" err="1" smtClean="0">
                    <a:solidFill>
                      <a:srgbClr val="FFFFFF"/>
                    </a:solidFill>
                    <a:latin typeface="Calibri" panose="020F0502020204030204"/>
                  </a:rPr>
                  <a:t>billing</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pic>
          <p:nvPicPr>
            <p:cNvPr id="12320" name="Picture 5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76066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7000096" y="3419791"/>
                <a:ext cx="1498833" cy="108052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err="1">
                    <a:solidFill>
                      <a:srgbClr val="FFFFFF"/>
                    </a:solidFill>
                    <a:latin typeface="Calibri" panose="020F0502020204030204"/>
                  </a:rPr>
                  <a:t>Creating</a:t>
                </a:r>
                <a:r>
                  <a:rPr lang="fr-BE" dirty="0">
                    <a:solidFill>
                      <a:srgbClr val="FFFFFF"/>
                    </a:solidFill>
                    <a:latin typeface="Calibri" panose="020F0502020204030204"/>
                  </a:rPr>
                  <a:t> and </a:t>
                </a:r>
                <a:r>
                  <a:rPr lang="fr-BE" dirty="0" err="1">
                    <a:solidFill>
                      <a:srgbClr val="FFFFFF"/>
                    </a:solidFill>
                    <a:latin typeface="Calibri" panose="020F0502020204030204"/>
                  </a:rPr>
                  <a:t>sending</a:t>
                </a:r>
                <a:r>
                  <a:rPr lang="fr-BE" dirty="0">
                    <a:solidFill>
                      <a:srgbClr val="FFFFFF"/>
                    </a:solidFill>
                    <a:latin typeface="Calibri" panose="020F0502020204030204"/>
                  </a:rPr>
                  <a:t> </a:t>
                </a:r>
                <a:r>
                  <a:rPr lang="fr-BE" dirty="0" err="1">
                    <a:solidFill>
                      <a:srgbClr val="FFFFFF"/>
                    </a:solidFill>
                    <a:latin typeface="Calibri" panose="020F0502020204030204"/>
                  </a:rPr>
                  <a:t>certificates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5" name="Picture 6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60801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477145" y="5137889"/>
                <a:ext cx="2295263" cy="1058212"/>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Updating the </a:t>
                </a:r>
                <a:r>
                  <a:rPr lang="en-US" dirty="0" err="1">
                    <a:solidFill>
                      <a:srgbClr val="FFFFFF"/>
                    </a:solidFill>
                    <a:latin typeface="Calibri" panose="020F0502020204030204"/>
                  </a:rPr>
                  <a:t>SumEHR</a:t>
                </a:r>
                <a:r>
                  <a:rPr lang="en-US" dirty="0">
                    <a:solidFill>
                      <a:srgbClr val="FFFFFF"/>
                    </a:solidFill>
                    <a:latin typeface="Calibri" panose="020F0502020204030204"/>
                  </a:rPr>
                  <a:t>, the medication schedule, ... </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0" name="Picture 6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ep 1"/>
          <p:cNvGrpSpPr/>
          <p:nvPr/>
        </p:nvGrpSpPr>
        <p:grpSpPr>
          <a:xfrm>
            <a:off x="4189164" y="5456112"/>
            <a:ext cx="3255963" cy="1089025"/>
            <a:chOff x="4189164" y="5456112"/>
            <a:chExt cx="3255963" cy="1089025"/>
          </a:xfrm>
        </p:grpSpPr>
        <p:sp>
          <p:nvSpPr>
            <p:cNvPr id="59" name="Rectangle 58"/>
            <p:cNvSpPr/>
            <p:nvPr/>
          </p:nvSpPr>
          <p:spPr bwMode="auto">
            <a:xfrm>
              <a:off x="4189164" y="5456112"/>
              <a:ext cx="1152525" cy="10810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bwMode="auto">
            <a:xfrm>
              <a:off x="5341689" y="5456112"/>
              <a:ext cx="2087563" cy="1081087"/>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bwMode="auto">
            <a:xfrm>
              <a:off x="5359152" y="5486274"/>
              <a:ext cx="2085975" cy="1058863"/>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Sending a</a:t>
              </a:r>
              <a:r>
                <a:rPr lang="en-US" dirty="0" smtClean="0">
                  <a:solidFill>
                    <a:srgbClr val="FFFFFF"/>
                  </a:solidFill>
                  <a:latin typeface="Calibri" panose="020F0502020204030204"/>
                </a:rPr>
                <a:t> </a:t>
              </a:r>
              <a:r>
                <a:rPr lang="en-US" dirty="0">
                  <a:solidFill>
                    <a:srgbClr val="FFFFFF"/>
                  </a:solidFill>
                  <a:latin typeface="Calibri" panose="020F0502020204030204"/>
                </a:rPr>
                <a:t>report to the GMF holder</a:t>
              </a: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2305"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7994" y="5477418"/>
              <a:ext cx="1063289" cy="10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779711"/>
            <a:ext cx="2949575" cy="1090612"/>
            <a:chOff x="6264041" y="3624287"/>
            <a:chExt cx="3169333" cy="1090476"/>
          </a:xfrm>
        </p:grpSpPr>
        <p:grpSp>
          <p:nvGrpSpPr>
            <p:cNvPr id="12299" name="Group 69"/>
            <p:cNvGrpSpPr>
              <a:grpSpLocks/>
            </p:cNvGrpSpPr>
            <p:nvPr/>
          </p:nvGrpSpPr>
          <p:grpSpPr bwMode="auto">
            <a:xfrm>
              <a:off x="6275982" y="3624287"/>
              <a:ext cx="3157392" cy="1090476"/>
              <a:chOff x="5588415" y="1304707"/>
              <a:chExt cx="3702827"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3" name="TextBox 52"/>
              <p:cNvSpPr txBox="1">
                <a:spLocks noChangeArrowheads="1"/>
              </p:cNvSpPr>
              <p:nvPr/>
            </p:nvSpPr>
            <p:spPr bwMode="auto">
              <a:xfrm>
                <a:off x="6751106" y="1344851"/>
                <a:ext cx="254013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altLang="en-US" sz="1600" b="0" i="0" u="none" strike="noStrike" kern="1200" cap="none" spc="0" normalizeH="0" baseline="0" noProof="0" dirty="0">
                  <a:ln>
                    <a:noFill/>
                  </a:ln>
                  <a:solidFill>
                    <a:srgbClr val="FFFFFF"/>
                  </a:solidFill>
                  <a:effectLst/>
                  <a:uLnTx/>
                  <a:uFillTx/>
                  <a:latin typeface="Arial" charset="0"/>
                  <a:ea typeface="+mn-ea"/>
                  <a:cs typeface="Arial"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r>
                  <a:rPr lang="fr-BE" altLang="en-US" sz="1800" noProof="0" dirty="0" smtClean="0">
                    <a:solidFill>
                      <a:srgbClr val="FFFFFF"/>
                    </a:solidFill>
                    <a:latin typeface="Calibri" panose="020F0502020204030204"/>
                  </a:rPr>
                  <a:t>Registrations</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230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991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eHealth: </a:t>
            </a:r>
            <a:r>
              <a:rPr lang="nl-BE" dirty="0" err="1" smtClean="0"/>
              <a:t>some</a:t>
            </a:r>
            <a:r>
              <a:rPr lang="nl-BE" dirty="0" smtClean="0"/>
              <a:t> </a:t>
            </a:r>
            <a:r>
              <a:rPr lang="nl-BE" dirty="0" err="1" smtClean="0"/>
              <a:t>results</a:t>
            </a:r>
            <a:endParaRPr lang="fr-BE" dirty="0"/>
          </a:p>
        </p:txBody>
      </p:sp>
      <p:grpSp>
        <p:nvGrpSpPr>
          <p:cNvPr id="42" name="Group 41"/>
          <p:cNvGrpSpPr/>
          <p:nvPr/>
        </p:nvGrpSpPr>
        <p:grpSpPr>
          <a:xfrm>
            <a:off x="8027802" y="1813236"/>
            <a:ext cx="1418978" cy="1531404"/>
            <a:chOff x="3972230" y="818701"/>
            <a:chExt cx="2522626" cy="2722496"/>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8598" y="818701"/>
              <a:ext cx="1274918" cy="1416202"/>
            </a:xfrm>
            <a:prstGeom prst="rect">
              <a:avLst/>
            </a:prstGeom>
          </p:spPr>
        </p:pic>
        <p:sp>
          <p:nvSpPr>
            <p:cNvPr id="12" name="Rectangle 11"/>
            <p:cNvSpPr/>
            <p:nvPr/>
          </p:nvSpPr>
          <p:spPr>
            <a:xfrm>
              <a:off x="3972230" y="2337449"/>
              <a:ext cx="2522626"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620 millions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messages/</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year</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via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eHealthBox</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5548851" y="1795910"/>
            <a:ext cx="1468671" cy="1652206"/>
            <a:chOff x="7395613" y="814615"/>
            <a:chExt cx="2610968" cy="2937251"/>
          </a:xfrm>
        </p:grpSpPr>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5586" y="814615"/>
              <a:ext cx="1829571" cy="1829570"/>
            </a:xfrm>
            <a:prstGeom prst="rect">
              <a:avLst/>
            </a:prstGeom>
          </p:spPr>
        </p:pic>
        <p:sp>
          <p:nvSpPr>
            <p:cNvPr id="15" name="Rectangle 14"/>
            <p:cNvSpPr/>
            <p:nvPr/>
          </p:nvSpPr>
          <p:spPr>
            <a:xfrm>
              <a:off x="7395613" y="2548120"/>
              <a:ext cx="2610968" cy="120374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+97</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20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GPs</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make</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eHealth services</a:t>
              </a:r>
            </a:p>
          </p:txBody>
        </p:sp>
      </p:grpSp>
      <p:grpSp>
        <p:nvGrpSpPr>
          <p:cNvPr id="3" name="Group 2"/>
          <p:cNvGrpSpPr/>
          <p:nvPr/>
        </p:nvGrpSpPr>
        <p:grpSpPr>
          <a:xfrm>
            <a:off x="7293977" y="3743319"/>
            <a:ext cx="2886629" cy="1647822"/>
            <a:chOff x="4532721" y="4860280"/>
            <a:chExt cx="5131784" cy="2929461"/>
          </a:xfrm>
        </p:grpSpPr>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9206" y="4860280"/>
              <a:ext cx="2323125" cy="1240847"/>
            </a:xfrm>
            <a:prstGeom prst="rect">
              <a:avLst/>
            </a:prstGeom>
          </p:spPr>
        </p:pic>
        <p:sp>
          <p:nvSpPr>
            <p:cNvPr id="26" name="Rectangle 25"/>
            <p:cNvSpPr/>
            <p:nvPr/>
          </p:nvSpPr>
          <p:spPr>
            <a:xfrm>
              <a:off x="4532721" y="6285055"/>
              <a:ext cx="5131784" cy="15046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3,9 millions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Belgian patients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Summary Electronic Health Records in health vaults  </a:t>
              </a:r>
            </a:p>
          </p:txBody>
        </p:sp>
      </p:grpSp>
      <p:grpSp>
        <p:nvGrpSpPr>
          <p:cNvPr id="41" name="Group 40"/>
          <p:cNvGrpSpPr/>
          <p:nvPr/>
        </p:nvGrpSpPr>
        <p:grpSpPr>
          <a:xfrm>
            <a:off x="1951866" y="1712986"/>
            <a:ext cx="2674130" cy="1663122"/>
            <a:chOff x="-373947" y="598714"/>
            <a:chExt cx="4754013" cy="2956662"/>
          </a:xfrm>
        </p:grpSpPr>
        <p:grpSp>
          <p:nvGrpSpPr>
            <p:cNvPr id="13" name="Group 12"/>
            <p:cNvGrpSpPr/>
            <p:nvPr/>
          </p:nvGrpSpPr>
          <p:grpSpPr>
            <a:xfrm>
              <a:off x="866130" y="598714"/>
              <a:ext cx="1973439" cy="1614997"/>
              <a:chOff x="660507" y="708577"/>
              <a:chExt cx="1973439" cy="1614997"/>
            </a:xfrm>
          </p:grpSpPr>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507" y="708577"/>
                <a:ext cx="1973439" cy="1614997"/>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22022" y="877528"/>
                <a:ext cx="844551" cy="823033"/>
              </a:xfrm>
              <a:prstGeom prst="rect">
                <a:avLst/>
              </a:prstGeom>
            </p:spPr>
          </p:pic>
        </p:grpSp>
        <p:sp>
          <p:nvSpPr>
            <p:cNvPr id="40" name="Rectangle 39"/>
            <p:cNvSpPr/>
            <p:nvPr/>
          </p:nvSpPr>
          <p:spPr>
            <a:xfrm>
              <a:off x="-373947" y="2351628"/>
              <a:ext cx="4754013"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&gt;86,4%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Belgian</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citizens</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have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given</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an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informed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consent for data sharing</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172277" y="3743319"/>
            <a:ext cx="2233304" cy="1610201"/>
            <a:chOff x="2795148" y="3310960"/>
            <a:chExt cx="2233304" cy="1610201"/>
          </a:xfrm>
        </p:grpSpPr>
        <p:grpSp>
          <p:nvGrpSpPr>
            <p:cNvPr id="35" name="Group 34"/>
            <p:cNvGrpSpPr/>
            <p:nvPr/>
          </p:nvGrpSpPr>
          <p:grpSpPr>
            <a:xfrm>
              <a:off x="3071367" y="4205658"/>
              <a:ext cx="652612" cy="702050"/>
              <a:chOff x="-253508" y="4873479"/>
              <a:chExt cx="1160198" cy="1248088"/>
            </a:xfrm>
          </p:grpSpPr>
          <p:pic>
            <p:nvPicPr>
              <p:cNvPr id="19" name="Picture 18"/>
              <p:cNvPicPr>
                <a:picLocks noChangeAspect="1"/>
              </p:cNvPicPr>
              <p:nvPr/>
            </p:nvPicPr>
            <p:blipFill>
              <a:blip r:embed="rId8" cstate="email">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a:ext>
                </a:extLst>
              </a:blip>
              <a:stretch>
                <a:fillRect/>
              </a:stretch>
            </p:blipFill>
            <p:spPr>
              <a:xfrm>
                <a:off x="-25597" y="4873479"/>
                <a:ext cx="932287" cy="932287"/>
              </a:xfrm>
              <a:prstGeom prst="rect">
                <a:avLst/>
              </a:prstGeom>
            </p:spPr>
          </p:pic>
          <p:sp>
            <p:nvSpPr>
              <p:cNvPr id="21" name="Rectangle 20"/>
              <p:cNvSpPr/>
              <p:nvPr/>
            </p:nvSpPr>
            <p:spPr>
              <a:xfrm>
                <a:off x="-253508" y="5656483"/>
                <a:ext cx="1094886" cy="46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a:ln>
                      <a:noFill/>
                    </a:ln>
                    <a:solidFill>
                      <a:srgbClr val="4A6C5B"/>
                    </a:solidFill>
                    <a:effectLst/>
                    <a:uLnTx/>
                    <a:uFillTx/>
                    <a:latin typeface="Arial" panose="020B0604020202020204" pitchFamily="34" charset="0"/>
                    <a:ea typeface="+mn-ea"/>
                    <a:cs typeface="Arial" panose="020B0604020202020204" pitchFamily="34" charset="0"/>
                  </a:rPr>
                  <a:t>29.019</a:t>
                </a:r>
              </a:p>
            </p:txBody>
          </p:sp>
        </p:grpSp>
        <p:grpSp>
          <p:nvGrpSpPr>
            <p:cNvPr id="37" name="Group 36"/>
            <p:cNvGrpSpPr/>
            <p:nvPr/>
          </p:nvGrpSpPr>
          <p:grpSpPr>
            <a:xfrm>
              <a:off x="3856029" y="4205657"/>
              <a:ext cx="602264" cy="715504"/>
              <a:chOff x="2436488" y="4873477"/>
              <a:chExt cx="1070691" cy="1272006"/>
            </a:xfrm>
          </p:grpSpPr>
          <p:pic>
            <p:nvPicPr>
              <p:cNvPr id="20" name="Picture 19"/>
              <p:cNvPicPr>
                <a:picLocks noChangeAspect="1"/>
              </p:cNvPicPr>
              <p:nvPr/>
            </p:nvPicPr>
            <p:blipFill>
              <a:blip r:embed="rId10" cstate="email">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a:ext>
                </a:extLst>
              </a:blip>
              <a:stretch>
                <a:fillRect/>
              </a:stretch>
            </p:blipFill>
            <p:spPr>
              <a:xfrm>
                <a:off x="2491629" y="4873477"/>
                <a:ext cx="1015550" cy="1015549"/>
              </a:xfrm>
              <a:prstGeom prst="rect">
                <a:avLst/>
              </a:prstGeom>
            </p:spPr>
          </p:pic>
          <p:sp>
            <p:nvSpPr>
              <p:cNvPr id="22" name="Rectangle 21"/>
              <p:cNvSpPr/>
              <p:nvPr/>
            </p:nvSpPr>
            <p:spPr>
              <a:xfrm>
                <a:off x="2436488" y="5680399"/>
                <a:ext cx="955248" cy="46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a:ln>
                      <a:noFill/>
                    </a:ln>
                    <a:solidFill>
                      <a:srgbClr val="4A6C5B"/>
                    </a:solidFill>
                    <a:effectLst/>
                    <a:uLnTx/>
                    <a:uFillTx/>
                    <a:latin typeface="Arial" panose="020B0604020202020204" pitchFamily="34" charset="0"/>
                    <a:ea typeface="+mn-ea"/>
                    <a:cs typeface="Arial" panose="020B0604020202020204" pitchFamily="34" charset="0"/>
                  </a:rPr>
                  <a:t>4.800</a:t>
                </a:r>
              </a:p>
            </p:txBody>
          </p:sp>
        </p:grpSp>
        <p:grpSp>
          <p:nvGrpSpPr>
            <p:cNvPr id="38" name="Group 37"/>
            <p:cNvGrpSpPr/>
            <p:nvPr/>
          </p:nvGrpSpPr>
          <p:grpSpPr>
            <a:xfrm>
              <a:off x="2945829" y="3563342"/>
              <a:ext cx="1931940" cy="679815"/>
              <a:chOff x="1729836" y="5934586"/>
              <a:chExt cx="2527502" cy="889123"/>
            </a:xfrm>
          </p:grpSpPr>
          <p:pic>
            <p:nvPicPr>
              <p:cNvPr id="23" name="Picture 2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68714" y="5934586"/>
                <a:ext cx="427673" cy="405050"/>
              </a:xfrm>
              <a:prstGeom prst="rect">
                <a:avLst/>
              </a:prstGeom>
            </p:spPr>
          </p:pic>
          <p:sp>
            <p:nvSpPr>
              <p:cNvPr id="24" name="Rectangle 23"/>
              <p:cNvSpPr/>
              <p:nvPr/>
            </p:nvSpPr>
            <p:spPr>
              <a:xfrm>
                <a:off x="1729836" y="6380918"/>
                <a:ext cx="2527502" cy="4427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19 </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millions/</a:t>
                </a:r>
                <a:r>
                  <a:rPr kumimoji="0" lang="fr-BE" sz="16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month</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sp>
          <p:nvSpPr>
            <p:cNvPr id="47" name="Rectangle 46"/>
            <p:cNvSpPr/>
            <p:nvPr/>
          </p:nvSpPr>
          <p:spPr>
            <a:xfrm>
              <a:off x="2795148" y="3310960"/>
              <a:ext cx="2233304" cy="307777"/>
            </a:xfrm>
            <a:prstGeom prst="rect">
              <a:avLst/>
            </a:prstGeom>
            <a:solidFill>
              <a:srgbClr val="4A6C5B"/>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Electronic</a:t>
              </a:r>
              <a:r>
                <a:rPr kumimoji="0" lang="fr-BE"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prescriptions</a:t>
              </a:r>
              <a:endParaRPr kumimoji="0" lang="fr-B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367808" y="5124950"/>
            <a:ext cx="3358217" cy="1649039"/>
            <a:chOff x="4042167" y="4062385"/>
            <a:chExt cx="3358217" cy="1649039"/>
          </a:xfrm>
        </p:grpSpPr>
        <p:pic>
          <p:nvPicPr>
            <p:cNvPr id="7" name="Picture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59844" y="4062385"/>
              <a:ext cx="1062151" cy="1088454"/>
            </a:xfrm>
            <a:prstGeom prst="rect">
              <a:avLst/>
            </a:prstGeom>
          </p:spPr>
        </p:pic>
        <p:sp>
          <p:nvSpPr>
            <p:cNvPr id="5" name="Rectangle 4"/>
            <p:cNvSpPr/>
            <p:nvPr/>
          </p:nvSpPr>
          <p:spPr>
            <a:xfrm>
              <a:off x="4042167" y="5034316"/>
              <a:ext cx="3358217" cy="677108"/>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215 millions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electronic</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documents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available</a:t>
              </a:r>
              <a:endPar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hospitals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and</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clinical</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labs</a:t>
              </a:r>
            </a:p>
          </p:txBody>
        </p:sp>
      </p:grpSp>
      <p:grpSp>
        <p:nvGrpSpPr>
          <p:cNvPr id="17" name="Group 16"/>
          <p:cNvGrpSpPr/>
          <p:nvPr/>
        </p:nvGrpSpPr>
        <p:grpSpPr>
          <a:xfrm>
            <a:off x="5346343" y="3654530"/>
            <a:ext cx="1631103" cy="1158032"/>
            <a:chOff x="5490116" y="2913140"/>
            <a:chExt cx="1631103" cy="1158032"/>
          </a:xfrm>
        </p:grpSpPr>
        <p:sp>
          <p:nvSpPr>
            <p:cNvPr id="29" name="Rectangle 28"/>
            <p:cNvSpPr/>
            <p:nvPr/>
          </p:nvSpPr>
          <p:spPr>
            <a:xfrm>
              <a:off x="5490116" y="3563341"/>
              <a:ext cx="163110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18.000.000.000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igital transactions</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14"/>
            <a:stretch>
              <a:fillRect/>
            </a:stretch>
          </p:blipFill>
          <p:spPr>
            <a:xfrm>
              <a:off x="5927986" y="2913140"/>
              <a:ext cx="986904" cy="637115"/>
            </a:xfrm>
            <a:prstGeom prst="rect">
              <a:avLst/>
            </a:prstGeom>
          </p:spPr>
        </p:pic>
      </p:grpSp>
    </p:spTree>
    <p:extLst>
      <p:ext uri="{BB962C8B-B14F-4D97-AF65-F5344CB8AC3E}">
        <p14:creationId xmlns:p14="http://schemas.microsoft.com/office/powerpoint/2010/main" val="10779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smtClean="0"/>
              <a:t>API in health and social sector: some statistics and evolution</a:t>
            </a:r>
            <a:endParaRPr lang="en-US" sz="3200" dirty="0"/>
          </a:p>
        </p:txBody>
      </p:sp>
      <p:graphicFrame>
        <p:nvGraphicFramePr>
          <p:cNvPr id="12" name="Diagramm0"/>
          <p:cNvGraphicFramePr>
            <a:graphicFrameLocks/>
          </p:cNvGraphicFramePr>
          <p:nvPr>
            <p:extLst/>
          </p:nvPr>
        </p:nvGraphicFramePr>
        <p:xfrm>
          <a:off x="223224"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extLst/>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867629" y="1967996"/>
            <a:ext cx="472665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200+ APIs</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err="1" smtClean="0">
                <a:ln>
                  <a:noFill/>
                </a:ln>
                <a:solidFill>
                  <a:srgbClr val="000000"/>
                </a:solidFill>
                <a:effectLst/>
                <a:uLnTx/>
                <a:uFillTx/>
                <a:latin typeface="Calibri" panose="020F0502020204030204"/>
                <a:ea typeface="Roboto" panose="02000000000000000000" pitchFamily="2" charset="0"/>
                <a:cs typeface="+mn-cs"/>
              </a:rPr>
              <a:t>Consumers</a:t>
            </a:r>
            <a:r>
              <a:rPr kumimoji="0" lang="fr-BE" sz="2000" b="0" i="0" u="none" strike="noStrike" kern="1200" cap="none" spc="0" normalizeH="0" baseline="0" noProof="0" dirty="0" smtClean="0">
                <a:ln>
                  <a:noFill/>
                </a:ln>
                <a:solidFill>
                  <a:srgbClr val="000000"/>
                </a:solidFill>
                <a:effectLst/>
                <a:uLnTx/>
                <a:uFillTx/>
                <a:latin typeface="Calibri" panose="020F0502020204030204"/>
                <a:ea typeface="Roboto" panose="02000000000000000000" pitchFamily="2" charset="0"/>
                <a:cs typeface="+mn-cs"/>
              </a:rPr>
              <a:t> </a:t>
            </a:r>
            <a:r>
              <a:rPr kumimoji="0" lang="fr-BE" sz="2000" b="0" i="0" u="none" strike="noStrike" kern="1200" cap="none" spc="0" normalizeH="0" baseline="0" noProof="0" dirty="0" err="1" smtClean="0">
                <a:ln>
                  <a:noFill/>
                </a:ln>
                <a:solidFill>
                  <a:srgbClr val="000000"/>
                </a:solidFill>
                <a:effectLst/>
                <a:uLnTx/>
                <a:uFillTx/>
                <a:latin typeface="Calibri" panose="020F0502020204030204"/>
                <a:ea typeface="Roboto" panose="02000000000000000000" pitchFamily="2" charset="0"/>
                <a:cs typeface="+mn-cs"/>
              </a:rPr>
              <a:t>mostly</a:t>
            </a:r>
            <a:r>
              <a:rPr kumimoji="0" lang="fr-BE" sz="2000" b="0" i="0" u="none" strike="noStrike" kern="1200" cap="none" spc="0" normalizeH="0" baseline="0" noProof="0" dirty="0" smtClean="0">
                <a:ln>
                  <a:noFill/>
                </a:ln>
                <a:solidFill>
                  <a:srgbClr val="000000"/>
                </a:solidFill>
                <a:effectLst/>
                <a:uLnTx/>
                <a:uFillTx/>
                <a:latin typeface="Calibri" panose="020F0502020204030204"/>
                <a:ea typeface="Roboto" panose="02000000000000000000" pitchFamily="2" charset="0"/>
                <a:cs typeface="+mn-cs"/>
              </a:rPr>
              <a:t> </a:t>
            </a:r>
            <a:r>
              <a:rPr kumimoji="0" lang="fr-BE" sz="2000" b="0" i="0" u="none" strike="noStrike" kern="1200" cap="none" spc="0" normalizeH="0" baseline="0" noProof="0" dirty="0" err="1" smtClean="0">
                <a:ln>
                  <a:noFill/>
                </a:ln>
                <a:solidFill>
                  <a:srgbClr val="000000"/>
                </a:solidFill>
                <a:effectLst/>
                <a:uLnTx/>
                <a:uFillTx/>
                <a:latin typeface="Calibri" panose="020F0502020204030204"/>
                <a:ea typeface="Roboto" panose="02000000000000000000" pitchFamily="2" charset="0"/>
                <a:cs typeface="+mn-cs"/>
              </a:rPr>
              <a:t>internal</a:t>
            </a:r>
            <a:r>
              <a:rPr kumimoji="0" lang="fr-BE" sz="2000" b="0" i="0" u="none" strike="noStrike" kern="1200" cap="none" spc="0" normalizeH="0" baseline="0" noProof="0" dirty="0" smtClean="0">
                <a:ln>
                  <a:noFill/>
                </a:ln>
                <a:solidFill>
                  <a:srgbClr val="000000"/>
                </a:solidFill>
                <a:effectLst/>
                <a:uLnTx/>
                <a:uFillTx/>
                <a:latin typeface="Calibri" panose="020F0502020204030204"/>
                <a:ea typeface="Roboto" panose="02000000000000000000" pitchFamily="2" charset="0"/>
                <a:cs typeface="+mn-cs"/>
              </a:rPr>
              <a:t> applications/services </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a:t>
            </a:r>
            <a:r>
              <a:rPr kumimoji="0" lang="fr-BE" sz="2000" b="0" i="0" u="none" strike="noStrike" kern="1200" cap="none" spc="0" normalizeH="0" baseline="0" noProof="0" dirty="0" smtClean="0">
                <a:ln>
                  <a:noFill/>
                </a:ln>
                <a:solidFill>
                  <a:srgbClr val="000000"/>
                </a:solidFill>
                <a:effectLst/>
                <a:uLnTx/>
                <a:uFillTx/>
                <a:latin typeface="Calibri" panose="020F0502020204030204"/>
                <a:ea typeface="Roboto" panose="02000000000000000000" pitchFamily="2" charset="0"/>
                <a:cs typeface="+mn-cs"/>
              </a:rPr>
              <a:t>200-300)</a:t>
            </a:r>
            <a:endPar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Peak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load</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1000-1500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req</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 s</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300M transactions /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month</a:t>
            </a:r>
            <a:endParaRPr kumimoji="0" lang="en-GB"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2184" y="1235154"/>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cstate="email">
            <a:extLst>
              <a:ext uri="{28A0092B-C50C-407E-A947-70E740481C1C}">
                <a14:useLocalDpi xmlns:a14="http://schemas.microsoft.com/office/drawing/2010/main"/>
              </a:ext>
            </a:extLst>
          </a:blip>
          <a:stretch/>
        </p:blipFill>
        <p:spPr>
          <a:xfrm>
            <a:off x="2135560" y="1235154"/>
            <a:ext cx="1765852" cy="711805"/>
          </a:xfrm>
          <a:prstGeom prst="rect">
            <a:avLst/>
          </a:prstGeom>
        </p:spPr>
      </p:pic>
      <p:sp>
        <p:nvSpPr>
          <p:cNvPr id="15" name="Content Placeholder 9"/>
          <p:cNvSpPr txBox="1">
            <a:spLocks/>
          </p:cNvSpPr>
          <p:nvPr/>
        </p:nvSpPr>
        <p:spPr>
          <a:xfrm>
            <a:off x="855166" y="2005434"/>
            <a:ext cx="501246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100+ APIs</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Most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consumers</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are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external</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 20,000-24,000)</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Peak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load</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2000-3000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req</a:t>
            </a: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 / s</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fr-BE"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rPr>
              <a:t>1.200M transactions / </a:t>
            </a:r>
            <a:r>
              <a:rPr kumimoji="0" lang="fr-BE" sz="2000" b="0" i="0" u="none" strike="noStrike" kern="1200" cap="none" spc="0" normalizeH="0" baseline="0" noProof="0" dirty="0" err="1">
                <a:ln>
                  <a:noFill/>
                </a:ln>
                <a:solidFill>
                  <a:srgbClr val="000000"/>
                </a:solidFill>
                <a:effectLst/>
                <a:uLnTx/>
                <a:uFillTx/>
                <a:latin typeface="Calibri" panose="020F0502020204030204"/>
                <a:ea typeface="Roboto" panose="02000000000000000000" pitchFamily="2" charset="0"/>
                <a:cs typeface="+mn-cs"/>
              </a:rPr>
              <a:t>month</a:t>
            </a:r>
            <a:endParaRPr kumimoji="0" lang="en-GB"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285750" marR="0" lvl="0" indent="-285750" algn="l" defTabSz="914400" rtl="0" eaLnBrk="1" fontAlgn="auto" latinLnBrk="0" hangingPunct="1">
              <a:lnSpc>
                <a:spcPct val="100000"/>
              </a:lnSpc>
              <a:spcBef>
                <a:spcPts val="500"/>
              </a:spcBef>
              <a:spcAft>
                <a:spcPts val="0"/>
              </a:spcAft>
              <a:buClr>
                <a:srgbClr val="0C6EAA"/>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p:txBody>
      </p:sp>
      <p:sp>
        <p:nvSpPr>
          <p:cNvPr id="2" name="TextBox 1"/>
          <p:cNvSpPr txBox="1"/>
          <p:nvPr/>
        </p:nvSpPr>
        <p:spPr>
          <a:xfrm>
            <a:off x="644632" y="6142041"/>
            <a:ext cx="112932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libri" panose="020F0502020204030204"/>
                <a:ea typeface="+mn-ea"/>
                <a:cs typeface="Arial" charset="0"/>
              </a:rPr>
              <a:t>Disclaimer: metrics listed since 2016 are for all ESB + gateway platforms. Migration to Axway APIM in progress since Q3 2018.</a:t>
            </a:r>
            <a:br>
              <a:rPr kumimoji="0" lang="en-US" sz="1400" b="1" i="0" u="none" strike="noStrike" kern="1200" cap="none" spc="0" normalizeH="0" baseline="0" noProof="0" dirty="0" smtClean="0">
                <a:ln>
                  <a:noFill/>
                </a:ln>
                <a:solidFill>
                  <a:srgbClr val="000000"/>
                </a:solidFill>
                <a:effectLst/>
                <a:uLnTx/>
                <a:uFillTx/>
                <a:latin typeface="Calibri" panose="020F0502020204030204"/>
                <a:ea typeface="+mn-ea"/>
                <a:cs typeface="Arial" charset="0"/>
              </a:rPr>
            </a:br>
            <a:r>
              <a:rPr kumimoji="0" lang="en-US" sz="1400" b="1" i="0" u="none" strike="noStrike" kern="1200" cap="none" spc="0" normalizeH="0" baseline="0" noProof="0" dirty="0" smtClean="0">
                <a:ln>
                  <a:noFill/>
                </a:ln>
                <a:solidFill>
                  <a:srgbClr val="000000"/>
                </a:solidFill>
                <a:effectLst/>
                <a:uLnTx/>
                <a:uFillTx/>
                <a:latin typeface="Calibri" panose="020F0502020204030204"/>
                <a:ea typeface="+mn-ea"/>
                <a:cs typeface="Arial" charset="0"/>
              </a:rPr>
              <a:t>(eHealth currently 30</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charset="0"/>
              </a:rPr>
              <a:t>% </a:t>
            </a:r>
            <a:r>
              <a:rPr kumimoji="0" lang="en-US" sz="1400" b="1" i="0" u="none" strike="noStrike" kern="1200" cap="none" spc="0" normalizeH="0" baseline="0" noProof="0" dirty="0" smtClean="0">
                <a:ln>
                  <a:noFill/>
                </a:ln>
                <a:solidFill>
                  <a:srgbClr val="000000"/>
                </a:solidFill>
                <a:effectLst/>
                <a:uLnTx/>
                <a:uFillTx/>
                <a:latin typeface="Calibri" panose="020F0502020204030204"/>
                <a:ea typeface="+mn-ea"/>
                <a:cs typeface="Arial" charset="0"/>
              </a:rPr>
              <a:t>APIs migrated, social security gradually does onboarding </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charset="0"/>
              </a:rPr>
              <a:t>on APIM </a:t>
            </a:r>
            <a:r>
              <a:rPr kumimoji="0" lang="en-US" sz="1400" b="1" i="0" u="none" strike="noStrike" kern="1200" cap="none" spc="0" normalizeH="0" baseline="0" noProof="0" dirty="0" smtClean="0">
                <a:ln>
                  <a:noFill/>
                </a:ln>
                <a:solidFill>
                  <a:srgbClr val="000000"/>
                </a:solidFill>
                <a:effectLst/>
                <a:uLnTx/>
                <a:uFillTx/>
                <a:latin typeface="Calibri" panose="020F0502020204030204"/>
                <a:ea typeface="+mn-ea"/>
                <a:cs typeface="Arial" charset="0"/>
              </a:rPr>
              <a:t>for all new APIs and API evolutions)</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54362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95800" y="1772817"/>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noProof="0" smtClean="0"/>
              <a:t>Trends</a:t>
            </a:r>
            <a:endParaRPr lang="en-GB" noProof="0" dirty="0"/>
          </a:p>
        </p:txBody>
      </p:sp>
      <p:sp>
        <p:nvSpPr>
          <p:cNvPr id="7" name="Rectangle 6"/>
          <p:cNvSpPr/>
          <p:nvPr/>
        </p:nvSpPr>
        <p:spPr>
          <a:xfrm>
            <a:off x="1667347" y="4293096"/>
            <a:ext cx="3312368"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BE" sz="2400" dirty="0" err="1"/>
              <a:t>Reliability</a:t>
            </a:r>
            <a:endParaRPr lang="nl-BE" sz="2400" dirty="0"/>
          </a:p>
          <a:p>
            <a:r>
              <a:rPr lang="nl-BE" sz="2400" dirty="0"/>
              <a:t>Price / performance</a:t>
            </a:r>
          </a:p>
          <a:p>
            <a:r>
              <a:rPr lang="nl-BE" sz="2400" dirty="0"/>
              <a:t>Planning</a:t>
            </a:r>
          </a:p>
          <a:p>
            <a:r>
              <a:rPr lang="nl-BE" sz="2400" dirty="0"/>
              <a:t>Standard </a:t>
            </a:r>
            <a:r>
              <a:rPr lang="nl-BE" sz="2400" dirty="0" err="1"/>
              <a:t>processes</a:t>
            </a:r>
            <a:endParaRPr lang="nl-BE" sz="2400" dirty="0"/>
          </a:p>
          <a:p>
            <a:r>
              <a:rPr lang="nl-BE" sz="2400" dirty="0"/>
              <a:t>Long </a:t>
            </a:r>
            <a:r>
              <a:rPr lang="nl-BE" sz="2400" dirty="0" err="1"/>
              <a:t>cycles</a:t>
            </a:r>
            <a:endParaRPr lang="nl-BE" sz="2400" dirty="0"/>
          </a:p>
        </p:txBody>
      </p:sp>
      <p:sp>
        <p:nvSpPr>
          <p:cNvPr id="9" name="Rectangle 8"/>
          <p:cNvSpPr/>
          <p:nvPr/>
        </p:nvSpPr>
        <p:spPr>
          <a:xfrm>
            <a:off x="2486603" y="3709243"/>
            <a:ext cx="1673856" cy="523220"/>
          </a:xfrm>
          <a:prstGeom prst="rect">
            <a:avLst/>
          </a:prstGeom>
        </p:spPr>
        <p:txBody>
          <a:bodyPr wrap="none">
            <a:spAutoFit/>
          </a:bodyPr>
          <a:lstStyle/>
          <a:p>
            <a:r>
              <a:rPr lang="nl-BE" sz="2800" b="1" dirty="0"/>
              <a:t>Marathon</a:t>
            </a:r>
            <a:endParaRPr lang="nl-BE" sz="2800" dirty="0"/>
          </a:p>
        </p:txBody>
      </p:sp>
      <p:sp>
        <p:nvSpPr>
          <p:cNvPr id="11" name="Rectangle 10"/>
          <p:cNvSpPr/>
          <p:nvPr/>
        </p:nvSpPr>
        <p:spPr>
          <a:xfrm>
            <a:off x="7571656" y="1556792"/>
            <a:ext cx="3060848"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nl-BE" sz="2400" dirty="0" err="1"/>
              <a:t>Agility</a:t>
            </a:r>
            <a:endParaRPr lang="nl-BE" sz="2400" dirty="0"/>
          </a:p>
          <a:p>
            <a:r>
              <a:rPr lang="nl-BE" sz="2400" dirty="0"/>
              <a:t>User </a:t>
            </a:r>
            <a:r>
              <a:rPr lang="nl-BE" sz="2400" dirty="0" err="1"/>
              <a:t>centricity</a:t>
            </a:r>
            <a:endParaRPr lang="nl-BE" sz="2400" dirty="0"/>
          </a:p>
          <a:p>
            <a:r>
              <a:rPr lang="nl-BE" sz="2400" dirty="0" err="1"/>
              <a:t>Continuous</a:t>
            </a:r>
            <a:r>
              <a:rPr lang="nl-BE" sz="2400" dirty="0"/>
              <a:t> changes</a:t>
            </a:r>
          </a:p>
          <a:p>
            <a:r>
              <a:rPr lang="nl-BE" sz="2400" dirty="0"/>
              <a:t>New / </a:t>
            </a:r>
            <a:r>
              <a:rPr lang="nl-BE" sz="2400" dirty="0" err="1"/>
              <a:t>uncertainties</a:t>
            </a:r>
            <a:endParaRPr lang="nl-BE" sz="2400" dirty="0"/>
          </a:p>
          <a:p>
            <a:r>
              <a:rPr lang="nl-BE" sz="2400" dirty="0"/>
              <a:t>Short </a:t>
            </a:r>
            <a:r>
              <a:rPr lang="nl-BE" sz="2400" dirty="0" err="1"/>
              <a:t>cycles</a:t>
            </a:r>
            <a:endParaRPr lang="nl-BE" sz="2400" dirty="0"/>
          </a:p>
        </p:txBody>
      </p:sp>
      <p:sp>
        <p:nvSpPr>
          <p:cNvPr id="12" name="Rectangle 11"/>
          <p:cNvSpPr/>
          <p:nvPr/>
        </p:nvSpPr>
        <p:spPr>
          <a:xfrm>
            <a:off x="8563375" y="1021244"/>
            <a:ext cx="1077411" cy="523220"/>
          </a:xfrm>
          <a:prstGeom prst="rect">
            <a:avLst/>
          </a:prstGeom>
        </p:spPr>
        <p:txBody>
          <a:bodyPr wrap="none">
            <a:spAutoFit/>
          </a:bodyPr>
          <a:lstStyle/>
          <a:p>
            <a:r>
              <a:rPr lang="nl-BE" sz="2800" b="1" dirty="0">
                <a:solidFill>
                  <a:srgbClr val="92D050"/>
                </a:solidFill>
              </a:rPr>
              <a:t>Sprint</a:t>
            </a:r>
            <a:endParaRPr lang="nl-BE" sz="2800" dirty="0">
              <a:solidFill>
                <a:srgbClr val="92D050"/>
              </a:solidFill>
            </a:endParaRPr>
          </a:p>
        </p:txBody>
      </p:sp>
    </p:spTree>
    <p:extLst>
      <p:ext uri="{BB962C8B-B14F-4D97-AF65-F5344CB8AC3E}">
        <p14:creationId xmlns:p14="http://schemas.microsoft.com/office/powerpoint/2010/main" val="181015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normAutofit fontScale="92500" lnSpcReduction="10000"/>
          </a:bodyPr>
          <a:lstStyle/>
          <a:p>
            <a:r>
              <a:rPr lang="en-US" smtClean="0"/>
              <a:t>More Top Management Involvement, across Government</a:t>
            </a:r>
          </a:p>
          <a:p>
            <a:pPr lvl="1"/>
            <a:r>
              <a:rPr lang="en-US" smtClean="0"/>
              <a:t>establish A </a:t>
            </a:r>
            <a:r>
              <a:rPr lang="en-US" b="1" smtClean="0"/>
              <a:t>Shared Vision</a:t>
            </a:r>
            <a:r>
              <a:rPr lang="en-US" smtClean="0"/>
              <a:t>, followed by a Strategy to achieve it</a:t>
            </a:r>
          </a:p>
          <a:p>
            <a:r>
              <a:rPr lang="en-US" smtClean="0"/>
              <a:t>Don’t just ask yourself “</a:t>
            </a:r>
            <a:r>
              <a:rPr lang="en-US" i="1" smtClean="0"/>
              <a:t>What services and data do I need in my project / agency”</a:t>
            </a:r>
            <a:r>
              <a:rPr lang="en-US" smtClean="0"/>
              <a:t>, also consider “</a:t>
            </a:r>
            <a:r>
              <a:rPr lang="en-US" i="1" smtClean="0"/>
              <a:t>What can I offer the </a:t>
            </a:r>
            <a:r>
              <a:rPr lang="en-US" i="1" u="sng" smtClean="0"/>
              <a:t>Governmental API Economy </a:t>
            </a:r>
            <a:r>
              <a:rPr lang="en-US" i="1" smtClean="0"/>
              <a:t>for the benefit of all (i.e., both institutions and citizens)</a:t>
            </a:r>
            <a:r>
              <a:rPr lang="en-US" smtClean="0"/>
              <a:t>”?</a:t>
            </a:r>
          </a:p>
          <a:p>
            <a:r>
              <a:rPr lang="en-US" smtClean="0"/>
              <a:t>Use the power of the network of institutions</a:t>
            </a:r>
          </a:p>
          <a:p>
            <a:r>
              <a:rPr lang="en-US" smtClean="0"/>
              <a:t>Deal with </a:t>
            </a:r>
            <a:r>
              <a:rPr lang="en-US" u="sng" smtClean="0"/>
              <a:t>interdependencies</a:t>
            </a:r>
          </a:p>
          <a:p>
            <a:r>
              <a:rPr lang="en-US" smtClean="0"/>
              <a:t>Focus on the essence, not on "bells and whistles"</a:t>
            </a:r>
          </a:p>
          <a:p>
            <a:r>
              <a:rPr lang="en-US" smtClean="0"/>
              <a:t>Deal with the (un)availability of (critical) services</a:t>
            </a:r>
          </a:p>
          <a:p>
            <a:r>
              <a:rPr lang="en-US" smtClean="0"/>
              <a:t>Strive for uniformity of technological solutions / use of site licenses</a:t>
            </a:r>
            <a:endParaRPr lang="en-US" dirty="0" smtClean="0"/>
          </a:p>
        </p:txBody>
      </p:sp>
      <p:sp>
        <p:nvSpPr>
          <p:cNvPr id="6" name="Title 5"/>
          <p:cNvSpPr>
            <a:spLocks noGrp="1"/>
          </p:cNvSpPr>
          <p:nvPr>
            <p:ph type="title"/>
          </p:nvPr>
        </p:nvSpPr>
        <p:spPr/>
        <p:txBody>
          <a:bodyPr/>
          <a:lstStyle/>
          <a:p>
            <a:r>
              <a:rPr lang="en-US" smtClean="0"/>
              <a:t>API Challenges</a:t>
            </a:r>
            <a:endParaRPr lang="en-US" dirty="0"/>
          </a:p>
        </p:txBody>
      </p:sp>
    </p:spTree>
    <p:extLst>
      <p:ext uri="{BB962C8B-B14F-4D97-AF65-F5344CB8AC3E}">
        <p14:creationId xmlns:p14="http://schemas.microsoft.com/office/powerpoint/2010/main" val="199568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tretch/>
        </p:blipFill>
        <p:spPr>
          <a:xfrm>
            <a:off x="1815779" y="1152922"/>
            <a:ext cx="3914775" cy="4867275"/>
          </a:xfrm>
        </p:spPr>
      </p:pic>
      <p:sp>
        <p:nvSpPr>
          <p:cNvPr id="2" name="Title 1"/>
          <p:cNvSpPr>
            <a:spLocks noGrp="1"/>
          </p:cNvSpPr>
          <p:nvPr>
            <p:ph type="title"/>
          </p:nvPr>
        </p:nvSpPr>
        <p:spPr/>
        <p:txBody>
          <a:bodyPr>
            <a:noAutofit/>
          </a:bodyPr>
          <a:lstStyle/>
          <a:p>
            <a:r>
              <a:rPr lang="en-GB" noProof="0" dirty="0" smtClean="0"/>
              <a:t>Platform as a Service (PaaS)</a:t>
            </a:r>
            <a:endParaRPr lang="en-GB" noProof="0" dirty="0"/>
          </a:p>
        </p:txBody>
      </p:sp>
      <p:sp>
        <p:nvSpPr>
          <p:cNvPr id="5" name="Content Placeholder 4"/>
          <p:cNvSpPr>
            <a:spLocks noGrp="1"/>
          </p:cNvSpPr>
          <p:nvPr>
            <p:ph type="body" sz="quarter" idx="4294967295"/>
          </p:nvPr>
        </p:nvSpPr>
        <p:spPr>
          <a:xfrm>
            <a:off x="6168008" y="1137270"/>
            <a:ext cx="4859337" cy="5472113"/>
          </a:xfrm>
        </p:spPr>
        <p:txBody>
          <a:bodyPr>
            <a:normAutofit/>
          </a:bodyPr>
          <a:lstStyle/>
          <a:p>
            <a:r>
              <a:rPr lang="en-GB" noProof="0" dirty="0" smtClean="0"/>
              <a:t>Abstraction of the underlying platform for developers</a:t>
            </a:r>
          </a:p>
          <a:p>
            <a:r>
              <a:rPr lang="en-GB" noProof="0" dirty="0" smtClean="0"/>
              <a:t>High automation degree  (‘zero touch deployment’)</a:t>
            </a:r>
          </a:p>
          <a:p>
            <a:r>
              <a:rPr lang="en-GB" noProof="0" dirty="0" smtClean="0"/>
              <a:t>Higher productivity</a:t>
            </a:r>
          </a:p>
          <a:p>
            <a:r>
              <a:rPr lang="en-GB" noProof="0" dirty="0" smtClean="0"/>
              <a:t>DevOps way of working</a:t>
            </a:r>
          </a:p>
          <a:p>
            <a:r>
              <a:rPr lang="en-GB" noProof="0" dirty="0" smtClean="0"/>
              <a:t>Micro services</a:t>
            </a:r>
            <a:endParaRPr lang="en-GB" noProof="0" dirty="0"/>
          </a:p>
        </p:txBody>
      </p:sp>
      <p:sp>
        <p:nvSpPr>
          <p:cNvPr id="6" name="Title 1"/>
          <p:cNvSpPr>
            <a:spLocks noGrp="1"/>
          </p:cNvSpPr>
          <p:nvPr/>
        </p:nvSpPr>
        <p:spPr>
          <a:xfrm>
            <a:off x="2844479" y="121429"/>
            <a:ext cx="7531743" cy="656430"/>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nl-BE" dirty="0"/>
              <a:t> </a:t>
            </a:r>
            <a:endParaRPr lang="fr-BE" dirty="0"/>
          </a:p>
        </p:txBody>
      </p:sp>
      <p:sp>
        <p:nvSpPr>
          <p:cNvPr id="7" name="Content Placeholder 2"/>
          <p:cNvSpPr>
            <a:spLocks noGrp="1"/>
          </p:cNvSpPr>
          <p:nvPr/>
        </p:nvSpPr>
        <p:spPr>
          <a:xfrm>
            <a:off x="1815779" y="1700808"/>
            <a:ext cx="8229600" cy="46385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a:p>
        </p:txBody>
      </p:sp>
    </p:spTree>
    <p:extLst>
      <p:ext uri="{BB962C8B-B14F-4D97-AF65-F5344CB8AC3E}">
        <p14:creationId xmlns:p14="http://schemas.microsoft.com/office/powerpoint/2010/main" val="412128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smtClean="0"/>
              <a:t>PaaS in G-Cloud - Containers</a:t>
            </a:r>
            <a:endParaRPr lang="en-GB" noProof="0" dirty="0"/>
          </a:p>
        </p:txBody>
      </p:sp>
      <p:sp>
        <p:nvSpPr>
          <p:cNvPr id="12291" name="Content Placeholder 2"/>
          <p:cNvSpPr>
            <a:spLocks noGrp="1"/>
          </p:cNvSpPr>
          <p:nvPr>
            <p:ph type="body" sz="quarter" idx="13"/>
          </p:nvPr>
        </p:nvSpPr>
        <p:spPr/>
        <p:txBody>
          <a:bodyPr>
            <a:normAutofit/>
          </a:bodyPr>
          <a:lstStyle/>
          <a:p>
            <a:r>
              <a:rPr lang="en-GB" altLang="fr-FR" sz="2400" dirty="0"/>
              <a:t>Introducing container technology</a:t>
            </a:r>
          </a:p>
          <a:p>
            <a:endParaRPr lang="en-GB" altLang="fr-FR" sz="2400" dirty="0"/>
          </a:p>
          <a:p>
            <a:endParaRPr lang="en-GB" altLang="fr-FR" sz="2400" dirty="0"/>
          </a:p>
          <a:p>
            <a:endParaRPr lang="en-GB" altLang="fr-FR" sz="2400" dirty="0"/>
          </a:p>
          <a:p>
            <a:endParaRPr lang="en-GB" altLang="fr-FR" sz="2400" dirty="0"/>
          </a:p>
          <a:p>
            <a:r>
              <a:rPr lang="en-GB" altLang="fr-FR" sz="2400" dirty="0"/>
              <a:t>Translated into modern technology such as Platform-as-a-Service  </a:t>
            </a:r>
          </a:p>
        </p:txBody>
      </p:sp>
      <p:sp>
        <p:nvSpPr>
          <p:cNvPr id="12294" name="AutoShape 14" descr="Image result for containe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2209801" y="1851050"/>
            <a:ext cx="1077913" cy="1258888"/>
            <a:chOff x="685800" y="2425700"/>
            <a:chExt cx="1077913" cy="1258888"/>
          </a:xfrm>
        </p:grpSpPr>
        <p:pic>
          <p:nvPicPr>
            <p:cNvPr id="12324" name="Picture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3409951" y="1628800"/>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648451" y="1766913"/>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3419475" y="3981128"/>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8167702" y="4214818"/>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5775326" y="3981129"/>
            <a:ext cx="1916113" cy="2625725"/>
            <a:chOff x="4251325" y="4205288"/>
            <a:chExt cx="1916113" cy="2625725"/>
          </a:xfrm>
        </p:grpSpPr>
        <p:pic>
          <p:nvPicPr>
            <p:cNvPr id="12307" name="Picture 5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1935164" y="3789041"/>
            <a:ext cx="1524745" cy="2679699"/>
            <a:chOff x="411163" y="4012748"/>
            <a:chExt cx="1524208" cy="2679694"/>
          </a:xfrm>
        </p:grpSpPr>
        <p:pic>
          <p:nvPicPr>
            <p:cNvPr id="12303" name="Picture 2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2119590" y="2710082"/>
            <a:ext cx="1312115" cy="430887"/>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Individual</a:t>
            </a:r>
            <a:r>
              <a:rPr lang="fr-BE" sz="1100" b="1" dirty="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4373316" y="2735342"/>
            <a:ext cx="215473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Isolated</a:t>
            </a:r>
            <a:r>
              <a:rPr lang="fr-BE" sz="1100" b="1" dirty="0">
                <a:latin typeface="Arial Black" panose="020B0A04020102020204" pitchFamily="34" charset="0"/>
              </a:rPr>
              <a:t> </a:t>
            </a:r>
            <a:r>
              <a:rPr lang="fr-BE" sz="1100" b="1" dirty="0" err="1">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7366102" y="2708920"/>
            <a:ext cx="303192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Easy</a:t>
            </a:r>
            <a:r>
              <a:rPr lang="fr-BE" sz="1100" b="1" dirty="0">
                <a:latin typeface="Arial Black" panose="020B0A04020102020204" pitchFamily="34" charset="0"/>
              </a:rPr>
              <a:t> to move </a:t>
            </a:r>
            <a:r>
              <a:rPr lang="fr-BE" sz="1100" b="1" dirty="0" err="1">
                <a:latin typeface="Arial Black" panose="020B0A04020102020204" pitchFamily="34" charset="0"/>
              </a:rPr>
              <a:t>around</a:t>
            </a:r>
            <a:endParaRPr lang="en-GB" sz="1200" b="1" dirty="0">
              <a:latin typeface="Arial Black" panose="020B0A04020102020204" pitchFamily="34" charset="0"/>
            </a:endParaRPr>
          </a:p>
        </p:txBody>
      </p:sp>
      <p:sp>
        <p:nvSpPr>
          <p:cNvPr id="4" name="Tijdelijke aanduiding voor dianummer 3"/>
          <p:cNvSpPr>
            <a:spLocks noGrp="1"/>
          </p:cNvSpPr>
          <p:nvPr>
            <p:ph type="sldNum" sz="quarter" idx="12"/>
          </p:nvPr>
        </p:nvSpPr>
        <p:spPr/>
        <p:txBody>
          <a:bodyPr/>
          <a:lstStyle/>
          <a:p>
            <a:fld id="{13B540AB-6939-4937-A918-1D15FF1C7CE3}" type="slidenum">
              <a:rPr lang="nl-BE" smtClean="0"/>
              <a:pPr/>
              <a:t>72</a:t>
            </a:fld>
            <a:endParaRPr lang="nl-BE" dirty="0"/>
          </a:p>
        </p:txBody>
      </p:sp>
    </p:spTree>
    <p:extLst>
      <p:ext uri="{BB962C8B-B14F-4D97-AF65-F5344CB8AC3E}">
        <p14:creationId xmlns:p14="http://schemas.microsoft.com/office/powerpoint/2010/main" val="271495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en-GB" noProof="0" dirty="0" smtClean="0"/>
              <a:t>New ways of cooperation</a:t>
            </a:r>
            <a:endParaRPr lang="en-GB" noProof="0" dirty="0"/>
          </a:p>
        </p:txBody>
      </p:sp>
      <p:sp>
        <p:nvSpPr>
          <p:cNvPr id="5" name="Rectangle 4"/>
          <p:cNvSpPr/>
          <p:nvPr/>
        </p:nvSpPr>
        <p:spPr>
          <a:xfrm>
            <a:off x="7302749"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a:t>Other</a:t>
            </a:r>
            <a:r>
              <a:rPr lang="fr-BE" altLang="fr-FR" dirty="0"/>
              <a:t> </a:t>
            </a:r>
            <a:r>
              <a:rPr lang="fr-BE" altLang="fr-FR" dirty="0" err="1"/>
              <a:t>sectors</a:t>
            </a:r>
            <a:endParaRPr lang="fr-BE" altLang="fr-FR" dirty="0"/>
          </a:p>
        </p:txBody>
      </p:sp>
      <p:grpSp>
        <p:nvGrpSpPr>
          <p:cNvPr id="44" name="Group 43"/>
          <p:cNvGrpSpPr/>
          <p:nvPr/>
        </p:nvGrpSpPr>
        <p:grpSpPr>
          <a:xfrm>
            <a:off x="1919537" y="3668292"/>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5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4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2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7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408608"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1919537" y="4704929"/>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6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336502"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7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328589" y="2481635"/>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2194886"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a:t>Government</a:t>
            </a:r>
            <a:r>
              <a:rPr lang="fr-BE" altLang="fr-FR" sz="1600" b="0" dirty="0"/>
              <a:t> </a:t>
            </a:r>
            <a:r>
              <a:rPr lang="fr-BE" altLang="fr-FR" sz="1600" b="0" dirty="0" err="1"/>
              <a:t>ecosystem</a:t>
            </a:r>
            <a:endParaRPr lang="fr-BE" altLang="fr-FR" sz="1600" b="0" dirty="0"/>
          </a:p>
        </p:txBody>
      </p:sp>
      <p:cxnSp>
        <p:nvCxnSpPr>
          <p:cNvPr id="31" name="Straight Connector 30"/>
          <p:cNvCxnSpPr/>
          <p:nvPr/>
        </p:nvCxnSpPr>
        <p:spPr>
          <a:xfrm>
            <a:off x="3963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573394"/>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103062" y="2546873"/>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N</a:t>
            </a:r>
            <a:endParaRPr lang="fr-BE" altLang="fr-FR" dirty="0"/>
          </a:p>
        </p:txBody>
      </p:sp>
      <p:sp>
        <p:nvSpPr>
          <p:cNvPr id="36" name="TextBox 14"/>
          <p:cNvSpPr txBox="1">
            <a:spLocks noChangeArrowheads="1"/>
          </p:cNvSpPr>
          <p:nvPr/>
        </p:nvSpPr>
        <p:spPr bwMode="auto">
          <a:xfrm>
            <a:off x="2119798" y="2546873"/>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a:t>Application</a:t>
            </a:r>
          </a:p>
          <a:p>
            <a:r>
              <a:rPr lang="fr-BE" altLang="fr-FR" sz="1300" b="0" dirty="0"/>
              <a:t>1</a:t>
            </a:r>
          </a:p>
        </p:txBody>
      </p:sp>
      <p:sp>
        <p:nvSpPr>
          <p:cNvPr id="37" name="TextBox 14"/>
          <p:cNvSpPr txBox="1">
            <a:spLocks noChangeArrowheads="1"/>
          </p:cNvSpPr>
          <p:nvPr/>
        </p:nvSpPr>
        <p:spPr bwMode="auto">
          <a:xfrm>
            <a:off x="3083451" y="2546873"/>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2</a:t>
            </a:r>
            <a:endParaRPr lang="fr-BE" altLang="fr-FR" dirty="0"/>
          </a:p>
        </p:txBody>
      </p:sp>
      <p:sp>
        <p:nvSpPr>
          <p:cNvPr id="39" name="Left-Right Arrow 38"/>
          <p:cNvSpPr/>
          <p:nvPr/>
        </p:nvSpPr>
        <p:spPr>
          <a:xfrm>
            <a:off x="5236193" y="4605929"/>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Technological</a:t>
            </a:r>
            <a:r>
              <a:rPr lang="nl-BE" sz="1600" dirty="0"/>
              <a:t> </a:t>
            </a:r>
            <a:r>
              <a:rPr lang="nl-BE" sz="1600" dirty="0" err="1"/>
              <a:t>cooperation</a:t>
            </a:r>
            <a:endParaRPr lang="fr-BE" sz="1600" dirty="0"/>
          </a:p>
        </p:txBody>
      </p:sp>
      <p:sp>
        <p:nvSpPr>
          <p:cNvPr id="40" name="Left-Right Arrow 39"/>
          <p:cNvSpPr/>
          <p:nvPr/>
        </p:nvSpPr>
        <p:spPr>
          <a:xfrm>
            <a:off x="5236193" y="3361904"/>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a:t>Platform</a:t>
            </a:r>
            <a:br>
              <a:rPr lang="nl-BE" sz="1600" dirty="0"/>
            </a:br>
            <a:r>
              <a:rPr lang="nl-BE" sz="1600" dirty="0"/>
              <a:t>cooperation</a:t>
            </a:r>
            <a:endParaRPr lang="fr-BE" sz="1600" dirty="0"/>
          </a:p>
        </p:txBody>
      </p:sp>
      <p:sp>
        <p:nvSpPr>
          <p:cNvPr id="41" name="Left-Right Arrow 40"/>
          <p:cNvSpPr/>
          <p:nvPr/>
        </p:nvSpPr>
        <p:spPr>
          <a:xfrm>
            <a:off x="5232492" y="2115793"/>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Components</a:t>
            </a:r>
            <a:r>
              <a:rPr lang="nl-BE" sz="1600" dirty="0"/>
              <a:t> </a:t>
            </a:r>
            <a:br>
              <a:rPr lang="nl-BE" sz="1600" dirty="0"/>
            </a:br>
            <a:r>
              <a:rPr lang="nl-BE" sz="1600" dirty="0" err="1"/>
              <a:t>parts</a:t>
            </a:r>
            <a:endParaRPr lang="fr-BE" sz="1600" dirty="0"/>
          </a:p>
        </p:txBody>
      </p:sp>
      <p:sp>
        <p:nvSpPr>
          <p:cNvPr id="3" name="Tijdelijke aanduiding voor dianummer 2"/>
          <p:cNvSpPr>
            <a:spLocks noGrp="1"/>
          </p:cNvSpPr>
          <p:nvPr>
            <p:ph type="sldNum" sz="quarter" idx="12"/>
          </p:nvPr>
        </p:nvSpPr>
        <p:spPr/>
        <p:txBody>
          <a:bodyPr/>
          <a:lstStyle/>
          <a:p>
            <a:fld id="{13B540AB-6939-4937-A918-1D15FF1C7CE3}" type="slidenum">
              <a:rPr lang="nl-BE" smtClean="0"/>
              <a:pPr/>
              <a:t>73</a:t>
            </a:fld>
            <a:endParaRPr lang="nl-BE" dirty="0"/>
          </a:p>
        </p:txBody>
      </p:sp>
    </p:spTree>
    <p:extLst>
      <p:ext uri="{BB962C8B-B14F-4D97-AF65-F5344CB8AC3E}">
        <p14:creationId xmlns:p14="http://schemas.microsoft.com/office/powerpoint/2010/main" val="66185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
          </p:nvPr>
        </p:nvSpPr>
        <p:spPr>
          <a:xfrm>
            <a:off x="5807968" y="1089660"/>
            <a:ext cx="5774432" cy="5265420"/>
          </a:xfrm>
        </p:spPr>
        <p:txBody>
          <a:bodyPr/>
          <a:lstStyle/>
          <a:p>
            <a:r>
              <a:rPr lang="en-GB" noProof="0" dirty="0" smtClean="0"/>
              <a:t>Building mutual trust</a:t>
            </a:r>
          </a:p>
          <a:p>
            <a:r>
              <a:rPr lang="en-GB" noProof="0" dirty="0" smtClean="0"/>
              <a:t>Through specific cooperation</a:t>
            </a:r>
          </a:p>
          <a:p>
            <a:r>
              <a:rPr lang="en-GB" noProof="0" dirty="0" smtClean="0"/>
              <a:t>With consistent delivery, results and ROI</a:t>
            </a:r>
          </a:p>
          <a:p>
            <a:r>
              <a:rPr lang="en-GB" noProof="0" dirty="0" smtClean="0"/>
              <a:t>Examples</a:t>
            </a:r>
          </a:p>
          <a:p>
            <a:pPr lvl="1"/>
            <a:r>
              <a:rPr lang="en-GB" noProof="0" dirty="0" smtClean="0"/>
              <a:t>digital user management</a:t>
            </a:r>
          </a:p>
          <a:p>
            <a:pPr lvl="1"/>
            <a:r>
              <a:rPr lang="en-GB" noProof="0" dirty="0" err="1" smtClean="0"/>
              <a:t>eBox</a:t>
            </a:r>
            <a:r>
              <a:rPr lang="en-GB" noProof="0" dirty="0" smtClean="0"/>
              <a:t> citizen &amp; </a:t>
            </a:r>
            <a:r>
              <a:rPr lang="en-GB" noProof="0" dirty="0" err="1" smtClean="0"/>
              <a:t>eBox</a:t>
            </a:r>
            <a:r>
              <a:rPr lang="en-GB" noProof="0" dirty="0" smtClean="0"/>
              <a:t> enterprise</a:t>
            </a:r>
          </a:p>
          <a:p>
            <a:pPr lvl="1"/>
            <a:r>
              <a:rPr lang="en-GB" noProof="0" dirty="0" smtClean="0"/>
              <a:t>eHealth platform</a:t>
            </a:r>
          </a:p>
          <a:p>
            <a:pPr lvl="1"/>
            <a:endParaRPr lang="en-GB" noProof="0" dirty="0" smtClean="0"/>
          </a:p>
          <a:p>
            <a:pPr lvl="1"/>
            <a:endParaRPr lang="en-GB" noProof="0" dirty="0" smtClean="0"/>
          </a:p>
          <a:p>
            <a:endParaRPr lang="en-GB" noProof="0" dirty="0"/>
          </a:p>
        </p:txBody>
      </p:sp>
      <p:sp>
        <p:nvSpPr>
          <p:cNvPr id="4" name="Title 3"/>
          <p:cNvSpPr>
            <a:spLocks noGrp="1"/>
          </p:cNvSpPr>
          <p:nvPr>
            <p:ph type="title"/>
          </p:nvPr>
        </p:nvSpPr>
        <p:spPr/>
        <p:txBody>
          <a:bodyPr/>
          <a:lstStyle/>
          <a:p>
            <a:r>
              <a:rPr lang="en-GB" noProof="0" smtClean="0"/>
              <a:t>Open government services</a:t>
            </a:r>
            <a:endParaRPr lang="en-GB" noProof="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3472" y="1268760"/>
            <a:ext cx="3978599" cy="2592288"/>
          </a:xfrm>
          <a:prstGeom prst="rect">
            <a:avLst/>
          </a:prstGeom>
        </p:spPr>
      </p:pic>
    </p:spTree>
    <p:extLst>
      <p:ext uri="{BB962C8B-B14F-4D97-AF65-F5344CB8AC3E}">
        <p14:creationId xmlns:p14="http://schemas.microsoft.com/office/powerpoint/2010/main" val="382974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fontScale="85000" lnSpcReduction="20000"/>
          </a:bodyPr>
          <a:lstStyle/>
          <a:p>
            <a:r>
              <a:rPr lang="en-GB" dirty="0"/>
              <a:t>Government (eHealth platform) </a:t>
            </a:r>
          </a:p>
          <a:p>
            <a:pPr lvl="1"/>
            <a:r>
              <a:rPr lang="en-GB" altLang="en-US" dirty="0">
                <a:sym typeface="Arial" charset="0"/>
              </a:rPr>
              <a:t>develop vision &amp; strategy regarding eHealth </a:t>
            </a:r>
          </a:p>
          <a:p>
            <a:pPr lvl="1"/>
            <a:r>
              <a:rPr lang="en-GB" altLang="en-US" dirty="0">
                <a:sym typeface="Arial" charset="0"/>
              </a:rPr>
              <a:t>organize cooperation &amp; drive change</a:t>
            </a:r>
          </a:p>
          <a:p>
            <a:pPr lvl="1"/>
            <a:r>
              <a:rPr lang="en-GB" altLang="en-US" dirty="0">
                <a:sym typeface="Arial" charset="0"/>
              </a:rPr>
              <a:t>establish functional &amp; technical norms, standards, specifications, IT reference architecture</a:t>
            </a:r>
          </a:p>
          <a:p>
            <a:pPr lvl="1"/>
            <a:r>
              <a:rPr lang="en-GB" altLang="en-US" dirty="0">
                <a:sym typeface="Arial" charset="0"/>
              </a:rPr>
              <a:t>certify software for electronic health records management to several health care actors </a:t>
            </a:r>
          </a:p>
          <a:p>
            <a:pPr lvl="1"/>
            <a:r>
              <a:rPr lang="en-GB" altLang="en-US" dirty="0">
                <a:sym typeface="Arial" charset="0"/>
              </a:rPr>
              <a:t>design, elaborate and manage a common platform for secure digital data exchange &amp; related basic services </a:t>
            </a:r>
          </a:p>
          <a:p>
            <a:pPr lvl="1"/>
            <a:r>
              <a:rPr lang="en-GB" altLang="en-US" dirty="0">
                <a:sym typeface="Arial" charset="0"/>
              </a:rPr>
              <a:t>agree upon governance, quality standards and compliance</a:t>
            </a:r>
          </a:p>
          <a:p>
            <a:pPr lvl="1"/>
            <a:r>
              <a:rPr lang="en-GB" altLang="en-US" dirty="0">
                <a:sym typeface="Arial" charset="0"/>
              </a:rPr>
              <a:t>promote and coordinate the creation of programmes &amp; projects</a:t>
            </a:r>
            <a:endParaRPr lang="en-GB" dirty="0"/>
          </a:p>
          <a:p>
            <a:r>
              <a:rPr lang="en-GB" dirty="0"/>
              <a:t>Private sector</a:t>
            </a:r>
          </a:p>
          <a:p>
            <a:pPr lvl="1"/>
            <a:r>
              <a:rPr lang="en-GB" dirty="0"/>
              <a:t>develop &amp; offer </a:t>
            </a:r>
            <a:r>
              <a:rPr lang="en-GB" altLang="en-US" dirty="0">
                <a:sym typeface="Arial" charset="0"/>
              </a:rPr>
              <a:t>electronic health records management </a:t>
            </a:r>
            <a:r>
              <a:rPr lang="en-GB" dirty="0"/>
              <a:t>software in the health care </a:t>
            </a:r>
            <a:r>
              <a:rPr lang="en-GB" dirty="0" smtClean="0"/>
              <a:t>sector</a:t>
            </a:r>
            <a:endParaRPr lang="en-GB" dirty="0"/>
          </a:p>
        </p:txBody>
      </p:sp>
      <p:sp>
        <p:nvSpPr>
          <p:cNvPr id="2" name="Title 1"/>
          <p:cNvSpPr>
            <a:spLocks noGrp="1"/>
          </p:cNvSpPr>
          <p:nvPr>
            <p:ph type="title"/>
          </p:nvPr>
        </p:nvSpPr>
        <p:spPr/>
        <p:txBody>
          <a:bodyPr/>
          <a:lstStyle/>
          <a:p>
            <a:r>
              <a:rPr lang="en-GB" noProof="0" dirty="0" smtClean="0"/>
              <a:t>Example: eHealth platform</a:t>
            </a:r>
            <a:endParaRPr lang="en-GB" noProof="0"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72414" y="938453"/>
            <a:ext cx="2088083" cy="84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9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itsme.be/assets/img/itsme-app-ico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121721">
            <a:off x="11072120" y="107573"/>
            <a:ext cx="803464" cy="80346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p:txBody>
          <a:bodyPr>
            <a:normAutofit fontScale="85000" lnSpcReduction="10000"/>
          </a:bodyPr>
          <a:lstStyle/>
          <a:p>
            <a:r>
              <a:rPr lang="en-GB" dirty="0"/>
              <a:t>Royal Decree establishing the conditions, procedures and consequences of the recognition of electronic identification services for government applications was signed October 22th, 2017 </a:t>
            </a:r>
          </a:p>
          <a:p>
            <a:r>
              <a:rPr lang="en-GB" dirty="0"/>
              <a:t>Some provisions</a:t>
            </a:r>
          </a:p>
          <a:p>
            <a:pPr lvl="1"/>
            <a:r>
              <a:rPr lang="en-GB" dirty="0"/>
              <a:t>conditions and procedures for recognition of private providers of electronic identification services for inclusion in the FAS for access to government applications</a:t>
            </a:r>
          </a:p>
          <a:p>
            <a:pPr lvl="1"/>
            <a:r>
              <a:rPr lang="en-GB" dirty="0"/>
              <a:t>severe criteria: liability of the service provider, security, privacy protection </a:t>
            </a:r>
          </a:p>
          <a:p>
            <a:pPr lvl="1"/>
            <a:r>
              <a:rPr lang="en-GB" dirty="0"/>
              <a:t>recognition for anyone who meets the conditions </a:t>
            </a:r>
          </a:p>
          <a:p>
            <a:pPr lvl="1"/>
            <a:r>
              <a:rPr lang="en-GB" dirty="0"/>
              <a:t>technical integration with FAS standard protocols and European standards</a:t>
            </a:r>
          </a:p>
          <a:p>
            <a:pPr lvl="1"/>
            <a:r>
              <a:rPr lang="en-GB" dirty="0"/>
              <a:t>innovation support and cost control</a:t>
            </a:r>
          </a:p>
          <a:p>
            <a:pPr lvl="1"/>
            <a:r>
              <a:rPr lang="en-GB" dirty="0"/>
              <a:t>identifications means are not determined </a:t>
            </a:r>
            <a:br>
              <a:rPr lang="en-GB" dirty="0"/>
            </a:br>
            <a:r>
              <a:rPr lang="en-GB" dirty="0"/>
              <a:t>(mobile, biometrics, </a:t>
            </a:r>
            <a:r>
              <a:rPr lang="en-GB" dirty="0" smtClean="0"/>
              <a:t>…)</a:t>
            </a:r>
            <a:endParaRPr lang="en-GB" dirty="0"/>
          </a:p>
        </p:txBody>
      </p:sp>
      <p:sp>
        <p:nvSpPr>
          <p:cNvPr id="2" name="Title 1">
            <a:extLst>
              <a:ext uri="{FF2B5EF4-FFF2-40B4-BE49-F238E27FC236}">
                <a16:creationId xmlns:a16="http://schemas.microsoft.com/office/drawing/2014/main" id="{B34A84D7-6062-474D-9DC5-86E31D97B011}"/>
              </a:ext>
            </a:extLst>
          </p:cNvPr>
          <p:cNvSpPr>
            <a:spLocks noGrp="1"/>
          </p:cNvSpPr>
          <p:nvPr>
            <p:ph type="title"/>
          </p:nvPr>
        </p:nvSpPr>
        <p:spPr/>
        <p:txBody>
          <a:bodyPr/>
          <a:lstStyle/>
          <a:p>
            <a:r>
              <a:rPr lang="en-GB" sz="3200" dirty="0"/>
              <a:t>Example: recognition of electronic identification services</a:t>
            </a:r>
          </a:p>
        </p:txBody>
      </p:sp>
    </p:spTree>
    <p:extLst>
      <p:ext uri="{BB962C8B-B14F-4D97-AF65-F5344CB8AC3E}">
        <p14:creationId xmlns:p14="http://schemas.microsoft.com/office/powerpoint/2010/main" val="56568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Tree>
    <p:extLst>
      <p:ext uri="{BB962C8B-B14F-4D97-AF65-F5344CB8AC3E}">
        <p14:creationId xmlns:p14="http://schemas.microsoft.com/office/powerpoint/2010/main" val="102429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Rise of (public) cloud</a:t>
            </a:r>
            <a:endParaRPr lang="en-GB" noProof="0" dirty="0"/>
          </a:p>
        </p:txBody>
      </p:sp>
      <p:pic>
        <p:nvPicPr>
          <p:cNvPr id="3074" name="Picture 2" descr="AWS vs Azure vs Googl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31505" y="980728"/>
            <a:ext cx="8924417"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91744" y="4581128"/>
            <a:ext cx="4734758" cy="523220"/>
          </a:xfrm>
          <a:prstGeom prst="rect">
            <a:avLst/>
          </a:prstGeom>
          <a:noFill/>
        </p:spPr>
        <p:txBody>
          <a:bodyPr wrap="none" rtlCol="0">
            <a:spAutoFit/>
          </a:bodyPr>
          <a:lstStyle/>
          <a:p>
            <a:r>
              <a:rPr lang="en-US" sz="2800" dirty="0"/>
              <a:t>Amazon vs Microsoft vs Google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2979" y="5103994"/>
            <a:ext cx="2592288" cy="1460507"/>
          </a:xfrm>
          <a:prstGeom prst="rect">
            <a:avLst/>
          </a:prstGeom>
        </p:spPr>
      </p:pic>
      <p:sp>
        <p:nvSpPr>
          <p:cNvPr id="7" name="TextBox 6"/>
          <p:cNvSpPr txBox="1"/>
          <p:nvPr/>
        </p:nvSpPr>
        <p:spPr>
          <a:xfrm>
            <a:off x="4295800" y="5577023"/>
            <a:ext cx="429926" cy="523220"/>
          </a:xfrm>
          <a:prstGeom prst="rect">
            <a:avLst/>
          </a:prstGeom>
          <a:noFill/>
        </p:spPr>
        <p:txBody>
          <a:bodyPr wrap="none" rtlCol="0">
            <a:spAutoFit/>
          </a:bodyPr>
          <a:lstStyle/>
          <a:p>
            <a:r>
              <a:rPr lang="en-US" sz="2800" dirty="0"/>
              <a:t>&amp;</a:t>
            </a:r>
          </a:p>
        </p:txBody>
      </p:sp>
    </p:spTree>
    <p:extLst>
      <p:ext uri="{BB962C8B-B14F-4D97-AF65-F5344CB8AC3E}">
        <p14:creationId xmlns:p14="http://schemas.microsoft.com/office/powerpoint/2010/main" val="258785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lstStyle/>
          <a:p>
            <a:r>
              <a:rPr lang="en-GB" dirty="0"/>
              <a:t>Need for overall government positioning</a:t>
            </a:r>
          </a:p>
          <a:p>
            <a:pPr lvl="1"/>
            <a:r>
              <a:rPr lang="en-GB" dirty="0" err="1"/>
              <a:t>eGov</a:t>
            </a:r>
            <a:r>
              <a:rPr lang="en-GB" dirty="0"/>
              <a:t> public cloud policy</a:t>
            </a:r>
          </a:p>
          <a:p>
            <a:pPr lvl="1"/>
            <a:r>
              <a:rPr lang="en-GB" dirty="0"/>
              <a:t>based on information classification</a:t>
            </a:r>
          </a:p>
          <a:p>
            <a:pPr lvl="1"/>
            <a:r>
              <a:rPr lang="en-GB" dirty="0"/>
              <a:t>appropriate organizational, technical &amp; contractual measures</a:t>
            </a:r>
          </a:p>
          <a:p>
            <a:pPr lvl="1"/>
            <a:r>
              <a:rPr lang="en-GB" dirty="0"/>
              <a:t>hybrid approach</a:t>
            </a:r>
          </a:p>
          <a:p>
            <a:r>
              <a:rPr lang="en-GB" dirty="0"/>
              <a:t>G-Cloud as broker</a:t>
            </a:r>
          </a:p>
          <a:p>
            <a:pPr lvl="1"/>
            <a:r>
              <a:rPr lang="en-GB" dirty="0"/>
              <a:t>knowledge &amp; expertise on cloud offerings</a:t>
            </a:r>
          </a:p>
          <a:p>
            <a:pPr lvl="1"/>
            <a:r>
              <a:rPr lang="en-GB" dirty="0"/>
              <a:t>contracts &amp; implementation partners</a:t>
            </a:r>
          </a:p>
          <a:p>
            <a:pPr lvl="1"/>
            <a:r>
              <a:rPr lang="en-GB" dirty="0" smtClean="0"/>
              <a:t>tools</a:t>
            </a:r>
            <a:endParaRPr lang="en-GB" dirty="0"/>
          </a:p>
        </p:txBody>
      </p:sp>
      <p:sp>
        <p:nvSpPr>
          <p:cNvPr id="2" name="Title 1"/>
          <p:cNvSpPr>
            <a:spLocks noGrp="1"/>
          </p:cNvSpPr>
          <p:nvPr>
            <p:ph type="title"/>
          </p:nvPr>
        </p:nvSpPr>
        <p:spPr/>
        <p:txBody>
          <a:bodyPr/>
          <a:lstStyle/>
          <a:p>
            <a:r>
              <a:rPr lang="en-GB" noProof="0" dirty="0"/>
              <a:t>Rise of (public) </a:t>
            </a:r>
            <a:r>
              <a:rPr lang="en-GB" noProof="0" dirty="0" smtClean="0"/>
              <a:t>cloud</a:t>
            </a:r>
            <a:endParaRPr lang="en-GB" noProof="0" dirty="0"/>
          </a:p>
        </p:txBody>
      </p:sp>
    </p:spTree>
    <p:extLst>
      <p:ext uri="{BB962C8B-B14F-4D97-AF65-F5344CB8AC3E}">
        <p14:creationId xmlns:p14="http://schemas.microsoft.com/office/powerpoint/2010/main" val="125291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95800" y="1772817"/>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noProof="0" smtClean="0"/>
              <a:t>Trends</a:t>
            </a:r>
            <a:endParaRPr lang="en-GB" noProof="0" dirty="0"/>
          </a:p>
        </p:txBody>
      </p:sp>
      <p:sp>
        <p:nvSpPr>
          <p:cNvPr id="9" name="Rectangle 8"/>
          <p:cNvSpPr/>
          <p:nvPr/>
        </p:nvSpPr>
        <p:spPr>
          <a:xfrm>
            <a:off x="2637571" y="4509120"/>
            <a:ext cx="1673856" cy="523220"/>
          </a:xfrm>
          <a:prstGeom prst="rect">
            <a:avLst/>
          </a:prstGeom>
        </p:spPr>
        <p:txBody>
          <a:bodyPr wrap="none">
            <a:spAutoFit/>
          </a:bodyPr>
          <a:lstStyle/>
          <a:p>
            <a:r>
              <a:rPr lang="nl-BE" sz="2800" b="1" dirty="0"/>
              <a:t>Marathon</a:t>
            </a:r>
            <a:endParaRPr lang="nl-BE" sz="2800" dirty="0"/>
          </a:p>
        </p:txBody>
      </p:sp>
      <p:sp>
        <p:nvSpPr>
          <p:cNvPr id="12" name="Rectangle 11"/>
          <p:cNvSpPr/>
          <p:nvPr/>
        </p:nvSpPr>
        <p:spPr>
          <a:xfrm>
            <a:off x="7737181" y="1916832"/>
            <a:ext cx="1077411" cy="523220"/>
          </a:xfrm>
          <a:prstGeom prst="rect">
            <a:avLst/>
          </a:prstGeom>
        </p:spPr>
        <p:txBody>
          <a:bodyPr wrap="none">
            <a:spAutoFit/>
          </a:bodyPr>
          <a:lstStyle/>
          <a:p>
            <a:r>
              <a:rPr lang="nl-BE" sz="2800" b="1" dirty="0">
                <a:solidFill>
                  <a:srgbClr val="92D050"/>
                </a:solidFill>
              </a:rPr>
              <a:t>Sprint</a:t>
            </a:r>
            <a:endParaRPr lang="nl-BE" sz="2800" dirty="0">
              <a:solidFill>
                <a:srgbClr val="92D050"/>
              </a:solidFill>
            </a:endParaRPr>
          </a:p>
        </p:txBody>
      </p:sp>
      <p:sp>
        <p:nvSpPr>
          <p:cNvPr id="4" name="Oval 3"/>
          <p:cNvSpPr/>
          <p:nvPr/>
        </p:nvSpPr>
        <p:spPr>
          <a:xfrm>
            <a:off x="4303390" y="1772817"/>
            <a:ext cx="3736826" cy="3781425"/>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BE"/>
          </a:p>
        </p:txBody>
      </p:sp>
      <p:cxnSp>
        <p:nvCxnSpPr>
          <p:cNvPr id="6" name="Straight Arrow Connector 5"/>
          <p:cNvCxnSpPr/>
          <p:nvPr/>
        </p:nvCxnSpPr>
        <p:spPr>
          <a:xfrm flipH="1" flipV="1">
            <a:off x="7392144" y="5157192"/>
            <a:ext cx="792088" cy="5760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888089" y="5792688"/>
            <a:ext cx="172771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nl-BE" dirty="0" err="1" smtClean="0"/>
              <a:t>Need</a:t>
            </a:r>
            <a:r>
              <a:rPr lang="nl-BE" dirty="0" smtClean="0"/>
              <a:t> </a:t>
            </a:r>
            <a:r>
              <a:rPr lang="nl-BE" dirty="0" err="1" smtClean="0"/>
              <a:t>to</a:t>
            </a:r>
            <a:r>
              <a:rPr lang="nl-BE" dirty="0" smtClean="0"/>
              <a:t> do </a:t>
            </a:r>
            <a:r>
              <a:rPr lang="nl-BE" dirty="0" err="1" smtClean="0"/>
              <a:t>both</a:t>
            </a:r>
            <a:endParaRPr lang="fr-BE" dirty="0"/>
          </a:p>
        </p:txBody>
      </p:sp>
    </p:spTree>
    <p:extLst>
      <p:ext uri="{BB962C8B-B14F-4D97-AF65-F5344CB8AC3E}">
        <p14:creationId xmlns:p14="http://schemas.microsoft.com/office/powerpoint/2010/main" val="221236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p:txBody>
          <a:bodyPr/>
          <a:lstStyle/>
          <a:p>
            <a:r>
              <a:rPr lang="en-GB" dirty="0"/>
              <a:t>Longitudinal confidentiality of personal data</a:t>
            </a:r>
          </a:p>
          <a:p>
            <a:pPr lvl="1"/>
            <a:r>
              <a:rPr lang="en-GB" dirty="0"/>
              <a:t>need for comprehensive longitudinal encryption of personal data</a:t>
            </a:r>
          </a:p>
          <a:p>
            <a:pPr lvl="1"/>
            <a:r>
              <a:rPr lang="en-GB" dirty="0"/>
              <a:t>in motion, at rest and in use</a:t>
            </a:r>
          </a:p>
          <a:p>
            <a:r>
              <a:rPr lang="en-GB" dirty="0"/>
              <a:t>Performant continuous availability of application and data</a:t>
            </a:r>
          </a:p>
          <a:p>
            <a:r>
              <a:rPr lang="en-GB" dirty="0"/>
              <a:t>Easy migration of applications and data</a:t>
            </a:r>
          </a:p>
          <a:p>
            <a:r>
              <a:rPr lang="en-GB" dirty="0"/>
              <a:t>Compliance with GDPR / </a:t>
            </a:r>
            <a:r>
              <a:rPr lang="en-GB" dirty="0" err="1"/>
              <a:t>Schrems</a:t>
            </a:r>
            <a:r>
              <a:rPr lang="en-GB" dirty="0"/>
              <a:t> II</a:t>
            </a:r>
          </a:p>
          <a:p>
            <a:endParaRPr lang="nl-BE" dirty="0"/>
          </a:p>
        </p:txBody>
      </p:sp>
      <p:sp>
        <p:nvSpPr>
          <p:cNvPr id="2" name="Titel 1"/>
          <p:cNvSpPr>
            <a:spLocks noGrp="1"/>
          </p:cNvSpPr>
          <p:nvPr>
            <p:ph type="title"/>
          </p:nvPr>
        </p:nvSpPr>
        <p:spPr/>
        <p:txBody>
          <a:bodyPr/>
          <a:lstStyle/>
          <a:p>
            <a:r>
              <a:rPr lang="en-GB" noProof="0" dirty="0" smtClean="0"/>
              <a:t>Public cloud - main issues</a:t>
            </a:r>
            <a:endParaRPr lang="en-GB" noProof="0" dirty="0"/>
          </a:p>
        </p:txBody>
      </p:sp>
    </p:spTree>
    <p:extLst>
      <p:ext uri="{BB962C8B-B14F-4D97-AF65-F5344CB8AC3E}">
        <p14:creationId xmlns:p14="http://schemas.microsoft.com/office/powerpoint/2010/main" val="9336873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4583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Blockchain</a:t>
            </a:r>
            <a:endParaRPr lang="fr-BE" dirty="0">
              <a:solidFill>
                <a:schemeClr val="bg1"/>
              </a:solidFill>
            </a:endParaRPr>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Tree>
    <p:extLst>
      <p:ext uri="{BB962C8B-B14F-4D97-AF65-F5344CB8AC3E}">
        <p14:creationId xmlns:p14="http://schemas.microsoft.com/office/powerpoint/2010/main" val="354983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smtClean="0"/>
              <a:t>Blockchain</a:t>
            </a:r>
            <a:r>
              <a:rPr lang="en-GB" noProof="0" dirty="0" smtClean="0"/>
              <a:t> is about organizing trust </a:t>
            </a:r>
            <a:endParaRPr lang="en-GB" noProof="0" dirty="0"/>
          </a:p>
        </p:txBody>
      </p:sp>
      <p:pic>
        <p:nvPicPr>
          <p:cNvPr id="13" name="Picture 3"/>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5380"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9597" y="34845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5380" y="348454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9597"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5563" y="133253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5563" y="4273631"/>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060420" y="2608742"/>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Rectangle 141"/>
          <p:cNvSpPr/>
          <p:nvPr/>
        </p:nvSpPr>
        <p:spPr>
          <a:xfrm>
            <a:off x="1573545" y="5302510"/>
            <a:ext cx="8971280" cy="1159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a:solidFill>
                  <a:schemeClr val="tx1"/>
                </a:solidFill>
              </a:rPr>
              <a:t>Blockchain Network</a:t>
            </a:r>
          </a:p>
        </p:txBody>
      </p:sp>
      <p:cxnSp>
        <p:nvCxnSpPr>
          <p:cNvPr id="36" name="Straight Connector 35"/>
          <p:cNvCxnSpPr/>
          <p:nvPr/>
        </p:nvCxnSpPr>
        <p:spPr>
          <a:xfrm>
            <a:off x="2647094" y="258874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58014" y="355176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647095" y="349873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186263" y="2569949"/>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636420" y="2026222"/>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36420" y="381540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6317177" y="1166499"/>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46280"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50497" y="351946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50497"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6463" y="1367455"/>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9250498" y="2462515"/>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278208" y="2058847"/>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7301792" y="2058848"/>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297322" y="3827828"/>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46281" y="2058848"/>
            <a:ext cx="2604217" cy="2249701"/>
            <a:chOff x="5122280" y="2058847"/>
            <a:chExt cx="2604217" cy="2249701"/>
          </a:xfrm>
        </p:grpSpPr>
        <p:pic>
          <p:nvPicPr>
            <p:cNvPr id="78"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a:endCxn id="81" idx="0"/>
            </p:cNvCxnSpPr>
            <p:nvPr/>
          </p:nvCxnSpPr>
          <p:spPr>
            <a:xfrm>
              <a:off x="5789604" y="3760742"/>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83994" y="3749561"/>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8297321" y="2058848"/>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8297321" y="2058848"/>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8297321" y="2431142"/>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7307994" y="2431142"/>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307994" y="2431143"/>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307995" y="2431142"/>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5640984" y="289141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6463" y="430854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unixstickers.com/image/cache/data/stickers/guyfawkes/guyfawkes.sh-600x600.png"/>
          <p:cNvPicPr>
            <a:picLocks noChangeAspect="1" noChangeArrowheads="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08771" y="3464536"/>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1730985" y="5807789"/>
            <a:ext cx="2941361"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Registration</a:t>
            </a:r>
            <a:r>
              <a:rPr lang="nl-BE" sz="2400" b="1" dirty="0"/>
              <a:t> of </a:t>
            </a:r>
            <a:r>
              <a:rPr lang="nl-BE" sz="2400" b="1" dirty="0" err="1"/>
              <a:t>facts</a:t>
            </a:r>
            <a:endParaRPr lang="nl-BE" sz="2400" b="1" dirty="0"/>
          </a:p>
        </p:txBody>
      </p:sp>
      <p:sp>
        <p:nvSpPr>
          <p:cNvPr id="53" name="Rounded Rectangle 52"/>
          <p:cNvSpPr/>
          <p:nvPr/>
        </p:nvSpPr>
        <p:spPr>
          <a:xfrm>
            <a:off x="7527306" y="5807789"/>
            <a:ext cx="290241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Enforcement</a:t>
            </a:r>
            <a:r>
              <a:rPr lang="nl-BE" sz="2400" b="1" dirty="0"/>
              <a:t> of </a:t>
            </a:r>
            <a:r>
              <a:rPr lang="nl-BE" sz="2400" b="1" dirty="0" err="1"/>
              <a:t>rules</a:t>
            </a:r>
            <a:endParaRPr lang="nl-BE" sz="2400" b="1" dirty="0"/>
          </a:p>
        </p:txBody>
      </p:sp>
      <p:sp>
        <p:nvSpPr>
          <p:cNvPr id="54" name="Rounded Rectangle 53"/>
          <p:cNvSpPr/>
          <p:nvPr/>
        </p:nvSpPr>
        <p:spPr>
          <a:xfrm>
            <a:off x="4837920" y="5807789"/>
            <a:ext cx="252667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Transfer of assets</a:t>
            </a:r>
          </a:p>
        </p:txBody>
      </p:sp>
    </p:spTree>
    <p:extLst>
      <p:ext uri="{BB962C8B-B14F-4D97-AF65-F5344CB8AC3E}">
        <p14:creationId xmlns:p14="http://schemas.microsoft.com/office/powerpoint/2010/main" val="323333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Registration of facts</a:t>
            </a:r>
            <a:endParaRPr lang="en-GB" noProof="0" dirty="0"/>
          </a:p>
        </p:txBody>
      </p:sp>
      <p:grpSp>
        <p:nvGrpSpPr>
          <p:cNvPr id="6" name="Group 5"/>
          <p:cNvGrpSpPr/>
          <p:nvPr/>
        </p:nvGrpSpPr>
        <p:grpSpPr>
          <a:xfrm>
            <a:off x="4603510" y="3026575"/>
            <a:ext cx="1288686" cy="1459274"/>
            <a:chOff x="487707" y="2765109"/>
            <a:chExt cx="1288686" cy="1459274"/>
          </a:xfrm>
        </p:grpSpPr>
        <p:pic>
          <p:nvPicPr>
            <p:cNvPr id="14338" name="Picture 2"/>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5852" y="2765109"/>
              <a:ext cx="1120950" cy="11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707" y="3855051"/>
              <a:ext cx="1288686" cy="369332"/>
            </a:xfrm>
            <a:prstGeom prst="rect">
              <a:avLst/>
            </a:prstGeom>
            <a:noFill/>
          </p:spPr>
          <p:txBody>
            <a:bodyPr wrap="none" rtlCol="0">
              <a:spAutoFit/>
            </a:bodyPr>
            <a:lstStyle/>
            <a:p>
              <a:r>
                <a:rPr lang="nl-BE" b="1" dirty="0" err="1" smtClean="0">
                  <a:solidFill>
                    <a:schemeClr val="tx1">
                      <a:lumMod val="50000"/>
                      <a:lumOff val="50000"/>
                    </a:schemeClr>
                  </a:solidFill>
                </a:rPr>
                <a:t>Vaccination</a:t>
              </a:r>
              <a:endParaRPr lang="nl-BE" b="1" dirty="0">
                <a:solidFill>
                  <a:schemeClr val="tx1">
                    <a:lumMod val="50000"/>
                    <a:lumOff val="50000"/>
                  </a:schemeClr>
                </a:solidFill>
              </a:endParaRPr>
            </a:p>
          </p:txBody>
        </p:sp>
      </p:grpSp>
      <p:grpSp>
        <p:nvGrpSpPr>
          <p:cNvPr id="14341" name="Group 14340"/>
          <p:cNvGrpSpPr/>
          <p:nvPr/>
        </p:nvGrpSpPr>
        <p:grpSpPr>
          <a:xfrm>
            <a:off x="7606399" y="1406925"/>
            <a:ext cx="1155263" cy="1259366"/>
            <a:chOff x="3034475" y="4294350"/>
            <a:chExt cx="1155263" cy="1259366"/>
          </a:xfrm>
        </p:grpSpPr>
        <p:pic>
          <p:nvPicPr>
            <p:cNvPr id="22" name="Picture 42" descr="Image result for personal information icon"/>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34475" y="4294350"/>
              <a:ext cx="1155263" cy="8672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146535" y="5184384"/>
              <a:ext cx="931152" cy="369332"/>
            </a:xfrm>
            <a:prstGeom prst="rect">
              <a:avLst/>
            </a:prstGeom>
            <a:noFill/>
          </p:spPr>
          <p:txBody>
            <a:bodyPr wrap="none" rtlCol="0">
              <a:spAutoFit/>
            </a:bodyPr>
            <a:lstStyle/>
            <a:p>
              <a:pPr algn="ctr"/>
              <a:r>
                <a:rPr lang="nl-BE" b="1" dirty="0" smtClean="0">
                  <a:solidFill>
                    <a:schemeClr val="tx1">
                      <a:lumMod val="50000"/>
                      <a:lumOff val="50000"/>
                    </a:schemeClr>
                  </a:solidFill>
                </a:rPr>
                <a:t>Identity</a:t>
              </a:r>
              <a:endParaRPr lang="nl-BE" b="1" dirty="0">
                <a:solidFill>
                  <a:schemeClr val="tx1">
                    <a:lumMod val="50000"/>
                    <a:lumOff val="50000"/>
                  </a:schemeClr>
                </a:solidFill>
              </a:endParaRPr>
            </a:p>
          </p:txBody>
        </p:sp>
      </p:grpSp>
      <p:grpSp>
        <p:nvGrpSpPr>
          <p:cNvPr id="14" name="Group 13"/>
          <p:cNvGrpSpPr/>
          <p:nvPr/>
        </p:nvGrpSpPr>
        <p:grpSpPr>
          <a:xfrm>
            <a:off x="6305808" y="1407042"/>
            <a:ext cx="1018386" cy="1300636"/>
            <a:chOff x="6575378" y="1121119"/>
            <a:chExt cx="1018386" cy="1300636"/>
          </a:xfrm>
        </p:grpSpPr>
        <p:pic>
          <p:nvPicPr>
            <p:cNvPr id="19" name="Picture 36" descr="Diploma Icon Conclusion, diploma icon"/>
            <p:cNvPicPr>
              <a:picLocks noChangeAspect="1" noChangeArrowheads="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75378" y="1121119"/>
              <a:ext cx="1018386" cy="10183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589083" y="2052423"/>
              <a:ext cx="990977" cy="369332"/>
            </a:xfrm>
            <a:prstGeom prst="rect">
              <a:avLst/>
            </a:prstGeom>
            <a:noFill/>
          </p:spPr>
          <p:txBody>
            <a:bodyPr wrap="none" rtlCol="0">
              <a:spAutoFit/>
            </a:bodyPr>
            <a:lstStyle/>
            <a:p>
              <a:r>
                <a:rPr lang="nl-BE" b="1" dirty="0" smtClean="0">
                  <a:solidFill>
                    <a:schemeClr val="tx1">
                      <a:lumMod val="50000"/>
                      <a:lumOff val="50000"/>
                    </a:schemeClr>
                  </a:solidFill>
                </a:rPr>
                <a:t>Diploma</a:t>
              </a:r>
              <a:endParaRPr lang="nl-BE" b="1" dirty="0">
                <a:solidFill>
                  <a:schemeClr val="tx1">
                    <a:lumMod val="50000"/>
                    <a:lumOff val="50000"/>
                  </a:schemeClr>
                </a:solidFill>
              </a:endParaRPr>
            </a:p>
          </p:txBody>
        </p:sp>
      </p:grpSp>
      <p:grpSp>
        <p:nvGrpSpPr>
          <p:cNvPr id="12" name="Group 11"/>
          <p:cNvGrpSpPr/>
          <p:nvPr/>
        </p:nvGrpSpPr>
        <p:grpSpPr>
          <a:xfrm>
            <a:off x="4891390" y="1270564"/>
            <a:ext cx="1132214" cy="1449342"/>
            <a:chOff x="3597305" y="1360580"/>
            <a:chExt cx="1132214" cy="1449342"/>
          </a:xfrm>
        </p:grpSpPr>
        <p:pic>
          <p:nvPicPr>
            <p:cNvPr id="20" name="Picture 38" descr="Image result for marriage icon"/>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97305" y="1360580"/>
              <a:ext cx="1132214" cy="11322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635517" y="2440590"/>
              <a:ext cx="1055802" cy="369332"/>
            </a:xfrm>
            <a:prstGeom prst="rect">
              <a:avLst/>
            </a:prstGeom>
            <a:noFill/>
          </p:spPr>
          <p:txBody>
            <a:bodyPr wrap="none" rtlCol="0">
              <a:spAutoFit/>
            </a:bodyPr>
            <a:lstStyle/>
            <a:p>
              <a:pPr algn="ctr"/>
              <a:r>
                <a:rPr lang="nl-BE" b="1" dirty="0" smtClean="0">
                  <a:solidFill>
                    <a:schemeClr val="tx1">
                      <a:lumMod val="50000"/>
                      <a:lumOff val="50000"/>
                    </a:schemeClr>
                  </a:solidFill>
                </a:rPr>
                <a:t>Marriage</a:t>
              </a:r>
              <a:endParaRPr lang="nl-BE" b="1" dirty="0">
                <a:solidFill>
                  <a:schemeClr val="tx1">
                    <a:lumMod val="50000"/>
                    <a:lumOff val="50000"/>
                  </a:schemeClr>
                </a:solidFill>
              </a:endParaRPr>
            </a:p>
          </p:txBody>
        </p:sp>
      </p:grpSp>
      <p:grpSp>
        <p:nvGrpSpPr>
          <p:cNvPr id="7" name="Group 6"/>
          <p:cNvGrpSpPr/>
          <p:nvPr/>
        </p:nvGrpSpPr>
        <p:grpSpPr>
          <a:xfrm>
            <a:off x="3358653" y="3314136"/>
            <a:ext cx="946349" cy="1428719"/>
            <a:chOff x="921815" y="1175769"/>
            <a:chExt cx="946349" cy="1428719"/>
          </a:xfrm>
        </p:grpSpPr>
        <p:pic>
          <p:nvPicPr>
            <p:cNvPr id="48" name="Picture 4"/>
            <p:cNvPicPr>
              <a:picLocks noChangeAspect="1" noChangeArrowheads="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0515" y="1175769"/>
              <a:ext cx="928952" cy="92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921815" y="1958157"/>
              <a:ext cx="946349" cy="646331"/>
            </a:xfrm>
            <a:prstGeom prst="rect">
              <a:avLst/>
            </a:prstGeom>
            <a:noFill/>
          </p:spPr>
          <p:txBody>
            <a:bodyPr wrap="none" rtlCol="0">
              <a:spAutoFit/>
            </a:bodyPr>
            <a:lstStyle/>
            <a:p>
              <a:pPr algn="ctr"/>
              <a:r>
                <a:rPr lang="nl-BE" b="1" dirty="0" err="1" smtClean="0">
                  <a:solidFill>
                    <a:schemeClr val="tx1">
                      <a:lumMod val="50000"/>
                      <a:lumOff val="50000"/>
                    </a:schemeClr>
                  </a:solidFill>
                </a:rPr>
                <a:t>Medical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records</a:t>
              </a:r>
              <a:endParaRPr lang="nl-BE" b="1" dirty="0">
                <a:solidFill>
                  <a:schemeClr val="tx1">
                    <a:lumMod val="50000"/>
                    <a:lumOff val="50000"/>
                  </a:schemeClr>
                </a:solidFill>
              </a:endParaRPr>
            </a:p>
          </p:txBody>
        </p:sp>
      </p:grpSp>
      <p:grpSp>
        <p:nvGrpSpPr>
          <p:cNvPr id="14340" name="Group 14339"/>
          <p:cNvGrpSpPr/>
          <p:nvPr/>
        </p:nvGrpSpPr>
        <p:grpSpPr>
          <a:xfrm>
            <a:off x="7884143" y="3322540"/>
            <a:ext cx="1098658" cy="1141234"/>
            <a:chOff x="2395221" y="3068768"/>
            <a:chExt cx="1098658" cy="1141234"/>
          </a:xfrm>
        </p:grpSpPr>
        <p:pic>
          <p:nvPicPr>
            <p:cNvPr id="3" name="Picture 2"/>
            <p:cNvPicPr>
              <a:picLocks noChangeAspect="1" noChangeArrowheads="1"/>
            </p:cNvPicPr>
            <p:nvPr/>
          </p:nvPicPr>
          <p:blipFill>
            <a:blip r:embed="rId8"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95221" y="3068768"/>
              <a:ext cx="1098658"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555464" y="3840670"/>
              <a:ext cx="699807" cy="369332"/>
            </a:xfrm>
            <a:prstGeom prst="rect">
              <a:avLst/>
            </a:prstGeom>
            <a:noFill/>
          </p:spPr>
          <p:txBody>
            <a:bodyPr wrap="none" rtlCol="0">
              <a:spAutoFit/>
            </a:bodyPr>
            <a:lstStyle/>
            <a:p>
              <a:r>
                <a:rPr lang="nl-BE" b="1" dirty="0" err="1" smtClean="0">
                  <a:solidFill>
                    <a:schemeClr val="tx1">
                      <a:lumMod val="50000"/>
                      <a:lumOff val="50000"/>
                    </a:schemeClr>
                  </a:solidFill>
                </a:rPr>
                <a:t>Taxes</a:t>
              </a:r>
              <a:endParaRPr lang="nl-BE" b="1" dirty="0">
                <a:solidFill>
                  <a:schemeClr val="tx1">
                    <a:lumMod val="50000"/>
                    <a:lumOff val="50000"/>
                  </a:schemeClr>
                </a:solidFill>
              </a:endParaRPr>
            </a:p>
          </p:txBody>
        </p:sp>
      </p:grpSp>
      <p:grpSp>
        <p:nvGrpSpPr>
          <p:cNvPr id="14342" name="Group 14341"/>
          <p:cNvGrpSpPr/>
          <p:nvPr/>
        </p:nvGrpSpPr>
        <p:grpSpPr>
          <a:xfrm>
            <a:off x="6164257" y="3682094"/>
            <a:ext cx="1447832" cy="1052713"/>
            <a:chOff x="5436394" y="4602669"/>
            <a:chExt cx="1447832" cy="1052713"/>
          </a:xfrm>
        </p:grpSpPr>
        <p:sp>
          <p:nvSpPr>
            <p:cNvPr id="41" name="TextBox 40"/>
            <p:cNvSpPr txBox="1"/>
            <p:nvPr/>
          </p:nvSpPr>
          <p:spPr>
            <a:xfrm>
              <a:off x="5436394" y="5009051"/>
              <a:ext cx="1447832" cy="646331"/>
            </a:xfrm>
            <a:prstGeom prst="rect">
              <a:avLst/>
            </a:prstGeom>
            <a:noFill/>
          </p:spPr>
          <p:txBody>
            <a:bodyPr wrap="none" rtlCol="0">
              <a:spAutoFit/>
            </a:bodyPr>
            <a:lstStyle/>
            <a:p>
              <a:pPr algn="ctr"/>
              <a:r>
                <a:rPr lang="nl-BE" b="1" dirty="0">
                  <a:solidFill>
                    <a:schemeClr val="tx1">
                      <a:lumMod val="50000"/>
                      <a:lumOff val="50000"/>
                    </a:schemeClr>
                  </a:solidFill>
                </a:rPr>
                <a:t>Supply chain </a:t>
              </a:r>
              <a:br>
                <a:rPr lang="nl-BE" b="1" dirty="0">
                  <a:solidFill>
                    <a:schemeClr val="tx1">
                      <a:lumMod val="50000"/>
                      <a:lumOff val="50000"/>
                    </a:schemeClr>
                  </a:solidFill>
                </a:rPr>
              </a:br>
              <a:r>
                <a:rPr lang="nl-BE" b="1" dirty="0">
                  <a:solidFill>
                    <a:schemeClr val="tx1">
                      <a:lumMod val="50000"/>
                      <a:lumOff val="50000"/>
                    </a:schemeClr>
                  </a:solidFill>
                </a:rPr>
                <a:t>Tracking</a:t>
              </a:r>
            </a:p>
          </p:txBody>
        </p:sp>
        <p:grpSp>
          <p:nvGrpSpPr>
            <p:cNvPr id="10" name="Group 9"/>
            <p:cNvGrpSpPr/>
            <p:nvPr/>
          </p:nvGrpSpPr>
          <p:grpSpPr>
            <a:xfrm>
              <a:off x="5675293" y="4602669"/>
              <a:ext cx="970026" cy="422128"/>
              <a:chOff x="2911658" y="5270661"/>
              <a:chExt cx="1077019" cy="438619"/>
            </a:xfrm>
          </p:grpSpPr>
          <p:sp>
            <p:nvSpPr>
              <p:cNvPr id="8" name="Chevron 7"/>
              <p:cNvSpPr/>
              <p:nvPr/>
            </p:nvSpPr>
            <p:spPr>
              <a:xfrm>
                <a:off x="3287135"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3" name="Chevron 52"/>
              <p:cNvSpPr/>
              <p:nvPr/>
            </p:nvSpPr>
            <p:spPr>
              <a:xfrm>
                <a:off x="3569167"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Pentagon 8"/>
              <p:cNvSpPr/>
              <p:nvPr/>
            </p:nvSpPr>
            <p:spPr>
              <a:xfrm>
                <a:off x="2911658" y="5284391"/>
                <a:ext cx="524337" cy="42488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15" name="Group 14"/>
          <p:cNvGrpSpPr/>
          <p:nvPr/>
        </p:nvGrpSpPr>
        <p:grpSpPr>
          <a:xfrm>
            <a:off x="3036325" y="1541712"/>
            <a:ext cx="1572866" cy="1165966"/>
            <a:chOff x="2454016" y="1386305"/>
            <a:chExt cx="1572866" cy="1165966"/>
          </a:xfrm>
        </p:grpSpPr>
        <p:pic>
          <p:nvPicPr>
            <p:cNvPr id="5" name="Picture 2"/>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59305" y="1386305"/>
              <a:ext cx="1126961" cy="82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454016" y="2182939"/>
              <a:ext cx="1572866" cy="369332"/>
            </a:xfrm>
            <a:prstGeom prst="rect">
              <a:avLst/>
            </a:prstGeom>
            <a:noFill/>
          </p:spPr>
          <p:txBody>
            <a:bodyPr wrap="none" rtlCol="0">
              <a:spAutoFit/>
            </a:bodyPr>
            <a:lstStyle/>
            <a:p>
              <a:pPr algn="ctr"/>
              <a:r>
                <a:rPr lang="nl-BE" b="1" dirty="0" err="1" smtClean="0">
                  <a:solidFill>
                    <a:schemeClr val="tx1">
                      <a:lumMod val="50000"/>
                      <a:lumOff val="50000"/>
                    </a:schemeClr>
                  </a:solidFill>
                </a:rPr>
                <a:t>Driving</a:t>
              </a:r>
              <a:r>
                <a:rPr lang="nl-BE" b="1" dirty="0" smtClean="0">
                  <a:solidFill>
                    <a:schemeClr val="tx1">
                      <a:lumMod val="50000"/>
                      <a:lumOff val="50000"/>
                    </a:schemeClr>
                  </a:solidFill>
                </a:rPr>
                <a:t> </a:t>
              </a:r>
              <a:r>
                <a:rPr lang="nl-BE" b="1" dirty="0" err="1" smtClean="0">
                  <a:solidFill>
                    <a:schemeClr val="tx1">
                      <a:lumMod val="50000"/>
                      <a:lumOff val="50000"/>
                    </a:schemeClr>
                  </a:solidFill>
                </a:rPr>
                <a:t>license</a:t>
              </a:r>
              <a:endParaRPr lang="nl-BE" b="1" dirty="0">
                <a:solidFill>
                  <a:schemeClr val="tx1">
                    <a:lumMod val="50000"/>
                    <a:lumOff val="50000"/>
                  </a:schemeClr>
                </a:solidFill>
              </a:endParaRPr>
            </a:p>
          </p:txBody>
        </p:sp>
      </p:grpSp>
      <p:grpSp>
        <p:nvGrpSpPr>
          <p:cNvPr id="17" name="Group 16"/>
          <p:cNvGrpSpPr/>
          <p:nvPr/>
        </p:nvGrpSpPr>
        <p:grpSpPr>
          <a:xfrm>
            <a:off x="9254863" y="3039380"/>
            <a:ext cx="1128707" cy="1700962"/>
            <a:chOff x="3836270" y="5434037"/>
            <a:chExt cx="1128707" cy="1700962"/>
          </a:xfrm>
        </p:grpSpPr>
        <p:pic>
          <p:nvPicPr>
            <p:cNvPr id="16" name="Picture 2" descr="https://image.flaticon.com/icons/png/128/115/115902.png"/>
            <p:cNvPicPr>
              <a:picLocks noChangeAspect="1" noChangeArrowheads="1"/>
            </p:cNvPicPr>
            <p:nvPr/>
          </p:nvPicPr>
          <p:blipFill>
            <a:blip r:embed="rId10"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60993" y="5434037"/>
              <a:ext cx="1036854" cy="10368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6270" y="6488668"/>
              <a:ext cx="1128707" cy="646331"/>
            </a:xfrm>
            <a:prstGeom prst="rect">
              <a:avLst/>
            </a:prstGeom>
            <a:noFill/>
          </p:spPr>
          <p:txBody>
            <a:bodyPr wrap="none" rtlCol="0">
              <a:spAutoFit/>
            </a:bodyPr>
            <a:lstStyle/>
            <a:p>
              <a:pPr algn="ctr"/>
              <a:r>
                <a:rPr lang="nl-BE" b="1" dirty="0" err="1" smtClean="0">
                  <a:solidFill>
                    <a:schemeClr val="tx1">
                      <a:lumMod val="50000"/>
                      <a:lumOff val="50000"/>
                    </a:schemeClr>
                  </a:solidFill>
                </a:rPr>
                <a:t>Political</a:t>
              </a:r>
              <a:r>
                <a:rPr lang="nl-BE" b="1" dirty="0" smtClean="0">
                  <a:solidFill>
                    <a:schemeClr val="tx1">
                      <a:lumMod val="50000"/>
                      <a:lumOff val="50000"/>
                    </a:schemeClr>
                  </a:solidFill>
                </a:rPr>
                <a:t/>
              </a:r>
              <a:br>
                <a:rPr lang="nl-BE" b="1" dirty="0" smtClean="0">
                  <a:solidFill>
                    <a:schemeClr val="tx1">
                      <a:lumMod val="50000"/>
                      <a:lumOff val="50000"/>
                    </a:schemeClr>
                  </a:solidFill>
                </a:rPr>
              </a:br>
              <a:r>
                <a:rPr lang="nl-BE" b="1" dirty="0" smtClean="0">
                  <a:solidFill>
                    <a:schemeClr val="tx1">
                      <a:lumMod val="50000"/>
                      <a:lumOff val="50000"/>
                    </a:schemeClr>
                  </a:solidFill>
                </a:rPr>
                <a:t>mandates</a:t>
              </a:r>
              <a:endParaRPr lang="nl-BE" b="1" dirty="0">
                <a:solidFill>
                  <a:schemeClr val="tx1">
                    <a:lumMod val="50000"/>
                    <a:lumOff val="50000"/>
                  </a:schemeClr>
                </a:solidFill>
              </a:endParaRPr>
            </a:p>
          </p:txBody>
        </p:sp>
      </p:grpSp>
      <p:sp>
        <p:nvSpPr>
          <p:cNvPr id="35" name="Rectangle 34"/>
          <p:cNvSpPr/>
          <p:nvPr/>
        </p:nvSpPr>
        <p:spPr>
          <a:xfrm>
            <a:off x="1583978" y="1682665"/>
            <a:ext cx="1370119" cy="707886"/>
          </a:xfrm>
          <a:prstGeom prst="rect">
            <a:avLst/>
          </a:prstGeom>
        </p:spPr>
        <p:txBody>
          <a:bodyPr wrap="none">
            <a:spAutoFit/>
          </a:bodyPr>
          <a:lstStyle/>
          <a:p>
            <a:r>
              <a:rPr lang="nl-BE" sz="2000" b="1" dirty="0"/>
              <a:t>(Official)</a:t>
            </a:r>
            <a:br>
              <a:rPr lang="nl-BE" sz="2000" b="1" dirty="0"/>
            </a:br>
            <a:r>
              <a:rPr lang="nl-BE" sz="2000" b="1" dirty="0" err="1"/>
              <a:t>documents</a:t>
            </a:r>
            <a:endParaRPr lang="nl-BE" sz="2000" b="1" dirty="0"/>
          </a:p>
        </p:txBody>
      </p:sp>
      <p:sp>
        <p:nvSpPr>
          <p:cNvPr id="36" name="Rectangle 35"/>
          <p:cNvSpPr/>
          <p:nvPr/>
        </p:nvSpPr>
        <p:spPr>
          <a:xfrm>
            <a:off x="1598492" y="3694895"/>
            <a:ext cx="1262077" cy="707886"/>
          </a:xfrm>
          <a:prstGeom prst="rect">
            <a:avLst/>
          </a:prstGeom>
        </p:spPr>
        <p:txBody>
          <a:bodyPr wrap="none">
            <a:spAutoFit/>
          </a:bodyPr>
          <a:lstStyle/>
          <a:p>
            <a:r>
              <a:rPr lang="nl-BE" sz="2000" b="1" dirty="0" err="1"/>
              <a:t>History</a:t>
            </a:r>
            <a:r>
              <a:rPr lang="nl-BE" sz="2000" b="1" dirty="0"/>
              <a:t>/</a:t>
            </a:r>
          </a:p>
          <a:p>
            <a:r>
              <a:rPr lang="nl-BE" sz="2000" b="1" dirty="0" err="1"/>
              <a:t>Overview</a:t>
            </a:r>
            <a:r>
              <a:rPr lang="nl-BE" sz="2000" b="1" dirty="0"/>
              <a:t> </a:t>
            </a:r>
          </a:p>
        </p:txBody>
      </p:sp>
      <p:grpSp>
        <p:nvGrpSpPr>
          <p:cNvPr id="21" name="Group 20"/>
          <p:cNvGrpSpPr/>
          <p:nvPr/>
        </p:nvGrpSpPr>
        <p:grpSpPr>
          <a:xfrm>
            <a:off x="9043867" y="1564472"/>
            <a:ext cx="1499889" cy="1126966"/>
            <a:chOff x="4763132" y="2968380"/>
            <a:chExt cx="1499889" cy="1126966"/>
          </a:xfrm>
        </p:grpSpPr>
        <p:pic>
          <p:nvPicPr>
            <p:cNvPr id="18" name="Picture 17"/>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63132" y="2968380"/>
              <a:ext cx="1499889" cy="756000"/>
            </a:xfrm>
            <a:prstGeom prst="rect">
              <a:avLst/>
            </a:prstGeom>
          </p:spPr>
        </p:pic>
        <p:sp>
          <p:nvSpPr>
            <p:cNvPr id="39" name="TextBox 38"/>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
        <p:nvSpPr>
          <p:cNvPr id="40" name="Rectangle 39"/>
          <p:cNvSpPr/>
          <p:nvPr/>
        </p:nvSpPr>
        <p:spPr>
          <a:xfrm>
            <a:off x="1620408" y="4766446"/>
            <a:ext cx="8940800" cy="169774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3"/>
          <p:cNvSpPr>
            <a:spLocks noChangeArrowheads="1"/>
          </p:cNvSpPr>
          <p:nvPr/>
        </p:nvSpPr>
        <p:spPr bwMode="auto">
          <a:xfrm>
            <a:off x="4734259" y="5285394"/>
            <a:ext cx="595547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it-IT" sz="1700" dirty="0">
                <a:latin typeface="Consolas" panose="020B0609020204030204" pitchFamily="49" charset="0"/>
                <a:cs typeface="Consolas" panose="020B0609020204030204" pitchFamily="49" charset="0"/>
              </a:rPr>
              <a:t>5f 3b fa 41 9c 63 be 2a 3a 09 ad bd 06 30 c5 1f</a:t>
            </a:r>
          </a:p>
          <a:p>
            <a:pPr lvl="0" fontAlgn="base">
              <a:spcBef>
                <a:spcPct val="0"/>
              </a:spcBef>
              <a:spcAft>
                <a:spcPct val="0"/>
              </a:spcAft>
            </a:pPr>
            <a:r>
              <a:rPr lang="it-IT" sz="1700" dirty="0">
                <a:latin typeface="Consolas" panose="020B0609020204030204" pitchFamily="49" charset="0"/>
                <a:cs typeface="Consolas" panose="020B0609020204030204" pitchFamily="49" charset="0"/>
              </a:rPr>
              <a:t>64 5e b0 3a ba fc d5 f2 ad 39 63 7a 30 6b 41 77 </a:t>
            </a:r>
            <a:endParaRPr lang="nl-BE" altLang="nl-BE" sz="1700" dirty="0">
              <a:latin typeface="Consolas" panose="020B0609020204030204" pitchFamily="49" charset="0"/>
              <a:cs typeface="Consolas" panose="020B0609020204030204" pitchFamily="49" charset="0"/>
            </a:endParaRPr>
          </a:p>
        </p:txBody>
      </p:sp>
      <p:pic>
        <p:nvPicPr>
          <p:cNvPr id="43" name="Picture 2" descr="http://www.clipartkid.com/images/212/simple-funnel-clip-art-at-clker-com-vector-clip-art-online-royalty-3MVbXB-clipart.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16200000">
            <a:off x="3387944" y="5062132"/>
            <a:ext cx="1347860" cy="11034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reepngimg.com/download/fingerprint/1-2-fingerprint-free-download-png.png"/>
          <p:cNvPicPr>
            <a:picLocks noChangeAspect="1" noChangeArrowheads="1"/>
          </p:cNvPicPr>
          <p:nvPr/>
        </p:nvPicPr>
        <p:blipFill>
          <a:blip r:embed="rId1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18235" y="5162142"/>
            <a:ext cx="1149406" cy="86205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1713316" y="5266102"/>
            <a:ext cx="1499889" cy="1126966"/>
            <a:chOff x="4763132" y="2968380"/>
            <a:chExt cx="1499889" cy="1126966"/>
          </a:xfrm>
        </p:grpSpPr>
        <p:pic>
          <p:nvPicPr>
            <p:cNvPr id="46" name="Picture 45"/>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63132" y="2968380"/>
              <a:ext cx="1499889" cy="756000"/>
            </a:xfrm>
            <a:prstGeom prst="rect">
              <a:avLst/>
            </a:prstGeom>
          </p:spPr>
        </p:pic>
        <p:sp>
          <p:nvSpPr>
            <p:cNvPr id="47" name="TextBox 46"/>
            <p:cNvSpPr txBox="1"/>
            <p:nvPr/>
          </p:nvSpPr>
          <p:spPr>
            <a:xfrm>
              <a:off x="5231591" y="3726014"/>
              <a:ext cx="562975" cy="369332"/>
            </a:xfrm>
            <a:prstGeom prst="rect">
              <a:avLst/>
            </a:prstGeom>
            <a:noFill/>
          </p:spPr>
          <p:txBody>
            <a:bodyPr wrap="none" rtlCol="0">
              <a:spAutoFit/>
            </a:bodyPr>
            <a:lstStyle/>
            <a:p>
              <a:pPr algn="ctr"/>
              <a:r>
                <a:rPr lang="nl-BE" b="1" dirty="0" smtClean="0">
                  <a:solidFill>
                    <a:schemeClr val="tx1">
                      <a:lumMod val="50000"/>
                      <a:lumOff val="50000"/>
                    </a:schemeClr>
                  </a:solidFill>
                </a:rPr>
                <a:t>Will</a:t>
              </a:r>
              <a:endParaRPr lang="nl-BE" b="1" dirty="0">
                <a:solidFill>
                  <a:schemeClr val="tx1">
                    <a:lumMod val="50000"/>
                    <a:lumOff val="50000"/>
                  </a:schemeClr>
                </a:solidFill>
              </a:endParaRPr>
            </a:p>
          </p:txBody>
        </p:sp>
      </p:grpSp>
    </p:spTree>
    <p:extLst>
      <p:ext uri="{BB962C8B-B14F-4D97-AF65-F5344CB8AC3E}">
        <p14:creationId xmlns:p14="http://schemas.microsoft.com/office/powerpoint/2010/main" val="122590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2"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smtClean="0"/>
              <a:t>Transfer of assets</a:t>
            </a:r>
            <a:endParaRPr lang="en-GB" noProof="0" dirty="0"/>
          </a:p>
        </p:txBody>
      </p:sp>
      <p:grpSp>
        <p:nvGrpSpPr>
          <p:cNvPr id="12" name="Group 11"/>
          <p:cNvGrpSpPr/>
          <p:nvPr/>
        </p:nvGrpSpPr>
        <p:grpSpPr>
          <a:xfrm>
            <a:off x="5445952" y="3445411"/>
            <a:ext cx="1661701" cy="1196929"/>
            <a:chOff x="4883372" y="3779353"/>
            <a:chExt cx="1661701" cy="1196929"/>
          </a:xfrm>
        </p:grpSpPr>
        <p:pic>
          <p:nvPicPr>
            <p:cNvPr id="3075" name="Picture 3"/>
            <p:cNvPicPr>
              <a:picLocks noChangeAspect="1" noChangeArrowheads="1"/>
            </p:cNvPicPr>
            <p:nvPr/>
          </p:nvPicPr>
          <p:blipFill>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883372" y="3779353"/>
              <a:ext cx="1661701" cy="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16476" y="4606950"/>
              <a:ext cx="840423" cy="369332"/>
            </a:xfrm>
            <a:prstGeom prst="rect">
              <a:avLst/>
            </a:prstGeom>
            <a:noFill/>
          </p:spPr>
          <p:txBody>
            <a:bodyPr wrap="none" rtlCol="0">
              <a:spAutoFit/>
            </a:bodyPr>
            <a:lstStyle/>
            <a:p>
              <a:r>
                <a:rPr lang="nl-BE" b="1" dirty="0" smtClean="0">
                  <a:solidFill>
                    <a:schemeClr val="tx1">
                      <a:lumMod val="50000"/>
                      <a:lumOff val="50000"/>
                    </a:schemeClr>
                  </a:solidFill>
                </a:rPr>
                <a:t>Tickets</a:t>
              </a:r>
              <a:endParaRPr lang="nl-BE" b="1" dirty="0">
                <a:solidFill>
                  <a:schemeClr val="tx1">
                    <a:lumMod val="50000"/>
                    <a:lumOff val="50000"/>
                  </a:schemeClr>
                </a:solidFill>
              </a:endParaRPr>
            </a:p>
          </p:txBody>
        </p:sp>
      </p:grpSp>
      <p:grpSp>
        <p:nvGrpSpPr>
          <p:cNvPr id="14" name="Group 13"/>
          <p:cNvGrpSpPr/>
          <p:nvPr/>
        </p:nvGrpSpPr>
        <p:grpSpPr>
          <a:xfrm>
            <a:off x="7371114" y="3359866"/>
            <a:ext cx="1629514" cy="1243870"/>
            <a:chOff x="5417477" y="3644771"/>
            <a:chExt cx="1629514" cy="1243870"/>
          </a:xfrm>
        </p:grpSpPr>
        <p:sp>
          <p:nvSpPr>
            <p:cNvPr id="24" name="TextBox 23"/>
            <p:cNvSpPr txBox="1"/>
            <p:nvPr/>
          </p:nvSpPr>
          <p:spPr>
            <a:xfrm>
              <a:off x="5417477" y="3644771"/>
              <a:ext cx="1473480" cy="1200329"/>
            </a:xfrm>
            <a:prstGeom prst="rect">
              <a:avLst/>
            </a:prstGeom>
            <a:noFill/>
          </p:spPr>
          <p:txBody>
            <a:bodyPr wrap="none" rtlCol="0">
              <a:spAutoFit/>
            </a:bodyPr>
            <a:lstStyle/>
            <a:p>
              <a:r>
                <a:rPr lang="nl-BE" sz="7200" b="1" dirty="0">
                  <a:solidFill>
                    <a:schemeClr val="accent1"/>
                  </a:solidFill>
                </a:rPr>
                <a:t>.bit</a:t>
              </a:r>
            </a:p>
          </p:txBody>
        </p:sp>
        <p:sp>
          <p:nvSpPr>
            <p:cNvPr id="34" name="TextBox 33"/>
            <p:cNvSpPr txBox="1"/>
            <p:nvPr/>
          </p:nvSpPr>
          <p:spPr>
            <a:xfrm>
              <a:off x="5427637" y="4519309"/>
              <a:ext cx="1619354" cy="369332"/>
            </a:xfrm>
            <a:prstGeom prst="rect">
              <a:avLst/>
            </a:prstGeom>
            <a:noFill/>
          </p:spPr>
          <p:txBody>
            <a:bodyPr wrap="none" rtlCol="0">
              <a:spAutoFit/>
            </a:bodyPr>
            <a:lstStyle/>
            <a:p>
              <a:r>
                <a:rPr lang="nl-BE" b="1" dirty="0" smtClean="0">
                  <a:solidFill>
                    <a:schemeClr val="tx1">
                      <a:lumMod val="50000"/>
                      <a:lumOff val="50000"/>
                    </a:schemeClr>
                  </a:solidFill>
                </a:rPr>
                <a:t>Domain </a:t>
              </a:r>
              <a:r>
                <a:rPr lang="nl-BE" b="1" dirty="0" err="1" smtClean="0">
                  <a:solidFill>
                    <a:schemeClr val="tx1">
                      <a:lumMod val="50000"/>
                      <a:lumOff val="50000"/>
                    </a:schemeClr>
                  </a:solidFill>
                </a:rPr>
                <a:t>names</a:t>
              </a:r>
              <a:endParaRPr lang="nl-BE" b="1" dirty="0">
                <a:solidFill>
                  <a:schemeClr val="tx1">
                    <a:lumMod val="50000"/>
                    <a:lumOff val="50000"/>
                  </a:schemeClr>
                </a:solidFill>
              </a:endParaRPr>
            </a:p>
          </p:txBody>
        </p:sp>
      </p:grpSp>
      <p:grpSp>
        <p:nvGrpSpPr>
          <p:cNvPr id="10" name="Group 9"/>
          <p:cNvGrpSpPr/>
          <p:nvPr/>
        </p:nvGrpSpPr>
        <p:grpSpPr>
          <a:xfrm>
            <a:off x="3821973" y="3309396"/>
            <a:ext cx="1115656" cy="1442373"/>
            <a:chOff x="6001423" y="2126225"/>
            <a:chExt cx="1115656" cy="1442373"/>
          </a:xfrm>
        </p:grpSpPr>
        <p:pic>
          <p:nvPicPr>
            <p:cNvPr id="15" name="Picture 28" descr="https://upload.wikimedia.org/wikipedia/commons/thumb/b/b0/Copyright.svg/500px-Copyright.svg.png"/>
            <p:cNvPicPr>
              <a:picLocks noChangeAspect="1" noChangeArrowheads="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01423" y="2126225"/>
              <a:ext cx="1106875" cy="1106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07608" y="3199266"/>
              <a:ext cx="1109471" cy="369332"/>
            </a:xfrm>
            <a:prstGeom prst="rect">
              <a:avLst/>
            </a:prstGeom>
            <a:noFill/>
          </p:spPr>
          <p:txBody>
            <a:bodyPr wrap="none" rtlCol="0">
              <a:spAutoFit/>
            </a:bodyPr>
            <a:lstStyle/>
            <a:p>
              <a:r>
                <a:rPr lang="nl-BE" b="1" dirty="0" smtClean="0">
                  <a:solidFill>
                    <a:schemeClr val="tx1">
                      <a:lumMod val="50000"/>
                      <a:lumOff val="50000"/>
                    </a:schemeClr>
                  </a:solidFill>
                </a:rPr>
                <a:t>Copyright</a:t>
              </a:r>
              <a:endParaRPr lang="nl-BE" b="1" dirty="0">
                <a:solidFill>
                  <a:schemeClr val="tx1">
                    <a:lumMod val="50000"/>
                    <a:lumOff val="50000"/>
                  </a:schemeClr>
                </a:solidFill>
              </a:endParaRPr>
            </a:p>
          </p:txBody>
        </p:sp>
      </p:grpSp>
      <p:grpSp>
        <p:nvGrpSpPr>
          <p:cNvPr id="2" name="Group 1"/>
          <p:cNvGrpSpPr/>
          <p:nvPr/>
        </p:nvGrpSpPr>
        <p:grpSpPr>
          <a:xfrm>
            <a:off x="3901056" y="1225533"/>
            <a:ext cx="1291613" cy="1641529"/>
            <a:chOff x="1696226" y="1222510"/>
            <a:chExt cx="1291613" cy="1641529"/>
          </a:xfrm>
        </p:grpSpPr>
        <p:pic>
          <p:nvPicPr>
            <p:cNvPr id="25"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96226" y="1222510"/>
              <a:ext cx="1291613" cy="129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919163" y="2494707"/>
              <a:ext cx="845745" cy="369332"/>
            </a:xfrm>
            <a:prstGeom prst="rect">
              <a:avLst/>
            </a:prstGeom>
            <a:noFill/>
          </p:spPr>
          <p:txBody>
            <a:bodyPr wrap="none" rtlCol="0">
              <a:spAutoFit/>
            </a:bodyPr>
            <a:lstStyle/>
            <a:p>
              <a:pPr algn="ctr"/>
              <a:r>
                <a:rPr lang="nl-BE" b="1" dirty="0" smtClean="0">
                  <a:solidFill>
                    <a:schemeClr val="tx1">
                      <a:lumMod val="50000"/>
                      <a:lumOff val="50000"/>
                    </a:schemeClr>
                  </a:solidFill>
                </a:rPr>
                <a:t>Bitcoin</a:t>
              </a:r>
              <a:endParaRPr lang="nl-BE" b="1" dirty="0">
                <a:solidFill>
                  <a:schemeClr val="tx1">
                    <a:lumMod val="50000"/>
                    <a:lumOff val="50000"/>
                  </a:schemeClr>
                </a:solidFill>
              </a:endParaRPr>
            </a:p>
          </p:txBody>
        </p:sp>
      </p:grpSp>
      <p:grpSp>
        <p:nvGrpSpPr>
          <p:cNvPr id="3" name="Group 2"/>
          <p:cNvGrpSpPr/>
          <p:nvPr/>
        </p:nvGrpSpPr>
        <p:grpSpPr>
          <a:xfrm>
            <a:off x="6391103" y="1250401"/>
            <a:ext cx="1264295" cy="1616661"/>
            <a:chOff x="4186273" y="1247378"/>
            <a:chExt cx="1264295" cy="1616661"/>
          </a:xfrm>
        </p:grpSpPr>
        <p:pic>
          <p:nvPicPr>
            <p:cNvPr id="23" name="Picture 14" descr="https://pbs.twimg.com/profile_images/473825289630257152/PzHu2yl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86273" y="1247378"/>
              <a:ext cx="1264295" cy="12642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61030" y="2494707"/>
              <a:ext cx="951286" cy="369332"/>
            </a:xfrm>
            <a:prstGeom prst="rect">
              <a:avLst/>
            </a:prstGeom>
            <a:noFill/>
          </p:spPr>
          <p:txBody>
            <a:bodyPr wrap="none" rtlCol="0">
              <a:spAutoFit/>
            </a:bodyPr>
            <a:lstStyle/>
            <a:p>
              <a:pPr algn="ctr"/>
              <a:r>
                <a:rPr lang="nl-BE" b="1" dirty="0" err="1" smtClean="0">
                  <a:solidFill>
                    <a:schemeClr val="tx1">
                      <a:lumMod val="50000"/>
                      <a:lumOff val="50000"/>
                    </a:schemeClr>
                  </a:solidFill>
                </a:rPr>
                <a:t>Monero</a:t>
              </a:r>
              <a:endParaRPr lang="nl-BE" b="1" dirty="0">
                <a:solidFill>
                  <a:schemeClr val="tx1">
                    <a:lumMod val="50000"/>
                    <a:lumOff val="50000"/>
                  </a:schemeClr>
                </a:solidFill>
              </a:endParaRPr>
            </a:p>
          </p:txBody>
        </p:sp>
      </p:grpSp>
      <p:grpSp>
        <p:nvGrpSpPr>
          <p:cNvPr id="5" name="Group 4"/>
          <p:cNvGrpSpPr/>
          <p:nvPr/>
        </p:nvGrpSpPr>
        <p:grpSpPr>
          <a:xfrm>
            <a:off x="8693668" y="1309107"/>
            <a:ext cx="1118063" cy="1557955"/>
            <a:chOff x="6488838" y="1306084"/>
            <a:chExt cx="1118063" cy="1557955"/>
          </a:xfrm>
        </p:grpSpPr>
        <p:pic>
          <p:nvPicPr>
            <p:cNvPr id="22" name="Picture 30" descr="http://www.helenabitcoinmining.com/wp-content/uploads/2015/10/www.cryptocoinsnews.comwp-contentuploads20150411-ethereum-da39a3ee5e6b4b0d3255bfef95601890afd80709.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13698" y="1306084"/>
              <a:ext cx="817617" cy="13439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88838" y="2494707"/>
              <a:ext cx="1118063" cy="369332"/>
            </a:xfrm>
            <a:prstGeom prst="rect">
              <a:avLst/>
            </a:prstGeom>
            <a:noFill/>
          </p:spPr>
          <p:txBody>
            <a:bodyPr wrap="none" rtlCol="0">
              <a:spAutoFit/>
            </a:bodyPr>
            <a:lstStyle/>
            <a:p>
              <a:pPr algn="ctr"/>
              <a:r>
                <a:rPr lang="nl-BE" b="1" dirty="0" err="1" smtClean="0">
                  <a:solidFill>
                    <a:schemeClr val="tx1">
                      <a:lumMod val="50000"/>
                      <a:lumOff val="50000"/>
                    </a:schemeClr>
                  </a:solidFill>
                </a:rPr>
                <a:t>Ethereum</a:t>
              </a:r>
              <a:endParaRPr lang="nl-BE" b="1" dirty="0">
                <a:solidFill>
                  <a:schemeClr val="tx1">
                    <a:lumMod val="50000"/>
                    <a:lumOff val="50000"/>
                  </a:schemeClr>
                </a:solidFill>
              </a:endParaRPr>
            </a:p>
          </p:txBody>
        </p:sp>
      </p:grpSp>
      <p:sp>
        <p:nvSpPr>
          <p:cNvPr id="6" name="TextBox 5"/>
          <p:cNvSpPr txBox="1"/>
          <p:nvPr/>
        </p:nvSpPr>
        <p:spPr>
          <a:xfrm>
            <a:off x="1837870" y="1624120"/>
            <a:ext cx="2048510" cy="707886"/>
          </a:xfrm>
          <a:prstGeom prst="rect">
            <a:avLst/>
          </a:prstGeom>
          <a:noFill/>
        </p:spPr>
        <p:txBody>
          <a:bodyPr wrap="none" rtlCol="0">
            <a:spAutoFit/>
          </a:bodyPr>
          <a:lstStyle/>
          <a:p>
            <a:r>
              <a:rPr lang="nl-BE" sz="2000" b="1" dirty="0"/>
              <a:t>Crypto </a:t>
            </a:r>
            <a:r>
              <a:rPr lang="nl-BE" sz="2000" b="1" dirty="0" err="1"/>
              <a:t>currencies</a:t>
            </a:r>
            <a:endParaRPr lang="nl-BE" sz="2000" b="1" dirty="0"/>
          </a:p>
          <a:p>
            <a:r>
              <a:rPr lang="nl-BE" sz="2000" b="1" dirty="0"/>
              <a:t>(Virtuele assets)</a:t>
            </a:r>
          </a:p>
        </p:txBody>
      </p:sp>
      <p:sp>
        <p:nvSpPr>
          <p:cNvPr id="39" name="Rectangle 38"/>
          <p:cNvSpPr/>
          <p:nvPr/>
        </p:nvSpPr>
        <p:spPr>
          <a:xfrm>
            <a:off x="1837870" y="3505867"/>
            <a:ext cx="1351588" cy="707886"/>
          </a:xfrm>
          <a:prstGeom prst="rect">
            <a:avLst/>
          </a:prstGeom>
        </p:spPr>
        <p:txBody>
          <a:bodyPr wrap="none">
            <a:spAutoFit/>
          </a:bodyPr>
          <a:lstStyle/>
          <a:p>
            <a:r>
              <a:rPr lang="nl-BE" sz="2000" b="1" dirty="0" err="1"/>
              <a:t>Untangible</a:t>
            </a:r>
            <a:r>
              <a:rPr lang="nl-BE" sz="2000" b="1" dirty="0"/>
              <a:t/>
            </a:r>
            <a:br>
              <a:rPr lang="nl-BE" sz="2000" b="1" dirty="0"/>
            </a:br>
            <a:r>
              <a:rPr lang="nl-BE" sz="2000" b="1" dirty="0"/>
              <a:t>assets</a:t>
            </a:r>
          </a:p>
        </p:txBody>
      </p:sp>
      <p:grpSp>
        <p:nvGrpSpPr>
          <p:cNvPr id="40" name="Group 39"/>
          <p:cNvGrpSpPr/>
          <p:nvPr/>
        </p:nvGrpSpPr>
        <p:grpSpPr>
          <a:xfrm>
            <a:off x="8686219" y="5155710"/>
            <a:ext cx="1190109" cy="1405552"/>
            <a:chOff x="6637928" y="4218086"/>
            <a:chExt cx="1190109" cy="1405552"/>
          </a:xfrm>
        </p:grpSpPr>
        <p:pic>
          <p:nvPicPr>
            <p:cNvPr id="41" name="Picture 34" descr="https://d30y9cdsu7xlg0.cloudfront.net/png/315-200.png"/>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37928" y="4218086"/>
              <a:ext cx="1190109" cy="119010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664576" y="5254306"/>
              <a:ext cx="1149674" cy="369332"/>
            </a:xfrm>
            <a:prstGeom prst="rect">
              <a:avLst/>
            </a:prstGeom>
            <a:noFill/>
          </p:spPr>
          <p:txBody>
            <a:bodyPr wrap="none" rtlCol="0">
              <a:spAutoFit/>
            </a:bodyPr>
            <a:lstStyle/>
            <a:p>
              <a:r>
                <a:rPr lang="nl-BE" b="1" dirty="0" err="1" smtClean="0">
                  <a:solidFill>
                    <a:schemeClr val="tx1">
                      <a:lumMod val="50000"/>
                      <a:lumOff val="50000"/>
                    </a:schemeClr>
                  </a:solidFill>
                </a:rPr>
                <a:t>Diamonds</a:t>
              </a:r>
              <a:endParaRPr lang="nl-BE" b="1" dirty="0">
                <a:solidFill>
                  <a:schemeClr val="tx1">
                    <a:lumMod val="50000"/>
                    <a:lumOff val="50000"/>
                  </a:schemeClr>
                </a:solidFill>
              </a:endParaRPr>
            </a:p>
          </p:txBody>
        </p:sp>
      </p:grpSp>
      <p:grpSp>
        <p:nvGrpSpPr>
          <p:cNvPr id="43" name="Group 42"/>
          <p:cNvGrpSpPr/>
          <p:nvPr/>
        </p:nvGrpSpPr>
        <p:grpSpPr>
          <a:xfrm>
            <a:off x="6048390" y="4720544"/>
            <a:ext cx="2059772" cy="2059772"/>
            <a:chOff x="6402098" y="912198"/>
            <a:chExt cx="2059772" cy="2059772"/>
          </a:xfrm>
        </p:grpSpPr>
        <p:pic>
          <p:nvPicPr>
            <p:cNvPr id="44" name="Picture 32" descr="http://image.flaticon.com/icons/png/512/66/66906.png"/>
            <p:cNvPicPr>
              <a:picLocks noChangeAspect="1" noChangeArrowheads="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02098" y="912198"/>
              <a:ext cx="2059772" cy="205977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106154" y="2352807"/>
              <a:ext cx="590611" cy="369332"/>
            </a:xfrm>
            <a:prstGeom prst="rect">
              <a:avLst/>
            </a:prstGeom>
            <a:noFill/>
          </p:spPr>
          <p:txBody>
            <a:bodyPr wrap="none" rtlCol="0">
              <a:spAutoFit/>
            </a:bodyPr>
            <a:lstStyle/>
            <a:p>
              <a:r>
                <a:rPr lang="nl-BE" b="1" dirty="0" err="1" smtClean="0">
                  <a:solidFill>
                    <a:schemeClr val="tx1">
                      <a:lumMod val="50000"/>
                      <a:lumOff val="50000"/>
                    </a:schemeClr>
                  </a:solidFill>
                </a:rPr>
                <a:t>Cars</a:t>
              </a:r>
              <a:endParaRPr lang="nl-BE" b="1" dirty="0">
                <a:solidFill>
                  <a:schemeClr val="tx1">
                    <a:lumMod val="50000"/>
                    <a:lumOff val="50000"/>
                  </a:schemeClr>
                </a:solidFill>
              </a:endParaRPr>
            </a:p>
          </p:txBody>
        </p:sp>
      </p:grpSp>
      <p:grpSp>
        <p:nvGrpSpPr>
          <p:cNvPr id="46" name="Group 45"/>
          <p:cNvGrpSpPr/>
          <p:nvPr/>
        </p:nvGrpSpPr>
        <p:grpSpPr>
          <a:xfrm>
            <a:off x="3893653" y="5218035"/>
            <a:ext cx="1416478" cy="1285282"/>
            <a:chOff x="4822548" y="1638597"/>
            <a:chExt cx="1416478" cy="1285282"/>
          </a:xfrm>
        </p:grpSpPr>
        <p:pic>
          <p:nvPicPr>
            <p:cNvPr id="47" name="Picture 30" descr="https://openclipart.org/image/2400px/svg_to_png/217511/1429747035.png"/>
            <p:cNvPicPr>
              <a:picLocks noChangeAspect="1" noChangeArrowheads="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33677" y="1638597"/>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822548" y="2554547"/>
              <a:ext cx="1416478" cy="369332"/>
            </a:xfrm>
            <a:prstGeom prst="rect">
              <a:avLst/>
            </a:prstGeom>
            <a:noFill/>
          </p:spPr>
          <p:txBody>
            <a:bodyPr wrap="none" rtlCol="0">
              <a:spAutoFit/>
            </a:bodyPr>
            <a:lstStyle/>
            <a:p>
              <a:pPr algn="ctr"/>
              <a:r>
                <a:rPr lang="nl-BE" b="1" dirty="0" smtClean="0">
                  <a:solidFill>
                    <a:schemeClr val="tx1">
                      <a:lumMod val="50000"/>
                      <a:lumOff val="50000"/>
                    </a:schemeClr>
                  </a:solidFill>
                </a:rPr>
                <a:t>Land </a:t>
              </a:r>
              <a:r>
                <a:rPr lang="nl-BE" b="1" dirty="0" err="1" smtClean="0">
                  <a:solidFill>
                    <a:schemeClr val="tx1">
                      <a:lumMod val="50000"/>
                      <a:lumOff val="50000"/>
                    </a:schemeClr>
                  </a:solidFill>
                </a:rPr>
                <a:t>registry</a:t>
              </a:r>
              <a:endParaRPr lang="nl-BE" b="1" dirty="0">
                <a:solidFill>
                  <a:schemeClr val="tx1">
                    <a:lumMod val="50000"/>
                    <a:lumOff val="50000"/>
                  </a:schemeClr>
                </a:solidFill>
              </a:endParaRPr>
            </a:p>
          </p:txBody>
        </p:sp>
      </p:grpSp>
      <p:sp>
        <p:nvSpPr>
          <p:cNvPr id="49" name="Rectangle 48"/>
          <p:cNvSpPr/>
          <p:nvPr/>
        </p:nvSpPr>
        <p:spPr>
          <a:xfrm>
            <a:off x="1846069" y="5532799"/>
            <a:ext cx="1070934" cy="707886"/>
          </a:xfrm>
          <a:prstGeom prst="rect">
            <a:avLst/>
          </a:prstGeom>
        </p:spPr>
        <p:txBody>
          <a:bodyPr wrap="none">
            <a:spAutoFit/>
          </a:bodyPr>
          <a:lstStyle/>
          <a:p>
            <a:r>
              <a:rPr lang="nl-BE" sz="2000" b="1" dirty="0" err="1"/>
              <a:t>Tangible</a:t>
            </a:r>
            <a:r>
              <a:rPr lang="nl-BE" sz="2000" b="1" dirty="0"/>
              <a:t/>
            </a:r>
            <a:br>
              <a:rPr lang="nl-BE" sz="2000" b="1" dirty="0"/>
            </a:br>
            <a:r>
              <a:rPr lang="nl-BE" sz="2000" b="1" dirty="0"/>
              <a:t>assets</a:t>
            </a:r>
          </a:p>
        </p:txBody>
      </p:sp>
      <p:grpSp>
        <p:nvGrpSpPr>
          <p:cNvPr id="7" name="Group 6"/>
          <p:cNvGrpSpPr/>
          <p:nvPr/>
        </p:nvGrpSpPr>
        <p:grpSpPr>
          <a:xfrm>
            <a:off x="9263064" y="3187668"/>
            <a:ext cx="1139389" cy="1454307"/>
            <a:chOff x="8643938" y="3324570"/>
            <a:chExt cx="1139389" cy="1454307"/>
          </a:xfrm>
        </p:grpSpPr>
        <p:pic>
          <p:nvPicPr>
            <p:cNvPr id="26626" name="Picture 2"/>
            <p:cNvPicPr>
              <a:picLocks noChangeAspect="1" noChangeArrowheads="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643938" y="3324570"/>
              <a:ext cx="1139389"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8656340" y="4409545"/>
              <a:ext cx="1124026" cy="369332"/>
            </a:xfrm>
            <a:prstGeom prst="rect">
              <a:avLst/>
            </a:prstGeom>
            <a:noFill/>
          </p:spPr>
          <p:txBody>
            <a:bodyPr wrap="none" rtlCol="0">
              <a:spAutoFit/>
            </a:bodyPr>
            <a:lstStyle/>
            <a:p>
              <a:r>
                <a:rPr lang="nl-BE" b="1" dirty="0" smtClean="0">
                  <a:solidFill>
                    <a:schemeClr val="tx1">
                      <a:lumMod val="50000"/>
                      <a:lumOff val="50000"/>
                    </a:schemeClr>
                  </a:solidFill>
                </a:rPr>
                <a:t>Electricity</a:t>
              </a:r>
              <a:endParaRPr lang="nl-BE" b="1" dirty="0">
                <a:solidFill>
                  <a:schemeClr val="tx1">
                    <a:lumMod val="50000"/>
                    <a:lumOff val="50000"/>
                  </a:schemeClr>
                </a:solidFill>
              </a:endParaRPr>
            </a:p>
          </p:txBody>
        </p:sp>
      </p:grpSp>
    </p:spTree>
    <p:extLst>
      <p:ext uri="{BB962C8B-B14F-4D97-AF65-F5344CB8AC3E}">
        <p14:creationId xmlns:p14="http://schemas.microsoft.com/office/powerpoint/2010/main" val="358605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Enforcements of agreements</a:t>
            </a:r>
            <a:endParaRPr lang="en-GB" noProof="0" dirty="0"/>
          </a:p>
        </p:txBody>
      </p:sp>
      <p:grpSp>
        <p:nvGrpSpPr>
          <p:cNvPr id="22" name="Group 21"/>
          <p:cNvGrpSpPr/>
          <p:nvPr/>
        </p:nvGrpSpPr>
        <p:grpSpPr>
          <a:xfrm>
            <a:off x="6426525" y="2380374"/>
            <a:ext cx="2225289" cy="1514417"/>
            <a:chOff x="5782329" y="1808133"/>
            <a:chExt cx="2225289" cy="1514417"/>
          </a:xfrm>
        </p:grpSpPr>
        <p:sp>
          <p:nvSpPr>
            <p:cNvPr id="6" name="TextBox 5"/>
            <p:cNvSpPr txBox="1"/>
            <p:nvPr/>
          </p:nvSpPr>
          <p:spPr>
            <a:xfrm>
              <a:off x="5782329" y="2676219"/>
              <a:ext cx="2225289" cy="646331"/>
            </a:xfrm>
            <a:prstGeom prst="rect">
              <a:avLst/>
            </a:prstGeom>
            <a:noFill/>
          </p:spPr>
          <p:txBody>
            <a:bodyPr wrap="none" rtlCol="0">
              <a:spAutoFit/>
            </a:bodyPr>
            <a:lstStyle/>
            <a:p>
              <a:pPr algn="ctr"/>
              <a:r>
                <a:rPr lang="nl-BE" b="1" dirty="0" smtClean="0"/>
                <a:t>Processing</a:t>
              </a:r>
              <a:br>
                <a:rPr lang="nl-BE" b="1" dirty="0" smtClean="0"/>
              </a:br>
              <a:r>
                <a:rPr lang="nl-BE" b="1" dirty="0" smtClean="0"/>
                <a:t>medical prescriptions</a:t>
              </a:r>
              <a:endParaRPr lang="nl-BE" b="1" dirty="0"/>
            </a:p>
          </p:txBody>
        </p:sp>
        <p:grpSp>
          <p:nvGrpSpPr>
            <p:cNvPr id="7" name="Group 6"/>
            <p:cNvGrpSpPr>
              <a:grpSpLocks noChangeAspect="1"/>
            </p:cNvGrpSpPr>
            <p:nvPr/>
          </p:nvGrpSpPr>
          <p:grpSpPr>
            <a:xfrm>
              <a:off x="6434092" y="1808133"/>
              <a:ext cx="911159" cy="972000"/>
              <a:chOff x="2339751" y="3212976"/>
              <a:chExt cx="500269" cy="533673"/>
            </a:xfrm>
          </p:grpSpPr>
          <p:pic>
            <p:nvPicPr>
              <p:cNvPr id="8" name="Picture 7"/>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339751" y="3212976"/>
                <a:ext cx="432049" cy="45101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7097" y="3433726"/>
                <a:ext cx="312923" cy="312923"/>
              </a:xfrm>
              <a:prstGeom prst="rect">
                <a:avLst/>
              </a:prstGeom>
            </p:spPr>
          </p:pic>
        </p:grpSp>
      </p:grpSp>
      <p:grpSp>
        <p:nvGrpSpPr>
          <p:cNvPr id="10" name="Group 9"/>
          <p:cNvGrpSpPr>
            <a:grpSpLocks noChangeAspect="1"/>
          </p:cNvGrpSpPr>
          <p:nvPr/>
        </p:nvGrpSpPr>
        <p:grpSpPr>
          <a:xfrm>
            <a:off x="8815618" y="2231547"/>
            <a:ext cx="1147886" cy="1479415"/>
            <a:chOff x="6017263" y="2071405"/>
            <a:chExt cx="1116000" cy="1367894"/>
          </a:xfrm>
        </p:grpSpPr>
        <p:sp>
          <p:nvSpPr>
            <p:cNvPr id="11" name="TextBox 10"/>
            <p:cNvSpPr txBox="1"/>
            <p:nvPr/>
          </p:nvSpPr>
          <p:spPr>
            <a:xfrm>
              <a:off x="6093685" y="3097808"/>
              <a:ext cx="1010204" cy="341491"/>
            </a:xfrm>
            <a:prstGeom prst="rect">
              <a:avLst/>
            </a:prstGeom>
            <a:noFill/>
          </p:spPr>
          <p:txBody>
            <a:bodyPr wrap="none" rtlCol="0">
              <a:spAutoFit/>
            </a:bodyPr>
            <a:lstStyle/>
            <a:p>
              <a:pPr algn="ctr"/>
              <a:r>
                <a:rPr lang="nl-BE" b="1" dirty="0" smtClean="0"/>
                <a:t>Elections</a:t>
              </a:r>
              <a:endParaRPr lang="nl-BE" b="1" dirty="0"/>
            </a:p>
          </p:txBody>
        </p:sp>
        <p:pic>
          <p:nvPicPr>
            <p:cNvPr id="12" name="Picture 11" descr="https://d30y9cdsu7xlg0.cloudfront.net/png/84860-200.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17263" y="2071405"/>
              <a:ext cx="1116000" cy="111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682794" y="4098069"/>
            <a:ext cx="1599861" cy="1599352"/>
            <a:chOff x="3397066" y="5179597"/>
            <a:chExt cx="1599861" cy="1599352"/>
          </a:xfrm>
        </p:grpSpPr>
        <p:pic>
          <p:nvPicPr>
            <p:cNvPr id="27650" name="Picture 2" descr="Afbeeldingsresultaat voor rent icon"/>
            <p:cNvPicPr>
              <a:picLocks noChangeAspect="1" noChangeArrowheads="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22364" y="5179597"/>
              <a:ext cx="1149263" cy="100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97066" y="6132618"/>
              <a:ext cx="1599861" cy="646331"/>
            </a:xfrm>
            <a:prstGeom prst="rect">
              <a:avLst/>
            </a:prstGeom>
            <a:noFill/>
          </p:spPr>
          <p:txBody>
            <a:bodyPr wrap="none" rtlCol="0">
              <a:spAutoFit/>
            </a:bodyPr>
            <a:lstStyle/>
            <a:p>
              <a:pPr algn="ctr"/>
              <a:r>
                <a:rPr lang="nl-BE" b="1" dirty="0" smtClean="0"/>
                <a:t>Blocking</a:t>
              </a:r>
              <a:br>
                <a:rPr lang="nl-BE" b="1" dirty="0" smtClean="0"/>
              </a:br>
              <a:r>
                <a:rPr lang="nl-BE" b="1" dirty="0" smtClean="0"/>
                <a:t>rent guarantee</a:t>
              </a:r>
              <a:endParaRPr lang="nl-BE" b="1" dirty="0"/>
            </a:p>
          </p:txBody>
        </p:sp>
      </p:grpSp>
      <p:grpSp>
        <p:nvGrpSpPr>
          <p:cNvPr id="29" name="Group 28"/>
          <p:cNvGrpSpPr/>
          <p:nvPr/>
        </p:nvGrpSpPr>
        <p:grpSpPr>
          <a:xfrm>
            <a:off x="5754584" y="4169114"/>
            <a:ext cx="1534266" cy="1457265"/>
            <a:chOff x="1815380" y="4969490"/>
            <a:chExt cx="1534266" cy="1457265"/>
          </a:xfrm>
        </p:grpSpPr>
        <p:pic>
          <p:nvPicPr>
            <p:cNvPr id="27652" name="Picture 4" descr="Afbeeldingsresultaat voor crowdfunding icon"/>
            <p:cNvPicPr>
              <a:picLocks noChangeAspect="1" noChangeArrowheads="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6398" y="4969490"/>
              <a:ext cx="1192230" cy="11922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15380" y="6057423"/>
              <a:ext cx="1534266" cy="369332"/>
            </a:xfrm>
            <a:prstGeom prst="rect">
              <a:avLst/>
            </a:prstGeom>
          </p:spPr>
          <p:txBody>
            <a:bodyPr wrap="none">
              <a:spAutoFit/>
            </a:bodyPr>
            <a:lstStyle/>
            <a:p>
              <a:r>
                <a:rPr lang="nl-BE" b="1" dirty="0"/>
                <a:t>Crowdfunding</a:t>
              </a:r>
            </a:p>
          </p:txBody>
        </p:sp>
      </p:grpSp>
      <p:grpSp>
        <p:nvGrpSpPr>
          <p:cNvPr id="19" name="Group 18"/>
          <p:cNvGrpSpPr/>
          <p:nvPr/>
        </p:nvGrpSpPr>
        <p:grpSpPr>
          <a:xfrm>
            <a:off x="2925166" y="3968004"/>
            <a:ext cx="2435475" cy="1859482"/>
            <a:chOff x="-328429" y="5141816"/>
            <a:chExt cx="2435475" cy="1859482"/>
          </a:xfrm>
        </p:grpSpPr>
        <p:pic>
          <p:nvPicPr>
            <p:cNvPr id="27654" name="Picture 6" descr="Gerelateerde afbeelding"/>
            <p:cNvPicPr>
              <a:picLocks noChangeAspect="1" noChangeArrowheads="1"/>
            </p:cNvPicPr>
            <p:nvPr/>
          </p:nvPicPr>
          <p:blipFill>
            <a:blip r:embed="rId8"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8793" y="5141816"/>
              <a:ext cx="1002218" cy="11687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28429" y="6354967"/>
              <a:ext cx="2435475" cy="646331"/>
            </a:xfrm>
            <a:prstGeom prst="rect">
              <a:avLst/>
            </a:prstGeom>
          </p:spPr>
          <p:txBody>
            <a:bodyPr wrap="none">
              <a:spAutoFit/>
            </a:bodyPr>
            <a:lstStyle/>
            <a:p>
              <a:pPr algn="ctr"/>
              <a:r>
                <a:rPr lang="nl-BE" b="1" dirty="0"/>
                <a:t>Application &amp; Payment </a:t>
              </a:r>
              <a:r>
                <a:rPr lang="nl-BE" b="1" dirty="0" smtClean="0"/>
                <a:t/>
              </a:r>
              <a:br>
                <a:rPr lang="nl-BE" b="1" dirty="0" smtClean="0"/>
              </a:br>
              <a:r>
                <a:rPr lang="nl-BE" b="1" dirty="0" smtClean="0"/>
                <a:t>of </a:t>
              </a:r>
              <a:r>
                <a:rPr lang="nl-BE" b="1" dirty="0"/>
                <a:t>subsidies / benefits</a:t>
              </a:r>
            </a:p>
          </p:txBody>
        </p:sp>
      </p:grpSp>
      <p:grpSp>
        <p:nvGrpSpPr>
          <p:cNvPr id="21" name="Group 20"/>
          <p:cNvGrpSpPr/>
          <p:nvPr/>
        </p:nvGrpSpPr>
        <p:grpSpPr>
          <a:xfrm>
            <a:off x="2632021" y="2512007"/>
            <a:ext cx="1285608" cy="1379643"/>
            <a:chOff x="4634174" y="2721931"/>
            <a:chExt cx="1285608" cy="1379643"/>
          </a:xfrm>
        </p:grpSpPr>
        <p:pic>
          <p:nvPicPr>
            <p:cNvPr id="27656" name="Picture 8" descr="Afbeeldingsresultaat voor lock icon"/>
            <p:cNvPicPr>
              <a:picLocks noChangeAspect="1" noChangeArrowheads="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771627" y="2721931"/>
              <a:ext cx="1010702" cy="10107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34174" y="3732242"/>
              <a:ext cx="1285608" cy="369332"/>
            </a:xfrm>
            <a:prstGeom prst="rect">
              <a:avLst/>
            </a:prstGeom>
          </p:spPr>
          <p:txBody>
            <a:bodyPr wrap="none">
              <a:spAutoFit/>
            </a:bodyPr>
            <a:lstStyle/>
            <a:p>
              <a:r>
                <a:rPr lang="nl-BE" b="1" dirty="0"/>
                <a:t>Smart locks</a:t>
              </a:r>
            </a:p>
          </p:txBody>
        </p:sp>
      </p:grpSp>
      <p:grpSp>
        <p:nvGrpSpPr>
          <p:cNvPr id="25" name="Group 24"/>
          <p:cNvGrpSpPr/>
          <p:nvPr/>
        </p:nvGrpSpPr>
        <p:grpSpPr>
          <a:xfrm>
            <a:off x="4732999" y="2327368"/>
            <a:ext cx="1255283" cy="1620429"/>
            <a:chOff x="3114613" y="1655954"/>
            <a:chExt cx="1255283" cy="1620429"/>
          </a:xfrm>
        </p:grpSpPr>
        <p:pic>
          <p:nvPicPr>
            <p:cNvPr id="27661" name="Picture 13"/>
            <p:cNvPicPr>
              <a:picLocks noChangeAspect="1" noChangeArrowheads="1"/>
            </p:cNvPicPr>
            <p:nvPr/>
          </p:nvPicPr>
          <p:blipFill>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14613" y="1655954"/>
              <a:ext cx="1255283" cy="125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114613" y="2630052"/>
              <a:ext cx="1180580" cy="646331"/>
            </a:xfrm>
            <a:prstGeom prst="rect">
              <a:avLst/>
            </a:prstGeom>
          </p:spPr>
          <p:txBody>
            <a:bodyPr wrap="none">
              <a:spAutoFit/>
            </a:bodyPr>
            <a:lstStyle/>
            <a:p>
              <a:pPr algn="ctr"/>
              <a:r>
                <a:rPr lang="nl-BE" b="1" dirty="0" smtClean="0"/>
                <a:t>Transport</a:t>
              </a:r>
              <a:br>
                <a:rPr lang="nl-BE" b="1" dirty="0" smtClean="0"/>
              </a:br>
              <a:r>
                <a:rPr lang="nl-BE" b="1" dirty="0" smtClean="0"/>
                <a:t>conditions</a:t>
              </a:r>
              <a:endParaRPr lang="nl-BE" b="1" dirty="0"/>
            </a:p>
          </p:txBody>
        </p:sp>
      </p:grpSp>
      <p:grpSp>
        <p:nvGrpSpPr>
          <p:cNvPr id="38" name="Group 37"/>
          <p:cNvGrpSpPr/>
          <p:nvPr/>
        </p:nvGrpSpPr>
        <p:grpSpPr>
          <a:xfrm>
            <a:off x="7667518" y="888494"/>
            <a:ext cx="1354986" cy="1623512"/>
            <a:chOff x="6844114" y="2094476"/>
            <a:chExt cx="1354986" cy="1623512"/>
          </a:xfrm>
        </p:grpSpPr>
        <p:sp>
          <p:nvSpPr>
            <p:cNvPr id="39" name="TextBox 38"/>
            <p:cNvSpPr txBox="1"/>
            <p:nvPr/>
          </p:nvSpPr>
          <p:spPr>
            <a:xfrm>
              <a:off x="6844114" y="3071657"/>
              <a:ext cx="1354986" cy="646331"/>
            </a:xfrm>
            <a:prstGeom prst="rect">
              <a:avLst/>
            </a:prstGeom>
            <a:noFill/>
          </p:spPr>
          <p:txBody>
            <a:bodyPr wrap="none" rtlCol="0">
              <a:spAutoFit/>
            </a:bodyPr>
            <a:lstStyle/>
            <a:p>
              <a:pPr algn="ctr"/>
              <a:r>
                <a:rPr lang="nl-BE" b="1" dirty="0" smtClean="0"/>
                <a:t>Flight Delay </a:t>
              </a:r>
            </a:p>
            <a:p>
              <a:pPr algn="ctr"/>
              <a:r>
                <a:rPr lang="nl-BE" b="1" dirty="0"/>
                <a:t>I</a:t>
              </a:r>
              <a:r>
                <a:rPr lang="nl-BE" b="1" dirty="0" smtClean="0"/>
                <a:t>nsurance</a:t>
              </a:r>
              <a:endParaRPr lang="nl-BE" b="1" dirty="0"/>
            </a:p>
          </p:txBody>
        </p:sp>
        <p:pic>
          <p:nvPicPr>
            <p:cNvPr id="40" name="Picture 2" descr="http://simpleicon.com/wp-content/uploads/umbrella.png"/>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10630" y="2094476"/>
              <a:ext cx="1080000"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5638688" y="936243"/>
            <a:ext cx="1375185" cy="1553482"/>
            <a:chOff x="2459227" y="3413314"/>
            <a:chExt cx="1375185" cy="1553482"/>
          </a:xfrm>
        </p:grpSpPr>
        <p:pic>
          <p:nvPicPr>
            <p:cNvPr id="42" name="Picture 12" descr="Permissions"/>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71276" y="3413314"/>
              <a:ext cx="951088" cy="95302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459227" y="4320465"/>
              <a:ext cx="1375185" cy="646331"/>
            </a:xfrm>
            <a:prstGeom prst="rect">
              <a:avLst/>
            </a:prstGeom>
          </p:spPr>
          <p:txBody>
            <a:bodyPr wrap="none">
              <a:spAutoFit/>
            </a:bodyPr>
            <a:lstStyle/>
            <a:p>
              <a:pPr algn="ctr"/>
              <a:r>
                <a:rPr lang="nl-BE" b="1" dirty="0"/>
                <a:t>Permissions </a:t>
              </a:r>
              <a:r>
                <a:rPr lang="nl-BE" b="1" dirty="0" smtClean="0"/>
                <a:t/>
              </a:r>
              <a:br>
                <a:rPr lang="nl-BE" b="1" dirty="0" smtClean="0"/>
              </a:br>
              <a:r>
                <a:rPr lang="nl-BE" b="1" dirty="0" smtClean="0"/>
                <a:t>access </a:t>
              </a:r>
              <a:r>
                <a:rPr lang="nl-BE" b="1" dirty="0"/>
                <a:t>PII</a:t>
              </a:r>
            </a:p>
          </p:txBody>
        </p:sp>
      </p:grpSp>
      <p:grpSp>
        <p:nvGrpSpPr>
          <p:cNvPr id="44" name="Group 43"/>
          <p:cNvGrpSpPr/>
          <p:nvPr/>
        </p:nvGrpSpPr>
        <p:grpSpPr>
          <a:xfrm>
            <a:off x="3672844" y="990508"/>
            <a:ext cx="1240722" cy="1444952"/>
            <a:chOff x="425880" y="3106057"/>
            <a:chExt cx="1240722" cy="1444952"/>
          </a:xfrm>
        </p:grpSpPr>
        <p:pic>
          <p:nvPicPr>
            <p:cNvPr id="45" name="Picture 15" descr="Auction"/>
            <p:cNvPicPr>
              <a:picLocks noChangeAspect="1" noChangeArrowheads="1"/>
            </p:cNvPicPr>
            <p:nvPr/>
          </p:nvPicPr>
          <p:blipFill>
            <a:blip r:embed="rId1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8800" y="3106057"/>
              <a:ext cx="1157802" cy="103729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425880" y="4181677"/>
              <a:ext cx="926856" cy="369332"/>
            </a:xfrm>
            <a:prstGeom prst="rect">
              <a:avLst/>
            </a:prstGeom>
          </p:spPr>
          <p:txBody>
            <a:bodyPr wrap="none">
              <a:spAutoFit/>
            </a:bodyPr>
            <a:lstStyle/>
            <a:p>
              <a:pPr algn="ctr"/>
              <a:r>
                <a:rPr lang="nl-BE" b="1" dirty="0" smtClean="0"/>
                <a:t>Auction</a:t>
              </a:r>
              <a:endParaRPr lang="nl-BE" b="1" dirty="0"/>
            </a:p>
          </p:txBody>
        </p:sp>
      </p:grpSp>
      <p:sp>
        <p:nvSpPr>
          <p:cNvPr id="36" name="TextBox 35"/>
          <p:cNvSpPr txBox="1"/>
          <p:nvPr/>
        </p:nvSpPr>
        <p:spPr>
          <a:xfrm>
            <a:off x="2116782" y="5763401"/>
            <a:ext cx="8418994" cy="769441"/>
          </a:xfrm>
          <a:prstGeom prst="rect">
            <a:avLst/>
          </a:prstGeom>
          <a:solidFill>
            <a:schemeClr val="bg2">
              <a:lumMod val="50000"/>
            </a:schemeClr>
          </a:solidFill>
          <a:ln>
            <a:solidFill>
              <a:schemeClr val="bg2">
                <a:lumMod val="50000"/>
              </a:schemeClr>
            </a:solidFill>
          </a:ln>
        </p:spPr>
        <p:txBody>
          <a:bodyPr wrap="square" rtlCol="0">
            <a:spAutoFit/>
          </a:bodyPr>
          <a:lstStyle/>
          <a:p>
            <a:pPr algn="ctr"/>
            <a:r>
              <a:rPr lang="nl-BE" sz="2200" spc="200" dirty="0">
                <a:solidFill>
                  <a:schemeClr val="bg2"/>
                </a:solidFill>
              </a:rPr>
              <a:t>Agreements between parties that do not trust </a:t>
            </a:r>
            <a:r>
              <a:rPr lang="nl-BE" sz="2200" spc="200" dirty="0" err="1">
                <a:solidFill>
                  <a:schemeClr val="bg2"/>
                </a:solidFill>
              </a:rPr>
              <a:t>each</a:t>
            </a:r>
            <a:r>
              <a:rPr lang="nl-BE" sz="2200" spc="200" dirty="0">
                <a:solidFill>
                  <a:schemeClr val="bg2"/>
                </a:solidFill>
              </a:rPr>
              <a:t> </a:t>
            </a:r>
            <a:r>
              <a:rPr lang="nl-BE" sz="2200" spc="200" dirty="0" err="1">
                <a:solidFill>
                  <a:schemeClr val="bg2"/>
                </a:solidFill>
              </a:rPr>
              <a:t>other</a:t>
            </a:r>
            <a:r>
              <a:rPr lang="nl-BE" sz="2200" spc="200" dirty="0">
                <a:solidFill>
                  <a:schemeClr val="bg2"/>
                </a:solidFill>
              </a:rPr>
              <a:t>,</a:t>
            </a:r>
          </a:p>
          <a:p>
            <a:pPr algn="ctr"/>
            <a:r>
              <a:rPr lang="nl-BE" sz="2200" spc="200" dirty="0">
                <a:solidFill>
                  <a:schemeClr val="bg2"/>
                </a:solidFill>
              </a:rPr>
              <a:t>without trusted intermediary</a:t>
            </a:r>
          </a:p>
        </p:txBody>
      </p:sp>
    </p:spTree>
    <p:extLst>
      <p:ext uri="{BB962C8B-B14F-4D97-AF65-F5344CB8AC3E}">
        <p14:creationId xmlns:p14="http://schemas.microsoft.com/office/powerpoint/2010/main" val="29941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Integration</a:t>
            </a:r>
          </a:p>
        </p:txBody>
      </p:sp>
      <p:sp>
        <p:nvSpPr>
          <p:cNvPr id="5" name="Rounded Rectangle 4"/>
          <p:cNvSpPr/>
          <p:nvPr/>
        </p:nvSpPr>
        <p:spPr>
          <a:xfrm>
            <a:off x="2497770" y="2265509"/>
            <a:ext cx="7255840" cy="1108051"/>
          </a:xfrm>
          <a:prstGeom prst="roundRect">
            <a:avLst>
              <a:gd name="adj" fmla="val 657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6" name="Content Placeholder 2"/>
          <p:cNvSpPr txBox="1">
            <a:spLocks/>
          </p:cNvSpPr>
          <p:nvPr/>
        </p:nvSpPr>
        <p:spPr>
          <a:xfrm>
            <a:off x="1981200" y="1164776"/>
            <a:ext cx="85534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Blockchain ≠ a complete business solution, but a component of a larger system</a:t>
            </a:r>
          </a:p>
          <a:p>
            <a:endParaRPr lang="nl-BE" dirty="0"/>
          </a:p>
          <a:p>
            <a:pPr marL="0" indent="0">
              <a:buNone/>
            </a:pPr>
            <a:endParaRPr lang="nl-BE" dirty="0"/>
          </a:p>
          <a:p>
            <a:pPr marL="0" indent="0">
              <a:buNone/>
            </a:pPr>
            <a:endParaRPr lang="nl-BE" dirty="0"/>
          </a:p>
          <a:p>
            <a:r>
              <a:rPr lang="en-GB"/>
              <a:t>Blockchain ≠ start from scratch (fortunately) =&gt; reuse of existing components </a:t>
            </a:r>
          </a:p>
          <a:p>
            <a:endParaRPr lang="nl-BE" dirty="0"/>
          </a:p>
        </p:txBody>
      </p:sp>
      <p:pic>
        <p:nvPicPr>
          <p:cNvPr id="7" name="Picture 2" descr="CSA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0565" y="4844890"/>
            <a:ext cx="2241097" cy="706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4478" y="4813796"/>
            <a:ext cx="49244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82028" y="2256298"/>
            <a:ext cx="4871583" cy="1107996"/>
          </a:xfrm>
          <a:prstGeom prst="rect">
            <a:avLst/>
          </a:prstGeom>
        </p:spPr>
        <p:txBody>
          <a:bodyPr wrap="square">
            <a:spAutoFit/>
          </a:bodyPr>
          <a:lstStyle/>
          <a:p>
            <a:r>
              <a:rPr lang="en-GB" sz="2200"/>
              <a:t>“</a:t>
            </a:r>
            <a:r>
              <a:rPr lang="en-GB" sz="2200" i="1"/>
              <a:t>CIOs should view the blockchain portion to be less than 5% of the total project development effort.</a:t>
            </a:r>
            <a:r>
              <a:rPr lang="en-GB" sz="2200"/>
              <a:t>”</a:t>
            </a:r>
          </a:p>
        </p:txBody>
      </p:sp>
      <p:pic>
        <p:nvPicPr>
          <p:cNvPr id="10" name="Picture 5" descr="https://upload.wikimedia.org/wikipedia/commons/thumb/9/98/Gartner_logo.svg/2000px-Gartner_logo.sv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875" y="2363361"/>
            <a:ext cx="1944234" cy="44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9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a:t>Technological trends</a:t>
            </a:r>
          </a:p>
        </p:txBody>
      </p:sp>
      <p:sp>
        <p:nvSpPr>
          <p:cNvPr id="23" name="Rectangle 22"/>
          <p:cNvSpPr/>
          <p:nvPr/>
        </p:nvSpPr>
        <p:spPr>
          <a:xfrm>
            <a:off x="2148115" y="955722"/>
            <a:ext cx="7721600" cy="1015663"/>
          </a:xfrm>
          <a:prstGeom prst="rect">
            <a:avLst/>
          </a:prstGeom>
        </p:spPr>
        <p:txBody>
          <a:bodyPr wrap="square">
            <a:spAutoFit/>
          </a:bodyPr>
          <a:lstStyle/>
          <a:p>
            <a:pPr algn="ctr"/>
            <a:r>
              <a:rPr lang="en-GB" sz="2000" dirty="0" err="1"/>
              <a:t>Blockchain</a:t>
            </a:r>
            <a:r>
              <a:rPr lang="en-GB" sz="2000" dirty="0"/>
              <a:t> isn't the only trend</a:t>
            </a:r>
          </a:p>
          <a:p>
            <a:pPr algn="ctr"/>
            <a:r>
              <a:rPr lang="en-GB" sz="2000" dirty="0"/>
              <a:t>Multiple technologies combined offer new perspectives and are able to transform the business</a:t>
            </a:r>
          </a:p>
        </p:txBody>
      </p:sp>
      <p:grpSp>
        <p:nvGrpSpPr>
          <p:cNvPr id="24" name="Group 23"/>
          <p:cNvGrpSpPr/>
          <p:nvPr/>
        </p:nvGrpSpPr>
        <p:grpSpPr>
          <a:xfrm>
            <a:off x="2364290" y="2214946"/>
            <a:ext cx="1717368" cy="1825231"/>
            <a:chOff x="288747" y="2454921"/>
            <a:chExt cx="1717368" cy="1825231"/>
          </a:xfrm>
        </p:grpSpPr>
        <p:pic>
          <p:nvPicPr>
            <p:cNvPr id="2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747" y="2454921"/>
              <a:ext cx="1717368" cy="14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84093" y="3910820"/>
              <a:ext cx="1499962" cy="369332"/>
            </a:xfrm>
            <a:prstGeom prst="rect">
              <a:avLst/>
            </a:prstGeom>
            <a:noFill/>
          </p:spPr>
          <p:txBody>
            <a:bodyPr wrap="none" rtlCol="0">
              <a:spAutoFit/>
            </a:bodyPr>
            <a:lstStyle/>
            <a:p>
              <a:r>
                <a:rPr lang="en-GB" b="1"/>
                <a:t>Microservices</a:t>
              </a:r>
            </a:p>
          </p:txBody>
        </p:sp>
      </p:grpSp>
      <p:grpSp>
        <p:nvGrpSpPr>
          <p:cNvPr id="30" name="Group 29"/>
          <p:cNvGrpSpPr/>
          <p:nvPr/>
        </p:nvGrpSpPr>
        <p:grpSpPr>
          <a:xfrm>
            <a:off x="7109575" y="3970951"/>
            <a:ext cx="1976369" cy="1663236"/>
            <a:chOff x="5768359" y="2394853"/>
            <a:chExt cx="1976369" cy="1663236"/>
          </a:xfrm>
        </p:grpSpPr>
        <p:pic>
          <p:nvPicPr>
            <p:cNvPr id="34" name="Picture 4" descr="https://www.smalsresearch.be/wp-content/uploads/2017/01/moby-300x19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68359" y="2394853"/>
              <a:ext cx="1976369" cy="12648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006562" y="3688757"/>
              <a:ext cx="1208216" cy="369332"/>
            </a:xfrm>
            <a:prstGeom prst="rect">
              <a:avLst/>
            </a:prstGeom>
            <a:noFill/>
          </p:spPr>
          <p:txBody>
            <a:bodyPr wrap="none" rtlCol="0">
              <a:spAutoFit/>
            </a:bodyPr>
            <a:lstStyle/>
            <a:p>
              <a:r>
                <a:rPr lang="en-GB" b="1"/>
                <a:t>Containers</a:t>
              </a:r>
            </a:p>
          </p:txBody>
        </p:sp>
      </p:grpSp>
      <p:grpSp>
        <p:nvGrpSpPr>
          <p:cNvPr id="36" name="Group 35"/>
          <p:cNvGrpSpPr/>
          <p:nvPr/>
        </p:nvGrpSpPr>
        <p:grpSpPr>
          <a:xfrm>
            <a:off x="5033449" y="2092087"/>
            <a:ext cx="2600264" cy="1847003"/>
            <a:chOff x="3271923" y="2433149"/>
            <a:chExt cx="2600264" cy="1847003"/>
          </a:xfrm>
        </p:grpSpPr>
        <p:grpSp>
          <p:nvGrpSpPr>
            <p:cNvPr id="37" name="Group 36"/>
            <p:cNvGrpSpPr/>
            <p:nvPr/>
          </p:nvGrpSpPr>
          <p:grpSpPr>
            <a:xfrm>
              <a:off x="3670419" y="2433149"/>
              <a:ext cx="1582057" cy="1248230"/>
              <a:chOff x="719577" y="4550597"/>
              <a:chExt cx="2473566" cy="1806662"/>
            </a:xfrm>
          </p:grpSpPr>
          <p:pic>
            <p:nvPicPr>
              <p:cNvPr id="39" name="Picture 7" descr="https://upload.wikimedia.org/wikipedia/commons/thumb/3/37/Speech_balloon.svg/2000px-Speech_balloon.svg.png"/>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19577" y="4833257"/>
                <a:ext cx="1352125" cy="1095829"/>
              </a:xfrm>
              <a:prstGeom prst="rect">
                <a:avLst/>
              </a:prstGeom>
              <a:noFill/>
            </p:spPr>
          </p:pic>
          <p:pic>
            <p:nvPicPr>
              <p:cNvPr id="40" name="Picture 7" descr="https://upload.wikimedia.org/wikipedia/commons/thumb/3/37/Speech_balloon.svg/2000px-Speech_balloon.svg.png"/>
              <p:cNvPicPr>
                <a:picLocks noChangeAspect="1" noChangeArrowheads="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68312" y="4550597"/>
                <a:ext cx="1024831" cy="8305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https://upload.wikimedia.org/wikipedia/commons/thumb/3/37/Speech_balloon.svg/2000px-Speech_balloon.svg.png"/>
              <p:cNvPicPr>
                <a:picLocks noChangeAspect="1" noChangeArrowheads="1"/>
              </p:cNvPicPr>
              <p:nvPr/>
            </p:nvPicPr>
            <p:blipFill>
              <a:blip r:embed="rId7"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854680" y="5402944"/>
                <a:ext cx="1177513" cy="95431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3271923" y="3910820"/>
              <a:ext cx="2600264" cy="369332"/>
            </a:xfrm>
            <a:prstGeom prst="rect">
              <a:avLst/>
            </a:prstGeom>
            <a:noFill/>
          </p:spPr>
          <p:txBody>
            <a:bodyPr wrap="none" rtlCol="0">
              <a:spAutoFit/>
            </a:bodyPr>
            <a:lstStyle/>
            <a:p>
              <a:r>
                <a:rPr lang="en-GB" b="1"/>
                <a:t>Event-driven architecture</a:t>
              </a:r>
            </a:p>
          </p:txBody>
        </p:sp>
      </p:grpSp>
      <p:grpSp>
        <p:nvGrpSpPr>
          <p:cNvPr id="42" name="Group 41"/>
          <p:cNvGrpSpPr/>
          <p:nvPr/>
        </p:nvGrpSpPr>
        <p:grpSpPr>
          <a:xfrm>
            <a:off x="8876843" y="2298382"/>
            <a:ext cx="1434495" cy="1600833"/>
            <a:chOff x="7744728" y="2701091"/>
            <a:chExt cx="1434495" cy="1600833"/>
          </a:xfrm>
        </p:grpSpPr>
        <p:pic>
          <p:nvPicPr>
            <p:cNvPr id="43" name="Picture 9" descr="http://www.indianmagentoexperts.com/wp-content/uploads/2013/02/api-icon.png"/>
            <p:cNvPicPr>
              <a:picLocks noChangeAspect="1" noChangeArrowheads="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866743" y="2701091"/>
              <a:ext cx="1209729" cy="12097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744728" y="3932592"/>
              <a:ext cx="1434495" cy="369332"/>
            </a:xfrm>
            <a:prstGeom prst="rect">
              <a:avLst/>
            </a:prstGeom>
            <a:noFill/>
          </p:spPr>
          <p:txBody>
            <a:bodyPr wrap="none" rtlCol="0">
              <a:spAutoFit/>
            </a:bodyPr>
            <a:lstStyle/>
            <a:p>
              <a:r>
                <a:rPr lang="en-GB" b="1"/>
                <a:t>API economy</a:t>
              </a:r>
            </a:p>
          </p:txBody>
        </p:sp>
      </p:grpSp>
      <p:grpSp>
        <p:nvGrpSpPr>
          <p:cNvPr id="45" name="Group 44"/>
          <p:cNvGrpSpPr/>
          <p:nvPr/>
        </p:nvGrpSpPr>
        <p:grpSpPr>
          <a:xfrm>
            <a:off x="3705547" y="4070731"/>
            <a:ext cx="1819619" cy="1563457"/>
            <a:chOff x="2724910" y="4079412"/>
            <a:chExt cx="1819619" cy="1563457"/>
          </a:xfrm>
        </p:grpSpPr>
        <p:pic>
          <p:nvPicPr>
            <p:cNvPr id="46"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24910" y="4079412"/>
              <a:ext cx="1819619" cy="11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268272" y="5273537"/>
              <a:ext cx="732893" cy="369332"/>
            </a:xfrm>
            <a:prstGeom prst="rect">
              <a:avLst/>
            </a:prstGeom>
            <a:noFill/>
          </p:spPr>
          <p:txBody>
            <a:bodyPr wrap="none" rtlCol="0">
              <a:spAutoFit/>
            </a:bodyPr>
            <a:lstStyle/>
            <a:p>
              <a:r>
                <a:rPr lang="en-GB" b="1"/>
                <a:t>Cloud</a:t>
              </a:r>
            </a:p>
          </p:txBody>
        </p:sp>
      </p:grpSp>
      <p:sp>
        <p:nvSpPr>
          <p:cNvPr id="48" name="Rounded Rectangle 47"/>
          <p:cNvSpPr/>
          <p:nvPr/>
        </p:nvSpPr>
        <p:spPr>
          <a:xfrm>
            <a:off x="2364291" y="5911892"/>
            <a:ext cx="7723139" cy="39742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(Re)use can lead to fast(er) results</a:t>
            </a:r>
          </a:p>
        </p:txBody>
      </p:sp>
    </p:spTree>
    <p:extLst>
      <p:ext uri="{BB962C8B-B14F-4D97-AF65-F5344CB8AC3E}">
        <p14:creationId xmlns:p14="http://schemas.microsoft.com/office/powerpoint/2010/main" val="161516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a:t>Blockchain</a:t>
            </a:r>
            <a:r>
              <a:rPr lang="en-GB" noProof="0" dirty="0"/>
              <a:t> as a Service (</a:t>
            </a:r>
            <a:r>
              <a:rPr lang="en-GB" noProof="0" dirty="0" err="1"/>
              <a:t>BaaS</a:t>
            </a:r>
            <a:r>
              <a:rPr lang="en-GB" noProof="0" dirty="0"/>
              <a:t>)</a:t>
            </a:r>
          </a:p>
        </p:txBody>
      </p:sp>
      <p:sp>
        <p:nvSpPr>
          <p:cNvPr id="6" name="TextBox 5"/>
          <p:cNvSpPr txBox="1"/>
          <p:nvPr/>
        </p:nvSpPr>
        <p:spPr>
          <a:xfrm>
            <a:off x="2630577" y="1932120"/>
            <a:ext cx="6949440" cy="707886"/>
          </a:xfrm>
          <a:prstGeom prst="rect">
            <a:avLst/>
          </a:prstGeom>
          <a:noFill/>
        </p:spPr>
        <p:txBody>
          <a:bodyPr wrap="square" rtlCol="0">
            <a:spAutoFit/>
          </a:bodyPr>
          <a:lstStyle/>
          <a:p>
            <a:pPr algn="ctr"/>
            <a:r>
              <a:rPr lang="en-GB" sz="2000"/>
              <a:t>Several cloud providers offer the possibility to set up a blockchain network in their cloud environment</a:t>
            </a:r>
          </a:p>
        </p:txBody>
      </p:sp>
      <p:sp>
        <p:nvSpPr>
          <p:cNvPr id="9" name="AutoShape 2" descr="Image result for microsof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0" name="AutoShape 4"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AutoShape 6"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4" name="Picture 8" descr="Image result for orac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9888" y="2788572"/>
            <a:ext cx="2084206" cy="29595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0" descr="Image result for ibm"/>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8" name="Picture 12" descr="Image result for ib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2296" y="2630543"/>
            <a:ext cx="1044021" cy="612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4518" y="2744448"/>
            <a:ext cx="1589219" cy="340080"/>
          </a:xfrm>
          <a:prstGeom prst="rect">
            <a:avLst/>
          </a:prstGeom>
        </p:spPr>
      </p:pic>
      <p:sp>
        <p:nvSpPr>
          <p:cNvPr id="21" name="Rectangle 20"/>
          <p:cNvSpPr/>
          <p:nvPr/>
        </p:nvSpPr>
        <p:spPr>
          <a:xfrm>
            <a:off x="2023429" y="5344391"/>
            <a:ext cx="8226425" cy="84600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sz="2400" dirty="0">
                <a:solidFill>
                  <a:schemeClr val="tx1"/>
                </a:solidFill>
              </a:rPr>
              <a:t>In the long run government </a:t>
            </a:r>
            <a:r>
              <a:rPr lang="en-GB" sz="2400" dirty="0" err="1">
                <a:solidFill>
                  <a:schemeClr val="tx1"/>
                </a:solidFill>
              </a:rPr>
              <a:t>BaaS</a:t>
            </a:r>
            <a:r>
              <a:rPr lang="en-GB" sz="2400" dirty="0">
                <a:solidFill>
                  <a:schemeClr val="tx1"/>
                </a:solidFill>
              </a:rPr>
              <a:t> might be the best option</a:t>
            </a:r>
          </a:p>
        </p:txBody>
      </p:sp>
      <p:pic>
        <p:nvPicPr>
          <p:cNvPr id="14352" name="Picture 16" descr="Image result for hp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31937" y="2590676"/>
            <a:ext cx="647624" cy="647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36775" y="1007674"/>
            <a:ext cx="7817340" cy="830997"/>
          </a:xfrm>
          <a:prstGeom prst="rect">
            <a:avLst/>
          </a:prstGeom>
          <a:noFill/>
        </p:spPr>
        <p:txBody>
          <a:bodyPr wrap="square" rtlCol="0">
            <a:spAutoFit/>
          </a:bodyPr>
          <a:lstStyle/>
          <a:p>
            <a:pPr algn="ctr"/>
            <a:r>
              <a:rPr lang="en-GB" sz="2400" b="1" dirty="0">
                <a:solidFill>
                  <a:schemeClr val="accent1"/>
                </a:solidFill>
              </a:rPr>
              <a:t>Setting up a simple </a:t>
            </a:r>
            <a:r>
              <a:rPr lang="en-GB" sz="2400" b="1" dirty="0" err="1">
                <a:solidFill>
                  <a:schemeClr val="accent1"/>
                </a:solidFill>
              </a:rPr>
              <a:t>blockchain</a:t>
            </a:r>
            <a:r>
              <a:rPr lang="en-GB" sz="2400" b="1" dirty="0">
                <a:solidFill>
                  <a:schemeClr val="accent1"/>
                </a:solidFill>
              </a:rPr>
              <a:t> infrastructure can be very complicated</a:t>
            </a:r>
          </a:p>
        </p:txBody>
      </p:sp>
      <p:sp>
        <p:nvSpPr>
          <p:cNvPr id="18" name="Rectangle 17"/>
          <p:cNvSpPr/>
          <p:nvPr/>
        </p:nvSpPr>
        <p:spPr>
          <a:xfrm>
            <a:off x="1903721" y="3465036"/>
            <a:ext cx="4232920" cy="1477328"/>
          </a:xfrm>
          <a:prstGeom prst="rect">
            <a:avLst/>
          </a:prstGeom>
        </p:spPr>
        <p:txBody>
          <a:bodyPr wrap="square">
            <a:spAutoFit/>
          </a:bodyPr>
          <a:lstStyle/>
          <a:p>
            <a:r>
              <a:rPr lang="en-GB" b="1" dirty="0"/>
              <a:t>Advantages</a:t>
            </a:r>
          </a:p>
          <a:p>
            <a:pPr marL="285750" indent="-285750">
              <a:buFontTx/>
              <a:buChar char="-"/>
            </a:pPr>
            <a:r>
              <a:rPr lang="en-GB" dirty="0"/>
              <a:t>The infrastructure’s complexity is hidden </a:t>
            </a:r>
          </a:p>
          <a:p>
            <a:pPr marL="285750" indent="-285750">
              <a:buFontTx/>
              <a:buChar char="-"/>
            </a:pPr>
            <a:r>
              <a:rPr lang="en-GB" dirty="0"/>
              <a:t>Focus on the applicative part</a:t>
            </a:r>
          </a:p>
          <a:p>
            <a:pPr marL="285750" indent="-285750">
              <a:buFontTx/>
              <a:buChar char="-"/>
            </a:pPr>
            <a:r>
              <a:rPr lang="en-GB" dirty="0"/>
              <a:t>Faster and cheaper </a:t>
            </a:r>
          </a:p>
          <a:p>
            <a:pPr marL="285750" indent="-285750">
              <a:buFontTx/>
              <a:buChar char="-"/>
            </a:pPr>
            <a:r>
              <a:rPr lang="en-GB" dirty="0"/>
              <a:t>More security</a:t>
            </a:r>
          </a:p>
        </p:txBody>
      </p:sp>
      <p:sp>
        <p:nvSpPr>
          <p:cNvPr id="24" name="Rectangle 23"/>
          <p:cNvSpPr/>
          <p:nvPr/>
        </p:nvSpPr>
        <p:spPr>
          <a:xfrm>
            <a:off x="6276982" y="3465036"/>
            <a:ext cx="4232920" cy="1754326"/>
          </a:xfrm>
          <a:prstGeom prst="rect">
            <a:avLst/>
          </a:prstGeom>
        </p:spPr>
        <p:txBody>
          <a:bodyPr wrap="square">
            <a:spAutoFit/>
          </a:bodyPr>
          <a:lstStyle/>
          <a:p>
            <a:r>
              <a:rPr lang="en-GB" b="1"/>
              <a:t>Disadvantages</a:t>
            </a:r>
          </a:p>
          <a:p>
            <a:pPr marL="285750" indent="-285750">
              <a:buFontTx/>
              <a:buChar char="-"/>
            </a:pPr>
            <a:r>
              <a:rPr lang="en-GB"/>
              <a:t>Dependence BaaS provider</a:t>
            </a:r>
            <a:br>
              <a:rPr lang="en-GB"/>
            </a:br>
            <a:r>
              <a:rPr lang="en-GB" i="1"/>
              <a:t>“We do not trust each other, but we do trust the BaaS provider”</a:t>
            </a:r>
          </a:p>
          <a:p>
            <a:pPr marL="285750" indent="-285750">
              <a:buFontTx/>
              <a:buChar char="-"/>
            </a:pPr>
            <a:r>
              <a:rPr lang="en-GB"/>
              <a:t>Blockchain technology-specific </a:t>
            </a:r>
          </a:p>
          <a:p>
            <a:pPr marL="285750" indent="-285750">
              <a:buFontTx/>
              <a:buChar char="-"/>
            </a:pPr>
            <a:r>
              <a:rPr lang="en-GB"/>
              <a:t>Recent development</a:t>
            </a:r>
          </a:p>
        </p:txBody>
      </p:sp>
      <p:cxnSp>
        <p:nvCxnSpPr>
          <p:cNvPr id="25" name="Straight Connector 24"/>
          <p:cNvCxnSpPr/>
          <p:nvPr/>
        </p:nvCxnSpPr>
        <p:spPr>
          <a:xfrm flipH="1">
            <a:off x="6084510" y="3485356"/>
            <a:ext cx="1070" cy="1734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8921911">
            <a:off x="9660501" y="5841816"/>
            <a:ext cx="956137" cy="538692"/>
          </a:xfrm>
          <a:prstGeom prst="rect">
            <a:avLst/>
          </a:prstGeom>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88</a:t>
            </a:fld>
            <a:endParaRPr lang="nl-BE" dirty="0"/>
          </a:p>
        </p:txBody>
      </p:sp>
    </p:spTree>
    <p:extLst>
      <p:ext uri="{BB962C8B-B14F-4D97-AF65-F5344CB8AC3E}">
        <p14:creationId xmlns:p14="http://schemas.microsoft.com/office/powerpoint/2010/main" val="141222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6383892" y="3837100"/>
            <a:ext cx="3937064" cy="2061157"/>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ounded Rectangle 26"/>
          <p:cNvSpPr/>
          <p:nvPr/>
        </p:nvSpPr>
        <p:spPr>
          <a:xfrm>
            <a:off x="6614161" y="1337717"/>
            <a:ext cx="3312159" cy="1794273"/>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ounded Rectangle 21"/>
          <p:cNvSpPr/>
          <p:nvPr/>
        </p:nvSpPr>
        <p:spPr>
          <a:xfrm>
            <a:off x="1872260" y="1546336"/>
            <a:ext cx="4145280" cy="3400555"/>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en-GB" noProof="0" dirty="0"/>
              <a:t>Future </a:t>
            </a:r>
            <a:r>
              <a:rPr lang="en-GB" noProof="0" dirty="0" err="1"/>
              <a:t>blockchain</a:t>
            </a:r>
            <a:r>
              <a:rPr lang="en-GB" noProof="0" dirty="0"/>
              <a:t> landscape</a:t>
            </a:r>
          </a:p>
        </p:txBody>
      </p:sp>
      <p:pic>
        <p:nvPicPr>
          <p:cNvPr id="5" name="Picture 3"/>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45653" y="486367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5"/>
          <p:cNvSpPr/>
          <p:nvPr/>
        </p:nvSpPr>
        <p:spPr>
          <a:xfrm>
            <a:off x="2324954" y="3599273"/>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C</a:t>
            </a:r>
          </a:p>
        </p:txBody>
      </p:sp>
      <p:pic>
        <p:nvPicPr>
          <p:cNvPr id="14" name="Picture 3"/>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61858" y="448722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949220" y="1546334"/>
            <a:ext cx="1896673" cy="523220"/>
          </a:xfrm>
          <a:prstGeom prst="rect">
            <a:avLst/>
          </a:prstGeom>
          <a:noFill/>
        </p:spPr>
        <p:txBody>
          <a:bodyPr wrap="none" rtlCol="0">
            <a:spAutoFit/>
          </a:bodyPr>
          <a:lstStyle/>
          <a:p>
            <a:r>
              <a:rPr lang="en-GB" sz="2800" b="1"/>
              <a:t>Public BaaS</a:t>
            </a:r>
          </a:p>
        </p:txBody>
      </p:sp>
      <p:sp>
        <p:nvSpPr>
          <p:cNvPr id="16" name="TextBox 15"/>
          <p:cNvSpPr txBox="1"/>
          <p:nvPr/>
        </p:nvSpPr>
        <p:spPr>
          <a:xfrm>
            <a:off x="6905923" y="1373615"/>
            <a:ext cx="2728632" cy="523220"/>
          </a:xfrm>
          <a:prstGeom prst="rect">
            <a:avLst/>
          </a:prstGeom>
          <a:noFill/>
        </p:spPr>
        <p:txBody>
          <a:bodyPr wrap="none" rtlCol="0">
            <a:spAutoFit/>
          </a:bodyPr>
          <a:lstStyle/>
          <a:p>
            <a:r>
              <a:rPr lang="en-GB" sz="2800" b="1"/>
              <a:t>Community BaaS</a:t>
            </a:r>
          </a:p>
        </p:txBody>
      </p:sp>
      <p:sp>
        <p:nvSpPr>
          <p:cNvPr id="18" name="TextBox 17"/>
          <p:cNvSpPr txBox="1"/>
          <p:nvPr/>
        </p:nvSpPr>
        <p:spPr>
          <a:xfrm>
            <a:off x="6793795" y="3855601"/>
            <a:ext cx="3132524" cy="523220"/>
          </a:xfrm>
          <a:prstGeom prst="rect">
            <a:avLst/>
          </a:prstGeom>
          <a:noFill/>
        </p:spPr>
        <p:txBody>
          <a:bodyPr wrap="none" rtlCol="0">
            <a:spAutoFit/>
          </a:bodyPr>
          <a:lstStyle/>
          <a:p>
            <a:r>
              <a:rPr lang="en-GB" sz="2800" b="1"/>
              <a:t>Own infrastructure</a:t>
            </a:r>
          </a:p>
        </p:txBody>
      </p:sp>
      <p:sp>
        <p:nvSpPr>
          <p:cNvPr id="19" name="Cloud 18"/>
          <p:cNvSpPr/>
          <p:nvPr/>
        </p:nvSpPr>
        <p:spPr>
          <a:xfrm>
            <a:off x="2012534" y="2343595"/>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A</a:t>
            </a:r>
          </a:p>
        </p:txBody>
      </p:sp>
      <p:sp>
        <p:nvSpPr>
          <p:cNvPr id="20" name="Cloud 19"/>
          <p:cNvSpPr/>
          <p:nvPr/>
        </p:nvSpPr>
        <p:spPr>
          <a:xfrm>
            <a:off x="4175049" y="2842859"/>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B</a:t>
            </a:r>
          </a:p>
        </p:txBody>
      </p:sp>
      <p:sp>
        <p:nvSpPr>
          <p:cNvPr id="21" name="Cloud 20"/>
          <p:cNvSpPr/>
          <p:nvPr/>
        </p:nvSpPr>
        <p:spPr>
          <a:xfrm>
            <a:off x="7455225" y="1947355"/>
            <a:ext cx="1660866" cy="998528"/>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p>
        </p:txBody>
      </p:sp>
      <p:pic>
        <p:nvPicPr>
          <p:cNvPr id="15362" name="Picture 2" descr="Image result for ser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2674" y="5203308"/>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er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15514" y="4837236"/>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8357" y="338367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05695" y="4209103"/>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descr="Image result for belgium fla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11265" y="2879989"/>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d30y9cdsu7xlg0.cloudfront.net/png/225592-200.png"/>
          <p:cNvPicPr>
            <a:picLocks noChangeAspect="1" noChangeArrowheads="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62157" y="4706207"/>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31"/>
          <p:cNvSpPr/>
          <p:nvPr/>
        </p:nvSpPr>
        <p:spPr>
          <a:xfrm>
            <a:off x="8819246" y="5074208"/>
            <a:ext cx="1337178" cy="728166"/>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Private</a:t>
            </a:r>
            <a:br>
              <a:rPr lang="en-GB">
                <a:solidFill>
                  <a:schemeClr val="tx1"/>
                </a:solidFill>
              </a:rPr>
            </a:br>
            <a:r>
              <a:rPr lang="en-GB">
                <a:solidFill>
                  <a:schemeClr val="tx1"/>
                </a:solidFill>
              </a:rPr>
              <a:t>BaaS</a:t>
            </a:r>
          </a:p>
        </p:txBody>
      </p:sp>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8921911">
            <a:off x="6199867" y="1390701"/>
            <a:ext cx="956137" cy="538692"/>
          </a:xfrm>
          <a:prstGeom prst="rect">
            <a:avLst/>
          </a:prstGeom>
        </p:spPr>
      </p:pic>
    </p:spTree>
    <p:extLst>
      <p:ext uri="{BB962C8B-B14F-4D97-AF65-F5344CB8AC3E}">
        <p14:creationId xmlns:p14="http://schemas.microsoft.com/office/powerpoint/2010/main" val="60620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pic>
        <p:nvPicPr>
          <p:cNvPr id="1026" name="Picture 2" descr="C:\Users\JV\Downloads\drink-2056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4186" y="2252529"/>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7758" y="1089029"/>
            <a:ext cx="2442059" cy="1107996"/>
          </a:xfrm>
          <a:prstGeom prst="rect">
            <a:avLst/>
          </a:prstGeom>
          <a:noFill/>
        </p:spPr>
        <p:txBody>
          <a:bodyPr wrap="square" rtlCol="0">
            <a:spAutoFit/>
          </a:bodyPr>
          <a:lstStyle/>
          <a:p>
            <a:pPr algn="ctr"/>
            <a:r>
              <a:rPr lang="fr-BE" sz="2200" dirty="0"/>
              <a:t>A program </a:t>
            </a:r>
            <a:r>
              <a:rPr lang="fr-BE" sz="2200" dirty="0" err="1"/>
              <a:t>including</a:t>
            </a:r>
            <a:r>
              <a:rPr lang="fr-BE" sz="2200" dirty="0"/>
              <a:t> </a:t>
            </a:r>
            <a:r>
              <a:rPr lang="fr-BE" sz="2200" dirty="0" err="1"/>
              <a:t>synergy</a:t>
            </a:r>
            <a:r>
              <a:rPr lang="fr-BE" sz="2200" dirty="0"/>
              <a:t> </a:t>
            </a:r>
            <a:r>
              <a:rPr lang="fr-BE" sz="2200" dirty="0" err="1"/>
              <a:t>projects</a:t>
            </a:r>
            <a:endParaRPr lang="fr-BE" sz="2200" b="1" dirty="0"/>
          </a:p>
        </p:txBody>
      </p:sp>
      <p:pic>
        <p:nvPicPr>
          <p:cNvPr id="1027" name="Picture 3" descr="C:\Users\JV\Downloads\monitor-8621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6127" y="2252530"/>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66126" y="1089029"/>
            <a:ext cx="2457098" cy="1107996"/>
          </a:xfrm>
          <a:prstGeom prst="rect">
            <a:avLst/>
          </a:prstGeom>
        </p:spPr>
        <p:txBody>
          <a:bodyPr wrap="square">
            <a:spAutoFit/>
          </a:bodyPr>
          <a:lstStyle/>
          <a:p>
            <a:pPr algn="ctr"/>
            <a:r>
              <a:rPr lang="fr-BE" sz="2200" dirty="0" err="1"/>
              <a:t>Synergy</a:t>
            </a:r>
            <a:r>
              <a:rPr lang="fr-BE" sz="2200" dirty="0"/>
              <a:t> for </a:t>
            </a:r>
            <a:r>
              <a:rPr lang="fr-BE" sz="2200" dirty="0" err="1"/>
              <a:t>existing</a:t>
            </a:r>
            <a:r>
              <a:rPr lang="fr-BE" sz="2200" dirty="0"/>
              <a:t> as </a:t>
            </a:r>
            <a:r>
              <a:rPr lang="fr-BE" sz="2200" dirty="0" err="1"/>
              <a:t>well</a:t>
            </a:r>
            <a:r>
              <a:rPr lang="fr-BE" sz="2200" dirty="0"/>
              <a:t> as new services</a:t>
            </a:r>
          </a:p>
        </p:txBody>
      </p:sp>
      <p:sp>
        <p:nvSpPr>
          <p:cNvPr id="8" name="Rectangle 7"/>
          <p:cNvSpPr/>
          <p:nvPr/>
        </p:nvSpPr>
        <p:spPr>
          <a:xfrm>
            <a:off x="7864768" y="1406379"/>
            <a:ext cx="2294987" cy="430887"/>
          </a:xfrm>
          <a:prstGeom prst="rect">
            <a:avLst/>
          </a:prstGeom>
        </p:spPr>
        <p:txBody>
          <a:bodyPr wrap="none">
            <a:spAutoFit/>
          </a:bodyPr>
          <a:lstStyle/>
          <a:p>
            <a:r>
              <a:rPr lang="fr-BE" sz="2200" b="1" dirty="0"/>
              <a:t>For </a:t>
            </a:r>
            <a:r>
              <a:rPr lang="fr-BE" sz="2200" dirty="0"/>
              <a:t>public services</a:t>
            </a:r>
          </a:p>
        </p:txBody>
      </p:sp>
      <p:sp>
        <p:nvSpPr>
          <p:cNvPr id="9" name="Rectangle 8"/>
          <p:cNvSpPr/>
          <p:nvPr/>
        </p:nvSpPr>
        <p:spPr>
          <a:xfrm>
            <a:off x="2108370" y="4274563"/>
            <a:ext cx="3361498" cy="430887"/>
          </a:xfrm>
          <a:prstGeom prst="rect">
            <a:avLst/>
          </a:prstGeom>
        </p:spPr>
        <p:txBody>
          <a:bodyPr wrap="none">
            <a:spAutoFit/>
          </a:bodyPr>
          <a:lstStyle/>
          <a:p>
            <a:r>
              <a:rPr lang="fr-BE" sz="2200" b="1" dirty="0" err="1"/>
              <a:t>Managed</a:t>
            </a:r>
            <a:r>
              <a:rPr lang="fr-BE" sz="2200" b="1" dirty="0"/>
              <a:t> by </a:t>
            </a:r>
            <a:r>
              <a:rPr lang="fr-BE" sz="2200" dirty="0"/>
              <a:t>public services</a:t>
            </a:r>
          </a:p>
        </p:txBody>
      </p:sp>
      <p:sp>
        <p:nvSpPr>
          <p:cNvPr id="10" name="Rectangle 9"/>
          <p:cNvSpPr/>
          <p:nvPr/>
        </p:nvSpPr>
        <p:spPr>
          <a:xfrm>
            <a:off x="5939637" y="4274563"/>
            <a:ext cx="4541949" cy="430887"/>
          </a:xfrm>
          <a:prstGeom prst="rect">
            <a:avLst/>
          </a:prstGeom>
        </p:spPr>
        <p:txBody>
          <a:bodyPr wrap="none">
            <a:spAutoFit/>
          </a:bodyPr>
          <a:lstStyle/>
          <a:p>
            <a:r>
              <a:rPr lang="fr-BE" sz="2200" dirty="0"/>
              <a:t>In </a:t>
            </a:r>
            <a:r>
              <a:rPr lang="fr-BE" sz="2200" dirty="0" err="1"/>
              <a:t>cooperation</a:t>
            </a:r>
            <a:r>
              <a:rPr lang="fr-BE" sz="2200" dirty="0"/>
              <a:t> </a:t>
            </a:r>
            <a:r>
              <a:rPr lang="fr-BE" sz="2200" dirty="0" err="1"/>
              <a:t>with</a:t>
            </a:r>
            <a:r>
              <a:rPr lang="fr-BE" sz="2200" dirty="0"/>
              <a:t> the </a:t>
            </a:r>
            <a:r>
              <a:rPr lang="fr-BE" sz="2200" b="1" dirty="0" err="1"/>
              <a:t>private</a:t>
            </a:r>
            <a:r>
              <a:rPr lang="fr-BE" sz="2200" b="1" dirty="0"/>
              <a:t> </a:t>
            </a:r>
            <a:r>
              <a:rPr lang="fr-BE" sz="2200" b="1" dirty="0" err="1"/>
              <a:t>sector</a:t>
            </a:r>
            <a:endParaRPr lang="fr-BE" sz="2200" dirty="0"/>
          </a:p>
        </p:txBody>
      </p:sp>
      <p:pic>
        <p:nvPicPr>
          <p:cNvPr id="1028" name="Picture 4" descr="C:\Users\JV\Downloads\belgium-43692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4193" y="2263883"/>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9190"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0504"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p:cNvSpPr>
            <a:spLocks noGrp="1"/>
          </p:cNvSpPr>
          <p:nvPr>
            <p:ph type="sldNum" sz="quarter" idx="12"/>
          </p:nvPr>
        </p:nvSpPr>
        <p:spPr/>
        <p:txBody>
          <a:bodyPr/>
          <a:lstStyle/>
          <a:p>
            <a:fld id="{13B540AB-6939-4937-A918-1D15FF1C7CE3}" type="slidenum">
              <a:rPr lang="nl-BE" smtClean="0"/>
              <a:pPr/>
              <a:t>9</a:t>
            </a:fld>
            <a:endParaRPr lang="nl-BE" dirty="0"/>
          </a:p>
        </p:txBody>
      </p:sp>
    </p:spTree>
    <p:extLst>
      <p:ext uri="{BB962C8B-B14F-4D97-AF65-F5344CB8AC3E}">
        <p14:creationId xmlns:p14="http://schemas.microsoft.com/office/powerpoint/2010/main" val="362403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Concrete - ideas federal government</a:t>
            </a:r>
          </a:p>
        </p:txBody>
      </p:sp>
      <p:grpSp>
        <p:nvGrpSpPr>
          <p:cNvPr id="19" name="Group 18"/>
          <p:cNvGrpSpPr/>
          <p:nvPr/>
        </p:nvGrpSpPr>
        <p:grpSpPr>
          <a:xfrm>
            <a:off x="2078544" y="1222980"/>
            <a:ext cx="1894596" cy="1303920"/>
            <a:chOff x="328829" y="1483202"/>
            <a:chExt cx="1894596" cy="1303920"/>
          </a:xfrm>
        </p:grpSpPr>
        <p:pic>
          <p:nvPicPr>
            <p:cNvPr id="14346" name="Picture 10"/>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4239" y="1483202"/>
              <a:ext cx="581114" cy="61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829" y="2079236"/>
              <a:ext cx="1894596" cy="707886"/>
            </a:xfrm>
            <a:prstGeom prst="rect">
              <a:avLst/>
            </a:prstGeom>
          </p:spPr>
          <p:txBody>
            <a:bodyPr wrap="square">
              <a:spAutoFit/>
            </a:bodyPr>
            <a:lstStyle/>
            <a:p>
              <a:pPr algn="ctr"/>
              <a:r>
                <a:rPr lang="en-GB" sz="2000" b="1">
                  <a:solidFill>
                    <a:schemeClr val="tx1">
                      <a:lumMod val="50000"/>
                      <a:lumOff val="50000"/>
                    </a:schemeClr>
                  </a:solidFill>
                </a:rPr>
                <a:t>Therapeutic relations</a:t>
              </a:r>
            </a:p>
          </p:txBody>
        </p:sp>
      </p:grpSp>
      <p:grpSp>
        <p:nvGrpSpPr>
          <p:cNvPr id="28" name="Group 27"/>
          <p:cNvGrpSpPr/>
          <p:nvPr/>
        </p:nvGrpSpPr>
        <p:grpSpPr>
          <a:xfrm>
            <a:off x="3856991" y="1222980"/>
            <a:ext cx="2256913" cy="1287812"/>
            <a:chOff x="2057655" y="1572464"/>
            <a:chExt cx="2256913" cy="1287812"/>
          </a:xfrm>
        </p:grpSpPr>
        <p:pic>
          <p:nvPicPr>
            <p:cNvPr id="14339" name="Picture 3"/>
            <p:cNvPicPr>
              <a:picLocks noChangeAspect="1" noChangeArrowheads="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81730" y="1572464"/>
              <a:ext cx="71715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057655" y="2152390"/>
              <a:ext cx="2256913" cy="707886"/>
            </a:xfrm>
            <a:prstGeom prst="rect">
              <a:avLst/>
            </a:prstGeom>
          </p:spPr>
          <p:txBody>
            <a:bodyPr wrap="square">
              <a:spAutoFit/>
            </a:bodyPr>
            <a:lstStyle/>
            <a:p>
              <a:pPr algn="ctr"/>
              <a:r>
                <a:rPr lang="en-GB" sz="2000" b="1">
                  <a:solidFill>
                    <a:schemeClr val="tx1">
                      <a:lumMod val="50000"/>
                      <a:lumOff val="50000"/>
                    </a:schemeClr>
                  </a:solidFill>
                </a:rPr>
                <a:t>Generic traceability service</a:t>
              </a:r>
            </a:p>
          </p:txBody>
        </p:sp>
      </p:grpSp>
      <p:grpSp>
        <p:nvGrpSpPr>
          <p:cNvPr id="17" name="Group 16"/>
          <p:cNvGrpSpPr/>
          <p:nvPr/>
        </p:nvGrpSpPr>
        <p:grpSpPr>
          <a:xfrm>
            <a:off x="6113903" y="1222981"/>
            <a:ext cx="2006608" cy="1592741"/>
            <a:chOff x="4314568" y="1586952"/>
            <a:chExt cx="2006608" cy="1592741"/>
          </a:xfrm>
        </p:grpSpPr>
        <p:pic>
          <p:nvPicPr>
            <p:cNvPr id="14338" name="Picture 2"/>
            <p:cNvPicPr>
              <a:picLocks noChangeAspect="1" noChangeArrowheads="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60623" y="1586952"/>
              <a:ext cx="714498" cy="62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314568" y="2164030"/>
              <a:ext cx="2006608" cy="1015663"/>
            </a:xfrm>
            <a:prstGeom prst="rect">
              <a:avLst/>
            </a:prstGeom>
          </p:spPr>
          <p:txBody>
            <a:bodyPr wrap="square">
              <a:spAutoFit/>
            </a:bodyPr>
            <a:lstStyle/>
            <a:p>
              <a:pPr algn="ctr"/>
              <a:r>
                <a:rPr lang="en-GB" sz="2000" b="1">
                  <a:solidFill>
                    <a:schemeClr val="tx1">
                      <a:lumMod val="50000"/>
                      <a:lumOff val="50000"/>
                    </a:schemeClr>
                  </a:solidFill>
                </a:rPr>
                <a:t>History cadastre &amp; major works to the home</a:t>
              </a:r>
            </a:p>
          </p:txBody>
        </p:sp>
      </p:grpSp>
      <p:grpSp>
        <p:nvGrpSpPr>
          <p:cNvPr id="16" name="Group 15"/>
          <p:cNvGrpSpPr/>
          <p:nvPr/>
        </p:nvGrpSpPr>
        <p:grpSpPr>
          <a:xfrm>
            <a:off x="8389429" y="1269870"/>
            <a:ext cx="1619103" cy="1205106"/>
            <a:chOff x="6590093" y="1666810"/>
            <a:chExt cx="1619103" cy="1205106"/>
          </a:xfrm>
        </p:grpSpPr>
        <p:pic>
          <p:nvPicPr>
            <p:cNvPr id="14340" name="Picture 4"/>
            <p:cNvPicPr>
              <a:picLocks noChangeAspect="1" noChangeArrowheads="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81613" y="1666810"/>
              <a:ext cx="636061" cy="50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590093" y="2164030"/>
              <a:ext cx="1619103" cy="707886"/>
            </a:xfrm>
            <a:prstGeom prst="rect">
              <a:avLst/>
            </a:prstGeom>
          </p:spPr>
          <p:txBody>
            <a:bodyPr wrap="square">
              <a:spAutoFit/>
            </a:bodyPr>
            <a:lstStyle/>
            <a:p>
              <a:pPr algn="ctr"/>
              <a:r>
                <a:rPr lang="en-GB" sz="2000" b="1">
                  <a:solidFill>
                    <a:schemeClr val="tx1">
                      <a:lumMod val="50000"/>
                      <a:lumOff val="50000"/>
                    </a:schemeClr>
                  </a:solidFill>
                </a:rPr>
                <a:t>Identity management</a:t>
              </a:r>
            </a:p>
          </p:txBody>
        </p:sp>
      </p:grpSp>
      <p:grpSp>
        <p:nvGrpSpPr>
          <p:cNvPr id="15" name="Group 14"/>
          <p:cNvGrpSpPr/>
          <p:nvPr/>
        </p:nvGrpSpPr>
        <p:grpSpPr>
          <a:xfrm>
            <a:off x="2197050" y="3055829"/>
            <a:ext cx="2348853" cy="1558411"/>
            <a:chOff x="365221" y="3254690"/>
            <a:chExt cx="2348853" cy="1558411"/>
          </a:xfrm>
        </p:grpSpPr>
        <p:pic>
          <p:nvPicPr>
            <p:cNvPr id="11" name="Picture 4"/>
            <p:cNvPicPr>
              <a:picLocks noChangeAspect="1" noChangeArrowheads="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39294" y="3254690"/>
              <a:ext cx="600706" cy="60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65221" y="3797438"/>
              <a:ext cx="2348853" cy="1015663"/>
            </a:xfrm>
            <a:prstGeom prst="rect">
              <a:avLst/>
            </a:prstGeom>
          </p:spPr>
          <p:txBody>
            <a:bodyPr wrap="square">
              <a:spAutoFit/>
            </a:bodyPr>
            <a:lstStyle/>
            <a:p>
              <a:pPr algn="ctr"/>
              <a:r>
                <a:rPr lang="en-GB" sz="2000" b="1">
                  <a:solidFill>
                    <a:schemeClr val="tx1">
                      <a:lumMod val="50000"/>
                      <a:lumOff val="50000"/>
                    </a:schemeClr>
                  </a:solidFill>
                </a:rPr>
                <a:t>Registration &amp; access management medical data</a:t>
              </a:r>
            </a:p>
          </p:txBody>
        </p:sp>
      </p:grpSp>
      <p:grpSp>
        <p:nvGrpSpPr>
          <p:cNvPr id="13" name="Group 12"/>
          <p:cNvGrpSpPr/>
          <p:nvPr/>
        </p:nvGrpSpPr>
        <p:grpSpPr>
          <a:xfrm>
            <a:off x="4795256" y="3055828"/>
            <a:ext cx="2725743" cy="1250634"/>
            <a:chOff x="2951697" y="3254690"/>
            <a:chExt cx="2725743" cy="1250634"/>
          </a:xfrm>
        </p:grpSpPr>
        <p:pic>
          <p:nvPicPr>
            <p:cNvPr id="14343" name="Picture 7"/>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31065" y="3254690"/>
              <a:ext cx="475602"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951697" y="3797438"/>
              <a:ext cx="2725743" cy="707886"/>
            </a:xfrm>
            <a:prstGeom prst="rect">
              <a:avLst/>
            </a:prstGeom>
          </p:spPr>
          <p:txBody>
            <a:bodyPr wrap="square">
              <a:spAutoFit/>
            </a:bodyPr>
            <a:lstStyle/>
            <a:p>
              <a:pPr algn="ctr"/>
              <a:r>
                <a:rPr lang="en-GB" sz="2000" b="1">
                  <a:solidFill>
                    <a:schemeClr val="tx1">
                      <a:lumMod val="50000"/>
                      <a:lumOff val="50000"/>
                    </a:schemeClr>
                  </a:solidFill>
                </a:rPr>
                <a:t>Tracing food for food safety &amp; sustainability</a:t>
              </a:r>
            </a:p>
          </p:txBody>
        </p:sp>
      </p:grpSp>
      <p:grpSp>
        <p:nvGrpSpPr>
          <p:cNvPr id="14" name="Group 13"/>
          <p:cNvGrpSpPr/>
          <p:nvPr/>
        </p:nvGrpSpPr>
        <p:grpSpPr>
          <a:xfrm>
            <a:off x="7790430" y="3096063"/>
            <a:ext cx="1805355" cy="1223072"/>
            <a:chOff x="6510214" y="3348475"/>
            <a:chExt cx="1805355" cy="1223072"/>
          </a:xfrm>
        </p:grpSpPr>
        <p:pic>
          <p:nvPicPr>
            <p:cNvPr id="12" name="Picture 2" descr="https://image.flaticon.com/icons/png/128/115/115902.png"/>
            <p:cNvPicPr>
              <a:picLocks noChangeAspect="1" noChangeArrowheads="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06891" y="3348475"/>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510214" y="3863661"/>
              <a:ext cx="1805355" cy="707886"/>
            </a:xfrm>
            <a:prstGeom prst="rect">
              <a:avLst/>
            </a:prstGeom>
          </p:spPr>
          <p:txBody>
            <a:bodyPr wrap="square">
              <a:spAutoFit/>
            </a:bodyPr>
            <a:lstStyle/>
            <a:p>
              <a:pPr algn="ctr"/>
              <a:r>
                <a:rPr lang="en-GB" sz="2000" b="1">
                  <a:solidFill>
                    <a:schemeClr val="tx1">
                      <a:lumMod val="50000"/>
                      <a:lumOff val="50000"/>
                    </a:schemeClr>
                  </a:solidFill>
                </a:rPr>
                <a:t>Government transparency</a:t>
              </a:r>
            </a:p>
          </p:txBody>
        </p:sp>
      </p:grpSp>
      <p:grpSp>
        <p:nvGrpSpPr>
          <p:cNvPr id="9" name="Group 8"/>
          <p:cNvGrpSpPr/>
          <p:nvPr/>
        </p:nvGrpSpPr>
        <p:grpSpPr>
          <a:xfrm>
            <a:off x="1563075" y="4798980"/>
            <a:ext cx="4118630" cy="1586575"/>
            <a:chOff x="362925" y="5059201"/>
            <a:chExt cx="4118630" cy="1586575"/>
          </a:xfrm>
        </p:grpSpPr>
        <p:pic>
          <p:nvPicPr>
            <p:cNvPr id="14344" name="Picture 8"/>
            <p:cNvPicPr>
              <a:picLocks noChangeAspect="1" noChangeArrowheads="1"/>
            </p:cNvPicPr>
            <p:nvPr/>
          </p:nvPicPr>
          <p:blipFill>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10996" y="5059201"/>
              <a:ext cx="60193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62925" y="5630113"/>
              <a:ext cx="4118630" cy="1015663"/>
            </a:xfrm>
            <a:prstGeom prst="rect">
              <a:avLst/>
            </a:prstGeom>
          </p:spPr>
          <p:txBody>
            <a:bodyPr wrap="square">
              <a:spAutoFit/>
            </a:bodyPr>
            <a:lstStyle/>
            <a:p>
              <a:pPr algn="ctr"/>
              <a:r>
                <a:rPr lang="en-GB" sz="2000" b="1">
                  <a:solidFill>
                    <a:schemeClr val="tx1">
                      <a:lumMod val="50000"/>
                      <a:lumOff val="50000"/>
                    </a:schemeClr>
                  </a:solidFill>
                </a:rPr>
                <a:t>Cross-border data exchange: who pays social security contributions where?</a:t>
              </a:r>
            </a:p>
          </p:txBody>
        </p:sp>
      </p:grpSp>
      <p:grpSp>
        <p:nvGrpSpPr>
          <p:cNvPr id="10" name="Group 9"/>
          <p:cNvGrpSpPr/>
          <p:nvPr/>
        </p:nvGrpSpPr>
        <p:grpSpPr>
          <a:xfrm>
            <a:off x="5361156" y="4910099"/>
            <a:ext cx="3400490" cy="1482978"/>
            <a:chOff x="4915079" y="4712500"/>
            <a:chExt cx="3400490" cy="1482978"/>
          </a:xfrm>
        </p:grpSpPr>
        <p:pic>
          <p:nvPicPr>
            <p:cNvPr id="14345" name="Picture 9"/>
            <p:cNvPicPr>
              <a:picLocks noChangeAspect="1" noChangeArrowheads="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265803" y="4712500"/>
              <a:ext cx="699041" cy="46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915079" y="5179815"/>
              <a:ext cx="3400490" cy="1015663"/>
            </a:xfrm>
            <a:prstGeom prst="rect">
              <a:avLst/>
            </a:prstGeom>
          </p:spPr>
          <p:txBody>
            <a:bodyPr wrap="square">
              <a:spAutoFit/>
            </a:bodyPr>
            <a:lstStyle/>
            <a:p>
              <a:pPr algn="ctr"/>
              <a:r>
                <a:rPr lang="en-GB" sz="2000" b="1">
                  <a:solidFill>
                    <a:schemeClr val="tx1">
                      <a:lumMod val="50000"/>
                      <a:lumOff val="50000"/>
                    </a:schemeClr>
                  </a:solidFill>
                </a:rPr>
                <a:t>Prevention/Detection of double or unjustified payments</a:t>
              </a:r>
            </a:p>
          </p:txBody>
        </p:sp>
      </p:grpSp>
      <p:grpSp>
        <p:nvGrpSpPr>
          <p:cNvPr id="30" name="Group 29"/>
          <p:cNvGrpSpPr/>
          <p:nvPr/>
        </p:nvGrpSpPr>
        <p:grpSpPr>
          <a:xfrm>
            <a:off x="8482618" y="4857479"/>
            <a:ext cx="2188181" cy="1233268"/>
            <a:chOff x="6987192" y="5025631"/>
            <a:chExt cx="2188181" cy="1233268"/>
          </a:xfrm>
        </p:grpSpPr>
        <p:sp>
          <p:nvSpPr>
            <p:cNvPr id="40" name="Rectangle 39"/>
            <p:cNvSpPr/>
            <p:nvPr/>
          </p:nvSpPr>
          <p:spPr>
            <a:xfrm>
              <a:off x="6987192" y="5551013"/>
              <a:ext cx="2188181" cy="707886"/>
            </a:xfrm>
            <a:prstGeom prst="rect">
              <a:avLst/>
            </a:prstGeom>
          </p:spPr>
          <p:txBody>
            <a:bodyPr wrap="square">
              <a:spAutoFit/>
            </a:bodyPr>
            <a:lstStyle/>
            <a:p>
              <a:pPr algn="ctr"/>
              <a:r>
                <a:rPr lang="en-GB" sz="2000" b="1">
                  <a:solidFill>
                    <a:schemeClr val="tx1">
                      <a:lumMod val="50000"/>
                      <a:lumOff val="50000"/>
                    </a:schemeClr>
                  </a:solidFill>
                </a:rPr>
                <a:t>Tender-calling procedure</a:t>
              </a:r>
            </a:p>
          </p:txBody>
        </p:sp>
        <p:pic>
          <p:nvPicPr>
            <p:cNvPr id="14349" name="Picture 13" descr="Related image">
              <a:hlinkClick r:id="rId12"/>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75282" y="5025631"/>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821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4583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4583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Tree>
    <p:extLst>
      <p:ext uri="{BB962C8B-B14F-4D97-AF65-F5344CB8AC3E}">
        <p14:creationId xmlns:p14="http://schemas.microsoft.com/office/powerpoint/2010/main" val="135751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analytics</a:t>
            </a:r>
          </a:p>
        </p:txBody>
      </p:sp>
      <p:sp>
        <p:nvSpPr>
          <p:cNvPr id="3" name="Rechthoek 2"/>
          <p:cNvSpPr/>
          <p:nvPr/>
        </p:nvSpPr>
        <p:spPr>
          <a:xfrm>
            <a:off x="2423592" y="6143054"/>
            <a:ext cx="7488832" cy="382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Variety, velocity, volume, veracity</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1390" y="1485809"/>
            <a:ext cx="6633235" cy="433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46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Big data analytics</a:t>
            </a:r>
          </a:p>
        </p:txBody>
      </p:sp>
      <p:graphicFrame>
        <p:nvGraphicFramePr>
          <p:cNvPr id="4" name="Table 3"/>
          <p:cNvGraphicFramePr>
            <a:graphicFrameLocks noGrp="1"/>
          </p:cNvGraphicFramePr>
          <p:nvPr>
            <p:extLst>
              <p:ext uri="{D42A27DB-BD31-4B8C-83A1-F6EECF244321}">
                <p14:modId xmlns:p14="http://schemas.microsoft.com/office/powerpoint/2010/main" val="2143022567"/>
              </p:ext>
            </p:extLst>
          </p:nvPr>
        </p:nvGraphicFramePr>
        <p:xfrm>
          <a:off x="1991544" y="1196749"/>
          <a:ext cx="8136904" cy="5184579"/>
        </p:xfrm>
        <a:graphic>
          <a:graphicData uri="http://schemas.openxmlformats.org/drawingml/2006/table">
            <a:tbl>
              <a:tblPr firstRow="1" bandRow="1">
                <a:tableStyleId>{5C22544A-7EE6-4342-B048-85BDC9FD1C3A}</a:tableStyleId>
              </a:tblPr>
              <a:tblGrid>
                <a:gridCol w="2212667">
                  <a:extLst>
                    <a:ext uri="{9D8B030D-6E8A-4147-A177-3AD203B41FA5}">
                      <a16:colId xmlns:a16="http://schemas.microsoft.com/office/drawing/2014/main" val="20000"/>
                    </a:ext>
                  </a:extLst>
                </a:gridCol>
                <a:gridCol w="5924237">
                  <a:extLst>
                    <a:ext uri="{9D8B030D-6E8A-4147-A177-3AD203B41FA5}">
                      <a16:colId xmlns:a16="http://schemas.microsoft.com/office/drawing/2014/main" val="20001"/>
                    </a:ext>
                  </a:extLst>
                </a:gridCol>
              </a:tblGrid>
              <a:tr h="415745">
                <a:tc>
                  <a:txBody>
                    <a:bodyPr/>
                    <a:lstStyle/>
                    <a:p>
                      <a:pPr algn="ctr" fontAlgn="b"/>
                      <a:r>
                        <a:rPr lang="en-GB" sz="1400" u="none" strike="noStrike"/>
                        <a:t>Domain</a:t>
                      </a:r>
                    </a:p>
                  </a:txBody>
                  <a:tcPr marL="7620" marR="7620" marT="36000" marB="36000" anchor="ctr"/>
                </a:tc>
                <a:tc>
                  <a:txBody>
                    <a:bodyPr/>
                    <a:lstStyle/>
                    <a:p>
                      <a:pPr algn="ctr" fontAlgn="b"/>
                      <a:r>
                        <a:rPr lang="en-GB" sz="1400" u="none" strike="noStrike"/>
                        <a:t>Description</a:t>
                      </a:r>
                    </a:p>
                  </a:txBody>
                  <a:tcPr marL="7620" marR="7620" marT="36000" marB="36000" anchor="ctr"/>
                </a:tc>
                <a:extLst>
                  <a:ext uri="{0D108BD9-81ED-4DB2-BD59-A6C34878D82A}">
                    <a16:rowId xmlns:a16="http://schemas.microsoft.com/office/drawing/2014/main" val="10000"/>
                  </a:ext>
                </a:extLst>
              </a:tr>
              <a:tr h="864041">
                <a:tc>
                  <a:txBody>
                    <a:bodyPr/>
                    <a:lstStyle/>
                    <a:p>
                      <a:pPr algn="ctr" fontAlgn="b"/>
                      <a:r>
                        <a:rPr lang="en-GB" sz="1400" u="none" strike="noStrike"/>
                        <a:t>Research</a:t>
                      </a:r>
                    </a:p>
                  </a:txBody>
                  <a:tcPr marL="7620" marR="7620" marT="36000" marB="36000" anchor="ctr"/>
                </a:tc>
                <a:tc>
                  <a:txBody>
                    <a:bodyPr/>
                    <a:lstStyle/>
                    <a:p>
                      <a:pPr algn="l" fontAlgn="b"/>
                      <a:r>
                        <a:rPr lang="en-GB" sz="1400" u="none" strike="noStrike" dirty="0"/>
                        <a:t>- Phenomenon analysis
</a:t>
                      </a:r>
                      <a:r>
                        <a:rPr lang="en-GB" sz="1400" u="none" strike="noStrike" dirty="0" smtClean="0"/>
                        <a:t>- </a:t>
                      </a:r>
                      <a:r>
                        <a:rPr lang="en-GB" sz="1400" u="none" strike="noStrike" dirty="0"/>
                        <a:t>(Big) data exploration
</a:t>
                      </a:r>
                      <a:r>
                        <a:rPr lang="en-GB" sz="1400" u="none" strike="noStrike" dirty="0" smtClean="0"/>
                        <a:t>- </a:t>
                      </a:r>
                      <a:r>
                        <a:rPr lang="en-GB" sz="1400" u="none" strike="noStrike" dirty="0"/>
                        <a:t>Trend analysis</a:t>
                      </a:r>
                    </a:p>
                  </a:txBody>
                  <a:tcPr marL="7620" marR="7620" marT="36000" marB="36000" anchor="ctr"/>
                </a:tc>
                <a:extLst>
                  <a:ext uri="{0D108BD9-81ED-4DB2-BD59-A6C34878D82A}">
                    <a16:rowId xmlns:a16="http://schemas.microsoft.com/office/drawing/2014/main" val="10001"/>
                  </a:ext>
                </a:extLst>
              </a:tr>
              <a:tr h="822251">
                <a:tc>
                  <a:txBody>
                    <a:bodyPr/>
                    <a:lstStyle/>
                    <a:p>
                      <a:pPr algn="ctr" fontAlgn="b"/>
                      <a:r>
                        <a:rPr lang="en-GB" sz="1400" u="none" strike="noStrike"/>
                        <a:t>Fraud detection</a:t>
                      </a:r>
                    </a:p>
                  </a:txBody>
                  <a:tcPr marL="7620" marR="7620" marT="36000" marB="36000" anchor="ctr"/>
                </a:tc>
                <a:tc>
                  <a:txBody>
                    <a:bodyPr/>
                    <a:lstStyle/>
                    <a:p>
                      <a:pPr algn="l" fontAlgn="b"/>
                      <a:r>
                        <a:rPr lang="en-GB" sz="1400" u="none" strike="noStrike"/>
                        <a:t>- Data mining, machine learning, AI</a:t>
                      </a:r>
                      <a:br>
                        <a:rPr lang="en-GB" sz="1400" u="none" strike="noStrike"/>
                      </a:br>
                      <a:r>
                        <a:rPr lang="en-GB" sz="1400" u="none" strike="noStrike"/>
                        <a:t>- Predictive analytics, predictive modelling</a:t>
                      </a:r>
                    </a:p>
                  </a:txBody>
                  <a:tcPr marL="7620" marR="7620" marT="36000" marB="36000" anchor="ctr"/>
                </a:tc>
                <a:extLst>
                  <a:ext uri="{0D108BD9-81ED-4DB2-BD59-A6C34878D82A}">
                    <a16:rowId xmlns:a16="http://schemas.microsoft.com/office/drawing/2014/main" val="10002"/>
                  </a:ext>
                </a:extLst>
              </a:tr>
              <a:tr h="1025389">
                <a:tc>
                  <a:txBody>
                    <a:bodyPr/>
                    <a:lstStyle/>
                    <a:p>
                      <a:pPr algn="ctr" fontAlgn="b"/>
                      <a:r>
                        <a:rPr lang="en-GB" sz="1400" u="none" strike="noStrike"/>
                        <a:t>Process support</a:t>
                      </a:r>
                    </a:p>
                  </a:txBody>
                  <a:tcPr marL="7620" marR="7620" marT="36000" marB="36000" anchor="ctr"/>
                </a:tc>
                <a:tc>
                  <a:txBody>
                    <a:bodyPr/>
                    <a:lstStyle/>
                    <a:p>
                      <a:pPr algn="l" fontAlgn="b"/>
                      <a:r>
                        <a:rPr lang="en-GB" sz="1400" u="none" strike="noStrike"/>
                        <a:t>- Data visualization</a:t>
                      </a:r>
                      <a:br>
                        <a:rPr lang="en-GB" sz="1400" u="none" strike="noStrike"/>
                      </a:br>
                      <a:r>
                        <a:rPr lang="en-GB" sz="1400" u="none" strike="noStrike"/>
                        <a:t>- Network visualization</a:t>
                      </a:r>
                      <a:br>
                        <a:rPr lang="en-GB" sz="1400" u="none" strike="noStrike"/>
                      </a:br>
                      <a:r>
                        <a:rPr lang="en-GB" sz="1400" u="none" strike="noStrike"/>
                        <a:t>- Automated searches, calculations, real-time applications of predictive analytics</a:t>
                      </a:r>
                    </a:p>
                  </a:txBody>
                  <a:tcPr marL="7620" marR="7620" marT="36000" marB="36000" anchor="ctr"/>
                </a:tc>
                <a:extLst>
                  <a:ext uri="{0D108BD9-81ED-4DB2-BD59-A6C34878D82A}">
                    <a16:rowId xmlns:a16="http://schemas.microsoft.com/office/drawing/2014/main" val="10003"/>
                  </a:ext>
                </a:extLst>
              </a:tr>
              <a:tr h="822251">
                <a:tc>
                  <a:txBody>
                    <a:bodyPr/>
                    <a:lstStyle/>
                    <a:p>
                      <a:pPr algn="ctr" fontAlgn="b"/>
                      <a:r>
                        <a:rPr lang="en-GB" sz="1400" u="none" strike="noStrike"/>
                        <a:t>Policy support</a:t>
                      </a:r>
                    </a:p>
                  </a:txBody>
                  <a:tcPr marL="7620" marR="7620" marT="36000" marB="36000" anchor="ctr"/>
                </a:tc>
                <a:tc>
                  <a:txBody>
                    <a:bodyPr/>
                    <a:lstStyle/>
                    <a:p>
                      <a:pPr algn="l" fontAlgn="b"/>
                      <a:r>
                        <a:rPr lang="en-GB" sz="1400" u="none" strike="noStrike"/>
                        <a:t>- Reporting, KPI, balanced scorecard</a:t>
                      </a:r>
                      <a:br>
                        <a:rPr lang="en-GB" sz="1400" u="none" strike="noStrike"/>
                      </a:br>
                      <a:r>
                        <a:rPr lang="en-GB" sz="1400" u="none" strike="noStrike"/>
                        <a:t>- Evaluation of the success measures have</a:t>
                      </a:r>
                      <a:br>
                        <a:rPr lang="en-GB" sz="1400" u="none" strike="noStrike"/>
                      </a:br>
                      <a:r>
                        <a:rPr lang="en-GB" sz="1400" u="none" strike="noStrike"/>
                        <a:t>- Simulations</a:t>
                      </a:r>
                    </a:p>
                  </a:txBody>
                  <a:tcPr marL="7620" marR="7620" marT="36000" marB="36000" anchor="ctr"/>
                </a:tc>
                <a:extLst>
                  <a:ext uri="{0D108BD9-81ED-4DB2-BD59-A6C34878D82A}">
                    <a16:rowId xmlns:a16="http://schemas.microsoft.com/office/drawing/2014/main" val="10004"/>
                  </a:ext>
                </a:extLst>
              </a:tr>
              <a:tr h="575880">
                <a:tc>
                  <a:txBody>
                    <a:bodyPr/>
                    <a:lstStyle/>
                    <a:p>
                      <a:pPr algn="ctr" fontAlgn="b"/>
                      <a:r>
                        <a:rPr lang="en-GB" sz="1400" u="none" strike="noStrike"/>
                        <a:t>Infrastructure management</a:t>
                      </a:r>
                    </a:p>
                  </a:txBody>
                  <a:tcPr marL="7620" marR="7620" marT="36000" marB="36000" anchor="ctr"/>
                </a:tc>
                <a:tc>
                  <a:txBody>
                    <a:bodyPr/>
                    <a:lstStyle/>
                    <a:p>
                      <a:pPr algn="l" fontAlgn="b"/>
                      <a:r>
                        <a:rPr lang="en-GB" sz="1400" u="none" strike="noStrike"/>
                        <a:t>- Capacity planning</a:t>
                      </a:r>
                      <a:br>
                        <a:rPr lang="en-GB" sz="1400" u="none" strike="noStrike"/>
                      </a:br>
                      <a:r>
                        <a:rPr lang="en-GB" sz="1400" u="none" strike="noStrike"/>
                        <a:t>- Predictive maintenance</a:t>
                      </a:r>
                    </a:p>
                  </a:txBody>
                  <a:tcPr marL="7620" marR="7620" marT="36000" marB="36000" anchor="ctr"/>
                </a:tc>
                <a:extLst>
                  <a:ext uri="{0D108BD9-81ED-4DB2-BD59-A6C34878D82A}">
                    <a16:rowId xmlns:a16="http://schemas.microsoft.com/office/drawing/2014/main" val="10005"/>
                  </a:ext>
                </a:extLst>
              </a:tr>
              <a:tr h="329511">
                <a:tc>
                  <a:txBody>
                    <a:bodyPr/>
                    <a:lstStyle/>
                    <a:p>
                      <a:pPr algn="ctr" fontAlgn="b"/>
                      <a:r>
                        <a:rPr lang="en-GB" sz="1400" u="none" strike="noStrike"/>
                        <a:t>Data protection</a:t>
                      </a:r>
                    </a:p>
                  </a:txBody>
                  <a:tcPr marL="7620" marR="7620" marT="36000" marB="36000" anchor="ctr"/>
                </a:tc>
                <a:tc>
                  <a:txBody>
                    <a:bodyPr/>
                    <a:lstStyle/>
                    <a:p>
                      <a:pPr algn="l" fontAlgn="b"/>
                      <a:r>
                        <a:rPr lang="en-GB" sz="1400" u="none" strike="noStrike"/>
                        <a:t>- Security Information &amp; Event Management (SIEM)</a:t>
                      </a:r>
                    </a:p>
                  </a:txBody>
                  <a:tcPr marL="7620" marR="7620" marT="36000" marB="36000" anchor="ctr"/>
                </a:tc>
                <a:extLst>
                  <a:ext uri="{0D108BD9-81ED-4DB2-BD59-A6C34878D82A}">
                    <a16:rowId xmlns:a16="http://schemas.microsoft.com/office/drawing/2014/main" val="10006"/>
                  </a:ext>
                </a:extLst>
              </a:tr>
              <a:tr h="329511">
                <a:tc>
                  <a:txBody>
                    <a:bodyPr/>
                    <a:lstStyle/>
                    <a:p>
                      <a:pPr algn="ctr" fontAlgn="b"/>
                      <a:r>
                        <a:rPr lang="en-GB" sz="1400" u="none" strike="noStrike"/>
                        <a:t>…</a:t>
                      </a:r>
                    </a:p>
                  </a:txBody>
                  <a:tcPr marL="7620" marR="7620" marT="36000" marB="36000" anchor="ctr"/>
                </a:tc>
                <a:tc>
                  <a:txBody>
                    <a:bodyPr/>
                    <a:lstStyle/>
                    <a:p>
                      <a:pPr algn="l" fontAlgn="b"/>
                      <a:endParaRPr lang="nl-BE" sz="1400" b="0" i="0" u="none" strike="noStrike" dirty="0">
                        <a:solidFill>
                          <a:srgbClr val="000000"/>
                        </a:solidFill>
                        <a:effectLst/>
                        <a:latin typeface="Calibri"/>
                      </a:endParaRPr>
                    </a:p>
                  </a:txBody>
                  <a:tcPr marL="7620" marR="7620" marT="36000" marB="3600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5619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28416" y="1178364"/>
            <a:ext cx="6935168" cy="5087060"/>
          </a:xfrm>
        </p:spPr>
      </p:pic>
      <p:sp>
        <p:nvSpPr>
          <p:cNvPr id="2" name="Title 1"/>
          <p:cNvSpPr>
            <a:spLocks noGrp="1"/>
          </p:cNvSpPr>
          <p:nvPr>
            <p:ph type="title"/>
          </p:nvPr>
        </p:nvSpPr>
        <p:spPr/>
        <p:txBody>
          <a:bodyPr/>
          <a:lstStyle/>
          <a:p>
            <a:r>
              <a:rPr lang="en-GB" dirty="0"/>
              <a:t>Big data analytics - architecture</a:t>
            </a:r>
            <a:endParaRPr lang="en-GB" dirty="0">
              <a:solidFill>
                <a:srgbClr val="0087BE"/>
              </a:solidFill>
            </a:endParaRPr>
          </a:p>
        </p:txBody>
      </p:sp>
      <p:sp>
        <p:nvSpPr>
          <p:cNvPr id="5" name="TextBox 4"/>
          <p:cNvSpPr txBox="1"/>
          <p:nvPr/>
        </p:nvSpPr>
        <p:spPr>
          <a:xfrm>
            <a:off x="4511824" y="6381329"/>
            <a:ext cx="2088232" cy="276999"/>
          </a:xfrm>
          <a:prstGeom prst="rect">
            <a:avLst/>
          </a:prstGeom>
          <a:solidFill>
            <a:schemeClr val="bg1"/>
          </a:solidFill>
        </p:spPr>
        <p:txBody>
          <a:bodyPr wrap="square" rtlCol="0">
            <a:spAutoFit/>
          </a:bodyPr>
          <a:lstStyle/>
          <a:p>
            <a:pPr algn="ctr"/>
            <a:r>
              <a:rPr lang="nl-BE" sz="1200" b="1"/>
              <a:t>Structured Sources</a:t>
            </a:r>
          </a:p>
        </p:txBody>
      </p:sp>
      <p:sp>
        <p:nvSpPr>
          <p:cNvPr id="6" name="TextBox 5"/>
          <p:cNvSpPr txBox="1"/>
          <p:nvPr/>
        </p:nvSpPr>
        <p:spPr>
          <a:xfrm>
            <a:off x="7320136" y="6381329"/>
            <a:ext cx="2520280" cy="276999"/>
          </a:xfrm>
          <a:prstGeom prst="rect">
            <a:avLst/>
          </a:prstGeom>
          <a:solidFill>
            <a:schemeClr val="bg1"/>
          </a:solidFill>
        </p:spPr>
        <p:txBody>
          <a:bodyPr wrap="square" rtlCol="0">
            <a:spAutoFit/>
          </a:bodyPr>
          <a:lstStyle/>
          <a:p>
            <a:pPr algn="ctr"/>
            <a:r>
              <a:rPr lang="nl-BE" sz="1200" b="1"/>
              <a:t>Unstructured Sources &amp; Streaming</a:t>
            </a:r>
          </a:p>
        </p:txBody>
      </p:sp>
      <p:sp>
        <p:nvSpPr>
          <p:cNvPr id="7" name="TextBox 6"/>
          <p:cNvSpPr txBox="1"/>
          <p:nvPr/>
        </p:nvSpPr>
        <p:spPr>
          <a:xfrm>
            <a:off x="3287688" y="1249016"/>
            <a:ext cx="5400600" cy="307777"/>
          </a:xfrm>
          <a:prstGeom prst="rect">
            <a:avLst/>
          </a:prstGeom>
          <a:solidFill>
            <a:schemeClr val="bg1"/>
          </a:solidFill>
        </p:spPr>
        <p:txBody>
          <a:bodyPr wrap="square" rtlCol="0">
            <a:spAutoFit/>
          </a:bodyPr>
          <a:lstStyle/>
          <a:p>
            <a:pPr algn="ctr"/>
            <a:r>
              <a:rPr lang="nl-BE" sz="1400" b="1"/>
              <a:t>All forms of analytical and business value generating re-use of data</a:t>
            </a:r>
          </a:p>
        </p:txBody>
      </p:sp>
      <p:sp>
        <p:nvSpPr>
          <p:cNvPr id="8" name="Rectangle 7"/>
          <p:cNvSpPr/>
          <p:nvPr/>
        </p:nvSpPr>
        <p:spPr>
          <a:xfrm>
            <a:off x="2711624" y="2466000"/>
            <a:ext cx="676875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4007769" y="2466000"/>
            <a:ext cx="4077463" cy="369332"/>
          </a:xfrm>
          <a:prstGeom prst="rect">
            <a:avLst/>
          </a:prstGeom>
          <a:noFill/>
        </p:spPr>
        <p:txBody>
          <a:bodyPr wrap="none" rtlCol="0">
            <a:spAutoFit/>
          </a:bodyPr>
          <a:lstStyle/>
          <a:p>
            <a:r>
              <a:rPr lang="nl-BE" b="1" smtClean="0">
                <a:solidFill>
                  <a:schemeClr val="bg1"/>
                </a:solidFill>
              </a:rPr>
              <a:t>Big Data Analytics Platform (Foundation)</a:t>
            </a:r>
            <a:endParaRPr lang="nl-BE" b="1">
              <a:solidFill>
                <a:schemeClr val="bg1"/>
              </a:solidFill>
            </a:endParaRPr>
          </a:p>
        </p:txBody>
      </p:sp>
      <p:sp>
        <p:nvSpPr>
          <p:cNvPr id="11" name="Rectangle 10"/>
          <p:cNvSpPr/>
          <p:nvPr/>
        </p:nvSpPr>
        <p:spPr>
          <a:xfrm>
            <a:off x="2927649" y="4437112"/>
            <a:ext cx="1408421"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Enterprise-ready</a:t>
            </a:r>
          </a:p>
          <a:p>
            <a:pPr algn="ctr" fontAlgn="auto">
              <a:spcBef>
                <a:spcPts val="0"/>
              </a:spcBef>
              <a:spcAft>
                <a:spcPts val="0"/>
              </a:spcAft>
              <a:defRPr/>
            </a:pPr>
            <a:r>
              <a:rPr lang="en-GB" sz="1200" kern="0" dirty="0">
                <a:solidFill>
                  <a:prstClr val="white"/>
                </a:solidFill>
                <a:latin typeface="Calibri"/>
              </a:rPr>
              <a:t>Big Data Management solution</a:t>
            </a:r>
          </a:p>
          <a:p>
            <a:pPr algn="ctr" fontAlgn="auto">
              <a:spcBef>
                <a:spcPts val="0"/>
              </a:spcBef>
              <a:spcAft>
                <a:spcPts val="0"/>
              </a:spcAft>
              <a:defRPr/>
            </a:pPr>
            <a:r>
              <a:rPr lang="en-GB" sz="1200" kern="0" dirty="0">
                <a:solidFill>
                  <a:prstClr val="white"/>
                </a:solidFill>
                <a:latin typeface="Calibri"/>
              </a:rPr>
              <a:t>(Hadoop, NoSQL)</a:t>
            </a:r>
            <a:endParaRPr lang="en-GB" sz="1200" kern="0" dirty="0">
              <a:latin typeface="Calibri"/>
            </a:endParaRPr>
          </a:p>
        </p:txBody>
      </p:sp>
      <p:sp>
        <p:nvSpPr>
          <p:cNvPr id="12" name="Rectangle 11"/>
          <p:cNvSpPr/>
          <p:nvPr/>
        </p:nvSpPr>
        <p:spPr>
          <a:xfrm>
            <a:off x="4007768" y="2852936"/>
            <a:ext cx="4104457" cy="41854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Delivers “Bring compute to the data” paradigm:</a:t>
            </a:r>
          </a:p>
          <a:p>
            <a:pPr algn="ctr" fontAlgn="auto">
              <a:spcBef>
                <a:spcPts val="0"/>
              </a:spcBef>
              <a:spcAft>
                <a:spcPts val="0"/>
              </a:spcAft>
              <a:defRPr/>
            </a:pPr>
            <a:r>
              <a:rPr lang="en-GB" sz="1200" kern="0" dirty="0">
                <a:solidFill>
                  <a:prstClr val="white"/>
                </a:solidFill>
                <a:latin typeface="Calibri"/>
              </a:rPr>
              <a:t>calculations from front-end tools are pushed to the foundation</a:t>
            </a:r>
            <a:endParaRPr lang="en-GB" sz="1200" kern="0" dirty="0">
              <a:latin typeface="Calibri"/>
            </a:endParaRPr>
          </a:p>
        </p:txBody>
      </p:sp>
      <p:sp>
        <p:nvSpPr>
          <p:cNvPr id="13" name="Rectangle 12"/>
          <p:cNvSpPr/>
          <p:nvPr/>
        </p:nvSpPr>
        <p:spPr>
          <a:xfrm>
            <a:off x="7752185" y="4437112"/>
            <a:ext cx="1480429" cy="981108"/>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Relational</a:t>
            </a:r>
          </a:p>
          <a:p>
            <a:pPr algn="ctr" fontAlgn="auto">
              <a:spcBef>
                <a:spcPts val="0"/>
              </a:spcBef>
              <a:spcAft>
                <a:spcPts val="0"/>
              </a:spcAft>
              <a:defRPr/>
            </a:pPr>
            <a:r>
              <a:rPr lang="en-GB" sz="1200" kern="0" dirty="0">
                <a:solidFill>
                  <a:prstClr val="white"/>
                </a:solidFill>
                <a:latin typeface="Calibri"/>
              </a:rPr>
              <a:t>Analytical Database</a:t>
            </a:r>
          </a:p>
          <a:p>
            <a:pPr algn="ctr" fontAlgn="auto">
              <a:spcBef>
                <a:spcPts val="0"/>
              </a:spcBef>
              <a:spcAft>
                <a:spcPts val="0"/>
              </a:spcAft>
              <a:defRPr/>
            </a:pPr>
            <a:r>
              <a:rPr lang="en-GB" sz="1200" kern="0" dirty="0">
                <a:solidFill>
                  <a:prstClr val="white"/>
                </a:solidFill>
                <a:latin typeface="Calibri"/>
              </a:rPr>
              <a:t>Management System (accelerator)</a:t>
            </a:r>
            <a:endParaRPr lang="en-GB" sz="1200" kern="0" dirty="0">
              <a:latin typeface="Calibri"/>
            </a:endParaRPr>
          </a:p>
        </p:txBody>
      </p:sp>
      <p:sp>
        <p:nvSpPr>
          <p:cNvPr id="14" name="Rectangle 13"/>
          <p:cNvSpPr/>
          <p:nvPr/>
        </p:nvSpPr>
        <p:spPr>
          <a:xfrm>
            <a:off x="3598120" y="3573016"/>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Data Integration</a:t>
            </a:r>
          </a:p>
          <a:p>
            <a:pPr algn="ctr" fontAlgn="auto">
              <a:spcBef>
                <a:spcPts val="0"/>
              </a:spcBef>
              <a:spcAft>
                <a:spcPts val="0"/>
              </a:spcAft>
              <a:defRPr/>
            </a:pPr>
            <a:r>
              <a:rPr lang="en-GB" sz="1200" kern="0" dirty="0">
                <a:solidFill>
                  <a:prstClr val="white"/>
                </a:solidFill>
                <a:latin typeface="Calibri"/>
              </a:rPr>
              <a:t>Data Warehousing</a:t>
            </a:r>
          </a:p>
          <a:p>
            <a:pPr algn="ctr" fontAlgn="auto">
              <a:spcBef>
                <a:spcPts val="0"/>
              </a:spcBef>
              <a:spcAft>
                <a:spcPts val="0"/>
              </a:spcAft>
              <a:defRPr/>
            </a:pPr>
            <a:r>
              <a:rPr lang="en-GB" sz="1200" kern="0" dirty="0">
                <a:solidFill>
                  <a:prstClr val="white"/>
                </a:solidFill>
                <a:latin typeface="Calibri"/>
              </a:rPr>
              <a:t>(ETL—ELT—TEL) </a:t>
            </a:r>
            <a:endParaRPr lang="en-GB" sz="1200" kern="0" dirty="0">
              <a:latin typeface="Calibri"/>
            </a:endParaRPr>
          </a:p>
        </p:txBody>
      </p:sp>
      <p:sp>
        <p:nvSpPr>
          <p:cNvPr id="15" name="Rectangle 14"/>
          <p:cNvSpPr/>
          <p:nvPr/>
        </p:nvSpPr>
        <p:spPr>
          <a:xfrm>
            <a:off x="5159897" y="3573016"/>
            <a:ext cx="1872207" cy="864096"/>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Information Management</a:t>
            </a:r>
          </a:p>
          <a:p>
            <a:pPr algn="ctr" fontAlgn="auto">
              <a:spcBef>
                <a:spcPts val="0"/>
              </a:spcBef>
              <a:spcAft>
                <a:spcPts val="0"/>
              </a:spcAft>
              <a:defRPr/>
            </a:pPr>
            <a:r>
              <a:rPr lang="en-GB" sz="1200" kern="0" dirty="0">
                <a:solidFill>
                  <a:prstClr val="white"/>
                </a:solidFill>
                <a:latin typeface="Calibri"/>
              </a:rPr>
              <a:t>Business Glossary</a:t>
            </a:r>
          </a:p>
          <a:p>
            <a:pPr algn="ctr" fontAlgn="auto">
              <a:spcBef>
                <a:spcPts val="0"/>
              </a:spcBef>
              <a:spcAft>
                <a:spcPts val="0"/>
              </a:spcAft>
              <a:defRPr/>
            </a:pPr>
            <a:r>
              <a:rPr lang="en-GB" sz="1200" kern="0" dirty="0">
                <a:solidFill>
                  <a:prstClr val="white"/>
                </a:solidFill>
                <a:latin typeface="Calibri"/>
              </a:rPr>
              <a:t>Data Management</a:t>
            </a:r>
          </a:p>
          <a:p>
            <a:pPr algn="ctr" fontAlgn="auto">
              <a:spcBef>
                <a:spcPts val="0"/>
              </a:spcBef>
              <a:spcAft>
                <a:spcPts val="0"/>
              </a:spcAft>
              <a:defRPr/>
            </a:pPr>
            <a:r>
              <a:rPr lang="en-GB" sz="1200" kern="0" dirty="0">
                <a:solidFill>
                  <a:prstClr val="white"/>
                </a:solidFill>
                <a:latin typeface="Calibri"/>
              </a:rPr>
              <a:t>Data Quality</a:t>
            </a:r>
            <a:endParaRPr lang="en-GB" sz="1200" kern="0" dirty="0">
              <a:latin typeface="Calibri"/>
            </a:endParaRPr>
          </a:p>
        </p:txBody>
      </p:sp>
      <p:sp>
        <p:nvSpPr>
          <p:cNvPr id="16" name="Rectangle 15"/>
          <p:cNvSpPr/>
          <p:nvPr/>
        </p:nvSpPr>
        <p:spPr>
          <a:xfrm>
            <a:off x="7195825" y="3573016"/>
            <a:ext cx="1408421" cy="720080"/>
          </a:xfrm>
          <a:prstGeom prst="rect">
            <a:avLst/>
          </a:prstGeom>
          <a:solidFill>
            <a:srgbClr val="4F81BD">
              <a:lumMod val="60000"/>
              <a:lumOff val="40000"/>
            </a:srgbClr>
          </a:solidFill>
          <a:ln w="25400" cap="flat" cmpd="sng" algn="ctr">
            <a:solidFill>
              <a:srgbClr val="1F497D">
                <a:lumMod val="20000"/>
                <a:lumOff val="80000"/>
              </a:srgbClr>
            </a:solidFill>
            <a:prstDash val="solid"/>
          </a:ln>
          <a:effectLst/>
        </p:spPr>
        <p:txBody>
          <a:bodyPr rtlCol="0" anchor="ctr"/>
          <a:lstStyle/>
          <a:p>
            <a:pPr algn="ctr" fontAlgn="auto">
              <a:spcBef>
                <a:spcPts val="0"/>
              </a:spcBef>
              <a:spcAft>
                <a:spcPts val="0"/>
              </a:spcAft>
              <a:defRPr/>
            </a:pPr>
            <a:r>
              <a:rPr lang="en-GB" sz="1200" kern="0" dirty="0">
                <a:solidFill>
                  <a:prstClr val="white"/>
                </a:solidFill>
                <a:latin typeface="Calibri"/>
              </a:rPr>
              <a:t>Data Governance</a:t>
            </a:r>
          </a:p>
          <a:p>
            <a:pPr algn="ctr" fontAlgn="auto">
              <a:spcBef>
                <a:spcPts val="0"/>
              </a:spcBef>
              <a:spcAft>
                <a:spcPts val="0"/>
              </a:spcAft>
              <a:defRPr/>
            </a:pPr>
            <a:r>
              <a:rPr lang="en-GB" sz="1200" kern="0" dirty="0">
                <a:solidFill>
                  <a:prstClr val="white"/>
                </a:solidFill>
                <a:latin typeface="Calibri"/>
              </a:rPr>
              <a:t>Data Protection</a:t>
            </a:r>
            <a:endParaRPr lang="en-GB" sz="1200" kern="0" dirty="0">
              <a:latin typeface="Calibri"/>
            </a:endParaRPr>
          </a:p>
        </p:txBody>
      </p:sp>
      <p:sp>
        <p:nvSpPr>
          <p:cNvPr id="18" name="Rectangle 17"/>
          <p:cNvSpPr/>
          <p:nvPr/>
        </p:nvSpPr>
        <p:spPr>
          <a:xfrm>
            <a:off x="4511824" y="5157192"/>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Connectors</a:t>
            </a:r>
          </a:p>
        </p:txBody>
      </p:sp>
      <p:sp>
        <p:nvSpPr>
          <p:cNvPr id="20" name="Rectangle 19"/>
          <p:cNvSpPr/>
          <p:nvPr/>
        </p:nvSpPr>
        <p:spPr>
          <a:xfrm>
            <a:off x="4511824" y="4797152"/>
            <a:ext cx="3024336" cy="262642"/>
          </a:xfrm>
          <a:prstGeom prst="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Computing Power</a:t>
            </a:r>
          </a:p>
        </p:txBody>
      </p:sp>
      <p:sp>
        <p:nvSpPr>
          <p:cNvPr id="23" name="TextBox 22"/>
          <p:cNvSpPr txBox="1"/>
          <p:nvPr/>
        </p:nvSpPr>
        <p:spPr>
          <a:xfrm>
            <a:off x="6046766" y="2016001"/>
            <a:ext cx="697307" cy="169277"/>
          </a:xfrm>
          <a:prstGeom prst="rect">
            <a:avLst/>
          </a:prstGeom>
          <a:solidFill>
            <a:schemeClr val="bg1"/>
          </a:solidFill>
        </p:spPr>
        <p:txBody>
          <a:bodyPr wrap="none" lIns="0" tIns="0" rIns="0" bIns="0" rtlCol="0">
            <a:spAutoFit/>
          </a:bodyPr>
          <a:lstStyle/>
          <a:p>
            <a:r>
              <a:rPr lang="nl-BE" sz="1100" dirty="0"/>
              <a:t>Data </a:t>
            </a:r>
            <a:r>
              <a:rPr lang="nl-BE" sz="1100" dirty="0" err="1"/>
              <a:t>Mining</a:t>
            </a:r>
            <a:endParaRPr lang="nl-BE" sz="1100" dirty="0"/>
          </a:p>
        </p:txBody>
      </p:sp>
      <p:sp>
        <p:nvSpPr>
          <p:cNvPr id="24" name="TextBox 23"/>
          <p:cNvSpPr txBox="1"/>
          <p:nvPr/>
        </p:nvSpPr>
        <p:spPr>
          <a:xfrm>
            <a:off x="8112224" y="2016000"/>
            <a:ext cx="117020" cy="169277"/>
          </a:xfrm>
          <a:prstGeom prst="rect">
            <a:avLst/>
          </a:prstGeom>
          <a:solidFill>
            <a:schemeClr val="bg1"/>
          </a:solidFill>
        </p:spPr>
        <p:txBody>
          <a:bodyPr wrap="none" lIns="0" tIns="0" rIns="0" bIns="0" rtlCol="0">
            <a:spAutoFit/>
          </a:bodyPr>
          <a:lstStyle/>
          <a:p>
            <a:r>
              <a:rPr lang="nl-BE" sz="1100"/>
              <a:t>AI</a:t>
            </a: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0037" y="1602000"/>
            <a:ext cx="522275" cy="40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1729810" y="1326241"/>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
        <p:nvSpPr>
          <p:cNvPr id="27" name="Rectangle 26"/>
          <p:cNvSpPr/>
          <p:nvPr/>
        </p:nvSpPr>
        <p:spPr>
          <a:xfrm>
            <a:off x="9434666" y="1326241"/>
            <a:ext cx="981815" cy="95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BDAP</a:t>
            </a:r>
          </a:p>
          <a:p>
            <a:pPr algn="ctr"/>
            <a:r>
              <a:rPr lang="nl-BE" dirty="0" smtClean="0">
                <a:solidFill>
                  <a:schemeClr val="bg1"/>
                </a:solidFill>
              </a:rPr>
              <a:t>front-end</a:t>
            </a:r>
            <a:endParaRPr lang="nl-BE" dirty="0">
              <a:solidFill>
                <a:schemeClr val="bg1"/>
              </a:solidFill>
            </a:endParaRPr>
          </a:p>
        </p:txBody>
      </p:sp>
    </p:spTree>
    <p:extLst>
      <p:ext uri="{BB962C8B-B14F-4D97-AF65-F5344CB8AC3E}">
        <p14:creationId xmlns:p14="http://schemas.microsoft.com/office/powerpoint/2010/main" val="378629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1" grpId="0" animBg="1"/>
      <p:bldP spid="12" grpId="0" animBg="1"/>
      <p:bldP spid="13" grpId="0" animBg="1"/>
      <p:bldP spid="14" grpId="0" animBg="1"/>
      <p:bldP spid="15" grpId="0" animBg="1"/>
      <p:bldP spid="16" grpId="0" animBg="1"/>
      <p:bldP spid="18" grpId="0" animBg="1"/>
      <p:bldP spid="20" grpId="0" animBg="1"/>
      <p:bldP spid="23" grpId="0" animBg="1"/>
      <p:bldP spid="24" grpId="0" animBg="1"/>
      <p:bldP spid="26" grpId="0" animBg="1"/>
      <p:bldP spid="2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dirty="0" smtClean="0"/>
              <a:t>Some ICT trends</a:t>
            </a:r>
            <a:endParaRPr lang="en-GB" noProof="0" dirty="0"/>
          </a:p>
        </p:txBody>
      </p:sp>
      <p:sp>
        <p:nvSpPr>
          <p:cNvPr id="6" name="Hexagon 5"/>
          <p:cNvSpPr/>
          <p:nvPr/>
        </p:nvSpPr>
        <p:spPr>
          <a:xfrm>
            <a:off x="3072809" y="2165118"/>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API </a:t>
            </a:r>
            <a:r>
              <a:rPr lang="nl-BE" dirty="0" err="1">
                <a:solidFill>
                  <a:schemeClr val="bg1"/>
                </a:solidFill>
              </a:rPr>
              <a:t>Economy</a:t>
            </a:r>
            <a:endParaRPr lang="fr-BE" dirty="0">
              <a:solidFill>
                <a:schemeClr val="bg1"/>
              </a:solidFill>
            </a:endParaRPr>
          </a:p>
        </p:txBody>
      </p:sp>
      <p:sp>
        <p:nvSpPr>
          <p:cNvPr id="7" name="Hexagon 6"/>
          <p:cNvSpPr/>
          <p:nvPr/>
        </p:nvSpPr>
        <p:spPr>
          <a:xfrm>
            <a:off x="4583832" y="29377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bg1"/>
                </a:solidFill>
              </a:rPr>
              <a:t>Blockchain</a:t>
            </a:r>
            <a:endParaRPr lang="fr-BE" dirty="0">
              <a:solidFill>
                <a:schemeClr val="bg1"/>
              </a:solidFill>
            </a:endParaRPr>
          </a:p>
        </p:txBody>
      </p:sp>
      <p:sp>
        <p:nvSpPr>
          <p:cNvPr id="8" name="Hexagon 7"/>
          <p:cNvSpPr/>
          <p:nvPr/>
        </p:nvSpPr>
        <p:spPr>
          <a:xfrm>
            <a:off x="3061380" y="367369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solidFill>
                  <a:schemeClr val="bg1"/>
                </a:solidFill>
              </a:rPr>
              <a:t>Re-</a:t>
            </a:r>
            <a:r>
              <a:rPr lang="nl-BE" dirty="0" err="1">
                <a:solidFill>
                  <a:schemeClr val="bg1"/>
                </a:solidFill>
              </a:rPr>
              <a:t>use</a:t>
            </a:r>
            <a:endParaRPr lang="fr-BE" dirty="0">
              <a:solidFill>
                <a:schemeClr val="bg1"/>
              </a:solidFill>
            </a:endParaRPr>
          </a:p>
        </p:txBody>
      </p:sp>
      <p:sp>
        <p:nvSpPr>
          <p:cNvPr id="9" name="Hexagon 8"/>
          <p:cNvSpPr/>
          <p:nvPr/>
        </p:nvSpPr>
        <p:spPr>
          <a:xfrm>
            <a:off x="4583832" y="4448797"/>
            <a:ext cx="1800000" cy="1440000"/>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dirty="0">
                <a:solidFill>
                  <a:schemeClr val="bg1"/>
                </a:solidFill>
              </a:rPr>
              <a:t>Big data </a:t>
            </a:r>
            <a:r>
              <a:rPr lang="nl-BE" dirty="0" err="1">
                <a:solidFill>
                  <a:schemeClr val="bg1"/>
                </a:solidFill>
              </a:rPr>
              <a:t>analytics</a:t>
            </a:r>
            <a:endParaRPr lang="fr-BE" dirty="0">
              <a:solidFill>
                <a:schemeClr val="bg1"/>
              </a:solidFill>
            </a:endParaRPr>
          </a:p>
        </p:txBody>
      </p:sp>
      <p:sp>
        <p:nvSpPr>
          <p:cNvPr id="11" name="Hexagon 10"/>
          <p:cNvSpPr/>
          <p:nvPr/>
        </p:nvSpPr>
        <p:spPr>
          <a:xfrm>
            <a:off x="6083424" y="2165119"/>
            <a:ext cx="1800000" cy="1440000"/>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err="1">
                <a:solidFill>
                  <a:schemeClr val="bg1"/>
                </a:solidFill>
              </a:rPr>
              <a:t>Artificial</a:t>
            </a:r>
            <a:r>
              <a:rPr lang="nl-BE" dirty="0">
                <a:solidFill>
                  <a:schemeClr val="bg1"/>
                </a:solidFill>
              </a:rPr>
              <a:t> Intelligence</a:t>
            </a:r>
            <a:endParaRPr lang="fr-BE" dirty="0">
              <a:solidFill>
                <a:schemeClr val="bg1"/>
              </a:solidFill>
            </a:endParaRPr>
          </a:p>
        </p:txBody>
      </p:sp>
      <p:sp>
        <p:nvSpPr>
          <p:cNvPr id="14" name="Hexagon 13"/>
          <p:cNvSpPr/>
          <p:nvPr/>
        </p:nvSpPr>
        <p:spPr>
          <a:xfrm>
            <a:off x="4575365" y="1433266"/>
            <a:ext cx="1800000" cy="1440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solidFill>
                  <a:schemeClr val="bg1"/>
                </a:solidFill>
              </a:rPr>
              <a:t>Public Cloud</a:t>
            </a:r>
            <a:endParaRPr lang="fr-BE" dirty="0">
              <a:solidFill>
                <a:schemeClr val="bg1"/>
              </a:solidFill>
            </a:endParaRPr>
          </a:p>
        </p:txBody>
      </p:sp>
    </p:spTree>
    <p:extLst>
      <p:ext uri="{BB962C8B-B14F-4D97-AF65-F5344CB8AC3E}">
        <p14:creationId xmlns:p14="http://schemas.microsoft.com/office/powerpoint/2010/main" val="274397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rmAutofit fontScale="92500" lnSpcReduction="20000"/>
          </a:bodyPr>
          <a:lstStyle/>
          <a:p>
            <a:r>
              <a:rPr lang="en-GB" dirty="0"/>
              <a:t>An area of computer science concerned with the creation of machines that can reproduce human cognitive functions such as reasoning, planning, learning, language understanding, vision,…</a:t>
            </a:r>
          </a:p>
          <a:p>
            <a:r>
              <a:rPr lang="en-GB" dirty="0"/>
              <a:t>Weak or narrow AI </a:t>
            </a:r>
          </a:p>
          <a:p>
            <a:pPr lvl="1"/>
            <a:r>
              <a:rPr lang="en-GB" dirty="0"/>
              <a:t>simulates intelligence</a:t>
            </a:r>
          </a:p>
          <a:p>
            <a:pPr lvl="1"/>
            <a:r>
              <a:rPr lang="en-GB" dirty="0"/>
              <a:t>is limited to specific areas </a:t>
            </a:r>
          </a:p>
          <a:p>
            <a:pPr lvl="1"/>
            <a:r>
              <a:rPr lang="en-GB" dirty="0"/>
              <a:t>all current implementations of AI are narrow AI</a:t>
            </a:r>
          </a:p>
          <a:p>
            <a:r>
              <a:rPr lang="en-GB" dirty="0"/>
              <a:t>Strong or general AI</a:t>
            </a:r>
          </a:p>
          <a:p>
            <a:pPr lvl="1"/>
            <a:r>
              <a:rPr lang="en-GB" dirty="0"/>
              <a:t>still debated, includes philosophical considerations such as consciousness, intentionality, …</a:t>
            </a:r>
          </a:p>
          <a:p>
            <a:pPr lvl="1"/>
            <a:r>
              <a:rPr lang="en-GB" dirty="0"/>
              <a:t>has real intelligence</a:t>
            </a:r>
          </a:p>
          <a:p>
            <a:pPr lvl="1"/>
            <a:r>
              <a:rPr lang="en-GB" dirty="0"/>
              <a:t>has mental states and beliefs like humans</a:t>
            </a:r>
          </a:p>
          <a:p>
            <a:pPr lvl="1"/>
            <a:r>
              <a:rPr lang="en-GB" dirty="0"/>
              <a:t>holy grail </a:t>
            </a:r>
            <a:r>
              <a:rPr lang="en-GB" dirty="0" smtClean="0"/>
              <a:t>!</a:t>
            </a:r>
            <a:endParaRPr lang="en-GB" dirty="0"/>
          </a:p>
        </p:txBody>
      </p:sp>
      <p:sp>
        <p:nvSpPr>
          <p:cNvPr id="2" name="Title 1"/>
          <p:cNvSpPr>
            <a:spLocks noGrp="1"/>
          </p:cNvSpPr>
          <p:nvPr>
            <p:ph type="title"/>
          </p:nvPr>
        </p:nvSpPr>
        <p:spPr/>
        <p:txBody>
          <a:bodyPr/>
          <a:lstStyle/>
          <a:p>
            <a:r>
              <a:rPr lang="en-GB" noProof="0" dirty="0" smtClean="0"/>
              <a:t>What is Artificial Intelligence (AI) ?</a:t>
            </a:r>
            <a:endParaRPr lang="en-GB" noProof="0" dirty="0"/>
          </a:p>
        </p:txBody>
      </p:sp>
    </p:spTree>
    <p:extLst>
      <p:ext uri="{BB962C8B-B14F-4D97-AF65-F5344CB8AC3E}">
        <p14:creationId xmlns:p14="http://schemas.microsoft.com/office/powerpoint/2010/main" val="20105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Short history</a:t>
            </a:r>
            <a:endParaRPr lang="en-GB" noProof="0" dirty="0"/>
          </a:p>
        </p:txBody>
      </p:sp>
      <p:cxnSp>
        <p:nvCxnSpPr>
          <p:cNvPr id="8" name="Straight Connector 7"/>
          <p:cNvCxnSpPr/>
          <p:nvPr/>
        </p:nvCxnSpPr>
        <p:spPr>
          <a:xfrm>
            <a:off x="1710705" y="3429000"/>
            <a:ext cx="57606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28676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Donut 11"/>
          <p:cNvSpPr/>
          <p:nvPr/>
        </p:nvSpPr>
        <p:spPr>
          <a:xfrm>
            <a:off x="223637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Donut 12"/>
          <p:cNvSpPr/>
          <p:nvPr/>
        </p:nvSpPr>
        <p:spPr>
          <a:xfrm>
            <a:off x="216825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5" name="Straight Connector 14"/>
          <p:cNvCxnSpPr>
            <a:stCxn id="13" idx="4"/>
          </p:cNvCxnSpPr>
          <p:nvPr/>
        </p:nvCxnSpPr>
        <p:spPr>
          <a:xfrm>
            <a:off x="2358777" y="3619502"/>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54170" y="2935978"/>
            <a:ext cx="622570" cy="276999"/>
          </a:xfrm>
          <a:prstGeom prst="rect">
            <a:avLst/>
          </a:prstGeom>
          <a:noFill/>
        </p:spPr>
        <p:txBody>
          <a:bodyPr wrap="square" rtlCol="0">
            <a:spAutoFit/>
          </a:bodyPr>
          <a:lstStyle/>
          <a:p>
            <a:pPr algn="ctr"/>
            <a:r>
              <a:rPr lang="fr-BE" sz="1200" b="1" dirty="0">
                <a:solidFill>
                  <a:srgbClr val="002360"/>
                </a:solidFill>
              </a:rPr>
              <a:t>1950</a:t>
            </a:r>
          </a:p>
        </p:txBody>
      </p:sp>
      <p:cxnSp>
        <p:nvCxnSpPr>
          <p:cNvPr id="17" name="Straight Connector 16"/>
          <p:cNvCxnSpPr/>
          <p:nvPr/>
        </p:nvCxnSpPr>
        <p:spPr>
          <a:xfrm>
            <a:off x="2430785" y="3429000"/>
            <a:ext cx="4065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59497" y="4073252"/>
            <a:ext cx="1663377" cy="815608"/>
          </a:xfrm>
          <a:prstGeom prst="rect">
            <a:avLst/>
          </a:prstGeom>
          <a:noFill/>
        </p:spPr>
        <p:txBody>
          <a:bodyPr wrap="square" rtlCol="0">
            <a:spAutoFit/>
          </a:bodyPr>
          <a:lstStyle/>
          <a:p>
            <a:pPr algn="ctr"/>
            <a:r>
              <a:rPr lang="fr-BE" sz="1400" b="1" dirty="0">
                <a:solidFill>
                  <a:schemeClr val="bg1">
                    <a:lumMod val="50000"/>
                  </a:schemeClr>
                </a:solidFill>
              </a:rPr>
              <a:t>The Turing Test</a:t>
            </a:r>
          </a:p>
          <a:p>
            <a:pPr algn="ctr"/>
            <a:r>
              <a:rPr lang="fr-BE" sz="1100" dirty="0">
                <a:solidFill>
                  <a:schemeClr val="bg1">
                    <a:lumMod val="50000"/>
                  </a:schemeClr>
                </a:solidFill>
              </a:rPr>
              <a:t>Can </a:t>
            </a:r>
            <a:r>
              <a:rPr lang="fr-BE" sz="1100" dirty="0" err="1">
                <a:solidFill>
                  <a:schemeClr val="bg1">
                    <a:lumMod val="50000"/>
                  </a:schemeClr>
                </a:solidFill>
              </a:rPr>
              <a:t>we</a:t>
            </a:r>
            <a:r>
              <a:rPr lang="fr-BE" sz="1100" dirty="0">
                <a:solidFill>
                  <a:schemeClr val="bg1">
                    <a:lumMod val="50000"/>
                  </a:schemeClr>
                </a:solidFill>
              </a:rPr>
              <a:t> </a:t>
            </a:r>
            <a:r>
              <a:rPr lang="fr-BE" sz="1100" dirty="0" err="1">
                <a:solidFill>
                  <a:schemeClr val="bg1">
                    <a:lumMod val="50000"/>
                  </a:schemeClr>
                </a:solidFill>
              </a:rPr>
              <a:t>distinguish</a:t>
            </a:r>
            <a:r>
              <a:rPr lang="fr-BE" sz="1100" dirty="0">
                <a:solidFill>
                  <a:schemeClr val="bg1">
                    <a:lumMod val="50000"/>
                  </a:schemeClr>
                </a:solidFill>
              </a:rPr>
              <a:t> intelligent </a:t>
            </a:r>
            <a:r>
              <a:rPr lang="fr-BE" sz="1100" dirty="0" err="1">
                <a:solidFill>
                  <a:schemeClr val="bg1">
                    <a:lumMod val="50000"/>
                  </a:schemeClr>
                </a:solidFill>
              </a:rPr>
              <a:t>behaviour</a:t>
            </a:r>
            <a:r>
              <a:rPr lang="fr-BE" sz="1100" dirty="0">
                <a:solidFill>
                  <a:schemeClr val="bg1">
                    <a:lumMod val="50000"/>
                  </a:schemeClr>
                </a:solidFill>
              </a:rPr>
              <a:t> </a:t>
            </a:r>
            <a:r>
              <a:rPr lang="fr-BE" sz="1100" dirty="0" err="1">
                <a:solidFill>
                  <a:schemeClr val="bg1">
                    <a:lumMod val="50000"/>
                  </a:schemeClr>
                </a:solidFill>
              </a:rPr>
              <a:t>from</a:t>
            </a:r>
            <a:r>
              <a:rPr lang="fr-BE" sz="1100" dirty="0">
                <a:solidFill>
                  <a:schemeClr val="bg1">
                    <a:lumMod val="50000"/>
                  </a:schemeClr>
                </a:solidFill>
              </a:rPr>
              <a:t> </a:t>
            </a:r>
            <a:r>
              <a:rPr lang="fr-BE" sz="1100" dirty="0" err="1">
                <a:solidFill>
                  <a:schemeClr val="bg1">
                    <a:lumMod val="50000"/>
                  </a:schemeClr>
                </a:solidFill>
              </a:rPr>
              <a:t>human</a:t>
            </a:r>
            <a:r>
              <a:rPr lang="fr-BE" sz="1100" dirty="0">
                <a:solidFill>
                  <a:schemeClr val="bg1">
                    <a:lumMod val="50000"/>
                  </a:schemeClr>
                </a:solidFill>
              </a:rPr>
              <a:t> </a:t>
            </a:r>
            <a:r>
              <a:rPr lang="fr-BE" sz="1100" dirty="0" err="1">
                <a:solidFill>
                  <a:schemeClr val="bg1">
                    <a:lumMod val="50000"/>
                  </a:schemeClr>
                </a:solidFill>
              </a:rPr>
              <a:t>behaviour</a:t>
            </a:r>
            <a:r>
              <a:rPr lang="fr-BE" sz="1100" dirty="0">
                <a:solidFill>
                  <a:schemeClr val="bg1">
                    <a:lumMod val="50000"/>
                  </a:schemeClr>
                </a:solidFill>
              </a:rPr>
              <a:t>?</a:t>
            </a:r>
            <a:endParaRPr lang="fr-BE" sz="1400" dirty="0">
              <a:solidFill>
                <a:schemeClr val="bg1">
                  <a:lumMod val="50000"/>
                </a:schemeClr>
              </a:solidFill>
            </a:endParaRPr>
          </a:p>
        </p:txBody>
      </p:sp>
      <p:cxnSp>
        <p:nvCxnSpPr>
          <p:cNvPr id="20" name="Straight Connector 19"/>
          <p:cNvCxnSpPr/>
          <p:nvPr/>
        </p:nvCxnSpPr>
        <p:spPr>
          <a:xfrm>
            <a:off x="1710705" y="5014704"/>
            <a:ext cx="132103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373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Donut 35"/>
          <p:cNvSpPr/>
          <p:nvPr/>
        </p:nvSpPr>
        <p:spPr>
          <a:xfrm>
            <a:off x="27869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7" name="Donut 36"/>
          <p:cNvSpPr/>
          <p:nvPr/>
        </p:nvSpPr>
        <p:spPr>
          <a:xfrm>
            <a:off x="27188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8" name="Straight Connector 37"/>
          <p:cNvCxnSpPr/>
          <p:nvPr/>
        </p:nvCxnSpPr>
        <p:spPr>
          <a:xfrm flipH="1" flipV="1">
            <a:off x="2909338" y="2780928"/>
            <a:ext cx="2"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600303" y="3645025"/>
            <a:ext cx="622570" cy="276999"/>
          </a:xfrm>
          <a:prstGeom prst="rect">
            <a:avLst/>
          </a:prstGeom>
          <a:noFill/>
        </p:spPr>
        <p:txBody>
          <a:bodyPr wrap="square" rtlCol="0">
            <a:spAutoFit/>
          </a:bodyPr>
          <a:lstStyle/>
          <a:p>
            <a:pPr algn="ctr"/>
            <a:r>
              <a:rPr lang="fr-BE" sz="1200" b="1" dirty="0">
                <a:solidFill>
                  <a:srgbClr val="002360"/>
                </a:solidFill>
              </a:rPr>
              <a:t>1956</a:t>
            </a:r>
          </a:p>
        </p:txBody>
      </p:sp>
      <p:sp>
        <p:nvSpPr>
          <p:cNvPr id="41" name="TextBox 40"/>
          <p:cNvSpPr txBox="1"/>
          <p:nvPr/>
        </p:nvSpPr>
        <p:spPr>
          <a:xfrm>
            <a:off x="2207568" y="1893312"/>
            <a:ext cx="1440160" cy="815608"/>
          </a:xfrm>
          <a:prstGeom prst="rect">
            <a:avLst/>
          </a:prstGeom>
          <a:noFill/>
        </p:spPr>
        <p:txBody>
          <a:bodyPr wrap="square" rtlCol="0">
            <a:spAutoFit/>
          </a:bodyPr>
          <a:lstStyle/>
          <a:p>
            <a:pPr algn="ctr"/>
            <a:r>
              <a:rPr lang="fr-BE" sz="1400" b="1" dirty="0" err="1">
                <a:solidFill>
                  <a:schemeClr val="bg1">
                    <a:lumMod val="50000"/>
                  </a:schemeClr>
                </a:solidFill>
              </a:rPr>
              <a:t>Birth</a:t>
            </a:r>
            <a:r>
              <a:rPr lang="fr-BE" sz="1400" b="1" dirty="0">
                <a:solidFill>
                  <a:schemeClr val="bg1">
                    <a:lumMod val="50000"/>
                  </a:schemeClr>
                </a:solidFill>
              </a:rPr>
              <a:t> of AI</a:t>
            </a:r>
          </a:p>
          <a:p>
            <a:pPr algn="ctr"/>
            <a:r>
              <a:rPr lang="fr-BE" sz="1100" dirty="0">
                <a:solidFill>
                  <a:schemeClr val="bg1">
                    <a:lumMod val="50000"/>
                  </a:schemeClr>
                </a:solidFill>
              </a:rPr>
              <a:t>John McCarthy </a:t>
            </a:r>
            <a:r>
              <a:rPr lang="fr-BE" sz="1100" dirty="0" err="1">
                <a:solidFill>
                  <a:schemeClr val="bg1">
                    <a:lumMod val="50000"/>
                  </a:schemeClr>
                </a:solidFill>
              </a:rPr>
              <a:t>coined</a:t>
            </a:r>
            <a:r>
              <a:rPr lang="fr-BE" sz="1100" dirty="0">
                <a:solidFill>
                  <a:schemeClr val="bg1">
                    <a:lumMod val="50000"/>
                  </a:schemeClr>
                </a:solidFill>
              </a:rPr>
              <a:t> the </a:t>
            </a:r>
            <a:r>
              <a:rPr lang="fr-BE" sz="1100" dirty="0" err="1">
                <a:solidFill>
                  <a:schemeClr val="bg1">
                    <a:lumMod val="50000"/>
                  </a:schemeClr>
                </a:solidFill>
              </a:rPr>
              <a:t>term</a:t>
            </a:r>
            <a:r>
              <a:rPr lang="fr-BE" sz="1100" dirty="0">
                <a:solidFill>
                  <a:schemeClr val="bg1">
                    <a:lumMod val="50000"/>
                  </a:schemeClr>
                </a:solidFill>
              </a:rPr>
              <a:t> </a:t>
            </a:r>
            <a:r>
              <a:rPr lang="fr-BE" sz="1100" dirty="0" err="1">
                <a:solidFill>
                  <a:schemeClr val="bg1">
                    <a:lumMod val="50000"/>
                  </a:schemeClr>
                </a:solidFill>
              </a:rPr>
              <a:t>Artificial</a:t>
            </a:r>
            <a:r>
              <a:rPr lang="fr-BE" sz="1100" dirty="0">
                <a:solidFill>
                  <a:schemeClr val="bg1">
                    <a:lumMod val="50000"/>
                  </a:schemeClr>
                </a:solidFill>
              </a:rPr>
              <a:t> Intelligence</a:t>
            </a:r>
          </a:p>
        </p:txBody>
      </p:sp>
      <p:cxnSp>
        <p:nvCxnSpPr>
          <p:cNvPr id="47" name="Straight Connector 46"/>
          <p:cNvCxnSpPr>
            <a:stCxn id="35" idx="6"/>
          </p:cNvCxnSpPr>
          <p:nvPr/>
        </p:nvCxnSpPr>
        <p:spPr>
          <a:xfrm>
            <a:off x="2981347" y="3429000"/>
            <a:ext cx="76358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7449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Donut 48"/>
          <p:cNvSpPr/>
          <p:nvPr/>
        </p:nvSpPr>
        <p:spPr>
          <a:xfrm>
            <a:off x="36945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0" name="Donut 49"/>
          <p:cNvSpPr/>
          <p:nvPr/>
        </p:nvSpPr>
        <p:spPr>
          <a:xfrm>
            <a:off x="36264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1" name="Straight Connector 50"/>
          <p:cNvCxnSpPr>
            <a:stCxn id="50" idx="4"/>
          </p:cNvCxnSpPr>
          <p:nvPr/>
        </p:nvCxnSpPr>
        <p:spPr>
          <a:xfrm>
            <a:off x="3816939" y="3619502"/>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505654" y="2935978"/>
            <a:ext cx="622570" cy="276999"/>
          </a:xfrm>
          <a:prstGeom prst="rect">
            <a:avLst/>
          </a:prstGeom>
          <a:noFill/>
        </p:spPr>
        <p:txBody>
          <a:bodyPr wrap="square" rtlCol="0">
            <a:spAutoFit/>
          </a:bodyPr>
          <a:lstStyle/>
          <a:p>
            <a:pPr algn="ctr"/>
            <a:r>
              <a:rPr lang="fr-BE" sz="1200" b="1" dirty="0">
                <a:solidFill>
                  <a:srgbClr val="002360"/>
                </a:solidFill>
              </a:rPr>
              <a:t>1964</a:t>
            </a:r>
          </a:p>
        </p:txBody>
      </p:sp>
      <p:cxnSp>
        <p:nvCxnSpPr>
          <p:cNvPr id="56" name="Straight Connector 55"/>
          <p:cNvCxnSpPr>
            <a:stCxn id="48" idx="6"/>
          </p:cNvCxnSpPr>
          <p:nvPr/>
        </p:nvCxnSpPr>
        <p:spPr>
          <a:xfrm>
            <a:off x="3888948" y="3429000"/>
            <a:ext cx="648071"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537018"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Donut 57"/>
          <p:cNvSpPr/>
          <p:nvPr/>
        </p:nvSpPr>
        <p:spPr>
          <a:xfrm>
            <a:off x="4486626"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9" name="Donut 58"/>
          <p:cNvSpPr/>
          <p:nvPr/>
        </p:nvSpPr>
        <p:spPr>
          <a:xfrm>
            <a:off x="4418504"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60" name="Straight Connector 59"/>
          <p:cNvCxnSpPr/>
          <p:nvPr/>
        </p:nvCxnSpPr>
        <p:spPr>
          <a:xfrm flipV="1">
            <a:off x="4609026"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317327" y="3656058"/>
            <a:ext cx="622570" cy="276999"/>
          </a:xfrm>
          <a:prstGeom prst="rect">
            <a:avLst/>
          </a:prstGeom>
          <a:noFill/>
        </p:spPr>
        <p:txBody>
          <a:bodyPr wrap="square" rtlCol="0">
            <a:spAutoFit/>
          </a:bodyPr>
          <a:lstStyle/>
          <a:p>
            <a:pPr algn="ctr"/>
            <a:r>
              <a:rPr lang="fr-BE" sz="1200" b="1" dirty="0">
                <a:solidFill>
                  <a:srgbClr val="002360"/>
                </a:solidFill>
              </a:rPr>
              <a:t>1969</a:t>
            </a:r>
          </a:p>
        </p:txBody>
      </p:sp>
      <p:cxnSp>
        <p:nvCxnSpPr>
          <p:cNvPr id="62" name="Straight Connector 61"/>
          <p:cNvCxnSpPr/>
          <p:nvPr/>
        </p:nvCxnSpPr>
        <p:spPr>
          <a:xfrm flipV="1">
            <a:off x="4681035"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3870945" y="1870229"/>
            <a:ext cx="1440160" cy="861774"/>
          </a:xfrm>
          <a:prstGeom prst="rect">
            <a:avLst/>
          </a:prstGeom>
          <a:noFill/>
        </p:spPr>
        <p:txBody>
          <a:bodyPr wrap="square" rtlCol="0">
            <a:spAutoFit/>
          </a:bodyPr>
          <a:lstStyle/>
          <a:p>
            <a:pPr algn="ctr"/>
            <a:r>
              <a:rPr lang="fr-BE" sz="1400" b="1" dirty="0">
                <a:solidFill>
                  <a:schemeClr val="bg1">
                    <a:lumMod val="50000"/>
                  </a:schemeClr>
                </a:solidFill>
              </a:rPr>
              <a:t>The </a:t>
            </a:r>
            <a:r>
              <a:rPr lang="fr-BE" sz="1400" b="1" dirty="0" err="1">
                <a:solidFill>
                  <a:schemeClr val="bg1">
                    <a:lumMod val="50000"/>
                  </a:schemeClr>
                </a:solidFill>
              </a:rPr>
              <a:t>Dendral</a:t>
            </a:r>
            <a:r>
              <a:rPr lang="fr-BE" sz="1400" b="1" dirty="0">
                <a:solidFill>
                  <a:schemeClr val="bg1">
                    <a:lumMod val="50000"/>
                  </a:schemeClr>
                </a:solidFill>
              </a:rPr>
              <a:t> Program</a:t>
            </a:r>
          </a:p>
          <a:p>
            <a:pPr algn="ctr"/>
            <a:r>
              <a:rPr lang="fr-BE" sz="1100" dirty="0" err="1">
                <a:solidFill>
                  <a:schemeClr val="bg1">
                    <a:lumMod val="50000"/>
                  </a:schemeClr>
                </a:solidFill>
              </a:rPr>
              <a:t>Knowledge-based</a:t>
            </a:r>
            <a:r>
              <a:rPr lang="fr-BE" sz="1100" dirty="0">
                <a:solidFill>
                  <a:schemeClr val="bg1">
                    <a:lumMod val="50000"/>
                  </a:schemeClr>
                </a:solidFill>
              </a:rPr>
              <a:t> system</a:t>
            </a:r>
          </a:p>
        </p:txBody>
      </p:sp>
      <p:sp>
        <p:nvSpPr>
          <p:cNvPr id="120" name="TextBox 119"/>
          <p:cNvSpPr txBox="1"/>
          <p:nvPr/>
        </p:nvSpPr>
        <p:spPr>
          <a:xfrm>
            <a:off x="3006849" y="4077072"/>
            <a:ext cx="1656184" cy="892552"/>
          </a:xfrm>
          <a:prstGeom prst="rect">
            <a:avLst/>
          </a:prstGeom>
          <a:noFill/>
        </p:spPr>
        <p:txBody>
          <a:bodyPr wrap="square" rtlCol="0">
            <a:spAutoFit/>
          </a:bodyPr>
          <a:lstStyle/>
          <a:p>
            <a:pPr algn="ctr"/>
            <a:r>
              <a:rPr lang="fr-BE" sz="1400" b="1" dirty="0">
                <a:solidFill>
                  <a:schemeClr val="bg1">
                    <a:lumMod val="50000"/>
                  </a:schemeClr>
                </a:solidFill>
              </a:rPr>
              <a:t>First </a:t>
            </a:r>
            <a:r>
              <a:rPr lang="fr-BE" sz="1400" b="1" dirty="0" err="1">
                <a:solidFill>
                  <a:schemeClr val="bg1">
                    <a:lumMod val="50000"/>
                  </a:schemeClr>
                </a:solidFill>
              </a:rPr>
              <a:t>Chatbot</a:t>
            </a:r>
            <a:r>
              <a:rPr lang="fr-BE" sz="1400" b="1" dirty="0">
                <a:solidFill>
                  <a:schemeClr val="bg1">
                    <a:lumMod val="50000"/>
                  </a:schemeClr>
                </a:solidFill>
              </a:rPr>
              <a:t> (ELIZA)</a:t>
            </a:r>
          </a:p>
          <a:p>
            <a:pPr algn="ctr"/>
            <a:r>
              <a:rPr lang="fr-BE" sz="1100" dirty="0">
                <a:solidFill>
                  <a:schemeClr val="bg1">
                    <a:lumMod val="50000"/>
                  </a:schemeClr>
                </a:solidFill>
              </a:rPr>
              <a:t>First </a:t>
            </a:r>
            <a:r>
              <a:rPr lang="fr-BE" sz="1100" dirty="0" err="1">
                <a:solidFill>
                  <a:schemeClr val="bg1">
                    <a:lumMod val="50000"/>
                  </a:schemeClr>
                </a:solidFill>
              </a:rPr>
              <a:t>attempt</a:t>
            </a:r>
            <a:r>
              <a:rPr lang="fr-BE" sz="1100" dirty="0">
                <a:solidFill>
                  <a:schemeClr val="bg1">
                    <a:lumMod val="50000"/>
                  </a:schemeClr>
                </a:solidFill>
              </a:rPr>
              <a:t> to </a:t>
            </a:r>
            <a:r>
              <a:rPr lang="fr-BE" sz="1100" dirty="0" err="1">
                <a:solidFill>
                  <a:schemeClr val="bg1">
                    <a:lumMod val="50000"/>
                  </a:schemeClr>
                </a:solidFill>
              </a:rPr>
              <a:t>pass</a:t>
            </a:r>
            <a:r>
              <a:rPr lang="fr-BE" sz="1100" dirty="0">
                <a:solidFill>
                  <a:schemeClr val="bg1">
                    <a:lumMod val="50000"/>
                  </a:schemeClr>
                </a:solidFill>
              </a:rPr>
              <a:t> the Turing Test</a:t>
            </a:r>
          </a:p>
        </p:txBody>
      </p:sp>
      <p:cxnSp>
        <p:nvCxnSpPr>
          <p:cNvPr id="123" name="Straight Connector 122"/>
          <p:cNvCxnSpPr/>
          <p:nvPr/>
        </p:nvCxnSpPr>
        <p:spPr>
          <a:xfrm flipV="1">
            <a:off x="55271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57664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Donut 124"/>
          <p:cNvSpPr/>
          <p:nvPr/>
        </p:nvSpPr>
        <p:spPr>
          <a:xfrm>
            <a:off x="57160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6" name="Donut 125"/>
          <p:cNvSpPr/>
          <p:nvPr/>
        </p:nvSpPr>
        <p:spPr>
          <a:xfrm>
            <a:off x="56478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8" name="TextBox 127"/>
          <p:cNvSpPr txBox="1"/>
          <p:nvPr/>
        </p:nvSpPr>
        <p:spPr>
          <a:xfrm>
            <a:off x="5527129" y="2852937"/>
            <a:ext cx="622570" cy="276999"/>
          </a:xfrm>
          <a:prstGeom prst="rect">
            <a:avLst/>
          </a:prstGeom>
          <a:noFill/>
        </p:spPr>
        <p:txBody>
          <a:bodyPr wrap="square" rtlCol="0">
            <a:spAutoFit/>
          </a:bodyPr>
          <a:lstStyle/>
          <a:p>
            <a:pPr algn="ctr"/>
            <a:r>
              <a:rPr lang="fr-BE" sz="1200" b="1" dirty="0">
                <a:solidFill>
                  <a:srgbClr val="002360"/>
                </a:solidFill>
              </a:rPr>
              <a:t>1980</a:t>
            </a:r>
          </a:p>
        </p:txBody>
      </p:sp>
      <p:cxnSp>
        <p:nvCxnSpPr>
          <p:cNvPr id="129" name="Straight Connector 128"/>
          <p:cNvCxnSpPr/>
          <p:nvPr/>
        </p:nvCxnSpPr>
        <p:spPr>
          <a:xfrm flipV="1">
            <a:off x="5910423" y="3429000"/>
            <a:ext cx="239277"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4519018" y="4077073"/>
            <a:ext cx="1390765" cy="646331"/>
          </a:xfrm>
          <a:prstGeom prst="rect">
            <a:avLst/>
          </a:prstGeom>
          <a:noFill/>
        </p:spPr>
        <p:txBody>
          <a:bodyPr wrap="square" rtlCol="0">
            <a:spAutoFit/>
          </a:bodyPr>
          <a:lstStyle/>
          <a:p>
            <a:pPr algn="ctr"/>
            <a:r>
              <a:rPr lang="fr-BE" sz="1400" b="1" dirty="0">
                <a:solidFill>
                  <a:schemeClr val="bg1">
                    <a:lumMod val="50000"/>
                  </a:schemeClr>
                </a:solidFill>
              </a:rPr>
              <a:t>1st AI </a:t>
            </a:r>
            <a:r>
              <a:rPr lang="fr-BE" sz="1400" b="1" dirty="0" err="1">
                <a:solidFill>
                  <a:schemeClr val="bg1">
                    <a:lumMod val="50000"/>
                  </a:schemeClr>
                </a:solidFill>
              </a:rPr>
              <a:t>winter</a:t>
            </a:r>
            <a:endParaRPr lang="fr-BE" sz="1400" b="1" dirty="0">
              <a:solidFill>
                <a:schemeClr val="bg1">
                  <a:lumMod val="50000"/>
                </a:schemeClr>
              </a:solidFill>
            </a:endParaRPr>
          </a:p>
          <a:p>
            <a:pPr algn="ctr"/>
            <a:r>
              <a:rPr lang="fr-BE" sz="1100" dirty="0" err="1">
                <a:solidFill>
                  <a:schemeClr val="bg1">
                    <a:lumMod val="50000"/>
                  </a:schemeClr>
                </a:solidFill>
              </a:rPr>
              <a:t>Less</a:t>
            </a:r>
            <a:r>
              <a:rPr lang="fr-BE" sz="1100" dirty="0">
                <a:solidFill>
                  <a:schemeClr val="bg1">
                    <a:lumMod val="50000"/>
                  </a:schemeClr>
                </a:solidFill>
              </a:rPr>
              <a:t> </a:t>
            </a:r>
            <a:r>
              <a:rPr lang="fr-BE" sz="1100" dirty="0" err="1">
                <a:solidFill>
                  <a:schemeClr val="bg1">
                    <a:lumMod val="50000"/>
                  </a:schemeClr>
                </a:solidFill>
              </a:rPr>
              <a:t>results</a:t>
            </a:r>
            <a:r>
              <a:rPr lang="fr-BE" sz="1100" dirty="0">
                <a:solidFill>
                  <a:schemeClr val="bg1">
                    <a:lumMod val="50000"/>
                  </a:schemeClr>
                </a:solidFill>
              </a:rPr>
              <a:t>, </a:t>
            </a:r>
            <a:r>
              <a:rPr lang="fr-BE" sz="1100" dirty="0" err="1">
                <a:solidFill>
                  <a:schemeClr val="bg1">
                    <a:lumMod val="50000"/>
                  </a:schemeClr>
                </a:solidFill>
              </a:rPr>
              <a:t>less</a:t>
            </a:r>
            <a:r>
              <a:rPr lang="fr-BE" sz="1100" dirty="0">
                <a:solidFill>
                  <a:schemeClr val="bg1">
                    <a:lumMod val="50000"/>
                  </a:schemeClr>
                </a:solidFill>
              </a:rPr>
              <a:t> </a:t>
            </a:r>
            <a:r>
              <a:rPr lang="fr-BE" sz="1100" dirty="0" err="1">
                <a:solidFill>
                  <a:schemeClr val="bg1">
                    <a:lumMod val="50000"/>
                  </a:schemeClr>
                </a:solidFill>
              </a:rPr>
              <a:t>funding</a:t>
            </a:r>
            <a:endParaRPr lang="fr-BE" sz="1100" dirty="0">
              <a:solidFill>
                <a:schemeClr val="bg1">
                  <a:lumMod val="50000"/>
                </a:schemeClr>
              </a:solidFill>
            </a:endParaRPr>
          </a:p>
        </p:txBody>
      </p:sp>
      <p:cxnSp>
        <p:nvCxnSpPr>
          <p:cNvPr id="138" name="Straight Connector 137"/>
          <p:cNvCxnSpPr/>
          <p:nvPr/>
        </p:nvCxnSpPr>
        <p:spPr>
          <a:xfrm>
            <a:off x="4939897" y="3429000"/>
            <a:ext cx="58723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6463233"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669725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 name="Donut 143"/>
          <p:cNvSpPr/>
          <p:nvPr/>
        </p:nvSpPr>
        <p:spPr>
          <a:xfrm>
            <a:off x="664686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5" name="Donut 144"/>
          <p:cNvSpPr/>
          <p:nvPr/>
        </p:nvSpPr>
        <p:spPr>
          <a:xfrm>
            <a:off x="657874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47" name="Straight Connector 146"/>
          <p:cNvCxnSpPr/>
          <p:nvPr/>
        </p:nvCxnSpPr>
        <p:spPr>
          <a:xfrm flipV="1">
            <a:off x="6841276"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6092025" y="3429000"/>
            <a:ext cx="371208"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5663952" y="1814415"/>
            <a:ext cx="1292530" cy="646331"/>
          </a:xfrm>
          <a:prstGeom prst="rect">
            <a:avLst/>
          </a:prstGeom>
          <a:noFill/>
        </p:spPr>
        <p:txBody>
          <a:bodyPr wrap="square" rtlCol="0">
            <a:spAutoFit/>
          </a:bodyPr>
          <a:lstStyle/>
          <a:p>
            <a:pPr algn="ctr"/>
            <a:r>
              <a:rPr lang="fr-BE" sz="1400" b="1" dirty="0">
                <a:solidFill>
                  <a:schemeClr val="bg1">
                    <a:lumMod val="50000"/>
                  </a:schemeClr>
                </a:solidFill>
              </a:rPr>
              <a:t>Boom of AI</a:t>
            </a:r>
          </a:p>
          <a:p>
            <a:pPr algn="ctr"/>
            <a:r>
              <a:rPr lang="fr-BE" sz="1100" dirty="0">
                <a:solidFill>
                  <a:schemeClr val="bg1">
                    <a:lumMod val="50000"/>
                  </a:schemeClr>
                </a:solidFill>
              </a:rPr>
              <a:t>Rise of Expert </a:t>
            </a:r>
            <a:r>
              <a:rPr lang="fr-BE" sz="1100" dirty="0" err="1">
                <a:solidFill>
                  <a:schemeClr val="bg1">
                    <a:lumMod val="50000"/>
                  </a:schemeClr>
                </a:solidFill>
              </a:rPr>
              <a:t>Systems</a:t>
            </a:r>
            <a:endParaRPr lang="fr-BE" sz="1100" dirty="0">
              <a:solidFill>
                <a:schemeClr val="bg1">
                  <a:lumMod val="50000"/>
                </a:schemeClr>
              </a:solidFill>
            </a:endParaRPr>
          </a:p>
        </p:txBody>
      </p:sp>
      <p:cxnSp>
        <p:nvCxnSpPr>
          <p:cNvPr id="156" name="Straight Connector 155"/>
          <p:cNvCxnSpPr/>
          <p:nvPr/>
        </p:nvCxnSpPr>
        <p:spPr>
          <a:xfrm>
            <a:off x="5197784" y="3619502"/>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6319217" y="2755404"/>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6463233" y="3656058"/>
            <a:ext cx="622570" cy="276999"/>
          </a:xfrm>
          <a:prstGeom prst="rect">
            <a:avLst/>
          </a:prstGeom>
          <a:noFill/>
        </p:spPr>
        <p:txBody>
          <a:bodyPr wrap="square" rtlCol="0">
            <a:spAutoFit/>
          </a:bodyPr>
          <a:lstStyle/>
          <a:p>
            <a:pPr algn="ctr"/>
            <a:r>
              <a:rPr lang="fr-BE" sz="1200" b="1" dirty="0">
                <a:solidFill>
                  <a:srgbClr val="002360"/>
                </a:solidFill>
              </a:rPr>
              <a:t>1987</a:t>
            </a:r>
          </a:p>
        </p:txBody>
      </p:sp>
      <p:cxnSp>
        <p:nvCxnSpPr>
          <p:cNvPr id="164" name="Straight Connector 163"/>
          <p:cNvCxnSpPr/>
          <p:nvPr/>
        </p:nvCxnSpPr>
        <p:spPr>
          <a:xfrm flipV="1">
            <a:off x="73273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75666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Donut 165"/>
          <p:cNvSpPr/>
          <p:nvPr/>
        </p:nvSpPr>
        <p:spPr>
          <a:xfrm>
            <a:off x="75162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7" name="Donut 166"/>
          <p:cNvSpPr/>
          <p:nvPr/>
        </p:nvSpPr>
        <p:spPr>
          <a:xfrm>
            <a:off x="74480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8" name="TextBox 167"/>
          <p:cNvSpPr txBox="1"/>
          <p:nvPr/>
        </p:nvSpPr>
        <p:spPr>
          <a:xfrm>
            <a:off x="7327329" y="2852937"/>
            <a:ext cx="622570" cy="276999"/>
          </a:xfrm>
          <a:prstGeom prst="rect">
            <a:avLst/>
          </a:prstGeom>
          <a:noFill/>
        </p:spPr>
        <p:txBody>
          <a:bodyPr wrap="square" rtlCol="0">
            <a:spAutoFit/>
          </a:bodyPr>
          <a:lstStyle/>
          <a:p>
            <a:pPr algn="ctr"/>
            <a:r>
              <a:rPr lang="fr-BE" sz="1200" b="1" dirty="0">
                <a:solidFill>
                  <a:srgbClr val="002360"/>
                </a:solidFill>
              </a:rPr>
              <a:t>1993</a:t>
            </a:r>
          </a:p>
        </p:txBody>
      </p:sp>
      <p:cxnSp>
        <p:nvCxnSpPr>
          <p:cNvPr id="170" name="Straight Connector 169"/>
          <p:cNvCxnSpPr/>
          <p:nvPr/>
        </p:nvCxnSpPr>
        <p:spPr>
          <a:xfrm>
            <a:off x="7100137" y="3429000"/>
            <a:ext cx="22719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183313" y="3619502"/>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8263433"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65" idx="6"/>
          </p:cNvCxnSpPr>
          <p:nvPr/>
        </p:nvCxnSpPr>
        <p:spPr>
          <a:xfrm>
            <a:off x="7710622" y="3429000"/>
            <a:ext cx="47983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77" name="Oval 176"/>
          <p:cNvSpPr/>
          <p:nvPr/>
        </p:nvSpPr>
        <p:spPr>
          <a:xfrm>
            <a:off x="8195707"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8" name="Donut 177"/>
          <p:cNvSpPr/>
          <p:nvPr/>
        </p:nvSpPr>
        <p:spPr>
          <a:xfrm>
            <a:off x="8145315"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9" name="Donut 178"/>
          <p:cNvSpPr/>
          <p:nvPr/>
        </p:nvSpPr>
        <p:spPr>
          <a:xfrm>
            <a:off x="8077193"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2" name="TextBox 181"/>
          <p:cNvSpPr txBox="1"/>
          <p:nvPr/>
        </p:nvSpPr>
        <p:spPr>
          <a:xfrm>
            <a:off x="7949899" y="3656058"/>
            <a:ext cx="622570" cy="276999"/>
          </a:xfrm>
          <a:prstGeom prst="rect">
            <a:avLst/>
          </a:prstGeom>
          <a:noFill/>
        </p:spPr>
        <p:txBody>
          <a:bodyPr wrap="square" rtlCol="0">
            <a:spAutoFit/>
          </a:bodyPr>
          <a:lstStyle/>
          <a:p>
            <a:pPr algn="ctr"/>
            <a:r>
              <a:rPr lang="fr-BE" sz="1200" b="1" dirty="0">
                <a:solidFill>
                  <a:srgbClr val="002360"/>
                </a:solidFill>
              </a:rPr>
              <a:t>1997</a:t>
            </a:r>
          </a:p>
        </p:txBody>
      </p:sp>
      <p:cxnSp>
        <p:nvCxnSpPr>
          <p:cNvPr id="185" name="Straight Connector 184"/>
          <p:cNvCxnSpPr/>
          <p:nvPr/>
        </p:nvCxnSpPr>
        <p:spPr>
          <a:xfrm>
            <a:off x="3261987"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4663034"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279577"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982067"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735961"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7638614" y="1831926"/>
            <a:ext cx="1292530" cy="815608"/>
          </a:xfrm>
          <a:prstGeom prst="rect">
            <a:avLst/>
          </a:prstGeom>
          <a:noFill/>
        </p:spPr>
        <p:txBody>
          <a:bodyPr wrap="square" rtlCol="0">
            <a:spAutoFit/>
          </a:bodyPr>
          <a:lstStyle/>
          <a:p>
            <a:pPr algn="ctr"/>
            <a:r>
              <a:rPr lang="fr-BE" sz="1400" b="1" dirty="0" err="1">
                <a:solidFill>
                  <a:schemeClr val="bg1">
                    <a:lumMod val="50000"/>
                  </a:schemeClr>
                </a:solidFill>
              </a:rPr>
              <a:t>Deep</a:t>
            </a:r>
            <a:r>
              <a:rPr lang="fr-BE" sz="1400" b="1" dirty="0">
                <a:solidFill>
                  <a:schemeClr val="bg1">
                    <a:lumMod val="50000"/>
                  </a:schemeClr>
                </a:solidFill>
              </a:rPr>
              <a:t> Blue</a:t>
            </a:r>
          </a:p>
          <a:p>
            <a:pPr algn="ctr"/>
            <a:r>
              <a:rPr lang="fr-BE" sz="1100" dirty="0" err="1">
                <a:solidFill>
                  <a:schemeClr val="bg1">
                    <a:lumMod val="50000"/>
                  </a:schemeClr>
                </a:solidFill>
              </a:rPr>
              <a:t>IBM’s</a:t>
            </a:r>
            <a:r>
              <a:rPr lang="fr-BE" sz="1100" dirty="0">
                <a:solidFill>
                  <a:schemeClr val="bg1">
                    <a:lumMod val="50000"/>
                  </a:schemeClr>
                </a:solidFill>
              </a:rPr>
              <a:t> … beats champion </a:t>
            </a:r>
            <a:r>
              <a:rPr lang="fr-BE" sz="1100" dirty="0" err="1">
                <a:solidFill>
                  <a:schemeClr val="bg1">
                    <a:lumMod val="50000"/>
                  </a:schemeClr>
                </a:solidFill>
              </a:rPr>
              <a:t>chess</a:t>
            </a:r>
            <a:r>
              <a:rPr lang="fr-BE" sz="1100" dirty="0">
                <a:solidFill>
                  <a:schemeClr val="bg1">
                    <a:lumMod val="50000"/>
                  </a:schemeClr>
                </a:solidFill>
              </a:rPr>
              <a:t> </a:t>
            </a:r>
            <a:r>
              <a:rPr lang="fr-BE" sz="1100" dirty="0" err="1">
                <a:solidFill>
                  <a:schemeClr val="bg1">
                    <a:lumMod val="50000"/>
                  </a:schemeClr>
                </a:solidFill>
              </a:rPr>
              <a:t>player</a:t>
            </a:r>
            <a:r>
              <a:rPr lang="fr-BE" sz="1100" dirty="0">
                <a:solidFill>
                  <a:schemeClr val="bg1">
                    <a:lumMod val="50000"/>
                  </a:schemeClr>
                </a:solidFill>
              </a:rPr>
              <a:t> Kasparov</a:t>
            </a:r>
          </a:p>
        </p:txBody>
      </p:sp>
      <p:cxnSp>
        <p:nvCxnSpPr>
          <p:cNvPr id="192" name="Straight Connector 191"/>
          <p:cNvCxnSpPr/>
          <p:nvPr/>
        </p:nvCxnSpPr>
        <p:spPr>
          <a:xfrm>
            <a:off x="7650861"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77" idx="6"/>
          </p:cNvCxnSpPr>
          <p:nvPr/>
        </p:nvCxnSpPr>
        <p:spPr>
          <a:xfrm>
            <a:off x="8339723" y="3429000"/>
            <a:ext cx="643790"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8983513"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5" name="Donut 194"/>
          <p:cNvSpPr/>
          <p:nvPr/>
        </p:nvSpPr>
        <p:spPr>
          <a:xfrm>
            <a:off x="8933121"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6" name="Donut 195"/>
          <p:cNvSpPr/>
          <p:nvPr/>
        </p:nvSpPr>
        <p:spPr>
          <a:xfrm>
            <a:off x="8864999"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97" name="Straight Connector 196"/>
          <p:cNvCxnSpPr/>
          <p:nvPr/>
        </p:nvCxnSpPr>
        <p:spPr>
          <a:xfrm>
            <a:off x="9559577" y="3619502"/>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8744236" y="2935978"/>
            <a:ext cx="622570" cy="276999"/>
          </a:xfrm>
          <a:prstGeom prst="rect">
            <a:avLst/>
          </a:prstGeom>
          <a:noFill/>
        </p:spPr>
        <p:txBody>
          <a:bodyPr wrap="square" rtlCol="0">
            <a:spAutoFit/>
          </a:bodyPr>
          <a:lstStyle/>
          <a:p>
            <a:pPr algn="ctr"/>
            <a:r>
              <a:rPr lang="fr-BE" sz="1200" b="1" dirty="0">
                <a:solidFill>
                  <a:srgbClr val="002360"/>
                </a:solidFill>
              </a:rPr>
              <a:t>2000</a:t>
            </a:r>
          </a:p>
        </p:txBody>
      </p:sp>
      <p:cxnSp>
        <p:nvCxnSpPr>
          <p:cNvPr id="199" name="Straight Connector 198"/>
          <p:cNvCxnSpPr/>
          <p:nvPr/>
        </p:nvCxnSpPr>
        <p:spPr>
          <a:xfrm>
            <a:off x="9127529" y="3430900"/>
            <a:ext cx="4140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9487570" y="3429000"/>
            <a:ext cx="824983"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9120336" y="1724036"/>
            <a:ext cx="1547664" cy="1323439"/>
          </a:xfrm>
          <a:prstGeom prst="rect">
            <a:avLst/>
          </a:prstGeom>
          <a:noFill/>
        </p:spPr>
        <p:txBody>
          <a:bodyPr wrap="square" lIns="18000" rIns="18000" rtlCol="0">
            <a:spAutoFit/>
          </a:bodyPr>
          <a:lstStyle/>
          <a:p>
            <a:pPr algn="ctr"/>
            <a:r>
              <a:rPr lang="fr-BE" sz="1400" b="1" dirty="0" err="1">
                <a:solidFill>
                  <a:schemeClr val="bg1">
                    <a:lumMod val="50000"/>
                  </a:schemeClr>
                </a:solidFill>
              </a:rPr>
              <a:t>Many</a:t>
            </a:r>
            <a:r>
              <a:rPr lang="fr-BE" sz="1400" b="1" dirty="0">
                <a:solidFill>
                  <a:schemeClr val="bg1">
                    <a:lumMod val="50000"/>
                  </a:schemeClr>
                </a:solidFill>
              </a:rPr>
              <a:t> AI </a:t>
            </a:r>
            <a:r>
              <a:rPr lang="fr-BE" sz="1400" b="1" dirty="0" err="1">
                <a:solidFill>
                  <a:schemeClr val="bg1">
                    <a:lumMod val="50000"/>
                  </a:schemeClr>
                </a:solidFill>
              </a:rPr>
              <a:t>successes</a:t>
            </a:r>
            <a:endParaRPr lang="fr-BE" sz="1400" b="1" dirty="0">
              <a:solidFill>
                <a:schemeClr val="bg1">
                  <a:lumMod val="50000"/>
                </a:schemeClr>
              </a:solidFill>
            </a:endParaRPr>
          </a:p>
          <a:p>
            <a:r>
              <a:rPr lang="fr-BE" sz="1100" dirty="0">
                <a:solidFill>
                  <a:schemeClr val="bg1">
                    <a:lumMod val="50000"/>
                  </a:schemeClr>
                </a:solidFill>
              </a:rPr>
              <a:t>- </a:t>
            </a:r>
            <a:r>
              <a:rPr lang="fr-BE" sz="1100" dirty="0" err="1">
                <a:solidFill>
                  <a:schemeClr val="bg1">
                    <a:lumMod val="50000"/>
                  </a:schemeClr>
                </a:solidFill>
              </a:rPr>
              <a:t>Personal</a:t>
            </a:r>
            <a:r>
              <a:rPr lang="fr-BE" sz="1100" dirty="0">
                <a:solidFill>
                  <a:schemeClr val="bg1">
                    <a:lumMod val="50000"/>
                  </a:schemeClr>
                </a:solidFill>
              </a:rPr>
              <a:t> assistants </a:t>
            </a:r>
            <a:r>
              <a:rPr lang="fr-BE" sz="1100" dirty="0" err="1">
                <a:solidFill>
                  <a:schemeClr val="bg1">
                    <a:lumMod val="50000"/>
                  </a:schemeClr>
                </a:solidFill>
              </a:rPr>
              <a:t>e.g.Siri</a:t>
            </a:r>
            <a:r>
              <a:rPr lang="fr-BE" sz="1100" dirty="0">
                <a:solidFill>
                  <a:schemeClr val="bg1">
                    <a:lumMod val="50000"/>
                  </a:schemeClr>
                </a:solidFill>
              </a:rPr>
              <a:t>, Cortana…</a:t>
            </a:r>
          </a:p>
          <a:p>
            <a:r>
              <a:rPr lang="fr-BE" sz="1100" dirty="0">
                <a:solidFill>
                  <a:schemeClr val="bg1">
                    <a:lumMod val="50000"/>
                  </a:schemeClr>
                </a:solidFill>
              </a:rPr>
              <a:t>- Semi-</a:t>
            </a:r>
            <a:r>
              <a:rPr lang="fr-BE" sz="1100" dirty="0" err="1">
                <a:solidFill>
                  <a:schemeClr val="bg1">
                    <a:lumMod val="50000"/>
                  </a:schemeClr>
                </a:solidFill>
              </a:rPr>
              <a:t>autonomous</a:t>
            </a:r>
            <a:r>
              <a:rPr lang="fr-BE" sz="1100" dirty="0">
                <a:solidFill>
                  <a:schemeClr val="bg1">
                    <a:lumMod val="50000"/>
                  </a:schemeClr>
                </a:solidFill>
              </a:rPr>
              <a:t> </a:t>
            </a:r>
            <a:r>
              <a:rPr lang="fr-BE" sz="1100" dirty="0" err="1">
                <a:solidFill>
                  <a:schemeClr val="bg1">
                    <a:lumMod val="50000"/>
                  </a:schemeClr>
                </a:solidFill>
              </a:rPr>
              <a:t>driving</a:t>
            </a:r>
            <a:r>
              <a:rPr lang="fr-BE" sz="1100" dirty="0">
                <a:solidFill>
                  <a:schemeClr val="bg1">
                    <a:lumMod val="50000"/>
                  </a:schemeClr>
                </a:solidFill>
              </a:rPr>
              <a:t> assistance </a:t>
            </a:r>
            <a:r>
              <a:rPr lang="fr-BE" sz="1100" dirty="0" err="1">
                <a:solidFill>
                  <a:schemeClr val="bg1">
                    <a:lumMod val="50000"/>
                  </a:schemeClr>
                </a:solidFill>
              </a:rPr>
              <a:t>systems</a:t>
            </a:r>
            <a:endParaRPr lang="fr-BE" sz="1100" dirty="0">
              <a:solidFill>
                <a:schemeClr val="bg1">
                  <a:lumMod val="50000"/>
                </a:schemeClr>
              </a:solidFill>
            </a:endParaRPr>
          </a:p>
          <a:p>
            <a:r>
              <a:rPr lang="fr-BE" sz="1100" dirty="0">
                <a:solidFill>
                  <a:schemeClr val="bg1">
                    <a:lumMod val="50000"/>
                  </a:schemeClr>
                </a:solidFill>
              </a:rPr>
              <a:t>- </a:t>
            </a:r>
            <a:r>
              <a:rPr lang="fr-BE" sz="1100" dirty="0" err="1">
                <a:solidFill>
                  <a:schemeClr val="bg1">
                    <a:lumMod val="50000"/>
                  </a:schemeClr>
                </a:solidFill>
              </a:rPr>
              <a:t>Netflix</a:t>
            </a:r>
            <a:r>
              <a:rPr lang="fr-BE" sz="1100" dirty="0">
                <a:solidFill>
                  <a:schemeClr val="bg1">
                    <a:lumMod val="50000"/>
                  </a:schemeClr>
                </a:solidFill>
              </a:rPr>
              <a:t> </a:t>
            </a:r>
            <a:r>
              <a:rPr lang="fr-BE" sz="1100" dirty="0" err="1">
                <a:solidFill>
                  <a:schemeClr val="bg1">
                    <a:lumMod val="50000"/>
                  </a:schemeClr>
                </a:solidFill>
              </a:rPr>
              <a:t>recommender</a:t>
            </a:r>
            <a:r>
              <a:rPr lang="fr-BE" sz="1100" dirty="0">
                <a:solidFill>
                  <a:schemeClr val="bg1">
                    <a:lumMod val="50000"/>
                  </a:schemeClr>
                </a:solidFill>
              </a:rPr>
              <a:t> system</a:t>
            </a:r>
          </a:p>
        </p:txBody>
      </p:sp>
      <p:cxnSp>
        <p:nvCxnSpPr>
          <p:cNvPr id="203" name="Straight Connector 202"/>
          <p:cNvCxnSpPr/>
          <p:nvPr/>
        </p:nvCxnSpPr>
        <p:spPr>
          <a:xfrm flipV="1">
            <a:off x="9177922" y="1772816"/>
            <a:ext cx="1490079"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9988046" y="2899420"/>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8781257" y="4071724"/>
            <a:ext cx="1886743" cy="861774"/>
          </a:xfrm>
          <a:prstGeom prst="rect">
            <a:avLst/>
          </a:prstGeom>
          <a:noFill/>
        </p:spPr>
        <p:txBody>
          <a:bodyPr wrap="square" lIns="18000" rIns="18000" rtlCol="0">
            <a:spAutoFit/>
          </a:bodyPr>
          <a:lstStyle/>
          <a:p>
            <a:pPr algn="ctr"/>
            <a:r>
              <a:rPr lang="fr-BE" sz="1400" b="1" dirty="0" err="1">
                <a:solidFill>
                  <a:schemeClr val="bg1">
                    <a:lumMod val="50000"/>
                  </a:schemeClr>
                </a:solidFill>
              </a:rPr>
              <a:t>Big</a:t>
            </a:r>
            <a:r>
              <a:rPr lang="fr-BE" sz="1400" b="1" dirty="0">
                <a:solidFill>
                  <a:schemeClr val="bg1">
                    <a:lumMod val="50000"/>
                  </a:schemeClr>
                </a:solidFill>
              </a:rPr>
              <a:t> Data, </a:t>
            </a:r>
            <a:r>
              <a:rPr lang="fr-BE" sz="1400" b="1" dirty="0" err="1">
                <a:solidFill>
                  <a:schemeClr val="bg1">
                    <a:lumMod val="50000"/>
                  </a:schemeClr>
                </a:solidFill>
              </a:rPr>
              <a:t>Deep</a:t>
            </a:r>
            <a:r>
              <a:rPr lang="fr-BE" sz="1400" b="1" dirty="0">
                <a:solidFill>
                  <a:schemeClr val="bg1">
                    <a:lumMod val="50000"/>
                  </a:schemeClr>
                </a:solidFill>
              </a:rPr>
              <a:t> Learning and </a:t>
            </a:r>
            <a:r>
              <a:rPr lang="fr-BE" sz="1400" b="1" dirty="0" err="1">
                <a:solidFill>
                  <a:schemeClr val="bg1">
                    <a:lumMod val="50000"/>
                  </a:schemeClr>
                </a:solidFill>
              </a:rPr>
              <a:t>beyond</a:t>
            </a:r>
            <a:r>
              <a:rPr lang="fr-BE" sz="1400" b="1" dirty="0">
                <a:solidFill>
                  <a:schemeClr val="bg1">
                    <a:lumMod val="50000"/>
                  </a:schemeClr>
                </a:solidFill>
              </a:rPr>
              <a:t> </a:t>
            </a:r>
          </a:p>
          <a:p>
            <a:r>
              <a:rPr lang="fr-BE" sz="1100" dirty="0" err="1">
                <a:solidFill>
                  <a:schemeClr val="bg1">
                    <a:lumMod val="50000"/>
                  </a:schemeClr>
                </a:solidFill>
              </a:rPr>
              <a:t>Availability</a:t>
            </a:r>
            <a:r>
              <a:rPr lang="fr-BE" sz="1100" dirty="0">
                <a:solidFill>
                  <a:schemeClr val="bg1">
                    <a:lumMod val="50000"/>
                  </a:schemeClr>
                </a:solidFill>
              </a:rPr>
              <a:t> of </a:t>
            </a:r>
            <a:r>
              <a:rPr lang="fr-BE" sz="1100" dirty="0" err="1">
                <a:solidFill>
                  <a:schemeClr val="bg1">
                    <a:lumMod val="50000"/>
                  </a:schemeClr>
                </a:solidFill>
              </a:rPr>
              <a:t>huge</a:t>
            </a:r>
            <a:r>
              <a:rPr lang="fr-BE" sz="1100" dirty="0">
                <a:solidFill>
                  <a:schemeClr val="bg1">
                    <a:lumMod val="50000"/>
                  </a:schemeClr>
                </a:solidFill>
              </a:rPr>
              <a:t> </a:t>
            </a:r>
            <a:r>
              <a:rPr lang="fr-BE" sz="1100" dirty="0" err="1">
                <a:solidFill>
                  <a:schemeClr val="bg1">
                    <a:lumMod val="50000"/>
                  </a:schemeClr>
                </a:solidFill>
              </a:rPr>
              <a:t>datasets</a:t>
            </a:r>
            <a:endParaRPr lang="fr-BE" sz="1100" dirty="0">
              <a:solidFill>
                <a:schemeClr val="bg1">
                  <a:lumMod val="50000"/>
                </a:schemeClr>
              </a:solidFill>
            </a:endParaRPr>
          </a:p>
          <a:p>
            <a:r>
              <a:rPr lang="fr-BE" sz="1100" dirty="0" err="1">
                <a:solidFill>
                  <a:schemeClr val="bg1">
                    <a:lumMod val="50000"/>
                  </a:schemeClr>
                </a:solidFill>
              </a:rPr>
              <a:t>Increased</a:t>
            </a:r>
            <a:r>
              <a:rPr lang="fr-BE" sz="1100" dirty="0">
                <a:solidFill>
                  <a:schemeClr val="bg1">
                    <a:lumMod val="50000"/>
                  </a:schemeClr>
                </a:solidFill>
              </a:rPr>
              <a:t> </a:t>
            </a:r>
            <a:r>
              <a:rPr lang="fr-BE" sz="1100" dirty="0" err="1">
                <a:solidFill>
                  <a:schemeClr val="bg1">
                    <a:lumMod val="50000"/>
                  </a:schemeClr>
                </a:solidFill>
              </a:rPr>
              <a:t>computational</a:t>
            </a:r>
            <a:r>
              <a:rPr lang="fr-BE" sz="1100" dirty="0">
                <a:solidFill>
                  <a:schemeClr val="bg1">
                    <a:lumMod val="50000"/>
                  </a:schemeClr>
                </a:solidFill>
              </a:rPr>
              <a:t> power</a:t>
            </a:r>
          </a:p>
        </p:txBody>
      </p:sp>
      <p:cxnSp>
        <p:nvCxnSpPr>
          <p:cNvPr id="206" name="Straight Connector 205"/>
          <p:cNvCxnSpPr/>
          <p:nvPr/>
        </p:nvCxnSpPr>
        <p:spPr>
          <a:xfrm>
            <a:off x="8820370" y="5013754"/>
            <a:ext cx="1740127" cy="9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6505436" y="4077072"/>
            <a:ext cx="1390765" cy="815608"/>
          </a:xfrm>
          <a:prstGeom prst="rect">
            <a:avLst/>
          </a:prstGeom>
          <a:noFill/>
        </p:spPr>
        <p:txBody>
          <a:bodyPr wrap="square" rtlCol="0">
            <a:spAutoFit/>
          </a:bodyPr>
          <a:lstStyle/>
          <a:p>
            <a:pPr algn="ctr"/>
            <a:r>
              <a:rPr lang="fr-BE" sz="1400" b="1" dirty="0">
                <a:solidFill>
                  <a:schemeClr val="bg1">
                    <a:lumMod val="50000"/>
                  </a:schemeClr>
                </a:solidFill>
              </a:rPr>
              <a:t>2nd AI </a:t>
            </a:r>
            <a:r>
              <a:rPr lang="fr-BE" sz="1400" b="1" dirty="0" err="1">
                <a:solidFill>
                  <a:schemeClr val="bg1">
                    <a:lumMod val="50000"/>
                  </a:schemeClr>
                </a:solidFill>
              </a:rPr>
              <a:t>winter</a:t>
            </a:r>
            <a:endParaRPr lang="fr-BE" sz="1400" b="1" dirty="0">
              <a:solidFill>
                <a:schemeClr val="bg1">
                  <a:lumMod val="50000"/>
                </a:schemeClr>
              </a:solidFill>
            </a:endParaRPr>
          </a:p>
          <a:p>
            <a:pPr algn="ctr"/>
            <a:r>
              <a:rPr lang="fr-BE" sz="1100" dirty="0">
                <a:solidFill>
                  <a:schemeClr val="bg1">
                    <a:lumMod val="50000"/>
                  </a:schemeClr>
                </a:solidFill>
              </a:rPr>
              <a:t>Expert </a:t>
            </a:r>
            <a:r>
              <a:rPr lang="fr-BE" sz="1100" dirty="0" err="1">
                <a:solidFill>
                  <a:schemeClr val="bg1">
                    <a:lumMod val="50000"/>
                  </a:schemeClr>
                </a:solidFill>
              </a:rPr>
              <a:t>systems</a:t>
            </a:r>
            <a:r>
              <a:rPr lang="fr-BE" sz="1100" dirty="0">
                <a:solidFill>
                  <a:schemeClr val="bg1">
                    <a:lumMod val="50000"/>
                  </a:schemeClr>
                </a:solidFill>
              </a:rPr>
              <a:t> are </a:t>
            </a:r>
            <a:r>
              <a:rPr lang="fr-BE" sz="1100" dirty="0" err="1">
                <a:solidFill>
                  <a:schemeClr val="bg1">
                    <a:lumMod val="50000"/>
                  </a:schemeClr>
                </a:solidFill>
              </a:rPr>
              <a:t>expensive</a:t>
            </a:r>
            <a:r>
              <a:rPr lang="fr-BE" sz="1100" dirty="0">
                <a:solidFill>
                  <a:schemeClr val="bg1">
                    <a:lumMod val="50000"/>
                  </a:schemeClr>
                </a:solidFill>
              </a:rPr>
              <a:t> to </a:t>
            </a:r>
            <a:r>
              <a:rPr lang="fr-BE" sz="1100" dirty="0" err="1">
                <a:solidFill>
                  <a:schemeClr val="bg1">
                    <a:lumMod val="50000"/>
                  </a:schemeClr>
                </a:solidFill>
              </a:rPr>
              <a:t>maintain</a:t>
            </a:r>
            <a:r>
              <a:rPr lang="fr-BE" sz="1100" dirty="0">
                <a:solidFill>
                  <a:schemeClr val="bg1">
                    <a:lumMod val="50000"/>
                  </a:schemeClr>
                </a:solidFill>
              </a:rPr>
              <a:t> and update</a:t>
            </a:r>
          </a:p>
        </p:txBody>
      </p:sp>
      <p:cxnSp>
        <p:nvCxnSpPr>
          <p:cNvPr id="210" name="Straight Connector 209"/>
          <p:cNvCxnSpPr/>
          <p:nvPr/>
        </p:nvCxnSpPr>
        <p:spPr>
          <a:xfrm>
            <a:off x="6649452"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80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Concepts</a:t>
            </a:r>
            <a:endParaRPr lang="en-GB" noProof="0" dirty="0"/>
          </a:p>
        </p:txBody>
      </p:sp>
      <p:graphicFrame>
        <p:nvGraphicFramePr>
          <p:cNvPr id="4" name="Diagram 3"/>
          <p:cNvGraphicFramePr/>
          <p:nvPr>
            <p:extLst/>
          </p:nvPr>
        </p:nvGraphicFramePr>
        <p:xfrm>
          <a:off x="1941250" y="1063625"/>
          <a:ext cx="674555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391400" y="933272"/>
            <a:ext cx="3200400" cy="1200329"/>
          </a:xfrm>
          <a:prstGeom prst="rect">
            <a:avLst/>
          </a:prstGeom>
          <a:noFill/>
        </p:spPr>
        <p:txBody>
          <a:bodyPr wrap="square" rtlCol="0">
            <a:spAutoFit/>
          </a:bodyPr>
          <a:lstStyle/>
          <a:p>
            <a:r>
              <a:rPr lang="fr-BE" dirty="0" smtClean="0"/>
              <a:t>Good Old-</a:t>
            </a:r>
            <a:r>
              <a:rPr lang="fr-BE" dirty="0" err="1" smtClean="0"/>
              <a:t>Fashioned</a:t>
            </a:r>
            <a:r>
              <a:rPr lang="fr-BE" dirty="0" smtClean="0"/>
              <a:t> AI: </a:t>
            </a:r>
            <a:r>
              <a:rPr lang="fr-BE" dirty="0" err="1" smtClean="0"/>
              <a:t>path</a:t>
            </a:r>
            <a:r>
              <a:rPr lang="fr-BE" dirty="0" smtClean="0"/>
              <a:t> </a:t>
            </a:r>
            <a:r>
              <a:rPr lang="fr-BE" dirty="0" err="1" smtClean="0"/>
              <a:t>finding</a:t>
            </a:r>
            <a:r>
              <a:rPr lang="fr-BE" dirty="0" smtClean="0"/>
              <a:t>, </a:t>
            </a:r>
            <a:r>
              <a:rPr lang="fr-BE" dirty="0" err="1" smtClean="0"/>
              <a:t>constraint</a:t>
            </a:r>
            <a:r>
              <a:rPr lang="fr-BE" dirty="0" smtClean="0"/>
              <a:t> satisfaction </a:t>
            </a:r>
            <a:r>
              <a:rPr lang="fr-BE" dirty="0" err="1" smtClean="0"/>
              <a:t>problems</a:t>
            </a:r>
            <a:r>
              <a:rPr lang="fr-BE" dirty="0" smtClean="0"/>
              <a:t>, planning, </a:t>
            </a:r>
            <a:r>
              <a:rPr lang="fr-BE" dirty="0" err="1" smtClean="0"/>
              <a:t>rule-based</a:t>
            </a:r>
            <a:r>
              <a:rPr lang="fr-BE" dirty="0" smtClean="0"/>
              <a:t> </a:t>
            </a:r>
            <a:r>
              <a:rPr lang="fr-BE" dirty="0" err="1" smtClean="0"/>
              <a:t>systems</a:t>
            </a:r>
            <a:r>
              <a:rPr lang="fr-BE" dirty="0" smtClean="0"/>
              <a:t>, expert </a:t>
            </a:r>
            <a:r>
              <a:rPr lang="fr-BE" dirty="0" err="1" smtClean="0"/>
              <a:t>systems</a:t>
            </a:r>
            <a:r>
              <a:rPr lang="fr-BE" dirty="0" smtClean="0"/>
              <a:t>, …</a:t>
            </a:r>
            <a:endParaRPr lang="nl-BE" dirty="0"/>
          </a:p>
        </p:txBody>
      </p:sp>
      <p:sp>
        <p:nvSpPr>
          <p:cNvPr id="6" name="TextBox 5"/>
          <p:cNvSpPr txBox="1"/>
          <p:nvPr/>
        </p:nvSpPr>
        <p:spPr>
          <a:xfrm>
            <a:off x="7584546" y="2373094"/>
            <a:ext cx="3007255" cy="923330"/>
          </a:xfrm>
          <a:prstGeom prst="rect">
            <a:avLst/>
          </a:prstGeom>
          <a:noFill/>
        </p:spPr>
        <p:txBody>
          <a:bodyPr wrap="square" rtlCol="0">
            <a:spAutoFit/>
          </a:bodyPr>
          <a:lstStyle/>
          <a:p>
            <a:r>
              <a:rPr lang="fr-BE" dirty="0" err="1" smtClean="0"/>
              <a:t>Random</a:t>
            </a:r>
            <a:r>
              <a:rPr lang="fr-BE" dirty="0" smtClean="0"/>
              <a:t> </a:t>
            </a:r>
            <a:r>
              <a:rPr lang="fr-BE" dirty="0" err="1" smtClean="0"/>
              <a:t>forests</a:t>
            </a:r>
            <a:r>
              <a:rPr lang="fr-BE" dirty="0" smtClean="0"/>
              <a:t>, </a:t>
            </a:r>
            <a:br>
              <a:rPr lang="fr-BE" dirty="0" smtClean="0"/>
            </a:br>
            <a:r>
              <a:rPr lang="fr-BE" dirty="0" smtClean="0"/>
              <a:t>support </a:t>
            </a:r>
            <a:r>
              <a:rPr lang="fr-BE" dirty="0" err="1" smtClean="0"/>
              <a:t>vector</a:t>
            </a:r>
            <a:r>
              <a:rPr lang="fr-BE" dirty="0" smtClean="0"/>
              <a:t> machines, …  </a:t>
            </a:r>
            <a:br>
              <a:rPr lang="fr-BE" dirty="0" smtClean="0"/>
            </a:br>
            <a:endParaRPr lang="nl-BE" dirty="0"/>
          </a:p>
        </p:txBody>
      </p:sp>
      <p:sp>
        <p:nvSpPr>
          <p:cNvPr id="7" name="Oval 6"/>
          <p:cNvSpPr/>
          <p:nvPr/>
        </p:nvSpPr>
        <p:spPr>
          <a:xfrm>
            <a:off x="6200776" y="1981201"/>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8" name="Oval 7"/>
          <p:cNvSpPr/>
          <p:nvPr/>
        </p:nvSpPr>
        <p:spPr>
          <a:xfrm>
            <a:off x="6096001" y="3171826"/>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2" name="Straight Arrow Connector 11"/>
          <p:cNvCxnSpPr>
            <a:stCxn id="5" idx="1"/>
            <a:endCxn id="7" idx="7"/>
          </p:cNvCxnSpPr>
          <p:nvPr/>
        </p:nvCxnSpPr>
        <p:spPr>
          <a:xfrm flipH="1">
            <a:off x="6371508" y="1533437"/>
            <a:ext cx="1019893" cy="47705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1"/>
            <a:endCxn id="8" idx="7"/>
          </p:cNvCxnSpPr>
          <p:nvPr/>
        </p:nvCxnSpPr>
        <p:spPr>
          <a:xfrm flipH="1">
            <a:off x="6266733" y="2834760"/>
            <a:ext cx="1317813" cy="366359"/>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5743576" y="4314826"/>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7" name="Straight Arrow Connector 16"/>
          <p:cNvCxnSpPr>
            <a:stCxn id="19" idx="1"/>
            <a:endCxn id="16" idx="6"/>
          </p:cNvCxnSpPr>
          <p:nvPr/>
        </p:nvCxnSpPr>
        <p:spPr>
          <a:xfrm flipH="1">
            <a:off x="5943601" y="4144060"/>
            <a:ext cx="1680057" cy="27077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623658" y="3820895"/>
            <a:ext cx="2739543" cy="646331"/>
          </a:xfrm>
          <a:prstGeom prst="rect">
            <a:avLst/>
          </a:prstGeom>
          <a:noFill/>
        </p:spPr>
        <p:txBody>
          <a:bodyPr wrap="square" rtlCol="0">
            <a:spAutoFit/>
          </a:bodyPr>
          <a:lstStyle/>
          <a:p>
            <a:r>
              <a:rPr lang="fr-BE" dirty="0" err="1" smtClean="0"/>
              <a:t>Deep</a:t>
            </a:r>
            <a:r>
              <a:rPr lang="fr-BE" dirty="0" smtClean="0"/>
              <a:t> </a:t>
            </a:r>
            <a:r>
              <a:rPr lang="fr-BE" dirty="0" err="1" smtClean="0"/>
              <a:t>learning</a:t>
            </a:r>
            <a:r>
              <a:rPr lang="fr-BE" dirty="0" smtClean="0"/>
              <a:t> (CNN, RNN, GAN)</a:t>
            </a:r>
            <a:endParaRPr lang="nl-BE" dirty="0"/>
          </a:p>
        </p:txBody>
      </p:sp>
      <p:sp>
        <p:nvSpPr>
          <p:cNvPr id="29" name="Rounded Rectangle 28"/>
          <p:cNvSpPr/>
          <p:nvPr/>
        </p:nvSpPr>
        <p:spPr>
          <a:xfrm>
            <a:off x="5257800" y="4933951"/>
            <a:ext cx="2590800" cy="1628775"/>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fr-BE" dirty="0" smtClean="0"/>
          </a:p>
          <a:p>
            <a:pPr algn="ctr"/>
            <a:endParaRPr lang="fr-BE" dirty="0"/>
          </a:p>
          <a:p>
            <a:pPr algn="ctr"/>
            <a:r>
              <a:rPr lang="fr-BE" dirty="0" err="1" smtClean="0"/>
              <a:t>Reinforcement</a:t>
            </a:r>
            <a:r>
              <a:rPr lang="fr-BE" dirty="0" smtClean="0"/>
              <a:t> </a:t>
            </a:r>
            <a:r>
              <a:rPr lang="fr-BE" dirty="0" err="1" smtClean="0"/>
              <a:t>learning</a:t>
            </a:r>
            <a:endParaRPr lang="nl-BE" dirty="0"/>
          </a:p>
        </p:txBody>
      </p:sp>
      <p:sp>
        <p:nvSpPr>
          <p:cNvPr id="18" name="Rounded Rectangle 17"/>
          <p:cNvSpPr/>
          <p:nvPr/>
        </p:nvSpPr>
        <p:spPr>
          <a:xfrm>
            <a:off x="1676402" y="2827811"/>
            <a:ext cx="2438399" cy="914400"/>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BE" dirty="0" smtClean="0"/>
              <a:t>Data Mining</a:t>
            </a:r>
            <a:endParaRPr lang="nl-BE" dirty="0"/>
          </a:p>
        </p:txBody>
      </p:sp>
      <p:sp>
        <p:nvSpPr>
          <p:cNvPr id="20" name="Oval 19"/>
          <p:cNvSpPr/>
          <p:nvPr/>
        </p:nvSpPr>
        <p:spPr>
          <a:xfrm>
            <a:off x="3738563" y="3201119"/>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21" name="Straight Arrow Connector 20"/>
          <p:cNvCxnSpPr>
            <a:stCxn id="31" idx="2"/>
            <a:endCxn id="20" idx="1"/>
          </p:cNvCxnSpPr>
          <p:nvPr/>
        </p:nvCxnSpPr>
        <p:spPr>
          <a:xfrm>
            <a:off x="2514601" y="2322731"/>
            <a:ext cx="1253255" cy="90768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1600200" y="1676401"/>
            <a:ext cx="1828800" cy="646331"/>
          </a:xfrm>
          <a:prstGeom prst="rect">
            <a:avLst/>
          </a:prstGeom>
          <a:noFill/>
        </p:spPr>
        <p:txBody>
          <a:bodyPr wrap="square" rtlCol="0">
            <a:spAutoFit/>
          </a:bodyPr>
          <a:lstStyle/>
          <a:p>
            <a:r>
              <a:rPr lang="fr-BE" dirty="0" err="1" smtClean="0"/>
              <a:t>Decision</a:t>
            </a:r>
            <a:r>
              <a:rPr lang="fr-BE" dirty="0" smtClean="0"/>
              <a:t> </a:t>
            </a:r>
            <a:r>
              <a:rPr lang="fr-BE" dirty="0" err="1" smtClean="0"/>
              <a:t>trees</a:t>
            </a:r>
            <a:r>
              <a:rPr lang="fr-BE" dirty="0" smtClean="0"/>
              <a:t>, </a:t>
            </a:r>
            <a:r>
              <a:rPr lang="fr-BE" dirty="0" err="1" smtClean="0"/>
              <a:t>clustering</a:t>
            </a:r>
            <a:r>
              <a:rPr lang="fr-BE" dirty="0" smtClean="0"/>
              <a:t>, …</a:t>
            </a:r>
            <a:endParaRPr lang="nl-BE" dirty="0"/>
          </a:p>
        </p:txBody>
      </p:sp>
      <p:sp>
        <p:nvSpPr>
          <p:cNvPr id="34" name="Oval 33"/>
          <p:cNvSpPr/>
          <p:nvPr/>
        </p:nvSpPr>
        <p:spPr>
          <a:xfrm>
            <a:off x="5591176" y="5210176"/>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35" name="Straight Arrow Connector 34"/>
          <p:cNvCxnSpPr>
            <a:stCxn id="41" idx="3"/>
            <a:endCxn id="34" idx="3"/>
          </p:cNvCxnSpPr>
          <p:nvPr/>
        </p:nvCxnSpPr>
        <p:spPr>
          <a:xfrm flipV="1">
            <a:off x="4724400" y="5380907"/>
            <a:ext cx="896068" cy="77292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1981202" y="5830670"/>
            <a:ext cx="2743199" cy="646331"/>
          </a:xfrm>
          <a:prstGeom prst="rect">
            <a:avLst/>
          </a:prstGeom>
          <a:noFill/>
        </p:spPr>
        <p:txBody>
          <a:bodyPr wrap="square" rtlCol="0">
            <a:spAutoFit/>
          </a:bodyPr>
          <a:lstStyle/>
          <a:p>
            <a:pPr algn="r"/>
            <a:r>
              <a:rPr lang="fr-BE" dirty="0" err="1" smtClean="0"/>
              <a:t>Deep</a:t>
            </a:r>
            <a:r>
              <a:rPr lang="fr-BE" dirty="0" smtClean="0"/>
              <a:t> </a:t>
            </a:r>
            <a:r>
              <a:rPr lang="fr-BE" dirty="0" err="1" smtClean="0"/>
              <a:t>reinforcement</a:t>
            </a:r>
            <a:r>
              <a:rPr lang="fr-BE" dirty="0" smtClean="0"/>
              <a:t> </a:t>
            </a:r>
            <a:r>
              <a:rPr lang="fr-BE" dirty="0" err="1" smtClean="0"/>
              <a:t>learning</a:t>
            </a:r>
            <a:endParaRPr lang="nl-BE" dirty="0"/>
          </a:p>
        </p:txBody>
      </p:sp>
      <p:sp>
        <p:nvSpPr>
          <p:cNvPr id="23" name="Oval 22"/>
          <p:cNvSpPr/>
          <p:nvPr/>
        </p:nvSpPr>
        <p:spPr>
          <a:xfrm>
            <a:off x="3295651" y="2246532"/>
            <a:ext cx="3620869" cy="3620869"/>
          </a:xfrm>
          <a:prstGeom prst="ellipse">
            <a:avLst/>
          </a:prstGeom>
          <a:solidFill>
            <a:srgbClr val="00B0F0">
              <a:alpha val="41000"/>
            </a:srgbClr>
          </a:solidFill>
          <a:ln>
            <a:solidFill>
              <a:schemeClr val="bg1">
                <a:lumMod val="50000"/>
              </a:schemeClr>
            </a:solidFill>
            <a:prstDash val="dash"/>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solidFill>
                  <a:schemeClr val="bg1"/>
                </a:solidFill>
              </a:rPr>
              <a:t>“Hot”</a:t>
            </a:r>
          </a:p>
        </p:txBody>
      </p:sp>
    </p:spTree>
    <p:extLst>
      <p:ext uri="{BB962C8B-B14F-4D97-AF65-F5344CB8AC3E}">
        <p14:creationId xmlns:p14="http://schemas.microsoft.com/office/powerpoint/2010/main" val="223119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AI domains</a:t>
            </a:r>
            <a:endParaRPr lang="en-GB" noProof="0" dirty="0"/>
          </a:p>
        </p:txBody>
      </p:sp>
      <p:pic>
        <p:nvPicPr>
          <p:cNvPr id="1026" name="Picture 2" descr="Image result for ai subfields pw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5520" y="1331408"/>
            <a:ext cx="8640960" cy="483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60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Cloud">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als">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gemeen">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2">
      <a:dk1>
        <a:srgbClr val="0095CE"/>
      </a:dk1>
      <a:lt1>
        <a:srgbClr val="FFFFFF"/>
      </a:lt1>
      <a:dk2>
        <a:srgbClr val="000000"/>
      </a:dk2>
      <a:lt2>
        <a:srgbClr val="E7E6E6"/>
      </a:lt2>
      <a:accent1>
        <a:srgbClr val="0095CE"/>
      </a:accent1>
      <a:accent2>
        <a:srgbClr val="005B9C"/>
      </a:accent2>
      <a:accent3>
        <a:srgbClr val="0095CE"/>
      </a:accent3>
      <a:accent4>
        <a:srgbClr val="005B9C"/>
      </a:accent4>
      <a:accent5>
        <a:srgbClr val="0095CE"/>
      </a:accent5>
      <a:accent6>
        <a:srgbClr val="005B9C"/>
      </a:accent6>
      <a:hlink>
        <a:srgbClr val="005B9C"/>
      </a:hlink>
      <a:folHlink>
        <a:srgbClr val="005B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nagement Briefing TEMPLATE 2019-2020_16-9.potx" id="{595846CD-EFF3-4922-ABC0-30C6B44456DF}" vid="{7DC8D183-10BF-49C1-ABC1-89349659BE0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KeyDocument xmlns="30c0e544-9794-4d9f-bf9a-40db38eabfd8">false</KeyDocument>
    <TaxCatchAll xmlns="b6343280-e923-429f-981f-27770744d99d"/>
    <TaxKeywordTaxHTField xmlns="b6343280-e923-429f-981f-27770744d99d">
      <Terms xmlns="http://schemas.microsoft.com/office/infopath/2007/PartnerControls"/>
    </TaxKeywordTaxHTField>
    <Month xmlns="b6343280-e923-429f-981f-27770744d99d" xsi:nil="true"/>
    <Year xmlns="b6343280-e923-429f-981f-27770744d99d" xsi:nil="true"/>
    <Categorie xmlns="6363ce75-fd36-4bfd-afc9-b4412d5162ab">Communication</Categorie>
    <_dlc_DocId xmlns="b6343280-e923-429f-981f-27770744d99d">65XRD6Y7KMPT-428135992-247</_dlc_DocId>
    <_dlc_DocIdUrl xmlns="b6343280-e923-429f-981f-27770744d99d">
      <Url>https://gcloudbelgium.sharepoint.com/sites/BeConnected/GCloudBrd/_layouts/15/DocIdRedir.aspx?ID=65XRD6Y7KMPT-428135992-247</Url>
      <Description>65XRD6Y7KMPT-428135992-247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1DA3992C1900D84AA52824B009B1371F" ma:contentTypeVersion="6" ma:contentTypeDescription="Create a new document." ma:contentTypeScope="" ma:versionID="ea973e69f9603ba39cb3db812c22033a">
  <xsd:schema xmlns:xsd="http://www.w3.org/2001/XMLSchema" xmlns:xs="http://www.w3.org/2001/XMLSchema" xmlns:p="http://schemas.microsoft.com/office/2006/metadata/properties" xmlns:ns2="b6343280-e923-429f-981f-27770744d99d" xmlns:ns3="6363ce75-fd36-4bfd-afc9-b4412d5162ab" xmlns:ns4="30c0e544-9794-4d9f-bf9a-40db38eabfd8" targetNamespace="http://schemas.microsoft.com/office/2006/metadata/properties" ma:root="true" ma:fieldsID="87cb88399678ee5e5724809fe91142a5" ns2:_="" ns3:_="" ns4:_="">
    <xsd:import namespace="b6343280-e923-429f-981f-27770744d99d"/>
    <xsd:import namespace="6363ce75-fd36-4bfd-afc9-b4412d5162ab"/>
    <xsd:import namespace="30c0e544-9794-4d9f-bf9a-40db38eabfd8"/>
    <xsd:element name="properties">
      <xsd:complexType>
        <xsd:sequence>
          <xsd:element name="documentManagement">
            <xsd:complexType>
              <xsd:all>
                <xsd:element ref="ns2:_dlc_DocId" minOccurs="0"/>
                <xsd:element ref="ns2:_dlc_DocIdUrl" minOccurs="0"/>
                <xsd:element ref="ns2:_dlc_DocIdPersistId" minOccurs="0"/>
                <xsd:element ref="ns2:TaxKeywordTaxHTField" minOccurs="0"/>
                <xsd:element ref="ns2:TaxCatchAll" minOccurs="0"/>
                <xsd:element ref="ns2:TaxCatchAllLabel" minOccurs="0"/>
                <xsd:element ref="ns2:Month" minOccurs="0"/>
                <xsd:element ref="ns2:Year" minOccurs="0"/>
                <xsd:element ref="ns3:Categorie" minOccurs="0"/>
                <xsd:element ref="ns4:KeyDocument" minOccurs="0"/>
                <xsd:element ref="ns4:MediaServiceMetadata" minOccurs="0"/>
                <xsd:element ref="ns4:MediaServiceFastMetadata"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43280-e923-429f-981f-27770744d99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KeywordTaxHTField" ma:index="11" nillable="true" ma:taxonomy="true" ma:internalName="TaxKeywordTaxHTField" ma:taxonomyFieldName="TaxKeyword" ma:displayName="Enterprise Keywords" ma:fieldId="{23f27201-bee3-471e-b2e7-b64fd8b7ca38}" ma:taxonomyMulti="true" ma:sspId="3677b756-bb6c-42c0-a500-a3c5d40b597f"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492d74ad-63ca-459f-a0dd-5a728d727b6f}" ma:internalName="TaxCatchAll" ma:showField="CatchAllData" ma:web="b6343280-e923-429f-981f-27770744d99d">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492d74ad-63ca-459f-a0dd-5a728d727b6f}" ma:internalName="TaxCatchAllLabel" ma:readOnly="true" ma:showField="CatchAllDataLabel" ma:web="b6343280-e923-429f-981f-27770744d99d">
      <xsd:complexType>
        <xsd:complexContent>
          <xsd:extension base="dms:MultiChoiceLookup">
            <xsd:sequence>
              <xsd:element name="Value" type="dms:Lookup" maxOccurs="unbounded" minOccurs="0" nillable="true"/>
            </xsd:sequence>
          </xsd:extension>
        </xsd:complexContent>
      </xsd:complexType>
    </xsd:element>
    <xsd:element name="Month" ma:index="15" nillable="true" ma:displayName="Month" ma:format="Dropdown" ma:internalName="Month">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restriction>
      </xsd:simpleType>
    </xsd:element>
    <xsd:element name="Year" ma:index="16" nillable="true" ma:displayName="Year" ma:format="Dropdown" ma:internalName="Year">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element>
  </xsd:schema>
  <xsd:schema xmlns:xsd="http://www.w3.org/2001/XMLSchema" xmlns:xs="http://www.w3.org/2001/XMLSchema" xmlns:dms="http://schemas.microsoft.com/office/2006/documentManagement/types" xmlns:pc="http://schemas.microsoft.com/office/infopath/2007/PartnerControls" targetNamespace="6363ce75-fd36-4bfd-afc9-b4412d5162ab" elementFormDefault="qualified">
    <xsd:import namespace="http://schemas.microsoft.com/office/2006/documentManagement/types"/>
    <xsd:import namespace="http://schemas.microsoft.com/office/infopath/2007/PartnerControls"/>
    <xsd:element name="Categorie" ma:index="17" nillable="true" ma:displayName="Categorie" ma:format="Dropdown" ma:internalName="Categorie">
      <xsd:simpleType>
        <xsd:restriction base="dms:Choice">
          <xsd:enumeration value="Communication"/>
          <xsd:enumeration value="Financial"/>
          <xsd:enumeration value="General document"/>
          <xsd:enumeration value="Governance"/>
          <xsd:enumeration value="Initiatives"/>
          <xsd:enumeration value="Meeting"/>
          <xsd:enumeration value="Participants"/>
          <xsd:enumeration value="Tenders"/>
        </xsd:restriction>
      </xsd:simpleType>
    </xsd:element>
  </xsd:schema>
  <xsd:schema xmlns:xsd="http://www.w3.org/2001/XMLSchema" xmlns:xs="http://www.w3.org/2001/XMLSchema" xmlns:dms="http://schemas.microsoft.com/office/2006/documentManagement/types" xmlns:pc="http://schemas.microsoft.com/office/infopath/2007/PartnerControls" targetNamespace="30c0e544-9794-4d9f-bf9a-40db38eabfd8" elementFormDefault="qualified">
    <xsd:import namespace="http://schemas.microsoft.com/office/2006/documentManagement/types"/>
    <xsd:import namespace="http://schemas.microsoft.com/office/infopath/2007/PartnerControls"/>
    <xsd:element name="KeyDocument" ma:index="18" nillable="true" ma:displayName="KeyDocument" ma:default="0" ma:internalName="KeyDocument">
      <xsd:simpleType>
        <xsd:restriction base="dms:Boolean"/>
      </xsd:simple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CF7094-3142-4F2B-B36B-8210F77A9760}">
  <ds:schemaRefs>
    <ds:schemaRef ds:uri="http://schemas.microsoft.com/sharepoint/events"/>
  </ds:schemaRefs>
</ds:datastoreItem>
</file>

<file path=customXml/itemProps2.xml><?xml version="1.0" encoding="utf-8"?>
<ds:datastoreItem xmlns:ds="http://schemas.openxmlformats.org/officeDocument/2006/customXml" ds:itemID="{F272300F-722E-4E25-815B-679B46CD9A71}">
  <ds:schemaRefs>
    <ds:schemaRef ds:uri="http://www.w3.org/XML/1998/namespace"/>
    <ds:schemaRef ds:uri="http://schemas.microsoft.com/office/2006/documentManagement/types"/>
    <ds:schemaRef ds:uri="http://purl.org/dc/elements/1.1/"/>
    <ds:schemaRef ds:uri="http://purl.org/dc/terms/"/>
    <ds:schemaRef ds:uri="http://purl.org/dc/dcmitype/"/>
    <ds:schemaRef ds:uri="30c0e544-9794-4d9f-bf9a-40db38eabfd8"/>
    <ds:schemaRef ds:uri="b6343280-e923-429f-981f-27770744d99d"/>
    <ds:schemaRef ds:uri="http://schemas.microsoft.com/office/infopath/2007/PartnerControls"/>
    <ds:schemaRef ds:uri="http://schemas.openxmlformats.org/package/2006/metadata/core-properties"/>
    <ds:schemaRef ds:uri="6363ce75-fd36-4bfd-afc9-b4412d5162ab"/>
    <ds:schemaRef ds:uri="http://schemas.microsoft.com/office/2006/metadata/properties"/>
  </ds:schemaRefs>
</ds:datastoreItem>
</file>

<file path=customXml/itemProps3.xml><?xml version="1.0" encoding="utf-8"?>
<ds:datastoreItem xmlns:ds="http://schemas.openxmlformats.org/officeDocument/2006/customXml" ds:itemID="{9D0F5F77-D03A-4B1B-ADD4-D8B895BA2E36}">
  <ds:schemaRefs>
    <ds:schemaRef ds:uri="http://schemas.microsoft.com/sharepoint/v3/contenttype/forms"/>
  </ds:schemaRefs>
</ds:datastoreItem>
</file>

<file path=customXml/itemProps4.xml><?xml version="1.0" encoding="utf-8"?>
<ds:datastoreItem xmlns:ds="http://schemas.openxmlformats.org/officeDocument/2006/customXml" ds:itemID="{A2F712E9-0B19-48D7-BB24-25A09FC18F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43280-e923-429f-981f-27770744d99d"/>
    <ds:schemaRef ds:uri="6363ce75-fd36-4bfd-afc9-b4412d5162ab"/>
    <ds:schemaRef ds:uri="30c0e544-9794-4d9f-bf9a-40db38eab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11521</TotalTime>
  <Words>8869</Words>
  <Application>Microsoft Office PowerPoint</Application>
  <PresentationFormat>Breedbeeld</PresentationFormat>
  <Paragraphs>1597</Paragraphs>
  <Slides>145</Slides>
  <Notes>66</Notes>
  <HiddenSlides>1</HiddenSlides>
  <MMClips>0</MMClips>
  <ScaleCrop>false</ScaleCrop>
  <HeadingPairs>
    <vt:vector size="6" baseType="variant">
      <vt:variant>
        <vt:lpstr>Gebruikte lettertypen</vt:lpstr>
      </vt:variant>
      <vt:variant>
        <vt:i4>10</vt:i4>
      </vt:variant>
      <vt:variant>
        <vt:lpstr>Thema</vt:lpstr>
      </vt:variant>
      <vt:variant>
        <vt:i4>5</vt:i4>
      </vt:variant>
      <vt:variant>
        <vt:lpstr>Diatitels</vt:lpstr>
      </vt:variant>
      <vt:variant>
        <vt:i4>145</vt:i4>
      </vt:variant>
    </vt:vector>
  </HeadingPairs>
  <TitlesOfParts>
    <vt:vector size="160" baseType="lpstr">
      <vt:lpstr>MS PGothic</vt:lpstr>
      <vt:lpstr>Arial</vt:lpstr>
      <vt:lpstr>Arial Black</vt:lpstr>
      <vt:lpstr>Calibri</vt:lpstr>
      <vt:lpstr>Calibri Light</vt:lpstr>
      <vt:lpstr>Consolas</vt:lpstr>
      <vt:lpstr>Roboto</vt:lpstr>
      <vt:lpstr>Symbol</vt:lpstr>
      <vt:lpstr>Times New Roman</vt:lpstr>
      <vt:lpstr>Wingdings</vt:lpstr>
      <vt:lpstr>GCloud</vt:lpstr>
      <vt:lpstr>Smals</vt:lpstr>
      <vt:lpstr>Algemeen</vt:lpstr>
      <vt:lpstr>1_Custom Designs</vt:lpstr>
      <vt:lpstr>Office Theme</vt:lpstr>
      <vt:lpstr>Digital shift within the public sector, G-Cloud and role of Smals</vt:lpstr>
      <vt:lpstr>Agenda</vt:lpstr>
      <vt:lpstr>Expectations of citizens &amp; enterprises</vt:lpstr>
      <vt:lpstr>Expectations of citizens &amp; enterprises</vt:lpstr>
      <vt:lpstr>PowerPoint-presentatie</vt:lpstr>
      <vt:lpstr>Synergies - transformations</vt:lpstr>
      <vt:lpstr>Trends</vt:lpstr>
      <vt:lpstr>Trends</vt:lpstr>
      <vt:lpstr>What is G-Cloud ?</vt:lpstr>
      <vt:lpstr>What is G-Cloud ?</vt:lpstr>
      <vt:lpstr> Cloud deployment types</vt:lpstr>
      <vt:lpstr>Basic principles</vt:lpstr>
      <vt:lpstr>G-Cloud ‘products’ </vt:lpstr>
      <vt:lpstr>Why G-Cloud?</vt:lpstr>
      <vt:lpstr>Why G-Cloud?</vt:lpstr>
      <vt:lpstr>G-Cloud organization</vt:lpstr>
      <vt:lpstr>G-Cloud organization</vt:lpstr>
      <vt:lpstr>G-Cloud service model</vt:lpstr>
      <vt:lpstr>G-Cloud service model</vt:lpstr>
      <vt:lpstr>G-Cloud P&amp;O</vt:lpstr>
      <vt:lpstr>Opportunities and challenges</vt:lpstr>
      <vt:lpstr>G-Cloud success factors</vt:lpstr>
      <vt:lpstr>G-Cloud portfolio (www.gcloud.belgium.be)</vt:lpstr>
      <vt:lpstr>Possible entrypoints</vt:lpstr>
      <vt:lpstr>Compute Types versus Workloads</vt:lpstr>
      <vt:lpstr>Compute Types versus Workloads</vt:lpstr>
      <vt:lpstr>Data classification</vt:lpstr>
      <vt:lpstr>G-Cloud and the private sector</vt:lpstr>
      <vt:lpstr>G-Cloud impact - examples</vt:lpstr>
      <vt:lpstr>G-Cloud impact - examples</vt:lpstr>
      <vt:lpstr>G-Cloud impact - examples</vt:lpstr>
      <vt:lpstr>G-Cloud impact - shared procurement</vt:lpstr>
      <vt:lpstr>G-Cloud impact - reuse of contracts</vt:lpstr>
      <vt:lpstr>G-Cloud ROI</vt:lpstr>
      <vt:lpstr>Beyond G-Cloud</vt:lpstr>
      <vt:lpstr>Digital is the new normal: society needs to evolve</vt:lpstr>
      <vt:lpstr>Cloud-native vs Cloud-enabled ?</vt:lpstr>
      <vt:lpstr>Focus on business</vt:lpstr>
      <vt:lpstr>PowerPoint-presentatie</vt:lpstr>
      <vt:lpstr>Some ICT trends</vt:lpstr>
      <vt:lpstr>Some ICT trends</vt:lpstr>
      <vt:lpstr>PowerPoint-presentatie</vt:lpstr>
      <vt:lpstr>PowerPoint-presentatie</vt:lpstr>
      <vt:lpstr>About the reuse initiative</vt:lpstr>
      <vt:lpstr>ReUse – Vision</vt:lpstr>
      <vt:lpstr>How? With Software Reuse Platform! https://www.ict-reuse.be </vt:lpstr>
      <vt:lpstr>PowerPoint-presentatie</vt:lpstr>
      <vt:lpstr>Share your success stories...and become an ambassador for reuse! https://www.ict-reuse.be</vt:lpstr>
      <vt:lpstr>Dare to share!</vt:lpstr>
      <vt:lpstr>ROI 2020 for projects carried out by Smals</vt:lpstr>
      <vt:lpstr>Some ICT trends</vt:lpstr>
      <vt:lpstr>Why are API’s important?</vt:lpstr>
      <vt:lpstr>Good API ReUse = business ReUse</vt:lpstr>
      <vt:lpstr>Shifting to an API economy: the value chain</vt:lpstr>
      <vt:lpstr>G-Cloud service platform project</vt:lpstr>
      <vt:lpstr>API Management Solution</vt:lpstr>
      <vt:lpstr>Beyond tooling: API management throughout the organization’s soul</vt:lpstr>
      <vt:lpstr>G-Cloud REST style guide</vt:lpstr>
      <vt:lpstr>Example: socialsecurity.be portal services</vt:lpstr>
      <vt:lpstr>Example: realtime presence registration for construction workers</vt:lpstr>
      <vt:lpstr>Example: eHealth-platform</vt:lpstr>
      <vt:lpstr>eHealth: landscape</vt:lpstr>
      <vt:lpstr>eHealth: technical choices</vt:lpstr>
      <vt:lpstr>eHealth: architecture</vt:lpstr>
      <vt:lpstr>eHealth-platform: basic services &amp; API’s</vt:lpstr>
      <vt:lpstr>eHealth: some results</vt:lpstr>
      <vt:lpstr>eHealth: some results</vt:lpstr>
      <vt:lpstr>eHealth: some results</vt:lpstr>
      <vt:lpstr>API in health and social sector: some statistics and evolution</vt:lpstr>
      <vt:lpstr>API Challenges</vt:lpstr>
      <vt:lpstr>Platform as a Service (PaaS)</vt:lpstr>
      <vt:lpstr>PaaS in G-Cloud - Containers</vt:lpstr>
      <vt:lpstr>New ways of cooperation</vt:lpstr>
      <vt:lpstr>Open government services</vt:lpstr>
      <vt:lpstr>Example: eHealth platform</vt:lpstr>
      <vt:lpstr>Example: recognition of electronic identification services</vt:lpstr>
      <vt:lpstr>Some ICT trends</vt:lpstr>
      <vt:lpstr>Rise of (public) cloud</vt:lpstr>
      <vt:lpstr>Rise of (public) cloud</vt:lpstr>
      <vt:lpstr>Public cloud - main issues</vt:lpstr>
      <vt:lpstr>Some ICT trends</vt:lpstr>
      <vt:lpstr>Blockchain is about organizing trust </vt:lpstr>
      <vt:lpstr>Registration of facts</vt:lpstr>
      <vt:lpstr>Transfer of assets</vt:lpstr>
      <vt:lpstr>Enforcements of agreements</vt:lpstr>
      <vt:lpstr>Integration</vt:lpstr>
      <vt:lpstr>Technological trends</vt:lpstr>
      <vt:lpstr>Blockchain as a Service (BaaS)</vt:lpstr>
      <vt:lpstr>Future blockchain landscape</vt:lpstr>
      <vt:lpstr>Concrete - ideas federal government</vt:lpstr>
      <vt:lpstr>Some ICT trends</vt:lpstr>
      <vt:lpstr>Big data analytics</vt:lpstr>
      <vt:lpstr>Big data analytics</vt:lpstr>
      <vt:lpstr>Big data analytics - architecture</vt:lpstr>
      <vt:lpstr>Some ICT trends</vt:lpstr>
      <vt:lpstr>What is Artificial Intelligence (AI) ?</vt:lpstr>
      <vt:lpstr>Short history</vt:lpstr>
      <vt:lpstr>Concepts</vt:lpstr>
      <vt:lpstr>AI domains</vt:lpstr>
      <vt:lpstr>Natural Language Processing (NLP)</vt:lpstr>
      <vt:lpstr>Machine learning</vt:lpstr>
      <vt:lpstr>Machine learning approaches</vt:lpstr>
      <vt:lpstr>Neuron based machine learning</vt:lpstr>
      <vt:lpstr>Deep learning</vt:lpstr>
      <vt:lpstr>AI applications</vt:lpstr>
      <vt:lpstr>AI applications – healthcare</vt:lpstr>
      <vt:lpstr>AI applications - public sector</vt:lpstr>
      <vt:lpstr>Points of attention</vt:lpstr>
      <vt:lpstr>Cloud &amp; data confidentiality</vt:lpstr>
      <vt:lpstr>Guidelines for AI in the public sector</vt:lpstr>
      <vt:lpstr>Ethical AI principles</vt:lpstr>
      <vt:lpstr>Some ICT trends</vt:lpstr>
      <vt:lpstr>Conversational interfaces</vt:lpstr>
      <vt:lpstr>Conversational interfaces</vt:lpstr>
      <vt:lpstr>Some ICT trends</vt:lpstr>
      <vt:lpstr>G-Cloud = opportunities</vt:lpstr>
      <vt:lpstr>PPP and concession as intended in ESA</vt:lpstr>
      <vt:lpstr>PPP and concession as intended in ESA</vt:lpstr>
      <vt:lpstr>PPP and concession as intended in ESA</vt:lpstr>
      <vt:lpstr>What about a platform economy ?</vt:lpstr>
      <vt:lpstr>What about a platform economy ?</vt:lpstr>
      <vt:lpstr>Creation of a geographic niche ?</vt:lpstr>
      <vt:lpstr>Wrap up</vt:lpstr>
      <vt:lpstr>Smals vzw asbl Smals (2004- )</vt:lpstr>
      <vt:lpstr>Doelstellingen – Objectifs</vt:lpstr>
      <vt:lpstr>Wettelijk kader – Cadre légal</vt:lpstr>
      <vt:lpstr>Organen – Organes</vt:lpstr>
      <vt:lpstr>Controle - Contrôle</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Transparantie - Transparence</vt:lpstr>
      <vt:lpstr>Gegevensbescherming – Protection de données</vt:lpstr>
      <vt:lpstr>GEB – AIPD – DPIA</vt:lpstr>
      <vt:lpstr>DPIA: as from start up of project to delivery</vt:lpstr>
      <vt:lpstr>Template: list of risks based on GDPR</vt:lpstr>
      <vt:lpstr>Template: risk evaluation</vt:lpstr>
      <vt:lpstr>Template: intermediate result</vt:lpstr>
      <vt:lpstr>Template: end result</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Robben</dc:creator>
  <cp:lastModifiedBy>Frank Robben (KSZ-BCSS)</cp:lastModifiedBy>
  <cp:revision>848</cp:revision>
  <cp:lastPrinted>2016-05-18T12:37:01Z</cp:lastPrinted>
  <dcterms:created xsi:type="dcterms:W3CDTF">2013-03-05T07:37:33Z</dcterms:created>
  <dcterms:modified xsi:type="dcterms:W3CDTF">2021-11-23T22:57:40Z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0x0101001DA3992C1900D84AA52824B009B1371F</vt:lpwstr>
  </property>
  <property fmtid="{D5CDD505-2E9C-101B-9397-08002B2CF9AE}" pid="4" name="_dlc_DocIdItemGuid">
    <vt:lpwstr>b2d035eb-1af4-4e19-b321-416792587b55</vt:lpwstr>
  </property>
</Properties>
</file>