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672" r:id="rId3"/>
  </p:sldMasterIdLst>
  <p:notesMasterIdLst>
    <p:notesMasterId r:id="rId110"/>
  </p:notesMasterIdLst>
  <p:handoutMasterIdLst>
    <p:handoutMasterId r:id="rId111"/>
  </p:handoutMasterIdLst>
  <p:sldIdLst>
    <p:sldId id="411" r:id="rId4"/>
    <p:sldId id="262" r:id="rId5"/>
    <p:sldId id="403" r:id="rId6"/>
    <p:sldId id="404" r:id="rId7"/>
    <p:sldId id="266" r:id="rId8"/>
    <p:sldId id="268" r:id="rId9"/>
    <p:sldId id="270" r:id="rId10"/>
    <p:sldId id="490" r:id="rId11"/>
    <p:sldId id="405" r:id="rId12"/>
    <p:sldId id="406" r:id="rId13"/>
    <p:sldId id="408" r:id="rId14"/>
    <p:sldId id="271" r:id="rId15"/>
    <p:sldId id="292" r:id="rId16"/>
    <p:sldId id="274" r:id="rId17"/>
    <p:sldId id="275" r:id="rId18"/>
    <p:sldId id="276" r:id="rId19"/>
    <p:sldId id="279" r:id="rId20"/>
    <p:sldId id="489" r:id="rId21"/>
    <p:sldId id="280" r:id="rId22"/>
    <p:sldId id="282" r:id="rId23"/>
    <p:sldId id="285" r:id="rId24"/>
    <p:sldId id="286" r:id="rId25"/>
    <p:sldId id="287" r:id="rId26"/>
    <p:sldId id="491" r:id="rId27"/>
    <p:sldId id="493" r:id="rId28"/>
    <p:sldId id="495" r:id="rId29"/>
    <p:sldId id="497" r:id="rId30"/>
    <p:sldId id="281" r:id="rId31"/>
    <p:sldId id="413" r:id="rId32"/>
    <p:sldId id="484" r:id="rId33"/>
    <p:sldId id="485" r:id="rId34"/>
    <p:sldId id="486" r:id="rId35"/>
    <p:sldId id="487" r:id="rId36"/>
    <p:sldId id="348" r:id="rId37"/>
    <p:sldId id="312" r:id="rId38"/>
    <p:sldId id="313" r:id="rId39"/>
    <p:sldId id="371" r:id="rId40"/>
    <p:sldId id="349" r:id="rId41"/>
    <p:sldId id="350" r:id="rId42"/>
    <p:sldId id="327" r:id="rId43"/>
    <p:sldId id="381" r:id="rId44"/>
    <p:sldId id="359" r:id="rId45"/>
    <p:sldId id="505" r:id="rId46"/>
    <p:sldId id="368" r:id="rId47"/>
    <p:sldId id="369" r:id="rId48"/>
    <p:sldId id="372" r:id="rId49"/>
    <p:sldId id="397" r:id="rId50"/>
    <p:sldId id="396" r:id="rId51"/>
    <p:sldId id="395" r:id="rId52"/>
    <p:sldId id="373" r:id="rId53"/>
    <p:sldId id="421" r:id="rId54"/>
    <p:sldId id="423" r:id="rId55"/>
    <p:sldId id="422" r:id="rId56"/>
    <p:sldId id="424" r:id="rId57"/>
    <p:sldId id="503" r:id="rId58"/>
    <p:sldId id="504" r:id="rId59"/>
    <p:sldId id="425" r:id="rId60"/>
    <p:sldId id="426" r:id="rId61"/>
    <p:sldId id="427" r:id="rId62"/>
    <p:sldId id="428" r:id="rId63"/>
    <p:sldId id="429" r:id="rId64"/>
    <p:sldId id="430" r:id="rId65"/>
    <p:sldId id="431" r:id="rId66"/>
    <p:sldId id="432" r:id="rId67"/>
    <p:sldId id="435" r:id="rId68"/>
    <p:sldId id="436" r:id="rId69"/>
    <p:sldId id="437" r:id="rId70"/>
    <p:sldId id="500" r:id="rId71"/>
    <p:sldId id="501" r:id="rId72"/>
    <p:sldId id="502" r:id="rId73"/>
    <p:sldId id="441" r:id="rId74"/>
    <p:sldId id="442" r:id="rId75"/>
    <p:sldId id="443" r:id="rId76"/>
    <p:sldId id="444" r:id="rId77"/>
    <p:sldId id="445" r:id="rId78"/>
    <p:sldId id="446" r:id="rId79"/>
    <p:sldId id="447" r:id="rId80"/>
    <p:sldId id="448" r:id="rId81"/>
    <p:sldId id="449" r:id="rId82"/>
    <p:sldId id="450" r:id="rId83"/>
    <p:sldId id="452" r:id="rId84"/>
    <p:sldId id="455" r:id="rId85"/>
    <p:sldId id="456" r:id="rId86"/>
    <p:sldId id="457" r:id="rId87"/>
    <p:sldId id="458" r:id="rId88"/>
    <p:sldId id="459" r:id="rId89"/>
    <p:sldId id="460" r:id="rId90"/>
    <p:sldId id="461" r:id="rId91"/>
    <p:sldId id="465" r:id="rId92"/>
    <p:sldId id="466" r:id="rId93"/>
    <p:sldId id="467" r:id="rId94"/>
    <p:sldId id="468" r:id="rId95"/>
    <p:sldId id="469" r:id="rId96"/>
    <p:sldId id="470" r:id="rId97"/>
    <p:sldId id="471" r:id="rId98"/>
    <p:sldId id="473" r:id="rId99"/>
    <p:sldId id="474" r:id="rId100"/>
    <p:sldId id="506" r:id="rId101"/>
    <p:sldId id="507" r:id="rId102"/>
    <p:sldId id="483" r:id="rId103"/>
    <p:sldId id="477" r:id="rId104"/>
    <p:sldId id="478" r:id="rId105"/>
    <p:sldId id="479" r:id="rId106"/>
    <p:sldId id="480" r:id="rId107"/>
    <p:sldId id="481" r:id="rId108"/>
    <p:sldId id="475" r:id="rId10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B2"/>
    <a:srgbClr val="002060"/>
    <a:srgbClr val="002B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36" autoAdjust="0"/>
    <p:restoredTop sz="94550" autoAdjust="0"/>
  </p:normalViewPr>
  <p:slideViewPr>
    <p:cSldViewPr snapToGrid="0">
      <p:cViewPr varScale="1">
        <p:scale>
          <a:sx n="110" d="100"/>
          <a:sy n="110" d="100"/>
        </p:scale>
        <p:origin x="294" y="108"/>
      </p:cViewPr>
      <p:guideLst/>
    </p:cSldViewPr>
  </p:slideViewPr>
  <p:outlineViewPr>
    <p:cViewPr>
      <p:scale>
        <a:sx n="33" d="100"/>
        <a:sy n="33" d="100"/>
      </p:scale>
      <p:origin x="0" y="-96642"/>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viewProps" Target="viewProp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notesMaster" Target="notesMasters/notesMaster1.xml"/><Relationship Id="rId115"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E0E761-9445-48A9-BEE6-47E284EC20B4}"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34BD45F3-C7C2-4B56-8D94-1D5BC080AF4F}">
      <dgm:prSet phldrT="[Text]"/>
      <dgm:spPr>
        <a:gradFill rotWithShape="0">
          <a:gsLst>
            <a:gs pos="0">
              <a:srgbClr val="002776"/>
            </a:gs>
            <a:gs pos="80000">
              <a:srgbClr val="002776"/>
            </a:gs>
            <a:gs pos="100000">
              <a:srgbClr val="002776"/>
            </a:gs>
          </a:gsLst>
        </a:gradFill>
      </dgm:spPr>
      <dgm:t>
        <a:bodyPr/>
        <a:lstStyle/>
        <a:p>
          <a:r>
            <a:rPr lang="nl-BE" dirty="0" smtClean="0"/>
            <a:t>Wet </a:t>
          </a:r>
          <a:r>
            <a:rPr lang="nl-BE" dirty="0"/>
            <a:t>van 15 januari 1990</a:t>
          </a:r>
        </a:p>
      </dgm:t>
    </dgm:pt>
    <dgm:pt modelId="{D6B1B5DE-63CB-47A2-BF15-121DB511F526}" type="parTrans" cxnId="{111A1097-CA62-46D2-A318-D72416114613}">
      <dgm:prSet/>
      <dgm:spPr/>
      <dgm:t>
        <a:bodyPr/>
        <a:lstStyle/>
        <a:p>
          <a:endParaRPr lang="en-US"/>
        </a:p>
      </dgm:t>
    </dgm:pt>
    <dgm:pt modelId="{11D2455E-A0A4-492F-9F3D-DFD4456338E4}" type="sibTrans" cxnId="{111A1097-CA62-46D2-A318-D72416114613}">
      <dgm:prSet/>
      <dgm:spPr/>
      <dgm:t>
        <a:bodyPr/>
        <a:lstStyle/>
        <a:p>
          <a:endParaRPr lang="en-US"/>
        </a:p>
      </dgm:t>
    </dgm:pt>
    <dgm:pt modelId="{18AD203B-9A77-4DDB-8FF5-786B80864794}">
      <dgm:prSet phldrT="[Text]"/>
      <dgm:spPr>
        <a:solidFill>
          <a:srgbClr val="E73E01"/>
        </a:solidFill>
      </dgm:spPr>
      <dgm:t>
        <a:bodyPr/>
        <a:lstStyle/>
        <a:p>
          <a:r>
            <a:rPr lang="nl-BE"/>
            <a:t>portaal van de sociale zekerheid</a:t>
          </a:r>
        </a:p>
      </dgm:t>
    </dgm:pt>
    <dgm:pt modelId="{662AAEE7-36F3-4D85-8681-A96D126D8857}" type="parTrans" cxnId="{A8FEB489-B930-4EC5-878A-6256617A3649}">
      <dgm:prSet/>
      <dgm:spPr/>
      <dgm:t>
        <a:bodyPr/>
        <a:lstStyle/>
        <a:p>
          <a:endParaRPr lang="en-US"/>
        </a:p>
      </dgm:t>
    </dgm:pt>
    <dgm:pt modelId="{BC9687AF-34B2-4318-9F72-28DBF6384791}" type="sibTrans" cxnId="{A8FEB489-B930-4EC5-878A-6256617A3649}">
      <dgm:prSet/>
      <dgm:spPr/>
      <dgm:t>
        <a:bodyPr/>
        <a:lstStyle/>
        <a:p>
          <a:endParaRPr lang="en-US"/>
        </a:p>
      </dgm:t>
    </dgm:pt>
    <dgm:pt modelId="{50758FA3-7657-4F96-ACA5-F828F5216B9C}">
      <dgm:prSet phldrT="[Text]"/>
      <dgm:spPr>
        <a:solidFill>
          <a:srgbClr val="E73E01"/>
        </a:solidFill>
      </dgm:spPr>
      <dgm:t>
        <a:bodyPr/>
        <a:lstStyle/>
        <a:p>
          <a:r>
            <a:rPr lang="nl-BE" dirty="0" smtClean="0"/>
            <a:t>&gt; 20 </a:t>
          </a:r>
          <a:r>
            <a:rPr lang="nl-BE" dirty="0"/>
            <a:t>toepassingen</a:t>
          </a:r>
          <a:br>
            <a:rPr lang="nl-BE" dirty="0"/>
          </a:br>
          <a:r>
            <a:rPr lang="nl-BE" dirty="0"/>
            <a:t>voor de burgers</a:t>
          </a:r>
        </a:p>
      </dgm:t>
    </dgm:pt>
    <dgm:pt modelId="{BB1EB6FC-135B-4B32-BEC8-C43C288BE378}" type="parTrans" cxnId="{3F903E89-41A3-4E91-AAB9-2D1105E81BC6}">
      <dgm:prSet/>
      <dgm:spPr/>
      <dgm:t>
        <a:bodyPr/>
        <a:lstStyle/>
        <a:p>
          <a:endParaRPr lang="en-US"/>
        </a:p>
      </dgm:t>
    </dgm:pt>
    <dgm:pt modelId="{1E20ADFA-356F-4A9E-BAC5-91B689D63158}" type="sibTrans" cxnId="{3F903E89-41A3-4E91-AAB9-2D1105E81BC6}">
      <dgm:prSet/>
      <dgm:spPr/>
      <dgm:t>
        <a:bodyPr/>
        <a:lstStyle/>
        <a:p>
          <a:endParaRPr lang="en-US"/>
        </a:p>
      </dgm:t>
    </dgm:pt>
    <dgm:pt modelId="{FF3324E8-9CFF-497A-B66C-BBF85E115802}">
      <dgm:prSet phldrT="[Text]"/>
      <dgm:spPr>
        <a:solidFill>
          <a:srgbClr val="E73E01"/>
        </a:solidFill>
      </dgm:spPr>
      <dgm:t>
        <a:bodyPr/>
        <a:lstStyle/>
        <a:p>
          <a:r>
            <a:rPr lang="nl-BE"/>
            <a:t>&gt; 50 toepassingen voor de</a:t>
          </a:r>
          <a:br>
            <a:rPr lang="nl-BE"/>
          </a:br>
          <a:r>
            <a:rPr lang="nl-BE"/>
            <a:t>ondernemingen</a:t>
          </a:r>
        </a:p>
      </dgm:t>
    </dgm:pt>
    <dgm:pt modelId="{685CC807-48F4-48E8-AF9A-03470C2374CC}" type="parTrans" cxnId="{1B203B0B-EF29-4C95-B4F1-6E544EB77056}">
      <dgm:prSet/>
      <dgm:spPr/>
      <dgm:t>
        <a:bodyPr/>
        <a:lstStyle/>
        <a:p>
          <a:endParaRPr lang="en-US"/>
        </a:p>
      </dgm:t>
    </dgm:pt>
    <dgm:pt modelId="{49BDA0AE-1870-491C-BED6-38A170A843B1}" type="sibTrans" cxnId="{1B203B0B-EF29-4C95-B4F1-6E544EB77056}">
      <dgm:prSet/>
      <dgm:spPr/>
      <dgm:t>
        <a:bodyPr/>
        <a:lstStyle/>
        <a:p>
          <a:endParaRPr lang="en-US"/>
        </a:p>
      </dgm:t>
    </dgm:pt>
    <dgm:pt modelId="{222D1549-3810-4490-8B2A-5B8851BE74EC}">
      <dgm:prSet phldrT="[Text]"/>
      <dgm:spPr>
        <a:solidFill>
          <a:srgbClr val="E73E01"/>
        </a:solidFill>
      </dgm:spPr>
      <dgm:t>
        <a:bodyPr/>
        <a:lstStyle/>
        <a:p>
          <a:r>
            <a:rPr lang="nl-BE" dirty="0" smtClean="0"/>
            <a:t>&gt; 25 internationale en nationale </a:t>
          </a:r>
          <a:r>
            <a:rPr lang="nl-BE" dirty="0" err="1" smtClean="0"/>
            <a:t>awards</a:t>
          </a:r>
          <a:endParaRPr lang="nl-BE" dirty="0"/>
        </a:p>
      </dgm:t>
    </dgm:pt>
    <dgm:pt modelId="{C90F15DA-901A-4557-ACA7-9FCE3778F53A}" type="parTrans" cxnId="{69B9CC73-6489-450F-BE1D-86A8C2DF30E4}">
      <dgm:prSet/>
      <dgm:spPr/>
      <dgm:t>
        <a:bodyPr/>
        <a:lstStyle/>
        <a:p>
          <a:endParaRPr lang="en-US"/>
        </a:p>
      </dgm:t>
    </dgm:pt>
    <dgm:pt modelId="{54CC43FA-AB9B-4A59-8291-226620B5572D}" type="sibTrans" cxnId="{69B9CC73-6489-450F-BE1D-86A8C2DF30E4}">
      <dgm:prSet/>
      <dgm:spPr/>
      <dgm:t>
        <a:bodyPr/>
        <a:lstStyle/>
        <a:p>
          <a:endParaRPr lang="en-US"/>
        </a:p>
      </dgm:t>
    </dgm:pt>
    <dgm:pt modelId="{69C20905-F099-458A-9C65-D1FC8F924DEC}">
      <dgm:prSet/>
      <dgm:spPr>
        <a:gradFill rotWithShape="0">
          <a:gsLst>
            <a:gs pos="0">
              <a:srgbClr val="002776"/>
            </a:gs>
            <a:gs pos="80000">
              <a:srgbClr val="002776"/>
            </a:gs>
            <a:gs pos="100000">
              <a:srgbClr val="002776"/>
            </a:gs>
          </a:gsLst>
          <a:lin ang="16200000" scaled="0"/>
        </a:gradFill>
      </dgm:spPr>
      <dgm:t>
        <a:bodyPr/>
        <a:lstStyle/>
        <a:p>
          <a:r>
            <a:rPr lang="nl-BE"/>
            <a:t>&lt; 100 medewerkers</a:t>
          </a:r>
        </a:p>
      </dgm:t>
    </dgm:pt>
    <dgm:pt modelId="{F701A2A6-B9BA-4BBF-965A-78DCA4E8E436}" type="parTrans" cxnId="{059A14A9-22C4-4AFF-BD22-1101B798D1D0}">
      <dgm:prSet/>
      <dgm:spPr/>
      <dgm:t>
        <a:bodyPr/>
        <a:lstStyle/>
        <a:p>
          <a:endParaRPr lang="en-US"/>
        </a:p>
      </dgm:t>
    </dgm:pt>
    <dgm:pt modelId="{CC56A1A1-7548-4A48-9038-DD3DD58DD323}" type="sibTrans" cxnId="{059A14A9-22C4-4AFF-BD22-1101B798D1D0}">
      <dgm:prSet/>
      <dgm:spPr/>
      <dgm:t>
        <a:bodyPr/>
        <a:lstStyle/>
        <a:p>
          <a:endParaRPr lang="en-US"/>
        </a:p>
      </dgm:t>
    </dgm:pt>
    <dgm:pt modelId="{509F2B8A-DB28-495C-9D8C-949504EAB4B3}">
      <dgm:prSet/>
      <dgm:spPr>
        <a:gradFill rotWithShape="0">
          <a:gsLst>
            <a:gs pos="0">
              <a:srgbClr val="002776"/>
            </a:gs>
            <a:gs pos="80000">
              <a:srgbClr val="002776"/>
            </a:gs>
            <a:gs pos="100000">
              <a:srgbClr val="002776"/>
            </a:gs>
          </a:gsLst>
          <a:lin ang="16200000" scaled="0"/>
        </a:gradFill>
      </dgm:spPr>
      <dgm:t>
        <a:bodyPr/>
        <a:lstStyle/>
        <a:p>
          <a:r>
            <a:rPr lang="nl-BE"/>
            <a:t>17 miljoen </a:t>
          </a:r>
          <a:r>
            <a:rPr lang="nl-BE">
              <a:solidFill>
                <a:schemeClr val="bg1"/>
              </a:solidFill>
            </a:rPr>
            <a:t>€</a:t>
          </a:r>
          <a:r>
            <a:rPr lang="nl-BE">
              <a:solidFill>
                <a:srgbClr val="0082B8"/>
              </a:solidFill>
            </a:rPr>
            <a:t> </a:t>
          </a:r>
          <a:r>
            <a:rPr lang="nl-BE"/>
            <a:t> jaarlijkse begroting</a:t>
          </a:r>
        </a:p>
      </dgm:t>
    </dgm:pt>
    <dgm:pt modelId="{D9A1735F-0FA4-4205-956C-8F491039BB37}" type="parTrans" cxnId="{60B037BE-3AED-4AD1-95B2-897DE1753E8D}">
      <dgm:prSet/>
      <dgm:spPr/>
      <dgm:t>
        <a:bodyPr/>
        <a:lstStyle/>
        <a:p>
          <a:endParaRPr lang="en-US"/>
        </a:p>
      </dgm:t>
    </dgm:pt>
    <dgm:pt modelId="{6F004D49-B107-4070-8E49-AADAF311DA28}" type="sibTrans" cxnId="{60B037BE-3AED-4AD1-95B2-897DE1753E8D}">
      <dgm:prSet/>
      <dgm:spPr/>
      <dgm:t>
        <a:bodyPr/>
        <a:lstStyle/>
        <a:p>
          <a:endParaRPr lang="en-US"/>
        </a:p>
      </dgm:t>
    </dgm:pt>
    <dgm:pt modelId="{3796CC9B-D371-4476-8030-69088D0DDBD0}">
      <dgm:prSet/>
      <dgm:spPr>
        <a:gradFill rotWithShape="0">
          <a:gsLst>
            <a:gs pos="0">
              <a:srgbClr val="002776"/>
            </a:gs>
            <a:gs pos="80000">
              <a:srgbClr val="002776"/>
            </a:gs>
            <a:gs pos="100000">
              <a:srgbClr val="002776"/>
            </a:gs>
          </a:gsLst>
          <a:lin ang="16200000" scaled="0"/>
        </a:gradFill>
      </dgm:spPr>
      <dgm:t>
        <a:bodyPr/>
        <a:lstStyle/>
        <a:p>
          <a:r>
            <a:rPr lang="nl-BE"/>
            <a:t>netwerk met 3.000 actoren uit de sociale sector</a:t>
          </a:r>
        </a:p>
      </dgm:t>
    </dgm:pt>
    <dgm:pt modelId="{BA0A6625-AF18-4DC4-8B76-B6857D5A9F01}" type="parTrans" cxnId="{29792CDC-4C03-4C57-82D8-EA8F86EDFFFF}">
      <dgm:prSet/>
      <dgm:spPr/>
      <dgm:t>
        <a:bodyPr/>
        <a:lstStyle/>
        <a:p>
          <a:endParaRPr lang="en-US"/>
        </a:p>
      </dgm:t>
    </dgm:pt>
    <dgm:pt modelId="{CEAD1EC6-2F02-4F7C-8D99-DBFC3FB2BAB3}" type="sibTrans" cxnId="{29792CDC-4C03-4C57-82D8-EA8F86EDFFFF}">
      <dgm:prSet/>
      <dgm:spPr/>
      <dgm:t>
        <a:bodyPr/>
        <a:lstStyle/>
        <a:p>
          <a:endParaRPr lang="en-US"/>
        </a:p>
      </dgm:t>
    </dgm:pt>
    <dgm:pt modelId="{E2D3216E-C2CB-4F30-917E-E21CAAC3D12D}">
      <dgm:prSet/>
      <dgm:spPr>
        <a:solidFill>
          <a:srgbClr val="92D050"/>
        </a:solidFill>
        <a:effectLst/>
      </dgm:spPr>
      <dgm:t>
        <a:bodyPr/>
        <a:lstStyle/>
        <a:p>
          <a:r>
            <a:rPr lang="nl-BE" dirty="0" smtClean="0"/>
            <a:t>Bestuurs-</a:t>
          </a:r>
          <a:r>
            <a:rPr lang="nl-BE" dirty="0"/>
            <a:t/>
          </a:r>
          <a:br>
            <a:rPr lang="nl-BE" dirty="0"/>
          </a:br>
          <a:r>
            <a:rPr lang="nl-BE" dirty="0"/>
            <a:t>overeenkomst</a:t>
          </a:r>
        </a:p>
      </dgm:t>
    </dgm:pt>
    <dgm:pt modelId="{B861F8D0-445C-4B25-99A4-2D1CA70A01E1}" type="parTrans" cxnId="{1A337BDD-B96A-46A2-A142-352446A652B8}">
      <dgm:prSet/>
      <dgm:spPr/>
      <dgm:t>
        <a:bodyPr/>
        <a:lstStyle/>
        <a:p>
          <a:endParaRPr lang="en-US"/>
        </a:p>
      </dgm:t>
    </dgm:pt>
    <dgm:pt modelId="{2B1DF161-0819-4AC8-B874-132B438F8E98}" type="sibTrans" cxnId="{1A337BDD-B96A-46A2-A142-352446A652B8}">
      <dgm:prSet/>
      <dgm:spPr/>
      <dgm:t>
        <a:bodyPr/>
        <a:lstStyle/>
        <a:p>
          <a:endParaRPr lang="en-US"/>
        </a:p>
      </dgm:t>
    </dgm:pt>
    <dgm:pt modelId="{2A5A8E72-16E1-4C51-BBEF-97FB23E243E5}">
      <dgm:prSet/>
      <dgm:spPr>
        <a:solidFill>
          <a:srgbClr val="92D050"/>
        </a:solidFill>
      </dgm:spPr>
      <dgm:t>
        <a:bodyPr/>
        <a:lstStyle/>
        <a:p>
          <a:r>
            <a:rPr lang="nl-BE"/>
            <a:t>Beheerscomité</a:t>
          </a:r>
        </a:p>
      </dgm:t>
    </dgm:pt>
    <dgm:pt modelId="{84178FF6-F0D6-493E-92B4-7C6586FCAC1E}" type="parTrans" cxnId="{64BEF04E-517A-46D9-9601-5E9094A41AD0}">
      <dgm:prSet/>
      <dgm:spPr/>
      <dgm:t>
        <a:bodyPr/>
        <a:lstStyle/>
        <a:p>
          <a:endParaRPr lang="en-US"/>
        </a:p>
      </dgm:t>
    </dgm:pt>
    <dgm:pt modelId="{EB29474E-089B-4CEC-95E6-D26B8015D6ED}" type="sibTrans" cxnId="{64BEF04E-517A-46D9-9601-5E9094A41AD0}">
      <dgm:prSet/>
      <dgm:spPr/>
      <dgm:t>
        <a:bodyPr/>
        <a:lstStyle/>
        <a:p>
          <a:endParaRPr lang="en-US"/>
        </a:p>
      </dgm:t>
    </dgm:pt>
    <dgm:pt modelId="{054AADB5-C88E-4785-A425-B8AC6418785D}">
      <dgm:prSet custT="1"/>
      <dgm:spPr>
        <a:solidFill>
          <a:srgbClr val="92D050"/>
        </a:solidFill>
      </dgm:spPr>
      <dgm:t>
        <a:bodyPr/>
        <a:lstStyle/>
        <a:p>
          <a:r>
            <a:rPr lang="nl-BE" sz="1550"/>
            <a:t>Algemeen</a:t>
          </a:r>
          <a:br>
            <a:rPr lang="nl-BE" sz="1550"/>
          </a:br>
          <a:r>
            <a:rPr lang="nl-BE" sz="1550"/>
            <a:t>coördinatiecomité</a:t>
          </a:r>
        </a:p>
      </dgm:t>
    </dgm:pt>
    <dgm:pt modelId="{1063EADF-2B24-470C-8A4C-BFAA63BC667D}" type="parTrans" cxnId="{14FD33CA-CA56-4B03-B86D-E4BA214844D0}">
      <dgm:prSet/>
      <dgm:spPr/>
      <dgm:t>
        <a:bodyPr/>
        <a:lstStyle/>
        <a:p>
          <a:endParaRPr lang="en-US"/>
        </a:p>
      </dgm:t>
    </dgm:pt>
    <dgm:pt modelId="{8C28B2FC-91F1-4A64-84DB-212A2C5D06AF}" type="sibTrans" cxnId="{14FD33CA-CA56-4B03-B86D-E4BA214844D0}">
      <dgm:prSet/>
      <dgm:spPr/>
      <dgm:t>
        <a:bodyPr/>
        <a:lstStyle/>
        <a:p>
          <a:endParaRPr lang="en-US"/>
        </a:p>
      </dgm:t>
    </dgm:pt>
    <dgm:pt modelId="{4B714717-636E-45B1-9784-C4D6A39C1849}">
      <dgm:prSet custT="1"/>
      <dgm:spPr>
        <a:solidFill>
          <a:srgbClr val="92D050"/>
        </a:solidFill>
      </dgm:spPr>
      <dgm:t>
        <a:bodyPr/>
        <a:lstStyle/>
        <a:p>
          <a:r>
            <a:rPr lang="nl-BE" sz="1500" dirty="0"/>
            <a:t>IVC – </a:t>
          </a:r>
          <a:r>
            <a:rPr lang="nl-BE" sz="1450" dirty="0"/>
            <a:t>Informatie-veiligheidscomité </a:t>
          </a:r>
        </a:p>
      </dgm:t>
    </dgm:pt>
    <dgm:pt modelId="{6313504D-42D6-4B36-AC1E-329EAF040FA0}" type="parTrans" cxnId="{A56D3A96-6EDF-42EA-AD26-9EB965716C58}">
      <dgm:prSet/>
      <dgm:spPr/>
      <dgm:t>
        <a:bodyPr/>
        <a:lstStyle/>
        <a:p>
          <a:endParaRPr lang="en-US"/>
        </a:p>
      </dgm:t>
    </dgm:pt>
    <dgm:pt modelId="{CE6A60AA-221A-4813-B44C-A83727663FD3}" type="sibTrans" cxnId="{A56D3A96-6EDF-42EA-AD26-9EB965716C58}">
      <dgm:prSet/>
      <dgm:spPr/>
      <dgm:t>
        <a:bodyPr/>
        <a:lstStyle/>
        <a:p>
          <a:endParaRPr lang="en-US"/>
        </a:p>
      </dgm:t>
    </dgm:pt>
    <dgm:pt modelId="{A2919276-F9DB-44EB-A289-998CCC5B0E6E}">
      <dgm:prSet/>
      <dgm:spPr>
        <a:solidFill>
          <a:srgbClr val="00B0F0"/>
        </a:solidFill>
      </dgm:spPr>
      <dgm:t>
        <a:bodyPr/>
        <a:lstStyle/>
        <a:p>
          <a:r>
            <a:rPr lang="nl-BE" dirty="0"/>
            <a:t>&gt; </a:t>
          </a:r>
          <a:r>
            <a:rPr lang="nl-BE" dirty="0" smtClean="0"/>
            <a:t>1,4 </a:t>
          </a:r>
          <a:r>
            <a:rPr lang="nl-BE" dirty="0"/>
            <a:t>miljard </a:t>
          </a:r>
          <a:br>
            <a:rPr lang="nl-BE" dirty="0"/>
          </a:br>
          <a:r>
            <a:rPr lang="nl-BE" dirty="0"/>
            <a:t>uitgewisselde  berichten in </a:t>
          </a:r>
          <a:r>
            <a:rPr lang="nl-BE" dirty="0" smtClean="0"/>
            <a:t>2020</a:t>
          </a:r>
          <a:endParaRPr lang="nl-BE" dirty="0"/>
        </a:p>
      </dgm:t>
    </dgm:pt>
    <dgm:pt modelId="{11667160-7C3F-49D0-81C7-FF7A8AEB3985}" type="parTrans" cxnId="{821C7D90-CADE-48BB-9F4C-C64E00E24537}">
      <dgm:prSet/>
      <dgm:spPr/>
      <dgm:t>
        <a:bodyPr/>
        <a:lstStyle/>
        <a:p>
          <a:endParaRPr lang="en-US"/>
        </a:p>
      </dgm:t>
    </dgm:pt>
    <dgm:pt modelId="{9FF5DDB9-9F8C-42FF-A10C-4AF1A2DEE956}" type="sibTrans" cxnId="{821C7D90-CADE-48BB-9F4C-C64E00E24537}">
      <dgm:prSet/>
      <dgm:spPr/>
      <dgm:t>
        <a:bodyPr/>
        <a:lstStyle/>
        <a:p>
          <a:endParaRPr lang="en-US"/>
        </a:p>
      </dgm:t>
    </dgm:pt>
    <dgm:pt modelId="{46FCFE41-2947-4A6C-9DDF-CB11FB56FCB3}">
      <dgm:prSet/>
      <dgm:spPr>
        <a:solidFill>
          <a:srgbClr val="00B0F0"/>
        </a:solidFill>
      </dgm:spPr>
      <dgm:t>
        <a:bodyPr/>
        <a:lstStyle/>
        <a:p>
          <a:r>
            <a:rPr lang="nl-BE"/>
            <a:t>190 BPR en 220</a:t>
          </a:r>
          <a:br>
            <a:rPr lang="nl-BE"/>
          </a:br>
          <a:r>
            <a:rPr lang="nl-BE"/>
            <a:t>gestructureerde</a:t>
          </a:r>
          <a:br>
            <a:rPr lang="nl-BE"/>
          </a:br>
          <a:r>
            <a:rPr lang="nl-BE"/>
            <a:t>berichten</a:t>
          </a:r>
        </a:p>
      </dgm:t>
    </dgm:pt>
    <dgm:pt modelId="{18BB1660-2298-4ED2-AA7A-8C54E02A4510}" type="parTrans" cxnId="{AD8C6D2F-BC04-431E-B3FD-4E4C9151A93C}">
      <dgm:prSet/>
      <dgm:spPr/>
      <dgm:t>
        <a:bodyPr/>
        <a:lstStyle/>
        <a:p>
          <a:endParaRPr lang="en-US"/>
        </a:p>
      </dgm:t>
    </dgm:pt>
    <dgm:pt modelId="{4417CAC3-DE34-4AAA-A360-AFC9C017F3A9}" type="sibTrans" cxnId="{AD8C6D2F-BC04-431E-B3FD-4E4C9151A93C}">
      <dgm:prSet/>
      <dgm:spPr/>
      <dgm:t>
        <a:bodyPr/>
        <a:lstStyle/>
        <a:p>
          <a:endParaRPr lang="en-US"/>
        </a:p>
      </dgm:t>
    </dgm:pt>
    <dgm:pt modelId="{CB1C361D-F39E-4F8B-9A54-092D263957CB}">
      <dgm:prSet/>
      <dgm:spPr>
        <a:solidFill>
          <a:srgbClr val="00B0F0"/>
        </a:solidFill>
      </dgm:spPr>
      <dgm:t>
        <a:bodyPr/>
        <a:lstStyle/>
        <a:p>
          <a:r>
            <a:rPr lang="nl-BE"/>
            <a:t>120 webservices</a:t>
          </a:r>
        </a:p>
      </dgm:t>
    </dgm:pt>
    <dgm:pt modelId="{67718FED-4A97-48A9-85CE-DCE3FF118212}" type="parTrans" cxnId="{1790665A-4AAC-43D4-AEF7-155B04B9536A}">
      <dgm:prSet/>
      <dgm:spPr/>
      <dgm:t>
        <a:bodyPr/>
        <a:lstStyle/>
        <a:p>
          <a:endParaRPr lang="en-US"/>
        </a:p>
      </dgm:t>
    </dgm:pt>
    <dgm:pt modelId="{7475FA81-18FF-4AC5-A0C6-19B714F9A1AF}" type="sibTrans" cxnId="{1790665A-4AAC-43D4-AEF7-155B04B9536A}">
      <dgm:prSet/>
      <dgm:spPr/>
      <dgm:t>
        <a:bodyPr/>
        <a:lstStyle/>
        <a:p>
          <a:endParaRPr lang="en-US"/>
        </a:p>
      </dgm:t>
    </dgm:pt>
    <dgm:pt modelId="{E6DEBDCD-1A57-4407-BC5A-24DDA2890982}">
      <dgm:prSet/>
      <dgm:spPr>
        <a:solidFill>
          <a:srgbClr val="00B0F0"/>
        </a:solidFill>
      </dgm:spPr>
      <dgm:t>
        <a:bodyPr/>
        <a:lstStyle/>
        <a:p>
          <a:r>
            <a:rPr lang="nl-BE" dirty="0" smtClean="0"/>
            <a:t>99,9% </a:t>
          </a:r>
          <a:r>
            <a:rPr lang="nl-BE" dirty="0"/>
            <a:t/>
          </a:r>
          <a:br>
            <a:rPr lang="nl-BE" dirty="0"/>
          </a:br>
          <a:r>
            <a:rPr lang="nl-BE" dirty="0"/>
            <a:t>beschikbaarheid</a:t>
          </a:r>
          <a:br>
            <a:rPr lang="nl-BE" dirty="0"/>
          </a:br>
          <a:r>
            <a:rPr lang="nl-BE" dirty="0"/>
            <a:t>van de diensten</a:t>
          </a:r>
        </a:p>
      </dgm:t>
    </dgm:pt>
    <dgm:pt modelId="{87CE42A5-09C9-4ACC-8B14-110FEB4AE63A}" type="parTrans" cxnId="{1CEA6DC3-5C79-4159-B4F7-FD99BAA69BEA}">
      <dgm:prSet/>
      <dgm:spPr/>
      <dgm:t>
        <a:bodyPr/>
        <a:lstStyle/>
        <a:p>
          <a:endParaRPr lang="en-US"/>
        </a:p>
      </dgm:t>
    </dgm:pt>
    <dgm:pt modelId="{55137EAF-C7B7-4BB8-8F98-E7FB3EDD0A46}" type="sibTrans" cxnId="{1CEA6DC3-5C79-4159-B4F7-FD99BAA69BEA}">
      <dgm:prSet/>
      <dgm:spPr/>
      <dgm:t>
        <a:bodyPr/>
        <a:lstStyle/>
        <a:p>
          <a:endParaRPr lang="en-US"/>
        </a:p>
      </dgm:t>
    </dgm:pt>
    <dgm:pt modelId="{CF5E228A-7139-4424-B02C-8884DC8EF555}" type="pres">
      <dgm:prSet presAssocID="{02E0E761-9445-48A9-BEE6-47E284EC20B4}" presName="diagram" presStyleCnt="0">
        <dgm:presLayoutVars>
          <dgm:dir/>
          <dgm:resizeHandles val="exact"/>
        </dgm:presLayoutVars>
      </dgm:prSet>
      <dgm:spPr/>
      <dgm:t>
        <a:bodyPr/>
        <a:lstStyle/>
        <a:p>
          <a:endParaRPr lang="en-US"/>
        </a:p>
      </dgm:t>
    </dgm:pt>
    <dgm:pt modelId="{FCF1877A-4DAE-4B91-BC2D-743C40BC2382}" type="pres">
      <dgm:prSet presAssocID="{34BD45F3-C7C2-4B56-8D94-1D5BC080AF4F}" presName="node" presStyleLbl="node1" presStyleIdx="0" presStyleCnt="16">
        <dgm:presLayoutVars>
          <dgm:bulletEnabled val="1"/>
        </dgm:presLayoutVars>
      </dgm:prSet>
      <dgm:spPr/>
      <dgm:t>
        <a:bodyPr/>
        <a:lstStyle/>
        <a:p>
          <a:endParaRPr lang="en-US"/>
        </a:p>
      </dgm:t>
    </dgm:pt>
    <dgm:pt modelId="{A6199DB2-285E-418E-B63D-95937FC0CBA7}" type="pres">
      <dgm:prSet presAssocID="{11D2455E-A0A4-492F-9F3D-DFD4456338E4}" presName="sibTrans" presStyleCnt="0"/>
      <dgm:spPr/>
    </dgm:pt>
    <dgm:pt modelId="{DC8B6B59-2B08-4227-9EDB-252A89AD03A6}" type="pres">
      <dgm:prSet presAssocID="{69C20905-F099-458A-9C65-D1FC8F924DEC}" presName="node" presStyleLbl="node1" presStyleIdx="1" presStyleCnt="16">
        <dgm:presLayoutVars>
          <dgm:bulletEnabled val="1"/>
        </dgm:presLayoutVars>
      </dgm:prSet>
      <dgm:spPr/>
      <dgm:t>
        <a:bodyPr/>
        <a:lstStyle/>
        <a:p>
          <a:endParaRPr lang="en-US"/>
        </a:p>
      </dgm:t>
    </dgm:pt>
    <dgm:pt modelId="{C88BB969-B5F1-46D1-9283-0B7F4105354C}" type="pres">
      <dgm:prSet presAssocID="{CC56A1A1-7548-4A48-9038-DD3DD58DD323}" presName="sibTrans" presStyleCnt="0"/>
      <dgm:spPr/>
    </dgm:pt>
    <dgm:pt modelId="{FB1F2C5B-BF77-4A33-891E-05925AE72EC4}" type="pres">
      <dgm:prSet presAssocID="{509F2B8A-DB28-495C-9D8C-949504EAB4B3}" presName="node" presStyleLbl="node1" presStyleIdx="2" presStyleCnt="16">
        <dgm:presLayoutVars>
          <dgm:bulletEnabled val="1"/>
        </dgm:presLayoutVars>
      </dgm:prSet>
      <dgm:spPr/>
      <dgm:t>
        <a:bodyPr/>
        <a:lstStyle/>
        <a:p>
          <a:endParaRPr lang="en-US"/>
        </a:p>
      </dgm:t>
    </dgm:pt>
    <dgm:pt modelId="{F41E83CA-816E-4F03-A6A9-40BFB690A948}" type="pres">
      <dgm:prSet presAssocID="{6F004D49-B107-4070-8E49-AADAF311DA28}" presName="sibTrans" presStyleCnt="0"/>
      <dgm:spPr/>
    </dgm:pt>
    <dgm:pt modelId="{093B005D-CF37-4B6D-90FD-873E25D4BA29}" type="pres">
      <dgm:prSet presAssocID="{3796CC9B-D371-4476-8030-69088D0DDBD0}" presName="node" presStyleLbl="node1" presStyleIdx="3" presStyleCnt="16">
        <dgm:presLayoutVars>
          <dgm:bulletEnabled val="1"/>
        </dgm:presLayoutVars>
      </dgm:prSet>
      <dgm:spPr/>
      <dgm:t>
        <a:bodyPr/>
        <a:lstStyle/>
        <a:p>
          <a:endParaRPr lang="en-US"/>
        </a:p>
      </dgm:t>
    </dgm:pt>
    <dgm:pt modelId="{A6369BCF-7D7D-42BF-924F-66F63C2CB439}" type="pres">
      <dgm:prSet presAssocID="{CEAD1EC6-2F02-4F7C-8D99-DBFC3FB2BAB3}" presName="sibTrans" presStyleCnt="0"/>
      <dgm:spPr/>
    </dgm:pt>
    <dgm:pt modelId="{43A8E224-8BB3-4B18-BA16-0E986FCFED57}" type="pres">
      <dgm:prSet presAssocID="{E2D3216E-C2CB-4F30-917E-E21CAAC3D12D}" presName="node" presStyleLbl="node1" presStyleIdx="4" presStyleCnt="16">
        <dgm:presLayoutVars>
          <dgm:bulletEnabled val="1"/>
        </dgm:presLayoutVars>
      </dgm:prSet>
      <dgm:spPr/>
      <dgm:t>
        <a:bodyPr/>
        <a:lstStyle/>
        <a:p>
          <a:endParaRPr lang="en-US"/>
        </a:p>
      </dgm:t>
    </dgm:pt>
    <dgm:pt modelId="{EB10F4C2-F89C-4AB5-AE22-3F39F96CC0B2}" type="pres">
      <dgm:prSet presAssocID="{2B1DF161-0819-4AC8-B874-132B438F8E98}" presName="sibTrans" presStyleCnt="0"/>
      <dgm:spPr/>
    </dgm:pt>
    <dgm:pt modelId="{10E6FEC0-F88E-422B-9D7D-EB5C3AC08749}" type="pres">
      <dgm:prSet presAssocID="{2A5A8E72-16E1-4C51-BBEF-97FB23E243E5}" presName="node" presStyleLbl="node1" presStyleIdx="5" presStyleCnt="16">
        <dgm:presLayoutVars>
          <dgm:bulletEnabled val="1"/>
        </dgm:presLayoutVars>
      </dgm:prSet>
      <dgm:spPr/>
      <dgm:t>
        <a:bodyPr/>
        <a:lstStyle/>
        <a:p>
          <a:endParaRPr lang="en-US"/>
        </a:p>
      </dgm:t>
    </dgm:pt>
    <dgm:pt modelId="{CEBF54F6-128C-48CA-9B63-70C77D5143AB}" type="pres">
      <dgm:prSet presAssocID="{EB29474E-089B-4CEC-95E6-D26B8015D6ED}" presName="sibTrans" presStyleCnt="0"/>
      <dgm:spPr/>
    </dgm:pt>
    <dgm:pt modelId="{15AE4231-3A6B-4089-9AAC-80F8E5B6160F}" type="pres">
      <dgm:prSet presAssocID="{054AADB5-C88E-4785-A425-B8AC6418785D}" presName="node" presStyleLbl="node1" presStyleIdx="6" presStyleCnt="16">
        <dgm:presLayoutVars>
          <dgm:bulletEnabled val="1"/>
        </dgm:presLayoutVars>
      </dgm:prSet>
      <dgm:spPr/>
      <dgm:t>
        <a:bodyPr/>
        <a:lstStyle/>
        <a:p>
          <a:endParaRPr lang="en-US"/>
        </a:p>
      </dgm:t>
    </dgm:pt>
    <dgm:pt modelId="{F09B60F6-F458-4BEF-BFC8-1D1A6267CFAC}" type="pres">
      <dgm:prSet presAssocID="{8C28B2FC-91F1-4A64-84DB-212A2C5D06AF}" presName="sibTrans" presStyleCnt="0"/>
      <dgm:spPr/>
    </dgm:pt>
    <dgm:pt modelId="{E4B3843E-C2AC-4044-BBCB-87CC0A8FDAD5}" type="pres">
      <dgm:prSet presAssocID="{4B714717-636E-45B1-9784-C4D6A39C1849}" presName="node" presStyleLbl="node1" presStyleIdx="7" presStyleCnt="16">
        <dgm:presLayoutVars>
          <dgm:bulletEnabled val="1"/>
        </dgm:presLayoutVars>
      </dgm:prSet>
      <dgm:spPr/>
      <dgm:t>
        <a:bodyPr/>
        <a:lstStyle/>
        <a:p>
          <a:endParaRPr lang="en-US"/>
        </a:p>
      </dgm:t>
    </dgm:pt>
    <dgm:pt modelId="{33577097-6F01-4C25-A55C-363278AD0103}" type="pres">
      <dgm:prSet presAssocID="{CE6A60AA-221A-4813-B44C-A83727663FD3}" presName="sibTrans" presStyleCnt="0"/>
      <dgm:spPr/>
    </dgm:pt>
    <dgm:pt modelId="{E07E3767-4E08-4A11-AE20-4D73DE22BBE2}" type="pres">
      <dgm:prSet presAssocID="{A2919276-F9DB-44EB-A289-998CCC5B0E6E}" presName="node" presStyleLbl="node1" presStyleIdx="8" presStyleCnt="16">
        <dgm:presLayoutVars>
          <dgm:bulletEnabled val="1"/>
        </dgm:presLayoutVars>
      </dgm:prSet>
      <dgm:spPr/>
      <dgm:t>
        <a:bodyPr/>
        <a:lstStyle/>
        <a:p>
          <a:endParaRPr lang="en-US"/>
        </a:p>
      </dgm:t>
    </dgm:pt>
    <dgm:pt modelId="{CFAD6994-0B3A-4097-9011-0E1D03AC3BBC}" type="pres">
      <dgm:prSet presAssocID="{9FF5DDB9-9F8C-42FF-A10C-4AF1A2DEE956}" presName="sibTrans" presStyleCnt="0"/>
      <dgm:spPr/>
    </dgm:pt>
    <dgm:pt modelId="{E8ECC3B7-086E-4EEC-A7A9-FED76DD4AFB8}" type="pres">
      <dgm:prSet presAssocID="{46FCFE41-2947-4A6C-9DDF-CB11FB56FCB3}" presName="node" presStyleLbl="node1" presStyleIdx="9" presStyleCnt="16">
        <dgm:presLayoutVars>
          <dgm:bulletEnabled val="1"/>
        </dgm:presLayoutVars>
      </dgm:prSet>
      <dgm:spPr/>
      <dgm:t>
        <a:bodyPr/>
        <a:lstStyle/>
        <a:p>
          <a:endParaRPr lang="en-US"/>
        </a:p>
      </dgm:t>
    </dgm:pt>
    <dgm:pt modelId="{7B196C59-A31C-4D6C-B2AF-A65ED1E7BC3C}" type="pres">
      <dgm:prSet presAssocID="{4417CAC3-DE34-4AAA-A360-AFC9C017F3A9}" presName="sibTrans" presStyleCnt="0"/>
      <dgm:spPr/>
    </dgm:pt>
    <dgm:pt modelId="{369FFCBF-2A0C-49AE-8973-702B23BC0D6F}" type="pres">
      <dgm:prSet presAssocID="{CB1C361D-F39E-4F8B-9A54-092D263957CB}" presName="node" presStyleLbl="node1" presStyleIdx="10" presStyleCnt="16">
        <dgm:presLayoutVars>
          <dgm:bulletEnabled val="1"/>
        </dgm:presLayoutVars>
      </dgm:prSet>
      <dgm:spPr/>
      <dgm:t>
        <a:bodyPr/>
        <a:lstStyle/>
        <a:p>
          <a:endParaRPr lang="en-US"/>
        </a:p>
      </dgm:t>
    </dgm:pt>
    <dgm:pt modelId="{5EB7DA42-8C5F-44FE-9735-569751BE000E}" type="pres">
      <dgm:prSet presAssocID="{7475FA81-18FF-4AC5-A0C6-19B714F9A1AF}" presName="sibTrans" presStyleCnt="0"/>
      <dgm:spPr/>
    </dgm:pt>
    <dgm:pt modelId="{A743D23C-2841-4468-B9CC-23A18DCD0CEF}" type="pres">
      <dgm:prSet presAssocID="{E6DEBDCD-1A57-4407-BC5A-24DDA2890982}" presName="node" presStyleLbl="node1" presStyleIdx="11" presStyleCnt="16">
        <dgm:presLayoutVars>
          <dgm:bulletEnabled val="1"/>
        </dgm:presLayoutVars>
      </dgm:prSet>
      <dgm:spPr/>
      <dgm:t>
        <a:bodyPr/>
        <a:lstStyle/>
        <a:p>
          <a:endParaRPr lang="en-US"/>
        </a:p>
      </dgm:t>
    </dgm:pt>
    <dgm:pt modelId="{8102F1D5-94AA-4137-993E-10EF6A987B10}" type="pres">
      <dgm:prSet presAssocID="{55137EAF-C7B7-4BB8-8F98-E7FB3EDD0A46}" presName="sibTrans" presStyleCnt="0"/>
      <dgm:spPr/>
    </dgm:pt>
    <dgm:pt modelId="{A7C57057-3A5F-41C5-B5FE-65943B0F5F7E}" type="pres">
      <dgm:prSet presAssocID="{18AD203B-9A77-4DDB-8FF5-786B80864794}" presName="node" presStyleLbl="node1" presStyleIdx="12" presStyleCnt="16">
        <dgm:presLayoutVars>
          <dgm:bulletEnabled val="1"/>
        </dgm:presLayoutVars>
      </dgm:prSet>
      <dgm:spPr/>
      <dgm:t>
        <a:bodyPr/>
        <a:lstStyle/>
        <a:p>
          <a:endParaRPr lang="en-US"/>
        </a:p>
      </dgm:t>
    </dgm:pt>
    <dgm:pt modelId="{33EA7A83-30D7-4F07-A27A-6641355340B6}" type="pres">
      <dgm:prSet presAssocID="{BC9687AF-34B2-4318-9F72-28DBF6384791}" presName="sibTrans" presStyleCnt="0"/>
      <dgm:spPr/>
    </dgm:pt>
    <dgm:pt modelId="{3E5F4A6B-6FF6-42B9-9EAC-793F56916124}" type="pres">
      <dgm:prSet presAssocID="{50758FA3-7657-4F96-ACA5-F828F5216B9C}" presName="node" presStyleLbl="node1" presStyleIdx="13" presStyleCnt="16">
        <dgm:presLayoutVars>
          <dgm:bulletEnabled val="1"/>
        </dgm:presLayoutVars>
      </dgm:prSet>
      <dgm:spPr/>
      <dgm:t>
        <a:bodyPr/>
        <a:lstStyle/>
        <a:p>
          <a:endParaRPr lang="en-US"/>
        </a:p>
      </dgm:t>
    </dgm:pt>
    <dgm:pt modelId="{BA85C9D5-5EEE-4396-ABF5-F9A0C66E7A9C}" type="pres">
      <dgm:prSet presAssocID="{1E20ADFA-356F-4A9E-BAC5-91B689D63158}" presName="sibTrans" presStyleCnt="0"/>
      <dgm:spPr/>
    </dgm:pt>
    <dgm:pt modelId="{15DEB57A-39CB-4F6F-A3D5-D5484F84F6F4}" type="pres">
      <dgm:prSet presAssocID="{FF3324E8-9CFF-497A-B66C-BBF85E115802}" presName="node" presStyleLbl="node1" presStyleIdx="14" presStyleCnt="16">
        <dgm:presLayoutVars>
          <dgm:bulletEnabled val="1"/>
        </dgm:presLayoutVars>
      </dgm:prSet>
      <dgm:spPr/>
      <dgm:t>
        <a:bodyPr/>
        <a:lstStyle/>
        <a:p>
          <a:endParaRPr lang="en-US"/>
        </a:p>
      </dgm:t>
    </dgm:pt>
    <dgm:pt modelId="{02019062-07FA-42BC-B2D5-8DD9728FC187}" type="pres">
      <dgm:prSet presAssocID="{49BDA0AE-1870-491C-BED6-38A170A843B1}" presName="sibTrans" presStyleCnt="0"/>
      <dgm:spPr/>
    </dgm:pt>
    <dgm:pt modelId="{6689F098-F5A7-43C7-A5F3-9B2B7E1142AF}" type="pres">
      <dgm:prSet presAssocID="{222D1549-3810-4490-8B2A-5B8851BE74EC}" presName="node" presStyleLbl="node1" presStyleIdx="15" presStyleCnt="16">
        <dgm:presLayoutVars>
          <dgm:bulletEnabled val="1"/>
        </dgm:presLayoutVars>
      </dgm:prSet>
      <dgm:spPr/>
      <dgm:t>
        <a:bodyPr/>
        <a:lstStyle/>
        <a:p>
          <a:endParaRPr lang="en-US"/>
        </a:p>
      </dgm:t>
    </dgm:pt>
  </dgm:ptLst>
  <dgm:cxnLst>
    <dgm:cxn modelId="{1A337BDD-B96A-46A2-A142-352446A652B8}" srcId="{02E0E761-9445-48A9-BEE6-47E284EC20B4}" destId="{E2D3216E-C2CB-4F30-917E-E21CAAC3D12D}" srcOrd="4" destOrd="0" parTransId="{B861F8D0-445C-4B25-99A4-2D1CA70A01E1}" sibTransId="{2B1DF161-0819-4AC8-B874-132B438F8E98}"/>
    <dgm:cxn modelId="{3F903E89-41A3-4E91-AAB9-2D1105E81BC6}" srcId="{02E0E761-9445-48A9-BEE6-47E284EC20B4}" destId="{50758FA3-7657-4F96-ACA5-F828F5216B9C}" srcOrd="13" destOrd="0" parTransId="{BB1EB6FC-135B-4B32-BEC8-C43C288BE378}" sibTransId="{1E20ADFA-356F-4A9E-BAC5-91B689D63158}"/>
    <dgm:cxn modelId="{8D9C56E3-CBB3-4705-B88F-C7A752E84DBA}" type="presOf" srcId="{222D1549-3810-4490-8B2A-5B8851BE74EC}" destId="{6689F098-F5A7-43C7-A5F3-9B2B7E1142AF}" srcOrd="0" destOrd="0" presId="urn:microsoft.com/office/officeart/2005/8/layout/default"/>
    <dgm:cxn modelId="{1CE7AE4B-07C1-46BB-88CB-6C9B06E71C5E}" type="presOf" srcId="{E2D3216E-C2CB-4F30-917E-E21CAAC3D12D}" destId="{43A8E224-8BB3-4B18-BA16-0E986FCFED57}" srcOrd="0" destOrd="0" presId="urn:microsoft.com/office/officeart/2005/8/layout/default"/>
    <dgm:cxn modelId="{059A14A9-22C4-4AFF-BD22-1101B798D1D0}" srcId="{02E0E761-9445-48A9-BEE6-47E284EC20B4}" destId="{69C20905-F099-458A-9C65-D1FC8F924DEC}" srcOrd="1" destOrd="0" parTransId="{F701A2A6-B9BA-4BBF-965A-78DCA4E8E436}" sibTransId="{CC56A1A1-7548-4A48-9038-DD3DD58DD323}"/>
    <dgm:cxn modelId="{821C7D90-CADE-48BB-9F4C-C64E00E24537}" srcId="{02E0E761-9445-48A9-BEE6-47E284EC20B4}" destId="{A2919276-F9DB-44EB-A289-998CCC5B0E6E}" srcOrd="8" destOrd="0" parTransId="{11667160-7C3F-49D0-81C7-FF7A8AEB3985}" sibTransId="{9FF5DDB9-9F8C-42FF-A10C-4AF1A2DEE956}"/>
    <dgm:cxn modelId="{AC9121F9-4D8F-46B8-BDF1-9E1199CDC15F}" type="presOf" srcId="{E6DEBDCD-1A57-4407-BC5A-24DDA2890982}" destId="{A743D23C-2841-4468-B9CC-23A18DCD0CEF}" srcOrd="0" destOrd="0" presId="urn:microsoft.com/office/officeart/2005/8/layout/default"/>
    <dgm:cxn modelId="{64BEF04E-517A-46D9-9601-5E9094A41AD0}" srcId="{02E0E761-9445-48A9-BEE6-47E284EC20B4}" destId="{2A5A8E72-16E1-4C51-BBEF-97FB23E243E5}" srcOrd="5" destOrd="0" parTransId="{84178FF6-F0D6-493E-92B4-7C6586FCAC1E}" sibTransId="{EB29474E-089B-4CEC-95E6-D26B8015D6ED}"/>
    <dgm:cxn modelId="{6A608FD2-8EDE-413A-B03D-0F818514DDFE}" type="presOf" srcId="{3796CC9B-D371-4476-8030-69088D0DDBD0}" destId="{093B005D-CF37-4B6D-90FD-873E25D4BA29}" srcOrd="0" destOrd="0" presId="urn:microsoft.com/office/officeart/2005/8/layout/default"/>
    <dgm:cxn modelId="{8473554E-7F64-49E9-89C5-185AA67DC47F}" type="presOf" srcId="{A2919276-F9DB-44EB-A289-998CCC5B0E6E}" destId="{E07E3767-4E08-4A11-AE20-4D73DE22BBE2}" srcOrd="0" destOrd="0" presId="urn:microsoft.com/office/officeart/2005/8/layout/default"/>
    <dgm:cxn modelId="{1B203B0B-EF29-4C95-B4F1-6E544EB77056}" srcId="{02E0E761-9445-48A9-BEE6-47E284EC20B4}" destId="{FF3324E8-9CFF-497A-B66C-BBF85E115802}" srcOrd="14" destOrd="0" parTransId="{685CC807-48F4-48E8-AF9A-03470C2374CC}" sibTransId="{49BDA0AE-1870-491C-BED6-38A170A843B1}"/>
    <dgm:cxn modelId="{C6B6F75C-5C9A-4D53-B34A-52E6C5354948}" type="presOf" srcId="{509F2B8A-DB28-495C-9D8C-949504EAB4B3}" destId="{FB1F2C5B-BF77-4A33-891E-05925AE72EC4}" srcOrd="0" destOrd="0" presId="urn:microsoft.com/office/officeart/2005/8/layout/default"/>
    <dgm:cxn modelId="{29792CDC-4C03-4C57-82D8-EA8F86EDFFFF}" srcId="{02E0E761-9445-48A9-BEE6-47E284EC20B4}" destId="{3796CC9B-D371-4476-8030-69088D0DDBD0}" srcOrd="3" destOrd="0" parTransId="{BA0A6625-AF18-4DC4-8B76-B6857D5A9F01}" sibTransId="{CEAD1EC6-2F02-4F7C-8D99-DBFC3FB2BAB3}"/>
    <dgm:cxn modelId="{1B4BCE64-1718-46D6-8DA5-F0B6FDC3E634}" type="presOf" srcId="{18AD203B-9A77-4DDB-8FF5-786B80864794}" destId="{A7C57057-3A5F-41C5-B5FE-65943B0F5F7E}" srcOrd="0" destOrd="0" presId="urn:microsoft.com/office/officeart/2005/8/layout/default"/>
    <dgm:cxn modelId="{E0875DAA-51BF-414C-B97B-02802791488B}" type="presOf" srcId="{69C20905-F099-458A-9C65-D1FC8F924DEC}" destId="{DC8B6B59-2B08-4227-9EDB-252A89AD03A6}" srcOrd="0" destOrd="0" presId="urn:microsoft.com/office/officeart/2005/8/layout/default"/>
    <dgm:cxn modelId="{280CD62C-4AB4-4281-A41A-446E9DB8A56D}" type="presOf" srcId="{46FCFE41-2947-4A6C-9DDF-CB11FB56FCB3}" destId="{E8ECC3B7-086E-4EEC-A7A9-FED76DD4AFB8}" srcOrd="0" destOrd="0" presId="urn:microsoft.com/office/officeart/2005/8/layout/default"/>
    <dgm:cxn modelId="{99CEBADD-721F-4426-A6C5-CA1AF9C9032F}" type="presOf" srcId="{4B714717-636E-45B1-9784-C4D6A39C1849}" destId="{E4B3843E-C2AC-4044-BBCB-87CC0A8FDAD5}" srcOrd="0" destOrd="0" presId="urn:microsoft.com/office/officeart/2005/8/layout/default"/>
    <dgm:cxn modelId="{20C5BA62-6D06-4D4A-9CE3-3689E81A7199}" type="presOf" srcId="{34BD45F3-C7C2-4B56-8D94-1D5BC080AF4F}" destId="{FCF1877A-4DAE-4B91-BC2D-743C40BC2382}" srcOrd="0" destOrd="0" presId="urn:microsoft.com/office/officeart/2005/8/layout/default"/>
    <dgm:cxn modelId="{E2AC5053-BD20-440E-85CD-97CA846D7EF6}" type="presOf" srcId="{02E0E761-9445-48A9-BEE6-47E284EC20B4}" destId="{CF5E228A-7139-4424-B02C-8884DC8EF555}" srcOrd="0" destOrd="0" presId="urn:microsoft.com/office/officeart/2005/8/layout/default"/>
    <dgm:cxn modelId="{1CEA6DC3-5C79-4159-B4F7-FD99BAA69BEA}" srcId="{02E0E761-9445-48A9-BEE6-47E284EC20B4}" destId="{E6DEBDCD-1A57-4407-BC5A-24DDA2890982}" srcOrd="11" destOrd="0" parTransId="{87CE42A5-09C9-4ACC-8B14-110FEB4AE63A}" sibTransId="{55137EAF-C7B7-4BB8-8F98-E7FB3EDD0A46}"/>
    <dgm:cxn modelId="{C240F2CB-F557-4537-8BFD-96FD5BB65BBB}" type="presOf" srcId="{054AADB5-C88E-4785-A425-B8AC6418785D}" destId="{15AE4231-3A6B-4089-9AAC-80F8E5B6160F}" srcOrd="0" destOrd="0" presId="urn:microsoft.com/office/officeart/2005/8/layout/default"/>
    <dgm:cxn modelId="{B1D91BB3-D415-4C17-9642-23401097E74B}" type="presOf" srcId="{2A5A8E72-16E1-4C51-BBEF-97FB23E243E5}" destId="{10E6FEC0-F88E-422B-9D7D-EB5C3AC08749}" srcOrd="0" destOrd="0" presId="urn:microsoft.com/office/officeart/2005/8/layout/default"/>
    <dgm:cxn modelId="{A56D3A96-6EDF-42EA-AD26-9EB965716C58}" srcId="{02E0E761-9445-48A9-BEE6-47E284EC20B4}" destId="{4B714717-636E-45B1-9784-C4D6A39C1849}" srcOrd="7" destOrd="0" parTransId="{6313504D-42D6-4B36-AC1E-329EAF040FA0}" sibTransId="{CE6A60AA-221A-4813-B44C-A83727663FD3}"/>
    <dgm:cxn modelId="{FDE74376-5D86-4900-9841-E370A83F2E86}" type="presOf" srcId="{FF3324E8-9CFF-497A-B66C-BBF85E115802}" destId="{15DEB57A-39CB-4F6F-A3D5-D5484F84F6F4}" srcOrd="0" destOrd="0" presId="urn:microsoft.com/office/officeart/2005/8/layout/default"/>
    <dgm:cxn modelId="{14FD33CA-CA56-4B03-B86D-E4BA214844D0}" srcId="{02E0E761-9445-48A9-BEE6-47E284EC20B4}" destId="{054AADB5-C88E-4785-A425-B8AC6418785D}" srcOrd="6" destOrd="0" parTransId="{1063EADF-2B24-470C-8A4C-BFAA63BC667D}" sibTransId="{8C28B2FC-91F1-4A64-84DB-212A2C5D06AF}"/>
    <dgm:cxn modelId="{69B9CC73-6489-450F-BE1D-86A8C2DF30E4}" srcId="{02E0E761-9445-48A9-BEE6-47E284EC20B4}" destId="{222D1549-3810-4490-8B2A-5B8851BE74EC}" srcOrd="15" destOrd="0" parTransId="{C90F15DA-901A-4557-ACA7-9FCE3778F53A}" sibTransId="{54CC43FA-AB9B-4A59-8291-226620B5572D}"/>
    <dgm:cxn modelId="{D7E17462-7396-4D13-8F4A-94C6A7FD0B28}" type="presOf" srcId="{CB1C361D-F39E-4F8B-9A54-092D263957CB}" destId="{369FFCBF-2A0C-49AE-8973-702B23BC0D6F}" srcOrd="0" destOrd="0" presId="urn:microsoft.com/office/officeart/2005/8/layout/default"/>
    <dgm:cxn modelId="{111A1097-CA62-46D2-A318-D72416114613}" srcId="{02E0E761-9445-48A9-BEE6-47E284EC20B4}" destId="{34BD45F3-C7C2-4B56-8D94-1D5BC080AF4F}" srcOrd="0" destOrd="0" parTransId="{D6B1B5DE-63CB-47A2-BF15-121DB511F526}" sibTransId="{11D2455E-A0A4-492F-9F3D-DFD4456338E4}"/>
    <dgm:cxn modelId="{60B037BE-3AED-4AD1-95B2-897DE1753E8D}" srcId="{02E0E761-9445-48A9-BEE6-47E284EC20B4}" destId="{509F2B8A-DB28-495C-9D8C-949504EAB4B3}" srcOrd="2" destOrd="0" parTransId="{D9A1735F-0FA4-4205-956C-8F491039BB37}" sibTransId="{6F004D49-B107-4070-8E49-AADAF311DA28}"/>
    <dgm:cxn modelId="{A8FEB489-B930-4EC5-878A-6256617A3649}" srcId="{02E0E761-9445-48A9-BEE6-47E284EC20B4}" destId="{18AD203B-9A77-4DDB-8FF5-786B80864794}" srcOrd="12" destOrd="0" parTransId="{662AAEE7-36F3-4D85-8681-A96D126D8857}" sibTransId="{BC9687AF-34B2-4318-9F72-28DBF6384791}"/>
    <dgm:cxn modelId="{AD8C6D2F-BC04-431E-B3FD-4E4C9151A93C}" srcId="{02E0E761-9445-48A9-BEE6-47E284EC20B4}" destId="{46FCFE41-2947-4A6C-9DDF-CB11FB56FCB3}" srcOrd="9" destOrd="0" parTransId="{18BB1660-2298-4ED2-AA7A-8C54E02A4510}" sibTransId="{4417CAC3-DE34-4AAA-A360-AFC9C017F3A9}"/>
    <dgm:cxn modelId="{1790665A-4AAC-43D4-AEF7-155B04B9536A}" srcId="{02E0E761-9445-48A9-BEE6-47E284EC20B4}" destId="{CB1C361D-F39E-4F8B-9A54-092D263957CB}" srcOrd="10" destOrd="0" parTransId="{67718FED-4A97-48A9-85CE-DCE3FF118212}" sibTransId="{7475FA81-18FF-4AC5-A0C6-19B714F9A1AF}"/>
    <dgm:cxn modelId="{16534CF7-4112-4F05-B517-1A399FE7BEB5}" type="presOf" srcId="{50758FA3-7657-4F96-ACA5-F828F5216B9C}" destId="{3E5F4A6B-6FF6-42B9-9EAC-793F56916124}" srcOrd="0" destOrd="0" presId="urn:microsoft.com/office/officeart/2005/8/layout/default"/>
    <dgm:cxn modelId="{10636F39-F05E-40E4-B923-5FB987802E79}" type="presParOf" srcId="{CF5E228A-7139-4424-B02C-8884DC8EF555}" destId="{FCF1877A-4DAE-4B91-BC2D-743C40BC2382}" srcOrd="0" destOrd="0" presId="urn:microsoft.com/office/officeart/2005/8/layout/default"/>
    <dgm:cxn modelId="{5D9EB0ED-76F1-404D-AC03-2499D6B9CE70}" type="presParOf" srcId="{CF5E228A-7139-4424-B02C-8884DC8EF555}" destId="{A6199DB2-285E-418E-B63D-95937FC0CBA7}" srcOrd="1" destOrd="0" presId="urn:microsoft.com/office/officeart/2005/8/layout/default"/>
    <dgm:cxn modelId="{287C46A8-DECB-4906-8CC0-DDF90A234442}" type="presParOf" srcId="{CF5E228A-7139-4424-B02C-8884DC8EF555}" destId="{DC8B6B59-2B08-4227-9EDB-252A89AD03A6}" srcOrd="2" destOrd="0" presId="urn:microsoft.com/office/officeart/2005/8/layout/default"/>
    <dgm:cxn modelId="{C455CEDE-8634-46CA-A603-3DD88394064C}" type="presParOf" srcId="{CF5E228A-7139-4424-B02C-8884DC8EF555}" destId="{C88BB969-B5F1-46D1-9283-0B7F4105354C}" srcOrd="3" destOrd="0" presId="urn:microsoft.com/office/officeart/2005/8/layout/default"/>
    <dgm:cxn modelId="{2FD4FE3F-F2EE-4D18-99A0-2C0E9A1E61AE}" type="presParOf" srcId="{CF5E228A-7139-4424-B02C-8884DC8EF555}" destId="{FB1F2C5B-BF77-4A33-891E-05925AE72EC4}" srcOrd="4" destOrd="0" presId="urn:microsoft.com/office/officeart/2005/8/layout/default"/>
    <dgm:cxn modelId="{24B372B1-F7E0-4A9C-AD3F-039579CAD63A}" type="presParOf" srcId="{CF5E228A-7139-4424-B02C-8884DC8EF555}" destId="{F41E83CA-816E-4F03-A6A9-40BFB690A948}" srcOrd="5" destOrd="0" presId="urn:microsoft.com/office/officeart/2005/8/layout/default"/>
    <dgm:cxn modelId="{156BA66B-4F3F-45E1-AF40-355E3C9134EB}" type="presParOf" srcId="{CF5E228A-7139-4424-B02C-8884DC8EF555}" destId="{093B005D-CF37-4B6D-90FD-873E25D4BA29}" srcOrd="6" destOrd="0" presId="urn:microsoft.com/office/officeart/2005/8/layout/default"/>
    <dgm:cxn modelId="{933486AA-775F-4F10-83D0-A0731BB4A498}" type="presParOf" srcId="{CF5E228A-7139-4424-B02C-8884DC8EF555}" destId="{A6369BCF-7D7D-42BF-924F-66F63C2CB439}" srcOrd="7" destOrd="0" presId="urn:microsoft.com/office/officeart/2005/8/layout/default"/>
    <dgm:cxn modelId="{7686A21C-033E-40F8-AABB-6AA1E2DDC15F}" type="presParOf" srcId="{CF5E228A-7139-4424-B02C-8884DC8EF555}" destId="{43A8E224-8BB3-4B18-BA16-0E986FCFED57}" srcOrd="8" destOrd="0" presId="urn:microsoft.com/office/officeart/2005/8/layout/default"/>
    <dgm:cxn modelId="{5DF185E8-56FD-4177-8126-CA3FA014AE64}" type="presParOf" srcId="{CF5E228A-7139-4424-B02C-8884DC8EF555}" destId="{EB10F4C2-F89C-4AB5-AE22-3F39F96CC0B2}" srcOrd="9" destOrd="0" presId="urn:microsoft.com/office/officeart/2005/8/layout/default"/>
    <dgm:cxn modelId="{0CD18FE6-EC00-4D36-8D9A-D41696C9CCD7}" type="presParOf" srcId="{CF5E228A-7139-4424-B02C-8884DC8EF555}" destId="{10E6FEC0-F88E-422B-9D7D-EB5C3AC08749}" srcOrd="10" destOrd="0" presId="urn:microsoft.com/office/officeart/2005/8/layout/default"/>
    <dgm:cxn modelId="{3A84CFA2-EA50-43E5-AE97-72FD028B6D0A}" type="presParOf" srcId="{CF5E228A-7139-4424-B02C-8884DC8EF555}" destId="{CEBF54F6-128C-48CA-9B63-70C77D5143AB}" srcOrd="11" destOrd="0" presId="urn:microsoft.com/office/officeart/2005/8/layout/default"/>
    <dgm:cxn modelId="{FEC86330-CB35-45EB-BF70-A509AC3995F4}" type="presParOf" srcId="{CF5E228A-7139-4424-B02C-8884DC8EF555}" destId="{15AE4231-3A6B-4089-9AAC-80F8E5B6160F}" srcOrd="12" destOrd="0" presId="urn:microsoft.com/office/officeart/2005/8/layout/default"/>
    <dgm:cxn modelId="{2709AF79-9082-40AD-A2E2-C0B4BC0BD8C7}" type="presParOf" srcId="{CF5E228A-7139-4424-B02C-8884DC8EF555}" destId="{F09B60F6-F458-4BEF-BFC8-1D1A6267CFAC}" srcOrd="13" destOrd="0" presId="urn:microsoft.com/office/officeart/2005/8/layout/default"/>
    <dgm:cxn modelId="{E8E9955C-C231-4E98-8F06-B8A5E55EA735}" type="presParOf" srcId="{CF5E228A-7139-4424-B02C-8884DC8EF555}" destId="{E4B3843E-C2AC-4044-BBCB-87CC0A8FDAD5}" srcOrd="14" destOrd="0" presId="urn:microsoft.com/office/officeart/2005/8/layout/default"/>
    <dgm:cxn modelId="{0C0A3CF4-EE8B-4981-B807-D96AE4F2C184}" type="presParOf" srcId="{CF5E228A-7139-4424-B02C-8884DC8EF555}" destId="{33577097-6F01-4C25-A55C-363278AD0103}" srcOrd="15" destOrd="0" presId="urn:microsoft.com/office/officeart/2005/8/layout/default"/>
    <dgm:cxn modelId="{0FA7EDF0-4E34-451E-903C-0DC12F375FE3}" type="presParOf" srcId="{CF5E228A-7139-4424-B02C-8884DC8EF555}" destId="{E07E3767-4E08-4A11-AE20-4D73DE22BBE2}" srcOrd="16" destOrd="0" presId="urn:microsoft.com/office/officeart/2005/8/layout/default"/>
    <dgm:cxn modelId="{81EE6D9C-A5CF-4065-BD69-849961A5393B}" type="presParOf" srcId="{CF5E228A-7139-4424-B02C-8884DC8EF555}" destId="{CFAD6994-0B3A-4097-9011-0E1D03AC3BBC}" srcOrd="17" destOrd="0" presId="urn:microsoft.com/office/officeart/2005/8/layout/default"/>
    <dgm:cxn modelId="{41D37012-2590-49EA-9377-1CC2ADF298B1}" type="presParOf" srcId="{CF5E228A-7139-4424-B02C-8884DC8EF555}" destId="{E8ECC3B7-086E-4EEC-A7A9-FED76DD4AFB8}" srcOrd="18" destOrd="0" presId="urn:microsoft.com/office/officeart/2005/8/layout/default"/>
    <dgm:cxn modelId="{50AA9E11-C1D2-4EC8-A4C7-5FEC0A515D6E}" type="presParOf" srcId="{CF5E228A-7139-4424-B02C-8884DC8EF555}" destId="{7B196C59-A31C-4D6C-B2AF-A65ED1E7BC3C}" srcOrd="19" destOrd="0" presId="urn:microsoft.com/office/officeart/2005/8/layout/default"/>
    <dgm:cxn modelId="{6321D69E-A6C4-4483-B250-AF24C56C35C5}" type="presParOf" srcId="{CF5E228A-7139-4424-B02C-8884DC8EF555}" destId="{369FFCBF-2A0C-49AE-8973-702B23BC0D6F}" srcOrd="20" destOrd="0" presId="urn:microsoft.com/office/officeart/2005/8/layout/default"/>
    <dgm:cxn modelId="{34631001-C2E0-40D3-B4B8-C63763FF33AC}" type="presParOf" srcId="{CF5E228A-7139-4424-B02C-8884DC8EF555}" destId="{5EB7DA42-8C5F-44FE-9735-569751BE000E}" srcOrd="21" destOrd="0" presId="urn:microsoft.com/office/officeart/2005/8/layout/default"/>
    <dgm:cxn modelId="{3C3BCB1B-09B2-467B-9904-D7678CB82003}" type="presParOf" srcId="{CF5E228A-7139-4424-B02C-8884DC8EF555}" destId="{A743D23C-2841-4468-B9CC-23A18DCD0CEF}" srcOrd="22" destOrd="0" presId="urn:microsoft.com/office/officeart/2005/8/layout/default"/>
    <dgm:cxn modelId="{B6CB7DC9-A3A8-4B37-AEE2-548394CA5A3C}" type="presParOf" srcId="{CF5E228A-7139-4424-B02C-8884DC8EF555}" destId="{8102F1D5-94AA-4137-993E-10EF6A987B10}" srcOrd="23" destOrd="0" presId="urn:microsoft.com/office/officeart/2005/8/layout/default"/>
    <dgm:cxn modelId="{62461238-42A7-41DA-A630-03D5E42ED13E}" type="presParOf" srcId="{CF5E228A-7139-4424-B02C-8884DC8EF555}" destId="{A7C57057-3A5F-41C5-B5FE-65943B0F5F7E}" srcOrd="24" destOrd="0" presId="urn:microsoft.com/office/officeart/2005/8/layout/default"/>
    <dgm:cxn modelId="{E9FF2128-FDCB-4AA7-97BF-20E753E95FA5}" type="presParOf" srcId="{CF5E228A-7139-4424-B02C-8884DC8EF555}" destId="{33EA7A83-30D7-4F07-A27A-6641355340B6}" srcOrd="25" destOrd="0" presId="urn:microsoft.com/office/officeart/2005/8/layout/default"/>
    <dgm:cxn modelId="{B6F0D7CC-60F2-45EF-A135-B0D6BFF854FE}" type="presParOf" srcId="{CF5E228A-7139-4424-B02C-8884DC8EF555}" destId="{3E5F4A6B-6FF6-42B9-9EAC-793F56916124}" srcOrd="26" destOrd="0" presId="urn:microsoft.com/office/officeart/2005/8/layout/default"/>
    <dgm:cxn modelId="{3A631B93-F775-41C5-BA7D-C292C022AD79}" type="presParOf" srcId="{CF5E228A-7139-4424-B02C-8884DC8EF555}" destId="{BA85C9D5-5EEE-4396-ABF5-F9A0C66E7A9C}" srcOrd="27" destOrd="0" presId="urn:microsoft.com/office/officeart/2005/8/layout/default"/>
    <dgm:cxn modelId="{E2E4DBDD-C26A-4DAC-9308-A9B493C0B3F7}" type="presParOf" srcId="{CF5E228A-7139-4424-B02C-8884DC8EF555}" destId="{15DEB57A-39CB-4F6F-A3D5-D5484F84F6F4}" srcOrd="28" destOrd="0" presId="urn:microsoft.com/office/officeart/2005/8/layout/default"/>
    <dgm:cxn modelId="{30EDCC45-CFD9-4FA6-B2CF-24F7692C8FDA}" type="presParOf" srcId="{CF5E228A-7139-4424-B02C-8884DC8EF555}" destId="{02019062-07FA-42BC-B2D5-8DD9728FC187}" srcOrd="29" destOrd="0" presId="urn:microsoft.com/office/officeart/2005/8/layout/default"/>
    <dgm:cxn modelId="{A6EA91DD-F5DF-4C73-854B-6D56C50B66DF}" type="presParOf" srcId="{CF5E228A-7139-4424-B02C-8884DC8EF555}" destId="{6689F098-F5A7-43C7-A5F3-9B2B7E1142AF}" srcOrd="3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1877A-4DAE-4B91-BC2D-743C40BC2382}">
      <dsp:nvSpPr>
        <dsp:cNvPr id="0" name=""/>
        <dsp:cNvSpPr/>
      </dsp:nvSpPr>
      <dsp:spPr>
        <a:xfrm>
          <a:off x="318121" y="2746"/>
          <a:ext cx="1878308" cy="1126984"/>
        </a:xfrm>
        <a:prstGeom prst="rect">
          <a:avLst/>
        </a:prstGeom>
        <a:gradFill rotWithShape="0">
          <a:gsLst>
            <a:gs pos="0">
              <a:srgbClr val="002776"/>
            </a:gs>
            <a:gs pos="80000">
              <a:srgbClr val="002776"/>
            </a:gs>
            <a:gs pos="100000">
              <a:srgbClr val="002776"/>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nl-BE" sz="1800" kern="1200" dirty="0" smtClean="0"/>
            <a:t>Wet </a:t>
          </a:r>
          <a:r>
            <a:rPr lang="nl-BE" sz="1800" kern="1200" dirty="0"/>
            <a:t>van 15 januari 1990</a:t>
          </a:r>
        </a:p>
      </dsp:txBody>
      <dsp:txXfrm>
        <a:off x="318121" y="2746"/>
        <a:ext cx="1878308" cy="1126984"/>
      </dsp:txXfrm>
    </dsp:sp>
    <dsp:sp modelId="{DC8B6B59-2B08-4227-9EDB-252A89AD03A6}">
      <dsp:nvSpPr>
        <dsp:cNvPr id="0" name=""/>
        <dsp:cNvSpPr/>
      </dsp:nvSpPr>
      <dsp:spPr>
        <a:xfrm>
          <a:off x="2384260" y="2746"/>
          <a:ext cx="1878308" cy="1126984"/>
        </a:xfrm>
        <a:prstGeom prst="rect">
          <a:avLst/>
        </a:prstGeom>
        <a:gradFill rotWithShape="0">
          <a:gsLst>
            <a:gs pos="0">
              <a:srgbClr val="002776"/>
            </a:gs>
            <a:gs pos="80000">
              <a:srgbClr val="002776"/>
            </a:gs>
            <a:gs pos="100000">
              <a:srgbClr val="002776"/>
            </a:gs>
          </a:gsLst>
          <a:lin ang="162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nl-BE" sz="1800" kern="1200"/>
            <a:t>&lt; 100 medewerkers</a:t>
          </a:r>
        </a:p>
      </dsp:txBody>
      <dsp:txXfrm>
        <a:off x="2384260" y="2746"/>
        <a:ext cx="1878308" cy="1126984"/>
      </dsp:txXfrm>
    </dsp:sp>
    <dsp:sp modelId="{FB1F2C5B-BF77-4A33-891E-05925AE72EC4}">
      <dsp:nvSpPr>
        <dsp:cNvPr id="0" name=""/>
        <dsp:cNvSpPr/>
      </dsp:nvSpPr>
      <dsp:spPr>
        <a:xfrm>
          <a:off x="4450399" y="2746"/>
          <a:ext cx="1878308" cy="1126984"/>
        </a:xfrm>
        <a:prstGeom prst="rect">
          <a:avLst/>
        </a:prstGeom>
        <a:gradFill rotWithShape="0">
          <a:gsLst>
            <a:gs pos="0">
              <a:srgbClr val="002776"/>
            </a:gs>
            <a:gs pos="80000">
              <a:srgbClr val="002776"/>
            </a:gs>
            <a:gs pos="100000">
              <a:srgbClr val="002776"/>
            </a:gs>
          </a:gsLst>
          <a:lin ang="162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nl-BE" sz="1800" kern="1200"/>
            <a:t>17 miljoen </a:t>
          </a:r>
          <a:r>
            <a:rPr lang="nl-BE" sz="1800" kern="1200">
              <a:solidFill>
                <a:schemeClr val="bg1"/>
              </a:solidFill>
            </a:rPr>
            <a:t>€</a:t>
          </a:r>
          <a:r>
            <a:rPr lang="nl-BE" sz="1800" kern="1200">
              <a:solidFill>
                <a:srgbClr val="0082B8"/>
              </a:solidFill>
            </a:rPr>
            <a:t> </a:t>
          </a:r>
          <a:r>
            <a:rPr lang="nl-BE" sz="1800" kern="1200"/>
            <a:t> jaarlijkse begroting</a:t>
          </a:r>
        </a:p>
      </dsp:txBody>
      <dsp:txXfrm>
        <a:off x="4450399" y="2746"/>
        <a:ext cx="1878308" cy="1126984"/>
      </dsp:txXfrm>
    </dsp:sp>
    <dsp:sp modelId="{093B005D-CF37-4B6D-90FD-873E25D4BA29}">
      <dsp:nvSpPr>
        <dsp:cNvPr id="0" name=""/>
        <dsp:cNvSpPr/>
      </dsp:nvSpPr>
      <dsp:spPr>
        <a:xfrm>
          <a:off x="6516538" y="2746"/>
          <a:ext cx="1878308" cy="1126984"/>
        </a:xfrm>
        <a:prstGeom prst="rect">
          <a:avLst/>
        </a:prstGeom>
        <a:gradFill rotWithShape="0">
          <a:gsLst>
            <a:gs pos="0">
              <a:srgbClr val="002776"/>
            </a:gs>
            <a:gs pos="80000">
              <a:srgbClr val="002776"/>
            </a:gs>
            <a:gs pos="100000">
              <a:srgbClr val="002776"/>
            </a:gs>
          </a:gsLst>
          <a:lin ang="162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nl-BE" sz="1800" kern="1200"/>
            <a:t>netwerk met 3.000 actoren uit de sociale sector</a:t>
          </a:r>
        </a:p>
      </dsp:txBody>
      <dsp:txXfrm>
        <a:off x="6516538" y="2746"/>
        <a:ext cx="1878308" cy="1126984"/>
      </dsp:txXfrm>
    </dsp:sp>
    <dsp:sp modelId="{43A8E224-8BB3-4B18-BA16-0E986FCFED57}">
      <dsp:nvSpPr>
        <dsp:cNvPr id="0" name=""/>
        <dsp:cNvSpPr/>
      </dsp:nvSpPr>
      <dsp:spPr>
        <a:xfrm>
          <a:off x="318121" y="1317562"/>
          <a:ext cx="1878308" cy="1126984"/>
        </a:xfrm>
        <a:prstGeom prst="rect">
          <a:avLst/>
        </a:prstGeom>
        <a:solidFill>
          <a:srgbClr val="92D050"/>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nl-BE" sz="1800" kern="1200" dirty="0" smtClean="0"/>
            <a:t>Bestuurs-</a:t>
          </a:r>
          <a:r>
            <a:rPr lang="nl-BE" sz="1800" kern="1200" dirty="0"/>
            <a:t/>
          </a:r>
          <a:br>
            <a:rPr lang="nl-BE" sz="1800" kern="1200" dirty="0"/>
          </a:br>
          <a:r>
            <a:rPr lang="nl-BE" sz="1800" kern="1200" dirty="0"/>
            <a:t>overeenkomst</a:t>
          </a:r>
        </a:p>
      </dsp:txBody>
      <dsp:txXfrm>
        <a:off x="318121" y="1317562"/>
        <a:ext cx="1878308" cy="1126984"/>
      </dsp:txXfrm>
    </dsp:sp>
    <dsp:sp modelId="{10E6FEC0-F88E-422B-9D7D-EB5C3AC08749}">
      <dsp:nvSpPr>
        <dsp:cNvPr id="0" name=""/>
        <dsp:cNvSpPr/>
      </dsp:nvSpPr>
      <dsp:spPr>
        <a:xfrm>
          <a:off x="2384260" y="1317562"/>
          <a:ext cx="1878308" cy="1126984"/>
        </a:xfrm>
        <a:prstGeom prst="rect">
          <a:avLst/>
        </a:prstGeom>
        <a:solidFill>
          <a:srgbClr val="92D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nl-BE" sz="1800" kern="1200"/>
            <a:t>Beheerscomité</a:t>
          </a:r>
        </a:p>
      </dsp:txBody>
      <dsp:txXfrm>
        <a:off x="2384260" y="1317562"/>
        <a:ext cx="1878308" cy="1126984"/>
      </dsp:txXfrm>
    </dsp:sp>
    <dsp:sp modelId="{15AE4231-3A6B-4089-9AAC-80F8E5B6160F}">
      <dsp:nvSpPr>
        <dsp:cNvPr id="0" name=""/>
        <dsp:cNvSpPr/>
      </dsp:nvSpPr>
      <dsp:spPr>
        <a:xfrm>
          <a:off x="4450399" y="1317562"/>
          <a:ext cx="1878308" cy="1126984"/>
        </a:xfrm>
        <a:prstGeom prst="rect">
          <a:avLst/>
        </a:prstGeom>
        <a:solidFill>
          <a:srgbClr val="92D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688975">
            <a:lnSpc>
              <a:spcPct val="90000"/>
            </a:lnSpc>
            <a:spcBef>
              <a:spcPct val="0"/>
            </a:spcBef>
            <a:spcAft>
              <a:spcPct val="35000"/>
            </a:spcAft>
          </a:pPr>
          <a:r>
            <a:rPr lang="nl-BE" sz="1550" kern="1200"/>
            <a:t>Algemeen</a:t>
          </a:r>
          <a:br>
            <a:rPr lang="nl-BE" sz="1550" kern="1200"/>
          </a:br>
          <a:r>
            <a:rPr lang="nl-BE" sz="1550" kern="1200"/>
            <a:t>coördinatiecomité</a:t>
          </a:r>
        </a:p>
      </dsp:txBody>
      <dsp:txXfrm>
        <a:off x="4450399" y="1317562"/>
        <a:ext cx="1878308" cy="1126984"/>
      </dsp:txXfrm>
    </dsp:sp>
    <dsp:sp modelId="{E4B3843E-C2AC-4044-BBCB-87CC0A8FDAD5}">
      <dsp:nvSpPr>
        <dsp:cNvPr id="0" name=""/>
        <dsp:cNvSpPr/>
      </dsp:nvSpPr>
      <dsp:spPr>
        <a:xfrm>
          <a:off x="6516538" y="1317562"/>
          <a:ext cx="1878308" cy="1126984"/>
        </a:xfrm>
        <a:prstGeom prst="rect">
          <a:avLst/>
        </a:prstGeom>
        <a:solidFill>
          <a:srgbClr val="92D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nl-BE" sz="1500" kern="1200" dirty="0"/>
            <a:t>IVC – </a:t>
          </a:r>
          <a:r>
            <a:rPr lang="nl-BE" sz="1450" kern="1200" dirty="0"/>
            <a:t>Informatie-veiligheidscomité </a:t>
          </a:r>
        </a:p>
      </dsp:txBody>
      <dsp:txXfrm>
        <a:off x="6516538" y="1317562"/>
        <a:ext cx="1878308" cy="1126984"/>
      </dsp:txXfrm>
    </dsp:sp>
    <dsp:sp modelId="{E07E3767-4E08-4A11-AE20-4D73DE22BBE2}">
      <dsp:nvSpPr>
        <dsp:cNvPr id="0" name=""/>
        <dsp:cNvSpPr/>
      </dsp:nvSpPr>
      <dsp:spPr>
        <a:xfrm>
          <a:off x="318121" y="2632377"/>
          <a:ext cx="1878308" cy="1126984"/>
        </a:xfrm>
        <a:prstGeom prst="rect">
          <a:avLst/>
        </a:prstGeom>
        <a:solidFill>
          <a:srgbClr val="00B0F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nl-BE" sz="1800" kern="1200" dirty="0"/>
            <a:t>&gt; </a:t>
          </a:r>
          <a:r>
            <a:rPr lang="nl-BE" sz="1800" kern="1200" dirty="0" smtClean="0"/>
            <a:t>1,4 </a:t>
          </a:r>
          <a:r>
            <a:rPr lang="nl-BE" sz="1800" kern="1200" dirty="0"/>
            <a:t>miljard </a:t>
          </a:r>
          <a:br>
            <a:rPr lang="nl-BE" sz="1800" kern="1200" dirty="0"/>
          </a:br>
          <a:r>
            <a:rPr lang="nl-BE" sz="1800" kern="1200" dirty="0"/>
            <a:t>uitgewisselde  berichten in </a:t>
          </a:r>
          <a:r>
            <a:rPr lang="nl-BE" sz="1800" kern="1200" dirty="0" smtClean="0"/>
            <a:t>2020</a:t>
          </a:r>
          <a:endParaRPr lang="nl-BE" sz="1800" kern="1200" dirty="0"/>
        </a:p>
      </dsp:txBody>
      <dsp:txXfrm>
        <a:off x="318121" y="2632377"/>
        <a:ext cx="1878308" cy="1126984"/>
      </dsp:txXfrm>
    </dsp:sp>
    <dsp:sp modelId="{E8ECC3B7-086E-4EEC-A7A9-FED76DD4AFB8}">
      <dsp:nvSpPr>
        <dsp:cNvPr id="0" name=""/>
        <dsp:cNvSpPr/>
      </dsp:nvSpPr>
      <dsp:spPr>
        <a:xfrm>
          <a:off x="2384260" y="2632377"/>
          <a:ext cx="1878308" cy="1126984"/>
        </a:xfrm>
        <a:prstGeom prst="rect">
          <a:avLst/>
        </a:prstGeom>
        <a:solidFill>
          <a:srgbClr val="00B0F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nl-BE" sz="1800" kern="1200"/>
            <a:t>190 BPR en 220</a:t>
          </a:r>
          <a:br>
            <a:rPr lang="nl-BE" sz="1800" kern="1200"/>
          </a:br>
          <a:r>
            <a:rPr lang="nl-BE" sz="1800" kern="1200"/>
            <a:t>gestructureerde</a:t>
          </a:r>
          <a:br>
            <a:rPr lang="nl-BE" sz="1800" kern="1200"/>
          </a:br>
          <a:r>
            <a:rPr lang="nl-BE" sz="1800" kern="1200"/>
            <a:t>berichten</a:t>
          </a:r>
        </a:p>
      </dsp:txBody>
      <dsp:txXfrm>
        <a:off x="2384260" y="2632377"/>
        <a:ext cx="1878308" cy="1126984"/>
      </dsp:txXfrm>
    </dsp:sp>
    <dsp:sp modelId="{369FFCBF-2A0C-49AE-8973-702B23BC0D6F}">
      <dsp:nvSpPr>
        <dsp:cNvPr id="0" name=""/>
        <dsp:cNvSpPr/>
      </dsp:nvSpPr>
      <dsp:spPr>
        <a:xfrm>
          <a:off x="4450399" y="2632377"/>
          <a:ext cx="1878308" cy="1126984"/>
        </a:xfrm>
        <a:prstGeom prst="rect">
          <a:avLst/>
        </a:prstGeom>
        <a:solidFill>
          <a:srgbClr val="00B0F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nl-BE" sz="1800" kern="1200"/>
            <a:t>120 webservices</a:t>
          </a:r>
        </a:p>
      </dsp:txBody>
      <dsp:txXfrm>
        <a:off x="4450399" y="2632377"/>
        <a:ext cx="1878308" cy="1126984"/>
      </dsp:txXfrm>
    </dsp:sp>
    <dsp:sp modelId="{A743D23C-2841-4468-B9CC-23A18DCD0CEF}">
      <dsp:nvSpPr>
        <dsp:cNvPr id="0" name=""/>
        <dsp:cNvSpPr/>
      </dsp:nvSpPr>
      <dsp:spPr>
        <a:xfrm>
          <a:off x="6516538" y="2632377"/>
          <a:ext cx="1878308" cy="1126984"/>
        </a:xfrm>
        <a:prstGeom prst="rect">
          <a:avLst/>
        </a:prstGeom>
        <a:solidFill>
          <a:srgbClr val="00B0F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nl-BE" sz="1800" kern="1200" dirty="0" smtClean="0"/>
            <a:t>99,9% </a:t>
          </a:r>
          <a:r>
            <a:rPr lang="nl-BE" sz="1800" kern="1200" dirty="0"/>
            <a:t/>
          </a:r>
          <a:br>
            <a:rPr lang="nl-BE" sz="1800" kern="1200" dirty="0"/>
          </a:br>
          <a:r>
            <a:rPr lang="nl-BE" sz="1800" kern="1200" dirty="0"/>
            <a:t>beschikbaarheid</a:t>
          </a:r>
          <a:br>
            <a:rPr lang="nl-BE" sz="1800" kern="1200" dirty="0"/>
          </a:br>
          <a:r>
            <a:rPr lang="nl-BE" sz="1800" kern="1200" dirty="0"/>
            <a:t>van de diensten</a:t>
          </a:r>
        </a:p>
      </dsp:txBody>
      <dsp:txXfrm>
        <a:off x="6516538" y="2632377"/>
        <a:ext cx="1878308" cy="1126984"/>
      </dsp:txXfrm>
    </dsp:sp>
    <dsp:sp modelId="{A7C57057-3A5F-41C5-B5FE-65943B0F5F7E}">
      <dsp:nvSpPr>
        <dsp:cNvPr id="0" name=""/>
        <dsp:cNvSpPr/>
      </dsp:nvSpPr>
      <dsp:spPr>
        <a:xfrm>
          <a:off x="318121" y="3947193"/>
          <a:ext cx="1878308" cy="1126984"/>
        </a:xfrm>
        <a:prstGeom prst="rect">
          <a:avLst/>
        </a:prstGeom>
        <a:solidFill>
          <a:srgbClr val="E73E0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nl-BE" sz="1800" kern="1200"/>
            <a:t>portaal van de sociale zekerheid</a:t>
          </a:r>
        </a:p>
      </dsp:txBody>
      <dsp:txXfrm>
        <a:off x="318121" y="3947193"/>
        <a:ext cx="1878308" cy="1126984"/>
      </dsp:txXfrm>
    </dsp:sp>
    <dsp:sp modelId="{3E5F4A6B-6FF6-42B9-9EAC-793F56916124}">
      <dsp:nvSpPr>
        <dsp:cNvPr id="0" name=""/>
        <dsp:cNvSpPr/>
      </dsp:nvSpPr>
      <dsp:spPr>
        <a:xfrm>
          <a:off x="2384260" y="3947193"/>
          <a:ext cx="1878308" cy="1126984"/>
        </a:xfrm>
        <a:prstGeom prst="rect">
          <a:avLst/>
        </a:prstGeom>
        <a:solidFill>
          <a:srgbClr val="E73E0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nl-BE" sz="1800" kern="1200" dirty="0" smtClean="0"/>
            <a:t>&gt; 20 </a:t>
          </a:r>
          <a:r>
            <a:rPr lang="nl-BE" sz="1800" kern="1200" dirty="0"/>
            <a:t>toepassingen</a:t>
          </a:r>
          <a:br>
            <a:rPr lang="nl-BE" sz="1800" kern="1200" dirty="0"/>
          </a:br>
          <a:r>
            <a:rPr lang="nl-BE" sz="1800" kern="1200" dirty="0"/>
            <a:t>voor de burgers</a:t>
          </a:r>
        </a:p>
      </dsp:txBody>
      <dsp:txXfrm>
        <a:off x="2384260" y="3947193"/>
        <a:ext cx="1878308" cy="1126984"/>
      </dsp:txXfrm>
    </dsp:sp>
    <dsp:sp modelId="{15DEB57A-39CB-4F6F-A3D5-D5484F84F6F4}">
      <dsp:nvSpPr>
        <dsp:cNvPr id="0" name=""/>
        <dsp:cNvSpPr/>
      </dsp:nvSpPr>
      <dsp:spPr>
        <a:xfrm>
          <a:off x="4450399" y="3947193"/>
          <a:ext cx="1878308" cy="1126984"/>
        </a:xfrm>
        <a:prstGeom prst="rect">
          <a:avLst/>
        </a:prstGeom>
        <a:solidFill>
          <a:srgbClr val="E73E0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nl-BE" sz="1800" kern="1200"/>
            <a:t>&gt; 50 toepassingen voor de</a:t>
          </a:r>
          <a:br>
            <a:rPr lang="nl-BE" sz="1800" kern="1200"/>
          </a:br>
          <a:r>
            <a:rPr lang="nl-BE" sz="1800" kern="1200"/>
            <a:t>ondernemingen</a:t>
          </a:r>
        </a:p>
      </dsp:txBody>
      <dsp:txXfrm>
        <a:off x="4450399" y="3947193"/>
        <a:ext cx="1878308" cy="1126984"/>
      </dsp:txXfrm>
    </dsp:sp>
    <dsp:sp modelId="{6689F098-F5A7-43C7-A5F3-9B2B7E1142AF}">
      <dsp:nvSpPr>
        <dsp:cNvPr id="0" name=""/>
        <dsp:cNvSpPr/>
      </dsp:nvSpPr>
      <dsp:spPr>
        <a:xfrm>
          <a:off x="6516538" y="3947193"/>
          <a:ext cx="1878308" cy="1126984"/>
        </a:xfrm>
        <a:prstGeom prst="rect">
          <a:avLst/>
        </a:prstGeom>
        <a:solidFill>
          <a:srgbClr val="E73E0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nl-BE" sz="1800" kern="1200" dirty="0" smtClean="0"/>
            <a:t>&gt; 25 internationale en nationale </a:t>
          </a:r>
          <a:r>
            <a:rPr lang="nl-BE" sz="1800" kern="1200" dirty="0" err="1" smtClean="0"/>
            <a:t>awards</a:t>
          </a:r>
          <a:endParaRPr lang="nl-BE" sz="1800" kern="1200" dirty="0"/>
        </a:p>
      </dsp:txBody>
      <dsp:txXfrm>
        <a:off x="6516538" y="3947193"/>
        <a:ext cx="1878308" cy="112698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C9761-6A6B-4113-B6A3-5DFDF1583423}" type="datetimeFigureOut">
              <a:rPr lang="en-US" smtClean="0"/>
              <a:t>11/6/2021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FECD1E-7D1D-4ACF-96CD-DDE3F312AF31}" type="slidenum">
              <a:rPr lang="en-US" smtClean="0"/>
              <a:t>‹nr.›</a:t>
            </a:fld>
            <a:endParaRPr lang="en-US"/>
          </a:p>
        </p:txBody>
      </p:sp>
    </p:spTree>
    <p:extLst>
      <p:ext uri="{BB962C8B-B14F-4D97-AF65-F5344CB8AC3E}">
        <p14:creationId xmlns:p14="http://schemas.microsoft.com/office/powerpoint/2010/main" val="328894030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F9FBD-7D44-4C0A-BF12-9667FBED87BB}" type="datetimeFigureOut">
              <a:rPr lang="en-US" smtClean="0"/>
              <a:t>11/6/2021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600D-736F-4798-A80B-BDFC399B170B}" type="slidenum">
              <a:rPr lang="en-US" smtClean="0"/>
              <a:t>‹nr.›</a:t>
            </a:fld>
            <a:endParaRPr lang="en-US"/>
          </a:p>
        </p:txBody>
      </p:sp>
    </p:spTree>
    <p:extLst>
      <p:ext uri="{BB962C8B-B14F-4D97-AF65-F5344CB8AC3E}">
        <p14:creationId xmlns:p14="http://schemas.microsoft.com/office/powerpoint/2010/main" val="351803915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B9A4C6B6-9186-44B6-AEB1-8528D7C6E6ED}" type="slidenum">
              <a:rPr lang="en-US" smtClean="0"/>
              <a:pPr>
                <a:defRPr/>
              </a:pPr>
              <a:t>24</a:t>
            </a:fld>
            <a:endParaRPr lang="en-US"/>
          </a:p>
        </p:txBody>
      </p:sp>
    </p:spTree>
    <p:extLst>
      <p:ext uri="{BB962C8B-B14F-4D97-AF65-F5344CB8AC3E}">
        <p14:creationId xmlns:p14="http://schemas.microsoft.com/office/powerpoint/2010/main" val="1458261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xfrm>
            <a:off x="678195" y="4713431"/>
            <a:ext cx="5441287" cy="44687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extLst>
      <p:ext uri="{BB962C8B-B14F-4D97-AF65-F5344CB8AC3E}">
        <p14:creationId xmlns:p14="http://schemas.microsoft.com/office/powerpoint/2010/main" val="679756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851415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679738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8688">
              <a:defRPr sz="3200" b="1">
                <a:solidFill>
                  <a:schemeClr val="tx1"/>
                </a:solidFill>
                <a:latin typeface="Times New Roman" pitchFamily="18" charset="0"/>
              </a:defRPr>
            </a:lvl1pPr>
            <a:lvl2pPr marL="742950" indent="-285750" defTabSz="928688">
              <a:defRPr sz="3200" b="1">
                <a:solidFill>
                  <a:schemeClr val="tx1"/>
                </a:solidFill>
                <a:latin typeface="Times New Roman" pitchFamily="18" charset="0"/>
              </a:defRPr>
            </a:lvl2pPr>
            <a:lvl3pPr marL="1143000" indent="-228600" defTabSz="928688">
              <a:defRPr sz="3200" b="1">
                <a:solidFill>
                  <a:schemeClr val="tx1"/>
                </a:solidFill>
                <a:latin typeface="Times New Roman" pitchFamily="18" charset="0"/>
              </a:defRPr>
            </a:lvl3pPr>
            <a:lvl4pPr marL="1600200" indent="-228600" defTabSz="928688">
              <a:defRPr sz="3200" b="1">
                <a:solidFill>
                  <a:schemeClr val="tx1"/>
                </a:solidFill>
                <a:latin typeface="Times New Roman" pitchFamily="18" charset="0"/>
              </a:defRPr>
            </a:lvl4pPr>
            <a:lvl5pPr marL="2057400" indent="-228600" defTabSz="928688">
              <a:defRPr sz="3200" b="1">
                <a:solidFill>
                  <a:schemeClr val="tx1"/>
                </a:solidFill>
                <a:latin typeface="Times New Roman" pitchFamily="18" charset="0"/>
              </a:defRPr>
            </a:lvl5pPr>
            <a:lvl6pPr marL="2514600" indent="-228600" defTabSz="928688" eaLnBrk="0" fontAlgn="base" hangingPunct="0">
              <a:spcBef>
                <a:spcPct val="0"/>
              </a:spcBef>
              <a:spcAft>
                <a:spcPct val="0"/>
              </a:spcAft>
              <a:defRPr sz="3200" b="1">
                <a:solidFill>
                  <a:schemeClr val="tx1"/>
                </a:solidFill>
                <a:latin typeface="Times New Roman" pitchFamily="18" charset="0"/>
              </a:defRPr>
            </a:lvl6pPr>
            <a:lvl7pPr marL="2971800" indent="-228600" defTabSz="928688" eaLnBrk="0" fontAlgn="base" hangingPunct="0">
              <a:spcBef>
                <a:spcPct val="0"/>
              </a:spcBef>
              <a:spcAft>
                <a:spcPct val="0"/>
              </a:spcAft>
              <a:defRPr sz="3200" b="1">
                <a:solidFill>
                  <a:schemeClr val="tx1"/>
                </a:solidFill>
                <a:latin typeface="Times New Roman" pitchFamily="18" charset="0"/>
              </a:defRPr>
            </a:lvl7pPr>
            <a:lvl8pPr marL="3429000" indent="-228600" defTabSz="928688" eaLnBrk="0" fontAlgn="base" hangingPunct="0">
              <a:spcBef>
                <a:spcPct val="0"/>
              </a:spcBef>
              <a:spcAft>
                <a:spcPct val="0"/>
              </a:spcAft>
              <a:defRPr sz="3200" b="1">
                <a:solidFill>
                  <a:schemeClr val="tx1"/>
                </a:solidFill>
                <a:latin typeface="Times New Roman" pitchFamily="18" charset="0"/>
              </a:defRPr>
            </a:lvl8pPr>
            <a:lvl9pPr marL="3886200" indent="-228600" defTabSz="928688" eaLnBrk="0" fontAlgn="base" hangingPunct="0">
              <a:spcBef>
                <a:spcPct val="0"/>
              </a:spcBef>
              <a:spcAft>
                <a:spcPct val="0"/>
              </a:spcAft>
              <a:defRPr sz="3200" b="1">
                <a:solidFill>
                  <a:schemeClr val="tx1"/>
                </a:solidFill>
                <a:latin typeface="Times New Roman" pitchFamily="18" charset="0"/>
              </a:defRPr>
            </a:lvl9pPr>
          </a:lstStyle>
          <a:p>
            <a:pPr marL="0" marR="0" lvl="0" indent="0" algn="r" defTabSz="928688" rtl="0" eaLnBrk="1" fontAlgn="base" latinLnBrk="0" hangingPunct="1">
              <a:lnSpc>
                <a:spcPct val="100000"/>
              </a:lnSpc>
              <a:spcBef>
                <a:spcPct val="0"/>
              </a:spcBef>
              <a:spcAft>
                <a:spcPct val="0"/>
              </a:spcAft>
              <a:buClrTx/>
              <a:buSzTx/>
              <a:buFontTx/>
              <a:buNone/>
              <a:tabLst/>
              <a:defRPr/>
            </a:pPr>
            <a:fld id="{57021076-4BFF-411B-B7F4-15E703EEE8EA}" type="slidenum">
              <a:rPr kumimoji="0" lang="nl-NL" altLang="en-US" sz="13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28688" rtl="0" eaLnBrk="1" fontAlgn="base" latinLnBrk="0" hangingPunct="1">
                <a:lnSpc>
                  <a:spcPct val="100000"/>
                </a:lnSpc>
                <a:spcBef>
                  <a:spcPct val="0"/>
                </a:spcBef>
                <a:spcAft>
                  <a:spcPct val="0"/>
                </a:spcAft>
                <a:buClrTx/>
                <a:buSzTx/>
                <a:buFontTx/>
                <a:buNone/>
                <a:tabLst/>
                <a:defRPr/>
              </a:pPr>
              <a:t>84</a:t>
            </a:fld>
            <a:endParaRPr kumimoji="0" lang="nl-NL" altLang="en-US" sz="1300" b="0" i="0" u="none" strike="noStrike" kern="1200" cap="none" spc="0" normalizeH="0" baseline="0" noProof="0" smtClean="0">
              <a:ln>
                <a:noFill/>
              </a:ln>
              <a:solidFill>
                <a:prstClr val="black"/>
              </a:solidFill>
              <a:effectLst/>
              <a:uLnTx/>
              <a:uFillTx/>
              <a:latin typeface="Times New Roman" pitchFamily="18" charset="0"/>
              <a:ea typeface="+mn-ea"/>
              <a:cs typeface="Arial" charset="0"/>
            </a:endParaRPr>
          </a:p>
        </p:txBody>
      </p:sp>
      <p:sp>
        <p:nvSpPr>
          <p:cNvPr id="33795" name="Rectangle 2"/>
          <p:cNvSpPr>
            <a:spLocks noGrp="1" noRot="1" noChangeAspect="1" noChangeArrowheads="1" noTextEdit="1"/>
          </p:cNvSpPr>
          <p:nvPr>
            <p:ph type="sldImg"/>
          </p:nvPr>
        </p:nvSpPr>
        <p:spPr>
          <a:xfrm>
            <a:off x="92075" y="746125"/>
            <a:ext cx="6615113" cy="3721100"/>
          </a:xfrm>
          <a:ln/>
        </p:spPr>
      </p:sp>
      <p:sp>
        <p:nvSpPr>
          <p:cNvPr id="33796" name="Rectangle 3"/>
          <p:cNvSpPr>
            <a:spLocks noGrp="1" noChangeArrowheads="1"/>
          </p:cNvSpPr>
          <p:nvPr>
            <p:ph type="body" idx="1"/>
          </p:nvPr>
        </p:nvSpPr>
        <p:spPr>
          <a:xfrm>
            <a:off x="679450" y="4714875"/>
            <a:ext cx="5438775" cy="4465638"/>
          </a:xfrm>
          <a:noFill/>
        </p:spPr>
        <p:txBody>
          <a:bodyPr/>
          <a:lstStyle/>
          <a:p>
            <a:pPr eaLnBrk="1" hangingPunct="1"/>
            <a:endParaRPr lang="fr-BE" altLang="en-US" smtClean="0"/>
          </a:p>
        </p:txBody>
      </p:sp>
    </p:spTree>
    <p:extLst>
      <p:ext uri="{BB962C8B-B14F-4D97-AF65-F5344CB8AC3E}">
        <p14:creationId xmlns:p14="http://schemas.microsoft.com/office/powerpoint/2010/main" val="1503075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8688">
              <a:defRPr sz="3200" b="1">
                <a:solidFill>
                  <a:schemeClr val="tx1"/>
                </a:solidFill>
                <a:latin typeface="Times New Roman" pitchFamily="18" charset="0"/>
              </a:defRPr>
            </a:lvl1pPr>
            <a:lvl2pPr marL="742950" indent="-285750" defTabSz="928688">
              <a:defRPr sz="3200" b="1">
                <a:solidFill>
                  <a:schemeClr val="tx1"/>
                </a:solidFill>
                <a:latin typeface="Times New Roman" pitchFamily="18" charset="0"/>
              </a:defRPr>
            </a:lvl2pPr>
            <a:lvl3pPr marL="1143000" indent="-228600" defTabSz="928688">
              <a:defRPr sz="3200" b="1">
                <a:solidFill>
                  <a:schemeClr val="tx1"/>
                </a:solidFill>
                <a:latin typeface="Times New Roman" pitchFamily="18" charset="0"/>
              </a:defRPr>
            </a:lvl3pPr>
            <a:lvl4pPr marL="1600200" indent="-228600" defTabSz="928688">
              <a:defRPr sz="3200" b="1">
                <a:solidFill>
                  <a:schemeClr val="tx1"/>
                </a:solidFill>
                <a:latin typeface="Times New Roman" pitchFamily="18" charset="0"/>
              </a:defRPr>
            </a:lvl4pPr>
            <a:lvl5pPr marL="2057400" indent="-228600" defTabSz="928688">
              <a:defRPr sz="3200" b="1">
                <a:solidFill>
                  <a:schemeClr val="tx1"/>
                </a:solidFill>
                <a:latin typeface="Times New Roman" pitchFamily="18" charset="0"/>
              </a:defRPr>
            </a:lvl5pPr>
            <a:lvl6pPr marL="2514600" indent="-228600" defTabSz="928688" eaLnBrk="0" fontAlgn="base" hangingPunct="0">
              <a:spcBef>
                <a:spcPct val="0"/>
              </a:spcBef>
              <a:spcAft>
                <a:spcPct val="0"/>
              </a:spcAft>
              <a:defRPr sz="3200" b="1">
                <a:solidFill>
                  <a:schemeClr val="tx1"/>
                </a:solidFill>
                <a:latin typeface="Times New Roman" pitchFamily="18" charset="0"/>
              </a:defRPr>
            </a:lvl6pPr>
            <a:lvl7pPr marL="2971800" indent="-228600" defTabSz="928688" eaLnBrk="0" fontAlgn="base" hangingPunct="0">
              <a:spcBef>
                <a:spcPct val="0"/>
              </a:spcBef>
              <a:spcAft>
                <a:spcPct val="0"/>
              </a:spcAft>
              <a:defRPr sz="3200" b="1">
                <a:solidFill>
                  <a:schemeClr val="tx1"/>
                </a:solidFill>
                <a:latin typeface="Times New Roman" pitchFamily="18" charset="0"/>
              </a:defRPr>
            </a:lvl7pPr>
            <a:lvl8pPr marL="3429000" indent="-228600" defTabSz="928688" eaLnBrk="0" fontAlgn="base" hangingPunct="0">
              <a:spcBef>
                <a:spcPct val="0"/>
              </a:spcBef>
              <a:spcAft>
                <a:spcPct val="0"/>
              </a:spcAft>
              <a:defRPr sz="3200" b="1">
                <a:solidFill>
                  <a:schemeClr val="tx1"/>
                </a:solidFill>
                <a:latin typeface="Times New Roman" pitchFamily="18" charset="0"/>
              </a:defRPr>
            </a:lvl8pPr>
            <a:lvl9pPr marL="3886200" indent="-228600" defTabSz="928688" eaLnBrk="0" fontAlgn="base" hangingPunct="0">
              <a:spcBef>
                <a:spcPct val="0"/>
              </a:spcBef>
              <a:spcAft>
                <a:spcPct val="0"/>
              </a:spcAft>
              <a:defRPr sz="3200" b="1">
                <a:solidFill>
                  <a:schemeClr val="tx1"/>
                </a:solidFill>
                <a:latin typeface="Times New Roman" pitchFamily="18" charset="0"/>
              </a:defRPr>
            </a:lvl9pPr>
          </a:lstStyle>
          <a:p>
            <a:pPr marL="0" marR="0" lvl="0" indent="0" algn="r" defTabSz="928688" rtl="0" eaLnBrk="1" fontAlgn="base" latinLnBrk="0" hangingPunct="1">
              <a:lnSpc>
                <a:spcPct val="100000"/>
              </a:lnSpc>
              <a:spcBef>
                <a:spcPct val="0"/>
              </a:spcBef>
              <a:spcAft>
                <a:spcPct val="0"/>
              </a:spcAft>
              <a:buClrTx/>
              <a:buSzTx/>
              <a:buFontTx/>
              <a:buNone/>
              <a:tabLst/>
              <a:defRPr/>
            </a:pPr>
            <a:fld id="{57021076-4BFF-411B-B7F4-15E703EEE8EA}" type="slidenum">
              <a:rPr kumimoji="0" lang="nl-NL" altLang="en-US" sz="13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28688" rtl="0" eaLnBrk="1" fontAlgn="base" latinLnBrk="0" hangingPunct="1">
                <a:lnSpc>
                  <a:spcPct val="100000"/>
                </a:lnSpc>
                <a:spcBef>
                  <a:spcPct val="0"/>
                </a:spcBef>
                <a:spcAft>
                  <a:spcPct val="0"/>
                </a:spcAft>
                <a:buClrTx/>
                <a:buSzTx/>
                <a:buFontTx/>
                <a:buNone/>
                <a:tabLst/>
                <a:defRPr/>
              </a:pPr>
              <a:t>87</a:t>
            </a:fld>
            <a:endParaRPr kumimoji="0" lang="nl-NL" altLang="en-US" sz="1300" b="0" i="0" u="none" strike="noStrike" kern="1200" cap="none" spc="0" normalizeH="0" baseline="0" noProof="0" smtClean="0">
              <a:ln>
                <a:noFill/>
              </a:ln>
              <a:solidFill>
                <a:prstClr val="black"/>
              </a:solidFill>
              <a:effectLst/>
              <a:uLnTx/>
              <a:uFillTx/>
              <a:latin typeface="Times New Roman" pitchFamily="18" charset="0"/>
              <a:ea typeface="+mn-ea"/>
              <a:cs typeface="Arial" charset="0"/>
            </a:endParaRPr>
          </a:p>
        </p:txBody>
      </p:sp>
      <p:sp>
        <p:nvSpPr>
          <p:cNvPr id="33795" name="Rectangle 2"/>
          <p:cNvSpPr>
            <a:spLocks noGrp="1" noRot="1" noChangeAspect="1" noChangeArrowheads="1" noTextEdit="1"/>
          </p:cNvSpPr>
          <p:nvPr>
            <p:ph type="sldImg"/>
          </p:nvPr>
        </p:nvSpPr>
        <p:spPr>
          <a:xfrm>
            <a:off x="92075" y="746125"/>
            <a:ext cx="6615113" cy="3721100"/>
          </a:xfrm>
          <a:ln/>
        </p:spPr>
      </p:sp>
      <p:sp>
        <p:nvSpPr>
          <p:cNvPr id="33796" name="Rectangle 3"/>
          <p:cNvSpPr>
            <a:spLocks noGrp="1" noChangeArrowheads="1"/>
          </p:cNvSpPr>
          <p:nvPr>
            <p:ph type="body" idx="1"/>
          </p:nvPr>
        </p:nvSpPr>
        <p:spPr>
          <a:xfrm>
            <a:off x="679450" y="4714875"/>
            <a:ext cx="5438775" cy="4465638"/>
          </a:xfrm>
          <a:noFill/>
        </p:spPr>
        <p:txBody>
          <a:bodyPr/>
          <a:lstStyle/>
          <a:p>
            <a:pPr eaLnBrk="1" hangingPunct="1"/>
            <a:endParaRPr lang="fr-BE" altLang="en-US" smtClean="0"/>
          </a:p>
        </p:txBody>
      </p:sp>
    </p:spTree>
    <p:extLst>
      <p:ext uri="{BB962C8B-B14F-4D97-AF65-F5344CB8AC3E}">
        <p14:creationId xmlns:p14="http://schemas.microsoft.com/office/powerpoint/2010/main" val="3055771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voettekst 3"/>
          <p:cNvSpPr>
            <a:spLocks noGrp="1"/>
          </p:cNvSpPr>
          <p:nvPr>
            <p:ph type="ftr" sz="quarter" idx="10"/>
          </p:nvPr>
        </p:nvSpPr>
        <p:spPr/>
        <p:txBody>
          <a:bodyPr/>
          <a:lstStyle/>
          <a:p>
            <a:endParaRPr lang="en-US"/>
          </a:p>
        </p:txBody>
      </p:sp>
      <p:sp>
        <p:nvSpPr>
          <p:cNvPr id="5" name="Tijdelijke aanduiding voor dianummer 4"/>
          <p:cNvSpPr>
            <a:spLocks noGrp="1"/>
          </p:cNvSpPr>
          <p:nvPr>
            <p:ph type="sldNum" sz="quarter" idx="11"/>
          </p:nvPr>
        </p:nvSpPr>
        <p:spPr/>
        <p:txBody>
          <a:bodyPr/>
          <a:lstStyle/>
          <a:p>
            <a:fld id="{5A57600D-736F-4798-A80B-BDFC399B170B}" type="slidenum">
              <a:rPr lang="en-US" smtClean="0"/>
              <a:t>99</a:t>
            </a:fld>
            <a:endParaRPr lang="en-US"/>
          </a:p>
        </p:txBody>
      </p:sp>
    </p:spTree>
    <p:extLst>
      <p:ext uri="{BB962C8B-B14F-4D97-AF65-F5344CB8AC3E}">
        <p14:creationId xmlns:p14="http://schemas.microsoft.com/office/powerpoint/2010/main" val="3867287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FFA2C57-6F2A-4A75-B143-BC40857E40EC}"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883343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1B907515-5630-4CCA-8FC0-9240982DAEDB}" type="slidenum">
              <a:rPr kumimoji="0" lang="nl-NL"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31863" rtl="0" eaLnBrk="1" fontAlgn="base" latinLnBrk="0" hangingPunct="1">
                <a:lnSpc>
                  <a:spcPct val="100000"/>
                </a:lnSpc>
                <a:spcBef>
                  <a:spcPct val="0"/>
                </a:spcBef>
                <a:spcAft>
                  <a:spcPct val="0"/>
                </a:spcAft>
                <a:buClrTx/>
                <a:buSzTx/>
                <a:buFontTx/>
                <a:buNone/>
                <a:tabLst/>
                <a:defRPr/>
              </a:pPr>
              <a:t>53</a:t>
            </a:fld>
            <a:endParaRPr kumimoji="0" lang="nl-BE"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414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58778CF7-6775-48B0-BD2D-D3D6DE5BD562}" type="slidenum">
              <a:rPr kumimoji="0" lang="nl-NL"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31863" rtl="0" eaLnBrk="1" fontAlgn="base" latinLnBrk="0" hangingPunct="1">
                <a:lnSpc>
                  <a:spcPct val="100000"/>
                </a:lnSpc>
                <a:spcBef>
                  <a:spcPct val="0"/>
                </a:spcBef>
                <a:spcAft>
                  <a:spcPct val="0"/>
                </a:spcAft>
                <a:buClrTx/>
                <a:buSzTx/>
                <a:buFontTx/>
                <a:buNone/>
                <a:tabLst/>
                <a:defRPr/>
              </a:pPr>
              <a:t>53</a:t>
            </a:fld>
            <a:endParaRPr kumimoji="0" lang="nl-BE"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41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707451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2EDF498-6B22-4C23-B9DE-FBD91F7FCCAE}" type="slidenum">
              <a:rPr kumimoji="0" lang="fr-BE"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fr-BE"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124061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80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F14B466-97F6-42AD-BA69-3128B6BE031F}" type="slidenum">
              <a:rPr lang="en-GB" altLang="en-US" smtClean="0">
                <a:latin typeface="Calibri" pitchFamily="34" charset="0"/>
              </a:rPr>
              <a:pPr fontAlgn="base">
                <a:spcBef>
                  <a:spcPct val="0"/>
                </a:spcBef>
                <a:spcAft>
                  <a:spcPct val="0"/>
                </a:spcAft>
                <a:defRPr/>
              </a:pPr>
              <a:t>55</a:t>
            </a:fld>
            <a:endParaRPr lang="nl-BE" altLang="en-US" smtClean="0">
              <a:latin typeface="Calibri" pitchFamily="34" charset="0"/>
            </a:endParaRPr>
          </a:p>
        </p:txBody>
      </p:sp>
    </p:spTree>
    <p:extLst>
      <p:ext uri="{BB962C8B-B14F-4D97-AF65-F5344CB8AC3E}">
        <p14:creationId xmlns:p14="http://schemas.microsoft.com/office/powerpoint/2010/main" val="1126795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90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B2D31976-9B74-4DEB-BA7A-338D8B7DCAC4}" type="slidenum">
              <a:rPr lang="en-GB" altLang="en-US" smtClean="0">
                <a:latin typeface="Calibri" pitchFamily="34" charset="0"/>
              </a:rPr>
              <a:pPr fontAlgn="base">
                <a:spcBef>
                  <a:spcPct val="0"/>
                </a:spcBef>
                <a:spcAft>
                  <a:spcPct val="0"/>
                </a:spcAft>
                <a:defRPr/>
              </a:pPr>
              <a:t>56</a:t>
            </a:fld>
            <a:endParaRPr lang="nl-BE" altLang="en-US" smtClean="0">
              <a:latin typeface="Calibri" pitchFamily="34" charset="0"/>
            </a:endParaRPr>
          </a:p>
        </p:txBody>
      </p:sp>
    </p:spTree>
    <p:extLst>
      <p:ext uri="{BB962C8B-B14F-4D97-AF65-F5344CB8AC3E}">
        <p14:creationId xmlns:p14="http://schemas.microsoft.com/office/powerpoint/2010/main" val="36631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264213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6DAB8C-1B49-4728-8012-01A213B6DF72}"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7698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E4DBEC1-93FB-4B91-9E59-62B174088C80}"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276034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ksz.fgov.be/" TargetMode="External"/><Relationship Id="rId2" Type="http://schemas.openxmlformats.org/officeDocument/2006/relationships/hyperlink" Target="mailto:Frank.Robben@ksz.fgov.be" TargetMode="External"/><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ctr">
              <a:defRPr sz="4400">
                <a:solidFill>
                  <a:schemeClr val="tx1"/>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0" name="Rectangle 9"/>
          <p:cNvSpPr/>
          <p:nvPr userDrawn="1"/>
        </p:nvSpPr>
        <p:spPr>
          <a:xfrm>
            <a:off x="1056609" y="6642847"/>
            <a:ext cx="10078781" cy="215153"/>
          </a:xfrm>
          <a:prstGeom prst="rect">
            <a:avLst/>
          </a:prstGeom>
          <a:solidFill>
            <a:srgbClr val="008CB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104" y="207844"/>
            <a:ext cx="2540579" cy="1222654"/>
          </a:xfrm>
          <a:prstGeom prst="rect">
            <a:avLst/>
          </a:prstGeom>
        </p:spPr>
      </p:pic>
    </p:spTree>
    <p:extLst>
      <p:ext uri="{BB962C8B-B14F-4D97-AF65-F5344CB8AC3E}">
        <p14:creationId xmlns:p14="http://schemas.microsoft.com/office/powerpoint/2010/main" val="34279162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5" name="Content Placeholder 4"/>
          <p:cNvSpPr txBox="1">
            <a:spLocks/>
          </p:cNvSpPr>
          <p:nvPr userDrawn="1"/>
        </p:nvSpPr>
        <p:spPr bwMode="auto">
          <a:xfrm>
            <a:off x="1977408" y="2471645"/>
            <a:ext cx="8219256" cy="1296144"/>
          </a:xfrm>
          <a:prstGeom prst="rect">
            <a:avLst/>
          </a:prstGeom>
          <a:noFill/>
          <a:ln w="19050">
            <a:solidFill>
              <a:schemeClr val="accent3">
                <a:lumMod val="50000"/>
              </a:schemeClr>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lang="en-US" altLang="en-US" sz="3200" kern="1200" dirty="0" smtClean="0">
                <a:solidFill>
                  <a:srgbClr val="0078B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fr-BE" altLang="en-US" sz="1200" b="0" i="0" u="none" strike="noStrike" kern="1200" cap="none" spc="0" normalizeH="0" baseline="0" noProof="0" dirty="0" smtClean="0">
              <a:ln>
                <a:noFill/>
              </a:ln>
              <a:solidFill>
                <a:srgbClr val="008CB2"/>
              </a:solidFill>
              <a:effectLst/>
              <a:uLnTx/>
              <a:uFillTx/>
              <a:latin typeface="Calibri"/>
              <a:ea typeface="+mn-ea"/>
              <a:cs typeface="+mn-cs"/>
            </a:endParaRPr>
          </a:p>
        </p:txBody>
      </p:sp>
    </p:spTree>
    <p:extLst>
      <p:ext uri="{BB962C8B-B14F-4D97-AF65-F5344CB8AC3E}">
        <p14:creationId xmlns:p14="http://schemas.microsoft.com/office/powerpoint/2010/main" val="11832149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6500284" y="1988840"/>
            <a:ext cx="5691716" cy="2800767"/>
            <a:chOff x="4407024" y="1916832"/>
            <a:chExt cx="4269432" cy="2801185"/>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r>
                <a:rPr lang="en-US" sz="1600" dirty="0" smtClean="0">
                  <a:solidFill>
                    <a:srgbClr val="0D0D0D"/>
                  </a:solidFill>
                </a:rPr>
                <a:t>frank.robben@mail.fgov.be </a:t>
              </a:r>
            </a:p>
            <a:p>
              <a:pPr>
                <a:defRPr/>
              </a:pPr>
              <a:endParaRPr lang="en-US" sz="1600" dirty="0" smtClean="0">
                <a:solidFill>
                  <a:srgbClr val="0D0D0D"/>
                </a:solidFill>
                <a:sym typeface="Arial" charset="0"/>
              </a:endParaRPr>
            </a:p>
            <a:p>
              <a:pPr>
                <a:defRPr/>
              </a:pPr>
              <a:r>
                <a:rPr lang="fr-BE" sz="1600" dirty="0" smtClean="0">
                  <a:solidFill>
                    <a:srgbClr val="0D0D0D"/>
                  </a:solidFill>
                  <a:sym typeface="Arial" charset="0"/>
                </a:rPr>
                <a:t>@</a:t>
              </a:r>
              <a:r>
                <a:rPr lang="fr-BE" sz="1600" dirty="0" err="1" smtClean="0">
                  <a:solidFill>
                    <a:srgbClr val="0D0D0D"/>
                  </a:solidFill>
                  <a:sym typeface="Arial" charset="0"/>
                </a:rPr>
                <a:t>FrRobben</a:t>
              </a:r>
              <a:endParaRPr lang="fr-BE" sz="1600" dirty="0" smtClean="0">
                <a:solidFill>
                  <a:srgbClr val="0D0D0D"/>
                </a:solidFill>
                <a:sym typeface="Arial" charset="0"/>
              </a:endParaRPr>
            </a:p>
            <a:p>
              <a:pPr>
                <a:defRPr/>
              </a:pPr>
              <a:endParaRPr lang="en-US" sz="1600" dirty="0" smtClean="0">
                <a:solidFill>
                  <a:srgbClr val="0D0D0D"/>
                </a:solidFill>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smtClean="0">
                  <a:solidFill>
                    <a:srgbClr val="7F7F7F"/>
                  </a:solidFill>
                  <a:sym typeface="Arial" charset="0"/>
                </a:rPr>
                <a:t>https://www.frankrobben.be</a:t>
              </a:r>
              <a:endParaRPr lang="en-GB" sz="1600" dirty="0" smtClean="0">
                <a:solidFill>
                  <a:srgbClr val="7F7F7F"/>
                </a:solidFill>
              </a:endParaRPr>
            </a:p>
            <a:p>
              <a:pPr>
                <a:defRPr/>
              </a:pPr>
              <a:r>
                <a:rPr lang="en-US" sz="1600" dirty="0" smtClean="0">
                  <a:solidFill>
                    <a:srgbClr val="7F7F7F"/>
                  </a:solidFill>
                  <a:sym typeface="Arial" charset="0"/>
                </a:rPr>
                <a:t>https://www.ehealth.fgov.be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https://www.socialsecurity.be</a:t>
              </a: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11065" y="1772816"/>
            <a:ext cx="4686374"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4062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790553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9600" y="1196752"/>
            <a:ext cx="10972800" cy="5285797"/>
          </a:xfrm>
          <a:prstGeom prst="rect">
            <a:avLst/>
          </a:prstGeo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211113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pSp>
        <p:nvGrpSpPr>
          <p:cNvPr id="6" name="Group 11"/>
          <p:cNvGrpSpPr>
            <a:grpSpLocks/>
          </p:cNvGrpSpPr>
          <p:nvPr userDrawn="1"/>
        </p:nvGrpSpPr>
        <p:grpSpPr bwMode="auto">
          <a:xfrm>
            <a:off x="6113760" y="2132862"/>
            <a:ext cx="5691717" cy="2592697"/>
            <a:chOff x="4406900" y="2676525"/>
            <a:chExt cx="4268788" cy="2593858"/>
          </a:xfrm>
        </p:grpSpPr>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295962"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279172"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787900" y="2676525"/>
              <a:ext cx="3887788" cy="259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477" dirty="0" smtClean="0">
                <a:solidFill>
                  <a:srgbClr val="0D0D0D"/>
                </a:solidFill>
                <a:latin typeface="+mn-lt"/>
                <a:cs typeface="Arial" pitchFamily="34" charset="0"/>
              </a:endParaRPr>
            </a:p>
            <a:p>
              <a:pPr>
                <a:defRPr/>
              </a:pPr>
              <a:endParaRPr lang="fr-BE" altLang="en-US" sz="1477" dirty="0" smtClean="0">
                <a:solidFill>
                  <a:srgbClr val="0D0D0D"/>
                </a:solidFill>
                <a:latin typeface="+mn-lt"/>
                <a:cs typeface="Arial" pitchFamily="34" charset="0"/>
              </a:endParaRPr>
            </a:p>
            <a:p>
              <a:pPr>
                <a:defRPr/>
              </a:pPr>
              <a:endParaRPr lang="fr-BE" altLang="en-US" sz="1477" dirty="0" smtClean="0">
                <a:solidFill>
                  <a:srgbClr val="0D0D0D"/>
                </a:solidFill>
                <a:latin typeface="+mn-lt"/>
                <a:cs typeface="Arial" pitchFamily="34" charset="0"/>
              </a:endParaRPr>
            </a:p>
            <a:p>
              <a:pPr>
                <a:defRPr/>
              </a:pPr>
              <a:endParaRPr lang="fr-BE" altLang="en-US" sz="1477" dirty="0" smtClean="0">
                <a:solidFill>
                  <a:srgbClr val="0D0D0D"/>
                </a:solidFill>
                <a:latin typeface="+mn-lt"/>
                <a:cs typeface="Arial" pitchFamily="34" charset="0"/>
              </a:endParaRPr>
            </a:p>
            <a:p>
              <a:pPr>
                <a:defRPr/>
              </a:pPr>
              <a:r>
                <a:rPr lang="fr-BE" altLang="en-US" sz="1477" dirty="0" smtClean="0">
                  <a:latin typeface="+mn-lt"/>
                  <a:cs typeface="Arial" pitchFamily="34" charset="0"/>
                </a:rPr>
                <a:t>frank.robben@ehealth.fgov.be </a:t>
              </a:r>
            </a:p>
            <a:p>
              <a:pPr>
                <a:defRPr/>
              </a:pPr>
              <a:endParaRPr lang="fr-BE" altLang="en-US" sz="1477" dirty="0" smtClean="0">
                <a:latin typeface="+mn-lt"/>
                <a:cs typeface="Arial" pitchFamily="34" charset="0"/>
                <a:sym typeface="Arial" pitchFamily="34" charset="0"/>
              </a:endParaRPr>
            </a:p>
            <a:p>
              <a:pPr>
                <a:defRPr/>
              </a:pPr>
              <a:r>
                <a:rPr lang="fr-BE" altLang="en-US" sz="1477" dirty="0" smtClean="0">
                  <a:latin typeface="+mn-lt"/>
                  <a:cs typeface="Arial" pitchFamily="34" charset="0"/>
                  <a:sym typeface="Arial" pitchFamily="34" charset="0"/>
                </a:rPr>
                <a:t>@FrRobben</a:t>
              </a:r>
            </a:p>
            <a:p>
              <a:pPr>
                <a:defRPr/>
              </a:pPr>
              <a:endParaRPr lang="fr-BE" altLang="en-US" sz="1477" dirty="0" smtClean="0">
                <a:latin typeface="+mn-lt"/>
                <a:cs typeface="Arial" pitchFamily="34" charset="0"/>
                <a:sym typeface="Arial" pitchFamily="34" charset="0"/>
              </a:endParaRPr>
            </a:p>
            <a:p>
              <a:pPr>
                <a:defRPr/>
              </a:pPr>
              <a:r>
                <a:rPr lang="fr-BE" altLang="en-US" sz="1477" dirty="0" smtClean="0">
                  <a:latin typeface="+mn-lt"/>
                  <a:cs typeface="Arial" pitchFamily="34" charset="0"/>
                  <a:sym typeface="Arial" pitchFamily="34" charset="0"/>
                </a:rPr>
                <a:t>https://www.ehealth.fgov.be</a:t>
              </a:r>
            </a:p>
            <a:p>
              <a:pPr>
                <a:defRPr/>
              </a:pPr>
              <a:r>
                <a:rPr lang="fr-BE" altLang="en-US" sz="1477" dirty="0" smtClean="0">
                  <a:latin typeface="+mn-lt"/>
                  <a:cs typeface="Arial" pitchFamily="34" charset="0"/>
                  <a:sym typeface="Arial" pitchFamily="34" charset="0"/>
                </a:rPr>
                <a:t>https://www.ksz.fgov.be</a:t>
              </a:r>
            </a:p>
            <a:p>
              <a:pPr>
                <a:defRPr/>
              </a:pPr>
              <a:r>
                <a:rPr lang="fr-BE" altLang="en-US" sz="1477" dirty="0" smtClean="0">
                  <a:latin typeface="+mn-lt"/>
                  <a:cs typeface="Arial" pitchFamily="34" charset="0"/>
                  <a:sym typeface="Arial" pitchFamily="34" charset="0"/>
                </a:rPr>
                <a:t>https://www.frankrobben.be</a:t>
              </a:r>
              <a:endParaRPr lang="fr-BE" altLang="en-US" sz="1477" dirty="0" smtClean="0">
                <a:latin typeface="+mn-lt"/>
                <a:cs typeface="Arial" pitchFamily="34" charset="0"/>
              </a:endParaRPr>
            </a:p>
          </p:txBody>
        </p:sp>
      </p:grpSp>
      <p:pic>
        <p:nvPicPr>
          <p:cNvPr id="11" name="Picture 2" descr="http://fr.hdyo.org/assets/ask-question-2-ce96e3e01c85a38a0d39c61cfae6d42c.jpg"/>
          <p:cNvPicPr>
            <a:picLocks noChangeAspect="1" noChangeArrowheads="1"/>
          </p:cNvPicPr>
          <p:nvPr userDrawn="1"/>
        </p:nvPicPr>
        <p:blipFill>
          <a:blip r:embed="rId4">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11065" y="1772816"/>
            <a:ext cx="4686374"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1670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6383867" y="4652963"/>
            <a:ext cx="5621867" cy="141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nl-BE" altLang="en-US" sz="1400" dirty="0" smtClean="0"/>
              <a:t>Frank Robben</a:t>
            </a:r>
          </a:p>
          <a:p>
            <a:pPr>
              <a:defRPr/>
            </a:pPr>
            <a:r>
              <a:rPr lang="nl-BE" altLang="en-US" sz="1200" dirty="0" smtClean="0"/>
              <a:t>Administrateur-generaal </a:t>
            </a:r>
          </a:p>
          <a:p>
            <a:pPr>
              <a:defRPr/>
            </a:pPr>
            <a:r>
              <a:rPr lang="nl-BE" altLang="en-US" sz="1200" dirty="0" smtClean="0"/>
              <a:t>Kruispuntbank van de Sociale Zekerheid</a:t>
            </a:r>
          </a:p>
          <a:p>
            <a:pPr>
              <a:defRPr/>
            </a:pPr>
            <a:r>
              <a:rPr lang="nl-NL" altLang="en-US" sz="1200" dirty="0" smtClean="0"/>
              <a:t>Willebroekkaai 38 </a:t>
            </a:r>
          </a:p>
          <a:p>
            <a:pPr>
              <a:defRPr/>
            </a:pPr>
            <a:r>
              <a:rPr lang="nl-BE" altLang="en-US" sz="1200" dirty="0" smtClean="0"/>
              <a:t>B-1000 Brussel</a:t>
            </a:r>
          </a:p>
          <a:p>
            <a:pPr>
              <a:defRPr/>
            </a:pPr>
            <a:r>
              <a:rPr lang="nl-BE" altLang="en-US" sz="1200" dirty="0" smtClean="0"/>
              <a:t>E-mail: </a:t>
            </a:r>
            <a:r>
              <a:rPr lang="nl-BE" altLang="en-US" sz="1200" dirty="0" smtClean="0">
                <a:solidFill>
                  <a:srgbClr val="FF0000"/>
                </a:solidFill>
                <a:hlinkClick r:id="rId2"/>
              </a:rPr>
              <a:t>Frank.Robben@ksz.fgov.be</a:t>
            </a:r>
            <a:endParaRPr lang="nl-BE" altLang="en-US" sz="1200" dirty="0" smtClean="0">
              <a:solidFill>
                <a:srgbClr val="FF0000"/>
              </a:solidFill>
            </a:endParaRPr>
          </a:p>
          <a:p>
            <a:pPr>
              <a:defRPr/>
            </a:pPr>
            <a:r>
              <a:rPr lang="nl-BE" altLang="en-US" sz="1200" dirty="0" smtClean="0"/>
              <a:t>Website KSZ: </a:t>
            </a:r>
            <a:r>
              <a:rPr lang="nl-BE" altLang="en-US" sz="1200" dirty="0" smtClean="0">
                <a:hlinkClick r:id="rId3"/>
              </a:rPr>
              <a:t>www.ksz.fgov.be</a:t>
            </a:r>
            <a:endParaRPr lang="nl-BE" altLang="en-US" sz="1200" dirty="0" smtClean="0"/>
          </a:p>
        </p:txBody>
      </p:sp>
      <p:pic>
        <p:nvPicPr>
          <p:cNvPr id="5" name="Picture 2" descr="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34435" y="188913"/>
            <a:ext cx="2953253"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556793"/>
            <a:ext cx="10363200" cy="1470025"/>
          </a:xfrm>
        </p:spPr>
        <p:txBody>
          <a:bodyPr/>
          <a:lstStyle>
            <a:lvl1pPr>
              <a:defRPr sz="4000" b="0"/>
            </a:lvl1pPr>
          </a:lstStyle>
          <a:p>
            <a:r>
              <a:rPr lang="en-US" smtClean="0"/>
              <a:t>Click to edit Master title style</a:t>
            </a:r>
            <a:endParaRPr lang="en-GB"/>
          </a:p>
        </p:txBody>
      </p:sp>
      <p:sp>
        <p:nvSpPr>
          <p:cNvPr id="3" name="Subtitle 2"/>
          <p:cNvSpPr>
            <a:spLocks noGrp="1"/>
          </p:cNvSpPr>
          <p:nvPr>
            <p:ph type="subTitle" idx="1"/>
          </p:nvPr>
        </p:nvSpPr>
        <p:spPr>
          <a:xfrm>
            <a:off x="1828800" y="2996952"/>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a:xfrm>
            <a:off x="9215967" y="6453189"/>
            <a:ext cx="28448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endParaRPr lang="en-GB"/>
          </a:p>
        </p:txBody>
      </p:sp>
      <p:pic>
        <p:nvPicPr>
          <p:cNvPr id="7"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76320" y="237332"/>
            <a:ext cx="2500614" cy="71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1082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8" name="Text Placeholder 2"/>
          <p:cNvSpPr>
            <a:spLocks noGrp="1"/>
          </p:cNvSpPr>
          <p:nvPr>
            <p:ph idx="1"/>
          </p:nvPr>
        </p:nvSpPr>
        <p:spPr>
          <a:xfrm>
            <a:off x="609600" y="1196752"/>
            <a:ext cx="10972800" cy="5112568"/>
          </a:xfrm>
          <a:prstGeom prst="rect">
            <a:avLst/>
          </a:prstGeom>
        </p:spPr>
        <p:txBody>
          <a:bodyPr rtlCol="0">
            <a:normAutofit/>
          </a:bodyPr>
          <a:lstStyle>
            <a:lvl1pPr>
              <a:defRPr sz="2400"/>
            </a:lvl1pPr>
            <a:lvl2pPr marL="742950" indent="-285750">
              <a:buFont typeface="Calibri" panose="020F0502020204030204" pitchFamily="34" charset="0"/>
              <a:buChar char="-"/>
              <a:defRPr sz="2000"/>
            </a:lvl2pPr>
            <a:lvl3pPr>
              <a:defRPr sz="1600"/>
            </a:lvl3pPr>
            <a:lvl4pPr marL="1600200" indent="-228600">
              <a:buFont typeface="Calibri" panose="020F0502020204030204" pitchFamily="34" charset="0"/>
              <a:buChar cha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Tree>
    <p:extLst>
      <p:ext uri="{BB962C8B-B14F-4D97-AF65-F5344CB8AC3E}">
        <p14:creationId xmlns:p14="http://schemas.microsoft.com/office/powerpoint/2010/main" val="2404282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8" name="Text Placeholder 2"/>
          <p:cNvSpPr>
            <a:spLocks noGrp="1"/>
          </p:cNvSpPr>
          <p:nvPr>
            <p:ph idx="1"/>
          </p:nvPr>
        </p:nvSpPr>
        <p:spPr>
          <a:xfrm>
            <a:off x="623392" y="2276872"/>
            <a:ext cx="10972800" cy="1296144"/>
          </a:xfrm>
          <a:prstGeom prst="rect">
            <a:avLst/>
          </a:prstGeom>
          <a:ln w="19050">
            <a:solidFill>
              <a:srgbClr val="0078B2"/>
            </a:solidFill>
          </a:ln>
        </p:spPr>
        <p:txBody>
          <a:bodyPr rtlCol="0" anchor="ctr">
            <a:normAutofit/>
          </a:bodyPr>
          <a:lstStyle>
            <a:lvl1pPr marL="0" indent="0" algn="ctr">
              <a:buNone/>
              <a:defRPr sz="3200">
                <a:solidFill>
                  <a:srgbClr val="0078B2"/>
                </a:solidFill>
              </a:defRPr>
            </a:lvl1pPr>
            <a:lvl2pPr>
              <a:defRPr sz="2000"/>
            </a:lvl2pPr>
            <a:lvl3pPr>
              <a:defRPr sz="1600"/>
            </a:lvl3pPr>
            <a:lvl4pPr>
              <a:defRPr sz="1600"/>
            </a:lvl4pPr>
            <a:lvl5pPr>
              <a:defRPr sz="1600"/>
            </a:lvl5pPr>
          </a:lstStyle>
          <a:p>
            <a:pPr lvl="0"/>
            <a:r>
              <a:rPr lang="en-US" noProof="0" dirty="0" smtClean="0"/>
              <a:t>Click to edit Master text styles</a:t>
            </a:r>
          </a:p>
        </p:txBody>
      </p:sp>
    </p:spTree>
    <p:extLst>
      <p:ext uri="{BB962C8B-B14F-4D97-AF65-F5344CB8AC3E}">
        <p14:creationId xmlns:p14="http://schemas.microsoft.com/office/powerpoint/2010/main" val="2041984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383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3805124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4423" y="257546"/>
            <a:ext cx="11074301" cy="827184"/>
          </a:xfrm>
          <a:prstGeom prst="rect">
            <a:avLst/>
          </a:prstGeom>
        </p:spPr>
        <p:txBody>
          <a:bodyPr anchor="ctr">
            <a:normAutofit/>
          </a:bodyPr>
          <a:lstStyle>
            <a:lvl1pPr algn="ctr" rtl="0" eaLnBrk="0" fontAlgn="base" hangingPunct="0">
              <a:spcBef>
                <a:spcPct val="0"/>
              </a:spcBef>
              <a:spcAft>
                <a:spcPct val="0"/>
              </a:spcAft>
              <a:defRPr lang="en-US" sz="4000" b="0" kern="1200" dirty="0">
                <a:solidFill>
                  <a:srgbClr val="0087BE"/>
                </a:solidFill>
                <a:latin typeface="+mn-lt"/>
                <a:ea typeface="+mj-ea"/>
                <a:cs typeface="+mj-cs"/>
              </a:defRPr>
            </a:lvl1pPr>
          </a:lstStyle>
          <a:p>
            <a:r>
              <a:rPr lang="en-US" dirty="0" smtClean="0"/>
              <a:t>Click to edit Master title style</a:t>
            </a:r>
            <a:endParaRPr lang="en-US" dirty="0"/>
          </a:p>
        </p:txBody>
      </p:sp>
      <p:sp>
        <p:nvSpPr>
          <p:cNvPr id="8" name="Slide Number Placeholder 5"/>
          <p:cNvSpPr txBox="1">
            <a:spLocks/>
          </p:cNvSpPr>
          <p:nvPr userDrawn="1"/>
        </p:nvSpPr>
        <p:spPr>
          <a:xfrm>
            <a:off x="11364688" y="6478599"/>
            <a:ext cx="750888" cy="365125"/>
          </a:xfrm>
          <a:prstGeom prst="rect">
            <a:avLst/>
          </a:prstGeom>
          <a:ln>
            <a:no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A7F1E79-8225-48A0-95BD-5254C3720E2D}" type="slidenum">
              <a:rPr lang="en-GB" smtClean="0"/>
              <a:pPr>
                <a:defRPr/>
              </a:pPr>
              <a:t>‹nr.›</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7250" y="6491299"/>
            <a:ext cx="371475" cy="352425"/>
          </a:xfrm>
          <a:prstGeom prst="rect">
            <a:avLst/>
          </a:prstGeom>
          <a:ln>
            <a:noFill/>
          </a:ln>
        </p:spPr>
      </p:pic>
      <p:sp>
        <p:nvSpPr>
          <p:cNvPr id="7" name="Rectangle 6"/>
          <p:cNvSpPr/>
          <p:nvPr userDrawn="1"/>
        </p:nvSpPr>
        <p:spPr>
          <a:xfrm>
            <a:off x="1056609" y="6642847"/>
            <a:ext cx="10078781" cy="215153"/>
          </a:xfrm>
          <a:prstGeom prst="rect">
            <a:avLst/>
          </a:prstGeom>
          <a:solidFill>
            <a:srgbClr val="008CB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p:cNvSpPr>
            <a:spLocks noGrp="1"/>
          </p:cNvSpPr>
          <p:nvPr>
            <p:ph idx="1"/>
          </p:nvPr>
        </p:nvSpPr>
        <p:spPr>
          <a:xfrm>
            <a:off x="654423" y="1255059"/>
            <a:ext cx="11074301" cy="5223540"/>
          </a:xfrm>
          <a:prstGeom prst="rect">
            <a:avLst/>
          </a:prstGeom>
        </p:spPr>
        <p:txBody>
          <a:bodyPr>
            <a:normAutofit/>
          </a:bodyPr>
          <a:lstStyle>
            <a:lvl1pPr>
              <a:defRPr sz="2400" baseline="0">
                <a:solidFill>
                  <a:schemeClr val="tx1"/>
                </a:solidFill>
                <a:latin typeface="Calibri" panose="020F0502020204030204" pitchFamily="34" charset="0"/>
              </a:defRPr>
            </a:lvl1pPr>
            <a:lvl2pPr marL="540000" indent="-180000">
              <a:buFont typeface="Calibri" panose="020F0502020204030204" pitchFamily="34" charset="0"/>
              <a:buChar char="-"/>
              <a:defRPr sz="2000">
                <a:solidFill>
                  <a:schemeClr val="tx1"/>
                </a:solidFill>
              </a:defRPr>
            </a:lvl2pPr>
            <a:lvl3pPr marL="720000" indent="-180000">
              <a:defRPr sz="1800">
                <a:solidFill>
                  <a:schemeClr val="tx1"/>
                </a:solidFill>
              </a:defRPr>
            </a:lvl3pPr>
            <a:lvl4pPr marL="900000" indent="-180000">
              <a:buFontTx/>
              <a:buChar char="-"/>
              <a:defRPr sz="1600">
                <a:solidFill>
                  <a:schemeClr val="tx1"/>
                </a:solidFill>
              </a:defRPr>
            </a:lvl4pPr>
            <a:lvl5pPr marL="1152000" indent="-180000">
              <a:buFont typeface="Arial" panose="020B0604020202020204" pitchFamily="34" charset="0"/>
              <a:buChar char="•"/>
              <a:defRPr sz="1800">
                <a:solidFill>
                  <a:schemeClr val="tx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Tree>
    <p:extLst>
      <p:ext uri="{BB962C8B-B14F-4D97-AF65-F5344CB8AC3E}">
        <p14:creationId xmlns:p14="http://schemas.microsoft.com/office/powerpoint/2010/main" val="26763226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6434668" y="1086038"/>
            <a:ext cx="5691716" cy="3293209"/>
            <a:chOff x="4407024" y="1916832"/>
            <a:chExt cx="4269432" cy="2700574"/>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31755" y="326681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70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BE" sz="1600" dirty="0" smtClean="0">
                <a:solidFill>
                  <a:srgbClr val="7F7F7F"/>
                </a:solidFill>
                <a:cs typeface="Arial" charset="0"/>
                <a:sym typeface="Arial" charset="0"/>
              </a:endParaRPr>
            </a:p>
            <a:p>
              <a:pPr>
                <a:defRPr/>
              </a:pPr>
              <a:endParaRPr lang="fr-BE" sz="1600" dirty="0" smtClean="0">
                <a:solidFill>
                  <a:srgbClr val="7F7F7F"/>
                </a:solidFill>
                <a:cs typeface="Arial" charset="0"/>
                <a:sym typeface="Arial" charset="0"/>
              </a:endParaRPr>
            </a:p>
            <a:p>
              <a:pPr>
                <a:defRPr/>
              </a:pPr>
              <a:endParaRPr lang="fr-BE" sz="1600" dirty="0" smtClean="0">
                <a:solidFill>
                  <a:srgbClr val="7F7F7F"/>
                </a:solidFill>
                <a:cs typeface="Arial" charset="0"/>
                <a:sym typeface="Arial" charset="0"/>
              </a:endParaRPr>
            </a:p>
            <a:p>
              <a:pPr>
                <a:defRPr/>
              </a:pPr>
              <a:endParaRPr lang="fr-BE" sz="1600" dirty="0" smtClean="0">
                <a:solidFill>
                  <a:srgbClr val="7F7F7F"/>
                </a:solidFill>
                <a:cs typeface="Arial" charset="0"/>
                <a:sym typeface="Arial" charset="0"/>
              </a:endParaRPr>
            </a:p>
            <a:p>
              <a:pPr>
                <a:defRPr/>
              </a:pPr>
              <a:endParaRPr lang="fr-BE" sz="1600" dirty="0" smtClean="0">
                <a:solidFill>
                  <a:srgbClr val="7F7F7F"/>
                </a:solidFill>
                <a:cs typeface="Arial" charset="0"/>
                <a:sym typeface="Arial" charset="0"/>
              </a:endParaRPr>
            </a:p>
            <a:p>
              <a:pPr>
                <a:defRPr/>
              </a:pPr>
              <a:r>
                <a:rPr lang="en-US" sz="1600" dirty="0" smtClean="0">
                  <a:solidFill>
                    <a:srgbClr val="0D0D0D"/>
                  </a:solidFill>
                  <a:cs typeface="Arial" charset="0"/>
                </a:rPr>
                <a:t>frank.robben@ksz-bcss.fgov.be </a:t>
              </a:r>
            </a:p>
            <a:p>
              <a:pPr>
                <a:defRPr/>
              </a:pPr>
              <a:endParaRPr lang="en-US" sz="1600" dirty="0" smtClean="0">
                <a:solidFill>
                  <a:srgbClr val="0D0D0D"/>
                </a:solidFill>
                <a:cs typeface="Arial" charset="0"/>
                <a:sym typeface="Arial" charset="0"/>
              </a:endParaRPr>
            </a:p>
            <a:p>
              <a:pPr>
                <a:defRPr/>
              </a:pPr>
              <a:r>
                <a:rPr lang="fr-BE" sz="1600" dirty="0" smtClean="0">
                  <a:solidFill>
                    <a:srgbClr val="0D0D0D"/>
                  </a:solidFill>
                  <a:cs typeface="Arial" charset="0"/>
                  <a:sym typeface="Arial" charset="0"/>
                </a:rPr>
                <a:t>@</a:t>
              </a:r>
              <a:r>
                <a:rPr lang="fr-BE" sz="1600" dirty="0" err="1" smtClean="0">
                  <a:solidFill>
                    <a:srgbClr val="0D0D0D"/>
                  </a:solidFill>
                  <a:cs typeface="Arial" charset="0"/>
                  <a:sym typeface="Arial" charset="0"/>
                </a:rPr>
                <a:t>FrRobben</a:t>
              </a:r>
              <a:endParaRPr lang="fr-BE" sz="1600" dirty="0" smtClean="0">
                <a:solidFill>
                  <a:srgbClr val="0D0D0D"/>
                </a:solidFill>
                <a:cs typeface="Arial" charset="0"/>
                <a:sym typeface="Arial" charset="0"/>
              </a:endParaRPr>
            </a:p>
            <a:p>
              <a:pPr>
                <a:defRPr/>
              </a:pPr>
              <a:endParaRPr lang="en-US" sz="1600" dirty="0" smtClean="0">
                <a:solidFill>
                  <a:srgbClr val="0D0D0D"/>
                </a:solidFill>
                <a:cs typeface="Arial" charset="0"/>
                <a:sym typeface="Arial" charset="0"/>
              </a:endParaRPr>
            </a:p>
            <a:p>
              <a:pPr>
                <a:defRPr/>
              </a:pPr>
              <a:r>
                <a:rPr lang="en-US" sz="1600" dirty="0" smtClean="0">
                  <a:solidFill>
                    <a:srgbClr val="7F7F7F"/>
                  </a:solidFill>
                  <a:cs typeface="Arial" charset="0"/>
                  <a:sym typeface="Arial" charset="0"/>
                </a:rPr>
                <a:t>http://www.ksz.fgov.be</a:t>
              </a:r>
            </a:p>
            <a:p>
              <a:pPr>
                <a:defRPr/>
              </a:pPr>
              <a:r>
                <a:rPr lang="fr-BE" sz="1600" dirty="0" smtClean="0">
                  <a:solidFill>
                    <a:srgbClr val="7F7F7F"/>
                  </a:solidFill>
                  <a:cs typeface="Arial" charset="0"/>
                  <a:sym typeface="Arial" charset="0"/>
                </a:rPr>
                <a:t>https://www.ehealth.fgov.be</a:t>
              </a:r>
            </a:p>
            <a:p>
              <a:pPr>
                <a:defRPr/>
              </a:pPr>
              <a:r>
                <a:rPr lang="en-US" sz="1600" dirty="0" smtClean="0">
                  <a:solidFill>
                    <a:srgbClr val="7F7F7F"/>
                  </a:solidFill>
                  <a:cs typeface="Arial" charset="0"/>
                  <a:sym typeface="Arial" charset="0"/>
                </a:rPr>
                <a:t>https://www.socialsecurity.be</a:t>
              </a:r>
            </a:p>
            <a:p>
              <a:pPr>
                <a:defRPr/>
              </a:pPr>
              <a:r>
                <a:rPr lang="en-US" sz="1600" dirty="0" smtClean="0">
                  <a:solidFill>
                    <a:srgbClr val="7F7F7F"/>
                  </a:solidFill>
                  <a:cs typeface="Arial" charset="0"/>
                  <a:sym typeface="Arial" charset="0"/>
                </a:rPr>
                <a:t>http://www.frankrobben.be</a:t>
              </a:r>
              <a:endParaRPr lang="en-GB" sz="1600" dirty="0" smtClean="0">
                <a:solidFill>
                  <a:srgbClr val="7F7F7F"/>
                </a:solidFill>
                <a:cs typeface="Arial" charset="0"/>
              </a:endParaRP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18431" y="1370549"/>
            <a:ext cx="4649168"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980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38200" y="1335741"/>
            <a:ext cx="5181600" cy="5155558"/>
          </a:xfrm>
          <a:prstGeom prst="rect">
            <a:avLst/>
          </a:prstGeom>
        </p:spPr>
        <p:txBody>
          <a:bodyPr>
            <a:normAutofit/>
          </a:bodyPr>
          <a:lstStyle>
            <a:lvl1pPr>
              <a:defRPr sz="2400">
                <a:solidFill>
                  <a:schemeClr val="tx1"/>
                </a:solidFill>
              </a:defRPr>
            </a:lvl1pPr>
            <a:lvl2pPr marL="538163" indent="-179388">
              <a:buFont typeface="Calibri" panose="020F0502020204030204" pitchFamily="34" charset="0"/>
              <a:buChar char="-"/>
              <a:defRPr sz="2000">
                <a:solidFill>
                  <a:schemeClr val="tx1"/>
                </a:solidFill>
              </a:defRPr>
            </a:lvl2pPr>
            <a:lvl3pPr marL="896938" indent="-179388">
              <a:defRPr sz="1800">
                <a:solidFill>
                  <a:schemeClr val="tx1"/>
                </a:solidFill>
              </a:defRPr>
            </a:lvl3pPr>
            <a:lvl4pPr marL="1255713" indent="-179388">
              <a:buFont typeface="Calibri" panose="020F0502020204030204" pitchFamily="34" charset="0"/>
              <a:buChar char="-"/>
              <a:defRPr sz="1600">
                <a:solidFill>
                  <a:schemeClr val="tx1"/>
                </a:solidFill>
              </a:defRPr>
            </a:lvl4pPr>
            <a:lvl5pPr marL="1703388" indent="-179388">
              <a:defRPr sz="1400">
                <a:solidFill>
                  <a:schemeClr val="tx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838200" y="257546"/>
            <a:ext cx="10515600" cy="845114"/>
          </a:xfrm>
          <a:prstGeom prst="rect">
            <a:avLst/>
          </a:prstGeom>
        </p:spPr>
        <p:txBody>
          <a:bodyPr anchor="ctr">
            <a:normAutofit/>
          </a:bodyPr>
          <a:lstStyle>
            <a:lvl1pPr algn="ctr">
              <a:defRPr sz="4000" baseline="0">
                <a:solidFill>
                  <a:srgbClr val="008CB2"/>
                </a:solidFill>
                <a:latin typeface="+mn-lt"/>
              </a:defRPr>
            </a:lvl1pPr>
          </a:lstStyle>
          <a:p>
            <a:r>
              <a:rPr lang="en-US" dirty="0" smtClean="0"/>
              <a:t>Click to edit Master title style</a:t>
            </a:r>
            <a:endParaRPr lang="en-US" dirty="0"/>
          </a:p>
        </p:txBody>
      </p:sp>
      <p:sp>
        <p:nvSpPr>
          <p:cNvPr id="10" name="Content Placeholder 2"/>
          <p:cNvSpPr>
            <a:spLocks noGrp="1"/>
          </p:cNvSpPr>
          <p:nvPr>
            <p:ph sz="half" idx="10" hasCustomPrompt="1"/>
          </p:nvPr>
        </p:nvSpPr>
        <p:spPr>
          <a:xfrm>
            <a:off x="6163236" y="1335741"/>
            <a:ext cx="5181600" cy="5142858"/>
          </a:xfrm>
          <a:prstGeom prst="rect">
            <a:avLst/>
          </a:prstGeom>
        </p:spPr>
        <p:txBody>
          <a:bodyPr>
            <a:normAutofit/>
          </a:bodyPr>
          <a:lstStyle>
            <a:lvl1pPr>
              <a:defRPr sz="2400">
                <a:solidFill>
                  <a:schemeClr val="tx1"/>
                </a:solidFill>
              </a:defRPr>
            </a:lvl1pPr>
            <a:lvl2pPr marL="538163" indent="-179388">
              <a:buFont typeface="Calibri" panose="020F0502020204030204" pitchFamily="34" charset="0"/>
              <a:buChar char="-"/>
              <a:defRPr sz="2000">
                <a:solidFill>
                  <a:schemeClr val="tx1"/>
                </a:solidFill>
              </a:defRPr>
            </a:lvl2pPr>
            <a:lvl3pPr marL="896938" indent="-179388">
              <a:defRPr sz="1800">
                <a:solidFill>
                  <a:schemeClr val="tx1"/>
                </a:solidFill>
              </a:defRPr>
            </a:lvl3pPr>
            <a:lvl4pPr marL="1255713" indent="-179388">
              <a:buFont typeface="Calibri" panose="020F0502020204030204" pitchFamily="34" charset="0"/>
              <a:buChar char="-"/>
              <a:defRPr sz="1600">
                <a:solidFill>
                  <a:schemeClr val="tx1"/>
                </a:solidFill>
              </a:defRPr>
            </a:lvl4pPr>
            <a:lvl5pPr marL="1703388" indent="-179388">
              <a:defRPr sz="1400">
                <a:solidFill>
                  <a:schemeClr val="tx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5"/>
          <p:cNvSpPr txBox="1">
            <a:spLocks/>
          </p:cNvSpPr>
          <p:nvPr userDrawn="1"/>
        </p:nvSpPr>
        <p:spPr>
          <a:xfrm>
            <a:off x="11364688" y="6478599"/>
            <a:ext cx="750888" cy="365125"/>
          </a:xfrm>
          <a:prstGeom prst="rect">
            <a:avLst/>
          </a:prstGeom>
          <a:ln>
            <a:no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A7F1E79-8225-48A0-95BD-5254C3720E2D}" type="slidenum">
              <a:rPr lang="en-GB" smtClean="0"/>
              <a:pPr>
                <a:defRPr/>
              </a:pPr>
              <a:t>‹nr.›</a:t>
            </a:fld>
            <a:endParaRPr lang="en-GB" dirty="0"/>
          </a:p>
        </p:txBody>
      </p:sp>
      <p:sp>
        <p:nvSpPr>
          <p:cNvPr id="13" name="Slide Number Placeholder 5"/>
          <p:cNvSpPr txBox="1">
            <a:spLocks/>
          </p:cNvSpPr>
          <p:nvPr userDrawn="1"/>
        </p:nvSpPr>
        <p:spPr>
          <a:xfrm>
            <a:off x="11364688" y="6478599"/>
            <a:ext cx="750888" cy="365125"/>
          </a:xfrm>
          <a:prstGeom prst="rect">
            <a:avLst/>
          </a:prstGeom>
          <a:ln>
            <a:no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A7F1E79-8225-48A0-95BD-5254C3720E2D}" type="slidenum">
              <a:rPr lang="en-GB" smtClean="0"/>
              <a:pPr>
                <a:defRPr/>
              </a:pPr>
              <a:t>‹nr.›</a:t>
            </a:fld>
            <a:endParaRPr lang="en-GB"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7250" y="6491299"/>
            <a:ext cx="371475" cy="352425"/>
          </a:xfrm>
          <a:prstGeom prst="rect">
            <a:avLst/>
          </a:prstGeom>
          <a:ln>
            <a:noFill/>
          </a:ln>
        </p:spPr>
      </p:pic>
      <p:sp>
        <p:nvSpPr>
          <p:cNvPr id="12" name="Rectangle 11"/>
          <p:cNvSpPr/>
          <p:nvPr userDrawn="1"/>
        </p:nvSpPr>
        <p:spPr>
          <a:xfrm>
            <a:off x="1056609" y="6642847"/>
            <a:ext cx="10078781" cy="215153"/>
          </a:xfrm>
          <a:prstGeom prst="rect">
            <a:avLst/>
          </a:prstGeom>
          <a:solidFill>
            <a:srgbClr val="008CB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4080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13" name="Rectangle 12"/>
          <p:cNvSpPr/>
          <p:nvPr userDrawn="1"/>
        </p:nvSpPr>
        <p:spPr>
          <a:xfrm>
            <a:off x="1056609" y="6642847"/>
            <a:ext cx="10078781" cy="215153"/>
          </a:xfrm>
          <a:prstGeom prst="rect">
            <a:avLst/>
          </a:prstGeom>
          <a:solidFill>
            <a:srgbClr val="008CB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681318" y="257546"/>
            <a:ext cx="10981764" cy="827184"/>
          </a:xfrm>
          <a:prstGeom prst="rect">
            <a:avLst/>
          </a:prstGeom>
        </p:spPr>
        <p:txBody>
          <a:bodyPr anchor="ctr">
            <a:normAutofit/>
          </a:bodyPr>
          <a:lstStyle>
            <a:lvl1pPr algn="ctr" rtl="0" eaLnBrk="0" fontAlgn="base" hangingPunct="0">
              <a:spcBef>
                <a:spcPct val="0"/>
              </a:spcBef>
              <a:spcAft>
                <a:spcPct val="0"/>
              </a:spcAft>
              <a:defRPr lang="en-US" sz="4000" b="0" kern="1200" dirty="0">
                <a:solidFill>
                  <a:srgbClr val="0087BE"/>
                </a:solidFill>
                <a:latin typeface="+mn-lt"/>
                <a:ea typeface="+mj-ea"/>
                <a:cs typeface="+mj-cs"/>
              </a:defRPr>
            </a:lvl1pPr>
          </a:lstStyle>
          <a:p>
            <a:r>
              <a:rPr lang="en-US" dirty="0" smtClean="0"/>
              <a:t>Click to edit Master title style</a:t>
            </a:r>
            <a:endParaRPr lang="en-US" dirty="0"/>
          </a:p>
        </p:txBody>
      </p:sp>
      <p:sp>
        <p:nvSpPr>
          <p:cNvPr id="15" name="Content Placeholder 2"/>
          <p:cNvSpPr>
            <a:spLocks noGrp="1"/>
          </p:cNvSpPr>
          <p:nvPr>
            <p:ph idx="1"/>
          </p:nvPr>
        </p:nvSpPr>
        <p:spPr>
          <a:xfrm>
            <a:off x="681318" y="1255059"/>
            <a:ext cx="10981764" cy="5223540"/>
          </a:xfrm>
          <a:prstGeom prst="rect">
            <a:avLst/>
          </a:prstGeom>
        </p:spPr>
        <p:txBody>
          <a:bodyPr>
            <a:normAutofit/>
          </a:bodyPr>
          <a:lstStyle>
            <a:lvl1pPr>
              <a:defRPr sz="2400" baseline="0">
                <a:solidFill>
                  <a:schemeClr val="tx1"/>
                </a:solidFill>
                <a:latin typeface="Calibri" panose="020F0502020204030204" pitchFamily="34" charset="0"/>
              </a:defRPr>
            </a:lvl1pPr>
            <a:lvl2pPr marL="540000" indent="-180000">
              <a:buFont typeface="Calibri" panose="020F0502020204030204" pitchFamily="34" charset="0"/>
              <a:buChar char="-"/>
              <a:defRPr sz="2000">
                <a:solidFill>
                  <a:schemeClr val="tx1"/>
                </a:solidFill>
              </a:defRPr>
            </a:lvl2pPr>
            <a:lvl3pPr marL="720000" indent="-180000">
              <a:defRPr sz="1800">
                <a:solidFill>
                  <a:schemeClr val="tx1"/>
                </a:solidFill>
              </a:defRPr>
            </a:lvl3pPr>
            <a:lvl4pPr marL="900000" indent="-180000">
              <a:buFontTx/>
              <a:buChar char="-"/>
              <a:defRPr sz="1600">
                <a:solidFill>
                  <a:schemeClr val="tx1"/>
                </a:solidFill>
              </a:defRPr>
            </a:lvl4pPr>
            <a:lvl5pPr marL="1152000" indent="-180000">
              <a:buFont typeface="Arial" panose="020B0604020202020204" pitchFamily="34" charset="0"/>
              <a:buChar char="•"/>
              <a:defRPr sz="1800">
                <a:solidFill>
                  <a:schemeClr val="tx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16" name="Slide Number Placeholder 5"/>
          <p:cNvSpPr txBox="1">
            <a:spLocks/>
          </p:cNvSpPr>
          <p:nvPr userDrawn="1"/>
        </p:nvSpPr>
        <p:spPr>
          <a:xfrm>
            <a:off x="11364688" y="6478599"/>
            <a:ext cx="750888" cy="365125"/>
          </a:xfrm>
          <a:prstGeom prst="rect">
            <a:avLst/>
          </a:prstGeom>
          <a:ln>
            <a:no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A7F1E79-8225-48A0-95BD-5254C3720E2D}" type="slidenum">
              <a:rPr lang="en-GB" smtClean="0"/>
              <a:pPr>
                <a:defRPr/>
              </a:pPr>
              <a:t>‹nr.›</a:t>
            </a:fld>
            <a:endParaRPr lang="en-GB"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7250" y="6491299"/>
            <a:ext cx="371475" cy="352425"/>
          </a:xfrm>
          <a:prstGeom prst="rect">
            <a:avLst/>
          </a:prstGeom>
          <a:ln>
            <a:noFill/>
          </a:ln>
        </p:spPr>
      </p:pic>
    </p:spTree>
    <p:extLst>
      <p:ext uri="{BB962C8B-B14F-4D97-AF65-F5344CB8AC3E}">
        <p14:creationId xmlns:p14="http://schemas.microsoft.com/office/powerpoint/2010/main" val="3615563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691360" y="6453346"/>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
        <p:nvSpPr>
          <p:cNvPr id="4" name="Title 1"/>
          <p:cNvSpPr>
            <a:spLocks noGrp="1"/>
          </p:cNvSpPr>
          <p:nvPr>
            <p:ph type="title"/>
          </p:nvPr>
        </p:nvSpPr>
        <p:spPr>
          <a:xfrm>
            <a:off x="672353" y="257546"/>
            <a:ext cx="11056372" cy="827184"/>
          </a:xfrm>
          <a:prstGeom prst="rect">
            <a:avLst/>
          </a:prstGeom>
        </p:spPr>
        <p:txBody>
          <a:bodyPr anchor="ctr">
            <a:normAutofit/>
          </a:bodyPr>
          <a:lstStyle>
            <a:lvl1pPr algn="ctr" rtl="0" eaLnBrk="0" fontAlgn="base" hangingPunct="0">
              <a:spcBef>
                <a:spcPct val="0"/>
              </a:spcBef>
              <a:spcAft>
                <a:spcPct val="0"/>
              </a:spcAft>
              <a:defRPr lang="en-US" sz="4000" b="0" kern="1200" dirty="0">
                <a:solidFill>
                  <a:srgbClr val="0087BE"/>
                </a:solidFill>
                <a:latin typeface="+mn-lt"/>
                <a:ea typeface="+mj-ea"/>
                <a:cs typeface="+mj-cs"/>
              </a:defRPr>
            </a:lvl1pPr>
          </a:lstStyle>
          <a:p>
            <a:r>
              <a:rPr lang="en-US" dirty="0" smtClean="0"/>
              <a:t>Click to edit Master title style</a:t>
            </a:r>
            <a:endParaRPr lang="en-US" dirty="0"/>
          </a:p>
        </p:txBody>
      </p:sp>
      <p:sp>
        <p:nvSpPr>
          <p:cNvPr id="5" name="Content Placeholder 2"/>
          <p:cNvSpPr>
            <a:spLocks noGrp="1"/>
          </p:cNvSpPr>
          <p:nvPr>
            <p:ph idx="1"/>
          </p:nvPr>
        </p:nvSpPr>
        <p:spPr>
          <a:xfrm>
            <a:off x="672353" y="1255059"/>
            <a:ext cx="11056372" cy="5223540"/>
          </a:xfrm>
          <a:prstGeom prst="rect">
            <a:avLst/>
          </a:prstGeom>
        </p:spPr>
        <p:txBody>
          <a:bodyPr>
            <a:normAutofit/>
          </a:bodyPr>
          <a:lstStyle>
            <a:lvl1pPr>
              <a:defRPr sz="2400" baseline="0">
                <a:solidFill>
                  <a:schemeClr val="tx1"/>
                </a:solidFill>
                <a:latin typeface="Calibri" panose="020F0502020204030204" pitchFamily="34" charset="0"/>
              </a:defRPr>
            </a:lvl1pPr>
            <a:lvl2pPr marL="540000" indent="-180000">
              <a:buFont typeface="Calibri" panose="020F0502020204030204" pitchFamily="34" charset="0"/>
              <a:buChar char="-"/>
              <a:defRPr sz="2000">
                <a:solidFill>
                  <a:schemeClr val="tx1"/>
                </a:solidFill>
              </a:defRPr>
            </a:lvl2pPr>
            <a:lvl3pPr marL="720000" indent="-180000">
              <a:defRPr sz="1800">
                <a:solidFill>
                  <a:schemeClr val="tx1"/>
                </a:solidFill>
              </a:defRPr>
            </a:lvl3pPr>
            <a:lvl4pPr marL="900000" indent="-180000">
              <a:buFontTx/>
              <a:buChar char="-"/>
              <a:defRPr sz="1600">
                <a:solidFill>
                  <a:schemeClr val="tx1"/>
                </a:solidFill>
              </a:defRPr>
            </a:lvl4pPr>
            <a:lvl5pPr marL="1152000" indent="-180000">
              <a:buFont typeface="Arial" panose="020B0604020202020204" pitchFamily="34" charset="0"/>
              <a:buChar char="•"/>
              <a:defRPr sz="1800">
                <a:solidFill>
                  <a:schemeClr val="tx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6" name="Slide Number Placeholder 5"/>
          <p:cNvSpPr txBox="1">
            <a:spLocks/>
          </p:cNvSpPr>
          <p:nvPr userDrawn="1"/>
        </p:nvSpPr>
        <p:spPr>
          <a:xfrm>
            <a:off x="11364688" y="6478599"/>
            <a:ext cx="750888" cy="365125"/>
          </a:xfrm>
          <a:prstGeom prst="rect">
            <a:avLst/>
          </a:prstGeom>
          <a:ln>
            <a:no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A7F1E79-8225-48A0-95BD-5254C3720E2D}" type="slidenum">
              <a:rPr lang="en-GB" smtClean="0"/>
              <a:pPr>
                <a:defRPr/>
              </a:pPr>
              <a:t>‹nr.›</a:t>
            </a:fld>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7250" y="6491299"/>
            <a:ext cx="371475" cy="352425"/>
          </a:xfrm>
          <a:prstGeom prst="rect">
            <a:avLst/>
          </a:prstGeom>
          <a:ln>
            <a:noFill/>
          </a:ln>
        </p:spPr>
      </p:pic>
      <p:sp>
        <p:nvSpPr>
          <p:cNvPr id="9" name="Rectangle 8"/>
          <p:cNvSpPr/>
          <p:nvPr userDrawn="1"/>
        </p:nvSpPr>
        <p:spPr>
          <a:xfrm>
            <a:off x="1056609" y="6642847"/>
            <a:ext cx="10078781" cy="215153"/>
          </a:xfrm>
          <a:prstGeom prst="rect">
            <a:avLst/>
          </a:prstGeom>
          <a:solidFill>
            <a:srgbClr val="008CB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0961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56795"/>
            <a:ext cx="10363200" cy="1470025"/>
          </a:xfrm>
        </p:spPr>
        <p:txBody>
          <a:bodyPr/>
          <a:lstStyle>
            <a:lvl1pPr>
              <a:defRPr sz="4000" b="0"/>
            </a:lvl1pPr>
          </a:lstStyle>
          <a:p>
            <a:r>
              <a:rPr lang="en-US" smtClean="0"/>
              <a:t>Click to edit Master title style</a:t>
            </a:r>
            <a:endParaRPr lang="en-GB"/>
          </a:p>
        </p:txBody>
      </p:sp>
      <p:sp>
        <p:nvSpPr>
          <p:cNvPr id="3" name="Subtitle 2"/>
          <p:cNvSpPr>
            <a:spLocks noGrp="1"/>
          </p:cNvSpPr>
          <p:nvPr>
            <p:ph type="subTitle" idx="1"/>
          </p:nvPr>
        </p:nvSpPr>
        <p:spPr>
          <a:xfrm>
            <a:off x="1828800" y="2996952"/>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a:xfrm>
            <a:off x="9215967" y="6453191"/>
            <a:ext cx="28448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endParaRPr lang="en-GB"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789" r="83862" b="92911"/>
          <a:stretch/>
        </p:blipFill>
        <p:spPr>
          <a:xfrm>
            <a:off x="9336360" y="199258"/>
            <a:ext cx="2855640" cy="781469"/>
          </a:xfrm>
          <a:prstGeom prst="rect">
            <a:avLst/>
          </a:prstGeom>
        </p:spPr>
      </p:pic>
    </p:spTree>
    <p:extLst>
      <p:ext uri="{BB962C8B-B14F-4D97-AF65-F5344CB8AC3E}">
        <p14:creationId xmlns:p14="http://schemas.microsoft.com/office/powerpoint/2010/main" val="1305552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latinLnBrk="0" hangingPunct="1">
              <a:spcBef>
                <a:spcPct val="0"/>
              </a:spcBef>
              <a:buNone/>
              <a:defRPr lang="en-GB" sz="4000" b="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
        <p:nvSpPr>
          <p:cNvPr id="8" name="Text Placeholder 2"/>
          <p:cNvSpPr>
            <a:spLocks noGrp="1"/>
          </p:cNvSpPr>
          <p:nvPr>
            <p:ph idx="1" hasCustomPrompt="1"/>
          </p:nvPr>
        </p:nvSpPr>
        <p:spPr>
          <a:xfrm>
            <a:off x="609600" y="1196752"/>
            <a:ext cx="10972800" cy="5112568"/>
          </a:xfrm>
          <a:prstGeom prst="rect">
            <a:avLst/>
          </a:prstGeom>
        </p:spPr>
        <p:txBody>
          <a:bodyPr rtlCol="0">
            <a:normAutofit/>
          </a:bodyPr>
          <a:lstStyle>
            <a:lvl1pPr>
              <a:defRPr sz="2400"/>
            </a:lvl1pPr>
            <a:lvl2pPr marL="742950" indent="-285750">
              <a:buFont typeface="Calibri" panose="020F0502020204030204" pitchFamily="34" charset="0"/>
              <a:buChar char="-"/>
              <a:defRPr sz="2000"/>
            </a:lvl2pPr>
            <a:lvl3pPr>
              <a:defRPr sz="1800"/>
            </a:lvl3pPr>
            <a:lvl4pPr marL="1600200" indent="-228600">
              <a:buFont typeface="Calibri" panose="020F0502020204030204" pitchFamily="34" charset="0"/>
              <a:buChar char="-"/>
              <a:defRPr sz="1800"/>
            </a:lvl4pPr>
            <a:lvl5pPr>
              <a:defRPr sz="1800"/>
            </a:lvl5p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Tree>
    <p:extLst>
      <p:ext uri="{BB962C8B-B14F-4D97-AF65-F5344CB8AC3E}">
        <p14:creationId xmlns:p14="http://schemas.microsoft.com/office/powerpoint/2010/main" val="2819430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latinLnBrk="0" hangingPunct="1">
              <a:spcBef>
                <a:spcPct val="0"/>
              </a:spcBef>
              <a:buNone/>
              <a:defRPr lang="en-GB" sz="4000" b="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27068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268760"/>
            <a:ext cx="5384800" cy="485740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fontAlgn="base" latinLnBrk="0" hangingPunct="1">
              <a:spcBef>
                <a:spcPct val="0"/>
              </a:spcBef>
              <a:spcAft>
                <a:spcPct val="0"/>
              </a:spcAft>
              <a:buNone/>
              <a:defRPr lang="en-GB" altLang="en-US" sz="400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8068028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3.jpeg"/><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3196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79" r:id="rId4"/>
    <p:sldLayoutId id="2147483680" r:id="rId5"/>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188640"/>
            <a:ext cx="10972800" cy="929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endParaRPr lang="en-GB" altLang="en-US" dirty="0" smtClean="0"/>
          </a:p>
        </p:txBody>
      </p:sp>
      <p:sp>
        <p:nvSpPr>
          <p:cNvPr id="1029" name="TextBox 7"/>
          <p:cNvSpPr txBox="1">
            <a:spLocks noChangeArrowheads="1"/>
          </p:cNvSpPr>
          <p:nvPr userDrawn="1"/>
        </p:nvSpPr>
        <p:spPr bwMode="auto">
          <a:xfrm>
            <a:off x="609600" y="6632708"/>
            <a:ext cx="10079567" cy="216000"/>
          </a:xfrm>
          <a:prstGeom prst="rect">
            <a:avLst/>
          </a:prstGeom>
          <a:solidFill>
            <a:srgbClr val="C00000"/>
          </a:solid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pic>
        <p:nvPicPr>
          <p:cNvPr id="9" name="Picture 8"/>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78" t="856" r="84797" b="92911"/>
          <a:stretch/>
        </p:blipFill>
        <p:spPr>
          <a:xfrm>
            <a:off x="10776520" y="6488668"/>
            <a:ext cx="1080120" cy="360040"/>
          </a:xfrm>
          <a:prstGeom prst="rect">
            <a:avLst/>
          </a:prstGeom>
        </p:spPr>
      </p:pic>
      <p:sp>
        <p:nvSpPr>
          <p:cNvPr id="8" name="Slide Number Placeholder 5"/>
          <p:cNvSpPr txBox="1">
            <a:spLocks/>
          </p:cNvSpPr>
          <p:nvPr userDrawn="1"/>
        </p:nvSpPr>
        <p:spPr>
          <a:xfrm>
            <a:off x="11364688" y="6478599"/>
            <a:ext cx="750888" cy="365125"/>
          </a:xfrm>
          <a:prstGeom prst="rect">
            <a:avLst/>
          </a:prstGeom>
          <a:ln>
            <a:no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A7F1E79-8225-48A0-95BD-5254C3720E2D}" type="slidenum">
              <a:rPr lang="en-GB" smtClean="0"/>
              <a:pPr>
                <a:defRPr/>
              </a:pPr>
              <a:t>‹nr.›</a:t>
            </a:fld>
            <a:endParaRPr lang="en-GB" dirty="0"/>
          </a:p>
        </p:txBody>
      </p:sp>
    </p:spTree>
    <p:extLst>
      <p:ext uri="{BB962C8B-B14F-4D97-AF65-F5344CB8AC3E}">
        <p14:creationId xmlns:p14="http://schemas.microsoft.com/office/powerpoint/2010/main" val="12931415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lang="en-GB" altLang="en-US" sz="4000" kern="1200" dirty="0" smtClean="0">
          <a:solidFill>
            <a:srgbClr val="C00000"/>
          </a:solidFill>
          <a:latin typeface="+mj-lt"/>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pic>
        <p:nvPicPr>
          <p:cNvPr id="1028" name="Picture 6"/>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47247" y="6489700"/>
            <a:ext cx="349354"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7"/>
          <p:cNvSpPr txBox="1">
            <a:spLocks noChangeArrowheads="1"/>
          </p:cNvSpPr>
          <p:nvPr userDrawn="1"/>
        </p:nvSpPr>
        <p:spPr bwMode="auto">
          <a:xfrm>
            <a:off x="1501677" y="6642000"/>
            <a:ext cx="9540000" cy="216000"/>
          </a:xfrm>
          <a:prstGeom prst="rect">
            <a:avLst/>
          </a:prstGeom>
          <a:solidFill>
            <a:srgbClr val="0080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cs typeface="Arial" charset="0"/>
            </a:endParaRPr>
          </a:p>
        </p:txBody>
      </p:sp>
      <p:pic>
        <p:nvPicPr>
          <p:cNvPr id="1031"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07368" y="6524666"/>
            <a:ext cx="1010786" cy="29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txBox="1">
            <a:spLocks/>
          </p:cNvSpPr>
          <p:nvPr userDrawn="1"/>
        </p:nvSpPr>
        <p:spPr>
          <a:xfrm>
            <a:off x="11364688" y="6478599"/>
            <a:ext cx="750888" cy="365125"/>
          </a:xfrm>
          <a:prstGeom prst="rect">
            <a:avLst/>
          </a:prstGeom>
          <a:ln>
            <a:no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A7F1E79-8225-48A0-95BD-5254C3720E2D}" type="slidenum">
              <a:rPr lang="en-GB" smtClean="0"/>
              <a:pPr>
                <a:defRPr/>
              </a:pPr>
              <a:t>‹nr.›</a:t>
            </a:fld>
            <a:endParaRPr lang="en-GB" dirty="0"/>
          </a:p>
        </p:txBody>
      </p:sp>
    </p:spTree>
    <p:extLst>
      <p:ext uri="{BB962C8B-B14F-4D97-AF65-F5344CB8AC3E}">
        <p14:creationId xmlns:p14="http://schemas.microsoft.com/office/powerpoint/2010/main" val="8809602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ksz-bcss.fgov.be/fr/services-et-support/services/ssh-cpas" TargetMode="External"/><Relationship Id="rId2" Type="http://schemas.openxmlformats.org/officeDocument/2006/relationships/hyperlink" Target="https://www.ksz-bcss.fgov.be/fr/services-et-support/services/ssh-communes-et-province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settlinginbelgium.be/"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png"/></Relationships>
</file>

<file path=ppt/slides/_rels/slide50.xml.rels><?xml version="1.0" encoding="UTF-8" standalone="yes"?>
<Relationships xmlns="http://schemas.openxmlformats.org/package/2006/relationships"><Relationship Id="rId3" Type="http://schemas.openxmlformats.org/officeDocument/2006/relationships/hyperlink" Target="https://www.ksz-bcss.fgov.be/fr/dwh/homepage" TargetMode="External"/><Relationship Id="rId2" Type="http://schemas.openxmlformats.org/officeDocument/2006/relationships/hyperlink" Target="https://www.ksz-bcss.fgov.be/" TargetMode="External"/><Relationship Id="rId1" Type="http://schemas.openxmlformats.org/officeDocument/2006/relationships/slideLayout" Target="../slideLayouts/slideLayout2.xml"/><Relationship Id="rId4" Type="http://schemas.openxmlformats.org/officeDocument/2006/relationships/hyperlink" Target="https://www.socialsecurity.be/"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8" Type="http://schemas.openxmlformats.org/officeDocument/2006/relationships/image" Target="../media/image32.png"/><Relationship Id="rId13" Type="http://schemas.microsoft.com/office/2007/relationships/hdphoto" Target="../media/hdphoto4.wdp"/><Relationship Id="rId18" Type="http://schemas.openxmlformats.org/officeDocument/2006/relationships/image" Target="../media/image38.png"/><Relationship Id="rId3" Type="http://schemas.openxmlformats.org/officeDocument/2006/relationships/image" Target="../media/image28.png"/><Relationship Id="rId21" Type="http://schemas.openxmlformats.org/officeDocument/2006/relationships/image" Target="../media/image41.png"/><Relationship Id="rId7" Type="http://schemas.openxmlformats.org/officeDocument/2006/relationships/image" Target="../media/image31.png"/><Relationship Id="rId12" Type="http://schemas.openxmlformats.org/officeDocument/2006/relationships/image" Target="../media/image34.png"/><Relationship Id="rId17" Type="http://schemas.openxmlformats.org/officeDocument/2006/relationships/image" Target="../media/image37.png"/><Relationship Id="rId2" Type="http://schemas.openxmlformats.org/officeDocument/2006/relationships/image" Target="../media/image27.jpeg"/><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0.png"/><Relationship Id="rId11" Type="http://schemas.microsoft.com/office/2007/relationships/hdphoto" Target="../media/hdphoto3.wdp"/><Relationship Id="rId5" Type="http://schemas.openxmlformats.org/officeDocument/2006/relationships/image" Target="../media/image29.jpeg"/><Relationship Id="rId15" Type="http://schemas.microsoft.com/office/2007/relationships/hdphoto" Target="../media/hdphoto5.wdp"/><Relationship Id="rId10" Type="http://schemas.openxmlformats.org/officeDocument/2006/relationships/image" Target="../media/image33.png"/><Relationship Id="rId19" Type="http://schemas.openxmlformats.org/officeDocument/2006/relationships/image" Target="../media/image39.png"/><Relationship Id="rId4" Type="http://schemas.microsoft.com/office/2007/relationships/hdphoto" Target="../media/hdphoto1.wdp"/><Relationship Id="rId9" Type="http://schemas.microsoft.com/office/2007/relationships/hdphoto" Target="../media/hdphoto2.wdp"/><Relationship Id="rId14" Type="http://schemas.openxmlformats.org/officeDocument/2006/relationships/image" Target="../media/image35.png"/><Relationship Id="rId22" Type="http://schemas.openxmlformats.org/officeDocument/2006/relationships/image" Target="../media/image42.png"/></Relationships>
</file>

<file path=ppt/slides/_rels/slide5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1.png"/><Relationship Id="rId7" Type="http://schemas.openxmlformats.org/officeDocument/2006/relationships/image" Target="../media/image46.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5.jpeg"/><Relationship Id="rId5" Type="http://schemas.openxmlformats.org/officeDocument/2006/relationships/image" Target="../media/image44.jpe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jpeg"/></Relationships>
</file>

<file path=ppt/slides/_rels/slide5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e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7.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53.png"/><Relationship Id="rId11" Type="http://schemas.microsoft.com/office/2007/relationships/hdphoto" Target="../media/hdphoto7.wdp"/><Relationship Id="rId5" Type="http://schemas.openxmlformats.org/officeDocument/2006/relationships/image" Target="../media/image52.png"/><Relationship Id="rId10" Type="http://schemas.openxmlformats.org/officeDocument/2006/relationships/image" Target="../media/image56.png"/><Relationship Id="rId4" Type="http://schemas.openxmlformats.org/officeDocument/2006/relationships/image" Target="../media/image51.png"/><Relationship Id="rId9" Type="http://schemas.microsoft.com/office/2007/relationships/hdphoto" Target="../media/hdphoto6.wdp"/><Relationship Id="rId14" Type="http://schemas.openxmlformats.org/officeDocument/2006/relationships/image" Target="../media/image59.png"/></Relationships>
</file>

<file path=ppt/slides/_rels/slide55.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notesSlide" Target="../notesSlides/notesSlide5.xml"/><Relationship Id="rId16"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7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s>
</file>

<file path=ppt/slides/_rels/slide56.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8.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7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76.png"/><Relationship Id="rId5" Type="http://schemas.openxmlformats.org/officeDocument/2006/relationships/image" Target="../media/image62.png"/><Relationship Id="rId10" Type="http://schemas.openxmlformats.org/officeDocument/2006/relationships/image" Target="../media/image75.png"/><Relationship Id="rId4" Type="http://schemas.openxmlformats.org/officeDocument/2006/relationships/image" Target="../media/image61.png"/><Relationship Id="rId9" Type="http://schemas.openxmlformats.org/officeDocument/2006/relationships/image" Target="../media/image74.png"/></Relationships>
</file>

<file path=ppt/slides/_rels/slide57.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13.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8.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75.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95.jpeg"/><Relationship Id="rId7" Type="http://schemas.openxmlformats.org/officeDocument/2006/relationships/image" Target="../media/image89.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 Id="rId9" Type="http://schemas.openxmlformats.org/officeDocument/2006/relationships/image" Target="../media/image9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hyperlink" Target="https://www.status.ehealth.fgov.be/" TargetMode="Externa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hyperlink" Target="http://www.status.ehealth.fgov.be/"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01.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03.jpeg"/><Relationship Id="rId7" Type="http://schemas.openxmlformats.org/officeDocument/2006/relationships/image" Target="../media/image105.png"/><Relationship Id="rId2" Type="http://schemas.openxmlformats.org/officeDocument/2006/relationships/image" Target="../media/image31.png"/><Relationship Id="rId1" Type="http://schemas.openxmlformats.org/officeDocument/2006/relationships/slideLayout" Target="../slideLayouts/slideLayout12.xml"/><Relationship Id="rId6" Type="http://schemas.openxmlformats.org/officeDocument/2006/relationships/image" Target="../media/image104.png"/><Relationship Id="rId5" Type="http://schemas.openxmlformats.org/officeDocument/2006/relationships/image" Target="../media/image37.png"/><Relationship Id="rId4" Type="http://schemas.openxmlformats.org/officeDocument/2006/relationships/image" Target="../media/image36.png"/></Relationships>
</file>

<file path=ppt/slides/_rels/slide9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1.png"/><Relationship Id="rId2" Type="http://schemas.openxmlformats.org/officeDocument/2006/relationships/image" Target="../media/image103.jpeg"/><Relationship Id="rId1" Type="http://schemas.openxmlformats.org/officeDocument/2006/relationships/slideLayout" Target="../slideLayouts/slideLayout12.xml"/><Relationship Id="rId6" Type="http://schemas.openxmlformats.org/officeDocument/2006/relationships/image" Target="../media/image106.jpeg"/><Relationship Id="rId5" Type="http://schemas.openxmlformats.org/officeDocument/2006/relationships/image" Target="../media/image39.png"/><Relationship Id="rId4" Type="http://schemas.openxmlformats.org/officeDocument/2006/relationships/image" Target="../media/image104.png"/></Relationships>
</file>

<file path=ppt/slides/_rels/slide92.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108.jpeg"/><Relationship Id="rId12" Type="http://schemas.openxmlformats.org/officeDocument/2006/relationships/image" Target="../media/image112.png"/><Relationship Id="rId2" Type="http://schemas.openxmlformats.org/officeDocument/2006/relationships/image" Target="../media/image103.jpeg"/><Relationship Id="rId1" Type="http://schemas.openxmlformats.org/officeDocument/2006/relationships/slideLayout" Target="../slideLayouts/slideLayout12.xml"/><Relationship Id="rId6" Type="http://schemas.openxmlformats.org/officeDocument/2006/relationships/image" Target="../media/image107.jpeg"/><Relationship Id="rId11" Type="http://schemas.openxmlformats.org/officeDocument/2006/relationships/image" Target="../media/image111.png"/><Relationship Id="rId5" Type="http://schemas.openxmlformats.org/officeDocument/2006/relationships/image" Target="../media/image27.jpeg"/><Relationship Id="rId10" Type="http://schemas.openxmlformats.org/officeDocument/2006/relationships/image" Target="../media/image110.png"/><Relationship Id="rId4" Type="http://schemas.openxmlformats.org/officeDocument/2006/relationships/image" Target="../media/image104.png"/><Relationship Id="rId9" Type="http://schemas.openxmlformats.org/officeDocument/2006/relationships/image" Target="../media/image109.png"/></Relationships>
</file>

<file path=ppt/slides/_rels/slide93.xml.rels><?xml version="1.0" encoding="UTF-8" standalone="yes"?>
<Relationships xmlns="http://schemas.openxmlformats.org/package/2006/relationships"><Relationship Id="rId8" Type="http://schemas.openxmlformats.org/officeDocument/2006/relationships/image" Target="../media/image113.jpeg"/><Relationship Id="rId3" Type="http://schemas.openxmlformats.org/officeDocument/2006/relationships/image" Target="../media/image36.png"/><Relationship Id="rId7" Type="http://schemas.openxmlformats.org/officeDocument/2006/relationships/image" Target="../media/image41.png"/><Relationship Id="rId2" Type="http://schemas.openxmlformats.org/officeDocument/2006/relationships/image" Target="../media/image103.jpeg"/><Relationship Id="rId1" Type="http://schemas.openxmlformats.org/officeDocument/2006/relationships/slideLayout" Target="../slideLayouts/slideLayout12.xml"/><Relationship Id="rId6" Type="http://schemas.openxmlformats.org/officeDocument/2006/relationships/image" Target="../media/image105.png"/><Relationship Id="rId5" Type="http://schemas.openxmlformats.org/officeDocument/2006/relationships/image" Target="../media/image104.png"/><Relationship Id="rId10" Type="http://schemas.openxmlformats.org/officeDocument/2006/relationships/image" Target="../media/image115.jpeg"/><Relationship Id="rId4" Type="http://schemas.openxmlformats.org/officeDocument/2006/relationships/image" Target="../media/image37.png"/><Relationship Id="rId9" Type="http://schemas.openxmlformats.org/officeDocument/2006/relationships/image" Target="../media/image114.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7.xml"/><Relationship Id="rId4" Type="http://schemas.openxmlformats.org/officeDocument/2006/relationships/image" Target="../media/image119.png"/></Relationships>
</file>

<file path=ppt/slides/_rels/slide99.xml.rels><?xml version="1.0" encoding="UTF-8" standalone="yes"?>
<Relationships xmlns="http://schemas.openxmlformats.org/package/2006/relationships"><Relationship Id="rId3" Type="http://schemas.openxmlformats.org/officeDocument/2006/relationships/hyperlink" Target="http://www.ehealth.fgov.be/nl" TargetMode="External"/><Relationship Id="rId7" Type="http://schemas.openxmlformats.org/officeDocument/2006/relationships/hyperlink" Target="http://www.gcloud.belgium.be/"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www.status.ehealth.fgov.be/nl" TargetMode="External"/><Relationship Id="rId5" Type="http://schemas.openxmlformats.org/officeDocument/2006/relationships/hyperlink" Target="http://www.corona-tracing.info/" TargetMode="External"/><Relationship Id="rId4" Type="http://schemas.openxmlformats.org/officeDocument/2006/relationships/hyperlink" Target="http://www.ehealth.fgov.be/ehealthplatform/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nl-BE" noProof="0" dirty="0" smtClean="0"/>
              <a:t>Sociale zekerheid, gezondheidszorg</a:t>
            </a:r>
            <a:br>
              <a:rPr lang="nl-BE" noProof="0" dirty="0" smtClean="0"/>
            </a:br>
            <a:r>
              <a:rPr lang="nl-BE" noProof="0" dirty="0" smtClean="0"/>
              <a:t>en digitalisering</a:t>
            </a:r>
            <a:endParaRPr lang="nl-BE" noProof="0" dirty="0"/>
          </a:p>
        </p:txBody>
      </p:sp>
    </p:spTree>
    <p:extLst>
      <p:ext uri="{BB962C8B-B14F-4D97-AF65-F5344CB8AC3E}">
        <p14:creationId xmlns:p14="http://schemas.microsoft.com/office/powerpoint/2010/main" val="869684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Kruispuntbankmodel</a:t>
            </a:r>
            <a:endParaRPr lang="nl-BE" noProof="0" dirty="0"/>
          </a:p>
        </p:txBody>
      </p:sp>
      <p:sp>
        <p:nvSpPr>
          <p:cNvPr id="3" name="Content Placeholder 2"/>
          <p:cNvSpPr>
            <a:spLocks noGrp="1"/>
          </p:cNvSpPr>
          <p:nvPr>
            <p:ph idx="1"/>
          </p:nvPr>
        </p:nvSpPr>
        <p:spPr>
          <a:xfrm>
            <a:off x="654050" y="1255713"/>
            <a:ext cx="11074400" cy="5222875"/>
          </a:xfrm>
        </p:spPr>
        <p:txBody>
          <a:bodyPr/>
          <a:lstStyle/>
          <a:p>
            <a:r>
              <a:rPr lang="nl-BE" noProof="0" dirty="0" smtClean="0"/>
              <a:t>missie</a:t>
            </a:r>
          </a:p>
          <a:p>
            <a:pPr lvl="1"/>
            <a:r>
              <a:rPr lang="nl-BE" noProof="0" dirty="0" smtClean="0"/>
              <a:t>beheer van een verwijzingsrepertorium als basis voor de organisatie van de elektronische gegevensuitwisseling tussen de actoren</a:t>
            </a:r>
          </a:p>
          <a:p>
            <a:pPr lvl="2"/>
            <a:r>
              <a:rPr lang="nl-BE" noProof="0" dirty="0" smtClean="0"/>
              <a:t>inhoud</a:t>
            </a:r>
          </a:p>
          <a:p>
            <a:pPr lvl="3"/>
            <a:r>
              <a:rPr lang="nl-BE" noProof="0" dirty="0" smtClean="0"/>
              <a:t>over welke personen is welke soort informatie waar beschikbaar m.b.t. welke periodes</a:t>
            </a:r>
          </a:p>
          <a:p>
            <a:pPr lvl="3"/>
            <a:r>
              <a:rPr lang="nl-BE" noProof="0" dirty="0" smtClean="0"/>
              <a:t>welke actoren zijn gerechtigd om welke informatie over welke personen in welke omstandigheden te verkrijgen </a:t>
            </a:r>
          </a:p>
          <a:p>
            <a:pPr lvl="3"/>
            <a:r>
              <a:rPr lang="nl-BE" noProof="0" dirty="0" smtClean="0"/>
              <a:t>welke actoren wensen welke informatie over welke omstandigheden automatisch te verkrijgen</a:t>
            </a:r>
          </a:p>
          <a:p>
            <a:pPr lvl="2"/>
            <a:r>
              <a:rPr lang="nl-BE" noProof="0" dirty="0" smtClean="0"/>
              <a:t>functies</a:t>
            </a:r>
          </a:p>
          <a:p>
            <a:pPr lvl="3"/>
            <a:r>
              <a:rPr lang="nl-BE" noProof="0" dirty="0" smtClean="0"/>
              <a:t>preventieve toegangscontrole</a:t>
            </a:r>
          </a:p>
          <a:p>
            <a:pPr lvl="3"/>
            <a:r>
              <a:rPr lang="nl-BE" noProof="0" dirty="0" smtClean="0"/>
              <a:t>routering van informatie</a:t>
            </a:r>
          </a:p>
          <a:p>
            <a:pPr lvl="3"/>
            <a:r>
              <a:rPr lang="nl-BE" noProof="0" dirty="0" smtClean="0"/>
              <a:t>automatische mededeling van gewijzigde gegevens</a:t>
            </a:r>
          </a:p>
          <a:p>
            <a:pPr lvl="1"/>
            <a:r>
              <a:rPr lang="nl-BE" noProof="0" dirty="0" smtClean="0"/>
              <a:t>veranderingsbeheer, vorming en coaching</a:t>
            </a:r>
          </a:p>
          <a:p>
            <a:pPr lvl="1"/>
            <a:r>
              <a:rPr lang="nl-BE" noProof="0" dirty="0" smtClean="0"/>
              <a:t>optreden als </a:t>
            </a:r>
            <a:r>
              <a:rPr lang="nl-BE" noProof="0" dirty="0" err="1" smtClean="0"/>
              <a:t>trusted</a:t>
            </a:r>
            <a:r>
              <a:rPr lang="nl-BE" noProof="0" dirty="0" smtClean="0"/>
              <a:t> </a:t>
            </a:r>
            <a:r>
              <a:rPr lang="nl-BE" noProof="0" dirty="0" err="1" smtClean="0"/>
              <a:t>third</a:t>
            </a:r>
            <a:r>
              <a:rPr lang="nl-BE" noProof="0" dirty="0" smtClean="0"/>
              <a:t> party voor de codering en </a:t>
            </a:r>
            <a:r>
              <a:rPr lang="nl-BE" noProof="0" dirty="0" err="1" smtClean="0"/>
              <a:t>anonimisering</a:t>
            </a:r>
            <a:r>
              <a:rPr lang="nl-BE" noProof="0" dirty="0" smtClean="0"/>
              <a:t> van gegevens</a:t>
            </a:r>
            <a:endParaRPr lang="nl-BE" noProof="0" dirty="0" smtClean="0"/>
          </a:p>
        </p:txBody>
      </p:sp>
    </p:spTree>
    <p:extLst>
      <p:ext uri="{BB962C8B-B14F-4D97-AF65-F5344CB8AC3E}">
        <p14:creationId xmlns:p14="http://schemas.microsoft.com/office/powerpoint/2010/main" val="213786570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bwMode="auto">
          <a:xfrm>
            <a:off x="1994592" y="2276872"/>
            <a:ext cx="8219256" cy="1296144"/>
          </a:xfrm>
          <a:prstGeom prst="rect">
            <a:avLst/>
          </a:prstGeom>
          <a:noFill/>
          <a:ln w="19050">
            <a:solidFill>
              <a:srgbClr val="008CB2"/>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lang="en-US" altLang="en-US" sz="3200" kern="1200" dirty="0" smtClean="0">
                <a:solidFill>
                  <a:srgbClr val="0078B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fr-BE" altLang="en-US" sz="1200" b="0" i="0" u="none" strike="noStrike" kern="1200" cap="none" spc="0" normalizeH="0" baseline="0" noProof="0" dirty="0" smtClean="0">
              <a:ln>
                <a:noFill/>
              </a:ln>
              <a:solidFill>
                <a:srgbClr val="0078B2"/>
              </a:solidFill>
              <a:effectLst/>
              <a:uLnTx/>
              <a:uFillTx/>
              <a:latin typeface="Calibri"/>
              <a:ea typeface="+mn-ea"/>
              <a:cs typeface="+mn-cs"/>
            </a:endParaRPr>
          </a:p>
          <a:p>
            <a:pPr lvl="0">
              <a:defRPr/>
            </a:pPr>
            <a:r>
              <a:rPr lang="nl-BE" altLang="en-US" sz="3600" dirty="0">
                <a:solidFill>
                  <a:srgbClr val="008CB2"/>
                </a:solidFill>
                <a:ea typeface="+mj-ea"/>
                <a:cs typeface="+mj-cs"/>
              </a:rPr>
              <a:t>Recht en vooruitgang</a:t>
            </a:r>
            <a:endParaRPr kumimoji="0" lang="fr-BE" altLang="en-US" sz="4400" i="0" u="none" strike="noStrike" kern="1200" cap="none" spc="0" normalizeH="0" baseline="0" noProof="0" dirty="0">
              <a:ln>
                <a:noFill/>
              </a:ln>
              <a:solidFill>
                <a:srgbClr val="008CB2"/>
              </a:solidFill>
              <a:effectLst/>
              <a:uLnTx/>
              <a:uFillTx/>
            </a:endParaRPr>
          </a:p>
        </p:txBody>
      </p:sp>
    </p:spTree>
    <p:extLst>
      <p:ext uri="{BB962C8B-B14F-4D97-AF65-F5344CB8AC3E}">
        <p14:creationId xmlns:p14="http://schemas.microsoft.com/office/powerpoint/2010/main" val="272484609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defRPr/>
            </a:pPr>
            <a:r>
              <a:rPr lang="nl-BE" altLang="en-US" noProof="0" dirty="0" smtClean="0"/>
              <a:t>Recht en vooruitgang - KSZ &amp; eHealth-platform</a:t>
            </a:r>
            <a:endParaRPr lang="nl-BE" altLang="en-US" noProof="0" dirty="0" smtClean="0"/>
          </a:p>
        </p:txBody>
      </p:sp>
      <p:sp>
        <p:nvSpPr>
          <p:cNvPr id="81923" name="Rectangle 3"/>
          <p:cNvSpPr>
            <a:spLocks noGrp="1" noChangeArrowheads="1"/>
          </p:cNvSpPr>
          <p:nvPr>
            <p:ph idx="1"/>
          </p:nvPr>
        </p:nvSpPr>
        <p:spPr/>
        <p:txBody>
          <a:bodyPr/>
          <a:lstStyle/>
          <a:p>
            <a:pPr eaLnBrk="1" hangingPunct="1">
              <a:defRPr/>
            </a:pPr>
            <a:r>
              <a:rPr lang="nl-BE" altLang="en-US" noProof="0" dirty="0" smtClean="0"/>
              <a:t>grondig maatschappelijk debat met alle stakeholders over basisvisie en te waarborgen principes bij vernieuwende inzet van technologie</a:t>
            </a:r>
          </a:p>
          <a:p>
            <a:pPr lvl="1" eaLnBrk="1" hangingPunct="1">
              <a:defRPr/>
            </a:pPr>
            <a:r>
              <a:rPr lang="nl-BE" altLang="en-US" u="sng" noProof="0" dirty="0" smtClean="0"/>
              <a:t>wel</a:t>
            </a:r>
            <a:r>
              <a:rPr lang="nl-BE" altLang="en-US" noProof="0" dirty="0" smtClean="0"/>
              <a:t> betere sociale bescherming en betere gezondheid, minder lasten en kosten, respect voor autonomie en therapeutische vrijheid, …</a:t>
            </a:r>
          </a:p>
          <a:p>
            <a:pPr lvl="1" eaLnBrk="1" hangingPunct="1">
              <a:defRPr/>
            </a:pPr>
            <a:r>
              <a:rPr lang="nl-BE" altLang="en-US" u="sng" noProof="0" dirty="0" smtClean="0"/>
              <a:t>maar niet</a:t>
            </a:r>
            <a:r>
              <a:rPr lang="nl-BE" altLang="en-US" noProof="0" dirty="0" smtClean="0"/>
              <a:t> meer mogelijkheden tot discriminatie, onnodige schending van de persoonlijke levenssfeer, …</a:t>
            </a:r>
          </a:p>
          <a:p>
            <a:pPr eaLnBrk="1" hangingPunct="1">
              <a:defRPr/>
            </a:pPr>
            <a:endParaRPr lang="nl-BE" altLang="en-US" noProof="0" dirty="0" smtClean="0"/>
          </a:p>
          <a:p>
            <a:pPr eaLnBrk="1" hangingPunct="1">
              <a:defRPr/>
            </a:pPr>
            <a:r>
              <a:rPr lang="nl-BE" altLang="en-US" noProof="0" dirty="0" smtClean="0"/>
              <a:t>formele regelgeving beperkt zich tot basisprincipes en is zoveel mogelijk technologisch neutraal</a:t>
            </a:r>
          </a:p>
          <a:p>
            <a:pPr eaLnBrk="1" hangingPunct="1">
              <a:buFont typeface="Wingdings" panose="05000000000000000000" pitchFamily="2" charset="2"/>
              <a:buNone/>
              <a:defRPr/>
            </a:pPr>
            <a:endParaRPr lang="nl-BE" altLang="en-US" noProof="0" dirty="0" smtClean="0"/>
          </a:p>
        </p:txBody>
      </p:sp>
    </p:spTree>
    <p:extLst>
      <p:ext uri="{BB962C8B-B14F-4D97-AF65-F5344CB8AC3E}">
        <p14:creationId xmlns:p14="http://schemas.microsoft.com/office/powerpoint/2010/main" val="115330450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defRPr/>
            </a:pPr>
            <a:r>
              <a:rPr lang="nl-BE" altLang="en-US" noProof="0" dirty="0" smtClean="0"/>
              <a:t>Recht en vooruitgang - KSZ &amp; eHealth-platform</a:t>
            </a:r>
            <a:endParaRPr lang="nl-BE" altLang="en-US" noProof="0" dirty="0" smtClean="0"/>
          </a:p>
        </p:txBody>
      </p:sp>
      <p:sp>
        <p:nvSpPr>
          <p:cNvPr id="83971" name="Rectangle 3"/>
          <p:cNvSpPr>
            <a:spLocks noGrp="1" noChangeArrowheads="1"/>
          </p:cNvSpPr>
          <p:nvPr>
            <p:ph idx="1"/>
          </p:nvPr>
        </p:nvSpPr>
        <p:spPr/>
        <p:txBody>
          <a:bodyPr/>
          <a:lstStyle/>
          <a:p>
            <a:pPr eaLnBrk="1" hangingPunct="1">
              <a:defRPr/>
            </a:pPr>
            <a:r>
              <a:rPr lang="nl-BE" altLang="en-US" noProof="0" dirty="0" smtClean="0"/>
              <a:t>daardoor wordt rechtszekerheid geboden omtrent de doelstellingen van de technologische vooruitgang en wordt het bekomen van veranderingsbereidheid bij de stakeholders vergemakkelijkt</a:t>
            </a:r>
          </a:p>
          <a:p>
            <a:pPr eaLnBrk="1" hangingPunct="1">
              <a:defRPr/>
            </a:pPr>
            <a:endParaRPr lang="nl-BE" altLang="en-US" noProof="0" dirty="0" smtClean="0"/>
          </a:p>
          <a:p>
            <a:pPr eaLnBrk="1" hangingPunct="1">
              <a:defRPr/>
            </a:pPr>
            <a:r>
              <a:rPr lang="nl-BE" altLang="en-US" noProof="0" dirty="0" smtClean="0"/>
              <a:t>multidisciplinaire organen met normatieve bevoegdheid zijn ingesteld voor de concretisering van de basisprincipes in een steeds veranderende technologische omgeving, en zorgen voor een snelle aanpassing van de uitvoeringsregels waar nodig</a:t>
            </a:r>
          </a:p>
          <a:p>
            <a:pPr eaLnBrk="1" hangingPunct="1">
              <a:defRPr/>
            </a:pPr>
            <a:endParaRPr lang="nl-BE" altLang="en-US" noProof="0" dirty="0" smtClean="0"/>
          </a:p>
          <a:p>
            <a:pPr eaLnBrk="1" hangingPunct="1">
              <a:defRPr/>
            </a:pPr>
            <a:r>
              <a:rPr lang="nl-BE" altLang="en-US" noProof="0" dirty="0" smtClean="0"/>
              <a:t>maatregelen zijn getroffen om de kwaliteit van de normen uitgewerkt door deze organen en de onderlinge coherentie te waarborgen</a:t>
            </a:r>
          </a:p>
          <a:p>
            <a:pPr eaLnBrk="1" hangingPunct="1">
              <a:defRPr/>
            </a:pPr>
            <a:endParaRPr lang="nl-BE" altLang="en-US" noProof="0" dirty="0" smtClean="0"/>
          </a:p>
        </p:txBody>
      </p:sp>
    </p:spTree>
    <p:extLst>
      <p:ext uri="{BB962C8B-B14F-4D97-AF65-F5344CB8AC3E}">
        <p14:creationId xmlns:p14="http://schemas.microsoft.com/office/powerpoint/2010/main" val="84478727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Rectangle 6"/>
          <p:cNvSpPr>
            <a:spLocks noGrp="1" noChangeArrowheads="1"/>
          </p:cNvSpPr>
          <p:nvPr>
            <p:ph type="title"/>
          </p:nvPr>
        </p:nvSpPr>
        <p:spPr/>
        <p:txBody>
          <a:bodyPr/>
          <a:lstStyle/>
          <a:p>
            <a:pPr eaLnBrk="1" hangingPunct="1">
              <a:defRPr/>
            </a:pPr>
            <a:r>
              <a:rPr lang="nl-BE" altLang="en-US" noProof="0" dirty="0" smtClean="0"/>
              <a:t>Recht en technologische vooruitgang</a:t>
            </a:r>
          </a:p>
        </p:txBody>
      </p:sp>
      <p:sp>
        <p:nvSpPr>
          <p:cNvPr id="56327" name="Rectangle 7"/>
          <p:cNvSpPr>
            <a:spLocks noGrp="1" noChangeArrowheads="1"/>
          </p:cNvSpPr>
          <p:nvPr>
            <p:ph idx="1"/>
          </p:nvPr>
        </p:nvSpPr>
        <p:spPr/>
        <p:txBody>
          <a:bodyPr/>
          <a:lstStyle/>
          <a:p>
            <a:pPr eaLnBrk="1" hangingPunct="1">
              <a:defRPr/>
            </a:pPr>
            <a:r>
              <a:rPr lang="nl-BE" altLang="en-US" noProof="0" dirty="0" smtClean="0"/>
              <a:t>recht dient tot ordening, waar nodig, van het maatschappelijk leven</a:t>
            </a:r>
          </a:p>
          <a:p>
            <a:pPr eaLnBrk="1" hangingPunct="1">
              <a:defRPr/>
            </a:pPr>
            <a:endParaRPr lang="nl-BE" altLang="en-US" noProof="0" dirty="0" smtClean="0"/>
          </a:p>
          <a:p>
            <a:pPr eaLnBrk="1" hangingPunct="1">
              <a:defRPr/>
            </a:pPr>
            <a:r>
              <a:rPr lang="nl-BE" altLang="en-US" noProof="0" dirty="0" smtClean="0"/>
              <a:t>recht is de juridische vertaling van waarden die in de maatschappij gelden en steunt dus op keuzes omtrent de al dan niet na te streven waarden</a:t>
            </a:r>
          </a:p>
          <a:p>
            <a:pPr eaLnBrk="1" hangingPunct="1">
              <a:defRPr/>
            </a:pPr>
            <a:endParaRPr lang="nl-BE" altLang="en-US" noProof="0" dirty="0" smtClean="0"/>
          </a:p>
          <a:p>
            <a:pPr eaLnBrk="1" hangingPunct="1">
              <a:defRPr/>
            </a:pPr>
            <a:r>
              <a:rPr lang="nl-BE" altLang="en-US" noProof="0" dirty="0" smtClean="0"/>
              <a:t>recht moet er mede voor zorgen dat</a:t>
            </a:r>
          </a:p>
          <a:p>
            <a:pPr lvl="1" eaLnBrk="1" hangingPunct="1">
              <a:defRPr/>
            </a:pPr>
            <a:r>
              <a:rPr lang="nl-BE" altLang="en-US" noProof="0" dirty="0" smtClean="0"/>
              <a:t>technologische vooruitgang mogelijk is</a:t>
            </a:r>
          </a:p>
          <a:p>
            <a:pPr lvl="1" eaLnBrk="1" hangingPunct="1">
              <a:defRPr/>
            </a:pPr>
            <a:r>
              <a:rPr lang="nl-BE" altLang="en-US" noProof="0" dirty="0" smtClean="0"/>
              <a:t>technologische vooruitgang resulteert in maatschappelijke vooruitgang, en niet in maatschappelijke achteruitgang, beoordeeld vanuit de gehanteerde waarden</a:t>
            </a:r>
          </a:p>
          <a:p>
            <a:pPr lvl="1" eaLnBrk="1" hangingPunct="1">
              <a:defRPr/>
            </a:pPr>
            <a:r>
              <a:rPr lang="nl-BE" altLang="en-US" noProof="0" dirty="0" smtClean="0"/>
              <a:t>veranderingsbereidheid wordt bevorderd doordat rechtszekerheid wordt geboden</a:t>
            </a:r>
          </a:p>
        </p:txBody>
      </p:sp>
    </p:spTree>
    <p:extLst>
      <p:ext uri="{BB962C8B-B14F-4D97-AF65-F5344CB8AC3E}">
        <p14:creationId xmlns:p14="http://schemas.microsoft.com/office/powerpoint/2010/main" val="335017997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0" name="Rectangle 12"/>
          <p:cNvSpPr>
            <a:spLocks noGrp="1" noChangeArrowheads="1"/>
          </p:cNvSpPr>
          <p:nvPr>
            <p:ph type="title"/>
          </p:nvPr>
        </p:nvSpPr>
        <p:spPr/>
        <p:txBody>
          <a:bodyPr/>
          <a:lstStyle/>
          <a:p>
            <a:pPr eaLnBrk="1" hangingPunct="1">
              <a:defRPr/>
            </a:pPr>
            <a:r>
              <a:rPr lang="nl-BE" altLang="en-US" noProof="0" dirty="0" smtClean="0"/>
              <a:t>Recht en technologische vooruitgang</a:t>
            </a:r>
            <a:endParaRPr lang="nl-BE" altLang="en-US" noProof="0" dirty="0" smtClean="0"/>
          </a:p>
        </p:txBody>
      </p:sp>
      <p:sp>
        <p:nvSpPr>
          <p:cNvPr id="78861" name="Rectangle 13"/>
          <p:cNvSpPr>
            <a:spLocks noGrp="1" noChangeArrowheads="1"/>
          </p:cNvSpPr>
          <p:nvPr>
            <p:ph idx="1"/>
          </p:nvPr>
        </p:nvSpPr>
        <p:spPr/>
        <p:txBody>
          <a:bodyPr/>
          <a:lstStyle/>
          <a:p>
            <a:pPr eaLnBrk="1" hangingPunct="1">
              <a:defRPr/>
            </a:pPr>
            <a:r>
              <a:rPr lang="nl-BE" altLang="en-US" noProof="0" dirty="0" smtClean="0"/>
              <a:t>recht dient te steunen op multidisciplinaire inzichten</a:t>
            </a:r>
          </a:p>
          <a:p>
            <a:pPr lvl="1" eaLnBrk="1" hangingPunct="1">
              <a:defRPr/>
            </a:pPr>
            <a:r>
              <a:rPr lang="nl-BE" altLang="en-US" noProof="0" dirty="0" smtClean="0"/>
              <a:t>technologische mogelijkheden</a:t>
            </a:r>
          </a:p>
          <a:p>
            <a:pPr lvl="1" eaLnBrk="1" hangingPunct="1">
              <a:defRPr/>
            </a:pPr>
            <a:r>
              <a:rPr lang="nl-BE" altLang="en-US" noProof="0" dirty="0" smtClean="0"/>
              <a:t>mogelijke maatschappelijke gevolgen van technologische mogelijkheden</a:t>
            </a:r>
          </a:p>
          <a:p>
            <a:pPr lvl="1" eaLnBrk="1" hangingPunct="1">
              <a:defRPr/>
            </a:pPr>
            <a:r>
              <a:rPr lang="nl-BE" altLang="en-US" noProof="0" dirty="0" smtClean="0"/>
              <a:t>analyse van gewenste opportuniteiten en te vermijden risico’s</a:t>
            </a:r>
          </a:p>
          <a:p>
            <a:pPr eaLnBrk="1" hangingPunct="1">
              <a:defRPr/>
            </a:pPr>
            <a:endParaRPr lang="nl-BE" altLang="en-US" noProof="0" dirty="0" smtClean="0"/>
          </a:p>
          <a:p>
            <a:pPr eaLnBrk="1" hangingPunct="1">
              <a:defRPr/>
            </a:pPr>
            <a:r>
              <a:rPr lang="nl-BE" altLang="en-US" noProof="0" dirty="0" smtClean="0"/>
              <a:t>tijdens de juridische opleiding zou wat minder mogen worden gefocust op rechtstoepassing, en wat meer op (goede) methoden van rechtsevaluatie en rechtscreatie</a:t>
            </a:r>
            <a:endParaRPr lang="nl-BE" altLang="en-US" noProof="0" dirty="0" smtClean="0"/>
          </a:p>
        </p:txBody>
      </p:sp>
    </p:spTree>
    <p:extLst>
      <p:ext uri="{BB962C8B-B14F-4D97-AF65-F5344CB8AC3E}">
        <p14:creationId xmlns:p14="http://schemas.microsoft.com/office/powerpoint/2010/main" val="41295788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nl-BE" altLang="en-US" noProof="0" dirty="0" smtClean="0"/>
              <a:t>Belangrijke keuzes</a:t>
            </a:r>
            <a:endParaRPr lang="nl-BE" altLang="en-US" noProof="0" dirty="0" smtClean="0"/>
          </a:p>
        </p:txBody>
      </p:sp>
      <p:sp>
        <p:nvSpPr>
          <p:cNvPr id="80899" name="Rectangle 3"/>
          <p:cNvSpPr>
            <a:spLocks noGrp="1" noChangeArrowheads="1"/>
          </p:cNvSpPr>
          <p:nvPr>
            <p:ph idx="1"/>
          </p:nvPr>
        </p:nvSpPr>
        <p:spPr/>
        <p:txBody>
          <a:bodyPr/>
          <a:lstStyle/>
          <a:p>
            <a:pPr eaLnBrk="1" hangingPunct="1">
              <a:lnSpc>
                <a:spcPct val="90000"/>
              </a:lnSpc>
              <a:defRPr/>
            </a:pPr>
            <a:r>
              <a:rPr lang="nl-BE" altLang="en-US" noProof="0" dirty="0" smtClean="0"/>
              <a:t>gepaste regelgevende instrumenten</a:t>
            </a:r>
          </a:p>
          <a:p>
            <a:pPr lvl="1" eaLnBrk="1" hangingPunct="1">
              <a:lnSpc>
                <a:spcPct val="90000"/>
              </a:lnSpc>
              <a:defRPr/>
            </a:pPr>
            <a:r>
              <a:rPr lang="nl-BE" altLang="en-US" noProof="0" dirty="0" smtClean="0"/>
              <a:t>wet</a:t>
            </a:r>
          </a:p>
          <a:p>
            <a:pPr lvl="1" eaLnBrk="1" hangingPunct="1">
              <a:lnSpc>
                <a:spcPct val="90000"/>
              </a:lnSpc>
              <a:defRPr/>
            </a:pPr>
            <a:r>
              <a:rPr lang="nl-BE" altLang="en-US" noProof="0" dirty="0" smtClean="0"/>
              <a:t>rechtspraak</a:t>
            </a:r>
          </a:p>
          <a:p>
            <a:pPr lvl="1" eaLnBrk="1" hangingPunct="1">
              <a:lnSpc>
                <a:spcPct val="90000"/>
              </a:lnSpc>
              <a:defRPr/>
            </a:pPr>
            <a:r>
              <a:rPr lang="nl-BE" altLang="en-US" noProof="0" dirty="0" smtClean="0"/>
              <a:t>multidisciplinaire organen met normatieve bevoegdheid </a:t>
            </a:r>
          </a:p>
          <a:p>
            <a:pPr eaLnBrk="1" hangingPunct="1">
              <a:lnSpc>
                <a:spcPct val="90000"/>
              </a:lnSpc>
              <a:defRPr/>
            </a:pPr>
            <a:r>
              <a:rPr lang="nl-BE" altLang="en-US" noProof="0" dirty="0" smtClean="0"/>
              <a:t>gepaste mate van precisie</a:t>
            </a:r>
          </a:p>
          <a:p>
            <a:pPr lvl="1" eaLnBrk="1" hangingPunct="1">
              <a:lnSpc>
                <a:spcPct val="90000"/>
              </a:lnSpc>
              <a:defRPr/>
            </a:pPr>
            <a:r>
              <a:rPr lang="nl-BE" altLang="en-US" noProof="0" dirty="0" smtClean="0"/>
              <a:t>basisprincipes (wat)</a:t>
            </a:r>
          </a:p>
          <a:p>
            <a:pPr lvl="1" eaLnBrk="1" hangingPunct="1">
              <a:lnSpc>
                <a:spcPct val="90000"/>
              </a:lnSpc>
              <a:defRPr/>
            </a:pPr>
            <a:r>
              <a:rPr lang="nl-BE" altLang="en-US" noProof="0" dirty="0" smtClean="0"/>
              <a:t>uitvoering (hoe)</a:t>
            </a:r>
          </a:p>
          <a:p>
            <a:pPr eaLnBrk="1" hangingPunct="1">
              <a:lnSpc>
                <a:spcPct val="90000"/>
              </a:lnSpc>
              <a:defRPr/>
            </a:pPr>
            <a:r>
              <a:rPr lang="nl-BE" altLang="en-US" noProof="0" dirty="0" smtClean="0"/>
              <a:t>gepast tijdstip</a:t>
            </a:r>
          </a:p>
          <a:p>
            <a:pPr lvl="1" eaLnBrk="1" hangingPunct="1">
              <a:lnSpc>
                <a:spcPct val="90000"/>
              </a:lnSpc>
              <a:defRPr/>
            </a:pPr>
            <a:r>
              <a:rPr lang="nl-BE" altLang="en-US" noProof="0" dirty="0" smtClean="0"/>
              <a:t>proactief</a:t>
            </a:r>
          </a:p>
          <a:p>
            <a:pPr lvl="1" eaLnBrk="1" hangingPunct="1">
              <a:lnSpc>
                <a:spcPct val="90000"/>
              </a:lnSpc>
              <a:defRPr/>
            </a:pPr>
            <a:r>
              <a:rPr lang="nl-BE" altLang="en-US" noProof="0" dirty="0" smtClean="0"/>
              <a:t>reactief</a:t>
            </a:r>
          </a:p>
          <a:p>
            <a:pPr eaLnBrk="1" hangingPunct="1">
              <a:defRPr/>
            </a:pPr>
            <a:r>
              <a:rPr lang="nl-BE" altLang="en-US" noProof="0" dirty="0" smtClean="0"/>
              <a:t>gepaste interpretatiemethode</a:t>
            </a:r>
          </a:p>
          <a:p>
            <a:pPr lvl="1" eaLnBrk="1" hangingPunct="1">
              <a:defRPr/>
            </a:pPr>
            <a:r>
              <a:rPr lang="nl-BE" altLang="en-US" noProof="0" dirty="0" smtClean="0"/>
              <a:t>teleologisch</a:t>
            </a:r>
          </a:p>
          <a:p>
            <a:pPr lvl="1" eaLnBrk="1" hangingPunct="1">
              <a:defRPr/>
            </a:pPr>
            <a:r>
              <a:rPr lang="nl-BE" altLang="en-US" noProof="0" dirty="0" smtClean="0"/>
              <a:t>naar de letter</a:t>
            </a:r>
          </a:p>
          <a:p>
            <a:pPr eaLnBrk="1" hangingPunct="1">
              <a:lnSpc>
                <a:spcPct val="90000"/>
              </a:lnSpc>
              <a:defRPr/>
            </a:pPr>
            <a:endParaRPr lang="nl-BE" altLang="en-US" noProof="0" dirty="0" smtClean="0"/>
          </a:p>
          <a:p>
            <a:pPr eaLnBrk="1" hangingPunct="1">
              <a:lnSpc>
                <a:spcPct val="90000"/>
              </a:lnSpc>
              <a:defRPr/>
            </a:pPr>
            <a:endParaRPr lang="nl-BE" altLang="en-US" noProof="0" dirty="0" smtClean="0"/>
          </a:p>
          <a:p>
            <a:pPr eaLnBrk="1" hangingPunct="1">
              <a:lnSpc>
                <a:spcPct val="90000"/>
              </a:lnSpc>
              <a:defRPr/>
            </a:pPr>
            <a:endParaRPr lang="nl-BE" altLang="en-US" noProof="0" dirty="0" smtClean="0"/>
          </a:p>
        </p:txBody>
      </p:sp>
    </p:spTree>
    <p:extLst>
      <p:ext uri="{BB962C8B-B14F-4D97-AF65-F5344CB8AC3E}">
        <p14:creationId xmlns:p14="http://schemas.microsoft.com/office/powerpoint/2010/main" val="384678582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4667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nl-BE" noProof="0" dirty="0" smtClean="0"/>
              <a:t>effectiviteit van beleid</a:t>
            </a:r>
          </a:p>
          <a:p>
            <a:pPr lvl="1"/>
            <a:r>
              <a:rPr lang="nl-BE" noProof="0" dirty="0" smtClean="0"/>
              <a:t>informatiesystemen voor</a:t>
            </a:r>
          </a:p>
          <a:p>
            <a:pPr lvl="2"/>
            <a:r>
              <a:rPr lang="nl-BE" noProof="0" dirty="0" smtClean="0"/>
              <a:t>beleidsondersteuning</a:t>
            </a:r>
          </a:p>
          <a:p>
            <a:pPr lvl="2"/>
            <a:r>
              <a:rPr lang="nl-BE" noProof="0" dirty="0" smtClean="0"/>
              <a:t>onderzoek</a:t>
            </a:r>
          </a:p>
          <a:p>
            <a:pPr lvl="2"/>
            <a:r>
              <a:rPr lang="nl-BE" noProof="0" dirty="0" smtClean="0"/>
              <a:t>beleidsevaluatie</a:t>
            </a:r>
          </a:p>
          <a:p>
            <a:pPr lvl="1"/>
            <a:r>
              <a:rPr lang="nl-BE" noProof="0" dirty="0" smtClean="0"/>
              <a:t>strategische inzet van informatiesystemen voor</a:t>
            </a:r>
          </a:p>
          <a:p>
            <a:pPr lvl="2"/>
            <a:r>
              <a:rPr lang="nl-BE" noProof="0" dirty="0" smtClean="0"/>
              <a:t>vermijden van non-take up (automatische toekenning)</a:t>
            </a:r>
          </a:p>
          <a:p>
            <a:pPr lvl="2"/>
            <a:r>
              <a:rPr lang="nl-BE" noProof="0" dirty="0" smtClean="0"/>
              <a:t>sociale inclusie</a:t>
            </a:r>
          </a:p>
          <a:p>
            <a:pPr lvl="2"/>
            <a:r>
              <a:rPr lang="nl-BE" noProof="0" dirty="0" smtClean="0"/>
              <a:t>fraudevermijding en -bestrijding</a:t>
            </a:r>
          </a:p>
          <a:p>
            <a:pPr lvl="2"/>
            <a:r>
              <a:rPr lang="nl-BE" noProof="0" dirty="0" smtClean="0"/>
              <a:t>continuïteit in rechtentoekenning</a:t>
            </a:r>
          </a:p>
          <a:p>
            <a:pPr lvl="2"/>
            <a:r>
              <a:rPr lang="nl-BE" noProof="0" dirty="0" smtClean="0"/>
              <a:t>…</a:t>
            </a:r>
          </a:p>
          <a:p>
            <a:endParaRPr lang="nl-BE" noProof="0" dirty="0" smtClean="0"/>
          </a:p>
          <a:p>
            <a:pPr lvl="2"/>
            <a:endParaRPr lang="nl-BE" noProof="0" dirty="0" smtClean="0"/>
          </a:p>
          <a:p>
            <a:pPr lvl="2"/>
            <a:endParaRPr lang="nl-BE" noProof="0" dirty="0"/>
          </a:p>
        </p:txBody>
      </p:sp>
      <p:sp>
        <p:nvSpPr>
          <p:cNvPr id="3" name="Title 2"/>
          <p:cNvSpPr>
            <a:spLocks noGrp="1"/>
          </p:cNvSpPr>
          <p:nvPr>
            <p:ph type="title"/>
          </p:nvPr>
        </p:nvSpPr>
        <p:spPr/>
        <p:txBody>
          <a:bodyPr/>
          <a:lstStyle/>
          <a:p>
            <a:r>
              <a:rPr lang="nl-BE" noProof="0" dirty="0" smtClean="0"/>
              <a:t>Kruispuntbankmodel</a:t>
            </a:r>
            <a:endParaRPr lang="nl-BE" noProof="0" dirty="0"/>
          </a:p>
        </p:txBody>
      </p:sp>
      <p:sp>
        <p:nvSpPr>
          <p:cNvPr id="4" name="Content Placeholder 3"/>
          <p:cNvSpPr>
            <a:spLocks noGrp="1"/>
          </p:cNvSpPr>
          <p:nvPr>
            <p:ph sz="half" idx="10"/>
          </p:nvPr>
        </p:nvSpPr>
        <p:spPr/>
        <p:txBody>
          <a:bodyPr>
            <a:normAutofit lnSpcReduction="10000"/>
          </a:bodyPr>
          <a:lstStyle/>
          <a:p>
            <a:r>
              <a:rPr lang="nl-BE" noProof="0" dirty="0" smtClean="0"/>
              <a:t>efficiëntie van beleidsuitvoering</a:t>
            </a:r>
          </a:p>
          <a:p>
            <a:pPr lvl="1"/>
            <a:r>
              <a:rPr lang="nl-BE" noProof="0" dirty="0" err="1" smtClean="0"/>
              <a:t>operational</a:t>
            </a:r>
            <a:r>
              <a:rPr lang="nl-BE" noProof="0" dirty="0" smtClean="0"/>
              <a:t> excellence</a:t>
            </a:r>
          </a:p>
          <a:p>
            <a:pPr lvl="1"/>
            <a:r>
              <a:rPr lang="nl-BE" noProof="0" dirty="0" smtClean="0"/>
              <a:t>gegevensbeheer en -beveiliging</a:t>
            </a:r>
          </a:p>
          <a:p>
            <a:pPr lvl="2"/>
            <a:r>
              <a:rPr lang="nl-BE" noProof="0" dirty="0" smtClean="0"/>
              <a:t>eenmalig ingezameld en gevalideerd</a:t>
            </a:r>
          </a:p>
          <a:p>
            <a:pPr lvl="2"/>
            <a:r>
              <a:rPr lang="nl-BE" noProof="0" dirty="0" smtClean="0"/>
              <a:t>juist en tijdig beschikbaar</a:t>
            </a:r>
          </a:p>
          <a:p>
            <a:pPr lvl="2"/>
            <a:r>
              <a:rPr lang="nl-BE" noProof="0" dirty="0" smtClean="0"/>
              <a:t>herbruikbaar en gedeeld (‘legoblokjesfilosofie’)</a:t>
            </a:r>
          </a:p>
          <a:p>
            <a:pPr lvl="1"/>
            <a:r>
              <a:rPr lang="nl-BE" noProof="0" dirty="0" smtClean="0"/>
              <a:t>processen</a:t>
            </a:r>
          </a:p>
          <a:p>
            <a:pPr lvl="2"/>
            <a:r>
              <a:rPr lang="nl-BE" noProof="0" dirty="0" smtClean="0"/>
              <a:t>event </a:t>
            </a:r>
            <a:r>
              <a:rPr lang="nl-BE" noProof="0" dirty="0" err="1" smtClean="0"/>
              <a:t>driven</a:t>
            </a:r>
            <a:endParaRPr lang="nl-BE" noProof="0" dirty="0" smtClean="0"/>
          </a:p>
          <a:p>
            <a:pPr lvl="2"/>
            <a:r>
              <a:rPr lang="nl-BE" noProof="0" dirty="0" smtClean="0"/>
              <a:t>procesketen</a:t>
            </a:r>
          </a:p>
          <a:p>
            <a:pPr lvl="2"/>
            <a:r>
              <a:rPr lang="nl-BE" noProof="0" dirty="0" smtClean="0"/>
              <a:t>taakverdeling tussen actoren in functie van competentie</a:t>
            </a:r>
          </a:p>
          <a:p>
            <a:pPr lvl="1"/>
            <a:r>
              <a:rPr lang="nl-BE" noProof="0" dirty="0" smtClean="0"/>
              <a:t>architectuur</a:t>
            </a:r>
          </a:p>
          <a:p>
            <a:pPr lvl="2"/>
            <a:r>
              <a:rPr lang="nl-BE" noProof="0" dirty="0" smtClean="0"/>
              <a:t>service </a:t>
            </a:r>
            <a:r>
              <a:rPr lang="nl-BE" noProof="0" dirty="0" err="1" smtClean="0"/>
              <a:t>oriented</a:t>
            </a:r>
            <a:r>
              <a:rPr lang="nl-BE" noProof="0" dirty="0" smtClean="0"/>
              <a:t> </a:t>
            </a:r>
            <a:r>
              <a:rPr lang="nl-BE" noProof="0" dirty="0" err="1" smtClean="0"/>
              <a:t>architecture</a:t>
            </a:r>
            <a:endParaRPr lang="nl-BE" noProof="0" dirty="0" smtClean="0"/>
          </a:p>
          <a:p>
            <a:pPr lvl="2"/>
            <a:r>
              <a:rPr lang="nl-BE" noProof="0" dirty="0" err="1" smtClean="0"/>
              <a:t>modulariteit</a:t>
            </a:r>
            <a:r>
              <a:rPr lang="nl-BE" noProof="0" dirty="0" smtClean="0"/>
              <a:t> en </a:t>
            </a:r>
            <a:r>
              <a:rPr lang="nl-BE" noProof="0" dirty="0" err="1" smtClean="0"/>
              <a:t>encapsulatie</a:t>
            </a:r>
            <a:r>
              <a:rPr lang="nl-BE" noProof="0" dirty="0" smtClean="0"/>
              <a:t> </a:t>
            </a:r>
          </a:p>
          <a:p>
            <a:pPr lvl="2"/>
            <a:r>
              <a:rPr lang="nl-BE" noProof="0" dirty="0" err="1" smtClean="0"/>
              <a:t>synergieën</a:t>
            </a:r>
            <a:r>
              <a:rPr lang="nl-BE" noProof="0" dirty="0" smtClean="0"/>
              <a:t> via </a:t>
            </a:r>
            <a:r>
              <a:rPr lang="nl-BE" noProof="0" dirty="0" err="1" smtClean="0"/>
              <a:t>cloud</a:t>
            </a:r>
            <a:r>
              <a:rPr lang="nl-BE" noProof="0" dirty="0" smtClean="0"/>
              <a:t>- en containertechnologie </a:t>
            </a:r>
          </a:p>
          <a:p>
            <a:pPr lvl="2"/>
            <a:endParaRPr lang="nl-BE" noProof="0" dirty="0" smtClean="0"/>
          </a:p>
          <a:p>
            <a:pPr lvl="2"/>
            <a:endParaRPr lang="nl-BE" noProof="0" dirty="0"/>
          </a:p>
        </p:txBody>
      </p:sp>
    </p:spTree>
    <p:extLst>
      <p:ext uri="{BB962C8B-B14F-4D97-AF65-F5344CB8AC3E}">
        <p14:creationId xmlns:p14="http://schemas.microsoft.com/office/powerpoint/2010/main" val="234721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Basisprincipes inzake informatiebeheer</a:t>
            </a:r>
            <a:endParaRPr lang="nl-BE" noProof="0" dirty="0"/>
          </a:p>
        </p:txBody>
      </p:sp>
      <p:sp>
        <p:nvSpPr>
          <p:cNvPr id="3" name="Content Placeholder 2"/>
          <p:cNvSpPr>
            <a:spLocks noGrp="1"/>
          </p:cNvSpPr>
          <p:nvPr>
            <p:ph idx="1"/>
          </p:nvPr>
        </p:nvSpPr>
        <p:spPr/>
        <p:txBody>
          <a:bodyPr/>
          <a:lstStyle/>
          <a:p>
            <a:r>
              <a:rPr lang="nl-BE" noProof="0" dirty="0" smtClean="0"/>
              <a:t>modellering van de informatie (‘legoblokjesfilosofie’)</a:t>
            </a:r>
          </a:p>
          <a:p>
            <a:pPr lvl="1"/>
            <a:r>
              <a:rPr lang="nl-BE" noProof="0" dirty="0" smtClean="0"/>
              <a:t>op een wijze die zo nauw mogelijk aansluit bij de realiteit</a:t>
            </a:r>
          </a:p>
          <a:p>
            <a:pPr lvl="1"/>
            <a:r>
              <a:rPr lang="nl-BE" noProof="0" dirty="0" smtClean="0"/>
              <a:t>zodat die multifunctioneel kan worden gebruikt </a:t>
            </a:r>
          </a:p>
          <a:p>
            <a:endParaRPr lang="nl-BE" noProof="0" dirty="0" smtClean="0"/>
          </a:p>
          <a:p>
            <a:r>
              <a:rPr lang="nl-BE" noProof="0" dirty="0" smtClean="0"/>
              <a:t>eenmalige inzameling van feitelijke informatie bij burgers en ondernemingen in coördinatie tussen alle actoren</a:t>
            </a:r>
          </a:p>
          <a:p>
            <a:pPr lvl="1"/>
            <a:r>
              <a:rPr lang="nl-BE" noProof="0" dirty="0" smtClean="0"/>
              <a:t>via een kanaal gekozen door de burgers en ondernemingen</a:t>
            </a:r>
          </a:p>
          <a:p>
            <a:pPr lvl="1"/>
            <a:r>
              <a:rPr lang="nl-BE" noProof="0" dirty="0" smtClean="0"/>
              <a:t>bij voorkeur van toepassing tot toepassing</a:t>
            </a:r>
          </a:p>
          <a:p>
            <a:pPr lvl="1"/>
            <a:r>
              <a:rPr lang="nl-BE" noProof="0" dirty="0" smtClean="0"/>
              <a:t>met de mogelijkheid tot kwaliteitscontrole door degene waarbij de informatie wordt ingezameld vóór de informatieoverdracht</a:t>
            </a:r>
          </a:p>
          <a:p>
            <a:endParaRPr lang="nl-BE" noProof="0" dirty="0" smtClean="0"/>
          </a:p>
          <a:p>
            <a:endParaRPr lang="nl-BE" noProof="0" dirty="0"/>
          </a:p>
        </p:txBody>
      </p:sp>
    </p:spTree>
    <p:extLst>
      <p:ext uri="{BB962C8B-B14F-4D97-AF65-F5344CB8AC3E}">
        <p14:creationId xmlns:p14="http://schemas.microsoft.com/office/powerpoint/2010/main" val="4268742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Basisprincipes inzake informatiebeheer</a:t>
            </a:r>
            <a:endParaRPr lang="nl-BE" noProof="0" dirty="0"/>
          </a:p>
        </p:txBody>
      </p:sp>
      <p:sp>
        <p:nvSpPr>
          <p:cNvPr id="3" name="Content Placeholder 2"/>
          <p:cNvSpPr>
            <a:spLocks noGrp="1"/>
          </p:cNvSpPr>
          <p:nvPr>
            <p:ph idx="1"/>
          </p:nvPr>
        </p:nvSpPr>
        <p:spPr>
          <a:xfrm>
            <a:off x="654050" y="1255713"/>
            <a:ext cx="11074400" cy="5222875"/>
          </a:xfrm>
        </p:spPr>
        <p:txBody>
          <a:bodyPr/>
          <a:lstStyle/>
          <a:p>
            <a:r>
              <a:rPr lang="nl-BE" noProof="0" dirty="0" smtClean="0"/>
              <a:t>taakverdeling tussen de actoren in de sociale sector inzake</a:t>
            </a:r>
          </a:p>
          <a:p>
            <a:pPr lvl="1"/>
            <a:r>
              <a:rPr lang="nl-BE" noProof="0" dirty="0" smtClean="0"/>
              <a:t>inzameling</a:t>
            </a:r>
          </a:p>
          <a:p>
            <a:pPr lvl="1"/>
            <a:r>
              <a:rPr lang="nl-BE" noProof="0" dirty="0" smtClean="0"/>
              <a:t>validatie</a:t>
            </a:r>
          </a:p>
          <a:p>
            <a:pPr lvl="1"/>
            <a:r>
              <a:rPr lang="nl-BE" noProof="0" dirty="0" smtClean="0"/>
              <a:t>beheer</a:t>
            </a:r>
          </a:p>
          <a:p>
            <a:pPr lvl="1"/>
            <a:r>
              <a:rPr lang="nl-BE" noProof="0" dirty="0" smtClean="0"/>
              <a:t>opslag van informatie in authentieke bronnen</a:t>
            </a:r>
          </a:p>
          <a:p>
            <a:pPr lvl="1"/>
            <a:r>
              <a:rPr lang="nl-BE" noProof="0" dirty="0" smtClean="0"/>
              <a:t>initiatief tot gegevensuitwisseling (pull en push)</a:t>
            </a:r>
            <a:endParaRPr lang="nl-BE" altLang="en-US" noProof="0" dirty="0" smtClean="0"/>
          </a:p>
          <a:p>
            <a:r>
              <a:rPr lang="nl-BE" noProof="0" dirty="0" smtClean="0"/>
              <a:t>verplichting tot melding van vermoede onjuistheden van de informatie aan actor belast met de validatie ervan</a:t>
            </a:r>
            <a:endParaRPr lang="nl-BE" altLang="en-US" noProof="0" dirty="0" smtClean="0"/>
          </a:p>
          <a:p>
            <a:r>
              <a:rPr lang="nl-BE" noProof="0" dirty="0" smtClean="0"/>
              <a:t>proactief gebruik van informatie voor</a:t>
            </a:r>
          </a:p>
          <a:p>
            <a:pPr lvl="1"/>
            <a:r>
              <a:rPr lang="nl-BE" noProof="0" dirty="0" smtClean="0"/>
              <a:t>de automatische toekenning van rechten</a:t>
            </a:r>
          </a:p>
          <a:p>
            <a:pPr lvl="1"/>
            <a:r>
              <a:rPr lang="nl-BE" noProof="0" dirty="0" smtClean="0"/>
              <a:t>de voorinvulling bij de informatie-inzameling</a:t>
            </a:r>
          </a:p>
          <a:p>
            <a:pPr lvl="1"/>
            <a:r>
              <a:rPr lang="nl-BE" noProof="0" dirty="0" smtClean="0"/>
              <a:t>een gerichte informatieverstrekking aan de betrokkenen</a:t>
            </a:r>
          </a:p>
          <a:p>
            <a:endParaRPr lang="nl-BE" noProof="0" dirty="0"/>
          </a:p>
        </p:txBody>
      </p:sp>
    </p:spTree>
    <p:extLst>
      <p:ext uri="{BB962C8B-B14F-4D97-AF65-F5344CB8AC3E}">
        <p14:creationId xmlns:p14="http://schemas.microsoft.com/office/powerpoint/2010/main" val="159859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Basisprincipes inzake informatieveiligheid</a:t>
            </a:r>
            <a:endParaRPr lang="nl-BE" noProof="0" dirty="0"/>
          </a:p>
        </p:txBody>
      </p:sp>
      <p:sp>
        <p:nvSpPr>
          <p:cNvPr id="3" name="Content Placeholder 2"/>
          <p:cNvSpPr>
            <a:spLocks noGrp="1"/>
          </p:cNvSpPr>
          <p:nvPr>
            <p:ph idx="1"/>
          </p:nvPr>
        </p:nvSpPr>
        <p:spPr>
          <a:xfrm>
            <a:off x="654050" y="1255713"/>
            <a:ext cx="11074400" cy="5222875"/>
          </a:xfrm>
        </p:spPr>
        <p:txBody>
          <a:bodyPr/>
          <a:lstStyle/>
          <a:p>
            <a:r>
              <a:rPr lang="nl-BE" noProof="0" dirty="0" smtClean="0"/>
              <a:t>beveiliging van informatie</a:t>
            </a:r>
          </a:p>
          <a:p>
            <a:pPr lvl="1"/>
            <a:r>
              <a:rPr lang="nl-BE" noProof="0" dirty="0" smtClean="0"/>
              <a:t>de veiligheid, de integriteit en de vertrouwelijkheid van de verwerkte informatie wordt gewaarborgd door een geïntegreerd geheel van structurele, organisatorische, ICT-technische, fysieke, </a:t>
            </a:r>
            <a:r>
              <a:rPr lang="nl-BE" noProof="0" dirty="0" err="1" smtClean="0"/>
              <a:t>personeelsgebonden</a:t>
            </a:r>
            <a:r>
              <a:rPr lang="nl-BE" noProof="0" dirty="0" smtClean="0"/>
              <a:t> en andere veiligheidsmaatregelen in uitvoering van het informatieveiligheidsbeleid</a:t>
            </a:r>
          </a:p>
          <a:p>
            <a:pPr lvl="1"/>
            <a:r>
              <a:rPr lang="nl-BE" noProof="0" dirty="0" smtClean="0"/>
              <a:t>persoonsgegevens worden enkel gebruikt voor doeleinden die verenigbaar zijn met de doeleinden waarvoor ze zijn ingezameld</a:t>
            </a:r>
          </a:p>
          <a:p>
            <a:pPr lvl="1"/>
            <a:r>
              <a:rPr lang="nl-BE" noProof="0" dirty="0" smtClean="0"/>
              <a:t>persoonsgegevens zijn slechts toegankelijk voor daartoe gemachtigde gebruikers in functie van de organisatiebehoeften, de toepassing van het beleid of de regelgeving</a:t>
            </a:r>
          </a:p>
          <a:p>
            <a:pPr lvl="1"/>
            <a:r>
              <a:rPr lang="nl-BE" noProof="0" dirty="0" smtClean="0"/>
              <a:t>behalve in de gevallen waarin de toegang bij wet is voorzien, wordt de toegangsmachtiging tot de persoonsgegevens door het Informatieveiligheidscomité verleend</a:t>
            </a:r>
          </a:p>
          <a:p>
            <a:endParaRPr lang="nl-BE" noProof="0" dirty="0"/>
          </a:p>
        </p:txBody>
      </p:sp>
    </p:spTree>
    <p:extLst>
      <p:ext uri="{BB962C8B-B14F-4D97-AF65-F5344CB8AC3E}">
        <p14:creationId xmlns:p14="http://schemas.microsoft.com/office/powerpoint/2010/main" val="2408006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Basisprincipes inzake informatieveiligheid</a:t>
            </a:r>
            <a:endParaRPr lang="nl-BE" noProof="0" dirty="0"/>
          </a:p>
        </p:txBody>
      </p:sp>
      <p:sp>
        <p:nvSpPr>
          <p:cNvPr id="3" name="Content Placeholder 2"/>
          <p:cNvSpPr>
            <a:spLocks noGrp="1"/>
          </p:cNvSpPr>
          <p:nvPr>
            <p:ph idx="1"/>
          </p:nvPr>
        </p:nvSpPr>
        <p:spPr>
          <a:xfrm>
            <a:off x="654050" y="1255713"/>
            <a:ext cx="11074400" cy="5222875"/>
          </a:xfrm>
        </p:spPr>
        <p:txBody>
          <a:bodyPr/>
          <a:lstStyle/>
          <a:p>
            <a:r>
              <a:rPr lang="nl-BE" noProof="0" dirty="0" smtClean="0"/>
              <a:t>security &amp; privacy </a:t>
            </a:r>
            <a:r>
              <a:rPr lang="nl-BE" noProof="0" dirty="0" err="1" smtClean="0"/>
              <a:t>by</a:t>
            </a:r>
            <a:r>
              <a:rPr lang="nl-BE" noProof="0" dirty="0" smtClean="0"/>
              <a:t> design</a:t>
            </a:r>
          </a:p>
          <a:p>
            <a:pPr lvl="1"/>
            <a:r>
              <a:rPr lang="nl-BE" noProof="0" dirty="0" smtClean="0"/>
              <a:t>elke mededeling van persoonsgegevens aan derden vereist een machtiging van Informatieveiligheidscomité (IVC)</a:t>
            </a:r>
          </a:p>
          <a:p>
            <a:pPr lvl="1"/>
            <a:r>
              <a:rPr lang="nl-BE" noProof="0" dirty="0" smtClean="0"/>
              <a:t>de machtigingen tot mededeling van persoonsgegevens zijn publiek</a:t>
            </a:r>
          </a:p>
          <a:p>
            <a:pPr lvl="1"/>
            <a:r>
              <a:rPr lang="nl-BE" noProof="0" dirty="0" smtClean="0"/>
              <a:t>elke concrete elektronische uitwisseling van persoonsgegevens wordt preventief getoetst op conformiteit met de geldende machtigingen</a:t>
            </a:r>
          </a:p>
          <a:p>
            <a:pPr lvl="1"/>
            <a:r>
              <a:rPr lang="nl-BE" noProof="0" dirty="0" smtClean="0"/>
              <a:t>informatieveiligheidsdienst bij elke actor, met een adviserende, stimulerende, documenterende en controlerende taak</a:t>
            </a:r>
          </a:p>
          <a:p>
            <a:pPr lvl="1"/>
            <a:r>
              <a:rPr lang="nl-BE" noProof="0" dirty="0" smtClean="0"/>
              <a:t>geheel van structurele, organisatorische, juridische en technische maatregelen, beschreven in </a:t>
            </a:r>
            <a:r>
              <a:rPr lang="nl-BE" noProof="0" dirty="0" err="1" smtClean="0"/>
              <a:t>policies</a:t>
            </a:r>
            <a:r>
              <a:rPr lang="nl-BE" noProof="0" dirty="0" smtClean="0"/>
              <a:t> op basis van ISO-standaard 27xxx</a:t>
            </a:r>
          </a:p>
          <a:p>
            <a:endParaRPr lang="nl-BE" noProof="0" dirty="0"/>
          </a:p>
        </p:txBody>
      </p:sp>
    </p:spTree>
    <p:extLst>
      <p:ext uri="{BB962C8B-B14F-4D97-AF65-F5344CB8AC3E}">
        <p14:creationId xmlns:p14="http://schemas.microsoft.com/office/powerpoint/2010/main" val="1600599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Basisprincipes inzake informatieveiligheid</a:t>
            </a:r>
            <a:endParaRPr lang="nl-BE" noProof="0" dirty="0"/>
          </a:p>
        </p:txBody>
      </p:sp>
      <p:sp>
        <p:nvSpPr>
          <p:cNvPr id="3" name="Content Placeholder 2"/>
          <p:cNvSpPr>
            <a:spLocks noGrp="1"/>
          </p:cNvSpPr>
          <p:nvPr>
            <p:ph idx="1"/>
          </p:nvPr>
        </p:nvSpPr>
        <p:spPr>
          <a:xfrm>
            <a:off x="654050" y="1255713"/>
            <a:ext cx="11074400" cy="5222875"/>
          </a:xfrm>
        </p:spPr>
        <p:txBody>
          <a:bodyPr/>
          <a:lstStyle/>
          <a:p>
            <a:r>
              <a:rPr lang="nl-BE" noProof="0" dirty="0" smtClean="0"/>
              <a:t>security &amp; privacy </a:t>
            </a:r>
            <a:r>
              <a:rPr lang="nl-BE" noProof="0" dirty="0" err="1" smtClean="0"/>
              <a:t>by</a:t>
            </a:r>
            <a:r>
              <a:rPr lang="nl-BE" noProof="0" dirty="0" smtClean="0"/>
              <a:t> design</a:t>
            </a:r>
          </a:p>
          <a:p>
            <a:pPr lvl="1"/>
            <a:r>
              <a:rPr lang="nl-BE" noProof="0" dirty="0" smtClean="0"/>
              <a:t>ondersteuning door een aantal gemeenschappelijke basisdiensten inzake informatieveiligheid (gebruikers- en toegangsbeheer, </a:t>
            </a:r>
            <a:r>
              <a:rPr lang="nl-BE" noProof="0" dirty="0" err="1" smtClean="0"/>
              <a:t>vercijfering</a:t>
            </a:r>
            <a:r>
              <a:rPr lang="nl-BE" noProof="0" dirty="0" smtClean="0"/>
              <a:t>, …)</a:t>
            </a:r>
          </a:p>
          <a:p>
            <a:pPr lvl="1"/>
            <a:r>
              <a:rPr lang="nl-BE" noProof="0" dirty="0" smtClean="0"/>
              <a:t>elke elektronische uitwisseling van persoonsgegevens wordt gelogd om eventueel oneigenlijk gebruik ex post te kunnen traceren</a:t>
            </a:r>
          </a:p>
          <a:p>
            <a:pPr lvl="1"/>
            <a:r>
              <a:rPr lang="nl-BE" noProof="0" dirty="0" smtClean="0"/>
              <a:t>telkens informatie wordt gebruikt voor een beslissing, wordt de gebruikte informatie meegedeeld bij de mededeling van de beslissing</a:t>
            </a:r>
          </a:p>
          <a:p>
            <a:pPr lvl="1"/>
            <a:r>
              <a:rPr lang="nl-BE" noProof="0" dirty="0" smtClean="0"/>
              <a:t>elke persoon heeft recht op toegang en, in geval de gegevens onjuist zijn, op verbetering van zijn eigen persoonsgegevens</a:t>
            </a:r>
          </a:p>
          <a:p>
            <a:endParaRPr lang="nl-BE" noProof="0" dirty="0"/>
          </a:p>
        </p:txBody>
      </p:sp>
    </p:spTree>
    <p:extLst>
      <p:ext uri="{BB962C8B-B14F-4D97-AF65-F5344CB8AC3E}">
        <p14:creationId xmlns:p14="http://schemas.microsoft.com/office/powerpoint/2010/main" val="2255805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bwMode="auto">
          <a:xfrm>
            <a:off x="1994592" y="2276872"/>
            <a:ext cx="8219256" cy="1296144"/>
          </a:xfrm>
          <a:prstGeom prst="rect">
            <a:avLst/>
          </a:prstGeom>
          <a:noFill/>
          <a:ln w="19050">
            <a:solidFill>
              <a:srgbClr val="008CB2"/>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Font typeface="Arial" charset="0"/>
              <a:buNone/>
              <a:defRPr lang="en-US" altLang="en-US" sz="3200" kern="1200" dirty="0" smtClean="0">
                <a:solidFill>
                  <a:srgbClr val="0078B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eaLnBrk="1" fontAlgn="auto" hangingPunct="1">
              <a:lnSpc>
                <a:spcPct val="90000"/>
              </a:lnSpc>
              <a:spcBef>
                <a:spcPts val="1000"/>
              </a:spcBef>
              <a:spcAft>
                <a:spcPts val="0"/>
              </a:spcAft>
            </a:pPr>
            <a:r>
              <a:rPr lang="nl-BE" altLang="en-US" sz="3400" dirty="0" smtClean="0">
                <a:cs typeface="Calibri Light" panose="020F0302020204030204" pitchFamily="34" charset="0"/>
              </a:rPr>
              <a:t>Toepassing </a:t>
            </a:r>
            <a:r>
              <a:rPr lang="nl-BE" altLang="en-US" sz="3400" dirty="0">
                <a:cs typeface="Calibri Light" panose="020F0302020204030204" pitchFamily="34" charset="0"/>
              </a:rPr>
              <a:t>van het model </a:t>
            </a:r>
            <a:r>
              <a:rPr lang="nl-BE" altLang="en-US" sz="3400" dirty="0" smtClean="0">
                <a:cs typeface="Calibri Light" panose="020F0302020204030204" pitchFamily="34" charset="0"/>
              </a:rPr>
              <a:t>in </a:t>
            </a:r>
            <a:r>
              <a:rPr lang="nl-BE" altLang="en-US" sz="3400" dirty="0">
                <a:cs typeface="Calibri Light" panose="020F0302020204030204" pitchFamily="34" charset="0"/>
              </a:rPr>
              <a:t>de </a:t>
            </a:r>
            <a:r>
              <a:rPr lang="nl-BE" altLang="en-US" sz="3400" dirty="0" smtClean="0">
                <a:cs typeface="Calibri Light" panose="020F0302020204030204" pitchFamily="34" charset="0"/>
              </a:rPr>
              <a:t>sociale sector</a:t>
            </a:r>
            <a:endParaRPr lang="nl-BE" altLang="en-US" sz="3400" dirty="0">
              <a:cs typeface="Calibri Light" panose="020F0302020204030204" pitchFamily="34" charset="0"/>
            </a:endParaRPr>
          </a:p>
        </p:txBody>
      </p:sp>
    </p:spTree>
    <p:extLst>
      <p:ext uri="{BB962C8B-B14F-4D97-AF65-F5344CB8AC3E}">
        <p14:creationId xmlns:p14="http://schemas.microsoft.com/office/powerpoint/2010/main" val="698911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Actoren in sociale sector</a:t>
            </a:r>
            <a:endParaRPr lang="nl-BE" noProof="0" dirty="0"/>
          </a:p>
        </p:txBody>
      </p:sp>
      <p:sp>
        <p:nvSpPr>
          <p:cNvPr id="3" name="Content Placeholder 2"/>
          <p:cNvSpPr>
            <a:spLocks noGrp="1"/>
          </p:cNvSpPr>
          <p:nvPr>
            <p:ph idx="1"/>
          </p:nvPr>
        </p:nvSpPr>
        <p:spPr/>
        <p:txBody>
          <a:bodyPr/>
          <a:lstStyle/>
          <a:p>
            <a:r>
              <a:rPr lang="nl-BE" altLang="en-US" noProof="0" dirty="0" smtClean="0">
                <a:sym typeface="Arial" charset="0"/>
              </a:rPr>
              <a:t>&gt; 11.500.000 burgers</a:t>
            </a:r>
          </a:p>
          <a:p>
            <a:r>
              <a:rPr lang="nl-BE" altLang="en-US" noProof="0" dirty="0" smtClean="0">
                <a:sym typeface="Arial" charset="0"/>
              </a:rPr>
              <a:t>&gt; 225.000 werkgevers</a:t>
            </a:r>
          </a:p>
          <a:p>
            <a:r>
              <a:rPr lang="nl-BE" altLang="en-US" noProof="0" dirty="0" smtClean="0">
                <a:sym typeface="Arial" charset="0"/>
              </a:rPr>
              <a:t>&gt; 1.000.000 zelfstandigen</a:t>
            </a:r>
          </a:p>
          <a:p>
            <a:r>
              <a:rPr lang="nl-BE" altLang="en-US" noProof="0" dirty="0" smtClean="0">
                <a:sym typeface="Arial" charset="0"/>
              </a:rPr>
              <a:t>2.000 instanties actief bij de inning van bijdragen voor of bij het beheer, de uitvoering of de toekenning van</a:t>
            </a:r>
          </a:p>
          <a:p>
            <a:pPr lvl="1"/>
            <a:r>
              <a:rPr lang="nl-BE" altLang="en-US" noProof="0" dirty="0" smtClean="0">
                <a:sym typeface="Arial" charset="0"/>
              </a:rPr>
              <a:t>de sociale verzekeringen (ziekteverzekering, werkloosheidsverzekering, pensioenen, gezinsbijslagen, …) in alle stelsels (werknemers, zelfstandigen, ambtenaren)</a:t>
            </a:r>
          </a:p>
          <a:p>
            <a:pPr lvl="1"/>
            <a:r>
              <a:rPr lang="nl-BE" altLang="en-US" noProof="0" dirty="0" smtClean="0">
                <a:sym typeface="Arial" charset="0"/>
              </a:rPr>
              <a:t>de sociale bijstand (leefloon, tegemoetkomingen aan gehandicapten, …)</a:t>
            </a:r>
          </a:p>
          <a:p>
            <a:pPr lvl="1"/>
            <a:r>
              <a:rPr lang="nl-BE" altLang="en-US" noProof="0" dirty="0" smtClean="0">
                <a:sym typeface="Arial" charset="0"/>
              </a:rPr>
              <a:t>de aanvullende voordelen voorzien in </a:t>
            </a:r>
            <a:r>
              <a:rPr lang="nl-BE" altLang="en-US" noProof="0" dirty="0" err="1" smtClean="0">
                <a:sym typeface="Arial" charset="0"/>
              </a:rPr>
              <a:t>CAO’s</a:t>
            </a:r>
            <a:endParaRPr lang="nl-BE" altLang="en-US" noProof="0" dirty="0" smtClean="0">
              <a:sym typeface="Arial" charset="0"/>
            </a:endParaRPr>
          </a:p>
          <a:p>
            <a:r>
              <a:rPr lang="nl-BE" altLang="en-US" noProof="0" dirty="0" smtClean="0">
                <a:sym typeface="Arial" charset="0"/>
              </a:rPr>
              <a:t>1.000 instanties actief bij het beheer, de uitvoering of de toekenning van</a:t>
            </a:r>
          </a:p>
          <a:p>
            <a:pPr lvl="1"/>
            <a:r>
              <a:rPr lang="nl-BE" altLang="en-US" noProof="0" dirty="0" smtClean="0">
                <a:sym typeface="Arial" charset="0"/>
              </a:rPr>
              <a:t>sociale voordelen voorzien door andere overheidsniveaus dan de federale overheid (gemeenten, steden, provincies, gewesten, gemeenschappen, …)</a:t>
            </a:r>
          </a:p>
          <a:p>
            <a:pPr lvl="1"/>
            <a:r>
              <a:rPr lang="nl-BE" altLang="en-US" noProof="0" dirty="0" smtClean="0">
                <a:sym typeface="Arial" charset="0"/>
              </a:rPr>
              <a:t>afgeleide rechten toegekend op basis van het sociaal statuut van de begunstigde (belastingdiensten, vervoersmaatschappijen, openbare-nutsbedrijven, sociale huisvestingsmaatschappijen, …)</a:t>
            </a:r>
          </a:p>
          <a:p>
            <a:endParaRPr lang="nl-BE" noProof="0" dirty="0"/>
          </a:p>
        </p:txBody>
      </p:sp>
    </p:spTree>
    <p:extLst>
      <p:ext uri="{BB962C8B-B14F-4D97-AF65-F5344CB8AC3E}">
        <p14:creationId xmlns:p14="http://schemas.microsoft.com/office/powerpoint/2010/main" val="4117041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Kruispuntbank van de Sociale Zekerheid</a:t>
            </a:r>
            <a:endParaRPr lang="nl-BE" noProof="0" dirty="0"/>
          </a:p>
        </p:txBody>
      </p:sp>
      <p:sp>
        <p:nvSpPr>
          <p:cNvPr id="3" name="Content Placeholder 2"/>
          <p:cNvSpPr>
            <a:spLocks noGrp="1"/>
          </p:cNvSpPr>
          <p:nvPr>
            <p:ph idx="1"/>
          </p:nvPr>
        </p:nvSpPr>
        <p:spPr>
          <a:xfrm>
            <a:off x="654050" y="1255713"/>
            <a:ext cx="11074400" cy="5222875"/>
          </a:xfrm>
        </p:spPr>
        <p:txBody>
          <a:bodyPr/>
          <a:lstStyle/>
          <a:p>
            <a:r>
              <a:rPr lang="nl-BE" noProof="0" dirty="0" smtClean="0"/>
              <a:t>30 jaar geleden opgericht bij de FOD Sociale Zekerheid</a:t>
            </a:r>
          </a:p>
          <a:p>
            <a:pPr lvl="1"/>
            <a:r>
              <a:rPr lang="nl-BE" noProof="0" dirty="0" smtClean="0"/>
              <a:t>wet van 15 januari 1990</a:t>
            </a:r>
          </a:p>
          <a:p>
            <a:r>
              <a:rPr lang="nl-BE" noProof="0" dirty="0" smtClean="0"/>
              <a:t>paritair beheer</a:t>
            </a:r>
          </a:p>
          <a:p>
            <a:pPr lvl="1"/>
            <a:r>
              <a:rPr lang="nl-BE" noProof="0" dirty="0" smtClean="0"/>
              <a:t>wet van 25 april 1963 betreffende het beheer van de instellingen van openbaar nut voor sociale zekerheid en sociale voorzorg</a:t>
            </a:r>
          </a:p>
          <a:p>
            <a:pPr lvl="1"/>
            <a:r>
              <a:rPr lang="nl-BE" noProof="0" dirty="0" smtClean="0"/>
              <a:t>beheerscomité, onder meer samengesteld uit vertegenwoordigers van werknemers, werkgevers en zelfstandigen</a:t>
            </a:r>
          </a:p>
          <a:p>
            <a:r>
              <a:rPr lang="nl-BE" noProof="0" dirty="0" smtClean="0"/>
              <a:t>bepaalde autonomie </a:t>
            </a:r>
          </a:p>
          <a:p>
            <a:pPr lvl="1"/>
            <a:r>
              <a:rPr lang="nl-BE" noProof="0" dirty="0" smtClean="0"/>
              <a:t>koninklijk besluit van 3 april 1997 houdende maatregelen met het oog op de responsabilisering van de openbare instellingen van sociale zekerheid</a:t>
            </a:r>
          </a:p>
          <a:p>
            <a:pPr lvl="1"/>
            <a:r>
              <a:rPr lang="nl-BE" noProof="0" dirty="0" smtClean="0"/>
              <a:t>techniek van de bestuursovereenkomst</a:t>
            </a:r>
          </a:p>
          <a:p>
            <a:pPr lvl="2"/>
            <a:r>
              <a:rPr lang="nl-BE" noProof="0" dirty="0" smtClean="0"/>
              <a:t>overeenkomst tussen de Staat en de KSZ</a:t>
            </a:r>
          </a:p>
          <a:p>
            <a:pPr lvl="2"/>
            <a:r>
              <a:rPr lang="nl-BE" noProof="0" dirty="0" smtClean="0"/>
              <a:t>bevat specifieke regels en voorwaarden waaronder de KSZ haar opdrachten vervult </a:t>
            </a:r>
          </a:p>
          <a:p>
            <a:pPr lvl="2"/>
            <a:r>
              <a:rPr lang="nl-BE" noProof="0" dirty="0" smtClean="0"/>
              <a:t>KSZ is “openbare instelling van sociale zekerheid”</a:t>
            </a:r>
          </a:p>
          <a:p>
            <a:pPr lvl="2"/>
            <a:endParaRPr lang="nl-BE" altLang="en-US" noProof="0" dirty="0" smtClean="0"/>
          </a:p>
          <a:p>
            <a:endParaRPr lang="nl-BE" noProof="0" dirty="0"/>
          </a:p>
        </p:txBody>
      </p:sp>
    </p:spTree>
    <p:extLst>
      <p:ext uri="{BB962C8B-B14F-4D97-AF65-F5344CB8AC3E}">
        <p14:creationId xmlns:p14="http://schemas.microsoft.com/office/powerpoint/2010/main" val="2355230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bwMode="auto">
          <a:xfrm>
            <a:off x="1994592" y="2276872"/>
            <a:ext cx="8219256" cy="1296144"/>
          </a:xfrm>
          <a:prstGeom prst="rect">
            <a:avLst/>
          </a:prstGeom>
          <a:noFill/>
          <a:ln w="19050">
            <a:solidFill>
              <a:srgbClr val="008CB2"/>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lang="en-US" altLang="en-US" sz="3200" kern="1200" dirty="0" smtClean="0">
                <a:solidFill>
                  <a:srgbClr val="0078B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fr-BE" altLang="en-US" sz="1200" b="0" i="0" u="none" strike="noStrike" kern="1200" cap="none" spc="0" normalizeH="0" baseline="0" noProof="0" dirty="0" smtClean="0">
              <a:ln>
                <a:noFill/>
              </a:ln>
              <a:solidFill>
                <a:srgbClr val="0078B2"/>
              </a:solidFill>
              <a:effectLst/>
              <a:uLnTx/>
              <a:uFillTx/>
              <a:latin typeface="Calibri"/>
              <a:ea typeface="+mn-ea"/>
              <a:cs typeface="+mn-cs"/>
            </a:endParaRPr>
          </a:p>
          <a:p>
            <a:pPr lvl="0">
              <a:defRPr/>
            </a:pPr>
            <a:r>
              <a:rPr lang="fr-BE" altLang="en-US" sz="4400" dirty="0" smtClean="0">
                <a:solidFill>
                  <a:srgbClr val="008CB2"/>
                </a:solidFill>
              </a:rPr>
              <a:t>Sociale </a:t>
            </a:r>
            <a:r>
              <a:rPr lang="fr-BE" altLang="en-US" sz="4400" dirty="0" err="1">
                <a:solidFill>
                  <a:srgbClr val="008CB2"/>
                </a:solidFill>
              </a:rPr>
              <a:t>sector</a:t>
            </a:r>
            <a:endParaRPr lang="fr-BE" altLang="en-US" sz="4400" dirty="0">
              <a:solidFill>
                <a:srgbClr val="008CB2"/>
              </a:solidFill>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fr-BE" altLang="en-US" sz="4400" i="0" u="none" strike="noStrike" kern="1200" cap="none" spc="0" normalizeH="0" baseline="0" noProof="0" dirty="0">
              <a:ln>
                <a:noFill/>
              </a:ln>
              <a:solidFill>
                <a:srgbClr val="008CB2"/>
              </a:solidFill>
              <a:effectLst/>
              <a:uLnTx/>
              <a:uFillTx/>
              <a:latin typeface="+mj-lt"/>
              <a:ea typeface="+mn-ea"/>
              <a:cs typeface="+mn-cs"/>
            </a:endParaRPr>
          </a:p>
        </p:txBody>
      </p:sp>
    </p:spTree>
    <p:extLst>
      <p:ext uri="{BB962C8B-B14F-4D97-AF65-F5344CB8AC3E}">
        <p14:creationId xmlns:p14="http://schemas.microsoft.com/office/powerpoint/2010/main" val="35570441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Kruispuntbank van de Sociale Zekerheid</a:t>
            </a:r>
            <a:endParaRPr lang="nl-BE" noProof="0" dirty="0"/>
          </a:p>
        </p:txBody>
      </p:sp>
      <p:sp>
        <p:nvSpPr>
          <p:cNvPr id="3" name="Content Placeholder 2"/>
          <p:cNvSpPr>
            <a:spLocks noGrp="1"/>
          </p:cNvSpPr>
          <p:nvPr>
            <p:ph idx="1"/>
          </p:nvPr>
        </p:nvSpPr>
        <p:spPr>
          <a:xfrm>
            <a:off x="654050" y="1255713"/>
            <a:ext cx="11074400" cy="5222875"/>
          </a:xfrm>
        </p:spPr>
        <p:txBody>
          <a:bodyPr/>
          <a:lstStyle/>
          <a:p>
            <a:r>
              <a:rPr lang="nl-BE" noProof="0" dirty="0" smtClean="0"/>
              <a:t>doel</a:t>
            </a:r>
          </a:p>
          <a:p>
            <a:pPr lvl="1"/>
            <a:r>
              <a:rPr lang="nl-BE" noProof="0" dirty="0" smtClean="0"/>
              <a:t>optreden als motor en coördinator van het e-</a:t>
            </a:r>
            <a:r>
              <a:rPr lang="nl-BE" noProof="0" dirty="0" err="1" smtClean="0"/>
              <a:t>government</a:t>
            </a:r>
            <a:r>
              <a:rPr lang="nl-BE" noProof="0" dirty="0" smtClean="0"/>
              <a:t> in de sociale sector</a:t>
            </a:r>
          </a:p>
          <a:p>
            <a:pPr lvl="1"/>
            <a:r>
              <a:rPr lang="nl-BE" noProof="0" dirty="0" smtClean="0"/>
              <a:t>de actoren op het terrein samenbrengen en doen meewerken aan de verbetering van de kwaliteit, de doeltreffendheid, de efficiëntie en de </a:t>
            </a:r>
            <a:r>
              <a:rPr lang="nl-BE" noProof="0" dirty="0" err="1" smtClean="0"/>
              <a:t>performantie</a:t>
            </a:r>
            <a:r>
              <a:rPr lang="nl-BE" noProof="0" dirty="0" smtClean="0"/>
              <a:t> van de sociale sector</a:t>
            </a:r>
          </a:p>
          <a:p>
            <a:pPr lvl="1"/>
            <a:r>
              <a:rPr lang="nl-BE" noProof="0" dirty="0" smtClean="0"/>
              <a:t>blijven ijveren voor een herziening van de processen en relaties tussen de 3.000 instanties die actief zijn in de sociale sector (federale instanties, gewestelijke en gemeenschapsinstanties, lokale instanties) en tussen deze instanties, middenveldorganisaties, de burgers en de ondernemingen</a:t>
            </a:r>
          </a:p>
          <a:p>
            <a:r>
              <a:rPr lang="nl-BE" noProof="0" dirty="0" smtClean="0"/>
              <a:t>innovatie</a:t>
            </a:r>
          </a:p>
          <a:p>
            <a:pPr lvl="1"/>
            <a:r>
              <a:rPr lang="nl-BE" noProof="0" dirty="0" smtClean="0"/>
              <a:t>vermogen om te anticiperen op belangrijke uitdagingen en om hier innovatieve antwoorden op te bieden</a:t>
            </a:r>
          </a:p>
          <a:p>
            <a:pPr lvl="1"/>
            <a:r>
              <a:rPr lang="nl-BE" noProof="0" dirty="0" smtClean="0"/>
              <a:t>pionier inzake wetgeving op het vlak van nieuwe technologieën en inzake implementatie van nieuwe projecten die gebruik maken van deze technologieën</a:t>
            </a:r>
          </a:p>
          <a:p>
            <a:pPr lvl="1"/>
            <a:r>
              <a:rPr lang="nl-BE" noProof="0" dirty="0" smtClean="0"/>
              <a:t>volledig </a:t>
            </a:r>
            <a:r>
              <a:rPr lang="nl-BE" noProof="0" dirty="0" err="1" smtClean="0"/>
              <a:t>dienstgeoriënteerd</a:t>
            </a:r>
            <a:r>
              <a:rPr lang="nl-BE" noProof="0" dirty="0" smtClean="0"/>
              <a:t> platform (SOA)</a:t>
            </a:r>
            <a:endParaRPr lang="nl-BE" altLang="en-US" noProof="0" dirty="0" smtClean="0"/>
          </a:p>
          <a:p>
            <a:pPr lvl="1"/>
            <a:r>
              <a:rPr lang="nl-BE" noProof="0" dirty="0" err="1" smtClean="0"/>
              <a:t>G-Cloud</a:t>
            </a:r>
            <a:endParaRPr lang="nl-BE" noProof="0" dirty="0" smtClean="0"/>
          </a:p>
          <a:p>
            <a:pPr lvl="1"/>
            <a:endParaRPr lang="nl-BE" noProof="0" dirty="0" smtClean="0"/>
          </a:p>
          <a:p>
            <a:endParaRPr lang="nl-BE" noProof="0" dirty="0"/>
          </a:p>
        </p:txBody>
      </p:sp>
    </p:spTree>
    <p:extLst>
      <p:ext uri="{BB962C8B-B14F-4D97-AF65-F5344CB8AC3E}">
        <p14:creationId xmlns:p14="http://schemas.microsoft.com/office/powerpoint/2010/main" val="2982999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Kruispuntbank van de Sociale Zekerheid</a:t>
            </a:r>
            <a:endParaRPr lang="nl-BE" noProof="0" dirty="0"/>
          </a:p>
        </p:txBody>
      </p:sp>
      <p:sp>
        <p:nvSpPr>
          <p:cNvPr id="3" name="Content Placeholder 2"/>
          <p:cNvSpPr>
            <a:spLocks noGrp="1"/>
          </p:cNvSpPr>
          <p:nvPr>
            <p:ph idx="1"/>
          </p:nvPr>
        </p:nvSpPr>
        <p:spPr/>
        <p:txBody>
          <a:bodyPr>
            <a:normAutofit lnSpcReduction="10000"/>
          </a:bodyPr>
          <a:lstStyle/>
          <a:p>
            <a:r>
              <a:rPr lang="nl-BE" noProof="0" dirty="0" smtClean="0"/>
              <a:t>resultaten</a:t>
            </a:r>
          </a:p>
          <a:p>
            <a:pPr lvl="1"/>
            <a:r>
              <a:rPr lang="nl-BE" noProof="0" dirty="0" smtClean="0"/>
              <a:t>een netwerk met basisdiensten</a:t>
            </a:r>
          </a:p>
          <a:p>
            <a:pPr lvl="1"/>
            <a:r>
              <a:rPr lang="nl-BE" noProof="0" dirty="0" smtClean="0"/>
              <a:t>&gt; 1,4 miljard berichten uitgewisseld tussen de actoren in de sector in 2020</a:t>
            </a:r>
          </a:p>
          <a:p>
            <a:pPr lvl="1"/>
            <a:r>
              <a:rPr lang="nl-BE" noProof="0" dirty="0" smtClean="0"/>
              <a:t>unieke identificatiesleutel voor elke burger</a:t>
            </a:r>
          </a:p>
          <a:p>
            <a:pPr lvl="1"/>
            <a:r>
              <a:rPr lang="nl-BE" noProof="0" dirty="0" smtClean="0"/>
              <a:t>unieke identificatiesleutel voor elke onderneming</a:t>
            </a:r>
          </a:p>
          <a:p>
            <a:pPr lvl="1"/>
            <a:r>
              <a:rPr lang="nl-BE" noProof="0" dirty="0" smtClean="0"/>
              <a:t>procesvereenvoudiging</a:t>
            </a:r>
          </a:p>
          <a:p>
            <a:pPr lvl="2"/>
            <a:r>
              <a:rPr lang="nl-BE" noProof="0" dirty="0" smtClean="0"/>
              <a:t>220 gestructureerde berichten in productie na procesoptimalisering en machtigingen van het Informatieveiligheidscomité (in plaats van 800 papieren formulieren in 1990)</a:t>
            </a:r>
          </a:p>
          <a:p>
            <a:pPr lvl="2"/>
            <a:r>
              <a:rPr lang="nl-BE" noProof="0" dirty="0" smtClean="0"/>
              <a:t>afschaffing van bijna alle rechtstreekse en onrechtstreekse informatie-uitwisselingen op papier (via de burgers of de ondernemingen)</a:t>
            </a:r>
          </a:p>
          <a:p>
            <a:pPr lvl="2"/>
            <a:r>
              <a:rPr lang="nl-BE" noProof="0" dirty="0" smtClean="0"/>
              <a:t>multifunctionele aangiften van de werkgevers aan de hele sociale zekerheid van toepassing tot toepassing met daarin gegevens over</a:t>
            </a:r>
          </a:p>
          <a:p>
            <a:pPr lvl="3"/>
            <a:r>
              <a:rPr lang="nl-BE" noProof="0" dirty="0" smtClean="0"/>
              <a:t>de arbeidsrelaties</a:t>
            </a:r>
          </a:p>
          <a:p>
            <a:pPr lvl="3"/>
            <a:r>
              <a:rPr lang="nl-BE" noProof="0" dirty="0" smtClean="0"/>
              <a:t>het loon en de arbeidstijd</a:t>
            </a:r>
          </a:p>
          <a:p>
            <a:pPr lvl="1"/>
            <a:r>
              <a:rPr lang="nl-BE" noProof="0" dirty="0" smtClean="0"/>
              <a:t>rationalisering, unieke inzameling en hergebruik van de informatie</a:t>
            </a:r>
          </a:p>
          <a:p>
            <a:pPr lvl="1"/>
            <a:r>
              <a:rPr lang="nl-BE" noProof="0" dirty="0" smtClean="0"/>
              <a:t>automatische toekenning van bijkomende rechten</a:t>
            </a:r>
          </a:p>
          <a:p>
            <a:pPr lvl="1"/>
            <a:r>
              <a:rPr lang="nl-BE" noProof="0" dirty="0" smtClean="0"/>
              <a:t>gemeenschappelijke datacenter voor de OISZ, SOA-omgeving, gedeelde en geïntegreerde diensten, Cloud-omgeving</a:t>
            </a:r>
          </a:p>
          <a:p>
            <a:pPr lvl="1"/>
            <a:endParaRPr lang="nl-BE" altLang="en-US" noProof="0" dirty="0" smtClean="0"/>
          </a:p>
          <a:p>
            <a:endParaRPr lang="nl-BE" noProof="0" dirty="0"/>
          </a:p>
        </p:txBody>
      </p:sp>
    </p:spTree>
    <p:extLst>
      <p:ext uri="{BB962C8B-B14F-4D97-AF65-F5344CB8AC3E}">
        <p14:creationId xmlns:p14="http://schemas.microsoft.com/office/powerpoint/2010/main" val="3471438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noProof="0" dirty="0" smtClean="0"/>
              <a:t>Netwerkarchitectuur</a:t>
            </a:r>
            <a:endParaRPr lang="nl-BE" noProof="0" dirty="0"/>
          </a:p>
        </p:txBody>
      </p:sp>
      <p:grpSp>
        <p:nvGrpSpPr>
          <p:cNvPr id="93" name="Group 92"/>
          <p:cNvGrpSpPr/>
          <p:nvPr/>
        </p:nvGrpSpPr>
        <p:grpSpPr>
          <a:xfrm>
            <a:off x="2276565" y="1594105"/>
            <a:ext cx="7739063" cy="4926013"/>
            <a:chOff x="787400" y="1447800"/>
            <a:chExt cx="7739063" cy="4926013"/>
          </a:xfrm>
        </p:grpSpPr>
        <p:sp>
          <p:nvSpPr>
            <p:cNvPr id="94" name="Rectangle 110"/>
            <p:cNvSpPr>
              <a:spLocks noChangeArrowheads="1"/>
            </p:cNvSpPr>
            <p:nvPr/>
          </p:nvSpPr>
          <p:spPr bwMode="auto">
            <a:xfrm>
              <a:off x="7596188" y="3860800"/>
              <a:ext cx="65087" cy="1379538"/>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95" name="Rectangle 5"/>
            <p:cNvSpPr>
              <a:spLocks noChangeArrowheads="1"/>
            </p:cNvSpPr>
            <p:nvPr/>
          </p:nvSpPr>
          <p:spPr bwMode="auto">
            <a:xfrm>
              <a:off x="2493963" y="4092575"/>
              <a:ext cx="82550" cy="113506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96" name="Rectangle 6"/>
            <p:cNvSpPr>
              <a:spLocks noChangeArrowheads="1"/>
            </p:cNvSpPr>
            <p:nvPr/>
          </p:nvSpPr>
          <p:spPr bwMode="auto">
            <a:xfrm>
              <a:off x="2493963" y="3849688"/>
              <a:ext cx="82550" cy="1135062"/>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97" name="Rectangle 10"/>
            <p:cNvSpPr>
              <a:spLocks noChangeArrowheads="1"/>
            </p:cNvSpPr>
            <p:nvPr/>
          </p:nvSpPr>
          <p:spPr bwMode="auto">
            <a:xfrm>
              <a:off x="4614863" y="3849688"/>
              <a:ext cx="84137" cy="1701800"/>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98" name="Rectangle 11"/>
            <p:cNvSpPr>
              <a:spLocks noChangeArrowheads="1"/>
            </p:cNvSpPr>
            <p:nvPr/>
          </p:nvSpPr>
          <p:spPr bwMode="auto">
            <a:xfrm>
              <a:off x="6653213" y="2390775"/>
              <a:ext cx="1414462"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99" name="Rectangle 12"/>
            <p:cNvSpPr>
              <a:spLocks noChangeArrowheads="1"/>
            </p:cNvSpPr>
            <p:nvPr/>
          </p:nvSpPr>
          <p:spPr bwMode="auto">
            <a:xfrm>
              <a:off x="5238750" y="3119438"/>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00" name="Rectangle 14"/>
            <p:cNvSpPr>
              <a:spLocks noChangeArrowheads="1"/>
            </p:cNvSpPr>
            <p:nvPr/>
          </p:nvSpPr>
          <p:spPr bwMode="auto">
            <a:xfrm>
              <a:off x="5768975" y="3003079"/>
              <a:ext cx="312738" cy="303213"/>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01" name="Freeform 15"/>
            <p:cNvSpPr>
              <a:spLocks/>
            </p:cNvSpPr>
            <p:nvPr/>
          </p:nvSpPr>
          <p:spPr bwMode="auto">
            <a:xfrm>
              <a:off x="5768975" y="2880842"/>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2" name="Freeform 16"/>
            <p:cNvSpPr>
              <a:spLocks/>
            </p:cNvSpPr>
            <p:nvPr/>
          </p:nvSpPr>
          <p:spPr bwMode="auto">
            <a:xfrm>
              <a:off x="6081713" y="2880842"/>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3" name="Rectangle 18"/>
            <p:cNvSpPr>
              <a:spLocks noChangeArrowheads="1"/>
            </p:cNvSpPr>
            <p:nvPr/>
          </p:nvSpPr>
          <p:spPr bwMode="auto">
            <a:xfrm>
              <a:off x="4292600" y="4194175"/>
              <a:ext cx="623888" cy="303213"/>
            </a:xfrm>
            <a:prstGeom prst="rect">
              <a:avLst/>
            </a:prstGeom>
            <a:solidFill>
              <a:srgbClr val="FF33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04" name="Freeform 19"/>
            <p:cNvSpPr>
              <a:spLocks/>
            </p:cNvSpPr>
            <p:nvPr/>
          </p:nvSpPr>
          <p:spPr bwMode="auto">
            <a:xfrm>
              <a:off x="4292600"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5" name="Freeform 20"/>
            <p:cNvSpPr>
              <a:spLocks/>
            </p:cNvSpPr>
            <p:nvPr/>
          </p:nvSpPr>
          <p:spPr bwMode="auto">
            <a:xfrm>
              <a:off x="4916488"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6" name="Rectangle 22"/>
            <p:cNvSpPr>
              <a:spLocks noChangeArrowheads="1"/>
            </p:cNvSpPr>
            <p:nvPr/>
          </p:nvSpPr>
          <p:spPr bwMode="auto">
            <a:xfrm>
              <a:off x="4479925" y="4730750"/>
              <a:ext cx="312738" cy="303213"/>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07" name="Freeform 23"/>
            <p:cNvSpPr>
              <a:spLocks/>
            </p:cNvSpPr>
            <p:nvPr/>
          </p:nvSpPr>
          <p:spPr bwMode="auto">
            <a:xfrm>
              <a:off x="4479925"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8" name="Freeform 24"/>
            <p:cNvSpPr>
              <a:spLocks/>
            </p:cNvSpPr>
            <p:nvPr/>
          </p:nvSpPr>
          <p:spPr bwMode="auto">
            <a:xfrm>
              <a:off x="4792663" y="4608513"/>
              <a:ext cx="125412"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9" name="Oval 25"/>
            <p:cNvSpPr>
              <a:spLocks noChangeArrowheads="1"/>
            </p:cNvSpPr>
            <p:nvPr/>
          </p:nvSpPr>
          <p:spPr bwMode="auto">
            <a:xfrm>
              <a:off x="2203450" y="5146675"/>
              <a:ext cx="665163" cy="485775"/>
            </a:xfrm>
            <a:prstGeom prst="ellipse">
              <a:avLst/>
            </a:prstGeom>
            <a:solidFill>
              <a:srgbClr val="00ABDA"/>
            </a:solidFill>
            <a:ln>
              <a:noFill/>
            </a:ln>
            <a:effectLst/>
          </p:spPr>
          <p:txBody>
            <a:bodyPr wrap="none" anchor="ctr"/>
            <a:lstStyle/>
            <a:p>
              <a:pPr algn="ctr">
                <a:defRPr/>
              </a:pPr>
              <a:r>
                <a:rPr lang="fr-BE" altLang="en-US" sz="1600" b="1" dirty="0" smtClean="0">
                  <a:solidFill>
                    <a:schemeClr val="tx1">
                      <a:lumMod val="75000"/>
                      <a:lumOff val="25000"/>
                    </a:schemeClr>
                  </a:solidFill>
                  <a:sym typeface="Arial" charset="0"/>
                </a:rPr>
                <a:t>RVA</a:t>
              </a:r>
              <a:endParaRPr lang="fr-BE" altLang="en-US" sz="1600" b="1" dirty="0">
                <a:solidFill>
                  <a:schemeClr val="tx1">
                    <a:lumMod val="75000"/>
                    <a:lumOff val="25000"/>
                  </a:schemeClr>
                </a:solidFill>
                <a:sym typeface="Arial" charset="0"/>
              </a:endParaRPr>
            </a:p>
          </p:txBody>
        </p:sp>
        <p:sp>
          <p:nvSpPr>
            <p:cNvPr id="110" name="Line 26"/>
            <p:cNvSpPr>
              <a:spLocks noChangeShapeType="1"/>
            </p:cNvSpPr>
            <p:nvPr/>
          </p:nvSpPr>
          <p:spPr bwMode="auto">
            <a:xfrm flipV="1">
              <a:off x="2300288" y="1647825"/>
              <a:ext cx="1552575" cy="7556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1" name="Line 27"/>
            <p:cNvSpPr>
              <a:spLocks noChangeShapeType="1"/>
            </p:cNvSpPr>
            <p:nvPr/>
          </p:nvSpPr>
          <p:spPr bwMode="auto">
            <a:xfrm flipV="1">
              <a:off x="2300288" y="2055813"/>
              <a:ext cx="1552575" cy="428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2" name="Line 28"/>
            <p:cNvSpPr>
              <a:spLocks noChangeShapeType="1"/>
            </p:cNvSpPr>
            <p:nvPr/>
          </p:nvSpPr>
          <p:spPr bwMode="auto">
            <a:xfrm>
              <a:off x="2366963" y="2541588"/>
              <a:ext cx="1485900" cy="20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3" name="Line 29"/>
            <p:cNvSpPr>
              <a:spLocks noChangeShapeType="1"/>
            </p:cNvSpPr>
            <p:nvPr/>
          </p:nvSpPr>
          <p:spPr bwMode="auto">
            <a:xfrm>
              <a:off x="2300288" y="2646363"/>
              <a:ext cx="1552575" cy="3889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4" name="Oval 30"/>
            <p:cNvSpPr>
              <a:spLocks noChangeArrowheads="1"/>
            </p:cNvSpPr>
            <p:nvPr/>
          </p:nvSpPr>
          <p:spPr bwMode="auto">
            <a:xfrm>
              <a:off x="798513" y="2065338"/>
              <a:ext cx="1579562" cy="841375"/>
            </a:xfrm>
            <a:prstGeom prst="ellipse">
              <a:avLst/>
            </a:prstGeom>
            <a:solidFill>
              <a:srgbClr val="CECECE"/>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800" dirty="0" err="1" smtClean="0">
                  <a:solidFill>
                    <a:srgbClr val="000000"/>
                  </a:solidFill>
                  <a:latin typeface="+mn-lt"/>
                  <a:sym typeface="Arial" charset="0"/>
                </a:rPr>
                <a:t>Gebruikers</a:t>
              </a:r>
              <a:endParaRPr lang="fr-BE" altLang="en-US" sz="1800" dirty="0">
                <a:solidFill>
                  <a:srgbClr val="000000"/>
                </a:solidFill>
                <a:latin typeface="+mn-lt"/>
                <a:sym typeface="Arial" charset="0"/>
              </a:endParaRPr>
            </a:p>
          </p:txBody>
        </p:sp>
        <p:sp>
          <p:nvSpPr>
            <p:cNvPr id="115" name="Rectangle 32"/>
            <p:cNvSpPr>
              <a:spLocks noChangeArrowheads="1"/>
            </p:cNvSpPr>
            <p:nvPr/>
          </p:nvSpPr>
          <p:spPr bwMode="auto">
            <a:xfrm>
              <a:off x="2130425" y="4194175"/>
              <a:ext cx="623888" cy="303213"/>
            </a:xfrm>
            <a:prstGeom prst="rect">
              <a:avLst/>
            </a:prstGeom>
            <a:solidFill>
              <a:srgbClr val="FF33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16" name="Freeform 33"/>
            <p:cNvSpPr>
              <a:spLocks/>
            </p:cNvSpPr>
            <p:nvPr/>
          </p:nvSpPr>
          <p:spPr bwMode="auto">
            <a:xfrm>
              <a:off x="2130425"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17" name="Freeform 34"/>
            <p:cNvSpPr>
              <a:spLocks/>
            </p:cNvSpPr>
            <p:nvPr/>
          </p:nvSpPr>
          <p:spPr bwMode="auto">
            <a:xfrm>
              <a:off x="2754313"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18" name="Rectangle 35"/>
            <p:cNvSpPr>
              <a:spLocks noChangeArrowheads="1"/>
            </p:cNvSpPr>
            <p:nvPr/>
          </p:nvSpPr>
          <p:spPr bwMode="auto">
            <a:xfrm>
              <a:off x="7597864" y="2633663"/>
              <a:ext cx="53975" cy="12160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19" name="Rectangle 36"/>
            <p:cNvSpPr>
              <a:spLocks noChangeArrowheads="1"/>
            </p:cNvSpPr>
            <p:nvPr/>
          </p:nvSpPr>
          <p:spPr bwMode="auto">
            <a:xfrm>
              <a:off x="7288213" y="2328863"/>
              <a:ext cx="623887" cy="304800"/>
            </a:xfrm>
            <a:prstGeom prst="rect">
              <a:avLst/>
            </a:prstGeom>
            <a:solidFill>
              <a:srgbClr val="FF33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20" name="Freeform 37"/>
            <p:cNvSpPr>
              <a:spLocks/>
            </p:cNvSpPr>
            <p:nvPr/>
          </p:nvSpPr>
          <p:spPr bwMode="auto">
            <a:xfrm>
              <a:off x="7288213" y="2146300"/>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1" name="Freeform 38"/>
            <p:cNvSpPr>
              <a:spLocks/>
            </p:cNvSpPr>
            <p:nvPr/>
          </p:nvSpPr>
          <p:spPr bwMode="auto">
            <a:xfrm>
              <a:off x="7912100" y="2146300"/>
              <a:ext cx="188913"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2" name="Rectangle 43"/>
            <p:cNvSpPr>
              <a:spLocks noChangeArrowheads="1"/>
            </p:cNvSpPr>
            <p:nvPr/>
          </p:nvSpPr>
          <p:spPr bwMode="auto">
            <a:xfrm>
              <a:off x="7288213" y="4194175"/>
              <a:ext cx="623887" cy="303213"/>
            </a:xfrm>
            <a:prstGeom prst="rect">
              <a:avLst/>
            </a:prstGeom>
            <a:solidFill>
              <a:srgbClr val="FF33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23" name="Freeform 44"/>
            <p:cNvSpPr>
              <a:spLocks/>
            </p:cNvSpPr>
            <p:nvPr/>
          </p:nvSpPr>
          <p:spPr bwMode="auto">
            <a:xfrm>
              <a:off x="7288213"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4" name="Freeform 45"/>
            <p:cNvSpPr>
              <a:spLocks/>
            </p:cNvSpPr>
            <p:nvPr/>
          </p:nvSpPr>
          <p:spPr bwMode="auto">
            <a:xfrm>
              <a:off x="7912100"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5" name="Rectangle 47"/>
            <p:cNvSpPr>
              <a:spLocks noChangeArrowheads="1"/>
            </p:cNvSpPr>
            <p:nvPr/>
          </p:nvSpPr>
          <p:spPr bwMode="auto">
            <a:xfrm>
              <a:off x="7446963" y="4730750"/>
              <a:ext cx="312737" cy="303213"/>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26" name="Freeform 48"/>
            <p:cNvSpPr>
              <a:spLocks/>
            </p:cNvSpPr>
            <p:nvPr/>
          </p:nvSpPr>
          <p:spPr bwMode="auto">
            <a:xfrm>
              <a:off x="744696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7" name="Freeform 49"/>
            <p:cNvSpPr>
              <a:spLocks/>
            </p:cNvSpPr>
            <p:nvPr/>
          </p:nvSpPr>
          <p:spPr bwMode="auto">
            <a:xfrm>
              <a:off x="7759700" y="4608513"/>
              <a:ext cx="125413"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8" name="Rectangle 51"/>
            <p:cNvSpPr>
              <a:spLocks noChangeArrowheads="1"/>
            </p:cNvSpPr>
            <p:nvPr/>
          </p:nvSpPr>
          <p:spPr bwMode="auto">
            <a:xfrm>
              <a:off x="2317750" y="4730750"/>
              <a:ext cx="311150" cy="303213"/>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29" name="Freeform 52"/>
            <p:cNvSpPr>
              <a:spLocks/>
            </p:cNvSpPr>
            <p:nvPr/>
          </p:nvSpPr>
          <p:spPr bwMode="auto">
            <a:xfrm>
              <a:off x="2317750"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0" name="Freeform 53"/>
            <p:cNvSpPr>
              <a:spLocks/>
            </p:cNvSpPr>
            <p:nvPr/>
          </p:nvSpPr>
          <p:spPr bwMode="auto">
            <a:xfrm>
              <a:off x="2628900"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1" name="Rectangle 55"/>
            <p:cNvSpPr>
              <a:spLocks noChangeArrowheads="1"/>
            </p:cNvSpPr>
            <p:nvPr/>
          </p:nvSpPr>
          <p:spPr bwMode="auto">
            <a:xfrm>
              <a:off x="5238750" y="1660525"/>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32" name="Rectangle 57"/>
            <p:cNvSpPr>
              <a:spLocks noChangeArrowheads="1"/>
            </p:cNvSpPr>
            <p:nvPr/>
          </p:nvSpPr>
          <p:spPr bwMode="auto">
            <a:xfrm>
              <a:off x="5768975" y="1570038"/>
              <a:ext cx="312738" cy="303212"/>
            </a:xfrm>
            <a:prstGeom prst="rect">
              <a:avLst/>
            </a:prstGeom>
            <a:solidFill>
              <a:srgbClr val="FA7D00"/>
            </a:solidFill>
            <a:ln>
              <a:noFill/>
            </a:ln>
            <a:effec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500" b="1" dirty="0">
                  <a:solidFill>
                    <a:schemeClr val="tx1">
                      <a:lumMod val="75000"/>
                      <a:lumOff val="25000"/>
                    </a:schemeClr>
                  </a:solidFill>
                  <a:sym typeface="Arial" charset="0"/>
                </a:rPr>
                <a:t>R</a:t>
              </a:r>
            </a:p>
          </p:txBody>
        </p:sp>
        <p:sp>
          <p:nvSpPr>
            <p:cNvPr id="133" name="Freeform 58"/>
            <p:cNvSpPr>
              <a:spLocks/>
            </p:cNvSpPr>
            <p:nvPr/>
          </p:nvSpPr>
          <p:spPr bwMode="auto">
            <a:xfrm>
              <a:off x="5768975" y="1447800"/>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4" name="Freeform 59"/>
            <p:cNvSpPr>
              <a:spLocks/>
            </p:cNvSpPr>
            <p:nvPr/>
          </p:nvSpPr>
          <p:spPr bwMode="auto">
            <a:xfrm>
              <a:off x="6081713" y="14478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6" name="Rectangle 62"/>
            <p:cNvSpPr>
              <a:spLocks noChangeArrowheads="1"/>
            </p:cNvSpPr>
            <p:nvPr/>
          </p:nvSpPr>
          <p:spPr bwMode="auto">
            <a:xfrm>
              <a:off x="5238750" y="2146300"/>
              <a:ext cx="1414463" cy="3651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37" name="Rectangle 64"/>
            <p:cNvSpPr>
              <a:spLocks noChangeArrowheads="1"/>
            </p:cNvSpPr>
            <p:nvPr/>
          </p:nvSpPr>
          <p:spPr bwMode="auto">
            <a:xfrm>
              <a:off x="5768975" y="2055813"/>
              <a:ext cx="312738" cy="303212"/>
            </a:xfrm>
            <a:prstGeom prst="rect">
              <a:avLst/>
            </a:prstGeom>
            <a:solidFill>
              <a:srgbClr val="FA7D00"/>
            </a:solidFill>
            <a:ln>
              <a:noFill/>
            </a:ln>
            <a:effec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500" b="1" dirty="0">
                  <a:solidFill>
                    <a:schemeClr val="tx1">
                      <a:lumMod val="75000"/>
                      <a:lumOff val="25000"/>
                    </a:schemeClr>
                  </a:solidFill>
                  <a:sym typeface="Arial" charset="0"/>
                </a:rPr>
                <a:t>R</a:t>
              </a:r>
            </a:p>
          </p:txBody>
        </p:sp>
        <p:sp>
          <p:nvSpPr>
            <p:cNvPr id="138" name="Freeform 65"/>
            <p:cNvSpPr>
              <a:spLocks/>
            </p:cNvSpPr>
            <p:nvPr/>
          </p:nvSpPr>
          <p:spPr bwMode="auto">
            <a:xfrm>
              <a:off x="5768975" y="1933575"/>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9" name="Freeform 66"/>
            <p:cNvSpPr>
              <a:spLocks/>
            </p:cNvSpPr>
            <p:nvPr/>
          </p:nvSpPr>
          <p:spPr bwMode="auto">
            <a:xfrm>
              <a:off x="6081713" y="1933575"/>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1" name="Rectangle 69"/>
            <p:cNvSpPr>
              <a:spLocks noChangeArrowheads="1"/>
            </p:cNvSpPr>
            <p:nvPr/>
          </p:nvSpPr>
          <p:spPr bwMode="auto">
            <a:xfrm>
              <a:off x="5238750" y="2633663"/>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42" name="Rectangle 71"/>
            <p:cNvSpPr>
              <a:spLocks noChangeArrowheads="1"/>
            </p:cNvSpPr>
            <p:nvPr/>
          </p:nvSpPr>
          <p:spPr bwMode="auto">
            <a:xfrm>
              <a:off x="5768975" y="2541588"/>
              <a:ext cx="312738" cy="304800"/>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a:solidFill>
                    <a:schemeClr val="tx1">
                      <a:lumMod val="75000"/>
                      <a:lumOff val="25000"/>
                    </a:schemeClr>
                  </a:solidFill>
                  <a:sym typeface="Arial" charset="0"/>
                </a:rPr>
                <a:t>R</a:t>
              </a:r>
            </a:p>
          </p:txBody>
        </p:sp>
        <p:sp>
          <p:nvSpPr>
            <p:cNvPr id="143" name="Freeform 72"/>
            <p:cNvSpPr>
              <a:spLocks/>
            </p:cNvSpPr>
            <p:nvPr/>
          </p:nvSpPr>
          <p:spPr bwMode="auto">
            <a:xfrm>
              <a:off x="5768975" y="2420938"/>
              <a:ext cx="439738" cy="122237"/>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4" name="Freeform 73"/>
            <p:cNvSpPr>
              <a:spLocks/>
            </p:cNvSpPr>
            <p:nvPr/>
          </p:nvSpPr>
          <p:spPr bwMode="auto">
            <a:xfrm>
              <a:off x="6081713" y="2420938"/>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7" name="Rectangle 76"/>
            <p:cNvSpPr>
              <a:spLocks noChangeArrowheads="1"/>
            </p:cNvSpPr>
            <p:nvPr/>
          </p:nvSpPr>
          <p:spPr bwMode="auto">
            <a:xfrm>
              <a:off x="6611938" y="1498600"/>
              <a:ext cx="36512" cy="1943100"/>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148" name="Rectangle 77"/>
            <p:cNvSpPr>
              <a:spLocks noChangeArrowheads="1"/>
            </p:cNvSpPr>
            <p:nvPr/>
          </p:nvSpPr>
          <p:spPr bwMode="auto">
            <a:xfrm>
              <a:off x="1454150" y="4092575"/>
              <a:ext cx="82550" cy="113506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150" name="Rectangle 79"/>
            <p:cNvSpPr>
              <a:spLocks noChangeArrowheads="1"/>
            </p:cNvSpPr>
            <p:nvPr/>
          </p:nvSpPr>
          <p:spPr bwMode="auto">
            <a:xfrm>
              <a:off x="1454150" y="3849688"/>
              <a:ext cx="82550" cy="1135062"/>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151" name="Rectangle 81"/>
            <p:cNvSpPr>
              <a:spLocks noChangeArrowheads="1"/>
            </p:cNvSpPr>
            <p:nvPr/>
          </p:nvSpPr>
          <p:spPr bwMode="auto">
            <a:xfrm>
              <a:off x="1131888" y="4194175"/>
              <a:ext cx="623887" cy="303213"/>
            </a:xfrm>
            <a:prstGeom prst="rect">
              <a:avLst/>
            </a:prstGeom>
            <a:solidFill>
              <a:srgbClr val="FF33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dirty="0">
                  <a:solidFill>
                    <a:srgbClr val="000000"/>
                  </a:solidFill>
                  <a:sym typeface="Arial" charset="0"/>
                </a:rPr>
                <a:t>FW</a:t>
              </a:r>
            </a:p>
          </p:txBody>
        </p:sp>
        <p:sp>
          <p:nvSpPr>
            <p:cNvPr id="152" name="Freeform 82"/>
            <p:cNvSpPr>
              <a:spLocks/>
            </p:cNvSpPr>
            <p:nvPr/>
          </p:nvSpPr>
          <p:spPr bwMode="auto">
            <a:xfrm>
              <a:off x="1131888"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3" name="Freeform 83"/>
            <p:cNvSpPr>
              <a:spLocks/>
            </p:cNvSpPr>
            <p:nvPr/>
          </p:nvSpPr>
          <p:spPr bwMode="auto">
            <a:xfrm>
              <a:off x="1755775"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4" name="Rectangle 85"/>
            <p:cNvSpPr>
              <a:spLocks noChangeArrowheads="1"/>
            </p:cNvSpPr>
            <p:nvPr/>
          </p:nvSpPr>
          <p:spPr bwMode="auto">
            <a:xfrm>
              <a:off x="1319213" y="4730750"/>
              <a:ext cx="311150" cy="303213"/>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55" name="Freeform 86"/>
            <p:cNvSpPr>
              <a:spLocks/>
            </p:cNvSpPr>
            <p:nvPr/>
          </p:nvSpPr>
          <p:spPr bwMode="auto">
            <a:xfrm>
              <a:off x="131921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6" name="Freeform 87"/>
            <p:cNvSpPr>
              <a:spLocks/>
            </p:cNvSpPr>
            <p:nvPr/>
          </p:nvSpPr>
          <p:spPr bwMode="auto">
            <a:xfrm>
              <a:off x="1630363"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7" name="Rectangle 88"/>
            <p:cNvSpPr>
              <a:spLocks noChangeArrowheads="1"/>
            </p:cNvSpPr>
            <p:nvPr/>
          </p:nvSpPr>
          <p:spPr bwMode="auto">
            <a:xfrm>
              <a:off x="1638248" y="5065713"/>
              <a:ext cx="72000" cy="1133475"/>
            </a:xfrm>
            <a:prstGeom prst="rect">
              <a:avLst/>
            </a:prstGeom>
            <a:solidFill>
              <a:schemeClr val="tx1">
                <a:lumMod val="50000"/>
                <a:lumOff val="50000"/>
              </a:schemeClr>
            </a:solidFill>
            <a:ln w="9525">
              <a:noFill/>
              <a:miter lim="800000"/>
              <a:headEnd/>
              <a:tailEnd/>
            </a:ln>
            <a:extLst/>
          </p:spPr>
          <p:txBody>
            <a:bodyPr wrap="none" anchor="ctr"/>
            <a:lstStyle/>
            <a:p>
              <a:endParaRPr lang="fr-FR" altLang="en-US"/>
            </a:p>
          </p:txBody>
        </p:sp>
        <p:sp>
          <p:nvSpPr>
            <p:cNvPr id="158" name="AutoShape 89"/>
            <p:cNvSpPr>
              <a:spLocks noChangeArrowheads="1"/>
            </p:cNvSpPr>
            <p:nvPr/>
          </p:nvSpPr>
          <p:spPr bwMode="auto">
            <a:xfrm>
              <a:off x="1454150" y="5065713"/>
              <a:ext cx="249238" cy="161925"/>
            </a:xfrm>
            <a:prstGeom prst="parallelogram">
              <a:avLst>
                <a:gd name="adj" fmla="val 87486"/>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159" name="Rectangle 91"/>
            <p:cNvSpPr>
              <a:spLocks noChangeArrowheads="1"/>
            </p:cNvSpPr>
            <p:nvPr/>
          </p:nvSpPr>
          <p:spPr bwMode="auto">
            <a:xfrm>
              <a:off x="1319213" y="5429250"/>
              <a:ext cx="311150" cy="304800"/>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60" name="Freeform 92"/>
            <p:cNvSpPr>
              <a:spLocks/>
            </p:cNvSpPr>
            <p:nvPr/>
          </p:nvSpPr>
          <p:spPr bwMode="auto">
            <a:xfrm>
              <a:off x="1319213" y="5308600"/>
              <a:ext cx="438150" cy="122238"/>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1" name="Freeform 93"/>
            <p:cNvSpPr>
              <a:spLocks/>
            </p:cNvSpPr>
            <p:nvPr/>
          </p:nvSpPr>
          <p:spPr bwMode="auto">
            <a:xfrm>
              <a:off x="1630363" y="53086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2" name="Oval 94"/>
            <p:cNvSpPr>
              <a:spLocks noChangeArrowheads="1"/>
            </p:cNvSpPr>
            <p:nvPr/>
          </p:nvSpPr>
          <p:spPr bwMode="auto">
            <a:xfrm>
              <a:off x="1314550" y="5875338"/>
              <a:ext cx="665162" cy="487362"/>
            </a:xfrm>
            <a:prstGeom prst="ellipse">
              <a:avLst/>
            </a:prstGeom>
            <a:solidFill>
              <a:srgbClr val="00ABDA"/>
            </a:solidFill>
            <a:ln>
              <a:noFill/>
            </a:ln>
            <a:effectLst/>
          </p:spPr>
          <p:txBody>
            <a:bodyPr wrap="none" anchor="ctr"/>
            <a:lstStyle/>
            <a:p>
              <a:pPr algn="ctr">
                <a:defRPr/>
              </a:pPr>
              <a:r>
                <a:rPr lang="fr-BE" altLang="en-US" sz="1600" b="1" dirty="0" smtClean="0">
                  <a:solidFill>
                    <a:schemeClr val="tx1">
                      <a:lumMod val="75000"/>
                      <a:lumOff val="25000"/>
                    </a:schemeClr>
                  </a:solidFill>
                  <a:sym typeface="Arial" charset="0"/>
                </a:rPr>
                <a:t>NIC</a:t>
              </a:r>
              <a:endParaRPr lang="fr-BE" altLang="en-US" sz="1600" b="1" dirty="0">
                <a:solidFill>
                  <a:schemeClr val="tx1">
                    <a:lumMod val="75000"/>
                    <a:lumOff val="25000"/>
                  </a:schemeClr>
                </a:solidFill>
                <a:sym typeface="Arial" charset="0"/>
              </a:endParaRPr>
            </a:p>
          </p:txBody>
        </p:sp>
        <p:sp>
          <p:nvSpPr>
            <p:cNvPr id="163" name="Rectangle 97"/>
            <p:cNvSpPr>
              <a:spLocks noChangeArrowheads="1"/>
            </p:cNvSpPr>
            <p:nvPr/>
          </p:nvSpPr>
          <p:spPr bwMode="auto">
            <a:xfrm>
              <a:off x="787400" y="3787775"/>
              <a:ext cx="7739063" cy="6191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164" name="Rectangle 100"/>
            <p:cNvSpPr>
              <a:spLocks noChangeArrowheads="1"/>
            </p:cNvSpPr>
            <p:nvPr/>
          </p:nvSpPr>
          <p:spPr bwMode="auto">
            <a:xfrm>
              <a:off x="931863" y="3355975"/>
              <a:ext cx="1824037" cy="363538"/>
            </a:xfrm>
            <a:prstGeom prst="rect">
              <a:avLst/>
            </a:prstGeom>
            <a:noFill/>
            <a:ln>
              <a:noFill/>
            </a:ln>
            <a:effectLst/>
            <a:extLst/>
          </p:spPr>
          <p:txBody>
            <a:bodyPr lIns="90488" tIns="44450" rIns="90488" bIns="44450">
              <a:spAutoFit/>
            </a:bodyPr>
            <a:lstStyle/>
            <a:p>
              <a:pPr>
                <a:buSzPct val="100000"/>
                <a:defRPr/>
              </a:pPr>
              <a:r>
                <a:rPr lang="fr-BE" dirty="0">
                  <a:solidFill>
                    <a:srgbClr val="000000"/>
                  </a:solidFill>
                  <a:sym typeface="Arial" charset="0"/>
                </a:rPr>
                <a:t>Backbone</a:t>
              </a:r>
            </a:p>
          </p:txBody>
        </p:sp>
        <p:sp>
          <p:nvSpPr>
            <p:cNvPr id="165" name="Rectangle 101"/>
            <p:cNvSpPr>
              <a:spLocks noChangeArrowheads="1"/>
            </p:cNvSpPr>
            <p:nvPr/>
          </p:nvSpPr>
          <p:spPr bwMode="auto">
            <a:xfrm>
              <a:off x="7734300" y="5103813"/>
              <a:ext cx="84138" cy="1135062"/>
            </a:xfrm>
            <a:prstGeom prst="rect">
              <a:avLst/>
            </a:prstGeom>
            <a:solidFill>
              <a:schemeClr val="tx1">
                <a:lumMod val="50000"/>
                <a:lumOff val="50000"/>
              </a:schemeClr>
            </a:solidFill>
            <a:ln w="9525">
              <a:noFill/>
              <a:miter lim="800000"/>
              <a:headEnd/>
              <a:tailEnd/>
            </a:ln>
            <a:extLst/>
          </p:spPr>
          <p:txBody>
            <a:bodyPr wrap="none" anchor="ctr"/>
            <a:lstStyle/>
            <a:p>
              <a:endParaRPr lang="fr-FR" altLang="en-US"/>
            </a:p>
          </p:txBody>
        </p:sp>
        <p:sp>
          <p:nvSpPr>
            <p:cNvPr id="166" name="Rectangle 104"/>
            <p:cNvSpPr>
              <a:spLocks noChangeArrowheads="1"/>
            </p:cNvSpPr>
            <p:nvPr/>
          </p:nvSpPr>
          <p:spPr bwMode="auto">
            <a:xfrm>
              <a:off x="7419975" y="5441950"/>
              <a:ext cx="311150" cy="303213"/>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67" name="Freeform 105"/>
            <p:cNvSpPr>
              <a:spLocks/>
            </p:cNvSpPr>
            <p:nvPr/>
          </p:nvSpPr>
          <p:spPr bwMode="auto">
            <a:xfrm>
              <a:off x="7419975" y="53197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8" name="Freeform 106"/>
            <p:cNvSpPr>
              <a:spLocks/>
            </p:cNvSpPr>
            <p:nvPr/>
          </p:nvSpPr>
          <p:spPr bwMode="auto">
            <a:xfrm>
              <a:off x="7731125" y="5319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9" name="Oval 107"/>
            <p:cNvSpPr>
              <a:spLocks noChangeArrowheads="1"/>
            </p:cNvSpPr>
            <p:nvPr/>
          </p:nvSpPr>
          <p:spPr bwMode="auto">
            <a:xfrm>
              <a:off x="7435229" y="5888038"/>
              <a:ext cx="665163" cy="485775"/>
            </a:xfrm>
            <a:prstGeom prst="ellipse">
              <a:avLst/>
            </a:prstGeom>
            <a:solidFill>
              <a:srgbClr val="00ABDA"/>
            </a:solidFill>
            <a:ln>
              <a:noFill/>
            </a:ln>
            <a:effectLst/>
          </p:spPr>
          <p:txBody>
            <a:bodyPr wrap="none" anchor="ctr"/>
            <a:lstStyle/>
            <a:p>
              <a:pPr algn="ctr">
                <a:defRPr/>
              </a:pPr>
              <a:r>
                <a:rPr lang="fr-BE" altLang="en-US" sz="1600" b="1" dirty="0">
                  <a:solidFill>
                    <a:schemeClr val="tx1">
                      <a:lumMod val="75000"/>
                      <a:lumOff val="25000"/>
                    </a:schemeClr>
                  </a:solidFill>
                  <a:sym typeface="Arial" charset="0"/>
                </a:rPr>
                <a:t>…</a:t>
              </a:r>
            </a:p>
          </p:txBody>
        </p:sp>
        <p:sp>
          <p:nvSpPr>
            <p:cNvPr id="170" name="Rectangle 109"/>
            <p:cNvSpPr>
              <a:spLocks noChangeArrowheads="1"/>
            </p:cNvSpPr>
            <p:nvPr/>
          </p:nvSpPr>
          <p:spPr bwMode="auto">
            <a:xfrm>
              <a:off x="6583363" y="4105275"/>
              <a:ext cx="84137" cy="113506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171" name="Rectangle 110"/>
            <p:cNvSpPr>
              <a:spLocks noChangeArrowheads="1"/>
            </p:cNvSpPr>
            <p:nvPr/>
          </p:nvSpPr>
          <p:spPr bwMode="auto">
            <a:xfrm>
              <a:off x="6583363" y="3862388"/>
              <a:ext cx="73025" cy="1135062"/>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172" name="Oval 112"/>
            <p:cNvSpPr>
              <a:spLocks noChangeArrowheads="1"/>
            </p:cNvSpPr>
            <p:nvPr/>
          </p:nvSpPr>
          <p:spPr bwMode="auto">
            <a:xfrm>
              <a:off x="6292850" y="5159375"/>
              <a:ext cx="665163" cy="487363"/>
            </a:xfrm>
            <a:prstGeom prst="ellipse">
              <a:avLst/>
            </a:prstGeom>
            <a:solidFill>
              <a:srgbClr val="00ABDA"/>
            </a:solidFill>
            <a:ln>
              <a:noFill/>
            </a:ln>
            <a:effectLst/>
          </p:spPr>
          <p:txBody>
            <a:bodyPr wrap="none" anchor="ctr"/>
            <a:lstStyle/>
            <a:p>
              <a:pPr algn="ctr">
                <a:defRPr/>
              </a:pPr>
              <a:r>
                <a:rPr lang="fr-BE" altLang="en-US" sz="1600" b="1" dirty="0" smtClean="0">
                  <a:solidFill>
                    <a:schemeClr val="tx1">
                      <a:lumMod val="75000"/>
                      <a:lumOff val="25000"/>
                    </a:schemeClr>
                  </a:solidFill>
                  <a:sym typeface="Arial" charset="0"/>
                </a:rPr>
                <a:t>RSZ</a:t>
              </a:r>
              <a:endParaRPr lang="fr-BE" altLang="en-US" sz="1600" b="1" dirty="0">
                <a:solidFill>
                  <a:schemeClr val="tx1">
                    <a:lumMod val="75000"/>
                    <a:lumOff val="25000"/>
                  </a:schemeClr>
                </a:solidFill>
                <a:sym typeface="Arial" charset="0"/>
              </a:endParaRPr>
            </a:p>
          </p:txBody>
        </p:sp>
        <p:sp>
          <p:nvSpPr>
            <p:cNvPr id="173" name="Rectangle 114"/>
            <p:cNvSpPr>
              <a:spLocks noChangeArrowheads="1"/>
            </p:cNvSpPr>
            <p:nvPr/>
          </p:nvSpPr>
          <p:spPr bwMode="auto">
            <a:xfrm>
              <a:off x="6219825" y="4206875"/>
              <a:ext cx="623888" cy="304800"/>
            </a:xfrm>
            <a:prstGeom prst="rect">
              <a:avLst/>
            </a:prstGeom>
            <a:solidFill>
              <a:srgbClr val="FF33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74" name="Freeform 115"/>
            <p:cNvSpPr>
              <a:spLocks/>
            </p:cNvSpPr>
            <p:nvPr/>
          </p:nvSpPr>
          <p:spPr bwMode="auto">
            <a:xfrm>
              <a:off x="6219825" y="40243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5" name="Freeform 116"/>
            <p:cNvSpPr>
              <a:spLocks/>
            </p:cNvSpPr>
            <p:nvPr/>
          </p:nvSpPr>
          <p:spPr bwMode="auto">
            <a:xfrm>
              <a:off x="6843713" y="4024313"/>
              <a:ext cx="188912"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6" name="Rectangle 118"/>
            <p:cNvSpPr>
              <a:spLocks noChangeArrowheads="1"/>
            </p:cNvSpPr>
            <p:nvPr/>
          </p:nvSpPr>
          <p:spPr bwMode="auto">
            <a:xfrm>
              <a:off x="6407150" y="4743450"/>
              <a:ext cx="312738" cy="304800"/>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77" name="Freeform 119"/>
            <p:cNvSpPr>
              <a:spLocks/>
            </p:cNvSpPr>
            <p:nvPr/>
          </p:nvSpPr>
          <p:spPr bwMode="auto">
            <a:xfrm>
              <a:off x="6407150" y="4622800"/>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8" name="Freeform 120"/>
            <p:cNvSpPr>
              <a:spLocks/>
            </p:cNvSpPr>
            <p:nvPr/>
          </p:nvSpPr>
          <p:spPr bwMode="auto">
            <a:xfrm>
              <a:off x="6719888" y="4622800"/>
              <a:ext cx="125412"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9" name="Oval 121"/>
            <p:cNvSpPr>
              <a:spLocks noChangeArrowheads="1"/>
            </p:cNvSpPr>
            <p:nvPr/>
          </p:nvSpPr>
          <p:spPr bwMode="auto">
            <a:xfrm>
              <a:off x="3476625" y="5186363"/>
              <a:ext cx="2217738" cy="688975"/>
            </a:xfrm>
            <a:prstGeom prst="ellipse">
              <a:avLst/>
            </a:prstGeom>
            <a:solidFill>
              <a:srgbClr val="00ABDA"/>
            </a:solidFill>
            <a:ln>
              <a:noFill/>
            </a:ln>
            <a:effectLst/>
          </p:spPr>
          <p:txBody>
            <a:bodyPr wrap="none" anchor="ctr"/>
            <a:lstStyle/>
            <a:p>
              <a:pPr algn="ctr">
                <a:defRPr/>
              </a:pPr>
              <a:r>
                <a:rPr lang="fr-BE" altLang="en-US" sz="1600" b="1" dirty="0" smtClean="0">
                  <a:solidFill>
                    <a:schemeClr val="tx1">
                      <a:lumMod val="75000"/>
                      <a:lumOff val="25000"/>
                    </a:schemeClr>
                  </a:solidFill>
                  <a:sym typeface="Arial" charset="0"/>
                </a:rPr>
                <a:t>KSZ</a:t>
              </a:r>
              <a:endParaRPr lang="fr-BE" altLang="en-US" sz="1600" b="1" dirty="0">
                <a:solidFill>
                  <a:schemeClr val="tx1">
                    <a:lumMod val="75000"/>
                    <a:lumOff val="25000"/>
                  </a:schemeClr>
                </a:solidFill>
                <a:sym typeface="Arial" charset="0"/>
              </a:endParaRPr>
            </a:p>
          </p:txBody>
        </p:sp>
        <p:sp>
          <p:nvSpPr>
            <p:cNvPr id="180" name="AutoShape 89"/>
            <p:cNvSpPr>
              <a:spLocks noChangeArrowheads="1"/>
            </p:cNvSpPr>
            <p:nvPr/>
          </p:nvSpPr>
          <p:spPr bwMode="auto">
            <a:xfrm>
              <a:off x="7596188" y="5084763"/>
              <a:ext cx="215900" cy="161925"/>
            </a:xfrm>
            <a:prstGeom prst="parallelogram">
              <a:avLst>
                <a:gd name="adj" fmla="val 87556"/>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grpSp>
      <p:sp>
        <p:nvSpPr>
          <p:cNvPr id="181" name="Oval 74"/>
          <p:cNvSpPr>
            <a:spLocks noChangeArrowheads="1"/>
          </p:cNvSpPr>
          <p:nvPr/>
        </p:nvSpPr>
        <p:spPr bwMode="auto">
          <a:xfrm>
            <a:off x="5375921" y="2906714"/>
            <a:ext cx="1406525" cy="378271"/>
          </a:xfrm>
          <a:prstGeom prst="ellipse">
            <a:avLst/>
          </a:prstGeom>
          <a:solidFill>
            <a:srgbClr val="8CCA1C"/>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a:solidFill>
                  <a:srgbClr val="000000"/>
                </a:solidFill>
                <a:sym typeface="Arial" charset="0"/>
              </a:rPr>
              <a:t>…</a:t>
            </a:r>
          </a:p>
        </p:txBody>
      </p:sp>
      <p:sp>
        <p:nvSpPr>
          <p:cNvPr id="182" name="Oval 74"/>
          <p:cNvSpPr>
            <a:spLocks noChangeArrowheads="1"/>
          </p:cNvSpPr>
          <p:nvPr/>
        </p:nvSpPr>
        <p:spPr bwMode="auto">
          <a:xfrm>
            <a:off x="5375921" y="2402658"/>
            <a:ext cx="1406525" cy="378271"/>
          </a:xfrm>
          <a:prstGeom prst="ellipse">
            <a:avLst/>
          </a:prstGeom>
          <a:solidFill>
            <a:srgbClr val="8CCA1C"/>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a:solidFill>
                  <a:srgbClr val="000000"/>
                </a:solidFill>
                <a:sym typeface="Arial" charset="0"/>
              </a:rPr>
              <a:t>Isabel</a:t>
            </a:r>
          </a:p>
        </p:txBody>
      </p:sp>
      <p:sp>
        <p:nvSpPr>
          <p:cNvPr id="183" name="Oval 74"/>
          <p:cNvSpPr>
            <a:spLocks noChangeArrowheads="1"/>
          </p:cNvSpPr>
          <p:nvPr/>
        </p:nvSpPr>
        <p:spPr bwMode="auto">
          <a:xfrm>
            <a:off x="5375921" y="1898602"/>
            <a:ext cx="1406525" cy="378271"/>
          </a:xfrm>
          <a:prstGeom prst="ellipse">
            <a:avLst/>
          </a:prstGeom>
          <a:solidFill>
            <a:srgbClr val="8CCA1C"/>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err="1">
                <a:solidFill>
                  <a:srgbClr val="000000"/>
                </a:solidFill>
                <a:sym typeface="Arial" charset="0"/>
              </a:rPr>
              <a:t>FedMAN</a:t>
            </a:r>
            <a:endParaRPr lang="fr-BE" altLang="en-US" sz="1600" dirty="0">
              <a:solidFill>
                <a:srgbClr val="000000"/>
              </a:solidFill>
              <a:sym typeface="Arial" charset="0"/>
            </a:endParaRPr>
          </a:p>
        </p:txBody>
      </p:sp>
      <p:sp>
        <p:nvSpPr>
          <p:cNvPr id="184" name="Oval 74"/>
          <p:cNvSpPr>
            <a:spLocks noChangeArrowheads="1"/>
          </p:cNvSpPr>
          <p:nvPr/>
        </p:nvSpPr>
        <p:spPr bwMode="auto">
          <a:xfrm>
            <a:off x="5375921" y="1394546"/>
            <a:ext cx="1406525" cy="378271"/>
          </a:xfrm>
          <a:prstGeom prst="ellipse">
            <a:avLst/>
          </a:prstGeom>
          <a:solidFill>
            <a:srgbClr val="8CCA1C"/>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a:solidFill>
                  <a:srgbClr val="000000"/>
                </a:solidFill>
                <a:sym typeface="Arial" charset="0"/>
              </a:rPr>
              <a:t>Internet</a:t>
            </a:r>
          </a:p>
        </p:txBody>
      </p:sp>
    </p:spTree>
    <p:extLst>
      <p:ext uri="{BB962C8B-B14F-4D97-AF65-F5344CB8AC3E}">
        <p14:creationId xmlns:p14="http://schemas.microsoft.com/office/powerpoint/2010/main" val="7259576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noProof="0" dirty="0" smtClean="0"/>
              <a:t>Functionele netwerkarchitectuur</a:t>
            </a:r>
            <a:endParaRPr lang="nl-BE" noProof="0" dirty="0"/>
          </a:p>
        </p:txBody>
      </p:sp>
      <p:pic>
        <p:nvPicPr>
          <p:cNvPr id="31"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9576" y="1312858"/>
            <a:ext cx="7632848" cy="5167115"/>
          </a:xfrm>
          <a:prstGeom prst="rect">
            <a:avLst/>
          </a:prstGeom>
        </p:spPr>
      </p:pic>
    </p:spTree>
    <p:extLst>
      <p:ext uri="{BB962C8B-B14F-4D97-AF65-F5344CB8AC3E}">
        <p14:creationId xmlns:p14="http://schemas.microsoft.com/office/powerpoint/2010/main" val="24613583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424" y="223538"/>
            <a:ext cx="10447372" cy="6010647"/>
          </a:xfrm>
          <a:prstGeom prst="rect">
            <a:avLst/>
          </a:prstGeom>
        </p:spPr>
      </p:pic>
    </p:spTree>
    <p:extLst>
      <p:ext uri="{BB962C8B-B14F-4D97-AF65-F5344CB8AC3E}">
        <p14:creationId xmlns:p14="http://schemas.microsoft.com/office/powerpoint/2010/main" val="19760254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424" y="292629"/>
            <a:ext cx="10369152" cy="6026410"/>
          </a:xfrm>
          <a:prstGeom prst="rect">
            <a:avLst/>
          </a:prstGeom>
        </p:spPr>
      </p:pic>
    </p:spTree>
    <p:extLst>
      <p:ext uri="{BB962C8B-B14F-4D97-AF65-F5344CB8AC3E}">
        <p14:creationId xmlns:p14="http://schemas.microsoft.com/office/powerpoint/2010/main" val="1070825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698027"/>
            <a:ext cx="12192249" cy="5085184"/>
          </a:xfrm>
          <a:prstGeom prst="rect">
            <a:avLst/>
          </a:prstGeom>
        </p:spPr>
      </p:pic>
    </p:spTree>
    <p:extLst>
      <p:ext uri="{BB962C8B-B14F-4D97-AF65-F5344CB8AC3E}">
        <p14:creationId xmlns:p14="http://schemas.microsoft.com/office/powerpoint/2010/main" val="41455057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28" y="926781"/>
            <a:ext cx="12143526" cy="4608512"/>
          </a:xfrm>
          <a:prstGeom prst="rect">
            <a:avLst/>
          </a:prstGeom>
        </p:spPr>
      </p:pic>
    </p:spTree>
    <p:extLst>
      <p:ext uri="{BB962C8B-B14F-4D97-AF65-F5344CB8AC3E}">
        <p14:creationId xmlns:p14="http://schemas.microsoft.com/office/powerpoint/2010/main" val="1695488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BE" noProof="0" dirty="0" smtClean="0"/>
              <a:t>Kruispuntbank van de sociale zekerheid</a:t>
            </a:r>
            <a:endParaRPr lang="nl-BE" noProof="0" dirty="0"/>
          </a:p>
        </p:txBody>
      </p:sp>
      <p:graphicFrame>
        <p:nvGraphicFramePr>
          <p:cNvPr id="4" name="Content Placeholder 4"/>
          <p:cNvGraphicFramePr>
            <a:graphicFrameLocks/>
          </p:cNvGraphicFramePr>
          <p:nvPr>
            <p:extLst>
              <p:ext uri="{D42A27DB-BD31-4B8C-83A1-F6EECF244321}">
                <p14:modId xmlns:p14="http://schemas.microsoft.com/office/powerpoint/2010/main" val="970505719"/>
              </p:ext>
            </p:extLst>
          </p:nvPr>
        </p:nvGraphicFramePr>
        <p:xfrm>
          <a:off x="1703512" y="1412776"/>
          <a:ext cx="8712968" cy="507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91219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bwMode="auto">
          <a:xfrm>
            <a:off x="1994592" y="2276872"/>
            <a:ext cx="8219256" cy="1296144"/>
          </a:xfrm>
          <a:prstGeom prst="rect">
            <a:avLst/>
          </a:prstGeom>
          <a:noFill/>
          <a:ln w="19050">
            <a:solidFill>
              <a:srgbClr val="008CB2"/>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lang="en-US" altLang="en-US" sz="3200" kern="1200" dirty="0" smtClean="0">
                <a:solidFill>
                  <a:srgbClr val="0078B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fr-BE" altLang="en-US" sz="1200" b="0" i="0" u="none" strike="noStrike" kern="1200" cap="none" spc="0" normalizeH="0" baseline="0" noProof="0" dirty="0" smtClean="0">
              <a:ln>
                <a:noFill/>
              </a:ln>
              <a:solidFill>
                <a:srgbClr val="0078B2"/>
              </a:solidFill>
              <a:effectLst/>
              <a:uLnTx/>
              <a:uFillTx/>
              <a:latin typeface="Calibri"/>
              <a:ea typeface="+mn-ea"/>
              <a:cs typeface="+mn-cs"/>
            </a:endParaRPr>
          </a:p>
          <a:p>
            <a:pPr lvl="0">
              <a:defRPr/>
            </a:pPr>
            <a:r>
              <a:rPr lang="fr-BE" altLang="en-US" sz="4400" dirty="0" err="1" smtClean="0">
                <a:solidFill>
                  <a:srgbClr val="008CB2"/>
                </a:solidFill>
              </a:rPr>
              <a:t>Voorbeelden</a:t>
            </a:r>
            <a:r>
              <a:rPr lang="fr-BE" altLang="en-US" sz="4400" dirty="0" smtClean="0">
                <a:solidFill>
                  <a:srgbClr val="008CB2"/>
                </a:solidFill>
              </a:rPr>
              <a:t> van </a:t>
            </a:r>
            <a:r>
              <a:rPr lang="fr-BE" altLang="en-US" sz="4400" dirty="0" err="1" smtClean="0">
                <a:solidFill>
                  <a:srgbClr val="008CB2"/>
                </a:solidFill>
              </a:rPr>
              <a:t>goede</a:t>
            </a:r>
            <a:r>
              <a:rPr lang="fr-BE" altLang="en-US" sz="4400" dirty="0" smtClean="0">
                <a:solidFill>
                  <a:srgbClr val="008CB2"/>
                </a:solidFill>
              </a:rPr>
              <a:t> </a:t>
            </a:r>
            <a:r>
              <a:rPr lang="fr-BE" altLang="en-US" sz="4400" dirty="0" err="1" smtClean="0">
                <a:solidFill>
                  <a:srgbClr val="008CB2"/>
                </a:solidFill>
              </a:rPr>
              <a:t>praktijken</a:t>
            </a:r>
            <a:endParaRPr lang="fr-BE" altLang="en-US" sz="4400" dirty="0">
              <a:solidFill>
                <a:srgbClr val="008CB2"/>
              </a:solidFill>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fr-BE" altLang="en-US" sz="4400" i="0" u="none" strike="noStrike" kern="1200" cap="none" spc="0" normalizeH="0" baseline="0" noProof="0" dirty="0">
              <a:ln>
                <a:noFill/>
              </a:ln>
              <a:solidFill>
                <a:srgbClr val="008CB2"/>
              </a:solidFill>
              <a:effectLst/>
              <a:uLnTx/>
              <a:uFillTx/>
              <a:latin typeface="+mj-lt"/>
              <a:ea typeface="+mn-ea"/>
              <a:cs typeface="+mn-cs"/>
            </a:endParaRPr>
          </a:p>
        </p:txBody>
      </p:sp>
    </p:spTree>
    <p:extLst>
      <p:ext uri="{BB962C8B-B14F-4D97-AF65-F5344CB8AC3E}">
        <p14:creationId xmlns:p14="http://schemas.microsoft.com/office/powerpoint/2010/main" val="3276938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latin typeface="+mn-lt"/>
              </a:rPr>
              <a:t>Verwachtingen &gt; burgers/werkgevers</a:t>
            </a:r>
            <a:endParaRPr lang="nl-BE" noProof="0" dirty="0">
              <a:latin typeface="+mn-lt"/>
            </a:endParaRPr>
          </a:p>
        </p:txBody>
      </p:sp>
      <p:sp>
        <p:nvSpPr>
          <p:cNvPr id="3" name="Content Placeholder 2"/>
          <p:cNvSpPr>
            <a:spLocks noGrp="1"/>
          </p:cNvSpPr>
          <p:nvPr>
            <p:ph idx="1"/>
          </p:nvPr>
        </p:nvSpPr>
        <p:spPr>
          <a:xfrm>
            <a:off x="654050" y="1255713"/>
            <a:ext cx="11074400" cy="5222875"/>
          </a:xfrm>
        </p:spPr>
        <p:txBody>
          <a:bodyPr/>
          <a:lstStyle/>
          <a:p>
            <a:r>
              <a:rPr lang="nl-BE" noProof="0" dirty="0" smtClean="0"/>
              <a:t>effectieve sociale bescherming</a:t>
            </a:r>
          </a:p>
          <a:p>
            <a:r>
              <a:rPr lang="nl-BE" noProof="0" dirty="0" smtClean="0"/>
              <a:t>geïntegreerde diensten</a:t>
            </a:r>
          </a:p>
          <a:p>
            <a:pPr lvl="1"/>
            <a:r>
              <a:rPr lang="nl-BE" noProof="0" dirty="0" smtClean="0"/>
              <a:t>afgestemd op hun concrete situatie, waar mogelijk gepersonaliseerd </a:t>
            </a:r>
          </a:p>
          <a:p>
            <a:pPr lvl="1"/>
            <a:r>
              <a:rPr lang="nl-BE" noProof="0" dirty="0" smtClean="0"/>
              <a:t>aangeboden bij gebeurtenissen die zich voordoen tijdens hun levenscyclus</a:t>
            </a:r>
          </a:p>
          <a:p>
            <a:pPr lvl="2"/>
            <a:r>
              <a:rPr lang="nl-BE" noProof="0" dirty="0" smtClean="0"/>
              <a:t>geboorte</a:t>
            </a:r>
          </a:p>
          <a:p>
            <a:pPr lvl="2"/>
            <a:r>
              <a:rPr lang="nl-BE" noProof="0" dirty="0" smtClean="0"/>
              <a:t>school</a:t>
            </a:r>
          </a:p>
          <a:p>
            <a:pPr lvl="2"/>
            <a:r>
              <a:rPr lang="nl-BE" noProof="0" dirty="0" smtClean="0"/>
              <a:t>werk</a:t>
            </a:r>
          </a:p>
          <a:p>
            <a:pPr lvl="2"/>
            <a:r>
              <a:rPr lang="nl-BE" noProof="0" dirty="0" smtClean="0"/>
              <a:t>verhuis</a:t>
            </a:r>
          </a:p>
          <a:p>
            <a:pPr lvl="2"/>
            <a:r>
              <a:rPr lang="nl-BE" noProof="0" dirty="0" smtClean="0"/>
              <a:t>ziekte</a:t>
            </a:r>
          </a:p>
          <a:p>
            <a:pPr lvl="2"/>
            <a:r>
              <a:rPr lang="nl-BE" noProof="0" dirty="0" smtClean="0"/>
              <a:t>pensioen</a:t>
            </a:r>
          </a:p>
          <a:p>
            <a:pPr lvl="2"/>
            <a:r>
              <a:rPr lang="nl-BE" noProof="0" dirty="0" smtClean="0"/>
              <a:t>overlijden</a:t>
            </a:r>
          </a:p>
          <a:p>
            <a:pPr lvl="2"/>
            <a:r>
              <a:rPr lang="nl-BE" noProof="0" dirty="0" smtClean="0"/>
              <a:t>oprichting van een onderneming</a:t>
            </a:r>
          </a:p>
          <a:p>
            <a:pPr lvl="2"/>
            <a:r>
              <a:rPr lang="nl-BE" noProof="0" dirty="0" smtClean="0"/>
              <a:t>…</a:t>
            </a:r>
          </a:p>
          <a:p>
            <a:pPr lvl="1"/>
            <a:r>
              <a:rPr lang="nl-BE" noProof="0" dirty="0" smtClean="0"/>
              <a:t>over overheidsniveaus, overheidsdiensten en private instanties heen</a:t>
            </a:r>
            <a:endParaRPr lang="nl-BE" noProof="0" dirty="0"/>
          </a:p>
        </p:txBody>
      </p:sp>
    </p:spTree>
    <p:extLst>
      <p:ext uri="{BB962C8B-B14F-4D97-AF65-F5344CB8AC3E}">
        <p14:creationId xmlns:p14="http://schemas.microsoft.com/office/powerpoint/2010/main" val="18705293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noProof="0" dirty="0" smtClean="0"/>
              <a:t>Eenmalige inzameling van gegevens – </a:t>
            </a:r>
            <a:br>
              <a:rPr lang="nl-BE" noProof="0" dirty="0" smtClean="0"/>
            </a:br>
            <a:r>
              <a:rPr lang="nl-BE" noProof="0" dirty="0" err="1" smtClean="0"/>
              <a:t>bvb</a:t>
            </a:r>
            <a:r>
              <a:rPr lang="nl-BE" noProof="0" dirty="0" smtClean="0"/>
              <a:t> voor een werkgever</a:t>
            </a:r>
            <a:endParaRPr lang="nl-BE" noProof="0" dirty="0"/>
          </a:p>
        </p:txBody>
      </p:sp>
      <p:sp>
        <p:nvSpPr>
          <p:cNvPr id="3" name="Content Placeholder 2"/>
          <p:cNvSpPr>
            <a:spLocks noGrp="1"/>
          </p:cNvSpPr>
          <p:nvPr>
            <p:ph idx="1"/>
          </p:nvPr>
        </p:nvSpPr>
        <p:spPr>
          <a:xfrm>
            <a:off x="654050" y="1255713"/>
            <a:ext cx="11074400" cy="5222875"/>
          </a:xfrm>
        </p:spPr>
        <p:txBody>
          <a:bodyPr/>
          <a:lstStyle/>
          <a:p>
            <a:pPr lvl="0"/>
            <a:endParaRPr lang="nl-BE" noProof="0" dirty="0" smtClean="0"/>
          </a:p>
          <a:p>
            <a:pPr lvl="0"/>
            <a:r>
              <a:rPr lang="nl-BE" noProof="0" dirty="0" smtClean="0"/>
              <a:t>de aangiften van een werkgever worden beperkt tot 3 momenten en maximaal van toepassing tot toepassing</a:t>
            </a:r>
          </a:p>
          <a:p>
            <a:pPr lvl="1"/>
            <a:r>
              <a:rPr lang="nl-BE" noProof="0" dirty="0" smtClean="0"/>
              <a:t>de onmiddellijke aangifte van aanwerving en ontslag DIMONA (enkel elektronisch)</a:t>
            </a:r>
          </a:p>
          <a:p>
            <a:pPr lvl="1"/>
            <a:r>
              <a:rPr lang="nl-BE" noProof="0" dirty="0" smtClean="0"/>
              <a:t>de driemaandelijkse aangifte van lonen en arbeidstijden DMFA (enkel elektronisch)</a:t>
            </a:r>
          </a:p>
          <a:p>
            <a:pPr lvl="1"/>
            <a:r>
              <a:rPr lang="nl-BE" noProof="0" dirty="0" smtClean="0"/>
              <a:t>het zich voordoen van een sociaal risico ASR (elektronisch of op papier)</a:t>
            </a:r>
          </a:p>
          <a:p>
            <a:endParaRPr lang="nl-BE" noProof="0" dirty="0"/>
          </a:p>
        </p:txBody>
      </p:sp>
    </p:spTree>
    <p:extLst>
      <p:ext uri="{BB962C8B-B14F-4D97-AF65-F5344CB8AC3E}">
        <p14:creationId xmlns:p14="http://schemas.microsoft.com/office/powerpoint/2010/main" val="11312772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err="1" smtClean="0"/>
              <a:t>Dimona</a:t>
            </a:r>
            <a:endParaRPr lang="nl-BE" noProof="0" dirty="0"/>
          </a:p>
        </p:txBody>
      </p:sp>
      <p:sp>
        <p:nvSpPr>
          <p:cNvPr id="3" name="Content Placeholder 2"/>
          <p:cNvSpPr>
            <a:spLocks noGrp="1"/>
          </p:cNvSpPr>
          <p:nvPr>
            <p:ph idx="1"/>
          </p:nvPr>
        </p:nvSpPr>
        <p:spPr>
          <a:xfrm>
            <a:off x="654050" y="1255713"/>
            <a:ext cx="11074400" cy="5222875"/>
          </a:xfrm>
        </p:spPr>
        <p:txBody>
          <a:bodyPr/>
          <a:lstStyle/>
          <a:p>
            <a:pPr lvl="0"/>
            <a:r>
              <a:rPr lang="nl-BE" noProof="0" dirty="0" smtClean="0"/>
              <a:t>onmiddellijke aangifte van indiensttreding en uitdiensttreding van een werknemer door de werkgever </a:t>
            </a:r>
          </a:p>
          <a:p>
            <a:pPr lvl="0"/>
            <a:r>
              <a:rPr lang="nl-BE" noProof="0" dirty="0" smtClean="0"/>
              <a:t>enkel elektronisch, 24/24 en 7/7 via</a:t>
            </a:r>
          </a:p>
          <a:p>
            <a:pPr lvl="1"/>
            <a:r>
              <a:rPr lang="nl-BE" noProof="0" dirty="0" err="1" smtClean="0"/>
              <a:t>webservice</a:t>
            </a:r>
            <a:endParaRPr lang="nl-BE" noProof="0" dirty="0" smtClean="0"/>
          </a:p>
          <a:p>
            <a:pPr lvl="1"/>
            <a:r>
              <a:rPr lang="nl-BE" noProof="0" dirty="0" smtClean="0"/>
              <a:t>portaal van de sociale zekerheid</a:t>
            </a:r>
          </a:p>
          <a:p>
            <a:pPr lvl="1"/>
            <a:r>
              <a:rPr lang="nl-BE" noProof="0" dirty="0" smtClean="0"/>
              <a:t>vocale server</a:t>
            </a:r>
          </a:p>
          <a:p>
            <a:pPr lvl="1"/>
            <a:r>
              <a:rPr lang="nl-BE" noProof="0" dirty="0" smtClean="0"/>
              <a:t>GSM</a:t>
            </a:r>
          </a:p>
          <a:p>
            <a:pPr lvl="1"/>
            <a:r>
              <a:rPr lang="nl-BE" noProof="0" dirty="0" smtClean="0"/>
              <a:t>Google Assistant (in test)</a:t>
            </a:r>
          </a:p>
          <a:p>
            <a:pPr lvl="0"/>
            <a:r>
              <a:rPr lang="nl-BE" noProof="0" dirty="0" smtClean="0"/>
              <a:t>bij de ontvangst van deze aangifte wordt de identiteit van de werknemer gecontroleerd zodat alle actoren in de sociale sector een juiste en eenvormige identificatiesleutel van de werknemer zouden gebruiken</a:t>
            </a:r>
          </a:p>
          <a:p>
            <a:endParaRPr lang="nl-BE" noProof="0" dirty="0"/>
          </a:p>
        </p:txBody>
      </p:sp>
    </p:spTree>
    <p:extLst>
      <p:ext uri="{BB962C8B-B14F-4D97-AF65-F5344CB8AC3E}">
        <p14:creationId xmlns:p14="http://schemas.microsoft.com/office/powerpoint/2010/main" val="27987684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Multifunctionele aangifte (</a:t>
            </a:r>
            <a:r>
              <a:rPr lang="nl-BE" noProof="0" dirty="0" err="1" smtClean="0"/>
              <a:t>DmfA</a:t>
            </a:r>
            <a:r>
              <a:rPr lang="nl-BE" noProof="0" dirty="0" smtClean="0"/>
              <a:t>)</a:t>
            </a:r>
            <a:endParaRPr lang="nl-BE" noProof="0" dirty="0"/>
          </a:p>
        </p:txBody>
      </p:sp>
      <p:sp>
        <p:nvSpPr>
          <p:cNvPr id="3" name="Content Placeholder 2"/>
          <p:cNvSpPr>
            <a:spLocks noGrp="1"/>
          </p:cNvSpPr>
          <p:nvPr>
            <p:ph idx="1"/>
          </p:nvPr>
        </p:nvSpPr>
        <p:spPr>
          <a:xfrm>
            <a:off x="654050" y="1255713"/>
            <a:ext cx="11074400" cy="5222875"/>
          </a:xfrm>
        </p:spPr>
        <p:txBody>
          <a:bodyPr/>
          <a:lstStyle/>
          <a:p>
            <a:pPr lvl="0"/>
            <a:r>
              <a:rPr lang="nl-BE" noProof="0" dirty="0" smtClean="0"/>
              <a:t>elektronische aangifte door de werkgever van de loon- en arbeidstijdgegevens van zijn werknemers</a:t>
            </a:r>
          </a:p>
          <a:p>
            <a:pPr lvl="0"/>
            <a:r>
              <a:rPr lang="nl-BE" noProof="0" dirty="0" smtClean="0"/>
              <a:t>met multifunctionele aard (geharmoniseerde begrippen)</a:t>
            </a:r>
          </a:p>
          <a:p>
            <a:pPr lvl="0"/>
            <a:r>
              <a:rPr lang="nl-BE" noProof="0" dirty="0" smtClean="0"/>
              <a:t>de aangegeven gegevens zijn elektronisch beschikbaar via het netwerk van de sociale zekerheid voor alle actoren in de sociale sector die deze gegevens nodig hebben voor de uitvoering van hun opdrachten</a:t>
            </a:r>
          </a:p>
          <a:p>
            <a:pPr lvl="0"/>
            <a:r>
              <a:rPr lang="nl-BE" noProof="0" dirty="0" smtClean="0"/>
              <a:t>deze aangifte kan later met een elektronisch certificaat online worden geraadpleegd en verbeterd door de werkgever voor wat betreft zijn werknemers en de periode waarin hij ze heeft tewerkgesteld</a:t>
            </a:r>
          </a:p>
          <a:p>
            <a:pPr lvl="0"/>
            <a:r>
              <a:rPr lang="nl-BE" noProof="0" dirty="0" smtClean="0"/>
              <a:t>enkel elektronisch, 24/24 en 7/7 via</a:t>
            </a:r>
          </a:p>
          <a:p>
            <a:pPr lvl="1"/>
            <a:r>
              <a:rPr lang="nl-BE" noProof="0" dirty="0" smtClean="0"/>
              <a:t>portaal van de sociale zekerheid</a:t>
            </a:r>
          </a:p>
          <a:p>
            <a:pPr lvl="1"/>
            <a:r>
              <a:rPr lang="nl-BE" noProof="0" dirty="0" err="1" smtClean="0"/>
              <a:t>webservice</a:t>
            </a:r>
            <a:endParaRPr lang="nl-BE" noProof="0" dirty="0" smtClean="0"/>
          </a:p>
          <a:p>
            <a:endParaRPr lang="nl-BE" noProof="0" dirty="0"/>
          </a:p>
        </p:txBody>
      </p:sp>
    </p:spTree>
    <p:extLst>
      <p:ext uri="{BB962C8B-B14F-4D97-AF65-F5344CB8AC3E}">
        <p14:creationId xmlns:p14="http://schemas.microsoft.com/office/powerpoint/2010/main" val="7815327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Aangifte sociale risico’s (ASR)</a:t>
            </a:r>
            <a:endParaRPr lang="nl-BE" noProof="0" dirty="0"/>
          </a:p>
        </p:txBody>
      </p:sp>
      <p:sp>
        <p:nvSpPr>
          <p:cNvPr id="3" name="Content Placeholder 2"/>
          <p:cNvSpPr>
            <a:spLocks noGrp="1"/>
          </p:cNvSpPr>
          <p:nvPr>
            <p:ph idx="1"/>
          </p:nvPr>
        </p:nvSpPr>
        <p:spPr>
          <a:xfrm>
            <a:off x="654050" y="1255713"/>
            <a:ext cx="11074400" cy="5222875"/>
          </a:xfrm>
        </p:spPr>
        <p:txBody>
          <a:bodyPr/>
          <a:lstStyle/>
          <a:p>
            <a:pPr lvl="0"/>
            <a:r>
              <a:rPr lang="nl-BE" noProof="0" dirty="0" smtClean="0"/>
              <a:t>inzameling van de gegevens wordt beperkt tot de informatie die nog niet beschikbaar is in het netwerk van de sociale zekerheid (afschaffing of op zijn minst vereenvoudiging van formulieren)</a:t>
            </a:r>
          </a:p>
          <a:p>
            <a:pPr lvl="0"/>
            <a:r>
              <a:rPr lang="nl-BE" noProof="0" dirty="0" smtClean="0"/>
              <a:t>is gestandaardiseerd voor de sectoren die zijn betrokken bij de aangifte van het sociaal risico (arbeidsongeschiktheid, moederschap, arbeidsongeval, beroepsziekte, werkloosheid)</a:t>
            </a:r>
          </a:p>
          <a:p>
            <a:pPr lvl="0"/>
            <a:r>
              <a:rPr lang="nl-BE" noProof="0" dirty="0" smtClean="0"/>
              <a:t>de aangifte kan worden verricht </a:t>
            </a:r>
          </a:p>
          <a:p>
            <a:pPr lvl="1"/>
            <a:r>
              <a:rPr lang="nl-BE" noProof="0" dirty="0" smtClean="0"/>
              <a:t>elektronisch (24/24 et 7/7) via</a:t>
            </a:r>
          </a:p>
          <a:p>
            <a:pPr lvl="2"/>
            <a:r>
              <a:rPr lang="nl-BE" noProof="0" dirty="0" smtClean="0"/>
              <a:t>het portaal van de sociale zekerheid</a:t>
            </a:r>
          </a:p>
          <a:p>
            <a:pPr lvl="2"/>
            <a:r>
              <a:rPr lang="nl-BE" noProof="0" dirty="0" err="1" smtClean="0"/>
              <a:t>webservice</a:t>
            </a:r>
            <a:endParaRPr lang="nl-BE" noProof="0" dirty="0" smtClean="0"/>
          </a:p>
          <a:p>
            <a:pPr lvl="1"/>
            <a:r>
              <a:rPr lang="nl-BE" noProof="0" dirty="0" smtClean="0"/>
              <a:t>op papier (tijdelijk)</a:t>
            </a:r>
          </a:p>
          <a:p>
            <a:pPr lvl="0"/>
            <a:r>
              <a:rPr lang="nl-BE" noProof="0" dirty="0" smtClean="0"/>
              <a:t>volgens eenduidige instructies</a:t>
            </a:r>
          </a:p>
          <a:p>
            <a:endParaRPr lang="nl-BE" noProof="0" dirty="0"/>
          </a:p>
        </p:txBody>
      </p:sp>
    </p:spTree>
    <p:extLst>
      <p:ext uri="{BB962C8B-B14F-4D97-AF65-F5344CB8AC3E}">
        <p14:creationId xmlns:p14="http://schemas.microsoft.com/office/powerpoint/2010/main" val="25071719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Geharmoniseerde sociale statuten (GSS) </a:t>
            </a:r>
            <a:endParaRPr lang="nl-BE" noProof="0" dirty="0"/>
          </a:p>
        </p:txBody>
      </p:sp>
      <p:sp>
        <p:nvSpPr>
          <p:cNvPr id="3" name="Content Placeholder 2"/>
          <p:cNvSpPr>
            <a:spLocks noGrp="1"/>
          </p:cNvSpPr>
          <p:nvPr>
            <p:ph idx="1"/>
          </p:nvPr>
        </p:nvSpPr>
        <p:spPr>
          <a:xfrm>
            <a:off x="654050" y="1255713"/>
            <a:ext cx="11074400" cy="5222875"/>
          </a:xfrm>
        </p:spPr>
        <p:txBody>
          <a:bodyPr/>
          <a:lstStyle/>
          <a:p>
            <a:r>
              <a:rPr lang="nl-BE" noProof="0" dirty="0" smtClean="0"/>
              <a:t>‘sociaal statuut’ voor ca. 2 miljoen burgers in België </a:t>
            </a:r>
          </a:p>
          <a:p>
            <a:pPr lvl="1"/>
            <a:r>
              <a:rPr lang="nl-BE" noProof="0" dirty="0" smtClean="0"/>
              <a:t>beperkt inkomen </a:t>
            </a:r>
          </a:p>
          <a:p>
            <a:pPr lvl="1"/>
            <a:r>
              <a:rPr lang="nl-BE" noProof="0" dirty="0" smtClean="0"/>
              <a:t>handicap, fysieke of mentale beperking</a:t>
            </a:r>
          </a:p>
          <a:p>
            <a:pPr lvl="1"/>
            <a:r>
              <a:rPr lang="nl-BE" noProof="0" dirty="0" smtClean="0"/>
              <a:t>kind met bijzondere noden</a:t>
            </a:r>
          </a:p>
          <a:p>
            <a:pPr lvl="1"/>
            <a:endParaRPr lang="nl-BE" noProof="0" dirty="0" smtClean="0"/>
          </a:p>
          <a:p>
            <a:r>
              <a:rPr lang="nl-BE" noProof="0" dirty="0" smtClean="0"/>
              <a:t>burgers met sociaal statuut krijgen </a:t>
            </a:r>
            <a:br>
              <a:rPr lang="nl-BE" noProof="0" dirty="0" smtClean="0"/>
            </a:br>
            <a:r>
              <a:rPr lang="nl-BE" noProof="0" dirty="0" smtClean="0"/>
              <a:t>‘aanvullende rechten’ d.w.z. rechten afgeleid van hun sociaal statuut</a:t>
            </a:r>
          </a:p>
          <a:p>
            <a:pPr lvl="1"/>
            <a:r>
              <a:rPr lang="nl-BE" noProof="0" dirty="0" smtClean="0"/>
              <a:t>sociaal tarief voor gas, elektriciteit, water, telecom</a:t>
            </a:r>
          </a:p>
          <a:p>
            <a:pPr lvl="1"/>
            <a:r>
              <a:rPr lang="nl-BE" noProof="0" dirty="0" smtClean="0"/>
              <a:t>openbaar vervoer (NMBS, De Lijn, TEC…)</a:t>
            </a:r>
          </a:p>
          <a:p>
            <a:pPr lvl="1"/>
            <a:r>
              <a:rPr lang="nl-BE" noProof="0" dirty="0" smtClean="0"/>
              <a:t>huisvesting</a:t>
            </a:r>
          </a:p>
          <a:p>
            <a:pPr lvl="1"/>
            <a:r>
              <a:rPr lang="nl-BE" noProof="0" dirty="0" smtClean="0"/>
              <a:t>belastingvermindering, gratis huisvuilophaling</a:t>
            </a:r>
          </a:p>
          <a:p>
            <a:pPr lvl="1"/>
            <a:r>
              <a:rPr lang="nl-BE" noProof="0" dirty="0" smtClean="0"/>
              <a:t>korting voor socioculturele activiteiten, sport</a:t>
            </a:r>
          </a:p>
          <a:p>
            <a:pPr lvl="1"/>
            <a:r>
              <a:rPr lang="nl-BE" noProof="0" dirty="0" smtClean="0"/>
              <a:t>…</a:t>
            </a:r>
          </a:p>
          <a:p>
            <a:endParaRPr lang="nl-BE" noProof="0" dirty="0"/>
          </a:p>
        </p:txBody>
      </p:sp>
    </p:spTree>
    <p:extLst>
      <p:ext uri="{BB962C8B-B14F-4D97-AF65-F5344CB8AC3E}">
        <p14:creationId xmlns:p14="http://schemas.microsoft.com/office/powerpoint/2010/main" val="12018632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GSS – doelstellingen </a:t>
            </a:r>
            <a:endParaRPr lang="nl-BE" noProof="0" dirty="0"/>
          </a:p>
        </p:txBody>
      </p:sp>
      <p:sp>
        <p:nvSpPr>
          <p:cNvPr id="3" name="Content Placeholder 2"/>
          <p:cNvSpPr>
            <a:spLocks noGrp="1"/>
          </p:cNvSpPr>
          <p:nvPr>
            <p:ph idx="1"/>
          </p:nvPr>
        </p:nvSpPr>
        <p:spPr>
          <a:xfrm>
            <a:off x="654050" y="1255713"/>
            <a:ext cx="11074400" cy="5222875"/>
          </a:xfrm>
        </p:spPr>
        <p:txBody>
          <a:bodyPr/>
          <a:lstStyle/>
          <a:p>
            <a:r>
              <a:rPr lang="nl-BE" noProof="0" dirty="0" smtClean="0"/>
              <a:t>voor de sociaal verzekerden</a:t>
            </a:r>
          </a:p>
          <a:p>
            <a:pPr lvl="1"/>
            <a:r>
              <a:rPr lang="nl-BE" noProof="0" dirty="0" smtClean="0"/>
              <a:t>zorgen dat ze de aanvullende rechten ontvangen waarop ze recht hebben (‘non-take-up’ vermijden)</a:t>
            </a:r>
          </a:p>
          <a:p>
            <a:pPr lvl="1"/>
            <a:r>
              <a:rPr lang="nl-BE" noProof="0" dirty="0" smtClean="0"/>
              <a:t>met zo weinig mogelijk administratieve formaliteiten, zoveel mogelijk rekening houdend met hun reële sociale situatie</a:t>
            </a:r>
          </a:p>
          <a:p>
            <a:r>
              <a:rPr lang="nl-BE" noProof="0" dirty="0" smtClean="0"/>
              <a:t>voor de instellingen / actoren die het voordeel toekennen</a:t>
            </a:r>
          </a:p>
          <a:p>
            <a:pPr lvl="1"/>
            <a:r>
              <a:rPr lang="nl-BE" noProof="0" dirty="0" smtClean="0"/>
              <a:t>ervoor zorgen dat ze gemakkelijk toegang krijgen tot één of meerdere sociale statuten op een bepaald tijdstip zodat ze het voordeel gemakkelijk kunnen toekennen</a:t>
            </a:r>
          </a:p>
          <a:p>
            <a:endParaRPr lang="nl-BE" noProof="0" dirty="0"/>
          </a:p>
        </p:txBody>
      </p:sp>
      <p:grpSp>
        <p:nvGrpSpPr>
          <p:cNvPr id="8" name="Group 4"/>
          <p:cNvGrpSpPr/>
          <p:nvPr/>
        </p:nvGrpSpPr>
        <p:grpSpPr>
          <a:xfrm>
            <a:off x="1919536" y="4645416"/>
            <a:ext cx="7920880" cy="648073"/>
            <a:chOff x="683568" y="4760278"/>
            <a:chExt cx="7920880" cy="638927"/>
          </a:xfrm>
        </p:grpSpPr>
        <p:sp>
          <p:nvSpPr>
            <p:cNvPr id="9" name="Rounded Rectangle 5"/>
            <p:cNvSpPr/>
            <p:nvPr/>
          </p:nvSpPr>
          <p:spPr>
            <a:xfrm>
              <a:off x="683568" y="4760278"/>
              <a:ext cx="7920880" cy="638927"/>
            </a:xfrm>
            <a:prstGeom prst="round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ectangle 9"/>
            <p:cNvSpPr/>
            <p:nvPr/>
          </p:nvSpPr>
          <p:spPr>
            <a:xfrm>
              <a:off x="899592" y="4904296"/>
              <a:ext cx="7516316" cy="384721"/>
            </a:xfrm>
            <a:prstGeom prst="rect">
              <a:avLst/>
            </a:prstGeom>
          </p:spPr>
          <p:txBody>
            <a:bodyPr wrap="square">
              <a:spAutoFit/>
            </a:bodyPr>
            <a:lstStyle/>
            <a:p>
              <a:pPr lvl="0" algn="ctr">
                <a:defRPr/>
              </a:pPr>
              <a:r>
                <a:rPr lang="fr-FR" sz="1900" dirty="0" err="1">
                  <a:solidFill>
                    <a:srgbClr val="0070C0"/>
                  </a:solidFill>
                  <a:latin typeface="+mj-lt"/>
                  <a:ea typeface="+mj-ea"/>
                  <a:cs typeface="+mj-cs"/>
                  <a:sym typeface="Wingdings" panose="05000000000000000000" pitchFamily="2" charset="2"/>
                </a:rPr>
                <a:t>vereenvoudigen</a:t>
              </a:r>
              <a:r>
                <a:rPr lang="fr-FR" sz="1900" dirty="0">
                  <a:solidFill>
                    <a:srgbClr val="0070C0"/>
                  </a:solidFill>
                  <a:latin typeface="+mj-lt"/>
                  <a:ea typeface="+mj-ea"/>
                  <a:cs typeface="+mj-cs"/>
                  <a:sym typeface="Wingdings" panose="05000000000000000000" pitchFamily="2" charset="2"/>
                </a:rPr>
                <a:t> en </a:t>
              </a:r>
              <a:r>
                <a:rPr lang="fr-FR" sz="1900" dirty="0" err="1">
                  <a:solidFill>
                    <a:srgbClr val="0070C0"/>
                  </a:solidFill>
                  <a:latin typeface="+mj-lt"/>
                  <a:ea typeface="+mj-ea"/>
                  <a:cs typeface="+mj-cs"/>
                  <a:sym typeface="Wingdings" panose="05000000000000000000" pitchFamily="2" charset="2"/>
                </a:rPr>
                <a:t>uitbreiden</a:t>
              </a:r>
              <a:r>
                <a:rPr lang="fr-FR" sz="1900" dirty="0">
                  <a:solidFill>
                    <a:srgbClr val="0070C0"/>
                  </a:solidFill>
                  <a:latin typeface="+mj-lt"/>
                  <a:ea typeface="+mj-ea"/>
                  <a:cs typeface="+mj-cs"/>
                  <a:sym typeface="Wingdings" panose="05000000000000000000" pitchFamily="2" charset="2"/>
                </a:rPr>
                <a:t> </a:t>
              </a:r>
              <a:r>
                <a:rPr lang="fr-FR" sz="1900" dirty="0" smtClean="0">
                  <a:solidFill>
                    <a:srgbClr val="0070C0"/>
                  </a:solidFill>
                  <a:latin typeface="+mj-lt"/>
                  <a:ea typeface="+mj-ea"/>
                  <a:cs typeface="+mj-cs"/>
                  <a:sym typeface="Wingdings" panose="05000000000000000000" pitchFamily="2" charset="2"/>
                </a:rPr>
                <a:t>de </a:t>
              </a:r>
              <a:r>
                <a:rPr lang="fr-FR" sz="1900" dirty="0" err="1">
                  <a:solidFill>
                    <a:srgbClr val="0070C0"/>
                  </a:solidFill>
                  <a:latin typeface="+mj-lt"/>
                  <a:ea typeface="+mj-ea"/>
                  <a:cs typeface="+mj-cs"/>
                  <a:sym typeface="Wingdings" panose="05000000000000000000" pitchFamily="2" charset="2"/>
                </a:rPr>
                <a:t>automatische</a:t>
              </a:r>
              <a:r>
                <a:rPr lang="fr-FR" sz="1900" dirty="0">
                  <a:solidFill>
                    <a:srgbClr val="0070C0"/>
                  </a:solidFill>
                  <a:latin typeface="+mj-lt"/>
                  <a:ea typeface="+mj-ea"/>
                  <a:cs typeface="+mj-cs"/>
                  <a:sym typeface="Wingdings" panose="05000000000000000000" pitchFamily="2" charset="2"/>
                </a:rPr>
                <a:t> </a:t>
              </a:r>
              <a:r>
                <a:rPr lang="fr-FR" sz="1900" dirty="0" err="1">
                  <a:solidFill>
                    <a:srgbClr val="0070C0"/>
                  </a:solidFill>
                  <a:latin typeface="+mj-lt"/>
                  <a:ea typeface="+mj-ea"/>
                  <a:cs typeface="+mj-cs"/>
                  <a:sym typeface="Wingdings" panose="05000000000000000000" pitchFamily="2" charset="2"/>
                </a:rPr>
                <a:t>toekenning</a:t>
              </a:r>
              <a:r>
                <a:rPr lang="fr-FR" sz="1900" dirty="0">
                  <a:solidFill>
                    <a:srgbClr val="0070C0"/>
                  </a:solidFill>
                  <a:latin typeface="+mj-lt"/>
                  <a:ea typeface="+mj-ea"/>
                  <a:cs typeface="+mj-cs"/>
                  <a:sym typeface="Wingdings" panose="05000000000000000000" pitchFamily="2" charset="2"/>
                </a:rPr>
                <a:t> van </a:t>
              </a:r>
              <a:r>
                <a:rPr lang="fr-FR" sz="1900" dirty="0" err="1">
                  <a:solidFill>
                    <a:srgbClr val="0070C0"/>
                  </a:solidFill>
                  <a:latin typeface="+mj-lt"/>
                  <a:ea typeface="+mj-ea"/>
                  <a:cs typeface="+mj-cs"/>
                  <a:sym typeface="Wingdings" panose="05000000000000000000" pitchFamily="2" charset="2"/>
                </a:rPr>
                <a:t>rechten</a:t>
              </a:r>
              <a:endParaRPr lang="fr-BE" sz="1900" dirty="0">
                <a:solidFill>
                  <a:srgbClr val="0070C0"/>
                </a:solidFill>
                <a:latin typeface="+mj-lt"/>
                <a:ea typeface="+mj-ea"/>
                <a:cs typeface="+mj-cs"/>
                <a:sym typeface="Wingdings" panose="05000000000000000000" pitchFamily="2" charset="2"/>
              </a:endParaRPr>
            </a:p>
          </p:txBody>
        </p:sp>
      </p:grpSp>
    </p:spTree>
    <p:extLst>
      <p:ext uri="{BB962C8B-B14F-4D97-AF65-F5344CB8AC3E}">
        <p14:creationId xmlns:p14="http://schemas.microsoft.com/office/powerpoint/2010/main" val="14510163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GSS - aanpak</a:t>
            </a:r>
            <a:endParaRPr lang="nl-BE" noProof="0" dirty="0"/>
          </a:p>
        </p:txBody>
      </p:sp>
      <p:sp>
        <p:nvSpPr>
          <p:cNvPr id="3" name="Content Placeholder 2"/>
          <p:cNvSpPr>
            <a:spLocks noGrp="1"/>
          </p:cNvSpPr>
          <p:nvPr>
            <p:ph idx="1"/>
          </p:nvPr>
        </p:nvSpPr>
        <p:spPr>
          <a:xfrm>
            <a:off x="654050" y="1255713"/>
            <a:ext cx="11074400" cy="5222875"/>
          </a:xfrm>
        </p:spPr>
        <p:txBody>
          <a:bodyPr>
            <a:normAutofit/>
          </a:bodyPr>
          <a:lstStyle/>
          <a:p>
            <a:r>
              <a:rPr lang="nl-BE" noProof="0" dirty="0" smtClean="0"/>
              <a:t>de KSZ en de authentieke bronnen werken aan de beschikbaarstelling van:</a:t>
            </a:r>
          </a:p>
          <a:p>
            <a:pPr marL="622300" lvl="1" indent="-263525">
              <a:buFont typeface="+mj-lt"/>
              <a:buAutoNum type="arabicPeriod"/>
            </a:pPr>
            <a:r>
              <a:rPr lang="nl-BE" noProof="0" dirty="0" smtClean="0"/>
              <a:t> het gebruik van de “buffer”-databank in batch-modus (zie schema op volgende slide)</a:t>
            </a:r>
          </a:p>
          <a:p>
            <a:pPr marL="895350" lvl="3" indent="-176213">
              <a:lnSpc>
                <a:spcPct val="100000"/>
              </a:lnSpc>
              <a:spcBef>
                <a:spcPts val="0"/>
              </a:spcBef>
              <a:buFont typeface="Calibri" panose="020F0502020204030204" pitchFamily="34" charset="0"/>
              <a:buChar char="-"/>
            </a:pPr>
            <a:r>
              <a:rPr lang="nl-BE" altLang="en-US" noProof="0" dirty="0" smtClean="0">
                <a:sym typeface="Arial" charset="0"/>
              </a:rPr>
              <a:t>gemachtigde authentieke bronnen : FPD, DGPH, POD MI, ziekenfondsen, VSB, Opgroeien (voorheen Kind &amp; Gezin), </a:t>
            </a:r>
            <a:r>
              <a:rPr lang="nl-BE" noProof="0" dirty="0" smtClean="0"/>
              <a:t>IRISCARE, Waalse VI, </a:t>
            </a:r>
            <a:r>
              <a:rPr lang="nl-BE" noProof="0" dirty="0" err="1" smtClean="0"/>
              <a:t>Aviq</a:t>
            </a:r>
            <a:r>
              <a:rPr lang="nl-BE" noProof="0" dirty="0" smtClean="0"/>
              <a:t>, DSL (Dienststelle </a:t>
            </a:r>
            <a:r>
              <a:rPr lang="nl-BE" noProof="0" dirty="0" err="1" smtClean="0"/>
              <a:t>für</a:t>
            </a:r>
            <a:r>
              <a:rPr lang="nl-BE" noProof="0" dirty="0" smtClean="0"/>
              <a:t> </a:t>
            </a:r>
            <a:r>
              <a:rPr lang="nl-BE" noProof="0" dirty="0" err="1" smtClean="0"/>
              <a:t>Selbstbestimmtes</a:t>
            </a:r>
            <a:r>
              <a:rPr lang="nl-BE" noProof="0" dirty="0" smtClean="0"/>
              <a:t> Leben)</a:t>
            </a:r>
          </a:p>
          <a:p>
            <a:pPr marL="895350" lvl="3" indent="-176213">
              <a:lnSpc>
                <a:spcPct val="100000"/>
              </a:lnSpc>
              <a:spcBef>
                <a:spcPts val="0"/>
              </a:spcBef>
              <a:buFont typeface="Calibri" panose="020F0502020204030204" pitchFamily="34" charset="0"/>
              <a:buChar char="-"/>
            </a:pPr>
            <a:r>
              <a:rPr lang="nl-BE" noProof="0" dirty="0" smtClean="0"/>
              <a:t>gestandaardiseerde diensten om de sociale statuten te laden en te gebruiken, hierdoor kunnen de rechten van een categorie van personen (die op voorhand is gekend bij de toekennende instantie) worden geautomatiseerd) </a:t>
            </a:r>
          </a:p>
          <a:p>
            <a:pPr marL="622300" lvl="1" indent="-263525">
              <a:buFont typeface="+mj-lt"/>
              <a:buAutoNum type="arabicPeriod"/>
            </a:pPr>
            <a:r>
              <a:rPr lang="nl-BE" noProof="0" dirty="0" smtClean="0"/>
              <a:t> de online raadpleging van de 7 authentieke bronnen door de  toekennende instanties</a:t>
            </a:r>
          </a:p>
          <a:p>
            <a:pPr marL="895350" lvl="3" indent="-176213">
              <a:lnSpc>
                <a:spcPct val="100000"/>
              </a:lnSpc>
              <a:spcBef>
                <a:spcPts val="0"/>
              </a:spcBef>
              <a:buFont typeface="Calibri" panose="020F0502020204030204" pitchFamily="34" charset="0"/>
              <a:buChar char="-"/>
            </a:pPr>
            <a:r>
              <a:rPr lang="nl-BE" noProof="0" dirty="0" smtClean="0"/>
              <a:t>aan het loket voor specifieke dossiers</a:t>
            </a:r>
          </a:p>
          <a:p>
            <a:pPr marL="895350" lvl="3" indent="-176213">
              <a:lnSpc>
                <a:spcPct val="100000"/>
              </a:lnSpc>
              <a:spcBef>
                <a:spcPts val="0"/>
              </a:spcBef>
              <a:buFont typeface="Calibri" panose="020F0502020204030204" pitchFamily="34" charset="0"/>
              <a:buChar char="-"/>
            </a:pPr>
            <a:r>
              <a:rPr lang="nl-BE" noProof="0" dirty="0" smtClean="0"/>
              <a:t>7 authentieke bronnen beschikbaar: FPD, DGPH, POD MI, ziekenfondsen, VSB, Opgroeien (voorheen Kind &amp; Gezin) en IRISCARE</a:t>
            </a:r>
          </a:p>
          <a:p>
            <a:pPr marL="895350" lvl="3" indent="-176213">
              <a:lnSpc>
                <a:spcPct val="100000"/>
              </a:lnSpc>
              <a:spcBef>
                <a:spcPts val="0"/>
              </a:spcBef>
              <a:buFont typeface="Calibri" panose="020F0502020204030204" pitchFamily="34" charset="0"/>
              <a:buChar char="-"/>
            </a:pPr>
            <a:r>
              <a:rPr lang="nl-BE" noProof="0" dirty="0" smtClean="0"/>
              <a:t>gestandaardiseerde diensten voor de raadpleging</a:t>
            </a:r>
          </a:p>
          <a:p>
            <a:pPr marL="895350" lvl="3" indent="-176213">
              <a:lnSpc>
                <a:spcPct val="100000"/>
              </a:lnSpc>
              <a:spcBef>
                <a:spcPts val="0"/>
              </a:spcBef>
              <a:buFont typeface="Calibri" panose="020F0502020204030204" pitchFamily="34" charset="0"/>
              <a:buChar char="-"/>
            </a:pPr>
            <a:r>
              <a:rPr lang="nl-BE" noProof="0" dirty="0" smtClean="0"/>
              <a:t>hierdoor kan automatisch een recht worden toegekend aan elke potentiële rechthebbende die niet op voorhand gekend is bv. gebruiker van het openbaar vervoer, bijkomende dienstencheques</a:t>
            </a:r>
          </a:p>
          <a:p>
            <a:pPr marL="622300" lvl="1" indent="-263525">
              <a:buFont typeface="+mj-lt"/>
              <a:buAutoNum type="arabicPeriod"/>
            </a:pPr>
            <a:r>
              <a:rPr lang="nl-BE" noProof="0" dirty="0" smtClean="0"/>
              <a:t> de raadpleging van de sociale statuten</a:t>
            </a:r>
          </a:p>
          <a:p>
            <a:pPr marL="895350" lvl="3" indent="-176213">
              <a:lnSpc>
                <a:spcPct val="100000"/>
              </a:lnSpc>
              <a:spcBef>
                <a:spcPts val="0"/>
              </a:spcBef>
              <a:buFont typeface="Calibri" panose="020F0502020204030204" pitchFamily="34" charset="0"/>
              <a:buChar char="-"/>
            </a:pPr>
            <a:r>
              <a:rPr lang="nl-BE" noProof="0" dirty="0" smtClean="0"/>
              <a:t>het beschikbaar stellen van </a:t>
            </a:r>
            <a:r>
              <a:rPr lang="nl-BE" noProof="0" dirty="0" err="1" smtClean="0"/>
              <a:t>MyBEnefits</a:t>
            </a:r>
            <a:r>
              <a:rPr lang="nl-BE" noProof="0" dirty="0" smtClean="0"/>
              <a:t> = een mobiele applicatie en een webapplicatie voor de raadpleging van de sociale statuten waaronder de burger is gekend op de datum van de dag </a:t>
            </a:r>
          </a:p>
          <a:p>
            <a:pPr lvl="2"/>
            <a:endParaRPr lang="nl-BE" noProof="0" dirty="0" smtClean="0"/>
          </a:p>
          <a:p>
            <a:pPr lvl="1"/>
            <a:endParaRPr lang="nl-BE" noProof="0" dirty="0" smtClean="0"/>
          </a:p>
          <a:p>
            <a:pPr lvl="2"/>
            <a:endParaRPr lang="nl-BE" noProof="0" dirty="0" smtClean="0"/>
          </a:p>
          <a:p>
            <a:endParaRPr lang="nl-BE" noProof="0" dirty="0" smtClean="0"/>
          </a:p>
          <a:p>
            <a:endParaRPr lang="nl-BE" noProof="0" dirty="0"/>
          </a:p>
        </p:txBody>
      </p:sp>
    </p:spTree>
    <p:extLst>
      <p:ext uri="{BB962C8B-B14F-4D97-AF65-F5344CB8AC3E}">
        <p14:creationId xmlns:p14="http://schemas.microsoft.com/office/powerpoint/2010/main" val="24885944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nl-BE" noProof="0" dirty="0" smtClean="0"/>
              <a:t>Buffer-DB - Voeding / gebruik </a:t>
            </a:r>
            <a:endParaRPr lang="nl-BE" altLang="fr-FR" noProof="0"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2314" y="1700809"/>
            <a:ext cx="7560071" cy="4641513"/>
          </a:xfrm>
          <a:prstGeom prst="rect">
            <a:avLst/>
          </a:prstGeom>
        </p:spPr>
      </p:pic>
    </p:spTree>
    <p:extLst>
      <p:ext uri="{BB962C8B-B14F-4D97-AF65-F5344CB8AC3E}">
        <p14:creationId xmlns:p14="http://schemas.microsoft.com/office/powerpoint/2010/main" val="2666873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GSS - gebruik in het kader van coronacrisis </a:t>
            </a:r>
            <a:endParaRPr lang="nl-BE" noProof="0" dirty="0"/>
          </a:p>
        </p:txBody>
      </p:sp>
      <p:sp>
        <p:nvSpPr>
          <p:cNvPr id="3" name="Content Placeholder 2"/>
          <p:cNvSpPr>
            <a:spLocks noGrp="1"/>
          </p:cNvSpPr>
          <p:nvPr>
            <p:ph idx="1"/>
          </p:nvPr>
        </p:nvSpPr>
        <p:spPr>
          <a:xfrm>
            <a:off x="654050" y="1255713"/>
            <a:ext cx="11074400" cy="5222875"/>
          </a:xfrm>
        </p:spPr>
        <p:txBody>
          <a:bodyPr/>
          <a:lstStyle/>
          <a:p>
            <a:r>
              <a:rPr lang="nl-BE" noProof="0" dirty="0" smtClean="0"/>
              <a:t>grote interesse in de buffer-DB met de belangrijkste sociale statuten</a:t>
            </a:r>
            <a:r>
              <a:rPr lang="nl-BE" noProof="0" dirty="0" smtClean="0">
                <a:sym typeface="Wingdings" panose="05000000000000000000" pitchFamily="2" charset="2"/>
              </a:rPr>
              <a:t> </a:t>
            </a:r>
            <a:r>
              <a:rPr lang="nl-BE" noProof="0" dirty="0" smtClean="0"/>
              <a:t>aanvragen van o.a. </a:t>
            </a:r>
            <a:r>
              <a:rPr lang="nl-BE" noProof="0" dirty="0" err="1" smtClean="0"/>
              <a:t>OCMW's</a:t>
            </a:r>
            <a:r>
              <a:rPr lang="nl-BE" noProof="0" dirty="0" smtClean="0"/>
              <a:t>, steden en gemeenten die automatisch voordelen willen toekennen aan mensen in een precaire situatie</a:t>
            </a:r>
          </a:p>
          <a:p>
            <a:r>
              <a:rPr lang="nl-BE" noProof="0" dirty="0" smtClean="0"/>
              <a:t>om de aanvraag te beheren heeft de KSZ de algemene beraadslaging gewijzigd betreffende de mededeling van persoonsgegevens door de KSZ aan de gemeenten/provincies enerzijds en aan de </a:t>
            </a:r>
            <a:r>
              <a:rPr lang="nl-BE" noProof="0" dirty="0" err="1" smtClean="0"/>
              <a:t>OCMW's</a:t>
            </a:r>
            <a:r>
              <a:rPr lang="nl-BE" noProof="0" dirty="0" smtClean="0"/>
              <a:t> anderzijds </a:t>
            </a:r>
          </a:p>
          <a:p>
            <a:r>
              <a:rPr lang="nl-BE" noProof="0" dirty="0" smtClean="0"/>
              <a:t>invoering van een uitzonderlijke procedure </a:t>
            </a:r>
          </a:p>
          <a:p>
            <a:pPr lvl="1"/>
            <a:r>
              <a:rPr lang="nl-BE" noProof="0" dirty="0" smtClean="0"/>
              <a:t>zo eenvoudig mogelijk </a:t>
            </a:r>
          </a:p>
          <a:p>
            <a:pPr lvl="1"/>
            <a:r>
              <a:rPr lang="nl-BE" noProof="0" dirty="0" smtClean="0"/>
              <a:t>om snel een gegevensaanvraag te kunnen indienen </a:t>
            </a:r>
          </a:p>
          <a:p>
            <a:pPr lvl="1"/>
            <a:r>
              <a:rPr lang="nl-BE" noProof="0" dirty="0" smtClean="0"/>
              <a:t>om de informatie te verkrijgen met inachtneming van strikte veiligheidsregels en –voorwaarden</a:t>
            </a:r>
          </a:p>
          <a:p>
            <a:pPr lvl="1"/>
            <a:r>
              <a:rPr lang="nl-BE" noProof="0" dirty="0" smtClean="0"/>
              <a:t>de gedetailleerde procedure en de in te vullen documenten zijn te vinden op onze website</a:t>
            </a:r>
          </a:p>
          <a:p>
            <a:pPr lvl="2"/>
            <a:r>
              <a:rPr lang="nl-BE" noProof="0" dirty="0" smtClean="0">
                <a:hlinkClick r:id="rId2"/>
              </a:rPr>
              <a:t>GSS - gemeenten/provincies</a:t>
            </a:r>
            <a:r>
              <a:rPr lang="nl-BE" noProof="0" dirty="0" smtClean="0"/>
              <a:t>  </a:t>
            </a:r>
          </a:p>
          <a:p>
            <a:pPr lvl="2"/>
            <a:r>
              <a:rPr lang="nl-BE" noProof="0" dirty="0" smtClean="0">
                <a:hlinkClick r:id="rId3"/>
              </a:rPr>
              <a:t>GSS - OCMW</a:t>
            </a:r>
            <a:endParaRPr lang="nl-BE" noProof="0" dirty="0" smtClean="0"/>
          </a:p>
          <a:p>
            <a:endParaRPr lang="nl-BE" noProof="0" dirty="0"/>
          </a:p>
        </p:txBody>
      </p:sp>
    </p:spTree>
    <p:extLst>
      <p:ext uri="{BB962C8B-B14F-4D97-AF65-F5344CB8AC3E}">
        <p14:creationId xmlns:p14="http://schemas.microsoft.com/office/powerpoint/2010/main" val="15215071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GSS - gebruik in het kader van coronacrisis </a:t>
            </a:r>
            <a:endParaRPr lang="nl-BE" noProof="0" dirty="0"/>
          </a:p>
        </p:txBody>
      </p:sp>
      <p:sp>
        <p:nvSpPr>
          <p:cNvPr id="3" name="Content Placeholder 2"/>
          <p:cNvSpPr>
            <a:spLocks noGrp="1"/>
          </p:cNvSpPr>
          <p:nvPr>
            <p:ph idx="1"/>
          </p:nvPr>
        </p:nvSpPr>
        <p:spPr>
          <a:xfrm>
            <a:off x="654050" y="1255713"/>
            <a:ext cx="11074400" cy="5222875"/>
          </a:xfrm>
        </p:spPr>
        <p:txBody>
          <a:bodyPr/>
          <a:lstStyle/>
          <a:p>
            <a:r>
              <a:rPr lang="nl-BE" noProof="0" dirty="0" err="1" smtClean="0"/>
              <a:t>OCMW’s</a:t>
            </a:r>
            <a:r>
              <a:rPr lang="nl-BE" noProof="0" dirty="0" smtClean="0"/>
              <a:t>/steden/gemeenten hebben een subsidie kunnen toekennen aan kwetsbare bevolkingsgroepen in het kader van de consumptiebudget-maatregel die in Vlaanderen ingevoerd werd</a:t>
            </a:r>
          </a:p>
          <a:p>
            <a:r>
              <a:rPr lang="nl-BE" noProof="0" dirty="0" smtClean="0"/>
              <a:t>aanvraag van het Brussels Hoofdstedelijk Gewest voor de toekenning van een steunpremie aan de huurders met een bescheiden inkomen die als gevolg van de crisis inkomensverlies hebben geleden</a:t>
            </a:r>
          </a:p>
          <a:p>
            <a:r>
              <a:rPr lang="nl-BE" noProof="0" dirty="0" smtClean="0"/>
              <a:t>aanvraag van de FOD Economie om het aantal begunstigden van het sociaal tarief voor gas en elektriciteit uit te breiden naar de categorie RVV (rechthebbende op de verhoogde tegemoetkoming), </a:t>
            </a:r>
          </a:p>
          <a:p>
            <a:pPr lvl="1"/>
            <a:r>
              <a:rPr lang="nl-BE" noProof="0" dirty="0" smtClean="0"/>
              <a:t>het aantal rechthebbende gezinnen is verdubbeld van 424.000 tot 871.000, wat overeenkomt met iets meer dan 17 % van de gezinnen die automatisch recht hebben op deze voordeeltarieven</a:t>
            </a:r>
            <a:endParaRPr lang="nl-BE" noProof="0" dirty="0"/>
          </a:p>
        </p:txBody>
      </p:sp>
    </p:spTree>
    <p:extLst>
      <p:ext uri="{BB962C8B-B14F-4D97-AF65-F5344CB8AC3E}">
        <p14:creationId xmlns:p14="http://schemas.microsoft.com/office/powerpoint/2010/main" val="1068459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Verwachtingen &gt; burgers / werkgevers</a:t>
            </a:r>
            <a:endParaRPr lang="nl-BE" noProof="0" dirty="0"/>
          </a:p>
        </p:txBody>
      </p:sp>
      <p:sp>
        <p:nvSpPr>
          <p:cNvPr id="3" name="Content Placeholder 2"/>
          <p:cNvSpPr>
            <a:spLocks noGrp="1"/>
          </p:cNvSpPr>
          <p:nvPr>
            <p:ph idx="1"/>
          </p:nvPr>
        </p:nvSpPr>
        <p:spPr>
          <a:xfrm>
            <a:off x="654050" y="1255713"/>
            <a:ext cx="11074400" cy="5222875"/>
          </a:xfrm>
        </p:spPr>
        <p:txBody>
          <a:bodyPr/>
          <a:lstStyle/>
          <a:p>
            <a:r>
              <a:rPr lang="nl-BE" noProof="0" dirty="0" smtClean="0"/>
              <a:t>met actieve inbreng van gebruiker (zelfbediening – zelfsturing – opvolging)</a:t>
            </a:r>
          </a:p>
          <a:p>
            <a:r>
              <a:rPr lang="nl-BE" noProof="0" dirty="0" smtClean="0"/>
              <a:t>performant en gebruiksvriendelijk aangeboden</a:t>
            </a:r>
          </a:p>
          <a:p>
            <a:r>
              <a:rPr lang="nl-BE" noProof="0" dirty="0" smtClean="0"/>
              <a:t>afgestemd op de eigen processen</a:t>
            </a:r>
          </a:p>
          <a:p>
            <a:r>
              <a:rPr lang="nl-BE" noProof="0" dirty="0" smtClean="0"/>
              <a:t>met een minimum aan kosten en administratieve formaliteiten</a:t>
            </a:r>
          </a:p>
          <a:p>
            <a:r>
              <a:rPr lang="nl-BE" noProof="0" dirty="0" smtClean="0"/>
              <a:t>zo mogelijk automatisch verstrekt</a:t>
            </a:r>
          </a:p>
          <a:p>
            <a:r>
              <a:rPr lang="nl-BE" noProof="0" dirty="0" smtClean="0"/>
              <a:t>betrouwbaar, veilig en permanent beschikbaar</a:t>
            </a:r>
          </a:p>
          <a:p>
            <a:r>
              <a:rPr lang="nl-BE" noProof="0" dirty="0" smtClean="0"/>
              <a:t>via de kanalen van hun keuze (rechtstreeks contact, telefoon, elektronisch,…)</a:t>
            </a:r>
            <a:endParaRPr lang="nl-BE" noProof="0" dirty="0"/>
          </a:p>
        </p:txBody>
      </p:sp>
    </p:spTree>
    <p:extLst>
      <p:ext uri="{BB962C8B-B14F-4D97-AF65-F5344CB8AC3E}">
        <p14:creationId xmlns:p14="http://schemas.microsoft.com/office/powerpoint/2010/main" val="36954532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Datawarehouse arbeidsmarkt</a:t>
            </a:r>
            <a:endParaRPr lang="nl-BE" noProof="0" dirty="0"/>
          </a:p>
        </p:txBody>
      </p:sp>
      <p:sp>
        <p:nvSpPr>
          <p:cNvPr id="3" name="Content Placeholder 2"/>
          <p:cNvSpPr>
            <a:spLocks noGrp="1"/>
          </p:cNvSpPr>
          <p:nvPr>
            <p:ph idx="1"/>
          </p:nvPr>
        </p:nvSpPr>
        <p:spPr>
          <a:xfrm>
            <a:off x="654050" y="1255713"/>
            <a:ext cx="11074400" cy="5222875"/>
          </a:xfrm>
        </p:spPr>
        <p:txBody>
          <a:bodyPr/>
          <a:lstStyle/>
          <a:p>
            <a:r>
              <a:rPr lang="nl-BE" noProof="0" dirty="0" smtClean="0"/>
              <a:t>opgericht om een doeltreffend antwoord te kunnen bieden op gegevensaanvragen van onderzoeksinstellingen en overheden</a:t>
            </a:r>
          </a:p>
          <a:p>
            <a:r>
              <a:rPr lang="nl-BE" noProof="0" dirty="0" smtClean="0"/>
              <a:t>oorspronkelijk opgericht op basis van gegevens afkomstig van sociale zekerheidsinstellingen, het rijksregister en het Bisregister en aangevuld aan de hand van </a:t>
            </a:r>
            <a:r>
              <a:rPr lang="nl-BE" noProof="0" dirty="0" err="1" smtClean="0"/>
              <a:t>zelfgedefinieerde</a:t>
            </a:r>
            <a:r>
              <a:rPr lang="nl-BE" noProof="0" dirty="0" smtClean="0"/>
              <a:t> begrippen</a:t>
            </a:r>
          </a:p>
          <a:p>
            <a:r>
              <a:rPr lang="nl-BE" noProof="0" dirty="0" err="1" smtClean="0"/>
              <a:t>inproductiestelling</a:t>
            </a:r>
            <a:r>
              <a:rPr lang="nl-BE" noProof="0" dirty="0" smtClean="0"/>
              <a:t> begin 2001</a:t>
            </a:r>
          </a:p>
          <a:p>
            <a:r>
              <a:rPr lang="nl-BE" noProof="0" dirty="0" smtClean="0"/>
              <a:t>in de loop der jaren toename van het aantal instanties die gegevens aanleveren</a:t>
            </a:r>
          </a:p>
          <a:p>
            <a:pPr lvl="1"/>
            <a:r>
              <a:rPr lang="nl-BE" noProof="0" dirty="0" smtClean="0"/>
              <a:t>relevante gegevens van alle actoren in de sociale sector</a:t>
            </a:r>
          </a:p>
          <a:p>
            <a:pPr lvl="1"/>
            <a:r>
              <a:rPr lang="nl-BE" noProof="0" dirty="0" smtClean="0"/>
              <a:t>relevante gegevens afkomstig van andere actoren (vb. FOD Financiën, ADSEI, …)</a:t>
            </a:r>
          </a:p>
          <a:p>
            <a:pPr lvl="1"/>
            <a:r>
              <a:rPr lang="nl-BE" noProof="0" dirty="0" smtClean="0"/>
              <a:t>telkens mits beraadslaging van het bevoegde informatieveiligheidscomité (IVC)</a:t>
            </a:r>
          </a:p>
          <a:p>
            <a:endParaRPr lang="nl-BE" altLang="en-US" noProof="0" dirty="0" smtClean="0">
              <a:sym typeface="Arial" charset="0"/>
            </a:endParaRPr>
          </a:p>
          <a:p>
            <a:endParaRPr lang="nl-BE" noProof="0" dirty="0" smtClean="0"/>
          </a:p>
          <a:p>
            <a:pPr lvl="1"/>
            <a:endParaRPr lang="nl-BE" noProof="0" dirty="0" smtClean="0"/>
          </a:p>
          <a:p>
            <a:pPr lvl="1"/>
            <a:endParaRPr lang="nl-BE" noProof="0" dirty="0" smtClean="0"/>
          </a:p>
          <a:p>
            <a:endParaRPr lang="nl-BE" noProof="0" dirty="0"/>
          </a:p>
        </p:txBody>
      </p:sp>
    </p:spTree>
    <p:extLst>
      <p:ext uri="{BB962C8B-B14F-4D97-AF65-F5344CB8AC3E}">
        <p14:creationId xmlns:p14="http://schemas.microsoft.com/office/powerpoint/2010/main" val="21814309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Datawarehouse arbeidsmarkt</a:t>
            </a:r>
            <a:endParaRPr lang="nl-BE" noProof="0" dirty="0"/>
          </a:p>
        </p:txBody>
      </p:sp>
      <p:sp>
        <p:nvSpPr>
          <p:cNvPr id="3" name="Content Placeholder 2"/>
          <p:cNvSpPr>
            <a:spLocks noGrp="1"/>
          </p:cNvSpPr>
          <p:nvPr>
            <p:ph idx="1"/>
          </p:nvPr>
        </p:nvSpPr>
        <p:spPr>
          <a:xfrm>
            <a:off x="654050" y="1255713"/>
            <a:ext cx="11074400" cy="5222875"/>
          </a:xfrm>
        </p:spPr>
        <p:txBody>
          <a:bodyPr/>
          <a:lstStyle/>
          <a:p>
            <a:r>
              <a:rPr lang="nl-BE" noProof="0" dirty="0" smtClean="0"/>
              <a:t>ondersteuning van de instanties belast met beleidsvoorbereiding en beleidsevaluatie en van de onderzoekers bij de toegankelijkheid van het datawarehouse voor hun ad hoc behoeften</a:t>
            </a:r>
          </a:p>
          <a:p>
            <a:r>
              <a:rPr lang="nl-BE" noProof="0" dirty="0" smtClean="0"/>
              <a:t>vaststelling van een standaardmethodologie voor de codificatie en de </a:t>
            </a:r>
            <a:r>
              <a:rPr lang="nl-BE" noProof="0" dirty="0" err="1" smtClean="0"/>
              <a:t>anonimisering</a:t>
            </a:r>
            <a:r>
              <a:rPr lang="nl-BE" noProof="0" dirty="0" smtClean="0"/>
              <a:t> van gegevens</a:t>
            </a:r>
          </a:p>
          <a:p>
            <a:r>
              <a:rPr lang="nl-BE" noProof="0" dirty="0" smtClean="0"/>
              <a:t>uitbreiding van de basisstatistieken, zijnde veel gevraagde statistieken die automatisch worden aangemaakt en verspreid, en raadplegingsmogelijkheid ervan via 5 </a:t>
            </a:r>
            <a:r>
              <a:rPr lang="nl-BE" noProof="0" dirty="0" err="1" smtClean="0"/>
              <a:t>webtoepassingen</a:t>
            </a:r>
            <a:endParaRPr lang="nl-BE" noProof="0" dirty="0" smtClean="0"/>
          </a:p>
          <a:p>
            <a:pPr lvl="1"/>
            <a:r>
              <a:rPr lang="nl-BE" noProof="0" dirty="0" smtClean="0">
                <a:sym typeface="Arial" charset="0"/>
              </a:rPr>
              <a:t>online statistieken/lokale cijfers  </a:t>
            </a:r>
          </a:p>
          <a:p>
            <a:pPr lvl="1"/>
            <a:r>
              <a:rPr lang="nl-BE" noProof="0" dirty="0" smtClean="0">
                <a:sym typeface="Arial" charset="0"/>
              </a:rPr>
              <a:t>online statistieken/globale cijfers  </a:t>
            </a:r>
          </a:p>
          <a:p>
            <a:pPr lvl="1"/>
            <a:r>
              <a:rPr lang="nl-BE" noProof="0" dirty="0" smtClean="0">
                <a:sym typeface="Arial" charset="0"/>
              </a:rPr>
              <a:t>online statistieken/socio-economische mobiliteit</a:t>
            </a:r>
          </a:p>
          <a:p>
            <a:pPr lvl="1"/>
            <a:r>
              <a:rPr lang="nl-BE" noProof="0" dirty="0" smtClean="0">
                <a:sym typeface="Arial" charset="0"/>
              </a:rPr>
              <a:t>online statistieken/gezinssamenstelling </a:t>
            </a:r>
          </a:p>
          <a:p>
            <a:pPr lvl="1"/>
            <a:r>
              <a:rPr lang="nl-BE" noProof="0" dirty="0" smtClean="0">
                <a:sym typeface="Arial" charset="0"/>
              </a:rPr>
              <a:t>online statistieken/socio-economische mobiliteit op korte termijn</a:t>
            </a:r>
          </a:p>
          <a:p>
            <a:r>
              <a:rPr lang="nl-BE" noProof="0" dirty="0" smtClean="0"/>
              <a:t>geen inhoudelijk beheer van de gegevens door KSZ</a:t>
            </a:r>
          </a:p>
          <a:p>
            <a:endParaRPr lang="nl-BE" noProof="0" dirty="0"/>
          </a:p>
        </p:txBody>
      </p:sp>
    </p:spTree>
    <p:extLst>
      <p:ext uri="{BB962C8B-B14F-4D97-AF65-F5344CB8AC3E}">
        <p14:creationId xmlns:p14="http://schemas.microsoft.com/office/powerpoint/2010/main" val="1887481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Portaal sociale zekerheid</a:t>
            </a:r>
            <a:endParaRPr lang="nl-BE" noProof="0" dirty="0"/>
          </a:p>
        </p:txBody>
      </p:sp>
      <p:sp>
        <p:nvSpPr>
          <p:cNvPr id="3" name="Content Placeholder 2"/>
          <p:cNvSpPr>
            <a:spLocks noGrp="1"/>
          </p:cNvSpPr>
          <p:nvPr>
            <p:ph idx="1"/>
          </p:nvPr>
        </p:nvSpPr>
        <p:spPr>
          <a:xfrm>
            <a:off x="654050" y="1255713"/>
            <a:ext cx="11074400" cy="5222875"/>
          </a:xfrm>
        </p:spPr>
        <p:txBody>
          <a:bodyPr/>
          <a:lstStyle/>
          <a:p>
            <a:r>
              <a:rPr lang="nl-BE" noProof="0" dirty="0" smtClean="0"/>
              <a:t>toegangspunt tot alle informatie en online diensten m.b.t. de sociale zekerheid</a:t>
            </a:r>
          </a:p>
          <a:p>
            <a:r>
              <a:rPr lang="nl-BE" noProof="0" dirty="0" smtClean="0"/>
              <a:t>1 internationaal luik + 3 doelgroepen </a:t>
            </a:r>
          </a:p>
          <a:p>
            <a:pPr lvl="1"/>
            <a:r>
              <a:rPr lang="nl-BE" noProof="0" dirty="0" smtClean="0"/>
              <a:t>burgers</a:t>
            </a:r>
          </a:p>
          <a:p>
            <a:pPr lvl="1"/>
            <a:r>
              <a:rPr lang="nl-BE" noProof="0" dirty="0" smtClean="0"/>
              <a:t>ondernemingen (werkgevers, zelfstandigen, lasthebbers, curatoren, ...)</a:t>
            </a:r>
          </a:p>
          <a:p>
            <a:pPr lvl="1"/>
            <a:r>
              <a:rPr lang="nl-BE" noProof="0" dirty="0" smtClean="0"/>
              <a:t>ambtenaren en andere professionals van de sociale zekerheid</a:t>
            </a:r>
          </a:p>
          <a:p>
            <a:r>
              <a:rPr lang="nl-BE" noProof="0" dirty="0" smtClean="0"/>
              <a:t>het portaal biedt een overzicht van de doeleinden van elke online dienst en van het vereiste veiligheidsniveau om er toegang toe te hebben</a:t>
            </a:r>
          </a:p>
          <a:p>
            <a:r>
              <a:rPr lang="nl-BE" noProof="0" dirty="0" smtClean="0"/>
              <a:t>de KSZ speelt de rol van motor in de ontwikkeling ervan en verzekert de coördinatie van het informatieve luik</a:t>
            </a:r>
          </a:p>
          <a:p>
            <a:endParaRPr lang="nl-BE" noProof="0" dirty="0"/>
          </a:p>
        </p:txBody>
      </p:sp>
    </p:spTree>
    <p:extLst>
      <p:ext uri="{BB962C8B-B14F-4D97-AF65-F5344CB8AC3E}">
        <p14:creationId xmlns:p14="http://schemas.microsoft.com/office/powerpoint/2010/main" val="33225684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1519293"/>
          </a:xfrm>
          <a:prstGeom prst="rect">
            <a:avLst/>
          </a:prstGeom>
        </p:spPr>
      </p:pic>
    </p:spTree>
    <p:extLst>
      <p:ext uri="{BB962C8B-B14F-4D97-AF65-F5344CB8AC3E}">
        <p14:creationId xmlns:p14="http://schemas.microsoft.com/office/powerpoint/2010/main" val="81649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4.81481E-6 L 0 -0.68425 " pathEditMode="relative" rAng="0" ptsTypes="AA">
                                      <p:cBhvr>
                                        <p:cTn id="6" dur="10000" fill="hold"/>
                                        <p:tgtEl>
                                          <p:spTgt spid="4"/>
                                        </p:tgtEl>
                                        <p:attrNameLst>
                                          <p:attrName>ppt_x</p:attrName>
                                          <p:attrName>ppt_y</p:attrName>
                                        </p:attrNameLst>
                                      </p:cBhvr>
                                      <p:rCtr x="0" y="-342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noProof="0" dirty="0" smtClean="0"/>
              <a:t>Portaal sociale zekerheid</a:t>
            </a:r>
            <a:endParaRPr lang="nl-BE" noProof="0" dirty="0"/>
          </a:p>
        </p:txBody>
      </p:sp>
      <p:sp>
        <p:nvSpPr>
          <p:cNvPr id="3" name="Content Placeholder 2"/>
          <p:cNvSpPr>
            <a:spLocks noGrp="1"/>
          </p:cNvSpPr>
          <p:nvPr>
            <p:ph idx="1"/>
          </p:nvPr>
        </p:nvSpPr>
        <p:spPr>
          <a:xfrm>
            <a:off x="654050" y="1255713"/>
            <a:ext cx="11074400" cy="5222875"/>
          </a:xfrm>
        </p:spPr>
        <p:txBody>
          <a:bodyPr/>
          <a:lstStyle/>
          <a:p>
            <a:r>
              <a:rPr lang="nl-BE" noProof="0" dirty="0" smtClean="0"/>
              <a:t>opvolging van de werf Single Permit</a:t>
            </a:r>
          </a:p>
          <a:p>
            <a:pPr lvl="1"/>
            <a:r>
              <a:rPr lang="nl-BE" noProof="0" dirty="0" smtClean="0"/>
              <a:t>herwerken van de onderliggende structuur van het internationale luik  </a:t>
            </a:r>
          </a:p>
          <a:p>
            <a:pPr lvl="1"/>
            <a:r>
              <a:rPr lang="nl-BE" noProof="0" dirty="0" smtClean="0"/>
              <a:t>met het oog op de integratie van het unieke loket voor de aanvraag van de gecombineerde werk- en verblijfsvergunning voor niet-Europeanen (Single Permit)</a:t>
            </a:r>
          </a:p>
          <a:p>
            <a:r>
              <a:rPr lang="nl-BE" noProof="0" dirty="0" smtClean="0"/>
              <a:t>opvolging van de werf Single Digital Gateway (SDG) voor de oprichting van één digitale toegangspoort, conform een Europese verordening</a:t>
            </a:r>
          </a:p>
          <a:p>
            <a:pPr lvl="1"/>
            <a:r>
              <a:rPr lang="nl-BE" noProof="0" dirty="0" smtClean="0"/>
              <a:t>waar alle burgers en ondernemingen uit een EU-land informatie, online procedures en diensten voor de ondersteuning en oplossing van problemen binnen een ander EU-land kunnen vinden</a:t>
            </a:r>
          </a:p>
          <a:p>
            <a:pPr lvl="1"/>
            <a:r>
              <a:rPr lang="nl-BE" noProof="0" dirty="0" smtClean="0"/>
              <a:t>doel</a:t>
            </a:r>
          </a:p>
          <a:p>
            <a:pPr lvl="2"/>
            <a:r>
              <a:rPr lang="nl-BE" noProof="0" dirty="0" smtClean="0"/>
              <a:t>de administratieve lasten verminderen voor de burgers en de ondernemingen</a:t>
            </a:r>
          </a:p>
          <a:p>
            <a:pPr lvl="2"/>
            <a:r>
              <a:rPr lang="nl-BE" noProof="0" dirty="0" smtClean="0"/>
              <a:t>de werking van de interne markt verbeteren</a:t>
            </a:r>
          </a:p>
          <a:p>
            <a:pPr lvl="2"/>
            <a:r>
              <a:rPr lang="nl-BE" noProof="0" dirty="0" smtClean="0"/>
              <a:t>de discriminatie wegwerken</a:t>
            </a:r>
          </a:p>
          <a:p>
            <a:endParaRPr lang="nl-BE" noProof="0" dirty="0"/>
          </a:p>
        </p:txBody>
      </p:sp>
    </p:spTree>
    <p:extLst>
      <p:ext uri="{BB962C8B-B14F-4D97-AF65-F5344CB8AC3E}">
        <p14:creationId xmlns:p14="http://schemas.microsoft.com/office/powerpoint/2010/main" val="1732314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Portaal sociale zekerheid</a:t>
            </a:r>
            <a:endParaRPr lang="nl-BE" noProof="0" dirty="0"/>
          </a:p>
        </p:txBody>
      </p:sp>
      <p:sp>
        <p:nvSpPr>
          <p:cNvPr id="3" name="Content Placeholder 2"/>
          <p:cNvSpPr>
            <a:spLocks noGrp="1"/>
          </p:cNvSpPr>
          <p:nvPr>
            <p:ph idx="1"/>
          </p:nvPr>
        </p:nvSpPr>
        <p:spPr>
          <a:xfrm>
            <a:off x="654050" y="1255713"/>
            <a:ext cx="11074400" cy="5222875"/>
          </a:xfrm>
        </p:spPr>
        <p:txBody>
          <a:bodyPr/>
          <a:lstStyle/>
          <a:p>
            <a:r>
              <a:rPr lang="nl-BE" noProof="0" dirty="0" smtClean="0"/>
              <a:t>SDG</a:t>
            </a:r>
          </a:p>
          <a:p>
            <a:pPr lvl="1"/>
            <a:r>
              <a:rPr lang="nl-BE" noProof="0" dirty="0" smtClean="0"/>
              <a:t>opgebouwd rond 17 informatiegebieden o.a. </a:t>
            </a:r>
          </a:p>
          <a:p>
            <a:pPr lvl="2"/>
            <a:r>
              <a:rPr lang="nl-BE" noProof="0" dirty="0" smtClean="0"/>
              <a:t>werk en pensionering binnen de EU</a:t>
            </a:r>
          </a:p>
          <a:p>
            <a:pPr lvl="2"/>
            <a:r>
              <a:rPr lang="nl-BE" noProof="0" dirty="0" smtClean="0"/>
              <a:t>gezondheidszorg</a:t>
            </a:r>
          </a:p>
          <a:p>
            <a:pPr lvl="2"/>
            <a:r>
              <a:rPr lang="nl-BE" noProof="0" dirty="0" smtClean="0"/>
              <a:t>verblijf in een andere lidstaat en procedures m.b.t. 7 “life events”: geboorte, verblijf, studie, werk, verhuizing, pensionering, starten, exploiteren en sluiten van een bedrijf)</a:t>
            </a:r>
          </a:p>
          <a:p>
            <a:pPr lvl="1"/>
            <a:r>
              <a:rPr lang="nl-BE" noProof="0" dirty="0" smtClean="0"/>
              <a:t>KSZ en RSZ </a:t>
            </a:r>
            <a:r>
              <a:rPr lang="nl-BE" noProof="0" dirty="0" err="1" smtClean="0"/>
              <a:t>piloteren</a:t>
            </a:r>
            <a:r>
              <a:rPr lang="nl-BE" noProof="0" dirty="0" smtClean="0"/>
              <a:t> de sociale zekerheidsdomeinen</a:t>
            </a:r>
          </a:p>
          <a:p>
            <a:pPr lvl="1"/>
            <a:r>
              <a:rPr lang="nl-BE" altLang="en-US" noProof="0" dirty="0" smtClean="0"/>
              <a:t>geïntegreerd binnen het internationale luik van het portaal van de sociale zekerheid</a:t>
            </a:r>
          </a:p>
          <a:p>
            <a:pPr lvl="1"/>
            <a:r>
              <a:rPr lang="nl-BE" altLang="en-US" noProof="0" dirty="0" smtClean="0"/>
              <a:t>dynamisch linken vanuit het </a:t>
            </a:r>
            <a:r>
              <a:rPr lang="nl-BE" altLang="en-US" noProof="0" dirty="0" err="1" smtClean="0"/>
              <a:t>YourEurope</a:t>
            </a:r>
            <a:r>
              <a:rPr lang="nl-BE" altLang="en-US" noProof="0" dirty="0" smtClean="0"/>
              <a:t>-portaal</a:t>
            </a:r>
          </a:p>
          <a:p>
            <a:pPr lvl="1"/>
            <a:r>
              <a:rPr lang="nl-BE" altLang="en-US" noProof="0" dirty="0" smtClean="0"/>
              <a:t>resultaat </a:t>
            </a:r>
            <a:r>
              <a:rPr lang="nl-BE" altLang="en-US" noProof="0" dirty="0" smtClean="0">
                <a:sym typeface="Wingdings" panose="05000000000000000000" pitchFamily="2" charset="2"/>
              </a:rPr>
              <a:t></a:t>
            </a:r>
            <a:r>
              <a:rPr lang="nl-BE" altLang="en-US" noProof="0" dirty="0" smtClean="0"/>
              <a:t> </a:t>
            </a:r>
            <a:r>
              <a:rPr lang="nl-BE" altLang="en-US" noProof="0" dirty="0" smtClean="0">
                <a:hlinkClick r:id="rId2"/>
              </a:rPr>
              <a:t>https://settlinginbelgium.be/</a:t>
            </a:r>
            <a:endParaRPr lang="nl-BE" altLang="en-US" noProof="0" dirty="0" smtClean="0"/>
          </a:p>
          <a:p>
            <a:pPr lvl="1"/>
            <a:endParaRPr lang="nl-BE" noProof="0" dirty="0" smtClean="0"/>
          </a:p>
          <a:p>
            <a:pPr lvl="1"/>
            <a:endParaRPr lang="nl-BE" noProof="0" dirty="0" smtClean="0"/>
          </a:p>
          <a:p>
            <a:endParaRPr lang="nl-BE" noProof="0" dirty="0"/>
          </a:p>
        </p:txBody>
      </p:sp>
    </p:spTree>
    <p:extLst>
      <p:ext uri="{BB962C8B-B14F-4D97-AF65-F5344CB8AC3E}">
        <p14:creationId xmlns:p14="http://schemas.microsoft.com/office/powerpoint/2010/main" val="1524297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bwMode="auto">
          <a:xfrm>
            <a:off x="1994592" y="2276872"/>
            <a:ext cx="8219256" cy="1296144"/>
          </a:xfrm>
          <a:prstGeom prst="rect">
            <a:avLst/>
          </a:prstGeom>
          <a:noFill/>
          <a:ln w="19050">
            <a:solidFill>
              <a:srgbClr val="008CB2"/>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lang="en-US" altLang="en-US" sz="3200" kern="1200" dirty="0" smtClean="0">
                <a:solidFill>
                  <a:srgbClr val="0078B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fr-BE" altLang="en-US" sz="1200" b="0" i="0" u="none" strike="noStrike" kern="1200" cap="none" spc="0" normalizeH="0" baseline="0" noProof="0" dirty="0" smtClean="0">
              <a:ln>
                <a:noFill/>
              </a:ln>
              <a:solidFill>
                <a:srgbClr val="008CB2"/>
              </a:solidFill>
              <a:effectLst/>
              <a:uLnTx/>
              <a:uFillTx/>
              <a:latin typeface="Calibri"/>
              <a:ea typeface="+mn-ea"/>
              <a:cs typeface="+mn-cs"/>
            </a:endParaRPr>
          </a:p>
          <a:p>
            <a:pPr lvl="0"/>
            <a:r>
              <a:rPr lang="fr-BE" altLang="en-US" sz="4400" dirty="0" err="1" smtClean="0">
                <a:solidFill>
                  <a:srgbClr val="008CB2"/>
                </a:solidFill>
              </a:rPr>
              <a:t>Besluit</a:t>
            </a:r>
            <a:r>
              <a:rPr lang="fr-BE" altLang="en-US" sz="4400" dirty="0" smtClean="0">
                <a:solidFill>
                  <a:srgbClr val="008CB2"/>
                </a:solidFill>
              </a:rPr>
              <a:t> </a:t>
            </a:r>
            <a:endParaRPr lang="fr-BE" altLang="en-US" sz="4400" dirty="0">
              <a:solidFill>
                <a:srgbClr val="008CB2"/>
              </a:solidFill>
            </a:endParaRPr>
          </a:p>
        </p:txBody>
      </p:sp>
    </p:spTree>
    <p:extLst>
      <p:ext uri="{BB962C8B-B14F-4D97-AF65-F5344CB8AC3E}">
        <p14:creationId xmlns:p14="http://schemas.microsoft.com/office/powerpoint/2010/main" val="14030855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Bereikte voordelen </a:t>
            </a:r>
            <a:endParaRPr lang="nl-BE" noProof="0" dirty="0"/>
          </a:p>
        </p:txBody>
      </p:sp>
      <p:sp>
        <p:nvSpPr>
          <p:cNvPr id="3" name="Content Placeholder 2"/>
          <p:cNvSpPr>
            <a:spLocks noGrp="1"/>
          </p:cNvSpPr>
          <p:nvPr>
            <p:ph idx="1"/>
          </p:nvPr>
        </p:nvSpPr>
        <p:spPr>
          <a:xfrm>
            <a:off x="654050" y="1255713"/>
            <a:ext cx="11074400" cy="5222875"/>
          </a:xfrm>
        </p:spPr>
        <p:txBody>
          <a:bodyPr/>
          <a:lstStyle/>
          <a:p>
            <a:r>
              <a:rPr lang="nl-BE" noProof="0" dirty="0" smtClean="0"/>
              <a:t>grotere efficiëntie </a:t>
            </a:r>
          </a:p>
          <a:p>
            <a:pPr lvl="1"/>
            <a:r>
              <a:rPr lang="nl-BE" noProof="0" dirty="0" smtClean="0"/>
              <a:t>lagere lasten en kosten, bv</a:t>
            </a:r>
          </a:p>
          <a:p>
            <a:pPr lvl="2"/>
            <a:r>
              <a:rPr lang="nl-BE" noProof="0" dirty="0" smtClean="0"/>
              <a:t>eenmalige inzameling van informatie aan de hand van geharmoniseerde begrippen en instructies </a:t>
            </a:r>
          </a:p>
          <a:p>
            <a:pPr lvl="2"/>
            <a:r>
              <a:rPr lang="nl-BE" noProof="0" dirty="0" smtClean="0"/>
              <a:t>zoveel mogelijk elektronische </a:t>
            </a:r>
            <a:r>
              <a:rPr lang="nl-BE" dirty="0" smtClean="0"/>
              <a:t>ui</a:t>
            </a:r>
            <a:r>
              <a:rPr lang="nl-BE" noProof="0" dirty="0" err="1" smtClean="0"/>
              <a:t>twisseling</a:t>
            </a:r>
            <a:r>
              <a:rPr lang="nl-BE" noProof="0" dirty="0" smtClean="0"/>
              <a:t> van gegevens van toepassing tot toepassing, zonder manuele </a:t>
            </a:r>
            <a:r>
              <a:rPr lang="nl-BE" noProof="0" dirty="0" err="1" smtClean="0"/>
              <a:t>herinvoer</a:t>
            </a:r>
            <a:endParaRPr lang="nl-BE" noProof="0" dirty="0" smtClean="0"/>
          </a:p>
          <a:p>
            <a:pPr lvl="2"/>
            <a:r>
              <a:rPr lang="nl-BE" noProof="0" dirty="0" smtClean="0"/>
              <a:t>taakverdeling inzake validatie en beheer van informatie</a:t>
            </a:r>
          </a:p>
          <a:p>
            <a:pPr lvl="2"/>
            <a:r>
              <a:rPr lang="nl-BE" noProof="0" dirty="0" smtClean="0"/>
              <a:t>minder onnodige contacten achteraf </a:t>
            </a:r>
          </a:p>
          <a:p>
            <a:pPr lvl="2"/>
            <a:r>
              <a:rPr lang="nl-BE" noProof="0" dirty="0" smtClean="0"/>
              <a:t>samenwerking inzake de ontwikkeling van toepassingen (assemblage-techniek) d.m.v. de beschikbaarheid van herbruikbare diensten en componenten</a:t>
            </a:r>
          </a:p>
          <a:p>
            <a:pPr lvl="1"/>
            <a:r>
              <a:rPr lang="nl-BE" noProof="0" dirty="0" smtClean="0"/>
              <a:t>meer diensten voor dezelfde totale kost, bv.</a:t>
            </a:r>
          </a:p>
          <a:p>
            <a:pPr lvl="2"/>
            <a:r>
              <a:rPr lang="nl-BE" noProof="0" dirty="0" smtClean="0"/>
              <a:t>alle diensten zijn op elk ogenblik beschikbaar, van om het even waar en  via om het even welk device</a:t>
            </a:r>
          </a:p>
          <a:p>
            <a:pPr lvl="2"/>
            <a:r>
              <a:rPr lang="nl-BE" noProof="0" dirty="0" smtClean="0"/>
              <a:t>geïntegreerde diensten</a:t>
            </a:r>
          </a:p>
          <a:p>
            <a:pPr lvl="1"/>
            <a:r>
              <a:rPr lang="nl-BE" noProof="0" dirty="0" smtClean="0"/>
              <a:t>snellere dienstenverlening</a:t>
            </a:r>
          </a:p>
          <a:p>
            <a:pPr lvl="2"/>
            <a:r>
              <a:rPr lang="nl-BE" noProof="0" dirty="0" smtClean="0"/>
              <a:t>vermindering van reis- en wachttijd </a:t>
            </a:r>
          </a:p>
          <a:p>
            <a:pPr lvl="2"/>
            <a:r>
              <a:rPr lang="nl-BE" noProof="0" dirty="0" smtClean="0"/>
              <a:t>rechtstreekse interactie met de bevoegde dienst</a:t>
            </a:r>
          </a:p>
          <a:p>
            <a:pPr lvl="2"/>
            <a:r>
              <a:rPr lang="nl-BE" noProof="0" dirty="0" smtClean="0"/>
              <a:t>real time feedback voor de gebruiker </a:t>
            </a:r>
          </a:p>
          <a:p>
            <a:pPr lvl="1"/>
            <a:endParaRPr lang="nl-BE" noProof="0" dirty="0"/>
          </a:p>
        </p:txBody>
      </p:sp>
    </p:spTree>
    <p:extLst>
      <p:ext uri="{BB962C8B-B14F-4D97-AF65-F5344CB8AC3E}">
        <p14:creationId xmlns:p14="http://schemas.microsoft.com/office/powerpoint/2010/main" val="4024578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Bereikte voordelen</a:t>
            </a:r>
            <a:endParaRPr lang="nl-BE" noProof="0" dirty="0"/>
          </a:p>
        </p:txBody>
      </p:sp>
      <p:sp>
        <p:nvSpPr>
          <p:cNvPr id="3" name="Content Placeholder 2"/>
          <p:cNvSpPr>
            <a:spLocks noGrp="1"/>
          </p:cNvSpPr>
          <p:nvPr>
            <p:ph idx="1"/>
          </p:nvPr>
        </p:nvSpPr>
        <p:spPr>
          <a:xfrm>
            <a:off x="654050" y="1255713"/>
            <a:ext cx="11074400" cy="5222875"/>
          </a:xfrm>
        </p:spPr>
        <p:txBody>
          <a:bodyPr/>
          <a:lstStyle/>
          <a:p>
            <a:r>
              <a:rPr lang="nl-BE" noProof="0" dirty="0" smtClean="0"/>
              <a:t>grotere effectiviteit</a:t>
            </a:r>
          </a:p>
          <a:p>
            <a:pPr lvl="1"/>
            <a:r>
              <a:rPr lang="nl-BE" noProof="0" dirty="0" smtClean="0"/>
              <a:t>betere kwaliteit van de dienstverlening, bv. </a:t>
            </a:r>
          </a:p>
          <a:p>
            <a:pPr lvl="2"/>
            <a:r>
              <a:rPr lang="nl-BE" noProof="0" dirty="0" smtClean="0"/>
              <a:t>meer correcte diensten </a:t>
            </a:r>
          </a:p>
          <a:p>
            <a:pPr lvl="2"/>
            <a:r>
              <a:rPr lang="nl-BE" noProof="0" dirty="0" smtClean="0"/>
              <a:t>meer gepersonaliseerde dienstverlening </a:t>
            </a:r>
          </a:p>
          <a:p>
            <a:pPr lvl="2"/>
            <a:r>
              <a:rPr lang="nl-BE" noProof="0" dirty="0" smtClean="0"/>
              <a:t>meer transparante dienstverlening</a:t>
            </a:r>
          </a:p>
          <a:p>
            <a:pPr lvl="2"/>
            <a:r>
              <a:rPr lang="nl-BE" noProof="0" dirty="0" smtClean="0"/>
              <a:t>veilligere dienstverlening met betere bescherming van de persoonlijke </a:t>
            </a:r>
            <a:r>
              <a:rPr lang="nl-BE" noProof="0" dirty="0" err="1" smtClean="0"/>
              <a:t>levensfeer</a:t>
            </a:r>
            <a:endParaRPr lang="nl-BE" noProof="0" dirty="0" smtClean="0"/>
          </a:p>
          <a:p>
            <a:pPr lvl="2"/>
            <a:r>
              <a:rPr lang="nl-BE" noProof="0" dirty="0" smtClean="0"/>
              <a:t>mogelijkheid voor de gebruiker om een kwaliteitscontrole te verrichten op het dienstverleningsproces, o.a. door de mogelijkheid tot elektronische raadpleging van de stand van zaken van het </a:t>
            </a:r>
            <a:r>
              <a:rPr lang="nl-BE" noProof="0" dirty="0" err="1" smtClean="0"/>
              <a:t>dienstverleringsproces</a:t>
            </a:r>
            <a:endParaRPr lang="nl-BE" noProof="0" dirty="0" smtClean="0"/>
          </a:p>
          <a:p>
            <a:pPr lvl="1"/>
            <a:r>
              <a:rPr lang="nl-BE" noProof="0" dirty="0" smtClean="0"/>
              <a:t>minder fraudemogelijkheden </a:t>
            </a:r>
          </a:p>
          <a:p>
            <a:pPr lvl="1"/>
            <a:r>
              <a:rPr lang="nl-BE" noProof="0" dirty="0" smtClean="0"/>
              <a:t>nieuwe soorten diensten, bv. </a:t>
            </a:r>
          </a:p>
          <a:p>
            <a:pPr lvl="2"/>
            <a:r>
              <a:rPr lang="nl-BE" noProof="0" dirty="0" smtClean="0"/>
              <a:t>zoveel mogelijk automatische toekenning van rechten</a:t>
            </a:r>
          </a:p>
          <a:p>
            <a:pPr lvl="2"/>
            <a:r>
              <a:rPr lang="nl-BE" noProof="0" dirty="0" smtClean="0"/>
              <a:t>automatische informatie over mogelijke rechten, die niet </a:t>
            </a:r>
            <a:r>
              <a:rPr lang="nl-BE" noProof="0" dirty="0" err="1" smtClean="0"/>
              <a:t>autoomatisch</a:t>
            </a:r>
            <a:r>
              <a:rPr lang="nl-BE" noProof="0" dirty="0" smtClean="0"/>
              <a:t> kunnen worden toegekend </a:t>
            </a:r>
          </a:p>
          <a:p>
            <a:pPr lvl="2"/>
            <a:r>
              <a:rPr lang="nl-BE" noProof="0" dirty="0" smtClean="0"/>
              <a:t>actief zoeken naar non-take-up van bepaalde rechten via </a:t>
            </a:r>
            <a:r>
              <a:rPr lang="nl-BE" noProof="0" dirty="0" err="1" smtClean="0"/>
              <a:t>datawarehousingtechnieken</a:t>
            </a:r>
            <a:endParaRPr lang="nl-BE" noProof="0" dirty="0" smtClean="0"/>
          </a:p>
          <a:p>
            <a:pPr lvl="2"/>
            <a:r>
              <a:rPr lang="nl-BE" noProof="0" dirty="0" smtClean="0"/>
              <a:t>rechtstreekse controle over de eigen gegevens</a:t>
            </a:r>
          </a:p>
          <a:p>
            <a:pPr lvl="2"/>
            <a:r>
              <a:rPr lang="nl-BE" noProof="0" dirty="0" err="1" smtClean="0"/>
              <a:t>gepersonalisserde</a:t>
            </a:r>
            <a:r>
              <a:rPr lang="nl-BE" noProof="0" dirty="0" smtClean="0"/>
              <a:t> </a:t>
            </a:r>
            <a:r>
              <a:rPr lang="nl-BE" noProof="0" dirty="0" err="1" smtClean="0"/>
              <a:t>simulatie-omgevingen</a:t>
            </a:r>
            <a:endParaRPr lang="nl-BE" noProof="0" dirty="0" smtClean="0"/>
          </a:p>
          <a:p>
            <a:pPr lvl="1"/>
            <a:endParaRPr lang="nl-BE" noProof="0" dirty="0"/>
          </a:p>
        </p:txBody>
      </p:sp>
    </p:spTree>
    <p:extLst>
      <p:ext uri="{BB962C8B-B14F-4D97-AF65-F5344CB8AC3E}">
        <p14:creationId xmlns:p14="http://schemas.microsoft.com/office/powerpoint/2010/main" val="21873923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err="1" smtClean="0"/>
              <a:t>Kristische</a:t>
            </a:r>
            <a:r>
              <a:rPr lang="nl-BE" noProof="0" dirty="0" smtClean="0"/>
              <a:t> succesfactoren</a:t>
            </a:r>
            <a:endParaRPr lang="nl-BE" noProof="0" dirty="0"/>
          </a:p>
        </p:txBody>
      </p:sp>
      <p:sp>
        <p:nvSpPr>
          <p:cNvPr id="15" name="Hexagon 14"/>
          <p:cNvSpPr>
            <a:spLocks noChangeAspect="1"/>
          </p:cNvSpPr>
          <p:nvPr/>
        </p:nvSpPr>
        <p:spPr>
          <a:xfrm>
            <a:off x="2603777" y="2225441"/>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err="1" smtClean="0">
                <a:latin typeface="Calibri Light" panose="020F0302020204030204" pitchFamily="34" charset="0"/>
              </a:rPr>
              <a:t>Samen</a:t>
            </a:r>
            <a:r>
              <a:rPr lang="fr-BE" sz="1600" dirty="0" smtClean="0">
                <a:latin typeface="Calibri Light" panose="020F0302020204030204" pitchFamily="34" charset="0"/>
              </a:rPr>
              <a:t> </a:t>
            </a:r>
            <a:r>
              <a:rPr lang="fr-BE" sz="1600" dirty="0" err="1" smtClean="0">
                <a:latin typeface="Calibri Light" panose="020F0302020204030204" pitchFamily="34" charset="0"/>
              </a:rPr>
              <a:t>werken</a:t>
            </a:r>
            <a:r>
              <a:rPr lang="fr-BE" sz="1600" dirty="0" smtClean="0">
                <a:latin typeface="Calibri Light" panose="020F0302020204030204" pitchFamily="34" charset="0"/>
              </a:rPr>
              <a:t> in </a:t>
            </a:r>
            <a:r>
              <a:rPr lang="fr-BE" sz="1600" dirty="0" err="1" smtClean="0">
                <a:latin typeface="Calibri Light" panose="020F0302020204030204" pitchFamily="34" charset="0"/>
              </a:rPr>
              <a:t>vertrouwen</a:t>
            </a:r>
            <a:endParaRPr lang="fr-BE" sz="1600" dirty="0">
              <a:latin typeface="Calibri Light" panose="020F0302020204030204" pitchFamily="34" charset="0"/>
            </a:endParaRPr>
          </a:p>
        </p:txBody>
      </p:sp>
      <p:sp>
        <p:nvSpPr>
          <p:cNvPr id="16" name="Hexagon 15"/>
          <p:cNvSpPr>
            <a:spLocks noChangeAspect="1"/>
          </p:cNvSpPr>
          <p:nvPr/>
        </p:nvSpPr>
        <p:spPr>
          <a:xfrm>
            <a:off x="4114800" y="2998098"/>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err="1" smtClean="0">
                <a:latin typeface="Calibri Light" panose="020F0302020204030204" pitchFamily="34" charset="0"/>
              </a:rPr>
              <a:t>Actief</a:t>
            </a:r>
            <a:r>
              <a:rPr lang="fr-BE" sz="1600" dirty="0" smtClean="0">
                <a:latin typeface="Calibri Light" panose="020F0302020204030204" pitchFamily="34" charset="0"/>
              </a:rPr>
              <a:t> </a:t>
            </a:r>
            <a:r>
              <a:rPr lang="fr-BE" sz="1600" dirty="0" err="1" smtClean="0">
                <a:latin typeface="Calibri Light" panose="020F0302020204030204" pitchFamily="34" charset="0"/>
              </a:rPr>
              <a:t>zoeken</a:t>
            </a:r>
            <a:r>
              <a:rPr lang="fr-BE" sz="1600" dirty="0" smtClean="0">
                <a:latin typeface="Calibri Light" panose="020F0302020204030204" pitchFamily="34" charset="0"/>
              </a:rPr>
              <a:t> </a:t>
            </a:r>
            <a:r>
              <a:rPr lang="fr-BE" sz="1600" dirty="0" err="1" smtClean="0">
                <a:latin typeface="Calibri Light" panose="020F0302020204030204" pitchFamily="34" charset="0"/>
              </a:rPr>
              <a:t>naar</a:t>
            </a:r>
            <a:r>
              <a:rPr lang="fr-BE" sz="1600" dirty="0" smtClean="0">
                <a:latin typeface="Calibri Light" panose="020F0302020204030204" pitchFamily="34" charset="0"/>
              </a:rPr>
              <a:t> </a:t>
            </a:r>
            <a:r>
              <a:rPr lang="fr-BE" sz="1600" dirty="0" err="1" smtClean="0">
                <a:latin typeface="Calibri Light" panose="020F0302020204030204" pitchFamily="34" charset="0"/>
              </a:rPr>
              <a:t>synergiën</a:t>
            </a:r>
            <a:endParaRPr lang="fr-BE" sz="1600" dirty="0">
              <a:latin typeface="Calibri Light" panose="020F0302020204030204" pitchFamily="34" charset="0"/>
            </a:endParaRPr>
          </a:p>
        </p:txBody>
      </p:sp>
      <p:sp>
        <p:nvSpPr>
          <p:cNvPr id="17" name="Hexagon 16"/>
          <p:cNvSpPr>
            <a:spLocks noChangeAspect="1"/>
          </p:cNvSpPr>
          <p:nvPr/>
        </p:nvSpPr>
        <p:spPr>
          <a:xfrm>
            <a:off x="2592348" y="3734022"/>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err="1" smtClean="0">
                <a:latin typeface="Calibri Light" panose="020F0302020204030204" pitchFamily="34" charset="0"/>
              </a:rPr>
              <a:t>Naleving</a:t>
            </a:r>
            <a:r>
              <a:rPr lang="fr-BE" sz="1600" dirty="0">
                <a:latin typeface="Calibri Light" panose="020F0302020204030204" pitchFamily="34" charset="0"/>
              </a:rPr>
              <a:t> </a:t>
            </a:r>
            <a:r>
              <a:rPr lang="fr-BE" sz="1600" dirty="0" smtClean="0">
                <a:latin typeface="Calibri Light" panose="020F0302020204030204" pitchFamily="34" charset="0"/>
              </a:rPr>
              <a:t>basis- principes</a:t>
            </a:r>
            <a:endParaRPr lang="fr-BE" sz="1600" dirty="0">
              <a:latin typeface="Calibri Light" panose="020F0302020204030204" pitchFamily="34" charset="0"/>
            </a:endParaRPr>
          </a:p>
        </p:txBody>
      </p:sp>
      <p:sp>
        <p:nvSpPr>
          <p:cNvPr id="18" name="Hexagon 17"/>
          <p:cNvSpPr>
            <a:spLocks noChangeAspect="1"/>
          </p:cNvSpPr>
          <p:nvPr/>
        </p:nvSpPr>
        <p:spPr>
          <a:xfrm>
            <a:off x="4114800" y="4509120"/>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err="1" smtClean="0">
                <a:latin typeface="Calibri Light" panose="020F0302020204030204" pitchFamily="34" charset="0"/>
              </a:rPr>
              <a:t>Goede</a:t>
            </a:r>
            <a:r>
              <a:rPr lang="fr-BE" sz="1600" dirty="0" smtClean="0">
                <a:latin typeface="Calibri Light" panose="020F0302020204030204" pitchFamily="34" charset="0"/>
              </a:rPr>
              <a:t> ICT </a:t>
            </a:r>
            <a:r>
              <a:rPr lang="fr-BE" sz="1600" dirty="0" err="1" smtClean="0">
                <a:latin typeface="Calibri Light" panose="020F0302020204030204" pitchFamily="34" charset="0"/>
              </a:rPr>
              <a:t>architectuur</a:t>
            </a:r>
            <a:endParaRPr lang="fr-BE" sz="1600" dirty="0">
              <a:latin typeface="Calibri Light" panose="020F0302020204030204" pitchFamily="34" charset="0"/>
            </a:endParaRPr>
          </a:p>
        </p:txBody>
      </p:sp>
      <p:sp>
        <p:nvSpPr>
          <p:cNvPr id="19" name="Hexagon 18"/>
          <p:cNvSpPr>
            <a:spLocks noChangeAspect="1"/>
          </p:cNvSpPr>
          <p:nvPr/>
        </p:nvSpPr>
        <p:spPr>
          <a:xfrm>
            <a:off x="5637252" y="3745452"/>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err="1" smtClean="0">
                <a:latin typeface="Calibri Light" panose="020F0302020204030204" pitchFamily="34" charset="0"/>
              </a:rPr>
              <a:t>Concentratie</a:t>
            </a:r>
            <a:r>
              <a:rPr lang="fr-BE" sz="1600" dirty="0" smtClean="0">
                <a:latin typeface="Calibri Light" panose="020F0302020204030204" pitchFamily="34" charset="0"/>
              </a:rPr>
              <a:t> op </a:t>
            </a:r>
          </a:p>
          <a:p>
            <a:pPr algn="ctr"/>
            <a:r>
              <a:rPr lang="fr-BE" sz="1600" dirty="0" err="1" smtClean="0">
                <a:latin typeface="Calibri Light" panose="020F0302020204030204" pitchFamily="34" charset="0"/>
              </a:rPr>
              <a:t>kerntaken</a:t>
            </a:r>
            <a:endParaRPr lang="fr-BE" sz="1600" dirty="0">
              <a:latin typeface="Calibri Light" panose="020F0302020204030204" pitchFamily="34" charset="0"/>
            </a:endParaRPr>
          </a:p>
        </p:txBody>
      </p:sp>
      <p:sp>
        <p:nvSpPr>
          <p:cNvPr id="20" name="Hexagon 19"/>
          <p:cNvSpPr>
            <a:spLocks noChangeAspect="1"/>
          </p:cNvSpPr>
          <p:nvPr/>
        </p:nvSpPr>
        <p:spPr>
          <a:xfrm>
            <a:off x="5614392" y="2225442"/>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err="1" smtClean="0">
                <a:latin typeface="Calibri Light" panose="020F0302020204030204" pitchFamily="34" charset="0"/>
              </a:rPr>
              <a:t>Keten</a:t>
            </a:r>
            <a:r>
              <a:rPr lang="fr-BE" sz="1600" dirty="0" smtClean="0">
                <a:latin typeface="Calibri Light" panose="020F0302020204030204" pitchFamily="34" charset="0"/>
              </a:rPr>
              <a:t>-</a:t>
            </a:r>
          </a:p>
          <a:p>
            <a:pPr algn="ctr"/>
            <a:r>
              <a:rPr lang="fr-BE" sz="1600" dirty="0" err="1" smtClean="0">
                <a:latin typeface="Calibri Light" panose="020F0302020204030204" pitchFamily="34" charset="0"/>
              </a:rPr>
              <a:t>proces</a:t>
            </a:r>
            <a:r>
              <a:rPr lang="fr-BE" sz="1600" dirty="0" smtClean="0">
                <a:latin typeface="Calibri Light" panose="020F0302020204030204" pitchFamily="34" charset="0"/>
              </a:rPr>
              <a:t>-</a:t>
            </a:r>
          </a:p>
          <a:p>
            <a:pPr algn="ctr"/>
            <a:r>
              <a:rPr lang="fr-BE" sz="1600" dirty="0" err="1" smtClean="0">
                <a:latin typeface="Calibri Light" panose="020F0302020204030204" pitchFamily="34" charset="0"/>
              </a:rPr>
              <a:t>optimalisatie</a:t>
            </a:r>
            <a:r>
              <a:rPr lang="fr-BE" sz="1600" dirty="0" smtClean="0">
                <a:latin typeface="Calibri Light" panose="020F0302020204030204" pitchFamily="34" charset="0"/>
              </a:rPr>
              <a:t> </a:t>
            </a:r>
            <a:endParaRPr lang="fr-BE" sz="1600" dirty="0">
              <a:latin typeface="Calibri Light" panose="020F0302020204030204" pitchFamily="34" charset="0"/>
            </a:endParaRPr>
          </a:p>
        </p:txBody>
      </p:sp>
      <p:sp>
        <p:nvSpPr>
          <p:cNvPr id="21" name="Hexagon 20"/>
          <p:cNvSpPr>
            <a:spLocks noChangeAspect="1"/>
          </p:cNvSpPr>
          <p:nvPr/>
        </p:nvSpPr>
        <p:spPr>
          <a:xfrm>
            <a:off x="7130058" y="2975238"/>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smtClean="0">
                <a:latin typeface="Calibri Light" panose="020F0302020204030204" pitchFamily="34" charset="0"/>
              </a:rPr>
              <a:t>Agile </a:t>
            </a:r>
            <a:r>
              <a:rPr lang="fr-BE" sz="1600" dirty="0" err="1" smtClean="0">
                <a:latin typeface="Calibri Light" panose="020F0302020204030204" pitchFamily="34" charset="0"/>
              </a:rPr>
              <a:t>ontwikkeling</a:t>
            </a:r>
            <a:r>
              <a:rPr lang="fr-BE" sz="1600" dirty="0" smtClean="0">
                <a:latin typeface="Calibri Light" panose="020F0302020204030204" pitchFamily="34" charset="0"/>
              </a:rPr>
              <a:t> en </a:t>
            </a:r>
            <a:r>
              <a:rPr lang="fr-BE" sz="1600" dirty="0" err="1" smtClean="0">
                <a:latin typeface="Calibri Light" panose="020F0302020204030204" pitchFamily="34" charset="0"/>
              </a:rPr>
              <a:t>opleidingen</a:t>
            </a:r>
            <a:r>
              <a:rPr lang="fr-BE" sz="1600" dirty="0" smtClean="0">
                <a:latin typeface="Calibri Light" panose="020F0302020204030204" pitchFamily="34" charset="0"/>
              </a:rPr>
              <a:t>  </a:t>
            </a:r>
            <a:endParaRPr lang="fr-BE" sz="1600" dirty="0">
              <a:latin typeface="Calibri Light" panose="020F0302020204030204" pitchFamily="34" charset="0"/>
            </a:endParaRPr>
          </a:p>
        </p:txBody>
      </p:sp>
      <p:sp>
        <p:nvSpPr>
          <p:cNvPr id="22" name="Hexagon 21"/>
          <p:cNvSpPr>
            <a:spLocks noChangeAspect="1"/>
          </p:cNvSpPr>
          <p:nvPr/>
        </p:nvSpPr>
        <p:spPr>
          <a:xfrm>
            <a:off x="7130058" y="1459721"/>
            <a:ext cx="1829646"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err="1" smtClean="0">
                <a:latin typeface="Calibri Light" panose="020F0302020204030204" pitchFamily="34" charset="0"/>
              </a:rPr>
              <a:t>Evenwicht</a:t>
            </a:r>
            <a:r>
              <a:rPr lang="fr-BE" sz="1600" dirty="0" smtClean="0">
                <a:latin typeface="Calibri Light" panose="020F0302020204030204" pitchFamily="34" charset="0"/>
              </a:rPr>
              <a:t> </a:t>
            </a:r>
            <a:r>
              <a:rPr lang="fr-BE" sz="1600" dirty="0" err="1" smtClean="0">
                <a:latin typeface="Calibri Light" panose="020F0302020204030204" pitchFamily="34" charset="0"/>
              </a:rPr>
              <a:t>stabiliteit</a:t>
            </a:r>
            <a:r>
              <a:rPr lang="fr-BE" sz="1600" dirty="0" smtClean="0">
                <a:latin typeface="Calibri Light" panose="020F0302020204030204" pitchFamily="34" charset="0"/>
              </a:rPr>
              <a:t> – </a:t>
            </a:r>
            <a:r>
              <a:rPr lang="fr-BE" sz="1600" dirty="0" err="1" smtClean="0">
                <a:latin typeface="Calibri Light" panose="020F0302020204030204" pitchFamily="34" charset="0"/>
              </a:rPr>
              <a:t>verandering</a:t>
            </a:r>
            <a:r>
              <a:rPr lang="fr-BE" sz="1600" dirty="0" smtClean="0">
                <a:latin typeface="Calibri Light" panose="020F0302020204030204" pitchFamily="34" charset="0"/>
              </a:rPr>
              <a:t> </a:t>
            </a:r>
            <a:endParaRPr lang="fr-BE" sz="1600" dirty="0">
              <a:latin typeface="Calibri Light" panose="020F0302020204030204" pitchFamily="34" charset="0"/>
            </a:endParaRPr>
          </a:p>
        </p:txBody>
      </p:sp>
      <p:sp>
        <p:nvSpPr>
          <p:cNvPr id="23" name="Hexagon 22"/>
          <p:cNvSpPr>
            <a:spLocks noChangeAspect="1"/>
          </p:cNvSpPr>
          <p:nvPr/>
        </p:nvSpPr>
        <p:spPr>
          <a:xfrm>
            <a:off x="4106333" y="1493589"/>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err="1" smtClean="0">
                <a:latin typeface="Calibri Light" panose="020F0302020204030204" pitchFamily="34" charset="0"/>
              </a:rPr>
              <a:t>Denken</a:t>
            </a:r>
            <a:r>
              <a:rPr lang="fr-BE" sz="1600" dirty="0" smtClean="0">
                <a:latin typeface="Calibri Light" panose="020F0302020204030204" pitchFamily="34" charset="0"/>
              </a:rPr>
              <a:t> in </a:t>
            </a:r>
            <a:r>
              <a:rPr lang="fr-BE" sz="1600" dirty="0" err="1" smtClean="0">
                <a:latin typeface="Calibri Light" panose="020F0302020204030204" pitchFamily="34" charset="0"/>
              </a:rPr>
              <a:t>toegevoegde</a:t>
            </a:r>
            <a:r>
              <a:rPr lang="fr-BE" sz="1600" dirty="0" smtClean="0">
                <a:latin typeface="Calibri Light" panose="020F0302020204030204" pitchFamily="34" charset="0"/>
              </a:rPr>
              <a:t> </a:t>
            </a:r>
            <a:r>
              <a:rPr lang="fr-BE" sz="1600" dirty="0" err="1" smtClean="0">
                <a:latin typeface="Calibri Light" panose="020F0302020204030204" pitchFamily="34" charset="0"/>
              </a:rPr>
              <a:t>waarde</a:t>
            </a:r>
            <a:endParaRPr lang="fr-BE" sz="1600" dirty="0">
              <a:latin typeface="Calibri Light" panose="020F0302020204030204" pitchFamily="34" charset="0"/>
            </a:endParaRPr>
          </a:p>
        </p:txBody>
      </p:sp>
      <p:sp>
        <p:nvSpPr>
          <p:cNvPr id="24" name="Hexagon 23"/>
          <p:cNvSpPr>
            <a:spLocks noChangeAspect="1"/>
          </p:cNvSpPr>
          <p:nvPr/>
        </p:nvSpPr>
        <p:spPr>
          <a:xfrm>
            <a:off x="7159704" y="4490755"/>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smtClean="0">
                <a:latin typeface="Calibri Light" panose="020F0302020204030204" pitchFamily="34" charset="0"/>
              </a:rPr>
              <a:t>GDPR</a:t>
            </a:r>
            <a:endParaRPr lang="fr-BE" sz="1600" dirty="0">
              <a:latin typeface="Calibri Light" panose="020F0302020204030204" pitchFamily="34" charset="0"/>
            </a:endParaRPr>
          </a:p>
        </p:txBody>
      </p:sp>
    </p:spTree>
    <p:extLst>
      <p:ext uri="{BB962C8B-B14F-4D97-AF65-F5344CB8AC3E}">
        <p14:creationId xmlns:p14="http://schemas.microsoft.com/office/powerpoint/2010/main" val="411107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Customer </a:t>
            </a:r>
            <a:r>
              <a:rPr lang="nl-BE" noProof="0" dirty="0" err="1" smtClean="0"/>
              <a:t>centricity</a:t>
            </a:r>
            <a:endParaRPr lang="nl-BE" noProof="0" dirty="0"/>
          </a:p>
        </p:txBody>
      </p:sp>
      <p:grpSp>
        <p:nvGrpSpPr>
          <p:cNvPr id="16" name="Group 15"/>
          <p:cNvGrpSpPr/>
          <p:nvPr/>
        </p:nvGrpSpPr>
        <p:grpSpPr>
          <a:xfrm>
            <a:off x="1498626" y="1446100"/>
            <a:ext cx="8717522" cy="4009043"/>
            <a:chOff x="156209" y="1189705"/>
            <a:chExt cx="8717522" cy="4009043"/>
          </a:xfrm>
        </p:grpSpPr>
        <p:pic>
          <p:nvPicPr>
            <p:cNvPr id="17" name="Picture 5"/>
            <p:cNvPicPr>
              <a:picLocks noChangeAspect="1"/>
            </p:cNvPicPr>
            <p:nvPr/>
          </p:nvPicPr>
          <p:blipFill>
            <a:blip r:embed="rId2"/>
            <a:stretch>
              <a:fillRect/>
            </a:stretch>
          </p:blipFill>
          <p:spPr>
            <a:xfrm>
              <a:off x="164030" y="1340757"/>
              <a:ext cx="1329133" cy="388071"/>
            </a:xfrm>
            <a:prstGeom prst="rect">
              <a:avLst/>
            </a:prstGeom>
          </p:spPr>
        </p:pic>
        <p:pic>
          <p:nvPicPr>
            <p:cNvPr id="18" name="Picture 6"/>
            <p:cNvPicPr>
              <a:picLocks noChangeAspect="1"/>
            </p:cNvPicPr>
            <p:nvPr/>
          </p:nvPicPr>
          <p:blipFill rotWithShape="1">
            <a:blip r:embed="rId3"/>
            <a:srcRect t="40009" b="36678"/>
            <a:stretch/>
          </p:blipFill>
          <p:spPr>
            <a:xfrm>
              <a:off x="265178" y="2537482"/>
              <a:ext cx="1181841" cy="281722"/>
            </a:xfrm>
            <a:prstGeom prst="rect">
              <a:avLst/>
            </a:prstGeom>
          </p:spPr>
        </p:pic>
        <p:pic>
          <p:nvPicPr>
            <p:cNvPr id="19" name="Picture 7"/>
            <p:cNvPicPr>
              <a:picLocks noChangeAspect="1"/>
            </p:cNvPicPr>
            <p:nvPr/>
          </p:nvPicPr>
          <p:blipFill>
            <a:blip r:embed="rId4"/>
            <a:stretch>
              <a:fillRect/>
            </a:stretch>
          </p:blipFill>
          <p:spPr>
            <a:xfrm>
              <a:off x="7627091" y="3523550"/>
              <a:ext cx="1112932" cy="453421"/>
            </a:xfrm>
            <a:prstGeom prst="rect">
              <a:avLst/>
            </a:prstGeom>
          </p:spPr>
        </p:pic>
        <p:pic>
          <p:nvPicPr>
            <p:cNvPr id="20" name="Picture 8" descr="Afbeeldingsresultaat voor ebox burg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09" y="3460074"/>
              <a:ext cx="1344776" cy="6982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Afbeeldingsresultaat voor &quot;horeca@work&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3383" y="1189705"/>
              <a:ext cx="1380348" cy="6901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Afbeeldingsresultaat voor &quot;break@work&quo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988" t="43031" r="18013" b="34949"/>
            <a:stretch/>
          </p:blipFill>
          <p:spPr bwMode="auto">
            <a:xfrm>
              <a:off x="7504952" y="2593427"/>
              <a:ext cx="1357208" cy="21657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p:cNvPicPr>
              <a:picLocks noChangeAspect="1"/>
            </p:cNvPicPr>
            <p:nvPr/>
          </p:nvPicPr>
          <p:blipFill>
            <a:blip r:embed="rId8"/>
            <a:stretch>
              <a:fillRect/>
            </a:stretch>
          </p:blipFill>
          <p:spPr>
            <a:xfrm>
              <a:off x="7545120" y="4690518"/>
              <a:ext cx="1276874" cy="508230"/>
            </a:xfrm>
            <a:prstGeom prst="rect">
              <a:avLst/>
            </a:prstGeom>
          </p:spPr>
        </p:pic>
      </p:grpSp>
      <p:pic>
        <p:nvPicPr>
          <p:cNvPr id="24" name="Picture 2"/>
          <p:cNvPicPr>
            <a:picLocks noChangeAspect="1"/>
          </p:cNvPicPr>
          <p:nvPr/>
        </p:nvPicPr>
        <p:blipFill>
          <a:blip r:embed="rId9"/>
          <a:stretch>
            <a:fillRect/>
          </a:stretch>
        </p:blipFill>
        <p:spPr>
          <a:xfrm>
            <a:off x="3215617" y="1227821"/>
            <a:ext cx="5420585" cy="5397713"/>
          </a:xfrm>
          <a:prstGeom prst="rect">
            <a:avLst/>
          </a:prstGeom>
        </p:spPr>
      </p:pic>
      <p:pic>
        <p:nvPicPr>
          <p:cNvPr id="25" name="Picture 14"/>
          <p:cNvPicPr>
            <a:picLocks noChangeAspect="1"/>
          </p:cNvPicPr>
          <p:nvPr/>
        </p:nvPicPr>
        <p:blipFill rotWithShape="1">
          <a:blip r:embed="rId10" cstate="print">
            <a:extLst>
              <a:ext uri="{28A0092B-C50C-407E-A947-70E740481C1C}">
                <a14:useLocalDpi xmlns:a14="http://schemas.microsoft.com/office/drawing/2010/main" val="0"/>
              </a:ext>
            </a:extLst>
          </a:blip>
          <a:srcRect t="76250"/>
          <a:stretch/>
        </p:blipFill>
        <p:spPr>
          <a:xfrm>
            <a:off x="1498626" y="5055589"/>
            <a:ext cx="1234440" cy="293180"/>
          </a:xfrm>
          <a:prstGeom prst="rect">
            <a:avLst/>
          </a:prstGeom>
        </p:spPr>
      </p:pic>
    </p:spTree>
    <p:extLst>
      <p:ext uri="{BB962C8B-B14F-4D97-AF65-F5344CB8AC3E}">
        <p14:creationId xmlns:p14="http://schemas.microsoft.com/office/powerpoint/2010/main" val="38106168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Meer informatie</a:t>
            </a:r>
            <a:endParaRPr lang="nl-BE" noProof="0" dirty="0"/>
          </a:p>
        </p:txBody>
      </p:sp>
      <p:sp>
        <p:nvSpPr>
          <p:cNvPr id="3" name="Content Placeholder 2"/>
          <p:cNvSpPr>
            <a:spLocks noGrp="1"/>
          </p:cNvSpPr>
          <p:nvPr>
            <p:ph idx="4294967295"/>
          </p:nvPr>
        </p:nvSpPr>
        <p:spPr>
          <a:xfrm>
            <a:off x="838200" y="1303506"/>
            <a:ext cx="10515600" cy="4765877"/>
          </a:xfrm>
          <a:prstGeom prst="rect">
            <a:avLst/>
          </a:prstGeom>
        </p:spPr>
        <p:txBody>
          <a:bodyPr>
            <a:normAutofit/>
          </a:bodyPr>
          <a:lstStyle/>
          <a:p>
            <a:r>
              <a:rPr lang="nl-BE" sz="2400" noProof="0" dirty="0" smtClean="0"/>
              <a:t>website KSZ</a:t>
            </a:r>
          </a:p>
          <a:p>
            <a:pPr>
              <a:buFont typeface="Wingdings" panose="05000000000000000000" pitchFamily="2" charset="2"/>
              <a:buChar char="à"/>
            </a:pPr>
            <a:r>
              <a:rPr lang="nl-BE" sz="2400" noProof="0" dirty="0" smtClean="0">
                <a:sym typeface="Wingdings" panose="05000000000000000000" pitchFamily="2" charset="2"/>
              </a:rPr>
              <a:t> </a:t>
            </a:r>
            <a:r>
              <a:rPr lang="nl-BE" sz="2400" noProof="0" dirty="0" smtClean="0">
                <a:sym typeface="Wingdings" panose="05000000000000000000" pitchFamily="2" charset="2"/>
                <a:hlinkClick r:id="rId2"/>
              </a:rPr>
              <a:t>https://www.ksz-bcss.fgov.be</a:t>
            </a:r>
            <a:endParaRPr lang="nl-BE" sz="2400" noProof="0" dirty="0" smtClean="0">
              <a:sym typeface="Wingdings" panose="05000000000000000000" pitchFamily="2" charset="2"/>
            </a:endParaRPr>
          </a:p>
          <a:p>
            <a:pPr marL="0" indent="0">
              <a:buNone/>
            </a:pPr>
            <a:endParaRPr lang="nl-BE" sz="2400" noProof="0" dirty="0" smtClean="0"/>
          </a:p>
          <a:p>
            <a:r>
              <a:rPr lang="nl-BE" sz="2400" noProof="0" dirty="0" smtClean="0"/>
              <a:t>website Datawarehouse arbeidsmarkt en sociale bescherming </a:t>
            </a:r>
          </a:p>
          <a:p>
            <a:pPr marL="0" indent="0">
              <a:buNone/>
            </a:pPr>
            <a:r>
              <a:rPr lang="nl-BE" sz="2400" noProof="0" dirty="0" smtClean="0">
                <a:sym typeface="Wingdings" panose="05000000000000000000" pitchFamily="2" charset="2"/>
              </a:rPr>
              <a:t> </a:t>
            </a:r>
            <a:r>
              <a:rPr lang="nl-BE" sz="2400" noProof="0" dirty="0" smtClean="0">
                <a:sym typeface="Wingdings" panose="05000000000000000000" pitchFamily="2" charset="2"/>
                <a:hlinkClick r:id="rId3"/>
              </a:rPr>
              <a:t>https://www.ksz-bcss.fgov.be/fr/dwh/homepage</a:t>
            </a:r>
            <a:endParaRPr lang="nl-BE" sz="2400" noProof="0" dirty="0" smtClean="0"/>
          </a:p>
          <a:p>
            <a:endParaRPr lang="nl-BE" sz="2400" noProof="0" dirty="0" smtClean="0"/>
          </a:p>
          <a:p>
            <a:r>
              <a:rPr lang="nl-BE" sz="2400" noProof="0" dirty="0" smtClean="0"/>
              <a:t>portaal van de sociale zekerheid</a:t>
            </a:r>
          </a:p>
          <a:p>
            <a:pPr marL="0" indent="0">
              <a:buNone/>
            </a:pPr>
            <a:r>
              <a:rPr lang="nl-BE" sz="2400" noProof="0" dirty="0" smtClean="0">
                <a:sym typeface="Wingdings" panose="05000000000000000000" pitchFamily="2" charset="2"/>
              </a:rPr>
              <a:t> </a:t>
            </a:r>
            <a:r>
              <a:rPr lang="nl-BE" sz="2400" noProof="0" dirty="0" smtClean="0">
                <a:sym typeface="Wingdings" panose="05000000000000000000" pitchFamily="2" charset="2"/>
                <a:hlinkClick r:id="rId4"/>
              </a:rPr>
              <a:t>https://www.socialsecurity.be</a:t>
            </a:r>
            <a:endParaRPr lang="nl-BE" sz="2400" noProof="0" dirty="0" smtClean="0">
              <a:sym typeface="Wingdings" panose="05000000000000000000" pitchFamily="2" charset="2"/>
            </a:endParaRPr>
          </a:p>
          <a:p>
            <a:endParaRPr lang="nl-BE" sz="2400" noProof="0" dirty="0" smtClean="0">
              <a:sym typeface="Wingdings" panose="05000000000000000000" pitchFamily="2" charset="2"/>
            </a:endParaRPr>
          </a:p>
          <a:p>
            <a:endParaRPr lang="nl-BE" sz="2400" noProof="0" dirty="0" smtClean="0"/>
          </a:p>
          <a:p>
            <a:endParaRPr lang="nl-BE" sz="2400" noProof="0" dirty="0"/>
          </a:p>
        </p:txBody>
      </p:sp>
    </p:spTree>
    <p:extLst>
      <p:ext uri="{BB962C8B-B14F-4D97-AF65-F5344CB8AC3E}">
        <p14:creationId xmlns:p14="http://schemas.microsoft.com/office/powerpoint/2010/main" val="22025310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8606" y="2375401"/>
            <a:ext cx="10363200" cy="1470025"/>
          </a:xfrm>
        </p:spPr>
        <p:txBody>
          <a:bodyPr/>
          <a:lstStyle/>
          <a:p>
            <a:r>
              <a:rPr lang="nl-BE" noProof="0" dirty="0" smtClean="0"/>
              <a:t>De werking van het </a:t>
            </a:r>
            <a:r>
              <a:rPr lang="nl-BE" noProof="0" dirty="0" smtClean="0">
                <a:solidFill>
                  <a:srgbClr val="087670"/>
                </a:solidFill>
              </a:rPr>
              <a:t>eHealth</a:t>
            </a:r>
            <a:r>
              <a:rPr lang="nl-BE" noProof="0" dirty="0" smtClean="0"/>
              <a:t>-platform en de basisdiensten</a:t>
            </a:r>
            <a:endParaRPr lang="nl-BE" noProof="0" dirty="0"/>
          </a:p>
        </p:txBody>
      </p:sp>
    </p:spTree>
    <p:extLst>
      <p:ext uri="{BB962C8B-B14F-4D97-AF65-F5344CB8AC3E}">
        <p14:creationId xmlns:p14="http://schemas.microsoft.com/office/powerpoint/2010/main" val="25617432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flipH="1" flipV="1">
            <a:off x="4140626" y="2271679"/>
            <a:ext cx="733885" cy="1296921"/>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3718627" y="3366834"/>
            <a:ext cx="897653" cy="490668"/>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3838575" y="4206396"/>
            <a:ext cx="757238" cy="526256"/>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4297863" y="4537391"/>
            <a:ext cx="655138" cy="946147"/>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3207549" y="2132695"/>
            <a:ext cx="576079" cy="631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2693078" y="3387666"/>
            <a:ext cx="455186" cy="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2800814" y="4655429"/>
            <a:ext cx="603201" cy="11011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3781951" y="5629910"/>
            <a:ext cx="385502" cy="9047"/>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5372100" y="4495373"/>
            <a:ext cx="881462" cy="711009"/>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endCxn id="44" idx="2"/>
          </p:cNvCxnSpPr>
          <p:nvPr/>
        </p:nvCxnSpPr>
        <p:spPr>
          <a:xfrm flipV="1">
            <a:off x="7508422" y="2733731"/>
            <a:ext cx="734395" cy="88433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660333" y="3924280"/>
            <a:ext cx="621297" cy="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14" idx="0"/>
          </p:cNvCxnSpPr>
          <p:nvPr/>
        </p:nvCxnSpPr>
        <p:spPr>
          <a:xfrm flipH="1">
            <a:off x="7012386" y="4495373"/>
            <a:ext cx="5158" cy="711009"/>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6397297" y="2848965"/>
            <a:ext cx="1504" cy="946066"/>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5352231" y="2848965"/>
            <a:ext cx="277036" cy="654962"/>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7768356" y="5718491"/>
            <a:ext cx="975595" cy="238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7700964" y="3924280"/>
            <a:ext cx="906240" cy="644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pic>
        <p:nvPicPr>
          <p:cNvPr id="83" name="Picture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5236" y="4714269"/>
            <a:ext cx="769268" cy="769268"/>
          </a:xfrm>
          <a:prstGeom prst="rect">
            <a:avLst/>
          </a:prstGeom>
        </p:spPr>
      </p:pic>
      <p:pic>
        <p:nvPicPr>
          <p:cNvPr id="85" name="Picture 84"/>
          <p:cNvPicPr>
            <a:picLocks noChangeAspect="1"/>
          </p:cNvPicPr>
          <p:nvPr/>
        </p:nvPicPr>
        <p:blipFill>
          <a:blip r:embed="rId3" cstate="print">
            <a:extLst>
              <a:ext uri="{BEBA8EAE-BF5A-486C-A8C5-ECC9F3942E4B}">
                <a14:imgProps xmlns:a14="http://schemas.microsoft.com/office/drawing/2010/main">
                  <a14:imgLayer r:embed="rId4">
                    <a14:imgEffect>
                      <a14:backgroundRemoval t="9783" b="96739" l="3261" r="100000">
                        <a14:foregroundMark x1="83152" y1="72283" x2="83152" y2="72283"/>
                        <a14:foregroundMark x1="79891" y1="45109" x2="79891" y2="45109"/>
                      </a14:backgroundRemoval>
                    </a14:imgEffect>
                  </a14:imgLayer>
                </a14:imgProps>
              </a:ext>
              <a:ext uri="{28A0092B-C50C-407E-A947-70E740481C1C}">
                <a14:useLocalDpi xmlns:a14="http://schemas.microsoft.com/office/drawing/2010/main" val="0"/>
              </a:ext>
            </a:extLst>
          </a:blip>
          <a:stretch>
            <a:fillRect/>
          </a:stretch>
        </p:blipFill>
        <p:spPr>
          <a:xfrm>
            <a:off x="8607204" y="5362341"/>
            <a:ext cx="764704" cy="764704"/>
          </a:xfrm>
          <a:prstGeom prst="rect">
            <a:avLst/>
          </a:prstGeom>
        </p:spPr>
      </p:pic>
      <p:pic>
        <p:nvPicPr>
          <p:cNvPr id="87" name="Picture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1300" y="5506357"/>
            <a:ext cx="548680" cy="548680"/>
          </a:xfrm>
          <a:prstGeom prst="rect">
            <a:avLst/>
          </a:prstGeom>
        </p:spPr>
      </p:pic>
      <p:sp>
        <p:nvSpPr>
          <p:cNvPr id="2" name="Title 1"/>
          <p:cNvSpPr>
            <a:spLocks noGrp="1"/>
          </p:cNvSpPr>
          <p:nvPr>
            <p:ph type="title"/>
          </p:nvPr>
        </p:nvSpPr>
        <p:spPr/>
        <p:txBody>
          <a:bodyPr/>
          <a:lstStyle/>
          <a:p>
            <a:r>
              <a:rPr lang="nl-BE" noProof="0" dirty="0" smtClean="0"/>
              <a:t>Overzicht van het </a:t>
            </a:r>
            <a:r>
              <a:rPr lang="nl-BE" noProof="0" dirty="0" err="1" smtClean="0"/>
              <a:t>eGezondheidslandschap</a:t>
            </a:r>
            <a:endParaRPr lang="nl-BE" noProof="0" dirty="0"/>
          </a:p>
        </p:txBody>
      </p:sp>
      <p:pic>
        <p:nvPicPr>
          <p:cNvPr id="1026" name="Picture 2" descr="H:\Communication\Shared\Images Library\eHealth People Icons\electroniq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7809" y="3253897"/>
            <a:ext cx="1511643" cy="151164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20305" y="2010349"/>
            <a:ext cx="1795699" cy="831831"/>
          </a:xfrm>
          <a:prstGeom prst="rect">
            <a:avLst/>
          </a:prstGeom>
          <a:noFill/>
          <a:ln w="9525">
            <a:solidFill>
              <a:srgbClr val="525252"/>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8" cstate="print">
            <a:extLst>
              <a:ext uri="{BEBA8EAE-BF5A-486C-A8C5-ECC9F3942E4B}">
                <a14:imgProps xmlns:a14="http://schemas.microsoft.com/office/drawing/2010/main">
                  <a14:imgLayer r:embed="rId9">
                    <a14:imgEffect>
                      <a14:backgroundRemoval t="9763" b="89941" l="6509" r="89941">
                        <a14:foregroundMark x1="6509" y1="65680" x2="6509" y2="65680"/>
                        <a14:foregroundMark x1="45562" y1="56805" x2="45562" y2="56805"/>
                        <a14:foregroundMark x1="61538" y1="61243" x2="61538" y2="61243"/>
                      </a14:backgroundRemoval>
                    </a14:imgEffect>
                  </a14:imgLayer>
                </a14:imgProps>
              </a:ext>
              <a:ext uri="{28A0092B-C50C-407E-A947-70E740481C1C}">
                <a14:useLocalDpi xmlns:a14="http://schemas.microsoft.com/office/drawing/2010/main" val="0"/>
              </a:ext>
            </a:extLst>
          </a:blip>
          <a:stretch>
            <a:fillRect/>
          </a:stretch>
        </p:blipFill>
        <p:spPr>
          <a:xfrm>
            <a:off x="1919537" y="1328930"/>
            <a:ext cx="1402135" cy="1402135"/>
          </a:xfrm>
          <a:prstGeom prst="rect">
            <a:avLst/>
          </a:prstGeom>
        </p:spPr>
      </p:pic>
      <p:pic>
        <p:nvPicPr>
          <p:cNvPr id="19" name="Picture 18"/>
          <p:cNvPicPr>
            <a:picLocks noChangeAspect="1"/>
          </p:cNvPicPr>
          <p:nvPr/>
        </p:nvPicPr>
        <p:blipFill>
          <a:blip r:embed="rId10" cstate="print">
            <a:extLst>
              <a:ext uri="{BEBA8EAE-BF5A-486C-A8C5-ECC9F3942E4B}">
                <a14:imgProps xmlns:a14="http://schemas.microsoft.com/office/drawing/2010/main">
                  <a14:imgLayer r:embed="rId11">
                    <a14:imgEffect>
                      <a14:backgroundRemoval t="6204" b="93066" l="9489" r="89416">
                        <a14:foregroundMark x1="24453" y1="21533" x2="24453" y2="21533"/>
                        <a14:foregroundMark x1="27007" y1="6569" x2="27007" y2="6569"/>
                        <a14:foregroundMark x1="40511" y1="10584" x2="40511" y2="10584"/>
                        <a14:foregroundMark x1="45620" y1="72263" x2="45620" y2="72263"/>
                        <a14:foregroundMark x1="85766" y1="38686" x2="85766" y2="38686"/>
                        <a14:foregroundMark x1="41606" y1="82117" x2="41606" y2="82117"/>
                        <a14:foregroundMark x1="40511" y1="85766" x2="40511" y2="85766"/>
                        <a14:foregroundMark x1="33577" y1="93066" x2="33577" y2="93066"/>
                      </a14:backgroundRemoval>
                    </a14:imgEffect>
                  </a14:imgLayer>
                </a14:imgProps>
              </a:ext>
              <a:ext uri="{28A0092B-C50C-407E-A947-70E740481C1C}">
                <a14:useLocalDpi xmlns:a14="http://schemas.microsoft.com/office/drawing/2010/main" val="0"/>
              </a:ext>
            </a:extLst>
          </a:blip>
          <a:stretch>
            <a:fillRect/>
          </a:stretch>
        </p:blipFill>
        <p:spPr>
          <a:xfrm>
            <a:off x="2748042" y="5349803"/>
            <a:ext cx="1138974" cy="1138974"/>
          </a:xfrm>
          <a:prstGeom prst="rect">
            <a:avLst/>
          </a:prstGeom>
        </p:spPr>
      </p:pic>
      <p:pic>
        <p:nvPicPr>
          <p:cNvPr id="20" name="Picture 19"/>
          <p:cNvPicPr>
            <a:picLocks noChangeAspect="1"/>
          </p:cNvPicPr>
          <p:nvPr/>
        </p:nvPicPr>
        <p:blipFill>
          <a:blip r:embed="rId12" cstate="print">
            <a:extLst>
              <a:ext uri="{BEBA8EAE-BF5A-486C-A8C5-ECC9F3942E4B}">
                <a14:imgProps xmlns:a14="http://schemas.microsoft.com/office/drawing/2010/main">
                  <a14:imgLayer r:embed="rId13">
                    <a14:imgEffect>
                      <a14:backgroundRemoval t="0" b="98997" l="0" r="100000">
                        <a14:foregroundMark x1="20067" y1="20736" x2="20067" y2="20736"/>
                        <a14:foregroundMark x1="72241" y1="69900" x2="72241" y2="69900"/>
                        <a14:foregroundMark x1="69900" y1="82609" x2="69900" y2="82609"/>
                        <a14:foregroundMark x1="36120" y1="77258" x2="36120" y2="77258"/>
                        <a14:foregroundMark x1="36120" y1="74247" x2="36120" y2="74247"/>
                        <a14:foregroundMark x1="57525" y1="34783" x2="57525" y2="34783"/>
                        <a14:foregroundMark x1="53846" y1="44147" x2="53846" y2="44147"/>
                        <a14:foregroundMark x1="88963" y1="33779" x2="88963" y2="33779"/>
                        <a14:foregroundMark x1="93311" y1="51505" x2="93311" y2="51505"/>
                      </a14:backgroundRemoval>
                    </a14:imgEffect>
                  </a14:imgLayer>
                </a14:imgProps>
              </a:ext>
              <a:ext uri="{28A0092B-C50C-407E-A947-70E740481C1C}">
                <a14:useLocalDpi xmlns:a14="http://schemas.microsoft.com/office/drawing/2010/main" val="0"/>
              </a:ext>
            </a:extLst>
          </a:blip>
          <a:stretch>
            <a:fillRect/>
          </a:stretch>
        </p:blipFill>
        <p:spPr>
          <a:xfrm>
            <a:off x="1689278" y="4117110"/>
            <a:ext cx="1240334" cy="1240334"/>
          </a:xfrm>
          <a:prstGeom prst="rect">
            <a:avLst/>
          </a:prstGeom>
        </p:spPr>
      </p:pic>
      <p:pic>
        <p:nvPicPr>
          <p:cNvPr id="21" name="Picture 20"/>
          <p:cNvPicPr>
            <a:picLocks noChangeAspect="1"/>
          </p:cNvPicPr>
          <p:nvPr/>
        </p:nvPicPr>
        <p:blipFill>
          <a:blip r:embed="rId14" cstate="print">
            <a:extLst>
              <a:ext uri="{BEBA8EAE-BF5A-486C-A8C5-ECC9F3942E4B}">
                <a14:imgProps xmlns:a14="http://schemas.microsoft.com/office/drawing/2010/main">
                  <a14:imgLayer r:embed="rId15">
                    <a14:imgEffect>
                      <a14:backgroundRemoval t="368" b="100000" l="0" r="100000">
                        <a14:foregroundMark x1="22059" y1="16912" x2="22059" y2="16912"/>
                        <a14:foregroundMark x1="56618" y1="54779" x2="56618" y2="54779"/>
                      </a14:backgroundRemoval>
                    </a14:imgEffect>
                  </a14:imgLayer>
                </a14:imgProps>
              </a:ext>
              <a:ext uri="{28A0092B-C50C-407E-A947-70E740481C1C}">
                <a14:useLocalDpi xmlns:a14="http://schemas.microsoft.com/office/drawing/2010/main" val="0"/>
              </a:ext>
            </a:extLst>
          </a:blip>
          <a:stretch>
            <a:fillRect/>
          </a:stretch>
        </p:blipFill>
        <p:spPr>
          <a:xfrm>
            <a:off x="1670097" y="2719328"/>
            <a:ext cx="1130717" cy="1130717"/>
          </a:xfrm>
          <a:prstGeom prst="rect">
            <a:avLst/>
          </a:prstGeom>
        </p:spPr>
      </p:pic>
      <p:pic>
        <p:nvPicPr>
          <p:cNvPr id="33" name="Picture 3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10773" y="3079575"/>
            <a:ext cx="708670" cy="708670"/>
          </a:xfrm>
          <a:prstGeom prst="rect">
            <a:avLst/>
          </a:prstGeom>
        </p:spPr>
      </p:pic>
      <p:pic>
        <p:nvPicPr>
          <p:cNvPr id="67" name="Picture 6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744460" y="1717594"/>
            <a:ext cx="708670" cy="708670"/>
          </a:xfrm>
          <a:prstGeom prst="rect">
            <a:avLst/>
          </a:prstGeom>
        </p:spPr>
      </p:pic>
      <p:pic>
        <p:nvPicPr>
          <p:cNvPr id="68" name="Picture 6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41149" y="5275574"/>
            <a:ext cx="708670" cy="708670"/>
          </a:xfrm>
          <a:prstGeom prst="rect">
            <a:avLst/>
          </a:prstGeom>
        </p:spPr>
      </p:pic>
      <p:pic>
        <p:nvPicPr>
          <p:cNvPr id="69" name="Picture 6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248291" y="4301094"/>
            <a:ext cx="708670" cy="708670"/>
          </a:xfrm>
          <a:prstGeom prst="rect">
            <a:avLst/>
          </a:prstGeom>
        </p:spPr>
      </p:pic>
      <p:pic>
        <p:nvPicPr>
          <p:cNvPr id="70" name="Picture 3" descr="H:\Communication\Shared\Images Library\eHealth People Icons\mutuelle.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99228" y="895848"/>
            <a:ext cx="936955" cy="9369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70556" y="3610226"/>
            <a:ext cx="1951264" cy="1155313"/>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a:ea typeface="+mn-ea"/>
              <a:cs typeface="+mn-cs"/>
            </a:endParaRPr>
          </a:p>
        </p:txBody>
      </p:sp>
      <p:pic>
        <p:nvPicPr>
          <p:cNvPr id="41" name="Picture 4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194744" y="3678692"/>
            <a:ext cx="1702891" cy="504056"/>
          </a:xfrm>
          <a:prstGeom prst="rect">
            <a:avLst/>
          </a:prstGeom>
        </p:spPr>
      </p:pic>
      <p:pic>
        <p:nvPicPr>
          <p:cNvPr id="44" name="Picture 43"/>
          <p:cNvPicPr>
            <a:picLocks noChangeAspect="1"/>
          </p:cNvPicPr>
          <p:nvPr/>
        </p:nvPicPr>
        <p:blipFill>
          <a:blip r:embed="rId19"/>
          <a:stretch>
            <a:fillRect/>
          </a:stretch>
        </p:blipFill>
        <p:spPr>
          <a:xfrm>
            <a:off x="7319544" y="2207177"/>
            <a:ext cx="1846545" cy="526554"/>
          </a:xfrm>
          <a:prstGeom prst="rect">
            <a:avLst/>
          </a:prstGeom>
          <a:ln>
            <a:solidFill>
              <a:srgbClr val="525252"/>
            </a:solidFill>
          </a:ln>
        </p:spPr>
      </p:pic>
      <p:pic>
        <p:nvPicPr>
          <p:cNvPr id="14" name="Picture 13"/>
          <p:cNvPicPr>
            <a:picLocks noChangeAspect="1"/>
          </p:cNvPicPr>
          <p:nvPr/>
        </p:nvPicPr>
        <p:blipFill>
          <a:blip r:embed="rId20"/>
          <a:stretch>
            <a:fillRect/>
          </a:stretch>
        </p:blipFill>
        <p:spPr>
          <a:xfrm>
            <a:off x="6256417" y="5206381"/>
            <a:ext cx="1511939" cy="1274174"/>
          </a:xfrm>
          <a:prstGeom prst="rect">
            <a:avLst/>
          </a:prstGeom>
          <a:ln>
            <a:solidFill>
              <a:srgbClr val="525252"/>
            </a:solidFill>
          </a:ln>
        </p:spPr>
      </p:pic>
      <p:sp>
        <p:nvSpPr>
          <p:cNvPr id="75" name="TextBox 74"/>
          <p:cNvSpPr txBox="1"/>
          <p:nvPr/>
        </p:nvSpPr>
        <p:spPr>
          <a:xfrm>
            <a:off x="8509125" y="3801361"/>
            <a:ext cx="1368152"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pitchFamily="34" charset="0"/>
                <a:ea typeface="+mn-ea"/>
                <a:cs typeface="Arial" charset="0"/>
              </a:rPr>
              <a:t>Authentieke bronnen</a:t>
            </a:r>
            <a:endParaRPr kumimoji="0" lang="fr-BE" sz="18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pic>
        <p:nvPicPr>
          <p:cNvPr id="77" name="Picture 76"/>
          <p:cNvPicPr>
            <a:picLocks noChangeAspect="1"/>
          </p:cNvPicPr>
          <p:nvPr/>
        </p:nvPicPr>
        <p:blipFill>
          <a:blip r:embed="rId21"/>
          <a:stretch>
            <a:fillRect/>
          </a:stretch>
        </p:blipFill>
        <p:spPr>
          <a:xfrm>
            <a:off x="8869165" y="3297305"/>
            <a:ext cx="621846" cy="542591"/>
          </a:xfrm>
          <a:prstGeom prst="rect">
            <a:avLst/>
          </a:prstGeom>
        </p:spPr>
      </p:pic>
      <p:pic>
        <p:nvPicPr>
          <p:cNvPr id="25" name="Picture 24"/>
          <p:cNvPicPr>
            <a:picLocks noChangeAspect="1"/>
          </p:cNvPicPr>
          <p:nvPr/>
        </p:nvPicPr>
        <p:blipFill>
          <a:blip r:embed="rId22"/>
          <a:stretch>
            <a:fillRect/>
          </a:stretch>
        </p:blipFill>
        <p:spPr>
          <a:xfrm>
            <a:off x="6669145" y="4129878"/>
            <a:ext cx="650398" cy="564687"/>
          </a:xfrm>
          <a:prstGeom prst="rect">
            <a:avLst/>
          </a:prstGeom>
        </p:spPr>
      </p:pic>
      <p:cxnSp>
        <p:nvCxnSpPr>
          <p:cNvPr id="95" name="Straight Connector 94"/>
          <p:cNvCxnSpPr/>
          <p:nvPr/>
        </p:nvCxnSpPr>
        <p:spPr>
          <a:xfrm>
            <a:off x="6227609" y="1679198"/>
            <a:ext cx="561" cy="319441"/>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02051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altLang="en-US" noProof="0" dirty="0" smtClean="0"/>
              <a:t>Basisarchitectuur</a:t>
            </a:r>
            <a:endParaRPr lang="nl-BE" noProof="0" dirty="0"/>
          </a:p>
        </p:txBody>
      </p:sp>
      <p:pic>
        <p:nvPicPr>
          <p:cNvPr id="9626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8813" y="5810251"/>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Oval 83"/>
          <p:cNvSpPr>
            <a:spLocks noChangeArrowheads="1"/>
          </p:cNvSpPr>
          <p:nvPr/>
        </p:nvSpPr>
        <p:spPr bwMode="auto">
          <a:xfrm>
            <a:off x="1998663" y="3857626"/>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altLang="en-US" sz="2400" b="1" i="1" u="none" strike="noStrike" kern="1200" cap="none" spc="0" normalizeH="0" baseline="0" noProof="0">
              <a:ln>
                <a:noFill/>
              </a:ln>
              <a:solidFill>
                <a:srgbClr val="000000"/>
              </a:solidFill>
              <a:effectLst/>
              <a:uLnTx/>
              <a:uFillTx/>
              <a:latin typeface="Calibri" pitchFamily="34" charset="0"/>
              <a:ea typeface="+mn-ea"/>
              <a:cs typeface="Arial" charset="0"/>
            </a:endParaRPr>
          </a:p>
        </p:txBody>
      </p:sp>
      <p:sp>
        <p:nvSpPr>
          <p:cNvPr id="96263" name="Oval 84"/>
          <p:cNvSpPr>
            <a:spLocks noChangeArrowheads="1"/>
          </p:cNvSpPr>
          <p:nvPr/>
        </p:nvSpPr>
        <p:spPr bwMode="auto">
          <a:xfrm>
            <a:off x="9359901" y="3851276"/>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
        <p:nvSpPr>
          <p:cNvPr id="79" name="Rectangle 85"/>
          <p:cNvSpPr>
            <a:spLocks noChangeArrowheads="1"/>
          </p:cNvSpPr>
          <p:nvPr/>
        </p:nvSpPr>
        <p:spPr bwMode="auto">
          <a:xfrm>
            <a:off x="2508251" y="3859214"/>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2400" b="1"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charset="0"/>
            </a:endParaRPr>
          </a:p>
        </p:txBody>
      </p:sp>
      <p:sp>
        <p:nvSpPr>
          <p:cNvPr id="96265" name="Oval 86"/>
          <p:cNvSpPr>
            <a:spLocks noChangeArrowheads="1"/>
          </p:cNvSpPr>
          <p:nvPr/>
        </p:nvSpPr>
        <p:spPr bwMode="auto">
          <a:xfrm>
            <a:off x="3278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
        <p:nvSpPr>
          <p:cNvPr id="96266" name="Oval 87"/>
          <p:cNvSpPr>
            <a:spLocks noChangeArrowheads="1"/>
          </p:cNvSpPr>
          <p:nvPr/>
        </p:nvSpPr>
        <p:spPr bwMode="auto">
          <a:xfrm>
            <a:off x="9183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
        <p:nvSpPr>
          <p:cNvPr id="82" name="Rectangle 88"/>
          <p:cNvSpPr>
            <a:spLocks noChangeArrowheads="1"/>
          </p:cNvSpPr>
          <p:nvPr/>
        </p:nvSpPr>
        <p:spPr bwMode="auto">
          <a:xfrm>
            <a:off x="3681414" y="4117976"/>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Arial" charset="0"/>
              </a:rPr>
              <a:t>Basisdiensten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1" i="1" u="none" strike="noStrike" kern="1200" cap="none" spc="0" normalizeH="0" baseline="0" noProof="0" dirty="0">
                <a:ln>
                  <a:noFill/>
                </a:ln>
                <a:solidFill>
                  <a:srgbClr val="3E6E5A"/>
                </a:solidFill>
                <a:effectLst>
                  <a:outerShdw blurRad="38100" dist="38100" dir="2700000" algn="tl">
                    <a:srgbClr val="000000"/>
                  </a:outerShdw>
                </a:effectLst>
                <a:uLnTx/>
                <a:uFillTx/>
                <a:latin typeface="Calibri"/>
                <a:ea typeface="+mn-ea"/>
                <a:cs typeface="Arial" charset="0"/>
              </a:rPr>
              <a:t>eHealth</a:t>
            </a:r>
            <a:r>
              <a:rPr kumimoji="0" lang="nl-BE" sz="2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Arial" charset="0"/>
              </a:rPr>
              <a:t>-platform</a:t>
            </a:r>
          </a:p>
        </p:txBody>
      </p:sp>
      <p:sp>
        <p:nvSpPr>
          <p:cNvPr id="96268" name="Text Box 89"/>
          <p:cNvSpPr txBox="1">
            <a:spLocks noChangeArrowheads="1"/>
          </p:cNvSpPr>
          <p:nvPr/>
        </p:nvSpPr>
        <p:spPr bwMode="auto">
          <a:xfrm>
            <a:off x="1947863" y="4332289"/>
            <a:ext cx="13837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2400" b="1" i="1" u="none" strike="noStrike" kern="1200" cap="none" spc="0" normalizeH="0" baseline="0" noProof="0">
                <a:ln>
                  <a:noFill/>
                </a:ln>
                <a:solidFill>
                  <a:srgbClr val="000000"/>
                </a:solidFill>
                <a:effectLst/>
                <a:uLnTx/>
                <a:uFillTx/>
                <a:latin typeface="Arial" charset="0"/>
                <a:ea typeface="+mn-ea"/>
                <a:cs typeface="Arial" charset="0"/>
              </a:rPr>
              <a:t>Netwerk</a:t>
            </a:r>
          </a:p>
        </p:txBody>
      </p:sp>
      <p:pic>
        <p:nvPicPr>
          <p:cNvPr id="96269"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5799139" y="5713413"/>
            <a:ext cx="466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5000625" y="1289050"/>
            <a:ext cx="2286000" cy="762000"/>
          </a:xfrm>
          <a:prstGeom prst="ellipse">
            <a:avLst/>
          </a:prstGeom>
          <a:noFill/>
          <a:ln w="9525">
            <a:no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Calibri"/>
                <a:ea typeface="+mn-ea"/>
                <a:cs typeface="Arial" charset="0"/>
              </a:rPr>
              <a:t>Patiënten, zorgverstrekkers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Calibri"/>
                <a:ea typeface="+mn-ea"/>
                <a:cs typeface="Arial" charset="0"/>
              </a:rPr>
              <a:t>en zorginstellingen</a:t>
            </a:r>
            <a:endParaRPr kumimoji="0" lang="nl-BE" sz="2000" b="1" i="1" u="none" strike="noStrike" kern="1200" cap="none" spc="0" normalizeH="0" baseline="0" noProof="0" dirty="0">
              <a:ln>
                <a:noFill/>
              </a:ln>
              <a:solidFill>
                <a:srgbClr val="FFFFFF"/>
              </a:solidFill>
              <a:effectLst>
                <a:outerShdw blurRad="38100" dist="38100" dir="2700000" algn="tl">
                  <a:srgbClr val="C0C0C0"/>
                </a:outerShdw>
              </a:effectLst>
              <a:uLnTx/>
              <a:uFillTx/>
              <a:latin typeface="Calibri"/>
              <a:ea typeface="+mn-ea"/>
              <a:cs typeface="Arial" charset="0"/>
            </a:endParaRPr>
          </a:p>
        </p:txBody>
      </p:sp>
      <p:sp>
        <p:nvSpPr>
          <p:cNvPr id="86" name="AutoShape 13"/>
          <p:cNvSpPr>
            <a:spLocks noChangeArrowheads="1"/>
          </p:cNvSpPr>
          <p:nvPr/>
        </p:nvSpPr>
        <p:spPr bwMode="blackWhite">
          <a:xfrm>
            <a:off x="7450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marL="0" marR="0" lvl="0" indent="0" algn="ctr" defTabSz="914400" rtl="0" eaLnBrk="0" fontAlgn="auto" latinLnBrk="0" hangingPunct="0">
              <a:lnSpc>
                <a:spcPct val="80000"/>
              </a:lnSpc>
              <a:spcBef>
                <a:spcPct val="50000"/>
              </a:spcBef>
              <a:spcAft>
                <a:spcPts val="0"/>
              </a:spcAft>
              <a:buClrTx/>
              <a:buSzTx/>
              <a:buFontTx/>
              <a:buNone/>
              <a:tabLst/>
              <a:defRPr/>
            </a:pPr>
            <a:r>
              <a:rPr kumimoji="0" lang="nl-BE" sz="2000" b="1" i="1" u="none" strike="noStrike" kern="1200" cap="none" spc="0" normalizeH="0" baseline="0" noProof="0">
                <a:ln>
                  <a:noFill/>
                </a:ln>
                <a:solidFill>
                  <a:srgbClr val="FFCC99"/>
                </a:solidFill>
                <a:effectLst>
                  <a:outerShdw blurRad="38100" dist="38100" dir="2700000" algn="tl">
                    <a:srgbClr val="000000"/>
                  </a:outerShdw>
                </a:effectLst>
                <a:uLnTx/>
                <a:uFillTx/>
                <a:latin typeface="Calibri"/>
                <a:ea typeface="+mn-ea"/>
                <a:cs typeface="Arial" charset="0"/>
              </a:rPr>
              <a:t>GAB</a:t>
            </a:r>
          </a:p>
        </p:txBody>
      </p:sp>
      <p:sp>
        <p:nvSpPr>
          <p:cNvPr id="87" name="AutoShape 14"/>
          <p:cNvSpPr>
            <a:spLocks noChangeArrowheads="1"/>
          </p:cNvSpPr>
          <p:nvPr/>
        </p:nvSpPr>
        <p:spPr bwMode="blackWhite">
          <a:xfrm>
            <a:off x="8748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marL="0" marR="0" lvl="0" indent="0" algn="ctr" defTabSz="914400" rtl="0" eaLnBrk="0" fontAlgn="auto" latinLnBrk="0" hangingPunct="0">
              <a:lnSpc>
                <a:spcPct val="80000"/>
              </a:lnSpc>
              <a:spcBef>
                <a:spcPct val="50000"/>
              </a:spcBef>
              <a:spcAft>
                <a:spcPts val="0"/>
              </a:spcAft>
              <a:buClrTx/>
              <a:buSzTx/>
              <a:buFontTx/>
              <a:buNone/>
              <a:tabLst/>
              <a:defRPr/>
            </a:pPr>
            <a:r>
              <a:rPr kumimoji="0" lang="nl-BE" sz="2000" b="1" i="1" u="none" strike="noStrike" kern="1200" cap="none" spc="0" normalizeH="0" baseline="0" noProof="0">
                <a:ln>
                  <a:noFill/>
                </a:ln>
                <a:solidFill>
                  <a:srgbClr val="FFCC99"/>
                </a:solidFill>
                <a:effectLst>
                  <a:outerShdw blurRad="38100" dist="38100" dir="2700000" algn="tl">
                    <a:srgbClr val="000000"/>
                  </a:outerShdw>
                </a:effectLst>
                <a:uLnTx/>
                <a:uFillTx/>
                <a:latin typeface="Calibri"/>
                <a:ea typeface="+mn-ea"/>
                <a:cs typeface="Arial" charset="0"/>
              </a:rPr>
              <a:t>GAB</a:t>
            </a:r>
          </a:p>
        </p:txBody>
      </p:sp>
      <p:sp>
        <p:nvSpPr>
          <p:cNvPr id="88" name="AutoShape 16"/>
          <p:cNvSpPr>
            <a:spLocks noChangeArrowheads="1"/>
          </p:cNvSpPr>
          <p:nvPr/>
        </p:nvSpPr>
        <p:spPr bwMode="blackWhite">
          <a:xfrm>
            <a:off x="6265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marL="0" marR="0" lvl="0" indent="0" algn="ctr" defTabSz="914400" rtl="0" eaLnBrk="0" fontAlgn="auto" latinLnBrk="0" hangingPunct="0">
              <a:lnSpc>
                <a:spcPct val="80000"/>
              </a:lnSpc>
              <a:spcBef>
                <a:spcPct val="50000"/>
              </a:spcBef>
              <a:spcAft>
                <a:spcPts val="0"/>
              </a:spcAft>
              <a:buClrTx/>
              <a:buSzTx/>
              <a:buFontTx/>
              <a:buNone/>
              <a:tabLst/>
              <a:defRPr/>
            </a:pPr>
            <a:r>
              <a:rPr kumimoji="0" lang="nl-BE" sz="2000" b="1" i="1" u="none" strike="noStrike" kern="1200" cap="none" spc="0" normalizeH="0" baseline="0" noProof="0" dirty="0">
                <a:ln>
                  <a:noFill/>
                </a:ln>
                <a:solidFill>
                  <a:srgbClr val="FFCC99"/>
                </a:solidFill>
                <a:effectLst>
                  <a:outerShdw blurRad="38100" dist="38100" dir="2700000" algn="tl">
                    <a:srgbClr val="000000"/>
                  </a:outerShdw>
                </a:effectLst>
                <a:uLnTx/>
                <a:uFillTx/>
                <a:latin typeface="Calibri"/>
                <a:ea typeface="+mn-ea"/>
                <a:cs typeface="Arial" charset="0"/>
              </a:rPr>
              <a:t>GAB</a:t>
            </a:r>
          </a:p>
        </p:txBody>
      </p:sp>
      <p:pic>
        <p:nvPicPr>
          <p:cNvPr id="96274"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2301"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5" name="Rectangle 21"/>
          <p:cNvSpPr>
            <a:spLocks noChangeArrowheads="1"/>
          </p:cNvSpPr>
          <p:nvPr/>
        </p:nvSpPr>
        <p:spPr bwMode="auto">
          <a:xfrm>
            <a:off x="1960501" y="6091238"/>
            <a:ext cx="15098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000" b="1" i="1" u="none" strike="noStrike" kern="1200" cap="none" spc="0" normalizeH="0" baseline="0" noProof="0">
                <a:ln>
                  <a:noFill/>
                </a:ln>
                <a:solidFill>
                  <a:srgbClr val="CC9900"/>
                </a:solidFill>
                <a:effectLst/>
                <a:uLnTx/>
                <a:uFillTx/>
                <a:latin typeface="Calibri" pitchFamily="34" charset="0"/>
                <a:ea typeface="+mn-ea"/>
                <a:cs typeface="Arial" charset="0"/>
              </a:rPr>
              <a:t>Leveranciers</a:t>
            </a:r>
          </a:p>
        </p:txBody>
      </p:sp>
      <p:sp>
        <p:nvSpPr>
          <p:cNvPr id="96276" name="Rectangle 22"/>
          <p:cNvSpPr>
            <a:spLocks noChangeArrowheads="1"/>
          </p:cNvSpPr>
          <p:nvPr/>
        </p:nvSpPr>
        <p:spPr bwMode="auto">
          <a:xfrm>
            <a:off x="1919461" y="3468688"/>
            <a:ext cx="13299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000" b="1" i="1" u="none" strike="noStrike" kern="1200" cap="none" spc="0" normalizeH="0" baseline="0" noProof="0">
                <a:ln>
                  <a:noFill/>
                </a:ln>
                <a:solidFill>
                  <a:srgbClr val="CC9900"/>
                </a:solidFill>
                <a:effectLst/>
                <a:uLnTx/>
                <a:uFillTx/>
                <a:latin typeface="Calibri" pitchFamily="34" charset="0"/>
                <a:ea typeface="+mn-ea"/>
                <a:cs typeface="Arial" charset="0"/>
              </a:rPr>
              <a:t>Gebruikers</a:t>
            </a:r>
          </a:p>
        </p:txBody>
      </p:sp>
      <p:sp>
        <p:nvSpPr>
          <p:cNvPr id="92" name="AutoShape 23">
            <a:hlinkClick r:id="" action="ppaction://noaction" highlightClick="1"/>
          </p:cNvPr>
          <p:cNvSpPr>
            <a:spLocks noChangeArrowheads="1"/>
          </p:cNvSpPr>
          <p:nvPr/>
        </p:nvSpPr>
        <p:spPr bwMode="blackWhite">
          <a:xfrm>
            <a:off x="5016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marL="0" marR="0" lvl="0" indent="0" algn="ctr" defTabSz="914400" rtl="0" eaLnBrk="0" fontAlgn="auto" latinLnBrk="0" hangingPunct="0">
              <a:lnSpc>
                <a:spcPct val="80000"/>
              </a:lnSpc>
              <a:spcBef>
                <a:spcPct val="50000"/>
              </a:spcBef>
              <a:spcAft>
                <a:spcPts val="0"/>
              </a:spcAft>
              <a:buClrTx/>
              <a:buSzTx/>
              <a:buFontTx/>
              <a:buNone/>
              <a:tabLst>
                <a:tab pos="4572000" algn="r"/>
              </a:tabLst>
              <a:defRPr/>
            </a:pPr>
            <a:r>
              <a:rPr kumimoji="0" lang="nl-BE" sz="14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pitchFamily="34" charset="0"/>
                <a:ea typeface="+mn-ea"/>
                <a:cs typeface="Arial" charset="0"/>
              </a:rPr>
              <a:t>P</a:t>
            </a:r>
            <a:r>
              <a:rPr kumimoji="0" lang="nl-BE" sz="14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Arial" charset="0"/>
              </a:rPr>
              <a:t>ortaal </a:t>
            </a:r>
            <a:r>
              <a:rPr kumimoji="0" lang="nl-BE" sz="1400" b="0" i="1" u="none" strike="noStrike" kern="1200" cap="none" spc="0" normalizeH="0" baseline="0" noProof="0" dirty="0" err="1">
                <a:ln>
                  <a:noFill/>
                </a:ln>
                <a:solidFill>
                  <a:srgbClr val="3E6E5A"/>
                </a:solidFill>
                <a:effectLst>
                  <a:outerShdw blurRad="38100" dist="38100" dir="2700000" algn="tl">
                    <a:srgbClr val="000000"/>
                  </a:outerShdw>
                </a:effectLst>
                <a:uLnTx/>
                <a:uFillTx/>
                <a:latin typeface="Calibri"/>
                <a:ea typeface="+mn-ea"/>
                <a:cs typeface="Arial" charset="0"/>
              </a:rPr>
              <a:t>eGezondheid</a:t>
            </a:r>
            <a:endParaRPr kumimoji="0" lang="nl-BE" sz="14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Arial" charset="0"/>
            </a:endParaRPr>
          </a:p>
        </p:txBody>
      </p:sp>
      <p:grpSp>
        <p:nvGrpSpPr>
          <p:cNvPr id="96278" name="Group 24"/>
          <p:cNvGrpSpPr>
            <a:grpSpLocks/>
          </p:cNvGrpSpPr>
          <p:nvPr/>
        </p:nvGrpSpPr>
        <p:grpSpPr bwMode="auto">
          <a:xfrm>
            <a:off x="2284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marL="0" marR="0" lvl="0" indent="0" algn="ctr" defTabSz="914400" rtl="0" eaLnBrk="0" fontAlgn="auto" latinLnBrk="0" hangingPunct="0">
                <a:lnSpc>
                  <a:spcPct val="80000"/>
                </a:lnSpc>
                <a:spcBef>
                  <a:spcPct val="50000"/>
                </a:spcBef>
                <a:spcAft>
                  <a:spcPts val="0"/>
                </a:spcAft>
                <a:buClrTx/>
                <a:buSzTx/>
                <a:buFontTx/>
                <a:buNone/>
                <a:tabLst>
                  <a:tab pos="4572000" algn="r"/>
                </a:tabLst>
                <a:defRPr/>
              </a:pPr>
              <a:r>
                <a:rPr kumimoji="0" lang="nl-BE" sz="1400" b="0"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charset="0"/>
                </a:rPr>
                <a:t>Health portal</a:t>
              </a:r>
              <a:endParaRPr kumimoji="0" lang="nl-BE" sz="1000" b="0" i="1" u="none" strike="noStrike" kern="1200" cap="none" spc="0" normalizeH="0" baseline="0" noProof="0">
                <a:ln>
                  <a:noFill/>
                </a:ln>
                <a:solidFill>
                  <a:srgbClr val="FFFFFF"/>
                </a:solidFill>
                <a:effectLst/>
                <a:uLnTx/>
                <a:uFillTx/>
                <a:latin typeface="Calibri"/>
                <a:ea typeface="+mn-ea"/>
                <a:cs typeface="Arial" charset="0"/>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Arial" charset="0"/>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Arial" charset="0"/>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Arial" charset="0"/>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nl-BE" sz="1600" b="1"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charset="0"/>
                </a:rPr>
                <a:t>DTW</a:t>
              </a:r>
            </a:p>
          </p:txBody>
        </p:sp>
        <p:pic>
          <p:nvPicPr>
            <p:cNvPr id="96330"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7696200" y="2028826"/>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marL="0" marR="0" lvl="0" indent="0" algn="ctr" defTabSz="914400" rtl="0" eaLnBrk="0" fontAlgn="auto" latinLnBrk="0" hangingPunct="0">
              <a:lnSpc>
                <a:spcPct val="80000"/>
              </a:lnSpc>
              <a:spcBef>
                <a:spcPct val="50000"/>
              </a:spcBef>
              <a:spcAft>
                <a:spcPts val="0"/>
              </a:spcAft>
              <a:buClrTx/>
              <a:buSzTx/>
              <a:buFontTx/>
              <a:buNone/>
              <a:tabLst>
                <a:tab pos="4572000" algn="r"/>
              </a:tabLst>
              <a:defRPr/>
            </a:pPr>
            <a:r>
              <a:rPr kumimoji="0" lang="nl-BE" sz="1400" b="0"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charset="0"/>
              </a:rPr>
              <a:t>Software zorginstelling</a:t>
            </a:r>
            <a:endParaRPr kumimoji="0" lang="nl-BE" sz="1000" b="0" i="1" u="none" strike="noStrike" kern="1200" cap="none" spc="0" normalizeH="0" baseline="0" noProof="0">
              <a:ln>
                <a:noFill/>
              </a:ln>
              <a:solidFill>
                <a:srgbClr val="FFFFFF"/>
              </a:solidFill>
              <a:effectLst/>
              <a:uLnTx/>
              <a:uFillTx/>
              <a:latin typeface="Calibri"/>
              <a:ea typeface="+mn-ea"/>
              <a:cs typeface="Arial" charset="0"/>
            </a:endParaRPr>
          </a:p>
        </p:txBody>
      </p:sp>
      <p:sp>
        <p:nvSpPr>
          <p:cNvPr id="101" name="AutoShape 32">
            <a:hlinkClick r:id="" action="ppaction://noaction" highlightClick="1"/>
          </p:cNvPr>
          <p:cNvSpPr>
            <a:spLocks noChangeArrowheads="1"/>
          </p:cNvSpPr>
          <p:nvPr/>
        </p:nvSpPr>
        <p:spPr bwMode="blackWhite">
          <a:xfrm>
            <a:off x="8104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Arial" charset="0"/>
            </a:endParaRPr>
          </a:p>
        </p:txBody>
      </p:sp>
      <p:sp>
        <p:nvSpPr>
          <p:cNvPr id="102" name="AutoShape 33">
            <a:hlinkClick r:id="" action="ppaction://noaction" highlightClick="1"/>
          </p:cNvPr>
          <p:cNvSpPr>
            <a:spLocks noChangeArrowheads="1"/>
          </p:cNvSpPr>
          <p:nvPr/>
        </p:nvSpPr>
        <p:spPr bwMode="blackWhite">
          <a:xfrm>
            <a:off x="8167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Arial" charset="0"/>
            </a:endParaRPr>
          </a:p>
        </p:txBody>
      </p:sp>
      <p:sp>
        <p:nvSpPr>
          <p:cNvPr id="103" name="AutoShape 34">
            <a:hlinkClick r:id="" action="ppaction://noaction" highlightClick="1"/>
          </p:cNvPr>
          <p:cNvSpPr>
            <a:spLocks noChangeArrowheads="1"/>
          </p:cNvSpPr>
          <p:nvPr/>
        </p:nvSpPr>
        <p:spPr bwMode="blackWhite">
          <a:xfrm>
            <a:off x="8231188" y="2633664"/>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Arial" charset="0"/>
            </a:endParaRPr>
          </a:p>
        </p:txBody>
      </p:sp>
      <p:sp>
        <p:nvSpPr>
          <p:cNvPr id="104" name="AutoShape 35">
            <a:hlinkClick r:id="" action="ppaction://noaction" highlightClick="1"/>
          </p:cNvPr>
          <p:cNvSpPr>
            <a:spLocks noChangeArrowheads="1"/>
          </p:cNvSpPr>
          <p:nvPr/>
        </p:nvSpPr>
        <p:spPr bwMode="blackWhite">
          <a:xfrm>
            <a:off x="8294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nl-BE" sz="1600" b="1"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charset="0"/>
              </a:rPr>
              <a:t>DTW</a:t>
            </a:r>
          </a:p>
        </p:txBody>
      </p:sp>
      <p:sp>
        <p:nvSpPr>
          <p:cNvPr id="105" name="AutoShape 36">
            <a:hlinkClick r:id="" action="ppaction://noaction" highlightClick="1"/>
          </p:cNvPr>
          <p:cNvSpPr>
            <a:spLocks noChangeArrowheads="1"/>
          </p:cNvSpPr>
          <p:nvPr/>
        </p:nvSpPr>
        <p:spPr bwMode="blackWhite">
          <a:xfrm>
            <a:off x="6388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marL="0" marR="0" lvl="0" indent="0" algn="ctr" defTabSz="914400" rtl="0" eaLnBrk="0" fontAlgn="auto" latinLnBrk="0" hangingPunct="0">
              <a:lnSpc>
                <a:spcPct val="80000"/>
              </a:lnSpc>
              <a:spcBef>
                <a:spcPct val="50000"/>
              </a:spcBef>
              <a:spcAft>
                <a:spcPts val="0"/>
              </a:spcAft>
              <a:buClrTx/>
              <a:buSzTx/>
              <a:buFontTx/>
              <a:buNone/>
              <a:tabLst>
                <a:tab pos="4572000" algn="r"/>
              </a:tabLst>
              <a:defRPr/>
            </a:pPr>
            <a:r>
              <a:rPr kumimoji="0" lang="nl-BE" sz="1400" b="0"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charset="0"/>
              </a:rPr>
              <a:t>MyCareNet</a:t>
            </a:r>
            <a:endParaRPr kumimoji="0" lang="nl-BE" sz="1000" b="0" i="1" u="none" strike="noStrike" kern="1200" cap="none" spc="0" normalizeH="0" baseline="0" noProof="0">
              <a:ln>
                <a:noFill/>
              </a:ln>
              <a:solidFill>
                <a:srgbClr val="FFFFFF"/>
              </a:solidFill>
              <a:effectLst/>
              <a:uLnTx/>
              <a:uFillTx/>
              <a:latin typeface="Calibri"/>
              <a:ea typeface="+mn-ea"/>
              <a:cs typeface="Arial" charset="0"/>
            </a:endParaRPr>
          </a:p>
        </p:txBody>
      </p:sp>
      <p:sp>
        <p:nvSpPr>
          <p:cNvPr id="106" name="AutoShape 37">
            <a:hlinkClick r:id="" action="ppaction://noaction" highlightClick="1"/>
          </p:cNvPr>
          <p:cNvSpPr>
            <a:spLocks noChangeArrowheads="1"/>
          </p:cNvSpPr>
          <p:nvPr/>
        </p:nvSpPr>
        <p:spPr bwMode="blackWhite">
          <a:xfrm>
            <a:off x="6837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Arial" charset="0"/>
            </a:endParaRPr>
          </a:p>
        </p:txBody>
      </p:sp>
      <p:sp>
        <p:nvSpPr>
          <p:cNvPr id="107" name="AutoShape 38">
            <a:hlinkClick r:id="" action="ppaction://noaction" highlightClick="1"/>
          </p:cNvPr>
          <p:cNvSpPr>
            <a:spLocks noChangeArrowheads="1"/>
          </p:cNvSpPr>
          <p:nvPr/>
        </p:nvSpPr>
        <p:spPr bwMode="blackWhite">
          <a:xfrm>
            <a:off x="6900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Arial" charset="0"/>
            </a:endParaRPr>
          </a:p>
        </p:txBody>
      </p:sp>
      <p:sp>
        <p:nvSpPr>
          <p:cNvPr id="108" name="AutoShape 39">
            <a:hlinkClick r:id="" action="ppaction://noaction" highlightClick="1"/>
          </p:cNvPr>
          <p:cNvSpPr>
            <a:spLocks noChangeArrowheads="1"/>
          </p:cNvSpPr>
          <p:nvPr/>
        </p:nvSpPr>
        <p:spPr bwMode="blackWhite">
          <a:xfrm>
            <a:off x="6965951"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Arial" charset="0"/>
            </a:endParaRPr>
          </a:p>
        </p:txBody>
      </p:sp>
      <p:sp>
        <p:nvSpPr>
          <p:cNvPr id="109" name="AutoShape 40">
            <a:hlinkClick r:id="" action="ppaction://noaction" highlightClick="1"/>
          </p:cNvPr>
          <p:cNvSpPr>
            <a:spLocks noChangeArrowheads="1"/>
          </p:cNvSpPr>
          <p:nvPr/>
        </p:nvSpPr>
        <p:spPr bwMode="blackWhite">
          <a:xfrm>
            <a:off x="7029450" y="3005139"/>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nl-BE" sz="1600" b="1"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charset="0"/>
              </a:rPr>
              <a:t>DTW</a:t>
            </a:r>
          </a:p>
        </p:txBody>
      </p:sp>
      <p:sp>
        <p:nvSpPr>
          <p:cNvPr id="110" name="AutoShape 41">
            <a:hlinkClick r:id="" action="ppaction://noaction" highlightClick="1"/>
          </p:cNvPr>
          <p:cNvSpPr>
            <a:spLocks noChangeArrowheads="1"/>
          </p:cNvSpPr>
          <p:nvPr/>
        </p:nvSpPr>
        <p:spPr bwMode="blackWhite">
          <a:xfrm>
            <a:off x="8882064" y="1565276"/>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marL="0" marR="0" lvl="0" indent="0" algn="ctr" defTabSz="914400" rtl="0" eaLnBrk="0" fontAlgn="auto" latinLnBrk="0" hangingPunct="0">
              <a:lnSpc>
                <a:spcPct val="80000"/>
              </a:lnSpc>
              <a:spcBef>
                <a:spcPct val="50000"/>
              </a:spcBef>
              <a:spcAft>
                <a:spcPts val="0"/>
              </a:spcAft>
              <a:buClrTx/>
              <a:buSzTx/>
              <a:buFontTx/>
              <a:buNone/>
              <a:tabLst>
                <a:tab pos="4572000" algn="r"/>
              </a:tabLst>
              <a:defRPr/>
            </a:pPr>
            <a:r>
              <a:rPr kumimoji="0" lang="nl-BE" sz="14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Arial" charset="0"/>
              </a:rPr>
              <a:t>Software zorgverlener</a:t>
            </a:r>
            <a:endParaRPr kumimoji="0" lang="nl-BE" sz="1000" b="0" i="1" u="none" strike="noStrike" kern="1200" cap="none" spc="0" normalizeH="0" baseline="0" noProof="0" dirty="0">
              <a:ln>
                <a:noFill/>
              </a:ln>
              <a:solidFill>
                <a:srgbClr val="FFFFFF"/>
              </a:solidFill>
              <a:effectLst/>
              <a:uLnTx/>
              <a:uFillTx/>
              <a:latin typeface="Calibri"/>
              <a:ea typeface="+mn-ea"/>
              <a:cs typeface="Arial" charset="0"/>
            </a:endParaRPr>
          </a:p>
        </p:txBody>
      </p:sp>
      <p:sp>
        <p:nvSpPr>
          <p:cNvPr id="111" name="AutoShape 46"/>
          <p:cNvSpPr>
            <a:spLocks noChangeArrowheads="1"/>
          </p:cNvSpPr>
          <p:nvPr/>
        </p:nvSpPr>
        <p:spPr bwMode="auto">
          <a:xfrm>
            <a:off x="3122613" y="2538414"/>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Arial" charset="0"/>
            </a:endParaRPr>
          </a:p>
        </p:txBody>
      </p:sp>
      <p:sp>
        <p:nvSpPr>
          <p:cNvPr id="112" name="AutoShape 47"/>
          <p:cNvSpPr>
            <a:spLocks noChangeArrowheads="1"/>
          </p:cNvSpPr>
          <p:nvPr/>
        </p:nvSpPr>
        <p:spPr bwMode="auto">
          <a:xfrm>
            <a:off x="9459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Arial" charset="0"/>
            </a:endParaRPr>
          </a:p>
        </p:txBody>
      </p:sp>
      <p:sp>
        <p:nvSpPr>
          <p:cNvPr id="113" name="AutoShape 49"/>
          <p:cNvSpPr>
            <a:spLocks noChangeArrowheads="1"/>
          </p:cNvSpPr>
          <p:nvPr/>
        </p:nvSpPr>
        <p:spPr bwMode="auto">
          <a:xfrm>
            <a:off x="8445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Arial" charset="0"/>
            </a:endParaRPr>
          </a:p>
        </p:txBody>
      </p:sp>
      <p:sp>
        <p:nvSpPr>
          <p:cNvPr id="114" name="AutoShape 50"/>
          <p:cNvSpPr>
            <a:spLocks noChangeArrowheads="1"/>
          </p:cNvSpPr>
          <p:nvPr/>
        </p:nvSpPr>
        <p:spPr bwMode="auto">
          <a:xfrm>
            <a:off x="5473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Arial" charset="0"/>
            </a:endParaRPr>
          </a:p>
        </p:txBody>
      </p:sp>
      <p:sp>
        <p:nvSpPr>
          <p:cNvPr id="115" name="AutoShape 51"/>
          <p:cNvSpPr>
            <a:spLocks noChangeArrowheads="1"/>
          </p:cNvSpPr>
          <p:nvPr/>
        </p:nvSpPr>
        <p:spPr bwMode="auto">
          <a:xfrm>
            <a:off x="6807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Arial" charset="0"/>
            </a:endParaRPr>
          </a:p>
        </p:txBody>
      </p:sp>
      <p:sp>
        <p:nvSpPr>
          <p:cNvPr id="116" name="AutoShape 52"/>
          <p:cNvSpPr>
            <a:spLocks noChangeArrowheads="1"/>
          </p:cNvSpPr>
          <p:nvPr/>
        </p:nvSpPr>
        <p:spPr bwMode="auto">
          <a:xfrm rot="5400000">
            <a:off x="4141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Arial" charset="0"/>
            </a:endParaRPr>
          </a:p>
        </p:txBody>
      </p:sp>
      <p:sp>
        <p:nvSpPr>
          <p:cNvPr id="117" name="AutoShape 53"/>
          <p:cNvSpPr>
            <a:spLocks noChangeArrowheads="1"/>
          </p:cNvSpPr>
          <p:nvPr/>
        </p:nvSpPr>
        <p:spPr bwMode="auto">
          <a:xfrm rot="5400000">
            <a:off x="2763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Arial" charset="0"/>
            </a:endParaRPr>
          </a:p>
        </p:txBody>
      </p:sp>
      <p:sp>
        <p:nvSpPr>
          <p:cNvPr id="118" name="AutoShape 54"/>
          <p:cNvSpPr>
            <a:spLocks noChangeArrowheads="1"/>
          </p:cNvSpPr>
          <p:nvPr/>
        </p:nvSpPr>
        <p:spPr bwMode="auto">
          <a:xfrm rot="5400000">
            <a:off x="6870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Arial" charset="0"/>
            </a:endParaRPr>
          </a:p>
        </p:txBody>
      </p:sp>
      <p:sp>
        <p:nvSpPr>
          <p:cNvPr id="119" name="AutoShape 55"/>
          <p:cNvSpPr>
            <a:spLocks noChangeArrowheads="1"/>
          </p:cNvSpPr>
          <p:nvPr/>
        </p:nvSpPr>
        <p:spPr bwMode="auto">
          <a:xfrm rot="5400000">
            <a:off x="9332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Arial" charset="0"/>
            </a:endParaRPr>
          </a:p>
        </p:txBody>
      </p:sp>
      <p:sp>
        <p:nvSpPr>
          <p:cNvPr id="120" name="AutoShape 56"/>
          <p:cNvSpPr>
            <a:spLocks noChangeArrowheads="1"/>
          </p:cNvSpPr>
          <p:nvPr/>
        </p:nvSpPr>
        <p:spPr bwMode="auto">
          <a:xfrm rot="5400000">
            <a:off x="8146257" y="1221582"/>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Arial" charset="0"/>
            </a:endParaRPr>
          </a:p>
        </p:txBody>
      </p:sp>
      <p:sp>
        <p:nvSpPr>
          <p:cNvPr id="121" name="AutoShape 59">
            <a:hlinkClick r:id="" action="ppaction://noaction" highlightClick="1"/>
          </p:cNvPr>
          <p:cNvSpPr>
            <a:spLocks noChangeArrowheads="1"/>
          </p:cNvSpPr>
          <p:nvPr/>
        </p:nvSpPr>
        <p:spPr bwMode="blackWhite">
          <a:xfrm>
            <a:off x="3644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marL="0" marR="0" lvl="0" indent="0" algn="ctr" defTabSz="914400" rtl="0" eaLnBrk="0" fontAlgn="auto" latinLnBrk="0" hangingPunct="0">
              <a:lnSpc>
                <a:spcPct val="80000"/>
              </a:lnSpc>
              <a:spcBef>
                <a:spcPct val="50000"/>
              </a:spcBef>
              <a:spcAft>
                <a:spcPts val="0"/>
              </a:spcAft>
              <a:buClrTx/>
              <a:buSzTx/>
              <a:buFontTx/>
              <a:buNone/>
              <a:tabLst>
                <a:tab pos="4572000" algn="r"/>
              </a:tabLst>
              <a:defRPr/>
            </a:pPr>
            <a:r>
              <a:rPr kumimoji="0" lang="nl-BE" sz="1400" b="0"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charset="0"/>
              </a:rPr>
              <a:t>Site RIZIV</a:t>
            </a:r>
            <a:endParaRPr kumimoji="0" lang="nl-BE" sz="1000" b="0" i="1" u="none" strike="noStrike" kern="1200" cap="none" spc="0" normalizeH="0" baseline="0" noProof="0">
              <a:ln>
                <a:noFill/>
              </a:ln>
              <a:solidFill>
                <a:srgbClr val="FFFFFF"/>
              </a:solidFill>
              <a:effectLst/>
              <a:uLnTx/>
              <a:uFillTx/>
              <a:latin typeface="Calibri"/>
              <a:ea typeface="+mn-ea"/>
              <a:cs typeface="Arial" charset="0"/>
            </a:endParaRPr>
          </a:p>
        </p:txBody>
      </p:sp>
      <p:sp>
        <p:nvSpPr>
          <p:cNvPr id="122" name="AutoShape 60">
            <a:hlinkClick r:id="" action="ppaction://noaction" highlightClick="1"/>
          </p:cNvPr>
          <p:cNvSpPr>
            <a:spLocks noChangeArrowheads="1"/>
          </p:cNvSpPr>
          <p:nvPr/>
        </p:nvSpPr>
        <p:spPr bwMode="blackWhite">
          <a:xfrm>
            <a:off x="4094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Arial" charset="0"/>
            </a:endParaRPr>
          </a:p>
        </p:txBody>
      </p:sp>
      <p:sp>
        <p:nvSpPr>
          <p:cNvPr id="123" name="AutoShape 61">
            <a:hlinkClick r:id="" action="ppaction://noaction" highlightClick="1"/>
          </p:cNvPr>
          <p:cNvSpPr>
            <a:spLocks noChangeArrowheads="1"/>
          </p:cNvSpPr>
          <p:nvPr/>
        </p:nvSpPr>
        <p:spPr bwMode="blackWhite">
          <a:xfrm>
            <a:off x="4157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Arial" charset="0"/>
            </a:endParaRPr>
          </a:p>
        </p:txBody>
      </p:sp>
      <p:sp>
        <p:nvSpPr>
          <p:cNvPr id="124" name="AutoShape 62">
            <a:hlinkClick r:id="" action="ppaction://noaction" highlightClick="1"/>
          </p:cNvPr>
          <p:cNvSpPr>
            <a:spLocks noChangeArrowheads="1"/>
          </p:cNvSpPr>
          <p:nvPr/>
        </p:nvSpPr>
        <p:spPr bwMode="blackWhite">
          <a:xfrm>
            <a:off x="4222751"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Arial" charset="0"/>
            </a:endParaRPr>
          </a:p>
        </p:txBody>
      </p:sp>
      <p:sp>
        <p:nvSpPr>
          <p:cNvPr id="125" name="AutoShape 63">
            <a:hlinkClick r:id="" action="ppaction://noaction" highlightClick="1"/>
          </p:cNvPr>
          <p:cNvSpPr>
            <a:spLocks noChangeArrowheads="1"/>
          </p:cNvSpPr>
          <p:nvPr/>
        </p:nvSpPr>
        <p:spPr bwMode="blackWhite">
          <a:xfrm>
            <a:off x="4286250" y="2700339"/>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nl-BE" sz="1600" b="1"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charset="0"/>
              </a:rPr>
              <a:t>DTW</a:t>
            </a:r>
          </a:p>
        </p:txBody>
      </p:sp>
      <p:pic>
        <p:nvPicPr>
          <p:cNvPr id="9630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6363" y="3124201"/>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4964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marL="0" marR="0" lvl="0" indent="0" algn="ctr" defTabSz="914400" rtl="0" eaLnBrk="0" fontAlgn="auto" latinLnBrk="0" hangingPunct="0">
              <a:lnSpc>
                <a:spcPct val="80000"/>
              </a:lnSpc>
              <a:spcBef>
                <a:spcPct val="50000"/>
              </a:spcBef>
              <a:spcAft>
                <a:spcPts val="0"/>
              </a:spcAft>
              <a:buClrTx/>
              <a:buSzTx/>
              <a:buFontTx/>
              <a:buNone/>
              <a:tabLst/>
              <a:defRPr/>
            </a:pPr>
            <a:r>
              <a:rPr kumimoji="0" lang="nl-BE" sz="2000" b="1" i="1" u="none" strike="noStrike" kern="1200" cap="none" spc="0" normalizeH="0" baseline="0" noProof="0">
                <a:ln>
                  <a:noFill/>
                </a:ln>
                <a:solidFill>
                  <a:srgbClr val="FFCC99"/>
                </a:solidFill>
                <a:effectLst>
                  <a:outerShdw blurRad="38100" dist="38100" dir="2700000" algn="tl">
                    <a:srgbClr val="000000"/>
                  </a:outerShdw>
                </a:effectLst>
                <a:uLnTx/>
                <a:uFillTx/>
                <a:latin typeface="Calibri"/>
                <a:ea typeface="+mn-ea"/>
                <a:cs typeface="Arial" charset="0"/>
              </a:rPr>
              <a:t>GAB</a:t>
            </a:r>
          </a:p>
        </p:txBody>
      </p:sp>
      <p:sp>
        <p:nvSpPr>
          <p:cNvPr id="128" name="AutoShape 69"/>
          <p:cNvSpPr>
            <a:spLocks noChangeArrowheads="1"/>
          </p:cNvSpPr>
          <p:nvPr/>
        </p:nvSpPr>
        <p:spPr bwMode="blackWhite">
          <a:xfrm>
            <a:off x="3600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marL="0" marR="0" lvl="0" indent="0" algn="ctr" defTabSz="914400" rtl="0" eaLnBrk="0" fontAlgn="auto" latinLnBrk="0" hangingPunct="0">
              <a:lnSpc>
                <a:spcPct val="80000"/>
              </a:lnSpc>
              <a:spcBef>
                <a:spcPct val="50000"/>
              </a:spcBef>
              <a:spcAft>
                <a:spcPts val="0"/>
              </a:spcAft>
              <a:buClrTx/>
              <a:buSzTx/>
              <a:buFontTx/>
              <a:buNone/>
              <a:tabLst/>
              <a:defRPr/>
            </a:pPr>
            <a:r>
              <a:rPr kumimoji="0" lang="nl-BE" sz="2000" b="1" i="1" u="none" strike="noStrike" kern="1200" cap="none" spc="0" normalizeH="0" baseline="0" noProof="0">
                <a:ln>
                  <a:noFill/>
                </a:ln>
                <a:solidFill>
                  <a:srgbClr val="FFCC99"/>
                </a:solidFill>
                <a:effectLst>
                  <a:outerShdw blurRad="38100" dist="38100" dir="2700000" algn="tl">
                    <a:srgbClr val="000000"/>
                  </a:outerShdw>
                </a:effectLst>
                <a:uLnTx/>
                <a:uFillTx/>
                <a:latin typeface="Calibri"/>
                <a:ea typeface="+mn-ea"/>
                <a:cs typeface="Arial" charset="0"/>
              </a:rPr>
              <a:t>GAB</a:t>
            </a:r>
          </a:p>
        </p:txBody>
      </p:sp>
      <p:sp>
        <p:nvSpPr>
          <p:cNvPr id="129" name="AutoShape 73"/>
          <p:cNvSpPr>
            <a:spLocks noChangeArrowheads="1"/>
          </p:cNvSpPr>
          <p:nvPr/>
        </p:nvSpPr>
        <p:spPr bwMode="blackWhite">
          <a:xfrm>
            <a:off x="2279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marL="0" marR="0" lvl="0" indent="0" algn="ctr" defTabSz="914400" rtl="0" eaLnBrk="0" fontAlgn="auto" latinLnBrk="0" hangingPunct="0">
              <a:lnSpc>
                <a:spcPct val="80000"/>
              </a:lnSpc>
              <a:spcBef>
                <a:spcPct val="50000"/>
              </a:spcBef>
              <a:spcAft>
                <a:spcPts val="0"/>
              </a:spcAft>
              <a:buClrTx/>
              <a:buSzTx/>
              <a:buFontTx/>
              <a:buNone/>
              <a:tabLst/>
              <a:defRPr/>
            </a:pPr>
            <a:r>
              <a:rPr kumimoji="0" lang="nl-BE" sz="2000" b="1" i="1" u="none" strike="noStrike" kern="1200" cap="none" spc="0" normalizeH="0" baseline="0" noProof="0">
                <a:ln>
                  <a:noFill/>
                </a:ln>
                <a:solidFill>
                  <a:srgbClr val="FFCC99"/>
                </a:solidFill>
                <a:effectLst>
                  <a:outerShdw blurRad="38100" dist="38100" dir="2700000" algn="tl">
                    <a:srgbClr val="000000"/>
                  </a:outerShdw>
                </a:effectLst>
                <a:uLnTx/>
                <a:uFillTx/>
                <a:latin typeface="Calibri"/>
                <a:ea typeface="+mn-ea"/>
                <a:cs typeface="Arial" charset="0"/>
              </a:rPr>
              <a:t>GAB</a:t>
            </a:r>
          </a:p>
        </p:txBody>
      </p:sp>
      <p:sp>
        <p:nvSpPr>
          <p:cNvPr id="130" name="AutoShape 48"/>
          <p:cNvSpPr>
            <a:spLocks noChangeArrowheads="1"/>
          </p:cNvSpPr>
          <p:nvPr/>
        </p:nvSpPr>
        <p:spPr bwMode="auto">
          <a:xfrm>
            <a:off x="4330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Arial" charset="0"/>
            </a:endParaRPr>
          </a:p>
        </p:txBody>
      </p:sp>
      <p:sp>
        <p:nvSpPr>
          <p:cNvPr id="96310" name="AutoShape 17"/>
          <p:cNvSpPr>
            <a:spLocks noChangeArrowheads="1"/>
          </p:cNvSpPr>
          <p:nvPr/>
        </p:nvSpPr>
        <p:spPr bwMode="auto">
          <a:xfrm>
            <a:off x="6494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
        <p:nvSpPr>
          <p:cNvPr id="96311" name="AutoShape 18"/>
          <p:cNvSpPr>
            <a:spLocks noChangeArrowheads="1"/>
          </p:cNvSpPr>
          <p:nvPr/>
        </p:nvSpPr>
        <p:spPr bwMode="auto">
          <a:xfrm>
            <a:off x="7678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
        <p:nvSpPr>
          <p:cNvPr id="96312" name="AutoShape 19"/>
          <p:cNvSpPr>
            <a:spLocks noChangeArrowheads="1"/>
          </p:cNvSpPr>
          <p:nvPr/>
        </p:nvSpPr>
        <p:spPr bwMode="auto">
          <a:xfrm>
            <a:off x="8977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
        <p:nvSpPr>
          <p:cNvPr id="96313" name="AutoShape 68"/>
          <p:cNvSpPr>
            <a:spLocks noChangeArrowheads="1"/>
          </p:cNvSpPr>
          <p:nvPr/>
        </p:nvSpPr>
        <p:spPr bwMode="auto">
          <a:xfrm>
            <a:off x="5192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
        <p:nvSpPr>
          <p:cNvPr id="96314" name="AutoShape 70"/>
          <p:cNvSpPr>
            <a:spLocks noChangeArrowheads="1"/>
          </p:cNvSpPr>
          <p:nvPr/>
        </p:nvSpPr>
        <p:spPr bwMode="auto">
          <a:xfrm>
            <a:off x="3829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
        <p:nvSpPr>
          <p:cNvPr id="96315" name="AutoShape 74"/>
          <p:cNvSpPr>
            <a:spLocks noChangeArrowheads="1"/>
          </p:cNvSpPr>
          <p:nvPr/>
        </p:nvSpPr>
        <p:spPr bwMode="auto">
          <a:xfrm>
            <a:off x="2508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pic>
        <p:nvPicPr>
          <p:cNvPr id="96316"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3716339"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631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6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79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9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2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45563" y="21145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9359900" y="20748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Arial" charset="0"/>
            </a:endParaRPr>
          </a:p>
        </p:txBody>
      </p:sp>
      <p:sp>
        <p:nvSpPr>
          <p:cNvPr id="143" name="AutoShape 33">
            <a:hlinkClick r:id="" action="ppaction://noaction" highlightClick="1"/>
          </p:cNvPr>
          <p:cNvSpPr>
            <a:spLocks noChangeArrowheads="1"/>
          </p:cNvSpPr>
          <p:nvPr/>
        </p:nvSpPr>
        <p:spPr bwMode="blackWhite">
          <a:xfrm>
            <a:off x="9423400" y="213995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Arial" charset="0"/>
            </a:endParaRPr>
          </a:p>
        </p:txBody>
      </p:sp>
      <p:sp>
        <p:nvSpPr>
          <p:cNvPr id="144" name="AutoShape 34">
            <a:hlinkClick r:id="" action="ppaction://noaction" highlightClick="1"/>
          </p:cNvPr>
          <p:cNvSpPr>
            <a:spLocks noChangeArrowheads="1"/>
          </p:cNvSpPr>
          <p:nvPr/>
        </p:nvSpPr>
        <p:spPr bwMode="blackWhite">
          <a:xfrm>
            <a:off x="9486900" y="2205039"/>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BE" sz="1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Arial" charset="0"/>
            </a:endParaRPr>
          </a:p>
        </p:txBody>
      </p:sp>
      <p:sp>
        <p:nvSpPr>
          <p:cNvPr id="145" name="AutoShape 35">
            <a:hlinkClick r:id="" action="ppaction://noaction" highlightClick="1"/>
          </p:cNvPr>
          <p:cNvSpPr>
            <a:spLocks noChangeArrowheads="1"/>
          </p:cNvSpPr>
          <p:nvPr/>
        </p:nvSpPr>
        <p:spPr bwMode="blackWhite">
          <a:xfrm>
            <a:off x="9550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nl-BE" sz="1600" b="1"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charset="0"/>
              </a:rPr>
              <a:t>DTW</a:t>
            </a:r>
          </a:p>
        </p:txBody>
      </p:sp>
    </p:spTree>
    <p:extLst>
      <p:ext uri="{BB962C8B-B14F-4D97-AF65-F5344CB8AC3E}">
        <p14:creationId xmlns:p14="http://schemas.microsoft.com/office/powerpoint/2010/main" val="2243421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5374"/>
            <a:ext cx="10972800" cy="929984"/>
          </a:xfrm>
        </p:spPr>
        <p:txBody>
          <a:bodyPr/>
          <a:lstStyle/>
          <a:p>
            <a:r>
              <a:rPr lang="nl-BE" noProof="0" dirty="0" smtClean="0"/>
              <a:t>Enkele cijfers</a:t>
            </a:r>
            <a:endParaRPr lang="nl-BE" noProof="0" dirty="0"/>
          </a:p>
        </p:txBody>
      </p:sp>
      <p:grpSp>
        <p:nvGrpSpPr>
          <p:cNvPr id="42" name="Group 41"/>
          <p:cNvGrpSpPr/>
          <p:nvPr/>
        </p:nvGrpSpPr>
        <p:grpSpPr>
          <a:xfrm>
            <a:off x="8056657" y="1362072"/>
            <a:ext cx="1361271" cy="1531404"/>
            <a:chOff x="4023526" y="818701"/>
            <a:chExt cx="2420035" cy="2722496"/>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8598" y="818701"/>
              <a:ext cx="1274918" cy="1416202"/>
            </a:xfrm>
            <a:prstGeom prst="rect">
              <a:avLst/>
            </a:prstGeom>
          </p:spPr>
        </p:pic>
        <p:sp>
          <p:nvSpPr>
            <p:cNvPr id="12" name="Rectangle 11"/>
            <p:cNvSpPr/>
            <p:nvPr/>
          </p:nvSpPr>
          <p:spPr>
            <a:xfrm>
              <a:off x="4023526" y="2337449"/>
              <a:ext cx="2420035" cy="1203748"/>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600" b="1" i="0" u="none" strike="noStrike" kern="1200" cap="none" spc="0" normalizeH="0" baseline="0" noProof="0" dirty="0" smtClean="0">
                  <a:ln>
                    <a:noFill/>
                  </a:ln>
                  <a:solidFill>
                    <a:srgbClr val="4A6C5B"/>
                  </a:solidFill>
                  <a:effectLst/>
                  <a:uLnTx/>
                  <a:uFillTx/>
                  <a:latin typeface="Arial" panose="020B0604020202020204" pitchFamily="34" charset="0"/>
                  <a:ea typeface="+mn-ea"/>
                  <a:cs typeface="Arial" panose="020B0604020202020204" pitchFamily="34" charset="0"/>
                </a:rPr>
                <a:t>620 miljoen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100" b="1" i="0" u="none" strike="noStrike" kern="1200" cap="none" spc="0" normalizeH="0" baseline="0" noProof="0" dirty="0" smtClean="0">
                  <a:ln>
                    <a:noFill/>
                  </a:ln>
                  <a:solidFill>
                    <a:srgbClr val="4A6C5B"/>
                  </a:solidFill>
                  <a:effectLst/>
                  <a:uLnTx/>
                  <a:uFillTx/>
                  <a:latin typeface="Arial" panose="020B0604020202020204" pitchFamily="34" charset="0"/>
                  <a:ea typeface="+mn-ea"/>
                  <a:cs typeface="Arial" panose="020B0604020202020204" pitchFamily="34" charset="0"/>
                </a:rPr>
                <a:t>berichten/jaar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100" b="1" i="0" u="none" strike="noStrike" kern="1200" cap="none" spc="0" normalizeH="0" baseline="0" noProof="0" dirty="0" smtClean="0">
                  <a:ln>
                    <a:noFill/>
                  </a:ln>
                  <a:solidFill>
                    <a:srgbClr val="4A6C5B"/>
                  </a:solidFill>
                  <a:effectLst/>
                  <a:uLnTx/>
                  <a:uFillTx/>
                  <a:latin typeface="Arial" panose="020B0604020202020204" pitchFamily="34" charset="0"/>
                  <a:ea typeface="+mn-ea"/>
                  <a:cs typeface="Arial" panose="020B0604020202020204" pitchFamily="34" charset="0"/>
                </a:rPr>
                <a:t>via </a:t>
              </a:r>
              <a:r>
                <a:rPr kumimoji="0" lang="nl-BE" sz="1100" b="1" i="0" u="none" strike="noStrike" kern="1200" cap="none" spc="0" normalizeH="0" baseline="0" noProof="0" dirty="0" smtClean="0">
                  <a:ln>
                    <a:noFill/>
                  </a:ln>
                  <a:solidFill>
                    <a:srgbClr val="087670"/>
                  </a:solidFill>
                  <a:effectLst/>
                  <a:uLnTx/>
                  <a:uFillTx/>
                  <a:latin typeface="Arial" panose="020B0604020202020204" pitchFamily="34" charset="0"/>
                  <a:ea typeface="+mn-ea"/>
                  <a:cs typeface="Arial" panose="020B0604020202020204" pitchFamily="34" charset="0"/>
                </a:rPr>
                <a:t>eHealth</a:t>
              </a:r>
              <a:r>
                <a:rPr kumimoji="0" lang="nl-BE" sz="1100" b="1" i="0" u="none" strike="noStrike" kern="1200" cap="none" spc="0" normalizeH="0" baseline="0" noProof="0" dirty="0" smtClean="0">
                  <a:ln>
                    <a:noFill/>
                  </a:ln>
                  <a:solidFill>
                    <a:srgbClr val="4A6C5B"/>
                  </a:solidFill>
                  <a:effectLst/>
                  <a:uLnTx/>
                  <a:uFillTx/>
                  <a:latin typeface="Arial" panose="020B0604020202020204" pitchFamily="34" charset="0"/>
                  <a:ea typeface="+mn-ea"/>
                  <a:cs typeface="Arial" panose="020B0604020202020204" pitchFamily="34" charset="0"/>
                </a:rPr>
                <a:t>Box</a:t>
              </a:r>
              <a:endParaRPr kumimoji="0" lang="nl-BE" sz="1100" b="1" i="0" u="none" strike="noStrike" kern="1200" cap="none" spc="0" normalizeH="0" baseline="0" noProof="0" dirty="0">
                <a:ln>
                  <a:noFill/>
                </a:ln>
                <a:solidFill>
                  <a:srgbClr val="4A6C5B"/>
                </a:solidFill>
                <a:effectLst/>
                <a:uLnTx/>
                <a:uFillTx/>
                <a:latin typeface="Arial" panose="020B0604020202020204" pitchFamily="34" charset="0"/>
                <a:ea typeface="+mn-ea"/>
                <a:cs typeface="Arial" panose="020B0604020202020204" pitchFamily="34" charset="0"/>
              </a:endParaRPr>
            </a:p>
          </p:txBody>
        </p:sp>
      </p:grpSp>
      <p:grpSp>
        <p:nvGrpSpPr>
          <p:cNvPr id="43" name="Group 42"/>
          <p:cNvGrpSpPr/>
          <p:nvPr/>
        </p:nvGrpSpPr>
        <p:grpSpPr>
          <a:xfrm>
            <a:off x="5293965" y="1344746"/>
            <a:ext cx="1978427" cy="1652206"/>
            <a:chOff x="6942485" y="814615"/>
            <a:chExt cx="3517203" cy="2937251"/>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5586" y="814615"/>
              <a:ext cx="1829571" cy="1829570"/>
            </a:xfrm>
            <a:prstGeom prst="rect">
              <a:avLst/>
            </a:prstGeom>
          </p:spPr>
        </p:pic>
        <p:sp>
          <p:nvSpPr>
            <p:cNvPr id="15" name="Rectangle 14"/>
            <p:cNvSpPr/>
            <p:nvPr/>
          </p:nvSpPr>
          <p:spPr>
            <a:xfrm>
              <a:off x="6942485" y="2548120"/>
              <a:ext cx="3517203" cy="1203746"/>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600" b="1" i="0" u="none" strike="noStrike" kern="1200" cap="none" spc="0" normalizeH="0" baseline="0" noProof="0" dirty="0" smtClean="0">
                  <a:ln>
                    <a:noFill/>
                  </a:ln>
                  <a:solidFill>
                    <a:srgbClr val="4A6C5B"/>
                  </a:solidFill>
                  <a:effectLst/>
                  <a:uLnTx/>
                  <a:uFillTx/>
                  <a:latin typeface="Arial" panose="020B0604020202020204" pitchFamily="34" charset="0"/>
                  <a:ea typeface="+mn-ea"/>
                  <a:cs typeface="Arial" panose="020B0604020202020204" pitchFamily="34" charset="0"/>
                </a:rPr>
                <a:t>+97%</a:t>
              </a:r>
              <a:r>
                <a:rPr kumimoji="0" lang="nl-BE" sz="2000" b="1" i="0" u="none" strike="noStrike" kern="1200" cap="none" spc="0" normalizeH="0" baseline="0" noProof="0" dirty="0" smtClean="0">
                  <a:ln>
                    <a:noFill/>
                  </a:ln>
                  <a:solidFill>
                    <a:srgbClr val="4A6C5B"/>
                  </a:solidFill>
                  <a:effectLst/>
                  <a:uLnTx/>
                  <a:uFillTx/>
                  <a:latin typeface="Arial" panose="020B0604020202020204" pitchFamily="34" charset="0"/>
                  <a:ea typeface="+mn-ea"/>
                  <a:cs typeface="Arial" panose="020B0604020202020204" pitchFamily="34" charset="0"/>
                </a:rPr>
                <a:t/>
              </a:r>
              <a:br>
                <a:rPr kumimoji="0" lang="nl-BE" sz="2000" b="1" i="0" u="none" strike="noStrike" kern="1200" cap="none" spc="0" normalizeH="0" baseline="0" noProof="0" dirty="0" smtClean="0">
                  <a:ln>
                    <a:noFill/>
                  </a:ln>
                  <a:solidFill>
                    <a:srgbClr val="4A6C5B"/>
                  </a:solidFill>
                  <a:effectLst/>
                  <a:uLnTx/>
                  <a:uFillTx/>
                  <a:latin typeface="Arial" panose="020B0604020202020204" pitchFamily="34" charset="0"/>
                  <a:ea typeface="+mn-ea"/>
                  <a:cs typeface="Arial" panose="020B0604020202020204" pitchFamily="34" charset="0"/>
                </a:rPr>
              </a:br>
              <a:r>
                <a:rPr kumimoji="0" lang="nl-BE" sz="1100" b="1" i="0" u="none" strike="noStrike" kern="1200" cap="none" spc="0" normalizeH="0" baseline="0" noProof="0" dirty="0" smtClean="0">
                  <a:ln>
                    <a:noFill/>
                  </a:ln>
                  <a:solidFill>
                    <a:srgbClr val="4A6C5B"/>
                  </a:solidFill>
                  <a:effectLst/>
                  <a:uLnTx/>
                  <a:uFillTx/>
                  <a:latin typeface="Arial" panose="020B0604020202020204" pitchFamily="34" charset="0"/>
                  <a:ea typeface="+mn-ea"/>
                  <a:cs typeface="Arial" panose="020B0604020202020204" pitchFamily="34" charset="0"/>
                </a:rPr>
                <a:t>van de huisartsen gebruikt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100" b="1" i="0" u="none" strike="noStrike" kern="1200" cap="none" spc="0" normalizeH="0" baseline="0" noProof="0" dirty="0" smtClean="0">
                  <a:ln>
                    <a:noFill/>
                  </a:ln>
                  <a:solidFill>
                    <a:srgbClr val="4A6C5B"/>
                  </a:solidFill>
                  <a:effectLst/>
                  <a:uLnTx/>
                  <a:uFillTx/>
                  <a:latin typeface="Arial" panose="020B0604020202020204" pitchFamily="34" charset="0"/>
                  <a:ea typeface="+mn-ea"/>
                  <a:cs typeface="Arial" panose="020B0604020202020204" pitchFamily="34" charset="0"/>
                </a:rPr>
                <a:t>online gezondheidstools</a:t>
              </a:r>
              <a:endParaRPr kumimoji="0" lang="nl-BE" sz="1100" b="1" i="0" u="none" strike="noStrike" kern="1200" cap="none" spc="0" normalizeH="0" baseline="0" noProof="0" dirty="0">
                <a:ln>
                  <a:noFill/>
                </a:ln>
                <a:solidFill>
                  <a:srgbClr val="4A6C5B"/>
                </a:solidFill>
                <a:effectLst/>
                <a:uLnTx/>
                <a:uFillTx/>
                <a:latin typeface="Arial" panose="020B0604020202020204" pitchFamily="34" charset="0"/>
                <a:ea typeface="+mn-ea"/>
                <a:cs typeface="Arial" panose="020B0604020202020204" pitchFamily="34" charset="0"/>
              </a:endParaRPr>
            </a:p>
          </p:txBody>
        </p:sp>
      </p:grpSp>
      <p:grpSp>
        <p:nvGrpSpPr>
          <p:cNvPr id="3" name="Group 2"/>
          <p:cNvGrpSpPr/>
          <p:nvPr/>
        </p:nvGrpSpPr>
        <p:grpSpPr>
          <a:xfrm>
            <a:off x="7293977" y="3292155"/>
            <a:ext cx="2886629" cy="1647822"/>
            <a:chOff x="4532721" y="4860280"/>
            <a:chExt cx="5131784" cy="2929461"/>
          </a:xfrm>
        </p:grpSpPr>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9206" y="4860280"/>
              <a:ext cx="2323125" cy="1240847"/>
            </a:xfrm>
            <a:prstGeom prst="rect">
              <a:avLst/>
            </a:prstGeom>
          </p:spPr>
        </p:pic>
        <p:sp>
          <p:nvSpPr>
            <p:cNvPr id="26" name="Rectangle 25"/>
            <p:cNvSpPr/>
            <p:nvPr/>
          </p:nvSpPr>
          <p:spPr>
            <a:xfrm>
              <a:off x="4532721" y="6285055"/>
              <a:ext cx="5131784" cy="1504686"/>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600" b="1" i="0" u="none" strike="noStrike" kern="1200" cap="none" spc="0" normalizeH="0" baseline="0" noProof="0" dirty="0" smtClean="0">
                  <a:ln>
                    <a:noFill/>
                  </a:ln>
                  <a:solidFill>
                    <a:srgbClr val="4A6C5B"/>
                  </a:solidFill>
                  <a:effectLst/>
                  <a:uLnTx/>
                  <a:uFillTx/>
                  <a:latin typeface="Arial" panose="020B0604020202020204" pitchFamily="34" charset="0"/>
                  <a:ea typeface="+mn-ea"/>
                  <a:cs typeface="Arial" panose="020B0604020202020204" pitchFamily="34" charset="0"/>
                </a:rPr>
                <a:t>3,9 miljoen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100" b="1" i="0" u="none" strike="noStrike" kern="1200" cap="none" spc="0" normalizeH="0" baseline="0" noProof="0" dirty="0" smtClean="0">
                  <a:ln>
                    <a:noFill/>
                  </a:ln>
                  <a:solidFill>
                    <a:srgbClr val="4A6C5B"/>
                  </a:solidFill>
                  <a:effectLst/>
                  <a:uLnTx/>
                  <a:uFillTx/>
                  <a:latin typeface="Arial" panose="020B0604020202020204" pitchFamily="34" charset="0"/>
                  <a:ea typeface="+mn-ea"/>
                  <a:cs typeface="Arial" panose="020B0604020202020204" pitchFamily="34" charset="0"/>
                </a:rPr>
                <a:t>Belgische patiënten met een elektronisch gezondheidsdossier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100" b="1" i="0" u="none" strike="noStrike" kern="1200" cap="none" spc="0" normalizeH="0" baseline="0" noProof="0" dirty="0" smtClean="0">
                  <a:ln>
                    <a:noFill/>
                  </a:ln>
                  <a:solidFill>
                    <a:srgbClr val="4A6C5B"/>
                  </a:solidFill>
                  <a:effectLst/>
                  <a:uLnTx/>
                  <a:uFillTx/>
                  <a:latin typeface="Arial" panose="020B0604020202020204" pitchFamily="34" charset="0"/>
                  <a:ea typeface="+mn-ea"/>
                  <a:cs typeface="Arial" panose="020B0604020202020204" pitchFamily="34" charset="0"/>
                </a:rPr>
                <a:t>in gezondheidskluizen  </a:t>
              </a:r>
              <a:endParaRPr kumimoji="0" lang="nl-BE" sz="1100" b="1" i="0" u="none" strike="noStrike" kern="1200" cap="none" spc="0" normalizeH="0" baseline="0" noProof="0" dirty="0">
                <a:ln>
                  <a:noFill/>
                </a:ln>
                <a:solidFill>
                  <a:srgbClr val="4A6C5B"/>
                </a:solidFill>
                <a:effectLst/>
                <a:uLnTx/>
                <a:uFillTx/>
                <a:latin typeface="Arial" panose="020B0604020202020204" pitchFamily="34" charset="0"/>
                <a:ea typeface="+mn-ea"/>
                <a:cs typeface="Arial" panose="020B0604020202020204" pitchFamily="34" charset="0"/>
              </a:endParaRPr>
            </a:p>
          </p:txBody>
        </p:sp>
      </p:grpSp>
      <p:grpSp>
        <p:nvGrpSpPr>
          <p:cNvPr id="41" name="Group 40"/>
          <p:cNvGrpSpPr/>
          <p:nvPr/>
        </p:nvGrpSpPr>
        <p:grpSpPr>
          <a:xfrm>
            <a:off x="1890948" y="1261822"/>
            <a:ext cx="2795958" cy="1832400"/>
            <a:chOff x="-482249" y="598714"/>
            <a:chExt cx="4970592" cy="3257601"/>
          </a:xfrm>
        </p:grpSpPr>
        <p:grpSp>
          <p:nvGrpSpPr>
            <p:cNvPr id="13" name="Group 12"/>
            <p:cNvGrpSpPr/>
            <p:nvPr/>
          </p:nvGrpSpPr>
          <p:grpSpPr>
            <a:xfrm>
              <a:off x="866130" y="598714"/>
              <a:ext cx="1973439" cy="1614997"/>
              <a:chOff x="660507" y="708577"/>
              <a:chExt cx="1973439" cy="1614997"/>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507" y="708577"/>
                <a:ext cx="1973439" cy="1614997"/>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39497" t="36834" r="39089" b="37666"/>
              <a:stretch/>
            </p:blipFill>
            <p:spPr>
              <a:xfrm>
                <a:off x="1322022" y="877528"/>
                <a:ext cx="844551" cy="823033"/>
              </a:xfrm>
              <a:prstGeom prst="rect">
                <a:avLst/>
              </a:prstGeom>
            </p:spPr>
          </p:pic>
        </p:grpSp>
        <p:sp>
          <p:nvSpPr>
            <p:cNvPr id="40" name="Rectangle 39"/>
            <p:cNvSpPr/>
            <p:nvPr/>
          </p:nvSpPr>
          <p:spPr>
            <a:xfrm>
              <a:off x="-482249" y="2351628"/>
              <a:ext cx="4970592" cy="1504687"/>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600" b="1" i="0" u="none" strike="noStrike" kern="1200" cap="none" spc="0" normalizeH="0" baseline="0" noProof="0" dirty="0" smtClean="0">
                  <a:ln>
                    <a:noFill/>
                  </a:ln>
                  <a:solidFill>
                    <a:srgbClr val="4A6C5B"/>
                  </a:solidFill>
                  <a:effectLst/>
                  <a:uLnTx/>
                  <a:uFillTx/>
                  <a:latin typeface="Arial" panose="020B0604020202020204" pitchFamily="34" charset="0"/>
                  <a:ea typeface="+mn-ea"/>
                  <a:cs typeface="Arial" panose="020B0604020202020204" pitchFamily="34" charset="0"/>
                </a:rPr>
                <a:t>&gt;86,4%</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100" b="1" i="0" u="none" strike="noStrike" kern="1200" cap="none" spc="0" normalizeH="0" baseline="0" noProof="0" dirty="0" smtClean="0">
                  <a:ln>
                    <a:noFill/>
                  </a:ln>
                  <a:solidFill>
                    <a:srgbClr val="4A6C5B"/>
                  </a:solidFill>
                  <a:effectLst/>
                  <a:uLnTx/>
                  <a:uFillTx/>
                  <a:latin typeface="Arial" panose="020B0604020202020204" pitchFamily="34" charset="0"/>
                  <a:ea typeface="+mn-ea"/>
                  <a:cs typeface="Arial" panose="020B0604020202020204" pitchFamily="34" charset="0"/>
                </a:rPr>
                <a:t>van de Belgen heeft zijn 
geïnformeerde toestemming gegeven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100" b="1" i="0" u="none" strike="noStrike" kern="1200" cap="none" spc="0" normalizeH="0" baseline="0" noProof="0" dirty="0" smtClean="0">
                  <a:ln>
                    <a:noFill/>
                  </a:ln>
                  <a:solidFill>
                    <a:srgbClr val="4A6C5B"/>
                  </a:solidFill>
                  <a:effectLst/>
                  <a:uLnTx/>
                  <a:uFillTx/>
                  <a:latin typeface="Arial" panose="020B0604020202020204" pitchFamily="34" charset="0"/>
                  <a:ea typeface="+mn-ea"/>
                  <a:cs typeface="Arial" panose="020B0604020202020204" pitchFamily="34" charset="0"/>
                </a:rPr>
                <a:t>voor het delen van gegevens</a:t>
              </a:r>
              <a:endParaRPr kumimoji="0" lang="nl-BE" sz="1100" b="1" i="0" u="none" strike="noStrike" kern="1200" cap="none" spc="0" normalizeH="0" baseline="0" noProof="0" dirty="0">
                <a:ln>
                  <a:noFill/>
                </a:ln>
                <a:solidFill>
                  <a:srgbClr val="4A6C5B"/>
                </a:solidFill>
                <a:effectLst/>
                <a:uLnTx/>
                <a:uFillTx/>
                <a:latin typeface="Arial" panose="020B0604020202020204" pitchFamily="34" charset="0"/>
                <a:ea typeface="+mn-ea"/>
                <a:cs typeface="Arial" panose="020B0604020202020204" pitchFamily="34" charset="0"/>
              </a:endParaRPr>
            </a:p>
          </p:txBody>
        </p:sp>
      </p:grpSp>
      <p:grpSp>
        <p:nvGrpSpPr>
          <p:cNvPr id="10" name="Group 9"/>
          <p:cNvGrpSpPr/>
          <p:nvPr/>
        </p:nvGrpSpPr>
        <p:grpSpPr>
          <a:xfrm>
            <a:off x="2013579" y="3292155"/>
            <a:ext cx="2550699" cy="1610201"/>
            <a:chOff x="2636450" y="3310960"/>
            <a:chExt cx="2550699" cy="1610201"/>
          </a:xfrm>
        </p:grpSpPr>
        <p:grpSp>
          <p:nvGrpSpPr>
            <p:cNvPr id="35" name="Group 34"/>
            <p:cNvGrpSpPr/>
            <p:nvPr/>
          </p:nvGrpSpPr>
          <p:grpSpPr>
            <a:xfrm>
              <a:off x="3071367" y="4205658"/>
              <a:ext cx="652612" cy="702050"/>
              <a:chOff x="-253508" y="4873479"/>
              <a:chExt cx="1160198" cy="1248088"/>
            </a:xfrm>
          </p:grpSpPr>
          <p:pic>
            <p:nvPicPr>
              <p:cNvPr id="19" name="Picture 18"/>
              <p:cNvPicPr>
                <a:picLocks noChangeAspect="1"/>
              </p:cNvPicPr>
              <p:nvPr/>
            </p:nvPicPr>
            <p:blipFill>
              <a:blip r:embed="rId8" cstate="print">
                <a:extLst>
                  <a:ext uri="{BEBA8EAE-BF5A-486C-A8C5-ECC9F3942E4B}">
                    <a14:imgProps xmlns:a14="http://schemas.microsoft.com/office/drawing/2010/main">
                      <a14:imgLayer r:embed="rId9">
                        <a14:imgEffect>
                          <a14:backgroundRemoval t="0" b="98997" l="0" r="100000">
                            <a14:foregroundMark x1="20067" y1="20736" x2="20067" y2="20736"/>
                            <a14:foregroundMark x1="72241" y1="69900" x2="72241" y2="69900"/>
                            <a14:foregroundMark x1="69900" y1="82609" x2="69900" y2="82609"/>
                            <a14:foregroundMark x1="36120" y1="77258" x2="36120" y2="77258"/>
                            <a14:foregroundMark x1="36120" y1="74247" x2="36120" y2="74247"/>
                            <a14:foregroundMark x1="57525" y1="34783" x2="57525" y2="34783"/>
                            <a14:foregroundMark x1="53846" y1="44147" x2="53846" y2="44147"/>
                            <a14:foregroundMark x1="88963" y1="33779" x2="88963" y2="33779"/>
                            <a14:foregroundMark x1="93311" y1="51505" x2="93311" y2="51505"/>
                          </a14:backgroundRemoval>
                        </a14:imgEffect>
                      </a14:imgLayer>
                    </a14:imgProps>
                  </a:ext>
                  <a:ext uri="{28A0092B-C50C-407E-A947-70E740481C1C}">
                    <a14:useLocalDpi xmlns:a14="http://schemas.microsoft.com/office/drawing/2010/main" val="0"/>
                  </a:ext>
                </a:extLst>
              </a:blip>
              <a:stretch>
                <a:fillRect/>
              </a:stretch>
            </p:blipFill>
            <p:spPr>
              <a:xfrm>
                <a:off x="-25597" y="4873479"/>
                <a:ext cx="932287" cy="932287"/>
              </a:xfrm>
              <a:prstGeom prst="rect">
                <a:avLst/>
              </a:prstGeom>
            </p:spPr>
          </p:pic>
          <p:sp>
            <p:nvSpPr>
              <p:cNvPr id="21" name="Rectangle 20"/>
              <p:cNvSpPr/>
              <p:nvPr/>
            </p:nvSpPr>
            <p:spPr>
              <a:xfrm>
                <a:off x="-253508" y="5656483"/>
                <a:ext cx="1094886" cy="46508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a:ln>
                      <a:noFill/>
                    </a:ln>
                    <a:solidFill>
                      <a:srgbClr val="4A6C5B"/>
                    </a:solidFill>
                    <a:effectLst/>
                    <a:uLnTx/>
                    <a:uFillTx/>
                    <a:latin typeface="Arial" panose="020B0604020202020204" pitchFamily="34" charset="0"/>
                    <a:ea typeface="+mn-ea"/>
                    <a:cs typeface="Arial" panose="020B0604020202020204" pitchFamily="34" charset="0"/>
                  </a:rPr>
                  <a:t>29.019</a:t>
                </a:r>
              </a:p>
            </p:txBody>
          </p:sp>
        </p:grpSp>
        <p:grpSp>
          <p:nvGrpSpPr>
            <p:cNvPr id="37" name="Group 36"/>
            <p:cNvGrpSpPr/>
            <p:nvPr/>
          </p:nvGrpSpPr>
          <p:grpSpPr>
            <a:xfrm>
              <a:off x="3856029" y="4205657"/>
              <a:ext cx="602264" cy="715504"/>
              <a:chOff x="2436488" y="4873477"/>
              <a:chExt cx="1070691" cy="1272006"/>
            </a:xfrm>
          </p:grpSpPr>
          <p:pic>
            <p:nvPicPr>
              <p:cNvPr id="20" name="Picture 19"/>
              <p:cNvPicPr>
                <a:picLocks noChangeAspect="1"/>
              </p:cNvPicPr>
              <p:nvPr/>
            </p:nvPicPr>
            <p:blipFill>
              <a:blip r:embed="rId10" cstate="print">
                <a:extLst>
                  <a:ext uri="{BEBA8EAE-BF5A-486C-A8C5-ECC9F3942E4B}">
                    <a14:imgProps xmlns:a14="http://schemas.microsoft.com/office/drawing/2010/main">
                      <a14:imgLayer r:embed="rId11">
                        <a14:imgEffect>
                          <a14:backgroundRemoval t="368" b="100000" l="0" r="100000">
                            <a14:foregroundMark x1="22059" y1="16912" x2="22059" y2="16912"/>
                            <a14:foregroundMark x1="56618" y1="54779" x2="56618" y2="54779"/>
                          </a14:backgroundRemoval>
                        </a14:imgEffect>
                      </a14:imgLayer>
                    </a14:imgProps>
                  </a:ext>
                  <a:ext uri="{28A0092B-C50C-407E-A947-70E740481C1C}">
                    <a14:useLocalDpi xmlns:a14="http://schemas.microsoft.com/office/drawing/2010/main" val="0"/>
                  </a:ext>
                </a:extLst>
              </a:blip>
              <a:stretch>
                <a:fillRect/>
              </a:stretch>
            </p:blipFill>
            <p:spPr>
              <a:xfrm>
                <a:off x="2491629" y="4873477"/>
                <a:ext cx="1015550" cy="1015549"/>
              </a:xfrm>
              <a:prstGeom prst="rect">
                <a:avLst/>
              </a:prstGeom>
            </p:spPr>
          </p:pic>
          <p:sp>
            <p:nvSpPr>
              <p:cNvPr id="22" name="Rectangle 21"/>
              <p:cNvSpPr/>
              <p:nvPr/>
            </p:nvSpPr>
            <p:spPr>
              <a:xfrm>
                <a:off x="2436488" y="5680399"/>
                <a:ext cx="955248" cy="46508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a:ln>
                      <a:noFill/>
                    </a:ln>
                    <a:solidFill>
                      <a:srgbClr val="4A6C5B"/>
                    </a:solidFill>
                    <a:effectLst/>
                    <a:uLnTx/>
                    <a:uFillTx/>
                    <a:latin typeface="Arial" panose="020B0604020202020204" pitchFamily="34" charset="0"/>
                    <a:ea typeface="+mn-ea"/>
                    <a:cs typeface="Arial" panose="020B0604020202020204" pitchFamily="34" charset="0"/>
                  </a:rPr>
                  <a:t>4.800</a:t>
                </a:r>
              </a:p>
            </p:txBody>
          </p:sp>
        </p:grpSp>
        <p:grpSp>
          <p:nvGrpSpPr>
            <p:cNvPr id="38" name="Group 37"/>
            <p:cNvGrpSpPr/>
            <p:nvPr/>
          </p:nvGrpSpPr>
          <p:grpSpPr>
            <a:xfrm>
              <a:off x="2957848" y="3563342"/>
              <a:ext cx="1907895" cy="679815"/>
              <a:chOff x="1745564" y="5934586"/>
              <a:chExt cx="2496050" cy="889123"/>
            </a:xfrm>
          </p:grpSpPr>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68714" y="5934586"/>
                <a:ext cx="427673" cy="405050"/>
              </a:xfrm>
              <a:prstGeom prst="rect">
                <a:avLst/>
              </a:prstGeom>
            </p:spPr>
          </p:pic>
          <p:sp>
            <p:nvSpPr>
              <p:cNvPr id="24" name="Rectangle 23"/>
              <p:cNvSpPr/>
              <p:nvPr/>
            </p:nvSpPr>
            <p:spPr>
              <a:xfrm>
                <a:off x="1745564" y="6380918"/>
                <a:ext cx="2496050" cy="44279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600" b="1" i="0" u="none" strike="noStrike" kern="1200" cap="none" spc="0" normalizeH="0" baseline="0" noProof="0" dirty="0" smtClean="0">
                    <a:ln>
                      <a:noFill/>
                    </a:ln>
                    <a:solidFill>
                      <a:srgbClr val="4A6C5B"/>
                    </a:solidFill>
                    <a:effectLst/>
                    <a:uLnTx/>
                    <a:uFillTx/>
                    <a:latin typeface="Arial" panose="020B0604020202020204" pitchFamily="34" charset="0"/>
                    <a:ea typeface="+mn-ea"/>
                    <a:cs typeface="Arial" panose="020B0604020202020204" pitchFamily="34" charset="0"/>
                  </a:rPr>
                  <a:t>19 miljoen/maand</a:t>
                </a:r>
                <a:endParaRPr kumimoji="0" lang="nl-BE" sz="1600" b="1" i="0" u="none" strike="noStrike" kern="1200" cap="none" spc="0" normalizeH="0" baseline="0" noProof="0" dirty="0">
                  <a:ln>
                    <a:noFill/>
                  </a:ln>
                  <a:solidFill>
                    <a:srgbClr val="4A6C5B"/>
                  </a:solidFill>
                  <a:effectLst/>
                  <a:uLnTx/>
                  <a:uFillTx/>
                  <a:latin typeface="Arial" panose="020B0604020202020204" pitchFamily="34" charset="0"/>
                  <a:ea typeface="+mn-ea"/>
                  <a:cs typeface="Arial" panose="020B0604020202020204" pitchFamily="34" charset="0"/>
                </a:endParaRPr>
              </a:p>
            </p:txBody>
          </p:sp>
        </p:grpSp>
        <p:sp>
          <p:nvSpPr>
            <p:cNvPr id="47" name="Rectangle 46"/>
            <p:cNvSpPr/>
            <p:nvPr/>
          </p:nvSpPr>
          <p:spPr>
            <a:xfrm>
              <a:off x="2636450" y="3310960"/>
              <a:ext cx="2550699" cy="307777"/>
            </a:xfrm>
            <a:prstGeom prst="rect">
              <a:avLst/>
            </a:prstGeom>
            <a:solidFill>
              <a:srgbClr val="4A6C5B"/>
            </a:solid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Elektronische voorschriften</a:t>
              </a:r>
              <a:endParaRPr kumimoji="0" lang="nl-BE"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16" name="Group 15"/>
          <p:cNvGrpSpPr/>
          <p:nvPr/>
        </p:nvGrpSpPr>
        <p:grpSpPr>
          <a:xfrm>
            <a:off x="4367808" y="4725144"/>
            <a:ext cx="3358217" cy="1597681"/>
            <a:chOff x="4042167" y="4113743"/>
            <a:chExt cx="3358217" cy="1597681"/>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60440" y="4113743"/>
              <a:ext cx="1062151" cy="1088454"/>
            </a:xfrm>
            <a:prstGeom prst="rect">
              <a:avLst/>
            </a:prstGeom>
          </p:spPr>
        </p:pic>
        <p:sp>
          <p:nvSpPr>
            <p:cNvPr id="5" name="Rectangle 4"/>
            <p:cNvSpPr/>
            <p:nvPr/>
          </p:nvSpPr>
          <p:spPr>
            <a:xfrm>
              <a:off x="4042167" y="5034316"/>
              <a:ext cx="3358217" cy="677108"/>
            </a:xfrm>
            <a:prstGeom prst="rect">
              <a:avLst/>
            </a:prstGeom>
          </p:spPr>
          <p:txBody>
            <a:bodyPr wrap="square">
              <a:spAutoFit/>
            </a:bodyPr>
            <a:lstStyle/>
            <a:p>
              <a:pPr marL="457200" marR="0" lvl="1" indent="0" algn="ctr" defTabSz="914400" rtl="0" eaLnBrk="1" fontAlgn="base" latinLnBrk="0" hangingPunct="1">
                <a:lnSpc>
                  <a:spcPct val="100000"/>
                </a:lnSpc>
                <a:spcBef>
                  <a:spcPct val="0"/>
                </a:spcBef>
                <a:spcAft>
                  <a:spcPct val="0"/>
                </a:spcAft>
                <a:buClrTx/>
                <a:buSzTx/>
                <a:buFontTx/>
                <a:buNone/>
                <a:tabLst/>
                <a:defRPr/>
              </a:pPr>
              <a:r>
                <a:rPr kumimoji="0" lang="nl-BE" sz="1600" b="1" i="0" u="none" strike="noStrike" kern="1200" cap="none" spc="0" normalizeH="0" baseline="0" noProof="0" dirty="0" smtClean="0">
                  <a:ln>
                    <a:noFill/>
                  </a:ln>
                  <a:solidFill>
                    <a:srgbClr val="4A6C5B"/>
                  </a:solidFill>
                  <a:effectLst/>
                  <a:uLnTx/>
                  <a:uFillTx/>
                  <a:latin typeface="Arial" panose="020B0604020202020204" pitchFamily="34" charset="0"/>
                  <a:ea typeface="+mn-ea"/>
                  <a:cs typeface="Arial" panose="020B0604020202020204" pitchFamily="34" charset="0"/>
                </a:rPr>
                <a:t>215 miljoen</a:t>
              </a:r>
            </a:p>
            <a:p>
              <a:pPr marL="457200" marR="0" lvl="1" indent="0" algn="ctr" defTabSz="914400" rtl="0" eaLnBrk="1" fontAlgn="base" latinLnBrk="0" hangingPunct="1">
                <a:lnSpc>
                  <a:spcPct val="100000"/>
                </a:lnSpc>
                <a:spcBef>
                  <a:spcPct val="0"/>
                </a:spcBef>
                <a:spcAft>
                  <a:spcPct val="0"/>
                </a:spcAft>
                <a:buClrTx/>
                <a:buSzTx/>
                <a:buFontTx/>
                <a:buNone/>
                <a:tabLst/>
                <a:defRPr/>
              </a:pPr>
              <a:r>
                <a:rPr kumimoji="0" lang="nl-BE" sz="1100" b="1" i="0" u="none" strike="noStrike" kern="1200" cap="none" spc="0" normalizeH="0" baseline="0" noProof="0" dirty="0" smtClean="0">
                  <a:ln>
                    <a:noFill/>
                  </a:ln>
                  <a:solidFill>
                    <a:srgbClr val="4A6C5B"/>
                  </a:solidFill>
                  <a:effectLst/>
                  <a:uLnTx/>
                  <a:uFillTx/>
                  <a:latin typeface="Arial" panose="020B0604020202020204" pitchFamily="34" charset="0"/>
                  <a:ea typeface="+mn-ea"/>
                  <a:cs typeface="Arial" panose="020B0604020202020204" pitchFamily="34" charset="0"/>
                </a:rPr>
                <a:t>elektronische documenten beschikbaar bij ziekenhuizen en klinische laboratoria</a:t>
              </a:r>
              <a:endParaRPr kumimoji="0" lang="nl-BE" sz="1100" b="1" i="0" u="none" strike="noStrike" kern="1200" cap="none" spc="0" normalizeH="0" baseline="0" noProof="0" dirty="0">
                <a:ln>
                  <a:noFill/>
                </a:ln>
                <a:solidFill>
                  <a:srgbClr val="4A6C5B"/>
                </a:solidFill>
                <a:effectLst/>
                <a:uLnTx/>
                <a:uFillTx/>
                <a:latin typeface="Arial" panose="020B0604020202020204" pitchFamily="34" charset="0"/>
                <a:ea typeface="+mn-ea"/>
                <a:cs typeface="Arial" panose="020B0604020202020204" pitchFamily="34" charset="0"/>
              </a:endParaRPr>
            </a:p>
          </p:txBody>
        </p:sp>
      </p:grpSp>
      <p:grpSp>
        <p:nvGrpSpPr>
          <p:cNvPr id="17" name="Group 16"/>
          <p:cNvGrpSpPr/>
          <p:nvPr/>
        </p:nvGrpSpPr>
        <p:grpSpPr>
          <a:xfrm>
            <a:off x="5346343" y="3203366"/>
            <a:ext cx="1631103" cy="1327309"/>
            <a:chOff x="5490116" y="2913140"/>
            <a:chExt cx="1631103" cy="1327309"/>
          </a:xfrm>
        </p:grpSpPr>
        <p:sp>
          <p:nvSpPr>
            <p:cNvPr id="29" name="Rectangle 28"/>
            <p:cNvSpPr/>
            <p:nvPr/>
          </p:nvSpPr>
          <p:spPr>
            <a:xfrm>
              <a:off x="5490116" y="3563341"/>
              <a:ext cx="1631103" cy="677108"/>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600" b="1" i="0" u="none" strike="noStrike" kern="1200" cap="none" spc="0" normalizeH="0" baseline="0" noProof="0" dirty="0" smtClean="0">
                  <a:ln>
                    <a:noFill/>
                  </a:ln>
                  <a:solidFill>
                    <a:srgbClr val="4A6C5B"/>
                  </a:solidFill>
                  <a:effectLst/>
                  <a:uLnTx/>
                  <a:uFillTx/>
                  <a:latin typeface="Arial" panose="020B0604020202020204" pitchFamily="34" charset="0"/>
                  <a:ea typeface="+mn-ea"/>
                  <a:cs typeface="Arial" panose="020B0604020202020204" pitchFamily="34" charset="0"/>
                </a:rPr>
                <a:t>18.000.000.000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sz="1100" b="1" i="0" u="none" strike="noStrike" kern="1200" cap="none" spc="0" normalizeH="0" baseline="0" noProof="0" dirty="0" smtClean="0">
                  <a:ln>
                    <a:noFill/>
                  </a:ln>
                  <a:solidFill>
                    <a:srgbClr val="4A6C5B"/>
                  </a:solidFill>
                  <a:effectLst/>
                  <a:uLnTx/>
                  <a:uFillTx/>
                  <a:latin typeface="Arial" panose="020B0604020202020204" pitchFamily="34" charset="0"/>
                  <a:ea typeface="+mn-ea"/>
                  <a:cs typeface="Arial" panose="020B0604020202020204" pitchFamily="34" charset="0"/>
                </a:rPr>
                <a:t>elektronische transacties</a:t>
              </a:r>
              <a:endParaRPr kumimoji="0" lang="nl-BE" sz="1100" b="1" i="0" u="none" strike="noStrike" kern="1200" cap="none" spc="0" normalizeH="0" baseline="0" noProof="0" dirty="0">
                <a:ln>
                  <a:noFill/>
                </a:ln>
                <a:solidFill>
                  <a:srgbClr val="4A6C5B"/>
                </a:solidFill>
                <a:effectLst/>
                <a:uLnTx/>
                <a:uFillTx/>
                <a:latin typeface="Arial" panose="020B0604020202020204" pitchFamily="34" charset="0"/>
                <a:ea typeface="+mn-ea"/>
                <a:cs typeface="Arial" panose="020B0604020202020204" pitchFamily="34" charset="0"/>
              </a:endParaRPr>
            </a:p>
          </p:txBody>
        </p:sp>
        <p:pic>
          <p:nvPicPr>
            <p:cNvPr id="8" name="Picture 7"/>
            <p:cNvPicPr>
              <a:picLocks noChangeAspect="1"/>
            </p:cNvPicPr>
            <p:nvPr/>
          </p:nvPicPr>
          <p:blipFill>
            <a:blip r:embed="rId14"/>
            <a:stretch>
              <a:fillRect/>
            </a:stretch>
          </p:blipFill>
          <p:spPr>
            <a:xfrm>
              <a:off x="5927986" y="2913140"/>
              <a:ext cx="986904" cy="637115"/>
            </a:xfrm>
            <a:prstGeom prst="rect">
              <a:avLst/>
            </a:prstGeom>
          </p:spPr>
        </p:pic>
      </p:grpSp>
    </p:spTree>
    <p:extLst>
      <p:ext uri="{BB962C8B-B14F-4D97-AF65-F5344CB8AC3E}">
        <p14:creationId xmlns:p14="http://schemas.microsoft.com/office/powerpoint/2010/main" val="29747261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4604238" y="2592267"/>
            <a:ext cx="2819400" cy="2454519"/>
            <a:chOff x="2955608" y="2523164"/>
            <a:chExt cx="3054830" cy="2657760"/>
          </a:xfrm>
        </p:grpSpPr>
        <p:sp>
          <p:nvSpPr>
            <p:cNvPr id="22" name="Flowchart: Connector 21"/>
            <p:cNvSpPr/>
            <p:nvPr/>
          </p:nvSpPr>
          <p:spPr>
            <a:xfrm>
              <a:off x="3203297" y="2523164"/>
              <a:ext cx="2657893"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21" name="Flowchart: Connector 20"/>
            <p:cNvSpPr/>
            <p:nvPr/>
          </p:nvSpPr>
          <p:spPr>
            <a:xfrm>
              <a:off x="3839985" y="3178480"/>
              <a:ext cx="1384518" cy="13471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477" b="1" dirty="0">
                  <a:solidFill>
                    <a:schemeClr val="bg1"/>
                  </a:solidFill>
                </a:rPr>
                <a:t>Medisch</a:t>
              </a:r>
            </a:p>
          </p:txBody>
        </p:sp>
        <p:cxnSp>
          <p:nvCxnSpPr>
            <p:cNvPr id="24" name="Straight Connector 23"/>
            <p:cNvCxnSpPr/>
            <p:nvPr/>
          </p:nvCxnSpPr>
          <p:spPr>
            <a:xfrm>
              <a:off x="3628814" y="2669142"/>
              <a:ext cx="552537" cy="607714"/>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22830" y="2669142"/>
              <a:ext cx="562063" cy="6346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5" idx="1"/>
            </p:cNvCxnSpPr>
            <p:nvPr/>
          </p:nvCxnSpPr>
          <p:spPr>
            <a:xfrm flipV="1">
              <a:off x="5224503" y="3833797"/>
              <a:ext cx="785935" cy="9520"/>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22830" y="4431991"/>
              <a:ext cx="562063" cy="67594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63717" y="4425644"/>
              <a:ext cx="611283" cy="64103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44" idx="3"/>
            </p:cNvCxnSpPr>
            <p:nvPr/>
          </p:nvCxnSpPr>
          <p:spPr>
            <a:xfrm flipH="1" flipV="1">
              <a:off x="2955608" y="3830623"/>
              <a:ext cx="884377" cy="2221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319" name="Picture 7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3366605" y="401264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0" name="Picture 7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4256567" y="457849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1" name="Picture 7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flipV="1">
              <a:off x="5220318" y="404458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2" name="Picture 7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3" name="Picture 8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4" name="Picture 8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390861" y="320431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nl-BE" noProof="0" dirty="0" err="1" smtClean="0"/>
              <a:t>eGezondheid</a:t>
            </a:r>
            <a:r>
              <a:rPr lang="nl-BE" noProof="0" dirty="0" smtClean="0"/>
              <a:t> in de praktijk</a:t>
            </a:r>
            <a:endParaRPr lang="nl-BE" noProof="0" dirty="0"/>
          </a:p>
        </p:txBody>
      </p:sp>
      <p:grpSp>
        <p:nvGrpSpPr>
          <p:cNvPr id="108" name="Group 107"/>
          <p:cNvGrpSpPr>
            <a:grpSpLocks/>
          </p:cNvGrpSpPr>
          <p:nvPr/>
        </p:nvGrpSpPr>
        <p:grpSpPr bwMode="auto">
          <a:xfrm>
            <a:off x="2321169" y="5004290"/>
            <a:ext cx="2990850" cy="1005254"/>
            <a:chOff x="483110" y="5136172"/>
            <a:chExt cx="3240360" cy="1088504"/>
          </a:xfrm>
        </p:grpSpPr>
        <p:grpSp>
          <p:nvGrpSpPr>
            <p:cNvPr id="11306" name="Group 67"/>
            <p:cNvGrpSpPr>
              <a:grpSpLocks/>
            </p:cNvGrpSpPr>
            <p:nvPr/>
          </p:nvGrpSpPr>
          <p:grpSpPr bwMode="auto">
            <a:xfrm>
              <a:off x="483110" y="5136172"/>
              <a:ext cx="3240360" cy="1088504"/>
              <a:chOff x="398612" y="5107746"/>
              <a:chExt cx="3240360" cy="1088504"/>
            </a:xfrm>
          </p:grpSpPr>
          <p:sp>
            <p:nvSpPr>
              <p:cNvPr id="47" name="Rectangle 46"/>
              <p:cNvSpPr/>
              <p:nvPr/>
            </p:nvSpPr>
            <p:spPr>
              <a:xfrm>
                <a:off x="398612" y="5107746"/>
                <a:ext cx="1152622"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48" name="Rectangle 47"/>
              <p:cNvSpPr/>
              <p:nvPr/>
            </p:nvSpPr>
            <p:spPr>
              <a:xfrm>
                <a:off x="1551234" y="5107746"/>
                <a:ext cx="208773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49" name="TextBox 48"/>
              <p:cNvSpPr txBox="1"/>
              <p:nvPr/>
            </p:nvSpPr>
            <p:spPr>
              <a:xfrm>
                <a:off x="1521069" y="5137894"/>
                <a:ext cx="2024232" cy="1058356"/>
              </a:xfrm>
              <a:prstGeom prst="rect">
                <a:avLst/>
              </a:prstGeom>
            </p:spPr>
            <p:txBody>
              <a:bodyPr>
                <a:normAutofit lnSpcReduction="10000"/>
              </a:bodyPr>
              <a:lstStyle/>
              <a:p>
                <a:pPr>
                  <a:defRPr/>
                </a:pPr>
                <a:endParaRPr lang="nl-BE" sz="923" dirty="0">
                  <a:solidFill>
                    <a:schemeClr val="bg1"/>
                  </a:solidFill>
                </a:endParaRPr>
              </a:p>
              <a:p>
                <a:pPr algn="ctr">
                  <a:defRPr/>
                </a:pPr>
                <a:r>
                  <a:rPr lang="nl-BE" sz="1662" dirty="0" err="1">
                    <a:solidFill>
                      <a:schemeClr val="bg1"/>
                    </a:solidFill>
                  </a:rPr>
                  <a:t>Onderzoeks-resultaten</a:t>
                </a:r>
                <a:r>
                  <a:rPr lang="nl-BE" sz="1662" dirty="0">
                    <a:solidFill>
                      <a:schemeClr val="bg1"/>
                    </a:solidFill>
                  </a:rPr>
                  <a:t> en verslagen</a:t>
                </a:r>
              </a:p>
              <a:p>
                <a:pPr>
                  <a:defRPr/>
                </a:pPr>
                <a:endParaRPr lang="nl-BE" sz="1662" dirty="0">
                  <a:solidFill>
                    <a:schemeClr val="tx1">
                      <a:lumMod val="95000"/>
                      <a:lumOff val="5000"/>
                    </a:schemeClr>
                  </a:solidFill>
                </a:endParaRPr>
              </a:p>
            </p:txBody>
          </p:sp>
        </p:grpSp>
        <p:pic>
          <p:nvPicPr>
            <p:cNvPr id="11307" name="Picture 9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9019" y="5163796"/>
              <a:ext cx="1016496" cy="101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6" name="Group 105"/>
          <p:cNvGrpSpPr>
            <a:grpSpLocks/>
          </p:cNvGrpSpPr>
          <p:nvPr/>
        </p:nvGrpSpPr>
        <p:grpSpPr bwMode="auto">
          <a:xfrm>
            <a:off x="2354875" y="1540122"/>
            <a:ext cx="3009900" cy="1069731"/>
            <a:chOff x="518456" y="1382445"/>
            <a:chExt cx="3261456" cy="1158760"/>
          </a:xfrm>
        </p:grpSpPr>
        <p:grpSp>
          <p:nvGrpSpPr>
            <p:cNvPr id="11300" name="Group 93"/>
            <p:cNvGrpSpPr>
              <a:grpSpLocks/>
            </p:cNvGrpSpPr>
            <p:nvPr/>
          </p:nvGrpSpPr>
          <p:grpSpPr bwMode="auto">
            <a:xfrm>
              <a:off x="546770" y="1394932"/>
              <a:ext cx="3233142" cy="1146273"/>
              <a:chOff x="546770" y="1424385"/>
              <a:chExt cx="3233142" cy="1146273"/>
            </a:xfrm>
          </p:grpSpPr>
          <p:grpSp>
            <p:nvGrpSpPr>
              <p:cNvPr id="11302"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495" y="1773027"/>
                  <a:ext cx="1100384" cy="1079393"/>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37" name="Rectangle 36"/>
                <p:cNvSpPr/>
                <p:nvPr/>
              </p:nvSpPr>
              <p:spPr>
                <a:xfrm>
                  <a:off x="1835176" y="1773027"/>
                  <a:ext cx="2088031" cy="1079393"/>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grpSp>
          <p:sp>
            <p:nvSpPr>
              <p:cNvPr id="38" name="TextBox 37"/>
              <p:cNvSpPr txBox="1"/>
              <p:nvPr/>
            </p:nvSpPr>
            <p:spPr>
              <a:xfrm>
                <a:off x="1691881" y="1508726"/>
                <a:ext cx="2088031" cy="1061932"/>
              </a:xfrm>
              <a:prstGeom prst="rect">
                <a:avLst/>
              </a:prstGeom>
            </p:spPr>
            <p:txBody>
              <a:bodyPr>
                <a:normAutofit/>
              </a:bodyPr>
              <a:lstStyle/>
              <a:p>
                <a:pPr algn="ctr">
                  <a:defRPr/>
                </a:pPr>
                <a:r>
                  <a:rPr lang="nl-BE" sz="1662" dirty="0">
                    <a:solidFill>
                      <a:schemeClr val="bg1"/>
                    </a:solidFill>
                  </a:rPr>
                  <a:t>Summary </a:t>
                </a:r>
                <a:r>
                  <a:rPr lang="nl-BE" sz="1662" dirty="0" err="1">
                    <a:solidFill>
                      <a:schemeClr val="bg1"/>
                    </a:solidFill>
                  </a:rPr>
                  <a:t>electronic</a:t>
                </a:r>
                <a:r>
                  <a:rPr lang="nl-BE" sz="1662" dirty="0">
                    <a:solidFill>
                      <a:schemeClr val="bg1"/>
                    </a:solidFill>
                  </a:rPr>
                  <a:t> health record (</a:t>
                </a:r>
                <a:r>
                  <a:rPr lang="nl-BE" sz="1662" dirty="0" err="1">
                    <a:solidFill>
                      <a:schemeClr val="bg1"/>
                    </a:solidFill>
                  </a:rPr>
                  <a:t>SumEHR</a:t>
                </a:r>
                <a:r>
                  <a:rPr lang="nl-BE" sz="1662" dirty="0">
                    <a:solidFill>
                      <a:schemeClr val="bg1"/>
                    </a:solidFill>
                  </a:rPr>
                  <a:t>)</a:t>
                </a:r>
                <a:endParaRPr lang="nl-BE" sz="1662" dirty="0"/>
              </a:p>
              <a:p>
                <a:pPr>
                  <a:defRPr/>
                </a:pPr>
                <a:endParaRPr lang="nl-BE" sz="1662" dirty="0">
                  <a:solidFill>
                    <a:schemeClr val="tx1">
                      <a:lumMod val="95000"/>
                      <a:lumOff val="5000"/>
                    </a:schemeClr>
                  </a:solidFill>
                </a:endParaRPr>
              </a:p>
            </p:txBody>
          </p:sp>
        </p:grpSp>
        <p:pic>
          <p:nvPicPr>
            <p:cNvPr id="11301" name="Picture 95"/>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8456" y="1382445"/>
              <a:ext cx="1129308" cy="112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 name="Group 106"/>
          <p:cNvGrpSpPr>
            <a:grpSpLocks/>
          </p:cNvGrpSpPr>
          <p:nvPr/>
        </p:nvGrpSpPr>
        <p:grpSpPr bwMode="auto">
          <a:xfrm>
            <a:off x="2332894" y="3301512"/>
            <a:ext cx="2271346" cy="1112226"/>
            <a:chOff x="495636" y="3290765"/>
            <a:chExt cx="2459972" cy="1205400"/>
          </a:xfrm>
        </p:grpSpPr>
        <p:grpSp>
          <p:nvGrpSpPr>
            <p:cNvPr id="11295" name="Group 68"/>
            <p:cNvGrpSpPr>
              <a:grpSpLocks/>
            </p:cNvGrpSpPr>
            <p:nvPr/>
          </p:nvGrpSpPr>
          <p:grpSpPr bwMode="auto">
            <a:xfrm>
              <a:off x="495636" y="3290765"/>
              <a:ext cx="2459972" cy="1205400"/>
              <a:chOff x="455844" y="3290765"/>
              <a:chExt cx="2459972" cy="1205400"/>
            </a:xfrm>
          </p:grpSpPr>
          <p:sp>
            <p:nvSpPr>
              <p:cNvPr id="42" name="Rectangle 41"/>
              <p:cNvSpPr/>
              <p:nvPr/>
            </p:nvSpPr>
            <p:spPr>
              <a:xfrm>
                <a:off x="455844" y="3290765"/>
                <a:ext cx="1152219" cy="1079937"/>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44" name="Rectangle 43"/>
              <p:cNvSpPr/>
              <p:nvPr/>
            </p:nvSpPr>
            <p:spPr>
              <a:xfrm>
                <a:off x="1608063" y="3290765"/>
                <a:ext cx="1307753" cy="1079937"/>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dirty="0"/>
              </a:p>
            </p:txBody>
          </p:sp>
          <p:sp>
            <p:nvSpPr>
              <p:cNvPr id="11299" name="TextBox 44"/>
              <p:cNvSpPr txBox="1">
                <a:spLocks noChangeArrowheads="1"/>
              </p:cNvSpPr>
              <p:nvPr/>
            </p:nvSpPr>
            <p:spPr bwMode="auto">
              <a:xfrm>
                <a:off x="1668825" y="3462392"/>
                <a:ext cx="1246991" cy="103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a:r>
                  <a:rPr lang="nl-BE" altLang="en-US" sz="1662" dirty="0">
                    <a:solidFill>
                      <a:schemeClr val="bg1"/>
                    </a:solidFill>
                    <a:latin typeface="+mn-lt"/>
                  </a:rPr>
                  <a:t>Medicatie-schema</a:t>
                </a:r>
              </a:p>
            </p:txBody>
          </p:sp>
        </p:grpSp>
        <p:pic>
          <p:nvPicPr>
            <p:cNvPr id="11296" name="Picture 9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8526" y="3320177"/>
              <a:ext cx="1086712" cy="108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1" name="Group 110"/>
          <p:cNvGrpSpPr>
            <a:grpSpLocks/>
          </p:cNvGrpSpPr>
          <p:nvPr/>
        </p:nvGrpSpPr>
        <p:grpSpPr bwMode="auto">
          <a:xfrm>
            <a:off x="6862398" y="1595804"/>
            <a:ext cx="3006969" cy="996462"/>
            <a:chOff x="5403035" y="1443044"/>
            <a:chExt cx="3255987" cy="1080120"/>
          </a:xfrm>
        </p:grpSpPr>
        <p:grpSp>
          <p:nvGrpSpPr>
            <p:cNvPr id="11290" name="Group 69"/>
            <p:cNvGrpSpPr>
              <a:grpSpLocks/>
            </p:cNvGrpSpPr>
            <p:nvPr/>
          </p:nvGrpSpPr>
          <p:grpSpPr bwMode="auto">
            <a:xfrm>
              <a:off x="5403035" y="1443044"/>
              <a:ext cx="3255987" cy="1080120"/>
              <a:chOff x="5425798" y="1315063"/>
              <a:chExt cx="3255987" cy="1080120"/>
            </a:xfrm>
          </p:grpSpPr>
          <p:sp>
            <p:nvSpPr>
              <p:cNvPr id="51" name="Rectangle 50"/>
              <p:cNvSpPr/>
              <p:nvPr/>
            </p:nvSpPr>
            <p:spPr>
              <a:xfrm>
                <a:off x="5425798" y="1315063"/>
                <a:ext cx="11519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52" name="Rectangle 51"/>
              <p:cNvSpPr/>
              <p:nvPr/>
            </p:nvSpPr>
            <p:spPr>
              <a:xfrm>
                <a:off x="6577770" y="1315063"/>
                <a:ext cx="2088148"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53" name="TextBox 52"/>
              <p:cNvSpPr txBox="1"/>
              <p:nvPr/>
            </p:nvSpPr>
            <p:spPr>
              <a:xfrm>
                <a:off x="6595224" y="1345242"/>
                <a:ext cx="2086561" cy="1038821"/>
              </a:xfrm>
              <a:prstGeom prst="rect">
                <a:avLst/>
              </a:prstGeom>
            </p:spPr>
            <p:txBody>
              <a:bodyPr>
                <a:normAutofit lnSpcReduction="10000"/>
              </a:bodyPr>
              <a:lstStyle/>
              <a:p>
                <a:pPr>
                  <a:defRPr/>
                </a:pPr>
                <a:endParaRPr lang="nl-BE" sz="923" dirty="0">
                  <a:solidFill>
                    <a:schemeClr val="bg1"/>
                  </a:solidFill>
                </a:endParaRPr>
              </a:p>
              <a:p>
                <a:pPr marL="76202" algn="ctr">
                  <a:defRPr/>
                </a:pPr>
                <a:r>
                  <a:rPr lang="nl-BE" sz="1662" dirty="0">
                    <a:solidFill>
                      <a:schemeClr val="bg1"/>
                    </a:solidFill>
                  </a:rPr>
                  <a:t>Richtlijnen en adviezen online beschikbaar</a:t>
                </a:r>
              </a:p>
            </p:txBody>
          </p:sp>
        </p:grpSp>
        <p:pic>
          <p:nvPicPr>
            <p:cNvPr id="11291" name="Picture 9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64394" y="1478427"/>
              <a:ext cx="985292" cy="98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9" name="Group 108"/>
          <p:cNvGrpSpPr>
            <a:grpSpLocks/>
          </p:cNvGrpSpPr>
          <p:nvPr/>
        </p:nvGrpSpPr>
        <p:grpSpPr bwMode="auto">
          <a:xfrm>
            <a:off x="6850674" y="4977912"/>
            <a:ext cx="3018692" cy="1094642"/>
            <a:chOff x="5389884" y="5107746"/>
            <a:chExt cx="3269138" cy="1184852"/>
          </a:xfrm>
        </p:grpSpPr>
        <p:grpSp>
          <p:nvGrpSpPr>
            <p:cNvPr id="11283" name="Group 70"/>
            <p:cNvGrpSpPr>
              <a:grpSpLocks/>
            </p:cNvGrpSpPr>
            <p:nvPr/>
          </p:nvGrpSpPr>
          <p:grpSpPr bwMode="auto">
            <a:xfrm>
              <a:off x="5403035" y="5149276"/>
              <a:ext cx="3255987" cy="1088504"/>
              <a:chOff x="5508175" y="5117132"/>
              <a:chExt cx="3255987" cy="1088504"/>
            </a:xfrm>
          </p:grpSpPr>
          <p:sp>
            <p:nvSpPr>
              <p:cNvPr id="59" name="Rectangle 58"/>
              <p:cNvSpPr/>
              <p:nvPr/>
            </p:nvSpPr>
            <p:spPr>
              <a:xfrm>
                <a:off x="5507720" y="5116842"/>
                <a:ext cx="1152133" cy="1080166"/>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60" name="Rectangle 59"/>
              <p:cNvSpPr/>
              <p:nvPr/>
            </p:nvSpPr>
            <p:spPr>
              <a:xfrm>
                <a:off x="6659853" y="5116842"/>
                <a:ext cx="2088439" cy="1080166"/>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61" name="TextBox 60"/>
              <p:cNvSpPr txBox="1"/>
              <p:nvPr/>
            </p:nvSpPr>
            <p:spPr>
              <a:xfrm>
                <a:off x="6677309" y="5146979"/>
                <a:ext cx="2086853" cy="1057961"/>
              </a:xfrm>
              <a:prstGeom prst="rect">
                <a:avLst/>
              </a:prstGeom>
            </p:spPr>
            <p:txBody>
              <a:bodyPr>
                <a:normAutofit/>
              </a:bodyPr>
              <a:lstStyle/>
              <a:p>
                <a:pPr>
                  <a:defRPr/>
                </a:pPr>
                <a:endParaRPr lang="nl-BE" sz="923" dirty="0">
                  <a:solidFill>
                    <a:schemeClr val="bg1"/>
                  </a:solidFill>
                </a:endParaRPr>
              </a:p>
              <a:p>
                <a:pPr marL="164127" algn="ctr">
                  <a:defRPr/>
                </a:pPr>
                <a:r>
                  <a:rPr lang="nl-BE" sz="1662" dirty="0">
                    <a:solidFill>
                      <a:schemeClr val="bg1"/>
                    </a:solidFill>
                  </a:rPr>
                  <a:t>Elektronische verwijsbrieven</a:t>
                </a:r>
                <a:endParaRPr lang="nl-BE" sz="1662" dirty="0"/>
              </a:p>
            </p:txBody>
          </p:sp>
        </p:grpSp>
        <p:grpSp>
          <p:nvGrpSpPr>
            <p:cNvPr id="11284" name="Group 101"/>
            <p:cNvGrpSpPr>
              <a:grpSpLocks/>
            </p:cNvGrpSpPr>
            <p:nvPr/>
          </p:nvGrpSpPr>
          <p:grpSpPr bwMode="auto">
            <a:xfrm>
              <a:off x="5389884" y="5107746"/>
              <a:ext cx="1186811" cy="1184852"/>
              <a:chOff x="5389884" y="5104775"/>
              <a:chExt cx="1241108" cy="1241108"/>
            </a:xfrm>
          </p:grpSpPr>
          <p:pic>
            <p:nvPicPr>
              <p:cNvPr id="11285" name="Picture 99"/>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89884" y="5104775"/>
                <a:ext cx="1241108" cy="124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100"/>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62196" y="5445224"/>
                <a:ext cx="174979" cy="17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0" name="Group 109"/>
          <p:cNvGrpSpPr>
            <a:grpSpLocks/>
          </p:cNvGrpSpPr>
          <p:nvPr/>
        </p:nvGrpSpPr>
        <p:grpSpPr bwMode="auto">
          <a:xfrm>
            <a:off x="7423639" y="3304444"/>
            <a:ext cx="2527789" cy="1033096"/>
            <a:chOff x="6010438" y="3294151"/>
            <a:chExt cx="2738025" cy="1118781"/>
          </a:xfrm>
        </p:grpSpPr>
        <p:grpSp>
          <p:nvGrpSpPr>
            <p:cNvPr id="11276" name="Group 40"/>
            <p:cNvGrpSpPr>
              <a:grpSpLocks/>
            </p:cNvGrpSpPr>
            <p:nvPr/>
          </p:nvGrpSpPr>
          <p:grpSpPr bwMode="auto">
            <a:xfrm>
              <a:off x="6010438" y="3294151"/>
              <a:ext cx="2738025" cy="1081997"/>
              <a:chOff x="5926858" y="3418319"/>
              <a:chExt cx="2658929" cy="1081997"/>
            </a:xfrm>
          </p:grpSpPr>
          <p:sp>
            <p:nvSpPr>
              <p:cNvPr id="55" name="Rectangle 54"/>
              <p:cNvSpPr/>
              <p:nvPr/>
            </p:nvSpPr>
            <p:spPr>
              <a:xfrm>
                <a:off x="5926858" y="3418319"/>
                <a:ext cx="1072820" cy="108069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56" name="Rectangle 55"/>
              <p:cNvSpPr/>
              <p:nvPr/>
            </p:nvSpPr>
            <p:spPr>
              <a:xfrm>
                <a:off x="6999678" y="3418319"/>
                <a:ext cx="1461255" cy="108069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57" name="TextBox 56"/>
              <p:cNvSpPr txBox="1"/>
              <p:nvPr/>
            </p:nvSpPr>
            <p:spPr>
              <a:xfrm>
                <a:off x="6907193" y="3419905"/>
                <a:ext cx="1678594" cy="1080695"/>
              </a:xfrm>
              <a:prstGeom prst="rect">
                <a:avLst/>
              </a:prstGeom>
            </p:spPr>
            <p:txBody>
              <a:bodyPr>
                <a:normAutofit/>
              </a:bodyPr>
              <a:lstStyle/>
              <a:p>
                <a:pPr>
                  <a:defRPr/>
                </a:pPr>
                <a:endParaRPr lang="nl-BE" sz="923" dirty="0">
                  <a:solidFill>
                    <a:schemeClr val="bg1"/>
                  </a:solidFill>
                </a:endParaRPr>
              </a:p>
              <a:p>
                <a:pPr algn="ctr">
                  <a:defRPr/>
                </a:pPr>
                <a:r>
                  <a:rPr lang="nl-BE" sz="1662" dirty="0">
                    <a:solidFill>
                      <a:schemeClr val="bg1"/>
                    </a:solidFill>
                  </a:rPr>
                  <a:t>Elektronische</a:t>
                </a:r>
                <a:r>
                  <a:rPr lang="nl-BE" sz="1662" dirty="0"/>
                  <a:t> </a:t>
                </a:r>
                <a:r>
                  <a:rPr lang="nl-BE" sz="1662" dirty="0">
                    <a:solidFill>
                      <a:schemeClr val="bg1"/>
                    </a:solidFill>
                  </a:rPr>
                  <a:t>voorschriften</a:t>
                </a:r>
                <a:endParaRPr lang="nl-BE" sz="1662" dirty="0"/>
              </a:p>
              <a:p>
                <a:pPr>
                  <a:defRPr/>
                </a:pPr>
                <a:endParaRPr lang="nl-BE" sz="1662" dirty="0">
                  <a:solidFill>
                    <a:schemeClr val="tx1">
                      <a:lumMod val="95000"/>
                      <a:lumOff val="5000"/>
                    </a:schemeClr>
                  </a:solidFill>
                </a:endParaRPr>
              </a:p>
            </p:txBody>
          </p:sp>
        </p:grpSp>
        <p:grpSp>
          <p:nvGrpSpPr>
            <p:cNvPr id="11277" name="Group 102"/>
            <p:cNvGrpSpPr>
              <a:grpSpLocks/>
            </p:cNvGrpSpPr>
            <p:nvPr/>
          </p:nvGrpSpPr>
          <p:grpSpPr bwMode="auto">
            <a:xfrm>
              <a:off x="6036635" y="3332812"/>
              <a:ext cx="1080120" cy="1080120"/>
              <a:chOff x="5005213" y="3401807"/>
              <a:chExt cx="1080120" cy="1080120"/>
            </a:xfrm>
          </p:grpSpPr>
          <p:pic>
            <p:nvPicPr>
              <p:cNvPr id="11278" name="Picture 103"/>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005213" y="3401807"/>
                <a:ext cx="10801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04"/>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400944" y="3481442"/>
                <a:ext cx="270030" cy="27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497237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up)">
                                      <p:cBhvr>
                                        <p:cTn id="11" dur="500"/>
                                        <p:tgtEl>
                                          <p:spTgt spid="1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up)">
                                      <p:cBhvr>
                                        <p:cTn id="16" dur="500"/>
                                        <p:tgtEl>
                                          <p:spTgt spid="1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up)">
                                      <p:cBhvr>
                                        <p:cTn id="21" dur="500"/>
                                        <p:tgtEl>
                                          <p:spTgt spid="10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up)">
                                      <p:cBhvr>
                                        <p:cTn id="26" dur="500"/>
                                        <p:tgtEl>
                                          <p:spTgt spid="1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up)">
                                      <p:cBhvr>
                                        <p:cTn id="3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4761036" y="2593731"/>
            <a:ext cx="2731477" cy="2562958"/>
            <a:chOff x="3078646" y="2523164"/>
            <a:chExt cx="2958799" cy="2776730"/>
          </a:xfrm>
        </p:grpSpPr>
        <p:sp>
          <p:nvSpPr>
            <p:cNvPr id="22" name="Flowchart: Connector 21"/>
            <p:cNvSpPr/>
            <p:nvPr/>
          </p:nvSpPr>
          <p:spPr>
            <a:xfrm>
              <a:off x="3204045" y="2523164"/>
              <a:ext cx="2657205" cy="2657659"/>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cxnSp>
          <p:nvCxnSpPr>
            <p:cNvPr id="24" name="Straight Connector 23"/>
            <p:cNvCxnSpPr/>
            <p:nvPr/>
          </p:nvCxnSpPr>
          <p:spPr>
            <a:xfrm>
              <a:off x="3564372" y="2548566"/>
              <a:ext cx="617474" cy="728713"/>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51705" y="2613658"/>
              <a:ext cx="582553" cy="66362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65996" y="4164753"/>
              <a:ext cx="871449" cy="198452"/>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18362" y="4533078"/>
              <a:ext cx="0" cy="76681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078646" y="4177453"/>
              <a:ext cx="803193" cy="15399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331" name="Picture 7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3732318" y="448492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Picture 7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4798838" y="449848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Picture 7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flipV="1">
              <a:off x="5373454" y="3766142"/>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Picture 7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H="1" flipV="1">
              <a:off x="4315897" y="2602852"/>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5" name="Picture 8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flipH="1" flipV="1">
              <a:off x="5264307" y="3124036"/>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6" name="Picture 8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256564" y="3386537"/>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lowchart: Connector 20"/>
            <p:cNvSpPr/>
            <p:nvPr/>
          </p:nvSpPr>
          <p:spPr>
            <a:xfrm>
              <a:off x="3756439" y="3085178"/>
              <a:ext cx="1552417" cy="14828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477" b="1" dirty="0" err="1">
                  <a:solidFill>
                    <a:schemeClr val="bg1"/>
                  </a:solidFill>
                </a:rPr>
                <a:t>Adminis-tratief</a:t>
              </a:r>
              <a:endParaRPr lang="nl-BE" sz="1477" b="1" dirty="0">
                <a:solidFill>
                  <a:schemeClr val="bg1"/>
                </a:solidFill>
              </a:endParaRPr>
            </a:p>
          </p:txBody>
        </p:sp>
      </p:grpSp>
      <p:sp>
        <p:nvSpPr>
          <p:cNvPr id="3" name="Title 2"/>
          <p:cNvSpPr>
            <a:spLocks noGrp="1"/>
          </p:cNvSpPr>
          <p:nvPr>
            <p:ph type="title"/>
          </p:nvPr>
        </p:nvSpPr>
        <p:spPr/>
        <p:txBody>
          <a:bodyPr/>
          <a:lstStyle/>
          <a:p>
            <a:r>
              <a:rPr lang="nl-BE" noProof="0" dirty="0" err="1" smtClean="0"/>
              <a:t>eGezondheid</a:t>
            </a:r>
            <a:r>
              <a:rPr lang="nl-BE" noProof="0" dirty="0" smtClean="0"/>
              <a:t> in de praktijk</a:t>
            </a:r>
            <a:endParaRPr lang="nl-BE" noProof="0" dirty="0"/>
          </a:p>
        </p:txBody>
      </p:sp>
      <p:grpSp>
        <p:nvGrpSpPr>
          <p:cNvPr id="17" name="Group 16"/>
          <p:cNvGrpSpPr>
            <a:grpSpLocks/>
          </p:cNvGrpSpPr>
          <p:nvPr/>
        </p:nvGrpSpPr>
        <p:grpSpPr bwMode="auto">
          <a:xfrm>
            <a:off x="2379786" y="1551844"/>
            <a:ext cx="2984989" cy="1058008"/>
            <a:chOff x="546770" y="1394932"/>
            <a:chExt cx="3233142" cy="1146273"/>
          </a:xfrm>
        </p:grpSpPr>
        <p:grpSp>
          <p:nvGrpSpPr>
            <p:cNvPr id="12319" name="Group 93"/>
            <p:cNvGrpSpPr>
              <a:grpSpLocks/>
            </p:cNvGrpSpPr>
            <p:nvPr/>
          </p:nvGrpSpPr>
          <p:grpSpPr bwMode="auto">
            <a:xfrm>
              <a:off x="546770" y="1394932"/>
              <a:ext cx="3233142" cy="1146273"/>
              <a:chOff x="546770" y="1424385"/>
              <a:chExt cx="3233142" cy="1146273"/>
            </a:xfrm>
          </p:grpSpPr>
          <p:grpSp>
            <p:nvGrpSpPr>
              <p:cNvPr id="12321"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228" y="1772815"/>
                  <a:ext cx="1101522" cy="107959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37" name="Rectangle 36"/>
                <p:cNvSpPr/>
                <p:nvPr/>
              </p:nvSpPr>
              <p:spPr>
                <a:xfrm>
                  <a:off x="1836052" y="1772815"/>
                  <a:ext cx="2087178" cy="107959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grpSp>
          <p:sp>
            <p:nvSpPr>
              <p:cNvPr id="38" name="TextBox 37"/>
              <p:cNvSpPr txBox="1"/>
              <p:nvPr/>
            </p:nvSpPr>
            <p:spPr>
              <a:xfrm>
                <a:off x="1691147" y="1508529"/>
                <a:ext cx="2088765" cy="1062129"/>
              </a:xfrm>
              <a:prstGeom prst="rect">
                <a:avLst/>
              </a:prstGeom>
            </p:spPr>
            <p:txBody>
              <a:bodyPr>
                <a:normAutofit/>
              </a:bodyPr>
              <a:lstStyle/>
              <a:p>
                <a:pPr marL="164127">
                  <a:defRPr/>
                </a:pPr>
                <a:endParaRPr lang="nl-BE" sz="277" dirty="0">
                  <a:solidFill>
                    <a:schemeClr val="bg1"/>
                  </a:solidFill>
                </a:endParaRPr>
              </a:p>
              <a:p>
                <a:pPr algn="ctr">
                  <a:defRPr/>
                </a:pPr>
                <a:endParaRPr lang="nl-BE" sz="185" dirty="0">
                  <a:solidFill>
                    <a:schemeClr val="bg1"/>
                  </a:solidFill>
                </a:endParaRPr>
              </a:p>
              <a:p>
                <a:pPr algn="ctr">
                  <a:defRPr/>
                </a:pPr>
                <a:r>
                  <a:rPr lang="nl-BE" sz="1662" dirty="0" err="1">
                    <a:solidFill>
                      <a:schemeClr val="bg1"/>
                    </a:solidFill>
                  </a:rPr>
                  <a:t>Verzekerbaarheids</a:t>
                </a:r>
                <a:r>
                  <a:rPr lang="nl-BE" sz="1662" dirty="0">
                    <a:solidFill>
                      <a:schemeClr val="bg1"/>
                    </a:solidFill>
                  </a:rPr>
                  <a:t>-toestand, </a:t>
                </a:r>
                <a:r>
                  <a:rPr lang="nl-BE" sz="1662" dirty="0" err="1">
                    <a:solidFill>
                      <a:schemeClr val="bg1"/>
                    </a:solidFill>
                  </a:rPr>
                  <a:t>tarificatie</a:t>
                </a:r>
                <a:r>
                  <a:rPr lang="nl-BE" sz="1662" dirty="0">
                    <a:solidFill>
                      <a:schemeClr val="bg1"/>
                    </a:solidFill>
                  </a:rPr>
                  <a:t>,</a:t>
                </a:r>
              </a:p>
              <a:p>
                <a:pPr algn="ctr">
                  <a:defRPr/>
                </a:pPr>
                <a:r>
                  <a:rPr lang="nl-BE" sz="1662" dirty="0">
                    <a:solidFill>
                      <a:schemeClr val="bg1"/>
                    </a:solidFill>
                  </a:rPr>
                  <a:t>facturatie</a:t>
                </a:r>
                <a:endParaRPr lang="nl-BE" sz="1662" dirty="0"/>
              </a:p>
            </p:txBody>
          </p:sp>
        </p:grpSp>
        <p:pic>
          <p:nvPicPr>
            <p:cNvPr id="12320" name="Picture 57"/>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0409" y="1414578"/>
              <a:ext cx="1040828" cy="104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p:cNvGrpSpPr>
          <p:nvPr/>
        </p:nvGrpSpPr>
        <p:grpSpPr bwMode="auto">
          <a:xfrm>
            <a:off x="2316773" y="3591661"/>
            <a:ext cx="2444262" cy="1016977"/>
            <a:chOff x="477657" y="3605133"/>
            <a:chExt cx="2648583" cy="1101151"/>
          </a:xfrm>
        </p:grpSpPr>
        <p:grpSp>
          <p:nvGrpSpPr>
            <p:cNvPr id="12314" name="Group 40"/>
            <p:cNvGrpSpPr>
              <a:grpSpLocks/>
            </p:cNvGrpSpPr>
            <p:nvPr/>
          </p:nvGrpSpPr>
          <p:grpSpPr bwMode="auto">
            <a:xfrm>
              <a:off x="477657" y="3624287"/>
              <a:ext cx="2648583" cy="1081997"/>
              <a:chOff x="5926858" y="3418319"/>
              <a:chExt cx="2572071" cy="1081997"/>
            </a:xfrm>
          </p:grpSpPr>
          <p:sp>
            <p:nvSpPr>
              <p:cNvPr id="55" name="Rectangle 54"/>
              <p:cNvSpPr/>
              <p:nvPr/>
            </p:nvSpPr>
            <p:spPr>
              <a:xfrm>
                <a:off x="5926858" y="3418205"/>
                <a:ext cx="1073238" cy="108052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56" name="Rectangle 55"/>
              <p:cNvSpPr/>
              <p:nvPr/>
            </p:nvSpPr>
            <p:spPr>
              <a:xfrm>
                <a:off x="7000096" y="3418205"/>
                <a:ext cx="1460282" cy="108052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57" name="TextBox 56"/>
              <p:cNvSpPr txBox="1"/>
              <p:nvPr/>
            </p:nvSpPr>
            <p:spPr>
              <a:xfrm>
                <a:off x="7000096" y="3419791"/>
                <a:ext cx="1498833" cy="1080525"/>
              </a:xfrm>
              <a:prstGeom prst="rect">
                <a:avLst/>
              </a:prstGeom>
            </p:spPr>
            <p:txBody>
              <a:bodyPr>
                <a:normAutofit/>
              </a:bodyPr>
              <a:lstStyle/>
              <a:p>
                <a:pPr algn="ctr">
                  <a:defRPr/>
                </a:pPr>
                <a:endParaRPr lang="nl-BE" sz="277" dirty="0">
                  <a:solidFill>
                    <a:schemeClr val="bg1"/>
                  </a:solidFill>
                </a:endParaRPr>
              </a:p>
              <a:p>
                <a:pPr algn="ctr">
                  <a:defRPr/>
                </a:pPr>
                <a:r>
                  <a:rPr lang="nl-BE" sz="1662" dirty="0">
                    <a:solidFill>
                      <a:schemeClr val="bg1"/>
                    </a:solidFill>
                  </a:rPr>
                  <a:t>Aanmaken en versturen van attesten</a:t>
                </a:r>
              </a:p>
              <a:p>
                <a:pPr>
                  <a:defRPr/>
                </a:pPr>
                <a:endParaRPr lang="nl-BE" sz="1662" dirty="0">
                  <a:solidFill>
                    <a:schemeClr val="tx1">
                      <a:lumMod val="95000"/>
                      <a:lumOff val="5000"/>
                    </a:schemeClr>
                  </a:solidFill>
                </a:endParaRPr>
              </a:p>
            </p:txBody>
          </p:sp>
        </p:grpSp>
        <p:pic>
          <p:nvPicPr>
            <p:cNvPr id="12315" name="Picture 6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3316" y="3605133"/>
              <a:ext cx="1082869" cy="108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nvGrpSpPr>
        <p:grpSpPr bwMode="auto">
          <a:xfrm>
            <a:off x="6726117" y="1604597"/>
            <a:ext cx="3291254" cy="1014046"/>
            <a:chOff x="5254692" y="1452701"/>
            <a:chExt cx="3565782" cy="1097874"/>
          </a:xfrm>
        </p:grpSpPr>
        <p:grpSp>
          <p:nvGrpSpPr>
            <p:cNvPr id="12309" name="Group 67"/>
            <p:cNvGrpSpPr>
              <a:grpSpLocks/>
            </p:cNvGrpSpPr>
            <p:nvPr/>
          </p:nvGrpSpPr>
          <p:grpSpPr bwMode="auto">
            <a:xfrm>
              <a:off x="5254692" y="1452701"/>
              <a:ext cx="3565782" cy="1088504"/>
              <a:chOff x="398612" y="5107746"/>
              <a:chExt cx="3373796" cy="1088504"/>
            </a:xfrm>
          </p:grpSpPr>
          <p:sp>
            <p:nvSpPr>
              <p:cNvPr id="47" name="Rectangle 46"/>
              <p:cNvSpPr/>
              <p:nvPr/>
            </p:nvSpPr>
            <p:spPr>
              <a:xfrm>
                <a:off x="398612" y="5107746"/>
                <a:ext cx="1152138" cy="108042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48" name="Rectangle 47"/>
              <p:cNvSpPr/>
              <p:nvPr/>
            </p:nvSpPr>
            <p:spPr>
              <a:xfrm>
                <a:off x="1477145" y="5107746"/>
                <a:ext cx="2295263" cy="108042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49" name="TextBox 48"/>
              <p:cNvSpPr txBox="1"/>
              <p:nvPr/>
            </p:nvSpPr>
            <p:spPr>
              <a:xfrm>
                <a:off x="1477145" y="5137889"/>
                <a:ext cx="2295263" cy="1058212"/>
              </a:xfrm>
              <a:prstGeom prst="rect">
                <a:avLst/>
              </a:prstGeom>
            </p:spPr>
            <p:txBody>
              <a:bodyPr>
                <a:normAutofit lnSpcReduction="10000"/>
              </a:bodyPr>
              <a:lstStyle/>
              <a:p>
                <a:pPr>
                  <a:defRPr/>
                </a:pPr>
                <a:endParaRPr lang="nl-BE" sz="923" dirty="0">
                  <a:solidFill>
                    <a:schemeClr val="bg1"/>
                  </a:solidFill>
                </a:endParaRPr>
              </a:p>
              <a:p>
                <a:pPr algn="ctr">
                  <a:defRPr/>
                </a:pPr>
                <a:r>
                  <a:rPr lang="nl-BE" sz="1662" dirty="0">
                    <a:solidFill>
                      <a:schemeClr val="bg1"/>
                    </a:solidFill>
                  </a:rPr>
                  <a:t>Bijwerking van de SumEHR, van het medicatieschema, ... </a:t>
                </a:r>
              </a:p>
              <a:p>
                <a:pPr>
                  <a:defRPr/>
                </a:pPr>
                <a:endParaRPr lang="nl-BE" sz="1662" dirty="0">
                  <a:solidFill>
                    <a:schemeClr val="tx1">
                      <a:lumMod val="95000"/>
                      <a:lumOff val="5000"/>
                    </a:schemeClr>
                  </a:solidFill>
                </a:endParaRPr>
              </a:p>
            </p:txBody>
          </p:sp>
        </p:grpSp>
        <p:pic>
          <p:nvPicPr>
            <p:cNvPr id="12310" name="Picture 6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17644" y="1473472"/>
              <a:ext cx="1077103" cy="10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a:grpSpLocks/>
          </p:cNvGrpSpPr>
          <p:nvPr/>
        </p:nvGrpSpPr>
        <p:grpSpPr bwMode="auto">
          <a:xfrm>
            <a:off x="4601309" y="5156690"/>
            <a:ext cx="3005504" cy="1005254"/>
            <a:chOff x="2952328" y="5301208"/>
            <a:chExt cx="3255987" cy="1088504"/>
          </a:xfrm>
        </p:grpSpPr>
        <p:grpSp>
          <p:nvGrpSpPr>
            <p:cNvPr id="12304" name="Group 70"/>
            <p:cNvGrpSpPr>
              <a:grpSpLocks/>
            </p:cNvGrpSpPr>
            <p:nvPr/>
          </p:nvGrpSpPr>
          <p:grpSpPr bwMode="auto">
            <a:xfrm>
              <a:off x="2952328" y="5301208"/>
              <a:ext cx="3255987" cy="1088504"/>
              <a:chOff x="5508175" y="5117132"/>
              <a:chExt cx="3255987" cy="1088504"/>
            </a:xfrm>
          </p:grpSpPr>
          <p:sp>
            <p:nvSpPr>
              <p:cNvPr id="59" name="Rectangle 58"/>
              <p:cNvSpPr/>
              <p:nvPr/>
            </p:nvSpPr>
            <p:spPr>
              <a:xfrm>
                <a:off x="5508175" y="5117132"/>
                <a:ext cx="1152533"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60" name="Rectangle 59"/>
              <p:cNvSpPr/>
              <p:nvPr/>
            </p:nvSpPr>
            <p:spPr>
              <a:xfrm>
                <a:off x="6660708" y="5117132"/>
                <a:ext cx="208757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61" name="TextBox 60"/>
              <p:cNvSpPr txBox="1"/>
              <p:nvPr/>
            </p:nvSpPr>
            <p:spPr>
              <a:xfrm>
                <a:off x="6678172" y="5147280"/>
                <a:ext cx="2085990" cy="1058356"/>
              </a:xfrm>
              <a:prstGeom prst="rect">
                <a:avLst/>
              </a:prstGeom>
            </p:spPr>
            <p:txBody>
              <a:bodyPr>
                <a:normAutofit lnSpcReduction="10000"/>
              </a:bodyPr>
              <a:lstStyle/>
              <a:p>
                <a:pPr>
                  <a:defRPr/>
                </a:pPr>
                <a:endParaRPr lang="nl-BE" sz="923" dirty="0">
                  <a:solidFill>
                    <a:schemeClr val="bg1"/>
                  </a:solidFill>
                </a:endParaRPr>
              </a:p>
              <a:p>
                <a:pPr algn="ctr">
                  <a:defRPr/>
                </a:pPr>
                <a:r>
                  <a:rPr lang="nl-BE" sz="1662" dirty="0">
                    <a:solidFill>
                      <a:schemeClr val="bg1"/>
                    </a:solidFill>
                  </a:rPr>
                  <a:t>Verslag versturen naar de houder van het GMD</a:t>
                </a:r>
              </a:p>
            </p:txBody>
          </p:sp>
        </p:grpSp>
        <p:pic>
          <p:nvPicPr>
            <p:cNvPr id="12305" name="Picture 9"/>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41159" y="5322504"/>
              <a:ext cx="1063297" cy="106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a:grpSpLocks/>
          </p:cNvGrpSpPr>
          <p:nvPr/>
        </p:nvGrpSpPr>
        <p:grpSpPr bwMode="auto">
          <a:xfrm>
            <a:off x="7493979" y="3609244"/>
            <a:ext cx="2722685" cy="1006719"/>
            <a:chOff x="6264041" y="3624287"/>
            <a:chExt cx="3169333" cy="1090476"/>
          </a:xfrm>
        </p:grpSpPr>
        <p:grpSp>
          <p:nvGrpSpPr>
            <p:cNvPr id="12299" name="Group 69"/>
            <p:cNvGrpSpPr>
              <a:grpSpLocks/>
            </p:cNvGrpSpPr>
            <p:nvPr/>
          </p:nvGrpSpPr>
          <p:grpSpPr bwMode="auto">
            <a:xfrm>
              <a:off x="6276202" y="3624287"/>
              <a:ext cx="3157172" cy="1090476"/>
              <a:chOff x="5588673" y="1304707"/>
              <a:chExt cx="3702569" cy="1090476"/>
            </a:xfrm>
          </p:grpSpPr>
          <p:sp>
            <p:nvSpPr>
              <p:cNvPr id="51" name="Rectangle 50"/>
              <p:cNvSpPr/>
              <p:nvPr/>
            </p:nvSpPr>
            <p:spPr>
              <a:xfrm>
                <a:off x="5588415" y="1304707"/>
                <a:ext cx="1152258" cy="1079365"/>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52" name="Rectangle 51"/>
              <p:cNvSpPr/>
              <p:nvPr/>
            </p:nvSpPr>
            <p:spPr>
              <a:xfrm>
                <a:off x="6750674" y="1315818"/>
                <a:ext cx="2540568" cy="1079365"/>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p>
            </p:txBody>
          </p:sp>
          <p:sp>
            <p:nvSpPr>
              <p:cNvPr id="12303" name="TextBox 52"/>
              <p:cNvSpPr txBox="1">
                <a:spLocks noChangeArrowheads="1"/>
              </p:cNvSpPr>
              <p:nvPr/>
            </p:nvSpPr>
            <p:spPr bwMode="auto">
              <a:xfrm>
                <a:off x="6751106" y="1344851"/>
                <a:ext cx="2409466" cy="103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endParaRPr lang="nl-BE" altLang="en-US" sz="1477" dirty="0">
                  <a:solidFill>
                    <a:schemeClr val="bg1"/>
                  </a:solidFill>
                  <a:latin typeface="+mn-lt"/>
                </a:endParaRPr>
              </a:p>
              <a:p>
                <a:r>
                  <a:rPr lang="nl-BE" altLang="en-US" sz="1662" dirty="0">
                    <a:solidFill>
                      <a:schemeClr val="bg1"/>
                    </a:solidFill>
                    <a:latin typeface="+mn-lt"/>
                  </a:rPr>
                  <a:t>Registraties</a:t>
                </a:r>
              </a:p>
            </p:txBody>
          </p:sp>
        </p:grpSp>
        <p:pic>
          <p:nvPicPr>
            <p:cNvPr id="12300" name="Picture 11"/>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64041" y="3677967"/>
              <a:ext cx="993471" cy="99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03500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Technische keuzes</a:t>
            </a:r>
            <a:endParaRPr lang="nl-BE" noProof="0" dirty="0"/>
          </a:p>
        </p:txBody>
      </p:sp>
      <p:grpSp>
        <p:nvGrpSpPr>
          <p:cNvPr id="5" name="Group 4"/>
          <p:cNvGrpSpPr/>
          <p:nvPr/>
        </p:nvGrpSpPr>
        <p:grpSpPr>
          <a:xfrm>
            <a:off x="5239945" y="3861048"/>
            <a:ext cx="1558290" cy="1927622"/>
            <a:chOff x="7492037" y="939607"/>
            <a:chExt cx="1558290" cy="1927622"/>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2037" y="939607"/>
              <a:ext cx="1558290" cy="1558290"/>
            </a:xfrm>
            <a:prstGeom prst="rect">
              <a:avLst/>
            </a:prstGeom>
          </p:spPr>
        </p:pic>
        <p:sp>
          <p:nvSpPr>
            <p:cNvPr id="7" name="Rectangle 6"/>
            <p:cNvSpPr/>
            <p:nvPr/>
          </p:nvSpPr>
          <p:spPr>
            <a:xfrm>
              <a:off x="7582532" y="2497897"/>
              <a:ext cx="1223412"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sz="1800" b="1" i="0" u="none" strike="noStrike" kern="1200" cap="none" spc="0" normalizeH="0" baseline="0" noProof="0" dirty="0" smtClean="0">
                  <a:ln>
                    <a:noFill/>
                  </a:ln>
                  <a:solidFill>
                    <a:srgbClr val="4A6C5B"/>
                  </a:solidFill>
                  <a:effectLst/>
                  <a:uLnTx/>
                  <a:uFillTx/>
                  <a:latin typeface="Arial" panose="020B0604020202020204" pitchFamily="34" charset="0"/>
                  <a:ea typeface="+mn-ea"/>
                  <a:cs typeface="Arial" panose="020B0604020202020204" pitchFamily="34" charset="0"/>
                </a:rPr>
                <a:t>Integratie</a:t>
              </a:r>
              <a:endParaRPr kumimoji="0" lang="nl-BE" sz="1800" b="1" i="0" u="none" strike="noStrike" kern="1200" cap="none" spc="0" normalizeH="0" baseline="0" noProof="0" dirty="0">
                <a:ln>
                  <a:noFill/>
                </a:ln>
                <a:solidFill>
                  <a:srgbClr val="4A6C5B"/>
                </a:solidFill>
                <a:effectLst/>
                <a:uLnTx/>
                <a:uFillTx/>
                <a:latin typeface="Arial" panose="020B0604020202020204" pitchFamily="34" charset="0"/>
                <a:ea typeface="+mn-ea"/>
                <a:cs typeface="Arial" panose="020B0604020202020204" pitchFamily="34" charset="0"/>
              </a:endParaRPr>
            </a:p>
          </p:txBody>
        </p:sp>
      </p:grpSp>
      <p:grpSp>
        <p:nvGrpSpPr>
          <p:cNvPr id="8" name="Group 7"/>
          <p:cNvGrpSpPr/>
          <p:nvPr/>
        </p:nvGrpSpPr>
        <p:grpSpPr>
          <a:xfrm>
            <a:off x="2255566" y="4089114"/>
            <a:ext cx="2069797" cy="1699556"/>
            <a:chOff x="1150023" y="1167673"/>
            <a:chExt cx="2069797" cy="1699556"/>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3163" y="1167673"/>
              <a:ext cx="922453" cy="1080000"/>
            </a:xfrm>
            <a:prstGeom prst="rect">
              <a:avLst/>
            </a:prstGeom>
          </p:spPr>
        </p:pic>
        <p:sp>
          <p:nvSpPr>
            <p:cNvPr id="10" name="Rectangle 9"/>
            <p:cNvSpPr/>
            <p:nvPr/>
          </p:nvSpPr>
          <p:spPr>
            <a:xfrm>
              <a:off x="1150023" y="2497897"/>
              <a:ext cx="2069797"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sz="1800" b="1" i="0" u="none" strike="noStrike" kern="1200" cap="none" spc="0" normalizeH="0" baseline="0" noProof="0" dirty="0" smtClean="0">
                  <a:ln>
                    <a:noFill/>
                  </a:ln>
                  <a:solidFill>
                    <a:srgbClr val="4A6C5B"/>
                  </a:solidFill>
                  <a:effectLst/>
                  <a:uLnTx/>
                  <a:uFillTx/>
                  <a:latin typeface="Arial" panose="020B0604020202020204" pitchFamily="34" charset="0"/>
                  <a:ea typeface="+mn-ea"/>
                  <a:cs typeface="Arial" panose="020B0604020202020204" pitchFamily="34" charset="0"/>
                </a:rPr>
                <a:t>Standaardisering</a:t>
              </a:r>
              <a:endParaRPr kumimoji="0" lang="nl-BE" sz="1800" b="1" i="0" u="none" strike="noStrike" kern="1200" cap="none" spc="0" normalizeH="0" baseline="0" noProof="0" dirty="0">
                <a:ln>
                  <a:noFill/>
                </a:ln>
                <a:solidFill>
                  <a:srgbClr val="4A6C5B"/>
                </a:solidFill>
                <a:effectLst/>
                <a:uLnTx/>
                <a:uFillTx/>
                <a:latin typeface="Arial" panose="020B0604020202020204" pitchFamily="34" charset="0"/>
                <a:ea typeface="+mn-ea"/>
                <a:cs typeface="Arial" panose="020B0604020202020204" pitchFamily="34" charset="0"/>
              </a:endParaRPr>
            </a:p>
          </p:txBody>
        </p:sp>
      </p:grpSp>
      <p:grpSp>
        <p:nvGrpSpPr>
          <p:cNvPr id="11" name="Group 10"/>
          <p:cNvGrpSpPr/>
          <p:nvPr/>
        </p:nvGrpSpPr>
        <p:grpSpPr>
          <a:xfrm>
            <a:off x="2273510" y="1533395"/>
            <a:ext cx="1826141" cy="1699556"/>
            <a:chOff x="4161873" y="1167673"/>
            <a:chExt cx="1826141" cy="1699556"/>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1887" y="1167673"/>
              <a:ext cx="1080000" cy="1080000"/>
            </a:xfrm>
            <a:prstGeom prst="rect">
              <a:avLst/>
            </a:prstGeom>
          </p:spPr>
        </p:pic>
        <p:sp>
          <p:nvSpPr>
            <p:cNvPr id="13" name="Rectangle 12"/>
            <p:cNvSpPr/>
            <p:nvPr/>
          </p:nvSpPr>
          <p:spPr>
            <a:xfrm>
              <a:off x="4161873" y="2497897"/>
              <a:ext cx="1826141"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sz="1800" b="1" i="0" u="none" strike="noStrike" kern="1200" cap="none" spc="0" normalizeH="0" baseline="0" noProof="0" dirty="0" smtClean="0">
                  <a:ln>
                    <a:noFill/>
                  </a:ln>
                  <a:solidFill>
                    <a:srgbClr val="4A6C5B"/>
                  </a:solidFill>
                  <a:effectLst/>
                  <a:uLnTx/>
                  <a:uFillTx/>
                  <a:latin typeface="Arial" panose="020B0604020202020204" pitchFamily="34" charset="0"/>
                  <a:ea typeface="+mn-ea"/>
                  <a:cs typeface="Arial" panose="020B0604020202020204" pitchFamily="34" charset="0"/>
                </a:rPr>
                <a:t>Decentralisatie</a:t>
              </a:r>
              <a:endParaRPr kumimoji="0" lang="nl-BE" sz="1800" b="1" i="0" u="none" strike="noStrike" kern="1200" cap="none" spc="0" normalizeH="0" baseline="0" noProof="0" dirty="0">
                <a:ln>
                  <a:noFill/>
                </a:ln>
                <a:solidFill>
                  <a:srgbClr val="4A6C5B"/>
                </a:solidFill>
                <a:effectLst/>
                <a:uLnTx/>
                <a:uFillTx/>
                <a:latin typeface="Arial" panose="020B0604020202020204" pitchFamily="34" charset="0"/>
                <a:ea typeface="+mn-ea"/>
                <a:cs typeface="Arial" panose="020B0604020202020204" pitchFamily="34" charset="0"/>
              </a:endParaRPr>
            </a:p>
          </p:txBody>
        </p:sp>
      </p:grpSp>
      <p:grpSp>
        <p:nvGrpSpPr>
          <p:cNvPr id="14" name="Group 13"/>
          <p:cNvGrpSpPr/>
          <p:nvPr/>
        </p:nvGrpSpPr>
        <p:grpSpPr>
          <a:xfrm>
            <a:off x="8488851" y="1522252"/>
            <a:ext cx="1261949" cy="1699556"/>
            <a:chOff x="6309496" y="1167673"/>
            <a:chExt cx="1261949" cy="1699556"/>
          </a:xfrm>
        </p:grpSpPr>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1385" y="1167673"/>
              <a:ext cx="1071395" cy="1080000"/>
            </a:xfrm>
            <a:prstGeom prst="rect">
              <a:avLst/>
            </a:prstGeom>
          </p:spPr>
        </p:pic>
        <p:sp>
          <p:nvSpPr>
            <p:cNvPr id="16" name="Rectangle 15"/>
            <p:cNvSpPr/>
            <p:nvPr/>
          </p:nvSpPr>
          <p:spPr>
            <a:xfrm>
              <a:off x="6309496" y="2497897"/>
              <a:ext cx="1261949"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sz="1800" b="1" i="0" u="none" strike="noStrike" kern="1200" cap="none" spc="0" normalizeH="0" baseline="0" noProof="0" dirty="0" smtClean="0">
                  <a:ln>
                    <a:noFill/>
                  </a:ln>
                  <a:solidFill>
                    <a:srgbClr val="4A6C5B"/>
                  </a:solidFill>
                  <a:effectLst/>
                  <a:uLnTx/>
                  <a:uFillTx/>
                  <a:latin typeface="Arial" panose="020B0604020202020204" pitchFamily="34" charset="0"/>
                  <a:ea typeface="+mn-ea"/>
                  <a:cs typeface="Arial" panose="020B0604020202020204" pitchFamily="34" charset="0"/>
                </a:rPr>
                <a:t>Veiligheid</a:t>
              </a:r>
              <a:endParaRPr kumimoji="0" lang="nl-BE" sz="1800" b="1" i="0" u="none" strike="noStrike" kern="1200" cap="none" spc="0" normalizeH="0" baseline="0" noProof="0" dirty="0">
                <a:ln>
                  <a:noFill/>
                </a:ln>
                <a:solidFill>
                  <a:srgbClr val="4A6C5B"/>
                </a:solidFill>
                <a:effectLst/>
                <a:uLnTx/>
                <a:uFillTx/>
                <a:latin typeface="Arial" panose="020B0604020202020204" pitchFamily="34" charset="0"/>
                <a:ea typeface="+mn-ea"/>
                <a:cs typeface="Arial" panose="020B0604020202020204" pitchFamily="34" charset="0"/>
              </a:endParaRPr>
            </a:p>
          </p:txBody>
        </p:sp>
      </p:grpSp>
      <p:grpSp>
        <p:nvGrpSpPr>
          <p:cNvPr id="17" name="Group 16"/>
          <p:cNvGrpSpPr/>
          <p:nvPr/>
        </p:nvGrpSpPr>
        <p:grpSpPr>
          <a:xfrm>
            <a:off x="5519936" y="1533395"/>
            <a:ext cx="998308" cy="1699556"/>
            <a:chOff x="42285" y="1167673"/>
            <a:chExt cx="998308" cy="1699556"/>
          </a:xfrm>
        </p:grpSpPr>
        <p:sp>
          <p:nvSpPr>
            <p:cNvPr id="18" name="Rectangle 17"/>
            <p:cNvSpPr/>
            <p:nvPr/>
          </p:nvSpPr>
          <p:spPr>
            <a:xfrm>
              <a:off x="256746" y="2497897"/>
              <a:ext cx="569387"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4A6C5B"/>
                  </a:solidFill>
                  <a:effectLst/>
                  <a:uLnTx/>
                  <a:uFillTx/>
                  <a:latin typeface="Arial" panose="020B0604020202020204" pitchFamily="34" charset="0"/>
                  <a:ea typeface="+mn-ea"/>
                  <a:cs typeface="Arial" panose="020B0604020202020204" pitchFamily="34" charset="0"/>
                </a:rPr>
                <a:t>API</a:t>
              </a:r>
              <a:endParaRPr kumimoji="0" lang="en-US" sz="1800" b="1" i="0" u="none" strike="noStrike" kern="1200" cap="none" spc="0" normalizeH="0" baseline="0" noProof="0" dirty="0">
                <a:ln>
                  <a:noFill/>
                </a:ln>
                <a:solidFill>
                  <a:srgbClr val="4A6C5B"/>
                </a:solidFill>
                <a:effectLst/>
                <a:uLnTx/>
                <a:uFillTx/>
                <a:latin typeface="Arial" panose="020B0604020202020204" pitchFamily="34" charset="0"/>
                <a:ea typeface="+mn-ea"/>
                <a:cs typeface="Arial" panose="020B0604020202020204" pitchFamily="34" charset="0"/>
              </a:endParaRP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85" y="1167673"/>
              <a:ext cx="998308" cy="1102159"/>
            </a:xfrm>
            <a:prstGeom prst="rect">
              <a:avLst/>
            </a:prstGeom>
          </p:spPr>
        </p:pic>
      </p:grpSp>
      <p:grpSp>
        <p:nvGrpSpPr>
          <p:cNvPr id="20" name="Group 19"/>
          <p:cNvGrpSpPr/>
          <p:nvPr/>
        </p:nvGrpSpPr>
        <p:grpSpPr>
          <a:xfrm>
            <a:off x="8391329" y="4077072"/>
            <a:ext cx="1491543" cy="1699556"/>
            <a:chOff x="3116330" y="1167673"/>
            <a:chExt cx="1491543" cy="1699556"/>
          </a:xfrm>
        </p:grpSpPr>
        <p:sp>
          <p:nvSpPr>
            <p:cNvPr id="21" name="Rectangle 20"/>
            <p:cNvSpPr/>
            <p:nvPr/>
          </p:nvSpPr>
          <p:spPr>
            <a:xfrm>
              <a:off x="3204925" y="2497897"/>
              <a:ext cx="1402948"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sz="1800" b="1" i="0" u="none" strike="noStrike" kern="1200" cap="none" spc="0" normalizeH="0" baseline="0" noProof="0" dirty="0" smtClean="0">
                  <a:ln>
                    <a:noFill/>
                  </a:ln>
                  <a:solidFill>
                    <a:srgbClr val="4A6C5B"/>
                  </a:solidFill>
                  <a:effectLst/>
                  <a:uLnTx/>
                  <a:uFillTx/>
                  <a:latin typeface="Arial" panose="020B0604020202020204" pitchFamily="34" charset="0"/>
                  <a:ea typeface="+mn-ea"/>
                  <a:cs typeface="Arial" panose="020B0604020202020204" pitchFamily="34" charset="0"/>
                </a:rPr>
                <a:t>Hergebruik</a:t>
              </a:r>
              <a:endParaRPr kumimoji="0" lang="nl-BE" sz="1800" b="1" i="0" u="none" strike="noStrike" kern="1200" cap="none" spc="0" normalizeH="0" baseline="0" noProof="0" dirty="0">
                <a:ln>
                  <a:noFill/>
                </a:ln>
                <a:solidFill>
                  <a:srgbClr val="4A6C5B"/>
                </a:solidFill>
                <a:effectLst/>
                <a:uLnTx/>
                <a:uFillTx/>
                <a:latin typeface="Arial" panose="020B0604020202020204" pitchFamily="34" charset="0"/>
                <a:ea typeface="+mn-ea"/>
                <a:cs typeface="Arial" panose="020B0604020202020204" pitchFamily="34" charset="0"/>
              </a:endParaRPr>
            </a:p>
          </p:txBody>
        </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6330" y="1167673"/>
              <a:ext cx="1080000" cy="1080000"/>
            </a:xfrm>
            <a:prstGeom prst="rect">
              <a:avLst/>
            </a:prstGeom>
          </p:spPr>
        </p:pic>
      </p:grpSp>
    </p:spTree>
    <p:extLst>
      <p:ext uri="{BB962C8B-B14F-4D97-AF65-F5344CB8AC3E}">
        <p14:creationId xmlns:p14="http://schemas.microsoft.com/office/powerpoint/2010/main" val="11789811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noProof="0" dirty="0" smtClean="0"/>
              <a:t>Doelstellingen </a:t>
            </a:r>
            <a:r>
              <a:rPr lang="nl-BE" altLang="en-US" noProof="0" dirty="0" smtClean="0">
                <a:solidFill>
                  <a:srgbClr val="087670"/>
                </a:solidFill>
              </a:rPr>
              <a:t>eHealth</a:t>
            </a:r>
            <a:r>
              <a:rPr lang="nl-BE" altLang="en-US" noProof="0" dirty="0" smtClean="0"/>
              <a:t>-platform</a:t>
            </a:r>
            <a:endParaRPr lang="nl-BE" noProof="0" dirty="0"/>
          </a:p>
        </p:txBody>
      </p:sp>
      <p:sp>
        <p:nvSpPr>
          <p:cNvPr id="92162" name="Rectangle 3"/>
          <p:cNvSpPr>
            <a:spLocks noGrp="1" noChangeArrowheads="1"/>
          </p:cNvSpPr>
          <p:nvPr>
            <p:ph idx="1"/>
          </p:nvPr>
        </p:nvSpPr>
        <p:spPr/>
        <p:txBody>
          <a:bodyPr>
            <a:normAutofit/>
          </a:bodyPr>
          <a:lstStyle/>
          <a:p>
            <a:r>
              <a:rPr lang="nl-BE" altLang="en-US" noProof="0" dirty="0" smtClean="0"/>
              <a:t>hoe?</a:t>
            </a:r>
          </a:p>
          <a:p>
            <a:pPr lvl="1"/>
            <a:r>
              <a:rPr lang="nl-BE" altLang="en-US" noProof="0" dirty="0" smtClean="0"/>
              <a:t>door een goed georganiseerde, onderlinge elektronische dienstverlening en informatie-uitwisseling tussen alle actoren in de gezondheidszorg</a:t>
            </a:r>
          </a:p>
          <a:p>
            <a:pPr lvl="1"/>
            <a:r>
              <a:rPr lang="nl-BE" altLang="en-US" noProof="0" dirty="0" smtClean="0"/>
              <a:t>met de nodige waarborgen op het vlak van de informatieveiligheid, de bescherming van de persoonlijke levenssfeer en het beroepsgeheim</a:t>
            </a:r>
          </a:p>
          <a:p>
            <a:pPr lvl="1"/>
            <a:endParaRPr lang="nl-BE" altLang="en-US" noProof="0" dirty="0" smtClean="0"/>
          </a:p>
          <a:p>
            <a:r>
              <a:rPr lang="nl-BE" altLang="en-US" noProof="0" dirty="0" smtClean="0"/>
              <a:t>wat?</a:t>
            </a:r>
          </a:p>
          <a:p>
            <a:pPr lvl="1"/>
            <a:r>
              <a:rPr lang="nl-BE" altLang="en-US" noProof="0" dirty="0" smtClean="0"/>
              <a:t>optimaliseren van de kwaliteit en de continuïteit van de gezondheidszorgverstrekking </a:t>
            </a:r>
          </a:p>
          <a:p>
            <a:pPr lvl="1"/>
            <a:r>
              <a:rPr lang="nl-BE" altLang="en-US" noProof="0" dirty="0" smtClean="0"/>
              <a:t>optimaliseren van de veiligheid van de patiënt</a:t>
            </a:r>
          </a:p>
          <a:p>
            <a:pPr lvl="1"/>
            <a:r>
              <a:rPr lang="nl-BE" altLang="en-US" noProof="0" dirty="0" smtClean="0"/>
              <a:t>vereenvoudigen van de administratieve formaliteiten voor alle actoren in de gezondheidszorg</a:t>
            </a:r>
          </a:p>
          <a:p>
            <a:pPr lvl="1"/>
            <a:r>
              <a:rPr lang="nl-BE" altLang="en-US" noProof="0" dirty="0" smtClean="0"/>
              <a:t>degelijk ondersteunen van het gezondheidszorgbeleid</a:t>
            </a:r>
          </a:p>
          <a:p>
            <a:pPr lvl="1"/>
            <a:endParaRPr lang="nl-BE" altLang="en-US" noProof="0" dirty="0" smtClean="0"/>
          </a:p>
          <a:p>
            <a:endParaRPr lang="nl-BE" altLang="en-US" noProof="0" dirty="0" smtClean="0"/>
          </a:p>
        </p:txBody>
      </p:sp>
    </p:spTree>
    <p:extLst>
      <p:ext uri="{BB962C8B-B14F-4D97-AF65-F5344CB8AC3E}">
        <p14:creationId xmlns:p14="http://schemas.microsoft.com/office/powerpoint/2010/main" val="4154856088"/>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altLang="en-US" noProof="0" dirty="0" smtClean="0">
                <a:sym typeface="Arial" charset="0"/>
              </a:rPr>
              <a:t>10 opdrachten</a:t>
            </a:r>
            <a:endParaRPr lang="nl-BE" noProof="0" dirty="0"/>
          </a:p>
        </p:txBody>
      </p:sp>
      <p:sp>
        <p:nvSpPr>
          <p:cNvPr id="15363" name="Rectangle 3"/>
          <p:cNvSpPr>
            <a:spLocks noGrp="1" noChangeArrowheads="1"/>
          </p:cNvSpPr>
          <p:nvPr>
            <p:ph idx="1"/>
          </p:nvPr>
        </p:nvSpPr>
        <p:spPr/>
        <p:txBody>
          <a:bodyPr>
            <a:normAutofit/>
          </a:bodyPr>
          <a:lstStyle/>
          <a:p>
            <a:r>
              <a:rPr lang="nl-BE" altLang="en-US" noProof="0" dirty="0" smtClean="0">
                <a:sym typeface="Arial" charset="0"/>
              </a:rPr>
              <a:t>ontwikkeling van een visie en van een strategie inzake </a:t>
            </a:r>
            <a:r>
              <a:rPr lang="nl-BE" altLang="en-US" noProof="0" dirty="0" smtClean="0">
                <a:solidFill>
                  <a:srgbClr val="087670"/>
                </a:solidFill>
                <a:sym typeface="Arial" charset="0"/>
              </a:rPr>
              <a:t>eHealth</a:t>
            </a:r>
            <a:r>
              <a:rPr lang="nl-BE" altLang="en-US" noProof="0" dirty="0" smtClean="0"/>
              <a:t> </a:t>
            </a:r>
          </a:p>
          <a:p>
            <a:endParaRPr lang="nl-BE" altLang="en-US" noProof="0" dirty="0" smtClean="0">
              <a:sym typeface="Arial" charset="0"/>
            </a:endParaRPr>
          </a:p>
          <a:p>
            <a:r>
              <a:rPr lang="nl-BE" altLang="en-US" noProof="0" dirty="0" smtClean="0">
                <a:sym typeface="Arial" charset="0"/>
              </a:rPr>
              <a:t>organiseren van de samenwerking met andere overheidsinstanties die belast zijn met de coördinatie van de elektronische dienstverlening</a:t>
            </a:r>
            <a:r>
              <a:rPr lang="nl-BE" altLang="en-US" noProof="0" dirty="0" smtClean="0"/>
              <a:t> </a:t>
            </a:r>
          </a:p>
          <a:p>
            <a:endParaRPr lang="nl-BE" altLang="en-US" noProof="0" dirty="0" smtClean="0">
              <a:sym typeface="Arial" charset="0"/>
            </a:endParaRPr>
          </a:p>
          <a:p>
            <a:r>
              <a:rPr lang="nl-BE" altLang="en-US" noProof="0" dirty="0" smtClean="0">
                <a:sym typeface="Arial" charset="0"/>
              </a:rPr>
              <a:t>de motor van de noodzakelijke veranderingen zijn voor de uitvoering van de visie en de strategie inzake </a:t>
            </a:r>
            <a:r>
              <a:rPr lang="nl-BE" altLang="en-US" noProof="0" dirty="0" smtClean="0">
                <a:solidFill>
                  <a:srgbClr val="087670"/>
                </a:solidFill>
                <a:sym typeface="Arial" charset="0"/>
              </a:rPr>
              <a:t>eHealth</a:t>
            </a:r>
            <a:r>
              <a:rPr lang="nl-BE" altLang="en-US" noProof="0" dirty="0" smtClean="0">
                <a:sym typeface="Arial" charset="0"/>
              </a:rPr>
              <a:t> </a:t>
            </a:r>
            <a:r>
              <a:rPr lang="nl-BE" altLang="en-US" noProof="0" dirty="0" smtClean="0"/>
              <a:t> </a:t>
            </a:r>
          </a:p>
          <a:p>
            <a:endParaRPr lang="nl-BE" altLang="en-US" noProof="0" dirty="0" smtClean="0">
              <a:sym typeface="Arial" charset="0"/>
            </a:endParaRPr>
          </a:p>
          <a:p>
            <a:r>
              <a:rPr lang="nl-BE" altLang="en-US" noProof="0" dirty="0" smtClean="0">
                <a:sym typeface="Arial" charset="0"/>
              </a:rPr>
              <a:t>vastleggen van functionele en </a:t>
            </a:r>
            <a:r>
              <a:rPr lang="nl-BE" altLang="en-US" noProof="0" dirty="0" err="1" smtClean="0">
                <a:sym typeface="Arial" charset="0"/>
              </a:rPr>
              <a:t>techische</a:t>
            </a:r>
            <a:r>
              <a:rPr lang="nl-BE" altLang="en-US" noProof="0" dirty="0" smtClean="0">
                <a:sym typeface="Arial" charset="0"/>
              </a:rPr>
              <a:t> normen, standaarden, specificaties en basisarchitectuur inzake ICT  </a:t>
            </a:r>
          </a:p>
          <a:p>
            <a:endParaRPr lang="nl-BE" altLang="en-US" noProof="0" dirty="0" smtClean="0">
              <a:sym typeface="Arial" charset="0"/>
            </a:endParaRPr>
          </a:p>
          <a:p>
            <a:endParaRPr lang="nl-BE" altLang="en-US" noProof="0" dirty="0" smtClean="0">
              <a:sym typeface="Arial" charset="0"/>
            </a:endParaRPr>
          </a:p>
        </p:txBody>
      </p:sp>
    </p:spTree>
    <p:extLst>
      <p:ext uri="{BB962C8B-B14F-4D97-AF65-F5344CB8AC3E}">
        <p14:creationId xmlns:p14="http://schemas.microsoft.com/office/powerpoint/2010/main" val="134027037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Verwachtingen &gt; overheid</a:t>
            </a:r>
            <a:endParaRPr lang="nl-BE" noProof="0" dirty="0"/>
          </a:p>
        </p:txBody>
      </p:sp>
      <p:sp>
        <p:nvSpPr>
          <p:cNvPr id="3" name="Content Placeholder 2"/>
          <p:cNvSpPr>
            <a:spLocks noGrp="1"/>
          </p:cNvSpPr>
          <p:nvPr>
            <p:ph idx="1"/>
          </p:nvPr>
        </p:nvSpPr>
        <p:spPr>
          <a:xfrm>
            <a:off x="654050" y="1255713"/>
            <a:ext cx="11074400" cy="5222875"/>
          </a:xfrm>
        </p:spPr>
        <p:txBody>
          <a:bodyPr/>
          <a:lstStyle/>
          <a:p>
            <a:r>
              <a:rPr lang="nl-BE" noProof="0" dirty="0" smtClean="0"/>
              <a:t>burgers en ondernemingen die tevreden zijn omdat ze een geïntegreerde dienstverlening krijgen die beantwoordt aan hun verwachtingen</a:t>
            </a:r>
          </a:p>
          <a:p>
            <a:r>
              <a:rPr lang="nl-BE" noProof="0" dirty="0" smtClean="0"/>
              <a:t>maximaliseren van de effectiviteit van het sociaal beleid</a:t>
            </a:r>
          </a:p>
          <a:p>
            <a:r>
              <a:rPr lang="nl-BE" noProof="0" dirty="0" smtClean="0"/>
              <a:t>kostenbeheersing voor alle betrokkenen</a:t>
            </a:r>
          </a:p>
          <a:p>
            <a:r>
              <a:rPr lang="nl-BE" noProof="0" dirty="0" smtClean="0"/>
              <a:t>optimaliseren van de efficiëntie van de werking van de overheidsdiensten en de private instanties met opdrachten van algemeen belang</a:t>
            </a:r>
          </a:p>
          <a:p>
            <a:r>
              <a:rPr lang="nl-BE" noProof="0" dirty="0" smtClean="0"/>
              <a:t>degelijke ondersteuning van het beleid</a:t>
            </a:r>
          </a:p>
          <a:p>
            <a:r>
              <a:rPr lang="nl-BE" noProof="0" dirty="0" smtClean="0"/>
              <a:t>bevorderen van de sociale inclusie</a:t>
            </a:r>
          </a:p>
          <a:p>
            <a:r>
              <a:rPr lang="nl-BE" noProof="0" dirty="0" smtClean="0"/>
              <a:t>vermijden en bestrijden van fraude</a:t>
            </a:r>
          </a:p>
          <a:p>
            <a:endParaRPr lang="nl-BE" noProof="0" dirty="0" smtClean="0"/>
          </a:p>
          <a:p>
            <a:endParaRPr lang="nl-BE" noProof="0" dirty="0"/>
          </a:p>
        </p:txBody>
      </p:sp>
    </p:spTree>
    <p:extLst>
      <p:ext uri="{BB962C8B-B14F-4D97-AF65-F5344CB8AC3E}">
        <p14:creationId xmlns:p14="http://schemas.microsoft.com/office/powerpoint/2010/main" val="38203102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noProof="0" dirty="0" smtClean="0">
                <a:sym typeface="Arial" charset="0"/>
              </a:rPr>
              <a:t>10 opdrachten</a:t>
            </a:r>
            <a:endParaRPr lang="nl-BE" noProof="0" dirty="0"/>
          </a:p>
        </p:txBody>
      </p:sp>
      <p:sp>
        <p:nvSpPr>
          <p:cNvPr id="94211" name="Rectangle 3"/>
          <p:cNvSpPr>
            <a:spLocks noGrp="1" noChangeArrowheads="1"/>
          </p:cNvSpPr>
          <p:nvPr>
            <p:ph idx="1"/>
          </p:nvPr>
        </p:nvSpPr>
        <p:spPr/>
        <p:txBody>
          <a:bodyPr/>
          <a:lstStyle/>
          <a:p>
            <a:r>
              <a:rPr lang="nl-BE" altLang="en-US" noProof="0" dirty="0" smtClean="0">
                <a:sym typeface="Arial" charset="0"/>
              </a:rPr>
              <a:t>registreren van software voor het beheer van elektronische patiëntendossiers  </a:t>
            </a:r>
          </a:p>
          <a:p>
            <a:endParaRPr lang="nl-BE" altLang="en-US" noProof="0" dirty="0" smtClean="0">
              <a:sym typeface="Arial" charset="0"/>
            </a:endParaRPr>
          </a:p>
          <a:p>
            <a:r>
              <a:rPr lang="nl-BE" altLang="en-US" noProof="0" dirty="0" smtClean="0">
                <a:sym typeface="Arial" charset="0"/>
              </a:rPr>
              <a:t>concipiëren, uitwerken en beheren van een samenwerkingsplatform voor de veilige elektronische gegevensuitwisseling met de bijhorende basisdiensten </a:t>
            </a:r>
          </a:p>
          <a:p>
            <a:endParaRPr lang="nl-BE" altLang="en-US" noProof="0" dirty="0" smtClean="0">
              <a:sym typeface="Arial" charset="0"/>
            </a:endParaRPr>
          </a:p>
          <a:p>
            <a:r>
              <a:rPr lang="nl-BE" altLang="en-US" noProof="0" dirty="0" smtClean="0">
                <a:sym typeface="Arial" charset="0"/>
              </a:rPr>
              <a:t>een akkoord bereiken over een taakverdeling en over de kwaliteitsnormen en nagaan of de kwaliteitsnormen worden nageleefd</a:t>
            </a:r>
          </a:p>
        </p:txBody>
      </p:sp>
    </p:spTree>
    <p:extLst>
      <p:ext uri="{BB962C8B-B14F-4D97-AF65-F5344CB8AC3E}">
        <p14:creationId xmlns:p14="http://schemas.microsoft.com/office/powerpoint/2010/main" val="4015617945"/>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dirty="0" smtClean="0"/>
              <a:t>10 opdrachten</a:t>
            </a:r>
            <a:endParaRPr lang="nl-BE" noProof="0" dirty="0"/>
          </a:p>
        </p:txBody>
      </p:sp>
      <p:sp>
        <p:nvSpPr>
          <p:cNvPr id="3" name="Tijdelijke aanduiding voor inhoud 2"/>
          <p:cNvSpPr>
            <a:spLocks noGrp="1"/>
          </p:cNvSpPr>
          <p:nvPr>
            <p:ph idx="1"/>
          </p:nvPr>
        </p:nvSpPr>
        <p:spPr/>
        <p:txBody>
          <a:bodyPr>
            <a:normAutofit/>
          </a:bodyPr>
          <a:lstStyle/>
          <a:p>
            <a:r>
              <a:rPr lang="nl-BE" altLang="en-US" noProof="0" dirty="0" smtClean="0">
                <a:sym typeface="Arial" charset="0"/>
              </a:rPr>
              <a:t>als onafhankelijke </a:t>
            </a:r>
            <a:r>
              <a:rPr lang="nl-BE" altLang="en-US" noProof="0" dirty="0" err="1" smtClean="0">
                <a:sym typeface="Arial" charset="0"/>
              </a:rPr>
              <a:t>trusted</a:t>
            </a:r>
            <a:r>
              <a:rPr lang="nl-BE" altLang="en-US" noProof="0" dirty="0" smtClean="0">
                <a:sym typeface="Arial" charset="0"/>
              </a:rPr>
              <a:t> </a:t>
            </a:r>
            <a:r>
              <a:rPr lang="nl-BE" altLang="en-US" noProof="0" dirty="0" err="1" smtClean="0">
                <a:sym typeface="Arial" charset="0"/>
              </a:rPr>
              <a:t>third</a:t>
            </a:r>
            <a:r>
              <a:rPr lang="nl-BE" altLang="en-US" noProof="0" dirty="0" smtClean="0">
                <a:sym typeface="Arial" charset="0"/>
              </a:rPr>
              <a:t> party (TTP) optreden voor het coderen en anonimiseren van persoonsgegevens m.b.t. de gezondheid voor rekening van bepaalde, in de wet opgesomde instanties ter ondersteuning van het wetenschappelijk onderzoek en het beleid </a:t>
            </a:r>
          </a:p>
          <a:p>
            <a:endParaRPr lang="nl-BE" altLang="en-US" noProof="0" dirty="0" smtClean="0">
              <a:sym typeface="Arial" charset="0"/>
            </a:endParaRPr>
          </a:p>
          <a:p>
            <a:r>
              <a:rPr lang="nl-BE" altLang="en-US" noProof="0" dirty="0" smtClean="0">
                <a:sym typeface="Arial" charset="0"/>
              </a:rPr>
              <a:t>de totstandkoming van programma's en projecten promoten en coördineren</a:t>
            </a:r>
            <a:r>
              <a:rPr lang="nl-BE" altLang="en-US" noProof="0" dirty="0" smtClean="0"/>
              <a:t> </a:t>
            </a:r>
          </a:p>
          <a:p>
            <a:endParaRPr lang="nl-BE" altLang="en-US" noProof="0" dirty="0" smtClean="0">
              <a:sym typeface="Arial" charset="0"/>
            </a:endParaRPr>
          </a:p>
          <a:p>
            <a:r>
              <a:rPr lang="nl-BE" altLang="en-US" noProof="0" dirty="0" smtClean="0">
                <a:sym typeface="Arial" charset="0"/>
              </a:rPr>
              <a:t>de ICT-aspecten van de gegevensuitwisseling beheren en coördineren in het kader van de elektronische patiëntendossiers en van de elektronische medische voorschriften</a:t>
            </a:r>
            <a:endParaRPr lang="nl-BE" altLang="en-US" noProof="0" dirty="0">
              <a:sym typeface="Arial" charset="0"/>
            </a:endParaRPr>
          </a:p>
        </p:txBody>
      </p:sp>
    </p:spTree>
    <p:extLst>
      <p:ext uri="{BB962C8B-B14F-4D97-AF65-F5344CB8AC3E}">
        <p14:creationId xmlns:p14="http://schemas.microsoft.com/office/powerpoint/2010/main" val="18811645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noProof="0" dirty="0" smtClean="0"/>
              <a:t>Overzicht basisdiensten van het </a:t>
            </a:r>
            <a:r>
              <a:rPr lang="nl-BE" noProof="0" dirty="0">
                <a:solidFill>
                  <a:srgbClr val="087670"/>
                </a:solidFill>
              </a:rPr>
              <a:t>eHealth</a:t>
            </a:r>
            <a:r>
              <a:rPr lang="nl-BE" noProof="0" dirty="0"/>
              <a:t>-platform</a:t>
            </a:r>
          </a:p>
        </p:txBody>
      </p:sp>
      <p:sp>
        <p:nvSpPr>
          <p:cNvPr id="3" name="Content Placeholder 2"/>
          <p:cNvSpPr>
            <a:spLocks noGrp="1"/>
          </p:cNvSpPr>
          <p:nvPr>
            <p:ph idx="1"/>
          </p:nvPr>
        </p:nvSpPr>
        <p:spPr/>
        <p:txBody>
          <a:bodyPr>
            <a:normAutofit lnSpcReduction="10000"/>
          </a:bodyPr>
          <a:lstStyle/>
          <a:p>
            <a:r>
              <a:rPr lang="nl-BE" noProof="0" dirty="0" smtClean="0">
                <a:solidFill>
                  <a:srgbClr val="087670"/>
                </a:solidFill>
              </a:rPr>
              <a:t>eHealth</a:t>
            </a:r>
            <a:r>
              <a:rPr lang="nl-BE" noProof="0" dirty="0" smtClean="0"/>
              <a:t>-certificaten</a:t>
            </a:r>
          </a:p>
          <a:p>
            <a:r>
              <a:rPr lang="nl-BE" noProof="0" dirty="0" smtClean="0"/>
              <a:t>geïntegreerd gebruikers- en toegangsbeheer</a:t>
            </a:r>
          </a:p>
          <a:p>
            <a:r>
              <a:rPr lang="nl-BE" noProof="0" dirty="0" smtClean="0"/>
              <a:t>coördinatie van elektronische deelprocessen</a:t>
            </a:r>
          </a:p>
          <a:p>
            <a:r>
              <a:rPr lang="nl-BE" noProof="0" dirty="0" err="1" smtClean="0"/>
              <a:t>eGezondheidsportaal</a:t>
            </a:r>
            <a:endParaRPr lang="nl-BE" noProof="0" dirty="0" smtClean="0"/>
          </a:p>
          <a:p>
            <a:r>
              <a:rPr lang="nl-BE" noProof="0" dirty="0" smtClean="0"/>
              <a:t>systeem voor end-</a:t>
            </a:r>
            <a:r>
              <a:rPr lang="nl-BE" noProof="0" dirty="0" err="1" smtClean="0"/>
              <a:t>to</a:t>
            </a:r>
            <a:r>
              <a:rPr lang="nl-BE" noProof="0" dirty="0" smtClean="0"/>
              <a:t>-end </a:t>
            </a:r>
            <a:r>
              <a:rPr lang="nl-BE" noProof="0" dirty="0" err="1" smtClean="0"/>
              <a:t>vercijfering</a:t>
            </a:r>
            <a:endParaRPr lang="nl-BE" noProof="0" dirty="0" smtClean="0"/>
          </a:p>
          <a:p>
            <a:r>
              <a:rPr lang="nl-BE" noProof="0" dirty="0" smtClean="0"/>
              <a:t>beheer van </a:t>
            </a:r>
            <a:r>
              <a:rPr lang="nl-BE" noProof="0" dirty="0" err="1" smtClean="0"/>
              <a:t>loggings</a:t>
            </a:r>
            <a:endParaRPr lang="nl-BE" noProof="0" dirty="0" smtClean="0"/>
          </a:p>
          <a:p>
            <a:r>
              <a:rPr lang="nl-BE" noProof="0" dirty="0" smtClean="0"/>
              <a:t>elektronische datering (timestamping)</a:t>
            </a:r>
          </a:p>
          <a:p>
            <a:r>
              <a:rPr lang="nl-BE" noProof="0" dirty="0" smtClean="0"/>
              <a:t>verwijzingsrepertorium</a:t>
            </a:r>
          </a:p>
          <a:p>
            <a:r>
              <a:rPr lang="nl-BE" noProof="0" dirty="0" smtClean="0"/>
              <a:t>beveiligde elektronische brievenbus (</a:t>
            </a:r>
            <a:r>
              <a:rPr lang="nl-BE" noProof="0" dirty="0" err="1" smtClean="0">
                <a:solidFill>
                  <a:srgbClr val="087670"/>
                </a:solidFill>
              </a:rPr>
              <a:t>eHealth</a:t>
            </a:r>
            <a:r>
              <a:rPr lang="nl-BE" noProof="0" dirty="0" err="1" smtClean="0"/>
              <a:t>Box</a:t>
            </a:r>
            <a:r>
              <a:rPr lang="nl-BE" noProof="0" dirty="0" smtClean="0"/>
              <a:t>)</a:t>
            </a:r>
          </a:p>
          <a:p>
            <a:r>
              <a:rPr lang="nl-BE" noProof="0" dirty="0" smtClean="0"/>
              <a:t>codering, </a:t>
            </a:r>
            <a:r>
              <a:rPr lang="nl-BE" noProof="0" dirty="0" err="1" smtClean="0"/>
              <a:t>anonimisering</a:t>
            </a:r>
            <a:r>
              <a:rPr lang="nl-BE" noProof="0" dirty="0" smtClean="0"/>
              <a:t> &amp; </a:t>
            </a:r>
            <a:r>
              <a:rPr lang="nl-BE" noProof="0" dirty="0" err="1" smtClean="0"/>
              <a:t>trusted</a:t>
            </a:r>
            <a:r>
              <a:rPr lang="nl-BE" noProof="0" dirty="0" smtClean="0"/>
              <a:t> </a:t>
            </a:r>
            <a:r>
              <a:rPr lang="nl-BE" noProof="0" dirty="0" err="1" smtClean="0"/>
              <a:t>third</a:t>
            </a:r>
            <a:r>
              <a:rPr lang="nl-BE" noProof="0" dirty="0" smtClean="0"/>
              <a:t> party</a:t>
            </a:r>
          </a:p>
          <a:p>
            <a:r>
              <a:rPr lang="nl-BE" noProof="0" dirty="0" smtClean="0"/>
              <a:t>raadpleging van het Rijkregister en de registers van de Kruispuntbank van de Sociale Zekerheid</a:t>
            </a:r>
          </a:p>
        </p:txBody>
      </p:sp>
    </p:spTree>
    <p:extLst>
      <p:ext uri="{BB962C8B-B14F-4D97-AF65-F5344CB8AC3E}">
        <p14:creationId xmlns:p14="http://schemas.microsoft.com/office/powerpoint/2010/main" val="37249282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Basisdiensten van het </a:t>
            </a:r>
            <a:r>
              <a:rPr lang="nl-BE" noProof="0" dirty="0" smtClean="0">
                <a:solidFill>
                  <a:srgbClr val="087670"/>
                </a:solidFill>
              </a:rPr>
              <a:t>eHealth</a:t>
            </a:r>
            <a:r>
              <a:rPr lang="nl-BE" noProof="0" dirty="0" smtClean="0"/>
              <a:t>-platform</a:t>
            </a:r>
            <a:endParaRPr lang="nl-BE" noProof="0" dirty="0"/>
          </a:p>
        </p:txBody>
      </p:sp>
      <p:sp>
        <p:nvSpPr>
          <p:cNvPr id="3" name="Content Placeholder 2"/>
          <p:cNvSpPr>
            <a:spLocks noGrp="1"/>
          </p:cNvSpPr>
          <p:nvPr>
            <p:ph idx="1"/>
          </p:nvPr>
        </p:nvSpPr>
        <p:spPr/>
        <p:txBody>
          <a:bodyPr>
            <a:normAutofit/>
          </a:bodyPr>
          <a:lstStyle/>
          <a:p>
            <a:r>
              <a:rPr lang="nl-BE" noProof="0" dirty="0" smtClean="0"/>
              <a:t>aantal transacties via </a:t>
            </a:r>
            <a:r>
              <a:rPr lang="nl-BE" noProof="0" dirty="0" smtClean="0">
                <a:solidFill>
                  <a:srgbClr val="087670"/>
                </a:solidFill>
              </a:rPr>
              <a:t>eHealth</a:t>
            </a:r>
            <a:r>
              <a:rPr lang="nl-BE" noProof="0" dirty="0" smtClean="0"/>
              <a:t>-basisdiensten</a:t>
            </a:r>
          </a:p>
          <a:p>
            <a:pPr lvl="1"/>
            <a:r>
              <a:rPr lang="nl-BE" noProof="0" dirty="0" smtClean="0"/>
              <a:t>4.122.144.738 in 2015</a:t>
            </a:r>
          </a:p>
          <a:p>
            <a:pPr lvl="1"/>
            <a:r>
              <a:rPr lang="nl-BE" noProof="0" dirty="0" smtClean="0"/>
              <a:t>7.067.227.936 in 2016</a:t>
            </a:r>
          </a:p>
          <a:p>
            <a:pPr lvl="1"/>
            <a:r>
              <a:rPr lang="nl-BE" noProof="0" dirty="0" smtClean="0"/>
              <a:t>10.055.636.938 in 2017</a:t>
            </a:r>
          </a:p>
          <a:p>
            <a:pPr lvl="1"/>
            <a:r>
              <a:rPr lang="nl-BE" noProof="0" dirty="0" smtClean="0"/>
              <a:t>13.332.679.791 in 2018</a:t>
            </a:r>
          </a:p>
          <a:p>
            <a:pPr lvl="1"/>
            <a:r>
              <a:rPr lang="nl-BE" noProof="0" dirty="0" smtClean="0"/>
              <a:t>15.095.149.373 in 2019</a:t>
            </a:r>
          </a:p>
          <a:p>
            <a:pPr lvl="1"/>
            <a:r>
              <a:rPr lang="nl-BE" noProof="0" dirty="0" smtClean="0"/>
              <a:t>15.095.149.373 in 2019</a:t>
            </a:r>
          </a:p>
          <a:p>
            <a:pPr lvl="1"/>
            <a:r>
              <a:rPr lang="nl-BE" b="1" noProof="0" dirty="0" smtClean="0">
                <a:solidFill>
                  <a:srgbClr val="087670"/>
                </a:solidFill>
              </a:rPr>
              <a:t>18.025.871.980 in 2020 (+ 19,41%)</a:t>
            </a:r>
          </a:p>
          <a:p>
            <a:pPr lvl="1"/>
            <a:endParaRPr lang="nl-BE" noProof="0" dirty="0" smtClean="0">
              <a:solidFill>
                <a:srgbClr val="087670"/>
              </a:solidFill>
            </a:endParaRPr>
          </a:p>
          <a:p>
            <a:pPr lvl="1"/>
            <a:endParaRPr lang="nl-BE" noProof="0" dirty="0" smtClean="0">
              <a:solidFill>
                <a:srgbClr val="087670"/>
              </a:solidFill>
            </a:endParaRPr>
          </a:p>
          <a:p>
            <a:pPr lvl="1"/>
            <a:endParaRPr lang="nl-BE" noProof="0" dirty="0">
              <a:solidFill>
                <a:srgbClr val="087670"/>
              </a:solidFill>
            </a:endParaRPr>
          </a:p>
        </p:txBody>
      </p:sp>
      <p:pic>
        <p:nvPicPr>
          <p:cNvPr id="6" name="Picture 5"/>
          <p:cNvPicPr>
            <a:picLocks noChangeAspect="1"/>
          </p:cNvPicPr>
          <p:nvPr/>
        </p:nvPicPr>
        <p:blipFill>
          <a:blip r:embed="rId3">
            <a:duotone>
              <a:schemeClr val="accent2">
                <a:shade val="45000"/>
                <a:satMod val="135000"/>
              </a:schemeClr>
              <a:prstClr val="white"/>
            </a:duotone>
          </a:blip>
          <a:stretch>
            <a:fillRect/>
          </a:stretch>
        </p:blipFill>
        <p:spPr>
          <a:xfrm>
            <a:off x="5951984" y="2204864"/>
            <a:ext cx="5443298" cy="3631062"/>
          </a:xfrm>
          <a:prstGeom prst="rect">
            <a:avLst/>
          </a:prstGeom>
        </p:spPr>
      </p:pic>
    </p:spTree>
    <p:extLst>
      <p:ext uri="{BB962C8B-B14F-4D97-AF65-F5344CB8AC3E}">
        <p14:creationId xmlns:p14="http://schemas.microsoft.com/office/powerpoint/2010/main" val="97282666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p:cNvSpPr>
            <a:spLocks noGrp="1"/>
          </p:cNvSpPr>
          <p:nvPr>
            <p:ph type="title"/>
          </p:nvPr>
        </p:nvSpPr>
        <p:spPr/>
        <p:txBody>
          <a:bodyPr/>
          <a:lstStyle/>
          <a:p>
            <a:r>
              <a:rPr lang="nl-BE" noProof="0" dirty="0" smtClean="0">
                <a:solidFill>
                  <a:srgbClr val="087670"/>
                </a:solidFill>
              </a:rPr>
              <a:t>eHealth</a:t>
            </a:r>
            <a:r>
              <a:rPr lang="nl-BE" noProof="0" dirty="0" smtClean="0"/>
              <a:t>-certificaten</a:t>
            </a:r>
            <a:endParaRPr lang="nl-BE" noProof="0" dirty="0"/>
          </a:p>
        </p:txBody>
      </p:sp>
      <p:sp>
        <p:nvSpPr>
          <p:cNvPr id="3" name="Content Placeholder 2"/>
          <p:cNvSpPr>
            <a:spLocks noGrp="1"/>
          </p:cNvSpPr>
          <p:nvPr>
            <p:ph idx="1"/>
          </p:nvPr>
        </p:nvSpPr>
        <p:spPr/>
        <p:txBody>
          <a:bodyPr/>
          <a:lstStyle/>
          <a:p>
            <a:r>
              <a:rPr lang="nl-BE" noProof="0" dirty="0" smtClean="0"/>
              <a:t>gratis uitgereikt door het eHealth-platform aan</a:t>
            </a:r>
          </a:p>
          <a:p>
            <a:pPr lvl="1"/>
            <a:r>
              <a:rPr lang="nl-BE" noProof="0" dirty="0" smtClean="0"/>
              <a:t>zorgverleners en –instellingen</a:t>
            </a:r>
          </a:p>
          <a:p>
            <a:pPr lvl="1"/>
            <a:r>
              <a:rPr lang="nl-BE" noProof="0" dirty="0" smtClean="0"/>
              <a:t>ontwikkelaars van software voor zorgverleners en -instellingen</a:t>
            </a:r>
          </a:p>
          <a:p>
            <a:r>
              <a:rPr lang="nl-BE" noProof="0" dirty="0" smtClean="0"/>
              <a:t>functionaliteiten</a:t>
            </a:r>
          </a:p>
          <a:p>
            <a:pPr lvl="1"/>
            <a:r>
              <a:rPr lang="nl-BE" noProof="0" dirty="0" smtClean="0"/>
              <a:t>mogelijkheid voor de zorgverlener of </a:t>
            </a:r>
            <a:r>
              <a:rPr lang="nl-BE" noProof="0" dirty="0"/>
              <a:t>-</a:t>
            </a:r>
            <a:r>
              <a:rPr lang="nl-BE" noProof="0" dirty="0" smtClean="0"/>
              <a:t>instelling om zijn software te authentiseren bij het aanroepen van </a:t>
            </a:r>
            <a:r>
              <a:rPr lang="nl-BE" noProof="0" dirty="0" err="1" smtClean="0"/>
              <a:t>webservices</a:t>
            </a:r>
            <a:r>
              <a:rPr lang="nl-BE" noProof="0" dirty="0" smtClean="0"/>
              <a:t>, onder meer door een toegangsjeton aan te vragen op basis waarvan toegang verleend wordt tot deze diensten</a:t>
            </a:r>
          </a:p>
          <a:p>
            <a:pPr lvl="1"/>
            <a:r>
              <a:rPr lang="nl-BE" noProof="0" dirty="0" smtClean="0"/>
              <a:t>mogelijkheid om berichten te vercijferen en te ontcijferen, bv. bij het gebruik van de </a:t>
            </a:r>
            <a:r>
              <a:rPr lang="nl-BE" noProof="0" dirty="0" smtClean="0">
                <a:solidFill>
                  <a:srgbClr val="087670"/>
                </a:solidFill>
              </a:rPr>
              <a:t>eHealth</a:t>
            </a:r>
            <a:r>
              <a:rPr lang="nl-BE" noProof="0" dirty="0" smtClean="0"/>
              <a:t>-box</a:t>
            </a:r>
          </a:p>
          <a:p>
            <a:pPr lvl="1"/>
            <a:r>
              <a:rPr lang="nl-BE" noProof="0" dirty="0" smtClean="0"/>
              <a:t>tezamen met het bijhorende paswoord, </a:t>
            </a:r>
            <a:r>
              <a:rPr lang="nl-BE" noProof="0" dirty="0" err="1" smtClean="0"/>
              <a:t>fallback</a:t>
            </a:r>
            <a:r>
              <a:rPr lang="nl-BE" noProof="0" dirty="0" smtClean="0"/>
              <a:t> voor de authenticatie van een zorgverlener indien hij zich niet kan authentiseren aan de hand van zijn </a:t>
            </a:r>
            <a:r>
              <a:rPr lang="nl-BE" noProof="0" dirty="0" err="1" smtClean="0"/>
              <a:t>eID</a:t>
            </a:r>
            <a:r>
              <a:rPr lang="nl-BE" noProof="0" dirty="0" smtClean="0"/>
              <a:t>, </a:t>
            </a:r>
            <a:r>
              <a:rPr lang="nl-BE" noProof="0" dirty="0" err="1" smtClean="0"/>
              <a:t>Itsme</a:t>
            </a:r>
            <a:r>
              <a:rPr lang="nl-BE" noProof="0" dirty="0" smtClean="0"/>
              <a:t> of TOTP</a:t>
            </a:r>
          </a:p>
          <a:p>
            <a:endParaRPr lang="nl-BE" noProof="0" dirty="0" smtClean="0"/>
          </a:p>
          <a:p>
            <a:endParaRPr lang="nl-BE" noProof="0" dirty="0"/>
          </a:p>
        </p:txBody>
      </p:sp>
    </p:spTree>
    <p:extLst>
      <p:ext uri="{BB962C8B-B14F-4D97-AF65-F5344CB8AC3E}">
        <p14:creationId xmlns:p14="http://schemas.microsoft.com/office/powerpoint/2010/main" val="23979684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a:t>Geïntegreerd gebruikers- en toegangsbeheer</a:t>
            </a:r>
          </a:p>
        </p:txBody>
      </p:sp>
      <p:sp>
        <p:nvSpPr>
          <p:cNvPr id="3" name="Content Placeholder 2"/>
          <p:cNvSpPr>
            <a:spLocks noGrp="1"/>
          </p:cNvSpPr>
          <p:nvPr>
            <p:ph idx="1"/>
          </p:nvPr>
        </p:nvSpPr>
        <p:spPr/>
        <p:txBody>
          <a:bodyPr>
            <a:normAutofit/>
          </a:bodyPr>
          <a:lstStyle/>
          <a:p>
            <a:r>
              <a:rPr lang="nl-BE" noProof="0" dirty="0" smtClean="0"/>
              <a:t>zorgt ervoor dat zorgverleners en -instellingen enkel toegang hebben</a:t>
            </a:r>
          </a:p>
          <a:p>
            <a:pPr lvl="1"/>
            <a:r>
              <a:rPr lang="nl-BE" noProof="0" dirty="0" smtClean="0"/>
              <a:t>tot de diensten waartoe ze gemachtigd zijn</a:t>
            </a:r>
          </a:p>
          <a:p>
            <a:pPr lvl="1"/>
            <a:r>
              <a:rPr lang="nl-BE" noProof="0" dirty="0" err="1" smtClean="0"/>
              <a:t>mbt</a:t>
            </a:r>
            <a:r>
              <a:rPr lang="nl-BE" noProof="0" dirty="0" smtClean="0"/>
              <a:t> de personen waarvoor ze daartoe gemachtigd zijn</a:t>
            </a:r>
          </a:p>
          <a:p>
            <a:r>
              <a:rPr lang="nl-BE" noProof="0" dirty="0" smtClean="0"/>
              <a:t>de toegangsregels zijn vastgelegd door de wet en door de machtigingen van het Informatieveiligheidscomité (voorheen Sectoraal Comité Gezondheid)</a:t>
            </a:r>
          </a:p>
          <a:p>
            <a:r>
              <a:rPr lang="nl-BE" noProof="0" dirty="0" smtClean="0"/>
              <a:t>stappen</a:t>
            </a:r>
          </a:p>
          <a:p>
            <a:pPr lvl="1"/>
            <a:r>
              <a:rPr lang="nl-BE" noProof="0" dirty="0" smtClean="0"/>
              <a:t>identificatie van de gebruiker</a:t>
            </a:r>
          </a:p>
          <a:p>
            <a:pPr lvl="1"/>
            <a:r>
              <a:rPr lang="nl-BE" noProof="0" dirty="0" smtClean="0"/>
              <a:t>authenticatie van de identiteit van de gebruiker</a:t>
            </a:r>
          </a:p>
          <a:p>
            <a:pPr lvl="1"/>
            <a:r>
              <a:rPr lang="nl-BE" noProof="0" dirty="0" smtClean="0"/>
              <a:t>controle van hoedanigheden (bv. arts, apotheker)</a:t>
            </a:r>
          </a:p>
          <a:p>
            <a:pPr lvl="1"/>
            <a:r>
              <a:rPr lang="nl-BE" noProof="0" dirty="0" smtClean="0"/>
              <a:t>controle van relaties (bv. therapeutische relatie met patiënt)</a:t>
            </a:r>
          </a:p>
          <a:p>
            <a:pPr lvl="1"/>
            <a:r>
              <a:rPr lang="nl-BE" noProof="0" dirty="0" smtClean="0"/>
              <a:t>autorisatie</a:t>
            </a:r>
          </a:p>
        </p:txBody>
      </p:sp>
    </p:spTree>
    <p:extLst>
      <p:ext uri="{BB962C8B-B14F-4D97-AF65-F5344CB8AC3E}">
        <p14:creationId xmlns:p14="http://schemas.microsoft.com/office/powerpoint/2010/main" val="10375231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sym typeface="Arial" pitchFamily="34" charset="0"/>
              </a:rPr>
              <a:t>Geïntegreerd gebruikers- en toegangsbeheer</a:t>
            </a:r>
            <a:endParaRPr lang="nl-BE" noProof="0" dirty="0">
              <a:sym typeface="Arial" pitchFamily="34" charset="0"/>
            </a:endParaRPr>
          </a:p>
        </p:txBody>
      </p:sp>
      <p:sp>
        <p:nvSpPr>
          <p:cNvPr id="100355" name="Content Placeholder 2"/>
          <p:cNvSpPr>
            <a:spLocks noGrp="1"/>
          </p:cNvSpPr>
          <p:nvPr>
            <p:ph idx="1"/>
          </p:nvPr>
        </p:nvSpPr>
        <p:spPr/>
        <p:txBody>
          <a:bodyPr/>
          <a:lstStyle/>
          <a:p>
            <a:pPr lvl="1"/>
            <a:endParaRPr lang="nl-BE" altLang="en-US" noProof="0" dirty="0" smtClean="0">
              <a:sym typeface="Arial" charset="0"/>
            </a:endParaRPr>
          </a:p>
          <a:p>
            <a:endParaRPr lang="nl-BE" altLang="en-US" noProof="0" dirty="0" smtClean="0"/>
          </a:p>
        </p:txBody>
      </p:sp>
      <p:pic>
        <p:nvPicPr>
          <p:cNvPr id="100358" name="Picture 23"/>
          <p:cNvPicPr>
            <a:picLocks noChangeAspect="1" noChangeArrowheads="1"/>
          </p:cNvPicPr>
          <p:nvPr/>
        </p:nvPicPr>
        <p:blipFill>
          <a:blip r:embed="rId3">
            <a:duotone>
              <a:prstClr val="black"/>
              <a:srgbClr val="087670">
                <a:tint val="45000"/>
                <a:satMod val="400000"/>
              </a:srgbClr>
            </a:duotone>
            <a:extLst>
              <a:ext uri="{28A0092B-C50C-407E-A947-70E740481C1C}">
                <a14:useLocalDpi xmlns:a14="http://schemas.microsoft.com/office/drawing/2010/main" val="0"/>
              </a:ext>
            </a:extLst>
          </a:blip>
          <a:srcRect/>
          <a:stretch>
            <a:fillRect/>
          </a:stretch>
        </p:blipFill>
        <p:spPr bwMode="auto">
          <a:xfrm>
            <a:off x="1996256" y="1196752"/>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1376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noProof="0" dirty="0" smtClean="0"/>
              <a:t>End-</a:t>
            </a:r>
            <a:r>
              <a:rPr lang="nl-BE" noProof="0" dirty="0" err="1" smtClean="0"/>
              <a:t>to</a:t>
            </a:r>
            <a:r>
              <a:rPr lang="nl-BE" noProof="0" dirty="0" smtClean="0"/>
              <a:t>-end </a:t>
            </a:r>
            <a:r>
              <a:rPr lang="nl-BE" noProof="0" dirty="0" err="1" smtClean="0"/>
              <a:t>vercijfering</a:t>
            </a:r>
            <a:endParaRPr lang="nl-BE" noProof="0" dirty="0"/>
          </a:p>
        </p:txBody>
      </p:sp>
      <p:sp>
        <p:nvSpPr>
          <p:cNvPr id="3" name="Content Placeholder 2"/>
          <p:cNvSpPr>
            <a:spLocks noGrp="1"/>
          </p:cNvSpPr>
          <p:nvPr>
            <p:ph idx="1"/>
          </p:nvPr>
        </p:nvSpPr>
        <p:spPr/>
        <p:txBody>
          <a:bodyPr>
            <a:normAutofit/>
          </a:bodyPr>
          <a:lstStyle/>
          <a:p>
            <a:r>
              <a:rPr lang="nl-BE" noProof="0" dirty="0" smtClean="0"/>
              <a:t>diensten die toelaten berichten gericht aan zorgverleners of -instellingen te vercijferen</a:t>
            </a:r>
          </a:p>
          <a:p>
            <a:r>
              <a:rPr lang="nl-BE" noProof="0" dirty="0" smtClean="0"/>
              <a:t>worden onder meer toegepast bij het gebruik van de </a:t>
            </a:r>
            <a:r>
              <a:rPr lang="nl-BE" noProof="0" dirty="0" err="1" smtClean="0">
                <a:solidFill>
                  <a:srgbClr val="087670"/>
                </a:solidFill>
              </a:rPr>
              <a:t>eHealth</a:t>
            </a:r>
            <a:r>
              <a:rPr lang="nl-BE" noProof="0" dirty="0" err="1" smtClean="0"/>
              <a:t>Box</a:t>
            </a:r>
            <a:r>
              <a:rPr lang="nl-BE" noProof="0" dirty="0" smtClean="0"/>
              <a:t>-dienst of de elektronische voorschriften (</a:t>
            </a:r>
            <a:r>
              <a:rPr lang="nl-BE" noProof="0" dirty="0" err="1" smtClean="0"/>
              <a:t>Recip</a:t>
            </a:r>
            <a:r>
              <a:rPr lang="nl-BE" noProof="0" dirty="0" smtClean="0"/>
              <a:t>-e)</a:t>
            </a:r>
          </a:p>
          <a:p>
            <a:r>
              <a:rPr lang="nl-BE" noProof="0" dirty="0" smtClean="0"/>
              <a:t>2 diensten</a:t>
            </a:r>
          </a:p>
          <a:p>
            <a:pPr lvl="1"/>
            <a:r>
              <a:rPr lang="nl-BE" sz="2100" noProof="0" dirty="0" err="1"/>
              <a:t>ETKDepot</a:t>
            </a:r>
            <a:r>
              <a:rPr lang="nl-BE" sz="2100" noProof="0" dirty="0"/>
              <a:t> voor de </a:t>
            </a:r>
            <a:r>
              <a:rPr lang="nl-BE" sz="2100" noProof="0" dirty="0" err="1"/>
              <a:t>vercijfering</a:t>
            </a:r>
            <a:r>
              <a:rPr lang="nl-BE" sz="2100" noProof="0" dirty="0"/>
              <a:t> naar een gekende bestemmeling (asymmetrische </a:t>
            </a:r>
            <a:r>
              <a:rPr lang="nl-BE" sz="2100" noProof="0" dirty="0" err="1"/>
              <a:t>vercijfering</a:t>
            </a:r>
            <a:r>
              <a:rPr lang="nl-BE" sz="2100" noProof="0" dirty="0"/>
              <a:t>)</a:t>
            </a:r>
          </a:p>
          <a:p>
            <a:pPr lvl="1"/>
            <a:r>
              <a:rPr lang="nl-BE" sz="2100" noProof="0" dirty="0"/>
              <a:t>KGSS voor de </a:t>
            </a:r>
            <a:r>
              <a:rPr lang="nl-BE" sz="2100" noProof="0" dirty="0" err="1"/>
              <a:t>vercijfering</a:t>
            </a:r>
            <a:r>
              <a:rPr lang="nl-BE" sz="2100" noProof="0" dirty="0"/>
              <a:t> naar een niet-gekende bestemmeling (symmetrische </a:t>
            </a:r>
            <a:r>
              <a:rPr lang="nl-BE" sz="2100" noProof="0" dirty="0" err="1"/>
              <a:t>vercijfering</a:t>
            </a:r>
            <a:r>
              <a:rPr lang="nl-BE" sz="2100" noProof="0" dirty="0" smtClean="0"/>
              <a:t>)</a:t>
            </a:r>
            <a:endParaRPr lang="nl-BE" sz="2100" noProof="0" dirty="0"/>
          </a:p>
        </p:txBody>
      </p:sp>
    </p:spTree>
    <p:extLst>
      <p:ext uri="{BB962C8B-B14F-4D97-AF65-F5344CB8AC3E}">
        <p14:creationId xmlns:p14="http://schemas.microsoft.com/office/powerpoint/2010/main" val="23743176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BE" noProof="0" dirty="0" smtClean="0"/>
              <a:t>Gekende bestemmeling</a:t>
            </a:r>
            <a:endParaRPr lang="nl-BE" noProof="0" dirty="0"/>
          </a:p>
        </p:txBody>
      </p:sp>
      <p:grpSp>
        <p:nvGrpSpPr>
          <p:cNvPr id="68" name="Group 67"/>
          <p:cNvGrpSpPr/>
          <p:nvPr/>
        </p:nvGrpSpPr>
        <p:grpSpPr>
          <a:xfrm>
            <a:off x="1919536" y="1523313"/>
            <a:ext cx="8091561" cy="4377280"/>
            <a:chOff x="296863" y="1195051"/>
            <a:chExt cx="8675687" cy="4875549"/>
          </a:xfrm>
        </p:grpSpPr>
        <p:sp>
          <p:nvSpPr>
            <p:cNvPr id="69" name="Rectangle 2"/>
            <p:cNvSpPr>
              <a:spLocks noChangeArrowheads="1"/>
            </p:cNvSpPr>
            <p:nvPr/>
          </p:nvSpPr>
          <p:spPr bwMode="auto">
            <a:xfrm>
              <a:off x="6316663" y="3521119"/>
              <a:ext cx="2655887" cy="342811"/>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70" name="Rectangle 3"/>
            <p:cNvSpPr>
              <a:spLocks noChangeArrowheads="1"/>
            </p:cNvSpPr>
            <p:nvPr/>
          </p:nvSpPr>
          <p:spPr bwMode="auto">
            <a:xfrm>
              <a:off x="296863" y="3546520"/>
              <a:ext cx="2655887" cy="342812"/>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71" name="Line 5"/>
            <p:cNvSpPr>
              <a:spLocks noChangeShapeType="1"/>
            </p:cNvSpPr>
            <p:nvPr/>
          </p:nvSpPr>
          <p:spPr bwMode="auto">
            <a:xfrm>
              <a:off x="4868863" y="1277938"/>
              <a:ext cx="0" cy="4792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72" name="Text Box 6"/>
            <p:cNvSpPr txBox="1">
              <a:spLocks noChangeArrowheads="1"/>
            </p:cNvSpPr>
            <p:nvPr/>
          </p:nvSpPr>
          <p:spPr bwMode="auto">
            <a:xfrm>
              <a:off x="6654800" y="1195388"/>
              <a:ext cx="2317750" cy="41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800" dirty="0">
                  <a:solidFill>
                    <a:srgbClr val="000000"/>
                  </a:solidFill>
                  <a:sym typeface="Arial" charset="0"/>
                </a:rPr>
                <a:t>eHealth </a:t>
              </a:r>
              <a:r>
                <a:rPr lang="fr-BE" sz="1800" dirty="0" err="1">
                  <a:solidFill>
                    <a:srgbClr val="000000"/>
                  </a:solidFill>
                  <a:sym typeface="Arial" charset="0"/>
                </a:rPr>
                <a:t>platform</a:t>
              </a:r>
              <a:endParaRPr lang="fr-BE" sz="1800" dirty="0">
                <a:solidFill>
                  <a:srgbClr val="000000"/>
                </a:solidFill>
                <a:sym typeface="Arial" charset="0"/>
              </a:endParaRPr>
            </a:p>
          </p:txBody>
        </p:sp>
        <p:sp>
          <p:nvSpPr>
            <p:cNvPr id="73" name="Text Box 7"/>
            <p:cNvSpPr txBox="1">
              <a:spLocks noChangeArrowheads="1"/>
            </p:cNvSpPr>
            <p:nvPr/>
          </p:nvSpPr>
          <p:spPr bwMode="auto">
            <a:xfrm>
              <a:off x="487363" y="1203325"/>
              <a:ext cx="2012968" cy="71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800" dirty="0">
                  <a:solidFill>
                    <a:srgbClr val="000000"/>
                  </a:solidFill>
                  <a:sym typeface="Arial" charset="0"/>
                </a:rPr>
                <a:t>Healthcare </a:t>
              </a:r>
              <a:r>
                <a:rPr lang="fr-BE" sz="1800" dirty="0" err="1">
                  <a:solidFill>
                    <a:srgbClr val="000000"/>
                  </a:solidFill>
                  <a:sym typeface="Arial" charset="0"/>
                </a:rPr>
                <a:t>actor</a:t>
              </a:r>
              <a:endParaRPr lang="fr-BE" sz="1800" dirty="0">
                <a:solidFill>
                  <a:srgbClr val="000000"/>
                </a:solidFill>
                <a:sym typeface="Arial" charset="0"/>
              </a:endParaRPr>
            </a:p>
            <a:p>
              <a:pPr eaLnBrk="0" hangingPunct="0">
                <a:buSzPct val="100000"/>
              </a:pPr>
              <a:r>
                <a:rPr lang="fr-BE" sz="1800" dirty="0">
                  <a:solidFill>
                    <a:srgbClr val="000000"/>
                  </a:solidFill>
                  <a:sym typeface="Arial" charset="0"/>
                </a:rPr>
                <a:t>Person or </a:t>
              </a:r>
              <a:r>
                <a:rPr lang="fr-BE" sz="1800" dirty="0" err="1">
                  <a:solidFill>
                    <a:srgbClr val="000000"/>
                  </a:solidFill>
                  <a:sym typeface="Arial" charset="0"/>
                </a:rPr>
                <a:t>entity</a:t>
              </a:r>
              <a:endParaRPr lang="fr-BE" sz="1800" dirty="0">
                <a:solidFill>
                  <a:srgbClr val="000000"/>
                </a:solidFill>
                <a:sym typeface="Arial" charset="0"/>
              </a:endParaRPr>
            </a:p>
          </p:txBody>
        </p:sp>
        <p:sp>
          <p:nvSpPr>
            <p:cNvPr id="74" name="Line 8"/>
            <p:cNvSpPr>
              <a:spLocks noChangeShapeType="1"/>
            </p:cNvSpPr>
            <p:nvPr/>
          </p:nvSpPr>
          <p:spPr bwMode="auto">
            <a:xfrm>
              <a:off x="4402138" y="1273175"/>
              <a:ext cx="0" cy="4792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75" name="Text Box 9"/>
            <p:cNvSpPr txBox="1">
              <a:spLocks noChangeArrowheads="1"/>
            </p:cNvSpPr>
            <p:nvPr/>
          </p:nvSpPr>
          <p:spPr bwMode="auto">
            <a:xfrm rot="16200000">
              <a:off x="4056521" y="1535553"/>
              <a:ext cx="1076998" cy="39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800">
                  <a:solidFill>
                    <a:srgbClr val="000000"/>
                  </a:solidFill>
                  <a:sym typeface="Arial" charset="0"/>
                </a:rPr>
                <a:t>Internet</a:t>
              </a:r>
            </a:p>
          </p:txBody>
        </p:sp>
        <p:sp>
          <p:nvSpPr>
            <p:cNvPr id="76" name="Text Box 10"/>
            <p:cNvSpPr txBox="1">
              <a:spLocks noChangeArrowheads="1"/>
            </p:cNvSpPr>
            <p:nvPr/>
          </p:nvSpPr>
          <p:spPr bwMode="auto">
            <a:xfrm>
              <a:off x="590550" y="1935163"/>
              <a:ext cx="198067" cy="41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endParaRPr lang="en-US" altLang="en-US" sz="1800"/>
            </a:p>
          </p:txBody>
        </p:sp>
        <p:sp>
          <p:nvSpPr>
            <p:cNvPr id="77" name="Text Box 11"/>
            <p:cNvSpPr txBox="1">
              <a:spLocks noChangeArrowheads="1"/>
            </p:cNvSpPr>
            <p:nvPr/>
          </p:nvSpPr>
          <p:spPr bwMode="auto">
            <a:xfrm rot="-5400000">
              <a:off x="2541588" y="3359150"/>
              <a:ext cx="1479550" cy="6477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3E6E5A"/>
                  </a:solidFill>
                  <a:sym typeface="Arial" charset="0"/>
                </a:rPr>
                <a:t>Identification</a:t>
              </a:r>
            </a:p>
            <a:p>
              <a:pPr eaLnBrk="0" hangingPunct="0">
                <a:buSzPct val="100000"/>
              </a:pPr>
              <a:r>
                <a:rPr lang="fr-BE" sz="1600">
                  <a:solidFill>
                    <a:srgbClr val="3E6E5A"/>
                  </a:solidFill>
                  <a:sym typeface="Arial" charset="0"/>
                </a:rPr>
                <a:t>certificate</a:t>
              </a:r>
            </a:p>
          </p:txBody>
        </p:sp>
        <p:sp>
          <p:nvSpPr>
            <p:cNvPr id="78" name="Text Box 12"/>
            <p:cNvSpPr txBox="1">
              <a:spLocks noChangeArrowheads="1"/>
            </p:cNvSpPr>
            <p:nvPr/>
          </p:nvSpPr>
          <p:spPr bwMode="auto">
            <a:xfrm rot="16200000">
              <a:off x="5246688" y="3369503"/>
              <a:ext cx="1479550" cy="62699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dirty="0" smtClean="0">
                  <a:solidFill>
                    <a:srgbClr val="3E6E5A"/>
                  </a:solidFill>
                  <a:sym typeface="Arial" charset="0"/>
                </a:rPr>
                <a:t>Identification </a:t>
              </a:r>
              <a:r>
                <a:rPr lang="fr-BE" sz="1600" dirty="0" err="1" smtClean="0">
                  <a:solidFill>
                    <a:srgbClr val="3E6E5A"/>
                  </a:solidFill>
                  <a:sym typeface="Arial" charset="0"/>
                </a:rPr>
                <a:t>certificate</a:t>
              </a:r>
              <a:endParaRPr lang="fr-BE" sz="1600" dirty="0">
                <a:solidFill>
                  <a:srgbClr val="3E6E5A"/>
                </a:solidFill>
                <a:sym typeface="Arial" charset="0"/>
              </a:endParaRPr>
            </a:p>
          </p:txBody>
        </p:sp>
        <p:sp>
          <p:nvSpPr>
            <p:cNvPr id="79" name="Line 13"/>
            <p:cNvSpPr>
              <a:spLocks noChangeShapeType="1"/>
            </p:cNvSpPr>
            <p:nvPr/>
          </p:nvSpPr>
          <p:spPr bwMode="auto">
            <a:xfrm>
              <a:off x="3613150" y="3833813"/>
              <a:ext cx="2038350"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80" name="Text Box 14"/>
            <p:cNvSpPr txBox="1">
              <a:spLocks noChangeArrowheads="1"/>
            </p:cNvSpPr>
            <p:nvPr/>
          </p:nvSpPr>
          <p:spPr bwMode="auto">
            <a:xfrm>
              <a:off x="4108450" y="3571874"/>
              <a:ext cx="1265324" cy="58277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400">
                  <a:solidFill>
                    <a:srgbClr val="A50021"/>
                  </a:solidFill>
                  <a:sym typeface="Arial" charset="0"/>
                </a:rPr>
                <a:t>Web service</a:t>
              </a:r>
            </a:p>
            <a:p>
              <a:pPr eaLnBrk="0" hangingPunct="0">
                <a:buSzPct val="100000"/>
              </a:pPr>
              <a:r>
                <a:rPr lang="fr-BE" sz="1400">
                  <a:solidFill>
                    <a:srgbClr val="A50021"/>
                  </a:solidFill>
                  <a:sym typeface="Arial" charset="0"/>
                </a:rPr>
                <a:t>Register key</a:t>
              </a:r>
            </a:p>
          </p:txBody>
        </p:sp>
        <p:sp>
          <p:nvSpPr>
            <p:cNvPr id="81" name="Text Box 15"/>
            <p:cNvSpPr txBox="1">
              <a:spLocks noChangeArrowheads="1"/>
            </p:cNvSpPr>
            <p:nvPr/>
          </p:nvSpPr>
          <p:spPr bwMode="auto">
            <a:xfrm>
              <a:off x="598488" y="2039938"/>
              <a:ext cx="1962150" cy="928687"/>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Connector or </a:t>
              </a:r>
            </a:p>
            <a:p>
              <a:pPr eaLnBrk="0" hangingPunct="0">
                <a:buSzPct val="100000"/>
              </a:pPr>
              <a:r>
                <a:rPr lang="fr-BE" sz="1600">
                  <a:solidFill>
                    <a:srgbClr val="000000"/>
                  </a:solidFill>
                  <a:sym typeface="Arial" charset="0"/>
                </a:rPr>
                <a:t>other software to</a:t>
              </a:r>
            </a:p>
            <a:p>
              <a:pPr eaLnBrk="0" hangingPunct="0">
                <a:buSzPct val="100000"/>
              </a:pPr>
              <a:r>
                <a:rPr lang="fr-BE" sz="1600">
                  <a:solidFill>
                    <a:srgbClr val="000000"/>
                  </a:solidFill>
                  <a:sym typeface="Arial" charset="0"/>
                </a:rPr>
                <a:t>generate key pair</a:t>
              </a:r>
            </a:p>
          </p:txBody>
        </p:sp>
        <p:sp>
          <p:nvSpPr>
            <p:cNvPr id="82" name="Text Box 16"/>
            <p:cNvSpPr txBox="1">
              <a:spLocks noChangeArrowheads="1"/>
            </p:cNvSpPr>
            <p:nvPr/>
          </p:nvSpPr>
          <p:spPr bwMode="auto">
            <a:xfrm>
              <a:off x="1135063" y="3489325"/>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Sends</a:t>
              </a:r>
            </a:p>
            <a:p>
              <a:pPr eaLnBrk="0" hangingPunct="0">
                <a:buSzPct val="100000"/>
              </a:pPr>
              <a:r>
                <a:rPr lang="fr-BE" sz="1600">
                  <a:solidFill>
                    <a:srgbClr val="000000"/>
                  </a:solidFill>
                  <a:sym typeface="Arial" charset="0"/>
                </a:rPr>
                <a:t>public key</a:t>
              </a:r>
            </a:p>
          </p:txBody>
        </p:sp>
        <p:sp>
          <p:nvSpPr>
            <p:cNvPr id="83" name="Text Box 17"/>
            <p:cNvSpPr txBox="1">
              <a:spLocks noChangeArrowheads="1"/>
            </p:cNvSpPr>
            <p:nvPr/>
          </p:nvSpPr>
          <p:spPr bwMode="auto">
            <a:xfrm>
              <a:off x="438150" y="4818063"/>
              <a:ext cx="20256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Stores private key</a:t>
              </a:r>
            </a:p>
            <a:p>
              <a:pPr eaLnBrk="0" hangingPunct="0">
                <a:buSzPct val="100000"/>
              </a:pPr>
              <a:r>
                <a:rPr lang="fr-BE" sz="1600">
                  <a:solidFill>
                    <a:srgbClr val="000000"/>
                  </a:solidFill>
                  <a:sym typeface="Arial" charset="0"/>
                </a:rPr>
                <a:t>in a secure way</a:t>
              </a:r>
            </a:p>
          </p:txBody>
        </p:sp>
        <p:sp>
          <p:nvSpPr>
            <p:cNvPr id="84" name="Line 18"/>
            <p:cNvSpPr>
              <a:spLocks noChangeShapeType="1"/>
            </p:cNvSpPr>
            <p:nvPr/>
          </p:nvSpPr>
          <p:spPr bwMode="auto">
            <a:xfrm>
              <a:off x="1685925" y="2974975"/>
              <a:ext cx="0" cy="5064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85" name="Line 19"/>
            <p:cNvSpPr>
              <a:spLocks noChangeShapeType="1"/>
            </p:cNvSpPr>
            <p:nvPr/>
          </p:nvSpPr>
          <p:spPr bwMode="auto">
            <a:xfrm>
              <a:off x="800100" y="2981325"/>
              <a:ext cx="0" cy="18399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86" name="Oval 20"/>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fr-BE" dirty="0">
                  <a:solidFill>
                    <a:schemeClr val="bg1"/>
                  </a:solidFill>
                  <a:sym typeface="Arial" charset="0"/>
                </a:rPr>
                <a:t>Public keys</a:t>
              </a:r>
            </a:p>
            <a:p>
              <a:pPr eaLnBrk="0" hangingPunct="0">
                <a:buSzPct val="100000"/>
              </a:pPr>
              <a:r>
                <a:rPr lang="fr-BE" dirty="0" err="1">
                  <a:solidFill>
                    <a:schemeClr val="bg1"/>
                  </a:solidFill>
                  <a:sym typeface="Arial" charset="0"/>
                </a:rPr>
                <a:t>repository</a:t>
              </a:r>
              <a:endParaRPr lang="fr-BE" dirty="0">
                <a:solidFill>
                  <a:schemeClr val="bg1"/>
                </a:solidFill>
                <a:sym typeface="Arial" charset="0"/>
              </a:endParaRPr>
            </a:p>
          </p:txBody>
        </p:sp>
        <p:sp>
          <p:nvSpPr>
            <p:cNvPr id="87" name="Line 21"/>
            <p:cNvSpPr>
              <a:spLocks noChangeShapeType="1"/>
            </p:cNvSpPr>
            <p:nvPr/>
          </p:nvSpPr>
          <p:spPr bwMode="auto">
            <a:xfrm flipV="1">
              <a:off x="2386013" y="3851275"/>
              <a:ext cx="561975" cy="15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88" name="Oval 22"/>
            <p:cNvSpPr>
              <a:spLocks noChangeArrowheads="1"/>
            </p:cNvSpPr>
            <p:nvPr/>
          </p:nvSpPr>
          <p:spPr bwMode="auto">
            <a:xfrm>
              <a:off x="320675" y="1825393"/>
              <a:ext cx="360363" cy="433852"/>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1</a:t>
              </a:r>
            </a:p>
          </p:txBody>
        </p:sp>
        <p:sp>
          <p:nvSpPr>
            <p:cNvPr id="89" name="Oval 23"/>
            <p:cNvSpPr>
              <a:spLocks noChangeArrowheads="1"/>
            </p:cNvSpPr>
            <p:nvPr/>
          </p:nvSpPr>
          <p:spPr bwMode="auto">
            <a:xfrm>
              <a:off x="922338" y="3243032"/>
              <a:ext cx="360362" cy="433852"/>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2</a:t>
              </a:r>
            </a:p>
          </p:txBody>
        </p:sp>
        <p:sp>
          <p:nvSpPr>
            <p:cNvPr id="90" name="Oval 24"/>
            <p:cNvSpPr>
              <a:spLocks noChangeArrowheads="1"/>
            </p:cNvSpPr>
            <p:nvPr/>
          </p:nvSpPr>
          <p:spPr bwMode="auto">
            <a:xfrm>
              <a:off x="311150" y="4538431"/>
              <a:ext cx="360363" cy="433852"/>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2</a:t>
              </a:r>
            </a:p>
          </p:txBody>
        </p:sp>
        <p:sp>
          <p:nvSpPr>
            <p:cNvPr id="91" name="Text Box 25"/>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Authenticates sender</a:t>
              </a:r>
            </a:p>
          </p:txBody>
        </p:sp>
        <p:sp>
          <p:nvSpPr>
            <p:cNvPr id="92" name="Text Box 26"/>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Stores</a:t>
              </a:r>
            </a:p>
            <a:p>
              <a:pPr eaLnBrk="0" hangingPunct="0">
                <a:buSzPct val="100000"/>
              </a:pPr>
              <a:r>
                <a:rPr lang="fr-BE" sz="1600">
                  <a:solidFill>
                    <a:srgbClr val="000000"/>
                  </a:solidFill>
                  <a:sym typeface="Arial" charset="0"/>
                </a:rPr>
                <a:t>public key</a:t>
              </a:r>
            </a:p>
          </p:txBody>
        </p:sp>
        <p:sp>
          <p:nvSpPr>
            <p:cNvPr id="93" name="Line 27"/>
            <p:cNvSpPr>
              <a:spLocks noChangeShapeType="1"/>
            </p:cNvSpPr>
            <p:nvPr/>
          </p:nvSpPr>
          <p:spPr bwMode="auto">
            <a:xfrm flipV="1">
              <a:off x="6324600" y="2535238"/>
              <a:ext cx="330200" cy="104775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94" name="Line 28"/>
            <p:cNvSpPr>
              <a:spLocks noChangeShapeType="1"/>
            </p:cNvSpPr>
            <p:nvPr/>
          </p:nvSpPr>
          <p:spPr bwMode="auto">
            <a:xfrm>
              <a:off x="7669213" y="2525713"/>
              <a:ext cx="0" cy="8588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95" name="Line 29"/>
            <p:cNvSpPr>
              <a:spLocks noChangeShapeType="1"/>
            </p:cNvSpPr>
            <p:nvPr/>
          </p:nvSpPr>
          <p:spPr bwMode="auto">
            <a:xfrm>
              <a:off x="7675563" y="4019550"/>
              <a:ext cx="0" cy="62706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96" name="Oval 30"/>
            <p:cNvSpPr>
              <a:spLocks noChangeArrowheads="1"/>
            </p:cNvSpPr>
            <p:nvPr/>
          </p:nvSpPr>
          <p:spPr bwMode="auto">
            <a:xfrm>
              <a:off x="6381750" y="1817456"/>
              <a:ext cx="360363" cy="433852"/>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3</a:t>
              </a:r>
            </a:p>
          </p:txBody>
        </p:sp>
        <p:sp>
          <p:nvSpPr>
            <p:cNvPr id="97" name="Oval 31"/>
            <p:cNvSpPr>
              <a:spLocks noChangeArrowheads="1"/>
            </p:cNvSpPr>
            <p:nvPr/>
          </p:nvSpPr>
          <p:spPr bwMode="auto">
            <a:xfrm>
              <a:off x="6878638" y="3117618"/>
              <a:ext cx="360362" cy="433852"/>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4</a:t>
              </a:r>
            </a:p>
          </p:txBody>
        </p:sp>
      </p:grpSp>
    </p:spTree>
    <p:extLst>
      <p:ext uri="{BB962C8B-B14F-4D97-AF65-F5344CB8AC3E}">
        <p14:creationId xmlns:p14="http://schemas.microsoft.com/office/powerpoint/2010/main" val="373489162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BE" noProof="0" dirty="0" smtClean="0"/>
              <a:t>Gekende bestemmeling</a:t>
            </a:r>
            <a:endParaRPr lang="nl-BE" noProof="0" dirty="0"/>
          </a:p>
        </p:txBody>
      </p:sp>
      <p:grpSp>
        <p:nvGrpSpPr>
          <p:cNvPr id="47" name="Group 46"/>
          <p:cNvGrpSpPr/>
          <p:nvPr/>
        </p:nvGrpSpPr>
        <p:grpSpPr>
          <a:xfrm>
            <a:off x="2054117" y="1349483"/>
            <a:ext cx="7898876" cy="4606006"/>
            <a:chOff x="331788" y="1195388"/>
            <a:chExt cx="8421898" cy="5033962"/>
          </a:xfrm>
        </p:grpSpPr>
        <p:sp>
          <p:nvSpPr>
            <p:cNvPr id="48" name="Text Box 14"/>
            <p:cNvSpPr txBox="1">
              <a:spLocks noChangeArrowheads="1"/>
            </p:cNvSpPr>
            <p:nvPr/>
          </p:nvSpPr>
          <p:spPr bwMode="auto">
            <a:xfrm rot="16200000">
              <a:off x="2140744" y="1824830"/>
              <a:ext cx="1479550"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fr-BE" sz="1600">
                  <a:solidFill>
                    <a:srgbClr val="3E6E5A"/>
                  </a:solidFill>
                  <a:sym typeface="Arial" charset="0"/>
                </a:rPr>
                <a:t>Identification certificate</a:t>
              </a:r>
            </a:p>
          </p:txBody>
        </p:sp>
        <p:sp>
          <p:nvSpPr>
            <p:cNvPr id="49" name="Text Box 2"/>
            <p:cNvSpPr txBox="1">
              <a:spLocks noChangeArrowheads="1"/>
            </p:cNvSpPr>
            <p:nvPr/>
          </p:nvSpPr>
          <p:spPr bwMode="auto">
            <a:xfrm rot="16200000">
              <a:off x="5248275" y="1836140"/>
              <a:ext cx="1479550" cy="623496"/>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fr-BE" sz="1600">
                  <a:solidFill>
                    <a:srgbClr val="3E6E5A"/>
                  </a:solidFill>
                  <a:sym typeface="Arial" charset="0"/>
                </a:rPr>
                <a:t>Identification</a:t>
              </a:r>
            </a:p>
            <a:p>
              <a:pPr algn="ctr" eaLnBrk="0" hangingPunct="0">
                <a:buSzPct val="100000"/>
              </a:pPr>
              <a:r>
                <a:rPr lang="fr-BE" sz="1600">
                  <a:solidFill>
                    <a:srgbClr val="3E6E5A"/>
                  </a:solidFill>
                  <a:sym typeface="Arial" charset="0"/>
                </a:rPr>
                <a:t>certificate</a:t>
              </a:r>
            </a:p>
          </p:txBody>
        </p:sp>
        <p:sp>
          <p:nvSpPr>
            <p:cNvPr id="50" name="Rectangle 4"/>
            <p:cNvSpPr>
              <a:spLocks noChangeArrowheads="1"/>
            </p:cNvSpPr>
            <p:nvPr/>
          </p:nvSpPr>
          <p:spPr bwMode="auto">
            <a:xfrm>
              <a:off x="3449638" y="1433513"/>
              <a:ext cx="1920875" cy="2482850"/>
            </a:xfrm>
            <a:prstGeom prst="rect">
              <a:avLst/>
            </a:prstGeom>
            <a:solidFill>
              <a:schemeClr val="bg1"/>
            </a:solidFill>
            <a:ln w="12700" algn="ctr">
              <a:solidFill>
                <a:schemeClr val="tx1"/>
              </a:solidFill>
              <a:miter lim="800000"/>
              <a:headEnd/>
              <a:tailEnd/>
            </a:ln>
          </p:spPr>
          <p:txBody>
            <a:bodyPr anchor="ctr"/>
            <a:lstStyle/>
            <a:p>
              <a:pPr eaLnBrk="0" hangingPunct="0">
                <a:buSzPct val="100000"/>
              </a:pPr>
              <a:r>
                <a:rPr lang="fr-BE">
                  <a:solidFill>
                    <a:srgbClr val="000000"/>
                  </a:solidFill>
                  <a:sym typeface="Arial" charset="0"/>
                </a:rPr>
                <a:t>Internet</a:t>
              </a:r>
            </a:p>
          </p:txBody>
        </p:sp>
        <p:sp>
          <p:nvSpPr>
            <p:cNvPr id="51" name="Rectangle 5"/>
            <p:cNvSpPr>
              <a:spLocks noChangeArrowheads="1"/>
            </p:cNvSpPr>
            <p:nvPr/>
          </p:nvSpPr>
          <p:spPr bwMode="auto">
            <a:xfrm>
              <a:off x="6502400" y="3524339"/>
              <a:ext cx="2247814" cy="336373"/>
            </a:xfrm>
            <a:prstGeom prst="rect">
              <a:avLst/>
            </a:prstGeom>
            <a:solidFill>
              <a:srgbClr val="3E6E5A">
                <a:alpha val="50195"/>
              </a:srgbClr>
            </a:solidFill>
            <a:ln w="12700" algn="ctr">
              <a:solidFill>
                <a:schemeClr val="tx1"/>
              </a:solidFill>
              <a:miter lim="800000"/>
              <a:headEnd/>
              <a:tailEnd/>
            </a:ln>
          </p:spPr>
          <p:txBody>
            <a:bodyPr wrap="square" anchor="ctr">
              <a:spAutoFit/>
            </a:bodyPr>
            <a:lstStyle/>
            <a:p>
              <a:endParaRPr lang="nl-BE" altLang="en-US" sz="1400"/>
            </a:p>
          </p:txBody>
        </p:sp>
        <p:sp>
          <p:nvSpPr>
            <p:cNvPr id="52" name="Text Box 6"/>
            <p:cNvSpPr txBox="1">
              <a:spLocks noChangeArrowheads="1"/>
            </p:cNvSpPr>
            <p:nvPr/>
          </p:nvSpPr>
          <p:spPr bwMode="auto">
            <a:xfrm>
              <a:off x="6748463" y="1195388"/>
              <a:ext cx="2001751" cy="40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800" dirty="0">
                  <a:solidFill>
                    <a:srgbClr val="087670"/>
                  </a:solidFill>
                  <a:sym typeface="Arial" charset="0"/>
                </a:rPr>
                <a:t>eHealth</a:t>
              </a:r>
              <a:r>
                <a:rPr lang="fr-BE" sz="1800" dirty="0">
                  <a:solidFill>
                    <a:srgbClr val="000000"/>
                  </a:solidFill>
                  <a:sym typeface="Arial" charset="0"/>
                </a:rPr>
                <a:t> </a:t>
              </a:r>
              <a:r>
                <a:rPr lang="fr-BE" sz="1800" dirty="0" err="1">
                  <a:solidFill>
                    <a:srgbClr val="000000"/>
                  </a:solidFill>
                  <a:sym typeface="Arial" charset="0"/>
                </a:rPr>
                <a:t>platform</a:t>
              </a:r>
              <a:endParaRPr lang="fr-BE" sz="1800" dirty="0">
                <a:solidFill>
                  <a:srgbClr val="000000"/>
                </a:solidFill>
                <a:sym typeface="Arial" charset="0"/>
              </a:endParaRPr>
            </a:p>
          </p:txBody>
        </p:sp>
        <p:sp>
          <p:nvSpPr>
            <p:cNvPr id="53" name="Oval 7"/>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algn="ctr" eaLnBrk="0" hangingPunct="0">
                <a:buSzPct val="100000"/>
              </a:pPr>
              <a:r>
                <a:rPr lang="fr-BE" dirty="0">
                  <a:solidFill>
                    <a:schemeClr val="bg1"/>
                  </a:solidFill>
                  <a:sym typeface="Arial" charset="0"/>
                </a:rPr>
                <a:t>Public keys</a:t>
              </a:r>
            </a:p>
            <a:p>
              <a:pPr algn="ctr" eaLnBrk="0" hangingPunct="0">
                <a:buSzPct val="100000"/>
              </a:pPr>
              <a:r>
                <a:rPr lang="fr-BE" dirty="0" err="1">
                  <a:solidFill>
                    <a:schemeClr val="bg1"/>
                  </a:solidFill>
                  <a:sym typeface="Arial" charset="0"/>
                </a:rPr>
                <a:t>repository</a:t>
              </a:r>
              <a:endParaRPr lang="fr-BE" dirty="0">
                <a:solidFill>
                  <a:schemeClr val="bg1"/>
                </a:solidFill>
                <a:sym typeface="Arial" charset="0"/>
              </a:endParaRPr>
            </a:p>
          </p:txBody>
        </p:sp>
        <p:sp>
          <p:nvSpPr>
            <p:cNvPr id="54" name="Text Box 8"/>
            <p:cNvSpPr txBox="1">
              <a:spLocks noChangeArrowheads="1"/>
            </p:cNvSpPr>
            <p:nvPr/>
          </p:nvSpPr>
          <p:spPr bwMode="auto">
            <a:xfrm>
              <a:off x="6502400" y="2152650"/>
              <a:ext cx="2251286" cy="37001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Authenticates sender</a:t>
              </a:r>
            </a:p>
          </p:txBody>
        </p:sp>
        <p:sp>
          <p:nvSpPr>
            <p:cNvPr id="55" name="Text Box 9"/>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Sends</a:t>
              </a:r>
            </a:p>
            <a:p>
              <a:pPr eaLnBrk="0" hangingPunct="0">
                <a:buSzPct val="100000"/>
              </a:pPr>
              <a:r>
                <a:rPr lang="fr-BE" sz="1600">
                  <a:solidFill>
                    <a:srgbClr val="000000"/>
                  </a:solidFill>
                  <a:sym typeface="Arial" charset="0"/>
                </a:rPr>
                <a:t>public key</a:t>
              </a:r>
            </a:p>
          </p:txBody>
        </p:sp>
        <p:sp>
          <p:nvSpPr>
            <p:cNvPr id="56" name="Oval 10"/>
            <p:cNvSpPr>
              <a:spLocks noChangeArrowheads="1"/>
            </p:cNvSpPr>
            <p:nvPr/>
          </p:nvSpPr>
          <p:spPr bwMode="auto">
            <a:xfrm>
              <a:off x="6381749" y="1821530"/>
              <a:ext cx="360364" cy="425704"/>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2</a:t>
              </a:r>
            </a:p>
          </p:txBody>
        </p:sp>
        <p:sp>
          <p:nvSpPr>
            <p:cNvPr id="57" name="Oval 11"/>
            <p:cNvSpPr>
              <a:spLocks noChangeArrowheads="1"/>
            </p:cNvSpPr>
            <p:nvPr/>
          </p:nvSpPr>
          <p:spPr bwMode="auto">
            <a:xfrm>
              <a:off x="6878638" y="3121692"/>
              <a:ext cx="360362" cy="425704"/>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3</a:t>
              </a:r>
            </a:p>
          </p:txBody>
        </p:sp>
        <p:sp>
          <p:nvSpPr>
            <p:cNvPr id="58" name="Rectangle 12"/>
            <p:cNvSpPr>
              <a:spLocks noChangeArrowheads="1"/>
            </p:cNvSpPr>
            <p:nvPr/>
          </p:nvSpPr>
          <p:spPr bwMode="auto">
            <a:xfrm>
              <a:off x="396875" y="2667881"/>
              <a:ext cx="2006600" cy="336373"/>
            </a:xfrm>
            <a:prstGeom prst="rect">
              <a:avLst/>
            </a:prstGeom>
            <a:solidFill>
              <a:srgbClr val="3E6E5A">
                <a:alpha val="50195"/>
              </a:srgbClr>
            </a:solidFill>
            <a:ln w="12700" algn="ctr">
              <a:solidFill>
                <a:schemeClr val="tx1"/>
              </a:solidFill>
              <a:miter lim="800000"/>
              <a:headEnd/>
              <a:tailEnd/>
            </a:ln>
          </p:spPr>
          <p:txBody>
            <a:bodyPr wrap="square" anchor="ctr">
              <a:spAutoFit/>
            </a:bodyPr>
            <a:lstStyle/>
            <a:p>
              <a:endParaRPr lang="nl-BE" altLang="en-US" sz="1400"/>
            </a:p>
          </p:txBody>
        </p:sp>
        <p:sp>
          <p:nvSpPr>
            <p:cNvPr id="59" name="Text Box 13"/>
            <p:cNvSpPr txBox="1">
              <a:spLocks noChangeArrowheads="1"/>
            </p:cNvSpPr>
            <p:nvPr/>
          </p:nvSpPr>
          <p:spPr bwMode="auto">
            <a:xfrm>
              <a:off x="331788" y="1258888"/>
              <a:ext cx="2288888" cy="40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800">
                  <a:solidFill>
                    <a:srgbClr val="000000"/>
                  </a:solidFill>
                  <a:sym typeface="Arial" charset="0"/>
                </a:rPr>
                <a:t>Message originator</a:t>
              </a:r>
            </a:p>
          </p:txBody>
        </p:sp>
        <p:sp>
          <p:nvSpPr>
            <p:cNvPr id="60" name="Text Box 15"/>
            <p:cNvSpPr txBox="1">
              <a:spLocks noChangeArrowheads="1"/>
            </p:cNvSpPr>
            <p:nvPr/>
          </p:nvSpPr>
          <p:spPr bwMode="auto">
            <a:xfrm>
              <a:off x="396875" y="2051050"/>
              <a:ext cx="2020553" cy="37001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Asks for public key</a:t>
              </a:r>
            </a:p>
          </p:txBody>
        </p:sp>
        <p:sp>
          <p:nvSpPr>
            <p:cNvPr id="61" name="Text Box 16"/>
            <p:cNvSpPr txBox="1">
              <a:spLocks noChangeArrowheads="1"/>
            </p:cNvSpPr>
            <p:nvPr/>
          </p:nvSpPr>
          <p:spPr bwMode="auto">
            <a:xfrm>
              <a:off x="1179513" y="3489325"/>
              <a:ext cx="11239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Encrypts</a:t>
              </a:r>
            </a:p>
            <a:p>
              <a:pPr eaLnBrk="0" hangingPunct="0">
                <a:buSzPct val="100000"/>
              </a:pPr>
              <a:r>
                <a:rPr lang="fr-BE" sz="1600">
                  <a:solidFill>
                    <a:srgbClr val="000000"/>
                  </a:solidFill>
                  <a:sym typeface="Arial" charset="0"/>
                </a:rPr>
                <a:t>message</a:t>
              </a:r>
            </a:p>
          </p:txBody>
        </p:sp>
        <p:sp>
          <p:nvSpPr>
            <p:cNvPr id="62" name="Oval 17"/>
            <p:cNvSpPr>
              <a:spLocks noChangeArrowheads="1"/>
            </p:cNvSpPr>
            <p:nvPr/>
          </p:nvSpPr>
          <p:spPr bwMode="auto">
            <a:xfrm>
              <a:off x="922338" y="3247104"/>
              <a:ext cx="360362" cy="425704"/>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4</a:t>
              </a:r>
            </a:p>
          </p:txBody>
        </p:sp>
        <p:sp>
          <p:nvSpPr>
            <p:cNvPr id="63" name="Oval 18"/>
            <p:cNvSpPr>
              <a:spLocks noChangeArrowheads="1"/>
            </p:cNvSpPr>
            <p:nvPr/>
          </p:nvSpPr>
          <p:spPr bwMode="auto">
            <a:xfrm>
              <a:off x="341313" y="1751679"/>
              <a:ext cx="360362" cy="425704"/>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1</a:t>
              </a:r>
            </a:p>
          </p:txBody>
        </p:sp>
        <p:sp>
          <p:nvSpPr>
            <p:cNvPr id="64" name="Rectangle 19"/>
            <p:cNvSpPr>
              <a:spLocks noChangeArrowheads="1"/>
            </p:cNvSpPr>
            <p:nvPr/>
          </p:nvSpPr>
          <p:spPr bwMode="auto">
            <a:xfrm>
              <a:off x="396876" y="5390444"/>
              <a:ext cx="5040313" cy="336373"/>
            </a:xfrm>
            <a:prstGeom prst="rect">
              <a:avLst/>
            </a:prstGeom>
            <a:solidFill>
              <a:srgbClr val="3E6E5A">
                <a:alpha val="50195"/>
              </a:srgbClr>
            </a:solidFill>
            <a:ln w="12700" algn="ctr">
              <a:solidFill>
                <a:schemeClr val="tx1"/>
              </a:solidFill>
              <a:miter lim="800000"/>
              <a:headEnd/>
              <a:tailEnd/>
            </a:ln>
          </p:spPr>
          <p:txBody>
            <a:bodyPr wrap="square" anchor="ctr">
              <a:spAutoFit/>
            </a:bodyPr>
            <a:lstStyle/>
            <a:p>
              <a:endParaRPr lang="nl-BE" altLang="en-US" sz="1400"/>
            </a:p>
          </p:txBody>
        </p:sp>
        <p:sp>
          <p:nvSpPr>
            <p:cNvPr id="65" name="Text Box 20"/>
            <p:cNvSpPr txBox="1">
              <a:spLocks noChangeArrowheads="1"/>
            </p:cNvSpPr>
            <p:nvPr/>
          </p:nvSpPr>
          <p:spPr bwMode="auto">
            <a:xfrm>
              <a:off x="987425" y="4737100"/>
              <a:ext cx="2193175" cy="40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800">
                  <a:solidFill>
                    <a:srgbClr val="000000"/>
                  </a:solidFill>
                  <a:sym typeface="Arial" charset="0"/>
                </a:rPr>
                <a:t>Message recipient</a:t>
              </a:r>
            </a:p>
          </p:txBody>
        </p:sp>
        <p:sp>
          <p:nvSpPr>
            <p:cNvPr id="66" name="Text Box 21"/>
            <p:cNvSpPr txBox="1">
              <a:spLocks noChangeArrowheads="1"/>
            </p:cNvSpPr>
            <p:nvPr/>
          </p:nvSpPr>
          <p:spPr bwMode="auto">
            <a:xfrm>
              <a:off x="915988" y="5353050"/>
              <a:ext cx="2008588" cy="37001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Decrypts message</a:t>
              </a:r>
            </a:p>
          </p:txBody>
        </p:sp>
        <p:sp>
          <p:nvSpPr>
            <p:cNvPr id="67" name="Oval 22"/>
            <p:cNvSpPr>
              <a:spLocks noChangeArrowheads="1"/>
            </p:cNvSpPr>
            <p:nvPr/>
          </p:nvSpPr>
          <p:spPr bwMode="auto">
            <a:xfrm>
              <a:off x="777875" y="5053680"/>
              <a:ext cx="360364" cy="425704"/>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5</a:t>
              </a:r>
            </a:p>
          </p:txBody>
        </p:sp>
        <p:sp>
          <p:nvSpPr>
            <p:cNvPr id="68" name="Oval 23"/>
            <p:cNvSpPr>
              <a:spLocks noChangeArrowheads="1"/>
            </p:cNvSpPr>
            <p:nvPr/>
          </p:nvSpPr>
          <p:spPr bwMode="auto">
            <a:xfrm>
              <a:off x="3497263" y="4957763"/>
              <a:ext cx="1708150" cy="1271587"/>
            </a:xfrm>
            <a:prstGeom prst="ellipse">
              <a:avLst/>
            </a:prstGeom>
            <a:solidFill>
              <a:srgbClr val="3E6E5A"/>
            </a:solidFill>
            <a:ln w="12700" algn="ctr">
              <a:solidFill>
                <a:schemeClr val="tx1"/>
              </a:solidFill>
              <a:round/>
              <a:headEnd/>
              <a:tailEnd/>
            </a:ln>
          </p:spPr>
          <p:txBody>
            <a:bodyPr wrap="none" anchor="ctr"/>
            <a:lstStyle/>
            <a:p>
              <a:pPr algn="ctr" eaLnBrk="0" hangingPunct="0">
                <a:buSzPct val="100000"/>
              </a:pPr>
              <a:r>
                <a:rPr lang="fr-BE" dirty="0" err="1">
                  <a:solidFill>
                    <a:schemeClr val="bg1"/>
                  </a:solidFill>
                  <a:sym typeface="Arial" charset="0"/>
                </a:rPr>
                <a:t>Stored</a:t>
              </a:r>
              <a:endParaRPr lang="fr-BE" dirty="0">
                <a:solidFill>
                  <a:schemeClr val="bg1"/>
                </a:solidFill>
                <a:sym typeface="Arial" charset="0"/>
              </a:endParaRPr>
            </a:p>
            <a:p>
              <a:pPr algn="ctr" eaLnBrk="0" hangingPunct="0">
                <a:buSzPct val="100000"/>
              </a:pPr>
              <a:r>
                <a:rPr lang="fr-BE" dirty="0" err="1">
                  <a:solidFill>
                    <a:schemeClr val="bg1"/>
                  </a:solidFill>
                  <a:sym typeface="Arial" charset="0"/>
                </a:rPr>
                <a:t>private</a:t>
              </a:r>
              <a:endParaRPr lang="fr-BE" dirty="0">
                <a:solidFill>
                  <a:schemeClr val="bg1"/>
                </a:solidFill>
                <a:sym typeface="Arial" charset="0"/>
              </a:endParaRPr>
            </a:p>
            <a:p>
              <a:pPr algn="ctr" eaLnBrk="0" hangingPunct="0">
                <a:buSzPct val="100000"/>
              </a:pPr>
              <a:r>
                <a:rPr lang="fr-BE" dirty="0">
                  <a:solidFill>
                    <a:schemeClr val="bg1"/>
                  </a:solidFill>
                  <a:sym typeface="Arial" charset="0"/>
                </a:rPr>
                <a:t>key</a:t>
              </a:r>
            </a:p>
          </p:txBody>
        </p:sp>
        <p:sp>
          <p:nvSpPr>
            <p:cNvPr id="69" name="Line 24"/>
            <p:cNvSpPr>
              <a:spLocks noChangeShapeType="1"/>
            </p:cNvSpPr>
            <p:nvPr/>
          </p:nvSpPr>
          <p:spPr bwMode="auto">
            <a:xfrm flipH="1">
              <a:off x="3022003" y="5583237"/>
              <a:ext cx="456210" cy="142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endParaRPr lang="nl-BE"/>
            </a:p>
          </p:txBody>
        </p:sp>
        <p:sp>
          <p:nvSpPr>
            <p:cNvPr id="70" name="Text Box 25"/>
            <p:cNvSpPr txBox="1">
              <a:spLocks noChangeArrowheads="1"/>
            </p:cNvSpPr>
            <p:nvPr/>
          </p:nvSpPr>
          <p:spPr bwMode="auto">
            <a:xfrm>
              <a:off x="3644900" y="4056063"/>
              <a:ext cx="1479550"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fr-BE" sz="1600">
                  <a:solidFill>
                    <a:srgbClr val="3E6E5A"/>
                  </a:solidFill>
                  <a:sym typeface="Arial" charset="0"/>
                </a:rPr>
                <a:t>Identification</a:t>
              </a:r>
            </a:p>
            <a:p>
              <a:pPr algn="ctr" eaLnBrk="0" hangingPunct="0">
                <a:buSzPct val="100000"/>
              </a:pPr>
              <a:r>
                <a:rPr lang="fr-BE" sz="1600">
                  <a:solidFill>
                    <a:srgbClr val="3E6E5A"/>
                  </a:solidFill>
                  <a:sym typeface="Arial" charset="0"/>
                </a:rPr>
                <a:t>certificate</a:t>
              </a:r>
            </a:p>
          </p:txBody>
        </p:sp>
        <p:sp>
          <p:nvSpPr>
            <p:cNvPr id="71" name="Line 26"/>
            <p:cNvSpPr>
              <a:spLocks noChangeShapeType="1"/>
            </p:cNvSpPr>
            <p:nvPr/>
          </p:nvSpPr>
          <p:spPr bwMode="auto">
            <a:xfrm>
              <a:off x="3227388" y="2016125"/>
              <a:ext cx="2427287" cy="0"/>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72" name="Text Box 28"/>
            <p:cNvSpPr txBox="1">
              <a:spLocks noChangeArrowheads="1"/>
            </p:cNvSpPr>
            <p:nvPr/>
          </p:nvSpPr>
          <p:spPr bwMode="auto">
            <a:xfrm>
              <a:off x="3814763" y="1754188"/>
              <a:ext cx="1418934" cy="571834"/>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400">
                  <a:solidFill>
                    <a:srgbClr val="A50021"/>
                  </a:solidFill>
                  <a:sym typeface="Arial" charset="0"/>
                </a:rPr>
                <a:t>Web service</a:t>
              </a:r>
            </a:p>
            <a:p>
              <a:pPr eaLnBrk="0" hangingPunct="0">
                <a:buSzPct val="100000"/>
              </a:pPr>
              <a:r>
                <a:rPr lang="fr-BE" sz="1400">
                  <a:solidFill>
                    <a:srgbClr val="A50021"/>
                  </a:solidFill>
                  <a:sym typeface="Arial" charset="0"/>
                </a:rPr>
                <a:t>Ask public key</a:t>
              </a:r>
            </a:p>
          </p:txBody>
        </p:sp>
        <p:sp>
          <p:nvSpPr>
            <p:cNvPr id="73" name="Text Box 29"/>
            <p:cNvSpPr txBox="1">
              <a:spLocks noChangeArrowheads="1"/>
            </p:cNvSpPr>
            <p:nvPr/>
          </p:nvSpPr>
          <p:spPr bwMode="auto">
            <a:xfrm rot="3135873">
              <a:off x="3018390" y="3033387"/>
              <a:ext cx="1507022" cy="557865"/>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400">
                  <a:solidFill>
                    <a:srgbClr val="A50021"/>
                  </a:solidFill>
                  <a:sym typeface="Arial" charset="0"/>
                </a:rPr>
                <a:t>Send message</a:t>
              </a:r>
            </a:p>
            <a:p>
              <a:pPr eaLnBrk="0" hangingPunct="0">
                <a:buSzPct val="100000"/>
              </a:pPr>
              <a:r>
                <a:rPr lang="fr-BE" sz="1400">
                  <a:solidFill>
                    <a:srgbClr val="A50021"/>
                  </a:solidFill>
                  <a:sym typeface="Arial" charset="0"/>
                </a:rPr>
                <a:t>Any protocol</a:t>
              </a:r>
            </a:p>
          </p:txBody>
        </p:sp>
        <p:sp>
          <p:nvSpPr>
            <p:cNvPr id="74" name="Line 30"/>
            <p:cNvSpPr>
              <a:spLocks noChangeShapeType="1"/>
            </p:cNvSpPr>
            <p:nvPr/>
          </p:nvSpPr>
          <p:spPr bwMode="auto">
            <a:xfrm flipH="1">
              <a:off x="2271713" y="4719638"/>
              <a:ext cx="2016125" cy="6191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75" name="Line 31"/>
            <p:cNvSpPr>
              <a:spLocks noChangeShapeType="1"/>
            </p:cNvSpPr>
            <p:nvPr/>
          </p:nvSpPr>
          <p:spPr bwMode="auto">
            <a:xfrm flipH="1" flipV="1">
              <a:off x="7726363" y="4005263"/>
              <a:ext cx="0" cy="5937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76" name="Line 32"/>
            <p:cNvSpPr>
              <a:spLocks noChangeShapeType="1"/>
            </p:cNvSpPr>
            <p:nvPr/>
          </p:nvSpPr>
          <p:spPr bwMode="auto">
            <a:xfrm flipH="1" flipV="1">
              <a:off x="6315075" y="2436813"/>
              <a:ext cx="1217613"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77" name="Line 33"/>
            <p:cNvSpPr>
              <a:spLocks noChangeShapeType="1"/>
            </p:cNvSpPr>
            <p:nvPr/>
          </p:nvSpPr>
          <p:spPr bwMode="auto">
            <a:xfrm>
              <a:off x="7712075" y="2532063"/>
              <a:ext cx="7938" cy="849312"/>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78" name="Line 34"/>
            <p:cNvSpPr>
              <a:spLocks noChangeShapeType="1"/>
            </p:cNvSpPr>
            <p:nvPr/>
          </p:nvSpPr>
          <p:spPr bwMode="auto">
            <a:xfrm>
              <a:off x="1703388" y="2432050"/>
              <a:ext cx="7937" cy="10382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79" name="Line 35"/>
            <p:cNvSpPr>
              <a:spLocks noChangeShapeType="1"/>
            </p:cNvSpPr>
            <p:nvPr/>
          </p:nvSpPr>
          <p:spPr bwMode="auto">
            <a:xfrm flipV="1">
              <a:off x="2403475" y="2232025"/>
              <a:ext cx="250825" cy="9525"/>
            </a:xfrm>
            <a:prstGeom prst="line">
              <a:avLst/>
            </a:prstGeom>
            <a:noFill/>
            <a:ln w="28575">
              <a:solidFill>
                <a:srgbClr val="3E6E5A"/>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80" name="Line 36"/>
            <p:cNvSpPr>
              <a:spLocks noChangeShapeType="1"/>
            </p:cNvSpPr>
            <p:nvPr/>
          </p:nvSpPr>
          <p:spPr bwMode="auto">
            <a:xfrm flipV="1">
              <a:off x="2073275" y="2573338"/>
              <a:ext cx="471488"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81" name="Line 37"/>
            <p:cNvSpPr>
              <a:spLocks noChangeShapeType="1"/>
            </p:cNvSpPr>
            <p:nvPr/>
          </p:nvSpPr>
          <p:spPr bwMode="auto">
            <a:xfrm>
              <a:off x="6321425" y="2343150"/>
              <a:ext cx="180975" cy="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82" name="Line 27"/>
            <p:cNvSpPr>
              <a:spLocks noChangeShapeType="1"/>
            </p:cNvSpPr>
            <p:nvPr/>
          </p:nvSpPr>
          <p:spPr bwMode="auto">
            <a:xfrm>
              <a:off x="3211513" y="2606675"/>
              <a:ext cx="1101725" cy="143192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grpSp>
    </p:spTree>
    <p:extLst>
      <p:ext uri="{BB962C8B-B14F-4D97-AF65-F5344CB8AC3E}">
        <p14:creationId xmlns:p14="http://schemas.microsoft.com/office/powerpoint/2010/main" val="700998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bwMode="auto">
          <a:xfrm>
            <a:off x="1994592" y="2276872"/>
            <a:ext cx="8219256" cy="1296144"/>
          </a:xfrm>
          <a:prstGeom prst="rect">
            <a:avLst/>
          </a:prstGeom>
          <a:noFill/>
          <a:ln w="19050">
            <a:solidFill>
              <a:srgbClr val="008CB2"/>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Font typeface="Arial" charset="0"/>
              <a:buNone/>
              <a:defRPr lang="en-US" altLang="en-US" sz="3200" kern="1200" dirty="0" smtClean="0">
                <a:solidFill>
                  <a:srgbClr val="0078B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eaLnBrk="1" fontAlgn="auto" hangingPunct="1">
              <a:lnSpc>
                <a:spcPct val="90000"/>
              </a:lnSpc>
              <a:spcBef>
                <a:spcPts val="1000"/>
              </a:spcBef>
              <a:spcAft>
                <a:spcPts val="0"/>
              </a:spcAft>
            </a:pPr>
            <a:r>
              <a:rPr lang="nl-BE" altLang="en-US" sz="4400" dirty="0" smtClean="0">
                <a:cs typeface="Calibri Light" panose="020F0302020204030204" pitchFamily="34" charset="0"/>
              </a:rPr>
              <a:t>Kruispuntbankmodel</a:t>
            </a:r>
            <a:endParaRPr lang="nl-BE" altLang="en-US" sz="4400" dirty="0">
              <a:cs typeface="Calibri Light" panose="020F0302020204030204" pitchFamily="34" charset="0"/>
            </a:endParaRPr>
          </a:p>
        </p:txBody>
      </p:sp>
    </p:spTree>
    <p:extLst>
      <p:ext uri="{BB962C8B-B14F-4D97-AF65-F5344CB8AC3E}">
        <p14:creationId xmlns:p14="http://schemas.microsoft.com/office/powerpoint/2010/main" val="34203219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07569" y="1412777"/>
            <a:ext cx="7885508" cy="4891227"/>
            <a:chOff x="142875" y="1049338"/>
            <a:chExt cx="8802687" cy="5575444"/>
          </a:xfrm>
        </p:grpSpPr>
        <p:sp>
          <p:nvSpPr>
            <p:cNvPr id="104450" name="Oval 3"/>
            <p:cNvSpPr>
              <a:spLocks noChangeArrowheads="1"/>
            </p:cNvSpPr>
            <p:nvPr/>
          </p:nvSpPr>
          <p:spPr bwMode="auto">
            <a:xfrm>
              <a:off x="7237412" y="2568575"/>
              <a:ext cx="1708150" cy="1271588"/>
            </a:xfrm>
            <a:prstGeom prst="ellipse">
              <a:avLst/>
            </a:prstGeom>
            <a:solidFill>
              <a:srgbClr val="3E6E5A"/>
            </a:solidFill>
            <a:ln w="12700" algn="ctr">
              <a:solidFill>
                <a:schemeClr val="tx1"/>
              </a:solidFill>
              <a:round/>
              <a:headEnd/>
              <a:tailEnd/>
            </a:ln>
          </p:spPr>
          <p:txBody>
            <a:bodyPr wrap="none" anchor="ctr"/>
            <a:lstStyle/>
            <a:p>
              <a:pPr algn="ctr" eaLnBrk="0" hangingPunct="0">
                <a:buSzPct val="100000"/>
              </a:pPr>
              <a:r>
                <a:rPr lang="nl-BE">
                  <a:solidFill>
                    <a:schemeClr val="bg1"/>
                  </a:solidFill>
                  <a:sym typeface="Arial" charset="0"/>
                </a:rPr>
                <a:t>User 2</a:t>
              </a:r>
            </a:p>
            <a:p>
              <a:pPr algn="ctr" eaLnBrk="0" hangingPunct="0">
                <a:buSzPct val="100000"/>
              </a:pPr>
              <a:r>
                <a:rPr lang="nl-BE">
                  <a:solidFill>
                    <a:schemeClr val="bg1"/>
                  </a:solidFill>
                  <a:sym typeface="Arial" charset="0"/>
                </a:rPr>
                <a:t>Recipient</a:t>
              </a:r>
            </a:p>
          </p:txBody>
        </p:sp>
        <p:sp>
          <p:nvSpPr>
            <p:cNvPr id="104451" name="Oval 4"/>
            <p:cNvSpPr>
              <a:spLocks noChangeArrowheads="1"/>
            </p:cNvSpPr>
            <p:nvPr/>
          </p:nvSpPr>
          <p:spPr bwMode="auto">
            <a:xfrm>
              <a:off x="142875" y="2576512"/>
              <a:ext cx="1708151" cy="1271587"/>
            </a:xfrm>
            <a:prstGeom prst="ellipse">
              <a:avLst/>
            </a:prstGeom>
            <a:solidFill>
              <a:srgbClr val="3E6E5A"/>
            </a:solidFill>
            <a:ln w="12700" algn="ctr">
              <a:solidFill>
                <a:schemeClr val="tx1"/>
              </a:solidFill>
              <a:round/>
              <a:headEnd/>
              <a:tailEnd/>
            </a:ln>
          </p:spPr>
          <p:txBody>
            <a:bodyPr wrap="none" anchor="ctr"/>
            <a:lstStyle/>
            <a:p>
              <a:pPr algn="ctr" eaLnBrk="0" hangingPunct="0">
                <a:buSzPct val="100000"/>
              </a:pPr>
              <a:r>
                <a:rPr lang="nl-BE" dirty="0">
                  <a:solidFill>
                    <a:schemeClr val="bg1"/>
                  </a:solidFill>
                  <a:sym typeface="Arial" charset="0"/>
                </a:rPr>
                <a:t>User 1</a:t>
              </a:r>
            </a:p>
            <a:p>
              <a:pPr algn="ctr" eaLnBrk="0" hangingPunct="0">
                <a:buSzPct val="100000"/>
              </a:pPr>
              <a:r>
                <a:rPr lang="nl-BE" dirty="0" err="1">
                  <a:solidFill>
                    <a:schemeClr val="bg1"/>
                  </a:solidFill>
                  <a:sym typeface="Arial" charset="0"/>
                </a:rPr>
                <a:t>Originator</a:t>
              </a:r>
              <a:endParaRPr lang="nl-BE" dirty="0">
                <a:solidFill>
                  <a:schemeClr val="bg1"/>
                </a:solidFill>
                <a:sym typeface="Arial" charset="0"/>
              </a:endParaRPr>
            </a:p>
          </p:txBody>
        </p:sp>
        <p:sp>
          <p:nvSpPr>
            <p:cNvPr id="104452" name="Oval 5"/>
            <p:cNvSpPr>
              <a:spLocks noChangeArrowheads="1"/>
            </p:cNvSpPr>
            <p:nvPr/>
          </p:nvSpPr>
          <p:spPr bwMode="auto">
            <a:xfrm>
              <a:off x="3489325" y="1049338"/>
              <a:ext cx="1708150" cy="1271587"/>
            </a:xfrm>
            <a:prstGeom prst="ellipse">
              <a:avLst/>
            </a:prstGeom>
            <a:solidFill>
              <a:srgbClr val="3E6E5A"/>
            </a:solidFill>
            <a:ln w="12700" algn="ctr">
              <a:solidFill>
                <a:schemeClr val="tx1"/>
              </a:solidFill>
              <a:round/>
              <a:headEnd/>
              <a:tailEnd/>
            </a:ln>
          </p:spPr>
          <p:txBody>
            <a:bodyPr wrap="none" anchor="ctr"/>
            <a:lstStyle/>
            <a:p>
              <a:pPr algn="ctr" eaLnBrk="0" hangingPunct="0">
                <a:buSzPct val="100000"/>
              </a:pPr>
              <a:r>
                <a:rPr lang="nl-BE" dirty="0" err="1">
                  <a:solidFill>
                    <a:schemeClr val="bg1"/>
                  </a:solidFill>
                  <a:sym typeface="Arial" charset="0"/>
                </a:rPr>
                <a:t>Key</a:t>
              </a:r>
              <a:r>
                <a:rPr lang="nl-BE" dirty="0">
                  <a:solidFill>
                    <a:schemeClr val="bg1"/>
                  </a:solidFill>
                  <a:sym typeface="Arial" charset="0"/>
                </a:rPr>
                <a:t> </a:t>
              </a:r>
            </a:p>
            <a:p>
              <a:pPr algn="ctr" eaLnBrk="0" hangingPunct="0">
                <a:buSzPct val="100000"/>
              </a:pPr>
              <a:r>
                <a:rPr lang="nl-BE" dirty="0">
                  <a:solidFill>
                    <a:schemeClr val="bg1"/>
                  </a:solidFill>
                  <a:sym typeface="Arial" charset="0"/>
                </a:rPr>
                <a:t>Management</a:t>
              </a:r>
            </a:p>
            <a:p>
              <a:pPr algn="ctr" eaLnBrk="0" hangingPunct="0">
                <a:buSzPct val="100000"/>
              </a:pPr>
              <a:r>
                <a:rPr lang="nl-BE" dirty="0">
                  <a:solidFill>
                    <a:schemeClr val="bg1"/>
                  </a:solidFill>
                  <a:sym typeface="Arial" charset="0"/>
                </a:rPr>
                <a:t>/ Depot</a:t>
              </a:r>
            </a:p>
          </p:txBody>
        </p:sp>
        <p:sp>
          <p:nvSpPr>
            <p:cNvPr id="104453" name="Oval 6"/>
            <p:cNvSpPr>
              <a:spLocks noChangeArrowheads="1"/>
            </p:cNvSpPr>
            <p:nvPr/>
          </p:nvSpPr>
          <p:spPr bwMode="auto">
            <a:xfrm>
              <a:off x="3497263" y="4603750"/>
              <a:ext cx="1708150" cy="1282700"/>
            </a:xfrm>
            <a:prstGeom prst="ellipse">
              <a:avLst/>
            </a:prstGeom>
            <a:solidFill>
              <a:srgbClr val="3E6E5A"/>
            </a:solidFill>
            <a:ln w="12700" algn="ctr">
              <a:solidFill>
                <a:schemeClr val="tx1"/>
              </a:solidFill>
              <a:round/>
              <a:headEnd/>
              <a:tailEnd/>
            </a:ln>
          </p:spPr>
          <p:txBody>
            <a:bodyPr wrap="none" anchor="ctr"/>
            <a:lstStyle/>
            <a:p>
              <a:pPr algn="ctr" eaLnBrk="0" hangingPunct="0">
                <a:buSzPct val="100000"/>
              </a:pPr>
              <a:r>
                <a:rPr lang="nl-BE">
                  <a:solidFill>
                    <a:schemeClr val="bg1"/>
                  </a:solidFill>
                  <a:sym typeface="Arial" charset="0"/>
                </a:rPr>
                <a:t>Messages</a:t>
              </a:r>
            </a:p>
            <a:p>
              <a:pPr algn="ctr" eaLnBrk="0" hangingPunct="0">
                <a:buSzPct val="100000"/>
              </a:pPr>
              <a:r>
                <a:rPr lang="nl-BE">
                  <a:solidFill>
                    <a:schemeClr val="bg1"/>
                  </a:solidFill>
                  <a:sym typeface="Arial" charset="0"/>
                </a:rPr>
                <a:t>Depot</a:t>
              </a:r>
            </a:p>
          </p:txBody>
        </p:sp>
        <p:sp>
          <p:nvSpPr>
            <p:cNvPr id="104454" name="Line 7"/>
            <p:cNvSpPr>
              <a:spLocks noChangeShapeType="1"/>
            </p:cNvSpPr>
            <p:nvPr/>
          </p:nvSpPr>
          <p:spPr bwMode="auto">
            <a:xfrm flipV="1">
              <a:off x="1754188" y="2044700"/>
              <a:ext cx="1852612" cy="8937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5" name="Text Box 8"/>
            <p:cNvSpPr txBox="1">
              <a:spLocks noChangeArrowheads="1"/>
            </p:cNvSpPr>
            <p:nvPr/>
          </p:nvSpPr>
          <p:spPr bwMode="auto">
            <a:xfrm>
              <a:off x="2554289" y="2566988"/>
              <a:ext cx="1084766" cy="28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000" b="1">
                  <a:solidFill>
                    <a:srgbClr val="000000"/>
                  </a:solidFill>
                  <a:sym typeface="Arial" charset="0"/>
                </a:rPr>
                <a:t>1</a:t>
              </a:r>
              <a:r>
                <a:rPr lang="nl-BE" sz="1000">
                  <a:solidFill>
                    <a:srgbClr val="000000"/>
                  </a:solidFill>
                  <a:sym typeface="Arial" charset="0"/>
                </a:rPr>
                <a:t> asks for key</a:t>
              </a:r>
            </a:p>
          </p:txBody>
        </p:sp>
        <p:sp>
          <p:nvSpPr>
            <p:cNvPr id="104456" name="Line 9"/>
            <p:cNvSpPr>
              <a:spLocks noChangeShapeType="1"/>
            </p:cNvSpPr>
            <p:nvPr/>
          </p:nvSpPr>
          <p:spPr bwMode="auto">
            <a:xfrm flipH="1">
              <a:off x="1636713" y="1906588"/>
              <a:ext cx="1874837" cy="893762"/>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7" name="Text Box 10"/>
            <p:cNvSpPr txBox="1">
              <a:spLocks noChangeArrowheads="1"/>
            </p:cNvSpPr>
            <p:nvPr/>
          </p:nvSpPr>
          <p:spPr bwMode="auto">
            <a:xfrm>
              <a:off x="1196975" y="2314574"/>
              <a:ext cx="964872" cy="28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000" b="1">
                  <a:solidFill>
                    <a:srgbClr val="000000"/>
                  </a:solidFill>
                  <a:sym typeface="Arial" charset="0"/>
                </a:rPr>
                <a:t>2</a:t>
              </a:r>
              <a:r>
                <a:rPr lang="nl-BE" sz="1000">
                  <a:solidFill>
                    <a:srgbClr val="000000"/>
                  </a:solidFill>
                  <a:sym typeface="Arial" charset="0"/>
                </a:rPr>
                <a:t> sends key</a:t>
              </a:r>
            </a:p>
          </p:txBody>
        </p:sp>
        <p:grpSp>
          <p:nvGrpSpPr>
            <p:cNvPr id="104458" name="Group 11"/>
            <p:cNvGrpSpPr>
              <a:grpSpLocks/>
            </p:cNvGrpSpPr>
            <p:nvPr/>
          </p:nvGrpSpPr>
          <p:grpSpPr bwMode="auto">
            <a:xfrm rot="-1540434">
              <a:off x="1578112" y="1398137"/>
              <a:ext cx="1833563" cy="865188"/>
              <a:chOff x="1174" y="2469"/>
              <a:chExt cx="1155" cy="545"/>
            </a:xfrm>
          </p:grpSpPr>
          <p:sp>
            <p:nvSpPr>
              <p:cNvPr id="104482" name="Text Box 12"/>
              <p:cNvSpPr txBox="1">
                <a:spLocks noChangeArrowheads="1"/>
              </p:cNvSpPr>
              <p:nvPr/>
            </p:nvSpPr>
            <p:spPr bwMode="auto">
              <a:xfrm>
                <a:off x="1332" y="2815"/>
                <a:ext cx="839" cy="1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200">
                    <a:solidFill>
                      <a:srgbClr val="990000"/>
                    </a:solidFill>
                    <a:sym typeface="Arial" charset="0"/>
                  </a:rPr>
                  <a:t>Symmetric key</a:t>
                </a:r>
              </a:p>
            </p:txBody>
          </p:sp>
          <p:sp>
            <p:nvSpPr>
              <p:cNvPr id="104484" name="Text Box 14"/>
              <p:cNvSpPr txBox="1">
                <a:spLocks noChangeArrowheads="1"/>
              </p:cNvSpPr>
              <p:nvPr/>
            </p:nvSpPr>
            <p:spPr bwMode="auto">
              <a:xfrm>
                <a:off x="1174" y="2469"/>
                <a:ext cx="1155"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200">
                    <a:solidFill>
                      <a:srgbClr val="000000"/>
                    </a:solidFill>
                    <a:sym typeface="Arial" charset="0"/>
                  </a:rPr>
                  <a:t>Encrypted with public key of user 1</a:t>
                </a:r>
              </a:p>
            </p:txBody>
          </p:sp>
        </p:grpSp>
        <p:sp>
          <p:nvSpPr>
            <p:cNvPr id="104459" name="Line 15"/>
            <p:cNvSpPr>
              <a:spLocks noChangeShapeType="1"/>
            </p:cNvSpPr>
            <p:nvPr/>
          </p:nvSpPr>
          <p:spPr bwMode="auto">
            <a:xfrm>
              <a:off x="1679575" y="3597275"/>
              <a:ext cx="2084388" cy="1222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0" name="Text Box 16"/>
            <p:cNvSpPr txBox="1">
              <a:spLocks noChangeArrowheads="1"/>
            </p:cNvSpPr>
            <p:nvPr/>
          </p:nvSpPr>
          <p:spPr bwMode="auto">
            <a:xfrm>
              <a:off x="2500313" y="3881437"/>
              <a:ext cx="1984860" cy="28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000" b="1">
                  <a:solidFill>
                    <a:srgbClr val="000000"/>
                  </a:solidFill>
                  <a:sym typeface="Arial" charset="0"/>
                </a:rPr>
                <a:t>3</a:t>
              </a:r>
              <a:r>
                <a:rPr lang="nl-BE" sz="1000">
                  <a:solidFill>
                    <a:srgbClr val="000000"/>
                  </a:solidFill>
                  <a:sym typeface="Arial" charset="0"/>
                </a:rPr>
                <a:t> sends encrypted message</a:t>
              </a:r>
            </a:p>
          </p:txBody>
        </p:sp>
        <p:sp>
          <p:nvSpPr>
            <p:cNvPr id="104461" name="Text Box 17"/>
            <p:cNvSpPr txBox="1">
              <a:spLocks noChangeArrowheads="1"/>
            </p:cNvSpPr>
            <p:nvPr/>
          </p:nvSpPr>
          <p:spPr bwMode="auto">
            <a:xfrm rot="1788510">
              <a:off x="1213534" y="4559703"/>
              <a:ext cx="2052859" cy="526246"/>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200">
                  <a:solidFill>
                    <a:srgbClr val="990000"/>
                  </a:solidFill>
                  <a:sym typeface="Arial" charset="0"/>
                </a:rPr>
                <a:t>Message encrypted with</a:t>
              </a:r>
            </a:p>
            <a:p>
              <a:pPr eaLnBrk="0" hangingPunct="0">
                <a:buSzPct val="100000"/>
              </a:pPr>
              <a:r>
                <a:rPr lang="nl-BE" sz="1200">
                  <a:solidFill>
                    <a:srgbClr val="990000"/>
                  </a:solidFill>
                  <a:sym typeface="Arial" charset="0"/>
                </a:rPr>
                <a:t>symmetric key</a:t>
              </a:r>
            </a:p>
          </p:txBody>
        </p:sp>
        <p:sp>
          <p:nvSpPr>
            <p:cNvPr id="104462" name="Rectangle 18"/>
            <p:cNvSpPr>
              <a:spLocks noChangeArrowheads="1"/>
            </p:cNvSpPr>
            <p:nvPr/>
          </p:nvSpPr>
          <p:spPr bwMode="auto">
            <a:xfrm rot="1788510">
              <a:off x="1273175" y="4640266"/>
              <a:ext cx="1939925" cy="350831"/>
            </a:xfrm>
            <a:prstGeom prst="rect">
              <a:avLst/>
            </a:prstGeom>
            <a:noFill/>
            <a:ln w="19050" algn="ctr">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63" name="Text Box 19"/>
            <p:cNvSpPr txBox="1">
              <a:spLocks noChangeArrowheads="1"/>
            </p:cNvSpPr>
            <p:nvPr/>
          </p:nvSpPr>
          <p:spPr bwMode="auto">
            <a:xfrm rot="1788510">
              <a:off x="1352550" y="4097740"/>
              <a:ext cx="2298700" cy="52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200">
                  <a:solidFill>
                    <a:srgbClr val="000000"/>
                  </a:solidFill>
                  <a:sym typeface="Arial" charset="0"/>
                </a:rPr>
                <a:t>Encrypted with public key of Message depot</a:t>
              </a:r>
            </a:p>
          </p:txBody>
        </p:sp>
        <p:sp>
          <p:nvSpPr>
            <p:cNvPr id="104464" name="Text Box 20"/>
            <p:cNvSpPr txBox="1">
              <a:spLocks noChangeArrowheads="1"/>
            </p:cNvSpPr>
            <p:nvPr/>
          </p:nvSpPr>
          <p:spPr bwMode="auto">
            <a:xfrm>
              <a:off x="3452811" y="5888038"/>
              <a:ext cx="1995366" cy="736744"/>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200">
                  <a:solidFill>
                    <a:srgbClr val="990000"/>
                  </a:solidFill>
                  <a:sym typeface="Arial" charset="0"/>
                </a:rPr>
                <a:t>Message encrypted with</a:t>
              </a:r>
            </a:p>
            <a:p>
              <a:pPr eaLnBrk="0" hangingPunct="0">
                <a:buSzPct val="100000"/>
              </a:pPr>
              <a:r>
                <a:rPr lang="nl-BE" sz="1200">
                  <a:solidFill>
                    <a:srgbClr val="990000"/>
                  </a:solidFill>
                  <a:sym typeface="Arial" charset="0"/>
                </a:rPr>
                <a:t>symmetric key</a:t>
              </a:r>
            </a:p>
          </p:txBody>
        </p:sp>
        <p:sp>
          <p:nvSpPr>
            <p:cNvPr id="104465" name="Line 21"/>
            <p:cNvSpPr>
              <a:spLocks noChangeShapeType="1"/>
            </p:cNvSpPr>
            <p:nvPr/>
          </p:nvSpPr>
          <p:spPr bwMode="auto">
            <a:xfrm flipH="1" flipV="1">
              <a:off x="5076825" y="1970088"/>
              <a:ext cx="2233613" cy="96837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6" name="Text Box 22"/>
            <p:cNvSpPr txBox="1">
              <a:spLocks noChangeArrowheads="1"/>
            </p:cNvSpPr>
            <p:nvPr/>
          </p:nvSpPr>
          <p:spPr bwMode="auto">
            <a:xfrm>
              <a:off x="5965825" y="2792413"/>
              <a:ext cx="1274448" cy="45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000" b="1">
                  <a:solidFill>
                    <a:srgbClr val="000000"/>
                  </a:solidFill>
                  <a:sym typeface="Arial" charset="0"/>
                </a:rPr>
                <a:t>4</a:t>
              </a:r>
              <a:r>
                <a:rPr lang="nl-BE" sz="1000">
                  <a:solidFill>
                    <a:srgbClr val="000000"/>
                  </a:solidFill>
                  <a:sym typeface="Arial" charset="0"/>
                </a:rPr>
                <a:t> justifies right to</a:t>
              </a:r>
            </a:p>
            <a:p>
              <a:pPr eaLnBrk="0" hangingPunct="0">
                <a:buSzPct val="100000"/>
              </a:pPr>
              <a:r>
                <a:rPr lang="nl-BE" sz="1000">
                  <a:solidFill>
                    <a:srgbClr val="000000"/>
                  </a:solidFill>
                  <a:sym typeface="Arial" charset="0"/>
                </a:rPr>
                <a:t>obtain key</a:t>
              </a:r>
            </a:p>
          </p:txBody>
        </p:sp>
        <p:sp>
          <p:nvSpPr>
            <p:cNvPr id="104467" name="Line 23"/>
            <p:cNvSpPr>
              <a:spLocks noChangeShapeType="1"/>
            </p:cNvSpPr>
            <p:nvPr/>
          </p:nvSpPr>
          <p:spPr bwMode="auto">
            <a:xfrm flipH="1">
              <a:off x="5053013" y="3673475"/>
              <a:ext cx="2489200" cy="120332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8" name="Text Box 24"/>
            <p:cNvSpPr txBox="1">
              <a:spLocks noChangeArrowheads="1"/>
            </p:cNvSpPr>
            <p:nvPr/>
          </p:nvSpPr>
          <p:spPr bwMode="auto">
            <a:xfrm>
              <a:off x="5899150" y="3573463"/>
              <a:ext cx="1274448" cy="45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000" b="1">
                  <a:solidFill>
                    <a:srgbClr val="000000"/>
                  </a:solidFill>
                  <a:sym typeface="Arial" charset="0"/>
                </a:rPr>
                <a:t>4</a:t>
              </a:r>
              <a:r>
                <a:rPr lang="nl-BE" sz="1000">
                  <a:solidFill>
                    <a:srgbClr val="000000"/>
                  </a:solidFill>
                  <a:sym typeface="Arial" charset="0"/>
                </a:rPr>
                <a:t> justifies right to</a:t>
              </a:r>
            </a:p>
            <a:p>
              <a:pPr eaLnBrk="0" hangingPunct="0">
                <a:buSzPct val="100000"/>
              </a:pPr>
              <a:r>
                <a:rPr lang="nl-BE" sz="1000">
                  <a:solidFill>
                    <a:srgbClr val="000000"/>
                  </a:solidFill>
                  <a:sym typeface="Arial" charset="0"/>
                </a:rPr>
                <a:t>obtain message</a:t>
              </a:r>
            </a:p>
          </p:txBody>
        </p:sp>
        <p:sp>
          <p:nvSpPr>
            <p:cNvPr id="104469" name="Text Box 25"/>
            <p:cNvSpPr txBox="1">
              <a:spLocks noChangeArrowheads="1"/>
            </p:cNvSpPr>
            <p:nvPr/>
          </p:nvSpPr>
          <p:spPr bwMode="auto">
            <a:xfrm rot="1408605">
              <a:off x="5627789" y="1920958"/>
              <a:ext cx="1331710" cy="315747"/>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200">
                  <a:solidFill>
                    <a:srgbClr val="990000"/>
                  </a:solidFill>
                  <a:sym typeface="Arial" charset="0"/>
                </a:rPr>
                <a:t>Symmetric key</a:t>
              </a:r>
            </a:p>
          </p:txBody>
        </p:sp>
        <p:sp>
          <p:nvSpPr>
            <p:cNvPr id="104471" name="Text Box 27"/>
            <p:cNvSpPr txBox="1">
              <a:spLocks noChangeArrowheads="1"/>
            </p:cNvSpPr>
            <p:nvPr/>
          </p:nvSpPr>
          <p:spPr bwMode="auto">
            <a:xfrm rot="1408605">
              <a:off x="5554663" y="1410102"/>
              <a:ext cx="1833562" cy="52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200">
                  <a:solidFill>
                    <a:srgbClr val="000000"/>
                  </a:solidFill>
                  <a:sym typeface="Arial" charset="0"/>
                </a:rPr>
                <a:t>Encrypted with public key of user 2</a:t>
              </a:r>
            </a:p>
          </p:txBody>
        </p:sp>
        <p:sp>
          <p:nvSpPr>
            <p:cNvPr id="104472" name="Line 28"/>
            <p:cNvSpPr>
              <a:spLocks noChangeShapeType="1"/>
            </p:cNvSpPr>
            <p:nvPr/>
          </p:nvSpPr>
          <p:spPr bwMode="auto">
            <a:xfrm>
              <a:off x="5170488" y="1870075"/>
              <a:ext cx="2244725" cy="965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3" name="Text Box 29"/>
            <p:cNvSpPr txBox="1">
              <a:spLocks noChangeArrowheads="1"/>
            </p:cNvSpPr>
            <p:nvPr/>
          </p:nvSpPr>
          <p:spPr bwMode="auto">
            <a:xfrm>
              <a:off x="4652963" y="2303463"/>
              <a:ext cx="1009649" cy="45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000" b="1">
                  <a:solidFill>
                    <a:srgbClr val="000000"/>
                  </a:solidFill>
                  <a:sym typeface="Arial" charset="0"/>
                </a:rPr>
                <a:t>5 </a:t>
              </a:r>
              <a:r>
                <a:rPr lang="nl-BE" sz="1000">
                  <a:solidFill>
                    <a:srgbClr val="000000"/>
                  </a:solidFill>
                  <a:sym typeface="Arial" charset="0"/>
                </a:rPr>
                <a:t>receives key</a:t>
              </a:r>
            </a:p>
          </p:txBody>
        </p:sp>
        <p:sp>
          <p:nvSpPr>
            <p:cNvPr id="104474" name="Text Box 30"/>
            <p:cNvSpPr txBox="1">
              <a:spLocks noChangeArrowheads="1"/>
            </p:cNvSpPr>
            <p:nvPr/>
          </p:nvSpPr>
          <p:spPr bwMode="auto">
            <a:xfrm>
              <a:off x="4594226" y="4194405"/>
              <a:ext cx="1387475" cy="45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000" b="1" dirty="0">
                  <a:solidFill>
                    <a:srgbClr val="000000"/>
                  </a:solidFill>
                  <a:sym typeface="Arial" charset="0"/>
                </a:rPr>
                <a:t>5 </a:t>
              </a:r>
              <a:r>
                <a:rPr lang="nl-BE" sz="1000" dirty="0" err="1">
                  <a:solidFill>
                    <a:srgbClr val="000000"/>
                  </a:solidFill>
                  <a:sym typeface="Arial" charset="0"/>
                </a:rPr>
                <a:t>receives</a:t>
              </a:r>
              <a:r>
                <a:rPr lang="nl-BE" sz="1000" dirty="0">
                  <a:solidFill>
                    <a:srgbClr val="000000"/>
                  </a:solidFill>
                  <a:sym typeface="Arial" charset="0"/>
                </a:rPr>
                <a:t> </a:t>
              </a:r>
              <a:r>
                <a:rPr lang="nl-BE" sz="1000" dirty="0" err="1">
                  <a:solidFill>
                    <a:srgbClr val="000000"/>
                  </a:solidFill>
                  <a:sym typeface="Arial" charset="0"/>
                </a:rPr>
                <a:t>message</a:t>
              </a:r>
              <a:endParaRPr lang="nl-BE" sz="1000" dirty="0">
                <a:solidFill>
                  <a:srgbClr val="000000"/>
                </a:solidFill>
                <a:sym typeface="Arial" charset="0"/>
              </a:endParaRPr>
            </a:p>
          </p:txBody>
        </p:sp>
        <p:sp>
          <p:nvSpPr>
            <p:cNvPr id="104475" name="Line 31"/>
            <p:cNvSpPr>
              <a:spLocks noChangeShapeType="1"/>
            </p:cNvSpPr>
            <p:nvPr/>
          </p:nvSpPr>
          <p:spPr bwMode="auto">
            <a:xfrm flipV="1">
              <a:off x="5126038" y="3771900"/>
              <a:ext cx="2581275" cy="12525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6" name="Text Box 32"/>
            <p:cNvSpPr txBox="1">
              <a:spLocks noChangeArrowheads="1"/>
            </p:cNvSpPr>
            <p:nvPr/>
          </p:nvSpPr>
          <p:spPr bwMode="auto">
            <a:xfrm rot="20031770">
              <a:off x="5850622" y="4815291"/>
              <a:ext cx="2052859" cy="526246"/>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200">
                  <a:solidFill>
                    <a:srgbClr val="990000"/>
                  </a:solidFill>
                  <a:sym typeface="Arial" charset="0"/>
                </a:rPr>
                <a:t>Message encrypted with</a:t>
              </a:r>
            </a:p>
            <a:p>
              <a:pPr eaLnBrk="0" hangingPunct="0">
                <a:buSzPct val="100000"/>
              </a:pPr>
              <a:r>
                <a:rPr lang="nl-BE" sz="1200">
                  <a:solidFill>
                    <a:srgbClr val="990000"/>
                  </a:solidFill>
                  <a:sym typeface="Arial" charset="0"/>
                </a:rPr>
                <a:t>symmetric key</a:t>
              </a:r>
            </a:p>
          </p:txBody>
        </p:sp>
        <p:sp>
          <p:nvSpPr>
            <p:cNvPr id="104477" name="Rectangle 33"/>
            <p:cNvSpPr>
              <a:spLocks noChangeArrowheads="1"/>
            </p:cNvSpPr>
            <p:nvPr/>
          </p:nvSpPr>
          <p:spPr bwMode="auto">
            <a:xfrm rot="20031770">
              <a:off x="5915025" y="4894265"/>
              <a:ext cx="1919289" cy="350831"/>
            </a:xfrm>
            <a:prstGeom prst="rect">
              <a:avLst/>
            </a:prstGeom>
            <a:noFill/>
            <a:ln w="19050" algn="ctr">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78" name="Text Box 34"/>
            <p:cNvSpPr txBox="1">
              <a:spLocks noChangeArrowheads="1"/>
            </p:cNvSpPr>
            <p:nvPr/>
          </p:nvSpPr>
          <p:spPr bwMode="auto">
            <a:xfrm rot="20031770">
              <a:off x="5489575" y="4335866"/>
              <a:ext cx="2298700" cy="52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sz="1200" dirty="0" err="1">
                  <a:solidFill>
                    <a:srgbClr val="000000"/>
                  </a:solidFill>
                  <a:sym typeface="Arial" charset="0"/>
                </a:rPr>
                <a:t>Encrypted</a:t>
              </a:r>
              <a:r>
                <a:rPr lang="nl-BE" sz="1200" dirty="0">
                  <a:solidFill>
                    <a:srgbClr val="000000"/>
                  </a:solidFill>
                  <a:sym typeface="Arial" charset="0"/>
                </a:rPr>
                <a:t> </a:t>
              </a:r>
              <a:r>
                <a:rPr lang="nl-BE" sz="1200" dirty="0" err="1">
                  <a:solidFill>
                    <a:srgbClr val="000000"/>
                  </a:solidFill>
                  <a:sym typeface="Arial" charset="0"/>
                </a:rPr>
                <a:t>with</a:t>
              </a:r>
              <a:r>
                <a:rPr lang="nl-BE" sz="1200" dirty="0">
                  <a:solidFill>
                    <a:srgbClr val="000000"/>
                  </a:solidFill>
                  <a:sym typeface="Arial" charset="0"/>
                </a:rPr>
                <a:t> public </a:t>
              </a:r>
              <a:r>
                <a:rPr lang="nl-BE" sz="1200" dirty="0" err="1">
                  <a:solidFill>
                    <a:srgbClr val="000000"/>
                  </a:solidFill>
                  <a:sym typeface="Arial" charset="0"/>
                </a:rPr>
                <a:t>key</a:t>
              </a:r>
              <a:r>
                <a:rPr lang="nl-BE" sz="1200" dirty="0">
                  <a:solidFill>
                    <a:srgbClr val="000000"/>
                  </a:solidFill>
                  <a:sym typeface="Arial" charset="0"/>
                </a:rPr>
                <a:t> of User 2</a:t>
              </a:r>
            </a:p>
          </p:txBody>
        </p:sp>
      </p:grpSp>
      <p:sp>
        <p:nvSpPr>
          <p:cNvPr id="6" name="Title 5"/>
          <p:cNvSpPr>
            <a:spLocks noGrp="1"/>
          </p:cNvSpPr>
          <p:nvPr>
            <p:ph type="title"/>
          </p:nvPr>
        </p:nvSpPr>
        <p:spPr/>
        <p:txBody>
          <a:bodyPr>
            <a:normAutofit/>
          </a:bodyPr>
          <a:lstStyle/>
          <a:p>
            <a:r>
              <a:rPr lang="nl-BE" noProof="0" dirty="0"/>
              <a:t>N</a:t>
            </a:r>
            <a:r>
              <a:rPr lang="nl-BE" noProof="0" dirty="0" smtClean="0"/>
              <a:t>iet-gekende bestemmeling</a:t>
            </a:r>
            <a:endParaRPr lang="nl-BE" noProof="0" dirty="0"/>
          </a:p>
        </p:txBody>
      </p:sp>
    </p:spTree>
    <p:extLst>
      <p:ext uri="{BB962C8B-B14F-4D97-AF65-F5344CB8AC3E}">
        <p14:creationId xmlns:p14="http://schemas.microsoft.com/office/powerpoint/2010/main" val="83854401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noProof="0" dirty="0" smtClean="0"/>
              <a:t>Elektronische datering (timestamping)</a:t>
            </a:r>
            <a:endParaRPr lang="nl-BE" noProof="0" dirty="0"/>
          </a:p>
        </p:txBody>
      </p:sp>
      <p:sp>
        <p:nvSpPr>
          <p:cNvPr id="3" name="Content Placeholder 2"/>
          <p:cNvSpPr>
            <a:spLocks noGrp="1"/>
          </p:cNvSpPr>
          <p:nvPr>
            <p:ph idx="1"/>
          </p:nvPr>
        </p:nvSpPr>
        <p:spPr/>
        <p:txBody>
          <a:bodyPr>
            <a:normAutofit/>
          </a:bodyPr>
          <a:lstStyle/>
          <a:p>
            <a:r>
              <a:rPr lang="nl-BE" noProof="0" dirty="0" smtClean="0"/>
              <a:t>systeem </a:t>
            </a:r>
            <a:r>
              <a:rPr lang="nl-BE" noProof="0" dirty="0"/>
              <a:t>dat toelaat een bewijs te bewaren van het bestaan van een document en de inhoud ervan op een bepaalde </a:t>
            </a:r>
            <a:r>
              <a:rPr lang="nl-BE" noProof="0" dirty="0" smtClean="0"/>
              <a:t>datum</a:t>
            </a:r>
          </a:p>
          <a:p>
            <a:endParaRPr lang="nl-BE" noProof="0" dirty="0" smtClean="0"/>
          </a:p>
          <a:p>
            <a:r>
              <a:rPr lang="nl-BE" noProof="0" dirty="0" smtClean="0"/>
              <a:t>niemand</a:t>
            </a:r>
            <a:r>
              <a:rPr lang="nl-BE" noProof="0" dirty="0"/>
              <a:t>, zelfs niet de eigenaar van het document, </a:t>
            </a:r>
            <a:r>
              <a:rPr lang="nl-BE" noProof="0" dirty="0" smtClean="0"/>
              <a:t>kan het document of de tijdsaanduiding nadien nog ongemerkt wijzigen</a:t>
            </a:r>
            <a:endParaRPr lang="nl-BE" noProof="0" dirty="0"/>
          </a:p>
          <a:p>
            <a:endParaRPr lang="nl-BE" noProof="0" dirty="0" smtClean="0"/>
          </a:p>
          <a:p>
            <a:pPr marL="457200" lvl="1" indent="0">
              <a:buNone/>
            </a:pPr>
            <a:endParaRPr lang="nl-BE" noProof="0" dirty="0"/>
          </a:p>
        </p:txBody>
      </p:sp>
    </p:spTree>
    <p:extLst>
      <p:ext uri="{BB962C8B-B14F-4D97-AF65-F5344CB8AC3E}">
        <p14:creationId xmlns:p14="http://schemas.microsoft.com/office/powerpoint/2010/main" val="2852070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noProof="0" dirty="0" smtClean="0"/>
              <a:t>Timestamping: voorbeeld</a:t>
            </a:r>
            <a:endParaRPr lang="nl-BE" noProof="0" dirty="0"/>
          </a:p>
        </p:txBody>
      </p:sp>
      <p:sp>
        <p:nvSpPr>
          <p:cNvPr id="23557" name="Rectangle 3"/>
          <p:cNvSpPr>
            <a:spLocks noChangeArrowheads="1"/>
          </p:cNvSpPr>
          <p:nvPr/>
        </p:nvSpPr>
        <p:spPr bwMode="auto">
          <a:xfrm>
            <a:off x="152400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
        <p:nvSpPr>
          <p:cNvPr id="23558" name="Rectangle 4"/>
          <p:cNvSpPr>
            <a:spLocks noChangeArrowheads="1"/>
          </p:cNvSpPr>
          <p:nvPr/>
        </p:nvSpPr>
        <p:spPr bwMode="auto">
          <a:xfrm>
            <a:off x="2135560" y="1268761"/>
            <a:ext cx="3589338" cy="4505325"/>
          </a:xfrm>
          <a:prstGeom prst="rect">
            <a:avLst/>
          </a:prstGeom>
          <a:solidFill>
            <a:srgbClr val="9EB6AC"/>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en-US" sz="1800" b="1"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
        <p:nvSpPr>
          <p:cNvPr id="23559" name="Rectangle 6"/>
          <p:cNvSpPr>
            <a:spLocks noChangeArrowheads="1"/>
          </p:cNvSpPr>
          <p:nvPr/>
        </p:nvSpPr>
        <p:spPr bwMode="auto">
          <a:xfrm>
            <a:off x="2348286" y="2145060"/>
            <a:ext cx="1624013"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nl-BE" sz="1800" b="0" i="0" u="none" strike="noStrike" kern="1200" cap="none" spc="0" normalizeH="0" baseline="0" noProof="0">
                <a:ln>
                  <a:noFill/>
                </a:ln>
                <a:solidFill>
                  <a:srgbClr val="000000"/>
                </a:solidFill>
                <a:effectLst/>
                <a:uLnTx/>
                <a:uFillTx/>
                <a:latin typeface="Calibri" pitchFamily="34" charset="0"/>
                <a:ea typeface="+mn-ea"/>
                <a:cs typeface="Arial" pitchFamily="34" charset="0"/>
              </a:rPr>
              <a:t>prescription A</a:t>
            </a:r>
          </a:p>
        </p:txBody>
      </p:sp>
      <p:sp>
        <p:nvSpPr>
          <p:cNvPr id="23560" name="Oval 8"/>
          <p:cNvSpPr>
            <a:spLocks noChangeArrowheads="1"/>
          </p:cNvSpPr>
          <p:nvPr/>
        </p:nvSpPr>
        <p:spPr bwMode="auto">
          <a:xfrm>
            <a:off x="2130799" y="1935224"/>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defRPr/>
            </a:pPr>
            <a:r>
              <a:rPr kumimoji="0" lang="nl-BE" sz="1200" b="1" i="0" u="none" strike="noStrike" kern="1200" cap="none" spc="0" normalizeH="0" baseline="0" noProof="0">
                <a:ln>
                  <a:noFill/>
                </a:ln>
                <a:solidFill>
                  <a:srgbClr val="000000"/>
                </a:solidFill>
                <a:effectLst/>
                <a:uLnTx/>
                <a:uFillTx/>
                <a:latin typeface="Calibri" pitchFamily="34" charset="0"/>
                <a:ea typeface="+mn-ea"/>
                <a:cs typeface="Arial" pitchFamily="34" charset="0"/>
              </a:rPr>
              <a:t>1</a:t>
            </a:r>
          </a:p>
        </p:txBody>
      </p:sp>
      <p:sp>
        <p:nvSpPr>
          <p:cNvPr id="23561" name="Rectangle 10"/>
          <p:cNvSpPr>
            <a:spLocks noChangeArrowheads="1"/>
          </p:cNvSpPr>
          <p:nvPr/>
        </p:nvSpPr>
        <p:spPr bwMode="auto">
          <a:xfrm>
            <a:off x="2386385" y="3291235"/>
            <a:ext cx="1309688" cy="33813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nl-BE" sz="1600" b="0" i="0" u="none" strike="noStrike" kern="1200" cap="none" spc="0" normalizeH="0" baseline="0" noProof="0">
                <a:ln>
                  <a:noFill/>
                </a:ln>
                <a:solidFill>
                  <a:srgbClr val="000000"/>
                </a:solidFill>
                <a:effectLst/>
                <a:uLnTx/>
                <a:uFillTx/>
                <a:latin typeface="Calibri" pitchFamily="34" charset="0"/>
                <a:ea typeface="+mn-ea"/>
                <a:cs typeface="Arial" pitchFamily="34" charset="0"/>
              </a:rPr>
              <a:t>Hashcode A</a:t>
            </a:r>
          </a:p>
        </p:txBody>
      </p:sp>
      <p:sp>
        <p:nvSpPr>
          <p:cNvPr id="23562" name="Rectangle 12"/>
          <p:cNvSpPr>
            <a:spLocks noChangeArrowheads="1"/>
          </p:cNvSpPr>
          <p:nvPr/>
        </p:nvSpPr>
        <p:spPr bwMode="auto">
          <a:xfrm>
            <a:off x="6445624" y="1333849"/>
            <a:ext cx="3589337" cy="444817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en-US" sz="1800" b="1"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
        <p:nvSpPr>
          <p:cNvPr id="23563" name="Oval 13"/>
          <p:cNvSpPr>
            <a:spLocks noChangeArrowheads="1"/>
          </p:cNvSpPr>
          <p:nvPr/>
        </p:nvSpPr>
        <p:spPr bwMode="auto">
          <a:xfrm>
            <a:off x="2203824" y="2992499"/>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defRPr/>
            </a:pPr>
            <a:r>
              <a:rPr kumimoji="0" lang="nl-BE" sz="1200" b="1" i="0" u="none" strike="noStrike" kern="1200" cap="none" spc="0" normalizeH="0" baseline="0" noProof="0">
                <a:ln>
                  <a:noFill/>
                </a:ln>
                <a:solidFill>
                  <a:srgbClr val="000000"/>
                </a:solidFill>
                <a:effectLst/>
                <a:uLnTx/>
                <a:uFillTx/>
                <a:latin typeface="Calibri" pitchFamily="34" charset="0"/>
                <a:ea typeface="+mn-ea"/>
                <a:cs typeface="Arial" pitchFamily="34" charset="0"/>
              </a:rPr>
              <a:t>2</a:t>
            </a:r>
          </a:p>
        </p:txBody>
      </p:sp>
      <p:sp>
        <p:nvSpPr>
          <p:cNvPr id="23564" name="Rectangle 17"/>
          <p:cNvSpPr>
            <a:spLocks noChangeArrowheads="1"/>
          </p:cNvSpPr>
          <p:nvPr/>
        </p:nvSpPr>
        <p:spPr bwMode="auto">
          <a:xfrm>
            <a:off x="4023099" y="2154585"/>
            <a:ext cx="1633537"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nl-BE" sz="1800" b="0" i="0" u="none" strike="noStrike" kern="1200" cap="none" spc="0" normalizeH="0" baseline="0" noProof="0">
                <a:ln>
                  <a:noFill/>
                </a:ln>
                <a:solidFill>
                  <a:srgbClr val="000000"/>
                </a:solidFill>
                <a:effectLst/>
                <a:uLnTx/>
                <a:uFillTx/>
                <a:latin typeface="Calibri" pitchFamily="34" charset="0"/>
                <a:ea typeface="+mn-ea"/>
                <a:cs typeface="Arial" pitchFamily="34" charset="0"/>
              </a:rPr>
              <a:t>prescription B</a:t>
            </a:r>
          </a:p>
        </p:txBody>
      </p:sp>
      <p:sp>
        <p:nvSpPr>
          <p:cNvPr id="23565" name="Rectangle 18"/>
          <p:cNvSpPr>
            <a:spLocks noChangeArrowheads="1"/>
          </p:cNvSpPr>
          <p:nvPr/>
        </p:nvSpPr>
        <p:spPr bwMode="auto">
          <a:xfrm>
            <a:off x="4121524" y="3270599"/>
            <a:ext cx="1311275" cy="338137"/>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nl-BE" sz="1600" b="0" i="0" u="none" strike="noStrike" kern="1200" cap="none" spc="0" normalizeH="0" baseline="0" noProof="0">
                <a:ln>
                  <a:noFill/>
                </a:ln>
                <a:solidFill>
                  <a:srgbClr val="000000"/>
                </a:solidFill>
                <a:effectLst/>
                <a:uLnTx/>
                <a:uFillTx/>
                <a:latin typeface="Calibri" pitchFamily="34" charset="0"/>
                <a:ea typeface="+mn-ea"/>
                <a:cs typeface="Arial" pitchFamily="34" charset="0"/>
              </a:rPr>
              <a:t>Hashcode B</a:t>
            </a:r>
          </a:p>
        </p:txBody>
      </p:sp>
      <p:sp>
        <p:nvSpPr>
          <p:cNvPr id="23566" name="Rectangle 23"/>
          <p:cNvSpPr>
            <a:spLocks noChangeArrowheads="1"/>
          </p:cNvSpPr>
          <p:nvPr/>
        </p:nvSpPr>
        <p:spPr bwMode="auto">
          <a:xfrm>
            <a:off x="2857873" y="4394548"/>
            <a:ext cx="2260600" cy="379412"/>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nl-BE" sz="1800" b="0" i="0" u="none" strike="noStrike" kern="1200" cap="none" spc="0" normalizeH="0" baseline="0" noProof="0">
                <a:ln>
                  <a:noFill/>
                </a:ln>
                <a:solidFill>
                  <a:srgbClr val="000000"/>
                </a:solidFill>
                <a:effectLst/>
                <a:uLnTx/>
                <a:uFillTx/>
                <a:latin typeface="Calibri" pitchFamily="34" charset="0"/>
                <a:ea typeface="+mn-ea"/>
                <a:cs typeface="Arial" pitchFamily="34" charset="0"/>
              </a:rPr>
              <a:t>Timestamp bag</a:t>
            </a:r>
          </a:p>
        </p:txBody>
      </p:sp>
      <p:sp>
        <p:nvSpPr>
          <p:cNvPr id="23567" name="Rectangle 26"/>
          <p:cNvSpPr>
            <a:spLocks noChangeArrowheads="1"/>
          </p:cNvSpPr>
          <p:nvPr/>
        </p:nvSpPr>
        <p:spPr bwMode="auto">
          <a:xfrm>
            <a:off x="6920286" y="4723160"/>
            <a:ext cx="16430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nl-BE" sz="1800" b="0" i="0" u="none" strike="noStrike" kern="1200" cap="none" spc="0" normalizeH="0" baseline="0" noProof="0">
                <a:ln>
                  <a:noFill/>
                </a:ln>
                <a:solidFill>
                  <a:srgbClr val="000000"/>
                </a:solidFill>
                <a:effectLst/>
                <a:uLnTx/>
                <a:uFillTx/>
                <a:latin typeface="Calibri" pitchFamily="34" charset="0"/>
                <a:ea typeface="+mn-ea"/>
                <a:cs typeface="Arial" pitchFamily="34" charset="0"/>
              </a:rPr>
              <a:t>Electronic</a:t>
            </a: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nl-BE" sz="1800" b="0" i="0" u="none" strike="noStrike" kern="1200" cap="none" spc="0" normalizeH="0" baseline="0" noProof="0">
                <a:ln>
                  <a:noFill/>
                </a:ln>
                <a:solidFill>
                  <a:srgbClr val="000000"/>
                </a:solidFill>
                <a:effectLst/>
                <a:uLnTx/>
                <a:uFillTx/>
                <a:latin typeface="Calibri" pitchFamily="34" charset="0"/>
                <a:ea typeface="+mn-ea"/>
                <a:cs typeface="Arial" pitchFamily="34" charset="0"/>
              </a:rPr>
              <a:t>timestamping</a:t>
            </a:r>
          </a:p>
        </p:txBody>
      </p:sp>
      <p:sp>
        <p:nvSpPr>
          <p:cNvPr id="23568" name="Oval 27"/>
          <p:cNvSpPr>
            <a:spLocks noChangeArrowheads="1"/>
          </p:cNvSpPr>
          <p:nvPr/>
        </p:nvSpPr>
        <p:spPr bwMode="auto">
          <a:xfrm>
            <a:off x="6774235" y="4489511"/>
            <a:ext cx="363538"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defRPr/>
            </a:pPr>
            <a:r>
              <a:rPr kumimoji="0" lang="nl-BE" sz="1200" b="1" i="0" u="none" strike="noStrike" kern="1200" cap="none" spc="0" normalizeH="0" baseline="0" noProof="0">
                <a:ln>
                  <a:noFill/>
                </a:ln>
                <a:solidFill>
                  <a:srgbClr val="000000"/>
                </a:solidFill>
                <a:effectLst/>
                <a:uLnTx/>
                <a:uFillTx/>
                <a:latin typeface="Calibri" pitchFamily="34" charset="0"/>
                <a:ea typeface="+mn-ea"/>
                <a:cs typeface="Arial" pitchFamily="34" charset="0"/>
              </a:rPr>
              <a:t>4</a:t>
            </a:r>
          </a:p>
        </p:txBody>
      </p:sp>
      <p:sp>
        <p:nvSpPr>
          <p:cNvPr id="23569" name="Rectangle 28"/>
          <p:cNvSpPr>
            <a:spLocks noChangeArrowheads="1"/>
          </p:cNvSpPr>
          <p:nvPr/>
        </p:nvSpPr>
        <p:spPr bwMode="auto">
          <a:xfrm>
            <a:off x="7456861" y="2157760"/>
            <a:ext cx="15668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nl-BE" sz="1800" b="0" i="0" u="none" strike="noStrike" kern="1200" cap="none" spc="0" normalizeH="0" baseline="0" noProof="0">
                <a:ln>
                  <a:noFill/>
                </a:ln>
                <a:solidFill>
                  <a:srgbClr val="000000"/>
                </a:solidFill>
                <a:effectLst/>
                <a:uLnTx/>
                <a:uFillTx/>
                <a:latin typeface="Calibri" pitchFamily="34" charset="0"/>
                <a:ea typeface="+mn-ea"/>
                <a:cs typeface="Arial" pitchFamily="34" charset="0"/>
              </a:rPr>
              <a:t>electronic</a:t>
            </a: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nl-BE" sz="1800" b="0" i="0" u="none" strike="noStrike" kern="1200" cap="none" spc="0" normalizeH="0" baseline="0" noProof="0">
                <a:ln>
                  <a:noFill/>
                </a:ln>
                <a:solidFill>
                  <a:srgbClr val="000000"/>
                </a:solidFill>
                <a:effectLst/>
                <a:uLnTx/>
                <a:uFillTx/>
                <a:latin typeface="Calibri" pitchFamily="34" charset="0"/>
                <a:ea typeface="+mn-ea"/>
                <a:cs typeface="Arial" pitchFamily="34" charset="0"/>
              </a:rPr>
              <a:t>signature</a:t>
            </a:r>
          </a:p>
        </p:txBody>
      </p:sp>
      <p:sp>
        <p:nvSpPr>
          <p:cNvPr id="23570" name="Oval 30"/>
          <p:cNvSpPr>
            <a:spLocks noChangeArrowheads="1"/>
          </p:cNvSpPr>
          <p:nvPr/>
        </p:nvSpPr>
        <p:spPr bwMode="auto">
          <a:xfrm>
            <a:off x="6888535" y="2597211"/>
            <a:ext cx="363538"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defRPr/>
            </a:pPr>
            <a:r>
              <a:rPr kumimoji="0" lang="nl-BE" sz="1200" b="1" i="0" u="none" strike="noStrike" kern="1200" cap="none" spc="0" normalizeH="0" baseline="0" noProof="0">
                <a:ln>
                  <a:noFill/>
                </a:ln>
                <a:solidFill>
                  <a:srgbClr val="000000"/>
                </a:solidFill>
                <a:effectLst/>
                <a:uLnTx/>
                <a:uFillTx/>
                <a:latin typeface="Calibri" pitchFamily="34" charset="0"/>
                <a:ea typeface="+mn-ea"/>
                <a:cs typeface="Arial" pitchFamily="34" charset="0"/>
              </a:rPr>
              <a:t>5</a:t>
            </a:r>
          </a:p>
        </p:txBody>
      </p:sp>
      <p:sp>
        <p:nvSpPr>
          <p:cNvPr id="23571" name="Rectangle 31"/>
          <p:cNvSpPr>
            <a:spLocks noChangeArrowheads="1"/>
          </p:cNvSpPr>
          <p:nvPr/>
        </p:nvSpPr>
        <p:spPr bwMode="auto">
          <a:xfrm>
            <a:off x="3229349" y="5377488"/>
            <a:ext cx="884345" cy="369332"/>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defRPr/>
            </a:pPr>
            <a:r>
              <a:rPr kumimoji="0" lang="nl-BE" sz="1800" b="0" i="0" u="none" strike="noStrike" kern="1200" cap="none" spc="0" normalizeH="0" baseline="0" noProof="0">
                <a:ln>
                  <a:noFill/>
                </a:ln>
                <a:solidFill>
                  <a:srgbClr val="000000"/>
                </a:solidFill>
                <a:effectLst/>
                <a:uLnTx/>
                <a:uFillTx/>
                <a:latin typeface="Calibri" pitchFamily="34" charset="0"/>
                <a:ea typeface="+mn-ea"/>
                <a:cs typeface="Arial" pitchFamily="34" charset="0"/>
              </a:rPr>
              <a:t>Archive</a:t>
            </a:r>
          </a:p>
        </p:txBody>
      </p:sp>
      <p:sp>
        <p:nvSpPr>
          <p:cNvPr id="23572" name="Oval 32"/>
          <p:cNvSpPr>
            <a:spLocks noChangeArrowheads="1"/>
          </p:cNvSpPr>
          <p:nvPr/>
        </p:nvSpPr>
        <p:spPr bwMode="auto">
          <a:xfrm>
            <a:off x="3051549" y="5186424"/>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defRPr/>
            </a:pPr>
            <a:r>
              <a:rPr kumimoji="0" lang="nl-BE" sz="1200" b="1" i="0" u="none" strike="noStrike" kern="1200" cap="none" spc="0" normalizeH="0" baseline="0" noProof="0">
                <a:ln>
                  <a:noFill/>
                </a:ln>
                <a:solidFill>
                  <a:srgbClr val="000000"/>
                </a:solidFill>
                <a:effectLst/>
                <a:uLnTx/>
                <a:uFillTx/>
                <a:latin typeface="Calibri" pitchFamily="34" charset="0"/>
                <a:ea typeface="+mn-ea"/>
                <a:cs typeface="Arial" pitchFamily="34" charset="0"/>
              </a:rPr>
              <a:t>6</a:t>
            </a:r>
          </a:p>
        </p:txBody>
      </p:sp>
      <p:sp>
        <p:nvSpPr>
          <p:cNvPr id="23573" name="Rectangle 38"/>
          <p:cNvSpPr>
            <a:spLocks noChangeArrowheads="1"/>
          </p:cNvSpPr>
          <p:nvPr/>
        </p:nvSpPr>
        <p:spPr bwMode="auto">
          <a:xfrm>
            <a:off x="9004674" y="4482138"/>
            <a:ext cx="884345" cy="369332"/>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defRPr/>
            </a:pPr>
            <a:r>
              <a:rPr kumimoji="0" lang="nl-BE" sz="1800" b="0" i="0" u="none" strike="noStrike" kern="1200" cap="none" spc="0" normalizeH="0" baseline="0" noProof="0">
                <a:ln>
                  <a:noFill/>
                </a:ln>
                <a:solidFill>
                  <a:srgbClr val="000000"/>
                </a:solidFill>
                <a:effectLst/>
                <a:uLnTx/>
                <a:uFillTx/>
                <a:latin typeface="Calibri" pitchFamily="34" charset="0"/>
                <a:ea typeface="+mn-ea"/>
                <a:cs typeface="Arial" pitchFamily="34" charset="0"/>
              </a:rPr>
              <a:t>Archive</a:t>
            </a:r>
          </a:p>
        </p:txBody>
      </p:sp>
      <p:sp>
        <p:nvSpPr>
          <p:cNvPr id="23574" name="Oval 39"/>
          <p:cNvSpPr>
            <a:spLocks noChangeArrowheads="1"/>
          </p:cNvSpPr>
          <p:nvPr/>
        </p:nvSpPr>
        <p:spPr bwMode="auto">
          <a:xfrm>
            <a:off x="9525374" y="4186299"/>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defRPr/>
            </a:pPr>
            <a:r>
              <a:rPr kumimoji="0" lang="nl-BE" sz="1200" b="1" i="0" u="none" strike="noStrike" kern="1200" cap="none" spc="0" normalizeH="0" baseline="0" noProof="0">
                <a:ln>
                  <a:noFill/>
                </a:ln>
                <a:solidFill>
                  <a:srgbClr val="000000"/>
                </a:solidFill>
                <a:effectLst/>
                <a:uLnTx/>
                <a:uFillTx/>
                <a:latin typeface="Calibri" pitchFamily="34" charset="0"/>
                <a:ea typeface="+mn-ea"/>
                <a:cs typeface="Arial" pitchFamily="34" charset="0"/>
              </a:rPr>
              <a:t>6</a:t>
            </a:r>
          </a:p>
        </p:txBody>
      </p:sp>
      <p:sp>
        <p:nvSpPr>
          <p:cNvPr id="23575" name="Oval 24"/>
          <p:cNvSpPr>
            <a:spLocks noChangeArrowheads="1"/>
          </p:cNvSpPr>
          <p:nvPr/>
        </p:nvSpPr>
        <p:spPr bwMode="auto">
          <a:xfrm>
            <a:off x="2711824" y="4186299"/>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defRPr/>
            </a:pPr>
            <a:r>
              <a:rPr kumimoji="0" lang="nl-BE" sz="1200" b="1" i="0" u="none" strike="noStrike" kern="1200" cap="none" spc="0" normalizeH="0" baseline="0" noProof="0">
                <a:ln>
                  <a:noFill/>
                </a:ln>
                <a:solidFill>
                  <a:srgbClr val="000000"/>
                </a:solidFill>
                <a:effectLst/>
                <a:uLnTx/>
                <a:uFillTx/>
                <a:latin typeface="Calibri" pitchFamily="34" charset="0"/>
                <a:ea typeface="+mn-ea"/>
                <a:cs typeface="Arial" pitchFamily="34" charset="0"/>
              </a:rPr>
              <a:t>3</a:t>
            </a:r>
          </a:p>
        </p:txBody>
      </p:sp>
      <p:sp>
        <p:nvSpPr>
          <p:cNvPr id="23576" name="Down Arrow 1"/>
          <p:cNvSpPr>
            <a:spLocks noChangeArrowheads="1"/>
          </p:cNvSpPr>
          <p:nvPr/>
        </p:nvSpPr>
        <p:spPr bwMode="auto">
          <a:xfrm>
            <a:off x="2905499" y="2641630"/>
            <a:ext cx="339725" cy="451485"/>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altLang="en-US" sz="18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
        <p:nvSpPr>
          <p:cNvPr id="23577" name="Down Arrow 36"/>
          <p:cNvSpPr>
            <a:spLocks noChangeArrowheads="1"/>
          </p:cNvSpPr>
          <p:nvPr/>
        </p:nvSpPr>
        <p:spPr bwMode="auto">
          <a:xfrm>
            <a:off x="4608886" y="2641630"/>
            <a:ext cx="339725" cy="451485"/>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altLang="en-US" sz="18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
        <p:nvSpPr>
          <p:cNvPr id="23578" name="Down Arrow 1"/>
          <p:cNvSpPr>
            <a:spLocks noChangeArrowheads="1"/>
          </p:cNvSpPr>
          <p:nvPr/>
        </p:nvSpPr>
        <p:spPr bwMode="auto">
          <a:xfrm>
            <a:off x="3042024" y="3795941"/>
            <a:ext cx="257175" cy="433626"/>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altLang="en-US" sz="18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
        <p:nvSpPr>
          <p:cNvPr id="23579" name="Down Arrow 35"/>
          <p:cNvSpPr>
            <a:spLocks noChangeArrowheads="1"/>
          </p:cNvSpPr>
          <p:nvPr/>
        </p:nvSpPr>
        <p:spPr bwMode="auto">
          <a:xfrm>
            <a:off x="4650161" y="3795941"/>
            <a:ext cx="257175" cy="433626"/>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altLang="en-US" sz="18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
        <p:nvSpPr>
          <p:cNvPr id="5" name="Bent-Up Arrow 4"/>
          <p:cNvSpPr/>
          <p:nvPr/>
        </p:nvSpPr>
        <p:spPr bwMode="auto">
          <a:xfrm rot="5400000">
            <a:off x="5339136" y="3676998"/>
            <a:ext cx="425450" cy="2619375"/>
          </a:xfrm>
          <a:prstGeom prst="bentUpArrow">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3581" name="Up Arrow 5"/>
          <p:cNvSpPr>
            <a:spLocks noChangeArrowheads="1"/>
          </p:cNvSpPr>
          <p:nvPr/>
        </p:nvSpPr>
        <p:spPr bwMode="auto">
          <a:xfrm>
            <a:off x="7741023" y="3559603"/>
            <a:ext cx="361950" cy="458629"/>
          </a:xfrm>
          <a:prstGeom prst="upArrow">
            <a:avLst>
              <a:gd name="adj1" fmla="val 50000"/>
              <a:gd name="adj2" fmla="val 49918"/>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altLang="en-US" sz="18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
        <p:nvSpPr>
          <p:cNvPr id="8" name="Left-Up Arrow 7"/>
          <p:cNvSpPr/>
          <p:nvPr/>
        </p:nvSpPr>
        <p:spPr bwMode="auto">
          <a:xfrm>
            <a:off x="4256460" y="4994623"/>
            <a:ext cx="5627688" cy="711200"/>
          </a:xfrm>
          <a:prstGeom prst="leftUpArrow">
            <a:avLst>
              <a:gd name="adj1" fmla="val 20914"/>
              <a:gd name="adj2" fmla="val 23084"/>
              <a:gd name="adj3" fmla="val 27043"/>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3583" name="Up Arrow 30"/>
          <p:cNvSpPr>
            <a:spLocks noChangeArrowheads="1"/>
          </p:cNvSpPr>
          <p:nvPr/>
        </p:nvSpPr>
        <p:spPr bwMode="auto">
          <a:xfrm>
            <a:off x="8563349" y="3973345"/>
            <a:ext cx="460375" cy="483632"/>
          </a:xfrm>
          <a:prstGeom prst="upArrow">
            <a:avLst>
              <a:gd name="adj1" fmla="val 50000"/>
              <a:gd name="adj2" fmla="val 50094"/>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altLang="en-US" sz="18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pic>
        <p:nvPicPr>
          <p:cNvPr id="235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9074" y="1344961"/>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90199" y="1397349"/>
            <a:ext cx="15144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9485917"/>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noProof="0" dirty="0" smtClean="0"/>
              <a:t>Verwijzingsrepertorium (hub-</a:t>
            </a:r>
            <a:r>
              <a:rPr lang="nl-BE" noProof="0" dirty="0" err="1" smtClean="0"/>
              <a:t>metahub</a:t>
            </a:r>
            <a:r>
              <a:rPr lang="nl-BE" noProof="0" dirty="0" smtClean="0"/>
              <a:t>)</a:t>
            </a:r>
            <a:endParaRPr lang="nl-BE" noProof="0" dirty="0"/>
          </a:p>
        </p:txBody>
      </p:sp>
      <p:sp>
        <p:nvSpPr>
          <p:cNvPr id="3" name="Content Placeholder 2"/>
          <p:cNvSpPr>
            <a:spLocks noGrp="1"/>
          </p:cNvSpPr>
          <p:nvPr>
            <p:ph idx="1"/>
          </p:nvPr>
        </p:nvSpPr>
        <p:spPr/>
        <p:txBody>
          <a:bodyPr>
            <a:normAutofit/>
          </a:bodyPr>
          <a:lstStyle/>
          <a:p>
            <a:r>
              <a:rPr lang="nl-BE" noProof="0" dirty="0" smtClean="0"/>
              <a:t>aanduiding van bepaalde plaatsen waar gezondheidsgegevens over een bepaalde patiënt beschikbaar zijn</a:t>
            </a:r>
          </a:p>
          <a:p>
            <a:r>
              <a:rPr lang="nl-BE" noProof="0" dirty="0" smtClean="0"/>
              <a:t>deze plaatsen kunnen vandaag zijn</a:t>
            </a:r>
          </a:p>
          <a:p>
            <a:pPr lvl="1"/>
            <a:r>
              <a:rPr lang="nl-BE" noProof="0" dirty="0" smtClean="0"/>
              <a:t>een hub (netwerk van zorginstellingen), die ook een verwijzingsrepertorium bijhoudt dat aanduidt in welke zorginstellingen binnen dat netwerk gezondheidsgegevens over een bepaalde patiënt beschikbaar zijn</a:t>
            </a:r>
          </a:p>
          <a:p>
            <a:pPr lvl="1"/>
            <a:r>
              <a:rPr lang="nl-BE" noProof="0" dirty="0" smtClean="0"/>
              <a:t>een gezondheidskluis (Vitalink, </a:t>
            </a:r>
            <a:r>
              <a:rPr lang="nl-BE" noProof="0" dirty="0" err="1" smtClean="0"/>
              <a:t>Intermed</a:t>
            </a:r>
            <a:r>
              <a:rPr lang="nl-BE" noProof="0" dirty="0" smtClean="0"/>
              <a:t> of </a:t>
            </a:r>
            <a:r>
              <a:rPr lang="nl-BE" noProof="0" dirty="0" err="1" smtClean="0"/>
              <a:t>Brusafe</a:t>
            </a:r>
            <a:r>
              <a:rPr lang="nl-BE" noProof="0" dirty="0" smtClean="0"/>
              <a:t>)</a:t>
            </a:r>
          </a:p>
        </p:txBody>
      </p:sp>
    </p:spTree>
    <p:extLst>
      <p:ext uri="{BB962C8B-B14F-4D97-AF65-F5344CB8AC3E}">
        <p14:creationId xmlns:p14="http://schemas.microsoft.com/office/powerpoint/2010/main" val="14688394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
          <p:cNvSpPr>
            <a:spLocks noChangeArrowheads="1"/>
          </p:cNvSpPr>
          <p:nvPr/>
        </p:nvSpPr>
        <p:spPr bwMode="auto">
          <a:xfrm>
            <a:off x="8024814" y="1993900"/>
            <a:ext cx="433387" cy="431800"/>
          </a:xfrm>
          <a:prstGeom prst="ellipse">
            <a:avLst/>
          </a:prstGeom>
          <a:solidFill>
            <a:srgbClr val="3E6E5A"/>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BE"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2771" name="Line 4"/>
          <p:cNvSpPr>
            <a:spLocks noChangeShapeType="1"/>
          </p:cNvSpPr>
          <p:nvPr/>
        </p:nvSpPr>
        <p:spPr bwMode="auto">
          <a:xfrm>
            <a:off x="7448551" y="2066926"/>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2772" name="Line 5"/>
          <p:cNvSpPr>
            <a:spLocks noChangeShapeType="1"/>
          </p:cNvSpPr>
          <p:nvPr/>
        </p:nvSpPr>
        <p:spPr bwMode="auto">
          <a:xfrm flipH="1">
            <a:off x="8024813" y="2425701"/>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2773" name="Line 6"/>
          <p:cNvSpPr>
            <a:spLocks noChangeShapeType="1"/>
          </p:cNvSpPr>
          <p:nvPr/>
        </p:nvSpPr>
        <p:spPr bwMode="auto">
          <a:xfrm>
            <a:off x="8386763" y="2354264"/>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2774" name="Line 7"/>
          <p:cNvSpPr>
            <a:spLocks noChangeShapeType="1"/>
          </p:cNvSpPr>
          <p:nvPr/>
        </p:nvSpPr>
        <p:spPr bwMode="auto">
          <a:xfrm flipV="1">
            <a:off x="8458200" y="1855789"/>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2775" name="Line 8"/>
          <p:cNvSpPr>
            <a:spLocks noChangeShapeType="1"/>
          </p:cNvSpPr>
          <p:nvPr/>
        </p:nvSpPr>
        <p:spPr bwMode="auto">
          <a:xfrm flipH="1" flipV="1">
            <a:off x="8175626" y="1700214"/>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2776" name="Oval 9"/>
          <p:cNvSpPr>
            <a:spLocks noChangeArrowheads="1"/>
          </p:cNvSpPr>
          <p:nvPr/>
        </p:nvSpPr>
        <p:spPr bwMode="auto">
          <a:xfrm>
            <a:off x="8401051" y="4725988"/>
            <a:ext cx="430213" cy="431800"/>
          </a:xfrm>
          <a:prstGeom prst="ellipse">
            <a:avLst/>
          </a:prstGeom>
          <a:solidFill>
            <a:srgbClr val="3E6E5A"/>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BE"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2777" name="Line 10"/>
          <p:cNvSpPr>
            <a:spLocks noChangeShapeType="1"/>
          </p:cNvSpPr>
          <p:nvPr/>
        </p:nvSpPr>
        <p:spPr bwMode="auto">
          <a:xfrm>
            <a:off x="7815264" y="4913314"/>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2778" name="Line 11"/>
          <p:cNvSpPr>
            <a:spLocks noChangeShapeType="1"/>
          </p:cNvSpPr>
          <p:nvPr/>
        </p:nvSpPr>
        <p:spPr bwMode="auto">
          <a:xfrm flipH="1">
            <a:off x="8401051"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2779" name="Line 12"/>
          <p:cNvSpPr>
            <a:spLocks noChangeShapeType="1"/>
          </p:cNvSpPr>
          <p:nvPr/>
        </p:nvSpPr>
        <p:spPr bwMode="auto">
          <a:xfrm>
            <a:off x="8759826"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2780" name="Line 13"/>
          <p:cNvSpPr>
            <a:spLocks noChangeShapeType="1"/>
          </p:cNvSpPr>
          <p:nvPr/>
        </p:nvSpPr>
        <p:spPr bwMode="auto">
          <a:xfrm flipV="1">
            <a:off x="8831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2781" name="Line 14"/>
          <p:cNvSpPr>
            <a:spLocks noChangeShapeType="1"/>
          </p:cNvSpPr>
          <p:nvPr/>
        </p:nvSpPr>
        <p:spPr bwMode="auto">
          <a:xfrm flipV="1">
            <a:off x="8615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2782" name="Oval 15"/>
          <p:cNvSpPr>
            <a:spLocks noChangeArrowheads="1"/>
          </p:cNvSpPr>
          <p:nvPr/>
        </p:nvSpPr>
        <p:spPr bwMode="auto">
          <a:xfrm>
            <a:off x="3933825" y="4941888"/>
            <a:ext cx="431800" cy="431800"/>
          </a:xfrm>
          <a:prstGeom prst="ellipse">
            <a:avLst/>
          </a:prstGeom>
          <a:solidFill>
            <a:srgbClr val="3E6E5A"/>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BE"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2783" name="Line 16"/>
          <p:cNvSpPr>
            <a:spLocks noChangeShapeType="1"/>
          </p:cNvSpPr>
          <p:nvPr/>
        </p:nvSpPr>
        <p:spPr bwMode="auto">
          <a:xfrm>
            <a:off x="3357563" y="5014914"/>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2784" name="Line 17"/>
          <p:cNvSpPr>
            <a:spLocks noChangeShapeType="1"/>
          </p:cNvSpPr>
          <p:nvPr/>
        </p:nvSpPr>
        <p:spPr bwMode="auto">
          <a:xfrm flipH="1">
            <a:off x="3886201"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2785" name="Line 18"/>
          <p:cNvSpPr>
            <a:spLocks noChangeShapeType="1"/>
          </p:cNvSpPr>
          <p:nvPr/>
        </p:nvSpPr>
        <p:spPr bwMode="auto">
          <a:xfrm>
            <a:off x="4284664" y="5330826"/>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2786" name="Line 19"/>
          <p:cNvSpPr>
            <a:spLocks noChangeShapeType="1"/>
          </p:cNvSpPr>
          <p:nvPr/>
        </p:nvSpPr>
        <p:spPr bwMode="auto">
          <a:xfrm flipV="1">
            <a:off x="4384675" y="5060951"/>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2787" name="Line 20"/>
          <p:cNvSpPr>
            <a:spLocks noChangeShapeType="1"/>
          </p:cNvSpPr>
          <p:nvPr/>
        </p:nvSpPr>
        <p:spPr bwMode="auto">
          <a:xfrm flipV="1">
            <a:off x="4149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2788" name="Line 21"/>
          <p:cNvSpPr>
            <a:spLocks noChangeShapeType="1"/>
          </p:cNvSpPr>
          <p:nvPr/>
        </p:nvSpPr>
        <p:spPr bwMode="auto">
          <a:xfrm flipV="1">
            <a:off x="4297364"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2789" name="Line 22"/>
          <p:cNvSpPr>
            <a:spLocks noChangeShapeType="1"/>
          </p:cNvSpPr>
          <p:nvPr/>
        </p:nvSpPr>
        <p:spPr bwMode="auto">
          <a:xfrm flipH="1" flipV="1">
            <a:off x="6515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2790" name="Line 23"/>
          <p:cNvSpPr>
            <a:spLocks noChangeShapeType="1"/>
          </p:cNvSpPr>
          <p:nvPr/>
        </p:nvSpPr>
        <p:spPr bwMode="auto">
          <a:xfrm flipH="1">
            <a:off x="6323014"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2791" name="Line 24"/>
          <p:cNvSpPr>
            <a:spLocks noChangeShapeType="1"/>
          </p:cNvSpPr>
          <p:nvPr/>
        </p:nvSpPr>
        <p:spPr bwMode="auto">
          <a:xfrm>
            <a:off x="3821113" y="2557464"/>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2792" name="Text Box 25"/>
          <p:cNvSpPr txBox="1">
            <a:spLocks noChangeArrowheads="1"/>
          </p:cNvSpPr>
          <p:nvPr/>
        </p:nvSpPr>
        <p:spPr bwMode="auto">
          <a:xfrm>
            <a:off x="8023226" y="2003425"/>
            <a:ext cx="430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marL="0" marR="0" lvl="0" indent="0" algn="ctr" defTabSz="914400" rtl="0" eaLnBrk="0" fontAlgn="base" latinLnBrk="0" hangingPunct="0">
              <a:lnSpc>
                <a:spcPct val="100000"/>
              </a:lnSpc>
              <a:spcBef>
                <a:spcPct val="50000"/>
              </a:spcBef>
              <a:spcAft>
                <a:spcPct val="0"/>
              </a:spcAft>
              <a:buClrTx/>
              <a:buSzPct val="100000"/>
              <a:buFontTx/>
              <a:buNone/>
              <a:tabLst/>
              <a:defRPr/>
            </a:pPr>
            <a:r>
              <a:rPr kumimoji="0" lang="en-US" altLang="en-US" sz="1800" b="0" i="0" u="none" strike="noStrike" kern="1200" cap="none" spc="0" normalizeH="0" baseline="0" noProof="0">
                <a:ln>
                  <a:noFill/>
                </a:ln>
                <a:solidFill>
                  <a:srgbClr val="000000"/>
                </a:solidFill>
                <a:effectLst/>
                <a:uLnTx/>
                <a:uFillTx/>
                <a:latin typeface="Arial" charset="0"/>
                <a:ea typeface="+mn-ea"/>
                <a:cs typeface="Arial" charset="0"/>
                <a:sym typeface="Arial" charset="0"/>
              </a:rPr>
              <a:t>A</a:t>
            </a:r>
          </a:p>
        </p:txBody>
      </p:sp>
      <p:sp>
        <p:nvSpPr>
          <p:cNvPr id="32793" name="Text Box 26"/>
          <p:cNvSpPr txBox="1">
            <a:spLocks noChangeArrowheads="1"/>
          </p:cNvSpPr>
          <p:nvPr/>
        </p:nvSpPr>
        <p:spPr bwMode="auto">
          <a:xfrm>
            <a:off x="8443914" y="4752975"/>
            <a:ext cx="287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Pct val="100000"/>
              <a:buFontTx/>
              <a:buNone/>
              <a:tabLst/>
              <a:defRPr/>
            </a:pPr>
            <a:r>
              <a:rPr kumimoji="0" lang="en-US" altLang="en-US" sz="1800" b="0" i="0" u="none" strike="noStrike" kern="1200" cap="none" spc="0" normalizeH="0" baseline="0" noProof="0">
                <a:ln>
                  <a:noFill/>
                </a:ln>
                <a:solidFill>
                  <a:srgbClr val="000000"/>
                </a:solidFill>
                <a:effectLst/>
                <a:uLnTx/>
                <a:uFillTx/>
                <a:latin typeface="Arial" charset="0"/>
                <a:ea typeface="+mn-ea"/>
                <a:cs typeface="Arial" charset="0"/>
                <a:sym typeface="Arial" charset="0"/>
              </a:rPr>
              <a:t>C</a:t>
            </a:r>
          </a:p>
        </p:txBody>
      </p:sp>
      <p:sp>
        <p:nvSpPr>
          <p:cNvPr id="32794" name="Text Box 27"/>
          <p:cNvSpPr txBox="1">
            <a:spLocks noChangeArrowheads="1"/>
          </p:cNvSpPr>
          <p:nvPr/>
        </p:nvSpPr>
        <p:spPr bwMode="auto">
          <a:xfrm>
            <a:off x="3989388" y="4972051"/>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Pct val="100000"/>
              <a:buFontTx/>
              <a:buNone/>
              <a:tabLst/>
              <a:defRPr/>
            </a:pPr>
            <a:r>
              <a:rPr kumimoji="0" lang="en-US" altLang="en-US" sz="1800" b="0" i="0" u="none" strike="noStrike" kern="1200" cap="none" spc="0" normalizeH="0" baseline="0" noProof="0">
                <a:ln>
                  <a:noFill/>
                </a:ln>
                <a:solidFill>
                  <a:srgbClr val="000000"/>
                </a:solidFill>
                <a:effectLst/>
                <a:uLnTx/>
                <a:uFillTx/>
                <a:latin typeface="Arial" charset="0"/>
                <a:ea typeface="+mn-ea"/>
                <a:cs typeface="Arial" charset="0"/>
                <a:sym typeface="Arial" charset="0"/>
              </a:rPr>
              <a:t>B</a:t>
            </a:r>
          </a:p>
        </p:txBody>
      </p:sp>
      <p:sp>
        <p:nvSpPr>
          <p:cNvPr id="32795" name="Text Box 28"/>
          <p:cNvSpPr txBox="1">
            <a:spLocks noChangeArrowheads="1"/>
          </p:cNvSpPr>
          <p:nvPr/>
        </p:nvSpPr>
        <p:spPr bwMode="auto">
          <a:xfrm rot="1203491">
            <a:off x="3698875" y="2608264"/>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Pct val="100000"/>
              <a:buFontTx/>
              <a:buNone/>
              <a:tabLst/>
              <a:defRPr/>
            </a:pPr>
            <a:r>
              <a:rPr kumimoji="0" lang="en-US" altLang="en-US" sz="1200" b="1" i="0" u="none" strike="noStrike" kern="1200" cap="none" spc="0" normalizeH="0" baseline="0" noProof="0">
                <a:ln>
                  <a:noFill/>
                </a:ln>
                <a:solidFill>
                  <a:srgbClr val="000000"/>
                </a:solidFill>
                <a:effectLst/>
                <a:uLnTx/>
                <a:uFillTx/>
                <a:latin typeface="Arial" charset="0"/>
                <a:ea typeface="+mn-ea"/>
                <a:cs typeface="Arial" charset="0"/>
                <a:sym typeface="Arial" charset="0"/>
              </a:rPr>
              <a:t>1: Where can we find data?</a:t>
            </a:r>
          </a:p>
        </p:txBody>
      </p:sp>
      <p:sp>
        <p:nvSpPr>
          <p:cNvPr id="32796" name="Line 29"/>
          <p:cNvSpPr>
            <a:spLocks noChangeShapeType="1"/>
          </p:cNvSpPr>
          <p:nvPr/>
        </p:nvSpPr>
        <p:spPr bwMode="auto">
          <a:xfrm flipH="1" flipV="1">
            <a:off x="3730625" y="2649539"/>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2797" name="Line 30"/>
          <p:cNvSpPr>
            <a:spLocks noChangeShapeType="1"/>
          </p:cNvSpPr>
          <p:nvPr/>
        </p:nvSpPr>
        <p:spPr bwMode="auto">
          <a:xfrm>
            <a:off x="3632201" y="2254251"/>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2798" name="Line 31"/>
          <p:cNvSpPr>
            <a:spLocks noChangeShapeType="1"/>
          </p:cNvSpPr>
          <p:nvPr/>
        </p:nvSpPr>
        <p:spPr bwMode="auto">
          <a:xfrm>
            <a:off x="3521076"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2799" name="Line 32"/>
          <p:cNvSpPr>
            <a:spLocks noChangeShapeType="1"/>
          </p:cNvSpPr>
          <p:nvPr/>
        </p:nvSpPr>
        <p:spPr bwMode="auto">
          <a:xfrm>
            <a:off x="8847138" y="4979989"/>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2800" name="Line 33"/>
          <p:cNvSpPr>
            <a:spLocks noChangeShapeType="1"/>
          </p:cNvSpPr>
          <p:nvPr/>
        </p:nvSpPr>
        <p:spPr bwMode="auto">
          <a:xfrm>
            <a:off x="8445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2801" name="Text Box 35"/>
          <p:cNvSpPr txBox="1">
            <a:spLocks noChangeArrowheads="1"/>
          </p:cNvSpPr>
          <p:nvPr/>
        </p:nvSpPr>
        <p:spPr bwMode="auto">
          <a:xfrm>
            <a:off x="4446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marL="0" marR="0" lvl="0" indent="0" algn="ctr" defTabSz="914400" rtl="0" eaLnBrk="0" fontAlgn="base" latinLnBrk="0" hangingPunct="0">
              <a:lnSpc>
                <a:spcPct val="100000"/>
              </a:lnSpc>
              <a:spcBef>
                <a:spcPct val="50000"/>
              </a:spcBef>
              <a:spcAft>
                <a:spcPct val="0"/>
              </a:spcAft>
              <a:buClrTx/>
              <a:buSzPct val="100000"/>
              <a:buFontTx/>
              <a:buNone/>
              <a:tabLst/>
              <a:defRPr/>
            </a:pPr>
            <a:r>
              <a:rPr kumimoji="0" lang="en-US" altLang="en-US" sz="1200" b="1" i="0" u="none" strike="noStrike" kern="1200" cap="none" spc="0" normalizeH="0" baseline="0" noProof="0">
                <a:ln>
                  <a:noFill/>
                </a:ln>
                <a:solidFill>
                  <a:srgbClr val="000000"/>
                </a:solidFill>
                <a:effectLst/>
                <a:uLnTx/>
                <a:uFillTx/>
                <a:latin typeface="Arial" charset="0"/>
                <a:ea typeface="+mn-ea"/>
                <a:cs typeface="Arial" charset="0"/>
                <a:sym typeface="Arial" charset="0"/>
              </a:rPr>
              <a:t>3. Retrieve data from hub A</a:t>
            </a:r>
          </a:p>
        </p:txBody>
      </p:sp>
      <p:sp>
        <p:nvSpPr>
          <p:cNvPr id="32802" name="Text Box 36"/>
          <p:cNvSpPr txBox="1">
            <a:spLocks noChangeArrowheads="1"/>
          </p:cNvSpPr>
          <p:nvPr/>
        </p:nvSpPr>
        <p:spPr bwMode="auto">
          <a:xfrm rot="1389709">
            <a:off x="5541964" y="4187826"/>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Pct val="100000"/>
              <a:buFontTx/>
              <a:buNone/>
              <a:tabLst/>
              <a:defRPr/>
            </a:pPr>
            <a:r>
              <a:rPr kumimoji="0" lang="en-US" altLang="en-US" sz="1200" b="1" i="0" u="none" strike="noStrike" kern="1200" cap="none" spc="0" normalizeH="0" baseline="0" noProof="0">
                <a:ln>
                  <a:noFill/>
                </a:ln>
                <a:solidFill>
                  <a:srgbClr val="000000"/>
                </a:solidFill>
                <a:effectLst/>
                <a:uLnTx/>
                <a:uFillTx/>
                <a:latin typeface="Arial" charset="0"/>
                <a:ea typeface="+mn-ea"/>
                <a:cs typeface="Arial" charset="0"/>
                <a:sym typeface="Arial" charset="0"/>
              </a:rPr>
              <a:t>3: Retrieve data from hub C</a:t>
            </a:r>
          </a:p>
        </p:txBody>
      </p:sp>
      <p:sp>
        <p:nvSpPr>
          <p:cNvPr id="32803" name="Text Box 39"/>
          <p:cNvSpPr txBox="1">
            <a:spLocks noChangeArrowheads="1"/>
          </p:cNvSpPr>
          <p:nvPr/>
        </p:nvSpPr>
        <p:spPr bwMode="auto">
          <a:xfrm>
            <a:off x="2584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Pct val="100000"/>
              <a:buFontTx/>
              <a:buNone/>
              <a:tabLst/>
              <a:defRPr/>
            </a:pPr>
            <a:r>
              <a:rPr kumimoji="0" lang="en-US" altLang="en-US" sz="1200" b="1" i="0" u="none" strike="noStrike" kern="1200" cap="none" spc="0" normalizeH="0" baseline="0" noProof="0">
                <a:ln>
                  <a:noFill/>
                </a:ln>
                <a:solidFill>
                  <a:srgbClr val="000000"/>
                </a:solidFill>
                <a:effectLst/>
                <a:uLnTx/>
                <a:uFillTx/>
                <a:latin typeface="Arial" charset="0"/>
                <a:ea typeface="+mn-ea"/>
                <a:cs typeface="Arial" charset="0"/>
                <a:sym typeface="Arial" charset="0"/>
              </a:rPr>
              <a:t>     4:</a:t>
            </a:r>
            <a:br>
              <a:rPr kumimoji="0" lang="en-US" altLang="en-US" sz="1200" b="1" i="0" u="none" strike="noStrike" kern="1200" cap="none" spc="0" normalizeH="0" baseline="0" noProof="0">
                <a:ln>
                  <a:noFill/>
                </a:ln>
                <a:solidFill>
                  <a:srgbClr val="000000"/>
                </a:solidFill>
                <a:effectLst/>
                <a:uLnTx/>
                <a:uFillTx/>
                <a:latin typeface="Arial" charset="0"/>
                <a:ea typeface="+mn-ea"/>
                <a:cs typeface="Arial" charset="0"/>
                <a:sym typeface="Arial" charset="0"/>
              </a:rPr>
            </a:br>
            <a:r>
              <a:rPr kumimoji="0" lang="en-US" altLang="en-US" sz="1200" b="1" i="0" u="none" strike="noStrike" kern="1200" cap="none" spc="0" normalizeH="0" baseline="0" noProof="0">
                <a:ln>
                  <a:noFill/>
                </a:ln>
                <a:solidFill>
                  <a:srgbClr val="000000"/>
                </a:solidFill>
                <a:effectLst/>
                <a:uLnTx/>
                <a:uFillTx/>
                <a:latin typeface="Arial" charset="0"/>
                <a:ea typeface="+mn-ea"/>
                <a:cs typeface="Arial" charset="0"/>
                <a:sym typeface="Arial" charset="0"/>
              </a:rPr>
              <a:t>All data available</a:t>
            </a:r>
          </a:p>
        </p:txBody>
      </p:sp>
      <p:sp>
        <p:nvSpPr>
          <p:cNvPr id="32804" name="Text Box 42"/>
          <p:cNvSpPr txBox="1">
            <a:spLocks noChangeArrowheads="1"/>
          </p:cNvSpPr>
          <p:nvPr/>
        </p:nvSpPr>
        <p:spPr bwMode="auto">
          <a:xfrm rot="1314741">
            <a:off x="3897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Pct val="100000"/>
              <a:buFontTx/>
              <a:buNone/>
              <a:tabLst/>
              <a:defRPr/>
            </a:pPr>
            <a:r>
              <a:rPr kumimoji="0" lang="en-US" altLang="en-US" sz="1200" b="1" i="0" u="none" strike="noStrike" kern="1200" cap="none" spc="0" normalizeH="0" baseline="0" noProof="0">
                <a:ln>
                  <a:noFill/>
                </a:ln>
                <a:solidFill>
                  <a:srgbClr val="990033"/>
                </a:solidFill>
                <a:effectLst/>
                <a:uLnTx/>
                <a:uFillTx/>
                <a:latin typeface="Arial" charset="0"/>
                <a:ea typeface="+mn-ea"/>
                <a:cs typeface="Arial" charset="0"/>
                <a:sym typeface="Arial" charset="0"/>
              </a:rPr>
              <a:t>2: In hub A and C</a:t>
            </a:r>
          </a:p>
        </p:txBody>
      </p:sp>
      <p:sp>
        <p:nvSpPr>
          <p:cNvPr id="32805" name="Line 34"/>
          <p:cNvSpPr>
            <a:spLocks noChangeShapeType="1"/>
          </p:cNvSpPr>
          <p:nvPr/>
        </p:nvSpPr>
        <p:spPr bwMode="auto">
          <a:xfrm flipH="1" flipV="1">
            <a:off x="8313739" y="2432051"/>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pic>
        <p:nvPicPr>
          <p:cNvPr id="32806"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3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1864"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85300" y="2141539"/>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64664"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15276"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24714"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70801"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01114"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29701" y="1562101"/>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05814"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15413" y="4156076"/>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264651" y="5235576"/>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50213" y="5235576"/>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23151" y="4676776"/>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38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87876" y="5318126"/>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62501" y="4706939"/>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43351"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90851"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12164" y="3151189"/>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81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nl-BE" noProof="0" dirty="0" smtClean="0"/>
              <a:t>Verwijzingsrepertorium (hub-</a:t>
            </a:r>
            <a:r>
              <a:rPr lang="nl-BE" noProof="0" dirty="0" err="1" smtClean="0"/>
              <a:t>metahub</a:t>
            </a:r>
            <a:r>
              <a:rPr lang="nl-BE" noProof="0" dirty="0" smtClean="0"/>
              <a:t>)</a:t>
            </a:r>
            <a:endParaRPr lang="nl-BE" noProof="0" dirty="0"/>
          </a:p>
        </p:txBody>
      </p:sp>
    </p:spTree>
    <p:extLst>
      <p:ext uri="{BB962C8B-B14F-4D97-AF65-F5344CB8AC3E}">
        <p14:creationId xmlns:p14="http://schemas.microsoft.com/office/powerpoint/2010/main" val="3629910367"/>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323" y="989799"/>
            <a:ext cx="720080" cy="720080"/>
          </a:xfrm>
          <a:prstGeom prst="rect">
            <a:avLst/>
          </a:prstGeom>
        </p:spPr>
      </p:pic>
      <p:sp>
        <p:nvSpPr>
          <p:cNvPr id="33794" name="Oval 3"/>
          <p:cNvSpPr>
            <a:spLocks noChangeArrowheads="1"/>
          </p:cNvSpPr>
          <p:nvPr/>
        </p:nvSpPr>
        <p:spPr bwMode="auto">
          <a:xfrm>
            <a:off x="8181975" y="2159000"/>
            <a:ext cx="433388" cy="431800"/>
          </a:xfrm>
          <a:prstGeom prst="ellipse">
            <a:avLst/>
          </a:prstGeom>
          <a:solidFill>
            <a:srgbClr val="3E6E5A"/>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3795" name="Line 4"/>
          <p:cNvSpPr>
            <a:spLocks noChangeShapeType="1"/>
          </p:cNvSpPr>
          <p:nvPr/>
        </p:nvSpPr>
        <p:spPr bwMode="auto">
          <a:xfrm>
            <a:off x="7605713" y="2232026"/>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3796" name="Line 5"/>
          <p:cNvSpPr>
            <a:spLocks noChangeShapeType="1"/>
          </p:cNvSpPr>
          <p:nvPr/>
        </p:nvSpPr>
        <p:spPr bwMode="auto">
          <a:xfrm flipH="1">
            <a:off x="8181975" y="2590801"/>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3797" name="Line 6"/>
          <p:cNvSpPr>
            <a:spLocks noChangeShapeType="1"/>
          </p:cNvSpPr>
          <p:nvPr/>
        </p:nvSpPr>
        <p:spPr bwMode="auto">
          <a:xfrm>
            <a:off x="8543926" y="2519364"/>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3798" name="Line 7"/>
          <p:cNvSpPr>
            <a:spLocks noChangeShapeType="1"/>
          </p:cNvSpPr>
          <p:nvPr/>
        </p:nvSpPr>
        <p:spPr bwMode="auto">
          <a:xfrm flipV="1">
            <a:off x="8615364" y="2020889"/>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3799" name="Line 8"/>
          <p:cNvSpPr>
            <a:spLocks noChangeShapeType="1"/>
          </p:cNvSpPr>
          <p:nvPr/>
        </p:nvSpPr>
        <p:spPr bwMode="auto">
          <a:xfrm flipH="1" flipV="1">
            <a:off x="8328025" y="1916114"/>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3800" name="Oval 9"/>
          <p:cNvSpPr>
            <a:spLocks noChangeArrowheads="1"/>
          </p:cNvSpPr>
          <p:nvPr/>
        </p:nvSpPr>
        <p:spPr bwMode="auto">
          <a:xfrm>
            <a:off x="8401051" y="4725988"/>
            <a:ext cx="430213" cy="431800"/>
          </a:xfrm>
          <a:prstGeom prst="ellipse">
            <a:avLst/>
          </a:prstGeom>
          <a:solidFill>
            <a:srgbClr val="3E6E5A"/>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3801" name="Line 10"/>
          <p:cNvSpPr>
            <a:spLocks noChangeShapeType="1"/>
          </p:cNvSpPr>
          <p:nvPr/>
        </p:nvSpPr>
        <p:spPr bwMode="auto">
          <a:xfrm>
            <a:off x="7815264" y="4913314"/>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3802" name="Line 11"/>
          <p:cNvSpPr>
            <a:spLocks noChangeShapeType="1"/>
          </p:cNvSpPr>
          <p:nvPr/>
        </p:nvSpPr>
        <p:spPr bwMode="auto">
          <a:xfrm flipH="1">
            <a:off x="8401051"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3803" name="Line 12"/>
          <p:cNvSpPr>
            <a:spLocks noChangeShapeType="1"/>
          </p:cNvSpPr>
          <p:nvPr/>
        </p:nvSpPr>
        <p:spPr bwMode="auto">
          <a:xfrm>
            <a:off x="8759826"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3804" name="Line 13"/>
          <p:cNvSpPr>
            <a:spLocks noChangeShapeType="1"/>
          </p:cNvSpPr>
          <p:nvPr/>
        </p:nvSpPr>
        <p:spPr bwMode="auto">
          <a:xfrm flipV="1">
            <a:off x="8831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3805" name="Line 14"/>
          <p:cNvSpPr>
            <a:spLocks noChangeShapeType="1"/>
          </p:cNvSpPr>
          <p:nvPr/>
        </p:nvSpPr>
        <p:spPr bwMode="auto">
          <a:xfrm flipV="1">
            <a:off x="8615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3806" name="Oval 15"/>
          <p:cNvSpPr>
            <a:spLocks noChangeArrowheads="1"/>
          </p:cNvSpPr>
          <p:nvPr/>
        </p:nvSpPr>
        <p:spPr bwMode="auto">
          <a:xfrm>
            <a:off x="4521200" y="5143500"/>
            <a:ext cx="431800" cy="431800"/>
          </a:xfrm>
          <a:prstGeom prst="ellipse">
            <a:avLst/>
          </a:prstGeom>
          <a:solidFill>
            <a:srgbClr val="3E6E5A"/>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en-US"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3807" name="Line 16"/>
          <p:cNvSpPr>
            <a:spLocks noChangeShapeType="1"/>
          </p:cNvSpPr>
          <p:nvPr/>
        </p:nvSpPr>
        <p:spPr bwMode="auto">
          <a:xfrm>
            <a:off x="3944938" y="5216526"/>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3808" name="Line 17"/>
          <p:cNvSpPr>
            <a:spLocks noChangeShapeType="1"/>
          </p:cNvSpPr>
          <p:nvPr/>
        </p:nvSpPr>
        <p:spPr bwMode="auto">
          <a:xfrm flipH="1">
            <a:off x="4473576" y="5527676"/>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3809" name="Line 18"/>
          <p:cNvSpPr>
            <a:spLocks noChangeShapeType="1"/>
          </p:cNvSpPr>
          <p:nvPr/>
        </p:nvSpPr>
        <p:spPr bwMode="auto">
          <a:xfrm>
            <a:off x="4872039"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3810" name="Line 19"/>
          <p:cNvSpPr>
            <a:spLocks noChangeShapeType="1"/>
          </p:cNvSpPr>
          <p:nvPr/>
        </p:nvSpPr>
        <p:spPr bwMode="auto">
          <a:xfrm flipV="1">
            <a:off x="4972050" y="5262564"/>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3811" name="Line 20"/>
          <p:cNvSpPr>
            <a:spLocks noChangeShapeType="1"/>
          </p:cNvSpPr>
          <p:nvPr/>
        </p:nvSpPr>
        <p:spPr bwMode="auto">
          <a:xfrm flipV="1">
            <a:off x="4737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3812" name="Line 21"/>
          <p:cNvSpPr>
            <a:spLocks noChangeShapeType="1"/>
          </p:cNvSpPr>
          <p:nvPr/>
        </p:nvSpPr>
        <p:spPr bwMode="auto">
          <a:xfrm flipV="1">
            <a:off x="4884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3813" name="Line 22"/>
          <p:cNvSpPr>
            <a:spLocks noChangeShapeType="1"/>
          </p:cNvSpPr>
          <p:nvPr/>
        </p:nvSpPr>
        <p:spPr bwMode="auto">
          <a:xfrm flipH="1" flipV="1">
            <a:off x="6600826" y="3557589"/>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3814" name="Line 23"/>
          <p:cNvSpPr>
            <a:spLocks noChangeShapeType="1"/>
          </p:cNvSpPr>
          <p:nvPr/>
        </p:nvSpPr>
        <p:spPr bwMode="auto">
          <a:xfrm flipH="1">
            <a:off x="6532564"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3815" name="Text Box 25"/>
          <p:cNvSpPr txBox="1">
            <a:spLocks noChangeArrowheads="1"/>
          </p:cNvSpPr>
          <p:nvPr/>
        </p:nvSpPr>
        <p:spPr bwMode="auto">
          <a:xfrm>
            <a:off x="8180388" y="2168525"/>
            <a:ext cx="430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marL="0" marR="0" lvl="0" indent="0" algn="ctr" defTabSz="914400" rtl="0" eaLnBrk="0" fontAlgn="base" latinLnBrk="0" hangingPunct="0">
              <a:lnSpc>
                <a:spcPct val="100000"/>
              </a:lnSpc>
              <a:spcBef>
                <a:spcPct val="50000"/>
              </a:spcBef>
              <a:spcAft>
                <a:spcPct val="0"/>
              </a:spcAft>
              <a:buClrTx/>
              <a:buSzPct val="100000"/>
              <a:buFontTx/>
              <a:buNone/>
              <a:tabLst/>
              <a:defRPr/>
            </a:pPr>
            <a:r>
              <a:rPr kumimoji="0" lang="en-US" altLang="en-US" sz="1800" b="0" i="0" u="none" strike="noStrike" kern="1200" cap="none" spc="0" normalizeH="0" baseline="0" noProof="0">
                <a:ln>
                  <a:noFill/>
                </a:ln>
                <a:solidFill>
                  <a:srgbClr val="000000"/>
                </a:solidFill>
                <a:effectLst/>
                <a:uLnTx/>
                <a:uFillTx/>
                <a:latin typeface="Arial" charset="0"/>
                <a:ea typeface="+mn-ea"/>
                <a:cs typeface="Arial" charset="0"/>
                <a:sym typeface="Arial" charset="0"/>
              </a:rPr>
              <a:t>A</a:t>
            </a:r>
          </a:p>
        </p:txBody>
      </p:sp>
      <p:sp>
        <p:nvSpPr>
          <p:cNvPr id="33816" name="Text Box 26"/>
          <p:cNvSpPr txBox="1">
            <a:spLocks noChangeArrowheads="1"/>
          </p:cNvSpPr>
          <p:nvPr/>
        </p:nvSpPr>
        <p:spPr bwMode="auto">
          <a:xfrm>
            <a:off x="8443914" y="4752975"/>
            <a:ext cx="287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Pct val="100000"/>
              <a:buFontTx/>
              <a:buNone/>
              <a:tabLst/>
              <a:defRPr/>
            </a:pPr>
            <a:r>
              <a:rPr kumimoji="0" lang="en-US" altLang="en-US" sz="1800" b="0" i="0" u="none" strike="noStrike" kern="1200" cap="none" spc="0" normalizeH="0" baseline="0" noProof="0">
                <a:ln>
                  <a:noFill/>
                </a:ln>
                <a:solidFill>
                  <a:srgbClr val="000000"/>
                </a:solidFill>
                <a:effectLst/>
                <a:uLnTx/>
                <a:uFillTx/>
                <a:latin typeface="Arial" charset="0"/>
                <a:ea typeface="+mn-ea"/>
                <a:cs typeface="Arial" charset="0"/>
                <a:sym typeface="Arial" charset="0"/>
              </a:rPr>
              <a:t>C</a:t>
            </a:r>
          </a:p>
        </p:txBody>
      </p:sp>
      <p:sp>
        <p:nvSpPr>
          <p:cNvPr id="33817" name="Text Box 27"/>
          <p:cNvSpPr txBox="1">
            <a:spLocks noChangeArrowheads="1"/>
          </p:cNvSpPr>
          <p:nvPr/>
        </p:nvSpPr>
        <p:spPr bwMode="auto">
          <a:xfrm>
            <a:off x="4576763" y="5173664"/>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Pct val="100000"/>
              <a:buFontTx/>
              <a:buNone/>
              <a:tabLst/>
              <a:defRPr/>
            </a:pPr>
            <a:r>
              <a:rPr kumimoji="0" lang="en-US" altLang="en-US" sz="1800" b="0" i="0" u="none" strike="noStrike" kern="1200" cap="none" spc="0" normalizeH="0" baseline="0" noProof="0">
                <a:ln>
                  <a:noFill/>
                </a:ln>
                <a:solidFill>
                  <a:srgbClr val="000000"/>
                </a:solidFill>
                <a:effectLst/>
                <a:uLnTx/>
                <a:uFillTx/>
                <a:latin typeface="Arial" charset="0"/>
                <a:ea typeface="+mn-ea"/>
                <a:cs typeface="Arial" charset="0"/>
                <a:sym typeface="Arial" charset="0"/>
              </a:rPr>
              <a:t>B</a:t>
            </a:r>
          </a:p>
        </p:txBody>
      </p:sp>
      <p:cxnSp>
        <p:nvCxnSpPr>
          <p:cNvPr id="33818" name="Straight Connector 2"/>
          <p:cNvCxnSpPr>
            <a:cxnSpLocks noChangeShapeType="1"/>
          </p:cNvCxnSpPr>
          <p:nvPr/>
        </p:nvCxnSpPr>
        <p:spPr bwMode="auto">
          <a:xfrm>
            <a:off x="3944938" y="4113214"/>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9" name="TextBox 74"/>
          <p:cNvSpPr txBox="1">
            <a:spLocks noChangeArrowheads="1"/>
          </p:cNvSpPr>
          <p:nvPr/>
        </p:nvSpPr>
        <p:spPr bwMode="auto">
          <a:xfrm>
            <a:off x="3321051" y="3362326"/>
            <a:ext cx="135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en-US" sz="2000" b="1" i="0" u="none" strike="noStrike" kern="1200" cap="none" spc="0" normalizeH="0" baseline="0" noProof="0">
                <a:ln>
                  <a:noFill/>
                </a:ln>
                <a:solidFill>
                  <a:srgbClr val="00B0F0"/>
                </a:solidFill>
                <a:effectLst/>
                <a:uLnTx/>
                <a:uFillTx/>
                <a:latin typeface="Consolas" pitchFamily="49" charset="0"/>
                <a:ea typeface="+mn-ea"/>
                <a:cs typeface="Arial" charset="0"/>
              </a:rPr>
              <a:t>InterMed</a:t>
            </a: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en-US" altLang="en-US" sz="2000" b="1" i="0" u="none" strike="noStrike" kern="1200" cap="none" spc="0" normalizeH="0" baseline="0" noProof="0">
                <a:ln>
                  <a:noFill/>
                </a:ln>
                <a:solidFill>
                  <a:srgbClr val="00B0F0"/>
                </a:solidFill>
                <a:effectLst/>
                <a:uLnTx/>
                <a:uFillTx/>
                <a:latin typeface="Consolas" pitchFamily="49" charset="0"/>
                <a:ea typeface="+mn-ea"/>
                <a:cs typeface="Arial" charset="0"/>
              </a:rPr>
              <a:t>BruSafe</a:t>
            </a:r>
          </a:p>
        </p:txBody>
      </p:sp>
      <p:cxnSp>
        <p:nvCxnSpPr>
          <p:cNvPr id="33820" name="Straight Connector 11"/>
          <p:cNvCxnSpPr>
            <a:cxnSpLocks noChangeShapeType="1"/>
          </p:cNvCxnSpPr>
          <p:nvPr/>
        </p:nvCxnSpPr>
        <p:spPr bwMode="auto">
          <a:xfrm>
            <a:off x="2552701"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Straight Connector 13"/>
          <p:cNvCxnSpPr>
            <a:cxnSpLocks noChangeShapeType="1"/>
          </p:cNvCxnSpPr>
          <p:nvPr/>
        </p:nvCxnSpPr>
        <p:spPr bwMode="auto">
          <a:xfrm>
            <a:off x="2514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Straight Connector 15"/>
          <p:cNvCxnSpPr>
            <a:cxnSpLocks noChangeShapeType="1"/>
          </p:cNvCxnSpPr>
          <p:nvPr/>
        </p:nvCxnSpPr>
        <p:spPr bwMode="auto">
          <a:xfrm flipV="1">
            <a:off x="2514601" y="3911601"/>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Straight Connector 17"/>
          <p:cNvCxnSpPr>
            <a:cxnSpLocks noChangeShapeType="1"/>
          </p:cNvCxnSpPr>
          <p:nvPr/>
        </p:nvCxnSpPr>
        <p:spPr bwMode="auto">
          <a:xfrm flipV="1">
            <a:off x="3944939" y="1933575"/>
            <a:ext cx="504329" cy="2619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Straight Connector 19"/>
          <p:cNvCxnSpPr>
            <a:cxnSpLocks noChangeShapeType="1"/>
            <a:stCxn id="33829" idx="0"/>
          </p:cNvCxnSpPr>
          <p:nvPr/>
        </p:nvCxnSpPr>
        <p:spPr bwMode="auto">
          <a:xfrm flipH="1" flipV="1">
            <a:off x="4576764" y="2037556"/>
            <a:ext cx="263823" cy="61039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Straight Connector 21"/>
          <p:cNvCxnSpPr>
            <a:cxnSpLocks noChangeShapeType="1"/>
            <a:stCxn id="33828" idx="3"/>
          </p:cNvCxnSpPr>
          <p:nvPr/>
        </p:nvCxnSpPr>
        <p:spPr bwMode="auto">
          <a:xfrm flipV="1">
            <a:off x="3662363" y="1846262"/>
            <a:ext cx="615156" cy="17462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5476876"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Arial" charset="0"/>
            </a:endParaRPr>
          </a:p>
        </p:txBody>
      </p:sp>
      <p:pic>
        <p:nvPicPr>
          <p:cNvPr id="3382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86263" y="1603376"/>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32113" y="1655763"/>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49268" y="2647950"/>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5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35647" y="2305845"/>
            <a:ext cx="912812"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5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06601" y="3990976"/>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6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06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6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17713" y="2571751"/>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6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92626" y="4181476"/>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8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08376"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8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43376" y="5575301"/>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8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116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8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76864" y="4908551"/>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8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88226"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8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16888" y="133985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8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191626"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9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047163" y="266700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3" name="Picture 9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62876" y="2673351"/>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4" name="Picture 9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264651" y="5200651"/>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5" name="Picture 9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118601" y="4338639"/>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6" name="Picture 9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408988" y="382905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7" name="Picture 9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05688" y="4732339"/>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8" name="Picture 9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050213" y="5235576"/>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9"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30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nl-BE" noProof="0" dirty="0" smtClean="0"/>
              <a:t>Extramurale gegevens: kluizen</a:t>
            </a:r>
            <a:endParaRPr lang="nl-BE" noProof="0" dirty="0"/>
          </a:p>
        </p:txBody>
      </p:sp>
      <p:cxnSp>
        <p:nvCxnSpPr>
          <p:cNvPr id="67" name="Straight Connector 21"/>
          <p:cNvCxnSpPr>
            <a:cxnSpLocks noChangeShapeType="1"/>
            <a:stCxn id="61" idx="3"/>
          </p:cNvCxnSpPr>
          <p:nvPr/>
        </p:nvCxnSpPr>
        <p:spPr bwMode="auto">
          <a:xfrm>
            <a:off x="4022403" y="1349839"/>
            <a:ext cx="255116" cy="25353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28548489"/>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noProof="0" dirty="0" err="1" smtClean="0">
                <a:solidFill>
                  <a:srgbClr val="087670"/>
                </a:solidFill>
              </a:rPr>
              <a:t>eHealth</a:t>
            </a:r>
            <a:r>
              <a:rPr lang="nl-BE" noProof="0" dirty="0" err="1" smtClean="0"/>
              <a:t>Box</a:t>
            </a:r>
            <a:endParaRPr lang="nl-BE" noProof="0" dirty="0"/>
          </a:p>
        </p:txBody>
      </p:sp>
      <p:sp>
        <p:nvSpPr>
          <p:cNvPr id="3" name="Content Placeholder 2"/>
          <p:cNvSpPr>
            <a:spLocks noGrp="1"/>
          </p:cNvSpPr>
          <p:nvPr>
            <p:ph idx="1"/>
          </p:nvPr>
        </p:nvSpPr>
        <p:spPr/>
        <p:txBody>
          <a:bodyPr>
            <a:normAutofit/>
          </a:bodyPr>
          <a:lstStyle/>
          <a:p>
            <a:r>
              <a:rPr lang="nl-BE" noProof="0" dirty="0" smtClean="0"/>
              <a:t>beveiligde </a:t>
            </a:r>
            <a:r>
              <a:rPr lang="nl-BE" noProof="0" dirty="0"/>
              <a:t>elektronische brievenbus, </a:t>
            </a:r>
            <a:r>
              <a:rPr lang="nl-BE" noProof="0" dirty="0" smtClean="0"/>
              <a:t>specifiek </a:t>
            </a:r>
            <a:r>
              <a:rPr lang="nl-BE" noProof="0" dirty="0"/>
              <a:t>ontwikkeld </a:t>
            </a:r>
            <a:r>
              <a:rPr lang="nl-BE" noProof="0" dirty="0" smtClean="0"/>
              <a:t>voor zorgverleners </a:t>
            </a:r>
            <a:r>
              <a:rPr lang="nl-BE" noProof="0" dirty="0"/>
              <a:t>en </a:t>
            </a:r>
            <a:r>
              <a:rPr lang="nl-BE" noProof="0" dirty="0" smtClean="0"/>
              <a:t>-instellingen</a:t>
            </a:r>
            <a:endParaRPr lang="nl-BE" noProof="0" dirty="0"/>
          </a:p>
          <a:p>
            <a:r>
              <a:rPr lang="nl-BE" noProof="0" dirty="0" smtClean="0"/>
              <a:t>doel: een veilige, asynchrone, elektronische </a:t>
            </a:r>
            <a:r>
              <a:rPr lang="nl-BE" noProof="0" dirty="0"/>
              <a:t>mededeling van de </a:t>
            </a:r>
            <a:r>
              <a:rPr lang="nl-BE" noProof="0" dirty="0" err="1" smtClean="0"/>
              <a:t>gezondheidsgevens</a:t>
            </a:r>
            <a:r>
              <a:rPr lang="nl-BE" noProof="0" dirty="0" smtClean="0"/>
              <a:t> </a:t>
            </a:r>
            <a:r>
              <a:rPr lang="nl-BE" noProof="0" dirty="0"/>
              <a:t>tussen de Belgische actoren in de gezondheidszorg mogelijk </a:t>
            </a:r>
            <a:r>
              <a:rPr lang="nl-BE" noProof="0" dirty="0" smtClean="0"/>
              <a:t>maken</a:t>
            </a:r>
            <a:endParaRPr lang="nl-BE" noProof="0" dirty="0"/>
          </a:p>
          <a:p>
            <a:r>
              <a:rPr lang="nl-BE" noProof="0" dirty="0" smtClean="0"/>
              <a:t>capaciteit van 10 Mb omdat we het niet als archief willen gebruikt zien – mogelijkheid om linken te verzenden naar beelden op een server</a:t>
            </a:r>
          </a:p>
          <a:p>
            <a:r>
              <a:rPr lang="nl-BE" noProof="0" dirty="0" smtClean="0"/>
              <a:t>beschikbaar als</a:t>
            </a:r>
          </a:p>
          <a:p>
            <a:pPr lvl="1"/>
            <a:r>
              <a:rPr lang="nl-BE" noProof="0" dirty="0" err="1" smtClean="0"/>
              <a:t>webservice</a:t>
            </a:r>
            <a:r>
              <a:rPr lang="nl-BE" noProof="0" dirty="0" smtClean="0"/>
              <a:t> </a:t>
            </a:r>
            <a:r>
              <a:rPr lang="nl-BE" noProof="0" dirty="0"/>
              <a:t>(toegankelijk via een </a:t>
            </a:r>
            <a:r>
              <a:rPr lang="nl-BE" noProof="0" dirty="0" smtClean="0"/>
              <a:t>softwarepakket)</a:t>
            </a:r>
          </a:p>
          <a:p>
            <a:pPr lvl="1"/>
            <a:r>
              <a:rPr lang="nl-BE" noProof="0" dirty="0" err="1" smtClean="0"/>
              <a:t>webtoepassing</a:t>
            </a:r>
            <a:r>
              <a:rPr lang="nl-BE" noProof="0" dirty="0" smtClean="0"/>
              <a:t> </a:t>
            </a:r>
            <a:r>
              <a:rPr lang="nl-BE" noProof="0" dirty="0"/>
              <a:t>(toegankelijk via een </a:t>
            </a:r>
            <a:r>
              <a:rPr lang="nl-BE" noProof="0" dirty="0" smtClean="0"/>
              <a:t>browser)</a:t>
            </a:r>
          </a:p>
          <a:p>
            <a:pPr marL="457200" lvl="1" indent="0">
              <a:buNone/>
            </a:pPr>
            <a:endParaRPr lang="nl-BE" noProof="0" dirty="0"/>
          </a:p>
        </p:txBody>
      </p:sp>
    </p:spTree>
    <p:extLst>
      <p:ext uri="{BB962C8B-B14F-4D97-AF65-F5344CB8AC3E}">
        <p14:creationId xmlns:p14="http://schemas.microsoft.com/office/powerpoint/2010/main" val="332499593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err="1" smtClean="0"/>
              <a:t>Informed</a:t>
            </a:r>
            <a:r>
              <a:rPr lang="nl-BE" noProof="0" dirty="0" smtClean="0"/>
              <a:t> consent, zorgrelatie en toegangsmatrix</a:t>
            </a:r>
            <a:endParaRPr lang="nl-BE" noProof="0" dirty="0"/>
          </a:p>
        </p:txBody>
      </p:sp>
      <p:sp>
        <p:nvSpPr>
          <p:cNvPr id="3" name="Content Placeholder 2"/>
          <p:cNvSpPr>
            <a:spLocks noGrp="1"/>
          </p:cNvSpPr>
          <p:nvPr>
            <p:ph idx="1"/>
          </p:nvPr>
        </p:nvSpPr>
        <p:spPr/>
        <p:txBody>
          <a:bodyPr/>
          <a:lstStyle/>
          <a:p>
            <a:r>
              <a:rPr lang="nl-BE" noProof="0" dirty="0" smtClean="0"/>
              <a:t>een zorgverlener of –instelling heeft alleen toegang tot gezondheidsgegevens van een patiënt bij een derde indien</a:t>
            </a:r>
          </a:p>
          <a:p>
            <a:pPr lvl="1"/>
            <a:r>
              <a:rPr lang="nl-BE" noProof="0" dirty="0" smtClean="0"/>
              <a:t>de patiënt zijn </a:t>
            </a:r>
            <a:r>
              <a:rPr lang="nl-BE" noProof="0" dirty="0" err="1" smtClean="0"/>
              <a:t>informed</a:t>
            </a:r>
            <a:r>
              <a:rPr lang="nl-BE" noProof="0" dirty="0" smtClean="0"/>
              <a:t> consent heeft gegeven om gezondheidsgegevens te delen</a:t>
            </a:r>
          </a:p>
          <a:p>
            <a:pPr lvl="1"/>
            <a:r>
              <a:rPr lang="nl-BE" noProof="0" dirty="0" smtClean="0"/>
              <a:t>de zorgverlener of –instelling een zorgrelatie heeft met de patiënt</a:t>
            </a:r>
          </a:p>
          <a:p>
            <a:pPr lvl="2">
              <a:buFont typeface="Wingdings" panose="05000000000000000000" pitchFamily="2" charset="2"/>
              <a:buChar char="Ø"/>
            </a:pPr>
            <a:r>
              <a:rPr lang="nl-BE" noProof="0" dirty="0" smtClean="0"/>
              <a:t>de regels hoe een zorgrelatie wordt bewezen zijn voor de onderscheiden soorten zorgverleners en –instellingen vastgelegd in een reglement</a:t>
            </a:r>
          </a:p>
          <a:p>
            <a:pPr lvl="1"/>
            <a:r>
              <a:rPr lang="nl-BE" noProof="0" dirty="0" smtClean="0"/>
              <a:t>de zorgverlener niet door de patiënt is uitgesloten van toegang tot zijn gezondheidsgegevens</a:t>
            </a:r>
          </a:p>
          <a:p>
            <a:pPr lvl="1"/>
            <a:r>
              <a:rPr lang="nl-BE" noProof="0" dirty="0" smtClean="0"/>
              <a:t>de betrokken gezondheidsgegevens toegankelijk zijn voor de betrokken soort zorgverlener (de zgn. toegangsmatrix)</a:t>
            </a:r>
          </a:p>
          <a:p>
            <a:pPr lvl="2">
              <a:buFont typeface="Wingdings" panose="05000000000000000000" pitchFamily="2" charset="2"/>
              <a:buChar char="Ø"/>
            </a:pPr>
            <a:r>
              <a:rPr lang="nl-BE" noProof="0" dirty="0" smtClean="0"/>
              <a:t>de toegangsmatrix is vastgelegd in een reglement</a:t>
            </a:r>
            <a:endParaRPr lang="nl-BE" noProof="0" dirty="0"/>
          </a:p>
        </p:txBody>
      </p:sp>
    </p:spTree>
    <p:extLst>
      <p:ext uri="{BB962C8B-B14F-4D97-AF65-F5344CB8AC3E}">
        <p14:creationId xmlns:p14="http://schemas.microsoft.com/office/powerpoint/2010/main" val="299594614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Actueel geldende toegangsmatrix</a:t>
            </a:r>
            <a:endParaRPr lang="nl-BE" noProof="0" dirty="0"/>
          </a:p>
        </p:txBody>
      </p:sp>
      <p:pic>
        <p:nvPicPr>
          <p:cNvPr id="3" name="Picture 2"/>
          <p:cNvPicPr>
            <a:picLocks noChangeAspect="1"/>
          </p:cNvPicPr>
          <p:nvPr/>
        </p:nvPicPr>
        <p:blipFill>
          <a:blip r:embed="rId2"/>
          <a:stretch>
            <a:fillRect/>
          </a:stretch>
        </p:blipFill>
        <p:spPr>
          <a:xfrm>
            <a:off x="1256537" y="1196752"/>
            <a:ext cx="9276648" cy="5204926"/>
          </a:xfrm>
          <a:prstGeom prst="rect">
            <a:avLst/>
          </a:prstGeom>
        </p:spPr>
      </p:pic>
    </p:spTree>
    <p:extLst>
      <p:ext uri="{BB962C8B-B14F-4D97-AF65-F5344CB8AC3E}">
        <p14:creationId xmlns:p14="http://schemas.microsoft.com/office/powerpoint/2010/main" val="38665706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noProof="0" dirty="0" smtClean="0"/>
              <a:t>Gevalideerde authentieke </a:t>
            </a:r>
            <a:r>
              <a:rPr lang="nl-BE" noProof="0" dirty="0"/>
              <a:t>bronnen</a:t>
            </a:r>
          </a:p>
        </p:txBody>
      </p:sp>
      <p:sp>
        <p:nvSpPr>
          <p:cNvPr id="3" name="Content Placeholder 2"/>
          <p:cNvSpPr>
            <a:spLocks noGrp="1"/>
          </p:cNvSpPr>
          <p:nvPr>
            <p:ph idx="1"/>
          </p:nvPr>
        </p:nvSpPr>
        <p:spPr/>
        <p:txBody>
          <a:bodyPr>
            <a:normAutofit/>
          </a:bodyPr>
          <a:lstStyle/>
          <a:p>
            <a:r>
              <a:rPr lang="nl-BE" noProof="0" dirty="0" smtClean="0"/>
              <a:t>gegevensbanken die betrouwbare informatie bevatten die nodig is voor </a:t>
            </a:r>
            <a:r>
              <a:rPr lang="nl-BE" noProof="0" dirty="0" err="1" smtClean="0"/>
              <a:t>eGezondheidstoepassingen</a:t>
            </a:r>
            <a:endParaRPr lang="nl-BE" noProof="0" dirty="0" smtClean="0"/>
          </a:p>
          <a:p>
            <a:r>
              <a:rPr lang="nl-BE" noProof="0" dirty="0" smtClean="0"/>
              <a:t>voor elke authentieke bron zijn één of meerdere actoren in de gezondheidszorg aangeduid, die verantwoordelijk zijn voor het beheer ervan</a:t>
            </a:r>
          </a:p>
          <a:p>
            <a:r>
              <a:rPr lang="nl-BE" noProof="0" dirty="0" smtClean="0"/>
              <a:t>een authentieke bron kan samengesteld zijn uit een aantal deelgegevensbanken beheerd door verschillende actoren in de gezondheidszorg</a:t>
            </a:r>
          </a:p>
          <a:p>
            <a:pPr lvl="1"/>
            <a:r>
              <a:rPr lang="nl-BE" noProof="0" dirty="0" err="1" smtClean="0"/>
              <a:t>CoBRHA</a:t>
            </a:r>
            <a:r>
              <a:rPr lang="nl-BE" noProof="0" dirty="0" smtClean="0"/>
              <a:t>, de authentieke bron van het zorgverleners en -instellingen, is bijvoorbeeld samengesteld uit verschillende gegevensbanken, die respectievelijk beheerd worden door FOD Volksgezondheid, het RIZIV, het FAGG en de Gewesten en Gemeenschappen</a:t>
            </a:r>
          </a:p>
          <a:p>
            <a:pPr marL="0" indent="0">
              <a:buNone/>
            </a:pPr>
            <a:endParaRPr lang="nl-BE" noProof="0" dirty="0" smtClean="0"/>
          </a:p>
          <a:p>
            <a:endParaRPr lang="nl-BE" noProof="0" dirty="0" smtClean="0"/>
          </a:p>
          <a:p>
            <a:endParaRPr lang="nl-BE" noProof="0" dirty="0"/>
          </a:p>
        </p:txBody>
      </p:sp>
    </p:spTree>
    <p:extLst>
      <p:ext uri="{BB962C8B-B14F-4D97-AF65-F5344CB8AC3E}">
        <p14:creationId xmlns:p14="http://schemas.microsoft.com/office/powerpoint/2010/main" val="2895104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BE" noProof="0" dirty="0" smtClean="0"/>
              <a:t>Gekozen model (°1990)</a:t>
            </a:r>
            <a:endParaRPr lang="nl-BE" noProof="0" dirty="0"/>
          </a:p>
        </p:txBody>
      </p:sp>
      <p:sp>
        <p:nvSpPr>
          <p:cNvPr id="3" name="Content Placeholder 2"/>
          <p:cNvSpPr>
            <a:spLocks noGrp="1"/>
          </p:cNvSpPr>
          <p:nvPr>
            <p:ph idx="1"/>
          </p:nvPr>
        </p:nvSpPr>
        <p:spPr>
          <a:xfrm>
            <a:off x="654050" y="1255713"/>
            <a:ext cx="10980231" cy="5222875"/>
          </a:xfrm>
        </p:spPr>
        <p:txBody>
          <a:bodyPr/>
          <a:lstStyle/>
          <a:p>
            <a:r>
              <a:rPr lang="nl-BE" noProof="0" dirty="0" smtClean="0">
                <a:sym typeface="Arial" charset="0"/>
              </a:rPr>
              <a:t>organisatie van een procesoptimalisatie en goed beveiligde en efficiënte elektronische gegevensuitwisseling tussen tal van autonome actoren</a:t>
            </a:r>
          </a:p>
          <a:p>
            <a:r>
              <a:rPr lang="nl-BE" noProof="0" dirty="0" smtClean="0">
                <a:sym typeface="Arial" charset="0"/>
              </a:rPr>
              <a:t>met respect voor hun autonomie en de hen toebedeelde opdrachten</a:t>
            </a:r>
          </a:p>
          <a:p>
            <a:r>
              <a:rPr lang="nl-BE" noProof="0" dirty="0" smtClean="0">
                <a:sym typeface="Arial" charset="0"/>
              </a:rPr>
              <a:t>zonder massale centrale opslag van persoonsgegevens</a:t>
            </a:r>
          </a:p>
          <a:p>
            <a:r>
              <a:rPr lang="nl-BE" noProof="0" dirty="0" smtClean="0">
                <a:sym typeface="Arial" charset="0"/>
              </a:rPr>
              <a:t>met het oog op een geïntegreerde elektronische dienstverlening die beantwoordt aan de verwachtingen van de gebruikers (burgers, ondernemingen, beroepsbeoefenaars, …)</a:t>
            </a:r>
          </a:p>
          <a:p>
            <a:r>
              <a:rPr lang="nl-BE" noProof="0" dirty="0" smtClean="0">
                <a:sym typeface="Arial" charset="0"/>
              </a:rPr>
              <a:t>op basis van gemeenschappelijke principes inzake</a:t>
            </a:r>
          </a:p>
          <a:p>
            <a:pPr lvl="1"/>
            <a:r>
              <a:rPr lang="nl-BE" noProof="0" dirty="0" smtClean="0">
                <a:sym typeface="Arial" charset="0"/>
              </a:rPr>
              <a:t>modellering, inzameling, beheer en uitwisseling van informatie</a:t>
            </a:r>
          </a:p>
          <a:p>
            <a:pPr lvl="1"/>
            <a:r>
              <a:rPr lang="nl-BE" noProof="0" dirty="0" smtClean="0">
                <a:sym typeface="Arial" charset="0"/>
              </a:rPr>
              <a:t>beveiliging van informatie en bescherming van de persoonlijke levenssfeer</a:t>
            </a:r>
          </a:p>
          <a:p>
            <a:r>
              <a:rPr lang="nl-BE" noProof="0" dirty="0" smtClean="0">
                <a:sym typeface="Arial" charset="0"/>
              </a:rPr>
              <a:t>gecoördineerd, gestimuleerd en georganiseerd door een dienstenintegrator</a:t>
            </a:r>
          </a:p>
          <a:p>
            <a:endParaRPr lang="nl-BE" noProof="0" dirty="0"/>
          </a:p>
        </p:txBody>
      </p:sp>
    </p:spTree>
    <p:extLst>
      <p:ext uri="{BB962C8B-B14F-4D97-AF65-F5344CB8AC3E}">
        <p14:creationId xmlns:p14="http://schemas.microsoft.com/office/powerpoint/2010/main" val="54936562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Registratie van softwarepakketten</a:t>
            </a:r>
            <a:endParaRPr lang="nl-BE" noProof="0" dirty="0"/>
          </a:p>
        </p:txBody>
      </p:sp>
      <p:sp>
        <p:nvSpPr>
          <p:cNvPr id="3" name="Content Placeholder 2"/>
          <p:cNvSpPr>
            <a:spLocks noGrp="1"/>
          </p:cNvSpPr>
          <p:nvPr>
            <p:ph idx="1"/>
          </p:nvPr>
        </p:nvSpPr>
        <p:spPr/>
        <p:txBody>
          <a:bodyPr/>
          <a:lstStyle/>
          <a:p>
            <a:r>
              <a:rPr lang="nl-BE" noProof="0" dirty="0" smtClean="0"/>
              <a:t>één van de opdrachten van het eHealth-platform </a:t>
            </a:r>
          </a:p>
          <a:p>
            <a:pPr lvl="1"/>
            <a:r>
              <a:rPr lang="nl-BE" noProof="0" dirty="0" smtClean="0"/>
              <a:t>in samenwerking met de verantwoordelijken van de toepassingen</a:t>
            </a:r>
          </a:p>
          <a:p>
            <a:pPr lvl="1"/>
            <a:r>
              <a:rPr lang="nl-BE" noProof="0" dirty="0" smtClean="0"/>
              <a:t>controleren dat de medische softwarepakketten beveiligd zijn en beantwoorden aan de functionele behoeften van de zorgverleners</a:t>
            </a:r>
          </a:p>
          <a:p>
            <a:r>
              <a:rPr lang="nl-BE" noProof="0" dirty="0" smtClean="0"/>
              <a:t>&gt; implementatie van een evaluatiesysteem</a:t>
            </a:r>
          </a:p>
          <a:p>
            <a:pPr lvl="1"/>
            <a:r>
              <a:rPr lang="nl-BE" noProof="0" dirty="0" smtClean="0"/>
              <a:t>waar het RIZIV zich op baseert voor de eventuele toekenning van telematicapremies</a:t>
            </a:r>
          </a:p>
          <a:p>
            <a:r>
              <a:rPr lang="nl-BE" noProof="0" dirty="0" smtClean="0"/>
              <a:t>het </a:t>
            </a:r>
            <a:r>
              <a:rPr lang="nl-BE" noProof="0" dirty="0" err="1" smtClean="0"/>
              <a:t>eGezondheidsportaal</a:t>
            </a:r>
            <a:r>
              <a:rPr lang="nl-BE" noProof="0" dirty="0" smtClean="0"/>
              <a:t> omvat een zoekfunctie die een geconsolideerd overzicht biedt, in functie van het profiel van de zorgverlener</a:t>
            </a:r>
          </a:p>
          <a:p>
            <a:pPr lvl="1"/>
            <a:r>
              <a:rPr lang="nl-BE" noProof="0" dirty="0"/>
              <a:t>a</a:t>
            </a:r>
            <a:r>
              <a:rPr lang="nl-BE" noProof="0" dirty="0" smtClean="0"/>
              <a:t>rts, kinesitherapeut of verpleegkundige</a:t>
            </a:r>
          </a:p>
          <a:p>
            <a:pPr lvl="1"/>
            <a:r>
              <a:rPr lang="nl-BE" noProof="0" dirty="0" smtClean="0"/>
              <a:t>doel</a:t>
            </a:r>
          </a:p>
          <a:p>
            <a:pPr lvl="2"/>
            <a:r>
              <a:rPr lang="nl-BE" noProof="0" dirty="0" smtClean="0"/>
              <a:t>snelle toegang tot de lijst van geregistreerde softwarepakketten voor zorgverleners</a:t>
            </a:r>
          </a:p>
          <a:p>
            <a:pPr lvl="2"/>
            <a:r>
              <a:rPr lang="nl-BE" noProof="0" dirty="0" smtClean="0"/>
              <a:t>de zorgverlener kan nagaan of zijn softwarepakket conform is in het kader van de toekenning van een telematicapremie</a:t>
            </a:r>
          </a:p>
          <a:p>
            <a:pPr lvl="1"/>
            <a:endParaRPr lang="nl-BE" noProof="0" dirty="0" smtClean="0"/>
          </a:p>
          <a:p>
            <a:pPr lvl="1"/>
            <a:endParaRPr lang="nl-BE" noProof="0" dirty="0" smtClean="0"/>
          </a:p>
          <a:p>
            <a:endParaRPr lang="nl-BE" noProof="0" dirty="0"/>
          </a:p>
        </p:txBody>
      </p:sp>
    </p:spTree>
    <p:extLst>
      <p:ext uri="{BB962C8B-B14F-4D97-AF65-F5344CB8AC3E}">
        <p14:creationId xmlns:p14="http://schemas.microsoft.com/office/powerpoint/2010/main" val="304525849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noProof="0" dirty="0" smtClean="0"/>
              <a:t>Registratie van softwarepakketten</a:t>
            </a:r>
            <a:endParaRPr lang="nl-BE" noProof="0" dirty="0"/>
          </a:p>
        </p:txBody>
      </p:sp>
      <p:pic>
        <p:nvPicPr>
          <p:cNvPr id="5" name="Content Placeholder 4"/>
          <p:cNvPicPr>
            <a:picLocks noGrp="1" noChangeAspect="1"/>
          </p:cNvPicPr>
          <p:nvPr>
            <p:ph idx="1"/>
          </p:nvPr>
        </p:nvPicPr>
        <p:blipFill>
          <a:blip r:embed="rId2"/>
          <a:stretch>
            <a:fillRect/>
          </a:stretch>
        </p:blipFill>
        <p:spPr>
          <a:xfrm>
            <a:off x="2244661" y="1028699"/>
            <a:ext cx="7702678" cy="5233255"/>
          </a:xfrm>
          <a:prstGeom prst="rect">
            <a:avLst/>
          </a:prstGeom>
        </p:spPr>
      </p:pic>
    </p:spTree>
    <p:extLst>
      <p:ext uri="{BB962C8B-B14F-4D97-AF65-F5344CB8AC3E}">
        <p14:creationId xmlns:p14="http://schemas.microsoft.com/office/powerpoint/2010/main" val="393790848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Service levels</a:t>
            </a:r>
            <a:endParaRPr lang="nl-BE" noProof="0" dirty="0"/>
          </a:p>
        </p:txBody>
      </p:sp>
      <p:sp>
        <p:nvSpPr>
          <p:cNvPr id="3" name="Content Placeholder 2"/>
          <p:cNvSpPr>
            <a:spLocks noGrp="1"/>
          </p:cNvSpPr>
          <p:nvPr>
            <p:ph idx="1"/>
          </p:nvPr>
        </p:nvSpPr>
        <p:spPr/>
        <p:txBody>
          <a:bodyPr/>
          <a:lstStyle/>
          <a:p>
            <a:r>
              <a:rPr lang="nl-BE" noProof="0" dirty="0" smtClean="0"/>
              <a:t>de service levels van het eHealth-platform zijn vastgelegd in 2 soorten documenten:</a:t>
            </a:r>
          </a:p>
          <a:p>
            <a:pPr lvl="1"/>
            <a:r>
              <a:rPr lang="nl-BE" noProof="0" dirty="0" smtClean="0"/>
              <a:t>« MSA » (Master Service Agreement)</a:t>
            </a:r>
          </a:p>
          <a:p>
            <a:pPr lvl="2"/>
            <a:r>
              <a:rPr lang="nl-BE" noProof="0" dirty="0" smtClean="0"/>
              <a:t>dit document biedt een globaal kader hoofdzakelijk met betrekking tot het beheer van incidenten, problemen en wijzigingen</a:t>
            </a:r>
          </a:p>
          <a:p>
            <a:pPr lvl="2"/>
            <a:r>
              <a:rPr lang="nl-BE" noProof="0" dirty="0" smtClean="0"/>
              <a:t>beschrijft de verbintenissen van het eHealth-platform, de verschillende procedures die van toepassing zijn en de diensten</a:t>
            </a:r>
          </a:p>
          <a:p>
            <a:pPr lvl="1"/>
            <a:r>
              <a:rPr lang="nl-BE" noProof="0" dirty="0" smtClean="0"/>
              <a:t>« SLA » (Service Level Agreement) dat specifiek is voor elke dienst</a:t>
            </a:r>
          </a:p>
          <a:p>
            <a:pPr lvl="2"/>
            <a:r>
              <a:rPr lang="nl-BE" noProof="0" dirty="0" smtClean="0"/>
              <a:t>dit document is specifiek voor elke dienst van het eHealth-platform</a:t>
            </a:r>
          </a:p>
          <a:p>
            <a:pPr lvl="2"/>
            <a:r>
              <a:rPr lang="nl-BE" noProof="0" dirty="0" smtClean="0"/>
              <a:t>het bevat onder meer de doelstellingen op het vlak van </a:t>
            </a:r>
            <a:r>
              <a:rPr lang="nl-BE" noProof="0" dirty="0" err="1" smtClean="0"/>
              <a:t>performantie</a:t>
            </a:r>
            <a:r>
              <a:rPr lang="nl-BE" noProof="0" dirty="0" smtClean="0"/>
              <a:t> en/of beschikbaarheid, de </a:t>
            </a:r>
            <a:r>
              <a:rPr lang="nl-BE" noProof="0" dirty="0" err="1" smtClean="0"/>
              <a:t>KPI’s</a:t>
            </a:r>
            <a:r>
              <a:rPr lang="nl-BE" noProof="0" dirty="0" smtClean="0"/>
              <a:t> (</a:t>
            </a:r>
            <a:r>
              <a:rPr lang="nl-BE" noProof="0" dirty="0" err="1" smtClean="0"/>
              <a:t>Key</a:t>
            </a:r>
            <a:r>
              <a:rPr lang="nl-BE" noProof="0" dirty="0" smtClean="0"/>
              <a:t> Performance Indicators)</a:t>
            </a:r>
          </a:p>
          <a:p>
            <a:pPr lvl="2"/>
            <a:r>
              <a:rPr lang="nl-BE" noProof="0" dirty="0" smtClean="0"/>
              <a:t>beschikbaar op het portaal in de verschillende hoofdstukken m.b.t. de diensten die aangeboden worden door het eHealth-platform</a:t>
            </a:r>
            <a:endParaRPr lang="nl-BE" noProof="0" dirty="0" smtClean="0"/>
          </a:p>
        </p:txBody>
      </p:sp>
    </p:spTree>
    <p:extLst>
      <p:ext uri="{BB962C8B-B14F-4D97-AF65-F5344CB8AC3E}">
        <p14:creationId xmlns:p14="http://schemas.microsoft.com/office/powerpoint/2010/main" val="284286666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a:t>Business </a:t>
            </a:r>
            <a:r>
              <a:rPr lang="nl-BE" noProof="0" dirty="0" err="1"/>
              <a:t>Continuity</a:t>
            </a:r>
            <a:r>
              <a:rPr lang="nl-BE" noProof="0" dirty="0"/>
              <a:t> </a:t>
            </a:r>
            <a:r>
              <a:rPr lang="nl-BE" noProof="0" dirty="0" smtClean="0"/>
              <a:t>Procedures</a:t>
            </a:r>
            <a:endParaRPr lang="nl-BE" noProof="0" dirty="0"/>
          </a:p>
        </p:txBody>
      </p:sp>
      <p:sp>
        <p:nvSpPr>
          <p:cNvPr id="3" name="Content Placeholder 2"/>
          <p:cNvSpPr>
            <a:spLocks noGrp="1"/>
          </p:cNvSpPr>
          <p:nvPr>
            <p:ph idx="1"/>
          </p:nvPr>
        </p:nvSpPr>
        <p:spPr/>
        <p:txBody>
          <a:bodyPr>
            <a:normAutofit lnSpcReduction="10000"/>
          </a:bodyPr>
          <a:lstStyle/>
          <a:p>
            <a:r>
              <a:rPr lang="nl-BE" noProof="0" dirty="0" smtClean="0"/>
              <a:t>doelstelling: werkende business </a:t>
            </a:r>
            <a:r>
              <a:rPr lang="nl-BE" noProof="0" dirty="0" err="1" smtClean="0"/>
              <a:t>continuity</a:t>
            </a:r>
            <a:r>
              <a:rPr lang="nl-BE" noProof="0" dirty="0" smtClean="0"/>
              <a:t> procedures (BCP) per soort eindgebruiker</a:t>
            </a:r>
          </a:p>
          <a:p>
            <a:pPr lvl="1"/>
            <a:r>
              <a:rPr lang="nl-BE" noProof="0" dirty="0" smtClean="0"/>
              <a:t>apothekers</a:t>
            </a:r>
          </a:p>
          <a:p>
            <a:pPr lvl="1"/>
            <a:r>
              <a:rPr lang="nl-BE" noProof="0" dirty="0" smtClean="0"/>
              <a:t>(huis)artsen</a:t>
            </a:r>
          </a:p>
          <a:p>
            <a:pPr lvl="1"/>
            <a:r>
              <a:rPr lang="nl-BE" noProof="0" dirty="0" smtClean="0"/>
              <a:t>thuisverpleegkundigen</a:t>
            </a:r>
          </a:p>
          <a:p>
            <a:pPr lvl="1"/>
            <a:r>
              <a:rPr lang="nl-BE" noProof="0" dirty="0" smtClean="0"/>
              <a:t>ziekenhuizen</a:t>
            </a:r>
          </a:p>
          <a:p>
            <a:r>
              <a:rPr lang="nl-BE" noProof="0" dirty="0" smtClean="0"/>
              <a:t>methode</a:t>
            </a:r>
          </a:p>
          <a:p>
            <a:pPr lvl="1"/>
            <a:r>
              <a:rPr lang="nl-BE" noProof="0" dirty="0" smtClean="0"/>
              <a:t>functionele behoeften die waaraan steeds moet worden voldaan, worden vastgelegd in overleg met vertegenwoordigers van de eindgebruikers</a:t>
            </a:r>
          </a:p>
          <a:p>
            <a:pPr lvl="1"/>
            <a:r>
              <a:rPr lang="nl-BE" noProof="0" dirty="0" smtClean="0"/>
              <a:t>wegwerken van alle single point of failure (SPOF) over omgevingen heen (voor elke cruciale component is er een alternatief in een andere omgeving)</a:t>
            </a:r>
          </a:p>
          <a:p>
            <a:pPr lvl="1"/>
            <a:r>
              <a:rPr lang="nl-BE" noProof="0" dirty="0" smtClean="0"/>
              <a:t>implementatieplan met iteraties</a:t>
            </a:r>
          </a:p>
          <a:p>
            <a:pPr lvl="1"/>
            <a:r>
              <a:rPr lang="nl-BE" noProof="0" dirty="0" smtClean="0"/>
              <a:t>communicatie via website </a:t>
            </a:r>
            <a:r>
              <a:rPr lang="nl-BE" noProof="0" dirty="0" smtClean="0">
                <a:hlinkClick r:id="rId2"/>
              </a:rPr>
              <a:t>https://www.status.ehealth.fgov.be/</a:t>
            </a:r>
            <a:endParaRPr lang="nl-BE" noProof="0" dirty="0" smtClean="0"/>
          </a:p>
          <a:p>
            <a:pPr lvl="1"/>
            <a:r>
              <a:rPr lang="nl-BE" noProof="0" dirty="0" smtClean="0"/>
              <a:t>vorming via </a:t>
            </a:r>
            <a:r>
              <a:rPr lang="nl-BE" noProof="0" dirty="0" err="1" smtClean="0"/>
              <a:t>éénlijn</a:t>
            </a:r>
            <a:r>
              <a:rPr lang="nl-BE" noProof="0" dirty="0" smtClean="0"/>
              <a:t>, e-Santé </a:t>
            </a:r>
            <a:r>
              <a:rPr lang="nl-BE" noProof="0" dirty="0" err="1" smtClean="0"/>
              <a:t>Wallonie</a:t>
            </a:r>
            <a:r>
              <a:rPr lang="nl-BE" noProof="0" dirty="0" smtClean="0"/>
              <a:t>, eHealth Academy </a:t>
            </a:r>
          </a:p>
          <a:p>
            <a:pPr lvl="1"/>
            <a:r>
              <a:rPr lang="nl-BE" noProof="0" dirty="0" smtClean="0"/>
              <a:t>geïntegreerde dashboard over status diensten (beschikbaarheid, </a:t>
            </a:r>
            <a:r>
              <a:rPr lang="nl-BE" noProof="0" dirty="0" err="1" smtClean="0"/>
              <a:t>performantie</a:t>
            </a:r>
            <a:r>
              <a:rPr lang="nl-BE" noProof="0" dirty="0" smtClean="0"/>
              <a:t>)</a:t>
            </a:r>
          </a:p>
          <a:p>
            <a:pPr lvl="1"/>
            <a:r>
              <a:rPr lang="nl-BE" noProof="0" dirty="0" smtClean="0"/>
              <a:t>feedbackmechanismen over effectief gebruik BCP</a:t>
            </a:r>
            <a:endParaRPr lang="nl-BE" noProof="0" dirty="0"/>
          </a:p>
        </p:txBody>
      </p:sp>
    </p:spTree>
    <p:extLst>
      <p:ext uri="{BB962C8B-B14F-4D97-AF65-F5344CB8AC3E}">
        <p14:creationId xmlns:p14="http://schemas.microsoft.com/office/powerpoint/2010/main" val="131619681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a:bodyPr>
          <a:lstStyle/>
          <a:p>
            <a:r>
              <a:rPr lang="nl-BE" noProof="0" dirty="0">
                <a:hlinkClick r:id="rId3"/>
              </a:rPr>
              <a:t>www.status.ehealth.fgov.be</a:t>
            </a:r>
          </a:p>
        </p:txBody>
      </p:sp>
      <p:pic>
        <p:nvPicPr>
          <p:cNvPr id="2" name="Picture 1"/>
          <p:cNvPicPr>
            <a:picLocks noChangeAspect="1"/>
          </p:cNvPicPr>
          <p:nvPr/>
        </p:nvPicPr>
        <p:blipFill>
          <a:blip r:embed="rId4"/>
          <a:stretch>
            <a:fillRect/>
          </a:stretch>
        </p:blipFill>
        <p:spPr>
          <a:xfrm>
            <a:off x="2074985" y="995975"/>
            <a:ext cx="8415908" cy="5373852"/>
          </a:xfrm>
          <a:prstGeom prst="rect">
            <a:avLst/>
          </a:prstGeom>
        </p:spPr>
      </p:pic>
    </p:spTree>
    <p:extLst>
      <p:ext uri="{BB962C8B-B14F-4D97-AF65-F5344CB8AC3E}">
        <p14:creationId xmlns:p14="http://schemas.microsoft.com/office/powerpoint/2010/main" val="2849275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noProof="0" dirty="0" smtClean="0"/>
              <a:t>Testomgevingen</a:t>
            </a:r>
            <a:endParaRPr lang="nl-BE" noProof="0" dirty="0"/>
          </a:p>
        </p:txBody>
      </p:sp>
      <p:sp>
        <p:nvSpPr>
          <p:cNvPr id="3" name="Content Placeholder 2"/>
          <p:cNvSpPr>
            <a:spLocks noGrp="1"/>
          </p:cNvSpPr>
          <p:nvPr>
            <p:ph idx="1"/>
          </p:nvPr>
        </p:nvSpPr>
        <p:spPr/>
        <p:txBody>
          <a:bodyPr>
            <a:normAutofit/>
          </a:bodyPr>
          <a:lstStyle/>
          <a:p>
            <a:r>
              <a:rPr lang="nl-BE" noProof="0" dirty="0" smtClean="0"/>
              <a:t>pagina op het eHealth-portaal met nuttige informatie over de testomgevingen</a:t>
            </a:r>
          </a:p>
          <a:p>
            <a:pPr lvl="1"/>
            <a:r>
              <a:rPr lang="nl-BE" noProof="0" dirty="0" smtClean="0"/>
              <a:t>context</a:t>
            </a:r>
          </a:p>
          <a:p>
            <a:pPr lvl="1"/>
            <a:r>
              <a:rPr lang="nl-BE" noProof="0" dirty="0" smtClean="0"/>
              <a:t>mogelijkheden</a:t>
            </a:r>
          </a:p>
          <a:p>
            <a:pPr lvl="1"/>
            <a:r>
              <a:rPr lang="nl-BE" noProof="0" dirty="0" smtClean="0"/>
              <a:t>te volgen stappen</a:t>
            </a:r>
          </a:p>
          <a:p>
            <a:r>
              <a:rPr lang="nl-BE" noProof="0" dirty="0" smtClean="0"/>
              <a:t>uitleg per partner</a:t>
            </a:r>
          </a:p>
          <a:p>
            <a:pPr lvl="1"/>
            <a:r>
              <a:rPr lang="nl-BE" noProof="0" dirty="0" smtClean="0">
                <a:solidFill>
                  <a:srgbClr val="3E6E5A"/>
                </a:solidFill>
              </a:rPr>
              <a:t>eHealth</a:t>
            </a:r>
            <a:r>
              <a:rPr lang="nl-BE" noProof="0" dirty="0" smtClean="0"/>
              <a:t>-platform</a:t>
            </a:r>
          </a:p>
          <a:p>
            <a:pPr lvl="1"/>
            <a:r>
              <a:rPr lang="nl-BE" noProof="0" dirty="0" err="1" smtClean="0"/>
              <a:t>mHealthBelgium</a:t>
            </a:r>
            <a:endParaRPr lang="nl-BE" noProof="0" dirty="0" smtClean="0"/>
          </a:p>
          <a:p>
            <a:pPr lvl="1"/>
            <a:r>
              <a:rPr lang="nl-BE" noProof="0" dirty="0" err="1" smtClean="0"/>
              <a:t>MyCareNet</a:t>
            </a:r>
            <a:endParaRPr lang="nl-BE" noProof="0" dirty="0" smtClean="0"/>
          </a:p>
          <a:p>
            <a:pPr lvl="1"/>
            <a:r>
              <a:rPr lang="nl-BE" noProof="0" dirty="0" smtClean="0"/>
              <a:t>Brussels Gezondheidsnetwerk</a:t>
            </a:r>
          </a:p>
          <a:p>
            <a:pPr lvl="1"/>
            <a:r>
              <a:rPr lang="nl-BE" noProof="0" dirty="0" smtClean="0"/>
              <a:t>Réseau Santé Wallon</a:t>
            </a:r>
          </a:p>
          <a:p>
            <a:pPr lvl="1"/>
            <a:r>
              <a:rPr lang="nl-BE" noProof="0" dirty="0" err="1" smtClean="0"/>
              <a:t>Recip</a:t>
            </a:r>
            <a:r>
              <a:rPr lang="nl-BE" noProof="0" dirty="0" smtClean="0"/>
              <a:t>-e</a:t>
            </a:r>
          </a:p>
          <a:p>
            <a:pPr marL="457200" lvl="1" indent="0">
              <a:buNone/>
            </a:pPr>
            <a:endParaRPr lang="nl-BE" noProof="0" dirty="0" smtClean="0"/>
          </a:p>
        </p:txBody>
      </p:sp>
    </p:spTree>
    <p:extLst>
      <p:ext uri="{BB962C8B-B14F-4D97-AF65-F5344CB8AC3E}">
        <p14:creationId xmlns:p14="http://schemas.microsoft.com/office/powerpoint/2010/main" val="256860516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noProof="0" dirty="0" smtClean="0"/>
              <a:t>Testomgevingen</a:t>
            </a:r>
            <a:endParaRPr lang="nl-BE" noProof="0" dirty="0"/>
          </a:p>
        </p:txBody>
      </p:sp>
      <p:pic>
        <p:nvPicPr>
          <p:cNvPr id="4" name="Content Placeholder 3"/>
          <p:cNvPicPr>
            <a:picLocks noGrp="1" noChangeAspect="1"/>
          </p:cNvPicPr>
          <p:nvPr>
            <p:ph idx="1"/>
          </p:nvPr>
        </p:nvPicPr>
        <p:blipFill>
          <a:blip r:embed="rId2"/>
          <a:stretch>
            <a:fillRect/>
          </a:stretch>
        </p:blipFill>
        <p:spPr>
          <a:xfrm>
            <a:off x="2220290" y="1196975"/>
            <a:ext cx="7751420" cy="5284788"/>
          </a:xfrm>
          <a:prstGeom prst="rect">
            <a:avLst/>
          </a:prstGeom>
        </p:spPr>
      </p:pic>
    </p:spTree>
    <p:extLst>
      <p:ext uri="{BB962C8B-B14F-4D97-AF65-F5344CB8AC3E}">
        <p14:creationId xmlns:p14="http://schemas.microsoft.com/office/powerpoint/2010/main" val="419223104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nl-BE" noProof="0" dirty="0" err="1" smtClean="0"/>
              <a:t>Governance</a:t>
            </a:r>
            <a:r>
              <a:rPr lang="nl-BE" noProof="0" dirty="0" smtClean="0"/>
              <a:t> organen</a:t>
            </a:r>
            <a:endParaRPr lang="nl-BE" noProof="0" dirty="0"/>
          </a:p>
        </p:txBody>
      </p:sp>
      <p:sp>
        <p:nvSpPr>
          <p:cNvPr id="10" name="Content Placeholder 9"/>
          <p:cNvSpPr>
            <a:spLocks noGrp="1"/>
          </p:cNvSpPr>
          <p:nvPr>
            <p:ph idx="1"/>
          </p:nvPr>
        </p:nvSpPr>
        <p:spPr/>
        <p:txBody>
          <a:bodyPr>
            <a:normAutofit/>
          </a:bodyPr>
          <a:lstStyle/>
          <a:p>
            <a:r>
              <a:rPr lang="nl-BE" noProof="0" dirty="0" smtClean="0"/>
              <a:t>Beheerscomité </a:t>
            </a:r>
            <a:r>
              <a:rPr lang="nl-BE" noProof="0" dirty="0"/>
              <a:t>van het </a:t>
            </a:r>
            <a:r>
              <a:rPr lang="nl-BE" noProof="0" dirty="0" smtClean="0">
                <a:solidFill>
                  <a:srgbClr val="087670"/>
                </a:solidFill>
              </a:rPr>
              <a:t>eHealth</a:t>
            </a:r>
            <a:r>
              <a:rPr lang="nl-BE" noProof="0" dirty="0" smtClean="0"/>
              <a:t>-platform</a:t>
            </a:r>
          </a:p>
          <a:p>
            <a:pPr lvl="1"/>
            <a:r>
              <a:rPr lang="nl-BE" noProof="0" dirty="0" smtClean="0"/>
              <a:t>beheert </a:t>
            </a:r>
            <a:r>
              <a:rPr lang="nl-BE" noProof="0" dirty="0"/>
              <a:t>de </a:t>
            </a:r>
            <a:r>
              <a:rPr lang="nl-BE" noProof="0" dirty="0" smtClean="0"/>
              <a:t>instelling</a:t>
            </a:r>
          </a:p>
          <a:p>
            <a:pPr lvl="1"/>
            <a:r>
              <a:rPr lang="nl-BE" noProof="0" dirty="0" smtClean="0"/>
              <a:t>samenstelling</a:t>
            </a:r>
          </a:p>
          <a:p>
            <a:pPr lvl="2"/>
            <a:r>
              <a:rPr lang="nl-BE" noProof="0" dirty="0" smtClean="0"/>
              <a:t>vertegenwoordigers van zorgverleners en –instellingen</a:t>
            </a:r>
          </a:p>
          <a:p>
            <a:pPr lvl="2"/>
            <a:r>
              <a:rPr lang="nl-BE" noProof="0" dirty="0" smtClean="0"/>
              <a:t>vertegenwoordigers van ziekenfondsen</a:t>
            </a:r>
          </a:p>
          <a:p>
            <a:pPr lvl="2"/>
            <a:r>
              <a:rPr lang="nl-BE" noProof="0" dirty="0" smtClean="0"/>
              <a:t>vertegenwoordigers van overheidsdiensten belast met gezondheid van alle overheidsniveaus</a:t>
            </a:r>
          </a:p>
          <a:p>
            <a:pPr lvl="2"/>
            <a:r>
              <a:rPr lang="nl-BE" noProof="0" dirty="0" smtClean="0"/>
              <a:t>vertegenwoordigers van federale Minister van Gezondheid en van </a:t>
            </a:r>
            <a:r>
              <a:rPr lang="nl-BE" noProof="0" dirty="0" err="1" smtClean="0"/>
              <a:t>Agoria</a:t>
            </a:r>
            <a:endParaRPr lang="nl-BE" noProof="0" dirty="0"/>
          </a:p>
          <a:p>
            <a:r>
              <a:rPr lang="nl-BE" noProof="0" dirty="0" smtClean="0"/>
              <a:t>Overlegcomité </a:t>
            </a:r>
            <a:r>
              <a:rPr lang="nl-BE" noProof="0" dirty="0"/>
              <a:t>met de </a:t>
            </a:r>
            <a:r>
              <a:rPr lang="nl-BE" noProof="0" dirty="0" smtClean="0"/>
              <a:t>gebruikers</a:t>
            </a:r>
          </a:p>
          <a:p>
            <a:pPr lvl="1"/>
            <a:r>
              <a:rPr lang="nl-BE" noProof="0" dirty="0" smtClean="0"/>
              <a:t>adviesorgaan</a:t>
            </a:r>
          </a:p>
          <a:p>
            <a:pPr lvl="1"/>
            <a:r>
              <a:rPr lang="nl-BE" noProof="0" dirty="0" smtClean="0"/>
              <a:t>staat </a:t>
            </a:r>
            <a:r>
              <a:rPr lang="nl-BE" noProof="0" dirty="0"/>
              <a:t>het Beheerscomité van het </a:t>
            </a:r>
            <a:r>
              <a:rPr lang="nl-BE" noProof="0" dirty="0">
                <a:solidFill>
                  <a:srgbClr val="087670"/>
                </a:solidFill>
              </a:rPr>
              <a:t>eHealth</a:t>
            </a:r>
            <a:r>
              <a:rPr lang="nl-BE" noProof="0" dirty="0"/>
              <a:t>-platform </a:t>
            </a:r>
            <a:r>
              <a:rPr lang="nl-BE" noProof="0" dirty="0" smtClean="0"/>
              <a:t>bij </a:t>
            </a:r>
            <a:r>
              <a:rPr lang="nl-BE" noProof="0" dirty="0"/>
              <a:t>in de vervulling van zijn </a:t>
            </a:r>
            <a:r>
              <a:rPr lang="nl-BE" noProof="0" dirty="0" smtClean="0"/>
              <a:t>opdrachten</a:t>
            </a:r>
          </a:p>
          <a:p>
            <a:pPr lvl="1"/>
            <a:r>
              <a:rPr lang="nl-BE" noProof="0" dirty="0" smtClean="0"/>
              <a:t>heeft vaste en projectmatige werkgroepen</a:t>
            </a:r>
            <a:endParaRPr lang="nl-BE" noProof="0" dirty="0"/>
          </a:p>
        </p:txBody>
      </p:sp>
    </p:spTree>
    <p:extLst>
      <p:ext uri="{BB962C8B-B14F-4D97-AF65-F5344CB8AC3E}">
        <p14:creationId xmlns:p14="http://schemas.microsoft.com/office/powerpoint/2010/main" val="2743832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err="1" smtClean="0"/>
              <a:t>Governance</a:t>
            </a:r>
            <a:r>
              <a:rPr lang="nl-BE" noProof="0" dirty="0" smtClean="0"/>
              <a:t> organen</a:t>
            </a:r>
            <a:endParaRPr lang="nl-BE" noProof="0" dirty="0"/>
          </a:p>
        </p:txBody>
      </p:sp>
      <p:sp>
        <p:nvSpPr>
          <p:cNvPr id="3" name="Content Placeholder 2"/>
          <p:cNvSpPr>
            <a:spLocks noGrp="1"/>
          </p:cNvSpPr>
          <p:nvPr>
            <p:ph idx="1"/>
          </p:nvPr>
        </p:nvSpPr>
        <p:spPr/>
        <p:txBody>
          <a:bodyPr/>
          <a:lstStyle/>
          <a:p>
            <a:r>
              <a:rPr lang="nl-BE" noProof="0" dirty="0" smtClean="0"/>
              <a:t>Interministeriële Conferentie Gezondheid</a:t>
            </a:r>
          </a:p>
          <a:p>
            <a:pPr lvl="1"/>
            <a:r>
              <a:rPr lang="nl-BE" noProof="0" dirty="0" smtClean="0"/>
              <a:t>Ministers van Gezondheid van alle overheidsniveaus</a:t>
            </a:r>
          </a:p>
          <a:p>
            <a:pPr lvl="1"/>
            <a:r>
              <a:rPr lang="nl-BE" noProof="0" dirty="0" smtClean="0"/>
              <a:t>voorbereid door </a:t>
            </a:r>
            <a:r>
              <a:rPr lang="nl-BE" noProof="0" dirty="0" err="1" smtClean="0"/>
              <a:t>Interkabinettenwerkgroep</a:t>
            </a:r>
            <a:r>
              <a:rPr lang="nl-BE" noProof="0" dirty="0" smtClean="0"/>
              <a:t> (IKW)</a:t>
            </a:r>
          </a:p>
          <a:p>
            <a:pPr lvl="1"/>
            <a:r>
              <a:rPr lang="nl-BE" noProof="0" dirty="0" smtClean="0"/>
              <a:t>coördineert gezondheidsbeleid</a:t>
            </a:r>
          </a:p>
          <a:p>
            <a:r>
              <a:rPr lang="nl-BE" noProof="0" dirty="0" smtClean="0"/>
              <a:t>Federale stuurgroep</a:t>
            </a:r>
          </a:p>
          <a:p>
            <a:pPr lvl="1"/>
            <a:r>
              <a:rPr lang="nl-BE" noProof="0" dirty="0" smtClean="0"/>
              <a:t>leden uit het Beheerscomité van het eHealth-platform van de federale overheidsdiensten en het kabinet van Minister De Block</a:t>
            </a:r>
          </a:p>
          <a:p>
            <a:pPr lvl="1"/>
            <a:r>
              <a:rPr lang="nl-BE" noProof="0" dirty="0" err="1" smtClean="0"/>
              <a:t>alignering</a:t>
            </a:r>
            <a:r>
              <a:rPr lang="nl-BE" noProof="0" dirty="0" smtClean="0"/>
              <a:t> tussen de betrokken instellingen</a:t>
            </a:r>
          </a:p>
          <a:p>
            <a:r>
              <a:rPr lang="nl-BE" noProof="0" dirty="0" smtClean="0"/>
              <a:t>Stuurgroep Vitalink</a:t>
            </a:r>
          </a:p>
          <a:p>
            <a:r>
              <a:rPr lang="nl-BE" noProof="0" dirty="0" err="1" smtClean="0"/>
              <a:t>G-Cloud</a:t>
            </a:r>
            <a:endParaRPr lang="nl-BE" noProof="0" dirty="0" smtClean="0"/>
          </a:p>
          <a:p>
            <a:pPr lvl="1"/>
            <a:r>
              <a:rPr lang="nl-BE" noProof="0" dirty="0" smtClean="0"/>
              <a:t>het eHealth-platform host zijn basisdiensten in de </a:t>
            </a:r>
            <a:r>
              <a:rPr lang="nl-BE" noProof="0" dirty="0" err="1" smtClean="0"/>
              <a:t>G-Cloud</a:t>
            </a:r>
            <a:endParaRPr lang="nl-BE" noProof="0" dirty="0" smtClean="0"/>
          </a:p>
          <a:p>
            <a:pPr lvl="1"/>
            <a:r>
              <a:rPr lang="nl-BE" noProof="0" dirty="0" smtClean="0"/>
              <a:t>de </a:t>
            </a:r>
            <a:r>
              <a:rPr lang="nl-BE" noProof="0" dirty="0" err="1" smtClean="0"/>
              <a:t>G-Cloud</a:t>
            </a:r>
            <a:r>
              <a:rPr lang="nl-BE" noProof="0" dirty="0" smtClean="0"/>
              <a:t> is een gezamenlijke infrastructuur van alle federale overheidsdiensten en Smals vzw in eigen datacenters</a:t>
            </a:r>
          </a:p>
        </p:txBody>
      </p:sp>
    </p:spTree>
    <p:extLst>
      <p:ext uri="{BB962C8B-B14F-4D97-AF65-F5344CB8AC3E}">
        <p14:creationId xmlns:p14="http://schemas.microsoft.com/office/powerpoint/2010/main" val="257424502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1446" y="2137958"/>
            <a:ext cx="11034346" cy="1714196"/>
          </a:xfrm>
          <a:prstGeom prst="rect">
            <a:avLst/>
          </a:prstGeom>
        </p:spPr>
        <p:txBody>
          <a:bodyPr>
            <a:normAutofit fontScale="92500" lnSpcReduction="10000"/>
          </a:bodyPr>
          <a:lstStyle/>
          <a:p>
            <a:pPr marL="0" indent="0" algn="ctr">
              <a:buNone/>
            </a:pPr>
            <a:endParaRPr lang="nl-BE" noProof="0" dirty="0" smtClean="0"/>
          </a:p>
          <a:p>
            <a:pPr marL="0" indent="0" algn="ctr">
              <a:buNone/>
            </a:pPr>
            <a:r>
              <a:rPr lang="nl-BE" altLang="en-US" sz="4000" noProof="0" dirty="0" smtClean="0">
                <a:solidFill>
                  <a:srgbClr val="C00000"/>
                </a:solidFill>
                <a:latin typeface="+mj-lt"/>
                <a:ea typeface="+mj-ea"/>
                <a:cs typeface="Arial" panose="020B0604020202020204" pitchFamily="34" charset="0"/>
              </a:rPr>
              <a:t>Enkele </a:t>
            </a:r>
            <a:r>
              <a:rPr lang="nl-BE" altLang="en-US" sz="4000" noProof="0" dirty="0">
                <a:solidFill>
                  <a:srgbClr val="C00000"/>
                </a:solidFill>
                <a:ea typeface="+mj-ea"/>
                <a:cs typeface="Arial" panose="020B0604020202020204" pitchFamily="34" charset="0"/>
              </a:rPr>
              <a:t>voorbeelden</a:t>
            </a:r>
            <a:r>
              <a:rPr lang="nl-BE" altLang="en-US" sz="4000" noProof="0" dirty="0">
                <a:solidFill>
                  <a:srgbClr val="C00000"/>
                </a:solidFill>
                <a:latin typeface="+mj-lt"/>
                <a:ea typeface="+mj-ea"/>
                <a:cs typeface="Arial" panose="020B0604020202020204" pitchFamily="34" charset="0"/>
              </a:rPr>
              <a:t> van </a:t>
            </a:r>
            <a:endParaRPr lang="nl-BE" altLang="en-US" sz="4000" noProof="0" dirty="0" smtClean="0">
              <a:solidFill>
                <a:srgbClr val="C00000"/>
              </a:solidFill>
              <a:latin typeface="+mj-lt"/>
              <a:ea typeface="+mj-ea"/>
              <a:cs typeface="Arial" panose="020B0604020202020204" pitchFamily="34" charset="0"/>
            </a:endParaRPr>
          </a:p>
          <a:p>
            <a:pPr marL="0" indent="0" algn="ctr">
              <a:buNone/>
            </a:pPr>
            <a:r>
              <a:rPr lang="nl-BE" altLang="en-US" sz="4000" noProof="0" dirty="0" smtClean="0">
                <a:solidFill>
                  <a:srgbClr val="C00000"/>
                </a:solidFill>
                <a:latin typeface="+mj-lt"/>
                <a:ea typeface="+mj-ea"/>
                <a:cs typeface="Arial" panose="020B0604020202020204" pitchFamily="34" charset="0"/>
              </a:rPr>
              <a:t>modellen </a:t>
            </a:r>
            <a:r>
              <a:rPr lang="nl-BE" altLang="en-US" sz="4000" noProof="0" dirty="0">
                <a:solidFill>
                  <a:srgbClr val="C00000"/>
                </a:solidFill>
                <a:latin typeface="+mj-lt"/>
                <a:ea typeface="+mj-ea"/>
                <a:cs typeface="Arial" panose="020B0604020202020204" pitchFamily="34" charset="0"/>
              </a:rPr>
              <a:t>en realisaties</a:t>
            </a:r>
          </a:p>
        </p:txBody>
      </p:sp>
    </p:spTree>
    <p:extLst>
      <p:ext uri="{BB962C8B-B14F-4D97-AF65-F5344CB8AC3E}">
        <p14:creationId xmlns:p14="http://schemas.microsoft.com/office/powerpoint/2010/main" val="1154133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Kruispuntbankmodel</a:t>
            </a:r>
            <a:endParaRPr lang="nl-BE" noProof="0" dirty="0"/>
          </a:p>
        </p:txBody>
      </p:sp>
      <p:sp>
        <p:nvSpPr>
          <p:cNvPr id="3" name="Content Placeholder 2"/>
          <p:cNvSpPr>
            <a:spLocks noGrp="1"/>
          </p:cNvSpPr>
          <p:nvPr>
            <p:ph idx="1"/>
          </p:nvPr>
        </p:nvSpPr>
        <p:spPr>
          <a:xfrm>
            <a:off x="654050" y="1255713"/>
            <a:ext cx="11074400" cy="5222875"/>
          </a:xfrm>
        </p:spPr>
        <p:txBody>
          <a:bodyPr/>
          <a:lstStyle/>
          <a:p>
            <a:r>
              <a:rPr lang="nl-BE" noProof="0" dirty="0" smtClean="0"/>
              <a:t>dienstenintegrator met kruispuntfunctie</a:t>
            </a:r>
          </a:p>
          <a:p>
            <a:r>
              <a:rPr lang="nl-BE" noProof="0" dirty="0" smtClean="0"/>
              <a:t>beheerd door de vertegenwoordigers van de actoren teneinde </a:t>
            </a:r>
          </a:p>
          <a:p>
            <a:pPr lvl="1"/>
            <a:r>
              <a:rPr lang="nl-BE" noProof="0" dirty="0" smtClean="0"/>
              <a:t>hun vertrouwen te genieten</a:t>
            </a:r>
          </a:p>
          <a:p>
            <a:pPr lvl="1"/>
            <a:r>
              <a:rPr lang="nl-BE" noProof="0" dirty="0" smtClean="0"/>
              <a:t>een klantgerichte werking te waarborgen</a:t>
            </a:r>
          </a:p>
          <a:p>
            <a:r>
              <a:rPr lang="nl-BE" noProof="0" dirty="0" smtClean="0"/>
              <a:t>missie</a:t>
            </a:r>
          </a:p>
          <a:p>
            <a:pPr lvl="1"/>
            <a:r>
              <a:rPr lang="nl-BE" noProof="0" dirty="0" smtClean="0"/>
              <a:t>vastleggen van de visie inzake geïntegreerde elektronische dienstverlening</a:t>
            </a:r>
          </a:p>
          <a:p>
            <a:pPr lvl="1"/>
            <a:r>
              <a:rPr lang="nl-BE" noProof="0" dirty="0" smtClean="0"/>
              <a:t>vastleggen en promoten van de visie en de hoger vermelde gemeenschappelijke basisprincipes</a:t>
            </a:r>
          </a:p>
          <a:p>
            <a:pPr lvl="1"/>
            <a:r>
              <a:rPr lang="nl-BE" noProof="0" dirty="0" smtClean="0"/>
              <a:t>coördineren van de procesoptimalisatie</a:t>
            </a:r>
          </a:p>
          <a:p>
            <a:pPr lvl="1"/>
            <a:r>
              <a:rPr lang="nl-BE" noProof="0" dirty="0" smtClean="0"/>
              <a:t>programma- en projectbeheer</a:t>
            </a:r>
          </a:p>
          <a:p>
            <a:pPr lvl="1"/>
            <a:r>
              <a:rPr lang="nl-BE" noProof="0" dirty="0" smtClean="0"/>
              <a:t>vastleggen, implementeren en beheren van het samenwerkingsplatform</a:t>
            </a:r>
          </a:p>
          <a:p>
            <a:pPr lvl="2"/>
            <a:r>
              <a:rPr lang="nl-BE" noProof="0" dirty="0" smtClean="0"/>
              <a:t>technisch: architectuur en standaarden voor veilige uitwisseling van informatie</a:t>
            </a:r>
          </a:p>
          <a:p>
            <a:pPr lvl="2"/>
            <a:r>
              <a:rPr lang="nl-BE" noProof="0" dirty="0" smtClean="0"/>
              <a:t>semantisch: begripsharmonisatie en coördinatie van de aanpassingen van de regelgeving</a:t>
            </a:r>
          </a:p>
          <a:p>
            <a:pPr lvl="2"/>
            <a:r>
              <a:rPr lang="nl-BE" noProof="0" dirty="0" smtClean="0"/>
              <a:t>business logica en </a:t>
            </a:r>
            <a:r>
              <a:rPr lang="nl-BE" noProof="0" dirty="0" err="1" smtClean="0"/>
              <a:t>orchestratie</a:t>
            </a:r>
            <a:endParaRPr lang="nl-BE" noProof="0" dirty="0" smtClean="0"/>
          </a:p>
          <a:p>
            <a:pPr lvl="2"/>
            <a:r>
              <a:rPr lang="nl-BE" noProof="0" dirty="0" smtClean="0"/>
              <a:t>bevorderen van dienstengeoriënteerde toepassingen</a:t>
            </a:r>
            <a:endParaRPr lang="nl-BE" noProof="0" dirty="0"/>
          </a:p>
        </p:txBody>
      </p:sp>
    </p:spTree>
    <p:extLst>
      <p:ext uri="{BB962C8B-B14F-4D97-AF65-F5344CB8AC3E}">
        <p14:creationId xmlns:p14="http://schemas.microsoft.com/office/powerpoint/2010/main" val="385760329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err="1" smtClean="0"/>
              <a:t>MyCareNet</a:t>
            </a:r>
            <a:endParaRPr lang="nl-BE" noProof="0" dirty="0"/>
          </a:p>
        </p:txBody>
      </p:sp>
      <p:pic>
        <p:nvPicPr>
          <p:cNvPr id="66" name="Picture 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4721" y="2247034"/>
            <a:ext cx="1795699" cy="831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7528" y="1052736"/>
            <a:ext cx="1240334" cy="1240334"/>
          </a:xfrm>
          <a:prstGeom prst="rect">
            <a:avLst/>
          </a:prstGeom>
        </p:spPr>
      </p:pic>
      <p:pic>
        <p:nvPicPr>
          <p:cNvPr id="69" name="Picture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5720" y="1700808"/>
            <a:ext cx="708670" cy="708670"/>
          </a:xfrm>
          <a:prstGeom prst="rect">
            <a:avLst/>
          </a:prstGeom>
        </p:spPr>
      </p:pic>
      <p:pic>
        <p:nvPicPr>
          <p:cNvPr id="70" name="Picture 3" descr="H:\Communication\Shared\Images Library\eHealth People Icons\mutuel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5310" y="942290"/>
            <a:ext cx="936955" cy="936955"/>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3" descr="H:\Communication\Shared\Images Library\eHealth People Icons\mutuel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8263" y="1957477"/>
            <a:ext cx="936955" cy="936955"/>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3" descr="H:\Communication\Shared\Images Library\eHealth People Icons\mutuel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94704" y="2894432"/>
            <a:ext cx="936955" cy="936955"/>
          </a:xfrm>
          <a:prstGeom prst="rect">
            <a:avLst/>
          </a:prstGeom>
          <a:noFill/>
          <a:extLst>
            <a:ext uri="{909E8E84-426E-40DD-AFC4-6F175D3DCCD1}">
              <a14:hiddenFill xmlns:a14="http://schemas.microsoft.com/office/drawing/2010/main">
                <a:solidFill>
                  <a:srgbClr val="FFFFFF"/>
                </a:solidFill>
              </a14:hiddenFill>
            </a:ext>
          </a:extLst>
        </p:spPr>
      </p:pic>
      <p:cxnSp>
        <p:nvCxnSpPr>
          <p:cNvPr id="84" name="Straight Connector 83"/>
          <p:cNvCxnSpPr/>
          <p:nvPr/>
        </p:nvCxnSpPr>
        <p:spPr>
          <a:xfrm flipH="1">
            <a:off x="6023992" y="3068960"/>
            <a:ext cx="288032" cy="108012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464152" y="1772816"/>
            <a:ext cx="478996" cy="50429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7752184" y="2780928"/>
            <a:ext cx="792088" cy="125240"/>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824192" y="3140968"/>
            <a:ext cx="1008112" cy="72008"/>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7848" y="4221089"/>
            <a:ext cx="1733178" cy="513021"/>
          </a:xfrm>
          <a:prstGeom prst="rect">
            <a:avLst/>
          </a:prstGeom>
        </p:spPr>
      </p:pic>
      <p:sp>
        <p:nvSpPr>
          <p:cNvPr id="15" name="Rectangle 14"/>
          <p:cNvSpPr/>
          <p:nvPr/>
        </p:nvSpPr>
        <p:spPr>
          <a:xfrm>
            <a:off x="3359696" y="4869161"/>
            <a:ext cx="4572000" cy="1200329"/>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itchFamily="34" charset="0"/>
                <a:ea typeface="+mn-ea"/>
                <a:cs typeface="Arial" charset="0"/>
              </a:rPr>
              <a:t>Elektronische datering (timestamping)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itchFamily="34" charset="0"/>
                <a:ea typeface="+mn-ea"/>
                <a:cs typeface="Arial" charset="0"/>
              </a:rPr>
              <a:t>Geïntegreerd gebruikers- en toegangsbeheer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prstClr val="black">
                    <a:lumMod val="50000"/>
                    <a:lumOff val="50000"/>
                  </a:prstClr>
                </a:solidFill>
                <a:effectLst/>
                <a:uLnTx/>
                <a:uFillTx/>
                <a:latin typeface="Calibri" pitchFamily="34" charset="0"/>
                <a:ea typeface="+mn-ea"/>
                <a:cs typeface="Arial" charset="0"/>
              </a:rPr>
              <a:t>Beveiligde elektronische brievenbus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prstClr val="black">
                    <a:lumMod val="50000"/>
                    <a:lumOff val="50000"/>
                  </a:prstClr>
                </a:solidFill>
                <a:effectLst/>
                <a:uLnTx/>
                <a:uFillTx/>
                <a:latin typeface="Calibri" pitchFamily="34" charset="0"/>
                <a:ea typeface="+mn-ea"/>
                <a:cs typeface="Arial" charset="0"/>
              </a:rPr>
              <a:t>Beheer van </a:t>
            </a:r>
            <a:r>
              <a:rPr kumimoji="0" lang="nl-NL" sz="1800" b="0" i="0" u="none" strike="noStrike" kern="1200" cap="none" spc="0" normalizeH="0" baseline="0" noProof="0" dirty="0" err="1" smtClean="0">
                <a:ln>
                  <a:noFill/>
                </a:ln>
                <a:solidFill>
                  <a:prstClr val="black">
                    <a:lumMod val="50000"/>
                    <a:lumOff val="50000"/>
                  </a:prstClr>
                </a:solidFill>
                <a:effectLst/>
                <a:uLnTx/>
                <a:uFillTx/>
                <a:latin typeface="Calibri" pitchFamily="34" charset="0"/>
                <a:ea typeface="+mn-ea"/>
                <a:cs typeface="Arial" charset="0"/>
              </a:rPr>
              <a:t>loggings</a:t>
            </a:r>
            <a:endParaRPr kumimoji="0" lang="nl-NL" sz="1800" b="0" i="0" u="none" strike="noStrike" kern="1200" cap="none" spc="0" normalizeH="0" baseline="0" noProof="0" dirty="0" smtClean="0">
              <a:ln>
                <a:noFill/>
              </a:ln>
              <a:solidFill>
                <a:prstClr val="black">
                  <a:lumMod val="50000"/>
                  <a:lumOff val="50000"/>
                </a:prstClr>
              </a:solidFill>
              <a:effectLst/>
              <a:uLnTx/>
              <a:uFillTx/>
              <a:latin typeface="Calibri" pitchFamily="34" charset="0"/>
              <a:ea typeface="+mn-ea"/>
              <a:cs typeface="Arial" charset="0"/>
            </a:endParaRPr>
          </a:p>
        </p:txBody>
      </p:sp>
      <p:pic>
        <p:nvPicPr>
          <p:cNvPr id="16" name="Picture 15"/>
          <p:cNvPicPr>
            <a:picLocks noChangeAspect="1"/>
          </p:cNvPicPr>
          <p:nvPr/>
        </p:nvPicPr>
        <p:blipFill>
          <a:blip r:embed="rId7"/>
          <a:stretch>
            <a:fillRect/>
          </a:stretch>
        </p:blipFill>
        <p:spPr>
          <a:xfrm>
            <a:off x="6672065" y="2996952"/>
            <a:ext cx="1107207" cy="471066"/>
          </a:xfrm>
          <a:prstGeom prst="rect">
            <a:avLst/>
          </a:prstGeom>
        </p:spPr>
      </p:pic>
      <p:cxnSp>
        <p:nvCxnSpPr>
          <p:cNvPr id="29" name="Straight Connector 28"/>
          <p:cNvCxnSpPr/>
          <p:nvPr/>
        </p:nvCxnSpPr>
        <p:spPr>
          <a:xfrm>
            <a:off x="2855640" y="2132856"/>
            <a:ext cx="648072" cy="2"/>
          </a:xfrm>
          <a:prstGeom prst="line">
            <a:avLst/>
          </a:prstGeom>
          <a:ln w="44450" cmpd="sng">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367808" y="2132856"/>
            <a:ext cx="1872208" cy="360040"/>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528048" y="4509120"/>
            <a:ext cx="2592288" cy="504056"/>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120336" y="5230942"/>
            <a:ext cx="1368152"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pitchFamily="34" charset="0"/>
                <a:ea typeface="+mn-ea"/>
                <a:cs typeface="Arial" charset="0"/>
              </a:rPr>
              <a:t>Authentieke bronnen</a:t>
            </a:r>
            <a:endParaRPr kumimoji="0" lang="fr-BE" sz="18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4" name="TextBox 3"/>
          <p:cNvSpPr txBox="1"/>
          <p:nvPr/>
        </p:nvSpPr>
        <p:spPr>
          <a:xfrm>
            <a:off x="1919536" y="2636913"/>
            <a:ext cx="2592288"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1800" b="0" i="0" u="none" strike="noStrike" kern="1200" cap="none" spc="0" normalizeH="0" baseline="0" noProof="0" dirty="0" err="1" smtClean="0">
                <a:ln>
                  <a:noFill/>
                </a:ln>
                <a:solidFill>
                  <a:srgbClr val="087670"/>
                </a:solidFill>
                <a:effectLst/>
                <a:uLnTx/>
                <a:uFillTx/>
                <a:latin typeface="Calibri" pitchFamily="34" charset="0"/>
                <a:ea typeface="+mn-ea"/>
                <a:cs typeface="Arial" charset="0"/>
              </a:rPr>
              <a:t>Webapp</a:t>
            </a:r>
            <a:endParaRPr kumimoji="0" lang="fr-BE" sz="1800" b="0" i="0" u="none" strike="noStrike" kern="1200" cap="none" spc="0" normalizeH="0" baseline="0" noProof="0" dirty="0" smtClean="0">
              <a:ln>
                <a:noFill/>
              </a:ln>
              <a:solidFill>
                <a:srgbClr val="087670"/>
              </a:solidFill>
              <a:effectLst/>
              <a:uLnTx/>
              <a:uFillTx/>
              <a:latin typeface="Calibri"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1800" b="0" i="0" u="none" strike="noStrike" kern="1200" cap="none" spc="0" normalizeH="0" baseline="0" noProof="0" dirty="0" err="1" smtClean="0">
                <a:ln>
                  <a:noFill/>
                </a:ln>
                <a:solidFill>
                  <a:srgbClr val="C00000"/>
                </a:solidFill>
                <a:effectLst/>
                <a:uLnTx/>
                <a:uFillTx/>
                <a:latin typeface="Calibri" pitchFamily="34" charset="0"/>
                <a:ea typeface="+mn-ea"/>
                <a:cs typeface="Arial" charset="0"/>
              </a:rPr>
              <a:t>Webservice</a:t>
            </a:r>
            <a:endParaRPr kumimoji="0" lang="fr-BE" sz="1800" b="0" i="0" u="none" strike="noStrike" kern="1200" cap="none" spc="0" normalizeH="0" baseline="0" noProof="0" dirty="0">
              <a:ln>
                <a:noFill/>
              </a:ln>
              <a:solidFill>
                <a:srgbClr val="C00000"/>
              </a:solidFill>
              <a:effectLst/>
              <a:uLnTx/>
              <a:uFillTx/>
              <a:latin typeface="Calibri" pitchFamily="34" charset="0"/>
              <a:ea typeface="+mn-ea"/>
              <a:cs typeface="Arial" charset="0"/>
            </a:endParaRPr>
          </a:p>
        </p:txBody>
      </p:sp>
      <p:cxnSp>
        <p:nvCxnSpPr>
          <p:cNvPr id="27" name="Straight Connector 26"/>
          <p:cNvCxnSpPr/>
          <p:nvPr/>
        </p:nvCxnSpPr>
        <p:spPr>
          <a:xfrm>
            <a:off x="2783632" y="2348881"/>
            <a:ext cx="720080" cy="1"/>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223792" y="2420888"/>
            <a:ext cx="1512168" cy="180020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456040" y="4581128"/>
            <a:ext cx="2592288" cy="64807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168008" y="3068960"/>
            <a:ext cx="360040" cy="1088504"/>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7608168" y="1844824"/>
            <a:ext cx="406988" cy="432048"/>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7752184" y="2636912"/>
            <a:ext cx="576064" cy="14425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824192" y="3284984"/>
            <a:ext cx="1080120" cy="216024"/>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8"/>
          <a:stretch>
            <a:fillRect/>
          </a:stretch>
        </p:blipFill>
        <p:spPr>
          <a:xfrm>
            <a:off x="9408368" y="4725145"/>
            <a:ext cx="621846" cy="542591"/>
          </a:xfrm>
          <a:prstGeom prst="rect">
            <a:avLst/>
          </a:prstGeom>
        </p:spPr>
      </p:pic>
    </p:spTree>
    <p:extLst>
      <p:ext uri="{BB962C8B-B14F-4D97-AF65-F5344CB8AC3E}">
        <p14:creationId xmlns:p14="http://schemas.microsoft.com/office/powerpoint/2010/main" val="166271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err="1" smtClean="0"/>
              <a:t>Recip</a:t>
            </a:r>
            <a:r>
              <a:rPr lang="nl-BE" noProof="0" dirty="0" smtClean="0"/>
              <a:t>-e</a:t>
            </a:r>
            <a:endParaRPr lang="nl-BE" noProof="0" dirty="0"/>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7528" y="1052736"/>
            <a:ext cx="1240334" cy="1240334"/>
          </a:xfrm>
          <a:prstGeom prst="rect">
            <a:avLst/>
          </a:prstGeom>
        </p:spPr>
      </p:pic>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5720" y="1700808"/>
            <a:ext cx="708670" cy="708670"/>
          </a:xfrm>
          <a:prstGeom prst="rect">
            <a:avLst/>
          </a:prstGeom>
        </p:spPr>
      </p:pic>
      <p:cxnSp>
        <p:nvCxnSpPr>
          <p:cNvPr id="84" name="Straight Connector 83"/>
          <p:cNvCxnSpPr/>
          <p:nvPr/>
        </p:nvCxnSpPr>
        <p:spPr>
          <a:xfrm flipH="1">
            <a:off x="6023992" y="3068960"/>
            <a:ext cx="288032" cy="108012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464152" y="1772816"/>
            <a:ext cx="478996" cy="50429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8328249" y="2708920"/>
            <a:ext cx="599837" cy="125240"/>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8040216" y="3212976"/>
            <a:ext cx="900526" cy="24681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7848" y="4221089"/>
            <a:ext cx="1733178" cy="513021"/>
          </a:xfrm>
          <a:prstGeom prst="rect">
            <a:avLst/>
          </a:prstGeom>
        </p:spPr>
      </p:pic>
      <p:sp>
        <p:nvSpPr>
          <p:cNvPr id="15" name="Rectangle 14"/>
          <p:cNvSpPr/>
          <p:nvPr/>
        </p:nvSpPr>
        <p:spPr>
          <a:xfrm>
            <a:off x="3359696" y="4869160"/>
            <a:ext cx="4572000" cy="369332"/>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smtClean="0">
              <a:ln>
                <a:noFill/>
              </a:ln>
              <a:solidFill>
                <a:srgbClr val="1F497D"/>
              </a:solidFill>
              <a:effectLst/>
              <a:uLnTx/>
              <a:uFillTx/>
              <a:latin typeface="Calibri" pitchFamily="34" charset="0"/>
              <a:ea typeface="+mn-ea"/>
              <a:cs typeface="Arial" charset="0"/>
            </a:endParaRPr>
          </a:p>
        </p:txBody>
      </p:sp>
      <p:cxnSp>
        <p:nvCxnSpPr>
          <p:cNvPr id="29" name="Straight Connector 28"/>
          <p:cNvCxnSpPr/>
          <p:nvPr/>
        </p:nvCxnSpPr>
        <p:spPr>
          <a:xfrm flipV="1">
            <a:off x="2783632" y="2132858"/>
            <a:ext cx="720080" cy="72007"/>
          </a:xfrm>
          <a:prstGeom prst="line">
            <a:avLst/>
          </a:prstGeom>
          <a:ln w="44450" cmpd="sng">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511825" y="2132856"/>
            <a:ext cx="1684417" cy="288032"/>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456040" y="4509120"/>
            <a:ext cx="2592288" cy="616714"/>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919536" y="2636913"/>
            <a:ext cx="2592288"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1800" b="0" i="0" u="none" strike="noStrike" kern="1200" cap="none" spc="0" normalizeH="0" baseline="0" noProof="0" dirty="0" err="1" smtClean="0">
                <a:ln>
                  <a:noFill/>
                </a:ln>
                <a:solidFill>
                  <a:srgbClr val="087670"/>
                </a:solidFill>
                <a:effectLst/>
                <a:uLnTx/>
                <a:uFillTx/>
                <a:latin typeface="Calibri" pitchFamily="34" charset="0"/>
                <a:ea typeface="+mn-ea"/>
                <a:cs typeface="Arial" charset="0"/>
              </a:rPr>
              <a:t>Webapp</a:t>
            </a:r>
            <a:endParaRPr kumimoji="0" lang="fr-BE" sz="1800" b="0" i="0" u="none" strike="noStrike" kern="1200" cap="none" spc="0" normalizeH="0" baseline="0" noProof="0" dirty="0" smtClean="0">
              <a:ln>
                <a:noFill/>
              </a:ln>
              <a:solidFill>
                <a:srgbClr val="087670"/>
              </a:solidFill>
              <a:effectLst/>
              <a:uLnTx/>
              <a:uFillTx/>
              <a:latin typeface="Calibri"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1800" b="0" i="0" u="none" strike="noStrike" kern="1200" cap="none" spc="0" normalizeH="0" baseline="0" noProof="0" dirty="0" err="1" smtClean="0">
                <a:ln>
                  <a:noFill/>
                </a:ln>
                <a:solidFill>
                  <a:srgbClr val="C00000"/>
                </a:solidFill>
                <a:effectLst/>
                <a:uLnTx/>
                <a:uFillTx/>
                <a:latin typeface="Calibri" pitchFamily="34" charset="0"/>
                <a:ea typeface="+mn-ea"/>
                <a:cs typeface="Arial" charset="0"/>
              </a:rPr>
              <a:t>Webservice</a:t>
            </a:r>
            <a:endParaRPr kumimoji="0" lang="fr-BE" sz="1800" b="0" i="0" u="none" strike="noStrike" kern="1200" cap="none" spc="0" normalizeH="0" baseline="0" noProof="0" dirty="0">
              <a:ln>
                <a:noFill/>
              </a:ln>
              <a:solidFill>
                <a:srgbClr val="C00000"/>
              </a:solidFill>
              <a:effectLst/>
              <a:uLnTx/>
              <a:uFillTx/>
              <a:latin typeface="Calibri" pitchFamily="34" charset="0"/>
              <a:ea typeface="+mn-ea"/>
              <a:cs typeface="Arial" charset="0"/>
            </a:endParaRPr>
          </a:p>
        </p:txBody>
      </p:sp>
      <p:cxnSp>
        <p:nvCxnSpPr>
          <p:cNvPr id="27" name="Straight Connector 26"/>
          <p:cNvCxnSpPr/>
          <p:nvPr/>
        </p:nvCxnSpPr>
        <p:spPr>
          <a:xfrm flipV="1">
            <a:off x="2936032" y="2285258"/>
            <a:ext cx="720080" cy="72007"/>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295800" y="2420888"/>
            <a:ext cx="1440160" cy="180020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456040" y="4653136"/>
            <a:ext cx="2592288" cy="616714"/>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168008" y="3068960"/>
            <a:ext cx="360040" cy="1088504"/>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7536160" y="1844824"/>
            <a:ext cx="478996" cy="504292"/>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8328248" y="2348880"/>
            <a:ext cx="720080" cy="21626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896200" y="3356992"/>
            <a:ext cx="1008112" cy="360040"/>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pic>
        <p:nvPicPr>
          <p:cNvPr id="48" name="Picture 47"/>
          <p:cNvPicPr>
            <a:picLocks noChangeAspect="1"/>
          </p:cNvPicPr>
          <p:nvPr/>
        </p:nvPicPr>
        <p:blipFill>
          <a:blip r:embed="rId5"/>
          <a:stretch>
            <a:fillRect/>
          </a:stretch>
        </p:blipFill>
        <p:spPr>
          <a:xfrm>
            <a:off x="5375920" y="2204864"/>
            <a:ext cx="2856630" cy="814586"/>
          </a:xfrm>
          <a:prstGeom prst="rect">
            <a:avLst/>
          </a:prstGeom>
        </p:spPr>
      </p:pic>
      <p:sp>
        <p:nvSpPr>
          <p:cNvPr id="24" name="Rectangle 23"/>
          <p:cNvSpPr/>
          <p:nvPr/>
        </p:nvSpPr>
        <p:spPr>
          <a:xfrm>
            <a:off x="3359696" y="4581128"/>
            <a:ext cx="4572000" cy="1754326"/>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1800" b="0" i="0" u="none" strike="noStrike" kern="1200" cap="none" spc="0" normalizeH="0" baseline="0" noProof="0" dirty="0" smtClean="0">
                <a:ln>
                  <a:noFill/>
                </a:ln>
                <a:solidFill>
                  <a:srgbClr val="087670"/>
                </a:solidFill>
                <a:effectLst/>
                <a:uLnTx/>
                <a:uFillTx/>
                <a:latin typeface="Calibri" pitchFamily="34" charset="0"/>
                <a:ea typeface="+mn-ea"/>
                <a:cs typeface="Arial" charset="0"/>
              </a:rPr>
              <a:t>eHealth</a:t>
            </a:r>
            <a:r>
              <a:rPr kumimoji="0" lang="fr-BE" sz="1800" b="0" i="0" u="none" strike="noStrike" kern="1200" cap="none" spc="0" normalizeH="0" baseline="0" noProof="0" dirty="0" smtClean="0">
                <a:ln>
                  <a:noFill/>
                </a:ln>
                <a:solidFill>
                  <a:prstClr val="black"/>
                </a:solidFill>
                <a:effectLst/>
                <a:uLnTx/>
                <a:uFillTx/>
                <a:latin typeface="Calibri" pitchFamily="34" charset="0"/>
                <a:ea typeface="+mn-ea"/>
                <a:cs typeface="Arial" charset="0"/>
              </a:rPr>
              <a:t>-</a:t>
            </a:r>
            <a:r>
              <a:rPr kumimoji="0" lang="fr-BE" sz="1800" b="0" i="0" u="none" strike="noStrike" kern="1200" cap="none" spc="0" normalizeH="0" baseline="0" noProof="0" dirty="0" err="1" smtClean="0">
                <a:ln>
                  <a:noFill/>
                </a:ln>
                <a:solidFill>
                  <a:prstClr val="black"/>
                </a:solidFill>
                <a:effectLst/>
                <a:uLnTx/>
                <a:uFillTx/>
                <a:latin typeface="Calibri" pitchFamily="34" charset="0"/>
                <a:ea typeface="+mn-ea"/>
                <a:cs typeface="Arial" charset="0"/>
              </a:rPr>
              <a:t>certificaten</a:t>
            </a:r>
            <a:endParaRPr kumimoji="0" lang="fr-BE" sz="18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1800" b="0" i="0" u="none" strike="noStrike" kern="1200" cap="none" spc="0" normalizeH="0" baseline="0" noProof="0" dirty="0" err="1">
                <a:ln>
                  <a:noFill/>
                </a:ln>
                <a:solidFill>
                  <a:prstClr val="black"/>
                </a:solidFill>
                <a:effectLst/>
                <a:uLnTx/>
                <a:uFillTx/>
                <a:latin typeface="Calibri" pitchFamily="34" charset="0"/>
                <a:ea typeface="+mn-ea"/>
                <a:cs typeface="Arial" charset="0"/>
              </a:rPr>
              <a:t>G</a:t>
            </a:r>
            <a:r>
              <a:rPr kumimoji="0" lang="fr-BE" sz="1800" b="0" i="0" u="none" strike="noStrike" kern="1200" cap="none" spc="0" normalizeH="0" baseline="0" noProof="0" dirty="0" err="1" smtClean="0">
                <a:ln>
                  <a:noFill/>
                </a:ln>
                <a:solidFill>
                  <a:prstClr val="black"/>
                </a:solidFill>
                <a:effectLst/>
                <a:uLnTx/>
                <a:uFillTx/>
                <a:latin typeface="Calibri" pitchFamily="34" charset="0"/>
                <a:ea typeface="+mn-ea"/>
                <a:cs typeface="Arial" charset="0"/>
              </a:rPr>
              <a:t>eïntegreerd</a:t>
            </a:r>
            <a:r>
              <a:rPr kumimoji="0" lang="fr-BE" sz="1800" b="0" i="0" u="none" strike="noStrike" kern="1200" cap="none" spc="0" normalizeH="0" baseline="0" noProof="0" dirty="0" smtClean="0">
                <a:ln>
                  <a:noFill/>
                </a:ln>
                <a:solidFill>
                  <a:prstClr val="black"/>
                </a:solidFill>
                <a:effectLst/>
                <a:uLnTx/>
                <a:uFillTx/>
                <a:latin typeface="Calibri" pitchFamily="34" charset="0"/>
                <a:ea typeface="+mn-ea"/>
                <a:cs typeface="Arial" charset="0"/>
              </a:rPr>
              <a:t> </a:t>
            </a:r>
            <a:r>
              <a:rPr kumimoji="0" lang="fr-BE" sz="1800" b="0" i="0" u="none" strike="noStrike" kern="1200" cap="none" spc="0" normalizeH="0" baseline="0" noProof="0" dirty="0" err="1">
                <a:ln>
                  <a:noFill/>
                </a:ln>
                <a:solidFill>
                  <a:prstClr val="black"/>
                </a:solidFill>
                <a:effectLst/>
                <a:uLnTx/>
                <a:uFillTx/>
                <a:latin typeface="Calibri" pitchFamily="34" charset="0"/>
                <a:ea typeface="+mn-ea"/>
                <a:cs typeface="Arial" charset="0"/>
              </a:rPr>
              <a:t>gebruikers</a:t>
            </a:r>
            <a:r>
              <a:rPr kumimoji="0" lang="fr-BE" sz="1800" b="0" i="0" u="none" strike="noStrike" kern="1200" cap="none" spc="0" normalizeH="0" baseline="0" noProof="0" dirty="0">
                <a:ln>
                  <a:noFill/>
                </a:ln>
                <a:solidFill>
                  <a:prstClr val="black"/>
                </a:solidFill>
                <a:effectLst/>
                <a:uLnTx/>
                <a:uFillTx/>
                <a:latin typeface="Calibri" pitchFamily="34" charset="0"/>
                <a:ea typeface="+mn-ea"/>
                <a:cs typeface="Arial" charset="0"/>
              </a:rPr>
              <a:t>- en </a:t>
            </a:r>
            <a:r>
              <a:rPr kumimoji="0" lang="fr-BE" sz="1800" b="0" i="0" u="none" strike="noStrike" kern="1200" cap="none" spc="0" normalizeH="0" baseline="0" noProof="0" dirty="0" err="1">
                <a:ln>
                  <a:noFill/>
                </a:ln>
                <a:solidFill>
                  <a:prstClr val="black"/>
                </a:solidFill>
                <a:effectLst/>
                <a:uLnTx/>
                <a:uFillTx/>
                <a:latin typeface="Calibri" pitchFamily="34" charset="0"/>
                <a:ea typeface="+mn-ea"/>
                <a:cs typeface="Arial" charset="0"/>
              </a:rPr>
              <a:t>toegangsbeheer</a:t>
            </a:r>
            <a:endParaRPr kumimoji="0" lang="fr-BE" sz="18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1800" b="0" i="0" u="none" strike="noStrike" kern="1200" cap="none" spc="0" normalizeH="0" baseline="0" noProof="0" dirty="0">
                <a:ln>
                  <a:noFill/>
                </a:ln>
                <a:solidFill>
                  <a:prstClr val="black"/>
                </a:solidFill>
                <a:effectLst/>
                <a:uLnTx/>
                <a:uFillTx/>
                <a:latin typeface="Calibri" pitchFamily="34" charset="0"/>
                <a:ea typeface="+mn-ea"/>
                <a:cs typeface="Arial" charset="0"/>
              </a:rPr>
              <a:t>E</a:t>
            </a:r>
            <a:r>
              <a:rPr kumimoji="0" lang="fr-BE" sz="1800" b="0" i="0" u="none" strike="noStrike" kern="1200" cap="none" spc="0" normalizeH="0" baseline="0" noProof="0" dirty="0" smtClean="0">
                <a:ln>
                  <a:noFill/>
                </a:ln>
                <a:solidFill>
                  <a:prstClr val="black"/>
                </a:solidFill>
                <a:effectLst/>
                <a:uLnTx/>
                <a:uFillTx/>
                <a:latin typeface="Calibri" pitchFamily="34" charset="0"/>
                <a:ea typeface="+mn-ea"/>
                <a:cs typeface="Arial" charset="0"/>
              </a:rPr>
              <a:t>nd-to-end </a:t>
            </a:r>
            <a:r>
              <a:rPr kumimoji="0" lang="fr-BE" sz="1800" b="0" i="0" u="none" strike="noStrike" kern="1200" cap="none" spc="0" normalizeH="0" baseline="0" noProof="0" dirty="0" err="1" smtClean="0">
                <a:ln>
                  <a:noFill/>
                </a:ln>
                <a:solidFill>
                  <a:prstClr val="black"/>
                </a:solidFill>
                <a:effectLst/>
                <a:uLnTx/>
                <a:uFillTx/>
                <a:latin typeface="Calibri" pitchFamily="34" charset="0"/>
                <a:ea typeface="+mn-ea"/>
                <a:cs typeface="Arial" charset="0"/>
              </a:rPr>
              <a:t>vercijfering</a:t>
            </a:r>
            <a:endParaRPr kumimoji="0" lang="fr-BE" sz="1800" b="0" i="0" u="none" strike="noStrike" kern="1200" cap="none" spc="0" normalizeH="0" baseline="0" noProof="0" dirty="0" smtClean="0">
              <a:ln>
                <a:noFill/>
              </a:ln>
              <a:solidFill>
                <a:prstClr val="black"/>
              </a:solidFill>
              <a:effectLst/>
              <a:uLnTx/>
              <a:uFillTx/>
              <a:latin typeface="Calibri"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1800" b="0" i="0" u="none" strike="noStrike" kern="1200" cap="none" spc="0" normalizeH="0" baseline="0" noProof="0" dirty="0" err="1">
                <a:ln>
                  <a:noFill/>
                </a:ln>
                <a:solidFill>
                  <a:prstClr val="black"/>
                </a:solidFill>
                <a:effectLst/>
                <a:uLnTx/>
                <a:uFillTx/>
                <a:latin typeface="Calibri" pitchFamily="34" charset="0"/>
                <a:ea typeface="+mn-ea"/>
                <a:cs typeface="Arial" charset="0"/>
              </a:rPr>
              <a:t>Coördinatie</a:t>
            </a:r>
            <a:r>
              <a:rPr kumimoji="0" lang="fr-BE" sz="1800" b="0" i="0" u="none" strike="noStrike" kern="1200" cap="none" spc="0" normalizeH="0" baseline="0" noProof="0" dirty="0">
                <a:ln>
                  <a:noFill/>
                </a:ln>
                <a:solidFill>
                  <a:prstClr val="black"/>
                </a:solidFill>
                <a:effectLst/>
                <a:uLnTx/>
                <a:uFillTx/>
                <a:latin typeface="Calibri" pitchFamily="34" charset="0"/>
                <a:ea typeface="+mn-ea"/>
                <a:cs typeface="Arial" charset="0"/>
              </a:rPr>
              <a:t> van </a:t>
            </a:r>
            <a:r>
              <a:rPr kumimoji="0" lang="fr-BE" sz="1800" b="0" i="0" u="none" strike="noStrike" kern="1200" cap="none" spc="0" normalizeH="0" baseline="0" noProof="0" dirty="0" err="1">
                <a:ln>
                  <a:noFill/>
                </a:ln>
                <a:solidFill>
                  <a:prstClr val="black"/>
                </a:solidFill>
                <a:effectLst/>
                <a:uLnTx/>
                <a:uFillTx/>
                <a:latin typeface="Calibri" pitchFamily="34" charset="0"/>
                <a:ea typeface="+mn-ea"/>
                <a:cs typeface="Arial" charset="0"/>
              </a:rPr>
              <a:t>elektronische</a:t>
            </a:r>
            <a:r>
              <a:rPr kumimoji="0" lang="fr-BE" sz="18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fr-BE" sz="1800" b="0" i="0" u="none" strike="noStrike" kern="1200" cap="none" spc="0" normalizeH="0" baseline="0" noProof="0" dirty="0" err="1">
                <a:ln>
                  <a:noFill/>
                </a:ln>
                <a:solidFill>
                  <a:prstClr val="black"/>
                </a:solidFill>
                <a:effectLst/>
                <a:uLnTx/>
                <a:uFillTx/>
                <a:latin typeface="Calibri" pitchFamily="34" charset="0"/>
                <a:ea typeface="+mn-ea"/>
                <a:cs typeface="Arial" charset="0"/>
              </a:rPr>
              <a:t>deelprocessen</a:t>
            </a:r>
            <a:endParaRPr kumimoji="0" lang="fr-BE" sz="18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1800" b="0" i="0" u="none" strike="noStrike" kern="1200" cap="none" spc="0" normalizeH="0" baseline="0" noProof="0" dirty="0">
                <a:ln>
                  <a:noFill/>
                </a:ln>
                <a:solidFill>
                  <a:prstClr val="black"/>
                </a:solidFill>
                <a:effectLst/>
                <a:uLnTx/>
                <a:uFillTx/>
                <a:latin typeface="Calibri" pitchFamily="34" charset="0"/>
                <a:ea typeface="+mn-ea"/>
                <a:cs typeface="Arial" charset="0"/>
              </a:rPr>
              <a:t>Secure </a:t>
            </a:r>
            <a:r>
              <a:rPr kumimoji="0" lang="fr-BE" sz="1800" b="0" i="0" u="none" strike="noStrike" kern="1200" cap="none" spc="0" normalizeH="0" baseline="0" noProof="0" dirty="0" err="1">
                <a:ln>
                  <a:noFill/>
                </a:ln>
                <a:solidFill>
                  <a:prstClr val="black"/>
                </a:solidFill>
                <a:effectLst/>
                <a:uLnTx/>
                <a:uFillTx/>
                <a:latin typeface="Calibri" pitchFamily="34" charset="0"/>
                <a:ea typeface="+mn-ea"/>
                <a:cs typeface="Arial" charset="0"/>
              </a:rPr>
              <a:t>Token</a:t>
            </a:r>
            <a:r>
              <a:rPr kumimoji="0" lang="fr-BE" sz="1800" b="0" i="0" u="none" strike="noStrike" kern="1200" cap="none" spc="0" normalizeH="0" baseline="0" noProof="0" dirty="0">
                <a:ln>
                  <a:noFill/>
                </a:ln>
                <a:solidFill>
                  <a:prstClr val="black"/>
                </a:solidFill>
                <a:effectLst/>
                <a:uLnTx/>
                <a:uFillTx/>
                <a:latin typeface="Calibri" pitchFamily="34" charset="0"/>
                <a:ea typeface="+mn-ea"/>
                <a:cs typeface="Arial" charset="0"/>
              </a:rPr>
              <a:t> Service (Single </a:t>
            </a:r>
            <a:r>
              <a:rPr kumimoji="0" lang="fr-BE" sz="1800" b="0" i="0" u="none" strike="noStrike" kern="1200" cap="none" spc="0" normalizeH="0" baseline="0" noProof="0" dirty="0" err="1">
                <a:ln>
                  <a:noFill/>
                </a:ln>
                <a:solidFill>
                  <a:prstClr val="black"/>
                </a:solidFill>
                <a:effectLst/>
                <a:uLnTx/>
                <a:uFillTx/>
                <a:latin typeface="Calibri" pitchFamily="34" charset="0"/>
                <a:ea typeface="+mn-ea"/>
                <a:cs typeface="Arial" charset="0"/>
              </a:rPr>
              <a:t>sign</a:t>
            </a:r>
            <a:r>
              <a:rPr kumimoji="0" lang="fr-BE" sz="1800" b="0" i="0" u="none" strike="noStrike" kern="1200" cap="none" spc="0" normalizeH="0" baseline="0" noProof="0" dirty="0">
                <a:ln>
                  <a:noFill/>
                </a:ln>
                <a:solidFill>
                  <a:prstClr val="black"/>
                </a:solidFill>
                <a:effectLst/>
                <a:uLnTx/>
                <a:uFillTx/>
                <a:latin typeface="Calibri" pitchFamily="34" charset="0"/>
                <a:ea typeface="+mn-ea"/>
                <a:cs typeface="Arial" charset="0"/>
              </a:rPr>
              <a:t>-on)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1800" b="0" i="0" u="none" strike="noStrike" kern="1200" cap="none" spc="0" normalizeH="0" baseline="0" noProof="0" dirty="0" err="1" smtClean="0">
                <a:ln>
                  <a:noFill/>
                </a:ln>
                <a:solidFill>
                  <a:prstClr val="black">
                    <a:lumMod val="50000"/>
                    <a:lumOff val="50000"/>
                  </a:prstClr>
                </a:solidFill>
                <a:effectLst/>
                <a:uLnTx/>
                <a:uFillTx/>
                <a:latin typeface="Calibri" pitchFamily="34" charset="0"/>
                <a:ea typeface="+mn-ea"/>
                <a:cs typeface="Arial" charset="0"/>
              </a:rPr>
              <a:t>Beheer</a:t>
            </a:r>
            <a:r>
              <a:rPr kumimoji="0" lang="fr-BE" sz="1800" b="0" i="0" u="none" strike="noStrike" kern="1200" cap="none" spc="0" normalizeH="0" baseline="0" noProof="0" dirty="0" smtClean="0">
                <a:ln>
                  <a:noFill/>
                </a:ln>
                <a:solidFill>
                  <a:prstClr val="black">
                    <a:lumMod val="50000"/>
                    <a:lumOff val="50000"/>
                  </a:prstClr>
                </a:solidFill>
                <a:effectLst/>
                <a:uLnTx/>
                <a:uFillTx/>
                <a:latin typeface="Calibri" pitchFamily="34" charset="0"/>
                <a:ea typeface="+mn-ea"/>
                <a:cs typeface="Arial" charset="0"/>
              </a:rPr>
              <a:t> </a:t>
            </a:r>
            <a:r>
              <a:rPr kumimoji="0" lang="fr-BE" sz="1800" b="0" i="0" u="none" strike="noStrike" kern="1200" cap="none" spc="0" normalizeH="0" baseline="0" noProof="0" dirty="0">
                <a:ln>
                  <a:noFill/>
                </a:ln>
                <a:solidFill>
                  <a:prstClr val="black">
                    <a:lumMod val="50000"/>
                    <a:lumOff val="50000"/>
                  </a:prstClr>
                </a:solidFill>
                <a:effectLst/>
                <a:uLnTx/>
                <a:uFillTx/>
                <a:latin typeface="Calibri" pitchFamily="34" charset="0"/>
                <a:ea typeface="+mn-ea"/>
                <a:cs typeface="Arial" charset="0"/>
              </a:rPr>
              <a:t>van </a:t>
            </a:r>
            <a:r>
              <a:rPr kumimoji="0" lang="fr-BE" sz="1800" b="0" i="0" u="none" strike="noStrike" kern="1200" cap="none" spc="0" normalizeH="0" baseline="0" noProof="0" dirty="0" err="1" smtClean="0">
                <a:ln>
                  <a:noFill/>
                </a:ln>
                <a:solidFill>
                  <a:prstClr val="black">
                    <a:lumMod val="50000"/>
                    <a:lumOff val="50000"/>
                  </a:prstClr>
                </a:solidFill>
                <a:effectLst/>
                <a:uLnTx/>
                <a:uFillTx/>
                <a:latin typeface="Calibri" pitchFamily="34" charset="0"/>
                <a:ea typeface="+mn-ea"/>
                <a:cs typeface="Arial" charset="0"/>
              </a:rPr>
              <a:t>loggings</a:t>
            </a:r>
            <a:endParaRPr kumimoji="0" lang="fr-BE" sz="1800" b="0" i="0" u="none" strike="noStrike" kern="1200" cap="none" spc="0" normalizeH="0" baseline="0" noProof="0" dirty="0" smtClean="0">
              <a:ln>
                <a:noFill/>
              </a:ln>
              <a:solidFill>
                <a:prstClr val="black">
                  <a:lumMod val="50000"/>
                  <a:lumOff val="50000"/>
                </a:prstClr>
              </a:solidFill>
              <a:effectLst/>
              <a:uLnTx/>
              <a:uFillTx/>
              <a:latin typeface="Calibri" pitchFamily="34" charset="0"/>
              <a:ea typeface="+mn-ea"/>
              <a:cs typeface="Arial" charset="0"/>
            </a:endParaRPr>
          </a:p>
        </p:txBody>
      </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12224" y="1124744"/>
            <a:ext cx="841276" cy="841276"/>
          </a:xfrm>
          <a:prstGeom prst="rect">
            <a:avLst/>
          </a:prstGeom>
        </p:spPr>
      </p:pic>
      <p:pic>
        <p:nvPicPr>
          <p:cNvPr id="51" name="Picture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20336" y="3284984"/>
            <a:ext cx="841276" cy="841276"/>
          </a:xfrm>
          <a:prstGeom prst="rect">
            <a:avLst/>
          </a:prstGeom>
        </p:spPr>
      </p:pic>
      <p:pic>
        <p:nvPicPr>
          <p:cNvPr id="52" name="Picture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92344" y="1988840"/>
            <a:ext cx="841276" cy="841276"/>
          </a:xfrm>
          <a:prstGeom prst="rect">
            <a:avLst/>
          </a:prstGeom>
        </p:spPr>
      </p:pic>
      <p:sp>
        <p:nvSpPr>
          <p:cNvPr id="33" name="TextBox 32"/>
          <p:cNvSpPr txBox="1"/>
          <p:nvPr/>
        </p:nvSpPr>
        <p:spPr>
          <a:xfrm>
            <a:off x="9120336" y="5230942"/>
            <a:ext cx="1368152"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pitchFamily="34" charset="0"/>
                <a:ea typeface="+mn-ea"/>
                <a:cs typeface="Arial" charset="0"/>
              </a:rPr>
              <a:t>Authentieke bronnen</a:t>
            </a:r>
            <a:endParaRPr kumimoji="0" lang="fr-BE" sz="18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pic>
        <p:nvPicPr>
          <p:cNvPr id="35" name="Picture 34"/>
          <p:cNvPicPr>
            <a:picLocks noChangeAspect="1"/>
          </p:cNvPicPr>
          <p:nvPr/>
        </p:nvPicPr>
        <p:blipFill>
          <a:blip r:embed="rId7"/>
          <a:stretch>
            <a:fillRect/>
          </a:stretch>
        </p:blipFill>
        <p:spPr>
          <a:xfrm>
            <a:off x="9408368" y="4725145"/>
            <a:ext cx="621846" cy="542591"/>
          </a:xfrm>
          <a:prstGeom prst="rect">
            <a:avLst/>
          </a:prstGeom>
        </p:spPr>
      </p:pic>
    </p:spTree>
    <p:extLst>
      <p:ext uri="{BB962C8B-B14F-4D97-AF65-F5344CB8AC3E}">
        <p14:creationId xmlns:p14="http://schemas.microsoft.com/office/powerpoint/2010/main" val="139487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Hubs</a:t>
            </a:r>
            <a:endParaRPr lang="nl-BE" noProof="0" dirty="0"/>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7528" y="1052736"/>
            <a:ext cx="1240334" cy="1240334"/>
          </a:xfrm>
          <a:prstGeom prst="rect">
            <a:avLst/>
          </a:prstGeom>
        </p:spPr>
      </p:pic>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5720" y="1700808"/>
            <a:ext cx="708670" cy="708670"/>
          </a:xfrm>
          <a:prstGeom prst="rect">
            <a:avLst/>
          </a:prstGeom>
        </p:spPr>
      </p:pic>
      <p:cxnSp>
        <p:nvCxnSpPr>
          <p:cNvPr id="84" name="Straight Connector 83"/>
          <p:cNvCxnSpPr/>
          <p:nvPr/>
        </p:nvCxnSpPr>
        <p:spPr>
          <a:xfrm flipH="1">
            <a:off x="6023992" y="3068960"/>
            <a:ext cx="288032" cy="108012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464152" y="1772816"/>
            <a:ext cx="478996" cy="50429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752184" y="3429000"/>
            <a:ext cx="900526" cy="24681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7848" y="4221089"/>
            <a:ext cx="1733178" cy="513021"/>
          </a:xfrm>
          <a:prstGeom prst="rect">
            <a:avLst/>
          </a:prstGeom>
        </p:spPr>
      </p:pic>
      <p:sp>
        <p:nvSpPr>
          <p:cNvPr id="15" name="Rectangle 14"/>
          <p:cNvSpPr/>
          <p:nvPr/>
        </p:nvSpPr>
        <p:spPr>
          <a:xfrm>
            <a:off x="3359696" y="4869160"/>
            <a:ext cx="4572000" cy="369332"/>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smtClean="0">
              <a:ln>
                <a:noFill/>
              </a:ln>
              <a:solidFill>
                <a:srgbClr val="1F497D"/>
              </a:solidFill>
              <a:effectLst/>
              <a:uLnTx/>
              <a:uFillTx/>
              <a:latin typeface="Calibri" pitchFamily="34" charset="0"/>
              <a:ea typeface="+mn-ea"/>
              <a:cs typeface="Arial" charset="0"/>
            </a:endParaRPr>
          </a:p>
        </p:txBody>
      </p:sp>
      <p:cxnSp>
        <p:nvCxnSpPr>
          <p:cNvPr id="27" name="Straight Connector 26"/>
          <p:cNvCxnSpPr/>
          <p:nvPr/>
        </p:nvCxnSpPr>
        <p:spPr>
          <a:xfrm flipV="1">
            <a:off x="2936032" y="2285258"/>
            <a:ext cx="720080" cy="72007"/>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295800" y="2420888"/>
            <a:ext cx="1440160" cy="180020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456040" y="4653136"/>
            <a:ext cx="2592288" cy="616714"/>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10056440" y="1484784"/>
            <a:ext cx="288032" cy="64807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431704" y="4869161"/>
            <a:ext cx="4572000" cy="1200329"/>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itchFamily="34" charset="0"/>
                <a:ea typeface="+mn-ea"/>
                <a:cs typeface="Arial" charset="0"/>
              </a:rPr>
              <a:t>Verwijzingsrepertorium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087670"/>
                </a:solidFill>
                <a:effectLst/>
                <a:uLnTx/>
                <a:uFillTx/>
                <a:latin typeface="Calibri" pitchFamily="34" charset="0"/>
                <a:ea typeface="+mn-ea"/>
                <a:cs typeface="Arial" charset="0"/>
              </a:rPr>
              <a:t>eHealth</a:t>
            </a:r>
            <a:r>
              <a:rPr kumimoji="0" lang="nl-NL" sz="1800" b="0" i="0" u="none" strike="noStrike" kern="1200" cap="none" spc="0" normalizeH="0" baseline="0" noProof="0" dirty="0">
                <a:ln>
                  <a:noFill/>
                </a:ln>
                <a:solidFill>
                  <a:prstClr val="black"/>
                </a:solidFill>
                <a:effectLst/>
                <a:uLnTx/>
                <a:uFillTx/>
                <a:latin typeface="Calibri" pitchFamily="34" charset="0"/>
                <a:ea typeface="+mn-ea"/>
                <a:cs typeface="Arial" charset="0"/>
              </a:rPr>
              <a:t>-certificaten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itchFamily="34" charset="0"/>
                <a:ea typeface="+mn-ea"/>
                <a:cs typeface="Arial" charset="0"/>
              </a:rPr>
              <a:t>Geïntegreerd toegangs- en gebruikersbeheer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itchFamily="34" charset="0"/>
                <a:ea typeface="+mn-ea"/>
                <a:cs typeface="Arial" charset="0"/>
              </a:rPr>
              <a:t>Systeem voor end-</a:t>
            </a:r>
            <a:r>
              <a:rPr kumimoji="0" lang="nl-NL" sz="1800" b="0" i="0" u="none" strike="noStrike" kern="1200" cap="none" spc="0" normalizeH="0" baseline="0" noProof="0" dirty="0" err="1">
                <a:ln>
                  <a:noFill/>
                </a:ln>
                <a:solidFill>
                  <a:prstClr val="black"/>
                </a:solidFill>
                <a:effectLst/>
                <a:uLnTx/>
                <a:uFillTx/>
                <a:latin typeface="Calibri" pitchFamily="34" charset="0"/>
                <a:ea typeface="+mn-ea"/>
                <a:cs typeface="Arial" charset="0"/>
              </a:rPr>
              <a:t>to</a:t>
            </a:r>
            <a:r>
              <a:rPr kumimoji="0" lang="nl-NL" sz="1800" b="0" i="0" u="none" strike="noStrike" kern="1200" cap="none" spc="0" normalizeH="0" baseline="0" noProof="0" dirty="0">
                <a:ln>
                  <a:noFill/>
                </a:ln>
                <a:solidFill>
                  <a:prstClr val="black"/>
                </a:solidFill>
                <a:effectLst/>
                <a:uLnTx/>
                <a:uFillTx/>
                <a:latin typeface="Calibri" pitchFamily="34" charset="0"/>
                <a:ea typeface="+mn-ea"/>
                <a:cs typeface="Arial" charset="0"/>
              </a:rPr>
              <a:t>-end-</a:t>
            </a:r>
            <a:r>
              <a:rPr kumimoji="0" lang="nl-NL" sz="1800" b="0" i="0" u="none" strike="noStrike" kern="1200" cap="none" spc="0" normalizeH="0" baseline="0" noProof="0" dirty="0" err="1">
                <a:ln>
                  <a:noFill/>
                </a:ln>
                <a:solidFill>
                  <a:prstClr val="black"/>
                </a:solidFill>
                <a:effectLst/>
                <a:uLnTx/>
                <a:uFillTx/>
                <a:latin typeface="Calibri" pitchFamily="34" charset="0"/>
                <a:ea typeface="+mn-ea"/>
                <a:cs typeface="Arial" charset="0"/>
              </a:rPr>
              <a:t>vercijfering</a:t>
            </a:r>
            <a:endParaRPr kumimoji="0" lang="fr-BE" sz="18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2224" y="1196752"/>
            <a:ext cx="769268" cy="769268"/>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44272" y="3645024"/>
            <a:ext cx="764704" cy="764704"/>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14756" y="1052736"/>
            <a:ext cx="553244" cy="553244"/>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16280" y="2348880"/>
            <a:ext cx="548680" cy="548680"/>
          </a:xfrm>
          <a:prstGeom prst="rect">
            <a:avLst/>
          </a:prstGeom>
        </p:spPr>
      </p:pic>
      <p:cxnSp>
        <p:nvCxnSpPr>
          <p:cNvPr id="38" name="Straight Connector 37"/>
          <p:cNvCxnSpPr/>
          <p:nvPr/>
        </p:nvCxnSpPr>
        <p:spPr>
          <a:xfrm flipV="1">
            <a:off x="7752184" y="2780928"/>
            <a:ext cx="720080" cy="1369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120336" y="2780928"/>
            <a:ext cx="1080120" cy="923330"/>
          </a:xfrm>
          <a:prstGeom prst="rect">
            <a:avLst/>
          </a:prstGeom>
          <a:no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1800" b="0" i="0" u="none" strike="noStrike" kern="1200" cap="none" spc="0" normalizeH="0" baseline="0" noProof="0" dirty="0" err="1" smtClean="0">
                <a:ln>
                  <a:noFill/>
                </a:ln>
                <a:solidFill>
                  <a:prstClr val="black"/>
                </a:solidFill>
                <a:effectLst/>
                <a:uLnTx/>
                <a:uFillTx/>
                <a:latin typeface="Calibri" pitchFamily="34" charset="0"/>
                <a:ea typeface="+mn-ea"/>
                <a:cs typeface="Arial" charset="0"/>
              </a:rPr>
              <a:t>BruSafe</a:t>
            </a:r>
            <a:endParaRPr kumimoji="0" lang="fr-BE" sz="1800" b="0" i="0" u="none" strike="noStrike" kern="1200" cap="none" spc="0" normalizeH="0" baseline="0" noProof="0" dirty="0" smtClean="0">
              <a:ln>
                <a:noFill/>
              </a:ln>
              <a:solidFill>
                <a:prstClr val="black"/>
              </a:solidFill>
              <a:effectLst/>
              <a:uLnTx/>
              <a:uFillTx/>
              <a:latin typeface="Calibri"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1800" b="0" i="0" u="none" strike="noStrike" kern="1200" cap="none" spc="0" normalizeH="0" baseline="0" noProof="0" dirty="0" err="1" smtClean="0">
                <a:ln>
                  <a:noFill/>
                </a:ln>
                <a:solidFill>
                  <a:prstClr val="black"/>
                </a:solidFill>
                <a:effectLst/>
                <a:uLnTx/>
                <a:uFillTx/>
                <a:latin typeface="Calibri" pitchFamily="34" charset="0"/>
                <a:ea typeface="+mn-ea"/>
                <a:cs typeface="Arial" charset="0"/>
              </a:rPr>
              <a:t>InterMed</a:t>
            </a:r>
            <a:endParaRPr kumimoji="0" lang="fr-BE" sz="1800" b="0" i="0" u="none" strike="noStrike" kern="1200" cap="none" spc="0" normalizeH="0" baseline="0" noProof="0" dirty="0" smtClean="0">
              <a:ln>
                <a:noFill/>
              </a:ln>
              <a:solidFill>
                <a:prstClr val="black"/>
              </a:solidFill>
              <a:effectLst/>
              <a:uLnTx/>
              <a:uFillTx/>
              <a:latin typeface="Calibri"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1800" b="0" i="0" u="none" strike="noStrike" kern="1200" cap="none" spc="0" normalizeH="0" baseline="0" noProof="0" dirty="0" err="1" smtClean="0">
                <a:ln>
                  <a:noFill/>
                </a:ln>
                <a:solidFill>
                  <a:prstClr val="black"/>
                </a:solidFill>
                <a:effectLst/>
                <a:uLnTx/>
                <a:uFillTx/>
                <a:latin typeface="Calibri" pitchFamily="34" charset="0"/>
                <a:ea typeface="+mn-ea"/>
                <a:cs typeface="Arial" charset="0"/>
              </a:rPr>
              <a:t>VitaLink</a:t>
            </a:r>
            <a:endParaRPr kumimoji="0" lang="fr-BE" sz="18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grpSp>
        <p:nvGrpSpPr>
          <p:cNvPr id="17" name="Group 16"/>
          <p:cNvGrpSpPr/>
          <p:nvPr/>
        </p:nvGrpSpPr>
        <p:grpSpPr>
          <a:xfrm>
            <a:off x="6168008" y="2060848"/>
            <a:ext cx="1438588" cy="1340228"/>
            <a:chOff x="4427984" y="1856178"/>
            <a:chExt cx="1438588" cy="1340228"/>
          </a:xfrm>
          <a:solidFill>
            <a:srgbClr val="B2B2B2"/>
          </a:solidFill>
        </p:grpSpPr>
        <p:pic>
          <p:nvPicPr>
            <p:cNvPr id="6" name="Picture 5"/>
            <p:cNvPicPr>
              <a:picLocks noChangeAspect="1"/>
            </p:cNvPicPr>
            <p:nvPr/>
          </p:nvPicPr>
          <p:blipFill>
            <a:blip r:embed="rId9"/>
            <a:stretch>
              <a:fillRect/>
            </a:stretch>
          </p:blipFill>
          <p:spPr>
            <a:xfrm>
              <a:off x="4716016" y="1856178"/>
              <a:ext cx="955948" cy="348686"/>
            </a:xfrm>
            <a:prstGeom prst="rect">
              <a:avLst/>
            </a:prstGeom>
            <a:grpFill/>
            <a:ln>
              <a:solidFill>
                <a:srgbClr val="000000"/>
              </a:solidFill>
            </a:ln>
          </p:spPr>
        </p:pic>
        <p:pic>
          <p:nvPicPr>
            <p:cNvPr id="7" name="Picture 6"/>
            <p:cNvPicPr>
              <a:picLocks noChangeAspect="1"/>
            </p:cNvPicPr>
            <p:nvPr/>
          </p:nvPicPr>
          <p:blipFill>
            <a:blip r:embed="rId10"/>
            <a:stretch>
              <a:fillRect/>
            </a:stretch>
          </p:blipFill>
          <p:spPr>
            <a:xfrm>
              <a:off x="5076056" y="2348880"/>
              <a:ext cx="790516" cy="376436"/>
            </a:xfrm>
            <a:prstGeom prst="rect">
              <a:avLst/>
            </a:prstGeom>
            <a:grpFill/>
            <a:ln>
              <a:solidFill>
                <a:srgbClr val="000000"/>
              </a:solidFill>
            </a:ln>
          </p:spPr>
        </p:pic>
        <p:pic>
          <p:nvPicPr>
            <p:cNvPr id="10" name="Picture 9"/>
            <p:cNvPicPr>
              <a:picLocks noChangeAspect="1"/>
            </p:cNvPicPr>
            <p:nvPr/>
          </p:nvPicPr>
          <p:blipFill>
            <a:blip r:embed="rId11"/>
            <a:stretch>
              <a:fillRect/>
            </a:stretch>
          </p:blipFill>
          <p:spPr>
            <a:xfrm>
              <a:off x="4427984" y="2276872"/>
              <a:ext cx="576064" cy="506539"/>
            </a:xfrm>
            <a:prstGeom prst="rect">
              <a:avLst/>
            </a:prstGeom>
            <a:grpFill/>
            <a:ln>
              <a:solidFill>
                <a:srgbClr val="000000"/>
              </a:solidFill>
            </a:ln>
          </p:spPr>
        </p:pic>
        <p:pic>
          <p:nvPicPr>
            <p:cNvPr id="4" name="Picture 3"/>
            <p:cNvPicPr>
              <a:picLocks noChangeAspect="1"/>
            </p:cNvPicPr>
            <p:nvPr/>
          </p:nvPicPr>
          <p:blipFill>
            <a:blip r:embed="rId12"/>
            <a:stretch>
              <a:fillRect/>
            </a:stretch>
          </p:blipFill>
          <p:spPr>
            <a:xfrm>
              <a:off x="5220072" y="2924944"/>
              <a:ext cx="576262" cy="271462"/>
            </a:xfrm>
            <a:prstGeom prst="rect">
              <a:avLst/>
            </a:prstGeom>
            <a:grpFill/>
            <a:ln>
              <a:solidFill>
                <a:srgbClr val="000000"/>
              </a:solidFill>
            </a:ln>
          </p:spPr>
        </p:pic>
      </p:gr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4392" y="2060848"/>
            <a:ext cx="492646" cy="492646"/>
          </a:xfrm>
          <a:prstGeom prst="rect">
            <a:avLst/>
          </a:prstGeom>
        </p:spPr>
      </p:pic>
      <p:cxnSp>
        <p:nvCxnSpPr>
          <p:cNvPr id="35" name="Straight Connector 34"/>
          <p:cNvCxnSpPr/>
          <p:nvPr/>
        </p:nvCxnSpPr>
        <p:spPr>
          <a:xfrm flipV="1">
            <a:off x="9264352" y="2492896"/>
            <a:ext cx="360040" cy="144016"/>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120336" y="5230942"/>
            <a:ext cx="1368152"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pitchFamily="34" charset="0"/>
                <a:ea typeface="+mn-ea"/>
                <a:cs typeface="Arial" charset="0"/>
              </a:rPr>
              <a:t>Authentieke bronnen</a:t>
            </a:r>
            <a:endParaRPr kumimoji="0" lang="fr-BE" sz="18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pic>
        <p:nvPicPr>
          <p:cNvPr id="46" name="Picture 45"/>
          <p:cNvPicPr>
            <a:picLocks noChangeAspect="1"/>
          </p:cNvPicPr>
          <p:nvPr/>
        </p:nvPicPr>
        <p:blipFill>
          <a:blip r:embed="rId13"/>
          <a:stretch>
            <a:fillRect/>
          </a:stretch>
        </p:blipFill>
        <p:spPr>
          <a:xfrm>
            <a:off x="9408368" y="4725145"/>
            <a:ext cx="621846" cy="542591"/>
          </a:xfrm>
          <a:prstGeom prst="rect">
            <a:avLst/>
          </a:prstGeom>
        </p:spPr>
      </p:pic>
    </p:spTree>
    <p:extLst>
      <p:ext uri="{BB962C8B-B14F-4D97-AF65-F5344CB8AC3E}">
        <p14:creationId xmlns:p14="http://schemas.microsoft.com/office/powerpoint/2010/main" val="49691024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Zorgrelaties</a:t>
            </a:r>
            <a:endParaRPr lang="nl-BE" noProof="0" dirty="0"/>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7528" y="1052736"/>
            <a:ext cx="1240334" cy="1240334"/>
          </a:xfrm>
          <a:prstGeom prst="rect">
            <a:avLst/>
          </a:prstGeom>
        </p:spPr>
      </p:pic>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5720" y="1700808"/>
            <a:ext cx="708670" cy="708670"/>
          </a:xfrm>
          <a:prstGeom prst="rect">
            <a:avLst/>
          </a:prstGeom>
        </p:spPr>
      </p:pic>
      <p:pic>
        <p:nvPicPr>
          <p:cNvPr id="70" name="Picture 3" descr="H:\Communication\Shared\Images Library\eHealth People Icons\mutuel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6281" y="980729"/>
            <a:ext cx="936955" cy="936955"/>
          </a:xfrm>
          <a:prstGeom prst="rect">
            <a:avLst/>
          </a:prstGeom>
          <a:noFill/>
          <a:extLst>
            <a:ext uri="{909E8E84-426E-40DD-AFC4-6F175D3DCCD1}">
              <a14:hiddenFill xmlns:a14="http://schemas.microsoft.com/office/drawing/2010/main">
                <a:solidFill>
                  <a:srgbClr val="FFFFFF"/>
                </a:solidFill>
              </a14:hiddenFill>
            </a:ext>
          </a:extLst>
        </p:spPr>
      </p:pic>
      <p:cxnSp>
        <p:nvCxnSpPr>
          <p:cNvPr id="84" name="Straight Connector 83"/>
          <p:cNvCxnSpPr/>
          <p:nvPr/>
        </p:nvCxnSpPr>
        <p:spPr>
          <a:xfrm flipH="1">
            <a:off x="6023992" y="3068960"/>
            <a:ext cx="288032" cy="108012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608168" y="1484784"/>
            <a:ext cx="720080" cy="36004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824192" y="3140968"/>
            <a:ext cx="1008112" cy="72008"/>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7848" y="4221089"/>
            <a:ext cx="1733178" cy="513021"/>
          </a:xfrm>
          <a:prstGeom prst="rect">
            <a:avLst/>
          </a:prstGeom>
        </p:spPr>
      </p:pic>
      <p:pic>
        <p:nvPicPr>
          <p:cNvPr id="16" name="Picture 15"/>
          <p:cNvPicPr>
            <a:picLocks noChangeAspect="1"/>
          </p:cNvPicPr>
          <p:nvPr/>
        </p:nvPicPr>
        <p:blipFill>
          <a:blip r:embed="rId6"/>
          <a:stretch>
            <a:fillRect/>
          </a:stretch>
        </p:blipFill>
        <p:spPr>
          <a:xfrm>
            <a:off x="6428954" y="2741910"/>
            <a:ext cx="1107207" cy="471066"/>
          </a:xfrm>
          <a:prstGeom prst="rect">
            <a:avLst/>
          </a:prstGeom>
        </p:spPr>
      </p:pic>
      <p:sp>
        <p:nvSpPr>
          <p:cNvPr id="13" name="TextBox 12"/>
          <p:cNvSpPr txBox="1"/>
          <p:nvPr/>
        </p:nvSpPr>
        <p:spPr>
          <a:xfrm>
            <a:off x="9120336" y="5230942"/>
            <a:ext cx="1368152"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pitchFamily="34" charset="0"/>
                <a:ea typeface="+mn-ea"/>
                <a:cs typeface="Arial" charset="0"/>
              </a:rPr>
              <a:t>Authentieke bronnen</a:t>
            </a:r>
            <a:endParaRPr kumimoji="0" lang="fr-BE" sz="18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cxnSp>
        <p:nvCxnSpPr>
          <p:cNvPr id="27" name="Straight Connector 26"/>
          <p:cNvCxnSpPr/>
          <p:nvPr/>
        </p:nvCxnSpPr>
        <p:spPr>
          <a:xfrm>
            <a:off x="2783632" y="2348881"/>
            <a:ext cx="720080" cy="1"/>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223792" y="2420888"/>
            <a:ext cx="1512168" cy="180020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456040" y="4581128"/>
            <a:ext cx="2592288" cy="64807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7968208" y="2348880"/>
            <a:ext cx="792088" cy="14425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7"/>
          <a:stretch>
            <a:fillRect/>
          </a:stretch>
        </p:blipFill>
        <p:spPr>
          <a:xfrm>
            <a:off x="9408368" y="4725145"/>
            <a:ext cx="621846" cy="542591"/>
          </a:xfrm>
          <a:prstGeom prst="rect">
            <a:avLst/>
          </a:prstGeom>
        </p:spPr>
      </p:pic>
      <p:sp>
        <p:nvSpPr>
          <p:cNvPr id="33" name="TextBox 32"/>
          <p:cNvSpPr txBox="1"/>
          <p:nvPr/>
        </p:nvSpPr>
        <p:spPr>
          <a:xfrm>
            <a:off x="5375920" y="1990582"/>
            <a:ext cx="2448272" cy="646331"/>
          </a:xfrm>
          <a:prstGeom prst="rect">
            <a:avLst/>
          </a:prstGeom>
          <a:noFill/>
          <a:ln>
            <a:solidFill>
              <a:srgbClr val="00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1800" b="1" i="0" u="none" strike="noStrike" kern="1200" cap="none" spc="0" normalizeH="0" baseline="0" noProof="0" dirty="0" smtClean="0">
                <a:ln>
                  <a:noFill/>
                </a:ln>
                <a:solidFill>
                  <a:prstClr val="black"/>
                </a:solidFill>
                <a:effectLst/>
                <a:uLnTx/>
                <a:uFillTx/>
                <a:latin typeface="Calibri" pitchFamily="34" charset="0"/>
                <a:ea typeface="+mn-ea"/>
                <a:cs typeface="Arial" charset="0"/>
              </a:rPr>
              <a:t>Nationale </a:t>
            </a:r>
            <a:r>
              <a:rPr kumimoji="0" lang="fr-BE" sz="1800" b="1" i="0" u="none" strike="noStrike" kern="1200" cap="none" spc="0" normalizeH="0" baseline="0" noProof="0" dirty="0" err="1" smtClean="0">
                <a:ln>
                  <a:noFill/>
                </a:ln>
                <a:solidFill>
                  <a:prstClr val="black"/>
                </a:solidFill>
                <a:effectLst/>
                <a:uLnTx/>
                <a:uFillTx/>
                <a:latin typeface="Calibri" pitchFamily="34" charset="0"/>
                <a:ea typeface="+mn-ea"/>
                <a:cs typeface="Arial" charset="0"/>
              </a:rPr>
              <a:t>databank</a:t>
            </a:r>
            <a:r>
              <a:rPr kumimoji="0" lang="fr-BE" sz="1800" b="1" i="0" u="none" strike="noStrike" kern="1200" cap="none" spc="0" normalizeH="0" baseline="0" noProof="0" dirty="0" smtClean="0">
                <a:ln>
                  <a:noFill/>
                </a:ln>
                <a:solidFill>
                  <a:prstClr val="black"/>
                </a:solidFill>
                <a:effectLst/>
                <a:uLnTx/>
                <a:uFillTx/>
                <a:latin typeface="Calibri" pitchFamily="34" charset="0"/>
                <a:ea typeface="+mn-ea"/>
                <a:cs typeface="Arial" charset="0"/>
              </a:rPr>
              <a:t> van de </a:t>
            </a:r>
            <a:r>
              <a:rPr kumimoji="0" lang="fr-BE" sz="1800" b="1" i="0" u="none" strike="noStrike" kern="1200" cap="none" spc="0" normalizeH="0" baseline="0" noProof="0" dirty="0" err="1" smtClean="0">
                <a:ln>
                  <a:noFill/>
                </a:ln>
                <a:solidFill>
                  <a:prstClr val="black"/>
                </a:solidFill>
                <a:effectLst/>
                <a:uLnTx/>
                <a:uFillTx/>
                <a:latin typeface="Calibri" pitchFamily="34" charset="0"/>
                <a:ea typeface="+mn-ea"/>
                <a:cs typeface="Arial" charset="0"/>
              </a:rPr>
              <a:t>zorgrelaties</a:t>
            </a:r>
            <a:endParaRPr kumimoji="0" lang="fr-BE" sz="1800" b="1"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04312" y="1916832"/>
            <a:ext cx="697260" cy="697260"/>
          </a:xfrm>
          <a:prstGeom prst="rect">
            <a:avLst/>
          </a:prstGeom>
        </p:spPr>
      </p:pic>
      <p:sp>
        <p:nvSpPr>
          <p:cNvPr id="17" name="TextBox 16"/>
          <p:cNvSpPr txBox="1"/>
          <p:nvPr/>
        </p:nvSpPr>
        <p:spPr>
          <a:xfrm>
            <a:off x="9624392" y="2204865"/>
            <a:ext cx="72008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1200" b="0" i="0" u="none" strike="noStrike" kern="1200" cap="none" spc="0" normalizeH="0" baseline="0" noProof="0" dirty="0">
                <a:ln>
                  <a:noFill/>
                </a:ln>
                <a:solidFill>
                  <a:prstClr val="black"/>
                </a:solidFill>
                <a:effectLst/>
                <a:uLnTx/>
                <a:uFillTx/>
                <a:latin typeface="Calibri" pitchFamily="34" charset="0"/>
                <a:ea typeface="+mn-ea"/>
                <a:cs typeface="Arial" charset="0"/>
              </a:rPr>
              <a:t>GMD </a:t>
            </a:r>
            <a:r>
              <a:rPr kumimoji="0" lang="fr-BE" sz="1200" b="0" i="0" u="none" strike="noStrike" kern="1200" cap="none" spc="0" normalizeH="0" baseline="0" noProof="0" dirty="0" err="1">
                <a:ln>
                  <a:noFill/>
                </a:ln>
                <a:solidFill>
                  <a:prstClr val="black"/>
                </a:solidFill>
                <a:effectLst/>
                <a:uLnTx/>
                <a:uFillTx/>
                <a:latin typeface="Calibri" pitchFamily="34" charset="0"/>
                <a:ea typeface="+mn-ea"/>
                <a:cs typeface="Arial" charset="0"/>
              </a:rPr>
              <a:t>houders</a:t>
            </a:r>
            <a:endParaRPr kumimoji="0" lang="fr-BE"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76320" y="2852936"/>
            <a:ext cx="664270" cy="664270"/>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42748" y="3645024"/>
            <a:ext cx="625252" cy="625252"/>
          </a:xfrm>
          <a:prstGeom prst="rect">
            <a:avLst/>
          </a:prstGeom>
        </p:spPr>
      </p:pic>
      <p:cxnSp>
        <p:nvCxnSpPr>
          <p:cNvPr id="44" name="Straight Connector 43"/>
          <p:cNvCxnSpPr>
            <a:endCxn id="18" idx="1"/>
          </p:cNvCxnSpPr>
          <p:nvPr/>
        </p:nvCxnSpPr>
        <p:spPr>
          <a:xfrm>
            <a:off x="9552384" y="3573016"/>
            <a:ext cx="490364" cy="384634"/>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3431704" y="4797153"/>
            <a:ext cx="4572000" cy="1200329"/>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itchFamily="34" charset="0"/>
                <a:ea typeface="+mn-ea"/>
                <a:cs typeface="Arial" charset="0"/>
              </a:rPr>
              <a:t>Verwijzingsrepertorium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087670"/>
                </a:solidFill>
                <a:effectLst/>
                <a:uLnTx/>
                <a:uFillTx/>
                <a:latin typeface="Calibri" pitchFamily="34" charset="0"/>
                <a:ea typeface="+mn-ea"/>
                <a:cs typeface="Arial" charset="0"/>
              </a:rPr>
              <a:t>eHealth</a:t>
            </a:r>
            <a:r>
              <a:rPr kumimoji="0" lang="nl-NL" sz="1800" b="0" i="0" u="none" strike="noStrike" kern="1200" cap="none" spc="0" normalizeH="0" baseline="0" noProof="0" dirty="0">
                <a:ln>
                  <a:noFill/>
                </a:ln>
                <a:solidFill>
                  <a:prstClr val="black"/>
                </a:solidFill>
                <a:effectLst/>
                <a:uLnTx/>
                <a:uFillTx/>
                <a:latin typeface="Calibri" pitchFamily="34" charset="0"/>
                <a:ea typeface="+mn-ea"/>
                <a:cs typeface="Arial" charset="0"/>
              </a:rPr>
              <a:t>-certificaten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itchFamily="34" charset="0"/>
                <a:ea typeface="+mn-ea"/>
                <a:cs typeface="Arial" charset="0"/>
              </a:rPr>
              <a:t>Geïntegreerd toegangs- en gebruikersbeheer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itchFamily="34" charset="0"/>
                <a:ea typeface="+mn-ea"/>
                <a:cs typeface="Arial" charset="0"/>
              </a:rPr>
              <a:t>Systeem voor end-</a:t>
            </a:r>
            <a:r>
              <a:rPr kumimoji="0" lang="nl-NL" sz="1800" b="0" i="0" u="none" strike="noStrike" kern="1200" cap="none" spc="0" normalizeH="0" baseline="0" noProof="0" dirty="0" err="1">
                <a:ln>
                  <a:noFill/>
                </a:ln>
                <a:solidFill>
                  <a:prstClr val="black"/>
                </a:solidFill>
                <a:effectLst/>
                <a:uLnTx/>
                <a:uFillTx/>
                <a:latin typeface="Calibri" pitchFamily="34" charset="0"/>
                <a:ea typeface="+mn-ea"/>
                <a:cs typeface="Arial" charset="0"/>
              </a:rPr>
              <a:t>to</a:t>
            </a:r>
            <a:r>
              <a:rPr kumimoji="0" lang="nl-NL" sz="1800" b="0" i="0" u="none" strike="noStrike" kern="1200" cap="none" spc="0" normalizeH="0" baseline="0" noProof="0" dirty="0">
                <a:ln>
                  <a:noFill/>
                </a:ln>
                <a:solidFill>
                  <a:prstClr val="black"/>
                </a:solidFill>
                <a:effectLst/>
                <a:uLnTx/>
                <a:uFillTx/>
                <a:latin typeface="Calibri" pitchFamily="34" charset="0"/>
                <a:ea typeface="+mn-ea"/>
                <a:cs typeface="Arial" charset="0"/>
              </a:rPr>
              <a:t>-end-</a:t>
            </a:r>
            <a:r>
              <a:rPr kumimoji="0" lang="nl-NL" sz="1800" b="0" i="0" u="none" strike="noStrike" kern="1200" cap="none" spc="0" normalizeH="0" baseline="0" noProof="0" dirty="0" err="1">
                <a:ln>
                  <a:noFill/>
                </a:ln>
                <a:solidFill>
                  <a:prstClr val="black"/>
                </a:solidFill>
                <a:effectLst/>
                <a:uLnTx/>
                <a:uFillTx/>
                <a:latin typeface="Calibri" pitchFamily="34" charset="0"/>
                <a:ea typeface="+mn-ea"/>
                <a:cs typeface="Arial" charset="0"/>
              </a:rPr>
              <a:t>vercijfering</a:t>
            </a:r>
            <a:endParaRPr kumimoji="0" lang="fr-BE" sz="18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50679805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noProof="0" dirty="0" err="1" smtClean="0">
                <a:solidFill>
                  <a:srgbClr val="087670"/>
                </a:solidFill>
              </a:rPr>
              <a:t>eHealth</a:t>
            </a:r>
            <a:r>
              <a:rPr lang="nl-BE" noProof="0" dirty="0" err="1" smtClean="0"/>
              <a:t>CreaBis</a:t>
            </a:r>
            <a:r>
              <a:rPr lang="nl-BE" noProof="0" dirty="0" smtClean="0"/>
              <a:t> </a:t>
            </a:r>
            <a:endParaRPr lang="nl-BE" noProof="0" dirty="0"/>
          </a:p>
        </p:txBody>
      </p:sp>
      <p:sp>
        <p:nvSpPr>
          <p:cNvPr id="8" name="Content Placeholder 7"/>
          <p:cNvSpPr>
            <a:spLocks noGrp="1"/>
          </p:cNvSpPr>
          <p:nvPr>
            <p:ph idx="1"/>
          </p:nvPr>
        </p:nvSpPr>
        <p:spPr/>
        <p:txBody>
          <a:bodyPr/>
          <a:lstStyle/>
          <a:p>
            <a:r>
              <a:rPr lang="nl-BE" noProof="0" dirty="0" smtClean="0"/>
              <a:t>in productie sinds juni 2020</a:t>
            </a:r>
          </a:p>
          <a:p>
            <a:r>
              <a:rPr lang="nl-BE" noProof="0" dirty="0" smtClean="0"/>
              <a:t>in het kader van de Covid-crisis wordt het INSZ (identificatienummer van de sociale zekerheid) gebruikt als identificatiemiddel voor de Covid-testvoorschriften</a:t>
            </a:r>
          </a:p>
          <a:p>
            <a:pPr lvl="1"/>
            <a:r>
              <a:rPr lang="nl-BE" noProof="0" dirty="0" smtClean="0"/>
              <a:t>het INSZ stemt overeen met</a:t>
            </a:r>
          </a:p>
          <a:p>
            <a:pPr lvl="2"/>
            <a:r>
              <a:rPr lang="nl-BE" noProof="0" dirty="0" smtClean="0"/>
              <a:t>hetzij het rijksregisternummer (toegekend door het Rijksregister)</a:t>
            </a:r>
          </a:p>
          <a:p>
            <a:pPr lvl="2"/>
            <a:r>
              <a:rPr lang="nl-BE" noProof="0" dirty="0" smtClean="0"/>
              <a:t>hetzij een </a:t>
            </a:r>
            <a:r>
              <a:rPr lang="nl-BE" noProof="0" dirty="0" err="1" smtClean="0"/>
              <a:t>BIS-nummer</a:t>
            </a:r>
            <a:r>
              <a:rPr lang="nl-BE" noProof="0" dirty="0" smtClean="0"/>
              <a:t>, toegekend door de Kruispuntbank van de Sociale Zekerheid aan personen die geen rijksregisternummer hebben (dit </a:t>
            </a:r>
            <a:r>
              <a:rPr lang="nl-BE" noProof="0" dirty="0" err="1" smtClean="0"/>
              <a:t>BIS-nummer</a:t>
            </a:r>
            <a:r>
              <a:rPr lang="nl-BE" noProof="0" dirty="0" smtClean="0"/>
              <a:t> wordt opgeslagen in het BIS-register)</a:t>
            </a:r>
          </a:p>
          <a:p>
            <a:pPr lvl="1"/>
            <a:r>
              <a:rPr lang="nl-BE" noProof="0" dirty="0" smtClean="0"/>
              <a:t>in deze context is het belangrijk dat artsen die geen medisch softwarepakket gebruiken toch een </a:t>
            </a:r>
            <a:r>
              <a:rPr lang="nl-BE" noProof="0" dirty="0" err="1" smtClean="0"/>
              <a:t>BIS-nummer</a:t>
            </a:r>
            <a:r>
              <a:rPr lang="nl-BE" noProof="0" dirty="0" smtClean="0"/>
              <a:t> kunnen aanmaken</a:t>
            </a:r>
            <a:endParaRPr lang="nl-BE" noProof="0" dirty="0"/>
          </a:p>
        </p:txBody>
      </p:sp>
    </p:spTree>
    <p:extLst>
      <p:ext uri="{BB962C8B-B14F-4D97-AF65-F5344CB8AC3E}">
        <p14:creationId xmlns:p14="http://schemas.microsoft.com/office/powerpoint/2010/main" val="303586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noProof="0" dirty="0" err="1" smtClean="0">
                <a:solidFill>
                  <a:srgbClr val="087670"/>
                </a:solidFill>
              </a:rPr>
              <a:t>eHealth</a:t>
            </a:r>
            <a:r>
              <a:rPr lang="nl-BE" noProof="0" dirty="0" err="1" smtClean="0"/>
              <a:t>CreaBis</a:t>
            </a:r>
            <a:r>
              <a:rPr lang="nl-BE" noProof="0" dirty="0" smtClean="0"/>
              <a:t> </a:t>
            </a:r>
            <a:endParaRPr lang="nl-BE" noProof="0" dirty="0"/>
          </a:p>
        </p:txBody>
      </p:sp>
      <p:sp>
        <p:nvSpPr>
          <p:cNvPr id="8" name="Content Placeholder 7"/>
          <p:cNvSpPr>
            <a:spLocks noGrp="1"/>
          </p:cNvSpPr>
          <p:nvPr>
            <p:ph idx="1"/>
          </p:nvPr>
        </p:nvSpPr>
        <p:spPr/>
        <p:txBody>
          <a:bodyPr/>
          <a:lstStyle/>
          <a:p>
            <a:r>
              <a:rPr lang="nl-BE" noProof="0" dirty="0" smtClean="0"/>
              <a:t>wie krijgt een </a:t>
            </a:r>
            <a:r>
              <a:rPr lang="nl-BE" noProof="0" dirty="0" err="1" smtClean="0"/>
              <a:t>BIS-nummer</a:t>
            </a:r>
            <a:r>
              <a:rPr lang="nl-BE" noProof="0" dirty="0" smtClean="0"/>
              <a:t>?</a:t>
            </a:r>
          </a:p>
          <a:p>
            <a:pPr lvl="1"/>
            <a:r>
              <a:rPr lang="nl-BE" noProof="0" dirty="0" smtClean="0"/>
              <a:t>personen die niet ingeschreven zijn in het rijksregister, maar die nauwe en stabiele relaties met België hebben in diverse sectoren (sociale zekerheid, gezondheid, enz.)</a:t>
            </a:r>
          </a:p>
          <a:p>
            <a:pPr lvl="1"/>
            <a:r>
              <a:rPr lang="nl-BE" noProof="0" dirty="0" smtClean="0"/>
              <a:t>dit </a:t>
            </a:r>
            <a:r>
              <a:rPr lang="nl-BE" noProof="0" dirty="0" err="1" smtClean="0"/>
              <a:t>BIS-nummer</a:t>
            </a:r>
            <a:r>
              <a:rPr lang="nl-BE" noProof="0" dirty="0" smtClean="0"/>
              <a:t> kan enkel door een arts worden aangemaakt in aanwezigheid van de patiënt en op voorwaarde dat de patiënt een geldig identiteitsbewijs kan voorleggen aan de arts</a:t>
            </a:r>
          </a:p>
          <a:p>
            <a:r>
              <a:rPr lang="nl-BE" noProof="0" dirty="0" smtClean="0"/>
              <a:t>het gecreëerde </a:t>
            </a:r>
            <a:r>
              <a:rPr lang="nl-BE" noProof="0" dirty="0" err="1" smtClean="0"/>
              <a:t>BIS-nummer</a:t>
            </a:r>
            <a:r>
              <a:rPr lang="nl-BE" noProof="0" dirty="0" smtClean="0"/>
              <a:t> wordt vervolgens gebruikt als uniek identificatienummer in alle relaties van deze persoon met de Belgische overheid, administraties, actoren in de gezondheidszorg</a:t>
            </a:r>
            <a:endParaRPr lang="nl-BE" noProof="0" dirty="0"/>
          </a:p>
        </p:txBody>
      </p:sp>
    </p:spTree>
    <p:extLst>
      <p:ext uri="{BB962C8B-B14F-4D97-AF65-F5344CB8AC3E}">
        <p14:creationId xmlns:p14="http://schemas.microsoft.com/office/powerpoint/2010/main" val="1128368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Vaccinatie-/Test-/Herstelcertificaat</a:t>
            </a:r>
            <a:endParaRPr lang="nl-BE" noProof="0" dirty="0"/>
          </a:p>
        </p:txBody>
      </p:sp>
      <p:sp>
        <p:nvSpPr>
          <p:cNvPr id="3" name="Content Placeholder 2"/>
          <p:cNvSpPr>
            <a:spLocks noGrp="1"/>
          </p:cNvSpPr>
          <p:nvPr>
            <p:ph idx="1"/>
          </p:nvPr>
        </p:nvSpPr>
        <p:spPr/>
        <p:txBody>
          <a:bodyPr>
            <a:normAutofit/>
          </a:bodyPr>
          <a:lstStyle/>
          <a:p>
            <a:r>
              <a:rPr lang="nl-BE" noProof="0" dirty="0" smtClean="0"/>
              <a:t>‘EU Digital Green </a:t>
            </a:r>
            <a:r>
              <a:rPr lang="nl-BE" noProof="0" dirty="0" err="1" smtClean="0"/>
              <a:t>Certificate</a:t>
            </a:r>
            <a:r>
              <a:rPr lang="nl-BE" noProof="0" dirty="0" smtClean="0"/>
              <a:t>’ </a:t>
            </a:r>
          </a:p>
          <a:p>
            <a:r>
              <a:rPr lang="nl-BE" noProof="0" dirty="0" smtClean="0"/>
              <a:t>juni 2021 &gt; elke Lidstaat van de Europese Unie is verantwoordelijk voor de uitreiking van 3 certificaten</a:t>
            </a:r>
          </a:p>
          <a:p>
            <a:pPr lvl="1">
              <a:buFont typeface="Calibri" panose="020F0502020204030204" pitchFamily="34" charset="0"/>
              <a:buChar char="-"/>
            </a:pPr>
            <a:r>
              <a:rPr lang="nl-BE" noProof="0" dirty="0" smtClean="0"/>
              <a:t>vaccinatiecertificaat</a:t>
            </a:r>
          </a:p>
          <a:p>
            <a:pPr lvl="2">
              <a:buFont typeface="Arial" panose="020B0604020202020204" pitchFamily="34" charset="0"/>
              <a:buChar char="•"/>
            </a:pPr>
            <a:r>
              <a:rPr lang="nl-BE" noProof="0" dirty="0" smtClean="0"/>
              <a:t>bevestigt dat de houder ervan een Covid-19-vaccin gekregen heeft in de Lidstaat die het certificaat uitreikt</a:t>
            </a:r>
          </a:p>
          <a:p>
            <a:pPr lvl="1">
              <a:buFont typeface="Calibri" panose="020F0502020204030204" pitchFamily="34" charset="0"/>
              <a:buChar char="-"/>
            </a:pPr>
            <a:r>
              <a:rPr lang="nl-BE" noProof="0" dirty="0"/>
              <a:t>testcertificaat</a:t>
            </a:r>
          </a:p>
          <a:p>
            <a:pPr lvl="2">
              <a:buFont typeface="Arial" panose="020B0604020202020204" pitchFamily="34" charset="0"/>
              <a:buChar char="•"/>
            </a:pPr>
            <a:r>
              <a:rPr lang="nl-BE" noProof="0" dirty="0"/>
              <a:t>vermeldt de datum en het resultaat van de PCR-test of antigeentest opgenomen in de geactualiseerde gezamenlijke lijst van snelle antigeentests opgesteld op basis van de aanbeveling van de Raad</a:t>
            </a:r>
          </a:p>
          <a:p>
            <a:pPr lvl="1">
              <a:buFont typeface="Calibri" panose="020F0502020204030204" pitchFamily="34" charset="0"/>
              <a:buChar char="-"/>
            </a:pPr>
            <a:r>
              <a:rPr lang="nl-BE" noProof="0" dirty="0"/>
              <a:t>herstelcertificaat</a:t>
            </a:r>
          </a:p>
          <a:p>
            <a:pPr lvl="2"/>
            <a:r>
              <a:rPr lang="nl-BE" noProof="0" dirty="0" smtClean="0"/>
              <a:t>bevestigt dat de houder ervan hersteld is van een SARS-CoV-2-infectie na een positieve PCR-test of een positieve antigeentest </a:t>
            </a:r>
            <a:r>
              <a:rPr lang="nl-BE" noProof="0" dirty="0"/>
              <a:t>opgenomen in de geactualiseerde gezamenlijke lijst </a:t>
            </a:r>
            <a:r>
              <a:rPr lang="nl-BE" noProof="0" dirty="0" smtClean="0"/>
              <a:t>van snelle antigeentests </a:t>
            </a:r>
            <a:r>
              <a:rPr lang="nl-BE" noProof="0" dirty="0"/>
              <a:t>opgesteld op basis van de aanbeveling van de </a:t>
            </a:r>
            <a:r>
              <a:rPr lang="nl-BE" noProof="0" dirty="0" smtClean="0"/>
              <a:t>Raad</a:t>
            </a:r>
          </a:p>
        </p:txBody>
      </p:sp>
    </p:spTree>
    <p:extLst>
      <p:ext uri="{BB962C8B-B14F-4D97-AF65-F5344CB8AC3E}">
        <p14:creationId xmlns:p14="http://schemas.microsoft.com/office/powerpoint/2010/main" val="168597462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Vaccinatie-/Test-/Herstelcertificaat</a:t>
            </a:r>
            <a:endParaRPr lang="nl-BE" noProof="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1544" y="1078256"/>
            <a:ext cx="8486971" cy="5378949"/>
          </a:xfrm>
        </p:spPr>
      </p:pic>
    </p:spTree>
    <p:extLst>
      <p:ext uri="{BB962C8B-B14F-4D97-AF65-F5344CB8AC3E}">
        <p14:creationId xmlns:p14="http://schemas.microsoft.com/office/powerpoint/2010/main" val="335438291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p:nvPr/>
        </p:nvGrpSpPr>
        <p:grpSpPr>
          <a:xfrm>
            <a:off x="457200" y="0"/>
            <a:ext cx="11303000" cy="22786153"/>
            <a:chOff x="457200" y="0"/>
            <a:chExt cx="11303000" cy="22786153"/>
          </a:xfrm>
        </p:grpSpPr>
        <p:grpSp>
          <p:nvGrpSpPr>
            <p:cNvPr id="18" name="Group 17"/>
            <p:cNvGrpSpPr/>
            <p:nvPr/>
          </p:nvGrpSpPr>
          <p:grpSpPr>
            <a:xfrm>
              <a:off x="533400" y="0"/>
              <a:ext cx="11226800" cy="20231608"/>
              <a:chOff x="1433227" y="-1932993"/>
              <a:chExt cx="9139719" cy="16470518"/>
            </a:xfrm>
          </p:grpSpPr>
          <p:pic>
            <p:nvPicPr>
              <p:cNvPr id="16" name="Picture 15"/>
              <p:cNvPicPr>
                <a:picLocks noChangeAspect="1"/>
              </p:cNvPicPr>
              <p:nvPr/>
            </p:nvPicPr>
            <p:blipFill>
              <a:blip r:embed="rId2"/>
              <a:stretch>
                <a:fillRect/>
              </a:stretch>
            </p:blipFill>
            <p:spPr>
              <a:xfrm>
                <a:off x="1433227" y="1904742"/>
                <a:ext cx="9003812" cy="12632783"/>
              </a:xfrm>
              <a:prstGeom prst="rect">
                <a:avLst/>
              </a:prstGeom>
            </p:spPr>
          </p:pic>
          <p:pic>
            <p:nvPicPr>
              <p:cNvPr id="17" name="Picture 16"/>
              <p:cNvPicPr>
                <a:picLocks noChangeAspect="1"/>
              </p:cNvPicPr>
              <p:nvPr/>
            </p:nvPicPr>
            <p:blipFill>
              <a:blip r:embed="rId3"/>
              <a:stretch>
                <a:fillRect/>
              </a:stretch>
            </p:blipFill>
            <p:spPr>
              <a:xfrm>
                <a:off x="1500519" y="-1932993"/>
                <a:ext cx="9072427" cy="6846252"/>
              </a:xfrm>
              <a:prstGeom prst="rect">
                <a:avLst/>
              </a:prstGeom>
            </p:spPr>
          </p:pic>
        </p:grpSp>
        <p:pic>
          <p:nvPicPr>
            <p:cNvPr id="2" name="Picture 1"/>
            <p:cNvPicPr>
              <a:picLocks noChangeAspect="1"/>
            </p:cNvPicPr>
            <p:nvPr/>
          </p:nvPicPr>
          <p:blipFill rotWithShape="1">
            <a:blip r:embed="rId4"/>
            <a:srcRect t="77383" b="7214"/>
            <a:stretch/>
          </p:blipFill>
          <p:spPr>
            <a:xfrm>
              <a:off x="457200" y="20231608"/>
              <a:ext cx="11226800" cy="2554545"/>
            </a:xfrm>
            <a:prstGeom prst="rect">
              <a:avLst/>
            </a:prstGeom>
          </p:spPr>
        </p:pic>
      </p:grpSp>
    </p:spTree>
    <p:extLst>
      <p:ext uri="{BB962C8B-B14F-4D97-AF65-F5344CB8AC3E}">
        <p14:creationId xmlns:p14="http://schemas.microsoft.com/office/powerpoint/2010/main" val="317968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1.66667E-6 -1.11111E-6 L -0.01354 -2.33889 " pathEditMode="relative" rAng="0" ptsTypes="AA">
                                      <p:cBhvr>
                                        <p:cTn id="6" dur="15000" fill="hold"/>
                                        <p:tgtEl>
                                          <p:spTgt spid="3"/>
                                        </p:tgtEl>
                                        <p:attrNameLst>
                                          <p:attrName>ppt_x</p:attrName>
                                          <p:attrName>ppt_y</p:attrName>
                                        </p:attrNameLst>
                                      </p:cBhvr>
                                      <p:rCtr x="-677" y="-116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Meer informatie</a:t>
            </a:r>
            <a:endParaRPr lang="nl-BE" noProof="0" dirty="0"/>
          </a:p>
        </p:txBody>
      </p:sp>
      <p:sp>
        <p:nvSpPr>
          <p:cNvPr id="3" name="Content Placeholder 2"/>
          <p:cNvSpPr>
            <a:spLocks noGrp="1"/>
          </p:cNvSpPr>
          <p:nvPr>
            <p:ph idx="1"/>
          </p:nvPr>
        </p:nvSpPr>
        <p:spPr/>
        <p:txBody>
          <a:bodyPr/>
          <a:lstStyle/>
          <a:p>
            <a:r>
              <a:rPr lang="nl-BE" noProof="0" dirty="0" err="1" smtClean="0"/>
              <a:t>eGezondheidsportaal</a:t>
            </a:r>
            <a:endParaRPr lang="nl-BE" noProof="0" dirty="0" smtClean="0"/>
          </a:p>
          <a:p>
            <a:pPr lvl="1">
              <a:buFont typeface="Calibri" panose="020F0502020204030204" pitchFamily="34" charset="0"/>
              <a:buChar char="-"/>
            </a:pPr>
            <a:r>
              <a:rPr lang="nl-BE" noProof="0" dirty="0" smtClean="0">
                <a:hlinkClick r:id="rId3"/>
              </a:rPr>
              <a:t>www.ehealth.fgov.be/nl</a:t>
            </a:r>
            <a:endParaRPr lang="nl-BE" noProof="0" dirty="0" smtClean="0"/>
          </a:p>
          <a:p>
            <a:r>
              <a:rPr lang="nl-BE" noProof="0" dirty="0" smtClean="0"/>
              <a:t>eHealth platform</a:t>
            </a:r>
          </a:p>
          <a:p>
            <a:pPr lvl="1">
              <a:buFont typeface="Calibri" panose="020F0502020204030204" pitchFamily="34" charset="0"/>
              <a:buChar char="-"/>
            </a:pPr>
            <a:r>
              <a:rPr lang="nl-BE" noProof="0" dirty="0" smtClean="0">
                <a:hlinkClick r:id="rId4"/>
              </a:rPr>
              <a:t>www.ehealth.fgov.be/ehealthplatform/nl</a:t>
            </a:r>
            <a:endParaRPr lang="nl-BE" noProof="0" dirty="0" smtClean="0"/>
          </a:p>
          <a:p>
            <a:pPr>
              <a:buFont typeface="Calibri" panose="020F0502020204030204" pitchFamily="34" charset="0"/>
              <a:buChar char="-"/>
            </a:pPr>
            <a:r>
              <a:rPr lang="nl-BE" noProof="0" dirty="0" smtClean="0"/>
              <a:t>Informatiesystemen ter ondersteuning van bestrijding van COVID-19 pandemie</a:t>
            </a:r>
          </a:p>
          <a:p>
            <a:pPr lvl="1"/>
            <a:r>
              <a:rPr lang="nl-BE" noProof="0" dirty="0" smtClean="0">
                <a:hlinkClick r:id="rId5"/>
              </a:rPr>
              <a:t>www.corona-tracing.info</a:t>
            </a:r>
            <a:endParaRPr lang="nl-BE" noProof="0" dirty="0" smtClean="0"/>
          </a:p>
          <a:p>
            <a:r>
              <a:rPr lang="nl-BE" noProof="0" dirty="0" smtClean="0"/>
              <a:t>Dashboard met betrekking tot de werking van de </a:t>
            </a:r>
            <a:r>
              <a:rPr lang="nl-BE" noProof="0" dirty="0" err="1" smtClean="0"/>
              <a:t>eGezondheidsdiensten</a:t>
            </a:r>
            <a:endParaRPr lang="nl-BE" noProof="0" dirty="0" smtClean="0"/>
          </a:p>
          <a:p>
            <a:pPr lvl="1">
              <a:buFont typeface="Calibri" panose="020F0502020204030204" pitchFamily="34" charset="0"/>
              <a:buChar char="-"/>
            </a:pPr>
            <a:r>
              <a:rPr lang="nl-BE" noProof="0" dirty="0" smtClean="0">
                <a:hlinkClick r:id="rId6"/>
              </a:rPr>
              <a:t>www.status.ehealth.fgov.be/nl</a:t>
            </a:r>
            <a:endParaRPr lang="nl-BE" noProof="0" dirty="0" smtClean="0"/>
          </a:p>
          <a:p>
            <a:r>
              <a:rPr lang="nl-BE" noProof="0" dirty="0" err="1" smtClean="0"/>
              <a:t>G-Cloud</a:t>
            </a:r>
            <a:endParaRPr lang="nl-BE" noProof="0" dirty="0" smtClean="0"/>
          </a:p>
          <a:p>
            <a:pPr lvl="1">
              <a:buFont typeface="Calibri" panose="020F0502020204030204" pitchFamily="34" charset="0"/>
              <a:buChar char="-"/>
            </a:pPr>
            <a:r>
              <a:rPr lang="nl-BE" noProof="0" dirty="0" smtClean="0">
                <a:hlinkClick r:id="rId7"/>
              </a:rPr>
              <a:t>www.gcloud.belgium.be/</a:t>
            </a:r>
            <a:endParaRPr lang="nl-BE" noProof="0" dirty="0" smtClean="0"/>
          </a:p>
          <a:p>
            <a:pPr lvl="1">
              <a:buFont typeface="Calibri" panose="020F0502020204030204" pitchFamily="34" charset="0"/>
              <a:buChar char="-"/>
            </a:pPr>
            <a:endParaRPr lang="nl-BE" noProof="0" dirty="0" smtClean="0"/>
          </a:p>
          <a:p>
            <a:endParaRPr lang="nl-BE" noProof="0" dirty="0" smtClean="0"/>
          </a:p>
          <a:p>
            <a:pPr lvl="1"/>
            <a:endParaRPr lang="nl-BE" noProof="0" dirty="0"/>
          </a:p>
        </p:txBody>
      </p:sp>
    </p:spTree>
    <p:extLst>
      <p:ext uri="{BB962C8B-B14F-4D97-AF65-F5344CB8AC3E}">
        <p14:creationId xmlns:p14="http://schemas.microsoft.com/office/powerpoint/2010/main" val="3941173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Heal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19050">
          <a:solidFill>
            <a:srgbClr val="0078B2"/>
          </a:solidFill>
          <a:miter lim="800000"/>
          <a:headEnd/>
          <a:tailEnd/>
        </a:ln>
        <a:extLst>
          <a:ext uri="{909E8E84-426E-40DD-AFC4-6F175D3DCCD1}">
            <a14:hiddenFill xmlns:a14="http://schemas.microsoft.com/office/drawing/2010/main">
              <a:solidFill>
                <a:srgbClr val="FFFFFF"/>
              </a:solidFill>
            </a14:hiddenFill>
          </a:ext>
        </a:extLst>
      </a:spPr>
      <a:bodyPr>
        <a:spAutoFit/>
      </a:bodyPr>
      <a:lstStyle>
        <a:defPPr algn="ctr" eaLnBrk="1" hangingPunct="1">
          <a:defRPr dirty="0" smtClean="0"/>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9887</TotalTime>
  <Words>5840</Words>
  <Application>Microsoft Office PowerPoint</Application>
  <PresentationFormat>Breedbeeld</PresentationFormat>
  <Paragraphs>944</Paragraphs>
  <Slides>106</Slides>
  <Notes>15</Notes>
  <HiddenSlides>0</HiddenSlides>
  <MMClips>0</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106</vt:i4>
      </vt:variant>
    </vt:vector>
  </HeadingPairs>
  <TitlesOfParts>
    <vt:vector size="115" baseType="lpstr">
      <vt:lpstr>Arial</vt:lpstr>
      <vt:lpstr>Calibri</vt:lpstr>
      <vt:lpstr>Calibri Light</vt:lpstr>
      <vt:lpstr>Consolas</vt:lpstr>
      <vt:lpstr>Times New Roman</vt:lpstr>
      <vt:lpstr>Wingdings</vt:lpstr>
      <vt:lpstr>Office Theme</vt:lpstr>
      <vt:lpstr>eHealth</vt:lpstr>
      <vt:lpstr>1_Office Theme</vt:lpstr>
      <vt:lpstr>Sociale zekerheid, gezondheidszorg en digitalisering</vt:lpstr>
      <vt:lpstr>PowerPoint-presentatie</vt:lpstr>
      <vt:lpstr>Verwachtingen &gt; burgers/werkgevers</vt:lpstr>
      <vt:lpstr>Verwachtingen &gt; burgers / werkgevers</vt:lpstr>
      <vt:lpstr>Customer centricity</vt:lpstr>
      <vt:lpstr>Verwachtingen &gt; overheid</vt:lpstr>
      <vt:lpstr>PowerPoint-presentatie</vt:lpstr>
      <vt:lpstr>Gekozen model (°1990)</vt:lpstr>
      <vt:lpstr>Kruispuntbankmodel</vt:lpstr>
      <vt:lpstr>Kruispuntbankmodel</vt:lpstr>
      <vt:lpstr>Kruispuntbankmodel</vt:lpstr>
      <vt:lpstr>Basisprincipes inzake informatiebeheer</vt:lpstr>
      <vt:lpstr>Basisprincipes inzake informatiebeheer</vt:lpstr>
      <vt:lpstr>Basisprincipes inzake informatieveiligheid</vt:lpstr>
      <vt:lpstr>Basisprincipes inzake informatieveiligheid</vt:lpstr>
      <vt:lpstr>Basisprincipes inzake informatieveiligheid</vt:lpstr>
      <vt:lpstr>PowerPoint-presentatie</vt:lpstr>
      <vt:lpstr>Actoren in sociale sector</vt:lpstr>
      <vt:lpstr>Kruispuntbank van de Sociale Zekerheid</vt:lpstr>
      <vt:lpstr>Kruispuntbank van de Sociale Zekerheid</vt:lpstr>
      <vt:lpstr>Kruispuntbank van de Sociale Zekerheid</vt:lpstr>
      <vt:lpstr>Netwerkarchitectuur</vt:lpstr>
      <vt:lpstr>Functionele netwerkarchitectuur</vt:lpstr>
      <vt:lpstr>PowerPoint-presentatie</vt:lpstr>
      <vt:lpstr>PowerPoint-presentatie</vt:lpstr>
      <vt:lpstr>PowerPoint-presentatie</vt:lpstr>
      <vt:lpstr>PowerPoint-presentatie</vt:lpstr>
      <vt:lpstr>Kruispuntbank van de sociale zekerheid</vt:lpstr>
      <vt:lpstr>PowerPoint-presentatie</vt:lpstr>
      <vt:lpstr>Eenmalige inzameling van gegevens –  bvb voor een werkgever</vt:lpstr>
      <vt:lpstr>Dimona</vt:lpstr>
      <vt:lpstr>Multifunctionele aangifte (DmfA)</vt:lpstr>
      <vt:lpstr>Aangifte sociale risico’s (ASR)</vt:lpstr>
      <vt:lpstr>Geharmoniseerde sociale statuten (GSS) </vt:lpstr>
      <vt:lpstr>GSS – doelstellingen </vt:lpstr>
      <vt:lpstr>GSS - aanpak</vt:lpstr>
      <vt:lpstr>Buffer-DB - Voeding / gebruik </vt:lpstr>
      <vt:lpstr>GSS - gebruik in het kader van coronacrisis </vt:lpstr>
      <vt:lpstr>GSS - gebruik in het kader van coronacrisis </vt:lpstr>
      <vt:lpstr>Datawarehouse arbeidsmarkt</vt:lpstr>
      <vt:lpstr>Datawarehouse arbeidsmarkt</vt:lpstr>
      <vt:lpstr>Portaal sociale zekerheid</vt:lpstr>
      <vt:lpstr>PowerPoint-presentatie</vt:lpstr>
      <vt:lpstr>Portaal sociale zekerheid</vt:lpstr>
      <vt:lpstr>Portaal sociale zekerheid</vt:lpstr>
      <vt:lpstr>PowerPoint-presentatie</vt:lpstr>
      <vt:lpstr>Bereikte voordelen </vt:lpstr>
      <vt:lpstr>Bereikte voordelen</vt:lpstr>
      <vt:lpstr>Kristische succesfactoren</vt:lpstr>
      <vt:lpstr>Meer informatie</vt:lpstr>
      <vt:lpstr>De werking van het eHealth-platform en de basisdiensten</vt:lpstr>
      <vt:lpstr>Overzicht van het eGezondheidslandschap</vt:lpstr>
      <vt:lpstr>Basisarchitectuur</vt:lpstr>
      <vt:lpstr>Enkele cijfers</vt:lpstr>
      <vt:lpstr>eGezondheid in de praktijk</vt:lpstr>
      <vt:lpstr>eGezondheid in de praktijk</vt:lpstr>
      <vt:lpstr>Technische keuzes</vt:lpstr>
      <vt:lpstr>Doelstellingen eHealth-platform</vt:lpstr>
      <vt:lpstr>10 opdrachten</vt:lpstr>
      <vt:lpstr>10 opdrachten</vt:lpstr>
      <vt:lpstr>10 opdrachten</vt:lpstr>
      <vt:lpstr>Overzicht basisdiensten van het eHealth-platform</vt:lpstr>
      <vt:lpstr>Basisdiensten van het eHealth-platform</vt:lpstr>
      <vt:lpstr>eHealth-certificaten</vt:lpstr>
      <vt:lpstr>Geïntegreerd gebruikers- en toegangsbeheer</vt:lpstr>
      <vt:lpstr>Geïntegreerd gebruikers- en toegangsbeheer</vt:lpstr>
      <vt:lpstr>End-to-end vercijfering</vt:lpstr>
      <vt:lpstr>Gekende bestemmeling</vt:lpstr>
      <vt:lpstr>Gekende bestemmeling</vt:lpstr>
      <vt:lpstr>Niet-gekende bestemmeling</vt:lpstr>
      <vt:lpstr>Elektronische datering (timestamping)</vt:lpstr>
      <vt:lpstr>Timestamping: voorbeeld</vt:lpstr>
      <vt:lpstr>Verwijzingsrepertorium (hub-metahub)</vt:lpstr>
      <vt:lpstr>Verwijzingsrepertorium (hub-metahub)</vt:lpstr>
      <vt:lpstr>Extramurale gegevens: kluizen</vt:lpstr>
      <vt:lpstr>eHealthBox</vt:lpstr>
      <vt:lpstr>Informed consent, zorgrelatie en toegangsmatrix</vt:lpstr>
      <vt:lpstr>Actueel geldende toegangsmatrix</vt:lpstr>
      <vt:lpstr>Gevalideerde authentieke bronnen</vt:lpstr>
      <vt:lpstr>Registratie van softwarepakketten</vt:lpstr>
      <vt:lpstr>Registratie van softwarepakketten</vt:lpstr>
      <vt:lpstr>Service levels</vt:lpstr>
      <vt:lpstr>Business Continuity Procedures</vt:lpstr>
      <vt:lpstr>www.status.ehealth.fgov.be</vt:lpstr>
      <vt:lpstr>Testomgevingen</vt:lpstr>
      <vt:lpstr>Testomgevingen</vt:lpstr>
      <vt:lpstr>Governance organen</vt:lpstr>
      <vt:lpstr>Governance organen</vt:lpstr>
      <vt:lpstr>PowerPoint-presentatie</vt:lpstr>
      <vt:lpstr>MyCareNet</vt:lpstr>
      <vt:lpstr>Recip-e</vt:lpstr>
      <vt:lpstr>Hubs</vt:lpstr>
      <vt:lpstr>Zorgrelaties</vt:lpstr>
      <vt:lpstr>eHealthCreaBis </vt:lpstr>
      <vt:lpstr>eHealthCreaBis </vt:lpstr>
      <vt:lpstr>Vaccinatie-/Test-/Herstelcertificaat</vt:lpstr>
      <vt:lpstr>Vaccinatie-/Test-/Herstelcertificaat</vt:lpstr>
      <vt:lpstr>PowerPoint-presentatie</vt:lpstr>
      <vt:lpstr>Meer informatie</vt:lpstr>
      <vt:lpstr>PowerPoint-presentatie</vt:lpstr>
      <vt:lpstr>Recht en vooruitgang - KSZ &amp; eHealth-platform</vt:lpstr>
      <vt:lpstr>Recht en vooruitgang - KSZ &amp; eHealth-platform</vt:lpstr>
      <vt:lpstr>Recht en technologische vooruitgang</vt:lpstr>
      <vt:lpstr>Recht en technologische vooruitgang</vt:lpstr>
      <vt:lpstr>Belangrijke keuzes</vt:lpstr>
      <vt:lpstr>PowerPoint-presentatie</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Isabelle Leroy (KSZ-BCSS)</dc:creator>
  <cp:lastModifiedBy>Frank Robben (KSZ-BCSS)</cp:lastModifiedBy>
  <cp:revision>351</cp:revision>
  <dcterms:created xsi:type="dcterms:W3CDTF">2021-01-20T07:42:40Z</dcterms:created>
  <dcterms:modified xsi:type="dcterms:W3CDTF">2021-11-06T00:06:19Z</dcterms:modified>
</cp:coreProperties>
</file>