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handoutMasterIdLst>
    <p:handoutMasterId r:id="rId127"/>
  </p:handoutMasterIdLst>
  <p:sldIdLst>
    <p:sldId id="256" r:id="rId2"/>
    <p:sldId id="367" r:id="rId3"/>
    <p:sldId id="392" r:id="rId4"/>
    <p:sldId id="369" r:id="rId5"/>
    <p:sldId id="368" r:id="rId6"/>
    <p:sldId id="370" r:id="rId7"/>
    <p:sldId id="393" r:id="rId8"/>
    <p:sldId id="371" r:id="rId9"/>
    <p:sldId id="383" r:id="rId10"/>
    <p:sldId id="384" r:id="rId11"/>
    <p:sldId id="385" r:id="rId12"/>
    <p:sldId id="386" r:id="rId13"/>
    <p:sldId id="387" r:id="rId14"/>
    <p:sldId id="388" r:id="rId15"/>
    <p:sldId id="389" r:id="rId16"/>
    <p:sldId id="390" r:id="rId17"/>
    <p:sldId id="391" r:id="rId18"/>
    <p:sldId id="394" r:id="rId19"/>
    <p:sldId id="382" r:id="rId20"/>
    <p:sldId id="406" r:id="rId21"/>
    <p:sldId id="412" r:id="rId22"/>
    <p:sldId id="402" r:id="rId23"/>
    <p:sldId id="407" r:id="rId24"/>
    <p:sldId id="410" r:id="rId25"/>
    <p:sldId id="414" r:id="rId26"/>
    <p:sldId id="506" r:id="rId27"/>
    <p:sldId id="499" r:id="rId28"/>
    <p:sldId id="500" r:id="rId29"/>
    <p:sldId id="501" r:id="rId30"/>
    <p:sldId id="502" r:id="rId31"/>
    <p:sldId id="416" r:id="rId32"/>
    <p:sldId id="417" r:id="rId33"/>
    <p:sldId id="408" r:id="rId34"/>
    <p:sldId id="396" r:id="rId35"/>
    <p:sldId id="411" r:id="rId36"/>
    <p:sldId id="294" r:id="rId37"/>
    <p:sldId id="496" r:id="rId38"/>
    <p:sldId id="608" r:id="rId39"/>
    <p:sldId id="609" r:id="rId40"/>
    <p:sldId id="422" r:id="rId41"/>
    <p:sldId id="334" r:id="rId42"/>
    <p:sldId id="351" r:id="rId43"/>
    <p:sldId id="509" r:id="rId44"/>
    <p:sldId id="467" r:id="rId45"/>
    <p:sldId id="469" r:id="rId46"/>
    <p:sldId id="470" r:id="rId47"/>
    <p:sldId id="471" r:id="rId48"/>
    <p:sldId id="472" r:id="rId49"/>
    <p:sldId id="474" r:id="rId50"/>
    <p:sldId id="423" r:id="rId51"/>
    <p:sldId id="424" r:id="rId52"/>
    <p:sldId id="425" r:id="rId53"/>
    <p:sldId id="426" r:id="rId54"/>
    <p:sldId id="427" r:id="rId55"/>
    <p:sldId id="428" r:id="rId56"/>
    <p:sldId id="429" r:id="rId57"/>
    <p:sldId id="492" r:id="rId58"/>
    <p:sldId id="493" r:id="rId59"/>
    <p:sldId id="494" r:id="rId60"/>
    <p:sldId id="421" r:id="rId61"/>
    <p:sldId id="433" r:id="rId62"/>
    <p:sldId id="510" r:id="rId63"/>
    <p:sldId id="511" r:id="rId64"/>
    <p:sldId id="512" r:id="rId65"/>
    <p:sldId id="489" r:id="rId66"/>
    <p:sldId id="490" r:id="rId67"/>
    <p:sldId id="491" r:id="rId68"/>
    <p:sldId id="300" r:id="rId69"/>
    <p:sldId id="431" r:id="rId70"/>
    <p:sldId id="483" r:id="rId71"/>
    <p:sldId id="610" r:id="rId72"/>
    <p:sldId id="611" r:id="rId73"/>
    <p:sldId id="616" r:id="rId74"/>
    <p:sldId id="617" r:id="rId75"/>
    <p:sldId id="434" r:id="rId76"/>
    <p:sldId id="513" r:id="rId77"/>
    <p:sldId id="613" r:id="rId78"/>
    <p:sldId id="612" r:id="rId79"/>
    <p:sldId id="577" r:id="rId80"/>
    <p:sldId id="524" r:id="rId81"/>
    <p:sldId id="614" r:id="rId82"/>
    <p:sldId id="615" r:id="rId83"/>
    <p:sldId id="578" r:id="rId84"/>
    <p:sldId id="465" r:id="rId85"/>
    <p:sldId id="436" r:id="rId86"/>
    <p:sldId id="437" r:id="rId87"/>
    <p:sldId id="579" r:id="rId88"/>
    <p:sldId id="580" r:id="rId89"/>
    <p:sldId id="581" r:id="rId90"/>
    <p:sldId id="582" r:id="rId91"/>
    <p:sldId id="583" r:id="rId92"/>
    <p:sldId id="584" r:id="rId93"/>
    <p:sldId id="596" r:id="rId94"/>
    <p:sldId id="587" r:id="rId95"/>
    <p:sldId id="588" r:id="rId96"/>
    <p:sldId id="589" r:id="rId97"/>
    <p:sldId id="590" r:id="rId98"/>
    <p:sldId id="586" r:id="rId99"/>
    <p:sldId id="592" r:id="rId100"/>
    <p:sldId id="601" r:id="rId101"/>
    <p:sldId id="600" r:id="rId102"/>
    <p:sldId id="602" r:id="rId103"/>
    <p:sldId id="603" r:id="rId104"/>
    <p:sldId id="604" r:id="rId105"/>
    <p:sldId id="605" r:id="rId106"/>
    <p:sldId id="606" r:id="rId107"/>
    <p:sldId id="607" r:id="rId108"/>
    <p:sldId id="597" r:id="rId109"/>
    <p:sldId id="599" r:id="rId110"/>
    <p:sldId id="503" r:id="rId111"/>
    <p:sldId id="461" r:id="rId112"/>
    <p:sldId id="441" r:id="rId113"/>
    <p:sldId id="442" r:id="rId114"/>
    <p:sldId id="443" r:id="rId115"/>
    <p:sldId id="462" r:id="rId116"/>
    <p:sldId id="457" r:id="rId117"/>
    <p:sldId id="456" r:id="rId118"/>
    <p:sldId id="455" r:id="rId119"/>
    <p:sldId id="454" r:id="rId120"/>
    <p:sldId id="453" r:id="rId121"/>
    <p:sldId id="452" r:id="rId122"/>
    <p:sldId id="458" r:id="rId123"/>
    <p:sldId id="444" r:id="rId124"/>
    <p:sldId id="463" r:id="rId125"/>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87" d="100"/>
          <a:sy n="87" d="100"/>
        </p:scale>
        <p:origin x="180" y="90"/>
      </p:cViewPr>
      <p:guideLst>
        <p:guide orient="horz" pos="2160"/>
        <p:guide pos="3840"/>
      </p:guideLst>
    </p:cSldViewPr>
  </p:slideViewPr>
  <p:outlineViewPr>
    <p:cViewPr>
      <p:scale>
        <a:sx n="33" d="100"/>
        <a:sy n="33" d="100"/>
      </p:scale>
      <p:origin x="0" y="-4230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xlsx"/></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fr-BE" sz="2400" b="1" i="0" baseline="0" dirty="0">
                <a:solidFill>
                  <a:srgbClr val="0070C0"/>
                </a:solidFill>
                <a:effectLst/>
              </a:rPr>
              <a:t>CBSS #Messages and IT budget </a:t>
            </a:r>
            <a:r>
              <a:rPr lang="fr-BE" sz="2400" b="1" i="0" baseline="0" dirty="0" err="1">
                <a:solidFill>
                  <a:srgbClr val="0070C0"/>
                </a:solidFill>
                <a:effectLst/>
              </a:rPr>
              <a:t>evolution</a:t>
            </a:r>
            <a:endParaRPr lang="en-US" sz="2400" dirty="0">
              <a:solidFill>
                <a:srgbClr val="0070C0"/>
              </a:solidFill>
              <a:effectLst/>
            </a:endParaRPr>
          </a:p>
        </c:rich>
      </c:tx>
      <c:overlay val="0"/>
    </c:title>
    <c:autoTitleDeleted val="0"/>
    <c:plotArea>
      <c:layout/>
      <c:lineChart>
        <c:grouping val="standard"/>
        <c:varyColors val="0"/>
        <c:ser>
          <c:idx val="1"/>
          <c:order val="1"/>
          <c:tx>
            <c:strRef>
              <c:f>'Base-Graph'!$A$3</c:f>
              <c:strCache>
                <c:ptCount val="1"/>
                <c:pt idx="0">
                  <c:v># Messages</c:v>
                </c:pt>
              </c:strCache>
            </c:strRef>
          </c:tx>
          <c:marker>
            <c:symbol val="none"/>
          </c:marker>
          <c:cat>
            <c:numRef>
              <c:f>'Base-Graph'!$B$1:$P$1</c:f>
              <c:numCache>
                <c:formatCode>General</c:formatCode>
                <c:ptCount val="15"/>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numCache>
            </c:numRef>
          </c:cat>
          <c:val>
            <c:numRef>
              <c:f>'Base-Graph'!$B$3:$P$3</c:f>
              <c:numCache>
                <c:formatCode>#,##0</c:formatCode>
                <c:ptCount val="15"/>
                <c:pt idx="0">
                  <c:v>1447869895</c:v>
                </c:pt>
                <c:pt idx="1">
                  <c:v>1269909871</c:v>
                </c:pt>
                <c:pt idx="2">
                  <c:v>1218161551</c:v>
                </c:pt>
                <c:pt idx="3">
                  <c:v>1116728304</c:v>
                </c:pt>
                <c:pt idx="4">
                  <c:v>1109577113</c:v>
                </c:pt>
                <c:pt idx="5">
                  <c:v>1066221001.1400001</c:v>
                </c:pt>
                <c:pt idx="6">
                  <c:v>1005868869</c:v>
                </c:pt>
                <c:pt idx="7">
                  <c:v>945512286</c:v>
                </c:pt>
                <c:pt idx="8">
                  <c:v>784054996</c:v>
                </c:pt>
                <c:pt idx="9">
                  <c:v>722551944</c:v>
                </c:pt>
                <c:pt idx="10">
                  <c:v>699344915</c:v>
                </c:pt>
                <c:pt idx="11">
                  <c:v>806288690</c:v>
                </c:pt>
                <c:pt idx="12">
                  <c:v>685817242</c:v>
                </c:pt>
                <c:pt idx="13">
                  <c:v>656078395</c:v>
                </c:pt>
                <c:pt idx="14">
                  <c:v>511556218</c:v>
                </c:pt>
              </c:numCache>
            </c:numRef>
          </c:val>
          <c:smooth val="0"/>
          <c:extLst>
            <c:ext xmlns:c16="http://schemas.microsoft.com/office/drawing/2014/chart" uri="{C3380CC4-5D6E-409C-BE32-E72D297353CC}">
              <c16:uniqueId val="{00000000-9B89-4881-BE81-6DBB9BBB73A1}"/>
            </c:ext>
          </c:extLst>
        </c:ser>
        <c:dLbls>
          <c:showLegendKey val="0"/>
          <c:showVal val="0"/>
          <c:showCatName val="0"/>
          <c:showSerName val="0"/>
          <c:showPercent val="0"/>
          <c:showBubbleSize val="0"/>
        </c:dLbls>
        <c:marker val="1"/>
        <c:smooth val="0"/>
        <c:axId val="88296832"/>
        <c:axId val="89255296"/>
      </c:lineChart>
      <c:lineChart>
        <c:grouping val="standard"/>
        <c:varyColors val="0"/>
        <c:ser>
          <c:idx val="0"/>
          <c:order val="0"/>
          <c:tx>
            <c:strRef>
              <c:f>'Base-Graph'!$A$2</c:f>
              <c:strCache>
                <c:ptCount val="1"/>
                <c:pt idx="0">
                  <c:v>€ IT Budget</c:v>
                </c:pt>
              </c:strCache>
            </c:strRef>
          </c:tx>
          <c:marker>
            <c:symbol val="none"/>
          </c:marker>
          <c:cat>
            <c:numRef>
              <c:f>'Base-Graph'!$B$1:$P$1</c:f>
              <c:numCache>
                <c:formatCode>General</c:formatCode>
                <c:ptCount val="15"/>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numCache>
            </c:numRef>
          </c:cat>
          <c:val>
            <c:numRef>
              <c:f>'Base-Graph'!$B$2:$P$2</c:f>
              <c:numCache>
                <c:formatCode>"€"\ #,##0</c:formatCode>
                <c:ptCount val="15"/>
                <c:pt idx="0" formatCode="#,##0\ &quot;€&quot;">
                  <c:v>1631900</c:v>
                </c:pt>
                <c:pt idx="1">
                  <c:v>1618181.7000000002</c:v>
                </c:pt>
                <c:pt idx="2">
                  <c:v>1166846.3900000001</c:v>
                </c:pt>
                <c:pt idx="3">
                  <c:v>762117.22</c:v>
                </c:pt>
                <c:pt idx="4">
                  <c:v>856266.72250000003</c:v>
                </c:pt>
                <c:pt idx="5">
                  <c:v>835892</c:v>
                </c:pt>
                <c:pt idx="6">
                  <c:v>1031671</c:v>
                </c:pt>
                <c:pt idx="7">
                  <c:v>1412850.41</c:v>
                </c:pt>
                <c:pt idx="8">
                  <c:v>1604952</c:v>
                </c:pt>
                <c:pt idx="9">
                  <c:v>1861930</c:v>
                </c:pt>
                <c:pt idx="10">
                  <c:v>3146838.16</c:v>
                </c:pt>
                <c:pt idx="11">
                  <c:v>3047050.7</c:v>
                </c:pt>
                <c:pt idx="12">
                  <c:v>3264786.88</c:v>
                </c:pt>
                <c:pt idx="13">
                  <c:v>2419883.0724999998</c:v>
                </c:pt>
                <c:pt idx="14">
                  <c:v>2072401.7</c:v>
                </c:pt>
              </c:numCache>
            </c:numRef>
          </c:val>
          <c:smooth val="0"/>
          <c:extLst>
            <c:ext xmlns:c16="http://schemas.microsoft.com/office/drawing/2014/chart" uri="{C3380CC4-5D6E-409C-BE32-E72D297353CC}">
              <c16:uniqueId val="{00000001-9B89-4881-BE81-6DBB9BBB73A1}"/>
            </c:ext>
          </c:extLst>
        </c:ser>
        <c:dLbls>
          <c:showLegendKey val="0"/>
          <c:showVal val="0"/>
          <c:showCatName val="0"/>
          <c:showSerName val="0"/>
          <c:showPercent val="0"/>
          <c:showBubbleSize val="0"/>
        </c:dLbls>
        <c:marker val="1"/>
        <c:smooth val="0"/>
        <c:axId val="445991568"/>
        <c:axId val="445990912"/>
      </c:lineChart>
      <c:dateAx>
        <c:axId val="88296832"/>
        <c:scaling>
          <c:orientation val="minMax"/>
        </c:scaling>
        <c:delete val="0"/>
        <c:axPos val="b"/>
        <c:numFmt formatCode="General" sourceLinked="1"/>
        <c:majorTickMark val="out"/>
        <c:minorTickMark val="none"/>
        <c:tickLblPos val="nextTo"/>
        <c:crossAx val="89255296"/>
        <c:crosses val="autoZero"/>
        <c:auto val="0"/>
        <c:lblOffset val="100"/>
        <c:baseTimeUnit val="days"/>
      </c:dateAx>
      <c:valAx>
        <c:axId val="89255296"/>
        <c:scaling>
          <c:orientation val="minMax"/>
        </c:scaling>
        <c:delete val="0"/>
        <c:axPos val="l"/>
        <c:majorGridlines/>
        <c:numFmt formatCode="#,##0.00" sourceLinked="0"/>
        <c:majorTickMark val="none"/>
        <c:minorTickMark val="none"/>
        <c:tickLblPos val="nextTo"/>
        <c:crossAx val="88296832"/>
        <c:crosses val="autoZero"/>
        <c:crossBetween val="between"/>
      </c:valAx>
      <c:valAx>
        <c:axId val="445990912"/>
        <c:scaling>
          <c:orientation val="minMax"/>
        </c:scaling>
        <c:delete val="0"/>
        <c:axPos val="r"/>
        <c:numFmt formatCode="#,##0\ &quot;€&quot;" sourceLinked="1"/>
        <c:majorTickMark val="out"/>
        <c:minorTickMark val="none"/>
        <c:tickLblPos val="nextTo"/>
        <c:crossAx val="445991568"/>
        <c:crosses val="max"/>
        <c:crossBetween val="between"/>
      </c:valAx>
      <c:dateAx>
        <c:axId val="445991568"/>
        <c:scaling>
          <c:orientation val="minMax"/>
        </c:scaling>
        <c:delete val="1"/>
        <c:axPos val="b"/>
        <c:numFmt formatCode="General" sourceLinked="1"/>
        <c:majorTickMark val="out"/>
        <c:minorTickMark val="none"/>
        <c:tickLblPos val="nextTo"/>
        <c:crossAx val="445990912"/>
        <c:crosses val="autoZero"/>
        <c:auto val="0"/>
        <c:lblOffset val="100"/>
        <c:baseTimeUnit val="days"/>
      </c:dateAx>
    </c:plotArea>
    <c:legend>
      <c:legendPos val="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4"/>
          <c:order val="4"/>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A406-426E-87BD-BE6A3080BF8C}"/>
              </c:ext>
            </c:extLst>
          </c:dPt>
          <c:dPt>
            <c:idx val="1"/>
            <c:invertIfNegative val="0"/>
            <c:bubble3D val="0"/>
            <c:spPr>
              <a:solidFill>
                <a:srgbClr val="002060"/>
              </a:solidFill>
              <a:ln>
                <a:noFill/>
              </a:ln>
              <a:effectLst/>
            </c:spPr>
            <c:extLst>
              <c:ext xmlns:c16="http://schemas.microsoft.com/office/drawing/2014/chart" uri="{C3380CC4-5D6E-409C-BE32-E72D297353CC}">
                <c16:uniqueId val="{00000003-A406-426E-87BD-BE6A3080BF8C}"/>
              </c:ext>
            </c:extLst>
          </c:dPt>
          <c:dPt>
            <c:idx val="2"/>
            <c:invertIfNegative val="0"/>
            <c:bubble3D val="0"/>
            <c:spPr>
              <a:solidFill>
                <a:srgbClr val="002060"/>
              </a:solidFill>
              <a:ln>
                <a:noFill/>
              </a:ln>
              <a:effectLst/>
            </c:spPr>
            <c:extLst>
              <c:ext xmlns:c16="http://schemas.microsoft.com/office/drawing/2014/chart" uri="{C3380CC4-5D6E-409C-BE32-E72D297353CC}">
                <c16:uniqueId val="{00000005-A406-426E-87BD-BE6A3080BF8C}"/>
              </c:ext>
            </c:extLst>
          </c:dPt>
          <c:dPt>
            <c:idx val="3"/>
            <c:invertIfNegative val="0"/>
            <c:bubble3D val="0"/>
            <c:spPr>
              <a:solidFill>
                <a:srgbClr val="002060"/>
              </a:solidFill>
              <a:ln>
                <a:noFill/>
              </a:ln>
              <a:effectLst/>
            </c:spPr>
            <c:extLst>
              <c:ext xmlns:c16="http://schemas.microsoft.com/office/drawing/2014/chart" uri="{C3380CC4-5D6E-409C-BE32-E72D297353CC}">
                <c16:uniqueId val="{00000007-A406-426E-87BD-BE6A3080BF8C}"/>
              </c:ext>
            </c:extLst>
          </c:dPt>
          <c:dPt>
            <c:idx val="4"/>
            <c:invertIfNegative val="0"/>
            <c:bubble3D val="0"/>
            <c:spPr>
              <a:solidFill>
                <a:srgbClr val="002060"/>
              </a:solidFill>
              <a:ln>
                <a:noFill/>
              </a:ln>
              <a:effectLst/>
            </c:spPr>
            <c:extLst>
              <c:ext xmlns:c16="http://schemas.microsoft.com/office/drawing/2014/chart" uri="{C3380CC4-5D6E-409C-BE32-E72D297353CC}">
                <c16:uniqueId val="{00000009-A406-426E-87BD-BE6A3080BF8C}"/>
              </c:ext>
            </c:extLst>
          </c:dPt>
          <c:cat>
            <c:strRef>
              <c:f>Blad1!$A$1:$A$5</c:f>
              <c:strCache>
                <c:ptCount val="5"/>
                <c:pt idx="0">
                  <c:v>Federaal/OISZ (64)</c:v>
                </c:pt>
                <c:pt idx="1">
                  <c:v>Brusselse Overheid - Gouvernement Bruxellois (18)</c:v>
                </c:pt>
                <c:pt idx="2">
                  <c:v>Gouvernement Wallon (10)</c:v>
                </c:pt>
                <c:pt idx="3">
                  <c:v>Vlaamse Overheid (29)</c:v>
                </c:pt>
                <c:pt idx="4">
                  <c:v>Interregionaal (1)</c:v>
                </c:pt>
              </c:strCache>
            </c:strRef>
          </c:cat>
          <c:val>
            <c:numRef>
              <c:f>Blad1!$F$1:$F$5</c:f>
              <c:numCache>
                <c:formatCode>General</c:formatCode>
                <c:ptCount val="5"/>
                <c:pt idx="0">
                  <c:v>64</c:v>
                </c:pt>
                <c:pt idx="1">
                  <c:v>18</c:v>
                </c:pt>
                <c:pt idx="2">
                  <c:v>10</c:v>
                </c:pt>
                <c:pt idx="3">
                  <c:v>29</c:v>
                </c:pt>
                <c:pt idx="4">
                  <c:v>1</c:v>
                </c:pt>
              </c:numCache>
            </c:numRef>
          </c:val>
          <c:extLst>
            <c:ext xmlns:c16="http://schemas.microsoft.com/office/drawing/2014/chart" uri="{C3380CC4-5D6E-409C-BE32-E72D297353CC}">
              <c16:uniqueId val="{0000000A-A406-426E-87BD-BE6A3080BF8C}"/>
            </c:ext>
          </c:extLst>
        </c:ser>
        <c:dLbls>
          <c:showLegendKey val="0"/>
          <c:showVal val="0"/>
          <c:showCatName val="0"/>
          <c:showSerName val="0"/>
          <c:showPercent val="0"/>
          <c:showBubbleSize val="0"/>
        </c:dLbls>
        <c:gapWidth val="182"/>
        <c:axId val="1086168136"/>
        <c:axId val="1086167808"/>
        <c:extLst>
          <c:ext xmlns:c15="http://schemas.microsoft.com/office/drawing/2012/chart" uri="{02D57815-91ED-43cb-92C2-25804820EDAC}">
            <c15:filteredBarSeries>
              <c15:ser>
                <c:idx val="0"/>
                <c:order val="0"/>
                <c:spPr>
                  <a:solidFill>
                    <a:schemeClr val="accent2">
                      <a:tint val="54000"/>
                    </a:schemeClr>
                  </a:solidFill>
                  <a:ln>
                    <a:noFill/>
                  </a:ln>
                  <a:effectLst/>
                </c:spPr>
                <c:invertIfNegative val="0"/>
                <c:cat>
                  <c:strRef>
                    <c:extLst>
                      <c:ext uri="{02D57815-91ED-43cb-92C2-25804820EDAC}">
                        <c15:formulaRef>
                          <c15:sqref>Blad1!$A$1:$A$5</c15:sqref>
                        </c15:formulaRef>
                      </c:ext>
                    </c:extLst>
                    <c:strCache>
                      <c:ptCount val="5"/>
                      <c:pt idx="0">
                        <c:v>Federaal/OISZ (64)</c:v>
                      </c:pt>
                      <c:pt idx="1">
                        <c:v>Brusselse Overheid - Gouvernement Bruxellois (18)</c:v>
                      </c:pt>
                      <c:pt idx="2">
                        <c:v>Gouvernement Wallon (10)</c:v>
                      </c:pt>
                      <c:pt idx="3">
                        <c:v>Vlaamse Overheid (29)</c:v>
                      </c:pt>
                      <c:pt idx="4">
                        <c:v>Interregionaal (1)</c:v>
                      </c:pt>
                    </c:strCache>
                  </c:strRef>
                </c:cat>
                <c:val>
                  <c:numRef>
                    <c:extLst>
                      <c:ext uri="{02D57815-91ED-43cb-92C2-25804820EDAC}">
                        <c15:formulaRef>
                          <c15:sqref>Blad1!$B$1:$B$5</c15:sqref>
                        </c15:formulaRef>
                      </c:ext>
                    </c:extLst>
                    <c:numCache>
                      <c:formatCode>General</c:formatCode>
                      <c:ptCount val="5"/>
                    </c:numCache>
                  </c:numRef>
                </c:val>
                <c:extLst>
                  <c:ext xmlns:c16="http://schemas.microsoft.com/office/drawing/2014/chart" uri="{C3380CC4-5D6E-409C-BE32-E72D297353CC}">
                    <c16:uniqueId val="{0000000B-A406-426E-87BD-BE6A3080BF8C}"/>
                  </c:ext>
                </c:extLst>
              </c15:ser>
            </c15:filteredBarSeries>
            <c15:filteredBarSeries>
              <c15:ser>
                <c:idx val="1"/>
                <c:order val="1"/>
                <c:spPr>
                  <a:solidFill>
                    <a:schemeClr val="accent2">
                      <a:tint val="77000"/>
                    </a:schemeClr>
                  </a:solidFill>
                  <a:ln>
                    <a:noFill/>
                  </a:ln>
                  <a:effectLst/>
                </c:spPr>
                <c:invertIfNegative val="0"/>
                <c:cat>
                  <c:strRef>
                    <c:extLst xmlns:c15="http://schemas.microsoft.com/office/drawing/2012/chart">
                      <c:ext xmlns:c15="http://schemas.microsoft.com/office/drawing/2012/chart" uri="{02D57815-91ED-43cb-92C2-25804820EDAC}">
                        <c15:formulaRef>
                          <c15:sqref>Blad1!$A$1:$A$5</c15:sqref>
                        </c15:formulaRef>
                      </c:ext>
                    </c:extLst>
                    <c:strCache>
                      <c:ptCount val="5"/>
                      <c:pt idx="0">
                        <c:v>Federaal/OISZ (64)</c:v>
                      </c:pt>
                      <c:pt idx="1">
                        <c:v>Brusselse Overheid - Gouvernement Bruxellois (18)</c:v>
                      </c:pt>
                      <c:pt idx="2">
                        <c:v>Gouvernement Wallon (10)</c:v>
                      </c:pt>
                      <c:pt idx="3">
                        <c:v>Vlaamse Overheid (29)</c:v>
                      </c:pt>
                      <c:pt idx="4">
                        <c:v>Interregionaal (1)</c:v>
                      </c:pt>
                    </c:strCache>
                  </c:strRef>
                </c:cat>
                <c:val>
                  <c:numRef>
                    <c:extLst xmlns:c15="http://schemas.microsoft.com/office/drawing/2012/chart">
                      <c:ext xmlns:c15="http://schemas.microsoft.com/office/drawing/2012/chart" uri="{02D57815-91ED-43cb-92C2-25804820EDAC}">
                        <c15:formulaRef>
                          <c15:sqref>Blad1!$C$1:$C$5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C-A406-426E-87BD-BE6A3080BF8C}"/>
                  </c:ext>
                </c:extLst>
              </c15:ser>
            </c15:filteredBarSeries>
            <c15:filteredBarSeries>
              <c15:ser>
                <c:idx val="2"/>
                <c:order val="2"/>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Blad1!$A$1:$A$5</c15:sqref>
                        </c15:formulaRef>
                      </c:ext>
                    </c:extLst>
                    <c:strCache>
                      <c:ptCount val="5"/>
                      <c:pt idx="0">
                        <c:v>Federaal/OISZ (64)</c:v>
                      </c:pt>
                      <c:pt idx="1">
                        <c:v>Brusselse Overheid - Gouvernement Bruxellois (18)</c:v>
                      </c:pt>
                      <c:pt idx="2">
                        <c:v>Gouvernement Wallon (10)</c:v>
                      </c:pt>
                      <c:pt idx="3">
                        <c:v>Vlaamse Overheid (29)</c:v>
                      </c:pt>
                      <c:pt idx="4">
                        <c:v>Interregionaal (1)</c:v>
                      </c:pt>
                    </c:strCache>
                  </c:strRef>
                </c:cat>
                <c:val>
                  <c:numRef>
                    <c:extLst xmlns:c15="http://schemas.microsoft.com/office/drawing/2012/chart">
                      <c:ext xmlns:c15="http://schemas.microsoft.com/office/drawing/2012/chart" uri="{02D57815-91ED-43cb-92C2-25804820EDAC}">
                        <c15:formulaRef>
                          <c15:sqref>Blad1!$D$1:$D$5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D-A406-426E-87BD-BE6A3080BF8C}"/>
                  </c:ext>
                </c:extLst>
              </c15:ser>
            </c15:filteredBarSeries>
            <c15:filteredBarSeries>
              <c15:ser>
                <c:idx val="3"/>
                <c:order val="3"/>
                <c:spPr>
                  <a:solidFill>
                    <a:schemeClr val="accent2">
                      <a:shade val="76000"/>
                    </a:schemeClr>
                  </a:solidFill>
                  <a:ln>
                    <a:noFill/>
                  </a:ln>
                  <a:effectLst/>
                </c:spPr>
                <c:invertIfNegative val="0"/>
                <c:cat>
                  <c:strRef>
                    <c:extLst xmlns:c15="http://schemas.microsoft.com/office/drawing/2012/chart">
                      <c:ext xmlns:c15="http://schemas.microsoft.com/office/drawing/2012/chart" uri="{02D57815-91ED-43cb-92C2-25804820EDAC}">
                        <c15:formulaRef>
                          <c15:sqref>Blad1!$A$1:$A$5</c15:sqref>
                        </c15:formulaRef>
                      </c:ext>
                    </c:extLst>
                    <c:strCache>
                      <c:ptCount val="5"/>
                      <c:pt idx="0">
                        <c:v>Federaal/OISZ (64)</c:v>
                      </c:pt>
                      <c:pt idx="1">
                        <c:v>Brusselse Overheid - Gouvernement Bruxellois (18)</c:v>
                      </c:pt>
                      <c:pt idx="2">
                        <c:v>Gouvernement Wallon (10)</c:v>
                      </c:pt>
                      <c:pt idx="3">
                        <c:v>Vlaamse Overheid (29)</c:v>
                      </c:pt>
                      <c:pt idx="4">
                        <c:v>Interregionaal (1)</c:v>
                      </c:pt>
                    </c:strCache>
                  </c:strRef>
                </c:cat>
                <c:val>
                  <c:numRef>
                    <c:extLst xmlns:c15="http://schemas.microsoft.com/office/drawing/2012/chart">
                      <c:ext xmlns:c15="http://schemas.microsoft.com/office/drawing/2012/chart" uri="{02D57815-91ED-43cb-92C2-25804820EDAC}">
                        <c15:formulaRef>
                          <c15:sqref>Blad1!$E$1:$E$5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E-A406-426E-87BD-BE6A3080BF8C}"/>
                  </c:ext>
                </c:extLst>
              </c15:ser>
            </c15:filteredBarSeries>
          </c:ext>
        </c:extLst>
      </c:barChart>
      <c:catAx>
        <c:axId val="1086168136"/>
        <c:scaling>
          <c:orientation val="minMax"/>
        </c:scaling>
        <c:delete val="1"/>
        <c:axPos val="l"/>
        <c:numFmt formatCode="General" sourceLinked="1"/>
        <c:majorTickMark val="none"/>
        <c:minorTickMark val="none"/>
        <c:tickLblPos val="nextTo"/>
        <c:crossAx val="1086167808"/>
        <c:crosses val="autoZero"/>
        <c:auto val="1"/>
        <c:lblAlgn val="ctr"/>
        <c:lblOffset val="100"/>
        <c:noMultiLvlLbl val="0"/>
      </c:catAx>
      <c:valAx>
        <c:axId val="108616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08616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fr-BE" dirty="0" smtClean="0"/>
            <a:t>Loi organique du 15 janvier 1990</a:t>
          </a:r>
          <a:endParaRPr lang="en-US" dirty="0"/>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fr-BE" dirty="0" smtClean="0"/>
            <a:t>Portail de la sécurité sociale</a:t>
          </a:r>
          <a:endParaRPr lang="en-US" dirty="0"/>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fr-BE" dirty="0" smtClean="0"/>
            <a:t>&gt;20 applications pour les citoyens</a:t>
          </a:r>
          <a:endParaRPr lang="en-US" dirty="0"/>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fr-BE" dirty="0" smtClean="0"/>
            <a:t>&gt; 50 applications pour les employeurs</a:t>
          </a:r>
          <a:endParaRPr lang="en-US" dirty="0"/>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fr-BE" dirty="0" smtClean="0"/>
            <a:t>&gt; 25 </a:t>
          </a:r>
          <a:r>
            <a:rPr lang="fr-BE" dirty="0" err="1" smtClean="0"/>
            <a:t>awards</a:t>
          </a:r>
          <a:r>
            <a:rPr lang="fr-BE" dirty="0" smtClean="0"/>
            <a:t> internationaux et nationaux</a:t>
          </a:r>
          <a:endParaRPr lang="en-US"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fr-BE" dirty="0" smtClean="0"/>
            <a:t>&lt; 100 collaborateurs</a:t>
          </a:r>
          <a:endParaRPr lang="en-US" dirty="0"/>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fr-BE" dirty="0" smtClean="0"/>
            <a:t>17 millions </a:t>
          </a:r>
          <a:r>
            <a:rPr lang="fr-FR" dirty="0" smtClean="0">
              <a:solidFill>
                <a:schemeClr val="bg1"/>
              </a:solidFill>
            </a:rPr>
            <a:t>€</a:t>
          </a:r>
          <a:r>
            <a:rPr lang="fr-FR" dirty="0" smtClean="0">
              <a:solidFill>
                <a:srgbClr val="0082B8"/>
              </a:solidFill>
            </a:rPr>
            <a:t> </a:t>
          </a:r>
          <a:r>
            <a:rPr lang="fr-BE" dirty="0" smtClean="0"/>
            <a:t>de budget  annuel</a:t>
          </a:r>
          <a:endParaRPr lang="en-US" dirty="0"/>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fr-BE" dirty="0" smtClean="0"/>
            <a:t>Réseau de 3.000 acteurs dans le secteur social</a:t>
          </a:r>
          <a:endParaRPr lang="en-US" dirty="0"/>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Contrat d’administration</a:t>
          </a:r>
          <a:endParaRPr lang="en-US" dirty="0"/>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Comité de gestion</a:t>
          </a:r>
          <a:endParaRPr lang="en-US" dirty="0"/>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gradFill rotWithShape="0">
          <a:gsLst>
            <a:gs pos="0">
              <a:srgbClr val="769535"/>
            </a:gs>
            <a:gs pos="80000">
              <a:srgbClr val="9BC348"/>
            </a:gs>
            <a:gs pos="100000">
              <a:srgbClr val="9CC746"/>
            </a:gs>
          </a:gsLst>
        </a:gradFill>
      </dgm:spPr>
      <dgm:t>
        <a:bodyPr/>
        <a:lstStyle/>
        <a:p>
          <a:r>
            <a:rPr lang="fr-BE" smtClean="0"/>
            <a:t>Comité de coordination</a:t>
          </a:r>
          <a:endParaRPr lang="en-US"/>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gradFill rotWithShape="0">
          <a:gsLst>
            <a:gs pos="0">
              <a:srgbClr val="769535"/>
            </a:gs>
            <a:gs pos="80000">
              <a:srgbClr val="9BBB59"/>
            </a:gs>
            <a:gs pos="100000">
              <a:srgbClr val="9BBB59"/>
            </a:gs>
          </a:gsLst>
        </a:gradFill>
      </dgm:spPr>
      <dgm:t>
        <a:bodyPr/>
        <a:lstStyle/>
        <a:p>
          <a:r>
            <a:rPr lang="fr-BE" dirty="0" smtClean="0"/>
            <a:t>Comité sectoriel sécurité sociale </a:t>
          </a:r>
          <a:br>
            <a:rPr lang="fr-BE" dirty="0" smtClean="0"/>
          </a:br>
          <a:r>
            <a:rPr lang="fr-BE" dirty="0" smtClean="0"/>
            <a:t>et santé </a:t>
          </a:r>
          <a:endParaRPr lang="en-US" dirty="0"/>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dgm:t>
        <a:bodyPr/>
        <a:lstStyle/>
        <a:p>
          <a:r>
            <a:rPr lang="fr-BE" dirty="0" smtClean="0"/>
            <a:t>&gt; de 1,4 milliard de messages échangés en 2020</a:t>
          </a:r>
          <a:endParaRPr lang="en-US"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gradFill rotWithShape="0">
          <a:gsLst>
            <a:gs pos="0">
              <a:srgbClr val="2787A0"/>
            </a:gs>
            <a:gs pos="80000">
              <a:srgbClr val="4BACC6"/>
            </a:gs>
            <a:gs pos="100000">
              <a:srgbClr val="4BACC6"/>
            </a:gs>
          </a:gsLst>
        </a:gradFill>
      </dgm:spPr>
      <dgm:t>
        <a:bodyPr/>
        <a:lstStyle/>
        <a:p>
          <a:r>
            <a:rPr lang="fr-BE" dirty="0" smtClean="0"/>
            <a:t>190 BPR</a:t>
          </a:r>
          <a:br>
            <a:rPr lang="fr-BE" dirty="0" smtClean="0"/>
          </a:br>
          <a:r>
            <a:rPr lang="fr-BE" dirty="0" smtClean="0"/>
            <a:t>220 messages structurés</a:t>
          </a:r>
          <a:endParaRPr lang="en-US" dirty="0"/>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gradFill rotWithShape="0">
          <a:gsLst>
            <a:gs pos="0">
              <a:srgbClr val="2787A0"/>
            </a:gs>
            <a:gs pos="80000">
              <a:srgbClr val="4BACC6"/>
            </a:gs>
            <a:gs pos="100000">
              <a:srgbClr val="4BACC6"/>
            </a:gs>
          </a:gsLst>
        </a:gradFill>
      </dgm:spPr>
      <dgm:t>
        <a:bodyPr/>
        <a:lstStyle/>
        <a:p>
          <a:r>
            <a:rPr lang="fr-BE" dirty="0" smtClean="0"/>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gradFill rotWithShape="0">
          <a:gsLst>
            <a:gs pos="0">
              <a:srgbClr val="2787A0"/>
            </a:gs>
            <a:gs pos="80000">
              <a:srgbClr val="4BACC6"/>
            </a:gs>
            <a:gs pos="100000">
              <a:srgbClr val="4BACC6"/>
            </a:gs>
          </a:gsLst>
        </a:gradFill>
      </dgm:spPr>
      <dgm:t>
        <a:bodyPr/>
        <a:lstStyle/>
        <a:p>
          <a:r>
            <a:rPr lang="fr-BE" dirty="0" smtClean="0"/>
            <a:t>99,9 % de disponibilité des services</a:t>
          </a:r>
          <a:endParaRPr lang="en-US" dirty="0"/>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F654456B-D62A-4F03-9BCC-6CD21E96028D}" type="presOf" srcId="{69C20905-F099-458A-9C65-D1FC8F924DEC}" destId="{DC8B6B59-2B08-4227-9EDB-252A89AD03A6}"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89EA47EB-D7E4-4B2C-81FE-FC8BE72A5112}" type="presOf" srcId="{054AADB5-C88E-4785-A425-B8AC6418785D}" destId="{15AE4231-3A6B-4089-9AAC-80F8E5B6160F}"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73721377-CC5E-4F1D-AC1E-1CCF8F0369D9}" type="presOf" srcId="{18AD203B-9A77-4DDB-8FF5-786B80864794}" destId="{A7C57057-3A5F-41C5-B5FE-65943B0F5F7E}" srcOrd="0" destOrd="0" presId="urn:microsoft.com/office/officeart/2005/8/layout/default"/>
    <dgm:cxn modelId="{2FE5AE95-BB60-4EED-8FAC-71A46811359B}" type="presOf" srcId="{34BD45F3-C7C2-4B56-8D94-1D5BC080AF4F}" destId="{FCF1877A-4DAE-4B91-BC2D-743C40BC2382}"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CB406A0E-81AA-4A8A-B3C6-8C13D8680740}" type="presOf" srcId="{A2919276-F9DB-44EB-A289-998CCC5B0E6E}" destId="{E07E3767-4E08-4A11-AE20-4D73DE22BBE2}"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059A14A9-22C4-4AFF-BD22-1101B798D1D0}" srcId="{02E0E761-9445-48A9-BEE6-47E284EC20B4}" destId="{69C20905-F099-458A-9C65-D1FC8F924DEC}" srcOrd="1" destOrd="0" parTransId="{F701A2A6-B9BA-4BBF-965A-78DCA4E8E436}" sibTransId="{CC56A1A1-7548-4A48-9038-DD3DD58DD323}"/>
    <dgm:cxn modelId="{C4D219CB-231D-4EBB-A132-122A8C7713EC}" type="presOf" srcId="{4B714717-636E-45B1-9784-C4D6A39C1849}" destId="{E4B3843E-C2AC-4044-BBCB-87CC0A8FDAD5}"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64BEF04E-517A-46D9-9601-5E9094A41AD0}" srcId="{02E0E761-9445-48A9-BEE6-47E284EC20B4}" destId="{2A5A8E72-16E1-4C51-BBEF-97FB23E243E5}" srcOrd="5" destOrd="0" parTransId="{84178FF6-F0D6-493E-92B4-7C6586FCAC1E}" sibTransId="{EB29474E-089B-4CEC-95E6-D26B8015D6ED}"/>
    <dgm:cxn modelId="{4254D62F-69A5-432D-83EF-ADFB27E9AA5D}" type="presOf" srcId="{FF3324E8-9CFF-497A-B66C-BBF85E115802}" destId="{15DEB57A-39CB-4F6F-A3D5-D5484F84F6F4}"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A8FEB489-B930-4EC5-878A-6256617A3649}" srcId="{02E0E761-9445-48A9-BEE6-47E284EC20B4}" destId="{18AD203B-9A77-4DDB-8FF5-786B80864794}" srcOrd="12" destOrd="0" parTransId="{662AAEE7-36F3-4D85-8681-A96D126D8857}" sibTransId="{BC9687AF-34B2-4318-9F72-28DBF6384791}"/>
    <dgm:cxn modelId="{821C7D90-CADE-48BB-9F4C-C64E00E24537}" srcId="{02E0E761-9445-48A9-BEE6-47E284EC20B4}" destId="{A2919276-F9DB-44EB-A289-998CCC5B0E6E}" srcOrd="8" destOrd="0" parTransId="{11667160-7C3F-49D0-81C7-FF7A8AEB3985}" sibTransId="{9FF5DDB9-9F8C-42FF-A10C-4AF1A2DEE956}"/>
    <dgm:cxn modelId="{E7CA0F99-1773-40E8-9E9C-379BE2ABECA0}" type="presOf" srcId="{CB1C361D-F39E-4F8B-9A54-092D263957CB}" destId="{369FFCBF-2A0C-49AE-8973-702B23BC0D6F}"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9ED5B99B-58D1-4DA4-A58C-B2B94E76C04D}" type="presOf" srcId="{3796CC9B-D371-4476-8030-69088D0DDBD0}" destId="{093B005D-CF37-4B6D-90FD-873E25D4BA29}" srcOrd="0" destOrd="0" presId="urn:microsoft.com/office/officeart/2005/8/layout/default"/>
    <dgm:cxn modelId="{62A7505A-250E-4457-9A6C-52AE14DD0D3C}" type="presOf" srcId="{222D1549-3810-4490-8B2A-5B8851BE74EC}" destId="{6689F098-F5A7-43C7-A5F3-9B2B7E1142AF}" srcOrd="0" destOrd="0" presId="urn:microsoft.com/office/officeart/2005/8/layout/default"/>
    <dgm:cxn modelId="{BF2C28DF-8291-4F8B-AF46-1563FF72DCF8}" type="presOf" srcId="{509F2B8A-DB28-495C-9D8C-949504EAB4B3}" destId="{FB1F2C5B-BF77-4A33-891E-05925AE72EC4}" srcOrd="0" destOrd="0" presId="urn:microsoft.com/office/officeart/2005/8/layout/default"/>
    <dgm:cxn modelId="{DE6E2030-DD75-44EF-A00B-289EDE2CF143}" type="presOf" srcId="{2A5A8E72-16E1-4C51-BBEF-97FB23E243E5}" destId="{10E6FEC0-F88E-422B-9D7D-EB5C3AC08749}" srcOrd="0" destOrd="0" presId="urn:microsoft.com/office/officeart/2005/8/layout/default"/>
    <dgm:cxn modelId="{1A337BDD-B96A-46A2-A142-352446A652B8}" srcId="{02E0E761-9445-48A9-BEE6-47E284EC20B4}" destId="{E2D3216E-C2CB-4F30-917E-E21CAAC3D12D}" srcOrd="4" destOrd="0" parTransId="{B861F8D0-445C-4B25-99A4-2D1CA70A01E1}" sibTransId="{2B1DF161-0819-4AC8-B874-132B438F8E98}"/>
    <dgm:cxn modelId="{C5BEAA51-EE2D-4614-825A-2742EE10899D}" type="presOf" srcId="{E2D3216E-C2CB-4F30-917E-E21CAAC3D12D}" destId="{43A8E224-8BB3-4B18-BA16-0E986FCFED57}"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6F0C4810-5B00-4714-A17D-653FABDEDF6B}" type="presOf" srcId="{46FCFE41-2947-4A6C-9DDF-CB11FB56FCB3}" destId="{E8ECC3B7-086E-4EEC-A7A9-FED76DD4AFB8}"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0383F633-D172-4EFE-B7C0-B78D34055303}" type="presOf" srcId="{02E0E761-9445-48A9-BEE6-47E284EC20B4}" destId="{CF5E228A-7139-4424-B02C-8884DC8EF555}"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D23B03BB-962A-4DEE-8D43-662104836A66}" type="presOf" srcId="{50758FA3-7657-4F96-ACA5-F828F5216B9C}" destId="{3E5F4A6B-6FF6-42B9-9EAC-793F5691612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A56D3A96-6EDF-42EA-AD26-9EB965716C58}" srcId="{02E0E761-9445-48A9-BEE6-47E284EC20B4}" destId="{4B714717-636E-45B1-9784-C4D6A39C1849}" srcOrd="7" destOrd="0" parTransId="{6313504D-42D6-4B36-AC1E-329EAF040FA0}" sibTransId="{CE6A60AA-221A-4813-B44C-A83727663FD3}"/>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Gouvernement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G-Cloud Operations &amp; </a:t>
          </a:r>
          <a:r>
            <a:rPr lang="en-GB" sz="1600" noProof="0" dirty="0" smtClean="0"/>
            <a:t>Programme </a:t>
          </a:r>
          <a:r>
            <a:rPr lang="nl-BE" sz="1600" dirty="0" smtClean="0"/>
            <a:t>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rgbClr val="0082B8"/>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rgbClr val="0082B8"/>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400" dirty="0" smtClean="0"/>
            <a:t>SPF/SPP</a:t>
          </a:r>
          <a:r>
            <a:rPr sz="1400" dirty="0"/>
            <a:t/>
          </a:r>
          <a:br>
            <a:rPr sz="1400" dirty="0"/>
          </a:br>
          <a:r>
            <a:rPr lang="nl-BE" sz="1400" dirty="0" smtClean="0"/>
            <a:t>(SPF </a:t>
          </a:r>
          <a:r>
            <a:rPr lang="nl-BE" sz="1400" err="1" smtClean="0"/>
            <a:t>horizontaux</a:t>
          </a:r>
          <a:r>
            <a:rPr lang="nl-BE" sz="1400" smtClean="0"/>
            <a:t>,  </a:t>
          </a:r>
          <a:r>
            <a:rPr lang="nl-BE" sz="1400" dirty="0" smtClean="0"/>
            <a:t>SPF FIN, </a:t>
          </a:r>
          <a:r>
            <a:rPr lang="nl-BE" sz="1400" dirty="0" err="1" smtClean="0"/>
            <a:t>Belnet</a:t>
          </a:r>
          <a:r>
            <a:rPr lang="nl-BE" sz="1400" dirty="0" smtClean="0"/>
            <a:t>)</a:t>
          </a:r>
          <a:endParaRPr lang="nl-BE" sz="1400" dirty="0"/>
        </a:p>
      </dgm:t>
    </dgm:pt>
    <dgm:pt modelId="{8EAB2EAF-293E-4BF8-B15C-04C4020C711D}" type="parTrans" cxnId="{BA1711C6-F7C1-47B3-85DA-41D052D91703}">
      <dgm:prSet/>
      <dgm:spPr>
        <a:ln>
          <a:solidFill>
            <a:srgbClr val="0082B8"/>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IPSS/ION (BCSS, ...)</a:t>
          </a:r>
          <a:endParaRPr lang="nl-BE" sz="1600" dirty="0"/>
        </a:p>
      </dgm:t>
    </dgm:pt>
    <dgm:pt modelId="{B7D6A699-EE8D-44A7-B75B-34C841BCA3B8}" type="parTrans" cxnId="{74C09B2B-C49D-443D-A64B-6E9EC157AC05}">
      <dgm:prSet/>
      <dgm:spPr>
        <a:ln>
          <a:solidFill>
            <a:srgbClr val="0082B8"/>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smtClean="0"/>
            <a:t>Associations de SPF/SPP/ ION</a:t>
          </a:r>
          <a:endParaRPr lang="nl-BE" sz="1600" dirty="0"/>
        </a:p>
      </dgm:t>
    </dgm:pt>
    <dgm:pt modelId="{E3046455-3174-4E7D-81DB-C305D1125A45}" type="parTrans" cxnId="{85970516-D158-4413-97AC-8933BFF15FBD}">
      <dgm:prSet/>
      <dgm:spPr>
        <a:ln>
          <a:solidFill>
            <a:srgbClr val="0082B8"/>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err="1" smtClean="0"/>
            <a:t>Firmes</a:t>
          </a:r>
          <a:r>
            <a:rPr lang="nl-BE" sz="1600" dirty="0" smtClean="0"/>
            <a:t> </a:t>
          </a:r>
          <a:r>
            <a:rPr lang="nl-BE" sz="1600" dirty="0" err="1" smtClean="0"/>
            <a:t>privées</a:t>
          </a:r>
          <a:r>
            <a:rPr lang="nl-BE" sz="1600" dirty="0" smtClean="0"/>
            <a:t>-ICT -o.l.v. SPF/IPSS/... </a:t>
          </a:r>
          <a:endParaRPr lang="nl-BE" sz="1600" dirty="0"/>
        </a:p>
      </dgm:t>
    </dgm:pt>
    <dgm:pt modelId="{F7CFAA3F-3ECE-4546-92EE-B235278F1C15}" type="parTrans" cxnId="{11453AD5-D6AE-4645-90E2-52428AD3390E}">
      <dgm:prSet/>
      <dgm:spPr>
        <a:ln>
          <a:solidFill>
            <a:srgbClr val="0082B8"/>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7F6E60F6-4413-4706-B0B4-8CE2D649B78E}" type="presOf" srcId="{8931F1E0-7628-4BEB-84A4-BC1CEF98712D}" destId="{2ABDDC3B-0E3F-4094-B2A0-81DDA2235859}" srcOrd="0" destOrd="0" presId="urn:microsoft.com/office/officeart/2005/8/layout/hierarchy6"/>
    <dgm:cxn modelId="{BA1711C6-F7C1-47B3-85DA-41D052D91703}" srcId="{38B411DE-4B5E-4B7B-8930-D6C1F48E34F0}" destId="{F430EE30-5580-4F71-8518-C178E57E206D}" srcOrd="0" destOrd="0" parTransId="{8EAB2EAF-293E-4BF8-B15C-04C4020C711D}" sibTransId="{B517E046-FDC5-4868-BFD0-BF88BB8ADA5F}"/>
    <dgm:cxn modelId="{2C25C938-E077-44FF-9219-B8F841596A52}" type="presOf" srcId="{5F2AE96D-6AA0-4924-A53B-2425DDED6264}" destId="{DA09A7DB-7503-4C8C-93E2-88A6921B7EEA}" srcOrd="0" destOrd="0" presId="urn:microsoft.com/office/officeart/2005/8/layout/hierarchy6"/>
    <dgm:cxn modelId="{3348DDFF-51F0-40E4-A8A9-7E9E13FF4F38}" type="presOf" srcId="{F7CFAA3F-3ECE-4546-92EE-B235278F1C15}" destId="{CB131D3F-5060-48D1-BCD5-E503DCC482AE}" srcOrd="0" destOrd="0" presId="urn:microsoft.com/office/officeart/2005/8/layout/hierarchy6"/>
    <dgm:cxn modelId="{DF568587-B4B4-4F7B-8DE8-1F69E6173142}" type="presOf" srcId="{F430EE30-5580-4F71-8518-C178E57E206D}" destId="{69F70529-B724-4F85-8AAE-BA0FB5B39E22}" srcOrd="0" destOrd="0" presId="urn:microsoft.com/office/officeart/2005/8/layout/hierarchy6"/>
    <dgm:cxn modelId="{C23EE21A-173C-416F-9F27-B89B6B73C4EE}"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3DD7F8A7-38C1-4F4A-BDF6-4AEFDD5402D0}" type="presOf" srcId="{36C890F9-09F1-4E78-8C45-63FE13A49FCE}" destId="{E753885E-5E29-4AA1-97C6-E523B79A20E0}" srcOrd="0" destOrd="0" presId="urn:microsoft.com/office/officeart/2005/8/layout/hierarchy6"/>
    <dgm:cxn modelId="{04F32B8A-1D5D-4EC1-8B71-A6BFB506201D}" type="presOf" srcId="{38B411DE-4B5E-4B7B-8930-D6C1F48E34F0}" destId="{1719D184-4BDA-4438-BCFC-3C8F0189EFDE}" srcOrd="0" destOrd="0" presId="urn:microsoft.com/office/officeart/2005/8/layout/hierarchy6"/>
    <dgm:cxn modelId="{5CA9BB02-F913-45A6-8B4C-E82116BB3A02}" type="presOf" srcId="{8EAB2EAF-293E-4BF8-B15C-04C4020C711D}" destId="{10FA042D-5615-4BF9-958C-81FFB5A6DD35}"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03BF4D75-2C2E-4BF6-BB37-8F84CE537BAE}" type="presOf" srcId="{10BCECCC-3286-41B1-BE04-C771606F7820}" destId="{0C15A292-2059-4B9C-9C47-E66478AFF3EC}"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7256323D-4E2F-436C-8912-84CCEB15E788}" type="presOf" srcId="{96D8B4D9-92FF-4D1C-8111-B74FCEAD93D0}" destId="{EFBDBDBB-F016-42CB-9185-D17AE18730A2}" srcOrd="0" destOrd="0" presId="urn:microsoft.com/office/officeart/2005/8/layout/hierarchy6"/>
    <dgm:cxn modelId="{B63F776A-C312-4E5A-A0A0-C625477AC7A4}" type="presOf" srcId="{E3046455-3174-4E7D-81DB-C305D1125A45}" destId="{040AE0B6-74FA-4EA9-BB98-39A17B3C414B}"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7464BB7A-8C79-42F1-B821-F928C08A7961}" type="presOf" srcId="{B7D6A699-EE8D-44A7-B75B-34C841BCA3B8}" destId="{16DB20CB-D959-404A-86D4-DBD9F03D41C8}" srcOrd="0" destOrd="0" presId="urn:microsoft.com/office/officeart/2005/8/layout/hierarchy6"/>
    <dgm:cxn modelId="{2FF3E266-420D-4534-99CE-EB21F50EDCF6}" type="presOf" srcId="{AF21F6B1-F4B5-49AB-AA90-887358530BF3}" destId="{FC62007E-0289-41CD-808B-B2867874EBE1}" srcOrd="0" destOrd="0" presId="urn:microsoft.com/office/officeart/2005/8/layout/hierarchy6"/>
    <dgm:cxn modelId="{6FBBA494-66AB-4246-A66E-F4E08E8ADA72}" type="presOf" srcId="{D5877657-DD1C-4DF1-9C8B-74C149441555}" destId="{ED81BA74-ED83-4275-917A-DA21C4B264F1}" srcOrd="0" destOrd="0" presId="urn:microsoft.com/office/officeart/2005/8/layout/hierarchy6"/>
    <dgm:cxn modelId="{FC9E528E-0A3B-45AC-9DCC-C45AF32BF769}" type="presParOf" srcId="{604BF32C-DEF7-4466-8382-C91F28728D50}" destId="{289A5DB4-DE7B-434B-BADD-FD6629BAE3DF}" srcOrd="0" destOrd="0" presId="urn:microsoft.com/office/officeart/2005/8/layout/hierarchy6"/>
    <dgm:cxn modelId="{F98F61C7-E4D6-43E1-B764-7312D70AC195}" type="presParOf" srcId="{289A5DB4-DE7B-434B-BADD-FD6629BAE3DF}" destId="{AACED06D-AD31-47F4-8948-873838845214}" srcOrd="0" destOrd="0" presId="urn:microsoft.com/office/officeart/2005/8/layout/hierarchy6"/>
    <dgm:cxn modelId="{413FF87E-7A45-4F99-9F6E-C981FBB3FC39}" type="presParOf" srcId="{AACED06D-AD31-47F4-8948-873838845214}" destId="{A84C74B8-D5F8-4C63-B6AE-C740EC012BCD}" srcOrd="0" destOrd="0" presId="urn:microsoft.com/office/officeart/2005/8/layout/hierarchy6"/>
    <dgm:cxn modelId="{B2A72FA9-9E8B-440C-9AAF-C0D1C4C823AA}" type="presParOf" srcId="{A84C74B8-D5F8-4C63-B6AE-C740EC012BCD}" destId="{EFBDBDBB-F016-42CB-9185-D17AE18730A2}" srcOrd="0" destOrd="0" presId="urn:microsoft.com/office/officeart/2005/8/layout/hierarchy6"/>
    <dgm:cxn modelId="{C47811C2-9612-4406-8792-22FE191E90F7}" type="presParOf" srcId="{A84C74B8-D5F8-4C63-B6AE-C740EC012BCD}" destId="{87C704E9-22F4-4374-96C3-69F5CAD1DB1C}" srcOrd="1" destOrd="0" presId="urn:microsoft.com/office/officeart/2005/8/layout/hierarchy6"/>
    <dgm:cxn modelId="{55E0725E-7B23-4588-8823-48E5FF20172E}" type="presParOf" srcId="{87C704E9-22F4-4374-96C3-69F5CAD1DB1C}" destId="{E753885E-5E29-4AA1-97C6-E523B79A20E0}" srcOrd="0" destOrd="0" presId="urn:microsoft.com/office/officeart/2005/8/layout/hierarchy6"/>
    <dgm:cxn modelId="{63366BB2-EB17-4273-873A-2D702EF9BC30}" type="presParOf" srcId="{87C704E9-22F4-4374-96C3-69F5CAD1DB1C}" destId="{F199B688-71AA-46D0-8335-ADF92C47C0DE}" srcOrd="1" destOrd="0" presId="urn:microsoft.com/office/officeart/2005/8/layout/hierarchy6"/>
    <dgm:cxn modelId="{99557346-723F-4F1D-BC2D-F577AB888194}" type="presParOf" srcId="{F199B688-71AA-46D0-8335-ADF92C47C0DE}" destId="{FC62007E-0289-41CD-808B-B2867874EBE1}" srcOrd="0" destOrd="0" presId="urn:microsoft.com/office/officeart/2005/8/layout/hierarchy6"/>
    <dgm:cxn modelId="{CB596B71-9F07-43A8-84FD-786BA5E47911}" type="presParOf" srcId="{F199B688-71AA-46D0-8335-ADF92C47C0DE}" destId="{17BB4D9A-058A-49FF-9C88-03AE3DFD27D8}" srcOrd="1" destOrd="0" presId="urn:microsoft.com/office/officeart/2005/8/layout/hierarchy6"/>
    <dgm:cxn modelId="{DFD8E24B-B7AE-443D-93A0-52F8FDDFE854}" type="presParOf" srcId="{17BB4D9A-058A-49FF-9C88-03AE3DFD27D8}" destId="{2ABDDC3B-0E3F-4094-B2A0-81DDA2235859}" srcOrd="0" destOrd="0" presId="urn:microsoft.com/office/officeart/2005/8/layout/hierarchy6"/>
    <dgm:cxn modelId="{0A3DCD0F-0322-4F52-A9B5-10E99F59F151}" type="presParOf" srcId="{17BB4D9A-058A-49FF-9C88-03AE3DFD27D8}" destId="{46DB721C-FC66-4A6D-B0C7-4838A570E708}" srcOrd="1" destOrd="0" presId="urn:microsoft.com/office/officeart/2005/8/layout/hierarchy6"/>
    <dgm:cxn modelId="{7DF0EAEE-2CC8-4CB3-9B50-0E676E00CA85}" type="presParOf" srcId="{46DB721C-FC66-4A6D-B0C7-4838A570E708}" destId="{1719D184-4BDA-4438-BCFC-3C8F0189EFDE}" srcOrd="0" destOrd="0" presId="urn:microsoft.com/office/officeart/2005/8/layout/hierarchy6"/>
    <dgm:cxn modelId="{8EE436BB-1FF0-48E1-AD9D-A94343462227}" type="presParOf" srcId="{46DB721C-FC66-4A6D-B0C7-4838A570E708}" destId="{87D81BB3-A358-4DD2-BFA3-25700280D231}" srcOrd="1" destOrd="0" presId="urn:microsoft.com/office/officeart/2005/8/layout/hierarchy6"/>
    <dgm:cxn modelId="{69325661-E3DF-49C8-BCEE-77CB0E8C7357}" type="presParOf" srcId="{87D81BB3-A358-4DD2-BFA3-25700280D231}" destId="{10FA042D-5615-4BF9-958C-81FFB5A6DD35}" srcOrd="0" destOrd="0" presId="urn:microsoft.com/office/officeart/2005/8/layout/hierarchy6"/>
    <dgm:cxn modelId="{2A1A8F49-D987-4FBC-BE7E-FEF373871819}" type="presParOf" srcId="{87D81BB3-A358-4DD2-BFA3-25700280D231}" destId="{68128852-1A94-46BF-986E-52DDA8CBD552}" srcOrd="1" destOrd="0" presId="urn:microsoft.com/office/officeart/2005/8/layout/hierarchy6"/>
    <dgm:cxn modelId="{5B3FC78B-5880-427D-ADB3-A8AEE5C4751D}" type="presParOf" srcId="{68128852-1A94-46BF-986E-52DDA8CBD552}" destId="{69F70529-B724-4F85-8AAE-BA0FB5B39E22}" srcOrd="0" destOrd="0" presId="urn:microsoft.com/office/officeart/2005/8/layout/hierarchy6"/>
    <dgm:cxn modelId="{4F476856-2ABE-4959-A5C3-718828448AAB}" type="presParOf" srcId="{68128852-1A94-46BF-986E-52DDA8CBD552}" destId="{A5AB88D3-5F22-4E42-8A3C-08F45849A1CF}" srcOrd="1" destOrd="0" presId="urn:microsoft.com/office/officeart/2005/8/layout/hierarchy6"/>
    <dgm:cxn modelId="{C82F3829-D912-4005-B01D-B4BA7EB43EC6}" type="presParOf" srcId="{87D81BB3-A358-4DD2-BFA3-25700280D231}" destId="{16DB20CB-D959-404A-86D4-DBD9F03D41C8}" srcOrd="2" destOrd="0" presId="urn:microsoft.com/office/officeart/2005/8/layout/hierarchy6"/>
    <dgm:cxn modelId="{BAB7B9B8-6DFE-4C6F-84EF-3DED53E4F151}" type="presParOf" srcId="{87D81BB3-A358-4DD2-BFA3-25700280D231}" destId="{5479D8CD-E0C4-4DF4-965C-69F44E106FAB}" srcOrd="3" destOrd="0" presId="urn:microsoft.com/office/officeart/2005/8/layout/hierarchy6"/>
    <dgm:cxn modelId="{E611467B-8B25-4F44-ACCD-3451EDBEC333}" type="presParOf" srcId="{5479D8CD-E0C4-4DF4-965C-69F44E106FAB}" destId="{0C15A292-2059-4B9C-9C47-E66478AFF3EC}" srcOrd="0" destOrd="0" presId="urn:microsoft.com/office/officeart/2005/8/layout/hierarchy6"/>
    <dgm:cxn modelId="{173E00AD-70D0-4B6C-B041-FAD413FC0ECA}" type="presParOf" srcId="{5479D8CD-E0C4-4DF4-965C-69F44E106FAB}" destId="{831469DF-BC44-4131-848A-A8B29B0AA5C7}" srcOrd="1" destOrd="0" presId="urn:microsoft.com/office/officeart/2005/8/layout/hierarchy6"/>
    <dgm:cxn modelId="{2307B05B-7508-449D-AB73-B8A6337DF728}" type="presParOf" srcId="{87D81BB3-A358-4DD2-BFA3-25700280D231}" destId="{040AE0B6-74FA-4EA9-BB98-39A17B3C414B}" srcOrd="4" destOrd="0" presId="urn:microsoft.com/office/officeart/2005/8/layout/hierarchy6"/>
    <dgm:cxn modelId="{AAB5D745-010A-4D86-B2B7-9817F3257AF0}" type="presParOf" srcId="{87D81BB3-A358-4DD2-BFA3-25700280D231}" destId="{19A1C920-E555-45AD-AC9F-346DBA47834F}" srcOrd="5" destOrd="0" presId="urn:microsoft.com/office/officeart/2005/8/layout/hierarchy6"/>
    <dgm:cxn modelId="{0051118D-37F1-4223-BAA6-8FAA450CB852}" type="presParOf" srcId="{19A1C920-E555-45AD-AC9F-346DBA47834F}" destId="{DA09A7DB-7503-4C8C-93E2-88A6921B7EEA}" srcOrd="0" destOrd="0" presId="urn:microsoft.com/office/officeart/2005/8/layout/hierarchy6"/>
    <dgm:cxn modelId="{A353531C-4B2B-40DE-9FBC-39D1764A904F}" type="presParOf" srcId="{19A1C920-E555-45AD-AC9F-346DBA47834F}" destId="{9D9C7E91-4374-4874-9F63-A9226241D523}" srcOrd="1" destOrd="0" presId="urn:microsoft.com/office/officeart/2005/8/layout/hierarchy6"/>
    <dgm:cxn modelId="{167F4222-8880-48AF-8DCE-4E596738D4DC}" type="presParOf" srcId="{87D81BB3-A358-4DD2-BFA3-25700280D231}" destId="{CB131D3F-5060-48D1-BCD5-E503DCC482AE}" srcOrd="6" destOrd="0" presId="urn:microsoft.com/office/officeart/2005/8/layout/hierarchy6"/>
    <dgm:cxn modelId="{D00BA1B5-CBD9-440A-8397-9DE016739515}" type="presParOf" srcId="{87D81BB3-A358-4DD2-BFA3-25700280D231}" destId="{7137467F-8AC4-4131-97C6-D48AA837876B}" srcOrd="7" destOrd="0" presId="urn:microsoft.com/office/officeart/2005/8/layout/hierarchy6"/>
    <dgm:cxn modelId="{C00D3FF6-C8E3-4635-B109-1C0DEDB887C2}" type="presParOf" srcId="{7137467F-8AC4-4131-97C6-D48AA837876B}" destId="{ED81BA74-ED83-4275-917A-DA21C4B264F1}" srcOrd="0" destOrd="0" presId="urn:microsoft.com/office/officeart/2005/8/layout/hierarchy6"/>
    <dgm:cxn modelId="{39AA3E26-1B52-4361-9987-E939D5A55EC8}" type="presParOf" srcId="{7137467F-8AC4-4131-97C6-D48AA837876B}" destId="{64C9E638-BE39-4BE4-AE91-D70D6DD27F39}" srcOrd="1" destOrd="0" presId="urn:microsoft.com/office/officeart/2005/8/layout/hierarchy6"/>
    <dgm:cxn modelId="{618B1349-F84A-4A0B-80AC-CE327F2DFE89}"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33990"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Loi organique du 15 janvier 1990</a:t>
          </a:r>
          <a:endParaRPr lang="en-US" sz="1600" kern="1200" dirty="0"/>
        </a:p>
      </dsp:txBody>
      <dsp:txXfrm>
        <a:off x="233990" y="498"/>
        <a:ext cx="1631812" cy="979087"/>
      </dsp:txXfrm>
    </dsp:sp>
    <dsp:sp modelId="{DC8B6B59-2B08-4227-9EDB-252A89AD03A6}">
      <dsp:nvSpPr>
        <dsp:cNvPr id="0" name=""/>
        <dsp:cNvSpPr/>
      </dsp:nvSpPr>
      <dsp:spPr>
        <a:xfrm>
          <a:off x="2028984"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&lt; 100 collaborateurs</a:t>
          </a:r>
          <a:endParaRPr lang="en-US" sz="1600" kern="1200" dirty="0"/>
        </a:p>
      </dsp:txBody>
      <dsp:txXfrm>
        <a:off x="2028984" y="498"/>
        <a:ext cx="1631812" cy="979087"/>
      </dsp:txXfrm>
    </dsp:sp>
    <dsp:sp modelId="{FB1F2C5B-BF77-4A33-891E-05925AE72EC4}">
      <dsp:nvSpPr>
        <dsp:cNvPr id="0" name=""/>
        <dsp:cNvSpPr/>
      </dsp:nvSpPr>
      <dsp:spPr>
        <a:xfrm>
          <a:off x="3823977"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17 millions </a:t>
          </a:r>
          <a:r>
            <a:rPr lang="fr-FR" sz="1600" kern="1200" dirty="0" smtClean="0">
              <a:solidFill>
                <a:schemeClr val="bg1"/>
              </a:solidFill>
            </a:rPr>
            <a:t>€</a:t>
          </a:r>
          <a:r>
            <a:rPr lang="fr-FR" sz="1600" kern="1200" dirty="0" smtClean="0">
              <a:solidFill>
                <a:srgbClr val="0082B8"/>
              </a:solidFill>
            </a:rPr>
            <a:t> </a:t>
          </a:r>
          <a:r>
            <a:rPr lang="fr-BE" sz="1600" kern="1200" dirty="0" smtClean="0"/>
            <a:t>de budget  annuel</a:t>
          </a:r>
          <a:endParaRPr lang="en-US" sz="1600" kern="1200" dirty="0"/>
        </a:p>
      </dsp:txBody>
      <dsp:txXfrm>
        <a:off x="3823977" y="498"/>
        <a:ext cx="1631812" cy="979087"/>
      </dsp:txXfrm>
    </dsp:sp>
    <dsp:sp modelId="{093B005D-CF37-4B6D-90FD-873E25D4BA29}">
      <dsp:nvSpPr>
        <dsp:cNvPr id="0" name=""/>
        <dsp:cNvSpPr/>
      </dsp:nvSpPr>
      <dsp:spPr>
        <a:xfrm>
          <a:off x="5618971"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Réseau de 3.000 acteurs dans le secteur social</a:t>
          </a:r>
          <a:endParaRPr lang="en-US" sz="1600" kern="1200" dirty="0"/>
        </a:p>
      </dsp:txBody>
      <dsp:txXfrm>
        <a:off x="5618971" y="498"/>
        <a:ext cx="1631812" cy="979087"/>
      </dsp:txXfrm>
    </dsp:sp>
    <dsp:sp modelId="{43A8E224-8BB3-4B18-BA16-0E986FCFED57}">
      <dsp:nvSpPr>
        <dsp:cNvPr id="0" name=""/>
        <dsp:cNvSpPr/>
      </dsp:nvSpPr>
      <dsp:spPr>
        <a:xfrm>
          <a:off x="233990"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Contrat d’administration</a:t>
          </a:r>
          <a:endParaRPr lang="en-US" sz="1600" kern="1200" dirty="0"/>
        </a:p>
      </dsp:txBody>
      <dsp:txXfrm>
        <a:off x="233990" y="1142767"/>
        <a:ext cx="1631812" cy="979087"/>
      </dsp:txXfrm>
    </dsp:sp>
    <dsp:sp modelId="{10E6FEC0-F88E-422B-9D7D-EB5C3AC08749}">
      <dsp:nvSpPr>
        <dsp:cNvPr id="0" name=""/>
        <dsp:cNvSpPr/>
      </dsp:nvSpPr>
      <dsp:spPr>
        <a:xfrm>
          <a:off x="2028984"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de gestion</a:t>
          </a:r>
          <a:endParaRPr lang="en-US" sz="1600" kern="1200" dirty="0"/>
        </a:p>
      </dsp:txBody>
      <dsp:txXfrm>
        <a:off x="2028984" y="1142767"/>
        <a:ext cx="1631812" cy="979087"/>
      </dsp:txXfrm>
    </dsp:sp>
    <dsp:sp modelId="{15AE4231-3A6B-4089-9AAC-80F8E5B6160F}">
      <dsp:nvSpPr>
        <dsp:cNvPr id="0" name=""/>
        <dsp:cNvSpPr/>
      </dsp:nvSpPr>
      <dsp:spPr>
        <a:xfrm>
          <a:off x="3823977" y="1142767"/>
          <a:ext cx="1631812" cy="979087"/>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smtClean="0"/>
            <a:t>Comité de coordination</a:t>
          </a:r>
          <a:endParaRPr lang="en-US" sz="1600" kern="1200"/>
        </a:p>
      </dsp:txBody>
      <dsp:txXfrm>
        <a:off x="3823977" y="1142767"/>
        <a:ext cx="1631812" cy="979087"/>
      </dsp:txXfrm>
    </dsp:sp>
    <dsp:sp modelId="{E4B3843E-C2AC-4044-BBCB-87CC0A8FDAD5}">
      <dsp:nvSpPr>
        <dsp:cNvPr id="0" name=""/>
        <dsp:cNvSpPr/>
      </dsp:nvSpPr>
      <dsp:spPr>
        <a:xfrm>
          <a:off x="5618971" y="1142767"/>
          <a:ext cx="1631812" cy="979087"/>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sectoriel sécurité sociale </a:t>
          </a:r>
          <a:br>
            <a:rPr lang="fr-BE" sz="1600" kern="1200" dirty="0" smtClean="0"/>
          </a:br>
          <a:r>
            <a:rPr lang="fr-BE" sz="1600" kern="1200" dirty="0" smtClean="0"/>
            <a:t>et santé </a:t>
          </a:r>
          <a:endParaRPr lang="en-US" sz="1600" kern="1200" dirty="0"/>
        </a:p>
      </dsp:txBody>
      <dsp:txXfrm>
        <a:off x="5618971" y="1142767"/>
        <a:ext cx="1631812" cy="979087"/>
      </dsp:txXfrm>
    </dsp:sp>
    <dsp:sp modelId="{E07E3767-4E08-4A11-AE20-4D73DE22BBE2}">
      <dsp:nvSpPr>
        <dsp:cNvPr id="0" name=""/>
        <dsp:cNvSpPr/>
      </dsp:nvSpPr>
      <dsp:spPr>
        <a:xfrm>
          <a:off x="233990" y="2285035"/>
          <a:ext cx="1631812" cy="97908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de 1,4 milliard de messages échangés en 2020</a:t>
          </a:r>
          <a:endParaRPr lang="en-US" sz="1600" kern="1200" dirty="0"/>
        </a:p>
      </dsp:txBody>
      <dsp:txXfrm>
        <a:off x="233990" y="2285035"/>
        <a:ext cx="1631812" cy="979087"/>
      </dsp:txXfrm>
    </dsp:sp>
    <dsp:sp modelId="{E8ECC3B7-086E-4EEC-A7A9-FED76DD4AFB8}">
      <dsp:nvSpPr>
        <dsp:cNvPr id="0" name=""/>
        <dsp:cNvSpPr/>
      </dsp:nvSpPr>
      <dsp:spPr>
        <a:xfrm>
          <a:off x="2028984"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190 BPR</a:t>
          </a:r>
          <a:br>
            <a:rPr lang="fr-BE" sz="1600" kern="1200" dirty="0" smtClean="0"/>
          </a:br>
          <a:r>
            <a:rPr lang="fr-BE" sz="1600" kern="1200" dirty="0" smtClean="0"/>
            <a:t>220 messages structurés</a:t>
          </a:r>
          <a:endParaRPr lang="en-US" sz="1600" kern="1200" dirty="0"/>
        </a:p>
      </dsp:txBody>
      <dsp:txXfrm>
        <a:off x="2028984" y="2285035"/>
        <a:ext cx="1631812" cy="979087"/>
      </dsp:txXfrm>
    </dsp:sp>
    <dsp:sp modelId="{369FFCBF-2A0C-49AE-8973-702B23BC0D6F}">
      <dsp:nvSpPr>
        <dsp:cNvPr id="0" name=""/>
        <dsp:cNvSpPr/>
      </dsp:nvSpPr>
      <dsp:spPr>
        <a:xfrm>
          <a:off x="3823977"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120 services web</a:t>
          </a:r>
        </a:p>
      </dsp:txBody>
      <dsp:txXfrm>
        <a:off x="3823977" y="2285035"/>
        <a:ext cx="1631812" cy="979087"/>
      </dsp:txXfrm>
    </dsp:sp>
    <dsp:sp modelId="{A743D23C-2841-4468-B9CC-23A18DCD0CEF}">
      <dsp:nvSpPr>
        <dsp:cNvPr id="0" name=""/>
        <dsp:cNvSpPr/>
      </dsp:nvSpPr>
      <dsp:spPr>
        <a:xfrm>
          <a:off x="5618971"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99,9 % de disponibilité des services</a:t>
          </a:r>
          <a:endParaRPr lang="en-US" sz="1600" kern="1200" dirty="0"/>
        </a:p>
      </dsp:txBody>
      <dsp:txXfrm>
        <a:off x="5618971" y="2285035"/>
        <a:ext cx="1631812" cy="979087"/>
      </dsp:txXfrm>
    </dsp:sp>
    <dsp:sp modelId="{A7C57057-3A5F-41C5-B5FE-65943B0F5F7E}">
      <dsp:nvSpPr>
        <dsp:cNvPr id="0" name=""/>
        <dsp:cNvSpPr/>
      </dsp:nvSpPr>
      <dsp:spPr>
        <a:xfrm>
          <a:off x="233990"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Portail de la sécurité sociale</a:t>
          </a:r>
          <a:endParaRPr lang="en-US" sz="1600" kern="1200" dirty="0"/>
        </a:p>
      </dsp:txBody>
      <dsp:txXfrm>
        <a:off x="233990" y="3427304"/>
        <a:ext cx="1631812" cy="979087"/>
      </dsp:txXfrm>
    </dsp:sp>
    <dsp:sp modelId="{3E5F4A6B-6FF6-42B9-9EAC-793F56916124}">
      <dsp:nvSpPr>
        <dsp:cNvPr id="0" name=""/>
        <dsp:cNvSpPr/>
      </dsp:nvSpPr>
      <dsp:spPr>
        <a:xfrm>
          <a:off x="2028984"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&gt;20 applications pour les citoyens</a:t>
          </a:r>
          <a:endParaRPr lang="en-US" sz="1600" kern="1200" dirty="0"/>
        </a:p>
      </dsp:txBody>
      <dsp:txXfrm>
        <a:off x="2028984" y="3427304"/>
        <a:ext cx="1631812" cy="979087"/>
      </dsp:txXfrm>
    </dsp:sp>
    <dsp:sp modelId="{15DEB57A-39CB-4F6F-A3D5-D5484F84F6F4}">
      <dsp:nvSpPr>
        <dsp:cNvPr id="0" name=""/>
        <dsp:cNvSpPr/>
      </dsp:nvSpPr>
      <dsp:spPr>
        <a:xfrm>
          <a:off x="3823977"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50 applications pour les employeurs</a:t>
          </a:r>
          <a:endParaRPr lang="en-US" sz="1600" kern="1200" dirty="0"/>
        </a:p>
      </dsp:txBody>
      <dsp:txXfrm>
        <a:off x="3823977" y="3427304"/>
        <a:ext cx="1631812" cy="979087"/>
      </dsp:txXfrm>
    </dsp:sp>
    <dsp:sp modelId="{6689F098-F5A7-43C7-A5F3-9B2B7E1142AF}">
      <dsp:nvSpPr>
        <dsp:cNvPr id="0" name=""/>
        <dsp:cNvSpPr/>
      </dsp:nvSpPr>
      <dsp:spPr>
        <a:xfrm>
          <a:off x="5618971"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25 </a:t>
          </a:r>
          <a:r>
            <a:rPr lang="fr-BE" sz="1600" kern="1200" dirty="0" err="1" smtClean="0"/>
            <a:t>awards</a:t>
          </a:r>
          <a:r>
            <a:rPr lang="fr-BE" sz="1600" kern="1200" dirty="0" smtClean="0"/>
            <a:t> internationaux et nationaux</a:t>
          </a:r>
          <a:endParaRPr lang="en-US" sz="1600" kern="1200" dirty="0"/>
        </a:p>
      </dsp:txBody>
      <dsp:txXfrm>
        <a:off x="5618971" y="3427304"/>
        <a:ext cx="1631812" cy="979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Gouvernement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en-GB" sz="1600" kern="1200" noProof="0" dirty="0" smtClean="0"/>
            <a:t>Programme </a:t>
          </a:r>
          <a:r>
            <a:rPr lang="nl-BE" sz="1600" kern="1200" dirty="0" smtClean="0"/>
            <a:t>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BE" sz="1400" kern="1200" dirty="0" smtClean="0"/>
            <a:t>SPF/SPP</a:t>
          </a:r>
          <a:r>
            <a:rPr sz="1400" kern="1200" dirty="0"/>
            <a:t/>
          </a:r>
          <a:br>
            <a:rPr sz="1400" kern="1200" dirty="0"/>
          </a:br>
          <a:r>
            <a:rPr lang="nl-BE" sz="1400" kern="1200" dirty="0" smtClean="0"/>
            <a:t>(SPF </a:t>
          </a:r>
          <a:r>
            <a:rPr lang="nl-BE" sz="1400" kern="1200" err="1" smtClean="0"/>
            <a:t>horizontaux</a:t>
          </a:r>
          <a:r>
            <a:rPr lang="nl-BE" sz="1400" kern="1200" smtClean="0"/>
            <a:t>,  </a:t>
          </a:r>
          <a:r>
            <a:rPr lang="nl-BE" sz="1400" kern="1200" dirty="0" smtClean="0"/>
            <a:t>SPF FIN, </a:t>
          </a:r>
          <a:r>
            <a:rPr lang="nl-BE" sz="1400" kern="1200" dirty="0" err="1" smtClean="0"/>
            <a:t>Belnet</a:t>
          </a:r>
          <a:r>
            <a:rPr lang="nl-BE" sz="1400" kern="1200" dirty="0" smtClean="0"/>
            <a:t>)</a:t>
          </a:r>
          <a:endParaRPr lang="nl-BE" sz="14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IPSS/ION (BCSS,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Associations de SPF/SPP/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Firmes</a:t>
          </a:r>
          <a:r>
            <a:rPr lang="nl-BE" sz="1600" kern="1200" dirty="0" smtClean="0"/>
            <a:t> </a:t>
          </a:r>
          <a:r>
            <a:rPr lang="nl-BE" sz="1600" kern="1200" dirty="0" err="1" smtClean="0"/>
            <a:t>privées</a:t>
          </a:r>
          <a:r>
            <a:rPr lang="nl-BE" sz="1600" kern="1200" dirty="0" smtClean="0"/>
            <a:t>-ICT -o.l.v. SPF/IPSS/...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11/2/2021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‹nr.›</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11/2/2021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‹nr.›</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43</a:t>
            </a:fld>
            <a:endParaRPr lang="en-US"/>
          </a:p>
        </p:txBody>
      </p:sp>
    </p:spTree>
    <p:extLst>
      <p:ext uri="{BB962C8B-B14F-4D97-AF65-F5344CB8AC3E}">
        <p14:creationId xmlns:p14="http://schemas.microsoft.com/office/powerpoint/2010/main" val="390725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63C97F-98BC-4D68-B666-78B762F16713}" type="slidenum">
              <a:rPr lang="en-GB" altLang="fr-FR" smtClean="0"/>
              <a:pPr eaLnBrk="1" fontAlgn="base" hangingPunct="1">
                <a:spcBef>
                  <a:spcPct val="0"/>
                </a:spcBef>
                <a:spcAft>
                  <a:spcPct val="0"/>
                </a:spcAft>
              </a:pPr>
              <a:t>94</a:t>
            </a:fld>
            <a:endParaRPr lang="en-GB" altLang="fr-FR" smtClean="0"/>
          </a:p>
        </p:txBody>
      </p:sp>
    </p:spTree>
    <p:extLst>
      <p:ext uri="{BB962C8B-B14F-4D97-AF65-F5344CB8AC3E}">
        <p14:creationId xmlns:p14="http://schemas.microsoft.com/office/powerpoint/2010/main" val="262372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FB8606-62BC-4B5A-AC35-21E9ED450F16}" type="slidenum">
              <a:rPr lang="en-GB" altLang="fr-FR" smtClean="0"/>
              <a:pPr eaLnBrk="1" fontAlgn="base" hangingPunct="1">
                <a:spcBef>
                  <a:spcPct val="0"/>
                </a:spcBef>
                <a:spcAft>
                  <a:spcPct val="0"/>
                </a:spcAft>
              </a:pPr>
              <a:t>95</a:t>
            </a:fld>
            <a:endParaRPr lang="en-GB" altLang="fr-FR" smtClean="0"/>
          </a:p>
        </p:txBody>
      </p:sp>
    </p:spTree>
    <p:extLst>
      <p:ext uri="{BB962C8B-B14F-4D97-AF65-F5344CB8AC3E}">
        <p14:creationId xmlns:p14="http://schemas.microsoft.com/office/powerpoint/2010/main" val="190727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8079E8E-5183-4C7A-8D53-8B88803B5216}" type="slidenum">
              <a:rPr lang="en-GB" altLang="fr-FR" smtClean="0">
                <a:solidFill>
                  <a:srgbClr val="000000"/>
                </a:solidFill>
              </a:rPr>
              <a:pPr eaLnBrk="1" fontAlgn="base" hangingPunct="1">
                <a:spcBef>
                  <a:spcPct val="0"/>
                </a:spcBef>
                <a:spcAft>
                  <a:spcPct val="0"/>
                </a:spcAft>
              </a:pPr>
              <a:t>97</a:t>
            </a:fld>
            <a:endParaRPr lang="en-GB" altLang="fr-FR" smtClean="0">
              <a:solidFill>
                <a:srgbClr val="000000"/>
              </a:solidFill>
            </a:endParaRPr>
          </a:p>
        </p:txBody>
      </p:sp>
    </p:spTree>
    <p:extLst>
      <p:ext uri="{BB962C8B-B14F-4D97-AF65-F5344CB8AC3E}">
        <p14:creationId xmlns:p14="http://schemas.microsoft.com/office/powerpoint/2010/main" val="2992556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EC67A96-FDA1-41E5-BB25-3165A2477EC1}" type="slidenum">
              <a:rPr lang="en-GB" altLang="fr-FR" smtClean="0"/>
              <a:pPr eaLnBrk="1" fontAlgn="base" hangingPunct="1">
                <a:spcBef>
                  <a:spcPct val="0"/>
                </a:spcBef>
                <a:spcAft>
                  <a:spcPct val="0"/>
                </a:spcAft>
              </a:pPr>
              <a:t>99</a:t>
            </a:fld>
            <a:endParaRPr lang="en-GB" altLang="fr-FR" smtClean="0"/>
          </a:p>
        </p:txBody>
      </p:sp>
    </p:spTree>
    <p:extLst>
      <p:ext uri="{BB962C8B-B14F-4D97-AF65-F5344CB8AC3E}">
        <p14:creationId xmlns:p14="http://schemas.microsoft.com/office/powerpoint/2010/main" val="222578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100</a:t>
            </a:fld>
            <a:endParaRPr lang="en-GB"/>
          </a:p>
        </p:txBody>
      </p:sp>
    </p:spTree>
    <p:extLst>
      <p:ext uri="{BB962C8B-B14F-4D97-AF65-F5344CB8AC3E}">
        <p14:creationId xmlns:p14="http://schemas.microsoft.com/office/powerpoint/2010/main" val="586402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101</a:t>
            </a:fld>
            <a:endParaRPr lang="en-GB"/>
          </a:p>
        </p:txBody>
      </p:sp>
    </p:spTree>
    <p:extLst>
      <p:ext uri="{BB962C8B-B14F-4D97-AF65-F5344CB8AC3E}">
        <p14:creationId xmlns:p14="http://schemas.microsoft.com/office/powerpoint/2010/main" val="1691066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102</a:t>
            </a:fld>
            <a:endParaRPr lang="en-GB"/>
          </a:p>
        </p:txBody>
      </p:sp>
    </p:spTree>
    <p:extLst>
      <p:ext uri="{BB962C8B-B14F-4D97-AF65-F5344CB8AC3E}">
        <p14:creationId xmlns:p14="http://schemas.microsoft.com/office/powerpoint/2010/main" val="3743442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smtClean="0"/>
              <a:t>Avant ça : certaines</a:t>
            </a:r>
            <a:r>
              <a:rPr lang="fr-BE" baseline="0" dirty="0" smtClean="0"/>
              <a:t> manipulation très longues, laborieuses</a:t>
            </a:r>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103</a:t>
            </a:fld>
            <a:endParaRPr lang="nl-BE"/>
          </a:p>
        </p:txBody>
      </p:sp>
    </p:spTree>
    <p:extLst>
      <p:ext uri="{BB962C8B-B14F-4D97-AF65-F5344CB8AC3E}">
        <p14:creationId xmlns:p14="http://schemas.microsoft.com/office/powerpoint/2010/main" val="319293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104</a:t>
            </a:fld>
            <a:endParaRPr lang="en-GB"/>
          </a:p>
        </p:txBody>
      </p:sp>
    </p:spTree>
    <p:extLst>
      <p:ext uri="{BB962C8B-B14F-4D97-AF65-F5344CB8AC3E}">
        <p14:creationId xmlns:p14="http://schemas.microsoft.com/office/powerpoint/2010/main" val="2486149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105</a:t>
            </a:fld>
            <a:endParaRPr lang="en-GB"/>
          </a:p>
        </p:txBody>
      </p:sp>
    </p:spTree>
    <p:extLst>
      <p:ext uri="{BB962C8B-B14F-4D97-AF65-F5344CB8AC3E}">
        <p14:creationId xmlns:p14="http://schemas.microsoft.com/office/powerpoint/2010/main" val="171450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47</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smtClean="0"/>
              <a:t>S’il avait fallu utiliser des techniques</a:t>
            </a:r>
            <a:r>
              <a:rPr lang="fr-BE" baseline="0" dirty="0" smtClean="0"/>
              <a:t> classique : quasi impossible</a:t>
            </a:r>
          </a:p>
          <a:p>
            <a:endParaRPr lang="fr-BE" baseline="0" dirty="0" smtClean="0"/>
          </a:p>
          <a:p>
            <a:r>
              <a:rPr lang="fr-BE" baseline="0" dirty="0" err="1" smtClean="0"/>
              <a:t>Workers</a:t>
            </a:r>
            <a:r>
              <a:rPr lang="fr-BE" baseline="0" dirty="0" smtClean="0"/>
              <a:t>, puis </a:t>
            </a:r>
            <a:r>
              <a:rPr lang="fr-BE" baseline="0" dirty="0" err="1" smtClean="0"/>
              <a:t>admins</a:t>
            </a:r>
            <a:r>
              <a:rPr lang="fr-BE" baseline="0" dirty="0" smtClean="0"/>
              <a:t>/Adresses</a:t>
            </a:r>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107</a:t>
            </a:fld>
            <a:endParaRPr lang="en-GB"/>
          </a:p>
        </p:txBody>
      </p:sp>
    </p:spTree>
    <p:extLst>
      <p:ext uri="{BB962C8B-B14F-4D97-AF65-F5344CB8AC3E}">
        <p14:creationId xmlns:p14="http://schemas.microsoft.com/office/powerpoint/2010/main" val="401681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49</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05E84-575A-47A6-9EE9-FACB40117383}" type="slidenum">
              <a:rPr lang="en-GB" altLang="fr-FR" smtClean="0"/>
              <a:pPr eaLnBrk="1" fontAlgn="base" hangingPunct="1">
                <a:spcBef>
                  <a:spcPct val="0"/>
                </a:spcBef>
                <a:spcAft>
                  <a:spcPct val="0"/>
                </a:spcAft>
              </a:pPr>
              <a:t>87</a:t>
            </a:fld>
            <a:endParaRPr lang="en-GB" altLang="fr-FR" smtClean="0"/>
          </a:p>
        </p:txBody>
      </p:sp>
    </p:spTree>
    <p:extLst>
      <p:ext uri="{BB962C8B-B14F-4D97-AF65-F5344CB8AC3E}">
        <p14:creationId xmlns:p14="http://schemas.microsoft.com/office/powerpoint/2010/main" val="26014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D0F745-4034-4596-AE5A-A287FB471155}" type="slidenum">
              <a:rPr lang="en-GB" altLang="fr-FR" smtClean="0"/>
              <a:pPr eaLnBrk="1" fontAlgn="base" hangingPunct="1">
                <a:spcBef>
                  <a:spcPct val="0"/>
                </a:spcBef>
                <a:spcAft>
                  <a:spcPct val="0"/>
                </a:spcAft>
              </a:pPr>
              <a:t>88</a:t>
            </a:fld>
            <a:endParaRPr lang="en-GB" altLang="fr-FR" smtClean="0"/>
          </a:p>
        </p:txBody>
      </p:sp>
    </p:spTree>
    <p:extLst>
      <p:ext uri="{BB962C8B-B14F-4D97-AF65-F5344CB8AC3E}">
        <p14:creationId xmlns:p14="http://schemas.microsoft.com/office/powerpoint/2010/main" val="116435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Patrick Princen</a:t>
            </a:r>
            <a:endParaRPr lang="en-GB" altLang="fr-F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22FEE-9C1D-4542-A61C-5E1F2200406D}" type="slidenum">
              <a:rPr lang="en-GB" altLang="fr-FR" smtClean="0"/>
              <a:pPr eaLnBrk="1" fontAlgn="base" hangingPunct="1">
                <a:spcBef>
                  <a:spcPct val="0"/>
                </a:spcBef>
                <a:spcAft>
                  <a:spcPct val="0"/>
                </a:spcAft>
              </a:pPr>
              <a:t>89</a:t>
            </a:fld>
            <a:endParaRPr lang="en-GB" altLang="fr-FR" smtClean="0"/>
          </a:p>
        </p:txBody>
      </p:sp>
    </p:spTree>
    <p:extLst>
      <p:ext uri="{BB962C8B-B14F-4D97-AF65-F5344CB8AC3E}">
        <p14:creationId xmlns:p14="http://schemas.microsoft.com/office/powerpoint/2010/main" val="1486279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F96C04E-C05B-4090-9E2E-92C98AB9C874}" type="slidenum">
              <a:rPr lang="en-GB" altLang="fr-FR" smtClean="0"/>
              <a:pPr eaLnBrk="1" fontAlgn="base" hangingPunct="1">
                <a:spcBef>
                  <a:spcPct val="0"/>
                </a:spcBef>
                <a:spcAft>
                  <a:spcPct val="0"/>
                </a:spcAft>
              </a:pPr>
              <a:t>90</a:t>
            </a:fld>
            <a:endParaRPr lang="en-GB" altLang="fr-FR" smtClean="0"/>
          </a:p>
        </p:txBody>
      </p:sp>
    </p:spTree>
    <p:extLst>
      <p:ext uri="{BB962C8B-B14F-4D97-AF65-F5344CB8AC3E}">
        <p14:creationId xmlns:p14="http://schemas.microsoft.com/office/powerpoint/2010/main" val="334202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F58F62-0FDD-48E5-807B-F60E217F4CF5}" type="slidenum">
              <a:rPr lang="en-GB" altLang="fr-FR" smtClean="0"/>
              <a:pPr eaLnBrk="1" fontAlgn="base" hangingPunct="1">
                <a:spcBef>
                  <a:spcPct val="0"/>
                </a:spcBef>
                <a:spcAft>
                  <a:spcPct val="0"/>
                </a:spcAft>
              </a:pPr>
              <a:t>91</a:t>
            </a:fld>
            <a:endParaRPr lang="en-GB" altLang="fr-FR" smtClean="0"/>
          </a:p>
        </p:txBody>
      </p:sp>
    </p:spTree>
    <p:extLst>
      <p:ext uri="{BB962C8B-B14F-4D97-AF65-F5344CB8AC3E}">
        <p14:creationId xmlns:p14="http://schemas.microsoft.com/office/powerpoint/2010/main" val="104669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F48E09-D9A6-4463-851D-916CB3B9BE0C}" type="slidenum">
              <a:rPr lang="en-GB" altLang="fr-FR" smtClean="0"/>
              <a:pPr eaLnBrk="1" fontAlgn="base" hangingPunct="1">
                <a:spcBef>
                  <a:spcPct val="0"/>
                </a:spcBef>
                <a:spcAft>
                  <a:spcPct val="0"/>
                </a:spcAft>
              </a:pPr>
              <a:t>92</a:t>
            </a:fld>
            <a:endParaRPr lang="en-GB" altLang="fr-FR" smtClean="0"/>
          </a:p>
        </p:txBody>
      </p:sp>
    </p:spTree>
    <p:extLst>
      <p:ext uri="{BB962C8B-B14F-4D97-AF65-F5344CB8AC3E}">
        <p14:creationId xmlns:p14="http://schemas.microsoft.com/office/powerpoint/2010/main" val="1802792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435" y="188913"/>
            <a:ext cx="273723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556793"/>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89"/>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US" smtClean="0"/>
              <a:t>2/11/2021</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200"/>
            </a:lvl1pPr>
            <a:lvl2pPr marL="742950" indent="-285750">
              <a:buFont typeface="Calibri" panose="020F0502020204030204" pitchFamily="34" charset="0"/>
              <a:buChar char="-"/>
              <a:defRPr sz="18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‹nr.›</a:t>
            </a:fld>
            <a:endParaRPr lang="en-GB" dirty="0"/>
          </a:p>
        </p:txBody>
      </p:sp>
      <p:sp>
        <p:nvSpPr>
          <p:cNvPr id="5" name="Date Placeholder 1"/>
          <p:cNvSpPr>
            <a:spLocks noGrp="1"/>
          </p:cNvSpPr>
          <p:nvPr>
            <p:ph type="dt" sz="half" idx="11"/>
          </p:nvPr>
        </p:nvSpPr>
        <p:spPr>
          <a:xfrm>
            <a:off x="839416" y="6453336"/>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dirty="0" smtClean="0"/>
              <a:t>2/11/2021</a:t>
            </a:r>
            <a:endParaRPr lang="en-GB" dirty="0"/>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‹nr.›</a:t>
            </a:fld>
            <a:endParaRPr lang="en-GB"/>
          </a:p>
        </p:txBody>
      </p:sp>
      <p:sp>
        <p:nvSpPr>
          <p:cNvPr id="4"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2/11/2021</a:t>
            </a:r>
            <a:endParaRPr lang="en-GB" dirty="0"/>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‹nr.›</a:t>
            </a:fld>
            <a:endParaRPr lang="en-GB"/>
          </a:p>
        </p:txBody>
      </p:sp>
      <p:sp>
        <p:nvSpPr>
          <p:cNvPr id="7"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2/11/2021</a:t>
            </a:r>
            <a:endParaRPr lang="en-GB" dirty="0"/>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200151" y="1341438"/>
            <a:ext cx="9889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623392" y="2276872"/>
            <a:ext cx="10959008"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‹nr.›</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72463" y="1250246"/>
            <a:ext cx="4410766"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‹nr.›</a:t>
            </a:fld>
            <a:endParaRPr lang="en-GB"/>
          </a:p>
        </p:txBody>
      </p:sp>
      <p:grpSp>
        <p:nvGrpSpPr>
          <p:cNvPr id="8" name="Group 11"/>
          <p:cNvGrpSpPr>
            <a:grpSpLocks/>
          </p:cNvGrpSpPr>
          <p:nvPr userDrawn="1"/>
        </p:nvGrpSpPr>
        <p:grpSpPr bwMode="auto">
          <a:xfrm>
            <a:off x="6060842" y="1668606"/>
            <a:ext cx="5691717" cy="3046988"/>
            <a:chOff x="4406900" y="2676525"/>
            <a:chExt cx="4268788" cy="3048351"/>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https://www.bcss.fgov.be</a:t>
              </a:r>
            </a:p>
            <a:p>
              <a:pPr>
                <a:defRPr/>
              </a:pPr>
              <a:r>
                <a:rPr lang="fr-BE" altLang="en-US" sz="1600" dirty="0" smtClean="0">
                  <a:sym typeface="Arial" pitchFamily="34" charset="0"/>
                </a:rPr>
                <a:t>https://www.socialsecurity.be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https://www.frankrobben.be</a:t>
              </a:r>
              <a:endParaRPr lang="fr-BE" altLang="en-US" sz="1600" dirty="0" smtClean="0"/>
            </a:p>
          </p:txBody>
        </p:sp>
      </p:gr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 y="6536343"/>
            <a:ext cx="1115415" cy="216000"/>
          </a:xfrm>
          <a:prstGeom prst="rect">
            <a:avLst/>
          </a:prstGeom>
        </p:spPr>
        <p:txBody>
          <a:bodyPr/>
          <a:lstStyle/>
          <a:p>
            <a:r>
              <a:rPr lang="en-US" smtClean="0"/>
              <a:t>2/11/2021</a:t>
            </a:r>
            <a:endParaRPr lang="nl-BE" dirty="0"/>
          </a:p>
        </p:txBody>
      </p:sp>
      <p:sp>
        <p:nvSpPr>
          <p:cNvPr id="5" name="Footer Placeholder 4"/>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8913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83267" y="625475"/>
            <a:ext cx="998431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1" y="2133600"/>
            <a:ext cx="4925484"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52684" y="2133600"/>
            <a:ext cx="4925483"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EC32F0F-C7EC-4F17-B199-0CA8036120F7}" type="slidenum">
              <a:rPr lang="fr-FR" altLang="en-US"/>
              <a:pPr>
                <a:defRPr/>
              </a:pPr>
              <a:t>‹nr.›</a:t>
            </a:fld>
            <a:endParaRPr lang="fr-FR" altLang="en-US"/>
          </a:p>
        </p:txBody>
      </p:sp>
    </p:spTree>
    <p:extLst>
      <p:ext uri="{BB962C8B-B14F-4D97-AF65-F5344CB8AC3E}">
        <p14:creationId xmlns:p14="http://schemas.microsoft.com/office/powerpoint/2010/main" val="183205791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Intr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8"/>
            <a:ext cx="10972800" cy="4713387"/>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Line 10"/>
          <p:cNvSpPr>
            <a:spLocks noChangeShapeType="1"/>
          </p:cNvSpPr>
          <p:nvPr userDrawn="1"/>
        </p:nvSpPr>
        <p:spPr bwMode="auto">
          <a:xfrm flipV="1">
            <a:off x="335360" y="1052736"/>
            <a:ext cx="1152128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 name="Title 3"/>
          <p:cNvSpPr>
            <a:spLocks noGrp="1"/>
          </p:cNvSpPr>
          <p:nvPr>
            <p:ph type="title"/>
          </p:nvPr>
        </p:nvSpPr>
        <p:spPr>
          <a:xfrm>
            <a:off x="609600" y="274638"/>
            <a:ext cx="10972800" cy="922115"/>
          </a:xfrm>
        </p:spPr>
        <p:txBody>
          <a:bodyPr/>
          <a:lstStyle>
            <a:lvl1pPr>
              <a:defRPr sz="3200">
                <a:solidFill>
                  <a:srgbClr val="BE008C"/>
                </a:solidFill>
              </a:defRPr>
            </a:lvl1pPr>
          </a:lstStyle>
          <a:p>
            <a:r>
              <a:rPr lang="en-US" dirty="0" smtClean="0"/>
              <a:t>Click to edit Master title style</a:t>
            </a:r>
            <a:endParaRPr lang="fr-BE" dirty="0"/>
          </a:p>
        </p:txBody>
      </p:sp>
    </p:spTree>
    <p:extLst>
      <p:ext uri="{BB962C8B-B14F-4D97-AF65-F5344CB8AC3E}">
        <p14:creationId xmlns:p14="http://schemas.microsoft.com/office/powerpoint/2010/main" val="8976327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25200" y="6489700"/>
            <a:ext cx="491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1847528" y="6476438"/>
            <a:ext cx="8999447"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1"/>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8" r:id="rId8"/>
    <p:sldLayoutId id="2147483919" r:id="rId9"/>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www.ksz-bcss.fgov.be/fr/a-propos-de-la-bcss/comites/comite-general-de-coordin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4" Type="http://schemas.openxmlformats.org/officeDocument/2006/relationships/hyperlink" Target="https://www.gcloud.belgium.be/fr/index.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5.png"/></Relationships>
</file>

<file path=ppt/slides/_rels/slide4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1.pn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socialsecurity.be/site_fr/employer/infos/online-services.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socialsecurity.be/citizen/fr/static/infos/general/index.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63352" y="2102992"/>
            <a:ext cx="11377264" cy="1470025"/>
          </a:xfrm>
        </p:spPr>
        <p:txBody>
          <a:bodyPr/>
          <a:lstStyle/>
          <a:p>
            <a:pPr eaLnBrk="1" hangingPunct="1"/>
            <a:r>
              <a:rPr lang="fr-FR" dirty="0" smtClean="0"/>
              <a:t>Le modèle de la</a:t>
            </a:r>
            <a:br>
              <a:rPr lang="fr-FR" dirty="0" smtClean="0"/>
            </a:br>
            <a:r>
              <a:rPr lang="fr-FR" dirty="0" smtClean="0"/>
              <a:t>Banque Carrefour de la Sécurité Sociale et</a:t>
            </a:r>
            <a:br>
              <a:rPr lang="fr-FR" dirty="0" smtClean="0"/>
            </a:br>
            <a:r>
              <a:rPr lang="fr-FR" dirty="0" smtClean="0"/>
              <a:t>ses atouts dans le cadre de la lutte contre la fraude</a:t>
            </a:r>
            <a:endParaRPr lang="en-GB" altLang="en-US" dirty="0" smtClean="0"/>
          </a:p>
        </p:txBody>
      </p:sp>
      <p:grpSp>
        <p:nvGrpSpPr>
          <p:cNvPr id="3" name="Group 11"/>
          <p:cNvGrpSpPr>
            <a:grpSpLocks/>
          </p:cNvGrpSpPr>
          <p:nvPr/>
        </p:nvGrpSpPr>
        <p:grpSpPr bwMode="auto">
          <a:xfrm>
            <a:off x="5803900" y="3619501"/>
            <a:ext cx="4268788" cy="2800767"/>
            <a:chOff x="4406900" y="2676525"/>
            <a:chExt cx="4268788" cy="280202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r>
                <a:rPr lang="fr-BE" altLang="en-US" sz="1600" dirty="0"/>
                <a:t>frank.robben@bcss.fgov.be </a:t>
              </a:r>
            </a:p>
            <a:p>
              <a:pPr>
                <a:defRPr/>
              </a:pPr>
              <a:endParaRPr lang="fr-BE" altLang="en-US" sz="1600" dirty="0">
                <a:sym typeface="Arial" pitchFamily="34" charset="0"/>
              </a:endParaRPr>
            </a:p>
            <a:p>
              <a:pPr>
                <a:defRPr/>
              </a:pPr>
              <a:r>
                <a:rPr lang="fr-BE" altLang="en-US" sz="1600" dirty="0">
                  <a:sym typeface="Arial" pitchFamily="34" charset="0"/>
                </a:rPr>
                <a:t>@</a:t>
              </a:r>
              <a:r>
                <a:rPr lang="fr-BE" altLang="en-US" sz="1600" dirty="0" err="1">
                  <a:sym typeface="Arial" pitchFamily="34" charset="0"/>
                </a:rPr>
                <a:t>FrRobben</a:t>
              </a:r>
              <a:endParaRPr lang="fr-BE" altLang="en-US" sz="1600" dirty="0">
                <a:sym typeface="Arial" pitchFamily="34" charset="0"/>
              </a:endParaRPr>
            </a:p>
            <a:p>
              <a:pPr>
                <a:defRPr/>
              </a:pPr>
              <a:endParaRPr lang="fr-BE" altLang="en-US" sz="1600" dirty="0">
                <a:sym typeface="Arial" pitchFamily="34" charset="0"/>
              </a:endParaRPr>
            </a:p>
            <a:p>
              <a:pPr>
                <a:defRPr/>
              </a:pPr>
              <a:r>
                <a:rPr lang="fr-BE" altLang="en-US" sz="1600" dirty="0">
                  <a:sym typeface="Arial" pitchFamily="34" charset="0"/>
                </a:rPr>
                <a:t>https://www.bcss.fgov.be</a:t>
              </a:r>
            </a:p>
            <a:p>
              <a:pPr>
                <a:defRPr/>
              </a:pPr>
              <a:r>
                <a:rPr lang="fr-BE" altLang="en-US" sz="1600" dirty="0">
                  <a:sym typeface="Arial" pitchFamily="34" charset="0"/>
                </a:rPr>
                <a:t>https://www.socialsecurity.be</a:t>
              </a:r>
            </a:p>
            <a:p>
              <a:pPr>
                <a:defRPr/>
              </a:pPr>
              <a:r>
                <a:rPr lang="fr-BE" altLang="en-US" sz="1600" dirty="0">
                  <a:sym typeface="Arial" pitchFamily="34" charset="0"/>
                </a:rPr>
                <a:t>https://www.frankrobben.be</a:t>
              </a:r>
              <a:endParaRPr lang="fr-BE" altLang="en-US" sz="1600" dirty="0"/>
            </a:p>
          </p:txBody>
        </p:sp>
      </p:grpSp>
      <p:sp>
        <p:nvSpPr>
          <p:cNvPr id="2" name="Date Placeholder 1"/>
          <p:cNvSpPr>
            <a:spLocks noGrp="1"/>
          </p:cNvSpPr>
          <p:nvPr>
            <p:ph type="dt" sz="half" idx="10"/>
          </p:nvPr>
        </p:nvSpPr>
        <p:spPr/>
        <p:txBody>
          <a:bodyPr/>
          <a:lstStyle/>
          <a:p>
            <a:pPr>
              <a:defRPr/>
            </a:pPr>
            <a:r>
              <a:rPr lang="en-US" smtClean="0"/>
              <a:t>2/11/2021</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Collecte unique et réutilisation</a:t>
            </a:r>
            <a:endParaRPr lang="en-US" dirty="0"/>
          </a:p>
        </p:txBody>
      </p:sp>
      <p:sp>
        <p:nvSpPr>
          <p:cNvPr id="3" name="Content Placeholder 2"/>
          <p:cNvSpPr>
            <a:spLocks noGrp="1"/>
          </p:cNvSpPr>
          <p:nvPr>
            <p:ph idx="1"/>
          </p:nvPr>
        </p:nvSpPr>
        <p:spPr/>
        <p:txBody>
          <a:bodyPr>
            <a:normAutofit lnSpcReduction="10000"/>
          </a:bodyPr>
          <a:lstStyle/>
          <a:p>
            <a:r>
              <a:rPr lang="fr-FR" dirty="0" smtClean="0"/>
              <a:t>les informations sont uniquement recueillies pour des finalités clairement définies et dans la mesure où elles sont proportionnelles à ces finalités</a:t>
            </a:r>
          </a:p>
          <a:p>
            <a:r>
              <a:rPr lang="fr-FR" dirty="0" smtClean="0"/>
              <a:t>les informations ne sont collectées qu'une seule fois, le plus près possible de la source authentique</a:t>
            </a:r>
          </a:p>
          <a:p>
            <a:r>
              <a:rPr lang="fr-FR" dirty="0" smtClean="0"/>
              <a:t>la collecte s'opère via un canal choisi par celui chez qui les informations sont recueillies, mais de préférence par la voie électronique, et à l'aide de services de base uniformes (p.ex. gestion des utilisateurs et des accès) </a:t>
            </a:r>
          </a:p>
          <a:p>
            <a:r>
              <a:rPr lang="fr-FR" dirty="0" smtClean="0"/>
              <a:t>la collecte s'opère sur la base du modèle d'information et d'instructions les plus uniformes et simples possibles</a:t>
            </a:r>
          </a:p>
          <a:p>
            <a:r>
              <a:rPr lang="fr-FR" dirty="0" smtClean="0"/>
              <a:t>avec la possibilité d'un contrôle de qualité par celui chez qui les informations sont recueillies avant le transfert des informations</a:t>
            </a:r>
          </a:p>
          <a:p>
            <a:r>
              <a:rPr lang="fr-FR" dirty="0" smtClean="0"/>
              <a:t>les informations recueillies sont validées une seule fois conformément à une répartition des tâches établie, par l'organisme qui dispose de la plupart des compétences à cette fin ou dont l'intérêt est le plus grand</a:t>
            </a:r>
          </a:p>
          <a:p>
            <a:r>
              <a:rPr lang="fr-FR" dirty="0" smtClean="0"/>
              <a:t>et ensuite partagées avec les utilisateurs mandatés et réutilisées par ces derniers</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10</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3661915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8300" y="1988840"/>
            <a:ext cx="2627500"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3" name="Title 2"/>
          <p:cNvSpPr>
            <a:spLocks noGrp="1"/>
          </p:cNvSpPr>
          <p:nvPr>
            <p:ph type="title"/>
          </p:nvPr>
        </p:nvSpPr>
        <p:spPr/>
        <p:txBody>
          <a:bodyPr/>
          <a:lstStyle/>
          <a:p>
            <a:r>
              <a:rPr lang="fr-BE" dirty="0" smtClean="0"/>
              <a:t>Outils de datamining</a:t>
            </a:r>
            <a:endParaRPr lang="fr-BE" dirty="0"/>
          </a:p>
        </p:txBody>
      </p:sp>
      <p:grpSp>
        <p:nvGrpSpPr>
          <p:cNvPr id="9" name="Group 8"/>
          <p:cNvGrpSpPr/>
          <p:nvPr/>
        </p:nvGrpSpPr>
        <p:grpSpPr>
          <a:xfrm>
            <a:off x="1668302" y="2204864"/>
            <a:ext cx="2579769" cy="1017404"/>
            <a:chOff x="144300" y="1347614"/>
            <a:chExt cx="2579769" cy="1017404"/>
          </a:xfrm>
        </p:grpSpPr>
        <p:grpSp>
          <p:nvGrpSpPr>
            <p:cNvPr id="6" name="Group 5"/>
            <p:cNvGrpSpPr/>
            <p:nvPr/>
          </p:nvGrpSpPr>
          <p:grpSpPr>
            <a:xfrm>
              <a:off x="1187624" y="1347614"/>
              <a:ext cx="516575" cy="545661"/>
              <a:chOff x="6948264" y="1772816"/>
              <a:chExt cx="720080" cy="936104"/>
            </a:xfrm>
          </p:grpSpPr>
          <p:sp>
            <p:nvSpPr>
              <p:cNvPr id="11" name="Can 10"/>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12" name="Group 11"/>
              <p:cNvGrpSpPr/>
              <p:nvPr/>
            </p:nvGrpSpPr>
            <p:grpSpPr>
              <a:xfrm>
                <a:off x="7038345" y="2032417"/>
                <a:ext cx="493091" cy="522058"/>
                <a:chOff x="4500134" y="2266443"/>
                <a:chExt cx="493091" cy="522058"/>
              </a:xfrm>
            </p:grpSpPr>
            <p:sp>
              <p:nvSpPr>
                <p:cNvPr id="13" name="Oval 12"/>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Straight Connector 16"/>
                <p:cNvCxnSpPr>
                  <a:stCxn id="13" idx="6"/>
                  <a:endCxn id="14"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5"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6"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6"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Rectangle 34"/>
            <p:cNvSpPr/>
            <p:nvPr/>
          </p:nvSpPr>
          <p:spPr>
            <a:xfrm>
              <a:off x="144300" y="1995686"/>
              <a:ext cx="2579769"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Graph DB </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rPr>
                <a:t>(</a:t>
              </a:r>
              <a:r>
                <a:rPr lang="fr-BE" sz="1400" dirty="0" err="1">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NoSQL</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fr-BE" dirty="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4870819" y="3717032"/>
            <a:ext cx="2088232" cy="1090612"/>
            <a:chOff x="3815916" y="3567095"/>
            <a:chExt cx="2088232" cy="1090612"/>
          </a:xfrm>
        </p:grpSpPr>
        <p:sp>
          <p:nvSpPr>
            <p:cNvPr id="21" name="Snip Single Corner Rectangle 20"/>
            <p:cNvSpPr/>
            <p:nvPr/>
          </p:nvSpPr>
          <p:spPr>
            <a:xfrm flipH="1">
              <a:off x="4067944" y="3567095"/>
              <a:ext cx="1584176" cy="694546"/>
            </a:xfrm>
            <a:prstGeom prst="snip1Rect">
              <a:avLst>
                <a:gd name="adj" fmla="val 17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50" dirty="0"/>
                <a:t>g= Graph(</a:t>
              </a:r>
              <a:r>
                <a:rPr lang="fr-BE" sz="1050" dirty="0" err="1"/>
                <a:t>nodes</a:t>
              </a:r>
              <a:r>
                <a:rPr lang="fr-BE" sz="1050" dirty="0"/>
                <a:t>, </a:t>
              </a:r>
              <a:r>
                <a:rPr lang="fr-BE" sz="1050" dirty="0" err="1"/>
                <a:t>edges</a:t>
              </a:r>
              <a:r>
                <a:rPr lang="fr-BE" sz="1050" dirty="0"/>
                <a:t>);</a:t>
              </a:r>
            </a:p>
            <a:p>
              <a:r>
                <a:rPr lang="fr-BE" sz="1050" dirty="0" err="1"/>
                <a:t>g.add_node</a:t>
              </a:r>
              <a:r>
                <a:rPr lang="fr-BE" sz="1050" dirty="0"/>
                <a:t>(x);</a:t>
              </a:r>
            </a:p>
            <a:p>
              <a:r>
                <a:rPr lang="fr-BE" sz="1050" dirty="0"/>
                <a:t>p=</a:t>
              </a:r>
              <a:r>
                <a:rPr lang="fr-BE" sz="1050" dirty="0" err="1"/>
                <a:t>g.shortest_path</a:t>
              </a:r>
              <a:r>
                <a:rPr lang="fr-BE" sz="1050" dirty="0"/>
                <a:t>(a, b);</a:t>
              </a:r>
            </a:p>
          </p:txBody>
        </p:sp>
        <p:sp>
          <p:nvSpPr>
            <p:cNvPr id="36" name="Rectangle 35"/>
            <p:cNvSpPr/>
            <p:nvPr/>
          </p:nvSpPr>
          <p:spPr>
            <a:xfrm>
              <a:off x="3815916" y="4288375"/>
              <a:ext cx="2088232" cy="369332"/>
            </a:xfrm>
            <a:prstGeom prst="rect">
              <a:avLst/>
            </a:prstGeom>
          </p:spPr>
          <p:txBody>
            <a:bodyPr wrap="square">
              <a:spAutoFit/>
            </a:bodyPr>
            <a:lstStyle/>
            <a:p>
              <a:pPr algn="ctr"/>
              <a:r>
                <a:rPr lang="fr-BE" dirty="0" smtClean="0">
                  <a:solidFill>
                    <a:srgbClr val="BE008C"/>
                  </a:solidFill>
                  <a:latin typeface="Verdana" panose="020B0604030504040204" pitchFamily="34" charset="0"/>
                  <a:ea typeface="Verdana" panose="020B0604030504040204" pitchFamily="34" charset="0"/>
                  <a:cs typeface="Verdana" panose="020B0604030504040204" pitchFamily="34" charset="0"/>
                </a:rPr>
                <a:t>Développement</a:t>
              </a:r>
            </a:p>
          </p:txBody>
        </p:sp>
      </p:grpSp>
      <p:grpSp>
        <p:nvGrpSpPr>
          <p:cNvPr id="22" name="Group 21"/>
          <p:cNvGrpSpPr/>
          <p:nvPr/>
        </p:nvGrpSpPr>
        <p:grpSpPr>
          <a:xfrm>
            <a:off x="7736524" y="2075614"/>
            <a:ext cx="2123015" cy="1525601"/>
            <a:chOff x="6212522" y="1218362"/>
            <a:chExt cx="2123015" cy="1525601"/>
          </a:xfrm>
        </p:grpSpPr>
        <p:grpSp>
          <p:nvGrpSpPr>
            <p:cNvPr id="39" name="Group 38"/>
            <p:cNvGrpSpPr/>
            <p:nvPr/>
          </p:nvGrpSpPr>
          <p:grpSpPr>
            <a:xfrm>
              <a:off x="6791959" y="1218362"/>
              <a:ext cx="1107948" cy="1105237"/>
              <a:chOff x="6732240" y="3363839"/>
              <a:chExt cx="1107948" cy="1105237"/>
            </a:xfrm>
          </p:grpSpPr>
          <p:grpSp>
            <p:nvGrpSpPr>
              <p:cNvPr id="24" name="Group 23"/>
              <p:cNvGrpSpPr/>
              <p:nvPr/>
            </p:nvGrpSpPr>
            <p:grpSpPr>
              <a:xfrm>
                <a:off x="6732240" y="3363839"/>
                <a:ext cx="562370" cy="521354"/>
                <a:chOff x="4500134" y="2266443"/>
                <a:chExt cx="493091" cy="522058"/>
              </a:xfrm>
            </p:grpSpPr>
            <p:sp>
              <p:nvSpPr>
                <p:cNvPr id="25" name="Oval 24"/>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Oval 25"/>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Oval 26"/>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Oval 27"/>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9" name="Straight Connector 28"/>
                <p:cNvCxnSpPr>
                  <a:stCxn id="25" idx="6"/>
                  <a:endCxn id="26"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4"/>
                  <a:endCxn id="27"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5"/>
                  <a:endCxn id="28"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4"/>
                  <a:endCxn id="28"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Summing Junction 32"/>
              <p:cNvSpPr/>
              <p:nvPr/>
            </p:nvSpPr>
            <p:spPr>
              <a:xfrm>
                <a:off x="7536269" y="4115909"/>
                <a:ext cx="303919" cy="353167"/>
              </a:xfrm>
              <a:prstGeom prst="flowChartSummingJunc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34" name="Freeform 33"/>
              <p:cNvSpPr/>
              <p:nvPr/>
            </p:nvSpPr>
            <p:spPr>
              <a:xfrm>
                <a:off x="7222831" y="3805320"/>
                <a:ext cx="313438" cy="310589"/>
              </a:xfrm>
              <a:custGeom>
                <a:avLst/>
                <a:gdLst>
                  <a:gd name="connsiteX0" fmla="*/ 0 w 693683"/>
                  <a:gd name="connsiteY0" fmla="*/ 0 h 687377"/>
                  <a:gd name="connsiteX1" fmla="*/ 227024 w 693683"/>
                  <a:gd name="connsiteY1" fmla="*/ 674764 h 687377"/>
                  <a:gd name="connsiteX2" fmla="*/ 296392 w 693683"/>
                  <a:gd name="connsiteY2" fmla="*/ 422516 h 687377"/>
                  <a:gd name="connsiteX3" fmla="*/ 573865 w 693683"/>
                  <a:gd name="connsiteY3" fmla="*/ 687377 h 687377"/>
                  <a:gd name="connsiteX4" fmla="*/ 693683 w 693683"/>
                  <a:gd name="connsiteY4" fmla="*/ 567559 h 687377"/>
                  <a:gd name="connsiteX5" fmla="*/ 416210 w 693683"/>
                  <a:gd name="connsiteY5" fmla="*/ 302698 h 687377"/>
                  <a:gd name="connsiteX6" fmla="*/ 655846 w 693683"/>
                  <a:gd name="connsiteY6" fmla="*/ 239636 h 687377"/>
                  <a:gd name="connsiteX7" fmla="*/ 0 w 693683"/>
                  <a:gd name="connsiteY7" fmla="*/ 0 h 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683" h="687377">
                    <a:moveTo>
                      <a:pt x="0" y="0"/>
                    </a:moveTo>
                    <a:lnTo>
                      <a:pt x="227024" y="674764"/>
                    </a:lnTo>
                    <a:lnTo>
                      <a:pt x="296392" y="422516"/>
                    </a:lnTo>
                    <a:lnTo>
                      <a:pt x="573865" y="687377"/>
                    </a:lnTo>
                    <a:lnTo>
                      <a:pt x="693683" y="567559"/>
                    </a:lnTo>
                    <a:lnTo>
                      <a:pt x="416210" y="302698"/>
                    </a:lnTo>
                    <a:lnTo>
                      <a:pt x="655846" y="239636"/>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sp>
          <p:nvSpPr>
            <p:cNvPr id="37" name="Rectangle 36"/>
            <p:cNvSpPr/>
            <p:nvPr/>
          </p:nvSpPr>
          <p:spPr>
            <a:xfrm>
              <a:off x="6212522" y="2374631"/>
              <a:ext cx="2123015"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Visualisation</a:t>
              </a:r>
              <a:r>
                <a:rPr lang="fr-BE" dirty="0">
                  <a:solidFill>
                    <a:srgbClr val="2C2C86"/>
                  </a:solidFill>
                  <a:latin typeface="Verdana" panose="020B0604030504040204" pitchFamily="34" charset="0"/>
                  <a:ea typeface="Verdana" panose="020B0604030504040204" pitchFamily="34" charset="0"/>
                  <a:cs typeface="Verdana" panose="020B0604030504040204" pitchFamily="34" charset="0"/>
                </a:rPr>
                <a:t> </a:t>
              </a:r>
              <a:endParaRPr lang="fr-BE" dirty="0" smtClean="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41986" name="Picture 2" descr="RÃ©sultat de recherche d'images pour &quot;neo4J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041" y="3607422"/>
            <a:ext cx="1071563"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Ã©sultat de recherche d'images pour &quot;orientdb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020" y="3605150"/>
            <a:ext cx="1049153" cy="478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ésultat de recherche d'images pour &quot;allegrograph&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494" y="4133096"/>
            <a:ext cx="1603729" cy="44594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RÃ©sultat de recherche d'images pour &quot;igraph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598" y="5482683"/>
            <a:ext cx="987118" cy="5182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graphx  logo&quot;"/>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10" descr="RÃ©sultat de recherche d'images pour &quot;graphx  logo&quot;"/>
          <p:cNvSpPr>
            <a:spLocks noChangeAspect="1" noChangeArrowheads="1"/>
          </p:cNvSpPr>
          <p:nvPr/>
        </p:nvSpPr>
        <p:spPr bwMode="auto">
          <a:xfrm>
            <a:off x="1831975" y="8651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997" name="Picture 13" descr="RÃ©sultat de recherche d'images pour &quot;graphx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376"/>
          <a:stretch/>
        </p:blipFill>
        <p:spPr bwMode="auto">
          <a:xfrm>
            <a:off x="6062752" y="4981735"/>
            <a:ext cx="1158874" cy="3240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RÃ©sultat de recherche d'images pour &quot;giraph logo&quot;"/>
          <p:cNvSpPr>
            <a:spLocks noChangeAspect="1" noChangeArrowheads="1"/>
          </p:cNvSpPr>
          <p:nvPr/>
        </p:nvSpPr>
        <p:spPr bwMode="auto">
          <a:xfrm>
            <a:off x="1984375" y="10175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7" descr="RÃ©sultat de recherche d'images pour &quot;giraph logo&quot;"/>
          <p:cNvSpPr>
            <a:spLocks noChangeAspect="1" noChangeArrowheads="1"/>
          </p:cNvSpPr>
          <p:nvPr/>
        </p:nvSpPr>
        <p:spPr bwMode="auto">
          <a:xfrm>
            <a:off x="2136775" y="11699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2003" name="Picture 19" descr="RÃ©sultat de recherche d'images pour &quot;giraph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3892" y="4941170"/>
            <a:ext cx="1275113" cy="364631"/>
          </a:xfrm>
          <a:prstGeom prst="rect">
            <a:avLst/>
          </a:prstGeom>
          <a:noFill/>
          <a:extLst>
            <a:ext uri="{909E8E84-426E-40DD-AFC4-6F175D3DCCD1}">
              <a14:hiddenFill xmlns:a14="http://schemas.microsoft.com/office/drawing/2010/main">
                <a:solidFill>
                  <a:srgbClr val="FFFFFF"/>
                </a:solidFill>
              </a14:hiddenFill>
            </a:ext>
          </a:extLst>
        </p:spPr>
      </p:pic>
      <p:pic>
        <p:nvPicPr>
          <p:cNvPr id="42005" name="Picture 21" descr="RÃ©sultat de recherche d'images pour &quot;gephi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3405" y="4387833"/>
            <a:ext cx="938337" cy="365182"/>
          </a:xfrm>
          <a:prstGeom prst="rect">
            <a:avLst/>
          </a:prstGeom>
          <a:noFill/>
          <a:extLst>
            <a:ext uri="{909E8E84-426E-40DD-AFC4-6F175D3DCCD1}">
              <a14:hiddenFill xmlns:a14="http://schemas.microsoft.com/office/drawing/2010/main">
                <a:solidFill>
                  <a:srgbClr val="FFFFFF"/>
                </a:solidFill>
              </a14:hiddenFill>
            </a:ext>
          </a:extLst>
        </p:spPr>
      </p:pic>
      <p:pic>
        <p:nvPicPr>
          <p:cNvPr id="42007" name="Picture 23" descr="RÃ©sultat de recherche d'images pour &quot;touchgraph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2389" y="3678639"/>
            <a:ext cx="1087070" cy="31743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Image associÃ©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75588" y="3697726"/>
            <a:ext cx="1066612" cy="295642"/>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Image associÃ©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6402" y="4176935"/>
            <a:ext cx="637431" cy="637431"/>
          </a:xfrm>
          <a:prstGeom prst="rect">
            <a:avLst/>
          </a:prstGeom>
          <a:noFill/>
          <a:extLst>
            <a:ext uri="{909E8E84-426E-40DD-AFC4-6F175D3DCCD1}">
              <a14:hiddenFill xmlns:a14="http://schemas.microsoft.com/office/drawing/2010/main">
                <a:solidFill>
                  <a:srgbClr val="FFFFFF"/>
                </a:solidFill>
              </a14:hiddenFill>
            </a:ext>
          </a:extLst>
        </p:spPr>
      </p:pic>
      <p:pic>
        <p:nvPicPr>
          <p:cNvPr id="42013" name="Picture 29" descr="RÃ©sultat de recherche d'images pour &quot;sas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99885" y="4335097"/>
            <a:ext cx="882481" cy="4706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7464152" y="1976387"/>
            <a:ext cx="2952328"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0" name="Rectangle 49"/>
          <p:cNvSpPr/>
          <p:nvPr/>
        </p:nvSpPr>
        <p:spPr>
          <a:xfrm>
            <a:off x="4583832" y="3416548"/>
            <a:ext cx="2627500" cy="2559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3" name="Rectangle 22"/>
          <p:cNvSpPr/>
          <p:nvPr/>
        </p:nvSpPr>
        <p:spPr>
          <a:xfrm>
            <a:off x="1788039" y="4133096"/>
            <a:ext cx="2460030" cy="672656"/>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4643890" y="4834946"/>
            <a:ext cx="2505128" cy="1106368"/>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p:cNvSpPr/>
          <p:nvPr/>
        </p:nvSpPr>
        <p:spPr>
          <a:xfrm>
            <a:off x="7523403" y="4083674"/>
            <a:ext cx="2810428" cy="75127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ight Arrow 41"/>
          <p:cNvSpPr/>
          <p:nvPr/>
        </p:nvSpPr>
        <p:spPr>
          <a:xfrm rot="3248818">
            <a:off x="1946316" y="3316288"/>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57" name="Rectangle 56"/>
          <p:cNvSpPr/>
          <p:nvPr/>
        </p:nvSpPr>
        <p:spPr>
          <a:xfrm>
            <a:off x="3048426" y="3509221"/>
            <a:ext cx="1199644"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1703513" y="3607424"/>
            <a:ext cx="1180166" cy="45688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p:cNvSpPr/>
          <p:nvPr/>
        </p:nvSpPr>
        <p:spPr>
          <a:xfrm>
            <a:off x="7526799" y="358917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8940318" y="358555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Right Arrow 60"/>
          <p:cNvSpPr/>
          <p:nvPr/>
        </p:nvSpPr>
        <p:spPr>
          <a:xfrm rot="7758856">
            <a:off x="9983160" y="3461284"/>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41" name="Slide Number Placeholder 40"/>
          <p:cNvSpPr>
            <a:spLocks noGrp="1"/>
          </p:cNvSpPr>
          <p:nvPr>
            <p:ph type="sldNum" sz="quarter" idx="10"/>
          </p:nvPr>
        </p:nvSpPr>
        <p:spPr/>
        <p:txBody>
          <a:bodyPr/>
          <a:lstStyle/>
          <a:p>
            <a:pPr>
              <a:defRPr/>
            </a:pPr>
            <a:fld id="{7A7F1E79-8225-48A0-95BD-5254C3720E2D}" type="slidenum">
              <a:rPr lang="en-GB" smtClean="0"/>
              <a:pPr>
                <a:defRPr/>
              </a:pPr>
              <a:t>100</a:t>
            </a:fld>
            <a:endParaRPr lang="en-GB" dirty="0"/>
          </a:p>
        </p:txBody>
      </p:sp>
      <p:sp>
        <p:nvSpPr>
          <p:cNvPr id="40" name="Date Placeholder 39"/>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22520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42" grpId="0" animBg="1"/>
      <p:bldP spid="58" grpId="0" animBg="1"/>
      <p:bldP spid="60" grpId="0" animBg="1"/>
      <p:bldP spid="6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 </a:t>
            </a:r>
            <a:r>
              <a:rPr lang="fr-BE" dirty="0" err="1" smtClean="0"/>
              <a:t>analytics</a:t>
            </a:r>
            <a:r>
              <a:rPr lang="fr-BE" dirty="0" smtClean="0"/>
              <a:t> &amp; network </a:t>
            </a:r>
            <a:r>
              <a:rPr lang="fr-BE" dirty="0" err="1" smtClean="0"/>
              <a:t>analytics</a:t>
            </a:r>
            <a:endParaRPr lang="fr-BE" dirty="0"/>
          </a:p>
        </p:txBody>
      </p:sp>
      <p:cxnSp>
        <p:nvCxnSpPr>
          <p:cNvPr id="9" name="Straight Arrow Connector 8"/>
          <p:cNvCxnSpPr/>
          <p:nvPr/>
        </p:nvCxnSpPr>
        <p:spPr>
          <a:xfrm flipV="1">
            <a:off x="3650333" y="2636912"/>
            <a:ext cx="0" cy="24482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0333" y="5085184"/>
            <a:ext cx="331236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26397" y="452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val 12"/>
          <p:cNvSpPr/>
          <p:nvPr/>
        </p:nvSpPr>
        <p:spPr>
          <a:xfrm>
            <a:off x="4702833"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442421" y="4750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670149"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5160033" y="43281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l 17"/>
          <p:cNvSpPr/>
          <p:nvPr/>
        </p:nvSpPr>
        <p:spPr>
          <a:xfrm>
            <a:off x="4946477" y="42080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Oval 18"/>
          <p:cNvSpPr/>
          <p:nvPr/>
        </p:nvSpPr>
        <p:spPr>
          <a:xfrm>
            <a:off x="5090493"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Oval 22"/>
          <p:cNvSpPr/>
          <p:nvPr/>
        </p:nvSpPr>
        <p:spPr>
          <a:xfrm>
            <a:off x="6062601"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l 23"/>
          <p:cNvSpPr/>
          <p:nvPr/>
        </p:nvSpPr>
        <p:spPr>
          <a:xfrm>
            <a:off x="6098605" y="4678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l 24"/>
          <p:cNvSpPr/>
          <p:nvPr/>
        </p:nvSpPr>
        <p:spPr>
          <a:xfrm>
            <a:off x="4551783" y="30329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 48"/>
          <p:cNvGrpSpPr/>
          <p:nvPr/>
        </p:nvGrpSpPr>
        <p:grpSpPr>
          <a:xfrm>
            <a:off x="4442423" y="2208074"/>
            <a:ext cx="2960215" cy="1004902"/>
            <a:chOff x="2101960" y="738756"/>
            <a:chExt cx="2960215" cy="1004902"/>
          </a:xfrm>
        </p:grpSpPr>
        <p:sp>
          <p:nvSpPr>
            <p:cNvPr id="26" name="Oval 25"/>
            <p:cNvSpPr/>
            <p:nvPr/>
          </p:nvSpPr>
          <p:spPr>
            <a:xfrm>
              <a:off x="2101960" y="1455626"/>
              <a:ext cx="276328"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2794951" y="738756"/>
              <a:ext cx="2267224"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Data </a:t>
              </a:r>
              <a:r>
                <a:rPr lang="fr-BE" sz="2000" dirty="0" err="1">
                  <a:solidFill>
                    <a:srgbClr val="000000"/>
                  </a:solidFill>
                </a:rPr>
                <a:t>analytics</a:t>
              </a:r>
              <a:r>
                <a:rPr lang="fr-BE" sz="2000" dirty="0">
                  <a:solidFill>
                    <a:srgbClr val="000000"/>
                  </a:solidFill>
                </a:rPr>
                <a:t> :</a:t>
              </a:r>
              <a:br>
                <a:rPr lang="fr-BE" sz="2000" dirty="0">
                  <a:solidFill>
                    <a:srgbClr val="000000"/>
                  </a:solidFill>
                </a:rPr>
              </a:br>
              <a:r>
                <a:rPr lang="fr-BE" sz="2000" dirty="0">
                  <a:solidFill>
                    <a:srgbClr val="000000"/>
                  </a:solidFill>
                </a:rPr>
                <a:t>détection d’</a:t>
              </a:r>
              <a:r>
                <a:rPr lang="fr-BE" sz="2000" dirty="0" err="1">
                  <a:solidFill>
                    <a:srgbClr val="000000"/>
                  </a:solidFill>
                </a:rPr>
                <a:t>outliers</a:t>
              </a:r>
              <a:r>
                <a:rPr lang="fr-BE" sz="2000" dirty="0">
                  <a:solidFill>
                    <a:srgbClr val="000000"/>
                  </a:solidFill>
                </a:rPr>
                <a:t> </a:t>
              </a:r>
            </a:p>
          </p:txBody>
        </p:sp>
        <p:cxnSp>
          <p:nvCxnSpPr>
            <p:cNvPr id="29" name="Curved Connector 28"/>
            <p:cNvCxnSpPr>
              <a:stCxn id="26" idx="7"/>
              <a:endCxn id="27" idx="1"/>
            </p:cNvCxnSpPr>
            <p:nvPr/>
          </p:nvCxnSpPr>
          <p:spPr>
            <a:xfrm rot="5400000" flipH="1" flipV="1">
              <a:off x="2363832" y="1066688"/>
              <a:ext cx="405108" cy="457130"/>
            </a:xfrm>
            <a:prstGeom prst="curved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21498" y="3551926"/>
            <a:ext cx="641849" cy="565170"/>
            <a:chOff x="2686779" y="2334636"/>
            <a:chExt cx="641849" cy="565170"/>
          </a:xfrm>
        </p:grpSpPr>
        <p:cxnSp>
          <p:nvCxnSpPr>
            <p:cNvPr id="31" name="Straight Connector 30"/>
            <p:cNvCxnSpPr>
              <a:stCxn id="34" idx="2"/>
              <a:endCxn id="22" idx="5"/>
            </p:cNvCxnSpPr>
            <p:nvPr/>
          </p:nvCxnSpPr>
          <p:spPr>
            <a:xfrm flipH="1" flipV="1">
              <a:off x="3092131" y="2334636"/>
              <a:ext cx="200493" cy="217878"/>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6"/>
              <a:endCxn id="20" idx="2"/>
            </p:cNvCxnSpPr>
            <p:nvPr/>
          </p:nvCxnSpPr>
          <p:spPr>
            <a:xfrm>
              <a:off x="2697324" y="2881592"/>
              <a:ext cx="362508" cy="18214"/>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4"/>
              <a:endCxn id="20" idx="0"/>
            </p:cNvCxnSpPr>
            <p:nvPr/>
          </p:nvCxnSpPr>
          <p:spPr>
            <a:xfrm flipH="1">
              <a:off x="3095836" y="2588518"/>
              <a:ext cx="232792" cy="275284"/>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4"/>
              <a:endCxn id="21" idx="0"/>
            </p:cNvCxnSpPr>
            <p:nvPr/>
          </p:nvCxnSpPr>
          <p:spPr>
            <a:xfrm flipH="1">
              <a:off x="3055948" y="2345181"/>
              <a:ext cx="10724" cy="262573"/>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7"/>
              <a:endCxn id="21" idx="3"/>
            </p:cNvCxnSpPr>
            <p:nvPr/>
          </p:nvCxnSpPr>
          <p:spPr>
            <a:xfrm flipV="1">
              <a:off x="2686779" y="2669217"/>
              <a:ext cx="343710" cy="186916"/>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196930" y="3376293"/>
            <a:ext cx="5356882" cy="1486770"/>
            <a:chOff x="2662213" y="2159003"/>
            <a:chExt cx="5356882" cy="1486770"/>
          </a:xfrm>
        </p:grpSpPr>
        <p:sp>
          <p:nvSpPr>
            <p:cNvPr id="44" name="Oval 43"/>
            <p:cNvSpPr/>
            <p:nvPr/>
          </p:nvSpPr>
          <p:spPr>
            <a:xfrm rot="1883451">
              <a:off x="2662213" y="2159003"/>
              <a:ext cx="683371" cy="10302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extBox 45"/>
            <p:cNvSpPr txBox="1"/>
            <p:nvPr/>
          </p:nvSpPr>
          <p:spPr>
            <a:xfrm>
              <a:off x="4427984" y="2937887"/>
              <a:ext cx="3591111"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Network </a:t>
              </a:r>
              <a:r>
                <a:rPr lang="fr-BE" sz="2000" dirty="0" err="1">
                  <a:solidFill>
                    <a:srgbClr val="000000"/>
                  </a:solidFill>
                </a:rPr>
                <a:t>analytics</a:t>
              </a:r>
              <a:r>
                <a:rPr lang="fr-BE" sz="2000" dirty="0">
                  <a:solidFill>
                    <a:srgbClr val="000000"/>
                  </a:solidFill>
                </a:rPr>
                <a:t> :</a:t>
              </a:r>
            </a:p>
            <a:p>
              <a:r>
                <a:rPr lang="fr-BE" sz="2000" dirty="0">
                  <a:solidFill>
                    <a:srgbClr val="000000"/>
                  </a:solidFill>
                </a:rPr>
                <a:t>détection de structures/patterns</a:t>
              </a:r>
            </a:p>
          </p:txBody>
        </p:sp>
        <p:cxnSp>
          <p:nvCxnSpPr>
            <p:cNvPr id="48" name="Curved Connector 47"/>
            <p:cNvCxnSpPr>
              <a:stCxn id="44" idx="6"/>
              <a:endCxn id="46" idx="1"/>
            </p:cNvCxnSpPr>
            <p:nvPr/>
          </p:nvCxnSpPr>
          <p:spPr>
            <a:xfrm>
              <a:off x="3295573" y="2852102"/>
              <a:ext cx="1132411" cy="439728"/>
            </a:xfrm>
            <a:prstGeom prst="curvedConnector3">
              <a:avLst>
                <a:gd name="adj1" fmla="val 50000"/>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5910106"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Oval 33"/>
          <p:cNvSpPr/>
          <p:nvPr/>
        </p:nvSpPr>
        <p:spPr>
          <a:xfrm>
            <a:off x="5827341" y="3733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Oval 35"/>
          <p:cNvSpPr/>
          <p:nvPr/>
        </p:nvSpPr>
        <p:spPr>
          <a:xfrm>
            <a:off x="6242621" y="316766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val 16"/>
          <p:cNvSpPr/>
          <p:nvPr/>
        </p:nvSpPr>
        <p:spPr>
          <a:xfrm>
            <a:off x="5160033" y="406287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Oval 19"/>
          <p:cNvSpPr/>
          <p:nvPr/>
        </p:nvSpPr>
        <p:spPr>
          <a:xfrm>
            <a:off x="5594549" y="4081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Oval 20"/>
          <p:cNvSpPr/>
          <p:nvPr/>
        </p:nvSpPr>
        <p:spPr>
          <a:xfrm>
            <a:off x="5554661" y="38250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Oval 21"/>
          <p:cNvSpPr/>
          <p:nvPr/>
        </p:nvSpPr>
        <p:spPr>
          <a:xfrm>
            <a:off x="5565385" y="349046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101</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9224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smtClean="0"/>
              <a:t>Use case: superbonus</a:t>
            </a:r>
            <a:endParaRPr lang="fr-BE" dirty="0"/>
          </a:p>
        </p:txBody>
      </p:sp>
      <p:sp>
        <p:nvSpPr>
          <p:cNvPr id="5" name="Content Placeholder 4"/>
          <p:cNvSpPr>
            <a:spLocks noGrp="1"/>
          </p:cNvSpPr>
          <p:nvPr>
            <p:ph idx="1"/>
          </p:nvPr>
        </p:nvSpPr>
        <p:spPr/>
        <p:txBody>
          <a:bodyPr/>
          <a:lstStyle/>
          <a:p>
            <a:endParaRPr lang="fr-BE" dirty="0" smtClean="0"/>
          </a:p>
          <a:p>
            <a:r>
              <a:rPr lang="fr-BE" dirty="0" smtClean="0"/>
              <a:t>avec le </a:t>
            </a:r>
            <a:r>
              <a:rPr lang="fr-BE" dirty="0" err="1" smtClean="0"/>
              <a:t>TaxShift</a:t>
            </a:r>
            <a:r>
              <a:rPr lang="fr-BE" dirty="0" smtClean="0"/>
              <a:t> (2016), des avantages sont accordés aux nouveaux employeurs</a:t>
            </a:r>
          </a:p>
          <a:p>
            <a:endParaRPr lang="fr-BE" dirty="0" smtClean="0"/>
          </a:p>
          <a:p>
            <a:r>
              <a:rPr lang="fr-BE" dirty="0" smtClean="0"/>
              <a:t>beaucoup d’employeurs existants se recréent pour profiter de ces avantages</a:t>
            </a:r>
          </a:p>
          <a:p>
            <a:endParaRPr lang="fr-BE" dirty="0" smtClean="0"/>
          </a:p>
          <a:p>
            <a:r>
              <a:rPr lang="fr-BE" dirty="0" smtClean="0"/>
              <a:t>le « network </a:t>
            </a:r>
            <a:r>
              <a:rPr lang="fr-BE" dirty="0" err="1"/>
              <a:t>a</a:t>
            </a:r>
            <a:r>
              <a:rPr lang="fr-BE" dirty="0" err="1" smtClean="0"/>
              <a:t>nalytics</a:t>
            </a:r>
            <a:r>
              <a:rPr lang="fr-BE" dirty="0" smtClean="0"/>
              <a:t> » permet d’identifier la plupart de ces cas</a:t>
            </a:r>
            <a:endParaRPr lang="fr-BE"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102</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80549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Use case: </a:t>
            </a:r>
            <a:r>
              <a:rPr lang="fr-BE" dirty="0" err="1" smtClean="0"/>
              <a:t>superbonus</a:t>
            </a:r>
            <a:endParaRPr lang="fr-BE" dirty="0"/>
          </a:p>
        </p:txBody>
      </p:sp>
      <p:grpSp>
        <p:nvGrpSpPr>
          <p:cNvPr id="12" name="Group 11"/>
          <p:cNvGrpSpPr/>
          <p:nvPr/>
        </p:nvGrpSpPr>
        <p:grpSpPr>
          <a:xfrm>
            <a:off x="5193515" y="2562020"/>
            <a:ext cx="1823994" cy="1979440"/>
            <a:chOff x="5110342" y="1221600"/>
            <a:chExt cx="2485994" cy="2697857"/>
          </a:xfrm>
        </p:grpSpPr>
        <p:sp>
          <p:nvSpPr>
            <p:cNvPr id="9" name="Oval 8"/>
            <p:cNvSpPr/>
            <p:nvPr/>
          </p:nvSpPr>
          <p:spPr>
            <a:xfrm>
              <a:off x="7236296" y="2125271"/>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900" dirty="0"/>
                <a:t>SB</a:t>
              </a:r>
            </a:p>
          </p:txBody>
        </p:sp>
        <p:sp>
          <p:nvSpPr>
            <p:cNvPr id="14" name="Oval 13"/>
            <p:cNvSpPr/>
            <p:nvPr/>
          </p:nvSpPr>
          <p:spPr>
            <a:xfrm>
              <a:off x="6219609" y="165364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5" name="Oval 14"/>
            <p:cNvSpPr/>
            <p:nvPr/>
          </p:nvSpPr>
          <p:spPr>
            <a:xfrm>
              <a:off x="6219609" y="2617991"/>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 name="Oval 16"/>
            <p:cNvSpPr/>
            <p:nvPr/>
          </p:nvSpPr>
          <p:spPr>
            <a:xfrm>
              <a:off x="6219609" y="212913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0" name="Straight Arrow Connector 19"/>
            <p:cNvCxnSpPr>
              <a:stCxn id="9" idx="1"/>
              <a:endCxn id="14" idx="6"/>
            </p:cNvCxnSpPr>
            <p:nvPr/>
          </p:nvCxnSpPr>
          <p:spPr>
            <a:xfrm flipH="1" flipV="1">
              <a:off x="6579649" y="1833648"/>
              <a:ext cx="709374" cy="344344"/>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7" idx="6"/>
            </p:cNvCxnSpPr>
            <p:nvPr/>
          </p:nvCxnSpPr>
          <p:spPr>
            <a:xfrm flipH="1">
              <a:off x="6579653" y="2305271"/>
              <a:ext cx="656647" cy="386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5" idx="6"/>
            </p:cNvCxnSpPr>
            <p:nvPr/>
          </p:nvCxnSpPr>
          <p:spPr>
            <a:xfrm flipH="1">
              <a:off x="6579649" y="2432550"/>
              <a:ext cx="709374" cy="36544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10342" y="2174126"/>
              <a:ext cx="360040" cy="36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cxnSp>
          <p:nvCxnSpPr>
            <p:cNvPr id="30" name="Straight Arrow Connector 29"/>
            <p:cNvCxnSpPr>
              <a:stCxn id="28" idx="7"/>
              <a:endCxn id="14" idx="2"/>
            </p:cNvCxnSpPr>
            <p:nvPr/>
          </p:nvCxnSpPr>
          <p:spPr>
            <a:xfrm flipV="1">
              <a:off x="5417655" y="1833650"/>
              <a:ext cx="801954" cy="393199"/>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17" idx="2"/>
            </p:cNvCxnSpPr>
            <p:nvPr/>
          </p:nvCxnSpPr>
          <p:spPr>
            <a:xfrm flipV="1">
              <a:off x="5470383" y="2309138"/>
              <a:ext cx="749227" cy="449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a:endCxn id="15" idx="2"/>
            </p:cNvCxnSpPr>
            <p:nvPr/>
          </p:nvCxnSpPr>
          <p:spPr>
            <a:xfrm>
              <a:off x="5417655" y="2481406"/>
              <a:ext cx="801954" cy="31658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234678" y="1221600"/>
              <a:ext cx="360040" cy="360000"/>
            </a:xfrm>
            <a:prstGeom prst="ellipse">
              <a:avLst/>
            </a:prstGeom>
            <a:solidFill>
              <a:schemeClr val="accent4">
                <a:alpha val="50000"/>
              </a:schemeClr>
            </a:solidFill>
            <a:ln>
              <a:solidFill>
                <a:schemeClr val="accent4">
                  <a:shade val="50000"/>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0" name="Straight Arrow Connector 79"/>
            <p:cNvCxnSpPr>
              <a:stCxn id="9" idx="0"/>
              <a:endCxn id="79" idx="6"/>
            </p:cNvCxnSpPr>
            <p:nvPr/>
          </p:nvCxnSpPr>
          <p:spPr>
            <a:xfrm flipH="1" flipV="1">
              <a:off x="6594718" y="1401602"/>
              <a:ext cx="821598" cy="723671"/>
            </a:xfrm>
            <a:prstGeom prst="straightConnector1">
              <a:avLst/>
            </a:prstGeom>
            <a:ln w="9525">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219609" y="3073403"/>
              <a:ext cx="360040" cy="36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fr-BE" sz="1050" dirty="0"/>
                <a:t>A</a:t>
              </a:r>
            </a:p>
          </p:txBody>
        </p:sp>
        <p:sp>
          <p:nvSpPr>
            <p:cNvPr id="88" name="Oval 87"/>
            <p:cNvSpPr/>
            <p:nvPr/>
          </p:nvSpPr>
          <p:spPr>
            <a:xfrm>
              <a:off x="6219609" y="3559457"/>
              <a:ext cx="36004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BE" sz="900" dirty="0"/>
                <a:t>Ex</a:t>
              </a:r>
            </a:p>
          </p:txBody>
        </p:sp>
        <p:cxnSp>
          <p:nvCxnSpPr>
            <p:cNvPr id="89" name="Straight Arrow Connector 88"/>
            <p:cNvCxnSpPr>
              <a:stCxn id="28" idx="4"/>
              <a:endCxn id="87" idx="1"/>
            </p:cNvCxnSpPr>
            <p:nvPr/>
          </p:nvCxnSpPr>
          <p:spPr>
            <a:xfrm>
              <a:off x="5290362" y="2534127"/>
              <a:ext cx="981974" cy="591998"/>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8" idx="4"/>
              <a:endCxn id="88" idx="1"/>
            </p:cNvCxnSpPr>
            <p:nvPr/>
          </p:nvCxnSpPr>
          <p:spPr>
            <a:xfrm>
              <a:off x="5290362" y="2534128"/>
              <a:ext cx="981974" cy="1078052"/>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 idx="4"/>
              <a:endCxn id="87" idx="7"/>
            </p:cNvCxnSpPr>
            <p:nvPr/>
          </p:nvCxnSpPr>
          <p:spPr>
            <a:xfrm flipH="1">
              <a:off x="6526922" y="2485273"/>
              <a:ext cx="889394" cy="640853"/>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4"/>
              <a:endCxn id="88" idx="7"/>
            </p:cNvCxnSpPr>
            <p:nvPr/>
          </p:nvCxnSpPr>
          <p:spPr>
            <a:xfrm flipH="1">
              <a:off x="6526922" y="2485273"/>
              <a:ext cx="889394" cy="1126907"/>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704156" y="5370411"/>
            <a:ext cx="938762" cy="307777"/>
            <a:chOff x="1708316" y="6532235"/>
            <a:chExt cx="938762" cy="410372"/>
          </a:xfrm>
        </p:grpSpPr>
        <p:sp>
          <p:nvSpPr>
            <p:cNvPr id="69" name="Oval 68"/>
            <p:cNvSpPr/>
            <p:nvPr/>
          </p:nvSpPr>
          <p:spPr>
            <a:xfrm>
              <a:off x="1708316" y="6593421"/>
              <a:ext cx="216000" cy="2880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70" name="TextBox 69"/>
            <p:cNvSpPr txBox="1"/>
            <p:nvPr/>
          </p:nvSpPr>
          <p:spPr>
            <a:xfrm>
              <a:off x="1924316" y="6532235"/>
              <a:ext cx="722762" cy="410372"/>
            </a:xfrm>
            <a:prstGeom prst="rect">
              <a:avLst/>
            </a:prstGeom>
            <a:noFill/>
          </p:spPr>
          <p:txBody>
            <a:bodyPr wrap="none" rtlCol="0">
              <a:spAutoFit/>
            </a:bodyPr>
            <a:lstStyle/>
            <a:p>
              <a:r>
                <a:rPr lang="fr-BE" sz="1400" dirty="0" err="1"/>
                <a:t>Worker</a:t>
              </a:r>
              <a:endParaRPr lang="fr-BE" sz="1400" dirty="0"/>
            </a:p>
          </p:txBody>
        </p:sp>
      </p:grpSp>
      <p:grpSp>
        <p:nvGrpSpPr>
          <p:cNvPr id="57" name="Group 56"/>
          <p:cNvGrpSpPr/>
          <p:nvPr/>
        </p:nvGrpSpPr>
        <p:grpSpPr>
          <a:xfrm>
            <a:off x="2710147" y="5370409"/>
            <a:ext cx="2620889" cy="307777"/>
            <a:chOff x="2708022" y="6532232"/>
            <a:chExt cx="2620889" cy="410372"/>
          </a:xfrm>
        </p:grpSpPr>
        <p:sp>
          <p:nvSpPr>
            <p:cNvPr id="67" name="Oval 66"/>
            <p:cNvSpPr/>
            <p:nvPr/>
          </p:nvSpPr>
          <p:spPr>
            <a:xfrm>
              <a:off x="2708022" y="6593418"/>
              <a:ext cx="216000" cy="288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sp>
          <p:nvSpPr>
            <p:cNvPr id="68" name="TextBox 67"/>
            <p:cNvSpPr txBox="1"/>
            <p:nvPr/>
          </p:nvSpPr>
          <p:spPr>
            <a:xfrm>
              <a:off x="2924022" y="6532232"/>
              <a:ext cx="2404889" cy="410372"/>
            </a:xfrm>
            <a:prstGeom prst="rect">
              <a:avLst/>
            </a:prstGeom>
            <a:noFill/>
          </p:spPr>
          <p:txBody>
            <a:bodyPr wrap="none" rtlCol="0">
              <a:spAutoFit/>
            </a:bodyPr>
            <a:lstStyle/>
            <a:p>
              <a:r>
                <a:rPr lang="fr-BE" sz="1400" dirty="0"/>
                <a:t>Employer </a:t>
              </a:r>
              <a:r>
                <a:rPr lang="fr-BE" sz="1400" dirty="0" err="1"/>
                <a:t>without</a:t>
              </a:r>
              <a:r>
                <a:rPr lang="fr-BE" sz="1400" dirty="0"/>
                <a:t> </a:t>
              </a:r>
              <a:r>
                <a:rPr lang="fr-BE" sz="1400" dirty="0" err="1"/>
                <a:t>Superbonus</a:t>
              </a:r>
              <a:endParaRPr lang="fr-BE" sz="1400" dirty="0"/>
            </a:p>
          </p:txBody>
        </p:sp>
      </p:grpSp>
      <p:grpSp>
        <p:nvGrpSpPr>
          <p:cNvPr id="58" name="Group 57"/>
          <p:cNvGrpSpPr/>
          <p:nvPr/>
        </p:nvGrpSpPr>
        <p:grpSpPr>
          <a:xfrm>
            <a:off x="5336480" y="5370408"/>
            <a:ext cx="2370821" cy="307777"/>
            <a:chOff x="5201275" y="6532231"/>
            <a:chExt cx="2370821" cy="410372"/>
          </a:xfrm>
        </p:grpSpPr>
        <p:sp>
          <p:nvSpPr>
            <p:cNvPr id="65" name="Oval 64"/>
            <p:cNvSpPr/>
            <p:nvPr/>
          </p:nvSpPr>
          <p:spPr>
            <a:xfrm>
              <a:off x="5201275" y="6593417"/>
              <a:ext cx="216000" cy="2879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fr-BE" sz="900" dirty="0"/>
                <a:t>SB</a:t>
              </a:r>
            </a:p>
          </p:txBody>
        </p:sp>
        <p:sp>
          <p:nvSpPr>
            <p:cNvPr id="66" name="TextBox 65"/>
            <p:cNvSpPr txBox="1"/>
            <p:nvPr/>
          </p:nvSpPr>
          <p:spPr>
            <a:xfrm>
              <a:off x="5417275" y="6532231"/>
              <a:ext cx="2154821" cy="410372"/>
            </a:xfrm>
            <a:prstGeom prst="rect">
              <a:avLst/>
            </a:prstGeom>
            <a:noFill/>
          </p:spPr>
          <p:txBody>
            <a:bodyPr wrap="none" rtlCol="0">
              <a:spAutoFit/>
            </a:bodyPr>
            <a:lstStyle/>
            <a:p>
              <a:r>
                <a:rPr lang="fr-BE" sz="1400" dirty="0"/>
                <a:t>Employer </a:t>
              </a:r>
              <a:r>
                <a:rPr lang="fr-BE" sz="1400" dirty="0" err="1"/>
                <a:t>with</a:t>
              </a:r>
              <a:r>
                <a:rPr lang="fr-BE" sz="1400" dirty="0"/>
                <a:t> </a:t>
              </a:r>
              <a:r>
                <a:rPr lang="fr-BE" sz="1400" dirty="0" err="1"/>
                <a:t>Superbonus</a:t>
              </a:r>
              <a:endParaRPr lang="fr-BE" sz="1400" dirty="0"/>
            </a:p>
          </p:txBody>
        </p:sp>
      </p:grpSp>
      <p:grpSp>
        <p:nvGrpSpPr>
          <p:cNvPr id="59" name="Group 58"/>
          <p:cNvGrpSpPr/>
          <p:nvPr/>
        </p:nvGrpSpPr>
        <p:grpSpPr>
          <a:xfrm>
            <a:off x="7680178" y="5370408"/>
            <a:ext cx="984993" cy="307777"/>
            <a:chOff x="7492399" y="6568099"/>
            <a:chExt cx="984993" cy="410372"/>
          </a:xfrm>
        </p:grpSpPr>
        <p:sp>
          <p:nvSpPr>
            <p:cNvPr id="63" name="Oval 62"/>
            <p:cNvSpPr/>
            <p:nvPr/>
          </p:nvSpPr>
          <p:spPr>
            <a:xfrm>
              <a:off x="7492399" y="6629285"/>
              <a:ext cx="216000" cy="2880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BE" sz="900" dirty="0"/>
                <a:t>A</a:t>
              </a:r>
            </a:p>
          </p:txBody>
        </p:sp>
        <p:sp>
          <p:nvSpPr>
            <p:cNvPr id="64" name="TextBox 63"/>
            <p:cNvSpPr txBox="1"/>
            <p:nvPr/>
          </p:nvSpPr>
          <p:spPr>
            <a:xfrm>
              <a:off x="7708399" y="6568099"/>
              <a:ext cx="768993" cy="410372"/>
            </a:xfrm>
            <a:prstGeom prst="rect">
              <a:avLst/>
            </a:prstGeom>
            <a:noFill/>
          </p:spPr>
          <p:txBody>
            <a:bodyPr wrap="none" rtlCol="0">
              <a:spAutoFit/>
            </a:bodyPr>
            <a:lstStyle/>
            <a:p>
              <a:r>
                <a:rPr lang="fr-BE" sz="1400" dirty="0" err="1"/>
                <a:t>Address</a:t>
              </a:r>
              <a:endParaRPr lang="fr-BE" sz="1400" dirty="0"/>
            </a:p>
          </p:txBody>
        </p:sp>
      </p:grpSp>
      <p:grpSp>
        <p:nvGrpSpPr>
          <p:cNvPr id="60" name="Group 59"/>
          <p:cNvGrpSpPr/>
          <p:nvPr/>
        </p:nvGrpSpPr>
        <p:grpSpPr>
          <a:xfrm>
            <a:off x="8724669" y="5370410"/>
            <a:ext cx="1043741" cy="307777"/>
            <a:chOff x="8623388" y="6504885"/>
            <a:chExt cx="1043741" cy="410372"/>
          </a:xfrm>
        </p:grpSpPr>
        <p:sp>
          <p:nvSpPr>
            <p:cNvPr id="61" name="Oval 60"/>
            <p:cNvSpPr/>
            <p:nvPr/>
          </p:nvSpPr>
          <p:spPr>
            <a:xfrm>
              <a:off x="8623388" y="6566071"/>
              <a:ext cx="216000" cy="288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900" dirty="0"/>
                <a:t>Ex</a:t>
              </a:r>
            </a:p>
          </p:txBody>
        </p:sp>
        <p:sp>
          <p:nvSpPr>
            <p:cNvPr id="62" name="TextBox 61"/>
            <p:cNvSpPr txBox="1"/>
            <p:nvPr/>
          </p:nvSpPr>
          <p:spPr>
            <a:xfrm>
              <a:off x="8844532" y="6504885"/>
              <a:ext cx="822597" cy="410372"/>
            </a:xfrm>
            <a:prstGeom prst="rect">
              <a:avLst/>
            </a:prstGeom>
            <a:noFill/>
          </p:spPr>
          <p:txBody>
            <a:bodyPr wrap="none" rtlCol="0">
              <a:spAutoFit/>
            </a:bodyPr>
            <a:lstStyle/>
            <a:p>
              <a:r>
                <a:rPr lang="fr-BE" sz="1400" dirty="0" err="1"/>
                <a:t>Executor</a:t>
              </a:r>
              <a:endParaRPr lang="fr-BE" sz="1400" dirty="0"/>
            </a:p>
          </p:txBody>
        </p:sp>
      </p:grpSp>
      <p:grpSp>
        <p:nvGrpSpPr>
          <p:cNvPr id="41" name="Group 40"/>
          <p:cNvGrpSpPr/>
          <p:nvPr/>
        </p:nvGrpSpPr>
        <p:grpSpPr>
          <a:xfrm>
            <a:off x="2135560" y="2235628"/>
            <a:ext cx="507358" cy="455273"/>
            <a:chOff x="1403648" y="1767779"/>
            <a:chExt cx="720080" cy="936104"/>
          </a:xfrm>
        </p:grpSpPr>
        <p:sp>
          <p:nvSpPr>
            <p:cNvPr id="44" name="Can 43"/>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 name="Group 44"/>
            <p:cNvGrpSpPr/>
            <p:nvPr/>
          </p:nvGrpSpPr>
          <p:grpSpPr>
            <a:xfrm>
              <a:off x="1547664" y="2096852"/>
              <a:ext cx="432048" cy="342038"/>
              <a:chOff x="2627784" y="2096852"/>
              <a:chExt cx="432048" cy="342038"/>
            </a:xfrm>
          </p:grpSpPr>
          <p:sp>
            <p:nvSpPr>
              <p:cNvPr id="46" name="Rectangle 45"/>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47" name="Straight Connector 46"/>
              <p:cNvCxnSpPr>
                <a:stCxn id="46" idx="1"/>
                <a:endCxn id="46"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8" name="Straight Connector 47"/>
              <p:cNvCxnSpPr>
                <a:stCxn id="46" idx="0"/>
                <a:endCxn id="46"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9" name="Straight Connector 48"/>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2117765" y="3214906"/>
            <a:ext cx="507358" cy="455273"/>
            <a:chOff x="1403648" y="1767779"/>
            <a:chExt cx="720080" cy="936104"/>
          </a:xfrm>
        </p:grpSpPr>
        <p:sp>
          <p:nvSpPr>
            <p:cNvPr id="52" name="Can 51"/>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 52"/>
            <p:cNvGrpSpPr/>
            <p:nvPr/>
          </p:nvGrpSpPr>
          <p:grpSpPr>
            <a:xfrm>
              <a:off x="1547664" y="2096852"/>
              <a:ext cx="432048" cy="342038"/>
              <a:chOff x="2627784" y="2096852"/>
              <a:chExt cx="432048" cy="342038"/>
            </a:xfrm>
          </p:grpSpPr>
          <p:sp>
            <p:nvSpPr>
              <p:cNvPr id="54" name="Rectangle 53"/>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71" name="Straight Connector 70"/>
              <p:cNvCxnSpPr>
                <a:stCxn id="54" idx="1"/>
                <a:endCxn id="54"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2" name="Straight Connector 71"/>
              <p:cNvCxnSpPr>
                <a:stCxn id="54" idx="0"/>
                <a:endCxn id="54"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3" name="Straight Connector 72"/>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2135560" y="4284983"/>
            <a:ext cx="507358" cy="455273"/>
            <a:chOff x="1403648" y="1767779"/>
            <a:chExt cx="720080" cy="936104"/>
          </a:xfrm>
        </p:grpSpPr>
        <p:sp>
          <p:nvSpPr>
            <p:cNvPr id="76" name="Can 75"/>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7" name="Group 76"/>
            <p:cNvGrpSpPr/>
            <p:nvPr/>
          </p:nvGrpSpPr>
          <p:grpSpPr>
            <a:xfrm>
              <a:off x="1547664" y="2096852"/>
              <a:ext cx="432048" cy="342038"/>
              <a:chOff x="2627784" y="2096852"/>
              <a:chExt cx="432048" cy="342038"/>
            </a:xfrm>
          </p:grpSpPr>
          <p:sp>
            <p:nvSpPr>
              <p:cNvPr id="78" name="Rectangle 77"/>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81" name="Straight Connector 80"/>
              <p:cNvCxnSpPr>
                <a:stCxn id="78" idx="1"/>
                <a:endCxn id="78"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2" name="Straight Connector 81"/>
              <p:cNvCxnSpPr>
                <a:stCxn id="78" idx="0"/>
                <a:endCxn id="78"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4" name="Straight Connector 83"/>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1929821" y="2617056"/>
            <a:ext cx="91884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Dimona</a:t>
            </a:r>
          </a:p>
        </p:txBody>
      </p:sp>
      <p:sp>
        <p:nvSpPr>
          <p:cNvPr id="106" name="TextBox 105"/>
          <p:cNvSpPr txBox="1"/>
          <p:nvPr/>
        </p:nvSpPr>
        <p:spPr>
          <a:xfrm>
            <a:off x="2011375" y="3606519"/>
            <a:ext cx="713913"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err="1" smtClean="0">
                <a:solidFill>
                  <a:srgbClr val="000000"/>
                </a:solidFill>
              </a:rPr>
              <a:t>DmfA</a:t>
            </a:r>
            <a:endParaRPr lang="fr-BE" dirty="0" smtClean="0">
              <a:solidFill>
                <a:srgbClr val="000000"/>
              </a:solidFill>
            </a:endParaRPr>
          </a:p>
        </p:txBody>
      </p:sp>
      <p:sp>
        <p:nvSpPr>
          <p:cNvPr id="107" name="TextBox 106"/>
          <p:cNvSpPr txBox="1"/>
          <p:nvPr/>
        </p:nvSpPr>
        <p:spPr>
          <a:xfrm>
            <a:off x="2098136" y="4699779"/>
            <a:ext cx="58221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KBO</a:t>
            </a:r>
          </a:p>
        </p:txBody>
      </p:sp>
      <p:grpSp>
        <p:nvGrpSpPr>
          <p:cNvPr id="8" name="Group 7"/>
          <p:cNvGrpSpPr/>
          <p:nvPr/>
        </p:nvGrpSpPr>
        <p:grpSpPr>
          <a:xfrm>
            <a:off x="2625123" y="2463265"/>
            <a:ext cx="1788298" cy="2049355"/>
            <a:chOff x="1101123" y="1606013"/>
            <a:chExt cx="1788298" cy="2049355"/>
          </a:xfrm>
        </p:grpSpPr>
        <p:grpSp>
          <p:nvGrpSpPr>
            <p:cNvPr id="93" name="Group 92"/>
            <p:cNvGrpSpPr/>
            <p:nvPr/>
          </p:nvGrpSpPr>
          <p:grpSpPr>
            <a:xfrm>
              <a:off x="2196605" y="2417018"/>
              <a:ext cx="516575" cy="545661"/>
              <a:chOff x="6948264" y="1772816"/>
              <a:chExt cx="720080" cy="936104"/>
            </a:xfrm>
          </p:grpSpPr>
          <p:sp>
            <p:nvSpPr>
              <p:cNvPr id="96" name="Can 95"/>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97" name="Group 96"/>
              <p:cNvGrpSpPr/>
              <p:nvPr/>
            </p:nvGrpSpPr>
            <p:grpSpPr>
              <a:xfrm>
                <a:off x="7038345" y="2032417"/>
                <a:ext cx="493091" cy="522058"/>
                <a:chOff x="4500134" y="2266443"/>
                <a:chExt cx="493091" cy="522058"/>
              </a:xfrm>
            </p:grpSpPr>
            <p:sp>
              <p:nvSpPr>
                <p:cNvPr id="98" name="Oval 97"/>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Oval 98"/>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Oval 99"/>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Oval 100"/>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2" name="Straight Connector 101"/>
                <p:cNvCxnSpPr>
                  <a:stCxn id="98" idx="6"/>
                  <a:endCxn id="99"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4"/>
                  <a:endCxn id="100"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5"/>
                  <a:endCxn id="101"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4"/>
                  <a:endCxn id="101"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4" name="Picture 2" descr="Résultat de recherche d'images pour &quot;neo4j&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62" y="3091261"/>
              <a:ext cx="869059" cy="303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44" idx="4"/>
              <a:endCxn id="96" idx="2"/>
            </p:cNvCxnSpPr>
            <p:nvPr/>
          </p:nvCxnSpPr>
          <p:spPr>
            <a:xfrm>
              <a:off x="1118918" y="1606013"/>
              <a:ext cx="1077687" cy="108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2" idx="4"/>
              <a:endCxn id="96" idx="2"/>
            </p:cNvCxnSpPr>
            <p:nvPr/>
          </p:nvCxnSpPr>
          <p:spPr>
            <a:xfrm>
              <a:off x="1101123" y="2585291"/>
              <a:ext cx="1095482" cy="1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4"/>
              <a:endCxn id="96" idx="2"/>
            </p:cNvCxnSpPr>
            <p:nvPr/>
          </p:nvCxnSpPr>
          <p:spPr>
            <a:xfrm flipV="1">
              <a:off x="1118918" y="2689849"/>
              <a:ext cx="1077687" cy="96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4583832" y="3359956"/>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3" name="Right Arrow 82"/>
          <p:cNvSpPr/>
          <p:nvPr/>
        </p:nvSpPr>
        <p:spPr>
          <a:xfrm>
            <a:off x="7422490" y="3392963"/>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3010" y="2826157"/>
            <a:ext cx="2571582" cy="159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103</a:t>
            </a:fld>
            <a:endParaRPr lang="en-GB" dirty="0"/>
          </a:p>
        </p:txBody>
      </p:sp>
      <p:sp>
        <p:nvSpPr>
          <p:cNvPr id="6" name="Date Placeholder 5"/>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83945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lstStyle/>
          <a:p>
            <a:r>
              <a:rPr lang="fr-BE" dirty="0" smtClean="0"/>
              <a:t>Table vs visualisation</a:t>
            </a:r>
            <a:endParaRPr lang="fr-BE" dirty="0"/>
          </a:p>
        </p:txBody>
      </p:sp>
      <p:grpSp>
        <p:nvGrpSpPr>
          <p:cNvPr id="266" name="Group 265"/>
          <p:cNvGrpSpPr/>
          <p:nvPr/>
        </p:nvGrpSpPr>
        <p:grpSpPr>
          <a:xfrm>
            <a:off x="1656082" y="4018185"/>
            <a:ext cx="5475218" cy="1707708"/>
            <a:chOff x="132082" y="3160935"/>
            <a:chExt cx="5475218" cy="1707708"/>
          </a:xfrm>
        </p:grpSpPr>
        <p:sp>
          <p:nvSpPr>
            <p:cNvPr id="77" name="Oval 76"/>
            <p:cNvSpPr/>
            <p:nvPr/>
          </p:nvSpPr>
          <p:spPr>
            <a:xfrm>
              <a:off x="1701138" y="39050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78" name="Oval 77"/>
            <p:cNvSpPr/>
            <p:nvPr/>
          </p:nvSpPr>
          <p:spPr>
            <a:xfrm>
              <a:off x="3746590" y="392581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79" name="Oval 78"/>
            <p:cNvSpPr/>
            <p:nvPr/>
          </p:nvSpPr>
          <p:spPr>
            <a:xfrm>
              <a:off x="132082" y="391555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80" name="Oval 79"/>
            <p:cNvSpPr/>
            <p:nvPr/>
          </p:nvSpPr>
          <p:spPr>
            <a:xfrm>
              <a:off x="5343136" y="390514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81" name="Oval 80"/>
            <p:cNvSpPr/>
            <p:nvPr/>
          </p:nvSpPr>
          <p:spPr>
            <a:xfrm>
              <a:off x="899592" y="316093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2" name="Oval 81"/>
            <p:cNvSpPr/>
            <p:nvPr/>
          </p:nvSpPr>
          <p:spPr>
            <a:xfrm>
              <a:off x="2771800" y="351963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3" name="Oval 82"/>
            <p:cNvSpPr/>
            <p:nvPr/>
          </p:nvSpPr>
          <p:spPr>
            <a:xfrm>
              <a:off x="2771800" y="390500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4" name="Oval 83"/>
            <p:cNvSpPr/>
            <p:nvPr/>
          </p:nvSpPr>
          <p:spPr>
            <a:xfrm>
              <a:off x="2771800"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5" name="Oval 84"/>
            <p:cNvSpPr/>
            <p:nvPr/>
          </p:nvSpPr>
          <p:spPr>
            <a:xfrm>
              <a:off x="2771800" y="460011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6" name="Straight Connector 85"/>
            <p:cNvCxnSpPr>
              <a:stCxn id="77" idx="2"/>
              <a:endCxn id="81" idx="6"/>
            </p:cNvCxnSpPr>
            <p:nvPr/>
          </p:nvCxnSpPr>
          <p:spPr>
            <a:xfrm flipH="1" flipV="1">
              <a:off x="1163756" y="3293003"/>
              <a:ext cx="537382" cy="744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6"/>
              <a:endCxn id="82" idx="2"/>
            </p:cNvCxnSpPr>
            <p:nvPr/>
          </p:nvCxnSpPr>
          <p:spPr>
            <a:xfrm flipV="1">
              <a:off x="1965302" y="3651707"/>
              <a:ext cx="806498" cy="38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7" idx="6"/>
              <a:endCxn id="83" idx="2"/>
            </p:cNvCxnSpPr>
            <p:nvPr/>
          </p:nvCxnSpPr>
          <p:spPr>
            <a:xfrm>
              <a:off x="1965302" y="4037070"/>
              <a:ext cx="8064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6"/>
              <a:endCxn id="84" idx="1"/>
            </p:cNvCxnSpPr>
            <p:nvPr/>
          </p:nvCxnSpPr>
          <p:spPr>
            <a:xfrm>
              <a:off x="1965302" y="4037070"/>
              <a:ext cx="845184" cy="26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7" idx="6"/>
              <a:endCxn id="85" idx="1"/>
            </p:cNvCxnSpPr>
            <p:nvPr/>
          </p:nvCxnSpPr>
          <p:spPr>
            <a:xfrm>
              <a:off x="1965302" y="4037070"/>
              <a:ext cx="845184" cy="60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2"/>
              <a:endCxn id="79" idx="6"/>
            </p:cNvCxnSpPr>
            <p:nvPr/>
          </p:nvCxnSpPr>
          <p:spPr>
            <a:xfrm flipH="1">
              <a:off x="396246" y="3293003"/>
              <a:ext cx="503346" cy="754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6"/>
              <a:endCxn id="78" idx="2"/>
            </p:cNvCxnSpPr>
            <p:nvPr/>
          </p:nvCxnSpPr>
          <p:spPr>
            <a:xfrm>
              <a:off x="3035964" y="3651707"/>
              <a:ext cx="710626" cy="40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6"/>
              <a:endCxn id="78" idx="2"/>
            </p:cNvCxnSpPr>
            <p:nvPr/>
          </p:nvCxnSpPr>
          <p:spPr>
            <a:xfrm>
              <a:off x="3035964" y="4037071"/>
              <a:ext cx="710626" cy="2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7"/>
              <a:endCxn id="78" idx="2"/>
            </p:cNvCxnSpPr>
            <p:nvPr/>
          </p:nvCxnSpPr>
          <p:spPr>
            <a:xfrm flipV="1">
              <a:off x="2997278" y="4057881"/>
              <a:ext cx="749312" cy="243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7"/>
              <a:endCxn id="78" idx="2"/>
            </p:cNvCxnSpPr>
            <p:nvPr/>
          </p:nvCxnSpPr>
          <p:spPr>
            <a:xfrm flipV="1">
              <a:off x="2997278" y="4057881"/>
              <a:ext cx="749312" cy="580915"/>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899592" y="3527522"/>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69" name="Oval 168"/>
            <p:cNvSpPr/>
            <p:nvPr/>
          </p:nvSpPr>
          <p:spPr>
            <a:xfrm>
              <a:off x="899592" y="3905001"/>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0" name="Oval 169"/>
            <p:cNvSpPr/>
            <p:nvPr/>
          </p:nvSpPr>
          <p:spPr>
            <a:xfrm>
              <a:off x="899592"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1" name="Oval 170"/>
            <p:cNvSpPr/>
            <p:nvPr/>
          </p:nvSpPr>
          <p:spPr>
            <a:xfrm>
              <a:off x="899592" y="460450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2" name="Oval 171"/>
            <p:cNvSpPr/>
            <p:nvPr/>
          </p:nvSpPr>
          <p:spPr>
            <a:xfrm>
              <a:off x="4499992" y="350785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3" name="Oval 172"/>
            <p:cNvSpPr/>
            <p:nvPr/>
          </p:nvSpPr>
          <p:spPr>
            <a:xfrm>
              <a:off x="4499992" y="389321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4" name="Oval 173"/>
            <p:cNvSpPr/>
            <p:nvPr/>
          </p:nvSpPr>
          <p:spPr>
            <a:xfrm>
              <a:off x="4499992" y="425102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5" name="Oval 174"/>
            <p:cNvSpPr/>
            <p:nvPr/>
          </p:nvSpPr>
          <p:spPr>
            <a:xfrm>
              <a:off x="4499992" y="458832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181" name="Straight Connector 180"/>
            <p:cNvCxnSpPr>
              <a:stCxn id="79" idx="6"/>
              <a:endCxn id="168" idx="2"/>
            </p:cNvCxnSpPr>
            <p:nvPr/>
          </p:nvCxnSpPr>
          <p:spPr>
            <a:xfrm flipV="1">
              <a:off x="396246" y="3659590"/>
              <a:ext cx="503346" cy="3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9" idx="6"/>
              <a:endCxn id="169" idx="2"/>
            </p:cNvCxnSpPr>
            <p:nvPr/>
          </p:nvCxnSpPr>
          <p:spPr>
            <a:xfrm flipV="1">
              <a:off x="396246" y="4037069"/>
              <a:ext cx="503346" cy="1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79" idx="6"/>
              <a:endCxn id="170" idx="2"/>
            </p:cNvCxnSpPr>
            <p:nvPr/>
          </p:nvCxnSpPr>
          <p:spPr>
            <a:xfrm>
              <a:off x="396246" y="4047621"/>
              <a:ext cx="503346" cy="3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79" idx="6"/>
              <a:endCxn id="171" idx="2"/>
            </p:cNvCxnSpPr>
            <p:nvPr/>
          </p:nvCxnSpPr>
          <p:spPr>
            <a:xfrm>
              <a:off x="396246" y="4047621"/>
              <a:ext cx="503346" cy="6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8" idx="6"/>
              <a:endCxn id="77" idx="2"/>
            </p:cNvCxnSpPr>
            <p:nvPr/>
          </p:nvCxnSpPr>
          <p:spPr>
            <a:xfrm>
              <a:off x="1163756" y="3659590"/>
              <a:ext cx="537382" cy="37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9" idx="6"/>
              <a:endCxn id="77" idx="2"/>
            </p:cNvCxnSpPr>
            <p:nvPr/>
          </p:nvCxnSpPr>
          <p:spPr>
            <a:xfrm>
              <a:off x="1163756" y="4037069"/>
              <a:ext cx="5373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70" idx="6"/>
              <a:endCxn id="77" idx="2"/>
            </p:cNvCxnSpPr>
            <p:nvPr/>
          </p:nvCxnSpPr>
          <p:spPr>
            <a:xfrm flipV="1">
              <a:off x="1163756" y="4037070"/>
              <a:ext cx="537382" cy="35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1" idx="6"/>
              <a:endCxn id="77" idx="2"/>
            </p:cNvCxnSpPr>
            <p:nvPr/>
          </p:nvCxnSpPr>
          <p:spPr>
            <a:xfrm flipV="1">
              <a:off x="1163756" y="4037070"/>
              <a:ext cx="537382" cy="699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8" idx="6"/>
              <a:endCxn id="172" idx="2"/>
            </p:cNvCxnSpPr>
            <p:nvPr/>
          </p:nvCxnSpPr>
          <p:spPr>
            <a:xfrm flipV="1">
              <a:off x="4010754" y="3639922"/>
              <a:ext cx="489238" cy="417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8" idx="6"/>
              <a:endCxn id="173" idx="2"/>
            </p:cNvCxnSpPr>
            <p:nvPr/>
          </p:nvCxnSpPr>
          <p:spPr>
            <a:xfrm flipV="1">
              <a:off x="4010754" y="4025286"/>
              <a:ext cx="489238" cy="3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8" idx="6"/>
              <a:endCxn id="174" idx="2"/>
            </p:cNvCxnSpPr>
            <p:nvPr/>
          </p:nvCxnSpPr>
          <p:spPr>
            <a:xfrm>
              <a:off x="4010754" y="4057881"/>
              <a:ext cx="489238" cy="32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8" idx="6"/>
              <a:endCxn id="175" idx="2"/>
            </p:cNvCxnSpPr>
            <p:nvPr/>
          </p:nvCxnSpPr>
          <p:spPr>
            <a:xfrm>
              <a:off x="4010754" y="4057881"/>
              <a:ext cx="489238" cy="66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72" idx="6"/>
              <a:endCxn id="80" idx="2"/>
            </p:cNvCxnSpPr>
            <p:nvPr/>
          </p:nvCxnSpPr>
          <p:spPr>
            <a:xfrm>
              <a:off x="4764156" y="3639922"/>
              <a:ext cx="578980" cy="39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73" idx="6"/>
              <a:endCxn id="80" idx="2"/>
            </p:cNvCxnSpPr>
            <p:nvPr/>
          </p:nvCxnSpPr>
          <p:spPr>
            <a:xfrm>
              <a:off x="4764156" y="4025286"/>
              <a:ext cx="578980" cy="1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4" idx="6"/>
              <a:endCxn id="80" idx="2"/>
            </p:cNvCxnSpPr>
            <p:nvPr/>
          </p:nvCxnSpPr>
          <p:spPr>
            <a:xfrm flipV="1">
              <a:off x="4764156" y="4037215"/>
              <a:ext cx="578980" cy="3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5" idx="6"/>
              <a:endCxn id="80" idx="2"/>
            </p:cNvCxnSpPr>
            <p:nvPr/>
          </p:nvCxnSpPr>
          <p:spPr>
            <a:xfrm flipV="1">
              <a:off x="4764156" y="4037215"/>
              <a:ext cx="578980" cy="68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7818616" y="2405040"/>
            <a:ext cx="2453848" cy="2464120"/>
            <a:chOff x="5796136" y="1373489"/>
            <a:chExt cx="2453848" cy="2464120"/>
          </a:xfrm>
        </p:grpSpPr>
        <p:sp>
          <p:nvSpPr>
            <p:cNvPr id="214" name="Oval 213"/>
            <p:cNvSpPr/>
            <p:nvPr/>
          </p:nvSpPr>
          <p:spPr>
            <a:xfrm>
              <a:off x="5796136" y="1401285"/>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215" name="Oval 214"/>
            <p:cNvSpPr/>
            <p:nvPr/>
          </p:nvSpPr>
          <p:spPr>
            <a:xfrm>
              <a:off x="7982056" y="1373489"/>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216" name="Oval 215"/>
            <p:cNvSpPr/>
            <p:nvPr/>
          </p:nvSpPr>
          <p:spPr>
            <a:xfrm>
              <a:off x="5796136" y="270937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217" name="Oval 216"/>
            <p:cNvSpPr/>
            <p:nvPr/>
          </p:nvSpPr>
          <p:spPr>
            <a:xfrm>
              <a:off x="7985820" y="274839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218" name="Oval 217"/>
            <p:cNvSpPr/>
            <p:nvPr/>
          </p:nvSpPr>
          <p:spPr>
            <a:xfrm>
              <a:off x="6938870" y="140128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19" name="Oval 218"/>
            <p:cNvSpPr/>
            <p:nvPr/>
          </p:nvSpPr>
          <p:spPr>
            <a:xfrm>
              <a:off x="6938870" y="186917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0" name="Oval 219"/>
            <p:cNvSpPr/>
            <p:nvPr/>
          </p:nvSpPr>
          <p:spPr>
            <a:xfrm>
              <a:off x="6920113" y="244524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1" name="Oval 220"/>
            <p:cNvSpPr/>
            <p:nvPr/>
          </p:nvSpPr>
          <p:spPr>
            <a:xfrm>
              <a:off x="6924677" y="2973850"/>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2" name="Oval 221"/>
            <p:cNvSpPr/>
            <p:nvPr/>
          </p:nvSpPr>
          <p:spPr>
            <a:xfrm>
              <a:off x="6920113" y="357347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23" name="Straight Connector 222"/>
            <p:cNvCxnSpPr>
              <a:stCxn id="214" idx="6"/>
              <a:endCxn id="218" idx="2"/>
            </p:cNvCxnSpPr>
            <p:nvPr/>
          </p:nvCxnSpPr>
          <p:spPr>
            <a:xfrm>
              <a:off x="6060300" y="1533353"/>
              <a:ext cx="87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4" idx="6"/>
              <a:endCxn id="219" idx="2"/>
            </p:cNvCxnSpPr>
            <p:nvPr/>
          </p:nvCxnSpPr>
          <p:spPr>
            <a:xfrm>
              <a:off x="6060300" y="1533353"/>
              <a:ext cx="878570" cy="4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4" idx="6"/>
              <a:endCxn id="220" idx="2"/>
            </p:cNvCxnSpPr>
            <p:nvPr/>
          </p:nvCxnSpPr>
          <p:spPr>
            <a:xfrm>
              <a:off x="6060300" y="1533353"/>
              <a:ext cx="859813" cy="104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4" idx="6"/>
              <a:endCxn id="221" idx="1"/>
            </p:cNvCxnSpPr>
            <p:nvPr/>
          </p:nvCxnSpPr>
          <p:spPr>
            <a:xfrm>
              <a:off x="6060300" y="1533353"/>
              <a:ext cx="903063" cy="147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4" idx="6"/>
              <a:endCxn id="222" idx="1"/>
            </p:cNvCxnSpPr>
            <p:nvPr/>
          </p:nvCxnSpPr>
          <p:spPr>
            <a:xfrm>
              <a:off x="6060300" y="1533353"/>
              <a:ext cx="898499" cy="207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8" idx="6"/>
              <a:endCxn id="215" idx="2"/>
            </p:cNvCxnSpPr>
            <p:nvPr/>
          </p:nvCxnSpPr>
          <p:spPr>
            <a:xfrm flipV="1">
              <a:off x="7203034" y="1505557"/>
              <a:ext cx="779022" cy="2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9" idx="6"/>
              <a:endCxn id="215" idx="2"/>
            </p:cNvCxnSpPr>
            <p:nvPr/>
          </p:nvCxnSpPr>
          <p:spPr>
            <a:xfrm flipV="1">
              <a:off x="7203034" y="1505557"/>
              <a:ext cx="779022" cy="49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0" idx="6"/>
              <a:endCxn id="215" idx="2"/>
            </p:cNvCxnSpPr>
            <p:nvPr/>
          </p:nvCxnSpPr>
          <p:spPr>
            <a:xfrm flipV="1">
              <a:off x="7184277" y="1505557"/>
              <a:ext cx="797779" cy="1071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7"/>
              <a:endCxn id="215" idx="2"/>
            </p:cNvCxnSpPr>
            <p:nvPr/>
          </p:nvCxnSpPr>
          <p:spPr>
            <a:xfrm flipV="1">
              <a:off x="7150155" y="1505557"/>
              <a:ext cx="831901" cy="1506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7"/>
              <a:endCxn id="215" idx="1"/>
            </p:cNvCxnSpPr>
            <p:nvPr/>
          </p:nvCxnSpPr>
          <p:spPr>
            <a:xfrm flipV="1">
              <a:off x="7145591" y="1412171"/>
              <a:ext cx="875151" cy="219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6" idx="6"/>
              <a:endCxn id="222" idx="2"/>
            </p:cNvCxnSpPr>
            <p:nvPr/>
          </p:nvCxnSpPr>
          <p:spPr>
            <a:xfrm>
              <a:off x="6060300" y="2841446"/>
              <a:ext cx="85981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16" idx="6"/>
              <a:endCxn id="221" idx="2"/>
            </p:cNvCxnSpPr>
            <p:nvPr/>
          </p:nvCxnSpPr>
          <p:spPr>
            <a:xfrm>
              <a:off x="6060300" y="2841446"/>
              <a:ext cx="864377" cy="26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6" idx="6"/>
              <a:endCxn id="220" idx="2"/>
            </p:cNvCxnSpPr>
            <p:nvPr/>
          </p:nvCxnSpPr>
          <p:spPr>
            <a:xfrm flipV="1">
              <a:off x="6060300" y="2577311"/>
              <a:ext cx="859813" cy="264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16" idx="6"/>
              <a:endCxn id="219" idx="2"/>
            </p:cNvCxnSpPr>
            <p:nvPr/>
          </p:nvCxnSpPr>
          <p:spPr>
            <a:xfrm flipV="1">
              <a:off x="6060300" y="2001246"/>
              <a:ext cx="878570" cy="8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9" idx="6"/>
              <a:endCxn id="217" idx="2"/>
            </p:cNvCxnSpPr>
            <p:nvPr/>
          </p:nvCxnSpPr>
          <p:spPr>
            <a:xfrm>
              <a:off x="7203034" y="2001246"/>
              <a:ext cx="782786" cy="8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0" idx="6"/>
              <a:endCxn id="217" idx="2"/>
            </p:cNvCxnSpPr>
            <p:nvPr/>
          </p:nvCxnSpPr>
          <p:spPr>
            <a:xfrm>
              <a:off x="7184277" y="2577311"/>
              <a:ext cx="801543" cy="30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1" idx="6"/>
              <a:endCxn id="217" idx="2"/>
            </p:cNvCxnSpPr>
            <p:nvPr/>
          </p:nvCxnSpPr>
          <p:spPr>
            <a:xfrm flipV="1">
              <a:off x="7188841" y="2880465"/>
              <a:ext cx="796979" cy="22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22" idx="6"/>
              <a:endCxn id="217" idx="2"/>
            </p:cNvCxnSpPr>
            <p:nvPr/>
          </p:nvCxnSpPr>
          <p:spPr>
            <a:xfrm flipV="1">
              <a:off x="7184277" y="2880465"/>
              <a:ext cx="801543" cy="825077"/>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65" name="Content Placeholder 3"/>
          <p:cNvGraphicFramePr>
            <a:graphicFrameLocks/>
          </p:cNvGraphicFramePr>
          <p:nvPr>
            <p:extLst/>
          </p:nvPr>
        </p:nvGraphicFramePr>
        <p:xfrm>
          <a:off x="2063552" y="1861650"/>
          <a:ext cx="2736304" cy="17526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fr-BE" dirty="0" smtClean="0"/>
                        <a:t>SB </a:t>
                      </a:r>
                      <a:r>
                        <a:rPr lang="fr-BE" dirty="0" err="1" smtClean="0"/>
                        <a:t>req</a:t>
                      </a:r>
                      <a:r>
                        <a:rPr lang="fr-BE" dirty="0" smtClean="0"/>
                        <a:t>.</a:t>
                      </a:r>
                      <a:endParaRPr lang="fr-BE" dirty="0"/>
                    </a:p>
                  </a:txBody>
                  <a:tcPr/>
                </a:tc>
                <a:tc>
                  <a:txBody>
                    <a:bodyPr/>
                    <a:lstStyle/>
                    <a:p>
                      <a:r>
                        <a:rPr lang="fr-BE" dirty="0" err="1" smtClean="0"/>
                        <a:t>Other</a:t>
                      </a:r>
                      <a:endParaRPr lang="fr-BE" dirty="0"/>
                    </a:p>
                  </a:txBody>
                  <a:tcPr/>
                </a:tc>
                <a:tc>
                  <a:txBody>
                    <a:bodyPr/>
                    <a:lstStyle/>
                    <a:p>
                      <a:r>
                        <a:rPr lang="fr-BE" dirty="0" smtClean="0"/>
                        <a:t>Common </a:t>
                      </a:r>
                      <a:r>
                        <a:rPr lang="fr-BE" dirty="0" err="1" smtClean="0"/>
                        <a:t>workers</a:t>
                      </a:r>
                      <a:endParaRPr lang="fr-BE" dirty="0"/>
                    </a:p>
                  </a:txBody>
                  <a:tcPr/>
                </a:tc>
                <a:extLst>
                  <a:ext uri="{0D108BD9-81ED-4DB2-BD59-A6C34878D82A}">
                    <a16:rowId xmlns:a16="http://schemas.microsoft.com/office/drawing/2014/main" val="10000"/>
                  </a:ext>
                </a:extLst>
              </a:tr>
              <a:tr h="370840">
                <a:tc>
                  <a:txBody>
                    <a:bodyPr/>
                    <a:lstStyle/>
                    <a:p>
                      <a:endParaRPr lang="fr-BE" dirty="0"/>
                    </a:p>
                  </a:txBody>
                  <a:tcPr/>
                </a:tc>
                <a:tc>
                  <a:txBody>
                    <a:bodyPr/>
                    <a:lstStyle/>
                    <a:p>
                      <a:endParaRPr lang="fr-BE" dirty="0"/>
                    </a:p>
                  </a:txBody>
                  <a:tcPr/>
                </a:tc>
                <a:tc>
                  <a:txBody>
                    <a:bodyPr/>
                    <a:lstStyle/>
                    <a:p>
                      <a:r>
                        <a:rPr lang="fr-BE" dirty="0" smtClean="0"/>
                        <a:t>5</a:t>
                      </a:r>
                      <a:endParaRPr lang="fr-BE" dirty="0"/>
                    </a:p>
                  </a:txBody>
                  <a:tcPr/>
                </a:tc>
                <a:extLst>
                  <a:ext uri="{0D108BD9-81ED-4DB2-BD59-A6C34878D82A}">
                    <a16:rowId xmlns:a16="http://schemas.microsoft.com/office/drawing/2014/main" val="10001"/>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2"/>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3"/>
                  </a:ext>
                </a:extLst>
              </a:tr>
            </a:tbl>
          </a:graphicData>
        </a:graphic>
      </p:graphicFrame>
      <p:sp>
        <p:nvSpPr>
          <p:cNvPr id="97" name="Oval 96"/>
          <p:cNvSpPr/>
          <p:nvPr/>
        </p:nvSpPr>
        <p:spPr>
          <a:xfrm>
            <a:off x="2351584" y="254933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8" name="Oval 97"/>
          <p:cNvSpPr/>
          <p:nvPr/>
        </p:nvSpPr>
        <p:spPr>
          <a:xfrm>
            <a:off x="2351584" y="291258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9" name="Oval 98"/>
          <p:cNvSpPr/>
          <p:nvPr/>
        </p:nvSpPr>
        <p:spPr>
          <a:xfrm>
            <a:off x="2351584" y="330896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0" name="Oval 99"/>
          <p:cNvSpPr/>
          <p:nvPr/>
        </p:nvSpPr>
        <p:spPr>
          <a:xfrm>
            <a:off x="3167540" y="291770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1" name="Oval 100"/>
          <p:cNvSpPr/>
          <p:nvPr/>
        </p:nvSpPr>
        <p:spPr>
          <a:xfrm>
            <a:off x="3167540" y="255897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102" name="Oval 101"/>
          <p:cNvSpPr/>
          <p:nvPr/>
        </p:nvSpPr>
        <p:spPr>
          <a:xfrm>
            <a:off x="3167540" y="3293231"/>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104" name="Oval 103"/>
          <p:cNvSpPr/>
          <p:nvPr/>
        </p:nvSpPr>
        <p:spPr>
          <a:xfrm>
            <a:off x="8529785" y="5738864"/>
            <a:ext cx="216000" cy="2159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105" name="TextBox 104"/>
          <p:cNvSpPr txBox="1"/>
          <p:nvPr/>
        </p:nvSpPr>
        <p:spPr>
          <a:xfrm>
            <a:off x="8745785" y="5692975"/>
            <a:ext cx="722762" cy="307777"/>
          </a:xfrm>
          <a:prstGeom prst="rect">
            <a:avLst/>
          </a:prstGeom>
          <a:noFill/>
        </p:spPr>
        <p:txBody>
          <a:bodyPr wrap="none" rtlCol="0">
            <a:spAutoFit/>
          </a:bodyPr>
          <a:lstStyle/>
          <a:p>
            <a:r>
              <a:rPr lang="fr-BE" sz="1400" dirty="0" err="1"/>
              <a:t>Worker</a:t>
            </a:r>
            <a:endParaRPr lang="fr-BE" sz="1400" dirty="0"/>
          </a:p>
        </p:txBody>
      </p:sp>
      <p:grpSp>
        <p:nvGrpSpPr>
          <p:cNvPr id="4" name="Group 3"/>
          <p:cNvGrpSpPr/>
          <p:nvPr/>
        </p:nvGrpSpPr>
        <p:grpSpPr>
          <a:xfrm>
            <a:off x="4851474" y="2362808"/>
            <a:ext cx="2830468" cy="1642257"/>
            <a:chOff x="3327474" y="1505556"/>
            <a:chExt cx="2830468" cy="1642257"/>
          </a:xfrm>
        </p:grpSpPr>
        <p:sp>
          <p:nvSpPr>
            <p:cNvPr id="2" name="TextBox 1"/>
            <p:cNvSpPr txBox="1"/>
            <p:nvPr/>
          </p:nvSpPr>
          <p:spPr>
            <a:xfrm>
              <a:off x="3741987" y="1505556"/>
              <a:ext cx="1970411" cy="830997"/>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pPr algn="ctr"/>
              <a:r>
                <a:rPr lang="fr-BE" sz="2400" dirty="0">
                  <a:solidFill>
                    <a:srgbClr val="2C2C86"/>
                  </a:solidFill>
                </a:rPr>
                <a:t>Une table …</a:t>
              </a:r>
            </a:p>
            <a:p>
              <a:pPr algn="ctr"/>
              <a:r>
                <a:rPr lang="fr-BE" sz="2400" dirty="0">
                  <a:solidFill>
                    <a:srgbClr val="2C2C86"/>
                  </a:solidFill>
                </a:rPr>
                <a:t>Deux schémas</a:t>
              </a:r>
            </a:p>
          </p:txBody>
        </p:sp>
        <p:sp>
          <p:nvSpPr>
            <p:cNvPr id="3" name="Down Arrow 2"/>
            <p:cNvSpPr/>
            <p:nvPr/>
          </p:nvSpPr>
          <p:spPr>
            <a:xfrm rot="5400000">
              <a:off x="3407199" y="1591648"/>
              <a:ext cx="216024" cy="375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Down Arrow 105"/>
            <p:cNvSpPr/>
            <p:nvPr/>
          </p:nvSpPr>
          <p:spPr>
            <a:xfrm>
              <a:off x="4632074" y="2449028"/>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107" name="Down Arrow 106"/>
            <p:cNvSpPr/>
            <p:nvPr/>
          </p:nvSpPr>
          <p:spPr>
            <a:xfrm rot="18688128">
              <a:off x="5700538" y="2337073"/>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gr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104</a:t>
            </a:fld>
            <a:endParaRPr lang="en-GB" dirty="0"/>
          </a:p>
        </p:txBody>
      </p:sp>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1059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mtClean="0"/>
              <a:t>Linkurious</a:t>
            </a:r>
            <a:endParaRPr lang="fr-BE" dirty="0"/>
          </a:p>
        </p:txBody>
      </p:sp>
      <p:sp>
        <p:nvSpPr>
          <p:cNvPr id="2" name="Content Placeholder 1"/>
          <p:cNvSpPr>
            <a:spLocks noGrp="1"/>
          </p:cNvSpPr>
          <p:nvPr>
            <p:ph idx="1"/>
          </p:nvPr>
        </p:nvSpPr>
        <p:spPr/>
        <p:txBody>
          <a:bodyPr/>
          <a:lstStyle/>
          <a:p>
            <a:r>
              <a:rPr lang="fr-BE" smtClean="0"/>
              <a:t>outil de visualisation d’une graph database</a:t>
            </a:r>
          </a:p>
          <a:p>
            <a:r>
              <a:rPr lang="fr-BE" smtClean="0"/>
              <a:t>utilisable par des utilisateurs finaux</a:t>
            </a:r>
            <a:endParaRPr lang="fr-BE" dirty="0" smtClean="0"/>
          </a:p>
        </p:txBody>
      </p:sp>
      <p:sp>
        <p:nvSpPr>
          <p:cNvPr id="4" name="Slide Number Placeholder 3"/>
          <p:cNvSpPr>
            <a:spLocks noGrp="1"/>
          </p:cNvSpPr>
          <p:nvPr>
            <p:ph type="sldNum" sz="quarter" idx="10"/>
          </p:nvPr>
        </p:nvSpPr>
        <p:spPr/>
        <p:txBody>
          <a:bodyPr/>
          <a:lstStyle/>
          <a:p>
            <a:fld id="{7A7F1E79-8225-48A0-95BD-5254C3720E2D}" type="slidenum">
              <a:rPr lang="en-GB" smtClean="0"/>
              <a:pPr/>
              <a:t>105</a:t>
            </a:fld>
            <a:endParaRPr lang="en-GB"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2276872"/>
            <a:ext cx="5967121" cy="356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0586900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764704"/>
            <a:ext cx="9016654" cy="5111750"/>
          </a:xfrm>
        </p:spPr>
      </p:pic>
      <p:sp>
        <p:nvSpPr>
          <p:cNvPr id="2" name="Date Placeholder 1"/>
          <p:cNvSpPr>
            <a:spLocks noGrp="1"/>
          </p:cNvSpPr>
          <p:nvPr>
            <p:ph type="dt" sz="half" idx="11"/>
          </p:nvPr>
        </p:nvSpPr>
        <p:spPr/>
        <p:txBody>
          <a:bodyPr/>
          <a:lstStyle/>
          <a:p>
            <a:pPr>
              <a:defRPr/>
            </a:pPr>
            <a:r>
              <a:rPr lang="en-US" smtClean="0"/>
              <a:t>2/11/2021</a:t>
            </a:r>
            <a:endParaRPr lang="en-GB"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106</a:t>
            </a:fld>
            <a:endParaRPr lang="en-GB" dirty="0"/>
          </a:p>
        </p:txBody>
      </p:sp>
    </p:spTree>
    <p:extLst>
      <p:ext uri="{BB962C8B-B14F-4D97-AF65-F5344CB8AC3E}">
        <p14:creationId xmlns:p14="http://schemas.microsoft.com/office/powerpoint/2010/main" val="18708591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08720"/>
            <a:ext cx="9094788" cy="5128060"/>
          </a:xfr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107</a:t>
            </a:fld>
            <a:endParaRPr lang="en-GB" dirty="0"/>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9862980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Lutte contre la fraude</a:t>
            </a:r>
            <a:endParaRPr lang="en-US" dirty="0"/>
          </a:p>
        </p:txBody>
      </p:sp>
      <p:sp>
        <p:nvSpPr>
          <p:cNvPr id="6" name="Content Placeholder 5"/>
          <p:cNvSpPr>
            <a:spLocks noGrp="1"/>
          </p:cNvSpPr>
          <p:nvPr>
            <p:ph idx="1"/>
          </p:nvPr>
        </p:nvSpPr>
        <p:spPr/>
        <p:txBody>
          <a:bodyPr/>
          <a:lstStyle/>
          <a:p>
            <a:r>
              <a:rPr lang="fr-BE" smtClean="0"/>
              <a:t>webscraping (proof of concept)</a:t>
            </a:r>
          </a:p>
          <a:p>
            <a:pPr lvl="1"/>
            <a:r>
              <a:rPr lang="fr-BE" smtClean="0"/>
              <a:t>technique d’extraction de contenu sur des sites web, au moyen de scripts/programmes, dans le but de son utilisation dans un autre contexte</a:t>
            </a:r>
          </a:p>
          <a:p>
            <a:pPr lvl="1"/>
            <a:r>
              <a:rPr lang="fr-BE" smtClean="0"/>
              <a:t>web crawling/scraping/harvesting</a:t>
            </a:r>
          </a:p>
          <a:p>
            <a:pPr lvl="1"/>
            <a:r>
              <a:rPr lang="fr-BE" smtClean="0"/>
              <a:t>sans accès à des API dédiées (cf. Twitter, Facebook, flux RSS…)</a:t>
            </a:r>
          </a:p>
          <a:p>
            <a:pPr lvl="1"/>
            <a:r>
              <a:rPr lang="fr-BE" smtClean="0"/>
              <a:t>afin de découvrir des activités non déclarées, pour lesquelles on trouverait des traces sur des sites de petites annonces (activité complémentaire, économie collaborative, …)</a:t>
            </a:r>
          </a:p>
          <a:p>
            <a:r>
              <a:rPr lang="fr-BE" smtClean="0"/>
              <a:t>non-sensibles</a:t>
            </a:r>
          </a:p>
          <a:p>
            <a:pPr lvl="1"/>
            <a:r>
              <a:rPr lang="fr-BE" smtClean="0"/>
              <a:t>identifier les secteurs pour lesquels on trouve le plus de demandes/offres de "petits jobs"</a:t>
            </a:r>
          </a:p>
          <a:p>
            <a:pPr lvl="1"/>
            <a:r>
              <a:rPr lang="fr-BE" smtClean="0"/>
              <a:t>étudier le marché pharmaceutique "parallèle" (darkweb)</a:t>
            </a:r>
          </a:p>
          <a:p>
            <a:r>
              <a:rPr lang="fr-BE" smtClean="0"/>
              <a:t>sensibles </a:t>
            </a:r>
          </a:p>
          <a:p>
            <a:pPr lvl="1"/>
            <a:r>
              <a:rPr lang="fr-BE" smtClean="0"/>
              <a:t>sur 2ememain.fr, ebay… détecter des vendeurs professionnels</a:t>
            </a:r>
          </a:p>
          <a:p>
            <a:pPr lvl="1"/>
            <a:r>
              <a:rPr lang="fr-BE" smtClean="0"/>
              <a:t>sur Airbnb, détecter les hébergeurs professionnels</a:t>
            </a:r>
          </a:p>
          <a:p>
            <a:endParaRPr lang="fr-BE"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108</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565513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Webscraping: exemples</a:t>
            </a:r>
            <a:endParaRPr lang="en-US" dirty="0"/>
          </a:p>
        </p:txBody>
      </p:sp>
      <p:sp>
        <p:nvSpPr>
          <p:cNvPr id="3" name="Content Placeholder 2"/>
          <p:cNvSpPr>
            <a:spLocks noGrp="1"/>
          </p:cNvSpPr>
          <p:nvPr>
            <p:ph idx="1"/>
          </p:nvPr>
        </p:nvSpPr>
        <p:spPr/>
        <p:txBody>
          <a:bodyPr/>
          <a:lstStyle/>
          <a:p>
            <a:r>
              <a:rPr lang="fr-BE" dirty="0" smtClean="0"/>
              <a:t>Google </a:t>
            </a:r>
            <a:r>
              <a:rPr lang="fr-BE" dirty="0" err="1" smtClean="0"/>
              <a:t>search</a:t>
            </a:r>
            <a:endParaRPr lang="fr-BE" dirty="0" smtClean="0"/>
          </a:p>
          <a:p>
            <a:pPr lvl="1"/>
            <a:r>
              <a:rPr lang="fr-BE" dirty="0" smtClean="0"/>
              <a:t>récupérer automatiquement les résultats de Google </a:t>
            </a:r>
            <a:r>
              <a:rPr lang="fr-BE" dirty="0" err="1" smtClean="0"/>
              <a:t>Search</a:t>
            </a:r>
            <a:r>
              <a:rPr lang="fr-BE" dirty="0" smtClean="0"/>
              <a:t> et repérer les établissements qui ne sont pas déclarés dans nos bases ou qui enfreignent les lois sociales et les conditions de travail</a:t>
            </a:r>
          </a:p>
          <a:p>
            <a:endParaRPr lang="fr-BE" dirty="0" smtClean="0"/>
          </a:p>
          <a:p>
            <a:r>
              <a:rPr lang="fr-BE" dirty="0" smtClean="0"/>
              <a:t>plateformes </a:t>
            </a:r>
            <a:r>
              <a:rPr lang="fr-BE" dirty="0" err="1" smtClean="0"/>
              <a:t>Horeca</a:t>
            </a:r>
            <a:endParaRPr lang="fr-BE" dirty="0" smtClean="0"/>
          </a:p>
          <a:p>
            <a:pPr lvl="1"/>
            <a:r>
              <a:rPr lang="fr-BE" dirty="0" smtClean="0"/>
              <a:t>repérer l’activité non déclarée d’établissements </a:t>
            </a:r>
            <a:r>
              <a:rPr lang="fr-BE" dirty="0" err="1" smtClean="0"/>
              <a:t>Horeca</a:t>
            </a:r>
            <a:r>
              <a:rPr lang="fr-BE" dirty="0" smtClean="0"/>
              <a:t> par la comparaison de leur activité observable en ligne et de leur activité déclarée à l’ONSS</a:t>
            </a:r>
          </a:p>
          <a:p>
            <a:endParaRPr lang="fr-BE" dirty="0" smtClean="0"/>
          </a:p>
          <a:p>
            <a:r>
              <a:rPr lang="fr-BE" dirty="0" smtClean="0"/>
              <a:t>plateformes d'économie collaborative</a:t>
            </a:r>
          </a:p>
          <a:p>
            <a:pPr lvl="1"/>
            <a:r>
              <a:rPr lang="fr-BE" dirty="0" smtClean="0"/>
              <a:t>détection des offres d'emploi au noir, détection des indépendants non déclarés</a:t>
            </a:r>
          </a:p>
          <a:p>
            <a:endParaRPr lang="fr-BE" dirty="0" smtClean="0"/>
          </a:p>
          <a:p>
            <a:r>
              <a:rPr lang="fr-BE" dirty="0" smtClean="0"/>
              <a:t>registres des étrangers</a:t>
            </a:r>
          </a:p>
          <a:p>
            <a:pPr lvl="1"/>
            <a:r>
              <a:rPr lang="fr-BE" dirty="0" smtClean="0"/>
              <a:t>rechercher les données des employeurs étrangers impliqués dans un cas de réseau de fraude</a:t>
            </a:r>
            <a:endParaRPr lang="en-GB" dirty="0"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109</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22863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Gestion des informations</a:t>
            </a:r>
            <a:endParaRPr lang="en-US" dirty="0"/>
          </a:p>
        </p:txBody>
      </p:sp>
      <p:sp>
        <p:nvSpPr>
          <p:cNvPr id="3" name="Content Placeholder 2"/>
          <p:cNvSpPr>
            <a:spLocks noGrp="1"/>
          </p:cNvSpPr>
          <p:nvPr>
            <p:ph idx="1"/>
          </p:nvPr>
        </p:nvSpPr>
        <p:spPr/>
        <p:txBody>
          <a:bodyPr>
            <a:normAutofit/>
          </a:bodyPr>
          <a:lstStyle/>
          <a:p>
            <a:r>
              <a:rPr lang="fr-FR" dirty="0" smtClean="0"/>
              <a:t>une répartition fonctionnelle des tâches a été convenue quant à savoir quel organisme enregistre, gère et met à disposition quelles informations sous forme authentique pour tous les utilisateurs mandatés.</a:t>
            </a:r>
          </a:p>
          <a:p>
            <a:r>
              <a:rPr lang="fr-FR" dirty="0" smtClean="0"/>
              <a:t>les informations sont conservées conformément au modèle d'information</a:t>
            </a:r>
          </a:p>
          <a:p>
            <a:r>
              <a:rPr lang="fr-FR" dirty="0" smtClean="0"/>
              <a:t>les informations peuvent être agrégées de manière flexible en fonction de l'évolution des besoins</a:t>
            </a:r>
          </a:p>
          <a:p>
            <a:r>
              <a:rPr lang="fr-FR" dirty="0" smtClean="0"/>
              <a:t>des accords sont conclus concernant l'application des mesures nécessaires pour le maintien de l'intégrité et de la cohérence des informations</a:t>
            </a:r>
          </a:p>
          <a:p>
            <a:r>
              <a:rPr lang="fr-FR" dirty="0" smtClean="0"/>
              <a:t>tout organisme est tenu de signaler les erreurs présumées dans les informations à l'organisme qui doit les valider conformément à la répartition des tâches définie</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1367687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Electronic Exchange of Social Security Information (EESSI)</a:t>
            </a:r>
            <a:endParaRPr lang="fr-BE" dirty="0"/>
          </a:p>
        </p:txBody>
      </p:sp>
      <p:sp>
        <p:nvSpPr>
          <p:cNvPr id="3" name="Content Placeholder 2"/>
          <p:cNvSpPr>
            <a:spLocks noGrp="1"/>
          </p:cNvSpPr>
          <p:nvPr>
            <p:ph idx="1"/>
          </p:nvPr>
        </p:nvSpPr>
        <p:spPr/>
        <p:txBody>
          <a:bodyPr>
            <a:normAutofit/>
          </a:bodyPr>
          <a:lstStyle/>
          <a:p>
            <a:r>
              <a:rPr lang="fr-FR" dirty="0" smtClean="0"/>
              <a:t>l’Union européenne prévoit l’obligation d’échanger par voie électronique les données de sécurité sociale à travers le système EESSI - </a:t>
            </a:r>
            <a:r>
              <a:rPr lang="fr-FR" dirty="0" err="1" smtClean="0"/>
              <a:t>BelEESSI</a:t>
            </a:r>
            <a:r>
              <a:rPr lang="fr-FR" dirty="0" smtClean="0"/>
              <a:t> (</a:t>
            </a:r>
            <a:r>
              <a:rPr lang="fr-FR" dirty="0" err="1" smtClean="0"/>
              <a:t>Belgian</a:t>
            </a:r>
            <a:r>
              <a:rPr lang="fr-FR" dirty="0" smtClean="0"/>
              <a:t> </a:t>
            </a:r>
            <a:r>
              <a:rPr lang="fr-FR" dirty="0" err="1" smtClean="0"/>
              <a:t>Implementation</a:t>
            </a:r>
            <a:r>
              <a:rPr lang="fr-FR" dirty="0" smtClean="0"/>
              <a:t> of EESSI) au niveau national </a:t>
            </a:r>
          </a:p>
          <a:p>
            <a:endParaRPr lang="fr-FR" dirty="0" smtClean="0"/>
          </a:p>
          <a:p>
            <a:r>
              <a:rPr lang="fr-FR" dirty="0" smtClean="0"/>
              <a:t>BCSS premier organisme à présenter des Business Use Case (BUC) pilotes réussis </a:t>
            </a:r>
          </a:p>
          <a:p>
            <a:pPr lvl="1"/>
            <a:r>
              <a:rPr lang="fr-FR" dirty="0" smtClean="0"/>
              <a:t>connexion du réseau belge à la plate-forme EESSI (via le Point d’Accès technique mis en place par la BCSS) et à d’autres Points d’Accès techniques par pays</a:t>
            </a:r>
          </a:p>
          <a:p>
            <a:pPr lvl="1"/>
            <a:r>
              <a:rPr lang="fr-FR" dirty="0" smtClean="0"/>
              <a:t>mise en place d’une passerelle d’échange entre les institutions et le Point d’Accès technique de la BCSS</a:t>
            </a:r>
          </a:p>
          <a:p>
            <a:pPr lvl="1"/>
            <a:r>
              <a:rPr lang="fr-FR" dirty="0" smtClean="0"/>
              <a:t>connexion d’institutions pilotes belges (ONSS, SFP, INASTI, INAMI) à d’autres partenaires étrangers via cette passerelle d’échange</a:t>
            </a:r>
          </a:p>
          <a:p>
            <a:pPr lvl="1"/>
            <a:r>
              <a:rPr lang="fr-FR" dirty="0" smtClean="0"/>
              <a:t>mise en œuvre progressive de plus de 140 BUC concernant les accidents du travail et les maladies professionnelles, les pensions, les prestations familiales, la maladie et l'invalidité, ...</a:t>
            </a:r>
            <a:endParaRPr lang="fr-BE" dirty="0" smtClean="0"/>
          </a:p>
          <a:p>
            <a:pPr lvl="1"/>
            <a:endParaRPr lang="fr-BE" dirty="0" smtClean="0"/>
          </a:p>
          <a:p>
            <a:pPr lvl="1"/>
            <a:endParaRPr lang="fr-BE" dirty="0" smtClean="0"/>
          </a:p>
          <a:p>
            <a:pPr lvl="1"/>
            <a:endParaRPr lang="nl-NL" dirty="0" smtClean="0"/>
          </a:p>
          <a:p>
            <a:pPr lvl="1"/>
            <a:endParaRPr lang="fr-BE" dirty="0" smtClean="0"/>
          </a:p>
          <a:p>
            <a:endParaRPr lang="fr-BE"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110</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4317940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91544" y="2276872"/>
            <a:ext cx="8219256" cy="1512168"/>
          </a:xfrm>
        </p:spPr>
        <p:txBody>
          <a:bodyPr/>
          <a:lstStyle/>
          <a:p>
            <a:endParaRPr lang="fr-BE" sz="1200" dirty="0"/>
          </a:p>
          <a:p>
            <a:r>
              <a:rPr lang="fr-BE" dirty="0"/>
              <a:t>E</a:t>
            </a:r>
            <a:r>
              <a:rPr lang="fr-FR" dirty="0" err="1" smtClean="0"/>
              <a:t>xportation</a:t>
            </a:r>
            <a:r>
              <a:rPr lang="fr-FR" dirty="0" smtClean="0"/>
              <a:t> </a:t>
            </a:r>
            <a:r>
              <a:rPr lang="fr-FR" dirty="0"/>
              <a:t>du modèle dans </a:t>
            </a:r>
            <a:r>
              <a:rPr lang="fr-FR" dirty="0" smtClean="0"/>
              <a:t>le </a:t>
            </a:r>
            <a:r>
              <a:rPr lang="fr-FR" dirty="0"/>
              <a:t>secteur des </a:t>
            </a:r>
            <a:r>
              <a:rPr lang="fr-FR" dirty="0" smtClean="0"/>
              <a:t/>
            </a:r>
            <a:br>
              <a:rPr lang="fr-FR" dirty="0" smtClean="0"/>
            </a:br>
            <a:r>
              <a:rPr lang="fr-FR" dirty="0" smtClean="0"/>
              <a:t>soins </a:t>
            </a:r>
            <a:r>
              <a:rPr lang="fr-FR" dirty="0"/>
              <a:t>de </a:t>
            </a:r>
            <a:r>
              <a:rPr lang="fr-FR" dirty="0" smtClean="0"/>
              <a:t>santé</a:t>
            </a:r>
          </a:p>
          <a:p>
            <a:endParaRPr lang="fr-FR" dirty="0" smtClean="0"/>
          </a:p>
          <a:p>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111</a:t>
            </a:fld>
            <a:endParaRPr lang="en-GB" dirty="0"/>
          </a:p>
        </p:txBody>
      </p:sp>
    </p:spTree>
    <p:extLst>
      <p:ext uri="{BB962C8B-B14F-4D97-AF65-F5344CB8AC3E}">
        <p14:creationId xmlns:p14="http://schemas.microsoft.com/office/powerpoint/2010/main" val="28567791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mtClean="0">
                <a:sym typeface="Arial" charset="0"/>
              </a:rPr>
              <a:t>Plate-forme eHealth - contexte</a:t>
            </a:r>
            <a:endParaRPr lang="en-US" altLang="en-US" dirty="0">
              <a:sym typeface="Arial" charset="0"/>
            </a:endParaRPr>
          </a:p>
        </p:txBody>
      </p:sp>
      <p:sp>
        <p:nvSpPr>
          <p:cNvPr id="98307" name="Rectangle 3"/>
          <p:cNvSpPr>
            <a:spLocks noGrp="1" noChangeArrowheads="1"/>
          </p:cNvSpPr>
          <p:nvPr>
            <p:ph idx="1"/>
          </p:nvPr>
        </p:nvSpPr>
        <p:spPr/>
        <p:txBody>
          <a:bodyPr/>
          <a:lstStyle/>
          <a:p>
            <a:r>
              <a:rPr lang="en-US" altLang="en-US" dirty="0" smtClean="0">
                <a:sym typeface="Arial" charset="0"/>
              </a:rPr>
              <a:t>&gt; 100.000 </a:t>
            </a:r>
            <a:r>
              <a:rPr lang="en-US" altLang="en-US" dirty="0" err="1" smtClean="0">
                <a:sym typeface="Arial" charset="0"/>
              </a:rPr>
              <a:t>prestataires</a:t>
            </a:r>
            <a:r>
              <a:rPr lang="en-US" altLang="en-US" dirty="0" smtClean="0">
                <a:sym typeface="Arial" charset="0"/>
              </a:rPr>
              <a:t> de </a:t>
            </a:r>
            <a:r>
              <a:rPr lang="en-US" altLang="en-US" dirty="0" err="1" smtClean="0">
                <a:sym typeface="Arial" charset="0"/>
              </a:rPr>
              <a:t>soins</a:t>
            </a:r>
            <a:r>
              <a:rPr lang="en-US" altLang="en-US" dirty="0" smtClean="0">
                <a:sym typeface="Arial" charset="0"/>
              </a:rPr>
              <a:t> (</a:t>
            </a:r>
            <a:r>
              <a:rPr lang="en-US" altLang="en-US" dirty="0" err="1" smtClean="0">
                <a:sym typeface="Arial" charset="0"/>
              </a:rPr>
              <a:t>médecins</a:t>
            </a:r>
            <a:r>
              <a:rPr lang="en-US" altLang="en-US" dirty="0" smtClean="0">
                <a:sym typeface="Arial" charset="0"/>
              </a:rPr>
              <a:t>, </a:t>
            </a:r>
            <a:r>
              <a:rPr lang="en-US" altLang="en-US" dirty="0" err="1" smtClean="0">
                <a:sym typeface="Arial" charset="0"/>
              </a:rPr>
              <a:t>dentistes</a:t>
            </a:r>
            <a:r>
              <a:rPr lang="en-US" altLang="en-US" dirty="0" smtClean="0">
                <a:sym typeface="Arial" charset="0"/>
              </a:rPr>
              <a:t>, </a:t>
            </a:r>
            <a:r>
              <a:rPr lang="en-US" altLang="en-US" dirty="0" err="1" smtClean="0">
                <a:sym typeface="Arial" charset="0"/>
              </a:rPr>
              <a:t>laboratoires</a:t>
            </a:r>
            <a:r>
              <a:rPr lang="en-US" altLang="en-US" dirty="0" smtClean="0">
                <a:sym typeface="Arial" charset="0"/>
              </a:rPr>
              <a:t> </a:t>
            </a:r>
            <a:r>
              <a:rPr lang="en-US" altLang="en-US" dirty="0" err="1" smtClean="0">
                <a:sym typeface="Arial" charset="0"/>
              </a:rPr>
              <a:t>cliniques</a:t>
            </a:r>
            <a:r>
              <a:rPr lang="en-US" altLang="en-US" dirty="0" smtClean="0">
                <a:sym typeface="Arial" charset="0"/>
              </a:rPr>
              <a:t>, </a:t>
            </a:r>
            <a:r>
              <a:rPr lang="en-US" altLang="en-US" dirty="0" err="1" smtClean="0">
                <a:sym typeface="Arial" charset="0"/>
              </a:rPr>
              <a:t>pharmaciens</a:t>
            </a:r>
            <a:r>
              <a:rPr lang="en-US" altLang="en-US" dirty="0" smtClean="0">
                <a:sym typeface="Arial" charset="0"/>
              </a:rPr>
              <a:t>, </a:t>
            </a:r>
            <a:r>
              <a:rPr lang="en-US" altLang="en-US" dirty="0" err="1" smtClean="0">
                <a:sym typeface="Arial" charset="0"/>
              </a:rPr>
              <a:t>kinésithérapeutes</a:t>
            </a:r>
            <a:r>
              <a:rPr lang="en-US" altLang="en-US" dirty="0" smtClean="0">
                <a:sym typeface="Arial" charset="0"/>
              </a:rPr>
              <a:t>, </a:t>
            </a:r>
            <a:r>
              <a:rPr lang="en-US" altLang="en-US" dirty="0" err="1" smtClean="0">
                <a:sym typeface="Arial" charset="0"/>
              </a:rPr>
              <a:t>infirmiers</a:t>
            </a:r>
            <a:r>
              <a:rPr lang="en-US" altLang="en-US" dirty="0" smtClean="0">
                <a:sym typeface="Arial" charset="0"/>
              </a:rPr>
              <a:t> à domicile, …)</a:t>
            </a:r>
          </a:p>
          <a:p>
            <a:endParaRPr lang="en-US" altLang="en-US" dirty="0" smtClean="0">
              <a:sym typeface="Arial" charset="0"/>
            </a:endParaRPr>
          </a:p>
          <a:p>
            <a:r>
              <a:rPr lang="en-US" altLang="en-US" dirty="0" smtClean="0">
                <a:sym typeface="Arial" charset="0"/>
              </a:rPr>
              <a:t>&gt; 300 </a:t>
            </a:r>
            <a:r>
              <a:rPr lang="en-US" altLang="en-US" dirty="0" err="1" smtClean="0">
                <a:sym typeface="Arial" charset="0"/>
              </a:rPr>
              <a:t>établissements</a:t>
            </a:r>
            <a:r>
              <a:rPr lang="en-US" altLang="en-US" dirty="0" smtClean="0">
                <a:sym typeface="Arial" charset="0"/>
              </a:rPr>
              <a:t> de </a:t>
            </a:r>
            <a:r>
              <a:rPr lang="en-US" altLang="en-US" dirty="0" err="1" smtClean="0">
                <a:sym typeface="Arial" charset="0"/>
              </a:rPr>
              <a:t>soins</a:t>
            </a:r>
            <a:r>
              <a:rPr lang="en-US" altLang="en-US" dirty="0" smtClean="0">
                <a:sym typeface="Arial" charset="0"/>
              </a:rPr>
              <a:t> (</a:t>
            </a:r>
            <a:r>
              <a:rPr lang="en-US" altLang="en-US" dirty="0" err="1" smtClean="0">
                <a:sym typeface="Arial" charset="0"/>
              </a:rPr>
              <a:t>hôpitaux</a:t>
            </a:r>
            <a:r>
              <a:rPr lang="en-US" altLang="en-US" dirty="0" smtClean="0">
                <a:sym typeface="Arial" charset="0"/>
              </a:rPr>
              <a:t>, </a:t>
            </a:r>
            <a:r>
              <a:rPr lang="en-US" altLang="en-US" dirty="0" err="1" smtClean="0">
                <a:sym typeface="Arial" charset="0"/>
              </a:rPr>
              <a:t>maisons</a:t>
            </a:r>
            <a:r>
              <a:rPr lang="en-US" altLang="en-US" dirty="0" smtClean="0">
                <a:sym typeface="Arial" charset="0"/>
              </a:rPr>
              <a:t> de repos et de </a:t>
            </a:r>
            <a:r>
              <a:rPr lang="en-US" altLang="en-US" dirty="0" err="1" smtClean="0">
                <a:sym typeface="Arial" charset="0"/>
              </a:rPr>
              <a:t>soins</a:t>
            </a:r>
            <a:r>
              <a:rPr lang="en-US" altLang="en-US" dirty="0" smtClean="0">
                <a:sym typeface="Arial" charset="0"/>
              </a:rPr>
              <a:t>, …)</a:t>
            </a:r>
          </a:p>
          <a:p>
            <a:endParaRPr lang="en-US" altLang="en-US" dirty="0" smtClean="0">
              <a:sym typeface="Arial" charset="0"/>
            </a:endParaRPr>
          </a:p>
          <a:p>
            <a:r>
              <a:rPr lang="en-US" altLang="en-US" dirty="0" err="1" smtClean="0">
                <a:sym typeface="Arial" charset="0"/>
              </a:rPr>
              <a:t>organismes</a:t>
            </a:r>
            <a:r>
              <a:rPr lang="en-US" altLang="en-US" dirty="0" smtClean="0">
                <a:sym typeface="Arial" charset="0"/>
              </a:rPr>
              <a:t> </a:t>
            </a:r>
            <a:r>
              <a:rPr lang="en-US" altLang="en-US" dirty="0" err="1" smtClean="0">
                <a:sym typeface="Arial" charset="0"/>
              </a:rPr>
              <a:t>assureurs</a:t>
            </a:r>
            <a:r>
              <a:rPr lang="en-US" altLang="en-US" dirty="0" smtClean="0">
                <a:sym typeface="Arial" charset="0"/>
              </a:rPr>
              <a:t> (</a:t>
            </a:r>
            <a:r>
              <a:rPr lang="en-US" altLang="en-US" dirty="0" err="1" smtClean="0">
                <a:sym typeface="Arial" charset="0"/>
              </a:rPr>
              <a:t>mutualités</a:t>
            </a:r>
            <a:r>
              <a:rPr lang="en-US" altLang="en-US" dirty="0" smtClean="0">
                <a:sym typeface="Arial" charset="0"/>
              </a:rPr>
              <a:t>)</a:t>
            </a:r>
          </a:p>
          <a:p>
            <a:endParaRPr lang="en-US" altLang="en-US" dirty="0" smtClean="0">
              <a:sym typeface="Arial" charset="0"/>
            </a:endParaRPr>
          </a:p>
          <a:p>
            <a:r>
              <a:rPr lang="en-US" altLang="en-US" dirty="0" err="1" smtClean="0">
                <a:sym typeface="Arial" charset="0"/>
              </a:rPr>
              <a:t>organismes</a:t>
            </a:r>
            <a:r>
              <a:rPr lang="en-US" altLang="en-US" dirty="0" smtClean="0">
                <a:sym typeface="Arial" charset="0"/>
              </a:rPr>
              <a:t> publics</a:t>
            </a:r>
          </a:p>
          <a:p>
            <a:pPr lvl="1"/>
            <a:r>
              <a:rPr lang="en-US" altLang="en-US" dirty="0" err="1" smtClean="0">
                <a:sym typeface="Arial" charset="0"/>
              </a:rPr>
              <a:t>fédéraux</a:t>
            </a:r>
            <a:r>
              <a:rPr lang="en-US" altLang="en-US" dirty="0" smtClean="0">
                <a:sym typeface="Arial" charset="0"/>
              </a:rPr>
              <a:t> (SPF Santé </a:t>
            </a:r>
            <a:r>
              <a:rPr lang="en-US" altLang="en-US" dirty="0" err="1" smtClean="0">
                <a:sym typeface="Arial" charset="0"/>
              </a:rPr>
              <a:t>publique</a:t>
            </a:r>
            <a:r>
              <a:rPr lang="en-US" altLang="en-US" dirty="0" smtClean="0">
                <a:sym typeface="Arial" charset="0"/>
              </a:rPr>
              <a:t>, </a:t>
            </a:r>
            <a:r>
              <a:rPr lang="en-US" altLang="en-US" dirty="0" err="1" smtClean="0">
                <a:sym typeface="Arial" charset="0"/>
              </a:rPr>
              <a:t>Sécurité</a:t>
            </a:r>
            <a:r>
              <a:rPr lang="en-US" altLang="en-US" dirty="0" smtClean="0">
                <a:sym typeface="Arial" charset="0"/>
              </a:rPr>
              <a:t> de la </a:t>
            </a:r>
            <a:r>
              <a:rPr lang="en-US" altLang="en-US" dirty="0" err="1" smtClean="0">
                <a:sym typeface="Arial" charset="0"/>
              </a:rPr>
              <a:t>chaîne</a:t>
            </a:r>
            <a:r>
              <a:rPr lang="en-US" altLang="en-US" dirty="0" smtClean="0">
                <a:sym typeface="Arial" charset="0"/>
              </a:rPr>
              <a:t> </a:t>
            </a:r>
            <a:r>
              <a:rPr lang="en-US" altLang="en-US" dirty="0" err="1" smtClean="0">
                <a:sym typeface="Arial" charset="0"/>
              </a:rPr>
              <a:t>alimentaire</a:t>
            </a:r>
            <a:r>
              <a:rPr lang="en-US" altLang="en-US" dirty="0" smtClean="0">
                <a:sym typeface="Arial" charset="0"/>
              </a:rPr>
              <a:t> et </a:t>
            </a:r>
            <a:r>
              <a:rPr lang="en-US" altLang="en-US" dirty="0" err="1" smtClean="0">
                <a:sym typeface="Arial" charset="0"/>
              </a:rPr>
              <a:t>Environnement</a:t>
            </a:r>
            <a:r>
              <a:rPr lang="en-US" altLang="en-US" dirty="0" smtClean="0">
                <a:sym typeface="Arial" charset="0"/>
              </a:rPr>
              <a:t>, </a:t>
            </a:r>
            <a:r>
              <a:rPr lang="en-US" altLang="en-US" dirty="0" err="1" smtClean="0">
                <a:sym typeface="Arial" charset="0"/>
              </a:rPr>
              <a:t>Institut</a:t>
            </a:r>
            <a:r>
              <a:rPr lang="en-US" altLang="en-US" dirty="0" smtClean="0">
                <a:sym typeface="Arial" charset="0"/>
              </a:rPr>
              <a:t> national </a:t>
            </a:r>
            <a:r>
              <a:rPr lang="en-US" altLang="en-US" dirty="0" err="1" smtClean="0">
                <a:sym typeface="Arial" charset="0"/>
              </a:rPr>
              <a:t>d'assurance</a:t>
            </a:r>
            <a:r>
              <a:rPr lang="en-US" altLang="en-US" dirty="0" smtClean="0">
                <a:sym typeface="Arial" charset="0"/>
              </a:rPr>
              <a:t> </a:t>
            </a:r>
            <a:r>
              <a:rPr lang="en-US" altLang="en-US" dirty="0" err="1" smtClean="0">
                <a:sym typeface="Arial" charset="0"/>
              </a:rPr>
              <a:t>maladie</a:t>
            </a:r>
            <a:r>
              <a:rPr lang="en-US" altLang="en-US" dirty="0" smtClean="0">
                <a:sym typeface="Arial" charset="0"/>
              </a:rPr>
              <a:t> et </a:t>
            </a:r>
            <a:r>
              <a:rPr lang="en-US" altLang="en-US" dirty="0" err="1" smtClean="0">
                <a:sym typeface="Arial" charset="0"/>
              </a:rPr>
              <a:t>invalidité</a:t>
            </a:r>
            <a:r>
              <a:rPr lang="en-US" altLang="en-US" dirty="0" smtClean="0">
                <a:sym typeface="Arial" charset="0"/>
              </a:rPr>
              <a:t> (INAMI), Centre </a:t>
            </a:r>
            <a:r>
              <a:rPr lang="en-US" altLang="en-US" dirty="0" err="1" smtClean="0">
                <a:sym typeface="Arial" charset="0"/>
              </a:rPr>
              <a:t>fédéral</a:t>
            </a:r>
            <a:r>
              <a:rPr lang="en-US" altLang="en-US" dirty="0" smtClean="0">
                <a:sym typeface="Arial" charset="0"/>
              </a:rPr>
              <a:t> </a:t>
            </a:r>
            <a:r>
              <a:rPr lang="en-US" altLang="en-US" dirty="0" err="1" smtClean="0">
                <a:sym typeface="Arial" charset="0"/>
              </a:rPr>
              <a:t>d'expertise</a:t>
            </a:r>
            <a:r>
              <a:rPr lang="en-US" altLang="en-US" dirty="0" smtClean="0">
                <a:sym typeface="Arial" charset="0"/>
              </a:rPr>
              <a:t> des </a:t>
            </a:r>
            <a:r>
              <a:rPr lang="en-US" altLang="en-US" dirty="0" err="1" smtClean="0">
                <a:sym typeface="Arial" charset="0"/>
              </a:rPr>
              <a:t>soins</a:t>
            </a:r>
            <a:r>
              <a:rPr lang="en-US" altLang="en-US" dirty="0" smtClean="0">
                <a:sym typeface="Arial" charset="0"/>
              </a:rPr>
              <a:t> de santé,  …)</a:t>
            </a:r>
          </a:p>
          <a:p>
            <a:pPr lvl="1"/>
            <a:r>
              <a:rPr lang="en-US" altLang="en-US" dirty="0" err="1" smtClean="0">
                <a:sym typeface="Arial" charset="0"/>
              </a:rPr>
              <a:t>fédérés</a:t>
            </a:r>
            <a:endParaRPr lang="en-US" altLang="en-US" dirty="0" smtClean="0">
              <a:sym typeface="Arial" charset="0"/>
            </a:endParaRPr>
          </a:p>
        </p:txBody>
      </p:sp>
      <p:sp>
        <p:nvSpPr>
          <p:cNvPr id="3" name="Slide Number Placeholder 2"/>
          <p:cNvSpPr>
            <a:spLocks noGrp="1"/>
          </p:cNvSpPr>
          <p:nvPr>
            <p:ph type="sldNum" sz="quarter" idx="10"/>
          </p:nvPr>
        </p:nvSpPr>
        <p:spPr/>
        <p:txBody>
          <a:bodyPr/>
          <a:lstStyle/>
          <a:p>
            <a:fld id="{7A7F1E79-8225-48A0-95BD-5254C3720E2D}" type="slidenum">
              <a:rPr lang="en-GB" smtClean="0"/>
              <a:pPr/>
              <a:t>112</a:t>
            </a:fld>
            <a:endParaRPr lang="en-GB" dirty="0"/>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41493078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sym typeface="Arial" charset="0"/>
              </a:rPr>
              <a:t>Plate-forme eHealth - attentes</a:t>
            </a:r>
            <a:endParaRPr lang="en-US" altLang="en-US" dirty="0"/>
          </a:p>
        </p:txBody>
      </p:sp>
      <p:sp>
        <p:nvSpPr>
          <p:cNvPr id="3" name="Content Placeholder 2"/>
          <p:cNvSpPr>
            <a:spLocks noGrp="1"/>
          </p:cNvSpPr>
          <p:nvPr>
            <p:ph idx="1"/>
          </p:nvPr>
        </p:nvSpPr>
        <p:spPr/>
        <p:txBody>
          <a:bodyPr/>
          <a:lstStyle/>
          <a:p>
            <a:r>
              <a:rPr lang="fr-FR" smtClean="0"/>
              <a:t>qualité optimale des soins de santé</a:t>
            </a:r>
          </a:p>
          <a:p>
            <a:r>
              <a:rPr lang="fr-FR" smtClean="0"/>
              <a:t>sécurité du patient optimale</a:t>
            </a:r>
          </a:p>
          <a:p>
            <a:r>
              <a:rPr lang="fr-FR" smtClean="0"/>
              <a:t>soutien adéquat de la politique des soins de santé</a:t>
            </a:r>
          </a:p>
          <a:p>
            <a:r>
              <a:rPr lang="fr-FR" smtClean="0"/>
              <a:t>patient au centre des soins de santé et émancipation du patient</a:t>
            </a:r>
          </a:p>
          <a:p>
            <a:r>
              <a:rPr lang="fr-FR" smtClean="0"/>
              <a:t>services intégrés</a:t>
            </a:r>
          </a:p>
          <a:p>
            <a:pPr lvl="1"/>
            <a:r>
              <a:rPr lang="fr-FR" smtClean="0"/>
              <a:t>multidisciplinaires</a:t>
            </a:r>
          </a:p>
          <a:p>
            <a:pPr lvl="1"/>
            <a:r>
              <a:rPr lang="fr-FR" smtClean="0"/>
              <a:t>holistiques</a:t>
            </a:r>
          </a:p>
          <a:p>
            <a:pPr lvl="1"/>
            <a:r>
              <a:rPr lang="fr-FR" smtClean="0"/>
              <a:t>continus</a:t>
            </a:r>
          </a:p>
          <a:p>
            <a:pPr lvl="1"/>
            <a:r>
              <a:rPr lang="fr-FR" smtClean="0"/>
              <a:t>pour tous les établissements de soins et tous les prestataires de soins</a:t>
            </a:r>
          </a:p>
          <a:p>
            <a:r>
              <a:rPr lang="fr-FR" smtClean="0"/>
              <a:t>soins à distance (monitoring, assistance, consultation, diagnostic, …), e.a. soins à domicile</a:t>
            </a:r>
          </a:p>
          <a:p>
            <a:r>
              <a:rPr lang="fr-FR" smtClean="0"/>
              <a:t>connaissances en évolution constante </a:t>
            </a:r>
            <a:r>
              <a:rPr lang="fr-FR" smtClean="0">
                <a:sym typeface="Wingdings" pitchFamily="2" charset="2"/>
              </a:rPr>
              <a:t></a:t>
            </a:r>
            <a:r>
              <a:rPr lang="fr-FR" smtClean="0"/>
              <a:t> besoin d’une gestion des connaissances fiable et accessibilité des connaissances</a:t>
            </a:r>
            <a:endParaRPr lang="en-US"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113</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0478110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a:bodyPr>
          <a:lstStyle/>
          <a:p>
            <a:pPr eaLnBrk="1" hangingPunct="1"/>
            <a:r>
              <a:rPr lang="en-US" altLang="en-US" dirty="0">
                <a:sym typeface="Arial" charset="0"/>
              </a:rPr>
              <a:t>Plate-</a:t>
            </a:r>
            <a:r>
              <a:rPr lang="en-US" altLang="en-US" dirty="0" err="1">
                <a:sym typeface="Arial" charset="0"/>
              </a:rPr>
              <a:t>forme</a:t>
            </a:r>
            <a:r>
              <a:rPr lang="en-US" altLang="en-US" dirty="0">
                <a:sym typeface="Arial" charset="0"/>
              </a:rPr>
              <a:t> eHealth</a:t>
            </a:r>
            <a:endParaRPr lang="en-US" altLang="en-US" dirty="0"/>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125538"/>
            <a:ext cx="843121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114</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0737849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Conclusion</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115</a:t>
            </a:fld>
            <a:endParaRPr lang="en-GB" dirty="0"/>
          </a:p>
        </p:txBody>
      </p:sp>
    </p:spTree>
    <p:extLst>
      <p:ext uri="{BB962C8B-B14F-4D97-AF65-F5344CB8AC3E}">
        <p14:creationId xmlns:p14="http://schemas.microsoft.com/office/powerpoint/2010/main" val="6661950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Avantages</a:t>
            </a:r>
            <a:r>
              <a:rPr lang="en-US" dirty="0" smtClean="0"/>
              <a:t> </a:t>
            </a:r>
            <a:r>
              <a:rPr lang="en-US" dirty="0" err="1" smtClean="0"/>
              <a:t>engrangés</a:t>
            </a:r>
            <a:endParaRPr lang="en-US" dirty="0"/>
          </a:p>
        </p:txBody>
      </p:sp>
      <p:sp>
        <p:nvSpPr>
          <p:cNvPr id="3" name="Content Placeholder 2"/>
          <p:cNvSpPr>
            <a:spLocks noGrp="1"/>
          </p:cNvSpPr>
          <p:nvPr>
            <p:ph idx="1"/>
          </p:nvPr>
        </p:nvSpPr>
        <p:spPr/>
        <p:txBody>
          <a:bodyPr/>
          <a:lstStyle/>
          <a:p>
            <a:r>
              <a:rPr lang="fr-FR" dirty="0" smtClean="0"/>
              <a:t>plus grande efficacité</a:t>
            </a:r>
          </a:p>
          <a:p>
            <a:pPr lvl="1"/>
            <a:r>
              <a:rPr lang="fr-FR" dirty="0" smtClean="0"/>
              <a:t>moins de charges et de frais, p.ex.</a:t>
            </a:r>
          </a:p>
          <a:p>
            <a:pPr lvl="2"/>
            <a:r>
              <a:rPr lang="fr-FR" dirty="0" smtClean="0"/>
              <a:t>collecte unique des données à l'aide d'instructions et de concepts harmonisés</a:t>
            </a:r>
          </a:p>
          <a:p>
            <a:pPr lvl="2"/>
            <a:r>
              <a:rPr lang="fr-FR" dirty="0" smtClean="0"/>
              <a:t>échange électronique de données en mode d’application à application autant que possible, sans réintroduction manuelle</a:t>
            </a:r>
          </a:p>
          <a:p>
            <a:pPr lvl="2"/>
            <a:r>
              <a:rPr lang="fr-FR" dirty="0" smtClean="0"/>
              <a:t>répartition des tâches en matière de validation et de gestion d'informations</a:t>
            </a:r>
          </a:p>
          <a:p>
            <a:pPr lvl="2"/>
            <a:r>
              <a:rPr lang="fr-FR" dirty="0" smtClean="0"/>
              <a:t>moins de contacts inutiles par la suite</a:t>
            </a:r>
          </a:p>
          <a:p>
            <a:pPr lvl="2"/>
            <a:r>
              <a:rPr lang="fr-FR" dirty="0" smtClean="0"/>
              <a:t>collaboration en matière de développement d'applications (technique d'assemblage) grâce à la présence de services et composants réutilisables</a:t>
            </a:r>
          </a:p>
          <a:p>
            <a:pPr lvl="1"/>
            <a:r>
              <a:rPr lang="fr-FR" dirty="0" smtClean="0"/>
              <a:t>davantage de services pour le même coût total, p.ex.</a:t>
            </a:r>
          </a:p>
          <a:p>
            <a:pPr lvl="2"/>
            <a:r>
              <a:rPr lang="fr-FR" dirty="0" smtClean="0"/>
              <a:t>tous les services sont disponibles à n'importe quel moment, à partir de n'importe quel endroit et à partir de n'importe quel dispositif</a:t>
            </a:r>
          </a:p>
          <a:p>
            <a:pPr lvl="2"/>
            <a:r>
              <a:rPr lang="fr-FR" dirty="0" smtClean="0"/>
              <a:t>services intégrés</a:t>
            </a:r>
          </a:p>
          <a:p>
            <a:pPr lvl="1"/>
            <a:r>
              <a:rPr lang="fr-FR" dirty="0" smtClean="0"/>
              <a:t>prestation de services plus rapide</a:t>
            </a:r>
          </a:p>
          <a:p>
            <a:pPr lvl="2"/>
            <a:r>
              <a:rPr lang="fr-FR" dirty="0" smtClean="0"/>
              <a:t>réduction des temps de déplacement et d'attente</a:t>
            </a:r>
          </a:p>
          <a:p>
            <a:pPr lvl="2"/>
            <a:r>
              <a:rPr lang="fr-FR" dirty="0" smtClean="0"/>
              <a:t>interaction directe avec l'acteur compétent</a:t>
            </a:r>
          </a:p>
          <a:p>
            <a:pPr lvl="2"/>
            <a:r>
              <a:rPr lang="fr-FR" dirty="0" smtClean="0"/>
              <a:t>feed-back en temps réel pour l'utilisateur</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116</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0926871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Avantages engrangés</a:t>
            </a:r>
            <a:endParaRPr lang="en-US" dirty="0"/>
          </a:p>
        </p:txBody>
      </p:sp>
      <p:sp>
        <p:nvSpPr>
          <p:cNvPr id="3" name="Content Placeholder 2"/>
          <p:cNvSpPr>
            <a:spLocks noGrp="1"/>
          </p:cNvSpPr>
          <p:nvPr>
            <p:ph idx="1"/>
          </p:nvPr>
        </p:nvSpPr>
        <p:spPr/>
        <p:txBody>
          <a:bodyPr>
            <a:normAutofit/>
          </a:bodyPr>
          <a:lstStyle/>
          <a:p>
            <a:r>
              <a:rPr lang="fr-FR" smtClean="0"/>
              <a:t>plus grande effectivité</a:t>
            </a:r>
          </a:p>
          <a:p>
            <a:pPr lvl="1"/>
            <a:r>
              <a:rPr lang="fr-FR" smtClean="0"/>
              <a:t>plus grande qualité de la prestation de services, p.ex.</a:t>
            </a:r>
          </a:p>
          <a:p>
            <a:pPr lvl="2"/>
            <a:r>
              <a:rPr lang="fr-FR" smtClean="0"/>
              <a:t>services plus corrects</a:t>
            </a:r>
          </a:p>
          <a:p>
            <a:pPr lvl="2"/>
            <a:r>
              <a:rPr lang="fr-FR" smtClean="0"/>
              <a:t>prestation de services plus personnalisée</a:t>
            </a:r>
          </a:p>
          <a:p>
            <a:pPr lvl="2"/>
            <a:r>
              <a:rPr lang="fr-FR" smtClean="0"/>
              <a:t>prestation de services plus transparente</a:t>
            </a:r>
          </a:p>
          <a:p>
            <a:pPr lvl="2"/>
            <a:r>
              <a:rPr lang="fr-FR" smtClean="0"/>
              <a:t>services plus sûrs avec une meilleure protection de la vie privée</a:t>
            </a:r>
          </a:p>
          <a:p>
            <a:pPr lvl="2"/>
            <a:r>
              <a:rPr lang="fr-FR" smtClean="0"/>
              <a:t>possibilité pour l'utilisateur  d'effectuer un contrôle de qualité du processus de prestation de services, notamment grâce à la possibilité de consultation électronique de l'état d'avancement du processus de prestation de services</a:t>
            </a:r>
          </a:p>
          <a:p>
            <a:pPr lvl="1"/>
            <a:r>
              <a:rPr lang="fr-FR" smtClean="0"/>
              <a:t>moins de possibilités de fraude</a:t>
            </a:r>
          </a:p>
          <a:p>
            <a:pPr lvl="1"/>
            <a:r>
              <a:rPr lang="fr-FR" smtClean="0"/>
              <a:t>nouveaux types de services, p.ex.</a:t>
            </a:r>
          </a:p>
          <a:p>
            <a:pPr lvl="2"/>
            <a:r>
              <a:rPr lang="fr-FR" smtClean="0"/>
              <a:t>octroi automatique maximal de droits</a:t>
            </a:r>
          </a:p>
          <a:p>
            <a:pPr lvl="2"/>
            <a:r>
              <a:rPr lang="fr-FR" smtClean="0"/>
              <a:t>communication automatique d'informations relatives aux droits éventuels qui ne peuvent pas être accordés automatiquement</a:t>
            </a:r>
          </a:p>
          <a:p>
            <a:pPr lvl="2"/>
            <a:r>
              <a:rPr lang="fr-FR" smtClean="0"/>
              <a:t>recherche active du non-recours à certains droits via des techniques de datawarehousing </a:t>
            </a:r>
          </a:p>
          <a:p>
            <a:pPr lvl="2"/>
            <a:r>
              <a:rPr lang="fr-FR" smtClean="0"/>
              <a:t>contrôle direct des données personnelles</a:t>
            </a:r>
          </a:p>
          <a:p>
            <a:pPr lvl="2"/>
            <a:r>
              <a:rPr lang="fr-FR" smtClean="0"/>
              <a:t>environnements de simulation personnalisés</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117</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9363072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Facteurs critiques de succès</a:t>
            </a:r>
            <a:endParaRPr lang="en-US" dirty="0"/>
          </a:p>
        </p:txBody>
      </p:sp>
      <p:sp>
        <p:nvSpPr>
          <p:cNvPr id="3" name="Content Placeholder 2"/>
          <p:cNvSpPr>
            <a:spLocks noGrp="1"/>
          </p:cNvSpPr>
          <p:nvPr>
            <p:ph idx="1"/>
          </p:nvPr>
        </p:nvSpPr>
        <p:spPr/>
        <p:txBody>
          <a:bodyPr>
            <a:normAutofit/>
          </a:bodyPr>
          <a:lstStyle/>
          <a:p>
            <a:r>
              <a:rPr lang="fr-FR" dirty="0" smtClean="0"/>
              <a:t>prestation de services électronique comme processus de réforme structurelle</a:t>
            </a:r>
          </a:p>
          <a:p>
            <a:r>
              <a:rPr lang="fr-FR" dirty="0" smtClean="0"/>
              <a:t>révision de processus</a:t>
            </a:r>
          </a:p>
          <a:p>
            <a:r>
              <a:rPr lang="fr-FR" dirty="0" smtClean="0"/>
              <a:t>back-offices coordonnés</a:t>
            </a:r>
          </a:p>
          <a:p>
            <a:r>
              <a:rPr lang="fr-FR" dirty="0" smtClean="0"/>
              <a:t>prestation de services </a:t>
            </a:r>
            <a:r>
              <a:rPr lang="fr-FR" dirty="0" err="1" smtClean="0"/>
              <a:t>front-office</a:t>
            </a:r>
            <a:r>
              <a:rPr lang="fr-FR" dirty="0" smtClean="0"/>
              <a:t> intégrée et personnalisée</a:t>
            </a:r>
          </a:p>
          <a:p>
            <a:r>
              <a:rPr lang="fr-FR" dirty="0" smtClean="0"/>
              <a:t>l’appui et l’accès aux responsables politiques au plus haut niveau</a:t>
            </a:r>
          </a:p>
          <a:p>
            <a:r>
              <a:rPr lang="fr-FR" dirty="0" smtClean="0"/>
              <a:t>large soutien social</a:t>
            </a:r>
          </a:p>
          <a:p>
            <a:r>
              <a:rPr lang="fr-FR" dirty="0" smtClean="0"/>
              <a:t>confiance de toutes parties intéressées en ce qui concerne le maintien de l'autonomie nécessaire et la sécurité du système</a:t>
            </a:r>
          </a:p>
          <a:p>
            <a:r>
              <a:rPr lang="fr-FR" dirty="0" smtClean="0"/>
              <a:t>collaboration entre tous les acteurs concernés, basée sur une répartition des tâches plutôt que sur une centralisation des tâches</a:t>
            </a:r>
          </a:p>
          <a:p>
            <a:r>
              <a:rPr lang="fr-FR" dirty="0" smtClean="0"/>
              <a:t>quick </a:t>
            </a:r>
            <a:r>
              <a:rPr lang="fr-FR" dirty="0" err="1" smtClean="0"/>
              <a:t>wins</a:t>
            </a:r>
            <a:r>
              <a:rPr lang="fr-FR" dirty="0" smtClean="0"/>
              <a:t> en combinaison avec une vision à long terme</a:t>
            </a:r>
          </a:p>
          <a:p>
            <a:r>
              <a:rPr lang="fr-FR" dirty="0" smtClean="0"/>
              <a:t>prise en compte de la répartition des tâches légale entre les acteurs</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118</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42426760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Facteurs critiques de succès</a:t>
            </a:r>
            <a:endParaRPr lang="en-US" dirty="0"/>
          </a:p>
        </p:txBody>
      </p:sp>
      <p:sp>
        <p:nvSpPr>
          <p:cNvPr id="3" name="Content Placeholder 2"/>
          <p:cNvSpPr>
            <a:spLocks noGrp="1"/>
          </p:cNvSpPr>
          <p:nvPr>
            <p:ph idx="1"/>
          </p:nvPr>
        </p:nvSpPr>
        <p:spPr/>
        <p:txBody>
          <a:bodyPr/>
          <a:lstStyle/>
          <a:p>
            <a:r>
              <a:rPr lang="fr-FR" dirty="0" smtClean="0"/>
              <a:t>cadre légal qui rend exigibles les principes de base communs en matière de gestion de l'information</a:t>
            </a:r>
          </a:p>
          <a:p>
            <a:r>
              <a:rPr lang="fr-FR" dirty="0" smtClean="0"/>
              <a:t>création d'intégrateurs de services chargés de stimuler et de coordonner</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119</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76218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Gestion des informations</a:t>
            </a:r>
            <a:endParaRPr lang="en-US" dirty="0"/>
          </a:p>
        </p:txBody>
      </p:sp>
      <p:sp>
        <p:nvSpPr>
          <p:cNvPr id="3" name="Content Placeholder 2"/>
          <p:cNvSpPr>
            <a:spLocks noGrp="1"/>
          </p:cNvSpPr>
          <p:nvPr>
            <p:ph idx="1"/>
          </p:nvPr>
        </p:nvSpPr>
        <p:spPr/>
        <p:txBody>
          <a:bodyPr/>
          <a:lstStyle/>
          <a:p>
            <a:r>
              <a:rPr lang="fr-FR" dirty="0" smtClean="0"/>
              <a:t>tout organisme qui doit valider les informations conformément à la répartition des tâches définie est tenu d'analyser les erreurs présumées signalées, de les corriger si nécessaire et de mettre les informations corrigées à la disposition des organismes concernés connus</a:t>
            </a:r>
          </a:p>
          <a:p>
            <a:endParaRPr lang="fr-FR" dirty="0" smtClean="0"/>
          </a:p>
          <a:p>
            <a:r>
              <a:rPr lang="fr-FR" dirty="0" smtClean="0"/>
              <a:t>les informations ne sont gérées que pour le temps nécessaire en fonction des besoins de l'organisation, de la politique ou de la réglementation, ou encore, de préférence sous forme anonyme ou codée, aussi longtemps qu’elles ont une valeur historique ou d'archive pertinente</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12</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8774246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Principaux obstacles</a:t>
            </a:r>
            <a:endParaRPr lang="en-US" dirty="0"/>
          </a:p>
        </p:txBody>
      </p:sp>
      <p:sp>
        <p:nvSpPr>
          <p:cNvPr id="3" name="Content Placeholder 2"/>
          <p:cNvSpPr>
            <a:spLocks noGrp="1"/>
          </p:cNvSpPr>
          <p:nvPr>
            <p:ph idx="1"/>
          </p:nvPr>
        </p:nvSpPr>
        <p:spPr/>
        <p:txBody>
          <a:bodyPr>
            <a:normAutofit/>
          </a:bodyPr>
          <a:lstStyle/>
          <a:p>
            <a:r>
              <a:rPr lang="fr-FR" dirty="0" smtClean="0"/>
              <a:t>chercher un juste équilibre entre l'efficacité d'une part et la protection de la vie privée et la sécurité de l'information d'autre part</a:t>
            </a:r>
          </a:p>
          <a:p>
            <a:r>
              <a:rPr lang="fr-FR" dirty="0" smtClean="0"/>
              <a:t>la course aux quick </a:t>
            </a:r>
            <a:r>
              <a:rPr lang="fr-FR" dirty="0" err="1" smtClean="0"/>
              <a:t>wins</a:t>
            </a:r>
            <a:r>
              <a:rPr lang="fr-FR" dirty="0" smtClean="0"/>
              <a:t> (cf. nombreuses enquêtes) ne stimule pas le développement de systèmes bien conçus basés sur l’optimalisation des processus</a:t>
            </a:r>
          </a:p>
          <a:p>
            <a:r>
              <a:rPr lang="fr-FR" dirty="0" smtClean="0"/>
              <a:t>marge financière trop restreinte pour l'innovation</a:t>
            </a:r>
          </a:p>
          <a:p>
            <a:r>
              <a:rPr lang="fr-FR" dirty="0" smtClean="0"/>
              <a:t>acteurs considèrent parfois le développement de services électroniques comme une menace</a:t>
            </a:r>
          </a:p>
          <a:p>
            <a:r>
              <a:rPr lang="fr-FR" dirty="0" smtClean="0"/>
              <a:t>manque de compétences et de connaissances =&gt; création d'une </a:t>
            </a:r>
            <a:r>
              <a:rPr lang="fr-FR" dirty="0" err="1" smtClean="0"/>
              <a:t>asbl</a:t>
            </a:r>
            <a:r>
              <a:rPr lang="fr-FR" dirty="0" smtClean="0"/>
              <a:t> de soutien, qui peut attirer des collaborateurs aux conditions du marché et les mettre à la disposition des acteurs du secteur social et du secteur des soins de santé</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120</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42300289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Principaux obstacles</a:t>
            </a:r>
            <a:endParaRPr lang="en-US" dirty="0"/>
          </a:p>
        </p:txBody>
      </p:sp>
      <p:sp>
        <p:nvSpPr>
          <p:cNvPr id="3" name="Content Placeholder 2"/>
          <p:cNvSpPr>
            <a:spLocks noGrp="1"/>
          </p:cNvSpPr>
          <p:nvPr>
            <p:ph idx="1"/>
          </p:nvPr>
        </p:nvSpPr>
        <p:spPr/>
        <p:txBody>
          <a:bodyPr/>
          <a:lstStyle/>
          <a:p>
            <a:r>
              <a:rPr lang="en-US" altLang="en-US" smtClean="0">
                <a:sym typeface="Arial" charset="0"/>
              </a:rPr>
              <a:t>besoin d'un changement radical de culture</a:t>
            </a:r>
          </a:p>
          <a:p>
            <a:pPr lvl="1"/>
            <a:r>
              <a:rPr lang="en-US" altLang="en-US" smtClean="0">
                <a:sym typeface="Arial" charset="0"/>
              </a:rPr>
              <a:t>d'une hiérarchie vers des réseaux</a:t>
            </a:r>
          </a:p>
          <a:p>
            <a:pPr lvl="1"/>
            <a:r>
              <a:rPr lang="en-US" altLang="en-US" smtClean="0">
                <a:sym typeface="Arial" charset="0"/>
              </a:rPr>
              <a:t>développement de l’offre de services en fonction des besoins des utilisateurs, et non en fonction de l’organisation interne des acteurs</a:t>
            </a:r>
          </a:p>
          <a:p>
            <a:pPr lvl="1"/>
            <a:r>
              <a:rPr lang="en-US" altLang="en-US" smtClean="0">
                <a:sym typeface="Arial" charset="0"/>
              </a:rPr>
              <a:t>autonomisation au lieu de serviabilité</a:t>
            </a:r>
          </a:p>
          <a:p>
            <a:pPr lvl="1"/>
            <a:r>
              <a:rPr lang="en-US" altLang="en-US" smtClean="0">
                <a:sym typeface="Arial" charset="0"/>
              </a:rPr>
              <a:t>récompenser l'esprit d'entreprise</a:t>
            </a:r>
          </a:p>
          <a:p>
            <a:pPr lvl="1"/>
            <a:r>
              <a:rPr lang="en-US" altLang="en-US" smtClean="0">
                <a:sym typeface="Arial" charset="0"/>
              </a:rPr>
              <a:t>évaluation a posteriori de l'output au lieu de contrôle préalable de l'input</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121</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31990112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sym typeface="Arial" charset="0"/>
              </a:rPr>
              <a:t>Vers un réseau d'intégrateurs de services</a:t>
            </a:r>
            <a:endParaRPr lang="en-US" dirty="0"/>
          </a:p>
        </p:txBody>
      </p:sp>
      <p:sp>
        <p:nvSpPr>
          <p:cNvPr id="3" name="Content Placeholder 2"/>
          <p:cNvSpPr>
            <a:spLocks noGrp="1"/>
          </p:cNvSpPr>
          <p:nvPr>
            <p:ph idx="1"/>
          </p:nvPr>
        </p:nvSpPr>
        <p:spPr/>
        <p:txBody>
          <a:bodyPr/>
          <a:lstStyle/>
          <a:p>
            <a:r>
              <a:rPr lang="fr-BE" smtClean="0"/>
              <a:t>stratégie de la BCSS envers les intégrateurs de services (IS)</a:t>
            </a:r>
            <a:r>
              <a:rPr lang="en-US" smtClean="0"/>
              <a:t> d</a:t>
            </a:r>
            <a:r>
              <a:rPr lang="fr-BE" smtClean="0"/>
              <a:t>e niveau régional (BCED, Fidus et VDI) et fédéral (BOSA -Transformation Digitale)</a:t>
            </a:r>
          </a:p>
          <a:p>
            <a:pPr lvl="1"/>
            <a:r>
              <a:rPr lang="fr-BE" smtClean="0"/>
              <a:t>IS</a:t>
            </a:r>
          </a:p>
          <a:p>
            <a:pPr lvl="2"/>
            <a:r>
              <a:rPr lang="fr-BE" smtClean="0"/>
              <a:t>suivre les directives des régulateurs compétents</a:t>
            </a:r>
          </a:p>
          <a:p>
            <a:pPr lvl="2"/>
            <a:r>
              <a:rPr lang="fr-BE" smtClean="0"/>
              <a:t>respecter les normes minimales de sécurité de l'info du CSSS</a:t>
            </a:r>
            <a:endParaRPr lang="en-US" smtClean="0"/>
          </a:p>
          <a:p>
            <a:pPr lvl="2"/>
            <a:r>
              <a:rPr lang="fr-BE" smtClean="0"/>
              <a:t>centraliser les échanges (online + batch)</a:t>
            </a:r>
            <a:endParaRPr lang="en-US" smtClean="0"/>
          </a:p>
          <a:p>
            <a:pPr lvl="2"/>
            <a:r>
              <a:rPr lang="fr-BE" smtClean="0"/>
              <a:t>implémenter et gérer leur propre répertoire des références</a:t>
            </a:r>
          </a:p>
          <a:p>
            <a:pPr lvl="1"/>
            <a:r>
              <a:rPr lang="fr-BE" smtClean="0"/>
              <a:t>BCSS</a:t>
            </a:r>
            <a:endParaRPr lang="en-US" smtClean="0"/>
          </a:p>
          <a:p>
            <a:pPr lvl="2"/>
            <a:r>
              <a:rPr lang="fr-BE" smtClean="0"/>
              <a:t>mise à disposition de services génériques</a:t>
            </a:r>
            <a:endParaRPr lang="en-US" smtClean="0"/>
          </a:p>
          <a:p>
            <a:pPr lvl="2"/>
            <a:r>
              <a:rPr lang="fr-BE" smtClean="0"/>
              <a:t>intégrations limitées au répertoire BCSS pour les mutations</a:t>
            </a:r>
            <a:endParaRPr lang="en-US" smtClean="0"/>
          </a:p>
          <a:p>
            <a:pPr lvl="2"/>
            <a:r>
              <a:rPr lang="fr-BE" smtClean="0"/>
              <a:t>création d'un LegalContext spécifique par finalité</a:t>
            </a:r>
            <a:endParaRPr lang="en-US" smtClean="0"/>
          </a:p>
          <a:p>
            <a:pPr lvl="2"/>
            <a:r>
              <a:rPr lang="fr-BE" smtClean="0"/>
              <a:t>simplification de la gestion des certificats (authentification entre intégrateurs uniquement)</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122</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8750277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838" y="188640"/>
            <a:ext cx="8647112" cy="922114"/>
          </a:xfrm>
        </p:spPr>
        <p:txBody>
          <a:bodyPr>
            <a:noAutofit/>
          </a:bodyPr>
          <a:lstStyle/>
          <a:p>
            <a:pPr>
              <a:defRPr/>
            </a:pPr>
            <a:r>
              <a:rPr lang="fr-BE" sz="3600">
                <a:sym typeface="Arial" charset="0"/>
              </a:rPr>
              <a:t>Vers un réseau d'intégrateurs de services</a:t>
            </a:r>
            <a:endParaRPr lang="en-US" sz="3600" dirty="0"/>
          </a:p>
        </p:txBody>
      </p:sp>
      <p:grpSp>
        <p:nvGrpSpPr>
          <p:cNvPr id="5" name="Group 4"/>
          <p:cNvGrpSpPr/>
          <p:nvPr/>
        </p:nvGrpSpPr>
        <p:grpSpPr>
          <a:xfrm>
            <a:off x="1874839" y="3349683"/>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9"/>
          <p:cNvGrpSpPr/>
          <p:nvPr/>
        </p:nvGrpSpPr>
        <p:grpSpPr>
          <a:xfrm>
            <a:off x="5810251" y="43116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6" name="Group 15"/>
          <p:cNvGrpSpPr/>
          <p:nvPr/>
        </p:nvGrpSpPr>
        <p:grpSpPr>
          <a:xfrm>
            <a:off x="2601914" y="12335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2" name="Group 21"/>
          <p:cNvGrpSpPr/>
          <p:nvPr/>
        </p:nvGrpSpPr>
        <p:grpSpPr>
          <a:xfrm>
            <a:off x="7777164" y="18627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408" name="Line 2"/>
          <p:cNvSpPr>
            <a:spLocks noChangeShapeType="1"/>
          </p:cNvSpPr>
          <p:nvPr/>
        </p:nvSpPr>
        <p:spPr bwMode="auto">
          <a:xfrm>
            <a:off x="5162551" y="31781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9" name="Line 3"/>
          <p:cNvSpPr>
            <a:spLocks noChangeShapeType="1"/>
          </p:cNvSpPr>
          <p:nvPr/>
        </p:nvSpPr>
        <p:spPr bwMode="auto">
          <a:xfrm flipH="1" flipV="1">
            <a:off x="6781800" y="4422776"/>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10" name="Line 4"/>
          <p:cNvSpPr>
            <a:spLocks noChangeShapeType="1"/>
          </p:cNvSpPr>
          <p:nvPr/>
        </p:nvSpPr>
        <p:spPr bwMode="auto">
          <a:xfrm flipH="1">
            <a:off x="7034214" y="3897314"/>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1" name="Line 5"/>
          <p:cNvSpPr>
            <a:spLocks noChangeShapeType="1"/>
          </p:cNvSpPr>
          <p:nvPr/>
        </p:nvSpPr>
        <p:spPr bwMode="auto">
          <a:xfrm>
            <a:off x="8763000" y="2744789"/>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Line 6"/>
          <p:cNvSpPr>
            <a:spLocks noChangeShapeType="1"/>
          </p:cNvSpPr>
          <p:nvPr/>
        </p:nvSpPr>
        <p:spPr bwMode="auto">
          <a:xfrm flipV="1">
            <a:off x="9194800" y="31781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Line 7"/>
          <p:cNvSpPr>
            <a:spLocks noChangeShapeType="1"/>
          </p:cNvSpPr>
          <p:nvPr/>
        </p:nvSpPr>
        <p:spPr bwMode="auto">
          <a:xfrm>
            <a:off x="9339263" y="36814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4" name="Line 8"/>
          <p:cNvSpPr>
            <a:spLocks noChangeShapeType="1"/>
          </p:cNvSpPr>
          <p:nvPr/>
        </p:nvSpPr>
        <p:spPr bwMode="auto">
          <a:xfrm>
            <a:off x="8834438" y="3970339"/>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5" name="Line 9"/>
          <p:cNvSpPr>
            <a:spLocks noChangeShapeType="1"/>
          </p:cNvSpPr>
          <p:nvPr/>
        </p:nvSpPr>
        <p:spPr bwMode="auto">
          <a:xfrm flipV="1">
            <a:off x="7683500" y="4833939"/>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6" name="Line 10"/>
          <p:cNvSpPr>
            <a:spLocks noChangeShapeType="1"/>
          </p:cNvSpPr>
          <p:nvPr/>
        </p:nvSpPr>
        <p:spPr bwMode="auto">
          <a:xfrm>
            <a:off x="5665788" y="4329114"/>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7" name="Line 11"/>
          <p:cNvSpPr>
            <a:spLocks noChangeShapeType="1"/>
          </p:cNvSpPr>
          <p:nvPr/>
        </p:nvSpPr>
        <p:spPr bwMode="auto">
          <a:xfrm>
            <a:off x="7539038" y="52657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8" name="Line 12"/>
          <p:cNvSpPr>
            <a:spLocks noChangeShapeType="1"/>
          </p:cNvSpPr>
          <p:nvPr/>
        </p:nvSpPr>
        <p:spPr bwMode="auto">
          <a:xfrm flipH="1">
            <a:off x="6386513" y="54102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9" name="Line 13"/>
          <p:cNvSpPr>
            <a:spLocks noChangeShapeType="1"/>
          </p:cNvSpPr>
          <p:nvPr/>
        </p:nvSpPr>
        <p:spPr bwMode="auto">
          <a:xfrm>
            <a:off x="5810250" y="28178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0" name="Line 14"/>
          <p:cNvSpPr>
            <a:spLocks noChangeShapeType="1"/>
          </p:cNvSpPr>
          <p:nvPr/>
        </p:nvSpPr>
        <p:spPr bwMode="auto">
          <a:xfrm flipH="1" flipV="1">
            <a:off x="7899400" y="30337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1" name="Line 15"/>
          <p:cNvSpPr>
            <a:spLocks noChangeShapeType="1"/>
          </p:cNvSpPr>
          <p:nvPr/>
        </p:nvSpPr>
        <p:spPr bwMode="auto">
          <a:xfrm flipH="1">
            <a:off x="3435350" y="4262439"/>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22" name="Line 16"/>
          <p:cNvSpPr>
            <a:spLocks noChangeShapeType="1"/>
          </p:cNvSpPr>
          <p:nvPr/>
        </p:nvSpPr>
        <p:spPr bwMode="auto">
          <a:xfrm flipV="1">
            <a:off x="2895600" y="5265739"/>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3" name="Line 17"/>
          <p:cNvSpPr>
            <a:spLocks noChangeShapeType="1"/>
          </p:cNvSpPr>
          <p:nvPr/>
        </p:nvSpPr>
        <p:spPr bwMode="auto">
          <a:xfrm flipH="1" flipV="1">
            <a:off x="3835400" y="5265739"/>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4" name="Line 18"/>
          <p:cNvSpPr>
            <a:spLocks noChangeShapeType="1"/>
          </p:cNvSpPr>
          <p:nvPr/>
        </p:nvSpPr>
        <p:spPr bwMode="auto">
          <a:xfrm flipH="1">
            <a:off x="3657600" y="3032126"/>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5" name="Line 19"/>
          <p:cNvSpPr>
            <a:spLocks noChangeShapeType="1"/>
          </p:cNvSpPr>
          <p:nvPr/>
        </p:nvSpPr>
        <p:spPr bwMode="auto">
          <a:xfrm flipH="1">
            <a:off x="4114801" y="4113214"/>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6" name="Line 20"/>
          <p:cNvSpPr>
            <a:spLocks noChangeShapeType="1"/>
          </p:cNvSpPr>
          <p:nvPr/>
        </p:nvSpPr>
        <p:spPr bwMode="auto">
          <a:xfrm flipH="1">
            <a:off x="4298951" y="50149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7" name="Line 21"/>
          <p:cNvSpPr>
            <a:spLocks noChangeShapeType="1"/>
          </p:cNvSpPr>
          <p:nvPr/>
        </p:nvSpPr>
        <p:spPr bwMode="auto">
          <a:xfrm>
            <a:off x="7178676" y="5410201"/>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8" name="Line 22"/>
          <p:cNvSpPr>
            <a:spLocks noChangeShapeType="1"/>
          </p:cNvSpPr>
          <p:nvPr/>
        </p:nvSpPr>
        <p:spPr bwMode="auto">
          <a:xfrm flipV="1">
            <a:off x="6170614" y="36814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48" name="Cloud"/>
          <p:cNvSpPr>
            <a:spLocks noChangeAspect="1" noEditPoints="1" noChangeArrowheads="1"/>
          </p:cNvSpPr>
          <p:nvPr/>
        </p:nvSpPr>
        <p:spPr bwMode="auto">
          <a:xfrm>
            <a:off x="7789863" y="32543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p>
        </p:txBody>
      </p:sp>
      <p:sp>
        <p:nvSpPr>
          <p:cNvPr id="49" name="Cloud"/>
          <p:cNvSpPr>
            <a:spLocks noChangeAspect="1" noEditPoints="1" noChangeArrowheads="1"/>
          </p:cNvSpPr>
          <p:nvPr/>
        </p:nvSpPr>
        <p:spPr bwMode="auto">
          <a:xfrm>
            <a:off x="4633913" y="3602039"/>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Internet</a:t>
            </a:r>
          </a:p>
        </p:txBody>
      </p:sp>
      <p:sp>
        <p:nvSpPr>
          <p:cNvPr id="50" name="Cloud"/>
          <p:cNvSpPr>
            <a:spLocks noChangeAspect="1" noEditPoints="1" noChangeArrowheads="1"/>
          </p:cNvSpPr>
          <p:nvPr/>
        </p:nvSpPr>
        <p:spPr bwMode="auto">
          <a:xfrm>
            <a:off x="4227513" y="2373314"/>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a:buSzPct val="100000"/>
              <a:defRPr/>
            </a:pPr>
            <a:r>
              <a:rPr lang="en-US" sz="1200">
                <a:solidFill>
                  <a:srgbClr val="000000"/>
                </a:solidFill>
                <a:sym typeface="Arial" charset="0"/>
              </a:rPr>
              <a:t>Extranet</a:t>
            </a:r>
          </a:p>
          <a:p>
            <a:pPr algn="ctr">
              <a:buSzPct val="100000"/>
              <a:defRPr/>
            </a:pPr>
            <a:r>
              <a:rPr lang="en-US" sz="1200">
                <a:solidFill>
                  <a:srgbClr val="000000"/>
                </a:solidFill>
                <a:sym typeface="Arial" charset="0"/>
              </a:rPr>
              <a:t>région ou</a:t>
            </a:r>
          </a:p>
          <a:p>
            <a:pPr algn="ctr">
              <a:buSzPct val="100000"/>
              <a:defRPr/>
            </a:pPr>
            <a:r>
              <a:rPr lang="en-US" sz="1200">
                <a:solidFill>
                  <a:srgbClr val="000000"/>
                </a:solidFill>
                <a:sym typeface="Arial" charset="0"/>
              </a:rPr>
              <a:t>communauté</a:t>
            </a:r>
          </a:p>
        </p:txBody>
      </p:sp>
      <p:sp>
        <p:nvSpPr>
          <p:cNvPr id="51" name="Cloud"/>
          <p:cNvSpPr>
            <a:spLocks noChangeAspect="1" noEditPoints="1" noChangeArrowheads="1"/>
          </p:cNvSpPr>
          <p:nvPr/>
        </p:nvSpPr>
        <p:spPr bwMode="auto">
          <a:xfrm>
            <a:off x="6176963" y="4706939"/>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Fedman</a:t>
            </a:r>
          </a:p>
        </p:txBody>
      </p:sp>
      <p:sp>
        <p:nvSpPr>
          <p:cNvPr id="52" name="Rectangle 28"/>
          <p:cNvSpPr>
            <a:spLocks noChangeArrowheads="1"/>
          </p:cNvSpPr>
          <p:nvPr/>
        </p:nvSpPr>
        <p:spPr bwMode="auto">
          <a:xfrm>
            <a:off x="8402639" y="2325688"/>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dirty="0" err="1">
                <a:solidFill>
                  <a:srgbClr val="000000"/>
                </a:solidFill>
                <a:sym typeface="Arial" charset="0"/>
              </a:rPr>
              <a:t>Répertoire</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p:txBody>
      </p:sp>
      <p:sp>
        <p:nvSpPr>
          <p:cNvPr id="53" name="Oval 29"/>
          <p:cNvSpPr>
            <a:spLocks noChangeArrowheads="1"/>
          </p:cNvSpPr>
          <p:nvPr/>
        </p:nvSpPr>
        <p:spPr bwMode="auto">
          <a:xfrm>
            <a:off x="6496051" y="41132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4" name="Oval 30"/>
          <p:cNvSpPr>
            <a:spLocks noChangeArrowheads="1"/>
          </p:cNvSpPr>
          <p:nvPr/>
        </p:nvSpPr>
        <p:spPr bwMode="auto">
          <a:xfrm>
            <a:off x="8042276" y="46466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5" name="Oval 31"/>
          <p:cNvSpPr>
            <a:spLocks noChangeArrowheads="1"/>
          </p:cNvSpPr>
          <p:nvPr/>
        </p:nvSpPr>
        <p:spPr bwMode="auto">
          <a:xfrm>
            <a:off x="6026151" y="56896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SPP</a:t>
            </a:r>
          </a:p>
        </p:txBody>
      </p:sp>
      <p:sp>
        <p:nvSpPr>
          <p:cNvPr id="56" name="Oval 32"/>
          <p:cNvSpPr>
            <a:spLocks noChangeArrowheads="1"/>
          </p:cNvSpPr>
          <p:nvPr/>
        </p:nvSpPr>
        <p:spPr bwMode="auto">
          <a:xfrm>
            <a:off x="9142414" y="42783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102438" name="Line 33"/>
          <p:cNvSpPr>
            <a:spLocks noChangeShapeType="1"/>
          </p:cNvSpPr>
          <p:nvPr/>
        </p:nvSpPr>
        <p:spPr bwMode="auto">
          <a:xfrm flipV="1">
            <a:off x="5810251" y="23129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9" name="Line 34"/>
          <p:cNvSpPr>
            <a:spLocks noChangeShapeType="1"/>
          </p:cNvSpPr>
          <p:nvPr/>
        </p:nvSpPr>
        <p:spPr bwMode="auto">
          <a:xfrm flipV="1">
            <a:off x="5378450" y="19542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0" name="Line 35"/>
          <p:cNvSpPr>
            <a:spLocks noChangeShapeType="1"/>
          </p:cNvSpPr>
          <p:nvPr/>
        </p:nvSpPr>
        <p:spPr bwMode="auto">
          <a:xfrm flipH="1" flipV="1">
            <a:off x="4354513" y="20970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36"/>
          <p:cNvSpPr>
            <a:spLocks noChangeArrowheads="1"/>
          </p:cNvSpPr>
          <p:nvPr/>
        </p:nvSpPr>
        <p:spPr bwMode="auto">
          <a:xfrm>
            <a:off x="9750426" y="34893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1" name="Rectangle 37"/>
          <p:cNvSpPr>
            <a:spLocks noChangeArrowheads="1"/>
          </p:cNvSpPr>
          <p:nvPr/>
        </p:nvSpPr>
        <p:spPr bwMode="auto">
          <a:xfrm>
            <a:off x="6934201" y="5889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2" name="Text Box 38"/>
          <p:cNvSpPr txBox="1">
            <a:spLocks noChangeArrowheads="1"/>
          </p:cNvSpPr>
          <p:nvPr/>
        </p:nvSpPr>
        <p:spPr bwMode="auto">
          <a:xfrm>
            <a:off x="8297386" y="3357563"/>
            <a:ext cx="755016" cy="643766"/>
          </a:xfrm>
          <a:prstGeom prst="rect">
            <a:avLst/>
          </a:prstGeom>
          <a:solidFill>
            <a:schemeClr val="bg1">
              <a:lumMod val="85000"/>
            </a:schemeClr>
          </a:solidFill>
          <a:ln>
            <a:noFill/>
          </a:ln>
          <a:effectLst/>
        </p:spPr>
        <p:txBody>
          <a:bodyPr wrap="none"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200">
                <a:solidFill>
                  <a:srgbClr val="000000"/>
                </a:solidFill>
                <a:latin typeface="Arial" charset="0"/>
                <a:sym typeface="Arial" charset="0"/>
              </a:rPr>
              <a:t>Extranet</a:t>
            </a:r>
          </a:p>
          <a:p>
            <a:pPr algn="ctr" eaLnBrk="1" hangingPunct="1">
              <a:spcBef>
                <a:spcPct val="0"/>
              </a:spcBef>
              <a:buFontTx/>
              <a:buNone/>
              <a:defRPr/>
            </a:pPr>
            <a:r>
              <a:rPr lang="en-US" altLang="en-US" sz="1200">
                <a:solidFill>
                  <a:srgbClr val="000000"/>
                </a:solidFill>
                <a:latin typeface="Arial" charset="0"/>
                <a:sym typeface="Arial" charset="0"/>
              </a:rPr>
              <a:t>secteur</a:t>
            </a:r>
          </a:p>
          <a:p>
            <a:pPr algn="ctr" eaLnBrk="1" hangingPunct="1">
              <a:spcBef>
                <a:spcPct val="0"/>
              </a:spcBef>
              <a:buFontTx/>
              <a:buNone/>
              <a:defRPr/>
            </a:pPr>
            <a:r>
              <a:rPr lang="en-US" altLang="en-US" sz="1200">
                <a:solidFill>
                  <a:srgbClr val="000000"/>
                </a:solidFill>
                <a:latin typeface="Arial" charset="0"/>
                <a:sym typeface="Arial" charset="0"/>
              </a:rPr>
              <a:t>social</a:t>
            </a:r>
          </a:p>
        </p:txBody>
      </p:sp>
      <p:sp>
        <p:nvSpPr>
          <p:cNvPr id="63" name="Oval 39"/>
          <p:cNvSpPr>
            <a:spLocks noChangeArrowheads="1"/>
          </p:cNvSpPr>
          <p:nvPr/>
        </p:nvSpPr>
        <p:spPr bwMode="auto">
          <a:xfrm>
            <a:off x="7613651" y="26638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4" name="Oval 40"/>
          <p:cNvSpPr>
            <a:spLocks noChangeArrowheads="1"/>
          </p:cNvSpPr>
          <p:nvPr/>
        </p:nvSpPr>
        <p:spPr bwMode="auto">
          <a:xfrm>
            <a:off x="6026151" y="20891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65" name="Oval 41"/>
          <p:cNvSpPr>
            <a:spLocks noChangeArrowheads="1"/>
          </p:cNvSpPr>
          <p:nvPr/>
        </p:nvSpPr>
        <p:spPr bwMode="auto">
          <a:xfrm>
            <a:off x="5180013" y="17287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102447" name="Line 42"/>
          <p:cNvSpPr>
            <a:spLocks noChangeShapeType="1"/>
          </p:cNvSpPr>
          <p:nvPr/>
        </p:nvSpPr>
        <p:spPr bwMode="auto">
          <a:xfrm flipV="1">
            <a:off x="3835401" y="27559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43"/>
          <p:cNvSpPr>
            <a:spLocks noChangeArrowheads="1"/>
          </p:cNvSpPr>
          <p:nvPr/>
        </p:nvSpPr>
        <p:spPr bwMode="auto">
          <a:xfrm>
            <a:off x="3168651" y="25368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8" name="Cloud"/>
          <p:cNvSpPr>
            <a:spLocks noChangeAspect="1" noEditPoints="1" noChangeArrowheads="1"/>
          </p:cNvSpPr>
          <p:nvPr/>
        </p:nvSpPr>
        <p:spPr bwMode="auto">
          <a:xfrm>
            <a:off x="2743201" y="4573589"/>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VPN</a:t>
            </a:r>
          </a:p>
        </p:txBody>
      </p:sp>
      <p:sp>
        <p:nvSpPr>
          <p:cNvPr id="69" name="Oval 45"/>
          <p:cNvSpPr>
            <a:spLocks noChangeArrowheads="1"/>
          </p:cNvSpPr>
          <p:nvPr/>
        </p:nvSpPr>
        <p:spPr bwMode="auto">
          <a:xfrm>
            <a:off x="2132014" y="5503576"/>
            <a:ext cx="1303336" cy="389513"/>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Pharmacien</a:t>
            </a:r>
          </a:p>
        </p:txBody>
      </p:sp>
      <p:sp>
        <p:nvSpPr>
          <p:cNvPr id="70" name="Oval 46"/>
          <p:cNvSpPr>
            <a:spLocks noChangeArrowheads="1"/>
          </p:cNvSpPr>
          <p:nvPr/>
        </p:nvSpPr>
        <p:spPr bwMode="auto">
          <a:xfrm>
            <a:off x="3777642" y="5533739"/>
            <a:ext cx="894978" cy="389513"/>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Hôpital</a:t>
            </a:r>
          </a:p>
        </p:txBody>
      </p:sp>
      <p:sp>
        <p:nvSpPr>
          <p:cNvPr id="71" name="Oval 47"/>
          <p:cNvSpPr>
            <a:spLocks noChangeArrowheads="1"/>
          </p:cNvSpPr>
          <p:nvPr/>
        </p:nvSpPr>
        <p:spPr bwMode="auto">
          <a:xfrm>
            <a:off x="3030722" y="3895439"/>
            <a:ext cx="1028333" cy="389513"/>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Médecin</a:t>
            </a:r>
          </a:p>
        </p:txBody>
      </p:sp>
      <p:sp>
        <p:nvSpPr>
          <p:cNvPr id="102453" name="Line 48"/>
          <p:cNvSpPr>
            <a:spLocks noChangeShapeType="1"/>
          </p:cNvSpPr>
          <p:nvPr/>
        </p:nvSpPr>
        <p:spPr bwMode="auto">
          <a:xfrm flipV="1">
            <a:off x="2390776" y="49657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49"/>
          <p:cNvSpPr>
            <a:spLocks noChangeArrowheads="1"/>
          </p:cNvSpPr>
          <p:nvPr/>
        </p:nvSpPr>
        <p:spPr bwMode="auto">
          <a:xfrm>
            <a:off x="1724026" y="4746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102455" name="Rectangle 50"/>
          <p:cNvSpPr>
            <a:spLocks noChangeArrowheads="1"/>
          </p:cNvSpPr>
          <p:nvPr/>
        </p:nvSpPr>
        <p:spPr bwMode="auto">
          <a:xfrm>
            <a:off x="9823450" y="3307530"/>
            <a:ext cx="18280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02456" name="Oval 51"/>
          <p:cNvSpPr>
            <a:spLocks noChangeArrowheads="1"/>
          </p:cNvSpPr>
          <p:nvPr/>
        </p:nvSpPr>
        <p:spPr bwMode="auto">
          <a:xfrm>
            <a:off x="9339264" y="5800028"/>
            <a:ext cx="257063" cy="51574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76" name="Oval 52"/>
          <p:cNvSpPr>
            <a:spLocks noChangeArrowheads="1"/>
          </p:cNvSpPr>
          <p:nvPr/>
        </p:nvSpPr>
        <p:spPr bwMode="auto">
          <a:xfrm>
            <a:off x="7829693" y="5221098"/>
            <a:ext cx="1237967" cy="905257"/>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dirty="0" err="1">
                <a:solidFill>
                  <a:srgbClr val="000000"/>
                </a:solidFill>
                <a:sym typeface="Arial" charset="0"/>
              </a:rPr>
              <a:t>Intégrateur</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a:p>
            <a:pPr algn="ctr">
              <a:buSzPct val="100000"/>
              <a:defRPr/>
            </a:pPr>
            <a:r>
              <a:rPr lang="en-US" sz="1200" dirty="0">
                <a:solidFill>
                  <a:srgbClr val="000000"/>
                </a:solidFill>
                <a:sym typeface="Arial" charset="0"/>
              </a:rPr>
              <a:t>(BOSA TD)</a:t>
            </a:r>
          </a:p>
        </p:txBody>
      </p:sp>
      <p:sp>
        <p:nvSpPr>
          <p:cNvPr id="77" name="Oval 53"/>
          <p:cNvSpPr>
            <a:spLocks noChangeArrowheads="1"/>
          </p:cNvSpPr>
          <p:nvPr/>
        </p:nvSpPr>
        <p:spPr bwMode="auto">
          <a:xfrm>
            <a:off x="9353693" y="2450911"/>
            <a:ext cx="1237967" cy="905257"/>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(BCSS)</a:t>
            </a:r>
          </a:p>
        </p:txBody>
      </p:sp>
      <p:sp>
        <p:nvSpPr>
          <p:cNvPr id="78" name="Oval 54"/>
          <p:cNvSpPr>
            <a:spLocks noChangeArrowheads="1"/>
          </p:cNvSpPr>
          <p:nvPr/>
        </p:nvSpPr>
        <p:spPr bwMode="auto">
          <a:xfrm>
            <a:off x="3207727" y="1331266"/>
            <a:ext cx="1512521" cy="1164932"/>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dirty="0" err="1">
                <a:solidFill>
                  <a:srgbClr val="000000"/>
                </a:solidFill>
                <a:sym typeface="Arial" charset="0"/>
              </a:rPr>
              <a:t>Intégrateur</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a:p>
            <a:pPr algn="ctr">
              <a:buSzPct val="100000"/>
              <a:defRPr/>
            </a:pPr>
            <a:r>
              <a:rPr lang="en-US" sz="1200" dirty="0">
                <a:solidFill>
                  <a:srgbClr val="000000"/>
                </a:solidFill>
                <a:sym typeface="Arial" charset="0"/>
              </a:rPr>
              <a:t>(BCED,</a:t>
            </a:r>
          </a:p>
          <a:p>
            <a:pPr algn="ctr">
              <a:buSzPct val="100000"/>
              <a:defRPr/>
            </a:pPr>
            <a:r>
              <a:rPr lang="en-US" sz="1200" dirty="0">
                <a:solidFill>
                  <a:srgbClr val="000000"/>
                </a:solidFill>
                <a:sym typeface="Arial" charset="0"/>
              </a:rPr>
              <a:t>VDI, FIDUS, …)</a:t>
            </a:r>
          </a:p>
        </p:txBody>
      </p:sp>
      <p:sp>
        <p:nvSpPr>
          <p:cNvPr id="79" name="Oval 55"/>
          <p:cNvSpPr>
            <a:spLocks noChangeArrowheads="1"/>
          </p:cNvSpPr>
          <p:nvPr/>
        </p:nvSpPr>
        <p:spPr bwMode="auto">
          <a:xfrm>
            <a:off x="1735281" y="3595498"/>
            <a:ext cx="1237967" cy="905257"/>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(eHealth)</a:t>
            </a:r>
          </a:p>
        </p:txBody>
      </p:sp>
      <p:sp>
        <p:nvSpPr>
          <p:cNvPr id="102461" name="Line 56"/>
          <p:cNvSpPr>
            <a:spLocks noChangeShapeType="1"/>
          </p:cNvSpPr>
          <p:nvPr/>
        </p:nvSpPr>
        <p:spPr bwMode="auto">
          <a:xfrm>
            <a:off x="2640013" y="42926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123</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9989832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C70997E-C732-4EF4-9679-8436FE3692AD}" type="slidenum">
              <a:rPr lang="en-GB" smtClean="0"/>
              <a:pPr>
                <a:defRPr/>
              </a:pPr>
              <a:t>124</a:t>
            </a:fld>
            <a:endParaRPr lang="en-GB"/>
          </a:p>
        </p:txBody>
      </p:sp>
    </p:spTree>
    <p:extLst>
      <p:ext uri="{BB962C8B-B14F-4D97-AF65-F5344CB8AC3E}">
        <p14:creationId xmlns:p14="http://schemas.microsoft.com/office/powerpoint/2010/main" val="350268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Echange d'informations</a:t>
            </a:r>
            <a:endParaRPr lang="en-US" dirty="0"/>
          </a:p>
        </p:txBody>
      </p:sp>
      <p:sp>
        <p:nvSpPr>
          <p:cNvPr id="3" name="Content Placeholder 2"/>
          <p:cNvSpPr>
            <a:spLocks noGrp="1"/>
          </p:cNvSpPr>
          <p:nvPr>
            <p:ph idx="1"/>
          </p:nvPr>
        </p:nvSpPr>
        <p:spPr/>
        <p:txBody>
          <a:bodyPr>
            <a:normAutofit/>
          </a:bodyPr>
          <a:lstStyle/>
          <a:p>
            <a:r>
              <a:rPr lang="fr-FR" dirty="0" smtClean="0"/>
              <a:t>une fois recueillies et validées, les informations sont dans toute la mesure du possible enregistrées, gérées et échangées électroniquement pour éviter une réintroduction manuelle</a:t>
            </a:r>
          </a:p>
          <a:p>
            <a:r>
              <a:rPr lang="fr-FR" dirty="0" smtClean="0"/>
              <a:t>les informations sont uniquement échangées moyennant l'accord de l'intéressé ou lorsque c’est nécessaire pour les besoins de l'organisation, la politique ou la réglementation</a:t>
            </a:r>
          </a:p>
          <a:p>
            <a:r>
              <a:rPr lang="fr-FR" dirty="0" smtClean="0"/>
              <a:t>l'échange électronique d'informations est effectué à l'initiative de</a:t>
            </a:r>
          </a:p>
          <a:p>
            <a:pPr lvl="1"/>
            <a:r>
              <a:rPr lang="fr-FR" sz="2100" dirty="0"/>
              <a:t>l'instance qui dispose des informations ou</a:t>
            </a:r>
          </a:p>
          <a:p>
            <a:pPr lvl="1"/>
            <a:r>
              <a:rPr lang="fr-FR" sz="2100" dirty="0"/>
              <a:t>l'instance qui a besoin des informations ou</a:t>
            </a:r>
          </a:p>
          <a:p>
            <a:pPr lvl="1"/>
            <a:r>
              <a:rPr lang="fr-FR" sz="2100" dirty="0"/>
              <a:t>l'intégrateur de services (voir infra)</a:t>
            </a:r>
          </a:p>
          <a:p>
            <a:r>
              <a:rPr lang="fr-FR" dirty="0" smtClean="0"/>
              <a:t>l’échange électronique d'informations s’opère au moyen d'un cadre d’interopérabilité fonctionnel et technique qui évolue, progressivement mais en permanence, conformément aux standards ouverts de marché et est indépendant de la technique d’échange d'informations utilisée</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13</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752128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Echange d'informations</a:t>
            </a:r>
            <a:endParaRPr lang="en-US" dirty="0"/>
          </a:p>
        </p:txBody>
      </p:sp>
      <p:sp>
        <p:nvSpPr>
          <p:cNvPr id="3" name="Content Placeholder 2"/>
          <p:cNvSpPr>
            <a:spLocks noGrp="1"/>
          </p:cNvSpPr>
          <p:nvPr>
            <p:ph idx="1"/>
          </p:nvPr>
        </p:nvSpPr>
        <p:spPr/>
        <p:txBody>
          <a:bodyPr/>
          <a:lstStyle/>
          <a:p>
            <a:r>
              <a:rPr lang="en-US" altLang="en-US" smtClean="0">
                <a:sym typeface="Arial" charset="0"/>
              </a:rPr>
              <a:t>les informations disponibles sont utilisées de façon pro-active pour</a:t>
            </a:r>
          </a:p>
          <a:p>
            <a:pPr lvl="1"/>
            <a:r>
              <a:rPr lang="en-US" altLang="en-US" smtClean="0">
                <a:sym typeface="Arial" charset="0"/>
              </a:rPr>
              <a:t>l’octroi automatique de droits</a:t>
            </a:r>
          </a:p>
          <a:p>
            <a:pPr lvl="1"/>
            <a:r>
              <a:rPr lang="en-US" altLang="en-US" smtClean="0">
                <a:sym typeface="Arial" charset="0"/>
              </a:rPr>
              <a:t>la pré-introduction de données lors de la collecte d’informations</a:t>
            </a:r>
          </a:p>
          <a:p>
            <a:pPr lvl="1"/>
            <a:r>
              <a:rPr lang="en-US" altLang="en-US" smtClean="0">
                <a:sym typeface="Arial" charset="0"/>
              </a:rPr>
              <a:t>la communication d’informations aux intéressés</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14</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56947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smtClean="0"/>
              <a:t>une politique de sécurité de l'information valable pour toutes les institutions est élaborée progressivement sur la base de la série de normes ISO 27000</a:t>
            </a:r>
          </a:p>
          <a:p>
            <a:r>
              <a:rPr lang="fr-FR" smtClean="0"/>
              <a:t>la sécurité, l'intégrité et la confidentialité des informations traitées sont garanties grâce à un ensemble intégré de mesures de sécurité structurelles, organisationnelles, ICT, physiques, personnelles et autres en exécution de la politique de sécurité de l'information</a:t>
            </a:r>
          </a:p>
          <a:p>
            <a:r>
              <a:rPr lang="fr-FR" smtClean="0"/>
              <a:t>les données à caractère personnel sont uniquement utilisées à des fins conciliables avec les fins pour lesquelles elles ont été recueillies</a:t>
            </a:r>
          </a:p>
          <a:p>
            <a:r>
              <a:rPr lang="fr-FR" smtClean="0"/>
              <a:t>les données à caractère personnel sont uniquement accessibles aux utilisateurs mandatés à cette fin en fonction des besoins de l’organisation, de l'application de la politique ou de la réglementation</a:t>
            </a:r>
          </a:p>
          <a:p>
            <a:r>
              <a:rPr lang="fr-FR" smtClean="0"/>
              <a:t>en dehors des cas où l'accès est prévu par la loi, l'autorisation d’accès aux données à caractère personnel est accordée par un comité sécurité de l’information nommé par le Parlement après constat que les conditions susmentionnées sont remplies</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15</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88869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dirty="0" smtClean="0"/>
              <a:t>les autorisations d'accès sont publiques</a:t>
            </a:r>
          </a:p>
          <a:p>
            <a:r>
              <a:rPr lang="fr-FR" dirty="0" smtClean="0"/>
              <a:t>tout échange électronique concret de données à caractère personnel fait l’objet d’un contrôle préventif de la conformité aux autorisations d'accès en vigueur par une instance autre que celle qui met à disposition les informations ou en a besoin, en l'occurrence l'intégrateur de services assumant une fonction de carrefour</a:t>
            </a:r>
          </a:p>
          <a:p>
            <a:r>
              <a:rPr lang="fr-FR" dirty="0" smtClean="0"/>
              <a:t>tout échange électronique de données à caractère personnel fait l’objet de </a:t>
            </a:r>
            <a:r>
              <a:rPr lang="fr-FR" dirty="0" err="1" smtClean="0"/>
              <a:t>loggings</a:t>
            </a:r>
            <a:r>
              <a:rPr lang="fr-FR" dirty="0" smtClean="0"/>
              <a:t> afin de pouvoir éventuellement tracer par la suite tout usage impropre</a:t>
            </a:r>
          </a:p>
          <a:p>
            <a:r>
              <a:rPr lang="fr-FR" dirty="0" smtClean="0"/>
              <a:t>chaque fois que les informations sont utilisées pour une décision, les informations sont communiquées à l’intéressé lors de la notification de la décision</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16</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29037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dirty="0"/>
              <a:t>toute personne a un droit d’accès et, si les données sont incorrectes, de correction de ses propres données à caractère personnel</a:t>
            </a:r>
          </a:p>
          <a:p>
            <a:endParaRPr lang="fr-FR" dirty="0"/>
          </a:p>
          <a:p>
            <a:r>
              <a:rPr lang="fr-FR" dirty="0"/>
              <a:t>au sein de tout organisme qui participe au flux de données électronique, il est créé un service interne de sécurité de l'information ayant une fonction de conseil, de stimulation, de documentation et de contrôle interne</a:t>
            </a:r>
          </a:p>
        </p:txBody>
      </p:sp>
      <p:sp>
        <p:nvSpPr>
          <p:cNvPr id="5" name="Slide Number Placeholder 4"/>
          <p:cNvSpPr>
            <a:spLocks noGrp="1"/>
          </p:cNvSpPr>
          <p:nvPr>
            <p:ph type="sldNum" sz="quarter" idx="10"/>
          </p:nvPr>
        </p:nvSpPr>
        <p:spPr/>
        <p:txBody>
          <a:bodyPr/>
          <a:lstStyle/>
          <a:p>
            <a:fld id="{7A7F1E79-8225-48A0-95BD-5254C3720E2D}" type="slidenum">
              <a:rPr lang="en-GB" smtClean="0"/>
              <a:pPr/>
              <a:t>17</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649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Intégrateur de services</a:t>
            </a:r>
            <a:endParaRPr lang="en-US" dirty="0"/>
          </a:p>
        </p:txBody>
      </p:sp>
      <p:sp>
        <p:nvSpPr>
          <p:cNvPr id="3" name="Content Placeholder 2"/>
          <p:cNvSpPr>
            <a:spLocks noGrp="1"/>
          </p:cNvSpPr>
          <p:nvPr>
            <p:ph idx="1"/>
          </p:nvPr>
        </p:nvSpPr>
        <p:spPr/>
        <p:txBody>
          <a:bodyPr>
            <a:normAutofit/>
          </a:bodyPr>
          <a:lstStyle/>
          <a:p>
            <a:r>
              <a:rPr lang="fr-FR" smtClean="0"/>
              <a:t>chargé d’une fonction de carrefour</a:t>
            </a:r>
          </a:p>
          <a:p>
            <a:r>
              <a:rPr lang="fr-FR" smtClean="0"/>
              <a:t>géré par les représentants des différents acteurs du secteur concerné afin</a:t>
            </a:r>
          </a:p>
          <a:p>
            <a:pPr lvl="1"/>
            <a:r>
              <a:rPr lang="fr-FR" smtClean="0"/>
              <a:t>de bénéficier de leur confiance</a:t>
            </a:r>
          </a:p>
          <a:p>
            <a:pPr lvl="1"/>
            <a:r>
              <a:rPr lang="fr-FR" smtClean="0"/>
              <a:t>de garantir un fonctionnement orienté vers le client</a:t>
            </a:r>
          </a:p>
          <a:p>
            <a:r>
              <a:rPr lang="fr-FR" smtClean="0"/>
              <a:t>missions</a:t>
            </a:r>
          </a:p>
          <a:p>
            <a:pPr lvl="1"/>
            <a:r>
              <a:rPr lang="fr-FR" smtClean="0"/>
              <a:t>définir la vision en matière de prestation de services électronique intégrée dans le secteur concerné</a:t>
            </a:r>
          </a:p>
          <a:p>
            <a:pPr lvl="1"/>
            <a:r>
              <a:rPr lang="fr-FR" smtClean="0"/>
              <a:t>définir et promouvoir la vision et les principes de base communs précités dans le secteur concerné</a:t>
            </a:r>
          </a:p>
          <a:p>
            <a:pPr lvl="1"/>
            <a:r>
              <a:rPr lang="fr-FR" smtClean="0"/>
              <a:t>coordonner l'optimisation des processus</a:t>
            </a:r>
          </a:p>
          <a:p>
            <a:pPr lvl="1"/>
            <a:r>
              <a:rPr lang="fr-FR" smtClean="0"/>
              <a:t>gérer des programmes et des projets</a:t>
            </a:r>
          </a:p>
          <a:p>
            <a:pPr lvl="1"/>
            <a:r>
              <a:rPr lang="fr-FR" smtClean="0"/>
              <a:t>déterminer, implémenter et gérer la plate-forme de collaboration</a:t>
            </a:r>
          </a:p>
          <a:p>
            <a:pPr lvl="2"/>
            <a:r>
              <a:rPr lang="fr-FR" smtClean="0"/>
              <a:t>niveau technique: architecture et standards pour un échange sécurisé de données</a:t>
            </a:r>
          </a:p>
          <a:p>
            <a:pPr lvl="2"/>
            <a:r>
              <a:rPr lang="fr-FR" smtClean="0"/>
              <a:t>niveau sémantique: harmonisation des notions et coordination des adaptations de la réglementation</a:t>
            </a:r>
          </a:p>
          <a:p>
            <a:pPr lvl="2"/>
            <a:r>
              <a:rPr lang="fr-FR" smtClean="0"/>
              <a:t>logique métier et orchestration</a:t>
            </a:r>
          </a:p>
          <a:p>
            <a:pPr lvl="2"/>
            <a:r>
              <a:rPr lang="fr-FR" smtClean="0"/>
              <a:t>promotion des applications orientées services</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18</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711089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Intégrateur de services</a:t>
            </a:r>
            <a:endParaRPr lang="en-US" altLang="en-US" dirty="0">
              <a:sym typeface="Arial" charset="0"/>
            </a:endParaRPr>
          </a:p>
        </p:txBody>
      </p:sp>
      <p:sp>
        <p:nvSpPr>
          <p:cNvPr id="20483" name="Rectangle 3"/>
          <p:cNvSpPr>
            <a:spLocks noGrp="1" noChangeArrowheads="1"/>
          </p:cNvSpPr>
          <p:nvPr>
            <p:ph idx="1"/>
          </p:nvPr>
        </p:nvSpPr>
        <p:spPr/>
        <p:txBody>
          <a:bodyPr/>
          <a:lstStyle/>
          <a:p>
            <a:r>
              <a:rPr lang="fr-FR" smtClean="0"/>
              <a:t>missions</a:t>
            </a:r>
          </a:p>
          <a:p>
            <a:pPr lvl="1"/>
            <a:r>
              <a:rPr lang="en-US" smtClean="0">
                <a:sym typeface="Arial" charset="0"/>
              </a:rPr>
              <a:t>gérer un répertoire des références qui constitue la base pour l'organisation de l'échange électronique de données entre les acteurs du secteur concerné</a:t>
            </a:r>
          </a:p>
          <a:p>
            <a:pPr lvl="2"/>
            <a:r>
              <a:rPr lang="fr-BE" smtClean="0">
                <a:sym typeface="Arial" charset="0"/>
              </a:rPr>
              <a:t>contenu</a:t>
            </a:r>
          </a:p>
          <a:p>
            <a:pPr lvl="3"/>
            <a:r>
              <a:rPr lang="fr-BE" smtClean="0">
                <a:sym typeface="Arial" charset="0"/>
              </a:rPr>
              <a:t>quels types d'informations concernant quelles personnes sont disponibles à quel endroit et pour quelles périodes</a:t>
            </a:r>
          </a:p>
          <a:p>
            <a:pPr lvl="3"/>
            <a:r>
              <a:rPr lang="fr-BE" smtClean="0">
                <a:sym typeface="Arial" charset="0"/>
              </a:rPr>
              <a:t>quels acteurs sont habilités à recevoir quelles informations relatives à quelles personnes et dans quelles circonstances</a:t>
            </a:r>
          </a:p>
          <a:p>
            <a:pPr lvl="3"/>
            <a:r>
              <a:rPr lang="fr-BE" smtClean="0">
                <a:sym typeface="Arial" charset="0"/>
              </a:rPr>
              <a:t>quels acteurs souhaitent recevoir automatiquement quelles informations relatives à quelles personnes et dans quelles circonstances</a:t>
            </a:r>
          </a:p>
          <a:p>
            <a:pPr lvl="2"/>
            <a:r>
              <a:rPr lang="en-US" smtClean="0">
                <a:sym typeface="Arial" charset="0"/>
              </a:rPr>
              <a:t>fonctions</a:t>
            </a:r>
          </a:p>
          <a:p>
            <a:pPr lvl="3"/>
            <a:r>
              <a:rPr lang="en-US" smtClean="0">
                <a:sym typeface="Arial" charset="0"/>
              </a:rPr>
              <a:t>contrôle d’accès préventif</a:t>
            </a:r>
          </a:p>
          <a:p>
            <a:pPr lvl="3"/>
            <a:r>
              <a:rPr lang="en-US" smtClean="0">
                <a:sym typeface="Arial" charset="0"/>
              </a:rPr>
              <a:t>routage des informations</a:t>
            </a:r>
          </a:p>
          <a:p>
            <a:pPr lvl="3"/>
            <a:r>
              <a:rPr lang="en-US" smtClean="0">
                <a:sym typeface="Arial" charset="0"/>
              </a:rPr>
              <a:t>communication automatique des données modifiées</a:t>
            </a:r>
          </a:p>
          <a:p>
            <a:pPr lvl="1"/>
            <a:r>
              <a:rPr lang="en-US" smtClean="0">
                <a:sym typeface="Arial" charset="0"/>
              </a:rPr>
              <a:t>gérer le changement, la formation et le coaching</a:t>
            </a:r>
          </a:p>
          <a:p>
            <a:pPr lvl="1"/>
            <a:r>
              <a:rPr lang="en-US" smtClean="0">
                <a:sym typeface="Arial" charset="0"/>
              </a:rPr>
              <a:t>agir en tant que tiers de confiance pour le codage et l'anonymisation de données</a:t>
            </a:r>
            <a:endParaRPr lang="en-US" dirty="0" smtClean="0">
              <a:sym typeface="Arial" charset="0"/>
            </a:endParaRPr>
          </a:p>
        </p:txBody>
      </p:sp>
      <p:sp>
        <p:nvSpPr>
          <p:cNvPr id="3" name="Slide Number Placeholder 2"/>
          <p:cNvSpPr>
            <a:spLocks noGrp="1"/>
          </p:cNvSpPr>
          <p:nvPr>
            <p:ph type="sldNum" sz="quarter" idx="10"/>
          </p:nvPr>
        </p:nvSpPr>
        <p:spPr/>
        <p:txBody>
          <a:bodyPr/>
          <a:lstStyle/>
          <a:p>
            <a:fld id="{7A7F1E79-8225-48A0-95BD-5254C3720E2D}" type="slidenum">
              <a:rPr lang="en-GB" smtClean="0"/>
              <a:pPr/>
              <a:t>19</a:t>
            </a:fld>
            <a:endParaRPr lang="en-GB" dirty="0"/>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63860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 de l'exposé</a:t>
            </a:r>
            <a:endParaRPr lang="en-US" dirty="0"/>
          </a:p>
        </p:txBody>
      </p:sp>
      <p:sp>
        <p:nvSpPr>
          <p:cNvPr id="3" name="Content Placeholder 2"/>
          <p:cNvSpPr>
            <a:spLocks noGrp="1"/>
          </p:cNvSpPr>
          <p:nvPr>
            <p:ph idx="1"/>
          </p:nvPr>
        </p:nvSpPr>
        <p:spPr/>
        <p:txBody>
          <a:bodyPr/>
          <a:lstStyle/>
          <a:p>
            <a:r>
              <a:rPr lang="fr-FR" smtClean="0"/>
              <a:t>secteur social : acteurs, attentes, demandes</a:t>
            </a:r>
          </a:p>
          <a:p>
            <a:r>
              <a:rPr lang="fr-FR" smtClean="0"/>
              <a:t>modèle Banque Carrefour : principes, intégrateur de services</a:t>
            </a:r>
          </a:p>
          <a:p>
            <a:r>
              <a:rPr lang="fr-FR" smtClean="0"/>
              <a:t>application dans le secteur social : BCSS</a:t>
            </a:r>
          </a:p>
          <a:p>
            <a:r>
              <a:rPr lang="fr-FR" smtClean="0"/>
              <a:t>quelques projets de la BCSS</a:t>
            </a:r>
          </a:p>
          <a:p>
            <a:r>
              <a:rPr lang="fr-FR" smtClean="0"/>
              <a:t>exportation du modèle dans le secteur des soins de santé</a:t>
            </a:r>
          </a:p>
          <a:p>
            <a:r>
              <a:rPr lang="fr-FR" smtClean="0"/>
              <a:t>support à la lutte contre le fraude social</a:t>
            </a:r>
          </a:p>
          <a:p>
            <a:r>
              <a:rPr lang="fr-FR" smtClean="0"/>
              <a:t>conclusion</a:t>
            </a:r>
          </a:p>
          <a:p>
            <a:pPr lvl="1"/>
            <a:r>
              <a:rPr lang="fr-FR" smtClean="0"/>
              <a:t>avantages engrangés</a:t>
            </a:r>
          </a:p>
          <a:p>
            <a:pPr lvl="1"/>
            <a:r>
              <a:rPr lang="fr-FR" smtClean="0"/>
              <a:t>facteurs critiques de succès</a:t>
            </a:r>
          </a:p>
          <a:p>
            <a:pPr lvl="1"/>
            <a:r>
              <a:rPr lang="fr-FR" smtClean="0"/>
              <a:t>principaux obstacles</a:t>
            </a:r>
          </a:p>
          <a:p>
            <a:pPr lvl="1"/>
            <a:r>
              <a:rPr lang="fr-FR" smtClean="0"/>
              <a:t>vers un réseau d’intégrateurs de services</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2</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331376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Application du modèle dans le 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20</a:t>
            </a:fld>
            <a:endParaRPr lang="en-GB" dirty="0"/>
          </a:p>
        </p:txBody>
      </p:sp>
    </p:spTree>
    <p:extLst>
      <p:ext uri="{BB962C8B-B14F-4D97-AF65-F5344CB8AC3E}">
        <p14:creationId xmlns:p14="http://schemas.microsoft.com/office/powerpoint/2010/main" val="2467033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lstStyle/>
          <a:p>
            <a:r>
              <a:rPr lang="fr-BE" altLang="en-US" smtClean="0"/>
              <a:t>créée il y a 30 ans</a:t>
            </a:r>
          </a:p>
          <a:p>
            <a:pPr lvl="1"/>
            <a:r>
              <a:rPr lang="fr-BE" altLang="en-US" smtClean="0"/>
              <a:t>loi du 15 janvier 1990</a:t>
            </a:r>
          </a:p>
          <a:p>
            <a:r>
              <a:rPr lang="fr-BE" altLang="en-US" smtClean="0"/>
              <a:t>gestion paritaire </a:t>
            </a:r>
          </a:p>
          <a:p>
            <a:pPr lvl="1"/>
            <a:r>
              <a:rPr lang="fr-BE" altLang="en-US" smtClean="0"/>
              <a:t>loi du 25 avril 1963 sur la gestion des organismes d'intérêt public de sécurité sociale et de prévoyance sociale </a:t>
            </a:r>
          </a:p>
          <a:p>
            <a:pPr lvl="1"/>
            <a:r>
              <a:rPr lang="fr-BE" altLang="en-US" smtClean="0"/>
              <a:t>comité de gestion composé notamment de représentants des travailleurs, des employeurs et des indépendants</a:t>
            </a:r>
          </a:p>
          <a:p>
            <a:r>
              <a:rPr lang="fr-BE" altLang="en-US" smtClean="0"/>
              <a:t>certaine autonomie </a:t>
            </a:r>
          </a:p>
          <a:p>
            <a:pPr lvl="1"/>
            <a:r>
              <a:rPr lang="fr-BE" altLang="en-US" smtClean="0"/>
              <a:t>arrêté royal du 3 avril 1997 portant des mesures en vue de la responsabilisation des institutions publiques de sécurité sociale</a:t>
            </a:r>
          </a:p>
          <a:p>
            <a:pPr lvl="1"/>
            <a:r>
              <a:rPr lang="fr-BE" altLang="en-US" smtClean="0"/>
              <a:t>technique du contrat d’administration</a:t>
            </a:r>
          </a:p>
          <a:p>
            <a:pPr lvl="2"/>
            <a:r>
              <a:rPr lang="fr-BE" altLang="en-US" smtClean="0"/>
              <a:t>contrat entre l’Etat et la BCSS</a:t>
            </a:r>
          </a:p>
          <a:p>
            <a:pPr lvl="2"/>
            <a:r>
              <a:rPr lang="fr-BE" altLang="en-US" smtClean="0"/>
              <a:t>contient les règles et conditions spécifiques dans lesquelles la BCSS remplit ses missions </a:t>
            </a:r>
          </a:p>
          <a:p>
            <a:pPr lvl="2"/>
            <a:r>
              <a:rPr lang="fr-BE" altLang="en-US" smtClean="0"/>
              <a:t>BCSS est une ‘institution publique de sécurité sociale’</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21</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32663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normAutofit/>
          </a:bodyPr>
          <a:lstStyle/>
          <a:p>
            <a:r>
              <a:rPr lang="fr-FR" dirty="0" smtClean="0"/>
              <a:t>but</a:t>
            </a:r>
          </a:p>
          <a:p>
            <a:pPr lvl="1"/>
            <a:r>
              <a:rPr lang="fr-FR" dirty="0" smtClean="0"/>
              <a:t>agir comme moteur et coordinateur de l’</a:t>
            </a:r>
            <a:r>
              <a:rPr lang="fr-FR" dirty="0" err="1" smtClean="0"/>
              <a:t>eGovernment</a:t>
            </a:r>
            <a:r>
              <a:rPr lang="fr-FR" dirty="0" smtClean="0"/>
              <a:t>  dans le secteur social</a:t>
            </a:r>
          </a:p>
          <a:p>
            <a:pPr lvl="1"/>
            <a:r>
              <a:rPr lang="fr-FR" dirty="0" smtClean="0"/>
              <a:t>rassembler et faire collaborer les acteurs du terrain pour améliorer la qualité, l’efficacité, l’efficience et la performance du secteur social</a:t>
            </a:r>
          </a:p>
          <a:p>
            <a:pPr lvl="1"/>
            <a:r>
              <a:rPr lang="fr-FR" dirty="0" smtClean="0"/>
              <a:t>travailler sans relâche à la réforme des processus et des relations entre les 3.000 instances actives dans le secteur social (entités fédérales, fédérées et locales) et entre ces instances, les corps intermédiaires, et les citoyens et entreprises</a:t>
            </a:r>
          </a:p>
          <a:p>
            <a:r>
              <a:rPr lang="fr-BE" altLang="en-US" dirty="0" smtClean="0"/>
              <a:t>innovation</a:t>
            </a:r>
          </a:p>
          <a:p>
            <a:pPr lvl="1"/>
            <a:r>
              <a:rPr lang="fr-BE" altLang="en-US" dirty="0" smtClean="0"/>
              <a:t>capacité à anticiper les grands défis et à y apporter des réponses innovantes</a:t>
            </a:r>
          </a:p>
          <a:p>
            <a:pPr lvl="1"/>
            <a:r>
              <a:rPr lang="fr-BE" altLang="en-US" dirty="0" smtClean="0"/>
              <a:t>pionnier pour légiférer sur les nouvelles technologies et pour implémenter de nouveaux projets qui font appel à ces nouvelles technologies</a:t>
            </a:r>
          </a:p>
          <a:p>
            <a:pPr lvl="1"/>
            <a:r>
              <a:rPr lang="fr-BE" altLang="en-US" dirty="0" smtClean="0"/>
              <a:t>plate-forme informatique complètement orientée services (SOA)</a:t>
            </a:r>
          </a:p>
          <a:p>
            <a:pPr lvl="1"/>
            <a:r>
              <a:rPr lang="fr-BE" altLang="en-US" dirty="0" err="1" smtClean="0"/>
              <a:t>G-Cloud</a:t>
            </a:r>
            <a:endParaRPr lang="fr-FR" dirty="0"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22</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00300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normAutofit/>
          </a:bodyPr>
          <a:lstStyle/>
          <a:p>
            <a:r>
              <a:rPr lang="fr-BE" altLang="en-US" dirty="0" smtClean="0"/>
              <a:t>résultats</a:t>
            </a:r>
          </a:p>
          <a:p>
            <a:pPr lvl="1"/>
            <a:r>
              <a:rPr lang="fr-BE" altLang="en-US" dirty="0" smtClean="0"/>
              <a:t>un réseau avec des services de base</a:t>
            </a:r>
          </a:p>
          <a:p>
            <a:pPr lvl="1"/>
            <a:r>
              <a:rPr lang="fr-BE" altLang="en-US" dirty="0" smtClean="0"/>
              <a:t>&gt; 1,4 milliard de messages échangés entre les acteurs du secteur en 2020</a:t>
            </a:r>
          </a:p>
          <a:p>
            <a:pPr lvl="1"/>
            <a:r>
              <a:rPr lang="fr-BE" altLang="en-US" dirty="0" smtClean="0"/>
              <a:t>identification unique des citoyens et des entreprises </a:t>
            </a:r>
          </a:p>
          <a:p>
            <a:pPr lvl="1"/>
            <a:r>
              <a:rPr lang="fr-BE" altLang="en-US" dirty="0" smtClean="0"/>
              <a:t>rationalisation, collecte unique  et réutilisation</a:t>
            </a:r>
            <a:r>
              <a:rPr lang="fr-BE" dirty="0" smtClean="0"/>
              <a:t> des données</a:t>
            </a:r>
          </a:p>
          <a:p>
            <a:pPr lvl="1"/>
            <a:r>
              <a:rPr lang="fr-BE" dirty="0" smtClean="0"/>
              <a:t>220 messages structurés et 120 services web en production, après optimisation des processus et autorisations du Comité sectoriel de la sécurité sociale </a:t>
            </a:r>
          </a:p>
          <a:p>
            <a:pPr lvl="1"/>
            <a:r>
              <a:rPr lang="fr-BE" dirty="0" smtClean="0"/>
              <a:t>déclaration multifonctionnelle des données salaire et temps de travail des employeurs à l’ensemble de la sécurité sociale, d’application à application</a:t>
            </a:r>
          </a:p>
          <a:p>
            <a:pPr lvl="1"/>
            <a:r>
              <a:rPr lang="fr-BE" dirty="0" smtClean="0"/>
              <a:t>suppression de pratiquement tous les échanges d’information papier directs ou indirects  (via les citoyens ou les entreprises)</a:t>
            </a:r>
          </a:p>
          <a:p>
            <a:pPr lvl="1"/>
            <a:r>
              <a:rPr lang="fr-BE" dirty="0" smtClean="0"/>
              <a:t>charges des employeurs diminuées d’1 milliard </a:t>
            </a:r>
            <a:r>
              <a:rPr lang="fr-FR" dirty="0" smtClean="0"/>
              <a:t>€ (chiffres &gt; ASA) pour le secteur social</a:t>
            </a:r>
          </a:p>
          <a:p>
            <a:pPr lvl="1"/>
            <a:r>
              <a:rPr lang="fr-FR" dirty="0" smtClean="0"/>
              <a:t>lutte plus efficace contre la fraude</a:t>
            </a:r>
            <a:endParaRPr lang="fr-BE" dirty="0" smtClean="0"/>
          </a:p>
          <a:p>
            <a:pPr lvl="1"/>
            <a:r>
              <a:rPr lang="fr-BE" altLang="en-US" dirty="0" smtClean="0"/>
              <a:t>automatisation des droits supplémentaires </a:t>
            </a:r>
          </a:p>
          <a:p>
            <a:pPr lvl="1"/>
            <a:r>
              <a:rPr lang="fr-BE" altLang="en-US" dirty="0" smtClean="0"/>
              <a:t>data center commun aux IPSS, environnement SOA, services partagés et intégrés, environnement cloud</a:t>
            </a:r>
            <a:endParaRPr lang="en-US" altLang="en-US" dirty="0"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23</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190196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r>
              <a:rPr lang="fr-BE" sz="2000" dirty="0"/>
              <a:t>réseau: back-office</a:t>
            </a:r>
            <a:endParaRPr lang="en-US" sz="2000" dirty="0"/>
          </a:p>
        </p:txBody>
      </p:sp>
      <p:grpSp>
        <p:nvGrpSpPr>
          <p:cNvPr id="93" name="Group 92"/>
          <p:cNvGrpSpPr/>
          <p:nvPr/>
        </p:nvGrpSpPr>
        <p:grpSpPr>
          <a:xfrm>
            <a:off x="2311401" y="1447801"/>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INASTI</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101118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sz="2000" dirty="0"/>
              <a:t>réseau: </a:t>
            </a:r>
            <a:r>
              <a:rPr lang="fr-BE" sz="2000" dirty="0" err="1"/>
              <a:t>front-office</a:t>
            </a:r>
            <a:endParaRPr lang="fr-BE" sz="2000"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grpSp>
        <p:nvGrpSpPr>
          <p:cNvPr id="33" name="Group 32"/>
          <p:cNvGrpSpPr/>
          <p:nvPr/>
        </p:nvGrpSpPr>
        <p:grpSpPr>
          <a:xfrm>
            <a:off x="2495600" y="1273285"/>
            <a:ext cx="7560841" cy="5111750"/>
            <a:chOff x="467544" y="1404565"/>
            <a:chExt cx="7560841" cy="5111750"/>
          </a:xfrm>
        </p:grpSpPr>
        <p:grpSp>
          <p:nvGrpSpPr>
            <p:cNvPr id="34" name="Group 30720"/>
            <p:cNvGrpSpPr>
              <a:grpSpLocks/>
            </p:cNvGrpSpPr>
            <p:nvPr/>
          </p:nvGrpSpPr>
          <p:grpSpPr bwMode="auto">
            <a:xfrm>
              <a:off x="467544" y="1404565"/>
              <a:ext cx="7264400" cy="5111750"/>
              <a:chOff x="387375" y="1114698"/>
              <a:chExt cx="7263209" cy="5111774"/>
            </a:xfrm>
          </p:grpSpPr>
          <p:sp>
            <p:nvSpPr>
              <p:cNvPr id="66" name="Freeform 65"/>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7" name="Freeform 66"/>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68" name="Freeform 67"/>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69" name="Freeform 68"/>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70" name="Group 2"/>
              <p:cNvGrpSpPr>
                <a:grpSpLocks/>
              </p:cNvGrpSpPr>
              <p:nvPr/>
            </p:nvGrpSpPr>
            <p:grpSpPr bwMode="auto">
              <a:xfrm>
                <a:off x="2394117" y="2169249"/>
                <a:ext cx="4103785" cy="3201853"/>
                <a:chOff x="2451795" y="2242795"/>
                <a:chExt cx="3683720" cy="2908915"/>
              </a:xfrm>
            </p:grpSpPr>
            <p:sp>
              <p:nvSpPr>
                <p:cNvPr id="79" name="Freeform 78"/>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a:t>ORINT</a:t>
                  </a:r>
                </a:p>
              </p:txBody>
            </p:sp>
            <p:sp>
              <p:nvSpPr>
                <p:cNvPr id="80" name="Freeform 79"/>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81" name="Freeform 80"/>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82" name="Freeform 81"/>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83" name="Freeform 82"/>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84" name="Freeform 83"/>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85" name="Freeform 84"/>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86" name="Freeform 85"/>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87" name="Freeform 86"/>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71" name="Freeform 70"/>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72"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30719"/>
              <p:cNvGrpSpPr>
                <a:grpSpLocks/>
              </p:cNvGrpSpPr>
              <p:nvPr/>
            </p:nvGrpSpPr>
            <p:grpSpPr bwMode="auto">
              <a:xfrm>
                <a:off x="839738" y="1379812"/>
                <a:ext cx="1499942" cy="3134055"/>
                <a:chOff x="134159" y="1079090"/>
                <a:chExt cx="1499942" cy="3134055"/>
              </a:xfrm>
            </p:grpSpPr>
            <p:sp>
              <p:nvSpPr>
                <p:cNvPr id="76" name="Freeform 75"/>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77" name="Freeform 76"/>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78" name="Freeform 77"/>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5" name="Flowchart: Connector 34"/>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64"/>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Communautés</a:t>
              </a:r>
            </a:p>
          </p:txBody>
        </p:sp>
      </p:gr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38640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grpSp>
        <p:nvGrpSpPr>
          <p:cNvPr id="6" name="Group 5"/>
          <p:cNvGrpSpPr>
            <a:grpSpLocks noChangeAspect="1"/>
          </p:cNvGrpSpPr>
          <p:nvPr/>
        </p:nvGrpSpPr>
        <p:grpSpPr>
          <a:xfrm>
            <a:off x="1703513" y="1047949"/>
            <a:ext cx="8324761" cy="5150273"/>
            <a:chOff x="683568" y="1679548"/>
            <a:chExt cx="7367045" cy="4557764"/>
          </a:xfrm>
        </p:grpSpPr>
        <p:pic>
          <p:nvPicPr>
            <p:cNvPr id="7" name="Picture 6"/>
            <p:cNvPicPr>
              <a:picLocks noChangeAspect="1"/>
            </p:cNvPicPr>
            <p:nvPr/>
          </p:nvPicPr>
          <p:blipFill>
            <a:blip r:embed="rId2"/>
            <a:stretch>
              <a:fillRect/>
            </a:stretch>
          </p:blipFill>
          <p:spPr>
            <a:xfrm>
              <a:off x="683568" y="1679548"/>
              <a:ext cx="7367045" cy="4557764"/>
            </a:xfrm>
            <a:prstGeom prst="rect">
              <a:avLst/>
            </a:prstGeom>
          </p:spPr>
        </p:pic>
        <p:sp>
          <p:nvSpPr>
            <p:cNvPr id="8" name="TextBox 7"/>
            <p:cNvSpPr txBox="1"/>
            <p:nvPr/>
          </p:nvSpPr>
          <p:spPr>
            <a:xfrm>
              <a:off x="6228184" y="2420888"/>
              <a:ext cx="1008112" cy="354080"/>
            </a:xfrm>
            <a:prstGeom prst="rect">
              <a:avLst/>
            </a:prstGeom>
            <a:noFill/>
          </p:spPr>
          <p:txBody>
            <a:bodyPr wrap="square" rtlCol="0">
              <a:spAutoFit/>
            </a:bodyPr>
            <a:lstStyle/>
            <a:p>
              <a:r>
                <a:rPr lang="en-US" sz="2000" dirty="0">
                  <a:solidFill>
                    <a:srgbClr val="0070C0"/>
                  </a:solidFill>
                </a:rPr>
                <a:t>+14%</a:t>
              </a:r>
            </a:p>
          </p:txBody>
        </p:sp>
      </p:gr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00489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694" y="949448"/>
            <a:ext cx="9133306" cy="5540253"/>
          </a:xfr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70845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 </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96752"/>
            <a:ext cx="9144000" cy="4519848"/>
          </a:xfrm>
          <a:prstGeom prst="rect">
            <a:avLst/>
          </a:prstGeom>
        </p:spPr>
      </p:pic>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043115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344" y="1196753"/>
            <a:ext cx="9144000" cy="4768405"/>
          </a:xfrm>
          <a:prstGeom prst="rect">
            <a:avLst/>
          </a:prstGeom>
        </p:spPr>
      </p:pic>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97132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a:t>
            </a:fld>
            <a:endParaRPr lang="en-GB" dirty="0"/>
          </a:p>
        </p:txBody>
      </p:sp>
    </p:spTree>
    <p:extLst>
      <p:ext uri="{BB962C8B-B14F-4D97-AF65-F5344CB8AC3E}">
        <p14:creationId xmlns:p14="http://schemas.microsoft.com/office/powerpoint/2010/main" val="3123332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a:t>
            </a:r>
            <a:endParaRPr lang="en-US"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30</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96752"/>
            <a:ext cx="9144000" cy="4529504"/>
          </a:xfrm>
          <a:prstGeom prst="rect">
            <a:avLst/>
          </a:prstGeom>
        </p:spPr>
      </p:pic>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498525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02630"/>
            <a:ext cx="8229600" cy="922114"/>
          </a:xfrm>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a:defRPr/>
            </a:pPr>
            <a:r>
              <a:rPr lang="fr-BE" dirty="0"/>
              <a:t>disponibilité des services  (norme: 98</a:t>
            </a:r>
            <a:r>
              <a:rPr lang="fr-BE" dirty="0" smtClean="0"/>
              <a:t>%) en 2020</a:t>
            </a:r>
            <a:endParaRPr lang="fr-FR" sz="600" dirty="0"/>
          </a:p>
          <a:p>
            <a:pPr lvl="1" indent="-324000" eaLnBrk="1" hangingPunct="1">
              <a:defRPr/>
            </a:pPr>
            <a:endParaRPr lang="fr-FR" sz="400" dirty="0"/>
          </a:p>
          <a:p>
            <a:pPr lvl="1" indent="-324000" eaLnBrk="1" hangingPunct="1">
              <a:defRPr/>
            </a:pPr>
            <a:r>
              <a:rPr lang="fr-FR" dirty="0"/>
              <a:t> </a:t>
            </a:r>
            <a:r>
              <a:rPr lang="fr-BE" dirty="0" smtClean="0">
                <a:solidFill>
                  <a:srgbClr val="0082B8"/>
                </a:solidFill>
              </a:rPr>
              <a:t>99,87</a:t>
            </a:r>
            <a:r>
              <a:rPr lang="fr-BE" dirty="0" smtClean="0">
                <a:solidFill>
                  <a:srgbClr val="FF0000"/>
                </a:solidFill>
              </a:rPr>
              <a:t> </a:t>
            </a:r>
            <a:r>
              <a:rPr lang="fr-BE" dirty="0"/>
              <a:t>%  de disponibilité du système informatique de la BCSS </a:t>
            </a:r>
          </a:p>
          <a:p>
            <a:pPr lvl="1" indent="-324000" eaLnBrk="1" hangingPunct="1">
              <a:defRPr/>
            </a:pPr>
            <a:r>
              <a:rPr lang="fr-BE" dirty="0"/>
              <a:t> </a:t>
            </a:r>
            <a:r>
              <a:rPr lang="fr-BE" dirty="0" smtClean="0">
                <a:solidFill>
                  <a:srgbClr val="0082B8"/>
                </a:solidFill>
              </a:rPr>
              <a:t>99,88</a:t>
            </a:r>
            <a:r>
              <a:rPr lang="fr-BE" dirty="0" smtClean="0">
                <a:solidFill>
                  <a:srgbClr val="FF0000"/>
                </a:solidFill>
              </a:rPr>
              <a:t> </a:t>
            </a:r>
            <a:r>
              <a:rPr lang="fr-BE" dirty="0"/>
              <a:t>% de disponibilité pour les services du Registre national </a:t>
            </a:r>
          </a:p>
          <a:p>
            <a:pPr lvl="1" indent="-324000" eaLnBrk="1" hangingPunct="1">
              <a:defRPr/>
            </a:pPr>
            <a:r>
              <a:rPr lang="fr-BE" dirty="0"/>
              <a:t> </a:t>
            </a:r>
            <a:r>
              <a:rPr lang="fr-BE" dirty="0" smtClean="0">
                <a:solidFill>
                  <a:srgbClr val="0082B8"/>
                </a:solidFill>
              </a:rPr>
              <a:t>99,76</a:t>
            </a:r>
            <a:r>
              <a:rPr lang="fr-BE" dirty="0" smtClean="0">
                <a:solidFill>
                  <a:srgbClr val="FF0000"/>
                </a:solidFill>
              </a:rPr>
              <a:t> </a:t>
            </a:r>
            <a:r>
              <a:rPr lang="fr-BE" dirty="0"/>
              <a:t>% de disponibilité pour les services de l’ONSS</a:t>
            </a:r>
          </a:p>
          <a:p>
            <a:pPr lvl="1" indent="-324000" eaLnBrk="1" hangingPunct="1">
              <a:defRPr/>
            </a:pPr>
            <a:endParaRPr lang="fr-BE" sz="400" dirty="0"/>
          </a:p>
          <a:p>
            <a:pPr indent="-324000" eaLnBrk="1" hangingPunct="1">
              <a:defRPr/>
            </a:pPr>
            <a:r>
              <a:rPr lang="fr-BE" dirty="0"/>
              <a:t>délais de traitement (normes: 90% - 95%) </a:t>
            </a:r>
            <a:r>
              <a:rPr lang="fr-BE" dirty="0" smtClean="0"/>
              <a:t>en 2020</a:t>
            </a:r>
            <a:endParaRPr lang="fr-BE" dirty="0"/>
          </a:p>
          <a:p>
            <a:pPr lvl="1">
              <a:defRPr/>
            </a:pPr>
            <a:endParaRPr lang="fr-BE" sz="400" dirty="0"/>
          </a:p>
          <a:p>
            <a:pPr lvl="1">
              <a:defRPr/>
            </a:pPr>
            <a:r>
              <a:rPr lang="fr-BE" dirty="0"/>
              <a:t>délai maximal de 1 seconde dans </a:t>
            </a:r>
            <a:r>
              <a:rPr lang="fr-BE" dirty="0" smtClean="0">
                <a:solidFill>
                  <a:srgbClr val="0082B8"/>
                </a:solidFill>
              </a:rPr>
              <a:t>99,76</a:t>
            </a:r>
            <a:r>
              <a:rPr lang="fr-BE" dirty="0" smtClean="0">
                <a:solidFill>
                  <a:srgbClr val="0070C0"/>
                </a:solidFill>
              </a:rPr>
              <a:t> </a:t>
            </a:r>
            <a:r>
              <a:rPr lang="fr-BE" dirty="0"/>
              <a:t>% des cas</a:t>
            </a:r>
          </a:p>
          <a:p>
            <a:pPr lvl="1">
              <a:defRPr/>
            </a:pPr>
            <a:r>
              <a:rPr lang="fr-BE" dirty="0"/>
              <a:t>délai maximal de 2 secondes dans </a:t>
            </a:r>
            <a:r>
              <a:rPr lang="fr-BE" dirty="0" smtClean="0">
                <a:solidFill>
                  <a:srgbClr val="0082B8"/>
                </a:solidFill>
              </a:rPr>
              <a:t>99,92</a:t>
            </a:r>
            <a:r>
              <a:rPr lang="fr-BE" dirty="0" smtClean="0">
                <a:solidFill>
                  <a:srgbClr val="0070C0"/>
                </a:solidFill>
              </a:rPr>
              <a:t> </a:t>
            </a:r>
            <a:r>
              <a:rPr lang="fr-BE" dirty="0"/>
              <a:t>%</a:t>
            </a:r>
            <a:r>
              <a:rPr lang="fr-BE" dirty="0">
                <a:solidFill>
                  <a:srgbClr val="0080BB"/>
                </a:solidFill>
              </a:rPr>
              <a:t> </a:t>
            </a:r>
            <a:r>
              <a:rPr lang="fr-BE" dirty="0"/>
              <a:t> des cas </a:t>
            </a:r>
          </a:p>
          <a:p>
            <a:pPr lvl="1">
              <a:defRPr/>
            </a:pPr>
            <a:r>
              <a:rPr lang="fr-BE" dirty="0"/>
              <a:t> </a:t>
            </a:r>
            <a:r>
              <a:rPr lang="fr-BE" dirty="0" smtClean="0">
                <a:solidFill>
                  <a:srgbClr val="0082B8"/>
                </a:solidFill>
              </a:rPr>
              <a:t>99,24</a:t>
            </a:r>
            <a:r>
              <a:rPr lang="fr-BE" dirty="0" smtClean="0">
                <a:solidFill>
                  <a:srgbClr val="FF0000"/>
                </a:solidFill>
              </a:rPr>
              <a:t> </a:t>
            </a:r>
            <a:r>
              <a:rPr lang="fr-BE" dirty="0"/>
              <a:t>% des services traités en mode batch dans les 4 jours calendrier</a:t>
            </a:r>
          </a:p>
          <a:p>
            <a:pPr lvl="1" eaLnBrk="1" hangingPunct="1">
              <a:defRPr/>
            </a:pPr>
            <a:r>
              <a:rPr lang="fr-BE" dirty="0"/>
              <a:t>travaux batch exceptionnels : </a:t>
            </a:r>
            <a:r>
              <a:rPr lang="fr-BE" dirty="0">
                <a:solidFill>
                  <a:srgbClr val="0082B8"/>
                </a:solidFill>
              </a:rPr>
              <a:t>100</a:t>
            </a:r>
            <a:r>
              <a:rPr lang="fr-BE" dirty="0"/>
              <a:t> % des services traités dans les délais convenus avec les institutions</a:t>
            </a:r>
          </a:p>
          <a:p>
            <a:pPr lvl="1" eaLnBrk="1" hangingPunct="1">
              <a:defRPr/>
            </a:pPr>
            <a:endParaRPr lang="fr-BE" sz="400" dirty="0"/>
          </a:p>
          <a:p>
            <a:pPr marL="357188" indent="-357188" eaLnBrk="1" hangingPunct="1">
              <a:buNone/>
              <a:defRPr/>
            </a:pPr>
            <a:r>
              <a:rPr lang="fr-BE" dirty="0" smtClean="0">
                <a:sym typeface="Wingdings" panose="05000000000000000000" pitchFamily="2" charset="2"/>
              </a:rPr>
              <a:t> </a:t>
            </a:r>
            <a:r>
              <a:rPr lang="fr-BE" dirty="0">
                <a:sym typeface="Wingdings" panose="05000000000000000000" pitchFamily="2" charset="2"/>
              </a:rPr>
              <a:t>t</a:t>
            </a:r>
            <a:r>
              <a:rPr lang="fr-BE" dirty="0" smtClean="0">
                <a:sym typeface="Wingdings" panose="05000000000000000000" pitchFamily="2" charset="2"/>
              </a:rPr>
              <a:t>rès bons </a:t>
            </a:r>
            <a:r>
              <a:rPr lang="fr-BE" dirty="0" smtClean="0"/>
              <a:t>résultats, </a:t>
            </a:r>
            <a:r>
              <a:rPr lang="fr-BE" dirty="0"/>
              <a:t>grâce aux efforts continus pour la stabilisation et la consolidation de l’infrastructure et des applications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31</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004484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a:r>
              <a:rPr lang="en-US" sz="2000" dirty="0">
                <a:solidFill>
                  <a:schemeClr val="tx1">
                    <a:lumMod val="85000"/>
                    <a:lumOff val="15000"/>
                  </a:schemeClr>
                </a:solidFill>
              </a:rPr>
              <a:t> </a:t>
            </a:r>
            <a:r>
              <a:rPr lang="en-US" sz="2000" dirty="0">
                <a:solidFill>
                  <a:srgbClr val="0082B8"/>
                </a:solidFill>
              </a:rPr>
              <a:t>23,7 </a:t>
            </a:r>
            <a:r>
              <a:rPr lang="en-US" sz="2000" dirty="0">
                <a:solidFill>
                  <a:schemeClr val="tx1">
                    <a:lumMod val="85000"/>
                    <a:lumOff val="15000"/>
                  </a:schemeClr>
                </a:solidFill>
              </a:rPr>
              <a:t>millions de</a:t>
            </a:r>
            <a:r>
              <a:rPr lang="fr-FR" altLang="en-US" sz="2000" dirty="0">
                <a:solidFill>
                  <a:schemeClr val="tx1">
                    <a:lumMod val="85000"/>
                    <a:lumOff val="15000"/>
                  </a:schemeClr>
                </a:solidFill>
              </a:rPr>
              <a:t> personnes différentes inscrites dans le répertoire des  références</a:t>
            </a:r>
          </a:p>
          <a:p>
            <a:pPr marL="358775"/>
            <a:endParaRPr lang="fr-FR" altLang="en-US" sz="400" dirty="0">
              <a:solidFill>
                <a:schemeClr val="tx1">
                  <a:lumMod val="85000"/>
                  <a:lumOff val="15000"/>
                </a:schemeClr>
              </a:solidFill>
            </a:endParaRPr>
          </a:p>
          <a:p>
            <a:pPr marL="358775"/>
            <a:r>
              <a:rPr lang="fr-BE" altLang="en-US" sz="2000" dirty="0">
                <a:solidFill>
                  <a:schemeClr val="tx1">
                    <a:lumMod val="85000"/>
                    <a:lumOff val="15000"/>
                  </a:schemeClr>
                </a:solidFill>
              </a:rPr>
              <a:t>en moyenne toute personne est connue dans </a:t>
            </a:r>
            <a:r>
              <a:rPr lang="fr-BE" altLang="en-US" sz="2000" dirty="0">
                <a:solidFill>
                  <a:srgbClr val="0082B8"/>
                </a:solidFill>
              </a:rPr>
              <a:t>13,92</a:t>
            </a:r>
            <a:r>
              <a:rPr lang="fr-BE" altLang="en-US" sz="2000" dirty="0">
                <a:solidFill>
                  <a:schemeClr val="tx1">
                    <a:lumMod val="85000"/>
                    <a:lumOff val="15000"/>
                  </a:schemeClr>
                </a:solidFill>
              </a:rPr>
              <a:t> secteurs</a:t>
            </a:r>
          </a:p>
          <a:p>
            <a:pPr marL="358775"/>
            <a:r>
              <a:rPr lang="fr-BE" altLang="en-US" sz="2000" dirty="0">
                <a:solidFill>
                  <a:schemeClr val="tx1">
                    <a:lumMod val="85000"/>
                    <a:lumOff val="15000"/>
                  </a:schemeClr>
                </a:solidFill>
              </a:rPr>
              <a:t> </a:t>
            </a:r>
            <a:r>
              <a:rPr lang="fr-BE" altLang="en-US" sz="2000" dirty="0">
                <a:solidFill>
                  <a:srgbClr val="0082B8"/>
                </a:solidFill>
              </a:rPr>
              <a:t>332 </a:t>
            </a:r>
            <a:r>
              <a:rPr lang="fr-BE" altLang="en-US" sz="2000" dirty="0">
                <a:solidFill>
                  <a:schemeClr val="tx1">
                    <a:lumMod val="85000"/>
                    <a:lumOff val="15000"/>
                  </a:schemeClr>
                </a:solidFill>
              </a:rPr>
              <a:t>millions de ‘dossiers actifs’ dans le répertoire des personnes</a:t>
            </a:r>
          </a:p>
          <a:p>
            <a:pPr marL="358775"/>
            <a:endParaRPr lang="fr-FR" altLang="en-US" sz="2000" dirty="0">
              <a:solidFill>
                <a:schemeClr val="tx1">
                  <a:lumMod val="85000"/>
                  <a:lumOff val="15000"/>
                </a:schemeClr>
              </a:solidFill>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76582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graphicFrame>
        <p:nvGraphicFramePr>
          <p:cNvPr id="6" name="Chart 5"/>
          <p:cNvGraphicFramePr>
            <a:graphicFrameLocks noGrp="1" noChangeAspect="1"/>
          </p:cNvGraphicFramePr>
          <p:nvPr>
            <p:extLst>
              <p:ext uri="{D42A27DB-BD31-4B8C-83A1-F6EECF244321}">
                <p14:modId xmlns:p14="http://schemas.microsoft.com/office/powerpoint/2010/main" val="285803894"/>
              </p:ext>
            </p:extLst>
          </p:nvPr>
        </p:nvGraphicFramePr>
        <p:xfrm>
          <a:off x="1788603" y="929126"/>
          <a:ext cx="8642378" cy="564992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679133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dirty="0" smtClean="0"/>
              <a:t>Banque Carrefour de la sécurité sociale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652906441"/>
              </p:ext>
            </p:extLst>
          </p:nvPr>
        </p:nvGraphicFramePr>
        <p:xfrm>
          <a:off x="2067610" y="1556792"/>
          <a:ext cx="7484774" cy="440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34</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879852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Quelques projets coordonnés par la BCSS</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35</a:t>
            </a:fld>
            <a:endParaRPr lang="en-GB" dirty="0"/>
          </a:p>
        </p:txBody>
      </p:sp>
    </p:spTree>
    <p:extLst>
      <p:ext uri="{BB962C8B-B14F-4D97-AF65-F5344CB8AC3E}">
        <p14:creationId xmlns:p14="http://schemas.microsoft.com/office/powerpoint/2010/main" val="1574462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smtClean="0"/>
              <a:t>Projets coordonnés par la BCSS</a:t>
            </a:r>
            <a:endParaRPr lang="en-US" altLang="en-US" dirty="0" smtClean="0"/>
          </a:p>
        </p:txBody>
      </p:sp>
      <p:sp>
        <p:nvSpPr>
          <p:cNvPr id="39939" name="Content Placeholder 2"/>
          <p:cNvSpPr>
            <a:spLocks noGrp="1"/>
          </p:cNvSpPr>
          <p:nvPr>
            <p:ph idx="1"/>
          </p:nvPr>
        </p:nvSpPr>
        <p:spPr/>
        <p:txBody>
          <a:bodyPr/>
          <a:lstStyle/>
          <a:p>
            <a:r>
              <a:rPr lang="fr-BE" altLang="en-US" dirty="0" smtClean="0"/>
              <a:t>de manière globale, la BCSS met l’accent sur les projets liés à la simplification administrative et au principe de collecte unique des données (</a:t>
            </a:r>
            <a:r>
              <a:rPr lang="fr-BE" altLang="en-US" dirty="0" err="1" smtClean="0"/>
              <a:t>only</a:t>
            </a:r>
            <a:r>
              <a:rPr lang="fr-BE" altLang="en-US" dirty="0" smtClean="0"/>
              <a:t> once) avec  pour corollaire un bon Return On Invest (ROI) et la recherche de l’efficience</a:t>
            </a:r>
          </a:p>
          <a:p>
            <a:pPr lvl="1"/>
            <a:r>
              <a:rPr lang="nl-BE" altLang="en-US" dirty="0" err="1" smtClean="0"/>
              <a:t>optimalisation</a:t>
            </a:r>
            <a:r>
              <a:rPr lang="nl-BE" altLang="en-US" dirty="0" smtClean="0"/>
              <a:t> des </a:t>
            </a:r>
            <a:r>
              <a:rPr lang="nl-BE" altLang="en-US" dirty="0" err="1" smtClean="0"/>
              <a:t>processus</a:t>
            </a:r>
            <a:endParaRPr lang="fr-BE" altLang="en-US" dirty="0" smtClean="0"/>
          </a:p>
          <a:p>
            <a:pPr lvl="1"/>
            <a:r>
              <a:rPr lang="fr-BE" altLang="en-US" dirty="0" smtClean="0"/>
              <a:t>réutilisation des flux / messages existants</a:t>
            </a:r>
          </a:p>
          <a:p>
            <a:pPr lvl="1"/>
            <a:r>
              <a:rPr lang="fr-BE" altLang="en-US" dirty="0" smtClean="0"/>
              <a:t>penser les applications de manière générique</a:t>
            </a:r>
          </a:p>
          <a:p>
            <a:r>
              <a:rPr lang="fr-BE" dirty="0" smtClean="0"/>
              <a:t>liste des priorités 2021</a:t>
            </a:r>
          </a:p>
          <a:p>
            <a:pPr lvl="1"/>
            <a:r>
              <a:rPr lang="fr-BE" dirty="0" smtClean="0"/>
              <a:t>portfolio consolidé de 122 demandes, disponible sur la page comité général de Coordination du site web, dont 19 liées directement ou indirectement à la lutte contre la fraude</a:t>
            </a:r>
          </a:p>
          <a:p>
            <a:pPr lvl="1"/>
            <a:r>
              <a:rPr lang="fr-BE" dirty="0" smtClean="0">
                <a:sym typeface="Wingdings" panose="05000000000000000000" pitchFamily="2" charset="2"/>
              </a:rPr>
              <a:t> </a:t>
            </a:r>
            <a:r>
              <a:rPr lang="fr-BE" dirty="0" smtClean="0">
                <a:hlinkClick r:id="rId2"/>
              </a:rPr>
              <a:t>https://www.ksz-bcss.fgov.be/fr/a-propos-de-la-bcss/comites/comite-general-de-coordination</a:t>
            </a:r>
            <a:endParaRPr lang="fr-BE" dirty="0" smtClean="0"/>
          </a:p>
          <a:p>
            <a:pPr lvl="1"/>
            <a:endParaRPr lang="fr-FR"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36</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err="1" smtClean="0"/>
              <a:t>Priorités</a:t>
            </a:r>
            <a:r>
              <a:rPr lang="nl-BE" dirty="0" smtClean="0"/>
              <a:t> pour 2021</a:t>
            </a:r>
            <a:endParaRPr lang="fr-BE"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37</a:t>
            </a:fld>
            <a:endParaRPr lang="en-GB" dirty="0"/>
          </a:p>
        </p:txBody>
      </p:sp>
      <p:pic>
        <p:nvPicPr>
          <p:cNvPr id="5" name="Afbeelding 1"/>
          <p:cNvPicPr>
            <a:picLocks noChangeAspect="1"/>
          </p:cNvPicPr>
          <p:nvPr/>
        </p:nvPicPr>
        <p:blipFill rotWithShape="1">
          <a:blip r:embed="rId2"/>
          <a:srcRect t="11654"/>
          <a:stretch/>
        </p:blipFill>
        <p:spPr>
          <a:xfrm>
            <a:off x="1631504" y="1381303"/>
            <a:ext cx="8971416" cy="4466645"/>
          </a:xfrm>
          <a:prstGeom prst="rect">
            <a:avLst/>
          </a:prstGeom>
        </p:spPr>
      </p:pic>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724033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Priorités</a:t>
            </a:r>
            <a:r>
              <a:rPr lang="nl-BE" dirty="0"/>
              <a:t> pour 2021</a:t>
            </a:r>
            <a:endParaRPr lang="en-US" dirty="0"/>
          </a:p>
        </p:txBody>
      </p:sp>
      <p:sp>
        <p:nvSpPr>
          <p:cNvPr id="3" name="Content Placeholder 2"/>
          <p:cNvSpPr>
            <a:spLocks noGrp="1"/>
          </p:cNvSpPr>
          <p:nvPr>
            <p:ph idx="1"/>
          </p:nvPr>
        </p:nvSpPr>
        <p:spPr/>
        <p:txBody>
          <a:bodyPr/>
          <a:lstStyle/>
          <a:p>
            <a:r>
              <a:rPr lang="en-US" dirty="0" smtClean="0"/>
              <a:t>ventilation</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38</a:t>
            </a:fld>
            <a:endParaRPr lang="en-GB" dirty="0"/>
          </a:p>
        </p:txBody>
      </p:sp>
      <p:grpSp>
        <p:nvGrpSpPr>
          <p:cNvPr id="5" name="Group 4"/>
          <p:cNvGrpSpPr>
            <a:grpSpLocks noChangeAspect="1"/>
          </p:cNvGrpSpPr>
          <p:nvPr/>
        </p:nvGrpSpPr>
        <p:grpSpPr>
          <a:xfrm>
            <a:off x="2279576" y="1916833"/>
            <a:ext cx="7690058" cy="3384537"/>
            <a:chOff x="1691675" y="3592221"/>
            <a:chExt cx="6232863" cy="2743200"/>
          </a:xfrm>
        </p:grpSpPr>
        <p:grpSp>
          <p:nvGrpSpPr>
            <p:cNvPr id="6" name="Group 5"/>
            <p:cNvGrpSpPr/>
            <p:nvPr/>
          </p:nvGrpSpPr>
          <p:grpSpPr>
            <a:xfrm>
              <a:off x="1691675" y="3844137"/>
              <a:ext cx="1898773" cy="2033404"/>
              <a:chOff x="683565" y="4104252"/>
              <a:chExt cx="1726157" cy="1848549"/>
            </a:xfrm>
          </p:grpSpPr>
          <p:sp>
            <p:nvSpPr>
              <p:cNvPr id="8" name="TextBox 7"/>
              <p:cNvSpPr txBox="1"/>
              <p:nvPr/>
            </p:nvSpPr>
            <p:spPr>
              <a:xfrm>
                <a:off x="683565" y="5309443"/>
                <a:ext cx="1509873" cy="226778"/>
              </a:xfrm>
              <a:prstGeom prst="rect">
                <a:avLst/>
              </a:prstGeom>
              <a:noFill/>
            </p:spPr>
            <p:txBody>
              <a:bodyPr wrap="square" rtlCol="0">
                <a:spAutoFit/>
              </a:bodyPr>
              <a:lstStyle/>
              <a:p>
                <a:r>
                  <a:rPr lang="fr-BE" sz="1400" dirty="0"/>
                  <a:t>Bruxelles (</a:t>
                </a:r>
                <a:r>
                  <a:rPr lang="fr-BE" sz="1400" dirty="0">
                    <a:solidFill>
                      <a:srgbClr val="0070C0"/>
                    </a:solidFill>
                  </a:rPr>
                  <a:t>32</a:t>
                </a:r>
                <a:r>
                  <a:rPr lang="fr-BE" sz="1400" dirty="0"/>
                  <a:t>)</a:t>
                </a:r>
                <a:endParaRPr lang="en-US" sz="1400" dirty="0"/>
              </a:p>
            </p:txBody>
          </p:sp>
          <p:sp>
            <p:nvSpPr>
              <p:cNvPr id="9" name="TextBox 8"/>
              <p:cNvSpPr txBox="1"/>
              <p:nvPr/>
            </p:nvSpPr>
            <p:spPr>
              <a:xfrm>
                <a:off x="683566" y="4892862"/>
                <a:ext cx="1726156" cy="226778"/>
              </a:xfrm>
              <a:prstGeom prst="rect">
                <a:avLst/>
              </a:prstGeom>
              <a:noFill/>
            </p:spPr>
            <p:txBody>
              <a:bodyPr wrap="square" rtlCol="0">
                <a:spAutoFit/>
              </a:bodyPr>
              <a:lstStyle/>
              <a:p>
                <a:r>
                  <a:rPr lang="fr-BE" sz="1400" dirty="0"/>
                  <a:t>Région wallonne (</a:t>
                </a:r>
                <a:r>
                  <a:rPr lang="fr-BE" sz="1400" dirty="0">
                    <a:solidFill>
                      <a:srgbClr val="0070C0"/>
                    </a:solidFill>
                  </a:rPr>
                  <a:t>5</a:t>
                </a:r>
                <a:r>
                  <a:rPr lang="fr-BE" sz="1400" dirty="0"/>
                  <a:t>)</a:t>
                </a:r>
                <a:endParaRPr lang="en-US" sz="1400" dirty="0"/>
              </a:p>
            </p:txBody>
          </p:sp>
          <p:sp>
            <p:nvSpPr>
              <p:cNvPr id="10" name="TextBox 9"/>
              <p:cNvSpPr txBox="1"/>
              <p:nvPr/>
            </p:nvSpPr>
            <p:spPr>
              <a:xfrm>
                <a:off x="683565" y="4476281"/>
                <a:ext cx="1509873" cy="226778"/>
              </a:xfrm>
              <a:prstGeom prst="rect">
                <a:avLst/>
              </a:prstGeom>
              <a:noFill/>
            </p:spPr>
            <p:txBody>
              <a:bodyPr wrap="square" rtlCol="0">
                <a:spAutoFit/>
              </a:bodyPr>
              <a:lstStyle/>
              <a:p>
                <a:r>
                  <a:rPr lang="fr-BE" sz="1400" dirty="0"/>
                  <a:t>Flandre (</a:t>
                </a:r>
                <a:r>
                  <a:rPr lang="fr-BE" sz="1400" dirty="0">
                    <a:solidFill>
                      <a:srgbClr val="0070C0"/>
                    </a:solidFill>
                  </a:rPr>
                  <a:t>27</a:t>
                </a:r>
                <a:r>
                  <a:rPr lang="fr-BE" sz="1400" dirty="0"/>
                  <a:t>)</a:t>
                </a:r>
                <a:endParaRPr lang="en-US" sz="1400" dirty="0"/>
              </a:p>
            </p:txBody>
          </p:sp>
          <p:sp>
            <p:nvSpPr>
              <p:cNvPr id="11" name="TextBox 10"/>
              <p:cNvSpPr txBox="1"/>
              <p:nvPr/>
            </p:nvSpPr>
            <p:spPr>
              <a:xfrm>
                <a:off x="683565" y="4104252"/>
                <a:ext cx="1509873" cy="226778"/>
              </a:xfrm>
              <a:prstGeom prst="rect">
                <a:avLst/>
              </a:prstGeom>
              <a:noFill/>
            </p:spPr>
            <p:txBody>
              <a:bodyPr wrap="square" rtlCol="0">
                <a:spAutoFit/>
              </a:bodyPr>
              <a:lstStyle/>
              <a:p>
                <a:r>
                  <a:rPr lang="fr-BE" sz="1400" dirty="0"/>
                  <a:t>Inter-régional (</a:t>
                </a:r>
                <a:r>
                  <a:rPr lang="fr-BE" sz="1400" dirty="0">
                    <a:solidFill>
                      <a:srgbClr val="0070C0"/>
                    </a:solidFill>
                  </a:rPr>
                  <a:t>3</a:t>
                </a:r>
                <a:r>
                  <a:rPr lang="fr-BE" sz="1400" dirty="0"/>
                  <a:t>)</a:t>
                </a:r>
                <a:endParaRPr lang="en-US" sz="1400" dirty="0"/>
              </a:p>
            </p:txBody>
          </p:sp>
          <p:sp>
            <p:nvSpPr>
              <p:cNvPr id="12" name="TextBox 11"/>
              <p:cNvSpPr txBox="1"/>
              <p:nvPr/>
            </p:nvSpPr>
            <p:spPr>
              <a:xfrm>
                <a:off x="683565" y="5726023"/>
                <a:ext cx="1509873" cy="226778"/>
              </a:xfrm>
              <a:prstGeom prst="rect">
                <a:avLst/>
              </a:prstGeom>
              <a:noFill/>
            </p:spPr>
            <p:txBody>
              <a:bodyPr wrap="square" rtlCol="0">
                <a:spAutoFit/>
              </a:bodyPr>
              <a:lstStyle/>
              <a:p>
                <a:r>
                  <a:rPr lang="fr-BE" sz="1400" dirty="0"/>
                  <a:t>Fédéral / IPSS (</a:t>
                </a:r>
                <a:r>
                  <a:rPr lang="fr-BE" sz="1400" dirty="0">
                    <a:solidFill>
                      <a:srgbClr val="0070C0"/>
                    </a:solidFill>
                  </a:rPr>
                  <a:t>76</a:t>
                </a:r>
                <a:r>
                  <a:rPr lang="fr-BE" sz="1400" dirty="0"/>
                  <a:t>)</a:t>
                </a:r>
                <a:endParaRPr lang="en-US" sz="1400" dirty="0"/>
              </a:p>
            </p:txBody>
          </p:sp>
        </p:grpSp>
        <p:graphicFrame>
          <p:nvGraphicFramePr>
            <p:cNvPr id="7" name="Grafiek 20"/>
            <p:cNvGraphicFramePr>
              <a:graphicFrameLocks/>
            </p:cNvGraphicFramePr>
            <p:nvPr>
              <p:extLst>
                <p:ext uri="{D42A27DB-BD31-4B8C-83A1-F6EECF244321}">
                  <p14:modId xmlns:p14="http://schemas.microsoft.com/office/powerpoint/2010/main" val="1706840868"/>
                </p:ext>
              </p:extLst>
            </p:nvPr>
          </p:nvGraphicFramePr>
          <p:xfrm>
            <a:off x="3352538" y="3592221"/>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sp>
        <p:nvSpPr>
          <p:cNvPr id="13" name="Date Placeholder 1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497759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Priorités pour 2021</a:t>
            </a:r>
            <a:endParaRPr lang="en-US" dirty="0"/>
          </a:p>
        </p:txBody>
      </p:sp>
      <p:sp>
        <p:nvSpPr>
          <p:cNvPr id="3" name="Content Placeholder 2"/>
          <p:cNvSpPr>
            <a:spLocks noGrp="1"/>
          </p:cNvSpPr>
          <p:nvPr>
            <p:ph idx="1"/>
          </p:nvPr>
        </p:nvSpPr>
        <p:spPr/>
        <p:txBody>
          <a:bodyPr/>
          <a:lstStyle/>
          <a:p>
            <a:r>
              <a:rPr lang="fr-FR" smtClean="0"/>
              <a:t>la BCSS a également soumis plusieurs projets prioritaires e</a:t>
            </a:r>
            <a:r>
              <a:rPr lang="fr-BE" smtClean="0"/>
              <a:t>.a.</a:t>
            </a:r>
          </a:p>
          <a:p>
            <a:pPr lvl="1"/>
            <a:r>
              <a:rPr lang="nl-NL" smtClean="0"/>
              <a:t>élaborer une notion de ‘revenu actuel’ (fiscal + parafiscal)</a:t>
            </a:r>
          </a:p>
          <a:p>
            <a:pPr lvl="1"/>
            <a:r>
              <a:rPr lang="nl-NL" smtClean="0"/>
              <a:t>coordination de la mise à disposition d’une source authentique avec les données de contact du  citoyen</a:t>
            </a:r>
          </a:p>
          <a:p>
            <a:r>
              <a:rPr lang="fr-BE" smtClean="0"/>
              <a:t>poursuite de l’élargissement vers davantage de simplification </a:t>
            </a:r>
          </a:p>
          <a:p>
            <a:pPr lvl="1"/>
            <a:r>
              <a:rPr lang="fr-BE" smtClean="0"/>
              <a:t>régions </a:t>
            </a:r>
          </a:p>
          <a:p>
            <a:pPr lvl="2"/>
            <a:r>
              <a:rPr lang="fr-FR" smtClean="0"/>
              <a:t>la moitié des demandes prioritaires sont introduites par elles</a:t>
            </a:r>
          </a:p>
          <a:p>
            <a:pPr lvl="2"/>
            <a:r>
              <a:rPr lang="fr-BE" smtClean="0"/>
              <a:t>réciprocité (handicap, allocations familiales, inspection, enseignement)</a:t>
            </a:r>
          </a:p>
          <a:p>
            <a:pPr lvl="1"/>
            <a:r>
              <a:rPr lang="fr-BE" smtClean="0"/>
              <a:t>SPF Justice </a:t>
            </a:r>
          </a:p>
          <a:p>
            <a:pPr lvl="2"/>
            <a:r>
              <a:rPr lang="fr-FR" smtClean="0"/>
              <a:t>ouverture du registre pénal central aux organismes membres du réseau</a:t>
            </a:r>
            <a:endParaRPr lang="fr-BE" smtClean="0"/>
          </a:p>
          <a:p>
            <a:pPr lvl="1"/>
            <a:r>
              <a:rPr lang="fr-FR" smtClean="0"/>
              <a:t>SPF Finances devient (est) un partenaire important</a:t>
            </a:r>
            <a:endParaRPr lang="fr-BE" smtClean="0"/>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39</a:t>
            </a:fld>
            <a:endParaRPr lang="en-GB" dirty="0"/>
          </a:p>
        </p:txBody>
      </p:sp>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426518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Acteurs du secteur social en Belgique</a:t>
            </a:r>
            <a:endParaRPr lang="en-US" dirty="0"/>
          </a:p>
        </p:txBody>
      </p:sp>
      <p:sp>
        <p:nvSpPr>
          <p:cNvPr id="3" name="Content Placeholder 2"/>
          <p:cNvSpPr>
            <a:spLocks noGrp="1"/>
          </p:cNvSpPr>
          <p:nvPr>
            <p:ph idx="1"/>
          </p:nvPr>
        </p:nvSpPr>
        <p:spPr/>
        <p:txBody>
          <a:bodyPr>
            <a:normAutofit/>
          </a:bodyPr>
          <a:lstStyle/>
          <a:p>
            <a:r>
              <a:rPr lang="fr-FR" dirty="0" smtClean="0"/>
              <a:t>&gt; 11.500.000 assurés sociaux</a:t>
            </a:r>
          </a:p>
          <a:p>
            <a:r>
              <a:rPr lang="fr-FR" dirty="0" smtClean="0"/>
              <a:t>&gt; 225.000 employeurs</a:t>
            </a:r>
          </a:p>
          <a:p>
            <a:r>
              <a:rPr lang="fr-FR" dirty="0" smtClean="0"/>
              <a:t>2.000 instances actives dans la perception de cotisations ou dans la gestion, l'exécution ou l'octroi</a:t>
            </a:r>
          </a:p>
          <a:p>
            <a:pPr lvl="1"/>
            <a:r>
              <a:rPr lang="fr-FR" dirty="0" smtClean="0"/>
              <a:t>des assurances sociales (assurance maladie, assurance chômage, pensions, allocations familiales, ...) dans tous les régimes (travailleurs salariés, travailleurs indépendants, fonctionnaires)</a:t>
            </a:r>
          </a:p>
          <a:p>
            <a:pPr lvl="1"/>
            <a:r>
              <a:rPr lang="fr-FR" dirty="0" smtClean="0"/>
              <a:t>d'aide sociale (revenu d'intégration, allocations aux personnes handicapées …)</a:t>
            </a:r>
          </a:p>
          <a:p>
            <a:pPr lvl="1"/>
            <a:r>
              <a:rPr lang="fr-FR" dirty="0" smtClean="0"/>
              <a:t>des avantages supplémentaires prévus dans des CCT</a:t>
            </a:r>
          </a:p>
          <a:p>
            <a:r>
              <a:rPr lang="fr-FR" dirty="0" smtClean="0"/>
              <a:t>1.000 instances actives dans la gestion, l’exécution ou l’octroi</a:t>
            </a:r>
          </a:p>
          <a:p>
            <a:pPr lvl="1"/>
            <a:r>
              <a:rPr lang="fr-FR" dirty="0" smtClean="0"/>
              <a:t>des avantages sociaux prévus par des niveaux de pouvoir autres que les pouvoirs fédéraux (communes, villes, provinces, régions, communautés, …)</a:t>
            </a:r>
          </a:p>
          <a:p>
            <a:pPr lvl="1"/>
            <a:r>
              <a:rPr lang="fr-FR" dirty="0" smtClean="0"/>
              <a:t>des droits dérivés accordés sur la base du statut social du bénéficiaire (services fiscaux, sociétés de transports en commun, entreprises d’utilité publique, sociétés de logement social, …)</a:t>
            </a:r>
          </a:p>
          <a:p>
            <a:endParaRPr lang="fr-FR" dirty="0" smtClean="0"/>
          </a:p>
          <a:p>
            <a:endParaRPr lang="fr-FR" dirty="0"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4</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564723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smtClean="0"/>
              <a:t>Projets continus coordonnés par la BCSS</a:t>
            </a:r>
            <a:endParaRPr lang="en-US" dirty="0"/>
          </a:p>
        </p:txBody>
      </p:sp>
      <p:sp>
        <p:nvSpPr>
          <p:cNvPr id="3" name="Content Placeholder 2"/>
          <p:cNvSpPr>
            <a:spLocks noGrp="1"/>
          </p:cNvSpPr>
          <p:nvPr>
            <p:ph idx="1"/>
          </p:nvPr>
        </p:nvSpPr>
        <p:spPr/>
        <p:txBody>
          <a:bodyPr/>
          <a:lstStyle/>
          <a:p>
            <a:r>
              <a:rPr lang="fr-BE" dirty="0" err="1" smtClean="0"/>
              <a:t>G-Cloud</a:t>
            </a:r>
            <a:endParaRPr lang="fr-BE" dirty="0" smtClean="0"/>
          </a:p>
          <a:p>
            <a:r>
              <a:rPr lang="fr-BE" dirty="0" smtClean="0"/>
              <a:t>services pour les employeurs (Dimona – </a:t>
            </a:r>
            <a:r>
              <a:rPr lang="fr-BE" dirty="0" err="1" smtClean="0"/>
              <a:t>DmfA</a:t>
            </a:r>
            <a:r>
              <a:rPr lang="fr-BE" dirty="0" smtClean="0"/>
              <a:t> – DRS)</a:t>
            </a:r>
          </a:p>
          <a:p>
            <a:r>
              <a:rPr lang="fr-BE" dirty="0" smtClean="0"/>
              <a:t>services pour les citoyens</a:t>
            </a:r>
          </a:p>
          <a:p>
            <a:r>
              <a:rPr lang="fr-BE" dirty="0" smtClean="0"/>
              <a:t>services pour des tiers</a:t>
            </a:r>
          </a:p>
          <a:p>
            <a:r>
              <a:rPr lang="fr-BE" dirty="0" smtClean="0"/>
              <a:t>carte d’identité </a:t>
            </a:r>
            <a:r>
              <a:rPr lang="fr-BE" dirty="0" err="1" smtClean="0"/>
              <a:t>électonique</a:t>
            </a:r>
            <a:r>
              <a:rPr lang="fr-BE" dirty="0" smtClean="0"/>
              <a:t> (</a:t>
            </a:r>
            <a:r>
              <a:rPr lang="fr-BE" dirty="0" err="1" smtClean="0"/>
              <a:t>eID</a:t>
            </a:r>
            <a:r>
              <a:rPr lang="fr-BE" dirty="0" smtClean="0"/>
              <a:t>) et carte </a:t>
            </a:r>
            <a:r>
              <a:rPr lang="fr-BE" dirty="0" err="1" smtClean="0"/>
              <a:t>isi</a:t>
            </a:r>
            <a:r>
              <a:rPr lang="fr-BE" dirty="0" smtClean="0"/>
              <a:t>+</a:t>
            </a:r>
          </a:p>
          <a:p>
            <a:r>
              <a:rPr lang="fr-BE" dirty="0" smtClean="0"/>
              <a:t>statuts sociaux harmonisés – droits dérivés (SSH)</a:t>
            </a:r>
          </a:p>
          <a:p>
            <a:r>
              <a:rPr lang="fr-BE" dirty="0" err="1" smtClean="0"/>
              <a:t>eBox</a:t>
            </a:r>
            <a:r>
              <a:rPr lang="fr-BE" dirty="0" smtClean="0"/>
              <a:t> citoyen</a:t>
            </a:r>
          </a:p>
          <a:p>
            <a:r>
              <a:rPr lang="fr-BE" dirty="0" err="1" smtClean="0"/>
              <a:t>datawarehouse</a:t>
            </a:r>
            <a:r>
              <a:rPr lang="fr-BE" dirty="0" smtClean="0"/>
              <a:t> marché du travail et protection sociale</a:t>
            </a:r>
          </a:p>
          <a:p>
            <a:r>
              <a:rPr lang="fr-BE" dirty="0" smtClean="0"/>
              <a:t>lutte contre la fraude</a:t>
            </a:r>
          </a:p>
          <a:p>
            <a:r>
              <a:rPr lang="fr-BE" dirty="0" smtClean="0"/>
              <a:t>EESSI</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40</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845150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smtClean="0"/>
          </a:p>
          <a:p>
            <a:pPr algn="ctr"/>
            <a:r>
              <a:rPr lang="fr-BE" dirty="0" smtClean="0">
                <a:hlinkClick r:id="rId4"/>
              </a:rPr>
              <a:t>https://www.gcloud.belgium.be/fr/index.html</a:t>
            </a:r>
            <a:endParaRPr lang="fr-BE" dirty="0" smtClean="0"/>
          </a:p>
        </p:txBody>
      </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529107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G-Cloud</a:t>
            </a:r>
            <a:endParaRPr lang="en-US" dirty="0"/>
          </a:p>
        </p:txBody>
      </p:sp>
      <p:sp>
        <p:nvSpPr>
          <p:cNvPr id="3" name="Content Placeholder 2"/>
          <p:cNvSpPr>
            <a:spLocks noGrp="1"/>
          </p:cNvSpPr>
          <p:nvPr>
            <p:ph idx="1"/>
          </p:nvPr>
        </p:nvSpPr>
        <p:spPr/>
        <p:txBody>
          <a:bodyPr/>
          <a:lstStyle/>
          <a:p>
            <a:r>
              <a:rPr lang="fr-FR" dirty="0" smtClean="0"/>
              <a:t>business case pour le gouvernement fédéral, </a:t>
            </a:r>
            <a:r>
              <a:rPr lang="fr-FR" dirty="0" err="1" smtClean="0"/>
              <a:t>p.e</a:t>
            </a:r>
            <a:r>
              <a:rPr lang="fr-FR" dirty="0" smtClean="0"/>
              <a:t>.</a:t>
            </a:r>
          </a:p>
          <a:p>
            <a:pPr lvl="1"/>
            <a:r>
              <a:rPr lang="fr-FR" dirty="0" smtClean="0"/>
              <a:t>consolidation des </a:t>
            </a:r>
            <a:r>
              <a:rPr lang="fr-FR" dirty="0" err="1" smtClean="0"/>
              <a:t>datacenters</a:t>
            </a:r>
            <a:r>
              <a:rPr lang="fr-FR" dirty="0" smtClean="0"/>
              <a:t> </a:t>
            </a:r>
          </a:p>
          <a:p>
            <a:pPr lvl="1"/>
            <a:r>
              <a:rPr lang="fr-FR" dirty="0"/>
              <a:t>i</a:t>
            </a:r>
            <a:r>
              <a:rPr lang="fr-FR" dirty="0" smtClean="0"/>
              <a:t>nfrastructure as a </a:t>
            </a:r>
            <a:r>
              <a:rPr lang="fr-FR" dirty="0"/>
              <a:t>s</a:t>
            </a:r>
            <a:r>
              <a:rPr lang="fr-FR" dirty="0" smtClean="0"/>
              <a:t>ervice (</a:t>
            </a:r>
            <a:r>
              <a:rPr lang="fr-FR" dirty="0" err="1" smtClean="0"/>
              <a:t>IaaS</a:t>
            </a:r>
            <a:r>
              <a:rPr lang="fr-FR" dirty="0" smtClean="0"/>
              <a:t>) (serveurs virtuels) </a:t>
            </a:r>
          </a:p>
          <a:p>
            <a:pPr lvl="1"/>
            <a:r>
              <a:rPr lang="fr-FR" dirty="0" smtClean="0"/>
              <a:t>capacité de stockage commun</a:t>
            </a:r>
          </a:p>
          <a:p>
            <a:pPr lvl="1"/>
            <a:r>
              <a:rPr lang="fr-FR" dirty="0" smtClean="0"/>
              <a:t>Internet Access Protection (infrastructure de protection du réseau) </a:t>
            </a:r>
          </a:p>
          <a:p>
            <a:pPr lvl="1"/>
            <a:r>
              <a:rPr lang="fr-FR" dirty="0" err="1" smtClean="0"/>
              <a:t>Babelfed</a:t>
            </a:r>
            <a:r>
              <a:rPr lang="fr-FR" dirty="0" smtClean="0"/>
              <a:t> (outil de traduction) </a:t>
            </a:r>
          </a:p>
          <a:p>
            <a:pPr lvl="1"/>
            <a:r>
              <a:rPr lang="fr-FR" dirty="0" smtClean="0"/>
              <a:t>solution intégrée pour la téléphonie, la messagerie et d’autres possibilités de collaboration </a:t>
            </a:r>
          </a:p>
          <a:p>
            <a:pPr lvl="1"/>
            <a:r>
              <a:rPr lang="fr-FR" dirty="0" smtClean="0"/>
              <a:t>Platform as a Service (</a:t>
            </a:r>
            <a:r>
              <a:rPr lang="fr-FR" dirty="0" err="1" smtClean="0"/>
              <a:t>PaaS</a:t>
            </a:r>
            <a:r>
              <a:rPr lang="fr-FR" dirty="0" smtClean="0"/>
              <a:t>) (plate-forme de développement standardisée) </a:t>
            </a:r>
          </a:p>
          <a:p>
            <a:pPr lvl="1"/>
            <a:r>
              <a:rPr lang="fr-FR" dirty="0" smtClean="0"/>
              <a:t>cahiers de charge</a:t>
            </a:r>
          </a:p>
        </p:txBody>
      </p:sp>
      <p:sp>
        <p:nvSpPr>
          <p:cNvPr id="5" name="Slide Number Placeholder 4"/>
          <p:cNvSpPr>
            <a:spLocks noGrp="1"/>
          </p:cNvSpPr>
          <p:nvPr>
            <p:ph type="sldNum" sz="quarter" idx="10"/>
          </p:nvPr>
        </p:nvSpPr>
        <p:spPr/>
        <p:txBody>
          <a:bodyPr/>
          <a:lstStyle/>
          <a:p>
            <a:fld id="{7A7F1E79-8225-48A0-95BD-5254C3720E2D}" type="slidenum">
              <a:rPr lang="en-GB" smtClean="0"/>
              <a:pPr/>
              <a:t>42</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476372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nl-BE" noProof="0" dirty="0" smtClean="0"/>
              <a:t>Status G-Cloud Service Portfolio</a:t>
            </a:r>
            <a:endParaRPr lang="nl-BE" noProof="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43</a:t>
            </a:fld>
            <a:endParaRPr lang="en-GB" dirty="0"/>
          </a:p>
        </p:txBody>
      </p:sp>
      <p:sp>
        <p:nvSpPr>
          <p:cNvPr id="8" name="Slide Number Placeholder 5"/>
          <p:cNvSpPr txBox="1">
            <a:spLocks/>
          </p:cNvSpPr>
          <p:nvPr/>
        </p:nvSpPr>
        <p:spPr>
          <a:xfrm>
            <a:off x="9888569" y="6536343"/>
            <a:ext cx="481642" cy="216000"/>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dirty="0">
              <a:solidFill>
                <a:srgbClr val="364C9D"/>
              </a:solidFill>
            </a:endParaRPr>
          </a:p>
        </p:txBody>
      </p:sp>
      <p:pic>
        <p:nvPicPr>
          <p:cNvPr id="9" name="Picture 8"/>
          <p:cNvPicPr>
            <a:picLocks noChangeAspect="1"/>
          </p:cNvPicPr>
          <p:nvPr/>
        </p:nvPicPr>
        <p:blipFill>
          <a:blip r:embed="rId3"/>
          <a:stretch>
            <a:fillRect/>
          </a:stretch>
        </p:blipFill>
        <p:spPr>
          <a:xfrm>
            <a:off x="1534344" y="6314094"/>
            <a:ext cx="9144000" cy="146249"/>
          </a:xfrm>
          <a:prstGeom prst="rect">
            <a:avLst/>
          </a:prstGeom>
        </p:spPr>
      </p:pic>
      <p:pic>
        <p:nvPicPr>
          <p:cNvPr id="10" name="Picture 9"/>
          <p:cNvPicPr>
            <a:picLocks noChangeAspect="1"/>
          </p:cNvPicPr>
          <p:nvPr/>
        </p:nvPicPr>
        <p:blipFill>
          <a:blip r:embed="rId4"/>
          <a:stretch>
            <a:fillRect/>
          </a:stretch>
        </p:blipFill>
        <p:spPr>
          <a:xfrm>
            <a:off x="1518692" y="1015330"/>
            <a:ext cx="9144000" cy="5275782"/>
          </a:xfrm>
          <a:prstGeom prst="rect">
            <a:avLst/>
          </a:prstGeom>
        </p:spPr>
      </p:pic>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968846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 </a:t>
            </a:r>
            <a:r>
              <a:rPr lang="nl-BE" dirty="0" err="1" smtClean="0"/>
              <a:t>organisation</a:t>
            </a:r>
            <a:endParaRPr lang="en-US" dirty="0"/>
          </a:p>
        </p:txBody>
      </p:sp>
      <p:grpSp>
        <p:nvGrpSpPr>
          <p:cNvPr id="9" name="Group 8"/>
          <p:cNvGrpSpPr/>
          <p:nvPr/>
        </p:nvGrpSpPr>
        <p:grpSpPr>
          <a:xfrm>
            <a:off x="2021606" y="1124744"/>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dirty="0">
                  <a:solidFill>
                    <a:schemeClr val="tx1">
                      <a:lumMod val="75000"/>
                    </a:schemeClr>
                  </a:solidFill>
                </a:rPr>
                <a:t>3 </a:t>
              </a:r>
              <a:r>
                <a:rPr lang="nl-BE" sz="1600" dirty="0" err="1">
                  <a:solidFill>
                    <a:schemeClr val="tx1">
                      <a:lumMod val="75000"/>
                    </a:schemeClr>
                  </a:solidFill>
                </a:rPr>
                <a:t>Collèges</a:t>
              </a:r>
              <a:r>
                <a:rPr lang="nl-BE" sz="1600" dirty="0">
                  <a:solidFill>
                    <a:schemeClr val="tx1">
                      <a:lumMod val="75000"/>
                    </a:schemeClr>
                  </a:solidFill>
                </a:rPr>
                <a:t> (SPF, IPSS, ION)</a:t>
              </a:r>
            </a:p>
          </p:txBody>
        </p:sp>
        <p:sp>
          <p:nvSpPr>
            <p:cNvPr id="6" name="Rounded Rectangle 5"/>
            <p:cNvSpPr/>
            <p:nvPr/>
          </p:nvSpPr>
          <p:spPr>
            <a:xfrm>
              <a:off x="497606" y="352550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SIT (managers ICT des SPF, IPSS, ION) </a:t>
              </a:r>
            </a:p>
          </p:txBody>
        </p:sp>
        <p:sp>
          <p:nvSpPr>
            <p:cNvPr id="7" name="Rounded Rectangle 6"/>
            <p:cNvSpPr/>
            <p:nvPr/>
          </p:nvSpPr>
          <p:spPr>
            <a:xfrm>
              <a:off x="497606" y="4821646"/>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Service </a:t>
              </a:r>
            </a:p>
            <a:p>
              <a:r>
                <a:rPr lang="nl-BE" sz="1600"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90048876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687640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smtClean="0"/>
              <a:t>G-Cloud - exemples d’impact</a:t>
            </a:r>
            <a:endParaRPr lang="en-US" dirty="0"/>
          </a:p>
        </p:txBody>
      </p:sp>
      <p:sp>
        <p:nvSpPr>
          <p:cNvPr id="3" name="Content Placeholder 2"/>
          <p:cNvSpPr>
            <a:spLocks noGrp="1"/>
          </p:cNvSpPr>
          <p:nvPr>
            <p:ph idx="1"/>
          </p:nvPr>
        </p:nvSpPr>
        <p:spPr/>
        <p:txBody>
          <a:bodyPr/>
          <a:lstStyle/>
          <a:p>
            <a:r>
              <a:rPr lang="nl-BE" dirty="0" err="1" smtClean="0"/>
              <a:t>négociations</a:t>
            </a:r>
            <a:r>
              <a:rPr lang="nl-BE" dirty="0" smtClean="0"/>
              <a:t> des </a:t>
            </a:r>
            <a:r>
              <a:rPr lang="nl-BE" dirty="0" err="1" smtClean="0"/>
              <a:t>licences</a:t>
            </a:r>
            <a:r>
              <a:rPr lang="nl-BE" dirty="0" smtClean="0"/>
              <a:t> </a:t>
            </a:r>
            <a:r>
              <a:rPr lang="nl-BE" dirty="0" err="1" smtClean="0"/>
              <a:t>centralisées</a:t>
            </a:r>
            <a:r>
              <a:rPr lang="nl-BE" dirty="0" smtClean="0"/>
              <a:t> </a:t>
            </a:r>
            <a:r>
              <a:rPr lang="nl-BE" dirty="0" err="1" smtClean="0"/>
              <a:t>avec</a:t>
            </a:r>
            <a:r>
              <a:rPr lang="nl-BE" dirty="0" smtClean="0"/>
              <a:t> Microsoft</a:t>
            </a:r>
            <a:r>
              <a:rPr lang="nl-BE" dirty="0"/>
              <a:t>: </a:t>
            </a:r>
            <a:r>
              <a:rPr lang="nl-BE" dirty="0" err="1" smtClean="0"/>
              <a:t>réductions</a:t>
            </a:r>
            <a:r>
              <a:rPr lang="nl-BE" dirty="0" smtClean="0"/>
              <a:t> </a:t>
            </a:r>
            <a:r>
              <a:rPr lang="nl-BE" dirty="0" err="1" smtClean="0"/>
              <a:t>supplémentaires</a:t>
            </a:r>
            <a:r>
              <a:rPr lang="nl-BE" dirty="0" smtClean="0"/>
              <a:t> </a:t>
            </a:r>
            <a:r>
              <a:rPr lang="nl-BE" dirty="0" err="1" smtClean="0"/>
              <a:t>sur</a:t>
            </a:r>
            <a:r>
              <a:rPr lang="nl-BE" dirty="0" smtClean="0"/>
              <a:t> les </a:t>
            </a:r>
            <a:r>
              <a:rPr lang="nl-BE" dirty="0" err="1" smtClean="0"/>
              <a:t>licences</a:t>
            </a:r>
            <a:r>
              <a:rPr lang="nl-BE" dirty="0" smtClean="0"/>
              <a:t> O365 </a:t>
            </a:r>
            <a:r>
              <a:rPr lang="nl-BE" dirty="0"/>
              <a:t>( ~ </a:t>
            </a:r>
            <a:r>
              <a:rPr lang="nl-BE" dirty="0" smtClean="0"/>
              <a:t>3,5M</a:t>
            </a:r>
            <a:r>
              <a:rPr lang="nl-BE" dirty="0"/>
              <a:t>€ </a:t>
            </a:r>
            <a:r>
              <a:rPr lang="nl-BE" dirty="0" err="1" smtClean="0"/>
              <a:t>d’avantages</a:t>
            </a:r>
            <a:r>
              <a:rPr lang="nl-BE" dirty="0" smtClean="0"/>
              <a:t> </a:t>
            </a:r>
            <a:r>
              <a:rPr lang="nl-BE" dirty="0" err="1" smtClean="0"/>
              <a:t>sur</a:t>
            </a:r>
            <a:r>
              <a:rPr lang="nl-BE" dirty="0" smtClean="0"/>
              <a:t> base </a:t>
            </a:r>
            <a:r>
              <a:rPr lang="nl-BE" dirty="0" err="1" smtClean="0"/>
              <a:t>annuelle</a:t>
            </a:r>
            <a:r>
              <a:rPr lang="nl-BE" dirty="0" smtClean="0"/>
              <a:t>)</a:t>
            </a:r>
            <a:endParaRPr lang="nl-BE" dirty="0"/>
          </a:p>
          <a:p>
            <a:endParaRPr lang="nl-BE" sz="800" dirty="0"/>
          </a:p>
          <a:p>
            <a:r>
              <a:rPr lang="nl-BE" dirty="0" err="1" smtClean="0"/>
              <a:t>économies</a:t>
            </a:r>
            <a:r>
              <a:rPr lang="nl-BE" dirty="0" smtClean="0"/>
              <a:t> </a:t>
            </a:r>
            <a:r>
              <a:rPr lang="nl-BE" dirty="0" err="1" smtClean="0"/>
              <a:t>d’échelles</a:t>
            </a:r>
            <a:r>
              <a:rPr lang="nl-BE" dirty="0" smtClean="0"/>
              <a:t> </a:t>
            </a:r>
            <a:r>
              <a:rPr lang="nl-BE" dirty="0"/>
              <a:t>=&gt; </a:t>
            </a:r>
            <a:r>
              <a:rPr lang="nl-BE" dirty="0" smtClean="0"/>
              <a:t>prix de </a:t>
            </a:r>
            <a:r>
              <a:rPr lang="nl-BE" dirty="0" err="1" smtClean="0"/>
              <a:t>revient</a:t>
            </a:r>
            <a:r>
              <a:rPr lang="nl-BE" dirty="0" smtClean="0"/>
              <a:t> en baisse des services </a:t>
            </a:r>
            <a:r>
              <a:rPr lang="nl-BE" dirty="0"/>
              <a:t>G-Cloud </a:t>
            </a:r>
            <a:r>
              <a:rPr lang="nl-BE" dirty="0" err="1"/>
              <a:t>sur</a:t>
            </a:r>
            <a:r>
              <a:rPr lang="nl-BE" dirty="0"/>
              <a:t> 9 </a:t>
            </a:r>
            <a:r>
              <a:rPr lang="nl-BE" dirty="0" err="1"/>
              <a:t>mois</a:t>
            </a:r>
            <a:r>
              <a:rPr lang="nl-BE" dirty="0"/>
              <a:t> de </a:t>
            </a:r>
            <a:r>
              <a:rPr lang="nl-BE" dirty="0" err="1"/>
              <a:t>temps</a:t>
            </a:r>
            <a:r>
              <a:rPr lang="nl-BE" dirty="0"/>
              <a:t>: </a:t>
            </a:r>
            <a:r>
              <a:rPr lang="nl-BE" dirty="0" smtClean="0"/>
              <a:t>computer </a:t>
            </a:r>
            <a:r>
              <a:rPr lang="nl-BE" dirty="0"/>
              <a:t>-12%, </a:t>
            </a:r>
            <a:r>
              <a:rPr lang="nl-BE" dirty="0" smtClean="0"/>
              <a:t>stockage </a:t>
            </a:r>
            <a:r>
              <a:rPr lang="nl-BE" dirty="0"/>
              <a:t>-40</a:t>
            </a:r>
            <a:r>
              <a:rPr lang="nl-BE" dirty="0" smtClean="0"/>
              <a:t>%</a:t>
            </a:r>
            <a:endParaRPr lang="nl-BE" dirty="0"/>
          </a:p>
          <a:p>
            <a:endParaRPr lang="nl-BE" sz="800" dirty="0"/>
          </a:p>
          <a:p>
            <a:r>
              <a:rPr lang="nl-BE" dirty="0" err="1"/>
              <a:t>r</a:t>
            </a:r>
            <a:r>
              <a:rPr lang="nl-BE" dirty="0" err="1" smtClean="0"/>
              <a:t>éutilisation</a:t>
            </a:r>
            <a:r>
              <a:rPr lang="nl-BE" dirty="0" smtClean="0"/>
              <a:t> </a:t>
            </a:r>
            <a:r>
              <a:rPr lang="nl-BE" dirty="0"/>
              <a:t>à grande </a:t>
            </a:r>
            <a:r>
              <a:rPr lang="nl-BE" dirty="0" smtClean="0"/>
              <a:t>échelle des </a:t>
            </a:r>
            <a:r>
              <a:rPr lang="nl-BE" dirty="0" err="1" smtClean="0"/>
              <a:t>marchés</a:t>
            </a:r>
            <a:r>
              <a:rPr lang="nl-BE" dirty="0" smtClean="0"/>
              <a:t> </a:t>
            </a:r>
            <a:r>
              <a:rPr lang="nl-BE" dirty="0" err="1" smtClean="0"/>
              <a:t>publics</a:t>
            </a:r>
            <a:r>
              <a:rPr lang="nl-BE" dirty="0" smtClean="0"/>
              <a:t> via centrales </a:t>
            </a:r>
            <a:r>
              <a:rPr lang="nl-BE" dirty="0" err="1" smtClean="0"/>
              <a:t>d’achats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45</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729230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c</a:t>
            </a:r>
            <a:r>
              <a:rPr lang="fr-FR" dirty="0" smtClean="0"/>
              <a:t>loud</a:t>
            </a:r>
            <a:endParaRPr lang="en-US" dirty="0"/>
          </a:p>
        </p:txBody>
      </p:sp>
      <p:sp>
        <p:nvSpPr>
          <p:cNvPr id="16" name="TextBox 15"/>
          <p:cNvSpPr txBox="1"/>
          <p:nvPr/>
        </p:nvSpPr>
        <p:spPr>
          <a:xfrm>
            <a:off x="7402999" y="980728"/>
            <a:ext cx="1368152" cy="369332"/>
          </a:xfrm>
          <a:prstGeom prst="rect">
            <a:avLst/>
          </a:prstGeom>
          <a:noFill/>
        </p:spPr>
        <p:txBody>
          <a:bodyPr wrap="square" rtlCol="0">
            <a:spAutoFit/>
          </a:bodyPr>
          <a:lstStyle/>
          <a:p>
            <a:pPr algn="ctr"/>
            <a:r>
              <a:rPr lang="nl-BE" dirty="0" smtClean="0"/>
              <a:t>Public Cloud</a:t>
            </a:r>
            <a:endParaRPr lang="en-US" dirty="0"/>
          </a:p>
        </p:txBody>
      </p:sp>
      <p:grpSp>
        <p:nvGrpSpPr>
          <p:cNvPr id="78" name="Group 77"/>
          <p:cNvGrpSpPr/>
          <p:nvPr/>
        </p:nvGrpSpPr>
        <p:grpSpPr>
          <a:xfrm>
            <a:off x="1680580" y="1132239"/>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a:solidFill>
                    <a:schemeClr val="tx1"/>
                  </a:solidFill>
                </a:rPr>
                <a:t>Hybrid</a:t>
              </a:r>
              <a:r>
                <a:rPr lang="nl-BE" sz="2400" dirty="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
        <p:nvSpPr>
          <p:cNvPr id="3" name="Slide Number Placeholder 2"/>
          <p:cNvSpPr>
            <a:spLocks noGrp="1"/>
          </p:cNvSpPr>
          <p:nvPr>
            <p:ph type="sldNum" sz="quarter" idx="10"/>
          </p:nvPr>
        </p:nvSpPr>
        <p:spPr>
          <a:xfrm>
            <a:off x="11125200" y="6448251"/>
            <a:ext cx="1001184" cy="365125"/>
          </a:xfrm>
        </p:spPr>
        <p:txBody>
          <a:bodyPr/>
          <a:lstStyle/>
          <a:p>
            <a:pPr>
              <a:defRPr/>
            </a:pPr>
            <a:fld id="{7A7F1E79-8225-48A0-95BD-5254C3720E2D}" type="slidenum">
              <a:rPr lang="en-GB" smtClean="0"/>
              <a:pPr>
                <a:defRPr/>
              </a:pPr>
              <a:t>46</a:t>
            </a:fld>
            <a:endParaRPr lang="en-GB" dirty="0"/>
          </a:p>
        </p:txBody>
      </p:sp>
      <p:sp>
        <p:nvSpPr>
          <p:cNvPr id="4" name="Date Placeholder 3"/>
          <p:cNvSpPr>
            <a:spLocks noGrp="1"/>
          </p:cNvSpPr>
          <p:nvPr>
            <p:ph type="dt" sz="half" idx="11"/>
          </p:nvPr>
        </p:nvSpPr>
        <p:spPr/>
        <p:txBody>
          <a:bodyPr/>
          <a:lstStyle/>
          <a:p>
            <a:pPr>
              <a:defRPr/>
            </a:pPr>
            <a:r>
              <a:rPr lang="en-US" dirty="0" smtClean="0"/>
              <a:t>2/11/2021</a:t>
            </a:r>
            <a:endParaRPr lang="en-GB" dirty="0"/>
          </a:p>
        </p:txBody>
      </p:sp>
    </p:spTree>
    <p:extLst>
      <p:ext uri="{BB962C8B-B14F-4D97-AF65-F5344CB8AC3E}">
        <p14:creationId xmlns:p14="http://schemas.microsoft.com/office/powerpoint/2010/main" val="2713984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AutoShape 14" descr="Image result for containe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1598103"/>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2209801" y="2426778"/>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nvGrpSpPr>
          <p:cNvPr id="12320" name="Group 4"/>
          <p:cNvGrpSpPr>
            <a:grpSpLocks/>
          </p:cNvGrpSpPr>
          <p:nvPr/>
        </p:nvGrpSpPr>
        <p:grpSpPr bwMode="auto">
          <a:xfrm>
            <a:off x="4324351" y="1375852"/>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bwMode="auto">
          <a:xfrm>
            <a:off x="3409951" y="1929890"/>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2315" name="Group 5"/>
          <p:cNvGrpSpPr>
            <a:grpSpLocks/>
          </p:cNvGrpSpPr>
          <p:nvPr/>
        </p:nvGrpSpPr>
        <p:grpSpPr bwMode="auto">
          <a:xfrm>
            <a:off x="7539039" y="1513965"/>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bwMode="auto">
          <a:xfrm>
            <a:off x="6648451" y="1925127"/>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1" y="3744055"/>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309" name="Group 8"/>
          <p:cNvGrpSpPr>
            <a:grpSpLocks/>
          </p:cNvGrpSpPr>
          <p:nvPr/>
        </p:nvGrpSpPr>
        <p:grpSpPr bwMode="auto">
          <a:xfrm>
            <a:off x="4271963" y="3728180"/>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bwMode="auto">
          <a:xfrm>
            <a:off x="3419476" y="486165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flipH="1">
            <a:off x="7834313" y="4142517"/>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smtClean="0"/>
              <a:t>Monitoring</a:t>
            </a:r>
            <a:br>
              <a:rPr lang="fr-BE" dirty="0" smtClean="0"/>
            </a:br>
            <a:r>
              <a:rPr lang="fr-BE" dirty="0" smtClean="0"/>
              <a:t>Sécurisation</a:t>
            </a:r>
            <a:br>
              <a:rPr lang="fr-BE" dirty="0" smtClean="0"/>
            </a:br>
            <a:r>
              <a:rPr lang="fr-BE" dirty="0" err="1" smtClean="0"/>
              <a:t>logging</a:t>
            </a:r>
            <a:endParaRPr lang="fr-BE" dirty="0"/>
          </a:p>
        </p:txBody>
      </p:sp>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42000" y="4452081"/>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5775326" y="3728181"/>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5163" y="3536092"/>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7794" y="5702124"/>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4392" y="4882181"/>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Content Placeholder 2"/>
          <p:cNvSpPr>
            <a:spLocks noGrp="1"/>
          </p:cNvSpPr>
          <p:nvPr>
            <p:ph idx="1"/>
          </p:nvPr>
        </p:nvSpPr>
        <p:spPr>
          <a:xfrm>
            <a:off x="1981200" y="908720"/>
            <a:ext cx="8229600" cy="5741353"/>
          </a:xfrm>
        </p:spPr>
        <p:txBody>
          <a:bodyPr/>
          <a:lstStyle/>
          <a:p>
            <a:r>
              <a:rPr lang="fr-BE" altLang="fr-FR" sz="2400" dirty="0"/>
              <a:t>introduction technologie de conteneurs </a:t>
            </a:r>
          </a:p>
          <a:p>
            <a:endParaRPr lang="fr-BE" altLang="fr-FR" dirty="0" smtClean="0"/>
          </a:p>
          <a:p>
            <a:endParaRPr lang="fr-BE" altLang="fr-FR" dirty="0" smtClean="0"/>
          </a:p>
          <a:p>
            <a:endParaRPr lang="fr-BE" altLang="fr-FR" sz="1050" dirty="0"/>
          </a:p>
          <a:p>
            <a:endParaRPr lang="fr-BE" altLang="fr-FR" sz="800" dirty="0"/>
          </a:p>
          <a:p>
            <a:endParaRPr lang="fr-BE" altLang="fr-FR" sz="800" dirty="0"/>
          </a:p>
          <a:p>
            <a:r>
              <a:rPr lang="fr-BE" altLang="fr-FR" sz="2400" dirty="0"/>
              <a:t>traduit en technologie moderne Platform-as-a-Service</a:t>
            </a:r>
          </a:p>
        </p:txBody>
      </p:sp>
      <p:sp>
        <p:nvSpPr>
          <p:cNvPr id="38" name="Title 1"/>
          <p:cNvSpPr>
            <a:spLocks noGrp="1"/>
          </p:cNvSpPr>
          <p:nvPr>
            <p:ph type="title"/>
          </p:nvPr>
        </p:nvSpPr>
        <p:spPr>
          <a:xfrm>
            <a:off x="1991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fr-BE" sz="4000" dirty="0">
                <a:solidFill>
                  <a:srgbClr val="0087BE"/>
                </a:solidFill>
              </a:rPr>
              <a:t>G-Cloud - </a:t>
            </a:r>
            <a:r>
              <a:rPr lang="nl-BE" sz="4000" dirty="0">
                <a:solidFill>
                  <a:srgbClr val="0087BE"/>
                </a:solidFill>
              </a:rPr>
              <a:t>Platform as a Service - containers</a:t>
            </a:r>
            <a:endParaRPr lang="en-US" sz="4000" dirty="0">
              <a:solidFill>
                <a:srgbClr val="0087BE"/>
              </a:solidFill>
            </a:endParaRPr>
          </a:p>
        </p:txBody>
      </p:sp>
      <p:sp>
        <p:nvSpPr>
          <p:cNvPr id="6" name="Rectangle 5"/>
          <p:cNvSpPr/>
          <p:nvPr/>
        </p:nvSpPr>
        <p:spPr>
          <a:xfrm>
            <a:off x="2147794" y="2426778"/>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contenu individue</a:t>
            </a:r>
            <a:r>
              <a:rPr lang="fr-BE" sz="1400" dirty="0">
                <a:solidFill>
                  <a:schemeClr val="tx1"/>
                </a:solidFill>
              </a:rPr>
              <a:t>l</a:t>
            </a:r>
            <a:endParaRPr lang="en-US" sz="1400" dirty="0">
              <a:solidFill>
                <a:schemeClr val="tx1"/>
              </a:solidFill>
            </a:endParaRPr>
          </a:p>
        </p:txBody>
      </p:sp>
      <p:sp>
        <p:nvSpPr>
          <p:cNvPr id="7" name="Rectangle 6"/>
          <p:cNvSpPr/>
          <p:nvPr/>
        </p:nvSpPr>
        <p:spPr>
          <a:xfrm>
            <a:off x="4313486" y="2564704"/>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41" name="Rectangle 40"/>
          <p:cNvSpPr/>
          <p:nvPr/>
        </p:nvSpPr>
        <p:spPr>
          <a:xfrm>
            <a:off x="7539039" y="2564704"/>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et facilement transportable</a:t>
            </a:r>
          </a:p>
          <a:p>
            <a:pPr algn="ctr"/>
            <a:endParaRPr lang="en-US" sz="1400" dirty="0">
              <a:solidFill>
                <a:schemeClr val="tx1"/>
              </a:solidFill>
            </a:endParaRPr>
          </a:p>
        </p:txBody>
      </p:sp>
      <p:sp>
        <p:nvSpPr>
          <p:cNvPr id="2" name="Slide Number Placeholder 1"/>
          <p:cNvSpPr>
            <a:spLocks noGrp="1"/>
          </p:cNvSpPr>
          <p:nvPr>
            <p:ph type="sldNum" sz="quarter" idx="12"/>
          </p:nvPr>
        </p:nvSpPr>
        <p:spPr/>
        <p:txBody>
          <a:bodyPr/>
          <a:lstStyle/>
          <a:p>
            <a:pPr>
              <a:defRPr/>
            </a:pPr>
            <a:r>
              <a:rPr lang="en-GB" dirty="0" smtClean="0"/>
              <a:t>48</a:t>
            </a:r>
            <a:endParaRPr lang="en-GB" dirty="0"/>
          </a:p>
        </p:txBody>
      </p:sp>
      <p:pic>
        <p:nvPicPr>
          <p:cNvPr id="5" name="Picture 4"/>
          <p:cNvPicPr>
            <a:picLocks noChangeAspect="1"/>
          </p:cNvPicPr>
          <p:nvPr/>
        </p:nvPicPr>
        <p:blipFill>
          <a:blip r:embed="rId13"/>
          <a:stretch>
            <a:fillRect/>
          </a:stretch>
        </p:blipFill>
        <p:spPr>
          <a:xfrm>
            <a:off x="775979" y="6482938"/>
            <a:ext cx="1158340" cy="371888"/>
          </a:xfrm>
          <a:prstGeom prst="rect">
            <a:avLst/>
          </a:prstGeom>
        </p:spPr>
      </p:pic>
    </p:spTree>
    <p:extLst>
      <p:ext uri="{BB962C8B-B14F-4D97-AF65-F5344CB8AC3E}">
        <p14:creationId xmlns:p14="http://schemas.microsoft.com/office/powerpoint/2010/main" val="4062763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018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a:bodyPr>
          <a:lstStyle/>
          <a:p>
            <a:r>
              <a:rPr lang="fr-BE" dirty="0"/>
              <a:t>G-Cloud </a:t>
            </a:r>
            <a:r>
              <a:rPr lang="fr-BE" dirty="0" smtClean="0"/>
              <a:t>- </a:t>
            </a:r>
            <a:r>
              <a:rPr lang="fr-BE" dirty="0" err="1" smtClean="0"/>
              <a:t>PaaS</a:t>
            </a:r>
            <a:r>
              <a:rPr lang="fr-BE" dirty="0" smtClean="0"/>
              <a:t> </a:t>
            </a:r>
            <a:r>
              <a:rPr lang="fr-BE" dirty="0"/>
              <a:t>-</a:t>
            </a:r>
            <a:r>
              <a:rPr lang="fr-BE" dirty="0" smtClean="0"/>
              <a:t> formes de collaboration</a:t>
            </a:r>
            <a:endParaRPr lang="en-US" dirty="0"/>
          </a:p>
        </p:txBody>
      </p:sp>
      <p:sp>
        <p:nvSpPr>
          <p:cNvPr id="5" name="Rectangle 4"/>
          <p:cNvSpPr/>
          <p:nvPr/>
        </p:nvSpPr>
        <p:spPr>
          <a:xfrm>
            <a:off x="7302749"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7744074" y="1655218"/>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1991545" y="3452268"/>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08103" y="2511417"/>
            <a:ext cx="497821" cy="2609680"/>
          </a:xfrm>
          <a:prstGeom prst="rect">
            <a:avLst/>
          </a:prstGeom>
          <a:solidFill>
            <a:schemeClr val="bg1"/>
          </a:solidFill>
          <a:ln>
            <a:noFill/>
          </a:ln>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7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7355546"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1</a:t>
            </a:r>
          </a:p>
        </p:txBody>
      </p:sp>
      <p:grpSp>
        <p:nvGrpSpPr>
          <p:cNvPr id="43" name="Group 42"/>
          <p:cNvGrpSpPr/>
          <p:nvPr/>
        </p:nvGrpSpPr>
        <p:grpSpPr>
          <a:xfrm>
            <a:off x="1991545" y="4488905"/>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6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8214193"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2</a:t>
            </a: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7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9205479" y="2265611"/>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N</a:t>
            </a:r>
          </a:p>
        </p:txBody>
      </p:sp>
      <p:sp>
        <p:nvSpPr>
          <p:cNvPr id="24" name="Flowchart: Magnetic Disk 23"/>
          <p:cNvSpPr/>
          <p:nvPr/>
        </p:nvSpPr>
        <p:spPr>
          <a:xfrm>
            <a:off x="2194886"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3218823"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7444036"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8391773"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9390311"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3501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2579061" y="1632993"/>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Ecosystème des autorités</a:t>
            </a:r>
          </a:p>
        </p:txBody>
      </p:sp>
      <p:cxnSp>
        <p:nvCxnSpPr>
          <p:cNvPr id="31" name="Straight Connector 30"/>
          <p:cNvCxnSpPr/>
          <p:nvPr/>
        </p:nvCxnSpPr>
        <p:spPr>
          <a:xfrm>
            <a:off x="3963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72703" y="4357370"/>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4273761"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2173498" y="2330849"/>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fr-BE" altLang="fr-FR" sz="1200" b="1" dirty="0">
                <a:latin typeface="+mn-lt"/>
              </a:rPr>
              <a:t>1</a:t>
            </a:r>
          </a:p>
        </p:txBody>
      </p:sp>
      <p:sp>
        <p:nvSpPr>
          <p:cNvPr id="37" name="TextBox 14"/>
          <p:cNvSpPr txBox="1">
            <a:spLocks noChangeArrowheads="1"/>
          </p:cNvSpPr>
          <p:nvPr/>
        </p:nvSpPr>
        <p:spPr bwMode="auto">
          <a:xfrm>
            <a:off x="3055945"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2</a:t>
            </a:r>
            <a:endParaRPr lang="fr-BE" altLang="fr-FR" sz="1000" dirty="0">
              <a:latin typeface="Arial Black" pitchFamily="34" charset="0"/>
            </a:endParaRPr>
          </a:p>
        </p:txBody>
      </p:sp>
      <p:sp>
        <p:nvSpPr>
          <p:cNvPr id="39" name="Left-Right Arrow 38"/>
          <p:cNvSpPr/>
          <p:nvPr/>
        </p:nvSpPr>
        <p:spPr>
          <a:xfrm>
            <a:off x="5236193" y="4389905"/>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Collaboration</a:t>
            </a:r>
            <a:r>
              <a:rPr lang="nl-BE" sz="1600" dirty="0"/>
              <a:t> </a:t>
            </a:r>
            <a:r>
              <a:rPr lang="nl-BE" sz="1600" dirty="0" err="1"/>
              <a:t>technologique</a:t>
            </a:r>
            <a:endParaRPr lang="fr-BE" sz="1600" dirty="0"/>
          </a:p>
        </p:txBody>
      </p:sp>
      <p:sp>
        <p:nvSpPr>
          <p:cNvPr id="40" name="Left-Right Arrow 39"/>
          <p:cNvSpPr/>
          <p:nvPr/>
        </p:nvSpPr>
        <p:spPr>
          <a:xfrm>
            <a:off x="5236193" y="3145880"/>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a:t>Plateforme</a:t>
            </a:r>
            <a:r>
              <a:rPr lang="nl-BE" sz="1600" dirty="0"/>
              <a:t> de </a:t>
            </a:r>
            <a:r>
              <a:rPr lang="nl-BE" sz="1600" dirty="0" err="1"/>
              <a:t>collaboration</a:t>
            </a:r>
            <a:endParaRPr lang="fr-BE" sz="1600" dirty="0"/>
          </a:p>
        </p:txBody>
      </p:sp>
      <p:sp>
        <p:nvSpPr>
          <p:cNvPr id="41" name="Left-Right Arrow 40"/>
          <p:cNvSpPr/>
          <p:nvPr/>
        </p:nvSpPr>
        <p:spPr>
          <a:xfrm>
            <a:off x="5232492" y="1899769"/>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a:t>Parties</a:t>
            </a:r>
            <a:r>
              <a:rPr lang="nl-BE" sz="1600" dirty="0"/>
              <a:t> </a:t>
            </a:r>
            <a:r>
              <a:rPr lang="nl-BE" sz="1600" dirty="0" err="1"/>
              <a:t>composantes</a:t>
            </a:r>
            <a:endParaRPr lang="fr-BE" sz="160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48</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56338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19" y="134144"/>
            <a:ext cx="8229600" cy="990600"/>
          </a:xfrm>
        </p:spPr>
        <p:txBody>
          <a:bodyPr/>
          <a:lstStyle/>
          <a:p>
            <a:pPr>
              <a:defRPr/>
            </a:pPr>
            <a:r>
              <a:rPr lang="fr-BE" sz="4000" dirty="0" err="1">
                <a:solidFill>
                  <a:srgbClr val="0087BE"/>
                </a:solidFill>
              </a:rPr>
              <a:t>G-Cloud</a:t>
            </a:r>
            <a:r>
              <a:rPr lang="fr-BE" sz="4000" dirty="0">
                <a:solidFill>
                  <a:srgbClr val="0087BE"/>
                </a:solidFill>
              </a:rPr>
              <a:t> </a:t>
            </a:r>
            <a:r>
              <a:rPr lang="fr-BE" sz="4000" dirty="0" smtClean="0">
                <a:solidFill>
                  <a:srgbClr val="0087BE"/>
                </a:solidFill>
              </a:rPr>
              <a:t>– Platform as a Service</a:t>
            </a:r>
            <a:endParaRPr lang="fr-FR" sz="3400" dirty="0">
              <a:solidFill>
                <a:srgbClr val="0087BE"/>
              </a:solidFill>
            </a:endParaRPr>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5914" y="3114848"/>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438" y="393717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a:off x="1760539" y="2234653"/>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549650" y="1556792"/>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467350" y="156631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659688" y="158219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807" y="5224115"/>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6106319" y="3283124"/>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9576" y="2748945"/>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776" y="2748945"/>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3992" y="2748945"/>
            <a:ext cx="799120" cy="320014"/>
          </a:xfrm>
          <a:prstGeom prst="rect">
            <a:avLst/>
          </a:prstGeom>
        </p:spPr>
      </p:pic>
      <p:sp>
        <p:nvSpPr>
          <p:cNvPr id="3" name="Left-Right Arrow 2"/>
          <p:cNvSpPr/>
          <p:nvPr/>
        </p:nvSpPr>
        <p:spPr>
          <a:xfrm>
            <a:off x="7120483" y="4234876"/>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9406175" y="3857472"/>
            <a:ext cx="1120539" cy="1200329"/>
          </a:xfrm>
          <a:prstGeom prst="rect">
            <a:avLst/>
          </a:prstGeom>
          <a:noFill/>
        </p:spPr>
        <p:txBody>
          <a:bodyPr wrap="square" rtlCol="0">
            <a:spAutoFit/>
          </a:bodyPr>
          <a:lstStyle/>
          <a:p>
            <a:r>
              <a:rPr lang="fr-BE" dirty="0" smtClean="0"/>
              <a:t>SPF</a:t>
            </a:r>
          </a:p>
          <a:p>
            <a:r>
              <a:rPr lang="fr-BE" dirty="0" smtClean="0"/>
              <a:t>Justice</a:t>
            </a:r>
          </a:p>
          <a:p>
            <a:r>
              <a:rPr lang="fr-BE" dirty="0" smtClean="0"/>
              <a:t>Mobilité</a:t>
            </a:r>
          </a:p>
          <a:p>
            <a:r>
              <a:rPr lang="fr-BE" dirty="0" smtClean="0"/>
              <a:t>…</a:t>
            </a:r>
            <a:endParaRPr lang="fr-BE" dirty="0"/>
          </a:p>
        </p:txBody>
      </p:sp>
      <p:sp>
        <p:nvSpPr>
          <p:cNvPr id="9" name="Left-Right Arrow 8"/>
          <p:cNvSpPr/>
          <p:nvPr/>
        </p:nvSpPr>
        <p:spPr>
          <a:xfrm>
            <a:off x="8990818" y="4282262"/>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54504" y="5775473"/>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2420" y="3933055"/>
            <a:ext cx="7239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5"/>
          <p:cNvSpPr txBox="1">
            <a:spLocks noChangeArrowheads="1"/>
          </p:cNvSpPr>
          <p:nvPr/>
        </p:nvSpPr>
        <p:spPr bwMode="auto">
          <a:xfrm>
            <a:off x="1936040" y="1614958"/>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8" name="TextBox 25"/>
          <p:cNvSpPr txBox="1">
            <a:spLocks noChangeArrowheads="1"/>
          </p:cNvSpPr>
          <p:nvPr/>
        </p:nvSpPr>
        <p:spPr bwMode="auto">
          <a:xfrm>
            <a:off x="3697658" y="1626070"/>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9" name="TextBox 25"/>
          <p:cNvSpPr txBox="1">
            <a:spLocks noChangeArrowheads="1"/>
          </p:cNvSpPr>
          <p:nvPr/>
        </p:nvSpPr>
        <p:spPr bwMode="auto">
          <a:xfrm>
            <a:off x="5756483" y="1614959"/>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30" name="TextBox 25"/>
          <p:cNvSpPr txBox="1">
            <a:spLocks noChangeArrowheads="1"/>
          </p:cNvSpPr>
          <p:nvPr/>
        </p:nvSpPr>
        <p:spPr bwMode="auto">
          <a:xfrm>
            <a:off x="7790226" y="1628800"/>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Utilisateurs / partenaires</a:t>
            </a:r>
          </a:p>
        </p:txBody>
      </p:sp>
      <p:sp>
        <p:nvSpPr>
          <p:cNvPr id="6" name="TextBox 5"/>
          <p:cNvSpPr txBox="1"/>
          <p:nvPr/>
        </p:nvSpPr>
        <p:spPr>
          <a:xfrm>
            <a:off x="1936040" y="908719"/>
            <a:ext cx="7853708" cy="523220"/>
          </a:xfrm>
          <a:prstGeom prst="rect">
            <a:avLst/>
          </a:prstGeom>
          <a:noFill/>
        </p:spPr>
        <p:txBody>
          <a:bodyPr wrap="square" rtlCol="0">
            <a:spAutoFit/>
          </a:bodyPr>
          <a:lstStyle/>
          <a:p>
            <a:r>
              <a:rPr lang="fr-BE" altLang="fr-FR" sz="2800" dirty="0" smtClean="0"/>
              <a:t>Exemple: utilisation</a:t>
            </a:r>
            <a:r>
              <a:rPr lang="fr-FR" sz="2800" dirty="0" smtClean="0"/>
              <a:t> </a:t>
            </a:r>
            <a:r>
              <a:rPr lang="fr-FR" sz="2800" dirty="0"/>
              <a:t>du répertoire des références</a:t>
            </a:r>
            <a:endParaRPr lang="en-US" sz="2800" dirty="0"/>
          </a:p>
        </p:txBody>
      </p:sp>
      <p:sp>
        <p:nvSpPr>
          <p:cNvPr id="7" name="Slide Number Placeholder 6"/>
          <p:cNvSpPr>
            <a:spLocks noGrp="1"/>
          </p:cNvSpPr>
          <p:nvPr>
            <p:ph type="sldNum" sz="quarter" idx="12"/>
          </p:nvPr>
        </p:nvSpPr>
        <p:spPr/>
        <p:txBody>
          <a:bodyPr/>
          <a:lstStyle/>
          <a:p>
            <a:pPr>
              <a:defRPr/>
            </a:pPr>
            <a:r>
              <a:rPr lang="en-GB" dirty="0" smtClean="0"/>
              <a:t>51</a:t>
            </a:r>
            <a:endParaRPr lang="en-GB" dirty="0"/>
          </a:p>
        </p:txBody>
      </p:sp>
      <p:pic>
        <p:nvPicPr>
          <p:cNvPr id="10" name="Picture 9"/>
          <p:cNvPicPr>
            <a:picLocks noChangeAspect="1"/>
          </p:cNvPicPr>
          <p:nvPr/>
        </p:nvPicPr>
        <p:blipFill>
          <a:blip r:embed="rId9"/>
          <a:stretch>
            <a:fillRect/>
          </a:stretch>
        </p:blipFill>
        <p:spPr>
          <a:xfrm>
            <a:off x="867369" y="6489701"/>
            <a:ext cx="1158340" cy="371888"/>
          </a:xfrm>
          <a:prstGeom prst="rect">
            <a:avLst/>
          </a:prstGeom>
        </p:spPr>
      </p:pic>
    </p:spTree>
    <p:extLst>
      <p:ext uri="{BB962C8B-B14F-4D97-AF65-F5344CB8AC3E}">
        <p14:creationId xmlns:p14="http://schemas.microsoft.com/office/powerpoint/2010/main" val="225498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Attentes des citoyens/employeurs</a:t>
            </a:r>
            <a:endParaRPr lang="en-US" dirty="0"/>
          </a:p>
        </p:txBody>
      </p:sp>
      <p:sp>
        <p:nvSpPr>
          <p:cNvPr id="3" name="Content Placeholder 2"/>
          <p:cNvSpPr>
            <a:spLocks noGrp="1"/>
          </p:cNvSpPr>
          <p:nvPr>
            <p:ph idx="1"/>
          </p:nvPr>
        </p:nvSpPr>
        <p:spPr/>
        <p:txBody>
          <a:bodyPr>
            <a:normAutofit/>
          </a:bodyPr>
          <a:lstStyle/>
          <a:p>
            <a:r>
              <a:rPr lang="fr-FR" smtClean="0"/>
              <a:t>protection sociale effective</a:t>
            </a:r>
          </a:p>
          <a:p>
            <a:r>
              <a:rPr lang="fr-FR" smtClean="0"/>
              <a:t>services intégrés</a:t>
            </a:r>
          </a:p>
          <a:p>
            <a:pPr lvl="1"/>
            <a:r>
              <a:rPr lang="fr-FR" smtClean="0"/>
              <a:t>adaptés à leur situation concrète, et si possible, personnalisés</a:t>
            </a:r>
          </a:p>
          <a:p>
            <a:pPr lvl="1"/>
            <a:r>
              <a:rPr lang="fr-FR" smtClean="0"/>
              <a:t>offerts lors d'événements se produisant au cours de leur cycle de vie</a:t>
            </a:r>
          </a:p>
          <a:p>
            <a:pPr lvl="1"/>
            <a:r>
              <a:rPr lang="fr-FR" smtClean="0"/>
              <a:t>tous niveaux de pouvoir, services publics et instances privées confondus</a:t>
            </a:r>
          </a:p>
          <a:p>
            <a:r>
              <a:rPr lang="fr-FR" smtClean="0"/>
              <a:t>axés sur leurs propres processus</a:t>
            </a:r>
          </a:p>
          <a:p>
            <a:r>
              <a:rPr lang="fr-FR" smtClean="0"/>
              <a:t>avec un apport actif de l'utilisateur (self-service, autonomie)</a:t>
            </a:r>
          </a:p>
          <a:p>
            <a:r>
              <a:rPr lang="fr-FR" smtClean="0"/>
              <a:t>fiables, sécurisés et disponibles en permanence</a:t>
            </a:r>
          </a:p>
          <a:p>
            <a:r>
              <a:rPr lang="fr-FR" smtClean="0"/>
              <a:t>accessibles de manière performante et conviviale</a:t>
            </a:r>
          </a:p>
          <a:p>
            <a:r>
              <a:rPr lang="fr-FR" smtClean="0"/>
              <a:t>par le biais de canaux de leur choix (voie électronique, téléphone, contact direct, ...)</a:t>
            </a:r>
          </a:p>
          <a:p>
            <a:r>
              <a:rPr lang="fr-FR" smtClean="0"/>
              <a:t>avec le moins possible de coûts et de formalités administratives</a:t>
            </a:r>
          </a:p>
          <a:p>
            <a:r>
              <a:rPr lang="fr-FR" smtClean="0"/>
              <a:t>tout en respectant la protection de la vie privée</a:t>
            </a:r>
          </a:p>
          <a:p>
            <a:r>
              <a:rPr lang="fr-FR" smtClean="0"/>
              <a:t>si possible offerts de manière automatique</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864699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les employeurs</a:t>
            </a:r>
            <a:endParaRPr lang="en-US" dirty="0"/>
          </a:p>
        </p:txBody>
      </p:sp>
      <p:sp>
        <p:nvSpPr>
          <p:cNvPr id="3" name="Content Placeholder 2"/>
          <p:cNvSpPr>
            <a:spLocks noGrp="1"/>
          </p:cNvSpPr>
          <p:nvPr>
            <p:ph idx="1"/>
          </p:nvPr>
        </p:nvSpPr>
        <p:spPr/>
        <p:txBody>
          <a:bodyPr/>
          <a:lstStyle/>
          <a:p>
            <a:pPr lvl="0"/>
            <a:r>
              <a:rPr lang="en-US" altLang="en-US" dirty="0" smtClean="0">
                <a:sym typeface="Arial" charset="0"/>
              </a:rPr>
              <a:t>&gt; 50 services </a:t>
            </a:r>
            <a:r>
              <a:rPr lang="en-US" altLang="en-US" dirty="0" err="1" smtClean="0">
                <a:sym typeface="Arial" charset="0"/>
              </a:rPr>
              <a:t>électroniques</a:t>
            </a:r>
            <a:r>
              <a:rPr lang="en-US" altLang="en-US" dirty="0" smtClean="0">
                <a:sym typeface="Arial" charset="0"/>
              </a:rPr>
              <a:t> pour les </a:t>
            </a:r>
            <a:r>
              <a:rPr lang="en-US" altLang="en-US" dirty="0" err="1" smtClean="0">
                <a:sym typeface="Arial" charset="0"/>
              </a:rPr>
              <a:t>entreprises</a:t>
            </a:r>
            <a:r>
              <a:rPr lang="en-US" altLang="en-US" dirty="0" smtClean="0">
                <a:sym typeface="Arial" charset="0"/>
              </a:rPr>
              <a:t>, </a:t>
            </a:r>
            <a:r>
              <a:rPr lang="en-US" altLang="en-US" dirty="0" err="1" smtClean="0">
                <a:sym typeface="Arial" charset="0"/>
              </a:rPr>
              <a:t>tant</a:t>
            </a:r>
            <a:r>
              <a:rPr lang="en-US" altLang="en-US" dirty="0" smtClean="0">
                <a:sym typeface="Arial" charset="0"/>
              </a:rPr>
              <a:t> sous </a:t>
            </a:r>
            <a:r>
              <a:rPr lang="en-US" altLang="en-US" dirty="0" err="1" smtClean="0">
                <a:sym typeface="Arial" charset="0"/>
              </a:rPr>
              <a:t>forme</a:t>
            </a:r>
            <a:r>
              <a:rPr lang="en-US" altLang="en-US" dirty="0" smtClean="0">
                <a:sym typeface="Arial" charset="0"/>
              </a:rPr>
              <a:t> </a:t>
            </a:r>
            <a:r>
              <a:rPr lang="en-US" altLang="en-US" dirty="0" err="1" smtClean="0">
                <a:sym typeface="Arial" charset="0"/>
              </a:rPr>
              <a:t>d'échange</a:t>
            </a:r>
            <a:r>
              <a:rPr lang="en-US" altLang="en-US" dirty="0" smtClean="0">
                <a:sym typeface="Arial" charset="0"/>
              </a:rPr>
              <a:t> de messages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d'application</a:t>
            </a:r>
            <a:r>
              <a:rPr lang="en-US" altLang="en-US" dirty="0" smtClean="0">
                <a:sym typeface="Arial" charset="0"/>
              </a:rPr>
              <a:t> à application, que sous </a:t>
            </a:r>
            <a:r>
              <a:rPr lang="en-US" altLang="en-US" dirty="0" err="1" smtClean="0">
                <a:sym typeface="Arial" charset="0"/>
              </a:rPr>
              <a:t>forme</a:t>
            </a:r>
            <a:r>
              <a:rPr lang="en-US" altLang="en-US" dirty="0" smtClean="0">
                <a:sym typeface="Arial" charset="0"/>
              </a:rPr>
              <a:t> de transactions </a:t>
            </a:r>
            <a:r>
              <a:rPr lang="en-US" altLang="en-US" dirty="0" err="1" smtClean="0">
                <a:sym typeface="Arial" charset="0"/>
              </a:rPr>
              <a:t>portail</a:t>
            </a:r>
            <a:r>
              <a:rPr lang="en-US" altLang="en-US" dirty="0" smtClean="0">
                <a:sym typeface="Arial" charset="0"/>
              </a:rPr>
              <a:t> </a:t>
            </a:r>
            <a:r>
              <a:rPr lang="en-US" altLang="en-US" dirty="0" err="1" smtClean="0">
                <a:sym typeface="Arial" charset="0"/>
              </a:rPr>
              <a:t>intégrées</a:t>
            </a:r>
            <a:endParaRPr lang="en-US" altLang="en-US" dirty="0" smtClean="0">
              <a:sym typeface="Arial" charset="0"/>
            </a:endParaRPr>
          </a:p>
          <a:p>
            <a:pPr lvl="1"/>
            <a:r>
              <a:rPr lang="en-US" altLang="en-US" dirty="0" smtClean="0">
                <a:sym typeface="Arial" charset="0"/>
              </a:rPr>
              <a:t>50 </a:t>
            </a:r>
            <a:r>
              <a:rPr lang="en-US" altLang="en-US" dirty="0" err="1" smtClean="0">
                <a:sym typeface="Arial" charset="0"/>
              </a:rPr>
              <a:t>formulaires</a:t>
            </a:r>
            <a:r>
              <a:rPr lang="en-US" altLang="en-US" dirty="0" smtClean="0">
                <a:sym typeface="Arial" charset="0"/>
              </a:rPr>
              <a:t> de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ont</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supprimés</a:t>
            </a:r>
            <a:endParaRPr lang="en-US" altLang="en-US" dirty="0" smtClean="0">
              <a:sym typeface="Arial" charset="0"/>
            </a:endParaRPr>
          </a:p>
          <a:p>
            <a:pPr lvl="1"/>
            <a:r>
              <a:rPr lang="en-US" altLang="en-US" dirty="0" smtClean="0">
                <a:sym typeface="Arial" charset="0"/>
              </a:rPr>
              <a:t>les 30 </a:t>
            </a:r>
            <a:r>
              <a:rPr lang="en-US" altLang="en-US" dirty="0" err="1" smtClean="0">
                <a:sym typeface="Arial" charset="0"/>
              </a:rPr>
              <a:t>formulaires</a:t>
            </a:r>
            <a:r>
              <a:rPr lang="en-US" altLang="en-US" dirty="0" smtClean="0">
                <a:sym typeface="Arial" charset="0"/>
              </a:rPr>
              <a:t> </a:t>
            </a:r>
            <a:r>
              <a:rPr lang="en-US" altLang="en-US" dirty="0" err="1" smtClean="0">
                <a:sym typeface="Arial" charset="0"/>
              </a:rPr>
              <a:t>électroniques</a:t>
            </a:r>
            <a:r>
              <a:rPr lang="en-US" altLang="en-US" dirty="0" smtClean="0">
                <a:sym typeface="Arial" charset="0"/>
              </a:rPr>
              <a:t> de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restants</a:t>
            </a:r>
            <a:r>
              <a:rPr lang="en-US" altLang="en-US" dirty="0" smtClean="0">
                <a:sym typeface="Arial" charset="0"/>
              </a:rPr>
              <a:t> </a:t>
            </a:r>
            <a:r>
              <a:rPr lang="en-US" altLang="en-US" dirty="0" err="1" smtClean="0">
                <a:sym typeface="Arial" charset="0"/>
              </a:rPr>
              <a:t>ont</a:t>
            </a:r>
            <a:r>
              <a:rPr lang="en-US" altLang="en-US" dirty="0" smtClean="0">
                <a:sym typeface="Arial" charset="0"/>
              </a:rPr>
              <a:t> en </a:t>
            </a:r>
            <a:r>
              <a:rPr lang="en-US" altLang="en-US" dirty="0" err="1" smtClean="0">
                <a:sym typeface="Arial" charset="0"/>
              </a:rPr>
              <a:t>moyenne</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réduits</a:t>
            </a:r>
            <a:r>
              <a:rPr lang="en-US" altLang="en-US" dirty="0" smtClean="0">
                <a:sym typeface="Arial" charset="0"/>
              </a:rPr>
              <a:t> à 1/3 des </a:t>
            </a:r>
            <a:r>
              <a:rPr lang="en-US" altLang="en-US" dirty="0" err="1" smtClean="0">
                <a:sym typeface="Arial" charset="0"/>
              </a:rPr>
              <a:t>rubriques</a:t>
            </a:r>
            <a:endParaRPr lang="en-US" altLang="en-US" dirty="0" smtClean="0">
              <a:sym typeface="Arial" charset="0"/>
            </a:endParaRPr>
          </a:p>
          <a:p>
            <a:pPr lvl="1"/>
            <a:r>
              <a:rPr lang="en-US" altLang="en-US" dirty="0" smtClean="0">
                <a:sym typeface="Arial" charset="0"/>
              </a:rPr>
              <a:t>les </a:t>
            </a:r>
            <a:r>
              <a:rPr lang="en-US" altLang="en-US" dirty="0" err="1" smtClean="0">
                <a:sym typeface="Arial" charset="0"/>
              </a:rPr>
              <a:t>déclarations</a:t>
            </a:r>
            <a:r>
              <a:rPr lang="en-US" altLang="en-US" dirty="0" smtClean="0">
                <a:sym typeface="Arial" charset="0"/>
              </a:rPr>
              <a:t> </a:t>
            </a:r>
            <a:r>
              <a:rPr lang="en-US" altLang="en-US" dirty="0" err="1" smtClean="0">
                <a:sym typeface="Arial" charset="0"/>
              </a:rPr>
              <a:t>sont</a:t>
            </a:r>
            <a:r>
              <a:rPr lang="en-US" altLang="en-US" dirty="0" smtClean="0">
                <a:sym typeface="Arial" charset="0"/>
              </a:rPr>
              <a:t> </a:t>
            </a:r>
            <a:r>
              <a:rPr lang="en-US" altLang="en-US" dirty="0" err="1" smtClean="0">
                <a:sym typeface="Arial" charset="0"/>
              </a:rPr>
              <a:t>limitées</a:t>
            </a:r>
            <a:r>
              <a:rPr lang="en-US" altLang="en-US" dirty="0" smtClean="0">
                <a:sym typeface="Arial" charset="0"/>
              </a:rPr>
              <a:t> à 3 moments</a:t>
            </a:r>
          </a:p>
          <a:p>
            <a:pPr lvl="2"/>
            <a:r>
              <a:rPr lang="en-US" altLang="en-US" dirty="0" smtClean="0">
                <a:sym typeface="Arial" charset="0"/>
              </a:rPr>
              <a:t>la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immédiate</a:t>
            </a:r>
            <a:r>
              <a:rPr lang="en-US" altLang="en-US" dirty="0" smtClean="0">
                <a:sym typeface="Arial" charset="0"/>
              </a:rPr>
              <a:t> </a:t>
            </a:r>
            <a:r>
              <a:rPr lang="en-US" altLang="en-US" dirty="0" err="1" smtClean="0">
                <a:sym typeface="Arial" charset="0"/>
              </a:rPr>
              <a:t>d'emploi</a:t>
            </a:r>
            <a:r>
              <a:rPr lang="en-US" altLang="en-US" dirty="0" smtClean="0">
                <a:sym typeface="Arial" charset="0"/>
              </a:rPr>
              <a:t> et de </a:t>
            </a:r>
            <a:r>
              <a:rPr lang="en-US" altLang="en-US" dirty="0" err="1" smtClean="0">
                <a:sym typeface="Arial" charset="0"/>
              </a:rPr>
              <a:t>préavis</a:t>
            </a:r>
            <a:r>
              <a:rPr lang="en-US" altLang="en-US" dirty="0" smtClean="0">
                <a:sym typeface="Arial" charset="0"/>
              </a:rPr>
              <a:t> (</a:t>
            </a:r>
            <a:r>
              <a:rPr lang="en-US" altLang="en-US" dirty="0" err="1" smtClean="0">
                <a:sym typeface="Arial" charset="0"/>
              </a:rPr>
              <a:t>Dimona</a:t>
            </a:r>
            <a:r>
              <a:rPr lang="en-US" altLang="en-US" dirty="0" smtClean="0">
                <a:sym typeface="Arial" charset="0"/>
              </a:rPr>
              <a:t>)</a:t>
            </a:r>
          </a:p>
          <a:p>
            <a:pPr lvl="2"/>
            <a:r>
              <a:rPr lang="en-US" altLang="en-US" dirty="0" smtClean="0">
                <a:sym typeface="Arial" charset="0"/>
              </a:rPr>
              <a:t>la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trimestrielle</a:t>
            </a:r>
            <a:r>
              <a:rPr lang="en-US" altLang="en-US" dirty="0" smtClean="0">
                <a:sym typeface="Arial" charset="0"/>
              </a:rPr>
              <a:t> relative au </a:t>
            </a:r>
            <a:r>
              <a:rPr lang="en-US" altLang="en-US" dirty="0" err="1" smtClean="0">
                <a:sym typeface="Arial" charset="0"/>
              </a:rPr>
              <a:t>salaire</a:t>
            </a:r>
            <a:r>
              <a:rPr lang="en-US" altLang="en-US" dirty="0" smtClean="0">
                <a:sym typeface="Arial" charset="0"/>
              </a:rPr>
              <a:t> et au temps de travail (</a:t>
            </a:r>
            <a:r>
              <a:rPr lang="en-US" altLang="en-US" dirty="0" err="1" smtClean="0">
                <a:sym typeface="Arial" charset="0"/>
              </a:rPr>
              <a:t>DmfA</a:t>
            </a:r>
            <a:r>
              <a:rPr lang="en-US" altLang="en-US" dirty="0" smtClean="0">
                <a:sym typeface="Arial" charset="0"/>
              </a:rPr>
              <a:t>)</a:t>
            </a:r>
          </a:p>
          <a:p>
            <a:pPr lvl="2"/>
            <a:r>
              <a:rPr lang="en-US" altLang="en-US" dirty="0" smtClean="0">
                <a:sym typeface="Arial" charset="0"/>
              </a:rPr>
              <a:t>la </a:t>
            </a:r>
            <a:r>
              <a:rPr lang="en-US" altLang="en-US" dirty="0" err="1" smtClean="0">
                <a:sym typeface="Arial" charset="0"/>
              </a:rPr>
              <a:t>survenance</a:t>
            </a:r>
            <a:r>
              <a:rPr lang="en-US" altLang="en-US" dirty="0" smtClean="0">
                <a:sym typeface="Arial" charset="0"/>
              </a:rPr>
              <a:t> d'un </a:t>
            </a:r>
            <a:r>
              <a:rPr lang="en-US" altLang="en-US" dirty="0" err="1" smtClean="0">
                <a:sym typeface="Arial" charset="0"/>
              </a:rPr>
              <a:t>risque</a:t>
            </a:r>
            <a:r>
              <a:rPr lang="en-US" altLang="en-US" dirty="0" smtClean="0">
                <a:sym typeface="Arial" charset="0"/>
              </a:rPr>
              <a:t> social (DRS)</a:t>
            </a:r>
          </a:p>
          <a:p>
            <a:pPr lvl="1"/>
            <a:r>
              <a:rPr lang="en-US" altLang="en-US" dirty="0" smtClean="0">
                <a:sym typeface="Arial" charset="0"/>
              </a:rPr>
              <a:t>en 2020, plus de 25 millions de </a:t>
            </a:r>
            <a:r>
              <a:rPr lang="en-US" altLang="en-US" dirty="0" err="1" smtClean="0">
                <a:sym typeface="Arial" charset="0"/>
              </a:rPr>
              <a:t>déclarations</a:t>
            </a:r>
            <a:r>
              <a:rPr lang="en-US" altLang="en-US" dirty="0" smtClean="0">
                <a:sym typeface="Arial" charset="0"/>
              </a:rPr>
              <a:t>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ont</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introduites</a:t>
            </a:r>
            <a:r>
              <a:rPr lang="en-US" altLang="en-US" dirty="0" smtClean="0">
                <a:sym typeface="Arial" charset="0"/>
              </a:rPr>
              <a:t> par les 225.000 </a:t>
            </a:r>
            <a:r>
              <a:rPr lang="en-US" altLang="en-US" dirty="0" err="1" smtClean="0">
                <a:sym typeface="Arial" charset="0"/>
              </a:rPr>
              <a:t>employeurs</a:t>
            </a:r>
            <a:r>
              <a:rPr lang="en-US" altLang="en-US" dirty="0" smtClean="0">
                <a:sym typeface="Arial" charset="0"/>
              </a:rPr>
              <a:t>, </a:t>
            </a:r>
            <a:r>
              <a:rPr lang="en-US" altLang="en-US" dirty="0" err="1" smtClean="0">
                <a:sym typeface="Arial" charset="0"/>
              </a:rPr>
              <a:t>dont</a:t>
            </a:r>
            <a:r>
              <a:rPr lang="en-US" altLang="en-US" dirty="0" smtClean="0">
                <a:sym typeface="Arial" charset="0"/>
              </a:rPr>
              <a:t> 98 % </a:t>
            </a:r>
            <a:r>
              <a:rPr lang="en-US" altLang="en-US" dirty="0" err="1" smtClean="0">
                <a:sym typeface="Arial" charset="0"/>
              </a:rPr>
              <a:t>d'application</a:t>
            </a:r>
            <a:r>
              <a:rPr lang="en-US" altLang="en-US" dirty="0" smtClean="0">
                <a:sym typeface="Arial" charset="0"/>
              </a:rPr>
              <a:t> à application</a:t>
            </a:r>
          </a:p>
          <a:p>
            <a:r>
              <a:rPr lang="en-US" altLang="en-US" dirty="0" err="1" smtClean="0">
                <a:sym typeface="Arial" charset="0"/>
              </a:rPr>
              <a:t>voir</a:t>
            </a:r>
            <a:r>
              <a:rPr lang="en-US" altLang="en-US" dirty="0">
                <a:sym typeface="Arial" charset="0"/>
              </a:rPr>
              <a:t> </a:t>
            </a:r>
            <a:r>
              <a:rPr lang="en-US" altLang="en-US" dirty="0">
                <a:sym typeface="Arial" charset="0"/>
                <a:hlinkClick r:id="rId2"/>
              </a:rPr>
              <a:t>https://</a:t>
            </a:r>
            <a:r>
              <a:rPr lang="en-US" altLang="en-US" dirty="0" smtClean="0">
                <a:sym typeface="Arial" charset="0"/>
                <a:hlinkClick r:id="rId2"/>
              </a:rPr>
              <a:t>www.socialsecurity.be/site_fr/employer/infos/online-services.htm</a:t>
            </a:r>
            <a:endParaRPr lang="en-US" altLang="en-US" dirty="0">
              <a:sym typeface="Arial" charset="0"/>
            </a:endParaRPr>
          </a:p>
        </p:txBody>
      </p:sp>
      <p:sp>
        <p:nvSpPr>
          <p:cNvPr id="5" name="Slide Number Placeholder 4"/>
          <p:cNvSpPr>
            <a:spLocks noGrp="1"/>
          </p:cNvSpPr>
          <p:nvPr>
            <p:ph type="sldNum" sz="quarter" idx="10"/>
          </p:nvPr>
        </p:nvSpPr>
        <p:spPr/>
        <p:txBody>
          <a:bodyPr/>
          <a:lstStyle/>
          <a:p>
            <a:fld id="{7A7F1E79-8225-48A0-95BD-5254C3720E2D}" type="slidenum">
              <a:rPr lang="en-GB" smtClean="0"/>
              <a:pPr/>
              <a:t>50</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6614472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Dimona</a:t>
            </a:r>
            <a:endParaRPr lang="en-US" dirty="0"/>
          </a:p>
        </p:txBody>
      </p:sp>
      <p:sp>
        <p:nvSpPr>
          <p:cNvPr id="3" name="Content Placeholder 2"/>
          <p:cNvSpPr>
            <a:spLocks noGrp="1"/>
          </p:cNvSpPr>
          <p:nvPr>
            <p:ph idx="1"/>
          </p:nvPr>
        </p:nvSpPr>
        <p:spPr/>
        <p:txBody>
          <a:bodyPr/>
          <a:lstStyle/>
          <a:p>
            <a:r>
              <a:rPr lang="fr-BE" smtClean="0"/>
              <a:t>déclaration immédiate du début ou de la fin d’une relation de travail entre un employeur et un travailleur</a:t>
            </a:r>
          </a:p>
          <a:p>
            <a:r>
              <a:rPr lang="fr-BE" smtClean="0"/>
              <a:t>uniquement par voie électronique, 24/24 et 7/7 via</a:t>
            </a:r>
          </a:p>
          <a:p>
            <a:pPr lvl="1"/>
            <a:r>
              <a:rPr lang="fr-BE" smtClean="0"/>
              <a:t>le portail de la sécurité sociale</a:t>
            </a:r>
          </a:p>
          <a:p>
            <a:pPr lvl="1"/>
            <a:r>
              <a:rPr lang="fr-BE" smtClean="0"/>
              <a:t>FTP/MQSeries</a:t>
            </a:r>
          </a:p>
          <a:p>
            <a:pPr lvl="1"/>
            <a:r>
              <a:rPr lang="fr-BE" smtClean="0"/>
              <a:t>réseau Isabel</a:t>
            </a:r>
          </a:p>
          <a:p>
            <a:pPr lvl="1"/>
            <a:r>
              <a:rPr lang="fr-BE" smtClean="0"/>
              <a:t>serveur vocal</a:t>
            </a:r>
          </a:p>
          <a:p>
            <a:pPr lvl="1"/>
            <a:r>
              <a:rPr lang="fr-BE" smtClean="0"/>
              <a:t>Gsm</a:t>
            </a:r>
          </a:p>
          <a:p>
            <a:pPr lvl="1"/>
            <a:r>
              <a:rPr lang="fr-BE" smtClean="0"/>
              <a:t>Google Assistant (en test)</a:t>
            </a:r>
          </a:p>
          <a:p>
            <a:r>
              <a:rPr lang="fr-BE" smtClean="0"/>
              <a:t>lors de la réception, l’identité du travailleur est vérifiée pour que tous les acteurs du secteur social utilisent une clé d’identification correcte et uniforme du travailleur </a:t>
            </a:r>
            <a:endParaRPr lang="en-US"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51</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655470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DmfA (Déclaration multifonctionelle)</a:t>
            </a:r>
            <a:endParaRPr lang="en-US" dirty="0"/>
          </a:p>
        </p:txBody>
      </p:sp>
      <p:sp>
        <p:nvSpPr>
          <p:cNvPr id="3" name="Content Placeholder 2"/>
          <p:cNvSpPr>
            <a:spLocks noGrp="1"/>
          </p:cNvSpPr>
          <p:nvPr>
            <p:ph idx="1"/>
          </p:nvPr>
        </p:nvSpPr>
        <p:spPr/>
        <p:txBody>
          <a:bodyPr/>
          <a:lstStyle/>
          <a:p>
            <a:r>
              <a:rPr lang="fr-BE" smtClean="0"/>
              <a:t>déclaration électronique par les employeurs des données relatives aux salaires et aux temps de travail</a:t>
            </a:r>
          </a:p>
          <a:p>
            <a:r>
              <a:rPr lang="fr-BE" smtClean="0"/>
              <a:t>caractère multifonctionnel (notions harmonisées)</a:t>
            </a:r>
          </a:p>
          <a:p>
            <a:r>
              <a:rPr lang="en-US" smtClean="0"/>
              <a:t>les données déclarées sont disponibles de façon électronique, via le réseau de la BCSS, pour tous les acteurs du secteur social qui ont besoin de ces données pour l’exécution de leurs missions</a:t>
            </a:r>
          </a:p>
          <a:p>
            <a:r>
              <a:rPr lang="fr-BE" smtClean="0"/>
              <a:t>moyennant un certificat électronique, peut être consultée et corrigée en ligne ultérieurement par l’employeur en ce qui concerne ses travailleurs salariés et la période durant laquelle il les a employés</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52</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636242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DRS (Déclaration risque social)</a:t>
            </a:r>
            <a:endParaRPr lang="en-US" dirty="0"/>
          </a:p>
        </p:txBody>
      </p:sp>
      <p:sp>
        <p:nvSpPr>
          <p:cNvPr id="3" name="Content Placeholder 2"/>
          <p:cNvSpPr>
            <a:spLocks noGrp="1"/>
          </p:cNvSpPr>
          <p:nvPr>
            <p:ph idx="1"/>
          </p:nvPr>
        </p:nvSpPr>
        <p:spPr/>
        <p:txBody>
          <a:bodyPr/>
          <a:lstStyle/>
          <a:p>
            <a:r>
              <a:rPr lang="fr-BE" smtClean="0"/>
              <a:t>limitation des informations collectées aux informations qui ne sont pas encore disponibles dans le réseau du secteur social (suppression ou au moins simplification de formulaires)</a:t>
            </a:r>
          </a:p>
          <a:p>
            <a:r>
              <a:rPr lang="fr-BE" smtClean="0"/>
              <a:t>standardisé pour les secteurs concernés par la déclaration du risque social (incapacité de travail, maternité, accident du travail, maladie professionnelle, chômage)</a:t>
            </a:r>
          </a:p>
          <a:p>
            <a:r>
              <a:rPr lang="fr-BE" smtClean="0"/>
              <a:t>déclaration peut être effectuée</a:t>
            </a:r>
          </a:p>
          <a:p>
            <a:pPr lvl="1"/>
            <a:r>
              <a:rPr lang="fr-BE" smtClean="0"/>
              <a:t>sur papier (temporairement)</a:t>
            </a:r>
          </a:p>
          <a:p>
            <a:pPr lvl="1"/>
            <a:r>
              <a:rPr lang="fr-BE" smtClean="0"/>
              <a:t>de façon électronique  (24/24 et 7/7) via</a:t>
            </a:r>
          </a:p>
          <a:p>
            <a:pPr lvl="2"/>
            <a:r>
              <a:rPr lang="fr-BE" smtClean="0"/>
              <a:t>le portail de la sécurité sociale</a:t>
            </a:r>
          </a:p>
          <a:p>
            <a:pPr lvl="2"/>
            <a:r>
              <a:rPr lang="fr-BE" smtClean="0"/>
              <a:t>FTP/MQSeries</a:t>
            </a:r>
          </a:p>
          <a:p>
            <a:pPr lvl="2"/>
            <a:r>
              <a:rPr lang="fr-BE" smtClean="0"/>
              <a:t>le réseau Isabel</a:t>
            </a:r>
          </a:p>
          <a:p>
            <a:r>
              <a:rPr lang="fr-BE" smtClean="0"/>
              <a:t>conformément à des instructions uniformes</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53</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9624061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Services électroniques pour les citoyens</a:t>
            </a:r>
            <a:endParaRPr lang="en-US" dirty="0"/>
          </a:p>
        </p:txBody>
      </p:sp>
      <p:sp>
        <p:nvSpPr>
          <p:cNvPr id="3" name="Content Placeholder 2"/>
          <p:cNvSpPr>
            <a:spLocks noGrp="1"/>
          </p:cNvSpPr>
          <p:nvPr>
            <p:ph idx="1"/>
          </p:nvPr>
        </p:nvSpPr>
        <p:spPr/>
        <p:txBody>
          <a:bodyPr/>
          <a:lstStyle/>
          <a:p>
            <a:r>
              <a:rPr lang="en-US" altLang="en-US" dirty="0" smtClean="0">
                <a:sym typeface="Arial" charset="0"/>
              </a:rPr>
              <a:t>les </a:t>
            </a:r>
            <a:r>
              <a:rPr lang="en-US" altLang="en-US" dirty="0" err="1" smtClean="0">
                <a:sym typeface="Arial" charset="0"/>
              </a:rPr>
              <a:t>citoyens</a:t>
            </a:r>
            <a:r>
              <a:rPr lang="en-US" altLang="en-US" dirty="0" smtClean="0">
                <a:sym typeface="Arial" charset="0"/>
              </a:rPr>
              <a:t> </a:t>
            </a:r>
            <a:r>
              <a:rPr lang="en-US" altLang="en-US" dirty="0" err="1" smtClean="0">
                <a:sym typeface="Arial" charset="0"/>
              </a:rPr>
              <a:t>obtiennent</a:t>
            </a:r>
            <a:r>
              <a:rPr lang="en-US" altLang="en-US" dirty="0" smtClean="0">
                <a:sym typeface="Arial" charset="0"/>
              </a:rPr>
              <a:t> </a:t>
            </a:r>
            <a:r>
              <a:rPr lang="en-US" altLang="en-US" dirty="0" err="1" smtClean="0">
                <a:sym typeface="Arial" charset="0"/>
              </a:rPr>
              <a:t>leurs</a:t>
            </a:r>
            <a:r>
              <a:rPr lang="en-US" altLang="en-US" dirty="0" smtClean="0">
                <a:sym typeface="Arial" charset="0"/>
              </a:rPr>
              <a:t> droits </a:t>
            </a:r>
            <a:r>
              <a:rPr lang="en-US" altLang="en-US" dirty="0" err="1" smtClean="0">
                <a:sym typeface="Arial" charset="0"/>
              </a:rPr>
              <a:t>automatiquement</a:t>
            </a:r>
            <a:r>
              <a:rPr lang="en-US" altLang="en-US" dirty="0" smtClean="0">
                <a:sym typeface="Arial" charset="0"/>
              </a:rPr>
              <a:t> </a:t>
            </a:r>
            <a:r>
              <a:rPr lang="en-US" altLang="en-US" dirty="0" err="1" smtClean="0">
                <a:sym typeface="Arial" charset="0"/>
              </a:rPr>
              <a:t>dans</a:t>
            </a:r>
            <a:r>
              <a:rPr lang="en-US" altLang="en-US" dirty="0" smtClean="0">
                <a:sym typeface="Arial" charset="0"/>
              </a:rPr>
              <a:t> </a:t>
            </a:r>
            <a:r>
              <a:rPr lang="en-US" altLang="en-US" dirty="0" err="1" smtClean="0">
                <a:sym typeface="Arial" charset="0"/>
              </a:rPr>
              <a:t>toute</a:t>
            </a:r>
            <a:r>
              <a:rPr lang="en-US" altLang="en-US" dirty="0" smtClean="0">
                <a:sym typeface="Arial" charset="0"/>
              </a:rPr>
              <a:t> la </a:t>
            </a:r>
            <a:r>
              <a:rPr lang="en-US" altLang="en-US" dirty="0" err="1" smtClean="0">
                <a:sym typeface="Arial" charset="0"/>
              </a:rPr>
              <a:t>mesure</a:t>
            </a:r>
            <a:r>
              <a:rPr lang="en-US" altLang="en-US" dirty="0" smtClean="0">
                <a:sym typeface="Arial" charset="0"/>
              </a:rPr>
              <a:t> du possible, sur la base </a:t>
            </a:r>
            <a:r>
              <a:rPr lang="en-US" altLang="en-US" dirty="0" err="1" smtClean="0">
                <a:sym typeface="Arial" charset="0"/>
              </a:rPr>
              <a:t>d'une</a:t>
            </a:r>
            <a:r>
              <a:rPr lang="en-US" altLang="en-US" dirty="0" smtClean="0">
                <a:sym typeface="Arial" charset="0"/>
              </a:rPr>
              <a:t> </a:t>
            </a:r>
            <a:r>
              <a:rPr lang="en-US" altLang="en-US" dirty="0" err="1" smtClean="0">
                <a:sym typeface="Arial" charset="0"/>
              </a:rPr>
              <a:t>prestation</a:t>
            </a:r>
            <a:r>
              <a:rPr lang="en-US" altLang="en-US" dirty="0" smtClean="0">
                <a:sym typeface="Arial" charset="0"/>
              </a:rPr>
              <a:t> de services </a:t>
            </a:r>
            <a:r>
              <a:rPr lang="en-US" altLang="en-US" dirty="0" err="1" smtClean="0">
                <a:sym typeface="Arial" charset="0"/>
              </a:rPr>
              <a:t>électronique</a:t>
            </a:r>
            <a:r>
              <a:rPr lang="en-US" altLang="en-US" dirty="0" smtClean="0">
                <a:sym typeface="Arial" charset="0"/>
              </a:rPr>
              <a:t> entre les </a:t>
            </a:r>
            <a:r>
              <a:rPr lang="en-US" altLang="en-US" dirty="0" err="1" smtClean="0">
                <a:sym typeface="Arial" charset="0"/>
              </a:rPr>
              <a:t>acteurs</a:t>
            </a:r>
            <a:r>
              <a:rPr lang="en-US" altLang="en-US" dirty="0" smtClean="0">
                <a:sym typeface="Arial" charset="0"/>
              </a:rPr>
              <a:t> du </a:t>
            </a:r>
            <a:r>
              <a:rPr lang="en-US" altLang="en-US" dirty="0" err="1" smtClean="0">
                <a:sym typeface="Arial" charset="0"/>
              </a:rPr>
              <a:t>secteur</a:t>
            </a:r>
            <a:r>
              <a:rPr lang="en-US" altLang="en-US" dirty="0" smtClean="0">
                <a:sym typeface="Arial" charset="0"/>
              </a:rPr>
              <a:t> social</a:t>
            </a:r>
          </a:p>
          <a:p>
            <a:endParaRPr lang="en-US" altLang="en-US" dirty="0" smtClean="0">
              <a:sym typeface="Arial" charset="0"/>
            </a:endParaRPr>
          </a:p>
          <a:p>
            <a:r>
              <a:rPr lang="en-US" altLang="en-US" dirty="0" smtClean="0">
                <a:sym typeface="Arial" charset="0"/>
              </a:rPr>
              <a:t>pour les droits qui ne </a:t>
            </a:r>
            <a:r>
              <a:rPr lang="en-US" altLang="en-US" dirty="0" err="1" smtClean="0">
                <a:sym typeface="Arial" charset="0"/>
              </a:rPr>
              <a:t>peuvent</a:t>
            </a:r>
            <a:r>
              <a:rPr lang="en-US" altLang="en-US" dirty="0" smtClean="0">
                <a:sym typeface="Arial" charset="0"/>
              </a:rPr>
              <a:t> pas </a:t>
            </a:r>
            <a:r>
              <a:rPr lang="en-US" altLang="en-US" dirty="0" err="1" smtClean="0">
                <a:sym typeface="Arial" charset="0"/>
              </a:rPr>
              <a:t>être</a:t>
            </a:r>
            <a:r>
              <a:rPr lang="en-US" altLang="en-US" dirty="0" smtClean="0">
                <a:sym typeface="Arial" charset="0"/>
              </a:rPr>
              <a:t> </a:t>
            </a:r>
            <a:r>
              <a:rPr lang="en-US" altLang="en-US" dirty="0" err="1" smtClean="0">
                <a:sym typeface="Arial" charset="0"/>
              </a:rPr>
              <a:t>accordés</a:t>
            </a:r>
            <a:r>
              <a:rPr lang="en-US" altLang="en-US" dirty="0" smtClean="0">
                <a:sym typeface="Arial" charset="0"/>
              </a:rPr>
              <a:t> </a:t>
            </a:r>
            <a:r>
              <a:rPr lang="en-US" altLang="en-US" dirty="0" err="1" smtClean="0">
                <a:sym typeface="Arial" charset="0"/>
              </a:rPr>
              <a:t>automatiquement</a:t>
            </a:r>
            <a:r>
              <a:rPr lang="en-US" altLang="en-US" dirty="0" smtClean="0">
                <a:sym typeface="Arial" charset="0"/>
              </a:rPr>
              <a:t>, des services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intégrés</a:t>
            </a:r>
            <a:r>
              <a:rPr lang="en-US" altLang="en-US" dirty="0" smtClean="0">
                <a:sym typeface="Arial" charset="0"/>
              </a:rPr>
              <a:t> </a:t>
            </a:r>
            <a:r>
              <a:rPr lang="en-US" altLang="en-US" dirty="0" err="1" smtClean="0">
                <a:sym typeface="Arial" charset="0"/>
              </a:rPr>
              <a:t>sont</a:t>
            </a:r>
            <a:r>
              <a:rPr lang="en-US" altLang="en-US" dirty="0" smtClean="0">
                <a:sym typeface="Arial" charset="0"/>
              </a:rPr>
              <a:t> </a:t>
            </a:r>
            <a:r>
              <a:rPr lang="en-US" altLang="en-US" dirty="0" err="1" smtClean="0">
                <a:sym typeface="Arial" charset="0"/>
              </a:rPr>
              <a:t>progressivement</a:t>
            </a:r>
            <a:r>
              <a:rPr lang="en-US" altLang="en-US" dirty="0" smtClean="0">
                <a:sym typeface="Arial" charset="0"/>
              </a:rPr>
              <a:t> </a:t>
            </a:r>
            <a:r>
              <a:rPr lang="en-US" altLang="en-US" dirty="0" err="1" smtClean="0">
                <a:sym typeface="Arial" charset="0"/>
              </a:rPr>
              <a:t>mis</a:t>
            </a:r>
            <a:r>
              <a:rPr lang="en-US" altLang="en-US" dirty="0" smtClean="0">
                <a:sym typeface="Arial" charset="0"/>
              </a:rPr>
              <a:t> à disposition via les </a:t>
            </a:r>
            <a:r>
              <a:rPr lang="en-US" altLang="en-US" dirty="0" err="1" smtClean="0">
                <a:sym typeface="Arial" charset="0"/>
              </a:rPr>
              <a:t>portails</a:t>
            </a:r>
            <a:r>
              <a:rPr lang="en-US" altLang="en-US" dirty="0" smtClean="0">
                <a:sym typeface="Arial" charset="0"/>
              </a:rPr>
              <a:t> des </a:t>
            </a:r>
            <a:r>
              <a:rPr lang="en-US" altLang="en-US" dirty="0" err="1" smtClean="0">
                <a:sym typeface="Arial" charset="0"/>
              </a:rPr>
              <a:t>acteurs</a:t>
            </a:r>
            <a:r>
              <a:rPr lang="en-US" altLang="en-US" dirty="0" smtClean="0">
                <a:sym typeface="Arial" charset="0"/>
              </a:rPr>
              <a:t> du </a:t>
            </a:r>
            <a:r>
              <a:rPr lang="en-US" altLang="en-US" dirty="0" err="1" smtClean="0">
                <a:sym typeface="Arial" charset="0"/>
              </a:rPr>
              <a:t>secteur</a:t>
            </a:r>
            <a:r>
              <a:rPr lang="en-US" altLang="en-US" dirty="0" smtClean="0">
                <a:sym typeface="Arial" charset="0"/>
              </a:rPr>
              <a:t> social</a:t>
            </a:r>
          </a:p>
          <a:p>
            <a:endParaRPr lang="en-US" altLang="en-US" dirty="0" smtClean="0">
              <a:sym typeface="Arial" charset="0"/>
            </a:endParaRPr>
          </a:p>
          <a:p>
            <a:r>
              <a:rPr lang="en-US" altLang="en-US" dirty="0" err="1" smtClean="0">
                <a:sym typeface="Arial" charset="0"/>
              </a:rPr>
              <a:t>une</a:t>
            </a:r>
            <a:r>
              <a:rPr lang="en-US" altLang="en-US" dirty="0" smtClean="0">
                <a:sym typeface="Arial" charset="0"/>
              </a:rPr>
              <a:t> </a:t>
            </a:r>
            <a:r>
              <a:rPr lang="en-US" altLang="en-US" dirty="0" err="1" smtClean="0">
                <a:sym typeface="Arial" charset="0"/>
              </a:rPr>
              <a:t>vingtaine</a:t>
            </a:r>
            <a:r>
              <a:rPr lang="en-US" altLang="en-US" dirty="0" smtClean="0">
                <a:sym typeface="Arial" charset="0"/>
              </a:rPr>
              <a:t> de services </a:t>
            </a:r>
            <a:r>
              <a:rPr lang="en-US" altLang="en-US" dirty="0" err="1" smtClean="0">
                <a:sym typeface="Arial" charset="0"/>
              </a:rPr>
              <a:t>sont</a:t>
            </a:r>
            <a:r>
              <a:rPr lang="en-US" altLang="en-US" dirty="0" smtClean="0">
                <a:sym typeface="Arial" charset="0"/>
              </a:rPr>
              <a:t> </a:t>
            </a:r>
            <a:r>
              <a:rPr lang="en-US" altLang="en-US" dirty="0" err="1" smtClean="0">
                <a:sym typeface="Arial" charset="0"/>
              </a:rPr>
              <a:t>opérationnels</a:t>
            </a:r>
            <a:endParaRPr lang="en-US" altLang="en-US" dirty="0" smtClean="0">
              <a:sym typeface="Arial" charset="0"/>
            </a:endParaRPr>
          </a:p>
          <a:p>
            <a:endParaRPr lang="en-US" altLang="en-US" dirty="0">
              <a:sym typeface="Arial" charset="0"/>
            </a:endParaRPr>
          </a:p>
          <a:p>
            <a:r>
              <a:rPr lang="en-US" altLang="en-US" dirty="0" err="1" smtClean="0">
                <a:sym typeface="Arial" charset="0"/>
              </a:rPr>
              <a:t>voir</a:t>
            </a:r>
            <a:r>
              <a:rPr lang="en-US" altLang="en-US" dirty="0">
                <a:sym typeface="Arial" charset="0"/>
              </a:rPr>
              <a:t> </a:t>
            </a:r>
            <a:r>
              <a:rPr lang="en-US" altLang="en-US" dirty="0" smtClean="0">
                <a:sym typeface="Arial" charset="0"/>
                <a:hlinkClick r:id="rId2"/>
              </a:rPr>
              <a:t>https</a:t>
            </a:r>
            <a:r>
              <a:rPr lang="en-US" altLang="en-US" dirty="0">
                <a:sym typeface="Arial" charset="0"/>
                <a:hlinkClick r:id="rId2"/>
              </a:rPr>
              <a:t>://</a:t>
            </a:r>
            <a:r>
              <a:rPr lang="en-US" altLang="en-US" dirty="0" smtClean="0">
                <a:sym typeface="Arial" charset="0"/>
                <a:hlinkClick r:id="rId2"/>
              </a:rPr>
              <a:t>www.socialsecurity.be/citizen/fr/static/infos/ general/index.htm</a:t>
            </a:r>
            <a:r>
              <a:rPr lang="en-US" altLang="en-US" dirty="0" smtClean="0">
                <a:sym typeface="Arial" charset="0"/>
              </a:rPr>
              <a:t>  </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54</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22876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des tiers</a:t>
            </a:r>
            <a:endParaRPr lang="en-US" dirty="0"/>
          </a:p>
        </p:txBody>
      </p:sp>
      <p:sp>
        <p:nvSpPr>
          <p:cNvPr id="3" name="Content Placeholder 2"/>
          <p:cNvSpPr>
            <a:spLocks noGrp="1"/>
          </p:cNvSpPr>
          <p:nvPr>
            <p:ph idx="1"/>
          </p:nvPr>
        </p:nvSpPr>
        <p:spPr/>
        <p:txBody>
          <a:bodyPr/>
          <a:lstStyle/>
          <a:p>
            <a:r>
              <a:rPr lang="en-US" altLang="en-US" smtClean="0">
                <a:sym typeface="Arial" charset="0"/>
              </a:rPr>
              <a:t>transaction pour les maîtres d'ouvrage sur le portail de la sécurité sociale</a:t>
            </a:r>
          </a:p>
          <a:p>
            <a:pPr lvl="1"/>
            <a:r>
              <a:rPr lang="en-US" altLang="en-US" smtClean="0">
                <a:sym typeface="Arial" charset="0"/>
              </a:rPr>
              <a:t>consultation électronique du fait qu'un employeur est en règle avec ses obligations en matière de sécurité sociale et vérification de l'existence d'une responsabilité solidaire ou d'une obligation de retenue</a:t>
            </a:r>
          </a:p>
          <a:p>
            <a:pPr lvl="1"/>
            <a:endParaRPr lang="en-US" altLang="en-US" smtClean="0">
              <a:sym typeface="Arial" charset="0"/>
            </a:endParaRPr>
          </a:p>
          <a:p>
            <a:r>
              <a:rPr lang="en-US" altLang="en-US" smtClean="0">
                <a:sym typeface="Arial" charset="0"/>
              </a:rPr>
              <a:t>transactions pour les communes sur le portail de la sécurité sociale</a:t>
            </a:r>
          </a:p>
          <a:p>
            <a:pPr lvl="1"/>
            <a:r>
              <a:rPr lang="en-US" altLang="en-US" smtClean="0">
                <a:sym typeface="Arial" charset="0"/>
              </a:rPr>
              <a:t>My Handicap et Handiweb: </a:t>
            </a:r>
            <a:r>
              <a:rPr lang="fr-FR" altLang="en-US" smtClean="0">
                <a:sym typeface="Arial" charset="0"/>
              </a:rPr>
              <a:t>introduction de demande et consultation de dossiers de personne handicapée </a:t>
            </a:r>
            <a:r>
              <a:rPr lang="en-US" altLang="en-US" smtClean="0">
                <a:sym typeface="Arial" charset="0"/>
              </a:rPr>
              <a:t>auprès du SPF Sécurité sociale</a:t>
            </a:r>
          </a:p>
          <a:p>
            <a:pPr lvl="1"/>
            <a:r>
              <a:rPr lang="en-US" altLang="en-US" smtClean="0">
                <a:sym typeface="Arial" charset="0"/>
              </a:rPr>
              <a:t>E-Creabis: consultation on-line et, au besoin, création du numéro unique d'identification de la sécurité sociale dans le registre national ou les registres BCSS</a:t>
            </a:r>
          </a:p>
          <a:p>
            <a:pPr lvl="1"/>
            <a:r>
              <a:rPr lang="en-US" altLang="en-US" smtClean="0">
                <a:sym typeface="Arial" charset="0"/>
              </a:rPr>
              <a:t>introduction électronique d'une demande de pension (SFP)</a:t>
            </a:r>
          </a:p>
          <a:p>
            <a:pPr lvl="1"/>
            <a:r>
              <a:rPr lang="en-US" altLang="en-US" smtClean="0">
                <a:sym typeface="Arial" charset="0"/>
              </a:rPr>
              <a:t>introduction d'une déclaration anticipée en matière d'euthanasie</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55</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647476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des tiers</a:t>
            </a:r>
            <a:endParaRPr lang="en-US" dirty="0"/>
          </a:p>
        </p:txBody>
      </p:sp>
      <p:sp>
        <p:nvSpPr>
          <p:cNvPr id="3" name="Content Placeholder 2"/>
          <p:cNvSpPr>
            <a:spLocks noGrp="1"/>
          </p:cNvSpPr>
          <p:nvPr>
            <p:ph idx="1"/>
          </p:nvPr>
        </p:nvSpPr>
        <p:spPr/>
        <p:txBody>
          <a:bodyPr/>
          <a:lstStyle/>
          <a:p>
            <a:r>
              <a:rPr lang="en-US" altLang="en-US" dirty="0" smtClean="0">
                <a:sym typeface="Arial" charset="0"/>
              </a:rPr>
              <a:t>transaction pour les </a:t>
            </a:r>
            <a:r>
              <a:rPr lang="en-US" altLang="en-US" dirty="0" err="1" smtClean="0">
                <a:sym typeface="Arial" charset="0"/>
              </a:rPr>
              <a:t>huissiers</a:t>
            </a:r>
            <a:r>
              <a:rPr lang="en-US" altLang="en-US" dirty="0" smtClean="0">
                <a:sym typeface="Arial" charset="0"/>
              </a:rPr>
              <a:t> de justice</a:t>
            </a:r>
          </a:p>
          <a:p>
            <a:pPr lvl="1"/>
            <a:r>
              <a:rPr lang="en-US" altLang="en-US" dirty="0" err="1" smtClean="0">
                <a:sym typeface="Arial" charset="0"/>
              </a:rPr>
              <a:t>quatrième</a:t>
            </a:r>
            <a:r>
              <a:rPr lang="en-US" altLang="en-US" dirty="0" smtClean="0">
                <a:sym typeface="Arial" charset="0"/>
              </a:rPr>
              <a:t> </a:t>
            </a:r>
            <a:r>
              <a:rPr lang="en-US" altLang="en-US" dirty="0" err="1" smtClean="0">
                <a:sym typeface="Arial" charset="0"/>
              </a:rPr>
              <a:t>voie</a:t>
            </a:r>
            <a:r>
              <a:rPr lang="en-US" altLang="en-US" dirty="0" smtClean="0">
                <a:sym typeface="Arial" charset="0"/>
              </a:rPr>
              <a:t> – notification </a:t>
            </a:r>
            <a:r>
              <a:rPr lang="en-US" altLang="en-US" dirty="0" err="1" smtClean="0">
                <a:sym typeface="Arial" charset="0"/>
              </a:rPr>
              <a:t>sociale</a:t>
            </a:r>
            <a:r>
              <a:rPr lang="en-US" altLang="en-US" dirty="0" smtClean="0">
                <a:sym typeface="Arial" charset="0"/>
              </a:rPr>
              <a:t>: les </a:t>
            </a:r>
            <a:r>
              <a:rPr lang="en-US" altLang="en-US" dirty="0" err="1" smtClean="0">
                <a:sym typeface="Arial" charset="0"/>
              </a:rPr>
              <a:t>officiers</a:t>
            </a:r>
            <a:r>
              <a:rPr lang="en-US" altLang="en-US" dirty="0" smtClean="0">
                <a:sym typeface="Arial" charset="0"/>
              </a:rPr>
              <a:t> publics </a:t>
            </a:r>
            <a:r>
              <a:rPr lang="en-US" altLang="en-US" dirty="0" err="1" smtClean="0">
                <a:sym typeface="Arial" charset="0"/>
              </a:rPr>
              <a:t>ou</a:t>
            </a:r>
            <a:r>
              <a:rPr lang="en-US" altLang="en-US" dirty="0" smtClean="0">
                <a:sym typeface="Arial" charset="0"/>
              </a:rPr>
              <a:t> </a:t>
            </a:r>
            <a:r>
              <a:rPr lang="en-US" altLang="en-US" dirty="0" err="1" smtClean="0">
                <a:sym typeface="Arial" charset="0"/>
              </a:rPr>
              <a:t>ministériels</a:t>
            </a:r>
            <a:r>
              <a:rPr lang="en-US" altLang="en-US" dirty="0" smtClean="0">
                <a:sym typeface="Arial" charset="0"/>
              </a:rPr>
              <a:t> </a:t>
            </a:r>
            <a:r>
              <a:rPr lang="en-US" altLang="en-US" dirty="0" err="1" smtClean="0">
                <a:sym typeface="Arial" charset="0"/>
              </a:rPr>
              <a:t>ont</a:t>
            </a:r>
            <a:r>
              <a:rPr lang="en-US" altLang="en-US" dirty="0" smtClean="0">
                <a:sym typeface="Arial" charset="0"/>
              </a:rPr>
              <a:t> la </a:t>
            </a:r>
            <a:r>
              <a:rPr lang="en-US" altLang="en-US" dirty="0" err="1" smtClean="0">
                <a:sym typeface="Arial" charset="0"/>
              </a:rPr>
              <a:t>possibilité</a:t>
            </a:r>
            <a:r>
              <a:rPr lang="en-US" altLang="en-US" dirty="0" smtClean="0">
                <a:sym typeface="Arial" charset="0"/>
              </a:rPr>
              <a:t> de </a:t>
            </a:r>
            <a:r>
              <a:rPr lang="en-US" altLang="en-US" dirty="0" err="1" smtClean="0">
                <a:sym typeface="Arial" charset="0"/>
              </a:rPr>
              <a:t>transmettre</a:t>
            </a:r>
            <a:r>
              <a:rPr lang="en-US" altLang="en-US" dirty="0" smtClean="0">
                <a:sym typeface="Arial" charset="0"/>
              </a:rPr>
              <a:t> </a:t>
            </a:r>
            <a:r>
              <a:rPr lang="en-US" altLang="en-US" dirty="0" err="1" smtClean="0">
                <a:sym typeface="Arial" charset="0"/>
              </a:rPr>
              <a:t>leurs</a:t>
            </a:r>
            <a:r>
              <a:rPr lang="en-US" altLang="en-US" dirty="0" smtClean="0">
                <a:sym typeface="Arial" charset="0"/>
              </a:rPr>
              <a:t> messages et </a:t>
            </a:r>
            <a:r>
              <a:rPr lang="en-US" altLang="en-US" dirty="0" err="1" smtClean="0">
                <a:sym typeface="Arial" charset="0"/>
              </a:rPr>
              <a:t>informations</a:t>
            </a:r>
            <a:r>
              <a:rPr lang="en-US" altLang="en-US" dirty="0" smtClean="0">
                <a:sym typeface="Arial" charset="0"/>
              </a:rPr>
              <a:t> par la </a:t>
            </a:r>
            <a:r>
              <a:rPr lang="en-US" altLang="en-US" dirty="0" err="1" smtClean="0">
                <a:sym typeface="Arial" charset="0"/>
              </a:rPr>
              <a:t>voie</a:t>
            </a:r>
            <a:r>
              <a:rPr lang="en-US" altLang="en-US" dirty="0" smtClean="0">
                <a:sym typeface="Arial" charset="0"/>
              </a:rPr>
              <a:t> </a:t>
            </a:r>
            <a:r>
              <a:rPr lang="en-US" altLang="en-US" dirty="0" err="1" smtClean="0">
                <a:sym typeface="Arial" charset="0"/>
              </a:rPr>
              <a:t>électronique</a:t>
            </a:r>
            <a:endParaRPr lang="en-US" altLang="en-US" dirty="0" smtClean="0">
              <a:sym typeface="Arial" charset="0"/>
            </a:endParaRPr>
          </a:p>
          <a:p>
            <a:endParaRPr lang="fr-FR" dirty="0" smtClean="0"/>
          </a:p>
          <a:p>
            <a:r>
              <a:rPr lang="fr-FR" dirty="0" err="1" smtClean="0"/>
              <a:t>My</a:t>
            </a:r>
            <a:r>
              <a:rPr lang="fr-FR" dirty="0" smtClean="0"/>
              <a:t> Handicap</a:t>
            </a:r>
          </a:p>
          <a:p>
            <a:pPr lvl="1"/>
            <a:r>
              <a:rPr lang="en-US" dirty="0" smtClean="0"/>
              <a:t>les </a:t>
            </a:r>
            <a:r>
              <a:rPr lang="en-US" dirty="0" err="1" smtClean="0"/>
              <a:t>personnes</a:t>
            </a:r>
            <a:r>
              <a:rPr lang="en-US" dirty="0" smtClean="0"/>
              <a:t> en charge du handicap </a:t>
            </a:r>
            <a:r>
              <a:rPr lang="en-US" dirty="0" err="1" smtClean="0"/>
              <a:t>peuvent</a:t>
            </a:r>
            <a:r>
              <a:rPr lang="en-US" dirty="0" smtClean="0"/>
              <a:t> </a:t>
            </a:r>
            <a:r>
              <a:rPr lang="fr-FR" dirty="0" smtClean="0"/>
              <a:t>soumettre une demande pour un citoyen et consulter le dossier d’une personne handicapée</a:t>
            </a:r>
            <a:endParaRPr lang="en-US" dirty="0" smtClean="0"/>
          </a:p>
          <a:p>
            <a:endParaRPr lang="en-US" dirty="0" smtClean="0"/>
          </a:p>
          <a:p>
            <a:r>
              <a:rPr lang="en-US" dirty="0" err="1" smtClean="0"/>
              <a:t>Limosa</a:t>
            </a:r>
            <a:endParaRPr lang="en-US" dirty="0" smtClean="0"/>
          </a:p>
          <a:p>
            <a:pPr lvl="1"/>
            <a:r>
              <a:rPr lang="en-US" dirty="0" err="1" smtClean="0"/>
              <a:t>déclaration</a:t>
            </a:r>
            <a:r>
              <a:rPr lang="en-US" dirty="0" smtClean="0"/>
              <a:t> </a:t>
            </a:r>
            <a:r>
              <a:rPr lang="en-US" dirty="0" err="1" smtClean="0"/>
              <a:t>mutifonctionnelle</a:t>
            </a:r>
            <a:r>
              <a:rPr lang="en-US" dirty="0" smtClean="0"/>
              <a:t> unique de </a:t>
            </a:r>
            <a:r>
              <a:rPr lang="en-US" dirty="0" err="1" smtClean="0"/>
              <a:t>toutes</a:t>
            </a:r>
            <a:r>
              <a:rPr lang="en-US" dirty="0" smtClean="0"/>
              <a:t> les </a:t>
            </a:r>
            <a:r>
              <a:rPr lang="en-US" dirty="0" err="1" smtClean="0"/>
              <a:t>activités</a:t>
            </a:r>
            <a:r>
              <a:rPr lang="en-US" dirty="0" smtClean="0"/>
              <a:t> de </a:t>
            </a:r>
            <a:r>
              <a:rPr lang="en-US" dirty="0" err="1" smtClean="0"/>
              <a:t>travailleurs</a:t>
            </a:r>
            <a:r>
              <a:rPr lang="en-US" dirty="0" smtClean="0"/>
              <a:t>, </a:t>
            </a:r>
            <a:r>
              <a:rPr lang="en-US" dirty="0" err="1" smtClean="0"/>
              <a:t>indépendants</a:t>
            </a:r>
            <a:r>
              <a:rPr lang="en-US" dirty="0" smtClean="0"/>
              <a:t> </a:t>
            </a:r>
            <a:r>
              <a:rPr lang="en-US" dirty="0" err="1" smtClean="0"/>
              <a:t>ou</a:t>
            </a:r>
            <a:r>
              <a:rPr lang="en-US" dirty="0" smtClean="0"/>
              <a:t> </a:t>
            </a:r>
            <a:r>
              <a:rPr lang="en-US" dirty="0" err="1" smtClean="0"/>
              <a:t>stagiaires</a:t>
            </a:r>
            <a:r>
              <a:rPr lang="en-US" dirty="0" smtClean="0"/>
              <a:t> </a:t>
            </a:r>
            <a:r>
              <a:rPr lang="en-US" dirty="0" err="1" smtClean="0"/>
              <a:t>étrangers</a:t>
            </a:r>
            <a:r>
              <a:rPr lang="en-US" dirty="0" smtClean="0"/>
              <a:t> sur le </a:t>
            </a:r>
            <a:r>
              <a:rPr lang="en-US" dirty="0" err="1" smtClean="0"/>
              <a:t>territoire</a:t>
            </a:r>
            <a:r>
              <a:rPr lang="en-US" dirty="0" smtClean="0"/>
              <a:t> </a:t>
            </a:r>
            <a:r>
              <a:rPr lang="en-US" dirty="0" err="1" smtClean="0"/>
              <a:t>belge</a:t>
            </a:r>
            <a:endParaRPr lang="en-US" dirty="0"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56</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123783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smtClean="0">
                <a:solidFill>
                  <a:srgbClr val="0087BE"/>
                </a:solidFill>
                <a:latin typeface="+mj-lt"/>
                <a:ea typeface="+mj-ea"/>
                <a:cs typeface="+mj-cs"/>
              </a:rPr>
              <a:t>Carte </a:t>
            </a:r>
            <a:r>
              <a:rPr lang="en-US" sz="4000" dirty="0" err="1" smtClean="0">
                <a:solidFill>
                  <a:srgbClr val="0087BE"/>
                </a:solidFill>
                <a:latin typeface="+mj-lt"/>
                <a:ea typeface="+mj-ea"/>
                <a:cs typeface="+mj-cs"/>
              </a:rPr>
              <a:t>eID</a:t>
            </a:r>
            <a:endParaRPr lang="nl-BE" sz="4000" dirty="0">
              <a:solidFill>
                <a:srgbClr val="0087BE"/>
              </a:solidFill>
              <a:latin typeface="+mj-lt"/>
              <a:ea typeface="+mj-ea"/>
              <a:cs typeface="+mj-cs"/>
            </a:endParaRPr>
          </a:p>
        </p:txBody>
      </p:sp>
      <p:pic>
        <p:nvPicPr>
          <p:cNvPr id="52229" name="Picture 9" descr="eID_n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751" y="1268414"/>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3068639"/>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26" y="4797426"/>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3"/>
          <p:cNvSpPr txBox="1">
            <a:spLocks noChangeArrowheads="1"/>
          </p:cNvSpPr>
          <p:nvPr/>
        </p:nvSpPr>
        <p:spPr bwMode="auto">
          <a:xfrm>
            <a:off x="5159376" y="3429001"/>
            <a:ext cx="4722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a:solidFill>
                  <a:srgbClr val="000000"/>
                </a:solidFill>
              </a:rPr>
              <a:t>Kids-ID</a:t>
            </a:r>
            <a:r>
              <a:rPr lang="en-US" altLang="fr-FR" dirty="0">
                <a:solidFill>
                  <a:srgbClr val="000000"/>
                </a:solidFill>
              </a:rPr>
              <a:t>: </a:t>
            </a:r>
            <a:r>
              <a:rPr lang="en-US" altLang="fr-FR" dirty="0" smtClean="0">
                <a:solidFill>
                  <a:srgbClr val="000000"/>
                </a:solidFill>
              </a:rPr>
              <a:t>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facultative pour les </a:t>
            </a:r>
            <a:r>
              <a:rPr lang="en-US" altLang="fr-FR" dirty="0" err="1" smtClean="0">
                <a:solidFill>
                  <a:srgbClr val="000000"/>
                </a:solidFill>
              </a:rPr>
              <a:t>enfants</a:t>
            </a:r>
            <a:r>
              <a:rPr lang="en-US" altLang="fr-FR" dirty="0" smtClean="0">
                <a:solidFill>
                  <a:srgbClr val="000000"/>
                </a:solidFill>
              </a:rPr>
              <a:t> </a:t>
            </a:r>
            <a:r>
              <a:rPr lang="en-US" altLang="fr-FR" dirty="0" err="1" smtClean="0">
                <a:solidFill>
                  <a:srgbClr val="000000"/>
                </a:solidFill>
              </a:rPr>
              <a:t>belges</a:t>
            </a:r>
            <a:r>
              <a:rPr lang="en-US" altLang="fr-FR" dirty="0" smtClean="0">
                <a:solidFill>
                  <a:srgbClr val="000000"/>
                </a:solidFill>
              </a:rPr>
              <a:t> &lt; 12 </a:t>
            </a:r>
            <a:r>
              <a:rPr lang="en-US" altLang="fr-FR" dirty="0" err="1" smtClean="0">
                <a:solidFill>
                  <a:srgbClr val="000000"/>
                </a:solidFill>
              </a:rPr>
              <a:t>ans</a:t>
            </a:r>
            <a:endParaRPr lang="en-US" altLang="fr-FR" dirty="0">
              <a:solidFill>
                <a:srgbClr val="000000"/>
              </a:solidFill>
            </a:endParaRPr>
          </a:p>
        </p:txBody>
      </p:sp>
      <p:sp>
        <p:nvSpPr>
          <p:cNvPr id="52233" name="Text Box 24"/>
          <p:cNvSpPr txBox="1">
            <a:spLocks noChangeArrowheads="1"/>
          </p:cNvSpPr>
          <p:nvPr/>
        </p:nvSpPr>
        <p:spPr bwMode="auto">
          <a:xfrm>
            <a:off x="5197476" y="5013325"/>
            <a:ext cx="4930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err="1" smtClean="0">
                <a:solidFill>
                  <a:srgbClr val="000000"/>
                </a:solidFill>
              </a:rPr>
              <a:t>Cartes</a:t>
            </a:r>
            <a:r>
              <a:rPr lang="en-US" altLang="fr-FR" b="1" dirty="0" smtClean="0">
                <a:solidFill>
                  <a:srgbClr val="000000"/>
                </a:solidFill>
              </a:rPr>
              <a:t> pour </a:t>
            </a:r>
            <a:r>
              <a:rPr lang="en-US" altLang="fr-FR" b="1" dirty="0" err="1" smtClean="0">
                <a:solidFill>
                  <a:srgbClr val="000000"/>
                </a:solidFill>
              </a:rPr>
              <a:t>étrangers</a:t>
            </a:r>
            <a:r>
              <a:rPr lang="en-US" altLang="fr-FR" dirty="0" smtClean="0">
                <a:solidFill>
                  <a:srgbClr val="000000"/>
                </a:solidFill>
              </a:rPr>
              <a:t>: 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a:t>
            </a:r>
            <a:r>
              <a:rPr lang="en-US" altLang="fr-FR" dirty="0" err="1" smtClean="0">
                <a:solidFill>
                  <a:srgbClr val="000000"/>
                </a:solidFill>
              </a:rPr>
              <a:t>obligatoire</a:t>
            </a:r>
            <a:r>
              <a:rPr lang="en-US" altLang="fr-FR" dirty="0" smtClean="0">
                <a:solidFill>
                  <a:srgbClr val="000000"/>
                </a:solidFill>
              </a:rPr>
              <a:t> </a:t>
            </a:r>
            <a:r>
              <a:rPr lang="en-US" altLang="fr-FR" smtClean="0">
                <a:solidFill>
                  <a:srgbClr val="000000"/>
                </a:solidFill>
              </a:rPr>
              <a:t>pour les </a:t>
            </a:r>
            <a:r>
              <a:rPr lang="en-US" altLang="fr-FR" dirty="0" err="1" smtClean="0">
                <a:solidFill>
                  <a:srgbClr val="000000"/>
                </a:solidFill>
              </a:rPr>
              <a:t>citoyens</a:t>
            </a:r>
            <a:r>
              <a:rPr lang="en-US" altLang="fr-FR" dirty="0" smtClean="0">
                <a:solidFill>
                  <a:srgbClr val="000000"/>
                </a:solidFill>
              </a:rPr>
              <a:t> </a:t>
            </a:r>
            <a:r>
              <a:rPr lang="en-US" altLang="fr-FR" dirty="0" err="1" smtClean="0">
                <a:solidFill>
                  <a:srgbClr val="000000"/>
                </a:solidFill>
              </a:rPr>
              <a:t>étrangers</a:t>
            </a:r>
            <a:r>
              <a:rPr lang="en-US" altLang="fr-FR" dirty="0" smtClean="0">
                <a:solidFill>
                  <a:srgbClr val="000000"/>
                </a:solidFill>
              </a:rPr>
              <a:t> (UE et non-UE) </a:t>
            </a:r>
            <a:r>
              <a:rPr lang="en-US" altLang="fr-FR" dirty="0" err="1" smtClean="0">
                <a:solidFill>
                  <a:srgbClr val="000000"/>
                </a:solidFill>
              </a:rPr>
              <a:t>résidant</a:t>
            </a:r>
            <a:r>
              <a:rPr lang="en-US" altLang="fr-FR" dirty="0" smtClean="0">
                <a:solidFill>
                  <a:srgbClr val="000000"/>
                </a:solidFill>
              </a:rPr>
              <a:t> </a:t>
            </a:r>
            <a:r>
              <a:rPr lang="en-US" altLang="fr-FR" dirty="0" err="1" smtClean="0">
                <a:solidFill>
                  <a:srgbClr val="000000"/>
                </a:solidFill>
              </a:rPr>
              <a:t>en</a:t>
            </a:r>
            <a:r>
              <a:rPr lang="en-US" altLang="fr-FR" dirty="0" smtClean="0">
                <a:solidFill>
                  <a:srgbClr val="000000"/>
                </a:solidFill>
              </a:rPr>
              <a:t> </a:t>
            </a:r>
            <a:r>
              <a:rPr lang="en-US" altLang="fr-FR" dirty="0" err="1" smtClean="0">
                <a:solidFill>
                  <a:srgbClr val="000000"/>
                </a:solidFill>
              </a:rPr>
              <a:t>Belgique</a:t>
            </a:r>
            <a:endParaRPr lang="en-US" altLang="fr-FR" dirty="0">
              <a:solidFill>
                <a:srgbClr val="000000"/>
              </a:solidFill>
            </a:endParaRPr>
          </a:p>
        </p:txBody>
      </p:sp>
      <p:sp>
        <p:nvSpPr>
          <p:cNvPr id="18442" name="Text Box 25"/>
          <p:cNvSpPr txBox="1">
            <a:spLocks noChangeArrowheads="1"/>
          </p:cNvSpPr>
          <p:nvPr/>
        </p:nvSpPr>
        <p:spPr bwMode="auto">
          <a:xfrm>
            <a:off x="5111750" y="1700213"/>
            <a:ext cx="4008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Carte </a:t>
            </a:r>
            <a:r>
              <a:rPr lang="en-US" b="1" dirty="0" err="1" smtClean="0">
                <a:solidFill>
                  <a:prstClr val="black"/>
                </a:solidFill>
                <a:latin typeface="Calibri"/>
                <a:cs typeface="+mn-cs"/>
              </a:rPr>
              <a:t>d’identité</a:t>
            </a:r>
            <a:r>
              <a:rPr lang="en-US" b="1" dirty="0" smtClean="0">
                <a:solidFill>
                  <a:prstClr val="black"/>
                </a:solidFill>
                <a:latin typeface="Calibri"/>
                <a:cs typeface="+mn-cs"/>
              </a:rPr>
              <a:t> </a:t>
            </a:r>
            <a:r>
              <a:rPr lang="en-US" b="1" dirty="0" err="1">
                <a:solidFill>
                  <a:prstClr val="black"/>
                </a:solidFill>
                <a:latin typeface="Calibri"/>
                <a:cs typeface="+mn-cs"/>
              </a:rPr>
              <a:t>é</a:t>
            </a:r>
            <a:r>
              <a:rPr lang="en-US" b="1" dirty="0" err="1" smtClean="0">
                <a:solidFill>
                  <a:prstClr val="black"/>
                </a:solidFill>
                <a:latin typeface="Calibri"/>
                <a:cs typeface="+mn-cs"/>
              </a:rPr>
              <a:t>lectronique</a:t>
            </a:r>
            <a:r>
              <a:rPr lang="en-US" b="1" dirty="0" smtClean="0">
                <a:solidFill>
                  <a:prstClr val="black"/>
                </a:solidFill>
                <a:latin typeface="Calibri"/>
                <a:cs typeface="+mn-cs"/>
              </a:rPr>
              <a:t> (</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carte </a:t>
            </a:r>
            <a:r>
              <a:rPr lang="en-GB" dirty="0" err="1" smtClean="0"/>
              <a:t>d’identité</a:t>
            </a:r>
            <a:r>
              <a:rPr lang="en-GB" dirty="0" smtClean="0"/>
              <a:t> </a:t>
            </a:r>
            <a:r>
              <a:rPr lang="en-GB" dirty="0" err="1" smtClean="0"/>
              <a:t>électronique</a:t>
            </a:r>
            <a:r>
              <a:rPr lang="en-GB" dirty="0" smtClean="0"/>
              <a:t> </a:t>
            </a:r>
            <a:r>
              <a:rPr lang="en-GB" dirty="0" err="1" smtClean="0"/>
              <a:t>obligatoire</a:t>
            </a:r>
            <a:r>
              <a:rPr lang="en-GB" dirty="0" smtClean="0"/>
              <a:t> pour </a:t>
            </a:r>
            <a:r>
              <a:rPr lang="en-GB" dirty="0"/>
              <a:t>l</a:t>
            </a:r>
            <a:r>
              <a:rPr lang="en-GB" dirty="0" smtClean="0"/>
              <a:t>es </a:t>
            </a:r>
            <a:r>
              <a:rPr lang="en-GB" dirty="0" err="1" smtClean="0"/>
              <a:t>citoyens</a:t>
            </a:r>
            <a:r>
              <a:rPr lang="en-GB" dirty="0" smtClean="0"/>
              <a:t> </a:t>
            </a:r>
            <a:r>
              <a:rPr lang="en-GB" dirty="0" err="1" smtClean="0"/>
              <a:t>belges</a:t>
            </a:r>
            <a:r>
              <a:rPr lang="en-GB" dirty="0" smtClean="0"/>
              <a:t> ≥ 12 </a:t>
            </a:r>
            <a:r>
              <a:rPr lang="en-GB" dirty="0" err="1" smtClean="0"/>
              <a:t>ans</a:t>
            </a:r>
            <a:endParaRPr lang="en-US" dirty="0" smtClean="0">
              <a:solidFill>
                <a:prstClr val="black"/>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57</a:t>
            </a:fld>
            <a:endParaRPr lang="en-GB"/>
          </a:p>
        </p:txBody>
      </p:sp>
      <p:sp>
        <p:nvSpPr>
          <p:cNvPr id="3" name="Date Placeholder 2"/>
          <p:cNvSpPr>
            <a:spLocks noGrp="1"/>
          </p:cNvSpPr>
          <p:nvPr>
            <p:ph type="dt" sz="half" idx="11"/>
          </p:nvPr>
        </p:nvSpPr>
        <p:spPr>
          <a:xfrm>
            <a:off x="767408" y="6465600"/>
            <a:ext cx="1007087" cy="365125"/>
          </a:xfrm>
        </p:spPr>
        <p:txBody>
          <a:bodyPr/>
          <a:lstStyle/>
          <a:p>
            <a:pPr>
              <a:defRPr/>
            </a:pPr>
            <a:r>
              <a:rPr lang="en-US" dirty="0" smtClean="0"/>
              <a:t>2/11/2021</a:t>
            </a:r>
            <a:endParaRPr lang="en-GB" dirty="0"/>
          </a:p>
        </p:txBody>
      </p:sp>
    </p:spTree>
    <p:extLst>
      <p:ext uri="{BB962C8B-B14F-4D97-AF65-F5344CB8AC3E}">
        <p14:creationId xmlns:p14="http://schemas.microsoft.com/office/powerpoint/2010/main" val="237587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a:t>
            </a:r>
            <a:r>
              <a:rPr lang="en-US" sz="2800" b="1" dirty="0">
                <a:solidFill>
                  <a:srgbClr val="000000"/>
                </a:solidFill>
                <a:latin typeface="Calibri"/>
                <a:ea typeface="+mj-ea"/>
                <a:cs typeface="+mj-cs"/>
              </a:rPr>
              <a:t>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sp>
        <p:nvSpPr>
          <p:cNvPr id="47109" name="Text Box 3"/>
          <p:cNvSpPr txBox="1">
            <a:spLocks noChangeArrowheads="1"/>
          </p:cNvSpPr>
          <p:nvPr/>
        </p:nvSpPr>
        <p:spPr bwMode="auto">
          <a:xfrm>
            <a:off x="5267325" y="4113214"/>
            <a:ext cx="2159000" cy="7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fr-BE" dirty="0">
                <a:solidFill>
                  <a:srgbClr val="000000"/>
                </a:solidFill>
              </a:rPr>
              <a:t>authentification </a:t>
            </a:r>
            <a:r>
              <a:rPr lang="nl-BE" dirty="0" smtClean="0">
                <a:solidFill>
                  <a:srgbClr val="000000"/>
                </a:solidFill>
                <a:latin typeface="+mj-lt"/>
              </a:rPr>
              <a:t>de </a:t>
            </a:r>
            <a:r>
              <a:rPr lang="nl-BE" dirty="0" err="1" smtClean="0">
                <a:solidFill>
                  <a:srgbClr val="000000"/>
                </a:solidFill>
                <a:latin typeface="+mj-lt"/>
              </a:rPr>
              <a:t>l’identité</a:t>
            </a:r>
            <a:endParaRPr lang="nl-NL" dirty="0" smtClean="0">
              <a:solidFill>
                <a:srgbClr val="000000"/>
              </a:solidFill>
              <a:latin typeface="+mj-lt"/>
            </a:endParaRPr>
          </a:p>
        </p:txBody>
      </p:sp>
      <p:sp>
        <p:nvSpPr>
          <p:cNvPr id="47110" name="Text Box 4"/>
          <p:cNvSpPr txBox="1">
            <a:spLocks noChangeArrowheads="1"/>
          </p:cNvSpPr>
          <p:nvPr/>
        </p:nvSpPr>
        <p:spPr bwMode="auto">
          <a:xfrm>
            <a:off x="5232401" y="2420939"/>
            <a:ext cx="2195513"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dirty="0" err="1" smtClean="0">
                <a:solidFill>
                  <a:srgbClr val="000000"/>
                </a:solidFill>
                <a:latin typeface="+mj-lt"/>
              </a:rPr>
              <a:t>lecture</a:t>
            </a:r>
            <a:r>
              <a:rPr lang="nl-BE" dirty="0" smtClean="0">
                <a:solidFill>
                  <a:srgbClr val="000000"/>
                </a:solidFill>
                <a:latin typeface="+mj-lt"/>
              </a:rPr>
              <a:t> de </a:t>
            </a:r>
            <a:r>
              <a:rPr lang="nl-BE" dirty="0" err="1" smtClean="0">
                <a:solidFill>
                  <a:srgbClr val="000000"/>
                </a:solidFill>
                <a:latin typeface="+mj-lt"/>
              </a:rPr>
              <a:t>données</a:t>
            </a:r>
            <a:r>
              <a:rPr lang="nl-BE" dirty="0" smtClean="0">
                <a:solidFill>
                  <a:srgbClr val="000000"/>
                </a:solidFill>
                <a:latin typeface="+mj-lt"/>
              </a:rPr>
              <a:t> </a:t>
            </a:r>
            <a:endParaRPr lang="nl-NL" dirty="0" smtClean="0">
              <a:solidFill>
                <a:srgbClr val="000000"/>
              </a:solidFill>
              <a:latin typeface="+mj-lt"/>
            </a:endParaRPr>
          </a:p>
        </p:txBody>
      </p:sp>
      <p:sp>
        <p:nvSpPr>
          <p:cNvPr id="22535" name="Text Box 5"/>
          <p:cNvSpPr txBox="1">
            <a:spLocks noChangeArrowheads="1"/>
          </p:cNvSpPr>
          <p:nvPr/>
        </p:nvSpPr>
        <p:spPr bwMode="auto">
          <a:xfrm>
            <a:off x="5087939" y="5580064"/>
            <a:ext cx="2447925"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dirty="0" smtClean="0">
                <a:solidFill>
                  <a:prstClr val="black"/>
                </a:solidFill>
                <a:latin typeface="Calibri"/>
                <a:cs typeface="+mn-cs"/>
              </a:rPr>
              <a:t>signature </a:t>
            </a:r>
            <a:r>
              <a:rPr lang="en-US" dirty="0" err="1" smtClean="0">
                <a:solidFill>
                  <a:prstClr val="black"/>
                </a:solidFill>
                <a:latin typeface="Calibri"/>
                <a:cs typeface="+mn-cs"/>
              </a:rPr>
              <a:t>électronique</a:t>
            </a:r>
            <a:endParaRPr lang="nl-NL" dirty="0" smtClean="0">
              <a:solidFill>
                <a:prstClr val="black"/>
              </a:solidFill>
              <a:latin typeface="Arial" charset="0"/>
            </a:endParaRPr>
          </a:p>
        </p:txBody>
      </p:sp>
      <p:pic>
        <p:nvPicPr>
          <p:cNvPr id="532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5" y="1868488"/>
            <a:ext cx="1214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Naamloos-2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5411788"/>
            <a:ext cx="2185988" cy="787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8"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8214" y="1649413"/>
            <a:ext cx="2879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reader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4114" y="4113213"/>
            <a:ext cx="2447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AutoShape 11"/>
          <p:cNvSpPr>
            <a:spLocks noChangeArrowheads="1"/>
          </p:cNvSpPr>
          <p:nvPr/>
        </p:nvSpPr>
        <p:spPr bwMode="auto">
          <a:xfrm>
            <a:off x="6024563" y="1844824"/>
            <a:ext cx="236541" cy="7336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1" name="AutoShape 12"/>
          <p:cNvSpPr>
            <a:spLocks noChangeArrowheads="1"/>
          </p:cNvSpPr>
          <p:nvPr/>
        </p:nvSpPr>
        <p:spPr bwMode="auto">
          <a:xfrm>
            <a:off x="6024563" y="3573016"/>
            <a:ext cx="236541" cy="7336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2" name="AutoShape 13"/>
          <p:cNvSpPr>
            <a:spLocks noChangeArrowheads="1"/>
          </p:cNvSpPr>
          <p:nvPr/>
        </p:nvSpPr>
        <p:spPr bwMode="auto">
          <a:xfrm>
            <a:off x="6024563" y="5013176"/>
            <a:ext cx="236541" cy="7336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3" name="Text Box 14"/>
          <p:cNvSpPr txBox="1">
            <a:spLocks noChangeArrowheads="1"/>
          </p:cNvSpPr>
          <p:nvPr/>
        </p:nvSpPr>
        <p:spPr bwMode="auto">
          <a:xfrm>
            <a:off x="3071814" y="3214689"/>
            <a:ext cx="1152525" cy="98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pPr>
            <a:r>
              <a:rPr lang="nl-BE" altLang="fr-FR" sz="4800">
                <a:solidFill>
                  <a:srgbClr val="3E6E5A"/>
                </a:solidFill>
                <a:latin typeface="Arial" charset="0"/>
              </a:rPr>
              <a:t>+</a:t>
            </a:r>
            <a:endParaRPr lang="nl-NL" altLang="fr-FR" sz="4800">
              <a:solidFill>
                <a:srgbClr val="3E6E5A"/>
              </a:solidFill>
              <a:latin typeface="Arial" charset="0"/>
            </a:endParaRPr>
          </a:p>
        </p:txBody>
      </p:sp>
      <p:pic>
        <p:nvPicPr>
          <p:cNvPr id="36" name="Picture 2"/>
          <p:cNvPicPr>
            <a:picLocks noChangeAspect="1" noChangeArrowheads="1"/>
          </p:cNvPicPr>
          <p:nvPr/>
        </p:nvPicPr>
        <p:blipFill>
          <a:blip r:embed="rId6"/>
          <a:srcRect/>
          <a:stretch>
            <a:fillRect/>
          </a:stretch>
        </p:blipFill>
        <p:spPr bwMode="auto">
          <a:xfrm>
            <a:off x="7685088" y="3368675"/>
            <a:ext cx="2209800" cy="18605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5" name="Picture 4" descr="eID-drankautomaa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4" y="1492250"/>
            <a:ext cx="12969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58</a:t>
            </a:fld>
            <a:endParaRPr lang="en-GB"/>
          </a:p>
        </p:txBody>
      </p:sp>
      <p:sp>
        <p:nvSpPr>
          <p:cNvPr id="3" name="Date Placeholder 2"/>
          <p:cNvSpPr>
            <a:spLocks noGrp="1"/>
          </p:cNvSpPr>
          <p:nvPr>
            <p:ph type="dt" sz="half" idx="11"/>
          </p:nvPr>
        </p:nvSpPr>
        <p:spPr>
          <a:xfrm>
            <a:off x="767408" y="6465600"/>
            <a:ext cx="1007087" cy="365125"/>
          </a:xfrm>
        </p:spPr>
        <p:txBody>
          <a:bodyPr/>
          <a:lstStyle/>
          <a:p>
            <a:pPr>
              <a:defRPr/>
            </a:pPr>
            <a:r>
              <a:rPr lang="en-US" smtClean="0"/>
              <a:t>2/11/2021</a:t>
            </a:r>
            <a:endParaRPr lang="en-GB" dirty="0"/>
          </a:p>
        </p:txBody>
      </p:sp>
    </p:spTree>
    <p:extLst>
      <p:ext uri="{BB962C8B-B14F-4D97-AF65-F5344CB8AC3E}">
        <p14:creationId xmlns:p14="http://schemas.microsoft.com/office/powerpoint/2010/main" val="403128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fr-FR" sz="4000" dirty="0">
                <a:solidFill>
                  <a:srgbClr val="0087BE"/>
                </a:solidFill>
                <a:latin typeface="+mj-lt"/>
                <a:ea typeface="+mj-ea"/>
                <a:cs typeface="+mj-cs"/>
              </a:rPr>
              <a:t>Carte </a:t>
            </a:r>
            <a:r>
              <a:rPr lang="en-US" altLang="fr-FR" sz="4000" dirty="0" err="1">
                <a:solidFill>
                  <a:srgbClr val="0087BE"/>
                </a:solidFill>
                <a:latin typeface="+mj-lt"/>
                <a:ea typeface="+mj-ea"/>
                <a:cs typeface="+mj-cs"/>
              </a:rPr>
              <a:t>eID</a:t>
            </a:r>
            <a:endParaRPr lang="nl-BE" altLang="fr-FR" sz="4000" dirty="0">
              <a:solidFill>
                <a:srgbClr val="0087BE"/>
              </a:solidFill>
              <a:latin typeface="+mj-lt"/>
              <a:ea typeface="+mj-ea"/>
              <a:cs typeface="+mj-cs"/>
            </a:endParaRPr>
          </a:p>
        </p:txBody>
      </p:sp>
      <p:pic>
        <p:nvPicPr>
          <p:cNvPr id="84994" name="Picture 2"/>
          <p:cNvPicPr>
            <a:picLocks noChangeAspect="1" noChangeArrowheads="1"/>
          </p:cNvPicPr>
          <p:nvPr/>
        </p:nvPicPr>
        <p:blipFill>
          <a:blip r:embed="rId2"/>
          <a:srcRect/>
          <a:stretch>
            <a:fillRect/>
          </a:stretch>
        </p:blipFill>
        <p:spPr bwMode="auto">
          <a:xfrm>
            <a:off x="7527926" y="1412876"/>
            <a:ext cx="2600325" cy="9239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1416050"/>
            <a:ext cx="23701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1" y="3500439"/>
            <a:ext cx="2257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4662488"/>
            <a:ext cx="208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20"/>
          <p:cNvSpPr>
            <a:spLocks noChangeArrowheads="1"/>
          </p:cNvSpPr>
          <p:nvPr/>
        </p:nvSpPr>
        <p:spPr bwMode="auto">
          <a:xfrm>
            <a:off x="4440239" y="2205038"/>
            <a:ext cx="294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rPr>
              <a:t>1. </a:t>
            </a:r>
            <a:r>
              <a:rPr lang="fr-FR" altLang="fr-FR" dirty="0" smtClean="0">
                <a:solidFill>
                  <a:srgbClr val="000000"/>
                </a:solidFill>
              </a:rPr>
              <a:t>Installation du logiciel </a:t>
            </a:r>
            <a:r>
              <a:rPr lang="fr-FR" altLang="fr-FR" dirty="0" err="1" smtClean="0">
                <a:solidFill>
                  <a:srgbClr val="000000"/>
                </a:solidFill>
              </a:rPr>
              <a:t>eID</a:t>
            </a:r>
            <a:endParaRPr lang="fr-FR" altLang="fr-FR" dirty="0">
              <a:solidFill>
                <a:srgbClr val="000000"/>
              </a:solidFill>
            </a:endParaRPr>
          </a:p>
        </p:txBody>
      </p:sp>
      <p:sp>
        <p:nvSpPr>
          <p:cNvPr id="54282" name="Rectangle 21"/>
          <p:cNvSpPr>
            <a:spLocks noChangeArrowheads="1"/>
          </p:cNvSpPr>
          <p:nvPr/>
        </p:nvSpPr>
        <p:spPr bwMode="auto">
          <a:xfrm>
            <a:off x="6108700" y="3719514"/>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2"/>
            </a:pPr>
            <a:r>
              <a:rPr lang="fr-FR" altLang="fr-FR" dirty="0" smtClean="0">
                <a:solidFill>
                  <a:srgbClr val="000000"/>
                </a:solidFill>
              </a:rPr>
              <a:t>Connection du lecteur à l’ordinateur</a:t>
            </a:r>
            <a:endParaRPr lang="fr-FR" altLang="fr-FR" dirty="0">
              <a:solidFill>
                <a:srgbClr val="000000"/>
              </a:solidFill>
            </a:endParaRPr>
          </a:p>
        </p:txBody>
      </p:sp>
      <p:sp>
        <p:nvSpPr>
          <p:cNvPr id="54283" name="Rectangle 22"/>
          <p:cNvSpPr>
            <a:spLocks noChangeArrowheads="1"/>
          </p:cNvSpPr>
          <p:nvPr/>
        </p:nvSpPr>
        <p:spPr bwMode="auto">
          <a:xfrm>
            <a:off x="7967664" y="5159376"/>
            <a:ext cx="2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3"/>
            </a:pPr>
            <a:r>
              <a:rPr lang="en-US" altLang="fr-FR" dirty="0" smtClean="0">
                <a:solidFill>
                  <a:srgbClr val="000000"/>
                </a:solidFill>
              </a:rPr>
              <a:t>Consultation des </a:t>
            </a:r>
            <a:r>
              <a:rPr lang="en-US" altLang="fr-FR" dirty="0" err="1" smtClean="0">
                <a:solidFill>
                  <a:srgbClr val="000000"/>
                </a:solidFill>
              </a:rPr>
              <a:t>données</a:t>
            </a:r>
            <a:endParaRPr lang="en-US" altLang="fr-FR" dirty="0">
              <a:solidFill>
                <a:srgbClr val="000000"/>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59</a:t>
            </a:fld>
            <a:endParaRPr lang="en-GB"/>
          </a:p>
        </p:txBody>
      </p:sp>
      <p:sp>
        <p:nvSpPr>
          <p:cNvPr id="3" name="Date Placeholder 2"/>
          <p:cNvSpPr>
            <a:spLocks noGrp="1"/>
          </p:cNvSpPr>
          <p:nvPr>
            <p:ph type="dt" sz="half" idx="11"/>
          </p:nvPr>
        </p:nvSpPr>
        <p:spPr>
          <a:xfrm>
            <a:off x="767408" y="6489700"/>
            <a:ext cx="1079095" cy="365125"/>
          </a:xfrm>
        </p:spPr>
        <p:txBody>
          <a:bodyPr/>
          <a:lstStyle/>
          <a:p>
            <a:pPr>
              <a:defRPr/>
            </a:pPr>
            <a:r>
              <a:rPr lang="en-US" dirty="0" smtClean="0"/>
              <a:t>2/11/2021</a:t>
            </a:r>
            <a:endParaRPr lang="en-GB" dirty="0"/>
          </a:p>
        </p:txBody>
      </p:sp>
    </p:spTree>
    <p:extLst>
      <p:ext uri="{BB962C8B-B14F-4D97-AF65-F5344CB8AC3E}">
        <p14:creationId xmlns:p14="http://schemas.microsoft.com/office/powerpoint/2010/main" val="38748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Demandes des autorités</a:t>
            </a:r>
            <a:endParaRPr lang="en-US" dirty="0"/>
          </a:p>
        </p:txBody>
      </p:sp>
      <p:sp>
        <p:nvSpPr>
          <p:cNvPr id="3" name="Content Placeholder 2"/>
          <p:cNvSpPr>
            <a:spLocks noGrp="1"/>
          </p:cNvSpPr>
          <p:nvPr>
            <p:ph idx="1"/>
          </p:nvPr>
        </p:nvSpPr>
        <p:spPr/>
        <p:txBody>
          <a:bodyPr>
            <a:normAutofit/>
          </a:bodyPr>
          <a:lstStyle/>
          <a:p>
            <a:r>
              <a:rPr lang="nl-NL" smtClean="0"/>
              <a:t>des citoyens et des entreprises satisfaits par des services intégrés offerts à un coût limité, avec des charges administratives minimales et qui répondent à leurs attentes</a:t>
            </a:r>
          </a:p>
          <a:p>
            <a:r>
              <a:rPr lang="nl-NL" smtClean="0"/>
              <a:t>une utilisation pro-active de l’information pour</a:t>
            </a:r>
          </a:p>
          <a:p>
            <a:pPr lvl="1"/>
            <a:r>
              <a:rPr lang="nl-NL" smtClean="0"/>
              <a:t>l’octroi automatique de droits </a:t>
            </a:r>
          </a:p>
          <a:p>
            <a:pPr lvl="1"/>
            <a:r>
              <a:rPr lang="nl-NL" smtClean="0"/>
              <a:t>la pré-introduction de données lors de la collecte d’informations</a:t>
            </a:r>
          </a:p>
          <a:p>
            <a:pPr lvl="1"/>
            <a:r>
              <a:rPr lang="fr-FR" smtClean="0"/>
              <a:t>la communication d’informations ciblées aux intéressés</a:t>
            </a:r>
            <a:endParaRPr lang="nl-NL" smtClean="0"/>
          </a:p>
          <a:p>
            <a:r>
              <a:rPr lang="nl-NL" smtClean="0"/>
              <a:t>maximaliser l’efficacité des politiques sociales</a:t>
            </a:r>
          </a:p>
          <a:p>
            <a:r>
              <a:rPr lang="nl-NL" smtClean="0"/>
              <a:t>un contrôle des coûts pour toutes les parties concernées</a:t>
            </a:r>
          </a:p>
          <a:p>
            <a:r>
              <a:rPr lang="nl-NL" smtClean="0"/>
              <a:t>optimaliser l’efficience du fonctionnement des autorités publiques et des instances privées chargées </a:t>
            </a:r>
            <a:r>
              <a:rPr lang="fr-FR" smtClean="0"/>
              <a:t>de missions d'intérêt public</a:t>
            </a:r>
            <a:endParaRPr lang="nl-NL" smtClean="0"/>
          </a:p>
          <a:p>
            <a:r>
              <a:rPr lang="fr-FR" smtClean="0"/>
              <a:t>un soutien approprié à la politique</a:t>
            </a:r>
          </a:p>
          <a:p>
            <a:r>
              <a:rPr lang="nl-NL" smtClean="0"/>
              <a:t>promouvoir l’inclusion sociale</a:t>
            </a:r>
          </a:p>
          <a:p>
            <a:r>
              <a:rPr lang="nl-NL" smtClean="0"/>
              <a:t>éviter et lutter contre la fraude</a:t>
            </a:r>
          </a:p>
          <a:p>
            <a:endParaRPr lang="nl-NL"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6</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089576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Cartes eID et isi+</a:t>
            </a:r>
            <a:endParaRPr lang="en-US" dirty="0"/>
          </a:p>
        </p:txBody>
      </p:sp>
      <p:sp>
        <p:nvSpPr>
          <p:cNvPr id="3" name="Content Placeholder 2"/>
          <p:cNvSpPr>
            <a:spLocks noGrp="1"/>
          </p:cNvSpPr>
          <p:nvPr>
            <p:ph idx="1"/>
          </p:nvPr>
        </p:nvSpPr>
        <p:spPr/>
        <p:txBody>
          <a:bodyPr/>
          <a:lstStyle/>
          <a:p>
            <a:r>
              <a:rPr lang="nl-BE" altLang="en-US" smtClean="0"/>
              <a:t>système mis en place pour couvrir les fonctionnalités de la carte SIS, disparue définitivement fin 2016 </a:t>
            </a:r>
          </a:p>
          <a:p>
            <a:pPr lvl="1"/>
            <a:r>
              <a:rPr lang="fr-FR" altLang="en-US" smtClean="0"/>
              <a:t>consultation en ligne sécurisée et en temps réel des données administratives gérées par les organismes assureurs via MyCareNet</a:t>
            </a:r>
          </a:p>
          <a:p>
            <a:pPr lvl="1"/>
            <a:r>
              <a:rPr lang="fr-FR" altLang="en-US" smtClean="0"/>
              <a:t>identification certaine via le NISS, disponible sur les titre d’identité électroniques  (eID) et sur la carte résiduaire isi+</a:t>
            </a:r>
            <a:endParaRPr lang="en-US" altLang="en-US" smtClean="0"/>
          </a:p>
          <a:p>
            <a:r>
              <a:rPr lang="fr-FR" smtClean="0"/>
              <a:t>la carte isi+ est distribuée (&gt; 2,2 mio de cartes produites)</a:t>
            </a:r>
          </a:p>
          <a:p>
            <a:pPr lvl="1"/>
            <a:r>
              <a:rPr lang="fr-FR" smtClean="0"/>
              <a:t>aux personnes qui ne peuvent pas disposer d’un titre d’identité électronique (eID) et qui disposent d’une couverture sociale pour se faire soigner en Belgique</a:t>
            </a:r>
          </a:p>
          <a:p>
            <a:pPr lvl="2"/>
            <a:r>
              <a:rPr lang="fr-FR" smtClean="0"/>
              <a:t>les frontaliers qui habitent à l’étranger et travaillent en Belgique </a:t>
            </a:r>
          </a:p>
          <a:p>
            <a:pPr lvl="2"/>
            <a:r>
              <a:rPr lang="fr-FR" smtClean="0"/>
              <a:t>les personnes pensionnées de nationalité étrangère qui sont parties à l’étranger après avoir travaillé en Belgique et cotisé au système belge de sécurité sociale</a:t>
            </a:r>
          </a:p>
          <a:p>
            <a:pPr lvl="1"/>
            <a:r>
              <a:rPr lang="fr-FR" smtClean="0"/>
              <a:t>à tous les enfants &lt; 12 ans </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60</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5955528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smtClean="0"/>
              <a:t>isi</a:t>
            </a:r>
            <a:r>
              <a:rPr lang="fr-BE" altLang="en-US" baseline="30000" dirty="0"/>
              <a:t>+</a:t>
            </a:r>
            <a:endParaRPr lang="en-US" baseline="300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1362219"/>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456040" y="1124744"/>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a:p>
            <a:p>
              <a:pPr eaLnBrk="1" hangingPunct="1">
                <a:spcBef>
                  <a:spcPct val="0"/>
                </a:spcBef>
                <a:buFontTx/>
                <a:buNone/>
              </a:pPr>
              <a:r>
                <a:rPr lang="fr-BE" altLang="en-US" sz="1000" b="1" dirty="0" err="1"/>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a:t>reprise </a:t>
              </a:r>
            </a:p>
            <a:p>
              <a:pPr eaLnBrk="1" hangingPunct="1">
                <a:spcBef>
                  <a:spcPct val="0"/>
                </a:spcBef>
                <a:buFontTx/>
                <a:buNone/>
              </a:pPr>
              <a:r>
                <a:rPr lang="fr-BE" altLang="en-US" sz="1000" dirty="0"/>
                <a:t>des </a:t>
              </a:r>
            </a:p>
            <a:p>
              <a:pPr eaLnBrk="1" hangingPunct="1">
                <a:spcBef>
                  <a:spcPct val="0"/>
                </a:spcBef>
                <a:buFontTx/>
                <a:buNone/>
              </a:pPr>
              <a:r>
                <a:rPr lang="fr-BE" altLang="en-US" sz="1000" dirty="0"/>
                <a:t>données:</a:t>
              </a:r>
            </a:p>
            <a:p>
              <a:pPr eaLnBrk="1" hangingPunct="1">
                <a:spcBef>
                  <a:spcPct val="0"/>
                </a:spcBef>
                <a:buFontTx/>
                <a:buNone/>
              </a:pPr>
              <a:r>
                <a:rPr lang="fr-BE" altLang="en-US" sz="1000" dirty="0"/>
                <a:t>NISS</a:t>
              </a:r>
            </a:p>
            <a:p>
              <a:pPr eaLnBrk="1" hangingPunct="1">
                <a:spcBef>
                  <a:spcPct val="0"/>
                </a:spcBef>
                <a:buFontTx/>
                <a:buNone/>
              </a:pPr>
              <a:r>
                <a:rPr lang="fr-BE" altLang="en-US" sz="1000" dirty="0"/>
                <a:t>n° de carte</a:t>
              </a:r>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en-US" altLang="en-US" sz="1800" dirty="0"/>
            </a:p>
          </p:txBody>
        </p:sp>
      </p:grpSp>
      <p:grpSp>
        <p:nvGrpSpPr>
          <p:cNvPr id="15" name="Group 14"/>
          <p:cNvGrpSpPr/>
          <p:nvPr/>
        </p:nvGrpSpPr>
        <p:grpSpPr>
          <a:xfrm>
            <a:off x="3453196" y="3529973"/>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None/>
              </a:pPr>
              <a:endParaRPr lang="fr-BE" altLang="en-US" sz="1000" b="1" dirty="0"/>
            </a:p>
            <a:p>
              <a:pPr marL="2243138" indent="-180975" defTabSz="223838" eaLnBrk="1" hangingPunct="1">
                <a:spcBef>
                  <a:spcPct val="0"/>
                </a:spcBef>
                <a:buNone/>
              </a:pPr>
              <a:r>
                <a:rPr lang="fr-BE" altLang="en-US" sz="1000" b="1" dirty="0" err="1"/>
                <a:t>Datamatrix</a:t>
              </a:r>
              <a:endParaRPr lang="fr-BE" altLang="en-US" sz="1000" b="1" dirty="0"/>
            </a:p>
            <a:p>
              <a:pPr marL="2243138" indent="-180975" eaLnBrk="1" hangingPunct="1">
                <a:spcBef>
                  <a:spcPct val="0"/>
                </a:spcBef>
                <a:buNone/>
              </a:pPr>
              <a:endParaRPr lang="fr-BE" altLang="en-US" sz="1000" dirty="0"/>
            </a:p>
            <a:p>
              <a:pPr marL="2243138" indent="-180975" eaLnBrk="1" hangingPunct="1">
                <a:spcBef>
                  <a:spcPct val="0"/>
                </a:spcBef>
                <a:buNone/>
              </a:pPr>
              <a:r>
                <a:rPr lang="fr-BE" altLang="en-US" sz="1000" dirty="0"/>
                <a:t>nom	</a:t>
              </a:r>
            </a:p>
            <a:p>
              <a:pPr marL="2243138" indent="-180975" eaLnBrk="1" hangingPunct="1">
                <a:spcBef>
                  <a:spcPct val="0"/>
                </a:spcBef>
                <a:buNone/>
              </a:pPr>
              <a:r>
                <a:rPr lang="fr-BE" altLang="en-US" sz="1000" dirty="0"/>
                <a:t>prénom</a:t>
              </a:r>
            </a:p>
            <a:p>
              <a:pPr marL="2243138" indent="-180975" eaLnBrk="1" hangingPunct="1">
                <a:spcBef>
                  <a:spcPct val="0"/>
                </a:spcBef>
                <a:buNone/>
              </a:pPr>
              <a:r>
                <a:rPr lang="fr-BE" altLang="en-US" sz="1000" dirty="0"/>
                <a:t>NISS</a:t>
              </a:r>
            </a:p>
            <a:p>
              <a:pPr marL="2243138" indent="-180975" eaLnBrk="1" hangingPunct="1">
                <a:spcBef>
                  <a:spcPct val="0"/>
                </a:spcBef>
                <a:buNone/>
              </a:pPr>
              <a:r>
                <a:rPr lang="fr-BE" altLang="en-US" sz="1000" dirty="0"/>
                <a:t>date de naissance</a:t>
              </a:r>
            </a:p>
            <a:p>
              <a:pPr marL="2243138" indent="-180975" eaLnBrk="1" hangingPunct="1">
                <a:spcBef>
                  <a:spcPct val="0"/>
                </a:spcBef>
                <a:buNone/>
              </a:pPr>
              <a:r>
                <a:rPr lang="fr-BE" altLang="en-US" sz="1000" dirty="0"/>
                <a:t>sexe</a:t>
              </a:r>
            </a:p>
            <a:p>
              <a:pPr marL="2243138" indent="-180975" eaLnBrk="1" hangingPunct="1">
                <a:spcBef>
                  <a:spcPct val="0"/>
                </a:spcBef>
                <a:buNone/>
              </a:pPr>
              <a:r>
                <a:rPr lang="fr-BE" altLang="en-US" sz="1000" dirty="0"/>
                <a:t>dates  de validité</a:t>
              </a:r>
            </a:p>
            <a:p>
              <a:pPr marL="2243138" indent="-180975" eaLnBrk="1" hangingPunct="1">
                <a:spcBef>
                  <a:spcPct val="0"/>
                </a:spcBef>
                <a:buNone/>
              </a:pPr>
              <a:r>
                <a:rPr lang="fr-BE" altLang="en-US" sz="1000" dirty="0"/>
                <a:t>n° de la carte</a:t>
              </a:r>
              <a:endParaRPr lang="fr-BE" altLang="en-US" sz="1800" dirty="0"/>
            </a:p>
          </p:txBody>
        </p:sp>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61</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3613146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631504" y="188640"/>
            <a:ext cx="8928992" cy="922114"/>
          </a:xfrm>
          <a:noFill/>
        </p:spPr>
        <p:txBody>
          <a:bodyPr>
            <a:normAutofit/>
          </a:bodyPr>
          <a:lstStyle/>
          <a:p>
            <a:pPr eaLnBrk="1" hangingPunct="1"/>
            <a:r>
              <a:rPr lang="fr-BE" altLang="en-US" sz="3800" dirty="0">
                <a:cs typeface="Arial" charset="0"/>
                <a:sym typeface="Arial" charset="0"/>
              </a:rPr>
              <a:t>Statuts sociaux harmonisés - droits dérivés</a:t>
            </a:r>
          </a:p>
        </p:txBody>
      </p:sp>
      <p:sp>
        <p:nvSpPr>
          <p:cNvPr id="40963" name="Content Placeholder 2"/>
          <p:cNvSpPr>
            <a:spLocks noGrp="1"/>
          </p:cNvSpPr>
          <p:nvPr>
            <p:ph idx="1"/>
          </p:nvPr>
        </p:nvSpPr>
        <p:spPr>
          <a:xfrm>
            <a:off x="1980406" y="1196752"/>
            <a:ext cx="8229600" cy="5112568"/>
          </a:xfrm>
        </p:spPr>
        <p:txBody>
          <a:bodyPr>
            <a:normAutofit/>
          </a:bodyPr>
          <a:lstStyle/>
          <a:p>
            <a:pPr eaLnBrk="1" hangingPunct="1">
              <a:defRPr/>
            </a:pPr>
            <a:endParaRPr lang="fr-BE" altLang="en-US" dirty="0" smtClean="0"/>
          </a:p>
          <a:p>
            <a:pPr eaLnBrk="1" hangingPunct="1">
              <a:defRPr/>
            </a:pPr>
            <a:endParaRPr lang="fr-BE" altLang="en-US" dirty="0"/>
          </a:p>
          <a:p>
            <a:pPr>
              <a:defRPr/>
            </a:pPr>
            <a:endParaRPr lang="fr-FR" dirty="0" smtClean="0"/>
          </a:p>
          <a:p>
            <a:pPr>
              <a:defRPr/>
            </a:pPr>
            <a:r>
              <a:rPr lang="fr-FR" dirty="0"/>
              <a:t>une couverture correcte et complète des ayant-droits (éviter le ‘non </a:t>
            </a:r>
            <a:r>
              <a:rPr lang="fr-FR" dirty="0" err="1"/>
              <a:t>take-up</a:t>
            </a:r>
            <a:r>
              <a:rPr lang="fr-FR" dirty="0"/>
              <a:t>’)</a:t>
            </a:r>
          </a:p>
          <a:p>
            <a:pPr>
              <a:defRPr/>
            </a:pPr>
            <a:r>
              <a:rPr lang="fr-FR" dirty="0"/>
              <a:t>par un octroi automatique des droits  au lieu d’un octroi à la demande expresse de l’assuré (lorsque cela est possible)</a:t>
            </a:r>
          </a:p>
          <a:p>
            <a:pPr>
              <a:defRPr/>
            </a:pPr>
            <a:r>
              <a:rPr lang="fr-FR" dirty="0"/>
              <a:t>une réduction du nombre de statuts utilisés et de leur complexité</a:t>
            </a:r>
            <a:endParaRPr lang="en-US" dirty="0"/>
          </a:p>
          <a:p>
            <a:pPr>
              <a:defRPr/>
            </a:pPr>
            <a:r>
              <a:rPr lang="fr-FR" dirty="0"/>
              <a:t>une réduction du nombre de formalités administratives et d’attestations papier demandées à ce groupe vulnérable de la population</a:t>
            </a:r>
          </a:p>
          <a:p>
            <a:pPr>
              <a:defRPr/>
            </a:pPr>
            <a:r>
              <a:rPr lang="fr-FR" dirty="0"/>
              <a:t>éviter les éventuels abus</a:t>
            </a:r>
          </a:p>
          <a:p>
            <a:pPr marL="0" indent="0" eaLnBrk="1" hangingPunct="1">
              <a:buNone/>
              <a:defRPr/>
            </a:pPr>
            <a:endParaRPr lang="fr-BE" altLang="en-US" dirty="0" smtClean="0"/>
          </a:p>
        </p:txBody>
      </p:sp>
      <p:sp>
        <p:nvSpPr>
          <p:cNvPr id="6" name="Rectangle 5"/>
          <p:cNvSpPr/>
          <p:nvPr/>
        </p:nvSpPr>
        <p:spPr>
          <a:xfrm>
            <a:off x="2495600" y="1340768"/>
            <a:ext cx="7344816" cy="1080120"/>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BE" b="1" dirty="0">
                <a:solidFill>
                  <a:prstClr val="black"/>
                </a:solidFill>
              </a:rPr>
              <a:t>Faire bénéficier tous les assuré sociaux des droits </a:t>
            </a:r>
            <a:r>
              <a:rPr lang="fr-BE" b="1" dirty="0" smtClean="0">
                <a:solidFill>
                  <a:prstClr val="black"/>
                </a:solidFill>
              </a:rPr>
              <a:t>complémentaires </a:t>
            </a:r>
            <a:r>
              <a:rPr lang="fr-BE" b="1" dirty="0">
                <a:solidFill>
                  <a:prstClr val="black"/>
                </a:solidFill>
              </a:rPr>
              <a:t>auxquels ils ont droit et leur épargner un maximum de formalités administratives en tenant compte de leur situation sociale réelle</a:t>
            </a:r>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62</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8861099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smtClean="0">
                <a:sym typeface="Arial" charset="0"/>
              </a:rPr>
              <a:t>Statuts sociaux harmonisés - droits dérivés</a:t>
            </a:r>
            <a:endParaRPr lang="fr-BE" altLang="en-US" dirty="0" smtClean="0">
              <a:sym typeface="Arial" charset="0"/>
            </a:endParaRPr>
          </a:p>
        </p:txBody>
      </p:sp>
      <p:sp>
        <p:nvSpPr>
          <p:cNvPr id="40963" name="Content Placeholder 2"/>
          <p:cNvSpPr>
            <a:spLocks noGrp="1"/>
          </p:cNvSpPr>
          <p:nvPr>
            <p:ph idx="1"/>
          </p:nvPr>
        </p:nvSpPr>
        <p:spPr/>
        <p:txBody>
          <a:bodyPr/>
          <a:lstStyle/>
          <a:p>
            <a:r>
              <a:rPr lang="nl-NL" smtClean="0"/>
              <a:t>approche : 3 méthodes complémentaires</a:t>
            </a:r>
          </a:p>
          <a:p>
            <a:pPr lvl="1"/>
            <a:r>
              <a:rPr lang="nl-NL" smtClean="0"/>
              <a:t>consultation en ligne ciblée des sources authentiques pour des dossiers spécifiques (si disponible et si suffisamment performant)</a:t>
            </a:r>
          </a:p>
          <a:p>
            <a:pPr lvl="1"/>
            <a:r>
              <a:rPr lang="nl-NL" smtClean="0"/>
              <a:t>consultation en mode batch d’une banque de données ‘tampon’, alimentée par les sources authentiques</a:t>
            </a:r>
          </a:p>
          <a:p>
            <a:pPr lvl="2"/>
            <a:r>
              <a:rPr lang="nl-NL" smtClean="0"/>
              <a:t>statuts sociaux qui sont nécessaires pour l’octroi de droits [statuts les plus demandés (BIM, revenu d’intégration, GRAPA, handicap …)]</a:t>
            </a:r>
          </a:p>
          <a:p>
            <a:pPr lvl="2"/>
            <a:r>
              <a:rPr lang="nl-NL" smtClean="0"/>
              <a:t>uniquement des données de base et seulement pour des ayants-droits potentiels</a:t>
            </a:r>
          </a:p>
          <a:p>
            <a:pPr lvl="2"/>
            <a:r>
              <a:rPr lang="nl-NL" smtClean="0"/>
              <a:t>uniquement enregistrées temporairement</a:t>
            </a:r>
          </a:p>
          <a:p>
            <a:pPr lvl="2"/>
            <a:r>
              <a:rPr lang="nl-NL" smtClean="0"/>
              <a:t>avec des données complémentaires utiles (la date de naissance d’une personne, le code postal d’un domicile, la composition de famille)</a:t>
            </a:r>
          </a:p>
          <a:p>
            <a:pPr lvl="2"/>
            <a:r>
              <a:rPr lang="nl-NL" smtClean="0"/>
              <a:t>selon un modèle qui soit facilement extensible à de nouveaux statuts</a:t>
            </a:r>
          </a:p>
          <a:p>
            <a:pPr lvl="2"/>
            <a:r>
              <a:rPr lang="nl-NL" smtClean="0"/>
              <a:t>traitement régulier (trimestriel)</a:t>
            </a:r>
          </a:p>
          <a:p>
            <a:pPr lvl="2"/>
            <a:r>
              <a:rPr lang="nl-NL" smtClean="0"/>
              <a:t>établissement de tables de décision (règles par client)</a:t>
            </a:r>
          </a:p>
          <a:p>
            <a:pPr lvl="1"/>
            <a:r>
              <a:rPr lang="fr-FR" smtClean="0"/>
              <a:t>le citoyen peut lui-même consulter et démontrer son statut social via une app mobile et une application web</a:t>
            </a:r>
          </a:p>
          <a:p>
            <a:pPr lvl="1"/>
            <a:endParaRPr lang="nl-NL" smtClean="0"/>
          </a:p>
          <a:p>
            <a:pPr lvl="1"/>
            <a:endParaRPr lang="nl-NL"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63</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0319585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smtClean="0">
                <a:sym typeface="Arial" charset="0"/>
              </a:rPr>
              <a:t>Statuts sociaux harmonisés - droits dérivés</a:t>
            </a:r>
            <a:endParaRPr lang="fr-BE" altLang="en-US" dirty="0" smtClean="0">
              <a:sym typeface="Arial" charset="0"/>
            </a:endParaRPr>
          </a:p>
        </p:txBody>
      </p:sp>
      <p:sp>
        <p:nvSpPr>
          <p:cNvPr id="40963" name="Content Placeholder 2"/>
          <p:cNvSpPr>
            <a:spLocks noGrp="1"/>
          </p:cNvSpPr>
          <p:nvPr>
            <p:ph idx="1"/>
          </p:nvPr>
        </p:nvSpPr>
        <p:spPr/>
        <p:txBody>
          <a:bodyPr/>
          <a:lstStyle/>
          <a:p>
            <a:r>
              <a:rPr lang="nl-NL" smtClean="0"/>
              <a:t>‘philosophie blocs lego’</a:t>
            </a:r>
          </a:p>
          <a:p>
            <a:pPr lvl="1"/>
            <a:r>
              <a:rPr lang="nl-NL" smtClean="0"/>
              <a:t>standardisation des données factuelles dont il faut tenir compte et de la période pour laquelle elles doivent être disponibles</a:t>
            </a:r>
          </a:p>
          <a:p>
            <a:pPr lvl="1"/>
            <a:r>
              <a:rPr lang="nl-NL" smtClean="0"/>
              <a:t>fixation de critères sur base de ces données factuelles</a:t>
            </a:r>
          </a:p>
          <a:p>
            <a:pPr lvl="1"/>
            <a:r>
              <a:rPr lang="nl-NL" smtClean="0"/>
              <a:t>sans préjudice de l’autonomie en matière de politique </a:t>
            </a:r>
          </a:p>
          <a:p>
            <a:r>
              <a:rPr lang="nl-NL" smtClean="0"/>
              <a:t>état de la situation</a:t>
            </a:r>
          </a:p>
          <a:p>
            <a:pPr lvl="1"/>
            <a:r>
              <a:rPr lang="nl-NL" smtClean="0"/>
              <a:t>les données des 6 sources authentiques (SPF Sec Soc, SFP, SPP IS, mutualités, VSB et Kind&amp;Gezin) et du Registre national sont disponibles en production </a:t>
            </a:r>
          </a:p>
          <a:p>
            <a:pPr lvl="1"/>
            <a:r>
              <a:rPr lang="fr-FR" smtClean="0"/>
              <a:t>la DB Tampon SSH a été utilisée avec succès, pour l’octroi automatique du tarif social pour le gaz et l’électricité</a:t>
            </a:r>
            <a:r>
              <a:rPr lang="nl-NL" smtClean="0"/>
              <a:t>, pour l’exonération </a:t>
            </a:r>
            <a:r>
              <a:rPr lang="fr-FR" smtClean="0"/>
              <a:t>ou des avantages liés au traitement des eaux en Flandre, pour les exonérations de taxes provinciale et communales….</a:t>
            </a:r>
          </a:p>
          <a:p>
            <a:r>
              <a:rPr lang="nl-NL" smtClean="0"/>
              <a:t>quelques exemples d’exploitation de la base de données tampon</a:t>
            </a:r>
            <a:endParaRPr lang="nl-NL"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64</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7936872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smtClean="0">
                <a:cs typeface="Arial" charset="0"/>
                <a:sym typeface="Arial" charset="0"/>
              </a:rPr>
              <a:t>Statuts sociaux harmonisés - droits dérivés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895219328"/>
              </p:ext>
            </p:extLst>
          </p:nvPr>
        </p:nvGraphicFramePr>
        <p:xfrm>
          <a:off x="2639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99824900"/>
              </p:ext>
            </p:extLst>
          </p:nvPr>
        </p:nvGraphicFramePr>
        <p:xfrm>
          <a:off x="2639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22778551"/>
              </p:ext>
            </p:extLst>
          </p:nvPr>
        </p:nvGraphicFramePr>
        <p:xfrm>
          <a:off x="2639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6500967"/>
              </p:ext>
            </p:extLst>
          </p:nvPr>
        </p:nvGraphicFramePr>
        <p:xfrm>
          <a:off x="5519936" y="3356992"/>
          <a:ext cx="1656184" cy="115212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Tarif social</a:t>
                      </a:r>
                      <a:r>
                        <a:rPr lang="fr-BE" sz="1600" b="0" baseline="0" dirty="0" smtClean="0">
                          <a:solidFill>
                            <a:sysClr val="windowText" lastClr="000000"/>
                          </a:solidFill>
                        </a:rPr>
                        <a:t> </a:t>
                      </a:r>
                    </a:p>
                    <a:p>
                      <a:pPr algn="ctr"/>
                      <a:r>
                        <a:rPr lang="fr-BE" sz="1600" b="0" dirty="0" smtClean="0">
                          <a:solidFill>
                            <a:sysClr val="windowText" lastClr="000000"/>
                          </a:solidFill>
                        </a:rPr>
                        <a:t>gaz &amp; électricité</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79611543"/>
              </p:ext>
            </p:extLst>
          </p:nvPr>
        </p:nvGraphicFramePr>
        <p:xfrm>
          <a:off x="7680176"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SPF Economie </a:t>
                      </a:r>
                    </a:p>
                    <a:p>
                      <a:pPr algn="ctr"/>
                      <a:r>
                        <a:rPr lang="fr-BE" sz="1600" b="0" dirty="0" smtClean="0">
                          <a:solidFill>
                            <a:sysClr val="windowText" lastClr="000000"/>
                          </a:solidFill>
                        </a:rPr>
                        <a:t>&amp; fournisseurs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3" name="Straight Arrow Connector 12"/>
          <p:cNvCxnSpPr/>
          <p:nvPr/>
        </p:nvCxnSpPr>
        <p:spPr>
          <a:xfrm>
            <a:off x="4079776" y="2266072"/>
            <a:ext cx="1368152" cy="12961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79776" y="3130168"/>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79776" y="3346192"/>
            <a:ext cx="1368152"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79776" y="3562216"/>
            <a:ext cx="1368152" cy="3960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079776" y="4066272"/>
            <a:ext cx="1368152"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79776" y="4210288"/>
            <a:ext cx="1368152"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079776" y="4354304"/>
            <a:ext cx="1368152" cy="7200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22976"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65</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8497624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32470408"/>
              </p:ext>
            </p:extLst>
          </p:nvPr>
        </p:nvGraphicFramePr>
        <p:xfrm>
          <a:off x="2639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912413734"/>
              </p:ext>
            </p:extLst>
          </p:nvPr>
        </p:nvGraphicFramePr>
        <p:xfrm>
          <a:off x="2639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4191890"/>
              </p:ext>
            </p:extLst>
          </p:nvPr>
        </p:nvGraphicFramePr>
        <p:xfrm>
          <a:off x="2639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36322938"/>
              </p:ext>
            </p:extLst>
          </p:nvPr>
        </p:nvGraphicFramePr>
        <p:xfrm>
          <a:off x="5519936" y="3346192"/>
          <a:ext cx="1584176" cy="115212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a:t>
                      </a:r>
                    </a:p>
                    <a:p>
                      <a:pPr algn="ctr"/>
                      <a:r>
                        <a:rPr lang="fr-BE" sz="1600" b="0" dirty="0" smtClean="0">
                          <a:solidFill>
                            <a:sysClr val="windowText" lastClr="000000"/>
                          </a:solidFill>
                        </a:rPr>
                        <a:t>sur l’impôt provincial</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8121314"/>
              </p:ext>
            </p:extLst>
          </p:nvPr>
        </p:nvGraphicFramePr>
        <p:xfrm>
          <a:off x="7608168"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Province du Limbourg</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4079776" y="1851190"/>
            <a:ext cx="1296144" cy="16498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79776" y="4282296"/>
            <a:ext cx="1296144" cy="15121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50968"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66</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962515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910939572"/>
              </p:ext>
            </p:extLst>
          </p:nvPr>
        </p:nvGraphicFramePr>
        <p:xfrm>
          <a:off x="2639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55094932"/>
              </p:ext>
            </p:extLst>
          </p:nvPr>
        </p:nvGraphicFramePr>
        <p:xfrm>
          <a:off x="2639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36327530"/>
              </p:ext>
            </p:extLst>
          </p:nvPr>
        </p:nvGraphicFramePr>
        <p:xfrm>
          <a:off x="2639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84754899"/>
              </p:ext>
            </p:extLst>
          </p:nvPr>
        </p:nvGraphicFramePr>
        <p:xfrm>
          <a:off x="5532514" y="3284984"/>
          <a:ext cx="1643607" cy="1152128"/>
        </p:xfrm>
        <a:graphic>
          <a:graphicData uri="http://schemas.openxmlformats.org/drawingml/2006/table">
            <a:tbl>
              <a:tblPr firstRow="1" bandRow="1">
                <a:tableStyleId>{5C22544A-7EE6-4342-B048-85BDC9FD1C3A}</a:tableStyleId>
              </a:tblPr>
              <a:tblGrid>
                <a:gridCol w="1643607">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sur l’impôt pour le traitement des déchets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438455"/>
              </p:ext>
            </p:extLst>
          </p:nvPr>
        </p:nvGraphicFramePr>
        <p:xfrm>
          <a:off x="7680176" y="3573016"/>
          <a:ext cx="1728192" cy="576064"/>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Ville de Charleroi</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4079776" y="1906032"/>
            <a:ext cx="1368152" cy="17389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222976" y="3861048"/>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79776" y="1563158"/>
            <a:ext cx="1368152" cy="186584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79776" y="3058160"/>
            <a:ext cx="1368152" cy="10189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79776" y="3291350"/>
            <a:ext cx="1368152" cy="100174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67</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0679546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noFill/>
        </p:spPr>
        <p:txBody>
          <a:bodyPr/>
          <a:lstStyle/>
          <a:p>
            <a:r>
              <a:rPr lang="fr-BE" altLang="en-US" smtClean="0"/>
              <a:t>eBox citoyen </a:t>
            </a:r>
            <a:endParaRPr lang="en-US" altLang="en-US" dirty="0" smtClean="0"/>
          </a:p>
        </p:txBody>
      </p:sp>
      <p:sp>
        <p:nvSpPr>
          <p:cNvPr id="38915" name="Content Placeholder 2"/>
          <p:cNvSpPr>
            <a:spLocks noGrp="1"/>
          </p:cNvSpPr>
          <p:nvPr>
            <p:ph idx="1"/>
          </p:nvPr>
        </p:nvSpPr>
        <p:spPr/>
        <p:txBody>
          <a:bodyPr>
            <a:normAutofit/>
          </a:bodyPr>
          <a:lstStyle/>
          <a:p>
            <a:r>
              <a:rPr lang="fr-BE" altLang="en-US" smtClean="0"/>
              <a:t>boîte aux lettres électronique permettant au citoyen de recevoir les documents officiels de manière intégrée</a:t>
            </a:r>
          </a:p>
          <a:p>
            <a:r>
              <a:rPr lang="fr-BE" altLang="en-US" smtClean="0"/>
              <a:t>l’outil est conçu de telle sorte que le citoyen</a:t>
            </a:r>
          </a:p>
          <a:p>
            <a:pPr lvl="1"/>
            <a:r>
              <a:rPr lang="fr-BE" altLang="en-US" smtClean="0"/>
              <a:t>ne doit se loguer qu’une seule fois (single sign on)</a:t>
            </a:r>
          </a:p>
          <a:p>
            <a:pPr lvl="1"/>
            <a:r>
              <a:rPr lang="fr-BE" altLang="en-US" smtClean="0"/>
              <a:t>et obtient ensuite accès via PC/tablette/smartphone aux</a:t>
            </a:r>
          </a:p>
          <a:p>
            <a:pPr lvl="2"/>
            <a:r>
              <a:rPr lang="fr-BE" altLang="en-US" sz="1800"/>
              <a:t>documents qui lui sont destinés, indépendamment de l’endroit où ces documents sont stockés, via l’interface de son choix</a:t>
            </a:r>
          </a:p>
          <a:p>
            <a:pPr lvl="2"/>
            <a:r>
              <a:rPr lang="fr-BE" altLang="en-US" sz="1800"/>
              <a:t>transactions électroniques via applications web ou app</a:t>
            </a:r>
            <a:r>
              <a:rPr lang="nl-BE" altLang="en-US" sz="1800"/>
              <a:t>s</a:t>
            </a:r>
          </a:p>
          <a:p>
            <a:r>
              <a:rPr lang="fr-BE" altLang="en-US" smtClean="0"/>
              <a:t>même architecture et technologie que eBox entreprises</a:t>
            </a:r>
          </a:p>
          <a:p>
            <a:r>
              <a:rPr lang="fr-BE" altLang="en-US" smtClean="0"/>
              <a:t>besoin d’encourager l’utilisation de l’eBox citoyen</a:t>
            </a:r>
          </a:p>
          <a:p>
            <a:r>
              <a:rPr lang="fr-BE" altLang="en-US" smtClean="0"/>
              <a:t>chiffres eBox citoyen BCSS au 31/12/2020</a:t>
            </a:r>
          </a:p>
          <a:p>
            <a:pPr lvl="1"/>
            <a:r>
              <a:rPr lang="nl-NL" altLang="en-US" smtClean="0"/>
              <a:t> </a:t>
            </a:r>
            <a:r>
              <a:rPr lang="nl-NL" altLang="en-US" smtClean="0">
                <a:solidFill>
                  <a:srgbClr val="0070C0"/>
                </a:solidFill>
              </a:rPr>
              <a:t>71.023.886</a:t>
            </a:r>
            <a:r>
              <a:rPr lang="nl-NL" altLang="en-US" smtClean="0">
                <a:solidFill>
                  <a:srgbClr val="FF0000"/>
                </a:solidFill>
              </a:rPr>
              <a:t> </a:t>
            </a:r>
            <a:r>
              <a:rPr lang="fr-BE" altLang="en-US" smtClean="0"/>
              <a:t>documents publiés </a:t>
            </a:r>
            <a:endParaRPr lang="fr-BE" altLang="en-US" smtClean="0">
              <a:solidFill>
                <a:srgbClr val="0082B8"/>
              </a:solidFill>
            </a:endParaRPr>
          </a:p>
          <a:p>
            <a:pPr lvl="1"/>
            <a:r>
              <a:rPr lang="fr-BE" altLang="en-US" smtClean="0"/>
              <a:t> </a:t>
            </a:r>
            <a:r>
              <a:rPr lang="fr-BE" altLang="en-US" smtClean="0">
                <a:solidFill>
                  <a:srgbClr val="0070C0"/>
                </a:solidFill>
              </a:rPr>
              <a:t>1.522.268</a:t>
            </a:r>
            <a:r>
              <a:rPr lang="fr-BE" altLang="en-US" smtClean="0">
                <a:solidFill>
                  <a:srgbClr val="0082B8"/>
                </a:solidFill>
              </a:rPr>
              <a:t> </a:t>
            </a:r>
            <a:r>
              <a:rPr lang="fr-BE" altLang="en-US" smtClean="0"/>
              <a:t>eBox Citoyen activés </a:t>
            </a:r>
            <a:endParaRPr lang="fr-BE" altLang="en-US" smtClean="0">
              <a:solidFill>
                <a:srgbClr val="0082B8"/>
              </a:solidFill>
            </a:endParaRPr>
          </a:p>
          <a:p>
            <a:pPr>
              <a:defRPr/>
            </a:pPr>
            <a:endParaRPr lang="fr-FR" sz="400"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68</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0741618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eBox citoyen</a:t>
            </a:r>
            <a:endParaRPr lang="en-US" dirty="0"/>
          </a:p>
        </p:txBody>
      </p:sp>
      <p:sp>
        <p:nvSpPr>
          <p:cNvPr id="3" name="Content Placeholder 2"/>
          <p:cNvSpPr>
            <a:spLocks noGrp="1"/>
          </p:cNvSpPr>
          <p:nvPr>
            <p:ph idx="1"/>
          </p:nvPr>
        </p:nvSpPr>
        <p:spPr/>
        <p:txBody>
          <a:bodyPr>
            <a:normAutofit/>
          </a:bodyPr>
          <a:lstStyle/>
          <a:p>
            <a:r>
              <a:rPr lang="fr-FR" altLang="en-US" dirty="0" smtClean="0"/>
              <a:t>avantages pour le citoyen</a:t>
            </a:r>
          </a:p>
          <a:p>
            <a:pPr lvl="1"/>
            <a:r>
              <a:rPr lang="fr-FR" altLang="en-US" dirty="0" smtClean="0"/>
              <a:t>1 place unique</a:t>
            </a:r>
          </a:p>
          <a:p>
            <a:pPr lvl="1"/>
            <a:r>
              <a:rPr lang="fr-FR" altLang="en-US" dirty="0" smtClean="0"/>
              <a:t>documents toujours disponibles 7/7 et 24/24</a:t>
            </a:r>
          </a:p>
          <a:p>
            <a:pPr lvl="1"/>
            <a:r>
              <a:rPr lang="fr-FR" altLang="en-US" dirty="0" smtClean="0"/>
              <a:t>accessible via une connexion Internet</a:t>
            </a:r>
          </a:p>
          <a:p>
            <a:pPr lvl="1"/>
            <a:r>
              <a:rPr lang="fr-FR" altLang="en-US" dirty="0" smtClean="0"/>
              <a:t>sécurisé</a:t>
            </a:r>
          </a:p>
          <a:p>
            <a:pPr lvl="1"/>
            <a:r>
              <a:rPr lang="fr-FR" altLang="en-US" dirty="0" err="1" smtClean="0"/>
              <a:t>eco-responsable</a:t>
            </a:r>
            <a:r>
              <a:rPr lang="fr-FR" altLang="en-US" dirty="0" smtClean="0"/>
              <a:t> </a:t>
            </a:r>
          </a:p>
          <a:p>
            <a:pPr lvl="1"/>
            <a:r>
              <a:rPr lang="fr-FR" altLang="en-US" dirty="0" smtClean="0"/>
              <a:t>gratuit</a:t>
            </a:r>
            <a:endParaRPr lang="en-US" altLang="en-US" dirty="0" smtClean="0"/>
          </a:p>
          <a:p>
            <a:r>
              <a:rPr lang="fr-BE" dirty="0" smtClean="0"/>
              <a:t>avantages pour les institutions </a:t>
            </a:r>
          </a:p>
          <a:p>
            <a:pPr lvl="1"/>
            <a:r>
              <a:rPr lang="fr-FR" dirty="0" smtClean="0"/>
              <a:t>envoi sécurisé</a:t>
            </a:r>
          </a:p>
          <a:p>
            <a:pPr lvl="1"/>
            <a:r>
              <a:rPr lang="fr-FR" dirty="0" smtClean="0"/>
              <a:t>rapidité dans la transmission et in fine dans le traitement du dossier</a:t>
            </a:r>
          </a:p>
          <a:p>
            <a:pPr lvl="1"/>
            <a:r>
              <a:rPr lang="fr-FR" dirty="0" smtClean="0"/>
              <a:t>l'identité de l'institution émettrice apparait sur les documents transmis</a:t>
            </a:r>
          </a:p>
          <a:p>
            <a:pPr lvl="1"/>
            <a:r>
              <a:rPr lang="fr-FR" dirty="0" smtClean="0"/>
              <a:t>baisse significative des impressions et envois papier</a:t>
            </a:r>
          </a:p>
          <a:p>
            <a:pPr lvl="1"/>
            <a:r>
              <a:rPr lang="fr-FR" dirty="0" smtClean="0"/>
              <a:t>économies  grâce à moins d’impressions , d’envois papier et de frais postaux</a:t>
            </a:r>
          </a:p>
          <a:p>
            <a:pPr lvl="1"/>
            <a:r>
              <a:rPr lang="fr-FR" dirty="0" smtClean="0"/>
              <a:t>facile à intégrer</a:t>
            </a:r>
          </a:p>
          <a:p>
            <a:pPr lvl="1"/>
            <a:r>
              <a:rPr lang="fr-FR" dirty="0" smtClean="0"/>
              <a:t>conservation d’une trace de chaque envoi effectué via une preuve d'envoi</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69</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43000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Modèle Banque Carrefour</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7</a:t>
            </a:fld>
            <a:endParaRPr lang="en-GB" dirty="0"/>
          </a:p>
        </p:txBody>
      </p:sp>
    </p:spTree>
    <p:extLst>
      <p:ext uri="{BB962C8B-B14F-4D97-AF65-F5344CB8AC3E}">
        <p14:creationId xmlns:p14="http://schemas.microsoft.com/office/powerpoint/2010/main" val="4094062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eBox citoyen</a:t>
            </a:r>
            <a:endParaRPr lang="en-US" dirty="0"/>
          </a:p>
        </p:txBody>
      </p:sp>
      <p:sp>
        <p:nvSpPr>
          <p:cNvPr id="3" name="Content Placeholder 2"/>
          <p:cNvSpPr>
            <a:spLocks noGrp="1"/>
          </p:cNvSpPr>
          <p:nvPr>
            <p:ph idx="1"/>
          </p:nvPr>
        </p:nvSpPr>
        <p:spPr/>
        <p:txBody>
          <a:bodyPr/>
          <a:lstStyle/>
          <a:p>
            <a:r>
              <a:rPr lang="nl-BE" smtClean="0"/>
              <a:t>collaboration public-privé</a:t>
            </a:r>
            <a:endParaRPr lang="fr-BE" smtClean="0"/>
          </a:p>
          <a:p>
            <a:pPr lvl="1"/>
            <a:r>
              <a:rPr lang="nl-BE" smtClean="0"/>
              <a:t>évolution de la société vers ‘le digital est la nouvelle norme’ exige une collaboration entre les secteurs publics et privés en matière de </a:t>
            </a:r>
          </a:p>
          <a:p>
            <a:pPr lvl="2"/>
            <a:r>
              <a:rPr lang="nl-BE" smtClean="0"/>
              <a:t>vision</a:t>
            </a:r>
          </a:p>
          <a:p>
            <a:pPr lvl="2"/>
            <a:r>
              <a:rPr lang="nl-BE" smtClean="0"/>
              <a:t>composants et services communs</a:t>
            </a:r>
          </a:p>
          <a:p>
            <a:pPr lvl="2"/>
            <a:r>
              <a:rPr lang="nl-BE" smtClean="0"/>
              <a:t>synergies qui satisfont aux besoins des utilisateurs</a:t>
            </a:r>
          </a:p>
          <a:p>
            <a:pPr lvl="2"/>
            <a:r>
              <a:rPr lang="nl-BE" smtClean="0"/>
              <a:t>répartition des tâches sur base des forces de chacun</a:t>
            </a:r>
          </a:p>
          <a:p>
            <a:pPr lvl="1"/>
            <a:r>
              <a:rPr lang="nl-BE" smtClean="0"/>
              <a:t>ne pas seulement penser en termes de compétition mais aussi en terme d’avantages stratégiques coopératifs</a:t>
            </a:r>
          </a:p>
          <a:p>
            <a:pPr lvl="1"/>
            <a:r>
              <a:rPr lang="nl-BE" smtClean="0"/>
              <a:t>la meilleure manière de susciter la confiance est de travailler à des collaborations concrètes avec des ‘livraisons’ régulières, des résultats et un ROI (retour sur investissement)</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70</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0196838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eBox citoyen</a:t>
            </a:r>
            <a:endParaRPr lang="en-US" dirty="0"/>
          </a:p>
        </p:txBody>
      </p:sp>
      <p:sp>
        <p:nvSpPr>
          <p:cNvPr id="3" name="Content Placeholder 2"/>
          <p:cNvSpPr>
            <a:spLocks noGrp="1"/>
          </p:cNvSpPr>
          <p:nvPr>
            <p:ph idx="1"/>
          </p:nvPr>
        </p:nvSpPr>
        <p:spPr/>
        <p:txBody>
          <a:bodyPr/>
          <a:lstStyle/>
          <a:p>
            <a:r>
              <a:rPr lang="nl-NL" altLang="en-US" dirty="0" err="1" smtClean="0"/>
              <a:t>répartition</a:t>
            </a:r>
            <a:r>
              <a:rPr lang="nl-NL" altLang="en-US" dirty="0" smtClean="0"/>
              <a:t> des </a:t>
            </a:r>
            <a:r>
              <a:rPr lang="nl-NL" altLang="en-US" dirty="0" err="1" smtClean="0"/>
              <a:t>responsabilités</a:t>
            </a:r>
            <a:endParaRPr lang="nl-NL" altLang="en-US" dirty="0" smtClean="0"/>
          </a:p>
          <a:p>
            <a:pPr lvl="1"/>
            <a:r>
              <a:rPr lang="nl-NL" altLang="en-US" dirty="0" err="1" smtClean="0"/>
              <a:t>le</a:t>
            </a:r>
            <a:r>
              <a:rPr lang="nl-NL" altLang="en-US" dirty="0" smtClean="0"/>
              <a:t> SPF compétent pour </a:t>
            </a:r>
            <a:r>
              <a:rPr lang="nl-NL" altLang="en-US" dirty="0" err="1" smtClean="0"/>
              <a:t>l’agenda</a:t>
            </a:r>
            <a:r>
              <a:rPr lang="nl-NL" altLang="en-US" dirty="0" smtClean="0"/>
              <a:t> digital </a:t>
            </a:r>
            <a:r>
              <a:rPr lang="nl-NL" altLang="en-US" dirty="0" err="1" smtClean="0"/>
              <a:t>est</a:t>
            </a:r>
            <a:r>
              <a:rPr lang="nl-NL" altLang="en-US" dirty="0" smtClean="0"/>
              <a:t> chargé  de l</a:t>
            </a:r>
            <a:r>
              <a:rPr lang="fr-FR" altLang="en-US" dirty="0" smtClean="0"/>
              <a:t>a mise à disposition d'une </a:t>
            </a:r>
            <a:r>
              <a:rPr lang="fr-FR" altLang="en-US" dirty="0" err="1" smtClean="0"/>
              <a:t>eBox</a:t>
            </a:r>
            <a:r>
              <a:rPr lang="fr-FR" altLang="en-US" dirty="0" smtClean="0"/>
              <a:t> pour les personnes physiques</a:t>
            </a:r>
            <a:endParaRPr lang="nl-NL" altLang="en-US" dirty="0" smtClean="0"/>
          </a:p>
          <a:p>
            <a:pPr lvl="1"/>
            <a:r>
              <a:rPr lang="nl-NL" altLang="en-US" dirty="0" err="1" smtClean="0"/>
              <a:t>l’ONSS</a:t>
            </a:r>
            <a:r>
              <a:rPr lang="nl-NL" altLang="en-US" dirty="0" smtClean="0"/>
              <a:t> </a:t>
            </a:r>
            <a:r>
              <a:rPr lang="nl-NL" altLang="en-US" dirty="0" err="1" smtClean="0"/>
              <a:t>est</a:t>
            </a:r>
            <a:r>
              <a:rPr lang="nl-NL" altLang="en-US" dirty="0" smtClean="0"/>
              <a:t> chargé de la mise à </a:t>
            </a:r>
            <a:r>
              <a:rPr lang="nl-NL" altLang="en-US" dirty="0" err="1" smtClean="0"/>
              <a:t>disposition</a:t>
            </a:r>
            <a:r>
              <a:rPr lang="nl-NL" altLang="en-US" dirty="0" smtClean="0"/>
              <a:t>  </a:t>
            </a:r>
            <a:r>
              <a:rPr lang="nl-NL" altLang="en-US" dirty="0" err="1" smtClean="0"/>
              <a:t>d’une</a:t>
            </a:r>
            <a:r>
              <a:rPr lang="nl-NL" altLang="en-US" dirty="0" smtClean="0"/>
              <a:t>  </a:t>
            </a:r>
            <a:r>
              <a:rPr lang="nl-NL" altLang="en-US" dirty="0" err="1" smtClean="0"/>
              <a:t>eBox</a:t>
            </a:r>
            <a:r>
              <a:rPr lang="nl-NL" altLang="en-US" dirty="0" smtClean="0"/>
              <a:t> pour les </a:t>
            </a:r>
            <a:r>
              <a:rPr lang="nl-NL" altLang="en-US" dirty="0" err="1" smtClean="0"/>
              <a:t>détenteurs</a:t>
            </a:r>
            <a:r>
              <a:rPr lang="nl-NL" altLang="en-US" dirty="0" smtClean="0"/>
              <a:t> </a:t>
            </a:r>
            <a:r>
              <a:rPr lang="nl-NL" altLang="en-US" dirty="0" err="1" smtClean="0"/>
              <a:t>d’un</a:t>
            </a:r>
            <a:r>
              <a:rPr lang="nl-NL" altLang="en-US" dirty="0" smtClean="0"/>
              <a:t> numéro </a:t>
            </a:r>
            <a:r>
              <a:rPr lang="nl-NL" altLang="en-US" dirty="0" err="1" smtClean="0"/>
              <a:t>d’entreprise</a:t>
            </a:r>
            <a:endParaRPr lang="nl-NL" altLang="en-US" dirty="0" smtClean="0"/>
          </a:p>
          <a:p>
            <a:r>
              <a:rPr lang="nl-NL" altLang="en-US" dirty="0" err="1" smtClean="0"/>
              <a:t>rôle</a:t>
            </a:r>
            <a:r>
              <a:rPr lang="nl-NL" altLang="en-US" dirty="0" smtClean="0"/>
              <a:t> de la BCSS</a:t>
            </a:r>
          </a:p>
          <a:p>
            <a:pPr lvl="1"/>
            <a:r>
              <a:rPr lang="fr-FR" altLang="en-US" dirty="0" smtClean="0"/>
              <a:t>agit en tant que </a:t>
            </a:r>
            <a:r>
              <a:rPr lang="nl-NL" altLang="en-US" dirty="0"/>
              <a:t>d</a:t>
            </a:r>
            <a:r>
              <a:rPr lang="nl-NL" altLang="en-US" dirty="0" smtClean="0"/>
              <a:t>ocument </a:t>
            </a:r>
            <a:r>
              <a:rPr lang="nl-NL" altLang="en-US" dirty="0"/>
              <a:t>p</a:t>
            </a:r>
            <a:r>
              <a:rPr lang="nl-NL" altLang="en-US" dirty="0" smtClean="0"/>
              <a:t>rovider </a:t>
            </a:r>
            <a:r>
              <a:rPr lang="fr-FR" altLang="en-US" dirty="0" smtClean="0"/>
              <a:t>pour 23 institutions dans les domaines de la sécurité sociale et de la santé, récemment aussi pour les inspecteurs sanitaires régionaux (certificat de quarantaine)</a:t>
            </a:r>
            <a:endParaRPr lang="nl-NL" altLang="en-US" dirty="0" smtClean="0"/>
          </a:p>
          <a:p>
            <a:pPr lvl="1"/>
            <a:r>
              <a:rPr lang="nl-NL" altLang="en-US" dirty="0" err="1" smtClean="0"/>
              <a:t>participe</a:t>
            </a:r>
            <a:r>
              <a:rPr lang="nl-NL" altLang="en-US" dirty="0" smtClean="0"/>
              <a:t> </a:t>
            </a:r>
            <a:r>
              <a:rPr lang="nl-NL" altLang="en-US" dirty="0" err="1" smtClean="0"/>
              <a:t>activement</a:t>
            </a:r>
            <a:r>
              <a:rPr lang="nl-NL" altLang="en-US" dirty="0" smtClean="0"/>
              <a:t> </a:t>
            </a:r>
            <a:r>
              <a:rPr lang="nl-NL" altLang="en-US" dirty="0" err="1" smtClean="0"/>
              <a:t>aux</a:t>
            </a:r>
            <a:r>
              <a:rPr lang="nl-NL" altLang="en-US" dirty="0" smtClean="0"/>
              <a:t> </a:t>
            </a:r>
            <a:r>
              <a:rPr lang="fr-FR" altLang="en-US" dirty="0" smtClean="0"/>
              <a:t>organes consultatifs pour le développement de l'écosystème </a:t>
            </a:r>
            <a:r>
              <a:rPr lang="fr-FR" altLang="en-US" dirty="0" err="1" smtClean="0"/>
              <a:t>eBox</a:t>
            </a:r>
            <a:endParaRPr lang="nl-NL" altLang="en-US" dirty="0" smtClean="0"/>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71</a:t>
            </a:fld>
            <a:endParaRPr lang="en-GB" dirty="0"/>
          </a:p>
        </p:txBody>
      </p:sp>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934708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eBox</a:t>
            </a:r>
            <a:r>
              <a:rPr lang="fr-BE" altLang="en-US" dirty="0"/>
              <a:t> citoyen</a:t>
            </a:r>
            <a:endParaRPr lang="en-US" dirty="0"/>
          </a:p>
        </p:txBody>
      </p:sp>
      <p:sp>
        <p:nvSpPr>
          <p:cNvPr id="3" name="Content Placeholder 2"/>
          <p:cNvSpPr>
            <a:spLocks noGrp="1"/>
          </p:cNvSpPr>
          <p:nvPr>
            <p:ph idx="1"/>
          </p:nvPr>
        </p:nvSpPr>
        <p:spPr/>
        <p:txBody>
          <a:bodyPr/>
          <a:lstStyle/>
          <a:p>
            <a:r>
              <a:rPr lang="nl-NL" dirty="0" err="1"/>
              <a:t>migration</a:t>
            </a:r>
            <a:r>
              <a:rPr lang="nl-NL" dirty="0"/>
              <a:t> en cours de services SOAP vers </a:t>
            </a:r>
            <a:r>
              <a:rPr lang="nl-NL" dirty="0" err="1"/>
              <a:t>une</a:t>
            </a:r>
            <a:r>
              <a:rPr lang="nl-NL" dirty="0"/>
              <a:t> technologie REST-API </a:t>
            </a:r>
          </a:p>
          <a:p>
            <a:endParaRPr lang="nl-NL" dirty="0"/>
          </a:p>
          <a:p>
            <a:endParaRPr lang="nl-NL" dirty="0"/>
          </a:p>
          <a:p>
            <a:endParaRPr lang="nl-NL" dirty="0" smtClean="0"/>
          </a:p>
          <a:p>
            <a:endParaRPr lang="nl-NL" dirty="0"/>
          </a:p>
          <a:p>
            <a:endParaRPr lang="nl-NL" sz="1050" dirty="0"/>
          </a:p>
          <a:p>
            <a:endParaRPr lang="nl-NL" sz="1050" dirty="0"/>
          </a:p>
          <a:p>
            <a:r>
              <a:rPr lang="nl-NL" dirty="0"/>
              <a:t>REST-API </a:t>
            </a:r>
            <a:r>
              <a:rPr lang="nl-NL" dirty="0" err="1"/>
              <a:t>permet</a:t>
            </a:r>
            <a:r>
              <a:rPr lang="nl-NL" dirty="0"/>
              <a:t> </a:t>
            </a:r>
            <a:r>
              <a:rPr lang="nl-NL" dirty="0" err="1"/>
              <a:t>une</a:t>
            </a:r>
            <a:r>
              <a:rPr lang="nl-NL" dirty="0"/>
              <a:t> communication </a:t>
            </a:r>
            <a:r>
              <a:rPr lang="nl-NL" dirty="0" err="1"/>
              <a:t>bidirectionnelle</a:t>
            </a:r>
            <a:r>
              <a:rPr lang="nl-NL" dirty="0"/>
              <a:t> </a:t>
            </a:r>
            <a:r>
              <a:rPr lang="nl-NL" dirty="0" err="1"/>
              <a:t>avec</a:t>
            </a:r>
            <a:r>
              <a:rPr lang="nl-NL" dirty="0"/>
              <a:t> </a:t>
            </a:r>
            <a:r>
              <a:rPr lang="nl-NL" dirty="0" err="1"/>
              <a:t>le</a:t>
            </a:r>
            <a:r>
              <a:rPr lang="nl-NL" dirty="0"/>
              <a:t> </a:t>
            </a:r>
            <a:r>
              <a:rPr lang="nl-NL" dirty="0" err="1"/>
              <a:t>citoyen</a:t>
            </a:r>
            <a:endParaRPr lang="nl-NL" dirty="0"/>
          </a:p>
          <a:p>
            <a:endParaRPr lang="nl-NL"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72</a:t>
            </a:fld>
            <a:endParaRPr lang="en-GB" dirty="0"/>
          </a:p>
        </p:txBody>
      </p:sp>
      <p:grpSp>
        <p:nvGrpSpPr>
          <p:cNvPr id="6" name="Group 5"/>
          <p:cNvGrpSpPr/>
          <p:nvPr/>
        </p:nvGrpSpPr>
        <p:grpSpPr>
          <a:xfrm>
            <a:off x="2967175" y="2097054"/>
            <a:ext cx="6263826" cy="1403955"/>
            <a:chOff x="179512" y="2666649"/>
            <a:chExt cx="8699758" cy="1949938"/>
          </a:xfrm>
        </p:grpSpPr>
        <p:pic>
          <p:nvPicPr>
            <p:cNvPr id="11" name="Afbeelding 2"/>
            <p:cNvPicPr>
              <a:picLocks noChangeAspect="1"/>
            </p:cNvPicPr>
            <p:nvPr/>
          </p:nvPicPr>
          <p:blipFill rotWithShape="1">
            <a:blip r:embed="rId2"/>
            <a:srcRect t="51120"/>
            <a:stretch/>
          </p:blipFill>
          <p:spPr>
            <a:xfrm>
              <a:off x="179512" y="3170705"/>
              <a:ext cx="8699758" cy="1445882"/>
            </a:xfrm>
            <a:prstGeom prst="rect">
              <a:avLst/>
            </a:prstGeom>
          </p:spPr>
        </p:pic>
        <p:grpSp>
          <p:nvGrpSpPr>
            <p:cNvPr id="12" name="Group 11"/>
            <p:cNvGrpSpPr/>
            <p:nvPr/>
          </p:nvGrpSpPr>
          <p:grpSpPr>
            <a:xfrm>
              <a:off x="323528" y="2666649"/>
              <a:ext cx="8496944" cy="653854"/>
              <a:chOff x="713249" y="1988840"/>
              <a:chExt cx="5887610" cy="653854"/>
            </a:xfrm>
          </p:grpSpPr>
          <p:sp>
            <p:nvSpPr>
              <p:cNvPr id="13" name="TextBox 12"/>
              <p:cNvSpPr txBox="1"/>
              <p:nvPr/>
            </p:nvSpPr>
            <p:spPr>
              <a:xfrm>
                <a:off x="4106108" y="2001494"/>
                <a:ext cx="2494751" cy="555708"/>
              </a:xfrm>
              <a:prstGeom prst="rect">
                <a:avLst/>
              </a:prstGeom>
              <a:solidFill>
                <a:schemeClr val="bg1">
                  <a:lumMod val="85000"/>
                </a:schemeClr>
              </a:solidFill>
            </p:spPr>
            <p:txBody>
              <a:bodyPr wrap="square" rtlCol="0">
                <a:spAutoFit/>
              </a:bodyPr>
              <a:lstStyle/>
              <a:p>
                <a:pPr algn="ctr"/>
                <a:r>
                  <a:rPr lang="en-US" sz="2000" dirty="0"/>
                  <a:t>write REST API</a:t>
                </a:r>
              </a:p>
            </p:txBody>
          </p:sp>
          <p:sp>
            <p:nvSpPr>
              <p:cNvPr id="14" name="TextBox 13"/>
              <p:cNvSpPr txBox="1"/>
              <p:nvPr/>
            </p:nvSpPr>
            <p:spPr>
              <a:xfrm>
                <a:off x="713249" y="1988840"/>
                <a:ext cx="2565736" cy="555708"/>
              </a:xfrm>
              <a:prstGeom prst="rect">
                <a:avLst/>
              </a:prstGeom>
              <a:solidFill>
                <a:schemeClr val="bg1">
                  <a:lumMod val="85000"/>
                </a:schemeClr>
              </a:solidFill>
            </p:spPr>
            <p:txBody>
              <a:bodyPr wrap="square" rtlCol="0">
                <a:spAutoFit/>
              </a:bodyPr>
              <a:lstStyle/>
              <a:p>
                <a:pPr algn="ctr"/>
                <a:r>
                  <a:rPr lang="en-US" sz="2000" dirty="0"/>
                  <a:t>write SOAP API</a:t>
                </a:r>
              </a:p>
            </p:txBody>
          </p:sp>
          <p:sp>
            <p:nvSpPr>
              <p:cNvPr id="15" name="TextBox 14"/>
              <p:cNvSpPr txBox="1"/>
              <p:nvPr/>
            </p:nvSpPr>
            <p:spPr>
              <a:xfrm>
                <a:off x="3371608" y="2001493"/>
                <a:ext cx="570892" cy="641201"/>
              </a:xfrm>
              <a:prstGeom prst="rect">
                <a:avLst/>
              </a:prstGeom>
              <a:noFill/>
            </p:spPr>
            <p:txBody>
              <a:bodyPr wrap="square" rtlCol="0">
                <a:spAutoFit/>
              </a:bodyPr>
              <a:lstStyle/>
              <a:p>
                <a:pPr algn="ctr"/>
                <a:r>
                  <a:rPr lang="en-US" sz="2400" dirty="0"/>
                  <a:t>vs</a:t>
                </a:r>
              </a:p>
            </p:txBody>
          </p:sp>
        </p:grpSp>
      </p:grpSp>
      <p:grpSp>
        <p:nvGrpSpPr>
          <p:cNvPr id="16" name="Group 15"/>
          <p:cNvGrpSpPr/>
          <p:nvPr/>
        </p:nvGrpSpPr>
        <p:grpSpPr>
          <a:xfrm>
            <a:off x="2927649" y="4616926"/>
            <a:ext cx="6404237" cy="1548379"/>
            <a:chOff x="1403648" y="4472909"/>
            <a:chExt cx="6404237" cy="1548379"/>
          </a:xfrm>
        </p:grpSpPr>
        <p:pic>
          <p:nvPicPr>
            <p:cNvPr id="7" name="Afbeelding 3"/>
            <p:cNvPicPr>
              <a:picLocks noChangeAspect="1"/>
            </p:cNvPicPr>
            <p:nvPr/>
          </p:nvPicPr>
          <p:blipFill rotWithShape="1">
            <a:blip r:embed="rId3"/>
            <a:srcRect t="25932"/>
            <a:stretch/>
          </p:blipFill>
          <p:spPr>
            <a:xfrm>
              <a:off x="1403648" y="4688567"/>
              <a:ext cx="6404237" cy="1332721"/>
            </a:xfrm>
            <a:prstGeom prst="rect">
              <a:avLst/>
            </a:prstGeom>
          </p:spPr>
        </p:pic>
        <p:grpSp>
          <p:nvGrpSpPr>
            <p:cNvPr id="8" name="Group 7"/>
            <p:cNvGrpSpPr/>
            <p:nvPr/>
          </p:nvGrpSpPr>
          <p:grpSpPr>
            <a:xfrm>
              <a:off x="1546867" y="4472909"/>
              <a:ext cx="6117800" cy="409221"/>
              <a:chOff x="323528" y="4065579"/>
              <a:chExt cx="8496944" cy="568362"/>
            </a:xfrm>
          </p:grpSpPr>
          <p:sp>
            <p:nvSpPr>
              <p:cNvPr id="9" name="TextBox 8"/>
              <p:cNvSpPr txBox="1"/>
              <p:nvPr/>
            </p:nvSpPr>
            <p:spPr>
              <a:xfrm>
                <a:off x="5220071" y="4078233"/>
                <a:ext cx="3600401" cy="555708"/>
              </a:xfrm>
              <a:prstGeom prst="rect">
                <a:avLst/>
              </a:prstGeom>
              <a:solidFill>
                <a:schemeClr val="bg1">
                  <a:lumMod val="85000"/>
                </a:schemeClr>
              </a:solidFill>
            </p:spPr>
            <p:txBody>
              <a:bodyPr wrap="square" rtlCol="0">
                <a:spAutoFit/>
              </a:bodyPr>
              <a:lstStyle/>
              <a:p>
                <a:pPr algn="ctr"/>
                <a:r>
                  <a:rPr lang="en-US" sz="2000" dirty="0"/>
                  <a:t>e-version</a:t>
                </a:r>
              </a:p>
            </p:txBody>
          </p:sp>
          <p:sp>
            <p:nvSpPr>
              <p:cNvPr id="10" name="TextBox 9"/>
              <p:cNvSpPr txBox="1"/>
              <p:nvPr/>
            </p:nvSpPr>
            <p:spPr>
              <a:xfrm>
                <a:off x="323528" y="4065579"/>
                <a:ext cx="3702846" cy="555709"/>
              </a:xfrm>
              <a:prstGeom prst="rect">
                <a:avLst/>
              </a:prstGeom>
              <a:solidFill>
                <a:schemeClr val="bg1">
                  <a:lumMod val="85000"/>
                </a:schemeClr>
              </a:solidFill>
            </p:spPr>
            <p:txBody>
              <a:bodyPr wrap="square" rtlCol="0">
                <a:spAutoFit/>
              </a:bodyPr>
              <a:lstStyle/>
              <a:p>
                <a:pPr algn="ctr"/>
                <a:r>
                  <a:rPr lang="en-US" sz="2000" dirty="0"/>
                  <a:t>standard</a:t>
                </a:r>
              </a:p>
            </p:txBody>
          </p:sp>
        </p:grpSp>
      </p:grpSp>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222369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Datawarehouse marché du travail</a:t>
            </a:r>
            <a:endParaRPr lang="en-US" dirty="0"/>
          </a:p>
        </p:txBody>
      </p:sp>
      <p:sp>
        <p:nvSpPr>
          <p:cNvPr id="3" name="Content Placeholder 2"/>
          <p:cNvSpPr>
            <a:spLocks noGrp="1"/>
          </p:cNvSpPr>
          <p:nvPr>
            <p:ph idx="1"/>
          </p:nvPr>
        </p:nvSpPr>
        <p:spPr/>
        <p:txBody>
          <a:bodyPr/>
          <a:lstStyle/>
          <a:p>
            <a:r>
              <a:rPr lang="fr-FR" smtClean="0"/>
              <a:t>créé pour répondre de manière efficace aux demandes de données de la part d’institutions de recherche et des pouvoirs publics</a:t>
            </a:r>
          </a:p>
          <a:p>
            <a:r>
              <a:rPr lang="fr-FR" smtClean="0"/>
              <a:t>à la base construit à l’aide de données provenant des institutions de sécurité sociale, du registre national et du registre Bis, et complété par des notions auto-définies</a:t>
            </a:r>
          </a:p>
          <a:p>
            <a:r>
              <a:rPr lang="fr-FR" smtClean="0"/>
              <a:t>mis en production début 2001</a:t>
            </a:r>
          </a:p>
          <a:p>
            <a:r>
              <a:rPr lang="en-US" altLang="en-US" smtClean="0">
                <a:sym typeface="Arial" charset="0"/>
              </a:rPr>
              <a:t>au fil des années, augmentation du nombre d'instances fournissant des données</a:t>
            </a:r>
          </a:p>
          <a:p>
            <a:pPr lvl="1"/>
            <a:r>
              <a:rPr lang="en-US" altLang="en-US" smtClean="0">
                <a:sym typeface="Arial" charset="0"/>
              </a:rPr>
              <a:t>données pertinentes de tous les acteurs du secteur social</a:t>
            </a:r>
          </a:p>
          <a:p>
            <a:pPr lvl="1"/>
            <a:r>
              <a:rPr lang="en-US" altLang="en-US" smtClean="0">
                <a:sym typeface="Arial" charset="0"/>
              </a:rPr>
              <a:t>données pertinentes en provenance d'autres acteurs (p.ex. SPF Finances, DGSIE,…)</a:t>
            </a:r>
          </a:p>
          <a:p>
            <a:pPr lvl="1"/>
            <a:r>
              <a:rPr lang="en-US" altLang="en-US" smtClean="0">
                <a:sym typeface="Arial" charset="0"/>
              </a:rPr>
              <a:t>toujours moyennant une deliberation du comité de sécurité de l’information (CSI)</a:t>
            </a:r>
          </a:p>
          <a:p>
            <a:endParaRPr lang="en-US" altLang="en-US" smtClean="0">
              <a:sym typeface="Arial" charset="0"/>
            </a:endParaRPr>
          </a:p>
          <a:p>
            <a:endParaRPr lang="fr-FR" smtClean="0"/>
          </a:p>
          <a:p>
            <a:pPr lvl="1"/>
            <a:endParaRPr lang="fr-FR" smtClean="0"/>
          </a:p>
          <a:p>
            <a:pPr lvl="1"/>
            <a:endParaRPr lang="fr-FR"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73</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2948149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Datawarehouse marché du travail</a:t>
            </a:r>
            <a:endParaRPr lang="en-US" dirty="0"/>
          </a:p>
        </p:txBody>
      </p:sp>
      <p:sp>
        <p:nvSpPr>
          <p:cNvPr id="3" name="Content Placeholder 2"/>
          <p:cNvSpPr>
            <a:spLocks noGrp="1"/>
          </p:cNvSpPr>
          <p:nvPr>
            <p:ph idx="1"/>
          </p:nvPr>
        </p:nvSpPr>
        <p:spPr/>
        <p:txBody>
          <a:bodyPr>
            <a:normAutofit/>
          </a:bodyPr>
          <a:lstStyle/>
          <a:p>
            <a:r>
              <a:rPr lang="en-US" altLang="en-US" smtClean="0">
                <a:sym typeface="Arial" charset="0"/>
              </a:rPr>
              <a:t>soutien des instances chargées de la préparation et de l'évaluation de la politique et des chercheurs en ce qui concerne l'accessibilité du datawarehouse pour leurs besoins ad hoc</a:t>
            </a:r>
          </a:p>
          <a:p>
            <a:r>
              <a:rPr lang="en-US" altLang="en-US" smtClean="0">
                <a:sym typeface="Arial" charset="0"/>
              </a:rPr>
              <a:t>définition d'une méthodologie standard pour le codage et l'anonymisation de données</a:t>
            </a:r>
          </a:p>
          <a:p>
            <a:r>
              <a:rPr lang="en-US" altLang="en-US" smtClean="0">
                <a:sym typeface="Arial" charset="0"/>
              </a:rPr>
              <a:t>extension des statistiques de base fréquemment demandées qui sont établies et diffusées automatiquement, et possibilité de consultation de ces statistiques via 5 applications web</a:t>
            </a:r>
          </a:p>
          <a:p>
            <a:pPr lvl="1"/>
            <a:r>
              <a:rPr lang="fr-FR" altLang="en-US" smtClean="0">
                <a:sym typeface="Arial" charset="0"/>
              </a:rPr>
              <a:t>statistiques en ligne / chiffres locaux </a:t>
            </a:r>
          </a:p>
          <a:p>
            <a:pPr lvl="1"/>
            <a:r>
              <a:rPr lang="fr-FR" altLang="en-US" smtClean="0">
                <a:sym typeface="Arial" charset="0"/>
              </a:rPr>
              <a:t>statistiques en ligne / chiffres globaux </a:t>
            </a:r>
          </a:p>
          <a:p>
            <a:pPr lvl="1"/>
            <a:r>
              <a:rPr lang="fr-FR" altLang="en-US" smtClean="0">
                <a:sym typeface="Arial" charset="0"/>
              </a:rPr>
              <a:t>statistiques en ligne / mobilité socio-économique</a:t>
            </a:r>
          </a:p>
          <a:p>
            <a:pPr lvl="1"/>
            <a:r>
              <a:rPr lang="fr-FR" altLang="en-US" smtClean="0">
                <a:sym typeface="Arial" charset="0"/>
              </a:rPr>
              <a:t>statistiques en ligne / composition de ménage</a:t>
            </a:r>
          </a:p>
          <a:p>
            <a:pPr lvl="1"/>
            <a:r>
              <a:rPr lang="fr-FR" altLang="en-US" smtClean="0">
                <a:sym typeface="Arial" charset="0"/>
              </a:rPr>
              <a:t>statistiques en ligne / mobilité socio-économique à court terme</a:t>
            </a:r>
            <a:endParaRPr lang="en-US" altLang="en-US" smtClean="0">
              <a:sym typeface="Arial" charset="0"/>
            </a:endParaRPr>
          </a:p>
          <a:p>
            <a:r>
              <a:rPr lang="en-US" altLang="en-US" smtClean="0">
                <a:sym typeface="Arial" charset="0"/>
              </a:rPr>
              <a:t>pas de traitement du contenu des données par la BCSS</a:t>
            </a:r>
          </a:p>
          <a:p>
            <a:r>
              <a:rPr lang="fr-FR" smtClean="0"/>
              <a:t>eGov Award 2015 de la meilleure collaboration décerné par Agoria ICT</a:t>
            </a:r>
          </a:p>
          <a:p>
            <a:endParaRPr lang="en-US" altLang="en-US" smtClean="0">
              <a:sym typeface="Arial" charset="0"/>
            </a:endParaRP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74</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1661615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Lutte contre la fraude</a:t>
            </a:r>
            <a:endParaRPr lang="en-US" dirty="0"/>
          </a:p>
        </p:txBody>
      </p:sp>
      <p:sp>
        <p:nvSpPr>
          <p:cNvPr id="3" name="Content Placeholder 2"/>
          <p:cNvSpPr>
            <a:spLocks noGrp="1"/>
          </p:cNvSpPr>
          <p:nvPr>
            <p:ph idx="1"/>
          </p:nvPr>
        </p:nvSpPr>
        <p:spPr/>
        <p:txBody>
          <a:bodyPr/>
          <a:lstStyle/>
          <a:p>
            <a:r>
              <a:rPr lang="fr-FR" smtClean="0"/>
              <a:t>effets ressortant des applications existantes</a:t>
            </a:r>
          </a:p>
          <a:p>
            <a:pPr lvl="1"/>
            <a:r>
              <a:rPr lang="fr-FR" smtClean="0"/>
              <a:t>identification unique de tout citoyen et de toute entreprise</a:t>
            </a:r>
          </a:p>
          <a:p>
            <a:pPr lvl="1"/>
            <a:r>
              <a:rPr lang="fr-FR" smtClean="0"/>
              <a:t>impossibilité d'inscrire dans le répertoire des références une seule et même personne sous une même qualité pour une même période auprès de plusieurs institutions appartenant à la même branche de sécurité sociale</a:t>
            </a:r>
          </a:p>
          <a:p>
            <a:pPr lvl="1"/>
            <a:r>
              <a:rPr lang="fr-FR" smtClean="0"/>
              <a:t>déclarations immédiates, voire préalables des faits, aux acteurs du secteur social (DIMONA/LIMOSA)</a:t>
            </a:r>
          </a:p>
          <a:p>
            <a:pPr lvl="1"/>
            <a:r>
              <a:rPr lang="fr-FR" smtClean="0"/>
              <a:t>utilisation des mêmes informations pour le calcul des cotisations et des allocations</a:t>
            </a:r>
          </a:p>
          <a:p>
            <a:pPr lvl="1"/>
            <a:r>
              <a:rPr lang="fr-FR" smtClean="0"/>
              <a:t>accès des acteurs qui octroient des droits, aux informations relatives aux droits dans d'autres branches de la sécurité sociale (éviter le cumul illicite d'allocations)</a:t>
            </a:r>
          </a:p>
          <a:p>
            <a:pPr lvl="1"/>
            <a:r>
              <a:rPr lang="fr-FR" smtClean="0"/>
              <a:t>accessibilité publique aux informations relatives aux dettes des entreprises auprès de la sécurité sociale, dans le secteur de la construction couplée à une responsabilité solidaire pour les clients potentiels et une obligation de retenue pour les clients des entreprises ayant des dettes auprès de la sécurité sociale</a:t>
            </a:r>
            <a:endParaRPr lang="en-US"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75</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804667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Arial" charset="0"/>
              </a:rPr>
              <a:t>Lutte contre la fraude</a:t>
            </a:r>
            <a:endParaRPr lang="en-US" dirty="0"/>
          </a:p>
        </p:txBody>
      </p:sp>
      <p:sp>
        <p:nvSpPr>
          <p:cNvPr id="3" name="Content Placeholder 2"/>
          <p:cNvSpPr>
            <a:spLocks noGrp="1"/>
          </p:cNvSpPr>
          <p:nvPr>
            <p:ph idx="1"/>
          </p:nvPr>
        </p:nvSpPr>
        <p:spPr/>
        <p:txBody>
          <a:bodyPr/>
          <a:lstStyle/>
          <a:p>
            <a:r>
              <a:rPr lang="fr-BE" smtClean="0"/>
              <a:t>plateforme de coopération Dolsis</a:t>
            </a:r>
          </a:p>
          <a:p>
            <a:pPr lvl="1"/>
            <a:r>
              <a:rPr lang="fr-BE" smtClean="0"/>
              <a:t>accès en toute sécurité et dans le cadre des missions à accomplir, à diverses informations de base relatives aux entreprises et aux assurés sociaux pour e.a. </a:t>
            </a:r>
          </a:p>
          <a:p>
            <a:pPr lvl="2"/>
            <a:r>
              <a:rPr lang="fr-BE" smtClean="0"/>
              <a:t>déterminer la liste des personnes occupées par un employeur</a:t>
            </a:r>
          </a:p>
          <a:p>
            <a:pPr lvl="2"/>
            <a:r>
              <a:rPr lang="fr-BE" smtClean="0"/>
              <a:t>constater si l’employeur occupe un ou plusieurs étrangers</a:t>
            </a:r>
          </a:p>
          <a:p>
            <a:pPr lvl="2"/>
            <a:r>
              <a:rPr lang="fr-BE" smtClean="0"/>
              <a:t>vérifier si l’employeur est en conformité  (p.ex. entrée en service d’un travailleur conforme à la durée de validité du permis de travail)</a:t>
            </a:r>
          </a:p>
          <a:p>
            <a:pPr lvl="1"/>
            <a:r>
              <a:rPr lang="fr-FR" smtClean="0"/>
              <a:t>accès strictement réservé à certains collaborateurs de services fédéraux, régionaux et communautaires chargés de différentes vérifications destinées à lutter contre la fraude</a:t>
            </a:r>
          </a:p>
          <a:p>
            <a:pPr lvl="1"/>
            <a:r>
              <a:rPr lang="fr-FR" smtClean="0"/>
              <a:t>développé au départ pour les services d’inspection traditionnels DOLSIS est entre-temps utilisé par plus de 90 institutions</a:t>
            </a:r>
          </a:p>
          <a:p>
            <a:pPr lvl="1"/>
            <a:r>
              <a:rPr lang="nl-NL" altLang="en-US" smtClean="0"/>
              <a:t>préparation de la wave 9 DOLSIS </a:t>
            </a:r>
          </a:p>
          <a:p>
            <a:pPr lvl="2"/>
            <a:r>
              <a:rPr lang="nl-NL" smtClean="0"/>
              <a:t>plus de 60 Fonds de sécurité d'existence vont rejoindre la liste des utilisateurs</a:t>
            </a:r>
          </a:p>
          <a:p>
            <a:pPr lvl="2"/>
            <a:r>
              <a:rPr lang="nl-NL" smtClean="0"/>
              <a:t>consultation du cadastre des pensions et de la banque de données liées aux accidents du travail</a:t>
            </a:r>
          </a:p>
          <a:p>
            <a:pPr lvl="2"/>
            <a:endParaRPr lang="fr-BE" smtClean="0"/>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76</a:t>
            </a:fld>
            <a:endParaRPr lang="en-GB" dirty="0"/>
          </a:p>
        </p:txBody>
      </p:sp>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1028303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Lutte contre la fraude</a:t>
            </a:r>
            <a:endParaRPr lang="en-US" dirty="0"/>
          </a:p>
        </p:txBody>
      </p:sp>
      <p:sp>
        <p:nvSpPr>
          <p:cNvPr id="3" name="Content Placeholder 2"/>
          <p:cNvSpPr>
            <a:spLocks noGrp="1"/>
          </p:cNvSpPr>
          <p:nvPr>
            <p:ph idx="1"/>
          </p:nvPr>
        </p:nvSpPr>
        <p:spPr/>
        <p:txBody>
          <a:bodyPr/>
          <a:lstStyle/>
          <a:p>
            <a:r>
              <a:rPr lang="en-US" smtClean="0"/>
              <a:t>My Digital Inspection Assistant (MyDIA)</a:t>
            </a:r>
          </a:p>
          <a:p>
            <a:pPr lvl="1"/>
            <a:r>
              <a:rPr lang="fr-FR" smtClean="0"/>
              <a:t>l’un des ‘9 Travaux’ pour améliorer la coopération entre les services d’inspection dans la lutte contre la fraude sociale</a:t>
            </a:r>
            <a:r>
              <a:rPr lang="nl-NL" smtClean="0"/>
              <a:t> </a:t>
            </a:r>
          </a:p>
          <a:p>
            <a:pPr lvl="1"/>
            <a:r>
              <a:rPr lang="nl-NL" smtClean="0"/>
              <a:t>application mobile destinée aux services d’inspection pour consulter des données d’identification, alimentée par </a:t>
            </a:r>
          </a:p>
          <a:p>
            <a:pPr lvl="2"/>
            <a:r>
              <a:rPr lang="nl-NL" smtClean="0"/>
              <a:t>le registre national et les registres BCSS</a:t>
            </a:r>
          </a:p>
          <a:p>
            <a:pPr lvl="2"/>
            <a:r>
              <a:rPr lang="nl-NL" smtClean="0"/>
              <a:t>le fichier du personnel</a:t>
            </a:r>
          </a:p>
          <a:p>
            <a:pPr lvl="2"/>
            <a:r>
              <a:rPr lang="nl-NL" smtClean="0"/>
              <a:t>les données de chômage</a:t>
            </a:r>
          </a:p>
          <a:p>
            <a:pPr lvl="2"/>
            <a:r>
              <a:rPr lang="nl-NL" smtClean="0"/>
              <a:t>les données relatives au salaire</a:t>
            </a:r>
          </a:p>
          <a:p>
            <a:pPr lvl="2"/>
            <a:r>
              <a:rPr lang="nl-NL" smtClean="0"/>
              <a:t>la banque de données des indépendants</a:t>
            </a:r>
          </a:p>
          <a:p>
            <a:pPr lvl="2"/>
            <a:r>
              <a:rPr lang="nl-NL" smtClean="0"/>
              <a:t>les registres de présence (Ckeckin@Work)</a:t>
            </a:r>
          </a:p>
          <a:p>
            <a:pPr lvl="2"/>
            <a:r>
              <a:rPr lang="nl-NL" smtClean="0"/>
              <a:t>la déclaration de travaux (DDT) obligatoire et préalable  </a:t>
            </a:r>
          </a:p>
          <a:p>
            <a:pPr lvl="2"/>
            <a:r>
              <a:rPr lang="nl-NL" smtClean="0"/>
              <a:t>le registre LIMOSA</a:t>
            </a:r>
          </a:p>
          <a:p>
            <a:pPr lvl="2"/>
            <a:r>
              <a:rPr lang="nl-NL" smtClean="0"/>
              <a:t>le répertoire des employeurs </a:t>
            </a:r>
          </a:p>
          <a:p>
            <a:pPr lvl="2"/>
            <a:r>
              <a:rPr lang="nl-NL" smtClean="0"/>
              <a:t>la Banque Carrefour des Entreprises (BCE)</a:t>
            </a:r>
          </a:p>
          <a:p>
            <a:pPr lvl="2"/>
            <a:r>
              <a:rPr lang="nl-NL" smtClean="0"/>
              <a:t>le SPF Mobilité (plaques d’immatriculation)</a:t>
            </a:r>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77</a:t>
            </a:fld>
            <a:endParaRPr lang="en-GB" dirty="0"/>
          </a:p>
        </p:txBody>
      </p:sp>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348293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1"/>
          <p:cNvPicPr>
            <a:picLocks noChangeAspect="1"/>
          </p:cNvPicPr>
          <p:nvPr/>
        </p:nvPicPr>
        <p:blipFill>
          <a:blip r:embed="rId2"/>
          <a:stretch>
            <a:fillRect/>
          </a:stretch>
        </p:blipFill>
        <p:spPr bwMode="auto">
          <a:xfrm>
            <a:off x="1775521" y="2996952"/>
            <a:ext cx="8426477" cy="3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lstStyle/>
          <a:p>
            <a:r>
              <a:rPr lang="en-US" dirty="0"/>
              <a:t>My Digital Inspection Assistant (</a:t>
            </a:r>
            <a:r>
              <a:rPr lang="en-US" dirty="0" err="1"/>
              <a:t>MyDIA</a:t>
            </a:r>
            <a:r>
              <a:rPr lang="en-US" dirty="0"/>
              <a:t>)</a:t>
            </a:r>
          </a:p>
          <a:p>
            <a:pPr lvl="1"/>
            <a:r>
              <a:rPr lang="nl-NL" dirty="0" err="1"/>
              <a:t>offre</a:t>
            </a:r>
            <a:r>
              <a:rPr lang="nl-NL" dirty="0"/>
              <a:t> </a:t>
            </a:r>
            <a:r>
              <a:rPr lang="nl-NL" dirty="0" err="1"/>
              <a:t>un</a:t>
            </a:r>
            <a:r>
              <a:rPr lang="nl-NL" dirty="0"/>
              <a:t> service web </a:t>
            </a:r>
            <a:r>
              <a:rPr lang="nl-NL" dirty="0" err="1"/>
              <a:t>FieldInpectionService</a:t>
            </a:r>
            <a:r>
              <a:rPr lang="nl-NL" dirty="0"/>
              <a:t> </a:t>
            </a:r>
            <a:r>
              <a:rPr lang="nl-NL" dirty="0" err="1"/>
              <a:t>permettant</a:t>
            </a:r>
            <a:r>
              <a:rPr lang="nl-NL" dirty="0"/>
              <a:t> de </a:t>
            </a:r>
            <a:r>
              <a:rPr lang="nl-NL" dirty="0" err="1"/>
              <a:t>partager</a:t>
            </a:r>
            <a:r>
              <a:rPr lang="nl-NL" dirty="0"/>
              <a:t> des meta </a:t>
            </a:r>
            <a:r>
              <a:rPr lang="nl-NL" dirty="0" err="1"/>
              <a:t>données</a:t>
            </a:r>
            <a:r>
              <a:rPr lang="nl-NL" dirty="0"/>
              <a:t> </a:t>
            </a:r>
            <a:r>
              <a:rPr lang="nl-NL" dirty="0" err="1"/>
              <a:t>avec</a:t>
            </a:r>
            <a:r>
              <a:rPr lang="nl-NL" dirty="0"/>
              <a:t> </a:t>
            </a:r>
            <a:r>
              <a:rPr lang="nl-NL" dirty="0" err="1"/>
              <a:t>d’autres</a:t>
            </a:r>
            <a:r>
              <a:rPr lang="nl-NL" dirty="0"/>
              <a:t> inspecteurs par rapport à </a:t>
            </a:r>
            <a:r>
              <a:rPr lang="nl-NL" dirty="0" err="1"/>
              <a:t>un</a:t>
            </a:r>
            <a:r>
              <a:rPr lang="nl-NL" dirty="0"/>
              <a:t> controle </a:t>
            </a:r>
            <a:r>
              <a:rPr lang="nl-NL" dirty="0" err="1"/>
              <a:t>effectué</a:t>
            </a:r>
            <a:r>
              <a:rPr lang="nl-NL" dirty="0"/>
              <a:t> </a:t>
            </a:r>
          </a:p>
          <a:p>
            <a:pPr lvl="1"/>
            <a:r>
              <a:rPr lang="nl-NL" dirty="0" err="1"/>
              <a:t>intégration</a:t>
            </a:r>
            <a:r>
              <a:rPr lang="nl-NL" dirty="0"/>
              <a:t> </a:t>
            </a:r>
            <a:r>
              <a:rPr lang="nl-NL" dirty="0" err="1"/>
              <a:t>avec</a:t>
            </a:r>
            <a:r>
              <a:rPr lang="nl-NL" dirty="0"/>
              <a:t> la </a:t>
            </a:r>
            <a:r>
              <a:rPr lang="nl-NL" dirty="0" err="1"/>
              <a:t>eBox</a:t>
            </a:r>
            <a:r>
              <a:rPr lang="nl-NL" dirty="0"/>
              <a:t> </a:t>
            </a:r>
            <a:r>
              <a:rPr lang="nl-NL" dirty="0" err="1"/>
              <a:t>professionnel</a:t>
            </a:r>
            <a:endParaRPr lang="nl-NL"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78</a:t>
            </a:fld>
            <a:endParaRPr lang="en-GB" dirty="0"/>
          </a:p>
        </p:txBody>
      </p:sp>
      <p:sp>
        <p:nvSpPr>
          <p:cNvPr id="6" name="Date Placeholder 5"/>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40295213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Lutte contre la fraude</a:t>
            </a:r>
            <a:endParaRPr lang="nl-BE" dirty="0"/>
          </a:p>
        </p:txBody>
      </p:sp>
      <p:sp>
        <p:nvSpPr>
          <p:cNvPr id="3" name="Content Placeholder 2"/>
          <p:cNvSpPr>
            <a:spLocks noGrp="1"/>
          </p:cNvSpPr>
          <p:nvPr>
            <p:ph idx="1"/>
          </p:nvPr>
        </p:nvSpPr>
        <p:spPr/>
        <p:txBody>
          <a:bodyPr/>
          <a:lstStyle/>
          <a:p>
            <a:r>
              <a:rPr lang="nl-BE" smtClean="0"/>
              <a:t>plateforme de coopération ePV</a:t>
            </a:r>
          </a:p>
          <a:p>
            <a:pPr lvl="1"/>
            <a:r>
              <a:rPr lang="fr-BE" smtClean="0"/>
              <a:t>permet de compléter, rubrique par rubrique, un PV</a:t>
            </a:r>
          </a:p>
          <a:p>
            <a:pPr lvl="1"/>
            <a:r>
              <a:rPr lang="fr-BE" smtClean="0"/>
              <a:t>propose une série de listes déroulantes et de références pour faciliter la rédaction du PV</a:t>
            </a:r>
          </a:p>
          <a:p>
            <a:pPr lvl="1"/>
            <a:r>
              <a:rPr lang="fr-BE" smtClean="0"/>
              <a:t>fait appel aux sources authentiques de données (p.ex. registre national, registre des entreprises pour garantir la qualité des données et faciliter la rédaction)</a:t>
            </a:r>
          </a:p>
          <a:p>
            <a:pPr lvl="1"/>
            <a:r>
              <a:rPr lang="fr-BE" smtClean="0"/>
              <a:t>réalise un contrôle qui garantit la complétude du PV</a:t>
            </a:r>
          </a:p>
          <a:p>
            <a:pPr lvl="1"/>
            <a:r>
              <a:rPr lang="fr-BE" smtClean="0"/>
              <a:t>permet l’ajout d’annexes</a:t>
            </a:r>
          </a:p>
          <a:p>
            <a:pPr lvl="1"/>
            <a:r>
              <a:rPr lang="fr-BE" smtClean="0"/>
              <a:t>gère la signature électronique</a:t>
            </a:r>
          </a:p>
          <a:p>
            <a:pPr lvl="1"/>
            <a:r>
              <a:rPr lang="fr-BE" smtClean="0"/>
              <a:t>garantit la date de signature par un timestamp</a:t>
            </a:r>
            <a:endParaRPr lang="en-GB" smtClean="0"/>
          </a:p>
          <a:p>
            <a:pPr lvl="2"/>
            <a:endParaRPr lang="nl-BE"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79</a:t>
            </a:fld>
            <a:endParaRPr lang="en-GB" dirty="0"/>
          </a:p>
        </p:txBody>
      </p:sp>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49070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Modèle Banque Carrefour</a:t>
            </a:r>
            <a:endParaRPr lang="en-US" dirty="0"/>
          </a:p>
        </p:txBody>
      </p:sp>
      <p:sp>
        <p:nvSpPr>
          <p:cNvPr id="3" name="Content Placeholder 2"/>
          <p:cNvSpPr>
            <a:spLocks noGrp="1"/>
          </p:cNvSpPr>
          <p:nvPr>
            <p:ph idx="1"/>
          </p:nvPr>
        </p:nvSpPr>
        <p:spPr/>
        <p:txBody>
          <a:bodyPr>
            <a:normAutofit/>
          </a:bodyPr>
          <a:lstStyle/>
          <a:p>
            <a:r>
              <a:rPr lang="fr-FR" dirty="0" smtClean="0"/>
              <a:t>sur base de principes communs en matière de </a:t>
            </a:r>
          </a:p>
          <a:p>
            <a:pPr lvl="1"/>
            <a:r>
              <a:rPr lang="fr-FR" dirty="0" smtClean="0"/>
              <a:t>modélisation des informations</a:t>
            </a:r>
          </a:p>
          <a:p>
            <a:pPr lvl="1"/>
            <a:r>
              <a:rPr lang="fr-FR" dirty="0" smtClean="0"/>
              <a:t>collecte unique et réutilisation des informations</a:t>
            </a:r>
          </a:p>
          <a:p>
            <a:pPr lvl="1"/>
            <a:r>
              <a:rPr lang="fr-FR" dirty="0" smtClean="0"/>
              <a:t>gestion des informations</a:t>
            </a:r>
          </a:p>
          <a:p>
            <a:pPr lvl="1"/>
            <a:r>
              <a:rPr lang="fr-FR" dirty="0" smtClean="0"/>
              <a:t>échange électronique d'informations</a:t>
            </a:r>
          </a:p>
          <a:p>
            <a:pPr lvl="1"/>
            <a:r>
              <a:rPr lang="fr-FR" smtClean="0"/>
              <a:t>sécurisation des informations et protection de la vie </a:t>
            </a:r>
            <a:r>
              <a:rPr lang="fr-FR" smtClean="0"/>
              <a:t>privée</a:t>
            </a:r>
            <a:endParaRPr lang="fr-FR" smtClean="0"/>
          </a:p>
          <a:p>
            <a:r>
              <a:rPr lang="fr-FR" dirty="0" smtClean="0"/>
              <a:t>organisation d'un échange de données électronique efficace et dûment sécurisé et optimisation des processus entre de nombreux acteurs</a:t>
            </a:r>
          </a:p>
          <a:p>
            <a:r>
              <a:rPr lang="fr-FR" dirty="0" smtClean="0"/>
              <a:t>tout en respectant leur autonomie ainsi que les missions qui leur sont confiées</a:t>
            </a:r>
          </a:p>
          <a:p>
            <a:r>
              <a:rPr lang="fr-FR" dirty="0" smtClean="0"/>
              <a:t>et sans enregistrement central en masse de données à caractère personnel</a:t>
            </a:r>
          </a:p>
          <a:p>
            <a:r>
              <a:rPr lang="fr-FR" dirty="0" smtClean="0"/>
              <a:t>en vue d'une prestation de services électronique intégrée qui répond aux attentes des utilisateurs (citoyens, entreprises, professionnels, …)</a:t>
            </a:r>
          </a:p>
          <a:p>
            <a:r>
              <a:rPr lang="fr-FR" dirty="0" smtClean="0"/>
              <a:t>coordination, stimulation et organisation confiées à un intégrateur de services assumant une fonction de carrefour</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8</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4988672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ePV</a:t>
            </a:r>
            <a:endParaRPr lang="en-GB" dirty="0"/>
          </a:p>
        </p:txBody>
      </p:sp>
      <p:sp>
        <p:nvSpPr>
          <p:cNvPr id="5" name="Rectangle 4"/>
          <p:cNvSpPr/>
          <p:nvPr/>
        </p:nvSpPr>
        <p:spPr>
          <a:xfrm>
            <a:off x="8343804" y="3928845"/>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ePV</a:t>
            </a:r>
            <a:endParaRPr lang="en-GB">
              <a:solidFill>
                <a:schemeClr val="accent1"/>
              </a:solidFill>
            </a:endParaRPr>
          </a:p>
        </p:txBody>
      </p:sp>
      <p:sp>
        <p:nvSpPr>
          <p:cNvPr id="6" name="Can 5"/>
          <p:cNvSpPr/>
          <p:nvPr/>
        </p:nvSpPr>
        <p:spPr>
          <a:xfrm>
            <a:off x="6188553" y="3759101"/>
            <a:ext cx="792088" cy="936104"/>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t>ePV</a:t>
            </a:r>
            <a:endParaRPr lang="en-GB"/>
          </a:p>
        </p:txBody>
      </p:sp>
      <p:sp>
        <p:nvSpPr>
          <p:cNvPr id="7" name="Can 6"/>
          <p:cNvSpPr/>
          <p:nvPr/>
        </p:nvSpPr>
        <p:spPr>
          <a:xfrm>
            <a:off x="553606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HFS</a:t>
            </a:r>
            <a:endParaRPr lang="en-GB"/>
          </a:p>
        </p:txBody>
      </p:sp>
      <p:sp>
        <p:nvSpPr>
          <p:cNvPr id="8" name="Flowchart: Predefined Process 7"/>
          <p:cNvSpPr/>
          <p:nvPr/>
        </p:nvSpPr>
        <p:spPr>
          <a:xfrm>
            <a:off x="3926136" y="3949928"/>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To_Institutions</a:t>
            </a:r>
            <a:endParaRPr lang="en-GB" sz="1000">
              <a:solidFill>
                <a:schemeClr val="accent3">
                  <a:lumMod val="75000"/>
                </a:schemeClr>
              </a:solidFill>
            </a:endParaRPr>
          </a:p>
        </p:txBody>
      </p:sp>
      <p:sp>
        <p:nvSpPr>
          <p:cNvPr id="9" name="Flowchart: Internal Storage 8"/>
          <p:cNvSpPr/>
          <p:nvPr/>
        </p:nvSpPr>
        <p:spPr>
          <a:xfrm>
            <a:off x="3926136" y="4698988"/>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WS Report Associated Document</a:t>
            </a:r>
            <a:endParaRPr lang="en-GB" sz="1000">
              <a:solidFill>
                <a:schemeClr val="accent3">
                  <a:lumMod val="75000"/>
                </a:schemeClr>
              </a:solidFill>
            </a:endParaRPr>
          </a:p>
        </p:txBody>
      </p:sp>
      <p:sp>
        <p:nvSpPr>
          <p:cNvPr id="10" name="Rectangle 9"/>
          <p:cNvSpPr/>
          <p:nvPr/>
        </p:nvSpPr>
        <p:spPr>
          <a:xfrm>
            <a:off x="1898886" y="3837190"/>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Ginaa</a:t>
            </a:r>
            <a:endParaRPr lang="en-GB">
              <a:solidFill>
                <a:schemeClr val="accent1"/>
              </a:solidFill>
            </a:endParaRPr>
          </a:p>
        </p:txBody>
      </p:sp>
      <p:sp>
        <p:nvSpPr>
          <p:cNvPr id="11" name="Can 10"/>
          <p:cNvSpPr/>
          <p:nvPr/>
        </p:nvSpPr>
        <p:spPr>
          <a:xfrm>
            <a:off x="7010219" y="5316885"/>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IRIS</a:t>
            </a:r>
            <a:endParaRPr lang="en-GB"/>
          </a:p>
        </p:txBody>
      </p:sp>
      <p:sp>
        <p:nvSpPr>
          <p:cNvPr id="12" name="Can 11"/>
          <p:cNvSpPr/>
          <p:nvPr/>
        </p:nvSpPr>
        <p:spPr>
          <a:xfrm>
            <a:off x="626167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err="1"/>
              <a:t>Dolsis</a:t>
            </a:r>
            <a:endParaRPr lang="en-GB" sz="1400" dirty="0"/>
          </a:p>
        </p:txBody>
      </p:sp>
      <p:sp>
        <p:nvSpPr>
          <p:cNvPr id="13" name="Flowchart: Internal Storage 12"/>
          <p:cNvSpPr/>
          <p:nvPr/>
        </p:nvSpPr>
        <p:spPr>
          <a:xfrm>
            <a:off x="3926136" y="5448049"/>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ALC</a:t>
            </a:r>
            <a:endParaRPr lang="en-GB" sz="1000">
              <a:solidFill>
                <a:schemeClr val="accent3">
                  <a:lumMod val="75000"/>
                </a:schemeClr>
              </a:solidFill>
            </a:endParaRPr>
          </a:p>
        </p:txBody>
      </p:sp>
      <p:grpSp>
        <p:nvGrpSpPr>
          <p:cNvPr id="14" name="Group 13"/>
          <p:cNvGrpSpPr/>
          <p:nvPr/>
        </p:nvGrpSpPr>
        <p:grpSpPr>
          <a:xfrm>
            <a:off x="1689143" y="2018846"/>
            <a:ext cx="1505544" cy="1413793"/>
            <a:chOff x="165143" y="1340768"/>
            <a:chExt cx="1505544" cy="1413793"/>
          </a:xfrm>
        </p:grpSpPr>
        <p:grpSp>
          <p:nvGrpSpPr>
            <p:cNvPr id="15" name="Group 14"/>
            <p:cNvGrpSpPr/>
            <p:nvPr/>
          </p:nvGrpSpPr>
          <p:grpSpPr>
            <a:xfrm>
              <a:off x="323516" y="1340768"/>
              <a:ext cx="1012398" cy="1008456"/>
              <a:chOff x="535266" y="1988496"/>
              <a:chExt cx="813996" cy="8157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16" name="TextBox 15"/>
            <p:cNvSpPr txBox="1"/>
            <p:nvPr/>
          </p:nvSpPr>
          <p:spPr>
            <a:xfrm>
              <a:off x="165143" y="2292896"/>
              <a:ext cx="1505544" cy="461665"/>
            </a:xfrm>
            <a:prstGeom prst="rect">
              <a:avLst/>
            </a:prstGeom>
            <a:noFill/>
          </p:spPr>
          <p:txBody>
            <a:bodyPr wrap="square" rtlCol="0">
              <a:spAutoFit/>
            </a:bodyPr>
            <a:lstStyle/>
            <a:p>
              <a:r>
                <a:rPr lang="fr-BE" sz="1200"/>
                <a:t>Agents des amendes administratives</a:t>
              </a:r>
              <a:endParaRPr lang="en-GB" sz="1200"/>
            </a:p>
          </p:txBody>
        </p:sp>
      </p:grpSp>
      <p:grpSp>
        <p:nvGrpSpPr>
          <p:cNvPr id="19" name="Group 18"/>
          <p:cNvGrpSpPr/>
          <p:nvPr/>
        </p:nvGrpSpPr>
        <p:grpSpPr>
          <a:xfrm>
            <a:off x="8616280" y="4776694"/>
            <a:ext cx="2066640" cy="1672800"/>
            <a:chOff x="7092280" y="4098617"/>
            <a:chExt cx="2066640" cy="167280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93" y="4098617"/>
              <a:ext cx="1368152" cy="10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092280" y="5125086"/>
              <a:ext cx="2066640" cy="646331"/>
            </a:xfrm>
            <a:prstGeom prst="rect">
              <a:avLst/>
            </a:prstGeom>
            <a:noFill/>
          </p:spPr>
          <p:txBody>
            <a:bodyPr wrap="square" rtlCol="0">
              <a:spAutoFit/>
            </a:bodyPr>
            <a:lstStyle/>
            <a:p>
              <a:r>
                <a:rPr lang="fr-BE" sz="1200" dirty="0"/>
                <a:t>Services d’inspection : inspecteurs, inspecteurs en chef, secrétaires</a:t>
              </a:r>
              <a:endParaRPr lang="en-GB" sz="1200" dirty="0"/>
            </a:p>
          </p:txBody>
        </p:sp>
      </p:grpSp>
      <p:grpSp>
        <p:nvGrpSpPr>
          <p:cNvPr id="22" name="Group 21"/>
          <p:cNvGrpSpPr/>
          <p:nvPr/>
        </p:nvGrpSpPr>
        <p:grpSpPr>
          <a:xfrm>
            <a:off x="9153323" y="764704"/>
            <a:ext cx="1204292" cy="1040876"/>
            <a:chOff x="5925869" y="214604"/>
            <a:chExt cx="1204292" cy="1040876"/>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86" y="214604"/>
              <a:ext cx="748904" cy="851577"/>
            </a:xfrm>
            <a:prstGeom prst="rect">
              <a:avLst/>
            </a:prstGeom>
          </p:spPr>
        </p:pic>
        <p:sp>
          <p:nvSpPr>
            <p:cNvPr id="24" name="TextBox 23"/>
            <p:cNvSpPr txBox="1"/>
            <p:nvPr/>
          </p:nvSpPr>
          <p:spPr>
            <a:xfrm>
              <a:off x="5925869" y="978481"/>
              <a:ext cx="1204292" cy="276999"/>
            </a:xfrm>
            <a:prstGeom prst="rect">
              <a:avLst/>
            </a:prstGeom>
            <a:noFill/>
          </p:spPr>
          <p:txBody>
            <a:bodyPr wrap="square" rtlCol="0">
              <a:spAutoFit/>
            </a:bodyPr>
            <a:lstStyle/>
            <a:p>
              <a:r>
                <a:rPr lang="fr-BE" sz="1200"/>
                <a:t>Contrevenant</a:t>
              </a:r>
              <a:endParaRPr lang="en-GB" sz="1200"/>
            </a:p>
          </p:txBody>
        </p:sp>
      </p:grpSp>
      <p:grpSp>
        <p:nvGrpSpPr>
          <p:cNvPr id="25" name="Group 24"/>
          <p:cNvGrpSpPr/>
          <p:nvPr/>
        </p:nvGrpSpPr>
        <p:grpSpPr>
          <a:xfrm>
            <a:off x="7331407" y="764705"/>
            <a:ext cx="1308079" cy="1406003"/>
            <a:chOff x="7547393" y="108524"/>
            <a:chExt cx="1308079" cy="1406003"/>
          </a:xfrm>
        </p:grpSpPr>
        <p:grpSp>
          <p:nvGrpSpPr>
            <p:cNvPr id="26" name="Group 25"/>
            <p:cNvGrpSpPr/>
            <p:nvPr/>
          </p:nvGrpSpPr>
          <p:grpSpPr>
            <a:xfrm>
              <a:off x="7547393" y="108524"/>
              <a:ext cx="1012398" cy="1008456"/>
              <a:chOff x="535266" y="1988496"/>
              <a:chExt cx="813996" cy="815789"/>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27" name="TextBox 26"/>
            <p:cNvSpPr txBox="1"/>
            <p:nvPr/>
          </p:nvSpPr>
          <p:spPr>
            <a:xfrm>
              <a:off x="7547393" y="1052862"/>
              <a:ext cx="1308079" cy="461665"/>
            </a:xfrm>
            <a:prstGeom prst="rect">
              <a:avLst/>
            </a:prstGeom>
            <a:noFill/>
          </p:spPr>
          <p:txBody>
            <a:bodyPr wrap="square" rtlCol="0">
              <a:spAutoFit/>
            </a:bodyPr>
            <a:lstStyle/>
            <a:p>
              <a:r>
                <a:rPr lang="fr-BE" sz="1200"/>
                <a:t>Auditeurs,  juges, procureurs,</a:t>
              </a:r>
              <a:endParaRPr lang="en-GB" sz="1200"/>
            </a:p>
          </p:txBody>
        </p:sp>
      </p:grpSp>
      <p:cxnSp>
        <p:nvCxnSpPr>
          <p:cNvPr id="30" name="Elbow Connector 29"/>
          <p:cNvCxnSpPr>
            <a:endCxn id="8" idx="3"/>
          </p:cNvCxnSpPr>
          <p:nvPr/>
        </p:nvCxnSpPr>
        <p:spPr>
          <a:xfrm rot="10800000">
            <a:off x="4862240" y="4229047"/>
            <a:ext cx="1291862" cy="279117"/>
          </a:xfrm>
          <a:prstGeom prst="bentConnector3">
            <a:avLst>
              <a:gd name="adj1" fmla="val 69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1"/>
          </p:cNvCxnSpPr>
          <p:nvPr/>
        </p:nvCxnSpPr>
        <p:spPr>
          <a:xfrm rot="10800000" flipV="1">
            <a:off x="2979006" y="4229045"/>
            <a:ext cx="94713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3"/>
          </p:cNvCxnSpPr>
          <p:nvPr/>
        </p:nvCxnSpPr>
        <p:spPr>
          <a:xfrm>
            <a:off x="4862240" y="5727167"/>
            <a:ext cx="673826" cy="146139"/>
          </a:xfrm>
          <a:prstGeom prst="bentConnector3">
            <a:avLst>
              <a:gd name="adj1" fmla="val 24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7" idx="1"/>
          </p:cNvCxnSpPr>
          <p:nvPr/>
        </p:nvCxnSpPr>
        <p:spPr>
          <a:xfrm rot="5400000">
            <a:off x="5840377" y="4724244"/>
            <a:ext cx="610009" cy="559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1" idx="1"/>
          </p:cNvCxnSpPr>
          <p:nvPr/>
        </p:nvCxnSpPr>
        <p:spPr>
          <a:xfrm rot="16200000" flipH="1">
            <a:off x="6751638" y="4728739"/>
            <a:ext cx="621678" cy="5546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1"/>
            <a:endCxn id="6" idx="3"/>
          </p:cNvCxnSpPr>
          <p:nvPr/>
        </p:nvCxnSpPr>
        <p:spPr>
          <a:xfrm flipH="1" flipV="1">
            <a:off x="6584598" y="4695205"/>
            <a:ext cx="6645" cy="61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2"/>
            <a:endCxn id="9" idx="1"/>
          </p:cNvCxnSpPr>
          <p:nvPr/>
        </p:nvCxnSpPr>
        <p:spPr>
          <a:xfrm rot="16200000" flipH="1">
            <a:off x="2900117" y="3952084"/>
            <a:ext cx="564851" cy="148719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2"/>
            <a:endCxn id="9" idx="3"/>
          </p:cNvCxnSpPr>
          <p:nvPr/>
        </p:nvCxnSpPr>
        <p:spPr>
          <a:xfrm rot="10800000">
            <a:off x="4862240" y="4978107"/>
            <a:ext cx="673826" cy="7490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20" idx="0"/>
          </p:cNvCxnSpPr>
          <p:nvPr/>
        </p:nvCxnSpPr>
        <p:spPr>
          <a:xfrm>
            <a:off x="9423925" y="4216878"/>
            <a:ext cx="331545" cy="5598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24" idx="2"/>
          </p:cNvCxnSpPr>
          <p:nvPr/>
        </p:nvCxnSpPr>
        <p:spPr>
          <a:xfrm rot="16200000" flipV="1">
            <a:off x="8535588" y="3025463"/>
            <a:ext cx="2889625" cy="4498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7" idx="2"/>
          </p:cNvCxnSpPr>
          <p:nvPr/>
        </p:nvCxnSpPr>
        <p:spPr>
          <a:xfrm rot="16200000" flipV="1">
            <a:off x="7720674" y="2435480"/>
            <a:ext cx="2524498" cy="1994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16280" y="3263620"/>
            <a:ext cx="551814" cy="332951"/>
            <a:chOff x="2195736" y="850504"/>
            <a:chExt cx="1008112" cy="642126"/>
          </a:xfrm>
        </p:grpSpPr>
        <p:sp>
          <p:nvSpPr>
            <p:cNvPr id="42" name="Rectangle 41"/>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479562" y="2533506"/>
            <a:ext cx="551814" cy="332951"/>
            <a:chOff x="2195736" y="850504"/>
            <a:chExt cx="1008112" cy="642126"/>
          </a:xfrm>
        </p:grpSpPr>
        <p:sp>
          <p:nvSpPr>
            <p:cNvPr id="46" name="Rectangle 45"/>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2"/>
            <a:endCxn id="10" idx="0"/>
          </p:cNvCxnSpPr>
          <p:nvPr/>
        </p:nvCxnSpPr>
        <p:spPr>
          <a:xfrm flipH="1">
            <a:off x="2438947" y="3432638"/>
            <a:ext cx="2969" cy="4045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13" idx="2"/>
          </p:cNvCxnSpPr>
          <p:nvPr/>
        </p:nvCxnSpPr>
        <p:spPr>
          <a:xfrm rot="10800000" flipV="1">
            <a:off x="4394190" y="4508164"/>
            <a:ext cx="2586453" cy="1498119"/>
          </a:xfrm>
          <a:prstGeom prst="bentConnector4">
            <a:avLst>
              <a:gd name="adj1" fmla="val -37553"/>
              <a:gd name="adj2" fmla="val 1179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1"/>
            <a:endCxn id="6" idx="4"/>
          </p:cNvCxnSpPr>
          <p:nvPr/>
        </p:nvCxnSpPr>
        <p:spPr>
          <a:xfrm flipH="1">
            <a:off x="6980642" y="4216877"/>
            <a:ext cx="1363163" cy="1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026" y="3903198"/>
            <a:ext cx="1432934" cy="77856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963" y="3827597"/>
            <a:ext cx="1432934" cy="778560"/>
          </a:xfrm>
          <a:prstGeom prst="rect">
            <a:avLst/>
          </a:prstGeom>
        </p:spPr>
      </p:pic>
      <p:sp>
        <p:nvSpPr>
          <p:cNvPr id="54" name="Flowchart: Predefined Process 53"/>
          <p:cNvSpPr/>
          <p:nvPr/>
        </p:nvSpPr>
        <p:spPr>
          <a:xfrm>
            <a:off x="3926135" y="3269363"/>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From_gin</a:t>
            </a:r>
            <a:endParaRPr lang="en-GB" sz="1000">
              <a:solidFill>
                <a:schemeClr val="accent3">
                  <a:lumMod val="75000"/>
                </a:schemeClr>
              </a:solidFill>
            </a:endParaRPr>
          </a:p>
        </p:txBody>
      </p:sp>
      <p:cxnSp>
        <p:nvCxnSpPr>
          <p:cNvPr id="58" name="Elbow Connector 57"/>
          <p:cNvCxnSpPr>
            <a:endCxn id="54" idx="1"/>
          </p:cNvCxnSpPr>
          <p:nvPr/>
        </p:nvCxnSpPr>
        <p:spPr>
          <a:xfrm flipV="1">
            <a:off x="2979007" y="3548480"/>
            <a:ext cx="947129" cy="5767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 idx="2"/>
          </p:cNvCxnSpPr>
          <p:nvPr/>
        </p:nvCxnSpPr>
        <p:spPr>
          <a:xfrm>
            <a:off x="4862241" y="3432955"/>
            <a:ext cx="1326313" cy="79419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19737" y="3949927"/>
            <a:ext cx="45719" cy="130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3420231" y="4421491"/>
            <a:ext cx="644728" cy="369332"/>
          </a:xfrm>
          <a:prstGeom prst="rect">
            <a:avLst/>
          </a:prstGeom>
          <a:noFill/>
        </p:spPr>
        <p:txBody>
          <a:bodyPr wrap="none" rtlCol="0">
            <a:spAutoFit/>
          </a:bodyPr>
          <a:lstStyle/>
          <a:p>
            <a:r>
              <a:rPr lang="fr-BE" smtClean="0"/>
              <a:t>BCSS</a:t>
            </a:r>
            <a:endParaRPr lang="en-GB"/>
          </a:p>
        </p:txBody>
      </p:sp>
      <p:cxnSp>
        <p:nvCxnSpPr>
          <p:cNvPr id="65" name="Elbow Connector 64"/>
          <p:cNvCxnSpPr/>
          <p:nvPr/>
        </p:nvCxnSpPr>
        <p:spPr>
          <a:xfrm>
            <a:off x="3926137" y="4413254"/>
            <a:ext cx="4713348" cy="2036240"/>
          </a:xfrm>
          <a:prstGeom prst="bentConnector3">
            <a:avLst>
              <a:gd name="adj1" fmla="val -11339"/>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Slide Number Placeholder 54"/>
          <p:cNvSpPr>
            <a:spLocks noGrp="1"/>
          </p:cNvSpPr>
          <p:nvPr>
            <p:ph type="sldNum" sz="quarter" idx="10"/>
          </p:nvPr>
        </p:nvSpPr>
        <p:spPr/>
        <p:txBody>
          <a:bodyPr/>
          <a:lstStyle/>
          <a:p>
            <a:pPr>
              <a:defRPr/>
            </a:pPr>
            <a:fld id="{7A7F1E79-8225-48A0-95BD-5254C3720E2D}" type="slidenum">
              <a:rPr lang="en-GB" smtClean="0"/>
              <a:pPr>
                <a:defRPr/>
              </a:pPr>
              <a:t>80</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6858518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Arial" charset="0"/>
              </a:rPr>
              <a:t>Lutte contre la </a:t>
            </a:r>
            <a:r>
              <a:rPr lang="en-US" dirty="0" err="1" smtClean="0">
                <a:sym typeface="Arial" charset="0"/>
              </a:rPr>
              <a:t>fraude</a:t>
            </a:r>
            <a:endParaRPr lang="en-US" dirty="0"/>
          </a:p>
        </p:txBody>
      </p:sp>
      <p:sp>
        <p:nvSpPr>
          <p:cNvPr id="3" name="Content Placeholder 2"/>
          <p:cNvSpPr>
            <a:spLocks noGrp="1"/>
          </p:cNvSpPr>
          <p:nvPr>
            <p:ph idx="1"/>
          </p:nvPr>
        </p:nvSpPr>
        <p:spPr/>
        <p:txBody>
          <a:bodyPr/>
          <a:lstStyle/>
          <a:p>
            <a:r>
              <a:rPr lang="fr-BE" altLang="en-US" dirty="0" err="1" smtClean="0"/>
              <a:t>eDossier</a:t>
            </a:r>
            <a:endParaRPr lang="fr-BE" altLang="en-US" dirty="0" smtClean="0"/>
          </a:p>
          <a:p>
            <a:pPr lvl="1"/>
            <a:r>
              <a:rPr lang="nl-BE" dirty="0" smtClean="0"/>
              <a:t>mise en </a:t>
            </a:r>
            <a:r>
              <a:rPr lang="nl-BE" dirty="0" err="1" smtClean="0"/>
              <a:t>œuvre</a:t>
            </a:r>
            <a:r>
              <a:rPr lang="nl-BE" dirty="0" smtClean="0"/>
              <a:t> </a:t>
            </a:r>
            <a:r>
              <a:rPr lang="nl-BE" dirty="0" err="1" smtClean="0"/>
              <a:t>d’une</a:t>
            </a:r>
            <a:r>
              <a:rPr lang="nl-BE" dirty="0" smtClean="0"/>
              <a:t> </a:t>
            </a:r>
            <a:r>
              <a:rPr lang="nl-BE" dirty="0" err="1" smtClean="0"/>
              <a:t>plate-forme</a:t>
            </a:r>
            <a:r>
              <a:rPr lang="nl-BE" dirty="0" smtClean="0"/>
              <a:t> </a:t>
            </a:r>
            <a:r>
              <a:rPr lang="nl-BE" dirty="0" err="1" smtClean="0"/>
              <a:t>intégrée</a:t>
            </a:r>
            <a:r>
              <a:rPr lang="nl-BE" dirty="0" smtClean="0"/>
              <a:t> de </a:t>
            </a:r>
            <a:r>
              <a:rPr lang="nl-BE" dirty="0" err="1" smtClean="0"/>
              <a:t>gestion</a:t>
            </a:r>
            <a:r>
              <a:rPr lang="nl-BE" dirty="0" smtClean="0"/>
              <a:t> du </a:t>
            </a:r>
            <a:r>
              <a:rPr lang="nl-BE" dirty="0" err="1" smtClean="0"/>
              <a:t>cycle</a:t>
            </a:r>
            <a:r>
              <a:rPr lang="nl-BE" dirty="0" smtClean="0"/>
              <a:t> de </a:t>
            </a:r>
            <a:r>
              <a:rPr lang="nl-BE" dirty="0" err="1" smtClean="0"/>
              <a:t>vie</a:t>
            </a:r>
            <a:r>
              <a:rPr lang="nl-BE" dirty="0" smtClean="0"/>
              <a:t> complet </a:t>
            </a:r>
            <a:r>
              <a:rPr lang="nl-BE" dirty="0" err="1" smtClean="0"/>
              <a:t>d’un</a:t>
            </a:r>
            <a:r>
              <a:rPr lang="nl-BE" dirty="0" smtClean="0"/>
              <a:t> </a:t>
            </a:r>
            <a:r>
              <a:rPr lang="nl-BE" dirty="0" err="1" smtClean="0"/>
              <a:t>procès-verbal</a:t>
            </a:r>
            <a:r>
              <a:rPr lang="nl-BE" dirty="0" smtClean="0"/>
              <a:t> </a:t>
            </a:r>
            <a:r>
              <a:rPr lang="nl-BE" dirty="0" err="1" smtClean="0"/>
              <a:t>électronique</a:t>
            </a:r>
            <a:endParaRPr lang="nl-BE" dirty="0" smtClean="0"/>
          </a:p>
          <a:p>
            <a:pPr lvl="1"/>
            <a:r>
              <a:rPr lang="nl-BE" dirty="0" smtClean="0"/>
              <a:t>acteurs et </a:t>
            </a:r>
            <a:r>
              <a:rPr lang="nl-BE" dirty="0" err="1" smtClean="0"/>
              <a:t>processus</a:t>
            </a:r>
            <a:endParaRPr lang="nl-BE" dirty="0" smtClean="0"/>
          </a:p>
          <a:p>
            <a:pPr lvl="2"/>
            <a:r>
              <a:rPr lang="nl-BE" dirty="0" smtClean="0"/>
              <a:t>services </a:t>
            </a:r>
            <a:r>
              <a:rPr lang="nl-BE" dirty="0" err="1" smtClean="0"/>
              <a:t>d’inspection</a:t>
            </a:r>
            <a:r>
              <a:rPr lang="nl-BE" dirty="0" smtClean="0"/>
              <a:t> au sein et en </a:t>
            </a:r>
            <a:r>
              <a:rPr lang="nl-BE" dirty="0" err="1" smtClean="0"/>
              <a:t>dehors</a:t>
            </a:r>
            <a:r>
              <a:rPr lang="nl-BE" dirty="0" smtClean="0"/>
              <a:t>  du </a:t>
            </a:r>
            <a:r>
              <a:rPr lang="nl-BE" dirty="0" err="1" smtClean="0"/>
              <a:t>secteur</a:t>
            </a:r>
            <a:r>
              <a:rPr lang="nl-BE" dirty="0" smtClean="0"/>
              <a:t> </a:t>
            </a:r>
            <a:r>
              <a:rPr lang="nl-BE" dirty="0" err="1" smtClean="0"/>
              <a:t>social</a:t>
            </a:r>
            <a:r>
              <a:rPr lang="nl-BE" dirty="0" smtClean="0"/>
              <a:t> en vue de </a:t>
            </a:r>
            <a:r>
              <a:rPr lang="nl-BE" dirty="0" err="1" smtClean="0"/>
              <a:t>l’introduction</a:t>
            </a:r>
            <a:r>
              <a:rPr lang="nl-BE" dirty="0" smtClean="0"/>
              <a:t> de </a:t>
            </a:r>
            <a:r>
              <a:rPr lang="nl-BE" dirty="0" err="1" smtClean="0"/>
              <a:t>procès-verbaux</a:t>
            </a:r>
            <a:r>
              <a:rPr lang="nl-BE" dirty="0" smtClean="0"/>
              <a:t> </a:t>
            </a:r>
            <a:r>
              <a:rPr lang="nl-BE" dirty="0" err="1" smtClean="0"/>
              <a:t>électroniques</a:t>
            </a:r>
            <a:r>
              <a:rPr lang="nl-BE" dirty="0" smtClean="0"/>
              <a:t> (</a:t>
            </a:r>
            <a:r>
              <a:rPr lang="nl-BE" dirty="0" err="1" smtClean="0"/>
              <a:t>ePV</a:t>
            </a:r>
            <a:r>
              <a:rPr lang="nl-BE" dirty="0" smtClean="0"/>
              <a:t>)</a:t>
            </a:r>
          </a:p>
          <a:p>
            <a:pPr lvl="2"/>
            <a:r>
              <a:rPr lang="nl-BE" dirty="0" smtClean="0"/>
              <a:t>SPF Justice - </a:t>
            </a:r>
            <a:r>
              <a:rPr lang="nl-BE" dirty="0" err="1" smtClean="0"/>
              <a:t>auditorats</a:t>
            </a:r>
            <a:r>
              <a:rPr lang="nl-BE" dirty="0" smtClean="0"/>
              <a:t> </a:t>
            </a:r>
            <a:r>
              <a:rPr lang="nl-BE" dirty="0" err="1" smtClean="0"/>
              <a:t>concernant</a:t>
            </a:r>
            <a:r>
              <a:rPr lang="nl-BE" dirty="0" smtClean="0"/>
              <a:t> la </a:t>
            </a:r>
            <a:r>
              <a:rPr lang="nl-BE" dirty="0" err="1" smtClean="0"/>
              <a:t>décision</a:t>
            </a:r>
            <a:r>
              <a:rPr lang="nl-BE" dirty="0" smtClean="0"/>
              <a:t> de la poursuite </a:t>
            </a:r>
            <a:r>
              <a:rPr lang="nl-BE" dirty="0" err="1" smtClean="0"/>
              <a:t>judiciaire</a:t>
            </a:r>
            <a:r>
              <a:rPr lang="nl-BE" dirty="0" smtClean="0"/>
              <a:t> </a:t>
            </a:r>
            <a:r>
              <a:rPr lang="nl-BE" dirty="0" err="1" smtClean="0"/>
              <a:t>ou</a:t>
            </a:r>
            <a:r>
              <a:rPr lang="nl-BE" dirty="0" smtClean="0"/>
              <a:t> non à </a:t>
            </a:r>
            <a:r>
              <a:rPr lang="nl-BE" dirty="0" err="1" smtClean="0"/>
              <a:t>l’occasion</a:t>
            </a:r>
            <a:r>
              <a:rPr lang="nl-BE" dirty="0" smtClean="0"/>
              <a:t> </a:t>
            </a:r>
            <a:r>
              <a:rPr lang="nl-BE" dirty="0" err="1" smtClean="0"/>
              <a:t>d’un</a:t>
            </a:r>
            <a:r>
              <a:rPr lang="nl-BE" dirty="0" smtClean="0"/>
              <a:t> </a:t>
            </a:r>
            <a:r>
              <a:rPr lang="nl-BE" dirty="0" err="1" smtClean="0"/>
              <a:t>procès-verbal</a:t>
            </a:r>
            <a:r>
              <a:rPr lang="nl-BE" dirty="0" smtClean="0"/>
              <a:t> (</a:t>
            </a:r>
            <a:r>
              <a:rPr lang="nl-BE" dirty="0" err="1" smtClean="0"/>
              <a:t>eDecision</a:t>
            </a:r>
            <a:r>
              <a:rPr lang="nl-BE" dirty="0" smtClean="0"/>
              <a:t>) </a:t>
            </a:r>
          </a:p>
          <a:p>
            <a:pPr lvl="2"/>
            <a:r>
              <a:rPr lang="nl-BE" dirty="0" smtClean="0"/>
              <a:t>SPF Emploi - services </a:t>
            </a:r>
            <a:r>
              <a:rPr lang="nl-BE" dirty="0" err="1" smtClean="0"/>
              <a:t>Amendes</a:t>
            </a:r>
            <a:r>
              <a:rPr lang="nl-BE" dirty="0" smtClean="0"/>
              <a:t> </a:t>
            </a:r>
            <a:r>
              <a:rPr lang="nl-BE" dirty="0" err="1" smtClean="0"/>
              <a:t>administratives</a:t>
            </a:r>
            <a:r>
              <a:rPr lang="nl-BE" dirty="0" smtClean="0"/>
              <a:t> et services </a:t>
            </a:r>
            <a:r>
              <a:rPr lang="nl-BE" dirty="0" err="1" smtClean="0"/>
              <a:t>régionaux</a:t>
            </a:r>
            <a:r>
              <a:rPr lang="nl-BE" dirty="0" smtClean="0"/>
              <a:t> </a:t>
            </a:r>
            <a:r>
              <a:rPr lang="nl-BE" dirty="0" err="1" smtClean="0"/>
              <a:t>concernant</a:t>
            </a:r>
            <a:r>
              <a:rPr lang="nl-BE" dirty="0" smtClean="0"/>
              <a:t> la </a:t>
            </a:r>
            <a:r>
              <a:rPr lang="nl-BE" dirty="0" err="1" smtClean="0"/>
              <a:t>décision</a:t>
            </a:r>
            <a:r>
              <a:rPr lang="nl-BE" dirty="0" smtClean="0"/>
              <a:t> </a:t>
            </a:r>
            <a:r>
              <a:rPr lang="nl-BE" dirty="0" err="1" smtClean="0"/>
              <a:t>d’infliger</a:t>
            </a:r>
            <a:r>
              <a:rPr lang="nl-BE" dirty="0" smtClean="0"/>
              <a:t> </a:t>
            </a:r>
            <a:r>
              <a:rPr lang="nl-BE" dirty="0" err="1" smtClean="0"/>
              <a:t>ou</a:t>
            </a:r>
            <a:r>
              <a:rPr lang="nl-BE" dirty="0" smtClean="0"/>
              <a:t> non </a:t>
            </a:r>
            <a:r>
              <a:rPr lang="nl-BE" dirty="0" err="1" smtClean="0"/>
              <a:t>une</a:t>
            </a:r>
            <a:r>
              <a:rPr lang="nl-BE" dirty="0" smtClean="0"/>
              <a:t> </a:t>
            </a:r>
            <a:r>
              <a:rPr lang="nl-BE" dirty="0" err="1" smtClean="0"/>
              <a:t>amende</a:t>
            </a:r>
            <a:r>
              <a:rPr lang="nl-BE" dirty="0" smtClean="0"/>
              <a:t> </a:t>
            </a:r>
            <a:r>
              <a:rPr lang="nl-BE" dirty="0" err="1" smtClean="0"/>
              <a:t>administrative</a:t>
            </a:r>
            <a:r>
              <a:rPr lang="nl-BE" dirty="0" smtClean="0"/>
              <a:t> (</a:t>
            </a:r>
            <a:r>
              <a:rPr lang="nl-BE" dirty="0" err="1" smtClean="0"/>
              <a:t>eAvis</a:t>
            </a:r>
            <a:r>
              <a:rPr lang="nl-BE" dirty="0" smtClean="0"/>
              <a:t>)</a:t>
            </a:r>
          </a:p>
          <a:p>
            <a:pPr lvl="2"/>
            <a:r>
              <a:rPr lang="nl-BE" dirty="0" err="1" smtClean="0"/>
              <a:t>police</a:t>
            </a:r>
            <a:r>
              <a:rPr lang="nl-BE" dirty="0" smtClean="0"/>
              <a:t> pour </a:t>
            </a:r>
            <a:r>
              <a:rPr lang="nl-BE" dirty="0" err="1" smtClean="0"/>
              <a:t>gestion</a:t>
            </a:r>
            <a:r>
              <a:rPr lang="nl-BE" dirty="0" smtClean="0"/>
              <a:t> du pro </a:t>
            </a:r>
            <a:r>
              <a:rPr lang="nl-BE" dirty="0" err="1"/>
              <a:t>j</a:t>
            </a:r>
            <a:r>
              <a:rPr lang="nl-BE" dirty="0" err="1" smtClean="0"/>
              <a:t>ustitia</a:t>
            </a:r>
            <a:endParaRPr lang="nl-BE" dirty="0" smtClean="0"/>
          </a:p>
          <a:p>
            <a:pPr lvl="2"/>
            <a:r>
              <a:rPr lang="nl-BE" dirty="0" err="1" smtClean="0"/>
              <a:t>notifications</a:t>
            </a:r>
            <a:r>
              <a:rPr lang="nl-BE" dirty="0" smtClean="0"/>
              <a:t> </a:t>
            </a:r>
            <a:r>
              <a:rPr lang="nl-BE" dirty="0" err="1" smtClean="0"/>
              <a:t>entre</a:t>
            </a:r>
            <a:r>
              <a:rPr lang="nl-BE" dirty="0" smtClean="0"/>
              <a:t> acteurs</a:t>
            </a:r>
          </a:p>
          <a:p>
            <a:pPr lvl="2"/>
            <a:r>
              <a:rPr lang="nl-BE" dirty="0" err="1" smtClean="0"/>
              <a:t>eViewer</a:t>
            </a:r>
            <a:r>
              <a:rPr lang="nl-BE" dirty="0" smtClean="0"/>
              <a:t> </a:t>
            </a:r>
            <a:r>
              <a:rPr lang="nl-BE" dirty="0" err="1" smtClean="0"/>
              <a:t>permet</a:t>
            </a:r>
            <a:r>
              <a:rPr lang="nl-BE" dirty="0" smtClean="0"/>
              <a:t> de </a:t>
            </a:r>
            <a:r>
              <a:rPr lang="nl-BE" dirty="0" err="1" smtClean="0"/>
              <a:t>consulter</a:t>
            </a:r>
            <a:r>
              <a:rPr lang="nl-BE" dirty="0" smtClean="0"/>
              <a:t> </a:t>
            </a:r>
            <a:r>
              <a:rPr lang="nl-BE" dirty="0" err="1" smtClean="0"/>
              <a:t>un</a:t>
            </a:r>
            <a:r>
              <a:rPr lang="nl-BE" dirty="0" smtClean="0"/>
              <a:t> dossier </a:t>
            </a:r>
            <a:r>
              <a:rPr lang="nl-BE" dirty="0" err="1" smtClean="0"/>
              <a:t>ainsi</a:t>
            </a:r>
            <a:r>
              <a:rPr lang="nl-BE" dirty="0" smtClean="0"/>
              <a:t> que </a:t>
            </a:r>
            <a:r>
              <a:rPr lang="nl-BE" dirty="0" err="1" smtClean="0"/>
              <a:t>l’ensemble</a:t>
            </a:r>
            <a:r>
              <a:rPr lang="nl-BE" dirty="0" smtClean="0"/>
              <a:t> de </a:t>
            </a:r>
            <a:r>
              <a:rPr lang="nl-BE" dirty="0" err="1" smtClean="0"/>
              <a:t>ses</a:t>
            </a:r>
            <a:r>
              <a:rPr lang="nl-BE" dirty="0" smtClean="0"/>
              <a:t> </a:t>
            </a:r>
            <a:r>
              <a:rPr lang="nl-BE" dirty="0" err="1" smtClean="0"/>
              <a:t>annexes</a:t>
            </a:r>
            <a:endParaRPr lang="nl-BE" dirty="0" smtClean="0"/>
          </a:p>
          <a:p>
            <a:pPr lvl="2"/>
            <a:r>
              <a:rPr lang="nl-BE" dirty="0" err="1" smtClean="0"/>
              <a:t>intégration</a:t>
            </a:r>
            <a:r>
              <a:rPr lang="nl-BE" dirty="0" smtClean="0"/>
              <a:t> dans </a:t>
            </a:r>
            <a:r>
              <a:rPr lang="nl-BE" dirty="0" err="1" smtClean="0"/>
              <a:t>l’eBox</a:t>
            </a:r>
            <a:endParaRPr lang="nl-BE" dirty="0" smtClean="0"/>
          </a:p>
          <a:p>
            <a:pPr lvl="2"/>
            <a:r>
              <a:rPr lang="nl-BE" dirty="0" smtClean="0"/>
              <a:t>synergie </a:t>
            </a:r>
            <a:r>
              <a:rPr lang="nl-BE" dirty="0" err="1" smtClean="0"/>
              <a:t>avec</a:t>
            </a:r>
            <a:r>
              <a:rPr lang="nl-BE" dirty="0" smtClean="0"/>
              <a:t> </a:t>
            </a:r>
            <a:r>
              <a:rPr lang="nl-BE" dirty="0" err="1" smtClean="0"/>
              <a:t>le</a:t>
            </a:r>
            <a:r>
              <a:rPr lang="nl-BE" dirty="0" smtClean="0"/>
              <a:t> </a:t>
            </a:r>
            <a:r>
              <a:rPr lang="nl-BE" dirty="0" err="1" smtClean="0"/>
              <a:t>projet</a:t>
            </a:r>
            <a:r>
              <a:rPr lang="nl-BE" dirty="0" smtClean="0"/>
              <a:t> ‘9 </a:t>
            </a:r>
            <a:r>
              <a:rPr lang="nl-BE" dirty="0" err="1" smtClean="0"/>
              <a:t>chantiers</a:t>
            </a:r>
            <a:r>
              <a:rPr lang="nl-BE" dirty="0" smtClean="0"/>
              <a:t>’ pour des </a:t>
            </a:r>
            <a:r>
              <a:rPr lang="nl-BE" dirty="0" err="1" smtClean="0"/>
              <a:t>investigations</a:t>
            </a:r>
            <a:r>
              <a:rPr lang="nl-BE" dirty="0" smtClean="0"/>
              <a:t> </a:t>
            </a:r>
            <a:r>
              <a:rPr lang="nl-BE" dirty="0" err="1" smtClean="0"/>
              <a:t>qui</a:t>
            </a:r>
            <a:r>
              <a:rPr lang="nl-BE" dirty="0" smtClean="0"/>
              <a:t> </a:t>
            </a:r>
            <a:r>
              <a:rPr lang="nl-BE" dirty="0" err="1" smtClean="0"/>
              <a:t>donnent</a:t>
            </a:r>
            <a:r>
              <a:rPr lang="nl-BE" dirty="0" smtClean="0"/>
              <a:t> </a:t>
            </a:r>
            <a:r>
              <a:rPr lang="nl-BE" dirty="0" err="1" smtClean="0"/>
              <a:t>lieu</a:t>
            </a:r>
            <a:r>
              <a:rPr lang="nl-BE" dirty="0" smtClean="0"/>
              <a:t> à </a:t>
            </a:r>
            <a:r>
              <a:rPr lang="nl-BE" dirty="0" err="1" smtClean="0"/>
              <a:t>l’introduction</a:t>
            </a:r>
            <a:r>
              <a:rPr lang="nl-BE" dirty="0" smtClean="0"/>
              <a:t> </a:t>
            </a:r>
            <a:r>
              <a:rPr lang="nl-BE" dirty="0" err="1" smtClean="0"/>
              <a:t>d’un</a:t>
            </a:r>
            <a:r>
              <a:rPr lang="nl-BE" dirty="0" smtClean="0"/>
              <a:t> </a:t>
            </a:r>
            <a:r>
              <a:rPr lang="nl-BE" dirty="0" err="1" smtClean="0"/>
              <a:t>procès-verbal</a:t>
            </a:r>
            <a:endParaRPr lang="nl-BE" dirty="0" smtClean="0"/>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81</a:t>
            </a:fld>
            <a:endParaRPr lang="en-GB" dirty="0"/>
          </a:p>
        </p:txBody>
      </p:sp>
      <p:sp>
        <p:nvSpPr>
          <p:cNvPr id="5" name="Date Placeholder 4"/>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8230227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82</a:t>
            </a:fld>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791"/>
          <a:stretch/>
        </p:blipFill>
        <p:spPr>
          <a:xfrm>
            <a:off x="1847528" y="226821"/>
            <a:ext cx="9065030" cy="6628005"/>
          </a:xfrm>
          <a:prstGeom prst="rect">
            <a:avLst/>
          </a:prstGeom>
        </p:spPr>
      </p:pic>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9525504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Lutte </a:t>
            </a:r>
            <a:r>
              <a:rPr lang="nl-BE" dirty="0" err="1" smtClean="0"/>
              <a:t>contre</a:t>
            </a:r>
            <a:r>
              <a:rPr lang="nl-BE" dirty="0" smtClean="0"/>
              <a:t> la fraude</a:t>
            </a:r>
            <a:endParaRPr lang="nl-BE" dirty="0"/>
          </a:p>
        </p:txBody>
      </p:sp>
      <p:sp>
        <p:nvSpPr>
          <p:cNvPr id="3" name="Content Placeholder 2"/>
          <p:cNvSpPr>
            <a:spLocks noGrp="1"/>
          </p:cNvSpPr>
          <p:nvPr>
            <p:ph idx="1"/>
          </p:nvPr>
        </p:nvSpPr>
        <p:spPr/>
        <p:txBody>
          <a:bodyPr/>
          <a:lstStyle/>
          <a:p>
            <a:r>
              <a:rPr lang="nl-BE" dirty="0" err="1" smtClean="0"/>
              <a:t>plateforme</a:t>
            </a:r>
            <a:r>
              <a:rPr lang="nl-BE" dirty="0" smtClean="0"/>
              <a:t> de coopération: datamining</a:t>
            </a:r>
            <a:endParaRPr lang="nl-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83</a:t>
            </a:fld>
            <a:endParaRPr lang="en-GB" dirty="0"/>
          </a:p>
        </p:txBody>
      </p:sp>
      <p:grpSp>
        <p:nvGrpSpPr>
          <p:cNvPr id="5" name="Group 4"/>
          <p:cNvGrpSpPr/>
          <p:nvPr/>
        </p:nvGrpSpPr>
        <p:grpSpPr>
          <a:xfrm>
            <a:off x="2423592" y="1649971"/>
            <a:ext cx="7372300" cy="4752528"/>
            <a:chOff x="1086687" y="1077615"/>
            <a:chExt cx="9992843" cy="5268386"/>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687" y="1077615"/>
              <a:ext cx="9992843" cy="5268386"/>
            </a:xfrm>
            <a:prstGeom prst="rect">
              <a:avLst/>
            </a:prstGeom>
            <a:noFill/>
            <a:ln>
              <a:noFill/>
            </a:ln>
          </p:spPr>
        </p:pic>
        <p:sp>
          <p:nvSpPr>
            <p:cNvPr id="7" name="Rectangle 6"/>
            <p:cNvSpPr/>
            <p:nvPr/>
          </p:nvSpPr>
          <p:spPr bwMode="gray">
            <a:xfrm>
              <a:off x="2491877" y="1718188"/>
              <a:ext cx="1403497" cy="833424"/>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BE" sz="1100" dirty="0">
                  <a:latin typeface="Arial" panose="020B0604020202020204" pitchFamily="34" charset="0"/>
                  <a:ea typeface="Verdana" panose="020B0604030504040204" pitchFamily="34" charset="0"/>
                  <a:cs typeface="Arial" panose="020B0604020202020204" pitchFamily="34" charset="0"/>
                </a:rPr>
                <a:t>IBM Watson</a:t>
              </a:r>
              <a:br>
                <a:rPr lang="nl-BE" sz="1100" dirty="0">
                  <a:latin typeface="Arial" panose="020B0604020202020204" pitchFamily="34" charset="0"/>
                  <a:ea typeface="Verdana" panose="020B0604030504040204" pitchFamily="34" charset="0"/>
                  <a:cs typeface="Arial" panose="020B0604020202020204" pitchFamily="34" charset="0"/>
                </a:rPr>
              </a:br>
              <a:r>
                <a:rPr lang="nl-BE" sz="1100" dirty="0">
                  <a:latin typeface="Arial" panose="020B0604020202020204" pitchFamily="34" charset="0"/>
                  <a:ea typeface="Verdana" panose="020B0604030504040204" pitchFamily="34" charset="0"/>
                  <a:cs typeface="Arial" panose="020B0604020202020204" pitchFamily="34" charset="0"/>
                </a:rPr>
                <a:t>Studio </a:t>
              </a:r>
              <a:endParaRPr lang="en-US" sz="1100" dirty="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bwMode="gray">
            <a:xfrm>
              <a:off x="7088105" y="2286001"/>
              <a:ext cx="505769" cy="265611"/>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p:cNvSpPr/>
            <p:nvPr/>
          </p:nvSpPr>
          <p:spPr bwMode="gray">
            <a:xfrm>
              <a:off x="4040212" y="2286000"/>
              <a:ext cx="2020953" cy="265612"/>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p:cNvSpPr/>
            <p:nvPr/>
          </p:nvSpPr>
          <p:spPr bwMode="gray">
            <a:xfrm>
              <a:off x="5499838" y="2286001"/>
              <a:ext cx="1728276" cy="294709"/>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1" name="Picture 10"/>
            <p:cNvPicPr>
              <a:picLocks noChangeAspect="1"/>
            </p:cNvPicPr>
            <p:nvPr/>
          </p:nvPicPr>
          <p:blipFill>
            <a:blip r:embed="rId3"/>
            <a:stretch>
              <a:fillRect/>
            </a:stretch>
          </p:blipFill>
          <p:spPr>
            <a:xfrm>
              <a:off x="5285552" y="2285999"/>
              <a:ext cx="428571" cy="323810"/>
            </a:xfrm>
            <a:prstGeom prst="rect">
              <a:avLst/>
            </a:prstGeom>
          </p:spPr>
        </p:pic>
        <p:pic>
          <p:nvPicPr>
            <p:cNvPr id="12" name="Picture 11"/>
            <p:cNvPicPr>
              <a:picLocks noChangeAspect="1"/>
            </p:cNvPicPr>
            <p:nvPr/>
          </p:nvPicPr>
          <p:blipFill rotWithShape="1">
            <a:blip r:embed="rId4"/>
            <a:srcRect t="11689"/>
            <a:stretch/>
          </p:blipFill>
          <p:spPr>
            <a:xfrm>
              <a:off x="4580648" y="2304797"/>
              <a:ext cx="632485" cy="275913"/>
            </a:xfrm>
            <a:prstGeom prst="rect">
              <a:avLst/>
            </a:prstGeom>
          </p:spPr>
        </p:pic>
        <p:pic>
          <p:nvPicPr>
            <p:cNvPr id="13" name="Picture 12"/>
            <p:cNvPicPr>
              <a:picLocks noChangeAspect="1"/>
            </p:cNvPicPr>
            <p:nvPr/>
          </p:nvPicPr>
          <p:blipFill rotWithShape="1">
            <a:blip r:embed="rId5"/>
            <a:srcRect t="6224"/>
            <a:stretch/>
          </p:blipFill>
          <p:spPr>
            <a:xfrm>
              <a:off x="6592821" y="2293328"/>
              <a:ext cx="990568" cy="278674"/>
            </a:xfrm>
            <a:prstGeom prst="rect">
              <a:avLst/>
            </a:prstGeom>
          </p:spPr>
        </p:pic>
      </p:grpSp>
      <p:sp>
        <p:nvSpPr>
          <p:cNvPr id="14" name="Date Placeholder 1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4260727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Datamining: OASIS</a:t>
            </a:r>
            <a:endParaRPr lang="en-US" dirty="0"/>
          </a:p>
        </p:txBody>
      </p:sp>
      <p:grpSp>
        <p:nvGrpSpPr>
          <p:cNvPr id="5" name="Group 1"/>
          <p:cNvGrpSpPr>
            <a:grpSpLocks noChangeAspect="1"/>
          </p:cNvGrpSpPr>
          <p:nvPr/>
        </p:nvGrpSpPr>
        <p:grpSpPr bwMode="auto">
          <a:xfrm>
            <a:off x="2054795" y="2134497"/>
            <a:ext cx="8190272" cy="4205382"/>
            <a:chOff x="374650" y="2132856"/>
            <a:chExt cx="8872192" cy="4472732"/>
          </a:xfrm>
        </p:grpSpPr>
        <p:grpSp>
          <p:nvGrpSpPr>
            <p:cNvPr id="6" name="Group 2"/>
            <p:cNvGrpSpPr>
              <a:grpSpLocks/>
            </p:cNvGrpSpPr>
            <p:nvPr/>
          </p:nvGrpSpPr>
          <p:grpSpPr bwMode="auto">
            <a:xfrm>
              <a:off x="374650" y="6008648"/>
              <a:ext cx="7948684" cy="596940"/>
              <a:chOff x="464" y="3432"/>
              <a:chExt cx="4736" cy="544"/>
            </a:xfrm>
          </p:grpSpPr>
          <p:sp>
            <p:nvSpPr>
              <p:cNvPr id="66" name="AutoShape 3"/>
              <p:cNvSpPr>
                <a:spLocks noChangeArrowheads="1"/>
              </p:cNvSpPr>
              <p:nvPr/>
            </p:nvSpPr>
            <p:spPr bwMode="auto">
              <a:xfrm>
                <a:off x="464" y="3466"/>
                <a:ext cx="1032" cy="462"/>
              </a:xfrm>
              <a:prstGeom prst="roundRect">
                <a:avLst>
                  <a:gd name="adj" fmla="val 16667"/>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Identification</a:t>
                </a:r>
              </a:p>
            </p:txBody>
          </p:sp>
          <p:sp>
            <p:nvSpPr>
              <p:cNvPr id="67" name="AutoShape 4"/>
              <p:cNvSpPr>
                <a:spLocks noChangeArrowheads="1"/>
              </p:cNvSpPr>
              <p:nvPr/>
            </p:nvSpPr>
            <p:spPr bwMode="auto">
              <a:xfrm>
                <a:off x="2437" y="3432"/>
                <a:ext cx="938" cy="544"/>
              </a:xfrm>
              <a:prstGeom prst="flowChartDecision">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Action</a:t>
                </a:r>
              </a:p>
            </p:txBody>
          </p:sp>
          <p:sp>
            <p:nvSpPr>
              <p:cNvPr id="68" name="AutoShape 5"/>
              <p:cNvSpPr>
                <a:spLocks noChangeArrowheads="1"/>
              </p:cNvSpPr>
              <p:nvPr/>
            </p:nvSpPr>
            <p:spPr bwMode="auto">
              <a:xfrm>
                <a:off x="4367" y="3441"/>
                <a:ext cx="832" cy="512"/>
              </a:xfrm>
              <a:prstGeom prst="foldedCorner">
                <a:avLst>
                  <a:gd name="adj" fmla="val 12500"/>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a:solidFill>
                      <a:srgbClr val="000000"/>
                    </a:solidFill>
                    <a:sym typeface="Times New Roman" pitchFamily="18" charset="0"/>
                  </a:rPr>
                  <a:t>Gestion</a:t>
                </a:r>
                <a:endParaRPr lang="en-US" altLang="en-US" sz="1800" dirty="0">
                  <a:solidFill>
                    <a:srgbClr val="000000"/>
                  </a:solidFill>
                  <a:sym typeface="Times New Roman" pitchFamily="18" charset="0"/>
                </a:endParaRPr>
              </a:p>
            </p:txBody>
          </p:sp>
          <p:sp>
            <p:nvSpPr>
              <p:cNvPr id="69" name="Line 6"/>
              <p:cNvSpPr>
                <a:spLocks noChangeShapeType="1"/>
              </p:cNvSpPr>
              <p:nvPr/>
            </p:nvSpPr>
            <p:spPr bwMode="auto">
              <a:xfrm>
                <a:off x="1504" y="3704"/>
                <a:ext cx="933"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0" name="Line 7"/>
              <p:cNvSpPr>
                <a:spLocks noChangeShapeType="1"/>
              </p:cNvSpPr>
              <p:nvPr/>
            </p:nvSpPr>
            <p:spPr bwMode="auto">
              <a:xfrm>
                <a:off x="3375" y="3704"/>
                <a:ext cx="987"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 name="Line 8"/>
            <p:cNvSpPr>
              <a:spLocks noChangeShapeType="1"/>
            </p:cNvSpPr>
            <p:nvPr/>
          </p:nvSpPr>
          <p:spPr bwMode="auto">
            <a:xfrm>
              <a:off x="3931910" y="4148258"/>
              <a:ext cx="710655"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8" name="Line 9"/>
            <p:cNvSpPr>
              <a:spLocks noChangeShapeType="1"/>
            </p:cNvSpPr>
            <p:nvPr/>
          </p:nvSpPr>
          <p:spPr bwMode="auto">
            <a:xfrm>
              <a:off x="6230513" y="4220438"/>
              <a:ext cx="748230"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Rectangle 10"/>
            <p:cNvSpPr>
              <a:spLocks noChangeArrowheads="1"/>
            </p:cNvSpPr>
            <p:nvPr/>
          </p:nvSpPr>
          <p:spPr bwMode="auto">
            <a:xfrm>
              <a:off x="692220" y="2427360"/>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0" name="Oval 11"/>
            <p:cNvSpPr>
              <a:spLocks noChangeArrowheads="1"/>
            </p:cNvSpPr>
            <p:nvPr/>
          </p:nvSpPr>
          <p:spPr bwMode="auto">
            <a:xfrm>
              <a:off x="920818" y="288459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1" name="Oval 12"/>
            <p:cNvSpPr>
              <a:spLocks noChangeArrowheads="1"/>
            </p:cNvSpPr>
            <p:nvPr/>
          </p:nvSpPr>
          <p:spPr bwMode="auto">
            <a:xfrm>
              <a:off x="971618" y="362123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2" name="Oval 13"/>
            <p:cNvSpPr>
              <a:spLocks noChangeArrowheads="1"/>
            </p:cNvSpPr>
            <p:nvPr/>
          </p:nvSpPr>
          <p:spPr bwMode="auto">
            <a:xfrm>
              <a:off x="1314515" y="426898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 name="Oval 14"/>
            <p:cNvSpPr>
              <a:spLocks noChangeArrowheads="1"/>
            </p:cNvSpPr>
            <p:nvPr/>
          </p:nvSpPr>
          <p:spPr bwMode="auto">
            <a:xfrm>
              <a:off x="1378014" y="334182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 name="Oval 15"/>
            <p:cNvSpPr>
              <a:spLocks noChangeArrowheads="1"/>
            </p:cNvSpPr>
            <p:nvPr/>
          </p:nvSpPr>
          <p:spPr bwMode="auto">
            <a:xfrm>
              <a:off x="1009718" y="4751614"/>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 name="Oval 16"/>
            <p:cNvSpPr>
              <a:spLocks noChangeArrowheads="1"/>
            </p:cNvSpPr>
            <p:nvPr/>
          </p:nvSpPr>
          <p:spPr bwMode="auto">
            <a:xfrm>
              <a:off x="1682812" y="364664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 name="Oval 17"/>
            <p:cNvSpPr>
              <a:spLocks noChangeArrowheads="1"/>
            </p:cNvSpPr>
            <p:nvPr/>
          </p:nvSpPr>
          <p:spPr bwMode="auto">
            <a:xfrm>
              <a:off x="1378014" y="4916725"/>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7" name="Oval 18"/>
            <p:cNvSpPr>
              <a:spLocks noChangeArrowheads="1"/>
            </p:cNvSpPr>
            <p:nvPr/>
          </p:nvSpPr>
          <p:spPr bwMode="auto">
            <a:xfrm>
              <a:off x="920818" y="527234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8" name="Oval 19"/>
            <p:cNvSpPr>
              <a:spLocks noChangeArrowheads="1"/>
            </p:cNvSpPr>
            <p:nvPr/>
          </p:nvSpPr>
          <p:spPr bwMode="auto">
            <a:xfrm>
              <a:off x="1403414" y="273218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9" name="Oval 20"/>
            <p:cNvSpPr>
              <a:spLocks noChangeArrowheads="1"/>
            </p:cNvSpPr>
            <p:nvPr/>
          </p:nvSpPr>
          <p:spPr bwMode="auto">
            <a:xfrm>
              <a:off x="971618" y="410387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1" name="Rectangle 22"/>
            <p:cNvSpPr>
              <a:spLocks noChangeArrowheads="1"/>
            </p:cNvSpPr>
            <p:nvPr/>
          </p:nvSpPr>
          <p:spPr bwMode="auto">
            <a:xfrm>
              <a:off x="2571804" y="2440061"/>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2" name="AutoShape 23"/>
            <p:cNvSpPr>
              <a:spLocks noChangeArrowheads="1"/>
            </p:cNvSpPr>
            <p:nvPr/>
          </p:nvSpPr>
          <p:spPr bwMode="auto">
            <a:xfrm>
              <a:off x="2571804" y="3024299"/>
              <a:ext cx="1117590" cy="241316"/>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3" name="Rectangle 24"/>
            <p:cNvSpPr>
              <a:spLocks noChangeArrowheads="1"/>
            </p:cNvSpPr>
            <p:nvPr/>
          </p:nvSpPr>
          <p:spPr bwMode="auto">
            <a:xfrm>
              <a:off x="3067100" y="3252915"/>
              <a:ext cx="139699" cy="260367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4" name="Oval 25"/>
            <p:cNvSpPr>
              <a:spLocks noChangeArrowheads="1"/>
            </p:cNvSpPr>
            <p:nvPr/>
          </p:nvSpPr>
          <p:spPr bwMode="auto">
            <a:xfrm>
              <a:off x="2724203" y="256706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5" name="Oval 26"/>
            <p:cNvSpPr>
              <a:spLocks noChangeArrowheads="1"/>
            </p:cNvSpPr>
            <p:nvPr/>
          </p:nvSpPr>
          <p:spPr bwMode="auto">
            <a:xfrm>
              <a:off x="3016300"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6" name="Oval 27"/>
            <p:cNvSpPr>
              <a:spLocks noChangeArrowheads="1"/>
            </p:cNvSpPr>
            <p:nvPr/>
          </p:nvSpPr>
          <p:spPr bwMode="auto">
            <a:xfrm>
              <a:off x="2762303"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7" name="Oval 28"/>
            <p:cNvSpPr>
              <a:spLocks noChangeArrowheads="1"/>
            </p:cNvSpPr>
            <p:nvPr/>
          </p:nvSpPr>
          <p:spPr bwMode="auto">
            <a:xfrm>
              <a:off x="3206799"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8" name="Oval 29"/>
            <p:cNvSpPr>
              <a:spLocks noChangeArrowheads="1"/>
            </p:cNvSpPr>
            <p:nvPr/>
          </p:nvSpPr>
          <p:spPr bwMode="auto">
            <a:xfrm>
              <a:off x="3041700"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9" name="Oval 30"/>
            <p:cNvSpPr>
              <a:spLocks noChangeArrowheads="1"/>
            </p:cNvSpPr>
            <p:nvPr/>
          </p:nvSpPr>
          <p:spPr bwMode="auto">
            <a:xfrm>
              <a:off x="3384597" y="271947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0" name="Oval 31"/>
            <p:cNvSpPr>
              <a:spLocks noChangeArrowheads="1"/>
            </p:cNvSpPr>
            <p:nvPr/>
          </p:nvSpPr>
          <p:spPr bwMode="auto">
            <a:xfrm>
              <a:off x="3524296" y="261787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1" name="Oval 32"/>
            <p:cNvSpPr>
              <a:spLocks noChangeArrowheads="1"/>
            </p:cNvSpPr>
            <p:nvPr/>
          </p:nvSpPr>
          <p:spPr bwMode="auto">
            <a:xfrm>
              <a:off x="3232199" y="2821086"/>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2" name="Oval 33"/>
            <p:cNvSpPr>
              <a:spLocks noChangeArrowheads="1"/>
            </p:cNvSpPr>
            <p:nvPr/>
          </p:nvSpPr>
          <p:spPr bwMode="auto">
            <a:xfrm>
              <a:off x="3511596" y="2859188"/>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3" name="Oval 34"/>
            <p:cNvSpPr>
              <a:spLocks noChangeArrowheads="1"/>
            </p:cNvSpPr>
            <p:nvPr/>
          </p:nvSpPr>
          <p:spPr bwMode="auto">
            <a:xfrm>
              <a:off x="2660703" y="289729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4" name="Rectangle 35"/>
            <p:cNvSpPr>
              <a:spLocks noChangeArrowheads="1"/>
            </p:cNvSpPr>
            <p:nvPr/>
          </p:nvSpPr>
          <p:spPr bwMode="auto">
            <a:xfrm>
              <a:off x="5480079" y="4542050"/>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5" name="Rectangle 36"/>
            <p:cNvSpPr>
              <a:spLocks noChangeArrowheads="1"/>
            </p:cNvSpPr>
            <p:nvPr/>
          </p:nvSpPr>
          <p:spPr bwMode="auto">
            <a:xfrm>
              <a:off x="4908584" y="4542050"/>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6" name="Rectangle 37"/>
            <p:cNvSpPr>
              <a:spLocks noChangeArrowheads="1"/>
            </p:cNvSpPr>
            <p:nvPr/>
          </p:nvSpPr>
          <p:spPr bwMode="auto">
            <a:xfrm>
              <a:off x="5480079" y="4176901"/>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674</a:t>
              </a:r>
            </a:p>
          </p:txBody>
        </p:sp>
        <p:sp>
          <p:nvSpPr>
            <p:cNvPr id="37" name="Rectangle 38"/>
            <p:cNvSpPr>
              <a:spLocks noChangeArrowheads="1"/>
            </p:cNvSpPr>
            <p:nvPr/>
          </p:nvSpPr>
          <p:spPr bwMode="auto">
            <a:xfrm>
              <a:off x="4908584" y="4176901"/>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Z</a:t>
              </a:r>
            </a:p>
          </p:txBody>
        </p:sp>
        <p:sp>
          <p:nvSpPr>
            <p:cNvPr id="38" name="Rectangle 39"/>
            <p:cNvSpPr>
              <a:spLocks noChangeArrowheads="1"/>
            </p:cNvSpPr>
            <p:nvPr/>
          </p:nvSpPr>
          <p:spPr bwMode="auto">
            <a:xfrm>
              <a:off x="5480079" y="3862555"/>
              <a:ext cx="5587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945</a:t>
              </a:r>
            </a:p>
          </p:txBody>
        </p:sp>
        <p:sp>
          <p:nvSpPr>
            <p:cNvPr id="39" name="Rectangle 40"/>
            <p:cNvSpPr>
              <a:spLocks noChangeArrowheads="1"/>
            </p:cNvSpPr>
            <p:nvPr/>
          </p:nvSpPr>
          <p:spPr bwMode="auto">
            <a:xfrm>
              <a:off x="4908584" y="3862555"/>
              <a:ext cx="5714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Y</a:t>
              </a:r>
            </a:p>
          </p:txBody>
        </p:sp>
        <p:sp>
          <p:nvSpPr>
            <p:cNvPr id="40" name="Rectangle 41"/>
            <p:cNvSpPr>
              <a:spLocks noChangeArrowheads="1"/>
            </p:cNvSpPr>
            <p:nvPr/>
          </p:nvSpPr>
          <p:spPr bwMode="auto">
            <a:xfrm>
              <a:off x="5480079" y="3568849"/>
              <a:ext cx="5587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993</a:t>
              </a:r>
            </a:p>
          </p:txBody>
        </p:sp>
        <p:sp>
          <p:nvSpPr>
            <p:cNvPr id="41" name="Rectangle 42"/>
            <p:cNvSpPr>
              <a:spLocks noChangeArrowheads="1"/>
            </p:cNvSpPr>
            <p:nvPr/>
          </p:nvSpPr>
          <p:spPr bwMode="auto">
            <a:xfrm>
              <a:off x="4908584" y="3568849"/>
              <a:ext cx="5714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X</a:t>
              </a:r>
            </a:p>
          </p:txBody>
        </p:sp>
        <p:sp>
          <p:nvSpPr>
            <p:cNvPr id="42" name="Rectangle 43"/>
            <p:cNvSpPr>
              <a:spLocks noChangeArrowheads="1"/>
            </p:cNvSpPr>
            <p:nvPr/>
          </p:nvSpPr>
          <p:spPr bwMode="auto">
            <a:xfrm>
              <a:off x="5370543" y="3125906"/>
              <a:ext cx="757231"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a:solidFill>
                    <a:srgbClr val="000000"/>
                  </a:solidFill>
                  <a:sym typeface="Times New Roman" pitchFamily="18" charset="0"/>
                </a:rPr>
                <a:t>Score</a:t>
              </a:r>
            </a:p>
          </p:txBody>
        </p:sp>
        <p:sp>
          <p:nvSpPr>
            <p:cNvPr id="43" name="Rectangle 44"/>
            <p:cNvSpPr>
              <a:spLocks noChangeArrowheads="1"/>
            </p:cNvSpPr>
            <p:nvPr/>
          </p:nvSpPr>
          <p:spPr bwMode="auto">
            <a:xfrm>
              <a:off x="4908584" y="3125906"/>
              <a:ext cx="571495"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dirty="0" err="1">
                  <a:solidFill>
                    <a:srgbClr val="000000"/>
                  </a:solidFill>
                  <a:sym typeface="Times New Roman" pitchFamily="18" charset="0"/>
                </a:rPr>
                <a:t>Nr</a:t>
              </a:r>
              <a:endParaRPr lang="en-US" altLang="en-US" sz="1200" b="1" dirty="0">
                <a:solidFill>
                  <a:srgbClr val="000000"/>
                </a:solidFill>
                <a:sym typeface="Times New Roman" pitchFamily="18" charset="0"/>
              </a:endParaRPr>
            </a:p>
          </p:txBody>
        </p:sp>
        <p:sp>
          <p:nvSpPr>
            <p:cNvPr id="44" name="Line 45"/>
            <p:cNvSpPr>
              <a:spLocks noChangeShapeType="1"/>
            </p:cNvSpPr>
            <p:nvPr/>
          </p:nvSpPr>
          <p:spPr bwMode="auto">
            <a:xfrm>
              <a:off x="4908584" y="3113205"/>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6"/>
            <p:cNvSpPr>
              <a:spLocks noChangeShapeType="1"/>
            </p:cNvSpPr>
            <p:nvPr/>
          </p:nvSpPr>
          <p:spPr bwMode="auto">
            <a:xfrm>
              <a:off x="4908584" y="3568849"/>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7"/>
            <p:cNvSpPr>
              <a:spLocks noChangeShapeType="1"/>
            </p:cNvSpPr>
            <p:nvPr/>
          </p:nvSpPr>
          <p:spPr bwMode="auto">
            <a:xfrm>
              <a:off x="4908584" y="3862555"/>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8"/>
            <p:cNvSpPr>
              <a:spLocks noChangeShapeType="1"/>
            </p:cNvSpPr>
            <p:nvPr/>
          </p:nvSpPr>
          <p:spPr bwMode="auto">
            <a:xfrm>
              <a:off x="4908584" y="4176901"/>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908584" y="4907199"/>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a:off x="4908584"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a:off x="5480079" y="3113205"/>
              <a:ext cx="0" cy="17939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6038875"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3"/>
            <p:cNvSpPr>
              <a:spLocks noChangeShapeType="1"/>
            </p:cNvSpPr>
            <p:nvPr/>
          </p:nvSpPr>
          <p:spPr bwMode="auto">
            <a:xfrm>
              <a:off x="4908584" y="4542050"/>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5"/>
            <p:cNvSpPr>
              <a:spLocks noChangeArrowheads="1"/>
            </p:cNvSpPr>
            <p:nvPr/>
          </p:nvSpPr>
          <p:spPr bwMode="auto">
            <a:xfrm>
              <a:off x="7105665" y="2420888"/>
              <a:ext cx="1066791" cy="139709"/>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5" name="Rectangle 56"/>
            <p:cNvSpPr>
              <a:spLocks noChangeArrowheads="1"/>
            </p:cNvSpPr>
            <p:nvPr/>
          </p:nvSpPr>
          <p:spPr bwMode="auto">
            <a:xfrm>
              <a:off x="7092950" y="2899668"/>
              <a:ext cx="1066800" cy="2413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6" name="Rectangle 57"/>
            <p:cNvSpPr>
              <a:spLocks noChangeArrowheads="1"/>
            </p:cNvSpPr>
            <p:nvPr/>
          </p:nvSpPr>
          <p:spPr bwMode="auto">
            <a:xfrm>
              <a:off x="7092966" y="4154582"/>
              <a:ext cx="1066791" cy="570562"/>
            </a:xfrm>
            <a:prstGeom prst="rect">
              <a:avLst/>
            </a:prstGeom>
            <a:solidFill>
              <a:srgbClr val="00B050"/>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7" name="Rectangle 58"/>
            <p:cNvSpPr>
              <a:spLocks noChangeArrowheads="1"/>
            </p:cNvSpPr>
            <p:nvPr/>
          </p:nvSpPr>
          <p:spPr bwMode="auto">
            <a:xfrm>
              <a:off x="7105664" y="5098433"/>
              <a:ext cx="1066791" cy="778839"/>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8" name="Rectangle 59"/>
            <p:cNvSpPr>
              <a:spLocks noChangeArrowheads="1"/>
            </p:cNvSpPr>
            <p:nvPr/>
          </p:nvSpPr>
          <p:spPr bwMode="auto">
            <a:xfrm>
              <a:off x="7092966" y="3391117"/>
              <a:ext cx="1066791" cy="469931"/>
            </a:xfrm>
            <a:prstGeom prst="rect">
              <a:avLst/>
            </a:prstGeom>
            <a:solidFill>
              <a:srgbClr val="E4D61C"/>
            </a:solidFill>
            <a:ln w="9525">
              <a:solidFill>
                <a:srgbClr val="E4D6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60" name="Text Box 61"/>
            <p:cNvSpPr txBox="1">
              <a:spLocks noChangeArrowheads="1"/>
            </p:cNvSpPr>
            <p:nvPr/>
          </p:nvSpPr>
          <p:spPr bwMode="auto">
            <a:xfrm>
              <a:off x="6767227" y="2132856"/>
              <a:ext cx="192866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instruction </a:t>
              </a:r>
              <a:r>
                <a:rPr lang="en-US" altLang="en-US" sz="1400" dirty="0" err="1">
                  <a:latin typeface="Calibri Light" pitchFamily="34" charset="0"/>
                  <a:sym typeface="Times New Roman" pitchFamily="18" charset="0"/>
                </a:rPr>
                <a:t>immédiate</a:t>
              </a:r>
              <a:endParaRPr lang="en-US" altLang="en-US" sz="1400" dirty="0">
                <a:latin typeface="Calibri Light" pitchFamily="34" charset="0"/>
                <a:sym typeface="Times New Roman" pitchFamily="18" charset="0"/>
              </a:endParaRPr>
            </a:p>
          </p:txBody>
        </p:sp>
        <p:sp>
          <p:nvSpPr>
            <p:cNvPr id="61" name="Text Box 62"/>
            <p:cNvSpPr txBox="1">
              <a:spLocks noChangeArrowheads="1"/>
            </p:cNvSpPr>
            <p:nvPr/>
          </p:nvSpPr>
          <p:spPr bwMode="auto">
            <a:xfrm>
              <a:off x="6760087" y="2617167"/>
              <a:ext cx="189052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err="1">
                  <a:latin typeface="Calibri Light" pitchFamily="34" charset="0"/>
                  <a:sym typeface="Times New Roman" pitchFamily="18" charset="0"/>
                </a:rPr>
                <a:t>examen</a:t>
              </a:r>
              <a:r>
                <a:rPr lang="en-US" altLang="en-US" sz="1400" dirty="0">
                  <a:latin typeface="Calibri Light" pitchFamily="34" charset="0"/>
                  <a:sym typeface="Times New Roman" pitchFamily="18" charset="0"/>
                </a:rPr>
                <a:t> </a:t>
              </a:r>
              <a:r>
                <a:rPr lang="en-US" altLang="en-US" sz="1400" dirty="0" err="1">
                  <a:latin typeface="Calibri Light" pitchFamily="34" charset="0"/>
                  <a:sym typeface="Times New Roman" pitchFamily="18" charset="0"/>
                </a:rPr>
                <a:t>administratif</a:t>
              </a:r>
              <a:r>
                <a:rPr lang="en-US" altLang="en-US" sz="1400" dirty="0">
                  <a:latin typeface="Calibri Light" pitchFamily="34" charset="0"/>
                  <a:sym typeface="Times New Roman" pitchFamily="18" charset="0"/>
                </a:rPr>
                <a:t> </a:t>
              </a:r>
            </a:p>
          </p:txBody>
        </p:sp>
        <p:sp>
          <p:nvSpPr>
            <p:cNvPr id="62" name="Text Box 63"/>
            <p:cNvSpPr txBox="1">
              <a:spLocks noChangeArrowheads="1"/>
            </p:cNvSpPr>
            <p:nvPr/>
          </p:nvSpPr>
          <p:spPr bwMode="auto">
            <a:xfrm>
              <a:off x="6304431" y="3124180"/>
              <a:ext cx="294241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communication au service </a:t>
              </a:r>
              <a:r>
                <a:rPr lang="en-US" altLang="en-US" sz="1400" dirty="0" err="1">
                  <a:latin typeface="Calibri Light" pitchFamily="34" charset="0"/>
                  <a:sym typeface="Times New Roman" pitchFamily="18" charset="0"/>
                </a:rPr>
                <a:t>régional</a:t>
              </a:r>
              <a:endParaRPr lang="en-US" altLang="en-US" sz="1400" dirty="0">
                <a:latin typeface="Calibri Light" pitchFamily="34" charset="0"/>
                <a:sym typeface="Times New Roman" pitchFamily="18" charset="0"/>
              </a:endParaRPr>
            </a:p>
          </p:txBody>
        </p:sp>
        <p:sp>
          <p:nvSpPr>
            <p:cNvPr id="63" name="Text Box 64"/>
            <p:cNvSpPr txBox="1">
              <a:spLocks noChangeArrowheads="1"/>
            </p:cNvSpPr>
            <p:nvPr/>
          </p:nvSpPr>
          <p:spPr bwMode="auto">
            <a:xfrm>
              <a:off x="6660231" y="3841283"/>
              <a:ext cx="2273524"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BE" altLang="en-US" sz="1400" dirty="0">
                  <a:latin typeface="Calibri Light" pitchFamily="34" charset="0"/>
                  <a:sym typeface="Times New Roman" pitchFamily="18" charset="0"/>
                </a:rPr>
                <a:t>nouvel examen périodique</a:t>
              </a:r>
              <a:endParaRPr lang="en-US" altLang="en-US" sz="1400" dirty="0">
                <a:latin typeface="Calibri Light" pitchFamily="34" charset="0"/>
                <a:sym typeface="Times New Roman" pitchFamily="18" charset="0"/>
              </a:endParaRPr>
            </a:p>
          </p:txBody>
        </p:sp>
        <p:sp>
          <p:nvSpPr>
            <p:cNvPr id="64" name="Text Box 65"/>
            <p:cNvSpPr txBox="1">
              <a:spLocks noChangeArrowheads="1"/>
            </p:cNvSpPr>
            <p:nvPr/>
          </p:nvSpPr>
          <p:spPr bwMode="auto">
            <a:xfrm>
              <a:off x="6732240" y="4777387"/>
              <a:ext cx="196644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pas </a:t>
              </a:r>
              <a:r>
                <a:rPr lang="en-US" altLang="en-US" sz="1400" dirty="0" err="1">
                  <a:latin typeface="Calibri Light" pitchFamily="34" charset="0"/>
                  <a:sym typeface="Times New Roman" pitchFamily="18" charset="0"/>
                </a:rPr>
                <a:t>d’action</a:t>
              </a:r>
              <a:r>
                <a:rPr lang="en-US" altLang="en-US" sz="1400" dirty="0">
                  <a:latin typeface="Calibri Light" pitchFamily="34" charset="0"/>
                  <a:sym typeface="Times New Roman" pitchFamily="18" charset="0"/>
                </a:rPr>
                <a:t> </a:t>
              </a:r>
              <a:r>
                <a:rPr lang="en-US" altLang="en-US" sz="1400" dirty="0" err="1">
                  <a:latin typeface="Calibri Light" pitchFamily="34" charset="0"/>
                  <a:sym typeface="Times New Roman" pitchFamily="18" charset="0"/>
                </a:rPr>
                <a:t>spécifique</a:t>
              </a:r>
              <a:endParaRPr lang="en-US" altLang="en-US" sz="1400" dirty="0">
                <a:latin typeface="Calibri Light" pitchFamily="34" charset="0"/>
                <a:sym typeface="Times New Roman" pitchFamily="18" charset="0"/>
              </a:endParaRPr>
            </a:p>
          </p:txBody>
        </p:sp>
      </p:grpSp>
      <p:sp>
        <p:nvSpPr>
          <p:cNvPr id="72" name="Text Box 21"/>
          <p:cNvSpPr txBox="1">
            <a:spLocks noChangeArrowheads="1"/>
          </p:cNvSpPr>
          <p:nvPr/>
        </p:nvSpPr>
        <p:spPr bwMode="auto">
          <a:xfrm>
            <a:off x="2016866" y="1443335"/>
            <a:ext cx="15588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fraude</a:t>
            </a:r>
            <a:r>
              <a:rPr lang="en-US" altLang="en-US" sz="1800" dirty="0">
                <a:solidFill>
                  <a:srgbClr val="000000"/>
                </a:solidFill>
                <a:latin typeface="Calibri Light" panose="020F0302020204030204" pitchFamily="34" charset="0"/>
                <a:sym typeface="Times New Roman" pitchFamily="18" charset="0"/>
              </a:rPr>
              <a:t> </a:t>
            </a:r>
            <a:r>
              <a:rPr lang="en-US" altLang="en-US" sz="1800" dirty="0" err="1">
                <a:solidFill>
                  <a:srgbClr val="000000"/>
                </a:solidFill>
                <a:latin typeface="Calibri Light" panose="020F0302020204030204" pitchFamily="34" charset="0"/>
                <a:sym typeface="Times New Roman" pitchFamily="18" charset="0"/>
              </a:rPr>
              <a:t>cachée</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dans</a:t>
            </a:r>
            <a:r>
              <a:rPr lang="en-US" altLang="en-US" sz="1800" dirty="0">
                <a:solidFill>
                  <a:srgbClr val="000000"/>
                </a:solidFill>
                <a:latin typeface="Calibri Light" panose="020F0302020204030204" pitchFamily="34" charset="0"/>
                <a:sym typeface="Times New Roman" pitchFamily="18" charset="0"/>
              </a:rPr>
              <a:t> masse</a:t>
            </a: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informations</a:t>
            </a:r>
            <a:endParaRPr lang="en-US" altLang="en-US" sz="1800" dirty="0">
              <a:solidFill>
                <a:srgbClr val="000000"/>
              </a:solidFill>
              <a:latin typeface="Calibri Light" panose="020F0302020204030204" pitchFamily="34" charset="0"/>
              <a:sym typeface="Times New Roman" pitchFamily="18" charset="0"/>
            </a:endParaRPr>
          </a:p>
        </p:txBody>
      </p:sp>
      <p:sp>
        <p:nvSpPr>
          <p:cNvPr id="73" name="Text Box 67"/>
          <p:cNvSpPr txBox="1">
            <a:spLocks noChangeArrowheads="1"/>
          </p:cNvSpPr>
          <p:nvPr/>
        </p:nvSpPr>
        <p:spPr bwMode="auto">
          <a:xfrm>
            <a:off x="3676530" y="1443335"/>
            <a:ext cx="1843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a:sym typeface="Times New Roman" pitchFamily="18" charset="0"/>
              </a:rPr>
              <a:t>fraude</a:t>
            </a:r>
            <a:r>
              <a:rPr lang="en-US" altLang="en-US" dirty="0">
                <a:sym typeface="Times New Roman" pitchFamily="18" charset="0"/>
              </a:rPr>
              <a:t> </a:t>
            </a:r>
            <a:r>
              <a:rPr lang="en-US" altLang="en-US" dirty="0" err="1">
                <a:sym typeface="Times New Roman" pitchFamily="18" charset="0"/>
              </a:rPr>
              <a:t>mise</a:t>
            </a:r>
            <a:r>
              <a:rPr lang="en-US" altLang="en-US" dirty="0">
                <a:sym typeface="Times New Roman" pitchFamily="18" charset="0"/>
              </a:rPr>
              <a:t> </a:t>
            </a:r>
            <a:r>
              <a:rPr lang="en-US" altLang="en-US" dirty="0" err="1">
                <a:sym typeface="Times New Roman" pitchFamily="18" charset="0"/>
              </a:rPr>
              <a:t>en</a:t>
            </a:r>
            <a:r>
              <a:rPr lang="en-US" altLang="en-US" dirty="0">
                <a:sym typeface="Times New Roman" pitchFamily="18" charset="0"/>
              </a:rPr>
              <a:t> </a:t>
            </a:r>
            <a:br>
              <a:rPr lang="en-US" altLang="en-US" dirty="0">
                <a:sym typeface="Times New Roman" pitchFamily="18" charset="0"/>
              </a:rPr>
            </a:br>
            <a:r>
              <a:rPr lang="en-US" altLang="en-US" dirty="0">
                <a:sym typeface="Times New Roman" pitchFamily="18" charset="0"/>
              </a:rPr>
              <a:t>lumière par</a:t>
            </a:r>
          </a:p>
          <a:p>
            <a:r>
              <a:rPr lang="en-US" altLang="en-US" dirty="0" err="1">
                <a:sym typeface="Times New Roman" pitchFamily="18" charset="0"/>
              </a:rPr>
              <a:t>analyse</a:t>
            </a:r>
            <a:endParaRPr lang="en-US" altLang="en-US" dirty="0">
              <a:sym typeface="Times New Roman" pitchFamily="18" charset="0"/>
            </a:endParaRPr>
          </a:p>
        </p:txBody>
      </p:sp>
      <p:sp>
        <p:nvSpPr>
          <p:cNvPr id="74" name="Text Box 54"/>
          <p:cNvSpPr txBox="1">
            <a:spLocks noChangeArrowheads="1"/>
          </p:cNvSpPr>
          <p:nvPr/>
        </p:nvSpPr>
        <p:spPr bwMode="auto">
          <a:xfrm>
            <a:off x="6029482" y="1443335"/>
            <a:ext cx="1424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a:sym typeface="Times New Roman" pitchFamily="18" charset="0"/>
              </a:rPr>
              <a:t>cas</a:t>
            </a:r>
            <a:endParaRPr lang="en-US" altLang="en-US" dirty="0">
              <a:sym typeface="Times New Roman" pitchFamily="18" charset="0"/>
            </a:endParaRPr>
          </a:p>
          <a:p>
            <a:r>
              <a:rPr lang="en-US" altLang="en-US" dirty="0">
                <a:sym typeface="Times New Roman" pitchFamily="18" charset="0"/>
              </a:rPr>
              <a:t>à </a:t>
            </a:r>
            <a:r>
              <a:rPr lang="en-US" altLang="en-US" dirty="0" err="1">
                <a:sym typeface="Times New Roman" pitchFamily="18" charset="0"/>
              </a:rPr>
              <a:t>traiter</a:t>
            </a:r>
            <a:endParaRPr lang="en-US" altLang="en-US" dirty="0">
              <a:sym typeface="Times New Roman" pitchFamily="18" charset="0"/>
            </a:endParaRPr>
          </a:p>
          <a:p>
            <a:r>
              <a:rPr lang="en-US" altLang="en-US" dirty="0">
                <a:sym typeface="Times New Roman" pitchFamily="18" charset="0"/>
              </a:rPr>
              <a:t>et explication</a:t>
            </a:r>
          </a:p>
        </p:txBody>
      </p:sp>
      <p:sp>
        <p:nvSpPr>
          <p:cNvPr id="76" name="Text Box 60"/>
          <p:cNvSpPr txBox="1">
            <a:spLocks noChangeArrowheads="1"/>
          </p:cNvSpPr>
          <p:nvPr/>
        </p:nvSpPr>
        <p:spPr bwMode="auto">
          <a:xfrm>
            <a:off x="7546326" y="1443336"/>
            <a:ext cx="2328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a:sym typeface="Times New Roman" pitchFamily="18" charset="0"/>
              </a:rPr>
              <a:t>décision</a:t>
            </a:r>
            <a:endParaRPr lang="en-US" altLang="en-US" dirty="0">
              <a:sym typeface="Times New Roman" pitchFamily="18" charset="0"/>
            </a:endParaRPr>
          </a:p>
          <a:p>
            <a:r>
              <a:rPr lang="en-US" altLang="en-US" dirty="0" err="1">
                <a:sym typeface="Times New Roman" pitchFamily="18" charset="0"/>
              </a:rPr>
              <a:t>concernant</a:t>
            </a:r>
            <a:r>
              <a:rPr lang="en-US" altLang="en-US" dirty="0">
                <a:sym typeface="Times New Roman" pitchFamily="18" charset="0"/>
              </a:rPr>
              <a:t> des actions</a:t>
            </a:r>
          </a:p>
        </p:txBody>
      </p:sp>
      <p:sp>
        <p:nvSpPr>
          <p:cNvPr id="20" name="Slide Number Placeholder 19"/>
          <p:cNvSpPr>
            <a:spLocks noGrp="1"/>
          </p:cNvSpPr>
          <p:nvPr>
            <p:ph type="sldNum" sz="quarter" idx="10"/>
          </p:nvPr>
        </p:nvSpPr>
        <p:spPr>
          <a:xfrm>
            <a:off x="9867900" y="6304236"/>
            <a:ext cx="750888" cy="365125"/>
          </a:xfrm>
        </p:spPr>
        <p:txBody>
          <a:bodyPr/>
          <a:lstStyle/>
          <a:p>
            <a:pPr>
              <a:defRPr/>
            </a:pPr>
            <a:fld id="{7A7F1E79-8225-48A0-95BD-5254C3720E2D}" type="slidenum">
              <a:rPr lang="en-GB" smtClean="0"/>
              <a:pPr>
                <a:defRPr/>
              </a:pPr>
              <a:t>84</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4543652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r-BE" smtClean="0"/>
              <a:t>Datamining: OASIS</a:t>
            </a:r>
            <a:endParaRPr lang="en-US" altLang="en-US" dirty="0" smtClean="0"/>
          </a:p>
        </p:txBody>
      </p:sp>
      <p:sp>
        <p:nvSpPr>
          <p:cNvPr id="3" name="Content Placeholder 2"/>
          <p:cNvSpPr>
            <a:spLocks noGrp="1"/>
          </p:cNvSpPr>
          <p:nvPr>
            <p:ph idx="1"/>
          </p:nvPr>
        </p:nvSpPr>
        <p:spPr/>
        <p:txBody>
          <a:bodyPr/>
          <a:lstStyle/>
          <a:p>
            <a:r>
              <a:rPr lang="fr-FR" smtClean="0"/>
              <a:t>exemples d’indicateurs OASIS</a:t>
            </a:r>
          </a:p>
          <a:p>
            <a:pPr lvl="1"/>
            <a:r>
              <a:rPr lang="fr-FR" smtClean="0"/>
              <a:t>nombre de jours assimilés pour cause de maladie, accident ou interruption de la carrière &gt;&gt; moyenne du secteur</a:t>
            </a:r>
          </a:p>
          <a:p>
            <a:pPr lvl="1"/>
            <a:r>
              <a:rPr lang="fr-FR" smtClean="0"/>
              <a:t>nombre élevé de jours assimilés en raison de chômage économique et de chômage pour cause d’intempéries en combinaison avec l’engagement de nouveaux travailleurs durant la même période ;</a:t>
            </a:r>
          </a:p>
          <a:p>
            <a:pPr lvl="1"/>
            <a:r>
              <a:rPr lang="fr-FR" smtClean="0"/>
              <a:t>jours assimilés pour cause de chômage économique et d'intempéries ne sont pas les mêmes que les jours effectivement remboursés par l'ONEm</a:t>
            </a:r>
          </a:p>
          <a:p>
            <a:pPr lvl="1"/>
            <a:r>
              <a:rPr lang="fr-FR" smtClean="0"/>
              <a:t>nombre de jours assimilés pour cause de chômage économique ou d'intempéries ou de jours de compensation / nombre de jours de travail &gt;&gt; moyenne du secteur</a:t>
            </a:r>
          </a:p>
          <a:p>
            <a:pPr lvl="1"/>
            <a:r>
              <a:rPr lang="fr-FR" smtClean="0"/>
              <a:t>engagement massif de travailleurs durant une courte période</a:t>
            </a:r>
          </a:p>
          <a:p>
            <a:pPr lvl="1"/>
            <a:r>
              <a:rPr lang="fr-FR" smtClean="0"/>
              <a:t>augmentation du chiffre d'affaires mais réduction du nombre de travailleurs</a:t>
            </a:r>
          </a:p>
          <a:p>
            <a:pPr lvl="1"/>
            <a:r>
              <a:rPr lang="fr-FR" smtClean="0"/>
              <a:t>nombre d’annulations de personnel déclaré durant le trimestre supérieur à un seuil déterminé</a:t>
            </a:r>
            <a:endParaRPr lang="en-US"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85</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6294142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fr-BE" smtClean="0"/>
              <a:t>Datamining: OASIS</a:t>
            </a:r>
            <a:endParaRPr lang="en-US" altLang="en-US" dirty="0" smtClean="0"/>
          </a:p>
        </p:txBody>
      </p:sp>
      <p:sp>
        <p:nvSpPr>
          <p:cNvPr id="80899" name="Content Placeholder 2"/>
          <p:cNvSpPr>
            <a:spLocks noGrp="1"/>
          </p:cNvSpPr>
          <p:nvPr>
            <p:ph idx="1"/>
          </p:nvPr>
        </p:nvSpPr>
        <p:spPr/>
        <p:txBody>
          <a:bodyPr/>
          <a:lstStyle/>
          <a:p>
            <a:r>
              <a:rPr lang="fr-FR" smtClean="0"/>
              <a:t>exemples d’indicateurs OASIS</a:t>
            </a:r>
          </a:p>
          <a:p>
            <a:pPr lvl="1"/>
            <a:r>
              <a:rPr lang="fr-FR" altLang="en-US" smtClean="0"/>
              <a:t>chiffre d'affaires/nombre de travailleurs &gt;&gt; moyenne du secteur au cours du trimestre</a:t>
            </a:r>
          </a:p>
          <a:p>
            <a:pPr lvl="1"/>
            <a:r>
              <a:rPr lang="fr-FR" altLang="en-US" smtClean="0"/>
              <a:t>rotation (nombre de nouveaux travailleurs et de travailleurs partants) &gt;&gt; moyenne du secteur</a:t>
            </a:r>
          </a:p>
          <a:p>
            <a:pPr lvl="1"/>
            <a:r>
              <a:rPr lang="fr-FR" altLang="en-US" smtClean="0"/>
              <a:t>grande différence entre une déclaration trimestrielle des salaires et du temps de travail et la dernière version</a:t>
            </a:r>
          </a:p>
          <a:p>
            <a:pPr lvl="2"/>
            <a:r>
              <a:rPr lang="fr-FR" altLang="en-US" smtClean="0"/>
              <a:t>variation de la masse salariale totale &gt; plafond</a:t>
            </a:r>
          </a:p>
          <a:p>
            <a:pPr lvl="2"/>
            <a:r>
              <a:rPr lang="fr-FR" altLang="en-US" smtClean="0"/>
              <a:t>variation du nombre de travailleurs &gt; nombre minimum</a:t>
            </a:r>
            <a:endParaRPr lang="en-US" altLang="en-US" dirty="0" smtClean="0"/>
          </a:p>
        </p:txBody>
      </p:sp>
      <p:sp>
        <p:nvSpPr>
          <p:cNvPr id="2" name="Slide Number Placeholder 1"/>
          <p:cNvSpPr>
            <a:spLocks noGrp="1"/>
          </p:cNvSpPr>
          <p:nvPr>
            <p:ph type="sldNum" sz="quarter" idx="10"/>
          </p:nvPr>
        </p:nvSpPr>
        <p:spPr/>
        <p:txBody>
          <a:bodyPr/>
          <a:lstStyle/>
          <a:p>
            <a:fld id="{7A7F1E79-8225-48A0-95BD-5254C3720E2D}" type="slidenum">
              <a:rPr lang="en-GB" smtClean="0"/>
              <a:pPr/>
              <a:t>86</a:t>
            </a:fld>
            <a:endParaRPr lang="en-GB"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5312753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1559496" y="2889250"/>
            <a:ext cx="9001001" cy="335280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Title 1"/>
          <p:cNvSpPr>
            <a:spLocks noGrp="1"/>
          </p:cNvSpPr>
          <p:nvPr>
            <p:ph type="title"/>
          </p:nvPr>
        </p:nvSpPr>
        <p:spPr>
          <a:xfrm>
            <a:off x="1991544" y="-85402"/>
            <a:ext cx="8229600" cy="922114"/>
          </a:xfrm>
        </p:spPr>
        <p:txBody>
          <a:bodyPr/>
          <a:lstStyle/>
          <a:p>
            <a:r>
              <a:rPr lang="fr-BE" altLang="fr-FR" dirty="0" smtClean="0"/>
              <a:t>Datamining: analyses de processus</a:t>
            </a:r>
            <a:endParaRPr lang="en-GB" altLang="fr-FR" dirty="0" smtClean="0"/>
          </a:p>
        </p:txBody>
      </p:sp>
      <p:sp>
        <p:nvSpPr>
          <p:cNvPr id="3" name="Slide Number Placeholder 2"/>
          <p:cNvSpPr>
            <a:spLocks noGrp="1"/>
          </p:cNvSpPr>
          <p:nvPr>
            <p:ph type="sldNum" sz="quarter" idx="10"/>
          </p:nvPr>
        </p:nvSpPr>
        <p:spPr/>
        <p:txBody>
          <a:bodyPr/>
          <a:lstStyle/>
          <a:p>
            <a:fld id="{45223741-4602-4BE9-86DC-CDE117DFCECF}" type="slidenum">
              <a:rPr lang="en-GB" smtClean="0"/>
              <a:pPr/>
              <a:t>87</a:t>
            </a:fld>
            <a:endParaRPr lang="en-GB"/>
          </a:p>
        </p:txBody>
      </p:sp>
      <p:sp>
        <p:nvSpPr>
          <p:cNvPr id="4" name="Rectangle 3"/>
          <p:cNvSpPr/>
          <p:nvPr/>
        </p:nvSpPr>
        <p:spPr>
          <a:xfrm>
            <a:off x="3359150" y="1557338"/>
            <a:ext cx="6637338" cy="1295400"/>
          </a:xfrm>
          <a:prstGeom prst="rect">
            <a:avLst/>
          </a:prstGeom>
          <a:solidFill>
            <a:schemeClr val="bg1">
              <a:lumMod val="9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tx1">
                    <a:lumMod val="85000"/>
                    <a:lumOff val="15000"/>
                  </a:schemeClr>
                </a:solidFill>
              </a:rPr>
              <a:t>Visualisation </a:t>
            </a:r>
            <a:r>
              <a:rPr lang="fr-BE" sz="2000" dirty="0">
                <a:solidFill>
                  <a:schemeClr val="tx1">
                    <a:lumMod val="85000"/>
                    <a:lumOff val="15000"/>
                  </a:schemeClr>
                </a:solidFill>
              </a:rPr>
              <a:t>de l’analyse</a:t>
            </a:r>
          </a:p>
        </p:txBody>
      </p:sp>
      <p:sp>
        <p:nvSpPr>
          <p:cNvPr id="5" name="Rectangle 4"/>
          <p:cNvSpPr/>
          <p:nvPr/>
        </p:nvSpPr>
        <p:spPr>
          <a:xfrm>
            <a:off x="3359150" y="2852738"/>
            <a:ext cx="6637338" cy="1439862"/>
          </a:xfrm>
          <a:prstGeom prst="rect">
            <a:avLst/>
          </a:prstGeom>
          <a:solidFill>
            <a:schemeClr val="bg1">
              <a:lumMod val="8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85000"/>
                    <a:lumOff val="15000"/>
                  </a:schemeClr>
                </a:solidFill>
              </a:rPr>
              <a:t>Analyse du </a:t>
            </a:r>
            <a:r>
              <a:rPr lang="fr-BE" sz="2000" b="1" dirty="0">
                <a:solidFill>
                  <a:schemeClr val="tx1">
                    <a:lumMod val="85000"/>
                    <a:lumOff val="15000"/>
                  </a:schemeClr>
                </a:solidFill>
              </a:rPr>
              <a:t>modèle</a:t>
            </a:r>
            <a:endParaRPr lang="en-GB" sz="2000" b="1" dirty="0">
              <a:solidFill>
                <a:schemeClr val="tx1">
                  <a:lumMod val="85000"/>
                  <a:lumOff val="15000"/>
                </a:schemeClr>
              </a:solidFill>
            </a:endParaRPr>
          </a:p>
        </p:txBody>
      </p:sp>
      <p:sp>
        <p:nvSpPr>
          <p:cNvPr id="7" name="Rectangle 6"/>
          <p:cNvSpPr/>
          <p:nvPr/>
        </p:nvSpPr>
        <p:spPr>
          <a:xfrm>
            <a:off x="3359150" y="5516564"/>
            <a:ext cx="6637338" cy="725487"/>
          </a:xfrm>
          <a:prstGeom prst="rect">
            <a:avLst/>
          </a:prstGeom>
          <a:solidFill>
            <a:schemeClr val="bg1">
              <a:lumMod val="6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bg1"/>
                </a:solidFill>
              </a:rPr>
              <a:t>Analyse business </a:t>
            </a:r>
            <a:r>
              <a:rPr lang="fr-BE" sz="2000" dirty="0">
                <a:solidFill>
                  <a:schemeClr val="bg1"/>
                </a:solidFill>
              </a:rPr>
              <a:t>(avec les experts-business, collaboration avec les partenaires &amp; échange de données)</a:t>
            </a:r>
            <a:endParaRPr lang="en-GB" sz="2000" dirty="0">
              <a:solidFill>
                <a:schemeClr val="bg1"/>
              </a:solidFill>
            </a:endParaRPr>
          </a:p>
        </p:txBody>
      </p:sp>
      <p:sp>
        <p:nvSpPr>
          <p:cNvPr id="6" name="Rectangle 5"/>
          <p:cNvSpPr/>
          <p:nvPr/>
        </p:nvSpPr>
        <p:spPr>
          <a:xfrm>
            <a:off x="3359150" y="4237039"/>
            <a:ext cx="6637338" cy="1279525"/>
          </a:xfrm>
          <a:prstGeom prst="rect">
            <a:avLst/>
          </a:prstGeom>
          <a:solidFill>
            <a:schemeClr val="bg1">
              <a:lumMod val="7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95000"/>
                    <a:lumOff val="5000"/>
                  </a:schemeClr>
                </a:solidFill>
              </a:rPr>
              <a:t>Analyse des </a:t>
            </a:r>
            <a:r>
              <a:rPr lang="fr-BE" sz="2000" b="1" dirty="0">
                <a:solidFill>
                  <a:schemeClr val="tx1">
                    <a:lumMod val="95000"/>
                    <a:lumOff val="5000"/>
                  </a:schemeClr>
                </a:solidFill>
              </a:rPr>
              <a:t>bases de données</a:t>
            </a:r>
          </a:p>
          <a:p>
            <a:pPr marL="800100" lvl="1" indent="-342900" fontAlgn="auto">
              <a:spcBef>
                <a:spcPts val="0"/>
              </a:spcBef>
              <a:spcAft>
                <a:spcPts val="0"/>
              </a:spcAft>
              <a:buFont typeface="Arial" panose="020B0604020202020204" pitchFamily="34" charset="0"/>
              <a:buChar char="•"/>
              <a:defRPr/>
            </a:pPr>
            <a:endParaRPr lang="en-GB" sz="2000" dirty="0">
              <a:solidFill>
                <a:schemeClr val="tx1">
                  <a:lumMod val="95000"/>
                  <a:lumOff val="5000"/>
                </a:schemeClr>
              </a:solidFill>
            </a:endParaRPr>
          </a:p>
        </p:txBody>
      </p:sp>
      <p:sp>
        <p:nvSpPr>
          <p:cNvPr id="16" name="Can 15"/>
          <p:cNvSpPr/>
          <p:nvPr/>
        </p:nvSpPr>
        <p:spPr>
          <a:xfrm>
            <a:off x="3575051" y="4724400"/>
            <a:ext cx="792163"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limosa</a:t>
            </a:r>
            <a:endParaRPr lang="en-GB" sz="1400" b="1" dirty="0">
              <a:solidFill>
                <a:schemeClr val="accent6">
                  <a:lumMod val="75000"/>
                </a:schemeClr>
              </a:solidFill>
            </a:endParaRPr>
          </a:p>
        </p:txBody>
      </p:sp>
      <p:sp>
        <p:nvSpPr>
          <p:cNvPr id="17" name="Can 16"/>
          <p:cNvSpPr/>
          <p:nvPr/>
        </p:nvSpPr>
        <p:spPr>
          <a:xfrm>
            <a:off x="4448175" y="4724400"/>
            <a:ext cx="776288"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dimona</a:t>
            </a:r>
            <a:endParaRPr lang="en-GB" sz="1400" b="1" dirty="0">
              <a:solidFill>
                <a:schemeClr val="accent6">
                  <a:lumMod val="75000"/>
                </a:schemeClr>
              </a:solidFill>
            </a:endParaRPr>
          </a:p>
        </p:txBody>
      </p:sp>
      <p:sp>
        <p:nvSpPr>
          <p:cNvPr id="18" name="Can 17"/>
          <p:cNvSpPr/>
          <p:nvPr/>
        </p:nvSpPr>
        <p:spPr>
          <a:xfrm>
            <a:off x="5303839" y="4724400"/>
            <a:ext cx="776287"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a:solidFill>
                  <a:schemeClr val="accent6">
                    <a:lumMod val="75000"/>
                  </a:schemeClr>
                </a:solidFill>
              </a:rPr>
              <a:t>…</a:t>
            </a:r>
            <a:endParaRPr lang="en-GB" sz="1400" b="1" dirty="0">
              <a:solidFill>
                <a:schemeClr val="accent6">
                  <a:lumMod val="75000"/>
                </a:schemeClr>
              </a:solidFill>
            </a:endParaRPr>
          </a:p>
        </p:txBody>
      </p:sp>
      <p:sp>
        <p:nvSpPr>
          <p:cNvPr id="19" name="Right Bracket 18"/>
          <p:cNvSpPr/>
          <p:nvPr/>
        </p:nvSpPr>
        <p:spPr>
          <a:xfrm>
            <a:off x="5965826" y="4549775"/>
            <a:ext cx="201613" cy="89535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6240464" y="5013325"/>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751764" y="4268789"/>
            <a:ext cx="132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solidFill>
                  <a:schemeClr val="bg1"/>
                </a:solidFill>
              </a:rPr>
              <a:t>Set de données</a:t>
            </a:r>
            <a:endParaRPr lang="en-GB" altLang="fr-FR" sz="1400" b="1">
              <a:solidFill>
                <a:schemeClr val="bg1"/>
              </a:solidFill>
            </a:endParaRPr>
          </a:p>
        </p:txBody>
      </p:sp>
      <p:grpSp>
        <p:nvGrpSpPr>
          <p:cNvPr id="48" name="Group 47"/>
          <p:cNvGrpSpPr>
            <a:grpSpLocks/>
          </p:cNvGrpSpPr>
          <p:nvPr/>
        </p:nvGrpSpPr>
        <p:grpSpPr bwMode="auto">
          <a:xfrm>
            <a:off x="7248526" y="4581526"/>
            <a:ext cx="1800225" cy="752475"/>
            <a:chOff x="6084168" y="4365104"/>
            <a:chExt cx="1800200" cy="752092"/>
          </a:xfrm>
        </p:grpSpPr>
        <p:sp>
          <p:nvSpPr>
            <p:cNvPr id="26" name="Rectangle 25"/>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0" name="Rectangle 39"/>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1" name="Rectangle 40"/>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2" name="Rectangle 41"/>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3" name="Rectangle 42"/>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45" name="Straight Connector 44"/>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6121400" y="4652964"/>
            <a:ext cx="116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200" b="1">
                <a:solidFill>
                  <a:schemeClr val="bg1"/>
                </a:solidFill>
              </a:rPr>
              <a:t>Transformation</a:t>
            </a:r>
            <a:endParaRPr lang="en-GB" altLang="fr-FR" sz="1200" b="1">
              <a:solidFill>
                <a:schemeClr val="bg1"/>
              </a:solidFill>
            </a:endParaRPr>
          </a:p>
        </p:txBody>
      </p:sp>
      <p:grpSp>
        <p:nvGrpSpPr>
          <p:cNvPr id="52" name="Group 51"/>
          <p:cNvGrpSpPr>
            <a:grpSpLocks/>
          </p:cNvGrpSpPr>
          <p:nvPr/>
        </p:nvGrpSpPr>
        <p:grpSpPr bwMode="auto">
          <a:xfrm>
            <a:off x="3575051" y="3284539"/>
            <a:ext cx="1800225" cy="752475"/>
            <a:chOff x="6084168" y="4365104"/>
            <a:chExt cx="1800200" cy="752092"/>
          </a:xfrm>
        </p:grpSpPr>
        <p:sp>
          <p:nvSpPr>
            <p:cNvPr id="53" name="Rectangle 52"/>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4" name="Rectangle 53"/>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5" name="Rectangle 54"/>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6" name="Rectangle 55"/>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7" name="Rectangle 56"/>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58" name="Straight Connector 57"/>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6672263" y="3357563"/>
            <a:ext cx="1079500" cy="576262"/>
          </a:xfrm>
          <a:prstGeom prst="roundRect">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Modèle</a:t>
            </a:r>
            <a:endParaRPr lang="en-GB" dirty="0"/>
          </a:p>
        </p:txBody>
      </p:sp>
      <p:cxnSp>
        <p:nvCxnSpPr>
          <p:cNvPr id="63" name="Straight Arrow Connector 62"/>
          <p:cNvCxnSpPr/>
          <p:nvPr/>
        </p:nvCxnSpPr>
        <p:spPr>
          <a:xfrm>
            <a:off x="5621339" y="3644900"/>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5418139" y="3284539"/>
            <a:ext cx="125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Algorithme PA</a:t>
            </a:r>
            <a:endParaRPr lang="en-GB" altLang="fr-FR" sz="1400" b="1"/>
          </a:p>
        </p:txBody>
      </p:sp>
      <p:cxnSp>
        <p:nvCxnSpPr>
          <p:cNvPr id="65" name="Straight Arrow Connector 64"/>
          <p:cNvCxnSpPr/>
          <p:nvPr/>
        </p:nvCxnSpPr>
        <p:spPr>
          <a:xfrm>
            <a:off x="7888289" y="3644900"/>
            <a:ext cx="61118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7824789" y="3284539"/>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Prédire</a:t>
            </a:r>
            <a:endParaRPr lang="en-GB" altLang="fr-FR" sz="1400" b="1"/>
          </a:p>
        </p:txBody>
      </p:sp>
      <p:sp>
        <p:nvSpPr>
          <p:cNvPr id="68" name="Rectangle 67"/>
          <p:cNvSpPr/>
          <p:nvPr/>
        </p:nvSpPr>
        <p:spPr>
          <a:xfrm>
            <a:off x="8616951" y="3357563"/>
            <a:ext cx="1223963" cy="57626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Prédiction</a:t>
            </a:r>
          </a:p>
        </p:txBody>
      </p:sp>
      <p:sp>
        <p:nvSpPr>
          <p:cNvPr id="69" name="Rectangle 68"/>
          <p:cNvSpPr/>
          <p:nvPr/>
        </p:nvSpPr>
        <p:spPr>
          <a:xfrm>
            <a:off x="3594101" y="2060576"/>
            <a:ext cx="1223963" cy="57626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Liste de prédiction</a:t>
            </a:r>
          </a:p>
        </p:txBody>
      </p:sp>
      <p:cxnSp>
        <p:nvCxnSpPr>
          <p:cNvPr id="70" name="Straight Arrow Connector 69"/>
          <p:cNvCxnSpPr/>
          <p:nvPr/>
        </p:nvCxnSpPr>
        <p:spPr>
          <a:xfrm>
            <a:off x="5030789" y="2420938"/>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noChangeArrowheads="1"/>
          </p:cNvSpPr>
          <p:nvPr/>
        </p:nvSpPr>
        <p:spPr bwMode="auto">
          <a:xfrm>
            <a:off x="5016501" y="2060576"/>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Visualisation</a:t>
            </a:r>
            <a:endParaRPr lang="en-GB" altLang="fr-FR" sz="1400" b="1"/>
          </a:p>
        </p:txBody>
      </p:sp>
      <p:grpSp>
        <p:nvGrpSpPr>
          <p:cNvPr id="76" name="Group 75"/>
          <p:cNvGrpSpPr>
            <a:grpSpLocks/>
          </p:cNvGrpSpPr>
          <p:nvPr/>
        </p:nvGrpSpPr>
        <p:grpSpPr bwMode="auto">
          <a:xfrm>
            <a:off x="6167439" y="1916114"/>
            <a:ext cx="1908175" cy="720725"/>
            <a:chOff x="4664388" y="1916832"/>
            <a:chExt cx="1368152" cy="720080"/>
          </a:xfrm>
        </p:grpSpPr>
        <p:cxnSp>
          <p:nvCxnSpPr>
            <p:cNvPr id="73" name="Straight Arrow Connector 72"/>
            <p:cNvCxnSpPr/>
            <p:nvPr/>
          </p:nvCxnSpPr>
          <p:spPr>
            <a:xfrm flipV="1">
              <a:off x="4715608" y="1916832"/>
              <a:ext cx="0" cy="72008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64388" y="2565538"/>
              <a:ext cx="1368152"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6281739" y="2038351"/>
            <a:ext cx="1404937" cy="523875"/>
          </a:xfrm>
          <a:custGeom>
            <a:avLst/>
            <a:gdLst>
              <a:gd name="connsiteX0" fmla="*/ 0 w 1404937"/>
              <a:gd name="connsiteY0" fmla="*/ 523875 h 523875"/>
              <a:gd name="connsiteX1" fmla="*/ 238125 w 1404937"/>
              <a:gd name="connsiteY1" fmla="*/ 404813 h 523875"/>
              <a:gd name="connsiteX2" fmla="*/ 452437 w 1404937"/>
              <a:gd name="connsiteY2" fmla="*/ 295275 h 523875"/>
              <a:gd name="connsiteX3" fmla="*/ 566737 w 1404937"/>
              <a:gd name="connsiteY3" fmla="*/ 123825 h 523875"/>
              <a:gd name="connsiteX4" fmla="*/ 847725 w 1404937"/>
              <a:gd name="connsiteY4" fmla="*/ 0 h 523875"/>
              <a:gd name="connsiteX5" fmla="*/ 876300 w 1404937"/>
              <a:gd name="connsiteY5" fmla="*/ 176213 h 523875"/>
              <a:gd name="connsiteX6" fmla="*/ 1095375 w 1404937"/>
              <a:gd name="connsiteY6" fmla="*/ 271463 h 523875"/>
              <a:gd name="connsiteX7" fmla="*/ 1366837 w 1404937"/>
              <a:gd name="connsiteY7" fmla="*/ 457200 h 523875"/>
              <a:gd name="connsiteX8" fmla="*/ 1404937 w 1404937"/>
              <a:gd name="connsiteY8"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37" h="523875">
                <a:moveTo>
                  <a:pt x="0" y="523875"/>
                </a:moveTo>
                <a:lnTo>
                  <a:pt x="238125" y="404813"/>
                </a:lnTo>
                <a:lnTo>
                  <a:pt x="452437" y="295275"/>
                </a:lnTo>
                <a:lnTo>
                  <a:pt x="566737" y="123825"/>
                </a:lnTo>
                <a:lnTo>
                  <a:pt x="847725" y="0"/>
                </a:lnTo>
                <a:lnTo>
                  <a:pt x="876300" y="176213"/>
                </a:lnTo>
                <a:lnTo>
                  <a:pt x="1095375" y="271463"/>
                </a:lnTo>
                <a:lnTo>
                  <a:pt x="1366837" y="457200"/>
                </a:lnTo>
                <a:lnTo>
                  <a:pt x="1404937" y="523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TextBox 78"/>
          <p:cNvSpPr txBox="1">
            <a:spLocks noChangeArrowheads="1"/>
          </p:cNvSpPr>
          <p:nvPr/>
        </p:nvSpPr>
        <p:spPr bwMode="auto">
          <a:xfrm>
            <a:off x="7683500" y="2109789"/>
            <a:ext cx="237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Compréhension du business !</a:t>
            </a:r>
            <a:endParaRPr lang="en-GB" altLang="fr-FR" sz="1400" b="1"/>
          </a:p>
        </p:txBody>
      </p:sp>
      <p:cxnSp>
        <p:nvCxnSpPr>
          <p:cNvPr id="11" name="Straight Connector 10"/>
          <p:cNvCxnSpPr/>
          <p:nvPr/>
        </p:nvCxnSpPr>
        <p:spPr>
          <a:xfrm>
            <a:off x="1703512" y="6242050"/>
            <a:ext cx="878497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4" idx="1"/>
            <a:endCxn id="5" idx="1"/>
          </p:cNvCxnSpPr>
          <p:nvPr/>
        </p:nvCxnSpPr>
        <p:spPr>
          <a:xfrm rot="10800000" flipV="1">
            <a:off x="3359150" y="2205039"/>
            <a:ext cx="12700" cy="1368425"/>
          </a:xfrm>
          <a:prstGeom prst="curvedConnector3">
            <a:avLst>
              <a:gd name="adj1" fmla="val 4434150"/>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4" idx="1"/>
            <a:endCxn id="6" idx="1"/>
          </p:cNvCxnSpPr>
          <p:nvPr/>
        </p:nvCxnSpPr>
        <p:spPr>
          <a:xfrm rot="10800000" flipV="1">
            <a:off x="3359150" y="2205038"/>
            <a:ext cx="12700" cy="2671762"/>
          </a:xfrm>
          <a:prstGeom prst="curvedConnector3">
            <a:avLst>
              <a:gd name="adj1" fmla="val 7068291"/>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4" idx="1"/>
            <a:endCxn id="7" idx="1"/>
          </p:cNvCxnSpPr>
          <p:nvPr/>
        </p:nvCxnSpPr>
        <p:spPr>
          <a:xfrm rot="10800000" flipV="1">
            <a:off x="3359150" y="2205038"/>
            <a:ext cx="12700" cy="3675062"/>
          </a:xfrm>
          <a:prstGeom prst="curvedConnector3">
            <a:avLst>
              <a:gd name="adj1" fmla="val 847317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5" idx="1"/>
            <a:endCxn id="6" idx="1"/>
          </p:cNvCxnSpPr>
          <p:nvPr/>
        </p:nvCxnSpPr>
        <p:spPr>
          <a:xfrm rot="10800000" flipV="1">
            <a:off x="3359150" y="3573464"/>
            <a:ext cx="12700" cy="1303337"/>
          </a:xfrm>
          <a:prstGeom prst="curvedConnector3">
            <a:avLst>
              <a:gd name="adj1" fmla="val 452195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6" idx="1"/>
            <a:endCxn id="7" idx="1"/>
          </p:cNvCxnSpPr>
          <p:nvPr/>
        </p:nvCxnSpPr>
        <p:spPr>
          <a:xfrm rot="10800000" flipV="1">
            <a:off x="3359150" y="4876800"/>
            <a:ext cx="12700" cy="1003300"/>
          </a:xfrm>
          <a:prstGeom prst="curvedConnector3">
            <a:avLst>
              <a:gd name="adj1" fmla="val 4346346"/>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351088" y="633414"/>
            <a:ext cx="1503362" cy="923925"/>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Itératif;</a:t>
            </a:r>
            <a:br>
              <a:rPr lang="fr-BE" b="1" dirty="0">
                <a:solidFill>
                  <a:schemeClr val="accent6">
                    <a:lumMod val="75000"/>
                  </a:schemeClr>
                </a:solidFill>
                <a:latin typeface="+mn-lt"/>
              </a:rPr>
            </a:br>
            <a:r>
              <a:rPr lang="fr-BE" b="1" dirty="0">
                <a:solidFill>
                  <a:schemeClr val="accent6">
                    <a:lumMod val="75000"/>
                  </a:schemeClr>
                </a:solidFill>
                <a:latin typeface="+mn-lt"/>
              </a:rPr>
              <a:t>« Learning </a:t>
            </a:r>
            <a:br>
              <a:rPr lang="fr-BE" b="1" dirty="0">
                <a:solidFill>
                  <a:schemeClr val="accent6">
                    <a:lumMod val="75000"/>
                  </a:schemeClr>
                </a:solidFill>
                <a:latin typeface="+mn-lt"/>
              </a:rPr>
            </a:br>
            <a:r>
              <a:rPr lang="fr-BE" b="1" dirty="0">
                <a:solidFill>
                  <a:schemeClr val="accent6">
                    <a:lumMod val="75000"/>
                  </a:schemeClr>
                </a:solidFill>
                <a:latin typeface="+mn-lt"/>
              </a:rPr>
              <a:t>by </a:t>
            </a:r>
            <a:r>
              <a:rPr lang="fr-BE" b="1" dirty="0" err="1">
                <a:solidFill>
                  <a:schemeClr val="accent6">
                    <a:lumMod val="75000"/>
                  </a:schemeClr>
                </a:solidFill>
                <a:latin typeface="+mn-lt"/>
              </a:rPr>
              <a:t>doing</a:t>
            </a:r>
            <a:r>
              <a:rPr lang="fr-BE" b="1" dirty="0">
                <a:solidFill>
                  <a:schemeClr val="accent6">
                    <a:lumMod val="75000"/>
                  </a:schemeClr>
                </a:solidFill>
                <a:latin typeface="+mn-lt"/>
              </a:rPr>
              <a:t> »</a:t>
            </a:r>
            <a:endParaRPr lang="en-GB" b="1" dirty="0">
              <a:solidFill>
                <a:schemeClr val="accent6">
                  <a:lumMod val="75000"/>
                </a:schemeClr>
              </a:solidFill>
              <a:latin typeface="+mn-lt"/>
            </a:endParaRPr>
          </a:p>
        </p:txBody>
      </p:sp>
      <p:sp>
        <p:nvSpPr>
          <p:cNvPr id="120" name="Rectangle 119"/>
          <p:cNvSpPr/>
          <p:nvPr/>
        </p:nvSpPr>
        <p:spPr>
          <a:xfrm>
            <a:off x="8007350" y="983117"/>
            <a:ext cx="1895475" cy="914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Actions sur le terrain</a:t>
            </a:r>
            <a:endParaRPr lang="en-GB" b="1" dirty="0"/>
          </a:p>
        </p:txBody>
      </p:sp>
      <p:cxnSp>
        <p:nvCxnSpPr>
          <p:cNvPr id="122" name="Straight Arrow Connector 121"/>
          <p:cNvCxnSpPr>
            <a:endCxn id="120" idx="2"/>
          </p:cNvCxnSpPr>
          <p:nvPr/>
        </p:nvCxnSpPr>
        <p:spPr>
          <a:xfrm flipV="1">
            <a:off x="8853487" y="1897517"/>
            <a:ext cx="101601" cy="2892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0" idx="3"/>
            <a:endCxn id="5" idx="3"/>
          </p:cNvCxnSpPr>
          <p:nvPr/>
        </p:nvCxnSpPr>
        <p:spPr>
          <a:xfrm>
            <a:off x="9918700" y="1222375"/>
            <a:ext cx="77788" cy="2351088"/>
          </a:xfrm>
          <a:prstGeom prst="curvedConnector3">
            <a:avLst>
              <a:gd name="adj1" fmla="val 518126"/>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120" idx="3"/>
            <a:endCxn id="6" idx="3"/>
          </p:cNvCxnSpPr>
          <p:nvPr/>
        </p:nvCxnSpPr>
        <p:spPr>
          <a:xfrm>
            <a:off x="9918700" y="1222376"/>
            <a:ext cx="77788" cy="3654425"/>
          </a:xfrm>
          <a:prstGeom prst="curvedConnector3">
            <a:avLst>
              <a:gd name="adj1" fmla="val 659864"/>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0" idx="3"/>
            <a:endCxn id="7" idx="3"/>
          </p:cNvCxnSpPr>
          <p:nvPr/>
        </p:nvCxnSpPr>
        <p:spPr>
          <a:xfrm>
            <a:off x="9918700" y="1222376"/>
            <a:ext cx="77788" cy="4657725"/>
          </a:xfrm>
          <a:prstGeom prst="curvedConnector3">
            <a:avLst>
              <a:gd name="adj1" fmla="val 801603"/>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3819471">
            <a:off x="9500643" y="1196976"/>
            <a:ext cx="1738313" cy="369888"/>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FEEDBACK</a:t>
            </a:r>
            <a:endParaRPr lang="en-GB" b="1" dirty="0">
              <a:solidFill>
                <a:schemeClr val="accent6">
                  <a:lumMod val="75000"/>
                </a:schemeClr>
              </a:solidFill>
              <a:latin typeface="+mn-lt"/>
            </a:endParaRPr>
          </a:p>
        </p:txBody>
      </p:sp>
      <p:sp>
        <p:nvSpPr>
          <p:cNvPr id="145" name="TextBox 144"/>
          <p:cNvSpPr txBox="1"/>
          <p:nvPr/>
        </p:nvSpPr>
        <p:spPr>
          <a:xfrm>
            <a:off x="1531938" y="2976564"/>
            <a:ext cx="747712" cy="307975"/>
          </a:xfrm>
          <a:prstGeom prst="rect">
            <a:avLst/>
          </a:prstGeom>
          <a:noFill/>
        </p:spPr>
        <p:txBody>
          <a:bodyPr wrap="none">
            <a:spAutoFit/>
          </a:bodyPr>
          <a:lstStyle/>
          <a:p>
            <a:pPr fontAlgn="auto">
              <a:spcBef>
                <a:spcPts val="0"/>
              </a:spcBef>
              <a:spcAft>
                <a:spcPts val="0"/>
              </a:spcAft>
              <a:defRPr/>
            </a:pPr>
            <a:r>
              <a:rPr lang="fr-BE" sz="1400" b="1" dirty="0">
                <a:solidFill>
                  <a:schemeClr val="accent6">
                    <a:lumMod val="75000"/>
                  </a:schemeClr>
                </a:solidFill>
                <a:latin typeface="+mn-lt"/>
              </a:rPr>
              <a:t>Moteur</a:t>
            </a:r>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485711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fade">
                                      <p:cBhvr>
                                        <p:cTn id="70" dur="500"/>
                                        <p:tgtEl>
                                          <p:spTgt spid="1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nodeType="with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fade">
                                      <p:cBhvr>
                                        <p:cTn id="116" dur="500"/>
                                        <p:tgtEl>
                                          <p:spTgt spid="1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par>
                                <p:cTn id="120" presetID="10" presetClass="entr" presetSubtype="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Effect transition="in" filter="fade">
                                      <p:cBhvr>
                                        <p:cTn id="122" dur="500"/>
                                        <p:tgtEl>
                                          <p:spTgt spid="127"/>
                                        </p:tgtEl>
                                      </p:cBhvr>
                                    </p:animEffect>
                                  </p:childTnLst>
                                </p:cTn>
                              </p:par>
                              <p:par>
                                <p:cTn id="123" presetID="10" presetClass="entr" presetSubtype="0" fill="hold"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500"/>
                                        <p:tgtEl>
                                          <p:spTgt spid="134"/>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P spid="5" grpId="0" animBg="1"/>
      <p:bldP spid="7" grpId="0" animBg="1"/>
      <p:bldP spid="6" grpId="0" animBg="1"/>
      <p:bldP spid="16" grpId="0" animBg="1"/>
      <p:bldP spid="17" grpId="0" animBg="1"/>
      <p:bldP spid="18" grpId="0" animBg="1"/>
      <p:bldP spid="19" grpId="0" animBg="1"/>
      <p:bldP spid="24" grpId="0"/>
      <p:bldP spid="50" grpId="0"/>
      <p:bldP spid="62" grpId="0" animBg="1"/>
      <p:bldP spid="64" grpId="0"/>
      <p:bldP spid="67" grpId="0"/>
      <p:bldP spid="68" grpId="0" animBg="1"/>
      <p:bldP spid="69" grpId="0" animBg="1"/>
      <p:bldP spid="71" grpId="0"/>
      <p:bldP spid="79" grpId="0"/>
      <p:bldP spid="119" grpId="0"/>
      <p:bldP spid="120" grpId="0" animBg="1"/>
      <p:bldP spid="140" grpId="0"/>
      <p:bldP spid="14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r-FR" dirty="0" smtClean="0"/>
              <a:t>Datamining: </a:t>
            </a:r>
            <a:r>
              <a:rPr lang="en-GB" altLang="fr-FR" dirty="0" err="1" smtClean="0"/>
              <a:t>domaines</a:t>
            </a:r>
            <a:r>
              <a:rPr lang="en-GB" altLang="fr-FR" dirty="0" smtClean="0"/>
              <a:t> </a:t>
            </a:r>
            <a:r>
              <a:rPr lang="en-GB" altLang="fr-FR" dirty="0" err="1" smtClean="0"/>
              <a:t>prioritaires</a:t>
            </a:r>
            <a:endParaRPr lang="en-GB" altLang="fr-FR" dirty="0" smtClean="0"/>
          </a:p>
        </p:txBody>
      </p:sp>
      <p:sp>
        <p:nvSpPr>
          <p:cNvPr id="3" name="Slide Number Placeholder 2"/>
          <p:cNvSpPr>
            <a:spLocks noGrp="1"/>
          </p:cNvSpPr>
          <p:nvPr>
            <p:ph type="sldNum" sz="quarter" idx="10"/>
          </p:nvPr>
        </p:nvSpPr>
        <p:spPr/>
        <p:txBody>
          <a:bodyPr/>
          <a:lstStyle/>
          <a:p>
            <a:fld id="{FD316A63-DF6E-4178-83EF-10F44EB54159}" type="slidenum">
              <a:rPr lang="en-GB" smtClean="0"/>
              <a:pPr/>
              <a:t>88</a:t>
            </a:fld>
            <a:endParaRPr lang="en-GB"/>
          </a:p>
        </p:txBody>
      </p:sp>
      <p:sp>
        <p:nvSpPr>
          <p:cNvPr id="5" name="Rounded Rectangle 4"/>
          <p:cNvSpPr/>
          <p:nvPr/>
        </p:nvSpPr>
        <p:spPr>
          <a:xfrm>
            <a:off x="1847851" y="1989138"/>
            <a:ext cx="2735263"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4727575" y="1989138"/>
            <a:ext cx="2736850"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7608888" y="1989138"/>
            <a:ext cx="2735262"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1774826" y="1484314"/>
            <a:ext cx="2119313"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#1</a:t>
            </a:r>
            <a:endParaRPr lang="en-GB" sz="15000" b="1" dirty="0">
              <a:solidFill>
                <a:schemeClr val="bg1">
                  <a:lumMod val="75000"/>
                </a:schemeClr>
              </a:solidFill>
              <a:latin typeface="+mn-lt"/>
            </a:endParaRPr>
          </a:p>
        </p:txBody>
      </p:sp>
      <p:sp>
        <p:nvSpPr>
          <p:cNvPr id="9" name="TextBox 8"/>
          <p:cNvSpPr txBox="1"/>
          <p:nvPr/>
        </p:nvSpPr>
        <p:spPr>
          <a:xfrm>
            <a:off x="4721226"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#2</a:t>
            </a:r>
            <a:endParaRPr lang="en-GB" sz="15000" b="1" dirty="0">
              <a:solidFill>
                <a:schemeClr val="bg1">
                  <a:lumMod val="75000"/>
                </a:schemeClr>
              </a:solidFill>
              <a:latin typeface="+mn-lt"/>
            </a:endParaRPr>
          </a:p>
        </p:txBody>
      </p:sp>
      <p:sp>
        <p:nvSpPr>
          <p:cNvPr id="10" name="TextBox 9"/>
          <p:cNvSpPr txBox="1"/>
          <p:nvPr/>
        </p:nvSpPr>
        <p:spPr>
          <a:xfrm>
            <a:off x="7600951"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#3</a:t>
            </a:r>
            <a:endParaRPr lang="en-GB" sz="15000" b="1" dirty="0">
              <a:solidFill>
                <a:schemeClr val="bg1">
                  <a:lumMod val="75000"/>
                </a:schemeClr>
              </a:solidFill>
              <a:latin typeface="+mn-lt"/>
            </a:endParaRPr>
          </a:p>
        </p:txBody>
      </p:sp>
      <p:sp>
        <p:nvSpPr>
          <p:cNvPr id="11" name="TextBox 10"/>
          <p:cNvSpPr txBox="1"/>
          <p:nvPr/>
        </p:nvSpPr>
        <p:spPr>
          <a:xfrm>
            <a:off x="1874839" y="3716339"/>
            <a:ext cx="2701923" cy="2246769"/>
          </a:xfrm>
          <a:prstGeom prst="rect">
            <a:avLst/>
          </a:prstGeom>
          <a:noFill/>
        </p:spPr>
        <p:txBody>
          <a:bodyPr wrap="squar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cotisations</a:t>
            </a:r>
          </a:p>
          <a:p>
            <a:pPr fontAlgn="auto">
              <a:spcBef>
                <a:spcPts val="0"/>
              </a:spcBef>
              <a:spcAft>
                <a:spcPts val="0"/>
              </a:spcAft>
              <a:defRPr/>
            </a:pPr>
            <a:r>
              <a:rPr lang="fr-BE" sz="2800" dirty="0">
                <a:solidFill>
                  <a:schemeClr val="bg1">
                    <a:lumMod val="50000"/>
                  </a:schemeClr>
                </a:solidFill>
                <a:latin typeface="+mn-lt"/>
              </a:rPr>
              <a:t>Ex. constructions en forme d’étoile d’araignée</a:t>
            </a:r>
            <a:endParaRPr lang="en-GB" sz="2800" dirty="0">
              <a:solidFill>
                <a:schemeClr val="bg1">
                  <a:lumMod val="50000"/>
                </a:schemeClr>
              </a:solidFill>
              <a:latin typeface="+mn-lt"/>
            </a:endParaRPr>
          </a:p>
        </p:txBody>
      </p:sp>
      <p:sp>
        <p:nvSpPr>
          <p:cNvPr id="12" name="TextBox 11"/>
          <p:cNvSpPr txBox="1"/>
          <p:nvPr/>
        </p:nvSpPr>
        <p:spPr>
          <a:xfrm>
            <a:off x="4721226" y="3716338"/>
            <a:ext cx="2356735" cy="1815882"/>
          </a:xfrm>
          <a:prstGeom prst="rect">
            <a:avLst/>
          </a:prstGeom>
          <a:noFill/>
        </p:spPr>
        <p:txBody>
          <a:bodyPr wrap="non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allocations</a:t>
            </a:r>
          </a:p>
          <a:p>
            <a:pPr fontAlgn="auto">
              <a:spcBef>
                <a:spcPts val="0"/>
              </a:spcBef>
              <a:spcAft>
                <a:spcPts val="0"/>
              </a:spcAft>
              <a:defRPr/>
            </a:pPr>
            <a:r>
              <a:rPr lang="fr-BE" sz="2800" dirty="0">
                <a:solidFill>
                  <a:schemeClr val="bg1">
                    <a:lumMod val="50000"/>
                  </a:schemeClr>
                </a:solidFill>
                <a:latin typeface="+mn-lt"/>
              </a:rPr>
              <a:t>Ex. kits sociaux</a:t>
            </a:r>
          </a:p>
          <a:p>
            <a:pPr fontAlgn="auto">
              <a:spcBef>
                <a:spcPts val="0"/>
              </a:spcBef>
              <a:spcAft>
                <a:spcPts val="0"/>
              </a:spcAft>
              <a:defRPr/>
            </a:pPr>
            <a:r>
              <a:rPr lang="fr-BE" sz="2800" dirty="0">
                <a:solidFill>
                  <a:schemeClr val="bg1">
                    <a:lumMod val="50000"/>
                  </a:schemeClr>
                </a:solidFill>
                <a:latin typeface="+mn-lt"/>
              </a:rPr>
              <a:t>(fictifs)</a:t>
            </a:r>
            <a:endParaRPr lang="en-GB" sz="2800" dirty="0">
              <a:solidFill>
                <a:schemeClr val="bg1">
                  <a:lumMod val="50000"/>
                </a:schemeClr>
              </a:solidFill>
              <a:latin typeface="+mn-lt"/>
            </a:endParaRPr>
          </a:p>
        </p:txBody>
      </p:sp>
      <p:sp>
        <p:nvSpPr>
          <p:cNvPr id="13" name="TextBox 12"/>
          <p:cNvSpPr txBox="1"/>
          <p:nvPr/>
        </p:nvSpPr>
        <p:spPr>
          <a:xfrm>
            <a:off x="7673976" y="3716338"/>
            <a:ext cx="2670175" cy="1816100"/>
          </a:xfrm>
          <a:prstGeom prst="rect">
            <a:avLst/>
          </a:prstGeom>
          <a:noFill/>
        </p:spPr>
        <p:txBody>
          <a:bodyPr>
            <a:spAutoFit/>
          </a:bodyPr>
          <a:lstStyle/>
          <a:p>
            <a:pPr fontAlgn="auto">
              <a:spcBef>
                <a:spcPts val="0"/>
              </a:spcBef>
              <a:spcAft>
                <a:spcPts val="0"/>
              </a:spcAft>
              <a:defRPr/>
            </a:pPr>
            <a:r>
              <a:rPr lang="fr-BE" sz="2800" b="1" dirty="0">
                <a:solidFill>
                  <a:schemeClr val="bg1">
                    <a:lumMod val="50000"/>
                  </a:schemeClr>
                </a:solidFill>
                <a:latin typeface="+mn-lt"/>
              </a:rPr>
              <a:t>Fraude transfrontalière</a:t>
            </a:r>
          </a:p>
          <a:p>
            <a:pPr fontAlgn="auto">
              <a:spcBef>
                <a:spcPts val="0"/>
              </a:spcBef>
              <a:spcAft>
                <a:spcPts val="0"/>
              </a:spcAft>
              <a:defRPr/>
            </a:pPr>
            <a:endParaRPr lang="fr-BE" sz="2800" b="1" dirty="0">
              <a:solidFill>
                <a:schemeClr val="bg1">
                  <a:lumMod val="50000"/>
                </a:schemeClr>
              </a:solidFill>
              <a:latin typeface="+mn-lt"/>
            </a:endParaRPr>
          </a:p>
          <a:p>
            <a:pPr fontAlgn="auto">
              <a:spcBef>
                <a:spcPts val="0"/>
              </a:spcBef>
              <a:spcAft>
                <a:spcPts val="0"/>
              </a:spcAft>
              <a:defRPr/>
            </a:pPr>
            <a:r>
              <a:rPr lang="fr-BE" sz="2800" dirty="0">
                <a:solidFill>
                  <a:schemeClr val="bg1">
                    <a:lumMod val="50000"/>
                  </a:schemeClr>
                </a:solidFill>
                <a:latin typeface="+mn-lt"/>
              </a:rPr>
              <a:t>Dumping social</a:t>
            </a:r>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811740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4291112"/>
            <a:ext cx="863600"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41"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272062"/>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2759175"/>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6818313" y="836712"/>
            <a:ext cx="2819400" cy="2819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1" name="Straight Connector 90"/>
          <p:cNvCxnSpPr/>
          <p:nvPr/>
        </p:nvCxnSpPr>
        <p:spPr>
          <a:xfrm>
            <a:off x="1631951" y="59278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47851" y="32640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13" name="Rectangle 12"/>
          <p:cNvSpPr/>
          <p:nvPr/>
        </p:nvSpPr>
        <p:spPr>
          <a:xfrm>
            <a:off x="1847851" y="39498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14" name="Rectangle 13"/>
          <p:cNvSpPr/>
          <p:nvPr/>
        </p:nvSpPr>
        <p:spPr>
          <a:xfrm>
            <a:off x="1847851" y="4597501"/>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15" name="Rectangle 14"/>
          <p:cNvSpPr/>
          <p:nvPr/>
        </p:nvSpPr>
        <p:spPr>
          <a:xfrm>
            <a:off x="1847851" y="5245201"/>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17" name="Rectangle 16"/>
          <p:cNvSpPr/>
          <p:nvPr/>
        </p:nvSpPr>
        <p:spPr>
          <a:xfrm>
            <a:off x="1847851" y="32528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 name="Rectangle 19"/>
          <p:cNvSpPr/>
          <p:nvPr/>
        </p:nvSpPr>
        <p:spPr>
          <a:xfrm>
            <a:off x="1847851" y="52452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7" name="Text Box 9"/>
          <p:cNvSpPr txBox="1">
            <a:spLocks noChangeArrowheads="1"/>
          </p:cNvSpPr>
          <p:nvPr/>
        </p:nvSpPr>
        <p:spPr bwMode="auto">
          <a:xfrm>
            <a:off x="7212014" y="2040038"/>
            <a:ext cx="1958975" cy="461963"/>
          </a:xfrm>
          <a:prstGeom prst="rect">
            <a:avLst/>
          </a:prstGeom>
          <a:noFill/>
          <a:ln>
            <a:noFill/>
          </a:ln>
          <a:effectLst/>
          <a:extLst/>
        </p:spPr>
        <p:txBody>
          <a:bodyPr wrap="none">
            <a:spAutoFit/>
          </a:bodyPr>
          <a:lstStyle/>
          <a:p>
            <a:pPr algn="ctr" fontAlgn="auto">
              <a:spcBef>
                <a:spcPts val="0"/>
              </a:spcBef>
              <a:spcAft>
                <a:spcPts val="0"/>
              </a:spcAft>
              <a:defRPr/>
            </a:pPr>
            <a:r>
              <a:rPr lang="nl-BE" altLang="en-US" sz="2400" b="1" dirty="0" err="1">
                <a:latin typeface="+mj-lt"/>
              </a:rPr>
              <a:t>Organisateurs</a:t>
            </a:r>
            <a:endParaRPr lang="en-US" altLang="en-US" sz="2400" b="1" dirty="0">
              <a:latin typeface="+mj-lt"/>
            </a:endParaRPr>
          </a:p>
        </p:txBody>
      </p:sp>
      <p:sp>
        <p:nvSpPr>
          <p:cNvPr id="49" name="Text Box 15"/>
          <p:cNvSpPr txBox="1">
            <a:spLocks noChangeArrowheads="1"/>
          </p:cNvSpPr>
          <p:nvPr/>
        </p:nvSpPr>
        <p:spPr bwMode="auto">
          <a:xfrm>
            <a:off x="8951913" y="5240437"/>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3</a:t>
            </a:r>
            <a:endParaRPr lang="en-US" altLang="en-US" sz="1800">
              <a:solidFill>
                <a:srgbClr val="333399"/>
              </a:solidFill>
              <a:latin typeface="Verdana" pitchFamily="34" charset="0"/>
            </a:endParaRPr>
          </a:p>
        </p:txBody>
      </p:sp>
      <p:sp>
        <p:nvSpPr>
          <p:cNvPr id="50" name="Line 19"/>
          <p:cNvSpPr>
            <a:spLocks noChangeShapeType="1"/>
          </p:cNvSpPr>
          <p:nvPr/>
        </p:nvSpPr>
        <p:spPr bwMode="auto">
          <a:xfrm>
            <a:off x="8947150" y="2975076"/>
            <a:ext cx="827088" cy="1050925"/>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2" name="Text Box 15"/>
          <p:cNvSpPr txBox="1">
            <a:spLocks noChangeArrowheads="1"/>
          </p:cNvSpPr>
          <p:nvPr/>
        </p:nvSpPr>
        <p:spPr bwMode="auto">
          <a:xfrm>
            <a:off x="6691314" y="5121376"/>
            <a:ext cx="164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2</a:t>
            </a:r>
            <a:endParaRPr lang="en-US" altLang="en-US" sz="1800">
              <a:solidFill>
                <a:srgbClr val="333399"/>
              </a:solidFill>
              <a:latin typeface="Verdana" pitchFamily="34" charset="0"/>
            </a:endParaRPr>
          </a:p>
        </p:txBody>
      </p:sp>
      <p:sp>
        <p:nvSpPr>
          <p:cNvPr id="22545" name="Text Box 15"/>
          <p:cNvSpPr txBox="1">
            <a:spLocks noChangeArrowheads="1"/>
          </p:cNvSpPr>
          <p:nvPr/>
        </p:nvSpPr>
        <p:spPr bwMode="auto">
          <a:xfrm>
            <a:off x="4632325" y="3656112"/>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1</a:t>
            </a:r>
            <a:endParaRPr lang="en-US" altLang="en-US" sz="1800">
              <a:solidFill>
                <a:srgbClr val="333399"/>
              </a:solidFill>
              <a:latin typeface="Verdana" pitchFamily="34" charset="0"/>
            </a:endParaRPr>
          </a:p>
        </p:txBody>
      </p:sp>
      <p:sp>
        <p:nvSpPr>
          <p:cNvPr id="55" name="Line 19"/>
          <p:cNvSpPr>
            <a:spLocks noChangeShapeType="1"/>
          </p:cNvSpPr>
          <p:nvPr/>
        </p:nvSpPr>
        <p:spPr bwMode="auto">
          <a:xfrm flipH="1">
            <a:off x="7600951" y="2975076"/>
            <a:ext cx="411163" cy="1106487"/>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2547" name="Line 19"/>
          <p:cNvSpPr>
            <a:spLocks noChangeShapeType="1"/>
          </p:cNvSpPr>
          <p:nvPr/>
        </p:nvSpPr>
        <p:spPr bwMode="auto">
          <a:xfrm flipH="1">
            <a:off x="6167439" y="2502000"/>
            <a:ext cx="954087" cy="6477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nvGrpSpPr>
          <p:cNvPr id="64" name="Group 63"/>
          <p:cNvGrpSpPr>
            <a:grpSpLocks/>
          </p:cNvGrpSpPr>
          <p:nvPr/>
        </p:nvGrpSpPr>
        <p:grpSpPr bwMode="auto">
          <a:xfrm>
            <a:off x="4902201" y="2400400"/>
            <a:ext cx="1338263" cy="1681162"/>
            <a:chOff x="3419872" y="2710123"/>
            <a:chExt cx="1337682" cy="1680702"/>
          </a:xfrm>
        </p:grpSpPr>
        <p:cxnSp>
          <p:nvCxnSpPr>
            <p:cNvPr id="58" name="Straight Connector 57"/>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6918326" y="3959325"/>
            <a:ext cx="1338263" cy="1681162"/>
            <a:chOff x="3419872" y="2710123"/>
            <a:chExt cx="1337682" cy="1680702"/>
          </a:xfrm>
        </p:grpSpPr>
        <p:cxnSp>
          <p:nvCxnSpPr>
            <p:cNvPr id="66" name="Straight Connector 65"/>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a:spLocks noChangeArrowheads="1"/>
          </p:cNvSpPr>
          <p:nvPr/>
        </p:nvSpPr>
        <p:spPr bwMode="auto">
          <a:xfrm>
            <a:off x="5173663" y="2259112"/>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69" name="TextBox 68"/>
          <p:cNvSpPr txBox="1">
            <a:spLocks noChangeArrowheads="1"/>
          </p:cNvSpPr>
          <p:nvPr/>
        </p:nvSpPr>
        <p:spPr bwMode="auto">
          <a:xfrm>
            <a:off x="7121526" y="5351562"/>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70" name="Rectangle 69"/>
          <p:cNvSpPr/>
          <p:nvPr/>
        </p:nvSpPr>
        <p:spPr>
          <a:xfrm>
            <a:off x="1847851" y="45975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4" name="TextBox 83"/>
          <p:cNvSpPr txBox="1"/>
          <p:nvPr/>
        </p:nvSpPr>
        <p:spPr>
          <a:xfrm rot="3372309">
            <a:off x="3941763" y="5024538"/>
            <a:ext cx="2967038" cy="522287"/>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Y</a:t>
            </a:r>
            <a:endParaRPr lang="en-GB" sz="2800" b="1" dirty="0">
              <a:solidFill>
                <a:schemeClr val="accent6">
                  <a:lumMod val="75000"/>
                </a:schemeClr>
              </a:solidFill>
              <a:latin typeface="+mn-lt"/>
            </a:endParaRPr>
          </a:p>
        </p:txBody>
      </p:sp>
      <p:cxnSp>
        <p:nvCxnSpPr>
          <p:cNvPr id="86" name="Straight Arrow Connector 85"/>
          <p:cNvCxnSpPr>
            <a:stCxn id="68" idx="0"/>
          </p:cNvCxnSpPr>
          <p:nvPr/>
        </p:nvCxnSpPr>
        <p:spPr>
          <a:xfrm flipH="1" flipV="1">
            <a:off x="5556251" y="1897162"/>
            <a:ext cx="9525" cy="361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935414" y="1319313"/>
            <a:ext cx="2979737" cy="523875"/>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X</a:t>
            </a:r>
            <a:endParaRPr lang="en-GB" sz="2800" b="1" dirty="0">
              <a:solidFill>
                <a:schemeClr val="accent6">
                  <a:lumMod val="75000"/>
                </a:schemeClr>
              </a:solidFill>
              <a:latin typeface="+mn-lt"/>
            </a:endParaRPr>
          </a:p>
        </p:txBody>
      </p:sp>
      <p:cxnSp>
        <p:nvCxnSpPr>
          <p:cNvPr id="88" name="Straight Arrow Connector 87"/>
          <p:cNvCxnSpPr/>
          <p:nvPr/>
        </p:nvCxnSpPr>
        <p:spPr>
          <a:xfrm flipH="1">
            <a:off x="5675313" y="4968976"/>
            <a:ext cx="349250"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5532439" y="4018063"/>
            <a:ext cx="4205287" cy="1768475"/>
          </a:xfrm>
          <a:custGeom>
            <a:avLst/>
            <a:gdLst>
              <a:gd name="connsiteX0" fmla="*/ 0 w 4206240"/>
              <a:gd name="connsiteY0" fmla="*/ 0 h 1767840"/>
              <a:gd name="connsiteX1" fmla="*/ 1249680 w 4206240"/>
              <a:gd name="connsiteY1" fmla="*/ 1767840 h 1767840"/>
              <a:gd name="connsiteX2" fmla="*/ 2834640 w 4206240"/>
              <a:gd name="connsiteY2" fmla="*/ 1767840 h 1767840"/>
              <a:gd name="connsiteX3" fmla="*/ 4206240 w 4206240"/>
              <a:gd name="connsiteY3" fmla="*/ 1600200 h 1767840"/>
            </a:gdLst>
            <a:ahLst/>
            <a:cxnLst>
              <a:cxn ang="0">
                <a:pos x="connsiteX0" y="connsiteY0"/>
              </a:cxn>
              <a:cxn ang="0">
                <a:pos x="connsiteX1" y="connsiteY1"/>
              </a:cxn>
              <a:cxn ang="0">
                <a:pos x="connsiteX2" y="connsiteY2"/>
              </a:cxn>
              <a:cxn ang="0">
                <a:pos x="connsiteX3" y="connsiteY3"/>
              </a:cxn>
            </a:cxnLst>
            <a:rect l="l" t="t" r="r" b="b"/>
            <a:pathLst>
              <a:path w="4206240" h="1767840">
                <a:moveTo>
                  <a:pt x="0" y="0"/>
                </a:moveTo>
                <a:lnTo>
                  <a:pt x="1249680" y="1767840"/>
                </a:lnTo>
                <a:lnTo>
                  <a:pt x="2834640" y="1767840"/>
                </a:lnTo>
                <a:lnTo>
                  <a:pt x="4206240" y="1600200"/>
                </a:lnTo>
              </a:path>
            </a:pathLst>
          </a:cu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58" name="Title 1"/>
          <p:cNvSpPr>
            <a:spLocks noGrp="1"/>
          </p:cNvSpPr>
          <p:nvPr>
            <p:ph type="title"/>
          </p:nvPr>
        </p:nvSpPr>
        <p:spPr>
          <a:xfrm>
            <a:off x="1524001" y="188640"/>
            <a:ext cx="9072562" cy="922114"/>
          </a:xfrm>
        </p:spPr>
        <p:txBody>
          <a:bodyPr>
            <a:normAutofit/>
          </a:bodyPr>
          <a:lstStyle/>
          <a:p>
            <a:r>
              <a:rPr lang="fr-BE" altLang="fr-FR" dirty="0" smtClean="0"/>
              <a:t>Constructions en forme de toile d’araignée </a:t>
            </a:r>
            <a:endParaRPr lang="en-GB" altLang="fr-FR" dirty="0" smtClean="0"/>
          </a:p>
        </p:txBody>
      </p:sp>
      <p:sp>
        <p:nvSpPr>
          <p:cNvPr id="5" name="Slide Number Placeholder 4"/>
          <p:cNvSpPr>
            <a:spLocks noGrp="1"/>
          </p:cNvSpPr>
          <p:nvPr>
            <p:ph type="sldNum" sz="quarter" idx="10"/>
          </p:nvPr>
        </p:nvSpPr>
        <p:spPr/>
        <p:txBody>
          <a:bodyPr/>
          <a:lstStyle/>
          <a:p>
            <a:fld id="{92636449-DCB5-44C4-A5D8-C0AC2FC8A3BB}" type="slidenum">
              <a:rPr lang="en-GB" smtClean="0"/>
              <a:pPr/>
              <a:t>89</a:t>
            </a:fld>
            <a:endParaRPr lang="en-GB"/>
          </a:p>
        </p:txBody>
      </p:sp>
      <p:pic>
        <p:nvPicPr>
          <p:cNvPr id="22560" name="Picture 2" descr="http://files.softicons.com/download/business-icons/desktop-business-icons-by-aha-soft/png/256x256/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960537"/>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557927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0" grpId="0" animBg="1"/>
      <p:bldP spid="52" grpId="0"/>
      <p:bldP spid="55" grpId="0" animBg="1"/>
      <p:bldP spid="68" grpId="0"/>
      <p:bldP spid="69" grpId="0"/>
      <p:bldP spid="70" grpId="0" animBg="1"/>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Modélisation des informations</a:t>
            </a:r>
            <a:endParaRPr lang="en-US" dirty="0"/>
          </a:p>
        </p:txBody>
      </p:sp>
      <p:sp>
        <p:nvSpPr>
          <p:cNvPr id="3" name="Content Placeholder 2"/>
          <p:cNvSpPr>
            <a:spLocks noGrp="1"/>
          </p:cNvSpPr>
          <p:nvPr>
            <p:ph idx="1"/>
          </p:nvPr>
        </p:nvSpPr>
        <p:spPr/>
        <p:txBody>
          <a:bodyPr>
            <a:normAutofit/>
          </a:bodyPr>
          <a:lstStyle/>
          <a:p>
            <a:r>
              <a:rPr lang="fr-FR" dirty="0" smtClean="0"/>
              <a:t>les informations sont modélisées d'une façon qui se rapproche le plus possible de la réalité</a:t>
            </a:r>
          </a:p>
          <a:p>
            <a:pPr lvl="1"/>
            <a:r>
              <a:rPr lang="fr-FR" dirty="0" smtClean="0"/>
              <a:t>définition des éléments d'information</a:t>
            </a:r>
          </a:p>
          <a:p>
            <a:pPr lvl="1"/>
            <a:r>
              <a:rPr lang="fr-FR" dirty="0" smtClean="0"/>
              <a:t>définition des caractéristiques des éléments d'information</a:t>
            </a:r>
          </a:p>
          <a:p>
            <a:pPr lvl="1"/>
            <a:r>
              <a:rPr lang="fr-FR" dirty="0" smtClean="0"/>
              <a:t>définition des relations entre les éléments d'information</a:t>
            </a:r>
          </a:p>
          <a:p>
            <a:endParaRPr lang="fr-FR" dirty="0" smtClean="0"/>
          </a:p>
          <a:p>
            <a:r>
              <a:rPr lang="fr-FR" dirty="0" smtClean="0"/>
              <a:t>la modélisation tient compte d'un maximum de besoins prévisibles d’utilisation des informations</a:t>
            </a:r>
          </a:p>
          <a:p>
            <a:endParaRPr lang="fr-FR" dirty="0" smtClean="0"/>
          </a:p>
          <a:p>
            <a:r>
              <a:rPr lang="fr-FR" dirty="0" smtClean="0"/>
              <a:t>la modélisation peut être étendue et adaptée de manière souple si la réalité ou les besoins d'utilisation changent (diminution ou augmentation)</a:t>
            </a:r>
          </a:p>
          <a:p>
            <a:endParaRPr lang="fr-FR" dirty="0" smtClean="0"/>
          </a:p>
          <a:p>
            <a:r>
              <a:rPr lang="fr-FR" dirty="0" smtClean="0"/>
              <a:t>la mise en </a:t>
            </a:r>
            <a:r>
              <a:rPr lang="fr-FR" dirty="0" err="1" smtClean="0"/>
              <a:t>oeuvre</a:t>
            </a:r>
            <a:r>
              <a:rPr lang="fr-FR" dirty="0" smtClean="0"/>
              <a:t> de ce modèle est adaptée aux besoins d'utilisation actuels de l'information</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9</a:t>
            </a:fld>
            <a:endParaRPr lang="en-GB" dirty="0"/>
          </a:p>
        </p:txBody>
      </p:sp>
      <p:sp>
        <p:nvSpPr>
          <p:cNvPr id="4" name="Date Placeholder 3"/>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2292583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67213" y="15462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61001" y="1150913"/>
            <a:ext cx="360363" cy="360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719763" y="27654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Oval 21"/>
          <p:cNvSpPr/>
          <p:nvPr/>
        </p:nvSpPr>
        <p:spPr>
          <a:xfrm>
            <a:off x="4367213" y="2987651"/>
            <a:ext cx="360362" cy="35877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5016501" y="2260575"/>
            <a:ext cx="358775" cy="36036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4"/>
          <p:cNvCxnSpPr>
            <a:stCxn id="20" idx="4"/>
            <a:endCxn id="21" idx="0"/>
          </p:cNvCxnSpPr>
          <p:nvPr/>
        </p:nvCxnSpPr>
        <p:spPr>
          <a:xfrm>
            <a:off x="5640388" y="1511276"/>
            <a:ext cx="260350" cy="125412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0" idx="3"/>
            <a:endCxn id="23" idx="0"/>
          </p:cNvCxnSpPr>
          <p:nvPr/>
        </p:nvCxnSpPr>
        <p:spPr>
          <a:xfrm flipH="1">
            <a:off x="5195888" y="1458887"/>
            <a:ext cx="317500" cy="801688"/>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5"/>
            <a:endCxn id="21" idx="2"/>
          </p:cNvCxnSpPr>
          <p:nvPr/>
        </p:nvCxnSpPr>
        <p:spPr>
          <a:xfrm>
            <a:off x="5322889" y="2568551"/>
            <a:ext cx="396875" cy="37782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3"/>
            <a:endCxn id="22" idx="7"/>
          </p:cNvCxnSpPr>
          <p:nvPr/>
        </p:nvCxnSpPr>
        <p:spPr>
          <a:xfrm flipH="1">
            <a:off x="4675188" y="2568551"/>
            <a:ext cx="393700" cy="47148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3" idx="5"/>
          </p:cNvCxnSpPr>
          <p:nvPr/>
        </p:nvCxnSpPr>
        <p:spPr>
          <a:xfrm flipH="1" flipV="1">
            <a:off x="4675188" y="1854176"/>
            <a:ext cx="393700" cy="460375"/>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a:endCxn id="22" idx="0"/>
          </p:cNvCxnSpPr>
          <p:nvPr/>
        </p:nvCxnSpPr>
        <p:spPr>
          <a:xfrm>
            <a:off x="4421188" y="1854176"/>
            <a:ext cx="127000" cy="113347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Right Bracket 36"/>
          <p:cNvSpPr/>
          <p:nvPr/>
        </p:nvSpPr>
        <p:spPr>
          <a:xfrm rot="5400000">
            <a:off x="6996113" y="2411387"/>
            <a:ext cx="144462" cy="5976938"/>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9" name="Straight Arrow Connector 38"/>
          <p:cNvCxnSpPr/>
          <p:nvPr/>
        </p:nvCxnSpPr>
        <p:spPr>
          <a:xfrm>
            <a:off x="5232400" y="5038701"/>
            <a:ext cx="0" cy="7842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583113" y="5903887"/>
            <a:ext cx="2316162" cy="5032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Cotation des risques</a:t>
            </a:r>
            <a:endParaRPr lang="en-GB" b="1" dirty="0"/>
          </a:p>
        </p:txBody>
      </p:sp>
      <p:sp>
        <p:nvSpPr>
          <p:cNvPr id="52" name="Rectangle 51"/>
          <p:cNvSpPr/>
          <p:nvPr/>
        </p:nvSpPr>
        <p:spPr>
          <a:xfrm>
            <a:off x="8624889" y="1438250"/>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Variables locales</a:t>
            </a:r>
            <a:endParaRPr lang="en-GB" b="1" dirty="0"/>
          </a:p>
        </p:txBody>
      </p:sp>
      <p:sp>
        <p:nvSpPr>
          <p:cNvPr id="54" name="Rectangle 53"/>
          <p:cNvSpPr/>
          <p:nvPr/>
        </p:nvSpPr>
        <p:spPr>
          <a:xfrm>
            <a:off x="6743700" y="3508350"/>
            <a:ext cx="1296988"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indirects du réseau</a:t>
            </a:r>
            <a:endParaRPr lang="en-GB" b="1" dirty="0"/>
          </a:p>
        </p:txBody>
      </p:sp>
      <p:sp>
        <p:nvSpPr>
          <p:cNvPr id="56" name="Rectangle 55"/>
          <p:cNvSpPr/>
          <p:nvPr/>
        </p:nvSpPr>
        <p:spPr>
          <a:xfrm>
            <a:off x="4583114" y="3494062"/>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directs du réseau</a:t>
            </a:r>
            <a:endParaRPr lang="en-GB" b="1" dirty="0"/>
          </a:p>
        </p:txBody>
      </p:sp>
      <p:cxnSp>
        <p:nvCxnSpPr>
          <p:cNvPr id="58" name="Straight Arrow Connector 57"/>
          <p:cNvCxnSpPr/>
          <p:nvPr/>
        </p:nvCxnSpPr>
        <p:spPr>
          <a:xfrm>
            <a:off x="9272588" y="2808263"/>
            <a:ext cx="0" cy="2519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232400" y="2828901"/>
            <a:ext cx="280988" cy="59848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003926" y="2230413"/>
            <a:ext cx="1387475" cy="11969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232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391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32400" y="54705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967663" y="188070"/>
            <a:ext cx="2093912" cy="57626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dirty="0"/>
              <a:t>Bases de données</a:t>
            </a:r>
            <a:endParaRPr lang="en-GB" b="1" dirty="0"/>
          </a:p>
        </p:txBody>
      </p:sp>
      <p:cxnSp>
        <p:nvCxnSpPr>
          <p:cNvPr id="80" name="Straight Arrow Connector 79"/>
          <p:cNvCxnSpPr/>
          <p:nvPr/>
        </p:nvCxnSpPr>
        <p:spPr>
          <a:xfrm flipH="1">
            <a:off x="6743701" y="764704"/>
            <a:ext cx="1439863" cy="709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61350" y="764704"/>
            <a:ext cx="787400" cy="5318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61351" y="2365351"/>
            <a:ext cx="1800225" cy="369887"/>
          </a:xfrm>
          <a:prstGeom prst="rect">
            <a:avLst/>
          </a:prstGeom>
          <a:noFill/>
        </p:spPr>
        <p:txBody>
          <a:bodyPr wrap="none">
            <a:spAutoFit/>
          </a:bodyPr>
          <a:lstStyle/>
          <a:p>
            <a:pPr fontAlgn="auto">
              <a:spcBef>
                <a:spcPts val="0"/>
              </a:spcBef>
              <a:spcAft>
                <a:spcPts val="0"/>
              </a:spcAft>
              <a:defRPr/>
            </a:pPr>
            <a:r>
              <a:rPr lang="fr-BE" b="1" dirty="0">
                <a:solidFill>
                  <a:schemeClr val="bg1">
                    <a:lumMod val="65000"/>
                  </a:schemeClr>
                </a:solidFill>
                <a:latin typeface="+mn-lt"/>
              </a:rPr>
              <a:t>Ex. </a:t>
            </a:r>
            <a:r>
              <a:rPr lang="fr-BE" dirty="0">
                <a:solidFill>
                  <a:schemeClr val="bg1">
                    <a:lumMod val="65000"/>
                  </a:schemeClr>
                </a:solidFill>
                <a:latin typeface="+mn-lt"/>
              </a:rPr>
              <a:t>Taille, secteur</a:t>
            </a:r>
            <a:endParaRPr lang="en-GB" dirty="0">
              <a:solidFill>
                <a:schemeClr val="bg1">
                  <a:lumMod val="65000"/>
                </a:schemeClr>
              </a:solidFill>
              <a:latin typeface="+mn-lt"/>
            </a:endParaRPr>
          </a:p>
        </p:txBody>
      </p:sp>
      <p:sp>
        <p:nvSpPr>
          <p:cNvPr id="41" name="TextBox 40"/>
          <p:cNvSpPr txBox="1"/>
          <p:nvPr/>
        </p:nvSpPr>
        <p:spPr>
          <a:xfrm>
            <a:off x="6167438" y="4392588"/>
            <a:ext cx="2457450" cy="646113"/>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Influence de l'ensemble du réseau</a:t>
            </a:r>
            <a:endParaRPr lang="en-GB" dirty="0">
              <a:solidFill>
                <a:schemeClr val="bg1">
                  <a:lumMod val="65000"/>
                </a:schemeClr>
              </a:solidFill>
              <a:latin typeface="+mn-lt"/>
            </a:endParaRPr>
          </a:p>
        </p:txBody>
      </p:sp>
      <p:sp>
        <p:nvSpPr>
          <p:cNvPr id="43" name="TextBox 42"/>
          <p:cNvSpPr txBox="1"/>
          <p:nvPr/>
        </p:nvSpPr>
        <p:spPr>
          <a:xfrm>
            <a:off x="4243388" y="4391000"/>
            <a:ext cx="1890712" cy="646112"/>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Relations entre  différents acteurs</a:t>
            </a:r>
            <a:endParaRPr lang="en-GB" dirty="0">
              <a:solidFill>
                <a:schemeClr val="bg1">
                  <a:lumMod val="65000"/>
                </a:schemeClr>
              </a:solidFill>
              <a:latin typeface="+mn-lt"/>
            </a:endParaRPr>
          </a:p>
        </p:txBody>
      </p:sp>
      <p:sp>
        <p:nvSpPr>
          <p:cNvPr id="6" name="Rectangle 5"/>
          <p:cNvSpPr/>
          <p:nvPr/>
        </p:nvSpPr>
        <p:spPr>
          <a:xfrm>
            <a:off x="6240464" y="1812900"/>
            <a:ext cx="503237" cy="41751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20" idx="5"/>
            <a:endCxn id="6" idx="1"/>
          </p:cNvCxnSpPr>
          <p:nvPr/>
        </p:nvCxnSpPr>
        <p:spPr>
          <a:xfrm>
            <a:off x="5768975" y="1458888"/>
            <a:ext cx="471488" cy="5635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7"/>
            <a:endCxn id="6" idx="1"/>
          </p:cNvCxnSpPr>
          <p:nvPr/>
        </p:nvCxnSpPr>
        <p:spPr>
          <a:xfrm flipV="1">
            <a:off x="6027739" y="2022451"/>
            <a:ext cx="212725" cy="7953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1"/>
            <a:endCxn id="23" idx="7"/>
          </p:cNvCxnSpPr>
          <p:nvPr/>
        </p:nvCxnSpPr>
        <p:spPr>
          <a:xfrm flipH="1">
            <a:off x="5322889" y="2022450"/>
            <a:ext cx="917575" cy="2921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1951" y="59753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47851" y="33115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8" name="Rectangle 47"/>
          <p:cNvSpPr/>
          <p:nvPr/>
        </p:nvSpPr>
        <p:spPr>
          <a:xfrm>
            <a:off x="1847851" y="39973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9" name="Rectangle 48"/>
          <p:cNvSpPr/>
          <p:nvPr/>
        </p:nvSpPr>
        <p:spPr>
          <a:xfrm>
            <a:off x="1847851" y="4679926"/>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50" name="Rectangle 49"/>
          <p:cNvSpPr/>
          <p:nvPr/>
        </p:nvSpPr>
        <p:spPr>
          <a:xfrm>
            <a:off x="1847851" y="5292701"/>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51" name="Rectangle 50"/>
          <p:cNvSpPr/>
          <p:nvPr/>
        </p:nvSpPr>
        <p:spPr>
          <a:xfrm>
            <a:off x="1847851" y="33003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7" name="Rectangle 56"/>
          <p:cNvSpPr/>
          <p:nvPr/>
        </p:nvSpPr>
        <p:spPr>
          <a:xfrm>
            <a:off x="1847851" y="39973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 name="Slide Number Placeholder 7"/>
          <p:cNvSpPr>
            <a:spLocks noGrp="1"/>
          </p:cNvSpPr>
          <p:nvPr>
            <p:ph type="sldNum" sz="quarter" idx="12"/>
          </p:nvPr>
        </p:nvSpPr>
        <p:spPr/>
        <p:txBody>
          <a:bodyPr/>
          <a:lstStyle/>
          <a:p>
            <a:pPr>
              <a:defRPr/>
            </a:pPr>
            <a:fld id="{ACE9DE2A-395A-4A0C-9F6F-3BDB9779965B}" type="slidenum">
              <a:rPr lang="en-GB"/>
              <a:pPr>
                <a:defRPr/>
              </a:pPr>
              <a:t>90</a:t>
            </a:fld>
            <a:endParaRPr lang="en-GB"/>
          </a:p>
        </p:txBody>
      </p:sp>
      <p:sp>
        <p:nvSpPr>
          <p:cNvPr id="45" name="TextBox 73"/>
          <p:cNvSpPr txBox="1"/>
          <p:nvPr/>
        </p:nvSpPr>
        <p:spPr>
          <a:xfrm>
            <a:off x="2470151" y="548432"/>
            <a:ext cx="3621441" cy="523220"/>
          </a:xfrm>
          <a:prstGeom prst="rect">
            <a:avLst/>
          </a:prstGeom>
          <a:noFill/>
        </p:spPr>
        <p:txBody>
          <a:bodyPr wrap="none">
            <a:spAutoFit/>
          </a:bodyPr>
          <a:lstStyle/>
          <a:p>
            <a:pPr fontAlgn="auto">
              <a:spcBef>
                <a:spcPts val="0"/>
              </a:spcBef>
              <a:spcAft>
                <a:spcPts val="0"/>
              </a:spcAft>
              <a:defRPr/>
            </a:pPr>
            <a:r>
              <a:rPr lang="fr-BE" sz="2800" dirty="0">
                <a:solidFill>
                  <a:schemeClr val="accent6">
                    <a:lumMod val="75000"/>
                  </a:schemeClr>
                </a:solidFill>
                <a:latin typeface="+mn-lt"/>
              </a:rPr>
              <a:t>Modélisation du réseau</a:t>
            </a:r>
            <a:endParaRPr lang="en-GB" sz="2800" b="1" dirty="0">
              <a:solidFill>
                <a:schemeClr val="accent6">
                  <a:lumMod val="75000"/>
                </a:schemeClr>
              </a:solidFill>
              <a:latin typeface="+mn-lt"/>
            </a:endParaRPr>
          </a:p>
        </p:txBody>
      </p:sp>
      <p:pic>
        <p:nvPicPr>
          <p:cNvPr id="11" name="Picture 10"/>
          <p:cNvPicPr>
            <a:picLocks noChangeAspect="1"/>
          </p:cNvPicPr>
          <p:nvPr/>
        </p:nvPicPr>
        <p:blipFill>
          <a:blip r:embed="rId3"/>
          <a:stretch>
            <a:fillRect/>
          </a:stretch>
        </p:blipFill>
        <p:spPr>
          <a:xfrm>
            <a:off x="839416" y="6489701"/>
            <a:ext cx="1158340" cy="371888"/>
          </a:xfrm>
          <a:prstGeom prst="rect">
            <a:avLst/>
          </a:prstGeom>
        </p:spPr>
      </p:pic>
    </p:spTree>
    <p:extLst>
      <p:ext uri="{BB962C8B-B14F-4D97-AF65-F5344CB8AC3E}">
        <p14:creationId xmlns:p14="http://schemas.microsoft.com/office/powerpoint/2010/main" val="416679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xit" presetSubtype="0" fill="hold"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4" grpId="0" animBg="1"/>
      <p:bldP spid="2" grpId="0"/>
      <p:bldP spid="41" grpId="0"/>
      <p:bldP spid="6" grpId="0" animBg="1"/>
      <p:bldP spid="5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63975" y="4003453"/>
            <a:ext cx="2808288" cy="20875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Travailleurs</a:t>
            </a:r>
          </a:p>
          <a:p>
            <a:pPr algn="ctr" fontAlgn="auto">
              <a:spcBef>
                <a:spcPts val="0"/>
              </a:spcBef>
              <a:spcAft>
                <a:spcPts val="0"/>
              </a:spcAft>
              <a:defRPr/>
            </a:pPr>
            <a:r>
              <a:rPr lang="fr-BE" sz="2400" b="1" dirty="0">
                <a:solidFill>
                  <a:schemeClr val="bg1">
                    <a:lumMod val="50000"/>
                  </a:schemeClr>
                </a:solidFill>
              </a:rPr>
              <a:t>(prestations fictives)</a:t>
            </a:r>
            <a:endParaRPr lang="en-GB" sz="2400" b="1" dirty="0">
              <a:solidFill>
                <a:schemeClr val="bg1">
                  <a:lumMod val="50000"/>
                </a:schemeClr>
              </a:solidFill>
            </a:endParaRPr>
          </a:p>
        </p:txBody>
      </p:sp>
      <p:sp>
        <p:nvSpPr>
          <p:cNvPr id="6" name="Rectangle 5"/>
          <p:cNvSpPr/>
          <p:nvPr/>
        </p:nvSpPr>
        <p:spPr>
          <a:xfrm>
            <a:off x="8399463" y="4003453"/>
            <a:ext cx="1873250" cy="20875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600" b="1" dirty="0">
                <a:solidFill>
                  <a:schemeClr val="bg1">
                    <a:lumMod val="50000"/>
                  </a:schemeClr>
                </a:solidFill>
              </a:rPr>
              <a:t>Droits abusifs (sociaux, économiques,…)</a:t>
            </a:r>
            <a:endParaRPr lang="en-GB" sz="1600" b="1" dirty="0">
              <a:solidFill>
                <a:schemeClr val="bg1">
                  <a:lumMod val="50000"/>
                </a:schemeClr>
              </a:solidFill>
            </a:endParaRPr>
          </a:p>
        </p:txBody>
      </p:sp>
      <p:sp>
        <p:nvSpPr>
          <p:cNvPr id="5" name="Rectangle 4"/>
          <p:cNvSpPr/>
          <p:nvPr/>
        </p:nvSpPr>
        <p:spPr>
          <a:xfrm>
            <a:off x="8399463" y="1274541"/>
            <a:ext cx="1873250" cy="13620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dirty="0">
                <a:solidFill>
                  <a:schemeClr val="bg1">
                    <a:lumMod val="50000"/>
                  </a:schemeClr>
                </a:solidFill>
              </a:rPr>
              <a:t>ONSS</a:t>
            </a:r>
            <a:endParaRPr lang="en-GB" sz="2800" dirty="0">
              <a:solidFill>
                <a:schemeClr val="bg1">
                  <a:lumMod val="50000"/>
                </a:schemeClr>
              </a:solidFill>
            </a:endParaRPr>
          </a:p>
        </p:txBody>
      </p:sp>
      <p:sp>
        <p:nvSpPr>
          <p:cNvPr id="24" name="Line 15"/>
          <p:cNvSpPr>
            <a:spLocks noChangeShapeType="1"/>
          </p:cNvSpPr>
          <p:nvPr/>
        </p:nvSpPr>
        <p:spPr bwMode="auto">
          <a:xfrm flipV="1">
            <a:off x="5592764" y="2636616"/>
            <a:ext cx="22225" cy="1654175"/>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2" name="Picture 16"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44830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7"/>
          <p:cNvSpPr>
            <a:spLocks noChangeShapeType="1"/>
          </p:cNvSpPr>
          <p:nvPr/>
        </p:nvSpPr>
        <p:spPr bwMode="auto">
          <a:xfrm flipH="1" flipV="1">
            <a:off x="5230813" y="2636616"/>
            <a:ext cx="0" cy="2014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4" name="Picture 18"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08635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9"/>
          <p:cNvSpPr>
            <a:spLocks noChangeShapeType="1"/>
          </p:cNvSpPr>
          <p:nvPr/>
        </p:nvSpPr>
        <p:spPr bwMode="auto">
          <a:xfrm flipV="1">
            <a:off x="4872038" y="2636616"/>
            <a:ext cx="0" cy="2395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6" name="Picture 20"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4727576" y="3214465"/>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151313" y="1271365"/>
            <a:ext cx="2197100" cy="1365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entreprise (fictive)</a:t>
            </a:r>
            <a:endParaRPr lang="en-GB" sz="2400" b="1" dirty="0">
              <a:solidFill>
                <a:schemeClr val="bg1">
                  <a:lumMod val="50000"/>
                </a:schemeClr>
              </a:solidFill>
            </a:endParaRPr>
          </a:p>
        </p:txBody>
      </p:sp>
      <p:sp>
        <p:nvSpPr>
          <p:cNvPr id="4" name="Oval 3"/>
          <p:cNvSpPr/>
          <p:nvPr/>
        </p:nvSpPr>
        <p:spPr>
          <a:xfrm>
            <a:off x="4654551" y="4867053"/>
            <a:ext cx="385763"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21313" y="4146328"/>
            <a:ext cx="387350"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049838" y="4506690"/>
            <a:ext cx="385762" cy="360362"/>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6348413" y="1917477"/>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48413" y="2277840"/>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2600" y="1557116"/>
            <a:ext cx="750888" cy="369887"/>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DMFA</a:t>
            </a:r>
            <a:endParaRPr lang="en-GB" dirty="0">
              <a:solidFill>
                <a:schemeClr val="accent6">
                  <a:lumMod val="75000"/>
                </a:schemeClr>
              </a:solidFill>
              <a:latin typeface="+mn-lt"/>
            </a:endParaRPr>
          </a:p>
        </p:txBody>
      </p:sp>
      <p:sp>
        <p:nvSpPr>
          <p:cNvPr id="32" name="TextBox 31"/>
          <p:cNvSpPr txBox="1"/>
          <p:nvPr/>
        </p:nvSpPr>
        <p:spPr>
          <a:xfrm>
            <a:off x="6832601" y="1917477"/>
            <a:ext cx="919163"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Dimona</a:t>
            </a:r>
            <a:endParaRPr lang="en-GB" dirty="0">
              <a:solidFill>
                <a:schemeClr val="accent6">
                  <a:lumMod val="75000"/>
                </a:schemeClr>
              </a:solidFill>
              <a:latin typeface="+mn-lt"/>
            </a:endParaRPr>
          </a:p>
        </p:txBody>
      </p:sp>
      <p:cxnSp>
        <p:nvCxnSpPr>
          <p:cNvPr id="34" name="Straight Arrow Connector 33"/>
          <p:cNvCxnSpPr>
            <a:stCxn id="5" idx="2"/>
          </p:cNvCxnSpPr>
          <p:nvPr/>
        </p:nvCxnSpPr>
        <p:spPr>
          <a:xfrm>
            <a:off x="9336088" y="2636616"/>
            <a:ext cx="0" cy="433387"/>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951539" y="4327302"/>
            <a:ext cx="2447925"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592763" y="4722590"/>
            <a:ext cx="2806700"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1"/>
          </p:cNvCxnSpPr>
          <p:nvPr/>
        </p:nvCxnSpPr>
        <p:spPr>
          <a:xfrm flipH="1">
            <a:off x="5230813" y="5046440"/>
            <a:ext cx="3168650" cy="36512"/>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64201" y="2925540"/>
            <a:ext cx="180022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Paiement de  500 à 2000 </a:t>
            </a:r>
            <a:r>
              <a:rPr lang="fr-BE" b="1" dirty="0" smtClean="0">
                <a:solidFill>
                  <a:schemeClr val="accent6">
                    <a:lumMod val="75000"/>
                  </a:schemeClr>
                </a:solidFill>
                <a:latin typeface="+mn-lt"/>
              </a:rPr>
              <a:t>euros</a:t>
            </a:r>
            <a:endParaRPr lang="en-GB" b="1" dirty="0">
              <a:solidFill>
                <a:schemeClr val="accent6">
                  <a:lumMod val="75000"/>
                </a:schemeClr>
              </a:solidFill>
              <a:latin typeface="+mn-lt"/>
            </a:endParaRPr>
          </a:p>
        </p:txBody>
      </p:sp>
      <p:sp>
        <p:nvSpPr>
          <p:cNvPr id="2" name="TextBox 1"/>
          <p:cNvSpPr txBox="1"/>
          <p:nvPr/>
        </p:nvSpPr>
        <p:spPr>
          <a:xfrm>
            <a:off x="8399463" y="3136677"/>
            <a:ext cx="1873250" cy="400050"/>
          </a:xfrm>
          <a:prstGeom prst="rect">
            <a:avLst/>
          </a:prstGeom>
          <a:noFill/>
          <a:ln w="28575">
            <a:solidFill>
              <a:schemeClr val="bg1">
                <a:lumMod val="50000"/>
              </a:schemeClr>
            </a:solidFill>
          </a:ln>
        </p:spPr>
        <p:txBody>
          <a:bodyPr>
            <a:spAutoFit/>
          </a:bodyPr>
          <a:lstStyle/>
          <a:p>
            <a:pPr algn="ctr" fontAlgn="auto">
              <a:spcBef>
                <a:spcPts val="0"/>
              </a:spcBef>
              <a:spcAft>
                <a:spcPts val="0"/>
              </a:spcAft>
              <a:defRPr/>
            </a:pPr>
            <a:r>
              <a:rPr lang="fr-BE" sz="2000" b="1" dirty="0">
                <a:solidFill>
                  <a:schemeClr val="bg1">
                    <a:lumMod val="50000"/>
                  </a:schemeClr>
                </a:solidFill>
                <a:latin typeface="+mn-lt"/>
              </a:rPr>
              <a:t>IPSS</a:t>
            </a:r>
            <a:endParaRPr lang="en-GB" sz="2000" b="1" dirty="0">
              <a:solidFill>
                <a:schemeClr val="bg1">
                  <a:lumMod val="50000"/>
                </a:schemeClr>
              </a:solidFill>
              <a:latin typeface="+mn-lt"/>
            </a:endParaRPr>
          </a:p>
        </p:txBody>
      </p:sp>
      <p:cxnSp>
        <p:nvCxnSpPr>
          <p:cNvPr id="37" name="Straight Connector 36"/>
          <p:cNvCxnSpPr/>
          <p:nvPr/>
        </p:nvCxnSpPr>
        <p:spPr>
          <a:xfrm>
            <a:off x="1631951"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847851"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1" name="Rectangle 40"/>
          <p:cNvSpPr/>
          <p:nvPr/>
        </p:nvSpPr>
        <p:spPr>
          <a:xfrm>
            <a:off x="1847851" y="4259264"/>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3" name="Rectangle 42"/>
          <p:cNvSpPr/>
          <p:nvPr/>
        </p:nvSpPr>
        <p:spPr>
          <a:xfrm>
            <a:off x="1847851" y="4941889"/>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44" name="Rectangle 43"/>
          <p:cNvSpPr/>
          <p:nvPr/>
        </p:nvSpPr>
        <p:spPr>
          <a:xfrm>
            <a:off x="1847851" y="5554664"/>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45" name="Rectangle 44"/>
          <p:cNvSpPr/>
          <p:nvPr/>
        </p:nvSpPr>
        <p:spPr>
          <a:xfrm>
            <a:off x="1847851" y="3573464"/>
            <a:ext cx="1800225" cy="266382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46" name="Rectangle 45"/>
          <p:cNvSpPr/>
          <p:nvPr/>
        </p:nvSpPr>
        <p:spPr>
          <a:xfrm>
            <a:off x="1847851" y="555466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8" name="Straight Arrow Connector 47"/>
          <p:cNvCxnSpPr/>
          <p:nvPr/>
        </p:nvCxnSpPr>
        <p:spPr>
          <a:xfrm>
            <a:off x="86169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975725"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2646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5519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7678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9837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348413" y="1557115"/>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32600" y="1196752"/>
            <a:ext cx="344488"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a:t>
            </a:r>
            <a:endParaRPr lang="en-GB" dirty="0">
              <a:solidFill>
                <a:schemeClr val="accent6">
                  <a:lumMod val="75000"/>
                </a:schemeClr>
              </a:solidFill>
              <a:latin typeface="+mn-lt"/>
            </a:endParaRPr>
          </a:p>
        </p:txBody>
      </p:sp>
      <p:pic>
        <p:nvPicPr>
          <p:cNvPr id="24616" name="Picture 2" descr="USA Dollar 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1" y="4262215"/>
            <a:ext cx="16795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4294967295"/>
          </p:nvPr>
        </p:nvSpPr>
        <p:spPr>
          <a:xfrm>
            <a:off x="9917114" y="6489701"/>
            <a:ext cx="750887" cy="365125"/>
          </a:xfrm>
          <a:prstGeom prst="rect">
            <a:avLst/>
          </a:prstGeom>
        </p:spPr>
        <p:txBody>
          <a:bodyPr/>
          <a:lstStyle/>
          <a:p>
            <a:pPr>
              <a:defRPr/>
            </a:pPr>
            <a:fld id="{D6E2B4F0-8920-47AE-88AA-AE50437D4198}" type="slidenum">
              <a:rPr lang="en-GB"/>
              <a:pPr>
                <a:defRPr/>
              </a:pPr>
              <a:t>91</a:t>
            </a:fld>
            <a:endParaRPr lang="en-GB"/>
          </a:p>
        </p:txBody>
      </p:sp>
      <p:pic>
        <p:nvPicPr>
          <p:cNvPr id="24618" name="Picture 2" descr="http://files.softicons.com/download/business-icons/desktop-business-icons-by-aha-soft/png/256x256/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1269777"/>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7" name="Title 1"/>
          <p:cNvSpPr>
            <a:spLocks noGrp="1"/>
          </p:cNvSpPr>
          <p:nvPr>
            <p:ph type="title"/>
          </p:nvPr>
        </p:nvSpPr>
        <p:spPr>
          <a:xfrm>
            <a:off x="1991544" y="188640"/>
            <a:ext cx="8229600" cy="922114"/>
          </a:xfrm>
        </p:spPr>
        <p:txBody>
          <a:bodyPr>
            <a:normAutofit/>
          </a:bodyPr>
          <a:lstStyle/>
          <a:p>
            <a:r>
              <a:rPr lang="fr-BE" dirty="0" smtClean="0"/>
              <a:t>Kits sociaux</a:t>
            </a:r>
            <a:endParaRPr lang="fr-BE" dirty="0"/>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083130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p:cNvCxnSpPr/>
          <p:nvPr/>
        </p:nvCxnSpPr>
        <p:spPr>
          <a:xfrm>
            <a:off x="7854951" y="2851299"/>
            <a:ext cx="815975" cy="1071563"/>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66163" y="2779862"/>
            <a:ext cx="201612" cy="1163637"/>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47" idx="0"/>
          </p:cNvCxnSpPr>
          <p:nvPr/>
        </p:nvCxnSpPr>
        <p:spPr>
          <a:xfrm flipH="1">
            <a:off x="9215439" y="2708423"/>
            <a:ext cx="98425" cy="1150938"/>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9696450" y="2779861"/>
            <a:ext cx="287338" cy="1143000"/>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152776" y="209699"/>
            <a:ext cx="2162175" cy="1662113"/>
          </a:xfrm>
          <a:custGeom>
            <a:avLst/>
            <a:gdLst>
              <a:gd name="connsiteX0" fmla="*/ 2152185 w 2163337"/>
              <a:gd name="connsiteY0" fmla="*/ 1550020 h 1661532"/>
              <a:gd name="connsiteX1" fmla="*/ 2141034 w 2163337"/>
              <a:gd name="connsiteY1" fmla="*/ 1103971 h 1661532"/>
              <a:gd name="connsiteX2" fmla="*/ 1471961 w 2163337"/>
              <a:gd name="connsiteY2" fmla="*/ 1103971 h 1661532"/>
              <a:gd name="connsiteX3" fmla="*/ 1438507 w 2163337"/>
              <a:gd name="connsiteY3" fmla="*/ 223025 h 1661532"/>
              <a:gd name="connsiteX4" fmla="*/ 1293542 w 2163337"/>
              <a:gd name="connsiteY4" fmla="*/ 44605 h 1661532"/>
              <a:gd name="connsiteX5" fmla="*/ 1025912 w 2163337"/>
              <a:gd name="connsiteY5" fmla="*/ 0 h 1661532"/>
              <a:gd name="connsiteX6" fmla="*/ 479502 w 2163337"/>
              <a:gd name="connsiteY6" fmla="*/ 189571 h 1661532"/>
              <a:gd name="connsiteX7" fmla="*/ 379142 w 2163337"/>
              <a:gd name="connsiteY7" fmla="*/ 457200 h 1661532"/>
              <a:gd name="connsiteX8" fmla="*/ 423746 w 2163337"/>
              <a:gd name="connsiteY8" fmla="*/ 1170878 h 1661532"/>
              <a:gd name="connsiteX9" fmla="*/ 0 w 2163337"/>
              <a:gd name="connsiteY9" fmla="*/ 1215483 h 1661532"/>
              <a:gd name="connsiteX10" fmla="*/ 0 w 2163337"/>
              <a:gd name="connsiteY10" fmla="*/ 1661532 h 1661532"/>
              <a:gd name="connsiteX11" fmla="*/ 2163337 w 2163337"/>
              <a:gd name="connsiteY11" fmla="*/ 1661532 h 1661532"/>
              <a:gd name="connsiteX12" fmla="*/ 2152185 w 2163337"/>
              <a:gd name="connsiteY12" fmla="*/ 1483113 h 16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337" h="1661532">
                <a:moveTo>
                  <a:pt x="2152185" y="1550020"/>
                </a:moveTo>
                <a:lnTo>
                  <a:pt x="2141034" y="1103971"/>
                </a:lnTo>
                <a:lnTo>
                  <a:pt x="1471961" y="1103971"/>
                </a:lnTo>
                <a:lnTo>
                  <a:pt x="1438507" y="223025"/>
                </a:lnTo>
                <a:lnTo>
                  <a:pt x="1293542" y="44605"/>
                </a:lnTo>
                <a:lnTo>
                  <a:pt x="1025912" y="0"/>
                </a:lnTo>
                <a:lnTo>
                  <a:pt x="479502" y="189571"/>
                </a:lnTo>
                <a:lnTo>
                  <a:pt x="379142" y="457200"/>
                </a:lnTo>
                <a:lnTo>
                  <a:pt x="423746" y="1170878"/>
                </a:lnTo>
                <a:lnTo>
                  <a:pt x="0" y="1215483"/>
                </a:lnTo>
                <a:lnTo>
                  <a:pt x="0" y="1661532"/>
                </a:lnTo>
                <a:lnTo>
                  <a:pt x="2163337" y="1661532"/>
                </a:lnTo>
                <a:lnTo>
                  <a:pt x="2152185" y="1483113"/>
                </a:lnTo>
              </a:path>
            </a:pathLst>
          </a:custGeom>
          <a:solidFill>
            <a:schemeClr val="bg1">
              <a:lumMod val="95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reeform 62"/>
          <p:cNvSpPr/>
          <p:nvPr/>
        </p:nvSpPr>
        <p:spPr>
          <a:xfrm>
            <a:off x="6705601" y="1684486"/>
            <a:ext cx="2162175" cy="1041400"/>
          </a:xfrm>
          <a:custGeom>
            <a:avLst/>
            <a:gdLst>
              <a:gd name="connsiteX0" fmla="*/ 0 w 1816100"/>
              <a:gd name="connsiteY0" fmla="*/ 1016000 h 1041400"/>
              <a:gd name="connsiteX1" fmla="*/ 736600 w 1816100"/>
              <a:gd name="connsiteY1" fmla="*/ 990600 h 1041400"/>
              <a:gd name="connsiteX2" fmla="*/ 1409700 w 1816100"/>
              <a:gd name="connsiteY2" fmla="*/ 0 h 1041400"/>
              <a:gd name="connsiteX3" fmla="*/ 1460500 w 1816100"/>
              <a:gd name="connsiteY3" fmla="*/ 304800 h 1041400"/>
              <a:gd name="connsiteX4" fmla="*/ 1816100 w 1816100"/>
              <a:gd name="connsiteY4" fmla="*/ 1028700 h 1041400"/>
              <a:gd name="connsiteX5" fmla="*/ 50800 w 1816100"/>
              <a:gd name="connsiteY5" fmla="*/ 1016000 h 1041400"/>
              <a:gd name="connsiteX6" fmla="*/ 50800 w 1816100"/>
              <a:gd name="connsiteY6" fmla="*/ 1041400 h 1041400"/>
              <a:gd name="connsiteX7" fmla="*/ 76200 w 1816100"/>
              <a:gd name="connsiteY7" fmla="*/ 1016000 h 1041400"/>
              <a:gd name="connsiteX8" fmla="*/ 63500 w 1816100"/>
              <a:gd name="connsiteY8" fmla="*/ 1028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041400">
                <a:moveTo>
                  <a:pt x="0" y="1016000"/>
                </a:moveTo>
                <a:lnTo>
                  <a:pt x="736600" y="990600"/>
                </a:lnTo>
                <a:lnTo>
                  <a:pt x="1409700" y="0"/>
                </a:lnTo>
                <a:lnTo>
                  <a:pt x="1460500" y="304800"/>
                </a:lnTo>
                <a:lnTo>
                  <a:pt x="1816100" y="1028700"/>
                </a:lnTo>
                <a:lnTo>
                  <a:pt x="50800" y="1016000"/>
                </a:lnTo>
                <a:lnTo>
                  <a:pt x="50800" y="1041400"/>
                </a:lnTo>
                <a:lnTo>
                  <a:pt x="76200" y="1016000"/>
                </a:lnTo>
                <a:lnTo>
                  <a:pt x="63500" y="1028700"/>
                </a:lnTo>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4862514" y="258912"/>
            <a:ext cx="1520825"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X</a:t>
            </a:r>
            <a:endParaRPr lang="en-GB" sz="2000" b="1" dirty="0"/>
          </a:p>
        </p:txBody>
      </p:sp>
      <p:sp>
        <p:nvSpPr>
          <p:cNvPr id="21" name="Rectangle 20"/>
          <p:cNvSpPr/>
          <p:nvPr/>
        </p:nvSpPr>
        <p:spPr>
          <a:xfrm>
            <a:off x="6461125" y="258912"/>
            <a:ext cx="1943100"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Y</a:t>
            </a:r>
            <a:endParaRPr lang="en-GB" sz="2000" b="1" dirty="0"/>
          </a:p>
        </p:txBody>
      </p:sp>
      <p:sp>
        <p:nvSpPr>
          <p:cNvPr id="22" name="Rectangle 21"/>
          <p:cNvSpPr/>
          <p:nvPr/>
        </p:nvSpPr>
        <p:spPr>
          <a:xfrm>
            <a:off x="8472489" y="258912"/>
            <a:ext cx="1944687"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Z</a:t>
            </a:r>
            <a:endParaRPr lang="en-GB" sz="2000" b="1" dirty="0"/>
          </a:p>
        </p:txBody>
      </p:sp>
      <p:cxnSp>
        <p:nvCxnSpPr>
          <p:cNvPr id="5" name="Straight Arrow Connector 4"/>
          <p:cNvCxnSpPr/>
          <p:nvPr/>
        </p:nvCxnSpPr>
        <p:spPr>
          <a:xfrm>
            <a:off x="4583114" y="2708423"/>
            <a:ext cx="59769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43475"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72263"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7168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85804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9191626" y="2635398"/>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9864726" y="2671911"/>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TextBox 46"/>
          <p:cNvSpPr txBox="1"/>
          <p:nvPr/>
        </p:nvSpPr>
        <p:spPr>
          <a:xfrm>
            <a:off x="8112126" y="3859362"/>
            <a:ext cx="2206625" cy="708025"/>
          </a:xfrm>
          <a:prstGeom prst="rect">
            <a:avLst/>
          </a:prstGeom>
          <a:noFill/>
        </p:spPr>
        <p:txBody>
          <a:bodyPr>
            <a:spAutoFit/>
          </a:bodyPr>
          <a:lstStyle/>
          <a:p>
            <a:pPr algn="ctr" fontAlgn="auto">
              <a:spcBef>
                <a:spcPts val="0"/>
              </a:spcBef>
              <a:spcAft>
                <a:spcPts val="0"/>
              </a:spcAft>
              <a:defRPr/>
            </a:pPr>
            <a:r>
              <a:rPr lang="fr-BE" sz="2000" b="1" dirty="0">
                <a:solidFill>
                  <a:schemeClr val="accent6">
                    <a:lumMod val="75000"/>
                  </a:schemeClr>
                </a:solidFill>
                <a:latin typeface="+mn-lt"/>
              </a:rPr>
              <a:t>Evénements consécutifs</a:t>
            </a:r>
            <a:endParaRPr lang="en-GB" sz="2000" b="1" dirty="0">
              <a:solidFill>
                <a:schemeClr val="accent6">
                  <a:lumMod val="75000"/>
                </a:schemeClr>
              </a:solidFill>
              <a:latin typeface="+mn-lt"/>
            </a:endParaRPr>
          </a:p>
        </p:txBody>
      </p:sp>
      <p:sp>
        <p:nvSpPr>
          <p:cNvPr id="49" name="Right Bracket 48"/>
          <p:cNvSpPr/>
          <p:nvPr/>
        </p:nvSpPr>
        <p:spPr>
          <a:xfrm rot="5400000">
            <a:off x="5663407" y="2347267"/>
            <a:ext cx="288925" cy="1728788"/>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0" name="TextBox 49"/>
          <p:cNvSpPr txBox="1"/>
          <p:nvPr/>
        </p:nvSpPr>
        <p:spPr>
          <a:xfrm>
            <a:off x="5303838" y="3859362"/>
            <a:ext cx="1516062" cy="369887"/>
          </a:xfrm>
          <a:prstGeom prst="rect">
            <a:avLst/>
          </a:prstGeom>
          <a:noFill/>
        </p:spPr>
        <p:txBody>
          <a:bodyPr>
            <a:spAutoFit/>
          </a:bodyPr>
          <a:lstStyle/>
          <a:p>
            <a:pPr algn="ctr" fontAlgn="auto">
              <a:spcBef>
                <a:spcPts val="0"/>
              </a:spcBef>
              <a:spcAft>
                <a:spcPts val="0"/>
              </a:spcAft>
              <a:defRPr/>
            </a:pPr>
            <a:r>
              <a:rPr lang="fr-BE" b="1" dirty="0" smtClean="0">
                <a:solidFill>
                  <a:schemeClr val="accent6">
                    <a:lumMod val="75000"/>
                  </a:schemeClr>
                </a:solidFill>
                <a:latin typeface="+mn-lt"/>
              </a:rPr>
              <a:t>Cycle </a:t>
            </a:r>
            <a:r>
              <a:rPr lang="fr-BE" b="1" dirty="0">
                <a:solidFill>
                  <a:schemeClr val="accent6">
                    <a:lumMod val="75000"/>
                  </a:schemeClr>
                </a:solidFill>
                <a:latin typeface="+mn-lt"/>
              </a:rPr>
              <a:t>de vie</a:t>
            </a:r>
            <a:endParaRPr lang="en-GB" b="1" dirty="0">
              <a:solidFill>
                <a:schemeClr val="accent6">
                  <a:lumMod val="75000"/>
                </a:schemeClr>
              </a:solidFill>
              <a:latin typeface="+mn-lt"/>
            </a:endParaRPr>
          </a:p>
        </p:txBody>
      </p:sp>
      <p:sp>
        <p:nvSpPr>
          <p:cNvPr id="51" name="Isosceles Triangle 50"/>
          <p:cNvSpPr/>
          <p:nvPr/>
        </p:nvSpPr>
        <p:spPr>
          <a:xfrm>
            <a:off x="6959601" y="2492523"/>
            <a:ext cx="288925" cy="4318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Arrow Connector 52"/>
          <p:cNvCxnSpPr/>
          <p:nvPr/>
        </p:nvCxnSpPr>
        <p:spPr>
          <a:xfrm>
            <a:off x="7104063" y="3105299"/>
            <a:ext cx="328612" cy="682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0" idx="0"/>
          </p:cNvCxnSpPr>
          <p:nvPr/>
        </p:nvCxnSpPr>
        <p:spPr>
          <a:xfrm>
            <a:off x="5667375" y="3491061"/>
            <a:ext cx="395288" cy="3683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667500" y="3859361"/>
            <a:ext cx="1739900" cy="646112"/>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Modification de paramètre(s)</a:t>
            </a:r>
            <a:endParaRPr lang="en-GB" b="1" dirty="0">
              <a:solidFill>
                <a:schemeClr val="accent6">
                  <a:lumMod val="75000"/>
                </a:schemeClr>
              </a:solidFill>
              <a:latin typeface="+mn-lt"/>
            </a:endParaRPr>
          </a:p>
        </p:txBody>
      </p:sp>
      <p:sp>
        <p:nvSpPr>
          <p:cNvPr id="64" name="TextBox 63"/>
          <p:cNvSpPr txBox="1"/>
          <p:nvPr/>
        </p:nvSpPr>
        <p:spPr>
          <a:xfrm>
            <a:off x="8478839" y="1557486"/>
            <a:ext cx="222567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Changement soudain de comportement</a:t>
            </a:r>
            <a:endParaRPr lang="en-GB" b="1" dirty="0">
              <a:solidFill>
                <a:schemeClr val="accent6">
                  <a:lumMod val="75000"/>
                </a:schemeClr>
              </a:solidFill>
              <a:latin typeface="+mn-lt"/>
            </a:endParaRPr>
          </a:p>
        </p:txBody>
      </p:sp>
      <p:sp>
        <p:nvSpPr>
          <p:cNvPr id="69" name="Right Bracket 68"/>
          <p:cNvSpPr/>
          <p:nvPr/>
        </p:nvSpPr>
        <p:spPr>
          <a:xfrm rot="5400000">
            <a:off x="7585869" y="-1851671"/>
            <a:ext cx="107950" cy="5697538"/>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1" name="Straight Arrow Connector 70"/>
          <p:cNvCxnSpPr/>
          <p:nvPr/>
        </p:nvCxnSpPr>
        <p:spPr>
          <a:xfrm>
            <a:off x="7667626" y="1051074"/>
            <a:ext cx="9525" cy="720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240464" y="1186012"/>
            <a:ext cx="2847975"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err="1" smtClean="0">
                <a:solidFill>
                  <a:schemeClr val="accent6">
                    <a:lumMod val="75000"/>
                  </a:schemeClr>
                </a:solidFill>
                <a:latin typeface="+mn-lt"/>
              </a:rPr>
              <a:t>Pré-traitement</a:t>
            </a:r>
            <a:r>
              <a:rPr lang="fr-BE" b="1" dirty="0" smtClean="0">
                <a:solidFill>
                  <a:schemeClr val="accent6">
                    <a:lumMod val="75000"/>
                  </a:schemeClr>
                </a:solidFill>
                <a:latin typeface="+mn-lt"/>
              </a:rPr>
              <a:t> </a:t>
            </a:r>
            <a:r>
              <a:rPr lang="fr-BE" b="1" dirty="0">
                <a:solidFill>
                  <a:schemeClr val="accent6">
                    <a:lumMod val="75000"/>
                  </a:schemeClr>
                </a:solidFill>
                <a:latin typeface="+mn-lt"/>
              </a:rPr>
              <a:t>des données</a:t>
            </a:r>
            <a:endParaRPr lang="en-GB" b="1" dirty="0">
              <a:solidFill>
                <a:schemeClr val="accent6">
                  <a:lumMod val="75000"/>
                </a:schemeClr>
              </a:solidFill>
              <a:latin typeface="+mn-lt"/>
            </a:endParaRPr>
          </a:p>
        </p:txBody>
      </p:sp>
      <p:sp>
        <p:nvSpPr>
          <p:cNvPr id="77" name="Right Bracket 76"/>
          <p:cNvSpPr/>
          <p:nvPr/>
        </p:nvSpPr>
        <p:spPr>
          <a:xfrm rot="5400000">
            <a:off x="7312026" y="1898799"/>
            <a:ext cx="107950" cy="6264275"/>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8" name="Straight Arrow Connector 77"/>
          <p:cNvCxnSpPr/>
          <p:nvPr/>
        </p:nvCxnSpPr>
        <p:spPr>
          <a:xfrm>
            <a:off x="7672388" y="5084912"/>
            <a:ext cx="0" cy="7191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959600" y="5227787"/>
            <a:ext cx="1447800"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a:solidFill>
                  <a:schemeClr val="accent6">
                    <a:lumMod val="75000"/>
                  </a:schemeClr>
                </a:solidFill>
                <a:latin typeface="+mn-lt"/>
              </a:rPr>
              <a:t>Modélisation</a:t>
            </a:r>
            <a:endParaRPr lang="en-GB" b="1" dirty="0">
              <a:solidFill>
                <a:schemeClr val="accent6">
                  <a:lumMod val="75000"/>
                </a:schemeClr>
              </a:solidFill>
              <a:latin typeface="+mn-lt"/>
            </a:endParaRPr>
          </a:p>
        </p:txBody>
      </p:sp>
      <p:sp>
        <p:nvSpPr>
          <p:cNvPr id="83" name="TextBox 82"/>
          <p:cNvSpPr txBox="1"/>
          <p:nvPr/>
        </p:nvSpPr>
        <p:spPr>
          <a:xfrm>
            <a:off x="6240464" y="5991374"/>
            <a:ext cx="2778125" cy="461963"/>
          </a:xfrm>
          <a:prstGeom prst="rect">
            <a:avLst/>
          </a:prstGeom>
          <a:solidFill>
            <a:schemeClr val="accent6">
              <a:lumMod val="75000"/>
            </a:schemeClr>
          </a:solidFill>
          <a:ln>
            <a:solidFill>
              <a:schemeClr val="accent6">
                <a:lumMod val="75000"/>
              </a:schemeClr>
            </a:solidFill>
          </a:ln>
        </p:spPr>
        <p:txBody>
          <a:bodyPr wrap="none">
            <a:spAutoFit/>
          </a:bodyPr>
          <a:lstStyle/>
          <a:p>
            <a:pPr fontAlgn="auto">
              <a:spcBef>
                <a:spcPts val="0"/>
              </a:spcBef>
              <a:spcAft>
                <a:spcPts val="0"/>
              </a:spcAft>
              <a:defRPr/>
            </a:pPr>
            <a:r>
              <a:rPr lang="fr-BE" sz="2400" b="1" dirty="0">
                <a:solidFill>
                  <a:schemeClr val="bg1"/>
                </a:solidFill>
                <a:latin typeface="+mn-lt"/>
              </a:rPr>
              <a:t>Cotation des risques</a:t>
            </a:r>
            <a:endParaRPr lang="en-GB" sz="2400" b="1" dirty="0">
              <a:solidFill>
                <a:schemeClr val="bg1"/>
              </a:solidFill>
              <a:latin typeface="+mn-lt"/>
            </a:endParaRPr>
          </a:p>
        </p:txBody>
      </p:sp>
      <p:grpSp>
        <p:nvGrpSpPr>
          <p:cNvPr id="2" name="Group 1"/>
          <p:cNvGrpSpPr>
            <a:grpSpLocks/>
          </p:cNvGrpSpPr>
          <p:nvPr/>
        </p:nvGrpSpPr>
        <p:grpSpPr bwMode="auto">
          <a:xfrm>
            <a:off x="3687764" y="301774"/>
            <a:ext cx="827087" cy="1109663"/>
            <a:chOff x="1284133" y="-130739"/>
            <a:chExt cx="1712292" cy="2196244"/>
          </a:xfrm>
        </p:grpSpPr>
        <p:sp>
          <p:nvSpPr>
            <p:cNvPr id="52" name="Oval 51"/>
            <p:cNvSpPr/>
            <p:nvPr/>
          </p:nvSpPr>
          <p:spPr>
            <a:xfrm>
              <a:off x="1284133" y="265150"/>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378553" y="-130739"/>
              <a:ext cx="358235"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2634904" y="1484238"/>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1284133" y="1704176"/>
              <a:ext cx="361521" cy="361329"/>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931582" y="978380"/>
              <a:ext cx="361521" cy="36132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9" name="Straight Connector 58"/>
            <p:cNvCxnSpPr>
              <a:stCxn id="55" idx="4"/>
              <a:endCxn id="56" idx="0"/>
            </p:cNvCxnSpPr>
            <p:nvPr/>
          </p:nvCxnSpPr>
          <p:spPr>
            <a:xfrm>
              <a:off x="2556027" y="230590"/>
              <a:ext cx="259639" cy="125364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8" idx="0"/>
            </p:cNvCxnSpPr>
            <p:nvPr/>
          </p:nvCxnSpPr>
          <p:spPr>
            <a:xfrm flipH="1">
              <a:off x="2112344" y="177175"/>
              <a:ext cx="318794" cy="801206"/>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5"/>
              <a:endCxn id="56" idx="2"/>
            </p:cNvCxnSpPr>
            <p:nvPr/>
          </p:nvCxnSpPr>
          <p:spPr>
            <a:xfrm>
              <a:off x="2240518" y="1286294"/>
              <a:ext cx="394386" cy="37703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7" idx="7"/>
            </p:cNvCxnSpPr>
            <p:nvPr/>
          </p:nvCxnSpPr>
          <p:spPr>
            <a:xfrm flipH="1">
              <a:off x="1593069" y="1286294"/>
              <a:ext cx="391099" cy="47129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a:endCxn id="52" idx="5"/>
            </p:cNvCxnSpPr>
            <p:nvPr/>
          </p:nvCxnSpPr>
          <p:spPr>
            <a:xfrm flipH="1" flipV="1">
              <a:off x="1593069" y="573064"/>
              <a:ext cx="391099" cy="458729"/>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3"/>
              <a:endCxn id="57" idx="0"/>
            </p:cNvCxnSpPr>
            <p:nvPr/>
          </p:nvCxnSpPr>
          <p:spPr>
            <a:xfrm>
              <a:off x="1336718" y="573064"/>
              <a:ext cx="128174" cy="113111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3090863" y="1325711"/>
            <a:ext cx="2227262" cy="584200"/>
          </a:xfrm>
          <a:prstGeom prst="rect">
            <a:avLst/>
          </a:prstGeom>
          <a:noFill/>
        </p:spPr>
        <p:txBody>
          <a:bodyPr>
            <a:spAutoFit/>
          </a:bodyPr>
          <a:lstStyle/>
          <a:p>
            <a:pPr algn="ctr" fontAlgn="auto">
              <a:spcBef>
                <a:spcPts val="0"/>
              </a:spcBef>
              <a:spcAft>
                <a:spcPts val="0"/>
              </a:spcAft>
              <a:defRPr/>
            </a:pPr>
            <a:r>
              <a:rPr lang="fr-BE" sz="1600" b="1" dirty="0">
                <a:solidFill>
                  <a:schemeClr val="accent6">
                    <a:lumMod val="75000"/>
                  </a:schemeClr>
                </a:solidFill>
                <a:latin typeface="+mn-lt"/>
              </a:rPr>
              <a:t>Modèle fraude au paiement</a:t>
            </a:r>
            <a:endParaRPr lang="en-GB" sz="1600" b="1" dirty="0">
              <a:solidFill>
                <a:schemeClr val="accent6">
                  <a:lumMod val="75000"/>
                </a:schemeClr>
              </a:solidFill>
              <a:latin typeface="+mn-lt"/>
            </a:endParaRPr>
          </a:p>
        </p:txBody>
      </p:sp>
      <p:cxnSp>
        <p:nvCxnSpPr>
          <p:cNvPr id="9" name="Straight Arrow Connector 8"/>
          <p:cNvCxnSpPr/>
          <p:nvPr/>
        </p:nvCxnSpPr>
        <p:spPr>
          <a:xfrm>
            <a:off x="4727575" y="1849586"/>
            <a:ext cx="0" cy="2012950"/>
          </a:xfrm>
          <a:prstGeom prst="straightConnector1">
            <a:avLst/>
          </a:prstGeom>
          <a:ln w="1905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79875" y="3859362"/>
            <a:ext cx="1377950" cy="923925"/>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Information sur le réseau</a:t>
            </a:r>
            <a:endParaRPr lang="en-GB" b="1" dirty="0">
              <a:solidFill>
                <a:schemeClr val="accent6">
                  <a:lumMod val="75000"/>
                </a:schemeClr>
              </a:solidFill>
              <a:latin typeface="+mn-lt"/>
            </a:endParaRPr>
          </a:p>
        </p:txBody>
      </p:sp>
      <p:cxnSp>
        <p:nvCxnSpPr>
          <p:cNvPr id="73" name="Straight Connector 72"/>
          <p:cNvCxnSpPr/>
          <p:nvPr/>
        </p:nvCxnSpPr>
        <p:spPr>
          <a:xfrm>
            <a:off x="1631951" y="6380311"/>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847851" y="3716486"/>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75" name="Rectangle 74"/>
          <p:cNvSpPr/>
          <p:nvPr/>
        </p:nvSpPr>
        <p:spPr>
          <a:xfrm>
            <a:off x="1847851" y="4402287"/>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76" name="Rectangle 75"/>
          <p:cNvSpPr/>
          <p:nvPr/>
        </p:nvSpPr>
        <p:spPr>
          <a:xfrm>
            <a:off x="1847851" y="5084912"/>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79" name="Rectangle 78"/>
          <p:cNvSpPr/>
          <p:nvPr/>
        </p:nvSpPr>
        <p:spPr>
          <a:xfrm>
            <a:off x="1847851" y="5697687"/>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81" name="Rectangle 80"/>
          <p:cNvSpPr/>
          <p:nvPr/>
        </p:nvSpPr>
        <p:spPr>
          <a:xfrm>
            <a:off x="1847851" y="3705373"/>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2" name="Rectangle 81"/>
          <p:cNvSpPr/>
          <p:nvPr/>
        </p:nvSpPr>
        <p:spPr>
          <a:xfrm>
            <a:off x="1847851" y="4402287"/>
            <a:ext cx="1800225" cy="13303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 name="Slide Number Placeholder 3"/>
          <p:cNvSpPr>
            <a:spLocks noGrp="1"/>
          </p:cNvSpPr>
          <p:nvPr>
            <p:ph type="sldNum" sz="quarter" idx="4294967295"/>
          </p:nvPr>
        </p:nvSpPr>
        <p:spPr>
          <a:xfrm>
            <a:off x="9917114" y="6489701"/>
            <a:ext cx="750887" cy="365125"/>
          </a:xfrm>
        </p:spPr>
        <p:txBody>
          <a:bodyPr/>
          <a:lstStyle/>
          <a:p>
            <a:pPr>
              <a:defRPr/>
            </a:pPr>
            <a:fld id="{F6FCF7F2-7C02-4530-9553-4B6D3CDE789D}" type="slidenum">
              <a:rPr lang="en-GB"/>
              <a:pPr>
                <a:defRPr/>
              </a:pPr>
              <a:t>92</a:t>
            </a:fld>
            <a:endParaRPr lang="en-GB"/>
          </a:p>
        </p:txBody>
      </p:sp>
      <p:sp>
        <p:nvSpPr>
          <p:cNvPr id="3" name="Date Placeholder 2"/>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282473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500"/>
                                        <p:tgtEl>
                                          <p:spTgt spid="77"/>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4" grpId="0" animBg="1"/>
      <p:bldP spid="35" grpId="0" animBg="1"/>
      <p:bldP spid="47" grpId="0"/>
      <p:bldP spid="49" grpId="0" animBg="1"/>
      <p:bldP spid="50" grpId="0"/>
      <p:bldP spid="51" grpId="0" animBg="1"/>
      <p:bldP spid="62" grpId="0"/>
      <p:bldP spid="64" grpId="0"/>
      <p:bldP spid="69" grpId="0" animBg="1"/>
      <p:bldP spid="72" grpId="0" animBg="1"/>
      <p:bldP spid="77" grpId="0" animBg="1"/>
      <p:bldP spid="80" grpId="0" animBg="1"/>
      <p:bldP spid="83" grpId="0" animBg="1"/>
      <p:bldP spid="68" grpId="0"/>
      <p:bldP spid="70" grpId="0"/>
      <p:bldP spid="8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80728"/>
            <a:ext cx="9144000" cy="541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95600" y="1124743"/>
            <a:ext cx="2304256" cy="369332"/>
          </a:xfrm>
          <a:prstGeom prst="rect">
            <a:avLst/>
          </a:prstGeom>
          <a:noFill/>
        </p:spPr>
        <p:txBody>
          <a:bodyPr wrap="square" rtlCol="0">
            <a:spAutoFit/>
          </a:bodyPr>
          <a:lstStyle/>
          <a:p>
            <a:r>
              <a:rPr lang="nl-BE" dirty="0" err="1" smtClean="0">
                <a:solidFill>
                  <a:srgbClr val="FF0000"/>
                </a:solidFill>
              </a:rPr>
              <a:t>Rotation</a:t>
            </a:r>
            <a:r>
              <a:rPr lang="nl-BE" dirty="0" smtClean="0">
                <a:solidFill>
                  <a:srgbClr val="FF0000"/>
                </a:solidFill>
              </a:rPr>
              <a:t> du </a:t>
            </a:r>
            <a:r>
              <a:rPr lang="nl-BE" dirty="0" err="1" smtClean="0">
                <a:solidFill>
                  <a:srgbClr val="FF0000"/>
                </a:solidFill>
              </a:rPr>
              <a:t>personnel</a:t>
            </a:r>
            <a:endParaRPr lang="fr-BE" dirty="0">
              <a:solidFill>
                <a:srgbClr val="FF0000"/>
              </a:solidFill>
            </a:endParaRPr>
          </a:p>
        </p:txBody>
      </p:sp>
      <p:sp>
        <p:nvSpPr>
          <p:cNvPr id="5" name="Rectangle 3"/>
          <p:cNvSpPr>
            <a:spLocks noGrp="1" noChangeArrowheads="1"/>
          </p:cNvSpPr>
          <p:nvPr>
            <p:ph type="title"/>
          </p:nvPr>
        </p:nvSpPr>
        <p:spPr>
          <a:xfrm>
            <a:off x="1991544" y="188640"/>
            <a:ext cx="8229600" cy="922114"/>
          </a:xfrm>
        </p:spPr>
        <p:txBody>
          <a:bodyPr/>
          <a:lstStyle/>
          <a:p>
            <a:r>
              <a:rPr lang="nl-BE" altLang="en-US" dirty="0" smtClean="0"/>
              <a:t>Kits </a:t>
            </a:r>
            <a:r>
              <a:rPr lang="nl-BE" altLang="en-US" dirty="0" err="1" smtClean="0"/>
              <a:t>sociaux</a:t>
            </a:r>
            <a:endParaRPr lang="en-US" altLang="en-US" dirty="0" smtClean="0"/>
          </a:p>
        </p:txBody>
      </p:sp>
      <p:sp>
        <p:nvSpPr>
          <p:cNvPr id="8" name="TextBox 7"/>
          <p:cNvSpPr txBox="1"/>
          <p:nvPr/>
        </p:nvSpPr>
        <p:spPr>
          <a:xfrm>
            <a:off x="6600056" y="1196751"/>
            <a:ext cx="2160240" cy="369332"/>
          </a:xfrm>
          <a:prstGeom prst="rect">
            <a:avLst/>
          </a:prstGeom>
          <a:noFill/>
        </p:spPr>
        <p:txBody>
          <a:bodyPr wrap="square" rtlCol="0">
            <a:spAutoFit/>
          </a:bodyPr>
          <a:lstStyle/>
          <a:p>
            <a:r>
              <a:rPr lang="fr-BE" dirty="0" smtClean="0"/>
              <a:t>Déclarations Dimona</a:t>
            </a:r>
            <a:endParaRPr lang="fr-BE" dirty="0"/>
          </a:p>
        </p:txBody>
      </p:sp>
      <p:sp>
        <p:nvSpPr>
          <p:cNvPr id="9" name="TextBox 8"/>
          <p:cNvSpPr txBox="1"/>
          <p:nvPr/>
        </p:nvSpPr>
        <p:spPr>
          <a:xfrm>
            <a:off x="5178151" y="1724090"/>
            <a:ext cx="1872208" cy="646331"/>
          </a:xfrm>
          <a:prstGeom prst="rect">
            <a:avLst/>
          </a:prstGeom>
          <a:noFill/>
        </p:spPr>
        <p:txBody>
          <a:bodyPr wrap="square" rtlCol="0">
            <a:spAutoFit/>
          </a:bodyPr>
          <a:lstStyle/>
          <a:p>
            <a:r>
              <a:rPr lang="fr-BE" dirty="0" smtClean="0"/>
              <a:t>Dimona Tardif / </a:t>
            </a:r>
            <a:r>
              <a:rPr lang="fr-BE" dirty="0" err="1" smtClean="0"/>
              <a:t>Rétro-actif</a:t>
            </a:r>
            <a:endParaRPr lang="fr-BE" dirty="0"/>
          </a:p>
        </p:txBody>
      </p:sp>
      <p:sp>
        <p:nvSpPr>
          <p:cNvPr id="10" name="TextBox 9"/>
          <p:cNvSpPr txBox="1"/>
          <p:nvPr/>
        </p:nvSpPr>
        <p:spPr>
          <a:xfrm>
            <a:off x="8688288" y="2780928"/>
            <a:ext cx="1296144" cy="307777"/>
          </a:xfrm>
          <a:prstGeom prst="rect">
            <a:avLst/>
          </a:prstGeom>
          <a:noFill/>
        </p:spPr>
        <p:txBody>
          <a:bodyPr wrap="square" rtlCol="0">
            <a:spAutoFit/>
          </a:bodyPr>
          <a:lstStyle/>
          <a:p>
            <a:r>
              <a:rPr lang="fr-BE" sz="1400" dirty="0"/>
              <a:t>Propriétaire 2</a:t>
            </a:r>
          </a:p>
        </p:txBody>
      </p:sp>
      <p:sp>
        <p:nvSpPr>
          <p:cNvPr id="12" name="TextBox 11"/>
          <p:cNvSpPr txBox="1"/>
          <p:nvPr/>
        </p:nvSpPr>
        <p:spPr>
          <a:xfrm>
            <a:off x="5735961" y="2806006"/>
            <a:ext cx="1314399" cy="307777"/>
          </a:xfrm>
          <a:prstGeom prst="rect">
            <a:avLst/>
          </a:prstGeom>
          <a:noFill/>
        </p:spPr>
        <p:txBody>
          <a:bodyPr wrap="square" rtlCol="0">
            <a:spAutoFit/>
          </a:bodyPr>
          <a:lstStyle/>
          <a:p>
            <a:r>
              <a:rPr lang="fr-BE" sz="1400" dirty="0"/>
              <a:t>Propriétaire 1</a:t>
            </a:r>
          </a:p>
        </p:txBody>
      </p:sp>
      <p:sp>
        <p:nvSpPr>
          <p:cNvPr id="11" name="TextBox 10"/>
          <p:cNvSpPr txBox="1"/>
          <p:nvPr/>
        </p:nvSpPr>
        <p:spPr>
          <a:xfrm>
            <a:off x="1703512" y="3113848"/>
            <a:ext cx="1080120" cy="523220"/>
          </a:xfrm>
          <a:prstGeom prst="rect">
            <a:avLst/>
          </a:prstGeom>
          <a:noFill/>
        </p:spPr>
        <p:txBody>
          <a:bodyPr wrap="square" rtlCol="0">
            <a:spAutoFit/>
          </a:bodyPr>
          <a:lstStyle/>
          <a:p>
            <a:r>
              <a:rPr lang="fr-BE" sz="1400" dirty="0"/>
              <a:t>Inscription  Employeur</a:t>
            </a:r>
          </a:p>
        </p:txBody>
      </p:sp>
      <p:sp>
        <p:nvSpPr>
          <p:cNvPr id="13" name="TextBox 12"/>
          <p:cNvSpPr txBox="1"/>
          <p:nvPr/>
        </p:nvSpPr>
        <p:spPr>
          <a:xfrm>
            <a:off x="2855640" y="3077273"/>
            <a:ext cx="1008112" cy="307777"/>
          </a:xfrm>
          <a:prstGeom prst="rect">
            <a:avLst/>
          </a:prstGeom>
          <a:noFill/>
        </p:spPr>
        <p:txBody>
          <a:bodyPr wrap="square" rtlCol="0">
            <a:spAutoFit/>
          </a:bodyPr>
          <a:lstStyle/>
          <a:p>
            <a:r>
              <a:rPr lang="fr-BE" sz="1400" dirty="0"/>
              <a:t>Radiation</a:t>
            </a:r>
          </a:p>
        </p:txBody>
      </p:sp>
      <p:sp>
        <p:nvSpPr>
          <p:cNvPr id="14" name="TextBox 13"/>
          <p:cNvSpPr txBox="1"/>
          <p:nvPr/>
        </p:nvSpPr>
        <p:spPr>
          <a:xfrm>
            <a:off x="4511825" y="3123099"/>
            <a:ext cx="1026367" cy="523220"/>
          </a:xfrm>
          <a:prstGeom prst="rect">
            <a:avLst/>
          </a:prstGeom>
          <a:noFill/>
        </p:spPr>
        <p:txBody>
          <a:bodyPr wrap="square" rtlCol="0">
            <a:spAutoFit/>
          </a:bodyPr>
          <a:lstStyle/>
          <a:p>
            <a:r>
              <a:rPr lang="fr-BE" sz="1400" dirty="0"/>
              <a:t>À nouveau</a:t>
            </a:r>
          </a:p>
          <a:p>
            <a:r>
              <a:rPr lang="fr-BE" sz="1400" dirty="0"/>
              <a:t>actif</a:t>
            </a:r>
          </a:p>
        </p:txBody>
      </p:sp>
      <p:sp>
        <p:nvSpPr>
          <p:cNvPr id="15" name="TextBox 14"/>
          <p:cNvSpPr txBox="1"/>
          <p:nvPr/>
        </p:nvSpPr>
        <p:spPr>
          <a:xfrm>
            <a:off x="3287688" y="4149079"/>
            <a:ext cx="1440160" cy="369332"/>
          </a:xfrm>
          <a:prstGeom prst="rect">
            <a:avLst/>
          </a:prstGeom>
          <a:noFill/>
        </p:spPr>
        <p:txBody>
          <a:bodyPr wrap="square" rtlCol="0">
            <a:spAutoFit/>
          </a:bodyPr>
          <a:lstStyle/>
          <a:p>
            <a:r>
              <a:rPr lang="fr-BE" dirty="0" smtClean="0"/>
              <a:t>« dormant »</a:t>
            </a:r>
            <a:endParaRPr lang="fr-BE" dirty="0"/>
          </a:p>
        </p:txBody>
      </p:sp>
      <p:sp>
        <p:nvSpPr>
          <p:cNvPr id="16" name="TextBox 15"/>
          <p:cNvSpPr txBox="1"/>
          <p:nvPr/>
        </p:nvSpPr>
        <p:spPr>
          <a:xfrm>
            <a:off x="4367808" y="4725143"/>
            <a:ext cx="1800200" cy="369332"/>
          </a:xfrm>
          <a:prstGeom prst="rect">
            <a:avLst/>
          </a:prstGeom>
          <a:noFill/>
        </p:spPr>
        <p:txBody>
          <a:bodyPr wrap="square" rtlCol="0">
            <a:spAutoFit/>
          </a:bodyPr>
          <a:lstStyle/>
          <a:p>
            <a:r>
              <a:rPr lang="fr-BE" dirty="0" smtClean="0"/>
              <a:t>Modification but</a:t>
            </a:r>
            <a:endParaRPr lang="fr-BE" dirty="0"/>
          </a:p>
        </p:txBody>
      </p:sp>
      <p:sp>
        <p:nvSpPr>
          <p:cNvPr id="17" name="TextBox 16"/>
          <p:cNvSpPr txBox="1"/>
          <p:nvPr/>
        </p:nvSpPr>
        <p:spPr>
          <a:xfrm>
            <a:off x="7464152" y="5733255"/>
            <a:ext cx="2756992" cy="523220"/>
          </a:xfrm>
          <a:prstGeom prst="rect">
            <a:avLst/>
          </a:prstGeom>
          <a:noFill/>
        </p:spPr>
        <p:txBody>
          <a:bodyPr wrap="square" rtlCol="0">
            <a:spAutoFit/>
          </a:bodyPr>
          <a:lstStyle/>
          <a:p>
            <a:r>
              <a:rPr lang="fr-BE" sz="1400" dirty="0"/>
              <a:t>De nombreux changements d’adresses</a:t>
            </a:r>
          </a:p>
        </p:txBody>
      </p:sp>
      <p:sp>
        <p:nvSpPr>
          <p:cNvPr id="18" name="TextBox 17"/>
          <p:cNvSpPr txBox="1"/>
          <p:nvPr/>
        </p:nvSpPr>
        <p:spPr>
          <a:xfrm>
            <a:off x="9192344" y="4653135"/>
            <a:ext cx="1368152" cy="523220"/>
          </a:xfrm>
          <a:prstGeom prst="rect">
            <a:avLst/>
          </a:prstGeom>
          <a:noFill/>
        </p:spPr>
        <p:txBody>
          <a:bodyPr wrap="square" rtlCol="0">
            <a:spAutoFit/>
          </a:bodyPr>
          <a:lstStyle/>
          <a:p>
            <a:r>
              <a:rPr lang="fr-BE" sz="1400" dirty="0"/>
              <a:t>Adresse fictive</a:t>
            </a:r>
          </a:p>
          <a:p>
            <a:r>
              <a:rPr lang="fr-BE" sz="1400" dirty="0" err="1"/>
              <a:t>Boîte</a:t>
            </a:r>
            <a:r>
              <a:rPr lang="fr-BE" sz="1400" dirty="0"/>
              <a:t> postale</a:t>
            </a:r>
          </a:p>
        </p:txBody>
      </p:sp>
      <p:sp>
        <p:nvSpPr>
          <p:cNvPr id="19" name="TextBox 18"/>
          <p:cNvSpPr txBox="1"/>
          <p:nvPr/>
        </p:nvSpPr>
        <p:spPr>
          <a:xfrm>
            <a:off x="7608168" y="3123100"/>
            <a:ext cx="1512168" cy="584775"/>
          </a:xfrm>
          <a:prstGeom prst="rect">
            <a:avLst/>
          </a:prstGeom>
          <a:noFill/>
        </p:spPr>
        <p:txBody>
          <a:bodyPr wrap="square" rtlCol="0">
            <a:spAutoFit/>
          </a:bodyPr>
          <a:lstStyle/>
          <a:p>
            <a:r>
              <a:rPr lang="fr-BE" sz="1600" dirty="0"/>
              <a:t>Homme de paille</a:t>
            </a:r>
          </a:p>
        </p:txBody>
      </p:sp>
      <p:sp>
        <p:nvSpPr>
          <p:cNvPr id="20" name="TextBox 19"/>
          <p:cNvSpPr txBox="1"/>
          <p:nvPr/>
        </p:nvSpPr>
        <p:spPr>
          <a:xfrm>
            <a:off x="9624392" y="3200043"/>
            <a:ext cx="864096" cy="369332"/>
          </a:xfrm>
          <a:prstGeom prst="rect">
            <a:avLst/>
          </a:prstGeom>
          <a:noFill/>
        </p:spPr>
        <p:txBody>
          <a:bodyPr wrap="square" rtlCol="0">
            <a:spAutoFit/>
          </a:bodyPr>
          <a:lstStyle/>
          <a:p>
            <a:r>
              <a:rPr lang="fr-BE" dirty="0" smtClean="0"/>
              <a:t>Faillite</a:t>
            </a:r>
            <a:endParaRPr lang="fr-BE" dirty="0"/>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93</a:t>
            </a:fld>
            <a:endParaRPr lang="en-GB" dirty="0"/>
          </a:p>
        </p:txBody>
      </p:sp>
    </p:spTree>
    <p:extLst>
      <p:ext uri="{BB962C8B-B14F-4D97-AF65-F5344CB8AC3E}">
        <p14:creationId xmlns:p14="http://schemas.microsoft.com/office/powerpoint/2010/main" val="8390359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smtClean="0"/>
              <a:t>Dumping social – scénario 1</a:t>
            </a:r>
            <a:endParaRPr lang="en-GB" altLang="fr-FR" dirty="0" smtClean="0"/>
          </a:p>
        </p:txBody>
      </p:sp>
      <p:sp>
        <p:nvSpPr>
          <p:cNvPr id="3" name="Slide Number Placeholder 2"/>
          <p:cNvSpPr>
            <a:spLocks noGrp="1"/>
          </p:cNvSpPr>
          <p:nvPr>
            <p:ph type="sldNum" sz="quarter" idx="10"/>
          </p:nvPr>
        </p:nvSpPr>
        <p:spPr/>
        <p:txBody>
          <a:bodyPr/>
          <a:lstStyle/>
          <a:p>
            <a:fld id="{4F8C9934-35DA-465D-BA50-965886C3629A}" type="slidenum">
              <a:rPr lang="en-GB" smtClean="0"/>
              <a:pPr/>
              <a:t>94</a:t>
            </a:fld>
            <a:endParaRPr lang="en-GB"/>
          </a:p>
        </p:txBody>
      </p:sp>
      <p:pic>
        <p:nvPicPr>
          <p:cNvPr id="28676"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551335"/>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943475" y="3580035"/>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smtClean="0">
                <a:solidFill>
                  <a:schemeClr val="accent2">
                    <a:lumMod val="75000"/>
                  </a:schemeClr>
                </a:solidFill>
              </a:rPr>
              <a:t>Employeur</a:t>
            </a:r>
            <a:endParaRPr lang="en-GB" b="1" dirty="0">
              <a:solidFill>
                <a:schemeClr val="accent2">
                  <a:lumMod val="75000"/>
                </a:schemeClr>
              </a:solidFill>
            </a:endParaRPr>
          </a:p>
        </p:txBody>
      </p:sp>
      <p:sp>
        <p:nvSpPr>
          <p:cNvPr id="6" name="Rounded Rectangle 5"/>
          <p:cNvSpPr/>
          <p:nvPr/>
        </p:nvSpPr>
        <p:spPr>
          <a:xfrm>
            <a:off x="4953568" y="3578448"/>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a:solidFill>
                  <a:schemeClr val="accent2">
                    <a:lumMod val="75000"/>
                  </a:schemeClr>
                </a:solidFill>
              </a:rPr>
              <a:t>Ex-employeur</a:t>
            </a:r>
            <a:endParaRPr lang="en-GB" b="1" dirty="0">
              <a:solidFill>
                <a:schemeClr val="accent2">
                  <a:lumMod val="75000"/>
                </a:schemeClr>
              </a:solidFill>
            </a:endParaRPr>
          </a:p>
        </p:txBody>
      </p:sp>
      <p:sp>
        <p:nvSpPr>
          <p:cNvPr id="7" name="Rounded Rectangle 6"/>
          <p:cNvSpPr/>
          <p:nvPr/>
        </p:nvSpPr>
        <p:spPr>
          <a:xfrm>
            <a:off x="7964488" y="1052736"/>
            <a:ext cx="1814512" cy="433387"/>
          </a:xfrm>
          <a:prstGeom prst="roundRect">
            <a:avLst>
              <a:gd name="adj" fmla="val 12478"/>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fontAlgn="auto">
              <a:spcBef>
                <a:spcPts val="0"/>
              </a:spcBef>
              <a:spcAft>
                <a:spcPts val="0"/>
              </a:spcAft>
              <a:defRPr/>
            </a:pPr>
            <a:r>
              <a:rPr lang="fr-BE" b="1" dirty="0">
                <a:solidFill>
                  <a:schemeClr val="accent3">
                    <a:lumMod val="75000"/>
                  </a:schemeClr>
                </a:solidFill>
              </a:rPr>
              <a:t>Employeur</a:t>
            </a:r>
          </a:p>
        </p:txBody>
      </p:sp>
      <p:sp>
        <p:nvSpPr>
          <p:cNvPr id="8" name="Rounded Rectangle 7"/>
          <p:cNvSpPr/>
          <p:nvPr/>
        </p:nvSpPr>
        <p:spPr>
          <a:xfrm>
            <a:off x="8399463" y="4159472"/>
            <a:ext cx="1816100" cy="425450"/>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a:solidFill>
                  <a:schemeClr val="accent6">
                    <a:lumMod val="75000"/>
                  </a:schemeClr>
                </a:solidFill>
              </a:rPr>
              <a:t>Utilisateur</a:t>
            </a:r>
          </a:p>
        </p:txBody>
      </p:sp>
      <p:sp>
        <p:nvSpPr>
          <p:cNvPr id="9" name="Rounded Rectangle 8"/>
          <p:cNvSpPr/>
          <p:nvPr/>
        </p:nvSpPr>
        <p:spPr>
          <a:xfrm>
            <a:off x="4727575" y="5240560"/>
            <a:ext cx="2781300"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r>
              <a:rPr lang="fr-BE" b="1" dirty="0">
                <a:solidFill>
                  <a:schemeClr val="accent2">
                    <a:lumMod val="75000"/>
                  </a:schemeClr>
                </a:solidFill>
              </a:rPr>
              <a:t>Dimona</a:t>
            </a:r>
            <a:endParaRPr lang="en-GB" b="1" dirty="0">
              <a:solidFill>
                <a:schemeClr val="accent2">
                  <a:lumMod val="75000"/>
                </a:schemeClr>
              </a:solidFill>
            </a:endParaRPr>
          </a:p>
        </p:txBody>
      </p:sp>
      <p:cxnSp>
        <p:nvCxnSpPr>
          <p:cNvPr id="10" name="Straight Connector 9"/>
          <p:cNvCxnSpPr/>
          <p:nvPr/>
        </p:nvCxnSpPr>
        <p:spPr>
          <a:xfrm>
            <a:off x="7608888" y="1486122"/>
            <a:ext cx="0" cy="4813300"/>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80325" y="5743797"/>
            <a:ext cx="2808288" cy="433388"/>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err="1">
                <a:solidFill>
                  <a:schemeClr val="accent6">
                    <a:lumMod val="75000"/>
                  </a:schemeClr>
                </a:solidFill>
              </a:rPr>
              <a:t>Limosa</a:t>
            </a:r>
            <a:endParaRPr lang="en-GB" sz="1200" b="1" dirty="0">
              <a:solidFill>
                <a:schemeClr val="accent6">
                  <a:lumMod val="75000"/>
                </a:schemeClr>
              </a:solidFill>
            </a:endParaRPr>
          </a:p>
        </p:txBody>
      </p:sp>
      <p:sp>
        <p:nvSpPr>
          <p:cNvPr id="12" name="TextBox 11"/>
          <p:cNvSpPr txBox="1"/>
          <p:nvPr/>
        </p:nvSpPr>
        <p:spPr>
          <a:xfrm>
            <a:off x="3859213" y="1338486"/>
            <a:ext cx="2432050" cy="369887"/>
          </a:xfrm>
          <a:prstGeom prst="rect">
            <a:avLst/>
          </a:prstGeom>
          <a:noFill/>
        </p:spPr>
        <p:txBody>
          <a:bodyPr wrap="none">
            <a:spAutoFit/>
          </a:bodyPr>
          <a:lstStyle/>
          <a:p>
            <a:pPr fontAlgn="auto">
              <a:spcBef>
                <a:spcPts val="0"/>
              </a:spcBef>
              <a:spcAft>
                <a:spcPts val="0"/>
              </a:spcAft>
              <a:defRPr/>
            </a:pPr>
            <a:r>
              <a:rPr lang="fr-BE" b="1" dirty="0">
                <a:solidFill>
                  <a:schemeClr val="accent1">
                    <a:lumMod val="75000"/>
                  </a:schemeClr>
                </a:solidFill>
                <a:latin typeface="+mn-lt"/>
              </a:rPr>
              <a:t>Travailleurs (étrangers)</a:t>
            </a:r>
            <a:endParaRPr lang="en-GB" b="1" dirty="0">
              <a:solidFill>
                <a:schemeClr val="accent1">
                  <a:lumMod val="75000"/>
                </a:schemeClr>
              </a:solidFill>
              <a:latin typeface="+mn-lt"/>
            </a:endParaRPr>
          </a:p>
        </p:txBody>
      </p:sp>
      <p:sp>
        <p:nvSpPr>
          <p:cNvPr id="13" name="Oval 12"/>
          <p:cNvSpPr/>
          <p:nvPr/>
        </p:nvSpPr>
        <p:spPr>
          <a:xfrm>
            <a:off x="8066089" y="3800697"/>
            <a:ext cx="287337" cy="287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6600825"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6915150"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7202488"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Freeform 16"/>
          <p:cNvSpPr/>
          <p:nvPr/>
        </p:nvSpPr>
        <p:spPr>
          <a:xfrm>
            <a:off x="6372225" y="1398810"/>
            <a:ext cx="1843088" cy="2355850"/>
          </a:xfrm>
          <a:custGeom>
            <a:avLst/>
            <a:gdLst>
              <a:gd name="connsiteX0" fmla="*/ 0 w 1843314"/>
              <a:gd name="connsiteY0" fmla="*/ 1919631 h 2355059"/>
              <a:gd name="connsiteX1" fmla="*/ 1219200 w 1843314"/>
              <a:gd name="connsiteY1" fmla="*/ 3745 h 2355059"/>
              <a:gd name="connsiteX2" fmla="*/ 1843314 w 1843314"/>
              <a:gd name="connsiteY2" fmla="*/ 2355059 h 2355059"/>
            </a:gdLst>
            <a:ahLst/>
            <a:cxnLst>
              <a:cxn ang="0">
                <a:pos x="connsiteX0" y="connsiteY0"/>
              </a:cxn>
              <a:cxn ang="0">
                <a:pos x="connsiteX1" y="connsiteY1"/>
              </a:cxn>
              <a:cxn ang="0">
                <a:pos x="connsiteX2" y="connsiteY2"/>
              </a:cxn>
            </a:cxnLst>
            <a:rect l="l" t="t" r="r" b="b"/>
            <a:pathLst>
              <a:path w="1843314" h="2355059">
                <a:moveTo>
                  <a:pt x="0" y="1919631"/>
                </a:moveTo>
                <a:cubicBezTo>
                  <a:pt x="455990" y="925402"/>
                  <a:pt x="911981" y="-68826"/>
                  <a:pt x="1219200" y="3745"/>
                </a:cubicBezTo>
                <a:cubicBezTo>
                  <a:pt x="1526419" y="76316"/>
                  <a:pt x="1684866" y="1215687"/>
                  <a:pt x="1843314" y="2355059"/>
                </a:cubicBezTo>
              </a:path>
            </a:pathLst>
          </a:custGeom>
          <a:noFill/>
          <a:ln w="28575">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rot="19559709">
            <a:off x="5713413" y="29974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rot="19559709">
            <a:off x="5929313" y="28529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0" name="Straight Connector 19"/>
          <p:cNvCxnSpPr>
            <a:stCxn id="18" idx="4"/>
          </p:cNvCxnSpPr>
          <p:nvPr/>
        </p:nvCxnSpPr>
        <p:spPr>
          <a:xfrm rot="19559709">
            <a:off x="5921375" y="3100610"/>
            <a:ext cx="26828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4"/>
          </p:cNvCxnSpPr>
          <p:nvPr/>
        </p:nvCxnSpPr>
        <p:spPr>
          <a:xfrm rot="19559709">
            <a:off x="6159500" y="3029172"/>
            <a:ext cx="793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4"/>
          </p:cNvCxnSpPr>
          <p:nvPr/>
        </p:nvCxnSpPr>
        <p:spPr>
          <a:xfrm rot="19559709" flipH="1">
            <a:off x="6145213" y="2956147"/>
            <a:ext cx="252412"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59709">
            <a:off x="6145213" y="270691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Oval 23"/>
          <p:cNvSpPr/>
          <p:nvPr/>
        </p:nvSpPr>
        <p:spPr>
          <a:xfrm>
            <a:off x="6121401" y="3186336"/>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7464425" y="1208311"/>
            <a:ext cx="287338" cy="2873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rot="19559709">
            <a:off x="7593013" y="3660997"/>
            <a:ext cx="215900" cy="21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rot="19559709">
            <a:off x="7808913" y="351653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Straight Connector 27"/>
          <p:cNvCxnSpPr>
            <a:stCxn id="26" idx="4"/>
          </p:cNvCxnSpPr>
          <p:nvPr/>
        </p:nvCxnSpPr>
        <p:spPr>
          <a:xfrm rot="19559709">
            <a:off x="7799389" y="3765772"/>
            <a:ext cx="26987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4"/>
          </p:cNvCxnSpPr>
          <p:nvPr/>
        </p:nvCxnSpPr>
        <p:spPr>
          <a:xfrm rot="19559709">
            <a:off x="8037514" y="3692747"/>
            <a:ext cx="952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475539" y="5413597"/>
            <a:ext cx="623887" cy="488950"/>
          </a:xfrm>
          <a:custGeom>
            <a:avLst/>
            <a:gdLst>
              <a:gd name="connsiteX0" fmla="*/ 0 w 624114"/>
              <a:gd name="connsiteY0" fmla="*/ 23607 h 488064"/>
              <a:gd name="connsiteX1" fmla="*/ 391885 w 624114"/>
              <a:gd name="connsiteY1" fmla="*/ 52635 h 488064"/>
              <a:gd name="connsiteX2" fmla="*/ 624114 w 624114"/>
              <a:gd name="connsiteY2" fmla="*/ 488064 h 488064"/>
            </a:gdLst>
            <a:ahLst/>
            <a:cxnLst>
              <a:cxn ang="0">
                <a:pos x="connsiteX0" y="connsiteY0"/>
              </a:cxn>
              <a:cxn ang="0">
                <a:pos x="connsiteX1" y="connsiteY1"/>
              </a:cxn>
              <a:cxn ang="0">
                <a:pos x="connsiteX2" y="connsiteY2"/>
              </a:cxn>
            </a:cxnLst>
            <a:rect l="l" t="t" r="r" b="b"/>
            <a:pathLst>
              <a:path w="624114" h="488064">
                <a:moveTo>
                  <a:pt x="0" y="23607"/>
                </a:moveTo>
                <a:cubicBezTo>
                  <a:pt x="143933" y="-584"/>
                  <a:pt x="287866" y="-24774"/>
                  <a:pt x="391885" y="52635"/>
                </a:cubicBezTo>
                <a:cubicBezTo>
                  <a:pt x="495904" y="130044"/>
                  <a:pt x="560009" y="309054"/>
                  <a:pt x="624114" y="488064"/>
                </a:cubicBezTo>
              </a:path>
            </a:pathLst>
          </a:custGeom>
          <a:noFill/>
          <a:ln>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785177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811212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3" name="Group 32"/>
          <p:cNvGrpSpPr>
            <a:grpSpLocks/>
          </p:cNvGrpSpPr>
          <p:nvPr/>
        </p:nvGrpSpPr>
        <p:grpSpPr bwMode="auto">
          <a:xfrm>
            <a:off x="5916613" y="2738661"/>
            <a:ext cx="215900" cy="376237"/>
            <a:chOff x="971600" y="1340768"/>
            <a:chExt cx="216024" cy="375755"/>
          </a:xfrm>
        </p:grpSpPr>
        <p:cxnSp>
          <p:nvCxnSpPr>
            <p:cNvPr id="34" name="Straight Connector 33"/>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6164263" y="2649760"/>
            <a:ext cx="215900" cy="374650"/>
            <a:chOff x="971600" y="1340768"/>
            <a:chExt cx="216024" cy="375755"/>
          </a:xfrm>
        </p:grpSpPr>
        <p:cxnSp>
          <p:nvCxnSpPr>
            <p:cNvPr id="37" name="Straight Connector 36"/>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6915150" y="5296122"/>
            <a:ext cx="215900" cy="376238"/>
            <a:chOff x="971600" y="1340768"/>
            <a:chExt cx="216024" cy="375755"/>
          </a:xfrm>
        </p:grpSpPr>
        <p:cxnSp>
          <p:nvCxnSpPr>
            <p:cNvPr id="40" name="Straight Connector 39"/>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7191375" y="5296122"/>
            <a:ext cx="217488" cy="376238"/>
            <a:chOff x="971600" y="1340768"/>
            <a:chExt cx="216024" cy="375755"/>
          </a:xfrm>
        </p:grpSpPr>
        <p:cxnSp>
          <p:nvCxnSpPr>
            <p:cNvPr id="43" name="Straight Connector 42"/>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1670027">
            <a:off x="6400801" y="5142135"/>
            <a:ext cx="2168525" cy="109061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9559709">
            <a:off x="5634038" y="17496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559709">
            <a:off x="5948363"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9559709">
            <a:off x="6270625"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2" name="Straight Arrow Connector 71"/>
          <p:cNvCxnSpPr>
            <a:stCxn id="69" idx="3"/>
          </p:cNvCxnSpPr>
          <p:nvPr/>
        </p:nvCxnSpPr>
        <p:spPr>
          <a:xfrm>
            <a:off x="5721351" y="1963960"/>
            <a:ext cx="53975" cy="9398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0" idx="3"/>
          </p:cNvCxnSpPr>
          <p:nvPr/>
        </p:nvCxnSpPr>
        <p:spPr>
          <a:xfrm>
            <a:off x="6035675" y="1965548"/>
            <a:ext cx="1588" cy="773113"/>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6284914" y="1965547"/>
            <a:ext cx="73025" cy="6985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 idx="2"/>
            <a:endCxn id="8" idx="2"/>
          </p:cNvCxnSpPr>
          <p:nvPr/>
        </p:nvCxnSpPr>
        <p:spPr>
          <a:xfrm rot="16200000" flipH="1">
            <a:off x="7275400" y="2552809"/>
            <a:ext cx="574674" cy="3489551"/>
          </a:xfrm>
          <a:prstGeom prst="curvedConnector3">
            <a:avLst>
              <a:gd name="adj1" fmla="val 139779"/>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656139" y="4326160"/>
            <a:ext cx="1468437" cy="584200"/>
          </a:xfrm>
          <a:prstGeom prst="rect">
            <a:avLst/>
          </a:prstGeom>
          <a:noFill/>
        </p:spPr>
        <p:txBody>
          <a:bodyPr>
            <a:spAutoFit/>
          </a:bodyPr>
          <a:lstStyle/>
          <a:p>
            <a:pPr algn="r" fontAlgn="auto">
              <a:spcBef>
                <a:spcPts val="0"/>
              </a:spcBef>
              <a:spcAft>
                <a:spcPts val="0"/>
              </a:spcAft>
              <a:defRPr/>
            </a:pPr>
            <a:r>
              <a:rPr lang="fr-BE" sz="1600" b="1" dirty="0">
                <a:solidFill>
                  <a:schemeClr val="bg1">
                    <a:lumMod val="65000"/>
                  </a:schemeClr>
                </a:solidFill>
                <a:latin typeface="+mn-lt"/>
              </a:rPr>
              <a:t>Peut être le même</a:t>
            </a:r>
            <a:endParaRPr lang="en-GB" sz="1600" b="1" dirty="0">
              <a:solidFill>
                <a:schemeClr val="bg1">
                  <a:lumMod val="65000"/>
                </a:schemeClr>
              </a:solidFill>
              <a:latin typeface="+mn-lt"/>
            </a:endParaRPr>
          </a:p>
        </p:txBody>
      </p:sp>
      <p:cxnSp>
        <p:nvCxnSpPr>
          <p:cNvPr id="62" name="Straight Connector 61"/>
          <p:cNvCxnSpPr/>
          <p:nvPr/>
        </p:nvCxnSpPr>
        <p:spPr>
          <a:xfrm>
            <a:off x="1631951" y="6027960"/>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364135"/>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4049936"/>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697636"/>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345336"/>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353022"/>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342160"/>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428107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7" grpId="0" animBg="1"/>
      <p:bldP spid="31" grpId="0" animBg="1"/>
      <p:bldP spid="32" grpId="0" animBg="1"/>
      <p:bldP spid="45" grpId="0" animBg="1"/>
      <p:bldP spid="8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smtClean="0"/>
              <a:t>Dumping social – scénario 2</a:t>
            </a:r>
            <a:endParaRPr lang="en-GB" altLang="fr-FR" dirty="0" smtClean="0"/>
          </a:p>
        </p:txBody>
      </p:sp>
      <p:sp>
        <p:nvSpPr>
          <p:cNvPr id="52" name="Slide Number Placeholder 51"/>
          <p:cNvSpPr>
            <a:spLocks noGrp="1"/>
          </p:cNvSpPr>
          <p:nvPr>
            <p:ph type="sldNum" sz="quarter" idx="10"/>
          </p:nvPr>
        </p:nvSpPr>
        <p:spPr/>
        <p:txBody>
          <a:bodyPr/>
          <a:lstStyle/>
          <a:p>
            <a:fld id="{6608DEB3-9E43-436B-827F-9FEF70075884}" type="slidenum">
              <a:rPr lang="en-GB" smtClean="0"/>
              <a:pPr/>
              <a:t>95</a:t>
            </a:fld>
            <a:endParaRPr lang="en-GB"/>
          </a:p>
        </p:txBody>
      </p:sp>
      <p:pic>
        <p:nvPicPr>
          <p:cNvPr id="29700"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409601"/>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6121401" y="3044602"/>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cxnSp>
        <p:nvCxnSpPr>
          <p:cNvPr id="62" name="Straight Connector 61"/>
          <p:cNvCxnSpPr/>
          <p:nvPr/>
        </p:nvCxnSpPr>
        <p:spPr>
          <a:xfrm>
            <a:off x="1631951" y="5886226"/>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222401"/>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3908202"/>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555902"/>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203602"/>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211288"/>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200426"/>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Rectangle 2"/>
          <p:cNvSpPr/>
          <p:nvPr/>
        </p:nvSpPr>
        <p:spPr>
          <a:xfrm>
            <a:off x="7310439" y="1526951"/>
            <a:ext cx="3178175" cy="3979862"/>
          </a:xfrm>
          <a:prstGeom prst="rect">
            <a:avLst/>
          </a:prstGeom>
          <a:solidFill>
            <a:schemeClr val="bg1">
              <a:lumMod val="85000"/>
              <a:alpha val="83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7" name="Straight Connector 46"/>
          <p:cNvCxnSpPr>
            <a:stCxn id="24" idx="0"/>
          </p:cNvCxnSpPr>
          <p:nvPr/>
        </p:nvCxnSpPr>
        <p:spPr>
          <a:xfrm flipV="1">
            <a:off x="6265864" y="1526951"/>
            <a:ext cx="1044575" cy="1517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4"/>
          </p:cNvCxnSpPr>
          <p:nvPr/>
        </p:nvCxnSpPr>
        <p:spPr>
          <a:xfrm>
            <a:off x="6265864" y="3331939"/>
            <a:ext cx="1044575" cy="21748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535864" y="1709513"/>
            <a:ext cx="2808287" cy="4318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bg1"/>
                </a:solidFill>
              </a:rPr>
              <a:t>Entrepreneur principal</a:t>
            </a:r>
            <a:endParaRPr lang="en-GB" b="1" dirty="0">
              <a:solidFill>
                <a:schemeClr val="bg1"/>
              </a:solidFill>
            </a:endParaRPr>
          </a:p>
        </p:txBody>
      </p:sp>
      <p:sp>
        <p:nvSpPr>
          <p:cNvPr id="73" name="Rectangle 72"/>
          <p:cNvSpPr/>
          <p:nvPr/>
        </p:nvSpPr>
        <p:spPr>
          <a:xfrm>
            <a:off x="7680325" y="226355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4" name="Rectangle 73"/>
          <p:cNvSpPr/>
          <p:nvPr/>
        </p:nvSpPr>
        <p:spPr>
          <a:xfrm>
            <a:off x="7680325" y="279060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6" name="Rectangle 75"/>
          <p:cNvSpPr/>
          <p:nvPr/>
        </p:nvSpPr>
        <p:spPr>
          <a:xfrm>
            <a:off x="7680325" y="3293838"/>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8" name="Rectangle 77"/>
          <p:cNvSpPr/>
          <p:nvPr/>
        </p:nvSpPr>
        <p:spPr>
          <a:xfrm>
            <a:off x="7967664" y="3798663"/>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9" name="Rectangle 78"/>
          <p:cNvSpPr/>
          <p:nvPr/>
        </p:nvSpPr>
        <p:spPr>
          <a:xfrm>
            <a:off x="7967664" y="4301901"/>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81" name="Rectangle 80"/>
          <p:cNvSpPr/>
          <p:nvPr/>
        </p:nvSpPr>
        <p:spPr>
          <a:xfrm>
            <a:off x="8120064" y="4806726"/>
            <a:ext cx="2224087" cy="4318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51" name="TextBox 50"/>
          <p:cNvSpPr txBox="1">
            <a:spLocks noChangeArrowheads="1"/>
          </p:cNvSpPr>
          <p:nvPr/>
        </p:nvSpPr>
        <p:spPr bwMode="auto">
          <a:xfrm>
            <a:off x="6888164" y="1196752"/>
            <a:ext cx="382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t>Analyse de la chaîne de sous-traitance</a:t>
            </a:r>
            <a:endParaRPr lang="en-GB" altLang="fr-FR" sz="1800" b="1"/>
          </a:p>
        </p:txBody>
      </p:sp>
      <p:sp>
        <p:nvSpPr>
          <p:cNvPr id="5" name="TextBox 4"/>
          <p:cNvSpPr txBox="1">
            <a:spLocks noChangeArrowheads="1"/>
          </p:cNvSpPr>
          <p:nvPr/>
        </p:nvSpPr>
        <p:spPr bwMode="auto">
          <a:xfrm>
            <a:off x="2243139" y="4563838"/>
            <a:ext cx="4645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fr-BE" altLang="fr-FR" sz="1800" b="1"/>
              <a:t>Modélisation ultérieure du </a:t>
            </a:r>
          </a:p>
          <a:p>
            <a:pPr algn="r" eaLnBrk="1" hangingPunct="1">
              <a:spcBef>
                <a:spcPct val="0"/>
              </a:spcBef>
              <a:buFontTx/>
              <a:buNone/>
            </a:pPr>
            <a:r>
              <a:rPr lang="fr-BE" altLang="fr-FR" sz="1800" b="1"/>
              <a:t>risque en fonction de :</a:t>
            </a:r>
          </a:p>
          <a:p>
            <a:pPr algn="r" eaLnBrk="1" hangingPunct="1">
              <a:spcBef>
                <a:spcPct val="0"/>
              </a:spcBef>
              <a:buFontTx/>
              <a:buNone/>
            </a:pPr>
            <a:r>
              <a:rPr lang="fr-BE" altLang="fr-FR" sz="1800"/>
              <a:t>- Registre des présences</a:t>
            </a:r>
          </a:p>
          <a:p>
            <a:pPr algn="r" eaLnBrk="1" hangingPunct="1">
              <a:spcBef>
                <a:spcPct val="0"/>
              </a:spcBef>
              <a:buFontTx/>
              <a:buNone/>
            </a:pPr>
            <a:r>
              <a:rPr lang="fr-BE" altLang="fr-FR" sz="1800"/>
              <a:t>- Récidivistes, réseau</a:t>
            </a:r>
          </a:p>
          <a:p>
            <a:pPr algn="r" eaLnBrk="1" hangingPunct="1">
              <a:spcBef>
                <a:spcPct val="0"/>
              </a:spcBef>
              <a:buFontTx/>
              <a:buNone/>
            </a:pPr>
            <a:r>
              <a:rPr lang="fr-BE" altLang="fr-FR" sz="1800"/>
              <a:t>- Chômage temporaire</a:t>
            </a:r>
          </a:p>
          <a:p>
            <a:pPr algn="r" eaLnBrk="1" hangingPunct="1">
              <a:spcBef>
                <a:spcPct val="0"/>
              </a:spcBef>
              <a:buFontTx/>
              <a:buNone/>
            </a:pPr>
            <a:r>
              <a:rPr lang="fr-BE" altLang="fr-FR" sz="1800"/>
              <a:t>- Feedback terrain, input secteurs &amp; spécialistes</a:t>
            </a:r>
            <a:endParaRPr lang="en-GB" altLang="fr-FR" sz="1800"/>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02865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73" grpId="0" animBg="1"/>
      <p:bldP spid="74" grpId="0" animBg="1"/>
      <p:bldP spid="76" grpId="0" animBg="1"/>
      <p:bldP spid="78" grpId="0" animBg="1"/>
      <p:bldP spid="79" grpId="0" animBg="1"/>
      <p:bldP spid="81" grpId="0" animBg="1"/>
      <p:bldP spid="51"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4386264" y="1700213"/>
            <a:ext cx="5310187" cy="3529012"/>
          </a:xfrm>
          <a:prstGeom prst="roundRect">
            <a:avLst>
              <a:gd name="adj" fmla="val 50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23" name="Title 1"/>
          <p:cNvSpPr>
            <a:spLocks noGrp="1"/>
          </p:cNvSpPr>
          <p:nvPr>
            <p:ph type="title"/>
          </p:nvPr>
        </p:nvSpPr>
        <p:spPr/>
        <p:txBody>
          <a:bodyPr>
            <a:normAutofit/>
          </a:bodyPr>
          <a:lstStyle/>
          <a:p>
            <a:r>
              <a:rPr lang="fr-BE" altLang="fr-FR" dirty="0" smtClean="0"/>
              <a:t>Scénario 2 – structure de la chaîne de sous-traitance</a:t>
            </a:r>
            <a:endParaRPr lang="en-GB" altLang="fr-FR" dirty="0" smtClean="0"/>
          </a:p>
        </p:txBody>
      </p:sp>
      <p:sp>
        <p:nvSpPr>
          <p:cNvPr id="47" name="Slide Number Placeholder 3"/>
          <p:cNvSpPr>
            <a:spLocks noGrp="1"/>
          </p:cNvSpPr>
          <p:nvPr>
            <p:ph type="sldNum" sz="quarter" idx="10"/>
          </p:nvPr>
        </p:nvSpPr>
        <p:spPr/>
        <p:txBody>
          <a:bodyPr/>
          <a:lstStyle/>
          <a:p>
            <a:fld id="{F619E3CE-7131-464F-A3FC-00761755C3CF}" type="slidenum">
              <a:rPr lang="en-GB" smtClean="0"/>
              <a:pPr/>
              <a:t>96</a:t>
            </a:fld>
            <a:endParaRPr lang="en-GB"/>
          </a:p>
        </p:txBody>
      </p:sp>
      <p:grpSp>
        <p:nvGrpSpPr>
          <p:cNvPr id="30725" name="Group 18"/>
          <p:cNvGrpSpPr>
            <a:grpSpLocks/>
          </p:cNvGrpSpPr>
          <p:nvPr/>
        </p:nvGrpSpPr>
        <p:grpSpPr bwMode="auto">
          <a:xfrm>
            <a:off x="5384800" y="2300289"/>
            <a:ext cx="649288" cy="2376487"/>
            <a:chOff x="827584" y="1268760"/>
            <a:chExt cx="648072" cy="2376264"/>
          </a:xfrm>
        </p:grpSpPr>
        <p:cxnSp>
          <p:nvCxnSpPr>
            <p:cNvPr id="20" name="Straight Connector 19"/>
            <p:cNvCxnSpPr/>
            <p:nvPr/>
          </p:nvCxnSpPr>
          <p:spPr>
            <a:xfrm>
              <a:off x="827584" y="1268760"/>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1629088"/>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1629088"/>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198941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1916399"/>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7584" y="227672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699" y="227672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9699" y="263705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5968" y="2637057"/>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968" y="2997385"/>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968" y="292436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5968" y="3284696"/>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968" y="3284696"/>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5968" y="3645024"/>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ight Bracket 33"/>
          <p:cNvSpPr/>
          <p:nvPr/>
        </p:nvSpPr>
        <p:spPr>
          <a:xfrm>
            <a:off x="5972175" y="3776664"/>
            <a:ext cx="241300" cy="1044575"/>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35" name="Oval 34"/>
          <p:cNvSpPr/>
          <p:nvPr/>
        </p:nvSpPr>
        <p:spPr>
          <a:xfrm>
            <a:off x="5600701" y="388461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6" name="Oval 35"/>
          <p:cNvSpPr/>
          <p:nvPr/>
        </p:nvSpPr>
        <p:spPr>
          <a:xfrm>
            <a:off x="5600701" y="420846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7" name="Oval 36"/>
          <p:cNvSpPr/>
          <p:nvPr/>
        </p:nvSpPr>
        <p:spPr>
          <a:xfrm>
            <a:off x="5600701" y="4568825"/>
            <a:ext cx="180975" cy="17938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0" name="Rectangle 37"/>
          <p:cNvSpPr>
            <a:spLocks noChangeArrowheads="1"/>
          </p:cNvSpPr>
          <p:nvPr/>
        </p:nvSpPr>
        <p:spPr bwMode="auto">
          <a:xfrm>
            <a:off x="6259513" y="3668713"/>
            <a:ext cx="2139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Clusters sous-traitants étrangers situés en profondeur dans la chaîne </a:t>
            </a:r>
          </a:p>
        </p:txBody>
      </p:sp>
      <p:sp>
        <p:nvSpPr>
          <p:cNvPr id="39" name="Can 38"/>
          <p:cNvSpPr/>
          <p:nvPr/>
        </p:nvSpPr>
        <p:spPr>
          <a:xfrm>
            <a:off x="2432051" y="2924175"/>
            <a:ext cx="792163" cy="100965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41" name="TextBox 40"/>
          <p:cNvSpPr txBox="1"/>
          <p:nvPr/>
        </p:nvSpPr>
        <p:spPr>
          <a:xfrm>
            <a:off x="4818063" y="1905000"/>
            <a:ext cx="2393950" cy="369888"/>
          </a:xfrm>
          <a:prstGeom prst="rect">
            <a:avLst/>
          </a:prstGeom>
          <a:noFill/>
          <a:ln w="19050">
            <a:solidFill>
              <a:schemeClr val="accent2">
                <a:lumMod val="75000"/>
              </a:schemeClr>
            </a:solidFill>
          </a:ln>
        </p:spPr>
        <p:txBody>
          <a:bodyPr wrap="none">
            <a:spAutoFit/>
          </a:bodyPr>
          <a:lstStyle/>
          <a:p>
            <a:pPr fontAlgn="auto">
              <a:spcBef>
                <a:spcPts val="0"/>
              </a:spcBef>
              <a:spcAft>
                <a:spcPts val="0"/>
              </a:spcAft>
              <a:defRPr/>
            </a:pPr>
            <a:r>
              <a:rPr lang="fr-BE" b="1" dirty="0">
                <a:solidFill>
                  <a:srgbClr val="C0504D">
                    <a:lumMod val="75000"/>
                  </a:srgbClr>
                </a:solidFill>
                <a:latin typeface="+mn-lt"/>
              </a:rPr>
              <a:t>Entrepreneur principal</a:t>
            </a:r>
            <a:endParaRPr lang="en-GB" b="1" dirty="0">
              <a:solidFill>
                <a:srgbClr val="C0504D">
                  <a:lumMod val="75000"/>
                </a:srgbClr>
              </a:solidFill>
              <a:latin typeface="+mn-lt"/>
            </a:endParaRPr>
          </a:p>
        </p:txBody>
      </p:sp>
      <p:cxnSp>
        <p:nvCxnSpPr>
          <p:cNvPr id="43" name="Straight Arrow Connector 42"/>
          <p:cNvCxnSpPr/>
          <p:nvPr/>
        </p:nvCxnSpPr>
        <p:spPr>
          <a:xfrm>
            <a:off x="4953000" y="2300289"/>
            <a:ext cx="0" cy="2447925"/>
          </a:xfrm>
          <a:prstGeom prst="straightConnector1">
            <a:avLst/>
          </a:prstGeom>
          <a:ln w="19050">
            <a:solidFill>
              <a:schemeClr val="accent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735" name="TextBox 43"/>
          <p:cNvSpPr txBox="1">
            <a:spLocks noChangeArrowheads="1"/>
          </p:cNvSpPr>
          <p:nvPr/>
        </p:nvSpPr>
        <p:spPr bwMode="auto">
          <a:xfrm rot="5400000">
            <a:off x="4092576" y="3268663"/>
            <a:ext cx="1514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953735"/>
                </a:solidFill>
              </a:rPr>
              <a:t>Sous-traitants</a:t>
            </a:r>
            <a:endParaRPr lang="en-GB" altLang="fr-FR" sz="1800" b="1">
              <a:solidFill>
                <a:srgbClr val="953735"/>
              </a:solidFill>
            </a:endParaRPr>
          </a:p>
        </p:txBody>
      </p:sp>
      <p:cxnSp>
        <p:nvCxnSpPr>
          <p:cNvPr id="46" name="Straight Arrow Connector 45"/>
          <p:cNvCxnSpPr/>
          <p:nvPr/>
        </p:nvCxnSpPr>
        <p:spPr>
          <a:xfrm>
            <a:off x="3503613" y="3429000"/>
            <a:ext cx="576262"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355013" y="2349501"/>
            <a:ext cx="0" cy="2447925"/>
          </a:xfrm>
          <a:prstGeom prst="straightConnector1">
            <a:avLst/>
          </a:prstGeom>
          <a:ln w="381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8" name="Rectangle 49"/>
          <p:cNvSpPr>
            <a:spLocks noChangeArrowheads="1"/>
          </p:cNvSpPr>
          <p:nvPr/>
        </p:nvSpPr>
        <p:spPr bwMode="auto">
          <a:xfrm>
            <a:off x="8294689" y="3162301"/>
            <a:ext cx="153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Profondeur &amp; </a:t>
            </a:r>
          </a:p>
          <a:p>
            <a:pPr eaLnBrk="1" hangingPunct="1">
              <a:spcBef>
                <a:spcPct val="0"/>
              </a:spcBef>
              <a:buFontTx/>
              <a:buNone/>
            </a:pPr>
            <a:r>
              <a:rPr lang="fr-BE" altLang="fr-FR" sz="1800" b="1">
                <a:solidFill>
                  <a:srgbClr val="E46C0A"/>
                </a:solidFill>
              </a:rPr>
              <a:t>structure</a:t>
            </a:r>
          </a:p>
        </p:txBody>
      </p:sp>
      <p:sp>
        <p:nvSpPr>
          <p:cNvPr id="42" name="TextBox 41"/>
          <p:cNvSpPr txBox="1"/>
          <p:nvPr/>
        </p:nvSpPr>
        <p:spPr>
          <a:xfrm>
            <a:off x="3648076" y="5519738"/>
            <a:ext cx="4822825" cy="646112"/>
          </a:xfrm>
          <a:prstGeom prst="rect">
            <a:avLst/>
          </a:prstGeom>
          <a:solidFill>
            <a:schemeClr val="tx2">
              <a:lumMod val="20000"/>
              <a:lumOff val="80000"/>
            </a:schemeClr>
          </a:solidFill>
          <a:ln w="25400">
            <a:solidFill>
              <a:schemeClr val="tx2"/>
            </a:solidFill>
          </a:ln>
        </p:spPr>
        <p:txBody>
          <a:bodyPr wrap="none">
            <a:spAutoFit/>
          </a:bodyPr>
          <a:lstStyle/>
          <a:p>
            <a:pPr fontAlgn="auto">
              <a:spcBef>
                <a:spcPts val="0"/>
              </a:spcBef>
              <a:spcAft>
                <a:spcPts val="0"/>
              </a:spcAft>
              <a:defRPr/>
            </a:pPr>
            <a:r>
              <a:rPr lang="fr-BE" dirty="0">
                <a:solidFill>
                  <a:srgbClr val="1F497D"/>
                </a:solidFill>
                <a:latin typeface="+mn-lt"/>
              </a:rPr>
              <a:t>@’Organisateur du cluster’:</a:t>
            </a:r>
          </a:p>
          <a:p>
            <a:pPr fontAlgn="auto">
              <a:spcBef>
                <a:spcPts val="0"/>
              </a:spcBef>
              <a:spcAft>
                <a:spcPts val="0"/>
              </a:spcAft>
              <a:defRPr/>
            </a:pPr>
            <a:r>
              <a:rPr lang="fr-BE" dirty="0">
                <a:solidFill>
                  <a:srgbClr val="1F497D"/>
                </a:solidFill>
                <a:latin typeface="+mn-lt"/>
              </a:rPr>
              <a:t>+Chômage temporaire (1° POC DmfA, 2° ONEm…)</a:t>
            </a:r>
            <a:endParaRPr lang="en-GB" dirty="0">
              <a:solidFill>
                <a:srgbClr val="1F497D"/>
              </a:solidFill>
              <a:latin typeface="+mn-lt"/>
            </a:endParaRPr>
          </a:p>
        </p:txBody>
      </p:sp>
      <p:sp>
        <p:nvSpPr>
          <p:cNvPr id="45" name="TextBox 44"/>
          <p:cNvSpPr txBox="1">
            <a:spLocks noChangeArrowheads="1"/>
          </p:cNvSpPr>
          <p:nvPr/>
        </p:nvSpPr>
        <p:spPr bwMode="auto">
          <a:xfrm>
            <a:off x="5487988" y="3348038"/>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solidFill>
                  <a:srgbClr val="1F497D"/>
                </a:solidFill>
              </a:rPr>
              <a:t>@</a:t>
            </a:r>
            <a:endParaRPr lang="en-GB" altLang="fr-FR" sz="1800">
              <a:solidFill>
                <a:srgbClr val="1F497D"/>
              </a:solidFill>
            </a:endParaRPr>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3843913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9289" y="692696"/>
            <a:ext cx="3455987" cy="10779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31747" name="Group 57"/>
          <p:cNvGrpSpPr>
            <a:grpSpLocks/>
          </p:cNvGrpSpPr>
          <p:nvPr/>
        </p:nvGrpSpPr>
        <p:grpSpPr bwMode="auto">
          <a:xfrm>
            <a:off x="5016500" y="4075658"/>
            <a:ext cx="300038" cy="1727200"/>
            <a:chOff x="4126757" y="3645024"/>
            <a:chExt cx="301227" cy="1728192"/>
          </a:xfrm>
        </p:grpSpPr>
        <p:cxnSp>
          <p:nvCxnSpPr>
            <p:cNvPr id="35" name="Straight Arrow Connector 34"/>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8" name="Group 58"/>
          <p:cNvGrpSpPr>
            <a:grpSpLocks/>
          </p:cNvGrpSpPr>
          <p:nvPr/>
        </p:nvGrpSpPr>
        <p:grpSpPr bwMode="auto">
          <a:xfrm>
            <a:off x="5375275" y="4075658"/>
            <a:ext cx="300038" cy="1727200"/>
            <a:chOff x="4126757" y="3645024"/>
            <a:chExt cx="301227" cy="1728192"/>
          </a:xfrm>
        </p:grpSpPr>
        <p:cxnSp>
          <p:nvCxnSpPr>
            <p:cNvPr id="60" name="Straight Arrow Connector 59"/>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9" name="Group 61"/>
          <p:cNvGrpSpPr>
            <a:grpSpLocks/>
          </p:cNvGrpSpPr>
          <p:nvPr/>
        </p:nvGrpSpPr>
        <p:grpSpPr bwMode="auto">
          <a:xfrm>
            <a:off x="5734050" y="4075658"/>
            <a:ext cx="300038" cy="1727200"/>
            <a:chOff x="4126757" y="3645024"/>
            <a:chExt cx="301227" cy="1728192"/>
          </a:xfrm>
        </p:grpSpPr>
        <p:cxnSp>
          <p:nvCxnSpPr>
            <p:cNvPr id="63" name="Straight Arrow Connector 62"/>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0" name="Group 64"/>
          <p:cNvGrpSpPr>
            <a:grpSpLocks/>
          </p:cNvGrpSpPr>
          <p:nvPr/>
        </p:nvGrpSpPr>
        <p:grpSpPr bwMode="auto">
          <a:xfrm>
            <a:off x="6092825" y="4075658"/>
            <a:ext cx="300038" cy="1727200"/>
            <a:chOff x="4126757" y="3645024"/>
            <a:chExt cx="301227" cy="1728192"/>
          </a:xfrm>
        </p:grpSpPr>
        <p:cxnSp>
          <p:nvCxnSpPr>
            <p:cNvPr id="66" name="Straight Arrow Connector 65"/>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1" name="Group 67"/>
          <p:cNvGrpSpPr>
            <a:grpSpLocks/>
          </p:cNvGrpSpPr>
          <p:nvPr/>
        </p:nvGrpSpPr>
        <p:grpSpPr bwMode="auto">
          <a:xfrm>
            <a:off x="6451601" y="4075658"/>
            <a:ext cx="301625" cy="1727200"/>
            <a:chOff x="4126757" y="3645024"/>
            <a:chExt cx="301227" cy="1728192"/>
          </a:xfrm>
        </p:grpSpPr>
        <p:cxnSp>
          <p:nvCxnSpPr>
            <p:cNvPr id="69" name="Straight Arrow Connector 68"/>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2" name="Group 70"/>
          <p:cNvGrpSpPr>
            <a:grpSpLocks/>
          </p:cNvGrpSpPr>
          <p:nvPr/>
        </p:nvGrpSpPr>
        <p:grpSpPr bwMode="auto">
          <a:xfrm>
            <a:off x="6810376" y="4075658"/>
            <a:ext cx="301625" cy="1727200"/>
            <a:chOff x="4126757" y="3645024"/>
            <a:chExt cx="301227" cy="1728192"/>
          </a:xfrm>
        </p:grpSpPr>
        <p:cxnSp>
          <p:nvCxnSpPr>
            <p:cNvPr id="72" name="Straight Arrow Connector 71"/>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3" name="Group 73"/>
          <p:cNvGrpSpPr>
            <a:grpSpLocks/>
          </p:cNvGrpSpPr>
          <p:nvPr/>
        </p:nvGrpSpPr>
        <p:grpSpPr bwMode="auto">
          <a:xfrm>
            <a:off x="7169151" y="4075658"/>
            <a:ext cx="301625" cy="1727200"/>
            <a:chOff x="4126757" y="3645024"/>
            <a:chExt cx="301227" cy="1728192"/>
          </a:xfrm>
        </p:grpSpPr>
        <p:cxnSp>
          <p:nvCxnSpPr>
            <p:cNvPr id="75" name="Straight Arrow Connector 74"/>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4" name="Group 76"/>
          <p:cNvGrpSpPr>
            <a:grpSpLocks/>
          </p:cNvGrpSpPr>
          <p:nvPr/>
        </p:nvGrpSpPr>
        <p:grpSpPr bwMode="auto">
          <a:xfrm>
            <a:off x="7527926" y="4075658"/>
            <a:ext cx="301625" cy="1727200"/>
            <a:chOff x="4126757" y="3645024"/>
            <a:chExt cx="301227" cy="1728192"/>
          </a:xfrm>
        </p:grpSpPr>
        <p:cxnSp>
          <p:nvCxnSpPr>
            <p:cNvPr id="78" name="Straight Arrow Connector 77"/>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5" name="Group 79"/>
          <p:cNvGrpSpPr>
            <a:grpSpLocks/>
          </p:cNvGrpSpPr>
          <p:nvPr/>
        </p:nvGrpSpPr>
        <p:grpSpPr bwMode="auto">
          <a:xfrm>
            <a:off x="7886701" y="4075658"/>
            <a:ext cx="301625" cy="1727200"/>
            <a:chOff x="4126757" y="3645024"/>
            <a:chExt cx="301227" cy="1728192"/>
          </a:xfrm>
        </p:grpSpPr>
        <p:cxnSp>
          <p:nvCxnSpPr>
            <p:cNvPr id="81" name="Straight Arrow Connector 80"/>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6" name="Group 82"/>
          <p:cNvGrpSpPr>
            <a:grpSpLocks/>
          </p:cNvGrpSpPr>
          <p:nvPr/>
        </p:nvGrpSpPr>
        <p:grpSpPr bwMode="auto">
          <a:xfrm>
            <a:off x="8245476" y="4075658"/>
            <a:ext cx="301625" cy="1727200"/>
            <a:chOff x="4126757" y="3645024"/>
            <a:chExt cx="301227" cy="1728192"/>
          </a:xfrm>
        </p:grpSpPr>
        <p:cxnSp>
          <p:nvCxnSpPr>
            <p:cNvPr id="84" name="Straight Arrow Connector 83"/>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7" name="Group 85"/>
          <p:cNvGrpSpPr>
            <a:grpSpLocks/>
          </p:cNvGrpSpPr>
          <p:nvPr/>
        </p:nvGrpSpPr>
        <p:grpSpPr bwMode="auto">
          <a:xfrm>
            <a:off x="8604251" y="4075658"/>
            <a:ext cx="301625" cy="1727200"/>
            <a:chOff x="4126757" y="3645024"/>
            <a:chExt cx="301227" cy="1728192"/>
          </a:xfrm>
        </p:grpSpPr>
        <p:cxnSp>
          <p:nvCxnSpPr>
            <p:cNvPr id="87" name="Straight Arrow Connector 86"/>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8" name="Group 88"/>
          <p:cNvGrpSpPr>
            <a:grpSpLocks/>
          </p:cNvGrpSpPr>
          <p:nvPr/>
        </p:nvGrpSpPr>
        <p:grpSpPr bwMode="auto">
          <a:xfrm>
            <a:off x="8963026" y="4075658"/>
            <a:ext cx="301625" cy="1727200"/>
            <a:chOff x="4126757" y="3645024"/>
            <a:chExt cx="301227" cy="1728192"/>
          </a:xfrm>
        </p:grpSpPr>
        <p:cxnSp>
          <p:nvCxnSpPr>
            <p:cNvPr id="90" name="Straight Arrow Connector 89"/>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21" name="Rectangle 20"/>
          <p:cNvSpPr/>
          <p:nvPr/>
        </p:nvSpPr>
        <p:spPr>
          <a:xfrm>
            <a:off x="5448301"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Dimona</a:t>
            </a:r>
            <a:endParaRPr lang="en-GB" sz="2000" b="1" dirty="0">
              <a:solidFill>
                <a:prstClr val="white"/>
              </a:solidFill>
            </a:endParaRPr>
          </a:p>
        </p:txBody>
      </p:sp>
      <p:sp>
        <p:nvSpPr>
          <p:cNvPr id="22" name="Rectangle 21"/>
          <p:cNvSpPr/>
          <p:nvPr/>
        </p:nvSpPr>
        <p:spPr>
          <a:xfrm>
            <a:off x="7038976"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Limosa</a:t>
            </a:r>
            <a:endParaRPr lang="en-GB" sz="2000" b="1" dirty="0">
              <a:solidFill>
                <a:prstClr val="white"/>
              </a:solidFill>
            </a:endParaRPr>
          </a:p>
        </p:txBody>
      </p:sp>
      <p:sp>
        <p:nvSpPr>
          <p:cNvPr id="23" name="Rectangle 22"/>
          <p:cNvSpPr/>
          <p:nvPr/>
        </p:nvSpPr>
        <p:spPr>
          <a:xfrm>
            <a:off x="8616951" y="833984"/>
            <a:ext cx="1450975"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prstClr val="white"/>
                </a:solidFill>
              </a:rPr>
              <a:t>Déclarations de travaux </a:t>
            </a:r>
            <a:endParaRPr lang="en-GB" b="1" dirty="0">
              <a:solidFill>
                <a:prstClr val="white"/>
              </a:solidFill>
            </a:endParaRPr>
          </a:p>
        </p:txBody>
      </p:sp>
      <p:sp>
        <p:nvSpPr>
          <p:cNvPr id="31762" name="TextBox 24"/>
          <p:cNvSpPr txBox="1">
            <a:spLocks noChangeArrowheads="1"/>
          </p:cNvSpPr>
          <p:nvPr/>
        </p:nvSpPr>
        <p:spPr bwMode="auto">
          <a:xfrm>
            <a:off x="6772275" y="957809"/>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63" name="TextBox 25"/>
          <p:cNvSpPr txBox="1">
            <a:spLocks noChangeArrowheads="1"/>
          </p:cNvSpPr>
          <p:nvPr/>
        </p:nvSpPr>
        <p:spPr bwMode="auto">
          <a:xfrm>
            <a:off x="8353425" y="957809"/>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28" name="Right Bracket 27"/>
          <p:cNvSpPr/>
          <p:nvPr/>
        </p:nvSpPr>
        <p:spPr>
          <a:xfrm rot="5400000">
            <a:off x="5969794" y="-2387848"/>
            <a:ext cx="107950" cy="8208962"/>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cxnSp>
        <p:nvCxnSpPr>
          <p:cNvPr id="30" name="Straight Arrow Connector 29"/>
          <p:cNvCxnSpPr>
            <a:endCxn id="33" idx="0"/>
          </p:cNvCxnSpPr>
          <p:nvPr/>
        </p:nvCxnSpPr>
        <p:spPr>
          <a:xfrm>
            <a:off x="7104063" y="1770609"/>
            <a:ext cx="0" cy="1223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91264" y="2196058"/>
            <a:ext cx="1571625" cy="368300"/>
          </a:xfrm>
          <a:prstGeom prst="rect">
            <a:avLst/>
          </a:prstGeom>
          <a:solidFill>
            <a:schemeClr val="bg1"/>
          </a:solidFill>
          <a:ln w="28575">
            <a:solidFill>
              <a:schemeClr val="accent6">
                <a:lumMod val="75000"/>
              </a:schemeClr>
            </a:solidFill>
            <a:prstDash val="sysDash"/>
          </a:ln>
        </p:spPr>
        <p:txBody>
          <a:bodyPr wrap="none">
            <a:spAutoFit/>
          </a:bodyPr>
          <a:lstStyle/>
          <a:p>
            <a:pPr fontAlgn="auto">
              <a:spcBef>
                <a:spcPts val="0"/>
              </a:spcBef>
              <a:spcAft>
                <a:spcPts val="0"/>
              </a:spcAft>
              <a:defRPr/>
            </a:pPr>
            <a:r>
              <a:rPr lang="fr-BE" b="1" dirty="0" err="1" smtClean="0">
                <a:solidFill>
                  <a:srgbClr val="F79646">
                    <a:lumMod val="75000"/>
                  </a:srgbClr>
                </a:solidFill>
                <a:latin typeface="+mn-lt"/>
              </a:rPr>
              <a:t>Datamatching</a:t>
            </a:r>
            <a:endParaRPr lang="en-GB" b="1" dirty="0">
              <a:solidFill>
                <a:srgbClr val="F79646">
                  <a:lumMod val="75000"/>
                </a:srgbClr>
              </a:solidFill>
              <a:latin typeface="+mn-lt"/>
            </a:endParaRPr>
          </a:p>
        </p:txBody>
      </p:sp>
      <p:sp>
        <p:nvSpPr>
          <p:cNvPr id="33" name="Rectangle 32"/>
          <p:cNvSpPr/>
          <p:nvPr/>
        </p:nvSpPr>
        <p:spPr>
          <a:xfrm>
            <a:off x="4943476" y="2994572"/>
            <a:ext cx="4321175" cy="93662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smtClean="0">
                <a:solidFill>
                  <a:schemeClr val="tx2"/>
                </a:solidFill>
              </a:rPr>
              <a:t>Travailleurs, employeurs</a:t>
            </a:r>
            <a:r>
              <a:rPr lang="fr-BE" b="1" dirty="0">
                <a:solidFill>
                  <a:schemeClr val="tx2"/>
                </a:solidFill>
              </a:rPr>
              <a:t>, </a:t>
            </a:r>
            <a:br>
              <a:rPr lang="fr-BE" b="1" dirty="0">
                <a:solidFill>
                  <a:schemeClr val="tx2"/>
                </a:solidFill>
              </a:rPr>
            </a:br>
            <a:r>
              <a:rPr lang="fr-BE" b="1" dirty="0" smtClean="0">
                <a:solidFill>
                  <a:schemeClr val="tx2"/>
                </a:solidFill>
              </a:rPr>
              <a:t>lieux </a:t>
            </a:r>
            <a:r>
              <a:rPr lang="fr-BE" b="1" dirty="0">
                <a:solidFill>
                  <a:schemeClr val="tx2"/>
                </a:solidFill>
              </a:rPr>
              <a:t>de </a:t>
            </a:r>
            <a:r>
              <a:rPr lang="fr-BE" b="1" dirty="0" smtClean="0">
                <a:solidFill>
                  <a:schemeClr val="tx2"/>
                </a:solidFill>
              </a:rPr>
              <a:t>travail </a:t>
            </a:r>
            <a:r>
              <a:rPr lang="fr-BE" b="1" dirty="0">
                <a:solidFill>
                  <a:schemeClr val="tx2"/>
                </a:solidFill>
              </a:rPr>
              <a:t>actifs </a:t>
            </a:r>
            <a:r>
              <a:rPr lang="fr-BE" b="1" dirty="0" smtClean="0">
                <a:solidFill>
                  <a:schemeClr val="tx2"/>
                </a:solidFill>
              </a:rPr>
              <a:t>&amp; </a:t>
            </a:r>
            <a:r>
              <a:rPr lang="fr-BE" b="1" dirty="0">
                <a:solidFill>
                  <a:schemeClr val="tx2"/>
                </a:solidFill>
              </a:rPr>
              <a:t>à risque</a:t>
            </a:r>
            <a:endParaRPr lang="en-GB" b="1" dirty="0">
              <a:solidFill>
                <a:schemeClr val="tx2"/>
              </a:solidFill>
            </a:endParaRPr>
          </a:p>
        </p:txBody>
      </p:sp>
      <p:sp>
        <p:nvSpPr>
          <p:cNvPr id="54" name="TextBox 53"/>
          <p:cNvSpPr txBox="1"/>
          <p:nvPr/>
        </p:nvSpPr>
        <p:spPr>
          <a:xfrm>
            <a:off x="5075239" y="4426496"/>
            <a:ext cx="4116387" cy="368300"/>
          </a:xfrm>
          <a:prstGeom prst="rect">
            <a:avLst/>
          </a:prstGeom>
          <a:solidFill>
            <a:schemeClr val="bg1"/>
          </a:solidFill>
          <a:ln w="28575">
            <a:solidFill>
              <a:schemeClr val="accent6">
                <a:lumMod val="75000"/>
              </a:schemeClr>
            </a:solidFill>
            <a:prstDash val="sysDash"/>
          </a:ln>
        </p:spPr>
        <p:txBody>
          <a:bodyPr>
            <a:spAutoFit/>
          </a:bodyPr>
          <a:lstStyle/>
          <a:p>
            <a:pPr algn="ctr" fontAlgn="auto">
              <a:spcBef>
                <a:spcPts val="0"/>
              </a:spcBef>
              <a:spcAft>
                <a:spcPts val="0"/>
              </a:spcAft>
              <a:defRPr/>
            </a:pPr>
            <a:r>
              <a:rPr lang="fr-BE" b="1" dirty="0" err="1">
                <a:solidFill>
                  <a:srgbClr val="F79646">
                    <a:lumMod val="75000"/>
                  </a:srgbClr>
                </a:solidFill>
                <a:latin typeface="+mn-lt"/>
              </a:rPr>
              <a:t>Prioritisation</a:t>
            </a:r>
            <a:endParaRPr lang="en-GB" b="1" dirty="0">
              <a:solidFill>
                <a:srgbClr val="F79646">
                  <a:lumMod val="75000"/>
                </a:srgbClr>
              </a:solidFill>
              <a:latin typeface="+mn-lt"/>
            </a:endParaRPr>
          </a:p>
        </p:txBody>
      </p:sp>
      <p:sp>
        <p:nvSpPr>
          <p:cNvPr id="31769" name="TextBox 91"/>
          <p:cNvSpPr txBox="1">
            <a:spLocks noChangeArrowheads="1"/>
          </p:cNvSpPr>
          <p:nvPr/>
        </p:nvSpPr>
        <p:spPr bwMode="auto">
          <a:xfrm>
            <a:off x="5016500" y="5812151"/>
            <a:ext cx="422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2000" b="1" dirty="0">
                <a:solidFill>
                  <a:srgbClr val="77933C"/>
                </a:solidFill>
              </a:rPr>
              <a:t>Liste des adresses à risque (par  région)</a:t>
            </a:r>
            <a:endParaRPr lang="en-GB" altLang="fr-FR" sz="2400" b="1" dirty="0">
              <a:solidFill>
                <a:srgbClr val="77933C"/>
              </a:solidFill>
            </a:endParaRPr>
          </a:p>
        </p:txBody>
      </p:sp>
      <p:sp>
        <p:nvSpPr>
          <p:cNvPr id="31770" name="TextBox 1"/>
          <p:cNvSpPr txBox="1">
            <a:spLocks noChangeArrowheads="1"/>
          </p:cNvSpPr>
          <p:nvPr/>
        </p:nvSpPr>
        <p:spPr bwMode="auto">
          <a:xfrm>
            <a:off x="7915276" y="2061121"/>
            <a:ext cx="134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Data quality</a:t>
            </a:r>
          </a:p>
          <a:p>
            <a:pPr eaLnBrk="1" hangingPunct="1">
              <a:spcBef>
                <a:spcPct val="0"/>
              </a:spcBef>
              <a:buFontTx/>
              <a:buNone/>
            </a:pPr>
            <a:r>
              <a:rPr lang="fr-BE" altLang="fr-FR" sz="1800" b="1">
                <a:solidFill>
                  <a:srgbClr val="E46C0A"/>
                </a:solidFill>
              </a:rPr>
              <a:t>issues!</a:t>
            </a:r>
            <a:endParaRPr lang="en-GB" altLang="fr-FR" sz="1800" b="1">
              <a:solidFill>
                <a:srgbClr val="E46C0A"/>
              </a:solidFill>
            </a:endParaRPr>
          </a:p>
        </p:txBody>
      </p:sp>
      <p:sp>
        <p:nvSpPr>
          <p:cNvPr id="31771" name="Title 1"/>
          <p:cNvSpPr>
            <a:spLocks noGrp="1"/>
          </p:cNvSpPr>
          <p:nvPr>
            <p:ph type="title"/>
          </p:nvPr>
        </p:nvSpPr>
        <p:spPr>
          <a:xfrm>
            <a:off x="1991544" y="-99392"/>
            <a:ext cx="8229600" cy="922114"/>
          </a:xfrm>
        </p:spPr>
        <p:txBody>
          <a:bodyPr>
            <a:normAutofit/>
          </a:bodyPr>
          <a:lstStyle/>
          <a:p>
            <a:r>
              <a:rPr lang="fr-BE" altLang="fr-FR" dirty="0" smtClean="0"/>
              <a:t>Dumping social: scénario 3</a:t>
            </a:r>
            <a:endParaRPr lang="en-GB" altLang="fr-FR" dirty="0" smtClean="0"/>
          </a:p>
        </p:txBody>
      </p:sp>
      <p:sp>
        <p:nvSpPr>
          <p:cNvPr id="95" name="Slide Number Placeholder 3"/>
          <p:cNvSpPr>
            <a:spLocks noGrp="1"/>
          </p:cNvSpPr>
          <p:nvPr>
            <p:ph type="sldNum" sz="quarter" idx="10"/>
          </p:nvPr>
        </p:nvSpPr>
        <p:spPr/>
        <p:txBody>
          <a:bodyPr/>
          <a:lstStyle/>
          <a:p>
            <a:fld id="{FECFD184-5756-4221-96C1-65AC1B2D1331}" type="slidenum">
              <a:rPr lang="en-GB" smtClean="0"/>
              <a:pPr/>
              <a:t>97</a:t>
            </a:fld>
            <a:endParaRPr lang="en-GB" dirty="0"/>
          </a:p>
        </p:txBody>
      </p:sp>
      <p:sp>
        <p:nvSpPr>
          <p:cNvPr id="101" name="Rectangle 100"/>
          <p:cNvSpPr/>
          <p:nvPr/>
        </p:nvSpPr>
        <p:spPr>
          <a:xfrm>
            <a:off x="3278189" y="835572"/>
            <a:ext cx="2016125"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Constatations </a:t>
            </a:r>
          </a:p>
          <a:p>
            <a:pPr algn="ctr" fontAlgn="auto">
              <a:spcBef>
                <a:spcPts val="0"/>
              </a:spcBef>
              <a:spcAft>
                <a:spcPts val="0"/>
              </a:spcAft>
              <a:defRPr/>
            </a:pPr>
            <a:r>
              <a:rPr lang="fr-BE" sz="2000" b="1" dirty="0">
                <a:solidFill>
                  <a:prstClr val="white"/>
                </a:solidFill>
              </a:rPr>
              <a:t>Inspection sociale &amp; CLS</a:t>
            </a:r>
            <a:endParaRPr lang="en-GB" sz="2000" b="1" dirty="0">
              <a:solidFill>
                <a:prstClr val="white"/>
              </a:solidFill>
            </a:endParaRPr>
          </a:p>
        </p:txBody>
      </p:sp>
      <p:sp>
        <p:nvSpPr>
          <p:cNvPr id="31774" name="TextBox 101"/>
          <p:cNvSpPr txBox="1">
            <a:spLocks noChangeArrowheads="1"/>
          </p:cNvSpPr>
          <p:nvPr/>
        </p:nvSpPr>
        <p:spPr bwMode="auto">
          <a:xfrm>
            <a:off x="5178425" y="980033"/>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75" name="TextBox 102"/>
          <p:cNvSpPr txBox="1">
            <a:spLocks noChangeArrowheads="1"/>
          </p:cNvSpPr>
          <p:nvPr/>
        </p:nvSpPr>
        <p:spPr bwMode="auto">
          <a:xfrm>
            <a:off x="3017839" y="980033"/>
            <a:ext cx="382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104" name="Rectangle 103"/>
          <p:cNvSpPr/>
          <p:nvPr/>
        </p:nvSpPr>
        <p:spPr>
          <a:xfrm>
            <a:off x="1982789" y="835572"/>
            <a:ext cx="1150937"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Plaintes</a:t>
            </a:r>
            <a:endParaRPr lang="en-GB" sz="2000" b="1" dirty="0">
              <a:solidFill>
                <a:prstClr val="white"/>
              </a:solidFill>
            </a:endParaRPr>
          </a:p>
        </p:txBody>
      </p:sp>
      <p:sp>
        <p:nvSpPr>
          <p:cNvPr id="57" name="TextBox 56"/>
          <p:cNvSpPr txBox="1"/>
          <p:nvPr/>
        </p:nvSpPr>
        <p:spPr>
          <a:xfrm>
            <a:off x="1919288" y="3140622"/>
            <a:ext cx="2659062" cy="922337"/>
          </a:xfrm>
          <a:prstGeom prst="rect">
            <a:avLst/>
          </a:prstGeom>
          <a:solidFill>
            <a:schemeClr val="tx2">
              <a:lumMod val="20000"/>
              <a:lumOff val="80000"/>
            </a:schemeClr>
          </a:solidFill>
          <a:ln w="25400">
            <a:solidFill>
              <a:schemeClr val="tx2"/>
            </a:solidFill>
          </a:ln>
        </p:spPr>
        <p:txBody>
          <a:bodyPr>
            <a:spAutoFit/>
          </a:bodyPr>
          <a:lstStyle/>
          <a:p>
            <a:pPr algn="ctr" fontAlgn="auto">
              <a:spcBef>
                <a:spcPts val="0"/>
              </a:spcBef>
              <a:spcAft>
                <a:spcPts val="0"/>
              </a:spcAft>
              <a:defRPr/>
            </a:pPr>
            <a:r>
              <a:rPr lang="fr-BE" b="1" dirty="0">
                <a:solidFill>
                  <a:srgbClr val="1F497D"/>
                </a:solidFill>
                <a:latin typeface="+mn-lt"/>
              </a:rPr>
              <a:t>Successeurs des fraudeurs</a:t>
            </a:r>
            <a:r>
              <a:rPr lang="fr-BE" dirty="0">
                <a:solidFill>
                  <a:srgbClr val="1F497D"/>
                </a:solidFill>
                <a:latin typeface="+mn-lt"/>
              </a:rPr>
              <a:t/>
            </a:r>
            <a:br>
              <a:rPr lang="fr-BE" dirty="0">
                <a:solidFill>
                  <a:srgbClr val="1F497D"/>
                </a:solidFill>
                <a:latin typeface="+mn-lt"/>
              </a:rPr>
            </a:br>
            <a:r>
              <a:rPr lang="fr-BE" dirty="0">
                <a:solidFill>
                  <a:srgbClr val="1F497D"/>
                </a:solidFill>
                <a:latin typeface="+mn-lt"/>
              </a:rPr>
              <a:t>notoires/récidivistes</a:t>
            </a:r>
            <a:br>
              <a:rPr lang="fr-BE" dirty="0">
                <a:solidFill>
                  <a:srgbClr val="1F497D"/>
                </a:solidFill>
                <a:latin typeface="+mn-lt"/>
              </a:rPr>
            </a:br>
            <a:r>
              <a:rPr lang="fr-BE" dirty="0">
                <a:solidFill>
                  <a:srgbClr val="1F497D"/>
                </a:solidFill>
                <a:latin typeface="+mn-lt"/>
              </a:rPr>
              <a:t>sont </a:t>
            </a:r>
            <a:r>
              <a:rPr lang="fr-BE" dirty="0" smtClean="0">
                <a:solidFill>
                  <a:srgbClr val="1F497D"/>
                </a:solidFill>
                <a:latin typeface="+mn-lt"/>
              </a:rPr>
              <a:t>détectés</a:t>
            </a:r>
            <a:endParaRPr lang="fr-BE" dirty="0">
              <a:solidFill>
                <a:srgbClr val="1F497D"/>
              </a:solidFill>
              <a:latin typeface="+mn-lt"/>
            </a:endParaRPr>
          </a:p>
        </p:txBody>
      </p:sp>
      <p:sp>
        <p:nvSpPr>
          <p:cNvPr id="93" name="TextBox 92"/>
          <p:cNvSpPr txBox="1"/>
          <p:nvPr/>
        </p:nvSpPr>
        <p:spPr>
          <a:xfrm>
            <a:off x="1858964" y="2156371"/>
            <a:ext cx="2663825" cy="368300"/>
          </a:xfrm>
          <a:prstGeom prst="rect">
            <a:avLst/>
          </a:prstGeom>
          <a:noFill/>
          <a:ln w="28575" cmpd="sng">
            <a:solidFill>
              <a:schemeClr val="accent6">
                <a:lumMod val="75000"/>
              </a:schemeClr>
            </a:solidFill>
            <a:prstDash val="dash"/>
          </a:ln>
        </p:spPr>
        <p:txBody>
          <a:bodyPr>
            <a:spAutoFit/>
          </a:bodyPr>
          <a:lstStyle/>
          <a:p>
            <a:pPr algn="ctr" fontAlgn="auto">
              <a:spcBef>
                <a:spcPts val="0"/>
              </a:spcBef>
              <a:spcAft>
                <a:spcPts val="0"/>
              </a:spcAft>
              <a:defRPr/>
            </a:pPr>
            <a:r>
              <a:rPr lang="en-GB" dirty="0">
                <a:solidFill>
                  <a:schemeClr val="accent6">
                    <a:lumMod val="75000"/>
                  </a:schemeClr>
                </a:solidFill>
                <a:latin typeface="+mn-lt"/>
              </a:rPr>
              <a:t>Fuzzy Matching </a:t>
            </a:r>
          </a:p>
        </p:txBody>
      </p:sp>
      <p:sp>
        <p:nvSpPr>
          <p:cNvPr id="94" name="TextBox 93"/>
          <p:cNvSpPr txBox="1"/>
          <p:nvPr/>
        </p:nvSpPr>
        <p:spPr>
          <a:xfrm>
            <a:off x="1948658" y="4941168"/>
            <a:ext cx="2659062" cy="1476375"/>
          </a:xfrm>
          <a:prstGeom prst="rect">
            <a:avLst/>
          </a:prstGeom>
          <a:noFill/>
          <a:ln w="25400">
            <a:solidFill>
              <a:schemeClr val="accent3">
                <a:lumMod val="75000"/>
              </a:schemeClr>
            </a:solidFill>
          </a:ln>
        </p:spPr>
        <p:txBody>
          <a:bodyPr>
            <a:spAutoFit/>
          </a:bodyPr>
          <a:lstStyle/>
          <a:p>
            <a:pPr algn="ctr" fontAlgn="auto">
              <a:spcBef>
                <a:spcPts val="0"/>
              </a:spcBef>
              <a:spcAft>
                <a:spcPts val="0"/>
              </a:spcAft>
              <a:defRPr/>
            </a:pPr>
            <a:r>
              <a:rPr lang="fr-BE" b="1" dirty="0">
                <a:solidFill>
                  <a:schemeClr val="accent3">
                    <a:lumMod val="75000"/>
                  </a:schemeClr>
                </a:solidFill>
                <a:latin typeface="+mn-lt"/>
              </a:rPr>
              <a:t>Le type d’adresse cible  peut être:</a:t>
            </a:r>
          </a:p>
          <a:p>
            <a:pPr algn="ctr" fontAlgn="auto">
              <a:spcBef>
                <a:spcPts val="0"/>
              </a:spcBef>
              <a:spcAft>
                <a:spcPts val="0"/>
              </a:spcAft>
              <a:defRPr/>
            </a:pPr>
            <a:r>
              <a:rPr lang="fr-BE" b="1" dirty="0" smtClean="0">
                <a:solidFill>
                  <a:schemeClr val="accent3">
                    <a:lumMod val="75000"/>
                  </a:schemeClr>
                </a:solidFill>
                <a:latin typeface="+mn-lt"/>
              </a:rPr>
              <a:t>lieu </a:t>
            </a:r>
            <a:r>
              <a:rPr lang="fr-BE" b="1" dirty="0">
                <a:solidFill>
                  <a:schemeClr val="accent3">
                    <a:lumMod val="75000"/>
                  </a:schemeClr>
                </a:solidFill>
                <a:latin typeface="+mn-lt"/>
              </a:rPr>
              <a:t>de travail , </a:t>
            </a:r>
            <a:r>
              <a:rPr lang="fr-BE" b="1" dirty="0" smtClean="0">
                <a:solidFill>
                  <a:schemeClr val="accent3">
                    <a:lumMod val="75000"/>
                  </a:schemeClr>
                </a:solidFill>
                <a:latin typeface="+mn-lt"/>
              </a:rPr>
              <a:t>domicile, adresse </a:t>
            </a:r>
            <a:r>
              <a:rPr lang="fr-BE" b="1" dirty="0">
                <a:solidFill>
                  <a:schemeClr val="accent3">
                    <a:lumMod val="75000"/>
                  </a:schemeClr>
                </a:solidFill>
                <a:latin typeface="+mn-lt"/>
              </a:rPr>
              <a:t>du </a:t>
            </a:r>
            <a:br>
              <a:rPr lang="fr-BE" b="1" dirty="0">
                <a:solidFill>
                  <a:schemeClr val="accent3">
                    <a:lumMod val="75000"/>
                  </a:schemeClr>
                </a:solidFill>
                <a:latin typeface="+mn-lt"/>
              </a:rPr>
            </a:br>
            <a:r>
              <a:rPr lang="fr-BE" b="1" dirty="0">
                <a:solidFill>
                  <a:schemeClr val="accent3">
                    <a:lumMod val="75000"/>
                  </a:schemeClr>
                </a:solidFill>
                <a:latin typeface="+mn-lt"/>
              </a:rPr>
              <a:t>siège social (Be, Eu)</a:t>
            </a:r>
            <a:endParaRPr lang="fr-BE" dirty="0">
              <a:solidFill>
                <a:schemeClr val="accent3">
                  <a:lumMod val="75000"/>
                </a:schemeClr>
              </a:solidFill>
              <a:latin typeface="+mn-lt"/>
            </a:endParaRPr>
          </a:p>
        </p:txBody>
      </p: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107265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3" grpId="0" animBg="1"/>
      <p:bldP spid="9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35188" y="1052737"/>
            <a:ext cx="8064500" cy="165576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title"/>
          </p:nvPr>
        </p:nvSpPr>
        <p:spPr/>
        <p:txBody>
          <a:bodyPr/>
          <a:lstStyle/>
          <a:p>
            <a:r>
              <a:rPr lang="fr-BE" altLang="fr-FR" dirty="0" smtClean="0"/>
              <a:t>Organisation</a:t>
            </a:r>
            <a:endParaRPr lang="en-GB" altLang="fr-FR" dirty="0" smtClean="0"/>
          </a:p>
        </p:txBody>
      </p:sp>
      <p:sp>
        <p:nvSpPr>
          <p:cNvPr id="4" name="Slide Number Placeholder 3"/>
          <p:cNvSpPr>
            <a:spLocks noGrp="1"/>
          </p:cNvSpPr>
          <p:nvPr>
            <p:ph type="sldNum" sz="quarter" idx="10"/>
          </p:nvPr>
        </p:nvSpPr>
        <p:spPr/>
        <p:txBody>
          <a:bodyPr/>
          <a:lstStyle/>
          <a:p>
            <a:fld id="{29BBB696-E071-4A36-8D64-03C4C8594740}" type="slidenum">
              <a:rPr lang="en-GB" smtClean="0"/>
              <a:pPr/>
              <a:t>98</a:t>
            </a:fld>
            <a:endParaRPr lang="en-GB"/>
          </a:p>
        </p:txBody>
      </p:sp>
      <p:sp>
        <p:nvSpPr>
          <p:cNvPr id="6" name="Rectangle 5"/>
          <p:cNvSpPr/>
          <p:nvPr/>
        </p:nvSpPr>
        <p:spPr>
          <a:xfrm>
            <a:off x="2514601" y="1340074"/>
            <a:ext cx="2949575" cy="107791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Analyses</a:t>
            </a:r>
            <a:endParaRPr lang="en-GB" sz="2800" b="1" dirty="0">
              <a:solidFill>
                <a:schemeClr val="accent3">
                  <a:lumMod val="50000"/>
                </a:schemeClr>
              </a:solidFill>
            </a:endParaRPr>
          </a:p>
        </p:txBody>
      </p:sp>
      <p:sp>
        <p:nvSpPr>
          <p:cNvPr id="7" name="Rectangle 6"/>
          <p:cNvSpPr/>
          <p:nvPr/>
        </p:nvSpPr>
        <p:spPr>
          <a:xfrm>
            <a:off x="2208213" y="3429225"/>
            <a:ext cx="3255962" cy="115252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500" b="1" dirty="0">
                <a:solidFill>
                  <a:schemeClr val="accent6">
                    <a:lumMod val="75000"/>
                  </a:schemeClr>
                </a:solidFill>
              </a:rPr>
              <a:t>Plateforme inspection</a:t>
            </a:r>
          </a:p>
          <a:p>
            <a:pPr algn="ctr" fontAlgn="auto">
              <a:spcBef>
                <a:spcPts val="0"/>
              </a:spcBef>
              <a:spcAft>
                <a:spcPts val="0"/>
              </a:spcAft>
              <a:defRPr/>
            </a:pPr>
            <a:r>
              <a:rPr lang="fr-BE" sz="2500" b="1" dirty="0">
                <a:solidFill>
                  <a:schemeClr val="accent6">
                    <a:lumMod val="75000"/>
                  </a:schemeClr>
                </a:solidFill>
              </a:rPr>
              <a:t>(</a:t>
            </a:r>
            <a:r>
              <a:rPr lang="fr-BE" sz="2500" b="1" dirty="0" err="1">
                <a:solidFill>
                  <a:schemeClr val="accent6">
                    <a:lumMod val="75000"/>
                  </a:schemeClr>
                </a:solidFill>
              </a:rPr>
              <a:t>Dolsis</a:t>
            </a:r>
            <a:r>
              <a:rPr lang="fr-BE" sz="2500" b="1" dirty="0">
                <a:solidFill>
                  <a:schemeClr val="accent6">
                    <a:lumMod val="75000"/>
                  </a:schemeClr>
                </a:solidFill>
              </a:rPr>
              <a:t>)</a:t>
            </a:r>
            <a:endParaRPr lang="en-GB" sz="2500" b="1" dirty="0">
              <a:solidFill>
                <a:schemeClr val="accent6">
                  <a:lumMod val="75000"/>
                </a:schemeClr>
              </a:solidFill>
            </a:endParaRPr>
          </a:p>
        </p:txBody>
      </p:sp>
      <p:sp>
        <p:nvSpPr>
          <p:cNvPr id="9" name="Rectangle 8"/>
          <p:cNvSpPr/>
          <p:nvPr/>
        </p:nvSpPr>
        <p:spPr>
          <a:xfrm>
            <a:off x="7021514" y="3429225"/>
            <a:ext cx="2949575" cy="11525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bg1"/>
                </a:solidFill>
              </a:rPr>
              <a:t>SIRS</a:t>
            </a:r>
          </a:p>
          <a:p>
            <a:pPr algn="ctr" fontAlgn="auto">
              <a:spcBef>
                <a:spcPts val="0"/>
              </a:spcBef>
              <a:spcAft>
                <a:spcPts val="0"/>
              </a:spcAft>
              <a:defRPr/>
            </a:pPr>
            <a:r>
              <a:rPr lang="fr-BE" sz="2000" b="1" dirty="0" smtClean="0">
                <a:solidFill>
                  <a:schemeClr val="bg1"/>
                </a:solidFill>
              </a:rPr>
              <a:t>(Service d’Information et de Recherche Sociale)</a:t>
            </a:r>
            <a:endParaRPr lang="en-GB" sz="2000" b="1" dirty="0">
              <a:solidFill>
                <a:schemeClr val="bg1"/>
              </a:solidFill>
            </a:endParaRPr>
          </a:p>
        </p:txBody>
      </p:sp>
      <p:sp>
        <p:nvSpPr>
          <p:cNvPr id="10" name="Rectangle 9"/>
          <p:cNvSpPr/>
          <p:nvPr/>
        </p:nvSpPr>
        <p:spPr>
          <a:xfrm>
            <a:off x="7021514" y="1343249"/>
            <a:ext cx="2949575" cy="1077912"/>
          </a:xfrm>
          <a:prstGeom prst="rect">
            <a:avLst/>
          </a:prstGeom>
          <a:solidFill>
            <a:srgbClr val="92D05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Contrôle</a:t>
            </a:r>
            <a:endParaRPr lang="en-GB" sz="2800" b="1" dirty="0">
              <a:solidFill>
                <a:schemeClr val="accent3">
                  <a:lumMod val="50000"/>
                </a:schemeClr>
              </a:solidFill>
            </a:endParaRPr>
          </a:p>
        </p:txBody>
      </p:sp>
      <p:sp>
        <p:nvSpPr>
          <p:cNvPr id="12" name="Rectangle 11"/>
          <p:cNvSpPr/>
          <p:nvPr/>
        </p:nvSpPr>
        <p:spPr>
          <a:xfrm>
            <a:off x="3197122" y="5190261"/>
            <a:ext cx="5310187" cy="12954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2">
                    <a:lumMod val="50000"/>
                  </a:schemeClr>
                </a:solidFill>
              </a:rPr>
              <a:t>Cellules d’inspection d’arrondissement sur le terrain</a:t>
            </a:r>
            <a:endParaRPr lang="en-GB" sz="2800" b="1" dirty="0">
              <a:solidFill>
                <a:schemeClr val="accent2">
                  <a:lumMod val="50000"/>
                </a:schemeClr>
              </a:solidFill>
            </a:endParaRPr>
          </a:p>
        </p:txBody>
      </p:sp>
      <p:cxnSp>
        <p:nvCxnSpPr>
          <p:cNvPr id="21" name="Straight Arrow Connector 20"/>
          <p:cNvCxnSpPr/>
          <p:nvPr/>
        </p:nvCxnSpPr>
        <p:spPr>
          <a:xfrm>
            <a:off x="3216275" y="2564036"/>
            <a:ext cx="0" cy="8651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72038" y="2421162"/>
            <a:ext cx="0" cy="100806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59151"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5464176" y="3932462"/>
            <a:ext cx="631825" cy="1139825"/>
          </a:xfrm>
          <a:custGeom>
            <a:avLst/>
            <a:gdLst>
              <a:gd name="connsiteX0" fmla="*/ 378372 w 378372"/>
              <a:gd name="connsiteY0" fmla="*/ 882869 h 882869"/>
              <a:gd name="connsiteX1" fmla="*/ 378372 w 378372"/>
              <a:gd name="connsiteY1" fmla="*/ 0 h 882869"/>
              <a:gd name="connsiteX2" fmla="*/ 0 w 378372"/>
              <a:gd name="connsiteY2" fmla="*/ 0 h 882869"/>
            </a:gdLst>
            <a:ahLst/>
            <a:cxnLst>
              <a:cxn ang="0">
                <a:pos x="connsiteX0" y="connsiteY0"/>
              </a:cxn>
              <a:cxn ang="0">
                <a:pos x="connsiteX1" y="connsiteY1"/>
              </a:cxn>
              <a:cxn ang="0">
                <a:pos x="connsiteX2" y="connsiteY2"/>
              </a:cxn>
            </a:cxnLst>
            <a:rect l="l" t="t" r="r" b="b"/>
            <a:pathLst>
              <a:path w="378372" h="882869">
                <a:moveTo>
                  <a:pt x="378372" y="882869"/>
                </a:moveTo>
                <a:lnTo>
                  <a:pt x="378372" y="0"/>
                </a:lnTo>
                <a:lnTo>
                  <a:pt x="0" y="0"/>
                </a:lnTo>
              </a:path>
            </a:pathLst>
          </a:custGeom>
          <a:noFill/>
          <a:ln w="57150">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7754938" y="4659536"/>
            <a:ext cx="862012" cy="4841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543925" y="2421162"/>
            <a:ext cx="0" cy="100806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648076"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935414"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224339" y="4437287"/>
            <a:ext cx="7937"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55889" y="2163986"/>
            <a:ext cx="1011237"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Signaux</a:t>
            </a:r>
            <a:endParaRPr lang="en-GB" sz="2000" b="1" dirty="0">
              <a:solidFill>
                <a:schemeClr val="accent6">
                  <a:lumMod val="75000"/>
                </a:schemeClr>
              </a:solidFill>
              <a:latin typeface="+mn-lt"/>
            </a:endParaRPr>
          </a:p>
        </p:txBody>
      </p:sp>
      <p:sp>
        <p:nvSpPr>
          <p:cNvPr id="55" name="TextBox 54"/>
          <p:cNvSpPr txBox="1"/>
          <p:nvPr/>
        </p:nvSpPr>
        <p:spPr>
          <a:xfrm>
            <a:off x="5519739" y="4997674"/>
            <a:ext cx="1190625" cy="400050"/>
          </a:xfrm>
          <a:prstGeom prst="rect">
            <a:avLst/>
          </a:prstGeom>
          <a:solidFill>
            <a:srgbClr val="92D050"/>
          </a:solidFill>
          <a:ln w="28575">
            <a:solidFill>
              <a:schemeClr val="accent3">
                <a:lumMod val="50000"/>
              </a:schemeClr>
            </a:solidFill>
          </a:ln>
        </p:spPr>
        <p:txBody>
          <a:bodyPr wrap="none">
            <a:spAutoFit/>
          </a:bodyPr>
          <a:lstStyle/>
          <a:p>
            <a:pPr fontAlgn="auto">
              <a:spcBef>
                <a:spcPts val="0"/>
              </a:spcBef>
              <a:spcAft>
                <a:spcPts val="0"/>
              </a:spcAft>
              <a:defRPr/>
            </a:pPr>
            <a:r>
              <a:rPr lang="fr-BE" sz="2000" b="1" dirty="0">
                <a:solidFill>
                  <a:schemeClr val="accent3">
                    <a:lumMod val="50000"/>
                  </a:schemeClr>
                </a:solidFill>
                <a:latin typeface="+mn-lt"/>
              </a:rPr>
              <a:t>Feedback</a:t>
            </a:r>
            <a:endParaRPr lang="en-GB" sz="2000" b="1" dirty="0">
              <a:solidFill>
                <a:schemeClr val="accent3">
                  <a:lumMod val="50000"/>
                </a:schemeClr>
              </a:solidFill>
              <a:latin typeface="+mn-lt"/>
            </a:endParaRPr>
          </a:p>
        </p:txBody>
      </p:sp>
      <p:sp>
        <p:nvSpPr>
          <p:cNvPr id="56" name="TextBox 55"/>
          <p:cNvSpPr txBox="1"/>
          <p:nvPr/>
        </p:nvSpPr>
        <p:spPr>
          <a:xfrm>
            <a:off x="7104063" y="4997674"/>
            <a:ext cx="1300162" cy="400050"/>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fr-BE" sz="2000" b="1" dirty="0">
                <a:solidFill>
                  <a:schemeClr val="accent1">
                    <a:lumMod val="75000"/>
                  </a:schemeClr>
                </a:solidFill>
                <a:latin typeface="+mn-lt"/>
              </a:rPr>
              <a:t>Débriefing</a:t>
            </a:r>
            <a:endParaRPr lang="en-GB" sz="2000" b="1" dirty="0">
              <a:solidFill>
                <a:schemeClr val="accent1">
                  <a:lumMod val="75000"/>
                </a:schemeClr>
              </a:solidFill>
              <a:latin typeface="+mn-lt"/>
            </a:endParaRPr>
          </a:p>
        </p:txBody>
      </p:sp>
      <p:sp>
        <p:nvSpPr>
          <p:cNvPr id="22" name="TextBox 21"/>
          <p:cNvSpPr txBox="1"/>
          <p:nvPr/>
        </p:nvSpPr>
        <p:spPr>
          <a:xfrm>
            <a:off x="2927351" y="4997674"/>
            <a:ext cx="2455863"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Sélection des signaux</a:t>
            </a:r>
            <a:endParaRPr lang="en-GB" sz="2000" b="1" dirty="0">
              <a:solidFill>
                <a:schemeClr val="accent6">
                  <a:lumMod val="75000"/>
                </a:schemeClr>
              </a:solidFill>
              <a:latin typeface="+mn-lt"/>
            </a:endParaRPr>
          </a:p>
        </p:txBody>
      </p:sp>
      <p:cxnSp>
        <p:nvCxnSpPr>
          <p:cNvPr id="3" name="Straight Arrow Connector 2"/>
          <p:cNvCxnSpPr/>
          <p:nvPr/>
        </p:nvCxnSpPr>
        <p:spPr>
          <a:xfrm>
            <a:off x="5464175" y="170043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64175" y="216398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05691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8112125" y="9810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128001" y="971551"/>
            <a:ext cx="415925" cy="1058863"/>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traight Connector 49"/>
          <p:cNvCxnSpPr/>
          <p:nvPr/>
        </p:nvCxnSpPr>
        <p:spPr>
          <a:xfrm>
            <a:off x="8110538" y="18446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08950" y="35004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a:grpSpLocks/>
          </p:cNvGrpSpPr>
          <p:nvPr/>
        </p:nvGrpSpPr>
        <p:grpSpPr bwMode="auto">
          <a:xfrm>
            <a:off x="8128000" y="1844675"/>
            <a:ext cx="920750" cy="2160588"/>
            <a:chOff x="3851920" y="4534937"/>
            <a:chExt cx="479626" cy="1126311"/>
          </a:xfrm>
        </p:grpSpPr>
        <p:sp>
          <p:nvSpPr>
            <p:cNvPr id="48" name="Rectangle 47"/>
            <p:cNvSpPr/>
            <p:nvPr/>
          </p:nvSpPr>
          <p:spPr>
            <a:xfrm>
              <a:off x="3851920" y="4534937"/>
              <a:ext cx="215832" cy="112631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tangle 48"/>
            <p:cNvSpPr/>
            <p:nvPr/>
          </p:nvSpPr>
          <p:spPr>
            <a:xfrm>
              <a:off x="4115715" y="5403049"/>
              <a:ext cx="215831" cy="25819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42" name="Straight Connector 41"/>
          <p:cNvCxnSpPr/>
          <p:nvPr/>
        </p:nvCxnSpPr>
        <p:spPr>
          <a:xfrm>
            <a:off x="5518150"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16563" y="29241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6625" y="3027363"/>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08213"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itle 1"/>
          <p:cNvSpPr>
            <a:spLocks noGrp="1"/>
          </p:cNvSpPr>
          <p:nvPr>
            <p:ph type="title"/>
          </p:nvPr>
        </p:nvSpPr>
        <p:spPr>
          <a:xfrm>
            <a:off x="1991544" y="-27384"/>
            <a:ext cx="8229600" cy="922114"/>
          </a:xfrm>
        </p:spPr>
        <p:txBody>
          <a:bodyPr/>
          <a:lstStyle/>
          <a:p>
            <a:r>
              <a:rPr lang="fr-BE" altLang="fr-FR" dirty="0" smtClean="0"/>
              <a:t>Datamining: résultats</a:t>
            </a:r>
            <a:endParaRPr lang="en-GB" altLang="fr-FR" dirty="0" smtClean="0"/>
          </a:p>
        </p:txBody>
      </p:sp>
      <p:sp>
        <p:nvSpPr>
          <p:cNvPr id="3" name="Slide Number Placeholder 2"/>
          <p:cNvSpPr>
            <a:spLocks noGrp="1"/>
          </p:cNvSpPr>
          <p:nvPr>
            <p:ph type="sldNum" sz="quarter" idx="10"/>
          </p:nvPr>
        </p:nvSpPr>
        <p:spPr/>
        <p:txBody>
          <a:bodyPr/>
          <a:lstStyle/>
          <a:p>
            <a:fld id="{1296EFD5-FFB0-41F1-A76D-F5A181542A0D}" type="slidenum">
              <a:rPr lang="en-GB" smtClean="0"/>
              <a:pPr/>
              <a:t>99</a:t>
            </a:fld>
            <a:endParaRPr lang="en-GB"/>
          </a:p>
        </p:txBody>
      </p:sp>
      <p:sp>
        <p:nvSpPr>
          <p:cNvPr id="6" name="Rectangle 5"/>
          <p:cNvSpPr/>
          <p:nvPr/>
        </p:nvSpPr>
        <p:spPr>
          <a:xfrm>
            <a:off x="2711450" y="3027364"/>
            <a:ext cx="414338" cy="966787"/>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208214" y="1784350"/>
            <a:ext cx="414337" cy="22098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2566989" y="4140200"/>
            <a:ext cx="979487" cy="369888"/>
          </a:xfrm>
          <a:prstGeom prst="rect">
            <a:avLst/>
          </a:prstGeom>
          <a:noFill/>
        </p:spPr>
        <p:txBody>
          <a:bodyPr wrap="none">
            <a:spAutoFit/>
          </a:bodyPr>
          <a:lstStyle/>
          <a:p>
            <a:pPr fontAlgn="auto">
              <a:spcBef>
                <a:spcPts val="0"/>
              </a:spcBef>
              <a:spcAft>
                <a:spcPts val="0"/>
              </a:spcAft>
              <a:defRPr/>
            </a:pPr>
            <a:r>
              <a:rPr lang="fr-BE" b="1" dirty="0">
                <a:solidFill>
                  <a:schemeClr val="accent6">
                    <a:lumMod val="75000"/>
                  </a:schemeClr>
                </a:solidFill>
                <a:latin typeface="+mn-lt"/>
              </a:rPr>
              <a:t>Rapidité</a:t>
            </a:r>
            <a:endParaRPr lang="en-GB" b="1" dirty="0">
              <a:solidFill>
                <a:schemeClr val="accent6">
                  <a:lumMod val="75000"/>
                </a:schemeClr>
              </a:solidFill>
              <a:latin typeface="+mn-lt"/>
            </a:endParaRPr>
          </a:p>
        </p:txBody>
      </p:sp>
      <p:sp>
        <p:nvSpPr>
          <p:cNvPr id="15" name="TextBox 14"/>
          <p:cNvSpPr txBox="1"/>
          <p:nvPr/>
        </p:nvSpPr>
        <p:spPr>
          <a:xfrm>
            <a:off x="5629276" y="4149725"/>
            <a:ext cx="1262063"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Complexité</a:t>
            </a:r>
            <a:endParaRPr lang="en-GB" b="1" dirty="0">
              <a:solidFill>
                <a:schemeClr val="accent6">
                  <a:lumMod val="75000"/>
                </a:schemeClr>
              </a:solidFill>
              <a:latin typeface="+mn-lt"/>
            </a:endParaRPr>
          </a:p>
        </p:txBody>
      </p:sp>
      <p:sp>
        <p:nvSpPr>
          <p:cNvPr id="16" name="TextBox 15"/>
          <p:cNvSpPr txBox="1"/>
          <p:nvPr/>
        </p:nvSpPr>
        <p:spPr>
          <a:xfrm>
            <a:off x="8748714" y="4149725"/>
            <a:ext cx="1049337"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Efficacité</a:t>
            </a:r>
            <a:endParaRPr lang="en-GB" b="1" dirty="0">
              <a:solidFill>
                <a:schemeClr val="accent6">
                  <a:lumMod val="75000"/>
                </a:schemeClr>
              </a:solidFill>
              <a:latin typeface="+mn-lt"/>
            </a:endParaRPr>
          </a:p>
        </p:txBody>
      </p:sp>
      <p:grpSp>
        <p:nvGrpSpPr>
          <p:cNvPr id="21" name="Group 20"/>
          <p:cNvGrpSpPr>
            <a:grpSpLocks/>
          </p:cNvGrpSpPr>
          <p:nvPr/>
        </p:nvGrpSpPr>
        <p:grpSpPr bwMode="auto">
          <a:xfrm>
            <a:off x="5535614" y="1781175"/>
            <a:ext cx="992187" cy="2209800"/>
            <a:chOff x="3851920" y="4509120"/>
            <a:chExt cx="517170" cy="1152129"/>
          </a:xfrm>
        </p:grpSpPr>
        <p:sp>
          <p:nvSpPr>
            <p:cNvPr id="22" name="Rectangle 21"/>
            <p:cNvSpPr/>
            <p:nvPr/>
          </p:nvSpPr>
          <p:spPr>
            <a:xfrm>
              <a:off x="3851920" y="5105877"/>
              <a:ext cx="215970" cy="5553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4153120" y="4509120"/>
              <a:ext cx="215970" cy="115212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3811" name="TextBox 23"/>
          <p:cNvSpPr txBox="1">
            <a:spLocks noChangeArrowheads="1"/>
          </p:cNvSpPr>
          <p:nvPr/>
        </p:nvSpPr>
        <p:spPr bwMode="auto">
          <a:xfrm>
            <a:off x="2063750" y="141128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320j</a:t>
            </a:r>
            <a:endParaRPr lang="en-GB" altLang="fr-FR" sz="1800" dirty="0"/>
          </a:p>
        </p:txBody>
      </p:sp>
      <p:sp>
        <p:nvSpPr>
          <p:cNvPr id="33812" name="TextBox 24"/>
          <p:cNvSpPr txBox="1">
            <a:spLocks noChangeArrowheads="1"/>
          </p:cNvSpPr>
          <p:nvPr/>
        </p:nvSpPr>
        <p:spPr bwMode="auto">
          <a:xfrm>
            <a:off x="2630488" y="263683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228j</a:t>
            </a:r>
            <a:endParaRPr lang="en-GB" altLang="fr-FR" sz="1800" dirty="0"/>
          </a:p>
        </p:txBody>
      </p:sp>
      <p:cxnSp>
        <p:nvCxnSpPr>
          <p:cNvPr id="33" name="Straight Arrow Connector 32"/>
          <p:cNvCxnSpPr/>
          <p:nvPr/>
        </p:nvCxnSpPr>
        <p:spPr>
          <a:xfrm>
            <a:off x="3432175" y="1784351"/>
            <a:ext cx="0" cy="124301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4" name="TextBox 33"/>
          <p:cNvSpPr txBox="1">
            <a:spLocks noChangeArrowheads="1"/>
          </p:cNvSpPr>
          <p:nvPr/>
        </p:nvSpPr>
        <p:spPr bwMode="auto">
          <a:xfrm>
            <a:off x="3400425" y="2051051"/>
            <a:ext cx="96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1Q </a:t>
            </a:r>
          </a:p>
          <a:p>
            <a:pPr algn="ctr" eaLnBrk="1" hangingPunct="1">
              <a:spcBef>
                <a:spcPct val="0"/>
              </a:spcBef>
              <a:buFontTx/>
              <a:buNone/>
            </a:pPr>
            <a:r>
              <a:rPr lang="fr-BE" altLang="fr-FR" sz="1800"/>
              <a:t>Plus vite</a:t>
            </a:r>
            <a:endParaRPr lang="en-GB" altLang="fr-FR" sz="1800"/>
          </a:p>
        </p:txBody>
      </p:sp>
      <p:cxnSp>
        <p:nvCxnSpPr>
          <p:cNvPr id="36" name="Straight Connector 35"/>
          <p:cNvCxnSpPr/>
          <p:nvPr/>
        </p:nvCxnSpPr>
        <p:spPr>
          <a:xfrm>
            <a:off x="444023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65640" y="4498976"/>
            <a:ext cx="2447802" cy="1631216"/>
          </a:xfrm>
          <a:prstGeom prst="rect">
            <a:avLst/>
          </a:prstGeom>
          <a:noFill/>
        </p:spPr>
        <p:txBody>
          <a:bodyPr wrap="square">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les cas  </a:t>
            </a:r>
          </a:p>
          <a:p>
            <a:pPr algn="ctr" fontAlgn="auto">
              <a:spcBef>
                <a:spcPts val="0"/>
              </a:spcBef>
              <a:spcAft>
                <a:spcPts val="0"/>
              </a:spcAft>
              <a:defRPr/>
            </a:pPr>
            <a:r>
              <a:rPr lang="fr-BE" sz="2000" b="1" dirty="0">
                <a:solidFill>
                  <a:schemeClr val="accent6">
                    <a:lumMod val="75000"/>
                  </a:schemeClr>
                </a:solidFill>
                <a:latin typeface="+mn-lt"/>
              </a:rPr>
              <a:t>1 trimestre plus tôt  </a:t>
            </a:r>
            <a:r>
              <a:rPr lang="fr-BE" sz="2000" b="1" dirty="0">
                <a:solidFill>
                  <a:schemeClr val="bg1">
                    <a:lumMod val="65000"/>
                  </a:schemeClr>
                </a:solidFill>
                <a:latin typeface="+mn-lt"/>
              </a:rPr>
              <a:t>par rapport à une détection manuelle »</a:t>
            </a:r>
            <a:endParaRPr lang="en-GB" sz="2000" b="1" dirty="0">
              <a:solidFill>
                <a:schemeClr val="bg1">
                  <a:lumMod val="65000"/>
                </a:schemeClr>
              </a:solidFill>
              <a:latin typeface="+mn-lt"/>
            </a:endParaRPr>
          </a:p>
        </p:txBody>
      </p:sp>
      <p:cxnSp>
        <p:nvCxnSpPr>
          <p:cNvPr id="38" name="Straight Connector 37"/>
          <p:cNvCxnSpPr/>
          <p:nvPr/>
        </p:nvCxnSpPr>
        <p:spPr>
          <a:xfrm>
            <a:off x="782478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303838" y="2555875"/>
            <a:ext cx="71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3 BCE</a:t>
            </a:r>
            <a:endParaRPr lang="en-GB" altLang="fr-FR" sz="1800"/>
          </a:p>
        </p:txBody>
      </p:sp>
      <p:sp>
        <p:nvSpPr>
          <p:cNvPr id="40" name="TextBox 39"/>
          <p:cNvSpPr txBox="1">
            <a:spLocks noChangeArrowheads="1"/>
          </p:cNvSpPr>
          <p:nvPr/>
        </p:nvSpPr>
        <p:spPr bwMode="auto">
          <a:xfrm>
            <a:off x="5902326" y="1412875"/>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6 BCE</a:t>
            </a:r>
            <a:endParaRPr lang="en-GB" altLang="fr-FR" sz="1800"/>
          </a:p>
        </p:txBody>
      </p:sp>
      <p:cxnSp>
        <p:nvCxnSpPr>
          <p:cNvPr id="43" name="Straight Arrow Connector 42"/>
          <p:cNvCxnSpPr/>
          <p:nvPr/>
        </p:nvCxnSpPr>
        <p:spPr>
          <a:xfrm>
            <a:off x="6626225" y="1784351"/>
            <a:ext cx="1588" cy="1139825"/>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546851" y="2030413"/>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Doublement</a:t>
            </a:r>
          </a:p>
          <a:p>
            <a:pPr algn="ctr" eaLnBrk="1" hangingPunct="1">
              <a:spcBef>
                <a:spcPct val="0"/>
              </a:spcBef>
              <a:buFontTx/>
              <a:buNone/>
            </a:pPr>
            <a:r>
              <a:rPr lang="fr-BE" altLang="fr-FR" sz="1800"/>
              <a:t>complexe</a:t>
            </a:r>
            <a:endParaRPr lang="en-GB" altLang="fr-FR" sz="1800"/>
          </a:p>
        </p:txBody>
      </p:sp>
      <p:sp>
        <p:nvSpPr>
          <p:cNvPr id="46" name="TextBox 45"/>
          <p:cNvSpPr txBox="1"/>
          <p:nvPr/>
        </p:nvSpPr>
        <p:spPr>
          <a:xfrm>
            <a:off x="515937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a:t>
            </a:r>
            <a:r>
              <a:rPr lang="fr-BE" sz="2000" b="1" dirty="0">
                <a:solidFill>
                  <a:schemeClr val="accent6">
                    <a:lumMod val="75000"/>
                  </a:schemeClr>
                </a:solidFill>
                <a:latin typeface="+mn-lt"/>
              </a:rPr>
              <a:t>le double de cas complexes  </a:t>
            </a:r>
            <a:r>
              <a:rPr lang="fr-BE" sz="2000" b="1" dirty="0">
                <a:solidFill>
                  <a:schemeClr val="bg1">
                    <a:lumMod val="65000"/>
                  </a:schemeClr>
                </a:solidFill>
                <a:latin typeface="+mn-lt"/>
              </a:rPr>
              <a:t>avec moins d’efforts »</a:t>
            </a:r>
            <a:endParaRPr lang="en-GB" sz="2000" b="1" dirty="0">
              <a:solidFill>
                <a:schemeClr val="bg1">
                  <a:lumMod val="65000"/>
                </a:schemeClr>
              </a:solidFill>
              <a:latin typeface="+mn-lt"/>
            </a:endParaRPr>
          </a:p>
        </p:txBody>
      </p:sp>
      <p:cxnSp>
        <p:nvCxnSpPr>
          <p:cNvPr id="17" name="Straight Arrow Connector 16"/>
          <p:cNvCxnSpPr/>
          <p:nvPr/>
        </p:nvCxnSpPr>
        <p:spPr>
          <a:xfrm>
            <a:off x="1773239" y="3994151"/>
            <a:ext cx="8643937" cy="11113"/>
          </a:xfrm>
          <a:prstGeom prst="straightConnector1">
            <a:avLst/>
          </a:prstGeom>
          <a:ln w="571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120063" y="1547814"/>
            <a:ext cx="35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1j</a:t>
            </a:r>
            <a:endParaRPr lang="en-GB" altLang="fr-FR" sz="1800"/>
          </a:p>
        </p:txBody>
      </p:sp>
      <p:sp>
        <p:nvSpPr>
          <p:cNvPr id="53" name="TextBox 52"/>
          <p:cNvSpPr txBox="1">
            <a:spLocks noChangeArrowheads="1"/>
          </p:cNvSpPr>
          <p:nvPr/>
        </p:nvSpPr>
        <p:spPr bwMode="auto">
          <a:xfrm>
            <a:off x="8624888" y="3203575"/>
            <a:ext cx="42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1h</a:t>
            </a:r>
            <a:endParaRPr lang="en-GB" altLang="fr-FR" sz="1800"/>
          </a:p>
        </p:txBody>
      </p:sp>
      <p:cxnSp>
        <p:nvCxnSpPr>
          <p:cNvPr id="54" name="Straight Arrow Connector 53"/>
          <p:cNvCxnSpPr/>
          <p:nvPr/>
        </p:nvCxnSpPr>
        <p:spPr>
          <a:xfrm>
            <a:off x="9120188" y="1844675"/>
            <a:ext cx="0" cy="16652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01139" y="2060576"/>
            <a:ext cx="1531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Nombreux gains de performances</a:t>
            </a:r>
            <a:endParaRPr lang="en-GB" altLang="fr-FR" sz="1800"/>
          </a:p>
        </p:txBody>
      </p:sp>
      <p:sp>
        <p:nvSpPr>
          <p:cNvPr id="58" name="TextBox 57"/>
          <p:cNvSpPr txBox="1"/>
          <p:nvPr/>
        </p:nvSpPr>
        <p:spPr>
          <a:xfrm>
            <a:off x="811212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et aux visualisations, </a:t>
            </a:r>
            <a:r>
              <a:rPr lang="fr-BE" sz="2000" b="1" dirty="0">
                <a:solidFill>
                  <a:schemeClr val="accent6">
                    <a:lumMod val="75000"/>
                  </a:schemeClr>
                </a:solidFill>
                <a:latin typeface="+mn-lt"/>
              </a:rPr>
              <a:t>les réseaux sont plus rapidement cartographiés</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sp>
        <p:nvSpPr>
          <p:cNvPr id="62" name="TextBox 61"/>
          <p:cNvSpPr txBox="1">
            <a:spLocks noChangeArrowheads="1"/>
          </p:cNvSpPr>
          <p:nvPr/>
        </p:nvSpPr>
        <p:spPr bwMode="auto">
          <a:xfrm>
            <a:off x="8040688" y="620714"/>
            <a:ext cx="266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&gt;1j pour réseau complexe</a:t>
            </a:r>
            <a:endParaRPr lang="en-GB" altLang="fr-FR" sz="1800" dirty="0"/>
          </a:p>
        </p:txBody>
      </p:sp>
      <p:cxnSp>
        <p:nvCxnSpPr>
          <p:cNvPr id="63" name="Straight Arrow Connector 62"/>
          <p:cNvCxnSpPr/>
          <p:nvPr/>
        </p:nvCxnSpPr>
        <p:spPr>
          <a:xfrm>
            <a:off x="9191625" y="981075"/>
            <a:ext cx="0" cy="25288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1"/>
          </p:nvPr>
        </p:nvSpPr>
        <p:spPr/>
        <p:txBody>
          <a:bodyPr/>
          <a:lstStyle/>
          <a:p>
            <a:pPr>
              <a:defRPr/>
            </a:pPr>
            <a:r>
              <a:rPr lang="en-US" smtClean="0"/>
              <a:t>2/11/2021</a:t>
            </a:r>
            <a:endParaRPr lang="en-GB" dirty="0"/>
          </a:p>
        </p:txBody>
      </p:sp>
    </p:spTree>
    <p:extLst>
      <p:ext uri="{BB962C8B-B14F-4D97-AF65-F5344CB8AC3E}">
        <p14:creationId xmlns:p14="http://schemas.microsoft.com/office/powerpoint/2010/main" val="171213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p:bldP spid="16" grpId="0"/>
      <p:bldP spid="39" grpId="0"/>
      <p:bldP spid="40" grpId="0"/>
      <p:bldP spid="45" grpId="0"/>
      <p:bldP spid="46" grpId="0"/>
      <p:bldP spid="52" grpId="0"/>
      <p:bldP spid="53" grpId="0"/>
      <p:bldP spid="55" grpId="0"/>
      <p:bldP spid="58"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8658</TotalTime>
  <Words>8588</Words>
  <Application>Microsoft Office PowerPoint</Application>
  <PresentationFormat>Breedbeeld</PresentationFormat>
  <Paragraphs>1587</Paragraphs>
  <Slides>124</Slides>
  <Notes>20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124</vt:i4>
      </vt:variant>
    </vt:vector>
  </HeadingPairs>
  <TitlesOfParts>
    <vt:vector size="133" baseType="lpstr">
      <vt:lpstr>Arial</vt:lpstr>
      <vt:lpstr>Arial Black</vt:lpstr>
      <vt:lpstr>Calibri</vt:lpstr>
      <vt:lpstr>Calibri Light</vt:lpstr>
      <vt:lpstr>Times New Roman</vt:lpstr>
      <vt:lpstr>Verdana</vt:lpstr>
      <vt:lpstr>Wingdings</vt:lpstr>
      <vt:lpstr>Wingdings 2</vt:lpstr>
      <vt:lpstr>Office Theme</vt:lpstr>
      <vt:lpstr>Le modèle de la Banque Carrefour de la Sécurité Sociale et ses atouts dans le cadre de la lutte contre la fraude</vt:lpstr>
      <vt:lpstr>Structure de l'exposé</vt:lpstr>
      <vt:lpstr>PowerPoint-presentatie</vt:lpstr>
      <vt:lpstr>Acteurs du secteur social en Belgique</vt:lpstr>
      <vt:lpstr>Attentes des citoyens/employeurs</vt:lpstr>
      <vt:lpstr>Demandes des autorités</vt:lpstr>
      <vt:lpstr>PowerPoint-presentatie</vt:lpstr>
      <vt:lpstr>Modèle Banque Carrefour</vt:lpstr>
      <vt:lpstr>Modélisation des informations</vt:lpstr>
      <vt:lpstr>Collecte unique et réutilisation</vt:lpstr>
      <vt:lpstr>Gestion des informations</vt:lpstr>
      <vt:lpstr>Gestion des informations</vt:lpstr>
      <vt:lpstr>Echange d'informations</vt:lpstr>
      <vt:lpstr>Echange d'informations</vt:lpstr>
      <vt:lpstr>Protection des informations</vt:lpstr>
      <vt:lpstr>Protection des informations</vt:lpstr>
      <vt:lpstr>Protection des informations</vt:lpstr>
      <vt:lpstr>Intégrateur de services</vt:lpstr>
      <vt:lpstr>Intégrateur de services</vt:lpstr>
      <vt:lpstr>PowerPoint-presentatie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Only once - matrice </vt:lpstr>
      <vt:lpstr>Only once - matrice </vt:lpstr>
      <vt:lpstr>Only once - matrice</vt:lpstr>
      <vt:lpstr>Only once - matrice</vt:lpstr>
      <vt:lpstr>Banque Carrefour de la sécurité sociale</vt:lpstr>
      <vt:lpstr>Banque Carrefour de la sécurité sociale</vt:lpstr>
      <vt:lpstr>Banque Carrefour de la sécurité sociale</vt:lpstr>
      <vt:lpstr>Banque Carrefour de la sécurité sociale</vt:lpstr>
      <vt:lpstr>PowerPoint-presentatie</vt:lpstr>
      <vt:lpstr>Projets coordonnés par la BCSS</vt:lpstr>
      <vt:lpstr>Priorités pour 2021</vt:lpstr>
      <vt:lpstr>Priorités pour 2021</vt:lpstr>
      <vt:lpstr>Priorités pour 2021</vt:lpstr>
      <vt:lpstr>Projets continus coordonnés par la BCSS</vt:lpstr>
      <vt:lpstr>G-Cloud</vt:lpstr>
      <vt:lpstr>G-Cloud</vt:lpstr>
      <vt:lpstr>Status G-Cloud Service Portfolio</vt:lpstr>
      <vt:lpstr>G-Cloud - organisation</vt:lpstr>
      <vt:lpstr>G-Cloud - exemples d’impact</vt:lpstr>
      <vt:lpstr>Types de déploiements dans le cloud</vt:lpstr>
      <vt:lpstr>G-Cloud - Platform as a Service - containers</vt:lpstr>
      <vt:lpstr>G-Cloud - PaaS - formes de collaboration</vt:lpstr>
      <vt:lpstr>G-Cloud – Platform as a Service</vt:lpstr>
      <vt:lpstr>Services pour les employeurs</vt:lpstr>
      <vt:lpstr>Dimona</vt:lpstr>
      <vt:lpstr>DmfA (Déclaration multifonctionelle)</vt:lpstr>
      <vt:lpstr>DRS (Déclaration risque social)</vt:lpstr>
      <vt:lpstr>Services électroniques pour les citoyens</vt:lpstr>
      <vt:lpstr>Services pour des tiers</vt:lpstr>
      <vt:lpstr>Services pour des tiers</vt:lpstr>
      <vt:lpstr>PowerPoint-presentatie</vt:lpstr>
      <vt:lpstr>PowerPoint-presentatie</vt:lpstr>
      <vt:lpstr>PowerPoint-presentatie</vt:lpstr>
      <vt:lpstr>Cartes eID et isi+</vt:lpstr>
      <vt:lpstr>Cartes isi+</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eBox citoyen </vt:lpstr>
      <vt:lpstr>eBox citoyen</vt:lpstr>
      <vt:lpstr>eBox citoyen</vt:lpstr>
      <vt:lpstr>eBox citoyen</vt:lpstr>
      <vt:lpstr>eBox citoyen</vt:lpstr>
      <vt:lpstr>Datawarehouse marché du travail</vt:lpstr>
      <vt:lpstr>Datawarehouse marché du travail</vt:lpstr>
      <vt:lpstr>Lutte contre la fraude</vt:lpstr>
      <vt:lpstr>Lutte contre la fraude</vt:lpstr>
      <vt:lpstr>Lutte contre la fraude</vt:lpstr>
      <vt:lpstr>Lutte contre la fraude</vt:lpstr>
      <vt:lpstr>Lutte contre la fraude</vt:lpstr>
      <vt:lpstr>ePV</vt:lpstr>
      <vt:lpstr>Lutte contre la fraude</vt:lpstr>
      <vt:lpstr>PowerPoint-presentatie</vt:lpstr>
      <vt:lpstr>Lutte contre la fraude</vt:lpstr>
      <vt:lpstr>Datamining: OASIS</vt:lpstr>
      <vt:lpstr>Datamining: OASIS</vt:lpstr>
      <vt:lpstr>Datamining: OASIS</vt:lpstr>
      <vt:lpstr>Datamining: analyses de processus</vt:lpstr>
      <vt:lpstr>Datamining: domaines prioritaires</vt:lpstr>
      <vt:lpstr>Constructions en forme de toile d’araignée </vt:lpstr>
      <vt:lpstr>PowerPoint-presentatie</vt:lpstr>
      <vt:lpstr>Kits sociaux</vt:lpstr>
      <vt:lpstr>PowerPoint-presentatie</vt:lpstr>
      <vt:lpstr>Kits sociaux</vt:lpstr>
      <vt:lpstr>Dumping social – scénario 1</vt:lpstr>
      <vt:lpstr>Dumping social – scénario 2</vt:lpstr>
      <vt:lpstr>Scénario 2 – structure de la chaîne de sous-traitance</vt:lpstr>
      <vt:lpstr>Dumping social: scénario 3</vt:lpstr>
      <vt:lpstr>Organisation</vt:lpstr>
      <vt:lpstr>Datamining: résultats</vt:lpstr>
      <vt:lpstr>Outils de datamining</vt:lpstr>
      <vt:lpstr>Data analytics &amp; network analytics</vt:lpstr>
      <vt:lpstr>Use case: superbonus</vt:lpstr>
      <vt:lpstr>Use case: superbonus</vt:lpstr>
      <vt:lpstr>Table vs visualisation</vt:lpstr>
      <vt:lpstr>Linkurious</vt:lpstr>
      <vt:lpstr>PowerPoint-presentatie</vt:lpstr>
      <vt:lpstr>PowerPoint-presentatie</vt:lpstr>
      <vt:lpstr>Lutte contre la fraude</vt:lpstr>
      <vt:lpstr>Webscraping: exemples</vt:lpstr>
      <vt:lpstr>Electronic Exchange of Social Security Information (EESSI)</vt:lpstr>
      <vt:lpstr>PowerPoint-presentatie</vt:lpstr>
      <vt:lpstr>Plate-forme eHealth - contexte</vt:lpstr>
      <vt:lpstr>Plate-forme eHealth - attentes</vt:lpstr>
      <vt:lpstr>Plate-forme eHealth</vt:lpstr>
      <vt:lpstr>PowerPoint-presentatie</vt:lpstr>
      <vt:lpstr>Avantages engrangés</vt:lpstr>
      <vt:lpstr>Avantages engrangés</vt:lpstr>
      <vt:lpstr>Facteurs critiques de succès</vt:lpstr>
      <vt:lpstr>Facteurs critiques de succès</vt:lpstr>
      <vt:lpstr>Principaux obstacles</vt:lpstr>
      <vt:lpstr>Principaux obstacles</vt:lpstr>
      <vt:lpstr>Vers un réseau d'intégrateurs de services</vt:lpstr>
      <vt:lpstr>Vers un réseau d'intégrateurs de services</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496</cp:revision>
  <cp:lastPrinted>2019-09-02T08:41:30Z</cp:lastPrinted>
  <dcterms:created xsi:type="dcterms:W3CDTF">2013-03-05T07:37:33Z</dcterms:created>
  <dcterms:modified xsi:type="dcterms:W3CDTF">2021-11-02T13:05:18Z</dcterms:modified>
</cp:coreProperties>
</file>