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5"/>
  </p:notesMasterIdLst>
  <p:sldIdLst>
    <p:sldId id="289" r:id="rId6"/>
    <p:sldId id="333" r:id="rId7"/>
    <p:sldId id="335" r:id="rId8"/>
    <p:sldId id="341" r:id="rId9"/>
    <p:sldId id="342" r:id="rId10"/>
    <p:sldId id="345" r:id="rId11"/>
    <p:sldId id="343" r:id="rId12"/>
    <p:sldId id="344" r:id="rId13"/>
    <p:sldId id="337" r:id="rId14"/>
    <p:sldId id="338" r:id="rId15"/>
    <p:sldId id="340" r:id="rId16"/>
    <p:sldId id="336" r:id="rId17"/>
    <p:sldId id="347" r:id="rId18"/>
    <p:sldId id="348" r:id="rId19"/>
    <p:sldId id="349" r:id="rId20"/>
    <p:sldId id="350" r:id="rId21"/>
    <p:sldId id="351" r:id="rId22"/>
    <p:sldId id="352" r:id="rId23"/>
    <p:sldId id="35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e Dereppe" initials="STEDE" lastIdx="5" clrIdx="0">
    <p:extLst>
      <p:ext uri="{19B8F6BF-5375-455C-9EA6-DF929625EA0E}">
        <p15:presenceInfo xmlns:p15="http://schemas.microsoft.com/office/powerpoint/2012/main" userId="Stephane Derep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0C0"/>
    <a:srgbClr val="9B008F"/>
    <a:srgbClr val="057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5332" autoAdjust="0"/>
  </p:normalViewPr>
  <p:slideViewPr>
    <p:cSldViewPr snapToGrid="0" snapToObjects="1" showGuides="1">
      <p:cViewPr varScale="1">
        <p:scale>
          <a:sx n="84" d="100"/>
          <a:sy n="84" d="100"/>
        </p:scale>
        <p:origin x="108" y="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2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8FDC3-9C2C-8F47-97D7-591BEEB7D72E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71541-1CC5-C049-8103-D9B2142DE7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8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Via een aparte module in ons systeem krijgen we een lijst met alle indexen die school lopen in het Vlaams onderwijs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A6C3F-8537-4489-9BA0-43B0472884F6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3747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meldingen komen bij ons binnen en kunnen opgepikt worden door een contact tracer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A6C3F-8537-4489-9BA0-43B0472884F6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6723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volgende informatie krijgen we binnen waarbij de index kan opgebeld worden en de HRC kunnen in kaart gebracht worden.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A6C3F-8537-4489-9BA0-43B0472884F6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0725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De HRC worden toegevoegd. Hier vullen we dan de laatste datum contact in en de reden</a:t>
            </a:r>
            <a:br>
              <a:rPr lang="nl-BE" dirty="0"/>
            </a:br>
            <a:r>
              <a:rPr lang="nl-BE" dirty="0"/>
              <a:t>Door te klikken op schakel call centrum in sturen we een </a:t>
            </a:r>
            <a:r>
              <a:rPr lang="nl-BE" dirty="0" err="1"/>
              <a:t>request</a:t>
            </a:r>
            <a:r>
              <a:rPr lang="nl-BE" dirty="0"/>
              <a:t> door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A6C3F-8537-4489-9BA0-43B0472884F6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1111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71541-1CC5-C049-8103-D9B2142DE7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23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Hier zien we een totaal overzicht met de indexen en het aantal HRC teacher en HRC leerlingen. Closed gaan de gegevens terug naar zorgatlas aangevuld met de nodige informatie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A6C3F-8537-4489-9BA0-43B0472884F6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392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DC919E-F458-C846-904D-8DF070ABA2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D8E1D18-AAE1-0245-9AD6-BB1499434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2" y="1078502"/>
            <a:ext cx="9144000" cy="2387600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6F0E829-21E7-864E-9EAE-52E5802B9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558177"/>
            <a:ext cx="9144000" cy="165576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1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40B009-D651-5D47-9374-46DFDB611F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AC4C6899-D16B-F542-83AB-7FE0675165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801076"/>
            <a:ext cx="3213100" cy="1748369"/>
          </a:xfrm>
          <a:prstGeom prst="rect">
            <a:avLst/>
          </a:prstGeom>
        </p:spPr>
        <p:txBody>
          <a:bodyPr anchor="t"/>
          <a:lstStyle>
            <a:lvl1pPr marL="0" indent="0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9B7DDD-35B7-384F-A065-205E938FFB04}"/>
              </a:ext>
            </a:extLst>
          </p:cNvPr>
          <p:cNvSpPr/>
          <p:nvPr userDrawn="1"/>
        </p:nvSpPr>
        <p:spPr>
          <a:xfrm rot="2700000">
            <a:off x="4819139" y="2021380"/>
            <a:ext cx="1155700" cy="1155700"/>
          </a:xfrm>
          <a:prstGeom prst="rect">
            <a:avLst/>
          </a:prstGeom>
          <a:solidFill>
            <a:srgbClr val="0576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CA55B-9859-1C40-A9C5-CA77BCB11056}"/>
              </a:ext>
            </a:extLst>
          </p:cNvPr>
          <p:cNvSpPr/>
          <p:nvPr userDrawn="1"/>
        </p:nvSpPr>
        <p:spPr>
          <a:xfrm rot="2700000">
            <a:off x="4819138" y="3912828"/>
            <a:ext cx="1155700" cy="1155700"/>
          </a:xfrm>
          <a:prstGeom prst="rect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EF1267-88FC-004D-81BC-0F60A95B6AF1}"/>
              </a:ext>
            </a:extLst>
          </p:cNvPr>
          <p:cNvSpPr/>
          <p:nvPr userDrawn="1"/>
        </p:nvSpPr>
        <p:spPr>
          <a:xfrm rot="2700000">
            <a:off x="5788742" y="2976629"/>
            <a:ext cx="1155700" cy="1155700"/>
          </a:xfrm>
          <a:prstGeom prst="rect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4873FE-FEBF-9B44-84BA-5F95D52B0906}"/>
              </a:ext>
            </a:extLst>
          </p:cNvPr>
          <p:cNvSpPr/>
          <p:nvPr userDrawn="1"/>
        </p:nvSpPr>
        <p:spPr>
          <a:xfrm rot="2700000">
            <a:off x="6758346" y="2021382"/>
            <a:ext cx="1155700" cy="1155700"/>
          </a:xfrm>
          <a:prstGeom prst="rect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B238315E-908D-3D4F-8034-5B9814CDF2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19139" y="2034080"/>
            <a:ext cx="1130300" cy="11303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B1E53137-0905-164D-831B-74C1AF55CA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17787" y="2034080"/>
            <a:ext cx="1130300" cy="11303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B543ADD-1D33-204A-8515-0F1C0396C2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14141" y="2999134"/>
            <a:ext cx="1130300" cy="11303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6A01F0DE-5765-4842-9E4E-DBCB6B4F0B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19139" y="3921162"/>
            <a:ext cx="1130300" cy="11303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68AF82D-002A-4245-AF42-7DF916655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750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34B8DE4B-5342-7B42-8B63-154C6BB261CF}"/>
              </a:ext>
            </a:extLst>
          </p:cNvPr>
          <p:cNvSpPr txBox="1">
            <a:spLocks/>
          </p:cNvSpPr>
          <p:nvPr userDrawn="1"/>
        </p:nvSpPr>
        <p:spPr>
          <a:xfrm>
            <a:off x="838800" y="6357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7F0E9-A261-CE4A-909A-89843AD1D2E4}" type="slidenum">
              <a:rPr lang="en-US" sz="12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1200" kern="1200" noProof="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20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24BD2C-7221-3E46-8534-E35D4649B8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954309-4F19-564D-B11E-E87216952B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1324" y="1299882"/>
            <a:ext cx="4423902" cy="46289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AC86795-4D5B-944B-BFC6-9BD3D3B129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52137" y="1299881"/>
            <a:ext cx="4423902" cy="46289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56C256-224B-114E-8AF0-4E02A12C4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750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4B8DE4B-5342-7B42-8B63-154C6BB261CF}"/>
              </a:ext>
            </a:extLst>
          </p:cNvPr>
          <p:cNvSpPr txBox="1">
            <a:spLocks/>
          </p:cNvSpPr>
          <p:nvPr userDrawn="1"/>
        </p:nvSpPr>
        <p:spPr>
          <a:xfrm>
            <a:off x="838800" y="6357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7F0E9-A261-CE4A-909A-89843AD1D2E4}" type="slidenum">
              <a:rPr lang="en-US" sz="12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1200" kern="1200" noProof="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63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1A77D-429E-49D5-9ED1-A57C6BC42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3F242C6-BDCE-46C9-AD4A-A6B988610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08078D-7BDA-475A-859C-88495E7E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F6FC-E653-4C45-A631-0BF0B7226209}" type="datetimeFigureOut">
              <a:rPr lang="nl-BE" smtClean="0"/>
              <a:t>19/10/2021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BA789F-21AC-448D-B898-6048FDFE8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80C077-19B3-460D-A0ED-77890F200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9781-06C6-475E-AB62-7BD4CA9AB0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4253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57AE1-DA90-410F-9AF0-291CADAD9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52312E-AFC1-4716-8C33-77596EF3A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7EE429-BFF8-4220-BC90-A73CC3C4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F6FC-E653-4C45-A631-0BF0B7226209}" type="datetimeFigureOut">
              <a:rPr lang="nl-BE" smtClean="0"/>
              <a:t>19/10/2021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96E14E-2331-4966-9261-58AA2070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8F7E01-800F-45F0-9085-F1878D89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9781-06C6-475E-AB62-7BD4CA9AB0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610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853395-BD1B-7343-9486-FFCD3D190D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91530B9-229B-BD4E-9A0E-87B94753C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9058" y="1161692"/>
            <a:ext cx="4264742" cy="21329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6AB9AC-679B-6643-9958-2D49F9B7B7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9944" y="3561992"/>
            <a:ext cx="4263912" cy="20653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4B8DE4B-5342-7B42-8B63-154C6BB261CF}"/>
              </a:ext>
            </a:extLst>
          </p:cNvPr>
          <p:cNvSpPr txBox="1">
            <a:spLocks/>
          </p:cNvSpPr>
          <p:nvPr userDrawn="1"/>
        </p:nvSpPr>
        <p:spPr>
          <a:xfrm>
            <a:off x="838800" y="6357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7F0E9-A261-CE4A-909A-89843AD1D2E4}" type="slidenum">
              <a:rPr lang="en-US" sz="12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1200" kern="1200" noProof="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09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23A99C-5F92-1642-A091-75A1667429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E7A4ED2-D3CD-A741-B26F-B79785B5C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9058" y="1161692"/>
            <a:ext cx="4264742" cy="21329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924B0D1-ED46-C54F-A523-C5F013A3AD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9944" y="3561992"/>
            <a:ext cx="4263912" cy="20653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4B8DE4B-5342-7B42-8B63-154C6BB261CF}"/>
              </a:ext>
            </a:extLst>
          </p:cNvPr>
          <p:cNvSpPr txBox="1">
            <a:spLocks/>
          </p:cNvSpPr>
          <p:nvPr userDrawn="1"/>
        </p:nvSpPr>
        <p:spPr>
          <a:xfrm>
            <a:off x="838800" y="6357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7F0E9-A261-CE4A-909A-89843AD1D2E4}" type="slidenum">
              <a:rPr lang="en-US" sz="12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1200" kern="1200" noProof="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00055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E96D86-3501-8848-AC68-7F63DEED73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4098120-2183-CB47-8872-C65E42187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9058" y="1161692"/>
            <a:ext cx="4264742" cy="21329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A044D80-4E94-2145-B7A6-A37328A851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89944" y="3561992"/>
            <a:ext cx="4263912" cy="20653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4B8DE4B-5342-7B42-8B63-154C6BB261CF}"/>
              </a:ext>
            </a:extLst>
          </p:cNvPr>
          <p:cNvSpPr txBox="1">
            <a:spLocks/>
          </p:cNvSpPr>
          <p:nvPr userDrawn="1"/>
        </p:nvSpPr>
        <p:spPr>
          <a:xfrm>
            <a:off x="838800" y="6357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7F0E9-A261-CE4A-909A-89843AD1D2E4}" type="slidenum">
              <a:rPr lang="en-US" sz="12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1200" kern="1200" noProof="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27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8F18F8-5BA6-C540-A175-A685744042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1F6FB06-63D0-7649-A2A3-010A8FC1D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750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4B8DE4B-5342-7B42-8B63-154C6BB261CF}"/>
              </a:ext>
            </a:extLst>
          </p:cNvPr>
          <p:cNvSpPr txBox="1">
            <a:spLocks/>
          </p:cNvSpPr>
          <p:nvPr userDrawn="1"/>
        </p:nvSpPr>
        <p:spPr>
          <a:xfrm>
            <a:off x="838800" y="6357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7F0E9-A261-CE4A-909A-89843AD1D2E4}" type="slidenum">
              <a:rPr lang="en-US" sz="12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1200" kern="1200" noProof="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92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1A64AB-15A7-1246-A59A-BABA56EB90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77CDE9D-FC83-2C44-8670-07E991C841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9174" y="1706563"/>
            <a:ext cx="5254625" cy="4249737"/>
          </a:xfrm>
          <a:prstGeom prst="rect">
            <a:avLst/>
          </a:prstGeom>
        </p:spPr>
        <p:txBody>
          <a:bodyPr/>
          <a:lstStyle>
            <a:lvl1pPr>
              <a:buClr>
                <a:srgbClr val="CF00C0"/>
              </a:buCl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257680-5F3A-BC42-A154-7A9987345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4069" y="2491146"/>
            <a:ext cx="1905000" cy="1905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59B3A0D-499C-3F44-8BF2-C63C22BCA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8750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4B8DE4B-5342-7B42-8B63-154C6BB261CF}"/>
              </a:ext>
            </a:extLst>
          </p:cNvPr>
          <p:cNvSpPr txBox="1">
            <a:spLocks/>
          </p:cNvSpPr>
          <p:nvPr userDrawn="1"/>
        </p:nvSpPr>
        <p:spPr>
          <a:xfrm>
            <a:off x="838800" y="6357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7F0E9-A261-CE4A-909A-89843AD1D2E4}" type="slidenum">
              <a:rPr lang="en-US" sz="12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1200" kern="1200" noProof="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80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FF3221-D92A-EE4E-9D2E-FF0030079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86E98E-A5E7-FD49-9397-3E396D8AF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199092"/>
            <a:ext cx="11248923" cy="476990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CF00C0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rgbClr val="CF00C0"/>
              </a:buClr>
              <a:defRPr>
                <a:solidFill>
                  <a:schemeClr val="tx2"/>
                </a:solidFill>
              </a:defRPr>
            </a:lvl2pPr>
            <a:lvl3pPr>
              <a:buClr>
                <a:srgbClr val="CF00C0"/>
              </a:buClr>
              <a:defRPr>
                <a:solidFill>
                  <a:schemeClr val="tx2"/>
                </a:solidFill>
              </a:defRPr>
            </a:lvl3pPr>
            <a:lvl4pPr>
              <a:buClr>
                <a:srgbClr val="CF00C0"/>
              </a:buClr>
              <a:defRPr>
                <a:solidFill>
                  <a:schemeClr val="tx2"/>
                </a:solidFill>
              </a:defRPr>
            </a:lvl4pPr>
            <a:lvl5pPr>
              <a:buClr>
                <a:srgbClr val="CF00C0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5062A7-FDCA-3B43-AFE7-A0624FE02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8964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4B8DE4B-5342-7B42-8B63-154C6BB261CF}"/>
              </a:ext>
            </a:extLst>
          </p:cNvPr>
          <p:cNvSpPr txBox="1">
            <a:spLocks/>
          </p:cNvSpPr>
          <p:nvPr userDrawn="1"/>
        </p:nvSpPr>
        <p:spPr>
          <a:xfrm>
            <a:off x="838800" y="6357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7F0E9-A261-CE4A-909A-89843AD1D2E4}" type="slidenum">
              <a:rPr lang="en-US" sz="12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1200" kern="1200" noProof="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09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r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ADFE1F-AFDE-1643-9904-4264A6CFE8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3A94D9-968C-0340-B540-F986966D6FD1}"/>
              </a:ext>
            </a:extLst>
          </p:cNvPr>
          <p:cNvSpPr/>
          <p:nvPr userDrawn="1"/>
        </p:nvSpPr>
        <p:spPr>
          <a:xfrm>
            <a:off x="9228120" y="896470"/>
            <a:ext cx="1524001" cy="502138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AB854F6-1D2C-F24C-B214-F609FD9CE7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28120" y="2042723"/>
            <a:ext cx="1524001" cy="1524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02F43C65-EF5C-7947-8B13-4856F041E1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28121" y="4393858"/>
            <a:ext cx="15240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372DBDA-D4DB-BE40-ACEA-1711FCA15B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042723"/>
            <a:ext cx="7315200" cy="15240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4D72D37-C9D0-094E-85DF-F4ED8A1E53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4393856"/>
            <a:ext cx="7315200" cy="15240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F719C7C-6310-EC4E-B473-4240F79B4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23"/>
            <a:ext cx="12192000" cy="89444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34B8DE4B-5342-7B42-8B63-154C6BB261CF}"/>
              </a:ext>
            </a:extLst>
          </p:cNvPr>
          <p:cNvSpPr txBox="1">
            <a:spLocks/>
          </p:cNvSpPr>
          <p:nvPr userDrawn="1"/>
        </p:nvSpPr>
        <p:spPr>
          <a:xfrm>
            <a:off x="838800" y="6357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7F0E9-A261-CE4A-909A-89843AD1D2E4}" type="slidenum">
              <a:rPr lang="en-US" sz="12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1200" kern="1200" noProof="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82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45C05-BC4D-2643-ACE0-83684926A6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CE920D-644A-F54F-8D7A-A63A3EC33577}"/>
              </a:ext>
            </a:extLst>
          </p:cNvPr>
          <p:cNvCxnSpPr>
            <a:cxnSpLocks/>
          </p:cNvCxnSpPr>
          <p:nvPr userDrawn="1"/>
        </p:nvCxnSpPr>
        <p:spPr>
          <a:xfrm flipV="1">
            <a:off x="5874770" y="5752680"/>
            <a:ext cx="538951" cy="538951"/>
          </a:xfrm>
          <a:prstGeom prst="line">
            <a:avLst/>
          </a:prstGeom>
          <a:ln w="25400">
            <a:solidFill>
              <a:srgbClr val="057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CD0DB0F1-A0CE-E047-A33E-51C77F5ECD69}"/>
              </a:ext>
            </a:extLst>
          </p:cNvPr>
          <p:cNvSpPr/>
          <p:nvPr userDrawn="1"/>
        </p:nvSpPr>
        <p:spPr>
          <a:xfrm>
            <a:off x="5808296" y="6204183"/>
            <a:ext cx="157446" cy="157446"/>
          </a:xfrm>
          <a:prstGeom prst="ellipse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CD49189A-A428-9642-88C4-411A692CA0A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00801" y="1848087"/>
            <a:ext cx="4419595" cy="32702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63E323D9-F2DC-B745-8735-04F2EA5063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1" y="2937135"/>
            <a:ext cx="3952812" cy="32702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6FF127C4-3538-524F-B58B-E2FE046D0D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0801" y="3985357"/>
            <a:ext cx="3943225" cy="32702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B659BD41-F777-C149-8A97-5A43D5A542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13159" y="3471895"/>
            <a:ext cx="3978295" cy="327025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39BB2DDF-B29D-3141-A439-449E29E8E4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73124" y="1297780"/>
            <a:ext cx="3901646" cy="327025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7DE641F-E87F-A44C-8331-7F05B2A0BDB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907055" y="4539766"/>
            <a:ext cx="3990502" cy="327025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EA7052-66AE-914A-A172-C314F5452369}"/>
              </a:ext>
            </a:extLst>
          </p:cNvPr>
          <p:cNvCxnSpPr>
            <a:cxnSpLocks/>
          </p:cNvCxnSpPr>
          <p:nvPr userDrawn="1"/>
        </p:nvCxnSpPr>
        <p:spPr>
          <a:xfrm flipV="1">
            <a:off x="5861852" y="1472493"/>
            <a:ext cx="538951" cy="538951"/>
          </a:xfrm>
          <a:prstGeom prst="line">
            <a:avLst/>
          </a:prstGeom>
          <a:ln w="25400">
            <a:solidFill>
              <a:srgbClr val="057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C3C1FF-15C0-C045-92E7-9CE77359D161}"/>
              </a:ext>
            </a:extLst>
          </p:cNvPr>
          <p:cNvCxnSpPr>
            <a:cxnSpLocks/>
          </p:cNvCxnSpPr>
          <p:nvPr userDrawn="1"/>
        </p:nvCxnSpPr>
        <p:spPr>
          <a:xfrm>
            <a:off x="5861851" y="2011444"/>
            <a:ext cx="538951" cy="538951"/>
          </a:xfrm>
          <a:prstGeom prst="line">
            <a:avLst/>
          </a:prstGeom>
          <a:ln w="25400">
            <a:solidFill>
              <a:srgbClr val="057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794D3E-0161-5B41-A82E-AFD051B8446D}"/>
              </a:ext>
            </a:extLst>
          </p:cNvPr>
          <p:cNvCxnSpPr>
            <a:cxnSpLocks/>
          </p:cNvCxnSpPr>
          <p:nvPr userDrawn="1"/>
        </p:nvCxnSpPr>
        <p:spPr>
          <a:xfrm flipV="1">
            <a:off x="5874770" y="2547663"/>
            <a:ext cx="538951" cy="538951"/>
          </a:xfrm>
          <a:prstGeom prst="line">
            <a:avLst/>
          </a:prstGeom>
          <a:ln w="25400">
            <a:solidFill>
              <a:srgbClr val="057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922FC1-21A0-7D4D-838D-E7194104176F}"/>
              </a:ext>
            </a:extLst>
          </p:cNvPr>
          <p:cNvCxnSpPr>
            <a:cxnSpLocks/>
          </p:cNvCxnSpPr>
          <p:nvPr userDrawn="1"/>
        </p:nvCxnSpPr>
        <p:spPr>
          <a:xfrm>
            <a:off x="5879003" y="3086614"/>
            <a:ext cx="538951" cy="538951"/>
          </a:xfrm>
          <a:prstGeom prst="line">
            <a:avLst/>
          </a:prstGeom>
          <a:ln w="25400">
            <a:solidFill>
              <a:srgbClr val="057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676001-1A70-804F-9080-DC4BC2FCF3CB}"/>
              </a:ext>
            </a:extLst>
          </p:cNvPr>
          <p:cNvCxnSpPr>
            <a:cxnSpLocks/>
          </p:cNvCxnSpPr>
          <p:nvPr userDrawn="1"/>
        </p:nvCxnSpPr>
        <p:spPr>
          <a:xfrm flipV="1">
            <a:off x="5879003" y="3622833"/>
            <a:ext cx="538951" cy="538951"/>
          </a:xfrm>
          <a:prstGeom prst="line">
            <a:avLst/>
          </a:prstGeom>
          <a:ln w="25400">
            <a:solidFill>
              <a:srgbClr val="057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712BDD8-A7FF-584F-9344-FB1AD5DCD1BB}"/>
              </a:ext>
            </a:extLst>
          </p:cNvPr>
          <p:cNvCxnSpPr>
            <a:cxnSpLocks/>
          </p:cNvCxnSpPr>
          <p:nvPr userDrawn="1"/>
        </p:nvCxnSpPr>
        <p:spPr>
          <a:xfrm>
            <a:off x="5879003" y="4159052"/>
            <a:ext cx="538951" cy="538951"/>
          </a:xfrm>
          <a:prstGeom prst="line">
            <a:avLst/>
          </a:prstGeom>
          <a:ln w="25400">
            <a:solidFill>
              <a:srgbClr val="057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2643A4-6DE6-5C45-86AC-5B75CBC28723}"/>
              </a:ext>
            </a:extLst>
          </p:cNvPr>
          <p:cNvCxnSpPr>
            <a:cxnSpLocks/>
          </p:cNvCxnSpPr>
          <p:nvPr userDrawn="1"/>
        </p:nvCxnSpPr>
        <p:spPr>
          <a:xfrm flipV="1">
            <a:off x="5879003" y="4692539"/>
            <a:ext cx="538951" cy="538951"/>
          </a:xfrm>
          <a:prstGeom prst="line">
            <a:avLst/>
          </a:prstGeom>
          <a:ln w="25400">
            <a:solidFill>
              <a:srgbClr val="057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B16B062-0699-F84D-826B-BDCB260FA4C5}"/>
              </a:ext>
            </a:extLst>
          </p:cNvPr>
          <p:cNvCxnSpPr>
            <a:cxnSpLocks/>
          </p:cNvCxnSpPr>
          <p:nvPr userDrawn="1"/>
        </p:nvCxnSpPr>
        <p:spPr>
          <a:xfrm>
            <a:off x="5879003" y="5222765"/>
            <a:ext cx="538951" cy="538951"/>
          </a:xfrm>
          <a:prstGeom prst="line">
            <a:avLst/>
          </a:prstGeom>
          <a:ln w="25400">
            <a:solidFill>
              <a:srgbClr val="0576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5399D45E-937D-0E43-93C8-A82A756A68B6}"/>
              </a:ext>
            </a:extLst>
          </p:cNvPr>
          <p:cNvSpPr/>
          <p:nvPr userDrawn="1"/>
        </p:nvSpPr>
        <p:spPr>
          <a:xfrm>
            <a:off x="6330656" y="1378704"/>
            <a:ext cx="157446" cy="157446"/>
          </a:xfrm>
          <a:prstGeom prst="ellipse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49D808-BE4B-BD42-85E3-58C6966CF70D}"/>
              </a:ext>
            </a:extLst>
          </p:cNvPr>
          <p:cNvSpPr/>
          <p:nvPr userDrawn="1"/>
        </p:nvSpPr>
        <p:spPr>
          <a:xfrm>
            <a:off x="5800432" y="1932721"/>
            <a:ext cx="157446" cy="157446"/>
          </a:xfrm>
          <a:prstGeom prst="ellipse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70A37FB-874D-8C41-984E-4428E2393551}"/>
              </a:ext>
            </a:extLst>
          </p:cNvPr>
          <p:cNvSpPr/>
          <p:nvPr userDrawn="1"/>
        </p:nvSpPr>
        <p:spPr>
          <a:xfrm>
            <a:off x="6328539" y="2480553"/>
            <a:ext cx="157446" cy="157446"/>
          </a:xfrm>
          <a:prstGeom prst="ellipse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91738E0-5B0D-EC40-B599-8BA269C624DF}"/>
              </a:ext>
            </a:extLst>
          </p:cNvPr>
          <p:cNvSpPr/>
          <p:nvPr userDrawn="1"/>
        </p:nvSpPr>
        <p:spPr>
          <a:xfrm>
            <a:off x="5800432" y="3020861"/>
            <a:ext cx="157446" cy="157446"/>
          </a:xfrm>
          <a:prstGeom prst="ellipse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B973694-BB12-7443-A98A-E5C7054F9048}"/>
              </a:ext>
            </a:extLst>
          </p:cNvPr>
          <p:cNvSpPr/>
          <p:nvPr userDrawn="1"/>
        </p:nvSpPr>
        <p:spPr>
          <a:xfrm>
            <a:off x="6328539" y="3555567"/>
            <a:ext cx="157446" cy="157446"/>
          </a:xfrm>
          <a:prstGeom prst="ellipse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30495FB-7870-D943-ACD4-F4E17D23AE79}"/>
              </a:ext>
            </a:extLst>
          </p:cNvPr>
          <p:cNvSpPr/>
          <p:nvPr userDrawn="1"/>
        </p:nvSpPr>
        <p:spPr>
          <a:xfrm>
            <a:off x="5800432" y="4072084"/>
            <a:ext cx="157446" cy="157446"/>
          </a:xfrm>
          <a:prstGeom prst="ellipse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37FC167-CB63-1A47-A513-6484E227A383}"/>
              </a:ext>
            </a:extLst>
          </p:cNvPr>
          <p:cNvSpPr/>
          <p:nvPr userDrawn="1"/>
        </p:nvSpPr>
        <p:spPr>
          <a:xfrm>
            <a:off x="6334998" y="4622852"/>
            <a:ext cx="157446" cy="157446"/>
          </a:xfrm>
          <a:prstGeom prst="ellipse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F6E8150-5BF7-EF4D-AEE6-326778E93FD3}"/>
              </a:ext>
            </a:extLst>
          </p:cNvPr>
          <p:cNvSpPr/>
          <p:nvPr userDrawn="1"/>
        </p:nvSpPr>
        <p:spPr>
          <a:xfrm>
            <a:off x="5806179" y="5143731"/>
            <a:ext cx="157446" cy="157446"/>
          </a:xfrm>
          <a:prstGeom prst="ellipse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194C344-A76B-4245-967C-16B341F6B355}"/>
              </a:ext>
            </a:extLst>
          </p:cNvPr>
          <p:cNvSpPr/>
          <p:nvPr userDrawn="1"/>
        </p:nvSpPr>
        <p:spPr>
          <a:xfrm>
            <a:off x="6334998" y="5673957"/>
            <a:ext cx="157446" cy="157446"/>
          </a:xfrm>
          <a:prstGeom prst="ellipse">
            <a:avLst/>
          </a:prstGeom>
          <a:solidFill>
            <a:srgbClr val="9B0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C9564169-117F-7147-879D-39527C1F42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83256" y="2394721"/>
            <a:ext cx="3901646" cy="327025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62DA1803-1F8A-7640-896A-24A471858F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00800" y="5057238"/>
            <a:ext cx="3943225" cy="32702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5" name="Text Placeholder 21">
            <a:extLst>
              <a:ext uri="{FF2B5EF4-FFF2-40B4-BE49-F238E27FC236}">
                <a16:creationId xmlns:a16="http://schemas.microsoft.com/office/drawing/2014/main" id="{19F795F3-D606-DE46-8955-473569089F9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07055" y="5585924"/>
            <a:ext cx="3990502" cy="327025"/>
          </a:xfrm>
          <a:prstGeom prst="rect">
            <a:avLst/>
          </a:prstGeom>
        </p:spPr>
        <p:txBody>
          <a:bodyPr anchor="ctr"/>
          <a:lstStyle>
            <a:lvl1pPr marL="0" indent="0" algn="r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1A194BC0-49CE-314B-ACF4-698F3557BE0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00799" y="6121097"/>
            <a:ext cx="3943225" cy="327025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1EA6D24A-929C-E649-ADE7-0870529FF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030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Slide Number Placeholder 2">
            <a:extLst>
              <a:ext uri="{FF2B5EF4-FFF2-40B4-BE49-F238E27FC236}">
                <a16:creationId xmlns:a16="http://schemas.microsoft.com/office/drawing/2014/main" id="{34B8DE4B-5342-7B42-8B63-154C6BB261CF}"/>
              </a:ext>
            </a:extLst>
          </p:cNvPr>
          <p:cNvSpPr txBox="1">
            <a:spLocks/>
          </p:cNvSpPr>
          <p:nvPr userDrawn="1"/>
        </p:nvSpPr>
        <p:spPr>
          <a:xfrm>
            <a:off x="838800" y="63576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7F0E9-A261-CE4A-909A-89843AD1D2E4}" type="slidenum">
              <a:rPr lang="en-US" sz="1200" kern="1200" noProof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en-US" sz="1200" kern="1200" noProof="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14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3143D0-EA1A-0C4A-99AD-957FF38F3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758F7-3990-FF42-9947-77C286644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65068-2D26-6D4B-A51F-272EE8124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F1651-7351-6D4F-942A-A192E2D72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D6267-9BF2-DF43-BDF4-C81731BB8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7B70E-7FA4-C44E-8187-8736C5F7FFB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1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tel:+32478223384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Corona Test Prescription Code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smtClean="0"/>
              <a:t>Intégration via API vs utilisation Web </a:t>
            </a:r>
            <a:r>
              <a:rPr lang="fr-BE" dirty="0" smtClean="0"/>
              <a:t>App</a:t>
            </a:r>
          </a:p>
          <a:p>
            <a:r>
              <a:rPr lang="fr-BE" dirty="0" smtClean="0"/>
              <a:t>Présentation du système LARS</a:t>
            </a:r>
            <a:endParaRPr lang="fr-BE" dirty="0" smtClean="0"/>
          </a:p>
          <a:p>
            <a:r>
              <a:rPr lang="fr-BE" dirty="0" smtClean="0"/>
              <a:t>19/10/2021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7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App – Bulk Upload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340" y="1110653"/>
            <a:ext cx="8141319" cy="4622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363" y="5832025"/>
            <a:ext cx="7655272" cy="955953"/>
          </a:xfrm>
          <a:prstGeom prst="rect">
            <a:avLst/>
          </a:prstGeom>
        </p:spPr>
      </p:pic>
      <p:cxnSp>
        <p:nvCxnSpPr>
          <p:cNvPr id="6" name="Curved Connector 5"/>
          <p:cNvCxnSpPr>
            <a:endCxn id="5" idx="0"/>
          </p:cNvCxnSpPr>
          <p:nvPr/>
        </p:nvCxnSpPr>
        <p:spPr>
          <a:xfrm rot="16200000" flipH="1">
            <a:off x="4294412" y="4030437"/>
            <a:ext cx="1955351" cy="1647824"/>
          </a:xfrm>
          <a:prstGeom prst="curvedConnector3">
            <a:avLst>
              <a:gd name="adj1" fmla="val 50000"/>
            </a:avLst>
          </a:prstGeom>
          <a:ln w="38100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App – Bulk Upload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070" y="1043492"/>
            <a:ext cx="7795860" cy="581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Intégration API</a:t>
            </a:r>
            <a:endParaRPr lang="fr-BE" dirty="0"/>
          </a:p>
        </p:txBody>
      </p:sp>
      <p:sp>
        <p:nvSpPr>
          <p:cNvPr id="6" name="TextBox 5"/>
          <p:cNvSpPr txBox="1"/>
          <p:nvPr/>
        </p:nvSpPr>
        <p:spPr>
          <a:xfrm>
            <a:off x="8361405" y="1631092"/>
            <a:ext cx="35461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Flexibilité de l’outil scolaire</a:t>
            </a:r>
          </a:p>
          <a:p>
            <a:r>
              <a:rPr lang="fr-BE" sz="2400" dirty="0" smtClean="0"/>
              <a:t>Pas d’erreurs </a:t>
            </a:r>
          </a:p>
          <a:p>
            <a:r>
              <a:rPr lang="fr-BE" sz="2400" dirty="0" smtClean="0"/>
              <a:t>Pas de double encodage</a:t>
            </a:r>
            <a:endParaRPr lang="fr-BE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7737663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Présentation du système LARS</a:t>
            </a:r>
            <a:endParaRPr lang="fr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56C9F89-CF36-48BB-A3EE-8B377679273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609344" y="927100"/>
            <a:ext cx="3070225" cy="5435600"/>
          </a:xfr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8F86FB51-C962-4B43-A4F4-DC1FB4ECABED}"/>
              </a:ext>
            </a:extLst>
          </p:cNvPr>
          <p:cNvSpPr/>
          <p:nvPr/>
        </p:nvSpPr>
        <p:spPr>
          <a:xfrm>
            <a:off x="2107184" y="4970462"/>
            <a:ext cx="3070688" cy="1259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E071D72-E9B9-4810-8475-DB03897B279F}"/>
              </a:ext>
            </a:extLst>
          </p:cNvPr>
          <p:cNvSpPr txBox="1"/>
          <p:nvPr/>
        </p:nvSpPr>
        <p:spPr>
          <a:xfrm>
            <a:off x="5266944" y="1453878"/>
            <a:ext cx="49815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/>
              <a:t>Communication </a:t>
            </a:r>
            <a:r>
              <a:rPr lang="nl-BE" sz="2000" dirty="0" err="1"/>
              <a:t>between</a:t>
            </a:r>
            <a:r>
              <a:rPr lang="nl-BE" sz="2000" dirty="0"/>
              <a:t> LARS </a:t>
            </a:r>
            <a:r>
              <a:rPr lang="nl-BE" sz="2000" dirty="0" err="1"/>
              <a:t>and</a:t>
            </a:r>
            <a:r>
              <a:rPr lang="nl-BE" sz="2000" dirty="0"/>
              <a:t> zorgatlas</a:t>
            </a:r>
            <a:br>
              <a:rPr lang="nl-BE" sz="2000" dirty="0"/>
            </a:br>
            <a:r>
              <a:rPr lang="nl-BE" sz="2000" dirty="0"/>
              <a:t>Index pupil </a:t>
            </a:r>
            <a:r>
              <a:rPr lang="nl-BE" sz="2000" dirty="0" err="1"/>
              <a:t>and</a:t>
            </a:r>
            <a:r>
              <a:rPr lang="nl-BE" sz="2000" dirty="0"/>
              <a:t> index teacher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756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Présentation du système LARS</a:t>
            </a:r>
            <a:endParaRPr lang="fr-BE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06C788C-513D-4075-A50F-FE156EFB003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38200" y="1404938"/>
            <a:ext cx="10515600" cy="2024062"/>
          </a:xfrm>
        </p:spPr>
      </p:pic>
    </p:spTree>
    <p:extLst>
      <p:ext uri="{BB962C8B-B14F-4D97-AF65-F5344CB8AC3E}">
        <p14:creationId xmlns:p14="http://schemas.microsoft.com/office/powerpoint/2010/main" val="397427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1D9495C-2190-4392-B33B-E4A315E4E5C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366867" y="3816350"/>
            <a:ext cx="9274175" cy="2633663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E785D27-19A0-4E1A-A815-5E4A71823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867" y="174660"/>
            <a:ext cx="9268979" cy="286625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6AAD6A9D-ED9C-4790-BB90-21C83FDFAEE0}"/>
              </a:ext>
            </a:extLst>
          </p:cNvPr>
          <p:cNvSpPr txBox="1"/>
          <p:nvPr/>
        </p:nvSpPr>
        <p:spPr>
          <a:xfrm>
            <a:off x="1684991" y="3244334"/>
            <a:ext cx="796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Test type  - CT waarde  - Name – Test date  - Date of </a:t>
            </a:r>
            <a:r>
              <a:rPr lang="nl-BE" dirty="0" err="1"/>
              <a:t>birth</a:t>
            </a:r>
            <a:r>
              <a:rPr lang="nl-BE" dirty="0"/>
              <a:t>   - GSM</a:t>
            </a:r>
          </a:p>
        </p:txBody>
      </p:sp>
    </p:spTree>
    <p:extLst>
      <p:ext uri="{BB962C8B-B14F-4D97-AF65-F5344CB8AC3E}">
        <p14:creationId xmlns:p14="http://schemas.microsoft.com/office/powerpoint/2010/main" val="42379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56CD8-B525-4BD5-A475-2C9620FCC9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Présentation du système </a:t>
            </a:r>
            <a:r>
              <a:rPr lang="fr-BE" dirty="0" smtClean="0"/>
              <a:t>LARS - c</a:t>
            </a:r>
            <a:r>
              <a:rPr lang="nl-BE" dirty="0" err="1" smtClean="0"/>
              <a:t>ontact</a:t>
            </a:r>
            <a:r>
              <a:rPr lang="nl-BE" dirty="0" smtClean="0"/>
              <a:t> </a:t>
            </a:r>
            <a:r>
              <a:rPr lang="nl-BE" dirty="0" err="1"/>
              <a:t>tracing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1F9C5B1-3D93-4D93-9B19-2255525F5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782" y="1222711"/>
            <a:ext cx="9010436" cy="51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Présentation du système LARS</a:t>
            </a:r>
            <a:endParaRPr lang="fr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0FCB08-DA47-463B-AF35-93F755A32F1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8368" y="1022096"/>
            <a:ext cx="10515600" cy="5743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solidFill>
                  <a:schemeClr val="tx2">
                    <a:lumMod val="95000"/>
                    <a:lumOff val="5000"/>
                  </a:schemeClr>
                </a:solidFill>
              </a:rPr>
              <a:t>Gegevens die worden doorgestuurd</a:t>
            </a:r>
          </a:p>
          <a:p>
            <a:pPr marL="0" indent="0">
              <a:buNone/>
            </a:pPr>
            <a:endParaRPr lang="nl-BE" sz="2400" dirty="0"/>
          </a:p>
          <a:p>
            <a:r>
              <a:rPr lang="nl-BE" sz="2400" b="0" i="0" dirty="0">
                <a:solidFill>
                  <a:srgbClr val="1D1C1D"/>
                </a:solidFill>
                <a:effectLst/>
                <a:latin typeface="Slack-Lato"/>
              </a:rPr>
              <a:t> "</a:t>
            </a:r>
            <a:r>
              <a:rPr lang="nl-BE" sz="2400" b="0" i="0" dirty="0" err="1">
                <a:solidFill>
                  <a:srgbClr val="1D1C1D"/>
                </a:solidFill>
                <a:effectLst/>
                <a:latin typeface="Slack-Lato"/>
              </a:rPr>
              <a:t>request</a:t>
            </a:r>
            <a:r>
              <a:rPr lang="nl-BE" sz="2400" b="0" i="0" dirty="0">
                <a:solidFill>
                  <a:srgbClr val="1D1C1D"/>
                </a:solidFill>
                <a:effectLst/>
                <a:latin typeface="Slack-Lato"/>
              </a:rPr>
              <a:t>": {</a:t>
            </a:r>
            <a:r>
              <a:rPr lang="nl-BE" sz="2400" dirty="0"/>
              <a:t/>
            </a:r>
            <a:br>
              <a:rPr lang="nl-BE" sz="2400" dirty="0"/>
            </a:br>
            <a:r>
              <a:rPr lang="nl-BE" sz="2400" b="0" i="0" dirty="0">
                <a:solidFill>
                  <a:srgbClr val="1D1C1D"/>
                </a:solidFill>
                <a:effectLst/>
                <a:latin typeface="Slack-Lato"/>
              </a:rPr>
              <a:t>    "</a:t>
            </a:r>
            <a:r>
              <a:rPr lang="nl-BE" sz="2400" b="0" i="0" dirty="0" err="1">
                <a:solidFill>
                  <a:srgbClr val="1D1C1D"/>
                </a:solidFill>
                <a:effectLst/>
                <a:latin typeface="Slack-Lato"/>
              </a:rPr>
              <a:t>lastHighRiskContactDate</a:t>
            </a:r>
            <a:r>
              <a:rPr lang="nl-BE" sz="2400" b="0" i="0" dirty="0">
                <a:solidFill>
                  <a:srgbClr val="1D1C1D"/>
                </a:solidFill>
                <a:effectLst/>
                <a:latin typeface="Slack-Lato"/>
              </a:rPr>
              <a:t>": "2021-06-16T00:00:00",</a:t>
            </a:r>
            <a:r>
              <a:rPr lang="nl-BE" sz="2400" dirty="0"/>
              <a:t/>
            </a:r>
            <a:br>
              <a:rPr lang="nl-BE" sz="2400" dirty="0"/>
            </a:br>
            <a:r>
              <a:rPr lang="nl-BE" sz="2400" b="0" i="0" dirty="0">
                <a:solidFill>
                  <a:srgbClr val="1D1C1D"/>
                </a:solidFill>
                <a:effectLst/>
                <a:latin typeface="Slack-Lato"/>
              </a:rPr>
              <a:t>    "person": {</a:t>
            </a:r>
            <a:r>
              <a:rPr lang="nl-BE" sz="2400" dirty="0"/>
              <a:t/>
            </a:r>
            <a:br>
              <a:rPr lang="nl-BE" sz="2400" dirty="0"/>
            </a:br>
            <a:r>
              <a:rPr lang="nl-BE" sz="2400" b="0" i="0" dirty="0">
                <a:solidFill>
                  <a:srgbClr val="1D1C1D"/>
                </a:solidFill>
                <a:effectLst/>
                <a:latin typeface="Slack-Lato"/>
              </a:rPr>
              <a:t>      "</a:t>
            </a:r>
            <a:r>
              <a:rPr lang="nl-BE" sz="2400" b="0" i="0" dirty="0" err="1">
                <a:solidFill>
                  <a:srgbClr val="1D1C1D"/>
                </a:solidFill>
                <a:effectLst/>
                <a:latin typeface="Slack-Lato"/>
              </a:rPr>
              <a:t>ssin</a:t>
            </a:r>
            <a:r>
              <a:rPr lang="nl-BE" sz="2400" b="0" i="0" dirty="0">
                <a:solidFill>
                  <a:srgbClr val="1D1C1D"/>
                </a:solidFill>
                <a:effectLst/>
                <a:latin typeface="Slack-Lato"/>
              </a:rPr>
              <a:t>": "16071488876",</a:t>
            </a:r>
            <a:r>
              <a:rPr lang="nl-BE" sz="2400" dirty="0"/>
              <a:t/>
            </a:r>
            <a:br>
              <a:rPr lang="nl-BE" sz="2400" dirty="0"/>
            </a:br>
            <a:r>
              <a:rPr lang="nl-BE" sz="2400" b="0" i="0" dirty="0">
                <a:solidFill>
                  <a:srgbClr val="1D1C1D"/>
                </a:solidFill>
                <a:effectLst/>
                <a:latin typeface="Slack-Lato"/>
              </a:rPr>
              <a:t>      "</a:t>
            </a:r>
            <a:r>
              <a:rPr lang="nl-BE" sz="2400" b="0" i="0" dirty="0" err="1">
                <a:solidFill>
                  <a:srgbClr val="1D1C1D"/>
                </a:solidFill>
                <a:effectLst/>
                <a:latin typeface="Slack-Lato"/>
              </a:rPr>
              <a:t>firstName</a:t>
            </a:r>
            <a:r>
              <a:rPr lang="nl-BE" sz="2400" b="0" i="0" dirty="0">
                <a:solidFill>
                  <a:srgbClr val="1D1C1D"/>
                </a:solidFill>
                <a:effectLst/>
                <a:latin typeface="Slack-Lato"/>
              </a:rPr>
              <a:t>": "Annemie",</a:t>
            </a:r>
            <a:r>
              <a:rPr lang="nl-BE" sz="2400" dirty="0"/>
              <a:t/>
            </a:r>
            <a:br>
              <a:rPr lang="nl-BE" sz="2400" dirty="0"/>
            </a:br>
            <a:r>
              <a:rPr lang="nl-BE" sz="2400" b="0" i="0" dirty="0">
                <a:solidFill>
                  <a:srgbClr val="1D1C1D"/>
                </a:solidFill>
                <a:effectLst/>
                <a:latin typeface="Slack-Lato"/>
              </a:rPr>
              <a:t>      "</a:t>
            </a:r>
            <a:r>
              <a:rPr lang="nl-BE" sz="2400" b="0" i="0" dirty="0" err="1">
                <a:solidFill>
                  <a:srgbClr val="1D1C1D"/>
                </a:solidFill>
                <a:effectLst/>
                <a:latin typeface="Slack-Lato"/>
              </a:rPr>
              <a:t>lastName</a:t>
            </a:r>
            <a:r>
              <a:rPr lang="nl-BE" sz="2400" b="0" i="0" dirty="0">
                <a:solidFill>
                  <a:srgbClr val="1D1C1D"/>
                </a:solidFill>
                <a:effectLst/>
                <a:latin typeface="Slack-Lato"/>
              </a:rPr>
              <a:t>": "Palmaerts",</a:t>
            </a:r>
            <a:r>
              <a:rPr lang="nl-BE" sz="2400" dirty="0"/>
              <a:t/>
            </a:r>
            <a:br>
              <a:rPr lang="nl-BE" sz="2400" dirty="0"/>
            </a:br>
            <a:r>
              <a:rPr lang="nl-BE" sz="2400" b="0" i="0" dirty="0">
                <a:solidFill>
                  <a:srgbClr val="1D1C1D"/>
                </a:solidFill>
                <a:effectLst/>
                <a:latin typeface="Slack-Lato"/>
              </a:rPr>
              <a:t>      "phoneNbr1": "</a:t>
            </a:r>
            <a:r>
              <a:rPr lang="nl-BE" sz="2400" b="0" i="0" dirty="0">
                <a:solidFill>
                  <a:srgbClr val="1155CC"/>
                </a:solidFill>
                <a:effectLst/>
                <a:latin typeface="Slack-Lato"/>
                <a:hlinkClick r:id="rId2"/>
              </a:rPr>
              <a:t>+32478223384</a:t>
            </a:r>
            <a:r>
              <a:rPr lang="nl-BE" sz="2400" b="0" i="0" dirty="0">
                <a:solidFill>
                  <a:srgbClr val="1D1C1D"/>
                </a:solidFill>
                <a:effectLst/>
                <a:latin typeface="Slack-Lato"/>
              </a:rPr>
              <a:t>"</a:t>
            </a:r>
            <a:r>
              <a:rPr lang="nl-BE" sz="2400" dirty="0"/>
              <a:t/>
            </a:r>
            <a:br>
              <a:rPr lang="nl-BE" sz="2400" dirty="0"/>
            </a:br>
            <a:r>
              <a:rPr lang="nl-BE" sz="2400" b="0" i="0" dirty="0">
                <a:solidFill>
                  <a:srgbClr val="1D1C1D"/>
                </a:solidFill>
                <a:effectLst/>
                <a:latin typeface="Slack-Lato"/>
              </a:rPr>
              <a:t>    },</a:t>
            </a:r>
            <a:r>
              <a:rPr lang="nl-BE" sz="2400" dirty="0"/>
              <a:t/>
            </a:r>
            <a:br>
              <a:rPr lang="nl-BE" sz="2400" dirty="0"/>
            </a:br>
            <a:r>
              <a:rPr lang="nl-BE" sz="2400" b="0" i="0" dirty="0">
                <a:solidFill>
                  <a:srgbClr val="1D1C1D"/>
                </a:solidFill>
                <a:effectLst/>
                <a:latin typeface="Slack-Lato"/>
              </a:rPr>
              <a:t>    "source": "CLB</a:t>
            </a:r>
            <a:r>
              <a:rPr lang="nl-BE" sz="2400" b="0" i="0" dirty="0" smtClean="0">
                <a:solidFill>
                  <a:srgbClr val="1D1C1D"/>
                </a:solidFill>
                <a:effectLst/>
                <a:latin typeface="Slack-Lato"/>
              </a:rPr>
              <a:t>“</a:t>
            </a:r>
            <a:endParaRPr lang="nl-BE" sz="2400" dirty="0">
              <a:solidFill>
                <a:srgbClr val="1D1C1D"/>
              </a:solidFill>
              <a:latin typeface="Slack-Lato"/>
            </a:endParaRPr>
          </a:p>
          <a:p>
            <a:pPr marL="0" indent="0">
              <a:buNone/>
            </a:pPr>
            <a:r>
              <a:rPr lang="nl-NL" sz="2400" dirty="0"/>
              <a:t> 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call </a:t>
            </a:r>
            <a:r>
              <a:rPr lang="nl-NL" sz="2400" dirty="0"/>
              <a:t>komt in CTPC, dan in </a:t>
            </a:r>
            <a:r>
              <a:rPr lang="nl-NL" sz="2400" dirty="0" err="1"/>
              <a:t>Camunda</a:t>
            </a:r>
            <a:r>
              <a:rPr lang="nl-NL" sz="2400" dirty="0"/>
              <a:t> (business </a:t>
            </a:r>
            <a:r>
              <a:rPr lang="nl-NL" sz="2400" dirty="0" err="1"/>
              <a:t>rules</a:t>
            </a:r>
            <a:r>
              <a:rPr lang="nl-NL" sz="2400" dirty="0"/>
              <a:t>) en dan in CTPC DB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4848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6EC78-3EF8-4993-9717-0656A3460A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Présentation </a:t>
            </a:r>
            <a:r>
              <a:rPr lang="fr-BE" dirty="0"/>
              <a:t>du système </a:t>
            </a:r>
            <a:r>
              <a:rPr lang="fr-BE" dirty="0" smtClean="0"/>
              <a:t>LARS - </a:t>
            </a:r>
            <a:r>
              <a:rPr lang="nl-BE" dirty="0" smtClean="0"/>
              <a:t>API</a:t>
            </a:r>
            <a:endParaRPr lang="nl-BE" dirty="0"/>
          </a:p>
        </p:txBody>
      </p:sp>
      <p:pic>
        <p:nvPicPr>
          <p:cNvPr id="11" name="Tijdelijke aanduiding voor inhoud 10" descr="Afbeelding met tekst&#10;&#10;Automatisch gegenereerde beschrijving">
            <a:extLst>
              <a:ext uri="{FF2B5EF4-FFF2-40B4-BE49-F238E27FC236}">
                <a16:creationId xmlns:a16="http://schemas.microsoft.com/office/drawing/2014/main" id="{1437B542-B401-45C7-9723-E242725A2BB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870" y="887506"/>
            <a:ext cx="6970259" cy="5970494"/>
          </a:xfrm>
        </p:spPr>
      </p:pic>
    </p:spTree>
    <p:extLst>
      <p:ext uri="{BB962C8B-B14F-4D97-AF65-F5344CB8AC3E}">
        <p14:creationId xmlns:p14="http://schemas.microsoft.com/office/powerpoint/2010/main" val="4373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D0102A2-9993-48A2-A2A3-A86205CBD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513" y="907195"/>
            <a:ext cx="9745787" cy="52412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Présentation du système LARS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579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Web App – Accès</a:t>
            </a:r>
            <a:endParaRPr lang="fr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237" y="2003297"/>
            <a:ext cx="1533525" cy="619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621" y="1522846"/>
            <a:ext cx="1097375" cy="15850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43352" y="4228815"/>
            <a:ext cx="2371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smtClean="0"/>
              <a:t>Sélection profil</a:t>
            </a:r>
            <a:endParaRPr lang="fr-BE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952366" y="4237053"/>
            <a:ext cx="3723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smtClean="0"/>
              <a:t>Espace médecin d’entité</a:t>
            </a:r>
            <a:endParaRPr lang="fr-BE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8989528" y="1597376"/>
            <a:ext cx="2063553" cy="1428750"/>
            <a:chOff x="7348152" y="1504885"/>
            <a:chExt cx="2063553" cy="14287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48152" y="1504885"/>
              <a:ext cx="609600" cy="14287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88810" y="1504885"/>
              <a:ext cx="1122895" cy="1129742"/>
            </a:xfrm>
            <a:prstGeom prst="rect">
              <a:avLst/>
            </a:prstGeom>
          </p:spPr>
        </p:pic>
      </p:grpSp>
      <p:cxnSp>
        <p:nvCxnSpPr>
          <p:cNvPr id="13" name="Curved Connector 12"/>
          <p:cNvCxnSpPr>
            <a:stCxn id="8" idx="3"/>
            <a:endCxn id="7" idx="1"/>
          </p:cNvCxnSpPr>
          <p:nvPr/>
        </p:nvCxnSpPr>
        <p:spPr>
          <a:xfrm flipV="1">
            <a:off x="2879996" y="2312860"/>
            <a:ext cx="2449241" cy="2535"/>
          </a:xfrm>
          <a:prstGeom prst="curvedConnector3">
            <a:avLst>
              <a:gd name="adj1" fmla="val 50000"/>
            </a:avLst>
          </a:prstGeom>
          <a:ln w="222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7" idx="3"/>
            <a:endCxn id="3" idx="1"/>
          </p:cNvCxnSpPr>
          <p:nvPr/>
        </p:nvCxnSpPr>
        <p:spPr>
          <a:xfrm flipV="1">
            <a:off x="6862762" y="2311751"/>
            <a:ext cx="2126766" cy="1109"/>
          </a:xfrm>
          <a:prstGeom prst="curvedConnector3">
            <a:avLst>
              <a:gd name="adj1" fmla="val 50000"/>
            </a:avLst>
          </a:prstGeom>
          <a:ln w="222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3" idx="2"/>
            <a:endCxn id="9" idx="0"/>
          </p:cNvCxnSpPr>
          <p:nvPr/>
        </p:nvCxnSpPr>
        <p:spPr>
          <a:xfrm rot="5400000">
            <a:off x="8160447" y="3094933"/>
            <a:ext cx="1202689" cy="1065074"/>
          </a:xfrm>
          <a:prstGeom prst="curvedConnector3">
            <a:avLst>
              <a:gd name="adj1" fmla="val 50000"/>
            </a:avLst>
          </a:prstGeom>
          <a:ln w="222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9" idx="1"/>
            <a:endCxn id="11" idx="3"/>
          </p:cNvCxnSpPr>
          <p:nvPr/>
        </p:nvCxnSpPr>
        <p:spPr>
          <a:xfrm rot="10800000" flipV="1">
            <a:off x="5675950" y="4490425"/>
            <a:ext cx="1367403" cy="8238"/>
          </a:xfrm>
          <a:prstGeom prst="curvedConnector3">
            <a:avLst>
              <a:gd name="adj1" fmla="val 50000"/>
            </a:avLst>
          </a:prstGeom>
          <a:ln w="22225"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2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Web App – Encodage manuel</a:t>
            </a:r>
            <a:endParaRPr lang="fr-BE" dirty="0"/>
          </a:p>
        </p:txBody>
      </p:sp>
      <p:sp>
        <p:nvSpPr>
          <p:cNvPr id="6" name="TextBox 5"/>
          <p:cNvSpPr txBox="1"/>
          <p:nvPr/>
        </p:nvSpPr>
        <p:spPr>
          <a:xfrm>
            <a:off x="8361405" y="1631092"/>
            <a:ext cx="24675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Interface intuitive</a:t>
            </a:r>
          </a:p>
          <a:p>
            <a:endParaRPr lang="fr-BE" sz="2400" dirty="0" smtClean="0"/>
          </a:p>
          <a:p>
            <a:r>
              <a:rPr lang="fr-BE" sz="2400" dirty="0" smtClean="0">
                <a:solidFill>
                  <a:srgbClr val="FFC000"/>
                </a:solidFill>
              </a:rPr>
              <a:t>Double encodage</a:t>
            </a:r>
          </a:p>
          <a:p>
            <a:pPr marL="342900" indent="-342900">
              <a:buFontTx/>
              <a:buChar char="-"/>
            </a:pPr>
            <a:r>
              <a:rPr lang="fr-BE" sz="2400" dirty="0" smtClean="0">
                <a:solidFill>
                  <a:srgbClr val="FFC000"/>
                </a:solidFill>
              </a:rPr>
              <a:t>Travail inutile</a:t>
            </a:r>
          </a:p>
          <a:p>
            <a:pPr marL="342900" indent="-342900">
              <a:buFontTx/>
              <a:buChar char="-"/>
            </a:pPr>
            <a:r>
              <a:rPr lang="fr-BE" sz="2400" dirty="0" smtClean="0">
                <a:solidFill>
                  <a:srgbClr val="FFC000"/>
                </a:solidFill>
              </a:rPr>
              <a:t>Risque d’oublis</a:t>
            </a:r>
            <a:endParaRPr lang="fr-BE" sz="2400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7737663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Web App – Encodage manuel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9233"/>
          <a:stretch/>
        </p:blipFill>
        <p:spPr>
          <a:xfrm>
            <a:off x="1224571" y="1154733"/>
            <a:ext cx="9742857" cy="5042867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5708649" y="6371226"/>
            <a:ext cx="7747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Web App – Encodage manuel</a:t>
            </a:r>
          </a:p>
        </p:txBody>
      </p:sp>
      <p:pic>
        <p:nvPicPr>
          <p:cNvPr id="2050" name="Picture 2" descr="C:\Users\niro\AppData\Local\Temp\SNAGHTML7b9530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7"/>
          <a:stretch/>
        </p:blipFill>
        <p:spPr bwMode="auto">
          <a:xfrm>
            <a:off x="1223962" y="1244600"/>
            <a:ext cx="9744075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Web App – Encodage manuel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381" y="1371857"/>
            <a:ext cx="5695238" cy="4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3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Web App – </a:t>
            </a:r>
            <a:r>
              <a:rPr lang="fr-BE" dirty="0" smtClean="0"/>
              <a:t>Dashboard</a:t>
            </a:r>
            <a:endParaRPr lang="fr-BE" dirty="0"/>
          </a:p>
        </p:txBody>
      </p:sp>
      <p:pic>
        <p:nvPicPr>
          <p:cNvPr id="5124" name="Picture 4" descr="C:\Users\niro\AppData\Local\Temp\SNAGHTML7bacb1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30" y="1158875"/>
            <a:ext cx="8159939" cy="56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88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App - </a:t>
            </a:r>
            <a:r>
              <a:rPr lang="en-US" dirty="0" err="1" smtClean="0"/>
              <a:t>Détail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995" y="2652862"/>
            <a:ext cx="2723809" cy="2390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86" y="1135500"/>
            <a:ext cx="8315142" cy="57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App – Bulk upload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61405" y="1631092"/>
            <a:ext cx="34022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Pas de double encodage</a:t>
            </a:r>
          </a:p>
          <a:p>
            <a:endParaRPr lang="fr-BE" sz="2400" dirty="0" smtClean="0"/>
          </a:p>
          <a:p>
            <a:r>
              <a:rPr lang="fr-BE" sz="2400" dirty="0" smtClean="0">
                <a:solidFill>
                  <a:srgbClr val="FFC000"/>
                </a:solidFill>
              </a:rPr>
              <a:t>Manipulation complexe dans Excel :</a:t>
            </a:r>
          </a:p>
          <a:p>
            <a:pPr marL="342900" indent="-342900">
              <a:buFontTx/>
              <a:buChar char="-"/>
            </a:pPr>
            <a:r>
              <a:rPr lang="fr-BE" sz="2400" dirty="0" smtClean="0">
                <a:solidFill>
                  <a:srgbClr val="FFC000"/>
                </a:solidFill>
              </a:rPr>
              <a:t>Suppression 0 en début des </a:t>
            </a:r>
            <a:r>
              <a:rPr lang="fr-BE" sz="2400" dirty="0" err="1" smtClean="0">
                <a:solidFill>
                  <a:srgbClr val="FFC000"/>
                </a:solidFill>
              </a:rPr>
              <a:t>niss</a:t>
            </a:r>
            <a:endParaRPr lang="fr-BE" sz="2400" dirty="0" smtClean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r>
              <a:rPr lang="fr-BE" sz="2400" dirty="0" smtClean="0">
                <a:solidFill>
                  <a:srgbClr val="FFC000"/>
                </a:solidFill>
              </a:rPr>
              <a:t>Changement des séparateurs</a:t>
            </a:r>
          </a:p>
          <a:p>
            <a:pPr marL="342900" indent="-342900">
              <a:buFontTx/>
              <a:buChar char="-"/>
            </a:pPr>
            <a:r>
              <a:rPr lang="fr-BE" sz="2400" dirty="0" smtClean="0">
                <a:solidFill>
                  <a:srgbClr val="FFC000"/>
                </a:solidFill>
              </a:rPr>
              <a:t>Changement du format du n° de téléphone</a:t>
            </a:r>
          </a:p>
          <a:p>
            <a:pPr marL="342900" indent="-342900">
              <a:buFontTx/>
              <a:buChar char="-"/>
            </a:pPr>
            <a:r>
              <a:rPr lang="fr-BE" sz="2400" dirty="0" smtClean="0">
                <a:solidFill>
                  <a:srgbClr val="FFC000"/>
                </a:solidFill>
              </a:rPr>
              <a:t>…</a:t>
            </a:r>
            <a:endParaRPr lang="fr-BE" sz="2400" dirty="0">
              <a:solidFill>
                <a:srgbClr val="FFC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3040"/>
            <a:ext cx="7737663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95CE"/>
      </a:dk1>
      <a:lt1>
        <a:srgbClr val="FFFFFF"/>
      </a:lt1>
      <a:dk2>
        <a:srgbClr val="000000"/>
      </a:dk2>
      <a:lt2>
        <a:srgbClr val="E7E6E6"/>
      </a:lt2>
      <a:accent1>
        <a:srgbClr val="0095CE"/>
      </a:accent1>
      <a:accent2>
        <a:srgbClr val="005B9C"/>
      </a:accent2>
      <a:accent3>
        <a:srgbClr val="0095CE"/>
      </a:accent3>
      <a:accent4>
        <a:srgbClr val="005B9C"/>
      </a:accent4>
      <a:accent5>
        <a:srgbClr val="0095CE"/>
      </a:accent5>
      <a:accent6>
        <a:srgbClr val="005B9C"/>
      </a:accent6>
      <a:hlink>
        <a:srgbClr val="20C4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als_Template_PowerPoint_Format16-9.potx" id="{E12D3DE8-3E6F-4F68-AAA7-B23E42CF4D1F}" vid="{2436F68B-897C-4D34-8919-C1B1B23119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Archived xmlns="6c2ef7ed-c2f8-46e5-bc8a-af14b0d2a9a1">false</IsArchived>
    <IsDeliverable xmlns="6c2ef7ed-c2f8-46e5-bc8a-af14b0d2a9a1">false</IsDeliverable>
    <KeyDocument xmlns="6c2ef7ed-c2f8-46e5-bc8a-af14b0d2a9a1">false</KeyDocument>
    <hb016b264a5c4e838c8d0fcf30f12a2b xmlns="6c2ef7ed-c2f8-46e5-bc8a-af14b0d2a9a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0a0ac181-48c8-4811-9601-62e7f758f779</TermId>
        </TermInfo>
      </Terms>
    </hb016b264a5c4e838c8d0fcf30f12a2b>
    <TaxCatchAll xmlns="6c2ef7ed-c2f8-46e5-bc8a-af14b0d2a9a1">
      <Value>297</Value>
    </TaxCatchAll>
    <TemplateFolder xmlns="4275250d-1fa8-4724-9579-558ddd62368d">General Smals</TemplateFolder>
    <TemplateID xmlns="4275250d-1fa8-4724-9579-558ddd62368d">182</TemplateID>
  </documentManagement>
</p:properties>
</file>

<file path=customXml/item2.xml><?xml version="1.0" encoding="utf-8"?>
<?mso-contentType ?>
<p:Policy xmlns:p="office.server.policy" id="" local="true">
  <p:Name>Smals Documentation NEW</p:Name>
  <p:Description/>
  <p:Statement/>
  <p:PolicyItems>
    <p:PolicyItem featureId="Microsoft.Office.RecordsManagement.PolicyFeatures.PolicyAudit" staticId="0x010100248BDE11D14F7443AE4A7869ED6454D7007F0EF69A4496B849AE65032D58E3483B|937198175" UniqueId="32724358-3293-45e4-95f6-f4b93d807763">
      <p:Name>Auditing</p:Name>
      <p:Description>Audits user actions on documents and list items to the Audit Log.</p:Description>
      <p:CustomData>
        <Audit>
          <View/>
        </Audit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mals Documentation NEW" ma:contentTypeID="0x010100248BDE11D14F7443AE4A7869ED6454D7007F0EF69A4496B849AE65032D58E3483B" ma:contentTypeVersion="13" ma:contentTypeDescription="" ma:contentTypeScope="" ma:versionID="781e1f3192bd072b252ddeff0c540484">
  <xsd:schema xmlns:xsd="http://www.w3.org/2001/XMLSchema" xmlns:xs="http://www.w3.org/2001/XMLSchema" xmlns:p="http://schemas.microsoft.com/office/2006/metadata/properties" xmlns:ns1="http://schemas.microsoft.com/sharepoint/v3" xmlns:ns2="6c2ef7ed-c2f8-46e5-bc8a-af14b0d2a9a1" xmlns:ns3="4275250d-1fa8-4724-9579-558ddd62368d" targetNamespace="http://schemas.microsoft.com/office/2006/metadata/properties" ma:root="true" ma:fieldsID="8d1b3211d2f562cbc17ef474fb5b7c13" ns1:_="" ns2:_="" ns3:_="">
    <xsd:import namespace="http://schemas.microsoft.com/sharepoint/v3"/>
    <xsd:import namespace="6c2ef7ed-c2f8-46e5-bc8a-af14b0d2a9a1"/>
    <xsd:import namespace="4275250d-1fa8-4724-9579-558ddd62368d"/>
    <xsd:element name="properties">
      <xsd:complexType>
        <xsd:sequence>
          <xsd:element name="documentManagement">
            <xsd:complexType>
              <xsd:all>
                <xsd:element ref="ns2:IsArchived" minOccurs="0"/>
                <xsd:element ref="ns2:IsDeliverable" minOccurs="0"/>
                <xsd:element ref="ns2:KeyDocument" minOccurs="0"/>
                <xsd:element ref="ns2:hb016b264a5c4e838c8d0fcf30f12a2b" minOccurs="0"/>
                <xsd:element ref="ns2:TaxCatchAll" minOccurs="0"/>
                <xsd:element ref="ns2:TaxCatchAllLabel" minOccurs="0"/>
                <xsd:element ref="ns3:TemplateFolder" minOccurs="0"/>
                <xsd:element ref="ns3:TemplateID" minOccurs="0"/>
                <xsd:element ref="ns1:_dlc_Exem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17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ef7ed-c2f8-46e5-bc8a-af14b0d2a9a1" elementFormDefault="qualified">
    <xsd:import namespace="http://schemas.microsoft.com/office/2006/documentManagement/types"/>
    <xsd:import namespace="http://schemas.microsoft.com/office/infopath/2007/PartnerControls"/>
    <xsd:element name="IsArchived" ma:index="8" nillable="true" ma:displayName="IsArchived" ma:default="0" ma:description="Allow to display the document only in Archive View" ma:internalName="IsArchived">
      <xsd:simpleType>
        <xsd:restriction base="dms:Boolean"/>
      </xsd:simpleType>
    </xsd:element>
    <xsd:element name="IsDeliverable" ma:index="9" nillable="true" ma:displayName="IsDeliverable" ma:default="0" ma:internalName="IsDeliverable">
      <xsd:simpleType>
        <xsd:restriction base="dms:Boolean"/>
      </xsd:simpleType>
    </xsd:element>
    <xsd:element name="KeyDocument" ma:index="10" nillable="true" ma:displayName="KeyDocument" ma:default="0" ma:description="Allow to promote a document to key document status" ma:internalName="KeyDocument">
      <xsd:simpleType>
        <xsd:restriction base="dms:Boolean"/>
      </xsd:simpleType>
    </xsd:element>
    <xsd:element name="hb016b264a5c4e838c8d0fcf30f12a2b" ma:index="11" nillable="true" ma:taxonomy="true" ma:internalName="hb016b264a5c4e838c8d0fcf30f12a2b" ma:taxonomyFieldName="SmalsDocumentType" ma:displayName="SmalsDocumentType" ma:default="" ma:fieldId="{1b016b26-4a5c-4e83-8c8d-0fcf30f12a2b}" ma:sspId="f9f758b7-f6eb-44e3-bd59-2cbef40d0fc5" ma:termSetId="81467d43-7ee6-4ba2-9bba-4735a6611f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523672b5-cecb-49a2-93b6-f77294116280}" ma:internalName="TaxCatchAll" ma:showField="CatchAllData" ma:web="6c2ef7ed-c2f8-46e5-bc8a-af14b0d2a9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523672b5-cecb-49a2-93b6-f77294116280}" ma:internalName="TaxCatchAllLabel" ma:readOnly="true" ma:showField="CatchAllDataLabel" ma:web="6c2ef7ed-c2f8-46e5-bc8a-af14b0d2a9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5250d-1fa8-4724-9579-558ddd62368d" elementFormDefault="qualified">
    <xsd:import namespace="http://schemas.microsoft.com/office/2006/documentManagement/types"/>
    <xsd:import namespace="http://schemas.microsoft.com/office/infopath/2007/PartnerControls"/>
    <xsd:element name="TemplateFolder" ma:index="15" nillable="true" ma:displayName="TemplateFolder" ma:hidden="true" ma:internalName="TemplateFolder" ma:readOnly="false">
      <xsd:simpleType>
        <xsd:restriction base="dms:Text">
          <xsd:maxLength value="255"/>
        </xsd:restriction>
      </xsd:simpleType>
    </xsd:element>
    <xsd:element name="TemplateID" ma:index="16" nillable="true" ma:displayName="TemplateID" ma:hidden="true" ma:internalName="TemplateID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2CDCE4-C6C1-4746-BA60-72A62A96EA4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275250d-1fa8-4724-9579-558ddd62368d"/>
    <ds:schemaRef ds:uri="6c2ef7ed-c2f8-46e5-bc8a-af14b0d2a9a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78FB838-02D6-4BE0-9023-2E8F5E491E10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ABCD4D07-8D1A-4F17-9030-FFB1F972882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7C8B76C-64E5-458F-8577-1932435B36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c2ef7ed-c2f8-46e5-bc8a-af14b0d2a9a1"/>
    <ds:schemaRef ds:uri="4275250d-1fa8-4724-9579-558ddd6236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Smals_Template_PowerPoint_Format16-9</Template>
  <TotalTime>110429</TotalTime>
  <Words>411</Words>
  <Application>Microsoft Office PowerPoint</Application>
  <PresentationFormat>Breedbeeld</PresentationFormat>
  <Paragraphs>56</Paragraphs>
  <Slides>19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Slack-Lato</vt:lpstr>
      <vt:lpstr>Office Theme</vt:lpstr>
      <vt:lpstr>Corona Test Prescription Code</vt:lpstr>
      <vt:lpstr>Web App – Accès</vt:lpstr>
      <vt:lpstr>Web App – Encodage manuel</vt:lpstr>
      <vt:lpstr>Web App – Encodage manuel</vt:lpstr>
      <vt:lpstr>Web App – Encodage manuel</vt:lpstr>
      <vt:lpstr>Web App – Encodage manuel</vt:lpstr>
      <vt:lpstr>Web App – Dashboard</vt:lpstr>
      <vt:lpstr>Web App - Détail</vt:lpstr>
      <vt:lpstr>Web App – Bulk upload</vt:lpstr>
      <vt:lpstr>Web App – Bulk Upload</vt:lpstr>
      <vt:lpstr>Web App – Bulk Upload</vt:lpstr>
      <vt:lpstr>Intégration API</vt:lpstr>
      <vt:lpstr>Présentation du système LARS</vt:lpstr>
      <vt:lpstr>Présentation du système LARS</vt:lpstr>
      <vt:lpstr>PowerPoint-presentatie</vt:lpstr>
      <vt:lpstr>Présentation du système LARS - contact tracing</vt:lpstr>
      <vt:lpstr>Présentation du système LARS</vt:lpstr>
      <vt:lpstr>Présentation du système LARS - API</vt:lpstr>
      <vt:lpstr>Présentation du système LARS</vt:lpstr>
    </vt:vector>
  </TitlesOfParts>
  <Company>SMALS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Marie-Catherine Tassin</dc:creator>
  <cp:lastModifiedBy>Frank Robben (KSZ-BCSS)</cp:lastModifiedBy>
  <cp:revision>370</cp:revision>
  <dcterms:created xsi:type="dcterms:W3CDTF">2020-02-05T13:18:01Z</dcterms:created>
  <dcterms:modified xsi:type="dcterms:W3CDTF">2021-10-19T09:31:49Z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0x010100248BDE11D14F7443AE4A7869ED6454D7007F0EF69A4496B849AE65032D58E3483B</vt:lpwstr>
  </property>
  <property fmtid="{D5CDD505-2E9C-101B-9397-08002B2CF9AE}" pid="3" name="SmalsDocumentType">
    <vt:lpwstr>297;#Presentation|0a0ac181-48c8-4811-9601-62e7f758f779</vt:lpwstr>
  </property>
  <property fmtid="{D5CDD505-2E9C-101B-9397-08002B2CF9AE}" pid="4" name="WorkflowChangePath">
    <vt:lpwstr>6f8ecad1-772b-4a15-a136-69e6a3cd445d,6;6f8ecad1-772b-4a15-a136-69e6a3cd445d,9;6f8ecad1-772b-4a15-a136-69e6a3cd445d,12;6f8ecad1-772b-4a15-a136-69e6a3cd445d,14;6f8ecad1-772b-4a15-a136-69e6a3cd445d,18;6f8ecad1-772b-4a15-a136-69e6a3cd445d,20;</vt:lpwstr>
  </property>
</Properties>
</file>