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 id="2147483919" r:id="rId2"/>
  </p:sldMasterIdLst>
  <p:notesMasterIdLst>
    <p:notesMasterId r:id="rId36"/>
  </p:notesMasterIdLst>
  <p:handoutMasterIdLst>
    <p:handoutMasterId r:id="rId37"/>
  </p:handoutMasterIdLst>
  <p:sldIdLst>
    <p:sldId id="592" r:id="rId3"/>
    <p:sldId id="703" r:id="rId4"/>
    <p:sldId id="686" r:id="rId5"/>
    <p:sldId id="687" r:id="rId6"/>
    <p:sldId id="688" r:id="rId7"/>
    <p:sldId id="689" r:id="rId8"/>
    <p:sldId id="702" r:id="rId9"/>
    <p:sldId id="672" r:id="rId10"/>
    <p:sldId id="673" r:id="rId11"/>
    <p:sldId id="684" r:id="rId12"/>
    <p:sldId id="685" r:id="rId13"/>
    <p:sldId id="670" r:id="rId14"/>
    <p:sldId id="671" r:id="rId15"/>
    <p:sldId id="674" r:id="rId16"/>
    <p:sldId id="710" r:id="rId17"/>
    <p:sldId id="675" r:id="rId18"/>
    <p:sldId id="676" r:id="rId19"/>
    <p:sldId id="705" r:id="rId20"/>
    <p:sldId id="706" r:id="rId21"/>
    <p:sldId id="707" r:id="rId22"/>
    <p:sldId id="708" r:id="rId23"/>
    <p:sldId id="709" r:id="rId24"/>
    <p:sldId id="704" r:id="rId25"/>
    <p:sldId id="690" r:id="rId26"/>
    <p:sldId id="691" r:id="rId27"/>
    <p:sldId id="692" r:id="rId28"/>
    <p:sldId id="693" r:id="rId29"/>
    <p:sldId id="695" r:id="rId30"/>
    <p:sldId id="696" r:id="rId31"/>
    <p:sldId id="697" r:id="rId32"/>
    <p:sldId id="699" r:id="rId33"/>
    <p:sldId id="701" r:id="rId34"/>
    <p:sldId id="669" r:id="rId35"/>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4"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03" autoAdjust="0"/>
    <p:restoredTop sz="95332" autoAdjust="0"/>
  </p:normalViewPr>
  <p:slideViewPr>
    <p:cSldViewPr>
      <p:cViewPr varScale="1">
        <p:scale>
          <a:sx n="88" d="100"/>
          <a:sy n="88" d="100"/>
        </p:scale>
        <p:origin x="432" y="84"/>
      </p:cViewPr>
      <p:guideLst>
        <p:guide orient="horz" pos="2160"/>
        <p:guide pos="3840"/>
      </p:guideLst>
    </p:cSldViewPr>
  </p:slideViewPr>
  <p:outlineViewPr>
    <p:cViewPr>
      <p:scale>
        <a:sx n="33" d="100"/>
        <a:sy n="33" d="100"/>
      </p:scale>
      <p:origin x="0" y="-35107"/>
    </p:cViewPr>
  </p:outlineViewPr>
  <p:notesTextViewPr>
    <p:cViewPr>
      <p:scale>
        <a:sx n="3" d="2"/>
        <a:sy n="3" d="2"/>
      </p:scale>
      <p:origin x="0" y="0"/>
    </p:cViewPr>
  </p:notesTextViewPr>
  <p:sorterViewPr>
    <p:cViewPr varScale="1">
      <p:scale>
        <a:sx n="100" d="100"/>
        <a:sy n="100" d="100"/>
      </p:scale>
      <p:origin x="0" y="-4104"/>
    </p:cViewPr>
  </p:sorterViewPr>
  <p:notesViewPr>
    <p:cSldViewPr>
      <p:cViewPr varScale="1">
        <p:scale>
          <a:sx n="82" d="100"/>
          <a:sy n="82"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9963A8-760C-486B-97D3-9A1A32343ACB}" type="datetimeFigureOut">
              <a:rPr lang="en-US" smtClean="0"/>
              <a:t>9/24/2021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2455AD-D708-4BED-A8DD-C24DB34DEF03}" type="slidenum">
              <a:rPr lang="en-US" smtClean="0"/>
              <a:t>‹nr.›</a:t>
            </a:fld>
            <a:endParaRPr lang="en-US"/>
          </a:p>
        </p:txBody>
      </p:sp>
    </p:spTree>
    <p:extLst>
      <p:ext uri="{BB962C8B-B14F-4D97-AF65-F5344CB8AC3E}">
        <p14:creationId xmlns:p14="http://schemas.microsoft.com/office/powerpoint/2010/main" val="13607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9/24/2021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‹nr.›</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010DA-62F0-46C0-BFE3-D3424A2F0E3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489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6768075" y="3068967"/>
            <a:ext cx="5691717"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smtClean="0">
                  <a:solidFill>
                    <a:schemeClr val="tx1"/>
                  </a:solidFill>
                  <a:latin typeface="+mn-lt"/>
                  <a:ea typeface="+mn-ea"/>
                  <a:cs typeface="Arial" pitchFamily="34" charset="0"/>
                  <a:sym typeface="Arial" pitchFamily="34" charset="0"/>
                </a:rPr>
                <a:t>https://www.frankrobben.be</a:t>
              </a:r>
              <a:endParaRPr lang="fr-BE" altLang="en-US" sz="1600" kern="1200" dirty="0" smtClean="0">
                <a:solidFill>
                  <a:schemeClr val="tx1"/>
                </a:solidFill>
                <a:latin typeface="+mn-lt"/>
                <a:ea typeface="+mn-ea"/>
                <a:cs typeface="Arial" pitchFamily="34" charset="0"/>
              </a:endParaRPr>
            </a:p>
            <a:p>
              <a:pPr>
                <a:defRPr/>
              </a:pPr>
              <a:r>
                <a:rPr lang="nl-BE" altLang="en-US" sz="1600" dirty="0" smtClean="0">
                  <a:latin typeface="+mn-lt"/>
                  <a:cs typeface="Arial" pitchFamily="34" charset="0"/>
                  <a:sym typeface="Arial" pitchFamily="34" charset="0"/>
                </a:rPr>
                <a:t>https://www.bcss.fgov.be</a:t>
              </a: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p:txBody>
        </p:sp>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376" y="357115"/>
            <a:ext cx="2148125" cy="574365"/>
          </a:xfrm>
          <a:prstGeom prst="rect">
            <a:avLst/>
          </a:prstGeom>
        </p:spPr>
      </p:pic>
    </p:spTree>
    <p:extLst>
      <p:ext uri="{BB962C8B-B14F-4D97-AF65-F5344CB8AC3E}">
        <p14:creationId xmlns:p14="http://schemas.microsoft.com/office/powerpoint/2010/main" val="267343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
        <p:nvSpPr>
          <p:cNvPr id="7" name="Rounded Rectangle 6"/>
          <p:cNvSpPr/>
          <p:nvPr userDrawn="1"/>
        </p:nvSpPr>
        <p:spPr>
          <a:xfrm rot="2559228">
            <a:off x="9038608" y="-2598300"/>
            <a:ext cx="3426848" cy="208281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
        <p:nvSpPr>
          <p:cNvPr id="8" name="Rounded Rectangle 7"/>
          <p:cNvSpPr/>
          <p:nvPr userDrawn="1"/>
        </p:nvSpPr>
        <p:spPr>
          <a:xfrm rot="2559228">
            <a:off x="173445" y="6596960"/>
            <a:ext cx="3525603" cy="250029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Tree>
    <p:extLst>
      <p:ext uri="{BB962C8B-B14F-4D97-AF65-F5344CB8AC3E}">
        <p14:creationId xmlns:p14="http://schemas.microsoft.com/office/powerpoint/2010/main" val="37375369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
        <p:nvSpPr>
          <p:cNvPr id="7" name="Rounded Rectangle 6"/>
          <p:cNvSpPr/>
          <p:nvPr userDrawn="1"/>
        </p:nvSpPr>
        <p:spPr>
          <a:xfrm rot="2559228">
            <a:off x="9038608" y="-2598300"/>
            <a:ext cx="3426848" cy="208281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
        <p:nvSpPr>
          <p:cNvPr id="8" name="Rounded Rectangle 7"/>
          <p:cNvSpPr/>
          <p:nvPr userDrawn="1"/>
        </p:nvSpPr>
        <p:spPr>
          <a:xfrm rot="2559228">
            <a:off x="-244019" y="7265805"/>
            <a:ext cx="3525603" cy="250029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Tree>
    <p:extLst>
      <p:ext uri="{BB962C8B-B14F-4D97-AF65-F5344CB8AC3E}">
        <p14:creationId xmlns:p14="http://schemas.microsoft.com/office/powerpoint/2010/main" val="19810431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Tree>
    <p:extLst>
      <p:ext uri="{BB962C8B-B14F-4D97-AF65-F5344CB8AC3E}">
        <p14:creationId xmlns:p14="http://schemas.microsoft.com/office/powerpoint/2010/main" val="4054706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2" y="-1056118"/>
            <a:ext cx="12203872" cy="813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12240683" cy="7461448"/>
          </a:xfrm>
          <a:prstGeom prst="rect">
            <a:avLst/>
          </a:prstGeom>
          <a:solidFill>
            <a:srgbClr val="00325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
        <p:nvSpPr>
          <p:cNvPr id="14" name="Rounded Rectangle 13"/>
          <p:cNvSpPr/>
          <p:nvPr userDrawn="1"/>
        </p:nvSpPr>
        <p:spPr>
          <a:xfrm rot="2559228">
            <a:off x="173445" y="7077013"/>
            <a:ext cx="3525603" cy="250029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
        <p:nvSpPr>
          <p:cNvPr id="15" name="Rounded Rectangle 14"/>
          <p:cNvSpPr/>
          <p:nvPr userDrawn="1"/>
        </p:nvSpPr>
        <p:spPr>
          <a:xfrm rot="2559228">
            <a:off x="8940644" y="-2310268"/>
            <a:ext cx="3426848" cy="208281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Tree>
    <p:extLst>
      <p:ext uri="{BB962C8B-B14F-4D97-AF65-F5344CB8AC3E}">
        <p14:creationId xmlns:p14="http://schemas.microsoft.com/office/powerpoint/2010/main" val="3046666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Slide Number Placeholder 5"/>
          <p:cNvSpPr>
            <a:spLocks noGrp="1"/>
          </p:cNvSpPr>
          <p:nvPr>
            <p:ph type="sldNum" sz="quarter" idx="4"/>
          </p:nvPr>
        </p:nvSpPr>
        <p:spPr>
          <a:xfrm>
            <a:off x="11136560" y="6492875"/>
            <a:ext cx="445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17503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0087BE"/>
                </a:solidFill>
              </a:defRPr>
            </a:lvl1pPr>
          </a:lstStyle>
          <a:p>
            <a:r>
              <a:rPr lang="en-US" dirty="0" smtClean="0"/>
              <a:t>Click to edit Master title style</a:t>
            </a:r>
            <a:endParaRPr lang="fr-BE" dirty="0"/>
          </a:p>
        </p:txBody>
      </p:sp>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Slide Number Placeholder 5"/>
          <p:cNvSpPr txBox="1">
            <a:spLocks/>
          </p:cNvSpPr>
          <p:nvPr userDrawn="1"/>
        </p:nvSpPr>
        <p:spPr>
          <a:xfrm>
            <a:off x="11136560" y="6492875"/>
            <a:ext cx="44584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BE" smtClean="0"/>
              <a:t> </a:t>
            </a:r>
            <a:fld id="{30A9230E-FFBB-4CCB-ABD7-198084EDE768}" type="slidenum">
              <a:rPr lang="fr-BE" smtClean="0"/>
              <a:pPr/>
              <a:t>‹nr.›</a:t>
            </a:fld>
            <a:r>
              <a:rPr lang="fr-BE" smtClean="0"/>
              <a:t> </a:t>
            </a:r>
            <a:endParaRPr lang="fr-BE" dirty="0"/>
          </a:p>
        </p:txBody>
      </p:sp>
    </p:spTree>
    <p:extLst>
      <p:ext uri="{BB962C8B-B14F-4D97-AF65-F5344CB8AC3E}">
        <p14:creationId xmlns:p14="http://schemas.microsoft.com/office/powerpoint/2010/main" val="353201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0087BE"/>
                </a:solidFill>
              </a:defRPr>
            </a:lvl1pPr>
          </a:lstStyle>
          <a:p>
            <a:r>
              <a:rPr lang="en-US" dirty="0" smtClean="0"/>
              <a:t>Click to edit Master title style</a:t>
            </a:r>
            <a:endParaRPr lang="fr-BE" dirty="0"/>
          </a:p>
        </p:txBody>
      </p:sp>
      <p:sp>
        <p:nvSpPr>
          <p:cNvPr id="4" name="Slide Number Placeholder 5"/>
          <p:cNvSpPr>
            <a:spLocks noGrp="1"/>
          </p:cNvSpPr>
          <p:nvPr>
            <p:ph type="sldNum" sz="quarter" idx="4"/>
          </p:nvPr>
        </p:nvSpPr>
        <p:spPr>
          <a:xfrm>
            <a:off x="11136560" y="6492875"/>
            <a:ext cx="445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0548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11136560" y="6492875"/>
            <a:ext cx="44584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BE" smtClean="0"/>
              <a:t> </a:t>
            </a:r>
            <a:fld id="{30A9230E-FFBB-4CCB-ABD7-198084EDE768}" type="slidenum">
              <a:rPr lang="fr-BE" smtClean="0"/>
              <a:pPr/>
              <a:t>‹nr.›</a:t>
            </a:fld>
            <a:r>
              <a:rPr lang="fr-BE" smtClean="0"/>
              <a:t> </a:t>
            </a:r>
            <a:endParaRPr lang="fr-BE" dirty="0"/>
          </a:p>
        </p:txBody>
      </p:sp>
    </p:spTree>
    <p:extLst>
      <p:ext uri="{BB962C8B-B14F-4D97-AF65-F5344CB8AC3E}">
        <p14:creationId xmlns:p14="http://schemas.microsoft.com/office/powerpoint/2010/main" val="24988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‹nr.›</a:t>
            </a:fld>
            <a:endParaRPr lang="en-GB"/>
          </a:p>
        </p:txBody>
      </p:sp>
      <p:pic>
        <p:nvPicPr>
          <p:cNvPr id="8" name="Picture 7"/>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847528" y="1124744"/>
            <a:ext cx="4524132" cy="4176122"/>
          </a:xfrm>
          <a:prstGeom prst="rect">
            <a:avLst/>
          </a:prstGeom>
          <a:solidFill>
            <a:schemeClr val="accent5">
              <a:lumMod val="75000"/>
            </a:schemeClr>
          </a:solidFill>
          <a:ln>
            <a:noFill/>
          </a:ln>
        </p:spPr>
      </p:pic>
      <p:grpSp>
        <p:nvGrpSpPr>
          <p:cNvPr id="9" name="Group 11"/>
          <p:cNvGrpSpPr>
            <a:grpSpLocks/>
          </p:cNvGrpSpPr>
          <p:nvPr userDrawn="1"/>
        </p:nvGrpSpPr>
        <p:grpSpPr bwMode="auto">
          <a:xfrm>
            <a:off x="6371722" y="1870380"/>
            <a:ext cx="4624520" cy="2800767"/>
            <a:chOff x="4406900" y="2676525"/>
            <a:chExt cx="4268788" cy="2802021"/>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a:t>
              </a:r>
              <a:r>
                <a:rPr lang="nl-BE" sz="1600" dirty="0" smtClean="0">
                  <a:latin typeface="+mn-lt"/>
                  <a:cs typeface="Arial" pitchFamily="34" charset="0"/>
                  <a:sym typeface="Arial" pitchFamily="34" charset="0"/>
                </a:rPr>
                <a:t>www.bcss.fgov.be</a:t>
              </a:r>
              <a:endParaRPr lang="nl-BE" sz="1600" dirty="0">
                <a:latin typeface="+mn-lt"/>
                <a:cs typeface="Arial" pitchFamily="34" charset="0"/>
                <a:sym typeface="Arial" pitchFamily="34" charset="0"/>
              </a:endParaRP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Tree>
    <p:extLst>
      <p:ext uri="{BB962C8B-B14F-4D97-AF65-F5344CB8AC3E}">
        <p14:creationId xmlns:p14="http://schemas.microsoft.com/office/powerpoint/2010/main" val="143569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8" y="1662114"/>
            <a:ext cx="11044767" cy="2308225"/>
          </a:xfrm>
          <a:prstGeom prst="rect">
            <a:avLst/>
          </a:prstGeom>
          <a:noFill/>
          <a:ln w="9525">
            <a:solidFill>
              <a:srgbClr val="0087B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‹nr.›</a:t>
            </a:fld>
            <a:endParaRPr lang="en-GB" dirty="0"/>
          </a:p>
        </p:txBody>
      </p:sp>
      <p:sp>
        <p:nvSpPr>
          <p:cNvPr id="4" name="Title 1"/>
          <p:cNvSpPr>
            <a:spLocks noGrp="1"/>
          </p:cNvSpPr>
          <p:nvPr>
            <p:ph type="ctrTitle"/>
          </p:nvPr>
        </p:nvSpPr>
        <p:spPr>
          <a:xfrm>
            <a:off x="573618" y="1662115"/>
            <a:ext cx="11044767" cy="2308224"/>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Tree>
    <p:extLst>
      <p:ext uri="{BB962C8B-B14F-4D97-AF65-F5344CB8AC3E}">
        <p14:creationId xmlns:p14="http://schemas.microsoft.com/office/powerpoint/2010/main" val="398720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Tree>
    <p:extLst>
      <p:ext uri="{BB962C8B-B14F-4D97-AF65-F5344CB8AC3E}">
        <p14:creationId xmlns:p14="http://schemas.microsoft.com/office/powerpoint/2010/main" val="3716359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fld id="{DD2AC591-996B-4BA0-A1EE-D88FEBB5D167}" type="datetimeFigureOut">
              <a:rPr lang="fr-BE" smtClean="0"/>
              <a:t>24-09-21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8EA604-B43D-42C9-9A98-580A2EE7328C}" type="slidenum">
              <a:rPr lang="fr-BE" smtClean="0"/>
              <a:t>‹nr.›</a:t>
            </a:fld>
            <a:endParaRPr lang="fr-BE"/>
          </a:p>
        </p:txBody>
      </p:sp>
      <p:sp>
        <p:nvSpPr>
          <p:cNvPr id="8" name="Rounded Rectangle 7"/>
          <p:cNvSpPr/>
          <p:nvPr userDrawn="1"/>
        </p:nvSpPr>
        <p:spPr>
          <a:xfrm rot="2559228">
            <a:off x="8940644" y="-1254151"/>
            <a:ext cx="3426848" cy="208281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
        <p:nvSpPr>
          <p:cNvPr id="10" name="Rounded Rectangle 9"/>
          <p:cNvSpPr/>
          <p:nvPr userDrawn="1"/>
        </p:nvSpPr>
        <p:spPr>
          <a:xfrm rot="2559228">
            <a:off x="173445" y="6596960"/>
            <a:ext cx="3525603" cy="2500291"/>
          </a:xfrm>
          <a:prstGeom prst="roundRect">
            <a:avLst>
              <a:gd name="adj" fmla="val 0"/>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5600"/>
              </a:lnSpc>
            </a:pPr>
            <a:endParaRPr lang="en-US" sz="5867" b="1" dirty="0">
              <a:solidFill>
                <a:srgbClr val="BE008C"/>
              </a:solidFill>
            </a:endParaRPr>
          </a:p>
        </p:txBody>
      </p:sp>
    </p:spTree>
    <p:extLst>
      <p:ext uri="{BB962C8B-B14F-4D97-AF65-F5344CB8AC3E}">
        <p14:creationId xmlns:p14="http://schemas.microsoft.com/office/powerpoint/2010/main" val="25844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12192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8"/>
            <a:ext cx="109728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11136560" y="6492875"/>
            <a:ext cx="445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pic>
        <p:nvPicPr>
          <p:cNvPr id="5"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778459" y="649287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1275594" y="6597352"/>
            <a:ext cx="9236508" cy="260648"/>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Tree>
    <p:extLst>
      <p:ext uri="{BB962C8B-B14F-4D97-AF65-F5344CB8AC3E}">
        <p14:creationId xmlns:p14="http://schemas.microsoft.com/office/powerpoint/2010/main" val="346533533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8" r:id="rId3"/>
    <p:sldLayoutId id="2147483911" r:id="rId4"/>
    <p:sldLayoutId id="2147483912" r:id="rId5"/>
    <p:sldLayoutId id="2147483902" r:id="rId6"/>
    <p:sldLayoutId id="2147483926" r:id="rId7"/>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D2AC591-996B-4BA0-A1EE-D88FEBB5D167}" type="datetimeFigureOut">
              <a:rPr lang="fr-BE" smtClean="0"/>
              <a:t>24-09-21</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C8EA604-B43D-42C9-9A98-580A2EE7328C}" type="slidenum">
              <a:rPr lang="fr-BE" smtClean="0"/>
              <a:t>‹nr.›</a:t>
            </a:fld>
            <a:endParaRPr lang="fr-BE"/>
          </a:p>
        </p:txBody>
      </p:sp>
      <p:pic>
        <p:nvPicPr>
          <p:cNvPr id="7" name="Picture 2" descr="Image result for blockchain background"/>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 y="2"/>
            <a:ext cx="12191999" cy="6857999"/>
          </a:xfrm>
          <a:prstGeom prst="rect">
            <a:avLst/>
          </a:prstGeom>
          <a:solidFill>
            <a:srgbClr val="00437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0690073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ksz.fgov.be/fr/protection-des-donnees/politique-de-securite-de-linform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rankrobben.be/la-banque-carrefour-de-la-securite-sociale-et-la-plateforme-ehealth-big-brother-ou-institutions-tres-uti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rankrobben.be/quelques-defis-de-la-protection-des-donne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988840"/>
            <a:ext cx="11017224" cy="1470025"/>
          </a:xfrm>
        </p:spPr>
        <p:txBody>
          <a:bodyPr>
            <a:noAutofit/>
          </a:bodyPr>
          <a:lstStyle/>
          <a:p>
            <a:pPr>
              <a:defRPr/>
            </a:pPr>
            <a:r>
              <a:rPr lang="nl-BE" sz="4400" b="1" dirty="0" err="1" smtClean="0"/>
              <a:t>Table</a:t>
            </a:r>
            <a:r>
              <a:rPr lang="nl-BE" sz="4400" b="1" dirty="0" smtClean="0"/>
              <a:t>-ronde</a:t>
            </a:r>
            <a:br>
              <a:rPr lang="nl-BE" sz="4400" b="1" dirty="0" smtClean="0"/>
            </a:br>
            <a:r>
              <a:rPr lang="nl-BE" sz="4400" b="1" dirty="0" err="1" smtClean="0"/>
              <a:t>Dimension</a:t>
            </a:r>
            <a:r>
              <a:rPr lang="nl-BE" sz="4400" b="1" dirty="0" smtClean="0"/>
              <a:t> </a:t>
            </a:r>
            <a:r>
              <a:rPr lang="nl-BE" sz="4400" b="1" dirty="0" err="1" smtClean="0"/>
              <a:t>européenne</a:t>
            </a:r>
            <a:r>
              <a:rPr lang="nl-BE" sz="4400" b="1" dirty="0" smtClean="0"/>
              <a:t> et protection sociale </a:t>
            </a:r>
            <a:endParaRPr lang="nl-BE" sz="4400" b="1" dirty="0">
              <a:solidFill>
                <a:srgbClr val="0087BE"/>
              </a:solidFill>
              <a:cs typeface="Arial" charset="0"/>
            </a:endParaRPr>
          </a:p>
        </p:txBody>
      </p:sp>
    </p:spTree>
    <p:extLst>
      <p:ext uri="{BB962C8B-B14F-4D97-AF65-F5344CB8AC3E}">
        <p14:creationId xmlns:p14="http://schemas.microsoft.com/office/powerpoint/2010/main" val="34493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Quelques</a:t>
            </a:r>
            <a:r>
              <a:rPr lang="nl-BE" dirty="0" smtClean="0"/>
              <a:t> </a:t>
            </a:r>
            <a:r>
              <a:rPr lang="nl-BE" dirty="0" err="1" smtClean="0"/>
              <a:t>résultats</a:t>
            </a:r>
            <a:r>
              <a:rPr lang="nl-BE" dirty="0" smtClean="0"/>
              <a:t> </a:t>
            </a:r>
            <a:r>
              <a:rPr lang="nl-BE" dirty="0" err="1" smtClean="0"/>
              <a:t>atteints</a:t>
            </a:r>
            <a:endParaRPr lang="nl-BE" dirty="0"/>
          </a:p>
        </p:txBody>
      </p:sp>
      <p:sp>
        <p:nvSpPr>
          <p:cNvPr id="3" name="Tijdelijke aanduiding voor inhoud 2"/>
          <p:cNvSpPr>
            <a:spLocks noGrp="1"/>
          </p:cNvSpPr>
          <p:nvPr>
            <p:ph idx="1"/>
          </p:nvPr>
        </p:nvSpPr>
        <p:spPr/>
        <p:txBody>
          <a:bodyPr>
            <a:normAutofit fontScale="85000" lnSpcReduction="20000"/>
          </a:bodyPr>
          <a:lstStyle/>
          <a:p>
            <a:r>
              <a:rPr lang="fr-BE" altLang="en-US" dirty="0" smtClean="0"/>
              <a:t>Un réseau avec des services de base</a:t>
            </a:r>
          </a:p>
          <a:p>
            <a:r>
              <a:rPr lang="fr-BE" altLang="en-US" dirty="0" smtClean="0"/>
              <a:t>&gt; 1,4 milliard de messages échangés entre les 3000 acteurs du secteur en 2020</a:t>
            </a:r>
          </a:p>
          <a:p>
            <a:r>
              <a:rPr lang="fr-BE" altLang="en-US" dirty="0" smtClean="0"/>
              <a:t>Identification unique des citoyens et des entreprises </a:t>
            </a:r>
          </a:p>
          <a:p>
            <a:r>
              <a:rPr lang="fr-BE" altLang="en-US" dirty="0" smtClean="0"/>
              <a:t>Rationalisation, collecte unique et réutilisation</a:t>
            </a:r>
            <a:r>
              <a:rPr lang="fr-BE" dirty="0" smtClean="0"/>
              <a:t> des données</a:t>
            </a:r>
          </a:p>
          <a:p>
            <a:r>
              <a:rPr lang="fr-BE" dirty="0" smtClean="0"/>
              <a:t>220 messages structurés en production, après optimisation des processus et autorisations du Comité de la Sécurité de l’Information (au lieu de 800 formulaires papier en 1990)</a:t>
            </a:r>
          </a:p>
          <a:p>
            <a:r>
              <a:rPr lang="fr-BE" dirty="0" smtClean="0"/>
              <a:t>Suppression de pratiquement tous les échanges d’information papier directs ou indirects  (via les citoyens ou les entreprises)</a:t>
            </a:r>
          </a:p>
          <a:p>
            <a:r>
              <a:rPr lang="fr-BE" dirty="0" smtClean="0"/>
              <a:t>Déclarations multifonctionnelles des employeurs à l’ensemble de la sécurité sociale, d’application à application contenant des données concernant</a:t>
            </a:r>
          </a:p>
          <a:p>
            <a:pPr lvl="1"/>
            <a:r>
              <a:rPr lang="fr-BE" dirty="0" smtClean="0"/>
              <a:t>les relations de travail</a:t>
            </a:r>
          </a:p>
          <a:p>
            <a:pPr lvl="1"/>
            <a:r>
              <a:rPr lang="fr-BE" dirty="0" smtClean="0"/>
              <a:t>le salaire et temps de travail</a:t>
            </a:r>
          </a:p>
          <a:p>
            <a:r>
              <a:rPr lang="fr-BE" altLang="en-US" dirty="0" smtClean="0"/>
              <a:t>Data center commun aux IPSS, plateforme orienté services (SOA) pour l’échange de données, services partagés et intégrés, environnement cloud</a:t>
            </a:r>
            <a:endParaRPr lang="en-US" alt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7631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Quelques résultats atteints</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smtClean="0"/>
              <a:t>Répertoire de référence</a:t>
            </a:r>
          </a:p>
          <a:p>
            <a:pPr lvl="1"/>
            <a:r>
              <a:rPr lang="en-US" smtClean="0">
                <a:sym typeface="Arial" charset="0"/>
              </a:rPr>
              <a:t>constitue la base pour l'organisation de l'échange électronique et sécurisé de données entre les acteurs du secteur concerné</a:t>
            </a:r>
          </a:p>
          <a:p>
            <a:pPr lvl="1"/>
            <a:r>
              <a:rPr lang="fr-BE" smtClean="0">
                <a:sym typeface="Arial" charset="0"/>
              </a:rPr>
              <a:t>contenu</a:t>
            </a:r>
          </a:p>
          <a:p>
            <a:pPr lvl="2"/>
            <a:r>
              <a:rPr lang="fr-BE" smtClean="0">
                <a:sym typeface="Arial" charset="0"/>
              </a:rPr>
              <a:t>quels types d'informations concernant quelles personnes sont disponibles à quel endroit et pour quelles périodes</a:t>
            </a:r>
          </a:p>
          <a:p>
            <a:pPr lvl="2"/>
            <a:r>
              <a:rPr lang="fr-BE" smtClean="0">
                <a:sym typeface="Arial" charset="0"/>
              </a:rPr>
              <a:t>quels acteurs sont habilités à recevoir quelles informations relatives à quelles personnes et dans quelles circonstances</a:t>
            </a:r>
          </a:p>
          <a:p>
            <a:pPr lvl="2"/>
            <a:r>
              <a:rPr lang="fr-BE" smtClean="0">
                <a:sym typeface="Arial" charset="0"/>
              </a:rPr>
              <a:t>quels acteurs souhaitent recevoir automatiquement quelles informations relatives à quelles personnes et dans quelles circonstances</a:t>
            </a:r>
          </a:p>
          <a:p>
            <a:pPr lvl="1"/>
            <a:r>
              <a:rPr lang="en-US" smtClean="0">
                <a:sym typeface="Arial" charset="0"/>
              </a:rPr>
              <a:t>fonctions</a:t>
            </a:r>
          </a:p>
          <a:p>
            <a:pPr lvl="2"/>
            <a:r>
              <a:rPr lang="en-US" smtClean="0">
                <a:sym typeface="Arial" charset="0"/>
              </a:rPr>
              <a:t>contrôle d’accès préventif</a:t>
            </a:r>
          </a:p>
          <a:p>
            <a:pPr lvl="2"/>
            <a:r>
              <a:rPr lang="en-US" smtClean="0">
                <a:sym typeface="Arial" charset="0"/>
              </a:rPr>
              <a:t>routage des informations</a:t>
            </a:r>
          </a:p>
          <a:p>
            <a:pPr lvl="2"/>
            <a:r>
              <a:rPr lang="en-US" smtClean="0">
                <a:sym typeface="Arial" charset="0"/>
              </a:rPr>
              <a:t>communication automatique des données modifiées</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370448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Gouvernance</a:t>
            </a:r>
            <a:endParaRPr lang="fr-BE" dirty="0"/>
          </a:p>
        </p:txBody>
      </p:sp>
      <p:sp>
        <p:nvSpPr>
          <p:cNvPr id="3" name="Content Placeholder 2"/>
          <p:cNvSpPr>
            <a:spLocks noGrp="1"/>
          </p:cNvSpPr>
          <p:nvPr>
            <p:ph idx="1"/>
          </p:nvPr>
        </p:nvSpPr>
        <p:spPr/>
        <p:txBody>
          <a:bodyPr>
            <a:normAutofit fontScale="92500" lnSpcReduction="20000"/>
          </a:bodyPr>
          <a:lstStyle/>
          <a:p>
            <a:r>
              <a:rPr lang="fr-BE" dirty="0" smtClean="0"/>
              <a:t>Comité de gestion composé par des représentants des personnes concernant lesquelles on traite des données</a:t>
            </a:r>
          </a:p>
          <a:p>
            <a:pPr lvl="1"/>
            <a:r>
              <a:rPr lang="fr-BE" dirty="0" smtClean="0"/>
              <a:t>BCSS: représentants des organisations des employeurs et des travailleurs indépendants, des organisations des travailleurs salariés et, avec voix consultative, des institutions de sécurité sociale</a:t>
            </a:r>
          </a:p>
          <a:p>
            <a:pPr lvl="1"/>
            <a:r>
              <a:rPr lang="fr-BE" dirty="0" smtClean="0"/>
              <a:t>Plateforme eHealth: représentants des prestataires/organisations de soins et des organisations de soins, des mutualités, de l’INAMI, du SPF Santé publique, du Centre fédéral d’expertise des soins de santé, de l’AFMPS et des entités fédérées, des ministres compétents, de l’Ordre des médecins et, avec voix consultative, de l’Ordre des pharmaciens</a:t>
            </a:r>
          </a:p>
          <a:p>
            <a:r>
              <a:rPr lang="fr-BE" dirty="0" smtClean="0"/>
              <a:t>Comité général de coordination composé par les fournisseurs et les utilisateurs de données</a:t>
            </a:r>
          </a:p>
          <a:p>
            <a:r>
              <a:rPr lang="fr-BE" dirty="0" smtClean="0"/>
              <a:t>Contrôle</a:t>
            </a:r>
          </a:p>
          <a:p>
            <a:pPr lvl="1"/>
            <a:r>
              <a:rPr lang="fr-BE" dirty="0" smtClean="0"/>
              <a:t>Cour des comptes</a:t>
            </a:r>
          </a:p>
          <a:p>
            <a:pPr lvl="1"/>
            <a:r>
              <a:rPr lang="fr-BE" dirty="0" smtClean="0"/>
              <a:t>commissaires du gouvernement des Affaires sociales et du Budget</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15507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Protection des données </a:t>
            </a:r>
            <a:r>
              <a:rPr lang="nl-BE" dirty="0" err="1" smtClean="0"/>
              <a:t>dès</a:t>
            </a:r>
            <a:r>
              <a:rPr lang="nl-BE" dirty="0" smtClean="0"/>
              <a:t> la </a:t>
            </a:r>
            <a:r>
              <a:rPr lang="nl-BE" dirty="0" err="1" smtClean="0"/>
              <a:t>conception</a:t>
            </a:r>
            <a:endParaRPr lang="nl-BE" dirty="0"/>
          </a:p>
        </p:txBody>
      </p:sp>
      <p:sp>
        <p:nvSpPr>
          <p:cNvPr id="3" name="Tijdelijke aanduiding voor inhoud 2"/>
          <p:cNvSpPr>
            <a:spLocks noGrp="1"/>
          </p:cNvSpPr>
          <p:nvPr>
            <p:ph idx="1"/>
          </p:nvPr>
        </p:nvSpPr>
        <p:spPr/>
        <p:txBody>
          <a:bodyPr/>
          <a:lstStyle/>
          <a:p>
            <a:r>
              <a:rPr lang="fr-FR" dirty="0"/>
              <a:t>En dehors des cas où elle est prévu par la loi, chaque </a:t>
            </a:r>
            <a:r>
              <a:rPr lang="fr-FR" b="1" i="1" dirty="0">
                <a:solidFill>
                  <a:srgbClr val="0087BE"/>
                </a:solidFill>
              </a:rPr>
              <a:t>communication </a:t>
            </a:r>
            <a:r>
              <a:rPr lang="fr-FR" dirty="0"/>
              <a:t>de données à caractère personnel est réglé par une délibération d’un </a:t>
            </a:r>
            <a:r>
              <a:rPr lang="fr-FR" b="1" i="1" dirty="0">
                <a:solidFill>
                  <a:srgbClr val="0087BE"/>
                </a:solidFill>
              </a:rPr>
              <a:t>Comité Sécurité de l’Information (CSI)</a:t>
            </a:r>
            <a:r>
              <a:rPr lang="fr-FR" dirty="0"/>
              <a:t> indépendant et multidisciplinaire, nommé par le Parlement, après constat que les conditions susmentionnées sont remplies</a:t>
            </a:r>
          </a:p>
          <a:p>
            <a:r>
              <a:rPr lang="fr-FR" dirty="0"/>
              <a:t>Les </a:t>
            </a:r>
            <a:r>
              <a:rPr lang="fr-FR" b="1" i="1" dirty="0">
                <a:solidFill>
                  <a:srgbClr val="0087BE"/>
                </a:solidFill>
              </a:rPr>
              <a:t>délibérations du CSI </a:t>
            </a:r>
            <a:r>
              <a:rPr lang="fr-FR" dirty="0"/>
              <a:t>sont </a:t>
            </a:r>
            <a:r>
              <a:rPr lang="fr-FR" b="1" i="1" dirty="0">
                <a:solidFill>
                  <a:srgbClr val="0087BE"/>
                </a:solidFill>
              </a:rPr>
              <a:t>publiques</a:t>
            </a:r>
          </a:p>
          <a:p>
            <a:r>
              <a:rPr lang="fr-FR" dirty="0"/>
              <a:t>Tout échange électronique concret de données à caractère personnel fait l’objet d’un </a:t>
            </a:r>
            <a:r>
              <a:rPr lang="fr-FR" b="1" i="1" dirty="0">
                <a:solidFill>
                  <a:srgbClr val="0087BE"/>
                </a:solidFill>
              </a:rPr>
              <a:t>contrôle préventif de la conformité aux autorisations d'accès en vigueur </a:t>
            </a:r>
            <a:r>
              <a:rPr lang="fr-FR" dirty="0"/>
              <a:t>par une instance autre que celle qui met à disposition les informations ou en a besoin, en l'occurrence l'intégrateur de services assumant une fonction de carrefour</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222291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Protection des données </a:t>
            </a:r>
            <a:r>
              <a:rPr lang="nl-BE" dirty="0" err="1" smtClean="0"/>
              <a:t>dès</a:t>
            </a:r>
            <a:r>
              <a:rPr lang="nl-BE" dirty="0" smtClean="0"/>
              <a:t> la </a:t>
            </a:r>
            <a:r>
              <a:rPr lang="nl-BE" dirty="0" err="1" smtClean="0"/>
              <a:t>conception</a:t>
            </a:r>
            <a:endParaRPr lang="nl-BE" dirty="0"/>
          </a:p>
        </p:txBody>
      </p:sp>
      <p:sp>
        <p:nvSpPr>
          <p:cNvPr id="3" name="Tijdelijke aanduiding voor inhoud 2"/>
          <p:cNvSpPr>
            <a:spLocks noGrp="1"/>
          </p:cNvSpPr>
          <p:nvPr>
            <p:ph idx="1"/>
          </p:nvPr>
        </p:nvSpPr>
        <p:spPr/>
        <p:txBody>
          <a:bodyPr>
            <a:normAutofit lnSpcReduction="10000"/>
          </a:bodyPr>
          <a:lstStyle/>
          <a:p>
            <a:r>
              <a:rPr lang="fr-FR" dirty="0"/>
              <a:t>Tout échange électronique de données à caractère personnel fait l’objet de </a:t>
            </a:r>
            <a:r>
              <a:rPr lang="fr-FR" b="1" i="1" dirty="0" err="1">
                <a:solidFill>
                  <a:srgbClr val="0087BE"/>
                </a:solidFill>
              </a:rPr>
              <a:t>loggings</a:t>
            </a:r>
            <a:r>
              <a:rPr lang="fr-FR" dirty="0"/>
              <a:t> afin de pouvoir éventuellement tracer par la suite tout usage impropre</a:t>
            </a:r>
          </a:p>
          <a:p>
            <a:r>
              <a:rPr lang="fr-FR" dirty="0"/>
              <a:t>Chaque fois que les informations sont utilisées pour une décision, les </a:t>
            </a:r>
            <a:r>
              <a:rPr lang="fr-FR" b="1" i="1" dirty="0">
                <a:solidFill>
                  <a:srgbClr val="0087BE"/>
                </a:solidFill>
              </a:rPr>
              <a:t>informations</a:t>
            </a:r>
            <a:r>
              <a:rPr lang="fr-FR" dirty="0"/>
              <a:t> sont </a:t>
            </a:r>
            <a:r>
              <a:rPr lang="fr-FR" b="1" i="1" dirty="0">
                <a:solidFill>
                  <a:srgbClr val="0087BE"/>
                </a:solidFill>
              </a:rPr>
              <a:t>communiquées</a:t>
            </a:r>
            <a:r>
              <a:rPr lang="fr-FR" dirty="0"/>
              <a:t> à l’intéressé lors de la notification de la décision</a:t>
            </a:r>
          </a:p>
          <a:p>
            <a:r>
              <a:rPr lang="fr-FR" dirty="0"/>
              <a:t>Toute personne a un </a:t>
            </a:r>
            <a:r>
              <a:rPr lang="fr-FR" b="1" i="1" dirty="0">
                <a:solidFill>
                  <a:srgbClr val="0087BE"/>
                </a:solidFill>
              </a:rPr>
              <a:t>droit d’accès</a:t>
            </a:r>
            <a:r>
              <a:rPr lang="fr-FR" dirty="0"/>
              <a:t> et, si les données sont incorrectes, </a:t>
            </a:r>
            <a:r>
              <a:rPr lang="fr-FR" b="1" i="1" dirty="0">
                <a:solidFill>
                  <a:srgbClr val="0087BE"/>
                </a:solidFill>
              </a:rPr>
              <a:t>de correction</a:t>
            </a:r>
            <a:r>
              <a:rPr lang="fr-FR" dirty="0"/>
              <a:t> de ses propres données à caractère personnel</a:t>
            </a:r>
          </a:p>
          <a:p>
            <a:r>
              <a:rPr lang="fr-FR" dirty="0"/>
              <a:t>Au sein de tout organisme qui participe au flux de données électronique, il est créé un </a:t>
            </a:r>
            <a:r>
              <a:rPr lang="fr-FR" b="1" i="1" dirty="0">
                <a:solidFill>
                  <a:srgbClr val="0087BE"/>
                </a:solidFill>
              </a:rPr>
              <a:t>service interne de sécurité de l'information</a:t>
            </a:r>
            <a:r>
              <a:rPr lang="fr-FR" dirty="0"/>
              <a:t> ayant une fonction de conseil, de stimulation, de documentation et de contrôle </a:t>
            </a:r>
            <a:r>
              <a:rPr lang="fr-FR" dirty="0" smtClean="0"/>
              <a:t>interne</a:t>
            </a:r>
            <a:endParaRPr lang="fr-FR"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3418602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Protection des données </a:t>
            </a:r>
            <a:r>
              <a:rPr lang="nl-BE" dirty="0" err="1" smtClean="0"/>
              <a:t>dès</a:t>
            </a:r>
            <a:r>
              <a:rPr lang="nl-BE" dirty="0" smtClean="0"/>
              <a:t> la </a:t>
            </a:r>
            <a:r>
              <a:rPr lang="nl-BE" dirty="0" err="1" smtClean="0"/>
              <a:t>conception</a:t>
            </a:r>
            <a:endParaRPr lang="nl-BE" dirty="0"/>
          </a:p>
        </p:txBody>
      </p:sp>
      <p:sp>
        <p:nvSpPr>
          <p:cNvPr id="3" name="Tijdelijke aanduiding voor inhoud 2"/>
          <p:cNvSpPr>
            <a:spLocks noGrp="1"/>
          </p:cNvSpPr>
          <p:nvPr>
            <p:ph idx="1"/>
          </p:nvPr>
        </p:nvSpPr>
        <p:spPr/>
        <p:txBody>
          <a:bodyPr>
            <a:normAutofit lnSpcReduction="10000"/>
          </a:bodyPr>
          <a:lstStyle/>
          <a:p>
            <a:r>
              <a:rPr lang="fr-FR" dirty="0"/>
              <a:t>Une </a:t>
            </a:r>
            <a:r>
              <a:rPr lang="fr-FR" b="1" i="1" dirty="0">
                <a:solidFill>
                  <a:srgbClr val="0087BE"/>
                </a:solidFill>
              </a:rPr>
              <a:t>politique de sécurité de l'information</a:t>
            </a:r>
            <a:r>
              <a:rPr lang="fr-FR" dirty="0"/>
              <a:t> valable pour toutes les institutions est élaborée progressivement sur la base de la série de normes ISO 27000</a:t>
            </a:r>
          </a:p>
          <a:p>
            <a:r>
              <a:rPr lang="fr-FR" dirty="0"/>
              <a:t>La sécurité, l'intégrité et la confidentialité des informations traitées sont garanties grâce à un </a:t>
            </a:r>
            <a:r>
              <a:rPr lang="fr-FR" b="1" i="1" dirty="0">
                <a:solidFill>
                  <a:srgbClr val="0087BE"/>
                </a:solidFill>
              </a:rPr>
              <a:t>ensemble intégré de mesures de sécurité </a:t>
            </a:r>
            <a:r>
              <a:rPr lang="fr-FR" dirty="0"/>
              <a:t>structurelles, organisationnelles, ICT, physiques, personnelles et autres en exécution de la politique de sécurité de l'information</a:t>
            </a:r>
          </a:p>
          <a:p>
            <a:r>
              <a:rPr lang="fr-FR" dirty="0"/>
              <a:t>Les données à caractère personnel sont uniquement utilisées à des fins compatibles avec les fins pour lesquelles elles ont été recueillies</a:t>
            </a:r>
          </a:p>
          <a:p>
            <a:r>
              <a:rPr lang="fr-FR" dirty="0"/>
              <a:t>Les données à caractère personnel sont uniquement accessibles aux utilisateurs mandatés à cette fin en fonction des besoins de l’organisation, de l'application de la politique ou de la </a:t>
            </a:r>
            <a:r>
              <a:rPr lang="fr-FR" dirty="0" smtClean="0"/>
              <a:t>réglementation</a:t>
            </a:r>
            <a:endParaRPr lang="fr-FR"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1053162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Protection des données </a:t>
            </a:r>
            <a:r>
              <a:rPr lang="nl-BE" dirty="0" err="1" smtClean="0"/>
              <a:t>dès</a:t>
            </a:r>
            <a:r>
              <a:rPr lang="nl-BE" dirty="0" smtClean="0"/>
              <a:t> la </a:t>
            </a:r>
            <a:r>
              <a:rPr lang="nl-BE" dirty="0" err="1" smtClean="0"/>
              <a:t>conception</a:t>
            </a:r>
            <a:endParaRPr lang="nl-BE" dirty="0"/>
          </a:p>
        </p:txBody>
      </p:sp>
      <p:sp>
        <p:nvSpPr>
          <p:cNvPr id="3" name="Tijdelijke aanduiding voor inhoud 2"/>
          <p:cNvSpPr>
            <a:spLocks noGrp="1"/>
          </p:cNvSpPr>
          <p:nvPr>
            <p:ph idx="1"/>
          </p:nvPr>
        </p:nvSpPr>
        <p:spPr/>
        <p:txBody>
          <a:bodyPr/>
          <a:lstStyle/>
          <a:p>
            <a:r>
              <a:rPr lang="fr-BE" b="1" i="1" dirty="0">
                <a:solidFill>
                  <a:srgbClr val="0087BE"/>
                </a:solidFill>
              </a:rPr>
              <a:t>L’appui à la politique et à la recherche scientifique</a:t>
            </a:r>
            <a:r>
              <a:rPr lang="fr-BE" dirty="0"/>
              <a:t> s’effectue en principe sur la base de données </a:t>
            </a:r>
            <a:r>
              <a:rPr lang="fr-BE" b="1" i="1" dirty="0">
                <a:solidFill>
                  <a:srgbClr val="0087BE"/>
                </a:solidFill>
              </a:rPr>
              <a:t>anonymes</a:t>
            </a:r>
            <a:r>
              <a:rPr lang="fr-BE" dirty="0"/>
              <a:t> ou, si ceci n’est pas possible, sur la base de données </a:t>
            </a:r>
            <a:r>
              <a:rPr lang="fr-BE" b="1" i="1" dirty="0" err="1" smtClean="0">
                <a:solidFill>
                  <a:srgbClr val="0087BE"/>
                </a:solidFill>
              </a:rPr>
              <a:t>pseudonymisées</a:t>
            </a:r>
            <a:endParaRPr lang="fr-BE" b="1" i="1" dirty="0" smtClean="0">
              <a:solidFill>
                <a:srgbClr val="0087BE"/>
              </a:solidFill>
            </a:endParaRPr>
          </a:p>
          <a:p>
            <a:r>
              <a:rPr lang="fr-BE" dirty="0" smtClean="0"/>
              <a:t>Toutes </a:t>
            </a:r>
            <a:r>
              <a:rPr lang="fr-BE" dirty="0"/>
              <a:t>ces mesures sont </a:t>
            </a:r>
            <a:r>
              <a:rPr lang="fr-BE" dirty="0" smtClean="0"/>
              <a:t>inscrites dans la loi instituant la Banque Carrefour de la Sécurité Sociale et sont valables </a:t>
            </a:r>
            <a:r>
              <a:rPr lang="fr-BE" b="1" i="1" dirty="0">
                <a:solidFill>
                  <a:srgbClr val="0087BE"/>
                </a:solidFill>
              </a:rPr>
              <a:t>depuis </a:t>
            </a:r>
            <a:r>
              <a:rPr lang="fr-BE" b="1" i="1" dirty="0" smtClean="0">
                <a:solidFill>
                  <a:srgbClr val="0087BE"/>
                </a:solidFill>
              </a:rPr>
              <a:t>1990</a:t>
            </a:r>
            <a:r>
              <a:rPr lang="fr-BE" dirty="0" smtClean="0"/>
              <a:t> </a:t>
            </a:r>
            <a:endParaRPr lang="fr-BE" dirty="0"/>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06649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Protection des données </a:t>
            </a:r>
            <a:r>
              <a:rPr lang="nl-BE" dirty="0" err="1" smtClean="0"/>
              <a:t>dès</a:t>
            </a:r>
            <a:r>
              <a:rPr lang="nl-BE" dirty="0" smtClean="0"/>
              <a:t> la </a:t>
            </a:r>
            <a:r>
              <a:rPr lang="nl-BE" dirty="0" err="1" smtClean="0"/>
              <a:t>conception</a:t>
            </a:r>
            <a:endParaRPr lang="nl-BE" dirty="0"/>
          </a:p>
        </p:txBody>
      </p:sp>
      <p:sp>
        <p:nvSpPr>
          <p:cNvPr id="3" name="Tijdelijke aanduiding voor inhoud 2"/>
          <p:cNvSpPr>
            <a:spLocks noGrp="1"/>
          </p:cNvSpPr>
          <p:nvPr>
            <p:ph idx="1"/>
          </p:nvPr>
        </p:nvSpPr>
        <p:spPr/>
        <p:txBody>
          <a:bodyPr>
            <a:normAutofit fontScale="92500" lnSpcReduction="10000"/>
          </a:bodyPr>
          <a:lstStyle/>
          <a:p>
            <a:r>
              <a:rPr lang="fr-BE" dirty="0"/>
              <a:t>Normes de sécurité de l’information minimales</a:t>
            </a:r>
          </a:p>
          <a:p>
            <a:pPr lvl="1"/>
            <a:r>
              <a:rPr lang="fr-BE" dirty="0"/>
              <a:t>élaborées par le groupe de travail Sécurité de l'information du Comité général de coordination =&gt; </a:t>
            </a:r>
            <a:r>
              <a:rPr lang="fr-BE" dirty="0" err="1"/>
              <a:t>buy</a:t>
            </a:r>
            <a:r>
              <a:rPr lang="fr-BE" dirty="0"/>
              <a:t> in !</a:t>
            </a:r>
          </a:p>
          <a:p>
            <a:pPr lvl="1"/>
            <a:r>
              <a:rPr lang="fr-BE" dirty="0"/>
              <a:t>approuvées par le Comité de sécurité de l’information</a:t>
            </a:r>
          </a:p>
          <a:p>
            <a:pPr lvl="1"/>
            <a:r>
              <a:rPr lang="fr-BE" dirty="0"/>
              <a:t>basées sur la norme ISO 27000, appliquée au secteur social</a:t>
            </a:r>
          </a:p>
          <a:p>
            <a:pPr lvl="1"/>
            <a:r>
              <a:rPr lang="fr-BE" dirty="0"/>
              <a:t>15 domaines de sécurité de l’information</a:t>
            </a:r>
          </a:p>
          <a:p>
            <a:pPr lvl="1"/>
            <a:r>
              <a:rPr lang="fr-BE" dirty="0"/>
              <a:t>auto-évaluation annuelle pour chaque institution intégrée au réseau, avec rapport au Comité de sécurité de l’information</a:t>
            </a:r>
          </a:p>
          <a:p>
            <a:pPr lvl="1"/>
            <a:r>
              <a:rPr lang="fr-BE" dirty="0"/>
              <a:t>complétées par des lignes directrices</a:t>
            </a:r>
          </a:p>
          <a:p>
            <a:pPr lvl="2"/>
            <a:r>
              <a:rPr lang="fr-BE" dirty="0"/>
              <a:t>les normes de sécurité de l’information minimales font référence aux lignes directrices pour plus de détails</a:t>
            </a:r>
          </a:p>
          <a:p>
            <a:pPr lvl="2"/>
            <a:r>
              <a:rPr lang="fr-BE" dirty="0"/>
              <a:t>les lignes directrices constituent une aide pour la mise en œuvre concrète</a:t>
            </a:r>
          </a:p>
          <a:p>
            <a:pPr lvl="1"/>
            <a:r>
              <a:rPr lang="fr-BE" dirty="0"/>
              <a:t>voir </a:t>
            </a:r>
            <a:r>
              <a:rPr lang="fr-BE" dirty="0">
                <a:hlinkClick r:id="rId2"/>
              </a:rPr>
              <a:t>https://ksz.fgov.be/fr/protection-des-donnees/politique-de-securite-de-linformation</a:t>
            </a:r>
            <a:endParaRPr lang="fr-BE" dirty="0"/>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2986563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Comité </a:t>
            </a:r>
            <a:r>
              <a:rPr lang="nl-BE" dirty="0" err="1"/>
              <a:t>Sécurité</a:t>
            </a:r>
            <a:r>
              <a:rPr lang="nl-BE" dirty="0"/>
              <a:t> de </a:t>
            </a:r>
            <a:r>
              <a:rPr lang="nl-BE" dirty="0" err="1"/>
              <a:t>l’Information</a:t>
            </a:r>
            <a:r>
              <a:rPr lang="nl-BE" dirty="0"/>
              <a:t> (CSI)</a:t>
            </a:r>
          </a:p>
        </p:txBody>
      </p:sp>
      <p:sp>
        <p:nvSpPr>
          <p:cNvPr id="3" name="Tijdelijke aanduiding voor inhoud 2"/>
          <p:cNvSpPr>
            <a:spLocks noGrp="1"/>
          </p:cNvSpPr>
          <p:nvPr>
            <p:ph idx="1"/>
          </p:nvPr>
        </p:nvSpPr>
        <p:spPr/>
        <p:txBody>
          <a:bodyPr>
            <a:normAutofit fontScale="92500"/>
          </a:bodyPr>
          <a:lstStyle/>
          <a:p>
            <a:r>
              <a:rPr lang="fr-BE" dirty="0" smtClean="0"/>
              <a:t>Un </a:t>
            </a:r>
            <a:r>
              <a:rPr lang="fr-BE" dirty="0"/>
              <a:t>organe indépendant qui détermine </a:t>
            </a:r>
            <a:r>
              <a:rPr lang="fr-BE" b="1" i="1" dirty="0">
                <a:solidFill>
                  <a:srgbClr val="0087BE"/>
                </a:solidFill>
              </a:rPr>
              <a:t>quelles données à caractère personnel peuvent être partagées et à quelles conditions de sécurité</a:t>
            </a:r>
            <a:r>
              <a:rPr lang="fr-BE" dirty="0"/>
              <a:t> dans le secteur social et dans le secteur de la santé, constitue un facteur de succès crucial pour une adaptation permanente du partage des données aux besoins légitimes, offrant la </a:t>
            </a:r>
            <a:r>
              <a:rPr lang="fr-BE" b="1" i="1" dirty="0">
                <a:solidFill>
                  <a:srgbClr val="0087BE"/>
                </a:solidFill>
              </a:rPr>
              <a:t>sécurité juridique</a:t>
            </a:r>
            <a:r>
              <a:rPr lang="fr-BE" dirty="0"/>
              <a:t> requise dans des secteurs dans lesquels de très nombreux acteurs sont </a:t>
            </a:r>
            <a:r>
              <a:rPr lang="fr-BE" dirty="0" smtClean="0"/>
              <a:t>actifs</a:t>
            </a:r>
          </a:p>
          <a:p>
            <a:r>
              <a:rPr lang="fr-BE" dirty="0" smtClean="0"/>
              <a:t>Le </a:t>
            </a:r>
            <a:r>
              <a:rPr lang="fr-BE" dirty="0"/>
              <a:t>RGPD requiert que l’ensemble des tâches relatives à l’avis, au contrôle et au </a:t>
            </a:r>
            <a:r>
              <a:rPr lang="fr-BE" dirty="0" err="1"/>
              <a:t>sanctionnement</a:t>
            </a:r>
            <a:r>
              <a:rPr lang="fr-BE" dirty="0"/>
              <a:t> soient confiées à une autorité de contrôle</a:t>
            </a:r>
          </a:p>
          <a:p>
            <a:pPr fontAlgn="base"/>
            <a:r>
              <a:rPr lang="fr-BE" dirty="0"/>
              <a:t>C’est la raison pour laquelle les missions antérieures du Comité Sectoriel de la Sécurité Sociale et de la Santé en ce qui concerne le traitement de plaintes et les audits externes ont été confiées à l’Autorité de Protection de Données</a:t>
            </a:r>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3885085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Comité </a:t>
            </a:r>
            <a:r>
              <a:rPr lang="nl-BE" dirty="0" err="1" smtClean="0"/>
              <a:t>Sécurité</a:t>
            </a:r>
            <a:r>
              <a:rPr lang="nl-BE" dirty="0" smtClean="0"/>
              <a:t> de </a:t>
            </a:r>
            <a:r>
              <a:rPr lang="nl-BE" dirty="0" err="1" smtClean="0"/>
              <a:t>l’Information</a:t>
            </a:r>
            <a:r>
              <a:rPr lang="nl-BE" dirty="0" smtClean="0"/>
              <a:t> (CSI)</a:t>
            </a:r>
            <a:endParaRPr lang="nl-BE" dirty="0"/>
          </a:p>
        </p:txBody>
      </p:sp>
      <p:sp>
        <p:nvSpPr>
          <p:cNvPr id="3" name="Tijdelijke aanduiding voor inhoud 2"/>
          <p:cNvSpPr>
            <a:spLocks noGrp="1"/>
          </p:cNvSpPr>
          <p:nvPr>
            <p:ph idx="1"/>
          </p:nvPr>
        </p:nvSpPr>
        <p:spPr/>
        <p:txBody>
          <a:bodyPr>
            <a:normAutofit lnSpcReduction="10000"/>
          </a:bodyPr>
          <a:lstStyle/>
          <a:p>
            <a:pPr fontAlgn="base"/>
            <a:r>
              <a:rPr lang="fr-BE" dirty="0"/>
              <a:t>Le CSI a donc conservé 2 missions:</a:t>
            </a:r>
          </a:p>
          <a:p>
            <a:pPr lvl="1" fontAlgn="base"/>
            <a:r>
              <a:rPr lang="fr-BE" b="1" i="1" dirty="0">
                <a:solidFill>
                  <a:srgbClr val="0087BE"/>
                </a:solidFill>
              </a:rPr>
              <a:t>accorder des délibérations</a:t>
            </a:r>
            <a:r>
              <a:rPr lang="fr-BE" b="1" dirty="0"/>
              <a:t> </a:t>
            </a:r>
            <a:r>
              <a:rPr lang="fr-BE" dirty="0"/>
              <a:t>concernant la communication de données à caractère personnel dans le secteur social et le secteur des soins de santé tout en veillant au respect des principes de base de la protection des données</a:t>
            </a:r>
          </a:p>
          <a:p>
            <a:pPr lvl="2" fontAlgn="base"/>
            <a:r>
              <a:rPr lang="fr-BE" dirty="0"/>
              <a:t>la finalité de l’obtention de données à caractère personnel doit être précise et légitime (principe de finalité)</a:t>
            </a:r>
          </a:p>
          <a:p>
            <a:pPr lvl="2" fontAlgn="base"/>
            <a:r>
              <a:rPr lang="fr-BE" dirty="0"/>
              <a:t>les données communiquées pour cette finalité doivent être pertinentes (principe de proportionnalité)</a:t>
            </a:r>
          </a:p>
          <a:p>
            <a:pPr lvl="2" fontAlgn="base"/>
            <a:r>
              <a:rPr lang="fr-BE" dirty="0"/>
              <a:t>la communication doit avoir lieu en toute sécurité</a:t>
            </a:r>
          </a:p>
          <a:p>
            <a:pPr lvl="2" fontAlgn="base"/>
            <a:r>
              <a:rPr lang="fr-BE" dirty="0"/>
              <a:t>par l’autorisation, il y a une transparence pour la personne dont les données sont communiquées</a:t>
            </a:r>
          </a:p>
          <a:p>
            <a:pPr lvl="1" fontAlgn="base"/>
            <a:r>
              <a:rPr lang="fr-BE" b="1" i="1" dirty="0">
                <a:solidFill>
                  <a:srgbClr val="0087BE"/>
                </a:solidFill>
              </a:rPr>
              <a:t>promouvoir la protection des données et la sécurité de l’information</a:t>
            </a:r>
            <a:r>
              <a:rPr lang="fr-BE" dirty="0"/>
              <a:t>, notamment en organisant des formations</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64285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err="1" smtClean="0">
                <a:solidFill>
                  <a:srgbClr val="0087BE"/>
                </a:solidFill>
              </a:rPr>
              <a:t>Vision</a:t>
            </a:r>
            <a:r>
              <a:rPr lang="nl-BE" dirty="0" smtClean="0">
                <a:solidFill>
                  <a:srgbClr val="0087BE"/>
                </a:solidFill>
              </a:rPr>
              <a:t> de base</a:t>
            </a:r>
            <a:endParaRPr lang="en-US" dirty="0">
              <a:solidFill>
                <a:srgbClr val="0087BE"/>
              </a:solidFill>
            </a:endParaRPr>
          </a:p>
        </p:txBody>
      </p:sp>
      <p:sp>
        <p:nvSpPr>
          <p:cNvPr id="2" name="Slide Number Placeholder 1"/>
          <p:cNvSpPr>
            <a:spLocks noGrp="1"/>
          </p:cNvSpPr>
          <p:nvPr>
            <p:ph type="sldNum" sz="quarter" idx="10"/>
          </p:nvPr>
        </p:nvSpPr>
        <p:spPr/>
        <p:txBody>
          <a:bodyPr/>
          <a:lstStyle/>
          <a:p>
            <a:pPr>
              <a:defRPr/>
            </a:pPr>
            <a:fld id="{EF66DDCB-4F40-4F8C-A2FE-269D135B5A13}" type="slidenum">
              <a:rPr lang="en-GB" smtClean="0"/>
              <a:pPr>
                <a:defRPr/>
              </a:pPr>
              <a:t>2</a:t>
            </a:fld>
            <a:endParaRPr lang="en-GB" dirty="0"/>
          </a:p>
        </p:txBody>
      </p:sp>
    </p:spTree>
    <p:extLst>
      <p:ext uri="{BB962C8B-B14F-4D97-AF65-F5344CB8AC3E}">
        <p14:creationId xmlns:p14="http://schemas.microsoft.com/office/powerpoint/2010/main" val="196353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Comité </a:t>
            </a:r>
            <a:r>
              <a:rPr lang="nl-BE" dirty="0" err="1" smtClean="0"/>
              <a:t>Sécurité</a:t>
            </a:r>
            <a:r>
              <a:rPr lang="nl-BE" dirty="0" smtClean="0"/>
              <a:t> de </a:t>
            </a:r>
            <a:r>
              <a:rPr lang="nl-BE" dirty="0" err="1" smtClean="0"/>
              <a:t>l’Information</a:t>
            </a:r>
            <a:r>
              <a:rPr lang="nl-BE" dirty="0" smtClean="0"/>
              <a:t> (CSI)</a:t>
            </a:r>
            <a:endParaRPr lang="nl-BE" dirty="0"/>
          </a:p>
        </p:txBody>
      </p:sp>
      <p:sp>
        <p:nvSpPr>
          <p:cNvPr id="3" name="Tijdelijke aanduiding voor inhoud 2"/>
          <p:cNvSpPr>
            <a:spLocks noGrp="1"/>
          </p:cNvSpPr>
          <p:nvPr>
            <p:ph idx="1"/>
          </p:nvPr>
        </p:nvSpPr>
        <p:spPr/>
        <p:txBody>
          <a:bodyPr/>
          <a:lstStyle/>
          <a:p>
            <a:r>
              <a:rPr lang="nl-BE" dirty="0" err="1"/>
              <a:t>Instauré</a:t>
            </a:r>
            <a:r>
              <a:rPr lang="nl-BE" dirty="0"/>
              <a:t> par la </a:t>
            </a:r>
            <a:r>
              <a:rPr lang="nl-BE" dirty="0" err="1"/>
              <a:t>loi</a:t>
            </a:r>
            <a:r>
              <a:rPr lang="nl-BE" dirty="0"/>
              <a:t> du 5 </a:t>
            </a:r>
            <a:r>
              <a:rPr lang="nl-BE" dirty="0" err="1"/>
              <a:t>septembre</a:t>
            </a:r>
            <a:r>
              <a:rPr lang="nl-BE" dirty="0"/>
              <a:t> 2018 </a:t>
            </a:r>
            <a:r>
              <a:rPr lang="fr-FR" dirty="0"/>
              <a:t>instituant le </a:t>
            </a:r>
            <a:r>
              <a:rPr lang="fr-FR" dirty="0" smtClean="0"/>
              <a:t>Comité </a:t>
            </a:r>
            <a:r>
              <a:rPr lang="fr-FR" dirty="0"/>
              <a:t>de </a:t>
            </a:r>
            <a:r>
              <a:rPr lang="fr-FR" dirty="0" smtClean="0"/>
              <a:t>Sécurité </a:t>
            </a:r>
            <a:r>
              <a:rPr lang="fr-FR" dirty="0"/>
              <a:t>de l'information, en succession des comités sectoriels</a:t>
            </a:r>
          </a:p>
          <a:p>
            <a:r>
              <a:rPr lang="fr-FR" dirty="0"/>
              <a:t>En application des articles 6, alinéa 2 et 9, alinéa 4 du RGPD</a:t>
            </a:r>
          </a:p>
          <a:p>
            <a:r>
              <a:rPr lang="fr-FR" dirty="0"/>
              <a:t>Membres nommés par la Chambre des Représentants</a:t>
            </a:r>
          </a:p>
          <a:p>
            <a:r>
              <a:rPr lang="fr-FR" dirty="0"/>
              <a:t>Tâches de la chambre sécurité sociale et santé sont décrites dans l’article 39 de la loi </a:t>
            </a:r>
            <a:r>
              <a:rPr lang="fr-FR" dirty="0" smtClean="0"/>
              <a:t>précitée</a:t>
            </a:r>
          </a:p>
          <a:p>
            <a:r>
              <a:rPr lang="fr-FR" dirty="0" smtClean="0"/>
              <a:t>Le </a:t>
            </a:r>
            <a:r>
              <a:rPr lang="fr-FR" dirty="0"/>
              <a:t>CSI n’est pas une autorité de contrôle au sens du RGPD</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099766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Comité </a:t>
            </a:r>
            <a:r>
              <a:rPr lang="nl-BE" dirty="0" err="1"/>
              <a:t>Sécurité</a:t>
            </a:r>
            <a:r>
              <a:rPr lang="nl-BE" dirty="0"/>
              <a:t> de </a:t>
            </a:r>
            <a:r>
              <a:rPr lang="nl-BE" dirty="0" err="1"/>
              <a:t>l’Information</a:t>
            </a:r>
            <a:r>
              <a:rPr lang="nl-BE" dirty="0"/>
              <a:t> (CSI)</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fr-FR" dirty="0"/>
              <a:t>Art. 6</a:t>
            </a:r>
          </a:p>
          <a:p>
            <a:pPr marL="0" indent="0">
              <a:buNone/>
            </a:pPr>
            <a:r>
              <a:rPr lang="fr-FR" dirty="0"/>
              <a:t>2. Les États membres peuvent maintenir ou introduire des dispositions plus spécifiques pour adapter l'application des règles du présent règlement pour ce qui est du traitement dans le but de respecter le paragraphe 1, points c) et e), en déterminant plus précisément les exigences spécifiques applicables au traitement ainsi que d'autres mesures visant à garantir un traitement licite et loyal, y compris dans d'autres situations particulières de traitement comme le prévoit le chapitre IX. </a:t>
            </a:r>
          </a:p>
          <a:p>
            <a:pPr marL="0" indent="0">
              <a:buNone/>
            </a:pPr>
            <a:endParaRPr lang="nl-BE" dirty="0"/>
          </a:p>
          <a:p>
            <a:pPr marL="0" indent="0">
              <a:buNone/>
            </a:pPr>
            <a:r>
              <a:rPr lang="nl-BE" dirty="0"/>
              <a:t>Art. 9</a:t>
            </a:r>
          </a:p>
          <a:p>
            <a:pPr marL="0" indent="0">
              <a:buNone/>
            </a:pPr>
            <a:r>
              <a:rPr lang="fr-FR" dirty="0"/>
              <a:t>4. Les États membres peuvent maintenir ou introduire des conditions supplémentaires, y compris des limitations, en ce qui concerne le traitement des données génétiques, des données biométriques ou des données concernant la santé</a:t>
            </a:r>
            <a:r>
              <a:rPr lang="fr-FR" dirty="0" smtClean="0"/>
              <a:t>.</a:t>
            </a:r>
            <a:endParaRPr lang="fr-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810884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Comité de Sécurité de l’Information (CSI)</a:t>
            </a:r>
            <a:endParaRPr lang="nl-BE" dirty="0"/>
          </a:p>
        </p:txBody>
      </p:sp>
      <p:sp>
        <p:nvSpPr>
          <p:cNvPr id="3" name="Tijdelijke aanduiding voor inhoud 2"/>
          <p:cNvSpPr>
            <a:spLocks noGrp="1"/>
          </p:cNvSpPr>
          <p:nvPr>
            <p:ph idx="1"/>
          </p:nvPr>
        </p:nvSpPr>
        <p:spPr/>
        <p:txBody>
          <a:bodyPr>
            <a:normAutofit fontScale="92500" lnSpcReduction="20000"/>
          </a:bodyPr>
          <a:lstStyle/>
          <a:p>
            <a:r>
              <a:rPr lang="fr-FR" smtClean="0"/>
              <a:t>Les délibérations ne concernent que la communication (électronique) de données</a:t>
            </a:r>
          </a:p>
          <a:p>
            <a:pPr lvl="1"/>
            <a:r>
              <a:rPr lang="fr-FR" smtClean="0"/>
              <a:t>les délibérations du CSI ne constituent pas une base juridique pour la collecte et le traitement initiaux des données à caractère personnel par l’instance fournisseur des données</a:t>
            </a:r>
          </a:p>
          <a:p>
            <a:pPr lvl="1"/>
            <a:r>
              <a:rPr lang="fr-FR" smtClean="0"/>
              <a:t>l’instance destinatrice doit, par ailleurs, traiter les données à caractère personnel en vertu des bases juridiques dont elle dispose</a:t>
            </a:r>
          </a:p>
          <a:p>
            <a:pPr lvl="1"/>
            <a:r>
              <a:rPr lang="fr-FR" smtClean="0"/>
              <a:t>les délibérations du CSI constituent uniquement une base juridique permettant à une instance qui traite des données à caractère personnel sur la base de finalités légitimes de communiquer ces données à caractère personnel à d’autres instances, dans le cadre de finalités légitimes pour lesquelles les instances destinatrices peuvent traiter des données à caractère personnel</a:t>
            </a:r>
          </a:p>
          <a:p>
            <a:pPr lvl="1"/>
            <a:r>
              <a:rPr lang="fr-FR" smtClean="0"/>
              <a:t>le CSI ne peut donc pas étendre les finalités du traitement initial par l’instance qui fournit les données, ni offrir une base juridique pour des finalités de traitement par l’instance destinatrice autres que celles qui sont prévues par ou en vertu d’une loi</a:t>
            </a:r>
          </a:p>
          <a:p>
            <a:r>
              <a:rPr lang="fr-FR" smtClean="0"/>
              <a:t>Plus d’info </a:t>
            </a:r>
            <a:r>
              <a:rPr lang="fr-FR" smtClean="0">
                <a:hlinkClick r:id="rId2"/>
              </a:rPr>
              <a:t>https://www.frankrobben.be/la-banque-carrefour-de-la-securite-sociale-et-la-plateforme-ehealth-big-brother-ou-institutions-tres-utiles</a:t>
            </a:r>
            <a:endParaRPr lang="fr-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417611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Blockchain</a:t>
            </a:r>
            <a:endParaRPr lang="en-US" dirty="0">
              <a:solidFill>
                <a:srgbClr val="0087BE"/>
              </a:solidFill>
            </a:endParaRPr>
          </a:p>
        </p:txBody>
      </p:sp>
      <p:sp>
        <p:nvSpPr>
          <p:cNvPr id="2" name="Slide Number Placeholder 1"/>
          <p:cNvSpPr>
            <a:spLocks noGrp="1"/>
          </p:cNvSpPr>
          <p:nvPr>
            <p:ph type="sldNum" sz="quarter" idx="10"/>
          </p:nvPr>
        </p:nvSpPr>
        <p:spPr/>
        <p:txBody>
          <a:bodyPr/>
          <a:lstStyle/>
          <a:p>
            <a:pPr>
              <a:defRPr/>
            </a:pPr>
            <a:fld id="{EF66DDCB-4F40-4F8C-A2FE-269D135B5A13}" type="slidenum">
              <a:rPr lang="en-GB" smtClean="0"/>
              <a:pPr>
                <a:defRPr/>
              </a:pPr>
              <a:t>23</a:t>
            </a:fld>
            <a:endParaRPr lang="en-GB" dirty="0"/>
          </a:p>
        </p:txBody>
      </p:sp>
    </p:spTree>
    <p:extLst>
      <p:ext uri="{BB962C8B-B14F-4D97-AF65-F5344CB8AC3E}">
        <p14:creationId xmlns:p14="http://schemas.microsoft.com/office/powerpoint/2010/main" val="988305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629920" y="-32577"/>
            <a:ext cx="10972800" cy="1143000"/>
          </a:xfrm>
        </p:spPr>
        <p:txBody>
          <a:bodyPr>
            <a:normAutofit/>
          </a:bodyPr>
          <a:lstStyle/>
          <a:p>
            <a:r>
              <a:rPr lang="nl-BE" dirty="0" smtClean="0">
                <a:solidFill>
                  <a:schemeClr val="bg1"/>
                </a:solidFill>
              </a:rPr>
              <a:t>Blockchain is </a:t>
            </a:r>
            <a:r>
              <a:rPr lang="nl-BE" dirty="0" err="1" smtClean="0">
                <a:solidFill>
                  <a:schemeClr val="bg1"/>
                </a:solidFill>
              </a:rPr>
              <a:t>about</a:t>
            </a:r>
            <a:r>
              <a:rPr lang="nl-BE" dirty="0" smtClean="0">
                <a:solidFill>
                  <a:schemeClr val="bg1"/>
                </a:solidFill>
              </a:rPr>
              <a:t> </a:t>
            </a:r>
            <a:r>
              <a:rPr lang="nl-BE" b="1" dirty="0" smtClean="0">
                <a:solidFill>
                  <a:schemeClr val="bg1"/>
                </a:solidFill>
              </a:rPr>
              <a:t>Trust</a:t>
            </a:r>
            <a:r>
              <a:rPr lang="nl-BE" dirty="0" smtClean="0">
                <a:solidFill>
                  <a:schemeClr val="bg1"/>
                </a:solidFill>
              </a:rPr>
              <a:t> </a:t>
            </a:r>
            <a:endParaRPr lang="nl-BE" sz="4133" b="1" dirty="0"/>
          </a:p>
        </p:txBody>
      </p:sp>
      <p:sp>
        <p:nvSpPr>
          <p:cNvPr id="58" name="Rectangle 57"/>
          <p:cNvSpPr/>
          <p:nvPr/>
        </p:nvSpPr>
        <p:spPr>
          <a:xfrm>
            <a:off x="431371" y="6062821"/>
            <a:ext cx="4224469" cy="546920"/>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spc="107" dirty="0">
                <a:solidFill>
                  <a:prstClr val="white"/>
                </a:solidFill>
                <a:latin typeface="Calibri"/>
              </a:rPr>
              <a:t>Registration of </a:t>
            </a:r>
            <a:r>
              <a:rPr lang="nl-BE" sz="2400" spc="107" dirty="0" err="1">
                <a:solidFill>
                  <a:prstClr val="white"/>
                </a:solidFill>
                <a:latin typeface="Calibri"/>
              </a:rPr>
              <a:t>facts</a:t>
            </a:r>
            <a:r>
              <a:rPr lang="nl-BE" sz="2400" spc="107" dirty="0">
                <a:solidFill>
                  <a:prstClr val="white"/>
                </a:solidFill>
                <a:latin typeface="Calibri"/>
              </a:rPr>
              <a:t> / events</a:t>
            </a:r>
          </a:p>
        </p:txBody>
      </p:sp>
      <p:sp>
        <p:nvSpPr>
          <p:cNvPr id="59" name="Rectangle 58"/>
          <p:cNvSpPr/>
          <p:nvPr/>
        </p:nvSpPr>
        <p:spPr>
          <a:xfrm>
            <a:off x="4943872" y="6062821"/>
            <a:ext cx="3250792" cy="546920"/>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spc="107" dirty="0">
                <a:solidFill>
                  <a:prstClr val="white"/>
                </a:solidFill>
                <a:latin typeface="Calibri"/>
              </a:rPr>
              <a:t>Transfer of assets</a:t>
            </a:r>
          </a:p>
        </p:txBody>
      </p:sp>
      <p:sp>
        <p:nvSpPr>
          <p:cNvPr id="60" name="Rectangle 59"/>
          <p:cNvSpPr/>
          <p:nvPr/>
        </p:nvSpPr>
        <p:spPr>
          <a:xfrm>
            <a:off x="8509837" y="6062821"/>
            <a:ext cx="3250792" cy="546920"/>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spc="107" dirty="0" err="1">
                <a:solidFill>
                  <a:prstClr val="white"/>
                </a:solidFill>
                <a:latin typeface="Calibri"/>
              </a:rPr>
              <a:t>Enforcement</a:t>
            </a:r>
            <a:r>
              <a:rPr lang="nl-BE" sz="2400" spc="107" dirty="0">
                <a:solidFill>
                  <a:prstClr val="white"/>
                </a:solidFill>
                <a:latin typeface="Calibri"/>
              </a:rPr>
              <a:t> of </a:t>
            </a:r>
            <a:r>
              <a:rPr lang="nl-BE" sz="2400" spc="107" dirty="0" err="1">
                <a:solidFill>
                  <a:prstClr val="white"/>
                </a:solidFill>
                <a:latin typeface="Calibri"/>
              </a:rPr>
              <a:t>rules</a:t>
            </a:r>
            <a:endParaRPr lang="nl-BE" sz="2400" spc="107" dirty="0">
              <a:solidFill>
                <a:prstClr val="white"/>
              </a:solidFill>
              <a:latin typeface="Calibri"/>
            </a:endParaRPr>
          </a:p>
        </p:txBody>
      </p:sp>
      <p:sp>
        <p:nvSpPr>
          <p:cNvPr id="2" name="TextBox 1"/>
          <p:cNvSpPr txBox="1"/>
          <p:nvPr/>
        </p:nvSpPr>
        <p:spPr>
          <a:xfrm>
            <a:off x="335361" y="5541235"/>
            <a:ext cx="5740867" cy="502766"/>
          </a:xfrm>
          <a:prstGeom prst="rect">
            <a:avLst/>
          </a:prstGeom>
          <a:noFill/>
        </p:spPr>
        <p:txBody>
          <a:bodyPr wrap="none" rtlCol="0">
            <a:spAutoFit/>
          </a:bodyPr>
          <a:lstStyle/>
          <a:p>
            <a:pPr defTabSz="1219170" fontAlgn="auto">
              <a:spcBef>
                <a:spcPts val="0"/>
              </a:spcBef>
              <a:spcAft>
                <a:spcPts val="0"/>
              </a:spcAft>
            </a:pPr>
            <a:r>
              <a:rPr lang="nl-BE" sz="2667" b="1" cap="small" spc="93" dirty="0">
                <a:solidFill>
                  <a:prstClr val="white"/>
                </a:solidFill>
                <a:latin typeface="Calibri"/>
                <a:cs typeface="+mn-cs"/>
              </a:rPr>
              <a:t>The blockchain </a:t>
            </a:r>
            <a:r>
              <a:rPr lang="nl-BE" sz="2667" b="1" cap="small" spc="93" dirty="0" err="1">
                <a:solidFill>
                  <a:prstClr val="white"/>
                </a:solidFill>
                <a:latin typeface="Calibri"/>
                <a:cs typeface="+mn-cs"/>
              </a:rPr>
              <a:t>network</a:t>
            </a:r>
            <a:r>
              <a:rPr lang="nl-BE" sz="2667" b="1" cap="small" spc="93" dirty="0">
                <a:solidFill>
                  <a:prstClr val="white"/>
                </a:solidFill>
                <a:latin typeface="Calibri"/>
                <a:cs typeface="+mn-cs"/>
              </a:rPr>
              <a:t> </a:t>
            </a:r>
            <a:r>
              <a:rPr lang="nl-BE" sz="2667" b="1" cap="small" spc="93" dirty="0" err="1">
                <a:solidFill>
                  <a:prstClr val="white"/>
                </a:solidFill>
                <a:latin typeface="Calibri"/>
                <a:cs typeface="+mn-cs"/>
              </a:rPr>
              <a:t>can</a:t>
            </a:r>
            <a:r>
              <a:rPr lang="nl-BE" sz="2667" b="1" cap="small" spc="93" dirty="0">
                <a:solidFill>
                  <a:prstClr val="white"/>
                </a:solidFill>
                <a:latin typeface="Calibri"/>
                <a:cs typeface="+mn-cs"/>
              </a:rPr>
              <a:t> help </a:t>
            </a:r>
            <a:r>
              <a:rPr lang="nl-BE" sz="2667" b="1" cap="small" spc="93" dirty="0" err="1">
                <a:solidFill>
                  <a:prstClr val="white"/>
                </a:solidFill>
                <a:latin typeface="Calibri"/>
                <a:cs typeface="+mn-cs"/>
              </a:rPr>
              <a:t>with</a:t>
            </a:r>
            <a:endParaRPr lang="fr-BE" sz="2667" b="1" cap="small" spc="93" dirty="0">
              <a:solidFill>
                <a:prstClr val="white"/>
              </a:solidFill>
              <a:latin typeface="Calibri"/>
              <a:cs typeface="+mn-cs"/>
            </a:endParaRPr>
          </a:p>
        </p:txBody>
      </p:sp>
      <p:pic>
        <p:nvPicPr>
          <p:cNvPr id="48"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1199457" y="1917050"/>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descr="https://d30y9cdsu7xlg0.cloudfront.net/png/225592-200.png"/>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4105357" y="3654996"/>
            <a:ext cx="738369" cy="7383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1199457" y="3654996"/>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4105357" y="1917050"/>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descr="https://d30y9cdsu7xlg0.cloudfront.net/png/225592-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2672576" y="1253690"/>
            <a:ext cx="738369" cy="73836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d30y9cdsu7xlg0.cloudfront.net/png/225592-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2672576" y="4535492"/>
            <a:ext cx="738369" cy="73836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2399034" y="2677735"/>
            <a:ext cx="1285452" cy="1285452"/>
            <a:chOff x="1877506" y="2377694"/>
            <a:chExt cx="1152000" cy="1152000"/>
          </a:xfrm>
        </p:grpSpPr>
        <p:sp>
          <p:nvSpPr>
            <p:cNvPr id="56" name="Oval 55"/>
            <p:cNvSpPr/>
            <p:nvPr/>
          </p:nvSpPr>
          <p:spPr>
            <a:xfrm>
              <a:off x="1877506" y="2377694"/>
              <a:ext cx="1152000" cy="1152000"/>
            </a:xfrm>
            <a:prstGeom prst="ellipse">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a:solidFill>
                  <a:prstClr val="white"/>
                </a:solidFill>
                <a:latin typeface="Calibri"/>
              </a:endParaRPr>
            </a:p>
          </p:txBody>
        </p:sp>
        <p:pic>
          <p:nvPicPr>
            <p:cNvPr id="57"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2054998" y="2517086"/>
              <a:ext cx="797017" cy="7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61" name="Straight Connector 60"/>
          <p:cNvCxnSpPr/>
          <p:nvPr/>
        </p:nvCxnSpPr>
        <p:spPr>
          <a:xfrm>
            <a:off x="1937826" y="2655420"/>
            <a:ext cx="489549" cy="2941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23778" y="3730004"/>
            <a:ext cx="489549" cy="2941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937826" y="3670822"/>
            <a:ext cx="489551" cy="3922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655299" y="2634447"/>
            <a:ext cx="426507" cy="26331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041759" y="2027733"/>
            <a:ext cx="0" cy="59492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041759" y="4024180"/>
            <a:ext cx="0" cy="59492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Oval 66"/>
          <p:cNvSpPr>
            <a:spLocks noChangeAspect="1"/>
          </p:cNvSpPr>
          <p:nvPr/>
        </p:nvSpPr>
        <p:spPr>
          <a:xfrm>
            <a:off x="6477472" y="1068416"/>
            <a:ext cx="4419061" cy="4419061"/>
          </a:xfrm>
          <a:prstGeom prst="ellipse">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a:solidFill>
                <a:prstClr val="white"/>
              </a:solidFill>
              <a:latin typeface="Calibri"/>
            </a:endParaRPr>
          </a:p>
        </p:txBody>
      </p:sp>
      <p:pic>
        <p:nvPicPr>
          <p:cNvPr id="68"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6844700" y="1956013"/>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4" descr="https://d30y9cdsu7xlg0.cloudfront.net/png/225592-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9750601" y="3693958"/>
            <a:ext cx="738369" cy="7383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9750601" y="1956013"/>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descr="https://d30y9cdsu7xlg0.cloudfront.net/png/225592-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8317818" y="1292653"/>
            <a:ext cx="738369" cy="738369"/>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p:nvPr/>
        </p:nvCxnSpPr>
        <p:spPr>
          <a:xfrm flipH="1">
            <a:off x="9750600" y="2514568"/>
            <a:ext cx="19117" cy="15485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65677" y="2064138"/>
            <a:ext cx="1104041" cy="4504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576149" y="2064138"/>
            <a:ext cx="1090687" cy="415423"/>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687004" y="4038044"/>
            <a:ext cx="1082712" cy="5364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6" name="Picture 3"/>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6844700" y="3693958"/>
            <a:ext cx="738369" cy="7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Straight Connector 76"/>
          <p:cNvCxnSpPr>
            <a:endCxn id="89" idx="0"/>
          </p:cNvCxnSpPr>
          <p:nvPr/>
        </p:nvCxnSpPr>
        <p:spPr>
          <a:xfrm>
            <a:off x="7589329" y="3963187"/>
            <a:ext cx="1097673" cy="61126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76149" y="2479561"/>
            <a:ext cx="13180" cy="1471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579774" y="2064138"/>
            <a:ext cx="1107228" cy="188657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583068" y="2479561"/>
            <a:ext cx="2167531" cy="1471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9" idx="1"/>
          </p:cNvCxnSpPr>
          <p:nvPr/>
        </p:nvCxnSpPr>
        <p:spPr>
          <a:xfrm flipH="1" flipV="1">
            <a:off x="7583068" y="3950711"/>
            <a:ext cx="2167531" cy="1124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89" idx="0"/>
          </p:cNvCxnSpPr>
          <p:nvPr/>
        </p:nvCxnSpPr>
        <p:spPr>
          <a:xfrm flipH="1">
            <a:off x="8687004" y="2064138"/>
            <a:ext cx="1" cy="25103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9" idx="1"/>
          </p:cNvCxnSpPr>
          <p:nvPr/>
        </p:nvCxnSpPr>
        <p:spPr>
          <a:xfrm>
            <a:off x="8687003" y="2064138"/>
            <a:ext cx="1063597" cy="19990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89" idx="0"/>
          </p:cNvCxnSpPr>
          <p:nvPr/>
        </p:nvCxnSpPr>
        <p:spPr>
          <a:xfrm flipH="1">
            <a:off x="8687004" y="2479561"/>
            <a:ext cx="1082713" cy="20948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9" idx="0"/>
          </p:cNvCxnSpPr>
          <p:nvPr/>
        </p:nvCxnSpPr>
        <p:spPr>
          <a:xfrm>
            <a:off x="7583070" y="2479561"/>
            <a:ext cx="1103933" cy="20948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583069" y="2479560"/>
            <a:ext cx="2186648" cy="35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3069" y="2479560"/>
            <a:ext cx="2167531" cy="1583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Right Arrow 87"/>
          <p:cNvSpPr/>
          <p:nvPr/>
        </p:nvSpPr>
        <p:spPr>
          <a:xfrm>
            <a:off x="5460119" y="2993155"/>
            <a:ext cx="462651" cy="5913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a:solidFill>
                <a:prstClr val="white"/>
              </a:solidFill>
              <a:latin typeface="Calibri"/>
            </a:endParaRPr>
          </a:p>
        </p:txBody>
      </p:sp>
      <p:pic>
        <p:nvPicPr>
          <p:cNvPr id="89" name="Picture 4" descr="https://d30y9cdsu7xlg0.cloudfront.net/png/225592-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8317818" y="4574453"/>
            <a:ext cx="738369" cy="73836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http://www.unixstickers.com/image/cache/data/stickers/guyfawkes/guyfawkes.sh-600x600.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592455" y="3632665"/>
            <a:ext cx="1111344" cy="111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65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8"/>
                                        </p:tgtEl>
                                      </p:cBhvr>
                                    </p:animEffect>
                                    <p:set>
                                      <p:cBhvr>
                                        <p:cTn id="11" dur="1" fill="hold">
                                          <p:stCondLst>
                                            <p:cond delay="499"/>
                                          </p:stCondLst>
                                        </p:cTn>
                                        <p:tgtEl>
                                          <p:spTgt spid="7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79"/>
                                        </p:tgtEl>
                                      </p:cBhvr>
                                    </p:animEffect>
                                    <p:set>
                                      <p:cBhvr>
                                        <p:cTn id="14" dur="1" fill="hold">
                                          <p:stCondLst>
                                            <p:cond delay="499"/>
                                          </p:stCondLst>
                                        </p:cTn>
                                        <p:tgtEl>
                                          <p:spTgt spid="7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81"/>
                                        </p:tgtEl>
                                      </p:cBhvr>
                                    </p:animEffect>
                                    <p:set>
                                      <p:cBhvr>
                                        <p:cTn id="20" dur="1" fill="hold">
                                          <p:stCondLst>
                                            <p:cond delay="499"/>
                                          </p:stCondLst>
                                        </p:cTn>
                                        <p:tgtEl>
                                          <p:spTgt spid="8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77"/>
                                        </p:tgtEl>
                                      </p:cBhvr>
                                    </p:animEffect>
                                    <p:set>
                                      <p:cBhvr>
                                        <p:cTn id="23" dur="1" fill="hold">
                                          <p:stCondLst>
                                            <p:cond delay="499"/>
                                          </p:stCondLst>
                                        </p:cTn>
                                        <p:tgtEl>
                                          <p:spTgt spid="7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986245" y="3533750"/>
            <a:ext cx="3765607" cy="1431421"/>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 idx="1"/>
          </p:cNvCxnSpPr>
          <p:nvPr/>
        </p:nvCxnSpPr>
        <p:spPr>
          <a:xfrm flipH="1">
            <a:off x="4751851" y="3735154"/>
            <a:ext cx="3764027" cy="1230017"/>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20" idx="2"/>
          </p:cNvCxnSpPr>
          <p:nvPr/>
        </p:nvCxnSpPr>
        <p:spPr>
          <a:xfrm flipV="1">
            <a:off x="4751851" y="2688234"/>
            <a:ext cx="111480" cy="2276937"/>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3" idx="1"/>
          </p:cNvCxnSpPr>
          <p:nvPr/>
        </p:nvCxnSpPr>
        <p:spPr>
          <a:xfrm flipH="1" flipV="1">
            <a:off x="986245" y="3533751"/>
            <a:ext cx="7529633" cy="201403"/>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20" idx="2"/>
          </p:cNvCxnSpPr>
          <p:nvPr/>
        </p:nvCxnSpPr>
        <p:spPr>
          <a:xfrm flipV="1">
            <a:off x="986245" y="2688234"/>
            <a:ext cx="3877087" cy="845517"/>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878" y="3227393"/>
            <a:ext cx="790836" cy="1015520"/>
          </a:xfrm>
          <a:prstGeom prst="rect">
            <a:avLst/>
          </a:prstGeom>
          <a:effectLst>
            <a:outerShdw blurRad="50800" dist="38100" dir="2700000" algn="tl" rotWithShape="0">
              <a:schemeClr val="bg1">
                <a:alpha val="40000"/>
              </a:schemeClr>
            </a:outerShdw>
          </a:effectLst>
        </p:spPr>
      </p:pic>
      <p:pic>
        <p:nvPicPr>
          <p:cNvPr id="1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989" y="2894853"/>
            <a:ext cx="781435" cy="1014201"/>
          </a:xfrm>
          <a:effectLst>
            <a:outerShdw blurRad="50800" dist="38100" dir="2700000" algn="tl" rotWithShape="0">
              <a:schemeClr val="bg1">
                <a:alpha val="40000"/>
              </a:scheme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08" y="5151467"/>
            <a:ext cx="1015520" cy="1015520"/>
          </a:xfrm>
          <a:prstGeom prst="rect">
            <a:avLst/>
          </a:prstGeom>
          <a:effectLst>
            <a:outerShdw blurRad="50800" dist="38100" dir="2700000" algn="tl" rotWithShape="0">
              <a:schemeClr val="bg1">
                <a:alpha val="40000"/>
              </a:schemeClr>
            </a:outerShdw>
          </a:effectLst>
        </p:spPr>
      </p:pic>
      <p:pic>
        <p:nvPicPr>
          <p:cNvPr id="16" name="Picture 2" descr="http://www.clker.com/cliparts/5/z/K/D/E/s/business-person-black-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8717" y="1374291"/>
            <a:ext cx="729231" cy="953117"/>
          </a:xfrm>
          <a:prstGeom prst="rect">
            <a:avLst/>
          </a:prstGeom>
          <a:noFill/>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7732" y="4158768"/>
            <a:ext cx="622286" cy="420564"/>
          </a:xfrm>
          <a:prstGeom prst="rect">
            <a:avLst/>
          </a:prstGeom>
          <a:noFill/>
        </p:spPr>
        <p:txBody>
          <a:bodyPr wrap="none" rtlCol="0">
            <a:spAutoFit/>
          </a:bodyPr>
          <a:lstStyle/>
          <a:p>
            <a:pPr defTabSz="1219170" fontAlgn="auto">
              <a:spcBef>
                <a:spcPts val="0"/>
              </a:spcBef>
              <a:spcAft>
                <a:spcPts val="0"/>
              </a:spcAft>
            </a:pPr>
            <a:r>
              <a:rPr lang="nl-BE" sz="2133" dirty="0">
                <a:solidFill>
                  <a:prstClr val="white"/>
                </a:solidFill>
                <a:latin typeface="Calibri"/>
                <a:cs typeface="+mn-cs"/>
              </a:rPr>
              <a:t>Bob</a:t>
            </a:r>
          </a:p>
        </p:txBody>
      </p:sp>
      <p:sp>
        <p:nvSpPr>
          <p:cNvPr id="18" name="TextBox 17"/>
          <p:cNvSpPr txBox="1"/>
          <p:nvPr/>
        </p:nvSpPr>
        <p:spPr>
          <a:xfrm>
            <a:off x="4485290" y="6109727"/>
            <a:ext cx="720069" cy="420564"/>
          </a:xfrm>
          <a:prstGeom prst="rect">
            <a:avLst/>
          </a:prstGeom>
          <a:noFill/>
        </p:spPr>
        <p:txBody>
          <a:bodyPr wrap="none" rtlCol="0">
            <a:spAutoFit/>
          </a:bodyPr>
          <a:lstStyle/>
          <a:p>
            <a:pPr defTabSz="1219170" fontAlgn="auto">
              <a:spcBef>
                <a:spcPts val="0"/>
              </a:spcBef>
              <a:spcAft>
                <a:spcPts val="0"/>
              </a:spcAft>
            </a:pPr>
            <a:r>
              <a:rPr lang="nl-BE" sz="2133" dirty="0">
                <a:solidFill>
                  <a:prstClr val="white"/>
                </a:solidFill>
                <a:latin typeface="Calibri"/>
                <a:cs typeface="+mn-cs"/>
              </a:rPr>
              <a:t>Alice</a:t>
            </a:r>
          </a:p>
        </p:txBody>
      </p:sp>
      <p:sp>
        <p:nvSpPr>
          <p:cNvPr id="19" name="TextBox 18"/>
          <p:cNvSpPr txBox="1"/>
          <p:nvPr/>
        </p:nvSpPr>
        <p:spPr>
          <a:xfrm>
            <a:off x="8400257" y="4130927"/>
            <a:ext cx="962123" cy="420564"/>
          </a:xfrm>
          <a:prstGeom prst="rect">
            <a:avLst/>
          </a:prstGeom>
          <a:noFill/>
        </p:spPr>
        <p:txBody>
          <a:bodyPr wrap="none" rtlCol="0">
            <a:spAutoFit/>
          </a:bodyPr>
          <a:lstStyle/>
          <a:p>
            <a:pPr defTabSz="1219170" fontAlgn="auto">
              <a:spcBef>
                <a:spcPts val="0"/>
              </a:spcBef>
              <a:spcAft>
                <a:spcPts val="0"/>
              </a:spcAft>
            </a:pPr>
            <a:r>
              <a:rPr lang="nl-BE" sz="2133" dirty="0" err="1">
                <a:solidFill>
                  <a:prstClr val="white"/>
                </a:solidFill>
                <a:latin typeface="Calibri"/>
                <a:cs typeface="+mn-cs"/>
              </a:rPr>
              <a:t>Charlie</a:t>
            </a:r>
            <a:endParaRPr lang="nl-BE" sz="2133" dirty="0">
              <a:solidFill>
                <a:prstClr val="white"/>
              </a:solidFill>
              <a:latin typeface="Calibri"/>
              <a:cs typeface="+mn-cs"/>
            </a:endParaRPr>
          </a:p>
        </p:txBody>
      </p:sp>
      <p:sp>
        <p:nvSpPr>
          <p:cNvPr id="20" name="TextBox 19"/>
          <p:cNvSpPr txBox="1"/>
          <p:nvPr/>
        </p:nvSpPr>
        <p:spPr>
          <a:xfrm>
            <a:off x="4463819" y="2236828"/>
            <a:ext cx="736868" cy="420564"/>
          </a:xfrm>
          <a:prstGeom prst="rect">
            <a:avLst/>
          </a:prstGeom>
          <a:noFill/>
        </p:spPr>
        <p:txBody>
          <a:bodyPr wrap="none" rtlCol="0">
            <a:spAutoFit/>
          </a:bodyPr>
          <a:lstStyle/>
          <a:p>
            <a:pPr defTabSz="1219170" fontAlgn="auto">
              <a:spcBef>
                <a:spcPts val="0"/>
              </a:spcBef>
              <a:spcAft>
                <a:spcPts val="0"/>
              </a:spcAft>
            </a:pPr>
            <a:r>
              <a:rPr lang="nl-BE" sz="2133" dirty="0">
                <a:solidFill>
                  <a:prstClr val="white"/>
                </a:solidFill>
                <a:latin typeface="Calibri"/>
                <a:cs typeface="+mn-cs"/>
              </a:rPr>
              <a:t>Dave</a:t>
            </a:r>
          </a:p>
        </p:txBody>
      </p:sp>
      <p:sp>
        <p:nvSpPr>
          <p:cNvPr id="21" name="Title 1"/>
          <p:cNvSpPr txBox="1">
            <a:spLocks/>
          </p:cNvSpPr>
          <p:nvPr/>
        </p:nvSpPr>
        <p:spPr>
          <a:xfrm>
            <a:off x="629920" y="-3257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nl-BE" sz="5867" dirty="0">
                <a:solidFill>
                  <a:prstClr val="white"/>
                </a:solidFill>
                <a:latin typeface="Calibri"/>
              </a:rPr>
              <a:t>Idea</a:t>
            </a:r>
            <a:endParaRPr lang="nl-BE" sz="4133" b="1" dirty="0">
              <a:solidFill>
                <a:prstClr val="white"/>
              </a:solidFill>
              <a:latin typeface="Calibri"/>
            </a:endParaRPr>
          </a:p>
        </p:txBody>
      </p:sp>
      <p:graphicFrame>
        <p:nvGraphicFramePr>
          <p:cNvPr id="38" name="Table 37"/>
          <p:cNvGraphicFramePr>
            <a:graphicFrameLocks noGrp="1"/>
          </p:cNvGraphicFramePr>
          <p:nvPr>
            <p:extLst/>
          </p:nvPr>
        </p:nvGraphicFramePr>
        <p:xfrm>
          <a:off x="9552384" y="3017508"/>
          <a:ext cx="2208245" cy="1788160"/>
        </p:xfrm>
        <a:graphic>
          <a:graphicData uri="http://schemas.openxmlformats.org/drawingml/2006/table">
            <a:tbl>
              <a:tblPr firstRow="1" bandRow="1">
                <a:tableStyleId>{5C22544A-7EE6-4342-B048-85BDC9FD1C3A}</a:tableStyleId>
              </a:tblPr>
              <a:tblGrid>
                <a:gridCol w="2208245">
                  <a:extLst>
                    <a:ext uri="{9D8B030D-6E8A-4147-A177-3AD203B41FA5}">
                      <a16:colId xmlns:a16="http://schemas.microsoft.com/office/drawing/2014/main" val="20000"/>
                    </a:ext>
                  </a:extLst>
                </a:gridCol>
              </a:tblGrid>
              <a:tr h="447040">
                <a:tc>
                  <a:txBody>
                    <a:bodyPr/>
                    <a:lstStyle/>
                    <a:p>
                      <a:pPr algn="ctr"/>
                      <a:r>
                        <a:rPr lang="nl-BE" sz="2100" b="1" dirty="0" smtClean="0"/>
                        <a:t>Transaction</a:t>
                      </a:r>
                      <a:r>
                        <a:rPr lang="nl-BE" sz="2100" b="1" baseline="0" dirty="0" smtClean="0"/>
                        <a:t>s</a:t>
                      </a:r>
                      <a:endParaRPr lang="nl-BE" sz="2100" b="1" dirty="0"/>
                    </a:p>
                  </a:txBody>
                  <a:tcPr marL="121920" marR="121920" marT="60960" marB="60960">
                    <a:solidFill>
                      <a:schemeClr val="accent1">
                        <a:alpha val="70000"/>
                      </a:schemeClr>
                    </a:solidFill>
                  </a:tcPr>
                </a:tc>
                <a:extLst>
                  <a:ext uri="{0D108BD9-81ED-4DB2-BD59-A6C34878D82A}">
                    <a16:rowId xmlns:a16="http://schemas.microsoft.com/office/drawing/2014/main" val="10000"/>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5,1 BTC        →  </a:t>
                      </a:r>
                    </a:p>
                  </a:txBody>
                  <a:tcPr marL="121920" marR="121920" marT="60960" marB="60960">
                    <a:solidFill>
                      <a:schemeClr val="accent1">
                        <a:tint val="40000"/>
                        <a:alpha val="90000"/>
                      </a:schemeClr>
                    </a:solidFill>
                  </a:tcPr>
                </a:tc>
                <a:extLst>
                  <a:ext uri="{0D108BD9-81ED-4DB2-BD59-A6C34878D82A}">
                    <a16:rowId xmlns:a16="http://schemas.microsoft.com/office/drawing/2014/main"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0,7 BTC        →  </a:t>
                      </a:r>
                    </a:p>
                  </a:txBody>
                  <a:tcPr marL="121920" marR="121920" marT="60960" marB="60960">
                    <a:solidFill>
                      <a:schemeClr val="accent1">
                        <a:tint val="20000"/>
                        <a:alpha val="90000"/>
                      </a:schemeClr>
                    </a:solidFill>
                  </a:tcPr>
                </a:tc>
                <a:extLst>
                  <a:ext uri="{0D108BD9-81ED-4DB2-BD59-A6C34878D82A}">
                    <a16:rowId xmlns:a16="http://schemas.microsoft.com/office/drawing/2014/main" val="10002"/>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100" dirty="0" smtClean="0"/>
                    </a:p>
                  </a:txBody>
                  <a:tcPr marL="121920" marR="121920" marT="60960" marB="60960">
                    <a:solidFill>
                      <a:schemeClr val="accent1">
                        <a:tint val="40000"/>
                        <a:alpha val="90000"/>
                      </a:schemeClr>
                    </a:solidFill>
                  </a:tcPr>
                </a:tc>
                <a:extLst>
                  <a:ext uri="{0D108BD9-81ED-4DB2-BD59-A6C34878D82A}">
                    <a16:rowId xmlns:a16="http://schemas.microsoft.com/office/drawing/2014/main" val="10003"/>
                  </a:ext>
                </a:extLst>
              </a:tr>
            </a:tbl>
          </a:graphicData>
        </a:graphic>
      </p:graphicFrame>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4513" y="3533750"/>
            <a:ext cx="267820" cy="331325"/>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0577" y="3533750"/>
            <a:ext cx="343911" cy="331327"/>
          </a:xfrm>
          <a:prstGeom prst="rect">
            <a:avLst/>
          </a:prstGeom>
        </p:spPr>
      </p:pic>
      <p:pic>
        <p:nvPicPr>
          <p:cNvPr id="44"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20525" y="3980150"/>
            <a:ext cx="264011" cy="331325"/>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4513" y="3980150"/>
            <a:ext cx="267820" cy="331325"/>
          </a:xfrm>
          <a:prstGeom prst="rect">
            <a:avLst/>
          </a:prstGeom>
        </p:spPr>
      </p:pic>
      <p:cxnSp>
        <p:nvCxnSpPr>
          <p:cNvPr id="55" name="Straight Connector 54"/>
          <p:cNvCxnSpPr>
            <a:stCxn id="13" idx="1"/>
            <a:endCxn id="20" idx="2"/>
          </p:cNvCxnSpPr>
          <p:nvPr/>
        </p:nvCxnSpPr>
        <p:spPr>
          <a:xfrm flipH="1" flipV="1">
            <a:off x="4863331" y="2688233"/>
            <a:ext cx="3652547" cy="1046920"/>
          </a:xfrm>
          <a:prstGeom prst="line">
            <a:avLst/>
          </a:prstGeom>
          <a:ln w="25400">
            <a:solidFill>
              <a:schemeClr val="bg1">
                <a:alpha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64" name="Table 63"/>
          <p:cNvGraphicFramePr>
            <a:graphicFrameLocks noGrp="1"/>
          </p:cNvGraphicFramePr>
          <p:nvPr>
            <p:extLst/>
          </p:nvPr>
        </p:nvGraphicFramePr>
        <p:xfrm>
          <a:off x="5423926" y="1149132"/>
          <a:ext cx="2208245" cy="1788160"/>
        </p:xfrm>
        <a:graphic>
          <a:graphicData uri="http://schemas.openxmlformats.org/drawingml/2006/table">
            <a:tbl>
              <a:tblPr firstRow="1" bandRow="1">
                <a:tableStyleId>{5C22544A-7EE6-4342-B048-85BDC9FD1C3A}</a:tableStyleId>
              </a:tblPr>
              <a:tblGrid>
                <a:gridCol w="2208245">
                  <a:extLst>
                    <a:ext uri="{9D8B030D-6E8A-4147-A177-3AD203B41FA5}">
                      <a16:colId xmlns:a16="http://schemas.microsoft.com/office/drawing/2014/main" val="20000"/>
                    </a:ext>
                  </a:extLst>
                </a:gridCol>
              </a:tblGrid>
              <a:tr h="447040">
                <a:tc>
                  <a:txBody>
                    <a:bodyPr/>
                    <a:lstStyle/>
                    <a:p>
                      <a:pPr algn="ctr"/>
                      <a:r>
                        <a:rPr lang="nl-BE" sz="2100" b="1" dirty="0" smtClean="0"/>
                        <a:t>Transaction</a:t>
                      </a:r>
                      <a:r>
                        <a:rPr lang="nl-BE" sz="2100" b="1" baseline="0" dirty="0" smtClean="0"/>
                        <a:t>s</a:t>
                      </a:r>
                      <a:endParaRPr lang="nl-BE" sz="2100" b="1" dirty="0"/>
                    </a:p>
                  </a:txBody>
                  <a:tcPr marL="121920" marR="121920" marT="60960" marB="60960">
                    <a:solidFill>
                      <a:schemeClr val="accent1">
                        <a:alpha val="70000"/>
                      </a:schemeClr>
                    </a:solidFill>
                  </a:tcPr>
                </a:tc>
                <a:extLst>
                  <a:ext uri="{0D108BD9-81ED-4DB2-BD59-A6C34878D82A}">
                    <a16:rowId xmlns:a16="http://schemas.microsoft.com/office/drawing/2014/main" val="10000"/>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5,1 BTC        →  </a:t>
                      </a:r>
                    </a:p>
                  </a:txBody>
                  <a:tcPr marL="121920" marR="121920" marT="60960" marB="60960">
                    <a:solidFill>
                      <a:schemeClr val="accent1">
                        <a:tint val="40000"/>
                        <a:alpha val="90000"/>
                      </a:schemeClr>
                    </a:solidFill>
                  </a:tcPr>
                </a:tc>
                <a:extLst>
                  <a:ext uri="{0D108BD9-81ED-4DB2-BD59-A6C34878D82A}">
                    <a16:rowId xmlns:a16="http://schemas.microsoft.com/office/drawing/2014/main"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0,7 BTC        →  </a:t>
                      </a:r>
                    </a:p>
                  </a:txBody>
                  <a:tcPr marL="121920" marR="121920" marT="60960" marB="60960">
                    <a:solidFill>
                      <a:schemeClr val="accent1">
                        <a:tint val="20000"/>
                        <a:alpha val="90000"/>
                      </a:schemeClr>
                    </a:solidFill>
                  </a:tcPr>
                </a:tc>
                <a:extLst>
                  <a:ext uri="{0D108BD9-81ED-4DB2-BD59-A6C34878D82A}">
                    <a16:rowId xmlns:a16="http://schemas.microsoft.com/office/drawing/2014/main" val="10002"/>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100" dirty="0" smtClean="0"/>
                    </a:p>
                  </a:txBody>
                  <a:tcPr marL="121920" marR="121920" marT="60960" marB="60960">
                    <a:solidFill>
                      <a:schemeClr val="accent1">
                        <a:tint val="40000"/>
                        <a:alpha val="90000"/>
                      </a:schemeClr>
                    </a:solidFill>
                  </a:tcPr>
                </a:tc>
                <a:extLst>
                  <a:ext uri="{0D108BD9-81ED-4DB2-BD59-A6C34878D82A}">
                    <a16:rowId xmlns:a16="http://schemas.microsoft.com/office/drawing/2014/main" val="10003"/>
                  </a:ext>
                </a:extLst>
              </a:tr>
            </a:tbl>
          </a:graphicData>
        </a:graphic>
      </p:graphicFrame>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6054" y="1665374"/>
            <a:ext cx="267820" cy="331325"/>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118" y="1665374"/>
            <a:ext cx="343911" cy="331327"/>
          </a:xfrm>
          <a:prstGeom prst="rect">
            <a:avLst/>
          </a:prstGeom>
        </p:spPr>
      </p:pic>
      <p:pic>
        <p:nvPicPr>
          <p:cNvPr id="70"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2067" y="2111774"/>
            <a:ext cx="264011" cy="331325"/>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6054" y="2111774"/>
            <a:ext cx="267820" cy="331325"/>
          </a:xfrm>
          <a:prstGeom prst="rect">
            <a:avLst/>
          </a:prstGeom>
        </p:spPr>
      </p:pic>
      <p:graphicFrame>
        <p:nvGraphicFramePr>
          <p:cNvPr id="72" name="Table 71"/>
          <p:cNvGraphicFramePr>
            <a:graphicFrameLocks noGrp="1"/>
          </p:cNvGraphicFramePr>
          <p:nvPr>
            <p:extLst/>
          </p:nvPr>
        </p:nvGraphicFramePr>
        <p:xfrm>
          <a:off x="5519936" y="4849264"/>
          <a:ext cx="2208245" cy="1788160"/>
        </p:xfrm>
        <a:graphic>
          <a:graphicData uri="http://schemas.openxmlformats.org/drawingml/2006/table">
            <a:tbl>
              <a:tblPr firstRow="1" bandRow="1">
                <a:tableStyleId>{5C22544A-7EE6-4342-B048-85BDC9FD1C3A}</a:tableStyleId>
              </a:tblPr>
              <a:tblGrid>
                <a:gridCol w="2208245">
                  <a:extLst>
                    <a:ext uri="{9D8B030D-6E8A-4147-A177-3AD203B41FA5}">
                      <a16:colId xmlns:a16="http://schemas.microsoft.com/office/drawing/2014/main" val="20000"/>
                    </a:ext>
                  </a:extLst>
                </a:gridCol>
              </a:tblGrid>
              <a:tr h="447040">
                <a:tc>
                  <a:txBody>
                    <a:bodyPr/>
                    <a:lstStyle/>
                    <a:p>
                      <a:pPr algn="ctr"/>
                      <a:r>
                        <a:rPr lang="nl-BE" sz="2100" b="1" dirty="0" smtClean="0"/>
                        <a:t>Transaction</a:t>
                      </a:r>
                      <a:r>
                        <a:rPr lang="nl-BE" sz="2100" b="1" baseline="0" dirty="0" smtClean="0"/>
                        <a:t>s</a:t>
                      </a:r>
                      <a:endParaRPr lang="nl-BE" sz="2100" b="1" dirty="0"/>
                    </a:p>
                  </a:txBody>
                  <a:tcPr marL="121920" marR="121920" marT="60960" marB="60960">
                    <a:solidFill>
                      <a:schemeClr val="accent1">
                        <a:alpha val="70000"/>
                      </a:schemeClr>
                    </a:solidFill>
                  </a:tcPr>
                </a:tc>
                <a:extLst>
                  <a:ext uri="{0D108BD9-81ED-4DB2-BD59-A6C34878D82A}">
                    <a16:rowId xmlns:a16="http://schemas.microsoft.com/office/drawing/2014/main" val="10000"/>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5,1 BTC        →  </a:t>
                      </a:r>
                    </a:p>
                  </a:txBody>
                  <a:tcPr marL="121920" marR="121920" marT="60960" marB="60960">
                    <a:solidFill>
                      <a:schemeClr val="accent1">
                        <a:tint val="40000"/>
                        <a:alpha val="90000"/>
                      </a:schemeClr>
                    </a:solidFill>
                  </a:tcPr>
                </a:tc>
                <a:extLst>
                  <a:ext uri="{0D108BD9-81ED-4DB2-BD59-A6C34878D82A}">
                    <a16:rowId xmlns:a16="http://schemas.microsoft.com/office/drawing/2014/main"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0,7 BTC        →  </a:t>
                      </a:r>
                    </a:p>
                  </a:txBody>
                  <a:tcPr marL="121920" marR="121920" marT="60960" marB="60960">
                    <a:solidFill>
                      <a:schemeClr val="accent1">
                        <a:tint val="20000"/>
                        <a:alpha val="90000"/>
                      </a:schemeClr>
                    </a:solidFill>
                  </a:tcPr>
                </a:tc>
                <a:extLst>
                  <a:ext uri="{0D108BD9-81ED-4DB2-BD59-A6C34878D82A}">
                    <a16:rowId xmlns:a16="http://schemas.microsoft.com/office/drawing/2014/main" val="10002"/>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100" dirty="0" smtClean="0"/>
                    </a:p>
                  </a:txBody>
                  <a:tcPr marL="121920" marR="121920" marT="60960" marB="60960">
                    <a:solidFill>
                      <a:schemeClr val="accent1">
                        <a:tint val="40000"/>
                        <a:alpha val="90000"/>
                      </a:schemeClr>
                    </a:solidFill>
                  </a:tcPr>
                </a:tc>
                <a:extLst>
                  <a:ext uri="{0D108BD9-81ED-4DB2-BD59-A6C34878D82A}">
                    <a16:rowId xmlns:a16="http://schemas.microsoft.com/office/drawing/2014/main" val="10003"/>
                  </a:ext>
                </a:extLst>
              </a:tr>
            </a:tbl>
          </a:graphicData>
        </a:graphic>
      </p:graphicFrame>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2065" y="5365506"/>
            <a:ext cx="267820" cy="331325"/>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8129" y="5365506"/>
            <a:ext cx="343911" cy="331327"/>
          </a:xfrm>
          <a:prstGeom prst="rect">
            <a:avLst/>
          </a:prstGeom>
        </p:spPr>
      </p:pic>
      <p:pic>
        <p:nvPicPr>
          <p:cNvPr id="78"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8077" y="5811906"/>
            <a:ext cx="264011" cy="331325"/>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2065" y="5811906"/>
            <a:ext cx="267820" cy="331325"/>
          </a:xfrm>
          <a:prstGeom prst="rect">
            <a:avLst/>
          </a:prstGeom>
        </p:spPr>
      </p:pic>
      <p:graphicFrame>
        <p:nvGraphicFramePr>
          <p:cNvPr id="80" name="Table 79"/>
          <p:cNvGraphicFramePr>
            <a:graphicFrameLocks noGrp="1"/>
          </p:cNvGraphicFramePr>
          <p:nvPr>
            <p:extLst/>
          </p:nvPr>
        </p:nvGraphicFramePr>
        <p:xfrm>
          <a:off x="1199456" y="2756925"/>
          <a:ext cx="2208245" cy="1788160"/>
        </p:xfrm>
        <a:graphic>
          <a:graphicData uri="http://schemas.openxmlformats.org/drawingml/2006/table">
            <a:tbl>
              <a:tblPr firstRow="1" bandRow="1">
                <a:tableStyleId>{5C22544A-7EE6-4342-B048-85BDC9FD1C3A}</a:tableStyleId>
              </a:tblPr>
              <a:tblGrid>
                <a:gridCol w="2208245">
                  <a:extLst>
                    <a:ext uri="{9D8B030D-6E8A-4147-A177-3AD203B41FA5}">
                      <a16:colId xmlns:a16="http://schemas.microsoft.com/office/drawing/2014/main" val="20000"/>
                    </a:ext>
                  </a:extLst>
                </a:gridCol>
              </a:tblGrid>
              <a:tr h="447040">
                <a:tc>
                  <a:txBody>
                    <a:bodyPr/>
                    <a:lstStyle/>
                    <a:p>
                      <a:pPr algn="ctr"/>
                      <a:r>
                        <a:rPr lang="nl-BE" sz="2100" b="1" dirty="0" smtClean="0"/>
                        <a:t>Transaction</a:t>
                      </a:r>
                      <a:r>
                        <a:rPr lang="nl-BE" sz="2100" b="1" baseline="0" dirty="0" smtClean="0"/>
                        <a:t>s</a:t>
                      </a:r>
                      <a:endParaRPr lang="nl-BE" sz="2100" b="1" dirty="0"/>
                    </a:p>
                  </a:txBody>
                  <a:tcPr marL="121920" marR="121920" marT="60960" marB="60960">
                    <a:solidFill>
                      <a:schemeClr val="accent1">
                        <a:alpha val="70000"/>
                      </a:schemeClr>
                    </a:solidFill>
                  </a:tcPr>
                </a:tc>
                <a:extLst>
                  <a:ext uri="{0D108BD9-81ED-4DB2-BD59-A6C34878D82A}">
                    <a16:rowId xmlns:a16="http://schemas.microsoft.com/office/drawing/2014/main" val="10000"/>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5,1 BTC        →  </a:t>
                      </a:r>
                    </a:p>
                  </a:txBody>
                  <a:tcPr marL="121920" marR="121920" marT="60960" marB="60960">
                    <a:solidFill>
                      <a:schemeClr val="accent1">
                        <a:tint val="40000"/>
                        <a:alpha val="90000"/>
                      </a:schemeClr>
                    </a:solidFill>
                  </a:tcPr>
                </a:tc>
                <a:extLst>
                  <a:ext uri="{0D108BD9-81ED-4DB2-BD59-A6C34878D82A}">
                    <a16:rowId xmlns:a16="http://schemas.microsoft.com/office/drawing/2014/main" val="10001"/>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100" b="0" dirty="0" smtClean="0"/>
                        <a:t>0,7 BTC        →  </a:t>
                      </a:r>
                    </a:p>
                  </a:txBody>
                  <a:tcPr marL="121920" marR="121920" marT="60960" marB="60960">
                    <a:solidFill>
                      <a:schemeClr val="accent1">
                        <a:tint val="20000"/>
                        <a:alpha val="90000"/>
                      </a:schemeClr>
                    </a:solidFill>
                  </a:tcPr>
                </a:tc>
                <a:extLst>
                  <a:ext uri="{0D108BD9-81ED-4DB2-BD59-A6C34878D82A}">
                    <a16:rowId xmlns:a16="http://schemas.microsoft.com/office/drawing/2014/main" val="10002"/>
                  </a:ext>
                </a:extLst>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100" dirty="0" smtClean="0"/>
                    </a:p>
                  </a:txBody>
                  <a:tcPr marL="121920" marR="121920" marT="60960" marB="60960">
                    <a:solidFill>
                      <a:schemeClr val="accent1">
                        <a:tint val="40000"/>
                        <a:alpha val="90000"/>
                      </a:schemeClr>
                    </a:solidFill>
                  </a:tcPr>
                </a:tc>
                <a:extLst>
                  <a:ext uri="{0D108BD9-81ED-4DB2-BD59-A6C34878D82A}">
                    <a16:rowId xmlns:a16="http://schemas.microsoft.com/office/drawing/2014/main" val="10003"/>
                  </a:ext>
                </a:extLst>
              </a:tr>
            </a:tbl>
          </a:graphicData>
        </a:graphic>
      </p:graphicFrame>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585" y="3273167"/>
            <a:ext cx="267820" cy="331325"/>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7649" y="3273167"/>
            <a:ext cx="343911" cy="331327"/>
          </a:xfrm>
          <a:prstGeom prst="rect">
            <a:avLst/>
          </a:prstGeom>
        </p:spPr>
      </p:pic>
      <p:pic>
        <p:nvPicPr>
          <p:cNvPr id="86"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7597" y="3719567"/>
            <a:ext cx="264011" cy="331325"/>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585" y="3719567"/>
            <a:ext cx="267820" cy="331325"/>
          </a:xfrm>
          <a:prstGeom prst="rect">
            <a:avLst/>
          </a:prstGeom>
        </p:spPr>
      </p:pic>
      <p:grpSp>
        <p:nvGrpSpPr>
          <p:cNvPr id="88" name="Group 87"/>
          <p:cNvGrpSpPr/>
          <p:nvPr/>
        </p:nvGrpSpPr>
        <p:grpSpPr>
          <a:xfrm>
            <a:off x="369586" y="1374291"/>
            <a:ext cx="1981999" cy="829757"/>
            <a:chOff x="289346" y="2184651"/>
            <a:chExt cx="1486499" cy="622318"/>
          </a:xfrm>
        </p:grpSpPr>
        <p:sp>
          <p:nvSpPr>
            <p:cNvPr id="89" name="Rounded Rectangular Callout 88"/>
            <p:cNvSpPr/>
            <p:nvPr/>
          </p:nvSpPr>
          <p:spPr>
            <a:xfrm>
              <a:off x="289346" y="2184651"/>
              <a:ext cx="1486499" cy="622318"/>
            </a:xfrm>
            <a:prstGeom prst="wedgeRoundRectCallout">
              <a:avLst>
                <a:gd name="adj1" fmla="val -29247"/>
                <a:gd name="adj2" fmla="val 10122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black"/>
                  </a:solidFill>
                  <a:latin typeface="Calibri"/>
                </a:rPr>
                <a:t>I transfer 0,4 BTC </a:t>
              </a:r>
              <a:r>
                <a:rPr lang="nl-BE" sz="2400" dirty="0" err="1">
                  <a:solidFill>
                    <a:prstClr val="black"/>
                  </a:solidFill>
                  <a:latin typeface="Calibri"/>
                </a:rPr>
                <a:t>to</a:t>
              </a:r>
              <a:r>
                <a:rPr lang="nl-BE" sz="2400" dirty="0">
                  <a:solidFill>
                    <a:prstClr val="black"/>
                  </a:solidFill>
                  <a:latin typeface="Calibri"/>
                </a:rPr>
                <a:t>       .</a:t>
              </a:r>
            </a:p>
          </p:txBody>
        </p:sp>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057" y="2481867"/>
              <a:ext cx="307756" cy="307756"/>
            </a:xfrm>
            <a:prstGeom prst="rect">
              <a:avLst/>
            </a:prstGeom>
          </p:spPr>
        </p:pic>
      </p:grpSp>
      <p:sp>
        <p:nvSpPr>
          <p:cNvPr id="93" name="Rounded Rectangular Callout 92"/>
          <p:cNvSpPr/>
          <p:nvPr/>
        </p:nvSpPr>
        <p:spPr>
          <a:xfrm>
            <a:off x="4904887" y="4532751"/>
            <a:ext cx="721916" cy="374464"/>
          </a:xfrm>
          <a:prstGeom prst="wedgeRoundRectCallout">
            <a:avLst>
              <a:gd name="adj1" fmla="val -29247"/>
              <a:gd name="adj2" fmla="val 10122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black"/>
                </a:solidFill>
                <a:latin typeface="Calibri"/>
              </a:rPr>
              <a:t>Ok!</a:t>
            </a:r>
          </a:p>
        </p:txBody>
      </p:sp>
      <p:pic>
        <p:nvPicPr>
          <p:cNvPr id="9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244" y="2509772"/>
            <a:ext cx="2046349" cy="15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ounded Rectangular Callout 94"/>
          <p:cNvSpPr/>
          <p:nvPr/>
        </p:nvSpPr>
        <p:spPr>
          <a:xfrm>
            <a:off x="8859321" y="2587489"/>
            <a:ext cx="721916" cy="374464"/>
          </a:xfrm>
          <a:prstGeom prst="wedgeRoundRectCallout">
            <a:avLst>
              <a:gd name="adj1" fmla="val -29247"/>
              <a:gd name="adj2" fmla="val 101227"/>
              <a:gd name="adj3"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black"/>
                </a:solidFill>
                <a:latin typeface="Calibri"/>
              </a:rPr>
              <a:t>Ok!</a:t>
            </a:r>
          </a:p>
        </p:txBody>
      </p:sp>
      <p:sp>
        <p:nvSpPr>
          <p:cNvPr id="96" name="Rounded Rectangular Callout 95"/>
          <p:cNvSpPr/>
          <p:nvPr/>
        </p:nvSpPr>
        <p:spPr>
          <a:xfrm>
            <a:off x="4863331" y="766373"/>
            <a:ext cx="721916" cy="374464"/>
          </a:xfrm>
          <a:prstGeom prst="wedgeRoundRectCallout">
            <a:avLst>
              <a:gd name="adj1" fmla="val -29247"/>
              <a:gd name="adj2" fmla="val 10122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black"/>
                </a:solidFill>
                <a:latin typeface="Calibri"/>
              </a:rPr>
              <a:t>Ok!</a:t>
            </a:r>
          </a:p>
        </p:txBody>
      </p:sp>
      <p:grpSp>
        <p:nvGrpSpPr>
          <p:cNvPr id="101" name="Group 100"/>
          <p:cNvGrpSpPr/>
          <p:nvPr/>
        </p:nvGrpSpPr>
        <p:grpSpPr>
          <a:xfrm>
            <a:off x="9562754" y="4389107"/>
            <a:ext cx="2061733" cy="420564"/>
            <a:chOff x="7172065" y="3291830"/>
            <a:chExt cx="1546300" cy="315423"/>
          </a:xfrm>
        </p:grpSpPr>
        <p:pic>
          <p:nvPicPr>
            <p:cNvPr id="102"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9811" y="3319088"/>
              <a:ext cx="198009" cy="237489"/>
            </a:xfrm>
            <a:prstGeom prst="rect">
              <a:avLst/>
            </a:prstGeom>
          </p:spPr>
        </p:pic>
        <p:pic>
          <p:nvPicPr>
            <p:cNvPr id="103" name="Picture 10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0432" y="3319088"/>
              <a:ext cx="257933" cy="237489"/>
            </a:xfrm>
            <a:prstGeom prst="rect">
              <a:avLst/>
            </a:prstGeom>
          </p:spPr>
        </p:pic>
        <p:sp>
          <p:nvSpPr>
            <p:cNvPr id="104" name="Rectangle 103"/>
            <p:cNvSpPr/>
            <p:nvPr/>
          </p:nvSpPr>
          <p:spPr>
            <a:xfrm>
              <a:off x="7172065" y="3291830"/>
              <a:ext cx="1316129" cy="315423"/>
            </a:xfrm>
            <a:prstGeom prst="rect">
              <a:avLst/>
            </a:prstGeom>
          </p:spPr>
          <p:txBody>
            <a:bodyPr wrap="none">
              <a:spAutoFit/>
            </a:bodyPr>
            <a:lstStyle/>
            <a:p>
              <a:pPr defTabSz="1219170" fontAlgn="auto">
                <a:spcBef>
                  <a:spcPts val="0"/>
                </a:spcBef>
                <a:spcAft>
                  <a:spcPts val="0"/>
                </a:spcAft>
              </a:pPr>
              <a:r>
                <a:rPr lang="nl-BE" sz="2133" dirty="0">
                  <a:solidFill>
                    <a:prstClr val="black"/>
                  </a:solidFill>
                  <a:latin typeface="Calibri"/>
                  <a:cs typeface="+mn-cs"/>
                </a:rPr>
                <a:t>0,4 BTC        →</a:t>
              </a:r>
            </a:p>
          </p:txBody>
        </p:sp>
      </p:grpSp>
      <p:grpSp>
        <p:nvGrpSpPr>
          <p:cNvPr id="105" name="Group 104"/>
          <p:cNvGrpSpPr/>
          <p:nvPr/>
        </p:nvGrpSpPr>
        <p:grpSpPr>
          <a:xfrm>
            <a:off x="5434296" y="2520731"/>
            <a:ext cx="2061733" cy="420564"/>
            <a:chOff x="4075721" y="1890548"/>
            <a:chExt cx="1546300" cy="315423"/>
          </a:xfrm>
        </p:grpSpPr>
        <p:pic>
          <p:nvPicPr>
            <p:cNvPr id="106"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3467" y="1917806"/>
              <a:ext cx="198009" cy="237489"/>
            </a:xfrm>
            <a:prstGeom prst="rect">
              <a:avLst/>
            </a:prstGeom>
          </p:spPr>
        </p:pic>
        <p:pic>
          <p:nvPicPr>
            <p:cNvPr id="107" name="Picture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4088" y="1917806"/>
              <a:ext cx="257933" cy="237489"/>
            </a:xfrm>
            <a:prstGeom prst="rect">
              <a:avLst/>
            </a:prstGeom>
          </p:spPr>
        </p:pic>
        <p:sp>
          <p:nvSpPr>
            <p:cNvPr id="108" name="Rectangle 107"/>
            <p:cNvSpPr/>
            <p:nvPr/>
          </p:nvSpPr>
          <p:spPr>
            <a:xfrm>
              <a:off x="4075721" y="1890548"/>
              <a:ext cx="1316129" cy="315423"/>
            </a:xfrm>
            <a:prstGeom prst="rect">
              <a:avLst/>
            </a:prstGeom>
          </p:spPr>
          <p:txBody>
            <a:bodyPr wrap="none">
              <a:spAutoFit/>
            </a:bodyPr>
            <a:lstStyle/>
            <a:p>
              <a:pPr defTabSz="1219170" fontAlgn="auto">
                <a:spcBef>
                  <a:spcPts val="0"/>
                </a:spcBef>
                <a:spcAft>
                  <a:spcPts val="0"/>
                </a:spcAft>
              </a:pPr>
              <a:r>
                <a:rPr lang="nl-BE" sz="2133" dirty="0">
                  <a:solidFill>
                    <a:prstClr val="black"/>
                  </a:solidFill>
                  <a:latin typeface="Calibri"/>
                  <a:cs typeface="+mn-cs"/>
                </a:rPr>
                <a:t>0,4 BTC        →</a:t>
              </a:r>
            </a:p>
          </p:txBody>
        </p:sp>
      </p:grpSp>
      <p:grpSp>
        <p:nvGrpSpPr>
          <p:cNvPr id="109" name="Group 108"/>
          <p:cNvGrpSpPr/>
          <p:nvPr/>
        </p:nvGrpSpPr>
        <p:grpSpPr>
          <a:xfrm>
            <a:off x="5530306" y="6220863"/>
            <a:ext cx="2061733" cy="420564"/>
            <a:chOff x="4147729" y="4665647"/>
            <a:chExt cx="1546300" cy="315423"/>
          </a:xfrm>
        </p:grpSpPr>
        <p:pic>
          <p:nvPicPr>
            <p:cNvPr id="110"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05475" y="4692905"/>
              <a:ext cx="198009" cy="237489"/>
            </a:xfrm>
            <a:prstGeom prst="rect">
              <a:avLst/>
            </a:prstGeom>
          </p:spPr>
        </p:pic>
        <p:pic>
          <p:nvPicPr>
            <p:cNvPr id="111" name="Picture 1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096" y="4692905"/>
              <a:ext cx="257933" cy="237489"/>
            </a:xfrm>
            <a:prstGeom prst="rect">
              <a:avLst/>
            </a:prstGeom>
          </p:spPr>
        </p:pic>
        <p:sp>
          <p:nvSpPr>
            <p:cNvPr id="112" name="Rectangle 111"/>
            <p:cNvSpPr/>
            <p:nvPr/>
          </p:nvSpPr>
          <p:spPr>
            <a:xfrm>
              <a:off x="4147729" y="4665647"/>
              <a:ext cx="1316129" cy="315423"/>
            </a:xfrm>
            <a:prstGeom prst="rect">
              <a:avLst/>
            </a:prstGeom>
          </p:spPr>
          <p:txBody>
            <a:bodyPr wrap="none">
              <a:spAutoFit/>
            </a:bodyPr>
            <a:lstStyle/>
            <a:p>
              <a:pPr defTabSz="1219170" fontAlgn="auto">
                <a:spcBef>
                  <a:spcPts val="0"/>
                </a:spcBef>
                <a:spcAft>
                  <a:spcPts val="0"/>
                </a:spcAft>
              </a:pPr>
              <a:r>
                <a:rPr lang="nl-BE" sz="2133" dirty="0">
                  <a:solidFill>
                    <a:prstClr val="black"/>
                  </a:solidFill>
                  <a:latin typeface="Calibri"/>
                  <a:cs typeface="+mn-cs"/>
                </a:rPr>
                <a:t>0,4 BTC        →</a:t>
              </a:r>
            </a:p>
          </p:txBody>
        </p:sp>
      </p:grpSp>
      <p:grpSp>
        <p:nvGrpSpPr>
          <p:cNvPr id="113" name="Group 112"/>
          <p:cNvGrpSpPr/>
          <p:nvPr/>
        </p:nvGrpSpPr>
        <p:grpSpPr>
          <a:xfrm>
            <a:off x="1209826" y="4128524"/>
            <a:ext cx="2061733" cy="420564"/>
            <a:chOff x="907369" y="3096393"/>
            <a:chExt cx="1546300" cy="315423"/>
          </a:xfrm>
        </p:grpSpPr>
        <p:pic>
          <p:nvPicPr>
            <p:cNvPr id="114"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5115" y="3123651"/>
              <a:ext cx="198009" cy="237489"/>
            </a:xfrm>
            <a:prstGeom prst="rect">
              <a:avLst/>
            </a:prstGeom>
          </p:spPr>
        </p:pic>
        <p:pic>
          <p:nvPicPr>
            <p:cNvPr id="115" name="Picture 1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5736" y="3123651"/>
              <a:ext cx="257933" cy="237489"/>
            </a:xfrm>
            <a:prstGeom prst="rect">
              <a:avLst/>
            </a:prstGeom>
          </p:spPr>
        </p:pic>
        <p:sp>
          <p:nvSpPr>
            <p:cNvPr id="116" name="Rectangle 115"/>
            <p:cNvSpPr/>
            <p:nvPr/>
          </p:nvSpPr>
          <p:spPr>
            <a:xfrm>
              <a:off x="907369" y="3096393"/>
              <a:ext cx="1316129" cy="315423"/>
            </a:xfrm>
            <a:prstGeom prst="rect">
              <a:avLst/>
            </a:prstGeom>
          </p:spPr>
          <p:txBody>
            <a:bodyPr wrap="none">
              <a:spAutoFit/>
            </a:bodyPr>
            <a:lstStyle/>
            <a:p>
              <a:pPr defTabSz="1219170" fontAlgn="auto">
                <a:spcBef>
                  <a:spcPts val="0"/>
                </a:spcBef>
                <a:spcAft>
                  <a:spcPts val="0"/>
                </a:spcAft>
              </a:pPr>
              <a:r>
                <a:rPr lang="nl-BE" sz="2133" dirty="0">
                  <a:solidFill>
                    <a:prstClr val="black"/>
                  </a:solidFill>
                  <a:latin typeface="Calibri"/>
                  <a:cs typeface="+mn-cs"/>
                </a:rPr>
                <a:t>0,4 BTC        →</a:t>
              </a:r>
            </a:p>
          </p:txBody>
        </p:sp>
      </p:grpSp>
    </p:spTree>
    <p:extLst>
      <p:ext uri="{BB962C8B-B14F-4D97-AF65-F5344CB8AC3E}">
        <p14:creationId xmlns:p14="http://schemas.microsoft.com/office/powerpoint/2010/main" val="12142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629920" y="-32577"/>
            <a:ext cx="10972800" cy="1143000"/>
          </a:xfrm>
        </p:spPr>
        <p:txBody>
          <a:bodyPr>
            <a:normAutofit/>
          </a:bodyPr>
          <a:lstStyle/>
          <a:p>
            <a:r>
              <a:rPr lang="nl-BE" dirty="0" smtClean="0">
                <a:solidFill>
                  <a:schemeClr val="bg1"/>
                </a:solidFill>
              </a:rPr>
              <a:t>A chain of </a:t>
            </a:r>
            <a:r>
              <a:rPr lang="nl-BE" dirty="0" err="1" smtClean="0">
                <a:solidFill>
                  <a:schemeClr val="bg1"/>
                </a:solidFill>
              </a:rPr>
              <a:t>blocks</a:t>
            </a:r>
            <a:endParaRPr lang="nl-BE" sz="4133" b="1" dirty="0"/>
          </a:p>
        </p:txBody>
      </p:sp>
      <p:grpSp>
        <p:nvGrpSpPr>
          <p:cNvPr id="68" name="Group 67"/>
          <p:cNvGrpSpPr>
            <a:grpSpLocks noChangeAspect="1"/>
          </p:cNvGrpSpPr>
          <p:nvPr/>
        </p:nvGrpSpPr>
        <p:grpSpPr>
          <a:xfrm>
            <a:off x="-507528" y="1178869"/>
            <a:ext cx="12819075" cy="3306248"/>
            <a:chOff x="-1260054" y="915566"/>
            <a:chExt cx="10493714" cy="2706500"/>
          </a:xfrm>
        </p:grpSpPr>
        <p:cxnSp>
          <p:nvCxnSpPr>
            <p:cNvPr id="19" name="Straight Arrow Connector 18"/>
            <p:cNvCxnSpPr/>
            <p:nvPr/>
          </p:nvCxnSpPr>
          <p:spPr>
            <a:xfrm flipH="1" flipV="1">
              <a:off x="499718" y="1463228"/>
              <a:ext cx="444459"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936600" y="915566"/>
              <a:ext cx="1759772" cy="2706500"/>
              <a:chOff x="3005960" y="1145211"/>
              <a:chExt cx="1759772" cy="2706500"/>
            </a:xfrm>
          </p:grpSpPr>
          <p:sp>
            <p:nvSpPr>
              <p:cNvPr id="8" name="Rounded Rectangle 7"/>
              <p:cNvSpPr/>
              <p:nvPr/>
            </p:nvSpPr>
            <p:spPr>
              <a:xfrm>
                <a:off x="3005960" y="1145211"/>
                <a:ext cx="1759772" cy="2706500"/>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 name="Rounded Rectangle 8"/>
              <p:cNvSpPr/>
              <p:nvPr/>
            </p:nvSpPr>
            <p:spPr>
              <a:xfrm>
                <a:off x="3117964" y="2897528"/>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0" name="Rounded Rectangle 9"/>
              <p:cNvSpPr/>
              <p:nvPr/>
            </p:nvSpPr>
            <p:spPr>
              <a:xfrm>
                <a:off x="3118038" y="1534383"/>
                <a:ext cx="1551892"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11" name="TextBox 10"/>
              <p:cNvSpPr txBox="1"/>
              <p:nvPr/>
            </p:nvSpPr>
            <p:spPr>
              <a:xfrm>
                <a:off x="3423775" y="1153861"/>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52</a:t>
                </a:r>
              </a:p>
            </p:txBody>
          </p:sp>
          <p:sp>
            <p:nvSpPr>
              <p:cNvPr id="21" name="Rounded Rectangle 20"/>
              <p:cNvSpPr/>
              <p:nvPr/>
            </p:nvSpPr>
            <p:spPr>
              <a:xfrm>
                <a:off x="3109900" y="2003076"/>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2" name="Rounded Rectangle 21"/>
              <p:cNvSpPr/>
              <p:nvPr/>
            </p:nvSpPr>
            <p:spPr>
              <a:xfrm>
                <a:off x="3109388" y="2450302"/>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0" name="Rounded Rectangle 29"/>
              <p:cNvSpPr/>
              <p:nvPr/>
            </p:nvSpPr>
            <p:spPr>
              <a:xfrm>
                <a:off x="3109900" y="3344753"/>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400" dirty="0">
                  <a:solidFill>
                    <a:prstClr val="white"/>
                  </a:solidFill>
                  <a:latin typeface="Calibri"/>
                </a:endParaRPr>
              </a:p>
            </p:txBody>
          </p:sp>
        </p:grpSp>
        <p:grpSp>
          <p:nvGrpSpPr>
            <p:cNvPr id="54" name="Group 53"/>
            <p:cNvGrpSpPr/>
            <p:nvPr/>
          </p:nvGrpSpPr>
          <p:grpSpPr>
            <a:xfrm>
              <a:off x="838273" y="915566"/>
              <a:ext cx="1759772" cy="2241387"/>
              <a:chOff x="925893" y="1145210"/>
              <a:chExt cx="1759772" cy="2241387"/>
            </a:xfrm>
          </p:grpSpPr>
          <p:sp>
            <p:nvSpPr>
              <p:cNvPr id="4" name="Rounded Rectangle 3"/>
              <p:cNvSpPr/>
              <p:nvPr/>
            </p:nvSpPr>
            <p:spPr>
              <a:xfrm>
                <a:off x="925893" y="1145210"/>
                <a:ext cx="1759772" cy="2241387"/>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 name="Rounded Rectangle 4"/>
              <p:cNvSpPr/>
              <p:nvPr/>
            </p:nvSpPr>
            <p:spPr>
              <a:xfrm>
                <a:off x="1031902" y="2884280"/>
                <a:ext cx="1551110"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6" name="Rounded Rectangle 5"/>
              <p:cNvSpPr/>
              <p:nvPr/>
            </p:nvSpPr>
            <p:spPr>
              <a:xfrm>
                <a:off x="1030783" y="2001357"/>
                <a:ext cx="1552123" cy="383993"/>
              </a:xfrm>
              <a:prstGeom prst="roundRect">
                <a:avLst/>
              </a:prstGeom>
              <a:solidFill>
                <a:schemeClr val="accent5">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7" name="TextBox 6"/>
              <p:cNvSpPr txBox="1"/>
              <p:nvPr/>
            </p:nvSpPr>
            <p:spPr>
              <a:xfrm>
                <a:off x="1355976" y="115386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51</a:t>
                </a:r>
              </a:p>
            </p:txBody>
          </p:sp>
          <p:sp>
            <p:nvSpPr>
              <p:cNvPr id="20" name="Rounded Rectangle 19"/>
              <p:cNvSpPr/>
              <p:nvPr/>
            </p:nvSpPr>
            <p:spPr>
              <a:xfrm>
                <a:off x="1031797" y="1534383"/>
                <a:ext cx="1551109"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29" name="Rounded Rectangle 28"/>
              <p:cNvSpPr/>
              <p:nvPr/>
            </p:nvSpPr>
            <p:spPr>
              <a:xfrm>
                <a:off x="1030783" y="2442818"/>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r>
                  <a:rPr lang="nl-BE" sz="2000" dirty="0">
                    <a:solidFill>
                      <a:prstClr val="white"/>
                    </a:solidFill>
                    <a:latin typeface="Calibri"/>
                  </a:rPr>
                  <a:t>5,10 BTC     →    </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591" y="2486790"/>
                <a:ext cx="287963" cy="287963"/>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782" y="2486790"/>
                <a:ext cx="224251" cy="287963"/>
              </a:xfrm>
              <a:prstGeom prst="rect">
                <a:avLst/>
              </a:prstGeom>
            </p:spPr>
          </p:pic>
        </p:grpSp>
        <p:grpSp>
          <p:nvGrpSpPr>
            <p:cNvPr id="56" name="Group 55"/>
            <p:cNvGrpSpPr/>
            <p:nvPr/>
          </p:nvGrpSpPr>
          <p:grpSpPr>
            <a:xfrm>
              <a:off x="5034927" y="915566"/>
              <a:ext cx="1759772" cy="2706500"/>
              <a:chOff x="5084785" y="1145210"/>
              <a:chExt cx="1759772" cy="2706500"/>
            </a:xfrm>
          </p:grpSpPr>
          <p:sp>
            <p:nvSpPr>
              <p:cNvPr id="13" name="Rounded Rectangle 12"/>
              <p:cNvSpPr/>
              <p:nvPr/>
            </p:nvSpPr>
            <p:spPr>
              <a:xfrm>
                <a:off x="5084785" y="1145210"/>
                <a:ext cx="1759772" cy="2706500"/>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4" name="Rounded Rectangle 13"/>
              <p:cNvSpPr/>
              <p:nvPr/>
            </p:nvSpPr>
            <p:spPr>
              <a:xfrm>
                <a:off x="5211680" y="1534383"/>
                <a:ext cx="1537075"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15" name="TextBox 14"/>
              <p:cNvSpPr txBox="1"/>
              <p:nvPr/>
            </p:nvSpPr>
            <p:spPr>
              <a:xfrm>
                <a:off x="5522453" y="1157941"/>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53</a:t>
                </a:r>
              </a:p>
            </p:txBody>
          </p:sp>
          <p:sp>
            <p:nvSpPr>
              <p:cNvPr id="16" name="Rounded Rectangle 15"/>
              <p:cNvSpPr/>
              <p:nvPr/>
            </p:nvSpPr>
            <p:spPr>
              <a:xfrm>
                <a:off x="5188610" y="2900052"/>
                <a:ext cx="1551892"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7" name="Rounded Rectangle 16"/>
              <p:cNvSpPr/>
              <p:nvPr/>
            </p:nvSpPr>
            <p:spPr>
              <a:xfrm>
                <a:off x="5188610" y="2010648"/>
                <a:ext cx="1551892"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1" name="Rounded Rectangle 30"/>
              <p:cNvSpPr/>
              <p:nvPr/>
            </p:nvSpPr>
            <p:spPr>
              <a:xfrm>
                <a:off x="5188610" y="2455350"/>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400" dirty="0">
                  <a:solidFill>
                    <a:prstClr val="white"/>
                  </a:solidFill>
                  <a:latin typeface="Calibri"/>
                </a:endParaRPr>
              </a:p>
            </p:txBody>
          </p:sp>
          <p:sp>
            <p:nvSpPr>
              <p:cNvPr id="32" name="Rounded Rectangle 31"/>
              <p:cNvSpPr/>
              <p:nvPr/>
            </p:nvSpPr>
            <p:spPr>
              <a:xfrm>
                <a:off x="5188610" y="3344753"/>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r>
                  <a:rPr lang="nl-BE" sz="2000" dirty="0">
                    <a:solidFill>
                      <a:prstClr val="white"/>
                    </a:solidFill>
                    <a:latin typeface="Calibri"/>
                  </a:rPr>
                  <a:t>0,70 BTC     →    </a:t>
                </a:r>
              </a:p>
            </p:txBody>
          </p:sp>
          <p:pic>
            <p:nvPicPr>
              <p:cNvPr id="35"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751" y="3404595"/>
                <a:ext cx="221062" cy="287963"/>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622" y="3404595"/>
                <a:ext cx="224251" cy="287963"/>
              </a:xfrm>
              <a:prstGeom prst="rect">
                <a:avLst/>
              </a:prstGeom>
            </p:spPr>
          </p:pic>
        </p:grpSp>
        <p:grpSp>
          <p:nvGrpSpPr>
            <p:cNvPr id="57" name="Group 56"/>
            <p:cNvGrpSpPr/>
            <p:nvPr/>
          </p:nvGrpSpPr>
          <p:grpSpPr>
            <a:xfrm>
              <a:off x="7133254" y="915566"/>
              <a:ext cx="1759772" cy="2284613"/>
              <a:chOff x="7133254" y="1145212"/>
              <a:chExt cx="1759772" cy="2284613"/>
            </a:xfrm>
          </p:grpSpPr>
          <p:sp>
            <p:nvSpPr>
              <p:cNvPr id="23" name="Rounded Rectangle 22"/>
              <p:cNvSpPr/>
              <p:nvPr/>
            </p:nvSpPr>
            <p:spPr>
              <a:xfrm>
                <a:off x="7133254" y="1145212"/>
                <a:ext cx="1759772" cy="2284613"/>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4" name="Rounded Rectangle 23"/>
              <p:cNvSpPr/>
              <p:nvPr/>
            </p:nvSpPr>
            <p:spPr>
              <a:xfrm>
                <a:off x="7257334" y="1534383"/>
                <a:ext cx="1531635"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25" name="Rounded Rectangle 24"/>
              <p:cNvSpPr/>
              <p:nvPr/>
            </p:nvSpPr>
            <p:spPr>
              <a:xfrm>
                <a:off x="7237078" y="2464885"/>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6" name="Rounded Rectangle 25"/>
              <p:cNvSpPr/>
              <p:nvPr/>
            </p:nvSpPr>
            <p:spPr>
              <a:xfrm>
                <a:off x="7237078" y="2010648"/>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7" name="TextBox 26"/>
              <p:cNvSpPr txBox="1"/>
              <p:nvPr/>
            </p:nvSpPr>
            <p:spPr>
              <a:xfrm>
                <a:off x="7573348" y="1157943"/>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54</a:t>
                </a:r>
              </a:p>
            </p:txBody>
          </p:sp>
          <p:grpSp>
            <p:nvGrpSpPr>
              <p:cNvPr id="37" name="Group 36"/>
              <p:cNvGrpSpPr/>
              <p:nvPr/>
            </p:nvGrpSpPr>
            <p:grpSpPr>
              <a:xfrm>
                <a:off x="7237078" y="2919121"/>
                <a:ext cx="1552123" cy="383993"/>
                <a:chOff x="7213694" y="3169955"/>
                <a:chExt cx="1746364" cy="432048"/>
              </a:xfrm>
            </p:grpSpPr>
            <p:sp>
              <p:nvSpPr>
                <p:cNvPr id="38" name="Rounded Rectangle 37"/>
                <p:cNvSpPr/>
                <p:nvPr/>
              </p:nvSpPr>
              <p:spPr>
                <a:xfrm>
                  <a:off x="7213694" y="3169955"/>
                  <a:ext cx="1746364" cy="432048"/>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r>
                    <a:rPr lang="nl-BE" sz="2000" dirty="0">
                      <a:solidFill>
                        <a:prstClr val="white"/>
                      </a:solidFill>
                      <a:latin typeface="Calibri"/>
                    </a:rPr>
                    <a:t>0,40 BTC     →    </a:t>
                  </a:r>
                </a:p>
              </p:txBody>
            </p:sp>
            <p:pic>
              <p:nvPicPr>
                <p:cNvPr id="3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22" y="3233187"/>
                  <a:ext cx="248727" cy="323999"/>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4233" y="3233187"/>
                  <a:ext cx="324001" cy="323999"/>
                </a:xfrm>
                <a:prstGeom prst="rect">
                  <a:avLst/>
                </a:prstGeom>
              </p:spPr>
            </p:pic>
          </p:grpSp>
        </p:grpSp>
        <p:grpSp>
          <p:nvGrpSpPr>
            <p:cNvPr id="53" name="Group 52"/>
            <p:cNvGrpSpPr/>
            <p:nvPr/>
          </p:nvGrpSpPr>
          <p:grpSpPr>
            <a:xfrm>
              <a:off x="-1260054" y="915566"/>
              <a:ext cx="1759772" cy="1835546"/>
              <a:chOff x="-1292228" y="1131590"/>
              <a:chExt cx="1759772" cy="1835546"/>
            </a:xfrm>
          </p:grpSpPr>
          <p:sp>
            <p:nvSpPr>
              <p:cNvPr id="45" name="Rounded Rectangle 44"/>
              <p:cNvSpPr/>
              <p:nvPr/>
            </p:nvSpPr>
            <p:spPr>
              <a:xfrm>
                <a:off x="-1292228" y="1131590"/>
                <a:ext cx="1759772" cy="1835546"/>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47" name="Rounded Rectangle 46"/>
              <p:cNvSpPr/>
              <p:nvPr/>
            </p:nvSpPr>
            <p:spPr>
              <a:xfrm>
                <a:off x="-1180150" y="1520762"/>
                <a:ext cx="1551892"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48" name="TextBox 47"/>
              <p:cNvSpPr txBox="1"/>
              <p:nvPr/>
            </p:nvSpPr>
            <p:spPr>
              <a:xfrm>
                <a:off x="-862621" y="113159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50</a:t>
                </a:r>
              </a:p>
            </p:txBody>
          </p:sp>
          <p:sp>
            <p:nvSpPr>
              <p:cNvPr id="49" name="Rounded Rectangle 48"/>
              <p:cNvSpPr/>
              <p:nvPr/>
            </p:nvSpPr>
            <p:spPr>
              <a:xfrm>
                <a:off x="-1188288" y="1989455"/>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0" name="Rounded Rectangle 49"/>
              <p:cNvSpPr/>
              <p:nvPr/>
            </p:nvSpPr>
            <p:spPr>
              <a:xfrm>
                <a:off x="-1188800" y="2436681"/>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grpSp>
        <p:cxnSp>
          <p:nvCxnSpPr>
            <p:cNvPr id="59" name="Straight Arrow Connector 58"/>
            <p:cNvCxnSpPr/>
            <p:nvPr/>
          </p:nvCxnSpPr>
          <p:spPr>
            <a:xfrm flipH="1" flipV="1">
              <a:off x="2604145" y="1463228"/>
              <a:ext cx="444459"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709606" y="1463228"/>
              <a:ext cx="444459"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6812875" y="1463228"/>
              <a:ext cx="444459"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8789201" y="1463228"/>
              <a:ext cx="444459"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5231905" y="4876258"/>
            <a:ext cx="6432417"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a:solidFill>
                  <a:prstClr val="white"/>
                </a:solidFill>
                <a:latin typeface="Calibri"/>
              </a:rPr>
              <a:t>At </a:t>
            </a:r>
            <a:r>
              <a:rPr lang="nl-BE" sz="2133" dirty="0" err="1">
                <a:solidFill>
                  <a:prstClr val="white"/>
                </a:solidFill>
                <a:latin typeface="Calibri"/>
              </a:rPr>
              <a:t>predetermined</a:t>
            </a:r>
            <a:r>
              <a:rPr lang="nl-BE" sz="2133" dirty="0">
                <a:solidFill>
                  <a:prstClr val="white"/>
                </a:solidFill>
                <a:latin typeface="Calibri"/>
              </a:rPr>
              <a:t> </a:t>
            </a:r>
            <a:r>
              <a:rPr lang="nl-BE" sz="2133" dirty="0" err="1">
                <a:solidFill>
                  <a:prstClr val="white"/>
                </a:solidFill>
                <a:latin typeface="Calibri"/>
              </a:rPr>
              <a:t>frequency</a:t>
            </a:r>
            <a:r>
              <a:rPr lang="nl-BE" sz="2133" dirty="0">
                <a:solidFill>
                  <a:prstClr val="white"/>
                </a:solidFill>
                <a:latin typeface="Calibri"/>
              </a:rPr>
              <a:t>, </a:t>
            </a:r>
            <a:r>
              <a:rPr lang="nl-BE" sz="2133" dirty="0" err="1">
                <a:solidFill>
                  <a:prstClr val="white"/>
                </a:solidFill>
                <a:latin typeface="Calibri"/>
              </a:rPr>
              <a:t>the</a:t>
            </a:r>
            <a:r>
              <a:rPr lang="nl-BE" sz="2133" dirty="0">
                <a:solidFill>
                  <a:prstClr val="white"/>
                </a:solidFill>
                <a:latin typeface="Calibri"/>
              </a:rPr>
              <a:t> </a:t>
            </a:r>
            <a:r>
              <a:rPr lang="nl-BE" sz="2133" dirty="0" err="1">
                <a:solidFill>
                  <a:prstClr val="white"/>
                </a:solidFill>
                <a:latin typeface="Calibri"/>
              </a:rPr>
              <a:t>network</a:t>
            </a:r>
            <a:r>
              <a:rPr lang="nl-BE" sz="2133" dirty="0">
                <a:solidFill>
                  <a:prstClr val="white"/>
                </a:solidFill>
                <a:latin typeface="Calibri"/>
              </a:rPr>
              <a:t> </a:t>
            </a:r>
            <a:r>
              <a:rPr lang="nl-BE" sz="2133" dirty="0" err="1">
                <a:solidFill>
                  <a:prstClr val="white"/>
                </a:solidFill>
                <a:latin typeface="Calibri"/>
              </a:rPr>
              <a:t>appends</a:t>
            </a:r>
            <a:r>
              <a:rPr lang="nl-BE" sz="2133" dirty="0">
                <a:solidFill>
                  <a:prstClr val="white"/>
                </a:solidFill>
                <a:latin typeface="Calibri"/>
              </a:rPr>
              <a:t> new block </a:t>
            </a:r>
            <a:r>
              <a:rPr lang="nl-BE" sz="2133" dirty="0" err="1">
                <a:solidFill>
                  <a:prstClr val="white"/>
                </a:solidFill>
                <a:latin typeface="Calibri"/>
              </a:rPr>
              <a:t>with</a:t>
            </a:r>
            <a:r>
              <a:rPr lang="nl-BE" sz="2133" dirty="0">
                <a:solidFill>
                  <a:prstClr val="white"/>
                </a:solidFill>
                <a:latin typeface="Calibri"/>
              </a:rPr>
              <a:t> most recent transactions</a:t>
            </a:r>
          </a:p>
        </p:txBody>
      </p:sp>
      <p:sp>
        <p:nvSpPr>
          <p:cNvPr id="64" name="Rounded Rectangle 63"/>
          <p:cNvSpPr/>
          <p:nvPr/>
        </p:nvSpPr>
        <p:spPr>
          <a:xfrm>
            <a:off x="3780547" y="5829266"/>
            <a:ext cx="3612612"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a:solidFill>
                  <a:prstClr val="white"/>
                </a:solidFill>
                <a:latin typeface="Calibri"/>
              </a:rPr>
              <a:t>Transaction in blockchain </a:t>
            </a:r>
            <a:r>
              <a:rPr lang="nl-BE" sz="2133" dirty="0" err="1">
                <a:solidFill>
                  <a:prstClr val="white"/>
                </a:solidFill>
                <a:latin typeface="Calibri"/>
              </a:rPr>
              <a:t>cannot</a:t>
            </a:r>
            <a:r>
              <a:rPr lang="nl-BE" sz="2133" dirty="0">
                <a:solidFill>
                  <a:prstClr val="white"/>
                </a:solidFill>
                <a:latin typeface="Calibri"/>
              </a:rPr>
              <a:t> </a:t>
            </a:r>
            <a:r>
              <a:rPr lang="nl-BE" sz="2133" dirty="0" err="1">
                <a:solidFill>
                  <a:prstClr val="white"/>
                </a:solidFill>
                <a:latin typeface="Calibri"/>
              </a:rPr>
              <a:t>be</a:t>
            </a:r>
            <a:r>
              <a:rPr lang="nl-BE" sz="2133" dirty="0">
                <a:solidFill>
                  <a:prstClr val="white"/>
                </a:solidFill>
                <a:latin typeface="Calibri"/>
              </a:rPr>
              <a:t> </a:t>
            </a:r>
            <a:r>
              <a:rPr lang="nl-BE" sz="2133" dirty="0" err="1">
                <a:solidFill>
                  <a:prstClr val="white"/>
                </a:solidFill>
                <a:latin typeface="Calibri"/>
              </a:rPr>
              <a:t>removed</a:t>
            </a:r>
            <a:endParaRPr lang="nl-BE" sz="2133" dirty="0">
              <a:solidFill>
                <a:prstClr val="white"/>
              </a:solidFill>
              <a:latin typeface="Calibri"/>
            </a:endParaRPr>
          </a:p>
        </p:txBody>
      </p:sp>
      <p:sp>
        <p:nvSpPr>
          <p:cNvPr id="65" name="Rounded Rectangle 64"/>
          <p:cNvSpPr/>
          <p:nvPr/>
        </p:nvSpPr>
        <p:spPr>
          <a:xfrm>
            <a:off x="431372" y="5829266"/>
            <a:ext cx="2998129"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a:solidFill>
                  <a:prstClr val="white"/>
                </a:solidFill>
                <a:latin typeface="Calibri"/>
              </a:rPr>
              <a:t>Blockchain </a:t>
            </a:r>
            <a:r>
              <a:rPr lang="nl-BE" sz="2133" dirty="0" err="1">
                <a:solidFill>
                  <a:prstClr val="white"/>
                </a:solidFill>
                <a:latin typeface="Calibri"/>
              </a:rPr>
              <a:t>contains</a:t>
            </a:r>
            <a:r>
              <a:rPr lang="nl-BE" sz="2133" dirty="0">
                <a:solidFill>
                  <a:prstClr val="white"/>
                </a:solidFill>
                <a:latin typeface="Calibri"/>
              </a:rPr>
              <a:t> ALL transactions</a:t>
            </a:r>
          </a:p>
        </p:txBody>
      </p:sp>
      <p:sp>
        <p:nvSpPr>
          <p:cNvPr id="66" name="Rounded Rectangle 65"/>
          <p:cNvSpPr/>
          <p:nvPr/>
        </p:nvSpPr>
        <p:spPr>
          <a:xfrm>
            <a:off x="431372" y="4876258"/>
            <a:ext cx="4416491"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err="1">
                <a:solidFill>
                  <a:prstClr val="white"/>
                </a:solidFill>
                <a:latin typeface="Calibri"/>
              </a:rPr>
              <a:t>Concatenation</a:t>
            </a:r>
            <a:r>
              <a:rPr lang="nl-BE" sz="2133" dirty="0">
                <a:solidFill>
                  <a:prstClr val="white"/>
                </a:solidFill>
                <a:latin typeface="Calibri"/>
              </a:rPr>
              <a:t> of blocks, </a:t>
            </a:r>
            <a:r>
              <a:rPr lang="nl-BE" sz="2133" dirty="0" err="1">
                <a:solidFill>
                  <a:prstClr val="white"/>
                </a:solidFill>
                <a:latin typeface="Calibri"/>
              </a:rPr>
              <a:t>which</a:t>
            </a:r>
            <a:r>
              <a:rPr lang="nl-BE" sz="2133" dirty="0">
                <a:solidFill>
                  <a:prstClr val="white"/>
                </a:solidFill>
                <a:latin typeface="Calibri"/>
              </a:rPr>
              <a:t> </a:t>
            </a:r>
            <a:r>
              <a:rPr lang="nl-BE" sz="2133" dirty="0" err="1">
                <a:solidFill>
                  <a:prstClr val="white"/>
                </a:solidFill>
                <a:latin typeface="Calibri"/>
              </a:rPr>
              <a:t>contain</a:t>
            </a:r>
            <a:r>
              <a:rPr lang="nl-BE" sz="2133" dirty="0">
                <a:solidFill>
                  <a:prstClr val="white"/>
                </a:solidFill>
                <a:latin typeface="Calibri"/>
              </a:rPr>
              <a:t> transactions</a:t>
            </a:r>
          </a:p>
        </p:txBody>
      </p:sp>
      <p:sp>
        <p:nvSpPr>
          <p:cNvPr id="67" name="Rounded Rectangle 66"/>
          <p:cNvSpPr/>
          <p:nvPr/>
        </p:nvSpPr>
        <p:spPr>
          <a:xfrm>
            <a:off x="7744206" y="5829266"/>
            <a:ext cx="3920413"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err="1">
                <a:solidFill>
                  <a:prstClr val="white"/>
                </a:solidFill>
                <a:latin typeface="Calibri"/>
              </a:rPr>
              <a:t>Many</a:t>
            </a:r>
            <a:r>
              <a:rPr lang="nl-BE" sz="2133" dirty="0">
                <a:solidFill>
                  <a:prstClr val="white"/>
                </a:solidFill>
                <a:latin typeface="Calibri"/>
              </a:rPr>
              <a:t> </a:t>
            </a:r>
            <a:r>
              <a:rPr lang="nl-BE" sz="2133" dirty="0" err="1">
                <a:solidFill>
                  <a:prstClr val="white"/>
                </a:solidFill>
                <a:latin typeface="Calibri"/>
              </a:rPr>
              <a:t>entities</a:t>
            </a:r>
            <a:r>
              <a:rPr lang="nl-BE" sz="2133" dirty="0">
                <a:solidFill>
                  <a:prstClr val="white"/>
                </a:solidFill>
                <a:latin typeface="Calibri"/>
              </a:rPr>
              <a:t> </a:t>
            </a:r>
            <a:r>
              <a:rPr lang="nl-BE" sz="2133" dirty="0" err="1">
                <a:solidFill>
                  <a:prstClr val="white"/>
                </a:solidFill>
                <a:latin typeface="Calibri"/>
              </a:rPr>
              <a:t>possess</a:t>
            </a:r>
            <a:r>
              <a:rPr lang="nl-BE" sz="2133" dirty="0">
                <a:solidFill>
                  <a:prstClr val="white"/>
                </a:solidFill>
                <a:latin typeface="Calibri"/>
              </a:rPr>
              <a:t> </a:t>
            </a:r>
            <a:r>
              <a:rPr lang="nl-BE" sz="2133" dirty="0" err="1">
                <a:solidFill>
                  <a:prstClr val="white"/>
                </a:solidFill>
                <a:latin typeface="Calibri"/>
              </a:rPr>
              <a:t>same</a:t>
            </a:r>
            <a:r>
              <a:rPr lang="nl-BE" sz="2133" dirty="0">
                <a:solidFill>
                  <a:prstClr val="white"/>
                </a:solidFill>
                <a:latin typeface="Calibri"/>
              </a:rPr>
              <a:t> copy of </a:t>
            </a:r>
            <a:r>
              <a:rPr lang="nl-BE" sz="2133" dirty="0" err="1">
                <a:solidFill>
                  <a:prstClr val="white"/>
                </a:solidFill>
                <a:latin typeface="Calibri"/>
              </a:rPr>
              <a:t>the</a:t>
            </a:r>
            <a:r>
              <a:rPr lang="nl-BE" sz="2133" dirty="0">
                <a:solidFill>
                  <a:prstClr val="white"/>
                </a:solidFill>
                <a:latin typeface="Calibri"/>
              </a:rPr>
              <a:t> blockchain</a:t>
            </a:r>
          </a:p>
        </p:txBody>
      </p:sp>
    </p:spTree>
    <p:extLst>
      <p:ext uri="{BB962C8B-B14F-4D97-AF65-F5344CB8AC3E}">
        <p14:creationId xmlns:p14="http://schemas.microsoft.com/office/powerpoint/2010/main" val="56567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Properties</a:t>
            </a:r>
            <a:endParaRPr lang="fr-BE" dirty="0"/>
          </a:p>
        </p:txBody>
      </p:sp>
      <p:sp>
        <p:nvSpPr>
          <p:cNvPr id="4" name="Rectangle 3"/>
          <p:cNvSpPr/>
          <p:nvPr/>
        </p:nvSpPr>
        <p:spPr>
          <a:xfrm>
            <a:off x="431371" y="3071065"/>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a:solidFill>
                  <a:prstClr val="white"/>
                </a:solidFill>
                <a:latin typeface="Calibri"/>
              </a:rPr>
              <a:t>Append-</a:t>
            </a:r>
            <a:r>
              <a:rPr lang="nl-BE" sz="2667" dirty="0" err="1">
                <a:solidFill>
                  <a:prstClr val="white"/>
                </a:solidFill>
                <a:latin typeface="Calibri"/>
              </a:rPr>
              <a:t>only</a:t>
            </a:r>
            <a:r>
              <a:rPr lang="nl-BE" sz="2667" dirty="0">
                <a:solidFill>
                  <a:prstClr val="white"/>
                </a:solidFill>
                <a:latin typeface="Calibri"/>
              </a:rPr>
              <a:t/>
            </a:r>
            <a:br>
              <a:rPr lang="nl-BE" sz="2667" dirty="0">
                <a:solidFill>
                  <a:prstClr val="white"/>
                </a:solidFill>
                <a:latin typeface="Calibri"/>
              </a:rPr>
            </a:br>
            <a:r>
              <a:rPr lang="nl-BE" sz="2133" dirty="0">
                <a:solidFill>
                  <a:prstClr val="white"/>
                </a:solidFill>
                <a:latin typeface="Calibri"/>
              </a:rPr>
              <a:t>(</a:t>
            </a:r>
            <a:r>
              <a:rPr lang="nl-BE" sz="2133" dirty="0" err="1">
                <a:solidFill>
                  <a:prstClr val="white"/>
                </a:solidFill>
                <a:latin typeface="Calibri"/>
              </a:rPr>
              <a:t>Ledger</a:t>
            </a:r>
            <a:r>
              <a:rPr lang="nl-BE" sz="2133" dirty="0">
                <a:solidFill>
                  <a:prstClr val="white"/>
                </a:solidFill>
                <a:latin typeface="Calibri"/>
              </a:rPr>
              <a:t>)</a:t>
            </a:r>
          </a:p>
        </p:txBody>
      </p:sp>
      <p:sp>
        <p:nvSpPr>
          <p:cNvPr id="5" name="Rectangle 4"/>
          <p:cNvSpPr/>
          <p:nvPr/>
        </p:nvSpPr>
        <p:spPr>
          <a:xfrm>
            <a:off x="4367808" y="3071065"/>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err="1">
                <a:solidFill>
                  <a:prstClr val="white"/>
                </a:solidFill>
                <a:latin typeface="Calibri"/>
              </a:rPr>
              <a:t>Transparency</a:t>
            </a:r>
            <a:r>
              <a:rPr lang="nl-BE" sz="2667" dirty="0">
                <a:solidFill>
                  <a:prstClr val="white"/>
                </a:solidFill>
                <a:latin typeface="Calibri"/>
              </a:rPr>
              <a:t>, </a:t>
            </a:r>
            <a:r>
              <a:rPr lang="nl-BE" sz="2667" dirty="0" err="1">
                <a:solidFill>
                  <a:prstClr val="white"/>
                </a:solidFill>
                <a:latin typeface="Calibri"/>
              </a:rPr>
              <a:t>verifiability</a:t>
            </a:r>
            <a:r>
              <a:rPr lang="nl-BE" sz="2667" dirty="0">
                <a:solidFill>
                  <a:prstClr val="white"/>
                </a:solidFill>
                <a:latin typeface="Calibri"/>
              </a:rPr>
              <a:t>, </a:t>
            </a:r>
            <a:r>
              <a:rPr lang="nl-BE" sz="2667" dirty="0" err="1">
                <a:solidFill>
                  <a:prstClr val="white"/>
                </a:solidFill>
                <a:latin typeface="Calibri"/>
              </a:rPr>
              <a:t>auditability</a:t>
            </a:r>
            <a:endParaRPr lang="nl-BE" sz="2667" dirty="0">
              <a:solidFill>
                <a:prstClr val="white"/>
              </a:solidFill>
              <a:latin typeface="Calibri"/>
            </a:endParaRPr>
          </a:p>
        </p:txBody>
      </p:sp>
      <p:sp>
        <p:nvSpPr>
          <p:cNvPr id="6" name="Rectangle 5"/>
          <p:cNvSpPr/>
          <p:nvPr/>
        </p:nvSpPr>
        <p:spPr>
          <a:xfrm>
            <a:off x="8256240" y="444862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err="1">
                <a:solidFill>
                  <a:prstClr val="white"/>
                </a:solidFill>
                <a:latin typeface="Calibri"/>
              </a:rPr>
              <a:t>Authenticity</a:t>
            </a:r>
            <a:r>
              <a:rPr lang="nl-BE" sz="2667" dirty="0">
                <a:solidFill>
                  <a:prstClr val="white"/>
                </a:solidFill>
                <a:latin typeface="Calibri"/>
              </a:rPr>
              <a:t/>
            </a:r>
            <a:br>
              <a:rPr lang="nl-BE" sz="2667" dirty="0">
                <a:solidFill>
                  <a:prstClr val="white"/>
                </a:solidFill>
                <a:latin typeface="Calibri"/>
              </a:rPr>
            </a:br>
            <a:r>
              <a:rPr lang="nl-BE" sz="2133" dirty="0">
                <a:solidFill>
                  <a:prstClr val="white"/>
                </a:solidFill>
                <a:latin typeface="Calibri"/>
              </a:rPr>
              <a:t>(≠ </a:t>
            </a:r>
            <a:r>
              <a:rPr lang="nl-BE" sz="2133" dirty="0" err="1">
                <a:solidFill>
                  <a:prstClr val="white"/>
                </a:solidFill>
                <a:latin typeface="Calibri"/>
              </a:rPr>
              <a:t>identifiability</a:t>
            </a:r>
            <a:r>
              <a:rPr lang="nl-BE" sz="2133" dirty="0">
                <a:solidFill>
                  <a:prstClr val="white"/>
                </a:solidFill>
                <a:latin typeface="Calibri"/>
              </a:rPr>
              <a:t>)</a:t>
            </a:r>
          </a:p>
        </p:txBody>
      </p:sp>
      <p:sp>
        <p:nvSpPr>
          <p:cNvPr id="7" name="Rectangle 6"/>
          <p:cNvSpPr/>
          <p:nvPr/>
        </p:nvSpPr>
        <p:spPr>
          <a:xfrm>
            <a:off x="8256240" y="170080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err="1">
                <a:solidFill>
                  <a:prstClr val="white"/>
                </a:solidFill>
                <a:latin typeface="Calibri"/>
              </a:rPr>
              <a:t>Integrity</a:t>
            </a:r>
            <a:endParaRPr lang="nl-BE" sz="2667" dirty="0">
              <a:solidFill>
                <a:prstClr val="white"/>
              </a:solidFill>
              <a:latin typeface="Calibri"/>
            </a:endParaRPr>
          </a:p>
        </p:txBody>
      </p:sp>
      <p:sp>
        <p:nvSpPr>
          <p:cNvPr id="8" name="Rectangle 7"/>
          <p:cNvSpPr/>
          <p:nvPr/>
        </p:nvSpPr>
        <p:spPr>
          <a:xfrm>
            <a:off x="8256240" y="3071065"/>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a:solidFill>
                  <a:prstClr val="white"/>
                </a:solidFill>
                <a:latin typeface="Calibri"/>
              </a:rPr>
              <a:t>Non-</a:t>
            </a:r>
            <a:r>
              <a:rPr lang="nl-BE" sz="2667" dirty="0" err="1">
                <a:solidFill>
                  <a:prstClr val="white"/>
                </a:solidFill>
                <a:latin typeface="Calibri"/>
              </a:rPr>
              <a:t>repudiability</a:t>
            </a:r>
            <a:endParaRPr lang="nl-BE" sz="2667" dirty="0">
              <a:solidFill>
                <a:prstClr val="white"/>
              </a:solidFill>
              <a:latin typeface="Calibri"/>
            </a:endParaRPr>
          </a:p>
          <a:p>
            <a:pPr algn="ctr" defTabSz="1219170" fontAlgn="auto">
              <a:spcBef>
                <a:spcPts val="0"/>
              </a:spcBef>
              <a:spcAft>
                <a:spcPts val="0"/>
              </a:spcAft>
            </a:pPr>
            <a:r>
              <a:rPr lang="nl-BE" sz="2133" dirty="0">
                <a:solidFill>
                  <a:prstClr val="white"/>
                </a:solidFill>
                <a:latin typeface="Calibri"/>
              </a:rPr>
              <a:t>(</a:t>
            </a:r>
            <a:r>
              <a:rPr lang="nl-BE" sz="2133" dirty="0" err="1">
                <a:solidFill>
                  <a:prstClr val="white"/>
                </a:solidFill>
                <a:latin typeface="Calibri"/>
              </a:rPr>
              <a:t>existence</a:t>
            </a:r>
            <a:r>
              <a:rPr lang="nl-BE" sz="2133" dirty="0">
                <a:solidFill>
                  <a:prstClr val="white"/>
                </a:solidFill>
                <a:latin typeface="Calibri"/>
              </a:rPr>
              <a:t>)</a:t>
            </a:r>
          </a:p>
        </p:txBody>
      </p:sp>
      <p:sp>
        <p:nvSpPr>
          <p:cNvPr id="9" name="Rectangle 8"/>
          <p:cNvSpPr/>
          <p:nvPr/>
        </p:nvSpPr>
        <p:spPr>
          <a:xfrm>
            <a:off x="431371" y="170080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err="1">
                <a:solidFill>
                  <a:prstClr val="white"/>
                </a:solidFill>
                <a:latin typeface="Calibri"/>
              </a:rPr>
              <a:t>Robust</a:t>
            </a:r>
            <a:endParaRPr lang="nl-BE" sz="2667" dirty="0">
              <a:solidFill>
                <a:prstClr val="white"/>
              </a:solidFill>
              <a:latin typeface="Calibri"/>
            </a:endParaRPr>
          </a:p>
        </p:txBody>
      </p:sp>
      <p:sp>
        <p:nvSpPr>
          <p:cNvPr id="11" name="Rectangle 10"/>
          <p:cNvSpPr/>
          <p:nvPr/>
        </p:nvSpPr>
        <p:spPr>
          <a:xfrm>
            <a:off x="431371" y="444862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a:solidFill>
                  <a:prstClr val="white"/>
                </a:solidFill>
                <a:latin typeface="Calibri"/>
              </a:rPr>
              <a:t>Distributed</a:t>
            </a:r>
            <a:br>
              <a:rPr lang="nl-BE" sz="2667" dirty="0">
                <a:solidFill>
                  <a:prstClr val="white"/>
                </a:solidFill>
                <a:latin typeface="Calibri"/>
              </a:rPr>
            </a:br>
            <a:r>
              <a:rPr lang="nl-BE" sz="2133" dirty="0">
                <a:solidFill>
                  <a:prstClr val="white"/>
                </a:solidFill>
                <a:latin typeface="Calibri"/>
              </a:rPr>
              <a:t>(peer 2 peer)</a:t>
            </a:r>
          </a:p>
        </p:txBody>
      </p:sp>
      <p:sp>
        <p:nvSpPr>
          <p:cNvPr id="12" name="Rectangle 11"/>
          <p:cNvSpPr/>
          <p:nvPr/>
        </p:nvSpPr>
        <p:spPr>
          <a:xfrm>
            <a:off x="4367808" y="444862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err="1">
                <a:solidFill>
                  <a:prstClr val="white"/>
                </a:solidFill>
                <a:latin typeface="Calibri"/>
              </a:rPr>
              <a:t>Complies</a:t>
            </a:r>
            <a:r>
              <a:rPr lang="nl-BE" sz="2667" dirty="0">
                <a:solidFill>
                  <a:prstClr val="white"/>
                </a:solidFill>
                <a:latin typeface="Calibri"/>
              </a:rPr>
              <a:t> </a:t>
            </a:r>
            <a:r>
              <a:rPr lang="nl-BE" sz="2667" dirty="0" err="1">
                <a:solidFill>
                  <a:prstClr val="white"/>
                </a:solidFill>
                <a:latin typeface="Calibri"/>
              </a:rPr>
              <a:t>with</a:t>
            </a:r>
            <a:r>
              <a:rPr lang="nl-BE" sz="2667" dirty="0">
                <a:solidFill>
                  <a:prstClr val="white"/>
                </a:solidFill>
                <a:latin typeface="Calibri"/>
              </a:rPr>
              <a:t> </a:t>
            </a:r>
            <a:r>
              <a:rPr lang="nl-BE" sz="2667" dirty="0" err="1">
                <a:solidFill>
                  <a:prstClr val="white"/>
                </a:solidFill>
                <a:latin typeface="Calibri"/>
              </a:rPr>
              <a:t>rules</a:t>
            </a:r>
            <a:endParaRPr lang="nl-BE" sz="2667" dirty="0">
              <a:solidFill>
                <a:prstClr val="white"/>
              </a:solidFill>
              <a:latin typeface="Calibri"/>
            </a:endParaRPr>
          </a:p>
        </p:txBody>
      </p:sp>
      <p:sp>
        <p:nvSpPr>
          <p:cNvPr id="13" name="Rectangle 12"/>
          <p:cNvSpPr/>
          <p:nvPr/>
        </p:nvSpPr>
        <p:spPr>
          <a:xfrm>
            <a:off x="4367808" y="1700808"/>
            <a:ext cx="3504389" cy="960107"/>
          </a:xfrm>
          <a:prstGeom prst="rect">
            <a:avLst/>
          </a:prstGeom>
          <a:solidFill>
            <a:schemeClr val="accent3">
              <a:alpha val="3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667" dirty="0">
                <a:solidFill>
                  <a:prstClr val="white"/>
                </a:solidFill>
                <a:latin typeface="Calibri"/>
              </a:rPr>
              <a:t>Consensus</a:t>
            </a:r>
          </a:p>
          <a:p>
            <a:pPr algn="ctr" defTabSz="1219170" fontAlgn="auto">
              <a:spcBef>
                <a:spcPts val="0"/>
              </a:spcBef>
              <a:spcAft>
                <a:spcPts val="0"/>
              </a:spcAft>
            </a:pPr>
            <a:r>
              <a:rPr lang="nl-BE" sz="2133" dirty="0">
                <a:solidFill>
                  <a:prstClr val="white"/>
                </a:solidFill>
                <a:latin typeface="Calibri"/>
              </a:rPr>
              <a:t>(</a:t>
            </a:r>
            <a:r>
              <a:rPr lang="nl-BE" sz="2133" dirty="0" err="1">
                <a:solidFill>
                  <a:prstClr val="white"/>
                </a:solidFill>
                <a:latin typeface="Calibri"/>
              </a:rPr>
              <a:t>same</a:t>
            </a:r>
            <a:r>
              <a:rPr lang="nl-BE" sz="2133" dirty="0">
                <a:solidFill>
                  <a:prstClr val="white"/>
                </a:solidFill>
                <a:latin typeface="Calibri"/>
              </a:rPr>
              <a:t> </a:t>
            </a:r>
            <a:r>
              <a:rPr lang="nl-BE" sz="2133" dirty="0" err="1">
                <a:solidFill>
                  <a:prstClr val="white"/>
                </a:solidFill>
                <a:latin typeface="Calibri"/>
              </a:rPr>
              <a:t>version</a:t>
            </a:r>
            <a:r>
              <a:rPr lang="nl-BE" sz="2133" dirty="0">
                <a:solidFill>
                  <a:prstClr val="white"/>
                </a:solidFill>
                <a:latin typeface="Calibri"/>
              </a:rPr>
              <a:t> </a:t>
            </a:r>
            <a:r>
              <a:rPr lang="nl-BE" sz="2133" dirty="0" err="1">
                <a:solidFill>
                  <a:prstClr val="white"/>
                </a:solidFill>
                <a:latin typeface="Calibri"/>
              </a:rPr>
              <a:t>everywhere</a:t>
            </a:r>
            <a:r>
              <a:rPr lang="nl-BE" sz="2133" dirty="0">
                <a:solidFill>
                  <a:prstClr val="white"/>
                </a:solidFill>
                <a:latin typeface="Calibri"/>
              </a:rPr>
              <a:t>)</a:t>
            </a:r>
          </a:p>
        </p:txBody>
      </p:sp>
    </p:spTree>
    <p:extLst>
      <p:ext uri="{BB962C8B-B14F-4D97-AF65-F5344CB8AC3E}">
        <p14:creationId xmlns:p14="http://schemas.microsoft.com/office/powerpoint/2010/main" val="167648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8381"/>
            <a:ext cx="10972800" cy="1143000"/>
          </a:xfrm>
        </p:spPr>
        <p:txBody>
          <a:bodyPr/>
          <a:lstStyle/>
          <a:p>
            <a:r>
              <a:rPr lang="nl-BE" dirty="0" smtClean="0"/>
              <a:t>Smart </a:t>
            </a:r>
            <a:r>
              <a:rPr lang="nl-BE" dirty="0" err="1" smtClean="0"/>
              <a:t>Contracts</a:t>
            </a:r>
            <a:endParaRPr lang="fr-BE" dirty="0"/>
          </a:p>
        </p:txBody>
      </p:sp>
      <p:sp>
        <p:nvSpPr>
          <p:cNvPr id="4" name="Rectangle 3"/>
          <p:cNvSpPr/>
          <p:nvPr/>
        </p:nvSpPr>
        <p:spPr>
          <a:xfrm>
            <a:off x="1871531" y="1508787"/>
            <a:ext cx="8544949" cy="3867854"/>
          </a:xfrm>
          <a:prstGeom prst="rect">
            <a:avLst/>
          </a:prstGeom>
        </p:spPr>
        <p:txBody>
          <a:bodyPr wrap="square">
            <a:spAutoFit/>
          </a:bodyPr>
          <a:lstStyle/>
          <a:p>
            <a:pPr algn="ctr" defTabSz="1219170" fontAlgn="auto">
              <a:spcBef>
                <a:spcPts val="0"/>
              </a:spcBef>
              <a:spcAft>
                <a:spcPts val="0"/>
              </a:spcAft>
            </a:pPr>
            <a:r>
              <a:rPr lang="nl-BE" sz="3200" b="1" spc="133" dirty="0" err="1">
                <a:solidFill>
                  <a:prstClr val="white"/>
                </a:solidFill>
                <a:latin typeface="Calibri"/>
                <a:cs typeface="+mn-cs"/>
              </a:rPr>
              <a:t>Automating</a:t>
            </a:r>
            <a:r>
              <a:rPr lang="nl-BE" sz="3200" b="1" spc="133" dirty="0">
                <a:solidFill>
                  <a:prstClr val="white"/>
                </a:solidFill>
                <a:latin typeface="Calibri"/>
                <a:cs typeface="+mn-cs"/>
              </a:rPr>
              <a:t> </a:t>
            </a:r>
            <a:r>
              <a:rPr lang="nl-BE" sz="3200" b="1" spc="133" dirty="0" err="1">
                <a:solidFill>
                  <a:prstClr val="white"/>
                </a:solidFill>
                <a:latin typeface="Calibri"/>
                <a:cs typeface="+mn-cs"/>
              </a:rPr>
              <a:t>rules</a:t>
            </a:r>
            <a:r>
              <a:rPr lang="nl-BE" sz="3200" b="1" spc="133" dirty="0">
                <a:solidFill>
                  <a:prstClr val="white"/>
                </a:solidFill>
                <a:latin typeface="Calibri"/>
                <a:cs typeface="+mn-cs"/>
              </a:rPr>
              <a:t> &amp; </a:t>
            </a:r>
            <a:br>
              <a:rPr lang="nl-BE" sz="3200" b="1" spc="133" dirty="0">
                <a:solidFill>
                  <a:prstClr val="white"/>
                </a:solidFill>
                <a:latin typeface="Calibri"/>
                <a:cs typeface="+mn-cs"/>
              </a:rPr>
            </a:br>
            <a:r>
              <a:rPr lang="nl-BE" sz="3200" b="1" spc="133" dirty="0" err="1">
                <a:solidFill>
                  <a:prstClr val="white"/>
                </a:solidFill>
                <a:latin typeface="Calibri"/>
                <a:cs typeface="+mn-cs"/>
              </a:rPr>
              <a:t>enforcement</a:t>
            </a:r>
            <a:r>
              <a:rPr lang="nl-BE" sz="3200" b="1" spc="133" dirty="0">
                <a:solidFill>
                  <a:prstClr val="white"/>
                </a:solidFill>
                <a:latin typeface="Calibri"/>
                <a:cs typeface="+mn-cs"/>
              </a:rPr>
              <a:t> of </a:t>
            </a:r>
            <a:r>
              <a:rPr lang="nl-BE" sz="3200" b="1" spc="133" dirty="0" err="1">
                <a:solidFill>
                  <a:prstClr val="white"/>
                </a:solidFill>
                <a:latin typeface="Calibri"/>
                <a:cs typeface="+mn-cs"/>
              </a:rPr>
              <a:t>agreements</a:t>
            </a:r>
            <a:r>
              <a:rPr lang="nl-BE" sz="3200" b="1" spc="133" dirty="0">
                <a:solidFill>
                  <a:prstClr val="white"/>
                </a:solidFill>
                <a:latin typeface="Calibri"/>
                <a:cs typeface="+mn-cs"/>
              </a:rPr>
              <a:t> </a:t>
            </a:r>
          </a:p>
          <a:p>
            <a:pPr algn="ctr" defTabSz="1219170" fontAlgn="auto">
              <a:spcBef>
                <a:spcPts val="0"/>
              </a:spcBef>
              <a:spcAft>
                <a:spcPts val="0"/>
              </a:spcAft>
            </a:pPr>
            <a:endParaRPr lang="nl-BE" sz="2667" b="1" spc="133" dirty="0">
              <a:solidFill>
                <a:prstClr val="white"/>
              </a:solidFill>
              <a:latin typeface="Calibri"/>
              <a:cs typeface="+mn-cs"/>
            </a:endParaRPr>
          </a:p>
          <a:p>
            <a:pPr algn="ctr" defTabSz="1219170" fontAlgn="auto">
              <a:spcBef>
                <a:spcPts val="0"/>
              </a:spcBef>
              <a:spcAft>
                <a:spcPts val="0"/>
              </a:spcAft>
            </a:pPr>
            <a:r>
              <a:rPr lang="nl-BE" sz="3200" b="1" spc="133" dirty="0" err="1">
                <a:solidFill>
                  <a:prstClr val="white"/>
                </a:solidFill>
                <a:latin typeface="Calibri"/>
                <a:cs typeface="+mn-cs"/>
              </a:rPr>
              <a:t>Between</a:t>
            </a:r>
            <a:r>
              <a:rPr lang="nl-BE" sz="3200" b="1" spc="133" dirty="0">
                <a:solidFill>
                  <a:prstClr val="white"/>
                </a:solidFill>
                <a:latin typeface="Calibri"/>
                <a:cs typeface="+mn-cs"/>
              </a:rPr>
              <a:t> </a:t>
            </a:r>
            <a:r>
              <a:rPr lang="nl-BE" sz="3200" b="1" spc="133" dirty="0" err="1">
                <a:solidFill>
                  <a:prstClr val="white"/>
                </a:solidFill>
                <a:latin typeface="Calibri"/>
                <a:cs typeface="+mn-cs"/>
              </a:rPr>
              <a:t>parties</a:t>
            </a:r>
            <a:r>
              <a:rPr lang="nl-BE" sz="3200" b="1" spc="133" dirty="0">
                <a:solidFill>
                  <a:prstClr val="white"/>
                </a:solidFill>
                <a:latin typeface="Calibri"/>
                <a:cs typeface="+mn-cs"/>
              </a:rPr>
              <a:t> </a:t>
            </a:r>
            <a:r>
              <a:rPr lang="nl-BE" sz="3200" b="1" spc="133" dirty="0" err="1">
                <a:solidFill>
                  <a:prstClr val="white"/>
                </a:solidFill>
                <a:latin typeface="Calibri"/>
                <a:cs typeface="+mn-cs"/>
              </a:rPr>
              <a:t>that</a:t>
            </a:r>
            <a:r>
              <a:rPr lang="nl-BE" sz="3200" b="1" spc="133" dirty="0">
                <a:solidFill>
                  <a:prstClr val="white"/>
                </a:solidFill>
                <a:latin typeface="Calibri"/>
                <a:cs typeface="+mn-cs"/>
              </a:rPr>
              <a:t> do </a:t>
            </a:r>
            <a:r>
              <a:rPr lang="nl-BE" sz="3200" b="1" spc="133" dirty="0" err="1">
                <a:solidFill>
                  <a:prstClr val="white"/>
                </a:solidFill>
                <a:latin typeface="Calibri"/>
                <a:cs typeface="+mn-cs"/>
              </a:rPr>
              <a:t>not</a:t>
            </a:r>
            <a:r>
              <a:rPr lang="nl-BE" sz="3200" b="1" spc="133" dirty="0">
                <a:solidFill>
                  <a:prstClr val="white"/>
                </a:solidFill>
                <a:latin typeface="Calibri"/>
                <a:cs typeface="+mn-cs"/>
              </a:rPr>
              <a:t> </a:t>
            </a:r>
            <a:r>
              <a:rPr lang="nl-BE" sz="3200" b="1" spc="133" dirty="0" err="1">
                <a:solidFill>
                  <a:prstClr val="white"/>
                </a:solidFill>
                <a:latin typeface="Calibri"/>
                <a:cs typeface="+mn-cs"/>
              </a:rPr>
              <a:t>need</a:t>
            </a:r>
            <a:r>
              <a:rPr lang="nl-BE" sz="3200" b="1" spc="133" dirty="0">
                <a:solidFill>
                  <a:prstClr val="white"/>
                </a:solidFill>
                <a:latin typeface="Calibri"/>
                <a:cs typeface="+mn-cs"/>
              </a:rPr>
              <a:t> </a:t>
            </a:r>
            <a:r>
              <a:rPr lang="nl-BE" sz="3200" b="1" spc="133" dirty="0" err="1">
                <a:solidFill>
                  <a:prstClr val="white"/>
                </a:solidFill>
                <a:latin typeface="Calibri"/>
                <a:cs typeface="+mn-cs"/>
              </a:rPr>
              <a:t>to</a:t>
            </a:r>
            <a:r>
              <a:rPr lang="nl-BE" sz="3200" b="1" spc="133" dirty="0">
                <a:solidFill>
                  <a:prstClr val="white"/>
                </a:solidFill>
                <a:latin typeface="Calibri"/>
                <a:cs typeface="+mn-cs"/>
              </a:rPr>
              <a:t> trust </a:t>
            </a:r>
            <a:r>
              <a:rPr lang="nl-BE" sz="3200" b="1" spc="133" dirty="0" err="1">
                <a:solidFill>
                  <a:prstClr val="white"/>
                </a:solidFill>
                <a:latin typeface="Calibri"/>
                <a:cs typeface="+mn-cs"/>
              </a:rPr>
              <a:t>each</a:t>
            </a:r>
            <a:r>
              <a:rPr lang="nl-BE" sz="3200" b="1" spc="133" dirty="0">
                <a:solidFill>
                  <a:prstClr val="white"/>
                </a:solidFill>
                <a:latin typeface="Calibri"/>
                <a:cs typeface="+mn-cs"/>
              </a:rPr>
              <a:t> </a:t>
            </a:r>
            <a:r>
              <a:rPr lang="nl-BE" sz="3200" b="1" spc="133" dirty="0" err="1">
                <a:solidFill>
                  <a:prstClr val="white"/>
                </a:solidFill>
                <a:latin typeface="Calibri"/>
                <a:cs typeface="+mn-cs"/>
              </a:rPr>
              <a:t>other</a:t>
            </a:r>
            <a:r>
              <a:rPr lang="nl-BE" sz="3200" b="1" spc="133" dirty="0">
                <a:solidFill>
                  <a:prstClr val="white"/>
                </a:solidFill>
                <a:latin typeface="Calibri"/>
                <a:cs typeface="+mn-cs"/>
              </a:rPr>
              <a:t> 100%</a:t>
            </a:r>
          </a:p>
          <a:p>
            <a:pPr algn="ctr" defTabSz="1219170" fontAlgn="auto">
              <a:spcBef>
                <a:spcPts val="0"/>
              </a:spcBef>
              <a:spcAft>
                <a:spcPts val="0"/>
              </a:spcAft>
            </a:pPr>
            <a:endParaRPr lang="nl-BE" sz="2667" b="1" spc="133" dirty="0">
              <a:solidFill>
                <a:prstClr val="white"/>
              </a:solidFill>
              <a:latin typeface="Calibri"/>
              <a:cs typeface="+mn-cs"/>
            </a:endParaRPr>
          </a:p>
          <a:p>
            <a:pPr algn="ctr" defTabSz="1219170" fontAlgn="auto">
              <a:spcBef>
                <a:spcPts val="0"/>
              </a:spcBef>
              <a:spcAft>
                <a:spcPts val="0"/>
              </a:spcAft>
            </a:pPr>
            <a:r>
              <a:rPr lang="nl-BE" sz="3200" b="1" spc="133" dirty="0">
                <a:solidFill>
                  <a:prstClr val="white"/>
                </a:solidFill>
                <a:latin typeface="Calibri"/>
                <a:cs typeface="+mn-cs"/>
              </a:rPr>
              <a:t>Without </a:t>
            </a:r>
            <a:r>
              <a:rPr lang="nl-BE" sz="3200" b="1" spc="133" dirty="0" err="1">
                <a:solidFill>
                  <a:prstClr val="white"/>
                </a:solidFill>
                <a:latin typeface="Calibri"/>
                <a:cs typeface="+mn-cs"/>
              </a:rPr>
              <a:t>dependency</a:t>
            </a:r>
            <a:r>
              <a:rPr lang="nl-BE" sz="3200" b="1" spc="133" dirty="0">
                <a:solidFill>
                  <a:prstClr val="white"/>
                </a:solidFill>
                <a:latin typeface="Calibri"/>
                <a:cs typeface="+mn-cs"/>
              </a:rPr>
              <a:t> on a single, </a:t>
            </a:r>
            <a:br>
              <a:rPr lang="nl-BE" sz="3200" b="1" spc="133" dirty="0">
                <a:solidFill>
                  <a:prstClr val="white"/>
                </a:solidFill>
                <a:latin typeface="Calibri"/>
                <a:cs typeface="+mn-cs"/>
              </a:rPr>
            </a:br>
            <a:r>
              <a:rPr lang="nl-BE" sz="3200" b="1" spc="133" dirty="0" err="1">
                <a:solidFill>
                  <a:prstClr val="white"/>
                </a:solidFill>
                <a:latin typeface="Calibri"/>
                <a:cs typeface="+mn-cs"/>
              </a:rPr>
              <a:t>intermediate</a:t>
            </a:r>
            <a:r>
              <a:rPr lang="nl-BE" sz="3200" b="1" spc="133" dirty="0">
                <a:solidFill>
                  <a:prstClr val="white"/>
                </a:solidFill>
                <a:latin typeface="Calibri"/>
                <a:cs typeface="+mn-cs"/>
              </a:rPr>
              <a:t> party</a:t>
            </a:r>
          </a:p>
        </p:txBody>
      </p:sp>
    </p:spTree>
    <p:extLst>
      <p:ext uri="{BB962C8B-B14F-4D97-AF65-F5344CB8AC3E}">
        <p14:creationId xmlns:p14="http://schemas.microsoft.com/office/powerpoint/2010/main" val="352338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74096" y="0"/>
            <a:ext cx="2535941" cy="76240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fr-BE" sz="2400" dirty="0">
              <a:solidFill>
                <a:prstClr val="white"/>
              </a:solidFill>
              <a:latin typeface="Calibri"/>
            </a:endParaRPr>
          </a:p>
        </p:txBody>
      </p:sp>
      <p:sp>
        <p:nvSpPr>
          <p:cNvPr id="5" name="Title 1"/>
          <p:cNvSpPr>
            <a:spLocks noGrp="1"/>
          </p:cNvSpPr>
          <p:nvPr>
            <p:ph type="title"/>
          </p:nvPr>
        </p:nvSpPr>
        <p:spPr>
          <a:xfrm>
            <a:off x="366293" y="0"/>
            <a:ext cx="8898059" cy="1019605"/>
          </a:xfrm>
        </p:spPr>
        <p:txBody>
          <a:bodyPr>
            <a:normAutofit/>
          </a:bodyPr>
          <a:lstStyle/>
          <a:p>
            <a:r>
              <a:rPr lang="nl-BE" sz="5333" dirty="0"/>
              <a:t>Smart Contracts</a:t>
            </a:r>
          </a:p>
        </p:txBody>
      </p:sp>
      <p:sp>
        <p:nvSpPr>
          <p:cNvPr id="7" name="Slide Number Placeholder 3"/>
          <p:cNvSpPr>
            <a:spLocks noGrp="1"/>
          </p:cNvSpPr>
          <p:nvPr>
            <p:ph type="sldNum" sz="quarter" idx="12"/>
          </p:nvPr>
        </p:nvSpPr>
        <p:spPr>
          <a:xfrm>
            <a:off x="9398000" y="8741833"/>
            <a:ext cx="2844800" cy="486833"/>
          </a:xfrm>
        </p:spPr>
        <p:txBody>
          <a:bodyPr/>
          <a:lstStyle/>
          <a:p>
            <a:pPr defTabSz="1219170" fontAlgn="auto">
              <a:spcBef>
                <a:spcPts val="0"/>
              </a:spcBef>
              <a:spcAft>
                <a:spcPts val="0"/>
              </a:spcAft>
            </a:pPr>
            <a:fld id="{13B540AB-6939-4937-A918-1D15FF1C7CE3}" type="slidenum">
              <a:rPr lang="nl-BE">
                <a:solidFill>
                  <a:prstClr val="black">
                    <a:tint val="75000"/>
                  </a:prstClr>
                </a:solidFill>
                <a:latin typeface="Calibri"/>
                <a:cs typeface="+mn-cs"/>
              </a:rPr>
              <a:pPr defTabSz="1219170" fontAlgn="auto">
                <a:spcBef>
                  <a:spcPts val="0"/>
                </a:spcBef>
                <a:spcAft>
                  <a:spcPts val="0"/>
                </a:spcAft>
              </a:pPr>
              <a:t>29</a:t>
            </a:fld>
            <a:endParaRPr lang="nl-BE" dirty="0">
              <a:solidFill>
                <a:prstClr val="black">
                  <a:tint val="75000"/>
                </a:prstClr>
              </a:solidFill>
              <a:latin typeface="Calibri"/>
              <a:cs typeface="+mn-cs"/>
            </a:endParaRPr>
          </a:p>
        </p:txBody>
      </p:sp>
      <p:sp>
        <p:nvSpPr>
          <p:cNvPr id="10" name="Rectangle 9"/>
          <p:cNvSpPr/>
          <p:nvPr/>
        </p:nvSpPr>
        <p:spPr>
          <a:xfrm>
            <a:off x="4161532" y="1756629"/>
            <a:ext cx="3541637" cy="3145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1" name="TextBox 10"/>
          <p:cNvSpPr txBox="1"/>
          <p:nvPr/>
        </p:nvSpPr>
        <p:spPr>
          <a:xfrm>
            <a:off x="4203680" y="1773777"/>
            <a:ext cx="3430298" cy="3129575"/>
          </a:xfrm>
          <a:prstGeom prst="rect">
            <a:avLst/>
          </a:prstGeom>
          <a:noFill/>
        </p:spPr>
        <p:txBody>
          <a:bodyPr wrap="none" rtlCol="0">
            <a:spAutoFit/>
          </a:bodyPr>
          <a:lstStyle/>
          <a:p>
            <a:pPr defTabSz="1219170" fontAlgn="auto">
              <a:spcBef>
                <a:spcPts val="0"/>
              </a:spcBef>
              <a:spcAft>
                <a:spcPts val="0"/>
              </a:spcAft>
            </a:pPr>
            <a:r>
              <a:rPr lang="nl-BE" sz="2667" dirty="0">
                <a:solidFill>
                  <a:prstClr val="black"/>
                </a:solidFill>
                <a:latin typeface="Calibri"/>
                <a:cs typeface="+mn-cs"/>
              </a:rPr>
              <a:t>Contract </a:t>
            </a:r>
            <a:r>
              <a:rPr lang="nl-BE" sz="2667" dirty="0" err="1">
                <a:solidFill>
                  <a:prstClr val="black"/>
                </a:solidFill>
                <a:latin typeface="Calibri"/>
                <a:cs typeface="+mn-cs"/>
              </a:rPr>
              <a:t>Auction</a:t>
            </a:r>
            <a:r>
              <a:rPr lang="nl-BE" sz="2667" dirty="0">
                <a:solidFill>
                  <a:prstClr val="black"/>
                </a:solidFill>
                <a:latin typeface="Calibri"/>
                <a:cs typeface="+mn-cs"/>
              </a:rPr>
              <a:t>{</a:t>
            </a:r>
          </a:p>
          <a:p>
            <a:pPr defTabSz="1219170" fontAlgn="auto">
              <a:spcBef>
                <a:spcPts val="0"/>
              </a:spcBef>
              <a:spcAft>
                <a:spcPts val="0"/>
              </a:spcAft>
            </a:pPr>
            <a:r>
              <a:rPr lang="nl-BE" sz="2667" dirty="0">
                <a:solidFill>
                  <a:prstClr val="black"/>
                </a:solidFill>
                <a:latin typeface="Calibri"/>
                <a:cs typeface="+mn-cs"/>
              </a:rPr>
              <a:t>     </a:t>
            </a:r>
            <a:r>
              <a:rPr lang="nl-BE" sz="2667" dirty="0" err="1">
                <a:solidFill>
                  <a:prstClr val="black"/>
                </a:solidFill>
                <a:latin typeface="Calibri"/>
                <a:cs typeface="+mn-cs"/>
              </a:rPr>
              <a:t>function</a:t>
            </a:r>
            <a:r>
              <a:rPr lang="nl-BE" sz="2667" dirty="0">
                <a:solidFill>
                  <a:prstClr val="black"/>
                </a:solidFill>
                <a:latin typeface="Calibri"/>
                <a:cs typeface="+mn-cs"/>
              </a:rPr>
              <a:t> bid()</a:t>
            </a:r>
          </a:p>
          <a:p>
            <a:pPr defTabSz="1219170" fontAlgn="auto">
              <a:spcBef>
                <a:spcPts val="0"/>
              </a:spcBef>
              <a:spcAft>
                <a:spcPts val="0"/>
              </a:spcAft>
            </a:pPr>
            <a:r>
              <a:rPr lang="nl-BE" sz="2667" dirty="0">
                <a:solidFill>
                  <a:prstClr val="black"/>
                </a:solidFill>
                <a:latin typeface="Calibri"/>
                <a:cs typeface="+mn-cs"/>
              </a:rPr>
              <a:t>     </a:t>
            </a:r>
            <a:r>
              <a:rPr lang="nl-BE" sz="2667" dirty="0" err="1">
                <a:solidFill>
                  <a:prstClr val="black"/>
                </a:solidFill>
                <a:latin typeface="Calibri"/>
                <a:cs typeface="+mn-cs"/>
              </a:rPr>
              <a:t>function</a:t>
            </a:r>
            <a:r>
              <a:rPr lang="nl-BE" sz="2667" dirty="0">
                <a:solidFill>
                  <a:prstClr val="black"/>
                </a:solidFill>
                <a:latin typeface="Calibri"/>
                <a:cs typeface="+mn-cs"/>
              </a:rPr>
              <a:t> </a:t>
            </a:r>
            <a:r>
              <a:rPr lang="nl-BE" sz="2667" dirty="0" err="1">
                <a:solidFill>
                  <a:prstClr val="black"/>
                </a:solidFill>
                <a:latin typeface="Calibri"/>
                <a:cs typeface="+mn-cs"/>
              </a:rPr>
              <a:t>getMoney</a:t>
            </a:r>
            <a:r>
              <a:rPr lang="nl-BE" sz="2667" dirty="0">
                <a:solidFill>
                  <a:prstClr val="black"/>
                </a:solidFill>
                <a:latin typeface="Calibri"/>
                <a:cs typeface="+mn-cs"/>
              </a:rPr>
              <a:t>()</a:t>
            </a:r>
            <a:r>
              <a:rPr lang="nl-BE" sz="3200" dirty="0">
                <a:solidFill>
                  <a:prstClr val="black"/>
                </a:solidFill>
                <a:latin typeface="Calibri"/>
                <a:cs typeface="+mn-cs"/>
              </a:rPr>
              <a:t/>
            </a:r>
            <a:br>
              <a:rPr lang="nl-BE" sz="3200" dirty="0">
                <a:solidFill>
                  <a:prstClr val="black"/>
                </a:solidFill>
                <a:latin typeface="Calibri"/>
                <a:cs typeface="+mn-cs"/>
              </a:rPr>
            </a:br>
            <a:r>
              <a:rPr lang="nl-BE" sz="1067" dirty="0">
                <a:solidFill>
                  <a:prstClr val="black"/>
                </a:solidFill>
                <a:latin typeface="Calibri"/>
                <a:cs typeface="+mn-cs"/>
              </a:rPr>
              <a:t> </a:t>
            </a:r>
          </a:p>
          <a:p>
            <a:pPr defTabSz="1219170" fontAlgn="auto">
              <a:spcBef>
                <a:spcPts val="0"/>
              </a:spcBef>
              <a:spcAft>
                <a:spcPts val="0"/>
              </a:spcAft>
            </a:pPr>
            <a:r>
              <a:rPr lang="nl-BE" sz="2667" dirty="0">
                <a:solidFill>
                  <a:prstClr val="black"/>
                </a:solidFill>
                <a:latin typeface="Calibri"/>
                <a:cs typeface="+mn-cs"/>
              </a:rPr>
              <a:t>     </a:t>
            </a:r>
            <a:r>
              <a:rPr lang="nl-BE" sz="2667" dirty="0" err="1">
                <a:solidFill>
                  <a:prstClr val="black"/>
                </a:solidFill>
                <a:latin typeface="Calibri"/>
                <a:cs typeface="+mn-cs"/>
              </a:rPr>
              <a:t>HighestBid</a:t>
            </a:r>
            <a:r>
              <a:rPr lang="nl-BE" sz="2667" dirty="0">
                <a:solidFill>
                  <a:prstClr val="black"/>
                </a:solidFill>
                <a:latin typeface="Calibri"/>
                <a:cs typeface="+mn-cs"/>
              </a:rPr>
              <a:t>:       </a:t>
            </a:r>
            <a:r>
              <a:rPr lang="el-GR" sz="2667" b="1" dirty="0">
                <a:solidFill>
                  <a:prstClr val="black"/>
                </a:solidFill>
                <a:latin typeface="Calibri"/>
                <a:cs typeface="+mn-cs"/>
              </a:rPr>
              <a:t>Ξ</a:t>
            </a:r>
            <a:endParaRPr lang="nl-BE" sz="2667" b="1" dirty="0">
              <a:solidFill>
                <a:prstClr val="black"/>
              </a:solidFill>
              <a:latin typeface="Calibri"/>
              <a:cs typeface="+mn-cs"/>
            </a:endParaRPr>
          </a:p>
          <a:p>
            <a:pPr defTabSz="1219170" fontAlgn="auto">
              <a:spcBef>
                <a:spcPts val="0"/>
              </a:spcBef>
              <a:spcAft>
                <a:spcPts val="0"/>
              </a:spcAft>
            </a:pPr>
            <a:r>
              <a:rPr lang="nl-BE" sz="2667" dirty="0">
                <a:solidFill>
                  <a:prstClr val="black"/>
                </a:solidFill>
                <a:latin typeface="Calibri"/>
                <a:cs typeface="+mn-cs"/>
              </a:rPr>
              <a:t>     </a:t>
            </a:r>
            <a:r>
              <a:rPr lang="nl-BE" sz="2667" dirty="0" err="1">
                <a:solidFill>
                  <a:prstClr val="black"/>
                </a:solidFill>
                <a:latin typeface="Calibri"/>
                <a:cs typeface="+mn-cs"/>
              </a:rPr>
              <a:t>HighestBidder</a:t>
            </a:r>
            <a:r>
              <a:rPr lang="nl-BE" sz="2667" dirty="0">
                <a:solidFill>
                  <a:prstClr val="black"/>
                </a:solidFill>
                <a:latin typeface="Calibri"/>
                <a:cs typeface="+mn-cs"/>
              </a:rPr>
              <a:t>:</a:t>
            </a:r>
          </a:p>
          <a:p>
            <a:pPr defTabSz="1219170" fontAlgn="auto">
              <a:spcBef>
                <a:spcPts val="0"/>
              </a:spcBef>
              <a:spcAft>
                <a:spcPts val="0"/>
              </a:spcAft>
            </a:pPr>
            <a:r>
              <a:rPr lang="nl-BE" sz="2667" dirty="0">
                <a:solidFill>
                  <a:prstClr val="black"/>
                </a:solidFill>
                <a:latin typeface="Calibri"/>
                <a:cs typeface="+mn-cs"/>
              </a:rPr>
              <a:t>     </a:t>
            </a:r>
            <a:r>
              <a:rPr lang="nl-BE" sz="2667" dirty="0" err="1">
                <a:solidFill>
                  <a:prstClr val="black"/>
                </a:solidFill>
                <a:latin typeface="Calibri"/>
                <a:cs typeface="+mn-cs"/>
              </a:rPr>
              <a:t>Beneficiary</a:t>
            </a:r>
            <a:r>
              <a:rPr lang="nl-BE" sz="2667" dirty="0">
                <a:solidFill>
                  <a:prstClr val="black"/>
                </a:solidFill>
                <a:latin typeface="Calibri"/>
                <a:cs typeface="+mn-cs"/>
              </a:rPr>
              <a:t>: </a:t>
            </a:r>
            <a:r>
              <a:rPr lang="nl-BE" sz="2667" dirty="0" err="1">
                <a:solidFill>
                  <a:prstClr val="black"/>
                </a:solidFill>
                <a:latin typeface="Calibri"/>
                <a:cs typeface="+mn-cs"/>
              </a:rPr>
              <a:t>Charlie</a:t>
            </a:r>
            <a:endParaRPr lang="nl-BE" sz="2667" dirty="0">
              <a:solidFill>
                <a:prstClr val="black"/>
              </a:solidFill>
              <a:latin typeface="Calibri"/>
              <a:cs typeface="+mn-cs"/>
            </a:endParaRPr>
          </a:p>
          <a:p>
            <a:pPr defTabSz="1219170" fontAlgn="auto">
              <a:spcBef>
                <a:spcPts val="0"/>
              </a:spcBef>
              <a:spcAft>
                <a:spcPts val="0"/>
              </a:spcAft>
            </a:pPr>
            <a:r>
              <a:rPr lang="nl-BE" sz="2667" dirty="0">
                <a:solidFill>
                  <a:prstClr val="black"/>
                </a:solidFill>
                <a:latin typeface="Calibri"/>
                <a:cs typeface="+mn-cs"/>
              </a:rPr>
              <a:t>}</a:t>
            </a:r>
          </a:p>
        </p:txBody>
      </p:sp>
      <p:grpSp>
        <p:nvGrpSpPr>
          <p:cNvPr id="12" name="Group 11"/>
          <p:cNvGrpSpPr/>
          <p:nvPr/>
        </p:nvGrpSpPr>
        <p:grpSpPr>
          <a:xfrm>
            <a:off x="1905524" y="3702742"/>
            <a:ext cx="2266920" cy="521240"/>
            <a:chOff x="1429132" y="4787821"/>
            <a:chExt cx="1700190" cy="390930"/>
          </a:xfrm>
        </p:grpSpPr>
        <p:cxnSp>
          <p:nvCxnSpPr>
            <p:cNvPr id="13" name="Elbow Connector 12"/>
            <p:cNvCxnSpPr/>
            <p:nvPr/>
          </p:nvCxnSpPr>
          <p:spPr>
            <a:xfrm>
              <a:off x="1429132" y="5178751"/>
              <a:ext cx="1700190" cy="0"/>
            </a:xfrm>
            <a:prstGeom prst="bentConnector3">
              <a:avLst>
                <a:gd name="adj1" fmla="val 50000"/>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226" y="4787821"/>
              <a:ext cx="1188066" cy="377074"/>
            </a:xfrm>
            <a:prstGeom prst="rect">
              <a:avLst/>
            </a:prstGeom>
            <a:noFill/>
          </p:spPr>
          <p:txBody>
            <a:bodyPr wrap="none" rtlCol="0">
              <a:spAutoFit/>
            </a:bodyPr>
            <a:lstStyle/>
            <a:p>
              <a:pPr defTabSz="1219170" fontAlgn="auto">
                <a:spcBef>
                  <a:spcPts val="0"/>
                </a:spcBef>
                <a:spcAft>
                  <a:spcPts val="0"/>
                </a:spcAft>
              </a:pPr>
              <a:r>
                <a:rPr lang="nl-BE" sz="2667" dirty="0">
                  <a:solidFill>
                    <a:prstClr val="white"/>
                  </a:solidFill>
                  <a:latin typeface="Calibri"/>
                  <a:cs typeface="+mn-cs"/>
                </a:rPr>
                <a:t>bid(), 20 </a:t>
              </a:r>
              <a:r>
                <a:rPr lang="el-GR" sz="2667" dirty="0">
                  <a:solidFill>
                    <a:prstClr val="white"/>
                  </a:solidFill>
                  <a:latin typeface="Calibri"/>
                  <a:cs typeface="+mn-cs"/>
                </a:rPr>
                <a:t>Ξ</a:t>
              </a:r>
              <a:endParaRPr lang="nl-BE" sz="2667" dirty="0">
                <a:solidFill>
                  <a:prstClr val="white"/>
                </a:solidFill>
                <a:latin typeface="Calibri"/>
                <a:cs typeface="+mn-cs"/>
              </a:endParaRPr>
            </a:p>
          </p:txBody>
        </p:sp>
      </p:grpSp>
      <p:grpSp>
        <p:nvGrpSpPr>
          <p:cNvPr id="15" name="Group 14"/>
          <p:cNvGrpSpPr/>
          <p:nvPr/>
        </p:nvGrpSpPr>
        <p:grpSpPr>
          <a:xfrm>
            <a:off x="1892388" y="1733942"/>
            <a:ext cx="2247207" cy="502766"/>
            <a:chOff x="1308554" y="912979"/>
            <a:chExt cx="1685405" cy="377074"/>
          </a:xfrm>
        </p:grpSpPr>
        <p:cxnSp>
          <p:nvCxnSpPr>
            <p:cNvPr id="16" name="Elbow Connector 15"/>
            <p:cNvCxnSpPr/>
            <p:nvPr/>
          </p:nvCxnSpPr>
          <p:spPr>
            <a:xfrm>
              <a:off x="1308554" y="1283496"/>
              <a:ext cx="1685405" cy="633"/>
            </a:xfrm>
            <a:prstGeom prst="bentConnector3">
              <a:avLst>
                <a:gd name="adj1" fmla="val 50000"/>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0871" y="912979"/>
              <a:ext cx="1356044" cy="377074"/>
            </a:xfrm>
            <a:prstGeom prst="rect">
              <a:avLst/>
            </a:prstGeom>
            <a:noFill/>
          </p:spPr>
          <p:txBody>
            <a:bodyPr wrap="none" rtlCol="0">
              <a:spAutoFit/>
            </a:bodyPr>
            <a:lstStyle/>
            <a:p>
              <a:pPr defTabSz="1219170" fontAlgn="auto">
                <a:spcBef>
                  <a:spcPts val="0"/>
                </a:spcBef>
                <a:spcAft>
                  <a:spcPts val="0"/>
                </a:spcAft>
              </a:pPr>
              <a:r>
                <a:rPr lang="nl-BE" sz="2667" dirty="0" err="1">
                  <a:solidFill>
                    <a:prstClr val="white"/>
                  </a:solidFill>
                  <a:latin typeface="Calibri"/>
                  <a:cs typeface="+mn-cs"/>
                </a:rPr>
                <a:t>getMoney</a:t>
              </a:r>
              <a:r>
                <a:rPr lang="nl-BE" sz="2667" dirty="0">
                  <a:solidFill>
                    <a:prstClr val="white"/>
                  </a:solidFill>
                  <a:latin typeface="Calibri"/>
                  <a:cs typeface="+mn-cs"/>
                </a:rPr>
                <a:t>()</a:t>
              </a:r>
            </a:p>
          </p:txBody>
        </p:sp>
      </p:grpSp>
      <p:grpSp>
        <p:nvGrpSpPr>
          <p:cNvPr id="18" name="Group 17"/>
          <p:cNvGrpSpPr/>
          <p:nvPr/>
        </p:nvGrpSpPr>
        <p:grpSpPr>
          <a:xfrm>
            <a:off x="7728183" y="2640625"/>
            <a:ext cx="2523960" cy="502766"/>
            <a:chOff x="6084128" y="3392444"/>
            <a:chExt cx="1892970" cy="377074"/>
          </a:xfrm>
        </p:grpSpPr>
        <p:cxnSp>
          <p:nvCxnSpPr>
            <p:cNvPr id="19" name="Elbow Connector 18"/>
            <p:cNvCxnSpPr/>
            <p:nvPr/>
          </p:nvCxnSpPr>
          <p:spPr>
            <a:xfrm rot="10800000" flipV="1">
              <a:off x="6084128" y="3752484"/>
              <a:ext cx="1892970" cy="0"/>
            </a:xfrm>
            <a:prstGeom prst="bentConnector3">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32068" y="3392444"/>
              <a:ext cx="1188066" cy="377074"/>
            </a:xfrm>
            <a:prstGeom prst="rect">
              <a:avLst/>
            </a:prstGeom>
            <a:noFill/>
          </p:spPr>
          <p:txBody>
            <a:bodyPr wrap="none" rtlCol="0">
              <a:spAutoFit/>
            </a:bodyPr>
            <a:lstStyle/>
            <a:p>
              <a:pPr defTabSz="1219170" fontAlgn="auto">
                <a:spcBef>
                  <a:spcPts val="0"/>
                </a:spcBef>
                <a:spcAft>
                  <a:spcPts val="0"/>
                </a:spcAft>
              </a:pPr>
              <a:r>
                <a:rPr lang="nl-BE" sz="2667" dirty="0">
                  <a:solidFill>
                    <a:prstClr val="white"/>
                  </a:solidFill>
                  <a:latin typeface="Calibri"/>
                  <a:cs typeface="+mn-cs"/>
                </a:rPr>
                <a:t>bid(), 10 </a:t>
              </a:r>
              <a:r>
                <a:rPr lang="el-GR" sz="2667" dirty="0">
                  <a:solidFill>
                    <a:prstClr val="white"/>
                  </a:solidFill>
                  <a:latin typeface="Calibri"/>
                  <a:cs typeface="+mn-cs"/>
                </a:rPr>
                <a:t>Ξ</a:t>
              </a:r>
              <a:endParaRPr lang="nl-BE" sz="2667" dirty="0">
                <a:solidFill>
                  <a:prstClr val="white"/>
                </a:solidFill>
                <a:latin typeface="Calibri"/>
                <a:cs typeface="+mn-cs"/>
              </a:endParaRPr>
            </a:p>
          </p:txBody>
        </p:sp>
      </p:grpSp>
      <p:grpSp>
        <p:nvGrpSpPr>
          <p:cNvPr id="21" name="Group 20"/>
          <p:cNvGrpSpPr/>
          <p:nvPr/>
        </p:nvGrpSpPr>
        <p:grpSpPr>
          <a:xfrm>
            <a:off x="1852888" y="2448602"/>
            <a:ext cx="2286707" cy="502766"/>
            <a:chOff x="1308554" y="2003057"/>
            <a:chExt cx="1715030" cy="377074"/>
          </a:xfrm>
        </p:grpSpPr>
        <p:cxnSp>
          <p:nvCxnSpPr>
            <p:cNvPr id="22" name="Elbow Connector 21"/>
            <p:cNvCxnSpPr/>
            <p:nvPr/>
          </p:nvCxnSpPr>
          <p:spPr>
            <a:xfrm rot="10800000">
              <a:off x="1308554" y="2044702"/>
              <a:ext cx="1715030" cy="0"/>
            </a:xfrm>
            <a:prstGeom prst="bentConnector3">
              <a:avLst>
                <a:gd name="adj1" fmla="val 50000"/>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46894" y="2003057"/>
              <a:ext cx="582131" cy="377074"/>
            </a:xfrm>
            <a:prstGeom prst="rect">
              <a:avLst/>
            </a:prstGeom>
            <a:noFill/>
          </p:spPr>
          <p:txBody>
            <a:bodyPr wrap="none" rtlCol="0">
              <a:spAutoFit/>
            </a:bodyPr>
            <a:lstStyle/>
            <a:p>
              <a:pPr defTabSz="1219170" fontAlgn="auto">
                <a:spcBef>
                  <a:spcPts val="0"/>
                </a:spcBef>
                <a:spcAft>
                  <a:spcPts val="0"/>
                </a:spcAft>
              </a:pPr>
              <a:r>
                <a:rPr lang="nl-BE" sz="2667" dirty="0">
                  <a:solidFill>
                    <a:prstClr val="white"/>
                  </a:solidFill>
                  <a:latin typeface="Calibri"/>
                  <a:cs typeface="+mn-cs"/>
                </a:rPr>
                <a:t>20 </a:t>
              </a:r>
              <a:r>
                <a:rPr lang="el-GR" sz="2667" dirty="0">
                  <a:solidFill>
                    <a:prstClr val="white"/>
                  </a:solidFill>
                  <a:latin typeface="Calibri"/>
                  <a:cs typeface="+mn-cs"/>
                </a:rPr>
                <a:t>Ξ</a:t>
              </a:r>
              <a:endParaRPr lang="nl-BE" sz="2667" dirty="0">
                <a:solidFill>
                  <a:prstClr val="white"/>
                </a:solidFill>
                <a:latin typeface="Calibri"/>
                <a:cs typeface="+mn-cs"/>
              </a:endParaRPr>
            </a:p>
          </p:txBody>
        </p:sp>
      </p:grpSp>
      <p:sp>
        <p:nvSpPr>
          <p:cNvPr id="24" name="TextBox 23"/>
          <p:cNvSpPr txBox="1"/>
          <p:nvPr/>
        </p:nvSpPr>
        <p:spPr>
          <a:xfrm>
            <a:off x="6291203" y="3132001"/>
            <a:ext cx="357790" cy="502766"/>
          </a:xfrm>
          <a:prstGeom prst="rect">
            <a:avLst/>
          </a:prstGeom>
          <a:noFill/>
        </p:spPr>
        <p:txBody>
          <a:bodyPr wrap="none" rtlCol="0">
            <a:spAutoFit/>
          </a:bodyPr>
          <a:lstStyle/>
          <a:p>
            <a:pPr defTabSz="1219170" fontAlgn="auto">
              <a:spcBef>
                <a:spcPts val="0"/>
              </a:spcBef>
              <a:spcAft>
                <a:spcPts val="0"/>
              </a:spcAft>
            </a:pPr>
            <a:r>
              <a:rPr lang="nl-BE" sz="2667" b="1" dirty="0">
                <a:solidFill>
                  <a:prstClr val="black"/>
                </a:solidFill>
                <a:latin typeface="Calibri"/>
                <a:cs typeface="+mn-cs"/>
              </a:rPr>
              <a:t>0</a:t>
            </a:r>
          </a:p>
        </p:txBody>
      </p:sp>
      <p:sp>
        <p:nvSpPr>
          <p:cNvPr id="25" name="TextBox 24"/>
          <p:cNvSpPr txBox="1"/>
          <p:nvPr/>
        </p:nvSpPr>
        <p:spPr>
          <a:xfrm>
            <a:off x="6288022" y="3158848"/>
            <a:ext cx="530915" cy="502766"/>
          </a:xfrm>
          <a:prstGeom prst="rect">
            <a:avLst/>
          </a:prstGeom>
          <a:noFill/>
        </p:spPr>
        <p:txBody>
          <a:bodyPr wrap="none" rtlCol="0">
            <a:spAutoFit/>
          </a:bodyPr>
          <a:lstStyle/>
          <a:p>
            <a:pPr defTabSz="1219170" fontAlgn="auto">
              <a:spcBef>
                <a:spcPts val="0"/>
              </a:spcBef>
              <a:spcAft>
                <a:spcPts val="0"/>
              </a:spcAft>
            </a:pPr>
            <a:r>
              <a:rPr lang="nl-BE" sz="2667" b="1" dirty="0">
                <a:solidFill>
                  <a:prstClr val="black"/>
                </a:solidFill>
                <a:latin typeface="Calibri"/>
                <a:cs typeface="+mn-cs"/>
              </a:rPr>
              <a:t>20</a:t>
            </a:r>
          </a:p>
        </p:txBody>
      </p:sp>
      <p:sp>
        <p:nvSpPr>
          <p:cNvPr id="26" name="TextBox 25"/>
          <p:cNvSpPr txBox="1"/>
          <p:nvPr/>
        </p:nvSpPr>
        <p:spPr>
          <a:xfrm>
            <a:off x="6306277" y="3141716"/>
            <a:ext cx="530915" cy="502766"/>
          </a:xfrm>
          <a:prstGeom prst="rect">
            <a:avLst/>
          </a:prstGeom>
          <a:noFill/>
        </p:spPr>
        <p:txBody>
          <a:bodyPr wrap="none" rtlCol="0">
            <a:spAutoFit/>
          </a:bodyPr>
          <a:lstStyle/>
          <a:p>
            <a:pPr defTabSz="1219170" fontAlgn="auto">
              <a:spcBef>
                <a:spcPts val="0"/>
              </a:spcBef>
              <a:spcAft>
                <a:spcPts val="0"/>
              </a:spcAft>
            </a:pPr>
            <a:r>
              <a:rPr lang="nl-BE" sz="2667" b="1" dirty="0">
                <a:solidFill>
                  <a:prstClr val="black"/>
                </a:solidFill>
                <a:latin typeface="Calibri"/>
                <a:cs typeface="+mn-cs"/>
              </a:rPr>
              <a:t>10</a:t>
            </a:r>
          </a:p>
        </p:txBody>
      </p:sp>
      <p:sp>
        <p:nvSpPr>
          <p:cNvPr id="51" name="TextBox 50"/>
          <p:cNvSpPr txBox="1"/>
          <p:nvPr/>
        </p:nvSpPr>
        <p:spPr>
          <a:xfrm>
            <a:off x="1038181" y="4546899"/>
            <a:ext cx="622286" cy="420564"/>
          </a:xfrm>
          <a:prstGeom prst="rect">
            <a:avLst/>
          </a:prstGeom>
          <a:noFill/>
        </p:spPr>
        <p:txBody>
          <a:bodyPr wrap="none" rtlCol="0">
            <a:spAutoFit/>
          </a:bodyPr>
          <a:lstStyle/>
          <a:p>
            <a:pPr defTabSz="1219170" fontAlgn="auto">
              <a:spcBef>
                <a:spcPts val="0"/>
              </a:spcBef>
              <a:spcAft>
                <a:spcPts val="0"/>
              </a:spcAft>
            </a:pPr>
            <a:r>
              <a:rPr lang="nl-BE" sz="2133" dirty="0">
                <a:solidFill>
                  <a:prstClr val="white"/>
                </a:solidFill>
                <a:latin typeface="Calibri"/>
                <a:cs typeface="+mn-cs"/>
              </a:rPr>
              <a:t>Bob</a:t>
            </a:r>
          </a:p>
        </p:txBody>
      </p:sp>
      <p:sp>
        <p:nvSpPr>
          <p:cNvPr id="52" name="TextBox 51"/>
          <p:cNvSpPr txBox="1"/>
          <p:nvPr/>
        </p:nvSpPr>
        <p:spPr>
          <a:xfrm>
            <a:off x="10495810" y="3682803"/>
            <a:ext cx="720069" cy="420564"/>
          </a:xfrm>
          <a:prstGeom prst="rect">
            <a:avLst/>
          </a:prstGeom>
          <a:noFill/>
        </p:spPr>
        <p:txBody>
          <a:bodyPr wrap="none" rtlCol="0">
            <a:spAutoFit/>
          </a:bodyPr>
          <a:lstStyle/>
          <a:p>
            <a:pPr defTabSz="1219170" fontAlgn="auto">
              <a:spcBef>
                <a:spcPts val="0"/>
              </a:spcBef>
              <a:spcAft>
                <a:spcPts val="0"/>
              </a:spcAft>
            </a:pPr>
            <a:r>
              <a:rPr lang="nl-BE" sz="2133" dirty="0">
                <a:solidFill>
                  <a:prstClr val="white"/>
                </a:solidFill>
                <a:latin typeface="Calibri"/>
                <a:cs typeface="+mn-cs"/>
              </a:rPr>
              <a:t>Alice</a:t>
            </a:r>
          </a:p>
        </p:txBody>
      </p:sp>
      <p:sp>
        <p:nvSpPr>
          <p:cNvPr id="53" name="TextBox 52"/>
          <p:cNvSpPr txBox="1"/>
          <p:nvPr/>
        </p:nvSpPr>
        <p:spPr>
          <a:xfrm>
            <a:off x="815414" y="2626685"/>
            <a:ext cx="962123" cy="420564"/>
          </a:xfrm>
          <a:prstGeom prst="rect">
            <a:avLst/>
          </a:prstGeom>
          <a:noFill/>
        </p:spPr>
        <p:txBody>
          <a:bodyPr wrap="none" rtlCol="0">
            <a:spAutoFit/>
          </a:bodyPr>
          <a:lstStyle/>
          <a:p>
            <a:pPr defTabSz="1219170" fontAlgn="auto">
              <a:spcBef>
                <a:spcPts val="0"/>
              </a:spcBef>
              <a:spcAft>
                <a:spcPts val="0"/>
              </a:spcAft>
            </a:pPr>
            <a:r>
              <a:rPr lang="nl-BE" sz="2133" dirty="0" err="1">
                <a:solidFill>
                  <a:prstClr val="white"/>
                </a:solidFill>
                <a:latin typeface="Calibri"/>
                <a:cs typeface="+mn-cs"/>
              </a:rPr>
              <a:t>Charlie</a:t>
            </a:r>
            <a:endParaRPr lang="nl-BE" sz="2133" dirty="0">
              <a:solidFill>
                <a:prstClr val="white"/>
              </a:solidFill>
              <a:latin typeface="Calibri"/>
              <a:cs typeface="+mn-cs"/>
            </a:endParaRPr>
          </a:p>
        </p:txBody>
      </p:sp>
      <p:sp>
        <p:nvSpPr>
          <p:cNvPr id="54" name="TextBox 53"/>
          <p:cNvSpPr txBox="1"/>
          <p:nvPr/>
        </p:nvSpPr>
        <p:spPr>
          <a:xfrm>
            <a:off x="6766589" y="3558145"/>
            <a:ext cx="872355" cy="502766"/>
          </a:xfrm>
          <a:prstGeom prst="rect">
            <a:avLst/>
          </a:prstGeom>
          <a:noFill/>
        </p:spPr>
        <p:txBody>
          <a:bodyPr wrap="none" rtlCol="0">
            <a:spAutoFit/>
          </a:bodyPr>
          <a:lstStyle/>
          <a:p>
            <a:pPr defTabSz="1219170" fontAlgn="auto">
              <a:spcBef>
                <a:spcPts val="0"/>
              </a:spcBef>
              <a:spcAft>
                <a:spcPts val="0"/>
              </a:spcAft>
            </a:pPr>
            <a:r>
              <a:rPr lang="nl-BE" sz="2667" b="1" dirty="0">
                <a:solidFill>
                  <a:prstClr val="black"/>
                </a:solidFill>
                <a:latin typeface="Calibri"/>
                <a:cs typeface="+mn-cs"/>
              </a:rPr>
              <a:t>Alice</a:t>
            </a:r>
          </a:p>
        </p:txBody>
      </p:sp>
      <p:grpSp>
        <p:nvGrpSpPr>
          <p:cNvPr id="55" name="Group 54"/>
          <p:cNvGrpSpPr/>
          <p:nvPr/>
        </p:nvGrpSpPr>
        <p:grpSpPr>
          <a:xfrm>
            <a:off x="7771008" y="3366127"/>
            <a:ext cx="2523960" cy="502766"/>
            <a:chOff x="6116248" y="3603873"/>
            <a:chExt cx="1892970" cy="377074"/>
          </a:xfrm>
        </p:grpSpPr>
        <p:cxnSp>
          <p:nvCxnSpPr>
            <p:cNvPr id="56" name="Elbow Connector 55"/>
            <p:cNvCxnSpPr/>
            <p:nvPr/>
          </p:nvCxnSpPr>
          <p:spPr>
            <a:xfrm rot="10800000" flipV="1">
              <a:off x="6116248" y="3645024"/>
              <a:ext cx="1892970" cy="0"/>
            </a:xfrm>
            <a:prstGeom prst="bentConnector3">
              <a:avLst/>
            </a:prstGeom>
            <a:ln w="2540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748384" y="3603873"/>
              <a:ext cx="582131" cy="377074"/>
            </a:xfrm>
            <a:prstGeom prst="rect">
              <a:avLst/>
            </a:prstGeom>
          </p:spPr>
          <p:txBody>
            <a:bodyPr wrap="none">
              <a:spAutoFit/>
            </a:bodyPr>
            <a:lstStyle/>
            <a:p>
              <a:pPr defTabSz="1219170" fontAlgn="auto">
                <a:spcBef>
                  <a:spcPts val="0"/>
                </a:spcBef>
                <a:spcAft>
                  <a:spcPts val="0"/>
                </a:spcAft>
              </a:pPr>
              <a:r>
                <a:rPr lang="nl-BE" sz="2667" dirty="0">
                  <a:solidFill>
                    <a:prstClr val="white"/>
                  </a:solidFill>
                  <a:latin typeface="Calibri"/>
                  <a:cs typeface="+mn-cs"/>
                </a:rPr>
                <a:t>10 </a:t>
              </a:r>
              <a:r>
                <a:rPr lang="el-GR" sz="2667" dirty="0">
                  <a:solidFill>
                    <a:prstClr val="white"/>
                  </a:solidFill>
                  <a:latin typeface="Calibri"/>
                  <a:cs typeface="+mn-cs"/>
                </a:rPr>
                <a:t>Ξ</a:t>
              </a:r>
              <a:endParaRPr lang="nl-BE" sz="2667" dirty="0">
                <a:solidFill>
                  <a:prstClr val="white"/>
                </a:solidFill>
                <a:latin typeface="Calibri"/>
                <a:cs typeface="+mn-cs"/>
              </a:endParaRPr>
            </a:p>
          </p:txBody>
        </p:sp>
      </p:grpSp>
      <p:sp>
        <p:nvSpPr>
          <p:cNvPr id="58" name="TextBox 57"/>
          <p:cNvSpPr txBox="1"/>
          <p:nvPr/>
        </p:nvSpPr>
        <p:spPr>
          <a:xfrm>
            <a:off x="6766588" y="3558144"/>
            <a:ext cx="744114" cy="502766"/>
          </a:xfrm>
          <a:prstGeom prst="rect">
            <a:avLst/>
          </a:prstGeom>
          <a:noFill/>
        </p:spPr>
        <p:txBody>
          <a:bodyPr wrap="none" rtlCol="0">
            <a:spAutoFit/>
          </a:bodyPr>
          <a:lstStyle/>
          <a:p>
            <a:pPr defTabSz="1219170" fontAlgn="auto">
              <a:spcBef>
                <a:spcPts val="0"/>
              </a:spcBef>
              <a:spcAft>
                <a:spcPts val="0"/>
              </a:spcAft>
            </a:pPr>
            <a:r>
              <a:rPr lang="nl-BE" sz="2667" b="1" dirty="0">
                <a:solidFill>
                  <a:prstClr val="black"/>
                </a:solidFill>
                <a:latin typeface="Calibri"/>
                <a:cs typeface="+mn-cs"/>
              </a:rPr>
              <a:t>Bob</a:t>
            </a:r>
          </a:p>
        </p:txBody>
      </p:sp>
      <p:sp>
        <p:nvSpPr>
          <p:cNvPr id="63" name="Rectangle 62"/>
          <p:cNvSpPr/>
          <p:nvPr/>
        </p:nvSpPr>
        <p:spPr>
          <a:xfrm>
            <a:off x="9789128" y="64777"/>
            <a:ext cx="2353337" cy="666977"/>
          </a:xfrm>
          <a:prstGeom prst="rect">
            <a:avLst/>
          </a:prstGeom>
        </p:spPr>
        <p:txBody>
          <a:bodyPr wrap="none">
            <a:spAutoFit/>
          </a:bodyPr>
          <a:lstStyle/>
          <a:p>
            <a:pPr algn="r" defTabSz="1219170" fontAlgn="auto">
              <a:spcBef>
                <a:spcPts val="0"/>
              </a:spcBef>
              <a:spcAft>
                <a:spcPts val="0"/>
              </a:spcAft>
            </a:pPr>
            <a:r>
              <a:rPr lang="nl-BE" sz="1867" dirty="0">
                <a:solidFill>
                  <a:prstClr val="black"/>
                </a:solidFill>
                <a:latin typeface="Calibri"/>
                <a:cs typeface="+mn-cs"/>
              </a:rPr>
              <a:t>Ether (</a:t>
            </a:r>
            <a:r>
              <a:rPr lang="el-GR" sz="1867" dirty="0">
                <a:solidFill>
                  <a:prstClr val="black"/>
                </a:solidFill>
                <a:latin typeface="Calibri"/>
                <a:cs typeface="+mn-cs"/>
              </a:rPr>
              <a:t>Ξ</a:t>
            </a:r>
            <a:r>
              <a:rPr lang="nl-BE" sz="1867" dirty="0">
                <a:solidFill>
                  <a:prstClr val="black"/>
                </a:solidFill>
                <a:latin typeface="Calibri"/>
                <a:cs typeface="+mn-cs"/>
              </a:rPr>
              <a:t>) is </a:t>
            </a:r>
            <a:r>
              <a:rPr lang="nl-BE" sz="1867" dirty="0" err="1">
                <a:solidFill>
                  <a:prstClr val="black"/>
                </a:solidFill>
                <a:latin typeface="Calibri"/>
                <a:cs typeface="+mn-cs"/>
              </a:rPr>
              <a:t>the</a:t>
            </a:r>
            <a:r>
              <a:rPr lang="nl-BE" sz="1867" dirty="0">
                <a:solidFill>
                  <a:prstClr val="black"/>
                </a:solidFill>
                <a:latin typeface="Calibri"/>
                <a:cs typeface="+mn-cs"/>
              </a:rPr>
              <a:t> crypto-</a:t>
            </a:r>
            <a:br>
              <a:rPr lang="nl-BE" sz="1867" dirty="0">
                <a:solidFill>
                  <a:prstClr val="black"/>
                </a:solidFill>
                <a:latin typeface="Calibri"/>
                <a:cs typeface="+mn-cs"/>
              </a:rPr>
            </a:br>
            <a:r>
              <a:rPr lang="nl-BE" sz="1867" dirty="0" err="1">
                <a:solidFill>
                  <a:prstClr val="black"/>
                </a:solidFill>
                <a:latin typeface="Calibri"/>
                <a:cs typeface="+mn-cs"/>
              </a:rPr>
              <a:t>currency</a:t>
            </a:r>
            <a:r>
              <a:rPr lang="nl-BE" sz="1867" dirty="0">
                <a:solidFill>
                  <a:prstClr val="black"/>
                </a:solidFill>
                <a:latin typeface="Calibri"/>
                <a:cs typeface="+mn-cs"/>
              </a:rPr>
              <a:t> on </a:t>
            </a:r>
            <a:r>
              <a:rPr lang="nl-BE" sz="1867" dirty="0" err="1">
                <a:solidFill>
                  <a:prstClr val="black"/>
                </a:solidFill>
                <a:latin typeface="Calibri"/>
                <a:cs typeface="+mn-cs"/>
              </a:rPr>
              <a:t>Ethereum</a:t>
            </a:r>
            <a:endParaRPr lang="fr-BE" sz="1867" dirty="0">
              <a:solidFill>
                <a:prstClr val="black"/>
              </a:solidFill>
              <a:latin typeface="Calibri"/>
              <a:cs typeface="+mn-cs"/>
            </a:endParaRPr>
          </a:p>
        </p:txBody>
      </p:sp>
      <p:pic>
        <p:nvPicPr>
          <p:cNvPr id="6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435" y="3558144"/>
            <a:ext cx="810668" cy="1056000"/>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8088" y="2675028"/>
            <a:ext cx="1056000" cy="1056000"/>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44" y="1700808"/>
            <a:ext cx="822360" cy="1056000"/>
          </a:xfrm>
          <a:prstGeom prst="rect">
            <a:avLst/>
          </a:prstGeom>
        </p:spPr>
      </p:pic>
      <p:sp>
        <p:nvSpPr>
          <p:cNvPr id="75" name="Rounded Rectangle 74"/>
          <p:cNvSpPr/>
          <p:nvPr/>
        </p:nvSpPr>
        <p:spPr>
          <a:xfrm>
            <a:off x="431372" y="5829266"/>
            <a:ext cx="2916361"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dirty="0" err="1">
                <a:solidFill>
                  <a:prstClr val="white"/>
                </a:solidFill>
                <a:latin typeface="Calibri"/>
              </a:rPr>
              <a:t>Can</a:t>
            </a:r>
            <a:r>
              <a:rPr lang="nl-BE" sz="2133" dirty="0">
                <a:solidFill>
                  <a:prstClr val="white"/>
                </a:solidFill>
                <a:latin typeface="Calibri"/>
              </a:rPr>
              <a:t> </a:t>
            </a:r>
            <a:r>
              <a:rPr lang="nl-BE" sz="2133" dirty="0" err="1">
                <a:solidFill>
                  <a:prstClr val="white"/>
                </a:solidFill>
                <a:latin typeface="Calibri"/>
              </a:rPr>
              <a:t>receive</a:t>
            </a:r>
            <a:r>
              <a:rPr lang="nl-BE" sz="2133" dirty="0">
                <a:solidFill>
                  <a:prstClr val="white"/>
                </a:solidFill>
                <a:latin typeface="Calibri"/>
              </a:rPr>
              <a:t>, block </a:t>
            </a:r>
            <a:r>
              <a:rPr lang="nl-BE" sz="2133" dirty="0" err="1">
                <a:solidFill>
                  <a:prstClr val="white"/>
                </a:solidFill>
                <a:latin typeface="Calibri"/>
              </a:rPr>
              <a:t>and</a:t>
            </a:r>
            <a:r>
              <a:rPr lang="nl-BE" sz="2133" dirty="0">
                <a:solidFill>
                  <a:prstClr val="white"/>
                </a:solidFill>
                <a:latin typeface="Calibri"/>
              </a:rPr>
              <a:t> </a:t>
            </a:r>
            <a:r>
              <a:rPr lang="nl-BE" sz="2133" dirty="0" err="1">
                <a:solidFill>
                  <a:prstClr val="white"/>
                </a:solidFill>
                <a:latin typeface="Calibri"/>
              </a:rPr>
              <a:t>spend</a:t>
            </a:r>
            <a:r>
              <a:rPr lang="nl-BE" sz="2133" dirty="0">
                <a:solidFill>
                  <a:prstClr val="white"/>
                </a:solidFill>
                <a:latin typeface="Calibri"/>
              </a:rPr>
              <a:t> </a:t>
            </a:r>
            <a:r>
              <a:rPr lang="nl-BE" sz="2133" dirty="0" err="1">
                <a:solidFill>
                  <a:prstClr val="white"/>
                </a:solidFill>
                <a:latin typeface="Calibri"/>
              </a:rPr>
              <a:t>value</a:t>
            </a:r>
            <a:endParaRPr lang="nl-BE" sz="2133" dirty="0">
              <a:solidFill>
                <a:prstClr val="white"/>
              </a:solidFill>
              <a:latin typeface="Calibri"/>
            </a:endParaRPr>
          </a:p>
        </p:txBody>
      </p:sp>
      <p:sp>
        <p:nvSpPr>
          <p:cNvPr id="76" name="Rounded Rectangle 75"/>
          <p:cNvSpPr/>
          <p:nvPr/>
        </p:nvSpPr>
        <p:spPr>
          <a:xfrm>
            <a:off x="3649830" y="5829265"/>
            <a:ext cx="3879028"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en-US" sz="2133" dirty="0">
                <a:solidFill>
                  <a:prstClr val="white"/>
                </a:solidFill>
                <a:latin typeface="Calibri"/>
              </a:rPr>
              <a:t>No single entity can influence correct functioning</a:t>
            </a:r>
          </a:p>
        </p:txBody>
      </p:sp>
      <p:sp>
        <p:nvSpPr>
          <p:cNvPr id="77" name="Rounded Rectangle 76"/>
          <p:cNvSpPr/>
          <p:nvPr/>
        </p:nvSpPr>
        <p:spPr>
          <a:xfrm>
            <a:off x="7830955" y="5829263"/>
            <a:ext cx="1813789"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en-US" sz="2133" dirty="0">
                <a:solidFill>
                  <a:prstClr val="white"/>
                </a:solidFill>
                <a:latin typeface="Calibri"/>
              </a:rPr>
              <a:t>Reactive</a:t>
            </a:r>
          </a:p>
        </p:txBody>
      </p:sp>
      <p:sp>
        <p:nvSpPr>
          <p:cNvPr id="78" name="Rounded Rectangle 77"/>
          <p:cNvSpPr/>
          <p:nvPr/>
        </p:nvSpPr>
        <p:spPr>
          <a:xfrm>
            <a:off x="9946840" y="5829262"/>
            <a:ext cx="1813789" cy="771919"/>
          </a:xfrm>
          <a:prstGeom prst="roundRect">
            <a:avLst>
              <a:gd name="adj" fmla="val 0"/>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en-US" sz="2133" dirty="0">
                <a:solidFill>
                  <a:prstClr val="white"/>
                </a:solidFill>
                <a:latin typeface="Calibri"/>
              </a:rPr>
              <a:t>Deaf and blind</a:t>
            </a:r>
          </a:p>
        </p:txBody>
      </p:sp>
      <p:grpSp>
        <p:nvGrpSpPr>
          <p:cNvPr id="7171" name="Group 7170"/>
          <p:cNvGrpSpPr>
            <a:grpSpLocks noChangeAspect="1"/>
          </p:cNvGrpSpPr>
          <p:nvPr/>
        </p:nvGrpSpPr>
        <p:grpSpPr>
          <a:xfrm>
            <a:off x="6901208" y="1306554"/>
            <a:ext cx="1925067" cy="776196"/>
            <a:chOff x="6011741" y="974622"/>
            <a:chExt cx="1728611" cy="696984"/>
          </a:xfrm>
        </p:grpSpPr>
        <p:sp>
          <p:nvSpPr>
            <p:cNvPr id="80" name="Rounded Rectangle 79"/>
            <p:cNvSpPr/>
            <p:nvPr/>
          </p:nvSpPr>
          <p:spPr>
            <a:xfrm>
              <a:off x="6011741" y="974622"/>
              <a:ext cx="468816" cy="696984"/>
            </a:xfrm>
            <a:prstGeom prst="roundRect">
              <a:avLst>
                <a:gd name="adj" fmla="val 9664"/>
              </a:avLst>
            </a:prstGeom>
            <a:solidFill>
              <a:srgbClr val="8DA5B8"/>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81" name="Rounded Rectangle 80"/>
            <p:cNvSpPr/>
            <p:nvPr/>
          </p:nvSpPr>
          <p:spPr>
            <a:xfrm>
              <a:off x="6064875" y="1493848"/>
              <a:ext cx="366925"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82" name="Rounded Rectangle 81"/>
            <p:cNvSpPr/>
            <p:nvPr/>
          </p:nvSpPr>
          <p:spPr>
            <a:xfrm>
              <a:off x="6064894" y="1038633"/>
              <a:ext cx="366908" cy="101652"/>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133" dirty="0">
                <a:solidFill>
                  <a:prstClr val="white"/>
                </a:solidFill>
                <a:latin typeface="Calibri"/>
              </a:endParaRPr>
            </a:p>
          </p:txBody>
        </p:sp>
        <p:sp>
          <p:nvSpPr>
            <p:cNvPr id="84" name="Rounded Rectangle 83"/>
            <p:cNvSpPr/>
            <p:nvPr/>
          </p:nvSpPr>
          <p:spPr>
            <a:xfrm>
              <a:off x="6062726" y="1195151"/>
              <a:ext cx="366907"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85" name="Rounded Rectangle 84"/>
            <p:cNvSpPr/>
            <p:nvPr/>
          </p:nvSpPr>
          <p:spPr>
            <a:xfrm>
              <a:off x="6062590" y="1344500"/>
              <a:ext cx="366925"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86" name="Rounded Rectangle 85"/>
            <p:cNvSpPr/>
            <p:nvPr/>
          </p:nvSpPr>
          <p:spPr>
            <a:xfrm>
              <a:off x="6640517" y="974622"/>
              <a:ext cx="468816" cy="696984"/>
            </a:xfrm>
            <a:prstGeom prst="roundRect">
              <a:avLst>
                <a:gd name="adj" fmla="val 9664"/>
              </a:avLst>
            </a:prstGeom>
            <a:solidFill>
              <a:srgbClr val="8DA5B8"/>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87" name="Rounded Rectangle 86"/>
            <p:cNvSpPr/>
            <p:nvPr/>
          </p:nvSpPr>
          <p:spPr>
            <a:xfrm>
              <a:off x="6697618" y="1038633"/>
              <a:ext cx="363404" cy="101652"/>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133" dirty="0">
                <a:solidFill>
                  <a:prstClr val="white"/>
                </a:solidFill>
                <a:latin typeface="Calibri"/>
              </a:endParaRPr>
            </a:p>
          </p:txBody>
        </p:sp>
        <p:sp>
          <p:nvSpPr>
            <p:cNvPr id="89" name="Rounded Rectangle 88"/>
            <p:cNvSpPr/>
            <p:nvPr/>
          </p:nvSpPr>
          <p:spPr>
            <a:xfrm>
              <a:off x="6691472" y="1494691"/>
              <a:ext cx="366908"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0" name="Rounded Rectangle 89"/>
            <p:cNvSpPr/>
            <p:nvPr/>
          </p:nvSpPr>
          <p:spPr>
            <a:xfrm>
              <a:off x="6691472" y="1197680"/>
              <a:ext cx="366908"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1" name="Rounded Rectangle 90"/>
            <p:cNvSpPr/>
            <p:nvPr/>
          </p:nvSpPr>
          <p:spPr>
            <a:xfrm>
              <a:off x="6691473" y="1346186"/>
              <a:ext cx="366962"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400" dirty="0">
                <a:solidFill>
                  <a:prstClr val="white"/>
                </a:solidFill>
                <a:latin typeface="Calibri"/>
              </a:endParaRPr>
            </a:p>
          </p:txBody>
        </p:sp>
        <p:sp>
          <p:nvSpPr>
            <p:cNvPr id="92" name="Rounded Rectangle 91"/>
            <p:cNvSpPr/>
            <p:nvPr/>
          </p:nvSpPr>
          <p:spPr>
            <a:xfrm>
              <a:off x="7271536" y="974622"/>
              <a:ext cx="468816" cy="696984"/>
            </a:xfrm>
            <a:prstGeom prst="roundRect">
              <a:avLst>
                <a:gd name="adj" fmla="val 9664"/>
              </a:avLst>
            </a:prstGeom>
            <a:solidFill>
              <a:srgbClr val="8DA5B8"/>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3" name="Rounded Rectangle 92"/>
            <p:cNvSpPr/>
            <p:nvPr/>
          </p:nvSpPr>
          <p:spPr>
            <a:xfrm>
              <a:off x="7327887" y="1038633"/>
              <a:ext cx="362118" cy="101652"/>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133" dirty="0">
                <a:solidFill>
                  <a:prstClr val="white"/>
                </a:solidFill>
                <a:latin typeface="Calibri"/>
              </a:endParaRPr>
            </a:p>
          </p:txBody>
        </p:sp>
        <p:sp>
          <p:nvSpPr>
            <p:cNvPr id="94" name="Rounded Rectangle 93"/>
            <p:cNvSpPr/>
            <p:nvPr/>
          </p:nvSpPr>
          <p:spPr>
            <a:xfrm>
              <a:off x="7322490" y="1349369"/>
              <a:ext cx="366907"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5" name="Rounded Rectangle 94"/>
            <p:cNvSpPr/>
            <p:nvPr/>
          </p:nvSpPr>
          <p:spPr>
            <a:xfrm>
              <a:off x="7322490" y="1197679"/>
              <a:ext cx="366907"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97" name="Rounded Rectangle 96"/>
            <p:cNvSpPr/>
            <p:nvPr/>
          </p:nvSpPr>
          <p:spPr>
            <a:xfrm>
              <a:off x="7322491" y="1501059"/>
              <a:ext cx="366962" cy="121021"/>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000" dirty="0">
                <a:solidFill>
                  <a:prstClr val="white"/>
                </a:solidFill>
                <a:latin typeface="Calibri"/>
              </a:endParaRPr>
            </a:p>
          </p:txBody>
        </p:sp>
        <p:cxnSp>
          <p:nvCxnSpPr>
            <p:cNvPr id="98" name="Straight Arrow Connector 97"/>
            <p:cNvCxnSpPr/>
            <p:nvPr/>
          </p:nvCxnSpPr>
          <p:spPr>
            <a:xfrm flipH="1">
              <a:off x="6484084" y="1091560"/>
              <a:ext cx="207388"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7114177" y="1091560"/>
              <a:ext cx="208313"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982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6" grpId="1"/>
      <p:bldP spid="54" grpId="0"/>
      <p:bldP spid="54" grpId="1"/>
      <p:bldP spid="58" grpId="0"/>
      <p:bldP spid="75" grpId="0" animBg="1"/>
      <p:bldP spid="76" grpId="0" animBg="1"/>
      <p:bldP spid="7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Vision</a:t>
            </a:r>
            <a:endParaRPr lang="nl-BE" dirty="0"/>
          </a:p>
        </p:txBody>
      </p:sp>
      <p:sp>
        <p:nvSpPr>
          <p:cNvPr id="3" name="Tijdelijke aanduiding voor inhoud 2"/>
          <p:cNvSpPr>
            <a:spLocks noGrp="1"/>
          </p:cNvSpPr>
          <p:nvPr>
            <p:ph idx="1"/>
          </p:nvPr>
        </p:nvSpPr>
        <p:spPr/>
        <p:txBody>
          <a:bodyPr>
            <a:normAutofit fontScale="92500" lnSpcReduction="10000"/>
          </a:bodyPr>
          <a:lstStyle/>
          <a:p>
            <a:r>
              <a:rPr lang="fr-FR" smtClean="0"/>
              <a:t>Lors du développement de systèmes d'information dans le secteur social et de la santé, l'enjeu est de trouver un bon équilibre entre différents droits fondamentaux</a:t>
            </a:r>
          </a:p>
          <a:p>
            <a:pPr lvl="1"/>
            <a:r>
              <a:rPr lang="fr-FR" smtClean="0"/>
              <a:t>droit à la protection des données</a:t>
            </a:r>
          </a:p>
          <a:p>
            <a:pPr lvl="1"/>
            <a:r>
              <a:rPr lang="fr-FR" smtClean="0"/>
              <a:t>droit à la protection sociale</a:t>
            </a:r>
          </a:p>
          <a:p>
            <a:pPr lvl="1"/>
            <a:r>
              <a:rPr lang="fr-FR" smtClean="0"/>
              <a:t>droit à des soins de santé de qualité</a:t>
            </a:r>
          </a:p>
          <a:p>
            <a:r>
              <a:rPr lang="fr-FR" smtClean="0"/>
              <a:t>Les systèmes d'information doivent être développés conformément au Règlement Général de Protection des Données (RGPD) et aux principes de protection des données « by design » (« dès la conception »)</a:t>
            </a:r>
          </a:p>
          <a:p>
            <a:r>
              <a:rPr lang="fr-FR" smtClean="0"/>
              <a:t>Les principes de protection des données « by design » impliquent entre autres</a:t>
            </a:r>
          </a:p>
          <a:p>
            <a:pPr lvl="1"/>
            <a:r>
              <a:rPr lang="fr-FR" smtClean="0"/>
              <a:t>la prise de mesures préventives en matière de protection des données</a:t>
            </a:r>
          </a:p>
          <a:p>
            <a:pPr lvl="1"/>
            <a:r>
              <a:rPr lang="fr-FR" smtClean="0"/>
              <a:t>la mise en place d’un système de contrôle permanent sur la gestion des systèmes d'information</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352694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77" y="34156"/>
            <a:ext cx="10972800" cy="1143000"/>
          </a:xfrm>
        </p:spPr>
        <p:txBody>
          <a:bodyPr/>
          <a:lstStyle/>
          <a:p>
            <a:r>
              <a:rPr lang="nl-BE" dirty="0" smtClean="0"/>
              <a:t>Smart </a:t>
            </a:r>
            <a:r>
              <a:rPr lang="nl-BE" dirty="0" err="1" smtClean="0"/>
              <a:t>Contracts</a:t>
            </a:r>
            <a:endParaRPr lang="fr-BE" dirty="0"/>
          </a:p>
        </p:txBody>
      </p:sp>
      <p:grpSp>
        <p:nvGrpSpPr>
          <p:cNvPr id="69" name="Group 68"/>
          <p:cNvGrpSpPr/>
          <p:nvPr/>
        </p:nvGrpSpPr>
        <p:grpSpPr>
          <a:xfrm>
            <a:off x="-507528" y="2084852"/>
            <a:ext cx="17539416" cy="3306249"/>
            <a:chOff x="-380646" y="884151"/>
            <a:chExt cx="13154562" cy="2479687"/>
          </a:xfrm>
        </p:grpSpPr>
        <p:cxnSp>
          <p:nvCxnSpPr>
            <p:cNvPr id="5" name="Straight Arrow Connector 4"/>
            <p:cNvCxnSpPr/>
            <p:nvPr/>
          </p:nvCxnSpPr>
          <p:spPr>
            <a:xfrm flipH="1" flipV="1">
              <a:off x="1231651" y="1385918"/>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464314" y="884152"/>
              <a:ext cx="1612297" cy="2479686"/>
              <a:chOff x="3005960" y="1145211"/>
              <a:chExt cx="1759772" cy="2706500"/>
            </a:xfrm>
          </p:grpSpPr>
          <p:sp>
            <p:nvSpPr>
              <p:cNvPr id="46" name="Rounded Rectangle 45"/>
              <p:cNvSpPr/>
              <p:nvPr/>
            </p:nvSpPr>
            <p:spPr>
              <a:xfrm>
                <a:off x="3005960" y="1145211"/>
                <a:ext cx="1759772" cy="2706500"/>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47" name="Rounded Rectangle 46"/>
              <p:cNvSpPr/>
              <p:nvPr/>
            </p:nvSpPr>
            <p:spPr>
              <a:xfrm>
                <a:off x="3117964" y="2897528"/>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48" name="Rounded Rectangle 47"/>
              <p:cNvSpPr/>
              <p:nvPr/>
            </p:nvSpPr>
            <p:spPr>
              <a:xfrm>
                <a:off x="3118038" y="1534383"/>
                <a:ext cx="1551892"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49" name="TextBox 48"/>
              <p:cNvSpPr txBox="1"/>
              <p:nvPr/>
            </p:nvSpPr>
            <p:spPr>
              <a:xfrm>
                <a:off x="3423775" y="1153861"/>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52</a:t>
                </a:r>
              </a:p>
            </p:txBody>
          </p:sp>
          <p:sp>
            <p:nvSpPr>
              <p:cNvPr id="50" name="Rounded Rectangle 49"/>
              <p:cNvSpPr/>
              <p:nvPr/>
            </p:nvSpPr>
            <p:spPr>
              <a:xfrm>
                <a:off x="3109900" y="2003076"/>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1" name="Rounded Rectangle 50"/>
              <p:cNvSpPr/>
              <p:nvPr/>
            </p:nvSpPr>
            <p:spPr>
              <a:xfrm>
                <a:off x="3109388" y="2450302"/>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2" name="Rounded Rectangle 51"/>
              <p:cNvSpPr/>
              <p:nvPr/>
            </p:nvSpPr>
            <p:spPr>
              <a:xfrm>
                <a:off x="3109900" y="3344753"/>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267" dirty="0">
                    <a:solidFill>
                      <a:prstClr val="white"/>
                    </a:solidFill>
                    <a:latin typeface="Calibri"/>
                  </a:rPr>
                  <a:t>Bid Alice</a:t>
                </a:r>
              </a:p>
            </p:txBody>
          </p:sp>
        </p:grpSp>
        <p:grpSp>
          <p:nvGrpSpPr>
            <p:cNvPr id="7" name="Group 6"/>
            <p:cNvGrpSpPr/>
            <p:nvPr/>
          </p:nvGrpSpPr>
          <p:grpSpPr>
            <a:xfrm>
              <a:off x="1541834" y="884152"/>
              <a:ext cx="1612297" cy="2053551"/>
              <a:chOff x="925893" y="1145210"/>
              <a:chExt cx="1759772" cy="2241387"/>
            </a:xfrm>
          </p:grpSpPr>
          <p:sp>
            <p:nvSpPr>
              <p:cNvPr id="38" name="Rounded Rectangle 37"/>
              <p:cNvSpPr/>
              <p:nvPr/>
            </p:nvSpPr>
            <p:spPr>
              <a:xfrm>
                <a:off x="925893" y="1145210"/>
                <a:ext cx="1759772" cy="2241387"/>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9" name="Rounded Rectangle 38"/>
              <p:cNvSpPr/>
              <p:nvPr/>
            </p:nvSpPr>
            <p:spPr>
              <a:xfrm>
                <a:off x="1031902" y="2884280"/>
                <a:ext cx="1551110"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40" name="Rounded Rectangle 39"/>
              <p:cNvSpPr/>
              <p:nvPr/>
            </p:nvSpPr>
            <p:spPr>
              <a:xfrm>
                <a:off x="1030783" y="2001357"/>
                <a:ext cx="1552123" cy="383993"/>
              </a:xfrm>
              <a:prstGeom prst="roundRect">
                <a:avLst/>
              </a:prstGeom>
              <a:solidFill>
                <a:schemeClr val="accent5">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41" name="TextBox 40"/>
              <p:cNvSpPr txBox="1"/>
              <p:nvPr/>
            </p:nvSpPr>
            <p:spPr>
              <a:xfrm>
                <a:off x="1355976" y="115386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51</a:t>
                </a:r>
              </a:p>
            </p:txBody>
          </p:sp>
          <p:sp>
            <p:nvSpPr>
              <p:cNvPr id="42" name="Rounded Rectangle 41"/>
              <p:cNvSpPr/>
              <p:nvPr/>
            </p:nvSpPr>
            <p:spPr>
              <a:xfrm>
                <a:off x="1031797" y="1534383"/>
                <a:ext cx="1551109"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43" name="Rounded Rectangle 42"/>
              <p:cNvSpPr/>
              <p:nvPr/>
            </p:nvSpPr>
            <p:spPr>
              <a:xfrm>
                <a:off x="1030783" y="2442818"/>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267" dirty="0" err="1">
                    <a:solidFill>
                      <a:prstClr val="white"/>
                    </a:solidFill>
                    <a:latin typeface="Calibri"/>
                  </a:rPr>
                  <a:t>Publish</a:t>
                </a:r>
                <a:r>
                  <a:rPr lang="nl-BE" sz="2267" dirty="0">
                    <a:solidFill>
                      <a:prstClr val="white"/>
                    </a:solidFill>
                    <a:latin typeface="Calibri"/>
                  </a:rPr>
                  <a:t> </a:t>
                </a:r>
                <a:r>
                  <a:rPr lang="nl-BE" sz="2267" dirty="0" err="1">
                    <a:solidFill>
                      <a:prstClr val="white"/>
                    </a:solidFill>
                    <a:latin typeface="Calibri"/>
                  </a:rPr>
                  <a:t>contr</a:t>
                </a:r>
                <a:r>
                  <a:rPr lang="nl-BE" sz="2267" dirty="0">
                    <a:solidFill>
                      <a:prstClr val="white"/>
                    </a:solidFill>
                    <a:latin typeface="Calibri"/>
                  </a:rPr>
                  <a:t>.</a:t>
                </a:r>
              </a:p>
            </p:txBody>
          </p:sp>
        </p:grpSp>
        <p:grpSp>
          <p:nvGrpSpPr>
            <p:cNvPr id="8" name="Group 7"/>
            <p:cNvGrpSpPr/>
            <p:nvPr/>
          </p:nvGrpSpPr>
          <p:grpSpPr>
            <a:xfrm>
              <a:off x="5386795" y="884152"/>
              <a:ext cx="1612297" cy="2479686"/>
              <a:chOff x="5084785" y="1145210"/>
              <a:chExt cx="1759772" cy="2706500"/>
            </a:xfrm>
          </p:grpSpPr>
          <p:sp>
            <p:nvSpPr>
              <p:cNvPr id="29" name="Rounded Rectangle 28"/>
              <p:cNvSpPr/>
              <p:nvPr/>
            </p:nvSpPr>
            <p:spPr>
              <a:xfrm>
                <a:off x="5084785" y="1145210"/>
                <a:ext cx="1759772" cy="2706500"/>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0" name="Rounded Rectangle 29"/>
              <p:cNvSpPr/>
              <p:nvPr/>
            </p:nvSpPr>
            <p:spPr>
              <a:xfrm>
                <a:off x="5211680" y="1534383"/>
                <a:ext cx="1537075"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31" name="TextBox 30"/>
              <p:cNvSpPr txBox="1"/>
              <p:nvPr/>
            </p:nvSpPr>
            <p:spPr>
              <a:xfrm>
                <a:off x="5522453" y="1157941"/>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53</a:t>
                </a:r>
              </a:p>
            </p:txBody>
          </p:sp>
          <p:sp>
            <p:nvSpPr>
              <p:cNvPr id="32" name="Rounded Rectangle 31"/>
              <p:cNvSpPr/>
              <p:nvPr/>
            </p:nvSpPr>
            <p:spPr>
              <a:xfrm>
                <a:off x="5188610" y="2900052"/>
                <a:ext cx="1551892"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3" name="Rounded Rectangle 32"/>
              <p:cNvSpPr/>
              <p:nvPr/>
            </p:nvSpPr>
            <p:spPr>
              <a:xfrm>
                <a:off x="5188610" y="2010648"/>
                <a:ext cx="1551892"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34" name="Rounded Rectangle 33"/>
              <p:cNvSpPr/>
              <p:nvPr/>
            </p:nvSpPr>
            <p:spPr>
              <a:xfrm>
                <a:off x="5188610" y="2455350"/>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267" dirty="0">
                    <a:solidFill>
                      <a:prstClr val="white"/>
                    </a:solidFill>
                    <a:latin typeface="Calibri"/>
                  </a:rPr>
                  <a:t>Bid Bob</a:t>
                </a:r>
              </a:p>
            </p:txBody>
          </p:sp>
          <p:sp>
            <p:nvSpPr>
              <p:cNvPr id="35" name="Rounded Rectangle 34"/>
              <p:cNvSpPr/>
              <p:nvPr/>
            </p:nvSpPr>
            <p:spPr>
              <a:xfrm>
                <a:off x="5188610" y="3344753"/>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000" dirty="0">
                  <a:solidFill>
                    <a:prstClr val="white"/>
                  </a:solidFill>
                  <a:latin typeface="Calibri"/>
                </a:endParaRPr>
              </a:p>
            </p:txBody>
          </p:sp>
        </p:grpSp>
        <p:grpSp>
          <p:nvGrpSpPr>
            <p:cNvPr id="9" name="Group 8"/>
            <p:cNvGrpSpPr/>
            <p:nvPr/>
          </p:nvGrpSpPr>
          <p:grpSpPr>
            <a:xfrm>
              <a:off x="7309275" y="884152"/>
              <a:ext cx="1612297" cy="2093155"/>
              <a:chOff x="7133254" y="1145212"/>
              <a:chExt cx="1759772" cy="2284613"/>
            </a:xfrm>
          </p:grpSpPr>
          <p:sp>
            <p:nvSpPr>
              <p:cNvPr id="20" name="Rounded Rectangle 19"/>
              <p:cNvSpPr/>
              <p:nvPr/>
            </p:nvSpPr>
            <p:spPr>
              <a:xfrm>
                <a:off x="7133254" y="1145212"/>
                <a:ext cx="1759772" cy="2284613"/>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1" name="Rounded Rectangle 20"/>
              <p:cNvSpPr/>
              <p:nvPr/>
            </p:nvSpPr>
            <p:spPr>
              <a:xfrm>
                <a:off x="7257334" y="1534383"/>
                <a:ext cx="1531635"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22" name="Rounded Rectangle 21"/>
              <p:cNvSpPr/>
              <p:nvPr/>
            </p:nvSpPr>
            <p:spPr>
              <a:xfrm>
                <a:off x="7237078" y="2464885"/>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3" name="Rounded Rectangle 22"/>
              <p:cNvSpPr/>
              <p:nvPr/>
            </p:nvSpPr>
            <p:spPr>
              <a:xfrm>
                <a:off x="7237078" y="2010648"/>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24" name="TextBox 23"/>
              <p:cNvSpPr txBox="1"/>
              <p:nvPr/>
            </p:nvSpPr>
            <p:spPr>
              <a:xfrm>
                <a:off x="7573348" y="1157943"/>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54</a:t>
                </a:r>
              </a:p>
            </p:txBody>
          </p:sp>
          <p:sp>
            <p:nvSpPr>
              <p:cNvPr id="26" name="Rounded Rectangle 25"/>
              <p:cNvSpPr/>
              <p:nvPr/>
            </p:nvSpPr>
            <p:spPr>
              <a:xfrm>
                <a:off x="7237078" y="2919121"/>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auto">
                  <a:spcBef>
                    <a:spcPts val="0"/>
                  </a:spcBef>
                  <a:spcAft>
                    <a:spcPts val="0"/>
                  </a:spcAft>
                </a:pPr>
                <a:endParaRPr lang="nl-BE" sz="2000" dirty="0">
                  <a:solidFill>
                    <a:prstClr val="white"/>
                  </a:solidFill>
                  <a:latin typeface="Calibri"/>
                </a:endParaRPr>
              </a:p>
            </p:txBody>
          </p:sp>
        </p:grpSp>
        <p:grpSp>
          <p:nvGrpSpPr>
            <p:cNvPr id="10" name="Group 9"/>
            <p:cNvGrpSpPr/>
            <p:nvPr/>
          </p:nvGrpSpPr>
          <p:grpSpPr>
            <a:xfrm>
              <a:off x="-380646" y="884152"/>
              <a:ext cx="1612297" cy="1681721"/>
              <a:chOff x="-1292228" y="1131590"/>
              <a:chExt cx="1759772" cy="1835546"/>
            </a:xfrm>
          </p:grpSpPr>
          <p:sp>
            <p:nvSpPr>
              <p:cNvPr id="15" name="Rounded Rectangle 14"/>
              <p:cNvSpPr/>
              <p:nvPr/>
            </p:nvSpPr>
            <p:spPr>
              <a:xfrm>
                <a:off x="-1292228" y="1131590"/>
                <a:ext cx="1759772" cy="1835546"/>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6" name="Rounded Rectangle 15"/>
              <p:cNvSpPr/>
              <p:nvPr/>
            </p:nvSpPr>
            <p:spPr>
              <a:xfrm>
                <a:off x="-1180150" y="1520762"/>
                <a:ext cx="1551892"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17" name="TextBox 16"/>
              <p:cNvSpPr txBox="1"/>
              <p:nvPr/>
            </p:nvSpPr>
            <p:spPr>
              <a:xfrm>
                <a:off x="-862621" y="113159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50</a:t>
                </a:r>
              </a:p>
            </p:txBody>
          </p:sp>
          <p:sp>
            <p:nvSpPr>
              <p:cNvPr id="18" name="Rounded Rectangle 17"/>
              <p:cNvSpPr/>
              <p:nvPr/>
            </p:nvSpPr>
            <p:spPr>
              <a:xfrm>
                <a:off x="-1188288" y="1989455"/>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19" name="Rounded Rectangle 18"/>
              <p:cNvSpPr/>
              <p:nvPr/>
            </p:nvSpPr>
            <p:spPr>
              <a:xfrm>
                <a:off x="-1188800" y="2436681"/>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grpSp>
        <p:cxnSp>
          <p:nvCxnSpPr>
            <p:cNvPr id="11" name="Straight Arrow Connector 10"/>
            <p:cNvCxnSpPr/>
            <p:nvPr/>
          </p:nvCxnSpPr>
          <p:spPr>
            <a:xfrm flipH="1" flipV="1">
              <a:off x="3159720" y="1385918"/>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088737" y="1385918"/>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15745" y="1385918"/>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10851436" y="1385917"/>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1161619" y="884151"/>
              <a:ext cx="1612297" cy="2053551"/>
              <a:chOff x="925893" y="1145210"/>
              <a:chExt cx="1759772" cy="2241387"/>
            </a:xfrm>
          </p:grpSpPr>
          <p:sp>
            <p:nvSpPr>
              <p:cNvPr id="55" name="Rounded Rectangle 54"/>
              <p:cNvSpPr/>
              <p:nvPr/>
            </p:nvSpPr>
            <p:spPr>
              <a:xfrm>
                <a:off x="925893" y="1145210"/>
                <a:ext cx="1759772" cy="2241387"/>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6" name="Rounded Rectangle 55"/>
              <p:cNvSpPr/>
              <p:nvPr/>
            </p:nvSpPr>
            <p:spPr>
              <a:xfrm>
                <a:off x="1031902" y="2884280"/>
                <a:ext cx="1551110"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7" name="Rounded Rectangle 56"/>
              <p:cNvSpPr/>
              <p:nvPr/>
            </p:nvSpPr>
            <p:spPr>
              <a:xfrm>
                <a:off x="1030783" y="2001357"/>
                <a:ext cx="1552123" cy="383993"/>
              </a:xfrm>
              <a:prstGeom prst="roundRect">
                <a:avLst/>
              </a:prstGeom>
              <a:solidFill>
                <a:schemeClr val="accent5">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58" name="TextBox 57"/>
              <p:cNvSpPr txBox="1"/>
              <p:nvPr/>
            </p:nvSpPr>
            <p:spPr>
              <a:xfrm>
                <a:off x="1355976" y="115386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56</a:t>
                </a:r>
              </a:p>
            </p:txBody>
          </p:sp>
          <p:sp>
            <p:nvSpPr>
              <p:cNvPr id="59" name="Rounded Rectangle 58"/>
              <p:cNvSpPr/>
              <p:nvPr/>
            </p:nvSpPr>
            <p:spPr>
              <a:xfrm>
                <a:off x="1031797" y="1534383"/>
                <a:ext cx="1551109"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60" name="Rounded Rectangle 59"/>
              <p:cNvSpPr/>
              <p:nvPr/>
            </p:nvSpPr>
            <p:spPr>
              <a:xfrm>
                <a:off x="1030783" y="2442818"/>
                <a:ext cx="1552123"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1219170" fontAlgn="auto">
                  <a:spcBef>
                    <a:spcPts val="0"/>
                  </a:spcBef>
                  <a:spcAft>
                    <a:spcPts val="0"/>
                  </a:spcAft>
                </a:pPr>
                <a:r>
                  <a:rPr lang="nl-BE" sz="2267" dirty="0" err="1">
                    <a:solidFill>
                      <a:prstClr val="white"/>
                    </a:solidFill>
                    <a:latin typeface="Calibri"/>
                  </a:rPr>
                  <a:t>Destroy</a:t>
                </a:r>
                <a:r>
                  <a:rPr lang="nl-BE" sz="2267" dirty="0">
                    <a:solidFill>
                      <a:prstClr val="white"/>
                    </a:solidFill>
                    <a:latin typeface="Calibri"/>
                  </a:rPr>
                  <a:t> </a:t>
                </a:r>
                <a:r>
                  <a:rPr lang="nl-BE" sz="2267" dirty="0" err="1">
                    <a:solidFill>
                      <a:prstClr val="white"/>
                    </a:solidFill>
                    <a:latin typeface="Calibri"/>
                  </a:rPr>
                  <a:t>contr</a:t>
                </a:r>
                <a:r>
                  <a:rPr lang="nl-BE" sz="2267" dirty="0">
                    <a:solidFill>
                      <a:prstClr val="white"/>
                    </a:solidFill>
                    <a:latin typeface="Calibri"/>
                  </a:rPr>
                  <a:t>.</a:t>
                </a:r>
              </a:p>
            </p:txBody>
          </p:sp>
        </p:grpSp>
        <p:grpSp>
          <p:nvGrpSpPr>
            <p:cNvPr id="61" name="Group 60"/>
            <p:cNvGrpSpPr/>
            <p:nvPr/>
          </p:nvGrpSpPr>
          <p:grpSpPr>
            <a:xfrm>
              <a:off x="9239139" y="884151"/>
              <a:ext cx="1612297" cy="1681721"/>
              <a:chOff x="-1292228" y="1131590"/>
              <a:chExt cx="1759772" cy="1835546"/>
            </a:xfrm>
          </p:grpSpPr>
          <p:sp>
            <p:nvSpPr>
              <p:cNvPr id="62" name="Rounded Rectangle 61"/>
              <p:cNvSpPr/>
              <p:nvPr/>
            </p:nvSpPr>
            <p:spPr>
              <a:xfrm>
                <a:off x="-1292228" y="1131590"/>
                <a:ext cx="1759772" cy="1835546"/>
              </a:xfrm>
              <a:prstGeom prst="roundRect">
                <a:avLst>
                  <a:gd name="adj" fmla="val 9664"/>
                </a:avLst>
              </a:prstGeom>
              <a:solidFill>
                <a:schemeClr val="bg1">
                  <a:alpha val="5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63" name="Rounded Rectangle 62"/>
              <p:cNvSpPr/>
              <p:nvPr/>
            </p:nvSpPr>
            <p:spPr>
              <a:xfrm>
                <a:off x="-1180150" y="1520762"/>
                <a:ext cx="1551892" cy="304398"/>
              </a:xfrm>
              <a:prstGeom prst="round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133" b="1" dirty="0">
                    <a:solidFill>
                      <a:prstClr val="white"/>
                    </a:solidFill>
                    <a:latin typeface="Calibri"/>
                  </a:rPr>
                  <a:t>Header</a:t>
                </a:r>
                <a:endParaRPr lang="nl-BE" sz="2133" dirty="0">
                  <a:solidFill>
                    <a:prstClr val="white"/>
                  </a:solidFill>
                  <a:latin typeface="Calibri"/>
                </a:endParaRPr>
              </a:p>
            </p:txBody>
          </p:sp>
          <p:sp>
            <p:nvSpPr>
              <p:cNvPr id="64" name="TextBox 63"/>
              <p:cNvSpPr txBox="1"/>
              <p:nvPr/>
            </p:nvSpPr>
            <p:spPr>
              <a:xfrm>
                <a:off x="-862621" y="1131590"/>
                <a:ext cx="930627" cy="344274"/>
              </a:xfrm>
              <a:prstGeom prst="rect">
                <a:avLst/>
              </a:prstGeom>
              <a:noFill/>
            </p:spPr>
            <p:txBody>
              <a:bodyPr wrap="none" rtlCol="0">
                <a:spAutoFit/>
              </a:bodyPr>
              <a:lstStyle/>
              <a:p>
                <a:pPr defTabSz="1219170" fontAlgn="auto">
                  <a:spcBef>
                    <a:spcPts val="0"/>
                  </a:spcBef>
                  <a:spcAft>
                    <a:spcPts val="0"/>
                  </a:spcAft>
                </a:pPr>
                <a:r>
                  <a:rPr lang="nl-BE" sz="2133" b="1" dirty="0">
                    <a:solidFill>
                      <a:srgbClr val="4F81BD">
                        <a:lumMod val="50000"/>
                      </a:srgbClr>
                    </a:solidFill>
                    <a:latin typeface="Calibri"/>
                    <a:cs typeface="+mn-cs"/>
                  </a:rPr>
                  <a:t>Block 55</a:t>
                </a:r>
              </a:p>
            </p:txBody>
          </p:sp>
          <p:sp>
            <p:nvSpPr>
              <p:cNvPr id="65" name="Rounded Rectangle 64"/>
              <p:cNvSpPr/>
              <p:nvPr/>
            </p:nvSpPr>
            <p:spPr>
              <a:xfrm>
                <a:off x="-1188288" y="1989455"/>
                <a:ext cx="1551891"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nl-BE" sz="2400" dirty="0">
                  <a:solidFill>
                    <a:prstClr val="white"/>
                  </a:solidFill>
                  <a:latin typeface="Calibri"/>
                </a:endParaRPr>
              </a:p>
            </p:txBody>
          </p:sp>
          <p:sp>
            <p:nvSpPr>
              <p:cNvPr id="66" name="Rounded Rectangle 65"/>
              <p:cNvSpPr/>
              <p:nvPr/>
            </p:nvSpPr>
            <p:spPr>
              <a:xfrm>
                <a:off x="-1188800" y="2436681"/>
                <a:ext cx="1551965" cy="383993"/>
              </a:xfrm>
              <a:prstGeom prst="roundRect">
                <a:avLst/>
              </a:prstGeom>
              <a:solidFill>
                <a:schemeClr val="accent5">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err="1">
                    <a:solidFill>
                      <a:prstClr val="white"/>
                    </a:solidFill>
                    <a:latin typeface="Calibri"/>
                  </a:rPr>
                  <a:t>getMoney</a:t>
                </a:r>
                <a:endParaRPr lang="nl-BE" sz="2400" dirty="0">
                  <a:solidFill>
                    <a:prstClr val="white"/>
                  </a:solidFill>
                  <a:latin typeface="Calibri"/>
                </a:endParaRPr>
              </a:p>
            </p:txBody>
          </p:sp>
        </p:grpSp>
        <p:cxnSp>
          <p:nvCxnSpPr>
            <p:cNvPr id="68" name="Straight Arrow Connector 67"/>
            <p:cNvCxnSpPr/>
            <p:nvPr/>
          </p:nvCxnSpPr>
          <p:spPr>
            <a:xfrm flipH="1" flipV="1">
              <a:off x="8921572" y="1385919"/>
              <a:ext cx="407212" cy="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69132" y="1112356"/>
            <a:ext cx="11023852" cy="461665"/>
          </a:xfrm>
          <a:prstGeom prst="rect">
            <a:avLst/>
          </a:prstGeom>
          <a:noFill/>
        </p:spPr>
        <p:txBody>
          <a:bodyPr wrap="none" rtlCol="0">
            <a:spAutoFit/>
          </a:bodyPr>
          <a:lstStyle/>
          <a:p>
            <a:pPr defTabSz="1219170" fontAlgn="auto">
              <a:spcBef>
                <a:spcPts val="0"/>
              </a:spcBef>
              <a:spcAft>
                <a:spcPts val="0"/>
              </a:spcAft>
            </a:pPr>
            <a:r>
              <a:rPr lang="nl-BE" sz="2400" dirty="0">
                <a:solidFill>
                  <a:prstClr val="white"/>
                </a:solidFill>
                <a:latin typeface="Calibri"/>
                <a:cs typeface="+mn-cs"/>
              </a:rPr>
              <a:t>Publishing a contract, </a:t>
            </a:r>
            <a:r>
              <a:rPr lang="nl-BE" sz="2400" dirty="0" err="1">
                <a:solidFill>
                  <a:prstClr val="white"/>
                </a:solidFill>
                <a:latin typeface="Calibri"/>
                <a:cs typeface="+mn-cs"/>
              </a:rPr>
              <a:t>calling</a:t>
            </a:r>
            <a:r>
              <a:rPr lang="nl-BE" sz="2400" dirty="0">
                <a:solidFill>
                  <a:prstClr val="white"/>
                </a:solidFill>
                <a:latin typeface="Calibri"/>
                <a:cs typeface="+mn-cs"/>
              </a:rPr>
              <a:t> </a:t>
            </a:r>
            <a:r>
              <a:rPr lang="nl-BE" sz="2400" dirty="0" err="1">
                <a:solidFill>
                  <a:prstClr val="white"/>
                </a:solidFill>
                <a:latin typeface="Calibri"/>
                <a:cs typeface="+mn-cs"/>
              </a:rPr>
              <a:t>its</a:t>
            </a:r>
            <a:r>
              <a:rPr lang="nl-BE" sz="2400" dirty="0">
                <a:solidFill>
                  <a:prstClr val="white"/>
                </a:solidFill>
                <a:latin typeface="Calibri"/>
                <a:cs typeface="+mn-cs"/>
              </a:rPr>
              <a:t> </a:t>
            </a:r>
            <a:r>
              <a:rPr lang="nl-BE" sz="2400" dirty="0" err="1">
                <a:solidFill>
                  <a:prstClr val="white"/>
                </a:solidFill>
                <a:latin typeface="Calibri"/>
                <a:cs typeface="+mn-cs"/>
              </a:rPr>
              <a:t>functions</a:t>
            </a:r>
            <a:r>
              <a:rPr lang="nl-BE" sz="2400" dirty="0">
                <a:solidFill>
                  <a:prstClr val="white"/>
                </a:solidFill>
                <a:latin typeface="Calibri"/>
                <a:cs typeface="+mn-cs"/>
              </a:rPr>
              <a:t> &amp; </a:t>
            </a:r>
            <a:r>
              <a:rPr lang="nl-BE" sz="2400" dirty="0" err="1">
                <a:solidFill>
                  <a:prstClr val="white"/>
                </a:solidFill>
                <a:latin typeface="Calibri"/>
                <a:cs typeface="+mn-cs"/>
              </a:rPr>
              <a:t>destroying</a:t>
            </a:r>
            <a:r>
              <a:rPr lang="nl-BE" sz="2400" dirty="0">
                <a:solidFill>
                  <a:prstClr val="white"/>
                </a:solidFill>
                <a:latin typeface="Calibri"/>
                <a:cs typeface="+mn-cs"/>
              </a:rPr>
              <a:t> </a:t>
            </a:r>
            <a:r>
              <a:rPr lang="nl-BE" sz="2400" dirty="0" err="1">
                <a:solidFill>
                  <a:prstClr val="white"/>
                </a:solidFill>
                <a:latin typeface="Calibri"/>
                <a:cs typeface="+mn-cs"/>
              </a:rPr>
              <a:t>it</a:t>
            </a:r>
            <a:r>
              <a:rPr lang="nl-BE" sz="2400" dirty="0">
                <a:solidFill>
                  <a:prstClr val="white"/>
                </a:solidFill>
                <a:latin typeface="Calibri"/>
                <a:cs typeface="+mn-cs"/>
              </a:rPr>
              <a:t> </a:t>
            </a:r>
            <a:r>
              <a:rPr lang="nl-BE" sz="2400" dirty="0" err="1">
                <a:solidFill>
                  <a:prstClr val="white"/>
                </a:solidFill>
                <a:latin typeface="Calibri"/>
                <a:cs typeface="+mn-cs"/>
              </a:rPr>
              <a:t>happens</a:t>
            </a:r>
            <a:r>
              <a:rPr lang="nl-BE" sz="2400" dirty="0">
                <a:solidFill>
                  <a:prstClr val="white"/>
                </a:solidFill>
                <a:latin typeface="Calibri"/>
                <a:cs typeface="+mn-cs"/>
              </a:rPr>
              <a:t> </a:t>
            </a:r>
            <a:r>
              <a:rPr lang="nl-BE" sz="2400" dirty="0" err="1">
                <a:solidFill>
                  <a:prstClr val="white"/>
                </a:solidFill>
                <a:latin typeface="Calibri"/>
                <a:cs typeface="+mn-cs"/>
              </a:rPr>
              <a:t>through</a:t>
            </a:r>
            <a:r>
              <a:rPr lang="nl-BE" sz="2400" dirty="0">
                <a:solidFill>
                  <a:prstClr val="white"/>
                </a:solidFill>
                <a:latin typeface="Calibri"/>
                <a:cs typeface="+mn-cs"/>
              </a:rPr>
              <a:t> transactions</a:t>
            </a:r>
            <a:endParaRPr lang="fr-BE" sz="2400" dirty="0">
              <a:solidFill>
                <a:prstClr val="white"/>
              </a:solidFill>
              <a:latin typeface="Calibri"/>
              <a:cs typeface="+mn-cs"/>
            </a:endParaRPr>
          </a:p>
        </p:txBody>
      </p:sp>
    </p:spTree>
    <p:extLst>
      <p:ext uri="{BB962C8B-B14F-4D97-AF65-F5344CB8AC3E}">
        <p14:creationId xmlns:p14="http://schemas.microsoft.com/office/powerpoint/2010/main" val="59531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54866E-6 L -0.39809 -0.01082 " pathEditMode="relative" rAng="0" ptsTypes="AA">
                                      <p:cBhvr>
                                        <p:cTn id="6" dur="2000" fill="hold"/>
                                        <p:tgtEl>
                                          <p:spTgt spid="69"/>
                                        </p:tgtEl>
                                        <p:attrNameLst>
                                          <p:attrName>ppt_x</p:attrName>
                                          <p:attrName>ppt_y</p:attrName>
                                        </p:attrNameLst>
                                      </p:cBhvr>
                                      <p:rCtr x="-19913"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1824203"/>
          </a:xfrm>
        </p:spPr>
        <p:txBody>
          <a:bodyPr>
            <a:normAutofit fontScale="90000"/>
          </a:bodyPr>
          <a:lstStyle/>
          <a:p>
            <a:r>
              <a:rPr lang="nl-BE" sz="4267" dirty="0" err="1"/>
              <a:t>Everything</a:t>
            </a:r>
            <a:r>
              <a:rPr lang="nl-BE" sz="4267" dirty="0"/>
              <a:t> </a:t>
            </a:r>
            <a:r>
              <a:rPr lang="nl-BE" sz="4267" dirty="0" err="1"/>
              <a:t>that</a:t>
            </a:r>
            <a:r>
              <a:rPr lang="nl-BE" sz="4267" dirty="0"/>
              <a:t> </a:t>
            </a:r>
            <a:r>
              <a:rPr lang="nl-BE" sz="4267" dirty="0" err="1"/>
              <a:t>can</a:t>
            </a:r>
            <a:r>
              <a:rPr lang="nl-BE" sz="4267" dirty="0"/>
              <a:t> </a:t>
            </a:r>
            <a:r>
              <a:rPr lang="nl-BE" sz="4267" dirty="0" err="1"/>
              <a:t>be</a:t>
            </a:r>
            <a:r>
              <a:rPr lang="nl-BE" sz="4267" dirty="0"/>
              <a:t> </a:t>
            </a:r>
            <a:r>
              <a:rPr lang="nl-BE" sz="4267" dirty="0" err="1"/>
              <a:t>done</a:t>
            </a:r>
            <a:r>
              <a:rPr lang="nl-BE" sz="4267" dirty="0"/>
              <a:t> </a:t>
            </a:r>
            <a:r>
              <a:rPr lang="nl-BE" sz="4267" dirty="0" err="1"/>
              <a:t>with</a:t>
            </a:r>
            <a:r>
              <a:rPr lang="nl-BE" sz="4267" dirty="0"/>
              <a:t> a blockchain, </a:t>
            </a:r>
            <a:r>
              <a:rPr lang="nl-BE" sz="4267" dirty="0" err="1"/>
              <a:t>can</a:t>
            </a:r>
            <a:r>
              <a:rPr lang="nl-BE" sz="4267" dirty="0"/>
              <a:t> </a:t>
            </a:r>
            <a:r>
              <a:rPr lang="nl-BE" sz="4267" dirty="0" err="1"/>
              <a:t>be</a:t>
            </a:r>
            <a:r>
              <a:rPr lang="nl-BE" sz="4267" dirty="0"/>
              <a:t> </a:t>
            </a:r>
            <a:r>
              <a:rPr lang="nl-BE" sz="4267" dirty="0" err="1"/>
              <a:t>done</a:t>
            </a:r>
            <a:r>
              <a:rPr lang="nl-BE" sz="4267" dirty="0"/>
              <a:t> </a:t>
            </a:r>
            <a:r>
              <a:rPr lang="nl-BE" sz="4267" dirty="0" err="1"/>
              <a:t>with</a:t>
            </a:r>
            <a:r>
              <a:rPr lang="nl-BE" sz="4267" dirty="0"/>
              <a:t> a </a:t>
            </a:r>
            <a:r>
              <a:rPr lang="nl-BE" sz="4267" dirty="0" err="1"/>
              <a:t>centralized</a:t>
            </a:r>
            <a:r>
              <a:rPr lang="nl-BE" sz="4267" dirty="0"/>
              <a:t> approach, </a:t>
            </a:r>
            <a:r>
              <a:rPr lang="nl-BE" sz="4267" dirty="0" err="1"/>
              <a:t>and</a:t>
            </a:r>
            <a:r>
              <a:rPr lang="nl-BE" sz="4267" dirty="0"/>
              <a:t> even more </a:t>
            </a:r>
            <a:r>
              <a:rPr lang="nl-BE" sz="4267" dirty="0" err="1"/>
              <a:t>efficiently</a:t>
            </a:r>
            <a:endParaRPr lang="fr-BE" sz="4267" dirty="0"/>
          </a:p>
        </p:txBody>
      </p:sp>
      <p:grpSp>
        <p:nvGrpSpPr>
          <p:cNvPr id="3" name="Group 2"/>
          <p:cNvGrpSpPr/>
          <p:nvPr/>
        </p:nvGrpSpPr>
        <p:grpSpPr>
          <a:xfrm>
            <a:off x="2639617" y="1662523"/>
            <a:ext cx="6971616" cy="3398659"/>
            <a:chOff x="1979712" y="1246892"/>
            <a:chExt cx="5228712" cy="2548994"/>
          </a:xfrm>
        </p:grpSpPr>
        <p:sp>
          <p:nvSpPr>
            <p:cNvPr id="20" name="Rectangle 19"/>
            <p:cNvSpPr/>
            <p:nvPr/>
          </p:nvSpPr>
          <p:spPr>
            <a:xfrm>
              <a:off x="1979712" y="2078742"/>
              <a:ext cx="2478917" cy="792088"/>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white"/>
                  </a:solidFill>
                  <a:latin typeface="Calibri"/>
                </a:rPr>
                <a:t>Politics</a:t>
              </a:r>
            </a:p>
            <a:p>
              <a:pPr algn="ctr" defTabSz="1219170" fontAlgn="auto">
                <a:spcBef>
                  <a:spcPts val="0"/>
                </a:spcBef>
                <a:spcAft>
                  <a:spcPts val="0"/>
                </a:spcAft>
              </a:pPr>
              <a:r>
                <a:rPr lang="nl-BE" sz="2133" dirty="0">
                  <a:solidFill>
                    <a:prstClr val="white"/>
                  </a:solidFill>
                  <a:latin typeface="Calibri"/>
                </a:rPr>
                <a:t>(E.g. cross-border exchanges, privacy)</a:t>
              </a:r>
              <a:endParaRPr lang="fr-BE" sz="2133" dirty="0">
                <a:solidFill>
                  <a:prstClr val="white"/>
                </a:solidFill>
                <a:latin typeface="Calibri"/>
              </a:endParaRPr>
            </a:p>
          </p:txBody>
        </p:sp>
        <p:sp>
          <p:nvSpPr>
            <p:cNvPr id="21" name="Rectangle 20"/>
            <p:cNvSpPr/>
            <p:nvPr/>
          </p:nvSpPr>
          <p:spPr>
            <a:xfrm>
              <a:off x="4729507" y="2078742"/>
              <a:ext cx="2478917" cy="792088"/>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a:solidFill>
                    <a:prstClr val="white"/>
                  </a:solidFill>
                  <a:latin typeface="Calibri"/>
                </a:rPr>
                <a:t>Absence of </a:t>
              </a:r>
              <a:r>
                <a:rPr lang="nl-BE" sz="2400" dirty="0" err="1">
                  <a:solidFill>
                    <a:prstClr val="white"/>
                  </a:solidFill>
                  <a:latin typeface="Calibri"/>
                </a:rPr>
                <a:t>trusted</a:t>
              </a:r>
              <a:r>
                <a:rPr lang="nl-BE" sz="2400" dirty="0">
                  <a:solidFill>
                    <a:prstClr val="white"/>
                  </a:solidFill>
                  <a:latin typeface="Calibri"/>
                </a:rPr>
                <a:t> </a:t>
              </a:r>
              <a:r>
                <a:rPr lang="nl-BE" sz="2400" dirty="0" err="1">
                  <a:solidFill>
                    <a:prstClr val="white"/>
                  </a:solidFill>
                  <a:latin typeface="Calibri"/>
                </a:rPr>
                <a:t>authorities</a:t>
              </a:r>
              <a:endParaRPr lang="nl-BE" sz="2400" dirty="0">
                <a:solidFill>
                  <a:prstClr val="white"/>
                </a:solidFill>
                <a:latin typeface="Calibri"/>
              </a:endParaRPr>
            </a:p>
            <a:p>
              <a:pPr algn="ctr" defTabSz="1219170" fontAlgn="auto">
                <a:spcBef>
                  <a:spcPts val="0"/>
                </a:spcBef>
                <a:spcAft>
                  <a:spcPts val="0"/>
                </a:spcAft>
              </a:pPr>
              <a:r>
                <a:rPr lang="nl-BE" sz="2133" dirty="0">
                  <a:solidFill>
                    <a:prstClr val="white"/>
                  </a:solidFill>
                  <a:latin typeface="Calibri"/>
                </a:rPr>
                <a:t>(E.g. </a:t>
              </a:r>
              <a:r>
                <a:rPr lang="nl-BE" sz="2133" dirty="0" err="1">
                  <a:solidFill>
                    <a:prstClr val="white"/>
                  </a:solidFill>
                  <a:latin typeface="Calibri"/>
                </a:rPr>
                <a:t>Bitcoin</a:t>
              </a:r>
              <a:r>
                <a:rPr lang="nl-BE" sz="2133" dirty="0">
                  <a:solidFill>
                    <a:prstClr val="white"/>
                  </a:solidFill>
                  <a:latin typeface="Calibri"/>
                </a:rPr>
                <a:t> in 2009)</a:t>
              </a:r>
              <a:endParaRPr lang="fr-BE" sz="2133" dirty="0">
                <a:solidFill>
                  <a:prstClr val="white"/>
                </a:solidFill>
                <a:latin typeface="Calibri"/>
              </a:endParaRPr>
            </a:p>
          </p:txBody>
        </p:sp>
        <p:sp>
          <p:nvSpPr>
            <p:cNvPr id="22" name="Rectangle 21"/>
            <p:cNvSpPr/>
            <p:nvPr/>
          </p:nvSpPr>
          <p:spPr>
            <a:xfrm>
              <a:off x="1979712" y="3003798"/>
              <a:ext cx="2478917" cy="792088"/>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err="1">
                  <a:solidFill>
                    <a:prstClr val="white"/>
                  </a:solidFill>
                  <a:latin typeface="Calibri"/>
                </a:rPr>
                <a:t>Abuse</a:t>
              </a:r>
              <a:r>
                <a:rPr lang="nl-BE" sz="2400" dirty="0">
                  <a:solidFill>
                    <a:prstClr val="white"/>
                  </a:solidFill>
                  <a:latin typeface="Calibri"/>
                </a:rPr>
                <a:t> (quasi-) monopoly </a:t>
              </a:r>
              <a:r>
                <a:rPr lang="nl-BE" sz="2400" dirty="0" err="1">
                  <a:solidFill>
                    <a:prstClr val="white"/>
                  </a:solidFill>
                  <a:latin typeface="Calibri"/>
                </a:rPr>
                <a:t>positions</a:t>
              </a:r>
              <a:endParaRPr lang="nl-BE" sz="2400" dirty="0">
                <a:solidFill>
                  <a:prstClr val="white"/>
                </a:solidFill>
                <a:latin typeface="Calibri"/>
              </a:endParaRPr>
            </a:p>
          </p:txBody>
        </p:sp>
        <p:sp>
          <p:nvSpPr>
            <p:cNvPr id="23" name="Rectangle 22"/>
            <p:cNvSpPr/>
            <p:nvPr/>
          </p:nvSpPr>
          <p:spPr>
            <a:xfrm>
              <a:off x="4729507" y="3003798"/>
              <a:ext cx="2478917" cy="792088"/>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r>
                <a:rPr lang="nl-BE" sz="2400" dirty="0" err="1">
                  <a:solidFill>
                    <a:prstClr val="white"/>
                  </a:solidFill>
                  <a:latin typeface="Calibri"/>
                </a:rPr>
                <a:t>Illegal</a:t>
              </a:r>
              <a:r>
                <a:rPr lang="nl-BE" sz="2400" dirty="0">
                  <a:solidFill>
                    <a:prstClr val="white"/>
                  </a:solidFill>
                  <a:latin typeface="Calibri"/>
                </a:rPr>
                <a:t> </a:t>
              </a:r>
              <a:r>
                <a:rPr lang="nl-BE" sz="2400" dirty="0" err="1">
                  <a:solidFill>
                    <a:prstClr val="white"/>
                  </a:solidFill>
                  <a:latin typeface="Calibri"/>
                </a:rPr>
                <a:t>activities</a:t>
              </a:r>
              <a:endParaRPr lang="nl-BE" sz="2400" dirty="0">
                <a:solidFill>
                  <a:prstClr val="white"/>
                </a:solidFill>
                <a:latin typeface="Calibri"/>
              </a:endParaRPr>
            </a:p>
            <a:p>
              <a:pPr algn="ctr" defTabSz="1219170" fontAlgn="auto">
                <a:spcBef>
                  <a:spcPts val="0"/>
                </a:spcBef>
                <a:spcAft>
                  <a:spcPts val="0"/>
                </a:spcAft>
              </a:pPr>
              <a:r>
                <a:rPr lang="nl-BE" sz="2133" dirty="0">
                  <a:solidFill>
                    <a:prstClr val="white"/>
                  </a:solidFill>
                  <a:latin typeface="Calibri"/>
                </a:rPr>
                <a:t>(E.g. Dark Web)</a:t>
              </a:r>
            </a:p>
          </p:txBody>
        </p:sp>
        <p:sp>
          <p:nvSpPr>
            <p:cNvPr id="25" name="TextBox 24"/>
            <p:cNvSpPr txBox="1"/>
            <p:nvPr/>
          </p:nvSpPr>
          <p:spPr>
            <a:xfrm>
              <a:off x="3334850" y="1246892"/>
              <a:ext cx="2530597" cy="500089"/>
            </a:xfrm>
            <a:prstGeom prst="rect">
              <a:avLst/>
            </a:prstGeom>
            <a:noFill/>
          </p:spPr>
          <p:txBody>
            <a:bodyPr wrap="none" rtlCol="0">
              <a:spAutoFit/>
            </a:bodyPr>
            <a:lstStyle/>
            <a:p>
              <a:pPr defTabSz="1219170" fontAlgn="auto">
                <a:spcBef>
                  <a:spcPts val="0"/>
                </a:spcBef>
                <a:spcAft>
                  <a:spcPts val="0"/>
                </a:spcAft>
              </a:pPr>
              <a:r>
                <a:rPr lang="nl-BE" sz="3733" cap="small" dirty="0" err="1">
                  <a:solidFill>
                    <a:prstClr val="white"/>
                  </a:solidFill>
                  <a:latin typeface="Calibri"/>
                  <a:cs typeface="+mn-cs"/>
                </a:rPr>
                <a:t>Why</a:t>
              </a:r>
              <a:r>
                <a:rPr lang="nl-BE" sz="3733" cap="small" dirty="0">
                  <a:solidFill>
                    <a:prstClr val="white"/>
                  </a:solidFill>
                  <a:latin typeface="Calibri"/>
                  <a:cs typeface="+mn-cs"/>
                </a:rPr>
                <a:t> blockchain</a:t>
              </a:r>
              <a:r>
                <a:rPr lang="nl-BE" sz="3733" dirty="0">
                  <a:solidFill>
                    <a:prstClr val="white"/>
                  </a:solidFill>
                  <a:latin typeface="Calibri"/>
                  <a:cs typeface="+mn-cs"/>
                </a:rPr>
                <a:t>?</a:t>
              </a:r>
              <a:endParaRPr lang="fr-BE" sz="3733" dirty="0">
                <a:solidFill>
                  <a:prstClr val="white"/>
                </a:solidFill>
                <a:latin typeface="Calibri"/>
                <a:cs typeface="+mn-cs"/>
              </a:endParaRPr>
            </a:p>
          </p:txBody>
        </p:sp>
        <p:sp>
          <p:nvSpPr>
            <p:cNvPr id="26" name="TextBox 25"/>
            <p:cNvSpPr txBox="1"/>
            <p:nvPr/>
          </p:nvSpPr>
          <p:spPr>
            <a:xfrm>
              <a:off x="2158759" y="1678940"/>
              <a:ext cx="4441552" cy="346249"/>
            </a:xfrm>
            <a:prstGeom prst="rect">
              <a:avLst/>
            </a:prstGeom>
            <a:noFill/>
          </p:spPr>
          <p:txBody>
            <a:bodyPr wrap="none" rtlCol="0">
              <a:spAutoFit/>
            </a:bodyPr>
            <a:lstStyle/>
            <a:p>
              <a:pPr defTabSz="1219170" fontAlgn="auto">
                <a:spcBef>
                  <a:spcPts val="0"/>
                </a:spcBef>
                <a:spcAft>
                  <a:spcPts val="0"/>
                </a:spcAft>
              </a:pPr>
              <a:r>
                <a:rPr lang="nl-BE" sz="2400" dirty="0">
                  <a:solidFill>
                    <a:prstClr val="white"/>
                  </a:solidFill>
                  <a:latin typeface="Calibri"/>
                  <a:cs typeface="+mn-cs"/>
                </a:rPr>
                <a:t>A </a:t>
              </a:r>
              <a:r>
                <a:rPr lang="nl-BE" sz="2400" dirty="0" err="1">
                  <a:solidFill>
                    <a:prstClr val="white"/>
                  </a:solidFill>
                  <a:latin typeface="Calibri"/>
                  <a:cs typeface="+mn-cs"/>
                </a:rPr>
                <a:t>centralized</a:t>
              </a:r>
              <a:r>
                <a:rPr lang="nl-BE" sz="2400" dirty="0">
                  <a:solidFill>
                    <a:prstClr val="white"/>
                  </a:solidFill>
                  <a:latin typeface="Calibri"/>
                  <a:cs typeface="+mn-cs"/>
                </a:rPr>
                <a:t> approach </a:t>
              </a:r>
              <a:r>
                <a:rPr lang="nl-BE" sz="2400" dirty="0" err="1">
                  <a:solidFill>
                    <a:prstClr val="white"/>
                  </a:solidFill>
                  <a:latin typeface="Calibri"/>
                  <a:cs typeface="+mn-cs"/>
                </a:rPr>
                <a:t>might</a:t>
              </a:r>
              <a:r>
                <a:rPr lang="nl-BE" sz="2400" dirty="0">
                  <a:solidFill>
                    <a:prstClr val="white"/>
                  </a:solidFill>
                  <a:latin typeface="Calibri"/>
                  <a:cs typeface="+mn-cs"/>
                </a:rPr>
                <a:t> </a:t>
              </a:r>
              <a:r>
                <a:rPr lang="nl-BE" sz="2400" dirty="0" err="1">
                  <a:solidFill>
                    <a:prstClr val="white"/>
                  </a:solidFill>
                  <a:latin typeface="Calibri"/>
                  <a:cs typeface="+mn-cs"/>
                </a:rPr>
                <a:t>not</a:t>
              </a:r>
              <a:r>
                <a:rPr lang="nl-BE" sz="2400" dirty="0">
                  <a:solidFill>
                    <a:prstClr val="white"/>
                  </a:solidFill>
                  <a:latin typeface="Calibri"/>
                  <a:cs typeface="+mn-cs"/>
                </a:rPr>
                <a:t> </a:t>
              </a:r>
              <a:r>
                <a:rPr lang="nl-BE" sz="2400" dirty="0" err="1">
                  <a:solidFill>
                    <a:prstClr val="white"/>
                  </a:solidFill>
                  <a:latin typeface="Calibri"/>
                  <a:cs typeface="+mn-cs"/>
                </a:rPr>
                <a:t>be</a:t>
              </a:r>
              <a:r>
                <a:rPr lang="nl-BE" sz="2400" dirty="0">
                  <a:solidFill>
                    <a:prstClr val="white"/>
                  </a:solidFill>
                  <a:latin typeface="Calibri"/>
                  <a:cs typeface="+mn-cs"/>
                </a:rPr>
                <a:t> </a:t>
              </a:r>
              <a:r>
                <a:rPr lang="nl-BE" sz="2400" dirty="0" err="1">
                  <a:solidFill>
                    <a:prstClr val="white"/>
                  </a:solidFill>
                  <a:latin typeface="Calibri"/>
                  <a:cs typeface="+mn-cs"/>
                </a:rPr>
                <a:t>desirable</a:t>
              </a:r>
              <a:endParaRPr lang="fr-BE" sz="2400" dirty="0">
                <a:solidFill>
                  <a:prstClr val="white"/>
                </a:solidFill>
                <a:latin typeface="Calibri"/>
                <a:cs typeface="+mn-cs"/>
              </a:endParaRPr>
            </a:p>
          </p:txBody>
        </p:sp>
      </p:grpSp>
      <p:sp>
        <p:nvSpPr>
          <p:cNvPr id="17" name="Rectangle 16"/>
          <p:cNvSpPr/>
          <p:nvPr/>
        </p:nvSpPr>
        <p:spPr>
          <a:xfrm>
            <a:off x="274068" y="6062822"/>
            <a:ext cx="2153096" cy="630541"/>
          </a:xfrm>
          <a:prstGeom prst="rect">
            <a:avLst/>
          </a:prstGeom>
          <a:solidFill>
            <a:schemeClr val="bg1">
              <a:alpha val="35000"/>
            </a:schemeClr>
          </a:solid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auto">
              <a:spcBef>
                <a:spcPts val="0"/>
              </a:spcBef>
              <a:spcAft>
                <a:spcPts val="0"/>
              </a:spcAft>
            </a:pPr>
            <a:r>
              <a:rPr lang="nl-BE" sz="2133" spc="107" dirty="0" err="1">
                <a:solidFill>
                  <a:prstClr val="white"/>
                </a:solidFill>
                <a:latin typeface="Calibri"/>
              </a:rPr>
              <a:t>Process</a:t>
            </a:r>
            <a:r>
              <a:rPr lang="nl-BE" sz="2133" spc="107" dirty="0">
                <a:solidFill>
                  <a:prstClr val="white"/>
                </a:solidFill>
                <a:latin typeface="Calibri"/>
              </a:rPr>
              <a:t> </a:t>
            </a:r>
            <a:r>
              <a:rPr lang="nl-BE" sz="2133" spc="107" dirty="0" err="1">
                <a:solidFill>
                  <a:prstClr val="white"/>
                </a:solidFill>
                <a:latin typeface="Calibri"/>
              </a:rPr>
              <a:t>automation</a:t>
            </a:r>
            <a:endParaRPr lang="nl-BE" sz="2133" spc="107" dirty="0">
              <a:solidFill>
                <a:prstClr val="white"/>
              </a:solidFill>
              <a:latin typeface="Calibri"/>
            </a:endParaRPr>
          </a:p>
        </p:txBody>
      </p:sp>
      <p:sp>
        <p:nvSpPr>
          <p:cNvPr id="18" name="TextBox 16"/>
          <p:cNvSpPr txBox="1"/>
          <p:nvPr/>
        </p:nvSpPr>
        <p:spPr>
          <a:xfrm>
            <a:off x="218919" y="5541236"/>
            <a:ext cx="9052606"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auto">
              <a:spcBef>
                <a:spcPts val="0"/>
              </a:spcBef>
              <a:spcAft>
                <a:spcPts val="0"/>
              </a:spcAft>
            </a:pPr>
            <a:r>
              <a:rPr lang="nl-BE" sz="2400" b="1" cap="small" spc="93" dirty="0" err="1">
                <a:solidFill>
                  <a:prstClr val="white"/>
                </a:solidFill>
                <a:latin typeface="Calibri"/>
              </a:rPr>
              <a:t>Other</a:t>
            </a:r>
            <a:r>
              <a:rPr lang="nl-BE" sz="2400" b="1" cap="small" spc="93" dirty="0">
                <a:solidFill>
                  <a:prstClr val="white"/>
                </a:solidFill>
                <a:latin typeface="Calibri"/>
              </a:rPr>
              <a:t> blockchain </a:t>
            </a:r>
            <a:r>
              <a:rPr lang="nl-BE" sz="2400" b="1" cap="small" spc="93" dirty="0" err="1">
                <a:solidFill>
                  <a:prstClr val="white"/>
                </a:solidFill>
                <a:latin typeface="Calibri"/>
              </a:rPr>
              <a:t>advantages</a:t>
            </a:r>
            <a:r>
              <a:rPr lang="nl-BE" sz="2400" b="1" cap="small" spc="93" dirty="0">
                <a:solidFill>
                  <a:prstClr val="white"/>
                </a:solidFill>
                <a:latin typeface="Calibri"/>
              </a:rPr>
              <a:t> </a:t>
            </a:r>
            <a:r>
              <a:rPr lang="nl-BE" sz="2400" b="1" cap="small" spc="93" dirty="0" err="1">
                <a:solidFill>
                  <a:prstClr val="white"/>
                </a:solidFill>
                <a:latin typeface="Calibri"/>
              </a:rPr>
              <a:t>also</a:t>
            </a:r>
            <a:r>
              <a:rPr lang="nl-BE" sz="2400" b="1" cap="small" spc="93" dirty="0">
                <a:solidFill>
                  <a:prstClr val="white"/>
                </a:solidFill>
                <a:latin typeface="Calibri"/>
              </a:rPr>
              <a:t> </a:t>
            </a:r>
            <a:r>
              <a:rPr lang="nl-BE" sz="2400" b="1" cap="small" spc="93" dirty="0" err="1">
                <a:solidFill>
                  <a:prstClr val="white"/>
                </a:solidFill>
                <a:latin typeface="Calibri"/>
              </a:rPr>
              <a:t>feasible</a:t>
            </a:r>
            <a:r>
              <a:rPr lang="nl-BE" sz="2400" b="1" cap="small" spc="93" dirty="0">
                <a:solidFill>
                  <a:prstClr val="white"/>
                </a:solidFill>
                <a:latin typeface="Calibri"/>
              </a:rPr>
              <a:t> </a:t>
            </a:r>
            <a:r>
              <a:rPr lang="nl-BE" sz="2400" b="1" cap="small" spc="93" dirty="0" err="1">
                <a:solidFill>
                  <a:prstClr val="white"/>
                </a:solidFill>
                <a:latin typeface="Calibri"/>
              </a:rPr>
              <a:t>with</a:t>
            </a:r>
            <a:r>
              <a:rPr lang="nl-BE" sz="2400" b="1" cap="small" spc="93" dirty="0">
                <a:solidFill>
                  <a:prstClr val="white"/>
                </a:solidFill>
                <a:latin typeface="Calibri"/>
              </a:rPr>
              <a:t> </a:t>
            </a:r>
            <a:r>
              <a:rPr lang="nl-BE" sz="2400" b="1" cap="small" spc="93" dirty="0" err="1">
                <a:solidFill>
                  <a:prstClr val="white"/>
                </a:solidFill>
                <a:latin typeface="Calibri"/>
              </a:rPr>
              <a:t>other</a:t>
            </a:r>
            <a:r>
              <a:rPr lang="nl-BE" sz="2400" b="1" cap="small" spc="93" dirty="0">
                <a:solidFill>
                  <a:prstClr val="white"/>
                </a:solidFill>
                <a:latin typeface="Calibri"/>
              </a:rPr>
              <a:t> </a:t>
            </a:r>
            <a:r>
              <a:rPr lang="nl-BE" sz="2400" b="1" cap="small" spc="93" dirty="0" err="1">
                <a:solidFill>
                  <a:prstClr val="white"/>
                </a:solidFill>
                <a:latin typeface="Calibri"/>
              </a:rPr>
              <a:t>technologies</a:t>
            </a:r>
            <a:endParaRPr lang="fr-BE" sz="2400" b="1" cap="small" spc="93" dirty="0">
              <a:solidFill>
                <a:prstClr val="white"/>
              </a:solidFill>
              <a:latin typeface="Calibri"/>
            </a:endParaRPr>
          </a:p>
        </p:txBody>
      </p:sp>
      <p:sp>
        <p:nvSpPr>
          <p:cNvPr id="19" name="Rectangle 18"/>
          <p:cNvSpPr/>
          <p:nvPr/>
        </p:nvSpPr>
        <p:spPr>
          <a:xfrm>
            <a:off x="2660547" y="6062822"/>
            <a:ext cx="2153096" cy="630541"/>
          </a:xfrm>
          <a:prstGeom prst="rect">
            <a:avLst/>
          </a:prstGeom>
          <a:solidFill>
            <a:schemeClr val="bg1">
              <a:alpha val="35000"/>
            </a:schemeClr>
          </a:solid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auto">
              <a:spcBef>
                <a:spcPts val="0"/>
              </a:spcBef>
              <a:spcAft>
                <a:spcPts val="0"/>
              </a:spcAft>
            </a:pPr>
            <a:r>
              <a:rPr lang="nl-BE" sz="2133" spc="107" dirty="0" err="1">
                <a:solidFill>
                  <a:prstClr val="white"/>
                </a:solidFill>
                <a:latin typeface="Calibri"/>
              </a:rPr>
              <a:t>Consistency</a:t>
            </a:r>
            <a:endParaRPr lang="nl-BE" sz="2133" spc="107" dirty="0">
              <a:solidFill>
                <a:prstClr val="white"/>
              </a:solidFill>
              <a:latin typeface="Calibri"/>
            </a:endParaRPr>
          </a:p>
        </p:txBody>
      </p:sp>
      <p:sp>
        <p:nvSpPr>
          <p:cNvPr id="24" name="Rectangle 23"/>
          <p:cNvSpPr/>
          <p:nvPr/>
        </p:nvSpPr>
        <p:spPr>
          <a:xfrm>
            <a:off x="5047025" y="6062822"/>
            <a:ext cx="2153096" cy="630541"/>
          </a:xfrm>
          <a:prstGeom prst="rect">
            <a:avLst/>
          </a:prstGeom>
          <a:solidFill>
            <a:schemeClr val="bg1">
              <a:alpha val="35000"/>
            </a:schemeClr>
          </a:solid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auto">
              <a:spcBef>
                <a:spcPts val="0"/>
              </a:spcBef>
              <a:spcAft>
                <a:spcPts val="0"/>
              </a:spcAft>
            </a:pPr>
            <a:r>
              <a:rPr lang="nl-BE" sz="2133" spc="107" dirty="0" err="1">
                <a:solidFill>
                  <a:prstClr val="white"/>
                </a:solidFill>
                <a:latin typeface="Calibri"/>
              </a:rPr>
              <a:t>Streamlined</a:t>
            </a:r>
            <a:r>
              <a:rPr lang="nl-BE" sz="2133" spc="107" dirty="0">
                <a:solidFill>
                  <a:prstClr val="white"/>
                </a:solidFill>
                <a:latin typeface="Calibri"/>
              </a:rPr>
              <a:t> </a:t>
            </a:r>
            <a:r>
              <a:rPr lang="nl-BE" sz="2133" spc="107" dirty="0" err="1">
                <a:solidFill>
                  <a:prstClr val="white"/>
                </a:solidFill>
                <a:latin typeface="Calibri"/>
              </a:rPr>
              <a:t>processes</a:t>
            </a:r>
            <a:endParaRPr lang="nl-BE" sz="2133" spc="107" dirty="0">
              <a:solidFill>
                <a:prstClr val="white"/>
              </a:solidFill>
              <a:latin typeface="Calibri"/>
            </a:endParaRPr>
          </a:p>
        </p:txBody>
      </p:sp>
      <p:sp>
        <p:nvSpPr>
          <p:cNvPr id="27" name="Rectangle 26"/>
          <p:cNvSpPr/>
          <p:nvPr/>
        </p:nvSpPr>
        <p:spPr>
          <a:xfrm>
            <a:off x="7433504" y="6062822"/>
            <a:ext cx="2153096" cy="630541"/>
          </a:xfrm>
          <a:prstGeom prst="rect">
            <a:avLst/>
          </a:prstGeom>
          <a:solidFill>
            <a:schemeClr val="bg1">
              <a:alpha val="35000"/>
            </a:schemeClr>
          </a:solid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auto">
              <a:spcBef>
                <a:spcPts val="0"/>
              </a:spcBef>
              <a:spcAft>
                <a:spcPts val="0"/>
              </a:spcAft>
            </a:pPr>
            <a:r>
              <a:rPr lang="nl-BE" sz="2133" spc="107" dirty="0">
                <a:solidFill>
                  <a:prstClr val="white"/>
                </a:solidFill>
                <a:latin typeface="Calibri"/>
              </a:rPr>
              <a:t>Real-time updates</a:t>
            </a:r>
          </a:p>
        </p:txBody>
      </p:sp>
      <p:sp>
        <p:nvSpPr>
          <p:cNvPr id="28" name="Rectangle 27"/>
          <p:cNvSpPr/>
          <p:nvPr/>
        </p:nvSpPr>
        <p:spPr>
          <a:xfrm>
            <a:off x="9819985" y="6062822"/>
            <a:ext cx="2153096" cy="630541"/>
          </a:xfrm>
          <a:prstGeom prst="rect">
            <a:avLst/>
          </a:prstGeom>
          <a:solidFill>
            <a:schemeClr val="bg1">
              <a:alpha val="35000"/>
            </a:schemeClr>
          </a:solid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auto">
              <a:spcBef>
                <a:spcPts val="0"/>
              </a:spcBef>
              <a:spcAft>
                <a:spcPts val="0"/>
              </a:spcAft>
            </a:pPr>
            <a:r>
              <a:rPr lang="nl-BE" sz="2133" spc="107" dirty="0" err="1">
                <a:solidFill>
                  <a:prstClr val="white"/>
                </a:solidFill>
                <a:latin typeface="Calibri"/>
              </a:rPr>
              <a:t>Insight</a:t>
            </a:r>
            <a:r>
              <a:rPr lang="nl-BE" sz="2133" spc="107" dirty="0">
                <a:solidFill>
                  <a:prstClr val="white"/>
                </a:solidFill>
                <a:latin typeface="Calibri"/>
              </a:rPr>
              <a:t> in </a:t>
            </a:r>
            <a:r>
              <a:rPr lang="nl-BE" sz="2133" spc="107" dirty="0" err="1">
                <a:solidFill>
                  <a:prstClr val="white"/>
                </a:solidFill>
                <a:latin typeface="Calibri"/>
              </a:rPr>
              <a:t>decision</a:t>
            </a:r>
            <a:r>
              <a:rPr lang="nl-BE" sz="2133" spc="107" dirty="0">
                <a:solidFill>
                  <a:prstClr val="white"/>
                </a:solidFill>
                <a:latin typeface="Calibri"/>
              </a:rPr>
              <a:t> proces</a:t>
            </a:r>
          </a:p>
        </p:txBody>
      </p:sp>
    </p:spTree>
    <p:extLst>
      <p:ext uri="{BB962C8B-B14F-4D97-AF65-F5344CB8AC3E}">
        <p14:creationId xmlns:p14="http://schemas.microsoft.com/office/powerpoint/2010/main" val="11748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Blockchain is </a:t>
            </a:r>
            <a:r>
              <a:rPr lang="nl-BE" dirty="0" err="1"/>
              <a:t>about</a:t>
            </a:r>
            <a:r>
              <a:rPr lang="nl-BE" dirty="0"/>
              <a:t> </a:t>
            </a:r>
            <a:r>
              <a:rPr lang="nl-BE" b="1" dirty="0"/>
              <a:t>Trust</a:t>
            </a:r>
            <a:r>
              <a:rPr lang="nl-BE" dirty="0"/>
              <a:t> </a:t>
            </a:r>
            <a:endParaRPr lang="fr-BE" dirty="0"/>
          </a:p>
        </p:txBody>
      </p:sp>
      <p:sp>
        <p:nvSpPr>
          <p:cNvPr id="3" name="Content Placeholder 2"/>
          <p:cNvSpPr>
            <a:spLocks noGrp="1"/>
          </p:cNvSpPr>
          <p:nvPr>
            <p:ph idx="1"/>
          </p:nvPr>
        </p:nvSpPr>
        <p:spPr>
          <a:xfrm>
            <a:off x="609600" y="2071390"/>
            <a:ext cx="10972800" cy="3469845"/>
          </a:xfrm>
        </p:spPr>
        <p:txBody>
          <a:bodyPr>
            <a:normAutofit/>
          </a:bodyPr>
          <a:lstStyle/>
          <a:p>
            <a:pPr marL="0" indent="0" algn="ctr">
              <a:buNone/>
            </a:pPr>
            <a:r>
              <a:rPr lang="nl-NL" sz="3733" dirty="0"/>
              <a:t>In case of a </a:t>
            </a:r>
            <a:r>
              <a:rPr lang="nl-NL" sz="3733" dirty="0" err="1"/>
              <a:t>centralized</a:t>
            </a:r>
            <a:r>
              <a:rPr lang="nl-NL" sz="3733" dirty="0"/>
              <a:t> approach, </a:t>
            </a:r>
            <a:br>
              <a:rPr lang="nl-NL" sz="3733" dirty="0"/>
            </a:br>
            <a:r>
              <a:rPr lang="nl-NL" sz="3733" dirty="0"/>
              <a:t>is </a:t>
            </a:r>
            <a:r>
              <a:rPr lang="nl-NL" sz="3733" dirty="0" err="1"/>
              <a:t>it</a:t>
            </a:r>
            <a:r>
              <a:rPr lang="nl-NL" sz="3733" dirty="0"/>
              <a:t> </a:t>
            </a:r>
            <a:r>
              <a:rPr lang="nl-NL" sz="3733" dirty="0" err="1"/>
              <a:t>an</a:t>
            </a:r>
            <a:r>
              <a:rPr lang="nl-NL" sz="3733" dirty="0"/>
              <a:t> issue </a:t>
            </a:r>
            <a:r>
              <a:rPr lang="nl-NL" sz="3733" dirty="0" err="1"/>
              <a:t>that</a:t>
            </a:r>
            <a:r>
              <a:rPr lang="nl-NL" sz="3733" dirty="0"/>
              <a:t> a </a:t>
            </a:r>
            <a:r>
              <a:rPr lang="nl-NL" sz="3733" dirty="0" err="1"/>
              <a:t>central</a:t>
            </a:r>
            <a:r>
              <a:rPr lang="nl-NL" sz="3733" dirty="0"/>
              <a:t> </a:t>
            </a:r>
            <a:r>
              <a:rPr lang="nl-NL" sz="3733" dirty="0" err="1"/>
              <a:t>entity</a:t>
            </a:r>
            <a:r>
              <a:rPr lang="nl-NL" sz="3733" dirty="0"/>
              <a:t> </a:t>
            </a:r>
            <a:r>
              <a:rPr lang="nl-NL" sz="3733" dirty="0" err="1"/>
              <a:t>needs</a:t>
            </a:r>
            <a:r>
              <a:rPr lang="nl-NL" sz="3733" dirty="0"/>
              <a:t> </a:t>
            </a:r>
            <a:r>
              <a:rPr lang="nl-NL" sz="3733" dirty="0" err="1"/>
              <a:t>to</a:t>
            </a:r>
            <a:r>
              <a:rPr lang="nl-NL" sz="3733" dirty="0"/>
              <a:t> </a:t>
            </a:r>
            <a:r>
              <a:rPr lang="nl-NL" sz="3733" dirty="0" err="1"/>
              <a:t>be</a:t>
            </a:r>
            <a:r>
              <a:rPr lang="nl-NL" sz="3733" dirty="0"/>
              <a:t> </a:t>
            </a:r>
            <a:r>
              <a:rPr lang="nl-NL" sz="3733" dirty="0" err="1"/>
              <a:t>trusted</a:t>
            </a:r>
            <a:r>
              <a:rPr lang="nl-NL" sz="3733" dirty="0"/>
              <a:t>?</a:t>
            </a:r>
          </a:p>
          <a:p>
            <a:pPr marL="0" indent="0">
              <a:buNone/>
            </a:pPr>
            <a:endParaRPr lang="fr-BE" dirty="0"/>
          </a:p>
        </p:txBody>
      </p:sp>
      <p:cxnSp>
        <p:nvCxnSpPr>
          <p:cNvPr id="4" name="Elbow Connector 3"/>
          <p:cNvCxnSpPr/>
          <p:nvPr/>
        </p:nvCxnSpPr>
        <p:spPr>
          <a:xfrm rot="5400000">
            <a:off x="3928430" y="2128708"/>
            <a:ext cx="1056117" cy="3360000"/>
          </a:xfrm>
          <a:prstGeom prst="bentConnector3">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rot="16200000" flipH="1">
            <a:off x="7528488" y="2416724"/>
            <a:ext cx="576000" cy="3360000"/>
          </a:xfrm>
          <a:prstGeom prst="bentConnector3">
            <a:avLst>
              <a:gd name="adj1" fmla="val 129"/>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728213" y="3660177"/>
            <a:ext cx="288000" cy="288000"/>
          </a:xfrm>
          <a:prstGeom prst="ellipse">
            <a:avLst/>
          </a:prstGeom>
          <a:solidFill>
            <a:srgbClr val="00B05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Oval 6"/>
          <p:cNvSpPr/>
          <p:nvPr/>
        </p:nvSpPr>
        <p:spPr>
          <a:xfrm>
            <a:off x="4463851" y="3664724"/>
            <a:ext cx="288000" cy="288000"/>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p:cNvSpPr txBox="1"/>
          <p:nvPr/>
        </p:nvSpPr>
        <p:spPr>
          <a:xfrm>
            <a:off x="1007435" y="4380177"/>
            <a:ext cx="3464410" cy="502766"/>
          </a:xfrm>
          <a:prstGeom prst="rect">
            <a:avLst/>
          </a:prstGeom>
          <a:noFill/>
        </p:spPr>
        <p:txBody>
          <a:bodyPr wrap="none" rtlCol="0">
            <a:spAutoFit/>
          </a:bodyPr>
          <a:lstStyle/>
          <a:p>
            <a:r>
              <a:rPr lang="nl-BE" sz="2667" dirty="0">
                <a:solidFill>
                  <a:schemeClr val="bg1"/>
                </a:solidFill>
              </a:rPr>
              <a:t>Blockchain is a bad </a:t>
            </a:r>
            <a:r>
              <a:rPr lang="nl-BE" sz="2667" dirty="0" err="1">
                <a:solidFill>
                  <a:schemeClr val="bg1"/>
                </a:solidFill>
              </a:rPr>
              <a:t>idea</a:t>
            </a:r>
            <a:endParaRPr lang="fr-BE" sz="2667" dirty="0">
              <a:solidFill>
                <a:schemeClr val="bg1"/>
              </a:solidFill>
            </a:endParaRPr>
          </a:p>
        </p:txBody>
      </p:sp>
      <p:sp>
        <p:nvSpPr>
          <p:cNvPr id="11" name="TextBox 10"/>
          <p:cNvSpPr txBox="1"/>
          <p:nvPr/>
        </p:nvSpPr>
        <p:spPr>
          <a:xfrm>
            <a:off x="7288233" y="4380177"/>
            <a:ext cx="4381520" cy="502766"/>
          </a:xfrm>
          <a:prstGeom prst="rect">
            <a:avLst/>
          </a:prstGeom>
          <a:noFill/>
        </p:spPr>
        <p:txBody>
          <a:bodyPr wrap="none" rtlCol="0">
            <a:spAutoFit/>
          </a:bodyPr>
          <a:lstStyle/>
          <a:p>
            <a:r>
              <a:rPr lang="nl-BE" sz="2667" dirty="0">
                <a:solidFill>
                  <a:schemeClr val="bg1"/>
                </a:solidFill>
              </a:rPr>
              <a:t>Blockchain </a:t>
            </a:r>
            <a:r>
              <a:rPr lang="nl-BE" sz="2667" dirty="0" err="1">
                <a:solidFill>
                  <a:schemeClr val="bg1"/>
                </a:solidFill>
              </a:rPr>
              <a:t>might</a:t>
            </a:r>
            <a:r>
              <a:rPr lang="nl-BE" sz="2667" dirty="0">
                <a:solidFill>
                  <a:schemeClr val="bg1"/>
                </a:solidFill>
              </a:rPr>
              <a:t> </a:t>
            </a:r>
            <a:r>
              <a:rPr lang="nl-BE" sz="2667" dirty="0" err="1">
                <a:solidFill>
                  <a:schemeClr val="bg1"/>
                </a:solidFill>
              </a:rPr>
              <a:t>be</a:t>
            </a:r>
            <a:r>
              <a:rPr lang="nl-BE" sz="2667" dirty="0">
                <a:solidFill>
                  <a:schemeClr val="bg1"/>
                </a:solidFill>
              </a:rPr>
              <a:t> </a:t>
            </a:r>
            <a:r>
              <a:rPr lang="nl-BE" sz="2667" dirty="0" err="1">
                <a:solidFill>
                  <a:schemeClr val="bg1"/>
                </a:solidFill>
              </a:rPr>
              <a:t>an</a:t>
            </a:r>
            <a:r>
              <a:rPr lang="nl-BE" sz="2667" dirty="0">
                <a:solidFill>
                  <a:schemeClr val="bg1"/>
                </a:solidFill>
              </a:rPr>
              <a:t> option</a:t>
            </a:r>
            <a:endParaRPr lang="fr-BE" sz="2667" dirty="0">
              <a:solidFill>
                <a:schemeClr val="bg1"/>
              </a:solidFill>
            </a:endParaRPr>
          </a:p>
        </p:txBody>
      </p:sp>
      <p:sp>
        <p:nvSpPr>
          <p:cNvPr id="12" name="TextBox 3"/>
          <p:cNvSpPr txBox="1"/>
          <p:nvPr/>
        </p:nvSpPr>
        <p:spPr>
          <a:xfrm>
            <a:off x="1068819" y="5157192"/>
            <a:ext cx="10248318" cy="1569660"/>
          </a:xfrm>
          <a:prstGeom prst="rect">
            <a:avLst/>
          </a:prstGeom>
          <a:noFill/>
        </p:spPr>
        <p:txBody>
          <a:bodyPr wrap="none" rtlCol="0">
            <a:spAutoFit/>
          </a:bodyPr>
          <a:lstStyle/>
          <a:p>
            <a:pPr algn="ctr"/>
            <a:r>
              <a:rPr lang="nl-BE" sz="3200" dirty="0">
                <a:solidFill>
                  <a:schemeClr val="bg1"/>
                </a:solidFill>
              </a:rPr>
              <a:t>Distribution of trust </a:t>
            </a:r>
            <a:r>
              <a:rPr lang="nl-BE" sz="3200" dirty="0" err="1">
                <a:solidFill>
                  <a:schemeClr val="bg1"/>
                </a:solidFill>
              </a:rPr>
              <a:t>with</a:t>
            </a:r>
            <a:r>
              <a:rPr lang="nl-BE" sz="3200" dirty="0">
                <a:solidFill>
                  <a:schemeClr val="bg1"/>
                </a:solidFill>
              </a:rPr>
              <a:t> blockchain </a:t>
            </a:r>
            <a:r>
              <a:rPr lang="nl-BE" sz="3200" dirty="0" err="1">
                <a:solidFill>
                  <a:schemeClr val="bg1"/>
                </a:solidFill>
              </a:rPr>
              <a:t>technology</a:t>
            </a:r>
            <a:r>
              <a:rPr lang="nl-BE" sz="3200" dirty="0">
                <a:solidFill>
                  <a:schemeClr val="bg1"/>
                </a:solidFill>
              </a:rPr>
              <a:t> </a:t>
            </a:r>
            <a:r>
              <a:rPr lang="nl-BE" sz="3200" dirty="0" err="1" smtClean="0">
                <a:solidFill>
                  <a:schemeClr val="bg1"/>
                </a:solidFill>
              </a:rPr>
              <a:t>can</a:t>
            </a:r>
            <a:r>
              <a:rPr lang="nl-BE" sz="3200" dirty="0" smtClean="0">
                <a:solidFill>
                  <a:schemeClr val="bg1"/>
                </a:solidFill>
              </a:rPr>
              <a:t> </a:t>
            </a:r>
            <a:r>
              <a:rPr lang="nl-BE" sz="3200" dirty="0" err="1">
                <a:solidFill>
                  <a:schemeClr val="bg1"/>
                </a:solidFill>
              </a:rPr>
              <a:t>result</a:t>
            </a:r>
            <a:r>
              <a:rPr lang="nl-BE" sz="3200" dirty="0">
                <a:solidFill>
                  <a:schemeClr val="bg1"/>
                </a:solidFill>
              </a:rPr>
              <a:t> </a:t>
            </a:r>
            <a:r>
              <a:rPr lang="nl-BE" sz="3200" dirty="0" smtClean="0">
                <a:solidFill>
                  <a:schemeClr val="bg1"/>
                </a:solidFill>
              </a:rPr>
              <a:t>in</a:t>
            </a:r>
          </a:p>
          <a:p>
            <a:pPr algn="ctr"/>
            <a:r>
              <a:rPr lang="nl-BE" sz="3200" dirty="0" err="1" smtClean="0">
                <a:solidFill>
                  <a:schemeClr val="bg1"/>
                </a:solidFill>
              </a:rPr>
              <a:t>higher</a:t>
            </a:r>
            <a:r>
              <a:rPr lang="nl-BE" sz="3200" dirty="0" smtClean="0">
                <a:solidFill>
                  <a:schemeClr val="bg1"/>
                </a:solidFill>
              </a:rPr>
              <a:t> </a:t>
            </a:r>
            <a:r>
              <a:rPr lang="nl-BE" sz="3200" dirty="0" err="1">
                <a:solidFill>
                  <a:schemeClr val="bg1"/>
                </a:solidFill>
              </a:rPr>
              <a:t>complexity</a:t>
            </a:r>
            <a:r>
              <a:rPr lang="nl-BE" sz="3200" dirty="0">
                <a:solidFill>
                  <a:schemeClr val="bg1"/>
                </a:solidFill>
              </a:rPr>
              <a:t> </a:t>
            </a:r>
            <a:r>
              <a:rPr lang="nl-BE" sz="3200" dirty="0" err="1">
                <a:solidFill>
                  <a:schemeClr val="bg1"/>
                </a:solidFill>
              </a:rPr>
              <a:t>and</a:t>
            </a:r>
            <a:r>
              <a:rPr lang="nl-BE" sz="3200" dirty="0">
                <a:solidFill>
                  <a:schemeClr val="bg1"/>
                </a:solidFill>
              </a:rPr>
              <a:t> </a:t>
            </a:r>
            <a:r>
              <a:rPr lang="nl-BE" sz="3200" dirty="0" err="1" smtClean="0">
                <a:solidFill>
                  <a:schemeClr val="bg1"/>
                </a:solidFill>
              </a:rPr>
              <a:t>costs</a:t>
            </a:r>
            <a:r>
              <a:rPr lang="nl-BE" sz="3200" dirty="0" smtClean="0">
                <a:solidFill>
                  <a:schemeClr val="bg1"/>
                </a:solidFill>
              </a:rPr>
              <a:t>, </a:t>
            </a:r>
            <a:r>
              <a:rPr lang="nl-BE" sz="3200" dirty="0" err="1" smtClean="0">
                <a:solidFill>
                  <a:schemeClr val="bg1"/>
                </a:solidFill>
              </a:rPr>
              <a:t>and</a:t>
            </a:r>
            <a:r>
              <a:rPr lang="nl-BE" sz="3200" dirty="0" smtClean="0">
                <a:solidFill>
                  <a:schemeClr val="bg1"/>
                </a:solidFill>
              </a:rPr>
              <a:t> </a:t>
            </a:r>
            <a:r>
              <a:rPr lang="nl-BE" sz="3200" dirty="0" err="1" smtClean="0">
                <a:solidFill>
                  <a:schemeClr val="bg1"/>
                </a:solidFill>
              </a:rPr>
              <a:t>be</a:t>
            </a:r>
            <a:r>
              <a:rPr lang="nl-BE" sz="3200" dirty="0" smtClean="0">
                <a:solidFill>
                  <a:schemeClr val="bg1"/>
                </a:solidFill>
              </a:rPr>
              <a:t> in conflict </a:t>
            </a:r>
            <a:r>
              <a:rPr lang="nl-BE" sz="3200" dirty="0" err="1" smtClean="0">
                <a:solidFill>
                  <a:schemeClr val="bg1"/>
                </a:solidFill>
              </a:rPr>
              <a:t>with</a:t>
            </a:r>
            <a:r>
              <a:rPr lang="nl-BE" sz="3200" dirty="0" smtClean="0">
                <a:solidFill>
                  <a:schemeClr val="bg1"/>
                </a:solidFill>
              </a:rPr>
              <a:t> GDPR</a:t>
            </a:r>
            <a:endParaRPr lang="nl-BE" sz="3200" dirty="0">
              <a:solidFill>
                <a:schemeClr val="bg1"/>
              </a:solidFill>
            </a:endParaRPr>
          </a:p>
          <a:p>
            <a:pPr algn="ctr"/>
            <a:r>
              <a:rPr lang="nl-BE" sz="3200" dirty="0">
                <a:solidFill>
                  <a:schemeClr val="bg1"/>
                </a:solidFill>
              </a:rPr>
              <a:t>(↔ </a:t>
            </a:r>
            <a:r>
              <a:rPr lang="nl-BE" sz="3200" dirty="0" err="1">
                <a:solidFill>
                  <a:schemeClr val="bg1"/>
                </a:solidFill>
              </a:rPr>
              <a:t>the</a:t>
            </a:r>
            <a:r>
              <a:rPr lang="nl-BE" sz="3200" dirty="0">
                <a:solidFill>
                  <a:schemeClr val="bg1"/>
                </a:solidFill>
              </a:rPr>
              <a:t> blockchain </a:t>
            </a:r>
            <a:r>
              <a:rPr lang="nl-BE" sz="3200" dirty="0" err="1">
                <a:solidFill>
                  <a:schemeClr val="bg1"/>
                </a:solidFill>
              </a:rPr>
              <a:t>promise</a:t>
            </a:r>
            <a:r>
              <a:rPr lang="nl-BE" sz="3200" dirty="0">
                <a:solidFill>
                  <a:schemeClr val="bg1"/>
                </a:solidFill>
              </a:rPr>
              <a:t>)</a:t>
            </a:r>
            <a:endParaRPr lang="fr-BE" sz="3200" dirty="0">
              <a:solidFill>
                <a:schemeClr val="bg1"/>
              </a:solidFill>
            </a:endParaRPr>
          </a:p>
        </p:txBody>
      </p:sp>
    </p:spTree>
    <p:extLst>
      <p:ext uri="{BB962C8B-B14F-4D97-AF65-F5344CB8AC3E}">
        <p14:creationId xmlns:p14="http://schemas.microsoft.com/office/powerpoint/2010/main" val="296155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703512" y="1282619"/>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6888088" y="1700808"/>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a:t>
              </a:r>
              <a:r>
                <a:rPr lang="nl-BE" sz="1600">
                  <a:latin typeface="+mn-lt"/>
                  <a:cs typeface="Arial" pitchFamily="34" charset="0"/>
                  <a:sym typeface="Arial" pitchFamily="34" charset="0"/>
                </a:rPr>
                <a:t>://</a:t>
              </a:r>
              <a:r>
                <a:rPr lang="nl-BE" sz="1600" smtClean="0">
                  <a:latin typeface="+mn-lt"/>
                  <a:cs typeface="Arial" pitchFamily="34" charset="0"/>
                  <a:sym typeface="Arial" pitchFamily="34" charset="0"/>
                </a:rPr>
                <a:t>www.bcss.fgov.be</a:t>
              </a:r>
              <a:endParaRPr lang="nl-BE" sz="1600" dirty="0">
                <a:latin typeface="+mn-lt"/>
                <a:cs typeface="Arial" pitchFamily="34" charset="0"/>
                <a:sym typeface="Arial" pitchFamily="34" charset="0"/>
              </a:endParaRP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2198900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Vision</a:t>
            </a:r>
            <a:endParaRPr lang="nl-BE" dirty="0"/>
          </a:p>
        </p:txBody>
      </p:sp>
      <p:sp>
        <p:nvSpPr>
          <p:cNvPr id="3" name="Tijdelijke aanduiding voor inhoud 2"/>
          <p:cNvSpPr>
            <a:spLocks noGrp="1"/>
          </p:cNvSpPr>
          <p:nvPr>
            <p:ph idx="1"/>
          </p:nvPr>
        </p:nvSpPr>
        <p:spPr/>
        <p:txBody>
          <a:bodyPr/>
          <a:lstStyle/>
          <a:p>
            <a:r>
              <a:rPr lang="fr-FR" dirty="0"/>
              <a:t>Afin d’assurer cela</a:t>
            </a:r>
          </a:p>
          <a:p>
            <a:pPr lvl="1"/>
            <a:r>
              <a:rPr lang="fr-FR" dirty="0"/>
              <a:t>la gestion des données à caractère personnel dans le secteur social et le secteur de la santé est (logiquement) décentralisée au maximum</a:t>
            </a:r>
          </a:p>
          <a:p>
            <a:pPr lvl="1"/>
            <a:r>
              <a:rPr lang="fr-FR" dirty="0"/>
              <a:t>l’échange de données entre instances n’est autorisé qu’après une autorisation d’un Comité de Sécurité de l’Information indépendant et multidisciplinaire, désigné par le Parlement</a:t>
            </a:r>
          </a:p>
          <a:p>
            <a:pPr lvl="1"/>
            <a:r>
              <a:rPr lang="fr-FR" dirty="0"/>
              <a:t>les institutions qui organisent l’échange des données (la BCSS et la Plate-forme eHealth) n’assurent pas elles-mêmes des missions de contenu, et sont gérées par des représentants des organisations ou des personnes dont les données sont traitées</a:t>
            </a:r>
          </a:p>
          <a:p>
            <a:r>
              <a:rPr lang="fr-FR" dirty="0"/>
              <a:t>Une bonne approche consiste à se baser sur une analyse et une gestion des risques, dans une perspective multidisciplinaire</a:t>
            </a: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50590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Vision</a:t>
            </a:r>
            <a:endParaRPr lang="nl-BE" dirty="0"/>
          </a:p>
        </p:txBody>
      </p:sp>
      <p:sp>
        <p:nvSpPr>
          <p:cNvPr id="3" name="Tijdelijke aanduiding voor inhoud 2"/>
          <p:cNvSpPr>
            <a:spLocks noGrp="1"/>
          </p:cNvSpPr>
          <p:nvPr>
            <p:ph idx="1"/>
          </p:nvPr>
        </p:nvSpPr>
        <p:spPr/>
        <p:txBody>
          <a:bodyPr>
            <a:normAutofit fontScale="92500"/>
          </a:bodyPr>
          <a:lstStyle/>
          <a:p>
            <a:r>
              <a:rPr lang="fr-FR" dirty="0"/>
              <a:t>Lors de l'élaboration d'une législation formelle, il est important que les règles de base du traitement des données, telles que les objectifs poursuivis, soient définies de façon suffisamment précise et transparente, tout en laissant une flexibilité adéquate pour une optimisation continue des processus et une évolution technologique et sociétale</a:t>
            </a:r>
          </a:p>
          <a:p>
            <a:r>
              <a:rPr lang="fr-FR" dirty="0"/>
              <a:t>Dans la gestion concrète des systèmes d’information, le principe de séparation des fonctions doit être ancré</a:t>
            </a:r>
          </a:p>
          <a:p>
            <a:r>
              <a:rPr lang="fr-FR" dirty="0"/>
              <a:t>Si on assume différentes fonctions, il est important de veiller à une transparence continue et à ne pas participer à des décisions en cas de conflit d’intérêt</a:t>
            </a:r>
          </a:p>
          <a:p>
            <a:r>
              <a:rPr lang="fr-FR" dirty="0"/>
              <a:t>Pour plus d’informations, voir </a:t>
            </a:r>
            <a:r>
              <a:rPr lang="fr-FR" dirty="0">
                <a:hlinkClick r:id="rId2"/>
              </a:rPr>
              <a:t>https://www.frankrobben.be/quelques-defis-de-la-protection-des-donnees/</a:t>
            </a:r>
            <a:endParaRPr lang="fr-FR" dirty="0"/>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488224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Vision</a:t>
            </a:r>
            <a:endParaRPr lang="nl-BE" dirty="0"/>
          </a:p>
        </p:txBody>
      </p:sp>
      <p:sp>
        <p:nvSpPr>
          <p:cNvPr id="3" name="Tijdelijke aanduiding voor inhoud 2"/>
          <p:cNvSpPr>
            <a:spLocks noGrp="1"/>
          </p:cNvSpPr>
          <p:nvPr>
            <p:ph idx="1"/>
          </p:nvPr>
        </p:nvSpPr>
        <p:spPr/>
        <p:txBody>
          <a:bodyPr>
            <a:normAutofit fontScale="92500" lnSpcReduction="20000"/>
          </a:bodyPr>
          <a:lstStyle/>
          <a:p>
            <a:r>
              <a:rPr lang="fr-BE" smtClean="0"/>
              <a:t>4 équilibres à trouver</a:t>
            </a:r>
          </a:p>
          <a:p>
            <a:pPr lvl="1"/>
            <a:r>
              <a:rPr lang="fr-BE" smtClean="0"/>
              <a:t>respect de tous les droits fondamentaux</a:t>
            </a:r>
          </a:p>
          <a:p>
            <a:pPr lvl="1"/>
            <a:r>
              <a:rPr lang="fr-BE" smtClean="0"/>
              <a:t>valoriser la valeur ajouté du traitement de données &lt;-&gt; éviter des risques au niveau de la protection des données</a:t>
            </a:r>
          </a:p>
          <a:p>
            <a:pPr lvl="1"/>
            <a:r>
              <a:rPr lang="fr-BE" smtClean="0"/>
              <a:t>traitement de données à caractère personnel est transparent et prévisible &lt;-&gt; réglementation permet des évolutions en fonction de nouvelles connaissances (scientifiques), de nouveaux besoins socio-économiques ou d’évolution technologique</a:t>
            </a:r>
          </a:p>
          <a:p>
            <a:pPr lvl="1"/>
            <a:r>
              <a:rPr lang="fr-BE" smtClean="0"/>
              <a:t>responsabilisation du responsable du traitement &lt;-&gt; sécurité juridique raisonnable pour permettre le progrès scientifique, socio-économique et technologique</a:t>
            </a:r>
          </a:p>
          <a:p>
            <a:r>
              <a:rPr lang="fr-BE" smtClean="0"/>
              <a:t>méthodes et instruments possibles</a:t>
            </a:r>
          </a:p>
          <a:p>
            <a:pPr lvl="1"/>
            <a:r>
              <a:rPr lang="fr-BE" smtClean="0"/>
              <a:t>gestion des risques et analyse d’impact relative à la protection des données (AIPD)</a:t>
            </a:r>
          </a:p>
          <a:p>
            <a:pPr lvl="1"/>
            <a:r>
              <a:rPr lang="fr-BE" smtClean="0"/>
              <a:t>protection des données dès la conception et par défaut</a:t>
            </a:r>
          </a:p>
          <a:p>
            <a:pPr lvl="1"/>
            <a:r>
              <a:rPr lang="fr-BE" smtClean="0"/>
              <a:t>transparence par différents moyens (réglementation, sites web, …)</a:t>
            </a:r>
          </a:p>
          <a:p>
            <a:pPr lvl="1"/>
            <a:r>
              <a:rPr lang="fr-BE" smtClean="0"/>
              <a:t>approche multidisciplinaire</a:t>
            </a:r>
          </a:p>
          <a:p>
            <a:pPr lvl="1"/>
            <a:r>
              <a:rPr lang="fr-BE" smtClean="0"/>
              <a:t>cogestion par les personnes prenantes</a:t>
            </a:r>
          </a:p>
          <a:p>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401611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err="1" smtClean="0">
                <a:solidFill>
                  <a:srgbClr val="0087BE"/>
                </a:solidFill>
              </a:rPr>
              <a:t>Banque</a:t>
            </a:r>
            <a:r>
              <a:rPr lang="nl-BE" dirty="0" smtClean="0">
                <a:solidFill>
                  <a:srgbClr val="0087BE"/>
                </a:solidFill>
              </a:rPr>
              <a:t>-Carrefour de la </a:t>
            </a:r>
            <a:r>
              <a:rPr lang="nl-BE" dirty="0" err="1" smtClean="0">
                <a:solidFill>
                  <a:srgbClr val="0087BE"/>
                </a:solidFill>
              </a:rPr>
              <a:t>Sécurité</a:t>
            </a:r>
            <a:r>
              <a:rPr lang="nl-BE" dirty="0" smtClean="0">
                <a:solidFill>
                  <a:srgbClr val="0087BE"/>
                </a:solidFill>
              </a:rPr>
              <a:t> Sociale</a:t>
            </a:r>
            <a:endParaRPr lang="en-US" dirty="0">
              <a:solidFill>
                <a:srgbClr val="0087BE"/>
              </a:solidFill>
            </a:endParaRPr>
          </a:p>
        </p:txBody>
      </p:sp>
      <p:sp>
        <p:nvSpPr>
          <p:cNvPr id="2" name="Slide Number Placeholder 1"/>
          <p:cNvSpPr>
            <a:spLocks noGrp="1"/>
          </p:cNvSpPr>
          <p:nvPr>
            <p:ph type="sldNum" sz="quarter" idx="10"/>
          </p:nvPr>
        </p:nvSpPr>
        <p:spPr/>
        <p:txBody>
          <a:bodyPr/>
          <a:lstStyle/>
          <a:p>
            <a:pPr>
              <a:defRPr/>
            </a:pPr>
            <a:fld id="{EF66DDCB-4F40-4F8C-A2FE-269D135B5A13}" type="slidenum">
              <a:rPr lang="en-GB" smtClean="0"/>
              <a:pPr>
                <a:defRPr/>
              </a:pPr>
              <a:t>7</a:t>
            </a:fld>
            <a:endParaRPr lang="en-GB" dirty="0"/>
          </a:p>
        </p:txBody>
      </p:sp>
    </p:spTree>
    <p:extLst>
      <p:ext uri="{BB962C8B-B14F-4D97-AF65-F5344CB8AC3E}">
        <p14:creationId xmlns:p14="http://schemas.microsoft.com/office/powerpoint/2010/main" val="273571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dirty="0" smtClean="0"/>
              <a:t>Architecture </a:t>
            </a:r>
            <a:r>
              <a:rPr lang="nl-BE" dirty="0" err="1" smtClean="0"/>
              <a:t>fonctionnelle</a:t>
            </a:r>
            <a:r>
              <a:rPr lang="nl-BE" dirty="0" smtClean="0"/>
              <a:t> du </a:t>
            </a:r>
            <a:r>
              <a:rPr lang="nl-BE" dirty="0" err="1" smtClean="0"/>
              <a:t>réseau</a:t>
            </a:r>
            <a:endParaRPr lang="en-US" dirty="0"/>
          </a:p>
        </p:txBody>
      </p:sp>
      <p:grpSp>
        <p:nvGrpSpPr>
          <p:cNvPr id="33" name="Group 32"/>
          <p:cNvGrpSpPr/>
          <p:nvPr/>
        </p:nvGrpSpPr>
        <p:grpSpPr>
          <a:xfrm>
            <a:off x="2295945" y="1377950"/>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3815741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dirty="0" smtClean="0"/>
              <a:t>Architecture </a:t>
            </a:r>
            <a:r>
              <a:rPr lang="nl-BE" dirty="0" err="1" smtClean="0"/>
              <a:t>physique</a:t>
            </a:r>
            <a:r>
              <a:rPr lang="nl-BE" dirty="0" smtClean="0"/>
              <a:t> du </a:t>
            </a:r>
            <a:r>
              <a:rPr lang="nl-BE" dirty="0" err="1" smtClean="0"/>
              <a:t>réseau</a:t>
            </a:r>
            <a:endParaRPr lang="en-US"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nl-BE" altLang="en-US" sz="1800" dirty="0" smtClean="0">
                  <a:solidFill>
                    <a:srgbClr val="000000"/>
                  </a:solidFill>
                  <a:latin typeface="+mn-lt"/>
                  <a:sym typeface="Arial" charset="0"/>
                </a:rPr>
                <a:t>Users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BCSS/KSZ</a:t>
              </a:r>
              <a:endParaRPr lang="fr-BE" altLang="en-US" sz="1600" b="1" dirty="0">
                <a:solidFill>
                  <a:schemeClr val="tx1">
                    <a:lumMod val="75000"/>
                    <a:lumOff val="25000"/>
                  </a:schemeClr>
                </a:solidFill>
                <a:sym typeface="Arial" charset="0"/>
              </a:endParaRP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627009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11623</TotalTime>
  <Words>2598</Words>
  <Application>Microsoft Office PowerPoint</Application>
  <PresentationFormat>Breedbeeld</PresentationFormat>
  <Paragraphs>345</Paragraphs>
  <Slides>33</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33</vt:i4>
      </vt:variant>
    </vt:vector>
  </HeadingPairs>
  <TitlesOfParts>
    <vt:vector size="38" baseType="lpstr">
      <vt:lpstr>Arial</vt:lpstr>
      <vt:lpstr>Calibri</vt:lpstr>
      <vt:lpstr>Calibri Light</vt:lpstr>
      <vt:lpstr>2_Custom Design</vt:lpstr>
      <vt:lpstr>Office Theme</vt:lpstr>
      <vt:lpstr>Table-ronde Dimension européenne et protection sociale </vt:lpstr>
      <vt:lpstr>Vision de base</vt:lpstr>
      <vt:lpstr>Vision</vt:lpstr>
      <vt:lpstr>Vision</vt:lpstr>
      <vt:lpstr>Vision</vt:lpstr>
      <vt:lpstr>Vision</vt:lpstr>
      <vt:lpstr>Banque-Carrefour de la Sécurité Sociale</vt:lpstr>
      <vt:lpstr>Architecture fonctionnelle du réseau</vt:lpstr>
      <vt:lpstr>Architecture physique du réseau</vt:lpstr>
      <vt:lpstr>Quelques résultats atteints</vt:lpstr>
      <vt:lpstr>Quelques résultats atteints</vt:lpstr>
      <vt:lpstr>Gouvernance</vt:lpstr>
      <vt:lpstr>Protection des données dès la conception</vt:lpstr>
      <vt:lpstr>Protection des données dès la conception</vt:lpstr>
      <vt:lpstr>Protection des données dès la conception</vt:lpstr>
      <vt:lpstr>Protection des données dès la conception</vt:lpstr>
      <vt:lpstr>Protection des données dès la conception</vt:lpstr>
      <vt:lpstr>Comité Sécurité de l’Information (CSI)</vt:lpstr>
      <vt:lpstr>Comité Sécurité de l’Information (CSI)</vt:lpstr>
      <vt:lpstr>Comité Sécurité de l’Information (CSI)</vt:lpstr>
      <vt:lpstr>Comité Sécurité de l’Information (CSI)</vt:lpstr>
      <vt:lpstr>Comité de Sécurité de l’Information (CSI)</vt:lpstr>
      <vt:lpstr>Blockchain</vt:lpstr>
      <vt:lpstr>Blockchain is about Trust </vt:lpstr>
      <vt:lpstr>PowerPoint-presentatie</vt:lpstr>
      <vt:lpstr>A chain of blocks</vt:lpstr>
      <vt:lpstr>Properties</vt:lpstr>
      <vt:lpstr>Smart Contracts</vt:lpstr>
      <vt:lpstr>Smart Contracts</vt:lpstr>
      <vt:lpstr>Smart Contracts</vt:lpstr>
      <vt:lpstr>Everything that can be done with a blockchain, can be done with a centralized approach, and even more efficiently</vt:lpstr>
      <vt:lpstr>Blockchain is about Trust </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960</cp:revision>
  <cp:lastPrinted>2017-12-08T10:25:32Z</cp:lastPrinted>
  <dcterms:created xsi:type="dcterms:W3CDTF">2013-03-05T07:37:33Z</dcterms:created>
  <dcterms:modified xsi:type="dcterms:W3CDTF">2021-09-24T13:09:32Z</dcterms:modified>
</cp:coreProperties>
</file>