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8" r:id="rId5"/>
  </p:sldMasterIdLst>
  <p:notesMasterIdLst>
    <p:notesMasterId r:id="rId85"/>
  </p:notesMasterIdLst>
  <p:handoutMasterIdLst>
    <p:handoutMasterId r:id="rId86"/>
  </p:handoutMasterIdLst>
  <p:sldIdLst>
    <p:sldId id="258" r:id="rId6"/>
    <p:sldId id="345" r:id="rId7"/>
    <p:sldId id="259" r:id="rId8"/>
    <p:sldId id="269" r:id="rId9"/>
    <p:sldId id="280" r:id="rId10"/>
    <p:sldId id="346" r:id="rId11"/>
    <p:sldId id="283" r:id="rId12"/>
    <p:sldId id="284" r:id="rId13"/>
    <p:sldId id="355" r:id="rId14"/>
    <p:sldId id="356" r:id="rId15"/>
    <p:sldId id="357" r:id="rId16"/>
    <p:sldId id="358" r:id="rId17"/>
    <p:sldId id="359" r:id="rId18"/>
    <p:sldId id="360" r:id="rId19"/>
    <p:sldId id="361" r:id="rId20"/>
    <p:sldId id="362" r:id="rId21"/>
    <p:sldId id="363" r:id="rId22"/>
    <p:sldId id="270" r:id="rId23"/>
    <p:sldId id="277" r:id="rId24"/>
    <p:sldId id="347" r:id="rId25"/>
    <p:sldId id="278" r:id="rId26"/>
    <p:sldId id="288" r:id="rId27"/>
    <p:sldId id="289" r:id="rId28"/>
    <p:sldId id="313" r:id="rId29"/>
    <p:sldId id="314" r:id="rId30"/>
    <p:sldId id="310" r:id="rId31"/>
    <p:sldId id="348" r:id="rId32"/>
    <p:sldId id="311" r:id="rId33"/>
    <p:sldId id="312" r:id="rId34"/>
    <p:sldId id="304" r:id="rId35"/>
    <p:sldId id="305" r:id="rId36"/>
    <p:sldId id="306" r:id="rId37"/>
    <p:sldId id="307" r:id="rId38"/>
    <p:sldId id="308" r:id="rId39"/>
    <p:sldId id="367" r:id="rId40"/>
    <p:sldId id="292" r:id="rId41"/>
    <p:sldId id="293" r:id="rId42"/>
    <p:sldId id="294" r:id="rId43"/>
    <p:sldId id="295" r:id="rId44"/>
    <p:sldId id="296" r:id="rId45"/>
    <p:sldId id="351" r:id="rId46"/>
    <p:sldId id="352" r:id="rId47"/>
    <p:sldId id="353" r:id="rId48"/>
    <p:sldId id="297" r:id="rId49"/>
    <p:sldId id="301" r:id="rId50"/>
    <p:sldId id="302" r:id="rId51"/>
    <p:sldId id="349" r:id="rId52"/>
    <p:sldId id="366" r:id="rId53"/>
    <p:sldId id="315" r:id="rId54"/>
    <p:sldId id="316" r:id="rId55"/>
    <p:sldId id="317" r:id="rId56"/>
    <p:sldId id="318" r:id="rId57"/>
    <p:sldId id="319" r:id="rId58"/>
    <p:sldId id="320" r:id="rId59"/>
    <p:sldId id="321" r:id="rId60"/>
    <p:sldId id="322" r:id="rId61"/>
    <p:sldId id="323" r:id="rId62"/>
    <p:sldId id="324" r:id="rId63"/>
    <p:sldId id="325" r:id="rId64"/>
    <p:sldId id="326" r:id="rId65"/>
    <p:sldId id="327" r:id="rId66"/>
    <p:sldId id="328" r:id="rId67"/>
    <p:sldId id="329" r:id="rId68"/>
    <p:sldId id="330" r:id="rId69"/>
    <p:sldId id="331" r:id="rId70"/>
    <p:sldId id="332" r:id="rId71"/>
    <p:sldId id="333" r:id="rId72"/>
    <p:sldId id="334" r:id="rId73"/>
    <p:sldId id="335" r:id="rId74"/>
    <p:sldId id="336" r:id="rId75"/>
    <p:sldId id="337" r:id="rId76"/>
    <p:sldId id="364" r:id="rId77"/>
    <p:sldId id="365" r:id="rId78"/>
    <p:sldId id="354" r:id="rId79"/>
    <p:sldId id="340" r:id="rId80"/>
    <p:sldId id="341" r:id="rId81"/>
    <p:sldId id="342" r:id="rId82"/>
    <p:sldId id="343" r:id="rId83"/>
    <p:sldId id="350"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rg.com@smals.be" initials="" lastIdx="0" clrIdx="0"/>
  <p:cmAuthor id="2" name="Sanne Miseur (KSZ-BCSS)"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008F"/>
    <a:srgbClr val="B2B2B2"/>
    <a:srgbClr val="CF00C0"/>
    <a:srgbClr val="FFD5FC"/>
    <a:srgbClr val="0576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47"/>
  </p:normalViewPr>
  <p:slideViewPr>
    <p:cSldViewPr snapToGrid="0" snapToObjects="1" showGuides="1">
      <p:cViewPr varScale="1">
        <p:scale>
          <a:sx n="84" d="100"/>
          <a:sy n="84" d="100"/>
        </p:scale>
        <p:origin x="581" y="82"/>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64" d="100"/>
          <a:sy n="64" d="100"/>
        </p:scale>
        <p:origin x="3115"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WISA\AppData\Local\Microsoft\Windows\INetCache\Content.Outlook\M7GKR1DU\Rapportering_CAW_Prod_DUC_2018_20190105%20(003).xls"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Trash\docs\stat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Trash\-docs\stat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DC51-43BD-928E-DF27632C9485}"/>
              </c:ext>
            </c:extLst>
          </c:dPt>
          <c:dPt>
            <c:idx val="1"/>
            <c:bubble3D val="0"/>
            <c:explosion val="32"/>
            <c:spPr>
              <a:solidFill>
                <a:srgbClr val="CE4632"/>
              </a:solidFill>
              <a:ln>
                <a:noFill/>
              </a:ln>
              <a:effectLst/>
            </c:spPr>
            <c:extLst>
              <c:ext xmlns:c16="http://schemas.microsoft.com/office/drawing/2014/chart" uri="{C3380CC4-5D6E-409C-BE32-E72D297353CC}">
                <c16:uniqueId val="{00000003-DC51-43BD-928E-DF27632C9485}"/>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DC51-43BD-928E-DF27632C9485}"/>
              </c:ext>
            </c:extLst>
          </c:dPt>
          <c:cat>
            <c:strRef>
              <c:f>Sheet3!$J$4:$L$4</c:f>
              <c:strCache>
                <c:ptCount val="3"/>
                <c:pt idx="0">
                  <c:v>Web</c:v>
                </c:pt>
                <c:pt idx="1">
                  <c:v>API</c:v>
                </c:pt>
                <c:pt idx="2">
                  <c:v>Other</c:v>
                </c:pt>
              </c:strCache>
            </c:strRef>
          </c:cat>
          <c:val>
            <c:numRef>
              <c:f>Sheet3!$J$5:$L$5</c:f>
              <c:numCache>
                <c:formatCode>General</c:formatCode>
                <c:ptCount val="3"/>
                <c:pt idx="0">
                  <c:v>16654519</c:v>
                </c:pt>
                <c:pt idx="1">
                  <c:v>11942529</c:v>
                </c:pt>
                <c:pt idx="2">
                  <c:v>828338</c:v>
                </c:pt>
              </c:numCache>
            </c:numRef>
          </c:val>
          <c:extLst>
            <c:ext xmlns:c16="http://schemas.microsoft.com/office/drawing/2014/chart" uri="{C3380CC4-5D6E-409C-BE32-E72D297353CC}">
              <c16:uniqueId val="{00000006-DC51-43BD-928E-DF27632C948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2225" cap="rnd" cmpd="sng" algn="ctr">
              <a:solidFill>
                <a:srgbClr val="0C6EAA"/>
              </a:solidFill>
              <a:round/>
            </a:ln>
            <a:effectLst/>
          </c:spPr>
          <c:marker>
            <c:symbol val="none"/>
          </c:marker>
          <c:trendline>
            <c:spPr>
              <a:ln w="9525" cap="rnd">
                <a:solidFill>
                  <a:srgbClr val="FF0000">
                    <a:alpha val="40000"/>
                  </a:srgbClr>
                </a:solidFill>
              </a:ln>
              <a:effectLst/>
            </c:spPr>
            <c:trendlineType val="linear"/>
            <c:dispRSqr val="0"/>
            <c:dispEq val="0"/>
          </c:trendline>
          <c:cat>
            <c:strRef>
              <c:f>Summary!$N$1:$AU$1</c:f>
              <c:strCache>
                <c:ptCount val="34"/>
                <c:pt idx="0">
                  <c:v>2016/1</c:v>
                </c:pt>
                <c:pt idx="1">
                  <c:v>2016/2</c:v>
                </c:pt>
                <c:pt idx="2">
                  <c:v>2016/3</c:v>
                </c:pt>
                <c:pt idx="3">
                  <c:v>2016/4</c:v>
                </c:pt>
                <c:pt idx="4">
                  <c:v>2016/5</c:v>
                </c:pt>
                <c:pt idx="5">
                  <c:v>2016/6</c:v>
                </c:pt>
                <c:pt idx="6">
                  <c:v>2016/7</c:v>
                </c:pt>
                <c:pt idx="7">
                  <c:v>2016/8</c:v>
                </c:pt>
                <c:pt idx="8">
                  <c:v>2016/9</c:v>
                </c:pt>
                <c:pt idx="9">
                  <c:v>2016/10</c:v>
                </c:pt>
                <c:pt idx="10">
                  <c:v>2016/11</c:v>
                </c:pt>
                <c:pt idx="11">
                  <c:v>2016/12</c:v>
                </c:pt>
                <c:pt idx="12">
                  <c:v>2017/1</c:v>
                </c:pt>
                <c:pt idx="13">
                  <c:v>2017/2</c:v>
                </c:pt>
                <c:pt idx="14">
                  <c:v>2017/3</c:v>
                </c:pt>
                <c:pt idx="15">
                  <c:v>2017/4</c:v>
                </c:pt>
                <c:pt idx="16">
                  <c:v>2017/5</c:v>
                </c:pt>
                <c:pt idx="17">
                  <c:v>2017/6</c:v>
                </c:pt>
                <c:pt idx="18">
                  <c:v>2017/7</c:v>
                </c:pt>
                <c:pt idx="19">
                  <c:v>2017/8</c:v>
                </c:pt>
                <c:pt idx="20">
                  <c:v>2017/9</c:v>
                </c:pt>
                <c:pt idx="21">
                  <c:v>2017/10</c:v>
                </c:pt>
                <c:pt idx="22">
                  <c:v>2017/11</c:v>
                </c:pt>
                <c:pt idx="23">
                  <c:v>2017/12</c:v>
                </c:pt>
                <c:pt idx="24">
                  <c:v>2018/1</c:v>
                </c:pt>
                <c:pt idx="25">
                  <c:v>2018/2</c:v>
                </c:pt>
                <c:pt idx="26">
                  <c:v>2018/3</c:v>
                </c:pt>
                <c:pt idx="27">
                  <c:v>2018/4</c:v>
                </c:pt>
                <c:pt idx="28">
                  <c:v>2018/5</c:v>
                </c:pt>
                <c:pt idx="29">
                  <c:v>2018/6</c:v>
                </c:pt>
                <c:pt idx="30">
                  <c:v>2018/7</c:v>
                </c:pt>
                <c:pt idx="31">
                  <c:v>2018/8</c:v>
                </c:pt>
                <c:pt idx="32">
                  <c:v>2018/9</c:v>
                </c:pt>
                <c:pt idx="33">
                  <c:v>2018/10</c:v>
                </c:pt>
              </c:strCache>
            </c:strRef>
          </c:cat>
          <c:val>
            <c:numRef>
              <c:f>Summary!$N$83:$AU$83</c:f>
              <c:numCache>
                <c:formatCode>#,##0</c:formatCode>
                <c:ptCount val="34"/>
                <c:pt idx="0">
                  <c:v>389188341</c:v>
                </c:pt>
                <c:pt idx="1">
                  <c:v>414450798</c:v>
                </c:pt>
                <c:pt idx="2">
                  <c:v>450026505</c:v>
                </c:pt>
                <c:pt idx="3">
                  <c:v>437609992</c:v>
                </c:pt>
                <c:pt idx="4">
                  <c:v>469040488</c:v>
                </c:pt>
                <c:pt idx="5">
                  <c:v>563192263</c:v>
                </c:pt>
                <c:pt idx="6">
                  <c:v>528667042</c:v>
                </c:pt>
                <c:pt idx="7">
                  <c:v>565339918</c:v>
                </c:pt>
                <c:pt idx="8">
                  <c:v>629561663</c:v>
                </c:pt>
                <c:pt idx="9">
                  <c:v>676678888</c:v>
                </c:pt>
                <c:pt idx="10">
                  <c:v>685077675</c:v>
                </c:pt>
                <c:pt idx="11">
                  <c:v>715393854</c:v>
                </c:pt>
                <c:pt idx="12">
                  <c:v>783060469</c:v>
                </c:pt>
                <c:pt idx="13">
                  <c:v>725188184</c:v>
                </c:pt>
                <c:pt idx="14">
                  <c:v>805431321</c:v>
                </c:pt>
                <c:pt idx="15">
                  <c:v>724032724</c:v>
                </c:pt>
                <c:pt idx="16">
                  <c:v>796417952</c:v>
                </c:pt>
                <c:pt idx="17">
                  <c:v>825182625</c:v>
                </c:pt>
                <c:pt idx="18">
                  <c:v>743483015</c:v>
                </c:pt>
                <c:pt idx="19">
                  <c:v>769063473</c:v>
                </c:pt>
                <c:pt idx="20">
                  <c:v>811575155</c:v>
                </c:pt>
                <c:pt idx="21">
                  <c:v>984612818</c:v>
                </c:pt>
                <c:pt idx="22">
                  <c:v>955732745</c:v>
                </c:pt>
                <c:pt idx="23">
                  <c:v>920715323</c:v>
                </c:pt>
                <c:pt idx="24">
                  <c:v>1059919034</c:v>
                </c:pt>
                <c:pt idx="25">
                  <c:v>939861066</c:v>
                </c:pt>
                <c:pt idx="26">
                  <c:v>1114819238</c:v>
                </c:pt>
                <c:pt idx="27">
                  <c:v>998261270</c:v>
                </c:pt>
                <c:pt idx="28">
                  <c:v>1129642858</c:v>
                </c:pt>
                <c:pt idx="29">
                  <c:v>1199329523</c:v>
                </c:pt>
                <c:pt idx="30">
                  <c:v>1163646687</c:v>
                </c:pt>
                <c:pt idx="31">
                  <c:v>1110000829</c:v>
                </c:pt>
                <c:pt idx="32">
                  <c:v>1060422688</c:v>
                </c:pt>
                <c:pt idx="33">
                  <c:v>1224396107</c:v>
                </c:pt>
              </c:numCache>
            </c:numRef>
          </c:val>
          <c:smooth val="1"/>
          <c:extLst>
            <c:ext xmlns:c16="http://schemas.microsoft.com/office/drawing/2014/chart" uri="{C3380CC4-5D6E-409C-BE32-E72D297353CC}">
              <c16:uniqueId val="{00000000-1904-4D9D-AC87-434BBF20F1A3}"/>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94673152"/>
        <c:axId val="94687232"/>
      </c:lineChart>
      <c:catAx>
        <c:axId val="94673152"/>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000" b="0" i="0" u="none" strike="noStrike" kern="1200" spc="20" baseline="0">
                <a:solidFill>
                  <a:schemeClr val="dk1">
                    <a:lumMod val="65000"/>
                    <a:lumOff val="35000"/>
                  </a:schemeClr>
                </a:solidFill>
                <a:latin typeface="+mn-lt"/>
                <a:ea typeface="+mn-ea"/>
                <a:cs typeface="+mn-cs"/>
              </a:defRPr>
            </a:pPr>
            <a:endParaRPr lang="en-US"/>
          </a:p>
        </c:txPr>
        <c:crossAx val="94687232"/>
        <c:crosses val="autoZero"/>
        <c:auto val="1"/>
        <c:lblAlgn val="ctr"/>
        <c:lblOffset val="100"/>
        <c:noMultiLvlLbl val="1"/>
      </c:catAx>
      <c:valAx>
        <c:axId val="9468723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spc="20" baseline="0">
                <a:solidFill>
                  <a:schemeClr val="dk1">
                    <a:lumMod val="65000"/>
                    <a:lumOff val="35000"/>
                  </a:schemeClr>
                </a:solidFill>
                <a:latin typeface="+mn-lt"/>
                <a:ea typeface="+mn-ea"/>
                <a:cs typeface="+mn-cs"/>
              </a:defRPr>
            </a:pPr>
            <a:endParaRPr lang="en-US"/>
          </a:p>
        </c:txPr>
        <c:crossAx val="94673152"/>
        <c:crosses val="autoZero"/>
        <c:crossBetween val="midCat"/>
      </c:valAx>
      <c:spPr>
        <a:gradFill>
          <a:gsLst>
            <a:gs pos="100000">
              <a:schemeClr val="lt1">
                <a:lumMod val="95000"/>
              </a:schemeClr>
            </a:gs>
            <a:gs pos="0">
              <a:schemeClr val="lt1"/>
            </a:gs>
          </a:gsLst>
          <a:lin ang="5400000" scaled="0"/>
        </a:gradFill>
        <a:ln>
          <a:noFill/>
        </a:ln>
        <a:effectLst/>
      </c:spPr>
    </c:plotArea>
    <c:plotVisOnly val="1"/>
    <c:dispBlanksAs val="zero"/>
    <c:showDLblsOverMax val="1"/>
  </c:chart>
  <c:spPr>
    <a:solidFill>
      <a:schemeClr val="lt1"/>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079770311022913"/>
          <c:y val="5.3395063715312163E-2"/>
          <c:w val="0.77280312337098278"/>
          <c:h val="0.71996011710393826"/>
        </c:manualLayout>
      </c:layout>
      <c:lineChart>
        <c:grouping val="standard"/>
        <c:varyColors val="0"/>
        <c:ser>
          <c:idx val="0"/>
          <c:order val="0"/>
          <c:tx>
            <c:v>TOTAL</c:v>
          </c:tx>
          <c:spPr>
            <a:ln w="22225" cap="rnd" cmpd="sng" algn="ctr">
              <a:solidFill>
                <a:srgbClr val="0C6EAA"/>
              </a:solidFill>
              <a:round/>
            </a:ln>
            <a:effectLst/>
          </c:spPr>
          <c:marker>
            <c:symbol val="none"/>
          </c:marker>
          <c:trendline>
            <c:spPr>
              <a:ln w="9525" cap="rnd">
                <a:solidFill>
                  <a:srgbClr val="FF0000">
                    <a:alpha val="40000"/>
                  </a:srgbClr>
                </a:solidFill>
              </a:ln>
              <a:effectLst/>
            </c:spPr>
            <c:trendlineType val="linear"/>
            <c:dispRSqr val="0"/>
            <c:dispEq val="0"/>
          </c:trendline>
          <c:cat>
            <c:strRef>
              <c:f>Summary!$B$1:$AH$1</c:f>
              <c:strCache>
                <c:ptCount val="33"/>
                <c:pt idx="0">
                  <c:v>2016/1</c:v>
                </c:pt>
                <c:pt idx="1">
                  <c:v>2016/2</c:v>
                </c:pt>
                <c:pt idx="2">
                  <c:v>2016/3</c:v>
                </c:pt>
                <c:pt idx="3">
                  <c:v>2016/4</c:v>
                </c:pt>
                <c:pt idx="4">
                  <c:v>2016/5</c:v>
                </c:pt>
                <c:pt idx="5">
                  <c:v>2016/6</c:v>
                </c:pt>
                <c:pt idx="6">
                  <c:v>2016/7</c:v>
                </c:pt>
                <c:pt idx="7">
                  <c:v>2016/8</c:v>
                </c:pt>
                <c:pt idx="8">
                  <c:v>2016/9</c:v>
                </c:pt>
                <c:pt idx="9">
                  <c:v>2016/10</c:v>
                </c:pt>
                <c:pt idx="10">
                  <c:v>2016/11</c:v>
                </c:pt>
                <c:pt idx="11">
                  <c:v>2016/12</c:v>
                </c:pt>
                <c:pt idx="12">
                  <c:v>2017/1</c:v>
                </c:pt>
                <c:pt idx="13">
                  <c:v>2017/2</c:v>
                </c:pt>
                <c:pt idx="14">
                  <c:v>2017/3</c:v>
                </c:pt>
                <c:pt idx="15">
                  <c:v>2017/4</c:v>
                </c:pt>
                <c:pt idx="16">
                  <c:v>2017/5</c:v>
                </c:pt>
                <c:pt idx="17">
                  <c:v>2017/6</c:v>
                </c:pt>
                <c:pt idx="18">
                  <c:v>2017/7</c:v>
                </c:pt>
                <c:pt idx="19">
                  <c:v>2017/8</c:v>
                </c:pt>
                <c:pt idx="20">
                  <c:v>2017/9</c:v>
                </c:pt>
                <c:pt idx="21">
                  <c:v>2017/10</c:v>
                </c:pt>
                <c:pt idx="22">
                  <c:v>2017/11</c:v>
                </c:pt>
                <c:pt idx="23">
                  <c:v>2017/12</c:v>
                </c:pt>
                <c:pt idx="24">
                  <c:v>2018/1</c:v>
                </c:pt>
                <c:pt idx="25">
                  <c:v>2018/3</c:v>
                </c:pt>
                <c:pt idx="26">
                  <c:v>2018/4</c:v>
                </c:pt>
                <c:pt idx="27">
                  <c:v>2018/5</c:v>
                </c:pt>
                <c:pt idx="28">
                  <c:v>2018/6</c:v>
                </c:pt>
                <c:pt idx="29">
                  <c:v>2018/7</c:v>
                </c:pt>
                <c:pt idx="30">
                  <c:v>2018/8</c:v>
                </c:pt>
                <c:pt idx="31">
                  <c:v>2018/9</c:v>
                </c:pt>
                <c:pt idx="32">
                  <c:v>2018/10</c:v>
                </c:pt>
              </c:strCache>
            </c:strRef>
          </c:cat>
          <c:val>
            <c:numRef>
              <c:f>Summary!$B$211:$AH$211</c:f>
              <c:numCache>
                <c:formatCode>#,##0</c:formatCode>
                <c:ptCount val="33"/>
                <c:pt idx="0">
                  <c:v>82091670</c:v>
                </c:pt>
                <c:pt idx="1">
                  <c:v>83481973</c:v>
                </c:pt>
                <c:pt idx="2">
                  <c:v>103486429</c:v>
                </c:pt>
                <c:pt idx="3">
                  <c:v>140371448</c:v>
                </c:pt>
                <c:pt idx="4">
                  <c:v>121950938</c:v>
                </c:pt>
                <c:pt idx="5">
                  <c:v>128015342</c:v>
                </c:pt>
                <c:pt idx="6">
                  <c:v>157024962</c:v>
                </c:pt>
                <c:pt idx="7">
                  <c:v>136799399</c:v>
                </c:pt>
                <c:pt idx="8">
                  <c:v>146400353</c:v>
                </c:pt>
                <c:pt idx="9">
                  <c:v>199856113</c:v>
                </c:pt>
                <c:pt idx="10">
                  <c:v>158292617</c:v>
                </c:pt>
                <c:pt idx="11">
                  <c:v>156752957</c:v>
                </c:pt>
                <c:pt idx="12">
                  <c:v>209398629</c:v>
                </c:pt>
                <c:pt idx="13">
                  <c:v>179325861</c:v>
                </c:pt>
                <c:pt idx="14">
                  <c:v>183860044</c:v>
                </c:pt>
                <c:pt idx="15">
                  <c:v>219882961</c:v>
                </c:pt>
                <c:pt idx="16">
                  <c:v>199457287</c:v>
                </c:pt>
                <c:pt idx="17">
                  <c:v>175262649</c:v>
                </c:pt>
                <c:pt idx="18">
                  <c:v>202337899</c:v>
                </c:pt>
                <c:pt idx="19">
                  <c:v>187429455</c:v>
                </c:pt>
                <c:pt idx="20">
                  <c:v>198474081</c:v>
                </c:pt>
                <c:pt idx="21">
                  <c:v>279050420</c:v>
                </c:pt>
                <c:pt idx="22">
                  <c:v>221594068</c:v>
                </c:pt>
                <c:pt idx="23">
                  <c:v>194138211</c:v>
                </c:pt>
                <c:pt idx="24">
                  <c:v>314025807</c:v>
                </c:pt>
                <c:pt idx="25">
                  <c:v>221548666</c:v>
                </c:pt>
                <c:pt idx="26">
                  <c:v>251270222</c:v>
                </c:pt>
                <c:pt idx="27">
                  <c:v>225904387</c:v>
                </c:pt>
                <c:pt idx="28">
                  <c:v>225064569</c:v>
                </c:pt>
                <c:pt idx="29">
                  <c:v>235526756</c:v>
                </c:pt>
                <c:pt idx="30">
                  <c:v>237975174</c:v>
                </c:pt>
                <c:pt idx="31">
                  <c:v>236895158</c:v>
                </c:pt>
                <c:pt idx="32">
                  <c:v>295987817</c:v>
                </c:pt>
              </c:numCache>
            </c:numRef>
          </c:val>
          <c:smooth val="1"/>
          <c:extLst>
            <c:ext xmlns:c16="http://schemas.microsoft.com/office/drawing/2014/chart" uri="{C3380CC4-5D6E-409C-BE32-E72D297353CC}">
              <c16:uniqueId val="{00000000-9223-43F0-BE01-70E26B15E787}"/>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
        <c:axId val="2"/>
      </c:lineChart>
      <c:catAx>
        <c:axId val="1"/>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000" b="0" i="0" u="none" strike="noStrike" kern="1200" spc="20" baseline="0">
                <a:solidFill>
                  <a:schemeClr val="dk1">
                    <a:lumMod val="65000"/>
                    <a:lumOff val="35000"/>
                  </a:schemeClr>
                </a:solidFill>
                <a:latin typeface="+mn-lt"/>
                <a:ea typeface="+mn-ea"/>
                <a:cs typeface="+mn-cs"/>
              </a:defRPr>
            </a:pPr>
            <a:endParaRPr lang="en-US"/>
          </a:p>
        </c:txPr>
        <c:crossAx val="2"/>
        <c:crosses val="autoZero"/>
        <c:auto val="1"/>
        <c:lblAlgn val="ctr"/>
        <c:lblOffset val="100"/>
        <c:noMultiLvlLbl val="1"/>
      </c:catAx>
      <c:valAx>
        <c:axId val="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spc="20" baseline="0">
                <a:solidFill>
                  <a:schemeClr val="dk1">
                    <a:lumMod val="65000"/>
                    <a:lumOff val="35000"/>
                  </a:schemeClr>
                </a:solidFill>
                <a:latin typeface="+mn-lt"/>
                <a:ea typeface="+mn-ea"/>
                <a:cs typeface="+mn-cs"/>
              </a:defRPr>
            </a:pPr>
            <a:endParaRPr lang="en-US"/>
          </a:p>
        </c:txPr>
        <c:crossAx val="1"/>
        <c:crosses val="autoZero"/>
        <c:crossBetween val="midCat"/>
      </c:valAx>
      <c:spPr>
        <a:gradFill>
          <a:gsLst>
            <a:gs pos="100000">
              <a:schemeClr val="lt1">
                <a:lumMod val="95000"/>
              </a:schemeClr>
            </a:gs>
            <a:gs pos="0">
              <a:schemeClr val="lt1"/>
            </a:gs>
          </a:gsLst>
          <a:lin ang="5400000" scaled="0"/>
        </a:gradFill>
        <a:ln>
          <a:noFill/>
        </a:ln>
        <a:effectLst/>
      </c:spPr>
    </c:plotArea>
    <c:plotVisOnly val="1"/>
    <c:dispBlanksAs val="zero"/>
    <c:showDLblsOverMax val="1"/>
  </c:chart>
  <c:spPr>
    <a:solidFill>
      <a:schemeClr val="lt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109.jpeg"/><Relationship Id="rId7" Type="http://schemas.openxmlformats.org/officeDocument/2006/relationships/image" Target="../media/image113.jpeg"/><Relationship Id="rId2" Type="http://schemas.openxmlformats.org/officeDocument/2006/relationships/image" Target="../media/image108.jpeg"/><Relationship Id="rId1" Type="http://schemas.openxmlformats.org/officeDocument/2006/relationships/image" Target="../media/image107.jpeg"/><Relationship Id="rId6" Type="http://schemas.openxmlformats.org/officeDocument/2006/relationships/image" Target="../media/image112.jpeg"/><Relationship Id="rId5" Type="http://schemas.openxmlformats.org/officeDocument/2006/relationships/image" Target="../media/image111.jpeg"/><Relationship Id="rId10" Type="http://schemas.openxmlformats.org/officeDocument/2006/relationships/image" Target="../media/image116.jpeg"/><Relationship Id="rId4" Type="http://schemas.openxmlformats.org/officeDocument/2006/relationships/image" Target="../media/image110.jpeg"/><Relationship Id="rId9" Type="http://schemas.openxmlformats.org/officeDocument/2006/relationships/image" Target="../media/image115.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109.jpeg"/><Relationship Id="rId7" Type="http://schemas.openxmlformats.org/officeDocument/2006/relationships/image" Target="../media/image113.jpeg"/><Relationship Id="rId2" Type="http://schemas.openxmlformats.org/officeDocument/2006/relationships/image" Target="../media/image108.jpeg"/><Relationship Id="rId1" Type="http://schemas.openxmlformats.org/officeDocument/2006/relationships/image" Target="../media/image107.jpeg"/><Relationship Id="rId6" Type="http://schemas.openxmlformats.org/officeDocument/2006/relationships/image" Target="../media/image112.jpeg"/><Relationship Id="rId5" Type="http://schemas.openxmlformats.org/officeDocument/2006/relationships/image" Target="../media/image111.jpeg"/><Relationship Id="rId10" Type="http://schemas.openxmlformats.org/officeDocument/2006/relationships/image" Target="../media/image116.jpeg"/><Relationship Id="rId4" Type="http://schemas.openxmlformats.org/officeDocument/2006/relationships/image" Target="../media/image110.jpeg"/><Relationship Id="rId9" Type="http://schemas.openxmlformats.org/officeDocument/2006/relationships/image" Target="../media/image11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0C0D0-7AB7-487B-ADF8-3BB3DD4E9EE7}"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E7919EDD-7680-4985-B198-1CBB0F9E96AC}">
      <dgm:prSet/>
      <dgm:spPr/>
      <dgm:t>
        <a:bodyPr/>
        <a:lstStyle/>
        <a:p>
          <a:pPr rtl="0"/>
          <a:r>
            <a:rPr dirty="0" smtClean="0"/>
            <a:t>Co</a:t>
          </a:r>
          <a:r>
            <a:rPr lang="en-US" dirty="0" smtClean="0"/>
            <a:t>o</a:t>
          </a:r>
          <a:r>
            <a:rPr dirty="0" smtClean="0"/>
            <a:t>rdinati</a:t>
          </a:r>
          <a:r>
            <a:rPr lang="en-US" dirty="0" smtClean="0"/>
            <a:t>on of the electronic processes</a:t>
          </a:r>
          <a:endParaRPr lang="nl-BE" dirty="0"/>
        </a:p>
      </dgm:t>
    </dgm:pt>
    <dgm:pt modelId="{2FC221D4-82FE-4089-96B1-E14722E33943}" type="parTrans" cxnId="{2D283A8C-B4A3-4152-B8A6-4729DCCC852F}">
      <dgm:prSet/>
      <dgm:spPr/>
      <dgm:t>
        <a:bodyPr/>
        <a:lstStyle/>
        <a:p>
          <a:endParaRPr lang="en-US"/>
        </a:p>
      </dgm:t>
    </dgm:pt>
    <dgm:pt modelId="{C698564A-6110-4602-9450-B172C3825847}" type="sibTrans" cxnId="{2D283A8C-B4A3-4152-B8A6-4729DCCC852F}">
      <dgm:prSet/>
      <dgm:spPr/>
      <dgm:t>
        <a:bodyPr/>
        <a:lstStyle/>
        <a:p>
          <a:endParaRPr lang="en-US"/>
        </a:p>
      </dgm:t>
    </dgm:pt>
    <dgm:pt modelId="{426C232F-332D-4FF2-A820-7A068898BF0D}">
      <dgm:prSet/>
      <dgm:spPr/>
      <dgm:t>
        <a:bodyPr/>
        <a:lstStyle/>
        <a:p>
          <a:pPr rtl="0"/>
          <a:r>
            <a:rPr dirty="0" smtClean="0"/>
            <a:t>Portal </a:t>
          </a:r>
          <a:endParaRPr lang="nl-BE" dirty="0"/>
        </a:p>
      </dgm:t>
    </dgm:pt>
    <dgm:pt modelId="{76543072-ED0A-4EFB-9174-9DC2D0CB754B}" type="parTrans" cxnId="{48331867-FF99-498B-92E1-5B05B35773A9}">
      <dgm:prSet/>
      <dgm:spPr/>
      <dgm:t>
        <a:bodyPr/>
        <a:lstStyle/>
        <a:p>
          <a:endParaRPr lang="en-US"/>
        </a:p>
      </dgm:t>
    </dgm:pt>
    <dgm:pt modelId="{0FF22A80-B924-4C97-9785-6DB4BF018886}" type="sibTrans" cxnId="{48331867-FF99-498B-92E1-5B05B35773A9}">
      <dgm:prSet/>
      <dgm:spPr/>
      <dgm:t>
        <a:bodyPr/>
        <a:lstStyle/>
        <a:p>
          <a:endParaRPr lang="en-US"/>
        </a:p>
      </dgm:t>
    </dgm:pt>
    <dgm:pt modelId="{AE2357B3-F8D1-4E13-B807-E393E9FC5539}">
      <dgm:prSet/>
      <dgm:spPr/>
      <dgm:t>
        <a:bodyPr/>
        <a:lstStyle/>
        <a:p>
          <a:pPr rtl="0"/>
          <a:r>
            <a:rPr lang="en-US" dirty="0" smtClean="0"/>
            <a:t>Integrated user and access management system</a:t>
          </a:r>
          <a:endParaRPr lang="nl-BE" dirty="0"/>
        </a:p>
      </dgm:t>
    </dgm:pt>
    <dgm:pt modelId="{DF983F23-5BAE-428F-AFD9-BF0943C63ACC}" type="parTrans" cxnId="{C4084BF0-F635-4676-89A9-D65F024FF168}">
      <dgm:prSet/>
      <dgm:spPr/>
      <dgm:t>
        <a:bodyPr/>
        <a:lstStyle/>
        <a:p>
          <a:endParaRPr lang="en-US"/>
        </a:p>
      </dgm:t>
    </dgm:pt>
    <dgm:pt modelId="{486EB6E6-F0BE-4E7B-A3F0-7DC5C5021754}" type="sibTrans" cxnId="{C4084BF0-F635-4676-89A9-D65F024FF168}">
      <dgm:prSet/>
      <dgm:spPr/>
      <dgm:t>
        <a:bodyPr/>
        <a:lstStyle/>
        <a:p>
          <a:endParaRPr lang="en-US"/>
        </a:p>
      </dgm:t>
    </dgm:pt>
    <dgm:pt modelId="{81FDCA61-7A32-4339-89E8-DD3704FB86F4}">
      <dgm:prSet/>
      <dgm:spPr/>
      <dgm:t>
        <a:bodyPr/>
        <a:lstStyle/>
        <a:p>
          <a:pPr rtl="0"/>
          <a:r>
            <a:rPr lang="en-US" dirty="0" smtClean="0"/>
            <a:t>Management of </a:t>
          </a:r>
          <a:r>
            <a:rPr dirty="0" smtClean="0"/>
            <a:t>loggings</a:t>
          </a:r>
          <a:endParaRPr lang="nl-BE" dirty="0"/>
        </a:p>
      </dgm:t>
    </dgm:pt>
    <dgm:pt modelId="{4F5E6841-070D-4563-B23E-8C64EC2E827B}" type="parTrans" cxnId="{7B7E50D4-65C6-4E3C-995E-1A1ABF6FDBCF}">
      <dgm:prSet/>
      <dgm:spPr/>
      <dgm:t>
        <a:bodyPr/>
        <a:lstStyle/>
        <a:p>
          <a:endParaRPr lang="en-US"/>
        </a:p>
      </dgm:t>
    </dgm:pt>
    <dgm:pt modelId="{4922DE05-E610-4796-BFBC-E068300788D1}" type="sibTrans" cxnId="{7B7E50D4-65C6-4E3C-995E-1A1ABF6FDBCF}">
      <dgm:prSet/>
      <dgm:spPr/>
      <dgm:t>
        <a:bodyPr/>
        <a:lstStyle/>
        <a:p>
          <a:endParaRPr lang="en-US"/>
        </a:p>
      </dgm:t>
    </dgm:pt>
    <dgm:pt modelId="{F9B22A10-E2AD-420E-86FD-C6A619FB34C3}">
      <dgm:prSet/>
      <dgm:spPr/>
      <dgm:t>
        <a:bodyPr/>
        <a:lstStyle/>
        <a:p>
          <a:pPr rtl="0"/>
          <a:r>
            <a:rPr dirty="0" smtClean="0"/>
            <a:t>System </a:t>
          </a:r>
          <a:r>
            <a:rPr lang="en-US" dirty="0" smtClean="0"/>
            <a:t>for</a:t>
          </a:r>
          <a:r>
            <a:rPr dirty="0" smtClean="0"/>
            <a:t> </a:t>
          </a:r>
          <a:r>
            <a:rPr dirty="0"/>
            <a:t>end-to-end </a:t>
          </a:r>
          <a:r>
            <a:rPr lang="en-US" dirty="0" smtClean="0"/>
            <a:t>encryption</a:t>
          </a:r>
          <a:endParaRPr lang="nl-BE" dirty="0"/>
        </a:p>
      </dgm:t>
    </dgm:pt>
    <dgm:pt modelId="{51614E59-5D94-439C-A07A-61525828432A}" type="parTrans" cxnId="{F52E67DC-23C4-4525-AAFE-F3400258F7D3}">
      <dgm:prSet/>
      <dgm:spPr/>
      <dgm:t>
        <a:bodyPr/>
        <a:lstStyle/>
        <a:p>
          <a:endParaRPr lang="en-US"/>
        </a:p>
      </dgm:t>
    </dgm:pt>
    <dgm:pt modelId="{C995947A-877C-455B-BB65-7FBC6937BA2D}" type="sibTrans" cxnId="{F52E67DC-23C4-4525-AAFE-F3400258F7D3}">
      <dgm:prSet/>
      <dgm:spPr/>
      <dgm:t>
        <a:bodyPr/>
        <a:lstStyle/>
        <a:p>
          <a:endParaRPr lang="en-US"/>
        </a:p>
      </dgm:t>
    </dgm:pt>
    <dgm:pt modelId="{DE482DF0-5C86-4767-9CE5-54725DF28573}">
      <dgm:prSet/>
      <dgm:spPr/>
      <dgm:t>
        <a:bodyPr/>
        <a:lstStyle/>
        <a:p>
          <a:pPr rtl="0"/>
          <a:r>
            <a:rPr lang="fr-BE" dirty="0" smtClean="0">
              <a:solidFill>
                <a:srgbClr val="3E6E5A"/>
              </a:solidFill>
            </a:rPr>
            <a:t>eHealth</a:t>
          </a:r>
          <a:r>
            <a:rPr dirty="0"/>
            <a:t>Box</a:t>
          </a:r>
          <a:endParaRPr lang="nl-BE" dirty="0"/>
        </a:p>
      </dgm:t>
    </dgm:pt>
    <dgm:pt modelId="{BF1F2008-AABF-4483-9D7B-58A40034FD6C}" type="parTrans" cxnId="{1310D4E3-793B-4536-BE37-788F54627977}">
      <dgm:prSet/>
      <dgm:spPr/>
      <dgm:t>
        <a:bodyPr/>
        <a:lstStyle/>
        <a:p>
          <a:endParaRPr lang="en-US"/>
        </a:p>
      </dgm:t>
    </dgm:pt>
    <dgm:pt modelId="{4D6A567C-A21A-42BF-9F41-7BF71E18F454}" type="sibTrans" cxnId="{1310D4E3-793B-4536-BE37-788F54627977}">
      <dgm:prSet/>
      <dgm:spPr/>
      <dgm:t>
        <a:bodyPr/>
        <a:lstStyle/>
        <a:p>
          <a:endParaRPr lang="en-US"/>
        </a:p>
      </dgm:t>
    </dgm:pt>
    <dgm:pt modelId="{3069D4A7-A9EB-432B-8415-5BE83922B144}">
      <dgm:prSet/>
      <dgm:spPr/>
      <dgm:t>
        <a:bodyPr/>
        <a:lstStyle/>
        <a:p>
          <a:pPr rtl="0"/>
          <a:r>
            <a:t>Timestamping</a:t>
          </a:r>
          <a:endParaRPr lang="nl-BE"/>
        </a:p>
      </dgm:t>
    </dgm:pt>
    <dgm:pt modelId="{9A7D73A8-C0A9-4B8A-9838-7588537C14AA}" type="parTrans" cxnId="{62233745-3DC7-4513-AFFE-85579EDF5340}">
      <dgm:prSet/>
      <dgm:spPr/>
      <dgm:t>
        <a:bodyPr/>
        <a:lstStyle/>
        <a:p>
          <a:endParaRPr lang="en-US"/>
        </a:p>
      </dgm:t>
    </dgm:pt>
    <dgm:pt modelId="{DFE1D077-B434-438C-B525-DD545C84AAA3}" type="sibTrans" cxnId="{62233745-3DC7-4513-AFFE-85579EDF5340}">
      <dgm:prSet/>
      <dgm:spPr/>
      <dgm:t>
        <a:bodyPr/>
        <a:lstStyle/>
        <a:p>
          <a:endParaRPr lang="en-US"/>
        </a:p>
      </dgm:t>
    </dgm:pt>
    <dgm:pt modelId="{53250AAA-89D6-4377-B3C0-0E5BF972A3C0}">
      <dgm:prSet/>
      <dgm:spPr/>
      <dgm:t>
        <a:bodyPr/>
        <a:lstStyle/>
        <a:p>
          <a:pPr rtl="0"/>
          <a:r>
            <a:rPr dirty="0" smtClean="0"/>
            <a:t>Coding </a:t>
          </a:r>
          <a:r>
            <a:rPr lang="en-US" dirty="0" smtClean="0"/>
            <a:t>and</a:t>
          </a:r>
          <a:r>
            <a:rPr dirty="0" smtClean="0"/>
            <a:t> </a:t>
          </a:r>
          <a:r>
            <a:rPr dirty="0" err="1" smtClean="0"/>
            <a:t>anon</a:t>
          </a:r>
          <a:r>
            <a:rPr lang="en-US" dirty="0" err="1" smtClean="0"/>
            <a:t>y</a:t>
          </a:r>
          <a:r>
            <a:rPr dirty="0" err="1" smtClean="0"/>
            <a:t>mising</a:t>
          </a:r>
          <a:endParaRPr lang="nl-BE" dirty="0"/>
        </a:p>
      </dgm:t>
    </dgm:pt>
    <dgm:pt modelId="{470AA8AF-6A66-4DE7-8F3A-D2B315A90BE8}" type="parTrans" cxnId="{3AA5B55E-BAFF-4E59-844F-0B3A890F9AB2}">
      <dgm:prSet/>
      <dgm:spPr/>
      <dgm:t>
        <a:bodyPr/>
        <a:lstStyle/>
        <a:p>
          <a:endParaRPr lang="en-US"/>
        </a:p>
      </dgm:t>
    </dgm:pt>
    <dgm:pt modelId="{4828047A-C139-4049-9231-4057A0E3B9D2}" type="sibTrans" cxnId="{3AA5B55E-BAFF-4E59-844F-0B3A890F9AB2}">
      <dgm:prSet/>
      <dgm:spPr/>
      <dgm:t>
        <a:bodyPr/>
        <a:lstStyle/>
        <a:p>
          <a:endParaRPr lang="en-US"/>
        </a:p>
      </dgm:t>
    </dgm:pt>
    <dgm:pt modelId="{ADE4E262-EB9E-448C-8B46-6B6521E6B92F}">
      <dgm:prSet/>
      <dgm:spPr/>
      <dgm:t>
        <a:bodyPr/>
        <a:lstStyle/>
        <a:p>
          <a:pPr rtl="0"/>
          <a:r>
            <a:rPr lang="en-US" dirty="0" smtClean="0"/>
            <a:t>Consultation of National register and CBSS registers</a:t>
          </a:r>
          <a:endParaRPr lang="nl-BE" dirty="0"/>
        </a:p>
      </dgm:t>
    </dgm:pt>
    <dgm:pt modelId="{28664F9A-4277-4158-A312-1D48A34DD546}" type="parTrans" cxnId="{DB050EC4-F2AC-4ACB-BEFA-69C14AE7D74E}">
      <dgm:prSet/>
      <dgm:spPr/>
      <dgm:t>
        <a:bodyPr/>
        <a:lstStyle/>
        <a:p>
          <a:endParaRPr lang="en-US"/>
        </a:p>
      </dgm:t>
    </dgm:pt>
    <dgm:pt modelId="{DC8C0C9F-FA74-4A97-BA58-15F42B37D9FB}" type="sibTrans" cxnId="{DB050EC4-F2AC-4ACB-BEFA-69C14AE7D74E}">
      <dgm:prSet/>
      <dgm:spPr/>
      <dgm:t>
        <a:bodyPr/>
        <a:lstStyle/>
        <a:p>
          <a:endParaRPr lang="en-US"/>
        </a:p>
      </dgm:t>
    </dgm:pt>
    <dgm:pt modelId="{66800CA2-1263-488B-9901-BF5AA9A26379}">
      <dgm:prSet/>
      <dgm:spPr/>
      <dgm:t>
        <a:bodyPr/>
        <a:lstStyle/>
        <a:p>
          <a:pPr rtl="0"/>
          <a:r>
            <a:rPr lang="en-US" dirty="0" smtClean="0"/>
            <a:t>Reference directories</a:t>
          </a:r>
          <a:r>
            <a:rPr dirty="0" smtClean="0"/>
            <a:t> (</a:t>
          </a:r>
          <a:r>
            <a:rPr lang="nl-BE" dirty="0" smtClean="0"/>
            <a:t>hub-</a:t>
          </a:r>
          <a:r>
            <a:rPr dirty="0" err="1" smtClean="0"/>
            <a:t>metahub</a:t>
          </a:r>
          <a:r>
            <a:rPr lang="nl-BE" dirty="0" smtClean="0"/>
            <a:t> system</a:t>
          </a:r>
          <a:r>
            <a:rPr dirty="0" smtClean="0"/>
            <a:t>)</a:t>
          </a:r>
          <a:endParaRPr lang="nl-BE" dirty="0"/>
        </a:p>
      </dgm:t>
    </dgm:pt>
    <dgm:pt modelId="{FE2E1471-E52D-466A-A76C-4BB5F19A90C2}" type="parTrans" cxnId="{CC959A60-F5E3-4CBA-B49F-D1CC8967392E}">
      <dgm:prSet/>
      <dgm:spPr/>
      <dgm:t>
        <a:bodyPr/>
        <a:lstStyle/>
        <a:p>
          <a:endParaRPr lang="en-US"/>
        </a:p>
      </dgm:t>
    </dgm:pt>
    <dgm:pt modelId="{5B01B5E3-2F09-44F6-BDF4-59AE3DD792F4}" type="sibTrans" cxnId="{CC959A60-F5E3-4CBA-B49F-D1CC8967392E}">
      <dgm:prSet/>
      <dgm:spPr/>
      <dgm:t>
        <a:bodyPr/>
        <a:lstStyle/>
        <a:p>
          <a:endParaRPr lang="en-US"/>
        </a:p>
      </dgm:t>
    </dgm:pt>
    <dgm:pt modelId="{9E029134-162C-442E-A062-F55ADB999C33}" type="pres">
      <dgm:prSet presAssocID="{D1B0C0D0-7AB7-487B-ADF8-3BB3DD4E9EE7}" presName="Name0" presStyleCnt="0">
        <dgm:presLayoutVars>
          <dgm:dir/>
          <dgm:resizeHandles val="exact"/>
        </dgm:presLayoutVars>
      </dgm:prSet>
      <dgm:spPr/>
      <dgm:t>
        <a:bodyPr/>
        <a:lstStyle/>
        <a:p>
          <a:endParaRPr lang="en-US"/>
        </a:p>
      </dgm:t>
    </dgm:pt>
    <dgm:pt modelId="{60E777AF-AE30-4678-946F-1FF94928EBDC}" type="pres">
      <dgm:prSet presAssocID="{E7919EDD-7680-4985-B198-1CBB0F9E96AC}" presName="composite" presStyleCnt="0"/>
      <dgm:spPr/>
    </dgm:pt>
    <dgm:pt modelId="{7A8D609C-F894-4686-8594-F633FD78C201}" type="pres">
      <dgm:prSet presAssocID="{E7919EDD-7680-4985-B198-1CBB0F9E96AC}" presName="rect1" presStyleLbl="trAlignAcc1" presStyleIdx="0" presStyleCnt="10">
        <dgm:presLayoutVars>
          <dgm:bulletEnabled val="1"/>
        </dgm:presLayoutVars>
      </dgm:prSet>
      <dgm:spPr/>
      <dgm:t>
        <a:bodyPr/>
        <a:lstStyle/>
        <a:p>
          <a:endParaRPr lang="en-US"/>
        </a:p>
      </dgm:t>
    </dgm:pt>
    <dgm:pt modelId="{8B00EC11-24E0-4E0C-8101-DB576F31F9D2}" type="pres">
      <dgm:prSet presAssocID="{E7919EDD-7680-4985-B198-1CBB0F9E96AC}" presName="rect2" presStyleLbl="fgImgPlace1" presStyleIdx="0" presStyleCnt="1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7105A6FE-D318-4A98-A922-671C581530DC}" type="pres">
      <dgm:prSet presAssocID="{C698564A-6110-4602-9450-B172C3825847}" presName="sibTrans" presStyleCnt="0"/>
      <dgm:spPr/>
    </dgm:pt>
    <dgm:pt modelId="{85CFEB57-FC52-4321-A97D-3211B5D63D4D}" type="pres">
      <dgm:prSet presAssocID="{426C232F-332D-4FF2-A820-7A068898BF0D}" presName="composite" presStyleCnt="0"/>
      <dgm:spPr/>
    </dgm:pt>
    <dgm:pt modelId="{A9AE0183-4578-4303-9373-BBB0DAF179FE}" type="pres">
      <dgm:prSet presAssocID="{426C232F-332D-4FF2-A820-7A068898BF0D}" presName="rect1" presStyleLbl="trAlignAcc1" presStyleIdx="1" presStyleCnt="10">
        <dgm:presLayoutVars>
          <dgm:bulletEnabled val="1"/>
        </dgm:presLayoutVars>
      </dgm:prSet>
      <dgm:spPr/>
      <dgm:t>
        <a:bodyPr/>
        <a:lstStyle/>
        <a:p>
          <a:endParaRPr lang="en-US"/>
        </a:p>
      </dgm:t>
    </dgm:pt>
    <dgm:pt modelId="{17BB8C5E-ACC5-4AEA-AC3B-15C53CC548C0}" type="pres">
      <dgm:prSet presAssocID="{426C232F-332D-4FF2-A820-7A068898BF0D}" presName="rect2" presStyleLbl="fgImgPlace1" presStyleIdx="1" presStyleCnt="10"/>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3DF2FDF0-8F29-4351-969E-A1025413C53F}" type="pres">
      <dgm:prSet presAssocID="{0FF22A80-B924-4C97-9785-6DB4BF018886}" presName="sibTrans" presStyleCnt="0"/>
      <dgm:spPr/>
    </dgm:pt>
    <dgm:pt modelId="{51949F69-36F9-42ED-A197-4A357D3FCC84}" type="pres">
      <dgm:prSet presAssocID="{AE2357B3-F8D1-4E13-B807-E393E9FC5539}" presName="composite" presStyleCnt="0"/>
      <dgm:spPr/>
    </dgm:pt>
    <dgm:pt modelId="{DC5DD086-89E5-4CD9-B1D2-0E7FF2C522A2}" type="pres">
      <dgm:prSet presAssocID="{AE2357B3-F8D1-4E13-B807-E393E9FC5539}" presName="rect1" presStyleLbl="trAlignAcc1" presStyleIdx="2" presStyleCnt="10">
        <dgm:presLayoutVars>
          <dgm:bulletEnabled val="1"/>
        </dgm:presLayoutVars>
      </dgm:prSet>
      <dgm:spPr/>
      <dgm:t>
        <a:bodyPr/>
        <a:lstStyle/>
        <a:p>
          <a:endParaRPr lang="en-US"/>
        </a:p>
      </dgm:t>
    </dgm:pt>
    <dgm:pt modelId="{DEDE190B-7605-44A7-B19B-482157C4ED09}" type="pres">
      <dgm:prSet presAssocID="{AE2357B3-F8D1-4E13-B807-E393E9FC5539}" presName="rect2" presStyleLbl="fgImgPlace1" presStyleIdx="2" presStyleCnt="10"/>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800A896D-7DD0-4D28-BE08-D3B8F3F2A8C6}" type="pres">
      <dgm:prSet presAssocID="{486EB6E6-F0BE-4E7B-A3F0-7DC5C5021754}" presName="sibTrans" presStyleCnt="0"/>
      <dgm:spPr/>
    </dgm:pt>
    <dgm:pt modelId="{09DCF082-D387-4036-A517-A57508B9F296}" type="pres">
      <dgm:prSet presAssocID="{81FDCA61-7A32-4339-89E8-DD3704FB86F4}" presName="composite" presStyleCnt="0"/>
      <dgm:spPr/>
    </dgm:pt>
    <dgm:pt modelId="{6F6ACCCA-7573-4F27-BB76-D1BFA52EAEE3}" type="pres">
      <dgm:prSet presAssocID="{81FDCA61-7A32-4339-89E8-DD3704FB86F4}" presName="rect1" presStyleLbl="trAlignAcc1" presStyleIdx="3" presStyleCnt="10">
        <dgm:presLayoutVars>
          <dgm:bulletEnabled val="1"/>
        </dgm:presLayoutVars>
      </dgm:prSet>
      <dgm:spPr/>
      <dgm:t>
        <a:bodyPr/>
        <a:lstStyle/>
        <a:p>
          <a:endParaRPr lang="en-US"/>
        </a:p>
      </dgm:t>
    </dgm:pt>
    <dgm:pt modelId="{F94043AE-FBAE-4418-8D10-10B1481C95AF}" type="pres">
      <dgm:prSet presAssocID="{81FDCA61-7A32-4339-89E8-DD3704FB86F4}" presName="rect2" presStyleLbl="fgImgPlace1" presStyleIdx="3" presStyleCnt="10"/>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2F838AD4-66C5-4737-8D8D-66F3281C6FE1}" type="pres">
      <dgm:prSet presAssocID="{4922DE05-E610-4796-BFBC-E068300788D1}" presName="sibTrans" presStyleCnt="0"/>
      <dgm:spPr/>
    </dgm:pt>
    <dgm:pt modelId="{0F749A16-F5F6-45E8-9E08-2382EA901724}" type="pres">
      <dgm:prSet presAssocID="{F9B22A10-E2AD-420E-86FD-C6A619FB34C3}" presName="composite" presStyleCnt="0"/>
      <dgm:spPr/>
    </dgm:pt>
    <dgm:pt modelId="{610D24CD-EC64-4585-8806-7B24163BBCA5}" type="pres">
      <dgm:prSet presAssocID="{F9B22A10-E2AD-420E-86FD-C6A619FB34C3}" presName="rect1" presStyleLbl="trAlignAcc1" presStyleIdx="4" presStyleCnt="10">
        <dgm:presLayoutVars>
          <dgm:bulletEnabled val="1"/>
        </dgm:presLayoutVars>
      </dgm:prSet>
      <dgm:spPr/>
      <dgm:t>
        <a:bodyPr/>
        <a:lstStyle/>
        <a:p>
          <a:endParaRPr lang="en-US"/>
        </a:p>
      </dgm:t>
    </dgm:pt>
    <dgm:pt modelId="{1D377189-38FA-44FB-9886-A25D865375A4}" type="pres">
      <dgm:prSet presAssocID="{F9B22A10-E2AD-420E-86FD-C6A619FB34C3}" presName="rect2" presStyleLbl="fgImgPlace1" presStyleIdx="4" presStyleCnt="10"/>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D0690CA7-5AC0-41CF-B946-24781BCFD1A5}" type="pres">
      <dgm:prSet presAssocID="{C995947A-877C-455B-BB65-7FBC6937BA2D}" presName="sibTrans" presStyleCnt="0"/>
      <dgm:spPr/>
    </dgm:pt>
    <dgm:pt modelId="{B7B3EDE5-7630-4030-822E-F5E4C9706E85}" type="pres">
      <dgm:prSet presAssocID="{DE482DF0-5C86-4767-9CE5-54725DF28573}" presName="composite" presStyleCnt="0"/>
      <dgm:spPr/>
    </dgm:pt>
    <dgm:pt modelId="{4F50CB91-2850-4662-936D-F5CF85EB32D2}" type="pres">
      <dgm:prSet presAssocID="{DE482DF0-5C86-4767-9CE5-54725DF28573}" presName="rect1" presStyleLbl="trAlignAcc1" presStyleIdx="5" presStyleCnt="10">
        <dgm:presLayoutVars>
          <dgm:bulletEnabled val="1"/>
        </dgm:presLayoutVars>
      </dgm:prSet>
      <dgm:spPr/>
      <dgm:t>
        <a:bodyPr/>
        <a:lstStyle/>
        <a:p>
          <a:endParaRPr lang="en-US"/>
        </a:p>
      </dgm:t>
    </dgm:pt>
    <dgm:pt modelId="{82E38FB2-A96C-4D7A-A866-6D7BE57189A0}" type="pres">
      <dgm:prSet presAssocID="{DE482DF0-5C86-4767-9CE5-54725DF28573}" presName="rect2" presStyleLbl="fgImgPlace1" presStyleIdx="5" presStyleCnt="10"/>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FFADA039-4E63-4656-B69A-9CDE6DF7D22E}" type="pres">
      <dgm:prSet presAssocID="{4D6A567C-A21A-42BF-9F41-7BF71E18F454}" presName="sibTrans" presStyleCnt="0"/>
      <dgm:spPr/>
    </dgm:pt>
    <dgm:pt modelId="{617E62FE-8B7F-4345-A007-B8285279A613}" type="pres">
      <dgm:prSet presAssocID="{3069D4A7-A9EB-432B-8415-5BE83922B144}" presName="composite" presStyleCnt="0"/>
      <dgm:spPr/>
    </dgm:pt>
    <dgm:pt modelId="{9C5C0C8B-F255-4694-B3C6-8BE7DBC5F7E5}" type="pres">
      <dgm:prSet presAssocID="{3069D4A7-A9EB-432B-8415-5BE83922B144}" presName="rect1" presStyleLbl="trAlignAcc1" presStyleIdx="6" presStyleCnt="10">
        <dgm:presLayoutVars>
          <dgm:bulletEnabled val="1"/>
        </dgm:presLayoutVars>
      </dgm:prSet>
      <dgm:spPr/>
      <dgm:t>
        <a:bodyPr/>
        <a:lstStyle/>
        <a:p>
          <a:endParaRPr lang="en-US"/>
        </a:p>
      </dgm:t>
    </dgm:pt>
    <dgm:pt modelId="{A9E14B50-194E-4A93-B9D9-20BB56D81973}" type="pres">
      <dgm:prSet presAssocID="{3069D4A7-A9EB-432B-8415-5BE83922B144}" presName="rect2" presStyleLbl="fgImgPlace1" presStyleIdx="6" presStyleCnt="10"/>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CC5C64CB-AB52-41A1-B231-D8699C0C625F}" type="pres">
      <dgm:prSet presAssocID="{DFE1D077-B434-438C-B525-DD545C84AAA3}" presName="sibTrans" presStyleCnt="0"/>
      <dgm:spPr/>
    </dgm:pt>
    <dgm:pt modelId="{F8E94CFA-B945-48E5-BE10-370DD69F16A4}" type="pres">
      <dgm:prSet presAssocID="{53250AAA-89D6-4377-B3C0-0E5BF972A3C0}" presName="composite" presStyleCnt="0"/>
      <dgm:spPr/>
    </dgm:pt>
    <dgm:pt modelId="{411BB13E-A3FD-42F9-8D3A-DD2DDC4A3516}" type="pres">
      <dgm:prSet presAssocID="{53250AAA-89D6-4377-B3C0-0E5BF972A3C0}" presName="rect1" presStyleLbl="trAlignAcc1" presStyleIdx="7" presStyleCnt="10">
        <dgm:presLayoutVars>
          <dgm:bulletEnabled val="1"/>
        </dgm:presLayoutVars>
      </dgm:prSet>
      <dgm:spPr/>
      <dgm:t>
        <a:bodyPr/>
        <a:lstStyle/>
        <a:p>
          <a:endParaRPr lang="en-US"/>
        </a:p>
      </dgm:t>
    </dgm:pt>
    <dgm:pt modelId="{70C2EA1E-D7DB-4E74-806D-4590DBE781A3}" type="pres">
      <dgm:prSet presAssocID="{53250AAA-89D6-4377-B3C0-0E5BF972A3C0}" presName="rect2" presStyleLbl="fgImgPlace1" presStyleIdx="7" presStyleCnt="10"/>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B6819F3B-727A-4EDF-BC16-FDFFBB563868}" type="pres">
      <dgm:prSet presAssocID="{4828047A-C139-4049-9231-4057A0E3B9D2}" presName="sibTrans" presStyleCnt="0"/>
      <dgm:spPr/>
    </dgm:pt>
    <dgm:pt modelId="{BB272E9F-26C5-4655-93E5-F3616BF119CC}" type="pres">
      <dgm:prSet presAssocID="{ADE4E262-EB9E-448C-8B46-6B6521E6B92F}" presName="composite" presStyleCnt="0"/>
      <dgm:spPr/>
    </dgm:pt>
    <dgm:pt modelId="{E0757731-3698-433B-8E7C-2EB749869931}" type="pres">
      <dgm:prSet presAssocID="{ADE4E262-EB9E-448C-8B46-6B6521E6B92F}" presName="rect1" presStyleLbl="trAlignAcc1" presStyleIdx="8" presStyleCnt="10">
        <dgm:presLayoutVars>
          <dgm:bulletEnabled val="1"/>
        </dgm:presLayoutVars>
      </dgm:prSet>
      <dgm:spPr/>
      <dgm:t>
        <a:bodyPr/>
        <a:lstStyle/>
        <a:p>
          <a:endParaRPr lang="en-US"/>
        </a:p>
      </dgm:t>
    </dgm:pt>
    <dgm:pt modelId="{139FD9EA-3509-4D4C-98D4-BC741BA871D8}" type="pres">
      <dgm:prSet presAssocID="{ADE4E262-EB9E-448C-8B46-6B6521E6B92F}" presName="rect2" presStyleLbl="fgImgPlace1" presStyleIdx="8" presStyleCnt="10"/>
      <dgm:spPr>
        <a:blipFill>
          <a:blip xmlns:r="http://schemas.openxmlformats.org/officeDocument/2006/relationships" r:embed="rId9" cstate="print">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979B97D2-0F97-437F-8686-ABD1B910F38F}" type="pres">
      <dgm:prSet presAssocID="{DC8C0C9F-FA74-4A97-BA58-15F42B37D9FB}" presName="sibTrans" presStyleCnt="0"/>
      <dgm:spPr/>
    </dgm:pt>
    <dgm:pt modelId="{0216C3D0-FCC6-4B0C-AA10-7E78E85A1DE2}" type="pres">
      <dgm:prSet presAssocID="{66800CA2-1263-488B-9901-BF5AA9A26379}" presName="composite" presStyleCnt="0"/>
      <dgm:spPr/>
    </dgm:pt>
    <dgm:pt modelId="{22C56DC3-2158-416C-A2CA-0A41276F6E72}" type="pres">
      <dgm:prSet presAssocID="{66800CA2-1263-488B-9901-BF5AA9A26379}" presName="rect1" presStyleLbl="trAlignAcc1" presStyleIdx="9" presStyleCnt="10">
        <dgm:presLayoutVars>
          <dgm:bulletEnabled val="1"/>
        </dgm:presLayoutVars>
      </dgm:prSet>
      <dgm:spPr/>
      <dgm:t>
        <a:bodyPr/>
        <a:lstStyle/>
        <a:p>
          <a:endParaRPr lang="en-US"/>
        </a:p>
      </dgm:t>
    </dgm:pt>
    <dgm:pt modelId="{763F0339-AF8A-4C55-81EF-EEBFD25A8379}" type="pres">
      <dgm:prSet presAssocID="{66800CA2-1263-488B-9901-BF5AA9A26379}" presName="rect2" presStyleLbl="fgImgPlace1" presStyleIdx="9" presStyleCnt="10"/>
      <dgm:spPr>
        <a:blipFill>
          <a:blip xmlns:r="http://schemas.openxmlformats.org/officeDocument/2006/relationships" r:embed="rId10" cstate="print">
            <a:extLst>
              <a:ext uri="{28A0092B-C50C-407E-A947-70E740481C1C}">
                <a14:useLocalDpi xmlns:a14="http://schemas.microsoft.com/office/drawing/2010/main" val="0"/>
              </a:ext>
            </a:extLst>
          </a:blip>
          <a:srcRect/>
          <a:stretch>
            <a:fillRect l="-25000" r="-25000"/>
          </a:stretch>
        </a:blipFill>
      </dgm:spPr>
      <dgm:t>
        <a:bodyPr/>
        <a:lstStyle/>
        <a:p>
          <a:endParaRPr lang="en-US"/>
        </a:p>
      </dgm:t>
    </dgm:pt>
  </dgm:ptLst>
  <dgm:cxnLst>
    <dgm:cxn modelId="{6F029D55-F3C4-4B55-BA47-2A3855D24838}" type="presOf" srcId="{53250AAA-89D6-4377-B3C0-0E5BF972A3C0}" destId="{411BB13E-A3FD-42F9-8D3A-DD2DDC4A3516}" srcOrd="0" destOrd="0" presId="urn:microsoft.com/office/officeart/2008/layout/PictureStrips"/>
    <dgm:cxn modelId="{607ED0F1-DC27-41FB-A67C-724A8673BB94}" type="presOf" srcId="{ADE4E262-EB9E-448C-8B46-6B6521E6B92F}" destId="{E0757731-3698-433B-8E7C-2EB749869931}" srcOrd="0" destOrd="0" presId="urn:microsoft.com/office/officeart/2008/layout/PictureStrips"/>
    <dgm:cxn modelId="{7B7E50D4-65C6-4E3C-995E-1A1ABF6FDBCF}" srcId="{D1B0C0D0-7AB7-487B-ADF8-3BB3DD4E9EE7}" destId="{81FDCA61-7A32-4339-89E8-DD3704FB86F4}" srcOrd="3" destOrd="0" parTransId="{4F5E6841-070D-4563-B23E-8C64EC2E827B}" sibTransId="{4922DE05-E610-4796-BFBC-E068300788D1}"/>
    <dgm:cxn modelId="{C4084BF0-F635-4676-89A9-D65F024FF168}" srcId="{D1B0C0D0-7AB7-487B-ADF8-3BB3DD4E9EE7}" destId="{AE2357B3-F8D1-4E13-B807-E393E9FC5539}" srcOrd="2" destOrd="0" parTransId="{DF983F23-5BAE-428F-AFD9-BF0943C63ACC}" sibTransId="{486EB6E6-F0BE-4E7B-A3F0-7DC5C5021754}"/>
    <dgm:cxn modelId="{3AA5B55E-BAFF-4E59-844F-0B3A890F9AB2}" srcId="{D1B0C0D0-7AB7-487B-ADF8-3BB3DD4E9EE7}" destId="{53250AAA-89D6-4377-B3C0-0E5BF972A3C0}" srcOrd="7" destOrd="0" parTransId="{470AA8AF-6A66-4DE7-8F3A-D2B315A90BE8}" sibTransId="{4828047A-C139-4049-9231-4057A0E3B9D2}"/>
    <dgm:cxn modelId="{DB050EC4-F2AC-4ACB-BEFA-69C14AE7D74E}" srcId="{D1B0C0D0-7AB7-487B-ADF8-3BB3DD4E9EE7}" destId="{ADE4E262-EB9E-448C-8B46-6B6521E6B92F}" srcOrd="8" destOrd="0" parTransId="{28664F9A-4277-4158-A312-1D48A34DD546}" sibTransId="{DC8C0C9F-FA74-4A97-BA58-15F42B37D9FB}"/>
    <dgm:cxn modelId="{CF7B18B8-D469-4E7A-9426-CD748ACB6A00}" type="presOf" srcId="{E7919EDD-7680-4985-B198-1CBB0F9E96AC}" destId="{7A8D609C-F894-4686-8594-F633FD78C201}" srcOrd="0" destOrd="0" presId="urn:microsoft.com/office/officeart/2008/layout/PictureStrips"/>
    <dgm:cxn modelId="{165201F7-2674-47E8-BAD5-87A1CCA76D37}" type="presOf" srcId="{DE482DF0-5C86-4767-9CE5-54725DF28573}" destId="{4F50CB91-2850-4662-936D-F5CF85EB32D2}" srcOrd="0" destOrd="0" presId="urn:microsoft.com/office/officeart/2008/layout/PictureStrips"/>
    <dgm:cxn modelId="{87241E27-BE41-423C-9850-707F1B7F0681}" type="presOf" srcId="{AE2357B3-F8D1-4E13-B807-E393E9FC5539}" destId="{DC5DD086-89E5-4CD9-B1D2-0E7FF2C522A2}" srcOrd="0" destOrd="0" presId="urn:microsoft.com/office/officeart/2008/layout/PictureStrips"/>
    <dgm:cxn modelId="{2D283A8C-B4A3-4152-B8A6-4729DCCC852F}" srcId="{D1B0C0D0-7AB7-487B-ADF8-3BB3DD4E9EE7}" destId="{E7919EDD-7680-4985-B198-1CBB0F9E96AC}" srcOrd="0" destOrd="0" parTransId="{2FC221D4-82FE-4089-96B1-E14722E33943}" sibTransId="{C698564A-6110-4602-9450-B172C3825847}"/>
    <dgm:cxn modelId="{F52E67DC-23C4-4525-AAFE-F3400258F7D3}" srcId="{D1B0C0D0-7AB7-487B-ADF8-3BB3DD4E9EE7}" destId="{F9B22A10-E2AD-420E-86FD-C6A619FB34C3}" srcOrd="4" destOrd="0" parTransId="{51614E59-5D94-439C-A07A-61525828432A}" sibTransId="{C995947A-877C-455B-BB65-7FBC6937BA2D}"/>
    <dgm:cxn modelId="{CC959A60-F5E3-4CBA-B49F-D1CC8967392E}" srcId="{D1B0C0D0-7AB7-487B-ADF8-3BB3DD4E9EE7}" destId="{66800CA2-1263-488B-9901-BF5AA9A26379}" srcOrd="9" destOrd="0" parTransId="{FE2E1471-E52D-466A-A76C-4BB5F19A90C2}" sibTransId="{5B01B5E3-2F09-44F6-BDF4-59AE3DD792F4}"/>
    <dgm:cxn modelId="{5875A5CC-5403-4E63-9D89-C3B173377555}" type="presOf" srcId="{D1B0C0D0-7AB7-487B-ADF8-3BB3DD4E9EE7}" destId="{9E029134-162C-442E-A062-F55ADB999C33}" srcOrd="0" destOrd="0" presId="urn:microsoft.com/office/officeart/2008/layout/PictureStrips"/>
    <dgm:cxn modelId="{5B6B4003-61BB-47C8-A112-B3134BC120C6}" type="presOf" srcId="{66800CA2-1263-488B-9901-BF5AA9A26379}" destId="{22C56DC3-2158-416C-A2CA-0A41276F6E72}" srcOrd="0" destOrd="0" presId="urn:microsoft.com/office/officeart/2008/layout/PictureStrips"/>
    <dgm:cxn modelId="{CDB7F2D2-0390-44D6-A3CE-1FD1206C9CB4}" type="presOf" srcId="{426C232F-332D-4FF2-A820-7A068898BF0D}" destId="{A9AE0183-4578-4303-9373-BBB0DAF179FE}" srcOrd="0" destOrd="0" presId="urn:microsoft.com/office/officeart/2008/layout/PictureStrips"/>
    <dgm:cxn modelId="{65949B95-8A47-42EB-AA18-13779DD0E687}" type="presOf" srcId="{3069D4A7-A9EB-432B-8415-5BE83922B144}" destId="{9C5C0C8B-F255-4694-B3C6-8BE7DBC5F7E5}" srcOrd="0" destOrd="0" presId="urn:microsoft.com/office/officeart/2008/layout/PictureStrips"/>
    <dgm:cxn modelId="{9B9B85D9-2365-4064-B28B-A316E251AD35}" type="presOf" srcId="{81FDCA61-7A32-4339-89E8-DD3704FB86F4}" destId="{6F6ACCCA-7573-4F27-BB76-D1BFA52EAEE3}" srcOrd="0" destOrd="0" presId="urn:microsoft.com/office/officeart/2008/layout/PictureStrips"/>
    <dgm:cxn modelId="{1310D4E3-793B-4536-BE37-788F54627977}" srcId="{D1B0C0D0-7AB7-487B-ADF8-3BB3DD4E9EE7}" destId="{DE482DF0-5C86-4767-9CE5-54725DF28573}" srcOrd="5" destOrd="0" parTransId="{BF1F2008-AABF-4483-9D7B-58A40034FD6C}" sibTransId="{4D6A567C-A21A-42BF-9F41-7BF71E18F454}"/>
    <dgm:cxn modelId="{62233745-3DC7-4513-AFFE-85579EDF5340}" srcId="{D1B0C0D0-7AB7-487B-ADF8-3BB3DD4E9EE7}" destId="{3069D4A7-A9EB-432B-8415-5BE83922B144}" srcOrd="6" destOrd="0" parTransId="{9A7D73A8-C0A9-4B8A-9838-7588537C14AA}" sibTransId="{DFE1D077-B434-438C-B525-DD545C84AAA3}"/>
    <dgm:cxn modelId="{65F92A1C-CEF7-4C0B-9C30-3EDA2A6E2D55}" type="presOf" srcId="{F9B22A10-E2AD-420E-86FD-C6A619FB34C3}" destId="{610D24CD-EC64-4585-8806-7B24163BBCA5}" srcOrd="0" destOrd="0" presId="urn:microsoft.com/office/officeart/2008/layout/PictureStrips"/>
    <dgm:cxn modelId="{48331867-FF99-498B-92E1-5B05B35773A9}" srcId="{D1B0C0D0-7AB7-487B-ADF8-3BB3DD4E9EE7}" destId="{426C232F-332D-4FF2-A820-7A068898BF0D}" srcOrd="1" destOrd="0" parTransId="{76543072-ED0A-4EFB-9174-9DC2D0CB754B}" sibTransId="{0FF22A80-B924-4C97-9785-6DB4BF018886}"/>
    <dgm:cxn modelId="{1ACE1408-40D5-4E80-88CC-C0F31188DE01}" type="presParOf" srcId="{9E029134-162C-442E-A062-F55ADB999C33}" destId="{60E777AF-AE30-4678-946F-1FF94928EBDC}" srcOrd="0" destOrd="0" presId="urn:microsoft.com/office/officeart/2008/layout/PictureStrips"/>
    <dgm:cxn modelId="{9326DB87-A85A-4956-BB08-E9A657397BDB}" type="presParOf" srcId="{60E777AF-AE30-4678-946F-1FF94928EBDC}" destId="{7A8D609C-F894-4686-8594-F633FD78C201}" srcOrd="0" destOrd="0" presId="urn:microsoft.com/office/officeart/2008/layout/PictureStrips"/>
    <dgm:cxn modelId="{3DAEDD94-5288-470E-869E-D097DAF0F90D}" type="presParOf" srcId="{60E777AF-AE30-4678-946F-1FF94928EBDC}" destId="{8B00EC11-24E0-4E0C-8101-DB576F31F9D2}" srcOrd="1" destOrd="0" presId="urn:microsoft.com/office/officeart/2008/layout/PictureStrips"/>
    <dgm:cxn modelId="{6EAABE1F-AAF8-4C1C-ADB6-E643B6FE72BF}" type="presParOf" srcId="{9E029134-162C-442E-A062-F55ADB999C33}" destId="{7105A6FE-D318-4A98-A922-671C581530DC}" srcOrd="1" destOrd="0" presId="urn:microsoft.com/office/officeart/2008/layout/PictureStrips"/>
    <dgm:cxn modelId="{27E9360F-69D7-45AF-8443-327AACCCAC7C}" type="presParOf" srcId="{9E029134-162C-442E-A062-F55ADB999C33}" destId="{85CFEB57-FC52-4321-A97D-3211B5D63D4D}" srcOrd="2" destOrd="0" presId="urn:microsoft.com/office/officeart/2008/layout/PictureStrips"/>
    <dgm:cxn modelId="{F3B6940C-B5AF-4E6D-9855-36B3FFC571C9}" type="presParOf" srcId="{85CFEB57-FC52-4321-A97D-3211B5D63D4D}" destId="{A9AE0183-4578-4303-9373-BBB0DAF179FE}" srcOrd="0" destOrd="0" presId="urn:microsoft.com/office/officeart/2008/layout/PictureStrips"/>
    <dgm:cxn modelId="{D30F8DFA-93FB-468B-A734-3B39BB4832EC}" type="presParOf" srcId="{85CFEB57-FC52-4321-A97D-3211B5D63D4D}" destId="{17BB8C5E-ACC5-4AEA-AC3B-15C53CC548C0}" srcOrd="1" destOrd="0" presId="urn:microsoft.com/office/officeart/2008/layout/PictureStrips"/>
    <dgm:cxn modelId="{EC5908E6-1232-456B-8578-AD2F6DCA4E67}" type="presParOf" srcId="{9E029134-162C-442E-A062-F55ADB999C33}" destId="{3DF2FDF0-8F29-4351-969E-A1025413C53F}" srcOrd="3" destOrd="0" presId="urn:microsoft.com/office/officeart/2008/layout/PictureStrips"/>
    <dgm:cxn modelId="{7767AE45-B41A-4B70-B583-6E7BE799E883}" type="presParOf" srcId="{9E029134-162C-442E-A062-F55ADB999C33}" destId="{51949F69-36F9-42ED-A197-4A357D3FCC84}" srcOrd="4" destOrd="0" presId="urn:microsoft.com/office/officeart/2008/layout/PictureStrips"/>
    <dgm:cxn modelId="{25ABD5AD-3ADD-482E-8F47-F4C191514935}" type="presParOf" srcId="{51949F69-36F9-42ED-A197-4A357D3FCC84}" destId="{DC5DD086-89E5-4CD9-B1D2-0E7FF2C522A2}" srcOrd="0" destOrd="0" presId="urn:microsoft.com/office/officeart/2008/layout/PictureStrips"/>
    <dgm:cxn modelId="{B6396E52-27AB-496C-BEF2-600AB2462CE6}" type="presParOf" srcId="{51949F69-36F9-42ED-A197-4A357D3FCC84}" destId="{DEDE190B-7605-44A7-B19B-482157C4ED09}" srcOrd="1" destOrd="0" presId="urn:microsoft.com/office/officeart/2008/layout/PictureStrips"/>
    <dgm:cxn modelId="{0E18B71D-3EDC-4133-BE06-8C7D60F89D67}" type="presParOf" srcId="{9E029134-162C-442E-A062-F55ADB999C33}" destId="{800A896D-7DD0-4D28-BE08-D3B8F3F2A8C6}" srcOrd="5" destOrd="0" presId="urn:microsoft.com/office/officeart/2008/layout/PictureStrips"/>
    <dgm:cxn modelId="{D3CF49A8-6963-444A-9FD3-1E23BDB0C3D1}" type="presParOf" srcId="{9E029134-162C-442E-A062-F55ADB999C33}" destId="{09DCF082-D387-4036-A517-A57508B9F296}" srcOrd="6" destOrd="0" presId="urn:microsoft.com/office/officeart/2008/layout/PictureStrips"/>
    <dgm:cxn modelId="{8217DC2B-1DF9-441A-BB0B-DFB301061171}" type="presParOf" srcId="{09DCF082-D387-4036-A517-A57508B9F296}" destId="{6F6ACCCA-7573-4F27-BB76-D1BFA52EAEE3}" srcOrd="0" destOrd="0" presId="urn:microsoft.com/office/officeart/2008/layout/PictureStrips"/>
    <dgm:cxn modelId="{90D6555F-1483-44DF-B84C-7B519FEB44C0}" type="presParOf" srcId="{09DCF082-D387-4036-A517-A57508B9F296}" destId="{F94043AE-FBAE-4418-8D10-10B1481C95AF}" srcOrd="1" destOrd="0" presId="urn:microsoft.com/office/officeart/2008/layout/PictureStrips"/>
    <dgm:cxn modelId="{7D7B4C98-E432-42EE-8D8D-5901C3E6349C}" type="presParOf" srcId="{9E029134-162C-442E-A062-F55ADB999C33}" destId="{2F838AD4-66C5-4737-8D8D-66F3281C6FE1}" srcOrd="7" destOrd="0" presId="urn:microsoft.com/office/officeart/2008/layout/PictureStrips"/>
    <dgm:cxn modelId="{D577C2F9-00F3-478E-B0A1-CBA54BC4D290}" type="presParOf" srcId="{9E029134-162C-442E-A062-F55ADB999C33}" destId="{0F749A16-F5F6-45E8-9E08-2382EA901724}" srcOrd="8" destOrd="0" presId="urn:microsoft.com/office/officeart/2008/layout/PictureStrips"/>
    <dgm:cxn modelId="{A9B2C884-5339-4946-95BE-249CA360D390}" type="presParOf" srcId="{0F749A16-F5F6-45E8-9E08-2382EA901724}" destId="{610D24CD-EC64-4585-8806-7B24163BBCA5}" srcOrd="0" destOrd="0" presId="urn:microsoft.com/office/officeart/2008/layout/PictureStrips"/>
    <dgm:cxn modelId="{13B4B4D4-7882-4FC7-A29A-E7F8E12D0C48}" type="presParOf" srcId="{0F749A16-F5F6-45E8-9E08-2382EA901724}" destId="{1D377189-38FA-44FB-9886-A25D865375A4}" srcOrd="1" destOrd="0" presId="urn:microsoft.com/office/officeart/2008/layout/PictureStrips"/>
    <dgm:cxn modelId="{F06618E3-8ECC-4779-B6CA-54B9A9277F7D}" type="presParOf" srcId="{9E029134-162C-442E-A062-F55ADB999C33}" destId="{D0690CA7-5AC0-41CF-B946-24781BCFD1A5}" srcOrd="9" destOrd="0" presId="urn:microsoft.com/office/officeart/2008/layout/PictureStrips"/>
    <dgm:cxn modelId="{B453920C-E2FE-464B-A417-10E41344B605}" type="presParOf" srcId="{9E029134-162C-442E-A062-F55ADB999C33}" destId="{B7B3EDE5-7630-4030-822E-F5E4C9706E85}" srcOrd="10" destOrd="0" presId="urn:microsoft.com/office/officeart/2008/layout/PictureStrips"/>
    <dgm:cxn modelId="{0BBD2997-A6FE-4747-8A37-A51A8F3A2872}" type="presParOf" srcId="{B7B3EDE5-7630-4030-822E-F5E4C9706E85}" destId="{4F50CB91-2850-4662-936D-F5CF85EB32D2}" srcOrd="0" destOrd="0" presId="urn:microsoft.com/office/officeart/2008/layout/PictureStrips"/>
    <dgm:cxn modelId="{A583ABD6-E8CE-4B69-B8D5-93A61522A1EC}" type="presParOf" srcId="{B7B3EDE5-7630-4030-822E-F5E4C9706E85}" destId="{82E38FB2-A96C-4D7A-A866-6D7BE57189A0}" srcOrd="1" destOrd="0" presId="urn:microsoft.com/office/officeart/2008/layout/PictureStrips"/>
    <dgm:cxn modelId="{D3924F9D-1B2B-468D-9499-0878D7325886}" type="presParOf" srcId="{9E029134-162C-442E-A062-F55ADB999C33}" destId="{FFADA039-4E63-4656-B69A-9CDE6DF7D22E}" srcOrd="11" destOrd="0" presId="urn:microsoft.com/office/officeart/2008/layout/PictureStrips"/>
    <dgm:cxn modelId="{6101DE1E-89A5-4595-9D90-625EB1D5C275}" type="presParOf" srcId="{9E029134-162C-442E-A062-F55ADB999C33}" destId="{617E62FE-8B7F-4345-A007-B8285279A613}" srcOrd="12" destOrd="0" presId="urn:microsoft.com/office/officeart/2008/layout/PictureStrips"/>
    <dgm:cxn modelId="{B127BB00-7723-4861-953C-BF84332918B3}" type="presParOf" srcId="{617E62FE-8B7F-4345-A007-B8285279A613}" destId="{9C5C0C8B-F255-4694-B3C6-8BE7DBC5F7E5}" srcOrd="0" destOrd="0" presId="urn:microsoft.com/office/officeart/2008/layout/PictureStrips"/>
    <dgm:cxn modelId="{9D4DD96D-99B4-4440-8F26-9444DF352788}" type="presParOf" srcId="{617E62FE-8B7F-4345-A007-B8285279A613}" destId="{A9E14B50-194E-4A93-B9D9-20BB56D81973}" srcOrd="1" destOrd="0" presId="urn:microsoft.com/office/officeart/2008/layout/PictureStrips"/>
    <dgm:cxn modelId="{02D072A7-AB83-49BC-AC2B-4BA7080A482D}" type="presParOf" srcId="{9E029134-162C-442E-A062-F55ADB999C33}" destId="{CC5C64CB-AB52-41A1-B231-D8699C0C625F}" srcOrd="13" destOrd="0" presId="urn:microsoft.com/office/officeart/2008/layout/PictureStrips"/>
    <dgm:cxn modelId="{DC2E0DAE-8068-42FB-99A3-9DB7599F7D61}" type="presParOf" srcId="{9E029134-162C-442E-A062-F55ADB999C33}" destId="{F8E94CFA-B945-48E5-BE10-370DD69F16A4}" srcOrd="14" destOrd="0" presId="urn:microsoft.com/office/officeart/2008/layout/PictureStrips"/>
    <dgm:cxn modelId="{6FCAE1ED-A8A6-49EA-9C0A-426C55E7D002}" type="presParOf" srcId="{F8E94CFA-B945-48E5-BE10-370DD69F16A4}" destId="{411BB13E-A3FD-42F9-8D3A-DD2DDC4A3516}" srcOrd="0" destOrd="0" presId="urn:microsoft.com/office/officeart/2008/layout/PictureStrips"/>
    <dgm:cxn modelId="{091AC00F-3782-434D-986B-4E41996B825A}" type="presParOf" srcId="{F8E94CFA-B945-48E5-BE10-370DD69F16A4}" destId="{70C2EA1E-D7DB-4E74-806D-4590DBE781A3}" srcOrd="1" destOrd="0" presId="urn:microsoft.com/office/officeart/2008/layout/PictureStrips"/>
    <dgm:cxn modelId="{8AF17C44-8676-45ED-91B6-69951F228EBB}" type="presParOf" srcId="{9E029134-162C-442E-A062-F55ADB999C33}" destId="{B6819F3B-727A-4EDF-BC16-FDFFBB563868}" srcOrd="15" destOrd="0" presId="urn:microsoft.com/office/officeart/2008/layout/PictureStrips"/>
    <dgm:cxn modelId="{EDF613BE-AF60-4BB9-8B64-1F1E771D1D38}" type="presParOf" srcId="{9E029134-162C-442E-A062-F55ADB999C33}" destId="{BB272E9F-26C5-4655-93E5-F3616BF119CC}" srcOrd="16" destOrd="0" presId="urn:microsoft.com/office/officeart/2008/layout/PictureStrips"/>
    <dgm:cxn modelId="{68FB2285-12B2-4848-8765-8DCEF0538E5F}" type="presParOf" srcId="{BB272E9F-26C5-4655-93E5-F3616BF119CC}" destId="{E0757731-3698-433B-8E7C-2EB749869931}" srcOrd="0" destOrd="0" presId="urn:microsoft.com/office/officeart/2008/layout/PictureStrips"/>
    <dgm:cxn modelId="{63DD4E54-25C9-4B39-827A-CB29D4A660C5}" type="presParOf" srcId="{BB272E9F-26C5-4655-93E5-F3616BF119CC}" destId="{139FD9EA-3509-4D4C-98D4-BC741BA871D8}" srcOrd="1" destOrd="0" presId="urn:microsoft.com/office/officeart/2008/layout/PictureStrips"/>
    <dgm:cxn modelId="{1C3C8A6A-9150-4711-822D-15BAEBC878F1}" type="presParOf" srcId="{9E029134-162C-442E-A062-F55ADB999C33}" destId="{979B97D2-0F97-437F-8686-ABD1B910F38F}" srcOrd="17" destOrd="0" presId="urn:microsoft.com/office/officeart/2008/layout/PictureStrips"/>
    <dgm:cxn modelId="{D900DB38-E777-4174-9FA7-6E86CC01EC2C}" type="presParOf" srcId="{9E029134-162C-442E-A062-F55ADB999C33}" destId="{0216C3D0-FCC6-4B0C-AA10-7E78E85A1DE2}" srcOrd="18" destOrd="0" presId="urn:microsoft.com/office/officeart/2008/layout/PictureStrips"/>
    <dgm:cxn modelId="{FED881BA-5658-4124-A694-8C7AE2AB12E4}" type="presParOf" srcId="{0216C3D0-FCC6-4B0C-AA10-7E78E85A1DE2}" destId="{22C56DC3-2158-416C-A2CA-0A41276F6E72}" srcOrd="0" destOrd="0" presId="urn:microsoft.com/office/officeart/2008/layout/PictureStrips"/>
    <dgm:cxn modelId="{24B244FF-E925-4268-8819-77DA15037FC4}" type="presParOf" srcId="{0216C3D0-FCC6-4B0C-AA10-7E78E85A1DE2}" destId="{763F0339-AF8A-4C55-81EF-EEBFD25A8379}"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8D609C-F894-4686-8594-F633FD78C201}">
      <dsp:nvSpPr>
        <dsp:cNvPr id="0" name=""/>
        <dsp:cNvSpPr/>
      </dsp:nvSpPr>
      <dsp:spPr>
        <a:xfrm>
          <a:off x="636281" y="168127"/>
          <a:ext cx="2773672" cy="86677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7094" tIns="64770" rIns="64770" bIns="64770" numCol="1" spcCol="1270" anchor="ctr" anchorCtr="0">
          <a:noAutofit/>
        </a:bodyPr>
        <a:lstStyle/>
        <a:p>
          <a:pPr lvl="0" algn="l" defTabSz="755650" rtl="0">
            <a:lnSpc>
              <a:spcPct val="90000"/>
            </a:lnSpc>
            <a:spcBef>
              <a:spcPct val="0"/>
            </a:spcBef>
            <a:spcAft>
              <a:spcPct val="35000"/>
            </a:spcAft>
          </a:pPr>
          <a:r>
            <a:rPr sz="1700" kern="1200" dirty="0" smtClean="0"/>
            <a:t>Co</a:t>
          </a:r>
          <a:r>
            <a:rPr lang="en-US" sz="1700" kern="1200" dirty="0" smtClean="0"/>
            <a:t>o</a:t>
          </a:r>
          <a:r>
            <a:rPr sz="1700" kern="1200" dirty="0" smtClean="0"/>
            <a:t>rdinati</a:t>
          </a:r>
          <a:r>
            <a:rPr lang="en-US" sz="1700" kern="1200" dirty="0" smtClean="0"/>
            <a:t>on of the electronic processes</a:t>
          </a:r>
          <a:endParaRPr lang="nl-BE" sz="1700" kern="1200" dirty="0"/>
        </a:p>
      </dsp:txBody>
      <dsp:txXfrm>
        <a:off x="636281" y="168127"/>
        <a:ext cx="2773672" cy="866772"/>
      </dsp:txXfrm>
    </dsp:sp>
    <dsp:sp modelId="{8B00EC11-24E0-4E0C-8101-DB576F31F9D2}">
      <dsp:nvSpPr>
        <dsp:cNvPr id="0" name=""/>
        <dsp:cNvSpPr/>
      </dsp:nvSpPr>
      <dsp:spPr>
        <a:xfrm>
          <a:off x="520712" y="42926"/>
          <a:ext cx="606740" cy="910111"/>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AE0183-4578-4303-9373-BBB0DAF179FE}">
      <dsp:nvSpPr>
        <dsp:cNvPr id="0" name=""/>
        <dsp:cNvSpPr/>
      </dsp:nvSpPr>
      <dsp:spPr>
        <a:xfrm>
          <a:off x="3651729" y="168127"/>
          <a:ext cx="2773672" cy="86677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7094" tIns="64770" rIns="64770" bIns="64770" numCol="1" spcCol="1270" anchor="ctr" anchorCtr="0">
          <a:noAutofit/>
        </a:bodyPr>
        <a:lstStyle/>
        <a:p>
          <a:pPr lvl="0" algn="l" defTabSz="755650" rtl="0">
            <a:lnSpc>
              <a:spcPct val="90000"/>
            </a:lnSpc>
            <a:spcBef>
              <a:spcPct val="0"/>
            </a:spcBef>
            <a:spcAft>
              <a:spcPct val="35000"/>
            </a:spcAft>
          </a:pPr>
          <a:r>
            <a:rPr sz="1700" kern="1200" dirty="0" smtClean="0"/>
            <a:t>Portal </a:t>
          </a:r>
          <a:endParaRPr lang="nl-BE" sz="1700" kern="1200" dirty="0"/>
        </a:p>
      </dsp:txBody>
      <dsp:txXfrm>
        <a:off x="3651729" y="168127"/>
        <a:ext cx="2773672" cy="866772"/>
      </dsp:txXfrm>
    </dsp:sp>
    <dsp:sp modelId="{17BB8C5E-ACC5-4AEA-AC3B-15C53CC548C0}">
      <dsp:nvSpPr>
        <dsp:cNvPr id="0" name=""/>
        <dsp:cNvSpPr/>
      </dsp:nvSpPr>
      <dsp:spPr>
        <a:xfrm>
          <a:off x="3536160" y="42926"/>
          <a:ext cx="606740" cy="910111"/>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5DD086-89E5-4CD9-B1D2-0E7FF2C522A2}">
      <dsp:nvSpPr>
        <dsp:cNvPr id="0" name=""/>
        <dsp:cNvSpPr/>
      </dsp:nvSpPr>
      <dsp:spPr>
        <a:xfrm>
          <a:off x="6667178" y="168127"/>
          <a:ext cx="2773672" cy="86677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7094" tIns="64770" rIns="64770" bIns="64770" numCol="1" spcCol="1270" anchor="ctr" anchorCtr="0">
          <a:noAutofit/>
        </a:bodyPr>
        <a:lstStyle/>
        <a:p>
          <a:pPr lvl="0" algn="l" defTabSz="755650" rtl="0">
            <a:lnSpc>
              <a:spcPct val="90000"/>
            </a:lnSpc>
            <a:spcBef>
              <a:spcPct val="0"/>
            </a:spcBef>
            <a:spcAft>
              <a:spcPct val="35000"/>
            </a:spcAft>
          </a:pPr>
          <a:r>
            <a:rPr lang="en-US" sz="1700" kern="1200" dirty="0" smtClean="0"/>
            <a:t>Integrated user and access management system</a:t>
          </a:r>
          <a:endParaRPr lang="nl-BE" sz="1700" kern="1200" dirty="0"/>
        </a:p>
      </dsp:txBody>
      <dsp:txXfrm>
        <a:off x="6667178" y="168127"/>
        <a:ext cx="2773672" cy="866772"/>
      </dsp:txXfrm>
    </dsp:sp>
    <dsp:sp modelId="{DEDE190B-7605-44A7-B19B-482157C4ED09}">
      <dsp:nvSpPr>
        <dsp:cNvPr id="0" name=""/>
        <dsp:cNvSpPr/>
      </dsp:nvSpPr>
      <dsp:spPr>
        <a:xfrm>
          <a:off x="6551608" y="42926"/>
          <a:ext cx="606740" cy="910111"/>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6ACCCA-7573-4F27-BB76-D1BFA52EAEE3}">
      <dsp:nvSpPr>
        <dsp:cNvPr id="0" name=""/>
        <dsp:cNvSpPr/>
      </dsp:nvSpPr>
      <dsp:spPr>
        <a:xfrm>
          <a:off x="636281" y="1259297"/>
          <a:ext cx="2773672" cy="86677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7094" tIns="64770" rIns="64770" bIns="64770" numCol="1" spcCol="1270" anchor="ctr" anchorCtr="0">
          <a:noAutofit/>
        </a:bodyPr>
        <a:lstStyle/>
        <a:p>
          <a:pPr lvl="0" algn="l" defTabSz="755650" rtl="0">
            <a:lnSpc>
              <a:spcPct val="90000"/>
            </a:lnSpc>
            <a:spcBef>
              <a:spcPct val="0"/>
            </a:spcBef>
            <a:spcAft>
              <a:spcPct val="35000"/>
            </a:spcAft>
          </a:pPr>
          <a:r>
            <a:rPr lang="en-US" sz="1700" kern="1200" dirty="0" smtClean="0"/>
            <a:t>Management of </a:t>
          </a:r>
          <a:r>
            <a:rPr sz="1700" kern="1200" dirty="0" smtClean="0"/>
            <a:t>loggings</a:t>
          </a:r>
          <a:endParaRPr lang="nl-BE" sz="1700" kern="1200" dirty="0"/>
        </a:p>
      </dsp:txBody>
      <dsp:txXfrm>
        <a:off x="636281" y="1259297"/>
        <a:ext cx="2773672" cy="866772"/>
      </dsp:txXfrm>
    </dsp:sp>
    <dsp:sp modelId="{F94043AE-FBAE-4418-8D10-10B1481C95AF}">
      <dsp:nvSpPr>
        <dsp:cNvPr id="0" name=""/>
        <dsp:cNvSpPr/>
      </dsp:nvSpPr>
      <dsp:spPr>
        <a:xfrm>
          <a:off x="520712" y="1134097"/>
          <a:ext cx="606740" cy="910111"/>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0D24CD-EC64-4585-8806-7B24163BBCA5}">
      <dsp:nvSpPr>
        <dsp:cNvPr id="0" name=""/>
        <dsp:cNvSpPr/>
      </dsp:nvSpPr>
      <dsp:spPr>
        <a:xfrm>
          <a:off x="3651729" y="1259297"/>
          <a:ext cx="2773672" cy="86677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7094" tIns="64770" rIns="64770" bIns="64770" numCol="1" spcCol="1270" anchor="ctr" anchorCtr="0">
          <a:noAutofit/>
        </a:bodyPr>
        <a:lstStyle/>
        <a:p>
          <a:pPr lvl="0" algn="l" defTabSz="755650" rtl="0">
            <a:lnSpc>
              <a:spcPct val="90000"/>
            </a:lnSpc>
            <a:spcBef>
              <a:spcPct val="0"/>
            </a:spcBef>
            <a:spcAft>
              <a:spcPct val="35000"/>
            </a:spcAft>
          </a:pPr>
          <a:r>
            <a:rPr sz="1700" kern="1200" dirty="0" smtClean="0"/>
            <a:t>System </a:t>
          </a:r>
          <a:r>
            <a:rPr lang="en-US" sz="1700" kern="1200" dirty="0" smtClean="0"/>
            <a:t>for</a:t>
          </a:r>
          <a:r>
            <a:rPr sz="1700" kern="1200" dirty="0" smtClean="0"/>
            <a:t> </a:t>
          </a:r>
          <a:r>
            <a:rPr sz="1700" kern="1200" dirty="0"/>
            <a:t>end-to-end </a:t>
          </a:r>
          <a:r>
            <a:rPr lang="en-US" sz="1700" kern="1200" dirty="0" smtClean="0"/>
            <a:t>encryption</a:t>
          </a:r>
          <a:endParaRPr lang="nl-BE" sz="1700" kern="1200" dirty="0"/>
        </a:p>
      </dsp:txBody>
      <dsp:txXfrm>
        <a:off x="3651729" y="1259297"/>
        <a:ext cx="2773672" cy="866772"/>
      </dsp:txXfrm>
    </dsp:sp>
    <dsp:sp modelId="{1D377189-38FA-44FB-9886-A25D865375A4}">
      <dsp:nvSpPr>
        <dsp:cNvPr id="0" name=""/>
        <dsp:cNvSpPr/>
      </dsp:nvSpPr>
      <dsp:spPr>
        <a:xfrm>
          <a:off x="3536160" y="1134097"/>
          <a:ext cx="606740" cy="910111"/>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50CB91-2850-4662-936D-F5CF85EB32D2}">
      <dsp:nvSpPr>
        <dsp:cNvPr id="0" name=""/>
        <dsp:cNvSpPr/>
      </dsp:nvSpPr>
      <dsp:spPr>
        <a:xfrm>
          <a:off x="6667178" y="1259297"/>
          <a:ext cx="2773672" cy="86677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7094" tIns="64770" rIns="64770" bIns="64770" numCol="1" spcCol="1270" anchor="ctr" anchorCtr="0">
          <a:noAutofit/>
        </a:bodyPr>
        <a:lstStyle/>
        <a:p>
          <a:pPr lvl="0" algn="l" defTabSz="755650" rtl="0">
            <a:lnSpc>
              <a:spcPct val="90000"/>
            </a:lnSpc>
            <a:spcBef>
              <a:spcPct val="0"/>
            </a:spcBef>
            <a:spcAft>
              <a:spcPct val="35000"/>
            </a:spcAft>
          </a:pPr>
          <a:r>
            <a:rPr lang="fr-BE" sz="1700" kern="1200" dirty="0" smtClean="0">
              <a:solidFill>
                <a:srgbClr val="3E6E5A"/>
              </a:solidFill>
            </a:rPr>
            <a:t>eHealth</a:t>
          </a:r>
          <a:r>
            <a:rPr sz="1700" kern="1200" dirty="0"/>
            <a:t>Box</a:t>
          </a:r>
          <a:endParaRPr lang="nl-BE" sz="1700" kern="1200" dirty="0"/>
        </a:p>
      </dsp:txBody>
      <dsp:txXfrm>
        <a:off x="6667178" y="1259297"/>
        <a:ext cx="2773672" cy="866772"/>
      </dsp:txXfrm>
    </dsp:sp>
    <dsp:sp modelId="{82E38FB2-A96C-4D7A-A866-6D7BE57189A0}">
      <dsp:nvSpPr>
        <dsp:cNvPr id="0" name=""/>
        <dsp:cNvSpPr/>
      </dsp:nvSpPr>
      <dsp:spPr>
        <a:xfrm>
          <a:off x="6551608" y="1134097"/>
          <a:ext cx="606740" cy="910111"/>
        </a:xfrm>
        <a:prstGeom prst="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5C0C8B-F255-4694-B3C6-8BE7DBC5F7E5}">
      <dsp:nvSpPr>
        <dsp:cNvPr id="0" name=""/>
        <dsp:cNvSpPr/>
      </dsp:nvSpPr>
      <dsp:spPr>
        <a:xfrm>
          <a:off x="636281" y="2350468"/>
          <a:ext cx="2773672" cy="86677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7094" tIns="64770" rIns="64770" bIns="64770" numCol="1" spcCol="1270" anchor="ctr" anchorCtr="0">
          <a:noAutofit/>
        </a:bodyPr>
        <a:lstStyle/>
        <a:p>
          <a:pPr lvl="0" algn="l" defTabSz="755650" rtl="0">
            <a:lnSpc>
              <a:spcPct val="90000"/>
            </a:lnSpc>
            <a:spcBef>
              <a:spcPct val="0"/>
            </a:spcBef>
            <a:spcAft>
              <a:spcPct val="35000"/>
            </a:spcAft>
          </a:pPr>
          <a:r>
            <a:rPr sz="1700" kern="1200"/>
            <a:t>Timestamping</a:t>
          </a:r>
          <a:endParaRPr lang="nl-BE" sz="1700" kern="1200"/>
        </a:p>
      </dsp:txBody>
      <dsp:txXfrm>
        <a:off x="636281" y="2350468"/>
        <a:ext cx="2773672" cy="866772"/>
      </dsp:txXfrm>
    </dsp:sp>
    <dsp:sp modelId="{A9E14B50-194E-4A93-B9D9-20BB56D81973}">
      <dsp:nvSpPr>
        <dsp:cNvPr id="0" name=""/>
        <dsp:cNvSpPr/>
      </dsp:nvSpPr>
      <dsp:spPr>
        <a:xfrm>
          <a:off x="520712" y="2225267"/>
          <a:ext cx="606740" cy="910111"/>
        </a:xfrm>
        <a:prstGeom prst="rect">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1BB13E-A3FD-42F9-8D3A-DD2DDC4A3516}">
      <dsp:nvSpPr>
        <dsp:cNvPr id="0" name=""/>
        <dsp:cNvSpPr/>
      </dsp:nvSpPr>
      <dsp:spPr>
        <a:xfrm>
          <a:off x="3651729" y="2350468"/>
          <a:ext cx="2773672" cy="86677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7094" tIns="64770" rIns="64770" bIns="64770" numCol="1" spcCol="1270" anchor="ctr" anchorCtr="0">
          <a:noAutofit/>
        </a:bodyPr>
        <a:lstStyle/>
        <a:p>
          <a:pPr lvl="0" algn="l" defTabSz="755650" rtl="0">
            <a:lnSpc>
              <a:spcPct val="90000"/>
            </a:lnSpc>
            <a:spcBef>
              <a:spcPct val="0"/>
            </a:spcBef>
            <a:spcAft>
              <a:spcPct val="35000"/>
            </a:spcAft>
          </a:pPr>
          <a:r>
            <a:rPr sz="1700" kern="1200" dirty="0" smtClean="0"/>
            <a:t>Coding </a:t>
          </a:r>
          <a:r>
            <a:rPr lang="en-US" sz="1700" kern="1200" dirty="0" smtClean="0"/>
            <a:t>and</a:t>
          </a:r>
          <a:r>
            <a:rPr sz="1700" kern="1200" dirty="0" smtClean="0"/>
            <a:t> </a:t>
          </a:r>
          <a:r>
            <a:rPr sz="1700" kern="1200" dirty="0" err="1" smtClean="0"/>
            <a:t>anon</a:t>
          </a:r>
          <a:r>
            <a:rPr lang="en-US" sz="1700" kern="1200" dirty="0" err="1" smtClean="0"/>
            <a:t>y</a:t>
          </a:r>
          <a:r>
            <a:rPr sz="1700" kern="1200" dirty="0" err="1" smtClean="0"/>
            <a:t>mising</a:t>
          </a:r>
          <a:endParaRPr lang="nl-BE" sz="1700" kern="1200" dirty="0"/>
        </a:p>
      </dsp:txBody>
      <dsp:txXfrm>
        <a:off x="3651729" y="2350468"/>
        <a:ext cx="2773672" cy="866772"/>
      </dsp:txXfrm>
    </dsp:sp>
    <dsp:sp modelId="{70C2EA1E-D7DB-4E74-806D-4590DBE781A3}">
      <dsp:nvSpPr>
        <dsp:cNvPr id="0" name=""/>
        <dsp:cNvSpPr/>
      </dsp:nvSpPr>
      <dsp:spPr>
        <a:xfrm>
          <a:off x="3536160" y="2225267"/>
          <a:ext cx="606740" cy="910111"/>
        </a:xfrm>
        <a:prstGeom prst="rect">
          <a:avLst/>
        </a:prstGeom>
        <a:blipFill>
          <a:blip xmlns:r="http://schemas.openxmlformats.org/officeDocument/2006/relationships" r:embed="rId8"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757731-3698-433B-8E7C-2EB749869931}">
      <dsp:nvSpPr>
        <dsp:cNvPr id="0" name=""/>
        <dsp:cNvSpPr/>
      </dsp:nvSpPr>
      <dsp:spPr>
        <a:xfrm>
          <a:off x="6667178" y="2350468"/>
          <a:ext cx="2773672" cy="86677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7094" tIns="64770" rIns="64770" bIns="64770" numCol="1" spcCol="1270" anchor="ctr" anchorCtr="0">
          <a:noAutofit/>
        </a:bodyPr>
        <a:lstStyle/>
        <a:p>
          <a:pPr lvl="0" algn="l" defTabSz="755650" rtl="0">
            <a:lnSpc>
              <a:spcPct val="90000"/>
            </a:lnSpc>
            <a:spcBef>
              <a:spcPct val="0"/>
            </a:spcBef>
            <a:spcAft>
              <a:spcPct val="35000"/>
            </a:spcAft>
          </a:pPr>
          <a:r>
            <a:rPr lang="en-US" sz="1700" kern="1200" dirty="0" smtClean="0"/>
            <a:t>Consultation of National register and CBSS registers</a:t>
          </a:r>
          <a:endParaRPr lang="nl-BE" sz="1700" kern="1200" dirty="0"/>
        </a:p>
      </dsp:txBody>
      <dsp:txXfrm>
        <a:off x="6667178" y="2350468"/>
        <a:ext cx="2773672" cy="866772"/>
      </dsp:txXfrm>
    </dsp:sp>
    <dsp:sp modelId="{139FD9EA-3509-4D4C-98D4-BC741BA871D8}">
      <dsp:nvSpPr>
        <dsp:cNvPr id="0" name=""/>
        <dsp:cNvSpPr/>
      </dsp:nvSpPr>
      <dsp:spPr>
        <a:xfrm>
          <a:off x="6551608" y="2225267"/>
          <a:ext cx="606740" cy="910111"/>
        </a:xfrm>
        <a:prstGeom prst="rect">
          <a:avLst/>
        </a:prstGeom>
        <a:blipFill>
          <a:blip xmlns:r="http://schemas.openxmlformats.org/officeDocument/2006/relationships" r:embed="rId9"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C56DC3-2158-416C-A2CA-0A41276F6E72}">
      <dsp:nvSpPr>
        <dsp:cNvPr id="0" name=""/>
        <dsp:cNvSpPr/>
      </dsp:nvSpPr>
      <dsp:spPr>
        <a:xfrm>
          <a:off x="3651729" y="3441638"/>
          <a:ext cx="2773672" cy="86677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7094" tIns="64770" rIns="64770" bIns="64770" numCol="1" spcCol="1270" anchor="ctr" anchorCtr="0">
          <a:noAutofit/>
        </a:bodyPr>
        <a:lstStyle/>
        <a:p>
          <a:pPr lvl="0" algn="l" defTabSz="755650" rtl="0">
            <a:lnSpc>
              <a:spcPct val="90000"/>
            </a:lnSpc>
            <a:spcBef>
              <a:spcPct val="0"/>
            </a:spcBef>
            <a:spcAft>
              <a:spcPct val="35000"/>
            </a:spcAft>
          </a:pPr>
          <a:r>
            <a:rPr lang="en-US" sz="1700" kern="1200" dirty="0" smtClean="0"/>
            <a:t>Reference directories</a:t>
          </a:r>
          <a:r>
            <a:rPr sz="1700" kern="1200" dirty="0" smtClean="0"/>
            <a:t> (</a:t>
          </a:r>
          <a:r>
            <a:rPr lang="nl-BE" sz="1700" kern="1200" dirty="0" smtClean="0"/>
            <a:t>hub-</a:t>
          </a:r>
          <a:r>
            <a:rPr sz="1700" kern="1200" dirty="0" err="1" smtClean="0"/>
            <a:t>metahub</a:t>
          </a:r>
          <a:r>
            <a:rPr lang="nl-BE" sz="1700" kern="1200" dirty="0" smtClean="0"/>
            <a:t> system</a:t>
          </a:r>
          <a:r>
            <a:rPr sz="1700" kern="1200" dirty="0" smtClean="0"/>
            <a:t>)</a:t>
          </a:r>
          <a:endParaRPr lang="nl-BE" sz="1700" kern="1200" dirty="0"/>
        </a:p>
      </dsp:txBody>
      <dsp:txXfrm>
        <a:off x="3651729" y="3441638"/>
        <a:ext cx="2773672" cy="866772"/>
      </dsp:txXfrm>
    </dsp:sp>
    <dsp:sp modelId="{763F0339-AF8A-4C55-81EF-EEBFD25A8379}">
      <dsp:nvSpPr>
        <dsp:cNvPr id="0" name=""/>
        <dsp:cNvSpPr/>
      </dsp:nvSpPr>
      <dsp:spPr>
        <a:xfrm>
          <a:off x="3536160" y="3316438"/>
          <a:ext cx="606740" cy="910111"/>
        </a:xfrm>
        <a:prstGeom prst="rect">
          <a:avLst/>
        </a:prstGeom>
        <a:blipFill>
          <a:blip xmlns:r="http://schemas.openxmlformats.org/officeDocument/2006/relationships" r:embed="rId10"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19D13EE-27FE-4819-8811-93DAF938A43B}" type="datetimeFigureOut">
              <a:rPr lang="fr-BE" smtClean="0"/>
              <a:t>25-06-21</a:t>
            </a:fld>
            <a:endParaRPr lang="fr-BE"/>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0471852-C596-4353-A7F9-D48435EEF757}" type="slidenum">
              <a:rPr lang="fr-BE" smtClean="0"/>
              <a:t>‹#›</a:t>
            </a:fld>
            <a:endParaRPr lang="fr-BE"/>
          </a:p>
        </p:txBody>
      </p:sp>
    </p:spTree>
    <p:extLst>
      <p:ext uri="{BB962C8B-B14F-4D97-AF65-F5344CB8AC3E}">
        <p14:creationId xmlns:p14="http://schemas.microsoft.com/office/powerpoint/2010/main" val="20502506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78FDC3-9C2C-8F47-97D7-591BEEB7D72E}" type="datetimeFigureOut">
              <a:rPr lang="en-US" smtClean="0"/>
              <a:t>6/25/2021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271541-1CC5-C049-8103-D9B2142DE7A5}" type="slidenum">
              <a:rPr lang="en-US" smtClean="0"/>
              <a:t>‹#›</a:t>
            </a:fld>
            <a:endParaRPr lang="en-US"/>
          </a:p>
        </p:txBody>
      </p:sp>
    </p:spTree>
    <p:extLst>
      <p:ext uri="{BB962C8B-B14F-4D97-AF65-F5344CB8AC3E}">
        <p14:creationId xmlns:p14="http://schemas.microsoft.com/office/powerpoint/2010/main" val="1275887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ocialsecurity.be/site_nl/employer/applics/checkinatwork/general/construction-works.htm" TargetMode="External"/><Relationship Id="rId2" Type="http://schemas.openxmlformats.org/officeDocument/2006/relationships/slide" Target="../slides/slide66.xml"/><Relationship Id="rId1" Type="http://schemas.openxmlformats.org/officeDocument/2006/relationships/notesMaster" Target="../notesMasters/notesMaster1.xml"/><Relationship Id="rId6" Type="http://schemas.openxmlformats.org/officeDocument/2006/relationships/hyperlink" Target="https://www.socialsecurity.be/site_nl/employer/applics/ddt/index.htm" TargetMode="External"/><Relationship Id="rId5" Type="http://schemas.openxmlformats.org/officeDocument/2006/relationships/hyperlink" Target="https://www.socialsecurity.be/site_nl/employer/applics/checkinatwork/general/meat.htm" TargetMode="External"/><Relationship Id="rId4" Type="http://schemas.openxmlformats.org/officeDocument/2006/relationships/hyperlink" Target="https://www.socialsecurity.be/site_nl/employer/applics/checkinatwork/general/construction-works.htm#01"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bwMode="auto">
          <a:noFill/>
          <a:ln>
            <a:miter lim="800000"/>
            <a:headEnd/>
            <a:tailEnd/>
          </a:ln>
        </p:spPr>
        <p:txBody>
          <a:bodyPr/>
          <a:lstStyle/>
          <a:p>
            <a:fld id="{DE22357F-AC27-4E0F-88D6-EE7027C91878}" type="slidenum">
              <a:rPr lang="nl-NL" altLang="fr-FR" smtClean="0">
                <a:ea typeface="MS PGothic"/>
                <a:cs typeface="MS PGothic"/>
              </a:rPr>
              <a:pPr/>
              <a:t>10</a:t>
            </a:fld>
            <a:endParaRPr lang="nl-NL" altLang="fr-FR" smtClean="0">
              <a:ea typeface="MS PGothic"/>
              <a:cs typeface="MS PGothic"/>
            </a:endParaRPr>
          </a:p>
        </p:txBody>
      </p:sp>
      <p:sp>
        <p:nvSpPr>
          <p:cNvPr id="512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1203"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fr-FR" dirty="0" smtClean="0">
              <a:ea typeface="MS PGothic"/>
            </a:endParaRPr>
          </a:p>
        </p:txBody>
      </p:sp>
    </p:spTree>
    <p:extLst>
      <p:ext uri="{BB962C8B-B14F-4D97-AF65-F5344CB8AC3E}">
        <p14:creationId xmlns:p14="http://schemas.microsoft.com/office/powerpoint/2010/main" val="1471957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Sweet</a:t>
            </a:r>
            <a:r>
              <a:rPr lang="en-US" baseline="0" dirty="0" smtClean="0"/>
              <a:t> spot</a:t>
            </a:r>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62</a:t>
            </a:fld>
            <a:endParaRPr lang="fr-FR"/>
          </a:p>
        </p:txBody>
      </p:sp>
    </p:spTree>
    <p:extLst>
      <p:ext uri="{BB962C8B-B14F-4D97-AF65-F5344CB8AC3E}">
        <p14:creationId xmlns:p14="http://schemas.microsoft.com/office/powerpoint/2010/main" val="916288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Deel</a:t>
            </a:r>
            <a:r>
              <a:rPr lang="en-US" dirty="0" smtClean="0"/>
              <a:t> van </a:t>
            </a:r>
            <a:r>
              <a:rPr lang="en-US" dirty="0" err="1" smtClean="0"/>
              <a:t>verhaal</a:t>
            </a:r>
            <a:r>
              <a:rPr lang="en-US" baseline="0" dirty="0" smtClean="0"/>
              <a:t> “</a:t>
            </a:r>
            <a:r>
              <a:rPr lang="en-US" dirty="0" smtClean="0"/>
              <a:t>Meer </a:t>
            </a:r>
            <a:r>
              <a:rPr lang="en-US" dirty="0" err="1" smtClean="0"/>
              <a:t>naar</a:t>
            </a:r>
            <a:r>
              <a:rPr lang="en-US" dirty="0" smtClean="0"/>
              <a:t> </a:t>
            </a:r>
            <a:r>
              <a:rPr lang="en-US" dirty="0" err="1" smtClean="0"/>
              <a:t>buiten</a:t>
            </a:r>
            <a:r>
              <a:rPr lang="en-US" dirty="0" smtClean="0"/>
              <a:t> toe </a:t>
            </a:r>
            <a:r>
              <a:rPr lang="en-US" dirty="0" err="1" smtClean="0"/>
              <a:t>openstellen</a:t>
            </a:r>
            <a:r>
              <a:rPr lang="en-US" dirty="0" smtClean="0"/>
              <a:t>”</a:t>
            </a:r>
          </a:p>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63</a:t>
            </a:fld>
            <a:endParaRPr lang="fr-FR"/>
          </a:p>
        </p:txBody>
      </p:sp>
    </p:spTree>
    <p:extLst>
      <p:ext uri="{BB962C8B-B14F-4D97-AF65-F5344CB8AC3E}">
        <p14:creationId xmlns:p14="http://schemas.microsoft.com/office/powerpoint/2010/main" val="3693141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64</a:t>
            </a:fld>
            <a:endParaRPr lang="fr-FR"/>
          </a:p>
        </p:txBody>
      </p:sp>
    </p:spTree>
    <p:extLst>
      <p:ext uri="{BB962C8B-B14F-4D97-AF65-F5344CB8AC3E}">
        <p14:creationId xmlns:p14="http://schemas.microsoft.com/office/powerpoint/2010/main" val="3200865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65</a:t>
            </a:fld>
            <a:endParaRPr lang="fr-FR"/>
          </a:p>
        </p:txBody>
      </p:sp>
    </p:spTree>
    <p:extLst>
      <p:ext uri="{BB962C8B-B14F-4D97-AF65-F5344CB8AC3E}">
        <p14:creationId xmlns:p14="http://schemas.microsoft.com/office/powerpoint/2010/main" val="356230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Backend checks of the employment declaration, constructions sites,</a:t>
            </a:r>
            <a:r>
              <a:rPr lang="en-US" baseline="0" dirty="0" smtClean="0"/>
              <a:t> </a:t>
            </a:r>
            <a:r>
              <a:rPr lang="en-US" dirty="0" err="1" smtClean="0"/>
              <a:t>Limosa</a:t>
            </a:r>
            <a:r>
              <a:rPr lang="en-US" dirty="0" smtClean="0"/>
              <a:t>, (temporal work permits), </a:t>
            </a:r>
          </a:p>
          <a:p>
            <a:endParaRPr lang="en-US" dirty="0" smtClean="0"/>
          </a:p>
          <a:p>
            <a:r>
              <a:rPr lang="en-US" dirty="0" smtClean="0"/>
              <a:t>&gt; </a:t>
            </a:r>
            <a:r>
              <a:rPr lang="en-US" sz="1200" b="0" i="0" kern="1200" dirty="0" smtClean="0">
                <a:solidFill>
                  <a:schemeClr val="tx1"/>
                </a:solidFill>
                <a:effectLst/>
                <a:latin typeface="+mn-lt"/>
                <a:ea typeface="+mn-ea"/>
                <a:cs typeface="+mn-cs"/>
              </a:rPr>
              <a:t>500.000 euro</a:t>
            </a:r>
            <a:endParaRPr lang="en-US" dirty="0" smtClean="0"/>
          </a:p>
          <a:p>
            <a:endParaRPr lang="en-US" dirty="0" smtClean="0"/>
          </a:p>
          <a:p>
            <a:r>
              <a:rPr lang="nl-NL" sz="1200" b="0" i="0" kern="1200" dirty="0" err="1" smtClean="0">
                <a:solidFill>
                  <a:schemeClr val="tx1"/>
                </a:solidFill>
                <a:effectLst/>
                <a:latin typeface="+mn-lt"/>
                <a:ea typeface="+mn-ea"/>
                <a:cs typeface="+mn-cs"/>
              </a:rPr>
              <a:t>Checkinatwork</a:t>
            </a:r>
            <a:r>
              <a:rPr lang="nl-NL" sz="1200" b="0" i="0" kern="1200" dirty="0" smtClean="0">
                <a:solidFill>
                  <a:schemeClr val="tx1"/>
                </a:solidFill>
                <a:effectLst/>
                <a:latin typeface="+mn-lt"/>
                <a:ea typeface="+mn-ea"/>
                <a:cs typeface="+mn-cs"/>
              </a:rPr>
              <a:t> is de onlinedienst voor de aanwezigheidsregistratie bij </a:t>
            </a:r>
            <a:r>
              <a:rPr lang="nl-NL" sz="1200" b="1" i="0" kern="1200" dirty="0" smtClean="0">
                <a:solidFill>
                  <a:schemeClr val="tx1"/>
                </a:solidFill>
                <a:effectLst/>
                <a:latin typeface="+mn-lt"/>
                <a:ea typeface="+mn-ea"/>
                <a:cs typeface="+mn-cs"/>
              </a:rPr>
              <a:t>werken in onroerende staat</a:t>
            </a:r>
            <a:r>
              <a:rPr lang="nl-NL" sz="1200" b="0" i="0" kern="1200" dirty="0" smtClean="0">
                <a:solidFill>
                  <a:schemeClr val="tx1"/>
                </a:solidFill>
                <a:effectLst/>
                <a:latin typeface="+mn-lt"/>
                <a:ea typeface="+mn-ea"/>
                <a:cs typeface="+mn-cs"/>
              </a:rPr>
              <a:t> en </a:t>
            </a:r>
            <a:r>
              <a:rPr lang="nl-NL" sz="1200" b="1" i="0" kern="1200" dirty="0" smtClean="0">
                <a:solidFill>
                  <a:schemeClr val="tx1"/>
                </a:solidFill>
                <a:effectLst/>
                <a:latin typeface="+mn-lt"/>
                <a:ea typeface="+mn-ea"/>
                <a:cs typeface="+mn-cs"/>
              </a:rPr>
              <a:t>activiteiten die behoren tot de vleessector</a:t>
            </a:r>
            <a:r>
              <a:rPr lang="nl-NL" sz="1200" b="0" i="0" kern="1200" dirty="0" smtClean="0">
                <a:solidFill>
                  <a:schemeClr val="tx1"/>
                </a:solidFill>
                <a:effectLst/>
                <a:latin typeface="+mn-lt"/>
                <a:ea typeface="+mn-ea"/>
                <a:cs typeface="+mn-cs"/>
              </a:rPr>
              <a:t>. Het gaat om de registratie van:</a:t>
            </a:r>
          </a:p>
          <a:p>
            <a:r>
              <a:rPr lang="nl-NL" sz="1200" b="0" i="0" kern="1200" dirty="0" smtClean="0">
                <a:solidFill>
                  <a:schemeClr val="tx1"/>
                </a:solidFill>
                <a:effectLst/>
                <a:latin typeface="+mn-lt"/>
                <a:ea typeface="+mn-ea"/>
                <a:cs typeface="+mn-cs"/>
              </a:rPr>
              <a:t>iedereen die </a:t>
            </a:r>
            <a:r>
              <a:rPr lang="nl-NL" sz="1200" b="0" i="0" u="sng" kern="1200" dirty="0" smtClean="0">
                <a:solidFill>
                  <a:schemeClr val="tx1"/>
                </a:solidFill>
                <a:effectLst/>
                <a:latin typeface="+mn-lt"/>
                <a:ea typeface="+mn-ea"/>
                <a:cs typeface="+mn-cs"/>
                <a:hlinkClick r:id="rId3"/>
              </a:rPr>
              <a:t>werken in onroerende staat</a:t>
            </a:r>
            <a:r>
              <a:rPr lang="nl-NL" sz="1200" b="0" i="0" kern="1200" dirty="0" smtClean="0">
                <a:solidFill>
                  <a:schemeClr val="tx1"/>
                </a:solidFill>
                <a:effectLst/>
                <a:latin typeface="+mn-lt"/>
                <a:ea typeface="+mn-ea"/>
                <a:cs typeface="+mn-cs"/>
              </a:rPr>
              <a:t> uitvoert op een werkplaats waarvan de totale kost gelijk is aan of hoger is dan </a:t>
            </a:r>
            <a:r>
              <a:rPr lang="nl-NL" sz="1200" b="0" i="0" u="sng" kern="1200" dirty="0" smtClean="0">
                <a:solidFill>
                  <a:schemeClr val="tx1"/>
                </a:solidFill>
                <a:effectLst/>
                <a:latin typeface="+mn-lt"/>
                <a:ea typeface="+mn-ea"/>
                <a:cs typeface="+mn-cs"/>
                <a:hlinkClick r:id="rId4"/>
              </a:rPr>
              <a:t>een specifiek drempelbedrag</a:t>
            </a:r>
            <a:r>
              <a:rPr lang="nl-NL" sz="1200" b="0" i="0" kern="1200" dirty="0" smtClean="0">
                <a:solidFill>
                  <a:schemeClr val="tx1"/>
                </a:solidFill>
                <a:effectLst/>
                <a:latin typeface="+mn-lt"/>
                <a:ea typeface="+mn-ea"/>
                <a:cs typeface="+mn-cs"/>
              </a:rPr>
              <a:t>, en</a:t>
            </a:r>
          </a:p>
          <a:p>
            <a:r>
              <a:rPr lang="nl-NL" sz="1200" b="0" i="0" kern="1200" dirty="0" smtClean="0">
                <a:solidFill>
                  <a:schemeClr val="tx1"/>
                </a:solidFill>
                <a:effectLst/>
                <a:latin typeface="+mn-lt"/>
                <a:ea typeface="+mn-ea"/>
                <a:cs typeface="+mn-cs"/>
              </a:rPr>
              <a:t>iedereen die activiteiten uitvoert in verband met </a:t>
            </a:r>
            <a:r>
              <a:rPr lang="nl-NL" sz="1200" b="0" i="0" u="sng" kern="1200" dirty="0" smtClean="0">
                <a:solidFill>
                  <a:schemeClr val="tx1"/>
                </a:solidFill>
                <a:effectLst/>
                <a:latin typeface="+mn-lt"/>
                <a:ea typeface="+mn-ea"/>
                <a:cs typeface="+mn-cs"/>
                <a:hlinkClick r:id="rId5"/>
              </a:rPr>
              <a:t>vleesbereidingen of vleesproducten en het slachten of uitsnijden van hoefdieren, gevogelte en konijnen</a:t>
            </a:r>
            <a:r>
              <a:rPr lang="nl-NL" sz="1200" b="0" i="0" kern="1200" dirty="0" smtClean="0">
                <a:solidFill>
                  <a:schemeClr val="tx1"/>
                </a:solidFill>
                <a:effectLst/>
                <a:latin typeface="+mn-lt"/>
                <a:ea typeface="+mn-ea"/>
                <a:cs typeface="+mn-cs"/>
              </a:rPr>
              <a:t> in inrichtingen onderworpen aan de erkenning (erkenningen, toelatingen en voorafgaande registraties) van het Federaal Agentschap voor de Veiligheid van de Voedselketen (FAVV).</a:t>
            </a:r>
          </a:p>
          <a:p>
            <a:r>
              <a:rPr lang="nl-NL" sz="1200" b="0" i="0" kern="1200" dirty="0" smtClean="0">
                <a:solidFill>
                  <a:schemeClr val="tx1"/>
                </a:solidFill>
                <a:effectLst/>
                <a:latin typeface="+mn-lt"/>
                <a:ea typeface="+mn-ea"/>
                <a:cs typeface="+mn-cs"/>
              </a:rPr>
              <a:t>Via </a:t>
            </a:r>
            <a:r>
              <a:rPr lang="nl-NL" sz="1200" b="0" i="0" kern="1200" dirty="0" err="1" smtClean="0">
                <a:solidFill>
                  <a:schemeClr val="tx1"/>
                </a:solidFill>
                <a:effectLst/>
                <a:latin typeface="+mn-lt"/>
                <a:ea typeface="+mn-ea"/>
                <a:cs typeface="+mn-cs"/>
              </a:rPr>
              <a:t>Checkinatwork</a:t>
            </a:r>
            <a:r>
              <a:rPr lang="nl-NL" sz="1200" b="0" i="0" kern="1200" dirty="0" smtClean="0">
                <a:solidFill>
                  <a:schemeClr val="tx1"/>
                </a:solidFill>
                <a:effectLst/>
                <a:latin typeface="+mn-lt"/>
                <a:ea typeface="+mn-ea"/>
                <a:cs typeface="+mn-cs"/>
              </a:rPr>
              <a:t> registreren </a:t>
            </a:r>
            <a:r>
              <a:rPr lang="nl-NL" sz="1200" b="1" i="0" kern="1200" dirty="0" smtClean="0">
                <a:solidFill>
                  <a:schemeClr val="tx1"/>
                </a:solidFill>
                <a:effectLst/>
                <a:latin typeface="+mn-lt"/>
                <a:ea typeface="+mn-ea"/>
                <a:cs typeface="+mn-cs"/>
              </a:rPr>
              <a:t>werkgevers en aannemers</a:t>
            </a:r>
            <a:r>
              <a:rPr lang="nl-NL" sz="1200" b="0" i="0" kern="1200" dirty="0" smtClean="0">
                <a:solidFill>
                  <a:schemeClr val="tx1"/>
                </a:solidFill>
                <a:effectLst/>
                <a:latin typeface="+mn-lt"/>
                <a:ea typeface="+mn-ea"/>
                <a:cs typeface="+mn-cs"/>
              </a:rPr>
              <a:t> de aanwezigheid van hun eigen werknemers, van hun onderaannemers en van hun zelfstandige onderaannemers. De </a:t>
            </a:r>
            <a:r>
              <a:rPr lang="nl-NL" sz="1200" b="1" i="0" kern="1200" dirty="0" smtClean="0">
                <a:solidFill>
                  <a:schemeClr val="tx1"/>
                </a:solidFill>
                <a:effectLst/>
                <a:latin typeface="+mn-lt"/>
                <a:ea typeface="+mn-ea"/>
                <a:cs typeface="+mn-cs"/>
              </a:rPr>
              <a:t>werknemers of zelfstandige onderaannemers</a:t>
            </a:r>
            <a:r>
              <a:rPr lang="nl-NL" sz="1200" b="0" i="0" kern="1200" dirty="0" smtClean="0">
                <a:solidFill>
                  <a:schemeClr val="tx1"/>
                </a:solidFill>
                <a:effectLst/>
                <a:latin typeface="+mn-lt"/>
                <a:ea typeface="+mn-ea"/>
                <a:cs typeface="+mn-cs"/>
              </a:rPr>
              <a:t> kunnen zich ook zelf in het systeem aanmelden.</a:t>
            </a:r>
          </a:p>
          <a:p>
            <a:r>
              <a:rPr lang="nl-NL" sz="1200" b="0" i="0" kern="1200" dirty="0" smtClean="0">
                <a:solidFill>
                  <a:schemeClr val="tx1"/>
                </a:solidFill>
                <a:effectLst/>
                <a:latin typeface="+mn-lt"/>
                <a:ea typeface="+mn-ea"/>
                <a:cs typeface="+mn-cs"/>
              </a:rPr>
              <a:t>De registratie moet </a:t>
            </a:r>
            <a:r>
              <a:rPr lang="nl-NL" sz="1200" b="1" i="0" kern="1200" dirty="0" smtClean="0">
                <a:solidFill>
                  <a:schemeClr val="tx1"/>
                </a:solidFill>
                <a:effectLst/>
                <a:latin typeface="+mn-lt"/>
                <a:ea typeface="+mn-ea"/>
                <a:cs typeface="+mn-cs"/>
              </a:rPr>
              <a:t>dagelijks</a:t>
            </a:r>
            <a:r>
              <a:rPr lang="nl-NL" sz="1200" b="0" i="0" kern="1200" dirty="0" smtClean="0">
                <a:solidFill>
                  <a:schemeClr val="tx1"/>
                </a:solidFill>
                <a:effectLst/>
                <a:latin typeface="+mn-lt"/>
                <a:ea typeface="+mn-ea"/>
                <a:cs typeface="+mn-cs"/>
              </a:rPr>
              <a:t> gebeuren, en wel </a:t>
            </a:r>
            <a:r>
              <a:rPr lang="nl-NL" sz="1200" b="1" i="0" kern="1200" dirty="0" smtClean="0">
                <a:solidFill>
                  <a:schemeClr val="tx1"/>
                </a:solidFill>
                <a:effectLst/>
                <a:latin typeface="+mn-lt"/>
                <a:ea typeface="+mn-ea"/>
                <a:cs typeface="+mn-cs"/>
              </a:rPr>
              <a:t>vóór</a:t>
            </a:r>
            <a:r>
              <a:rPr lang="nl-NL" sz="1200" b="0" i="0" kern="1200" dirty="0" smtClean="0">
                <a:solidFill>
                  <a:schemeClr val="tx1"/>
                </a:solidFill>
                <a:effectLst/>
                <a:latin typeface="+mn-lt"/>
                <a:ea typeface="+mn-ea"/>
                <a:cs typeface="+mn-cs"/>
              </a:rPr>
              <a:t> de persoon die de werken uitvoert aan het werk gaat.</a:t>
            </a:r>
          </a:p>
          <a:p>
            <a:r>
              <a:rPr lang="nl-NL" sz="1200" b="0" i="0" kern="1200" dirty="0" smtClean="0">
                <a:solidFill>
                  <a:schemeClr val="tx1"/>
                </a:solidFill>
                <a:effectLst/>
                <a:latin typeface="+mn-lt"/>
                <a:ea typeface="+mn-ea"/>
                <a:cs typeface="+mn-cs"/>
              </a:rPr>
              <a:t>De werkplaatsen die vallen onder de verplichte aanwezigheidsregistratie via </a:t>
            </a:r>
            <a:r>
              <a:rPr lang="nl-NL" sz="1200" b="0" i="0" kern="1200" dirty="0" err="1" smtClean="0">
                <a:solidFill>
                  <a:schemeClr val="tx1"/>
                </a:solidFill>
                <a:effectLst/>
                <a:latin typeface="+mn-lt"/>
                <a:ea typeface="+mn-ea"/>
                <a:cs typeface="+mn-cs"/>
              </a:rPr>
              <a:t>Checkinatwork</a:t>
            </a:r>
            <a:r>
              <a:rPr lang="nl-NL" sz="1200" b="0" i="0" kern="1200" dirty="0" smtClean="0">
                <a:solidFill>
                  <a:schemeClr val="tx1"/>
                </a:solidFill>
                <a:effectLst/>
                <a:latin typeface="+mn-lt"/>
                <a:ea typeface="+mn-ea"/>
                <a:cs typeface="+mn-cs"/>
              </a:rPr>
              <a:t> moeten aangegeven zijn in de </a:t>
            </a:r>
            <a:r>
              <a:rPr lang="nl-NL" sz="1200" b="0" i="0" u="sng" kern="1200" dirty="0" smtClean="0">
                <a:solidFill>
                  <a:schemeClr val="tx1"/>
                </a:solidFill>
                <a:effectLst/>
                <a:latin typeface="+mn-lt"/>
                <a:ea typeface="+mn-ea"/>
                <a:cs typeface="+mn-cs"/>
                <a:hlinkClick r:id="rId6"/>
              </a:rPr>
              <a:t>Aangifte van werken</a:t>
            </a:r>
            <a:r>
              <a:rPr lang="nl-NL" sz="1200" b="0" i="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66</a:t>
            </a:fld>
            <a:endParaRPr lang="fr-FR"/>
          </a:p>
        </p:txBody>
      </p:sp>
    </p:spTree>
    <p:extLst>
      <p:ext uri="{BB962C8B-B14F-4D97-AF65-F5344CB8AC3E}">
        <p14:creationId xmlns:p14="http://schemas.microsoft.com/office/powerpoint/2010/main" val="1725097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67</a:t>
            </a:fld>
            <a:endParaRPr lang="fr-FR"/>
          </a:p>
        </p:txBody>
      </p:sp>
    </p:spTree>
    <p:extLst>
      <p:ext uri="{BB962C8B-B14F-4D97-AF65-F5344CB8AC3E}">
        <p14:creationId xmlns:p14="http://schemas.microsoft.com/office/powerpoint/2010/main" val="4056290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68</a:t>
            </a:fld>
            <a:endParaRPr lang="fr-FR"/>
          </a:p>
        </p:txBody>
      </p:sp>
    </p:spTree>
    <p:extLst>
      <p:ext uri="{BB962C8B-B14F-4D97-AF65-F5344CB8AC3E}">
        <p14:creationId xmlns:p14="http://schemas.microsoft.com/office/powerpoint/2010/main" val="2258058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69</a:t>
            </a:fld>
            <a:endParaRPr lang="fr-FR"/>
          </a:p>
        </p:txBody>
      </p:sp>
    </p:spTree>
    <p:extLst>
      <p:ext uri="{BB962C8B-B14F-4D97-AF65-F5344CB8AC3E}">
        <p14:creationId xmlns:p14="http://schemas.microsoft.com/office/powerpoint/2010/main" val="28435049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70</a:t>
            </a:fld>
            <a:endParaRPr lang="fr-FR"/>
          </a:p>
        </p:txBody>
      </p:sp>
    </p:spTree>
    <p:extLst>
      <p:ext uri="{BB962C8B-B14F-4D97-AF65-F5344CB8AC3E}">
        <p14:creationId xmlns:p14="http://schemas.microsoft.com/office/powerpoint/2010/main" val="27473897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71</a:t>
            </a:fld>
            <a:endParaRPr lang="fr-FR"/>
          </a:p>
        </p:txBody>
      </p:sp>
    </p:spTree>
    <p:extLst>
      <p:ext uri="{BB962C8B-B14F-4D97-AF65-F5344CB8AC3E}">
        <p14:creationId xmlns:p14="http://schemas.microsoft.com/office/powerpoint/2010/main" val="3964042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7B4CC2C6-0F05-43A0-8C06-7F54277C50AE}" type="slidenum">
              <a:rPr lang="fr-BE" smtClean="0"/>
              <a:t>15</a:t>
            </a:fld>
            <a:endParaRPr lang="fr-BE"/>
          </a:p>
        </p:txBody>
      </p:sp>
    </p:spTree>
    <p:extLst>
      <p:ext uri="{BB962C8B-B14F-4D97-AF65-F5344CB8AC3E}">
        <p14:creationId xmlns:p14="http://schemas.microsoft.com/office/powerpoint/2010/main" val="27349806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80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0F14B466-97F6-42AD-BA69-3128B6BE031F}" type="slidenum">
              <a:rPr lang="en-GB" altLang="en-US" smtClean="0">
                <a:latin typeface="Calibri" pitchFamily="34" charset="0"/>
              </a:rPr>
              <a:pPr fontAlgn="base">
                <a:spcBef>
                  <a:spcPct val="0"/>
                </a:spcBef>
                <a:spcAft>
                  <a:spcPct val="0"/>
                </a:spcAft>
                <a:defRPr/>
              </a:pPr>
              <a:t>72</a:t>
            </a:fld>
            <a:endParaRPr lang="fr-BE" altLang="en-US" smtClean="0">
              <a:latin typeface="Calibri" pitchFamily="34" charset="0"/>
            </a:endParaRPr>
          </a:p>
        </p:txBody>
      </p:sp>
    </p:spTree>
    <p:extLst>
      <p:ext uri="{BB962C8B-B14F-4D97-AF65-F5344CB8AC3E}">
        <p14:creationId xmlns:p14="http://schemas.microsoft.com/office/powerpoint/2010/main" val="8675225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90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B2D31976-9B74-4DEB-BA7A-338D8B7DCAC4}" type="slidenum">
              <a:rPr lang="en-GB" altLang="en-US" smtClean="0">
                <a:latin typeface="Calibri" pitchFamily="34" charset="0"/>
              </a:rPr>
              <a:pPr fontAlgn="base">
                <a:spcBef>
                  <a:spcPct val="0"/>
                </a:spcBef>
                <a:spcAft>
                  <a:spcPct val="0"/>
                </a:spcAft>
                <a:defRPr/>
              </a:pPr>
              <a:t>73</a:t>
            </a:fld>
            <a:endParaRPr lang="fr-BE" altLang="en-US" smtClean="0">
              <a:latin typeface="Calibri" pitchFamily="34" charset="0"/>
            </a:endParaRPr>
          </a:p>
        </p:txBody>
      </p:sp>
    </p:spTree>
    <p:extLst>
      <p:ext uri="{BB962C8B-B14F-4D97-AF65-F5344CB8AC3E}">
        <p14:creationId xmlns:p14="http://schemas.microsoft.com/office/powerpoint/2010/main" val="10057075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7425" y="1081088"/>
            <a:ext cx="5189538" cy="29194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EDF498-6B22-4C23-B9DE-FBD91F7FCCAE}" type="slidenum">
              <a:rPr lang="fr-BE" smtClean="0"/>
              <a:t>74</a:t>
            </a:fld>
            <a:endParaRPr lang="fr-BE"/>
          </a:p>
        </p:txBody>
      </p:sp>
    </p:spTree>
    <p:extLst>
      <p:ext uri="{BB962C8B-B14F-4D97-AF65-F5344CB8AC3E}">
        <p14:creationId xmlns:p14="http://schemas.microsoft.com/office/powerpoint/2010/main" val="24079024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Need for a rock-solid service platform  that meets our SLA requirements and can scale easily, while keeping costs under control</a:t>
            </a:r>
          </a:p>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75</a:t>
            </a:fld>
            <a:endParaRPr lang="fr-FR"/>
          </a:p>
        </p:txBody>
      </p:sp>
    </p:spTree>
    <p:extLst>
      <p:ext uri="{BB962C8B-B14F-4D97-AF65-F5344CB8AC3E}">
        <p14:creationId xmlns:p14="http://schemas.microsoft.com/office/powerpoint/2010/main" val="2542007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Waarop</a:t>
            </a:r>
            <a:r>
              <a:rPr lang="en-US" dirty="0" smtClean="0"/>
              <a:t> </a:t>
            </a:r>
            <a:r>
              <a:rPr lang="en-US" dirty="0" err="1" smtClean="0"/>
              <a:t>slaat</a:t>
            </a:r>
            <a:r>
              <a:rPr lang="en-US" dirty="0" smtClean="0"/>
              <a:t> legacy?? </a:t>
            </a:r>
            <a:r>
              <a:rPr lang="en-US" dirty="0" err="1" smtClean="0"/>
              <a:t>B.v</a:t>
            </a:r>
            <a:r>
              <a:rPr lang="en-US" dirty="0" smtClean="0"/>
              <a:t>. soap </a:t>
            </a:r>
            <a:r>
              <a:rPr lang="en-US" dirty="0" err="1" smtClean="0"/>
              <a:t>verhaal</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Zero impact </a:t>
            </a:r>
            <a:r>
              <a:rPr lang="en-US" dirty="0" err="1" smtClean="0"/>
              <a:t>slaat</a:t>
            </a:r>
            <a:r>
              <a:rPr lang="en-US" baseline="0" dirty="0" smtClean="0"/>
              <a:t> </a:t>
            </a:r>
            <a:r>
              <a:rPr lang="en-US" baseline="0" dirty="0" err="1" smtClean="0"/>
              <a:t>hier</a:t>
            </a:r>
            <a:r>
              <a:rPr lang="en-US" baseline="0" dirty="0" smtClean="0"/>
              <a:t> op </a:t>
            </a:r>
            <a:r>
              <a:rPr lang="en-US" baseline="0" dirty="0" err="1" smtClean="0"/>
              <a:t>niet-breken</a:t>
            </a:r>
            <a:r>
              <a:rPr lang="en-US" baseline="0" dirty="0" smtClean="0"/>
              <a:t> van </a:t>
            </a:r>
            <a:r>
              <a:rPr lang="en-US" baseline="0" dirty="0" err="1" smtClean="0"/>
              <a:t>contracten</a:t>
            </a:r>
            <a:r>
              <a:rPr lang="en-US" baseline="0" dirty="0" smtClean="0"/>
              <a:t>, backwards compatibility</a:t>
            </a:r>
            <a:endParaRPr lang="en-US" dirty="0" smtClean="0"/>
          </a:p>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76</a:t>
            </a:fld>
            <a:endParaRPr lang="fr-FR"/>
          </a:p>
        </p:txBody>
      </p:sp>
    </p:spTree>
    <p:extLst>
      <p:ext uri="{BB962C8B-B14F-4D97-AF65-F5344CB8AC3E}">
        <p14:creationId xmlns:p14="http://schemas.microsoft.com/office/powerpoint/2010/main" val="23288032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77</a:t>
            </a:fld>
            <a:endParaRPr lang="fr-FR"/>
          </a:p>
        </p:txBody>
      </p:sp>
    </p:spTree>
    <p:extLst>
      <p:ext uri="{BB962C8B-B14F-4D97-AF65-F5344CB8AC3E}">
        <p14:creationId xmlns:p14="http://schemas.microsoft.com/office/powerpoint/2010/main" val="15600989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78</a:t>
            </a:fld>
            <a:endParaRPr lang="fr-FR"/>
          </a:p>
        </p:txBody>
      </p:sp>
    </p:spTree>
    <p:extLst>
      <p:ext uri="{BB962C8B-B14F-4D97-AF65-F5344CB8AC3E}">
        <p14:creationId xmlns:p14="http://schemas.microsoft.com/office/powerpoint/2010/main" val="1381195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210854-3294-4552-9300-C6E5208EB832}" type="slidenum">
              <a:rPr lang="en-US" smtClean="0"/>
              <a:t>49</a:t>
            </a:fld>
            <a:endParaRPr lang="en-US"/>
          </a:p>
        </p:txBody>
      </p:sp>
    </p:spTree>
    <p:extLst>
      <p:ext uri="{BB962C8B-B14F-4D97-AF65-F5344CB8AC3E}">
        <p14:creationId xmlns:p14="http://schemas.microsoft.com/office/powerpoint/2010/main" val="2648683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52</a:t>
            </a:fld>
            <a:endParaRPr lang="fr-FR"/>
          </a:p>
        </p:txBody>
      </p:sp>
    </p:spTree>
    <p:extLst>
      <p:ext uri="{BB962C8B-B14F-4D97-AF65-F5344CB8AC3E}">
        <p14:creationId xmlns:p14="http://schemas.microsoft.com/office/powerpoint/2010/main" val="362201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57</a:t>
            </a:fld>
            <a:endParaRPr lang="fr-FR"/>
          </a:p>
        </p:txBody>
      </p:sp>
    </p:spTree>
    <p:extLst>
      <p:ext uri="{BB962C8B-B14F-4D97-AF65-F5344CB8AC3E}">
        <p14:creationId xmlns:p14="http://schemas.microsoft.com/office/powerpoint/2010/main" val="646379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58</a:t>
            </a:fld>
            <a:endParaRPr lang="fr-FR"/>
          </a:p>
        </p:txBody>
      </p:sp>
    </p:spTree>
    <p:extLst>
      <p:ext uri="{BB962C8B-B14F-4D97-AF65-F5344CB8AC3E}">
        <p14:creationId xmlns:p14="http://schemas.microsoft.com/office/powerpoint/2010/main" val="2851558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59</a:t>
            </a:fld>
            <a:endParaRPr lang="fr-FR"/>
          </a:p>
        </p:txBody>
      </p:sp>
    </p:spTree>
    <p:extLst>
      <p:ext uri="{BB962C8B-B14F-4D97-AF65-F5344CB8AC3E}">
        <p14:creationId xmlns:p14="http://schemas.microsoft.com/office/powerpoint/2010/main" val="1047349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60</a:t>
            </a:fld>
            <a:endParaRPr lang="fr-FR"/>
          </a:p>
        </p:txBody>
      </p:sp>
    </p:spTree>
    <p:extLst>
      <p:ext uri="{BB962C8B-B14F-4D97-AF65-F5344CB8AC3E}">
        <p14:creationId xmlns:p14="http://schemas.microsoft.com/office/powerpoint/2010/main" val="797298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61</a:t>
            </a:fld>
            <a:endParaRPr lang="fr-FR"/>
          </a:p>
        </p:txBody>
      </p:sp>
    </p:spTree>
    <p:extLst>
      <p:ext uri="{BB962C8B-B14F-4D97-AF65-F5344CB8AC3E}">
        <p14:creationId xmlns:p14="http://schemas.microsoft.com/office/powerpoint/2010/main" val="11009625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DC919E-F458-C846-904D-8DF070ABA2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3D8E1D18-AAE1-0245-9AD6-BB1499434FE2}"/>
              </a:ext>
            </a:extLst>
          </p:cNvPr>
          <p:cNvSpPr>
            <a:spLocks noGrp="1"/>
          </p:cNvSpPr>
          <p:nvPr>
            <p:ph type="ctrTitle"/>
          </p:nvPr>
        </p:nvSpPr>
        <p:spPr>
          <a:xfrm>
            <a:off x="1524002" y="1078502"/>
            <a:ext cx="9144000" cy="2387600"/>
          </a:xfrm>
        </p:spPr>
        <p:txBody>
          <a:bodyPr anchor="b"/>
          <a:lstStyle>
            <a:lvl1pPr algn="ctr">
              <a:defRPr>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11" name="Subtitle 2">
            <a:extLst>
              <a:ext uri="{FF2B5EF4-FFF2-40B4-BE49-F238E27FC236}">
                <a16:creationId xmlns:a16="http://schemas.microsoft.com/office/drawing/2014/main" id="{76F0E829-21E7-864E-9EAE-52E5802B950C}"/>
              </a:ext>
            </a:extLst>
          </p:cNvPr>
          <p:cNvSpPr>
            <a:spLocks noGrp="1"/>
          </p:cNvSpPr>
          <p:nvPr>
            <p:ph type="subTitle" idx="1"/>
          </p:nvPr>
        </p:nvSpPr>
        <p:spPr>
          <a:xfrm>
            <a:off x="1524002" y="3558177"/>
            <a:ext cx="9144000" cy="1655762"/>
          </a:xfrm>
        </p:spPr>
        <p:txBody>
          <a:bodyPr>
            <a:normAutofit/>
          </a:bodyPr>
          <a:lstStyle>
            <a:lvl1pPr marL="0" indent="0" algn="ctr">
              <a:buFontTx/>
              <a:buNone/>
              <a:defRPr sz="2400">
                <a:solidFill>
                  <a:schemeClr val="bg1"/>
                </a:solidFill>
                <a:latin typeface="Arial" panose="020B0604020202020204" pitchFamily="34" charset="0"/>
                <a:cs typeface="Arial" panose="020B0604020202020204" pitchFamily="34" charset="0"/>
              </a:defRPr>
            </a:lvl1pPr>
          </a:lstStyle>
          <a:p>
            <a:r>
              <a:rPr lang="en-US" smtClean="0"/>
              <a:t>Click to edit Master subtitle style</a:t>
            </a:r>
            <a:endParaRPr lang="en-US" dirty="0"/>
          </a:p>
        </p:txBody>
      </p:sp>
    </p:spTree>
    <p:extLst>
      <p:ext uri="{BB962C8B-B14F-4D97-AF65-F5344CB8AC3E}">
        <p14:creationId xmlns:p14="http://schemas.microsoft.com/office/powerpoint/2010/main" val="2142718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chém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40B009-D651-5D47-9374-46DFDB611FB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ext Placeholder 21">
            <a:extLst>
              <a:ext uri="{FF2B5EF4-FFF2-40B4-BE49-F238E27FC236}">
                <a16:creationId xmlns:a16="http://schemas.microsoft.com/office/drawing/2014/main" id="{AC4C6899-D16B-F542-83AB-7FE067516527}"/>
              </a:ext>
            </a:extLst>
          </p:cNvPr>
          <p:cNvSpPr>
            <a:spLocks noGrp="1"/>
          </p:cNvSpPr>
          <p:nvPr>
            <p:ph type="body" sz="quarter" idx="14"/>
          </p:nvPr>
        </p:nvSpPr>
        <p:spPr>
          <a:xfrm>
            <a:off x="838200" y="1801076"/>
            <a:ext cx="3213100" cy="1748369"/>
          </a:xfrm>
          <a:prstGeom prst="rect">
            <a:avLst/>
          </a:prstGeom>
        </p:spPr>
        <p:txBody>
          <a:bodyPr anchor="t"/>
          <a:lstStyle>
            <a:lvl1pPr marL="0" indent="0">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smtClean="0"/>
              <a:t>Edit Master text styles</a:t>
            </a:r>
          </a:p>
        </p:txBody>
      </p:sp>
      <p:sp>
        <p:nvSpPr>
          <p:cNvPr id="16" name="Rectangle 15">
            <a:extLst>
              <a:ext uri="{FF2B5EF4-FFF2-40B4-BE49-F238E27FC236}">
                <a16:creationId xmlns:a16="http://schemas.microsoft.com/office/drawing/2014/main" id="{4F9B7DDD-35B7-384F-A065-205E938FFB04}"/>
              </a:ext>
            </a:extLst>
          </p:cNvPr>
          <p:cNvSpPr/>
          <p:nvPr userDrawn="1"/>
        </p:nvSpPr>
        <p:spPr>
          <a:xfrm rot="2700000">
            <a:off x="4819139" y="2021380"/>
            <a:ext cx="1155700" cy="1155700"/>
          </a:xfrm>
          <a:prstGeom prst="rect">
            <a:avLst/>
          </a:prstGeom>
          <a:solidFill>
            <a:srgbClr val="057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23CA55B-9859-1C40-A9C5-CA77BCB11056}"/>
              </a:ext>
            </a:extLst>
          </p:cNvPr>
          <p:cNvSpPr/>
          <p:nvPr userDrawn="1"/>
        </p:nvSpPr>
        <p:spPr>
          <a:xfrm rot="2700000">
            <a:off x="4819138" y="3912828"/>
            <a:ext cx="1155700" cy="1155700"/>
          </a:xfrm>
          <a:prstGeom prst="rect">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AEF1267-88FC-004D-81BC-0F60A95B6AF1}"/>
              </a:ext>
            </a:extLst>
          </p:cNvPr>
          <p:cNvSpPr/>
          <p:nvPr userDrawn="1"/>
        </p:nvSpPr>
        <p:spPr>
          <a:xfrm rot="2700000">
            <a:off x="5788742" y="2976629"/>
            <a:ext cx="1155700" cy="1155700"/>
          </a:xfrm>
          <a:prstGeom prst="rect">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C4873FE-FEBF-9B44-84BA-5F95D52B0906}"/>
              </a:ext>
            </a:extLst>
          </p:cNvPr>
          <p:cNvSpPr/>
          <p:nvPr userDrawn="1"/>
        </p:nvSpPr>
        <p:spPr>
          <a:xfrm rot="2700000">
            <a:off x="6758346" y="2021382"/>
            <a:ext cx="1155700" cy="1155700"/>
          </a:xfrm>
          <a:prstGeom prst="rect">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8">
            <a:extLst>
              <a:ext uri="{FF2B5EF4-FFF2-40B4-BE49-F238E27FC236}">
                <a16:creationId xmlns:a16="http://schemas.microsoft.com/office/drawing/2014/main" id="{B238315E-908D-3D4F-8034-5B9814CDF289}"/>
              </a:ext>
            </a:extLst>
          </p:cNvPr>
          <p:cNvSpPr>
            <a:spLocks noGrp="1"/>
          </p:cNvSpPr>
          <p:nvPr>
            <p:ph type="body" sz="quarter" idx="15"/>
          </p:nvPr>
        </p:nvSpPr>
        <p:spPr>
          <a:xfrm>
            <a:off x="4819139" y="2034080"/>
            <a:ext cx="1130300" cy="1130300"/>
          </a:xfrm>
          <a:prstGeom prst="rect">
            <a:avLst/>
          </a:prstGeom>
        </p:spPr>
        <p:txBody>
          <a:bodyPr anchor="ctr"/>
          <a:lstStyle>
            <a:lvl1pPr marL="0" indent="0" algn="ctr">
              <a:buFontTx/>
              <a:buNone/>
              <a:defRPr sz="1400">
                <a:solidFill>
                  <a:schemeClr val="bg2"/>
                </a:solidFill>
                <a:latin typeface="Arial" panose="020B0604020202020204" pitchFamily="34" charset="0"/>
                <a:cs typeface="Arial" panose="020B0604020202020204" pitchFamily="34" charset="0"/>
              </a:defRPr>
            </a:lvl1pPr>
          </a:lstStyle>
          <a:p>
            <a:pPr lvl="0"/>
            <a:r>
              <a:rPr lang="en-US" smtClean="0"/>
              <a:t>Edit Master text styles</a:t>
            </a:r>
          </a:p>
        </p:txBody>
      </p:sp>
      <p:sp>
        <p:nvSpPr>
          <p:cNvPr id="21" name="Text Placeholder 8">
            <a:extLst>
              <a:ext uri="{FF2B5EF4-FFF2-40B4-BE49-F238E27FC236}">
                <a16:creationId xmlns:a16="http://schemas.microsoft.com/office/drawing/2014/main" id="{B1E53137-0905-164D-831B-74C1AF55CAAE}"/>
              </a:ext>
            </a:extLst>
          </p:cNvPr>
          <p:cNvSpPr>
            <a:spLocks noGrp="1"/>
          </p:cNvSpPr>
          <p:nvPr>
            <p:ph type="body" sz="quarter" idx="16"/>
          </p:nvPr>
        </p:nvSpPr>
        <p:spPr>
          <a:xfrm>
            <a:off x="6717787" y="2034080"/>
            <a:ext cx="1130300" cy="1130300"/>
          </a:xfrm>
          <a:prstGeom prst="rect">
            <a:avLst/>
          </a:prstGeom>
        </p:spPr>
        <p:txBody>
          <a:bodyPr anchor="ctr"/>
          <a:lstStyle>
            <a:lvl1pPr marL="0" indent="0" algn="ctr">
              <a:buFontTx/>
              <a:buNone/>
              <a:defRPr sz="1400">
                <a:solidFill>
                  <a:schemeClr val="bg2"/>
                </a:solidFill>
                <a:latin typeface="Arial" panose="020B0604020202020204" pitchFamily="34" charset="0"/>
                <a:cs typeface="Arial" panose="020B0604020202020204" pitchFamily="34" charset="0"/>
              </a:defRPr>
            </a:lvl1pPr>
          </a:lstStyle>
          <a:p>
            <a:pPr lvl="0"/>
            <a:r>
              <a:rPr lang="en-US" smtClean="0"/>
              <a:t>Edit Master text styles</a:t>
            </a:r>
          </a:p>
        </p:txBody>
      </p:sp>
      <p:sp>
        <p:nvSpPr>
          <p:cNvPr id="22" name="Text Placeholder 8">
            <a:extLst>
              <a:ext uri="{FF2B5EF4-FFF2-40B4-BE49-F238E27FC236}">
                <a16:creationId xmlns:a16="http://schemas.microsoft.com/office/drawing/2014/main" id="{3B543ADD-1D33-204A-8515-0F1C0396C203}"/>
              </a:ext>
            </a:extLst>
          </p:cNvPr>
          <p:cNvSpPr>
            <a:spLocks noGrp="1"/>
          </p:cNvSpPr>
          <p:nvPr>
            <p:ph type="body" sz="quarter" idx="17"/>
          </p:nvPr>
        </p:nvSpPr>
        <p:spPr>
          <a:xfrm>
            <a:off x="5814141" y="2999134"/>
            <a:ext cx="1130300" cy="1130300"/>
          </a:xfrm>
          <a:prstGeom prst="rect">
            <a:avLst/>
          </a:prstGeom>
        </p:spPr>
        <p:txBody>
          <a:bodyPr anchor="ctr"/>
          <a:lstStyle>
            <a:lvl1pPr marL="0" indent="0" algn="ctr">
              <a:buFontTx/>
              <a:buNone/>
              <a:defRPr sz="1400">
                <a:solidFill>
                  <a:schemeClr val="bg2"/>
                </a:solidFill>
                <a:latin typeface="Arial" panose="020B0604020202020204" pitchFamily="34" charset="0"/>
                <a:cs typeface="Arial" panose="020B0604020202020204" pitchFamily="34" charset="0"/>
              </a:defRPr>
            </a:lvl1pPr>
          </a:lstStyle>
          <a:p>
            <a:pPr lvl="0"/>
            <a:r>
              <a:rPr lang="en-US" smtClean="0"/>
              <a:t>Edit Master text styles</a:t>
            </a:r>
          </a:p>
        </p:txBody>
      </p:sp>
      <p:sp>
        <p:nvSpPr>
          <p:cNvPr id="23" name="Text Placeholder 8">
            <a:extLst>
              <a:ext uri="{FF2B5EF4-FFF2-40B4-BE49-F238E27FC236}">
                <a16:creationId xmlns:a16="http://schemas.microsoft.com/office/drawing/2014/main" id="{6A01F0DE-5765-4842-9E4E-DBCB6B4F0B69}"/>
              </a:ext>
            </a:extLst>
          </p:cNvPr>
          <p:cNvSpPr>
            <a:spLocks noGrp="1"/>
          </p:cNvSpPr>
          <p:nvPr>
            <p:ph type="body" sz="quarter" idx="18"/>
          </p:nvPr>
        </p:nvSpPr>
        <p:spPr>
          <a:xfrm>
            <a:off x="4819139" y="3921162"/>
            <a:ext cx="1130300" cy="1130300"/>
          </a:xfrm>
          <a:prstGeom prst="rect">
            <a:avLst/>
          </a:prstGeom>
        </p:spPr>
        <p:txBody>
          <a:bodyPr anchor="ctr"/>
          <a:lstStyle>
            <a:lvl1pPr marL="0" indent="0" algn="ctr">
              <a:buFontTx/>
              <a:buNone/>
              <a:defRPr sz="1400">
                <a:solidFill>
                  <a:schemeClr val="bg2"/>
                </a:solidFill>
                <a:latin typeface="Arial" panose="020B0604020202020204" pitchFamily="34" charset="0"/>
                <a:cs typeface="Arial" panose="020B0604020202020204" pitchFamily="34" charset="0"/>
              </a:defRPr>
            </a:lvl1pPr>
          </a:lstStyle>
          <a:p>
            <a:pPr lvl="0"/>
            <a:r>
              <a:rPr lang="en-US" smtClean="0"/>
              <a:t>Edit Master text styles</a:t>
            </a:r>
          </a:p>
        </p:txBody>
      </p:sp>
      <p:sp>
        <p:nvSpPr>
          <p:cNvPr id="14" name="Title 1">
            <a:extLst>
              <a:ext uri="{FF2B5EF4-FFF2-40B4-BE49-F238E27FC236}">
                <a16:creationId xmlns:a16="http://schemas.microsoft.com/office/drawing/2014/main" id="{168AF82D-002A-4245-AF42-7DF916655DE1}"/>
              </a:ext>
            </a:extLst>
          </p:cNvPr>
          <p:cNvSpPr>
            <a:spLocks noGrp="1"/>
          </p:cNvSpPr>
          <p:nvPr>
            <p:ph type="ctrTitle"/>
          </p:nvPr>
        </p:nvSpPr>
        <p:spPr>
          <a:xfrm>
            <a:off x="0" y="0"/>
            <a:ext cx="12192000" cy="887506"/>
          </a:xfrm>
          <a:prstGeom prst="rect">
            <a:avLst/>
          </a:prstGeom>
        </p:spPr>
        <p:txBody>
          <a:bodyPr anchor="ctr">
            <a:normAutofit/>
          </a:bodyPr>
          <a:lstStyle>
            <a:lvl1pPr algn="ctr">
              <a:defRPr sz="3000" b="0">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25" name="Slide Number Placeholder 2">
            <a:extLst>
              <a:ext uri="{FF2B5EF4-FFF2-40B4-BE49-F238E27FC236}">
                <a16:creationId xmlns:a16="http://schemas.microsoft.com/office/drawing/2014/main" id="{34B8DE4B-5342-7B42-8B63-154C6BB261CF}"/>
              </a:ext>
            </a:extLst>
          </p:cNvPr>
          <p:cNvSpPr txBox="1">
            <a:spLocks/>
          </p:cNvSpPr>
          <p:nvPr userDrawn="1"/>
        </p:nvSpPr>
        <p:spPr>
          <a:xfrm>
            <a:off x="838800" y="635760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E807F0E9-A261-CE4A-909A-89843AD1D2E4}" type="slidenum">
              <a:rPr lang="en-US" sz="1200" kern="1200" noProof="0" smtClean="0">
                <a:solidFill>
                  <a:schemeClr val="tx1">
                    <a:tint val="75000"/>
                  </a:schemeClr>
                </a:solidFill>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200" kern="1200" noProof="0" dirty="0">
              <a:solidFill>
                <a:schemeClr val="tx1">
                  <a:tint val="75000"/>
                </a:schemeClr>
              </a:solidFill>
              <a:latin typeface="+mn-lt"/>
              <a:ea typeface="+mn-ea"/>
              <a:cs typeface="+mn-cs"/>
            </a:endParaRPr>
          </a:p>
        </p:txBody>
      </p:sp>
    </p:spTree>
    <p:extLst>
      <p:ext uri="{BB962C8B-B14F-4D97-AF65-F5344CB8AC3E}">
        <p14:creationId xmlns:p14="http://schemas.microsoft.com/office/powerpoint/2010/main" val="2986206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lonne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24BD2C-7221-3E46-8534-E35D4649B84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4C954309-4F19-564D-B11E-E87216952B79}"/>
              </a:ext>
            </a:extLst>
          </p:cNvPr>
          <p:cNvSpPr>
            <a:spLocks noGrp="1"/>
          </p:cNvSpPr>
          <p:nvPr>
            <p:ph type="body" sz="quarter" idx="14"/>
          </p:nvPr>
        </p:nvSpPr>
        <p:spPr>
          <a:xfrm>
            <a:off x="1131324" y="1299882"/>
            <a:ext cx="4423902" cy="4628970"/>
          </a:xfrm>
        </p:spPr>
        <p:txBody>
          <a:bodyPr>
            <a:normAutofit/>
          </a:bodyPr>
          <a:lstStyle>
            <a:lvl1pPr marL="0" indent="0">
              <a:buFontTx/>
              <a:buNone/>
              <a:defRPr sz="2000">
                <a:solidFill>
                  <a:schemeClr val="tx2"/>
                </a:solidFill>
                <a:latin typeface="Arial" panose="020B0604020202020204" pitchFamily="34" charset="0"/>
                <a:cs typeface="Arial" panose="020B0604020202020204" pitchFamily="34" charset="0"/>
              </a:defRPr>
            </a:lvl1pPr>
            <a:lvl2pPr marL="457200" indent="0">
              <a:buFontTx/>
              <a:buNone/>
              <a:defRPr>
                <a:latin typeface="Arial" panose="020B0604020202020204" pitchFamily="34" charset="0"/>
                <a:cs typeface="Arial" panose="020B0604020202020204" pitchFamily="34" charset="0"/>
              </a:defRPr>
            </a:lvl2pPr>
            <a:lvl3pPr marL="914400" indent="0">
              <a:buFontTx/>
              <a:buNone/>
              <a:defRPr>
                <a:latin typeface="Arial" panose="020B0604020202020204" pitchFamily="34" charset="0"/>
                <a:cs typeface="Arial" panose="020B0604020202020204" pitchFamily="34" charset="0"/>
              </a:defRPr>
            </a:lvl3pPr>
            <a:lvl4pPr marL="1371600" indent="0">
              <a:buFontTx/>
              <a:buNone/>
              <a:defRPr>
                <a:latin typeface="Arial" panose="020B0604020202020204" pitchFamily="34" charset="0"/>
                <a:cs typeface="Arial" panose="020B0604020202020204" pitchFamily="34" charset="0"/>
              </a:defRPr>
            </a:lvl4pPr>
            <a:lvl5pPr marL="1828800" indent="0">
              <a:buFontTx/>
              <a:buNone/>
              <a:defRPr>
                <a:latin typeface="Arial" panose="020B0604020202020204" pitchFamily="34" charset="0"/>
                <a:cs typeface="Arial" panose="020B0604020202020204" pitchFamily="34" charset="0"/>
              </a:defRPr>
            </a:lvl5pPr>
          </a:lstStyle>
          <a:p>
            <a:pPr lvl="0"/>
            <a:r>
              <a:rPr lang="en-US" smtClean="0"/>
              <a:t>Edit Master text styles</a:t>
            </a:r>
          </a:p>
        </p:txBody>
      </p:sp>
      <p:sp>
        <p:nvSpPr>
          <p:cNvPr id="24" name="Text Placeholder 5">
            <a:extLst>
              <a:ext uri="{FF2B5EF4-FFF2-40B4-BE49-F238E27FC236}">
                <a16:creationId xmlns:a16="http://schemas.microsoft.com/office/drawing/2014/main" id="{9AC86795-4D5B-944B-BFC6-9BD3D3B12989}"/>
              </a:ext>
            </a:extLst>
          </p:cNvPr>
          <p:cNvSpPr>
            <a:spLocks noGrp="1"/>
          </p:cNvSpPr>
          <p:nvPr>
            <p:ph type="body" sz="quarter" idx="15"/>
          </p:nvPr>
        </p:nvSpPr>
        <p:spPr>
          <a:xfrm>
            <a:off x="6652137" y="1299881"/>
            <a:ext cx="4423902" cy="4628970"/>
          </a:xfrm>
        </p:spPr>
        <p:txBody>
          <a:bodyPr>
            <a:normAutofit/>
          </a:bodyPr>
          <a:lstStyle>
            <a:lvl1pPr marL="0" indent="0">
              <a:buFontTx/>
              <a:buNone/>
              <a:defRPr sz="2000">
                <a:solidFill>
                  <a:schemeClr val="tx2"/>
                </a:solidFill>
                <a:latin typeface="Arial" panose="020B0604020202020204" pitchFamily="34" charset="0"/>
                <a:cs typeface="Arial" panose="020B0604020202020204" pitchFamily="34" charset="0"/>
              </a:defRPr>
            </a:lvl1pPr>
            <a:lvl2pPr marL="457200" indent="0">
              <a:buFontTx/>
              <a:buNone/>
              <a:defRPr>
                <a:latin typeface="Arial" panose="020B0604020202020204" pitchFamily="34" charset="0"/>
                <a:cs typeface="Arial" panose="020B0604020202020204" pitchFamily="34" charset="0"/>
              </a:defRPr>
            </a:lvl2pPr>
            <a:lvl3pPr marL="914400" indent="0">
              <a:buFontTx/>
              <a:buNone/>
              <a:defRPr>
                <a:latin typeface="Arial" panose="020B0604020202020204" pitchFamily="34" charset="0"/>
                <a:cs typeface="Arial" panose="020B0604020202020204" pitchFamily="34" charset="0"/>
              </a:defRPr>
            </a:lvl3pPr>
            <a:lvl4pPr marL="1371600" indent="0">
              <a:buFontTx/>
              <a:buNone/>
              <a:defRPr>
                <a:latin typeface="Arial" panose="020B0604020202020204" pitchFamily="34" charset="0"/>
                <a:cs typeface="Arial" panose="020B0604020202020204" pitchFamily="34" charset="0"/>
              </a:defRPr>
            </a:lvl4pPr>
            <a:lvl5pPr marL="1828800" indent="0">
              <a:buFontTx/>
              <a:buNone/>
              <a:defRPr>
                <a:latin typeface="Arial" panose="020B0604020202020204" pitchFamily="34" charset="0"/>
                <a:cs typeface="Arial" panose="020B0604020202020204" pitchFamily="34" charset="0"/>
              </a:defRPr>
            </a:lvl5pPr>
          </a:lstStyle>
          <a:p>
            <a:pPr lvl="0"/>
            <a:r>
              <a:rPr lang="en-US" smtClean="0"/>
              <a:t>Edit Master text styles</a:t>
            </a:r>
          </a:p>
        </p:txBody>
      </p:sp>
      <p:sp>
        <p:nvSpPr>
          <p:cNvPr id="11" name="Title 1">
            <a:extLst>
              <a:ext uri="{FF2B5EF4-FFF2-40B4-BE49-F238E27FC236}">
                <a16:creationId xmlns:a16="http://schemas.microsoft.com/office/drawing/2014/main" id="{1156C256-224B-114E-8AF0-4E02A12C495D}"/>
              </a:ext>
            </a:extLst>
          </p:cNvPr>
          <p:cNvSpPr>
            <a:spLocks noGrp="1"/>
          </p:cNvSpPr>
          <p:nvPr>
            <p:ph type="ctrTitle"/>
          </p:nvPr>
        </p:nvSpPr>
        <p:spPr>
          <a:xfrm>
            <a:off x="0" y="0"/>
            <a:ext cx="12192000" cy="887506"/>
          </a:xfrm>
          <a:prstGeom prst="rect">
            <a:avLst/>
          </a:prstGeom>
        </p:spPr>
        <p:txBody>
          <a:bodyPr anchor="ctr">
            <a:normAutofit/>
          </a:bodyPr>
          <a:lstStyle>
            <a:lvl1pPr algn="ctr">
              <a:defRPr sz="3000" b="0">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7" name="Slide Number Placeholder 2">
            <a:extLst>
              <a:ext uri="{FF2B5EF4-FFF2-40B4-BE49-F238E27FC236}">
                <a16:creationId xmlns:a16="http://schemas.microsoft.com/office/drawing/2014/main" id="{34B8DE4B-5342-7B42-8B63-154C6BB261CF}"/>
              </a:ext>
            </a:extLst>
          </p:cNvPr>
          <p:cNvSpPr txBox="1">
            <a:spLocks/>
          </p:cNvSpPr>
          <p:nvPr userDrawn="1"/>
        </p:nvSpPr>
        <p:spPr>
          <a:xfrm>
            <a:off x="838800" y="635760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E807F0E9-A261-CE4A-909A-89843AD1D2E4}" type="slidenum">
              <a:rPr lang="en-US" sz="1200" kern="1200" noProof="0" smtClean="0">
                <a:solidFill>
                  <a:schemeClr val="tx1">
                    <a:tint val="75000"/>
                  </a:schemeClr>
                </a:solidFill>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200" kern="1200" noProof="0" dirty="0">
              <a:solidFill>
                <a:schemeClr val="tx1">
                  <a:tint val="75000"/>
                </a:schemeClr>
              </a:solidFill>
              <a:latin typeface="+mn-lt"/>
              <a:ea typeface="+mn-ea"/>
              <a:cs typeface="+mn-cs"/>
            </a:endParaRPr>
          </a:p>
        </p:txBody>
      </p:sp>
    </p:spTree>
    <p:extLst>
      <p:ext uri="{BB962C8B-B14F-4D97-AF65-F5344CB8AC3E}">
        <p14:creationId xmlns:p14="http://schemas.microsoft.com/office/powerpoint/2010/main" val="4002634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120840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12" name="Content Placeholder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2893324" cy="2890265"/>
          </a:xfrm>
          <a:prstGeom prst="rect">
            <a:avLst/>
          </a:prstGeom>
        </p:spPr>
      </p:pic>
      <p:sp>
        <p:nvSpPr>
          <p:cNvPr id="3" name="Content Placeholder 2"/>
          <p:cNvSpPr>
            <a:spLocks noGrp="1"/>
          </p:cNvSpPr>
          <p:nvPr>
            <p:ph idx="1"/>
          </p:nvPr>
        </p:nvSpPr>
        <p:spPr>
          <a:xfrm>
            <a:off x="1132764" y="1825625"/>
            <a:ext cx="9962866" cy="4351338"/>
          </a:xfrm>
        </p:spPr>
        <p:txBody>
          <a:bodyPr/>
          <a:lstStyle>
            <a:lvl1pPr marL="228600" indent="-228600">
              <a:buFontTx/>
              <a:buBlip>
                <a:blip r:embed="rId3"/>
              </a:buBlip>
              <a:defRPr>
                <a:solidFill>
                  <a:srgbClr val="3B3938"/>
                </a:solidFill>
              </a:defRPr>
            </a:lvl1pPr>
            <a:lvl2pPr marL="685800" indent="-228600">
              <a:buFontTx/>
              <a:buBlip>
                <a:blip r:embed="rId4"/>
              </a:buBlip>
              <a:defRPr>
                <a:solidFill>
                  <a:srgbClr val="3B3938"/>
                </a:solidFill>
              </a:defRPr>
            </a:lvl2pPr>
            <a:lvl3pPr>
              <a:buClr>
                <a:srgbClr val="007CBB"/>
              </a:buClr>
              <a:defRPr>
                <a:solidFill>
                  <a:srgbClr val="3B3938"/>
                </a:solidFill>
              </a:defRPr>
            </a:lvl3pPr>
            <a:lvl4pPr>
              <a:buClr>
                <a:srgbClr val="D23D50"/>
              </a:buClr>
              <a:defRPr>
                <a:solidFill>
                  <a:srgbClr val="3B3938"/>
                </a:solidFill>
              </a:defRPr>
            </a:lvl4pPr>
            <a:lvl5pPr>
              <a:buClr>
                <a:srgbClr val="007CBB"/>
              </a:buClr>
              <a:defRPr>
                <a:solidFill>
                  <a:srgbClr val="3B3938"/>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4038600" y="6356350"/>
            <a:ext cx="4114800" cy="360000"/>
          </a:xfrm>
          <a:solidFill>
            <a:srgbClr val="007CBB"/>
          </a:solidFill>
        </p:spPr>
        <p:txBody>
          <a:bodyPr/>
          <a:lstStyle>
            <a:lvl1pPr>
              <a:defRPr b="1">
                <a:solidFill>
                  <a:schemeClr val="bg1"/>
                </a:solidFill>
              </a:defRPr>
            </a:lvl1pPr>
          </a:lstStyle>
          <a:p>
            <a:endParaRPr lang="en-US" dirty="0"/>
          </a:p>
        </p:txBody>
      </p:sp>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906338" y="457890"/>
            <a:ext cx="894924" cy="1140031"/>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92000" y="5073222"/>
            <a:ext cx="1800000" cy="1784778"/>
          </a:xfrm>
          <a:prstGeom prst="rect">
            <a:avLst/>
          </a:prstGeom>
        </p:spPr>
      </p:pic>
      <p:sp>
        <p:nvSpPr>
          <p:cNvPr id="2" name="Title 1"/>
          <p:cNvSpPr>
            <a:spLocks noGrp="1"/>
          </p:cNvSpPr>
          <p:nvPr>
            <p:ph type="title"/>
          </p:nvPr>
        </p:nvSpPr>
        <p:spPr>
          <a:xfrm>
            <a:off x="2483893" y="365125"/>
            <a:ext cx="8869906" cy="1325563"/>
          </a:xfrm>
        </p:spPr>
        <p:txBody>
          <a:bodyPr anchor="t">
            <a:normAutofit/>
          </a:bodyPr>
          <a:lstStyle>
            <a:lvl1pPr>
              <a:defRPr sz="4000" b="1">
                <a:solidFill>
                  <a:srgbClr val="3B3938"/>
                </a:solidFill>
              </a:defRPr>
            </a:lvl1pPr>
          </a:lstStyle>
          <a:p>
            <a:r>
              <a:rPr lang="en-US" dirty="0" smtClean="0"/>
              <a:t>Click to edit Master title style</a:t>
            </a:r>
            <a:endParaRPr lang="en-US" dirty="0"/>
          </a:p>
        </p:txBody>
      </p:sp>
      <p:sp>
        <p:nvSpPr>
          <p:cNvPr id="11" name="Right Triangle 10"/>
          <p:cNvSpPr/>
          <p:nvPr userDrawn="1"/>
        </p:nvSpPr>
        <p:spPr>
          <a:xfrm flipH="1" flipV="1">
            <a:off x="7820167" y="6356350"/>
            <a:ext cx="333233" cy="36000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02794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 2 col left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3C9B24-F1A3-7C43-9D8C-114820AF1796}"/>
              </a:ext>
            </a:extLst>
          </p:cNvPr>
          <p:cNvSpPr/>
          <p:nvPr userDrawn="1"/>
        </p:nvSpPr>
        <p:spPr>
          <a:xfrm>
            <a:off x="-1" y="0"/>
            <a:ext cx="12192001" cy="1219200"/>
          </a:xfrm>
          <a:prstGeom prst="rect">
            <a:avLst/>
          </a:prstGeom>
          <a:gradFill>
            <a:gsLst>
              <a:gs pos="100000">
                <a:srgbClr val="0C6EAA"/>
              </a:gs>
              <a:gs pos="10000">
                <a:srgbClr val="4BA0D2"/>
              </a:gs>
            </a:gsLst>
            <a:lin ang="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dirty="0" err="1">
              <a:solidFill>
                <a:schemeClr val="tx1"/>
              </a:solidFill>
            </a:endParaRPr>
          </a:p>
        </p:txBody>
      </p:sp>
      <p:sp>
        <p:nvSpPr>
          <p:cNvPr id="6" name="Content Placeholder 12">
            <a:extLst>
              <a:ext uri="{FF2B5EF4-FFF2-40B4-BE49-F238E27FC236}">
                <a16:creationId xmlns:a16="http://schemas.microsoft.com/office/drawing/2014/main" id="{5B88A0FB-F50C-954C-BF8A-06937F6B6FBE}"/>
              </a:ext>
            </a:extLst>
          </p:cNvPr>
          <p:cNvSpPr>
            <a:spLocks noGrp="1"/>
          </p:cNvSpPr>
          <p:nvPr>
            <p:ph sz="quarter" idx="13" hasCustomPrompt="1"/>
          </p:nvPr>
        </p:nvSpPr>
        <p:spPr>
          <a:xfrm>
            <a:off x="6515306" y="1731246"/>
            <a:ext cx="5255655" cy="356898"/>
          </a:xfrm>
        </p:spPr>
        <p:txBody>
          <a:bodyPr>
            <a:noAutofit/>
          </a:bodyPr>
          <a:lstStyle>
            <a:lvl1pPr marL="0" indent="0">
              <a:buNone/>
              <a:defRPr sz="2000" b="1">
                <a:solidFill>
                  <a:srgbClr val="6C1D45"/>
                </a:solidFill>
                <a:latin typeface="Roboto" panose="02000000000000000000" pitchFamily="2" charset="0"/>
                <a:ea typeface="Roboto" panose="02000000000000000000" pitchFamily="2" charset="0"/>
              </a:defRPr>
            </a:lvl1pPr>
          </a:lstStyle>
          <a:p>
            <a:pPr lvl="0"/>
            <a:r>
              <a:rPr lang="en-US" dirty="0"/>
              <a:t>Header</a:t>
            </a:r>
          </a:p>
        </p:txBody>
      </p:sp>
      <p:sp>
        <p:nvSpPr>
          <p:cNvPr id="9" name="Content Placeholder 14">
            <a:extLst>
              <a:ext uri="{FF2B5EF4-FFF2-40B4-BE49-F238E27FC236}">
                <a16:creationId xmlns:a16="http://schemas.microsoft.com/office/drawing/2014/main" id="{5CB5A0A6-E63B-BC41-8540-D1E4EA5237ED}"/>
              </a:ext>
            </a:extLst>
          </p:cNvPr>
          <p:cNvSpPr>
            <a:spLocks noGrp="1"/>
          </p:cNvSpPr>
          <p:nvPr>
            <p:ph sz="quarter" idx="14" hasCustomPrompt="1"/>
          </p:nvPr>
        </p:nvSpPr>
        <p:spPr>
          <a:xfrm>
            <a:off x="6515306" y="2372596"/>
            <a:ext cx="5255655" cy="4262804"/>
          </a:xfrm>
        </p:spPr>
        <p:txBody>
          <a:bodyPr>
            <a:normAutofit/>
          </a:bodyPr>
          <a:lstStyle>
            <a:lvl1pPr marL="0" indent="0">
              <a:lnSpc>
                <a:spcPct val="100000"/>
              </a:lnSpc>
              <a:buNone/>
              <a:defRPr sz="1600">
                <a:solidFill>
                  <a:srgbClr val="4A4F54"/>
                </a:solidFill>
                <a:latin typeface="Roboto" panose="02000000000000000000" pitchFamily="2" charset="0"/>
                <a:ea typeface="Roboto" panose="02000000000000000000" pitchFamily="2" charset="0"/>
              </a:defRPr>
            </a:lvl1pPr>
          </a:lstStyle>
          <a:p>
            <a:pPr lvl="0"/>
            <a:r>
              <a:rPr lang="en-US" dirty="0"/>
              <a:t>Body copy</a:t>
            </a:r>
          </a:p>
        </p:txBody>
      </p:sp>
      <p:sp>
        <p:nvSpPr>
          <p:cNvPr id="11" name="Title 1">
            <a:extLst>
              <a:ext uri="{FF2B5EF4-FFF2-40B4-BE49-F238E27FC236}">
                <a16:creationId xmlns:a16="http://schemas.microsoft.com/office/drawing/2014/main" id="{BA2CD1E3-FD4F-0743-AAEC-069ECD9D1EA2}"/>
              </a:ext>
            </a:extLst>
          </p:cNvPr>
          <p:cNvSpPr>
            <a:spLocks noGrp="1"/>
          </p:cNvSpPr>
          <p:nvPr>
            <p:ph type="title" hasCustomPrompt="1"/>
          </p:nvPr>
        </p:nvSpPr>
        <p:spPr>
          <a:xfrm>
            <a:off x="339435" y="17927"/>
            <a:ext cx="11431526" cy="1129556"/>
          </a:xfrm>
          <a:prstGeom prst="rect">
            <a:avLst/>
          </a:prstGeom>
        </p:spPr>
        <p:txBody>
          <a:bodyPr>
            <a:normAutofit/>
          </a:bodyPr>
          <a:lstStyle>
            <a:lvl1pPr>
              <a:defRPr sz="3000">
                <a:solidFill>
                  <a:schemeClr val="bg1"/>
                </a:solidFill>
              </a:defRPr>
            </a:lvl1pPr>
          </a:lstStyle>
          <a:p>
            <a:r>
              <a:rPr lang="en-US" dirty="0"/>
              <a:t>Two column layout — option 1 left image</a:t>
            </a:r>
          </a:p>
        </p:txBody>
      </p:sp>
      <p:sp>
        <p:nvSpPr>
          <p:cNvPr id="12" name="Slide Number Placeholder 5">
            <a:extLst>
              <a:ext uri="{FF2B5EF4-FFF2-40B4-BE49-F238E27FC236}">
                <a16:creationId xmlns:a16="http://schemas.microsoft.com/office/drawing/2014/main" id="{0C467AD2-1A83-534E-A2AD-35C51302E734}"/>
              </a:ext>
            </a:extLst>
          </p:cNvPr>
          <p:cNvSpPr>
            <a:spLocks noGrp="1"/>
          </p:cNvSpPr>
          <p:nvPr>
            <p:ph type="sldNum" sz="quarter" idx="12"/>
          </p:nvPr>
        </p:nvSpPr>
        <p:spPr>
          <a:xfrm>
            <a:off x="9027761" y="6270275"/>
            <a:ext cx="2743200" cy="365125"/>
          </a:xfrm>
          <a:prstGeom prst="rect">
            <a:avLst/>
          </a:prstGeom>
        </p:spPr>
        <p:txBody>
          <a:bodyPr/>
          <a:lstStyle/>
          <a:p>
            <a:fld id="{D45B42A2-12DC-D04A-88D3-A93CC82DF348}" type="slidenum">
              <a:rPr lang="en-US" smtClean="0"/>
              <a:t>‹#›</a:t>
            </a:fld>
            <a:endParaRPr lang="en-US" dirty="0"/>
          </a:p>
        </p:txBody>
      </p:sp>
      <p:sp>
        <p:nvSpPr>
          <p:cNvPr id="3" name="Picture Placeholder 2"/>
          <p:cNvSpPr>
            <a:spLocks noGrp="1"/>
          </p:cNvSpPr>
          <p:nvPr>
            <p:ph type="pic" sz="quarter" idx="15"/>
          </p:nvPr>
        </p:nvSpPr>
        <p:spPr>
          <a:xfrm>
            <a:off x="0" y="1219200"/>
            <a:ext cx="6056313" cy="5638800"/>
          </a:xfrm>
        </p:spPr>
        <p:txBody>
          <a:bodyPr/>
          <a:lstStyle/>
          <a:p>
            <a:endParaRPr lang="en-US"/>
          </a:p>
        </p:txBody>
      </p:sp>
    </p:spTree>
    <p:extLst>
      <p:ext uri="{BB962C8B-B14F-4D97-AF65-F5344CB8AC3E}">
        <p14:creationId xmlns:p14="http://schemas.microsoft.com/office/powerpoint/2010/main" val="375205613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ustom - 2 col left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3C9B24-F1A3-7C43-9D8C-114820AF1796}"/>
              </a:ext>
            </a:extLst>
          </p:cNvPr>
          <p:cNvSpPr/>
          <p:nvPr userDrawn="1"/>
        </p:nvSpPr>
        <p:spPr>
          <a:xfrm>
            <a:off x="-1" y="0"/>
            <a:ext cx="12192001" cy="1219200"/>
          </a:xfrm>
          <a:prstGeom prst="rect">
            <a:avLst/>
          </a:prstGeom>
          <a:gradFill>
            <a:gsLst>
              <a:gs pos="100000">
                <a:srgbClr val="0C6EAA"/>
              </a:gs>
              <a:gs pos="10000">
                <a:srgbClr val="4BA0D2"/>
              </a:gs>
            </a:gsLst>
            <a:lin ang="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dirty="0" err="1">
              <a:solidFill>
                <a:schemeClr val="tx1"/>
              </a:solidFill>
            </a:endParaRPr>
          </a:p>
        </p:txBody>
      </p:sp>
      <p:sp>
        <p:nvSpPr>
          <p:cNvPr id="9" name="Content Placeholder 14">
            <a:extLst>
              <a:ext uri="{FF2B5EF4-FFF2-40B4-BE49-F238E27FC236}">
                <a16:creationId xmlns:a16="http://schemas.microsoft.com/office/drawing/2014/main" id="{5CB5A0A6-E63B-BC41-8540-D1E4EA5237ED}"/>
              </a:ext>
            </a:extLst>
          </p:cNvPr>
          <p:cNvSpPr>
            <a:spLocks noGrp="1"/>
          </p:cNvSpPr>
          <p:nvPr>
            <p:ph sz="quarter" idx="14"/>
          </p:nvPr>
        </p:nvSpPr>
        <p:spPr>
          <a:xfrm>
            <a:off x="399012" y="1379913"/>
            <a:ext cx="11371950" cy="5255487"/>
          </a:xfrm>
        </p:spPr>
        <p:txBody>
          <a:bodyPr>
            <a:normAutofit/>
          </a:bodyPr>
          <a:lstStyle>
            <a:lvl1pPr marL="342900" indent="-342900">
              <a:lnSpc>
                <a:spcPct val="100000"/>
              </a:lnSpc>
              <a:buFont typeface="Arial" panose="020B0604020202020204" pitchFamily="34" charset="0"/>
              <a:buChar char="•"/>
              <a:defRPr sz="2800">
                <a:solidFill>
                  <a:schemeClr val="tx1"/>
                </a:solidFill>
                <a:latin typeface="+mn-lt"/>
                <a:ea typeface="Roboto" panose="02000000000000000000" pitchFamily="2" charset="0"/>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BA2CD1E3-FD4F-0743-AAEC-069ECD9D1EA2}"/>
              </a:ext>
            </a:extLst>
          </p:cNvPr>
          <p:cNvSpPr>
            <a:spLocks noGrp="1"/>
          </p:cNvSpPr>
          <p:nvPr>
            <p:ph type="title" hasCustomPrompt="1"/>
          </p:nvPr>
        </p:nvSpPr>
        <p:spPr>
          <a:xfrm>
            <a:off x="339435" y="17927"/>
            <a:ext cx="11431526" cy="1129556"/>
          </a:xfrm>
          <a:prstGeom prst="rect">
            <a:avLst/>
          </a:prstGeom>
        </p:spPr>
        <p:txBody>
          <a:bodyPr>
            <a:normAutofit/>
          </a:bodyPr>
          <a:lstStyle>
            <a:lvl1pPr>
              <a:defRPr sz="3000">
                <a:solidFill>
                  <a:schemeClr val="bg1"/>
                </a:solidFill>
              </a:defRPr>
            </a:lvl1pPr>
          </a:lstStyle>
          <a:p>
            <a:r>
              <a:rPr lang="en-US" dirty="0"/>
              <a:t>Two column layout — option 1 left image</a:t>
            </a:r>
          </a:p>
        </p:txBody>
      </p:sp>
      <p:sp>
        <p:nvSpPr>
          <p:cNvPr id="12" name="Slide Number Placeholder 5">
            <a:extLst>
              <a:ext uri="{FF2B5EF4-FFF2-40B4-BE49-F238E27FC236}">
                <a16:creationId xmlns:a16="http://schemas.microsoft.com/office/drawing/2014/main" id="{0C467AD2-1A83-534E-A2AD-35C51302E734}"/>
              </a:ext>
            </a:extLst>
          </p:cNvPr>
          <p:cNvSpPr>
            <a:spLocks noGrp="1"/>
          </p:cNvSpPr>
          <p:nvPr>
            <p:ph type="sldNum" sz="quarter" idx="12"/>
          </p:nvPr>
        </p:nvSpPr>
        <p:spPr>
          <a:xfrm>
            <a:off x="9027761" y="6270275"/>
            <a:ext cx="2743200" cy="365125"/>
          </a:xfrm>
          <a:prstGeom prst="rect">
            <a:avLst/>
          </a:prstGeom>
        </p:spPr>
        <p:txBody>
          <a:bodyPr/>
          <a:lstStyle/>
          <a:p>
            <a:fld id="{D45B42A2-12DC-D04A-88D3-A93CC82DF348}" type="slidenum">
              <a:rPr lang="en-US" smtClean="0"/>
              <a:t>‹#›</a:t>
            </a:fld>
            <a:endParaRPr lang="en-US" dirty="0"/>
          </a:p>
        </p:txBody>
      </p:sp>
    </p:spTree>
    <p:extLst>
      <p:ext uri="{BB962C8B-B14F-4D97-AF65-F5344CB8AC3E}">
        <p14:creationId xmlns:p14="http://schemas.microsoft.com/office/powerpoint/2010/main" val="22588993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numbered slide ">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73C9B24-F1A3-7C43-9D8C-114820AF1796}"/>
              </a:ext>
            </a:extLst>
          </p:cNvPr>
          <p:cNvSpPr/>
          <p:nvPr userDrawn="1"/>
        </p:nvSpPr>
        <p:spPr>
          <a:xfrm>
            <a:off x="-1" y="0"/>
            <a:ext cx="12192001" cy="1219200"/>
          </a:xfrm>
          <a:prstGeom prst="rect">
            <a:avLst/>
          </a:prstGeom>
          <a:gradFill>
            <a:gsLst>
              <a:gs pos="100000">
                <a:srgbClr val="0C6EAA"/>
              </a:gs>
              <a:gs pos="10000">
                <a:srgbClr val="4BA0D2"/>
              </a:gs>
            </a:gsLst>
            <a:lin ang="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dirty="0" err="1">
              <a:solidFill>
                <a:schemeClr val="tx1"/>
              </a:solidFill>
            </a:endParaRPr>
          </a:p>
        </p:txBody>
      </p:sp>
      <p:sp>
        <p:nvSpPr>
          <p:cNvPr id="26" name="Content Placeholder 12">
            <a:extLst>
              <a:ext uri="{FF2B5EF4-FFF2-40B4-BE49-F238E27FC236}">
                <a16:creationId xmlns:a16="http://schemas.microsoft.com/office/drawing/2014/main" id="{7E5A093F-B601-F048-9190-54819FCC79AA}"/>
              </a:ext>
            </a:extLst>
          </p:cNvPr>
          <p:cNvSpPr>
            <a:spLocks noGrp="1"/>
          </p:cNvSpPr>
          <p:nvPr>
            <p:ph sz="quarter" idx="17" hasCustomPrompt="1"/>
          </p:nvPr>
        </p:nvSpPr>
        <p:spPr>
          <a:xfrm>
            <a:off x="330971" y="99983"/>
            <a:ext cx="943931" cy="901677"/>
          </a:xfrm>
        </p:spPr>
        <p:txBody>
          <a:bodyPr anchor="ctr" anchorCtr="0">
            <a:noAutofit/>
          </a:bodyPr>
          <a:lstStyle>
            <a:lvl1pPr marL="0" indent="0" algn="ctr">
              <a:lnSpc>
                <a:spcPct val="100000"/>
              </a:lnSpc>
              <a:buNone/>
              <a:defRPr sz="4000" b="1">
                <a:solidFill>
                  <a:srgbClr val="EFEFEF"/>
                </a:solidFill>
                <a:latin typeface="Roboto" panose="02000000000000000000" pitchFamily="2" charset="0"/>
                <a:ea typeface="Roboto" panose="02000000000000000000" pitchFamily="2" charset="0"/>
              </a:defRPr>
            </a:lvl1pPr>
          </a:lstStyle>
          <a:p>
            <a:pPr lvl="0"/>
            <a:r>
              <a:rPr lang="en-US" dirty="0"/>
              <a:t>01</a:t>
            </a:r>
          </a:p>
        </p:txBody>
      </p:sp>
      <p:sp>
        <p:nvSpPr>
          <p:cNvPr id="9" name="Title 1">
            <a:extLst>
              <a:ext uri="{FF2B5EF4-FFF2-40B4-BE49-F238E27FC236}">
                <a16:creationId xmlns:a16="http://schemas.microsoft.com/office/drawing/2014/main" id="{2D4F10A3-D64E-4F49-8122-A055CEBF2F2E}"/>
              </a:ext>
            </a:extLst>
          </p:cNvPr>
          <p:cNvSpPr>
            <a:spLocks noGrp="1"/>
          </p:cNvSpPr>
          <p:nvPr>
            <p:ph type="title" hasCustomPrompt="1"/>
          </p:nvPr>
        </p:nvSpPr>
        <p:spPr>
          <a:xfrm>
            <a:off x="1274901" y="17927"/>
            <a:ext cx="10496059" cy="1129556"/>
          </a:xfrm>
          <a:prstGeom prst="rect">
            <a:avLst/>
          </a:prstGeom>
        </p:spPr>
        <p:txBody>
          <a:bodyPr>
            <a:normAutofit/>
          </a:bodyPr>
          <a:lstStyle>
            <a:lvl1pPr>
              <a:defRPr sz="3000">
                <a:solidFill>
                  <a:schemeClr val="bg1"/>
                </a:solidFill>
              </a:defRPr>
            </a:lvl1pPr>
          </a:lstStyle>
          <a:p>
            <a:r>
              <a:rPr lang="en-US" dirty="0"/>
              <a:t>Custom numbered slide — bonus</a:t>
            </a:r>
          </a:p>
        </p:txBody>
      </p:sp>
      <p:sp>
        <p:nvSpPr>
          <p:cNvPr id="10" name="Content Placeholder 12">
            <a:extLst>
              <a:ext uri="{FF2B5EF4-FFF2-40B4-BE49-F238E27FC236}">
                <a16:creationId xmlns:a16="http://schemas.microsoft.com/office/drawing/2014/main" id="{5B8AD548-A953-C647-9AB2-8DA412C54B27}"/>
              </a:ext>
            </a:extLst>
          </p:cNvPr>
          <p:cNvSpPr>
            <a:spLocks noGrp="1"/>
          </p:cNvSpPr>
          <p:nvPr>
            <p:ph sz="quarter" idx="13" hasCustomPrompt="1"/>
          </p:nvPr>
        </p:nvSpPr>
        <p:spPr>
          <a:xfrm>
            <a:off x="1270712" y="1610137"/>
            <a:ext cx="10491782" cy="508437"/>
          </a:xfrm>
        </p:spPr>
        <p:txBody>
          <a:bodyPr>
            <a:noAutofit/>
          </a:bodyPr>
          <a:lstStyle>
            <a:lvl1pPr marL="0" indent="0">
              <a:buNone/>
              <a:defRPr sz="2000" b="1">
                <a:solidFill>
                  <a:srgbClr val="6C1D45"/>
                </a:solidFill>
                <a:latin typeface="Roboto" panose="02000000000000000000" pitchFamily="2" charset="0"/>
                <a:ea typeface="Roboto" panose="02000000000000000000" pitchFamily="2" charset="0"/>
              </a:defRPr>
            </a:lvl1pPr>
          </a:lstStyle>
          <a:p>
            <a:pPr lvl="0"/>
            <a:r>
              <a:rPr lang="en-US" dirty="0"/>
              <a:t>Header</a:t>
            </a:r>
          </a:p>
        </p:txBody>
      </p:sp>
      <p:sp>
        <p:nvSpPr>
          <p:cNvPr id="11" name="Content Placeholder 14">
            <a:extLst>
              <a:ext uri="{FF2B5EF4-FFF2-40B4-BE49-F238E27FC236}">
                <a16:creationId xmlns:a16="http://schemas.microsoft.com/office/drawing/2014/main" id="{A67F0D2E-67F8-4147-893E-6D5295818F13}"/>
              </a:ext>
            </a:extLst>
          </p:cNvPr>
          <p:cNvSpPr>
            <a:spLocks noGrp="1"/>
          </p:cNvSpPr>
          <p:nvPr>
            <p:ph sz="quarter" idx="14" hasCustomPrompt="1"/>
          </p:nvPr>
        </p:nvSpPr>
        <p:spPr>
          <a:xfrm>
            <a:off x="1279177" y="2250663"/>
            <a:ext cx="10491783" cy="4251738"/>
          </a:xfrm>
        </p:spPr>
        <p:txBody>
          <a:bodyPr>
            <a:normAutofit/>
          </a:bodyPr>
          <a:lstStyle>
            <a:lvl1pPr marL="285750" indent="-285750">
              <a:lnSpc>
                <a:spcPct val="100000"/>
              </a:lnSpc>
              <a:buClr>
                <a:srgbClr val="6C1D45"/>
              </a:buClr>
              <a:buFont typeface="Arial" panose="020B0604020202020204" pitchFamily="34" charset="0"/>
              <a:buChar char="•"/>
              <a:defRPr sz="1600">
                <a:solidFill>
                  <a:srgbClr val="4A4F54"/>
                </a:solidFill>
                <a:latin typeface="Roboto" panose="02000000000000000000" pitchFamily="2" charset="0"/>
                <a:ea typeface="Roboto" panose="02000000000000000000" pitchFamily="2" charset="0"/>
              </a:defRPr>
            </a:lvl1pPr>
          </a:lstStyle>
          <a:p>
            <a:pPr lvl="0"/>
            <a:r>
              <a:rPr lang="en-US" dirty="0"/>
              <a:t>Bullet 1</a:t>
            </a:r>
          </a:p>
          <a:p>
            <a:pPr lvl="0"/>
            <a:r>
              <a:rPr lang="en-US" dirty="0"/>
              <a:t>Bullet 2</a:t>
            </a:r>
          </a:p>
          <a:p>
            <a:pPr lvl="0"/>
            <a:r>
              <a:rPr lang="en-US" dirty="0"/>
              <a:t>Bullet 3</a:t>
            </a:r>
          </a:p>
        </p:txBody>
      </p:sp>
      <p:sp>
        <p:nvSpPr>
          <p:cNvPr id="14" name="Slide Number Placeholder 5">
            <a:extLst>
              <a:ext uri="{FF2B5EF4-FFF2-40B4-BE49-F238E27FC236}">
                <a16:creationId xmlns:a16="http://schemas.microsoft.com/office/drawing/2014/main" id="{4900C55B-EBAB-6944-B0B8-36DCF6830ADB}"/>
              </a:ext>
            </a:extLst>
          </p:cNvPr>
          <p:cNvSpPr>
            <a:spLocks noGrp="1"/>
          </p:cNvSpPr>
          <p:nvPr>
            <p:ph type="sldNum" sz="quarter" idx="12"/>
          </p:nvPr>
        </p:nvSpPr>
        <p:spPr>
          <a:xfrm>
            <a:off x="9027761" y="6270275"/>
            <a:ext cx="2743200" cy="365125"/>
          </a:xfrm>
          <a:prstGeom prst="rect">
            <a:avLst/>
          </a:prstGeom>
        </p:spPr>
        <p:txBody>
          <a:bodyPr/>
          <a:lstStyle/>
          <a:p>
            <a:fld id="{D45B42A2-12DC-D04A-88D3-A93CC82DF348}" type="slidenum">
              <a:rPr lang="en-US" smtClean="0"/>
              <a:t>‹#›</a:t>
            </a:fld>
            <a:endParaRPr lang="en-US" dirty="0"/>
          </a:p>
        </p:txBody>
      </p:sp>
    </p:spTree>
    <p:extLst>
      <p:ext uri="{BB962C8B-B14F-4D97-AF65-F5344CB8AC3E}">
        <p14:creationId xmlns:p14="http://schemas.microsoft.com/office/powerpoint/2010/main" val="90749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p:tgtEl>
                                          <p:spTgt spid="11">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11">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p:tgtEl>
                                          <p:spTgt spid="11">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11">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p:tgtEl>
                                          <p:spTgt spid="11">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tmplLst>
          <p:tmpl lvl="1">
            <p:tnLst>
              <p:par>
                <p:cTn presetID="12" presetClass="entr" presetSubtype="4"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p:tgtEl>
                          <p:spTgt spid="11"/>
                        </p:tgtEl>
                        <p:attrNameLst>
                          <p:attrName>ppt_y</p:attrName>
                        </p:attrNameLst>
                      </p:cBhvr>
                      <p:tavLst>
                        <p:tav tm="0">
                          <p:val>
                            <p:strVal val="#ppt_y+#ppt_h*1.125000"/>
                          </p:val>
                        </p:tav>
                        <p:tav tm="100000">
                          <p:val>
                            <p:strVal val="#ppt_y"/>
                          </p:val>
                        </p:tav>
                      </p:tavLst>
                    </p:anim>
                    <p:animEffect transition="in" filter="wipe(up)">
                      <p:cBhvr>
                        <p:cTn dur="500"/>
                        <p:tgtEl>
                          <p:spTgt spid="11"/>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mparison without titles">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08720"/>
          </a:xfrm>
          <a:prstGeom prst="rect">
            <a:avLst/>
          </a:prstGeom>
        </p:spPr>
        <p:txBody>
          <a:bodyPr/>
          <a:lstStyle>
            <a:lvl1pPr>
              <a:defRPr>
                <a:solidFill>
                  <a:srgbClr val="0087BE"/>
                </a:solidFill>
              </a:defRPr>
            </a:lvl1pPr>
          </a:lstStyle>
          <a:p>
            <a:r>
              <a:rPr lang="en-US" dirty="0" smtClean="0"/>
              <a:t>Click to edit Master title style</a:t>
            </a:r>
            <a:endParaRPr lang="fr-BE" dirty="0"/>
          </a:p>
        </p:txBody>
      </p:sp>
      <p:sp>
        <p:nvSpPr>
          <p:cNvPr id="4" name="Content Placeholder 3"/>
          <p:cNvSpPr>
            <a:spLocks noGrp="1"/>
          </p:cNvSpPr>
          <p:nvPr>
            <p:ph sz="half" idx="2" hasCustomPrompt="1"/>
          </p:nvPr>
        </p:nvSpPr>
        <p:spPr>
          <a:xfrm>
            <a:off x="335360" y="980729"/>
            <a:ext cx="5661157" cy="5328596"/>
          </a:xfrm>
          <a:prstGeom prst="rect">
            <a:avLst/>
          </a:prstGeom>
        </p:spPr>
        <p:txBody>
          <a:bodyPr/>
          <a:lstStyle>
            <a:lvl1pPr marL="228600" indent="-228600">
              <a:defRPr sz="2000"/>
            </a:lvl1pPr>
            <a:lvl2pPr marL="457200" indent="-228600">
              <a:spcBef>
                <a:spcPts val="600"/>
              </a:spcBef>
              <a:defRPr sz="1800"/>
            </a:lvl2pPr>
            <a:lvl3pPr marL="685800" indent="-228600">
              <a:spcBef>
                <a:spcPts val="600"/>
              </a:spcBef>
              <a:defRPr sz="1600"/>
            </a:lvl3pPr>
            <a:lvl4pPr marL="914400" indent="-228600">
              <a:spcBef>
                <a:spcPts val="600"/>
              </a:spcBef>
              <a:defRPr sz="1600"/>
            </a:lvl4pPr>
            <a:lvl5pPr marL="1143000" indent="-228600">
              <a:spcBef>
                <a:spcPts val="600"/>
              </a:spcBef>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6" name="Content Placeholder 5"/>
          <p:cNvSpPr>
            <a:spLocks noGrp="1"/>
          </p:cNvSpPr>
          <p:nvPr>
            <p:ph sz="quarter" idx="4" hasCustomPrompt="1"/>
          </p:nvPr>
        </p:nvSpPr>
        <p:spPr>
          <a:xfrm>
            <a:off x="6193371" y="980730"/>
            <a:ext cx="5663274" cy="5317708"/>
          </a:xfrm>
          <a:prstGeom prst="rect">
            <a:avLst/>
          </a:prstGeom>
        </p:spPr>
        <p:txBody>
          <a:bodyPr/>
          <a:lstStyle>
            <a:lvl1pPr marL="228600" indent="-228600">
              <a:defRPr sz="2000"/>
            </a:lvl1pPr>
            <a:lvl2pPr marL="457200" indent="-228600">
              <a:spcBef>
                <a:spcPts val="600"/>
              </a:spcBef>
              <a:defRPr sz="1800"/>
            </a:lvl2pPr>
            <a:lvl3pPr marL="685800" indent="-228600">
              <a:spcBef>
                <a:spcPts val="600"/>
              </a:spcBef>
              <a:defRPr sz="1600"/>
            </a:lvl3pPr>
            <a:lvl4pPr marL="914400" indent="-228600">
              <a:spcBef>
                <a:spcPts val="600"/>
              </a:spcBef>
              <a:defRPr sz="1600"/>
            </a:lvl4pPr>
            <a:lvl5pPr marL="1143000" indent="-228600">
              <a:spcBef>
                <a:spcPts val="600"/>
              </a:spcBef>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11" name="Slide Number Placeholder 5"/>
          <p:cNvSpPr>
            <a:spLocks noGrp="1"/>
          </p:cNvSpPr>
          <p:nvPr>
            <p:ph type="sldNum" sz="quarter" idx="11"/>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30A9230E-FFBB-4CCB-ABD7-198084EDE768}" type="slidenum">
              <a:rPr lang="fr-BE" smtClean="0"/>
              <a:pPr/>
              <a:t>‹#›</a:t>
            </a:fld>
            <a:endParaRPr lang="fr-BE" dirty="0"/>
          </a:p>
        </p:txBody>
      </p:sp>
    </p:spTree>
    <p:extLst>
      <p:ext uri="{BB962C8B-B14F-4D97-AF65-F5344CB8AC3E}">
        <p14:creationId xmlns:p14="http://schemas.microsoft.com/office/powerpoint/2010/main" val="73344032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08720"/>
          </a:xfrm>
          <a:prstGeom prst="rect">
            <a:avLst/>
          </a:prstGeom>
        </p:spPr>
        <p:txBody>
          <a:bodyPr/>
          <a:lstStyle>
            <a:lvl1pPr>
              <a:defRPr>
                <a:solidFill>
                  <a:srgbClr val="0087BE"/>
                </a:solidFill>
              </a:defRPr>
            </a:lvl1pPr>
          </a:lstStyle>
          <a:p>
            <a:r>
              <a:rPr lang="en-US" dirty="0" smtClean="0"/>
              <a:t>Click to edit Master title style</a:t>
            </a:r>
            <a:endParaRPr lang="fr-BE" dirty="0"/>
          </a:p>
        </p:txBody>
      </p:sp>
      <p:sp>
        <p:nvSpPr>
          <p:cNvPr id="7" name="Slide Number Placeholder 5"/>
          <p:cNvSpPr>
            <a:spLocks noGrp="1"/>
          </p:cNvSpPr>
          <p:nvPr>
            <p:ph type="sldNum" sz="quarter" idx="4"/>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Tree>
    <p:extLst>
      <p:ext uri="{BB962C8B-B14F-4D97-AF65-F5344CB8AC3E}">
        <p14:creationId xmlns:p14="http://schemas.microsoft.com/office/powerpoint/2010/main" val="11248706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sp>
        <p:nvSpPr>
          <p:cNvPr id="3" name="Rectangle 2"/>
          <p:cNvSpPr/>
          <p:nvPr userDrawn="1"/>
        </p:nvSpPr>
        <p:spPr>
          <a:xfrm>
            <a:off x="10719" y="836712"/>
            <a:ext cx="12162462"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7469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ge de gar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853395-BD1B-7343-9486-FFCD3D190D3B}"/>
              </a:ext>
            </a:extLst>
          </p:cNvPr>
          <p:cNvPicPr>
            <a:picLocks noChangeAspect="1"/>
          </p:cNvPicPr>
          <p:nvPr userDrawn="1"/>
        </p:nvPicPr>
        <p:blipFill rotWithShape="1">
          <a:blip r:embed="rId2"/>
          <a:srcRect l="50147"/>
          <a:stretch/>
        </p:blipFill>
        <p:spPr>
          <a:xfrm>
            <a:off x="6113928" y="0"/>
            <a:ext cx="6078071" cy="6858000"/>
          </a:xfrm>
          <a:prstGeom prst="rect">
            <a:avLst/>
          </a:prstGeom>
        </p:spPr>
      </p:pic>
      <p:sp>
        <p:nvSpPr>
          <p:cNvPr id="8" name="Title 1">
            <a:extLst>
              <a:ext uri="{FF2B5EF4-FFF2-40B4-BE49-F238E27FC236}">
                <a16:creationId xmlns:a16="http://schemas.microsoft.com/office/drawing/2014/main" id="{391530B9-229B-BD4E-9A0E-87B94753CDC1}"/>
              </a:ext>
            </a:extLst>
          </p:cNvPr>
          <p:cNvSpPr>
            <a:spLocks noGrp="1"/>
          </p:cNvSpPr>
          <p:nvPr>
            <p:ph type="ctrTitle"/>
          </p:nvPr>
        </p:nvSpPr>
        <p:spPr>
          <a:xfrm>
            <a:off x="7089058" y="1161692"/>
            <a:ext cx="4264742" cy="2132901"/>
          </a:xfrm>
          <a:prstGeom prst="rect">
            <a:avLst/>
          </a:prstGeom>
        </p:spPr>
        <p:txBody>
          <a:bodyPr anchor="b">
            <a:normAutofit/>
          </a:bodyPr>
          <a:lstStyle>
            <a:lvl1pPr algn="ctr">
              <a:defRPr sz="4000" b="1">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9" name="Text Placeholder 3">
            <a:extLst>
              <a:ext uri="{FF2B5EF4-FFF2-40B4-BE49-F238E27FC236}">
                <a16:creationId xmlns:a16="http://schemas.microsoft.com/office/drawing/2014/main" id="{1D6AB9AC-679B-6643-9958-2D49F9B7B7CC}"/>
              </a:ext>
            </a:extLst>
          </p:cNvPr>
          <p:cNvSpPr>
            <a:spLocks noGrp="1"/>
          </p:cNvSpPr>
          <p:nvPr>
            <p:ph type="body" sz="quarter" idx="13"/>
          </p:nvPr>
        </p:nvSpPr>
        <p:spPr>
          <a:xfrm>
            <a:off x="7089944" y="3561992"/>
            <a:ext cx="4263912" cy="2065337"/>
          </a:xfrm>
          <a:prstGeom prst="rect">
            <a:avLst/>
          </a:prstGeom>
        </p:spPr>
        <p:txBody>
          <a:bodyPr/>
          <a:lstStyle>
            <a:lvl1pPr marL="0" indent="0" algn="ctr">
              <a:buFontTx/>
              <a:buNone/>
              <a:defRPr>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smtClean="0"/>
              <a:t>Edit Master text styles</a:t>
            </a:r>
          </a:p>
        </p:txBody>
      </p:sp>
      <p:sp>
        <p:nvSpPr>
          <p:cNvPr id="6" name="Slide Number Placeholder 2">
            <a:extLst>
              <a:ext uri="{FF2B5EF4-FFF2-40B4-BE49-F238E27FC236}">
                <a16:creationId xmlns:a16="http://schemas.microsoft.com/office/drawing/2014/main" id="{34B8DE4B-5342-7B42-8B63-154C6BB261CF}"/>
              </a:ext>
            </a:extLst>
          </p:cNvPr>
          <p:cNvSpPr txBox="1">
            <a:spLocks/>
          </p:cNvSpPr>
          <p:nvPr userDrawn="1"/>
        </p:nvSpPr>
        <p:spPr>
          <a:xfrm>
            <a:off x="838800" y="635760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E807F0E9-A261-CE4A-909A-89843AD1D2E4}" type="slidenum">
              <a:rPr lang="en-US" sz="1200" kern="1200" noProof="0" smtClean="0">
                <a:solidFill>
                  <a:schemeClr val="tx1">
                    <a:tint val="75000"/>
                  </a:schemeClr>
                </a:solidFill>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200" kern="1200" noProof="0" dirty="0">
              <a:solidFill>
                <a:schemeClr val="tx1">
                  <a:tint val="75000"/>
                </a:schemeClr>
              </a:solidFill>
              <a:latin typeface="+mn-lt"/>
              <a:ea typeface="+mn-ea"/>
              <a:cs typeface="+mn-cs"/>
            </a:endParaRPr>
          </a:p>
        </p:txBody>
      </p:sp>
    </p:spTree>
    <p:extLst>
      <p:ext uri="{BB962C8B-B14F-4D97-AF65-F5344CB8AC3E}">
        <p14:creationId xmlns:p14="http://schemas.microsoft.com/office/powerpoint/2010/main" val="12740976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434" y="405230"/>
            <a:ext cx="10743132" cy="604754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ctrTitle"/>
          </p:nvPr>
        </p:nvSpPr>
        <p:spPr>
          <a:xfrm>
            <a:off x="1176069" y="4405208"/>
            <a:ext cx="9028983" cy="560716"/>
          </a:xfrm>
        </p:spPr>
        <p:txBody>
          <a:bodyPr/>
          <a:lstStyle>
            <a:lvl1pPr algn="r">
              <a:defRPr sz="2800" b="1"/>
            </a:lvl1pPr>
          </a:lstStyle>
          <a:p>
            <a:r>
              <a:rPr lang="en-US" dirty="0"/>
              <a:t>Click to edit Master title style</a:t>
            </a:r>
            <a:endParaRPr lang="fr-BE" dirty="0"/>
          </a:p>
        </p:txBody>
      </p:sp>
      <p:sp>
        <p:nvSpPr>
          <p:cNvPr id="3" name="Subtitle 2"/>
          <p:cNvSpPr>
            <a:spLocks noGrp="1"/>
          </p:cNvSpPr>
          <p:nvPr>
            <p:ph type="subTitle" idx="1"/>
          </p:nvPr>
        </p:nvSpPr>
        <p:spPr>
          <a:xfrm>
            <a:off x="2791745" y="4987912"/>
            <a:ext cx="7435632" cy="426593"/>
          </a:xfrm>
        </p:spPr>
        <p:txBody>
          <a:bodyPr>
            <a:normAutofit/>
          </a:bodyPr>
          <a:lstStyle>
            <a:lvl1pPr marL="0" indent="0" algn="r">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Tree>
    <p:extLst>
      <p:ext uri="{BB962C8B-B14F-4D97-AF65-F5344CB8AC3E}">
        <p14:creationId xmlns:p14="http://schemas.microsoft.com/office/powerpoint/2010/main" val="255465501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faul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301FB5-EDC5-4DB2-BB43-4E246C7F07C8}" type="slidenum">
              <a:rPr lang="en-US" smtClean="0">
                <a:solidFill>
                  <a:prstClr val="black">
                    <a:tint val="75000"/>
                  </a:prstClr>
                </a:solidFill>
              </a:rPr>
              <a:pPr/>
              <a:t>‹#›</a:t>
            </a:fld>
            <a:endParaRPr lang="en-US">
              <a:solidFill>
                <a:prstClr val="black">
                  <a:tint val="75000"/>
                </a:prstClr>
              </a:solidFill>
            </a:endParaRPr>
          </a:p>
        </p:txBody>
      </p:sp>
      <p:sp>
        <p:nvSpPr>
          <p:cNvPr id="12" name="Text Placeholder 11"/>
          <p:cNvSpPr>
            <a:spLocks noGrp="1"/>
          </p:cNvSpPr>
          <p:nvPr>
            <p:ph type="body" sz="quarter" idx="13"/>
          </p:nvPr>
        </p:nvSpPr>
        <p:spPr>
          <a:xfrm>
            <a:off x="619760" y="1089660"/>
            <a:ext cx="10972800" cy="526542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8801888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_ sub">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97326" y="88199"/>
            <a:ext cx="4397348" cy="2475362"/>
          </a:xfrm>
          <a:prstGeom prst="rect">
            <a:avLst/>
          </a:prstGeom>
        </p:spPr>
      </p:pic>
      <p:sp>
        <p:nvSpPr>
          <p:cNvPr id="2" name="Title 1"/>
          <p:cNvSpPr>
            <a:spLocks noGrp="1"/>
          </p:cNvSpPr>
          <p:nvPr>
            <p:ph type="ctrTitle"/>
          </p:nvPr>
        </p:nvSpPr>
        <p:spPr>
          <a:xfrm>
            <a:off x="914400" y="2613663"/>
            <a:ext cx="10363200" cy="1470025"/>
          </a:xfrm>
        </p:spPr>
        <p:txBody>
          <a:bodyPr/>
          <a:lstStyle>
            <a:lvl1pPr algn="ctr">
              <a:defRPr/>
            </a:lvl1pPr>
          </a:lstStyle>
          <a:p>
            <a:r>
              <a:rPr lang="en-US"/>
              <a:t>Click to edit Master title style</a:t>
            </a:r>
            <a:endParaRPr lang="fr-BE"/>
          </a:p>
        </p:txBody>
      </p:sp>
      <p:sp>
        <p:nvSpPr>
          <p:cNvPr id="3" name="Subtitle 2"/>
          <p:cNvSpPr>
            <a:spLocks noGrp="1"/>
          </p:cNvSpPr>
          <p:nvPr>
            <p:ph type="subTitle" idx="1"/>
          </p:nvPr>
        </p:nvSpPr>
        <p:spPr>
          <a:xfrm>
            <a:off x="1828800" y="4257136"/>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10" name="Freeform 13"/>
          <p:cNvSpPr>
            <a:spLocks/>
          </p:cNvSpPr>
          <p:nvPr/>
        </p:nvSpPr>
        <p:spPr bwMode="auto">
          <a:xfrm>
            <a:off x="7227088" y="6247389"/>
            <a:ext cx="86589" cy="86400"/>
          </a:xfrm>
          <a:custGeom>
            <a:avLst/>
            <a:gdLst>
              <a:gd name="T0" fmla="*/ 57 w 115"/>
              <a:gd name="T1" fmla="*/ 0 h 118"/>
              <a:gd name="T2" fmla="*/ 72 w 115"/>
              <a:gd name="T3" fmla="*/ 2 h 118"/>
              <a:gd name="T4" fmla="*/ 86 w 115"/>
              <a:gd name="T5" fmla="*/ 7 h 118"/>
              <a:gd name="T6" fmla="*/ 98 w 115"/>
              <a:gd name="T7" fmla="*/ 17 h 118"/>
              <a:gd name="T8" fmla="*/ 107 w 115"/>
              <a:gd name="T9" fmla="*/ 29 h 118"/>
              <a:gd name="T10" fmla="*/ 113 w 115"/>
              <a:gd name="T11" fmla="*/ 44 h 118"/>
              <a:gd name="T12" fmla="*/ 115 w 115"/>
              <a:gd name="T13" fmla="*/ 60 h 118"/>
              <a:gd name="T14" fmla="*/ 113 w 115"/>
              <a:gd name="T15" fmla="*/ 75 h 118"/>
              <a:gd name="T16" fmla="*/ 107 w 115"/>
              <a:gd name="T17" fmla="*/ 89 h 118"/>
              <a:gd name="T18" fmla="*/ 98 w 115"/>
              <a:gd name="T19" fmla="*/ 101 h 118"/>
              <a:gd name="T20" fmla="*/ 86 w 115"/>
              <a:gd name="T21" fmla="*/ 110 h 118"/>
              <a:gd name="T22" fmla="*/ 72 w 115"/>
              <a:gd name="T23" fmla="*/ 116 h 118"/>
              <a:gd name="T24" fmla="*/ 57 w 115"/>
              <a:gd name="T25" fmla="*/ 118 h 118"/>
              <a:gd name="T26" fmla="*/ 43 w 115"/>
              <a:gd name="T27" fmla="*/ 116 h 118"/>
              <a:gd name="T28" fmla="*/ 29 w 115"/>
              <a:gd name="T29" fmla="*/ 110 h 118"/>
              <a:gd name="T30" fmla="*/ 17 w 115"/>
              <a:gd name="T31" fmla="*/ 101 h 118"/>
              <a:gd name="T32" fmla="*/ 8 w 115"/>
              <a:gd name="T33" fmla="*/ 89 h 118"/>
              <a:gd name="T34" fmla="*/ 2 w 115"/>
              <a:gd name="T35" fmla="*/ 75 h 118"/>
              <a:gd name="T36" fmla="*/ 0 w 115"/>
              <a:gd name="T37" fmla="*/ 60 h 118"/>
              <a:gd name="T38" fmla="*/ 2 w 115"/>
              <a:gd name="T39" fmla="*/ 44 h 118"/>
              <a:gd name="T40" fmla="*/ 8 w 115"/>
              <a:gd name="T41" fmla="*/ 29 h 118"/>
              <a:gd name="T42" fmla="*/ 17 w 115"/>
              <a:gd name="T43" fmla="*/ 17 h 118"/>
              <a:gd name="T44" fmla="*/ 29 w 115"/>
              <a:gd name="T45" fmla="*/ 7 h 118"/>
              <a:gd name="T46" fmla="*/ 43 w 115"/>
              <a:gd name="T47" fmla="*/ 2 h 118"/>
              <a:gd name="T48" fmla="*/ 57 w 115"/>
              <a:gd name="T4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 h="118">
                <a:moveTo>
                  <a:pt x="57" y="0"/>
                </a:moveTo>
                <a:lnTo>
                  <a:pt x="72" y="2"/>
                </a:lnTo>
                <a:lnTo>
                  <a:pt x="86" y="7"/>
                </a:lnTo>
                <a:lnTo>
                  <a:pt x="98" y="17"/>
                </a:lnTo>
                <a:lnTo>
                  <a:pt x="107" y="29"/>
                </a:lnTo>
                <a:lnTo>
                  <a:pt x="113" y="44"/>
                </a:lnTo>
                <a:lnTo>
                  <a:pt x="115" y="60"/>
                </a:lnTo>
                <a:lnTo>
                  <a:pt x="113" y="75"/>
                </a:lnTo>
                <a:lnTo>
                  <a:pt x="107" y="89"/>
                </a:lnTo>
                <a:lnTo>
                  <a:pt x="98" y="101"/>
                </a:lnTo>
                <a:lnTo>
                  <a:pt x="86" y="110"/>
                </a:lnTo>
                <a:lnTo>
                  <a:pt x="72" y="116"/>
                </a:lnTo>
                <a:lnTo>
                  <a:pt x="57" y="118"/>
                </a:lnTo>
                <a:lnTo>
                  <a:pt x="43" y="116"/>
                </a:lnTo>
                <a:lnTo>
                  <a:pt x="29" y="110"/>
                </a:lnTo>
                <a:lnTo>
                  <a:pt x="17" y="101"/>
                </a:lnTo>
                <a:lnTo>
                  <a:pt x="8" y="89"/>
                </a:lnTo>
                <a:lnTo>
                  <a:pt x="2" y="75"/>
                </a:lnTo>
                <a:lnTo>
                  <a:pt x="0" y="60"/>
                </a:lnTo>
                <a:lnTo>
                  <a:pt x="2" y="44"/>
                </a:lnTo>
                <a:lnTo>
                  <a:pt x="8" y="29"/>
                </a:lnTo>
                <a:lnTo>
                  <a:pt x="17" y="17"/>
                </a:lnTo>
                <a:lnTo>
                  <a:pt x="29" y="7"/>
                </a:lnTo>
                <a:lnTo>
                  <a:pt x="43" y="2"/>
                </a:lnTo>
                <a:lnTo>
                  <a:pt x="57" y="0"/>
                </a:lnTo>
                <a:close/>
              </a:path>
            </a:pathLst>
          </a:custGeom>
          <a:solidFill>
            <a:srgbClr val="80FF00"/>
          </a:solidFill>
          <a:ln w="0">
            <a:solidFill>
              <a:srgbClr val="80FF00"/>
            </a:solidFill>
            <a:prstDash val="solid"/>
            <a:round/>
            <a:headEnd/>
            <a:tailEnd/>
          </a:ln>
        </p:spPr>
        <p:txBody>
          <a:bodyPr vert="horz" wrap="square" lIns="91440" tIns="45720" rIns="91440" bIns="45720" numCol="1" anchor="t" anchorCtr="0" compatLnSpc="1">
            <a:prstTxWarp prst="textNoShape">
              <a:avLst/>
            </a:prstTxWarp>
          </a:bodyPr>
          <a:lstStyle/>
          <a:p>
            <a:endParaRPr lang="fr-BE" sz="1800"/>
          </a:p>
        </p:txBody>
      </p:sp>
      <p:sp>
        <p:nvSpPr>
          <p:cNvPr id="11" name="Freeform 15"/>
          <p:cNvSpPr>
            <a:spLocks/>
          </p:cNvSpPr>
          <p:nvPr/>
        </p:nvSpPr>
        <p:spPr bwMode="auto">
          <a:xfrm>
            <a:off x="841095" y="6237314"/>
            <a:ext cx="86400" cy="86400"/>
          </a:xfrm>
          <a:custGeom>
            <a:avLst/>
            <a:gdLst>
              <a:gd name="T0" fmla="*/ 66 w 131"/>
              <a:gd name="T1" fmla="*/ 0 h 136"/>
              <a:gd name="T2" fmla="*/ 84 w 131"/>
              <a:gd name="T3" fmla="*/ 2 h 136"/>
              <a:gd name="T4" fmla="*/ 100 w 131"/>
              <a:gd name="T5" fmla="*/ 8 h 136"/>
              <a:gd name="T6" fmla="*/ 113 w 131"/>
              <a:gd name="T7" fmla="*/ 18 h 136"/>
              <a:gd name="T8" fmla="*/ 123 w 131"/>
              <a:gd name="T9" fmla="*/ 33 h 136"/>
              <a:gd name="T10" fmla="*/ 129 w 131"/>
              <a:gd name="T11" fmla="*/ 49 h 136"/>
              <a:gd name="T12" fmla="*/ 131 w 131"/>
              <a:gd name="T13" fmla="*/ 68 h 136"/>
              <a:gd name="T14" fmla="*/ 129 w 131"/>
              <a:gd name="T15" fmla="*/ 87 h 136"/>
              <a:gd name="T16" fmla="*/ 123 w 131"/>
              <a:gd name="T17" fmla="*/ 104 h 136"/>
              <a:gd name="T18" fmla="*/ 113 w 131"/>
              <a:gd name="T19" fmla="*/ 118 h 136"/>
              <a:gd name="T20" fmla="*/ 100 w 131"/>
              <a:gd name="T21" fmla="*/ 128 h 136"/>
              <a:gd name="T22" fmla="*/ 85 w 131"/>
              <a:gd name="T23" fmla="*/ 134 h 136"/>
              <a:gd name="T24" fmla="*/ 67 w 131"/>
              <a:gd name="T25" fmla="*/ 136 h 136"/>
              <a:gd name="T26" fmla="*/ 49 w 131"/>
              <a:gd name="T27" fmla="*/ 134 h 136"/>
              <a:gd name="T28" fmla="*/ 33 w 131"/>
              <a:gd name="T29" fmla="*/ 128 h 136"/>
              <a:gd name="T30" fmla="*/ 19 w 131"/>
              <a:gd name="T31" fmla="*/ 117 h 136"/>
              <a:gd name="T32" fmla="*/ 8 w 131"/>
              <a:gd name="T33" fmla="*/ 103 h 136"/>
              <a:gd name="T34" fmla="*/ 2 w 131"/>
              <a:gd name="T35" fmla="*/ 87 h 136"/>
              <a:gd name="T36" fmla="*/ 0 w 131"/>
              <a:gd name="T37" fmla="*/ 68 h 136"/>
              <a:gd name="T38" fmla="*/ 2 w 131"/>
              <a:gd name="T39" fmla="*/ 49 h 136"/>
              <a:gd name="T40" fmla="*/ 8 w 131"/>
              <a:gd name="T41" fmla="*/ 33 h 136"/>
              <a:gd name="T42" fmla="*/ 18 w 131"/>
              <a:gd name="T43" fmla="*/ 19 h 136"/>
              <a:gd name="T44" fmla="*/ 33 w 131"/>
              <a:gd name="T45" fmla="*/ 8 h 136"/>
              <a:gd name="T46" fmla="*/ 48 w 131"/>
              <a:gd name="T47" fmla="*/ 2 h 136"/>
              <a:gd name="T48" fmla="*/ 66 w 131"/>
              <a:gd name="T49"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1" h="136">
                <a:moveTo>
                  <a:pt x="66" y="0"/>
                </a:moveTo>
                <a:lnTo>
                  <a:pt x="84" y="2"/>
                </a:lnTo>
                <a:lnTo>
                  <a:pt x="100" y="8"/>
                </a:lnTo>
                <a:lnTo>
                  <a:pt x="113" y="18"/>
                </a:lnTo>
                <a:lnTo>
                  <a:pt x="123" y="33"/>
                </a:lnTo>
                <a:lnTo>
                  <a:pt x="129" y="49"/>
                </a:lnTo>
                <a:lnTo>
                  <a:pt x="131" y="68"/>
                </a:lnTo>
                <a:lnTo>
                  <a:pt x="129" y="87"/>
                </a:lnTo>
                <a:lnTo>
                  <a:pt x="123" y="104"/>
                </a:lnTo>
                <a:lnTo>
                  <a:pt x="113" y="118"/>
                </a:lnTo>
                <a:lnTo>
                  <a:pt x="100" y="128"/>
                </a:lnTo>
                <a:lnTo>
                  <a:pt x="85" y="134"/>
                </a:lnTo>
                <a:lnTo>
                  <a:pt x="67" y="136"/>
                </a:lnTo>
                <a:lnTo>
                  <a:pt x="49" y="134"/>
                </a:lnTo>
                <a:lnTo>
                  <a:pt x="33" y="128"/>
                </a:lnTo>
                <a:lnTo>
                  <a:pt x="19" y="117"/>
                </a:lnTo>
                <a:lnTo>
                  <a:pt x="8" y="103"/>
                </a:lnTo>
                <a:lnTo>
                  <a:pt x="2" y="87"/>
                </a:lnTo>
                <a:lnTo>
                  <a:pt x="0" y="68"/>
                </a:lnTo>
                <a:lnTo>
                  <a:pt x="2" y="49"/>
                </a:lnTo>
                <a:lnTo>
                  <a:pt x="8" y="33"/>
                </a:lnTo>
                <a:lnTo>
                  <a:pt x="18" y="19"/>
                </a:lnTo>
                <a:lnTo>
                  <a:pt x="33" y="8"/>
                </a:lnTo>
                <a:lnTo>
                  <a:pt x="48" y="2"/>
                </a:lnTo>
                <a:lnTo>
                  <a:pt x="66" y="0"/>
                </a:lnTo>
                <a:close/>
              </a:path>
            </a:pathLst>
          </a:custGeom>
          <a:solidFill>
            <a:srgbClr val="F2FF1A"/>
          </a:solidFill>
          <a:ln w="0">
            <a:solidFill>
              <a:srgbClr val="F2FF1A"/>
            </a:solidFill>
            <a:prstDash val="solid"/>
            <a:round/>
            <a:headEnd/>
            <a:tailEnd/>
          </a:ln>
        </p:spPr>
        <p:txBody>
          <a:bodyPr vert="horz" wrap="square" lIns="91440" tIns="45720" rIns="91440" bIns="45720" numCol="1" anchor="t" anchorCtr="0" compatLnSpc="1">
            <a:prstTxWarp prst="textNoShape">
              <a:avLst/>
            </a:prstTxWarp>
          </a:bodyPr>
          <a:lstStyle/>
          <a:p>
            <a:endParaRPr lang="fr-BE" sz="1800"/>
          </a:p>
        </p:txBody>
      </p:sp>
      <p:sp>
        <p:nvSpPr>
          <p:cNvPr id="12" name="Freeform 16"/>
          <p:cNvSpPr>
            <a:spLocks/>
          </p:cNvSpPr>
          <p:nvPr/>
        </p:nvSpPr>
        <p:spPr bwMode="auto">
          <a:xfrm>
            <a:off x="11245511" y="6247389"/>
            <a:ext cx="85096" cy="86400"/>
          </a:xfrm>
          <a:custGeom>
            <a:avLst/>
            <a:gdLst>
              <a:gd name="T0" fmla="*/ 58 w 114"/>
              <a:gd name="T1" fmla="*/ 0 h 118"/>
              <a:gd name="T2" fmla="*/ 73 w 114"/>
              <a:gd name="T3" fmla="*/ 2 h 118"/>
              <a:gd name="T4" fmla="*/ 86 w 114"/>
              <a:gd name="T5" fmla="*/ 8 h 118"/>
              <a:gd name="T6" fmla="*/ 98 w 114"/>
              <a:gd name="T7" fmla="*/ 17 h 118"/>
              <a:gd name="T8" fmla="*/ 107 w 114"/>
              <a:gd name="T9" fmla="*/ 29 h 118"/>
              <a:gd name="T10" fmla="*/ 113 w 114"/>
              <a:gd name="T11" fmla="*/ 44 h 118"/>
              <a:gd name="T12" fmla="*/ 114 w 114"/>
              <a:gd name="T13" fmla="*/ 60 h 118"/>
              <a:gd name="T14" fmla="*/ 113 w 114"/>
              <a:gd name="T15" fmla="*/ 76 h 118"/>
              <a:gd name="T16" fmla="*/ 107 w 114"/>
              <a:gd name="T17" fmla="*/ 90 h 118"/>
              <a:gd name="T18" fmla="*/ 98 w 114"/>
              <a:gd name="T19" fmla="*/ 101 h 118"/>
              <a:gd name="T20" fmla="*/ 87 w 114"/>
              <a:gd name="T21" fmla="*/ 110 h 118"/>
              <a:gd name="T22" fmla="*/ 73 w 114"/>
              <a:gd name="T23" fmla="*/ 116 h 118"/>
              <a:gd name="T24" fmla="*/ 58 w 114"/>
              <a:gd name="T25" fmla="*/ 118 h 118"/>
              <a:gd name="T26" fmla="*/ 44 w 114"/>
              <a:gd name="T27" fmla="*/ 116 h 118"/>
              <a:gd name="T28" fmla="*/ 30 w 114"/>
              <a:gd name="T29" fmla="*/ 110 h 118"/>
              <a:gd name="T30" fmla="*/ 18 w 114"/>
              <a:gd name="T31" fmla="*/ 101 h 118"/>
              <a:gd name="T32" fmla="*/ 8 w 114"/>
              <a:gd name="T33" fmla="*/ 89 h 118"/>
              <a:gd name="T34" fmla="*/ 2 w 114"/>
              <a:gd name="T35" fmla="*/ 74 h 118"/>
              <a:gd name="T36" fmla="*/ 0 w 114"/>
              <a:gd name="T37" fmla="*/ 59 h 118"/>
              <a:gd name="T38" fmla="*/ 2 w 114"/>
              <a:gd name="T39" fmla="*/ 44 h 118"/>
              <a:gd name="T40" fmla="*/ 8 w 114"/>
              <a:gd name="T41" fmla="*/ 29 h 118"/>
              <a:gd name="T42" fmla="*/ 17 w 114"/>
              <a:gd name="T43" fmla="*/ 17 h 118"/>
              <a:gd name="T44" fmla="*/ 30 w 114"/>
              <a:gd name="T45" fmla="*/ 8 h 118"/>
              <a:gd name="T46" fmla="*/ 43 w 114"/>
              <a:gd name="T47" fmla="*/ 2 h 118"/>
              <a:gd name="T48" fmla="*/ 58 w 114"/>
              <a:gd name="T4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118">
                <a:moveTo>
                  <a:pt x="58" y="0"/>
                </a:moveTo>
                <a:lnTo>
                  <a:pt x="73" y="2"/>
                </a:lnTo>
                <a:lnTo>
                  <a:pt x="86" y="8"/>
                </a:lnTo>
                <a:lnTo>
                  <a:pt x="98" y="17"/>
                </a:lnTo>
                <a:lnTo>
                  <a:pt x="107" y="29"/>
                </a:lnTo>
                <a:lnTo>
                  <a:pt x="113" y="44"/>
                </a:lnTo>
                <a:lnTo>
                  <a:pt x="114" y="60"/>
                </a:lnTo>
                <a:lnTo>
                  <a:pt x="113" y="76"/>
                </a:lnTo>
                <a:lnTo>
                  <a:pt x="107" y="90"/>
                </a:lnTo>
                <a:lnTo>
                  <a:pt x="98" y="101"/>
                </a:lnTo>
                <a:lnTo>
                  <a:pt x="87" y="110"/>
                </a:lnTo>
                <a:lnTo>
                  <a:pt x="73" y="116"/>
                </a:lnTo>
                <a:lnTo>
                  <a:pt x="58" y="118"/>
                </a:lnTo>
                <a:lnTo>
                  <a:pt x="44" y="116"/>
                </a:lnTo>
                <a:lnTo>
                  <a:pt x="30" y="110"/>
                </a:lnTo>
                <a:lnTo>
                  <a:pt x="18" y="101"/>
                </a:lnTo>
                <a:lnTo>
                  <a:pt x="8" y="89"/>
                </a:lnTo>
                <a:lnTo>
                  <a:pt x="2" y="74"/>
                </a:lnTo>
                <a:lnTo>
                  <a:pt x="0" y="59"/>
                </a:lnTo>
                <a:lnTo>
                  <a:pt x="2" y="44"/>
                </a:lnTo>
                <a:lnTo>
                  <a:pt x="8" y="29"/>
                </a:lnTo>
                <a:lnTo>
                  <a:pt x="17" y="17"/>
                </a:lnTo>
                <a:lnTo>
                  <a:pt x="30" y="8"/>
                </a:lnTo>
                <a:lnTo>
                  <a:pt x="43" y="2"/>
                </a:lnTo>
                <a:lnTo>
                  <a:pt x="58" y="0"/>
                </a:lnTo>
                <a:close/>
              </a:path>
            </a:pathLst>
          </a:custGeom>
          <a:solidFill>
            <a:srgbClr val="FF1A26"/>
          </a:solidFill>
          <a:ln w="0">
            <a:solidFill>
              <a:srgbClr val="FF1A26"/>
            </a:solidFill>
            <a:prstDash val="solid"/>
            <a:round/>
            <a:headEnd/>
            <a:tailEnd/>
          </a:ln>
        </p:spPr>
        <p:txBody>
          <a:bodyPr vert="horz" wrap="square" lIns="91440" tIns="45720" rIns="91440" bIns="45720" numCol="1" anchor="t" anchorCtr="0" compatLnSpc="1">
            <a:prstTxWarp prst="textNoShape">
              <a:avLst/>
            </a:prstTxWarp>
          </a:bodyPr>
          <a:lstStyle/>
          <a:p>
            <a:endParaRPr lang="fr-BE" sz="1800"/>
          </a:p>
        </p:txBody>
      </p:sp>
    </p:spTree>
    <p:extLst>
      <p:ext uri="{BB962C8B-B14F-4D97-AF65-F5344CB8AC3E}">
        <p14:creationId xmlns:p14="http://schemas.microsoft.com/office/powerpoint/2010/main" val="292941431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1_Title">
    <p:spTree>
      <p:nvGrpSpPr>
        <p:cNvPr id="1" name=""/>
        <p:cNvGrpSpPr/>
        <p:nvPr/>
      </p:nvGrpSpPr>
      <p:grpSpPr>
        <a:xfrm>
          <a:off x="0" y="0"/>
          <a:ext cx="0" cy="0"/>
          <a:chOff x="0" y="0"/>
          <a:chExt cx="0" cy="0"/>
        </a:xfrm>
      </p:grpSpPr>
      <p:grpSp>
        <p:nvGrpSpPr>
          <p:cNvPr id="26" name="Group 25"/>
          <p:cNvGrpSpPr>
            <a:grpSpLocks noChangeAspect="1"/>
          </p:cNvGrpSpPr>
          <p:nvPr/>
        </p:nvGrpSpPr>
        <p:grpSpPr>
          <a:xfrm>
            <a:off x="98834" y="213361"/>
            <a:ext cx="12015567" cy="6137108"/>
            <a:chOff x="688828" y="1380227"/>
            <a:chExt cx="7648452" cy="4261451"/>
          </a:xfrm>
          <a:solidFill>
            <a:schemeClr val="accent1">
              <a:lumMod val="40000"/>
              <a:lumOff val="60000"/>
            </a:schemeClr>
          </a:solidFill>
          <a:effectLst>
            <a:outerShdw blurRad="50800" dist="38100" dir="2700000" algn="tl" rotWithShape="0">
              <a:prstClr val="black">
                <a:alpha val="40000"/>
              </a:prstClr>
            </a:outerShdw>
          </a:effectLst>
        </p:grpSpPr>
        <p:sp>
          <p:nvSpPr>
            <p:cNvPr id="27" name="Oval 26"/>
            <p:cNvSpPr/>
            <p:nvPr userDrawn="1"/>
          </p:nvSpPr>
          <p:spPr>
            <a:xfrm>
              <a:off x="3045125" y="1380227"/>
              <a:ext cx="4261451" cy="426145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8" name="Oval 27"/>
            <p:cNvSpPr/>
            <p:nvPr userDrawn="1"/>
          </p:nvSpPr>
          <p:spPr>
            <a:xfrm>
              <a:off x="5131127" y="1919516"/>
              <a:ext cx="3206153" cy="32061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9" name="Oval 28"/>
            <p:cNvSpPr/>
            <p:nvPr userDrawn="1"/>
          </p:nvSpPr>
          <p:spPr>
            <a:xfrm>
              <a:off x="2055139" y="1919516"/>
              <a:ext cx="3206153" cy="32061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0" name="Oval 29"/>
            <p:cNvSpPr/>
            <p:nvPr userDrawn="1"/>
          </p:nvSpPr>
          <p:spPr>
            <a:xfrm>
              <a:off x="688828" y="2181842"/>
              <a:ext cx="2709980" cy="27099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2" name="Title 1"/>
          <p:cNvSpPr>
            <a:spLocks noGrp="1"/>
          </p:cNvSpPr>
          <p:nvPr>
            <p:ph type="ctrTitle"/>
          </p:nvPr>
        </p:nvSpPr>
        <p:spPr>
          <a:xfrm>
            <a:off x="98833" y="2389226"/>
            <a:ext cx="12015567" cy="1470025"/>
          </a:xfrm>
        </p:spPr>
        <p:txBody>
          <a:bodyPr/>
          <a:lstStyle>
            <a:lvl1pPr algn="ctr">
              <a:defRPr sz="5400" b="1" cap="none" spc="0">
                <a:ln>
                  <a:noFill/>
                </a:ln>
                <a:solidFill>
                  <a:schemeClr val="tx1"/>
                </a:solidFill>
                <a:effectLst/>
              </a:defRPr>
            </a:lvl1pPr>
          </a:lstStyle>
          <a:p>
            <a:r>
              <a:rPr lang="en-US"/>
              <a:t>Click to edit Master title style</a:t>
            </a:r>
            <a:endParaRPr lang="fr-BE"/>
          </a:p>
        </p:txBody>
      </p:sp>
      <p:sp>
        <p:nvSpPr>
          <p:cNvPr id="3" name="Subtitle 2"/>
          <p:cNvSpPr>
            <a:spLocks noGrp="1"/>
          </p:cNvSpPr>
          <p:nvPr>
            <p:ph type="subTitle" idx="1"/>
          </p:nvPr>
        </p:nvSpPr>
        <p:spPr>
          <a:xfrm>
            <a:off x="920153" y="3968159"/>
            <a:ext cx="10328695" cy="707367"/>
          </a:xfrm>
        </p:spPr>
        <p:txBody>
          <a:bodyPr>
            <a:normAutofit/>
          </a:bodyPr>
          <a:lstStyle>
            <a:lvl1pPr marL="0" indent="0" algn="ctr">
              <a:buNone/>
              <a:defRPr sz="2400" b="0" i="1" cap="none" spc="0">
                <a:ln w="18415" cmpd="sng">
                  <a:solidFill>
                    <a:srgbClr val="FFFFFF"/>
                  </a:solidFill>
                  <a:prstDash val="solid"/>
                </a:ln>
                <a:solidFill>
                  <a:srgbClr val="FFFFFF"/>
                </a:solidFill>
                <a:effectLst>
                  <a:outerShdw blurRad="63500" dir="3600000" algn="tl" rotWithShape="0">
                    <a:srgbClr val="000000">
                      <a:alpha val="70000"/>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12" name="Freeform 16"/>
          <p:cNvSpPr>
            <a:spLocks/>
          </p:cNvSpPr>
          <p:nvPr/>
        </p:nvSpPr>
        <p:spPr bwMode="auto">
          <a:xfrm>
            <a:off x="11245511" y="6372217"/>
            <a:ext cx="86400" cy="86400"/>
          </a:xfrm>
          <a:custGeom>
            <a:avLst/>
            <a:gdLst>
              <a:gd name="T0" fmla="*/ 58 w 114"/>
              <a:gd name="T1" fmla="*/ 0 h 118"/>
              <a:gd name="T2" fmla="*/ 73 w 114"/>
              <a:gd name="T3" fmla="*/ 2 h 118"/>
              <a:gd name="T4" fmla="*/ 86 w 114"/>
              <a:gd name="T5" fmla="*/ 8 h 118"/>
              <a:gd name="T6" fmla="*/ 98 w 114"/>
              <a:gd name="T7" fmla="*/ 17 h 118"/>
              <a:gd name="T8" fmla="*/ 107 w 114"/>
              <a:gd name="T9" fmla="*/ 29 h 118"/>
              <a:gd name="T10" fmla="*/ 113 w 114"/>
              <a:gd name="T11" fmla="*/ 44 h 118"/>
              <a:gd name="T12" fmla="*/ 114 w 114"/>
              <a:gd name="T13" fmla="*/ 60 h 118"/>
              <a:gd name="T14" fmla="*/ 113 w 114"/>
              <a:gd name="T15" fmla="*/ 76 h 118"/>
              <a:gd name="T16" fmla="*/ 107 w 114"/>
              <a:gd name="T17" fmla="*/ 90 h 118"/>
              <a:gd name="T18" fmla="*/ 98 w 114"/>
              <a:gd name="T19" fmla="*/ 101 h 118"/>
              <a:gd name="T20" fmla="*/ 87 w 114"/>
              <a:gd name="T21" fmla="*/ 110 h 118"/>
              <a:gd name="T22" fmla="*/ 73 w 114"/>
              <a:gd name="T23" fmla="*/ 116 h 118"/>
              <a:gd name="T24" fmla="*/ 58 w 114"/>
              <a:gd name="T25" fmla="*/ 118 h 118"/>
              <a:gd name="T26" fmla="*/ 44 w 114"/>
              <a:gd name="T27" fmla="*/ 116 h 118"/>
              <a:gd name="T28" fmla="*/ 30 w 114"/>
              <a:gd name="T29" fmla="*/ 110 h 118"/>
              <a:gd name="T30" fmla="*/ 18 w 114"/>
              <a:gd name="T31" fmla="*/ 101 h 118"/>
              <a:gd name="T32" fmla="*/ 8 w 114"/>
              <a:gd name="T33" fmla="*/ 89 h 118"/>
              <a:gd name="T34" fmla="*/ 2 w 114"/>
              <a:gd name="T35" fmla="*/ 74 h 118"/>
              <a:gd name="T36" fmla="*/ 0 w 114"/>
              <a:gd name="T37" fmla="*/ 59 h 118"/>
              <a:gd name="T38" fmla="*/ 2 w 114"/>
              <a:gd name="T39" fmla="*/ 44 h 118"/>
              <a:gd name="T40" fmla="*/ 8 w 114"/>
              <a:gd name="T41" fmla="*/ 29 h 118"/>
              <a:gd name="T42" fmla="*/ 17 w 114"/>
              <a:gd name="T43" fmla="*/ 17 h 118"/>
              <a:gd name="T44" fmla="*/ 30 w 114"/>
              <a:gd name="T45" fmla="*/ 8 h 118"/>
              <a:gd name="T46" fmla="*/ 43 w 114"/>
              <a:gd name="T47" fmla="*/ 2 h 118"/>
              <a:gd name="T48" fmla="*/ 58 w 114"/>
              <a:gd name="T4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118">
                <a:moveTo>
                  <a:pt x="58" y="0"/>
                </a:moveTo>
                <a:lnTo>
                  <a:pt x="73" y="2"/>
                </a:lnTo>
                <a:lnTo>
                  <a:pt x="86" y="8"/>
                </a:lnTo>
                <a:lnTo>
                  <a:pt x="98" y="17"/>
                </a:lnTo>
                <a:lnTo>
                  <a:pt x="107" y="29"/>
                </a:lnTo>
                <a:lnTo>
                  <a:pt x="113" y="44"/>
                </a:lnTo>
                <a:lnTo>
                  <a:pt x="114" y="60"/>
                </a:lnTo>
                <a:lnTo>
                  <a:pt x="113" y="76"/>
                </a:lnTo>
                <a:lnTo>
                  <a:pt x="107" y="90"/>
                </a:lnTo>
                <a:lnTo>
                  <a:pt x="98" y="101"/>
                </a:lnTo>
                <a:lnTo>
                  <a:pt x="87" y="110"/>
                </a:lnTo>
                <a:lnTo>
                  <a:pt x="73" y="116"/>
                </a:lnTo>
                <a:lnTo>
                  <a:pt x="58" y="118"/>
                </a:lnTo>
                <a:lnTo>
                  <a:pt x="44" y="116"/>
                </a:lnTo>
                <a:lnTo>
                  <a:pt x="30" y="110"/>
                </a:lnTo>
                <a:lnTo>
                  <a:pt x="18" y="101"/>
                </a:lnTo>
                <a:lnTo>
                  <a:pt x="8" y="89"/>
                </a:lnTo>
                <a:lnTo>
                  <a:pt x="2" y="74"/>
                </a:lnTo>
                <a:lnTo>
                  <a:pt x="0" y="59"/>
                </a:lnTo>
                <a:lnTo>
                  <a:pt x="2" y="44"/>
                </a:lnTo>
                <a:lnTo>
                  <a:pt x="8" y="29"/>
                </a:lnTo>
                <a:lnTo>
                  <a:pt x="17" y="17"/>
                </a:lnTo>
                <a:lnTo>
                  <a:pt x="30" y="8"/>
                </a:lnTo>
                <a:lnTo>
                  <a:pt x="43" y="2"/>
                </a:lnTo>
                <a:lnTo>
                  <a:pt x="58" y="0"/>
                </a:lnTo>
                <a:close/>
              </a:path>
            </a:pathLst>
          </a:custGeom>
          <a:solidFill>
            <a:srgbClr val="FF1A26"/>
          </a:solidFill>
          <a:ln w="0">
            <a:solidFill>
              <a:srgbClr val="FF1A26"/>
            </a:solidFill>
            <a:prstDash val="solid"/>
            <a:round/>
            <a:headEnd/>
            <a:tailEnd/>
          </a:ln>
        </p:spPr>
        <p:txBody>
          <a:bodyPr vert="horz" wrap="square" lIns="91440" tIns="45720" rIns="91440" bIns="45720" numCol="1" anchor="t" anchorCtr="0" compatLnSpc="1">
            <a:prstTxWarp prst="textNoShape">
              <a:avLst/>
            </a:prstTxWarp>
          </a:bodyPr>
          <a:lstStyle/>
          <a:p>
            <a:endParaRPr lang="fr-BE" sz="1800"/>
          </a:p>
        </p:txBody>
      </p:sp>
      <p:sp>
        <p:nvSpPr>
          <p:cNvPr id="13" name="Freeform 13"/>
          <p:cNvSpPr>
            <a:spLocks/>
          </p:cNvSpPr>
          <p:nvPr/>
        </p:nvSpPr>
        <p:spPr bwMode="auto">
          <a:xfrm>
            <a:off x="7227089" y="6372217"/>
            <a:ext cx="86400" cy="86400"/>
          </a:xfrm>
          <a:custGeom>
            <a:avLst/>
            <a:gdLst>
              <a:gd name="T0" fmla="*/ 57 w 115"/>
              <a:gd name="T1" fmla="*/ 0 h 118"/>
              <a:gd name="T2" fmla="*/ 72 w 115"/>
              <a:gd name="T3" fmla="*/ 2 h 118"/>
              <a:gd name="T4" fmla="*/ 86 w 115"/>
              <a:gd name="T5" fmla="*/ 7 h 118"/>
              <a:gd name="T6" fmla="*/ 98 w 115"/>
              <a:gd name="T7" fmla="*/ 17 h 118"/>
              <a:gd name="T8" fmla="*/ 107 w 115"/>
              <a:gd name="T9" fmla="*/ 29 h 118"/>
              <a:gd name="T10" fmla="*/ 113 w 115"/>
              <a:gd name="T11" fmla="*/ 44 h 118"/>
              <a:gd name="T12" fmla="*/ 115 w 115"/>
              <a:gd name="T13" fmla="*/ 60 h 118"/>
              <a:gd name="T14" fmla="*/ 113 w 115"/>
              <a:gd name="T15" fmla="*/ 75 h 118"/>
              <a:gd name="T16" fmla="*/ 107 w 115"/>
              <a:gd name="T17" fmla="*/ 89 h 118"/>
              <a:gd name="T18" fmla="*/ 98 w 115"/>
              <a:gd name="T19" fmla="*/ 101 h 118"/>
              <a:gd name="T20" fmla="*/ 86 w 115"/>
              <a:gd name="T21" fmla="*/ 110 h 118"/>
              <a:gd name="T22" fmla="*/ 72 w 115"/>
              <a:gd name="T23" fmla="*/ 116 h 118"/>
              <a:gd name="T24" fmla="*/ 57 w 115"/>
              <a:gd name="T25" fmla="*/ 118 h 118"/>
              <a:gd name="T26" fmla="*/ 43 w 115"/>
              <a:gd name="T27" fmla="*/ 116 h 118"/>
              <a:gd name="T28" fmla="*/ 29 w 115"/>
              <a:gd name="T29" fmla="*/ 110 h 118"/>
              <a:gd name="T30" fmla="*/ 17 w 115"/>
              <a:gd name="T31" fmla="*/ 101 h 118"/>
              <a:gd name="T32" fmla="*/ 8 w 115"/>
              <a:gd name="T33" fmla="*/ 89 h 118"/>
              <a:gd name="T34" fmla="*/ 2 w 115"/>
              <a:gd name="T35" fmla="*/ 75 h 118"/>
              <a:gd name="T36" fmla="*/ 0 w 115"/>
              <a:gd name="T37" fmla="*/ 60 h 118"/>
              <a:gd name="T38" fmla="*/ 2 w 115"/>
              <a:gd name="T39" fmla="*/ 44 h 118"/>
              <a:gd name="T40" fmla="*/ 8 w 115"/>
              <a:gd name="T41" fmla="*/ 29 h 118"/>
              <a:gd name="T42" fmla="*/ 17 w 115"/>
              <a:gd name="T43" fmla="*/ 17 h 118"/>
              <a:gd name="T44" fmla="*/ 29 w 115"/>
              <a:gd name="T45" fmla="*/ 7 h 118"/>
              <a:gd name="T46" fmla="*/ 43 w 115"/>
              <a:gd name="T47" fmla="*/ 2 h 118"/>
              <a:gd name="T48" fmla="*/ 57 w 115"/>
              <a:gd name="T4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 h="118">
                <a:moveTo>
                  <a:pt x="57" y="0"/>
                </a:moveTo>
                <a:lnTo>
                  <a:pt x="72" y="2"/>
                </a:lnTo>
                <a:lnTo>
                  <a:pt x="86" y="7"/>
                </a:lnTo>
                <a:lnTo>
                  <a:pt x="98" y="17"/>
                </a:lnTo>
                <a:lnTo>
                  <a:pt x="107" y="29"/>
                </a:lnTo>
                <a:lnTo>
                  <a:pt x="113" y="44"/>
                </a:lnTo>
                <a:lnTo>
                  <a:pt x="115" y="60"/>
                </a:lnTo>
                <a:lnTo>
                  <a:pt x="113" y="75"/>
                </a:lnTo>
                <a:lnTo>
                  <a:pt x="107" y="89"/>
                </a:lnTo>
                <a:lnTo>
                  <a:pt x="98" y="101"/>
                </a:lnTo>
                <a:lnTo>
                  <a:pt x="86" y="110"/>
                </a:lnTo>
                <a:lnTo>
                  <a:pt x="72" y="116"/>
                </a:lnTo>
                <a:lnTo>
                  <a:pt x="57" y="118"/>
                </a:lnTo>
                <a:lnTo>
                  <a:pt x="43" y="116"/>
                </a:lnTo>
                <a:lnTo>
                  <a:pt x="29" y="110"/>
                </a:lnTo>
                <a:lnTo>
                  <a:pt x="17" y="101"/>
                </a:lnTo>
                <a:lnTo>
                  <a:pt x="8" y="89"/>
                </a:lnTo>
                <a:lnTo>
                  <a:pt x="2" y="75"/>
                </a:lnTo>
                <a:lnTo>
                  <a:pt x="0" y="60"/>
                </a:lnTo>
                <a:lnTo>
                  <a:pt x="2" y="44"/>
                </a:lnTo>
                <a:lnTo>
                  <a:pt x="8" y="29"/>
                </a:lnTo>
                <a:lnTo>
                  <a:pt x="17" y="17"/>
                </a:lnTo>
                <a:lnTo>
                  <a:pt x="29" y="7"/>
                </a:lnTo>
                <a:lnTo>
                  <a:pt x="43" y="2"/>
                </a:lnTo>
                <a:lnTo>
                  <a:pt x="57" y="0"/>
                </a:lnTo>
                <a:close/>
              </a:path>
            </a:pathLst>
          </a:custGeom>
          <a:solidFill>
            <a:srgbClr val="80FF00"/>
          </a:solidFill>
          <a:ln w="0">
            <a:solidFill>
              <a:srgbClr val="80FF00"/>
            </a:solidFill>
            <a:prstDash val="solid"/>
            <a:round/>
            <a:headEnd/>
            <a:tailEnd/>
          </a:ln>
        </p:spPr>
        <p:txBody>
          <a:bodyPr vert="horz" wrap="square" lIns="91440" tIns="45720" rIns="91440" bIns="45720" numCol="1" anchor="t" anchorCtr="0" compatLnSpc="1">
            <a:prstTxWarp prst="textNoShape">
              <a:avLst/>
            </a:prstTxWarp>
          </a:bodyPr>
          <a:lstStyle/>
          <a:p>
            <a:endParaRPr lang="fr-BE" sz="1800"/>
          </a:p>
        </p:txBody>
      </p:sp>
      <p:sp>
        <p:nvSpPr>
          <p:cNvPr id="14" name="Freeform 15"/>
          <p:cNvSpPr>
            <a:spLocks/>
          </p:cNvSpPr>
          <p:nvPr/>
        </p:nvSpPr>
        <p:spPr bwMode="auto">
          <a:xfrm>
            <a:off x="841096" y="6350469"/>
            <a:ext cx="86400" cy="86400"/>
          </a:xfrm>
          <a:custGeom>
            <a:avLst/>
            <a:gdLst>
              <a:gd name="T0" fmla="*/ 66 w 131"/>
              <a:gd name="T1" fmla="*/ 0 h 136"/>
              <a:gd name="T2" fmla="*/ 84 w 131"/>
              <a:gd name="T3" fmla="*/ 2 h 136"/>
              <a:gd name="T4" fmla="*/ 100 w 131"/>
              <a:gd name="T5" fmla="*/ 8 h 136"/>
              <a:gd name="T6" fmla="*/ 113 w 131"/>
              <a:gd name="T7" fmla="*/ 18 h 136"/>
              <a:gd name="T8" fmla="*/ 123 w 131"/>
              <a:gd name="T9" fmla="*/ 33 h 136"/>
              <a:gd name="T10" fmla="*/ 129 w 131"/>
              <a:gd name="T11" fmla="*/ 49 h 136"/>
              <a:gd name="T12" fmla="*/ 131 w 131"/>
              <a:gd name="T13" fmla="*/ 68 h 136"/>
              <a:gd name="T14" fmla="*/ 129 w 131"/>
              <a:gd name="T15" fmla="*/ 87 h 136"/>
              <a:gd name="T16" fmla="*/ 123 w 131"/>
              <a:gd name="T17" fmla="*/ 104 h 136"/>
              <a:gd name="T18" fmla="*/ 113 w 131"/>
              <a:gd name="T19" fmla="*/ 118 h 136"/>
              <a:gd name="T20" fmla="*/ 100 w 131"/>
              <a:gd name="T21" fmla="*/ 128 h 136"/>
              <a:gd name="T22" fmla="*/ 85 w 131"/>
              <a:gd name="T23" fmla="*/ 134 h 136"/>
              <a:gd name="T24" fmla="*/ 67 w 131"/>
              <a:gd name="T25" fmla="*/ 136 h 136"/>
              <a:gd name="T26" fmla="*/ 49 w 131"/>
              <a:gd name="T27" fmla="*/ 134 h 136"/>
              <a:gd name="T28" fmla="*/ 33 w 131"/>
              <a:gd name="T29" fmla="*/ 128 h 136"/>
              <a:gd name="T30" fmla="*/ 19 w 131"/>
              <a:gd name="T31" fmla="*/ 117 h 136"/>
              <a:gd name="T32" fmla="*/ 8 w 131"/>
              <a:gd name="T33" fmla="*/ 103 h 136"/>
              <a:gd name="T34" fmla="*/ 2 w 131"/>
              <a:gd name="T35" fmla="*/ 87 h 136"/>
              <a:gd name="T36" fmla="*/ 0 w 131"/>
              <a:gd name="T37" fmla="*/ 68 h 136"/>
              <a:gd name="T38" fmla="*/ 2 w 131"/>
              <a:gd name="T39" fmla="*/ 49 h 136"/>
              <a:gd name="T40" fmla="*/ 8 w 131"/>
              <a:gd name="T41" fmla="*/ 33 h 136"/>
              <a:gd name="T42" fmla="*/ 18 w 131"/>
              <a:gd name="T43" fmla="*/ 19 h 136"/>
              <a:gd name="T44" fmla="*/ 33 w 131"/>
              <a:gd name="T45" fmla="*/ 8 h 136"/>
              <a:gd name="T46" fmla="*/ 48 w 131"/>
              <a:gd name="T47" fmla="*/ 2 h 136"/>
              <a:gd name="T48" fmla="*/ 66 w 131"/>
              <a:gd name="T49"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1" h="136">
                <a:moveTo>
                  <a:pt x="66" y="0"/>
                </a:moveTo>
                <a:lnTo>
                  <a:pt x="84" y="2"/>
                </a:lnTo>
                <a:lnTo>
                  <a:pt x="100" y="8"/>
                </a:lnTo>
                <a:lnTo>
                  <a:pt x="113" y="18"/>
                </a:lnTo>
                <a:lnTo>
                  <a:pt x="123" y="33"/>
                </a:lnTo>
                <a:lnTo>
                  <a:pt x="129" y="49"/>
                </a:lnTo>
                <a:lnTo>
                  <a:pt x="131" y="68"/>
                </a:lnTo>
                <a:lnTo>
                  <a:pt x="129" y="87"/>
                </a:lnTo>
                <a:lnTo>
                  <a:pt x="123" y="104"/>
                </a:lnTo>
                <a:lnTo>
                  <a:pt x="113" y="118"/>
                </a:lnTo>
                <a:lnTo>
                  <a:pt x="100" y="128"/>
                </a:lnTo>
                <a:lnTo>
                  <a:pt x="85" y="134"/>
                </a:lnTo>
                <a:lnTo>
                  <a:pt x="67" y="136"/>
                </a:lnTo>
                <a:lnTo>
                  <a:pt x="49" y="134"/>
                </a:lnTo>
                <a:lnTo>
                  <a:pt x="33" y="128"/>
                </a:lnTo>
                <a:lnTo>
                  <a:pt x="19" y="117"/>
                </a:lnTo>
                <a:lnTo>
                  <a:pt x="8" y="103"/>
                </a:lnTo>
                <a:lnTo>
                  <a:pt x="2" y="87"/>
                </a:lnTo>
                <a:lnTo>
                  <a:pt x="0" y="68"/>
                </a:lnTo>
                <a:lnTo>
                  <a:pt x="2" y="49"/>
                </a:lnTo>
                <a:lnTo>
                  <a:pt x="8" y="33"/>
                </a:lnTo>
                <a:lnTo>
                  <a:pt x="18" y="19"/>
                </a:lnTo>
                <a:lnTo>
                  <a:pt x="33" y="8"/>
                </a:lnTo>
                <a:lnTo>
                  <a:pt x="48" y="2"/>
                </a:lnTo>
                <a:lnTo>
                  <a:pt x="66" y="0"/>
                </a:lnTo>
                <a:close/>
              </a:path>
            </a:pathLst>
          </a:custGeom>
          <a:solidFill>
            <a:srgbClr val="F2FF1A"/>
          </a:solidFill>
          <a:ln w="0">
            <a:solidFill>
              <a:srgbClr val="F2FF1A"/>
            </a:solidFill>
            <a:prstDash val="solid"/>
            <a:round/>
            <a:headEnd/>
            <a:tailEnd/>
          </a:ln>
        </p:spPr>
        <p:txBody>
          <a:bodyPr vert="horz" wrap="square" lIns="91440" tIns="45720" rIns="91440" bIns="45720" numCol="1" anchor="t" anchorCtr="0" compatLnSpc="1">
            <a:prstTxWarp prst="textNoShape">
              <a:avLst/>
            </a:prstTxWarp>
          </a:bodyPr>
          <a:lstStyle/>
          <a:p>
            <a:endParaRPr lang="fr-BE" sz="1800"/>
          </a:p>
        </p:txBody>
      </p:sp>
    </p:spTree>
    <p:extLst>
      <p:ext uri="{BB962C8B-B14F-4D97-AF65-F5344CB8AC3E}">
        <p14:creationId xmlns:p14="http://schemas.microsoft.com/office/powerpoint/2010/main" val="6472956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lank Layout">
    <p:spTree>
      <p:nvGrpSpPr>
        <p:cNvPr id="1" name=""/>
        <p:cNvGrpSpPr/>
        <p:nvPr/>
      </p:nvGrpSpPr>
      <p:grpSpPr>
        <a:xfrm>
          <a:off x="0" y="0"/>
          <a:ext cx="0" cy="0"/>
          <a:chOff x="0" y="0"/>
          <a:chExt cx="0" cy="0"/>
        </a:xfrm>
      </p:grpSpPr>
      <p:sp>
        <p:nvSpPr>
          <p:cNvPr id="6" name="Rectangle 5"/>
          <p:cNvSpPr/>
          <p:nvPr userDrawn="1"/>
        </p:nvSpPr>
        <p:spPr>
          <a:xfrm>
            <a:off x="0" y="5108630"/>
            <a:ext cx="12192000" cy="1772816"/>
          </a:xfrm>
          <a:prstGeom prst="rect">
            <a:avLst/>
          </a:prstGeom>
          <a:gradFill flip="none" rotWithShape="1">
            <a:gsLst>
              <a:gs pos="0">
                <a:schemeClr val="accent1">
                  <a:lumMod val="40000"/>
                  <a:lumOff val="60000"/>
                </a:schemeClr>
              </a:gs>
              <a:gs pos="15000">
                <a:schemeClr val="accent1">
                  <a:tint val="44500"/>
                  <a:satMod val="16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800"/>
          </a:p>
        </p:txBody>
      </p:sp>
      <p:sp>
        <p:nvSpPr>
          <p:cNvPr id="7" name="Freeform 16"/>
          <p:cNvSpPr>
            <a:spLocks/>
          </p:cNvSpPr>
          <p:nvPr userDrawn="1"/>
        </p:nvSpPr>
        <p:spPr bwMode="auto">
          <a:xfrm>
            <a:off x="11245511" y="6747314"/>
            <a:ext cx="86400" cy="86400"/>
          </a:xfrm>
          <a:custGeom>
            <a:avLst/>
            <a:gdLst>
              <a:gd name="T0" fmla="*/ 58 w 114"/>
              <a:gd name="T1" fmla="*/ 0 h 118"/>
              <a:gd name="T2" fmla="*/ 73 w 114"/>
              <a:gd name="T3" fmla="*/ 2 h 118"/>
              <a:gd name="T4" fmla="*/ 86 w 114"/>
              <a:gd name="T5" fmla="*/ 8 h 118"/>
              <a:gd name="T6" fmla="*/ 98 w 114"/>
              <a:gd name="T7" fmla="*/ 17 h 118"/>
              <a:gd name="T8" fmla="*/ 107 w 114"/>
              <a:gd name="T9" fmla="*/ 29 h 118"/>
              <a:gd name="T10" fmla="*/ 113 w 114"/>
              <a:gd name="T11" fmla="*/ 44 h 118"/>
              <a:gd name="T12" fmla="*/ 114 w 114"/>
              <a:gd name="T13" fmla="*/ 60 h 118"/>
              <a:gd name="T14" fmla="*/ 113 w 114"/>
              <a:gd name="T15" fmla="*/ 76 h 118"/>
              <a:gd name="T16" fmla="*/ 107 w 114"/>
              <a:gd name="T17" fmla="*/ 90 h 118"/>
              <a:gd name="T18" fmla="*/ 98 w 114"/>
              <a:gd name="T19" fmla="*/ 101 h 118"/>
              <a:gd name="T20" fmla="*/ 87 w 114"/>
              <a:gd name="T21" fmla="*/ 110 h 118"/>
              <a:gd name="T22" fmla="*/ 73 w 114"/>
              <a:gd name="T23" fmla="*/ 116 h 118"/>
              <a:gd name="T24" fmla="*/ 58 w 114"/>
              <a:gd name="T25" fmla="*/ 118 h 118"/>
              <a:gd name="T26" fmla="*/ 44 w 114"/>
              <a:gd name="T27" fmla="*/ 116 h 118"/>
              <a:gd name="T28" fmla="*/ 30 w 114"/>
              <a:gd name="T29" fmla="*/ 110 h 118"/>
              <a:gd name="T30" fmla="*/ 18 w 114"/>
              <a:gd name="T31" fmla="*/ 101 h 118"/>
              <a:gd name="T32" fmla="*/ 8 w 114"/>
              <a:gd name="T33" fmla="*/ 89 h 118"/>
              <a:gd name="T34" fmla="*/ 2 w 114"/>
              <a:gd name="T35" fmla="*/ 74 h 118"/>
              <a:gd name="T36" fmla="*/ 0 w 114"/>
              <a:gd name="T37" fmla="*/ 59 h 118"/>
              <a:gd name="T38" fmla="*/ 2 w 114"/>
              <a:gd name="T39" fmla="*/ 44 h 118"/>
              <a:gd name="T40" fmla="*/ 8 w 114"/>
              <a:gd name="T41" fmla="*/ 29 h 118"/>
              <a:gd name="T42" fmla="*/ 17 w 114"/>
              <a:gd name="T43" fmla="*/ 17 h 118"/>
              <a:gd name="T44" fmla="*/ 30 w 114"/>
              <a:gd name="T45" fmla="*/ 8 h 118"/>
              <a:gd name="T46" fmla="*/ 43 w 114"/>
              <a:gd name="T47" fmla="*/ 2 h 118"/>
              <a:gd name="T48" fmla="*/ 58 w 114"/>
              <a:gd name="T4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118">
                <a:moveTo>
                  <a:pt x="58" y="0"/>
                </a:moveTo>
                <a:lnTo>
                  <a:pt x="73" y="2"/>
                </a:lnTo>
                <a:lnTo>
                  <a:pt x="86" y="8"/>
                </a:lnTo>
                <a:lnTo>
                  <a:pt x="98" y="17"/>
                </a:lnTo>
                <a:lnTo>
                  <a:pt x="107" y="29"/>
                </a:lnTo>
                <a:lnTo>
                  <a:pt x="113" y="44"/>
                </a:lnTo>
                <a:lnTo>
                  <a:pt x="114" y="60"/>
                </a:lnTo>
                <a:lnTo>
                  <a:pt x="113" y="76"/>
                </a:lnTo>
                <a:lnTo>
                  <a:pt x="107" y="90"/>
                </a:lnTo>
                <a:lnTo>
                  <a:pt x="98" y="101"/>
                </a:lnTo>
                <a:lnTo>
                  <a:pt x="87" y="110"/>
                </a:lnTo>
                <a:lnTo>
                  <a:pt x="73" y="116"/>
                </a:lnTo>
                <a:lnTo>
                  <a:pt x="58" y="118"/>
                </a:lnTo>
                <a:lnTo>
                  <a:pt x="44" y="116"/>
                </a:lnTo>
                <a:lnTo>
                  <a:pt x="30" y="110"/>
                </a:lnTo>
                <a:lnTo>
                  <a:pt x="18" y="101"/>
                </a:lnTo>
                <a:lnTo>
                  <a:pt x="8" y="89"/>
                </a:lnTo>
                <a:lnTo>
                  <a:pt x="2" y="74"/>
                </a:lnTo>
                <a:lnTo>
                  <a:pt x="0" y="59"/>
                </a:lnTo>
                <a:lnTo>
                  <a:pt x="2" y="44"/>
                </a:lnTo>
                <a:lnTo>
                  <a:pt x="8" y="29"/>
                </a:lnTo>
                <a:lnTo>
                  <a:pt x="17" y="17"/>
                </a:lnTo>
                <a:lnTo>
                  <a:pt x="30" y="8"/>
                </a:lnTo>
                <a:lnTo>
                  <a:pt x="43" y="2"/>
                </a:lnTo>
                <a:lnTo>
                  <a:pt x="58" y="0"/>
                </a:lnTo>
                <a:close/>
              </a:path>
            </a:pathLst>
          </a:custGeom>
          <a:solidFill>
            <a:srgbClr val="FF1A26"/>
          </a:solidFill>
          <a:ln w="0">
            <a:solidFill>
              <a:srgbClr val="FF1A26"/>
            </a:solidFill>
            <a:prstDash val="solid"/>
            <a:round/>
            <a:headEnd/>
            <a:tailEnd/>
          </a:ln>
        </p:spPr>
        <p:txBody>
          <a:bodyPr vert="horz" wrap="square" lIns="91440" tIns="45720" rIns="91440" bIns="45720" numCol="1" anchor="t" anchorCtr="0" compatLnSpc="1">
            <a:prstTxWarp prst="textNoShape">
              <a:avLst/>
            </a:prstTxWarp>
          </a:bodyPr>
          <a:lstStyle/>
          <a:p>
            <a:endParaRPr lang="fr-BE" sz="1800"/>
          </a:p>
        </p:txBody>
      </p:sp>
      <p:sp>
        <p:nvSpPr>
          <p:cNvPr id="8" name="Freeform 13"/>
          <p:cNvSpPr>
            <a:spLocks/>
          </p:cNvSpPr>
          <p:nvPr userDrawn="1"/>
        </p:nvSpPr>
        <p:spPr bwMode="auto">
          <a:xfrm>
            <a:off x="7227088" y="6747314"/>
            <a:ext cx="86589" cy="86400"/>
          </a:xfrm>
          <a:custGeom>
            <a:avLst/>
            <a:gdLst>
              <a:gd name="T0" fmla="*/ 57 w 115"/>
              <a:gd name="T1" fmla="*/ 0 h 118"/>
              <a:gd name="T2" fmla="*/ 72 w 115"/>
              <a:gd name="T3" fmla="*/ 2 h 118"/>
              <a:gd name="T4" fmla="*/ 86 w 115"/>
              <a:gd name="T5" fmla="*/ 7 h 118"/>
              <a:gd name="T6" fmla="*/ 98 w 115"/>
              <a:gd name="T7" fmla="*/ 17 h 118"/>
              <a:gd name="T8" fmla="*/ 107 w 115"/>
              <a:gd name="T9" fmla="*/ 29 h 118"/>
              <a:gd name="T10" fmla="*/ 113 w 115"/>
              <a:gd name="T11" fmla="*/ 44 h 118"/>
              <a:gd name="T12" fmla="*/ 115 w 115"/>
              <a:gd name="T13" fmla="*/ 60 h 118"/>
              <a:gd name="T14" fmla="*/ 113 w 115"/>
              <a:gd name="T15" fmla="*/ 75 h 118"/>
              <a:gd name="T16" fmla="*/ 107 w 115"/>
              <a:gd name="T17" fmla="*/ 89 h 118"/>
              <a:gd name="T18" fmla="*/ 98 w 115"/>
              <a:gd name="T19" fmla="*/ 101 h 118"/>
              <a:gd name="T20" fmla="*/ 86 w 115"/>
              <a:gd name="T21" fmla="*/ 110 h 118"/>
              <a:gd name="T22" fmla="*/ 72 w 115"/>
              <a:gd name="T23" fmla="*/ 116 h 118"/>
              <a:gd name="T24" fmla="*/ 57 w 115"/>
              <a:gd name="T25" fmla="*/ 118 h 118"/>
              <a:gd name="T26" fmla="*/ 43 w 115"/>
              <a:gd name="T27" fmla="*/ 116 h 118"/>
              <a:gd name="T28" fmla="*/ 29 w 115"/>
              <a:gd name="T29" fmla="*/ 110 h 118"/>
              <a:gd name="T30" fmla="*/ 17 w 115"/>
              <a:gd name="T31" fmla="*/ 101 h 118"/>
              <a:gd name="T32" fmla="*/ 8 w 115"/>
              <a:gd name="T33" fmla="*/ 89 h 118"/>
              <a:gd name="T34" fmla="*/ 2 w 115"/>
              <a:gd name="T35" fmla="*/ 75 h 118"/>
              <a:gd name="T36" fmla="*/ 0 w 115"/>
              <a:gd name="T37" fmla="*/ 60 h 118"/>
              <a:gd name="T38" fmla="*/ 2 w 115"/>
              <a:gd name="T39" fmla="*/ 44 h 118"/>
              <a:gd name="T40" fmla="*/ 8 w 115"/>
              <a:gd name="T41" fmla="*/ 29 h 118"/>
              <a:gd name="T42" fmla="*/ 17 w 115"/>
              <a:gd name="T43" fmla="*/ 17 h 118"/>
              <a:gd name="T44" fmla="*/ 29 w 115"/>
              <a:gd name="T45" fmla="*/ 7 h 118"/>
              <a:gd name="T46" fmla="*/ 43 w 115"/>
              <a:gd name="T47" fmla="*/ 2 h 118"/>
              <a:gd name="T48" fmla="*/ 57 w 115"/>
              <a:gd name="T4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 h="118">
                <a:moveTo>
                  <a:pt x="57" y="0"/>
                </a:moveTo>
                <a:lnTo>
                  <a:pt x="72" y="2"/>
                </a:lnTo>
                <a:lnTo>
                  <a:pt x="86" y="7"/>
                </a:lnTo>
                <a:lnTo>
                  <a:pt x="98" y="17"/>
                </a:lnTo>
                <a:lnTo>
                  <a:pt x="107" y="29"/>
                </a:lnTo>
                <a:lnTo>
                  <a:pt x="113" y="44"/>
                </a:lnTo>
                <a:lnTo>
                  <a:pt x="115" y="60"/>
                </a:lnTo>
                <a:lnTo>
                  <a:pt x="113" y="75"/>
                </a:lnTo>
                <a:lnTo>
                  <a:pt x="107" y="89"/>
                </a:lnTo>
                <a:lnTo>
                  <a:pt x="98" y="101"/>
                </a:lnTo>
                <a:lnTo>
                  <a:pt x="86" y="110"/>
                </a:lnTo>
                <a:lnTo>
                  <a:pt x="72" y="116"/>
                </a:lnTo>
                <a:lnTo>
                  <a:pt x="57" y="118"/>
                </a:lnTo>
                <a:lnTo>
                  <a:pt x="43" y="116"/>
                </a:lnTo>
                <a:lnTo>
                  <a:pt x="29" y="110"/>
                </a:lnTo>
                <a:lnTo>
                  <a:pt x="17" y="101"/>
                </a:lnTo>
                <a:lnTo>
                  <a:pt x="8" y="89"/>
                </a:lnTo>
                <a:lnTo>
                  <a:pt x="2" y="75"/>
                </a:lnTo>
                <a:lnTo>
                  <a:pt x="0" y="60"/>
                </a:lnTo>
                <a:lnTo>
                  <a:pt x="2" y="44"/>
                </a:lnTo>
                <a:lnTo>
                  <a:pt x="8" y="29"/>
                </a:lnTo>
                <a:lnTo>
                  <a:pt x="17" y="17"/>
                </a:lnTo>
                <a:lnTo>
                  <a:pt x="29" y="7"/>
                </a:lnTo>
                <a:lnTo>
                  <a:pt x="43" y="2"/>
                </a:lnTo>
                <a:lnTo>
                  <a:pt x="57" y="0"/>
                </a:lnTo>
                <a:close/>
              </a:path>
            </a:pathLst>
          </a:custGeom>
          <a:solidFill>
            <a:srgbClr val="80FF00"/>
          </a:solidFill>
          <a:ln w="0">
            <a:solidFill>
              <a:srgbClr val="80FF00"/>
            </a:solidFill>
            <a:prstDash val="solid"/>
            <a:round/>
            <a:headEnd/>
            <a:tailEnd/>
          </a:ln>
        </p:spPr>
        <p:txBody>
          <a:bodyPr vert="horz" wrap="square" lIns="91440" tIns="45720" rIns="91440" bIns="45720" numCol="1" anchor="t" anchorCtr="0" compatLnSpc="1">
            <a:prstTxWarp prst="textNoShape">
              <a:avLst/>
            </a:prstTxWarp>
          </a:bodyPr>
          <a:lstStyle/>
          <a:p>
            <a:endParaRPr lang="fr-BE" sz="1800"/>
          </a:p>
        </p:txBody>
      </p:sp>
      <p:sp>
        <p:nvSpPr>
          <p:cNvPr id="9" name="Freeform 15"/>
          <p:cNvSpPr>
            <a:spLocks/>
          </p:cNvSpPr>
          <p:nvPr userDrawn="1"/>
        </p:nvSpPr>
        <p:spPr bwMode="auto">
          <a:xfrm>
            <a:off x="841095" y="6747314"/>
            <a:ext cx="86400" cy="86400"/>
          </a:xfrm>
          <a:custGeom>
            <a:avLst/>
            <a:gdLst>
              <a:gd name="T0" fmla="*/ 66 w 131"/>
              <a:gd name="T1" fmla="*/ 0 h 136"/>
              <a:gd name="T2" fmla="*/ 84 w 131"/>
              <a:gd name="T3" fmla="*/ 2 h 136"/>
              <a:gd name="T4" fmla="*/ 100 w 131"/>
              <a:gd name="T5" fmla="*/ 8 h 136"/>
              <a:gd name="T6" fmla="*/ 113 w 131"/>
              <a:gd name="T7" fmla="*/ 18 h 136"/>
              <a:gd name="T8" fmla="*/ 123 w 131"/>
              <a:gd name="T9" fmla="*/ 33 h 136"/>
              <a:gd name="T10" fmla="*/ 129 w 131"/>
              <a:gd name="T11" fmla="*/ 49 h 136"/>
              <a:gd name="T12" fmla="*/ 131 w 131"/>
              <a:gd name="T13" fmla="*/ 68 h 136"/>
              <a:gd name="T14" fmla="*/ 129 w 131"/>
              <a:gd name="T15" fmla="*/ 87 h 136"/>
              <a:gd name="T16" fmla="*/ 123 w 131"/>
              <a:gd name="T17" fmla="*/ 104 h 136"/>
              <a:gd name="T18" fmla="*/ 113 w 131"/>
              <a:gd name="T19" fmla="*/ 118 h 136"/>
              <a:gd name="T20" fmla="*/ 100 w 131"/>
              <a:gd name="T21" fmla="*/ 128 h 136"/>
              <a:gd name="T22" fmla="*/ 85 w 131"/>
              <a:gd name="T23" fmla="*/ 134 h 136"/>
              <a:gd name="T24" fmla="*/ 67 w 131"/>
              <a:gd name="T25" fmla="*/ 136 h 136"/>
              <a:gd name="T26" fmla="*/ 49 w 131"/>
              <a:gd name="T27" fmla="*/ 134 h 136"/>
              <a:gd name="T28" fmla="*/ 33 w 131"/>
              <a:gd name="T29" fmla="*/ 128 h 136"/>
              <a:gd name="T30" fmla="*/ 19 w 131"/>
              <a:gd name="T31" fmla="*/ 117 h 136"/>
              <a:gd name="T32" fmla="*/ 8 w 131"/>
              <a:gd name="T33" fmla="*/ 103 h 136"/>
              <a:gd name="T34" fmla="*/ 2 w 131"/>
              <a:gd name="T35" fmla="*/ 87 h 136"/>
              <a:gd name="T36" fmla="*/ 0 w 131"/>
              <a:gd name="T37" fmla="*/ 68 h 136"/>
              <a:gd name="T38" fmla="*/ 2 w 131"/>
              <a:gd name="T39" fmla="*/ 49 h 136"/>
              <a:gd name="T40" fmla="*/ 8 w 131"/>
              <a:gd name="T41" fmla="*/ 33 h 136"/>
              <a:gd name="T42" fmla="*/ 18 w 131"/>
              <a:gd name="T43" fmla="*/ 19 h 136"/>
              <a:gd name="T44" fmla="*/ 33 w 131"/>
              <a:gd name="T45" fmla="*/ 8 h 136"/>
              <a:gd name="T46" fmla="*/ 48 w 131"/>
              <a:gd name="T47" fmla="*/ 2 h 136"/>
              <a:gd name="T48" fmla="*/ 66 w 131"/>
              <a:gd name="T49"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1" h="136">
                <a:moveTo>
                  <a:pt x="66" y="0"/>
                </a:moveTo>
                <a:lnTo>
                  <a:pt x="84" y="2"/>
                </a:lnTo>
                <a:lnTo>
                  <a:pt x="100" y="8"/>
                </a:lnTo>
                <a:lnTo>
                  <a:pt x="113" y="18"/>
                </a:lnTo>
                <a:lnTo>
                  <a:pt x="123" y="33"/>
                </a:lnTo>
                <a:lnTo>
                  <a:pt x="129" y="49"/>
                </a:lnTo>
                <a:lnTo>
                  <a:pt x="131" y="68"/>
                </a:lnTo>
                <a:lnTo>
                  <a:pt x="129" y="87"/>
                </a:lnTo>
                <a:lnTo>
                  <a:pt x="123" y="104"/>
                </a:lnTo>
                <a:lnTo>
                  <a:pt x="113" y="118"/>
                </a:lnTo>
                <a:lnTo>
                  <a:pt x="100" y="128"/>
                </a:lnTo>
                <a:lnTo>
                  <a:pt x="85" y="134"/>
                </a:lnTo>
                <a:lnTo>
                  <a:pt x="67" y="136"/>
                </a:lnTo>
                <a:lnTo>
                  <a:pt x="49" y="134"/>
                </a:lnTo>
                <a:lnTo>
                  <a:pt x="33" y="128"/>
                </a:lnTo>
                <a:lnTo>
                  <a:pt x="19" y="117"/>
                </a:lnTo>
                <a:lnTo>
                  <a:pt x="8" y="103"/>
                </a:lnTo>
                <a:lnTo>
                  <a:pt x="2" y="87"/>
                </a:lnTo>
                <a:lnTo>
                  <a:pt x="0" y="68"/>
                </a:lnTo>
                <a:lnTo>
                  <a:pt x="2" y="49"/>
                </a:lnTo>
                <a:lnTo>
                  <a:pt x="8" y="33"/>
                </a:lnTo>
                <a:lnTo>
                  <a:pt x="18" y="19"/>
                </a:lnTo>
                <a:lnTo>
                  <a:pt x="33" y="8"/>
                </a:lnTo>
                <a:lnTo>
                  <a:pt x="48" y="2"/>
                </a:lnTo>
                <a:lnTo>
                  <a:pt x="66" y="0"/>
                </a:lnTo>
                <a:close/>
              </a:path>
            </a:pathLst>
          </a:custGeom>
          <a:solidFill>
            <a:srgbClr val="F2FF1A"/>
          </a:solidFill>
          <a:ln w="0">
            <a:solidFill>
              <a:srgbClr val="F2FF1A"/>
            </a:solidFill>
            <a:prstDash val="solid"/>
            <a:round/>
            <a:headEnd/>
            <a:tailEnd/>
          </a:ln>
        </p:spPr>
        <p:txBody>
          <a:bodyPr vert="horz" wrap="square" lIns="91440" tIns="45720" rIns="91440" bIns="45720" numCol="1" anchor="t" anchorCtr="0" compatLnSpc="1">
            <a:prstTxWarp prst="textNoShape">
              <a:avLst/>
            </a:prstTxWarp>
          </a:bodyPr>
          <a:lstStyle/>
          <a:p>
            <a:endParaRPr lang="fr-BE" sz="1800"/>
          </a:p>
        </p:txBody>
      </p:sp>
    </p:spTree>
    <p:extLst>
      <p:ext uri="{BB962C8B-B14F-4D97-AF65-F5344CB8AC3E}">
        <p14:creationId xmlns:p14="http://schemas.microsoft.com/office/powerpoint/2010/main" val="362317709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1"/>
          <p:cNvSpPr>
            <a:spLocks noGrp="1"/>
          </p:cNvSpPr>
          <p:nvPr>
            <p:ph type="sldNum" sz="quarter" idx="12"/>
          </p:nvPr>
        </p:nvSpPr>
        <p:spPr>
          <a:xfrm>
            <a:off x="11568608" y="-2900"/>
            <a:ext cx="589856" cy="335559"/>
          </a:xfrm>
          <a:prstGeom prst="rect">
            <a:avLst/>
          </a:prstGeom>
        </p:spPr>
        <p:txBody>
          <a:bodyPr/>
          <a:lstStyle/>
          <a:p>
            <a:pPr>
              <a:defRPr/>
            </a:pPr>
            <a:fld id="{50722674-54DE-43B8-8259-5E17C1FD986D}" type="slidenum">
              <a:rPr lang="en-GB" smtClean="0"/>
              <a:pPr>
                <a:defRPr/>
              </a:pPr>
              <a:t>‹#›</a:t>
            </a:fld>
            <a:endParaRPr lang="en-GB"/>
          </a:p>
        </p:txBody>
      </p:sp>
    </p:spTree>
    <p:extLst>
      <p:ext uri="{BB962C8B-B14F-4D97-AF65-F5344CB8AC3E}">
        <p14:creationId xmlns:p14="http://schemas.microsoft.com/office/powerpoint/2010/main" val="234118994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Intro">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12777"/>
            <a:ext cx="10972800" cy="4713387"/>
          </a:xfrm>
        </p:spPr>
        <p:txBody>
          <a:bodyPr/>
          <a:lstStyle>
            <a:lvl1pPr>
              <a:defRPr sz="3200">
                <a:latin typeface="Verdana" pitchFamily="34" charset="0"/>
                <a:ea typeface="Verdana" pitchFamily="34" charset="0"/>
                <a:cs typeface="Verdana" pitchFamily="34" charset="0"/>
              </a:defRPr>
            </a:lvl1pPr>
            <a:lvl2pPr>
              <a:defRPr sz="2667">
                <a:latin typeface="Verdana" pitchFamily="34" charset="0"/>
                <a:ea typeface="Verdana" pitchFamily="34" charset="0"/>
                <a:cs typeface="Verdana" pitchFamily="34" charset="0"/>
              </a:defRPr>
            </a:lvl2pPr>
            <a:lvl3pPr>
              <a:defRPr sz="2400">
                <a:latin typeface="Verdana" pitchFamily="34" charset="0"/>
                <a:ea typeface="Verdana" pitchFamily="34" charset="0"/>
                <a:cs typeface="Verdana" pitchFamily="34" charset="0"/>
              </a:defRPr>
            </a:lvl3pPr>
            <a:lvl4pPr>
              <a:defRPr sz="2133">
                <a:latin typeface="Verdana" pitchFamily="34" charset="0"/>
                <a:ea typeface="Verdana" pitchFamily="34" charset="0"/>
                <a:cs typeface="Verdana" pitchFamily="34" charset="0"/>
              </a:defRPr>
            </a:lvl4pPr>
            <a:lvl5pPr>
              <a:defRPr sz="2133">
                <a:latin typeface="Verdana" pitchFamily="34" charset="0"/>
                <a:ea typeface="Verdana" pitchFamily="34" charset="0"/>
                <a:cs typeface="Verdan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Line 10"/>
          <p:cNvSpPr>
            <a:spLocks noChangeShapeType="1"/>
          </p:cNvSpPr>
          <p:nvPr userDrawn="1"/>
        </p:nvSpPr>
        <p:spPr bwMode="auto">
          <a:xfrm flipV="1">
            <a:off x="335360" y="1052736"/>
            <a:ext cx="11521280" cy="0"/>
          </a:xfrm>
          <a:prstGeom prst="line">
            <a:avLst/>
          </a:prstGeom>
          <a:noFill/>
          <a:ln w="12700" cap="rnd">
            <a:solidFill>
              <a:srgbClr val="BE008C"/>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BE" sz="2400"/>
          </a:p>
        </p:txBody>
      </p:sp>
      <p:sp>
        <p:nvSpPr>
          <p:cNvPr id="4" name="Title 3"/>
          <p:cNvSpPr>
            <a:spLocks noGrp="1"/>
          </p:cNvSpPr>
          <p:nvPr>
            <p:ph type="title"/>
          </p:nvPr>
        </p:nvSpPr>
        <p:spPr>
          <a:xfrm>
            <a:off x="609600" y="274637"/>
            <a:ext cx="10972800" cy="922115"/>
          </a:xfrm>
        </p:spPr>
        <p:txBody>
          <a:bodyPr/>
          <a:lstStyle>
            <a:lvl1pPr>
              <a:defRPr sz="4267">
                <a:solidFill>
                  <a:srgbClr val="BE008C"/>
                </a:solidFill>
              </a:defRPr>
            </a:lvl1pPr>
          </a:lstStyle>
          <a:p>
            <a:r>
              <a:rPr lang="en-US" dirty="0" smtClean="0"/>
              <a:t>Click to edit Master title style</a:t>
            </a:r>
            <a:endParaRPr lang="fr-BE" dirty="0"/>
          </a:p>
        </p:txBody>
      </p:sp>
      <p:sp>
        <p:nvSpPr>
          <p:cNvPr id="5" name="Freeform 4"/>
          <p:cNvSpPr>
            <a:spLocks noChangeAspect="1"/>
          </p:cNvSpPr>
          <p:nvPr userDrawn="1"/>
        </p:nvSpPr>
        <p:spPr>
          <a:xfrm>
            <a:off x="10591897" y="6093297"/>
            <a:ext cx="1600019" cy="790779"/>
          </a:xfrm>
          <a:custGeom>
            <a:avLst/>
            <a:gdLst>
              <a:gd name="connsiteX0" fmla="*/ 0 w 2524836"/>
              <a:gd name="connsiteY0" fmla="*/ 1460310 h 1514901"/>
              <a:gd name="connsiteX1" fmla="*/ 600501 w 2524836"/>
              <a:gd name="connsiteY1" fmla="*/ 0 h 1514901"/>
              <a:gd name="connsiteX2" fmla="*/ 2524836 w 2524836"/>
              <a:gd name="connsiteY2" fmla="*/ 736979 h 1514901"/>
              <a:gd name="connsiteX3" fmla="*/ 2524836 w 2524836"/>
              <a:gd name="connsiteY3" fmla="*/ 1514901 h 1514901"/>
              <a:gd name="connsiteX4" fmla="*/ 0 w 2524836"/>
              <a:gd name="connsiteY4" fmla="*/ 1460310 h 1514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836" h="1514901">
                <a:moveTo>
                  <a:pt x="0" y="1460310"/>
                </a:moveTo>
                <a:lnTo>
                  <a:pt x="600501" y="0"/>
                </a:lnTo>
                <a:lnTo>
                  <a:pt x="2524836" y="736979"/>
                </a:lnTo>
                <a:lnTo>
                  <a:pt x="2524836" y="1514901"/>
                </a:lnTo>
                <a:lnTo>
                  <a:pt x="0" y="1460310"/>
                </a:lnTo>
                <a:close/>
              </a:path>
            </a:pathLst>
          </a:custGeom>
          <a:solidFill>
            <a:srgbClr val="B1027C"/>
          </a:solidFill>
          <a:ln>
            <a:solidFill>
              <a:srgbClr val="BE008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2400"/>
          </a:p>
        </p:txBody>
      </p:sp>
      <p:sp>
        <p:nvSpPr>
          <p:cNvPr id="6" name="TextBox 5"/>
          <p:cNvSpPr txBox="1"/>
          <p:nvPr userDrawn="1"/>
        </p:nvSpPr>
        <p:spPr>
          <a:xfrm>
            <a:off x="10458968" y="6501342"/>
            <a:ext cx="1733032" cy="338554"/>
          </a:xfrm>
          <a:prstGeom prst="rect">
            <a:avLst/>
          </a:prstGeom>
          <a:noFill/>
        </p:spPr>
        <p:txBody>
          <a:bodyPr wrap="square" rtlCol="0">
            <a:spAutoFit/>
          </a:bodyPr>
          <a:lstStyle/>
          <a:p>
            <a:pPr algn="r"/>
            <a:fld id="{A23BD3E4-6A58-48EE-A363-42119878C7CC}" type="slidenum">
              <a:rPr lang="fr-BE" sz="1600" smtClean="0">
                <a:solidFill>
                  <a:schemeClr val="bg1"/>
                </a:solidFill>
              </a:rPr>
              <a:pPr algn="r"/>
              <a:t>‹#›</a:t>
            </a:fld>
            <a:endParaRPr lang="fr-BE" sz="1600" dirty="0">
              <a:solidFill>
                <a:schemeClr val="bg1"/>
              </a:solidFill>
            </a:endParaRPr>
          </a:p>
        </p:txBody>
      </p:sp>
    </p:spTree>
    <p:extLst>
      <p:ext uri="{BB962C8B-B14F-4D97-AF65-F5344CB8AC3E}">
        <p14:creationId xmlns:p14="http://schemas.microsoft.com/office/powerpoint/2010/main" val="127202343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Intro">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922115"/>
          </a:xfrm>
        </p:spPr>
        <p:txBody>
          <a:bodyPr/>
          <a:lstStyle>
            <a:lvl1pPr>
              <a:defRPr sz="4267">
                <a:latin typeface="Verdana" pitchFamily="34" charset="0"/>
                <a:ea typeface="Verdana" pitchFamily="34" charset="0"/>
                <a:cs typeface="Verdana"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a:xfrm>
            <a:off x="609600" y="1340768"/>
            <a:ext cx="10972800" cy="4785395"/>
          </a:xfrm>
        </p:spPr>
        <p:txBody>
          <a:bodyPr/>
          <a:lstStyle>
            <a:lvl1pPr>
              <a:defRPr sz="3200">
                <a:latin typeface="Verdana" pitchFamily="34" charset="0"/>
                <a:ea typeface="Verdana" pitchFamily="34" charset="0"/>
                <a:cs typeface="Verdana" pitchFamily="34" charset="0"/>
              </a:defRPr>
            </a:lvl1pPr>
            <a:lvl2pPr>
              <a:defRPr sz="2667">
                <a:latin typeface="Verdana" pitchFamily="34" charset="0"/>
                <a:ea typeface="Verdana" pitchFamily="34" charset="0"/>
                <a:cs typeface="Verdana" pitchFamily="34" charset="0"/>
              </a:defRPr>
            </a:lvl2pPr>
            <a:lvl3pPr>
              <a:defRPr sz="2400">
                <a:latin typeface="Verdana" pitchFamily="34" charset="0"/>
                <a:ea typeface="Verdana" pitchFamily="34" charset="0"/>
                <a:cs typeface="Verdana" pitchFamily="34" charset="0"/>
              </a:defRPr>
            </a:lvl3pPr>
            <a:lvl4pPr>
              <a:defRPr sz="2133">
                <a:latin typeface="Verdana" pitchFamily="34" charset="0"/>
                <a:ea typeface="Verdana" pitchFamily="34" charset="0"/>
                <a:cs typeface="Verdana" pitchFamily="34" charset="0"/>
              </a:defRPr>
            </a:lvl4pPr>
            <a:lvl5pPr>
              <a:defRPr sz="2133">
                <a:latin typeface="Verdana" pitchFamily="34" charset="0"/>
                <a:ea typeface="Verdana" pitchFamily="34" charset="0"/>
                <a:cs typeface="Verdan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Line 10"/>
          <p:cNvSpPr>
            <a:spLocks noChangeShapeType="1"/>
          </p:cNvSpPr>
          <p:nvPr userDrawn="1"/>
        </p:nvSpPr>
        <p:spPr bwMode="auto">
          <a:xfrm flipV="1">
            <a:off x="335360" y="1052736"/>
            <a:ext cx="11521280" cy="0"/>
          </a:xfrm>
          <a:prstGeom prst="line">
            <a:avLst/>
          </a:prstGeom>
          <a:noFill/>
          <a:ln w="12700" cap="rnd">
            <a:solidFill>
              <a:srgbClr val="BE008C"/>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BE" sz="2400"/>
          </a:p>
        </p:txBody>
      </p:sp>
      <p:sp>
        <p:nvSpPr>
          <p:cNvPr id="6" name="Freeform 5"/>
          <p:cNvSpPr>
            <a:spLocks noChangeAspect="1"/>
          </p:cNvSpPr>
          <p:nvPr userDrawn="1"/>
        </p:nvSpPr>
        <p:spPr>
          <a:xfrm>
            <a:off x="10591897" y="6190616"/>
            <a:ext cx="1600019" cy="790779"/>
          </a:xfrm>
          <a:custGeom>
            <a:avLst/>
            <a:gdLst>
              <a:gd name="connsiteX0" fmla="*/ 0 w 2524836"/>
              <a:gd name="connsiteY0" fmla="*/ 1460310 h 1514901"/>
              <a:gd name="connsiteX1" fmla="*/ 600501 w 2524836"/>
              <a:gd name="connsiteY1" fmla="*/ 0 h 1514901"/>
              <a:gd name="connsiteX2" fmla="*/ 2524836 w 2524836"/>
              <a:gd name="connsiteY2" fmla="*/ 736979 h 1514901"/>
              <a:gd name="connsiteX3" fmla="*/ 2524836 w 2524836"/>
              <a:gd name="connsiteY3" fmla="*/ 1514901 h 1514901"/>
              <a:gd name="connsiteX4" fmla="*/ 0 w 2524836"/>
              <a:gd name="connsiteY4" fmla="*/ 1460310 h 1514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836" h="1514901">
                <a:moveTo>
                  <a:pt x="0" y="1460310"/>
                </a:moveTo>
                <a:lnTo>
                  <a:pt x="600501" y="0"/>
                </a:lnTo>
                <a:lnTo>
                  <a:pt x="2524836" y="736979"/>
                </a:lnTo>
                <a:lnTo>
                  <a:pt x="2524836" y="1514901"/>
                </a:lnTo>
                <a:lnTo>
                  <a:pt x="0" y="1460310"/>
                </a:lnTo>
                <a:close/>
              </a:path>
            </a:pathLst>
          </a:custGeom>
          <a:solidFill>
            <a:srgbClr val="B1027C"/>
          </a:solidFill>
          <a:ln>
            <a:solidFill>
              <a:srgbClr val="BE008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2400"/>
          </a:p>
        </p:txBody>
      </p:sp>
      <p:sp>
        <p:nvSpPr>
          <p:cNvPr id="7" name="TextBox 6"/>
          <p:cNvSpPr txBox="1"/>
          <p:nvPr userDrawn="1"/>
        </p:nvSpPr>
        <p:spPr>
          <a:xfrm>
            <a:off x="10458968" y="6598660"/>
            <a:ext cx="1733032" cy="338554"/>
          </a:xfrm>
          <a:prstGeom prst="rect">
            <a:avLst/>
          </a:prstGeom>
          <a:noFill/>
        </p:spPr>
        <p:txBody>
          <a:bodyPr wrap="square" rtlCol="0">
            <a:spAutoFit/>
          </a:bodyPr>
          <a:lstStyle/>
          <a:p>
            <a:pPr algn="r"/>
            <a:fld id="{A23BD3E4-6A58-48EE-A363-42119878C7CC}" type="slidenum">
              <a:rPr lang="fr-BE" sz="1600" smtClean="0">
                <a:solidFill>
                  <a:schemeClr val="bg1"/>
                </a:solidFill>
              </a:rPr>
              <a:pPr algn="r"/>
              <a:t>‹#›</a:t>
            </a:fld>
            <a:endParaRPr lang="fr-BE" sz="1600" dirty="0">
              <a:solidFill>
                <a:schemeClr val="bg1"/>
              </a:solidFill>
            </a:endParaRPr>
          </a:p>
        </p:txBody>
      </p:sp>
    </p:spTree>
    <p:extLst>
      <p:ext uri="{BB962C8B-B14F-4D97-AF65-F5344CB8AC3E}">
        <p14:creationId xmlns:p14="http://schemas.microsoft.com/office/powerpoint/2010/main" val="277618782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o line">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12777"/>
            <a:ext cx="10972800" cy="4713387"/>
          </a:xfrm>
        </p:spPr>
        <p:txBody>
          <a:bodyPr/>
          <a:lstStyle>
            <a:lvl1pPr>
              <a:defRPr sz="3200">
                <a:latin typeface="Verdana" pitchFamily="34" charset="0"/>
                <a:ea typeface="Verdana" pitchFamily="34" charset="0"/>
                <a:cs typeface="Verdana" pitchFamily="34" charset="0"/>
              </a:defRPr>
            </a:lvl1pPr>
            <a:lvl2pPr>
              <a:defRPr sz="2667">
                <a:latin typeface="Verdana" pitchFamily="34" charset="0"/>
                <a:ea typeface="Verdana" pitchFamily="34" charset="0"/>
                <a:cs typeface="Verdana" pitchFamily="34" charset="0"/>
              </a:defRPr>
            </a:lvl2pPr>
            <a:lvl3pPr>
              <a:defRPr sz="2400">
                <a:latin typeface="Verdana" pitchFamily="34" charset="0"/>
                <a:ea typeface="Verdana" pitchFamily="34" charset="0"/>
                <a:cs typeface="Verdana" pitchFamily="34" charset="0"/>
              </a:defRPr>
            </a:lvl3pPr>
            <a:lvl4pPr>
              <a:defRPr sz="2133">
                <a:latin typeface="Verdana" pitchFamily="34" charset="0"/>
                <a:ea typeface="Verdana" pitchFamily="34" charset="0"/>
                <a:cs typeface="Verdana" pitchFamily="34" charset="0"/>
              </a:defRPr>
            </a:lvl4pPr>
            <a:lvl5pPr>
              <a:defRPr sz="2133">
                <a:latin typeface="Verdana" pitchFamily="34" charset="0"/>
                <a:ea typeface="Verdana" pitchFamily="34" charset="0"/>
                <a:cs typeface="Verdan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itle 3"/>
          <p:cNvSpPr>
            <a:spLocks noGrp="1"/>
          </p:cNvSpPr>
          <p:nvPr>
            <p:ph type="title"/>
          </p:nvPr>
        </p:nvSpPr>
        <p:spPr>
          <a:xfrm>
            <a:off x="609600" y="274637"/>
            <a:ext cx="10972800" cy="922115"/>
          </a:xfrm>
        </p:spPr>
        <p:txBody>
          <a:bodyPr/>
          <a:lstStyle>
            <a:lvl1pPr>
              <a:defRPr sz="4267">
                <a:solidFill>
                  <a:srgbClr val="BE008C"/>
                </a:solidFill>
              </a:defRPr>
            </a:lvl1pPr>
          </a:lstStyle>
          <a:p>
            <a:r>
              <a:rPr lang="en-US" dirty="0" smtClean="0"/>
              <a:t>Click to edit Master title style</a:t>
            </a:r>
            <a:endParaRPr lang="fr-BE" dirty="0"/>
          </a:p>
        </p:txBody>
      </p:sp>
      <p:sp>
        <p:nvSpPr>
          <p:cNvPr id="5" name="Freeform 4"/>
          <p:cNvSpPr>
            <a:spLocks noChangeAspect="1"/>
          </p:cNvSpPr>
          <p:nvPr userDrawn="1"/>
        </p:nvSpPr>
        <p:spPr>
          <a:xfrm>
            <a:off x="10591897" y="6093297"/>
            <a:ext cx="1600019" cy="790779"/>
          </a:xfrm>
          <a:custGeom>
            <a:avLst/>
            <a:gdLst>
              <a:gd name="connsiteX0" fmla="*/ 0 w 2524836"/>
              <a:gd name="connsiteY0" fmla="*/ 1460310 h 1514901"/>
              <a:gd name="connsiteX1" fmla="*/ 600501 w 2524836"/>
              <a:gd name="connsiteY1" fmla="*/ 0 h 1514901"/>
              <a:gd name="connsiteX2" fmla="*/ 2524836 w 2524836"/>
              <a:gd name="connsiteY2" fmla="*/ 736979 h 1514901"/>
              <a:gd name="connsiteX3" fmla="*/ 2524836 w 2524836"/>
              <a:gd name="connsiteY3" fmla="*/ 1514901 h 1514901"/>
              <a:gd name="connsiteX4" fmla="*/ 0 w 2524836"/>
              <a:gd name="connsiteY4" fmla="*/ 1460310 h 1514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836" h="1514901">
                <a:moveTo>
                  <a:pt x="0" y="1460310"/>
                </a:moveTo>
                <a:lnTo>
                  <a:pt x="600501" y="0"/>
                </a:lnTo>
                <a:lnTo>
                  <a:pt x="2524836" y="736979"/>
                </a:lnTo>
                <a:lnTo>
                  <a:pt x="2524836" y="1514901"/>
                </a:lnTo>
                <a:lnTo>
                  <a:pt x="0" y="1460310"/>
                </a:lnTo>
                <a:close/>
              </a:path>
            </a:pathLst>
          </a:custGeom>
          <a:solidFill>
            <a:srgbClr val="B1027C"/>
          </a:solidFill>
          <a:ln>
            <a:solidFill>
              <a:srgbClr val="BE008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2400"/>
          </a:p>
        </p:txBody>
      </p:sp>
      <p:sp>
        <p:nvSpPr>
          <p:cNvPr id="6" name="TextBox 5"/>
          <p:cNvSpPr txBox="1"/>
          <p:nvPr userDrawn="1"/>
        </p:nvSpPr>
        <p:spPr>
          <a:xfrm>
            <a:off x="10458968" y="6501342"/>
            <a:ext cx="1733032" cy="338554"/>
          </a:xfrm>
          <a:prstGeom prst="rect">
            <a:avLst/>
          </a:prstGeom>
          <a:noFill/>
        </p:spPr>
        <p:txBody>
          <a:bodyPr wrap="square" rtlCol="0">
            <a:spAutoFit/>
          </a:bodyPr>
          <a:lstStyle/>
          <a:p>
            <a:pPr algn="r"/>
            <a:fld id="{A23BD3E4-6A58-48EE-A363-42119878C7CC}" type="slidenum">
              <a:rPr lang="fr-BE" sz="1600" smtClean="0">
                <a:solidFill>
                  <a:schemeClr val="bg1"/>
                </a:solidFill>
              </a:rPr>
              <a:pPr algn="r"/>
              <a:t>‹#›</a:t>
            </a:fld>
            <a:endParaRPr lang="fr-BE" sz="1600" dirty="0">
              <a:solidFill>
                <a:schemeClr val="bg1"/>
              </a:solidFill>
            </a:endParaRPr>
          </a:p>
        </p:txBody>
      </p:sp>
    </p:spTree>
    <p:extLst>
      <p:ext uri="{BB962C8B-B14F-4D97-AF65-F5344CB8AC3E}">
        <p14:creationId xmlns:p14="http://schemas.microsoft.com/office/powerpoint/2010/main" val="150404530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ge de gard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23A99C-5F92-1642-A091-75A16674294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1E7A4ED2-D3CD-A741-B26F-B79785B5C7D2}"/>
              </a:ext>
            </a:extLst>
          </p:cNvPr>
          <p:cNvSpPr>
            <a:spLocks noGrp="1"/>
          </p:cNvSpPr>
          <p:nvPr>
            <p:ph type="ctrTitle"/>
          </p:nvPr>
        </p:nvSpPr>
        <p:spPr>
          <a:xfrm>
            <a:off x="7089058" y="1161692"/>
            <a:ext cx="4264742" cy="2132901"/>
          </a:xfrm>
          <a:prstGeom prst="rect">
            <a:avLst/>
          </a:prstGeom>
        </p:spPr>
        <p:txBody>
          <a:bodyPr anchor="b">
            <a:normAutofit/>
          </a:bodyPr>
          <a:lstStyle>
            <a:lvl1pPr algn="ctr">
              <a:defRPr sz="4000" b="1">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9" name="Text Placeholder 3">
            <a:extLst>
              <a:ext uri="{FF2B5EF4-FFF2-40B4-BE49-F238E27FC236}">
                <a16:creationId xmlns:a16="http://schemas.microsoft.com/office/drawing/2014/main" id="{F924B0D1-ED46-C54F-A523-C5F013A3AD9C}"/>
              </a:ext>
            </a:extLst>
          </p:cNvPr>
          <p:cNvSpPr>
            <a:spLocks noGrp="1"/>
          </p:cNvSpPr>
          <p:nvPr>
            <p:ph type="body" sz="quarter" idx="13"/>
          </p:nvPr>
        </p:nvSpPr>
        <p:spPr>
          <a:xfrm>
            <a:off x="7089944" y="3561992"/>
            <a:ext cx="4263912" cy="2065337"/>
          </a:xfrm>
          <a:prstGeom prst="rect">
            <a:avLst/>
          </a:prstGeom>
        </p:spPr>
        <p:txBody>
          <a:bodyPr/>
          <a:lstStyle>
            <a:lvl1pPr marL="0" indent="0" algn="ctr">
              <a:buFontTx/>
              <a:buNone/>
              <a:defRPr>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smtClean="0"/>
              <a:t>Edit Master text styles</a:t>
            </a:r>
          </a:p>
        </p:txBody>
      </p:sp>
      <p:sp>
        <p:nvSpPr>
          <p:cNvPr id="6" name="Slide Number Placeholder 2">
            <a:extLst>
              <a:ext uri="{FF2B5EF4-FFF2-40B4-BE49-F238E27FC236}">
                <a16:creationId xmlns:a16="http://schemas.microsoft.com/office/drawing/2014/main" id="{34B8DE4B-5342-7B42-8B63-154C6BB261CF}"/>
              </a:ext>
            </a:extLst>
          </p:cNvPr>
          <p:cNvSpPr txBox="1">
            <a:spLocks/>
          </p:cNvSpPr>
          <p:nvPr userDrawn="1"/>
        </p:nvSpPr>
        <p:spPr>
          <a:xfrm>
            <a:off x="838800" y="635760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E807F0E9-A261-CE4A-909A-89843AD1D2E4}" type="slidenum">
              <a:rPr lang="en-US" sz="1200" kern="1200" noProof="0" smtClean="0">
                <a:solidFill>
                  <a:schemeClr val="tx1">
                    <a:tint val="75000"/>
                  </a:schemeClr>
                </a:solidFill>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200" kern="1200" noProof="0" dirty="0">
              <a:solidFill>
                <a:schemeClr val="tx1">
                  <a:tint val="75000"/>
                </a:schemeClr>
              </a:solidFill>
              <a:latin typeface="+mn-lt"/>
              <a:ea typeface="+mn-ea"/>
              <a:cs typeface="+mn-cs"/>
            </a:endParaRPr>
          </a:p>
        </p:txBody>
      </p:sp>
    </p:spTree>
    <p:extLst>
      <p:ext uri="{BB962C8B-B14F-4D97-AF65-F5344CB8AC3E}">
        <p14:creationId xmlns:p14="http://schemas.microsoft.com/office/powerpoint/2010/main" val="1055000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ge de garde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E96D86-3501-8848-AC68-7F63DEED733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14098120-2183-CB47-8872-C65E42187AFE}"/>
              </a:ext>
            </a:extLst>
          </p:cNvPr>
          <p:cNvSpPr>
            <a:spLocks noGrp="1"/>
          </p:cNvSpPr>
          <p:nvPr>
            <p:ph type="ctrTitle"/>
          </p:nvPr>
        </p:nvSpPr>
        <p:spPr>
          <a:xfrm>
            <a:off x="7089058" y="1161692"/>
            <a:ext cx="4264742" cy="2132901"/>
          </a:xfrm>
          <a:prstGeom prst="rect">
            <a:avLst/>
          </a:prstGeom>
        </p:spPr>
        <p:txBody>
          <a:bodyPr anchor="b">
            <a:normAutofit/>
          </a:bodyPr>
          <a:lstStyle>
            <a:lvl1pPr algn="ctr">
              <a:defRPr sz="4000" b="1">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9" name="Text Placeholder 3">
            <a:extLst>
              <a:ext uri="{FF2B5EF4-FFF2-40B4-BE49-F238E27FC236}">
                <a16:creationId xmlns:a16="http://schemas.microsoft.com/office/drawing/2014/main" id="{AA044D80-4E94-2145-B7A6-A37328A85122}"/>
              </a:ext>
            </a:extLst>
          </p:cNvPr>
          <p:cNvSpPr>
            <a:spLocks noGrp="1"/>
          </p:cNvSpPr>
          <p:nvPr>
            <p:ph type="body" sz="quarter" idx="13"/>
          </p:nvPr>
        </p:nvSpPr>
        <p:spPr>
          <a:xfrm>
            <a:off x="7089944" y="3561992"/>
            <a:ext cx="4263912" cy="2065337"/>
          </a:xfrm>
          <a:prstGeom prst="rect">
            <a:avLst/>
          </a:prstGeom>
        </p:spPr>
        <p:txBody>
          <a:bodyPr/>
          <a:lstStyle>
            <a:lvl1pPr marL="0" indent="0" algn="ctr">
              <a:buFontTx/>
              <a:buNone/>
              <a:defRPr>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smtClean="0"/>
              <a:t>Edit Master text styles</a:t>
            </a:r>
          </a:p>
        </p:txBody>
      </p:sp>
      <p:sp>
        <p:nvSpPr>
          <p:cNvPr id="6" name="Slide Number Placeholder 2">
            <a:extLst>
              <a:ext uri="{FF2B5EF4-FFF2-40B4-BE49-F238E27FC236}">
                <a16:creationId xmlns:a16="http://schemas.microsoft.com/office/drawing/2014/main" id="{34B8DE4B-5342-7B42-8B63-154C6BB261CF}"/>
              </a:ext>
            </a:extLst>
          </p:cNvPr>
          <p:cNvSpPr txBox="1">
            <a:spLocks/>
          </p:cNvSpPr>
          <p:nvPr userDrawn="1"/>
        </p:nvSpPr>
        <p:spPr>
          <a:xfrm>
            <a:off x="838800" y="635760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E807F0E9-A261-CE4A-909A-89843AD1D2E4}" type="slidenum">
              <a:rPr lang="en-US" sz="1200" kern="1200" noProof="0" smtClean="0">
                <a:solidFill>
                  <a:schemeClr val="tx1">
                    <a:tint val="75000"/>
                  </a:schemeClr>
                </a:solidFill>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200" kern="1200" noProof="0" dirty="0">
              <a:solidFill>
                <a:schemeClr val="tx1">
                  <a:tint val="75000"/>
                </a:schemeClr>
              </a:solidFill>
              <a:latin typeface="+mn-lt"/>
              <a:ea typeface="+mn-ea"/>
              <a:cs typeface="+mn-cs"/>
            </a:endParaRPr>
          </a:p>
        </p:txBody>
      </p:sp>
    </p:spTree>
    <p:extLst>
      <p:ext uri="{BB962C8B-B14F-4D97-AF65-F5344CB8AC3E}">
        <p14:creationId xmlns:p14="http://schemas.microsoft.com/office/powerpoint/2010/main" val="3093278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lea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8F18F8-5BA6-C540-A175-A685744042B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71F6FB06-63D0-7649-A2A3-010A8FC1DA2E}"/>
              </a:ext>
            </a:extLst>
          </p:cNvPr>
          <p:cNvSpPr>
            <a:spLocks noGrp="1"/>
          </p:cNvSpPr>
          <p:nvPr>
            <p:ph type="ctrTitle"/>
          </p:nvPr>
        </p:nvSpPr>
        <p:spPr>
          <a:xfrm>
            <a:off x="0" y="0"/>
            <a:ext cx="12192000" cy="887506"/>
          </a:xfrm>
          <a:prstGeom prst="rect">
            <a:avLst/>
          </a:prstGeom>
        </p:spPr>
        <p:txBody>
          <a:bodyPr anchor="ctr">
            <a:normAutofit/>
          </a:bodyPr>
          <a:lstStyle>
            <a:lvl1pPr algn="ctr">
              <a:defRPr sz="3000" b="0">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6" name="Slide Number Placeholder 2">
            <a:extLst>
              <a:ext uri="{FF2B5EF4-FFF2-40B4-BE49-F238E27FC236}">
                <a16:creationId xmlns:a16="http://schemas.microsoft.com/office/drawing/2014/main" id="{34B8DE4B-5342-7B42-8B63-154C6BB261CF}"/>
              </a:ext>
            </a:extLst>
          </p:cNvPr>
          <p:cNvSpPr txBox="1">
            <a:spLocks/>
          </p:cNvSpPr>
          <p:nvPr userDrawn="1"/>
        </p:nvSpPr>
        <p:spPr>
          <a:xfrm>
            <a:off x="838800" y="635760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E807F0E9-A261-CE4A-909A-89843AD1D2E4}" type="slidenum">
              <a:rPr lang="en-US" sz="1200" kern="1200" noProof="0" smtClean="0">
                <a:solidFill>
                  <a:schemeClr val="tx1">
                    <a:tint val="75000"/>
                  </a:schemeClr>
                </a:solidFill>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200" kern="1200" noProof="0" dirty="0">
              <a:solidFill>
                <a:schemeClr val="tx1">
                  <a:tint val="75000"/>
                </a:schemeClr>
              </a:solidFill>
              <a:latin typeface="+mn-lt"/>
              <a:ea typeface="+mn-ea"/>
              <a:cs typeface="+mn-cs"/>
            </a:endParaRPr>
          </a:p>
        </p:txBody>
      </p:sp>
    </p:spTree>
    <p:extLst>
      <p:ext uri="{BB962C8B-B14F-4D97-AF65-F5344CB8AC3E}">
        <p14:creationId xmlns:p14="http://schemas.microsoft.com/office/powerpoint/2010/main" val="2383923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1A64AB-15A7-1246-A59A-BABA56EB901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ext Placeholder 10">
            <a:extLst>
              <a:ext uri="{FF2B5EF4-FFF2-40B4-BE49-F238E27FC236}">
                <a16:creationId xmlns:a16="http://schemas.microsoft.com/office/drawing/2014/main" id="{C77CDE9D-FC83-2C44-8670-07E991C8416B}"/>
              </a:ext>
            </a:extLst>
          </p:cNvPr>
          <p:cNvSpPr>
            <a:spLocks noGrp="1"/>
          </p:cNvSpPr>
          <p:nvPr>
            <p:ph type="body" sz="quarter" idx="14"/>
          </p:nvPr>
        </p:nvSpPr>
        <p:spPr>
          <a:xfrm>
            <a:off x="6099174" y="1706563"/>
            <a:ext cx="5254625" cy="4249737"/>
          </a:xfrm>
          <a:prstGeom prst="rect">
            <a:avLst/>
          </a:prstGeom>
        </p:spPr>
        <p:txBody>
          <a:bodyPr/>
          <a:lstStyle>
            <a:lvl1pPr>
              <a:buClr>
                <a:srgbClr val="CF00C0"/>
              </a:buClr>
              <a:defRPr sz="180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smtClean="0"/>
              <a:t>Edit Master text styles</a:t>
            </a:r>
          </a:p>
          <a:p>
            <a:pPr lvl="1"/>
            <a:r>
              <a:rPr lang="en-US" smtClean="0"/>
              <a:t>Second level</a:t>
            </a:r>
          </a:p>
        </p:txBody>
      </p:sp>
      <p:pic>
        <p:nvPicPr>
          <p:cNvPr id="10" name="Picture 9">
            <a:extLst>
              <a:ext uri="{FF2B5EF4-FFF2-40B4-BE49-F238E27FC236}">
                <a16:creationId xmlns:a16="http://schemas.microsoft.com/office/drawing/2014/main" id="{51257680-5F3A-BC42-A154-7A99873457A6}"/>
              </a:ext>
            </a:extLst>
          </p:cNvPr>
          <p:cNvPicPr>
            <a:picLocks noChangeAspect="1"/>
          </p:cNvPicPr>
          <p:nvPr userDrawn="1"/>
        </p:nvPicPr>
        <p:blipFill>
          <a:blip r:embed="rId3"/>
          <a:stretch>
            <a:fillRect/>
          </a:stretch>
        </p:blipFill>
        <p:spPr>
          <a:xfrm>
            <a:off x="2804069" y="2491146"/>
            <a:ext cx="1905000" cy="1905000"/>
          </a:xfrm>
          <a:prstGeom prst="rect">
            <a:avLst/>
          </a:prstGeom>
        </p:spPr>
      </p:pic>
      <p:sp>
        <p:nvSpPr>
          <p:cNvPr id="12" name="Title 1">
            <a:extLst>
              <a:ext uri="{FF2B5EF4-FFF2-40B4-BE49-F238E27FC236}">
                <a16:creationId xmlns:a16="http://schemas.microsoft.com/office/drawing/2014/main" id="{A59B3A0D-499C-3F44-8BF2-C63C22BCA6D9}"/>
              </a:ext>
            </a:extLst>
          </p:cNvPr>
          <p:cNvSpPr>
            <a:spLocks noGrp="1"/>
          </p:cNvSpPr>
          <p:nvPr>
            <p:ph type="ctrTitle"/>
          </p:nvPr>
        </p:nvSpPr>
        <p:spPr>
          <a:xfrm>
            <a:off x="0" y="0"/>
            <a:ext cx="12192000" cy="887506"/>
          </a:xfrm>
          <a:prstGeom prst="rect">
            <a:avLst/>
          </a:prstGeom>
        </p:spPr>
        <p:txBody>
          <a:bodyPr anchor="ctr">
            <a:normAutofit/>
          </a:bodyPr>
          <a:lstStyle>
            <a:lvl1pPr algn="ctr">
              <a:defRPr sz="3000" b="0">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7" name="Slide Number Placeholder 2">
            <a:extLst>
              <a:ext uri="{FF2B5EF4-FFF2-40B4-BE49-F238E27FC236}">
                <a16:creationId xmlns:a16="http://schemas.microsoft.com/office/drawing/2014/main" id="{34B8DE4B-5342-7B42-8B63-154C6BB261CF}"/>
              </a:ext>
            </a:extLst>
          </p:cNvPr>
          <p:cNvSpPr txBox="1">
            <a:spLocks/>
          </p:cNvSpPr>
          <p:nvPr userDrawn="1"/>
        </p:nvSpPr>
        <p:spPr>
          <a:xfrm>
            <a:off x="838800" y="635760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E807F0E9-A261-CE4A-909A-89843AD1D2E4}" type="slidenum">
              <a:rPr lang="en-US" sz="1200" kern="1200" noProof="0" smtClean="0">
                <a:solidFill>
                  <a:schemeClr val="tx1">
                    <a:tint val="75000"/>
                  </a:schemeClr>
                </a:solidFill>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200" kern="1200" noProof="0" dirty="0">
              <a:solidFill>
                <a:schemeClr val="tx1">
                  <a:tint val="75000"/>
                </a:schemeClr>
              </a:solidFill>
              <a:latin typeface="+mn-lt"/>
              <a:ea typeface="+mn-ea"/>
              <a:cs typeface="+mn-cs"/>
            </a:endParaRPr>
          </a:p>
        </p:txBody>
      </p:sp>
    </p:spTree>
    <p:extLst>
      <p:ext uri="{BB962C8B-B14F-4D97-AF65-F5344CB8AC3E}">
        <p14:creationId xmlns:p14="http://schemas.microsoft.com/office/powerpoint/2010/main" val="2681800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FF3221-D92A-EE4E-9D2E-FF0030079E4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Content Placeholder 2">
            <a:extLst>
              <a:ext uri="{FF2B5EF4-FFF2-40B4-BE49-F238E27FC236}">
                <a16:creationId xmlns:a16="http://schemas.microsoft.com/office/drawing/2014/main" id="{AE86E98E-A5E7-FD49-9397-3E396D8AF375}"/>
              </a:ext>
            </a:extLst>
          </p:cNvPr>
          <p:cNvSpPr>
            <a:spLocks noGrp="1"/>
          </p:cNvSpPr>
          <p:nvPr>
            <p:ph idx="1"/>
          </p:nvPr>
        </p:nvSpPr>
        <p:spPr>
          <a:xfrm>
            <a:off x="431800" y="1199092"/>
            <a:ext cx="11248923" cy="4769908"/>
          </a:xfrm>
          <a:prstGeom prst="rect">
            <a:avLst/>
          </a:prstGeom>
        </p:spPr>
        <p:txBody>
          <a:bodyPr/>
          <a:lstStyle>
            <a:lvl1pPr marL="457200" indent="-457200">
              <a:buClr>
                <a:srgbClr val="CF00C0"/>
              </a:buClr>
              <a:buFont typeface="Arial" panose="020B0604020202020204" pitchFamily="34" charset="0"/>
              <a:buChar char="•"/>
              <a:defRPr>
                <a:solidFill>
                  <a:schemeClr val="tx2"/>
                </a:solidFill>
              </a:defRPr>
            </a:lvl1pPr>
            <a:lvl2pPr>
              <a:buClr>
                <a:srgbClr val="CF00C0"/>
              </a:buClr>
              <a:defRPr>
                <a:solidFill>
                  <a:schemeClr val="tx2"/>
                </a:solidFill>
              </a:defRPr>
            </a:lvl2pPr>
            <a:lvl3pPr>
              <a:buClr>
                <a:srgbClr val="CF00C0"/>
              </a:buClr>
              <a:defRPr>
                <a:solidFill>
                  <a:schemeClr val="tx2"/>
                </a:solidFill>
              </a:defRPr>
            </a:lvl3pPr>
            <a:lvl4pPr>
              <a:buClr>
                <a:srgbClr val="CF00C0"/>
              </a:buClr>
              <a:defRPr>
                <a:solidFill>
                  <a:schemeClr val="tx2"/>
                </a:solidFill>
              </a:defRPr>
            </a:lvl4pPr>
            <a:lvl5pPr>
              <a:buClr>
                <a:srgbClr val="CF00C0"/>
              </a:buCl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a:extLst>
              <a:ext uri="{FF2B5EF4-FFF2-40B4-BE49-F238E27FC236}">
                <a16:creationId xmlns:a16="http://schemas.microsoft.com/office/drawing/2014/main" id="{9B5062A7-FDCA-3B43-AFE7-A0624FE021BC}"/>
              </a:ext>
            </a:extLst>
          </p:cNvPr>
          <p:cNvSpPr>
            <a:spLocks noGrp="1"/>
          </p:cNvSpPr>
          <p:nvPr>
            <p:ph type="ctrTitle"/>
          </p:nvPr>
        </p:nvSpPr>
        <p:spPr>
          <a:xfrm>
            <a:off x="0" y="-1"/>
            <a:ext cx="12192000" cy="896471"/>
          </a:xfrm>
          <a:prstGeom prst="rect">
            <a:avLst/>
          </a:prstGeom>
        </p:spPr>
        <p:txBody>
          <a:bodyPr anchor="ctr">
            <a:normAutofit/>
          </a:bodyPr>
          <a:lstStyle>
            <a:lvl1pPr algn="ctr">
              <a:defRPr sz="3000" b="0">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7" name="Slide Number Placeholder 2">
            <a:extLst>
              <a:ext uri="{FF2B5EF4-FFF2-40B4-BE49-F238E27FC236}">
                <a16:creationId xmlns:a16="http://schemas.microsoft.com/office/drawing/2014/main" id="{34B8DE4B-5342-7B42-8B63-154C6BB261CF}"/>
              </a:ext>
            </a:extLst>
          </p:cNvPr>
          <p:cNvSpPr txBox="1">
            <a:spLocks/>
          </p:cNvSpPr>
          <p:nvPr userDrawn="1"/>
        </p:nvSpPr>
        <p:spPr>
          <a:xfrm>
            <a:off x="838800" y="635760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E807F0E9-A261-CE4A-909A-89843AD1D2E4}" type="slidenum">
              <a:rPr lang="en-US" sz="1200" kern="1200" noProof="0" smtClean="0">
                <a:solidFill>
                  <a:schemeClr val="tx1">
                    <a:tint val="75000"/>
                  </a:schemeClr>
                </a:solidFill>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200" kern="1200" noProof="0" dirty="0">
              <a:solidFill>
                <a:schemeClr val="tx1">
                  <a:tint val="75000"/>
                </a:schemeClr>
              </a:solidFill>
              <a:latin typeface="+mn-lt"/>
              <a:ea typeface="+mn-ea"/>
              <a:cs typeface="+mn-cs"/>
            </a:endParaRPr>
          </a:p>
        </p:txBody>
      </p:sp>
    </p:spTree>
    <p:extLst>
      <p:ext uri="{BB962C8B-B14F-4D97-AF65-F5344CB8AC3E}">
        <p14:creationId xmlns:p14="http://schemas.microsoft.com/office/powerpoint/2010/main" val="3549096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rriè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ADFE1F-AFDE-1643-9904-4264A6CFE8B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533A94D9-968C-0340-B540-F986966D6FD1}"/>
              </a:ext>
            </a:extLst>
          </p:cNvPr>
          <p:cNvSpPr/>
          <p:nvPr userDrawn="1"/>
        </p:nvSpPr>
        <p:spPr>
          <a:xfrm>
            <a:off x="9228120" y="896470"/>
            <a:ext cx="1524001" cy="5021388"/>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4">
            <a:extLst>
              <a:ext uri="{FF2B5EF4-FFF2-40B4-BE49-F238E27FC236}">
                <a16:creationId xmlns:a16="http://schemas.microsoft.com/office/drawing/2014/main" id="{6AB854F6-1D2C-F24C-B214-F609FD9CE790}"/>
              </a:ext>
            </a:extLst>
          </p:cNvPr>
          <p:cNvSpPr>
            <a:spLocks noGrp="1"/>
          </p:cNvSpPr>
          <p:nvPr>
            <p:ph type="pic" sz="quarter" idx="14"/>
          </p:nvPr>
        </p:nvSpPr>
        <p:spPr>
          <a:xfrm>
            <a:off x="9228120" y="2042723"/>
            <a:ext cx="1524001" cy="1524002"/>
          </a:xfrm>
          <a:prstGeom prst="rect">
            <a:avLst/>
          </a:prstGeom>
        </p:spPr>
        <p:txBody>
          <a:bodyPr/>
          <a:lstStyle>
            <a:lvl1pPr marL="0" indent="0">
              <a:buNone/>
              <a:defRPr/>
            </a:lvl1pPr>
          </a:lstStyle>
          <a:p>
            <a:r>
              <a:rPr lang="en-US" smtClean="0"/>
              <a:t>Click icon to add picture</a:t>
            </a:r>
            <a:endParaRPr lang="en-US" dirty="0"/>
          </a:p>
        </p:txBody>
      </p:sp>
      <p:sp>
        <p:nvSpPr>
          <p:cNvPr id="12" name="Picture Placeholder 6">
            <a:extLst>
              <a:ext uri="{FF2B5EF4-FFF2-40B4-BE49-F238E27FC236}">
                <a16:creationId xmlns:a16="http://schemas.microsoft.com/office/drawing/2014/main" id="{02F43C65-EF5C-7947-8B13-4856F041E18C}"/>
              </a:ext>
            </a:extLst>
          </p:cNvPr>
          <p:cNvSpPr>
            <a:spLocks noGrp="1"/>
          </p:cNvSpPr>
          <p:nvPr>
            <p:ph type="pic" sz="quarter" idx="15"/>
          </p:nvPr>
        </p:nvSpPr>
        <p:spPr>
          <a:xfrm>
            <a:off x="9228121" y="4393858"/>
            <a:ext cx="1524000" cy="1524000"/>
          </a:xfrm>
          <a:prstGeom prst="rect">
            <a:avLst/>
          </a:prstGeom>
        </p:spPr>
        <p:txBody>
          <a:bodyPr/>
          <a:lstStyle>
            <a:lvl1pPr marL="0" indent="0">
              <a:buNone/>
              <a:defRPr/>
            </a:lvl1pPr>
          </a:lstStyle>
          <a:p>
            <a:r>
              <a:rPr lang="en-US" smtClean="0"/>
              <a:t>Click icon to add picture</a:t>
            </a:r>
            <a:endParaRPr lang="en-US" dirty="0"/>
          </a:p>
        </p:txBody>
      </p:sp>
      <p:sp>
        <p:nvSpPr>
          <p:cNvPr id="13" name="Text Placeholder 8">
            <a:extLst>
              <a:ext uri="{FF2B5EF4-FFF2-40B4-BE49-F238E27FC236}">
                <a16:creationId xmlns:a16="http://schemas.microsoft.com/office/drawing/2014/main" id="{E372DBDA-D4DB-BE40-ACEA-1711FCA15B22}"/>
              </a:ext>
            </a:extLst>
          </p:cNvPr>
          <p:cNvSpPr>
            <a:spLocks noGrp="1"/>
          </p:cNvSpPr>
          <p:nvPr>
            <p:ph type="body" sz="quarter" idx="16"/>
          </p:nvPr>
        </p:nvSpPr>
        <p:spPr>
          <a:xfrm>
            <a:off x="838200" y="2042723"/>
            <a:ext cx="7315200" cy="1524002"/>
          </a:xfrm>
          <a:prstGeom prst="rect">
            <a:avLst/>
          </a:prstGeom>
        </p:spPr>
        <p:txBody>
          <a:bodyPr/>
          <a:lstStyle>
            <a:lvl1pPr marL="0" indent="0">
              <a:buFontTx/>
              <a:buNone/>
              <a:defRPr sz="1600">
                <a:solidFill>
                  <a:schemeClr val="tx2"/>
                </a:solidFill>
                <a:latin typeface="Arial" panose="020B0604020202020204" pitchFamily="34" charset="0"/>
                <a:cs typeface="Arial" panose="020B0604020202020204" pitchFamily="34" charset="0"/>
              </a:defRPr>
            </a:lvl1pPr>
            <a:lvl2pPr marL="457200" indent="0">
              <a:buFontTx/>
              <a:buNone/>
              <a:defRPr>
                <a:solidFill>
                  <a:schemeClr val="tx2"/>
                </a:solidFill>
              </a:defRPr>
            </a:lvl2pPr>
            <a:lvl3pPr marL="914400" indent="0">
              <a:buFontTx/>
              <a:buNone/>
              <a:defRPr>
                <a:solidFill>
                  <a:schemeClr val="tx2"/>
                </a:solidFill>
              </a:defRPr>
            </a:lvl3pPr>
            <a:lvl4pPr marL="1371600" indent="0">
              <a:buFontTx/>
              <a:buNone/>
              <a:defRPr>
                <a:solidFill>
                  <a:schemeClr val="tx2"/>
                </a:solidFill>
              </a:defRPr>
            </a:lvl4pPr>
            <a:lvl5pPr marL="1828800" indent="0">
              <a:buFontTx/>
              <a:buNone/>
              <a:defRPr>
                <a:solidFill>
                  <a:schemeClr val="tx2"/>
                </a:solidFill>
              </a:defRPr>
            </a:lvl5pPr>
          </a:lstStyle>
          <a:p>
            <a:pPr lvl="0"/>
            <a:r>
              <a:rPr lang="en-US" smtClean="0"/>
              <a:t>Edit Master text styles</a:t>
            </a:r>
          </a:p>
        </p:txBody>
      </p:sp>
      <p:sp>
        <p:nvSpPr>
          <p:cNvPr id="14" name="Text Placeholder 8">
            <a:extLst>
              <a:ext uri="{FF2B5EF4-FFF2-40B4-BE49-F238E27FC236}">
                <a16:creationId xmlns:a16="http://schemas.microsoft.com/office/drawing/2014/main" id="{E4D72D37-C9D0-094E-85DF-F4ED8A1E53FD}"/>
              </a:ext>
            </a:extLst>
          </p:cNvPr>
          <p:cNvSpPr>
            <a:spLocks noGrp="1"/>
          </p:cNvSpPr>
          <p:nvPr>
            <p:ph type="body" sz="quarter" idx="17"/>
          </p:nvPr>
        </p:nvSpPr>
        <p:spPr>
          <a:xfrm>
            <a:off x="838200" y="4393856"/>
            <a:ext cx="7315200" cy="1524002"/>
          </a:xfrm>
          <a:prstGeom prst="rect">
            <a:avLst/>
          </a:prstGeom>
        </p:spPr>
        <p:txBody>
          <a:bodyPr/>
          <a:lstStyle>
            <a:lvl1pPr marL="0" indent="0">
              <a:buFontTx/>
              <a:buNone/>
              <a:defRPr sz="1600">
                <a:solidFill>
                  <a:schemeClr val="tx2"/>
                </a:solidFill>
                <a:latin typeface="Arial" panose="020B0604020202020204" pitchFamily="34" charset="0"/>
                <a:cs typeface="Arial" panose="020B0604020202020204" pitchFamily="34" charset="0"/>
              </a:defRPr>
            </a:lvl1pPr>
            <a:lvl2pPr marL="457200" indent="0">
              <a:buFontTx/>
              <a:buNone/>
              <a:defRPr>
                <a:solidFill>
                  <a:schemeClr val="tx2"/>
                </a:solidFill>
              </a:defRPr>
            </a:lvl2pPr>
            <a:lvl3pPr marL="914400" indent="0">
              <a:buFontTx/>
              <a:buNone/>
              <a:defRPr>
                <a:solidFill>
                  <a:schemeClr val="tx2"/>
                </a:solidFill>
              </a:defRPr>
            </a:lvl3pPr>
            <a:lvl4pPr marL="1371600" indent="0">
              <a:buFontTx/>
              <a:buNone/>
              <a:defRPr>
                <a:solidFill>
                  <a:schemeClr val="tx2"/>
                </a:solidFill>
              </a:defRPr>
            </a:lvl4pPr>
            <a:lvl5pPr marL="1828800" indent="0">
              <a:buFontTx/>
              <a:buNone/>
              <a:defRPr>
                <a:solidFill>
                  <a:schemeClr val="tx2"/>
                </a:solidFill>
              </a:defRPr>
            </a:lvl5pPr>
          </a:lstStyle>
          <a:p>
            <a:pPr lvl="0"/>
            <a:r>
              <a:rPr lang="en-US" smtClean="0"/>
              <a:t>Edit Master text styles</a:t>
            </a:r>
          </a:p>
        </p:txBody>
      </p:sp>
      <p:sp>
        <p:nvSpPr>
          <p:cNvPr id="11" name="Title 1">
            <a:extLst>
              <a:ext uri="{FF2B5EF4-FFF2-40B4-BE49-F238E27FC236}">
                <a16:creationId xmlns:a16="http://schemas.microsoft.com/office/drawing/2014/main" id="{5F719C7C-6310-EC4E-B473-4240F79B4D00}"/>
              </a:ext>
            </a:extLst>
          </p:cNvPr>
          <p:cNvSpPr>
            <a:spLocks noGrp="1"/>
          </p:cNvSpPr>
          <p:nvPr>
            <p:ph type="ctrTitle"/>
          </p:nvPr>
        </p:nvSpPr>
        <p:spPr>
          <a:xfrm>
            <a:off x="0" y="2023"/>
            <a:ext cx="12192000" cy="894447"/>
          </a:xfrm>
          <a:prstGeom prst="rect">
            <a:avLst/>
          </a:prstGeom>
        </p:spPr>
        <p:txBody>
          <a:bodyPr anchor="ctr">
            <a:normAutofit/>
          </a:bodyPr>
          <a:lstStyle>
            <a:lvl1pPr algn="ctr">
              <a:defRPr sz="3000" b="0">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16" name="Slide Number Placeholder 2">
            <a:extLst>
              <a:ext uri="{FF2B5EF4-FFF2-40B4-BE49-F238E27FC236}">
                <a16:creationId xmlns:a16="http://schemas.microsoft.com/office/drawing/2014/main" id="{34B8DE4B-5342-7B42-8B63-154C6BB261CF}"/>
              </a:ext>
            </a:extLst>
          </p:cNvPr>
          <p:cNvSpPr txBox="1">
            <a:spLocks/>
          </p:cNvSpPr>
          <p:nvPr userDrawn="1"/>
        </p:nvSpPr>
        <p:spPr>
          <a:xfrm>
            <a:off x="838800" y="635760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E807F0E9-A261-CE4A-909A-89843AD1D2E4}" type="slidenum">
              <a:rPr lang="en-US" sz="1200" kern="1200" noProof="0" smtClean="0">
                <a:solidFill>
                  <a:schemeClr val="tx1">
                    <a:tint val="75000"/>
                  </a:schemeClr>
                </a:solidFill>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200" kern="1200" noProof="0" dirty="0">
              <a:solidFill>
                <a:schemeClr val="tx1">
                  <a:tint val="75000"/>
                </a:schemeClr>
              </a:solidFill>
              <a:latin typeface="+mn-lt"/>
              <a:ea typeface="+mn-ea"/>
              <a:cs typeface="+mn-cs"/>
            </a:endParaRPr>
          </a:p>
        </p:txBody>
      </p:sp>
    </p:spTree>
    <p:extLst>
      <p:ext uri="{BB962C8B-B14F-4D97-AF65-F5344CB8AC3E}">
        <p14:creationId xmlns:p14="http://schemas.microsoft.com/office/powerpoint/2010/main" val="2667823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745C05-BC4D-2643-ACE0-83684926A634}"/>
              </a:ext>
            </a:extLst>
          </p:cNvPr>
          <p:cNvPicPr>
            <a:picLocks noChangeAspect="1"/>
          </p:cNvPicPr>
          <p:nvPr userDrawn="1"/>
        </p:nvPicPr>
        <p:blipFill>
          <a:blip r:embed="rId2"/>
          <a:stretch>
            <a:fillRect/>
          </a:stretch>
        </p:blipFill>
        <p:spPr>
          <a:xfrm>
            <a:off x="0" y="0"/>
            <a:ext cx="12192000" cy="6858000"/>
          </a:xfrm>
          <a:prstGeom prst="rect">
            <a:avLst/>
          </a:prstGeom>
        </p:spPr>
      </p:pic>
      <p:cxnSp>
        <p:nvCxnSpPr>
          <p:cNvPr id="31" name="Straight Connector 30">
            <a:extLst>
              <a:ext uri="{FF2B5EF4-FFF2-40B4-BE49-F238E27FC236}">
                <a16:creationId xmlns:a16="http://schemas.microsoft.com/office/drawing/2014/main" id="{CFCE920D-644A-F54F-8D7A-A63A3EC33577}"/>
              </a:ext>
            </a:extLst>
          </p:cNvPr>
          <p:cNvCxnSpPr>
            <a:cxnSpLocks/>
          </p:cNvCxnSpPr>
          <p:nvPr userDrawn="1"/>
        </p:nvCxnSpPr>
        <p:spPr>
          <a:xfrm flipV="1">
            <a:off x="5874770" y="5752680"/>
            <a:ext cx="538951" cy="538951"/>
          </a:xfrm>
          <a:prstGeom prst="line">
            <a:avLst/>
          </a:prstGeom>
          <a:ln w="25400">
            <a:solidFill>
              <a:srgbClr val="0576AF"/>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CD0DB0F1-A0CE-E047-A33E-51C77F5ECD69}"/>
              </a:ext>
            </a:extLst>
          </p:cNvPr>
          <p:cNvSpPr/>
          <p:nvPr userDrawn="1"/>
        </p:nvSpPr>
        <p:spPr>
          <a:xfrm>
            <a:off x="5808296" y="6204183"/>
            <a:ext cx="157446" cy="157446"/>
          </a:xfrm>
          <a:prstGeom prst="ellipse">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1">
            <a:extLst>
              <a:ext uri="{FF2B5EF4-FFF2-40B4-BE49-F238E27FC236}">
                <a16:creationId xmlns:a16="http://schemas.microsoft.com/office/drawing/2014/main" id="{CD49189A-A428-9642-88C4-411A692CA0AE}"/>
              </a:ext>
            </a:extLst>
          </p:cNvPr>
          <p:cNvSpPr>
            <a:spLocks noGrp="1"/>
          </p:cNvSpPr>
          <p:nvPr>
            <p:ph type="body" sz="quarter" idx="20"/>
          </p:nvPr>
        </p:nvSpPr>
        <p:spPr>
          <a:xfrm>
            <a:off x="6400801" y="1848087"/>
            <a:ext cx="4419595" cy="327025"/>
          </a:xfrm>
          <a:prstGeom prst="rect">
            <a:avLst/>
          </a:prstGeom>
        </p:spPr>
        <p:txBody>
          <a:bodyPr anchor="ctr"/>
          <a:lstStyle>
            <a:lvl1pPr marL="0" indent="0">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smtClean="0"/>
              <a:t>Edit Master text styles</a:t>
            </a:r>
          </a:p>
        </p:txBody>
      </p:sp>
      <p:sp>
        <p:nvSpPr>
          <p:cNvPr id="18" name="Text Placeholder 21">
            <a:extLst>
              <a:ext uri="{FF2B5EF4-FFF2-40B4-BE49-F238E27FC236}">
                <a16:creationId xmlns:a16="http://schemas.microsoft.com/office/drawing/2014/main" id="{63E323D9-F2DC-B745-8735-04F2EA5063DE}"/>
              </a:ext>
            </a:extLst>
          </p:cNvPr>
          <p:cNvSpPr>
            <a:spLocks noGrp="1"/>
          </p:cNvSpPr>
          <p:nvPr>
            <p:ph type="body" sz="quarter" idx="15"/>
          </p:nvPr>
        </p:nvSpPr>
        <p:spPr>
          <a:xfrm>
            <a:off x="6400801" y="2937135"/>
            <a:ext cx="3952812" cy="327025"/>
          </a:xfrm>
          <a:prstGeom prst="rect">
            <a:avLst/>
          </a:prstGeom>
        </p:spPr>
        <p:txBody>
          <a:bodyPr anchor="ctr"/>
          <a:lstStyle>
            <a:lvl1pPr marL="0" indent="0">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smtClean="0"/>
              <a:t>Edit Master text styles</a:t>
            </a:r>
          </a:p>
        </p:txBody>
      </p:sp>
      <p:sp>
        <p:nvSpPr>
          <p:cNvPr id="19" name="Text Placeholder 21">
            <a:extLst>
              <a:ext uri="{FF2B5EF4-FFF2-40B4-BE49-F238E27FC236}">
                <a16:creationId xmlns:a16="http://schemas.microsoft.com/office/drawing/2014/main" id="{6FF127C4-3538-524F-B58B-E2FE046D0D02}"/>
              </a:ext>
            </a:extLst>
          </p:cNvPr>
          <p:cNvSpPr>
            <a:spLocks noGrp="1"/>
          </p:cNvSpPr>
          <p:nvPr>
            <p:ph type="body" sz="quarter" idx="16"/>
          </p:nvPr>
        </p:nvSpPr>
        <p:spPr>
          <a:xfrm>
            <a:off x="6400801" y="3985357"/>
            <a:ext cx="3943225" cy="327025"/>
          </a:xfrm>
          <a:prstGeom prst="rect">
            <a:avLst/>
          </a:prstGeom>
        </p:spPr>
        <p:txBody>
          <a:bodyPr anchor="ctr"/>
          <a:lstStyle>
            <a:lvl1pPr marL="0" indent="0">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smtClean="0"/>
              <a:t>Edit Master text styles</a:t>
            </a:r>
          </a:p>
        </p:txBody>
      </p:sp>
      <p:sp>
        <p:nvSpPr>
          <p:cNvPr id="20" name="Text Placeholder 21">
            <a:extLst>
              <a:ext uri="{FF2B5EF4-FFF2-40B4-BE49-F238E27FC236}">
                <a16:creationId xmlns:a16="http://schemas.microsoft.com/office/drawing/2014/main" id="{B659BD41-F777-C149-8A97-5A43D5A5426B}"/>
              </a:ext>
            </a:extLst>
          </p:cNvPr>
          <p:cNvSpPr>
            <a:spLocks noGrp="1"/>
          </p:cNvSpPr>
          <p:nvPr>
            <p:ph type="body" sz="quarter" idx="17"/>
          </p:nvPr>
        </p:nvSpPr>
        <p:spPr>
          <a:xfrm>
            <a:off x="1913159" y="3471895"/>
            <a:ext cx="3978295" cy="327025"/>
          </a:xfrm>
          <a:prstGeom prst="rect">
            <a:avLst/>
          </a:prstGeom>
        </p:spPr>
        <p:txBody>
          <a:bodyPr anchor="ctr"/>
          <a:lstStyle>
            <a:lvl1pPr marL="0" indent="0" algn="r">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smtClean="0"/>
              <a:t>Edit Master text styles</a:t>
            </a:r>
          </a:p>
        </p:txBody>
      </p:sp>
      <p:sp>
        <p:nvSpPr>
          <p:cNvPr id="21" name="Text Placeholder 21">
            <a:extLst>
              <a:ext uri="{FF2B5EF4-FFF2-40B4-BE49-F238E27FC236}">
                <a16:creationId xmlns:a16="http://schemas.microsoft.com/office/drawing/2014/main" id="{39BB2DDF-B29D-3141-A439-449E29E8E4E6}"/>
              </a:ext>
            </a:extLst>
          </p:cNvPr>
          <p:cNvSpPr>
            <a:spLocks noGrp="1"/>
          </p:cNvSpPr>
          <p:nvPr>
            <p:ph type="body" sz="quarter" idx="18"/>
          </p:nvPr>
        </p:nvSpPr>
        <p:spPr>
          <a:xfrm>
            <a:off x="1973124" y="1297780"/>
            <a:ext cx="3901646" cy="327025"/>
          </a:xfrm>
          <a:prstGeom prst="rect">
            <a:avLst/>
          </a:prstGeom>
        </p:spPr>
        <p:txBody>
          <a:bodyPr anchor="ctr"/>
          <a:lstStyle>
            <a:lvl1pPr marL="0" indent="0" algn="r">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smtClean="0"/>
              <a:t>Edit Master text styles</a:t>
            </a:r>
          </a:p>
        </p:txBody>
      </p:sp>
      <p:sp>
        <p:nvSpPr>
          <p:cNvPr id="22" name="Text Placeholder 21">
            <a:extLst>
              <a:ext uri="{FF2B5EF4-FFF2-40B4-BE49-F238E27FC236}">
                <a16:creationId xmlns:a16="http://schemas.microsoft.com/office/drawing/2014/main" id="{E7DE641F-E87F-A44C-8331-7F05B2A0BDBF}"/>
              </a:ext>
            </a:extLst>
          </p:cNvPr>
          <p:cNvSpPr>
            <a:spLocks noGrp="1"/>
          </p:cNvSpPr>
          <p:nvPr>
            <p:ph type="body" sz="quarter" idx="19"/>
          </p:nvPr>
        </p:nvSpPr>
        <p:spPr>
          <a:xfrm>
            <a:off x="1907055" y="4539766"/>
            <a:ext cx="3990502" cy="327025"/>
          </a:xfrm>
          <a:prstGeom prst="rect">
            <a:avLst/>
          </a:prstGeom>
        </p:spPr>
        <p:txBody>
          <a:bodyPr anchor="ctr"/>
          <a:lstStyle>
            <a:lvl1pPr marL="0" indent="0" algn="r">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smtClean="0"/>
              <a:t>Edit Master text styles</a:t>
            </a:r>
          </a:p>
        </p:txBody>
      </p:sp>
      <p:cxnSp>
        <p:nvCxnSpPr>
          <p:cNvPr id="23" name="Straight Connector 22">
            <a:extLst>
              <a:ext uri="{FF2B5EF4-FFF2-40B4-BE49-F238E27FC236}">
                <a16:creationId xmlns:a16="http://schemas.microsoft.com/office/drawing/2014/main" id="{4AEA7052-66AE-914A-A172-C314F5452369}"/>
              </a:ext>
            </a:extLst>
          </p:cNvPr>
          <p:cNvCxnSpPr>
            <a:cxnSpLocks/>
          </p:cNvCxnSpPr>
          <p:nvPr userDrawn="1"/>
        </p:nvCxnSpPr>
        <p:spPr>
          <a:xfrm flipV="1">
            <a:off x="5861852" y="1472493"/>
            <a:ext cx="538951" cy="538951"/>
          </a:xfrm>
          <a:prstGeom prst="line">
            <a:avLst/>
          </a:prstGeom>
          <a:ln w="25400">
            <a:solidFill>
              <a:srgbClr val="0576A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8C3C1FF-15C0-C045-92E7-9CE77359D161}"/>
              </a:ext>
            </a:extLst>
          </p:cNvPr>
          <p:cNvCxnSpPr>
            <a:cxnSpLocks/>
          </p:cNvCxnSpPr>
          <p:nvPr userDrawn="1"/>
        </p:nvCxnSpPr>
        <p:spPr>
          <a:xfrm>
            <a:off x="5861851" y="2011444"/>
            <a:ext cx="538951" cy="538951"/>
          </a:xfrm>
          <a:prstGeom prst="line">
            <a:avLst/>
          </a:prstGeom>
          <a:ln w="25400">
            <a:solidFill>
              <a:srgbClr val="0576A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6794D3E-0161-5B41-A82E-AFD051B8446D}"/>
              </a:ext>
            </a:extLst>
          </p:cNvPr>
          <p:cNvCxnSpPr>
            <a:cxnSpLocks/>
          </p:cNvCxnSpPr>
          <p:nvPr userDrawn="1"/>
        </p:nvCxnSpPr>
        <p:spPr>
          <a:xfrm flipV="1">
            <a:off x="5874770" y="2547663"/>
            <a:ext cx="538951" cy="538951"/>
          </a:xfrm>
          <a:prstGeom prst="line">
            <a:avLst/>
          </a:prstGeom>
          <a:ln w="25400">
            <a:solidFill>
              <a:srgbClr val="0576A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C922FC1-21A0-7D4D-838D-E7194104176F}"/>
              </a:ext>
            </a:extLst>
          </p:cNvPr>
          <p:cNvCxnSpPr>
            <a:cxnSpLocks/>
          </p:cNvCxnSpPr>
          <p:nvPr userDrawn="1"/>
        </p:nvCxnSpPr>
        <p:spPr>
          <a:xfrm>
            <a:off x="5879003" y="3086614"/>
            <a:ext cx="538951" cy="538951"/>
          </a:xfrm>
          <a:prstGeom prst="line">
            <a:avLst/>
          </a:prstGeom>
          <a:ln w="25400">
            <a:solidFill>
              <a:srgbClr val="0576A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2676001-1A70-804F-9080-DC4BC2FCF3CB}"/>
              </a:ext>
            </a:extLst>
          </p:cNvPr>
          <p:cNvCxnSpPr>
            <a:cxnSpLocks/>
          </p:cNvCxnSpPr>
          <p:nvPr userDrawn="1"/>
        </p:nvCxnSpPr>
        <p:spPr>
          <a:xfrm flipV="1">
            <a:off x="5879003" y="3622833"/>
            <a:ext cx="538951" cy="538951"/>
          </a:xfrm>
          <a:prstGeom prst="line">
            <a:avLst/>
          </a:prstGeom>
          <a:ln w="25400">
            <a:solidFill>
              <a:srgbClr val="0576A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712BDD8-A7FF-584F-9344-FB1AD5DCD1BB}"/>
              </a:ext>
            </a:extLst>
          </p:cNvPr>
          <p:cNvCxnSpPr>
            <a:cxnSpLocks/>
          </p:cNvCxnSpPr>
          <p:nvPr userDrawn="1"/>
        </p:nvCxnSpPr>
        <p:spPr>
          <a:xfrm>
            <a:off x="5879003" y="4159052"/>
            <a:ext cx="538951" cy="538951"/>
          </a:xfrm>
          <a:prstGeom prst="line">
            <a:avLst/>
          </a:prstGeom>
          <a:ln w="25400">
            <a:solidFill>
              <a:srgbClr val="0576A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52643A4-6DE6-5C45-86AC-5B75CBC28723}"/>
              </a:ext>
            </a:extLst>
          </p:cNvPr>
          <p:cNvCxnSpPr>
            <a:cxnSpLocks/>
          </p:cNvCxnSpPr>
          <p:nvPr userDrawn="1"/>
        </p:nvCxnSpPr>
        <p:spPr>
          <a:xfrm flipV="1">
            <a:off x="5879003" y="4692539"/>
            <a:ext cx="538951" cy="538951"/>
          </a:xfrm>
          <a:prstGeom prst="line">
            <a:avLst/>
          </a:prstGeom>
          <a:ln w="25400">
            <a:solidFill>
              <a:srgbClr val="0576A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B16B062-0699-F84D-826B-BDCB260FA4C5}"/>
              </a:ext>
            </a:extLst>
          </p:cNvPr>
          <p:cNvCxnSpPr>
            <a:cxnSpLocks/>
          </p:cNvCxnSpPr>
          <p:nvPr userDrawn="1"/>
        </p:nvCxnSpPr>
        <p:spPr>
          <a:xfrm>
            <a:off x="5879003" y="5222765"/>
            <a:ext cx="538951" cy="538951"/>
          </a:xfrm>
          <a:prstGeom prst="line">
            <a:avLst/>
          </a:prstGeom>
          <a:ln w="25400">
            <a:solidFill>
              <a:srgbClr val="0576AF"/>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5399D45E-937D-0E43-93C8-A82A756A68B6}"/>
              </a:ext>
            </a:extLst>
          </p:cNvPr>
          <p:cNvSpPr/>
          <p:nvPr userDrawn="1"/>
        </p:nvSpPr>
        <p:spPr>
          <a:xfrm>
            <a:off x="6330656" y="1378704"/>
            <a:ext cx="157446" cy="157446"/>
          </a:xfrm>
          <a:prstGeom prst="ellipse">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9349D808-BE4B-BD42-85E3-58C6966CF70D}"/>
              </a:ext>
            </a:extLst>
          </p:cNvPr>
          <p:cNvSpPr/>
          <p:nvPr userDrawn="1"/>
        </p:nvSpPr>
        <p:spPr>
          <a:xfrm>
            <a:off x="5800432" y="1932721"/>
            <a:ext cx="157446" cy="157446"/>
          </a:xfrm>
          <a:prstGeom prst="ellipse">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670A37FB-874D-8C41-984E-4428E2393551}"/>
              </a:ext>
            </a:extLst>
          </p:cNvPr>
          <p:cNvSpPr/>
          <p:nvPr userDrawn="1"/>
        </p:nvSpPr>
        <p:spPr>
          <a:xfrm>
            <a:off x="6328539" y="2480553"/>
            <a:ext cx="157446" cy="157446"/>
          </a:xfrm>
          <a:prstGeom prst="ellipse">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891738E0-5B0D-EC40-B599-8BA269C624DF}"/>
              </a:ext>
            </a:extLst>
          </p:cNvPr>
          <p:cNvSpPr/>
          <p:nvPr userDrawn="1"/>
        </p:nvSpPr>
        <p:spPr>
          <a:xfrm>
            <a:off x="5800432" y="3020861"/>
            <a:ext cx="157446" cy="157446"/>
          </a:xfrm>
          <a:prstGeom prst="ellipse">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8B973694-BB12-7443-A98A-E5C7054F9048}"/>
              </a:ext>
            </a:extLst>
          </p:cNvPr>
          <p:cNvSpPr/>
          <p:nvPr userDrawn="1"/>
        </p:nvSpPr>
        <p:spPr>
          <a:xfrm>
            <a:off x="6328539" y="3555567"/>
            <a:ext cx="157446" cy="157446"/>
          </a:xfrm>
          <a:prstGeom prst="ellipse">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F30495FB-7870-D943-ACD4-F4E17D23AE79}"/>
              </a:ext>
            </a:extLst>
          </p:cNvPr>
          <p:cNvSpPr/>
          <p:nvPr userDrawn="1"/>
        </p:nvSpPr>
        <p:spPr>
          <a:xfrm>
            <a:off x="5800432" y="4072084"/>
            <a:ext cx="157446" cy="157446"/>
          </a:xfrm>
          <a:prstGeom prst="ellipse">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637FC167-CB63-1A47-A513-6484E227A383}"/>
              </a:ext>
            </a:extLst>
          </p:cNvPr>
          <p:cNvSpPr/>
          <p:nvPr userDrawn="1"/>
        </p:nvSpPr>
        <p:spPr>
          <a:xfrm>
            <a:off x="6334998" y="4622852"/>
            <a:ext cx="157446" cy="157446"/>
          </a:xfrm>
          <a:prstGeom prst="ellipse">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4F6E8150-5BF7-EF4D-AEE6-326778E93FD3}"/>
              </a:ext>
            </a:extLst>
          </p:cNvPr>
          <p:cNvSpPr/>
          <p:nvPr userDrawn="1"/>
        </p:nvSpPr>
        <p:spPr>
          <a:xfrm>
            <a:off x="5806179" y="5143731"/>
            <a:ext cx="157446" cy="157446"/>
          </a:xfrm>
          <a:prstGeom prst="ellipse">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C194C344-A76B-4245-967C-16B341F6B355}"/>
              </a:ext>
            </a:extLst>
          </p:cNvPr>
          <p:cNvSpPr/>
          <p:nvPr userDrawn="1"/>
        </p:nvSpPr>
        <p:spPr>
          <a:xfrm>
            <a:off x="6334998" y="5673957"/>
            <a:ext cx="157446" cy="157446"/>
          </a:xfrm>
          <a:prstGeom prst="ellipse">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 Placeholder 21">
            <a:extLst>
              <a:ext uri="{FF2B5EF4-FFF2-40B4-BE49-F238E27FC236}">
                <a16:creationId xmlns:a16="http://schemas.microsoft.com/office/drawing/2014/main" id="{C9564169-117F-7147-879D-39527C1F4265}"/>
              </a:ext>
            </a:extLst>
          </p:cNvPr>
          <p:cNvSpPr>
            <a:spLocks noGrp="1"/>
          </p:cNvSpPr>
          <p:nvPr>
            <p:ph type="body" sz="quarter" idx="21"/>
          </p:nvPr>
        </p:nvSpPr>
        <p:spPr>
          <a:xfrm>
            <a:off x="1983256" y="2394721"/>
            <a:ext cx="3901646" cy="327025"/>
          </a:xfrm>
          <a:prstGeom prst="rect">
            <a:avLst/>
          </a:prstGeom>
        </p:spPr>
        <p:txBody>
          <a:bodyPr anchor="ctr"/>
          <a:lstStyle>
            <a:lvl1pPr marL="0" indent="0" algn="r">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smtClean="0"/>
              <a:t>Edit Master text styles</a:t>
            </a:r>
          </a:p>
        </p:txBody>
      </p:sp>
      <p:sp>
        <p:nvSpPr>
          <p:cNvPr id="44" name="Text Placeholder 21">
            <a:extLst>
              <a:ext uri="{FF2B5EF4-FFF2-40B4-BE49-F238E27FC236}">
                <a16:creationId xmlns:a16="http://schemas.microsoft.com/office/drawing/2014/main" id="{62DA1803-1F8A-7640-896A-24A471858F10}"/>
              </a:ext>
            </a:extLst>
          </p:cNvPr>
          <p:cNvSpPr>
            <a:spLocks noGrp="1"/>
          </p:cNvSpPr>
          <p:nvPr>
            <p:ph type="body" sz="quarter" idx="22"/>
          </p:nvPr>
        </p:nvSpPr>
        <p:spPr>
          <a:xfrm>
            <a:off x="6400800" y="5057238"/>
            <a:ext cx="3943225" cy="327025"/>
          </a:xfrm>
          <a:prstGeom prst="rect">
            <a:avLst/>
          </a:prstGeom>
        </p:spPr>
        <p:txBody>
          <a:bodyPr anchor="ctr"/>
          <a:lstStyle>
            <a:lvl1pPr marL="0" indent="0">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smtClean="0"/>
              <a:t>Edit Master text styles</a:t>
            </a:r>
          </a:p>
        </p:txBody>
      </p:sp>
      <p:sp>
        <p:nvSpPr>
          <p:cNvPr id="45" name="Text Placeholder 21">
            <a:extLst>
              <a:ext uri="{FF2B5EF4-FFF2-40B4-BE49-F238E27FC236}">
                <a16:creationId xmlns:a16="http://schemas.microsoft.com/office/drawing/2014/main" id="{19F795F3-D606-DE46-8955-473569089F96}"/>
              </a:ext>
            </a:extLst>
          </p:cNvPr>
          <p:cNvSpPr>
            <a:spLocks noGrp="1"/>
          </p:cNvSpPr>
          <p:nvPr>
            <p:ph type="body" sz="quarter" idx="23"/>
          </p:nvPr>
        </p:nvSpPr>
        <p:spPr>
          <a:xfrm>
            <a:off x="1907055" y="5585924"/>
            <a:ext cx="3990502" cy="327025"/>
          </a:xfrm>
          <a:prstGeom prst="rect">
            <a:avLst/>
          </a:prstGeom>
        </p:spPr>
        <p:txBody>
          <a:bodyPr anchor="ctr"/>
          <a:lstStyle>
            <a:lvl1pPr marL="0" indent="0" algn="r">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smtClean="0"/>
              <a:t>Edit Master text styles</a:t>
            </a:r>
          </a:p>
        </p:txBody>
      </p:sp>
      <p:sp>
        <p:nvSpPr>
          <p:cNvPr id="46" name="Text Placeholder 21">
            <a:extLst>
              <a:ext uri="{FF2B5EF4-FFF2-40B4-BE49-F238E27FC236}">
                <a16:creationId xmlns:a16="http://schemas.microsoft.com/office/drawing/2014/main" id="{1A194BC0-49CE-314B-ACF4-698F3557BE06}"/>
              </a:ext>
            </a:extLst>
          </p:cNvPr>
          <p:cNvSpPr>
            <a:spLocks noGrp="1"/>
          </p:cNvSpPr>
          <p:nvPr>
            <p:ph type="body" sz="quarter" idx="24"/>
          </p:nvPr>
        </p:nvSpPr>
        <p:spPr>
          <a:xfrm>
            <a:off x="6400799" y="6121097"/>
            <a:ext cx="3943225" cy="327025"/>
          </a:xfrm>
          <a:prstGeom prst="rect">
            <a:avLst/>
          </a:prstGeom>
        </p:spPr>
        <p:txBody>
          <a:bodyPr anchor="ctr"/>
          <a:lstStyle>
            <a:lvl1pPr marL="0" indent="0">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smtClean="0"/>
              <a:t>Edit Master text styles</a:t>
            </a:r>
          </a:p>
        </p:txBody>
      </p:sp>
      <p:sp>
        <p:nvSpPr>
          <p:cNvPr id="47" name="Title 1">
            <a:extLst>
              <a:ext uri="{FF2B5EF4-FFF2-40B4-BE49-F238E27FC236}">
                <a16:creationId xmlns:a16="http://schemas.microsoft.com/office/drawing/2014/main" id="{1EA6D24A-929C-E649-ADE7-0870529FF197}"/>
              </a:ext>
            </a:extLst>
          </p:cNvPr>
          <p:cNvSpPr>
            <a:spLocks noGrp="1"/>
          </p:cNvSpPr>
          <p:nvPr>
            <p:ph type="ctrTitle"/>
          </p:nvPr>
        </p:nvSpPr>
        <p:spPr>
          <a:xfrm>
            <a:off x="0" y="0"/>
            <a:ext cx="12192000" cy="903036"/>
          </a:xfrm>
          <a:prstGeom prst="rect">
            <a:avLst/>
          </a:prstGeom>
        </p:spPr>
        <p:txBody>
          <a:bodyPr anchor="ctr">
            <a:normAutofit/>
          </a:bodyPr>
          <a:lstStyle>
            <a:lvl1pPr algn="ctr">
              <a:defRPr sz="3000" b="0">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48" name="Slide Number Placeholder 2">
            <a:extLst>
              <a:ext uri="{FF2B5EF4-FFF2-40B4-BE49-F238E27FC236}">
                <a16:creationId xmlns:a16="http://schemas.microsoft.com/office/drawing/2014/main" id="{34B8DE4B-5342-7B42-8B63-154C6BB261CF}"/>
              </a:ext>
            </a:extLst>
          </p:cNvPr>
          <p:cNvSpPr txBox="1">
            <a:spLocks/>
          </p:cNvSpPr>
          <p:nvPr userDrawn="1"/>
        </p:nvSpPr>
        <p:spPr>
          <a:xfrm>
            <a:off x="838800" y="635760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E807F0E9-A261-CE4A-909A-89843AD1D2E4}" type="slidenum">
              <a:rPr lang="en-US" sz="1200" kern="1200" noProof="0" smtClean="0">
                <a:solidFill>
                  <a:schemeClr val="tx1">
                    <a:tint val="75000"/>
                  </a:schemeClr>
                </a:solidFill>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200" kern="1200" noProof="0" dirty="0">
              <a:solidFill>
                <a:schemeClr val="tx1">
                  <a:tint val="75000"/>
                </a:schemeClr>
              </a:solidFill>
              <a:latin typeface="+mn-lt"/>
              <a:ea typeface="+mn-ea"/>
              <a:cs typeface="+mn-cs"/>
            </a:endParaRPr>
          </a:p>
        </p:txBody>
      </p:sp>
    </p:spTree>
    <p:extLst>
      <p:ext uri="{BB962C8B-B14F-4D97-AF65-F5344CB8AC3E}">
        <p14:creationId xmlns:p14="http://schemas.microsoft.com/office/powerpoint/2010/main" val="1445147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11.png"/><Relationship Id="rId5" Type="http://schemas.openxmlformats.org/officeDocument/2006/relationships/slideLayout" Target="../slideLayouts/slideLayout24.xml"/><Relationship Id="rId10"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3143D0-EA1A-0C4A-99AD-957FF38F3C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a:extLst>
              <a:ext uri="{FF2B5EF4-FFF2-40B4-BE49-F238E27FC236}">
                <a16:creationId xmlns:a16="http://schemas.microsoft.com/office/drawing/2014/main" id="{BCE758F7-3990-FF42-9947-77C2866441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065068-2D26-6D4B-A51F-272EE81240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1A1F1651-7351-6D4F-942A-A192E2D72A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6D6267-9BF2-DF43-BDF4-C81731BB8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F7B70E-7FA4-C44E-8187-8736C5F7FFB9}" type="slidenum">
              <a:rPr lang="en-US" smtClean="0"/>
              <a:t>‹#›</a:t>
            </a:fld>
            <a:endParaRPr lang="en-US"/>
          </a:p>
        </p:txBody>
      </p:sp>
    </p:spTree>
    <p:extLst>
      <p:ext uri="{BB962C8B-B14F-4D97-AF65-F5344CB8AC3E}">
        <p14:creationId xmlns:p14="http://schemas.microsoft.com/office/powerpoint/2010/main" val="14624125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7" name="Rectangle 106"/>
          <p:cNvSpPr/>
          <p:nvPr/>
        </p:nvSpPr>
        <p:spPr>
          <a:xfrm>
            <a:off x="0" y="5108630"/>
            <a:ext cx="12192000" cy="1772816"/>
          </a:xfrm>
          <a:prstGeom prst="rect">
            <a:avLst/>
          </a:prstGeom>
          <a:gradFill flip="none" rotWithShape="1">
            <a:gsLst>
              <a:gs pos="0">
                <a:schemeClr val="accent1">
                  <a:lumMod val="40000"/>
                  <a:lumOff val="60000"/>
                </a:schemeClr>
              </a:gs>
              <a:gs pos="15000">
                <a:schemeClr val="accent1">
                  <a:tint val="44500"/>
                  <a:satMod val="16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800"/>
          </a:p>
        </p:txBody>
      </p:sp>
      <p:sp>
        <p:nvSpPr>
          <p:cNvPr id="2" name="Title Placeholder 1"/>
          <p:cNvSpPr>
            <a:spLocks noGrp="1"/>
          </p:cNvSpPr>
          <p:nvPr>
            <p:ph type="title"/>
          </p:nvPr>
        </p:nvSpPr>
        <p:spPr>
          <a:xfrm>
            <a:off x="1981199" y="137200"/>
            <a:ext cx="10042324" cy="656430"/>
          </a:xfrm>
          <a:prstGeom prst="rect">
            <a:avLst/>
          </a:prstGeom>
        </p:spPr>
        <p:txBody>
          <a:bodyPr vert="horz" lIns="0" tIns="45720" rIns="91440" bIns="45720" rtlCol="0" anchor="ctr">
            <a:noAutofit/>
          </a:bodyPr>
          <a:lstStyle/>
          <a:p>
            <a:r>
              <a:rPr lang="en-US"/>
              <a:t>Click to edit Master title style</a:t>
            </a:r>
            <a:endParaRPr lang="fr-BE"/>
          </a:p>
        </p:txBody>
      </p:sp>
      <p:sp>
        <p:nvSpPr>
          <p:cNvPr id="3" name="Text Placeholder 2"/>
          <p:cNvSpPr>
            <a:spLocks noGrp="1"/>
          </p:cNvSpPr>
          <p:nvPr>
            <p:ph type="body" idx="1"/>
          </p:nvPr>
        </p:nvSpPr>
        <p:spPr>
          <a:xfrm>
            <a:off x="609600" y="1089660"/>
            <a:ext cx="10972800" cy="52654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2"/>
          </p:nvPr>
        </p:nvSpPr>
        <p:spPr>
          <a:xfrm>
            <a:off x="2" y="6536343"/>
            <a:ext cx="1115415" cy="216000"/>
          </a:xfrm>
          <a:prstGeom prst="rect">
            <a:avLst/>
          </a:prstGeom>
        </p:spPr>
        <p:txBody>
          <a:bodyPr vert="horz" lIns="91440" tIns="45720" rIns="91440" bIns="45720" rtlCol="0" anchor="ctr"/>
          <a:lstStyle>
            <a:lvl1pPr algn="r">
              <a:defRPr sz="1000">
                <a:solidFill>
                  <a:schemeClr val="tx1"/>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1212455" y="6536343"/>
            <a:ext cx="9876100" cy="216000"/>
          </a:xfrm>
          <a:prstGeom prst="rect">
            <a:avLst/>
          </a:prstGeom>
        </p:spPr>
        <p:txBody>
          <a:bodyPr vert="horz" lIns="91440" tIns="45720" rIns="91440" bIns="45720" rtlCol="0" anchor="ctr"/>
          <a:lstStyle>
            <a:lvl1pPr algn="ctr">
              <a:defRPr sz="1000">
                <a:solidFill>
                  <a:schemeClr val="tx1"/>
                </a:solidFill>
              </a:defRPr>
            </a:lvl1pPr>
          </a:lstStyle>
          <a:p>
            <a:endParaRPr lang="en-US">
              <a:solidFill>
                <a:prstClr val="black">
                  <a:tint val="75000"/>
                </a:prstClr>
              </a:solidFill>
            </a:endParaRPr>
          </a:p>
        </p:txBody>
      </p:sp>
      <p:cxnSp>
        <p:nvCxnSpPr>
          <p:cNvPr id="10" name="Straight Connector 9"/>
          <p:cNvCxnSpPr/>
          <p:nvPr/>
        </p:nvCxnSpPr>
        <p:spPr>
          <a:xfrm>
            <a:off x="2011682" y="876300"/>
            <a:ext cx="100067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68" name="Picture 6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9374" y="137200"/>
            <a:ext cx="1356242" cy="764427"/>
          </a:xfrm>
          <a:prstGeom prst="rect">
            <a:avLst/>
          </a:prstGeom>
        </p:spPr>
      </p:pic>
      <p:sp>
        <p:nvSpPr>
          <p:cNvPr id="64" name="Slide Number Placeholder 1"/>
          <p:cNvSpPr>
            <a:spLocks noGrp="1"/>
          </p:cNvSpPr>
          <p:nvPr>
            <p:ph type="sldNum" sz="quarter" idx="4"/>
          </p:nvPr>
        </p:nvSpPr>
        <p:spPr>
          <a:xfrm>
            <a:off x="11152760" y="6536343"/>
            <a:ext cx="642189" cy="216000"/>
          </a:xfrm>
          <a:prstGeom prst="rect">
            <a:avLst/>
          </a:prstGeom>
        </p:spPr>
        <p:txBody>
          <a:bodyPr rIns="36000" bIns="0"/>
          <a:lstStyle>
            <a:lvl1pPr algn="ctr">
              <a:defRPr sz="1000"/>
            </a:lvl1pPr>
          </a:lstStyle>
          <a:p>
            <a:fld id="{D4301FB5-EDC5-4DB2-BB43-4E246C7F07C8}" type="slidenum">
              <a:rPr lang="en-US" smtClean="0">
                <a:solidFill>
                  <a:prstClr val="black">
                    <a:tint val="75000"/>
                  </a:prstClr>
                </a:solidFill>
              </a:rPr>
              <a:pPr/>
              <a:t>‹#›</a:t>
            </a:fld>
            <a:endParaRPr lang="en-US">
              <a:solidFill>
                <a:prstClr val="black">
                  <a:tint val="75000"/>
                </a:prstClr>
              </a:solidFill>
            </a:endParaRPr>
          </a:p>
        </p:txBody>
      </p:sp>
      <p:sp>
        <p:nvSpPr>
          <p:cNvPr id="65" name="Freeform 16"/>
          <p:cNvSpPr>
            <a:spLocks/>
          </p:cNvSpPr>
          <p:nvPr/>
        </p:nvSpPr>
        <p:spPr bwMode="auto">
          <a:xfrm>
            <a:off x="11245511" y="6747314"/>
            <a:ext cx="86400" cy="86400"/>
          </a:xfrm>
          <a:custGeom>
            <a:avLst/>
            <a:gdLst>
              <a:gd name="T0" fmla="*/ 58 w 114"/>
              <a:gd name="T1" fmla="*/ 0 h 118"/>
              <a:gd name="T2" fmla="*/ 73 w 114"/>
              <a:gd name="T3" fmla="*/ 2 h 118"/>
              <a:gd name="T4" fmla="*/ 86 w 114"/>
              <a:gd name="T5" fmla="*/ 8 h 118"/>
              <a:gd name="T6" fmla="*/ 98 w 114"/>
              <a:gd name="T7" fmla="*/ 17 h 118"/>
              <a:gd name="T8" fmla="*/ 107 w 114"/>
              <a:gd name="T9" fmla="*/ 29 h 118"/>
              <a:gd name="T10" fmla="*/ 113 w 114"/>
              <a:gd name="T11" fmla="*/ 44 h 118"/>
              <a:gd name="T12" fmla="*/ 114 w 114"/>
              <a:gd name="T13" fmla="*/ 60 h 118"/>
              <a:gd name="T14" fmla="*/ 113 w 114"/>
              <a:gd name="T15" fmla="*/ 76 h 118"/>
              <a:gd name="T16" fmla="*/ 107 w 114"/>
              <a:gd name="T17" fmla="*/ 90 h 118"/>
              <a:gd name="T18" fmla="*/ 98 w 114"/>
              <a:gd name="T19" fmla="*/ 101 h 118"/>
              <a:gd name="T20" fmla="*/ 87 w 114"/>
              <a:gd name="T21" fmla="*/ 110 h 118"/>
              <a:gd name="T22" fmla="*/ 73 w 114"/>
              <a:gd name="T23" fmla="*/ 116 h 118"/>
              <a:gd name="T24" fmla="*/ 58 w 114"/>
              <a:gd name="T25" fmla="*/ 118 h 118"/>
              <a:gd name="T26" fmla="*/ 44 w 114"/>
              <a:gd name="T27" fmla="*/ 116 h 118"/>
              <a:gd name="T28" fmla="*/ 30 w 114"/>
              <a:gd name="T29" fmla="*/ 110 h 118"/>
              <a:gd name="T30" fmla="*/ 18 w 114"/>
              <a:gd name="T31" fmla="*/ 101 h 118"/>
              <a:gd name="T32" fmla="*/ 8 w 114"/>
              <a:gd name="T33" fmla="*/ 89 h 118"/>
              <a:gd name="T34" fmla="*/ 2 w 114"/>
              <a:gd name="T35" fmla="*/ 74 h 118"/>
              <a:gd name="T36" fmla="*/ 0 w 114"/>
              <a:gd name="T37" fmla="*/ 59 h 118"/>
              <a:gd name="T38" fmla="*/ 2 w 114"/>
              <a:gd name="T39" fmla="*/ 44 h 118"/>
              <a:gd name="T40" fmla="*/ 8 w 114"/>
              <a:gd name="T41" fmla="*/ 29 h 118"/>
              <a:gd name="T42" fmla="*/ 17 w 114"/>
              <a:gd name="T43" fmla="*/ 17 h 118"/>
              <a:gd name="T44" fmla="*/ 30 w 114"/>
              <a:gd name="T45" fmla="*/ 8 h 118"/>
              <a:gd name="T46" fmla="*/ 43 w 114"/>
              <a:gd name="T47" fmla="*/ 2 h 118"/>
              <a:gd name="T48" fmla="*/ 58 w 114"/>
              <a:gd name="T4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118">
                <a:moveTo>
                  <a:pt x="58" y="0"/>
                </a:moveTo>
                <a:lnTo>
                  <a:pt x="73" y="2"/>
                </a:lnTo>
                <a:lnTo>
                  <a:pt x="86" y="8"/>
                </a:lnTo>
                <a:lnTo>
                  <a:pt x="98" y="17"/>
                </a:lnTo>
                <a:lnTo>
                  <a:pt x="107" y="29"/>
                </a:lnTo>
                <a:lnTo>
                  <a:pt x="113" y="44"/>
                </a:lnTo>
                <a:lnTo>
                  <a:pt x="114" y="60"/>
                </a:lnTo>
                <a:lnTo>
                  <a:pt x="113" y="76"/>
                </a:lnTo>
                <a:lnTo>
                  <a:pt x="107" y="90"/>
                </a:lnTo>
                <a:lnTo>
                  <a:pt x="98" y="101"/>
                </a:lnTo>
                <a:lnTo>
                  <a:pt x="87" y="110"/>
                </a:lnTo>
                <a:lnTo>
                  <a:pt x="73" y="116"/>
                </a:lnTo>
                <a:lnTo>
                  <a:pt x="58" y="118"/>
                </a:lnTo>
                <a:lnTo>
                  <a:pt x="44" y="116"/>
                </a:lnTo>
                <a:lnTo>
                  <a:pt x="30" y="110"/>
                </a:lnTo>
                <a:lnTo>
                  <a:pt x="18" y="101"/>
                </a:lnTo>
                <a:lnTo>
                  <a:pt x="8" y="89"/>
                </a:lnTo>
                <a:lnTo>
                  <a:pt x="2" y="74"/>
                </a:lnTo>
                <a:lnTo>
                  <a:pt x="0" y="59"/>
                </a:lnTo>
                <a:lnTo>
                  <a:pt x="2" y="44"/>
                </a:lnTo>
                <a:lnTo>
                  <a:pt x="8" y="29"/>
                </a:lnTo>
                <a:lnTo>
                  <a:pt x="17" y="17"/>
                </a:lnTo>
                <a:lnTo>
                  <a:pt x="30" y="8"/>
                </a:lnTo>
                <a:lnTo>
                  <a:pt x="43" y="2"/>
                </a:lnTo>
                <a:lnTo>
                  <a:pt x="58" y="0"/>
                </a:lnTo>
                <a:close/>
              </a:path>
            </a:pathLst>
          </a:custGeom>
          <a:solidFill>
            <a:srgbClr val="FF1A26"/>
          </a:solidFill>
          <a:ln w="0">
            <a:solidFill>
              <a:srgbClr val="FF1A26"/>
            </a:solidFill>
            <a:prstDash val="solid"/>
            <a:round/>
            <a:headEnd/>
            <a:tailEnd/>
          </a:ln>
        </p:spPr>
        <p:txBody>
          <a:bodyPr vert="horz" wrap="square" lIns="91440" tIns="45720" rIns="91440" bIns="45720" numCol="1" anchor="t" anchorCtr="0" compatLnSpc="1">
            <a:prstTxWarp prst="textNoShape">
              <a:avLst/>
            </a:prstTxWarp>
          </a:bodyPr>
          <a:lstStyle/>
          <a:p>
            <a:endParaRPr lang="fr-BE" sz="1800"/>
          </a:p>
        </p:txBody>
      </p:sp>
      <p:grpSp>
        <p:nvGrpSpPr>
          <p:cNvPr id="66" name="Group 65"/>
          <p:cNvGrpSpPr>
            <a:grpSpLocks noChangeAspect="1"/>
          </p:cNvGrpSpPr>
          <p:nvPr/>
        </p:nvGrpSpPr>
        <p:grpSpPr>
          <a:xfrm>
            <a:off x="11348085" y="6499861"/>
            <a:ext cx="843912" cy="317684"/>
            <a:chOff x="3879850" y="3306763"/>
            <a:chExt cx="625773" cy="236538"/>
          </a:xfrm>
        </p:grpSpPr>
        <p:sp>
          <p:nvSpPr>
            <p:cNvPr id="67" name="Line 6"/>
            <p:cNvSpPr>
              <a:spLocks noChangeShapeType="1"/>
            </p:cNvSpPr>
            <p:nvPr userDrawn="1"/>
          </p:nvSpPr>
          <p:spPr bwMode="auto">
            <a:xfrm flipH="1" flipV="1">
              <a:off x="4106863" y="3357563"/>
              <a:ext cx="15875" cy="15875"/>
            </a:xfrm>
            <a:prstGeom prst="line">
              <a:avLst/>
            </a:prstGeom>
            <a:noFill/>
            <a:ln w="9525">
              <a:solidFill>
                <a:srgbClr val="364C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sz="1800"/>
            </a:p>
          </p:txBody>
        </p:sp>
        <p:sp>
          <p:nvSpPr>
            <p:cNvPr id="69" name="Line 7"/>
            <p:cNvSpPr>
              <a:spLocks noChangeShapeType="1"/>
            </p:cNvSpPr>
            <p:nvPr userDrawn="1"/>
          </p:nvSpPr>
          <p:spPr bwMode="auto">
            <a:xfrm flipH="1" flipV="1">
              <a:off x="4092575" y="3341688"/>
              <a:ext cx="14288" cy="15875"/>
            </a:xfrm>
            <a:prstGeom prst="line">
              <a:avLst/>
            </a:prstGeom>
            <a:noFill/>
            <a:ln w="9525">
              <a:solidFill>
                <a:srgbClr val="364C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sz="1800"/>
            </a:p>
          </p:txBody>
        </p:sp>
        <p:sp>
          <p:nvSpPr>
            <p:cNvPr id="70" name="Line 8"/>
            <p:cNvSpPr>
              <a:spLocks noChangeShapeType="1"/>
            </p:cNvSpPr>
            <p:nvPr userDrawn="1"/>
          </p:nvSpPr>
          <p:spPr bwMode="auto">
            <a:xfrm flipH="1" flipV="1">
              <a:off x="4075113" y="3330576"/>
              <a:ext cx="17463" cy="11113"/>
            </a:xfrm>
            <a:prstGeom prst="line">
              <a:avLst/>
            </a:prstGeom>
            <a:noFill/>
            <a:ln w="9525">
              <a:solidFill>
                <a:srgbClr val="364C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sz="1800"/>
            </a:p>
          </p:txBody>
        </p:sp>
        <p:sp>
          <p:nvSpPr>
            <p:cNvPr id="71" name="Line 9"/>
            <p:cNvSpPr>
              <a:spLocks noChangeShapeType="1"/>
            </p:cNvSpPr>
            <p:nvPr userDrawn="1"/>
          </p:nvSpPr>
          <p:spPr bwMode="auto">
            <a:xfrm flipH="1" flipV="1">
              <a:off x="4059238" y="3321051"/>
              <a:ext cx="15875" cy="9525"/>
            </a:xfrm>
            <a:prstGeom prst="line">
              <a:avLst/>
            </a:prstGeom>
            <a:noFill/>
            <a:ln w="9525">
              <a:solidFill>
                <a:srgbClr val="364C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sz="1800"/>
            </a:p>
          </p:txBody>
        </p:sp>
        <p:sp>
          <p:nvSpPr>
            <p:cNvPr id="72" name="Line 10"/>
            <p:cNvSpPr>
              <a:spLocks noChangeShapeType="1"/>
            </p:cNvSpPr>
            <p:nvPr userDrawn="1"/>
          </p:nvSpPr>
          <p:spPr bwMode="auto">
            <a:xfrm flipH="1" flipV="1">
              <a:off x="4043363" y="3314701"/>
              <a:ext cx="15875" cy="6350"/>
            </a:xfrm>
            <a:prstGeom prst="line">
              <a:avLst/>
            </a:prstGeom>
            <a:noFill/>
            <a:ln w="9525">
              <a:solidFill>
                <a:srgbClr val="364C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sz="1800"/>
            </a:p>
          </p:txBody>
        </p:sp>
        <p:sp>
          <p:nvSpPr>
            <p:cNvPr id="73" name="Line 11"/>
            <p:cNvSpPr>
              <a:spLocks noChangeShapeType="1"/>
            </p:cNvSpPr>
            <p:nvPr userDrawn="1"/>
          </p:nvSpPr>
          <p:spPr bwMode="auto">
            <a:xfrm flipH="1" flipV="1">
              <a:off x="4025900" y="3309938"/>
              <a:ext cx="17463" cy="4763"/>
            </a:xfrm>
            <a:prstGeom prst="line">
              <a:avLst/>
            </a:prstGeom>
            <a:noFill/>
            <a:ln w="9525">
              <a:solidFill>
                <a:srgbClr val="364C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sz="1800"/>
            </a:p>
          </p:txBody>
        </p:sp>
        <p:sp>
          <p:nvSpPr>
            <p:cNvPr id="74" name="Line 12"/>
            <p:cNvSpPr>
              <a:spLocks noChangeShapeType="1"/>
            </p:cNvSpPr>
            <p:nvPr userDrawn="1"/>
          </p:nvSpPr>
          <p:spPr bwMode="auto">
            <a:xfrm flipH="1" flipV="1">
              <a:off x="4010025" y="3306763"/>
              <a:ext cx="15875" cy="3175"/>
            </a:xfrm>
            <a:prstGeom prst="line">
              <a:avLst/>
            </a:prstGeom>
            <a:noFill/>
            <a:ln w="9525">
              <a:solidFill>
                <a:srgbClr val="364C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sz="1800"/>
            </a:p>
          </p:txBody>
        </p:sp>
        <p:sp>
          <p:nvSpPr>
            <p:cNvPr id="75" name="Line 13"/>
            <p:cNvSpPr>
              <a:spLocks noChangeShapeType="1"/>
            </p:cNvSpPr>
            <p:nvPr userDrawn="1"/>
          </p:nvSpPr>
          <p:spPr bwMode="auto">
            <a:xfrm flipH="1" flipV="1">
              <a:off x="3994150" y="3306763"/>
              <a:ext cx="15875" cy="0"/>
            </a:xfrm>
            <a:prstGeom prst="line">
              <a:avLst/>
            </a:prstGeom>
            <a:noFill/>
            <a:ln w="9525">
              <a:solidFill>
                <a:srgbClr val="364C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sz="1800"/>
            </a:p>
          </p:txBody>
        </p:sp>
        <p:sp>
          <p:nvSpPr>
            <p:cNvPr id="76" name="Line 14"/>
            <p:cNvSpPr>
              <a:spLocks noChangeShapeType="1"/>
            </p:cNvSpPr>
            <p:nvPr userDrawn="1"/>
          </p:nvSpPr>
          <p:spPr bwMode="auto">
            <a:xfrm flipH="1">
              <a:off x="3979863" y="3306763"/>
              <a:ext cx="14288" cy="1588"/>
            </a:xfrm>
            <a:prstGeom prst="line">
              <a:avLst/>
            </a:prstGeom>
            <a:noFill/>
            <a:ln w="9525">
              <a:solidFill>
                <a:srgbClr val="364C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sz="1800"/>
            </a:p>
          </p:txBody>
        </p:sp>
        <p:sp>
          <p:nvSpPr>
            <p:cNvPr id="77" name="Line 15"/>
            <p:cNvSpPr>
              <a:spLocks noChangeShapeType="1"/>
            </p:cNvSpPr>
            <p:nvPr userDrawn="1"/>
          </p:nvSpPr>
          <p:spPr bwMode="auto">
            <a:xfrm flipH="1">
              <a:off x="3965575" y="3308351"/>
              <a:ext cx="14288" cy="3175"/>
            </a:xfrm>
            <a:prstGeom prst="line">
              <a:avLst/>
            </a:prstGeom>
            <a:noFill/>
            <a:ln w="9525">
              <a:solidFill>
                <a:srgbClr val="364C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sz="1800"/>
            </a:p>
          </p:txBody>
        </p:sp>
        <p:sp>
          <p:nvSpPr>
            <p:cNvPr id="78" name="Line 16"/>
            <p:cNvSpPr>
              <a:spLocks noChangeShapeType="1"/>
            </p:cNvSpPr>
            <p:nvPr userDrawn="1"/>
          </p:nvSpPr>
          <p:spPr bwMode="auto">
            <a:xfrm flipH="1">
              <a:off x="3951288" y="3311526"/>
              <a:ext cx="14288" cy="4763"/>
            </a:xfrm>
            <a:prstGeom prst="line">
              <a:avLst/>
            </a:prstGeom>
            <a:noFill/>
            <a:ln w="9525">
              <a:solidFill>
                <a:srgbClr val="364C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sz="1800"/>
            </a:p>
          </p:txBody>
        </p:sp>
        <p:sp>
          <p:nvSpPr>
            <p:cNvPr id="79" name="Line 17"/>
            <p:cNvSpPr>
              <a:spLocks noChangeShapeType="1"/>
            </p:cNvSpPr>
            <p:nvPr userDrawn="1"/>
          </p:nvSpPr>
          <p:spPr bwMode="auto">
            <a:xfrm flipH="1">
              <a:off x="3938588" y="3316288"/>
              <a:ext cx="12700" cy="6350"/>
            </a:xfrm>
            <a:prstGeom prst="line">
              <a:avLst/>
            </a:prstGeom>
            <a:noFill/>
            <a:ln w="9525">
              <a:solidFill>
                <a:srgbClr val="364C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sz="1800"/>
            </a:p>
          </p:txBody>
        </p:sp>
        <p:sp>
          <p:nvSpPr>
            <p:cNvPr id="80" name="Line 18"/>
            <p:cNvSpPr>
              <a:spLocks noChangeShapeType="1"/>
            </p:cNvSpPr>
            <p:nvPr userDrawn="1"/>
          </p:nvSpPr>
          <p:spPr bwMode="auto">
            <a:xfrm flipH="1">
              <a:off x="3925888" y="3322638"/>
              <a:ext cx="12700" cy="6350"/>
            </a:xfrm>
            <a:prstGeom prst="line">
              <a:avLst/>
            </a:prstGeom>
            <a:noFill/>
            <a:ln w="9525">
              <a:solidFill>
                <a:srgbClr val="364C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sz="1800"/>
            </a:p>
          </p:txBody>
        </p:sp>
        <p:sp>
          <p:nvSpPr>
            <p:cNvPr id="81" name="Line 19"/>
            <p:cNvSpPr>
              <a:spLocks noChangeShapeType="1"/>
            </p:cNvSpPr>
            <p:nvPr userDrawn="1"/>
          </p:nvSpPr>
          <p:spPr bwMode="auto">
            <a:xfrm flipH="1">
              <a:off x="3916363" y="3328988"/>
              <a:ext cx="9525" cy="9525"/>
            </a:xfrm>
            <a:prstGeom prst="line">
              <a:avLst/>
            </a:prstGeom>
            <a:noFill/>
            <a:ln w="9525">
              <a:solidFill>
                <a:srgbClr val="364C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sz="1800"/>
            </a:p>
          </p:txBody>
        </p:sp>
        <p:sp>
          <p:nvSpPr>
            <p:cNvPr id="82" name="Line 20"/>
            <p:cNvSpPr>
              <a:spLocks noChangeShapeType="1"/>
            </p:cNvSpPr>
            <p:nvPr userDrawn="1"/>
          </p:nvSpPr>
          <p:spPr bwMode="auto">
            <a:xfrm flipH="1">
              <a:off x="3905250" y="3338513"/>
              <a:ext cx="11113" cy="11113"/>
            </a:xfrm>
            <a:prstGeom prst="line">
              <a:avLst/>
            </a:prstGeom>
            <a:noFill/>
            <a:ln w="9525">
              <a:solidFill>
                <a:srgbClr val="364C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sz="1800"/>
            </a:p>
          </p:txBody>
        </p:sp>
        <p:sp>
          <p:nvSpPr>
            <p:cNvPr id="83" name="Line 21"/>
            <p:cNvSpPr>
              <a:spLocks noChangeShapeType="1"/>
            </p:cNvSpPr>
            <p:nvPr userDrawn="1"/>
          </p:nvSpPr>
          <p:spPr bwMode="auto">
            <a:xfrm flipH="1">
              <a:off x="3897313" y="3349626"/>
              <a:ext cx="7938" cy="11113"/>
            </a:xfrm>
            <a:prstGeom prst="line">
              <a:avLst/>
            </a:prstGeom>
            <a:noFill/>
            <a:ln w="9525">
              <a:solidFill>
                <a:srgbClr val="364C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sz="1800"/>
            </a:p>
          </p:txBody>
        </p:sp>
        <p:sp>
          <p:nvSpPr>
            <p:cNvPr id="84" name="Line 22"/>
            <p:cNvSpPr>
              <a:spLocks noChangeShapeType="1"/>
            </p:cNvSpPr>
            <p:nvPr userDrawn="1"/>
          </p:nvSpPr>
          <p:spPr bwMode="auto">
            <a:xfrm flipH="1">
              <a:off x="3890963" y="3360738"/>
              <a:ext cx="6350" cy="12700"/>
            </a:xfrm>
            <a:prstGeom prst="line">
              <a:avLst/>
            </a:prstGeom>
            <a:noFill/>
            <a:ln w="9525">
              <a:solidFill>
                <a:srgbClr val="364C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sz="1800"/>
            </a:p>
          </p:txBody>
        </p:sp>
        <p:sp>
          <p:nvSpPr>
            <p:cNvPr id="85" name="Line 23"/>
            <p:cNvSpPr>
              <a:spLocks noChangeShapeType="1"/>
            </p:cNvSpPr>
            <p:nvPr userDrawn="1"/>
          </p:nvSpPr>
          <p:spPr bwMode="auto">
            <a:xfrm flipH="1">
              <a:off x="3886200" y="3373438"/>
              <a:ext cx="4763" cy="14288"/>
            </a:xfrm>
            <a:prstGeom prst="line">
              <a:avLst/>
            </a:prstGeom>
            <a:noFill/>
            <a:ln w="9525">
              <a:solidFill>
                <a:srgbClr val="364C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sz="1800"/>
            </a:p>
          </p:txBody>
        </p:sp>
        <p:sp>
          <p:nvSpPr>
            <p:cNvPr id="86" name="Line 24"/>
            <p:cNvSpPr>
              <a:spLocks noChangeShapeType="1"/>
            </p:cNvSpPr>
            <p:nvPr userDrawn="1"/>
          </p:nvSpPr>
          <p:spPr bwMode="auto">
            <a:xfrm flipH="1">
              <a:off x="3881438" y="3387726"/>
              <a:ext cx="4763" cy="14288"/>
            </a:xfrm>
            <a:prstGeom prst="line">
              <a:avLst/>
            </a:prstGeom>
            <a:noFill/>
            <a:ln w="9525">
              <a:solidFill>
                <a:srgbClr val="364C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sz="1800"/>
            </a:p>
          </p:txBody>
        </p:sp>
        <p:sp>
          <p:nvSpPr>
            <p:cNvPr id="87" name="Line 25"/>
            <p:cNvSpPr>
              <a:spLocks noChangeShapeType="1"/>
            </p:cNvSpPr>
            <p:nvPr userDrawn="1"/>
          </p:nvSpPr>
          <p:spPr bwMode="auto">
            <a:xfrm flipH="1">
              <a:off x="3879850" y="3402013"/>
              <a:ext cx="1588" cy="15875"/>
            </a:xfrm>
            <a:prstGeom prst="line">
              <a:avLst/>
            </a:prstGeom>
            <a:noFill/>
            <a:ln w="9525">
              <a:solidFill>
                <a:srgbClr val="364C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sz="1800"/>
            </a:p>
          </p:txBody>
        </p:sp>
        <p:sp>
          <p:nvSpPr>
            <p:cNvPr id="88" name="Line 26"/>
            <p:cNvSpPr>
              <a:spLocks noChangeShapeType="1"/>
            </p:cNvSpPr>
            <p:nvPr userDrawn="1"/>
          </p:nvSpPr>
          <p:spPr bwMode="auto">
            <a:xfrm flipH="1">
              <a:off x="3879850" y="3417888"/>
              <a:ext cx="0" cy="15875"/>
            </a:xfrm>
            <a:prstGeom prst="line">
              <a:avLst/>
            </a:prstGeom>
            <a:noFill/>
            <a:ln w="9525">
              <a:solidFill>
                <a:srgbClr val="364C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sz="1800"/>
            </a:p>
          </p:txBody>
        </p:sp>
        <p:sp>
          <p:nvSpPr>
            <p:cNvPr id="89" name="Line 27"/>
            <p:cNvSpPr>
              <a:spLocks noChangeShapeType="1"/>
            </p:cNvSpPr>
            <p:nvPr userDrawn="1"/>
          </p:nvSpPr>
          <p:spPr bwMode="auto">
            <a:xfrm>
              <a:off x="3879850" y="3433763"/>
              <a:ext cx="1588" cy="15875"/>
            </a:xfrm>
            <a:prstGeom prst="line">
              <a:avLst/>
            </a:prstGeom>
            <a:noFill/>
            <a:ln w="9525">
              <a:solidFill>
                <a:srgbClr val="364C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sz="1800"/>
            </a:p>
          </p:txBody>
        </p:sp>
        <p:sp>
          <p:nvSpPr>
            <p:cNvPr id="90" name="Line 28"/>
            <p:cNvSpPr>
              <a:spLocks noChangeShapeType="1"/>
            </p:cNvSpPr>
            <p:nvPr userDrawn="1"/>
          </p:nvSpPr>
          <p:spPr bwMode="auto">
            <a:xfrm>
              <a:off x="3881438" y="3449638"/>
              <a:ext cx="1588" cy="12700"/>
            </a:xfrm>
            <a:prstGeom prst="line">
              <a:avLst/>
            </a:prstGeom>
            <a:noFill/>
            <a:ln w="9525">
              <a:solidFill>
                <a:srgbClr val="364C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sz="1800"/>
            </a:p>
          </p:txBody>
        </p:sp>
        <p:sp>
          <p:nvSpPr>
            <p:cNvPr id="91" name="Line 29"/>
            <p:cNvSpPr>
              <a:spLocks noChangeShapeType="1"/>
            </p:cNvSpPr>
            <p:nvPr userDrawn="1"/>
          </p:nvSpPr>
          <p:spPr bwMode="auto">
            <a:xfrm>
              <a:off x="3883025" y="3462338"/>
              <a:ext cx="4763" cy="12700"/>
            </a:xfrm>
            <a:prstGeom prst="line">
              <a:avLst/>
            </a:prstGeom>
            <a:noFill/>
            <a:ln w="9525">
              <a:solidFill>
                <a:srgbClr val="364C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sz="1800"/>
            </a:p>
          </p:txBody>
        </p:sp>
        <p:sp>
          <p:nvSpPr>
            <p:cNvPr id="92" name="Line 30"/>
            <p:cNvSpPr>
              <a:spLocks noChangeShapeType="1"/>
            </p:cNvSpPr>
            <p:nvPr userDrawn="1"/>
          </p:nvSpPr>
          <p:spPr bwMode="auto">
            <a:xfrm>
              <a:off x="3887788" y="3475038"/>
              <a:ext cx="4763" cy="11113"/>
            </a:xfrm>
            <a:prstGeom prst="line">
              <a:avLst/>
            </a:prstGeom>
            <a:noFill/>
            <a:ln w="9525">
              <a:solidFill>
                <a:srgbClr val="364C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sz="1800"/>
            </a:p>
          </p:txBody>
        </p:sp>
        <p:sp>
          <p:nvSpPr>
            <p:cNvPr id="93" name="Line 31"/>
            <p:cNvSpPr>
              <a:spLocks noChangeShapeType="1"/>
            </p:cNvSpPr>
            <p:nvPr userDrawn="1"/>
          </p:nvSpPr>
          <p:spPr bwMode="auto">
            <a:xfrm>
              <a:off x="3892550" y="3486151"/>
              <a:ext cx="6350" cy="11113"/>
            </a:xfrm>
            <a:prstGeom prst="line">
              <a:avLst/>
            </a:prstGeom>
            <a:noFill/>
            <a:ln w="9525">
              <a:solidFill>
                <a:srgbClr val="364C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sz="1800"/>
            </a:p>
          </p:txBody>
        </p:sp>
        <p:sp>
          <p:nvSpPr>
            <p:cNvPr id="94" name="Line 32"/>
            <p:cNvSpPr>
              <a:spLocks noChangeShapeType="1"/>
            </p:cNvSpPr>
            <p:nvPr userDrawn="1"/>
          </p:nvSpPr>
          <p:spPr bwMode="auto">
            <a:xfrm>
              <a:off x="3898900" y="3497263"/>
              <a:ext cx="7938" cy="7938"/>
            </a:xfrm>
            <a:prstGeom prst="line">
              <a:avLst/>
            </a:prstGeom>
            <a:noFill/>
            <a:ln w="9525">
              <a:solidFill>
                <a:srgbClr val="364C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sz="1800"/>
            </a:p>
          </p:txBody>
        </p:sp>
        <p:sp>
          <p:nvSpPr>
            <p:cNvPr id="95" name="Line 33"/>
            <p:cNvSpPr>
              <a:spLocks noChangeShapeType="1"/>
            </p:cNvSpPr>
            <p:nvPr userDrawn="1"/>
          </p:nvSpPr>
          <p:spPr bwMode="auto">
            <a:xfrm>
              <a:off x="3906838" y="3505201"/>
              <a:ext cx="7938" cy="7938"/>
            </a:xfrm>
            <a:prstGeom prst="line">
              <a:avLst/>
            </a:prstGeom>
            <a:noFill/>
            <a:ln w="9525">
              <a:solidFill>
                <a:srgbClr val="364C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sz="1800"/>
            </a:p>
          </p:txBody>
        </p:sp>
        <p:sp>
          <p:nvSpPr>
            <p:cNvPr id="96" name="Line 34"/>
            <p:cNvSpPr>
              <a:spLocks noChangeShapeType="1"/>
            </p:cNvSpPr>
            <p:nvPr userDrawn="1"/>
          </p:nvSpPr>
          <p:spPr bwMode="auto">
            <a:xfrm>
              <a:off x="3914775" y="3513138"/>
              <a:ext cx="7938" cy="6350"/>
            </a:xfrm>
            <a:prstGeom prst="line">
              <a:avLst/>
            </a:prstGeom>
            <a:noFill/>
            <a:ln w="9525">
              <a:solidFill>
                <a:srgbClr val="364C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sz="1800"/>
            </a:p>
          </p:txBody>
        </p:sp>
        <p:sp>
          <p:nvSpPr>
            <p:cNvPr id="97" name="Line 35"/>
            <p:cNvSpPr>
              <a:spLocks noChangeShapeType="1"/>
            </p:cNvSpPr>
            <p:nvPr userDrawn="1"/>
          </p:nvSpPr>
          <p:spPr bwMode="auto">
            <a:xfrm>
              <a:off x="3922713" y="3519488"/>
              <a:ext cx="9525" cy="6350"/>
            </a:xfrm>
            <a:prstGeom prst="line">
              <a:avLst/>
            </a:prstGeom>
            <a:noFill/>
            <a:ln w="9525">
              <a:solidFill>
                <a:srgbClr val="364C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sz="1800"/>
            </a:p>
          </p:txBody>
        </p:sp>
        <p:sp>
          <p:nvSpPr>
            <p:cNvPr id="98" name="Line 36"/>
            <p:cNvSpPr>
              <a:spLocks noChangeShapeType="1"/>
            </p:cNvSpPr>
            <p:nvPr userDrawn="1"/>
          </p:nvSpPr>
          <p:spPr bwMode="auto">
            <a:xfrm>
              <a:off x="3932238" y="3525838"/>
              <a:ext cx="9525" cy="4763"/>
            </a:xfrm>
            <a:prstGeom prst="line">
              <a:avLst/>
            </a:prstGeom>
            <a:noFill/>
            <a:ln w="9525">
              <a:solidFill>
                <a:srgbClr val="364C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sz="1800"/>
            </a:p>
          </p:txBody>
        </p:sp>
        <p:sp>
          <p:nvSpPr>
            <p:cNvPr id="99" name="Line 37"/>
            <p:cNvSpPr>
              <a:spLocks noChangeShapeType="1"/>
            </p:cNvSpPr>
            <p:nvPr userDrawn="1"/>
          </p:nvSpPr>
          <p:spPr bwMode="auto">
            <a:xfrm>
              <a:off x="3941763" y="3530601"/>
              <a:ext cx="9525" cy="4763"/>
            </a:xfrm>
            <a:prstGeom prst="line">
              <a:avLst/>
            </a:prstGeom>
            <a:noFill/>
            <a:ln w="9525">
              <a:solidFill>
                <a:srgbClr val="364C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sz="1800"/>
            </a:p>
          </p:txBody>
        </p:sp>
        <p:sp>
          <p:nvSpPr>
            <p:cNvPr id="100" name="Line 38"/>
            <p:cNvSpPr>
              <a:spLocks noChangeShapeType="1"/>
            </p:cNvSpPr>
            <p:nvPr userDrawn="1"/>
          </p:nvSpPr>
          <p:spPr bwMode="auto">
            <a:xfrm>
              <a:off x="3951288" y="3535363"/>
              <a:ext cx="9525" cy="3175"/>
            </a:xfrm>
            <a:prstGeom prst="line">
              <a:avLst/>
            </a:prstGeom>
            <a:noFill/>
            <a:ln w="9525">
              <a:solidFill>
                <a:srgbClr val="364C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sz="1800"/>
            </a:p>
          </p:txBody>
        </p:sp>
        <p:sp>
          <p:nvSpPr>
            <p:cNvPr id="101" name="Line 39"/>
            <p:cNvSpPr>
              <a:spLocks noChangeShapeType="1"/>
            </p:cNvSpPr>
            <p:nvPr userDrawn="1"/>
          </p:nvSpPr>
          <p:spPr bwMode="auto">
            <a:xfrm>
              <a:off x="3960813" y="3538538"/>
              <a:ext cx="9525" cy="1588"/>
            </a:xfrm>
            <a:prstGeom prst="line">
              <a:avLst/>
            </a:prstGeom>
            <a:noFill/>
            <a:ln w="9525">
              <a:solidFill>
                <a:srgbClr val="364C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sz="1800"/>
            </a:p>
          </p:txBody>
        </p:sp>
        <p:sp>
          <p:nvSpPr>
            <p:cNvPr id="102" name="Line 40"/>
            <p:cNvSpPr>
              <a:spLocks noChangeShapeType="1"/>
            </p:cNvSpPr>
            <p:nvPr userDrawn="1"/>
          </p:nvSpPr>
          <p:spPr bwMode="auto">
            <a:xfrm>
              <a:off x="3970338" y="3540126"/>
              <a:ext cx="9525" cy="1588"/>
            </a:xfrm>
            <a:prstGeom prst="line">
              <a:avLst/>
            </a:prstGeom>
            <a:noFill/>
            <a:ln w="9525">
              <a:solidFill>
                <a:srgbClr val="364C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sz="1800"/>
            </a:p>
          </p:txBody>
        </p:sp>
        <p:sp>
          <p:nvSpPr>
            <p:cNvPr id="103" name="Line 41"/>
            <p:cNvSpPr>
              <a:spLocks noChangeShapeType="1"/>
            </p:cNvSpPr>
            <p:nvPr userDrawn="1"/>
          </p:nvSpPr>
          <p:spPr bwMode="auto">
            <a:xfrm>
              <a:off x="3979863" y="3541713"/>
              <a:ext cx="7938" cy="1588"/>
            </a:xfrm>
            <a:prstGeom prst="line">
              <a:avLst/>
            </a:prstGeom>
            <a:noFill/>
            <a:ln w="9525">
              <a:solidFill>
                <a:srgbClr val="364C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sz="1800"/>
            </a:p>
          </p:txBody>
        </p:sp>
        <p:sp>
          <p:nvSpPr>
            <p:cNvPr id="104" name="Line 42"/>
            <p:cNvSpPr>
              <a:spLocks noChangeShapeType="1"/>
            </p:cNvSpPr>
            <p:nvPr userDrawn="1"/>
          </p:nvSpPr>
          <p:spPr bwMode="auto">
            <a:xfrm>
              <a:off x="3987800" y="3543301"/>
              <a:ext cx="7938" cy="0"/>
            </a:xfrm>
            <a:prstGeom prst="line">
              <a:avLst/>
            </a:prstGeom>
            <a:noFill/>
            <a:ln w="9525">
              <a:solidFill>
                <a:srgbClr val="364C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sz="1800"/>
            </a:p>
          </p:txBody>
        </p:sp>
        <p:sp>
          <p:nvSpPr>
            <p:cNvPr id="105" name="Line 43"/>
            <p:cNvSpPr>
              <a:spLocks noChangeShapeType="1"/>
            </p:cNvSpPr>
            <p:nvPr userDrawn="1"/>
          </p:nvSpPr>
          <p:spPr bwMode="auto">
            <a:xfrm>
              <a:off x="3995738" y="3543301"/>
              <a:ext cx="7938" cy="0"/>
            </a:xfrm>
            <a:prstGeom prst="line">
              <a:avLst/>
            </a:prstGeom>
            <a:noFill/>
            <a:ln w="9525">
              <a:solidFill>
                <a:srgbClr val="364C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sz="1800"/>
            </a:p>
          </p:txBody>
        </p:sp>
        <p:sp>
          <p:nvSpPr>
            <p:cNvPr id="106" name="Line 44"/>
            <p:cNvSpPr>
              <a:spLocks noChangeShapeType="1"/>
            </p:cNvSpPr>
            <p:nvPr userDrawn="1"/>
          </p:nvSpPr>
          <p:spPr bwMode="auto">
            <a:xfrm>
              <a:off x="4003672" y="3543301"/>
              <a:ext cx="501951" cy="0"/>
            </a:xfrm>
            <a:prstGeom prst="line">
              <a:avLst/>
            </a:prstGeom>
            <a:noFill/>
            <a:ln w="9525">
              <a:solidFill>
                <a:srgbClr val="364C9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BE" sz="1800"/>
            </a:p>
          </p:txBody>
        </p:sp>
      </p:grpSp>
      <p:sp>
        <p:nvSpPr>
          <p:cNvPr id="108" name="Freeform 13"/>
          <p:cNvSpPr>
            <a:spLocks/>
          </p:cNvSpPr>
          <p:nvPr/>
        </p:nvSpPr>
        <p:spPr bwMode="auto">
          <a:xfrm>
            <a:off x="7227088" y="6747314"/>
            <a:ext cx="86589" cy="86400"/>
          </a:xfrm>
          <a:custGeom>
            <a:avLst/>
            <a:gdLst>
              <a:gd name="T0" fmla="*/ 57 w 115"/>
              <a:gd name="T1" fmla="*/ 0 h 118"/>
              <a:gd name="T2" fmla="*/ 72 w 115"/>
              <a:gd name="T3" fmla="*/ 2 h 118"/>
              <a:gd name="T4" fmla="*/ 86 w 115"/>
              <a:gd name="T5" fmla="*/ 7 h 118"/>
              <a:gd name="T6" fmla="*/ 98 w 115"/>
              <a:gd name="T7" fmla="*/ 17 h 118"/>
              <a:gd name="T8" fmla="*/ 107 w 115"/>
              <a:gd name="T9" fmla="*/ 29 h 118"/>
              <a:gd name="T10" fmla="*/ 113 w 115"/>
              <a:gd name="T11" fmla="*/ 44 h 118"/>
              <a:gd name="T12" fmla="*/ 115 w 115"/>
              <a:gd name="T13" fmla="*/ 60 h 118"/>
              <a:gd name="T14" fmla="*/ 113 w 115"/>
              <a:gd name="T15" fmla="*/ 75 h 118"/>
              <a:gd name="T16" fmla="*/ 107 w 115"/>
              <a:gd name="T17" fmla="*/ 89 h 118"/>
              <a:gd name="T18" fmla="*/ 98 w 115"/>
              <a:gd name="T19" fmla="*/ 101 h 118"/>
              <a:gd name="T20" fmla="*/ 86 w 115"/>
              <a:gd name="T21" fmla="*/ 110 h 118"/>
              <a:gd name="T22" fmla="*/ 72 w 115"/>
              <a:gd name="T23" fmla="*/ 116 h 118"/>
              <a:gd name="T24" fmla="*/ 57 w 115"/>
              <a:gd name="T25" fmla="*/ 118 h 118"/>
              <a:gd name="T26" fmla="*/ 43 w 115"/>
              <a:gd name="T27" fmla="*/ 116 h 118"/>
              <a:gd name="T28" fmla="*/ 29 w 115"/>
              <a:gd name="T29" fmla="*/ 110 h 118"/>
              <a:gd name="T30" fmla="*/ 17 w 115"/>
              <a:gd name="T31" fmla="*/ 101 h 118"/>
              <a:gd name="T32" fmla="*/ 8 w 115"/>
              <a:gd name="T33" fmla="*/ 89 h 118"/>
              <a:gd name="T34" fmla="*/ 2 w 115"/>
              <a:gd name="T35" fmla="*/ 75 h 118"/>
              <a:gd name="T36" fmla="*/ 0 w 115"/>
              <a:gd name="T37" fmla="*/ 60 h 118"/>
              <a:gd name="T38" fmla="*/ 2 w 115"/>
              <a:gd name="T39" fmla="*/ 44 h 118"/>
              <a:gd name="T40" fmla="*/ 8 w 115"/>
              <a:gd name="T41" fmla="*/ 29 h 118"/>
              <a:gd name="T42" fmla="*/ 17 w 115"/>
              <a:gd name="T43" fmla="*/ 17 h 118"/>
              <a:gd name="T44" fmla="*/ 29 w 115"/>
              <a:gd name="T45" fmla="*/ 7 h 118"/>
              <a:gd name="T46" fmla="*/ 43 w 115"/>
              <a:gd name="T47" fmla="*/ 2 h 118"/>
              <a:gd name="T48" fmla="*/ 57 w 115"/>
              <a:gd name="T4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 h="118">
                <a:moveTo>
                  <a:pt x="57" y="0"/>
                </a:moveTo>
                <a:lnTo>
                  <a:pt x="72" y="2"/>
                </a:lnTo>
                <a:lnTo>
                  <a:pt x="86" y="7"/>
                </a:lnTo>
                <a:lnTo>
                  <a:pt x="98" y="17"/>
                </a:lnTo>
                <a:lnTo>
                  <a:pt x="107" y="29"/>
                </a:lnTo>
                <a:lnTo>
                  <a:pt x="113" y="44"/>
                </a:lnTo>
                <a:lnTo>
                  <a:pt x="115" y="60"/>
                </a:lnTo>
                <a:lnTo>
                  <a:pt x="113" y="75"/>
                </a:lnTo>
                <a:lnTo>
                  <a:pt x="107" y="89"/>
                </a:lnTo>
                <a:lnTo>
                  <a:pt x="98" y="101"/>
                </a:lnTo>
                <a:lnTo>
                  <a:pt x="86" y="110"/>
                </a:lnTo>
                <a:lnTo>
                  <a:pt x="72" y="116"/>
                </a:lnTo>
                <a:lnTo>
                  <a:pt x="57" y="118"/>
                </a:lnTo>
                <a:lnTo>
                  <a:pt x="43" y="116"/>
                </a:lnTo>
                <a:lnTo>
                  <a:pt x="29" y="110"/>
                </a:lnTo>
                <a:lnTo>
                  <a:pt x="17" y="101"/>
                </a:lnTo>
                <a:lnTo>
                  <a:pt x="8" y="89"/>
                </a:lnTo>
                <a:lnTo>
                  <a:pt x="2" y="75"/>
                </a:lnTo>
                <a:lnTo>
                  <a:pt x="0" y="60"/>
                </a:lnTo>
                <a:lnTo>
                  <a:pt x="2" y="44"/>
                </a:lnTo>
                <a:lnTo>
                  <a:pt x="8" y="29"/>
                </a:lnTo>
                <a:lnTo>
                  <a:pt x="17" y="17"/>
                </a:lnTo>
                <a:lnTo>
                  <a:pt x="29" y="7"/>
                </a:lnTo>
                <a:lnTo>
                  <a:pt x="43" y="2"/>
                </a:lnTo>
                <a:lnTo>
                  <a:pt x="57" y="0"/>
                </a:lnTo>
                <a:close/>
              </a:path>
            </a:pathLst>
          </a:custGeom>
          <a:solidFill>
            <a:srgbClr val="80FF00"/>
          </a:solidFill>
          <a:ln w="0">
            <a:solidFill>
              <a:srgbClr val="80FF00"/>
            </a:solidFill>
            <a:prstDash val="solid"/>
            <a:round/>
            <a:headEnd/>
            <a:tailEnd/>
          </a:ln>
        </p:spPr>
        <p:txBody>
          <a:bodyPr vert="horz" wrap="square" lIns="91440" tIns="45720" rIns="91440" bIns="45720" numCol="1" anchor="t" anchorCtr="0" compatLnSpc="1">
            <a:prstTxWarp prst="textNoShape">
              <a:avLst/>
            </a:prstTxWarp>
          </a:bodyPr>
          <a:lstStyle/>
          <a:p>
            <a:endParaRPr lang="fr-BE" sz="1800"/>
          </a:p>
        </p:txBody>
      </p:sp>
      <p:sp>
        <p:nvSpPr>
          <p:cNvPr id="109" name="Freeform 15"/>
          <p:cNvSpPr>
            <a:spLocks/>
          </p:cNvSpPr>
          <p:nvPr/>
        </p:nvSpPr>
        <p:spPr bwMode="auto">
          <a:xfrm>
            <a:off x="841095" y="6747314"/>
            <a:ext cx="86400" cy="86400"/>
          </a:xfrm>
          <a:custGeom>
            <a:avLst/>
            <a:gdLst>
              <a:gd name="T0" fmla="*/ 66 w 131"/>
              <a:gd name="T1" fmla="*/ 0 h 136"/>
              <a:gd name="T2" fmla="*/ 84 w 131"/>
              <a:gd name="T3" fmla="*/ 2 h 136"/>
              <a:gd name="T4" fmla="*/ 100 w 131"/>
              <a:gd name="T5" fmla="*/ 8 h 136"/>
              <a:gd name="T6" fmla="*/ 113 w 131"/>
              <a:gd name="T7" fmla="*/ 18 h 136"/>
              <a:gd name="T8" fmla="*/ 123 w 131"/>
              <a:gd name="T9" fmla="*/ 33 h 136"/>
              <a:gd name="T10" fmla="*/ 129 w 131"/>
              <a:gd name="T11" fmla="*/ 49 h 136"/>
              <a:gd name="T12" fmla="*/ 131 w 131"/>
              <a:gd name="T13" fmla="*/ 68 h 136"/>
              <a:gd name="T14" fmla="*/ 129 w 131"/>
              <a:gd name="T15" fmla="*/ 87 h 136"/>
              <a:gd name="T16" fmla="*/ 123 w 131"/>
              <a:gd name="T17" fmla="*/ 104 h 136"/>
              <a:gd name="T18" fmla="*/ 113 w 131"/>
              <a:gd name="T19" fmla="*/ 118 h 136"/>
              <a:gd name="T20" fmla="*/ 100 w 131"/>
              <a:gd name="T21" fmla="*/ 128 h 136"/>
              <a:gd name="T22" fmla="*/ 85 w 131"/>
              <a:gd name="T23" fmla="*/ 134 h 136"/>
              <a:gd name="T24" fmla="*/ 67 w 131"/>
              <a:gd name="T25" fmla="*/ 136 h 136"/>
              <a:gd name="T26" fmla="*/ 49 w 131"/>
              <a:gd name="T27" fmla="*/ 134 h 136"/>
              <a:gd name="T28" fmla="*/ 33 w 131"/>
              <a:gd name="T29" fmla="*/ 128 h 136"/>
              <a:gd name="T30" fmla="*/ 19 w 131"/>
              <a:gd name="T31" fmla="*/ 117 h 136"/>
              <a:gd name="T32" fmla="*/ 8 w 131"/>
              <a:gd name="T33" fmla="*/ 103 h 136"/>
              <a:gd name="T34" fmla="*/ 2 w 131"/>
              <a:gd name="T35" fmla="*/ 87 h 136"/>
              <a:gd name="T36" fmla="*/ 0 w 131"/>
              <a:gd name="T37" fmla="*/ 68 h 136"/>
              <a:gd name="T38" fmla="*/ 2 w 131"/>
              <a:gd name="T39" fmla="*/ 49 h 136"/>
              <a:gd name="T40" fmla="*/ 8 w 131"/>
              <a:gd name="T41" fmla="*/ 33 h 136"/>
              <a:gd name="T42" fmla="*/ 18 w 131"/>
              <a:gd name="T43" fmla="*/ 19 h 136"/>
              <a:gd name="T44" fmla="*/ 33 w 131"/>
              <a:gd name="T45" fmla="*/ 8 h 136"/>
              <a:gd name="T46" fmla="*/ 48 w 131"/>
              <a:gd name="T47" fmla="*/ 2 h 136"/>
              <a:gd name="T48" fmla="*/ 66 w 131"/>
              <a:gd name="T49"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1" h="136">
                <a:moveTo>
                  <a:pt x="66" y="0"/>
                </a:moveTo>
                <a:lnTo>
                  <a:pt x="84" y="2"/>
                </a:lnTo>
                <a:lnTo>
                  <a:pt x="100" y="8"/>
                </a:lnTo>
                <a:lnTo>
                  <a:pt x="113" y="18"/>
                </a:lnTo>
                <a:lnTo>
                  <a:pt x="123" y="33"/>
                </a:lnTo>
                <a:lnTo>
                  <a:pt x="129" y="49"/>
                </a:lnTo>
                <a:lnTo>
                  <a:pt x="131" y="68"/>
                </a:lnTo>
                <a:lnTo>
                  <a:pt x="129" y="87"/>
                </a:lnTo>
                <a:lnTo>
                  <a:pt x="123" y="104"/>
                </a:lnTo>
                <a:lnTo>
                  <a:pt x="113" y="118"/>
                </a:lnTo>
                <a:lnTo>
                  <a:pt x="100" y="128"/>
                </a:lnTo>
                <a:lnTo>
                  <a:pt x="85" y="134"/>
                </a:lnTo>
                <a:lnTo>
                  <a:pt x="67" y="136"/>
                </a:lnTo>
                <a:lnTo>
                  <a:pt x="49" y="134"/>
                </a:lnTo>
                <a:lnTo>
                  <a:pt x="33" y="128"/>
                </a:lnTo>
                <a:lnTo>
                  <a:pt x="19" y="117"/>
                </a:lnTo>
                <a:lnTo>
                  <a:pt x="8" y="103"/>
                </a:lnTo>
                <a:lnTo>
                  <a:pt x="2" y="87"/>
                </a:lnTo>
                <a:lnTo>
                  <a:pt x="0" y="68"/>
                </a:lnTo>
                <a:lnTo>
                  <a:pt x="2" y="49"/>
                </a:lnTo>
                <a:lnTo>
                  <a:pt x="8" y="33"/>
                </a:lnTo>
                <a:lnTo>
                  <a:pt x="18" y="19"/>
                </a:lnTo>
                <a:lnTo>
                  <a:pt x="33" y="8"/>
                </a:lnTo>
                <a:lnTo>
                  <a:pt x="48" y="2"/>
                </a:lnTo>
                <a:lnTo>
                  <a:pt x="66" y="0"/>
                </a:lnTo>
                <a:close/>
              </a:path>
            </a:pathLst>
          </a:custGeom>
          <a:solidFill>
            <a:srgbClr val="F2FF1A"/>
          </a:solidFill>
          <a:ln w="0">
            <a:solidFill>
              <a:srgbClr val="F2FF1A"/>
            </a:solidFill>
            <a:prstDash val="solid"/>
            <a:round/>
            <a:headEnd/>
            <a:tailEnd/>
          </a:ln>
        </p:spPr>
        <p:txBody>
          <a:bodyPr vert="horz" wrap="square" lIns="91440" tIns="45720" rIns="91440" bIns="45720" numCol="1" anchor="t" anchorCtr="0" compatLnSpc="1">
            <a:prstTxWarp prst="textNoShape">
              <a:avLst/>
            </a:prstTxWarp>
          </a:bodyPr>
          <a:lstStyle/>
          <a:p>
            <a:endParaRPr lang="fr-BE" sz="1800"/>
          </a:p>
        </p:txBody>
      </p:sp>
    </p:spTree>
    <p:extLst>
      <p:ext uri="{BB962C8B-B14F-4D97-AF65-F5344CB8AC3E}">
        <p14:creationId xmlns:p14="http://schemas.microsoft.com/office/powerpoint/2010/main" val="69052053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Lst>
  <p:timing>
    <p:tnLst>
      <p:par>
        <p:cTn id="1" dur="indefinite" restart="never" nodeType="tmRoot"/>
      </p:par>
    </p:tnLst>
  </p:timing>
  <p:hf hdr="0" ftr="0" dt="0"/>
  <p:txStyles>
    <p:titleStyle>
      <a:lvl1pPr algn="l" defTabSz="914400" rtl="0" eaLnBrk="1" latinLnBrk="0" hangingPunct="1">
        <a:spcBef>
          <a:spcPct val="0"/>
        </a:spcBef>
        <a:buNone/>
        <a:defRPr sz="40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hyperlink" Target="https://reuse.smals.be/language-selection" TargetMode="Externa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s://www.smals.be/nl/content/activiteitenverslag-2019" TargetMode="External"/><Relationship Id="rId2" Type="http://schemas.openxmlformats.org/officeDocument/2006/relationships/hyperlink" Target="http://www.smals.be/" TargetMode="External"/><Relationship Id="rId1" Type="http://schemas.openxmlformats.org/officeDocument/2006/relationships/slideLayout" Target="../slideLayouts/slideLayout7.xml"/><Relationship Id="rId4" Type="http://schemas.openxmlformats.org/officeDocument/2006/relationships/hyperlink" Target="https://www.smals.be/fr/content/rapport-dactivite-2019"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members.intranext.smals.be/centers/zoneif/SharedDocumentsLibrary/Forms/AllItems.aspx" TargetMode="External"/><Relationship Id="rId2" Type="http://schemas.openxmlformats.org/officeDocument/2006/relationships/hyperlink" Target="https://ecat.publicprocurement.be/ecat/home.action"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hyperlink" Target="mailto:csc@smals.be" TargetMode="Externa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hyperlink" Target="https://www.gcloud.belgium.be/nl/services" TargetMode="Externa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hyperlink" Target="https://www.gcloud.belgium.be/nl/home" TargetMode="External"/><Relationship Id="rId2" Type="http://schemas.openxmlformats.org/officeDocument/2006/relationships/hyperlink" Target="https://www.gcloud.belgium.be/fr/home" TargetMode="Externa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hyperlink" Target="https://www.ict-reuse.be/"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ict-reuse.be/" TargetMode="Externa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8.png"/><Relationship Id="rId26" Type="http://schemas.openxmlformats.org/officeDocument/2006/relationships/image" Target="../media/image55.png"/><Relationship Id="rId3" Type="http://schemas.openxmlformats.org/officeDocument/2006/relationships/image" Target="../media/image34.png"/><Relationship Id="rId21" Type="http://schemas.openxmlformats.org/officeDocument/2006/relationships/image" Target="../media/image51.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7.png"/><Relationship Id="rId25" Type="http://schemas.openxmlformats.org/officeDocument/2006/relationships/hyperlink" Target="https://www.rjv.fgov.be/nl" TargetMode="External"/><Relationship Id="rId2" Type="http://schemas.openxmlformats.org/officeDocument/2006/relationships/image" Target="../media/image33.png"/><Relationship Id="rId16" Type="http://schemas.openxmlformats.org/officeDocument/2006/relationships/image" Target="../media/image46.gif"/><Relationship Id="rId20" Type="http://schemas.openxmlformats.org/officeDocument/2006/relationships/image" Target="../media/image50.png"/><Relationship Id="rId29" Type="http://schemas.openxmlformats.org/officeDocument/2006/relationships/image" Target="../media/image58.png"/><Relationship Id="rId1" Type="http://schemas.openxmlformats.org/officeDocument/2006/relationships/slideLayout" Target="../slideLayouts/slideLayout13.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4.jpeg"/><Relationship Id="rId5" Type="http://schemas.openxmlformats.org/officeDocument/2006/relationships/image" Target="../media/image36.png"/><Relationship Id="rId15" Type="http://schemas.openxmlformats.org/officeDocument/2006/relationships/image" Target="../media/image45.png"/><Relationship Id="rId23" Type="http://schemas.openxmlformats.org/officeDocument/2006/relationships/image" Target="../media/image53.png"/><Relationship Id="rId28" Type="http://schemas.openxmlformats.org/officeDocument/2006/relationships/image" Target="../media/image57.png"/><Relationship Id="rId10" Type="http://schemas.openxmlformats.org/officeDocument/2006/relationships/image" Target="../media/image41.png"/><Relationship Id="rId19" Type="http://schemas.openxmlformats.org/officeDocument/2006/relationships/image" Target="../media/image49.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hyperlink" Target="http://www.riziv.fgov.be/nl/Paginas/default.aspx" TargetMode="External"/><Relationship Id="rId22" Type="http://schemas.openxmlformats.org/officeDocument/2006/relationships/image" Target="../media/image52.png"/><Relationship Id="rId27" Type="http://schemas.openxmlformats.org/officeDocument/2006/relationships/image" Target="../media/image56.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66.png"/><Relationship Id="rId11" Type="http://schemas.openxmlformats.org/officeDocument/2006/relationships/image" Target="../media/image71.jpe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chart" Target="../charts/chart1.xml"/><Relationship Id="rId5" Type="http://schemas.openxmlformats.org/officeDocument/2006/relationships/image" Target="../media/image76.gif"/><Relationship Id="rId4" Type="http://schemas.openxmlformats.org/officeDocument/2006/relationships/image" Target="../media/image75.jpg"/></Relationships>
</file>

<file path=ppt/slides/_rels/slide67.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jp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68.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0.png"/><Relationship Id="rId18" Type="http://schemas.openxmlformats.org/officeDocument/2006/relationships/image" Target="../media/image94.png"/><Relationship Id="rId3" Type="http://schemas.openxmlformats.org/officeDocument/2006/relationships/image" Target="../media/image82.png"/><Relationship Id="rId7" Type="http://schemas.openxmlformats.org/officeDocument/2006/relationships/image" Target="../media/image85.png"/><Relationship Id="rId12" Type="http://schemas.openxmlformats.org/officeDocument/2006/relationships/image" Target="../media/image89.png"/><Relationship Id="rId17" Type="http://schemas.openxmlformats.org/officeDocument/2006/relationships/image" Target="../media/image93.png"/><Relationship Id="rId2" Type="http://schemas.openxmlformats.org/officeDocument/2006/relationships/notesSlide" Target="../notesSlides/notesSlide16.xml"/><Relationship Id="rId16" Type="http://schemas.openxmlformats.org/officeDocument/2006/relationships/image" Target="../media/image92.png"/><Relationship Id="rId20" Type="http://schemas.microsoft.com/office/2007/relationships/hdphoto" Target="../media/hdphoto3.wdp"/><Relationship Id="rId1" Type="http://schemas.openxmlformats.org/officeDocument/2006/relationships/slideLayout" Target="../slideLayouts/slideLayout13.xml"/><Relationship Id="rId6" Type="http://schemas.openxmlformats.org/officeDocument/2006/relationships/image" Target="../media/image84.png"/><Relationship Id="rId11" Type="http://schemas.openxmlformats.org/officeDocument/2006/relationships/image" Target="../media/image88.png"/><Relationship Id="rId5" Type="http://schemas.openxmlformats.org/officeDocument/2006/relationships/image" Target="../media/image83.jpeg"/><Relationship Id="rId15" Type="http://schemas.openxmlformats.org/officeDocument/2006/relationships/image" Target="../media/image91.png"/><Relationship Id="rId10" Type="http://schemas.openxmlformats.org/officeDocument/2006/relationships/image" Target="../media/image87.png"/><Relationship Id="rId19" Type="http://schemas.openxmlformats.org/officeDocument/2006/relationships/image" Target="../media/image95.png"/><Relationship Id="rId4" Type="http://schemas.microsoft.com/office/2007/relationships/hdphoto" Target="../media/hdphoto1.wdp"/><Relationship Id="rId9" Type="http://schemas.microsoft.com/office/2007/relationships/hdphoto" Target="../media/hdphoto2.wdp"/><Relationship Id="rId14" Type="http://schemas.openxmlformats.org/officeDocument/2006/relationships/image" Target="../media/image39.png"/></Relationships>
</file>

<file path=ppt/slides/_rels/slide6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96.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85.png"/><Relationship Id="rId7" Type="http://schemas.openxmlformats.org/officeDocument/2006/relationships/image" Target="../media/image103.jpe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102.jpeg"/><Relationship Id="rId5" Type="http://schemas.openxmlformats.org/officeDocument/2006/relationships/image" Target="../media/image101.jpe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jpeg"/></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2.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png"/><Relationship Id="rId3" Type="http://schemas.openxmlformats.org/officeDocument/2006/relationships/image" Target="../media/image117.png"/><Relationship Id="rId7" Type="http://schemas.openxmlformats.org/officeDocument/2006/relationships/image" Target="../media/image121.png"/><Relationship Id="rId12" Type="http://schemas.openxmlformats.org/officeDocument/2006/relationships/image" Target="../media/image126.png"/><Relationship Id="rId2" Type="http://schemas.openxmlformats.org/officeDocument/2006/relationships/notesSlide" Target="../notesSlides/notesSlide20.xml"/><Relationship Id="rId16" Type="http://schemas.openxmlformats.org/officeDocument/2006/relationships/image" Target="../media/image130.png"/><Relationship Id="rId1" Type="http://schemas.openxmlformats.org/officeDocument/2006/relationships/slideLayout" Target="../slideLayouts/slideLayout13.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png"/><Relationship Id="rId15" Type="http://schemas.openxmlformats.org/officeDocument/2006/relationships/image" Target="../media/image129.pn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png"/><Relationship Id="rId14" Type="http://schemas.openxmlformats.org/officeDocument/2006/relationships/image" Target="../media/image128.png"/></Relationships>
</file>

<file path=ppt/slides/_rels/slide73.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35.png"/><Relationship Id="rId3" Type="http://schemas.openxmlformats.org/officeDocument/2006/relationships/image" Target="../media/image117.png"/><Relationship Id="rId7" Type="http://schemas.openxmlformats.org/officeDocument/2006/relationships/image" Target="../media/image121.png"/><Relationship Id="rId12" Type="http://schemas.openxmlformats.org/officeDocument/2006/relationships/image" Target="../media/image134.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120.png"/><Relationship Id="rId11" Type="http://schemas.openxmlformats.org/officeDocument/2006/relationships/image" Target="../media/image133.png"/><Relationship Id="rId5" Type="http://schemas.openxmlformats.org/officeDocument/2006/relationships/image" Target="../media/image119.png"/><Relationship Id="rId10" Type="http://schemas.openxmlformats.org/officeDocument/2006/relationships/image" Target="../media/image132.png"/><Relationship Id="rId4" Type="http://schemas.openxmlformats.org/officeDocument/2006/relationships/image" Target="../media/image118.png"/><Relationship Id="rId9" Type="http://schemas.openxmlformats.org/officeDocument/2006/relationships/image" Target="../media/image131.png"/></Relationships>
</file>

<file path=ppt/slides/_rels/slide74.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4.jpeg"/><Relationship Id="rId3" Type="http://schemas.openxmlformats.org/officeDocument/2006/relationships/image" Target="../media/image136.png"/><Relationship Id="rId7" Type="http://schemas.openxmlformats.org/officeDocument/2006/relationships/image" Target="../media/image140.png"/><Relationship Id="rId12" Type="http://schemas.openxmlformats.org/officeDocument/2006/relationships/image" Target="../media/image143.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139.png"/><Relationship Id="rId11" Type="http://schemas.microsoft.com/office/2007/relationships/hdphoto" Target="../media/hdphoto5.wdp"/><Relationship Id="rId5" Type="http://schemas.openxmlformats.org/officeDocument/2006/relationships/image" Target="../media/image138.png"/><Relationship Id="rId10" Type="http://schemas.openxmlformats.org/officeDocument/2006/relationships/image" Target="../media/image142.png"/><Relationship Id="rId4" Type="http://schemas.openxmlformats.org/officeDocument/2006/relationships/image" Target="../media/image137.png"/><Relationship Id="rId9" Type="http://schemas.microsoft.com/office/2007/relationships/hdphoto" Target="../media/hdphoto4.wdp"/><Relationship Id="rId14" Type="http://schemas.openxmlformats.org/officeDocument/2006/relationships/image" Target="../media/image145.png"/></Relationships>
</file>

<file path=ppt/slides/_rels/slide7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81.jpg"/><Relationship Id="rId5" Type="http://schemas.openxmlformats.org/officeDocument/2006/relationships/image" Target="../media/image73.png"/><Relationship Id="rId4" Type="http://schemas.openxmlformats.org/officeDocument/2006/relationships/chart" Target="../charts/chart3.xml"/></Relationships>
</file>

<file path=ppt/slides/_rels/slide76.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77.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51.pn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hyperlink" Target="https://www.smalsresearch.be/" TargetMode="Externa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62F5E-F355-B746-B395-524D2832E64C}"/>
              </a:ext>
            </a:extLst>
          </p:cNvPr>
          <p:cNvSpPr>
            <a:spLocks noGrp="1"/>
          </p:cNvSpPr>
          <p:nvPr>
            <p:ph type="ctrTitle"/>
          </p:nvPr>
        </p:nvSpPr>
        <p:spPr>
          <a:xfrm>
            <a:off x="1524002" y="1698703"/>
            <a:ext cx="9144000" cy="2387600"/>
          </a:xfrm>
        </p:spPr>
        <p:txBody>
          <a:bodyPr>
            <a:normAutofit fontScale="90000"/>
          </a:bodyPr>
          <a:lstStyle/>
          <a:p>
            <a:r>
              <a:rPr lang="en-US" dirty="0" err="1"/>
              <a:t>Voorstelling</a:t>
            </a:r>
            <a:r>
              <a:rPr lang="en-US" dirty="0"/>
              <a:t> </a:t>
            </a:r>
            <a:r>
              <a:rPr lang="en-US" dirty="0" smtClean="0"/>
              <a:t>Smals, G-Cloud en </a:t>
            </a:r>
            <a:r>
              <a:rPr lang="en-US" dirty="0" err="1" smtClean="0"/>
              <a:t>ReUse</a:t>
            </a:r>
            <a:r>
              <a:rPr lang="en-US" dirty="0" smtClean="0"/>
              <a:t> </a:t>
            </a:r>
            <a:br>
              <a:rPr lang="en-US" dirty="0" smtClean="0"/>
            </a:br>
            <a:r>
              <a:rPr lang="en-US" dirty="0" err="1" smtClean="0"/>
              <a:t>aan</a:t>
            </a:r>
            <a:r>
              <a:rPr lang="en-US" dirty="0" smtClean="0"/>
              <a:t> </a:t>
            </a:r>
            <a:r>
              <a:rPr lang="en-US" dirty="0"/>
              <a:t>de </a:t>
            </a:r>
            <a:r>
              <a:rPr lang="en-US" dirty="0" err="1"/>
              <a:t>Inspectie</a:t>
            </a:r>
            <a:r>
              <a:rPr lang="en-US" dirty="0"/>
              <a:t> van Financiën</a:t>
            </a:r>
            <a:br>
              <a:rPr lang="en-US" dirty="0"/>
            </a:br>
            <a:r>
              <a:rPr lang="en-US" dirty="0"/>
              <a:t/>
            </a:r>
            <a:br>
              <a:rPr lang="en-US" dirty="0"/>
            </a:br>
            <a:r>
              <a:rPr lang="en-US" smtClean="0">
                <a:solidFill>
                  <a:schemeClr val="accent6">
                    <a:lumMod val="40000"/>
                    <a:lumOff val="60000"/>
                  </a:schemeClr>
                </a:solidFill>
              </a:rPr>
              <a:t>Présentation</a:t>
            </a:r>
            <a:r>
              <a:rPr lang="en-US" dirty="0" smtClean="0">
                <a:solidFill>
                  <a:schemeClr val="accent6">
                    <a:lumMod val="40000"/>
                    <a:lumOff val="60000"/>
                  </a:schemeClr>
                </a:solidFill>
              </a:rPr>
              <a:t> </a:t>
            </a:r>
            <a:r>
              <a:rPr lang="en-US" dirty="0" smtClean="0">
                <a:solidFill>
                  <a:schemeClr val="accent6">
                    <a:lumMod val="40000"/>
                    <a:lumOff val="60000"/>
                  </a:schemeClr>
                </a:solidFill>
              </a:rPr>
              <a:t>Smals, G-Cloud et </a:t>
            </a:r>
            <a:r>
              <a:rPr lang="en-US" dirty="0" err="1" smtClean="0">
                <a:solidFill>
                  <a:schemeClr val="accent6">
                    <a:lumMod val="40000"/>
                    <a:lumOff val="60000"/>
                  </a:schemeClr>
                </a:solidFill>
              </a:rPr>
              <a:t>ReUse</a:t>
            </a:r>
            <a:r>
              <a:rPr lang="en-US" dirty="0" smtClean="0">
                <a:solidFill>
                  <a:schemeClr val="accent6">
                    <a:lumMod val="40000"/>
                    <a:lumOff val="60000"/>
                  </a:schemeClr>
                </a:solidFill>
              </a:rPr>
              <a:t/>
            </a:r>
            <a:br>
              <a:rPr lang="en-US" dirty="0" smtClean="0">
                <a:solidFill>
                  <a:schemeClr val="accent6">
                    <a:lumMod val="40000"/>
                    <a:lumOff val="60000"/>
                  </a:schemeClr>
                </a:solidFill>
              </a:rPr>
            </a:br>
            <a:r>
              <a:rPr lang="en-US" dirty="0" smtClean="0">
                <a:solidFill>
                  <a:schemeClr val="accent6">
                    <a:lumMod val="40000"/>
                    <a:lumOff val="60000"/>
                  </a:schemeClr>
                </a:solidFill>
              </a:rPr>
              <a:t>à </a:t>
            </a:r>
            <a:r>
              <a:rPr lang="en-US" dirty="0" err="1">
                <a:solidFill>
                  <a:schemeClr val="accent6">
                    <a:lumMod val="40000"/>
                    <a:lumOff val="60000"/>
                  </a:schemeClr>
                </a:solidFill>
              </a:rPr>
              <a:t>l’Inspection</a:t>
            </a:r>
            <a:r>
              <a:rPr lang="en-US" dirty="0">
                <a:solidFill>
                  <a:schemeClr val="accent6">
                    <a:lumMod val="40000"/>
                    <a:lumOff val="60000"/>
                  </a:schemeClr>
                </a:solidFill>
              </a:rPr>
              <a:t> des Finances</a:t>
            </a:r>
          </a:p>
        </p:txBody>
      </p:sp>
      <p:sp>
        <p:nvSpPr>
          <p:cNvPr id="3" name="Subtitle 2">
            <a:extLst>
              <a:ext uri="{FF2B5EF4-FFF2-40B4-BE49-F238E27FC236}">
                <a16:creationId xmlns:a16="http://schemas.microsoft.com/office/drawing/2014/main" id="{9D968878-DD46-1E48-86CE-157954B0E013}"/>
              </a:ext>
            </a:extLst>
          </p:cNvPr>
          <p:cNvSpPr>
            <a:spLocks noGrp="1"/>
          </p:cNvSpPr>
          <p:nvPr>
            <p:ph type="subTitle" idx="1"/>
          </p:nvPr>
        </p:nvSpPr>
        <p:spPr>
          <a:xfrm>
            <a:off x="1524002" y="4607747"/>
            <a:ext cx="9144000" cy="775284"/>
          </a:xfrm>
        </p:spPr>
        <p:txBody>
          <a:bodyPr/>
          <a:lstStyle/>
          <a:p>
            <a:r>
              <a:rPr lang="en-US" dirty="0" smtClean="0"/>
              <a:t>25 </a:t>
            </a:r>
            <a:r>
              <a:rPr lang="en-US" dirty="0" err="1" smtClean="0"/>
              <a:t>juni</a:t>
            </a:r>
            <a:r>
              <a:rPr lang="en-US" dirty="0" smtClean="0"/>
              <a:t> 2021 - </a:t>
            </a:r>
            <a:r>
              <a:rPr lang="en-US" dirty="0" smtClean="0">
                <a:solidFill>
                  <a:schemeClr val="accent6">
                    <a:lumMod val="40000"/>
                    <a:lumOff val="60000"/>
                  </a:schemeClr>
                </a:solidFill>
              </a:rPr>
              <a:t>25 </a:t>
            </a:r>
            <a:r>
              <a:rPr lang="en-US" dirty="0" err="1" smtClean="0">
                <a:solidFill>
                  <a:schemeClr val="accent6">
                    <a:lumMod val="40000"/>
                    <a:lumOff val="60000"/>
                  </a:schemeClr>
                </a:solidFill>
              </a:rPr>
              <a:t>juin</a:t>
            </a:r>
            <a:r>
              <a:rPr lang="en-US" dirty="0" smtClean="0">
                <a:solidFill>
                  <a:schemeClr val="accent6">
                    <a:lumMod val="40000"/>
                    <a:lumOff val="60000"/>
                  </a:schemeClr>
                </a:solidFill>
              </a:rPr>
              <a:t> 2021</a:t>
            </a:r>
            <a:endParaRPr lang="en-US" dirty="0">
              <a:solidFill>
                <a:schemeClr val="accent6">
                  <a:lumMod val="40000"/>
                  <a:lumOff val="60000"/>
                </a:schemeClr>
              </a:solidFill>
            </a:endParaRPr>
          </a:p>
        </p:txBody>
      </p:sp>
    </p:spTree>
    <p:extLst>
      <p:ext uri="{BB962C8B-B14F-4D97-AF65-F5344CB8AC3E}">
        <p14:creationId xmlns:p14="http://schemas.microsoft.com/office/powerpoint/2010/main" val="2783560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normAutofit/>
          </a:bodyPr>
          <a:lstStyle/>
          <a:p>
            <a:r>
              <a:rPr lang="nl-BE" dirty="0"/>
              <a:t>Enkele behaalde resultaten – </a:t>
            </a:r>
            <a:r>
              <a:rPr lang="nl-BE" dirty="0" err="1"/>
              <a:t>Quelques</a:t>
            </a:r>
            <a:r>
              <a:rPr lang="nl-BE" dirty="0"/>
              <a:t> </a:t>
            </a:r>
            <a:r>
              <a:rPr lang="nl-BE" dirty="0" err="1"/>
              <a:t>résultats</a:t>
            </a:r>
            <a:r>
              <a:rPr lang="nl-BE" dirty="0"/>
              <a:t> </a:t>
            </a:r>
            <a:r>
              <a:rPr lang="nl-BE" dirty="0" err="1"/>
              <a:t>atteints</a:t>
            </a:r>
            <a:endParaRPr lang="en-US" dirty="0"/>
          </a:p>
        </p:txBody>
      </p:sp>
      <p:sp>
        <p:nvSpPr>
          <p:cNvPr id="11" name="Rectangle 1"/>
          <p:cNvSpPr>
            <a:spLocks noChangeArrowheads="1"/>
          </p:cNvSpPr>
          <p:nvPr/>
        </p:nvSpPr>
        <p:spPr bwMode="auto">
          <a:xfrm>
            <a:off x="1456510" y="1502229"/>
            <a:ext cx="10221684" cy="3970318"/>
          </a:xfrm>
          <a:prstGeom prst="rect">
            <a:avLst/>
          </a:prstGeom>
          <a:noFill/>
          <a:ln w="9525">
            <a:noFill/>
            <a:miter lim="800000"/>
            <a:headEnd/>
            <a:tailEnd/>
          </a:ln>
        </p:spPr>
        <p:txBody>
          <a:bodyPr wrap="square">
            <a:spAutoFit/>
          </a:bodyPr>
          <a:lstStyle/>
          <a:p>
            <a:r>
              <a:rPr lang="nl-BE" dirty="0" smtClean="0">
                <a:solidFill>
                  <a:srgbClr val="09357A"/>
                </a:solidFill>
                <a:latin typeface="Arial" panose="020B0604020202020204" pitchFamily="34" charset="0"/>
                <a:cs typeface="Arial" panose="020B0604020202020204" pitchFamily="34" charset="0"/>
              </a:rPr>
              <a:t>Evolutie van de prijzen op langere termijn </a:t>
            </a:r>
            <a:r>
              <a:rPr lang="nl-BE" dirty="0" err="1" smtClean="0">
                <a:solidFill>
                  <a:srgbClr val="09357A"/>
                </a:solidFill>
                <a:latin typeface="Arial" panose="020B0604020202020204" pitchFamily="34" charset="0"/>
                <a:cs typeface="Arial" panose="020B0604020202020204" pitchFamily="34" charset="0"/>
              </a:rPr>
              <a:t>tov</a:t>
            </a:r>
            <a:r>
              <a:rPr lang="nl-BE" dirty="0" smtClean="0">
                <a:solidFill>
                  <a:srgbClr val="09357A"/>
                </a:solidFill>
                <a:latin typeface="Arial" panose="020B0604020202020204" pitchFamily="34" charset="0"/>
                <a:cs typeface="Arial" panose="020B0604020202020204" pitchFamily="34" charset="0"/>
              </a:rPr>
              <a:t> index van de lonen</a:t>
            </a:r>
          </a:p>
          <a:p>
            <a:pPr marL="285750" indent="-285750">
              <a:buFont typeface="Arial" panose="020B0604020202020204" pitchFamily="34" charset="0"/>
              <a:buChar char="•"/>
            </a:pPr>
            <a:endParaRPr lang="nl-BE" dirty="0" smtClean="0">
              <a:solidFill>
                <a:srgbClr val="09357A"/>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nl-BE" dirty="0">
              <a:solidFill>
                <a:srgbClr val="09357A"/>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nl-BE" dirty="0" smtClean="0">
              <a:solidFill>
                <a:srgbClr val="09357A"/>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nl-BE" dirty="0">
              <a:solidFill>
                <a:srgbClr val="09357A"/>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nl-BE" dirty="0" smtClean="0">
              <a:solidFill>
                <a:srgbClr val="09357A"/>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nl-BE" dirty="0">
              <a:solidFill>
                <a:srgbClr val="09357A"/>
              </a:solidFill>
              <a:latin typeface="Arial" panose="020B0604020202020204" pitchFamily="34" charset="0"/>
              <a:cs typeface="Arial" panose="020B0604020202020204" pitchFamily="34" charset="0"/>
            </a:endParaRPr>
          </a:p>
          <a:p>
            <a:endParaRPr lang="nl-BE" dirty="0" smtClean="0">
              <a:solidFill>
                <a:srgbClr val="09357A"/>
              </a:solidFill>
              <a:latin typeface="Arial" panose="020B0604020202020204" pitchFamily="34" charset="0"/>
              <a:cs typeface="Arial" panose="020B0604020202020204" pitchFamily="34" charset="0"/>
            </a:endParaRPr>
          </a:p>
          <a:p>
            <a:endParaRPr lang="nl-BE" dirty="0" smtClean="0">
              <a:solidFill>
                <a:srgbClr val="09357A"/>
              </a:solidFill>
              <a:latin typeface="Arial" panose="020B0604020202020204" pitchFamily="34" charset="0"/>
              <a:cs typeface="Arial" panose="020B0604020202020204" pitchFamily="34" charset="0"/>
            </a:endParaRPr>
          </a:p>
          <a:p>
            <a:pPr marL="285750" indent="-285750">
              <a:buFontTx/>
              <a:buChar char="-"/>
            </a:pPr>
            <a:endParaRPr lang="nl-BE" dirty="0" smtClean="0">
              <a:solidFill>
                <a:srgbClr val="09357A"/>
              </a:solidFill>
              <a:latin typeface="Arial" panose="020B0604020202020204" pitchFamily="34" charset="0"/>
              <a:cs typeface="Arial" panose="020B0604020202020204" pitchFamily="34" charset="0"/>
            </a:endParaRPr>
          </a:p>
          <a:p>
            <a:pPr marL="285750" indent="-285750">
              <a:buFontTx/>
              <a:buChar char="-"/>
            </a:pPr>
            <a:endParaRPr lang="nl-BE" dirty="0">
              <a:solidFill>
                <a:srgbClr val="09357A"/>
              </a:solidFill>
              <a:latin typeface="Arial" panose="020B0604020202020204" pitchFamily="34" charset="0"/>
              <a:cs typeface="Arial" panose="020B0604020202020204" pitchFamily="34" charset="0"/>
            </a:endParaRPr>
          </a:p>
          <a:p>
            <a:r>
              <a:rPr lang="nl-BE" dirty="0" smtClean="0">
                <a:solidFill>
                  <a:srgbClr val="09357A"/>
                </a:solidFill>
                <a:latin typeface="Arial" panose="020B0604020202020204" pitchFamily="34" charset="0"/>
                <a:cs typeface="Arial" panose="020B0604020202020204" pitchFamily="34" charset="0"/>
              </a:rPr>
              <a:t>Op een periode van 10 jaar zijn de eenheidsprijzen 16,40 % gedaald </a:t>
            </a:r>
            <a:r>
              <a:rPr lang="nl-BE" dirty="0" err="1" smtClean="0">
                <a:solidFill>
                  <a:srgbClr val="09357A"/>
                </a:solidFill>
                <a:latin typeface="Arial" panose="020B0604020202020204" pitchFamily="34" charset="0"/>
                <a:cs typeface="Arial" panose="020B0604020202020204" pitchFamily="34" charset="0"/>
              </a:rPr>
              <a:t>tov</a:t>
            </a:r>
            <a:r>
              <a:rPr lang="nl-BE" dirty="0" smtClean="0">
                <a:solidFill>
                  <a:srgbClr val="09357A"/>
                </a:solidFill>
                <a:latin typeface="Arial" panose="020B0604020202020204" pitchFamily="34" charset="0"/>
                <a:cs typeface="Arial" panose="020B0604020202020204" pitchFamily="34" charset="0"/>
              </a:rPr>
              <a:t> de evolutie van de index van de lonen omwille van schaalvoordelen en zuinig beheer</a:t>
            </a:r>
          </a:p>
          <a:p>
            <a:endParaRPr lang="nl-BE" dirty="0" smtClean="0">
              <a:solidFill>
                <a:srgbClr val="09357A"/>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873327" y="2037767"/>
            <a:ext cx="10445347" cy="2013427"/>
          </a:xfrm>
          <a:prstGeom prst="rect">
            <a:avLst/>
          </a:prstGeom>
        </p:spPr>
      </p:pic>
      <p:sp>
        <p:nvSpPr>
          <p:cNvPr id="3" name="Right Arrow 2"/>
          <p:cNvSpPr/>
          <p:nvPr/>
        </p:nvSpPr>
        <p:spPr>
          <a:xfrm rot="10800000">
            <a:off x="11009230" y="199776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0800000">
            <a:off x="11018590" y="281727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0800000">
            <a:off x="11075779" y="331804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4554835"/>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nl-BE" dirty="0"/>
              <a:t>Enkele behaalde resultaten – </a:t>
            </a:r>
            <a:r>
              <a:rPr lang="nl-BE" dirty="0" err="1"/>
              <a:t>Quelques</a:t>
            </a:r>
            <a:r>
              <a:rPr lang="nl-BE" dirty="0"/>
              <a:t> </a:t>
            </a:r>
            <a:r>
              <a:rPr lang="nl-BE" dirty="0" err="1"/>
              <a:t>résultats</a:t>
            </a:r>
            <a:r>
              <a:rPr lang="nl-BE" dirty="0"/>
              <a:t> </a:t>
            </a:r>
            <a:r>
              <a:rPr lang="nl-BE" dirty="0" err="1"/>
              <a:t>atteints</a:t>
            </a:r>
            <a:endParaRPr lang="en-US" dirty="0"/>
          </a:p>
        </p:txBody>
      </p:sp>
      <p:sp>
        <p:nvSpPr>
          <p:cNvPr id="4" name="Content Placeholder 3"/>
          <p:cNvSpPr>
            <a:spLocks noGrp="1"/>
          </p:cNvSpPr>
          <p:nvPr>
            <p:ph sz="half" idx="4294967295"/>
          </p:nvPr>
        </p:nvSpPr>
        <p:spPr>
          <a:xfrm>
            <a:off x="434975" y="1125538"/>
            <a:ext cx="5661025" cy="5327650"/>
          </a:xfrm>
        </p:spPr>
        <p:txBody>
          <a:bodyPr>
            <a:normAutofit fontScale="77500" lnSpcReduction="20000"/>
          </a:bodyPr>
          <a:lstStyle/>
          <a:p>
            <a:pPr>
              <a:lnSpc>
                <a:spcPct val="110000"/>
              </a:lnSpc>
              <a:buClr>
                <a:srgbClr val="9B008F"/>
              </a:buClr>
            </a:pPr>
            <a:r>
              <a:rPr lang="nl-BE" sz="2600" dirty="0">
                <a:solidFill>
                  <a:schemeClr val="accent6"/>
                </a:solidFill>
              </a:rPr>
              <a:t>Hergebruik van ontwikkelde software </a:t>
            </a:r>
          </a:p>
          <a:p>
            <a:pPr lvl="1">
              <a:lnSpc>
                <a:spcPct val="120000"/>
              </a:lnSpc>
              <a:spcBef>
                <a:spcPts val="0"/>
              </a:spcBef>
              <a:buClr>
                <a:srgbClr val="9B008F"/>
              </a:buClr>
            </a:pPr>
            <a:r>
              <a:rPr lang="nl-BE" sz="2500" dirty="0">
                <a:solidFill>
                  <a:schemeClr val="accent6"/>
                </a:solidFill>
              </a:rPr>
              <a:t>software die reeds betaald is door een lid wordt gratis ingezet voor andere leden</a:t>
            </a:r>
          </a:p>
          <a:p>
            <a:pPr lvl="1">
              <a:lnSpc>
                <a:spcPct val="120000"/>
              </a:lnSpc>
              <a:spcBef>
                <a:spcPts val="0"/>
              </a:spcBef>
              <a:buClr>
                <a:srgbClr val="9B008F"/>
              </a:buClr>
            </a:pPr>
            <a:r>
              <a:rPr lang="nl-BE" sz="2500" dirty="0">
                <a:solidFill>
                  <a:schemeClr val="accent6"/>
                </a:solidFill>
              </a:rPr>
              <a:t>bewees nut tijdens COVID-19 crisis</a:t>
            </a:r>
          </a:p>
          <a:p>
            <a:pPr lvl="1">
              <a:lnSpc>
                <a:spcPct val="120000"/>
              </a:lnSpc>
              <a:spcBef>
                <a:spcPts val="0"/>
              </a:spcBef>
              <a:buClr>
                <a:srgbClr val="9B008F"/>
              </a:buClr>
            </a:pPr>
            <a:r>
              <a:rPr lang="nl-BE" sz="2500" dirty="0">
                <a:solidFill>
                  <a:schemeClr val="accent6"/>
                </a:solidFill>
              </a:rPr>
              <a:t>2020: ROI = 46%, concreet meer dan € 13 </a:t>
            </a:r>
            <a:r>
              <a:rPr lang="nl-BE" sz="2500" dirty="0" err="1">
                <a:solidFill>
                  <a:schemeClr val="accent6"/>
                </a:solidFill>
              </a:rPr>
              <a:t>mio</a:t>
            </a:r>
            <a:endParaRPr lang="nl-BE" sz="2500" dirty="0">
              <a:solidFill>
                <a:schemeClr val="accent6"/>
              </a:solidFill>
            </a:endParaRPr>
          </a:p>
          <a:p>
            <a:pPr lvl="1">
              <a:lnSpc>
                <a:spcPct val="120000"/>
              </a:lnSpc>
              <a:spcBef>
                <a:spcPts val="0"/>
              </a:spcBef>
              <a:buClr>
                <a:srgbClr val="9B008F"/>
              </a:buClr>
            </a:pPr>
            <a:r>
              <a:rPr lang="nl-BE" sz="2500" dirty="0">
                <a:solidFill>
                  <a:schemeClr val="accent6"/>
                </a:solidFill>
              </a:rPr>
              <a:t>2020: op 27 projecten werd 64% van de nieuwe functionaliteit gerealiseerd dankzij hergebruik</a:t>
            </a:r>
          </a:p>
          <a:p>
            <a:pPr lvl="1">
              <a:lnSpc>
                <a:spcPct val="120000"/>
              </a:lnSpc>
              <a:spcBef>
                <a:spcPts val="0"/>
              </a:spcBef>
              <a:buClr>
                <a:srgbClr val="9B008F"/>
              </a:buClr>
            </a:pPr>
            <a:r>
              <a:rPr lang="nl-BE" sz="2500" dirty="0">
                <a:solidFill>
                  <a:schemeClr val="accent6"/>
                </a:solidFill>
              </a:rPr>
              <a:t>investering vaak al rendabel vanaf eerste hergebruik</a:t>
            </a:r>
          </a:p>
          <a:p>
            <a:pPr lvl="1">
              <a:lnSpc>
                <a:spcPct val="120000"/>
              </a:lnSpc>
              <a:spcBef>
                <a:spcPts val="0"/>
              </a:spcBef>
              <a:buClr>
                <a:srgbClr val="9B008F"/>
              </a:buClr>
            </a:pPr>
            <a:r>
              <a:rPr lang="nl-BE" sz="2500" dirty="0">
                <a:solidFill>
                  <a:schemeClr val="accent6"/>
                </a:solidFill>
              </a:rPr>
              <a:t>zie </a:t>
            </a:r>
            <a:r>
              <a:rPr lang="nl-BE" sz="2500" dirty="0">
                <a:solidFill>
                  <a:schemeClr val="accent6"/>
                </a:solidFill>
                <a:hlinkClick r:id="rId2"/>
              </a:rPr>
              <a:t>https://reuse.smals.be/language-selection</a:t>
            </a:r>
            <a:endParaRPr lang="nl-BE" sz="2500" dirty="0">
              <a:solidFill>
                <a:schemeClr val="accent6"/>
              </a:solidFill>
            </a:endParaRPr>
          </a:p>
          <a:p>
            <a:pPr marL="0" indent="0">
              <a:lnSpc>
                <a:spcPct val="120000"/>
              </a:lnSpc>
              <a:spcBef>
                <a:spcPts val="0"/>
              </a:spcBef>
              <a:buNone/>
            </a:pPr>
            <a:endParaRPr lang="nl-BE" dirty="0" smtClean="0">
              <a:solidFill>
                <a:schemeClr val="accent6"/>
              </a:solidFill>
            </a:endParaRPr>
          </a:p>
          <a:p>
            <a:pPr>
              <a:lnSpc>
                <a:spcPct val="110000"/>
              </a:lnSpc>
              <a:buClr>
                <a:srgbClr val="9B008F"/>
              </a:buClr>
            </a:pPr>
            <a:r>
              <a:rPr lang="nl-BE" sz="2600" dirty="0">
                <a:solidFill>
                  <a:schemeClr val="accent6"/>
                </a:solidFill>
              </a:rPr>
              <a:t>Schaalvoordelen inzake hardware en platformen</a:t>
            </a:r>
          </a:p>
          <a:p>
            <a:pPr lvl="1">
              <a:lnSpc>
                <a:spcPct val="120000"/>
              </a:lnSpc>
              <a:spcBef>
                <a:spcPts val="0"/>
              </a:spcBef>
              <a:buClr>
                <a:srgbClr val="9B008F"/>
              </a:buClr>
            </a:pPr>
            <a:r>
              <a:rPr lang="nl-BE" sz="2500" dirty="0">
                <a:solidFill>
                  <a:schemeClr val="accent6"/>
                </a:solidFill>
              </a:rPr>
              <a:t>83 overheidsinstellingen</a:t>
            </a:r>
          </a:p>
          <a:p>
            <a:pPr lvl="2">
              <a:lnSpc>
                <a:spcPct val="120000"/>
              </a:lnSpc>
              <a:spcBef>
                <a:spcPts val="0"/>
              </a:spcBef>
              <a:buClr>
                <a:srgbClr val="9B008F"/>
              </a:buClr>
            </a:pPr>
            <a:r>
              <a:rPr lang="nl-BE" dirty="0">
                <a:solidFill>
                  <a:schemeClr val="accent6"/>
                </a:solidFill>
              </a:rPr>
              <a:t>waarvan 41 federale organisaties </a:t>
            </a:r>
          </a:p>
          <a:p>
            <a:pPr lvl="1">
              <a:lnSpc>
                <a:spcPct val="120000"/>
              </a:lnSpc>
              <a:spcBef>
                <a:spcPts val="0"/>
              </a:spcBef>
              <a:buClr>
                <a:srgbClr val="9B008F"/>
              </a:buClr>
            </a:pPr>
            <a:r>
              <a:rPr lang="nl-BE" sz="2500" dirty="0">
                <a:solidFill>
                  <a:schemeClr val="accent6"/>
                </a:solidFill>
              </a:rPr>
              <a:t>aantal diensten: 23</a:t>
            </a:r>
          </a:p>
          <a:p>
            <a:pPr lvl="1">
              <a:lnSpc>
                <a:spcPct val="120000"/>
              </a:lnSpc>
              <a:spcBef>
                <a:spcPts val="0"/>
              </a:spcBef>
              <a:buClr>
                <a:srgbClr val="9B008F"/>
              </a:buClr>
            </a:pPr>
            <a:r>
              <a:rPr lang="nl-BE" sz="2500" dirty="0">
                <a:solidFill>
                  <a:schemeClr val="accent6"/>
                </a:solidFill>
              </a:rPr>
              <a:t>zie slides over G-Cloud</a:t>
            </a:r>
          </a:p>
          <a:p>
            <a:pPr>
              <a:lnSpc>
                <a:spcPct val="120000"/>
              </a:lnSpc>
              <a:spcBef>
                <a:spcPts val="0"/>
              </a:spcBef>
            </a:pPr>
            <a:endParaRPr lang="nl-BE" dirty="0">
              <a:solidFill>
                <a:schemeClr val="accent6"/>
              </a:solidFill>
            </a:endParaRPr>
          </a:p>
        </p:txBody>
      </p:sp>
      <p:sp>
        <p:nvSpPr>
          <p:cNvPr id="6" name="Content Placeholder 5"/>
          <p:cNvSpPr>
            <a:spLocks noGrp="1"/>
          </p:cNvSpPr>
          <p:nvPr>
            <p:ph sz="quarter" idx="4294967295"/>
          </p:nvPr>
        </p:nvSpPr>
        <p:spPr>
          <a:xfrm>
            <a:off x="6337681" y="1125538"/>
            <a:ext cx="5735637" cy="5318125"/>
          </a:xfrm>
        </p:spPr>
        <p:txBody>
          <a:bodyPr>
            <a:normAutofit/>
          </a:bodyPr>
          <a:lstStyle/>
          <a:p>
            <a:pPr>
              <a:lnSpc>
                <a:spcPct val="100000"/>
              </a:lnSpc>
              <a:spcBef>
                <a:spcPts val="0"/>
              </a:spcBef>
              <a:buClr>
                <a:srgbClr val="9B008F"/>
              </a:buClr>
            </a:pPr>
            <a:r>
              <a:rPr lang="nl-BE" sz="2000" dirty="0" err="1">
                <a:solidFill>
                  <a:schemeClr val="accent6">
                    <a:lumMod val="60000"/>
                    <a:lumOff val="40000"/>
                  </a:schemeClr>
                </a:solidFill>
              </a:rPr>
              <a:t>Réutilisation</a:t>
            </a:r>
            <a:r>
              <a:rPr lang="nl-BE" sz="2000" dirty="0">
                <a:solidFill>
                  <a:schemeClr val="accent6">
                    <a:lumMod val="60000"/>
                    <a:lumOff val="40000"/>
                  </a:schemeClr>
                </a:solidFill>
              </a:rPr>
              <a:t> </a:t>
            </a:r>
            <a:r>
              <a:rPr lang="nl-BE" sz="2000" dirty="0" smtClean="0">
                <a:solidFill>
                  <a:schemeClr val="accent6">
                    <a:lumMod val="60000"/>
                    <a:lumOff val="40000"/>
                  </a:schemeClr>
                </a:solidFill>
              </a:rPr>
              <a:t> </a:t>
            </a:r>
            <a:r>
              <a:rPr lang="nl-BE" sz="2000" dirty="0" err="1" smtClean="0">
                <a:solidFill>
                  <a:schemeClr val="accent6">
                    <a:lumMod val="60000"/>
                    <a:lumOff val="40000"/>
                  </a:schemeClr>
                </a:solidFill>
              </a:rPr>
              <a:t>le</a:t>
            </a:r>
            <a:r>
              <a:rPr lang="nl-BE" sz="2000" dirty="0" smtClean="0">
                <a:solidFill>
                  <a:schemeClr val="accent6">
                    <a:lumMod val="60000"/>
                    <a:lumOff val="40000"/>
                  </a:schemeClr>
                </a:solidFill>
              </a:rPr>
              <a:t> logiciels </a:t>
            </a:r>
            <a:r>
              <a:rPr lang="nl-BE" sz="2000" dirty="0" err="1" smtClean="0">
                <a:solidFill>
                  <a:schemeClr val="accent6">
                    <a:lumMod val="60000"/>
                    <a:lumOff val="40000"/>
                  </a:schemeClr>
                </a:solidFill>
              </a:rPr>
              <a:t>développés</a:t>
            </a:r>
            <a:endParaRPr lang="nl-BE" sz="2000" dirty="0">
              <a:solidFill>
                <a:schemeClr val="accent6">
                  <a:lumMod val="60000"/>
                  <a:lumOff val="40000"/>
                </a:schemeClr>
              </a:solidFill>
            </a:endParaRPr>
          </a:p>
          <a:p>
            <a:pPr lvl="1">
              <a:lnSpc>
                <a:spcPct val="100000"/>
              </a:lnSpc>
              <a:spcBef>
                <a:spcPts val="0"/>
              </a:spcBef>
              <a:buClr>
                <a:srgbClr val="9B008F"/>
              </a:buClr>
            </a:pPr>
            <a:r>
              <a:rPr lang="nl-BE" sz="1900" dirty="0" smtClean="0">
                <a:solidFill>
                  <a:schemeClr val="accent6">
                    <a:lumMod val="60000"/>
                    <a:lumOff val="40000"/>
                  </a:schemeClr>
                </a:solidFill>
              </a:rPr>
              <a:t>software déjà </a:t>
            </a:r>
            <a:r>
              <a:rPr lang="nl-BE" sz="1900" dirty="0" err="1" smtClean="0">
                <a:solidFill>
                  <a:schemeClr val="accent6">
                    <a:lumMod val="60000"/>
                    <a:lumOff val="40000"/>
                  </a:schemeClr>
                </a:solidFill>
              </a:rPr>
              <a:t>payé</a:t>
            </a:r>
            <a:r>
              <a:rPr lang="nl-BE" sz="1900" dirty="0" smtClean="0">
                <a:solidFill>
                  <a:schemeClr val="accent6">
                    <a:lumMod val="60000"/>
                    <a:lumOff val="40000"/>
                  </a:schemeClr>
                </a:solidFill>
              </a:rPr>
              <a:t> par </a:t>
            </a:r>
            <a:r>
              <a:rPr lang="nl-BE" sz="1900" dirty="0" err="1" smtClean="0">
                <a:solidFill>
                  <a:schemeClr val="accent6">
                    <a:lumMod val="60000"/>
                    <a:lumOff val="40000"/>
                  </a:schemeClr>
                </a:solidFill>
              </a:rPr>
              <a:t>un</a:t>
            </a:r>
            <a:r>
              <a:rPr lang="nl-BE" sz="1900" dirty="0" smtClean="0">
                <a:solidFill>
                  <a:schemeClr val="accent6">
                    <a:lumMod val="60000"/>
                    <a:lumOff val="40000"/>
                  </a:schemeClr>
                </a:solidFill>
              </a:rPr>
              <a:t> </a:t>
            </a:r>
            <a:r>
              <a:rPr lang="nl-BE" sz="1900" dirty="0" err="1" smtClean="0">
                <a:solidFill>
                  <a:schemeClr val="accent6">
                    <a:lumMod val="60000"/>
                    <a:lumOff val="40000"/>
                  </a:schemeClr>
                </a:solidFill>
              </a:rPr>
              <a:t>membre</a:t>
            </a:r>
            <a:r>
              <a:rPr lang="nl-BE" sz="1900" dirty="0" smtClean="0">
                <a:solidFill>
                  <a:schemeClr val="accent6">
                    <a:lumMod val="60000"/>
                    <a:lumOff val="40000"/>
                  </a:schemeClr>
                </a:solidFill>
              </a:rPr>
              <a:t> </a:t>
            </a:r>
            <a:r>
              <a:rPr lang="nl-BE" sz="1900" dirty="0" err="1" smtClean="0">
                <a:solidFill>
                  <a:schemeClr val="accent6">
                    <a:lumMod val="60000"/>
                    <a:lumOff val="40000"/>
                  </a:schemeClr>
                </a:solidFill>
              </a:rPr>
              <a:t>est</a:t>
            </a:r>
            <a:r>
              <a:rPr lang="nl-BE" sz="1900" dirty="0" smtClean="0">
                <a:solidFill>
                  <a:schemeClr val="accent6">
                    <a:lumMod val="60000"/>
                    <a:lumOff val="40000"/>
                  </a:schemeClr>
                </a:solidFill>
              </a:rPr>
              <a:t> </a:t>
            </a:r>
            <a:r>
              <a:rPr lang="nl-BE" sz="1900" dirty="0" err="1" smtClean="0">
                <a:solidFill>
                  <a:schemeClr val="accent6">
                    <a:lumMod val="60000"/>
                    <a:lumOff val="40000"/>
                  </a:schemeClr>
                </a:solidFill>
              </a:rPr>
              <a:t>gratuitement</a:t>
            </a:r>
            <a:r>
              <a:rPr lang="nl-BE" sz="1900" dirty="0" smtClean="0">
                <a:solidFill>
                  <a:schemeClr val="accent6">
                    <a:lumMod val="60000"/>
                    <a:lumOff val="40000"/>
                  </a:schemeClr>
                </a:solidFill>
              </a:rPr>
              <a:t> </a:t>
            </a:r>
            <a:r>
              <a:rPr lang="nl-BE" sz="1900" dirty="0" err="1" smtClean="0">
                <a:solidFill>
                  <a:schemeClr val="accent6">
                    <a:lumMod val="60000"/>
                    <a:lumOff val="40000"/>
                  </a:schemeClr>
                </a:solidFill>
              </a:rPr>
              <a:t>utilisé</a:t>
            </a:r>
            <a:r>
              <a:rPr lang="nl-BE" sz="1900" dirty="0" smtClean="0">
                <a:solidFill>
                  <a:schemeClr val="accent6">
                    <a:lumMod val="60000"/>
                    <a:lumOff val="40000"/>
                  </a:schemeClr>
                </a:solidFill>
              </a:rPr>
              <a:t> pour les </a:t>
            </a:r>
            <a:r>
              <a:rPr lang="nl-BE" sz="1900" dirty="0" err="1" smtClean="0">
                <a:solidFill>
                  <a:schemeClr val="accent6">
                    <a:lumMod val="60000"/>
                    <a:lumOff val="40000"/>
                  </a:schemeClr>
                </a:solidFill>
              </a:rPr>
              <a:t>autres</a:t>
            </a:r>
            <a:r>
              <a:rPr lang="nl-BE" sz="1900" dirty="0" smtClean="0">
                <a:solidFill>
                  <a:schemeClr val="accent6">
                    <a:lumMod val="60000"/>
                    <a:lumOff val="40000"/>
                  </a:schemeClr>
                </a:solidFill>
              </a:rPr>
              <a:t> </a:t>
            </a:r>
            <a:r>
              <a:rPr lang="nl-BE" sz="1900" dirty="0" err="1" smtClean="0">
                <a:solidFill>
                  <a:schemeClr val="accent6">
                    <a:lumMod val="60000"/>
                    <a:lumOff val="40000"/>
                  </a:schemeClr>
                </a:solidFill>
              </a:rPr>
              <a:t>membres</a:t>
            </a:r>
            <a:endParaRPr lang="nl-BE" sz="1900" dirty="0" smtClean="0">
              <a:solidFill>
                <a:schemeClr val="accent6">
                  <a:lumMod val="60000"/>
                  <a:lumOff val="40000"/>
                </a:schemeClr>
              </a:solidFill>
            </a:endParaRPr>
          </a:p>
          <a:p>
            <a:pPr lvl="1">
              <a:lnSpc>
                <a:spcPct val="100000"/>
              </a:lnSpc>
              <a:spcBef>
                <a:spcPts val="0"/>
              </a:spcBef>
              <a:buClr>
                <a:srgbClr val="9B008F"/>
              </a:buClr>
            </a:pPr>
            <a:r>
              <a:rPr lang="nl-BE" sz="1900" dirty="0" smtClean="0">
                <a:solidFill>
                  <a:schemeClr val="accent6">
                    <a:lumMod val="60000"/>
                    <a:lumOff val="40000"/>
                  </a:schemeClr>
                </a:solidFill>
              </a:rPr>
              <a:t>à </a:t>
            </a:r>
            <a:r>
              <a:rPr lang="nl-BE" sz="1900" dirty="0" err="1">
                <a:solidFill>
                  <a:schemeClr val="accent6">
                    <a:lumMod val="60000"/>
                    <a:lumOff val="40000"/>
                  </a:schemeClr>
                </a:solidFill>
              </a:rPr>
              <a:t>prouvé</a:t>
            </a:r>
            <a:r>
              <a:rPr lang="nl-BE" sz="1900" dirty="0">
                <a:solidFill>
                  <a:schemeClr val="accent6">
                    <a:lumMod val="60000"/>
                    <a:lumOff val="40000"/>
                  </a:schemeClr>
                </a:solidFill>
              </a:rPr>
              <a:t> </a:t>
            </a:r>
            <a:r>
              <a:rPr lang="nl-BE" sz="1900" dirty="0" err="1">
                <a:solidFill>
                  <a:schemeClr val="accent6">
                    <a:lumMod val="60000"/>
                    <a:lumOff val="40000"/>
                  </a:schemeClr>
                </a:solidFill>
              </a:rPr>
              <a:t>son</a:t>
            </a:r>
            <a:r>
              <a:rPr lang="nl-BE" sz="1900" dirty="0">
                <a:solidFill>
                  <a:schemeClr val="accent6">
                    <a:lumMod val="60000"/>
                    <a:lumOff val="40000"/>
                  </a:schemeClr>
                </a:solidFill>
              </a:rPr>
              <a:t> </a:t>
            </a:r>
            <a:r>
              <a:rPr lang="nl-BE" sz="1900" dirty="0" err="1">
                <a:solidFill>
                  <a:schemeClr val="accent6">
                    <a:lumMod val="60000"/>
                    <a:lumOff val="40000"/>
                  </a:schemeClr>
                </a:solidFill>
              </a:rPr>
              <a:t>utilité</a:t>
            </a:r>
            <a:r>
              <a:rPr lang="nl-BE" sz="1900" dirty="0">
                <a:solidFill>
                  <a:schemeClr val="accent6">
                    <a:lumMod val="60000"/>
                    <a:lumOff val="40000"/>
                  </a:schemeClr>
                </a:solidFill>
              </a:rPr>
              <a:t> </a:t>
            </a:r>
            <a:r>
              <a:rPr lang="nl-BE" sz="1900" dirty="0" smtClean="0">
                <a:solidFill>
                  <a:schemeClr val="accent6">
                    <a:lumMod val="60000"/>
                    <a:lumOff val="40000"/>
                  </a:schemeClr>
                </a:solidFill>
              </a:rPr>
              <a:t>d</a:t>
            </a:r>
            <a:r>
              <a:rPr lang="fr-FR" sz="1900" dirty="0" err="1">
                <a:solidFill>
                  <a:schemeClr val="accent6">
                    <a:lumMod val="60000"/>
                    <a:lumOff val="40000"/>
                  </a:schemeClr>
                </a:solidFill>
              </a:rPr>
              <a:t>urant</a:t>
            </a:r>
            <a:r>
              <a:rPr lang="fr-FR" sz="1900" dirty="0">
                <a:solidFill>
                  <a:schemeClr val="accent6">
                    <a:lumMod val="60000"/>
                    <a:lumOff val="40000"/>
                  </a:schemeClr>
                </a:solidFill>
              </a:rPr>
              <a:t> </a:t>
            </a:r>
            <a:r>
              <a:rPr lang="fr-FR" sz="1900" dirty="0" smtClean="0">
                <a:solidFill>
                  <a:schemeClr val="accent6">
                    <a:lumMod val="60000"/>
                    <a:lumOff val="40000"/>
                  </a:schemeClr>
                </a:solidFill>
              </a:rPr>
              <a:t>la </a:t>
            </a:r>
            <a:r>
              <a:rPr lang="fr-FR" sz="1900" dirty="0">
                <a:solidFill>
                  <a:schemeClr val="accent6">
                    <a:lumMod val="60000"/>
                    <a:lumOff val="40000"/>
                  </a:schemeClr>
                </a:solidFill>
              </a:rPr>
              <a:t>crise </a:t>
            </a:r>
            <a:r>
              <a:rPr lang="fr-FR" sz="1900" dirty="0" smtClean="0">
                <a:solidFill>
                  <a:schemeClr val="accent6">
                    <a:lumMod val="60000"/>
                    <a:lumOff val="40000"/>
                  </a:schemeClr>
                </a:solidFill>
              </a:rPr>
              <a:t>COVID-19</a:t>
            </a:r>
            <a:endParaRPr lang="fr-FR" sz="1900" dirty="0">
              <a:solidFill>
                <a:schemeClr val="accent6">
                  <a:lumMod val="60000"/>
                  <a:lumOff val="40000"/>
                </a:schemeClr>
              </a:solidFill>
            </a:endParaRPr>
          </a:p>
          <a:p>
            <a:pPr lvl="1">
              <a:lnSpc>
                <a:spcPct val="100000"/>
              </a:lnSpc>
              <a:spcBef>
                <a:spcPts val="0"/>
              </a:spcBef>
              <a:buClr>
                <a:srgbClr val="9B008F"/>
              </a:buClr>
            </a:pPr>
            <a:r>
              <a:rPr lang="nl-BE" sz="1900" dirty="0" smtClean="0">
                <a:solidFill>
                  <a:schemeClr val="accent6">
                    <a:lumMod val="60000"/>
                    <a:lumOff val="40000"/>
                  </a:schemeClr>
                </a:solidFill>
              </a:rPr>
              <a:t>2020: </a:t>
            </a:r>
            <a:r>
              <a:rPr lang="nl-BE" sz="1900" dirty="0">
                <a:solidFill>
                  <a:schemeClr val="accent6">
                    <a:lumMod val="60000"/>
                    <a:lumOff val="40000"/>
                  </a:schemeClr>
                </a:solidFill>
              </a:rPr>
              <a:t>ROI = 46%, </a:t>
            </a:r>
            <a:r>
              <a:rPr lang="nl-BE" sz="1900" dirty="0" err="1">
                <a:solidFill>
                  <a:schemeClr val="accent6">
                    <a:lumMod val="60000"/>
                    <a:lumOff val="40000"/>
                  </a:schemeClr>
                </a:solidFill>
              </a:rPr>
              <a:t>concrètement</a:t>
            </a:r>
            <a:r>
              <a:rPr lang="nl-BE" sz="1900" dirty="0">
                <a:solidFill>
                  <a:schemeClr val="accent6">
                    <a:lumMod val="60000"/>
                    <a:lumOff val="40000"/>
                  </a:schemeClr>
                </a:solidFill>
              </a:rPr>
              <a:t> plus de </a:t>
            </a:r>
            <a:r>
              <a:rPr lang="nl-BE" sz="1900" dirty="0" smtClean="0">
                <a:solidFill>
                  <a:schemeClr val="accent6">
                    <a:lumMod val="60000"/>
                    <a:lumOff val="40000"/>
                  </a:schemeClr>
                </a:solidFill>
              </a:rPr>
              <a:t>€ </a:t>
            </a:r>
            <a:r>
              <a:rPr lang="nl-BE" sz="1900" dirty="0">
                <a:solidFill>
                  <a:schemeClr val="accent6">
                    <a:lumMod val="60000"/>
                    <a:lumOff val="40000"/>
                  </a:schemeClr>
                </a:solidFill>
              </a:rPr>
              <a:t>13 </a:t>
            </a:r>
            <a:r>
              <a:rPr lang="nl-BE" sz="1900" dirty="0" err="1" smtClean="0">
                <a:solidFill>
                  <a:schemeClr val="accent6">
                    <a:lumMod val="60000"/>
                    <a:lumOff val="40000"/>
                  </a:schemeClr>
                </a:solidFill>
              </a:rPr>
              <a:t>mio</a:t>
            </a:r>
            <a:endParaRPr lang="nl-BE" sz="1900" dirty="0">
              <a:solidFill>
                <a:schemeClr val="accent6">
                  <a:lumMod val="60000"/>
                  <a:lumOff val="40000"/>
                </a:schemeClr>
              </a:solidFill>
            </a:endParaRPr>
          </a:p>
          <a:p>
            <a:pPr lvl="1">
              <a:lnSpc>
                <a:spcPct val="100000"/>
              </a:lnSpc>
              <a:spcBef>
                <a:spcPts val="0"/>
              </a:spcBef>
              <a:buClr>
                <a:srgbClr val="9B008F"/>
              </a:buClr>
            </a:pPr>
            <a:r>
              <a:rPr lang="nl-BE" sz="1900" dirty="0" smtClean="0">
                <a:solidFill>
                  <a:schemeClr val="accent6">
                    <a:lumMod val="60000"/>
                    <a:lumOff val="40000"/>
                  </a:schemeClr>
                </a:solidFill>
              </a:rPr>
              <a:t>2020: </a:t>
            </a:r>
            <a:r>
              <a:rPr lang="nl-BE" sz="1900" dirty="0" err="1">
                <a:solidFill>
                  <a:schemeClr val="accent6">
                    <a:lumMod val="60000"/>
                    <a:lumOff val="40000"/>
                  </a:schemeClr>
                </a:solidFill>
              </a:rPr>
              <a:t>sur</a:t>
            </a:r>
            <a:r>
              <a:rPr lang="nl-BE" sz="1900" dirty="0">
                <a:solidFill>
                  <a:schemeClr val="accent6">
                    <a:lumMod val="60000"/>
                    <a:lumOff val="40000"/>
                  </a:schemeClr>
                </a:solidFill>
              </a:rPr>
              <a:t> 27 </a:t>
            </a:r>
            <a:r>
              <a:rPr lang="nl-BE" sz="1900" dirty="0" err="1">
                <a:solidFill>
                  <a:schemeClr val="accent6">
                    <a:lumMod val="60000"/>
                    <a:lumOff val="40000"/>
                  </a:schemeClr>
                </a:solidFill>
              </a:rPr>
              <a:t>projets</a:t>
            </a:r>
            <a:r>
              <a:rPr lang="nl-BE" sz="1900" dirty="0">
                <a:solidFill>
                  <a:schemeClr val="accent6">
                    <a:lumMod val="60000"/>
                    <a:lumOff val="40000"/>
                  </a:schemeClr>
                </a:solidFill>
              </a:rPr>
              <a:t>, 64% des </a:t>
            </a:r>
            <a:r>
              <a:rPr lang="nl-BE" sz="1900" dirty="0" err="1">
                <a:solidFill>
                  <a:schemeClr val="accent6">
                    <a:lumMod val="60000"/>
                    <a:lumOff val="40000"/>
                  </a:schemeClr>
                </a:solidFill>
              </a:rPr>
              <a:t>nouvelles</a:t>
            </a:r>
            <a:r>
              <a:rPr lang="nl-BE" sz="1900" dirty="0">
                <a:solidFill>
                  <a:schemeClr val="accent6">
                    <a:lumMod val="60000"/>
                    <a:lumOff val="40000"/>
                  </a:schemeClr>
                </a:solidFill>
              </a:rPr>
              <a:t> </a:t>
            </a:r>
            <a:r>
              <a:rPr lang="nl-BE" sz="1900" dirty="0" err="1">
                <a:solidFill>
                  <a:schemeClr val="accent6">
                    <a:lumMod val="60000"/>
                    <a:lumOff val="40000"/>
                  </a:schemeClr>
                </a:solidFill>
              </a:rPr>
              <a:t>fonctionnalités</a:t>
            </a:r>
            <a:r>
              <a:rPr lang="nl-BE" sz="1900" dirty="0">
                <a:solidFill>
                  <a:schemeClr val="accent6">
                    <a:lumMod val="60000"/>
                    <a:lumOff val="40000"/>
                  </a:schemeClr>
                </a:solidFill>
              </a:rPr>
              <a:t> </a:t>
            </a:r>
            <a:r>
              <a:rPr lang="nl-BE" sz="1900" dirty="0" err="1">
                <a:solidFill>
                  <a:schemeClr val="accent6">
                    <a:lumMod val="60000"/>
                    <a:lumOff val="40000"/>
                  </a:schemeClr>
                </a:solidFill>
              </a:rPr>
              <a:t>réalisées</a:t>
            </a:r>
            <a:r>
              <a:rPr lang="nl-BE" sz="1900" dirty="0">
                <a:solidFill>
                  <a:schemeClr val="accent6">
                    <a:lumMod val="60000"/>
                    <a:lumOff val="40000"/>
                  </a:schemeClr>
                </a:solidFill>
              </a:rPr>
              <a:t> </a:t>
            </a:r>
            <a:r>
              <a:rPr lang="nl-BE" sz="1900" dirty="0" err="1">
                <a:solidFill>
                  <a:schemeClr val="accent6">
                    <a:lumMod val="60000"/>
                    <a:lumOff val="40000"/>
                  </a:schemeClr>
                </a:solidFill>
              </a:rPr>
              <a:t>grâce</a:t>
            </a:r>
            <a:r>
              <a:rPr lang="nl-BE" sz="1900" dirty="0">
                <a:solidFill>
                  <a:schemeClr val="accent6">
                    <a:lumMod val="60000"/>
                    <a:lumOff val="40000"/>
                  </a:schemeClr>
                </a:solidFill>
              </a:rPr>
              <a:t> à la </a:t>
            </a:r>
            <a:r>
              <a:rPr lang="nl-BE" sz="1900" dirty="0" err="1">
                <a:solidFill>
                  <a:schemeClr val="accent6">
                    <a:lumMod val="60000"/>
                    <a:lumOff val="40000"/>
                  </a:schemeClr>
                </a:solidFill>
              </a:rPr>
              <a:t>réutilisation</a:t>
            </a:r>
            <a:endParaRPr lang="nl-BE" sz="1900" dirty="0">
              <a:solidFill>
                <a:schemeClr val="accent6">
                  <a:lumMod val="60000"/>
                  <a:lumOff val="40000"/>
                </a:schemeClr>
              </a:solidFill>
            </a:endParaRPr>
          </a:p>
          <a:p>
            <a:pPr lvl="1">
              <a:lnSpc>
                <a:spcPct val="100000"/>
              </a:lnSpc>
              <a:spcBef>
                <a:spcPts val="0"/>
              </a:spcBef>
              <a:buClr>
                <a:srgbClr val="9B008F"/>
              </a:buClr>
            </a:pPr>
            <a:r>
              <a:rPr lang="fr-FR" sz="1900" dirty="0" smtClean="0">
                <a:solidFill>
                  <a:schemeClr val="accent6">
                    <a:lumMod val="60000"/>
                    <a:lumOff val="40000"/>
                  </a:schemeClr>
                </a:solidFill>
              </a:rPr>
              <a:t>l’investissement est souvent déjà rentable dès la première réutilisation</a:t>
            </a:r>
          </a:p>
          <a:p>
            <a:pPr lvl="1">
              <a:lnSpc>
                <a:spcPct val="100000"/>
              </a:lnSpc>
              <a:spcBef>
                <a:spcPts val="0"/>
              </a:spcBef>
              <a:buClr>
                <a:srgbClr val="9B008F"/>
              </a:buClr>
            </a:pPr>
            <a:r>
              <a:rPr lang="fr-FR" sz="1900" dirty="0" smtClean="0">
                <a:solidFill>
                  <a:schemeClr val="accent6">
                    <a:lumMod val="60000"/>
                    <a:lumOff val="40000"/>
                  </a:schemeClr>
                </a:solidFill>
              </a:rPr>
              <a:t>voir </a:t>
            </a:r>
            <a:r>
              <a:rPr lang="fr-FR" sz="1900" dirty="0" smtClean="0">
                <a:solidFill>
                  <a:schemeClr val="accent6">
                    <a:lumMod val="60000"/>
                    <a:lumOff val="40000"/>
                  </a:schemeClr>
                </a:solidFill>
                <a:hlinkClick r:id="rId2"/>
              </a:rPr>
              <a:t>https://reuse.smals.be/language-selection</a:t>
            </a:r>
            <a:r>
              <a:rPr lang="fr-FR" sz="1800" dirty="0" smtClean="0">
                <a:solidFill>
                  <a:schemeClr val="accent6">
                    <a:lumMod val="60000"/>
                    <a:lumOff val="40000"/>
                  </a:schemeClr>
                </a:solidFill>
              </a:rPr>
              <a:t> </a:t>
            </a:r>
          </a:p>
          <a:p>
            <a:pPr>
              <a:lnSpc>
                <a:spcPct val="110000"/>
              </a:lnSpc>
              <a:spcBef>
                <a:spcPts val="0"/>
              </a:spcBef>
              <a:buClr>
                <a:srgbClr val="9B008F"/>
              </a:buClr>
            </a:pPr>
            <a:endParaRPr lang="nl-BE" sz="2200" dirty="0" smtClean="0">
              <a:solidFill>
                <a:schemeClr val="accent6">
                  <a:lumMod val="60000"/>
                  <a:lumOff val="40000"/>
                </a:schemeClr>
              </a:solidFill>
            </a:endParaRPr>
          </a:p>
          <a:p>
            <a:pPr>
              <a:lnSpc>
                <a:spcPct val="100000"/>
              </a:lnSpc>
              <a:spcBef>
                <a:spcPts val="0"/>
              </a:spcBef>
              <a:buClr>
                <a:srgbClr val="9B008F"/>
              </a:buClr>
            </a:pPr>
            <a:r>
              <a:rPr lang="nl-BE" sz="2000" dirty="0" err="1" smtClean="0">
                <a:solidFill>
                  <a:schemeClr val="accent6">
                    <a:lumMod val="60000"/>
                    <a:lumOff val="40000"/>
                  </a:schemeClr>
                </a:solidFill>
              </a:rPr>
              <a:t>Avantages</a:t>
            </a:r>
            <a:r>
              <a:rPr lang="nl-BE" sz="2000" dirty="0" smtClean="0">
                <a:solidFill>
                  <a:schemeClr val="accent6">
                    <a:lumMod val="60000"/>
                    <a:lumOff val="40000"/>
                  </a:schemeClr>
                </a:solidFill>
              </a:rPr>
              <a:t> </a:t>
            </a:r>
            <a:r>
              <a:rPr lang="nl-BE" sz="2000" dirty="0" err="1" smtClean="0">
                <a:solidFill>
                  <a:schemeClr val="accent6">
                    <a:lumMod val="60000"/>
                    <a:lumOff val="40000"/>
                  </a:schemeClr>
                </a:solidFill>
              </a:rPr>
              <a:t>d’échelle</a:t>
            </a:r>
            <a:r>
              <a:rPr lang="nl-BE" sz="2000" dirty="0" smtClean="0">
                <a:solidFill>
                  <a:schemeClr val="accent6">
                    <a:lumMod val="60000"/>
                    <a:lumOff val="40000"/>
                  </a:schemeClr>
                </a:solidFill>
              </a:rPr>
              <a:t> pour hardware et </a:t>
            </a:r>
            <a:r>
              <a:rPr lang="nl-BE" sz="2000" dirty="0" err="1" smtClean="0">
                <a:solidFill>
                  <a:schemeClr val="accent6">
                    <a:lumMod val="60000"/>
                    <a:lumOff val="40000"/>
                  </a:schemeClr>
                </a:solidFill>
              </a:rPr>
              <a:t>plate-formes</a:t>
            </a:r>
            <a:endParaRPr lang="nl-BE" sz="2000" dirty="0">
              <a:solidFill>
                <a:schemeClr val="accent6">
                  <a:lumMod val="60000"/>
                  <a:lumOff val="40000"/>
                </a:schemeClr>
              </a:solidFill>
            </a:endParaRPr>
          </a:p>
          <a:p>
            <a:pPr lvl="1">
              <a:lnSpc>
                <a:spcPct val="100000"/>
              </a:lnSpc>
              <a:spcBef>
                <a:spcPts val="0"/>
              </a:spcBef>
              <a:buClr>
                <a:srgbClr val="9B008F"/>
              </a:buClr>
            </a:pPr>
            <a:r>
              <a:rPr lang="nl-BE" sz="1900" dirty="0">
                <a:solidFill>
                  <a:schemeClr val="accent6">
                    <a:lumMod val="60000"/>
                    <a:lumOff val="40000"/>
                  </a:schemeClr>
                </a:solidFill>
              </a:rPr>
              <a:t>83 </a:t>
            </a:r>
            <a:r>
              <a:rPr lang="nl-BE" sz="1900" dirty="0" err="1">
                <a:solidFill>
                  <a:schemeClr val="accent6">
                    <a:lumMod val="60000"/>
                    <a:lumOff val="40000"/>
                  </a:schemeClr>
                </a:solidFill>
              </a:rPr>
              <a:t>institutions</a:t>
            </a:r>
            <a:r>
              <a:rPr lang="nl-BE" sz="1900" dirty="0">
                <a:solidFill>
                  <a:schemeClr val="accent6">
                    <a:lumMod val="60000"/>
                    <a:lumOff val="40000"/>
                  </a:schemeClr>
                </a:solidFill>
              </a:rPr>
              <a:t> </a:t>
            </a:r>
            <a:r>
              <a:rPr lang="nl-BE" sz="1900" dirty="0" err="1">
                <a:solidFill>
                  <a:schemeClr val="accent6">
                    <a:lumMod val="60000"/>
                    <a:lumOff val="40000"/>
                  </a:schemeClr>
                </a:solidFill>
              </a:rPr>
              <a:t>publiques</a:t>
            </a:r>
            <a:endParaRPr lang="nl-BE" sz="1900" dirty="0">
              <a:solidFill>
                <a:schemeClr val="accent6">
                  <a:lumMod val="60000"/>
                  <a:lumOff val="40000"/>
                </a:schemeClr>
              </a:solidFill>
            </a:endParaRPr>
          </a:p>
          <a:p>
            <a:pPr lvl="2">
              <a:lnSpc>
                <a:spcPct val="100000"/>
              </a:lnSpc>
              <a:spcBef>
                <a:spcPts val="0"/>
              </a:spcBef>
              <a:buClr>
                <a:srgbClr val="9B008F"/>
              </a:buClr>
            </a:pPr>
            <a:r>
              <a:rPr lang="nl-BE" sz="1900" dirty="0" err="1">
                <a:solidFill>
                  <a:schemeClr val="accent6">
                    <a:lumMod val="60000"/>
                    <a:lumOff val="40000"/>
                  </a:schemeClr>
                </a:solidFill>
              </a:rPr>
              <a:t>dont</a:t>
            </a:r>
            <a:r>
              <a:rPr lang="nl-BE" sz="1900" dirty="0">
                <a:solidFill>
                  <a:schemeClr val="accent6">
                    <a:lumMod val="60000"/>
                    <a:lumOff val="40000"/>
                  </a:schemeClr>
                </a:solidFill>
              </a:rPr>
              <a:t> 41 </a:t>
            </a:r>
            <a:r>
              <a:rPr lang="nl-BE" sz="1900" dirty="0" err="1">
                <a:solidFill>
                  <a:schemeClr val="accent6">
                    <a:lumMod val="60000"/>
                    <a:lumOff val="40000"/>
                  </a:schemeClr>
                </a:solidFill>
              </a:rPr>
              <a:t>organisations</a:t>
            </a:r>
            <a:r>
              <a:rPr lang="nl-BE" sz="1900" dirty="0">
                <a:solidFill>
                  <a:schemeClr val="accent6">
                    <a:lumMod val="60000"/>
                    <a:lumOff val="40000"/>
                  </a:schemeClr>
                </a:solidFill>
              </a:rPr>
              <a:t> </a:t>
            </a:r>
            <a:r>
              <a:rPr lang="nl-BE" sz="1900" dirty="0" err="1">
                <a:solidFill>
                  <a:schemeClr val="accent6">
                    <a:lumMod val="60000"/>
                    <a:lumOff val="40000"/>
                  </a:schemeClr>
                </a:solidFill>
              </a:rPr>
              <a:t>fédérales</a:t>
            </a:r>
            <a:endParaRPr lang="nl-BE" sz="1900" dirty="0">
              <a:solidFill>
                <a:schemeClr val="accent6">
                  <a:lumMod val="60000"/>
                  <a:lumOff val="40000"/>
                </a:schemeClr>
              </a:solidFill>
            </a:endParaRPr>
          </a:p>
          <a:p>
            <a:pPr lvl="1">
              <a:lnSpc>
                <a:spcPct val="100000"/>
              </a:lnSpc>
              <a:spcBef>
                <a:spcPts val="0"/>
              </a:spcBef>
              <a:buClr>
                <a:srgbClr val="9B008F"/>
              </a:buClr>
            </a:pPr>
            <a:r>
              <a:rPr lang="nl-BE" sz="1900" dirty="0" err="1" smtClean="0">
                <a:solidFill>
                  <a:schemeClr val="accent6">
                    <a:lumMod val="60000"/>
                    <a:lumOff val="40000"/>
                  </a:schemeClr>
                </a:solidFill>
              </a:rPr>
              <a:t>nombre</a:t>
            </a:r>
            <a:r>
              <a:rPr lang="nl-BE" sz="1900" dirty="0" smtClean="0">
                <a:solidFill>
                  <a:schemeClr val="accent6">
                    <a:lumMod val="60000"/>
                    <a:lumOff val="40000"/>
                  </a:schemeClr>
                </a:solidFill>
              </a:rPr>
              <a:t> </a:t>
            </a:r>
            <a:r>
              <a:rPr lang="nl-BE" sz="1900" dirty="0">
                <a:solidFill>
                  <a:schemeClr val="accent6">
                    <a:lumMod val="60000"/>
                    <a:lumOff val="40000"/>
                  </a:schemeClr>
                </a:solidFill>
              </a:rPr>
              <a:t>de services </a:t>
            </a:r>
            <a:r>
              <a:rPr lang="nl-BE" sz="1900" dirty="0" smtClean="0">
                <a:solidFill>
                  <a:schemeClr val="accent6">
                    <a:lumMod val="60000"/>
                    <a:lumOff val="40000"/>
                  </a:schemeClr>
                </a:solidFill>
              </a:rPr>
              <a:t>: </a:t>
            </a:r>
            <a:r>
              <a:rPr lang="nl-BE" sz="1900" dirty="0">
                <a:solidFill>
                  <a:schemeClr val="accent6">
                    <a:lumMod val="60000"/>
                    <a:lumOff val="40000"/>
                  </a:schemeClr>
                </a:solidFill>
              </a:rPr>
              <a:t>23</a:t>
            </a:r>
          </a:p>
          <a:p>
            <a:pPr lvl="1">
              <a:lnSpc>
                <a:spcPct val="100000"/>
              </a:lnSpc>
              <a:spcBef>
                <a:spcPts val="0"/>
              </a:spcBef>
              <a:buClr>
                <a:srgbClr val="9B008F"/>
              </a:buClr>
            </a:pPr>
            <a:r>
              <a:rPr lang="nl-BE" sz="1900" dirty="0" err="1" smtClean="0">
                <a:solidFill>
                  <a:schemeClr val="accent6">
                    <a:lumMod val="60000"/>
                    <a:lumOff val="40000"/>
                  </a:schemeClr>
                </a:solidFill>
              </a:rPr>
              <a:t>voir</a:t>
            </a:r>
            <a:r>
              <a:rPr lang="nl-BE" sz="1900" dirty="0" smtClean="0">
                <a:solidFill>
                  <a:schemeClr val="accent6">
                    <a:lumMod val="60000"/>
                    <a:lumOff val="40000"/>
                  </a:schemeClr>
                </a:solidFill>
              </a:rPr>
              <a:t> </a:t>
            </a:r>
            <a:r>
              <a:rPr lang="nl-BE" sz="1900" dirty="0">
                <a:solidFill>
                  <a:schemeClr val="accent6">
                    <a:lumMod val="60000"/>
                    <a:lumOff val="40000"/>
                  </a:schemeClr>
                </a:solidFill>
              </a:rPr>
              <a:t>les slides </a:t>
            </a:r>
            <a:r>
              <a:rPr lang="nl-BE" sz="1900" dirty="0" err="1">
                <a:solidFill>
                  <a:schemeClr val="accent6">
                    <a:lumMod val="60000"/>
                    <a:lumOff val="40000"/>
                  </a:schemeClr>
                </a:solidFill>
              </a:rPr>
              <a:t>consacrés</a:t>
            </a:r>
            <a:r>
              <a:rPr lang="nl-BE" sz="1900" dirty="0">
                <a:solidFill>
                  <a:schemeClr val="accent6">
                    <a:lumMod val="60000"/>
                    <a:lumOff val="40000"/>
                  </a:schemeClr>
                </a:solidFill>
              </a:rPr>
              <a:t> au G-Cloud</a:t>
            </a:r>
          </a:p>
        </p:txBody>
      </p:sp>
    </p:spTree>
    <p:extLst>
      <p:ext uri="{BB962C8B-B14F-4D97-AF65-F5344CB8AC3E}">
        <p14:creationId xmlns:p14="http://schemas.microsoft.com/office/powerpoint/2010/main" val="3283607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nl-BE" smtClean="0"/>
              <a:t>Enkele behaalde resultaten – Quelques résultats atteints</a:t>
            </a:r>
            <a:endParaRPr lang="en-US" dirty="0"/>
          </a:p>
        </p:txBody>
      </p:sp>
      <p:sp>
        <p:nvSpPr>
          <p:cNvPr id="4" name="Content Placeholder 3"/>
          <p:cNvSpPr>
            <a:spLocks noGrp="1"/>
          </p:cNvSpPr>
          <p:nvPr>
            <p:ph sz="half" idx="4294967295"/>
          </p:nvPr>
        </p:nvSpPr>
        <p:spPr>
          <a:xfrm>
            <a:off x="329184" y="1130300"/>
            <a:ext cx="5661025" cy="5327650"/>
          </a:xfrm>
        </p:spPr>
        <p:txBody>
          <a:bodyPr>
            <a:normAutofit fontScale="85000" lnSpcReduction="20000"/>
          </a:bodyPr>
          <a:lstStyle/>
          <a:p>
            <a:pPr>
              <a:lnSpc>
                <a:spcPct val="120000"/>
              </a:lnSpc>
              <a:spcBef>
                <a:spcPts val="0"/>
              </a:spcBef>
              <a:buClr>
                <a:srgbClr val="9B008F"/>
              </a:buClr>
            </a:pPr>
            <a:r>
              <a:rPr lang="en-US" dirty="0" err="1">
                <a:solidFill>
                  <a:schemeClr val="accent6"/>
                </a:solidFill>
              </a:rPr>
              <a:t>Methodologie</a:t>
            </a:r>
            <a:r>
              <a:rPr lang="en-US" dirty="0">
                <a:solidFill>
                  <a:schemeClr val="accent6"/>
                </a:solidFill>
              </a:rPr>
              <a:t> </a:t>
            </a:r>
            <a:r>
              <a:rPr lang="en-US" dirty="0" err="1">
                <a:solidFill>
                  <a:schemeClr val="accent6"/>
                </a:solidFill>
              </a:rPr>
              <a:t>voor</a:t>
            </a:r>
            <a:r>
              <a:rPr lang="en-US" dirty="0">
                <a:solidFill>
                  <a:schemeClr val="accent6"/>
                </a:solidFill>
              </a:rPr>
              <a:t> </a:t>
            </a:r>
            <a:r>
              <a:rPr lang="en-US" dirty="0" err="1">
                <a:solidFill>
                  <a:schemeClr val="accent6"/>
                </a:solidFill>
              </a:rPr>
              <a:t>ontwikkeling</a:t>
            </a:r>
            <a:r>
              <a:rPr lang="en-US" dirty="0">
                <a:solidFill>
                  <a:schemeClr val="accent6"/>
                </a:solidFill>
              </a:rPr>
              <a:t> van </a:t>
            </a:r>
            <a:r>
              <a:rPr lang="en-US" dirty="0" err="1">
                <a:solidFill>
                  <a:schemeClr val="accent6"/>
                </a:solidFill>
              </a:rPr>
              <a:t>nieuwe</a:t>
            </a:r>
            <a:r>
              <a:rPr lang="en-US" dirty="0">
                <a:solidFill>
                  <a:schemeClr val="accent6"/>
                </a:solidFill>
              </a:rPr>
              <a:t> </a:t>
            </a:r>
            <a:r>
              <a:rPr lang="en-US" dirty="0" err="1">
                <a:solidFill>
                  <a:schemeClr val="accent6"/>
                </a:solidFill>
              </a:rPr>
              <a:t>diensten</a:t>
            </a:r>
            <a:endParaRPr lang="en-US" dirty="0">
              <a:solidFill>
                <a:schemeClr val="accent6"/>
              </a:solidFill>
            </a:endParaRPr>
          </a:p>
          <a:p>
            <a:pPr lvl="1">
              <a:lnSpc>
                <a:spcPct val="120000"/>
              </a:lnSpc>
              <a:spcBef>
                <a:spcPts val="0"/>
              </a:spcBef>
              <a:buClr>
                <a:srgbClr val="9B008F"/>
              </a:buClr>
            </a:pPr>
            <a:r>
              <a:rPr lang="en-US" dirty="0" smtClean="0">
                <a:solidFill>
                  <a:schemeClr val="accent6"/>
                </a:solidFill>
              </a:rPr>
              <a:t>Smals </a:t>
            </a:r>
            <a:r>
              <a:rPr lang="en-US" dirty="0" err="1">
                <a:solidFill>
                  <a:schemeClr val="accent6"/>
                </a:solidFill>
              </a:rPr>
              <a:t>maakt</a:t>
            </a:r>
            <a:r>
              <a:rPr lang="en-US" dirty="0">
                <a:solidFill>
                  <a:schemeClr val="accent6"/>
                </a:solidFill>
              </a:rPr>
              <a:t> </a:t>
            </a:r>
            <a:r>
              <a:rPr lang="en-US" dirty="0" err="1">
                <a:solidFill>
                  <a:schemeClr val="accent6"/>
                </a:solidFill>
              </a:rPr>
              <a:t>gebruik</a:t>
            </a:r>
            <a:r>
              <a:rPr lang="en-US" dirty="0">
                <a:solidFill>
                  <a:schemeClr val="accent6"/>
                </a:solidFill>
              </a:rPr>
              <a:t> van </a:t>
            </a:r>
            <a:r>
              <a:rPr lang="en-US" dirty="0" err="1">
                <a:solidFill>
                  <a:schemeClr val="accent6"/>
                </a:solidFill>
              </a:rPr>
              <a:t>moderne</a:t>
            </a:r>
            <a:r>
              <a:rPr lang="en-US" dirty="0">
                <a:solidFill>
                  <a:schemeClr val="accent6"/>
                </a:solidFill>
              </a:rPr>
              <a:t> project management </a:t>
            </a:r>
            <a:r>
              <a:rPr lang="en-US" dirty="0" err="1">
                <a:solidFill>
                  <a:schemeClr val="accent6"/>
                </a:solidFill>
              </a:rPr>
              <a:t>standaarden</a:t>
            </a:r>
            <a:r>
              <a:rPr lang="en-US" dirty="0">
                <a:solidFill>
                  <a:schemeClr val="accent6"/>
                </a:solidFill>
              </a:rPr>
              <a:t> die “state-of-the-art” </a:t>
            </a:r>
            <a:r>
              <a:rPr lang="en-US" dirty="0" err="1" smtClean="0">
                <a:solidFill>
                  <a:schemeClr val="accent6"/>
                </a:solidFill>
              </a:rPr>
              <a:t>zijn</a:t>
            </a:r>
            <a:r>
              <a:rPr lang="en-US" dirty="0" smtClean="0">
                <a:solidFill>
                  <a:schemeClr val="accent6"/>
                </a:solidFill>
              </a:rPr>
              <a:t>, </a:t>
            </a:r>
            <a:r>
              <a:rPr lang="en-US" dirty="0" err="1">
                <a:solidFill>
                  <a:schemeClr val="accent6"/>
                </a:solidFill>
              </a:rPr>
              <a:t>zoals</a:t>
            </a:r>
            <a:r>
              <a:rPr lang="en-US" dirty="0">
                <a:solidFill>
                  <a:schemeClr val="accent6"/>
                </a:solidFill>
              </a:rPr>
              <a:t> Prince2, </a:t>
            </a:r>
            <a:r>
              <a:rPr lang="en-US" dirty="0" smtClean="0">
                <a:solidFill>
                  <a:schemeClr val="accent6"/>
                </a:solidFill>
              </a:rPr>
              <a:t>agile </a:t>
            </a:r>
            <a:r>
              <a:rPr lang="en-US" dirty="0" err="1" smtClean="0">
                <a:solidFill>
                  <a:schemeClr val="accent6"/>
                </a:solidFill>
              </a:rPr>
              <a:t>methodologieën</a:t>
            </a:r>
            <a:r>
              <a:rPr lang="en-US" dirty="0" smtClean="0">
                <a:solidFill>
                  <a:schemeClr val="accent6"/>
                </a:solidFill>
              </a:rPr>
              <a:t>, …</a:t>
            </a:r>
            <a:endParaRPr lang="en-US" dirty="0">
              <a:solidFill>
                <a:schemeClr val="accent6"/>
              </a:solidFill>
            </a:endParaRPr>
          </a:p>
          <a:p>
            <a:pPr lvl="1">
              <a:lnSpc>
                <a:spcPct val="120000"/>
              </a:lnSpc>
              <a:spcBef>
                <a:spcPts val="0"/>
              </a:spcBef>
              <a:buClr>
                <a:srgbClr val="9B008F"/>
              </a:buClr>
            </a:pPr>
            <a:r>
              <a:rPr lang="en-US" dirty="0" err="1" smtClean="0">
                <a:solidFill>
                  <a:schemeClr val="accent6"/>
                </a:solidFill>
              </a:rPr>
              <a:t>dit</a:t>
            </a:r>
            <a:r>
              <a:rPr lang="en-US" dirty="0" smtClean="0">
                <a:solidFill>
                  <a:schemeClr val="accent6"/>
                </a:solidFill>
              </a:rPr>
              <a:t> </a:t>
            </a:r>
            <a:r>
              <a:rPr lang="en-US" dirty="0" err="1">
                <a:solidFill>
                  <a:schemeClr val="accent6"/>
                </a:solidFill>
              </a:rPr>
              <a:t>zorgt</a:t>
            </a:r>
            <a:r>
              <a:rPr lang="en-US" dirty="0">
                <a:solidFill>
                  <a:schemeClr val="accent6"/>
                </a:solidFill>
              </a:rPr>
              <a:t> </a:t>
            </a:r>
            <a:r>
              <a:rPr lang="en-US" dirty="0" err="1">
                <a:solidFill>
                  <a:schemeClr val="accent6"/>
                </a:solidFill>
              </a:rPr>
              <a:t>voor</a:t>
            </a:r>
            <a:r>
              <a:rPr lang="en-US" dirty="0">
                <a:solidFill>
                  <a:schemeClr val="accent6"/>
                </a:solidFill>
              </a:rPr>
              <a:t> </a:t>
            </a:r>
            <a:r>
              <a:rPr lang="en-US" dirty="0" err="1">
                <a:solidFill>
                  <a:schemeClr val="accent6"/>
                </a:solidFill>
              </a:rPr>
              <a:t>een</a:t>
            </a:r>
            <a:r>
              <a:rPr lang="en-US" dirty="0">
                <a:solidFill>
                  <a:schemeClr val="accent6"/>
                </a:solidFill>
              </a:rPr>
              <a:t> </a:t>
            </a:r>
            <a:r>
              <a:rPr lang="en-US" dirty="0" err="1">
                <a:solidFill>
                  <a:schemeClr val="accent6"/>
                </a:solidFill>
              </a:rPr>
              <a:t>professionele</a:t>
            </a:r>
            <a:r>
              <a:rPr lang="en-US" dirty="0">
                <a:solidFill>
                  <a:schemeClr val="accent6"/>
                </a:solidFill>
              </a:rPr>
              <a:t> </a:t>
            </a:r>
            <a:r>
              <a:rPr lang="en-US" dirty="0" err="1">
                <a:solidFill>
                  <a:schemeClr val="accent6"/>
                </a:solidFill>
              </a:rPr>
              <a:t>opvolging</a:t>
            </a:r>
            <a:r>
              <a:rPr lang="en-US" dirty="0">
                <a:solidFill>
                  <a:schemeClr val="accent6"/>
                </a:solidFill>
              </a:rPr>
              <a:t> van de </a:t>
            </a:r>
            <a:r>
              <a:rPr lang="en-US" dirty="0" err="1">
                <a:solidFill>
                  <a:schemeClr val="accent6"/>
                </a:solidFill>
              </a:rPr>
              <a:t>projecten</a:t>
            </a:r>
            <a:r>
              <a:rPr lang="en-US" dirty="0">
                <a:solidFill>
                  <a:schemeClr val="accent6"/>
                </a:solidFill>
              </a:rPr>
              <a:t> door de </a:t>
            </a:r>
            <a:r>
              <a:rPr lang="en-US" dirty="0" err="1">
                <a:solidFill>
                  <a:schemeClr val="accent6"/>
                </a:solidFill>
              </a:rPr>
              <a:t>verschillende</a:t>
            </a:r>
            <a:r>
              <a:rPr lang="en-US" dirty="0">
                <a:solidFill>
                  <a:schemeClr val="accent6"/>
                </a:solidFill>
              </a:rPr>
              <a:t> </a:t>
            </a:r>
            <a:r>
              <a:rPr lang="en-US" dirty="0" err="1">
                <a:solidFill>
                  <a:schemeClr val="accent6"/>
                </a:solidFill>
              </a:rPr>
              <a:t>fundamentele</a:t>
            </a:r>
            <a:r>
              <a:rPr lang="en-US" dirty="0">
                <a:solidFill>
                  <a:schemeClr val="accent6"/>
                </a:solidFill>
              </a:rPr>
              <a:t> </a:t>
            </a:r>
            <a:r>
              <a:rPr lang="en-US" dirty="0" err="1">
                <a:solidFill>
                  <a:schemeClr val="accent6"/>
                </a:solidFill>
              </a:rPr>
              <a:t>aspecten</a:t>
            </a:r>
            <a:r>
              <a:rPr lang="en-US" dirty="0">
                <a:solidFill>
                  <a:schemeClr val="accent6"/>
                </a:solidFill>
              </a:rPr>
              <a:t> </a:t>
            </a:r>
            <a:r>
              <a:rPr lang="en-US" dirty="0" err="1">
                <a:solidFill>
                  <a:schemeClr val="accent6"/>
                </a:solidFill>
              </a:rPr>
              <a:t>te</a:t>
            </a:r>
            <a:r>
              <a:rPr lang="en-US" dirty="0">
                <a:solidFill>
                  <a:schemeClr val="accent6"/>
                </a:solidFill>
              </a:rPr>
              <a:t> </a:t>
            </a:r>
            <a:r>
              <a:rPr lang="en-US" dirty="0" err="1">
                <a:solidFill>
                  <a:schemeClr val="accent6"/>
                </a:solidFill>
              </a:rPr>
              <a:t>borgen</a:t>
            </a:r>
            <a:r>
              <a:rPr lang="en-US" dirty="0">
                <a:solidFill>
                  <a:schemeClr val="accent6"/>
                </a:solidFill>
              </a:rPr>
              <a:t>, </a:t>
            </a:r>
            <a:r>
              <a:rPr lang="en-US" dirty="0" err="1">
                <a:solidFill>
                  <a:schemeClr val="accent6"/>
                </a:solidFill>
              </a:rPr>
              <a:t>zijnde</a:t>
            </a:r>
            <a:endParaRPr lang="en-US" dirty="0">
              <a:solidFill>
                <a:schemeClr val="accent6"/>
              </a:solidFill>
            </a:endParaRPr>
          </a:p>
          <a:p>
            <a:pPr marL="1079500" lvl="2" indent="-165100" defTabSz="581025">
              <a:lnSpc>
                <a:spcPct val="120000"/>
              </a:lnSpc>
              <a:spcBef>
                <a:spcPts val="0"/>
              </a:spcBef>
              <a:buClr>
                <a:srgbClr val="9B008F"/>
              </a:buClr>
            </a:pPr>
            <a:r>
              <a:rPr lang="en-US" dirty="0">
                <a:solidFill>
                  <a:schemeClr val="accent6"/>
                </a:solidFill>
              </a:rPr>
              <a:t>	</a:t>
            </a:r>
            <a:r>
              <a:rPr lang="en-US" dirty="0" smtClean="0">
                <a:solidFill>
                  <a:schemeClr val="accent6"/>
                </a:solidFill>
              </a:rPr>
              <a:t>planning</a:t>
            </a:r>
            <a:endParaRPr lang="en-US" dirty="0">
              <a:solidFill>
                <a:schemeClr val="accent6"/>
              </a:solidFill>
            </a:endParaRPr>
          </a:p>
          <a:p>
            <a:pPr marL="1079500" lvl="2" indent="-165100" defTabSz="581025">
              <a:lnSpc>
                <a:spcPct val="120000"/>
              </a:lnSpc>
              <a:spcBef>
                <a:spcPts val="0"/>
              </a:spcBef>
              <a:buClr>
                <a:srgbClr val="9B008F"/>
              </a:buClr>
            </a:pPr>
            <a:r>
              <a:rPr lang="en-US" dirty="0">
                <a:solidFill>
                  <a:schemeClr val="accent6"/>
                </a:solidFill>
              </a:rPr>
              <a:t>	</a:t>
            </a:r>
            <a:r>
              <a:rPr lang="en-US" dirty="0" smtClean="0">
                <a:solidFill>
                  <a:schemeClr val="accent6"/>
                </a:solidFill>
              </a:rPr>
              <a:t>budget</a:t>
            </a:r>
            <a:endParaRPr lang="en-US" dirty="0">
              <a:solidFill>
                <a:schemeClr val="accent6"/>
              </a:solidFill>
            </a:endParaRPr>
          </a:p>
          <a:p>
            <a:pPr marL="1079500" lvl="2" indent="-165100" defTabSz="581025">
              <a:lnSpc>
                <a:spcPct val="120000"/>
              </a:lnSpc>
              <a:spcBef>
                <a:spcPts val="0"/>
              </a:spcBef>
              <a:buClr>
                <a:srgbClr val="9B008F"/>
              </a:buClr>
            </a:pPr>
            <a:r>
              <a:rPr lang="en-US" dirty="0">
                <a:solidFill>
                  <a:schemeClr val="accent6"/>
                </a:solidFill>
              </a:rPr>
              <a:t>	</a:t>
            </a:r>
            <a:r>
              <a:rPr lang="en-US" dirty="0" err="1" smtClean="0">
                <a:solidFill>
                  <a:schemeClr val="accent6"/>
                </a:solidFill>
              </a:rPr>
              <a:t>kwaliteit</a:t>
            </a:r>
            <a:r>
              <a:rPr lang="en-US" dirty="0" smtClean="0">
                <a:solidFill>
                  <a:schemeClr val="accent6"/>
                </a:solidFill>
              </a:rPr>
              <a:t> </a:t>
            </a:r>
            <a:endParaRPr lang="en-US" dirty="0">
              <a:solidFill>
                <a:schemeClr val="accent6"/>
              </a:solidFill>
            </a:endParaRPr>
          </a:p>
          <a:p>
            <a:pPr marL="1079500" lvl="2" indent="-165100" defTabSz="581025">
              <a:lnSpc>
                <a:spcPct val="120000"/>
              </a:lnSpc>
              <a:spcBef>
                <a:spcPts val="0"/>
              </a:spcBef>
              <a:buClr>
                <a:srgbClr val="9B008F"/>
              </a:buClr>
            </a:pPr>
            <a:r>
              <a:rPr lang="en-US" dirty="0">
                <a:solidFill>
                  <a:schemeClr val="accent6"/>
                </a:solidFill>
              </a:rPr>
              <a:t>	</a:t>
            </a:r>
            <a:r>
              <a:rPr lang="en-US" dirty="0" smtClean="0">
                <a:solidFill>
                  <a:schemeClr val="accent6"/>
                </a:solidFill>
              </a:rPr>
              <a:t>scope </a:t>
            </a:r>
            <a:r>
              <a:rPr lang="en-US" dirty="0">
                <a:solidFill>
                  <a:schemeClr val="accent6"/>
                </a:solidFill>
              </a:rPr>
              <a:t>(business </a:t>
            </a:r>
            <a:r>
              <a:rPr lang="en-US" dirty="0" err="1">
                <a:solidFill>
                  <a:schemeClr val="accent6"/>
                </a:solidFill>
              </a:rPr>
              <a:t>toegevoegde</a:t>
            </a:r>
            <a:r>
              <a:rPr lang="en-US" dirty="0">
                <a:solidFill>
                  <a:schemeClr val="accent6"/>
                </a:solidFill>
              </a:rPr>
              <a:t> </a:t>
            </a:r>
            <a:r>
              <a:rPr lang="en-US" dirty="0" err="1">
                <a:solidFill>
                  <a:schemeClr val="accent6"/>
                </a:solidFill>
              </a:rPr>
              <a:t>waarde</a:t>
            </a:r>
            <a:r>
              <a:rPr lang="en-US" dirty="0">
                <a:solidFill>
                  <a:schemeClr val="accent6"/>
                </a:solidFill>
              </a:rPr>
              <a:t>)</a:t>
            </a:r>
          </a:p>
          <a:p>
            <a:pPr lvl="1">
              <a:lnSpc>
                <a:spcPct val="120000"/>
              </a:lnSpc>
              <a:spcBef>
                <a:spcPts val="0"/>
              </a:spcBef>
              <a:buClr>
                <a:srgbClr val="9B008F"/>
              </a:buClr>
            </a:pPr>
            <a:r>
              <a:rPr lang="en-US" dirty="0" err="1" smtClean="0">
                <a:solidFill>
                  <a:schemeClr val="accent6"/>
                </a:solidFill>
              </a:rPr>
              <a:t>alle</a:t>
            </a:r>
            <a:r>
              <a:rPr lang="en-US" dirty="0" smtClean="0">
                <a:solidFill>
                  <a:schemeClr val="accent6"/>
                </a:solidFill>
              </a:rPr>
              <a:t> </a:t>
            </a:r>
            <a:r>
              <a:rPr lang="en-US" dirty="0" err="1">
                <a:solidFill>
                  <a:schemeClr val="accent6"/>
                </a:solidFill>
              </a:rPr>
              <a:t>belangrijke</a:t>
            </a:r>
            <a:r>
              <a:rPr lang="en-US" dirty="0">
                <a:solidFill>
                  <a:schemeClr val="accent6"/>
                </a:solidFill>
              </a:rPr>
              <a:t> </a:t>
            </a:r>
            <a:r>
              <a:rPr lang="en-US" dirty="0" err="1">
                <a:solidFill>
                  <a:schemeClr val="accent6"/>
                </a:solidFill>
              </a:rPr>
              <a:t>dimensies</a:t>
            </a:r>
            <a:r>
              <a:rPr lang="en-US" dirty="0">
                <a:solidFill>
                  <a:schemeClr val="accent6"/>
                </a:solidFill>
              </a:rPr>
              <a:t> </a:t>
            </a:r>
            <a:r>
              <a:rPr lang="en-US" dirty="0" err="1">
                <a:solidFill>
                  <a:schemeClr val="accent6"/>
                </a:solidFill>
              </a:rPr>
              <a:t>worden</a:t>
            </a:r>
            <a:r>
              <a:rPr lang="en-US" dirty="0">
                <a:solidFill>
                  <a:schemeClr val="accent6"/>
                </a:solidFill>
              </a:rPr>
              <a:t> </a:t>
            </a:r>
            <a:r>
              <a:rPr lang="en-US" dirty="0" err="1">
                <a:solidFill>
                  <a:schemeClr val="accent6"/>
                </a:solidFill>
              </a:rPr>
              <a:t>meegenomen</a:t>
            </a:r>
            <a:r>
              <a:rPr lang="en-US" dirty="0">
                <a:solidFill>
                  <a:schemeClr val="accent6"/>
                </a:solidFill>
              </a:rPr>
              <a:t> </a:t>
            </a:r>
            <a:r>
              <a:rPr lang="en-US" dirty="0" err="1">
                <a:solidFill>
                  <a:schemeClr val="accent6"/>
                </a:solidFill>
              </a:rPr>
              <a:t>o.a</a:t>
            </a:r>
            <a:r>
              <a:rPr lang="en-US" dirty="0">
                <a:solidFill>
                  <a:schemeClr val="accent6"/>
                </a:solidFill>
              </a:rPr>
              <a:t>. </a:t>
            </a:r>
            <a:r>
              <a:rPr lang="en-US" dirty="0" err="1" smtClean="0">
                <a:solidFill>
                  <a:schemeClr val="accent6"/>
                </a:solidFill>
              </a:rPr>
              <a:t>informatieveiligheid</a:t>
            </a:r>
            <a:r>
              <a:rPr lang="en-US" dirty="0">
                <a:solidFill>
                  <a:schemeClr val="accent6"/>
                </a:solidFill>
              </a:rPr>
              <a:t>, </a:t>
            </a:r>
            <a:r>
              <a:rPr lang="en-US" dirty="0" err="1">
                <a:solidFill>
                  <a:schemeClr val="accent6"/>
                </a:solidFill>
              </a:rPr>
              <a:t>stabiliteit</a:t>
            </a:r>
            <a:r>
              <a:rPr lang="en-US" dirty="0">
                <a:solidFill>
                  <a:schemeClr val="accent6"/>
                </a:solidFill>
              </a:rPr>
              <a:t>, privacy, reuse, </a:t>
            </a:r>
            <a:r>
              <a:rPr lang="en-US" dirty="0" err="1" smtClean="0">
                <a:solidFill>
                  <a:schemeClr val="accent6"/>
                </a:solidFill>
              </a:rPr>
              <a:t>minimalisering</a:t>
            </a:r>
            <a:r>
              <a:rPr lang="en-US" dirty="0" smtClean="0">
                <a:solidFill>
                  <a:schemeClr val="accent6"/>
                </a:solidFill>
              </a:rPr>
              <a:t> </a:t>
            </a:r>
            <a:r>
              <a:rPr lang="en-US" dirty="0" err="1" smtClean="0">
                <a:solidFill>
                  <a:schemeClr val="accent6"/>
                </a:solidFill>
              </a:rPr>
              <a:t>operationele</a:t>
            </a:r>
            <a:r>
              <a:rPr lang="en-US" dirty="0" smtClean="0">
                <a:solidFill>
                  <a:schemeClr val="accent6"/>
                </a:solidFill>
              </a:rPr>
              <a:t> </a:t>
            </a:r>
            <a:r>
              <a:rPr lang="en-US" dirty="0" err="1" smtClean="0">
                <a:solidFill>
                  <a:schemeClr val="accent6"/>
                </a:solidFill>
              </a:rPr>
              <a:t>kosten</a:t>
            </a:r>
            <a:r>
              <a:rPr lang="en-US" dirty="0" smtClean="0">
                <a:solidFill>
                  <a:schemeClr val="accent6"/>
                </a:solidFill>
              </a:rPr>
              <a:t>, …</a:t>
            </a:r>
          </a:p>
        </p:txBody>
      </p:sp>
      <p:sp>
        <p:nvSpPr>
          <p:cNvPr id="6" name="Content Placeholder 5"/>
          <p:cNvSpPr>
            <a:spLocks noGrp="1"/>
          </p:cNvSpPr>
          <p:nvPr>
            <p:ph sz="quarter" idx="4294967295"/>
          </p:nvPr>
        </p:nvSpPr>
        <p:spPr>
          <a:xfrm>
            <a:off x="6317488" y="1127126"/>
            <a:ext cx="5664200" cy="5318125"/>
          </a:xfrm>
        </p:spPr>
        <p:txBody>
          <a:bodyPr>
            <a:noAutofit/>
          </a:bodyPr>
          <a:lstStyle/>
          <a:p>
            <a:pPr>
              <a:lnSpc>
                <a:spcPct val="100000"/>
              </a:lnSpc>
              <a:spcBef>
                <a:spcPts val="0"/>
              </a:spcBef>
              <a:buClr>
                <a:srgbClr val="9B008F"/>
              </a:buClr>
            </a:pPr>
            <a:r>
              <a:rPr lang="fr-BE" sz="2400" dirty="0">
                <a:solidFill>
                  <a:schemeClr val="accent6">
                    <a:lumMod val="60000"/>
                    <a:lumOff val="40000"/>
                  </a:schemeClr>
                </a:solidFill>
              </a:rPr>
              <a:t>Méthodologie pour le développement de nouveaux services</a:t>
            </a:r>
          </a:p>
          <a:p>
            <a:pPr lvl="1">
              <a:lnSpc>
                <a:spcPct val="100000"/>
              </a:lnSpc>
              <a:spcBef>
                <a:spcPts val="0"/>
              </a:spcBef>
              <a:buClr>
                <a:srgbClr val="9B008F"/>
              </a:buClr>
            </a:pPr>
            <a:r>
              <a:rPr lang="fr-BE" sz="2000" dirty="0">
                <a:solidFill>
                  <a:schemeClr val="accent6">
                    <a:lumMod val="60000"/>
                    <a:lumOff val="40000"/>
                  </a:schemeClr>
                </a:solidFill>
              </a:rPr>
              <a:t>Smals a recours à des standards de gestion de projets modernes et avancés, telles Prince2, méthodologies </a:t>
            </a:r>
            <a:r>
              <a:rPr lang="fr-BE" sz="2000" dirty="0" smtClean="0">
                <a:solidFill>
                  <a:schemeClr val="accent6">
                    <a:lumMod val="60000"/>
                    <a:lumOff val="40000"/>
                  </a:schemeClr>
                </a:solidFill>
              </a:rPr>
              <a:t>agiles, …</a:t>
            </a:r>
            <a:endParaRPr lang="fr-BE" sz="2000" dirty="0">
              <a:solidFill>
                <a:schemeClr val="accent6">
                  <a:lumMod val="60000"/>
                  <a:lumOff val="40000"/>
                </a:schemeClr>
              </a:solidFill>
            </a:endParaRPr>
          </a:p>
          <a:p>
            <a:pPr lvl="1">
              <a:lnSpc>
                <a:spcPct val="100000"/>
              </a:lnSpc>
              <a:spcBef>
                <a:spcPts val="0"/>
              </a:spcBef>
              <a:buClr>
                <a:srgbClr val="9B008F"/>
              </a:buClr>
            </a:pPr>
            <a:r>
              <a:rPr lang="fr-BE" sz="2000" dirty="0" smtClean="0">
                <a:solidFill>
                  <a:schemeClr val="accent6">
                    <a:lumMod val="60000"/>
                    <a:lumOff val="40000"/>
                  </a:schemeClr>
                </a:solidFill>
              </a:rPr>
              <a:t>ceci permet un suivi professionnel des projets qui garantit </a:t>
            </a:r>
            <a:r>
              <a:rPr lang="fr-BE" sz="2000" dirty="0">
                <a:solidFill>
                  <a:schemeClr val="accent6">
                    <a:lumMod val="60000"/>
                    <a:lumOff val="40000"/>
                  </a:schemeClr>
                </a:solidFill>
              </a:rPr>
              <a:t>les divers aspects fondamentaux, à savoir</a:t>
            </a:r>
          </a:p>
          <a:p>
            <a:pPr lvl="2">
              <a:lnSpc>
                <a:spcPct val="100000"/>
              </a:lnSpc>
              <a:spcBef>
                <a:spcPts val="0"/>
              </a:spcBef>
              <a:buClr>
                <a:srgbClr val="9B008F"/>
              </a:buClr>
              <a:tabLst>
                <a:tab pos="1162050" algn="l"/>
              </a:tabLst>
            </a:pPr>
            <a:r>
              <a:rPr lang="en-US" sz="1800" dirty="0">
                <a:solidFill>
                  <a:schemeClr val="accent6">
                    <a:lumMod val="60000"/>
                    <a:lumOff val="40000"/>
                  </a:schemeClr>
                </a:solidFill>
              </a:rPr>
              <a:t>	</a:t>
            </a:r>
            <a:r>
              <a:rPr lang="fr-BE" sz="1800" dirty="0">
                <a:solidFill>
                  <a:schemeClr val="accent6">
                    <a:lumMod val="60000"/>
                    <a:lumOff val="40000"/>
                  </a:schemeClr>
                </a:solidFill>
              </a:rPr>
              <a:t>planning</a:t>
            </a:r>
          </a:p>
          <a:p>
            <a:pPr lvl="2">
              <a:lnSpc>
                <a:spcPct val="100000"/>
              </a:lnSpc>
              <a:spcBef>
                <a:spcPts val="0"/>
              </a:spcBef>
              <a:buClr>
                <a:srgbClr val="9B008F"/>
              </a:buClr>
              <a:tabLst>
                <a:tab pos="1162050" algn="l"/>
              </a:tabLst>
            </a:pPr>
            <a:r>
              <a:rPr lang="en-US" sz="1800" dirty="0">
                <a:solidFill>
                  <a:schemeClr val="accent6">
                    <a:lumMod val="60000"/>
                    <a:lumOff val="40000"/>
                  </a:schemeClr>
                </a:solidFill>
              </a:rPr>
              <a:t>	</a:t>
            </a:r>
            <a:r>
              <a:rPr lang="fr-BE" sz="1800" dirty="0">
                <a:solidFill>
                  <a:schemeClr val="accent6">
                    <a:lumMod val="60000"/>
                    <a:lumOff val="40000"/>
                  </a:schemeClr>
                </a:solidFill>
              </a:rPr>
              <a:t>budget</a:t>
            </a:r>
          </a:p>
          <a:p>
            <a:pPr lvl="2">
              <a:lnSpc>
                <a:spcPct val="100000"/>
              </a:lnSpc>
              <a:spcBef>
                <a:spcPts val="0"/>
              </a:spcBef>
              <a:buClr>
                <a:srgbClr val="9B008F"/>
              </a:buClr>
              <a:tabLst>
                <a:tab pos="1162050" algn="l"/>
              </a:tabLst>
            </a:pPr>
            <a:r>
              <a:rPr lang="en-US" sz="1800" dirty="0">
                <a:solidFill>
                  <a:schemeClr val="accent6">
                    <a:lumMod val="60000"/>
                    <a:lumOff val="40000"/>
                  </a:schemeClr>
                </a:solidFill>
              </a:rPr>
              <a:t>	</a:t>
            </a:r>
            <a:r>
              <a:rPr lang="fr-BE" sz="1800" dirty="0">
                <a:solidFill>
                  <a:schemeClr val="accent6">
                    <a:lumMod val="60000"/>
                    <a:lumOff val="40000"/>
                  </a:schemeClr>
                </a:solidFill>
              </a:rPr>
              <a:t>qualité </a:t>
            </a:r>
          </a:p>
          <a:p>
            <a:pPr lvl="2">
              <a:lnSpc>
                <a:spcPct val="100000"/>
              </a:lnSpc>
              <a:spcBef>
                <a:spcPts val="0"/>
              </a:spcBef>
              <a:buClr>
                <a:srgbClr val="9B008F"/>
              </a:buClr>
              <a:tabLst>
                <a:tab pos="1162050" algn="l"/>
              </a:tabLst>
            </a:pPr>
            <a:r>
              <a:rPr lang="en-US" sz="1800" dirty="0">
                <a:solidFill>
                  <a:schemeClr val="accent6">
                    <a:lumMod val="60000"/>
                    <a:lumOff val="40000"/>
                  </a:schemeClr>
                </a:solidFill>
              </a:rPr>
              <a:t>	</a:t>
            </a:r>
            <a:r>
              <a:rPr lang="fr-BE" sz="1800" dirty="0">
                <a:solidFill>
                  <a:schemeClr val="accent6">
                    <a:lumMod val="60000"/>
                    <a:lumOff val="40000"/>
                  </a:schemeClr>
                </a:solidFill>
              </a:rPr>
              <a:t>scope (valeur ajoutée métier)</a:t>
            </a:r>
          </a:p>
          <a:p>
            <a:pPr lvl="1">
              <a:lnSpc>
                <a:spcPct val="100000"/>
              </a:lnSpc>
              <a:spcBef>
                <a:spcPts val="0"/>
              </a:spcBef>
              <a:buClr>
                <a:srgbClr val="9B008F"/>
              </a:buClr>
            </a:pPr>
            <a:r>
              <a:rPr lang="fr-BE" sz="2000" dirty="0" smtClean="0">
                <a:solidFill>
                  <a:schemeClr val="accent6">
                    <a:lumMod val="60000"/>
                    <a:lumOff val="40000"/>
                  </a:schemeClr>
                </a:solidFill>
              </a:rPr>
              <a:t>tous </a:t>
            </a:r>
            <a:r>
              <a:rPr lang="fr-BE" sz="2000" dirty="0">
                <a:solidFill>
                  <a:schemeClr val="accent6">
                    <a:lumMod val="60000"/>
                    <a:lumOff val="40000"/>
                  </a:schemeClr>
                </a:solidFill>
              </a:rPr>
              <a:t>les aspects importants sont pris en compte, notamment sécurité de l’information, stabilité, protection de la vie privée, réutilisation, réduction maximale des coûts opérationnels, </a:t>
            </a:r>
            <a:r>
              <a:rPr lang="fr-BE" sz="2000" dirty="0" smtClean="0">
                <a:solidFill>
                  <a:schemeClr val="accent6">
                    <a:lumMod val="60000"/>
                    <a:lumOff val="40000"/>
                  </a:schemeClr>
                </a:solidFill>
              </a:rPr>
              <a:t>...</a:t>
            </a:r>
            <a:endParaRPr lang="fr-BE" sz="2000" dirty="0">
              <a:solidFill>
                <a:schemeClr val="accent6">
                  <a:lumMod val="60000"/>
                  <a:lumOff val="40000"/>
                </a:schemeClr>
              </a:solidFill>
            </a:endParaRPr>
          </a:p>
        </p:txBody>
      </p:sp>
    </p:spTree>
    <p:extLst>
      <p:ext uri="{BB962C8B-B14F-4D97-AF65-F5344CB8AC3E}">
        <p14:creationId xmlns:p14="http://schemas.microsoft.com/office/powerpoint/2010/main" val="4189514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nl-BE" dirty="0"/>
              <a:t>Enkele behaalde resultaten – </a:t>
            </a:r>
            <a:r>
              <a:rPr lang="nl-BE" dirty="0" err="1"/>
              <a:t>Quelques</a:t>
            </a:r>
            <a:r>
              <a:rPr lang="nl-BE" dirty="0"/>
              <a:t> </a:t>
            </a:r>
            <a:r>
              <a:rPr lang="nl-BE" dirty="0" err="1"/>
              <a:t>résultats</a:t>
            </a:r>
            <a:r>
              <a:rPr lang="nl-BE" dirty="0"/>
              <a:t> </a:t>
            </a:r>
            <a:r>
              <a:rPr lang="nl-BE" dirty="0" err="1"/>
              <a:t>atteints</a:t>
            </a:r>
            <a:endParaRPr lang="en-US" dirty="0"/>
          </a:p>
        </p:txBody>
      </p:sp>
      <p:pic>
        <p:nvPicPr>
          <p:cNvPr id="2" name="Content Placeholder 1"/>
          <p:cNvPicPr>
            <a:picLocks noGrp="1" noChangeAspect="1"/>
          </p:cNvPicPr>
          <p:nvPr>
            <p:ph idx="4294967295"/>
          </p:nvPr>
        </p:nvPicPr>
        <p:blipFill>
          <a:blip r:embed="rId2"/>
          <a:stretch>
            <a:fillRect/>
          </a:stretch>
        </p:blipFill>
        <p:spPr>
          <a:xfrm>
            <a:off x="1584267" y="887506"/>
            <a:ext cx="8496300" cy="5937250"/>
          </a:xfrm>
          <a:prstGeom prst="rect">
            <a:avLst/>
          </a:prstGeom>
        </p:spPr>
      </p:pic>
    </p:spTree>
    <p:extLst>
      <p:ext uri="{BB962C8B-B14F-4D97-AF65-F5344CB8AC3E}">
        <p14:creationId xmlns:p14="http://schemas.microsoft.com/office/powerpoint/2010/main" val="2915958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nl-BE" smtClean="0"/>
              <a:t>Enkele behaalde resultaten – Quelques résultats atteints</a:t>
            </a:r>
            <a:endParaRPr lang="en-US" dirty="0"/>
          </a:p>
        </p:txBody>
      </p:sp>
      <p:sp>
        <p:nvSpPr>
          <p:cNvPr id="4" name="Content Placeholder 3"/>
          <p:cNvSpPr>
            <a:spLocks noGrp="1"/>
          </p:cNvSpPr>
          <p:nvPr>
            <p:ph sz="half" idx="4294967295"/>
          </p:nvPr>
        </p:nvSpPr>
        <p:spPr>
          <a:xfrm>
            <a:off x="502920" y="1125538"/>
            <a:ext cx="5661025" cy="5805614"/>
          </a:xfrm>
        </p:spPr>
        <p:txBody>
          <a:bodyPr>
            <a:normAutofit fontScale="85000" lnSpcReduction="20000"/>
          </a:bodyPr>
          <a:lstStyle/>
          <a:p>
            <a:pPr>
              <a:lnSpc>
                <a:spcPct val="120000"/>
              </a:lnSpc>
              <a:spcBef>
                <a:spcPts val="0"/>
              </a:spcBef>
              <a:buClr>
                <a:srgbClr val="9B008F"/>
              </a:buClr>
            </a:pPr>
            <a:r>
              <a:rPr lang="en-US" dirty="0" err="1" smtClean="0">
                <a:solidFill>
                  <a:schemeClr val="accent6"/>
                </a:solidFill>
              </a:rPr>
              <a:t>Methodologie</a:t>
            </a:r>
            <a:r>
              <a:rPr lang="en-US" dirty="0" smtClean="0">
                <a:solidFill>
                  <a:schemeClr val="accent6"/>
                </a:solidFill>
              </a:rPr>
              <a:t> </a:t>
            </a:r>
            <a:r>
              <a:rPr lang="en-US" dirty="0" err="1" smtClean="0">
                <a:solidFill>
                  <a:schemeClr val="accent6"/>
                </a:solidFill>
              </a:rPr>
              <a:t>voor</a:t>
            </a:r>
            <a:r>
              <a:rPr lang="en-US" dirty="0" smtClean="0">
                <a:solidFill>
                  <a:schemeClr val="accent6"/>
                </a:solidFill>
              </a:rPr>
              <a:t> service management</a:t>
            </a:r>
          </a:p>
          <a:p>
            <a:pPr lvl="1">
              <a:lnSpc>
                <a:spcPct val="120000"/>
              </a:lnSpc>
              <a:spcBef>
                <a:spcPts val="0"/>
              </a:spcBef>
              <a:buClr>
                <a:srgbClr val="9B008F"/>
              </a:buClr>
            </a:pPr>
            <a:r>
              <a:rPr lang="en-US" dirty="0" smtClean="0">
                <a:solidFill>
                  <a:schemeClr val="accent6"/>
                </a:solidFill>
              </a:rPr>
              <a:t>ITIL® - the IT Infrastructure Library  - is de </a:t>
            </a:r>
            <a:r>
              <a:rPr lang="en-US" dirty="0" err="1" smtClean="0">
                <a:solidFill>
                  <a:schemeClr val="accent6"/>
                </a:solidFill>
              </a:rPr>
              <a:t>meeste</a:t>
            </a:r>
            <a:r>
              <a:rPr lang="en-US" dirty="0" smtClean="0">
                <a:solidFill>
                  <a:schemeClr val="accent6"/>
                </a:solidFill>
              </a:rPr>
              <a:t> </a:t>
            </a:r>
            <a:r>
              <a:rPr lang="en-US" dirty="0" err="1" smtClean="0">
                <a:solidFill>
                  <a:schemeClr val="accent6"/>
                </a:solidFill>
              </a:rPr>
              <a:t>gebruikte</a:t>
            </a:r>
            <a:r>
              <a:rPr lang="en-US" dirty="0" smtClean="0">
                <a:solidFill>
                  <a:schemeClr val="accent6"/>
                </a:solidFill>
              </a:rPr>
              <a:t> </a:t>
            </a:r>
            <a:r>
              <a:rPr lang="en-US" dirty="0" err="1" smtClean="0">
                <a:solidFill>
                  <a:schemeClr val="accent6"/>
                </a:solidFill>
              </a:rPr>
              <a:t>methodologie</a:t>
            </a:r>
            <a:r>
              <a:rPr lang="en-US" dirty="0" smtClean="0">
                <a:solidFill>
                  <a:schemeClr val="accent6"/>
                </a:solidFill>
              </a:rPr>
              <a:t> om ICT-</a:t>
            </a:r>
            <a:r>
              <a:rPr lang="en-US" dirty="0" err="1" smtClean="0">
                <a:solidFill>
                  <a:schemeClr val="accent6"/>
                </a:solidFill>
              </a:rPr>
              <a:t>diensten</a:t>
            </a:r>
            <a:r>
              <a:rPr lang="en-US" dirty="0" smtClean="0">
                <a:solidFill>
                  <a:schemeClr val="accent6"/>
                </a:solidFill>
              </a:rPr>
              <a:t> </a:t>
            </a:r>
            <a:r>
              <a:rPr lang="en-US" dirty="0" err="1" smtClean="0">
                <a:solidFill>
                  <a:schemeClr val="accent6"/>
                </a:solidFill>
              </a:rPr>
              <a:t>te</a:t>
            </a:r>
            <a:r>
              <a:rPr lang="en-US" dirty="0" smtClean="0">
                <a:solidFill>
                  <a:schemeClr val="accent6"/>
                </a:solidFill>
              </a:rPr>
              <a:t> </a:t>
            </a:r>
            <a:r>
              <a:rPr lang="en-US" dirty="0" err="1" smtClean="0">
                <a:solidFill>
                  <a:schemeClr val="accent6"/>
                </a:solidFill>
              </a:rPr>
              <a:t>beheren</a:t>
            </a:r>
            <a:r>
              <a:rPr lang="en-US" dirty="0" smtClean="0">
                <a:solidFill>
                  <a:schemeClr val="accent6"/>
                </a:solidFill>
              </a:rPr>
              <a:t>.  ITIL® </a:t>
            </a:r>
            <a:r>
              <a:rPr lang="en-US" dirty="0" err="1" smtClean="0">
                <a:solidFill>
                  <a:schemeClr val="accent6"/>
                </a:solidFill>
              </a:rPr>
              <a:t>helpt</a:t>
            </a:r>
            <a:r>
              <a:rPr lang="en-US" dirty="0" smtClean="0">
                <a:solidFill>
                  <a:schemeClr val="accent6"/>
                </a:solidFill>
              </a:rPr>
              <a:t> </a:t>
            </a:r>
            <a:r>
              <a:rPr lang="en-US" dirty="0" err="1" smtClean="0">
                <a:solidFill>
                  <a:schemeClr val="accent6"/>
                </a:solidFill>
              </a:rPr>
              <a:t>organisaties</a:t>
            </a:r>
            <a:r>
              <a:rPr lang="en-US" dirty="0" smtClean="0">
                <a:solidFill>
                  <a:schemeClr val="accent6"/>
                </a:solidFill>
              </a:rPr>
              <a:t> om </a:t>
            </a:r>
            <a:r>
              <a:rPr lang="en-US" dirty="0" err="1" smtClean="0">
                <a:solidFill>
                  <a:schemeClr val="accent6"/>
                </a:solidFill>
              </a:rPr>
              <a:t>hun</a:t>
            </a:r>
            <a:r>
              <a:rPr lang="en-US" dirty="0" smtClean="0">
                <a:solidFill>
                  <a:schemeClr val="accent6"/>
                </a:solidFill>
              </a:rPr>
              <a:t> </a:t>
            </a:r>
            <a:r>
              <a:rPr lang="en-US" dirty="0" err="1" smtClean="0">
                <a:solidFill>
                  <a:schemeClr val="accent6"/>
                </a:solidFill>
              </a:rPr>
              <a:t>elektronische</a:t>
            </a:r>
            <a:r>
              <a:rPr lang="en-US" dirty="0" smtClean="0">
                <a:solidFill>
                  <a:schemeClr val="accent6"/>
                </a:solidFill>
              </a:rPr>
              <a:t> </a:t>
            </a:r>
            <a:r>
              <a:rPr lang="en-US" dirty="0" err="1" smtClean="0">
                <a:solidFill>
                  <a:schemeClr val="accent6"/>
                </a:solidFill>
              </a:rPr>
              <a:t>diensten</a:t>
            </a:r>
            <a:r>
              <a:rPr lang="en-US" dirty="0" smtClean="0">
                <a:solidFill>
                  <a:schemeClr val="accent6"/>
                </a:solidFill>
              </a:rPr>
              <a:t> </a:t>
            </a:r>
            <a:r>
              <a:rPr lang="en-US" dirty="0" err="1" smtClean="0">
                <a:solidFill>
                  <a:schemeClr val="accent6"/>
                </a:solidFill>
              </a:rPr>
              <a:t>te</a:t>
            </a:r>
            <a:r>
              <a:rPr lang="en-US" dirty="0" smtClean="0">
                <a:solidFill>
                  <a:schemeClr val="accent6"/>
                </a:solidFill>
              </a:rPr>
              <a:t> </a:t>
            </a:r>
            <a:r>
              <a:rPr lang="en-US" dirty="0" err="1" smtClean="0">
                <a:solidFill>
                  <a:schemeClr val="accent6"/>
                </a:solidFill>
              </a:rPr>
              <a:t>beheren</a:t>
            </a:r>
            <a:r>
              <a:rPr lang="en-US" dirty="0" smtClean="0">
                <a:solidFill>
                  <a:schemeClr val="accent6"/>
                </a:solidFill>
              </a:rPr>
              <a:t> op </a:t>
            </a:r>
            <a:r>
              <a:rPr lang="en-US" dirty="0" err="1" smtClean="0">
                <a:solidFill>
                  <a:schemeClr val="accent6"/>
                </a:solidFill>
              </a:rPr>
              <a:t>een</a:t>
            </a:r>
            <a:r>
              <a:rPr lang="en-US" dirty="0" smtClean="0">
                <a:solidFill>
                  <a:schemeClr val="accent6"/>
                </a:solidFill>
              </a:rPr>
              <a:t> </a:t>
            </a:r>
            <a:r>
              <a:rPr lang="en-US" dirty="0" err="1" smtClean="0">
                <a:solidFill>
                  <a:schemeClr val="accent6"/>
                </a:solidFill>
              </a:rPr>
              <a:t>kwaliteitsgerichte</a:t>
            </a:r>
            <a:r>
              <a:rPr lang="en-US" dirty="0" smtClean="0">
                <a:solidFill>
                  <a:schemeClr val="accent6"/>
                </a:solidFill>
              </a:rPr>
              <a:t> en </a:t>
            </a:r>
            <a:r>
              <a:rPr lang="en-US" dirty="0" err="1" smtClean="0">
                <a:solidFill>
                  <a:schemeClr val="accent6"/>
                </a:solidFill>
              </a:rPr>
              <a:t>economische</a:t>
            </a:r>
            <a:r>
              <a:rPr lang="en-US" dirty="0" smtClean="0">
                <a:solidFill>
                  <a:schemeClr val="accent6"/>
                </a:solidFill>
              </a:rPr>
              <a:t> </a:t>
            </a:r>
            <a:r>
              <a:rPr lang="en-US" dirty="0" err="1" smtClean="0">
                <a:solidFill>
                  <a:schemeClr val="accent6"/>
                </a:solidFill>
              </a:rPr>
              <a:t>wijze</a:t>
            </a:r>
            <a:r>
              <a:rPr lang="en-US" dirty="0" smtClean="0">
                <a:solidFill>
                  <a:schemeClr val="accent6"/>
                </a:solidFill>
              </a:rPr>
              <a:t> </a:t>
            </a:r>
            <a:r>
              <a:rPr lang="en-US" dirty="0" err="1" smtClean="0">
                <a:solidFill>
                  <a:schemeClr val="accent6"/>
                </a:solidFill>
              </a:rPr>
              <a:t>waarbij</a:t>
            </a:r>
            <a:r>
              <a:rPr lang="en-US" dirty="0" smtClean="0">
                <a:solidFill>
                  <a:schemeClr val="accent6"/>
                </a:solidFill>
              </a:rPr>
              <a:t> de </a:t>
            </a:r>
            <a:r>
              <a:rPr lang="en-US" dirty="0" err="1" smtClean="0">
                <a:solidFill>
                  <a:schemeClr val="accent6"/>
                </a:solidFill>
              </a:rPr>
              <a:t>eindgebruiker</a:t>
            </a:r>
            <a:r>
              <a:rPr lang="en-US" dirty="0" smtClean="0">
                <a:solidFill>
                  <a:schemeClr val="accent6"/>
                </a:solidFill>
              </a:rPr>
              <a:t> </a:t>
            </a:r>
            <a:r>
              <a:rPr lang="en-US" dirty="0" err="1" smtClean="0">
                <a:solidFill>
                  <a:schemeClr val="accent6"/>
                </a:solidFill>
              </a:rPr>
              <a:t>centraal</a:t>
            </a:r>
            <a:r>
              <a:rPr lang="en-US" dirty="0" smtClean="0">
                <a:solidFill>
                  <a:schemeClr val="accent6"/>
                </a:solidFill>
              </a:rPr>
              <a:t> </a:t>
            </a:r>
            <a:r>
              <a:rPr lang="en-US" dirty="0" err="1" smtClean="0">
                <a:solidFill>
                  <a:schemeClr val="accent6"/>
                </a:solidFill>
              </a:rPr>
              <a:t>staat</a:t>
            </a:r>
            <a:endParaRPr lang="en-US" dirty="0" smtClean="0">
              <a:solidFill>
                <a:schemeClr val="accent6"/>
              </a:solidFill>
            </a:endParaRPr>
          </a:p>
          <a:p>
            <a:pPr lvl="1">
              <a:lnSpc>
                <a:spcPct val="120000"/>
              </a:lnSpc>
              <a:spcBef>
                <a:spcPts val="0"/>
              </a:spcBef>
              <a:buClr>
                <a:srgbClr val="9B008F"/>
              </a:buClr>
            </a:pPr>
            <a:r>
              <a:rPr lang="en-US" dirty="0" smtClean="0">
                <a:solidFill>
                  <a:schemeClr val="accent6"/>
                </a:solidFill>
              </a:rPr>
              <a:t>het </a:t>
            </a:r>
            <a:r>
              <a:rPr lang="en-US" dirty="0" err="1" smtClean="0">
                <a:solidFill>
                  <a:schemeClr val="accent6"/>
                </a:solidFill>
              </a:rPr>
              <a:t>kernidee</a:t>
            </a:r>
            <a:r>
              <a:rPr lang="en-US" dirty="0" smtClean="0">
                <a:solidFill>
                  <a:schemeClr val="accent6"/>
                </a:solidFill>
              </a:rPr>
              <a:t> </a:t>
            </a:r>
            <a:r>
              <a:rPr lang="en-US" dirty="0" err="1" smtClean="0">
                <a:solidFill>
                  <a:schemeClr val="accent6"/>
                </a:solidFill>
              </a:rPr>
              <a:t>achter</a:t>
            </a:r>
            <a:r>
              <a:rPr lang="en-US" dirty="0" smtClean="0">
                <a:solidFill>
                  <a:schemeClr val="accent6"/>
                </a:solidFill>
              </a:rPr>
              <a:t> ITIL® is</a:t>
            </a:r>
          </a:p>
          <a:p>
            <a:pPr lvl="2">
              <a:lnSpc>
                <a:spcPct val="120000"/>
              </a:lnSpc>
              <a:spcBef>
                <a:spcPts val="0"/>
              </a:spcBef>
              <a:buClr>
                <a:srgbClr val="9B008F"/>
              </a:buClr>
            </a:pPr>
            <a:r>
              <a:rPr lang="en-US" dirty="0" smtClean="0">
                <a:solidFill>
                  <a:schemeClr val="accent6"/>
                </a:solidFill>
              </a:rPr>
              <a:t>ICT-</a:t>
            </a:r>
            <a:r>
              <a:rPr lang="en-US" dirty="0" err="1" smtClean="0">
                <a:solidFill>
                  <a:schemeClr val="accent6"/>
                </a:solidFill>
              </a:rPr>
              <a:t>diensten</a:t>
            </a:r>
            <a:r>
              <a:rPr lang="en-US" dirty="0" smtClean="0">
                <a:solidFill>
                  <a:schemeClr val="accent6"/>
                </a:solidFill>
              </a:rPr>
              <a:t> </a:t>
            </a:r>
            <a:r>
              <a:rPr lang="en-US" dirty="0" err="1" smtClean="0">
                <a:solidFill>
                  <a:schemeClr val="accent6"/>
                </a:solidFill>
              </a:rPr>
              <a:t>moeten</a:t>
            </a:r>
            <a:r>
              <a:rPr lang="en-US" dirty="0" smtClean="0">
                <a:solidFill>
                  <a:schemeClr val="accent6"/>
                </a:solidFill>
              </a:rPr>
              <a:t> </a:t>
            </a:r>
            <a:r>
              <a:rPr lang="en-US" dirty="0" err="1" smtClean="0">
                <a:solidFill>
                  <a:schemeClr val="accent6"/>
                </a:solidFill>
              </a:rPr>
              <a:t>gericht</a:t>
            </a:r>
            <a:r>
              <a:rPr lang="en-US" dirty="0" smtClean="0">
                <a:solidFill>
                  <a:schemeClr val="accent6"/>
                </a:solidFill>
              </a:rPr>
              <a:t> </a:t>
            </a:r>
            <a:r>
              <a:rPr lang="en-US" dirty="0" err="1" smtClean="0">
                <a:solidFill>
                  <a:schemeClr val="accent6"/>
                </a:solidFill>
              </a:rPr>
              <a:t>zijn</a:t>
            </a:r>
            <a:r>
              <a:rPr lang="en-US" dirty="0" smtClean="0">
                <a:solidFill>
                  <a:schemeClr val="accent6"/>
                </a:solidFill>
              </a:rPr>
              <a:t> op de </a:t>
            </a:r>
            <a:r>
              <a:rPr lang="en-US" dirty="0" err="1" smtClean="0">
                <a:solidFill>
                  <a:schemeClr val="accent6"/>
                </a:solidFill>
              </a:rPr>
              <a:t>klantenbehoeften</a:t>
            </a:r>
            <a:endParaRPr lang="en-US" dirty="0" smtClean="0">
              <a:solidFill>
                <a:schemeClr val="accent6"/>
              </a:solidFill>
            </a:endParaRPr>
          </a:p>
          <a:p>
            <a:pPr lvl="2">
              <a:lnSpc>
                <a:spcPct val="120000"/>
              </a:lnSpc>
              <a:spcBef>
                <a:spcPts val="0"/>
              </a:spcBef>
              <a:buClr>
                <a:srgbClr val="9B008F"/>
              </a:buClr>
            </a:pPr>
            <a:r>
              <a:rPr lang="en-US" dirty="0" err="1" smtClean="0">
                <a:solidFill>
                  <a:schemeClr val="accent6"/>
                </a:solidFill>
              </a:rPr>
              <a:t>leverancier</a:t>
            </a:r>
            <a:r>
              <a:rPr lang="en-US" dirty="0" smtClean="0">
                <a:solidFill>
                  <a:schemeClr val="accent6"/>
                </a:solidFill>
              </a:rPr>
              <a:t> en </a:t>
            </a:r>
            <a:r>
              <a:rPr lang="en-US" dirty="0" err="1" smtClean="0">
                <a:solidFill>
                  <a:schemeClr val="accent6"/>
                </a:solidFill>
              </a:rPr>
              <a:t>klant</a:t>
            </a:r>
            <a:r>
              <a:rPr lang="en-US" dirty="0" smtClean="0">
                <a:solidFill>
                  <a:schemeClr val="accent6"/>
                </a:solidFill>
              </a:rPr>
              <a:t> </a:t>
            </a:r>
            <a:r>
              <a:rPr lang="en-US" dirty="0" err="1" smtClean="0">
                <a:solidFill>
                  <a:schemeClr val="accent6"/>
                </a:solidFill>
              </a:rPr>
              <a:t>komen</a:t>
            </a:r>
            <a:r>
              <a:rPr lang="en-US" dirty="0" smtClean="0">
                <a:solidFill>
                  <a:schemeClr val="accent6"/>
                </a:solidFill>
              </a:rPr>
              <a:t> </a:t>
            </a:r>
            <a:r>
              <a:rPr lang="en-US" dirty="0" err="1" smtClean="0">
                <a:solidFill>
                  <a:schemeClr val="accent6"/>
                </a:solidFill>
              </a:rPr>
              <a:t>expliciet</a:t>
            </a:r>
            <a:r>
              <a:rPr lang="en-US" dirty="0" smtClean="0">
                <a:solidFill>
                  <a:schemeClr val="accent6"/>
                </a:solidFill>
              </a:rPr>
              <a:t> </a:t>
            </a:r>
            <a:r>
              <a:rPr lang="en-US" dirty="0" err="1" smtClean="0">
                <a:solidFill>
                  <a:schemeClr val="accent6"/>
                </a:solidFill>
              </a:rPr>
              <a:t>overeen</a:t>
            </a:r>
            <a:r>
              <a:rPr lang="en-US" dirty="0" smtClean="0">
                <a:solidFill>
                  <a:schemeClr val="accent6"/>
                </a:solidFill>
              </a:rPr>
              <a:t> </a:t>
            </a:r>
            <a:r>
              <a:rPr lang="en-US" dirty="0" err="1" smtClean="0">
                <a:solidFill>
                  <a:schemeClr val="accent6"/>
                </a:solidFill>
              </a:rPr>
              <a:t>welke</a:t>
            </a:r>
            <a:r>
              <a:rPr lang="en-US" dirty="0" smtClean="0">
                <a:solidFill>
                  <a:schemeClr val="accent6"/>
                </a:solidFill>
              </a:rPr>
              <a:t> de KPI’s van de </a:t>
            </a:r>
            <a:r>
              <a:rPr lang="en-US" dirty="0" err="1" smtClean="0">
                <a:solidFill>
                  <a:schemeClr val="accent6"/>
                </a:solidFill>
              </a:rPr>
              <a:t>dienstverlening</a:t>
            </a:r>
            <a:r>
              <a:rPr lang="en-US" dirty="0" smtClean="0">
                <a:solidFill>
                  <a:schemeClr val="accent6"/>
                </a:solidFill>
              </a:rPr>
              <a:t> </a:t>
            </a:r>
            <a:r>
              <a:rPr lang="en-US" dirty="0" err="1" smtClean="0">
                <a:solidFill>
                  <a:schemeClr val="accent6"/>
                </a:solidFill>
              </a:rPr>
              <a:t>moeten</a:t>
            </a:r>
            <a:r>
              <a:rPr lang="en-US" dirty="0" smtClean="0">
                <a:solidFill>
                  <a:schemeClr val="accent6"/>
                </a:solidFill>
              </a:rPr>
              <a:t> </a:t>
            </a:r>
            <a:r>
              <a:rPr lang="en-US" dirty="0" err="1" smtClean="0">
                <a:solidFill>
                  <a:schemeClr val="accent6"/>
                </a:solidFill>
              </a:rPr>
              <a:t>zijn</a:t>
            </a:r>
            <a:r>
              <a:rPr lang="en-US" dirty="0" smtClean="0">
                <a:solidFill>
                  <a:schemeClr val="accent6"/>
                </a:solidFill>
              </a:rPr>
              <a:t> </a:t>
            </a:r>
            <a:r>
              <a:rPr lang="en-US" dirty="0" err="1" smtClean="0">
                <a:solidFill>
                  <a:schemeClr val="accent6"/>
                </a:solidFill>
              </a:rPr>
              <a:t>bv</a:t>
            </a:r>
            <a:r>
              <a:rPr lang="en-US" dirty="0" smtClean="0">
                <a:solidFill>
                  <a:schemeClr val="accent6"/>
                </a:solidFill>
              </a:rPr>
              <a:t>. </a:t>
            </a:r>
            <a:r>
              <a:rPr lang="en-US" dirty="0" err="1" smtClean="0">
                <a:solidFill>
                  <a:schemeClr val="accent6"/>
                </a:solidFill>
              </a:rPr>
              <a:t>inzake</a:t>
            </a:r>
            <a:r>
              <a:rPr lang="en-US" dirty="0" smtClean="0">
                <a:solidFill>
                  <a:schemeClr val="accent6"/>
                </a:solidFill>
              </a:rPr>
              <a:t> </a:t>
            </a:r>
            <a:r>
              <a:rPr lang="en-US" dirty="0" err="1" smtClean="0">
                <a:solidFill>
                  <a:schemeClr val="accent6"/>
                </a:solidFill>
              </a:rPr>
              <a:t>beschikbaarheid</a:t>
            </a:r>
            <a:r>
              <a:rPr lang="en-US" dirty="0" smtClean="0">
                <a:solidFill>
                  <a:schemeClr val="accent6"/>
                </a:solidFill>
              </a:rPr>
              <a:t>, </a:t>
            </a:r>
            <a:r>
              <a:rPr lang="en-US" dirty="0" err="1" smtClean="0">
                <a:solidFill>
                  <a:schemeClr val="accent6"/>
                </a:solidFill>
              </a:rPr>
              <a:t>performantie</a:t>
            </a:r>
            <a:r>
              <a:rPr lang="en-US" dirty="0" smtClean="0">
                <a:solidFill>
                  <a:schemeClr val="accent6"/>
                </a:solidFill>
              </a:rPr>
              <a:t>, </a:t>
            </a:r>
            <a:r>
              <a:rPr lang="en-US" dirty="0" err="1" smtClean="0">
                <a:solidFill>
                  <a:schemeClr val="accent6"/>
                </a:solidFill>
              </a:rPr>
              <a:t>gepland</a:t>
            </a:r>
            <a:r>
              <a:rPr lang="en-US" dirty="0" smtClean="0">
                <a:solidFill>
                  <a:schemeClr val="accent6"/>
                </a:solidFill>
              </a:rPr>
              <a:t> </a:t>
            </a:r>
            <a:r>
              <a:rPr lang="en-US" dirty="0" err="1" smtClean="0">
                <a:solidFill>
                  <a:schemeClr val="accent6"/>
                </a:solidFill>
              </a:rPr>
              <a:t>onderhoud</a:t>
            </a:r>
            <a:r>
              <a:rPr lang="en-US" dirty="0" smtClean="0">
                <a:solidFill>
                  <a:schemeClr val="accent6"/>
                </a:solidFill>
              </a:rPr>
              <a:t>, … </a:t>
            </a:r>
          </a:p>
          <a:p>
            <a:pPr lvl="1">
              <a:lnSpc>
                <a:spcPct val="120000"/>
              </a:lnSpc>
              <a:spcBef>
                <a:spcPts val="0"/>
              </a:spcBef>
              <a:buClr>
                <a:srgbClr val="9B008F"/>
              </a:buClr>
            </a:pPr>
            <a:r>
              <a:rPr lang="en-US" dirty="0" err="1" smtClean="0">
                <a:solidFill>
                  <a:schemeClr val="accent6"/>
                </a:solidFill>
              </a:rPr>
              <a:t>dit</a:t>
            </a:r>
            <a:r>
              <a:rPr lang="en-US" dirty="0" smtClean="0">
                <a:solidFill>
                  <a:schemeClr val="accent6"/>
                </a:solidFill>
              </a:rPr>
              <a:t> </a:t>
            </a:r>
            <a:r>
              <a:rPr lang="en-US" dirty="0" err="1" smtClean="0">
                <a:solidFill>
                  <a:schemeClr val="accent6"/>
                </a:solidFill>
              </a:rPr>
              <a:t>gaat</a:t>
            </a:r>
            <a:r>
              <a:rPr lang="en-US" dirty="0" smtClean="0">
                <a:solidFill>
                  <a:schemeClr val="accent6"/>
                </a:solidFill>
              </a:rPr>
              <a:t> </a:t>
            </a:r>
            <a:r>
              <a:rPr lang="en-US" dirty="0" err="1" smtClean="0">
                <a:solidFill>
                  <a:schemeClr val="accent6"/>
                </a:solidFill>
              </a:rPr>
              <a:t>gepaard</a:t>
            </a:r>
            <a:r>
              <a:rPr lang="en-US" dirty="0" smtClean="0">
                <a:solidFill>
                  <a:schemeClr val="accent6"/>
                </a:solidFill>
              </a:rPr>
              <a:t> met </a:t>
            </a:r>
            <a:r>
              <a:rPr lang="en-US" dirty="0" err="1" smtClean="0">
                <a:solidFill>
                  <a:schemeClr val="accent6"/>
                </a:solidFill>
              </a:rPr>
              <a:t>effectieve</a:t>
            </a:r>
            <a:r>
              <a:rPr lang="en-US" dirty="0" smtClean="0">
                <a:solidFill>
                  <a:schemeClr val="accent6"/>
                </a:solidFill>
              </a:rPr>
              <a:t>, </a:t>
            </a:r>
            <a:r>
              <a:rPr lang="en-US" dirty="0" err="1" smtClean="0">
                <a:solidFill>
                  <a:schemeClr val="accent6"/>
                </a:solidFill>
              </a:rPr>
              <a:t>efficiënte</a:t>
            </a:r>
            <a:r>
              <a:rPr lang="en-US" dirty="0" smtClean="0">
                <a:solidFill>
                  <a:schemeClr val="accent6"/>
                </a:solidFill>
              </a:rPr>
              <a:t> en </a:t>
            </a:r>
            <a:r>
              <a:rPr lang="en-US" dirty="0" err="1" smtClean="0">
                <a:solidFill>
                  <a:schemeClr val="accent6"/>
                </a:solidFill>
              </a:rPr>
              <a:t>duidelijk</a:t>
            </a:r>
            <a:r>
              <a:rPr lang="en-US" dirty="0" smtClean="0">
                <a:solidFill>
                  <a:schemeClr val="accent6"/>
                </a:solidFill>
              </a:rPr>
              <a:t> </a:t>
            </a:r>
            <a:r>
              <a:rPr lang="en-US" dirty="0" err="1" smtClean="0">
                <a:solidFill>
                  <a:schemeClr val="accent6"/>
                </a:solidFill>
              </a:rPr>
              <a:t>gedefinieerde</a:t>
            </a:r>
            <a:r>
              <a:rPr lang="en-US" dirty="0" smtClean="0">
                <a:solidFill>
                  <a:schemeClr val="accent6"/>
                </a:solidFill>
              </a:rPr>
              <a:t> </a:t>
            </a:r>
            <a:r>
              <a:rPr lang="en-US" dirty="0" err="1" smtClean="0">
                <a:solidFill>
                  <a:schemeClr val="accent6"/>
                </a:solidFill>
              </a:rPr>
              <a:t>processen</a:t>
            </a:r>
            <a:r>
              <a:rPr lang="en-US" dirty="0" smtClean="0">
                <a:solidFill>
                  <a:schemeClr val="accent6"/>
                </a:solidFill>
              </a:rPr>
              <a:t> </a:t>
            </a:r>
            <a:r>
              <a:rPr lang="en-US" dirty="0" err="1" smtClean="0">
                <a:solidFill>
                  <a:schemeClr val="accent6"/>
                </a:solidFill>
              </a:rPr>
              <a:t>binnen</a:t>
            </a:r>
            <a:r>
              <a:rPr lang="en-US" dirty="0" smtClean="0">
                <a:solidFill>
                  <a:schemeClr val="accent6"/>
                </a:solidFill>
              </a:rPr>
              <a:t> de ICT-</a:t>
            </a:r>
            <a:r>
              <a:rPr lang="en-US" dirty="0" err="1" smtClean="0">
                <a:solidFill>
                  <a:schemeClr val="accent6"/>
                </a:solidFill>
              </a:rPr>
              <a:t>organisatie</a:t>
            </a:r>
            <a:r>
              <a:rPr lang="en-US" dirty="0" smtClean="0">
                <a:solidFill>
                  <a:schemeClr val="accent6"/>
                </a:solidFill>
              </a:rPr>
              <a:t> </a:t>
            </a:r>
            <a:r>
              <a:rPr lang="en-US" dirty="0" err="1" smtClean="0">
                <a:solidFill>
                  <a:schemeClr val="accent6"/>
                </a:solidFill>
              </a:rPr>
              <a:t>teneinde</a:t>
            </a:r>
            <a:r>
              <a:rPr lang="en-US" dirty="0" smtClean="0">
                <a:solidFill>
                  <a:schemeClr val="accent6"/>
                </a:solidFill>
              </a:rPr>
              <a:t> </a:t>
            </a:r>
            <a:r>
              <a:rPr lang="en-US" dirty="0" err="1" smtClean="0">
                <a:solidFill>
                  <a:schemeClr val="accent6"/>
                </a:solidFill>
              </a:rPr>
              <a:t>deze</a:t>
            </a:r>
            <a:r>
              <a:rPr lang="en-US" dirty="0" smtClean="0">
                <a:solidFill>
                  <a:schemeClr val="accent6"/>
                </a:solidFill>
              </a:rPr>
              <a:t> KPI’s </a:t>
            </a:r>
            <a:r>
              <a:rPr lang="en-US" dirty="0" err="1" smtClean="0">
                <a:solidFill>
                  <a:schemeClr val="accent6"/>
                </a:solidFill>
              </a:rPr>
              <a:t>te</a:t>
            </a:r>
            <a:r>
              <a:rPr lang="en-US" dirty="0" smtClean="0">
                <a:solidFill>
                  <a:schemeClr val="accent6"/>
                </a:solidFill>
              </a:rPr>
              <a:t> </a:t>
            </a:r>
            <a:r>
              <a:rPr lang="en-US" dirty="0" err="1" smtClean="0">
                <a:solidFill>
                  <a:schemeClr val="accent6"/>
                </a:solidFill>
              </a:rPr>
              <a:t>bereiken</a:t>
            </a:r>
            <a:endParaRPr lang="en-US" dirty="0" smtClean="0">
              <a:solidFill>
                <a:schemeClr val="accent6"/>
              </a:solidFill>
            </a:endParaRPr>
          </a:p>
        </p:txBody>
      </p:sp>
      <p:sp>
        <p:nvSpPr>
          <p:cNvPr id="6" name="Content Placeholder 5"/>
          <p:cNvSpPr>
            <a:spLocks noGrp="1"/>
          </p:cNvSpPr>
          <p:nvPr>
            <p:ph sz="quarter" idx="4294967295"/>
          </p:nvPr>
        </p:nvSpPr>
        <p:spPr>
          <a:xfrm>
            <a:off x="6363208" y="1125538"/>
            <a:ext cx="5664200" cy="5083238"/>
          </a:xfrm>
        </p:spPr>
        <p:txBody>
          <a:bodyPr>
            <a:normAutofit fontScale="85000" lnSpcReduction="20000"/>
          </a:bodyPr>
          <a:lstStyle/>
          <a:p>
            <a:pPr>
              <a:lnSpc>
                <a:spcPct val="120000"/>
              </a:lnSpc>
              <a:spcBef>
                <a:spcPts val="0"/>
              </a:spcBef>
              <a:buClr>
                <a:srgbClr val="9B008F"/>
              </a:buClr>
            </a:pPr>
            <a:r>
              <a:rPr lang="fr-BE" dirty="0" smtClean="0">
                <a:solidFill>
                  <a:schemeClr val="accent6">
                    <a:lumMod val="60000"/>
                    <a:lumOff val="40000"/>
                  </a:schemeClr>
                </a:solidFill>
              </a:rPr>
              <a:t>Méthodologie de service management</a:t>
            </a:r>
          </a:p>
          <a:p>
            <a:pPr lvl="1">
              <a:lnSpc>
                <a:spcPct val="120000"/>
              </a:lnSpc>
              <a:spcBef>
                <a:spcPts val="0"/>
              </a:spcBef>
              <a:buClr>
                <a:srgbClr val="9B008F"/>
              </a:buClr>
            </a:pPr>
            <a:r>
              <a:rPr lang="fr-BE" dirty="0" smtClean="0">
                <a:solidFill>
                  <a:schemeClr val="accent6">
                    <a:lumMod val="60000"/>
                    <a:lumOff val="40000"/>
                  </a:schemeClr>
                </a:solidFill>
              </a:rPr>
              <a:t>ITIL® - IT Infrastructure Library  - est la méthodologie la plus courante pour la gestion de services ICT.  ITIL® aide les organisations à gérer leurs services électroniques de manière qualitative et économique, en focalisant sur l’utilisateur final</a:t>
            </a:r>
          </a:p>
          <a:p>
            <a:pPr lvl="1">
              <a:lnSpc>
                <a:spcPct val="120000"/>
              </a:lnSpc>
              <a:spcBef>
                <a:spcPts val="0"/>
              </a:spcBef>
              <a:buClr>
                <a:srgbClr val="9B008F"/>
              </a:buClr>
            </a:pPr>
            <a:r>
              <a:rPr lang="fr-BE" dirty="0" smtClean="0">
                <a:solidFill>
                  <a:schemeClr val="accent6">
                    <a:lumMod val="60000"/>
                    <a:lumOff val="40000"/>
                  </a:schemeClr>
                </a:solidFill>
              </a:rPr>
              <a:t>l’idée centrale d'</a:t>
            </a:r>
            <a:r>
              <a:rPr lang="en-US" dirty="0" smtClean="0">
                <a:solidFill>
                  <a:schemeClr val="accent6">
                    <a:lumMod val="60000"/>
                    <a:lumOff val="40000"/>
                  </a:schemeClr>
                </a:solidFill>
              </a:rPr>
              <a:t> ITIL®</a:t>
            </a:r>
            <a:r>
              <a:rPr lang="fr-BE" dirty="0" smtClean="0">
                <a:solidFill>
                  <a:schemeClr val="accent6">
                    <a:lumMod val="60000"/>
                    <a:lumOff val="40000"/>
                  </a:schemeClr>
                </a:solidFill>
              </a:rPr>
              <a:t> est que</a:t>
            </a:r>
          </a:p>
          <a:p>
            <a:pPr lvl="2">
              <a:lnSpc>
                <a:spcPct val="120000"/>
              </a:lnSpc>
              <a:spcBef>
                <a:spcPts val="0"/>
              </a:spcBef>
              <a:buClr>
                <a:srgbClr val="9B008F"/>
              </a:buClr>
            </a:pPr>
            <a:r>
              <a:rPr lang="fr-BE" dirty="0" smtClean="0">
                <a:solidFill>
                  <a:schemeClr val="accent6">
                    <a:lumMod val="60000"/>
                    <a:lumOff val="40000"/>
                  </a:schemeClr>
                </a:solidFill>
              </a:rPr>
              <a:t>les services ICT doivent être axés sur les besoins des clients</a:t>
            </a:r>
          </a:p>
          <a:p>
            <a:pPr lvl="2">
              <a:lnSpc>
                <a:spcPct val="120000"/>
              </a:lnSpc>
              <a:spcBef>
                <a:spcPts val="0"/>
              </a:spcBef>
              <a:buClr>
                <a:srgbClr val="9B008F"/>
              </a:buClr>
            </a:pPr>
            <a:r>
              <a:rPr lang="fr-BE" dirty="0" smtClean="0">
                <a:solidFill>
                  <a:schemeClr val="accent6">
                    <a:lumMod val="60000"/>
                    <a:lumOff val="40000"/>
                  </a:schemeClr>
                </a:solidFill>
              </a:rPr>
              <a:t>le fournisseur et le client s’accordent sur les KPI de la prestation de services en termes de disponibilité, performance, maintenance planifiée, ... </a:t>
            </a:r>
          </a:p>
          <a:p>
            <a:pPr lvl="1">
              <a:lnSpc>
                <a:spcPct val="120000"/>
              </a:lnSpc>
              <a:spcBef>
                <a:spcPts val="0"/>
              </a:spcBef>
              <a:buClr>
                <a:srgbClr val="9B008F"/>
              </a:buClr>
            </a:pPr>
            <a:r>
              <a:rPr lang="fr-BE" dirty="0" smtClean="0">
                <a:solidFill>
                  <a:schemeClr val="accent6">
                    <a:lumMod val="60000"/>
                    <a:lumOff val="40000"/>
                  </a:schemeClr>
                </a:solidFill>
              </a:rPr>
              <a:t>ceci va de pair avec des processus effectifs, efficaces et clairement définis au sein de l’organisation ICT afin d'atteindre ces KPI</a:t>
            </a:r>
            <a:endParaRPr lang="fr-BE" dirty="0">
              <a:solidFill>
                <a:schemeClr val="accent6">
                  <a:lumMod val="60000"/>
                  <a:lumOff val="40000"/>
                </a:schemeClr>
              </a:solidFill>
            </a:endParaRPr>
          </a:p>
        </p:txBody>
      </p:sp>
    </p:spTree>
    <p:extLst>
      <p:ext uri="{BB962C8B-B14F-4D97-AF65-F5344CB8AC3E}">
        <p14:creationId xmlns:p14="http://schemas.microsoft.com/office/powerpoint/2010/main" val="3701221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nl-BE" dirty="0"/>
              <a:t>Enkele behaalde resultaten – </a:t>
            </a:r>
            <a:r>
              <a:rPr lang="nl-BE" dirty="0" err="1"/>
              <a:t>Quelques</a:t>
            </a:r>
            <a:r>
              <a:rPr lang="nl-BE" dirty="0"/>
              <a:t> </a:t>
            </a:r>
            <a:r>
              <a:rPr lang="nl-BE" dirty="0" err="1"/>
              <a:t>résultats</a:t>
            </a:r>
            <a:r>
              <a:rPr lang="nl-BE" dirty="0"/>
              <a:t> </a:t>
            </a:r>
            <a:r>
              <a:rPr lang="nl-BE" dirty="0" err="1"/>
              <a:t>atteints</a:t>
            </a:r>
            <a:endParaRPr lang="en-US" dirty="0"/>
          </a:p>
        </p:txBody>
      </p:sp>
      <p:pic>
        <p:nvPicPr>
          <p:cNvPr id="3" name="Picture 2"/>
          <p:cNvPicPr>
            <a:picLocks noChangeAspect="1"/>
          </p:cNvPicPr>
          <p:nvPr/>
        </p:nvPicPr>
        <p:blipFill>
          <a:blip r:embed="rId3"/>
          <a:stretch>
            <a:fillRect/>
          </a:stretch>
        </p:blipFill>
        <p:spPr>
          <a:xfrm>
            <a:off x="1046296" y="905794"/>
            <a:ext cx="9845687" cy="5347322"/>
          </a:xfrm>
          <a:prstGeom prst="rect">
            <a:avLst/>
          </a:prstGeom>
        </p:spPr>
      </p:pic>
    </p:spTree>
    <p:extLst>
      <p:ext uri="{BB962C8B-B14F-4D97-AF65-F5344CB8AC3E}">
        <p14:creationId xmlns:p14="http://schemas.microsoft.com/office/powerpoint/2010/main" val="4007603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nl-BE" dirty="0"/>
              <a:t>Enkele behaalde resultaten – </a:t>
            </a:r>
            <a:r>
              <a:rPr lang="nl-BE" dirty="0" err="1"/>
              <a:t>Quelques</a:t>
            </a:r>
            <a:r>
              <a:rPr lang="nl-BE" dirty="0"/>
              <a:t> </a:t>
            </a:r>
            <a:r>
              <a:rPr lang="nl-BE" dirty="0" err="1"/>
              <a:t>résultats</a:t>
            </a:r>
            <a:r>
              <a:rPr lang="nl-BE" dirty="0"/>
              <a:t> </a:t>
            </a:r>
            <a:r>
              <a:rPr lang="nl-BE" dirty="0" err="1"/>
              <a:t>atteints</a:t>
            </a:r>
            <a:endParaRPr lang="en-US" dirty="0"/>
          </a:p>
        </p:txBody>
      </p:sp>
      <p:sp>
        <p:nvSpPr>
          <p:cNvPr id="4" name="Content Placeholder 3"/>
          <p:cNvSpPr>
            <a:spLocks noGrp="1"/>
          </p:cNvSpPr>
          <p:nvPr>
            <p:ph sz="half" idx="4294967295"/>
          </p:nvPr>
        </p:nvSpPr>
        <p:spPr>
          <a:xfrm>
            <a:off x="466344" y="1125538"/>
            <a:ext cx="5661025" cy="5327650"/>
          </a:xfrm>
        </p:spPr>
        <p:txBody>
          <a:bodyPr>
            <a:normAutofit lnSpcReduction="10000"/>
          </a:bodyPr>
          <a:lstStyle/>
          <a:p>
            <a:pPr>
              <a:lnSpc>
                <a:spcPct val="100000"/>
              </a:lnSpc>
              <a:spcBef>
                <a:spcPts val="0"/>
              </a:spcBef>
              <a:buClr>
                <a:srgbClr val="9B008F"/>
              </a:buClr>
            </a:pPr>
            <a:r>
              <a:rPr lang="en-US" dirty="0" err="1">
                <a:solidFill>
                  <a:schemeClr val="accent6"/>
                </a:solidFill>
              </a:rPr>
              <a:t>Aandacht</a:t>
            </a:r>
            <a:r>
              <a:rPr lang="en-US" dirty="0">
                <a:solidFill>
                  <a:schemeClr val="accent6"/>
                </a:solidFill>
              </a:rPr>
              <a:t> </a:t>
            </a:r>
            <a:r>
              <a:rPr lang="en-US" dirty="0" err="1">
                <a:solidFill>
                  <a:schemeClr val="accent6"/>
                </a:solidFill>
              </a:rPr>
              <a:t>voor</a:t>
            </a:r>
            <a:r>
              <a:rPr lang="en-US" dirty="0">
                <a:solidFill>
                  <a:schemeClr val="accent6"/>
                </a:solidFill>
              </a:rPr>
              <a:t> </a:t>
            </a:r>
            <a:r>
              <a:rPr lang="en-US" dirty="0" err="1">
                <a:solidFill>
                  <a:schemeClr val="accent6"/>
                </a:solidFill>
              </a:rPr>
              <a:t>maatschappelijk</a:t>
            </a:r>
            <a:r>
              <a:rPr lang="en-US" dirty="0">
                <a:solidFill>
                  <a:schemeClr val="accent6"/>
                </a:solidFill>
              </a:rPr>
              <a:t> </a:t>
            </a:r>
            <a:r>
              <a:rPr lang="en-US" dirty="0" err="1">
                <a:solidFill>
                  <a:schemeClr val="accent6"/>
                </a:solidFill>
              </a:rPr>
              <a:t>verantwoord</a:t>
            </a:r>
            <a:r>
              <a:rPr lang="en-US" dirty="0">
                <a:solidFill>
                  <a:schemeClr val="accent6"/>
                </a:solidFill>
              </a:rPr>
              <a:t> </a:t>
            </a:r>
            <a:r>
              <a:rPr lang="en-US" dirty="0" err="1">
                <a:solidFill>
                  <a:schemeClr val="accent6"/>
                </a:solidFill>
              </a:rPr>
              <a:t>ondernemen</a:t>
            </a:r>
            <a:endParaRPr lang="en-US" dirty="0">
              <a:solidFill>
                <a:schemeClr val="accent6"/>
              </a:solidFill>
            </a:endParaRPr>
          </a:p>
          <a:p>
            <a:pPr lvl="1">
              <a:lnSpc>
                <a:spcPct val="100000"/>
              </a:lnSpc>
              <a:spcBef>
                <a:spcPts val="0"/>
              </a:spcBef>
              <a:buClr>
                <a:srgbClr val="9B008F"/>
              </a:buClr>
            </a:pPr>
            <a:r>
              <a:rPr lang="nl-BE" dirty="0">
                <a:solidFill>
                  <a:schemeClr val="accent6"/>
                </a:solidFill>
              </a:rPr>
              <a:t>22 verschillende nationaliteiten</a:t>
            </a:r>
          </a:p>
          <a:p>
            <a:pPr lvl="1">
              <a:lnSpc>
                <a:spcPct val="100000"/>
              </a:lnSpc>
              <a:spcBef>
                <a:spcPts val="0"/>
              </a:spcBef>
              <a:buClr>
                <a:srgbClr val="9B008F"/>
              </a:buClr>
            </a:pPr>
            <a:r>
              <a:rPr lang="nl-BE" dirty="0" smtClean="0">
                <a:solidFill>
                  <a:schemeClr val="accent6"/>
                </a:solidFill>
              </a:rPr>
              <a:t>meer </a:t>
            </a:r>
            <a:r>
              <a:rPr lang="nl-BE" dirty="0">
                <a:solidFill>
                  <a:schemeClr val="accent6"/>
                </a:solidFill>
              </a:rPr>
              <a:t>dan 1/6 ICT-specialisten en </a:t>
            </a:r>
            <a:r>
              <a:rPr lang="nl-BE" dirty="0" smtClean="0">
                <a:solidFill>
                  <a:schemeClr val="accent6"/>
                </a:solidFill>
              </a:rPr>
              <a:t>bijna 50</a:t>
            </a:r>
            <a:r>
              <a:rPr lang="nl-BE" dirty="0">
                <a:solidFill>
                  <a:schemeClr val="accent6"/>
                </a:solidFill>
              </a:rPr>
              <a:t>% van onze bestuurders is vrouwelijk</a:t>
            </a:r>
          </a:p>
          <a:p>
            <a:pPr lvl="1">
              <a:lnSpc>
                <a:spcPct val="100000"/>
              </a:lnSpc>
              <a:spcBef>
                <a:spcPts val="0"/>
              </a:spcBef>
              <a:buClr>
                <a:srgbClr val="9B008F"/>
              </a:buClr>
            </a:pPr>
            <a:r>
              <a:rPr lang="nl-BE" dirty="0">
                <a:solidFill>
                  <a:schemeClr val="accent6"/>
                </a:solidFill>
              </a:rPr>
              <a:t>88,7% van alle medewerkers komt met het openbaar vervoer, te voet of met de fiets</a:t>
            </a:r>
          </a:p>
          <a:p>
            <a:pPr lvl="1">
              <a:lnSpc>
                <a:spcPct val="100000"/>
              </a:lnSpc>
              <a:spcBef>
                <a:spcPts val="0"/>
              </a:spcBef>
              <a:buClr>
                <a:srgbClr val="9B008F"/>
              </a:buClr>
            </a:pPr>
            <a:r>
              <a:rPr lang="nl-BE" dirty="0" smtClean="0">
                <a:solidFill>
                  <a:schemeClr val="accent6"/>
                </a:solidFill>
              </a:rPr>
              <a:t>duurzaam </a:t>
            </a:r>
            <a:r>
              <a:rPr lang="nl-BE" dirty="0">
                <a:solidFill>
                  <a:schemeClr val="accent6"/>
                </a:solidFill>
              </a:rPr>
              <a:t>recycleren van ICT-materiaal met Out of </a:t>
            </a:r>
            <a:r>
              <a:rPr lang="nl-BE" dirty="0" err="1">
                <a:solidFill>
                  <a:schemeClr val="accent6"/>
                </a:solidFill>
              </a:rPr>
              <a:t>Use</a:t>
            </a:r>
            <a:r>
              <a:rPr lang="nl-BE" dirty="0">
                <a:solidFill>
                  <a:schemeClr val="accent6"/>
                </a:solidFill>
              </a:rPr>
              <a:t> ten voordele van Natuurpunt en Natagora </a:t>
            </a:r>
          </a:p>
          <a:p>
            <a:pPr lvl="1">
              <a:lnSpc>
                <a:spcPct val="100000"/>
              </a:lnSpc>
              <a:spcBef>
                <a:spcPts val="0"/>
              </a:spcBef>
              <a:buClr>
                <a:srgbClr val="9B008F"/>
              </a:buClr>
            </a:pPr>
            <a:r>
              <a:rPr lang="nl-BE" dirty="0" smtClean="0">
                <a:solidFill>
                  <a:schemeClr val="accent6"/>
                </a:solidFill>
              </a:rPr>
              <a:t>duurzame </a:t>
            </a:r>
            <a:r>
              <a:rPr lang="nl-BE" dirty="0">
                <a:solidFill>
                  <a:schemeClr val="accent6"/>
                </a:solidFill>
              </a:rPr>
              <a:t>datacenters via innovatieve koelsystemen</a:t>
            </a:r>
          </a:p>
        </p:txBody>
      </p:sp>
      <p:sp>
        <p:nvSpPr>
          <p:cNvPr id="6" name="Content Placeholder 5"/>
          <p:cNvSpPr>
            <a:spLocks noGrp="1"/>
          </p:cNvSpPr>
          <p:nvPr>
            <p:ph sz="quarter" idx="4294967295"/>
          </p:nvPr>
        </p:nvSpPr>
        <p:spPr>
          <a:xfrm>
            <a:off x="6335776" y="1125538"/>
            <a:ext cx="5664200" cy="5318125"/>
          </a:xfrm>
        </p:spPr>
        <p:txBody>
          <a:bodyPr>
            <a:normAutofit fontScale="92500" lnSpcReduction="10000"/>
          </a:bodyPr>
          <a:lstStyle/>
          <a:p>
            <a:pPr>
              <a:lnSpc>
                <a:spcPct val="110000"/>
              </a:lnSpc>
              <a:spcBef>
                <a:spcPts val="0"/>
              </a:spcBef>
              <a:buClr>
                <a:srgbClr val="9B008F"/>
              </a:buClr>
            </a:pPr>
            <a:r>
              <a:rPr lang="en-US" dirty="0">
                <a:solidFill>
                  <a:schemeClr val="accent6">
                    <a:lumMod val="60000"/>
                    <a:lumOff val="40000"/>
                  </a:schemeClr>
                </a:solidFill>
              </a:rPr>
              <a:t>Attention </a:t>
            </a:r>
            <a:r>
              <a:rPr lang="en-US" dirty="0" err="1">
                <a:solidFill>
                  <a:schemeClr val="accent6">
                    <a:lumMod val="60000"/>
                    <a:lumOff val="40000"/>
                  </a:schemeClr>
                </a:solidFill>
              </a:rPr>
              <a:t>portée</a:t>
            </a:r>
            <a:r>
              <a:rPr lang="en-US" dirty="0">
                <a:solidFill>
                  <a:schemeClr val="accent6">
                    <a:lumMod val="60000"/>
                    <a:lumOff val="40000"/>
                  </a:schemeClr>
                </a:solidFill>
              </a:rPr>
              <a:t> à la </a:t>
            </a:r>
            <a:r>
              <a:rPr lang="en-US" dirty="0" err="1">
                <a:solidFill>
                  <a:schemeClr val="accent6">
                    <a:lumMod val="60000"/>
                    <a:lumOff val="40000"/>
                  </a:schemeClr>
                </a:solidFill>
              </a:rPr>
              <a:t>responsabilité</a:t>
            </a:r>
            <a:r>
              <a:rPr lang="en-US" dirty="0">
                <a:solidFill>
                  <a:schemeClr val="accent6">
                    <a:lumMod val="60000"/>
                    <a:lumOff val="40000"/>
                  </a:schemeClr>
                </a:solidFill>
              </a:rPr>
              <a:t> </a:t>
            </a:r>
            <a:r>
              <a:rPr lang="en-US" dirty="0" err="1">
                <a:solidFill>
                  <a:schemeClr val="accent6">
                    <a:lumMod val="60000"/>
                    <a:lumOff val="40000"/>
                  </a:schemeClr>
                </a:solidFill>
              </a:rPr>
              <a:t>sociétale</a:t>
            </a:r>
            <a:r>
              <a:rPr lang="en-US" dirty="0">
                <a:solidFill>
                  <a:schemeClr val="accent6">
                    <a:lumMod val="60000"/>
                    <a:lumOff val="40000"/>
                  </a:schemeClr>
                </a:solidFill>
              </a:rPr>
              <a:t> de </a:t>
            </a:r>
            <a:r>
              <a:rPr lang="en-US" dirty="0" err="1">
                <a:solidFill>
                  <a:schemeClr val="accent6">
                    <a:lumMod val="60000"/>
                    <a:lumOff val="40000"/>
                  </a:schemeClr>
                </a:solidFill>
              </a:rPr>
              <a:t>l’entreprise</a:t>
            </a:r>
            <a:endParaRPr lang="en-US" dirty="0">
              <a:solidFill>
                <a:schemeClr val="accent6">
                  <a:lumMod val="60000"/>
                  <a:lumOff val="40000"/>
                </a:schemeClr>
              </a:solidFill>
            </a:endParaRPr>
          </a:p>
          <a:p>
            <a:pPr lvl="1">
              <a:lnSpc>
                <a:spcPct val="110000"/>
              </a:lnSpc>
              <a:spcBef>
                <a:spcPts val="0"/>
              </a:spcBef>
              <a:buClr>
                <a:srgbClr val="9B008F"/>
              </a:buClr>
            </a:pPr>
            <a:r>
              <a:rPr lang="nl-BE" dirty="0">
                <a:solidFill>
                  <a:schemeClr val="accent6">
                    <a:lumMod val="60000"/>
                    <a:lumOff val="40000"/>
                  </a:schemeClr>
                </a:solidFill>
              </a:rPr>
              <a:t>22 </a:t>
            </a:r>
            <a:r>
              <a:rPr lang="nl-BE" dirty="0" err="1">
                <a:solidFill>
                  <a:schemeClr val="accent6">
                    <a:lumMod val="60000"/>
                    <a:lumOff val="40000"/>
                  </a:schemeClr>
                </a:solidFill>
              </a:rPr>
              <a:t>nationalités</a:t>
            </a:r>
            <a:r>
              <a:rPr lang="nl-BE" dirty="0">
                <a:solidFill>
                  <a:schemeClr val="accent6">
                    <a:lumMod val="60000"/>
                    <a:lumOff val="40000"/>
                  </a:schemeClr>
                </a:solidFill>
              </a:rPr>
              <a:t> </a:t>
            </a:r>
            <a:r>
              <a:rPr lang="nl-BE" dirty="0" err="1">
                <a:solidFill>
                  <a:schemeClr val="accent6">
                    <a:lumMod val="60000"/>
                    <a:lumOff val="40000"/>
                  </a:schemeClr>
                </a:solidFill>
              </a:rPr>
              <a:t>différentes</a:t>
            </a:r>
            <a:endParaRPr lang="nl-BE" dirty="0">
              <a:solidFill>
                <a:schemeClr val="accent6">
                  <a:lumMod val="60000"/>
                  <a:lumOff val="40000"/>
                </a:schemeClr>
              </a:solidFill>
            </a:endParaRPr>
          </a:p>
          <a:p>
            <a:pPr lvl="1">
              <a:lnSpc>
                <a:spcPct val="110000"/>
              </a:lnSpc>
              <a:spcBef>
                <a:spcPts val="0"/>
              </a:spcBef>
              <a:buClr>
                <a:srgbClr val="9B008F"/>
              </a:buClr>
            </a:pPr>
            <a:r>
              <a:rPr lang="nl-BE" dirty="0" smtClean="0">
                <a:solidFill>
                  <a:schemeClr val="accent6">
                    <a:lumMod val="60000"/>
                    <a:lumOff val="40000"/>
                  </a:schemeClr>
                </a:solidFill>
              </a:rPr>
              <a:t>plus </a:t>
            </a:r>
            <a:r>
              <a:rPr lang="nl-BE" dirty="0">
                <a:solidFill>
                  <a:schemeClr val="accent6">
                    <a:lumMod val="60000"/>
                    <a:lumOff val="40000"/>
                  </a:schemeClr>
                </a:solidFill>
              </a:rPr>
              <a:t>de 1/6 des spécialistes </a:t>
            </a:r>
            <a:r>
              <a:rPr lang="nl-BE" dirty="0" smtClean="0">
                <a:solidFill>
                  <a:schemeClr val="accent6">
                    <a:lumMod val="60000"/>
                    <a:lumOff val="40000"/>
                  </a:schemeClr>
                </a:solidFill>
              </a:rPr>
              <a:t>TIC </a:t>
            </a:r>
            <a:r>
              <a:rPr lang="nl-BE" dirty="0">
                <a:solidFill>
                  <a:schemeClr val="accent6">
                    <a:lumMod val="60000"/>
                    <a:lumOff val="40000"/>
                  </a:schemeClr>
                </a:solidFill>
              </a:rPr>
              <a:t>et </a:t>
            </a:r>
            <a:r>
              <a:rPr lang="nl-BE" dirty="0" err="1" smtClean="0">
                <a:solidFill>
                  <a:schemeClr val="accent6">
                    <a:lumMod val="60000"/>
                    <a:lumOff val="40000"/>
                  </a:schemeClr>
                </a:solidFill>
              </a:rPr>
              <a:t>presque</a:t>
            </a:r>
            <a:r>
              <a:rPr lang="nl-BE" dirty="0" smtClean="0">
                <a:solidFill>
                  <a:schemeClr val="accent6">
                    <a:lumMod val="60000"/>
                    <a:lumOff val="40000"/>
                  </a:schemeClr>
                </a:solidFill>
              </a:rPr>
              <a:t> 50</a:t>
            </a:r>
            <a:r>
              <a:rPr lang="nl-BE" dirty="0">
                <a:solidFill>
                  <a:schemeClr val="accent6">
                    <a:lumMod val="60000"/>
                    <a:lumOff val="40000"/>
                  </a:schemeClr>
                </a:solidFill>
              </a:rPr>
              <a:t>% de </a:t>
            </a:r>
            <a:r>
              <a:rPr lang="nl-BE" dirty="0" err="1">
                <a:solidFill>
                  <a:schemeClr val="accent6">
                    <a:lumMod val="60000"/>
                    <a:lumOff val="40000"/>
                  </a:schemeClr>
                </a:solidFill>
              </a:rPr>
              <a:t>nos</a:t>
            </a:r>
            <a:r>
              <a:rPr lang="nl-BE" dirty="0">
                <a:solidFill>
                  <a:schemeClr val="accent6">
                    <a:lumMod val="60000"/>
                    <a:lumOff val="40000"/>
                  </a:schemeClr>
                </a:solidFill>
              </a:rPr>
              <a:t> administrateurs </a:t>
            </a:r>
            <a:r>
              <a:rPr lang="nl-BE" dirty="0" err="1">
                <a:solidFill>
                  <a:schemeClr val="accent6">
                    <a:lumMod val="60000"/>
                    <a:lumOff val="40000"/>
                  </a:schemeClr>
                </a:solidFill>
              </a:rPr>
              <a:t>sont</a:t>
            </a:r>
            <a:r>
              <a:rPr lang="nl-BE" dirty="0">
                <a:solidFill>
                  <a:schemeClr val="accent6">
                    <a:lumMod val="60000"/>
                    <a:lumOff val="40000"/>
                  </a:schemeClr>
                </a:solidFill>
              </a:rPr>
              <a:t> des </a:t>
            </a:r>
            <a:r>
              <a:rPr lang="nl-BE" dirty="0" err="1">
                <a:solidFill>
                  <a:schemeClr val="accent6">
                    <a:lumMod val="60000"/>
                    <a:lumOff val="40000"/>
                  </a:schemeClr>
                </a:solidFill>
              </a:rPr>
              <a:t>femmes</a:t>
            </a:r>
            <a:endParaRPr lang="nl-BE" dirty="0">
              <a:solidFill>
                <a:schemeClr val="accent6">
                  <a:lumMod val="60000"/>
                  <a:lumOff val="40000"/>
                </a:schemeClr>
              </a:solidFill>
            </a:endParaRPr>
          </a:p>
          <a:p>
            <a:pPr lvl="1">
              <a:lnSpc>
                <a:spcPct val="110000"/>
              </a:lnSpc>
              <a:spcBef>
                <a:spcPts val="0"/>
              </a:spcBef>
              <a:buClr>
                <a:srgbClr val="9B008F"/>
              </a:buClr>
            </a:pPr>
            <a:r>
              <a:rPr lang="nl-BE" dirty="0">
                <a:solidFill>
                  <a:schemeClr val="accent6">
                    <a:lumMod val="60000"/>
                    <a:lumOff val="40000"/>
                  </a:schemeClr>
                </a:solidFill>
              </a:rPr>
              <a:t>88,7% de </a:t>
            </a:r>
            <a:r>
              <a:rPr lang="nl-BE" dirty="0" err="1">
                <a:solidFill>
                  <a:schemeClr val="accent6">
                    <a:lumMod val="60000"/>
                    <a:lumOff val="40000"/>
                  </a:schemeClr>
                </a:solidFill>
              </a:rPr>
              <a:t>tous</a:t>
            </a:r>
            <a:r>
              <a:rPr lang="nl-BE" dirty="0">
                <a:solidFill>
                  <a:schemeClr val="accent6">
                    <a:lumMod val="60000"/>
                    <a:lumOff val="40000"/>
                  </a:schemeClr>
                </a:solidFill>
              </a:rPr>
              <a:t> les collaborateurs se </a:t>
            </a:r>
            <a:r>
              <a:rPr lang="nl-BE" dirty="0" err="1">
                <a:solidFill>
                  <a:schemeClr val="accent6">
                    <a:lumMod val="60000"/>
                    <a:lumOff val="40000"/>
                  </a:schemeClr>
                </a:solidFill>
              </a:rPr>
              <a:t>déplacent</a:t>
            </a:r>
            <a:r>
              <a:rPr lang="nl-BE" dirty="0">
                <a:solidFill>
                  <a:schemeClr val="accent6">
                    <a:lumMod val="60000"/>
                    <a:lumOff val="40000"/>
                  </a:schemeClr>
                </a:solidFill>
              </a:rPr>
              <a:t> en </a:t>
            </a:r>
            <a:r>
              <a:rPr lang="nl-BE" dirty="0" err="1">
                <a:solidFill>
                  <a:schemeClr val="accent6">
                    <a:lumMod val="60000"/>
                    <a:lumOff val="40000"/>
                  </a:schemeClr>
                </a:solidFill>
              </a:rPr>
              <a:t>transports</a:t>
            </a:r>
            <a:r>
              <a:rPr lang="nl-BE" dirty="0">
                <a:solidFill>
                  <a:schemeClr val="accent6">
                    <a:lumMod val="60000"/>
                    <a:lumOff val="40000"/>
                  </a:schemeClr>
                </a:solidFill>
              </a:rPr>
              <a:t> en </a:t>
            </a:r>
            <a:r>
              <a:rPr lang="nl-BE" dirty="0" err="1">
                <a:solidFill>
                  <a:schemeClr val="accent6">
                    <a:lumMod val="60000"/>
                    <a:lumOff val="40000"/>
                  </a:schemeClr>
                </a:solidFill>
              </a:rPr>
              <a:t>commun</a:t>
            </a:r>
            <a:r>
              <a:rPr lang="nl-BE" dirty="0">
                <a:solidFill>
                  <a:schemeClr val="accent6">
                    <a:lumMod val="60000"/>
                    <a:lumOff val="40000"/>
                  </a:schemeClr>
                </a:solidFill>
              </a:rPr>
              <a:t>, à </a:t>
            </a:r>
            <a:r>
              <a:rPr lang="nl-BE" dirty="0" err="1">
                <a:solidFill>
                  <a:schemeClr val="accent6">
                    <a:lumMod val="60000"/>
                    <a:lumOff val="40000"/>
                  </a:schemeClr>
                </a:solidFill>
              </a:rPr>
              <a:t>pied</a:t>
            </a:r>
            <a:r>
              <a:rPr lang="nl-BE" dirty="0">
                <a:solidFill>
                  <a:schemeClr val="accent6">
                    <a:lumMod val="60000"/>
                    <a:lumOff val="40000"/>
                  </a:schemeClr>
                </a:solidFill>
              </a:rPr>
              <a:t> </a:t>
            </a:r>
            <a:r>
              <a:rPr lang="nl-BE" dirty="0" err="1">
                <a:solidFill>
                  <a:schemeClr val="accent6">
                    <a:lumMod val="60000"/>
                    <a:lumOff val="40000"/>
                  </a:schemeClr>
                </a:solidFill>
              </a:rPr>
              <a:t>ou</a:t>
            </a:r>
            <a:r>
              <a:rPr lang="nl-BE" dirty="0">
                <a:solidFill>
                  <a:schemeClr val="accent6">
                    <a:lumMod val="60000"/>
                    <a:lumOff val="40000"/>
                  </a:schemeClr>
                </a:solidFill>
              </a:rPr>
              <a:t> à velo</a:t>
            </a:r>
          </a:p>
          <a:p>
            <a:pPr lvl="1">
              <a:lnSpc>
                <a:spcPct val="110000"/>
              </a:lnSpc>
              <a:spcBef>
                <a:spcPts val="0"/>
              </a:spcBef>
              <a:buClr>
                <a:srgbClr val="9B008F"/>
              </a:buClr>
            </a:pPr>
            <a:r>
              <a:rPr lang="en-US" altLang="en-US" dirty="0" err="1" smtClean="0">
                <a:solidFill>
                  <a:schemeClr val="accent6">
                    <a:lumMod val="60000"/>
                    <a:lumOff val="40000"/>
                  </a:schemeClr>
                </a:solidFill>
              </a:rPr>
              <a:t>recyclage</a:t>
            </a:r>
            <a:r>
              <a:rPr lang="en-US" altLang="en-US" dirty="0" smtClean="0">
                <a:solidFill>
                  <a:schemeClr val="accent6">
                    <a:lumMod val="60000"/>
                    <a:lumOff val="40000"/>
                  </a:schemeClr>
                </a:solidFill>
              </a:rPr>
              <a:t> </a:t>
            </a:r>
            <a:r>
              <a:rPr lang="en-US" altLang="en-US" dirty="0">
                <a:solidFill>
                  <a:schemeClr val="accent6">
                    <a:lumMod val="60000"/>
                    <a:lumOff val="40000"/>
                  </a:schemeClr>
                </a:solidFill>
              </a:rPr>
              <a:t>durable du </a:t>
            </a:r>
            <a:r>
              <a:rPr lang="en-US" altLang="en-US" dirty="0" err="1">
                <a:solidFill>
                  <a:schemeClr val="accent6">
                    <a:lumMod val="60000"/>
                    <a:lumOff val="40000"/>
                  </a:schemeClr>
                </a:solidFill>
              </a:rPr>
              <a:t>matériel</a:t>
            </a:r>
            <a:r>
              <a:rPr lang="en-US" altLang="en-US" dirty="0">
                <a:solidFill>
                  <a:schemeClr val="accent6">
                    <a:lumMod val="60000"/>
                    <a:lumOff val="40000"/>
                  </a:schemeClr>
                </a:solidFill>
              </a:rPr>
              <a:t> </a:t>
            </a:r>
            <a:r>
              <a:rPr lang="en-US" altLang="en-US" dirty="0" err="1">
                <a:solidFill>
                  <a:schemeClr val="accent6">
                    <a:lumMod val="60000"/>
                    <a:lumOff val="40000"/>
                  </a:schemeClr>
                </a:solidFill>
              </a:rPr>
              <a:t>informatique</a:t>
            </a:r>
            <a:r>
              <a:rPr lang="en-US" altLang="en-US" dirty="0">
                <a:solidFill>
                  <a:schemeClr val="accent6">
                    <a:lumMod val="60000"/>
                    <a:lumOff val="40000"/>
                  </a:schemeClr>
                </a:solidFill>
              </a:rPr>
              <a:t> via Out Of Use au profit de </a:t>
            </a:r>
            <a:r>
              <a:rPr lang="en-US" altLang="en-US" dirty="0" err="1">
                <a:solidFill>
                  <a:schemeClr val="accent6">
                    <a:lumMod val="60000"/>
                    <a:lumOff val="40000"/>
                  </a:schemeClr>
                </a:solidFill>
              </a:rPr>
              <a:t>Natuurpunt</a:t>
            </a:r>
            <a:r>
              <a:rPr lang="en-US" altLang="en-US" dirty="0">
                <a:solidFill>
                  <a:schemeClr val="accent6">
                    <a:lumMod val="60000"/>
                    <a:lumOff val="40000"/>
                  </a:schemeClr>
                </a:solidFill>
              </a:rPr>
              <a:t> et de </a:t>
            </a:r>
            <a:r>
              <a:rPr lang="en-US" altLang="en-US" dirty="0" err="1">
                <a:solidFill>
                  <a:schemeClr val="accent6">
                    <a:lumMod val="60000"/>
                    <a:lumOff val="40000"/>
                  </a:schemeClr>
                </a:solidFill>
              </a:rPr>
              <a:t>Natagora</a:t>
            </a:r>
            <a:endParaRPr lang="en-US" altLang="en-US" dirty="0">
              <a:solidFill>
                <a:schemeClr val="accent6">
                  <a:lumMod val="60000"/>
                  <a:lumOff val="40000"/>
                </a:schemeClr>
              </a:solidFill>
            </a:endParaRPr>
          </a:p>
          <a:p>
            <a:pPr lvl="1">
              <a:lnSpc>
                <a:spcPct val="110000"/>
              </a:lnSpc>
              <a:spcBef>
                <a:spcPts val="0"/>
              </a:spcBef>
              <a:buClr>
                <a:srgbClr val="9B008F"/>
              </a:buClr>
            </a:pPr>
            <a:r>
              <a:rPr lang="nl-BE" dirty="0" smtClean="0">
                <a:solidFill>
                  <a:schemeClr val="accent6">
                    <a:lumMod val="60000"/>
                    <a:lumOff val="40000"/>
                  </a:schemeClr>
                </a:solidFill>
              </a:rPr>
              <a:t>data </a:t>
            </a:r>
            <a:r>
              <a:rPr lang="nl-BE" dirty="0">
                <a:solidFill>
                  <a:schemeClr val="accent6">
                    <a:lumMod val="60000"/>
                    <a:lumOff val="40000"/>
                  </a:schemeClr>
                </a:solidFill>
              </a:rPr>
              <a:t>centers durables </a:t>
            </a:r>
            <a:r>
              <a:rPr lang="nl-BE" dirty="0" err="1">
                <a:solidFill>
                  <a:schemeClr val="accent6">
                    <a:lumMod val="60000"/>
                    <a:lumOff val="40000"/>
                  </a:schemeClr>
                </a:solidFill>
              </a:rPr>
              <a:t>grâce</a:t>
            </a:r>
            <a:r>
              <a:rPr lang="nl-BE" dirty="0">
                <a:solidFill>
                  <a:schemeClr val="accent6">
                    <a:lumMod val="60000"/>
                    <a:lumOff val="40000"/>
                  </a:schemeClr>
                </a:solidFill>
              </a:rPr>
              <a:t> à des </a:t>
            </a:r>
            <a:r>
              <a:rPr lang="nl-BE" dirty="0" err="1" smtClean="0">
                <a:solidFill>
                  <a:schemeClr val="accent6">
                    <a:lumMod val="60000"/>
                    <a:lumOff val="40000"/>
                  </a:schemeClr>
                </a:solidFill>
              </a:rPr>
              <a:t>systèmes</a:t>
            </a:r>
            <a:r>
              <a:rPr lang="nl-BE" dirty="0" smtClean="0">
                <a:solidFill>
                  <a:schemeClr val="accent6">
                    <a:lumMod val="60000"/>
                    <a:lumOff val="40000"/>
                  </a:schemeClr>
                </a:solidFill>
              </a:rPr>
              <a:t> </a:t>
            </a:r>
            <a:r>
              <a:rPr lang="nl-BE" dirty="0">
                <a:solidFill>
                  <a:schemeClr val="accent6">
                    <a:lumMod val="60000"/>
                    <a:lumOff val="40000"/>
                  </a:schemeClr>
                </a:solidFill>
              </a:rPr>
              <a:t>de </a:t>
            </a:r>
            <a:r>
              <a:rPr lang="nl-BE" dirty="0" err="1">
                <a:solidFill>
                  <a:schemeClr val="accent6">
                    <a:lumMod val="60000"/>
                    <a:lumOff val="40000"/>
                  </a:schemeClr>
                </a:solidFill>
              </a:rPr>
              <a:t>refroidissement</a:t>
            </a:r>
            <a:r>
              <a:rPr lang="nl-BE" dirty="0">
                <a:solidFill>
                  <a:schemeClr val="accent6">
                    <a:lumMod val="60000"/>
                    <a:lumOff val="40000"/>
                  </a:schemeClr>
                </a:solidFill>
              </a:rPr>
              <a:t> </a:t>
            </a:r>
            <a:r>
              <a:rPr lang="nl-BE" dirty="0" err="1">
                <a:solidFill>
                  <a:schemeClr val="accent6">
                    <a:lumMod val="60000"/>
                    <a:lumOff val="40000"/>
                  </a:schemeClr>
                </a:solidFill>
              </a:rPr>
              <a:t>innovants</a:t>
            </a:r>
            <a:r>
              <a:rPr lang="nl-BE" dirty="0">
                <a:solidFill>
                  <a:schemeClr val="accent6">
                    <a:lumMod val="60000"/>
                    <a:lumOff val="40000"/>
                  </a:schemeClr>
                </a:solidFill>
              </a:rPr>
              <a:t> </a:t>
            </a:r>
          </a:p>
        </p:txBody>
      </p:sp>
    </p:spTree>
    <p:extLst>
      <p:ext uri="{BB962C8B-B14F-4D97-AF65-F5344CB8AC3E}">
        <p14:creationId xmlns:p14="http://schemas.microsoft.com/office/powerpoint/2010/main" val="4030156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nl-BE" dirty="0"/>
              <a:t>Transparantie - </a:t>
            </a:r>
            <a:r>
              <a:rPr lang="nl-BE" dirty="0" err="1"/>
              <a:t>Transparence</a:t>
            </a:r>
            <a:endParaRPr lang="en-US" dirty="0"/>
          </a:p>
        </p:txBody>
      </p:sp>
      <p:sp>
        <p:nvSpPr>
          <p:cNvPr id="4" name="Content Placeholder 3"/>
          <p:cNvSpPr>
            <a:spLocks noGrp="1"/>
          </p:cNvSpPr>
          <p:nvPr>
            <p:ph sz="half" idx="4294967295"/>
          </p:nvPr>
        </p:nvSpPr>
        <p:spPr>
          <a:xfrm>
            <a:off x="434975" y="1088327"/>
            <a:ext cx="5661025" cy="5327650"/>
          </a:xfrm>
        </p:spPr>
        <p:txBody>
          <a:bodyPr>
            <a:normAutofit fontScale="85000" lnSpcReduction="20000"/>
          </a:bodyPr>
          <a:lstStyle/>
          <a:p>
            <a:pPr>
              <a:lnSpc>
                <a:spcPct val="120000"/>
              </a:lnSpc>
              <a:spcBef>
                <a:spcPts val="0"/>
              </a:spcBef>
              <a:buClr>
                <a:srgbClr val="9B008F"/>
              </a:buClr>
            </a:pPr>
            <a:r>
              <a:rPr lang="nl-BE" dirty="0">
                <a:solidFill>
                  <a:schemeClr val="accent6"/>
                </a:solidFill>
              </a:rPr>
              <a:t>Op </a:t>
            </a:r>
            <a:r>
              <a:rPr lang="nl-BE" dirty="0" smtClean="0">
                <a:solidFill>
                  <a:schemeClr val="accent6"/>
                </a:solidFill>
                <a:hlinkClick r:id="rId2"/>
              </a:rPr>
              <a:t>www.smals.be</a:t>
            </a:r>
            <a:r>
              <a:rPr lang="nl-BE" dirty="0" smtClean="0">
                <a:solidFill>
                  <a:schemeClr val="accent6"/>
                </a:solidFill>
              </a:rPr>
              <a:t> geeft Smals uitgebreide informatie inzake haar organisatie, leden, marktconsultaties, …</a:t>
            </a:r>
          </a:p>
          <a:p>
            <a:pPr>
              <a:lnSpc>
                <a:spcPct val="120000"/>
              </a:lnSpc>
              <a:spcBef>
                <a:spcPts val="0"/>
              </a:spcBef>
              <a:buClr>
                <a:srgbClr val="9B008F"/>
              </a:buClr>
            </a:pPr>
            <a:r>
              <a:rPr lang="nl-BE" dirty="0" smtClean="0">
                <a:solidFill>
                  <a:schemeClr val="accent6"/>
                </a:solidFill>
              </a:rPr>
              <a:t>Het </a:t>
            </a:r>
            <a:r>
              <a:rPr lang="nl-BE" dirty="0" smtClean="0">
                <a:solidFill>
                  <a:schemeClr val="accent6"/>
                </a:solidFill>
                <a:hlinkClick r:id="rId3"/>
              </a:rPr>
              <a:t>activiteitenverslag</a:t>
            </a:r>
            <a:r>
              <a:rPr lang="nl-BE" dirty="0" smtClean="0">
                <a:solidFill>
                  <a:schemeClr val="accent6"/>
                </a:solidFill>
              </a:rPr>
              <a:t> geeft meer gedetailleerde informatie over de diensten en projecten uitgevoerd voor de leden</a:t>
            </a:r>
          </a:p>
          <a:p>
            <a:pPr>
              <a:lnSpc>
                <a:spcPct val="120000"/>
              </a:lnSpc>
              <a:spcBef>
                <a:spcPts val="0"/>
              </a:spcBef>
              <a:buClr>
                <a:srgbClr val="9B008F"/>
              </a:buClr>
            </a:pPr>
            <a:r>
              <a:rPr lang="nl-BE" dirty="0" smtClean="0">
                <a:solidFill>
                  <a:schemeClr val="accent6"/>
                </a:solidFill>
              </a:rPr>
              <a:t>De werkzaamheden uitgevoerd voor de leden zijn gedetailleerd in bijzondere samenwerkings-modaliteiten met aanduiding van budget en serviceniveau</a:t>
            </a:r>
          </a:p>
          <a:p>
            <a:pPr>
              <a:lnSpc>
                <a:spcPct val="120000"/>
              </a:lnSpc>
              <a:spcBef>
                <a:spcPts val="0"/>
              </a:spcBef>
              <a:buClr>
                <a:srgbClr val="9B008F"/>
              </a:buClr>
            </a:pPr>
            <a:r>
              <a:rPr lang="nl-BE" dirty="0" smtClean="0">
                <a:solidFill>
                  <a:schemeClr val="accent6"/>
                </a:solidFill>
              </a:rPr>
              <a:t>De jaarrekeningen van Smals worden gepubliceerd bij de balanscentrale van de NBB</a:t>
            </a:r>
          </a:p>
        </p:txBody>
      </p:sp>
      <p:sp>
        <p:nvSpPr>
          <p:cNvPr id="6" name="Content Placeholder 5"/>
          <p:cNvSpPr>
            <a:spLocks noGrp="1"/>
          </p:cNvSpPr>
          <p:nvPr>
            <p:ph sz="quarter" idx="4294967295"/>
          </p:nvPr>
        </p:nvSpPr>
        <p:spPr>
          <a:xfrm>
            <a:off x="6344920" y="1093089"/>
            <a:ext cx="5664200" cy="5318125"/>
          </a:xfrm>
        </p:spPr>
        <p:txBody>
          <a:bodyPr>
            <a:normAutofit fontScale="85000" lnSpcReduction="10000"/>
          </a:bodyPr>
          <a:lstStyle/>
          <a:p>
            <a:pPr>
              <a:lnSpc>
                <a:spcPct val="110000"/>
              </a:lnSpc>
              <a:spcBef>
                <a:spcPts val="0"/>
              </a:spcBef>
              <a:buClr>
                <a:srgbClr val="9B008F"/>
              </a:buClr>
            </a:pPr>
            <a:r>
              <a:rPr lang="fr-BE" dirty="0">
                <a:solidFill>
                  <a:schemeClr val="accent6">
                    <a:lumMod val="60000"/>
                    <a:lumOff val="40000"/>
                  </a:schemeClr>
                </a:solidFill>
              </a:rPr>
              <a:t>Sur </a:t>
            </a:r>
            <a:r>
              <a:rPr lang="fr-BE" dirty="0">
                <a:solidFill>
                  <a:schemeClr val="accent6">
                    <a:lumMod val="60000"/>
                    <a:lumOff val="40000"/>
                  </a:schemeClr>
                </a:solidFill>
                <a:hlinkClick r:id="rId2"/>
              </a:rPr>
              <a:t>www.smals.be</a:t>
            </a:r>
            <a:r>
              <a:rPr lang="fr-BE" dirty="0">
                <a:solidFill>
                  <a:schemeClr val="accent6">
                    <a:lumMod val="60000"/>
                    <a:lumOff val="40000"/>
                  </a:schemeClr>
                </a:solidFill>
              </a:rPr>
              <a:t> Smals fournit des informations détaillées sur son organisation, ses membres, les consultations de marché, ...</a:t>
            </a:r>
          </a:p>
          <a:p>
            <a:pPr>
              <a:lnSpc>
                <a:spcPct val="110000"/>
              </a:lnSpc>
              <a:spcBef>
                <a:spcPts val="0"/>
              </a:spcBef>
              <a:buClr>
                <a:srgbClr val="9B008F"/>
              </a:buClr>
            </a:pPr>
            <a:r>
              <a:rPr lang="fr-BE" dirty="0">
                <a:solidFill>
                  <a:schemeClr val="accent6">
                    <a:lumMod val="60000"/>
                    <a:lumOff val="40000"/>
                  </a:schemeClr>
                </a:solidFill>
              </a:rPr>
              <a:t>Le </a:t>
            </a:r>
            <a:r>
              <a:rPr lang="fr-BE" dirty="0">
                <a:solidFill>
                  <a:schemeClr val="accent6">
                    <a:lumMod val="60000"/>
                    <a:lumOff val="40000"/>
                  </a:schemeClr>
                </a:solidFill>
                <a:hlinkClick r:id="rId4"/>
              </a:rPr>
              <a:t>rapport d’activité</a:t>
            </a:r>
            <a:r>
              <a:rPr lang="fr-BE" dirty="0">
                <a:solidFill>
                  <a:schemeClr val="accent6">
                    <a:lumMod val="60000"/>
                    <a:lumOff val="40000"/>
                  </a:schemeClr>
                </a:solidFill>
              </a:rPr>
              <a:t> donne de plus amples informations sur les services et projets réalisés pour les membres</a:t>
            </a:r>
          </a:p>
          <a:p>
            <a:pPr>
              <a:lnSpc>
                <a:spcPct val="110000"/>
              </a:lnSpc>
              <a:spcBef>
                <a:spcPts val="0"/>
              </a:spcBef>
              <a:buClr>
                <a:srgbClr val="9B008F"/>
              </a:buClr>
            </a:pPr>
            <a:r>
              <a:rPr lang="fr-BE" dirty="0">
                <a:solidFill>
                  <a:schemeClr val="accent6">
                    <a:lumMod val="60000"/>
                    <a:lumOff val="40000"/>
                  </a:schemeClr>
                </a:solidFill>
              </a:rPr>
              <a:t>Les travaux réalisés pour les membres sont précisés dans des modalités spéciales de collaboration avec indication du budget et du niveau de service</a:t>
            </a:r>
          </a:p>
          <a:p>
            <a:pPr>
              <a:lnSpc>
                <a:spcPct val="110000"/>
              </a:lnSpc>
              <a:spcBef>
                <a:spcPts val="0"/>
              </a:spcBef>
              <a:buClr>
                <a:srgbClr val="9B008F"/>
              </a:buClr>
            </a:pPr>
            <a:r>
              <a:rPr lang="fr-BE" dirty="0">
                <a:solidFill>
                  <a:schemeClr val="accent6">
                    <a:lumMod val="60000"/>
                    <a:lumOff val="40000"/>
                  </a:schemeClr>
                </a:solidFill>
              </a:rPr>
              <a:t>Les comptes annuels de Smals sont publiés auprès de la Centrale des bilans de la </a:t>
            </a:r>
            <a:r>
              <a:rPr lang="fr-BE" dirty="0" smtClean="0">
                <a:solidFill>
                  <a:schemeClr val="accent6">
                    <a:lumMod val="60000"/>
                    <a:lumOff val="40000"/>
                  </a:schemeClr>
                </a:solidFill>
              </a:rPr>
              <a:t>BNB</a:t>
            </a:r>
            <a:endParaRPr lang="fr-BE" dirty="0">
              <a:solidFill>
                <a:schemeClr val="accent6">
                  <a:lumMod val="60000"/>
                  <a:lumOff val="40000"/>
                </a:schemeClr>
              </a:solidFill>
            </a:endParaRPr>
          </a:p>
        </p:txBody>
      </p:sp>
    </p:spTree>
    <p:extLst>
      <p:ext uri="{BB962C8B-B14F-4D97-AF65-F5344CB8AC3E}">
        <p14:creationId xmlns:p14="http://schemas.microsoft.com/office/powerpoint/2010/main" val="3019630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79D1D-D92B-BA4F-A55A-637F1818A04A}"/>
              </a:ext>
            </a:extLst>
          </p:cNvPr>
          <p:cNvSpPr>
            <a:spLocks noGrp="1"/>
          </p:cNvSpPr>
          <p:nvPr>
            <p:ph type="ctrTitle"/>
          </p:nvPr>
        </p:nvSpPr>
        <p:spPr/>
        <p:txBody>
          <a:bodyPr/>
          <a:lstStyle/>
          <a:p>
            <a:r>
              <a:rPr lang="en-US" dirty="0" err="1"/>
              <a:t>Overheidsopdrachten</a:t>
            </a:r>
            <a:r>
              <a:rPr lang="en-US" dirty="0"/>
              <a:t> - </a:t>
            </a:r>
            <a:r>
              <a:rPr lang="en-US" dirty="0" err="1">
                <a:solidFill>
                  <a:schemeClr val="accent6">
                    <a:lumMod val="20000"/>
                    <a:lumOff val="80000"/>
                  </a:schemeClr>
                </a:solidFill>
              </a:rPr>
              <a:t>Marchés</a:t>
            </a:r>
            <a:r>
              <a:rPr lang="en-US" dirty="0">
                <a:solidFill>
                  <a:schemeClr val="accent6">
                    <a:lumMod val="20000"/>
                    <a:lumOff val="80000"/>
                  </a:schemeClr>
                </a:solidFill>
              </a:rPr>
              <a:t> publics</a:t>
            </a:r>
          </a:p>
        </p:txBody>
      </p:sp>
      <p:sp>
        <p:nvSpPr>
          <p:cNvPr id="5" name="Content Placeholder 5"/>
          <p:cNvSpPr txBox="1">
            <a:spLocks/>
          </p:cNvSpPr>
          <p:nvPr/>
        </p:nvSpPr>
        <p:spPr>
          <a:xfrm>
            <a:off x="5980855" y="1100008"/>
            <a:ext cx="6211145" cy="53177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9B008F"/>
              </a:buClr>
              <a:buFont typeface="+mj-lt"/>
              <a:buAutoNum type="arabicPeriod"/>
            </a:pPr>
            <a:r>
              <a:rPr lang="en-US" sz="2000" b="1" u="sng" dirty="0" err="1">
                <a:solidFill>
                  <a:schemeClr val="accent6">
                    <a:lumMod val="60000"/>
                    <a:lumOff val="40000"/>
                  </a:schemeClr>
                </a:solidFill>
              </a:rPr>
              <a:t>Nombre</a:t>
            </a:r>
            <a:endParaRPr lang="en-US" sz="2000" b="1" u="sng" dirty="0">
              <a:solidFill>
                <a:schemeClr val="accent6">
                  <a:lumMod val="60000"/>
                  <a:lumOff val="40000"/>
                </a:schemeClr>
              </a:solidFill>
            </a:endParaRPr>
          </a:p>
          <a:p>
            <a:pPr marL="457200" lvl="1" indent="0">
              <a:buNone/>
            </a:pPr>
            <a:r>
              <a:rPr lang="en-US" sz="2000" dirty="0" err="1">
                <a:solidFill>
                  <a:schemeClr val="accent6">
                    <a:lumMod val="60000"/>
                    <a:lumOff val="40000"/>
                  </a:schemeClr>
                </a:solidFill>
              </a:rPr>
              <a:t>M</a:t>
            </a:r>
            <a:r>
              <a:rPr lang="en-US" sz="2000" dirty="0" err="1" smtClean="0">
                <a:solidFill>
                  <a:schemeClr val="accent6">
                    <a:lumMod val="60000"/>
                    <a:lumOff val="40000"/>
                  </a:schemeClr>
                </a:solidFill>
              </a:rPr>
              <a:t>oyenne</a:t>
            </a:r>
            <a:r>
              <a:rPr lang="en-US" sz="2000" dirty="0" smtClean="0">
                <a:solidFill>
                  <a:schemeClr val="accent6">
                    <a:lumMod val="60000"/>
                    <a:lumOff val="40000"/>
                  </a:schemeClr>
                </a:solidFill>
              </a:rPr>
              <a:t> </a:t>
            </a:r>
            <a:r>
              <a:rPr lang="en-US" sz="2000" dirty="0" err="1">
                <a:solidFill>
                  <a:schemeClr val="accent6">
                    <a:lumMod val="60000"/>
                    <a:lumOff val="40000"/>
                  </a:schemeClr>
                </a:solidFill>
              </a:rPr>
              <a:t>annuelle</a:t>
            </a:r>
            <a:r>
              <a:rPr lang="en-US" sz="2000" dirty="0">
                <a:solidFill>
                  <a:schemeClr val="accent6">
                    <a:lumMod val="60000"/>
                    <a:lumOff val="40000"/>
                  </a:schemeClr>
                </a:solidFill>
              </a:rPr>
              <a:t> des </a:t>
            </a:r>
            <a:r>
              <a:rPr lang="en-US" sz="2000" dirty="0" err="1">
                <a:solidFill>
                  <a:schemeClr val="accent6">
                    <a:lumMod val="60000"/>
                    <a:lumOff val="40000"/>
                  </a:schemeClr>
                </a:solidFill>
              </a:rPr>
              <a:t>marchés</a:t>
            </a:r>
            <a:r>
              <a:rPr lang="en-US" sz="2000" dirty="0">
                <a:solidFill>
                  <a:schemeClr val="accent6">
                    <a:lumMod val="60000"/>
                    <a:lumOff val="40000"/>
                  </a:schemeClr>
                </a:solidFill>
              </a:rPr>
              <a:t> </a:t>
            </a:r>
            <a:r>
              <a:rPr lang="en-US" sz="2000" dirty="0" err="1">
                <a:solidFill>
                  <a:schemeClr val="accent6">
                    <a:lumMod val="60000"/>
                    <a:lumOff val="40000"/>
                  </a:schemeClr>
                </a:solidFill>
              </a:rPr>
              <a:t>attribués</a:t>
            </a:r>
            <a:r>
              <a:rPr lang="en-US" sz="2000" dirty="0">
                <a:solidFill>
                  <a:schemeClr val="accent6">
                    <a:lumMod val="60000"/>
                    <a:lumOff val="40000"/>
                  </a:schemeClr>
                </a:solidFill>
              </a:rPr>
              <a:t> par </a:t>
            </a:r>
            <a:r>
              <a:rPr lang="en-US" sz="2000" dirty="0" err="1">
                <a:solidFill>
                  <a:schemeClr val="accent6">
                    <a:lumMod val="60000"/>
                    <a:lumOff val="40000"/>
                  </a:schemeClr>
                </a:solidFill>
              </a:rPr>
              <a:t>l’organe</a:t>
            </a:r>
            <a:r>
              <a:rPr lang="en-US" sz="2000" dirty="0">
                <a:solidFill>
                  <a:schemeClr val="accent6">
                    <a:lumMod val="60000"/>
                    <a:lumOff val="40000"/>
                  </a:schemeClr>
                </a:solidFill>
              </a:rPr>
              <a:t> </a:t>
            </a:r>
            <a:r>
              <a:rPr lang="en-US" sz="2000" dirty="0" err="1">
                <a:solidFill>
                  <a:schemeClr val="accent6">
                    <a:lumMod val="60000"/>
                    <a:lumOff val="40000"/>
                  </a:schemeClr>
                </a:solidFill>
              </a:rPr>
              <a:t>d’administration</a:t>
            </a:r>
            <a:r>
              <a:rPr lang="en-US" sz="2000" dirty="0">
                <a:solidFill>
                  <a:schemeClr val="accent6">
                    <a:lumMod val="60000"/>
                    <a:lumOff val="40000"/>
                  </a:schemeClr>
                </a:solidFill>
              </a:rPr>
              <a:t> de Smals : </a:t>
            </a:r>
            <a:r>
              <a:rPr lang="en-US" sz="2000" dirty="0" smtClean="0">
                <a:solidFill>
                  <a:schemeClr val="accent6">
                    <a:lumMod val="60000"/>
                    <a:lumOff val="40000"/>
                  </a:schemeClr>
                </a:solidFill>
              </a:rPr>
              <a:t>30</a:t>
            </a:r>
            <a:endParaRPr lang="en-US" sz="2000" dirty="0">
              <a:solidFill>
                <a:schemeClr val="accent6">
                  <a:lumMod val="60000"/>
                  <a:lumOff val="40000"/>
                </a:schemeClr>
              </a:solidFill>
            </a:endParaRPr>
          </a:p>
          <a:p>
            <a:pPr marL="342900" indent="-342900">
              <a:buClr>
                <a:srgbClr val="9B008F"/>
              </a:buClr>
              <a:buFont typeface="+mj-lt"/>
              <a:buAutoNum type="arabicPeriod"/>
            </a:pPr>
            <a:r>
              <a:rPr lang="en-US" sz="2000" b="1" u="sng" dirty="0" err="1">
                <a:solidFill>
                  <a:schemeClr val="accent6">
                    <a:lumMod val="60000"/>
                    <a:lumOff val="40000"/>
                  </a:schemeClr>
                </a:solidFill>
              </a:rPr>
              <a:t>Procédure</a:t>
            </a:r>
            <a:endParaRPr lang="en-US" sz="2000" b="1" u="sng" dirty="0">
              <a:solidFill>
                <a:schemeClr val="accent6">
                  <a:lumMod val="60000"/>
                  <a:lumOff val="40000"/>
                </a:schemeClr>
              </a:solidFill>
            </a:endParaRPr>
          </a:p>
          <a:p>
            <a:pPr marL="457200" lvl="1" indent="0">
              <a:buNone/>
            </a:pPr>
            <a:r>
              <a:rPr lang="en-US" sz="2000" dirty="0">
                <a:solidFill>
                  <a:schemeClr val="accent6">
                    <a:lumMod val="60000"/>
                    <a:lumOff val="40000"/>
                  </a:schemeClr>
                </a:solidFill>
              </a:rPr>
              <a:t>L</a:t>
            </a:r>
            <a:r>
              <a:rPr lang="en-US" sz="2000" dirty="0" smtClean="0">
                <a:solidFill>
                  <a:schemeClr val="accent6">
                    <a:lumMod val="60000"/>
                    <a:lumOff val="40000"/>
                  </a:schemeClr>
                </a:solidFill>
              </a:rPr>
              <a:t>a </a:t>
            </a:r>
            <a:r>
              <a:rPr lang="en-US" sz="2000" dirty="0" err="1">
                <a:solidFill>
                  <a:schemeClr val="accent6">
                    <a:lumMod val="60000"/>
                    <a:lumOff val="40000"/>
                  </a:schemeClr>
                </a:solidFill>
              </a:rPr>
              <a:t>plupart</a:t>
            </a:r>
            <a:r>
              <a:rPr lang="en-US" sz="2000" dirty="0">
                <a:solidFill>
                  <a:schemeClr val="accent6">
                    <a:lumMod val="60000"/>
                    <a:lumOff val="40000"/>
                  </a:schemeClr>
                </a:solidFill>
              </a:rPr>
              <a:t> de </a:t>
            </a:r>
            <a:r>
              <a:rPr lang="en-US" sz="2000" dirty="0" err="1">
                <a:solidFill>
                  <a:schemeClr val="accent6">
                    <a:lumMod val="60000"/>
                    <a:lumOff val="40000"/>
                  </a:schemeClr>
                </a:solidFill>
              </a:rPr>
              <a:t>ces</a:t>
            </a:r>
            <a:r>
              <a:rPr lang="en-US" sz="2000" dirty="0">
                <a:solidFill>
                  <a:schemeClr val="accent6">
                    <a:lumMod val="60000"/>
                    <a:lumOff val="40000"/>
                  </a:schemeClr>
                </a:solidFill>
              </a:rPr>
              <a:t> </a:t>
            </a:r>
            <a:r>
              <a:rPr lang="en-US" sz="2000" dirty="0" err="1">
                <a:solidFill>
                  <a:schemeClr val="accent6">
                    <a:lumMod val="60000"/>
                    <a:lumOff val="40000"/>
                  </a:schemeClr>
                </a:solidFill>
              </a:rPr>
              <a:t>marchés</a:t>
            </a:r>
            <a:r>
              <a:rPr lang="en-US" sz="2000" dirty="0">
                <a:solidFill>
                  <a:schemeClr val="accent6">
                    <a:lumMod val="60000"/>
                    <a:lumOff val="40000"/>
                  </a:schemeClr>
                </a:solidFill>
              </a:rPr>
              <a:t> font </a:t>
            </a:r>
            <a:r>
              <a:rPr lang="en-US" sz="2000" dirty="0" err="1">
                <a:solidFill>
                  <a:schemeClr val="accent6">
                    <a:lumMod val="60000"/>
                    <a:lumOff val="40000"/>
                  </a:schemeClr>
                </a:solidFill>
              </a:rPr>
              <a:t>l’objet</a:t>
            </a:r>
            <a:r>
              <a:rPr lang="en-US" sz="2000" dirty="0">
                <a:solidFill>
                  <a:schemeClr val="accent6">
                    <a:lumMod val="60000"/>
                    <a:lumOff val="40000"/>
                  </a:schemeClr>
                </a:solidFill>
              </a:rPr>
              <a:t> </a:t>
            </a:r>
            <a:r>
              <a:rPr lang="en-US" sz="2000" dirty="0" err="1">
                <a:solidFill>
                  <a:schemeClr val="accent6">
                    <a:lumMod val="60000"/>
                    <a:lumOff val="40000"/>
                  </a:schemeClr>
                </a:solidFill>
              </a:rPr>
              <a:t>d’une</a:t>
            </a:r>
            <a:r>
              <a:rPr lang="en-US" sz="2000" dirty="0">
                <a:solidFill>
                  <a:schemeClr val="accent6">
                    <a:lumMod val="60000"/>
                    <a:lumOff val="40000"/>
                  </a:schemeClr>
                </a:solidFill>
              </a:rPr>
              <a:t> publication au </a:t>
            </a:r>
            <a:r>
              <a:rPr lang="en-US" sz="2000" dirty="0" err="1">
                <a:solidFill>
                  <a:schemeClr val="accent6">
                    <a:lumMod val="60000"/>
                    <a:lumOff val="40000"/>
                  </a:schemeClr>
                </a:solidFill>
              </a:rPr>
              <a:t>niveau</a:t>
            </a:r>
            <a:r>
              <a:rPr lang="en-US" sz="2000" dirty="0">
                <a:solidFill>
                  <a:schemeClr val="accent6">
                    <a:lumMod val="60000"/>
                    <a:lumOff val="40000"/>
                  </a:schemeClr>
                </a:solidFill>
              </a:rPr>
              <a:t> </a:t>
            </a:r>
            <a:r>
              <a:rPr lang="en-US" sz="2000" dirty="0" err="1" smtClean="0">
                <a:solidFill>
                  <a:schemeClr val="accent6">
                    <a:lumMod val="60000"/>
                    <a:lumOff val="40000"/>
                  </a:schemeClr>
                </a:solidFill>
              </a:rPr>
              <a:t>européen</a:t>
            </a:r>
            <a:endParaRPr lang="en-US" sz="2000" dirty="0">
              <a:solidFill>
                <a:schemeClr val="accent6">
                  <a:lumMod val="60000"/>
                  <a:lumOff val="40000"/>
                </a:schemeClr>
              </a:solidFill>
            </a:endParaRPr>
          </a:p>
          <a:p>
            <a:pPr marL="342900" indent="-342900">
              <a:buClr>
                <a:srgbClr val="9B008F"/>
              </a:buClr>
              <a:buFont typeface="+mj-lt"/>
              <a:buAutoNum type="arabicPeriod"/>
            </a:pPr>
            <a:r>
              <a:rPr lang="en-US" sz="2000" b="1" u="sng" dirty="0">
                <a:solidFill>
                  <a:schemeClr val="accent6">
                    <a:lumMod val="60000"/>
                    <a:lumOff val="40000"/>
                  </a:schemeClr>
                </a:solidFill>
              </a:rPr>
              <a:t>Objet</a:t>
            </a:r>
          </a:p>
          <a:p>
            <a:pPr marL="742950" lvl="1" indent="-285750">
              <a:spcBef>
                <a:spcPts val="0"/>
              </a:spcBef>
              <a:buFontTx/>
              <a:buChar char="-"/>
            </a:pPr>
            <a:r>
              <a:rPr lang="en-US" sz="2000" dirty="0">
                <a:solidFill>
                  <a:schemeClr val="accent6">
                    <a:lumMod val="60000"/>
                    <a:lumOff val="40000"/>
                  </a:schemeClr>
                </a:solidFill>
              </a:rPr>
              <a:t>ICT</a:t>
            </a:r>
          </a:p>
          <a:p>
            <a:pPr marL="742950" lvl="1" indent="-285750">
              <a:spcBef>
                <a:spcPts val="0"/>
              </a:spcBef>
              <a:buFontTx/>
              <a:buChar char="-"/>
            </a:pPr>
            <a:r>
              <a:rPr lang="en-US" sz="2000" dirty="0" err="1" smtClean="0">
                <a:solidFill>
                  <a:schemeClr val="accent6">
                    <a:lumMod val="60000"/>
                    <a:lumOff val="40000"/>
                  </a:schemeClr>
                </a:solidFill>
              </a:rPr>
              <a:t>marchés</a:t>
            </a:r>
            <a:r>
              <a:rPr lang="en-US" sz="2000" dirty="0" smtClean="0">
                <a:solidFill>
                  <a:schemeClr val="accent6">
                    <a:lumMod val="60000"/>
                    <a:lumOff val="40000"/>
                  </a:schemeClr>
                </a:solidFill>
              </a:rPr>
              <a:t> </a:t>
            </a:r>
            <a:r>
              <a:rPr lang="en-US" sz="2000" dirty="0">
                <a:solidFill>
                  <a:schemeClr val="accent6">
                    <a:lumMod val="60000"/>
                    <a:lumOff val="40000"/>
                  </a:schemeClr>
                </a:solidFill>
              </a:rPr>
              <a:t>hors ICT :</a:t>
            </a:r>
          </a:p>
          <a:p>
            <a:pPr marL="1200150" lvl="2" indent="-285750">
              <a:spcBef>
                <a:spcPts val="0"/>
              </a:spcBef>
              <a:buFontTx/>
              <a:buChar char="-"/>
            </a:pPr>
            <a:r>
              <a:rPr lang="en-US" dirty="0" err="1" smtClean="0">
                <a:solidFill>
                  <a:schemeClr val="accent6">
                    <a:lumMod val="60000"/>
                    <a:lumOff val="40000"/>
                  </a:schemeClr>
                </a:solidFill>
              </a:rPr>
              <a:t>soit</a:t>
            </a:r>
            <a:r>
              <a:rPr lang="en-US" dirty="0" smtClean="0">
                <a:solidFill>
                  <a:schemeClr val="accent6">
                    <a:lumMod val="60000"/>
                    <a:lumOff val="40000"/>
                  </a:schemeClr>
                </a:solidFill>
              </a:rPr>
              <a:t> </a:t>
            </a:r>
            <a:r>
              <a:rPr lang="en-US" dirty="0">
                <a:solidFill>
                  <a:schemeClr val="accent6">
                    <a:lumMod val="60000"/>
                    <a:lumOff val="40000"/>
                  </a:schemeClr>
                </a:solidFill>
              </a:rPr>
              <a:t>pour </a:t>
            </a:r>
            <a:r>
              <a:rPr lang="en-US" dirty="0" err="1">
                <a:solidFill>
                  <a:schemeClr val="accent6">
                    <a:lumMod val="60000"/>
                    <a:lumOff val="40000"/>
                  </a:schemeClr>
                </a:solidFill>
              </a:rPr>
              <a:t>répondre</a:t>
            </a:r>
            <a:r>
              <a:rPr lang="en-US" dirty="0">
                <a:solidFill>
                  <a:schemeClr val="accent6">
                    <a:lumMod val="60000"/>
                    <a:lumOff val="40000"/>
                  </a:schemeClr>
                </a:solidFill>
              </a:rPr>
              <a:t> à des </a:t>
            </a:r>
            <a:r>
              <a:rPr lang="en-US" dirty="0" err="1">
                <a:solidFill>
                  <a:schemeClr val="accent6">
                    <a:lumMod val="60000"/>
                    <a:lumOff val="40000"/>
                  </a:schemeClr>
                </a:solidFill>
              </a:rPr>
              <a:t>besoins</a:t>
            </a:r>
            <a:r>
              <a:rPr lang="en-US" dirty="0">
                <a:solidFill>
                  <a:schemeClr val="accent6">
                    <a:lumMod val="60000"/>
                    <a:lumOff val="40000"/>
                  </a:schemeClr>
                </a:solidFill>
              </a:rPr>
              <a:t> </a:t>
            </a:r>
            <a:r>
              <a:rPr lang="en-US" dirty="0" err="1">
                <a:solidFill>
                  <a:schemeClr val="accent6">
                    <a:lumMod val="60000"/>
                    <a:lumOff val="40000"/>
                  </a:schemeClr>
                </a:solidFill>
              </a:rPr>
              <a:t>spécifiques</a:t>
            </a:r>
            <a:r>
              <a:rPr lang="en-US" dirty="0">
                <a:solidFill>
                  <a:schemeClr val="accent6">
                    <a:lumMod val="60000"/>
                    <a:lumOff val="40000"/>
                  </a:schemeClr>
                </a:solidFill>
              </a:rPr>
              <a:t> des </a:t>
            </a:r>
            <a:r>
              <a:rPr lang="en-US" dirty="0" err="1" smtClean="0">
                <a:solidFill>
                  <a:schemeClr val="accent6">
                    <a:lumMod val="60000"/>
                    <a:lumOff val="40000"/>
                  </a:schemeClr>
                </a:solidFill>
              </a:rPr>
              <a:t>membres</a:t>
            </a:r>
            <a:r>
              <a:rPr lang="en-US" dirty="0" smtClean="0">
                <a:solidFill>
                  <a:schemeClr val="accent6">
                    <a:lumMod val="60000"/>
                    <a:lumOff val="40000"/>
                  </a:schemeClr>
                </a:solidFill>
              </a:rPr>
              <a:t>, p. ex. </a:t>
            </a:r>
            <a:r>
              <a:rPr lang="en-US" dirty="0">
                <a:solidFill>
                  <a:schemeClr val="accent6">
                    <a:lumMod val="60000"/>
                    <a:lumOff val="40000"/>
                  </a:schemeClr>
                </a:solidFill>
              </a:rPr>
              <a:t>“</a:t>
            </a:r>
            <a:r>
              <a:rPr lang="en-US" dirty="0" err="1">
                <a:solidFill>
                  <a:schemeClr val="accent6">
                    <a:lumMod val="60000"/>
                    <a:lumOff val="40000"/>
                  </a:schemeClr>
                </a:solidFill>
              </a:rPr>
              <a:t>Consultance</a:t>
            </a:r>
            <a:r>
              <a:rPr lang="en-US" dirty="0">
                <a:solidFill>
                  <a:schemeClr val="accent6">
                    <a:lumMod val="60000"/>
                    <a:lumOff val="40000"/>
                  </a:schemeClr>
                </a:solidFill>
              </a:rPr>
              <a:t> </a:t>
            </a:r>
            <a:r>
              <a:rPr lang="en-US" dirty="0" err="1" smtClean="0">
                <a:solidFill>
                  <a:schemeClr val="accent6">
                    <a:lumMod val="60000"/>
                    <a:lumOff val="40000"/>
                  </a:schemeClr>
                </a:solidFill>
              </a:rPr>
              <a:t>organisa-tionnelle</a:t>
            </a:r>
            <a:r>
              <a:rPr lang="en-US" dirty="0">
                <a:solidFill>
                  <a:schemeClr val="accent6">
                    <a:lumMod val="60000"/>
                    <a:lumOff val="40000"/>
                  </a:schemeClr>
                </a:solidFill>
              </a:rPr>
              <a:t>” et “Communication &amp; Marketing”.</a:t>
            </a:r>
          </a:p>
          <a:p>
            <a:pPr marL="1200150" lvl="2" indent="-285750">
              <a:spcBef>
                <a:spcPts val="0"/>
              </a:spcBef>
              <a:buFontTx/>
              <a:buChar char="-"/>
            </a:pPr>
            <a:r>
              <a:rPr lang="en-US" dirty="0" err="1" smtClean="0">
                <a:solidFill>
                  <a:schemeClr val="accent6">
                    <a:lumMod val="60000"/>
                    <a:lumOff val="40000"/>
                  </a:schemeClr>
                </a:solidFill>
              </a:rPr>
              <a:t>soit</a:t>
            </a:r>
            <a:r>
              <a:rPr lang="en-US" dirty="0" smtClean="0">
                <a:solidFill>
                  <a:schemeClr val="accent6">
                    <a:lumMod val="60000"/>
                    <a:lumOff val="40000"/>
                  </a:schemeClr>
                </a:solidFill>
              </a:rPr>
              <a:t> </a:t>
            </a:r>
            <a:r>
              <a:rPr lang="en-US" dirty="0" err="1">
                <a:solidFill>
                  <a:schemeClr val="accent6">
                    <a:lumMod val="60000"/>
                    <a:lumOff val="40000"/>
                  </a:schemeClr>
                </a:solidFill>
              </a:rPr>
              <a:t>limités</a:t>
            </a:r>
            <a:r>
              <a:rPr lang="en-US" dirty="0">
                <a:solidFill>
                  <a:schemeClr val="accent6">
                    <a:lumMod val="60000"/>
                    <a:lumOff val="40000"/>
                  </a:schemeClr>
                </a:solidFill>
              </a:rPr>
              <a:t> à </a:t>
            </a:r>
            <a:r>
              <a:rPr lang="en-US" dirty="0" err="1">
                <a:solidFill>
                  <a:schemeClr val="accent6">
                    <a:lumMod val="60000"/>
                    <a:lumOff val="40000"/>
                  </a:schemeClr>
                </a:solidFill>
              </a:rPr>
              <a:t>l’usage</a:t>
            </a:r>
            <a:r>
              <a:rPr lang="en-US" dirty="0">
                <a:solidFill>
                  <a:schemeClr val="accent6">
                    <a:lumMod val="60000"/>
                    <a:lumOff val="40000"/>
                  </a:schemeClr>
                </a:solidFill>
              </a:rPr>
              <a:t> Smals (</a:t>
            </a:r>
            <a:r>
              <a:rPr lang="en-US" dirty="0" err="1">
                <a:solidFill>
                  <a:schemeClr val="accent6">
                    <a:lumMod val="60000"/>
                    <a:lumOff val="40000"/>
                  </a:schemeClr>
                </a:solidFill>
              </a:rPr>
              <a:t>nettoyage</a:t>
            </a:r>
            <a:r>
              <a:rPr lang="en-US" dirty="0">
                <a:solidFill>
                  <a:schemeClr val="accent6">
                    <a:lumMod val="60000"/>
                    <a:lumOff val="40000"/>
                  </a:schemeClr>
                </a:solidFill>
              </a:rPr>
              <a:t>, leasing, </a:t>
            </a:r>
            <a:r>
              <a:rPr lang="en-US" dirty="0" err="1" smtClean="0">
                <a:solidFill>
                  <a:schemeClr val="accent6">
                    <a:lumMod val="60000"/>
                    <a:lumOff val="40000"/>
                  </a:schemeClr>
                </a:solidFill>
              </a:rPr>
              <a:t>réviseur</a:t>
            </a:r>
            <a:r>
              <a:rPr lang="en-US" dirty="0" smtClean="0">
                <a:solidFill>
                  <a:schemeClr val="accent6">
                    <a:lumMod val="60000"/>
                    <a:lumOff val="40000"/>
                  </a:schemeClr>
                </a:solidFill>
              </a:rPr>
              <a:t>,…).</a:t>
            </a:r>
            <a:endParaRPr lang="en-US" dirty="0">
              <a:solidFill>
                <a:schemeClr val="accent6">
                  <a:lumMod val="60000"/>
                  <a:lumOff val="40000"/>
                </a:schemeClr>
              </a:solidFill>
            </a:endParaRPr>
          </a:p>
          <a:p>
            <a:pPr marL="342900" indent="-342900">
              <a:spcBef>
                <a:spcPts val="0"/>
              </a:spcBef>
              <a:buClr>
                <a:srgbClr val="9B008F"/>
              </a:buClr>
              <a:buFont typeface="+mj-lt"/>
              <a:buAutoNum type="arabicPeriod"/>
            </a:pPr>
            <a:r>
              <a:rPr lang="en-US" sz="2000" b="1" u="sng" dirty="0" err="1">
                <a:solidFill>
                  <a:schemeClr val="accent6">
                    <a:lumMod val="60000"/>
                    <a:lumOff val="40000"/>
                  </a:schemeClr>
                </a:solidFill>
              </a:rPr>
              <a:t>Récurrence</a:t>
            </a:r>
            <a:endParaRPr lang="en-US" sz="2000" b="1" u="sng" dirty="0">
              <a:solidFill>
                <a:schemeClr val="accent6">
                  <a:lumMod val="60000"/>
                  <a:lumOff val="40000"/>
                </a:schemeClr>
              </a:solidFill>
            </a:endParaRPr>
          </a:p>
          <a:p>
            <a:pPr marL="457200" lvl="1" indent="0">
              <a:spcBef>
                <a:spcPts val="0"/>
              </a:spcBef>
              <a:buNone/>
            </a:pPr>
            <a:r>
              <a:rPr lang="en-US" sz="2000" dirty="0" err="1">
                <a:solidFill>
                  <a:schemeClr val="accent6">
                    <a:lumMod val="60000"/>
                    <a:lumOff val="40000"/>
                  </a:schemeClr>
                </a:solidFill>
              </a:rPr>
              <a:t>M</a:t>
            </a:r>
            <a:r>
              <a:rPr lang="en-US" sz="2000" dirty="0" err="1" smtClean="0">
                <a:solidFill>
                  <a:schemeClr val="accent6">
                    <a:lumMod val="60000"/>
                    <a:lumOff val="40000"/>
                  </a:schemeClr>
                </a:solidFill>
              </a:rPr>
              <a:t>oyenne</a:t>
            </a:r>
            <a:r>
              <a:rPr lang="en-US" sz="2000" dirty="0" smtClean="0">
                <a:solidFill>
                  <a:schemeClr val="accent6">
                    <a:lumMod val="60000"/>
                    <a:lumOff val="40000"/>
                  </a:schemeClr>
                </a:solidFill>
              </a:rPr>
              <a:t> </a:t>
            </a:r>
            <a:r>
              <a:rPr lang="en-US" sz="2000" dirty="0">
                <a:solidFill>
                  <a:schemeClr val="accent6">
                    <a:lumMod val="60000"/>
                    <a:lumOff val="40000"/>
                  </a:schemeClr>
                </a:solidFill>
              </a:rPr>
              <a:t>2019-2020: 83% des </a:t>
            </a:r>
            <a:r>
              <a:rPr lang="en-US" sz="2000" dirty="0" err="1">
                <a:solidFill>
                  <a:schemeClr val="accent6">
                    <a:lumMod val="60000"/>
                    <a:lumOff val="40000"/>
                  </a:schemeClr>
                </a:solidFill>
              </a:rPr>
              <a:t>marchés</a:t>
            </a:r>
            <a:r>
              <a:rPr lang="en-US" sz="2000" dirty="0">
                <a:solidFill>
                  <a:schemeClr val="accent6">
                    <a:lumMod val="60000"/>
                    <a:lumOff val="40000"/>
                  </a:schemeClr>
                </a:solidFill>
              </a:rPr>
              <a:t> </a:t>
            </a:r>
            <a:r>
              <a:rPr lang="en-US" sz="2000" dirty="0" err="1">
                <a:solidFill>
                  <a:schemeClr val="accent6">
                    <a:lumMod val="60000"/>
                    <a:lumOff val="40000"/>
                  </a:schemeClr>
                </a:solidFill>
              </a:rPr>
              <a:t>sont</a:t>
            </a:r>
            <a:r>
              <a:rPr lang="en-US" sz="2000" dirty="0">
                <a:solidFill>
                  <a:schemeClr val="accent6">
                    <a:lumMod val="60000"/>
                    <a:lumOff val="40000"/>
                  </a:schemeClr>
                </a:solidFill>
              </a:rPr>
              <a:t> des </a:t>
            </a:r>
            <a:r>
              <a:rPr lang="en-US" sz="2000" dirty="0" err="1">
                <a:solidFill>
                  <a:schemeClr val="accent6">
                    <a:lumMod val="60000"/>
                    <a:lumOff val="40000"/>
                  </a:schemeClr>
                </a:solidFill>
              </a:rPr>
              <a:t>renouvellements</a:t>
            </a:r>
            <a:r>
              <a:rPr lang="en-US" sz="2000" dirty="0">
                <a:solidFill>
                  <a:schemeClr val="accent6">
                    <a:lumMod val="60000"/>
                    <a:lumOff val="40000"/>
                  </a:schemeClr>
                </a:solidFill>
              </a:rPr>
              <a:t> </a:t>
            </a:r>
            <a:r>
              <a:rPr lang="en-US" sz="2000" dirty="0" err="1">
                <a:solidFill>
                  <a:schemeClr val="accent6">
                    <a:lumMod val="60000"/>
                    <a:lumOff val="40000"/>
                  </a:schemeClr>
                </a:solidFill>
              </a:rPr>
              <a:t>d’accords</a:t>
            </a:r>
            <a:r>
              <a:rPr lang="en-US" sz="2000" dirty="0">
                <a:solidFill>
                  <a:schemeClr val="accent6">
                    <a:lumMod val="60000"/>
                    <a:lumOff val="40000"/>
                  </a:schemeClr>
                </a:solidFill>
              </a:rPr>
              <a:t>-cadres </a:t>
            </a:r>
            <a:r>
              <a:rPr lang="en-US" sz="2000" dirty="0" err="1" smtClean="0">
                <a:solidFill>
                  <a:schemeClr val="accent6">
                    <a:lumMod val="60000"/>
                    <a:lumOff val="40000"/>
                  </a:schemeClr>
                </a:solidFill>
              </a:rPr>
              <a:t>échus</a:t>
            </a:r>
            <a:endParaRPr lang="en-US" sz="2000" dirty="0">
              <a:solidFill>
                <a:schemeClr val="accent6">
                  <a:lumMod val="60000"/>
                  <a:lumOff val="40000"/>
                </a:schemeClr>
              </a:solidFill>
            </a:endParaRPr>
          </a:p>
        </p:txBody>
      </p:sp>
      <p:sp>
        <p:nvSpPr>
          <p:cNvPr id="7" name="Content Placeholder 5"/>
          <p:cNvSpPr txBox="1">
            <a:spLocks/>
          </p:cNvSpPr>
          <p:nvPr/>
        </p:nvSpPr>
        <p:spPr>
          <a:xfrm>
            <a:off x="255784" y="1036000"/>
            <a:ext cx="5806688" cy="53177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9B008F"/>
              </a:buClr>
              <a:buFont typeface="+mj-lt"/>
              <a:buAutoNum type="arabicPeriod"/>
            </a:pPr>
            <a:r>
              <a:rPr lang="en-US" sz="2000" b="1" u="sng" dirty="0" err="1">
                <a:solidFill>
                  <a:schemeClr val="accent6"/>
                </a:solidFill>
              </a:rPr>
              <a:t>Aantal</a:t>
            </a:r>
            <a:endParaRPr lang="en-US" sz="2000" b="1" u="sng" dirty="0">
              <a:solidFill>
                <a:schemeClr val="accent6"/>
              </a:solidFill>
            </a:endParaRPr>
          </a:p>
          <a:p>
            <a:pPr marL="457200" lvl="1" indent="0">
              <a:buNone/>
            </a:pPr>
            <a:r>
              <a:rPr lang="nl-NL" sz="2000" dirty="0" smtClean="0">
                <a:solidFill>
                  <a:schemeClr val="accent6"/>
                </a:solidFill>
              </a:rPr>
              <a:t>Jaarlijks </a:t>
            </a:r>
            <a:r>
              <a:rPr lang="nl-NL" sz="2000" dirty="0">
                <a:solidFill>
                  <a:schemeClr val="accent6"/>
                </a:solidFill>
              </a:rPr>
              <a:t>gemiddelde van de opdrachten gegund door het bestuursorgaan</a:t>
            </a:r>
            <a:r>
              <a:rPr lang="en-US" sz="2000" dirty="0">
                <a:solidFill>
                  <a:schemeClr val="accent6"/>
                </a:solidFill>
              </a:rPr>
              <a:t>: 30</a:t>
            </a:r>
          </a:p>
          <a:p>
            <a:pPr marL="342900" indent="-342900">
              <a:buClr>
                <a:srgbClr val="9B008F"/>
              </a:buClr>
              <a:buFont typeface="+mj-lt"/>
              <a:buAutoNum type="arabicPeriod"/>
            </a:pPr>
            <a:r>
              <a:rPr lang="en-US" sz="2000" b="1" u="sng" dirty="0">
                <a:solidFill>
                  <a:schemeClr val="accent6"/>
                </a:solidFill>
              </a:rPr>
              <a:t>Procedure</a:t>
            </a:r>
          </a:p>
          <a:p>
            <a:pPr marL="457200" lvl="1" indent="0">
              <a:buNone/>
            </a:pPr>
            <a:r>
              <a:rPr lang="nl-NL" sz="2000" dirty="0">
                <a:solidFill>
                  <a:schemeClr val="accent6"/>
                </a:solidFill>
              </a:rPr>
              <a:t>D</a:t>
            </a:r>
            <a:r>
              <a:rPr lang="nl-NL" sz="2000" dirty="0" smtClean="0">
                <a:solidFill>
                  <a:schemeClr val="accent6"/>
                </a:solidFill>
              </a:rPr>
              <a:t>e </a:t>
            </a:r>
            <a:r>
              <a:rPr lang="nl-NL" sz="2000" dirty="0">
                <a:solidFill>
                  <a:schemeClr val="accent6"/>
                </a:solidFill>
              </a:rPr>
              <a:t>meeste van deze opdrachten worden op Europees niveau </a:t>
            </a:r>
            <a:r>
              <a:rPr lang="nl-NL" sz="2000" dirty="0" smtClean="0">
                <a:solidFill>
                  <a:schemeClr val="accent6"/>
                </a:solidFill>
              </a:rPr>
              <a:t>gepubliceerd</a:t>
            </a:r>
            <a:endParaRPr lang="en-US" sz="2000" dirty="0">
              <a:solidFill>
                <a:schemeClr val="accent6"/>
              </a:solidFill>
            </a:endParaRPr>
          </a:p>
          <a:p>
            <a:pPr marL="342900" indent="-342900">
              <a:buClr>
                <a:srgbClr val="9B008F"/>
              </a:buClr>
              <a:buFont typeface="+mj-lt"/>
              <a:buAutoNum type="arabicPeriod"/>
            </a:pPr>
            <a:r>
              <a:rPr lang="en-US" sz="2000" b="1" u="sng" dirty="0" err="1">
                <a:solidFill>
                  <a:schemeClr val="accent6"/>
                </a:solidFill>
              </a:rPr>
              <a:t>Voorwerp</a:t>
            </a:r>
            <a:endParaRPr lang="en-US" sz="2000" b="1" u="sng" dirty="0">
              <a:solidFill>
                <a:schemeClr val="accent6"/>
              </a:solidFill>
            </a:endParaRPr>
          </a:p>
          <a:p>
            <a:pPr marL="742950" lvl="1" indent="-285750">
              <a:spcBef>
                <a:spcPts val="0"/>
              </a:spcBef>
              <a:buFontTx/>
              <a:buChar char="-"/>
            </a:pPr>
            <a:r>
              <a:rPr lang="en-US" sz="2000" dirty="0">
                <a:solidFill>
                  <a:schemeClr val="accent6"/>
                </a:solidFill>
              </a:rPr>
              <a:t>ICT</a:t>
            </a:r>
          </a:p>
          <a:p>
            <a:pPr marL="742950" lvl="1" indent="-285750">
              <a:spcBef>
                <a:spcPts val="0"/>
              </a:spcBef>
              <a:buFontTx/>
              <a:buChar char="-"/>
            </a:pPr>
            <a:r>
              <a:rPr lang="en-US" sz="2000" dirty="0" err="1" smtClean="0">
                <a:solidFill>
                  <a:schemeClr val="accent6"/>
                </a:solidFill>
              </a:rPr>
              <a:t>opdrachten</a:t>
            </a:r>
            <a:r>
              <a:rPr lang="en-US" sz="2000" dirty="0" smtClean="0">
                <a:solidFill>
                  <a:schemeClr val="accent6"/>
                </a:solidFill>
              </a:rPr>
              <a:t> </a:t>
            </a:r>
            <a:r>
              <a:rPr lang="en-US" sz="2000" dirty="0" err="1">
                <a:solidFill>
                  <a:schemeClr val="accent6"/>
                </a:solidFill>
              </a:rPr>
              <a:t>buiten</a:t>
            </a:r>
            <a:r>
              <a:rPr lang="en-US" sz="2000" dirty="0">
                <a:solidFill>
                  <a:schemeClr val="accent6"/>
                </a:solidFill>
              </a:rPr>
              <a:t> ICT:</a:t>
            </a:r>
          </a:p>
          <a:p>
            <a:pPr marL="1200150" lvl="2" indent="-285750">
              <a:spcBef>
                <a:spcPts val="0"/>
              </a:spcBef>
              <a:buFontTx/>
              <a:buChar char="-"/>
            </a:pPr>
            <a:r>
              <a:rPr lang="nl-NL" dirty="0" smtClean="0">
                <a:solidFill>
                  <a:schemeClr val="accent6"/>
                </a:solidFill>
              </a:rPr>
              <a:t>ofwel </a:t>
            </a:r>
            <a:r>
              <a:rPr lang="nl-NL" dirty="0">
                <a:solidFill>
                  <a:schemeClr val="accent6"/>
                </a:solidFill>
              </a:rPr>
              <a:t>om aan specifieke behoeften van de leden te voldoen, b.v. "Organisatieadvies” en</a:t>
            </a:r>
            <a:r>
              <a:rPr lang="en-US" dirty="0">
                <a:solidFill>
                  <a:schemeClr val="accent6"/>
                </a:solidFill>
              </a:rPr>
              <a:t> “Communicatie &amp; Marketing”.</a:t>
            </a:r>
          </a:p>
          <a:p>
            <a:pPr marL="1200150" lvl="2" indent="-285750">
              <a:spcBef>
                <a:spcPts val="0"/>
              </a:spcBef>
              <a:buFontTx/>
              <a:buChar char="-"/>
            </a:pPr>
            <a:r>
              <a:rPr lang="nl-NL" dirty="0" smtClean="0">
                <a:solidFill>
                  <a:schemeClr val="accent6"/>
                </a:solidFill>
              </a:rPr>
              <a:t>ofwel </a:t>
            </a:r>
            <a:r>
              <a:rPr lang="nl-NL" dirty="0">
                <a:solidFill>
                  <a:schemeClr val="accent6"/>
                </a:solidFill>
              </a:rPr>
              <a:t>beperkt tot Smals-gebruik (schoonmaak, leasing, revisor</a:t>
            </a:r>
            <a:r>
              <a:rPr lang="en-US" dirty="0">
                <a:solidFill>
                  <a:schemeClr val="accent6"/>
                </a:solidFill>
              </a:rPr>
              <a:t>…).</a:t>
            </a:r>
          </a:p>
          <a:p>
            <a:pPr marL="342900" indent="-342900">
              <a:spcBef>
                <a:spcPts val="0"/>
              </a:spcBef>
              <a:buClr>
                <a:srgbClr val="9B008F"/>
              </a:buClr>
              <a:buFont typeface="+mj-lt"/>
              <a:buAutoNum type="arabicPeriod"/>
            </a:pPr>
            <a:r>
              <a:rPr lang="en-US" sz="2000" b="1" u="sng" dirty="0" err="1">
                <a:solidFill>
                  <a:schemeClr val="accent6"/>
                </a:solidFill>
              </a:rPr>
              <a:t>Herhaling</a:t>
            </a:r>
            <a:endParaRPr lang="en-US" sz="2000" b="1" u="sng" dirty="0">
              <a:solidFill>
                <a:schemeClr val="accent6"/>
              </a:solidFill>
            </a:endParaRPr>
          </a:p>
          <a:p>
            <a:pPr marL="457200" lvl="1" indent="0">
              <a:spcBef>
                <a:spcPts val="0"/>
              </a:spcBef>
              <a:buNone/>
            </a:pPr>
            <a:r>
              <a:rPr lang="en-US" sz="2000" dirty="0" err="1">
                <a:solidFill>
                  <a:schemeClr val="accent6"/>
                </a:solidFill>
              </a:rPr>
              <a:t>G</a:t>
            </a:r>
            <a:r>
              <a:rPr lang="en-US" sz="2000" dirty="0" err="1" smtClean="0">
                <a:solidFill>
                  <a:schemeClr val="accent6"/>
                </a:solidFill>
              </a:rPr>
              <a:t>emiddelde</a:t>
            </a:r>
            <a:r>
              <a:rPr lang="en-US" sz="2000" dirty="0" smtClean="0">
                <a:solidFill>
                  <a:schemeClr val="accent6"/>
                </a:solidFill>
              </a:rPr>
              <a:t> </a:t>
            </a:r>
            <a:r>
              <a:rPr lang="en-US" sz="2000" dirty="0">
                <a:solidFill>
                  <a:schemeClr val="accent6"/>
                </a:solidFill>
              </a:rPr>
              <a:t>2019-2020: 83% van de </a:t>
            </a:r>
            <a:r>
              <a:rPr lang="en-US" sz="2000" dirty="0" err="1">
                <a:solidFill>
                  <a:schemeClr val="accent6"/>
                </a:solidFill>
              </a:rPr>
              <a:t>opdrachten</a:t>
            </a:r>
            <a:r>
              <a:rPr lang="en-US" sz="2000" dirty="0">
                <a:solidFill>
                  <a:schemeClr val="accent6"/>
                </a:solidFill>
              </a:rPr>
              <a:t> </a:t>
            </a:r>
            <a:r>
              <a:rPr lang="en-US" sz="2000" dirty="0" err="1">
                <a:solidFill>
                  <a:schemeClr val="accent6"/>
                </a:solidFill>
              </a:rPr>
              <a:t>zijn</a:t>
            </a:r>
            <a:r>
              <a:rPr lang="en-US" sz="2000" dirty="0">
                <a:solidFill>
                  <a:schemeClr val="accent6"/>
                </a:solidFill>
              </a:rPr>
              <a:t> </a:t>
            </a:r>
            <a:r>
              <a:rPr lang="en-US" sz="2000" dirty="0" err="1">
                <a:solidFill>
                  <a:schemeClr val="accent6"/>
                </a:solidFill>
              </a:rPr>
              <a:t>verlengingen</a:t>
            </a:r>
            <a:r>
              <a:rPr lang="en-US" sz="2000" dirty="0">
                <a:solidFill>
                  <a:schemeClr val="accent6"/>
                </a:solidFill>
              </a:rPr>
              <a:t> van </a:t>
            </a:r>
            <a:r>
              <a:rPr lang="en-US" sz="2000" dirty="0" err="1">
                <a:solidFill>
                  <a:schemeClr val="accent6"/>
                </a:solidFill>
              </a:rPr>
              <a:t>verlopen</a:t>
            </a:r>
            <a:r>
              <a:rPr lang="en-US" sz="2000" dirty="0">
                <a:solidFill>
                  <a:schemeClr val="accent6"/>
                </a:solidFill>
              </a:rPr>
              <a:t> </a:t>
            </a:r>
            <a:r>
              <a:rPr lang="en-US" sz="2000" dirty="0" err="1" smtClean="0">
                <a:solidFill>
                  <a:schemeClr val="accent6"/>
                </a:solidFill>
              </a:rPr>
              <a:t>raamovereenkomsten</a:t>
            </a:r>
            <a:endParaRPr lang="en-US" sz="2000" dirty="0">
              <a:solidFill>
                <a:schemeClr val="accent6"/>
              </a:solidFill>
            </a:endParaRPr>
          </a:p>
        </p:txBody>
      </p:sp>
    </p:spTree>
    <p:extLst>
      <p:ext uri="{BB962C8B-B14F-4D97-AF65-F5344CB8AC3E}">
        <p14:creationId xmlns:p14="http://schemas.microsoft.com/office/powerpoint/2010/main" val="3237264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79D1D-D92B-BA4F-A55A-637F1818A04A}"/>
              </a:ext>
            </a:extLst>
          </p:cNvPr>
          <p:cNvSpPr>
            <a:spLocks noGrp="1"/>
          </p:cNvSpPr>
          <p:nvPr>
            <p:ph type="ctrTitle"/>
          </p:nvPr>
        </p:nvSpPr>
        <p:spPr/>
        <p:txBody>
          <a:bodyPr/>
          <a:lstStyle/>
          <a:p>
            <a:r>
              <a:rPr lang="en-US" dirty="0" err="1" smtClean="0"/>
              <a:t>Aankoopcentrale</a:t>
            </a:r>
            <a:r>
              <a:rPr lang="en-US" dirty="0"/>
              <a:t> - </a:t>
            </a:r>
            <a:r>
              <a:rPr lang="en-US" dirty="0">
                <a:solidFill>
                  <a:schemeClr val="accent6">
                    <a:lumMod val="20000"/>
                    <a:lumOff val="80000"/>
                  </a:schemeClr>
                </a:solidFill>
              </a:rPr>
              <a:t>Centrale </a:t>
            </a:r>
            <a:r>
              <a:rPr lang="en-US" dirty="0" err="1" smtClean="0">
                <a:solidFill>
                  <a:schemeClr val="accent6">
                    <a:lumMod val="20000"/>
                    <a:lumOff val="80000"/>
                  </a:schemeClr>
                </a:solidFill>
              </a:rPr>
              <a:t>d’achats</a:t>
            </a:r>
            <a:endParaRPr lang="en-US" dirty="0">
              <a:solidFill>
                <a:schemeClr val="accent6">
                  <a:lumMod val="20000"/>
                  <a:lumOff val="80000"/>
                </a:schemeClr>
              </a:solidFill>
            </a:endParaRPr>
          </a:p>
        </p:txBody>
      </p:sp>
      <p:sp>
        <p:nvSpPr>
          <p:cNvPr id="3" name="Rectangle 2"/>
          <p:cNvSpPr/>
          <p:nvPr/>
        </p:nvSpPr>
        <p:spPr>
          <a:xfrm>
            <a:off x="72888" y="1048658"/>
            <a:ext cx="6082747" cy="5786199"/>
          </a:xfrm>
          <a:prstGeom prst="rect">
            <a:avLst/>
          </a:prstGeom>
        </p:spPr>
        <p:txBody>
          <a:bodyPr wrap="square">
            <a:spAutoFit/>
          </a:bodyPr>
          <a:lstStyle/>
          <a:p>
            <a:pPr marL="285750" indent="-285750">
              <a:buClr>
                <a:srgbClr val="9B008F"/>
              </a:buClr>
              <a:buFont typeface="Arial" panose="020B0604020202020204" pitchFamily="34" charset="0"/>
              <a:buChar char="•"/>
            </a:pPr>
            <a:r>
              <a:rPr lang="nl-BE" sz="1600" dirty="0">
                <a:solidFill>
                  <a:schemeClr val="accent6"/>
                </a:solidFill>
              </a:rPr>
              <a:t>Historisch gegroeide activiteit, geen “gerepertorieerde" dienst aan de leden, Smals handelt als dusdanig bij de plaatsing van bepaalde raamovereenkomsten</a:t>
            </a:r>
          </a:p>
          <a:p>
            <a:pPr marL="285750" indent="-285750">
              <a:buClr>
                <a:srgbClr val="9B008F"/>
              </a:buClr>
              <a:buFont typeface="Arial" panose="020B0604020202020204" pitchFamily="34" charset="0"/>
              <a:buChar char="•"/>
            </a:pPr>
            <a:r>
              <a:rPr lang="nl-BE" sz="1600" dirty="0">
                <a:solidFill>
                  <a:schemeClr val="accent6"/>
                </a:solidFill>
              </a:rPr>
              <a:t>Toegang tot de opdrachtdocumenten van Smals</a:t>
            </a:r>
          </a:p>
          <a:p>
            <a:pPr marL="742950" lvl="1" indent="-285750">
              <a:buClr>
                <a:srgbClr val="9B008F"/>
              </a:buClr>
              <a:buFont typeface="Arial" panose="020B0604020202020204" pitchFamily="34" charset="0"/>
              <a:buChar char="•"/>
            </a:pPr>
            <a:r>
              <a:rPr lang="nl-BE" sz="1600" b="1" dirty="0" smtClean="0">
                <a:solidFill>
                  <a:schemeClr val="accent6"/>
                </a:solidFill>
              </a:rPr>
              <a:t>voor </a:t>
            </a:r>
            <a:r>
              <a:rPr lang="nl-BE" sz="1600" b="1" dirty="0">
                <a:solidFill>
                  <a:schemeClr val="accent6"/>
                </a:solidFill>
              </a:rPr>
              <a:t>de aanbestedende diensten gedekt door de aankoopcentrale-clausule: </a:t>
            </a:r>
            <a:r>
              <a:rPr lang="nl-BE" sz="1600" dirty="0">
                <a:solidFill>
                  <a:schemeClr val="accent6"/>
                </a:solidFill>
                <a:hlinkClick r:id="rId2"/>
              </a:rPr>
              <a:t>https://ecat.publicprocurement.be/ecat/home.action</a:t>
            </a:r>
            <a:endParaRPr lang="nl-BE" sz="1600" dirty="0">
              <a:solidFill>
                <a:schemeClr val="accent6"/>
              </a:solidFill>
            </a:endParaRPr>
          </a:p>
          <a:p>
            <a:pPr marL="1657350" lvl="3" indent="-285750">
              <a:buClr>
                <a:srgbClr val="9B008F"/>
              </a:buClr>
              <a:buFont typeface="Arial" panose="020B0604020202020204" pitchFamily="34" charset="0"/>
              <a:buChar char="•"/>
            </a:pPr>
            <a:r>
              <a:rPr lang="nl-BE" sz="1500" dirty="0" smtClean="0">
                <a:solidFill>
                  <a:schemeClr val="accent6"/>
                </a:solidFill>
              </a:rPr>
              <a:t>bestek</a:t>
            </a:r>
            <a:endParaRPr lang="nl-BE" sz="1500" dirty="0">
              <a:solidFill>
                <a:schemeClr val="accent6"/>
              </a:solidFill>
            </a:endParaRPr>
          </a:p>
          <a:p>
            <a:pPr marL="1657350" lvl="3" indent="-285750">
              <a:buClr>
                <a:srgbClr val="9B008F"/>
              </a:buClr>
              <a:buFont typeface="Arial" panose="020B0604020202020204" pitchFamily="34" charset="0"/>
              <a:buChar char="•"/>
            </a:pPr>
            <a:r>
              <a:rPr lang="nl-BE" sz="1500" dirty="0" smtClean="0">
                <a:solidFill>
                  <a:schemeClr val="accent6"/>
                </a:solidFill>
              </a:rPr>
              <a:t>gunningsbrief</a:t>
            </a:r>
            <a:endParaRPr lang="nl-BE" sz="1500" dirty="0">
              <a:solidFill>
                <a:schemeClr val="accent6"/>
              </a:solidFill>
            </a:endParaRPr>
          </a:p>
          <a:p>
            <a:pPr marL="1657350" lvl="3" indent="-285750">
              <a:buClr>
                <a:srgbClr val="9B008F"/>
              </a:buClr>
              <a:buFont typeface="Arial" panose="020B0604020202020204" pitchFamily="34" charset="0"/>
              <a:buChar char="•"/>
            </a:pPr>
            <a:r>
              <a:rPr lang="nl-BE" sz="1500" dirty="0" smtClean="0">
                <a:solidFill>
                  <a:schemeClr val="accent6"/>
                </a:solidFill>
              </a:rPr>
              <a:t>contactgegevens </a:t>
            </a:r>
            <a:r>
              <a:rPr lang="nl-BE" sz="1500" dirty="0">
                <a:solidFill>
                  <a:schemeClr val="accent6"/>
                </a:solidFill>
              </a:rPr>
              <a:t>van de leverancier</a:t>
            </a:r>
          </a:p>
          <a:p>
            <a:pPr marL="1657350" lvl="3" indent="-285750">
              <a:buClr>
                <a:srgbClr val="9B008F"/>
              </a:buClr>
              <a:buFont typeface="Arial" panose="020B0604020202020204" pitchFamily="34" charset="0"/>
              <a:buChar char="•"/>
            </a:pPr>
            <a:r>
              <a:rPr lang="nl-BE" sz="1500" dirty="0" smtClean="0">
                <a:solidFill>
                  <a:schemeClr val="accent6"/>
                </a:solidFill>
              </a:rPr>
              <a:t>prijslijst/inventaris</a:t>
            </a:r>
            <a:endParaRPr lang="nl-BE" sz="1500" dirty="0">
              <a:solidFill>
                <a:schemeClr val="accent6"/>
              </a:solidFill>
            </a:endParaRPr>
          </a:p>
          <a:p>
            <a:pPr marL="742950" lvl="1" indent="-285750">
              <a:buClr>
                <a:srgbClr val="9B008F"/>
              </a:buClr>
              <a:buFont typeface="Arial" panose="020B0604020202020204" pitchFamily="34" charset="0"/>
              <a:buChar char="•"/>
            </a:pPr>
            <a:r>
              <a:rPr lang="nl-BE" sz="1600" b="1" dirty="0" smtClean="0">
                <a:solidFill>
                  <a:schemeClr val="accent6"/>
                </a:solidFill>
              </a:rPr>
              <a:t>voor </a:t>
            </a:r>
            <a:r>
              <a:rPr lang="nl-BE" sz="1600" b="1" dirty="0">
                <a:solidFill>
                  <a:schemeClr val="accent6"/>
                </a:solidFill>
              </a:rPr>
              <a:t>de Inspecteurs van Financiën: </a:t>
            </a:r>
            <a:r>
              <a:rPr lang="nl-BE" sz="1600" dirty="0">
                <a:solidFill>
                  <a:schemeClr val="accent6"/>
                </a:solidFill>
                <a:hlinkClick r:id="rId3"/>
              </a:rPr>
              <a:t>https://members.intranext.smals.be/centers/zoneif/SharedDocumentsLibrary/Forms/AllItems.aspx</a:t>
            </a:r>
            <a:endParaRPr lang="nl-BE" sz="1600" dirty="0">
              <a:solidFill>
                <a:schemeClr val="accent6"/>
              </a:solidFill>
            </a:endParaRPr>
          </a:p>
          <a:p>
            <a:pPr marL="1657350" lvl="3" indent="-285750">
              <a:buClr>
                <a:srgbClr val="9B008F"/>
              </a:buClr>
              <a:buFont typeface="Arial" panose="020B0604020202020204" pitchFamily="34" charset="0"/>
              <a:buChar char="•"/>
            </a:pPr>
            <a:r>
              <a:rPr lang="nl-BE" sz="1500" dirty="0" smtClean="0">
                <a:solidFill>
                  <a:schemeClr val="accent6"/>
                </a:solidFill>
              </a:rPr>
              <a:t>bestek</a:t>
            </a:r>
            <a:endParaRPr lang="nl-BE" sz="1500" dirty="0">
              <a:solidFill>
                <a:schemeClr val="accent6"/>
              </a:solidFill>
            </a:endParaRPr>
          </a:p>
          <a:p>
            <a:pPr marL="1657350" lvl="3" indent="-285750">
              <a:buClr>
                <a:srgbClr val="9B008F"/>
              </a:buClr>
              <a:buFont typeface="Arial" panose="020B0604020202020204" pitchFamily="34" charset="0"/>
              <a:buChar char="•"/>
            </a:pPr>
            <a:r>
              <a:rPr lang="nl-BE" sz="1500" dirty="0" smtClean="0">
                <a:solidFill>
                  <a:schemeClr val="accent6"/>
                </a:solidFill>
              </a:rPr>
              <a:t>gunningsbrief </a:t>
            </a:r>
            <a:endParaRPr lang="nl-BE" sz="1500" dirty="0">
              <a:solidFill>
                <a:schemeClr val="accent6"/>
              </a:solidFill>
            </a:endParaRPr>
          </a:p>
          <a:p>
            <a:pPr marL="1657350" lvl="3" indent="-285750">
              <a:buClr>
                <a:srgbClr val="9B008F"/>
              </a:buClr>
              <a:buFont typeface="Arial" panose="020B0604020202020204" pitchFamily="34" charset="0"/>
              <a:buChar char="•"/>
            </a:pPr>
            <a:r>
              <a:rPr lang="nl-BE" sz="1500" dirty="0" smtClean="0">
                <a:solidFill>
                  <a:schemeClr val="accent6"/>
                </a:solidFill>
              </a:rPr>
              <a:t>contactgegevens </a:t>
            </a:r>
            <a:r>
              <a:rPr lang="nl-BE" sz="1500" dirty="0">
                <a:solidFill>
                  <a:schemeClr val="accent6"/>
                </a:solidFill>
              </a:rPr>
              <a:t>van de leverancier</a:t>
            </a:r>
          </a:p>
          <a:p>
            <a:pPr marL="1657350" lvl="3" indent="-285750">
              <a:buClr>
                <a:srgbClr val="9B008F"/>
              </a:buClr>
              <a:buFont typeface="Arial" panose="020B0604020202020204" pitchFamily="34" charset="0"/>
              <a:buChar char="•"/>
            </a:pPr>
            <a:r>
              <a:rPr lang="nl-BE" sz="1500" dirty="0" smtClean="0">
                <a:solidFill>
                  <a:schemeClr val="accent6"/>
                </a:solidFill>
              </a:rPr>
              <a:t>prijslijst/inventaris</a:t>
            </a:r>
            <a:endParaRPr lang="nl-BE" sz="1500" dirty="0">
              <a:solidFill>
                <a:schemeClr val="accent6"/>
              </a:solidFill>
            </a:endParaRPr>
          </a:p>
          <a:p>
            <a:pPr marL="1657350" lvl="3" indent="-285750">
              <a:buClr>
                <a:srgbClr val="9B008F"/>
              </a:buClr>
              <a:buFont typeface="Arial" panose="020B0604020202020204" pitchFamily="34" charset="0"/>
              <a:buChar char="•"/>
            </a:pPr>
            <a:r>
              <a:rPr lang="nl-BE" sz="1500" dirty="0" smtClean="0">
                <a:solidFill>
                  <a:schemeClr val="accent6"/>
                </a:solidFill>
              </a:rPr>
              <a:t>gemotiveerde </a:t>
            </a:r>
            <a:r>
              <a:rPr lang="nl-BE" sz="1500" dirty="0">
                <a:solidFill>
                  <a:schemeClr val="accent6"/>
                </a:solidFill>
              </a:rPr>
              <a:t>beslissing over de keuze van de onderhandelingsprocedure</a:t>
            </a:r>
          </a:p>
          <a:p>
            <a:pPr marL="1657350" lvl="3" indent="-285750">
              <a:buClr>
                <a:srgbClr val="9B008F"/>
              </a:buClr>
              <a:buFont typeface="Arial" panose="020B0604020202020204" pitchFamily="34" charset="0"/>
              <a:buChar char="•"/>
            </a:pPr>
            <a:r>
              <a:rPr lang="nl-BE" sz="1500" dirty="0" smtClean="0">
                <a:solidFill>
                  <a:schemeClr val="accent6"/>
                </a:solidFill>
              </a:rPr>
              <a:t>gemotiveerde </a:t>
            </a:r>
            <a:r>
              <a:rPr lang="nl-BE" sz="1500" dirty="0">
                <a:solidFill>
                  <a:schemeClr val="accent6"/>
                </a:solidFill>
              </a:rPr>
              <a:t>gunningsbeslissing </a:t>
            </a:r>
          </a:p>
          <a:p>
            <a:pPr marL="1657350" lvl="3" indent="-285750">
              <a:buClr>
                <a:srgbClr val="9B008F"/>
              </a:buClr>
              <a:buFont typeface="Arial" panose="020B0604020202020204" pitchFamily="34" charset="0"/>
              <a:buChar char="•"/>
            </a:pPr>
            <a:r>
              <a:rPr lang="nl-BE" sz="1500" dirty="0" smtClean="0">
                <a:solidFill>
                  <a:schemeClr val="accent6"/>
                </a:solidFill>
              </a:rPr>
              <a:t>offertes </a:t>
            </a:r>
            <a:r>
              <a:rPr lang="nl-BE" sz="1500" dirty="0">
                <a:solidFill>
                  <a:schemeClr val="accent6"/>
                </a:solidFill>
              </a:rPr>
              <a:t>en BAFO</a:t>
            </a:r>
          </a:p>
          <a:p>
            <a:pPr marL="1657350" lvl="3" indent="-285750">
              <a:buClr>
                <a:srgbClr val="9B008F"/>
              </a:buClr>
              <a:buFont typeface="Arial" panose="020B0604020202020204" pitchFamily="34" charset="0"/>
              <a:buChar char="•"/>
            </a:pPr>
            <a:r>
              <a:rPr lang="nl-BE" sz="1500" dirty="0" smtClean="0">
                <a:solidFill>
                  <a:schemeClr val="accent6"/>
                </a:solidFill>
              </a:rPr>
              <a:t>advies </a:t>
            </a:r>
            <a:r>
              <a:rPr lang="nl-BE" sz="1500" dirty="0">
                <a:solidFill>
                  <a:schemeClr val="accent6"/>
                </a:solidFill>
              </a:rPr>
              <a:t>van de gemandateerde IF op basis van het IF/SMALS-protocol</a:t>
            </a:r>
          </a:p>
        </p:txBody>
      </p:sp>
      <p:sp>
        <p:nvSpPr>
          <p:cNvPr id="4" name="Rectangle 3"/>
          <p:cNvSpPr/>
          <p:nvPr/>
        </p:nvSpPr>
        <p:spPr>
          <a:xfrm>
            <a:off x="6155635" y="1048658"/>
            <a:ext cx="6082747" cy="5786199"/>
          </a:xfrm>
          <a:prstGeom prst="rect">
            <a:avLst/>
          </a:prstGeom>
        </p:spPr>
        <p:txBody>
          <a:bodyPr wrap="square">
            <a:spAutoFit/>
          </a:bodyPr>
          <a:lstStyle/>
          <a:p>
            <a:pPr marL="285750" indent="-285750">
              <a:buClr>
                <a:srgbClr val="9B008F"/>
              </a:buClr>
              <a:buFont typeface="Arial" panose="020B0604020202020204" pitchFamily="34" charset="0"/>
              <a:buChar char="•"/>
            </a:pPr>
            <a:r>
              <a:rPr lang="en-US" sz="1600" dirty="0" err="1" smtClean="0">
                <a:solidFill>
                  <a:schemeClr val="accent6">
                    <a:lumMod val="60000"/>
                    <a:lumOff val="40000"/>
                  </a:schemeClr>
                </a:solidFill>
              </a:rPr>
              <a:t>Activité</a:t>
            </a:r>
            <a:r>
              <a:rPr lang="en-US" sz="1600" dirty="0" smtClean="0">
                <a:solidFill>
                  <a:schemeClr val="accent6">
                    <a:lumMod val="60000"/>
                    <a:lumOff val="40000"/>
                  </a:schemeClr>
                </a:solidFill>
              </a:rPr>
              <a:t> </a:t>
            </a:r>
            <a:r>
              <a:rPr lang="en-US" sz="1600" dirty="0" err="1" smtClean="0">
                <a:solidFill>
                  <a:schemeClr val="accent6">
                    <a:lumMod val="60000"/>
                    <a:lumOff val="40000"/>
                  </a:schemeClr>
                </a:solidFill>
              </a:rPr>
              <a:t>grandie</a:t>
            </a:r>
            <a:r>
              <a:rPr lang="en-US" sz="1600" dirty="0" smtClean="0">
                <a:solidFill>
                  <a:schemeClr val="accent6">
                    <a:lumMod val="60000"/>
                    <a:lumOff val="40000"/>
                  </a:schemeClr>
                </a:solidFill>
              </a:rPr>
              <a:t> </a:t>
            </a:r>
            <a:r>
              <a:rPr lang="en-US" sz="1600" dirty="0" err="1" smtClean="0">
                <a:solidFill>
                  <a:schemeClr val="accent6">
                    <a:lumMod val="60000"/>
                    <a:lumOff val="40000"/>
                  </a:schemeClr>
                </a:solidFill>
              </a:rPr>
              <a:t>historiquement</a:t>
            </a:r>
            <a:r>
              <a:rPr lang="en-US" sz="1600" dirty="0">
                <a:solidFill>
                  <a:schemeClr val="accent6">
                    <a:lumMod val="60000"/>
                    <a:lumOff val="40000"/>
                  </a:schemeClr>
                </a:solidFill>
              </a:rPr>
              <a:t>, pas un service “</a:t>
            </a:r>
            <a:r>
              <a:rPr lang="en-US" sz="1600" dirty="0" err="1">
                <a:solidFill>
                  <a:schemeClr val="accent6">
                    <a:lumMod val="60000"/>
                    <a:lumOff val="40000"/>
                  </a:schemeClr>
                </a:solidFill>
              </a:rPr>
              <a:t>répertorié</a:t>
            </a:r>
            <a:r>
              <a:rPr lang="en-US" sz="1600" dirty="0">
                <a:solidFill>
                  <a:schemeClr val="accent6">
                    <a:lumMod val="60000"/>
                    <a:lumOff val="40000"/>
                  </a:schemeClr>
                </a:solidFill>
              </a:rPr>
              <a:t>” aux </a:t>
            </a:r>
            <a:r>
              <a:rPr lang="en-US" sz="1600" dirty="0" err="1" smtClean="0">
                <a:solidFill>
                  <a:schemeClr val="accent6">
                    <a:lumMod val="60000"/>
                    <a:lumOff val="40000"/>
                  </a:schemeClr>
                </a:solidFill>
              </a:rPr>
              <a:t>membres</a:t>
            </a:r>
            <a:r>
              <a:rPr lang="en-US" sz="1600" dirty="0" smtClean="0">
                <a:solidFill>
                  <a:schemeClr val="accent6">
                    <a:lumMod val="60000"/>
                    <a:lumOff val="40000"/>
                  </a:schemeClr>
                </a:solidFill>
              </a:rPr>
              <a:t>, Smals </a:t>
            </a:r>
            <a:r>
              <a:rPr lang="en-US" sz="1600" dirty="0" err="1" smtClean="0">
                <a:solidFill>
                  <a:schemeClr val="accent6">
                    <a:lumMod val="60000"/>
                    <a:lumOff val="40000"/>
                  </a:schemeClr>
                </a:solidFill>
              </a:rPr>
              <a:t>agit</a:t>
            </a:r>
            <a:r>
              <a:rPr lang="en-US" sz="1600" dirty="0" smtClean="0">
                <a:solidFill>
                  <a:schemeClr val="accent6">
                    <a:lumMod val="60000"/>
                    <a:lumOff val="40000"/>
                  </a:schemeClr>
                </a:solidFill>
              </a:rPr>
              <a:t> </a:t>
            </a:r>
            <a:r>
              <a:rPr lang="en-US" sz="1600" dirty="0" err="1" smtClean="0">
                <a:solidFill>
                  <a:schemeClr val="accent6">
                    <a:lumMod val="60000"/>
                    <a:lumOff val="40000"/>
                  </a:schemeClr>
                </a:solidFill>
              </a:rPr>
              <a:t>comme</a:t>
            </a:r>
            <a:r>
              <a:rPr lang="en-US" sz="1600" dirty="0" smtClean="0">
                <a:solidFill>
                  <a:schemeClr val="accent6">
                    <a:lumMod val="60000"/>
                    <a:lumOff val="40000"/>
                  </a:schemeClr>
                </a:solidFill>
              </a:rPr>
              <a:t> </a:t>
            </a:r>
            <a:r>
              <a:rPr lang="en-US" sz="1600" dirty="0" err="1" smtClean="0">
                <a:solidFill>
                  <a:schemeClr val="accent6">
                    <a:lumMod val="60000"/>
                    <a:lumOff val="40000"/>
                  </a:schemeClr>
                </a:solidFill>
              </a:rPr>
              <a:t>telle</a:t>
            </a:r>
            <a:r>
              <a:rPr lang="en-US" sz="1600" dirty="0" smtClean="0">
                <a:solidFill>
                  <a:schemeClr val="accent6">
                    <a:lumMod val="60000"/>
                    <a:lumOff val="40000"/>
                  </a:schemeClr>
                </a:solidFill>
              </a:rPr>
              <a:t> </a:t>
            </a:r>
            <a:r>
              <a:rPr lang="en-US" sz="1600" dirty="0" err="1" smtClean="0">
                <a:solidFill>
                  <a:schemeClr val="accent6">
                    <a:lumMod val="60000"/>
                    <a:lumOff val="40000"/>
                  </a:schemeClr>
                </a:solidFill>
              </a:rPr>
              <a:t>lors</a:t>
            </a:r>
            <a:r>
              <a:rPr lang="en-US" sz="1600" dirty="0" smtClean="0">
                <a:solidFill>
                  <a:schemeClr val="accent6">
                    <a:lumMod val="60000"/>
                    <a:lumOff val="40000"/>
                  </a:schemeClr>
                </a:solidFill>
              </a:rPr>
              <a:t> de la </a:t>
            </a:r>
            <a:r>
              <a:rPr lang="en-US" sz="1600" dirty="0" err="1" smtClean="0">
                <a:solidFill>
                  <a:schemeClr val="accent6">
                    <a:lumMod val="60000"/>
                    <a:lumOff val="40000"/>
                  </a:schemeClr>
                </a:solidFill>
              </a:rPr>
              <a:t>passation</a:t>
            </a:r>
            <a:r>
              <a:rPr lang="en-US" sz="1600" dirty="0" smtClean="0">
                <a:solidFill>
                  <a:schemeClr val="accent6">
                    <a:lumMod val="60000"/>
                    <a:lumOff val="40000"/>
                  </a:schemeClr>
                </a:solidFill>
              </a:rPr>
              <a:t> de </a:t>
            </a:r>
            <a:r>
              <a:rPr lang="en-US" sz="1600" dirty="0" err="1" smtClean="0">
                <a:solidFill>
                  <a:schemeClr val="accent6">
                    <a:lumMod val="60000"/>
                    <a:lumOff val="40000"/>
                  </a:schemeClr>
                </a:solidFill>
              </a:rPr>
              <a:t>certains</a:t>
            </a:r>
            <a:r>
              <a:rPr lang="en-US" sz="1600" dirty="0" smtClean="0">
                <a:solidFill>
                  <a:schemeClr val="accent6">
                    <a:lumMod val="60000"/>
                    <a:lumOff val="40000"/>
                  </a:schemeClr>
                </a:solidFill>
              </a:rPr>
              <a:t> accords-cadres</a:t>
            </a:r>
          </a:p>
          <a:p>
            <a:pPr marL="285750" indent="-285750">
              <a:buClr>
                <a:srgbClr val="9B008F"/>
              </a:buClr>
              <a:buFont typeface="Arial" panose="020B0604020202020204" pitchFamily="34" charset="0"/>
              <a:buChar char="•"/>
            </a:pPr>
            <a:r>
              <a:rPr lang="fr-FR" sz="1600" dirty="0" smtClean="0">
                <a:solidFill>
                  <a:schemeClr val="accent6">
                    <a:lumMod val="60000"/>
                    <a:lumOff val="40000"/>
                  </a:schemeClr>
                </a:solidFill>
              </a:rPr>
              <a:t>Accès </a:t>
            </a:r>
            <a:r>
              <a:rPr lang="fr-FR" sz="1600" dirty="0">
                <a:solidFill>
                  <a:schemeClr val="accent6">
                    <a:lumMod val="60000"/>
                    <a:lumOff val="40000"/>
                  </a:schemeClr>
                </a:solidFill>
              </a:rPr>
              <a:t>aux documents des marchés </a:t>
            </a:r>
            <a:r>
              <a:rPr lang="fr-FR" sz="1600" dirty="0" smtClean="0">
                <a:solidFill>
                  <a:schemeClr val="accent6">
                    <a:lumMod val="60000"/>
                    <a:lumOff val="40000"/>
                  </a:schemeClr>
                </a:solidFill>
              </a:rPr>
              <a:t>Smals</a:t>
            </a:r>
            <a:endParaRPr lang="fr-FR" sz="1600" dirty="0">
              <a:solidFill>
                <a:schemeClr val="accent6">
                  <a:lumMod val="60000"/>
                  <a:lumOff val="40000"/>
                </a:schemeClr>
              </a:solidFill>
            </a:endParaRPr>
          </a:p>
          <a:p>
            <a:pPr marL="742950" lvl="1" indent="-285750">
              <a:buClr>
                <a:srgbClr val="9B008F"/>
              </a:buClr>
              <a:buFont typeface="Arial" panose="020B0604020202020204" pitchFamily="34" charset="0"/>
              <a:buChar char="•"/>
            </a:pPr>
            <a:r>
              <a:rPr lang="fr-BE" sz="1600" b="1" dirty="0" smtClean="0">
                <a:solidFill>
                  <a:schemeClr val="accent6">
                    <a:lumMod val="60000"/>
                    <a:lumOff val="40000"/>
                  </a:schemeClr>
                </a:solidFill>
              </a:rPr>
              <a:t>pour </a:t>
            </a:r>
            <a:r>
              <a:rPr lang="fr-BE" sz="1600" b="1" dirty="0">
                <a:solidFill>
                  <a:schemeClr val="accent6">
                    <a:lumMod val="60000"/>
                    <a:lumOff val="40000"/>
                  </a:schemeClr>
                </a:solidFill>
              </a:rPr>
              <a:t>les pouvoirs adjudicateurs couverts par la clause de centrale d’achats</a:t>
            </a:r>
            <a:r>
              <a:rPr lang="fr-BE" sz="1600" b="1" dirty="0" smtClean="0">
                <a:solidFill>
                  <a:schemeClr val="accent6">
                    <a:lumMod val="60000"/>
                    <a:lumOff val="40000"/>
                  </a:schemeClr>
                </a:solidFill>
              </a:rPr>
              <a:t>: </a:t>
            </a:r>
            <a:r>
              <a:rPr lang="fr-BE" sz="1600" dirty="0" smtClean="0">
                <a:solidFill>
                  <a:schemeClr val="accent6">
                    <a:lumMod val="60000"/>
                    <a:lumOff val="40000"/>
                  </a:schemeClr>
                </a:solidFill>
                <a:hlinkClick r:id="rId2"/>
              </a:rPr>
              <a:t>https</a:t>
            </a:r>
            <a:r>
              <a:rPr lang="fr-BE" sz="1600" dirty="0">
                <a:solidFill>
                  <a:schemeClr val="accent6">
                    <a:lumMod val="60000"/>
                    <a:lumOff val="40000"/>
                  </a:schemeClr>
                </a:solidFill>
                <a:hlinkClick r:id="rId2"/>
              </a:rPr>
              <a:t>://</a:t>
            </a:r>
            <a:r>
              <a:rPr lang="fr-BE" sz="1600" dirty="0" smtClean="0">
                <a:solidFill>
                  <a:schemeClr val="accent6">
                    <a:lumMod val="60000"/>
                    <a:lumOff val="40000"/>
                  </a:schemeClr>
                </a:solidFill>
                <a:hlinkClick r:id="rId2"/>
              </a:rPr>
              <a:t>ecat.publicprocurement.be/ecat/home.action</a:t>
            </a:r>
            <a:endParaRPr lang="fr-BE" sz="1600" dirty="0" smtClean="0">
              <a:solidFill>
                <a:schemeClr val="accent6">
                  <a:lumMod val="60000"/>
                  <a:lumOff val="40000"/>
                </a:schemeClr>
              </a:solidFill>
            </a:endParaRPr>
          </a:p>
          <a:p>
            <a:pPr marL="1657350" lvl="3" indent="-285750">
              <a:buClr>
                <a:srgbClr val="9B008F"/>
              </a:buClr>
              <a:buFont typeface="Arial" panose="020B0604020202020204" pitchFamily="34" charset="0"/>
              <a:buChar char="•"/>
            </a:pPr>
            <a:r>
              <a:rPr lang="fr-BE" sz="1500" dirty="0" smtClean="0">
                <a:solidFill>
                  <a:schemeClr val="accent6">
                    <a:lumMod val="60000"/>
                    <a:lumOff val="40000"/>
                  </a:schemeClr>
                </a:solidFill>
              </a:rPr>
              <a:t>cahier </a:t>
            </a:r>
            <a:r>
              <a:rPr lang="fr-BE" sz="1500" dirty="0">
                <a:solidFill>
                  <a:schemeClr val="accent6">
                    <a:lumMod val="60000"/>
                    <a:lumOff val="40000"/>
                  </a:schemeClr>
                </a:solidFill>
              </a:rPr>
              <a:t>des charges</a:t>
            </a:r>
          </a:p>
          <a:p>
            <a:pPr marL="1657350" lvl="3" indent="-285750">
              <a:buClr>
                <a:srgbClr val="9B008F"/>
              </a:buClr>
              <a:buFont typeface="Arial" panose="020B0604020202020204" pitchFamily="34" charset="0"/>
              <a:buChar char="•"/>
            </a:pPr>
            <a:r>
              <a:rPr lang="fr-BE" sz="1500" dirty="0" smtClean="0">
                <a:solidFill>
                  <a:schemeClr val="accent6">
                    <a:lumMod val="60000"/>
                    <a:lumOff val="40000"/>
                  </a:schemeClr>
                </a:solidFill>
              </a:rPr>
              <a:t>lettre </a:t>
            </a:r>
            <a:r>
              <a:rPr lang="fr-BE" sz="1500" dirty="0">
                <a:solidFill>
                  <a:schemeClr val="accent6">
                    <a:lumMod val="60000"/>
                    <a:lumOff val="40000"/>
                  </a:schemeClr>
                </a:solidFill>
              </a:rPr>
              <a:t>d’attribution</a:t>
            </a:r>
          </a:p>
          <a:p>
            <a:pPr marL="1657350" lvl="3" indent="-285750">
              <a:buClr>
                <a:srgbClr val="9B008F"/>
              </a:buClr>
              <a:buFont typeface="Arial" panose="020B0604020202020204" pitchFamily="34" charset="0"/>
              <a:buChar char="•"/>
            </a:pPr>
            <a:r>
              <a:rPr lang="fr-BE" sz="1500" dirty="0" smtClean="0">
                <a:solidFill>
                  <a:schemeClr val="accent6">
                    <a:lumMod val="60000"/>
                    <a:lumOff val="40000"/>
                  </a:schemeClr>
                </a:solidFill>
              </a:rPr>
              <a:t>coordonnées </a:t>
            </a:r>
            <a:r>
              <a:rPr lang="fr-BE" sz="1500" dirty="0">
                <a:solidFill>
                  <a:schemeClr val="accent6">
                    <a:lumMod val="60000"/>
                    <a:lumOff val="40000"/>
                  </a:schemeClr>
                </a:solidFill>
              </a:rPr>
              <a:t>du fournisseur</a:t>
            </a:r>
          </a:p>
          <a:p>
            <a:pPr marL="1657350" lvl="3" indent="-285750">
              <a:buClr>
                <a:srgbClr val="9B008F"/>
              </a:buClr>
              <a:buFont typeface="Arial" panose="020B0604020202020204" pitchFamily="34" charset="0"/>
              <a:buChar char="•"/>
            </a:pPr>
            <a:r>
              <a:rPr lang="fr-BE" sz="1500" dirty="0" smtClean="0">
                <a:solidFill>
                  <a:schemeClr val="accent6">
                    <a:lumMod val="60000"/>
                    <a:lumOff val="40000"/>
                  </a:schemeClr>
                </a:solidFill>
              </a:rPr>
              <a:t>liste </a:t>
            </a:r>
            <a:r>
              <a:rPr lang="fr-BE" sz="1500" dirty="0">
                <a:solidFill>
                  <a:schemeClr val="accent6">
                    <a:lumMod val="60000"/>
                    <a:lumOff val="40000"/>
                  </a:schemeClr>
                </a:solidFill>
              </a:rPr>
              <a:t>des </a:t>
            </a:r>
            <a:r>
              <a:rPr lang="fr-BE" sz="1500" dirty="0" smtClean="0">
                <a:solidFill>
                  <a:schemeClr val="accent6">
                    <a:lumMod val="60000"/>
                    <a:lumOff val="40000"/>
                  </a:schemeClr>
                </a:solidFill>
              </a:rPr>
              <a:t>prix/inventaire</a:t>
            </a:r>
            <a:endParaRPr lang="fr-BE" sz="1500" dirty="0">
              <a:solidFill>
                <a:schemeClr val="accent6">
                  <a:lumMod val="60000"/>
                  <a:lumOff val="40000"/>
                </a:schemeClr>
              </a:solidFill>
            </a:endParaRPr>
          </a:p>
          <a:p>
            <a:pPr marL="742950" lvl="1" indent="-285750">
              <a:buClr>
                <a:srgbClr val="9B008F"/>
              </a:buClr>
              <a:buFont typeface="Arial" panose="020B0604020202020204" pitchFamily="34" charset="0"/>
              <a:buChar char="•"/>
            </a:pPr>
            <a:r>
              <a:rPr lang="fr-BE" sz="1600" b="1" dirty="0" smtClean="0">
                <a:solidFill>
                  <a:schemeClr val="accent6">
                    <a:lumMod val="60000"/>
                    <a:lumOff val="40000"/>
                  </a:schemeClr>
                </a:solidFill>
              </a:rPr>
              <a:t>pour </a:t>
            </a:r>
            <a:r>
              <a:rPr lang="fr-BE" sz="1600" b="1" dirty="0">
                <a:solidFill>
                  <a:schemeClr val="accent6">
                    <a:lumMod val="60000"/>
                    <a:lumOff val="40000"/>
                  </a:schemeClr>
                </a:solidFill>
              </a:rPr>
              <a:t>les Inspecteurs des </a:t>
            </a:r>
            <a:r>
              <a:rPr lang="fr-BE" sz="1600" b="1" dirty="0" smtClean="0">
                <a:solidFill>
                  <a:schemeClr val="accent6">
                    <a:lumMod val="60000"/>
                    <a:lumOff val="40000"/>
                  </a:schemeClr>
                </a:solidFill>
              </a:rPr>
              <a:t>Finances: </a:t>
            </a:r>
            <a:r>
              <a:rPr lang="fr-BE" sz="1600" dirty="0" smtClean="0">
                <a:solidFill>
                  <a:schemeClr val="accent6">
                    <a:lumMod val="60000"/>
                    <a:lumOff val="40000"/>
                  </a:schemeClr>
                </a:solidFill>
                <a:hlinkClick r:id="rId3"/>
              </a:rPr>
              <a:t>https</a:t>
            </a:r>
            <a:r>
              <a:rPr lang="fr-BE" sz="1600" dirty="0">
                <a:solidFill>
                  <a:schemeClr val="accent6">
                    <a:lumMod val="60000"/>
                    <a:lumOff val="40000"/>
                  </a:schemeClr>
                </a:solidFill>
                <a:hlinkClick r:id="rId3"/>
              </a:rPr>
              <a:t>://</a:t>
            </a:r>
            <a:r>
              <a:rPr lang="fr-BE" sz="1600" dirty="0" smtClean="0">
                <a:solidFill>
                  <a:schemeClr val="accent6">
                    <a:lumMod val="60000"/>
                    <a:lumOff val="40000"/>
                  </a:schemeClr>
                </a:solidFill>
                <a:hlinkClick r:id="rId3"/>
              </a:rPr>
              <a:t>members.intranext.smals.be/centers/zoneif/SharedDocumentsLibrary/Forms/AllItems.aspx</a:t>
            </a:r>
            <a:endParaRPr lang="fr-BE" sz="1600" dirty="0" smtClean="0">
              <a:solidFill>
                <a:schemeClr val="accent6">
                  <a:lumMod val="60000"/>
                  <a:lumOff val="40000"/>
                </a:schemeClr>
              </a:solidFill>
            </a:endParaRPr>
          </a:p>
          <a:p>
            <a:pPr marL="1657350" lvl="3" indent="-285750">
              <a:buClr>
                <a:srgbClr val="9B008F"/>
              </a:buClr>
              <a:buFont typeface="Arial" panose="020B0604020202020204" pitchFamily="34" charset="0"/>
              <a:buChar char="•"/>
            </a:pPr>
            <a:r>
              <a:rPr lang="fr-BE" sz="1500" dirty="0" smtClean="0">
                <a:solidFill>
                  <a:schemeClr val="accent6">
                    <a:lumMod val="60000"/>
                    <a:lumOff val="40000"/>
                  </a:schemeClr>
                </a:solidFill>
              </a:rPr>
              <a:t>cahier des charges</a:t>
            </a:r>
          </a:p>
          <a:p>
            <a:pPr marL="1657350" lvl="3" indent="-285750">
              <a:buClr>
                <a:srgbClr val="9B008F"/>
              </a:buClr>
              <a:buFont typeface="Arial" panose="020B0604020202020204" pitchFamily="34" charset="0"/>
              <a:buChar char="•"/>
            </a:pPr>
            <a:r>
              <a:rPr lang="fr-BE" sz="1500" dirty="0" smtClean="0">
                <a:solidFill>
                  <a:schemeClr val="accent6">
                    <a:lumMod val="60000"/>
                    <a:lumOff val="40000"/>
                  </a:schemeClr>
                </a:solidFill>
              </a:rPr>
              <a:t>lettre </a:t>
            </a:r>
            <a:r>
              <a:rPr lang="fr-BE" sz="1500" dirty="0">
                <a:solidFill>
                  <a:schemeClr val="accent6">
                    <a:lumMod val="60000"/>
                    <a:lumOff val="40000"/>
                  </a:schemeClr>
                </a:solidFill>
              </a:rPr>
              <a:t>d’attribution</a:t>
            </a:r>
          </a:p>
          <a:p>
            <a:pPr marL="1657350" lvl="3" indent="-285750">
              <a:buClr>
                <a:srgbClr val="9B008F"/>
              </a:buClr>
              <a:buFont typeface="Arial" panose="020B0604020202020204" pitchFamily="34" charset="0"/>
              <a:buChar char="•"/>
            </a:pPr>
            <a:r>
              <a:rPr lang="fr-BE" sz="1500" dirty="0" smtClean="0">
                <a:solidFill>
                  <a:schemeClr val="accent6">
                    <a:lumMod val="60000"/>
                    <a:lumOff val="40000"/>
                  </a:schemeClr>
                </a:solidFill>
              </a:rPr>
              <a:t>coordonnées </a:t>
            </a:r>
            <a:r>
              <a:rPr lang="fr-BE" sz="1500" dirty="0">
                <a:solidFill>
                  <a:schemeClr val="accent6">
                    <a:lumMod val="60000"/>
                    <a:lumOff val="40000"/>
                  </a:schemeClr>
                </a:solidFill>
              </a:rPr>
              <a:t>du fournisseur</a:t>
            </a:r>
          </a:p>
          <a:p>
            <a:pPr marL="1657350" lvl="3" indent="-285750">
              <a:buClr>
                <a:srgbClr val="9B008F"/>
              </a:buClr>
              <a:buFont typeface="Arial" panose="020B0604020202020204" pitchFamily="34" charset="0"/>
              <a:buChar char="•"/>
            </a:pPr>
            <a:r>
              <a:rPr lang="fr-BE" sz="1500" dirty="0" smtClean="0">
                <a:solidFill>
                  <a:schemeClr val="accent6">
                    <a:lumMod val="60000"/>
                    <a:lumOff val="40000"/>
                  </a:schemeClr>
                </a:solidFill>
              </a:rPr>
              <a:t>liste </a:t>
            </a:r>
            <a:r>
              <a:rPr lang="fr-BE" sz="1500" dirty="0">
                <a:solidFill>
                  <a:schemeClr val="accent6">
                    <a:lumMod val="60000"/>
                    <a:lumOff val="40000"/>
                  </a:schemeClr>
                </a:solidFill>
              </a:rPr>
              <a:t>des prix/inventaire</a:t>
            </a:r>
          </a:p>
          <a:p>
            <a:pPr marL="1657350" lvl="3" indent="-285750">
              <a:buClr>
                <a:srgbClr val="9B008F"/>
              </a:buClr>
              <a:buFont typeface="Arial" panose="020B0604020202020204" pitchFamily="34" charset="0"/>
              <a:buChar char="•"/>
            </a:pPr>
            <a:r>
              <a:rPr lang="fr-BE" sz="1500" dirty="0" smtClean="0">
                <a:solidFill>
                  <a:schemeClr val="accent6">
                    <a:lumMod val="60000"/>
                    <a:lumOff val="40000"/>
                  </a:schemeClr>
                </a:solidFill>
              </a:rPr>
              <a:t>décision </a:t>
            </a:r>
            <a:r>
              <a:rPr lang="fr-BE" sz="1500" dirty="0">
                <a:solidFill>
                  <a:schemeClr val="accent6">
                    <a:lumMod val="60000"/>
                    <a:lumOff val="40000"/>
                  </a:schemeClr>
                </a:solidFill>
              </a:rPr>
              <a:t>motivée relative au choix de la procédure négociée</a:t>
            </a:r>
          </a:p>
          <a:p>
            <a:pPr marL="1657350" lvl="3" indent="-285750">
              <a:buClr>
                <a:srgbClr val="9B008F"/>
              </a:buClr>
              <a:buFont typeface="Arial" panose="020B0604020202020204" pitchFamily="34" charset="0"/>
              <a:buChar char="•"/>
            </a:pPr>
            <a:r>
              <a:rPr lang="fr-BE" sz="1500" dirty="0" smtClean="0">
                <a:solidFill>
                  <a:schemeClr val="accent6">
                    <a:lumMod val="60000"/>
                    <a:lumOff val="40000"/>
                  </a:schemeClr>
                </a:solidFill>
              </a:rPr>
              <a:t>décision </a:t>
            </a:r>
            <a:r>
              <a:rPr lang="fr-BE" sz="1500" dirty="0">
                <a:solidFill>
                  <a:schemeClr val="accent6">
                    <a:lumMod val="60000"/>
                    <a:lumOff val="40000"/>
                  </a:schemeClr>
                </a:solidFill>
              </a:rPr>
              <a:t>motivée d’attribution</a:t>
            </a:r>
          </a:p>
          <a:p>
            <a:pPr marL="1657350" lvl="3" indent="-285750">
              <a:buClr>
                <a:srgbClr val="9B008F"/>
              </a:buClr>
              <a:buFont typeface="Arial" panose="020B0604020202020204" pitchFamily="34" charset="0"/>
              <a:buChar char="•"/>
            </a:pPr>
            <a:r>
              <a:rPr lang="fr-BE" sz="1500" dirty="0" smtClean="0">
                <a:solidFill>
                  <a:schemeClr val="accent6">
                    <a:lumMod val="60000"/>
                    <a:lumOff val="40000"/>
                  </a:schemeClr>
                </a:solidFill>
              </a:rPr>
              <a:t>offres </a:t>
            </a:r>
            <a:r>
              <a:rPr lang="fr-BE" sz="1500" dirty="0">
                <a:solidFill>
                  <a:schemeClr val="accent6">
                    <a:lumMod val="60000"/>
                    <a:lumOff val="40000"/>
                  </a:schemeClr>
                </a:solidFill>
              </a:rPr>
              <a:t>et </a:t>
            </a:r>
            <a:r>
              <a:rPr lang="fr-BE" sz="1500" dirty="0" smtClean="0">
                <a:solidFill>
                  <a:schemeClr val="accent6">
                    <a:lumMod val="60000"/>
                    <a:lumOff val="40000"/>
                  </a:schemeClr>
                </a:solidFill>
              </a:rPr>
              <a:t>BAFO</a:t>
            </a:r>
          </a:p>
          <a:p>
            <a:pPr marL="1657350" lvl="3" indent="-285750">
              <a:buClr>
                <a:srgbClr val="9B008F"/>
              </a:buClr>
              <a:buFont typeface="Arial" panose="020B0604020202020204" pitchFamily="34" charset="0"/>
              <a:buChar char="•"/>
            </a:pPr>
            <a:r>
              <a:rPr lang="fr-BE" sz="1500" dirty="0" smtClean="0">
                <a:solidFill>
                  <a:schemeClr val="accent6">
                    <a:lumMod val="60000"/>
                    <a:lumOff val="40000"/>
                  </a:schemeClr>
                </a:solidFill>
              </a:rPr>
              <a:t>avis de l’IF mandaté sur base du </a:t>
            </a:r>
            <a:br>
              <a:rPr lang="fr-BE" sz="1500" dirty="0" smtClean="0">
                <a:solidFill>
                  <a:schemeClr val="accent6">
                    <a:lumMod val="60000"/>
                    <a:lumOff val="40000"/>
                  </a:schemeClr>
                </a:solidFill>
              </a:rPr>
            </a:br>
            <a:r>
              <a:rPr lang="fr-BE" sz="1500" dirty="0" smtClean="0">
                <a:solidFill>
                  <a:schemeClr val="accent6">
                    <a:lumMod val="60000"/>
                    <a:lumOff val="40000"/>
                  </a:schemeClr>
                </a:solidFill>
              </a:rPr>
              <a:t>protocole IF/SMALS</a:t>
            </a:r>
            <a:endParaRPr lang="fr-BE" sz="1500" dirty="0">
              <a:solidFill>
                <a:schemeClr val="accent6">
                  <a:lumMod val="60000"/>
                  <a:lumOff val="40000"/>
                </a:schemeClr>
              </a:solidFill>
            </a:endParaRPr>
          </a:p>
        </p:txBody>
      </p:sp>
    </p:spTree>
    <p:extLst>
      <p:ext uri="{BB962C8B-B14F-4D97-AF65-F5344CB8AC3E}">
        <p14:creationId xmlns:p14="http://schemas.microsoft.com/office/powerpoint/2010/main" val="409084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txBox="1">
            <a:spLocks/>
          </p:cNvSpPr>
          <p:nvPr/>
        </p:nvSpPr>
        <p:spPr>
          <a:xfrm>
            <a:off x="326003" y="159029"/>
            <a:ext cx="5669280" cy="6559826"/>
          </a:xfrm>
          <a:prstGeom prst="rect">
            <a:avLst/>
          </a:prstGeom>
          <a:solidFill>
            <a:schemeClr val="accent6">
              <a:lumMod val="75000"/>
            </a:schemeClr>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20000" indent="0">
              <a:lnSpc>
                <a:spcPct val="100000"/>
              </a:lnSpc>
              <a:spcBef>
                <a:spcPts val="0"/>
              </a:spcBef>
              <a:buNone/>
            </a:pPr>
            <a:endParaRPr lang="nl-BE" sz="800" b="1" dirty="0" smtClean="0">
              <a:solidFill>
                <a:schemeClr val="bg1"/>
              </a:solidFill>
            </a:endParaRPr>
          </a:p>
          <a:p>
            <a:pPr marL="720000" indent="0">
              <a:lnSpc>
                <a:spcPct val="100000"/>
              </a:lnSpc>
              <a:spcBef>
                <a:spcPts val="0"/>
              </a:spcBef>
              <a:buNone/>
            </a:pPr>
            <a:r>
              <a:rPr lang="nl-BE" sz="2000" b="1" dirty="0" smtClean="0">
                <a:solidFill>
                  <a:schemeClr val="bg1"/>
                </a:solidFill>
              </a:rPr>
              <a:t>VZW SMALS</a:t>
            </a:r>
          </a:p>
          <a:p>
            <a:pPr marL="720000" indent="0">
              <a:lnSpc>
                <a:spcPct val="100000"/>
              </a:lnSpc>
              <a:spcBef>
                <a:spcPts val="0"/>
              </a:spcBef>
              <a:buNone/>
            </a:pPr>
            <a:r>
              <a:rPr lang="nl-BE" sz="1700" dirty="0" smtClean="0">
                <a:solidFill>
                  <a:schemeClr val="bg1"/>
                </a:solidFill>
              </a:rPr>
              <a:t>Statutair doel</a:t>
            </a:r>
            <a:br>
              <a:rPr lang="nl-BE" sz="1700" dirty="0" smtClean="0">
                <a:solidFill>
                  <a:schemeClr val="bg1"/>
                </a:solidFill>
              </a:rPr>
            </a:br>
            <a:r>
              <a:rPr lang="nl-BE" sz="1700" dirty="0" smtClean="0">
                <a:solidFill>
                  <a:schemeClr val="bg1"/>
                </a:solidFill>
              </a:rPr>
              <a:t>Wettelijke context</a:t>
            </a:r>
            <a:br>
              <a:rPr lang="nl-BE" sz="1700" dirty="0" smtClean="0">
                <a:solidFill>
                  <a:schemeClr val="bg1"/>
                </a:solidFill>
              </a:rPr>
            </a:br>
            <a:r>
              <a:rPr lang="nl-BE" sz="1700" dirty="0" smtClean="0">
                <a:solidFill>
                  <a:schemeClr val="bg1"/>
                </a:solidFill>
              </a:rPr>
              <a:t>In house</a:t>
            </a:r>
            <a:br>
              <a:rPr lang="nl-BE" sz="1700" dirty="0" smtClean="0">
                <a:solidFill>
                  <a:schemeClr val="bg1"/>
                </a:solidFill>
              </a:rPr>
            </a:br>
            <a:r>
              <a:rPr lang="nl-BE" sz="1700" dirty="0" smtClean="0">
                <a:solidFill>
                  <a:schemeClr val="bg1"/>
                </a:solidFill>
              </a:rPr>
              <a:t>Organen</a:t>
            </a:r>
            <a:br>
              <a:rPr lang="nl-BE" sz="1700" dirty="0" smtClean="0">
                <a:solidFill>
                  <a:schemeClr val="bg1"/>
                </a:solidFill>
              </a:rPr>
            </a:br>
            <a:r>
              <a:rPr lang="nl-BE" sz="1700" dirty="0" smtClean="0">
                <a:solidFill>
                  <a:schemeClr val="bg1"/>
                </a:solidFill>
              </a:rPr>
              <a:t>Controle</a:t>
            </a:r>
            <a:br>
              <a:rPr lang="nl-BE" sz="1700" dirty="0" smtClean="0">
                <a:solidFill>
                  <a:schemeClr val="bg1"/>
                </a:solidFill>
              </a:rPr>
            </a:br>
            <a:r>
              <a:rPr lang="nl-BE" sz="1700" dirty="0" smtClean="0">
                <a:solidFill>
                  <a:schemeClr val="bg1"/>
                </a:solidFill>
              </a:rPr>
              <a:t>Bijzondere aandachtspunten</a:t>
            </a:r>
            <a:br>
              <a:rPr lang="nl-BE" sz="1700" dirty="0" smtClean="0">
                <a:solidFill>
                  <a:schemeClr val="bg1"/>
                </a:solidFill>
              </a:rPr>
            </a:br>
            <a:r>
              <a:rPr lang="nl-BE" sz="1700" dirty="0" smtClean="0">
                <a:solidFill>
                  <a:schemeClr val="bg1"/>
                </a:solidFill>
              </a:rPr>
              <a:t>Protocol 18 mei 2021</a:t>
            </a:r>
            <a:br>
              <a:rPr lang="nl-BE" sz="1700" dirty="0" smtClean="0">
                <a:solidFill>
                  <a:schemeClr val="bg1"/>
                </a:solidFill>
              </a:rPr>
            </a:br>
            <a:r>
              <a:rPr lang="nl-BE" sz="1700" dirty="0" smtClean="0">
                <a:solidFill>
                  <a:schemeClr val="bg1"/>
                </a:solidFill>
              </a:rPr>
              <a:t>Smals ≠ SFA (2018)</a:t>
            </a:r>
            <a:br>
              <a:rPr lang="nl-BE" sz="1700" dirty="0" smtClean="0">
                <a:solidFill>
                  <a:schemeClr val="bg1"/>
                </a:solidFill>
              </a:rPr>
            </a:br>
            <a:r>
              <a:rPr lang="nl-BE" sz="800" dirty="0" smtClean="0">
                <a:solidFill>
                  <a:schemeClr val="bg1"/>
                </a:solidFill>
              </a:rPr>
              <a:t/>
            </a:r>
            <a:br>
              <a:rPr lang="nl-BE" sz="800" dirty="0" smtClean="0">
                <a:solidFill>
                  <a:schemeClr val="bg1"/>
                </a:solidFill>
              </a:rPr>
            </a:br>
            <a:r>
              <a:rPr lang="nl-BE" sz="2000" b="1" dirty="0" smtClean="0">
                <a:solidFill>
                  <a:schemeClr val="bg1"/>
                </a:solidFill>
              </a:rPr>
              <a:t>G-Cloud</a:t>
            </a:r>
            <a:r>
              <a:rPr lang="nl-BE" sz="2000" dirty="0" smtClean="0">
                <a:solidFill>
                  <a:schemeClr val="bg1"/>
                </a:solidFill>
              </a:rPr>
              <a:t/>
            </a:r>
            <a:br>
              <a:rPr lang="nl-BE" sz="2000" dirty="0" smtClean="0">
                <a:solidFill>
                  <a:schemeClr val="bg1"/>
                </a:solidFill>
              </a:rPr>
            </a:br>
            <a:r>
              <a:rPr lang="nl-BE" sz="1700" dirty="0" err="1">
                <a:solidFill>
                  <a:schemeClr val="bg1"/>
                </a:solidFill>
              </a:rPr>
              <a:t>G-Cloud</a:t>
            </a:r>
            <a:r>
              <a:rPr lang="nl-BE" sz="1700" dirty="0" smtClean="0">
                <a:solidFill>
                  <a:schemeClr val="bg1"/>
                </a:solidFill>
              </a:rPr>
              <a:t> (2015) ≠ Smals</a:t>
            </a:r>
            <a:br>
              <a:rPr lang="nl-BE" sz="1700" dirty="0" smtClean="0">
                <a:solidFill>
                  <a:schemeClr val="bg1"/>
                </a:solidFill>
              </a:rPr>
            </a:br>
            <a:r>
              <a:rPr lang="nl-BE" sz="1700" dirty="0" smtClean="0">
                <a:solidFill>
                  <a:schemeClr val="bg1"/>
                </a:solidFill>
              </a:rPr>
              <a:t>Organen</a:t>
            </a:r>
            <a:br>
              <a:rPr lang="nl-BE" sz="1700" dirty="0" smtClean="0">
                <a:solidFill>
                  <a:schemeClr val="bg1"/>
                </a:solidFill>
              </a:rPr>
            </a:br>
            <a:r>
              <a:rPr lang="nl-BE" sz="1700" dirty="0" smtClean="0">
                <a:solidFill>
                  <a:schemeClr val="bg1"/>
                </a:solidFill>
              </a:rPr>
              <a:t>Portfolio</a:t>
            </a:r>
            <a:br>
              <a:rPr lang="nl-BE" sz="1700" dirty="0" smtClean="0">
                <a:solidFill>
                  <a:schemeClr val="bg1"/>
                </a:solidFill>
              </a:rPr>
            </a:br>
            <a:r>
              <a:rPr lang="fr-FR" sz="1700" dirty="0" err="1" smtClean="0">
                <a:solidFill>
                  <a:schemeClr val="bg1"/>
                </a:solidFill>
              </a:rPr>
              <a:t>Enkele</a:t>
            </a:r>
            <a:r>
              <a:rPr lang="fr-FR" sz="1700" dirty="0" smtClean="0">
                <a:solidFill>
                  <a:schemeClr val="bg1"/>
                </a:solidFill>
              </a:rPr>
              <a:t> </a:t>
            </a:r>
            <a:r>
              <a:rPr lang="fr-FR" sz="1700" dirty="0" err="1" smtClean="0">
                <a:solidFill>
                  <a:schemeClr val="bg1"/>
                </a:solidFill>
              </a:rPr>
              <a:t>behaalde</a:t>
            </a:r>
            <a:r>
              <a:rPr lang="fr-FR" sz="1700" dirty="0" smtClean="0">
                <a:solidFill>
                  <a:schemeClr val="bg1"/>
                </a:solidFill>
              </a:rPr>
              <a:t> </a:t>
            </a:r>
            <a:r>
              <a:rPr lang="fr-FR" sz="1700" dirty="0" err="1" smtClean="0">
                <a:solidFill>
                  <a:schemeClr val="bg1"/>
                </a:solidFill>
              </a:rPr>
              <a:t>resultaten</a:t>
            </a:r>
            <a:endParaRPr lang="fr-FR" sz="1700" dirty="0" smtClean="0">
              <a:solidFill>
                <a:schemeClr val="bg1"/>
              </a:solidFill>
            </a:endParaRPr>
          </a:p>
          <a:p>
            <a:pPr marL="720000" indent="0">
              <a:lnSpc>
                <a:spcPct val="100000"/>
              </a:lnSpc>
              <a:spcBef>
                <a:spcPts val="0"/>
              </a:spcBef>
              <a:buNone/>
            </a:pPr>
            <a:r>
              <a:rPr lang="nl-BE" sz="1400" dirty="0" smtClean="0">
                <a:solidFill>
                  <a:schemeClr val="bg1"/>
                </a:solidFill>
              </a:rPr>
              <a:t/>
            </a:r>
            <a:br>
              <a:rPr lang="nl-BE" sz="1400" dirty="0" smtClean="0">
                <a:solidFill>
                  <a:schemeClr val="bg1"/>
                </a:solidFill>
              </a:rPr>
            </a:br>
            <a:r>
              <a:rPr lang="nl-BE" sz="2000" b="1" dirty="0" smtClean="0">
                <a:solidFill>
                  <a:schemeClr val="bg1"/>
                </a:solidFill>
              </a:rPr>
              <a:t>Informatieveiligheid</a:t>
            </a:r>
            <a:r>
              <a:rPr lang="nl-BE" sz="2000" dirty="0" smtClean="0">
                <a:solidFill>
                  <a:schemeClr val="bg1"/>
                </a:solidFill>
              </a:rPr>
              <a:t/>
            </a:r>
            <a:br>
              <a:rPr lang="nl-BE" sz="2000" dirty="0" smtClean="0">
                <a:solidFill>
                  <a:schemeClr val="bg1"/>
                </a:solidFill>
              </a:rPr>
            </a:br>
            <a:r>
              <a:rPr lang="nl-BE" sz="1700" dirty="0" smtClean="0">
                <a:solidFill>
                  <a:schemeClr val="bg1"/>
                </a:solidFill>
              </a:rPr>
              <a:t>Informatieveiligheidsteam Smals</a:t>
            </a:r>
            <a:br>
              <a:rPr lang="nl-BE" sz="1700" dirty="0" smtClean="0">
                <a:solidFill>
                  <a:schemeClr val="bg1"/>
                </a:solidFill>
              </a:rPr>
            </a:br>
            <a:r>
              <a:rPr lang="nl-BE" sz="1700" dirty="0" smtClean="0">
                <a:solidFill>
                  <a:schemeClr val="bg1"/>
                </a:solidFill>
              </a:rPr>
              <a:t>3 </a:t>
            </a:r>
            <a:r>
              <a:rPr lang="nl-BE" sz="1700" dirty="0" err="1" smtClean="0">
                <a:solidFill>
                  <a:schemeClr val="bg1"/>
                </a:solidFill>
              </a:rPr>
              <a:t>lines</a:t>
            </a:r>
            <a:r>
              <a:rPr lang="nl-BE" sz="1700" dirty="0" smtClean="0">
                <a:solidFill>
                  <a:schemeClr val="bg1"/>
                </a:solidFill>
              </a:rPr>
              <a:t> of </a:t>
            </a:r>
            <a:r>
              <a:rPr lang="nl-BE" sz="1700" dirty="0" err="1" smtClean="0">
                <a:solidFill>
                  <a:schemeClr val="bg1"/>
                </a:solidFill>
              </a:rPr>
              <a:t>defense</a:t>
            </a:r>
            <a:r>
              <a:rPr lang="nl-BE" sz="1700" dirty="0" smtClean="0">
                <a:solidFill>
                  <a:schemeClr val="bg1"/>
                </a:solidFill>
              </a:rPr>
              <a:t/>
            </a:r>
            <a:br>
              <a:rPr lang="nl-BE" sz="1700" dirty="0" smtClean="0">
                <a:solidFill>
                  <a:schemeClr val="bg1"/>
                </a:solidFill>
              </a:rPr>
            </a:br>
            <a:r>
              <a:rPr lang="nl-BE" sz="1700" dirty="0" smtClean="0">
                <a:solidFill>
                  <a:schemeClr val="bg1"/>
                </a:solidFill>
              </a:rPr>
              <a:t>Praktische organisatie</a:t>
            </a:r>
            <a:br>
              <a:rPr lang="nl-BE" sz="1700" dirty="0" smtClean="0">
                <a:solidFill>
                  <a:schemeClr val="bg1"/>
                </a:solidFill>
              </a:rPr>
            </a:br>
            <a:r>
              <a:rPr lang="nl-BE" sz="1700" dirty="0" smtClean="0">
                <a:solidFill>
                  <a:schemeClr val="bg1"/>
                </a:solidFill>
              </a:rPr>
              <a:t>Framework IV</a:t>
            </a:r>
            <a:br>
              <a:rPr lang="nl-BE" sz="1700" dirty="0" smtClean="0">
                <a:solidFill>
                  <a:schemeClr val="bg1"/>
                </a:solidFill>
              </a:rPr>
            </a:br>
            <a:r>
              <a:rPr lang="nl-BE" sz="1700" dirty="0" smtClean="0">
                <a:solidFill>
                  <a:schemeClr val="bg1"/>
                </a:solidFill>
              </a:rPr>
              <a:t>Ontwikkeling en toepassing</a:t>
            </a:r>
            <a:br>
              <a:rPr lang="nl-BE" sz="1700" dirty="0" smtClean="0">
                <a:solidFill>
                  <a:schemeClr val="bg1"/>
                </a:solidFill>
              </a:rPr>
            </a:br>
            <a:r>
              <a:rPr lang="nl-BE" sz="800" dirty="0" smtClean="0">
                <a:solidFill>
                  <a:schemeClr val="bg1"/>
                </a:solidFill>
              </a:rPr>
              <a:t/>
            </a:r>
            <a:br>
              <a:rPr lang="nl-BE" sz="800" dirty="0" smtClean="0">
                <a:solidFill>
                  <a:schemeClr val="bg1"/>
                </a:solidFill>
              </a:rPr>
            </a:br>
            <a:r>
              <a:rPr lang="nl-BE" sz="2000" b="1" dirty="0" err="1" smtClean="0">
                <a:solidFill>
                  <a:schemeClr val="bg1"/>
                </a:solidFill>
              </a:rPr>
              <a:t>ReUse</a:t>
            </a:r>
            <a:endParaRPr lang="fr-FR" sz="1400" b="1" dirty="0">
              <a:solidFill>
                <a:schemeClr val="bg1"/>
              </a:solidFill>
            </a:endParaRPr>
          </a:p>
        </p:txBody>
      </p:sp>
      <p:sp>
        <p:nvSpPr>
          <p:cNvPr id="5" name="Espace réservé du texte 1"/>
          <p:cNvSpPr txBox="1">
            <a:spLocks/>
          </p:cNvSpPr>
          <p:nvPr/>
        </p:nvSpPr>
        <p:spPr>
          <a:xfrm>
            <a:off x="6170210" y="159029"/>
            <a:ext cx="5670000" cy="6559826"/>
          </a:xfrm>
          <a:prstGeom prst="rect">
            <a:avLst/>
          </a:prstGeom>
          <a:solidFill>
            <a:schemeClr val="accent6">
              <a:lumMod val="75000"/>
            </a:schemeClr>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20000" indent="0">
              <a:lnSpc>
                <a:spcPct val="100000"/>
              </a:lnSpc>
              <a:spcBef>
                <a:spcPts val="0"/>
              </a:spcBef>
              <a:buNone/>
            </a:pPr>
            <a:endParaRPr lang="nl-BE" sz="800" b="1" dirty="0">
              <a:solidFill>
                <a:schemeClr val="bg1"/>
              </a:solidFill>
            </a:endParaRPr>
          </a:p>
          <a:p>
            <a:pPr marL="720000" indent="0">
              <a:lnSpc>
                <a:spcPct val="100000"/>
              </a:lnSpc>
              <a:spcBef>
                <a:spcPts val="0"/>
              </a:spcBef>
              <a:buNone/>
            </a:pPr>
            <a:r>
              <a:rPr lang="nl-BE" sz="2000" b="1" dirty="0" smtClean="0">
                <a:solidFill>
                  <a:schemeClr val="accent6">
                    <a:lumMod val="20000"/>
                    <a:lumOff val="80000"/>
                  </a:schemeClr>
                </a:solidFill>
              </a:rPr>
              <a:t>ASBL SMALS</a:t>
            </a:r>
          </a:p>
          <a:p>
            <a:pPr marL="720000" indent="0">
              <a:lnSpc>
                <a:spcPct val="100000"/>
              </a:lnSpc>
              <a:spcBef>
                <a:spcPts val="0"/>
              </a:spcBef>
              <a:buNone/>
            </a:pPr>
            <a:r>
              <a:rPr lang="nl-BE" sz="1700" dirty="0" err="1" smtClean="0">
                <a:solidFill>
                  <a:schemeClr val="accent6">
                    <a:lumMod val="20000"/>
                    <a:lumOff val="80000"/>
                  </a:schemeClr>
                </a:solidFill>
              </a:rPr>
              <a:t>Objet</a:t>
            </a:r>
            <a:r>
              <a:rPr lang="nl-BE" sz="1700" dirty="0" smtClean="0">
                <a:solidFill>
                  <a:schemeClr val="accent6">
                    <a:lumMod val="20000"/>
                    <a:lumOff val="80000"/>
                  </a:schemeClr>
                </a:solidFill>
              </a:rPr>
              <a:t> statutaire</a:t>
            </a:r>
            <a:br>
              <a:rPr lang="nl-BE" sz="1700" dirty="0" smtClean="0">
                <a:solidFill>
                  <a:schemeClr val="accent6">
                    <a:lumMod val="20000"/>
                    <a:lumOff val="80000"/>
                  </a:schemeClr>
                </a:solidFill>
              </a:rPr>
            </a:br>
            <a:r>
              <a:rPr lang="nl-BE" sz="1700" dirty="0" err="1" smtClean="0">
                <a:solidFill>
                  <a:schemeClr val="accent6">
                    <a:lumMod val="20000"/>
                    <a:lumOff val="80000"/>
                  </a:schemeClr>
                </a:solidFill>
              </a:rPr>
              <a:t>Contexte</a:t>
            </a:r>
            <a:r>
              <a:rPr lang="nl-BE" sz="1700" dirty="0" smtClean="0">
                <a:solidFill>
                  <a:schemeClr val="accent6">
                    <a:lumMod val="20000"/>
                    <a:lumOff val="80000"/>
                  </a:schemeClr>
                </a:solidFill>
              </a:rPr>
              <a:t> </a:t>
            </a:r>
            <a:r>
              <a:rPr lang="nl-BE" sz="1700" dirty="0" err="1" smtClean="0">
                <a:solidFill>
                  <a:schemeClr val="accent6">
                    <a:lumMod val="20000"/>
                    <a:lumOff val="80000"/>
                  </a:schemeClr>
                </a:solidFill>
              </a:rPr>
              <a:t>légal</a:t>
            </a:r>
            <a:r>
              <a:rPr lang="nl-BE" sz="1700" dirty="0" smtClean="0">
                <a:solidFill>
                  <a:schemeClr val="accent6">
                    <a:lumMod val="20000"/>
                    <a:lumOff val="80000"/>
                  </a:schemeClr>
                </a:solidFill>
              </a:rPr>
              <a:t/>
            </a:r>
            <a:br>
              <a:rPr lang="nl-BE" sz="1700" dirty="0" smtClean="0">
                <a:solidFill>
                  <a:schemeClr val="accent6">
                    <a:lumMod val="20000"/>
                    <a:lumOff val="80000"/>
                  </a:schemeClr>
                </a:solidFill>
              </a:rPr>
            </a:br>
            <a:r>
              <a:rPr lang="nl-BE" sz="1700" dirty="0" smtClean="0">
                <a:solidFill>
                  <a:schemeClr val="accent6">
                    <a:lumMod val="20000"/>
                    <a:lumOff val="80000"/>
                  </a:schemeClr>
                </a:solidFill>
              </a:rPr>
              <a:t>In house</a:t>
            </a:r>
            <a:br>
              <a:rPr lang="nl-BE" sz="1700" dirty="0" smtClean="0">
                <a:solidFill>
                  <a:schemeClr val="accent6">
                    <a:lumMod val="20000"/>
                    <a:lumOff val="80000"/>
                  </a:schemeClr>
                </a:solidFill>
              </a:rPr>
            </a:br>
            <a:r>
              <a:rPr lang="nl-BE" sz="1700" dirty="0" err="1" smtClean="0">
                <a:solidFill>
                  <a:schemeClr val="accent6">
                    <a:lumMod val="20000"/>
                    <a:lumOff val="80000"/>
                  </a:schemeClr>
                </a:solidFill>
              </a:rPr>
              <a:t>Organes</a:t>
            </a:r>
            <a:r>
              <a:rPr lang="nl-BE" sz="1700" dirty="0" smtClean="0">
                <a:solidFill>
                  <a:schemeClr val="accent6">
                    <a:lumMod val="20000"/>
                    <a:lumOff val="80000"/>
                  </a:schemeClr>
                </a:solidFill>
              </a:rPr>
              <a:t/>
            </a:r>
            <a:br>
              <a:rPr lang="nl-BE" sz="1700" dirty="0" smtClean="0">
                <a:solidFill>
                  <a:schemeClr val="accent6">
                    <a:lumMod val="20000"/>
                    <a:lumOff val="80000"/>
                  </a:schemeClr>
                </a:solidFill>
              </a:rPr>
            </a:br>
            <a:r>
              <a:rPr lang="nl-BE" sz="1700" dirty="0" err="1" smtClean="0">
                <a:solidFill>
                  <a:schemeClr val="accent6">
                    <a:lumMod val="20000"/>
                    <a:lumOff val="80000"/>
                  </a:schemeClr>
                </a:solidFill>
              </a:rPr>
              <a:t>Contrôle</a:t>
            </a:r>
            <a:r>
              <a:rPr lang="nl-BE" sz="1700" dirty="0" smtClean="0">
                <a:solidFill>
                  <a:schemeClr val="accent6">
                    <a:lumMod val="20000"/>
                    <a:lumOff val="80000"/>
                  </a:schemeClr>
                </a:solidFill>
              </a:rPr>
              <a:t/>
            </a:r>
            <a:br>
              <a:rPr lang="nl-BE" sz="1700" dirty="0" smtClean="0">
                <a:solidFill>
                  <a:schemeClr val="accent6">
                    <a:lumMod val="20000"/>
                    <a:lumOff val="80000"/>
                  </a:schemeClr>
                </a:solidFill>
              </a:rPr>
            </a:br>
            <a:r>
              <a:rPr lang="nl-BE" sz="1700" dirty="0" smtClean="0">
                <a:solidFill>
                  <a:schemeClr val="accent6">
                    <a:lumMod val="20000"/>
                    <a:lumOff val="80000"/>
                  </a:schemeClr>
                </a:solidFill>
              </a:rPr>
              <a:t>Points </a:t>
            </a:r>
            <a:r>
              <a:rPr lang="nl-BE" sz="1700" dirty="0" err="1" smtClean="0">
                <a:solidFill>
                  <a:schemeClr val="accent6">
                    <a:lumMod val="20000"/>
                    <a:lumOff val="80000"/>
                  </a:schemeClr>
                </a:solidFill>
              </a:rPr>
              <a:t>d’attention</a:t>
            </a:r>
            <a:r>
              <a:rPr lang="nl-BE" sz="1700" dirty="0" smtClean="0">
                <a:solidFill>
                  <a:schemeClr val="accent6">
                    <a:lumMod val="20000"/>
                    <a:lumOff val="80000"/>
                  </a:schemeClr>
                </a:solidFill>
              </a:rPr>
              <a:t> </a:t>
            </a:r>
            <a:r>
              <a:rPr lang="nl-BE" sz="1700" dirty="0" err="1" smtClean="0">
                <a:solidFill>
                  <a:schemeClr val="accent6">
                    <a:lumMod val="20000"/>
                    <a:lumOff val="80000"/>
                  </a:schemeClr>
                </a:solidFill>
              </a:rPr>
              <a:t>spécifiques</a:t>
            </a:r>
            <a:r>
              <a:rPr lang="nl-BE" sz="1700" dirty="0" smtClean="0">
                <a:solidFill>
                  <a:schemeClr val="accent6">
                    <a:lumMod val="20000"/>
                    <a:lumOff val="80000"/>
                  </a:schemeClr>
                </a:solidFill>
              </a:rPr>
              <a:t> </a:t>
            </a:r>
            <a:br>
              <a:rPr lang="nl-BE" sz="1700" dirty="0" smtClean="0">
                <a:solidFill>
                  <a:schemeClr val="accent6">
                    <a:lumMod val="20000"/>
                    <a:lumOff val="80000"/>
                  </a:schemeClr>
                </a:solidFill>
              </a:rPr>
            </a:br>
            <a:r>
              <a:rPr lang="nl-BE" sz="1700" dirty="0" err="1" smtClean="0">
                <a:solidFill>
                  <a:schemeClr val="accent6">
                    <a:lumMod val="20000"/>
                    <a:lumOff val="80000"/>
                  </a:schemeClr>
                </a:solidFill>
              </a:rPr>
              <a:t>Protocole</a:t>
            </a:r>
            <a:r>
              <a:rPr lang="nl-BE" sz="1700" dirty="0" smtClean="0">
                <a:solidFill>
                  <a:schemeClr val="accent6">
                    <a:lumMod val="20000"/>
                    <a:lumOff val="80000"/>
                  </a:schemeClr>
                </a:solidFill>
              </a:rPr>
              <a:t> 18 </a:t>
            </a:r>
            <a:r>
              <a:rPr lang="nl-BE" sz="1700" dirty="0" err="1" smtClean="0">
                <a:solidFill>
                  <a:schemeClr val="accent6">
                    <a:lumMod val="20000"/>
                    <a:lumOff val="80000"/>
                  </a:schemeClr>
                </a:solidFill>
              </a:rPr>
              <a:t>mai</a:t>
            </a:r>
            <a:r>
              <a:rPr lang="nl-BE" sz="1700" dirty="0" smtClean="0">
                <a:solidFill>
                  <a:schemeClr val="accent6">
                    <a:lumMod val="20000"/>
                    <a:lumOff val="80000"/>
                  </a:schemeClr>
                </a:solidFill>
              </a:rPr>
              <a:t> 2021</a:t>
            </a:r>
            <a:br>
              <a:rPr lang="nl-BE" sz="1700" dirty="0" smtClean="0">
                <a:solidFill>
                  <a:schemeClr val="accent6">
                    <a:lumMod val="20000"/>
                    <a:lumOff val="80000"/>
                  </a:schemeClr>
                </a:solidFill>
              </a:rPr>
            </a:br>
            <a:r>
              <a:rPr lang="nl-BE" sz="1700" dirty="0" smtClean="0">
                <a:solidFill>
                  <a:schemeClr val="accent6">
                    <a:lumMod val="20000"/>
                    <a:lumOff val="80000"/>
                  </a:schemeClr>
                </a:solidFill>
              </a:rPr>
              <a:t>Smals ≠ SFA (2018)</a:t>
            </a:r>
            <a:br>
              <a:rPr lang="nl-BE" sz="1700" dirty="0" smtClean="0">
                <a:solidFill>
                  <a:schemeClr val="accent6">
                    <a:lumMod val="20000"/>
                    <a:lumOff val="80000"/>
                  </a:schemeClr>
                </a:solidFill>
              </a:rPr>
            </a:br>
            <a:r>
              <a:rPr lang="nl-BE" sz="800" dirty="0" smtClean="0">
                <a:solidFill>
                  <a:schemeClr val="accent6">
                    <a:lumMod val="20000"/>
                    <a:lumOff val="80000"/>
                  </a:schemeClr>
                </a:solidFill>
              </a:rPr>
              <a:t/>
            </a:r>
            <a:br>
              <a:rPr lang="nl-BE" sz="800" dirty="0" smtClean="0">
                <a:solidFill>
                  <a:schemeClr val="accent6">
                    <a:lumMod val="20000"/>
                    <a:lumOff val="80000"/>
                  </a:schemeClr>
                </a:solidFill>
              </a:rPr>
            </a:br>
            <a:r>
              <a:rPr lang="nl-BE" sz="2000" b="1" dirty="0" smtClean="0">
                <a:solidFill>
                  <a:schemeClr val="accent6">
                    <a:lumMod val="20000"/>
                    <a:lumOff val="80000"/>
                  </a:schemeClr>
                </a:solidFill>
              </a:rPr>
              <a:t>G-Cloud</a:t>
            </a:r>
            <a:r>
              <a:rPr lang="nl-BE" sz="2000" dirty="0" smtClean="0">
                <a:solidFill>
                  <a:schemeClr val="accent6">
                    <a:lumMod val="20000"/>
                    <a:lumOff val="80000"/>
                  </a:schemeClr>
                </a:solidFill>
              </a:rPr>
              <a:t/>
            </a:r>
            <a:br>
              <a:rPr lang="nl-BE" sz="2000" dirty="0" smtClean="0">
                <a:solidFill>
                  <a:schemeClr val="accent6">
                    <a:lumMod val="20000"/>
                    <a:lumOff val="80000"/>
                  </a:schemeClr>
                </a:solidFill>
              </a:rPr>
            </a:br>
            <a:r>
              <a:rPr lang="nl-BE" sz="1700" dirty="0" err="1" smtClean="0">
                <a:solidFill>
                  <a:schemeClr val="accent6">
                    <a:lumMod val="20000"/>
                    <a:lumOff val="80000"/>
                  </a:schemeClr>
                </a:solidFill>
              </a:rPr>
              <a:t>G-Cloud</a:t>
            </a:r>
            <a:r>
              <a:rPr lang="nl-BE" sz="1700" dirty="0" smtClean="0">
                <a:solidFill>
                  <a:schemeClr val="accent6">
                    <a:lumMod val="20000"/>
                    <a:lumOff val="80000"/>
                  </a:schemeClr>
                </a:solidFill>
              </a:rPr>
              <a:t> (2015) ≠ Smals</a:t>
            </a:r>
            <a:br>
              <a:rPr lang="nl-BE" sz="1700" dirty="0" smtClean="0">
                <a:solidFill>
                  <a:schemeClr val="accent6">
                    <a:lumMod val="20000"/>
                    <a:lumOff val="80000"/>
                  </a:schemeClr>
                </a:solidFill>
              </a:rPr>
            </a:br>
            <a:r>
              <a:rPr lang="nl-BE" sz="1700" dirty="0" err="1" smtClean="0">
                <a:solidFill>
                  <a:schemeClr val="accent6">
                    <a:lumMod val="20000"/>
                    <a:lumOff val="80000"/>
                  </a:schemeClr>
                </a:solidFill>
              </a:rPr>
              <a:t>Organes</a:t>
            </a:r>
            <a:r>
              <a:rPr lang="nl-BE" sz="1700" dirty="0" smtClean="0">
                <a:solidFill>
                  <a:schemeClr val="accent6">
                    <a:lumMod val="20000"/>
                    <a:lumOff val="80000"/>
                  </a:schemeClr>
                </a:solidFill>
              </a:rPr>
              <a:t/>
            </a:r>
            <a:br>
              <a:rPr lang="nl-BE" sz="1700" dirty="0" smtClean="0">
                <a:solidFill>
                  <a:schemeClr val="accent6">
                    <a:lumMod val="20000"/>
                    <a:lumOff val="80000"/>
                  </a:schemeClr>
                </a:solidFill>
              </a:rPr>
            </a:br>
            <a:r>
              <a:rPr lang="nl-BE" sz="1700" dirty="0" smtClean="0">
                <a:solidFill>
                  <a:schemeClr val="accent6">
                    <a:lumMod val="20000"/>
                    <a:lumOff val="80000"/>
                  </a:schemeClr>
                </a:solidFill>
              </a:rPr>
              <a:t>Portfolio</a:t>
            </a:r>
            <a:br>
              <a:rPr lang="nl-BE" sz="1700" dirty="0" smtClean="0">
                <a:solidFill>
                  <a:schemeClr val="accent6">
                    <a:lumMod val="20000"/>
                    <a:lumOff val="80000"/>
                  </a:schemeClr>
                </a:solidFill>
              </a:rPr>
            </a:br>
            <a:r>
              <a:rPr lang="fr-FR" sz="1700" dirty="0" smtClean="0">
                <a:solidFill>
                  <a:schemeClr val="accent6">
                    <a:lumMod val="20000"/>
                    <a:lumOff val="80000"/>
                  </a:schemeClr>
                </a:solidFill>
              </a:rPr>
              <a:t>Quelques résultats atteints</a:t>
            </a:r>
            <a:r>
              <a:rPr lang="nl-BE" sz="1700" dirty="0" smtClean="0">
                <a:solidFill>
                  <a:schemeClr val="accent6">
                    <a:lumMod val="20000"/>
                    <a:lumOff val="80000"/>
                  </a:schemeClr>
                </a:solidFill>
              </a:rPr>
              <a:t/>
            </a:r>
            <a:br>
              <a:rPr lang="nl-BE" sz="1700" dirty="0" smtClean="0">
                <a:solidFill>
                  <a:schemeClr val="accent6">
                    <a:lumMod val="20000"/>
                    <a:lumOff val="80000"/>
                  </a:schemeClr>
                </a:solidFill>
              </a:rPr>
            </a:br>
            <a:r>
              <a:rPr lang="nl-BE" sz="1400" dirty="0" smtClean="0">
                <a:solidFill>
                  <a:schemeClr val="accent6">
                    <a:lumMod val="20000"/>
                    <a:lumOff val="80000"/>
                  </a:schemeClr>
                </a:solidFill>
              </a:rPr>
              <a:t/>
            </a:r>
            <a:br>
              <a:rPr lang="nl-BE" sz="1400" dirty="0" smtClean="0">
                <a:solidFill>
                  <a:schemeClr val="accent6">
                    <a:lumMod val="20000"/>
                    <a:lumOff val="80000"/>
                  </a:schemeClr>
                </a:solidFill>
              </a:rPr>
            </a:br>
            <a:r>
              <a:rPr lang="nl-BE" sz="2000" b="1" dirty="0">
                <a:solidFill>
                  <a:schemeClr val="accent6">
                    <a:lumMod val="20000"/>
                    <a:lumOff val="80000"/>
                  </a:schemeClr>
                </a:solidFill>
              </a:rPr>
              <a:t>Sécurité de </a:t>
            </a:r>
            <a:r>
              <a:rPr lang="nl-BE" sz="2000" b="1" dirty="0" err="1" smtClean="0">
                <a:solidFill>
                  <a:schemeClr val="accent6">
                    <a:lumMod val="20000"/>
                    <a:lumOff val="80000"/>
                  </a:schemeClr>
                </a:solidFill>
              </a:rPr>
              <a:t>l’information</a:t>
            </a:r>
            <a:r>
              <a:rPr lang="nl-BE" sz="2000" dirty="0" smtClean="0">
                <a:solidFill>
                  <a:schemeClr val="accent6">
                    <a:lumMod val="20000"/>
                    <a:lumOff val="80000"/>
                  </a:schemeClr>
                </a:solidFill>
              </a:rPr>
              <a:t/>
            </a:r>
            <a:br>
              <a:rPr lang="nl-BE" sz="2000" dirty="0" smtClean="0">
                <a:solidFill>
                  <a:schemeClr val="accent6">
                    <a:lumMod val="20000"/>
                    <a:lumOff val="80000"/>
                  </a:schemeClr>
                </a:solidFill>
              </a:rPr>
            </a:br>
            <a:r>
              <a:rPr lang="nl-BE" sz="1700" dirty="0" smtClean="0">
                <a:solidFill>
                  <a:schemeClr val="accent6">
                    <a:lumMod val="20000"/>
                    <a:lumOff val="80000"/>
                  </a:schemeClr>
                </a:solidFill>
              </a:rPr>
              <a:t>Team </a:t>
            </a:r>
            <a:r>
              <a:rPr lang="nl-BE" sz="1700" dirty="0" err="1" smtClean="0">
                <a:solidFill>
                  <a:schemeClr val="accent6">
                    <a:lumMod val="20000"/>
                    <a:lumOff val="80000"/>
                  </a:schemeClr>
                </a:solidFill>
              </a:rPr>
              <a:t>Sécurité</a:t>
            </a:r>
            <a:r>
              <a:rPr lang="nl-BE" sz="1700" dirty="0" smtClean="0">
                <a:solidFill>
                  <a:schemeClr val="accent6">
                    <a:lumMod val="20000"/>
                    <a:lumOff val="80000"/>
                  </a:schemeClr>
                </a:solidFill>
              </a:rPr>
              <a:t> de </a:t>
            </a:r>
            <a:r>
              <a:rPr lang="nl-BE" sz="1700" dirty="0" err="1" smtClean="0">
                <a:solidFill>
                  <a:schemeClr val="accent6">
                    <a:lumMod val="20000"/>
                    <a:lumOff val="80000"/>
                  </a:schemeClr>
                </a:solidFill>
              </a:rPr>
              <a:t>l’Information</a:t>
            </a:r>
            <a:r>
              <a:rPr lang="nl-BE" sz="1700" dirty="0" smtClean="0">
                <a:solidFill>
                  <a:schemeClr val="accent6">
                    <a:lumMod val="20000"/>
                    <a:lumOff val="80000"/>
                  </a:schemeClr>
                </a:solidFill>
              </a:rPr>
              <a:t> Smals</a:t>
            </a:r>
            <a:br>
              <a:rPr lang="nl-BE" sz="1700" dirty="0" smtClean="0">
                <a:solidFill>
                  <a:schemeClr val="accent6">
                    <a:lumMod val="20000"/>
                    <a:lumOff val="80000"/>
                  </a:schemeClr>
                </a:solidFill>
              </a:rPr>
            </a:br>
            <a:r>
              <a:rPr lang="nl-BE" sz="1700" dirty="0" smtClean="0">
                <a:solidFill>
                  <a:schemeClr val="accent6">
                    <a:lumMod val="20000"/>
                    <a:lumOff val="80000"/>
                  </a:schemeClr>
                </a:solidFill>
              </a:rPr>
              <a:t>3 </a:t>
            </a:r>
            <a:r>
              <a:rPr lang="nl-BE" sz="1700" dirty="0" err="1" smtClean="0">
                <a:solidFill>
                  <a:schemeClr val="accent6">
                    <a:lumMod val="20000"/>
                    <a:lumOff val="80000"/>
                  </a:schemeClr>
                </a:solidFill>
              </a:rPr>
              <a:t>lines</a:t>
            </a:r>
            <a:r>
              <a:rPr lang="nl-BE" sz="1700" dirty="0" smtClean="0">
                <a:solidFill>
                  <a:schemeClr val="accent6">
                    <a:lumMod val="20000"/>
                    <a:lumOff val="80000"/>
                  </a:schemeClr>
                </a:solidFill>
              </a:rPr>
              <a:t> of </a:t>
            </a:r>
            <a:r>
              <a:rPr lang="nl-BE" sz="1700" dirty="0" err="1" smtClean="0">
                <a:solidFill>
                  <a:schemeClr val="accent6">
                    <a:lumMod val="20000"/>
                    <a:lumOff val="80000"/>
                  </a:schemeClr>
                </a:solidFill>
              </a:rPr>
              <a:t>defense</a:t>
            </a:r>
            <a:r>
              <a:rPr lang="nl-BE" sz="1700" dirty="0" smtClean="0">
                <a:solidFill>
                  <a:schemeClr val="accent6">
                    <a:lumMod val="20000"/>
                    <a:lumOff val="80000"/>
                  </a:schemeClr>
                </a:solidFill>
              </a:rPr>
              <a:t/>
            </a:r>
            <a:br>
              <a:rPr lang="nl-BE" sz="1700" dirty="0" smtClean="0">
                <a:solidFill>
                  <a:schemeClr val="accent6">
                    <a:lumMod val="20000"/>
                    <a:lumOff val="80000"/>
                  </a:schemeClr>
                </a:solidFill>
              </a:rPr>
            </a:br>
            <a:r>
              <a:rPr lang="nl-BE" sz="1700" dirty="0" err="1" smtClean="0">
                <a:solidFill>
                  <a:schemeClr val="accent6">
                    <a:lumMod val="20000"/>
                    <a:lumOff val="80000"/>
                  </a:schemeClr>
                </a:solidFill>
              </a:rPr>
              <a:t>Organisation</a:t>
            </a:r>
            <a:r>
              <a:rPr lang="nl-BE" sz="1700" dirty="0" smtClean="0">
                <a:solidFill>
                  <a:schemeClr val="accent6">
                    <a:lumMod val="20000"/>
                    <a:lumOff val="80000"/>
                  </a:schemeClr>
                </a:solidFill>
              </a:rPr>
              <a:t> </a:t>
            </a:r>
            <a:r>
              <a:rPr lang="nl-BE" sz="1700" dirty="0" err="1" smtClean="0">
                <a:solidFill>
                  <a:schemeClr val="accent6">
                    <a:lumMod val="20000"/>
                    <a:lumOff val="80000"/>
                  </a:schemeClr>
                </a:solidFill>
              </a:rPr>
              <a:t>pratique</a:t>
            </a:r>
            <a:r>
              <a:rPr lang="nl-BE" sz="1700" dirty="0" smtClean="0">
                <a:solidFill>
                  <a:schemeClr val="accent6">
                    <a:lumMod val="20000"/>
                    <a:lumOff val="80000"/>
                  </a:schemeClr>
                </a:solidFill>
              </a:rPr>
              <a:t> </a:t>
            </a:r>
            <a:br>
              <a:rPr lang="nl-BE" sz="1700" dirty="0" smtClean="0">
                <a:solidFill>
                  <a:schemeClr val="accent6">
                    <a:lumMod val="20000"/>
                    <a:lumOff val="80000"/>
                  </a:schemeClr>
                </a:solidFill>
              </a:rPr>
            </a:br>
            <a:r>
              <a:rPr lang="nl-BE" sz="1700" dirty="0" smtClean="0">
                <a:solidFill>
                  <a:schemeClr val="accent6">
                    <a:lumMod val="20000"/>
                    <a:lumOff val="80000"/>
                  </a:schemeClr>
                </a:solidFill>
              </a:rPr>
              <a:t>Framework IV</a:t>
            </a:r>
            <a:br>
              <a:rPr lang="nl-BE" sz="1700" dirty="0" smtClean="0">
                <a:solidFill>
                  <a:schemeClr val="accent6">
                    <a:lumMod val="20000"/>
                    <a:lumOff val="80000"/>
                  </a:schemeClr>
                </a:solidFill>
              </a:rPr>
            </a:br>
            <a:r>
              <a:rPr lang="nl-BE" sz="1700" dirty="0" err="1" smtClean="0">
                <a:solidFill>
                  <a:schemeClr val="accent6">
                    <a:lumMod val="20000"/>
                    <a:lumOff val="80000"/>
                  </a:schemeClr>
                </a:solidFill>
              </a:rPr>
              <a:t>Développement</a:t>
            </a:r>
            <a:r>
              <a:rPr lang="nl-BE" sz="1700" dirty="0" smtClean="0">
                <a:solidFill>
                  <a:schemeClr val="accent6">
                    <a:lumMod val="20000"/>
                    <a:lumOff val="80000"/>
                  </a:schemeClr>
                </a:solidFill>
              </a:rPr>
              <a:t> et </a:t>
            </a:r>
            <a:r>
              <a:rPr lang="nl-BE" sz="1700" dirty="0" err="1" smtClean="0">
                <a:solidFill>
                  <a:schemeClr val="accent6">
                    <a:lumMod val="20000"/>
                    <a:lumOff val="80000"/>
                  </a:schemeClr>
                </a:solidFill>
              </a:rPr>
              <a:t>application</a:t>
            </a:r>
            <a:r>
              <a:rPr lang="nl-BE" sz="1700" dirty="0" smtClean="0">
                <a:solidFill>
                  <a:schemeClr val="accent6">
                    <a:lumMod val="20000"/>
                    <a:lumOff val="80000"/>
                  </a:schemeClr>
                </a:solidFill>
              </a:rPr>
              <a:t> </a:t>
            </a:r>
            <a:r>
              <a:rPr lang="nl-BE" sz="2000" dirty="0" smtClean="0">
                <a:solidFill>
                  <a:schemeClr val="accent6">
                    <a:lumMod val="20000"/>
                    <a:lumOff val="80000"/>
                  </a:schemeClr>
                </a:solidFill>
              </a:rPr>
              <a:t/>
            </a:r>
            <a:br>
              <a:rPr lang="nl-BE" sz="2000" dirty="0" smtClean="0">
                <a:solidFill>
                  <a:schemeClr val="accent6">
                    <a:lumMod val="20000"/>
                    <a:lumOff val="80000"/>
                  </a:schemeClr>
                </a:solidFill>
              </a:rPr>
            </a:br>
            <a:r>
              <a:rPr lang="nl-BE" sz="800" dirty="0" smtClean="0">
                <a:solidFill>
                  <a:schemeClr val="accent6">
                    <a:lumMod val="20000"/>
                    <a:lumOff val="80000"/>
                  </a:schemeClr>
                </a:solidFill>
              </a:rPr>
              <a:t/>
            </a:r>
            <a:br>
              <a:rPr lang="nl-BE" sz="800" dirty="0" smtClean="0">
                <a:solidFill>
                  <a:schemeClr val="accent6">
                    <a:lumMod val="20000"/>
                    <a:lumOff val="80000"/>
                  </a:schemeClr>
                </a:solidFill>
              </a:rPr>
            </a:br>
            <a:r>
              <a:rPr lang="nl-BE" sz="2000" b="1" dirty="0" err="1" smtClean="0">
                <a:solidFill>
                  <a:schemeClr val="accent6">
                    <a:lumMod val="20000"/>
                    <a:lumOff val="80000"/>
                  </a:schemeClr>
                </a:solidFill>
              </a:rPr>
              <a:t>ReUse</a:t>
            </a:r>
            <a:endParaRPr lang="fr-FR" sz="1400" b="1" dirty="0">
              <a:solidFill>
                <a:schemeClr val="accent6">
                  <a:lumMod val="20000"/>
                  <a:lumOff val="80000"/>
                </a:schemeClr>
              </a:solidFill>
            </a:endParaRPr>
          </a:p>
        </p:txBody>
      </p:sp>
    </p:spTree>
    <p:extLst>
      <p:ext uri="{BB962C8B-B14F-4D97-AF65-F5344CB8AC3E}">
        <p14:creationId xmlns:p14="http://schemas.microsoft.com/office/powerpoint/2010/main" val="1100982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79D1D-D92B-BA4F-A55A-637F1818A04A}"/>
              </a:ext>
            </a:extLst>
          </p:cNvPr>
          <p:cNvSpPr>
            <a:spLocks noGrp="1"/>
          </p:cNvSpPr>
          <p:nvPr>
            <p:ph type="ctrTitle"/>
          </p:nvPr>
        </p:nvSpPr>
        <p:spPr/>
        <p:txBody>
          <a:bodyPr/>
          <a:lstStyle/>
          <a:p>
            <a:r>
              <a:rPr lang="en-US" dirty="0" err="1" smtClean="0"/>
              <a:t>Aankoopcentrale</a:t>
            </a:r>
            <a:r>
              <a:rPr lang="en-US" dirty="0"/>
              <a:t> - </a:t>
            </a:r>
            <a:r>
              <a:rPr lang="en-US" dirty="0">
                <a:solidFill>
                  <a:schemeClr val="accent6">
                    <a:lumMod val="20000"/>
                    <a:lumOff val="80000"/>
                  </a:schemeClr>
                </a:solidFill>
              </a:rPr>
              <a:t>Centrale </a:t>
            </a:r>
            <a:r>
              <a:rPr lang="en-US" dirty="0" err="1" smtClean="0">
                <a:solidFill>
                  <a:schemeClr val="accent6">
                    <a:lumMod val="20000"/>
                    <a:lumOff val="80000"/>
                  </a:schemeClr>
                </a:solidFill>
              </a:rPr>
              <a:t>d’achats</a:t>
            </a:r>
            <a:endParaRPr lang="en-US" dirty="0">
              <a:solidFill>
                <a:schemeClr val="accent6">
                  <a:lumMod val="20000"/>
                  <a:lumOff val="80000"/>
                </a:schemeClr>
              </a:solidFill>
            </a:endParaRPr>
          </a:p>
        </p:txBody>
      </p:sp>
      <p:sp>
        <p:nvSpPr>
          <p:cNvPr id="3" name="Rectangle 2"/>
          <p:cNvSpPr/>
          <p:nvPr/>
        </p:nvSpPr>
        <p:spPr>
          <a:xfrm>
            <a:off x="454554" y="1462127"/>
            <a:ext cx="5938298" cy="4062651"/>
          </a:xfrm>
          <a:prstGeom prst="rect">
            <a:avLst/>
          </a:prstGeom>
        </p:spPr>
        <p:txBody>
          <a:bodyPr wrap="square">
            <a:spAutoFit/>
          </a:bodyPr>
          <a:lstStyle/>
          <a:p>
            <a:pPr marL="342900" indent="-342900">
              <a:buClr>
                <a:srgbClr val="9B008F"/>
              </a:buClr>
              <a:buFont typeface="Arial" panose="020B0604020202020204" pitchFamily="34" charset="0"/>
              <a:buChar char="•"/>
            </a:pPr>
            <a:r>
              <a:rPr lang="fr-FR" sz="2400" dirty="0" err="1">
                <a:solidFill>
                  <a:schemeClr val="accent6"/>
                </a:solidFill>
              </a:rPr>
              <a:t>Aanvraag</a:t>
            </a:r>
            <a:r>
              <a:rPr lang="fr-FR" sz="2400" dirty="0">
                <a:solidFill>
                  <a:schemeClr val="accent6"/>
                </a:solidFill>
              </a:rPr>
              <a:t> om </a:t>
            </a:r>
            <a:r>
              <a:rPr lang="fr-FR" sz="2400" dirty="0" err="1">
                <a:solidFill>
                  <a:schemeClr val="accent6"/>
                </a:solidFill>
              </a:rPr>
              <a:t>toegang</a:t>
            </a:r>
            <a:r>
              <a:rPr lang="fr-FR" sz="2400" dirty="0">
                <a:solidFill>
                  <a:schemeClr val="accent6"/>
                </a:solidFill>
              </a:rPr>
              <a:t> </a:t>
            </a:r>
            <a:r>
              <a:rPr lang="fr-FR" sz="2400" dirty="0" err="1">
                <a:solidFill>
                  <a:schemeClr val="accent6"/>
                </a:solidFill>
              </a:rPr>
              <a:t>tot</a:t>
            </a:r>
            <a:r>
              <a:rPr lang="fr-FR" sz="2400" dirty="0">
                <a:solidFill>
                  <a:schemeClr val="accent6"/>
                </a:solidFill>
              </a:rPr>
              <a:t> SharePoint: </a:t>
            </a:r>
            <a:br>
              <a:rPr lang="fr-FR" sz="2400" dirty="0">
                <a:solidFill>
                  <a:schemeClr val="accent6"/>
                </a:solidFill>
              </a:rPr>
            </a:br>
            <a:r>
              <a:rPr lang="fr-FR" sz="2400" dirty="0" err="1">
                <a:solidFill>
                  <a:schemeClr val="accent6"/>
                </a:solidFill>
              </a:rPr>
              <a:t>vragen</a:t>
            </a:r>
            <a:r>
              <a:rPr lang="fr-FR" sz="2400" dirty="0">
                <a:solidFill>
                  <a:schemeClr val="accent6"/>
                </a:solidFill>
              </a:rPr>
              <a:t> </a:t>
            </a:r>
            <a:r>
              <a:rPr lang="fr-FR" sz="2400" dirty="0" err="1">
                <a:solidFill>
                  <a:schemeClr val="accent6"/>
                </a:solidFill>
              </a:rPr>
              <a:t>aan</a:t>
            </a:r>
            <a:r>
              <a:rPr lang="fr-FR" sz="2400" dirty="0">
                <a:solidFill>
                  <a:schemeClr val="accent6"/>
                </a:solidFill>
              </a:rPr>
              <a:t> </a:t>
            </a:r>
            <a:r>
              <a:rPr lang="fr-FR" sz="2400" dirty="0">
                <a:solidFill>
                  <a:schemeClr val="accent6"/>
                </a:solidFill>
                <a:hlinkClick r:id="rId2"/>
              </a:rPr>
              <a:t>csc@smals.be</a:t>
            </a:r>
            <a:endParaRPr lang="fr-FR" sz="2400" dirty="0">
              <a:solidFill>
                <a:schemeClr val="accent6"/>
              </a:solidFill>
            </a:endParaRPr>
          </a:p>
          <a:p>
            <a:pPr marL="342900" indent="-342900">
              <a:buClr>
                <a:srgbClr val="9B008F"/>
              </a:buClr>
              <a:buFont typeface="Arial" panose="020B0604020202020204" pitchFamily="34" charset="0"/>
              <a:buChar char="•"/>
            </a:pPr>
            <a:endParaRPr lang="fr-FR" sz="2400" dirty="0">
              <a:solidFill>
                <a:schemeClr val="accent6"/>
              </a:solidFill>
            </a:endParaRPr>
          </a:p>
          <a:p>
            <a:pPr marL="342900" indent="-342900">
              <a:buClr>
                <a:srgbClr val="9B008F"/>
              </a:buClr>
              <a:buFont typeface="Arial" panose="020B0604020202020204" pitchFamily="34" charset="0"/>
              <a:buChar char="•"/>
            </a:pPr>
            <a:r>
              <a:rPr lang="fr-FR" sz="2400" dirty="0" err="1">
                <a:solidFill>
                  <a:schemeClr val="accent6"/>
                </a:solidFill>
              </a:rPr>
              <a:t>Deze</a:t>
            </a:r>
            <a:r>
              <a:rPr lang="fr-FR" sz="2400" dirty="0">
                <a:solidFill>
                  <a:schemeClr val="accent6"/>
                </a:solidFill>
              </a:rPr>
              <a:t> </a:t>
            </a:r>
            <a:r>
              <a:rPr lang="fr-FR" sz="2400" dirty="0" err="1">
                <a:solidFill>
                  <a:schemeClr val="accent6"/>
                </a:solidFill>
              </a:rPr>
              <a:t>aanvraag</a:t>
            </a:r>
            <a:r>
              <a:rPr lang="fr-FR" sz="2400" dirty="0">
                <a:solidFill>
                  <a:schemeClr val="accent6"/>
                </a:solidFill>
              </a:rPr>
              <a:t> </a:t>
            </a:r>
            <a:r>
              <a:rPr lang="fr-FR" sz="2400" dirty="0" err="1">
                <a:solidFill>
                  <a:schemeClr val="accent6"/>
                </a:solidFill>
              </a:rPr>
              <a:t>moet</a:t>
            </a:r>
            <a:r>
              <a:rPr lang="fr-FR" sz="2400" dirty="0">
                <a:solidFill>
                  <a:schemeClr val="accent6"/>
                </a:solidFill>
              </a:rPr>
              <a:t> </a:t>
            </a:r>
            <a:r>
              <a:rPr lang="fr-FR" sz="2400" dirty="0" err="1">
                <a:solidFill>
                  <a:schemeClr val="accent6"/>
                </a:solidFill>
              </a:rPr>
              <a:t>volgende</a:t>
            </a:r>
            <a:r>
              <a:rPr lang="fr-FR" sz="2400" dirty="0">
                <a:solidFill>
                  <a:schemeClr val="accent6"/>
                </a:solidFill>
              </a:rPr>
              <a:t> </a:t>
            </a:r>
            <a:r>
              <a:rPr lang="fr-FR" sz="2400" dirty="0" err="1">
                <a:solidFill>
                  <a:schemeClr val="accent6"/>
                </a:solidFill>
              </a:rPr>
              <a:t>informatie</a:t>
            </a:r>
            <a:r>
              <a:rPr lang="fr-FR" sz="2400" dirty="0">
                <a:solidFill>
                  <a:schemeClr val="accent6"/>
                </a:solidFill>
              </a:rPr>
              <a:t> </a:t>
            </a:r>
            <a:r>
              <a:rPr lang="fr-FR" sz="2400" dirty="0" err="1">
                <a:solidFill>
                  <a:schemeClr val="accent6"/>
                </a:solidFill>
              </a:rPr>
              <a:t>bevatten</a:t>
            </a:r>
            <a:r>
              <a:rPr lang="fr-FR" sz="2400" dirty="0">
                <a:solidFill>
                  <a:schemeClr val="accent6"/>
                </a:solidFill>
              </a:rPr>
              <a:t>: </a:t>
            </a:r>
          </a:p>
          <a:p>
            <a:pPr marL="800100" lvl="1" indent="-342900">
              <a:buClr>
                <a:srgbClr val="9B008F"/>
              </a:buClr>
              <a:buFont typeface="Arial" panose="020B0604020202020204" pitchFamily="34" charset="0"/>
              <a:buChar char="•"/>
            </a:pPr>
            <a:r>
              <a:rPr lang="fr-FR" sz="2200" dirty="0" err="1" smtClean="0">
                <a:solidFill>
                  <a:schemeClr val="accent6"/>
                </a:solidFill>
              </a:rPr>
              <a:t>naam</a:t>
            </a:r>
            <a:r>
              <a:rPr lang="fr-FR" sz="2200" dirty="0" smtClean="0">
                <a:solidFill>
                  <a:schemeClr val="accent6"/>
                </a:solidFill>
              </a:rPr>
              <a:t> </a:t>
            </a:r>
            <a:r>
              <a:rPr lang="fr-FR" sz="2200" dirty="0">
                <a:solidFill>
                  <a:schemeClr val="accent6"/>
                </a:solidFill>
              </a:rPr>
              <a:t>+ </a:t>
            </a:r>
            <a:r>
              <a:rPr lang="fr-FR" sz="2200" dirty="0" err="1">
                <a:solidFill>
                  <a:schemeClr val="accent6"/>
                </a:solidFill>
              </a:rPr>
              <a:t>voornaam</a:t>
            </a:r>
            <a:endParaRPr lang="fr-FR" sz="2200" dirty="0">
              <a:solidFill>
                <a:schemeClr val="accent6"/>
              </a:solidFill>
            </a:endParaRPr>
          </a:p>
          <a:p>
            <a:pPr marL="800100" lvl="1" indent="-342900">
              <a:buClr>
                <a:srgbClr val="9B008F"/>
              </a:buClr>
              <a:buFont typeface="Arial" panose="020B0604020202020204" pitchFamily="34" charset="0"/>
              <a:buChar char="•"/>
            </a:pPr>
            <a:r>
              <a:rPr lang="fr-FR" sz="2200" dirty="0" smtClean="0">
                <a:solidFill>
                  <a:schemeClr val="accent6"/>
                </a:solidFill>
              </a:rPr>
              <a:t>e-</a:t>
            </a:r>
            <a:r>
              <a:rPr lang="fr-FR" sz="2200" dirty="0" err="1" smtClean="0">
                <a:solidFill>
                  <a:schemeClr val="accent6"/>
                </a:solidFill>
              </a:rPr>
              <a:t>mailadres</a:t>
            </a:r>
            <a:endParaRPr lang="fr-FR" sz="2200" dirty="0">
              <a:solidFill>
                <a:schemeClr val="accent6"/>
              </a:solidFill>
            </a:endParaRPr>
          </a:p>
          <a:p>
            <a:pPr marL="800100" lvl="1" indent="-342900">
              <a:buClr>
                <a:srgbClr val="9B008F"/>
              </a:buClr>
              <a:buFont typeface="Arial" panose="020B0604020202020204" pitchFamily="34" charset="0"/>
              <a:buChar char="•"/>
            </a:pPr>
            <a:r>
              <a:rPr lang="fr-FR" sz="2200" dirty="0" err="1" smtClean="0">
                <a:solidFill>
                  <a:schemeClr val="accent6"/>
                </a:solidFill>
              </a:rPr>
              <a:t>rijksregisternummer</a:t>
            </a:r>
            <a:r>
              <a:rPr lang="fr-FR" sz="2200" dirty="0" smtClean="0">
                <a:solidFill>
                  <a:schemeClr val="accent6"/>
                </a:solidFill>
              </a:rPr>
              <a:t> </a:t>
            </a:r>
            <a:r>
              <a:rPr lang="fr-FR" sz="2200" dirty="0">
                <a:solidFill>
                  <a:schemeClr val="accent6"/>
                </a:solidFill>
              </a:rPr>
              <a:t/>
            </a:r>
            <a:br>
              <a:rPr lang="fr-FR" sz="2200" dirty="0">
                <a:solidFill>
                  <a:schemeClr val="accent6"/>
                </a:solidFill>
              </a:rPr>
            </a:br>
            <a:endParaRPr lang="fr-FR" sz="2400" dirty="0">
              <a:solidFill>
                <a:schemeClr val="accent6"/>
              </a:solidFill>
            </a:endParaRPr>
          </a:p>
          <a:p>
            <a:pPr marL="342900" indent="-342900">
              <a:buClr>
                <a:srgbClr val="9B008F"/>
              </a:buClr>
              <a:buFont typeface="Arial" panose="020B0604020202020204" pitchFamily="34" charset="0"/>
              <a:buChar char="•"/>
            </a:pPr>
            <a:r>
              <a:rPr lang="nl-NL" sz="2400" dirty="0">
                <a:solidFill>
                  <a:schemeClr val="accent6"/>
                </a:solidFill>
              </a:rPr>
              <a:t>U ontvangt een notificatie zodra de toegang geregistreerd </a:t>
            </a:r>
            <a:r>
              <a:rPr lang="nl-NL" sz="2400" dirty="0" smtClean="0">
                <a:solidFill>
                  <a:schemeClr val="accent6"/>
                </a:solidFill>
              </a:rPr>
              <a:t>is</a:t>
            </a:r>
            <a:endParaRPr lang="fr-BE" sz="2400" dirty="0">
              <a:solidFill>
                <a:schemeClr val="accent6"/>
              </a:solidFill>
            </a:endParaRPr>
          </a:p>
        </p:txBody>
      </p:sp>
      <p:sp>
        <p:nvSpPr>
          <p:cNvPr id="4" name="Rectangle 3"/>
          <p:cNvSpPr/>
          <p:nvPr/>
        </p:nvSpPr>
        <p:spPr>
          <a:xfrm>
            <a:off x="6569103" y="1462127"/>
            <a:ext cx="5381708" cy="4154984"/>
          </a:xfrm>
          <a:prstGeom prst="rect">
            <a:avLst/>
          </a:prstGeom>
        </p:spPr>
        <p:txBody>
          <a:bodyPr wrap="square">
            <a:spAutoFit/>
          </a:bodyPr>
          <a:lstStyle/>
          <a:p>
            <a:pPr marL="342900" indent="-342900">
              <a:buClr>
                <a:srgbClr val="9B008F"/>
              </a:buClr>
              <a:buFont typeface="Arial" panose="020B0604020202020204" pitchFamily="34" charset="0"/>
              <a:buChar char="•"/>
            </a:pPr>
            <a:r>
              <a:rPr lang="fr-FR" sz="2400" dirty="0" smtClean="0">
                <a:solidFill>
                  <a:schemeClr val="accent6">
                    <a:lumMod val="60000"/>
                    <a:lumOff val="40000"/>
                  </a:schemeClr>
                </a:solidFill>
              </a:rPr>
              <a:t>Demande d’accès à </a:t>
            </a:r>
            <a:r>
              <a:rPr lang="fr-FR" sz="2400" dirty="0" err="1" smtClean="0">
                <a:solidFill>
                  <a:schemeClr val="accent6">
                    <a:lumMod val="60000"/>
                    <a:lumOff val="40000"/>
                  </a:schemeClr>
                </a:solidFill>
              </a:rPr>
              <a:t>Sharepoint</a:t>
            </a:r>
            <a:r>
              <a:rPr lang="fr-FR" sz="2400" dirty="0" smtClean="0">
                <a:solidFill>
                  <a:schemeClr val="accent6">
                    <a:lumMod val="60000"/>
                    <a:lumOff val="40000"/>
                  </a:schemeClr>
                </a:solidFill>
              </a:rPr>
              <a:t> : </a:t>
            </a:r>
            <a:br>
              <a:rPr lang="fr-FR" sz="2400" dirty="0" smtClean="0">
                <a:solidFill>
                  <a:schemeClr val="accent6">
                    <a:lumMod val="60000"/>
                    <a:lumOff val="40000"/>
                  </a:schemeClr>
                </a:solidFill>
              </a:rPr>
            </a:br>
            <a:r>
              <a:rPr lang="fr-FR" sz="2400" dirty="0" smtClean="0">
                <a:solidFill>
                  <a:schemeClr val="accent6">
                    <a:lumMod val="60000"/>
                    <a:lumOff val="40000"/>
                  </a:schemeClr>
                </a:solidFill>
              </a:rPr>
              <a:t>s’adresser à </a:t>
            </a:r>
            <a:r>
              <a:rPr lang="fr-FR" sz="2400" dirty="0" smtClean="0">
                <a:solidFill>
                  <a:schemeClr val="accent6">
                    <a:lumMod val="60000"/>
                    <a:lumOff val="40000"/>
                  </a:schemeClr>
                </a:solidFill>
                <a:hlinkClick r:id="rId2"/>
              </a:rPr>
              <a:t>csc@smals.be</a:t>
            </a:r>
            <a:endParaRPr lang="fr-FR" sz="2400" dirty="0" smtClean="0">
              <a:solidFill>
                <a:schemeClr val="accent6">
                  <a:lumMod val="60000"/>
                  <a:lumOff val="40000"/>
                </a:schemeClr>
              </a:solidFill>
            </a:endParaRPr>
          </a:p>
          <a:p>
            <a:pPr marL="342900" indent="-342900">
              <a:buClr>
                <a:srgbClr val="9B008F"/>
              </a:buClr>
              <a:buFont typeface="Arial" panose="020B0604020202020204" pitchFamily="34" charset="0"/>
              <a:buChar char="•"/>
            </a:pPr>
            <a:endParaRPr lang="fr-FR" sz="2400" dirty="0">
              <a:solidFill>
                <a:schemeClr val="accent6">
                  <a:lumMod val="60000"/>
                  <a:lumOff val="40000"/>
                </a:schemeClr>
              </a:solidFill>
            </a:endParaRPr>
          </a:p>
          <a:p>
            <a:pPr marL="342900" indent="-342900">
              <a:buClr>
                <a:srgbClr val="9B008F"/>
              </a:buClr>
              <a:buFont typeface="Arial" panose="020B0604020202020204" pitchFamily="34" charset="0"/>
              <a:buChar char="•"/>
            </a:pPr>
            <a:r>
              <a:rPr lang="fr-FR" sz="2400" dirty="0" smtClean="0">
                <a:solidFill>
                  <a:schemeClr val="accent6">
                    <a:lumMod val="60000"/>
                    <a:lumOff val="40000"/>
                  </a:schemeClr>
                </a:solidFill>
              </a:rPr>
              <a:t>Cette </a:t>
            </a:r>
            <a:r>
              <a:rPr lang="fr-FR" sz="2400" dirty="0">
                <a:solidFill>
                  <a:schemeClr val="accent6">
                    <a:lumMod val="60000"/>
                    <a:lumOff val="40000"/>
                  </a:schemeClr>
                </a:solidFill>
              </a:rPr>
              <a:t>demande doit contenir les informations </a:t>
            </a:r>
            <a:r>
              <a:rPr lang="fr-FR" sz="2400" dirty="0" smtClean="0">
                <a:solidFill>
                  <a:schemeClr val="accent6">
                    <a:lumMod val="60000"/>
                    <a:lumOff val="40000"/>
                  </a:schemeClr>
                </a:solidFill>
              </a:rPr>
              <a:t>suivantes : </a:t>
            </a:r>
          </a:p>
          <a:p>
            <a:pPr marL="800100" lvl="1" indent="-342900">
              <a:buClr>
                <a:srgbClr val="9B008F"/>
              </a:buClr>
              <a:buFont typeface="Arial" panose="020B0604020202020204" pitchFamily="34" charset="0"/>
              <a:buChar char="•"/>
            </a:pPr>
            <a:r>
              <a:rPr lang="fr-FR" sz="2200" dirty="0" smtClean="0">
                <a:solidFill>
                  <a:schemeClr val="accent6">
                    <a:lumMod val="60000"/>
                    <a:lumOff val="40000"/>
                  </a:schemeClr>
                </a:solidFill>
              </a:rPr>
              <a:t>nom </a:t>
            </a:r>
            <a:r>
              <a:rPr lang="fr-FR" sz="2200" dirty="0">
                <a:solidFill>
                  <a:schemeClr val="accent6">
                    <a:lumMod val="60000"/>
                    <a:lumOff val="40000"/>
                  </a:schemeClr>
                </a:solidFill>
              </a:rPr>
              <a:t>+ </a:t>
            </a:r>
            <a:r>
              <a:rPr lang="fr-FR" sz="2200" dirty="0" smtClean="0">
                <a:solidFill>
                  <a:schemeClr val="accent6">
                    <a:lumMod val="60000"/>
                    <a:lumOff val="40000"/>
                  </a:schemeClr>
                </a:solidFill>
              </a:rPr>
              <a:t>prénom</a:t>
            </a:r>
          </a:p>
          <a:p>
            <a:pPr marL="800100" lvl="1" indent="-342900">
              <a:buClr>
                <a:srgbClr val="9B008F"/>
              </a:buClr>
              <a:buFont typeface="Arial" panose="020B0604020202020204" pitchFamily="34" charset="0"/>
              <a:buChar char="•"/>
            </a:pPr>
            <a:r>
              <a:rPr lang="fr-FR" sz="2200" dirty="0" smtClean="0">
                <a:solidFill>
                  <a:schemeClr val="accent6">
                    <a:lumMod val="60000"/>
                    <a:lumOff val="40000"/>
                  </a:schemeClr>
                </a:solidFill>
              </a:rPr>
              <a:t>adresse e-mail</a:t>
            </a:r>
          </a:p>
          <a:p>
            <a:pPr marL="800100" lvl="1" indent="-342900">
              <a:buClr>
                <a:srgbClr val="9B008F"/>
              </a:buClr>
              <a:buFont typeface="Arial" panose="020B0604020202020204" pitchFamily="34" charset="0"/>
              <a:buChar char="•"/>
            </a:pPr>
            <a:r>
              <a:rPr lang="fr-FR" sz="2200" dirty="0" smtClean="0">
                <a:solidFill>
                  <a:schemeClr val="accent6">
                    <a:lumMod val="60000"/>
                    <a:lumOff val="40000"/>
                  </a:schemeClr>
                </a:solidFill>
              </a:rPr>
              <a:t>numéro de </a:t>
            </a:r>
            <a:r>
              <a:rPr lang="fr-FR" sz="2200" dirty="0">
                <a:solidFill>
                  <a:schemeClr val="accent6">
                    <a:lumMod val="60000"/>
                    <a:lumOff val="40000"/>
                  </a:schemeClr>
                </a:solidFill>
              </a:rPr>
              <a:t>registre </a:t>
            </a:r>
            <a:r>
              <a:rPr lang="fr-FR" sz="2200" dirty="0" smtClean="0">
                <a:solidFill>
                  <a:schemeClr val="accent6">
                    <a:lumMod val="60000"/>
                    <a:lumOff val="40000"/>
                  </a:schemeClr>
                </a:solidFill>
              </a:rPr>
              <a:t>national</a:t>
            </a:r>
          </a:p>
          <a:p>
            <a:pPr marL="342900" indent="-342900">
              <a:buClr>
                <a:srgbClr val="9B008F"/>
              </a:buClr>
              <a:buFont typeface="Arial" panose="020B0604020202020204" pitchFamily="34" charset="0"/>
              <a:buChar char="•"/>
            </a:pPr>
            <a:endParaRPr lang="fr-FR" sz="2400" dirty="0">
              <a:solidFill>
                <a:schemeClr val="accent6">
                  <a:lumMod val="60000"/>
                  <a:lumOff val="40000"/>
                </a:schemeClr>
              </a:solidFill>
            </a:endParaRPr>
          </a:p>
          <a:p>
            <a:pPr marL="342900" indent="-342900">
              <a:buClr>
                <a:srgbClr val="9B008F"/>
              </a:buClr>
              <a:buFont typeface="Arial" panose="020B0604020202020204" pitchFamily="34" charset="0"/>
              <a:buChar char="•"/>
            </a:pPr>
            <a:r>
              <a:rPr lang="fr-FR" sz="2400" dirty="0" smtClean="0">
                <a:solidFill>
                  <a:schemeClr val="accent6">
                    <a:lumMod val="60000"/>
                    <a:lumOff val="40000"/>
                  </a:schemeClr>
                </a:solidFill>
              </a:rPr>
              <a:t>Une </a:t>
            </a:r>
            <a:r>
              <a:rPr lang="fr-FR" sz="2400" dirty="0">
                <a:solidFill>
                  <a:schemeClr val="accent6">
                    <a:lumMod val="60000"/>
                    <a:lumOff val="40000"/>
                  </a:schemeClr>
                </a:solidFill>
              </a:rPr>
              <a:t>notification vous est envoyée </a:t>
            </a:r>
            <a:r>
              <a:rPr lang="fr-FR" sz="2400" dirty="0" smtClean="0">
                <a:solidFill>
                  <a:schemeClr val="accent6">
                    <a:lumMod val="60000"/>
                    <a:lumOff val="40000"/>
                  </a:schemeClr>
                </a:solidFill>
              </a:rPr>
              <a:t/>
            </a:r>
            <a:br>
              <a:rPr lang="fr-FR" sz="2400" dirty="0" smtClean="0">
                <a:solidFill>
                  <a:schemeClr val="accent6">
                    <a:lumMod val="60000"/>
                    <a:lumOff val="40000"/>
                  </a:schemeClr>
                </a:solidFill>
              </a:rPr>
            </a:br>
            <a:r>
              <a:rPr lang="fr-FR" sz="2400" dirty="0" smtClean="0">
                <a:solidFill>
                  <a:schemeClr val="accent6">
                    <a:lumMod val="60000"/>
                    <a:lumOff val="40000"/>
                  </a:schemeClr>
                </a:solidFill>
              </a:rPr>
              <a:t>dès </a:t>
            </a:r>
            <a:r>
              <a:rPr lang="fr-FR" sz="2400" dirty="0">
                <a:solidFill>
                  <a:schemeClr val="accent6">
                    <a:lumMod val="60000"/>
                    <a:lumOff val="40000"/>
                  </a:schemeClr>
                </a:solidFill>
              </a:rPr>
              <a:t>que l'accès est </a:t>
            </a:r>
            <a:r>
              <a:rPr lang="fr-FR" sz="2400" dirty="0" smtClean="0">
                <a:solidFill>
                  <a:schemeClr val="accent6">
                    <a:lumMod val="60000"/>
                    <a:lumOff val="40000"/>
                  </a:schemeClr>
                </a:solidFill>
              </a:rPr>
              <a:t>enregistré</a:t>
            </a:r>
            <a:endParaRPr lang="fr-BE" sz="2400" dirty="0">
              <a:solidFill>
                <a:schemeClr val="accent6">
                  <a:lumMod val="60000"/>
                  <a:lumOff val="40000"/>
                </a:schemeClr>
              </a:solidFill>
            </a:endParaRPr>
          </a:p>
        </p:txBody>
      </p:sp>
    </p:spTree>
    <p:extLst>
      <p:ext uri="{BB962C8B-B14F-4D97-AF65-F5344CB8AC3E}">
        <p14:creationId xmlns:p14="http://schemas.microsoft.com/office/powerpoint/2010/main" val="1902470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79D1D-D92B-BA4F-A55A-637F1818A04A}"/>
              </a:ext>
            </a:extLst>
          </p:cNvPr>
          <p:cNvSpPr>
            <a:spLocks noGrp="1"/>
          </p:cNvSpPr>
          <p:nvPr>
            <p:ph type="ctrTitle"/>
          </p:nvPr>
        </p:nvSpPr>
        <p:spPr/>
        <p:txBody>
          <a:bodyPr/>
          <a:lstStyle/>
          <a:p>
            <a:r>
              <a:rPr lang="en-US" dirty="0"/>
              <a:t>Points </a:t>
            </a:r>
            <a:r>
              <a:rPr lang="en-US" dirty="0" err="1"/>
              <a:t>d’attention</a:t>
            </a:r>
            <a:r>
              <a:rPr lang="en-US" dirty="0"/>
              <a:t> </a:t>
            </a:r>
            <a:r>
              <a:rPr lang="en-US" dirty="0" err="1" smtClean="0"/>
              <a:t>spécifiques</a:t>
            </a:r>
            <a:r>
              <a:rPr lang="en-US" dirty="0" smtClean="0"/>
              <a:t> - </a:t>
            </a:r>
            <a:r>
              <a:rPr lang="en-US" dirty="0" smtClean="0">
                <a:solidFill>
                  <a:schemeClr val="accent6">
                    <a:lumMod val="20000"/>
                    <a:lumOff val="80000"/>
                  </a:schemeClr>
                </a:solidFill>
              </a:rPr>
              <a:t>Points </a:t>
            </a:r>
            <a:r>
              <a:rPr lang="en-US" dirty="0" err="1">
                <a:solidFill>
                  <a:schemeClr val="accent6">
                    <a:lumMod val="20000"/>
                    <a:lumOff val="80000"/>
                  </a:schemeClr>
                </a:solidFill>
              </a:rPr>
              <a:t>d’attention</a:t>
            </a:r>
            <a:r>
              <a:rPr lang="en-US" dirty="0">
                <a:solidFill>
                  <a:schemeClr val="accent6">
                    <a:lumMod val="20000"/>
                    <a:lumOff val="80000"/>
                  </a:schemeClr>
                </a:solidFill>
              </a:rPr>
              <a:t> </a:t>
            </a:r>
            <a:r>
              <a:rPr lang="en-US" dirty="0" err="1">
                <a:solidFill>
                  <a:schemeClr val="accent6">
                    <a:lumMod val="20000"/>
                    <a:lumOff val="80000"/>
                  </a:schemeClr>
                </a:solidFill>
              </a:rPr>
              <a:t>spécifiques</a:t>
            </a:r>
            <a:endParaRPr lang="en-US" dirty="0">
              <a:solidFill>
                <a:schemeClr val="accent6">
                  <a:lumMod val="20000"/>
                  <a:lumOff val="80000"/>
                </a:schemeClr>
              </a:solidFill>
            </a:endParaRPr>
          </a:p>
        </p:txBody>
      </p:sp>
      <p:sp>
        <p:nvSpPr>
          <p:cNvPr id="5" name="Rectangle 4"/>
          <p:cNvSpPr/>
          <p:nvPr/>
        </p:nvSpPr>
        <p:spPr>
          <a:xfrm>
            <a:off x="6082749" y="1223590"/>
            <a:ext cx="6155634" cy="5124480"/>
          </a:xfrm>
          <a:prstGeom prst="rect">
            <a:avLst/>
          </a:prstGeom>
        </p:spPr>
        <p:txBody>
          <a:bodyPr wrap="square">
            <a:spAutoFit/>
          </a:bodyPr>
          <a:lstStyle/>
          <a:p>
            <a:pPr>
              <a:spcAft>
                <a:spcPts val="1000"/>
              </a:spcAft>
            </a:pPr>
            <a:r>
              <a:rPr lang="en-US" sz="2200" b="1" u="sng" dirty="0" err="1">
                <a:solidFill>
                  <a:schemeClr val="accent6">
                    <a:lumMod val="60000"/>
                    <a:lumOff val="40000"/>
                  </a:schemeClr>
                </a:solidFill>
              </a:rPr>
              <a:t>Consultance</a:t>
            </a:r>
            <a:r>
              <a:rPr lang="en-US" sz="2200" b="1" u="sng" dirty="0">
                <a:solidFill>
                  <a:schemeClr val="accent6">
                    <a:lumMod val="60000"/>
                    <a:lumOff val="40000"/>
                  </a:schemeClr>
                </a:solidFill>
              </a:rPr>
              <a:t> : </a:t>
            </a:r>
            <a:r>
              <a:rPr lang="en-US" sz="2200" b="1" u="sng" dirty="0" err="1">
                <a:solidFill>
                  <a:schemeClr val="accent6">
                    <a:lumMod val="60000"/>
                    <a:lumOff val="40000"/>
                  </a:schemeClr>
                </a:solidFill>
              </a:rPr>
              <a:t>différence</a:t>
            </a:r>
            <a:r>
              <a:rPr lang="en-US" sz="2200" b="1" u="sng" dirty="0">
                <a:solidFill>
                  <a:schemeClr val="accent6">
                    <a:lumMod val="60000"/>
                    <a:lumOff val="40000"/>
                  </a:schemeClr>
                </a:solidFill>
              </a:rPr>
              <a:t> BSM / </a:t>
            </a:r>
            <a:r>
              <a:rPr lang="en-US" sz="2200" b="1" u="sng" dirty="0" err="1">
                <a:solidFill>
                  <a:schemeClr val="accent6">
                    <a:lumMod val="60000"/>
                    <a:lumOff val="40000"/>
                  </a:schemeClr>
                </a:solidFill>
              </a:rPr>
              <a:t>centrale</a:t>
            </a:r>
            <a:r>
              <a:rPr lang="en-US" sz="2200" b="1" u="sng" dirty="0">
                <a:solidFill>
                  <a:schemeClr val="accent6">
                    <a:lumMod val="60000"/>
                    <a:lumOff val="40000"/>
                  </a:schemeClr>
                </a:solidFill>
              </a:rPr>
              <a:t> </a:t>
            </a:r>
            <a:r>
              <a:rPr lang="en-US" sz="2200" b="1" u="sng" dirty="0" err="1" smtClean="0">
                <a:solidFill>
                  <a:schemeClr val="accent6">
                    <a:lumMod val="60000"/>
                    <a:lumOff val="40000"/>
                  </a:schemeClr>
                </a:solidFill>
              </a:rPr>
              <a:t>d’achats</a:t>
            </a:r>
            <a:endParaRPr lang="en-US" sz="2200" u="sng" dirty="0">
              <a:solidFill>
                <a:schemeClr val="accent6">
                  <a:lumMod val="60000"/>
                  <a:lumOff val="40000"/>
                </a:schemeClr>
              </a:solidFill>
            </a:endParaRPr>
          </a:p>
          <a:p>
            <a:pPr>
              <a:spcAft>
                <a:spcPts val="1000"/>
              </a:spcAft>
            </a:pPr>
            <a:r>
              <a:rPr lang="en-US" sz="2000" dirty="0" smtClean="0">
                <a:solidFill>
                  <a:schemeClr val="accent6">
                    <a:lumMod val="60000"/>
                    <a:lumOff val="40000"/>
                  </a:schemeClr>
                </a:solidFill>
              </a:rPr>
              <a:t>les </a:t>
            </a:r>
            <a:r>
              <a:rPr lang="en-US" sz="2000" dirty="0" err="1">
                <a:solidFill>
                  <a:schemeClr val="accent6">
                    <a:lumMod val="60000"/>
                    <a:lumOff val="40000"/>
                  </a:schemeClr>
                </a:solidFill>
              </a:rPr>
              <a:t>membres</a:t>
            </a:r>
            <a:r>
              <a:rPr lang="en-US" sz="2000" dirty="0">
                <a:solidFill>
                  <a:schemeClr val="accent6">
                    <a:lumMod val="60000"/>
                    <a:lumOff val="40000"/>
                  </a:schemeClr>
                </a:solidFill>
              </a:rPr>
              <a:t> </a:t>
            </a:r>
            <a:r>
              <a:rPr lang="en-US" sz="2000" dirty="0" err="1">
                <a:solidFill>
                  <a:schemeClr val="accent6">
                    <a:lumMod val="60000"/>
                    <a:lumOff val="40000"/>
                  </a:schemeClr>
                </a:solidFill>
              </a:rPr>
              <a:t>peuvent</a:t>
            </a:r>
            <a:r>
              <a:rPr lang="en-US" sz="2000" dirty="0">
                <a:solidFill>
                  <a:schemeClr val="accent6">
                    <a:lumMod val="60000"/>
                    <a:lumOff val="40000"/>
                  </a:schemeClr>
                </a:solidFill>
              </a:rPr>
              <a:t> </a:t>
            </a:r>
            <a:r>
              <a:rPr lang="en-US" sz="2000" dirty="0" err="1">
                <a:solidFill>
                  <a:schemeClr val="accent6">
                    <a:lumMod val="60000"/>
                    <a:lumOff val="40000"/>
                  </a:schemeClr>
                </a:solidFill>
              </a:rPr>
              <a:t>bénéficier</a:t>
            </a:r>
            <a:r>
              <a:rPr lang="en-US" sz="2000" dirty="0">
                <a:solidFill>
                  <a:schemeClr val="accent6">
                    <a:lumMod val="60000"/>
                    <a:lumOff val="40000"/>
                  </a:schemeClr>
                </a:solidFill>
              </a:rPr>
              <a:t> de services de </a:t>
            </a:r>
            <a:r>
              <a:rPr lang="en-US" sz="2000" dirty="0" err="1">
                <a:solidFill>
                  <a:schemeClr val="accent6">
                    <a:lumMod val="60000"/>
                    <a:lumOff val="40000"/>
                  </a:schemeClr>
                </a:solidFill>
              </a:rPr>
              <a:t>consultance</a:t>
            </a:r>
            <a:r>
              <a:rPr lang="en-US" sz="2000" dirty="0">
                <a:solidFill>
                  <a:schemeClr val="accent6">
                    <a:lumMod val="60000"/>
                    <a:lumOff val="40000"/>
                  </a:schemeClr>
                </a:solidFill>
              </a:rPr>
              <a:t> via Smals de </a:t>
            </a:r>
            <a:r>
              <a:rPr lang="en-US" sz="2000" dirty="0" err="1">
                <a:solidFill>
                  <a:schemeClr val="accent6">
                    <a:lumMod val="60000"/>
                    <a:lumOff val="40000"/>
                  </a:schemeClr>
                </a:solidFill>
              </a:rPr>
              <a:t>deux</a:t>
            </a:r>
            <a:r>
              <a:rPr lang="en-US" sz="2000" dirty="0">
                <a:solidFill>
                  <a:schemeClr val="accent6">
                    <a:lumMod val="60000"/>
                    <a:lumOff val="40000"/>
                  </a:schemeClr>
                </a:solidFill>
              </a:rPr>
              <a:t> </a:t>
            </a:r>
            <a:r>
              <a:rPr lang="en-US" sz="2000" dirty="0" err="1">
                <a:solidFill>
                  <a:schemeClr val="accent6">
                    <a:lumMod val="60000"/>
                    <a:lumOff val="40000"/>
                  </a:schemeClr>
                </a:solidFill>
              </a:rPr>
              <a:t>façons</a:t>
            </a:r>
            <a:r>
              <a:rPr lang="en-US" sz="2000" dirty="0">
                <a:solidFill>
                  <a:schemeClr val="accent6">
                    <a:lumMod val="60000"/>
                    <a:lumOff val="40000"/>
                  </a:schemeClr>
                </a:solidFill>
              </a:rPr>
              <a:t> </a:t>
            </a:r>
            <a:r>
              <a:rPr lang="en-US" sz="2000" dirty="0" err="1" smtClean="0">
                <a:solidFill>
                  <a:schemeClr val="accent6">
                    <a:lumMod val="60000"/>
                    <a:lumOff val="40000"/>
                  </a:schemeClr>
                </a:solidFill>
              </a:rPr>
              <a:t>différentes</a:t>
            </a:r>
            <a:r>
              <a:rPr lang="en-US" sz="2000" dirty="0" smtClean="0">
                <a:solidFill>
                  <a:schemeClr val="accent6">
                    <a:lumMod val="60000"/>
                    <a:lumOff val="40000"/>
                  </a:schemeClr>
                </a:solidFill>
              </a:rPr>
              <a:t> : </a:t>
            </a:r>
            <a:endParaRPr lang="en-US" sz="2000" dirty="0">
              <a:solidFill>
                <a:schemeClr val="accent6">
                  <a:lumMod val="60000"/>
                  <a:lumOff val="40000"/>
                </a:schemeClr>
              </a:solidFill>
            </a:endParaRPr>
          </a:p>
          <a:p>
            <a:pPr marL="457200" indent="-457200">
              <a:spcAft>
                <a:spcPts val="1000"/>
              </a:spcAft>
              <a:buClr>
                <a:srgbClr val="9B008F"/>
              </a:buClr>
              <a:buFont typeface="+mj-lt"/>
              <a:buAutoNum type="arabicPeriod"/>
            </a:pPr>
            <a:r>
              <a:rPr lang="en-US" sz="2000" dirty="0" smtClean="0">
                <a:solidFill>
                  <a:schemeClr val="accent6">
                    <a:lumMod val="60000"/>
                    <a:lumOff val="40000"/>
                  </a:schemeClr>
                </a:solidFill>
              </a:rPr>
              <a:t>la </a:t>
            </a:r>
            <a:r>
              <a:rPr lang="en-US" sz="2000" dirty="0">
                <a:solidFill>
                  <a:schemeClr val="accent6">
                    <a:lumMod val="60000"/>
                    <a:lumOff val="40000"/>
                  </a:schemeClr>
                </a:solidFill>
              </a:rPr>
              <a:t>mission de </a:t>
            </a:r>
            <a:r>
              <a:rPr lang="en-US" sz="2000" dirty="0" err="1">
                <a:solidFill>
                  <a:schemeClr val="accent6">
                    <a:lumMod val="60000"/>
                    <a:lumOff val="40000"/>
                  </a:schemeClr>
                </a:solidFill>
              </a:rPr>
              <a:t>consultance</a:t>
            </a:r>
            <a:r>
              <a:rPr lang="en-US" sz="2000" dirty="0">
                <a:solidFill>
                  <a:schemeClr val="accent6">
                    <a:lumMod val="60000"/>
                    <a:lumOff val="40000"/>
                  </a:schemeClr>
                </a:solidFill>
              </a:rPr>
              <a:t> </a:t>
            </a:r>
            <a:r>
              <a:rPr lang="en-US" sz="2000" dirty="0" err="1">
                <a:solidFill>
                  <a:schemeClr val="accent6">
                    <a:lumMod val="60000"/>
                    <a:lumOff val="40000"/>
                  </a:schemeClr>
                </a:solidFill>
              </a:rPr>
              <a:t>peut</a:t>
            </a:r>
            <a:r>
              <a:rPr lang="en-US" sz="2000" dirty="0">
                <a:solidFill>
                  <a:schemeClr val="accent6">
                    <a:lumMod val="60000"/>
                    <a:lumOff val="40000"/>
                  </a:schemeClr>
                </a:solidFill>
              </a:rPr>
              <a:t> </a:t>
            </a:r>
            <a:r>
              <a:rPr lang="en-US" sz="2000" dirty="0" err="1">
                <a:solidFill>
                  <a:schemeClr val="accent6">
                    <a:lumMod val="60000"/>
                    <a:lumOff val="40000"/>
                  </a:schemeClr>
                </a:solidFill>
              </a:rPr>
              <a:t>être</a:t>
            </a:r>
            <a:r>
              <a:rPr lang="en-US" sz="2000" dirty="0">
                <a:solidFill>
                  <a:schemeClr val="accent6">
                    <a:lumMod val="60000"/>
                    <a:lumOff val="40000"/>
                  </a:schemeClr>
                </a:solidFill>
              </a:rPr>
              <a:t> </a:t>
            </a:r>
            <a:r>
              <a:rPr lang="en-US" sz="2000" dirty="0" err="1">
                <a:solidFill>
                  <a:schemeClr val="accent6">
                    <a:lumMod val="60000"/>
                    <a:lumOff val="40000"/>
                  </a:schemeClr>
                </a:solidFill>
              </a:rPr>
              <a:t>demandée</a:t>
            </a:r>
            <a:r>
              <a:rPr lang="en-US" sz="2000" dirty="0">
                <a:solidFill>
                  <a:schemeClr val="accent6">
                    <a:lumMod val="60000"/>
                    <a:lumOff val="40000"/>
                  </a:schemeClr>
                </a:solidFill>
              </a:rPr>
              <a:t> </a:t>
            </a:r>
            <a:r>
              <a:rPr lang="en-US" sz="2000" dirty="0" smtClean="0">
                <a:solidFill>
                  <a:schemeClr val="accent6">
                    <a:lumMod val="60000"/>
                    <a:lumOff val="40000"/>
                  </a:schemeClr>
                </a:solidFill>
              </a:rPr>
              <a:t/>
            </a:r>
            <a:br>
              <a:rPr lang="en-US" sz="2000" dirty="0" smtClean="0">
                <a:solidFill>
                  <a:schemeClr val="accent6">
                    <a:lumMod val="60000"/>
                    <a:lumOff val="40000"/>
                  </a:schemeClr>
                </a:solidFill>
              </a:rPr>
            </a:br>
            <a:r>
              <a:rPr lang="en-US" sz="2000" dirty="0" smtClean="0">
                <a:solidFill>
                  <a:schemeClr val="accent6">
                    <a:lumMod val="60000"/>
                    <a:lumOff val="40000"/>
                  </a:schemeClr>
                </a:solidFill>
              </a:rPr>
              <a:t>par le </a:t>
            </a:r>
            <a:r>
              <a:rPr lang="en-US" sz="2000" dirty="0" err="1">
                <a:solidFill>
                  <a:schemeClr val="accent6">
                    <a:lumMod val="60000"/>
                    <a:lumOff val="40000"/>
                  </a:schemeClr>
                </a:solidFill>
              </a:rPr>
              <a:t>membre</a:t>
            </a:r>
            <a:r>
              <a:rPr lang="en-US" sz="2000" dirty="0">
                <a:solidFill>
                  <a:schemeClr val="accent6">
                    <a:lumMod val="60000"/>
                    <a:lumOff val="40000"/>
                  </a:schemeClr>
                </a:solidFill>
              </a:rPr>
              <a:t> à Smals </a:t>
            </a:r>
            <a:r>
              <a:rPr lang="en-US" sz="2000" b="1" dirty="0">
                <a:solidFill>
                  <a:schemeClr val="accent6">
                    <a:lumMod val="60000"/>
                    <a:lumOff val="40000"/>
                  </a:schemeClr>
                </a:solidFill>
              </a:rPr>
              <a:t>via un BSM</a:t>
            </a:r>
            <a:r>
              <a:rPr lang="en-US" sz="2000" dirty="0">
                <a:solidFill>
                  <a:schemeClr val="accent6">
                    <a:lumMod val="60000"/>
                    <a:lumOff val="40000"/>
                  </a:schemeClr>
                </a:solidFill>
              </a:rPr>
              <a:t>. Smals </a:t>
            </a:r>
            <a:r>
              <a:rPr lang="en-US" sz="2000" dirty="0" err="1">
                <a:solidFill>
                  <a:schemeClr val="accent6">
                    <a:lumMod val="60000"/>
                    <a:lumOff val="40000"/>
                  </a:schemeClr>
                </a:solidFill>
              </a:rPr>
              <a:t>délivre</a:t>
            </a:r>
            <a:r>
              <a:rPr lang="en-US" sz="2000" dirty="0">
                <a:solidFill>
                  <a:schemeClr val="accent6">
                    <a:lumMod val="60000"/>
                    <a:lumOff val="40000"/>
                  </a:schemeClr>
                </a:solidFill>
              </a:rPr>
              <a:t> </a:t>
            </a:r>
            <a:r>
              <a:rPr lang="en-US" sz="2000" dirty="0" smtClean="0">
                <a:solidFill>
                  <a:schemeClr val="accent6">
                    <a:lumMod val="60000"/>
                    <a:lumOff val="40000"/>
                  </a:schemeClr>
                </a:solidFill>
              </a:rPr>
              <a:t/>
            </a:r>
            <a:br>
              <a:rPr lang="en-US" sz="2000" dirty="0" smtClean="0">
                <a:solidFill>
                  <a:schemeClr val="accent6">
                    <a:lumMod val="60000"/>
                    <a:lumOff val="40000"/>
                  </a:schemeClr>
                </a:solidFill>
              </a:rPr>
            </a:br>
            <a:r>
              <a:rPr lang="en-US" sz="2000" dirty="0" smtClean="0">
                <a:solidFill>
                  <a:schemeClr val="accent6">
                    <a:lumMod val="60000"/>
                    <a:lumOff val="40000"/>
                  </a:schemeClr>
                </a:solidFill>
              </a:rPr>
              <a:t>sur </a:t>
            </a:r>
            <a:r>
              <a:rPr lang="en-US" sz="2000" dirty="0" err="1">
                <a:solidFill>
                  <a:schemeClr val="accent6">
                    <a:lumMod val="60000"/>
                    <a:lumOff val="40000"/>
                  </a:schemeClr>
                </a:solidFill>
              </a:rPr>
              <a:t>cette</a:t>
            </a:r>
            <a:r>
              <a:rPr lang="en-US" sz="2000" dirty="0">
                <a:solidFill>
                  <a:schemeClr val="accent6">
                    <a:lumMod val="60000"/>
                    <a:lumOff val="40000"/>
                  </a:schemeClr>
                </a:solidFill>
              </a:rPr>
              <a:t> base le service de </a:t>
            </a:r>
            <a:r>
              <a:rPr lang="en-US" sz="2000" dirty="0" err="1">
                <a:solidFill>
                  <a:schemeClr val="accent6">
                    <a:lumMod val="60000"/>
                    <a:lumOff val="40000"/>
                  </a:schemeClr>
                </a:solidFill>
              </a:rPr>
              <a:t>consultance</a:t>
            </a:r>
            <a:r>
              <a:rPr lang="en-US" sz="2000" dirty="0">
                <a:solidFill>
                  <a:schemeClr val="accent6">
                    <a:lumMod val="60000"/>
                    <a:lumOff val="40000"/>
                  </a:schemeClr>
                </a:solidFill>
              </a:rPr>
              <a:t>, </a:t>
            </a:r>
            <a:r>
              <a:rPr lang="en-US" sz="2000" dirty="0" err="1">
                <a:solidFill>
                  <a:schemeClr val="accent6">
                    <a:lumMod val="60000"/>
                    <a:lumOff val="40000"/>
                  </a:schemeClr>
                </a:solidFill>
              </a:rPr>
              <a:t>en</a:t>
            </a:r>
            <a:r>
              <a:rPr lang="en-US" sz="2000" dirty="0">
                <a:solidFill>
                  <a:schemeClr val="accent6">
                    <a:lumMod val="60000"/>
                    <a:lumOff val="40000"/>
                  </a:schemeClr>
                </a:solidFill>
              </a:rPr>
              <a:t> </a:t>
            </a:r>
            <a:r>
              <a:rPr lang="en-US" sz="2000" dirty="0" smtClean="0">
                <a:solidFill>
                  <a:schemeClr val="accent6">
                    <a:lumMod val="60000"/>
                    <a:lumOff val="40000"/>
                  </a:schemeClr>
                </a:solidFill>
              </a:rPr>
              <a:t/>
            </a:r>
            <a:br>
              <a:rPr lang="en-US" sz="2000" dirty="0" smtClean="0">
                <a:solidFill>
                  <a:schemeClr val="accent6">
                    <a:lumMod val="60000"/>
                    <a:lumOff val="40000"/>
                  </a:schemeClr>
                </a:solidFill>
              </a:rPr>
            </a:br>
            <a:r>
              <a:rPr lang="en-US" sz="2000" dirty="0" err="1" smtClean="0">
                <a:solidFill>
                  <a:schemeClr val="accent6">
                    <a:lumMod val="60000"/>
                    <a:lumOff val="40000"/>
                  </a:schemeClr>
                </a:solidFill>
              </a:rPr>
              <a:t>faisant</a:t>
            </a:r>
            <a:r>
              <a:rPr lang="en-US" sz="2000" dirty="0" smtClean="0">
                <a:solidFill>
                  <a:schemeClr val="accent6">
                    <a:lumMod val="60000"/>
                    <a:lumOff val="40000"/>
                  </a:schemeClr>
                </a:solidFill>
              </a:rPr>
              <a:t> </a:t>
            </a:r>
            <a:r>
              <a:rPr lang="en-US" sz="2000" dirty="0" err="1" smtClean="0">
                <a:solidFill>
                  <a:schemeClr val="accent6">
                    <a:lumMod val="60000"/>
                    <a:lumOff val="40000"/>
                  </a:schemeClr>
                </a:solidFill>
              </a:rPr>
              <a:t>appel</a:t>
            </a:r>
            <a:r>
              <a:rPr lang="en-US" sz="2000" dirty="0" smtClean="0">
                <a:solidFill>
                  <a:schemeClr val="accent6">
                    <a:lumMod val="60000"/>
                    <a:lumOff val="40000"/>
                  </a:schemeClr>
                </a:solidFill>
              </a:rPr>
              <a:t> </a:t>
            </a:r>
            <a:r>
              <a:rPr lang="en-US" sz="2000" b="1" dirty="0" err="1">
                <a:solidFill>
                  <a:schemeClr val="accent6">
                    <a:lumMod val="60000"/>
                    <a:lumOff val="40000"/>
                  </a:schemeClr>
                </a:solidFill>
              </a:rPr>
              <a:t>elle-même</a:t>
            </a:r>
            <a:r>
              <a:rPr lang="en-US" sz="2000" dirty="0">
                <a:solidFill>
                  <a:schemeClr val="accent6">
                    <a:lumMod val="60000"/>
                    <a:lumOff val="40000"/>
                  </a:schemeClr>
                </a:solidFill>
              </a:rPr>
              <a:t> à de la </a:t>
            </a:r>
            <a:r>
              <a:rPr lang="en-US" sz="2000" dirty="0" err="1">
                <a:solidFill>
                  <a:schemeClr val="accent6">
                    <a:lumMod val="60000"/>
                    <a:lumOff val="40000"/>
                  </a:schemeClr>
                </a:solidFill>
              </a:rPr>
              <a:t>consultance</a:t>
            </a:r>
            <a:r>
              <a:rPr lang="en-US" sz="2000" dirty="0">
                <a:solidFill>
                  <a:schemeClr val="accent6">
                    <a:lumMod val="60000"/>
                    <a:lumOff val="40000"/>
                  </a:schemeClr>
                </a:solidFill>
              </a:rPr>
              <a:t> </a:t>
            </a:r>
            <a:r>
              <a:rPr lang="en-US" sz="2000" dirty="0" smtClean="0">
                <a:solidFill>
                  <a:schemeClr val="accent6">
                    <a:lumMod val="60000"/>
                    <a:lumOff val="40000"/>
                  </a:schemeClr>
                </a:solidFill>
              </a:rPr>
              <a:t/>
            </a:r>
            <a:br>
              <a:rPr lang="en-US" sz="2000" dirty="0" smtClean="0">
                <a:solidFill>
                  <a:schemeClr val="accent6">
                    <a:lumMod val="60000"/>
                    <a:lumOff val="40000"/>
                  </a:schemeClr>
                </a:solidFill>
              </a:rPr>
            </a:br>
            <a:r>
              <a:rPr lang="en-US" sz="2000" dirty="0" err="1" smtClean="0">
                <a:solidFill>
                  <a:schemeClr val="accent6">
                    <a:lumMod val="60000"/>
                    <a:lumOff val="40000"/>
                  </a:schemeClr>
                </a:solidFill>
              </a:rPr>
              <a:t>externe</a:t>
            </a:r>
            <a:r>
              <a:rPr lang="en-US" sz="2000" dirty="0" smtClean="0">
                <a:solidFill>
                  <a:schemeClr val="accent6">
                    <a:lumMod val="60000"/>
                    <a:lumOff val="40000"/>
                  </a:schemeClr>
                </a:solidFill>
              </a:rPr>
              <a:t> (sur la base </a:t>
            </a:r>
            <a:r>
              <a:rPr lang="en-US" sz="2000" dirty="0">
                <a:solidFill>
                  <a:schemeClr val="accent6">
                    <a:lumMod val="60000"/>
                    <a:lumOff val="40000"/>
                  </a:schemeClr>
                </a:solidFill>
              </a:rPr>
              <a:t>d’un accord-cadre</a:t>
            </a:r>
            <a:r>
              <a:rPr lang="en-US" sz="2000" dirty="0" smtClean="0">
                <a:solidFill>
                  <a:schemeClr val="accent6">
                    <a:lumMod val="60000"/>
                    <a:lumOff val="40000"/>
                  </a:schemeClr>
                </a:solidFill>
              </a:rPr>
              <a:t>)</a:t>
            </a:r>
            <a:endParaRPr lang="en-US" sz="2000" dirty="0">
              <a:solidFill>
                <a:schemeClr val="accent6">
                  <a:lumMod val="60000"/>
                  <a:lumOff val="40000"/>
                </a:schemeClr>
              </a:solidFill>
            </a:endParaRPr>
          </a:p>
          <a:p>
            <a:pPr marL="457200" indent="-457200">
              <a:buClr>
                <a:srgbClr val="9B008F"/>
              </a:buClr>
              <a:buFont typeface="+mj-lt"/>
              <a:buAutoNum type="arabicPeriod"/>
            </a:pPr>
            <a:r>
              <a:rPr lang="en-US" sz="2000" dirty="0" smtClean="0">
                <a:solidFill>
                  <a:schemeClr val="accent6">
                    <a:lumMod val="60000"/>
                    <a:lumOff val="40000"/>
                  </a:schemeClr>
                </a:solidFill>
              </a:rPr>
              <a:t>en </a:t>
            </a:r>
            <a:r>
              <a:rPr lang="en-US" sz="2000" dirty="0" err="1">
                <a:solidFill>
                  <a:schemeClr val="accent6">
                    <a:lumMod val="60000"/>
                    <a:lumOff val="40000"/>
                  </a:schemeClr>
                </a:solidFill>
              </a:rPr>
              <a:t>cas</a:t>
            </a:r>
            <a:r>
              <a:rPr lang="en-US" sz="2000" dirty="0">
                <a:solidFill>
                  <a:schemeClr val="accent6">
                    <a:lumMod val="60000"/>
                    <a:lumOff val="40000"/>
                  </a:schemeClr>
                </a:solidFill>
              </a:rPr>
              <a:t> </a:t>
            </a:r>
            <a:r>
              <a:rPr lang="en-US" sz="2000" dirty="0" err="1">
                <a:solidFill>
                  <a:schemeClr val="accent6">
                    <a:lumMod val="60000"/>
                    <a:lumOff val="40000"/>
                  </a:schemeClr>
                </a:solidFill>
              </a:rPr>
              <a:t>d’accord</a:t>
            </a:r>
            <a:r>
              <a:rPr lang="en-US" sz="2000" dirty="0">
                <a:solidFill>
                  <a:schemeClr val="accent6">
                    <a:lumMod val="60000"/>
                    <a:lumOff val="40000"/>
                  </a:schemeClr>
                </a:solidFill>
              </a:rPr>
              <a:t>-cadre </a:t>
            </a:r>
            <a:r>
              <a:rPr lang="en-US" sz="2000" b="1" dirty="0">
                <a:solidFill>
                  <a:schemeClr val="accent6">
                    <a:lumMod val="60000"/>
                    <a:lumOff val="40000"/>
                  </a:schemeClr>
                </a:solidFill>
              </a:rPr>
              <a:t>avec </a:t>
            </a:r>
            <a:r>
              <a:rPr lang="en-US" sz="2000" b="1" dirty="0" smtClean="0">
                <a:solidFill>
                  <a:schemeClr val="accent6">
                    <a:lumMod val="60000"/>
                    <a:lumOff val="40000"/>
                  </a:schemeClr>
                </a:solidFill>
              </a:rPr>
              <a:t>clause </a:t>
            </a:r>
            <a:r>
              <a:rPr lang="en-US" sz="2000" b="1" dirty="0">
                <a:solidFill>
                  <a:schemeClr val="accent6">
                    <a:lumMod val="60000"/>
                    <a:lumOff val="40000"/>
                  </a:schemeClr>
                </a:solidFill>
              </a:rPr>
              <a:t>de </a:t>
            </a:r>
            <a:r>
              <a:rPr lang="en-US" sz="2000" b="1" dirty="0" err="1">
                <a:solidFill>
                  <a:schemeClr val="accent6">
                    <a:lumMod val="60000"/>
                    <a:lumOff val="40000"/>
                  </a:schemeClr>
                </a:solidFill>
              </a:rPr>
              <a:t>centrale</a:t>
            </a:r>
            <a:r>
              <a:rPr lang="en-US" sz="2000" b="1" dirty="0">
                <a:solidFill>
                  <a:schemeClr val="accent6">
                    <a:lumMod val="60000"/>
                    <a:lumOff val="40000"/>
                  </a:schemeClr>
                </a:solidFill>
              </a:rPr>
              <a:t> </a:t>
            </a:r>
            <a:r>
              <a:rPr lang="en-US" sz="2000" b="1" dirty="0" err="1" smtClean="0">
                <a:solidFill>
                  <a:schemeClr val="accent6">
                    <a:lumMod val="60000"/>
                    <a:lumOff val="40000"/>
                  </a:schemeClr>
                </a:solidFill>
              </a:rPr>
              <a:t>d’achats</a:t>
            </a:r>
            <a:r>
              <a:rPr lang="en-US" sz="2000" dirty="0" smtClean="0">
                <a:solidFill>
                  <a:schemeClr val="accent6">
                    <a:lumMod val="60000"/>
                    <a:lumOff val="40000"/>
                  </a:schemeClr>
                </a:solidFill>
              </a:rPr>
              <a:t>, </a:t>
            </a:r>
            <a:r>
              <a:rPr lang="en-US" sz="2000" dirty="0">
                <a:solidFill>
                  <a:schemeClr val="accent6">
                    <a:lumMod val="60000"/>
                    <a:lumOff val="40000"/>
                  </a:schemeClr>
                </a:solidFill>
              </a:rPr>
              <a:t>le </a:t>
            </a:r>
            <a:r>
              <a:rPr lang="en-US" sz="2000" dirty="0" err="1">
                <a:solidFill>
                  <a:schemeClr val="accent6">
                    <a:lumMod val="60000"/>
                    <a:lumOff val="40000"/>
                  </a:schemeClr>
                </a:solidFill>
              </a:rPr>
              <a:t>membre</a:t>
            </a:r>
            <a:r>
              <a:rPr lang="en-US" sz="2000" dirty="0">
                <a:solidFill>
                  <a:schemeClr val="accent6">
                    <a:lumMod val="60000"/>
                    <a:lumOff val="40000"/>
                  </a:schemeClr>
                </a:solidFill>
              </a:rPr>
              <a:t> (</a:t>
            </a:r>
            <a:r>
              <a:rPr lang="en-US" sz="2000" dirty="0" err="1">
                <a:solidFill>
                  <a:schemeClr val="accent6">
                    <a:lumMod val="60000"/>
                    <a:lumOff val="40000"/>
                  </a:schemeClr>
                </a:solidFill>
              </a:rPr>
              <a:t>ou</a:t>
            </a:r>
            <a:r>
              <a:rPr lang="en-US" sz="2000" dirty="0">
                <a:solidFill>
                  <a:schemeClr val="accent6">
                    <a:lumMod val="60000"/>
                    <a:lumOff val="40000"/>
                  </a:schemeClr>
                </a:solidFill>
              </a:rPr>
              <a:t> non </a:t>
            </a:r>
            <a:r>
              <a:rPr lang="en-US" sz="2000" dirty="0" err="1">
                <a:solidFill>
                  <a:schemeClr val="accent6">
                    <a:lumMod val="60000"/>
                    <a:lumOff val="40000"/>
                  </a:schemeClr>
                </a:solidFill>
              </a:rPr>
              <a:t>membre</a:t>
            </a:r>
            <a:r>
              <a:rPr lang="en-US" sz="2000" dirty="0">
                <a:solidFill>
                  <a:schemeClr val="accent6">
                    <a:lumMod val="60000"/>
                    <a:lumOff val="40000"/>
                  </a:schemeClr>
                </a:solidFill>
              </a:rPr>
              <a:t>, </a:t>
            </a:r>
            <a:r>
              <a:rPr lang="en-US" sz="2000" dirty="0" err="1">
                <a:solidFill>
                  <a:schemeClr val="accent6">
                    <a:lumMod val="60000"/>
                    <a:lumOff val="40000"/>
                  </a:schemeClr>
                </a:solidFill>
              </a:rPr>
              <a:t>bénéficiaire</a:t>
            </a:r>
            <a:r>
              <a:rPr lang="en-US" sz="2000" dirty="0">
                <a:solidFill>
                  <a:schemeClr val="accent6">
                    <a:lumMod val="60000"/>
                    <a:lumOff val="40000"/>
                  </a:schemeClr>
                </a:solidFill>
              </a:rPr>
              <a:t> de la </a:t>
            </a:r>
            <a:r>
              <a:rPr lang="en-US" sz="2000" dirty="0" err="1">
                <a:solidFill>
                  <a:schemeClr val="accent6">
                    <a:lumMod val="60000"/>
                    <a:lumOff val="40000"/>
                  </a:schemeClr>
                </a:solidFill>
              </a:rPr>
              <a:t>centrale</a:t>
            </a:r>
            <a:r>
              <a:rPr lang="en-US" sz="2000" dirty="0">
                <a:solidFill>
                  <a:schemeClr val="accent6">
                    <a:lumMod val="60000"/>
                    <a:lumOff val="40000"/>
                  </a:schemeClr>
                </a:solidFill>
              </a:rPr>
              <a:t> </a:t>
            </a:r>
            <a:r>
              <a:rPr lang="en-US" sz="2000" dirty="0" err="1" smtClean="0">
                <a:solidFill>
                  <a:schemeClr val="accent6">
                    <a:lumMod val="60000"/>
                    <a:lumOff val="40000"/>
                  </a:schemeClr>
                </a:solidFill>
              </a:rPr>
              <a:t>d’achats</a:t>
            </a:r>
            <a:r>
              <a:rPr lang="en-US" sz="2000" dirty="0" smtClean="0">
                <a:solidFill>
                  <a:schemeClr val="accent6">
                    <a:lumMod val="60000"/>
                    <a:lumOff val="40000"/>
                  </a:schemeClr>
                </a:solidFill>
              </a:rPr>
              <a:t>) </a:t>
            </a:r>
            <a:r>
              <a:rPr lang="en-US" sz="2000" dirty="0" err="1">
                <a:solidFill>
                  <a:schemeClr val="accent6">
                    <a:lumMod val="60000"/>
                    <a:lumOff val="40000"/>
                  </a:schemeClr>
                </a:solidFill>
              </a:rPr>
              <a:t>peut</a:t>
            </a:r>
            <a:r>
              <a:rPr lang="en-US" sz="2000" dirty="0">
                <a:solidFill>
                  <a:schemeClr val="accent6">
                    <a:lumMod val="60000"/>
                    <a:lumOff val="40000"/>
                  </a:schemeClr>
                </a:solidFill>
              </a:rPr>
              <a:t> commander les services de </a:t>
            </a:r>
            <a:r>
              <a:rPr lang="en-US" sz="2000" dirty="0" err="1">
                <a:solidFill>
                  <a:schemeClr val="accent6">
                    <a:lumMod val="60000"/>
                    <a:lumOff val="40000"/>
                  </a:schemeClr>
                </a:solidFill>
              </a:rPr>
              <a:t>consultance</a:t>
            </a:r>
            <a:r>
              <a:rPr lang="en-US" sz="2000" dirty="0">
                <a:solidFill>
                  <a:schemeClr val="accent6">
                    <a:lumMod val="60000"/>
                    <a:lumOff val="40000"/>
                  </a:schemeClr>
                </a:solidFill>
              </a:rPr>
              <a:t> </a:t>
            </a:r>
            <a:r>
              <a:rPr lang="en-US" sz="2000" b="1" dirty="0">
                <a:solidFill>
                  <a:schemeClr val="accent6">
                    <a:lumMod val="60000"/>
                    <a:lumOff val="40000"/>
                  </a:schemeClr>
                </a:solidFill>
              </a:rPr>
              <a:t>en direct</a:t>
            </a:r>
            <a:r>
              <a:rPr lang="en-US" sz="2000" dirty="0">
                <a:solidFill>
                  <a:schemeClr val="accent6">
                    <a:lumMod val="60000"/>
                    <a:lumOff val="40000"/>
                  </a:schemeClr>
                </a:solidFill>
              </a:rPr>
              <a:t> </a:t>
            </a:r>
            <a:r>
              <a:rPr lang="en-US" sz="2000" dirty="0" err="1">
                <a:solidFill>
                  <a:schemeClr val="accent6">
                    <a:lumMod val="60000"/>
                    <a:lumOff val="40000"/>
                  </a:schemeClr>
                </a:solidFill>
              </a:rPr>
              <a:t>auprès</a:t>
            </a:r>
            <a:r>
              <a:rPr lang="en-US" sz="2000" dirty="0">
                <a:solidFill>
                  <a:schemeClr val="accent6">
                    <a:lumMod val="60000"/>
                    <a:lumOff val="40000"/>
                  </a:schemeClr>
                </a:solidFill>
              </a:rPr>
              <a:t> du </a:t>
            </a:r>
            <a:r>
              <a:rPr lang="en-US" sz="2000" dirty="0" err="1">
                <a:solidFill>
                  <a:schemeClr val="accent6">
                    <a:lumMod val="60000"/>
                    <a:lumOff val="40000"/>
                  </a:schemeClr>
                </a:solidFill>
              </a:rPr>
              <a:t>fournisseur</a:t>
            </a:r>
            <a:r>
              <a:rPr lang="en-US" sz="2000" dirty="0">
                <a:solidFill>
                  <a:schemeClr val="accent6">
                    <a:lumMod val="60000"/>
                    <a:lumOff val="40000"/>
                  </a:schemeClr>
                </a:solidFill>
              </a:rPr>
              <a:t>. </a:t>
            </a:r>
            <a:r>
              <a:rPr lang="en-US" sz="2000" dirty="0" err="1">
                <a:solidFill>
                  <a:schemeClr val="accent6">
                    <a:lumMod val="60000"/>
                    <a:lumOff val="40000"/>
                  </a:schemeClr>
                </a:solidFill>
              </a:rPr>
              <a:t>Dans</a:t>
            </a:r>
            <a:r>
              <a:rPr lang="en-US" sz="2000" dirty="0">
                <a:solidFill>
                  <a:schemeClr val="accent6">
                    <a:lumMod val="60000"/>
                    <a:lumOff val="40000"/>
                  </a:schemeClr>
                </a:solidFill>
              </a:rPr>
              <a:t> </a:t>
            </a:r>
            <a:r>
              <a:rPr lang="en-US" sz="2000" dirty="0" err="1">
                <a:solidFill>
                  <a:schemeClr val="accent6">
                    <a:lumMod val="60000"/>
                    <a:lumOff val="40000"/>
                  </a:schemeClr>
                </a:solidFill>
              </a:rPr>
              <a:t>cette</a:t>
            </a:r>
            <a:r>
              <a:rPr lang="en-US" sz="2000" dirty="0">
                <a:solidFill>
                  <a:schemeClr val="accent6">
                    <a:lumMod val="60000"/>
                    <a:lumOff val="40000"/>
                  </a:schemeClr>
                </a:solidFill>
              </a:rPr>
              <a:t> </a:t>
            </a:r>
            <a:r>
              <a:rPr lang="en-US" sz="2000" dirty="0" err="1">
                <a:solidFill>
                  <a:schemeClr val="accent6">
                    <a:lumMod val="60000"/>
                    <a:lumOff val="40000"/>
                  </a:schemeClr>
                </a:solidFill>
              </a:rPr>
              <a:t>hypothèse</a:t>
            </a:r>
            <a:r>
              <a:rPr lang="en-US" sz="2000" dirty="0">
                <a:solidFill>
                  <a:schemeClr val="accent6">
                    <a:lumMod val="60000"/>
                    <a:lumOff val="40000"/>
                  </a:schemeClr>
                </a:solidFill>
              </a:rPr>
              <a:t>, Smals </a:t>
            </a:r>
            <a:r>
              <a:rPr lang="en-US" sz="2000" dirty="0" err="1">
                <a:solidFill>
                  <a:schemeClr val="accent6">
                    <a:lumMod val="60000"/>
                    <a:lumOff val="40000"/>
                  </a:schemeClr>
                </a:solidFill>
              </a:rPr>
              <a:t>n’est</a:t>
            </a:r>
            <a:r>
              <a:rPr lang="en-US" sz="2000" dirty="0">
                <a:solidFill>
                  <a:schemeClr val="accent6">
                    <a:lumMod val="60000"/>
                    <a:lumOff val="40000"/>
                  </a:schemeClr>
                </a:solidFill>
              </a:rPr>
              <a:t> pas </a:t>
            </a:r>
            <a:r>
              <a:rPr lang="en-US" sz="2000" dirty="0" err="1">
                <a:solidFill>
                  <a:schemeClr val="accent6">
                    <a:lumMod val="60000"/>
                    <a:lumOff val="40000"/>
                  </a:schemeClr>
                </a:solidFill>
              </a:rPr>
              <a:t>partie</a:t>
            </a:r>
            <a:r>
              <a:rPr lang="en-US" sz="2000" dirty="0">
                <a:solidFill>
                  <a:schemeClr val="accent6">
                    <a:lumMod val="60000"/>
                    <a:lumOff val="40000"/>
                  </a:schemeClr>
                </a:solidFill>
              </a:rPr>
              <a:t> au </a:t>
            </a:r>
            <a:r>
              <a:rPr lang="en-US" sz="2000" dirty="0" err="1">
                <a:solidFill>
                  <a:schemeClr val="accent6">
                    <a:lumMod val="60000"/>
                    <a:lumOff val="40000"/>
                  </a:schemeClr>
                </a:solidFill>
              </a:rPr>
              <a:t>contrat</a:t>
            </a:r>
            <a:r>
              <a:rPr lang="en-US" sz="2000" dirty="0">
                <a:solidFill>
                  <a:schemeClr val="accent6">
                    <a:lumMod val="60000"/>
                    <a:lumOff val="40000"/>
                  </a:schemeClr>
                </a:solidFill>
              </a:rPr>
              <a:t> </a:t>
            </a:r>
            <a:r>
              <a:rPr lang="en-US" sz="2000" dirty="0" err="1">
                <a:solidFill>
                  <a:schemeClr val="accent6">
                    <a:lumMod val="60000"/>
                    <a:lumOff val="40000"/>
                  </a:schemeClr>
                </a:solidFill>
              </a:rPr>
              <a:t>conclu</a:t>
            </a:r>
            <a:r>
              <a:rPr lang="en-US" sz="2000" dirty="0">
                <a:solidFill>
                  <a:schemeClr val="accent6">
                    <a:lumMod val="60000"/>
                    <a:lumOff val="40000"/>
                  </a:schemeClr>
                </a:solidFill>
              </a:rPr>
              <a:t> entre le </a:t>
            </a:r>
            <a:r>
              <a:rPr lang="en-US" sz="2000" dirty="0" err="1">
                <a:solidFill>
                  <a:schemeClr val="accent6">
                    <a:lumMod val="60000"/>
                    <a:lumOff val="40000"/>
                  </a:schemeClr>
                </a:solidFill>
              </a:rPr>
              <a:t>membre</a:t>
            </a:r>
            <a:r>
              <a:rPr lang="en-US" sz="2000" dirty="0">
                <a:solidFill>
                  <a:schemeClr val="accent6">
                    <a:lumMod val="60000"/>
                    <a:lumOff val="40000"/>
                  </a:schemeClr>
                </a:solidFill>
              </a:rPr>
              <a:t> et le </a:t>
            </a:r>
            <a:r>
              <a:rPr lang="en-US" sz="2000" dirty="0" err="1">
                <a:solidFill>
                  <a:schemeClr val="accent6">
                    <a:lumMod val="60000"/>
                    <a:lumOff val="40000"/>
                  </a:schemeClr>
                </a:solidFill>
              </a:rPr>
              <a:t>fournisseur</a:t>
            </a:r>
            <a:r>
              <a:rPr lang="en-US" sz="2000" dirty="0">
                <a:solidFill>
                  <a:schemeClr val="accent6">
                    <a:lumMod val="60000"/>
                    <a:lumOff val="40000"/>
                  </a:schemeClr>
                </a:solidFill>
              </a:rPr>
              <a:t> sur </a:t>
            </a:r>
            <a:r>
              <a:rPr lang="en-US" sz="2000" dirty="0" smtClean="0">
                <a:solidFill>
                  <a:schemeClr val="accent6">
                    <a:lumMod val="60000"/>
                    <a:lumOff val="40000"/>
                  </a:schemeClr>
                </a:solidFill>
              </a:rPr>
              <a:t>la base </a:t>
            </a:r>
            <a:r>
              <a:rPr lang="en-US" sz="2000" dirty="0">
                <a:solidFill>
                  <a:schemeClr val="accent6">
                    <a:lumMod val="60000"/>
                    <a:lumOff val="40000"/>
                  </a:schemeClr>
                </a:solidFill>
              </a:rPr>
              <a:t>de </a:t>
            </a:r>
            <a:r>
              <a:rPr lang="en-US" sz="2000" dirty="0" err="1" smtClean="0">
                <a:solidFill>
                  <a:schemeClr val="accent6">
                    <a:lumMod val="60000"/>
                    <a:lumOff val="40000"/>
                  </a:schemeClr>
                </a:solidFill>
              </a:rPr>
              <a:t>l’accord</a:t>
            </a:r>
            <a:r>
              <a:rPr lang="en-US" sz="2000" dirty="0" smtClean="0">
                <a:solidFill>
                  <a:schemeClr val="accent6">
                    <a:lumMod val="60000"/>
                    <a:lumOff val="40000"/>
                  </a:schemeClr>
                </a:solidFill>
              </a:rPr>
              <a:t>-cadre</a:t>
            </a:r>
            <a:endParaRPr lang="en-US" sz="2000" dirty="0">
              <a:solidFill>
                <a:schemeClr val="accent6">
                  <a:lumMod val="60000"/>
                  <a:lumOff val="40000"/>
                </a:schemeClr>
              </a:solidFill>
            </a:endParaRPr>
          </a:p>
        </p:txBody>
      </p:sp>
      <p:sp>
        <p:nvSpPr>
          <p:cNvPr id="6" name="Rectangle 5"/>
          <p:cNvSpPr/>
          <p:nvPr/>
        </p:nvSpPr>
        <p:spPr>
          <a:xfrm>
            <a:off x="208061" y="1223589"/>
            <a:ext cx="5954995" cy="5078313"/>
          </a:xfrm>
          <a:prstGeom prst="rect">
            <a:avLst/>
          </a:prstGeom>
        </p:spPr>
        <p:txBody>
          <a:bodyPr wrap="square">
            <a:spAutoFit/>
          </a:bodyPr>
          <a:lstStyle/>
          <a:p>
            <a:r>
              <a:rPr lang="en-US" sz="2400" b="1" u="sng" dirty="0">
                <a:solidFill>
                  <a:schemeClr val="accent6"/>
                </a:solidFill>
              </a:rPr>
              <a:t>Consultancy: </a:t>
            </a:r>
            <a:r>
              <a:rPr lang="en-US" sz="2400" b="1" u="sng" dirty="0" err="1">
                <a:solidFill>
                  <a:schemeClr val="accent6"/>
                </a:solidFill>
              </a:rPr>
              <a:t>verschil</a:t>
            </a:r>
            <a:r>
              <a:rPr lang="en-US" sz="2400" b="1" u="sng" dirty="0">
                <a:solidFill>
                  <a:schemeClr val="accent6"/>
                </a:solidFill>
              </a:rPr>
              <a:t> BSM / </a:t>
            </a:r>
            <a:r>
              <a:rPr lang="en-US" sz="2400" b="1" u="sng" dirty="0" err="1">
                <a:solidFill>
                  <a:schemeClr val="accent6"/>
                </a:solidFill>
              </a:rPr>
              <a:t>aankoopcentrale</a:t>
            </a:r>
            <a:endParaRPr lang="en-US" sz="2400" u="sng" dirty="0">
              <a:solidFill>
                <a:schemeClr val="accent6"/>
              </a:solidFill>
            </a:endParaRPr>
          </a:p>
          <a:p>
            <a:r>
              <a:rPr lang="nl-NL" sz="2000" dirty="0" smtClean="0">
                <a:solidFill>
                  <a:schemeClr val="accent6"/>
                </a:solidFill>
              </a:rPr>
              <a:t>de </a:t>
            </a:r>
            <a:r>
              <a:rPr lang="nl-NL" sz="2000" dirty="0">
                <a:solidFill>
                  <a:schemeClr val="accent6"/>
                </a:solidFill>
              </a:rPr>
              <a:t>leden kunnen een beroep doen op consultancydiensten via Smals op twee manieren</a:t>
            </a:r>
            <a:r>
              <a:rPr lang="en-US" sz="2000" dirty="0">
                <a:solidFill>
                  <a:schemeClr val="accent6"/>
                </a:solidFill>
              </a:rPr>
              <a:t>: </a:t>
            </a:r>
          </a:p>
          <a:p>
            <a:pPr marL="457200" indent="-457200">
              <a:buClr>
                <a:srgbClr val="9B008F"/>
              </a:buClr>
              <a:buFont typeface="+mj-lt"/>
              <a:buAutoNum type="arabicPeriod"/>
            </a:pPr>
            <a:r>
              <a:rPr lang="nl-NL" sz="2000" dirty="0" smtClean="0">
                <a:solidFill>
                  <a:schemeClr val="accent6"/>
                </a:solidFill>
              </a:rPr>
              <a:t>het </a:t>
            </a:r>
            <a:r>
              <a:rPr lang="nl-NL" sz="2000" dirty="0">
                <a:solidFill>
                  <a:schemeClr val="accent6"/>
                </a:solidFill>
              </a:rPr>
              <a:t>lid kan de consultancyopdracht aan Smals </a:t>
            </a:r>
            <a:r>
              <a:rPr lang="nl-NL" sz="2000" b="1" dirty="0">
                <a:solidFill>
                  <a:schemeClr val="accent6"/>
                </a:solidFill>
              </a:rPr>
              <a:t>via een BSM </a:t>
            </a:r>
            <a:r>
              <a:rPr lang="nl-NL" sz="2000" dirty="0">
                <a:solidFill>
                  <a:schemeClr val="accent6"/>
                </a:solidFill>
              </a:rPr>
              <a:t>vragen. Op deze basis verleent Smals de consultancydienst door </a:t>
            </a:r>
            <a:r>
              <a:rPr lang="nl-NL" sz="2000" b="1" dirty="0">
                <a:solidFill>
                  <a:schemeClr val="accent6"/>
                </a:solidFill>
              </a:rPr>
              <a:t>zelf</a:t>
            </a:r>
            <a:r>
              <a:rPr lang="nl-NL" sz="2000" dirty="0">
                <a:solidFill>
                  <a:schemeClr val="accent6"/>
                </a:solidFill>
              </a:rPr>
              <a:t> een beroep te doen op externe consultancy (op basis van een raamovereenkomst</a:t>
            </a:r>
            <a:r>
              <a:rPr lang="en-US" sz="2000" dirty="0" smtClean="0">
                <a:solidFill>
                  <a:schemeClr val="accent6"/>
                </a:solidFill>
              </a:rPr>
              <a:t>)</a:t>
            </a:r>
          </a:p>
          <a:p>
            <a:pPr>
              <a:buClr>
                <a:srgbClr val="9B008F"/>
              </a:buClr>
            </a:pPr>
            <a:endParaRPr lang="en-US" sz="2000" dirty="0">
              <a:solidFill>
                <a:schemeClr val="accent6"/>
              </a:solidFill>
            </a:endParaRPr>
          </a:p>
          <a:p>
            <a:pPr marL="457200" indent="-457200">
              <a:buClr>
                <a:srgbClr val="9B008F"/>
              </a:buClr>
              <a:buFont typeface="+mj-lt"/>
              <a:buAutoNum type="arabicPeriod" startAt="2"/>
            </a:pPr>
            <a:r>
              <a:rPr lang="nl-NL" sz="2000" dirty="0" smtClean="0">
                <a:solidFill>
                  <a:schemeClr val="accent6"/>
                </a:solidFill>
              </a:rPr>
              <a:t>bij </a:t>
            </a:r>
            <a:r>
              <a:rPr lang="nl-NL" sz="2000" dirty="0">
                <a:solidFill>
                  <a:schemeClr val="accent6"/>
                </a:solidFill>
              </a:rPr>
              <a:t>een raamovereenkomst met een </a:t>
            </a:r>
            <a:r>
              <a:rPr lang="nl-NL" sz="2000" b="1" dirty="0">
                <a:solidFill>
                  <a:schemeClr val="accent6"/>
                </a:solidFill>
              </a:rPr>
              <a:t>aankoopcentrale-clausule</a:t>
            </a:r>
            <a:r>
              <a:rPr lang="nl-NL" sz="2000" dirty="0">
                <a:solidFill>
                  <a:schemeClr val="accent6"/>
                </a:solidFill>
              </a:rPr>
              <a:t> kan het lid (of het niet-lid, begunstigde van de aankoopcentrale) de consultancydiensten </a:t>
            </a:r>
            <a:r>
              <a:rPr lang="nl-NL" sz="2000" b="1" dirty="0">
                <a:solidFill>
                  <a:schemeClr val="accent6"/>
                </a:solidFill>
              </a:rPr>
              <a:t>rechtstreeks</a:t>
            </a:r>
            <a:r>
              <a:rPr lang="nl-NL" sz="2000" dirty="0">
                <a:solidFill>
                  <a:schemeClr val="accent6"/>
                </a:solidFill>
              </a:rPr>
              <a:t> bij de leverancier bestellen. In dit geval is Smals geen partij bij de overeenkomst tussen het lid en de leverancier op basis van de </a:t>
            </a:r>
            <a:r>
              <a:rPr lang="nl-NL" sz="2000" dirty="0" smtClean="0">
                <a:solidFill>
                  <a:schemeClr val="accent6"/>
                </a:solidFill>
              </a:rPr>
              <a:t>kaderovereenkomst</a:t>
            </a:r>
            <a:endParaRPr lang="en-US" sz="2000" dirty="0">
              <a:solidFill>
                <a:schemeClr val="accent6"/>
              </a:solidFill>
            </a:endParaRPr>
          </a:p>
        </p:txBody>
      </p:sp>
    </p:spTree>
    <p:extLst>
      <p:ext uri="{BB962C8B-B14F-4D97-AF65-F5344CB8AC3E}">
        <p14:creationId xmlns:p14="http://schemas.microsoft.com/office/powerpoint/2010/main" val="669987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79D1D-D92B-BA4F-A55A-637F1818A04A}"/>
              </a:ext>
            </a:extLst>
          </p:cNvPr>
          <p:cNvSpPr>
            <a:spLocks noGrp="1"/>
          </p:cNvSpPr>
          <p:nvPr>
            <p:ph type="ctrTitle"/>
          </p:nvPr>
        </p:nvSpPr>
        <p:spPr/>
        <p:txBody>
          <a:bodyPr/>
          <a:lstStyle/>
          <a:p>
            <a:r>
              <a:rPr lang="en-US" dirty="0"/>
              <a:t>Points </a:t>
            </a:r>
            <a:r>
              <a:rPr lang="en-US" dirty="0" err="1"/>
              <a:t>d’attention</a:t>
            </a:r>
            <a:r>
              <a:rPr lang="en-US" dirty="0"/>
              <a:t> </a:t>
            </a:r>
            <a:r>
              <a:rPr lang="en-US" dirty="0" err="1"/>
              <a:t>spécifiques</a:t>
            </a:r>
            <a:r>
              <a:rPr lang="en-US" dirty="0"/>
              <a:t> - </a:t>
            </a:r>
            <a:r>
              <a:rPr lang="en-US" dirty="0">
                <a:solidFill>
                  <a:schemeClr val="accent6">
                    <a:lumMod val="20000"/>
                    <a:lumOff val="80000"/>
                  </a:schemeClr>
                </a:solidFill>
              </a:rPr>
              <a:t>Points </a:t>
            </a:r>
            <a:r>
              <a:rPr lang="en-US" dirty="0" err="1">
                <a:solidFill>
                  <a:schemeClr val="accent6">
                    <a:lumMod val="20000"/>
                    <a:lumOff val="80000"/>
                  </a:schemeClr>
                </a:solidFill>
              </a:rPr>
              <a:t>d’attention</a:t>
            </a:r>
            <a:r>
              <a:rPr lang="en-US" dirty="0">
                <a:solidFill>
                  <a:schemeClr val="accent6">
                    <a:lumMod val="20000"/>
                    <a:lumOff val="80000"/>
                  </a:schemeClr>
                </a:solidFill>
              </a:rPr>
              <a:t> </a:t>
            </a:r>
            <a:r>
              <a:rPr lang="en-US" dirty="0" err="1">
                <a:solidFill>
                  <a:schemeClr val="accent6">
                    <a:lumMod val="20000"/>
                    <a:lumOff val="80000"/>
                  </a:schemeClr>
                </a:solidFill>
              </a:rPr>
              <a:t>spécifiques</a:t>
            </a:r>
            <a:endParaRPr lang="en-US" dirty="0"/>
          </a:p>
        </p:txBody>
      </p:sp>
      <p:sp>
        <p:nvSpPr>
          <p:cNvPr id="4" name="Rectangle 3"/>
          <p:cNvSpPr/>
          <p:nvPr/>
        </p:nvSpPr>
        <p:spPr>
          <a:xfrm>
            <a:off x="6257677" y="1780181"/>
            <a:ext cx="5788549" cy="4216539"/>
          </a:xfrm>
          <a:prstGeom prst="rect">
            <a:avLst/>
          </a:prstGeom>
        </p:spPr>
        <p:txBody>
          <a:bodyPr wrap="square">
            <a:spAutoFit/>
          </a:bodyPr>
          <a:lstStyle/>
          <a:p>
            <a:r>
              <a:rPr lang="en-US" sz="2800" b="1" u="sng" dirty="0" err="1">
                <a:solidFill>
                  <a:schemeClr val="accent6">
                    <a:lumMod val="60000"/>
                    <a:lumOff val="40000"/>
                  </a:schemeClr>
                </a:solidFill>
              </a:rPr>
              <a:t>Détachement</a:t>
            </a:r>
            <a:endParaRPr lang="en-US" sz="2800" b="1" u="sng" dirty="0">
              <a:solidFill>
                <a:schemeClr val="accent6">
                  <a:lumMod val="60000"/>
                  <a:lumOff val="40000"/>
                </a:schemeClr>
              </a:solidFill>
            </a:endParaRPr>
          </a:p>
          <a:p>
            <a:pPr marL="285750" indent="-285750">
              <a:buFontTx/>
              <a:buChar char="-"/>
            </a:pPr>
            <a:endParaRPr lang="en-US" sz="2400" dirty="0">
              <a:solidFill>
                <a:schemeClr val="accent6">
                  <a:lumMod val="60000"/>
                  <a:lumOff val="40000"/>
                </a:schemeClr>
              </a:solidFill>
            </a:endParaRPr>
          </a:p>
          <a:p>
            <a:r>
              <a:rPr lang="fr-BE" sz="2400" dirty="0">
                <a:solidFill>
                  <a:schemeClr val="accent6">
                    <a:lumMod val="60000"/>
                    <a:lumOff val="40000"/>
                  </a:schemeClr>
                </a:solidFill>
              </a:rPr>
              <a:t>La possibilité de mettre à disposition ("détacher") du personnel spécialisé auprès des membres est prévue explicitement dans l'article 17bis, §3 de loi </a:t>
            </a:r>
            <a:r>
              <a:rPr lang="fr-BE" sz="2400" dirty="0" smtClean="0">
                <a:solidFill>
                  <a:schemeClr val="accent6">
                    <a:lumMod val="60000"/>
                    <a:lumOff val="40000"/>
                  </a:schemeClr>
                </a:solidFill>
              </a:rPr>
              <a:t>BCSS</a:t>
            </a:r>
            <a:endParaRPr lang="fr-BE" sz="2400" dirty="0">
              <a:solidFill>
                <a:schemeClr val="accent6">
                  <a:lumMod val="60000"/>
                  <a:lumOff val="40000"/>
                </a:schemeClr>
              </a:solidFill>
            </a:endParaRPr>
          </a:p>
          <a:p>
            <a:endParaRPr lang="fr-BE" sz="2400" dirty="0">
              <a:solidFill>
                <a:schemeClr val="accent6">
                  <a:lumMod val="60000"/>
                  <a:lumOff val="40000"/>
                </a:schemeClr>
              </a:solidFill>
            </a:endParaRPr>
          </a:p>
          <a:p>
            <a:r>
              <a:rPr lang="fr-BE" sz="2400" dirty="0">
                <a:solidFill>
                  <a:schemeClr val="accent6">
                    <a:lumMod val="60000"/>
                    <a:lumOff val="40000"/>
                  </a:schemeClr>
                </a:solidFill>
              </a:rPr>
              <a:t>Il s’agit d'une exception légale autonome à l'interdiction de principe du détachement (tout comme le travail intérimaire est une exception</a:t>
            </a:r>
            <a:r>
              <a:rPr lang="fr-BE" sz="2400" dirty="0" smtClean="0">
                <a:solidFill>
                  <a:schemeClr val="accent6">
                    <a:lumMod val="60000"/>
                    <a:lumOff val="40000"/>
                  </a:schemeClr>
                </a:solidFill>
              </a:rPr>
              <a:t>)</a:t>
            </a:r>
            <a:endParaRPr lang="en-US" sz="2400" dirty="0">
              <a:solidFill>
                <a:schemeClr val="accent6">
                  <a:lumMod val="60000"/>
                  <a:lumOff val="40000"/>
                </a:schemeClr>
              </a:solidFill>
            </a:endParaRPr>
          </a:p>
        </p:txBody>
      </p:sp>
      <p:sp>
        <p:nvSpPr>
          <p:cNvPr id="6" name="Rectangle 5"/>
          <p:cNvSpPr/>
          <p:nvPr/>
        </p:nvSpPr>
        <p:spPr>
          <a:xfrm>
            <a:off x="394917" y="1780181"/>
            <a:ext cx="5701083" cy="3847207"/>
          </a:xfrm>
          <a:prstGeom prst="rect">
            <a:avLst/>
          </a:prstGeom>
        </p:spPr>
        <p:txBody>
          <a:bodyPr wrap="square">
            <a:spAutoFit/>
          </a:bodyPr>
          <a:lstStyle/>
          <a:p>
            <a:r>
              <a:rPr lang="nl-BE" sz="2800" b="1" u="sng" dirty="0">
                <a:solidFill>
                  <a:schemeClr val="accent6"/>
                </a:solidFill>
              </a:rPr>
              <a:t>Detachering</a:t>
            </a:r>
            <a:endParaRPr lang="nl-BE" sz="2400" b="1" u="sng" dirty="0">
              <a:solidFill>
                <a:schemeClr val="accent6"/>
              </a:solidFill>
            </a:endParaRPr>
          </a:p>
          <a:p>
            <a:pPr marL="285750" indent="-285750">
              <a:buFontTx/>
              <a:buChar char="-"/>
            </a:pPr>
            <a:endParaRPr lang="nl-BE" sz="2400" dirty="0">
              <a:solidFill>
                <a:schemeClr val="accent6"/>
              </a:solidFill>
            </a:endParaRPr>
          </a:p>
          <a:p>
            <a:r>
              <a:rPr lang="nl-BE" sz="2400" dirty="0">
                <a:solidFill>
                  <a:schemeClr val="accent6"/>
                </a:solidFill>
              </a:rPr>
              <a:t>De mogelijkheid om gespecialiseerd personeel bij de leden ter beschikking te stellen (“detacheren”) is expliciet voorzien in artikel 17bis, §3 van de KSZ-wet</a:t>
            </a:r>
            <a:r>
              <a:rPr lang="nl-BE" sz="2400" dirty="0" smtClean="0">
                <a:solidFill>
                  <a:schemeClr val="accent6"/>
                </a:solidFill>
              </a:rPr>
              <a:t>.</a:t>
            </a:r>
            <a:endParaRPr lang="nl-BE" sz="2400" dirty="0">
              <a:solidFill>
                <a:schemeClr val="accent6"/>
              </a:solidFill>
            </a:endParaRPr>
          </a:p>
          <a:p>
            <a:endParaRPr lang="nl-BE" sz="2400" dirty="0">
              <a:solidFill>
                <a:schemeClr val="accent6"/>
              </a:solidFill>
            </a:endParaRPr>
          </a:p>
          <a:p>
            <a:r>
              <a:rPr lang="nl-NL" sz="2400" dirty="0">
                <a:solidFill>
                  <a:schemeClr val="accent6"/>
                </a:solidFill>
              </a:rPr>
              <a:t>Dit is een autonome wettelijke uitzondering op het principieel verbod op detachering (net zoals uitzendwerk een uitzondering is</a:t>
            </a:r>
            <a:r>
              <a:rPr lang="nl-NL" sz="2400" dirty="0" smtClean="0">
                <a:solidFill>
                  <a:schemeClr val="accent6"/>
                </a:solidFill>
              </a:rPr>
              <a:t>)</a:t>
            </a:r>
            <a:endParaRPr lang="nl-BE" sz="2400" dirty="0">
              <a:solidFill>
                <a:schemeClr val="accent6"/>
              </a:solidFill>
            </a:endParaRPr>
          </a:p>
        </p:txBody>
      </p:sp>
    </p:spTree>
    <p:extLst>
      <p:ext uri="{BB962C8B-B14F-4D97-AF65-F5344CB8AC3E}">
        <p14:creationId xmlns:p14="http://schemas.microsoft.com/office/powerpoint/2010/main" val="1866677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79D1D-D92B-BA4F-A55A-637F1818A04A}"/>
              </a:ext>
            </a:extLst>
          </p:cNvPr>
          <p:cNvSpPr>
            <a:spLocks noGrp="1"/>
          </p:cNvSpPr>
          <p:nvPr>
            <p:ph type="ctrTitle"/>
          </p:nvPr>
        </p:nvSpPr>
        <p:spPr/>
        <p:txBody>
          <a:bodyPr/>
          <a:lstStyle/>
          <a:p>
            <a:r>
              <a:rPr lang="en-US" dirty="0" smtClean="0"/>
              <a:t>Protocol 18 </a:t>
            </a:r>
            <a:r>
              <a:rPr lang="en-US" dirty="0" err="1" smtClean="0"/>
              <a:t>mei</a:t>
            </a:r>
            <a:r>
              <a:rPr lang="en-US" dirty="0" smtClean="0"/>
              <a:t> 2021 </a:t>
            </a:r>
            <a:r>
              <a:rPr lang="en-US" dirty="0"/>
              <a:t>- </a:t>
            </a:r>
            <a:r>
              <a:rPr lang="en-US" dirty="0" err="1" smtClean="0">
                <a:solidFill>
                  <a:schemeClr val="accent6">
                    <a:lumMod val="20000"/>
                    <a:lumOff val="80000"/>
                  </a:schemeClr>
                </a:solidFill>
              </a:rPr>
              <a:t>Protocole</a:t>
            </a:r>
            <a:r>
              <a:rPr lang="en-US" dirty="0" smtClean="0">
                <a:solidFill>
                  <a:schemeClr val="accent6">
                    <a:lumMod val="20000"/>
                    <a:lumOff val="80000"/>
                  </a:schemeClr>
                </a:solidFill>
              </a:rPr>
              <a:t> </a:t>
            </a:r>
            <a:r>
              <a:rPr lang="en-US" dirty="0">
                <a:solidFill>
                  <a:schemeClr val="accent6">
                    <a:lumMod val="20000"/>
                    <a:lumOff val="80000"/>
                  </a:schemeClr>
                </a:solidFill>
              </a:rPr>
              <a:t>18 </a:t>
            </a:r>
            <a:r>
              <a:rPr lang="en-US" dirty="0" err="1" smtClean="0">
                <a:solidFill>
                  <a:schemeClr val="accent6">
                    <a:lumMod val="20000"/>
                    <a:lumOff val="80000"/>
                  </a:schemeClr>
                </a:solidFill>
              </a:rPr>
              <a:t>mai</a:t>
            </a:r>
            <a:r>
              <a:rPr lang="en-US" dirty="0" smtClean="0">
                <a:solidFill>
                  <a:schemeClr val="accent6">
                    <a:lumMod val="20000"/>
                    <a:lumOff val="80000"/>
                  </a:schemeClr>
                </a:solidFill>
              </a:rPr>
              <a:t> </a:t>
            </a:r>
            <a:r>
              <a:rPr lang="en-US" dirty="0">
                <a:solidFill>
                  <a:schemeClr val="accent6">
                    <a:lumMod val="20000"/>
                    <a:lumOff val="80000"/>
                  </a:schemeClr>
                </a:solidFill>
              </a:rPr>
              <a:t>2021 </a:t>
            </a:r>
          </a:p>
        </p:txBody>
      </p:sp>
      <p:sp>
        <p:nvSpPr>
          <p:cNvPr id="3" name="TextBox 2"/>
          <p:cNvSpPr txBox="1"/>
          <p:nvPr/>
        </p:nvSpPr>
        <p:spPr>
          <a:xfrm>
            <a:off x="6066844" y="1153826"/>
            <a:ext cx="6125156" cy="5170646"/>
          </a:xfrm>
          <a:prstGeom prst="rect">
            <a:avLst/>
          </a:prstGeom>
          <a:noFill/>
        </p:spPr>
        <p:txBody>
          <a:bodyPr wrap="square" rtlCol="0">
            <a:spAutoFit/>
          </a:bodyPr>
          <a:lstStyle/>
          <a:p>
            <a:r>
              <a:rPr lang="fr-FR" sz="2000" b="1" dirty="0">
                <a:solidFill>
                  <a:schemeClr val="accent6">
                    <a:lumMod val="60000"/>
                    <a:lumOff val="40000"/>
                  </a:schemeClr>
                </a:solidFill>
              </a:rPr>
              <a:t>Objet</a:t>
            </a:r>
            <a:endParaRPr lang="fr-FR" b="1" dirty="0">
              <a:solidFill>
                <a:schemeClr val="accent6">
                  <a:lumMod val="60000"/>
                  <a:lumOff val="40000"/>
                </a:schemeClr>
              </a:solidFill>
            </a:endParaRPr>
          </a:p>
          <a:p>
            <a:r>
              <a:rPr lang="fr-FR" dirty="0">
                <a:solidFill>
                  <a:schemeClr val="accent6">
                    <a:lumMod val="60000"/>
                    <a:lumOff val="40000"/>
                  </a:schemeClr>
                </a:solidFill>
              </a:rPr>
              <a:t>Accords-cadres dans lesquels Smals agit comme centrale </a:t>
            </a:r>
            <a:r>
              <a:rPr lang="fr-FR" dirty="0" smtClean="0">
                <a:solidFill>
                  <a:schemeClr val="accent6">
                    <a:lumMod val="60000"/>
                    <a:lumOff val="40000"/>
                  </a:schemeClr>
                </a:solidFill>
              </a:rPr>
              <a:t>d'achats</a:t>
            </a:r>
            <a:endParaRPr lang="fr-FR" dirty="0">
              <a:solidFill>
                <a:schemeClr val="accent6">
                  <a:lumMod val="60000"/>
                  <a:lumOff val="40000"/>
                </a:schemeClr>
              </a:solidFill>
            </a:endParaRPr>
          </a:p>
          <a:p>
            <a:r>
              <a:rPr lang="fr-FR" sz="2000" b="1" dirty="0">
                <a:solidFill>
                  <a:schemeClr val="accent6">
                    <a:lumMod val="60000"/>
                    <a:lumOff val="40000"/>
                  </a:schemeClr>
                </a:solidFill>
              </a:rPr>
              <a:t>Objectif</a:t>
            </a:r>
            <a:endParaRPr lang="fr-FR" b="1" dirty="0">
              <a:solidFill>
                <a:schemeClr val="accent6">
                  <a:lumMod val="60000"/>
                  <a:lumOff val="40000"/>
                </a:schemeClr>
              </a:solidFill>
            </a:endParaRPr>
          </a:p>
          <a:p>
            <a:r>
              <a:rPr lang="nl-NL" dirty="0">
                <a:solidFill>
                  <a:schemeClr val="accent6">
                    <a:lumMod val="60000"/>
                    <a:lumOff val="40000"/>
                  </a:schemeClr>
                </a:solidFill>
              </a:rPr>
              <a:t>Avis de </a:t>
            </a:r>
            <a:r>
              <a:rPr lang="nl-NL" dirty="0" err="1">
                <a:solidFill>
                  <a:schemeClr val="accent6">
                    <a:lumMod val="60000"/>
                    <a:lumOff val="40000"/>
                  </a:schemeClr>
                </a:solidFill>
              </a:rPr>
              <a:t>l’IF</a:t>
            </a:r>
            <a:r>
              <a:rPr lang="nl-NL" dirty="0">
                <a:solidFill>
                  <a:schemeClr val="accent6">
                    <a:lumMod val="60000"/>
                    <a:lumOff val="40000"/>
                  </a:schemeClr>
                </a:solidFill>
              </a:rPr>
              <a:t> </a:t>
            </a:r>
            <a:r>
              <a:rPr lang="nl-NL" dirty="0" err="1">
                <a:solidFill>
                  <a:schemeClr val="accent6">
                    <a:lumMod val="60000"/>
                    <a:lumOff val="40000"/>
                  </a:schemeClr>
                </a:solidFill>
              </a:rPr>
              <a:t>mandaté</a:t>
            </a:r>
            <a:r>
              <a:rPr lang="nl-NL" dirty="0">
                <a:solidFill>
                  <a:schemeClr val="accent6">
                    <a:lumMod val="60000"/>
                    <a:lumOff val="40000"/>
                  </a:schemeClr>
                </a:solidFill>
              </a:rPr>
              <a:t> (Tony Mortier) </a:t>
            </a:r>
            <a:r>
              <a:rPr lang="nl-NL" dirty="0" err="1">
                <a:solidFill>
                  <a:schemeClr val="accent6">
                    <a:lumMod val="60000"/>
                    <a:lumOff val="40000"/>
                  </a:schemeClr>
                </a:solidFill>
              </a:rPr>
              <a:t>sur</a:t>
            </a:r>
            <a:r>
              <a:rPr lang="nl-NL" dirty="0">
                <a:solidFill>
                  <a:schemeClr val="accent6">
                    <a:lumMod val="60000"/>
                    <a:lumOff val="40000"/>
                  </a:schemeClr>
                </a:solidFill>
              </a:rPr>
              <a:t> </a:t>
            </a:r>
            <a:r>
              <a:rPr lang="nl-NL" dirty="0" err="1">
                <a:solidFill>
                  <a:schemeClr val="accent6">
                    <a:lumMod val="60000"/>
                    <a:lumOff val="40000"/>
                  </a:schemeClr>
                </a:solidFill>
              </a:rPr>
              <a:t>tous</a:t>
            </a:r>
            <a:r>
              <a:rPr lang="nl-NL" dirty="0">
                <a:solidFill>
                  <a:schemeClr val="accent6">
                    <a:lumMod val="60000"/>
                    <a:lumOff val="40000"/>
                  </a:schemeClr>
                </a:solidFill>
              </a:rPr>
              <a:t> les AC </a:t>
            </a:r>
            <a:r>
              <a:rPr lang="nl-NL" dirty="0" err="1">
                <a:solidFill>
                  <a:schemeClr val="accent6">
                    <a:lumMod val="60000"/>
                    <a:lumOff val="40000"/>
                  </a:schemeClr>
                </a:solidFill>
              </a:rPr>
              <a:t>avec</a:t>
            </a:r>
            <a:r>
              <a:rPr lang="nl-NL" dirty="0">
                <a:solidFill>
                  <a:schemeClr val="accent6">
                    <a:lumMod val="60000"/>
                    <a:lumOff val="40000"/>
                  </a:schemeClr>
                </a:solidFill>
              </a:rPr>
              <a:t> centrale </a:t>
            </a:r>
            <a:r>
              <a:rPr lang="nl-NL" dirty="0" err="1">
                <a:solidFill>
                  <a:schemeClr val="accent6">
                    <a:lumMod val="60000"/>
                    <a:lumOff val="40000"/>
                  </a:schemeClr>
                </a:solidFill>
              </a:rPr>
              <a:t>d’achats</a:t>
            </a:r>
            <a:r>
              <a:rPr lang="nl-NL" dirty="0">
                <a:solidFill>
                  <a:schemeClr val="accent6">
                    <a:lumMod val="60000"/>
                    <a:lumOff val="40000"/>
                  </a:schemeClr>
                </a:solidFill>
              </a:rPr>
              <a:t> de Smals. </a:t>
            </a:r>
          </a:p>
          <a:p>
            <a:r>
              <a:rPr lang="fr-FR" dirty="0">
                <a:solidFill>
                  <a:schemeClr val="accent6">
                    <a:lumMod val="60000"/>
                    <a:lumOff val="40000"/>
                  </a:schemeClr>
                </a:solidFill>
              </a:rPr>
              <a:t>Pas d'évaluation des actes juridiques de Smals lors de la passation, de l'attribution et de la clôture d’un AC par l’IF auprès des utilisateurs de l’AC si l’IF mandaté émet un avis favorable, un avis sans objections fondamentales ou une confirmation écrite de la caducité de l'objection après adaptation par Smals</a:t>
            </a:r>
            <a:r>
              <a:rPr lang="fr-FR" dirty="0" smtClean="0">
                <a:solidFill>
                  <a:schemeClr val="accent6">
                    <a:lumMod val="60000"/>
                    <a:lumOff val="40000"/>
                  </a:schemeClr>
                </a:solidFill>
              </a:rPr>
              <a:t>.</a:t>
            </a:r>
            <a:endParaRPr lang="fr-FR" dirty="0">
              <a:solidFill>
                <a:schemeClr val="accent6">
                  <a:lumMod val="60000"/>
                  <a:lumOff val="40000"/>
                </a:schemeClr>
              </a:solidFill>
            </a:endParaRPr>
          </a:p>
          <a:p>
            <a:r>
              <a:rPr lang="fr-FR" sz="2000" b="1" dirty="0">
                <a:solidFill>
                  <a:schemeClr val="accent6">
                    <a:lumMod val="60000"/>
                    <a:lumOff val="40000"/>
                  </a:schemeClr>
                </a:solidFill>
              </a:rPr>
              <a:t>Procédure</a:t>
            </a:r>
            <a:endParaRPr lang="fr-FR" b="1" dirty="0">
              <a:solidFill>
                <a:schemeClr val="accent6">
                  <a:lumMod val="60000"/>
                  <a:lumOff val="40000"/>
                </a:schemeClr>
              </a:solidFill>
            </a:endParaRPr>
          </a:p>
          <a:p>
            <a:r>
              <a:rPr lang="fr-FR" dirty="0">
                <a:solidFill>
                  <a:schemeClr val="accent6">
                    <a:lumMod val="60000"/>
                    <a:lumOff val="40000"/>
                  </a:schemeClr>
                </a:solidFill>
              </a:rPr>
              <a:t>Soumission pour avis à l’IF de tous les documents du marché pendant la procédure de passation. Via plateforme SharePoint, Après la conclusion de l’AC, une copie des documents finaux nécessaires et de l'avis de l’IF mandaté sont </a:t>
            </a:r>
            <a:br>
              <a:rPr lang="fr-FR" dirty="0">
                <a:solidFill>
                  <a:schemeClr val="accent6">
                    <a:lumMod val="60000"/>
                    <a:lumOff val="40000"/>
                  </a:schemeClr>
                </a:solidFill>
              </a:rPr>
            </a:br>
            <a:r>
              <a:rPr lang="fr-FR" dirty="0">
                <a:solidFill>
                  <a:schemeClr val="accent6">
                    <a:lumMod val="60000"/>
                    <a:lumOff val="40000"/>
                  </a:schemeClr>
                </a:solidFill>
              </a:rPr>
              <a:t>versées aux dossiers de la zone IF accessible à tous les IF.</a:t>
            </a:r>
          </a:p>
        </p:txBody>
      </p:sp>
      <p:sp>
        <p:nvSpPr>
          <p:cNvPr id="4" name="TextBox 2"/>
          <p:cNvSpPr txBox="1"/>
          <p:nvPr/>
        </p:nvSpPr>
        <p:spPr>
          <a:xfrm>
            <a:off x="200107" y="1160486"/>
            <a:ext cx="6125156" cy="4893647"/>
          </a:xfrm>
          <a:prstGeom prst="rect">
            <a:avLst/>
          </a:prstGeom>
          <a:noFill/>
        </p:spPr>
        <p:txBody>
          <a:bodyPr wrap="square" rtlCol="0">
            <a:spAutoFit/>
          </a:bodyPr>
          <a:lstStyle/>
          <a:p>
            <a:r>
              <a:rPr lang="fr-FR" sz="2000" b="1" dirty="0" err="1" smtClean="0">
                <a:solidFill>
                  <a:schemeClr val="accent6"/>
                </a:solidFill>
              </a:rPr>
              <a:t>Voorwerp</a:t>
            </a:r>
            <a:endParaRPr lang="fr-FR" b="1" dirty="0" smtClean="0">
              <a:solidFill>
                <a:schemeClr val="accent6"/>
              </a:solidFill>
            </a:endParaRPr>
          </a:p>
          <a:p>
            <a:r>
              <a:rPr lang="fr-FR" dirty="0" err="1" smtClean="0">
                <a:solidFill>
                  <a:schemeClr val="accent6"/>
                </a:solidFill>
              </a:rPr>
              <a:t>Raamovereenkomsten</a:t>
            </a:r>
            <a:r>
              <a:rPr lang="fr-FR" dirty="0" smtClean="0">
                <a:solidFill>
                  <a:schemeClr val="accent6"/>
                </a:solidFill>
              </a:rPr>
              <a:t> </a:t>
            </a:r>
            <a:r>
              <a:rPr lang="fr-FR" dirty="0" err="1" smtClean="0">
                <a:solidFill>
                  <a:schemeClr val="accent6"/>
                </a:solidFill>
              </a:rPr>
              <a:t>waarbij</a:t>
            </a:r>
            <a:r>
              <a:rPr lang="fr-FR" dirty="0" smtClean="0">
                <a:solidFill>
                  <a:schemeClr val="accent6"/>
                </a:solidFill>
              </a:rPr>
              <a:t> Smals </a:t>
            </a:r>
            <a:r>
              <a:rPr lang="fr-FR" dirty="0" err="1" smtClean="0">
                <a:solidFill>
                  <a:schemeClr val="accent6"/>
                </a:solidFill>
              </a:rPr>
              <a:t>optreedt</a:t>
            </a:r>
            <a:r>
              <a:rPr lang="fr-FR" dirty="0" smtClean="0">
                <a:solidFill>
                  <a:schemeClr val="accent6"/>
                </a:solidFill>
              </a:rPr>
              <a:t> </a:t>
            </a:r>
            <a:r>
              <a:rPr lang="fr-FR" dirty="0" err="1" smtClean="0">
                <a:solidFill>
                  <a:schemeClr val="accent6"/>
                </a:solidFill>
              </a:rPr>
              <a:t>als</a:t>
            </a:r>
            <a:r>
              <a:rPr lang="fr-FR" dirty="0" smtClean="0">
                <a:solidFill>
                  <a:schemeClr val="accent6"/>
                </a:solidFill>
              </a:rPr>
              <a:t> </a:t>
            </a:r>
            <a:r>
              <a:rPr lang="fr-FR" dirty="0" err="1" smtClean="0">
                <a:solidFill>
                  <a:schemeClr val="accent6"/>
                </a:solidFill>
              </a:rPr>
              <a:t>aankoopcentrale</a:t>
            </a:r>
            <a:endParaRPr lang="fr-FR" dirty="0">
              <a:solidFill>
                <a:schemeClr val="accent6"/>
              </a:solidFill>
            </a:endParaRPr>
          </a:p>
          <a:p>
            <a:r>
              <a:rPr lang="fr-FR" sz="2000" b="1" dirty="0" err="1" smtClean="0">
                <a:solidFill>
                  <a:schemeClr val="accent6"/>
                </a:solidFill>
              </a:rPr>
              <a:t>Doelstelling</a:t>
            </a:r>
            <a:endParaRPr lang="fr-FR" b="1" dirty="0" smtClean="0">
              <a:solidFill>
                <a:schemeClr val="accent6"/>
              </a:solidFill>
            </a:endParaRPr>
          </a:p>
          <a:p>
            <a:r>
              <a:rPr lang="nl-NL" dirty="0" smtClean="0">
                <a:solidFill>
                  <a:schemeClr val="accent6"/>
                </a:solidFill>
              </a:rPr>
              <a:t>Advies van </a:t>
            </a:r>
            <a:r>
              <a:rPr lang="nl-NL" dirty="0">
                <a:solidFill>
                  <a:schemeClr val="accent6"/>
                </a:solidFill>
              </a:rPr>
              <a:t>gemachtigde IF (Tony Mortier) op alle RO </a:t>
            </a:r>
            <a:r>
              <a:rPr lang="nl-NL" dirty="0" smtClean="0">
                <a:solidFill>
                  <a:schemeClr val="accent6"/>
                </a:solidFill>
              </a:rPr>
              <a:t>met aankoopcentrale van Smals. </a:t>
            </a:r>
          </a:p>
          <a:p>
            <a:r>
              <a:rPr lang="fr-FR" dirty="0" err="1" smtClean="0">
                <a:solidFill>
                  <a:schemeClr val="accent6"/>
                </a:solidFill>
              </a:rPr>
              <a:t>Geen</a:t>
            </a:r>
            <a:r>
              <a:rPr lang="fr-FR" dirty="0" smtClean="0">
                <a:solidFill>
                  <a:schemeClr val="accent6"/>
                </a:solidFill>
              </a:rPr>
              <a:t> </a:t>
            </a:r>
            <a:r>
              <a:rPr lang="fr-FR" dirty="0" err="1" smtClean="0">
                <a:solidFill>
                  <a:schemeClr val="accent6"/>
                </a:solidFill>
              </a:rPr>
              <a:t>beoordeling</a:t>
            </a:r>
            <a:r>
              <a:rPr lang="fr-FR" dirty="0" smtClean="0">
                <a:solidFill>
                  <a:schemeClr val="accent6"/>
                </a:solidFill>
              </a:rPr>
              <a:t> van </a:t>
            </a:r>
            <a:r>
              <a:rPr lang="fr-FR" dirty="0" err="1" smtClean="0">
                <a:solidFill>
                  <a:schemeClr val="accent6"/>
                </a:solidFill>
              </a:rPr>
              <a:t>rechtshandelingen</a:t>
            </a:r>
            <a:r>
              <a:rPr lang="fr-FR" dirty="0" smtClean="0">
                <a:solidFill>
                  <a:schemeClr val="accent6"/>
                </a:solidFill>
              </a:rPr>
              <a:t> van Smals </a:t>
            </a:r>
            <a:r>
              <a:rPr lang="fr-FR" dirty="0" err="1" smtClean="0">
                <a:solidFill>
                  <a:schemeClr val="accent6"/>
                </a:solidFill>
              </a:rPr>
              <a:t>bij</a:t>
            </a:r>
            <a:r>
              <a:rPr lang="fr-FR" dirty="0" smtClean="0">
                <a:solidFill>
                  <a:schemeClr val="accent6"/>
                </a:solidFill>
              </a:rPr>
              <a:t> </a:t>
            </a:r>
            <a:r>
              <a:rPr lang="fr-FR" dirty="0" err="1" smtClean="0">
                <a:solidFill>
                  <a:schemeClr val="accent6"/>
                </a:solidFill>
              </a:rPr>
              <a:t>plaatsing</a:t>
            </a:r>
            <a:r>
              <a:rPr lang="fr-FR" dirty="0" smtClean="0">
                <a:solidFill>
                  <a:schemeClr val="accent6"/>
                </a:solidFill>
              </a:rPr>
              <a:t>, </a:t>
            </a:r>
            <a:r>
              <a:rPr lang="fr-FR" dirty="0" err="1" smtClean="0">
                <a:solidFill>
                  <a:schemeClr val="accent6"/>
                </a:solidFill>
              </a:rPr>
              <a:t>gunning</a:t>
            </a:r>
            <a:r>
              <a:rPr lang="fr-FR" dirty="0">
                <a:solidFill>
                  <a:schemeClr val="accent6"/>
                </a:solidFill>
              </a:rPr>
              <a:t> </a:t>
            </a:r>
            <a:r>
              <a:rPr lang="fr-FR" dirty="0" smtClean="0">
                <a:solidFill>
                  <a:schemeClr val="accent6"/>
                </a:solidFill>
              </a:rPr>
              <a:t>en </a:t>
            </a:r>
            <a:r>
              <a:rPr lang="fr-FR" dirty="0" err="1" smtClean="0">
                <a:solidFill>
                  <a:schemeClr val="accent6"/>
                </a:solidFill>
              </a:rPr>
              <a:t>sluiting</a:t>
            </a:r>
            <a:r>
              <a:rPr lang="fr-FR" dirty="0" smtClean="0">
                <a:solidFill>
                  <a:schemeClr val="accent6"/>
                </a:solidFill>
              </a:rPr>
              <a:t> RO </a:t>
            </a:r>
            <a:r>
              <a:rPr lang="fr-FR" dirty="0" err="1" smtClean="0">
                <a:solidFill>
                  <a:schemeClr val="accent6"/>
                </a:solidFill>
              </a:rPr>
              <a:t>door</a:t>
            </a:r>
            <a:r>
              <a:rPr lang="fr-FR" dirty="0" smtClean="0">
                <a:solidFill>
                  <a:schemeClr val="accent6"/>
                </a:solidFill>
              </a:rPr>
              <a:t> IF </a:t>
            </a:r>
            <a:r>
              <a:rPr lang="fr-FR" dirty="0" err="1" smtClean="0">
                <a:solidFill>
                  <a:schemeClr val="accent6"/>
                </a:solidFill>
              </a:rPr>
              <a:t>bij</a:t>
            </a:r>
            <a:r>
              <a:rPr lang="fr-FR" dirty="0" smtClean="0">
                <a:solidFill>
                  <a:schemeClr val="accent6"/>
                </a:solidFill>
              </a:rPr>
              <a:t> </a:t>
            </a:r>
            <a:r>
              <a:rPr lang="fr-FR" dirty="0" err="1" smtClean="0">
                <a:solidFill>
                  <a:schemeClr val="accent6"/>
                </a:solidFill>
              </a:rPr>
              <a:t>gebruikers</a:t>
            </a:r>
            <a:r>
              <a:rPr lang="fr-FR" dirty="0" smtClean="0">
                <a:solidFill>
                  <a:schemeClr val="accent6"/>
                </a:solidFill>
              </a:rPr>
              <a:t> </a:t>
            </a:r>
            <a:br>
              <a:rPr lang="fr-FR" dirty="0" smtClean="0">
                <a:solidFill>
                  <a:schemeClr val="accent6"/>
                </a:solidFill>
              </a:rPr>
            </a:br>
            <a:r>
              <a:rPr lang="fr-FR" dirty="0" smtClean="0">
                <a:solidFill>
                  <a:schemeClr val="accent6"/>
                </a:solidFill>
              </a:rPr>
              <a:t>van de RO indien de </a:t>
            </a:r>
            <a:r>
              <a:rPr lang="fr-FR" dirty="0" err="1" smtClean="0">
                <a:solidFill>
                  <a:schemeClr val="accent6"/>
                </a:solidFill>
              </a:rPr>
              <a:t>gemachtigde</a:t>
            </a:r>
            <a:r>
              <a:rPr lang="fr-FR" dirty="0" smtClean="0">
                <a:solidFill>
                  <a:schemeClr val="accent6"/>
                </a:solidFill>
              </a:rPr>
              <a:t> IF </a:t>
            </a:r>
            <a:r>
              <a:rPr lang="fr-FR" dirty="0" err="1" smtClean="0">
                <a:solidFill>
                  <a:schemeClr val="accent6"/>
                </a:solidFill>
              </a:rPr>
              <a:t>een</a:t>
            </a:r>
            <a:r>
              <a:rPr lang="fr-FR" dirty="0" smtClean="0">
                <a:solidFill>
                  <a:schemeClr val="accent6"/>
                </a:solidFill>
              </a:rPr>
              <a:t> </a:t>
            </a:r>
            <a:r>
              <a:rPr lang="fr-FR" dirty="0" err="1" smtClean="0">
                <a:solidFill>
                  <a:schemeClr val="accent6"/>
                </a:solidFill>
              </a:rPr>
              <a:t>gunstig</a:t>
            </a:r>
            <a:r>
              <a:rPr lang="fr-FR" dirty="0">
                <a:solidFill>
                  <a:schemeClr val="accent6"/>
                </a:solidFill>
              </a:rPr>
              <a:t> </a:t>
            </a:r>
            <a:r>
              <a:rPr lang="fr-FR" dirty="0" err="1" smtClean="0">
                <a:solidFill>
                  <a:schemeClr val="accent6"/>
                </a:solidFill>
              </a:rPr>
              <a:t>advies</a:t>
            </a:r>
            <a:r>
              <a:rPr lang="fr-FR" dirty="0" smtClean="0">
                <a:solidFill>
                  <a:schemeClr val="accent6"/>
                </a:solidFill>
              </a:rPr>
              <a:t> </a:t>
            </a:r>
            <a:r>
              <a:rPr lang="fr-FR" dirty="0" err="1" smtClean="0">
                <a:solidFill>
                  <a:schemeClr val="accent6"/>
                </a:solidFill>
              </a:rPr>
              <a:t>geeft</a:t>
            </a:r>
            <a:r>
              <a:rPr lang="fr-FR" dirty="0" smtClean="0">
                <a:solidFill>
                  <a:schemeClr val="accent6"/>
                </a:solidFill>
              </a:rPr>
              <a:t>, </a:t>
            </a:r>
            <a:br>
              <a:rPr lang="fr-FR" dirty="0" smtClean="0">
                <a:solidFill>
                  <a:schemeClr val="accent6"/>
                </a:solidFill>
              </a:rPr>
            </a:br>
            <a:r>
              <a:rPr lang="fr-FR" dirty="0" err="1" smtClean="0">
                <a:solidFill>
                  <a:schemeClr val="accent6"/>
                </a:solidFill>
              </a:rPr>
              <a:t>advies</a:t>
            </a:r>
            <a:r>
              <a:rPr lang="fr-FR" dirty="0" smtClean="0">
                <a:solidFill>
                  <a:schemeClr val="accent6"/>
                </a:solidFill>
              </a:rPr>
              <a:t> </a:t>
            </a:r>
            <a:r>
              <a:rPr lang="fr-FR" dirty="0" err="1" smtClean="0">
                <a:solidFill>
                  <a:schemeClr val="accent6"/>
                </a:solidFill>
              </a:rPr>
              <a:t>zonder</a:t>
            </a:r>
            <a:r>
              <a:rPr lang="fr-FR" dirty="0" smtClean="0">
                <a:solidFill>
                  <a:schemeClr val="accent6"/>
                </a:solidFill>
              </a:rPr>
              <a:t> </a:t>
            </a:r>
            <a:r>
              <a:rPr lang="fr-FR" dirty="0" err="1" smtClean="0">
                <a:solidFill>
                  <a:schemeClr val="accent6"/>
                </a:solidFill>
              </a:rPr>
              <a:t>fundamentele</a:t>
            </a:r>
            <a:r>
              <a:rPr lang="fr-FR" dirty="0" smtClean="0">
                <a:solidFill>
                  <a:schemeClr val="accent6"/>
                </a:solidFill>
              </a:rPr>
              <a:t> </a:t>
            </a:r>
            <a:r>
              <a:rPr lang="fr-FR" dirty="0" err="1" smtClean="0">
                <a:solidFill>
                  <a:schemeClr val="accent6"/>
                </a:solidFill>
              </a:rPr>
              <a:t>bezwaren</a:t>
            </a:r>
            <a:r>
              <a:rPr lang="fr-FR" dirty="0" smtClean="0">
                <a:solidFill>
                  <a:schemeClr val="accent6"/>
                </a:solidFill>
              </a:rPr>
              <a:t> of </a:t>
            </a:r>
            <a:r>
              <a:rPr lang="fr-FR" dirty="0" err="1" smtClean="0">
                <a:solidFill>
                  <a:schemeClr val="accent6"/>
                </a:solidFill>
              </a:rPr>
              <a:t>schriftelijke</a:t>
            </a:r>
            <a:r>
              <a:rPr lang="fr-FR" dirty="0" smtClean="0">
                <a:solidFill>
                  <a:schemeClr val="accent6"/>
                </a:solidFill>
              </a:rPr>
              <a:t> </a:t>
            </a:r>
            <a:r>
              <a:rPr lang="fr-FR" dirty="0" err="1" smtClean="0">
                <a:solidFill>
                  <a:schemeClr val="accent6"/>
                </a:solidFill>
              </a:rPr>
              <a:t>bevestiging</a:t>
            </a:r>
            <a:r>
              <a:rPr lang="fr-FR" dirty="0" smtClean="0">
                <a:solidFill>
                  <a:schemeClr val="accent6"/>
                </a:solidFill>
              </a:rPr>
              <a:t> van </a:t>
            </a:r>
            <a:r>
              <a:rPr lang="fr-FR" dirty="0" err="1" smtClean="0">
                <a:solidFill>
                  <a:schemeClr val="accent6"/>
                </a:solidFill>
              </a:rPr>
              <a:t>verval</a:t>
            </a:r>
            <a:r>
              <a:rPr lang="fr-FR" dirty="0" smtClean="0">
                <a:solidFill>
                  <a:schemeClr val="accent6"/>
                </a:solidFill>
              </a:rPr>
              <a:t> </a:t>
            </a:r>
            <a:r>
              <a:rPr lang="fr-FR" dirty="0" err="1" smtClean="0">
                <a:solidFill>
                  <a:schemeClr val="accent6"/>
                </a:solidFill>
              </a:rPr>
              <a:t>bezwaar</a:t>
            </a:r>
            <a:r>
              <a:rPr lang="fr-FR" dirty="0" smtClean="0">
                <a:solidFill>
                  <a:schemeClr val="accent6"/>
                </a:solidFill>
              </a:rPr>
              <a:t> na </a:t>
            </a:r>
            <a:r>
              <a:rPr lang="fr-FR" dirty="0" err="1" smtClean="0">
                <a:solidFill>
                  <a:schemeClr val="accent6"/>
                </a:solidFill>
              </a:rPr>
              <a:t>aanpassingen</a:t>
            </a:r>
            <a:r>
              <a:rPr lang="fr-FR" dirty="0" smtClean="0">
                <a:solidFill>
                  <a:schemeClr val="accent6"/>
                </a:solidFill>
              </a:rPr>
              <a:t> </a:t>
            </a:r>
            <a:r>
              <a:rPr lang="fr-FR" dirty="0" err="1" smtClean="0">
                <a:solidFill>
                  <a:schemeClr val="accent6"/>
                </a:solidFill>
              </a:rPr>
              <a:t>door</a:t>
            </a:r>
            <a:r>
              <a:rPr lang="fr-FR" dirty="0" smtClean="0">
                <a:solidFill>
                  <a:schemeClr val="accent6"/>
                </a:solidFill>
              </a:rPr>
              <a:t> Smals</a:t>
            </a:r>
            <a:endParaRPr lang="fr-FR" dirty="0">
              <a:solidFill>
                <a:schemeClr val="accent6"/>
              </a:solidFill>
            </a:endParaRPr>
          </a:p>
          <a:p>
            <a:r>
              <a:rPr lang="fr-FR" sz="2000" b="1" dirty="0" err="1" smtClean="0">
                <a:solidFill>
                  <a:schemeClr val="accent6"/>
                </a:solidFill>
              </a:rPr>
              <a:t>Werkwijze</a:t>
            </a:r>
            <a:endParaRPr lang="fr-FR" b="1" dirty="0" smtClean="0">
              <a:solidFill>
                <a:schemeClr val="accent6"/>
              </a:solidFill>
            </a:endParaRPr>
          </a:p>
          <a:p>
            <a:r>
              <a:rPr lang="fr-FR" dirty="0" err="1" smtClean="0">
                <a:solidFill>
                  <a:schemeClr val="accent6"/>
                </a:solidFill>
              </a:rPr>
              <a:t>Voorlegging</a:t>
            </a:r>
            <a:r>
              <a:rPr lang="fr-FR" dirty="0" smtClean="0">
                <a:solidFill>
                  <a:schemeClr val="accent6"/>
                </a:solidFill>
              </a:rPr>
              <a:t> </a:t>
            </a:r>
            <a:r>
              <a:rPr lang="fr-FR" dirty="0" err="1" smtClean="0">
                <a:solidFill>
                  <a:schemeClr val="accent6"/>
                </a:solidFill>
              </a:rPr>
              <a:t>voor</a:t>
            </a:r>
            <a:r>
              <a:rPr lang="fr-FR" dirty="0" smtClean="0">
                <a:solidFill>
                  <a:schemeClr val="accent6"/>
                </a:solidFill>
              </a:rPr>
              <a:t> </a:t>
            </a:r>
            <a:r>
              <a:rPr lang="fr-FR" dirty="0" err="1" smtClean="0">
                <a:solidFill>
                  <a:schemeClr val="accent6"/>
                </a:solidFill>
              </a:rPr>
              <a:t>advies</a:t>
            </a:r>
            <a:r>
              <a:rPr lang="fr-FR" dirty="0" smtClean="0">
                <a:solidFill>
                  <a:schemeClr val="accent6"/>
                </a:solidFill>
              </a:rPr>
              <a:t> </a:t>
            </a:r>
            <a:r>
              <a:rPr lang="fr-FR" dirty="0" err="1" smtClean="0">
                <a:solidFill>
                  <a:schemeClr val="accent6"/>
                </a:solidFill>
              </a:rPr>
              <a:t>aan</a:t>
            </a:r>
            <a:r>
              <a:rPr lang="fr-FR" dirty="0" smtClean="0">
                <a:solidFill>
                  <a:schemeClr val="accent6"/>
                </a:solidFill>
              </a:rPr>
              <a:t> IF van </a:t>
            </a:r>
            <a:r>
              <a:rPr lang="fr-FR" dirty="0" err="1" smtClean="0">
                <a:solidFill>
                  <a:schemeClr val="accent6"/>
                </a:solidFill>
              </a:rPr>
              <a:t>alle</a:t>
            </a:r>
            <a:r>
              <a:rPr lang="fr-FR" dirty="0" smtClean="0">
                <a:solidFill>
                  <a:schemeClr val="accent6"/>
                </a:solidFill>
              </a:rPr>
              <a:t> </a:t>
            </a:r>
            <a:r>
              <a:rPr lang="fr-FR" dirty="0" err="1" smtClean="0">
                <a:solidFill>
                  <a:schemeClr val="accent6"/>
                </a:solidFill>
              </a:rPr>
              <a:t>opdrachtdocumenten</a:t>
            </a:r>
            <a:r>
              <a:rPr lang="fr-FR" dirty="0" smtClean="0">
                <a:solidFill>
                  <a:schemeClr val="accent6"/>
                </a:solidFill>
              </a:rPr>
              <a:t> </a:t>
            </a:r>
            <a:r>
              <a:rPr lang="fr-FR" dirty="0" err="1" smtClean="0">
                <a:solidFill>
                  <a:schemeClr val="accent6"/>
                </a:solidFill>
              </a:rPr>
              <a:t>gedurende</a:t>
            </a:r>
            <a:r>
              <a:rPr lang="fr-FR" dirty="0" smtClean="0">
                <a:solidFill>
                  <a:schemeClr val="accent6"/>
                </a:solidFill>
              </a:rPr>
              <a:t> de </a:t>
            </a:r>
            <a:r>
              <a:rPr lang="fr-FR" dirty="0" err="1" smtClean="0">
                <a:solidFill>
                  <a:schemeClr val="accent6"/>
                </a:solidFill>
              </a:rPr>
              <a:t>plaatsingsprocedure</a:t>
            </a:r>
            <a:r>
              <a:rPr lang="fr-FR" dirty="0" smtClean="0">
                <a:solidFill>
                  <a:schemeClr val="accent6"/>
                </a:solidFill>
              </a:rPr>
              <a:t>. Via </a:t>
            </a:r>
            <a:r>
              <a:rPr lang="fr-FR" dirty="0" err="1" smtClean="0">
                <a:solidFill>
                  <a:schemeClr val="accent6"/>
                </a:solidFill>
              </a:rPr>
              <a:t>Sharepointplatform</a:t>
            </a:r>
            <a:r>
              <a:rPr lang="fr-FR" dirty="0" smtClean="0">
                <a:solidFill>
                  <a:schemeClr val="accent6"/>
                </a:solidFill>
              </a:rPr>
              <a:t>.</a:t>
            </a:r>
            <a:br>
              <a:rPr lang="fr-FR" dirty="0" smtClean="0">
                <a:solidFill>
                  <a:schemeClr val="accent6"/>
                </a:solidFill>
              </a:rPr>
            </a:br>
            <a:r>
              <a:rPr lang="fr-FR" dirty="0" smtClean="0">
                <a:solidFill>
                  <a:schemeClr val="accent6"/>
                </a:solidFill>
              </a:rPr>
              <a:t>Na de </a:t>
            </a:r>
            <a:r>
              <a:rPr lang="fr-FR" dirty="0" err="1" smtClean="0">
                <a:solidFill>
                  <a:schemeClr val="accent6"/>
                </a:solidFill>
              </a:rPr>
              <a:t>sluiting</a:t>
            </a:r>
            <a:r>
              <a:rPr lang="fr-FR" dirty="0" smtClean="0">
                <a:solidFill>
                  <a:schemeClr val="accent6"/>
                </a:solidFill>
              </a:rPr>
              <a:t> van de RO </a:t>
            </a:r>
            <a:r>
              <a:rPr lang="fr-FR" dirty="0" err="1" smtClean="0">
                <a:solidFill>
                  <a:schemeClr val="accent6"/>
                </a:solidFill>
              </a:rPr>
              <a:t>gaat</a:t>
            </a:r>
            <a:r>
              <a:rPr lang="fr-FR" dirty="0" smtClean="0">
                <a:solidFill>
                  <a:schemeClr val="accent6"/>
                </a:solidFill>
              </a:rPr>
              <a:t> </a:t>
            </a:r>
            <a:r>
              <a:rPr lang="fr-FR" dirty="0" err="1" smtClean="0">
                <a:solidFill>
                  <a:schemeClr val="accent6"/>
                </a:solidFill>
              </a:rPr>
              <a:t>een</a:t>
            </a:r>
            <a:r>
              <a:rPr lang="fr-FR" dirty="0" smtClean="0">
                <a:solidFill>
                  <a:schemeClr val="accent6"/>
                </a:solidFill>
              </a:rPr>
              <a:t> </a:t>
            </a:r>
            <a:r>
              <a:rPr lang="fr-FR" dirty="0" err="1" smtClean="0">
                <a:solidFill>
                  <a:schemeClr val="accent6"/>
                </a:solidFill>
              </a:rPr>
              <a:t>kopie</a:t>
            </a:r>
            <a:r>
              <a:rPr lang="fr-FR" dirty="0" smtClean="0">
                <a:solidFill>
                  <a:schemeClr val="accent6"/>
                </a:solidFill>
              </a:rPr>
              <a:t> van de </a:t>
            </a:r>
            <a:r>
              <a:rPr lang="fr-FR" dirty="0" err="1" smtClean="0">
                <a:solidFill>
                  <a:schemeClr val="accent6"/>
                </a:solidFill>
              </a:rPr>
              <a:t>nodige</a:t>
            </a:r>
            <a:r>
              <a:rPr lang="fr-FR" dirty="0" smtClean="0">
                <a:solidFill>
                  <a:schemeClr val="accent6"/>
                </a:solidFill>
              </a:rPr>
              <a:t> </a:t>
            </a:r>
            <a:r>
              <a:rPr lang="fr-FR" dirty="0" err="1" smtClean="0">
                <a:solidFill>
                  <a:schemeClr val="accent6"/>
                </a:solidFill>
              </a:rPr>
              <a:t>definitieve</a:t>
            </a:r>
            <a:r>
              <a:rPr lang="fr-FR" dirty="0" smtClean="0">
                <a:solidFill>
                  <a:schemeClr val="accent6"/>
                </a:solidFill>
              </a:rPr>
              <a:t> </a:t>
            </a:r>
            <a:r>
              <a:rPr lang="fr-FR" dirty="0" err="1" smtClean="0">
                <a:solidFill>
                  <a:schemeClr val="accent6"/>
                </a:solidFill>
              </a:rPr>
              <a:t>documenten</a:t>
            </a:r>
            <a:r>
              <a:rPr lang="fr-FR" dirty="0" smtClean="0">
                <a:solidFill>
                  <a:schemeClr val="accent6"/>
                </a:solidFill>
              </a:rPr>
              <a:t> en het </a:t>
            </a:r>
            <a:r>
              <a:rPr lang="fr-FR" dirty="0" err="1" smtClean="0">
                <a:solidFill>
                  <a:schemeClr val="accent6"/>
                </a:solidFill>
              </a:rPr>
              <a:t>advies</a:t>
            </a:r>
            <a:r>
              <a:rPr lang="fr-FR" dirty="0" smtClean="0">
                <a:solidFill>
                  <a:schemeClr val="accent6"/>
                </a:solidFill>
              </a:rPr>
              <a:t> van de </a:t>
            </a:r>
            <a:r>
              <a:rPr lang="fr-FR" dirty="0" err="1" smtClean="0">
                <a:solidFill>
                  <a:schemeClr val="accent6"/>
                </a:solidFill>
              </a:rPr>
              <a:t>gemachtigde</a:t>
            </a:r>
            <a:r>
              <a:rPr lang="fr-FR" dirty="0" smtClean="0">
                <a:solidFill>
                  <a:schemeClr val="accent6"/>
                </a:solidFill>
              </a:rPr>
              <a:t> IF </a:t>
            </a:r>
            <a:r>
              <a:rPr lang="fr-FR" dirty="0" err="1" smtClean="0">
                <a:solidFill>
                  <a:schemeClr val="accent6"/>
                </a:solidFill>
              </a:rPr>
              <a:t>naar</a:t>
            </a:r>
            <a:r>
              <a:rPr lang="fr-FR" dirty="0" smtClean="0">
                <a:solidFill>
                  <a:schemeClr val="accent6"/>
                </a:solidFill>
              </a:rPr>
              <a:t> de dossiers op de IF-zone die </a:t>
            </a:r>
            <a:r>
              <a:rPr lang="fr-FR" dirty="0" err="1" smtClean="0">
                <a:solidFill>
                  <a:schemeClr val="accent6"/>
                </a:solidFill>
              </a:rPr>
              <a:t>voor</a:t>
            </a:r>
            <a:r>
              <a:rPr lang="fr-FR" dirty="0" smtClean="0">
                <a:solidFill>
                  <a:schemeClr val="accent6"/>
                </a:solidFill>
              </a:rPr>
              <a:t> </a:t>
            </a:r>
            <a:r>
              <a:rPr lang="fr-FR" dirty="0" err="1" smtClean="0">
                <a:solidFill>
                  <a:schemeClr val="accent6"/>
                </a:solidFill>
              </a:rPr>
              <a:t>alle</a:t>
            </a:r>
            <a:r>
              <a:rPr lang="fr-FR" dirty="0" smtClean="0">
                <a:solidFill>
                  <a:schemeClr val="accent6"/>
                </a:solidFill>
              </a:rPr>
              <a:t> IF </a:t>
            </a:r>
            <a:r>
              <a:rPr lang="fr-FR" dirty="0" err="1" smtClean="0">
                <a:solidFill>
                  <a:schemeClr val="accent6"/>
                </a:solidFill>
              </a:rPr>
              <a:t>toegankelijk</a:t>
            </a:r>
            <a:r>
              <a:rPr lang="fr-FR" dirty="0" smtClean="0">
                <a:solidFill>
                  <a:schemeClr val="accent6"/>
                </a:solidFill>
              </a:rPr>
              <a:t> </a:t>
            </a:r>
            <a:r>
              <a:rPr lang="fr-FR" dirty="0" err="1" smtClean="0">
                <a:solidFill>
                  <a:schemeClr val="accent6"/>
                </a:solidFill>
              </a:rPr>
              <a:t>is</a:t>
            </a:r>
            <a:r>
              <a:rPr lang="fr-FR" dirty="0" smtClean="0">
                <a:solidFill>
                  <a:schemeClr val="accent6"/>
                </a:solidFill>
              </a:rPr>
              <a:t>.</a:t>
            </a:r>
            <a:endParaRPr lang="fr-FR" dirty="0">
              <a:solidFill>
                <a:schemeClr val="accent6"/>
              </a:solidFill>
            </a:endParaRPr>
          </a:p>
        </p:txBody>
      </p:sp>
    </p:spTree>
    <p:extLst>
      <p:ext uri="{BB962C8B-B14F-4D97-AF65-F5344CB8AC3E}">
        <p14:creationId xmlns:p14="http://schemas.microsoft.com/office/powerpoint/2010/main" val="443388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79D1D-D92B-BA4F-A55A-637F1818A04A}"/>
              </a:ext>
            </a:extLst>
          </p:cNvPr>
          <p:cNvSpPr>
            <a:spLocks noGrp="1"/>
          </p:cNvSpPr>
          <p:nvPr>
            <p:ph type="ctrTitle"/>
          </p:nvPr>
        </p:nvSpPr>
        <p:spPr/>
        <p:txBody>
          <a:bodyPr>
            <a:normAutofit/>
          </a:bodyPr>
          <a:lstStyle/>
          <a:p>
            <a:r>
              <a:rPr lang="en-US" dirty="0" smtClean="0"/>
              <a:t>Smals ≠ SFA (2018)</a:t>
            </a:r>
            <a:endParaRPr lang="en-US" dirty="0"/>
          </a:p>
        </p:txBody>
      </p:sp>
      <p:sp>
        <p:nvSpPr>
          <p:cNvPr id="3" name="Rectangle 2"/>
          <p:cNvSpPr/>
          <p:nvPr/>
        </p:nvSpPr>
        <p:spPr>
          <a:xfrm>
            <a:off x="290945" y="1105594"/>
            <a:ext cx="5839511" cy="5334794"/>
          </a:xfrm>
          <a:prstGeom prst="rect">
            <a:avLst/>
          </a:prstGeom>
        </p:spPr>
        <p:txBody>
          <a:bodyPr wrap="square">
            <a:spAutoFit/>
          </a:bodyPr>
          <a:lstStyle/>
          <a:p>
            <a:r>
              <a:rPr lang="nl-NL" dirty="0" smtClean="0">
                <a:solidFill>
                  <a:schemeClr val="accent6"/>
                </a:solidFill>
              </a:rPr>
              <a:t>KB 22/12/2017 inzake </a:t>
            </a:r>
            <a:r>
              <a:rPr lang="nl-NL" dirty="0">
                <a:solidFill>
                  <a:schemeClr val="accent6"/>
                </a:solidFill>
              </a:rPr>
              <a:t>de federaal gecentraliseerde </a:t>
            </a:r>
            <a:r>
              <a:rPr lang="nl-NL" dirty="0" smtClean="0">
                <a:solidFill>
                  <a:schemeClr val="accent6"/>
                </a:solidFill>
              </a:rPr>
              <a:t>overheidsopdrachten </a:t>
            </a:r>
            <a:r>
              <a:rPr lang="nl-NL" dirty="0">
                <a:solidFill>
                  <a:schemeClr val="accent6"/>
                </a:solidFill>
              </a:rPr>
              <a:t>in het kader van het federaal </a:t>
            </a:r>
            <a:r>
              <a:rPr lang="nl-NL" dirty="0" smtClean="0">
                <a:solidFill>
                  <a:schemeClr val="accent6"/>
                </a:solidFill>
              </a:rPr>
              <a:t>aankoopbeleid</a:t>
            </a:r>
          </a:p>
          <a:p>
            <a:endParaRPr lang="nl-NL" dirty="0">
              <a:solidFill>
                <a:schemeClr val="accent6"/>
              </a:solidFill>
            </a:endParaRPr>
          </a:p>
          <a:p>
            <a:pPr marL="285750" indent="-285750">
              <a:spcAft>
                <a:spcPts val="300"/>
              </a:spcAft>
              <a:buClr>
                <a:srgbClr val="9B008F"/>
              </a:buClr>
              <a:buFont typeface="Arial" panose="020B0604020202020204" pitchFamily="34" charset="0"/>
              <a:buChar char="•"/>
            </a:pPr>
            <a:r>
              <a:rPr lang="nl-NL" b="1" dirty="0" smtClean="0">
                <a:solidFill>
                  <a:schemeClr val="accent6"/>
                </a:solidFill>
              </a:rPr>
              <a:t>actieve deelnemer</a:t>
            </a:r>
            <a:r>
              <a:rPr lang="nl-NL" b="1" dirty="0">
                <a:solidFill>
                  <a:schemeClr val="accent6"/>
                </a:solidFill>
              </a:rPr>
              <a:t>: </a:t>
            </a:r>
            <a:r>
              <a:rPr lang="nl-NL" dirty="0" smtClean="0">
                <a:solidFill>
                  <a:schemeClr val="accent6"/>
                </a:solidFill>
              </a:rPr>
              <a:t>verplichte deelname en kan aankoopcentrale zijn</a:t>
            </a:r>
          </a:p>
          <a:p>
            <a:pPr marL="285750" indent="-285750">
              <a:spcAft>
                <a:spcPts val="300"/>
              </a:spcAft>
              <a:buClr>
                <a:srgbClr val="9B008F"/>
              </a:buClr>
              <a:buFont typeface="Arial" panose="020B0604020202020204" pitchFamily="34" charset="0"/>
              <a:buChar char="•"/>
            </a:pPr>
            <a:r>
              <a:rPr lang="nl-NL" b="1" dirty="0">
                <a:solidFill>
                  <a:schemeClr val="accent6"/>
                </a:solidFill>
              </a:rPr>
              <a:t>p</a:t>
            </a:r>
            <a:r>
              <a:rPr lang="nl-NL" b="1" dirty="0" smtClean="0">
                <a:solidFill>
                  <a:schemeClr val="accent6"/>
                </a:solidFill>
              </a:rPr>
              <a:t>assieve deelnemer</a:t>
            </a:r>
            <a:r>
              <a:rPr lang="nl-NL" b="1" dirty="0">
                <a:solidFill>
                  <a:schemeClr val="accent6"/>
                </a:solidFill>
              </a:rPr>
              <a:t>: </a:t>
            </a:r>
            <a:r>
              <a:rPr lang="nl-NL" dirty="0" smtClean="0">
                <a:solidFill>
                  <a:schemeClr val="accent6"/>
                </a:solidFill>
              </a:rPr>
              <a:t>vrijwillige deelname en kan geen aankoopcentrale zijn</a:t>
            </a:r>
          </a:p>
          <a:p>
            <a:pPr marL="285750" indent="-285750">
              <a:spcAft>
                <a:spcPts val="300"/>
              </a:spcAft>
              <a:buClr>
                <a:srgbClr val="9B008F"/>
              </a:buClr>
              <a:buFont typeface="Arial" panose="020B0604020202020204" pitchFamily="34" charset="0"/>
              <a:buChar char="•"/>
            </a:pPr>
            <a:r>
              <a:rPr lang="nl-NL" b="1" dirty="0">
                <a:solidFill>
                  <a:schemeClr val="accent6"/>
                </a:solidFill>
              </a:rPr>
              <a:t>S</a:t>
            </a:r>
            <a:r>
              <a:rPr lang="nl-NL" b="1" dirty="0" smtClean="0">
                <a:solidFill>
                  <a:schemeClr val="accent6"/>
                </a:solidFill>
              </a:rPr>
              <a:t>mals</a:t>
            </a:r>
            <a:r>
              <a:rPr lang="nl-NL" dirty="0" smtClean="0">
                <a:solidFill>
                  <a:schemeClr val="accent6"/>
                </a:solidFill>
              </a:rPr>
              <a:t> = passieve deelnemer (zoals ook de OISZ dat zijn)</a:t>
            </a:r>
          </a:p>
          <a:p>
            <a:pPr marL="285750" indent="-285750">
              <a:spcAft>
                <a:spcPts val="300"/>
              </a:spcAft>
              <a:buClr>
                <a:srgbClr val="9B008F"/>
              </a:buClr>
              <a:buFont typeface="Arial" panose="020B0604020202020204" pitchFamily="34" charset="0"/>
              <a:buChar char="•"/>
            </a:pPr>
            <a:r>
              <a:rPr lang="nl-NL" dirty="0">
                <a:solidFill>
                  <a:schemeClr val="accent6"/>
                </a:solidFill>
              </a:rPr>
              <a:t>d</a:t>
            </a:r>
            <a:r>
              <a:rPr lang="nl-NL" dirty="0" smtClean="0">
                <a:solidFill>
                  <a:schemeClr val="accent6"/>
                </a:solidFill>
              </a:rPr>
              <a:t>elen KB SFA niet van toepassing </a:t>
            </a:r>
            <a:r>
              <a:rPr lang="nl-NL" dirty="0">
                <a:solidFill>
                  <a:schemeClr val="accent6"/>
                </a:solidFill>
              </a:rPr>
              <a:t>op </a:t>
            </a:r>
            <a:r>
              <a:rPr lang="nl-NL" dirty="0" smtClean="0">
                <a:solidFill>
                  <a:schemeClr val="accent6"/>
                </a:solidFill>
              </a:rPr>
              <a:t>“de </a:t>
            </a:r>
            <a:r>
              <a:rPr lang="nl-NL" dirty="0">
                <a:solidFill>
                  <a:schemeClr val="accent6"/>
                </a:solidFill>
              </a:rPr>
              <a:t>gemeenschappelijke overeenkomsten met betrekking tot ICT, waarvoor een specifieke inhoudelijk coördinerende beheersstructuur </a:t>
            </a:r>
            <a:r>
              <a:rPr lang="nl-NL" dirty="0" smtClean="0">
                <a:solidFill>
                  <a:schemeClr val="accent6"/>
                </a:solidFill>
              </a:rPr>
              <a:t>bestaat”</a:t>
            </a:r>
          </a:p>
          <a:p>
            <a:pPr marL="285750" indent="-285750">
              <a:spcAft>
                <a:spcPts val="300"/>
              </a:spcAft>
              <a:buClr>
                <a:srgbClr val="9B008F"/>
              </a:buClr>
              <a:buFont typeface="Arial" panose="020B0604020202020204" pitchFamily="34" charset="0"/>
              <a:buChar char="•"/>
            </a:pPr>
            <a:r>
              <a:rPr lang="nl-NL" dirty="0">
                <a:solidFill>
                  <a:schemeClr val="accent6"/>
                </a:solidFill>
              </a:rPr>
              <a:t>w</a:t>
            </a:r>
            <a:r>
              <a:rPr lang="nl-NL" dirty="0" smtClean="0">
                <a:solidFill>
                  <a:schemeClr val="accent6"/>
                </a:solidFill>
              </a:rPr>
              <a:t>el </a:t>
            </a:r>
            <a:r>
              <a:rPr lang="nl-NL" dirty="0">
                <a:solidFill>
                  <a:schemeClr val="accent6"/>
                </a:solidFill>
              </a:rPr>
              <a:t>2° een strategische coördinator gespecialiseerd in gemeenschappelijke overeenkomsten inzake ICT aangeduid per consensus door alle hoogste administratieve </a:t>
            </a:r>
            <a:r>
              <a:rPr lang="nl-NL" dirty="0" smtClean="0">
                <a:solidFill>
                  <a:schemeClr val="accent6"/>
                </a:solidFill>
              </a:rPr>
              <a:t>verantwoordelijken (in </a:t>
            </a:r>
            <a:r>
              <a:rPr lang="nl-NL" dirty="0" err="1" smtClean="0">
                <a:solidFill>
                  <a:schemeClr val="accent6"/>
                </a:solidFill>
              </a:rPr>
              <a:t>casu</a:t>
            </a:r>
            <a:r>
              <a:rPr lang="nl-NL" dirty="0" smtClean="0">
                <a:solidFill>
                  <a:schemeClr val="accent6"/>
                </a:solidFill>
              </a:rPr>
              <a:t>: Christophe Stoquart, Directeur ICT-aankopen en Logistiek Smals )</a:t>
            </a:r>
            <a:endParaRPr lang="nl-BE" dirty="0">
              <a:solidFill>
                <a:schemeClr val="accent6"/>
              </a:solidFill>
            </a:endParaRPr>
          </a:p>
        </p:txBody>
      </p:sp>
      <p:sp>
        <p:nvSpPr>
          <p:cNvPr id="4" name="Rectangle 3"/>
          <p:cNvSpPr/>
          <p:nvPr/>
        </p:nvSpPr>
        <p:spPr>
          <a:xfrm>
            <a:off x="6282856" y="1105594"/>
            <a:ext cx="5839511" cy="5334794"/>
          </a:xfrm>
          <a:prstGeom prst="rect">
            <a:avLst/>
          </a:prstGeom>
        </p:spPr>
        <p:txBody>
          <a:bodyPr wrap="square">
            <a:spAutoFit/>
          </a:bodyPr>
          <a:lstStyle/>
          <a:p>
            <a:r>
              <a:rPr lang="fr-BE" dirty="0">
                <a:solidFill>
                  <a:schemeClr val="accent6">
                    <a:lumMod val="60000"/>
                    <a:lumOff val="40000"/>
                  </a:schemeClr>
                </a:solidFill>
              </a:rPr>
              <a:t>AR du 22/12/2017 relatif aux marchés publics fédéraux centralisés dans le cadre de la politique fédérale d'achats</a:t>
            </a:r>
            <a:br>
              <a:rPr lang="fr-BE" dirty="0">
                <a:solidFill>
                  <a:schemeClr val="accent6">
                    <a:lumMod val="60000"/>
                    <a:lumOff val="40000"/>
                  </a:schemeClr>
                </a:solidFill>
              </a:rPr>
            </a:br>
            <a:r>
              <a:rPr lang="fr-BE" dirty="0">
                <a:solidFill>
                  <a:schemeClr val="accent6">
                    <a:lumMod val="60000"/>
                    <a:lumOff val="40000"/>
                  </a:schemeClr>
                </a:solidFill>
              </a:rPr>
              <a:t/>
            </a:r>
            <a:br>
              <a:rPr lang="fr-BE" dirty="0">
                <a:solidFill>
                  <a:schemeClr val="accent6">
                    <a:lumMod val="60000"/>
                    <a:lumOff val="40000"/>
                  </a:schemeClr>
                </a:solidFill>
              </a:rPr>
            </a:br>
            <a:endParaRPr lang="fr-BE" dirty="0">
              <a:solidFill>
                <a:schemeClr val="accent6">
                  <a:lumMod val="60000"/>
                  <a:lumOff val="40000"/>
                </a:schemeClr>
              </a:solidFill>
            </a:endParaRPr>
          </a:p>
          <a:p>
            <a:pPr marL="285750" indent="-285750">
              <a:spcAft>
                <a:spcPts val="300"/>
              </a:spcAft>
              <a:buClr>
                <a:srgbClr val="9B008F"/>
              </a:buClr>
              <a:buFont typeface="Arial" panose="020B0604020202020204" pitchFamily="34" charset="0"/>
              <a:buChar char="•"/>
            </a:pPr>
            <a:r>
              <a:rPr lang="fr-BE" b="1" dirty="0" smtClean="0">
                <a:solidFill>
                  <a:schemeClr val="accent6">
                    <a:lumMod val="60000"/>
                    <a:lumOff val="40000"/>
                  </a:schemeClr>
                </a:solidFill>
              </a:rPr>
              <a:t>participant </a:t>
            </a:r>
            <a:r>
              <a:rPr lang="fr-BE" b="1" dirty="0">
                <a:solidFill>
                  <a:schemeClr val="accent6">
                    <a:lumMod val="60000"/>
                    <a:lumOff val="40000"/>
                  </a:schemeClr>
                </a:solidFill>
              </a:rPr>
              <a:t>actif : </a:t>
            </a:r>
            <a:r>
              <a:rPr lang="fr-BE" dirty="0">
                <a:solidFill>
                  <a:schemeClr val="accent6">
                    <a:lumMod val="60000"/>
                    <a:lumOff val="40000"/>
                  </a:schemeClr>
                </a:solidFill>
              </a:rPr>
              <a:t>participation obligatoire et peut être une centrale d’achats</a:t>
            </a:r>
          </a:p>
          <a:p>
            <a:pPr marL="285750" indent="-285750">
              <a:spcAft>
                <a:spcPts val="300"/>
              </a:spcAft>
              <a:buClr>
                <a:srgbClr val="9B008F"/>
              </a:buClr>
              <a:buFont typeface="Arial" panose="020B0604020202020204" pitchFamily="34" charset="0"/>
              <a:buChar char="•"/>
            </a:pPr>
            <a:r>
              <a:rPr lang="fr-BE" b="1" dirty="0" smtClean="0">
                <a:solidFill>
                  <a:schemeClr val="accent6">
                    <a:lumMod val="60000"/>
                    <a:lumOff val="40000"/>
                  </a:schemeClr>
                </a:solidFill>
              </a:rPr>
              <a:t>participant </a:t>
            </a:r>
            <a:r>
              <a:rPr lang="fr-BE" b="1" dirty="0">
                <a:solidFill>
                  <a:schemeClr val="accent6">
                    <a:lumMod val="60000"/>
                    <a:lumOff val="40000"/>
                  </a:schemeClr>
                </a:solidFill>
              </a:rPr>
              <a:t>passif : </a:t>
            </a:r>
            <a:r>
              <a:rPr lang="fr-BE" dirty="0">
                <a:solidFill>
                  <a:schemeClr val="accent6">
                    <a:lumMod val="60000"/>
                    <a:lumOff val="40000"/>
                  </a:schemeClr>
                </a:solidFill>
              </a:rPr>
              <a:t>participation volontaire et ne peut pas être une centrale d’achats</a:t>
            </a:r>
          </a:p>
          <a:p>
            <a:pPr marL="285750" indent="-285750">
              <a:spcAft>
                <a:spcPts val="300"/>
              </a:spcAft>
              <a:buClr>
                <a:srgbClr val="9B008F"/>
              </a:buClr>
              <a:buFont typeface="Arial" panose="020B0604020202020204" pitchFamily="34" charset="0"/>
              <a:buChar char="•"/>
            </a:pPr>
            <a:r>
              <a:rPr lang="fr-BE" b="1" dirty="0">
                <a:solidFill>
                  <a:schemeClr val="accent6">
                    <a:lumMod val="60000"/>
                    <a:lumOff val="40000"/>
                  </a:schemeClr>
                </a:solidFill>
              </a:rPr>
              <a:t>Smals</a:t>
            </a:r>
            <a:r>
              <a:rPr lang="fr-BE" dirty="0">
                <a:solidFill>
                  <a:schemeClr val="accent6">
                    <a:lumMod val="60000"/>
                    <a:lumOff val="40000"/>
                  </a:schemeClr>
                </a:solidFill>
              </a:rPr>
              <a:t> = participant passif (comme les IPSS)</a:t>
            </a:r>
          </a:p>
          <a:p>
            <a:pPr marL="285750" indent="-285750">
              <a:spcAft>
                <a:spcPts val="300"/>
              </a:spcAft>
              <a:buClr>
                <a:srgbClr val="9B008F"/>
              </a:buClr>
              <a:buFont typeface="Arial" panose="020B0604020202020204" pitchFamily="34" charset="0"/>
              <a:buChar char="•"/>
            </a:pPr>
            <a:r>
              <a:rPr lang="fr-BE" dirty="0" smtClean="0">
                <a:solidFill>
                  <a:schemeClr val="accent6">
                    <a:lumMod val="60000"/>
                    <a:lumOff val="40000"/>
                  </a:schemeClr>
                </a:solidFill>
              </a:rPr>
              <a:t>certaines </a:t>
            </a:r>
            <a:r>
              <a:rPr lang="fr-BE" dirty="0">
                <a:solidFill>
                  <a:schemeClr val="accent6">
                    <a:lumMod val="60000"/>
                    <a:lumOff val="40000"/>
                  </a:schemeClr>
                </a:solidFill>
              </a:rPr>
              <a:t>parties de l’AR CSAF ne s'appliquent pas aux </a:t>
            </a:r>
            <a:br>
              <a:rPr lang="fr-BE" dirty="0">
                <a:solidFill>
                  <a:schemeClr val="accent6">
                    <a:lumMod val="60000"/>
                    <a:lumOff val="40000"/>
                  </a:schemeClr>
                </a:solidFill>
              </a:rPr>
            </a:br>
            <a:r>
              <a:rPr lang="fr-BE" dirty="0">
                <a:solidFill>
                  <a:schemeClr val="accent6">
                    <a:lumMod val="60000"/>
                    <a:lumOff val="40000"/>
                  </a:schemeClr>
                </a:solidFill>
              </a:rPr>
              <a:t>« contrats communs concernant l'ICT pour lesquels il existe une structure de gestion et de coordination spécifique »</a:t>
            </a:r>
          </a:p>
          <a:p>
            <a:pPr marL="285750" indent="-285750">
              <a:spcAft>
                <a:spcPts val="300"/>
              </a:spcAft>
              <a:buClr>
                <a:srgbClr val="9B008F"/>
              </a:buClr>
              <a:buFont typeface="Arial" panose="020B0604020202020204" pitchFamily="34" charset="0"/>
              <a:buChar char="•"/>
            </a:pPr>
            <a:r>
              <a:rPr lang="fr-BE" dirty="0">
                <a:solidFill>
                  <a:schemeClr val="accent6">
                    <a:lumMod val="60000"/>
                    <a:lumOff val="40000"/>
                  </a:schemeClr>
                </a:solidFill>
              </a:rPr>
              <a:t>2° un coordinateur stratégique spécialisé dans les contrats communs en matière d'ICT désigné par consensus par tous les plus hauts responsables administratifs (en l’espèce : Christophe Stoquart, Directeur Achats ICT et Logistique Smals)</a:t>
            </a:r>
          </a:p>
        </p:txBody>
      </p:sp>
    </p:spTree>
    <p:extLst>
      <p:ext uri="{BB962C8B-B14F-4D97-AF65-F5344CB8AC3E}">
        <p14:creationId xmlns:p14="http://schemas.microsoft.com/office/powerpoint/2010/main" val="652472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BE" dirty="0" err="1" smtClean="0"/>
              <a:t>G-Cloud</a:t>
            </a:r>
            <a:endParaRPr lang="fr-BE" dirty="0"/>
          </a:p>
        </p:txBody>
      </p:sp>
      <p:sp>
        <p:nvSpPr>
          <p:cNvPr id="3" name="Espace réservé du texte 2"/>
          <p:cNvSpPr>
            <a:spLocks noGrp="1"/>
          </p:cNvSpPr>
          <p:nvPr>
            <p:ph type="body" sz="quarter" idx="13"/>
          </p:nvPr>
        </p:nvSpPr>
        <p:spPr/>
        <p:txBody>
          <a:bodyPr/>
          <a:lstStyle/>
          <a:p>
            <a:r>
              <a:rPr lang="fr-BE" dirty="0" err="1" smtClean="0"/>
              <a:t>Since</a:t>
            </a:r>
            <a:r>
              <a:rPr lang="fr-BE" dirty="0" smtClean="0"/>
              <a:t> 2015</a:t>
            </a:r>
            <a:endParaRPr lang="fr-BE"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274" y="1947300"/>
            <a:ext cx="4786788" cy="269458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12843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79D1D-D92B-BA4F-A55A-637F1818A04A}"/>
              </a:ext>
            </a:extLst>
          </p:cNvPr>
          <p:cNvSpPr>
            <a:spLocks noGrp="1"/>
          </p:cNvSpPr>
          <p:nvPr>
            <p:ph type="title"/>
          </p:nvPr>
        </p:nvSpPr>
        <p:spPr/>
        <p:txBody>
          <a:bodyPr>
            <a:normAutofit fontScale="90000"/>
          </a:bodyPr>
          <a:lstStyle/>
          <a:p>
            <a:r>
              <a:rPr lang="en-US" dirty="0" smtClean="0"/>
              <a:t>G-Cloud (2015</a:t>
            </a:r>
            <a:r>
              <a:rPr lang="en-US" dirty="0"/>
              <a:t>) ≠ </a:t>
            </a:r>
            <a:r>
              <a:rPr lang="en-US" dirty="0" err="1" smtClean="0"/>
              <a:t>Smals</a:t>
            </a:r>
            <a:endParaRPr lang="en-US" dirty="0"/>
          </a:p>
        </p:txBody>
      </p:sp>
      <p:sp>
        <p:nvSpPr>
          <p:cNvPr id="4" name="TextBox 3"/>
          <p:cNvSpPr txBox="1"/>
          <p:nvPr/>
        </p:nvSpPr>
        <p:spPr>
          <a:xfrm>
            <a:off x="151075" y="1147882"/>
            <a:ext cx="5995283" cy="5298886"/>
          </a:xfrm>
          <a:prstGeom prst="rect">
            <a:avLst/>
          </a:prstGeom>
          <a:noFill/>
        </p:spPr>
        <p:txBody>
          <a:bodyPr wrap="square" rtlCol="0">
            <a:spAutoFit/>
          </a:bodyPr>
          <a:lstStyle/>
          <a:p>
            <a:pPr>
              <a:spcAft>
                <a:spcPts val="500"/>
              </a:spcAft>
            </a:pPr>
            <a:r>
              <a:rPr lang="nl-BE" sz="2200" b="1" dirty="0"/>
              <a:t>Een gezamenlijk (ICT-)platform (zowel technisch, functioneel als </a:t>
            </a:r>
            <a:r>
              <a:rPr lang="nl-BE" sz="2200" b="1" dirty="0" smtClean="0"/>
              <a:t>organisatorisch) om:</a:t>
            </a:r>
          </a:p>
          <a:p>
            <a:pPr marL="342900" indent="-342900">
              <a:buClr>
                <a:srgbClr val="9B008F"/>
              </a:buClr>
              <a:buFont typeface="Arial" panose="020B0604020202020204" pitchFamily="34" charset="0"/>
              <a:buChar char="•"/>
            </a:pPr>
            <a:r>
              <a:rPr lang="nl-BE" sz="2000" dirty="0" smtClean="0"/>
              <a:t>serviceniveau van </a:t>
            </a:r>
            <a:r>
              <a:rPr lang="nl-BE" sz="2000" dirty="0"/>
              <a:t>overheidsdiensten gelijk te </a:t>
            </a:r>
            <a:r>
              <a:rPr lang="nl-BE" sz="2000" dirty="0" smtClean="0"/>
              <a:t>schakelen / te verhogen</a:t>
            </a:r>
          </a:p>
          <a:p>
            <a:pPr marL="342900" indent="-342900">
              <a:buClr>
                <a:srgbClr val="9B008F"/>
              </a:buClr>
              <a:buFont typeface="Arial" panose="020B0604020202020204" pitchFamily="34" charset="0"/>
              <a:buChar char="•"/>
            </a:pPr>
            <a:r>
              <a:rPr lang="nl-BE" sz="2000" dirty="0" smtClean="0"/>
              <a:t>technologische </a:t>
            </a:r>
            <a:r>
              <a:rPr lang="nl-BE" sz="2000" dirty="0"/>
              <a:t>evoluties sneller </a:t>
            </a:r>
            <a:r>
              <a:rPr lang="nl-BE" sz="2000" dirty="0" smtClean="0"/>
              <a:t>globaal </a:t>
            </a:r>
            <a:r>
              <a:rPr lang="nl-BE" sz="2000" dirty="0"/>
              <a:t>beschikbaar </a:t>
            </a:r>
            <a:r>
              <a:rPr lang="nl-BE" sz="2000" dirty="0" smtClean="0"/>
              <a:t>te maken </a:t>
            </a:r>
          </a:p>
          <a:p>
            <a:pPr marL="342900" indent="-342900">
              <a:buClr>
                <a:srgbClr val="9B008F"/>
              </a:buClr>
              <a:buFont typeface="Arial" panose="020B0604020202020204" pitchFamily="34" charset="0"/>
              <a:buChar char="•"/>
            </a:pPr>
            <a:r>
              <a:rPr lang="nl-BE" sz="2000" dirty="0" smtClean="0"/>
              <a:t>aanbrengen van </a:t>
            </a:r>
            <a:r>
              <a:rPr lang="nl-BE" sz="2000" dirty="0"/>
              <a:t>een schaalvoordeel door volume en deling van de kosten</a:t>
            </a:r>
          </a:p>
          <a:p>
            <a:endParaRPr lang="nl-BE" sz="2000" dirty="0" smtClean="0"/>
          </a:p>
          <a:p>
            <a:pPr>
              <a:spcAft>
                <a:spcPts val="500"/>
              </a:spcAft>
            </a:pPr>
            <a:r>
              <a:rPr lang="nl-BE" sz="2200" b="1" dirty="0" smtClean="0"/>
              <a:t>Ondersteuning </a:t>
            </a:r>
            <a:r>
              <a:rPr lang="nl-BE" sz="2200" b="1" dirty="0"/>
              <a:t>van besparingsoperatie </a:t>
            </a:r>
            <a:r>
              <a:rPr lang="nl-BE" sz="2200" b="1" dirty="0" smtClean="0"/>
              <a:t>2014-2019 (-</a:t>
            </a:r>
            <a:r>
              <a:rPr lang="nl-BE" sz="2200" b="1" dirty="0"/>
              <a:t>20%) door kosten te vermijden en binnen budgettaire enveloppe te </a:t>
            </a:r>
            <a:r>
              <a:rPr lang="nl-BE" sz="2200" b="1" dirty="0" smtClean="0"/>
              <a:t>blijven door:</a:t>
            </a:r>
          </a:p>
          <a:p>
            <a:pPr marL="342900" indent="-342900">
              <a:buClr>
                <a:srgbClr val="9B008F"/>
              </a:buClr>
              <a:buFont typeface="Arial" panose="020B0604020202020204" pitchFamily="34" charset="0"/>
              <a:buChar char="•"/>
            </a:pPr>
            <a:r>
              <a:rPr lang="nl-BE" sz="2000" dirty="0" smtClean="0"/>
              <a:t>samenwerking </a:t>
            </a:r>
            <a:r>
              <a:rPr lang="nl-BE" sz="2000" dirty="0"/>
              <a:t>tussen </a:t>
            </a:r>
            <a:r>
              <a:rPr lang="nl-BE" sz="2000" dirty="0" smtClean="0"/>
              <a:t>overheidsdiensten</a:t>
            </a:r>
          </a:p>
          <a:p>
            <a:pPr marL="342900" indent="-342900">
              <a:buClr>
                <a:srgbClr val="9B008F"/>
              </a:buClr>
              <a:buFont typeface="Arial" panose="020B0604020202020204" pitchFamily="34" charset="0"/>
              <a:buChar char="•"/>
            </a:pPr>
            <a:r>
              <a:rPr lang="nl-BE" sz="2000" dirty="0" smtClean="0"/>
              <a:t>implicatie </a:t>
            </a:r>
            <a:r>
              <a:rPr lang="nl-BE" sz="2000" dirty="0"/>
              <a:t>van private </a:t>
            </a:r>
            <a:r>
              <a:rPr lang="nl-BE" sz="2000" dirty="0" smtClean="0"/>
              <a:t>sector</a:t>
            </a:r>
          </a:p>
          <a:p>
            <a:pPr marL="342900" indent="-342900">
              <a:buClr>
                <a:srgbClr val="9B008F"/>
              </a:buClr>
              <a:buFont typeface="Arial" panose="020B0604020202020204" pitchFamily="34" charset="0"/>
              <a:buChar char="•"/>
            </a:pPr>
            <a:r>
              <a:rPr lang="nl-BE" sz="2000" dirty="0"/>
              <a:t>f</a:t>
            </a:r>
            <a:r>
              <a:rPr lang="nl-BE" sz="2000" dirty="0" smtClean="0"/>
              <a:t>ocus </a:t>
            </a:r>
            <a:r>
              <a:rPr lang="nl-BE" sz="2000" dirty="0"/>
              <a:t>op IT-basisdiensten (</a:t>
            </a:r>
            <a:r>
              <a:rPr lang="nl-BE" sz="2000" dirty="0" err="1"/>
              <a:t>commodities</a:t>
            </a:r>
            <a:r>
              <a:rPr lang="nl-BE" sz="2000" dirty="0"/>
              <a:t>) en geen </a:t>
            </a:r>
            <a:r>
              <a:rPr lang="nl-BE" sz="2000" dirty="0" err="1"/>
              <a:t>instellingsspecifieke</a:t>
            </a:r>
            <a:r>
              <a:rPr lang="nl-BE" sz="2000" dirty="0"/>
              <a:t> business </a:t>
            </a:r>
            <a:r>
              <a:rPr lang="nl-BE" sz="2000" dirty="0" smtClean="0"/>
              <a:t>services</a:t>
            </a:r>
            <a:endParaRPr lang="nl-BE" sz="2000" dirty="0"/>
          </a:p>
        </p:txBody>
      </p:sp>
      <p:sp>
        <p:nvSpPr>
          <p:cNvPr id="5" name="TextBox 3"/>
          <p:cNvSpPr txBox="1"/>
          <p:nvPr/>
        </p:nvSpPr>
        <p:spPr>
          <a:xfrm>
            <a:off x="6146358" y="1147882"/>
            <a:ext cx="5995283" cy="5637441"/>
          </a:xfrm>
          <a:prstGeom prst="rect">
            <a:avLst/>
          </a:prstGeom>
          <a:noFill/>
        </p:spPr>
        <p:txBody>
          <a:bodyPr wrap="square" rtlCol="0">
            <a:spAutoFit/>
          </a:bodyPr>
          <a:lstStyle/>
          <a:p>
            <a:pPr>
              <a:spcAft>
                <a:spcPts val="500"/>
              </a:spcAft>
            </a:pPr>
            <a:r>
              <a:rPr lang="fr-BE" sz="2200" b="1" dirty="0">
                <a:solidFill>
                  <a:srgbClr val="00B0F0"/>
                </a:solidFill>
              </a:rPr>
              <a:t>Une plateforme (ICT) commune (technique, fonctionnelle et organisationnelle) pour :</a:t>
            </a:r>
          </a:p>
          <a:p>
            <a:pPr marL="342900" indent="-342900">
              <a:buClr>
                <a:srgbClr val="9B008F"/>
              </a:buClr>
              <a:buFont typeface="Arial" panose="020B0604020202020204" pitchFamily="34" charset="0"/>
              <a:buChar char="•"/>
            </a:pPr>
            <a:r>
              <a:rPr lang="fr-BE" sz="2000" dirty="0" smtClean="0">
                <a:solidFill>
                  <a:srgbClr val="00B0F0"/>
                </a:solidFill>
              </a:rPr>
              <a:t>aligner </a:t>
            </a:r>
            <a:r>
              <a:rPr lang="fr-BE" sz="2000" dirty="0">
                <a:solidFill>
                  <a:srgbClr val="00B0F0"/>
                </a:solidFill>
              </a:rPr>
              <a:t>/ augmenter le niveau de service des services publics</a:t>
            </a:r>
          </a:p>
          <a:p>
            <a:pPr marL="342900" indent="-342900">
              <a:buClr>
                <a:srgbClr val="9B008F"/>
              </a:buClr>
              <a:buFont typeface="Arial" panose="020B0604020202020204" pitchFamily="34" charset="0"/>
              <a:buChar char="•"/>
            </a:pPr>
            <a:r>
              <a:rPr lang="fr-BE" sz="2000" dirty="0" smtClean="0">
                <a:solidFill>
                  <a:srgbClr val="00B0F0"/>
                </a:solidFill>
              </a:rPr>
              <a:t>permettre </a:t>
            </a:r>
            <a:r>
              <a:rPr lang="fr-BE" sz="2000" dirty="0">
                <a:solidFill>
                  <a:srgbClr val="00B0F0"/>
                </a:solidFill>
              </a:rPr>
              <a:t>plus rapidement une disponibilité globale des évolutions technologiques</a:t>
            </a:r>
          </a:p>
          <a:p>
            <a:pPr marL="342900" indent="-342900">
              <a:buClr>
                <a:srgbClr val="9B008F"/>
              </a:buClr>
              <a:buFont typeface="Arial" panose="020B0604020202020204" pitchFamily="34" charset="0"/>
              <a:buChar char="•"/>
            </a:pPr>
            <a:r>
              <a:rPr lang="fr-BE" sz="2000" dirty="0">
                <a:solidFill>
                  <a:srgbClr val="00B0F0"/>
                </a:solidFill>
              </a:rPr>
              <a:t>créer une économie d'échelle grâce au volume et au partage des coûts</a:t>
            </a:r>
            <a:r>
              <a:rPr lang="fr-BE" sz="2000" dirty="0"/>
              <a:t/>
            </a:r>
            <a:br>
              <a:rPr lang="fr-BE" sz="2000" dirty="0"/>
            </a:br>
            <a:endParaRPr lang="fr-BE" sz="2000" dirty="0"/>
          </a:p>
          <a:p>
            <a:r>
              <a:rPr lang="fr-BE" sz="2200" b="1" dirty="0">
                <a:solidFill>
                  <a:srgbClr val="00B0F0"/>
                </a:solidFill>
              </a:rPr>
              <a:t>Soutien de l'opération d'économies 2014-2019 </a:t>
            </a:r>
            <a:br>
              <a:rPr lang="fr-BE" sz="2200" b="1" dirty="0">
                <a:solidFill>
                  <a:srgbClr val="00B0F0"/>
                </a:solidFill>
              </a:rPr>
            </a:br>
            <a:r>
              <a:rPr lang="fr-BE" sz="2200" b="1" dirty="0">
                <a:solidFill>
                  <a:srgbClr val="00B0F0"/>
                </a:solidFill>
              </a:rPr>
              <a:t>(-20 %) par la réduction des coûts et le respect de l'enveloppe budgétaire via :</a:t>
            </a:r>
          </a:p>
          <a:p>
            <a:pPr marL="342900" indent="-342900">
              <a:buClr>
                <a:srgbClr val="9B008F"/>
              </a:buClr>
              <a:buFont typeface="Arial" panose="020B0604020202020204" pitchFamily="34" charset="0"/>
              <a:buChar char="•"/>
            </a:pPr>
            <a:r>
              <a:rPr lang="fr-BE" sz="2000" dirty="0" smtClean="0">
                <a:solidFill>
                  <a:srgbClr val="00B0F0"/>
                </a:solidFill>
              </a:rPr>
              <a:t>la </a:t>
            </a:r>
            <a:r>
              <a:rPr lang="fr-BE" sz="2000" dirty="0">
                <a:solidFill>
                  <a:srgbClr val="00B0F0"/>
                </a:solidFill>
              </a:rPr>
              <a:t>collaboration entre les services publics</a:t>
            </a:r>
          </a:p>
          <a:p>
            <a:pPr marL="342900" indent="-342900">
              <a:buClr>
                <a:srgbClr val="9B008F"/>
              </a:buClr>
              <a:buFont typeface="Arial" panose="020B0604020202020204" pitchFamily="34" charset="0"/>
              <a:buChar char="•"/>
            </a:pPr>
            <a:r>
              <a:rPr lang="fr-BE" sz="2000" dirty="0" smtClean="0">
                <a:solidFill>
                  <a:srgbClr val="00B0F0"/>
                </a:solidFill>
              </a:rPr>
              <a:t>l’implication </a:t>
            </a:r>
            <a:r>
              <a:rPr lang="fr-BE" sz="2000" dirty="0">
                <a:solidFill>
                  <a:srgbClr val="00B0F0"/>
                </a:solidFill>
              </a:rPr>
              <a:t>du secteur privé</a:t>
            </a:r>
          </a:p>
          <a:p>
            <a:pPr marL="342900" indent="-342900">
              <a:buClr>
                <a:srgbClr val="9B008F"/>
              </a:buClr>
              <a:buFont typeface="Arial" panose="020B0604020202020204" pitchFamily="34" charset="0"/>
              <a:buChar char="•"/>
            </a:pPr>
            <a:r>
              <a:rPr lang="fr-BE" sz="2000" dirty="0" smtClean="0">
                <a:solidFill>
                  <a:srgbClr val="00B0F0"/>
                </a:solidFill>
              </a:rPr>
              <a:t>la </a:t>
            </a:r>
            <a:r>
              <a:rPr lang="fr-BE" sz="2000" dirty="0">
                <a:solidFill>
                  <a:srgbClr val="00B0F0"/>
                </a:solidFill>
              </a:rPr>
              <a:t>concentration sur les services IT de base (</a:t>
            </a:r>
            <a:r>
              <a:rPr lang="fr-BE" sz="2000" dirty="0" err="1">
                <a:solidFill>
                  <a:srgbClr val="00B0F0"/>
                </a:solidFill>
              </a:rPr>
              <a:t>commodities</a:t>
            </a:r>
            <a:r>
              <a:rPr lang="fr-BE" sz="2000" dirty="0">
                <a:solidFill>
                  <a:srgbClr val="00B0F0"/>
                </a:solidFill>
              </a:rPr>
              <a:t>) et non sur les services business spécifiques à l'institution</a:t>
            </a:r>
          </a:p>
        </p:txBody>
      </p:sp>
      <p:sp>
        <p:nvSpPr>
          <p:cNvPr id="7" name="Slide Number Placeholder 6"/>
          <p:cNvSpPr>
            <a:spLocks noGrp="1"/>
          </p:cNvSpPr>
          <p:nvPr>
            <p:ph type="sldNum" sz="quarter" idx="12"/>
          </p:nvPr>
        </p:nvSpPr>
        <p:spPr/>
        <p:txBody>
          <a:bodyPr/>
          <a:lstStyle/>
          <a:p>
            <a:fld id="{D4301FB5-EDC5-4DB2-BB43-4E246C7F07C8}" type="slidenum">
              <a:rPr lang="en-US" smtClean="0">
                <a:solidFill>
                  <a:prstClr val="black">
                    <a:tint val="75000"/>
                  </a:prstClr>
                </a:solidFill>
              </a:rPr>
              <a:pPr/>
              <a:t>26</a:t>
            </a:fld>
            <a:endParaRPr lang="en-US">
              <a:solidFill>
                <a:prstClr val="black">
                  <a:tint val="75000"/>
                </a:prstClr>
              </a:solidFill>
            </a:endParaRPr>
          </a:p>
        </p:txBody>
      </p:sp>
    </p:spTree>
    <p:extLst>
      <p:ext uri="{BB962C8B-B14F-4D97-AF65-F5344CB8AC3E}">
        <p14:creationId xmlns:p14="http://schemas.microsoft.com/office/powerpoint/2010/main" val="2287347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79D1D-D92B-BA4F-A55A-637F1818A04A}"/>
              </a:ext>
            </a:extLst>
          </p:cNvPr>
          <p:cNvSpPr>
            <a:spLocks noGrp="1"/>
          </p:cNvSpPr>
          <p:nvPr>
            <p:ph type="title"/>
          </p:nvPr>
        </p:nvSpPr>
        <p:spPr/>
        <p:txBody>
          <a:bodyPr>
            <a:normAutofit fontScale="90000"/>
          </a:bodyPr>
          <a:lstStyle/>
          <a:p>
            <a:r>
              <a:rPr lang="en-US" dirty="0"/>
              <a:t>G-Cloud (2015) ≠ </a:t>
            </a:r>
            <a:r>
              <a:rPr lang="en-US" dirty="0" err="1"/>
              <a:t>Smals</a:t>
            </a:r>
            <a:endParaRPr lang="en-US" dirty="0"/>
          </a:p>
        </p:txBody>
      </p:sp>
      <p:sp>
        <p:nvSpPr>
          <p:cNvPr id="4" name="TextBox 3"/>
          <p:cNvSpPr txBox="1"/>
          <p:nvPr/>
        </p:nvSpPr>
        <p:spPr>
          <a:xfrm>
            <a:off x="594359" y="1521594"/>
            <a:ext cx="5602357" cy="2372444"/>
          </a:xfrm>
          <a:prstGeom prst="rect">
            <a:avLst/>
          </a:prstGeom>
          <a:noFill/>
        </p:spPr>
        <p:txBody>
          <a:bodyPr wrap="square" rtlCol="0">
            <a:spAutoFit/>
          </a:bodyPr>
          <a:lstStyle/>
          <a:p>
            <a:pPr marL="0" lvl="1">
              <a:spcAft>
                <a:spcPts val="500"/>
              </a:spcAft>
            </a:pPr>
            <a:r>
              <a:rPr lang="nl-BE" sz="2400" b="1" dirty="0" smtClean="0"/>
              <a:t>Verschillende assen:</a:t>
            </a:r>
          </a:p>
          <a:p>
            <a:pPr marL="342900" lvl="1" indent="-342900">
              <a:buClr>
                <a:srgbClr val="9B008F"/>
              </a:buClr>
              <a:buFont typeface="Arial" panose="020B0604020202020204" pitchFamily="34" charset="0"/>
              <a:buChar char="•"/>
            </a:pPr>
            <a:r>
              <a:rPr lang="nl-BE" sz="2400" dirty="0" err="1"/>
              <a:t>s</a:t>
            </a:r>
            <a:r>
              <a:rPr lang="nl-BE" sz="2400" dirty="0" err="1" smtClean="0"/>
              <a:t>amenaankoop</a:t>
            </a:r>
            <a:endParaRPr lang="nl-BE" sz="2400" dirty="0" smtClean="0"/>
          </a:p>
          <a:p>
            <a:pPr marL="342900" lvl="1" indent="-342900">
              <a:buClr>
                <a:srgbClr val="9B008F"/>
              </a:buClr>
              <a:buFont typeface="Arial" panose="020B0604020202020204" pitchFamily="34" charset="0"/>
              <a:buChar char="•"/>
            </a:pPr>
            <a:r>
              <a:rPr lang="nl-BE" sz="2400" dirty="0"/>
              <a:t>k</a:t>
            </a:r>
            <a:r>
              <a:rPr lang="nl-BE" sz="2400" dirty="0" smtClean="0"/>
              <a:t>ennis </a:t>
            </a:r>
            <a:r>
              <a:rPr lang="nl-BE" sz="2400" dirty="0"/>
              <a:t>en </a:t>
            </a:r>
            <a:r>
              <a:rPr lang="nl-BE" sz="2400" dirty="0" smtClean="0"/>
              <a:t>expertise-uitwisseling</a:t>
            </a:r>
          </a:p>
          <a:p>
            <a:pPr marL="342900" lvl="1" indent="-342900">
              <a:buClr>
                <a:srgbClr val="9B008F"/>
              </a:buClr>
              <a:buFont typeface="Arial" panose="020B0604020202020204" pitchFamily="34" charset="0"/>
              <a:buChar char="•"/>
            </a:pPr>
            <a:r>
              <a:rPr lang="nl-BE" sz="2400" dirty="0"/>
              <a:t>d</a:t>
            </a:r>
            <a:r>
              <a:rPr lang="nl-BE" sz="2400" dirty="0" smtClean="0"/>
              <a:t>ienstenaanbod </a:t>
            </a:r>
          </a:p>
          <a:p>
            <a:pPr marL="0" lvl="1">
              <a:buClr>
                <a:srgbClr val="9B008F"/>
              </a:buClr>
            </a:pPr>
            <a:endParaRPr lang="nl-BE" sz="2400" dirty="0">
              <a:hlinkClick r:id="rId2"/>
            </a:endParaRPr>
          </a:p>
          <a:p>
            <a:pPr marL="0" lvl="1">
              <a:buClr>
                <a:srgbClr val="9B008F"/>
              </a:buClr>
            </a:pPr>
            <a:r>
              <a:rPr lang="nl-BE" sz="2400" dirty="0" smtClean="0">
                <a:hlinkClick r:id="rId2"/>
              </a:rPr>
              <a:t>https</a:t>
            </a:r>
            <a:r>
              <a:rPr lang="nl-BE" sz="2400" dirty="0">
                <a:hlinkClick r:id="rId2"/>
              </a:rPr>
              <a:t>://</a:t>
            </a:r>
            <a:r>
              <a:rPr lang="nl-BE" sz="2400" dirty="0" smtClean="0">
                <a:hlinkClick r:id="rId2"/>
              </a:rPr>
              <a:t>www.gcloud.belgium.be/nl/services</a:t>
            </a:r>
            <a:endParaRPr lang="nl-BE" sz="2400" dirty="0"/>
          </a:p>
        </p:txBody>
      </p:sp>
      <p:sp>
        <p:nvSpPr>
          <p:cNvPr id="5" name="TextBox 3"/>
          <p:cNvSpPr txBox="1"/>
          <p:nvPr/>
        </p:nvSpPr>
        <p:spPr>
          <a:xfrm>
            <a:off x="6196717" y="1521593"/>
            <a:ext cx="5995283" cy="2372444"/>
          </a:xfrm>
          <a:prstGeom prst="rect">
            <a:avLst/>
          </a:prstGeom>
          <a:noFill/>
        </p:spPr>
        <p:txBody>
          <a:bodyPr wrap="square" rtlCol="0">
            <a:spAutoFit/>
          </a:bodyPr>
          <a:lstStyle/>
          <a:p>
            <a:pPr marL="0" lvl="1">
              <a:spcAft>
                <a:spcPts val="500"/>
              </a:spcAft>
            </a:pPr>
            <a:r>
              <a:rPr lang="nl-BE" sz="2400" b="1" dirty="0">
                <a:solidFill>
                  <a:srgbClr val="00B0F0"/>
                </a:solidFill>
              </a:rPr>
              <a:t>Différents </a:t>
            </a:r>
            <a:r>
              <a:rPr lang="nl-BE" sz="2400" b="1" dirty="0" err="1">
                <a:solidFill>
                  <a:srgbClr val="00B0F0"/>
                </a:solidFill>
              </a:rPr>
              <a:t>axes</a:t>
            </a:r>
            <a:r>
              <a:rPr lang="nl-BE" sz="2400" b="1" dirty="0">
                <a:solidFill>
                  <a:srgbClr val="00B0F0"/>
                </a:solidFill>
              </a:rPr>
              <a:t> :</a:t>
            </a:r>
          </a:p>
          <a:p>
            <a:pPr marL="342900" lvl="1" indent="-342900">
              <a:buClr>
                <a:srgbClr val="9B008F"/>
              </a:buClr>
              <a:buFont typeface="Arial" panose="020B0604020202020204" pitchFamily="34" charset="0"/>
              <a:buChar char="•"/>
            </a:pPr>
            <a:r>
              <a:rPr lang="nl-BE" sz="2400" dirty="0" err="1">
                <a:solidFill>
                  <a:srgbClr val="00B0F0"/>
                </a:solidFill>
              </a:rPr>
              <a:t>a</a:t>
            </a:r>
            <a:r>
              <a:rPr lang="nl-BE" sz="2400" dirty="0" err="1" smtClean="0">
                <a:solidFill>
                  <a:srgbClr val="00B0F0"/>
                </a:solidFill>
              </a:rPr>
              <a:t>chat</a:t>
            </a:r>
            <a:r>
              <a:rPr lang="nl-BE" sz="2400" dirty="0" smtClean="0">
                <a:solidFill>
                  <a:srgbClr val="00B0F0"/>
                </a:solidFill>
              </a:rPr>
              <a:t> </a:t>
            </a:r>
            <a:r>
              <a:rPr lang="nl-BE" sz="2400" dirty="0" err="1">
                <a:solidFill>
                  <a:srgbClr val="00B0F0"/>
                </a:solidFill>
              </a:rPr>
              <a:t>conjoint</a:t>
            </a:r>
            <a:endParaRPr lang="nl-BE" sz="2400" dirty="0">
              <a:solidFill>
                <a:srgbClr val="00B0F0"/>
              </a:solidFill>
            </a:endParaRPr>
          </a:p>
          <a:p>
            <a:pPr marL="342900" lvl="1" indent="-342900">
              <a:buClr>
                <a:srgbClr val="9B008F"/>
              </a:buClr>
              <a:buFont typeface="Arial" panose="020B0604020202020204" pitchFamily="34" charset="0"/>
              <a:buChar char="•"/>
            </a:pPr>
            <a:r>
              <a:rPr lang="nl-BE" sz="2400" dirty="0" smtClean="0">
                <a:solidFill>
                  <a:srgbClr val="00B0F0"/>
                </a:solidFill>
              </a:rPr>
              <a:t>échange </a:t>
            </a:r>
            <a:r>
              <a:rPr lang="nl-BE" sz="2400" dirty="0">
                <a:solidFill>
                  <a:srgbClr val="00B0F0"/>
                </a:solidFill>
              </a:rPr>
              <a:t>de connaissances et </a:t>
            </a:r>
            <a:r>
              <a:rPr lang="nl-BE" sz="2400" dirty="0" err="1">
                <a:solidFill>
                  <a:srgbClr val="00B0F0"/>
                </a:solidFill>
              </a:rPr>
              <a:t>d’expertise</a:t>
            </a:r>
            <a:endParaRPr lang="nl-BE" sz="2400" dirty="0">
              <a:solidFill>
                <a:srgbClr val="00B0F0"/>
              </a:solidFill>
            </a:endParaRPr>
          </a:p>
          <a:p>
            <a:pPr marL="342900" lvl="1" indent="-342900">
              <a:buClr>
                <a:srgbClr val="9B008F"/>
              </a:buClr>
              <a:buFont typeface="Arial" panose="020B0604020202020204" pitchFamily="34" charset="0"/>
              <a:buChar char="•"/>
            </a:pPr>
            <a:r>
              <a:rPr lang="nl-BE" sz="2400" dirty="0" err="1" smtClean="0">
                <a:solidFill>
                  <a:srgbClr val="00B0F0"/>
                </a:solidFill>
              </a:rPr>
              <a:t>offre</a:t>
            </a:r>
            <a:r>
              <a:rPr lang="nl-BE" sz="2400" dirty="0" smtClean="0">
                <a:solidFill>
                  <a:srgbClr val="00B0F0"/>
                </a:solidFill>
              </a:rPr>
              <a:t> </a:t>
            </a:r>
            <a:r>
              <a:rPr lang="nl-BE" sz="2400" dirty="0">
                <a:solidFill>
                  <a:srgbClr val="00B0F0"/>
                </a:solidFill>
              </a:rPr>
              <a:t>de services </a:t>
            </a:r>
          </a:p>
          <a:p>
            <a:pPr marL="0" lvl="1">
              <a:buClr>
                <a:srgbClr val="9B008F"/>
              </a:buClr>
            </a:pPr>
            <a:endParaRPr lang="nl-BE" sz="2400" dirty="0">
              <a:solidFill>
                <a:srgbClr val="00B0F0"/>
              </a:solidFill>
              <a:hlinkClick r:id="rId2"/>
            </a:endParaRPr>
          </a:p>
          <a:p>
            <a:pPr marL="0" lvl="1">
              <a:buClr>
                <a:srgbClr val="9B008F"/>
              </a:buClr>
            </a:pPr>
            <a:r>
              <a:rPr lang="nl-BE" sz="2400" dirty="0">
                <a:solidFill>
                  <a:srgbClr val="00B0F0"/>
                </a:solidFill>
                <a:hlinkClick r:id="rId2"/>
              </a:rPr>
              <a:t>https://www.gcloud.belgium.be/fr/services</a:t>
            </a:r>
            <a:endParaRPr lang="nl-BE" sz="2400" dirty="0">
              <a:solidFill>
                <a:srgbClr val="00B0F0"/>
              </a:solidFill>
            </a:endParaRPr>
          </a:p>
        </p:txBody>
      </p:sp>
      <p:sp>
        <p:nvSpPr>
          <p:cNvPr id="7" name="Slide Number Placeholder 6"/>
          <p:cNvSpPr>
            <a:spLocks noGrp="1"/>
          </p:cNvSpPr>
          <p:nvPr>
            <p:ph type="sldNum" sz="quarter" idx="12"/>
          </p:nvPr>
        </p:nvSpPr>
        <p:spPr/>
        <p:txBody>
          <a:bodyPr/>
          <a:lstStyle/>
          <a:p>
            <a:fld id="{D4301FB5-EDC5-4DB2-BB43-4E246C7F07C8}" type="slidenum">
              <a:rPr lang="en-US" smtClean="0">
                <a:solidFill>
                  <a:prstClr val="black">
                    <a:tint val="75000"/>
                  </a:prstClr>
                </a:solidFill>
              </a:rPr>
              <a:pPr/>
              <a:t>27</a:t>
            </a:fld>
            <a:endParaRPr lang="en-US">
              <a:solidFill>
                <a:prstClr val="black">
                  <a:tint val="75000"/>
                </a:prstClr>
              </a:solidFill>
            </a:endParaRPr>
          </a:p>
        </p:txBody>
      </p:sp>
    </p:spTree>
    <p:extLst>
      <p:ext uri="{BB962C8B-B14F-4D97-AF65-F5344CB8AC3E}">
        <p14:creationId xmlns:p14="http://schemas.microsoft.com/office/powerpoint/2010/main" val="216728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G-Cloud (2015) ≠ </a:t>
            </a:r>
            <a:r>
              <a:rPr lang="en-US" dirty="0" err="1"/>
              <a:t>Smals</a:t>
            </a:r>
            <a:endParaRPr lang="nl-BE" dirty="0"/>
          </a:p>
        </p:txBody>
      </p:sp>
      <p:sp>
        <p:nvSpPr>
          <p:cNvPr id="4" name="Rounded Rectangle 3"/>
          <p:cNvSpPr/>
          <p:nvPr/>
        </p:nvSpPr>
        <p:spPr>
          <a:xfrm>
            <a:off x="1891934" y="938951"/>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BE">
              <a:solidFill>
                <a:schemeClr val="tx1"/>
              </a:solidFill>
            </a:endParaRPr>
          </a:p>
        </p:txBody>
      </p:sp>
      <p:sp>
        <p:nvSpPr>
          <p:cNvPr id="5" name="Rounded Rectangle 4"/>
          <p:cNvSpPr/>
          <p:nvPr/>
        </p:nvSpPr>
        <p:spPr>
          <a:xfrm>
            <a:off x="2972054" y="938951"/>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BE">
              <a:solidFill>
                <a:schemeClr val="tx1"/>
              </a:solidFill>
            </a:endParaRPr>
          </a:p>
        </p:txBody>
      </p:sp>
      <p:sp>
        <p:nvSpPr>
          <p:cNvPr id="6" name="Rounded Rectangle 5"/>
          <p:cNvSpPr/>
          <p:nvPr/>
        </p:nvSpPr>
        <p:spPr>
          <a:xfrm>
            <a:off x="7364542" y="938951"/>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BE">
              <a:solidFill>
                <a:schemeClr val="tx1"/>
              </a:solidFill>
            </a:endParaRPr>
          </a:p>
        </p:txBody>
      </p:sp>
      <p:sp>
        <p:nvSpPr>
          <p:cNvPr id="7" name="Rounded Rectangle 6"/>
          <p:cNvSpPr/>
          <p:nvPr/>
        </p:nvSpPr>
        <p:spPr>
          <a:xfrm>
            <a:off x="8444662" y="938951"/>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BE">
              <a:solidFill>
                <a:schemeClr val="tx1"/>
              </a:solidFill>
            </a:endParaRPr>
          </a:p>
        </p:txBody>
      </p:sp>
      <p:sp>
        <p:nvSpPr>
          <p:cNvPr id="8" name="Rounded Rectangle 7"/>
          <p:cNvSpPr/>
          <p:nvPr/>
        </p:nvSpPr>
        <p:spPr>
          <a:xfrm>
            <a:off x="9524782" y="938951"/>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BE">
              <a:solidFill>
                <a:schemeClr val="tx1"/>
              </a:solidFill>
            </a:endParaRPr>
          </a:p>
        </p:txBody>
      </p:sp>
      <p:sp>
        <p:nvSpPr>
          <p:cNvPr id="9" name="Rounded Rectangle 8"/>
          <p:cNvSpPr/>
          <p:nvPr/>
        </p:nvSpPr>
        <p:spPr>
          <a:xfrm>
            <a:off x="4052174" y="938951"/>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BE">
              <a:solidFill>
                <a:schemeClr val="tx1"/>
              </a:solidFill>
            </a:endParaRPr>
          </a:p>
        </p:txBody>
      </p:sp>
      <p:sp>
        <p:nvSpPr>
          <p:cNvPr id="10" name="Rounded Rectangle 9"/>
          <p:cNvSpPr/>
          <p:nvPr/>
        </p:nvSpPr>
        <p:spPr>
          <a:xfrm>
            <a:off x="5148703" y="938951"/>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BE">
              <a:solidFill>
                <a:schemeClr val="tx1"/>
              </a:solidFill>
            </a:endParaRPr>
          </a:p>
        </p:txBody>
      </p:sp>
      <p:sp>
        <p:nvSpPr>
          <p:cNvPr id="11" name="Rounded Rectangle 10"/>
          <p:cNvSpPr/>
          <p:nvPr/>
        </p:nvSpPr>
        <p:spPr>
          <a:xfrm>
            <a:off x="6256621" y="938951"/>
            <a:ext cx="864096" cy="864096"/>
          </a:xfrm>
          <a:prstGeom prst="roundRect">
            <a:avLst/>
          </a:prstGeom>
          <a:solidFill>
            <a:schemeClr val="bg1">
              <a:lumMod val="5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BE">
              <a:solidFill>
                <a:schemeClr val="tx1"/>
              </a:solidFill>
            </a:endParaRPr>
          </a:p>
        </p:txBody>
      </p:sp>
      <p:sp>
        <p:nvSpPr>
          <p:cNvPr id="12" name="Rounded Rectangle 11"/>
          <p:cNvSpPr/>
          <p:nvPr/>
        </p:nvSpPr>
        <p:spPr>
          <a:xfrm>
            <a:off x="1891934" y="5511459"/>
            <a:ext cx="8496944" cy="1080120"/>
          </a:xfrm>
          <a:prstGeom prst="round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nl-BE" sz="3200" b="1" dirty="0">
                <a:solidFill>
                  <a:schemeClr val="tx1"/>
                </a:solidFill>
              </a:rPr>
              <a:t>Harde infrastructuur</a:t>
            </a:r>
          </a:p>
          <a:p>
            <a:pPr algn="ctr"/>
            <a:r>
              <a:rPr lang="nl-BE" sz="2400" dirty="0">
                <a:solidFill>
                  <a:schemeClr val="tx1"/>
                </a:solidFill>
              </a:rPr>
              <a:t>Computing	 |	 Network 	|	 Storage</a:t>
            </a:r>
          </a:p>
        </p:txBody>
      </p:sp>
      <p:sp>
        <p:nvSpPr>
          <p:cNvPr id="13" name="Rounded Rectangle 12"/>
          <p:cNvSpPr/>
          <p:nvPr/>
        </p:nvSpPr>
        <p:spPr>
          <a:xfrm>
            <a:off x="1891934" y="4359331"/>
            <a:ext cx="8496944" cy="1080120"/>
          </a:xfrm>
          <a:prstGeom prst="round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nl-BE" sz="3200" b="1" dirty="0">
                <a:solidFill>
                  <a:schemeClr val="tx1"/>
                </a:solidFill>
              </a:rPr>
              <a:t>Zachte infrastructuur</a:t>
            </a:r>
          </a:p>
          <a:p>
            <a:pPr algn="ctr"/>
            <a:r>
              <a:rPr lang="nl-BE" sz="2400" dirty="0">
                <a:solidFill>
                  <a:schemeClr val="tx1"/>
                </a:solidFill>
              </a:rPr>
              <a:t>Virtualisatie  |   Security   | 	Mail	|   VoIP	     | …</a:t>
            </a:r>
          </a:p>
        </p:txBody>
      </p:sp>
      <p:sp>
        <p:nvSpPr>
          <p:cNvPr id="14" name="Rounded Rectangle 13"/>
          <p:cNvSpPr/>
          <p:nvPr/>
        </p:nvSpPr>
        <p:spPr>
          <a:xfrm>
            <a:off x="1891934" y="3207203"/>
            <a:ext cx="8496944" cy="1080120"/>
          </a:xfrm>
          <a:prstGeom prst="round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lIns="0" rIns="0" rtlCol="0" anchor="ctr"/>
          <a:lstStyle/>
          <a:p>
            <a:pPr algn="ctr"/>
            <a:r>
              <a:rPr lang="nl-BE" sz="3200" b="1" dirty="0">
                <a:solidFill>
                  <a:schemeClr val="tx1"/>
                </a:solidFill>
              </a:rPr>
              <a:t>Toepassingsplatform</a:t>
            </a:r>
          </a:p>
          <a:p>
            <a:pPr algn="ctr"/>
            <a:r>
              <a:rPr lang="nl-BE" sz="2400" dirty="0">
                <a:solidFill>
                  <a:schemeClr val="tx1"/>
                </a:solidFill>
              </a:rPr>
              <a:t>Open Source | IBM | Microsoft| Oracle | SAS | …</a:t>
            </a:r>
            <a:endParaRPr lang="nl-BE" sz="3200" dirty="0">
              <a:solidFill>
                <a:schemeClr val="tx1"/>
              </a:solidFill>
            </a:endParaRPr>
          </a:p>
        </p:txBody>
      </p:sp>
      <p:sp>
        <p:nvSpPr>
          <p:cNvPr id="15" name="Rounded Rectangle 14"/>
          <p:cNvSpPr/>
          <p:nvPr/>
        </p:nvSpPr>
        <p:spPr>
          <a:xfrm>
            <a:off x="1891934" y="2055075"/>
            <a:ext cx="8496944" cy="1080120"/>
          </a:xfrm>
          <a:prstGeom prst="round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lIns="0" rIns="0" rtlCol="0" anchor="ctr"/>
          <a:lstStyle/>
          <a:p>
            <a:pPr algn="ctr"/>
            <a:r>
              <a:rPr lang="nl-BE" sz="3200" b="1" dirty="0">
                <a:solidFill>
                  <a:schemeClr val="tx1"/>
                </a:solidFill>
              </a:rPr>
              <a:t>Horizontale software (Solutions)</a:t>
            </a:r>
          </a:p>
          <a:p>
            <a:pPr algn="ctr"/>
            <a:r>
              <a:rPr lang="nl-BE" sz="2400" dirty="0">
                <a:solidFill>
                  <a:schemeClr val="tx1"/>
                </a:solidFill>
              </a:rPr>
              <a:t>Website | Toegangsbeheer | Vertaaltool | …</a:t>
            </a:r>
          </a:p>
        </p:txBody>
      </p:sp>
      <p:sp>
        <p:nvSpPr>
          <p:cNvPr id="16" name="Rounded Rectangle 15"/>
          <p:cNvSpPr/>
          <p:nvPr/>
        </p:nvSpPr>
        <p:spPr>
          <a:xfrm>
            <a:off x="1819926" y="883448"/>
            <a:ext cx="8640960" cy="1080120"/>
          </a:xfrm>
          <a:prstGeom prst="roundRect">
            <a:avLst/>
          </a:prstGeom>
          <a:solidFill>
            <a:srgbClr val="FFFFFF">
              <a:alpha val="80000"/>
            </a:srgbClr>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fr-BE" sz="3200" b="1" dirty="0">
                <a:solidFill>
                  <a:schemeClr val="tx1"/>
                </a:solidFill>
              </a:rPr>
              <a:t>Businesstoepassingen</a:t>
            </a:r>
          </a:p>
          <a:p>
            <a:pPr algn="ctr"/>
            <a:r>
              <a:rPr lang="fr-BE" sz="2400" dirty="0">
                <a:solidFill>
                  <a:schemeClr val="tx1"/>
                </a:solidFill>
              </a:rPr>
              <a:t>Core business (aangiften, </a:t>
            </a:r>
            <a:r>
              <a:rPr lang="fr-BE" sz="2400" dirty="0" err="1">
                <a:solidFill>
                  <a:schemeClr val="tx1"/>
                </a:solidFill>
              </a:rPr>
              <a:t>businessprocessen</a:t>
            </a:r>
            <a:r>
              <a:rPr lang="fr-BE" sz="2400" dirty="0" smtClean="0">
                <a:solidFill>
                  <a:schemeClr val="tx1"/>
                </a:solidFill>
              </a:rPr>
              <a:t>,…)</a:t>
            </a:r>
            <a:endParaRPr lang="en-GB" sz="1400" dirty="0">
              <a:solidFill>
                <a:schemeClr val="tx1"/>
              </a:solidFill>
            </a:endParaRPr>
          </a:p>
        </p:txBody>
      </p:sp>
      <p:sp>
        <p:nvSpPr>
          <p:cNvPr id="18" name="TextBox 17"/>
          <p:cNvSpPr txBox="1"/>
          <p:nvPr/>
        </p:nvSpPr>
        <p:spPr>
          <a:xfrm rot="2777394">
            <a:off x="10130137" y="2415269"/>
            <a:ext cx="1030942" cy="468392"/>
          </a:xfrm>
          <a:prstGeom prst="snip1Rect">
            <a:avLst/>
          </a:prstGeom>
          <a:solidFill>
            <a:schemeClr val="bg1">
              <a:lumMod val="75000"/>
            </a:schemeClr>
          </a:solidFill>
        </p:spPr>
        <p:txBody>
          <a:bodyPr wrap="square" lIns="0" tIns="0" rIns="0" bIns="0" rtlCol="0" anchor="ctr" anchorCtr="0">
            <a:spAutoFit/>
          </a:bodyPr>
          <a:lstStyle/>
          <a:p>
            <a:pPr algn="ctr"/>
            <a:r>
              <a:rPr lang="nl-BE" sz="2800" b="1" dirty="0"/>
              <a:t>Delen</a:t>
            </a:r>
            <a:endParaRPr lang="fr-BE" sz="2800" b="1" dirty="0"/>
          </a:p>
        </p:txBody>
      </p:sp>
      <p:sp>
        <p:nvSpPr>
          <p:cNvPr id="19" name="TextBox 18"/>
          <p:cNvSpPr txBox="1"/>
          <p:nvPr/>
        </p:nvSpPr>
        <p:spPr>
          <a:xfrm rot="2777394">
            <a:off x="10103486" y="3635605"/>
            <a:ext cx="1030942" cy="468392"/>
          </a:xfrm>
          <a:prstGeom prst="snip1Rect">
            <a:avLst/>
          </a:prstGeom>
          <a:solidFill>
            <a:schemeClr val="bg1">
              <a:lumMod val="75000"/>
            </a:schemeClr>
          </a:solidFill>
        </p:spPr>
        <p:txBody>
          <a:bodyPr wrap="square" lIns="0" tIns="0" rIns="0" bIns="0" rtlCol="0" anchor="ctr" anchorCtr="0">
            <a:spAutoFit/>
          </a:bodyPr>
          <a:lstStyle/>
          <a:p>
            <a:pPr algn="ctr"/>
            <a:r>
              <a:rPr lang="nl-BE" sz="2800" b="1" dirty="0"/>
              <a:t>Delen</a:t>
            </a:r>
            <a:endParaRPr lang="fr-BE" sz="2800" b="1" dirty="0"/>
          </a:p>
        </p:txBody>
      </p:sp>
      <p:sp>
        <p:nvSpPr>
          <p:cNvPr id="20" name="TextBox 19"/>
          <p:cNvSpPr txBox="1"/>
          <p:nvPr/>
        </p:nvSpPr>
        <p:spPr>
          <a:xfrm rot="2777394">
            <a:off x="10086864" y="4855942"/>
            <a:ext cx="1030942" cy="468392"/>
          </a:xfrm>
          <a:prstGeom prst="snip1Rect">
            <a:avLst/>
          </a:prstGeom>
          <a:solidFill>
            <a:schemeClr val="bg1">
              <a:lumMod val="75000"/>
            </a:schemeClr>
          </a:solidFill>
        </p:spPr>
        <p:txBody>
          <a:bodyPr wrap="square" lIns="0" tIns="0" rIns="0" bIns="0" rtlCol="0" anchor="ctr" anchorCtr="0">
            <a:spAutoFit/>
          </a:bodyPr>
          <a:lstStyle/>
          <a:p>
            <a:pPr algn="ctr"/>
            <a:r>
              <a:rPr lang="nl-BE" sz="2800" b="1" dirty="0"/>
              <a:t>Delen</a:t>
            </a:r>
            <a:endParaRPr lang="fr-BE" sz="2800" b="1" dirty="0"/>
          </a:p>
        </p:txBody>
      </p:sp>
      <p:sp>
        <p:nvSpPr>
          <p:cNvPr id="21" name="TextBox 20"/>
          <p:cNvSpPr txBox="1"/>
          <p:nvPr/>
        </p:nvSpPr>
        <p:spPr>
          <a:xfrm rot="2777394">
            <a:off x="10059804" y="5935019"/>
            <a:ext cx="1030942" cy="468392"/>
          </a:xfrm>
          <a:prstGeom prst="snip1Rect">
            <a:avLst/>
          </a:prstGeom>
          <a:solidFill>
            <a:schemeClr val="bg1">
              <a:lumMod val="75000"/>
            </a:schemeClr>
          </a:solidFill>
        </p:spPr>
        <p:txBody>
          <a:bodyPr wrap="square" lIns="0" tIns="0" rIns="0" bIns="0" rtlCol="0" anchor="ctr" anchorCtr="0">
            <a:spAutoFit/>
          </a:bodyPr>
          <a:lstStyle/>
          <a:p>
            <a:pPr algn="ctr"/>
            <a:r>
              <a:rPr lang="nl-BE" sz="2800" b="1" dirty="0"/>
              <a:t>Delen</a:t>
            </a:r>
            <a:endParaRPr lang="fr-BE" sz="2800" b="1" dirty="0"/>
          </a:p>
        </p:txBody>
      </p:sp>
      <p:sp>
        <p:nvSpPr>
          <p:cNvPr id="22" name="Slide Number Placeholder 21"/>
          <p:cNvSpPr>
            <a:spLocks noGrp="1"/>
          </p:cNvSpPr>
          <p:nvPr>
            <p:ph type="sldNum" sz="quarter" idx="12"/>
          </p:nvPr>
        </p:nvSpPr>
        <p:spPr/>
        <p:txBody>
          <a:bodyPr/>
          <a:lstStyle/>
          <a:p>
            <a:fld id="{D4301FB5-EDC5-4DB2-BB43-4E246C7F07C8}" type="slidenum">
              <a:rPr lang="en-US" smtClean="0">
                <a:solidFill>
                  <a:prstClr val="black">
                    <a:tint val="75000"/>
                  </a:prstClr>
                </a:solidFill>
              </a:rPr>
              <a:pPr/>
              <a:t>28</a:t>
            </a:fld>
            <a:endParaRPr lang="en-US">
              <a:solidFill>
                <a:prstClr val="black">
                  <a:tint val="75000"/>
                </a:prstClr>
              </a:solidFill>
            </a:endParaRPr>
          </a:p>
        </p:txBody>
      </p:sp>
    </p:spTree>
    <p:extLst>
      <p:ext uri="{BB962C8B-B14F-4D97-AF65-F5344CB8AC3E}">
        <p14:creationId xmlns:p14="http://schemas.microsoft.com/office/powerpoint/2010/main" val="4187175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G-Cloud (2015) ≠ </a:t>
            </a:r>
            <a:r>
              <a:rPr lang="en-US" dirty="0" err="1"/>
              <a:t>Smals</a:t>
            </a:r>
            <a:endParaRPr lang="nl-BE" dirty="0"/>
          </a:p>
        </p:txBody>
      </p:sp>
      <p:sp>
        <p:nvSpPr>
          <p:cNvPr id="3" name="Rectangle 2"/>
          <p:cNvSpPr/>
          <p:nvPr/>
        </p:nvSpPr>
        <p:spPr>
          <a:xfrm>
            <a:off x="6096000" y="1667186"/>
            <a:ext cx="5900928" cy="4154984"/>
          </a:xfrm>
          <a:prstGeom prst="rect">
            <a:avLst/>
          </a:prstGeom>
        </p:spPr>
        <p:txBody>
          <a:bodyPr wrap="square">
            <a:spAutoFit/>
          </a:bodyPr>
          <a:lstStyle/>
          <a:p>
            <a:pPr marL="342900" indent="-342900">
              <a:buClr>
                <a:srgbClr val="9B008F"/>
              </a:buClr>
              <a:buFont typeface="Arial" panose="020B0604020202020204" pitchFamily="34" charset="0"/>
              <a:buChar char="•"/>
            </a:pPr>
            <a:r>
              <a:rPr lang="nl-NL" sz="2400" dirty="0" err="1" smtClean="0">
                <a:solidFill>
                  <a:srgbClr val="00B0F0"/>
                </a:solidFill>
              </a:rPr>
              <a:t>le</a:t>
            </a:r>
            <a:r>
              <a:rPr lang="nl-NL" sz="2400" dirty="0" smtClean="0">
                <a:solidFill>
                  <a:srgbClr val="00B0F0"/>
                </a:solidFill>
              </a:rPr>
              <a:t> </a:t>
            </a:r>
            <a:r>
              <a:rPr lang="nl-NL" sz="2400" dirty="0">
                <a:solidFill>
                  <a:srgbClr val="00B0F0"/>
                </a:solidFill>
              </a:rPr>
              <a:t>G-Cloud </a:t>
            </a:r>
            <a:r>
              <a:rPr lang="nl-NL" sz="2400" dirty="0" err="1">
                <a:solidFill>
                  <a:srgbClr val="00B0F0"/>
                </a:solidFill>
              </a:rPr>
              <a:t>n’est</a:t>
            </a:r>
            <a:r>
              <a:rPr lang="nl-NL" sz="2400" dirty="0">
                <a:solidFill>
                  <a:srgbClr val="00B0F0"/>
                </a:solidFill>
              </a:rPr>
              <a:t> pas </a:t>
            </a:r>
            <a:r>
              <a:rPr lang="nl-NL" sz="2400" dirty="0" err="1">
                <a:solidFill>
                  <a:srgbClr val="00B0F0"/>
                </a:solidFill>
              </a:rPr>
              <a:t>une</a:t>
            </a:r>
            <a:r>
              <a:rPr lang="nl-NL" sz="2400" dirty="0">
                <a:solidFill>
                  <a:srgbClr val="00B0F0"/>
                </a:solidFill>
              </a:rPr>
              <a:t> </a:t>
            </a:r>
            <a:r>
              <a:rPr lang="nl-NL" sz="2400" dirty="0" err="1">
                <a:solidFill>
                  <a:srgbClr val="00B0F0"/>
                </a:solidFill>
              </a:rPr>
              <a:t>organisation</a:t>
            </a:r>
            <a:r>
              <a:rPr lang="nl-NL" sz="2400" dirty="0">
                <a:solidFill>
                  <a:srgbClr val="00B0F0"/>
                </a:solidFill>
              </a:rPr>
              <a:t> mais </a:t>
            </a:r>
            <a:r>
              <a:rPr lang="nl-NL" sz="2400" dirty="0" err="1">
                <a:solidFill>
                  <a:srgbClr val="00B0F0"/>
                </a:solidFill>
              </a:rPr>
              <a:t>une</a:t>
            </a:r>
            <a:r>
              <a:rPr lang="nl-NL" sz="2400" dirty="0">
                <a:solidFill>
                  <a:srgbClr val="00B0F0"/>
                </a:solidFill>
              </a:rPr>
              <a:t> </a:t>
            </a:r>
            <a:r>
              <a:rPr lang="fr-BE" sz="2400" b="1" i="1" dirty="0">
                <a:solidFill>
                  <a:srgbClr val="00B0F0"/>
                </a:solidFill>
              </a:rPr>
              <a:t>coopération volontaire</a:t>
            </a:r>
            <a:r>
              <a:rPr lang="nl-NL" sz="2400" b="1" i="1" dirty="0">
                <a:solidFill>
                  <a:srgbClr val="00B0F0"/>
                </a:solidFill>
              </a:rPr>
              <a:t> </a:t>
            </a:r>
            <a:r>
              <a:rPr lang="nl-NL" sz="2400" dirty="0" err="1">
                <a:solidFill>
                  <a:srgbClr val="00B0F0"/>
                </a:solidFill>
              </a:rPr>
              <a:t>entre</a:t>
            </a:r>
            <a:r>
              <a:rPr lang="nl-NL" sz="2400" dirty="0">
                <a:solidFill>
                  <a:srgbClr val="00B0F0"/>
                </a:solidFill>
              </a:rPr>
              <a:t> des services </a:t>
            </a:r>
            <a:r>
              <a:rPr lang="nl-NL" sz="2400" dirty="0" err="1">
                <a:solidFill>
                  <a:srgbClr val="00B0F0"/>
                </a:solidFill>
              </a:rPr>
              <a:t>publics</a:t>
            </a:r>
            <a:r>
              <a:rPr lang="nl-NL" sz="2400" dirty="0">
                <a:solidFill>
                  <a:srgbClr val="00B0F0"/>
                </a:solidFill>
              </a:rPr>
              <a:t> </a:t>
            </a:r>
            <a:r>
              <a:rPr lang="nl-NL" sz="2400" dirty="0" err="1">
                <a:solidFill>
                  <a:srgbClr val="00B0F0"/>
                </a:solidFill>
              </a:rPr>
              <a:t>fédéraux</a:t>
            </a:r>
            <a:r>
              <a:rPr lang="nl-NL" sz="2400" dirty="0">
                <a:solidFill>
                  <a:srgbClr val="00B0F0"/>
                </a:solidFill>
              </a:rPr>
              <a:t> (SPF, IPSS, OIP)</a:t>
            </a:r>
            <a:br>
              <a:rPr lang="nl-NL" sz="2400" dirty="0">
                <a:solidFill>
                  <a:srgbClr val="00B0F0"/>
                </a:solidFill>
              </a:rPr>
            </a:br>
            <a:endParaRPr lang="nl-NL" sz="2400" dirty="0">
              <a:solidFill>
                <a:srgbClr val="00B0F0"/>
              </a:solidFill>
            </a:endParaRPr>
          </a:p>
          <a:p>
            <a:pPr marL="342900" indent="-342900">
              <a:buClr>
                <a:srgbClr val="9B008F"/>
              </a:buClr>
              <a:buFont typeface="Arial" panose="020B0604020202020204" pitchFamily="34" charset="0"/>
              <a:buChar char="•"/>
            </a:pPr>
            <a:r>
              <a:rPr lang="fr-FR" sz="2400" dirty="0">
                <a:solidFill>
                  <a:srgbClr val="00B0F0"/>
                </a:solidFill>
              </a:rPr>
              <a:t>p</a:t>
            </a:r>
            <a:r>
              <a:rPr lang="fr-FR" sz="2400" dirty="0" smtClean="0">
                <a:solidFill>
                  <a:srgbClr val="00B0F0"/>
                </a:solidFill>
              </a:rPr>
              <a:t>résentation </a:t>
            </a:r>
            <a:r>
              <a:rPr lang="fr-FR" sz="2400" dirty="0">
                <a:solidFill>
                  <a:srgbClr val="00B0F0"/>
                </a:solidFill>
              </a:rPr>
              <a:t>du G-Cloud dans la note de création par le SPF BOSA </a:t>
            </a:r>
            <a:r>
              <a:rPr lang="nl-NL" sz="2400" dirty="0">
                <a:solidFill>
                  <a:srgbClr val="00B0F0"/>
                </a:solidFill>
              </a:rPr>
              <a:t>pour </a:t>
            </a:r>
            <a:r>
              <a:rPr lang="nl-NL" sz="2400" dirty="0" err="1">
                <a:solidFill>
                  <a:srgbClr val="00B0F0"/>
                </a:solidFill>
              </a:rPr>
              <a:t>le</a:t>
            </a:r>
            <a:r>
              <a:rPr lang="nl-NL" sz="2400" dirty="0">
                <a:solidFill>
                  <a:srgbClr val="00B0F0"/>
                </a:solidFill>
              </a:rPr>
              <a:t> CMR du 09/12/2016 (</a:t>
            </a:r>
            <a:r>
              <a:rPr lang="nl-BE" sz="2400" dirty="0">
                <a:solidFill>
                  <a:srgbClr val="00B0F0"/>
                </a:solidFill>
              </a:rPr>
              <a:t>2016A01180.007</a:t>
            </a:r>
            <a:r>
              <a:rPr lang="nl-NL" sz="2400" dirty="0">
                <a:solidFill>
                  <a:srgbClr val="00B0F0"/>
                </a:solidFill>
              </a:rPr>
              <a:t>)</a:t>
            </a:r>
          </a:p>
          <a:p>
            <a:endParaRPr lang="nl-NL" sz="2400" dirty="0">
              <a:solidFill>
                <a:srgbClr val="00B0F0"/>
              </a:solidFill>
            </a:endParaRPr>
          </a:p>
          <a:p>
            <a:r>
              <a:rPr lang="fr-BE" sz="2400" dirty="0">
                <a:solidFill>
                  <a:srgbClr val="00B0F0"/>
                </a:solidFill>
              </a:rPr>
              <a:t>Plus d’informations : </a:t>
            </a:r>
            <a:r>
              <a:rPr lang="fr-BE" sz="2400" dirty="0">
                <a:solidFill>
                  <a:srgbClr val="00B0F0"/>
                </a:solidFill>
                <a:hlinkClick r:id="rId2"/>
              </a:rPr>
              <a:t>https://www.gcloud.belgium.be/fr/home</a:t>
            </a:r>
          </a:p>
          <a:p>
            <a:endParaRPr lang="nl-BE" sz="2400" dirty="0">
              <a:solidFill>
                <a:srgbClr val="00B0F0"/>
              </a:solidFill>
            </a:endParaRPr>
          </a:p>
        </p:txBody>
      </p:sp>
      <p:sp>
        <p:nvSpPr>
          <p:cNvPr id="4" name="Rectangle 3"/>
          <p:cNvSpPr/>
          <p:nvPr/>
        </p:nvSpPr>
        <p:spPr>
          <a:xfrm>
            <a:off x="514906" y="1679413"/>
            <a:ext cx="5775901" cy="3785652"/>
          </a:xfrm>
          <a:prstGeom prst="rect">
            <a:avLst/>
          </a:prstGeom>
        </p:spPr>
        <p:txBody>
          <a:bodyPr wrap="square">
            <a:spAutoFit/>
          </a:bodyPr>
          <a:lstStyle/>
          <a:p>
            <a:pPr marL="342900" indent="-342900">
              <a:buClr>
                <a:srgbClr val="9B008F"/>
              </a:buClr>
              <a:buFont typeface="Arial" panose="020B0604020202020204" pitchFamily="34" charset="0"/>
              <a:buChar char="•"/>
            </a:pPr>
            <a:r>
              <a:rPr lang="nl-NL" sz="2400" dirty="0"/>
              <a:t>G-Cloud is geen organisatie maar </a:t>
            </a:r>
            <a:r>
              <a:rPr lang="nl-NL" sz="2400" b="1" i="1" dirty="0"/>
              <a:t>vrijwillige samenwerking </a:t>
            </a:r>
            <a:r>
              <a:rPr lang="nl-NL" sz="2400" dirty="0"/>
              <a:t>tussen federale overheidsinstellingen (FOD, OISZ, ION</a:t>
            </a:r>
            <a:r>
              <a:rPr lang="nl-NL" sz="2400" dirty="0" smtClean="0"/>
              <a:t>)</a:t>
            </a:r>
          </a:p>
          <a:p>
            <a:endParaRPr lang="nl-NL" sz="2400" dirty="0"/>
          </a:p>
          <a:p>
            <a:pPr marL="342900" indent="-342900">
              <a:buClr>
                <a:srgbClr val="9B008F"/>
              </a:buClr>
              <a:buFont typeface="Arial" panose="020B0604020202020204" pitchFamily="34" charset="0"/>
              <a:buChar char="•"/>
            </a:pPr>
            <a:r>
              <a:rPr lang="nl-NL" sz="2400" dirty="0"/>
              <a:t>t</a:t>
            </a:r>
            <a:r>
              <a:rPr lang="nl-NL" sz="2400" dirty="0" smtClean="0"/>
              <a:t>oelichting </a:t>
            </a:r>
            <a:r>
              <a:rPr lang="nl-NL" sz="2400" dirty="0"/>
              <a:t>rond G-Cloud in oprichtingsnota BOSA voor CMR van 09/12/2016 (</a:t>
            </a:r>
            <a:r>
              <a:rPr lang="nl-BE" sz="2400" dirty="0"/>
              <a:t>2016A01180.007</a:t>
            </a:r>
            <a:r>
              <a:rPr lang="nl-NL" sz="2400" dirty="0" smtClean="0"/>
              <a:t>)</a:t>
            </a:r>
          </a:p>
          <a:p>
            <a:endParaRPr lang="nl-NL" sz="2400" dirty="0" smtClean="0"/>
          </a:p>
          <a:p>
            <a:r>
              <a:rPr lang="nl-NL" sz="2400" dirty="0" smtClean="0"/>
              <a:t>Meer informatie:</a:t>
            </a:r>
          </a:p>
          <a:p>
            <a:r>
              <a:rPr lang="nl-NL" sz="2400" dirty="0" smtClean="0">
                <a:hlinkClick r:id="rId3"/>
              </a:rPr>
              <a:t>https</a:t>
            </a:r>
            <a:r>
              <a:rPr lang="nl-NL" sz="2400" dirty="0">
                <a:hlinkClick r:id="rId3"/>
              </a:rPr>
              <a:t>://</a:t>
            </a:r>
            <a:r>
              <a:rPr lang="nl-NL" sz="2400" dirty="0" smtClean="0">
                <a:hlinkClick r:id="rId3"/>
              </a:rPr>
              <a:t>www.gcloud.belgium.be/nl/home</a:t>
            </a:r>
            <a:endParaRPr lang="nl-NL" sz="2400" dirty="0"/>
          </a:p>
        </p:txBody>
      </p:sp>
      <p:sp>
        <p:nvSpPr>
          <p:cNvPr id="7" name="Slide Number Placeholder 6"/>
          <p:cNvSpPr>
            <a:spLocks noGrp="1"/>
          </p:cNvSpPr>
          <p:nvPr>
            <p:ph type="sldNum" sz="quarter" idx="12"/>
          </p:nvPr>
        </p:nvSpPr>
        <p:spPr/>
        <p:txBody>
          <a:bodyPr/>
          <a:lstStyle/>
          <a:p>
            <a:fld id="{D4301FB5-EDC5-4DB2-BB43-4E246C7F07C8}" type="slidenum">
              <a:rPr lang="en-US" smtClean="0">
                <a:solidFill>
                  <a:prstClr val="black">
                    <a:tint val="75000"/>
                  </a:prstClr>
                </a:solidFill>
              </a:rPr>
              <a:pPr/>
              <a:t>29</a:t>
            </a:fld>
            <a:endParaRPr lang="en-US">
              <a:solidFill>
                <a:prstClr val="black">
                  <a:tint val="75000"/>
                </a:prstClr>
              </a:solidFill>
            </a:endParaRPr>
          </a:p>
        </p:txBody>
      </p:sp>
    </p:spTree>
    <p:extLst>
      <p:ext uri="{BB962C8B-B14F-4D97-AF65-F5344CB8AC3E}">
        <p14:creationId xmlns:p14="http://schemas.microsoft.com/office/powerpoint/2010/main" val="2311355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BE" dirty="0" smtClean="0"/>
              <a:t>Smals </a:t>
            </a:r>
            <a:r>
              <a:rPr lang="fr-BE" dirty="0" err="1" smtClean="0"/>
              <a:t>vzw</a:t>
            </a:r>
            <a:r>
              <a:rPr lang="fr-BE" dirty="0" smtClean="0"/>
              <a:t> </a:t>
            </a:r>
            <a:r>
              <a:rPr lang="fr-BE" dirty="0" err="1" smtClean="0">
                <a:solidFill>
                  <a:schemeClr val="accent6">
                    <a:lumMod val="20000"/>
                    <a:lumOff val="80000"/>
                  </a:schemeClr>
                </a:solidFill>
              </a:rPr>
              <a:t>asbl</a:t>
            </a:r>
            <a:endParaRPr lang="fr-BE" dirty="0">
              <a:solidFill>
                <a:schemeClr val="accent6">
                  <a:lumMod val="20000"/>
                  <a:lumOff val="80000"/>
                </a:schemeClr>
              </a:solidFill>
            </a:endParaRPr>
          </a:p>
        </p:txBody>
      </p:sp>
      <p:sp>
        <p:nvSpPr>
          <p:cNvPr id="3" name="Espace réservé du texte 2"/>
          <p:cNvSpPr>
            <a:spLocks noGrp="1"/>
          </p:cNvSpPr>
          <p:nvPr>
            <p:ph type="body" sz="quarter" idx="13"/>
          </p:nvPr>
        </p:nvSpPr>
        <p:spPr/>
        <p:txBody>
          <a:bodyPr/>
          <a:lstStyle/>
          <a:p>
            <a:r>
              <a:rPr lang="fr-BE" dirty="0" err="1" smtClean="0"/>
              <a:t>Since</a:t>
            </a:r>
            <a:r>
              <a:rPr lang="fr-BE" dirty="0" smtClean="0"/>
              <a:t> 1939</a:t>
            </a:r>
            <a:endParaRPr lang="fr-BE" dirty="0"/>
          </a:p>
        </p:txBody>
      </p:sp>
      <p:pic>
        <p:nvPicPr>
          <p:cNvPr id="5" name="Picture 4"/>
          <p:cNvPicPr>
            <a:picLocks noChangeAspect="1"/>
          </p:cNvPicPr>
          <p:nvPr/>
        </p:nvPicPr>
        <p:blipFill>
          <a:blip r:embed="rId2"/>
          <a:stretch>
            <a:fillRect/>
          </a:stretch>
        </p:blipFill>
        <p:spPr>
          <a:xfrm>
            <a:off x="962057" y="2341713"/>
            <a:ext cx="4164137" cy="1737807"/>
          </a:xfrm>
          <a:prstGeom prst="rect">
            <a:avLst/>
          </a:prstGeom>
        </p:spPr>
      </p:pic>
    </p:spTree>
    <p:extLst>
      <p:ext uri="{BB962C8B-B14F-4D97-AF65-F5344CB8AC3E}">
        <p14:creationId xmlns:p14="http://schemas.microsoft.com/office/powerpoint/2010/main" val="2753055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nl-BE" dirty="0" smtClean="0"/>
              <a:t> G-Cloud - Organen – </a:t>
            </a:r>
            <a:r>
              <a:rPr lang="nl-BE" dirty="0" err="1"/>
              <a:t>Organes</a:t>
            </a:r>
            <a:endParaRPr lang="fr-BE" dirty="0"/>
          </a:p>
        </p:txBody>
      </p:sp>
      <p:sp>
        <p:nvSpPr>
          <p:cNvPr id="5" name="Content Placeholder 4"/>
          <p:cNvSpPr>
            <a:spLocks noGrp="1"/>
          </p:cNvSpPr>
          <p:nvPr>
            <p:ph type="body" sz="quarter" idx="13"/>
          </p:nvPr>
        </p:nvSpPr>
        <p:spPr>
          <a:xfrm>
            <a:off x="619760" y="1089660"/>
            <a:ext cx="5817616" cy="5265420"/>
          </a:xfrm>
          <a:prstGeom prst="rect">
            <a:avLst/>
          </a:prstGeom>
        </p:spPr>
        <p:txBody>
          <a:bodyPr>
            <a:noAutofit/>
          </a:bodyPr>
          <a:lstStyle/>
          <a:p>
            <a:pPr>
              <a:buClr>
                <a:srgbClr val="9B008F"/>
              </a:buClr>
            </a:pPr>
            <a:r>
              <a:rPr lang="nl-NL" sz="2000" b="1" dirty="0" err="1"/>
              <a:t>G-Cloud</a:t>
            </a:r>
            <a:r>
              <a:rPr lang="nl-NL" sz="2000" b="1" dirty="0"/>
              <a:t> Strategic Board</a:t>
            </a:r>
          </a:p>
          <a:p>
            <a:pPr lvl="1">
              <a:buClr>
                <a:srgbClr val="9B008F"/>
              </a:buClr>
              <a:buFont typeface="Wingdings" panose="05000000000000000000" pitchFamily="2" charset="2"/>
              <a:buChar char="ü"/>
            </a:pPr>
            <a:r>
              <a:rPr lang="nl-BE" sz="1800" dirty="0"/>
              <a:t>l</a:t>
            </a:r>
            <a:r>
              <a:rPr lang="nl-BE" sz="1800" dirty="0" smtClean="0"/>
              <a:t>eidend ambtenaren </a:t>
            </a:r>
            <a:r>
              <a:rPr lang="nl-BE" sz="1800" dirty="0"/>
              <a:t>van </a:t>
            </a:r>
            <a:r>
              <a:rPr lang="nl-BE" sz="1800" dirty="0" err="1"/>
              <a:t>FOD’s</a:t>
            </a:r>
            <a:r>
              <a:rPr lang="nl-BE" sz="1800" dirty="0"/>
              <a:t>, </a:t>
            </a:r>
            <a:r>
              <a:rPr lang="nl-BE" sz="1800" dirty="0" smtClean="0"/>
              <a:t>OISZ en ION </a:t>
            </a:r>
            <a:r>
              <a:rPr lang="nl-BE" sz="1800" dirty="0"/>
              <a:t>(vertegenwoordiging drie colleges)</a:t>
            </a:r>
          </a:p>
          <a:p>
            <a:pPr>
              <a:buClr>
                <a:srgbClr val="9B008F"/>
              </a:buClr>
            </a:pPr>
            <a:r>
              <a:rPr lang="nl-NL" sz="2000" b="1" dirty="0" err="1"/>
              <a:t>G-Cloud</a:t>
            </a:r>
            <a:r>
              <a:rPr lang="nl-NL" sz="2000" b="1" dirty="0"/>
              <a:t> Operations &amp; </a:t>
            </a:r>
            <a:r>
              <a:rPr lang="nl-NL" sz="2000" b="1" dirty="0" err="1"/>
              <a:t>Programme</a:t>
            </a:r>
            <a:r>
              <a:rPr lang="nl-NL" sz="2000" b="1" dirty="0"/>
              <a:t> Board</a:t>
            </a:r>
          </a:p>
          <a:p>
            <a:pPr lvl="1">
              <a:buClr>
                <a:srgbClr val="9B008F"/>
              </a:buClr>
              <a:buFont typeface="Wingdings" panose="05000000000000000000" pitchFamily="2" charset="2"/>
              <a:buChar char="ü"/>
            </a:pPr>
            <a:r>
              <a:rPr lang="nl-NL" sz="1800" dirty="0"/>
              <a:t>ICT-verantwoordelijken van </a:t>
            </a:r>
            <a:r>
              <a:rPr lang="nl-NL" sz="1800" dirty="0" smtClean="0"/>
              <a:t>overheidsinstellingen </a:t>
            </a:r>
            <a:r>
              <a:rPr lang="nl-NL" sz="1800" dirty="0"/>
              <a:t>/ service </a:t>
            </a:r>
            <a:r>
              <a:rPr lang="nl-NL" sz="1800" dirty="0" err="1"/>
              <a:t>owners</a:t>
            </a:r>
            <a:r>
              <a:rPr lang="nl-NL" sz="1800" dirty="0"/>
              <a:t> uit de G-Cloud portfolio</a:t>
            </a:r>
          </a:p>
          <a:p>
            <a:pPr>
              <a:buClr>
                <a:srgbClr val="9B008F"/>
              </a:buClr>
            </a:pPr>
            <a:r>
              <a:rPr lang="nl-NL" sz="2000" b="1" dirty="0"/>
              <a:t>Synergie IT (SIT)</a:t>
            </a:r>
          </a:p>
          <a:p>
            <a:pPr lvl="1">
              <a:buClr>
                <a:srgbClr val="9B008F"/>
              </a:buClr>
              <a:buFont typeface="Wingdings" panose="05000000000000000000" pitchFamily="2" charset="2"/>
              <a:buChar char="ü"/>
            </a:pPr>
            <a:r>
              <a:rPr lang="nl-NL" sz="1800" dirty="0" smtClean="0"/>
              <a:t>community van ICT-verantwoordelijken van alle overheidsinstellingen (</a:t>
            </a:r>
            <a:r>
              <a:rPr lang="nl-BE" sz="1800" dirty="0" err="1"/>
              <a:t>FOD’s</a:t>
            </a:r>
            <a:r>
              <a:rPr lang="nl-BE" sz="1800" dirty="0"/>
              <a:t>, OISZ en </a:t>
            </a:r>
            <a:r>
              <a:rPr lang="nl-BE" sz="1800" dirty="0" smtClean="0"/>
              <a:t>ION)</a:t>
            </a:r>
            <a:endParaRPr lang="nl-NL" sz="1800" dirty="0"/>
          </a:p>
          <a:p>
            <a:pPr>
              <a:buClr>
                <a:srgbClr val="9B008F"/>
              </a:buClr>
            </a:pPr>
            <a:r>
              <a:rPr lang="nl-NL" sz="2000" b="1" dirty="0"/>
              <a:t>D</a:t>
            </a:r>
            <a:r>
              <a:rPr lang="nl-NL" sz="2000" b="1" dirty="0" smtClean="0"/>
              <a:t>ienstenmodel</a:t>
            </a:r>
            <a:r>
              <a:rPr lang="nl-NL" sz="2000" b="1" dirty="0"/>
              <a:t>: </a:t>
            </a:r>
            <a:r>
              <a:rPr lang="nl-NL" sz="2000" dirty="0"/>
              <a:t>elke </a:t>
            </a:r>
            <a:r>
              <a:rPr lang="nl-NL" sz="2000" dirty="0" smtClean="0"/>
              <a:t>overheidsinstelling </a:t>
            </a:r>
            <a:r>
              <a:rPr lang="nl-NL" sz="2000" dirty="0"/>
              <a:t>kan volgende rollen </a:t>
            </a:r>
            <a:r>
              <a:rPr lang="nl-NL" sz="2000" dirty="0" smtClean="0"/>
              <a:t>opnemen</a:t>
            </a:r>
            <a:endParaRPr lang="nl-NL" sz="2000" dirty="0"/>
          </a:p>
          <a:p>
            <a:pPr lvl="1">
              <a:buClr>
                <a:srgbClr val="9B008F"/>
              </a:buClr>
              <a:buFont typeface="Wingdings" panose="05000000000000000000" pitchFamily="2" charset="2"/>
              <a:buChar char="ü"/>
            </a:pPr>
            <a:r>
              <a:rPr lang="nl-NL" sz="1800" dirty="0"/>
              <a:t>a</a:t>
            </a:r>
            <a:r>
              <a:rPr lang="nl-NL" sz="1800" dirty="0" smtClean="0"/>
              <a:t>anbieder van </a:t>
            </a:r>
            <a:r>
              <a:rPr lang="nl-NL" sz="1800" dirty="0"/>
              <a:t>een elektronische dienst aan andere </a:t>
            </a:r>
            <a:r>
              <a:rPr lang="nl-NL" sz="1800" dirty="0" smtClean="0"/>
              <a:t>instellingen (service </a:t>
            </a:r>
            <a:r>
              <a:rPr lang="nl-NL" sz="1800" dirty="0" err="1" smtClean="0"/>
              <a:t>owner</a:t>
            </a:r>
            <a:r>
              <a:rPr lang="nl-NL" sz="1800" dirty="0" smtClean="0"/>
              <a:t>)</a:t>
            </a:r>
            <a:endParaRPr lang="nl-NL" sz="1800" dirty="0"/>
          </a:p>
          <a:p>
            <a:pPr lvl="2">
              <a:buClr>
                <a:srgbClr val="9B008F"/>
              </a:buClr>
              <a:buFont typeface="Courier New" panose="02070309020205020404" pitchFamily="49" charset="0"/>
              <a:buChar char="o"/>
            </a:pPr>
            <a:r>
              <a:rPr lang="nl-NL" sz="1600" dirty="0"/>
              <a:t>d</a:t>
            </a:r>
            <a:r>
              <a:rPr lang="nl-NL" sz="1600" dirty="0" smtClean="0"/>
              <a:t>e aanbieder </a:t>
            </a:r>
            <a:r>
              <a:rPr lang="nl-NL" sz="1600" dirty="0"/>
              <a:t>kan hierbij in min- of meerdere mate gebruik maken van privé-dienstverleners</a:t>
            </a:r>
          </a:p>
          <a:p>
            <a:pPr lvl="1">
              <a:buClr>
                <a:srgbClr val="9B008F"/>
              </a:buClr>
              <a:buFont typeface="Wingdings" panose="05000000000000000000" pitchFamily="2" charset="2"/>
              <a:buChar char="ü"/>
            </a:pPr>
            <a:r>
              <a:rPr lang="nl-NL" sz="1800" dirty="0"/>
              <a:t>a</a:t>
            </a:r>
            <a:r>
              <a:rPr lang="nl-NL" sz="1800" dirty="0" smtClean="0"/>
              <a:t>fnemer van </a:t>
            </a:r>
            <a:r>
              <a:rPr lang="nl-NL" sz="1800" dirty="0"/>
              <a:t>een elektronische dienst van een andere </a:t>
            </a:r>
            <a:r>
              <a:rPr lang="nl-NL" sz="1800" dirty="0" smtClean="0"/>
              <a:t>instelling</a:t>
            </a:r>
            <a:endParaRPr lang="nl-NL" sz="1800" dirty="0"/>
          </a:p>
        </p:txBody>
      </p:sp>
      <p:sp>
        <p:nvSpPr>
          <p:cNvPr id="6" name="Content Placeholder 5"/>
          <p:cNvSpPr>
            <a:spLocks noGrp="1"/>
          </p:cNvSpPr>
          <p:nvPr>
            <p:ph sz="quarter" idx="4294967295"/>
          </p:nvPr>
        </p:nvSpPr>
        <p:spPr>
          <a:xfrm>
            <a:off x="6437376" y="1089660"/>
            <a:ext cx="5664200" cy="5419725"/>
          </a:xfrm>
          <a:prstGeom prst="rect">
            <a:avLst/>
          </a:prstGeom>
        </p:spPr>
        <p:txBody>
          <a:bodyPr>
            <a:noAutofit/>
          </a:bodyPr>
          <a:lstStyle/>
          <a:p>
            <a:pPr>
              <a:buClr>
                <a:srgbClr val="9B008F"/>
              </a:buClr>
            </a:pPr>
            <a:r>
              <a:rPr lang="fr-BE" sz="2000" b="1" dirty="0">
                <a:solidFill>
                  <a:srgbClr val="00B0F0"/>
                </a:solidFill>
              </a:rPr>
              <a:t>G-Cloud Strategic </a:t>
            </a:r>
            <a:r>
              <a:rPr lang="fr-BE" sz="2000" b="1" dirty="0" err="1">
                <a:solidFill>
                  <a:srgbClr val="00B0F0"/>
                </a:solidFill>
              </a:rPr>
              <a:t>Board</a:t>
            </a:r>
            <a:endParaRPr lang="fr-BE" sz="2000" b="1" dirty="0">
              <a:solidFill>
                <a:srgbClr val="00B0F0"/>
              </a:solidFill>
            </a:endParaRPr>
          </a:p>
          <a:p>
            <a:pPr lvl="1">
              <a:buClr>
                <a:srgbClr val="9B008F"/>
              </a:buClr>
              <a:buFont typeface="Wingdings" panose="05000000000000000000" pitchFamily="2" charset="2"/>
              <a:buChar char="ü"/>
            </a:pPr>
            <a:r>
              <a:rPr lang="fr-BE" sz="1800" b="1" dirty="0">
                <a:solidFill>
                  <a:srgbClr val="00B0F0"/>
                </a:solidFill>
              </a:rPr>
              <a:t>f</a:t>
            </a:r>
            <a:r>
              <a:rPr lang="fr-BE" sz="1800" b="1" dirty="0" smtClean="0">
                <a:solidFill>
                  <a:srgbClr val="00B0F0"/>
                </a:solidFill>
              </a:rPr>
              <a:t>onctionnaires dirigeants </a:t>
            </a:r>
            <a:r>
              <a:rPr lang="fr-BE" sz="1800" b="1" dirty="0">
                <a:solidFill>
                  <a:srgbClr val="00B0F0"/>
                </a:solidFill>
              </a:rPr>
              <a:t>des SPF, des IPSS et des OIP (représentation trois collèges)</a:t>
            </a:r>
          </a:p>
          <a:p>
            <a:pPr>
              <a:buClr>
                <a:srgbClr val="9B008F"/>
              </a:buClr>
            </a:pPr>
            <a:r>
              <a:rPr lang="fr-BE" sz="2000" b="1" dirty="0">
                <a:solidFill>
                  <a:srgbClr val="00B0F0"/>
                </a:solidFill>
              </a:rPr>
              <a:t>G-Cloud Operations &amp; Programme </a:t>
            </a:r>
            <a:r>
              <a:rPr lang="fr-BE" sz="2000" b="1" dirty="0" err="1">
                <a:solidFill>
                  <a:srgbClr val="00B0F0"/>
                </a:solidFill>
              </a:rPr>
              <a:t>Board</a:t>
            </a:r>
            <a:endParaRPr lang="fr-BE" sz="2000" b="1" dirty="0">
              <a:solidFill>
                <a:srgbClr val="00B0F0"/>
              </a:solidFill>
            </a:endParaRPr>
          </a:p>
          <a:p>
            <a:pPr lvl="1">
              <a:buClr>
                <a:srgbClr val="9B008F"/>
              </a:buClr>
              <a:buFont typeface="Wingdings" panose="05000000000000000000" pitchFamily="2" charset="2"/>
              <a:buChar char="ü"/>
            </a:pPr>
            <a:r>
              <a:rPr lang="fr-BE" sz="1800" b="1" dirty="0" smtClean="0">
                <a:solidFill>
                  <a:srgbClr val="00B0F0"/>
                </a:solidFill>
              </a:rPr>
              <a:t>responsables </a:t>
            </a:r>
            <a:r>
              <a:rPr lang="fr-BE" sz="1800" b="1" dirty="0">
                <a:solidFill>
                  <a:srgbClr val="00B0F0"/>
                </a:solidFill>
              </a:rPr>
              <a:t>TIC des services publics / service </a:t>
            </a:r>
            <a:r>
              <a:rPr lang="fr-BE" sz="1800" b="1" dirty="0" err="1">
                <a:solidFill>
                  <a:srgbClr val="00B0F0"/>
                </a:solidFill>
              </a:rPr>
              <a:t>owners</a:t>
            </a:r>
            <a:r>
              <a:rPr lang="fr-BE" sz="1800" b="1" dirty="0">
                <a:solidFill>
                  <a:srgbClr val="00B0F0"/>
                </a:solidFill>
              </a:rPr>
              <a:t> dans le portfolio du G-Cloud</a:t>
            </a:r>
          </a:p>
          <a:p>
            <a:pPr>
              <a:buClr>
                <a:srgbClr val="9B008F"/>
              </a:buClr>
            </a:pPr>
            <a:r>
              <a:rPr lang="fr-BE" sz="2000" b="1" dirty="0">
                <a:solidFill>
                  <a:srgbClr val="00B0F0"/>
                </a:solidFill>
              </a:rPr>
              <a:t>Synergie IT (SIT)</a:t>
            </a:r>
          </a:p>
          <a:p>
            <a:pPr marL="342900" lvl="1" indent="-342900">
              <a:buClr>
                <a:srgbClr val="9B008F"/>
              </a:buClr>
              <a:buFont typeface="Arial" panose="020B0604020202020204" pitchFamily="34" charset="0"/>
              <a:buChar char="•"/>
            </a:pPr>
            <a:r>
              <a:rPr lang="fr-BE" sz="2000" b="1" dirty="0">
                <a:solidFill>
                  <a:srgbClr val="00B0F0"/>
                </a:solidFill>
              </a:rPr>
              <a:t>communauté des responsables </a:t>
            </a:r>
            <a:r>
              <a:rPr lang="fr-BE" sz="1800" b="1" dirty="0">
                <a:solidFill>
                  <a:srgbClr val="00B0F0"/>
                </a:solidFill>
              </a:rPr>
              <a:t>TIC de l’ensemble des services publics (SPF, IPSS et OIP)</a:t>
            </a:r>
          </a:p>
          <a:p>
            <a:pPr>
              <a:buClr>
                <a:srgbClr val="9B008F"/>
              </a:buClr>
            </a:pPr>
            <a:r>
              <a:rPr lang="fr-BE" sz="2000" b="1" dirty="0" smtClean="0">
                <a:solidFill>
                  <a:srgbClr val="00B0F0"/>
                </a:solidFill>
              </a:rPr>
              <a:t>Modèle de services: </a:t>
            </a:r>
            <a:r>
              <a:rPr lang="fr-BE" sz="2000" dirty="0" smtClean="0">
                <a:solidFill>
                  <a:srgbClr val="00B0F0"/>
                </a:solidFill>
              </a:rPr>
              <a:t>tout service public peut assumer les rôles suivants</a:t>
            </a:r>
          </a:p>
          <a:p>
            <a:pPr lvl="1">
              <a:buClr>
                <a:srgbClr val="9B008F"/>
              </a:buClr>
              <a:buFont typeface="Wingdings" panose="05000000000000000000" pitchFamily="2" charset="2"/>
              <a:buChar char="ü"/>
            </a:pPr>
            <a:r>
              <a:rPr lang="fr-BE" sz="1800" dirty="0">
                <a:solidFill>
                  <a:srgbClr val="00B0F0"/>
                </a:solidFill>
              </a:rPr>
              <a:t>fournisseur d’un service électronique à d’autres institutions (service </a:t>
            </a:r>
            <a:r>
              <a:rPr lang="fr-BE" sz="1800" dirty="0" err="1">
                <a:solidFill>
                  <a:srgbClr val="00B0F0"/>
                </a:solidFill>
              </a:rPr>
              <a:t>owner</a:t>
            </a:r>
            <a:r>
              <a:rPr lang="fr-BE" sz="1800" dirty="0">
                <a:solidFill>
                  <a:srgbClr val="00B0F0"/>
                </a:solidFill>
              </a:rPr>
              <a:t>)</a:t>
            </a:r>
          </a:p>
          <a:p>
            <a:pPr lvl="2">
              <a:buClr>
                <a:srgbClr val="9B008F"/>
              </a:buClr>
              <a:buFont typeface="Courier New" panose="02070309020205020404" pitchFamily="49" charset="0"/>
              <a:buChar char="o"/>
            </a:pPr>
            <a:r>
              <a:rPr lang="fr-BE" sz="1600" dirty="0">
                <a:solidFill>
                  <a:srgbClr val="00B0F0"/>
                </a:solidFill>
              </a:rPr>
              <a:t>le fournisseur peut, dans une certaine mesure, avoir recours à cet effet à des prestataires de services privés</a:t>
            </a:r>
          </a:p>
          <a:p>
            <a:pPr lvl="1">
              <a:buClr>
                <a:srgbClr val="9B008F"/>
              </a:buClr>
              <a:buFont typeface="Wingdings" panose="05000000000000000000" pitchFamily="2" charset="2"/>
              <a:buChar char="ü"/>
            </a:pPr>
            <a:r>
              <a:rPr lang="fr-BE" sz="1800" dirty="0">
                <a:solidFill>
                  <a:srgbClr val="00B0F0"/>
                </a:solidFill>
              </a:rPr>
              <a:t>client d’un service électronique d’une autre institution</a:t>
            </a:r>
          </a:p>
        </p:txBody>
      </p:sp>
      <p:sp>
        <p:nvSpPr>
          <p:cNvPr id="3" name="Slide Number Placeholder 2"/>
          <p:cNvSpPr>
            <a:spLocks noGrp="1"/>
          </p:cNvSpPr>
          <p:nvPr>
            <p:ph type="sldNum" sz="quarter" idx="12"/>
          </p:nvPr>
        </p:nvSpPr>
        <p:spPr/>
        <p:txBody>
          <a:bodyPr/>
          <a:lstStyle/>
          <a:p>
            <a:fld id="{D4301FB5-EDC5-4DB2-BB43-4E246C7F07C8}" type="slidenum">
              <a:rPr lang="en-US" smtClean="0">
                <a:solidFill>
                  <a:prstClr val="black">
                    <a:tint val="75000"/>
                  </a:prstClr>
                </a:solidFill>
              </a:rPr>
              <a:pPr/>
              <a:t>30</a:t>
            </a:fld>
            <a:endParaRPr lang="en-US">
              <a:solidFill>
                <a:prstClr val="black">
                  <a:tint val="75000"/>
                </a:prstClr>
              </a:solidFill>
            </a:endParaRPr>
          </a:p>
        </p:txBody>
      </p:sp>
    </p:spTree>
    <p:extLst>
      <p:ext uri="{BB962C8B-B14F-4D97-AF65-F5344CB8AC3E}">
        <p14:creationId xmlns:p14="http://schemas.microsoft.com/office/powerpoint/2010/main" val="2738958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nl-BE" dirty="0" smtClean="0"/>
              <a:t>G-Cloud - Portfolio</a:t>
            </a:r>
            <a:endParaRPr lang="fr-BE" dirty="0"/>
          </a:p>
        </p:txBody>
      </p:sp>
      <p:pic>
        <p:nvPicPr>
          <p:cNvPr id="7" name="Picture 6"/>
          <p:cNvPicPr>
            <a:picLocks noChangeAspect="1"/>
          </p:cNvPicPr>
          <p:nvPr/>
        </p:nvPicPr>
        <p:blipFill>
          <a:blip r:embed="rId2"/>
          <a:stretch>
            <a:fillRect/>
          </a:stretch>
        </p:blipFill>
        <p:spPr>
          <a:xfrm>
            <a:off x="1704975" y="6565502"/>
            <a:ext cx="9144000" cy="146249"/>
          </a:xfrm>
          <a:prstGeom prst="rect">
            <a:avLst/>
          </a:prstGeom>
        </p:spPr>
      </p:pic>
      <p:pic>
        <p:nvPicPr>
          <p:cNvPr id="8" name="Picture 7"/>
          <p:cNvPicPr>
            <a:picLocks noChangeAspect="1"/>
          </p:cNvPicPr>
          <p:nvPr/>
        </p:nvPicPr>
        <p:blipFill>
          <a:blip r:embed="rId3"/>
          <a:stretch>
            <a:fillRect/>
          </a:stretch>
        </p:blipFill>
        <p:spPr>
          <a:xfrm>
            <a:off x="1704975" y="1072673"/>
            <a:ext cx="9144000" cy="5275782"/>
          </a:xfrm>
          <a:prstGeom prst="rect">
            <a:avLst/>
          </a:prstGeom>
        </p:spPr>
      </p:pic>
      <p:sp>
        <p:nvSpPr>
          <p:cNvPr id="5" name="Slide Number Placeholder 4"/>
          <p:cNvSpPr>
            <a:spLocks noGrp="1"/>
          </p:cNvSpPr>
          <p:nvPr>
            <p:ph type="sldNum" sz="quarter" idx="12"/>
          </p:nvPr>
        </p:nvSpPr>
        <p:spPr/>
        <p:txBody>
          <a:bodyPr/>
          <a:lstStyle/>
          <a:p>
            <a:fld id="{D4301FB5-EDC5-4DB2-BB43-4E246C7F07C8}" type="slidenum">
              <a:rPr lang="en-US" smtClean="0">
                <a:solidFill>
                  <a:prstClr val="black">
                    <a:tint val="75000"/>
                  </a:prstClr>
                </a:solidFill>
              </a:rPr>
              <a:pPr/>
              <a:t>31</a:t>
            </a:fld>
            <a:endParaRPr lang="en-US">
              <a:solidFill>
                <a:prstClr val="black">
                  <a:tint val="75000"/>
                </a:prstClr>
              </a:solidFill>
            </a:endParaRPr>
          </a:p>
        </p:txBody>
      </p:sp>
    </p:spTree>
    <p:extLst>
      <p:ext uri="{BB962C8B-B14F-4D97-AF65-F5344CB8AC3E}">
        <p14:creationId xmlns:p14="http://schemas.microsoft.com/office/powerpoint/2010/main" val="1983944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02536" y="48048"/>
            <a:ext cx="9957816" cy="794283"/>
          </a:xfrm>
        </p:spPr>
        <p:txBody>
          <a:bodyPr>
            <a:noAutofit/>
          </a:bodyPr>
          <a:lstStyle/>
          <a:p>
            <a:pPr>
              <a:lnSpc>
                <a:spcPts val="3600"/>
              </a:lnSpc>
            </a:pPr>
            <a:r>
              <a:rPr lang="nl-BE" sz="3200" dirty="0" err="1" smtClean="0"/>
              <a:t>G-Cloud</a:t>
            </a:r>
            <a:r>
              <a:rPr lang="nl-BE" sz="3200" dirty="0" smtClean="0"/>
              <a:t/>
            </a:r>
            <a:br>
              <a:rPr lang="nl-BE" sz="3200" dirty="0" smtClean="0"/>
            </a:br>
            <a:r>
              <a:rPr lang="nl-BE" sz="3200" dirty="0" smtClean="0"/>
              <a:t>Enkele behaalde resultaten – </a:t>
            </a:r>
            <a:r>
              <a:rPr lang="nl-BE" sz="3200" dirty="0" err="1"/>
              <a:t>Quelques</a:t>
            </a:r>
            <a:r>
              <a:rPr lang="nl-BE" sz="3200" dirty="0"/>
              <a:t> </a:t>
            </a:r>
            <a:r>
              <a:rPr lang="nl-BE" sz="3200" dirty="0" err="1"/>
              <a:t>résultats</a:t>
            </a:r>
            <a:r>
              <a:rPr lang="nl-BE" sz="3200" dirty="0"/>
              <a:t> </a:t>
            </a:r>
            <a:r>
              <a:rPr lang="nl-BE" sz="3200" dirty="0" err="1"/>
              <a:t>atteints</a:t>
            </a:r>
            <a:endParaRPr lang="fr-BE" sz="3200" dirty="0"/>
          </a:p>
        </p:txBody>
      </p:sp>
      <p:sp>
        <p:nvSpPr>
          <p:cNvPr id="3" name="Content Placeholder 2"/>
          <p:cNvSpPr>
            <a:spLocks noGrp="1"/>
          </p:cNvSpPr>
          <p:nvPr>
            <p:ph type="body" sz="quarter" idx="13"/>
          </p:nvPr>
        </p:nvSpPr>
        <p:spPr>
          <a:xfrm>
            <a:off x="619760" y="1217613"/>
            <a:ext cx="5506720" cy="5265420"/>
          </a:xfrm>
          <a:prstGeom prst="rect">
            <a:avLst/>
          </a:prstGeom>
        </p:spPr>
        <p:txBody>
          <a:bodyPr>
            <a:noAutofit/>
          </a:bodyPr>
          <a:lstStyle/>
          <a:p>
            <a:pPr>
              <a:lnSpc>
                <a:spcPct val="100000"/>
              </a:lnSpc>
              <a:spcBef>
                <a:spcPts val="0"/>
              </a:spcBef>
              <a:buClr>
                <a:srgbClr val="9B008F"/>
              </a:buClr>
            </a:pPr>
            <a:r>
              <a:rPr lang="fr-BE" sz="2000" dirty="0" err="1" smtClean="0"/>
              <a:t>Schaaleffecten</a:t>
            </a:r>
            <a:endParaRPr lang="fr-BE" sz="2000" dirty="0" smtClean="0"/>
          </a:p>
          <a:p>
            <a:pPr lvl="1">
              <a:lnSpc>
                <a:spcPct val="100000"/>
              </a:lnSpc>
              <a:spcBef>
                <a:spcPts val="0"/>
              </a:spcBef>
              <a:buClr>
                <a:srgbClr val="9B008F"/>
              </a:buClr>
              <a:buFont typeface="Wingdings" panose="05000000000000000000" pitchFamily="2" charset="2"/>
              <a:buChar char="ü"/>
            </a:pPr>
            <a:r>
              <a:rPr lang="fr-BE" sz="1800" dirty="0" err="1"/>
              <a:t>e</a:t>
            </a:r>
            <a:r>
              <a:rPr lang="fr-BE" sz="1800" dirty="0" err="1" smtClean="0"/>
              <a:t>fficiëntie</a:t>
            </a:r>
            <a:endParaRPr lang="fr-BE" sz="1800" dirty="0"/>
          </a:p>
          <a:p>
            <a:pPr lvl="1">
              <a:lnSpc>
                <a:spcPct val="100000"/>
              </a:lnSpc>
              <a:spcBef>
                <a:spcPts val="0"/>
              </a:spcBef>
              <a:buClr>
                <a:srgbClr val="9B008F"/>
              </a:buClr>
              <a:buFont typeface="Wingdings" panose="05000000000000000000" pitchFamily="2" charset="2"/>
              <a:buChar char="ü"/>
            </a:pPr>
            <a:r>
              <a:rPr lang="fr-BE" sz="1800" dirty="0" err="1"/>
              <a:t>h</a:t>
            </a:r>
            <a:r>
              <a:rPr lang="fr-BE" sz="1800" dirty="0" err="1" smtClean="0"/>
              <a:t>oge</a:t>
            </a:r>
            <a:r>
              <a:rPr lang="fr-BE" sz="1800" dirty="0" smtClean="0"/>
              <a:t> </a:t>
            </a:r>
            <a:r>
              <a:rPr lang="fr-BE" sz="1800" dirty="0" err="1" smtClean="0"/>
              <a:t>kwaliteit</a:t>
            </a:r>
            <a:r>
              <a:rPr lang="fr-BE" sz="1800" dirty="0" smtClean="0"/>
              <a:t> / </a:t>
            </a:r>
            <a:r>
              <a:rPr lang="fr-BE" sz="1800" dirty="0" err="1" smtClean="0"/>
              <a:t>beschikbaarheid</a:t>
            </a:r>
            <a:endParaRPr lang="fr-BE" sz="1800" dirty="0" smtClean="0"/>
          </a:p>
          <a:p>
            <a:pPr>
              <a:lnSpc>
                <a:spcPct val="100000"/>
              </a:lnSpc>
              <a:spcBef>
                <a:spcPts val="0"/>
              </a:spcBef>
            </a:pPr>
            <a:endParaRPr lang="fr-BE" sz="2000" dirty="0" smtClean="0"/>
          </a:p>
          <a:p>
            <a:pPr>
              <a:lnSpc>
                <a:spcPct val="100000"/>
              </a:lnSpc>
              <a:spcBef>
                <a:spcPts val="0"/>
              </a:spcBef>
              <a:buClr>
                <a:srgbClr val="9B008F"/>
              </a:buClr>
            </a:pPr>
            <a:r>
              <a:rPr lang="fr-BE" sz="2000" dirty="0" err="1" smtClean="0"/>
              <a:t>Gebruikers</a:t>
            </a:r>
            <a:r>
              <a:rPr lang="fr-BE" sz="2000" dirty="0" smtClean="0"/>
              <a:t> </a:t>
            </a:r>
            <a:r>
              <a:rPr lang="fr-BE" sz="2000" dirty="0" err="1" smtClean="0"/>
              <a:t>kunnen</a:t>
            </a:r>
            <a:r>
              <a:rPr lang="fr-BE" sz="2000" dirty="0" smtClean="0"/>
              <a:t> </a:t>
            </a:r>
            <a:r>
              <a:rPr lang="fr-BE" sz="2000" dirty="0" err="1" smtClean="0"/>
              <a:t>meer</a:t>
            </a:r>
            <a:r>
              <a:rPr lang="fr-BE" sz="2000" dirty="0" smtClean="0"/>
              <a:t> </a:t>
            </a:r>
            <a:r>
              <a:rPr lang="fr-BE" sz="2000" dirty="0" err="1" smtClean="0"/>
              <a:t>focussen</a:t>
            </a:r>
            <a:r>
              <a:rPr lang="fr-BE" sz="2000" dirty="0" smtClean="0"/>
              <a:t> op business en </a:t>
            </a:r>
            <a:r>
              <a:rPr lang="fr-BE" sz="2000" dirty="0" err="1" smtClean="0"/>
              <a:t>flexibiliteit</a:t>
            </a:r>
            <a:r>
              <a:rPr lang="fr-BE" sz="2000" dirty="0" smtClean="0"/>
              <a:t> om de </a:t>
            </a:r>
            <a:r>
              <a:rPr lang="fr-BE" sz="2000" dirty="0" err="1" smtClean="0"/>
              <a:t>doelen</a:t>
            </a:r>
            <a:r>
              <a:rPr lang="fr-BE" sz="2000" dirty="0" smtClean="0"/>
              <a:t> te </a:t>
            </a:r>
            <a:r>
              <a:rPr lang="fr-BE" sz="2000" dirty="0" err="1" smtClean="0"/>
              <a:t>realiseren</a:t>
            </a:r>
            <a:endParaRPr lang="fr-BE" sz="2000" dirty="0" smtClean="0"/>
          </a:p>
          <a:p>
            <a:pPr>
              <a:lnSpc>
                <a:spcPct val="100000"/>
              </a:lnSpc>
              <a:spcBef>
                <a:spcPts val="0"/>
              </a:spcBef>
            </a:pPr>
            <a:endParaRPr lang="fr-BE" sz="2000" dirty="0" smtClean="0"/>
          </a:p>
          <a:p>
            <a:pPr>
              <a:lnSpc>
                <a:spcPct val="100000"/>
              </a:lnSpc>
              <a:spcBef>
                <a:spcPts val="0"/>
              </a:spcBef>
              <a:buClr>
                <a:srgbClr val="9B008F"/>
              </a:buClr>
            </a:pPr>
            <a:r>
              <a:rPr lang="fr-BE" sz="2000" dirty="0" err="1" smtClean="0"/>
              <a:t>Technologische</a:t>
            </a:r>
            <a:r>
              <a:rPr lang="fr-BE" sz="2000" dirty="0" smtClean="0"/>
              <a:t> </a:t>
            </a:r>
            <a:r>
              <a:rPr lang="fr-BE" sz="2000" dirty="0" err="1" smtClean="0"/>
              <a:t>evolutie</a:t>
            </a:r>
            <a:r>
              <a:rPr lang="fr-BE" sz="2000" dirty="0" smtClean="0"/>
              <a:t> </a:t>
            </a:r>
            <a:r>
              <a:rPr lang="fr-BE" sz="2000" dirty="0" err="1" smtClean="0"/>
              <a:t>sneller</a:t>
            </a:r>
            <a:r>
              <a:rPr lang="fr-BE" sz="2000" dirty="0" smtClean="0"/>
              <a:t> </a:t>
            </a:r>
            <a:r>
              <a:rPr lang="fr-BE" sz="2000" dirty="0" err="1" smtClean="0"/>
              <a:t>beschikbaar</a:t>
            </a:r>
            <a:r>
              <a:rPr lang="fr-BE" sz="2000" dirty="0" smtClean="0"/>
              <a:t> </a:t>
            </a:r>
            <a:r>
              <a:rPr lang="fr-BE" sz="2000" dirty="0" err="1" smtClean="0"/>
              <a:t>voor</a:t>
            </a:r>
            <a:r>
              <a:rPr lang="fr-BE" sz="2000" dirty="0" smtClean="0"/>
              <a:t> </a:t>
            </a:r>
            <a:r>
              <a:rPr lang="fr-BE" sz="2000" dirty="0" err="1" smtClean="0"/>
              <a:t>iedereen</a:t>
            </a:r>
            <a:endParaRPr lang="fr-BE" sz="2000" dirty="0" smtClean="0"/>
          </a:p>
          <a:p>
            <a:pPr>
              <a:lnSpc>
                <a:spcPct val="100000"/>
              </a:lnSpc>
              <a:spcBef>
                <a:spcPts val="0"/>
              </a:spcBef>
            </a:pPr>
            <a:endParaRPr lang="fr-BE" sz="2000" dirty="0" smtClean="0"/>
          </a:p>
          <a:p>
            <a:pPr>
              <a:lnSpc>
                <a:spcPct val="100000"/>
              </a:lnSpc>
              <a:spcBef>
                <a:spcPts val="0"/>
              </a:spcBef>
              <a:buClr>
                <a:srgbClr val="9B008F"/>
              </a:buClr>
            </a:pPr>
            <a:r>
              <a:rPr lang="fr-BE" sz="2000" dirty="0" err="1" smtClean="0"/>
              <a:t>Mutualisatie</a:t>
            </a:r>
            <a:r>
              <a:rPr lang="fr-BE" sz="2000" dirty="0" smtClean="0"/>
              <a:t> van </a:t>
            </a:r>
            <a:r>
              <a:rPr lang="fr-BE" sz="2000" dirty="0" err="1" smtClean="0"/>
              <a:t>kennis</a:t>
            </a:r>
            <a:r>
              <a:rPr lang="fr-BE" sz="2000" dirty="0" smtClean="0"/>
              <a:t> en </a:t>
            </a:r>
            <a:r>
              <a:rPr lang="fr-BE" sz="2000" dirty="0" err="1" smtClean="0"/>
              <a:t>resources</a:t>
            </a:r>
            <a:r>
              <a:rPr lang="fr-BE" sz="2000" dirty="0" smtClean="0"/>
              <a:t>: </a:t>
            </a:r>
            <a:r>
              <a:rPr lang="nl-BE" sz="2000" dirty="0" smtClean="0"/>
              <a:t>verschillende </a:t>
            </a:r>
            <a:r>
              <a:rPr lang="nl-BE" sz="2000" dirty="0" err="1"/>
              <a:t>communities</a:t>
            </a:r>
            <a:r>
              <a:rPr lang="nl-BE" sz="2000" dirty="0"/>
              <a:t> gericht op kennisdeling</a:t>
            </a:r>
            <a:endParaRPr lang="en-GB" sz="2000" dirty="0" smtClean="0"/>
          </a:p>
          <a:p>
            <a:pPr>
              <a:lnSpc>
                <a:spcPct val="100000"/>
              </a:lnSpc>
              <a:spcBef>
                <a:spcPts val="0"/>
              </a:spcBef>
            </a:pPr>
            <a:endParaRPr lang="fr-BE" sz="2000" dirty="0" smtClean="0"/>
          </a:p>
          <a:p>
            <a:pPr>
              <a:lnSpc>
                <a:spcPct val="100000"/>
              </a:lnSpc>
              <a:spcBef>
                <a:spcPts val="0"/>
              </a:spcBef>
              <a:buClr>
                <a:srgbClr val="9B008F"/>
              </a:buClr>
            </a:pPr>
            <a:r>
              <a:rPr lang="fr-BE" sz="2000" dirty="0" err="1" smtClean="0"/>
              <a:t>Beter</a:t>
            </a:r>
            <a:r>
              <a:rPr lang="fr-BE" sz="2000" dirty="0" smtClean="0"/>
              <a:t> respect </a:t>
            </a:r>
            <a:r>
              <a:rPr lang="fr-BE" sz="2000" dirty="0" err="1" smtClean="0"/>
              <a:t>voor</a:t>
            </a:r>
            <a:r>
              <a:rPr lang="fr-BE" sz="2000" dirty="0" smtClean="0"/>
              <a:t> </a:t>
            </a:r>
            <a:r>
              <a:rPr lang="fr-BE" sz="2000" dirty="0" err="1" smtClean="0"/>
              <a:t>confidentialiteit</a:t>
            </a:r>
            <a:r>
              <a:rPr lang="fr-BE" sz="2000" dirty="0" smtClean="0"/>
              <a:t> en </a:t>
            </a:r>
            <a:r>
              <a:rPr lang="fr-BE" sz="2000" dirty="0" err="1" smtClean="0"/>
              <a:t>gegevensbescherming</a:t>
            </a:r>
            <a:endParaRPr lang="fr-BE" sz="2000" dirty="0" smtClean="0"/>
          </a:p>
          <a:p>
            <a:pPr>
              <a:lnSpc>
                <a:spcPct val="100000"/>
              </a:lnSpc>
            </a:pPr>
            <a:endParaRPr lang="nl-BE" sz="2000" dirty="0"/>
          </a:p>
        </p:txBody>
      </p:sp>
      <p:sp>
        <p:nvSpPr>
          <p:cNvPr id="9" name="Content Placeholder 8"/>
          <p:cNvSpPr>
            <a:spLocks noGrp="1"/>
          </p:cNvSpPr>
          <p:nvPr>
            <p:ph sz="quarter" idx="4294967295"/>
          </p:nvPr>
        </p:nvSpPr>
        <p:spPr>
          <a:xfrm>
            <a:off x="6354064" y="1217613"/>
            <a:ext cx="5231384" cy="5318125"/>
          </a:xfrm>
          <a:prstGeom prst="rect">
            <a:avLst/>
          </a:prstGeom>
        </p:spPr>
        <p:txBody>
          <a:bodyPr>
            <a:noAutofit/>
          </a:bodyPr>
          <a:lstStyle/>
          <a:p>
            <a:pPr>
              <a:spcBef>
                <a:spcPts val="0"/>
              </a:spcBef>
              <a:buClr>
                <a:srgbClr val="9B008F"/>
              </a:buClr>
            </a:pPr>
            <a:r>
              <a:rPr lang="fr-BE" sz="2000" dirty="0">
                <a:solidFill>
                  <a:srgbClr val="00B0F0"/>
                </a:solidFill>
              </a:rPr>
              <a:t>Économies d’échelle</a:t>
            </a:r>
          </a:p>
          <a:p>
            <a:pPr lvl="1">
              <a:spcBef>
                <a:spcPts val="0"/>
              </a:spcBef>
              <a:buClr>
                <a:srgbClr val="9B008F"/>
              </a:buClr>
              <a:buFont typeface="Wingdings" panose="05000000000000000000" pitchFamily="2" charset="2"/>
              <a:buChar char="ü"/>
            </a:pPr>
            <a:r>
              <a:rPr lang="fr-BE" sz="1800" dirty="0">
                <a:solidFill>
                  <a:srgbClr val="00B0F0"/>
                </a:solidFill>
              </a:rPr>
              <a:t>efficacité</a:t>
            </a:r>
          </a:p>
          <a:p>
            <a:pPr lvl="1">
              <a:spcBef>
                <a:spcPts val="0"/>
              </a:spcBef>
              <a:buClr>
                <a:srgbClr val="9B008F"/>
              </a:buClr>
              <a:buFont typeface="Wingdings" panose="05000000000000000000" pitchFamily="2" charset="2"/>
              <a:buChar char="ü"/>
            </a:pPr>
            <a:r>
              <a:rPr lang="fr-BE" sz="1800" dirty="0">
                <a:solidFill>
                  <a:srgbClr val="00B0F0"/>
                </a:solidFill>
              </a:rPr>
              <a:t>excellente qualité / </a:t>
            </a:r>
            <a:r>
              <a:rPr lang="fr-BE" sz="1800" dirty="0" smtClean="0">
                <a:solidFill>
                  <a:srgbClr val="00B0F0"/>
                </a:solidFill>
              </a:rPr>
              <a:t>disponibilité</a:t>
            </a:r>
          </a:p>
          <a:p>
            <a:pPr lvl="1">
              <a:spcBef>
                <a:spcPts val="0"/>
              </a:spcBef>
              <a:buClr>
                <a:srgbClr val="9B008F"/>
              </a:buClr>
              <a:buFont typeface="Wingdings" panose="05000000000000000000" pitchFamily="2" charset="2"/>
              <a:buChar char="ü"/>
            </a:pPr>
            <a:endParaRPr lang="fr-BE" sz="2000" dirty="0">
              <a:solidFill>
                <a:srgbClr val="00B0F0"/>
              </a:solidFill>
            </a:endParaRPr>
          </a:p>
          <a:p>
            <a:pPr>
              <a:spcBef>
                <a:spcPts val="0"/>
              </a:spcBef>
              <a:buClr>
                <a:srgbClr val="9B008F"/>
              </a:buClr>
            </a:pPr>
            <a:r>
              <a:rPr lang="fr-BE" sz="2000" dirty="0">
                <a:solidFill>
                  <a:srgbClr val="00B0F0"/>
                </a:solidFill>
              </a:rPr>
              <a:t>Les utilisateurs peuvent davantage se concentrer sur le business et flexibilité pour atteindre les </a:t>
            </a:r>
            <a:r>
              <a:rPr lang="fr-BE" sz="2000" dirty="0" smtClean="0">
                <a:solidFill>
                  <a:srgbClr val="00B0F0"/>
                </a:solidFill>
              </a:rPr>
              <a:t>objectifs</a:t>
            </a:r>
          </a:p>
          <a:p>
            <a:pPr>
              <a:spcBef>
                <a:spcPts val="0"/>
              </a:spcBef>
              <a:buClr>
                <a:srgbClr val="9B008F"/>
              </a:buClr>
            </a:pPr>
            <a:endParaRPr lang="fr-BE" sz="2000" dirty="0">
              <a:solidFill>
                <a:srgbClr val="00B0F0"/>
              </a:solidFill>
            </a:endParaRPr>
          </a:p>
          <a:p>
            <a:pPr>
              <a:spcBef>
                <a:spcPts val="0"/>
              </a:spcBef>
              <a:buClr>
                <a:srgbClr val="9B008F"/>
              </a:buClr>
            </a:pPr>
            <a:r>
              <a:rPr lang="fr-BE" sz="2000" dirty="0">
                <a:solidFill>
                  <a:srgbClr val="00B0F0"/>
                </a:solidFill>
              </a:rPr>
              <a:t>Évolution technologique disponible plus rapidement pour </a:t>
            </a:r>
            <a:r>
              <a:rPr lang="fr-BE" sz="2000" dirty="0" smtClean="0">
                <a:solidFill>
                  <a:srgbClr val="00B0F0"/>
                </a:solidFill>
              </a:rPr>
              <a:t>tous</a:t>
            </a:r>
          </a:p>
          <a:p>
            <a:pPr>
              <a:spcBef>
                <a:spcPts val="0"/>
              </a:spcBef>
              <a:buClr>
                <a:srgbClr val="9B008F"/>
              </a:buClr>
            </a:pPr>
            <a:endParaRPr lang="nl-BE" sz="2000" dirty="0">
              <a:solidFill>
                <a:srgbClr val="00B0F0"/>
              </a:solidFill>
            </a:endParaRPr>
          </a:p>
          <a:p>
            <a:pPr>
              <a:spcBef>
                <a:spcPts val="0"/>
              </a:spcBef>
              <a:buClr>
                <a:srgbClr val="9B008F"/>
              </a:buClr>
            </a:pPr>
            <a:r>
              <a:rPr lang="fr-BE" sz="2000" dirty="0">
                <a:solidFill>
                  <a:srgbClr val="00B0F0"/>
                </a:solidFill>
              </a:rPr>
              <a:t>Mutualisation des connaissances et des ressources: différentes communautés axées sur le partage de </a:t>
            </a:r>
            <a:r>
              <a:rPr lang="fr-BE" sz="2000" dirty="0" smtClean="0">
                <a:solidFill>
                  <a:srgbClr val="00B0F0"/>
                </a:solidFill>
              </a:rPr>
              <a:t>connaissances</a:t>
            </a:r>
          </a:p>
          <a:p>
            <a:pPr>
              <a:spcBef>
                <a:spcPts val="0"/>
              </a:spcBef>
              <a:buClr>
                <a:srgbClr val="9B008F"/>
              </a:buClr>
            </a:pPr>
            <a:endParaRPr lang="fr-BE" sz="2000" dirty="0">
              <a:solidFill>
                <a:srgbClr val="00B0F0"/>
              </a:solidFill>
            </a:endParaRPr>
          </a:p>
          <a:p>
            <a:pPr>
              <a:spcBef>
                <a:spcPts val="0"/>
              </a:spcBef>
              <a:buClr>
                <a:srgbClr val="9B008F"/>
              </a:buClr>
            </a:pPr>
            <a:r>
              <a:rPr lang="fr-BE" sz="2000" dirty="0">
                <a:solidFill>
                  <a:srgbClr val="00B0F0"/>
                </a:solidFill>
              </a:rPr>
              <a:t>Meilleur respect de la confidentialité et protection des données</a:t>
            </a:r>
          </a:p>
        </p:txBody>
      </p:sp>
      <p:sp>
        <p:nvSpPr>
          <p:cNvPr id="5" name="Slide Number Placeholder 4"/>
          <p:cNvSpPr>
            <a:spLocks noGrp="1"/>
          </p:cNvSpPr>
          <p:nvPr>
            <p:ph type="sldNum" sz="quarter" idx="12"/>
          </p:nvPr>
        </p:nvSpPr>
        <p:spPr/>
        <p:txBody>
          <a:bodyPr/>
          <a:lstStyle/>
          <a:p>
            <a:fld id="{D4301FB5-EDC5-4DB2-BB43-4E246C7F07C8}" type="slidenum">
              <a:rPr lang="en-US" smtClean="0">
                <a:solidFill>
                  <a:prstClr val="black">
                    <a:tint val="75000"/>
                  </a:prstClr>
                </a:solidFill>
              </a:rPr>
              <a:pPr/>
              <a:t>32</a:t>
            </a:fld>
            <a:endParaRPr lang="en-US">
              <a:solidFill>
                <a:prstClr val="black">
                  <a:tint val="75000"/>
                </a:prstClr>
              </a:solidFill>
            </a:endParaRPr>
          </a:p>
        </p:txBody>
      </p:sp>
    </p:spTree>
    <p:extLst>
      <p:ext uri="{BB962C8B-B14F-4D97-AF65-F5344CB8AC3E}">
        <p14:creationId xmlns:p14="http://schemas.microsoft.com/office/powerpoint/2010/main" val="2158814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fr-BE"/>
          </a:p>
        </p:txBody>
      </p:sp>
      <p:pic>
        <p:nvPicPr>
          <p:cNvPr id="7" name="Picture 6"/>
          <p:cNvPicPr>
            <a:picLocks noChangeAspect="1"/>
          </p:cNvPicPr>
          <p:nvPr/>
        </p:nvPicPr>
        <p:blipFill>
          <a:blip r:embed="rId2"/>
          <a:stretch>
            <a:fillRect/>
          </a:stretch>
        </p:blipFill>
        <p:spPr>
          <a:xfrm>
            <a:off x="-96688" y="1363195"/>
            <a:ext cx="12180979" cy="4635675"/>
          </a:xfrm>
          <a:prstGeom prst="rect">
            <a:avLst/>
          </a:prstGeom>
        </p:spPr>
      </p:pic>
      <p:sp>
        <p:nvSpPr>
          <p:cNvPr id="6" name="Title 3"/>
          <p:cNvSpPr txBox="1">
            <a:spLocks/>
          </p:cNvSpPr>
          <p:nvPr/>
        </p:nvSpPr>
        <p:spPr>
          <a:xfrm>
            <a:off x="2002536" y="48048"/>
            <a:ext cx="9957816" cy="794283"/>
          </a:xfrm>
          <a:prstGeom prst="rect">
            <a:avLst/>
          </a:prstGeom>
        </p:spPr>
        <p:txBody>
          <a:bodyPr vert="horz" lIns="0" tIns="45720" rIns="91440" bIns="45720" rtlCol="0" anchor="ctr">
            <a:noAutofit/>
          </a:bodyPr>
          <a:lstStyle>
            <a:lvl1pPr algn="l" defTabSz="914400" rtl="0" eaLnBrk="1" latinLnBrk="0" hangingPunct="1">
              <a:spcBef>
                <a:spcPct val="0"/>
              </a:spcBef>
              <a:buNone/>
              <a:defRPr sz="4000" kern="1200">
                <a:solidFill>
                  <a:schemeClr val="tx1"/>
                </a:solidFill>
                <a:latin typeface="+mj-lt"/>
                <a:ea typeface="+mj-ea"/>
                <a:cs typeface="+mj-cs"/>
              </a:defRPr>
            </a:lvl1pPr>
          </a:lstStyle>
          <a:p>
            <a:pPr>
              <a:lnSpc>
                <a:spcPts val="3600"/>
              </a:lnSpc>
            </a:pPr>
            <a:r>
              <a:rPr lang="nl-BE" sz="3200" dirty="0" smtClean="0"/>
              <a:t>G-Cloud</a:t>
            </a:r>
            <a:br>
              <a:rPr lang="nl-BE" sz="3200" dirty="0" smtClean="0"/>
            </a:br>
            <a:r>
              <a:rPr lang="nl-BE" sz="3200" dirty="0" smtClean="0"/>
              <a:t>Enkele behaalde resultaten – </a:t>
            </a:r>
            <a:r>
              <a:rPr lang="nl-BE" sz="3200" dirty="0" err="1" smtClean="0"/>
              <a:t>Quelques</a:t>
            </a:r>
            <a:r>
              <a:rPr lang="nl-BE" sz="3200" dirty="0" smtClean="0"/>
              <a:t> </a:t>
            </a:r>
            <a:r>
              <a:rPr lang="nl-BE" sz="3200" dirty="0" err="1" smtClean="0"/>
              <a:t>résultats</a:t>
            </a:r>
            <a:r>
              <a:rPr lang="nl-BE" sz="3200" dirty="0" smtClean="0"/>
              <a:t> </a:t>
            </a:r>
            <a:r>
              <a:rPr lang="nl-BE" sz="3200" dirty="0" err="1" smtClean="0"/>
              <a:t>atteints</a:t>
            </a:r>
            <a:endParaRPr lang="fr-BE" sz="3200" dirty="0"/>
          </a:p>
        </p:txBody>
      </p:sp>
      <p:sp>
        <p:nvSpPr>
          <p:cNvPr id="8" name="Slide Number Placeholder 7"/>
          <p:cNvSpPr>
            <a:spLocks noGrp="1"/>
          </p:cNvSpPr>
          <p:nvPr>
            <p:ph type="sldNum" sz="quarter" idx="12"/>
          </p:nvPr>
        </p:nvSpPr>
        <p:spPr/>
        <p:txBody>
          <a:bodyPr/>
          <a:lstStyle/>
          <a:p>
            <a:fld id="{D4301FB5-EDC5-4DB2-BB43-4E246C7F07C8}" type="slidenum">
              <a:rPr lang="en-US" smtClean="0">
                <a:solidFill>
                  <a:prstClr val="black">
                    <a:tint val="75000"/>
                  </a:prstClr>
                </a:solidFill>
              </a:rPr>
              <a:pPr/>
              <a:t>33</a:t>
            </a:fld>
            <a:endParaRPr lang="en-US">
              <a:solidFill>
                <a:prstClr val="black">
                  <a:tint val="75000"/>
                </a:prstClr>
              </a:solidFill>
            </a:endParaRPr>
          </a:p>
        </p:txBody>
      </p:sp>
    </p:spTree>
    <p:extLst>
      <p:ext uri="{BB962C8B-B14F-4D97-AF65-F5344CB8AC3E}">
        <p14:creationId xmlns:p14="http://schemas.microsoft.com/office/powerpoint/2010/main" val="2599010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619760" y="1089660"/>
            <a:ext cx="5744464" cy="5265420"/>
          </a:xfrm>
          <a:prstGeom prst="rect">
            <a:avLst/>
          </a:prstGeom>
        </p:spPr>
        <p:txBody>
          <a:bodyPr>
            <a:noAutofit/>
          </a:bodyPr>
          <a:lstStyle/>
          <a:p>
            <a:pPr>
              <a:buClr>
                <a:srgbClr val="9B008F"/>
              </a:buClr>
            </a:pPr>
            <a:r>
              <a:rPr lang="fr-BE" sz="2200" dirty="0" err="1"/>
              <a:t>Groter</a:t>
            </a:r>
            <a:r>
              <a:rPr lang="fr-BE" sz="2200" dirty="0"/>
              <a:t> </a:t>
            </a:r>
            <a:r>
              <a:rPr lang="fr-BE" sz="2200" dirty="0" err="1"/>
              <a:t>gewicht</a:t>
            </a:r>
            <a:r>
              <a:rPr lang="fr-BE" sz="2200" dirty="0"/>
              <a:t> </a:t>
            </a:r>
            <a:r>
              <a:rPr lang="fr-BE" sz="2200" dirty="0" err="1"/>
              <a:t>ten</a:t>
            </a:r>
            <a:r>
              <a:rPr lang="fr-BE" sz="2200" dirty="0"/>
              <a:t> </a:t>
            </a:r>
            <a:r>
              <a:rPr lang="fr-BE" sz="2200" dirty="0" err="1"/>
              <a:t>opzichte</a:t>
            </a:r>
            <a:r>
              <a:rPr lang="fr-BE" sz="2200" dirty="0"/>
              <a:t> van </a:t>
            </a:r>
            <a:r>
              <a:rPr lang="fr-BE" sz="2200" dirty="0" err="1" smtClean="0"/>
              <a:t>leveranciers</a:t>
            </a:r>
            <a:endParaRPr lang="nl-BE" sz="2200" dirty="0" smtClean="0"/>
          </a:p>
          <a:p>
            <a:pPr>
              <a:buClr>
                <a:srgbClr val="9B008F"/>
              </a:buClr>
            </a:pPr>
            <a:r>
              <a:rPr lang="nl-BE" sz="2200" dirty="0" smtClean="0"/>
              <a:t>Gecentraliseerde </a:t>
            </a:r>
            <a:r>
              <a:rPr lang="nl-BE" sz="2200" dirty="0"/>
              <a:t>licentieonderhandelingen voor grote ICT-leveranciers met significante kortingen tot gevolg (streven naar eeuwigdurende </a:t>
            </a:r>
            <a:r>
              <a:rPr lang="nl-BE" sz="2200" dirty="0" smtClean="0"/>
              <a:t>site-licenties</a:t>
            </a:r>
            <a:r>
              <a:rPr lang="nl-BE" sz="2200" dirty="0"/>
              <a:t>)</a:t>
            </a:r>
          </a:p>
          <a:p>
            <a:pPr lvl="1">
              <a:buClr>
                <a:srgbClr val="9B008F"/>
              </a:buClr>
              <a:buFont typeface="Wingdings" panose="05000000000000000000" pitchFamily="2" charset="2"/>
              <a:buChar char="ü"/>
            </a:pPr>
            <a:r>
              <a:rPr lang="nl-BE" sz="2200" dirty="0" err="1"/>
              <a:t>Axway</a:t>
            </a:r>
            <a:endParaRPr lang="nl-BE" sz="2200" dirty="0"/>
          </a:p>
          <a:p>
            <a:pPr lvl="1">
              <a:buClr>
                <a:srgbClr val="9B008F"/>
              </a:buClr>
              <a:buFont typeface="Wingdings" panose="05000000000000000000" pitchFamily="2" charset="2"/>
              <a:buChar char="ü"/>
            </a:pPr>
            <a:r>
              <a:rPr lang="nl-BE" sz="2200" dirty="0" smtClean="0"/>
              <a:t>Microsoft</a:t>
            </a:r>
            <a:endParaRPr lang="nl-BE" sz="2200" dirty="0"/>
          </a:p>
          <a:p>
            <a:pPr lvl="1">
              <a:buClr>
                <a:srgbClr val="9B008F"/>
              </a:buClr>
              <a:buFont typeface="Wingdings" panose="05000000000000000000" pitchFamily="2" charset="2"/>
              <a:buChar char="ü"/>
            </a:pPr>
            <a:r>
              <a:rPr lang="nl-BE" sz="2200" dirty="0"/>
              <a:t>Oracle</a:t>
            </a:r>
          </a:p>
          <a:p>
            <a:pPr lvl="1">
              <a:buClr>
                <a:srgbClr val="9B008F"/>
              </a:buClr>
              <a:buFont typeface="Wingdings" panose="05000000000000000000" pitchFamily="2" charset="2"/>
              <a:buChar char="ü"/>
            </a:pPr>
            <a:r>
              <a:rPr lang="nl-BE" sz="2200" dirty="0" err="1" smtClean="0"/>
              <a:t>Redhat</a:t>
            </a:r>
            <a:endParaRPr lang="nl-BE" sz="2200" dirty="0" smtClean="0"/>
          </a:p>
          <a:p>
            <a:pPr lvl="1">
              <a:buClr>
                <a:srgbClr val="9B008F"/>
              </a:buClr>
              <a:buFont typeface="Wingdings" panose="05000000000000000000" pitchFamily="2" charset="2"/>
              <a:buChar char="ü"/>
            </a:pPr>
            <a:r>
              <a:rPr lang="nl-BE" sz="2200" dirty="0" smtClean="0"/>
              <a:t>SAS</a:t>
            </a:r>
          </a:p>
          <a:p>
            <a:pPr lvl="1">
              <a:buClr>
                <a:srgbClr val="9B008F"/>
              </a:buClr>
              <a:buFont typeface="Wingdings" panose="05000000000000000000" pitchFamily="2" charset="2"/>
              <a:buChar char="ü"/>
            </a:pPr>
            <a:r>
              <a:rPr lang="nl-BE" sz="2200" dirty="0" smtClean="0"/>
              <a:t>…</a:t>
            </a:r>
            <a:endParaRPr lang="nl-BE" sz="2200" dirty="0"/>
          </a:p>
          <a:p>
            <a:pPr>
              <a:buClr>
                <a:srgbClr val="9B008F"/>
              </a:buClr>
            </a:pPr>
            <a:r>
              <a:rPr lang="nl-BE" sz="2200" dirty="0"/>
              <a:t>H</a:t>
            </a:r>
            <a:r>
              <a:rPr lang="nl-BE" sz="2200" dirty="0" smtClean="0"/>
              <a:t>ergebruik </a:t>
            </a:r>
            <a:r>
              <a:rPr lang="nl-BE" sz="2200" dirty="0"/>
              <a:t>van ICT-contracten op grote </a:t>
            </a:r>
            <a:r>
              <a:rPr lang="nl-BE" sz="2200" dirty="0" smtClean="0"/>
              <a:t>schaal</a:t>
            </a:r>
          </a:p>
          <a:p>
            <a:pPr>
              <a:buClr>
                <a:srgbClr val="9B008F"/>
              </a:buClr>
            </a:pPr>
            <a:r>
              <a:rPr lang="nl-BE" sz="2200" dirty="0" smtClean="0"/>
              <a:t>Grote </a:t>
            </a:r>
            <a:r>
              <a:rPr lang="nl-BE" sz="2200" dirty="0"/>
              <a:t>groei in gebruik van </a:t>
            </a:r>
            <a:r>
              <a:rPr lang="nl-BE" sz="2200" dirty="0" err="1"/>
              <a:t>G-Cloud</a:t>
            </a:r>
            <a:r>
              <a:rPr lang="nl-BE" sz="2200" dirty="0"/>
              <a:t> </a:t>
            </a:r>
            <a:r>
              <a:rPr lang="nl-BE" sz="2200" dirty="0" smtClean="0"/>
              <a:t>diensten</a:t>
            </a:r>
            <a:endParaRPr lang="nl-BE" sz="2200" dirty="0"/>
          </a:p>
          <a:p>
            <a:endParaRPr lang="fr-BE" sz="2200" dirty="0"/>
          </a:p>
        </p:txBody>
      </p:sp>
      <p:sp>
        <p:nvSpPr>
          <p:cNvPr id="5" name="Content Placeholder 4"/>
          <p:cNvSpPr>
            <a:spLocks noGrp="1"/>
          </p:cNvSpPr>
          <p:nvPr>
            <p:ph sz="quarter" idx="4294967295"/>
          </p:nvPr>
        </p:nvSpPr>
        <p:spPr>
          <a:xfrm>
            <a:off x="6364224" y="1089660"/>
            <a:ext cx="5827776" cy="5400675"/>
          </a:xfrm>
          <a:prstGeom prst="rect">
            <a:avLst/>
          </a:prstGeom>
        </p:spPr>
        <p:txBody>
          <a:bodyPr>
            <a:noAutofit/>
          </a:bodyPr>
          <a:lstStyle/>
          <a:p>
            <a:pPr>
              <a:buClr>
                <a:srgbClr val="9B008F"/>
              </a:buClr>
            </a:pPr>
            <a:r>
              <a:rPr lang="fr-BE" sz="2200" dirty="0">
                <a:solidFill>
                  <a:srgbClr val="00B0F0"/>
                </a:solidFill>
              </a:rPr>
              <a:t>Plus de poids vis-à-vis des </a:t>
            </a:r>
            <a:r>
              <a:rPr lang="fr-BE" sz="2200" dirty="0" smtClean="0">
                <a:solidFill>
                  <a:srgbClr val="00B0F0"/>
                </a:solidFill>
              </a:rPr>
              <a:t>fournisseurs</a:t>
            </a:r>
            <a:endParaRPr lang="fr-BE" sz="2200" dirty="0">
              <a:solidFill>
                <a:srgbClr val="00B0F0"/>
              </a:solidFill>
            </a:endParaRPr>
          </a:p>
          <a:p>
            <a:pPr>
              <a:buClr>
                <a:srgbClr val="9B008F"/>
              </a:buClr>
            </a:pPr>
            <a:r>
              <a:rPr lang="fr-BE" sz="2200" dirty="0" smtClean="0">
                <a:solidFill>
                  <a:srgbClr val="00B0F0"/>
                </a:solidFill>
              </a:rPr>
              <a:t>Négociations </a:t>
            </a:r>
            <a:r>
              <a:rPr lang="fr-BE" sz="2200" dirty="0">
                <a:solidFill>
                  <a:srgbClr val="00B0F0"/>
                </a:solidFill>
              </a:rPr>
              <a:t>de licences centralisées avec tous les gros fournisseurs TIC ont donné lieu à des réductions considérables (le but est d’obtenir des licences de site perpétuelles</a:t>
            </a:r>
            <a:r>
              <a:rPr lang="fr-BE" sz="2200" dirty="0" smtClean="0">
                <a:solidFill>
                  <a:srgbClr val="00B0F0"/>
                </a:solidFill>
              </a:rPr>
              <a:t>)</a:t>
            </a:r>
            <a:endParaRPr lang="fr-BE" sz="2200" dirty="0">
              <a:solidFill>
                <a:srgbClr val="00B0F0"/>
              </a:solidFill>
            </a:endParaRPr>
          </a:p>
          <a:p>
            <a:pPr lvl="1">
              <a:buClr>
                <a:srgbClr val="9B008F"/>
              </a:buClr>
              <a:buFont typeface="Wingdings" panose="05000000000000000000" pitchFamily="2" charset="2"/>
              <a:buChar char="ü"/>
            </a:pPr>
            <a:r>
              <a:rPr lang="fr-BE" sz="2200" dirty="0" err="1">
                <a:solidFill>
                  <a:srgbClr val="00B0F0"/>
                </a:solidFill>
              </a:rPr>
              <a:t>Axway</a:t>
            </a:r>
            <a:endParaRPr lang="fr-BE" sz="2200" dirty="0">
              <a:solidFill>
                <a:srgbClr val="00B0F0"/>
              </a:solidFill>
            </a:endParaRPr>
          </a:p>
          <a:p>
            <a:pPr lvl="1">
              <a:buClr>
                <a:srgbClr val="9B008F"/>
              </a:buClr>
              <a:buFont typeface="Wingdings" panose="05000000000000000000" pitchFamily="2" charset="2"/>
              <a:buChar char="ü"/>
            </a:pPr>
            <a:r>
              <a:rPr lang="fr-BE" sz="2200" dirty="0">
                <a:solidFill>
                  <a:srgbClr val="00B0F0"/>
                </a:solidFill>
              </a:rPr>
              <a:t>Microsoft</a:t>
            </a:r>
          </a:p>
          <a:p>
            <a:pPr lvl="1">
              <a:buClr>
                <a:srgbClr val="9B008F"/>
              </a:buClr>
              <a:buFont typeface="Wingdings" panose="05000000000000000000" pitchFamily="2" charset="2"/>
              <a:buChar char="ü"/>
            </a:pPr>
            <a:r>
              <a:rPr lang="fr-BE" sz="2200" dirty="0">
                <a:solidFill>
                  <a:srgbClr val="00B0F0"/>
                </a:solidFill>
              </a:rPr>
              <a:t>Oracle</a:t>
            </a:r>
          </a:p>
          <a:p>
            <a:pPr lvl="1">
              <a:buClr>
                <a:srgbClr val="9B008F"/>
              </a:buClr>
              <a:buFont typeface="Wingdings" panose="05000000000000000000" pitchFamily="2" charset="2"/>
              <a:buChar char="ü"/>
            </a:pPr>
            <a:r>
              <a:rPr lang="fr-BE" sz="2200" dirty="0" err="1">
                <a:solidFill>
                  <a:srgbClr val="00B0F0"/>
                </a:solidFill>
              </a:rPr>
              <a:t>Redhat</a:t>
            </a:r>
            <a:endParaRPr lang="fr-BE" sz="2200" dirty="0">
              <a:solidFill>
                <a:srgbClr val="00B0F0"/>
              </a:solidFill>
            </a:endParaRPr>
          </a:p>
          <a:p>
            <a:pPr lvl="1">
              <a:buClr>
                <a:srgbClr val="9B008F"/>
              </a:buClr>
              <a:buFont typeface="Wingdings" panose="05000000000000000000" pitchFamily="2" charset="2"/>
              <a:buChar char="ü"/>
            </a:pPr>
            <a:r>
              <a:rPr lang="fr-BE" sz="2200" dirty="0">
                <a:solidFill>
                  <a:srgbClr val="00B0F0"/>
                </a:solidFill>
              </a:rPr>
              <a:t>SAS</a:t>
            </a:r>
          </a:p>
          <a:p>
            <a:pPr lvl="1">
              <a:buClr>
                <a:srgbClr val="9B008F"/>
              </a:buClr>
              <a:buFont typeface="Wingdings" panose="05000000000000000000" pitchFamily="2" charset="2"/>
              <a:buChar char="ü"/>
            </a:pPr>
            <a:r>
              <a:rPr lang="fr-BE" sz="2200" dirty="0" smtClean="0">
                <a:solidFill>
                  <a:srgbClr val="00B0F0"/>
                </a:solidFill>
              </a:rPr>
              <a:t>…</a:t>
            </a:r>
          </a:p>
          <a:p>
            <a:pPr>
              <a:buClr>
                <a:srgbClr val="9B008F"/>
              </a:buClr>
            </a:pPr>
            <a:r>
              <a:rPr lang="fr-BE" sz="2200" dirty="0" smtClean="0">
                <a:solidFill>
                  <a:srgbClr val="00B0F0"/>
                </a:solidFill>
              </a:rPr>
              <a:t>Réutilisation </a:t>
            </a:r>
            <a:r>
              <a:rPr lang="fr-BE" sz="2200" dirty="0">
                <a:solidFill>
                  <a:srgbClr val="00B0F0"/>
                </a:solidFill>
              </a:rPr>
              <a:t>des contrats TIC à grande </a:t>
            </a:r>
            <a:r>
              <a:rPr lang="fr-BE" sz="2200" dirty="0" smtClean="0">
                <a:solidFill>
                  <a:srgbClr val="00B0F0"/>
                </a:solidFill>
              </a:rPr>
              <a:t>échelle</a:t>
            </a:r>
          </a:p>
          <a:p>
            <a:pPr>
              <a:buClr>
                <a:srgbClr val="9B008F"/>
              </a:buClr>
            </a:pPr>
            <a:r>
              <a:rPr lang="fr-BE" sz="2200" dirty="0" smtClean="0">
                <a:solidFill>
                  <a:srgbClr val="00B0F0"/>
                </a:solidFill>
              </a:rPr>
              <a:t>Forte </a:t>
            </a:r>
            <a:r>
              <a:rPr lang="fr-BE" sz="2200" dirty="0">
                <a:solidFill>
                  <a:srgbClr val="00B0F0"/>
                </a:solidFill>
              </a:rPr>
              <a:t>croissance de l’utilisation des services du G-Cloud</a:t>
            </a:r>
          </a:p>
          <a:p>
            <a:endParaRPr lang="fr-BE" sz="2200" dirty="0">
              <a:solidFill>
                <a:srgbClr val="00B0F0"/>
              </a:solidFill>
            </a:endParaRPr>
          </a:p>
        </p:txBody>
      </p:sp>
      <p:sp>
        <p:nvSpPr>
          <p:cNvPr id="6" name="Title 3"/>
          <p:cNvSpPr>
            <a:spLocks noGrp="1"/>
          </p:cNvSpPr>
          <p:nvPr>
            <p:ph type="title"/>
          </p:nvPr>
        </p:nvSpPr>
        <p:spPr>
          <a:xfrm>
            <a:off x="2002536" y="48048"/>
            <a:ext cx="9957816" cy="794283"/>
          </a:xfrm>
        </p:spPr>
        <p:txBody>
          <a:bodyPr>
            <a:noAutofit/>
          </a:bodyPr>
          <a:lstStyle/>
          <a:p>
            <a:pPr>
              <a:lnSpc>
                <a:spcPts val="3600"/>
              </a:lnSpc>
            </a:pPr>
            <a:r>
              <a:rPr lang="nl-BE" sz="3200" dirty="0" err="1" smtClean="0"/>
              <a:t>G-Cloud</a:t>
            </a:r>
            <a:r>
              <a:rPr lang="nl-BE" sz="3200" dirty="0" smtClean="0"/>
              <a:t/>
            </a:r>
            <a:br>
              <a:rPr lang="nl-BE" sz="3200" dirty="0" smtClean="0"/>
            </a:br>
            <a:r>
              <a:rPr lang="nl-BE" sz="3200" dirty="0" smtClean="0"/>
              <a:t>Enkele behaalde resultaten – </a:t>
            </a:r>
            <a:r>
              <a:rPr lang="nl-BE" sz="3200" dirty="0" err="1"/>
              <a:t>Quelques</a:t>
            </a:r>
            <a:r>
              <a:rPr lang="nl-BE" sz="3200" dirty="0"/>
              <a:t> </a:t>
            </a:r>
            <a:r>
              <a:rPr lang="nl-BE" sz="3200" dirty="0" err="1"/>
              <a:t>résultats</a:t>
            </a:r>
            <a:r>
              <a:rPr lang="nl-BE" sz="3200" dirty="0"/>
              <a:t> </a:t>
            </a:r>
            <a:r>
              <a:rPr lang="nl-BE" sz="3200" dirty="0" err="1"/>
              <a:t>atteints</a:t>
            </a:r>
            <a:endParaRPr lang="fr-BE" sz="3200" dirty="0"/>
          </a:p>
        </p:txBody>
      </p:sp>
      <p:sp>
        <p:nvSpPr>
          <p:cNvPr id="8" name="Slide Number Placeholder 7"/>
          <p:cNvSpPr>
            <a:spLocks noGrp="1"/>
          </p:cNvSpPr>
          <p:nvPr>
            <p:ph type="sldNum" sz="quarter" idx="12"/>
          </p:nvPr>
        </p:nvSpPr>
        <p:spPr/>
        <p:txBody>
          <a:bodyPr/>
          <a:lstStyle/>
          <a:p>
            <a:fld id="{D4301FB5-EDC5-4DB2-BB43-4E246C7F07C8}" type="slidenum">
              <a:rPr lang="en-US" smtClean="0">
                <a:solidFill>
                  <a:prstClr val="black">
                    <a:tint val="75000"/>
                  </a:prstClr>
                </a:solidFill>
              </a:rPr>
              <a:pPr/>
              <a:t>34</a:t>
            </a:fld>
            <a:endParaRPr lang="en-US">
              <a:solidFill>
                <a:prstClr val="black">
                  <a:tint val="75000"/>
                </a:prstClr>
              </a:solidFill>
            </a:endParaRPr>
          </a:p>
        </p:txBody>
      </p:sp>
    </p:spTree>
    <p:extLst>
      <p:ext uri="{BB962C8B-B14F-4D97-AF65-F5344CB8AC3E}">
        <p14:creationId xmlns:p14="http://schemas.microsoft.com/office/powerpoint/2010/main" val="2921344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40418" y="1189124"/>
            <a:ext cx="5429078" cy="3410308"/>
          </a:xfrm>
        </p:spPr>
        <p:txBody>
          <a:bodyPr/>
          <a:lstStyle/>
          <a:p>
            <a:r>
              <a:rPr lang="en-US" dirty="0" err="1"/>
              <a:t>Informatieveiligheid</a:t>
            </a:r>
            <a:r>
              <a:rPr lang="en-US" dirty="0"/>
              <a:t> </a:t>
            </a:r>
            <a:r>
              <a:rPr lang="en-US" dirty="0" smtClean="0"/>
              <a:t/>
            </a:r>
            <a:br>
              <a:rPr lang="en-US" dirty="0" smtClean="0"/>
            </a:br>
            <a:r>
              <a:rPr lang="en-US" dirty="0" smtClean="0"/>
              <a:t>– </a:t>
            </a:r>
            <a:br>
              <a:rPr lang="en-US" dirty="0" smtClean="0"/>
            </a:br>
            <a:r>
              <a:rPr lang="en-US" dirty="0" err="1" smtClean="0">
                <a:solidFill>
                  <a:schemeClr val="accent6">
                    <a:lumMod val="20000"/>
                    <a:lumOff val="80000"/>
                  </a:schemeClr>
                </a:solidFill>
              </a:rPr>
              <a:t>Sécurité</a:t>
            </a:r>
            <a:r>
              <a:rPr lang="en-US" dirty="0" smtClean="0">
                <a:solidFill>
                  <a:schemeClr val="accent6">
                    <a:lumMod val="20000"/>
                    <a:lumOff val="80000"/>
                  </a:schemeClr>
                </a:solidFill>
              </a:rPr>
              <a:t> </a:t>
            </a:r>
            <a:r>
              <a:rPr lang="en-US" dirty="0">
                <a:solidFill>
                  <a:schemeClr val="accent6">
                    <a:lumMod val="20000"/>
                    <a:lumOff val="80000"/>
                  </a:schemeClr>
                </a:solidFill>
              </a:rPr>
              <a:t>de </a:t>
            </a:r>
            <a:r>
              <a:rPr lang="en-US" dirty="0" err="1">
                <a:solidFill>
                  <a:schemeClr val="accent6">
                    <a:lumMod val="20000"/>
                    <a:lumOff val="80000"/>
                  </a:schemeClr>
                </a:solidFill>
              </a:rPr>
              <a:t>l’information</a:t>
            </a:r>
            <a:endParaRPr lang="fr-BE" dirty="0"/>
          </a:p>
        </p:txBody>
      </p:sp>
      <p:pic>
        <p:nvPicPr>
          <p:cNvPr id="4" name="Picture 3"/>
          <p:cNvPicPr>
            <a:picLocks noChangeAspect="1"/>
          </p:cNvPicPr>
          <p:nvPr/>
        </p:nvPicPr>
        <p:blipFill>
          <a:blip r:embed="rId2"/>
          <a:stretch>
            <a:fillRect/>
          </a:stretch>
        </p:blipFill>
        <p:spPr>
          <a:xfrm>
            <a:off x="962057" y="2341713"/>
            <a:ext cx="4164137" cy="1737807"/>
          </a:xfrm>
          <a:prstGeom prst="rect">
            <a:avLst/>
          </a:prstGeom>
        </p:spPr>
      </p:pic>
    </p:spTree>
    <p:extLst>
      <p:ext uri="{BB962C8B-B14F-4D97-AF65-F5344CB8AC3E}">
        <p14:creationId xmlns:p14="http://schemas.microsoft.com/office/powerpoint/2010/main" val="11789143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Informatieveiligheid</a:t>
            </a:r>
            <a:r>
              <a:rPr lang="en-US" dirty="0"/>
              <a:t> </a:t>
            </a:r>
            <a:r>
              <a:rPr lang="en-US" dirty="0" smtClean="0"/>
              <a:t>– </a:t>
            </a:r>
            <a:r>
              <a:rPr lang="en-US" dirty="0" err="1" smtClean="0">
                <a:solidFill>
                  <a:schemeClr val="accent6">
                    <a:lumMod val="20000"/>
                    <a:lumOff val="80000"/>
                  </a:schemeClr>
                </a:solidFill>
              </a:rPr>
              <a:t>Sécurité</a:t>
            </a:r>
            <a:r>
              <a:rPr lang="en-US" dirty="0" smtClean="0">
                <a:solidFill>
                  <a:schemeClr val="accent6">
                    <a:lumMod val="20000"/>
                    <a:lumOff val="80000"/>
                  </a:schemeClr>
                </a:solidFill>
              </a:rPr>
              <a:t> de </a:t>
            </a:r>
            <a:r>
              <a:rPr lang="en-US" dirty="0" err="1" smtClean="0">
                <a:solidFill>
                  <a:schemeClr val="accent6">
                    <a:lumMod val="20000"/>
                    <a:lumOff val="80000"/>
                  </a:schemeClr>
                </a:solidFill>
              </a:rPr>
              <a:t>l’information</a:t>
            </a:r>
            <a:endParaRPr lang="en-US" dirty="0">
              <a:solidFill>
                <a:schemeClr val="accent6">
                  <a:lumMod val="20000"/>
                  <a:lumOff val="80000"/>
                </a:schemeClr>
              </a:solidFill>
            </a:endParaRPr>
          </a:p>
        </p:txBody>
      </p:sp>
      <p:sp>
        <p:nvSpPr>
          <p:cNvPr id="5" name="Content Placeholder 4"/>
          <p:cNvSpPr>
            <a:spLocks noGrp="1"/>
          </p:cNvSpPr>
          <p:nvPr>
            <p:ph idx="1"/>
          </p:nvPr>
        </p:nvSpPr>
        <p:spPr>
          <a:xfrm>
            <a:off x="431800" y="1127533"/>
            <a:ext cx="11248923" cy="4769908"/>
          </a:xfrm>
        </p:spPr>
        <p:txBody>
          <a:bodyPr/>
          <a:lstStyle/>
          <a:p>
            <a:pPr marL="0" indent="0">
              <a:buNone/>
            </a:pPr>
            <a:r>
              <a:rPr lang="en-US" b="1" dirty="0" err="1" smtClean="0">
                <a:solidFill>
                  <a:schemeClr val="accent6"/>
                </a:solidFill>
              </a:rPr>
              <a:t>Zoals</a:t>
            </a:r>
            <a:r>
              <a:rPr lang="en-US" b="1" dirty="0" smtClean="0">
                <a:solidFill>
                  <a:schemeClr val="accent6"/>
                </a:solidFill>
              </a:rPr>
              <a:t> </a:t>
            </a:r>
            <a:r>
              <a:rPr lang="en-US" b="1" dirty="0" err="1" smtClean="0">
                <a:solidFill>
                  <a:schemeClr val="accent6"/>
                </a:solidFill>
              </a:rPr>
              <a:t>bepaald</a:t>
            </a:r>
            <a:r>
              <a:rPr lang="en-US" b="1" dirty="0" smtClean="0">
                <a:solidFill>
                  <a:schemeClr val="accent6"/>
                </a:solidFill>
              </a:rPr>
              <a:t> in </a:t>
            </a:r>
            <a:r>
              <a:rPr lang="en-US" b="1" dirty="0" err="1" smtClean="0">
                <a:solidFill>
                  <a:schemeClr val="accent6"/>
                </a:solidFill>
              </a:rPr>
              <a:t>Algemene</a:t>
            </a:r>
            <a:r>
              <a:rPr lang="en-US" b="1" dirty="0" smtClean="0">
                <a:solidFill>
                  <a:schemeClr val="accent6"/>
                </a:solidFill>
              </a:rPr>
              <a:t> </a:t>
            </a:r>
            <a:r>
              <a:rPr lang="en-US" b="1" dirty="0" err="1" smtClean="0">
                <a:solidFill>
                  <a:schemeClr val="accent6"/>
                </a:solidFill>
              </a:rPr>
              <a:t>SamenwerkingsModaliteiten</a:t>
            </a:r>
            <a:r>
              <a:rPr lang="en-US" b="1" dirty="0" smtClean="0">
                <a:solidFill>
                  <a:schemeClr val="accent6"/>
                </a:solidFill>
              </a:rPr>
              <a:t> – </a:t>
            </a:r>
            <a:br>
              <a:rPr lang="en-US" b="1" dirty="0" smtClean="0">
                <a:solidFill>
                  <a:schemeClr val="accent6"/>
                </a:solidFill>
              </a:rPr>
            </a:br>
            <a:r>
              <a:rPr lang="en-US" b="1" dirty="0" smtClean="0">
                <a:solidFill>
                  <a:schemeClr val="accent6">
                    <a:lumMod val="60000"/>
                    <a:lumOff val="40000"/>
                  </a:schemeClr>
                </a:solidFill>
              </a:rPr>
              <a:t>Tel que </a:t>
            </a:r>
            <a:r>
              <a:rPr lang="en-US" b="1" dirty="0" err="1" smtClean="0">
                <a:solidFill>
                  <a:schemeClr val="accent6">
                    <a:lumMod val="60000"/>
                    <a:lumOff val="40000"/>
                  </a:schemeClr>
                </a:solidFill>
              </a:rPr>
              <a:t>défini</a:t>
            </a:r>
            <a:r>
              <a:rPr lang="en-US" b="1" dirty="0" smtClean="0">
                <a:solidFill>
                  <a:schemeClr val="accent6">
                    <a:lumMod val="60000"/>
                    <a:lumOff val="40000"/>
                  </a:schemeClr>
                </a:solidFill>
              </a:rPr>
              <a:t> </a:t>
            </a:r>
            <a:r>
              <a:rPr lang="en-US" b="1" dirty="0" err="1" smtClean="0">
                <a:solidFill>
                  <a:schemeClr val="accent6">
                    <a:lumMod val="60000"/>
                    <a:lumOff val="40000"/>
                  </a:schemeClr>
                </a:solidFill>
              </a:rPr>
              <a:t>dans</a:t>
            </a:r>
            <a:r>
              <a:rPr lang="en-US" b="1" dirty="0" smtClean="0">
                <a:solidFill>
                  <a:schemeClr val="accent6">
                    <a:lumMod val="60000"/>
                    <a:lumOff val="40000"/>
                  </a:schemeClr>
                </a:solidFill>
              </a:rPr>
              <a:t> </a:t>
            </a:r>
            <a:r>
              <a:rPr lang="en-US" b="1" dirty="0" err="1">
                <a:solidFill>
                  <a:schemeClr val="accent6">
                    <a:lumMod val="60000"/>
                    <a:lumOff val="40000"/>
                  </a:schemeClr>
                </a:solidFill>
              </a:rPr>
              <a:t>Modalités</a:t>
            </a:r>
            <a:r>
              <a:rPr lang="en-US" b="1" dirty="0">
                <a:solidFill>
                  <a:schemeClr val="accent6">
                    <a:lumMod val="60000"/>
                    <a:lumOff val="40000"/>
                  </a:schemeClr>
                </a:solidFill>
              </a:rPr>
              <a:t> </a:t>
            </a:r>
            <a:r>
              <a:rPr lang="en-US" b="1" dirty="0" err="1">
                <a:solidFill>
                  <a:schemeClr val="accent6">
                    <a:lumMod val="60000"/>
                    <a:lumOff val="40000"/>
                  </a:schemeClr>
                </a:solidFill>
              </a:rPr>
              <a:t>générales</a:t>
            </a:r>
            <a:r>
              <a:rPr lang="en-US" b="1" dirty="0">
                <a:solidFill>
                  <a:schemeClr val="accent6">
                    <a:lumMod val="60000"/>
                    <a:lumOff val="40000"/>
                  </a:schemeClr>
                </a:solidFill>
              </a:rPr>
              <a:t> de collaboration)</a:t>
            </a:r>
          </a:p>
        </p:txBody>
      </p:sp>
      <p:pic>
        <p:nvPicPr>
          <p:cNvPr id="6" name="Picture 5"/>
          <p:cNvPicPr>
            <a:picLocks noChangeAspect="1"/>
          </p:cNvPicPr>
          <p:nvPr/>
        </p:nvPicPr>
        <p:blipFill>
          <a:blip r:embed="rId2"/>
          <a:stretch>
            <a:fillRect/>
          </a:stretch>
        </p:blipFill>
        <p:spPr>
          <a:xfrm>
            <a:off x="621059" y="2132470"/>
            <a:ext cx="9661786" cy="46102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6043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err="1" smtClean="0"/>
              <a:t>Informatieveiligheidsteam</a:t>
            </a:r>
            <a:r>
              <a:rPr lang="en-US" dirty="0" smtClean="0"/>
              <a:t> </a:t>
            </a:r>
            <a:r>
              <a:rPr lang="en-US" dirty="0"/>
              <a:t>Smals </a:t>
            </a:r>
            <a:r>
              <a:rPr lang="en-US" dirty="0" smtClean="0"/>
              <a:t>- </a:t>
            </a:r>
            <a:r>
              <a:rPr lang="en-US" dirty="0" err="1" smtClean="0">
                <a:solidFill>
                  <a:schemeClr val="accent6">
                    <a:lumMod val="20000"/>
                    <a:lumOff val="80000"/>
                  </a:schemeClr>
                </a:solidFill>
              </a:rPr>
              <a:t>Équipe</a:t>
            </a:r>
            <a:r>
              <a:rPr lang="en-US" dirty="0" smtClean="0">
                <a:solidFill>
                  <a:schemeClr val="accent6">
                    <a:lumMod val="20000"/>
                    <a:lumOff val="80000"/>
                  </a:schemeClr>
                </a:solidFill>
              </a:rPr>
              <a:t> </a:t>
            </a:r>
            <a:r>
              <a:rPr lang="en-US" dirty="0" err="1" smtClean="0">
                <a:solidFill>
                  <a:schemeClr val="accent6">
                    <a:lumMod val="20000"/>
                    <a:lumOff val="80000"/>
                  </a:schemeClr>
                </a:solidFill>
              </a:rPr>
              <a:t>sécurité</a:t>
            </a:r>
            <a:r>
              <a:rPr lang="en-US" dirty="0" smtClean="0">
                <a:solidFill>
                  <a:schemeClr val="accent6">
                    <a:lumMod val="20000"/>
                    <a:lumOff val="80000"/>
                  </a:schemeClr>
                </a:solidFill>
              </a:rPr>
              <a:t> de </a:t>
            </a:r>
            <a:r>
              <a:rPr lang="en-US" dirty="0" err="1" smtClean="0">
                <a:solidFill>
                  <a:schemeClr val="accent6">
                    <a:lumMod val="20000"/>
                    <a:lumOff val="80000"/>
                  </a:schemeClr>
                </a:solidFill>
              </a:rPr>
              <a:t>l’information</a:t>
            </a:r>
            <a:r>
              <a:rPr lang="en-US" dirty="0" smtClean="0">
                <a:solidFill>
                  <a:schemeClr val="accent6">
                    <a:lumMod val="20000"/>
                    <a:lumOff val="80000"/>
                  </a:schemeClr>
                </a:solidFill>
              </a:rPr>
              <a:t> Smals</a:t>
            </a:r>
            <a:endParaRPr lang="en-US" dirty="0">
              <a:solidFill>
                <a:schemeClr val="accent6">
                  <a:lumMod val="20000"/>
                  <a:lumOff val="80000"/>
                </a:schemeClr>
              </a:solidFill>
            </a:endParaRPr>
          </a:p>
        </p:txBody>
      </p:sp>
      <p:sp>
        <p:nvSpPr>
          <p:cNvPr id="4" name="Rectangle 3"/>
          <p:cNvSpPr/>
          <p:nvPr/>
        </p:nvSpPr>
        <p:spPr>
          <a:xfrm>
            <a:off x="121022" y="1220839"/>
            <a:ext cx="2918014" cy="13633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Professional services </a:t>
            </a:r>
            <a:r>
              <a:rPr lang="en-US" sz="2000" b="1" dirty="0" smtClean="0"/>
              <a:t>information security</a:t>
            </a:r>
            <a:endParaRPr lang="en-US" sz="2000" b="1" dirty="0"/>
          </a:p>
        </p:txBody>
      </p:sp>
      <p:sp>
        <p:nvSpPr>
          <p:cNvPr id="5" name="Rectangle 4"/>
          <p:cNvSpPr/>
          <p:nvPr/>
        </p:nvSpPr>
        <p:spPr>
          <a:xfrm>
            <a:off x="6858894" y="1220840"/>
            <a:ext cx="2563243" cy="1363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Application security</a:t>
            </a:r>
            <a:endParaRPr lang="en-US" sz="2000" b="1" dirty="0"/>
          </a:p>
        </p:txBody>
      </p:sp>
      <p:sp>
        <p:nvSpPr>
          <p:cNvPr id="6" name="Rectangle 5"/>
          <p:cNvSpPr/>
          <p:nvPr/>
        </p:nvSpPr>
        <p:spPr>
          <a:xfrm>
            <a:off x="9525662" y="1220839"/>
            <a:ext cx="2563243" cy="13633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Risk management</a:t>
            </a:r>
            <a:endParaRPr lang="en-US" sz="2000" b="1" dirty="0"/>
          </a:p>
        </p:txBody>
      </p:sp>
      <p:sp>
        <p:nvSpPr>
          <p:cNvPr id="8" name="Rectangle 7"/>
          <p:cNvSpPr/>
          <p:nvPr/>
        </p:nvSpPr>
        <p:spPr>
          <a:xfrm>
            <a:off x="3137645" y="1220839"/>
            <a:ext cx="3617724" cy="13633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Internal information security</a:t>
            </a:r>
          </a:p>
          <a:p>
            <a:pPr algn="ctr"/>
            <a:r>
              <a:rPr lang="en-US" sz="2000" b="1" dirty="0"/>
              <a:t>DPO + </a:t>
            </a:r>
            <a:r>
              <a:rPr lang="en-US" sz="2000" b="1" dirty="0" smtClean="0"/>
              <a:t>Information security</a:t>
            </a:r>
            <a:endParaRPr lang="en-US" sz="2000" b="1" dirty="0">
              <a:solidFill>
                <a:schemeClr val="accent6">
                  <a:lumMod val="20000"/>
                  <a:lumOff val="80000"/>
                </a:schemeClr>
              </a:solidFill>
            </a:endParaRPr>
          </a:p>
        </p:txBody>
      </p:sp>
      <p:sp>
        <p:nvSpPr>
          <p:cNvPr id="9" name="TextBox 8"/>
          <p:cNvSpPr txBox="1"/>
          <p:nvPr/>
        </p:nvSpPr>
        <p:spPr>
          <a:xfrm>
            <a:off x="121022" y="3227708"/>
            <a:ext cx="7265738" cy="1477328"/>
          </a:xfrm>
          <a:prstGeom prst="rect">
            <a:avLst/>
          </a:prstGeom>
          <a:noFill/>
          <a:ln>
            <a:solidFill>
              <a:schemeClr val="accent1">
                <a:shade val="50000"/>
              </a:schemeClr>
            </a:solidFill>
          </a:ln>
        </p:spPr>
        <p:txBody>
          <a:bodyPr wrap="square" rtlCol="0">
            <a:spAutoFit/>
          </a:bodyPr>
          <a:lstStyle/>
          <a:p>
            <a:pPr marL="285750" indent="-285750">
              <a:buClr>
                <a:srgbClr val="9B008F"/>
              </a:buClr>
              <a:buFontTx/>
              <a:buChar char="-"/>
            </a:pPr>
            <a:r>
              <a:rPr lang="en-US" dirty="0" err="1" smtClean="0">
                <a:solidFill>
                  <a:schemeClr val="accent6"/>
                </a:solidFill>
              </a:rPr>
              <a:t>diensten</a:t>
            </a:r>
            <a:r>
              <a:rPr lang="en-US" dirty="0" smtClean="0">
                <a:solidFill>
                  <a:schemeClr val="accent6"/>
                </a:solidFill>
              </a:rPr>
              <a:t> DPO en consultancy informatieveiligheid </a:t>
            </a:r>
            <a:r>
              <a:rPr lang="en-US" dirty="0" err="1" smtClean="0">
                <a:solidFill>
                  <a:schemeClr val="accent6"/>
                </a:solidFill>
              </a:rPr>
              <a:t>voor</a:t>
            </a:r>
            <a:r>
              <a:rPr lang="en-US" dirty="0" smtClean="0">
                <a:solidFill>
                  <a:schemeClr val="accent6"/>
                </a:solidFill>
              </a:rPr>
              <a:t> </a:t>
            </a:r>
            <a:r>
              <a:rPr lang="en-US" dirty="0" err="1" smtClean="0">
                <a:solidFill>
                  <a:schemeClr val="accent6"/>
                </a:solidFill>
              </a:rPr>
              <a:t>klanten</a:t>
            </a:r>
            <a:endParaRPr lang="en-US" dirty="0" smtClean="0">
              <a:solidFill>
                <a:schemeClr val="accent6"/>
              </a:solidFill>
            </a:endParaRPr>
          </a:p>
          <a:p>
            <a:pPr marL="285750" indent="-285750">
              <a:buClr>
                <a:srgbClr val="9B008F"/>
              </a:buClr>
              <a:buFontTx/>
              <a:buChar char="-"/>
            </a:pPr>
            <a:r>
              <a:rPr lang="en-US" dirty="0" smtClean="0">
                <a:solidFill>
                  <a:schemeClr val="accent6"/>
                </a:solidFill>
              </a:rPr>
              <a:t>shared service model</a:t>
            </a:r>
          </a:p>
          <a:p>
            <a:pPr marL="285750" indent="-285750">
              <a:buClr>
                <a:srgbClr val="9B008F"/>
              </a:buClr>
              <a:buFontTx/>
              <a:buChar char="-"/>
            </a:pPr>
            <a:r>
              <a:rPr lang="en-US" dirty="0" err="1" smtClean="0">
                <a:solidFill>
                  <a:schemeClr val="accent6"/>
                </a:solidFill>
              </a:rPr>
              <a:t>beschikbaar</a:t>
            </a:r>
            <a:r>
              <a:rPr lang="en-US" dirty="0" smtClean="0">
                <a:solidFill>
                  <a:schemeClr val="accent6"/>
                </a:solidFill>
              </a:rPr>
              <a:t> </a:t>
            </a:r>
            <a:r>
              <a:rPr lang="en-US" dirty="0" err="1" smtClean="0">
                <a:solidFill>
                  <a:schemeClr val="accent6"/>
                </a:solidFill>
              </a:rPr>
              <a:t>voor</a:t>
            </a:r>
            <a:r>
              <a:rPr lang="en-US" dirty="0" smtClean="0">
                <a:solidFill>
                  <a:schemeClr val="accent6"/>
                </a:solidFill>
              </a:rPr>
              <a:t> </a:t>
            </a:r>
            <a:r>
              <a:rPr lang="en-US" dirty="0" err="1" smtClean="0">
                <a:solidFill>
                  <a:schemeClr val="accent6"/>
                </a:solidFill>
              </a:rPr>
              <a:t>kleine</a:t>
            </a:r>
            <a:r>
              <a:rPr lang="en-US" dirty="0" smtClean="0">
                <a:solidFill>
                  <a:schemeClr val="accent6"/>
                </a:solidFill>
              </a:rPr>
              <a:t> en </a:t>
            </a:r>
            <a:r>
              <a:rPr lang="en-US" dirty="0" err="1" smtClean="0">
                <a:solidFill>
                  <a:schemeClr val="accent6"/>
                </a:solidFill>
              </a:rPr>
              <a:t>grote</a:t>
            </a:r>
            <a:r>
              <a:rPr lang="en-US" dirty="0" smtClean="0">
                <a:solidFill>
                  <a:schemeClr val="accent6"/>
                </a:solidFill>
              </a:rPr>
              <a:t> </a:t>
            </a:r>
            <a:r>
              <a:rPr lang="en-US" dirty="0" err="1" smtClean="0">
                <a:solidFill>
                  <a:schemeClr val="accent6"/>
                </a:solidFill>
              </a:rPr>
              <a:t>instellingen</a:t>
            </a:r>
            <a:endParaRPr lang="en-US" dirty="0" smtClean="0">
              <a:solidFill>
                <a:schemeClr val="accent6"/>
              </a:solidFill>
            </a:endParaRPr>
          </a:p>
          <a:p>
            <a:pPr marL="285750" indent="-285750">
              <a:buClr>
                <a:srgbClr val="9B008F"/>
              </a:buClr>
              <a:buFontTx/>
              <a:buChar char="-"/>
            </a:pPr>
            <a:r>
              <a:rPr lang="en-US" dirty="0" err="1" smtClean="0">
                <a:solidFill>
                  <a:schemeClr val="accent6"/>
                </a:solidFill>
              </a:rPr>
              <a:t>beschikbaarheid</a:t>
            </a:r>
            <a:r>
              <a:rPr lang="en-US" dirty="0" smtClean="0">
                <a:solidFill>
                  <a:schemeClr val="accent6"/>
                </a:solidFill>
              </a:rPr>
              <a:t> van </a:t>
            </a:r>
            <a:r>
              <a:rPr lang="en-US" dirty="0" err="1" smtClean="0">
                <a:solidFill>
                  <a:schemeClr val="accent6"/>
                </a:solidFill>
              </a:rPr>
              <a:t>kennis</a:t>
            </a:r>
            <a:r>
              <a:rPr lang="en-US" dirty="0" smtClean="0">
                <a:solidFill>
                  <a:schemeClr val="accent6"/>
                </a:solidFill>
              </a:rPr>
              <a:t>, </a:t>
            </a:r>
            <a:r>
              <a:rPr lang="en-US" dirty="0" err="1" smtClean="0">
                <a:solidFill>
                  <a:schemeClr val="accent6"/>
                </a:solidFill>
              </a:rPr>
              <a:t>middelen</a:t>
            </a:r>
            <a:r>
              <a:rPr lang="en-US" dirty="0" smtClean="0">
                <a:solidFill>
                  <a:schemeClr val="accent6"/>
                </a:solidFill>
              </a:rPr>
              <a:t> en tools</a:t>
            </a:r>
          </a:p>
          <a:p>
            <a:pPr marL="285750" indent="-285750">
              <a:buClr>
                <a:srgbClr val="9B008F"/>
              </a:buClr>
              <a:buFontTx/>
              <a:buChar char="-"/>
            </a:pPr>
            <a:r>
              <a:rPr lang="en-US" dirty="0" err="1" smtClean="0">
                <a:solidFill>
                  <a:schemeClr val="accent6"/>
                </a:solidFill>
              </a:rPr>
              <a:t>jaarlijkse</a:t>
            </a:r>
            <a:r>
              <a:rPr lang="en-US" dirty="0" smtClean="0">
                <a:solidFill>
                  <a:schemeClr val="accent6"/>
                </a:solidFill>
              </a:rPr>
              <a:t> </a:t>
            </a:r>
            <a:r>
              <a:rPr lang="en-US" dirty="0" err="1" smtClean="0">
                <a:solidFill>
                  <a:schemeClr val="accent6"/>
                </a:solidFill>
              </a:rPr>
              <a:t>organisatie</a:t>
            </a:r>
            <a:r>
              <a:rPr lang="en-US" dirty="0" smtClean="0">
                <a:solidFill>
                  <a:schemeClr val="accent6"/>
                </a:solidFill>
              </a:rPr>
              <a:t> </a:t>
            </a:r>
            <a:r>
              <a:rPr lang="en-US" dirty="0" err="1" smtClean="0">
                <a:solidFill>
                  <a:schemeClr val="accent6"/>
                </a:solidFill>
              </a:rPr>
              <a:t>opleiding</a:t>
            </a:r>
            <a:r>
              <a:rPr lang="en-US" dirty="0" smtClean="0">
                <a:solidFill>
                  <a:schemeClr val="accent6"/>
                </a:solidFill>
              </a:rPr>
              <a:t> DPO en informatieveiligheid</a:t>
            </a:r>
            <a:endParaRPr lang="en-US" dirty="0">
              <a:solidFill>
                <a:schemeClr val="accent6"/>
              </a:solidFill>
            </a:endParaRPr>
          </a:p>
        </p:txBody>
      </p:sp>
      <p:sp>
        <p:nvSpPr>
          <p:cNvPr id="10" name="TextBox 8"/>
          <p:cNvSpPr txBox="1"/>
          <p:nvPr/>
        </p:nvSpPr>
        <p:spPr>
          <a:xfrm>
            <a:off x="121021" y="4876086"/>
            <a:ext cx="7265738" cy="1477328"/>
          </a:xfrm>
          <a:prstGeom prst="rect">
            <a:avLst/>
          </a:prstGeom>
          <a:noFill/>
          <a:ln>
            <a:solidFill>
              <a:schemeClr val="accent1">
                <a:shade val="50000"/>
              </a:schemeClr>
            </a:solidFill>
          </a:ln>
        </p:spPr>
        <p:txBody>
          <a:bodyPr wrap="square" rtlCol="0">
            <a:spAutoFit/>
          </a:bodyPr>
          <a:lstStyle/>
          <a:p>
            <a:pPr marL="285750" indent="-285750">
              <a:buClr>
                <a:srgbClr val="9B008F"/>
              </a:buClr>
              <a:buFontTx/>
              <a:buChar char="-"/>
            </a:pPr>
            <a:r>
              <a:rPr lang="fr-FR" dirty="0" smtClean="0">
                <a:solidFill>
                  <a:schemeClr val="accent6">
                    <a:lumMod val="60000"/>
                    <a:lumOff val="40000"/>
                  </a:schemeClr>
                </a:solidFill>
              </a:rPr>
              <a:t>services </a:t>
            </a:r>
            <a:r>
              <a:rPr lang="fr-FR" dirty="0">
                <a:solidFill>
                  <a:schemeClr val="accent6">
                    <a:lumMod val="60000"/>
                    <a:lumOff val="40000"/>
                  </a:schemeClr>
                </a:solidFill>
              </a:rPr>
              <a:t>DPO et consultance en sécurité de l'information pour les clients</a:t>
            </a:r>
          </a:p>
          <a:p>
            <a:pPr marL="285750" indent="-285750">
              <a:buClr>
                <a:srgbClr val="9B008F"/>
              </a:buClr>
              <a:buFontTx/>
              <a:buChar char="-"/>
            </a:pPr>
            <a:r>
              <a:rPr lang="fr-FR" dirty="0" smtClean="0">
                <a:solidFill>
                  <a:schemeClr val="accent6">
                    <a:lumMod val="60000"/>
                    <a:lumOff val="40000"/>
                  </a:schemeClr>
                </a:solidFill>
              </a:rPr>
              <a:t>modèle </a:t>
            </a:r>
            <a:r>
              <a:rPr lang="fr-FR" dirty="0">
                <a:solidFill>
                  <a:schemeClr val="accent6">
                    <a:lumMod val="60000"/>
                    <a:lumOff val="40000"/>
                  </a:schemeClr>
                </a:solidFill>
              </a:rPr>
              <a:t>de services partagés</a:t>
            </a:r>
          </a:p>
          <a:p>
            <a:pPr marL="285750" indent="-285750">
              <a:buClr>
                <a:srgbClr val="9B008F"/>
              </a:buClr>
              <a:buFontTx/>
              <a:buChar char="-"/>
            </a:pPr>
            <a:r>
              <a:rPr lang="fr-FR" dirty="0">
                <a:solidFill>
                  <a:schemeClr val="accent6">
                    <a:lumMod val="60000"/>
                    <a:lumOff val="40000"/>
                  </a:schemeClr>
                </a:solidFill>
              </a:rPr>
              <a:t>d</a:t>
            </a:r>
            <a:r>
              <a:rPr lang="fr-FR" dirty="0" smtClean="0">
                <a:solidFill>
                  <a:schemeClr val="accent6">
                    <a:lumMod val="60000"/>
                    <a:lumOff val="40000"/>
                  </a:schemeClr>
                </a:solidFill>
              </a:rPr>
              <a:t>isponible </a:t>
            </a:r>
            <a:r>
              <a:rPr lang="fr-FR" dirty="0">
                <a:solidFill>
                  <a:schemeClr val="accent6">
                    <a:lumMod val="60000"/>
                    <a:lumOff val="40000"/>
                  </a:schemeClr>
                </a:solidFill>
              </a:rPr>
              <a:t>pour les petites et grandes institutions</a:t>
            </a:r>
          </a:p>
          <a:p>
            <a:pPr marL="285750" indent="-285750">
              <a:buClr>
                <a:srgbClr val="9B008F"/>
              </a:buClr>
              <a:buFontTx/>
              <a:buChar char="-"/>
            </a:pPr>
            <a:r>
              <a:rPr lang="fr-FR" dirty="0" smtClean="0">
                <a:solidFill>
                  <a:schemeClr val="accent6">
                    <a:lumMod val="60000"/>
                    <a:lumOff val="40000"/>
                  </a:schemeClr>
                </a:solidFill>
              </a:rPr>
              <a:t>disponibilité </a:t>
            </a:r>
            <a:r>
              <a:rPr lang="fr-FR" dirty="0">
                <a:solidFill>
                  <a:schemeClr val="accent6">
                    <a:lumMod val="60000"/>
                    <a:lumOff val="40000"/>
                  </a:schemeClr>
                </a:solidFill>
              </a:rPr>
              <a:t>des connaissances, des ressources et des outils</a:t>
            </a:r>
          </a:p>
          <a:p>
            <a:pPr marL="285750" indent="-285750">
              <a:buClr>
                <a:srgbClr val="9B008F"/>
              </a:buClr>
              <a:buFontTx/>
              <a:buChar char="-"/>
            </a:pPr>
            <a:r>
              <a:rPr lang="fr-FR" dirty="0" smtClean="0">
                <a:solidFill>
                  <a:schemeClr val="accent6">
                    <a:lumMod val="60000"/>
                    <a:lumOff val="40000"/>
                  </a:schemeClr>
                </a:solidFill>
              </a:rPr>
              <a:t>organisation </a:t>
            </a:r>
            <a:r>
              <a:rPr lang="fr-FR" dirty="0">
                <a:solidFill>
                  <a:schemeClr val="accent6">
                    <a:lumMod val="60000"/>
                    <a:lumOff val="40000"/>
                  </a:schemeClr>
                </a:solidFill>
              </a:rPr>
              <a:t>annuelle d’une formation DPO et sécurité de l'information</a:t>
            </a:r>
            <a:endParaRPr lang="en-US" dirty="0">
              <a:solidFill>
                <a:schemeClr val="accent6">
                  <a:lumMod val="60000"/>
                  <a:lumOff val="40000"/>
                </a:schemeClr>
              </a:solidFill>
            </a:endParaRPr>
          </a:p>
        </p:txBody>
      </p:sp>
      <p:sp>
        <p:nvSpPr>
          <p:cNvPr id="3" name="Right Arrow 2"/>
          <p:cNvSpPr/>
          <p:nvPr/>
        </p:nvSpPr>
        <p:spPr>
          <a:xfrm rot="16200000">
            <a:off x="1404851" y="2667670"/>
            <a:ext cx="482138" cy="4572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6936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95130" y="6273579"/>
            <a:ext cx="564543" cy="397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p:cNvSpPr>
            <a:spLocks noGrp="1"/>
          </p:cNvSpPr>
          <p:nvPr>
            <p:ph type="ctrTitle"/>
          </p:nvPr>
        </p:nvSpPr>
        <p:spPr/>
        <p:txBody>
          <a:bodyPr>
            <a:normAutofit fontScale="90000"/>
          </a:bodyPr>
          <a:lstStyle/>
          <a:p>
            <a:r>
              <a:rPr lang="en-US" dirty="0" err="1"/>
              <a:t>Informatieveiligheidsteam</a:t>
            </a:r>
            <a:r>
              <a:rPr lang="en-US" dirty="0"/>
              <a:t> Smals - </a:t>
            </a:r>
            <a:r>
              <a:rPr lang="en-US" dirty="0" err="1">
                <a:solidFill>
                  <a:schemeClr val="accent6">
                    <a:lumMod val="20000"/>
                    <a:lumOff val="80000"/>
                  </a:schemeClr>
                </a:solidFill>
              </a:rPr>
              <a:t>Équipe</a:t>
            </a:r>
            <a:r>
              <a:rPr lang="en-US" dirty="0">
                <a:solidFill>
                  <a:schemeClr val="accent6">
                    <a:lumMod val="20000"/>
                    <a:lumOff val="80000"/>
                  </a:schemeClr>
                </a:solidFill>
              </a:rPr>
              <a:t> </a:t>
            </a:r>
            <a:r>
              <a:rPr lang="en-US" dirty="0" err="1">
                <a:solidFill>
                  <a:schemeClr val="accent6">
                    <a:lumMod val="20000"/>
                    <a:lumOff val="80000"/>
                  </a:schemeClr>
                </a:solidFill>
              </a:rPr>
              <a:t>sécurité</a:t>
            </a:r>
            <a:r>
              <a:rPr lang="en-US" dirty="0">
                <a:solidFill>
                  <a:schemeClr val="accent6">
                    <a:lumMod val="20000"/>
                    <a:lumOff val="80000"/>
                  </a:schemeClr>
                </a:solidFill>
              </a:rPr>
              <a:t> de </a:t>
            </a:r>
            <a:r>
              <a:rPr lang="en-US" dirty="0" err="1">
                <a:solidFill>
                  <a:schemeClr val="accent6">
                    <a:lumMod val="20000"/>
                    <a:lumOff val="80000"/>
                  </a:schemeClr>
                </a:solidFill>
              </a:rPr>
              <a:t>l’information</a:t>
            </a:r>
            <a:r>
              <a:rPr lang="en-US" dirty="0">
                <a:solidFill>
                  <a:schemeClr val="accent6">
                    <a:lumMod val="20000"/>
                    <a:lumOff val="80000"/>
                  </a:schemeClr>
                </a:solidFill>
              </a:rPr>
              <a:t> Smals</a:t>
            </a:r>
            <a:endParaRPr lang="en-US" dirty="0"/>
          </a:p>
        </p:txBody>
      </p:sp>
      <p:sp>
        <p:nvSpPr>
          <p:cNvPr id="9" name="TextBox 8"/>
          <p:cNvSpPr txBox="1"/>
          <p:nvPr/>
        </p:nvSpPr>
        <p:spPr>
          <a:xfrm>
            <a:off x="221734" y="3178817"/>
            <a:ext cx="10440965" cy="1754326"/>
          </a:xfrm>
          <a:prstGeom prst="rect">
            <a:avLst/>
          </a:prstGeom>
          <a:noFill/>
          <a:ln>
            <a:solidFill>
              <a:schemeClr val="accent1">
                <a:shade val="50000"/>
              </a:schemeClr>
            </a:solidFill>
          </a:ln>
        </p:spPr>
        <p:txBody>
          <a:bodyPr wrap="square" rtlCol="0">
            <a:spAutoFit/>
          </a:bodyPr>
          <a:lstStyle/>
          <a:p>
            <a:pPr marL="285750" indent="-285750">
              <a:buClr>
                <a:srgbClr val="9B008F"/>
              </a:buClr>
              <a:buFontTx/>
              <a:buChar char="-"/>
            </a:pPr>
            <a:r>
              <a:rPr lang="en-US" dirty="0" smtClean="0">
                <a:solidFill>
                  <a:schemeClr val="accent6"/>
                </a:solidFill>
              </a:rPr>
              <a:t>DPO </a:t>
            </a:r>
            <a:r>
              <a:rPr lang="en-US" dirty="0" err="1" smtClean="0">
                <a:solidFill>
                  <a:schemeClr val="accent6"/>
                </a:solidFill>
              </a:rPr>
              <a:t>voor</a:t>
            </a:r>
            <a:r>
              <a:rPr lang="en-US" dirty="0" smtClean="0">
                <a:solidFill>
                  <a:schemeClr val="accent6"/>
                </a:solidFill>
              </a:rPr>
              <a:t> Smals</a:t>
            </a:r>
          </a:p>
          <a:p>
            <a:pPr marL="285750" indent="-285750">
              <a:buClr>
                <a:srgbClr val="9B008F"/>
              </a:buClr>
              <a:buFontTx/>
              <a:buChar char="-"/>
            </a:pPr>
            <a:r>
              <a:rPr lang="en-US" dirty="0" err="1">
                <a:solidFill>
                  <a:schemeClr val="accent6"/>
                </a:solidFill>
              </a:rPr>
              <a:t>o</a:t>
            </a:r>
            <a:r>
              <a:rPr lang="en-US" dirty="0" err="1" smtClean="0">
                <a:solidFill>
                  <a:schemeClr val="accent6"/>
                </a:solidFill>
              </a:rPr>
              <a:t>ndersteuning</a:t>
            </a:r>
            <a:r>
              <a:rPr lang="en-US" dirty="0" smtClean="0">
                <a:solidFill>
                  <a:schemeClr val="accent6"/>
                </a:solidFill>
              </a:rPr>
              <a:t> </a:t>
            </a:r>
            <a:r>
              <a:rPr lang="en-US" dirty="0" err="1" smtClean="0">
                <a:solidFill>
                  <a:schemeClr val="accent6"/>
                </a:solidFill>
              </a:rPr>
              <a:t>voor</a:t>
            </a:r>
            <a:r>
              <a:rPr lang="en-US" dirty="0" smtClean="0">
                <a:solidFill>
                  <a:schemeClr val="accent6"/>
                </a:solidFill>
              </a:rPr>
              <a:t> </a:t>
            </a:r>
            <a:r>
              <a:rPr lang="en-US" dirty="0" err="1" smtClean="0">
                <a:solidFill>
                  <a:schemeClr val="accent6"/>
                </a:solidFill>
              </a:rPr>
              <a:t>verwerkingsactiviteiten</a:t>
            </a:r>
            <a:r>
              <a:rPr lang="en-US" dirty="0" smtClean="0">
                <a:solidFill>
                  <a:schemeClr val="accent6"/>
                </a:solidFill>
              </a:rPr>
              <a:t> Smals</a:t>
            </a:r>
          </a:p>
          <a:p>
            <a:pPr marL="285750" indent="-285750">
              <a:buClr>
                <a:srgbClr val="9B008F"/>
              </a:buClr>
              <a:buFontTx/>
              <a:buChar char="-"/>
            </a:pPr>
            <a:r>
              <a:rPr lang="en-US" dirty="0" err="1">
                <a:solidFill>
                  <a:schemeClr val="accent6"/>
                </a:solidFill>
              </a:rPr>
              <a:t>l</a:t>
            </a:r>
            <a:r>
              <a:rPr lang="en-US" dirty="0" err="1" smtClean="0">
                <a:solidFill>
                  <a:schemeClr val="accent6"/>
                </a:solidFill>
              </a:rPr>
              <a:t>eidt</a:t>
            </a:r>
            <a:r>
              <a:rPr lang="en-US" dirty="0" smtClean="0">
                <a:solidFill>
                  <a:schemeClr val="accent6"/>
                </a:solidFill>
              </a:rPr>
              <a:t> informatieveiligheid </a:t>
            </a:r>
            <a:r>
              <a:rPr lang="en-US" dirty="0" err="1" smtClean="0">
                <a:solidFill>
                  <a:schemeClr val="accent6"/>
                </a:solidFill>
              </a:rPr>
              <a:t>voor</a:t>
            </a:r>
            <a:r>
              <a:rPr lang="en-US" dirty="0" smtClean="0">
                <a:solidFill>
                  <a:schemeClr val="accent6"/>
                </a:solidFill>
              </a:rPr>
              <a:t> Smals (transversal team meeting en ISMF)</a:t>
            </a:r>
          </a:p>
          <a:p>
            <a:pPr marL="285750" indent="-285750">
              <a:buClr>
                <a:srgbClr val="9B008F"/>
              </a:buClr>
              <a:buFontTx/>
              <a:buChar char="-"/>
            </a:pPr>
            <a:r>
              <a:rPr lang="en-US" dirty="0" err="1" smtClean="0">
                <a:solidFill>
                  <a:schemeClr val="accent6"/>
                </a:solidFill>
              </a:rPr>
              <a:t>aanspreekpunt</a:t>
            </a:r>
            <a:r>
              <a:rPr lang="en-US" dirty="0" smtClean="0">
                <a:solidFill>
                  <a:schemeClr val="accent6"/>
                </a:solidFill>
              </a:rPr>
              <a:t> </a:t>
            </a:r>
            <a:r>
              <a:rPr lang="en-US" dirty="0" err="1" smtClean="0">
                <a:solidFill>
                  <a:schemeClr val="accent6"/>
                </a:solidFill>
              </a:rPr>
              <a:t>voor</a:t>
            </a:r>
            <a:r>
              <a:rPr lang="en-US" dirty="0" smtClean="0">
                <a:solidFill>
                  <a:schemeClr val="accent6"/>
                </a:solidFill>
              </a:rPr>
              <a:t> data protection en informatieveiligheid</a:t>
            </a:r>
          </a:p>
          <a:p>
            <a:pPr marL="285750" indent="-285750">
              <a:buClr>
                <a:srgbClr val="9B008F"/>
              </a:buClr>
              <a:buFontTx/>
              <a:buChar char="-"/>
            </a:pPr>
            <a:r>
              <a:rPr lang="en-US" dirty="0" err="1">
                <a:solidFill>
                  <a:schemeClr val="accent6"/>
                </a:solidFill>
              </a:rPr>
              <a:t>o</a:t>
            </a:r>
            <a:r>
              <a:rPr lang="en-US" dirty="0" err="1" smtClean="0">
                <a:solidFill>
                  <a:schemeClr val="accent6"/>
                </a:solidFill>
              </a:rPr>
              <a:t>nafhankelijke</a:t>
            </a:r>
            <a:r>
              <a:rPr lang="en-US" dirty="0" smtClean="0">
                <a:solidFill>
                  <a:schemeClr val="accent6"/>
                </a:solidFill>
              </a:rPr>
              <a:t> </a:t>
            </a:r>
            <a:r>
              <a:rPr lang="en-US" dirty="0" err="1" smtClean="0">
                <a:solidFill>
                  <a:schemeClr val="accent6"/>
                </a:solidFill>
              </a:rPr>
              <a:t>rol</a:t>
            </a:r>
            <a:r>
              <a:rPr lang="en-US" dirty="0" smtClean="0">
                <a:solidFill>
                  <a:schemeClr val="accent6"/>
                </a:solidFill>
              </a:rPr>
              <a:t> </a:t>
            </a:r>
            <a:r>
              <a:rPr lang="en-US" dirty="0" err="1" smtClean="0">
                <a:solidFill>
                  <a:schemeClr val="accent6"/>
                </a:solidFill>
              </a:rPr>
              <a:t>binnen</a:t>
            </a:r>
            <a:r>
              <a:rPr lang="en-US" dirty="0" smtClean="0">
                <a:solidFill>
                  <a:schemeClr val="accent6"/>
                </a:solidFill>
              </a:rPr>
              <a:t> het team; </a:t>
            </a:r>
            <a:r>
              <a:rPr lang="en-US" dirty="0" err="1" smtClean="0">
                <a:solidFill>
                  <a:schemeClr val="accent6"/>
                </a:solidFill>
              </a:rPr>
              <a:t>maakt</a:t>
            </a:r>
            <a:r>
              <a:rPr lang="en-US" dirty="0" smtClean="0">
                <a:solidFill>
                  <a:schemeClr val="accent6"/>
                </a:solidFill>
              </a:rPr>
              <a:t> </a:t>
            </a:r>
            <a:r>
              <a:rPr lang="en-US" dirty="0" err="1" smtClean="0">
                <a:solidFill>
                  <a:schemeClr val="accent6"/>
                </a:solidFill>
              </a:rPr>
              <a:t>wel</a:t>
            </a:r>
            <a:r>
              <a:rPr lang="en-US" dirty="0" smtClean="0">
                <a:solidFill>
                  <a:schemeClr val="accent6"/>
                </a:solidFill>
              </a:rPr>
              <a:t> </a:t>
            </a:r>
            <a:r>
              <a:rPr lang="en-US" dirty="0" err="1" smtClean="0">
                <a:solidFill>
                  <a:schemeClr val="accent6"/>
                </a:solidFill>
              </a:rPr>
              <a:t>gebruik</a:t>
            </a:r>
            <a:r>
              <a:rPr lang="en-US" dirty="0" smtClean="0">
                <a:solidFill>
                  <a:schemeClr val="accent6"/>
                </a:solidFill>
              </a:rPr>
              <a:t> van </a:t>
            </a:r>
            <a:r>
              <a:rPr lang="en-US" dirty="0" err="1" smtClean="0">
                <a:solidFill>
                  <a:schemeClr val="accent6"/>
                </a:solidFill>
              </a:rPr>
              <a:t>kennisuitwisseling</a:t>
            </a:r>
            <a:r>
              <a:rPr lang="en-US" dirty="0" smtClean="0">
                <a:solidFill>
                  <a:schemeClr val="accent6"/>
                </a:solidFill>
              </a:rPr>
              <a:t> en </a:t>
            </a:r>
            <a:r>
              <a:rPr lang="en-US" dirty="0" err="1" smtClean="0">
                <a:solidFill>
                  <a:schemeClr val="accent6"/>
                </a:solidFill>
              </a:rPr>
              <a:t>gemeenschappelijke</a:t>
            </a:r>
            <a:r>
              <a:rPr lang="en-US" dirty="0" smtClean="0">
                <a:solidFill>
                  <a:schemeClr val="accent6"/>
                </a:solidFill>
              </a:rPr>
              <a:t> tools</a:t>
            </a:r>
          </a:p>
          <a:p>
            <a:pPr marL="285750" indent="-285750">
              <a:buClr>
                <a:srgbClr val="9B008F"/>
              </a:buClr>
              <a:buFontTx/>
              <a:buChar char="-"/>
            </a:pPr>
            <a:r>
              <a:rPr lang="en-US" dirty="0" err="1">
                <a:solidFill>
                  <a:schemeClr val="accent6"/>
                </a:solidFill>
              </a:rPr>
              <a:t>o</a:t>
            </a:r>
            <a:r>
              <a:rPr lang="en-US" dirty="0" err="1" smtClean="0">
                <a:solidFill>
                  <a:schemeClr val="accent6"/>
                </a:solidFill>
              </a:rPr>
              <a:t>ndersteuning</a:t>
            </a:r>
            <a:r>
              <a:rPr lang="en-US" dirty="0" smtClean="0">
                <a:solidFill>
                  <a:schemeClr val="accent6"/>
                </a:solidFill>
              </a:rPr>
              <a:t> </a:t>
            </a:r>
            <a:r>
              <a:rPr lang="en-US" dirty="0" err="1" smtClean="0">
                <a:solidFill>
                  <a:schemeClr val="accent6"/>
                </a:solidFill>
              </a:rPr>
              <a:t>voor</a:t>
            </a:r>
            <a:r>
              <a:rPr lang="en-US" dirty="0" smtClean="0">
                <a:solidFill>
                  <a:schemeClr val="accent6"/>
                </a:solidFill>
              </a:rPr>
              <a:t> </a:t>
            </a:r>
            <a:r>
              <a:rPr lang="en-US" dirty="0" err="1" smtClean="0">
                <a:solidFill>
                  <a:schemeClr val="accent6"/>
                </a:solidFill>
              </a:rPr>
              <a:t>operationele</a:t>
            </a:r>
            <a:r>
              <a:rPr lang="en-US" dirty="0" smtClean="0">
                <a:solidFill>
                  <a:schemeClr val="accent6"/>
                </a:solidFill>
              </a:rPr>
              <a:t> teams</a:t>
            </a:r>
          </a:p>
        </p:txBody>
      </p:sp>
      <p:sp>
        <p:nvSpPr>
          <p:cNvPr id="14" name="Rectangle 13"/>
          <p:cNvSpPr/>
          <p:nvPr/>
        </p:nvSpPr>
        <p:spPr>
          <a:xfrm>
            <a:off x="121022" y="1204943"/>
            <a:ext cx="2918014" cy="13633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Professional services information </a:t>
            </a:r>
            <a:r>
              <a:rPr lang="en-US" sz="2000" b="1" dirty="0" smtClean="0"/>
              <a:t>security</a:t>
            </a:r>
            <a:endParaRPr lang="en-US" sz="2000" b="1" dirty="0"/>
          </a:p>
        </p:txBody>
      </p:sp>
      <p:sp>
        <p:nvSpPr>
          <p:cNvPr id="15" name="Rectangle 14"/>
          <p:cNvSpPr/>
          <p:nvPr/>
        </p:nvSpPr>
        <p:spPr>
          <a:xfrm>
            <a:off x="6858894" y="1204944"/>
            <a:ext cx="2563243" cy="1363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Application security</a:t>
            </a:r>
            <a:endParaRPr lang="en-US" sz="2000" b="1" dirty="0"/>
          </a:p>
        </p:txBody>
      </p:sp>
      <p:sp>
        <p:nvSpPr>
          <p:cNvPr id="16" name="Rectangle 15"/>
          <p:cNvSpPr/>
          <p:nvPr/>
        </p:nvSpPr>
        <p:spPr>
          <a:xfrm>
            <a:off x="9525662" y="1204943"/>
            <a:ext cx="2563243" cy="13633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Risk management</a:t>
            </a:r>
            <a:endParaRPr lang="en-US" sz="2000" b="1" dirty="0"/>
          </a:p>
        </p:txBody>
      </p:sp>
      <p:sp>
        <p:nvSpPr>
          <p:cNvPr id="17" name="Rectangle 16"/>
          <p:cNvSpPr/>
          <p:nvPr/>
        </p:nvSpPr>
        <p:spPr>
          <a:xfrm>
            <a:off x="3137645" y="1204943"/>
            <a:ext cx="3617724" cy="13633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Internal information security</a:t>
            </a:r>
          </a:p>
          <a:p>
            <a:pPr algn="ctr"/>
            <a:r>
              <a:rPr lang="en-US" sz="2000" b="1" dirty="0" smtClean="0"/>
              <a:t>DPO </a:t>
            </a:r>
            <a:r>
              <a:rPr lang="en-US" sz="2000" b="1" dirty="0"/>
              <a:t>+ </a:t>
            </a:r>
            <a:r>
              <a:rPr lang="en-US" sz="2000" b="1" dirty="0" smtClean="0"/>
              <a:t>Information security</a:t>
            </a:r>
            <a:endParaRPr lang="en-US" sz="2000" b="1" dirty="0">
              <a:solidFill>
                <a:schemeClr val="accent6">
                  <a:lumMod val="20000"/>
                  <a:lumOff val="80000"/>
                </a:schemeClr>
              </a:solidFill>
            </a:endParaRPr>
          </a:p>
        </p:txBody>
      </p:sp>
      <p:sp>
        <p:nvSpPr>
          <p:cNvPr id="18" name="TextBox 8"/>
          <p:cNvSpPr txBox="1"/>
          <p:nvPr/>
        </p:nvSpPr>
        <p:spPr>
          <a:xfrm>
            <a:off x="221734" y="5005882"/>
            <a:ext cx="10440965" cy="1754326"/>
          </a:xfrm>
          <a:prstGeom prst="rect">
            <a:avLst/>
          </a:prstGeom>
          <a:noFill/>
          <a:ln>
            <a:solidFill>
              <a:schemeClr val="accent1">
                <a:shade val="50000"/>
              </a:schemeClr>
            </a:solidFill>
          </a:ln>
        </p:spPr>
        <p:txBody>
          <a:bodyPr wrap="square" rtlCol="0">
            <a:spAutoFit/>
          </a:bodyPr>
          <a:lstStyle/>
          <a:p>
            <a:pPr marL="285750" indent="-285750">
              <a:buClr>
                <a:srgbClr val="9B008F"/>
              </a:buClr>
              <a:buFontTx/>
              <a:buChar char="-"/>
            </a:pPr>
            <a:r>
              <a:rPr lang="fr-FR" dirty="0">
                <a:solidFill>
                  <a:schemeClr val="accent6">
                    <a:lumMod val="60000"/>
                    <a:lumOff val="40000"/>
                  </a:schemeClr>
                </a:solidFill>
              </a:rPr>
              <a:t>DPO pour Smals</a:t>
            </a:r>
          </a:p>
          <a:p>
            <a:pPr marL="285750" indent="-285750">
              <a:buClr>
                <a:srgbClr val="9B008F"/>
              </a:buClr>
              <a:buFontTx/>
              <a:buChar char="-"/>
            </a:pPr>
            <a:r>
              <a:rPr lang="fr-FR" dirty="0" smtClean="0">
                <a:solidFill>
                  <a:schemeClr val="accent6">
                    <a:lumMod val="60000"/>
                    <a:lumOff val="40000"/>
                  </a:schemeClr>
                </a:solidFill>
              </a:rPr>
              <a:t>soutien </a:t>
            </a:r>
            <a:r>
              <a:rPr lang="fr-FR" dirty="0">
                <a:solidFill>
                  <a:schemeClr val="accent6">
                    <a:lumMod val="60000"/>
                    <a:lumOff val="40000"/>
                  </a:schemeClr>
                </a:solidFill>
              </a:rPr>
              <a:t>aux activités de traitement de Smals</a:t>
            </a:r>
          </a:p>
          <a:p>
            <a:pPr marL="285750" indent="-285750">
              <a:buClr>
                <a:srgbClr val="9B008F"/>
              </a:buClr>
              <a:buFontTx/>
              <a:buChar char="-"/>
            </a:pPr>
            <a:r>
              <a:rPr lang="fr-FR" dirty="0" smtClean="0">
                <a:solidFill>
                  <a:schemeClr val="accent6">
                    <a:lumMod val="60000"/>
                    <a:lumOff val="40000"/>
                  </a:schemeClr>
                </a:solidFill>
              </a:rPr>
              <a:t>dirige </a:t>
            </a:r>
            <a:r>
              <a:rPr lang="fr-FR" dirty="0">
                <a:solidFill>
                  <a:schemeClr val="accent6">
                    <a:lumMod val="60000"/>
                    <a:lumOff val="40000"/>
                  </a:schemeClr>
                </a:solidFill>
              </a:rPr>
              <a:t>la sécurité de l'information pour Smals (</a:t>
            </a:r>
            <a:r>
              <a:rPr lang="en-US" dirty="0">
                <a:solidFill>
                  <a:schemeClr val="accent6">
                    <a:lumMod val="60000"/>
                    <a:lumOff val="40000"/>
                  </a:schemeClr>
                </a:solidFill>
              </a:rPr>
              <a:t>transversal team meeting </a:t>
            </a:r>
            <a:r>
              <a:rPr lang="fr-FR" dirty="0">
                <a:solidFill>
                  <a:schemeClr val="accent6">
                    <a:lumMod val="60000"/>
                    <a:lumOff val="40000"/>
                  </a:schemeClr>
                </a:solidFill>
              </a:rPr>
              <a:t>et ISMF)</a:t>
            </a:r>
          </a:p>
          <a:p>
            <a:pPr marL="285750" indent="-285750">
              <a:buClr>
                <a:srgbClr val="9B008F"/>
              </a:buClr>
              <a:buFontTx/>
              <a:buChar char="-"/>
            </a:pPr>
            <a:r>
              <a:rPr lang="fr-FR" dirty="0" smtClean="0">
                <a:solidFill>
                  <a:schemeClr val="accent6">
                    <a:lumMod val="60000"/>
                    <a:lumOff val="40000"/>
                  </a:schemeClr>
                </a:solidFill>
              </a:rPr>
              <a:t>point </a:t>
            </a:r>
            <a:r>
              <a:rPr lang="fr-FR" dirty="0">
                <a:solidFill>
                  <a:schemeClr val="accent6">
                    <a:lumMod val="60000"/>
                    <a:lumOff val="40000"/>
                  </a:schemeClr>
                </a:solidFill>
              </a:rPr>
              <a:t>de contact pour la protection des données et la sécurité de l’information</a:t>
            </a:r>
          </a:p>
          <a:p>
            <a:pPr marL="285750" indent="-285750">
              <a:buClr>
                <a:srgbClr val="9B008F"/>
              </a:buClr>
              <a:buFontTx/>
              <a:buChar char="-"/>
            </a:pPr>
            <a:r>
              <a:rPr lang="fr-FR" dirty="0" smtClean="0">
                <a:solidFill>
                  <a:schemeClr val="accent6">
                    <a:lumMod val="60000"/>
                    <a:lumOff val="40000"/>
                  </a:schemeClr>
                </a:solidFill>
              </a:rPr>
              <a:t>rôle </a:t>
            </a:r>
            <a:r>
              <a:rPr lang="fr-FR" dirty="0">
                <a:solidFill>
                  <a:schemeClr val="accent6">
                    <a:lumMod val="60000"/>
                    <a:lumOff val="40000"/>
                  </a:schemeClr>
                </a:solidFill>
              </a:rPr>
              <a:t>indépendant au sein de l'équipe ; utilise l'échange de connaissances et les outils communs</a:t>
            </a:r>
          </a:p>
          <a:p>
            <a:pPr marL="285750" indent="-285750">
              <a:buClr>
                <a:srgbClr val="9B008F"/>
              </a:buClr>
              <a:buFontTx/>
              <a:buChar char="-"/>
            </a:pPr>
            <a:r>
              <a:rPr lang="fr-FR" dirty="0" smtClean="0">
                <a:solidFill>
                  <a:schemeClr val="accent6">
                    <a:lumMod val="60000"/>
                    <a:lumOff val="40000"/>
                  </a:schemeClr>
                </a:solidFill>
              </a:rPr>
              <a:t>soutien </a:t>
            </a:r>
            <a:r>
              <a:rPr lang="fr-FR" dirty="0">
                <a:solidFill>
                  <a:schemeClr val="accent6">
                    <a:lumMod val="60000"/>
                    <a:lumOff val="40000"/>
                  </a:schemeClr>
                </a:solidFill>
              </a:rPr>
              <a:t>aux équipes opérationnelles</a:t>
            </a:r>
            <a:endParaRPr lang="en-US" dirty="0">
              <a:solidFill>
                <a:schemeClr val="accent6">
                  <a:lumMod val="60000"/>
                  <a:lumOff val="40000"/>
                </a:schemeClr>
              </a:solidFill>
            </a:endParaRPr>
          </a:p>
        </p:txBody>
      </p:sp>
      <p:sp>
        <p:nvSpPr>
          <p:cNvPr id="10" name="Right Arrow 9"/>
          <p:cNvSpPr/>
          <p:nvPr/>
        </p:nvSpPr>
        <p:spPr>
          <a:xfrm rot="16200000">
            <a:off x="4705438" y="2636409"/>
            <a:ext cx="482138" cy="4572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0764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err="1"/>
              <a:t>Informatieveiligheidsteam</a:t>
            </a:r>
            <a:r>
              <a:rPr lang="en-US" dirty="0"/>
              <a:t> Smals - </a:t>
            </a:r>
            <a:r>
              <a:rPr lang="en-US" dirty="0" err="1">
                <a:solidFill>
                  <a:schemeClr val="accent6">
                    <a:lumMod val="20000"/>
                    <a:lumOff val="80000"/>
                  </a:schemeClr>
                </a:solidFill>
              </a:rPr>
              <a:t>Équipe</a:t>
            </a:r>
            <a:r>
              <a:rPr lang="en-US" dirty="0">
                <a:solidFill>
                  <a:schemeClr val="accent6">
                    <a:lumMod val="20000"/>
                    <a:lumOff val="80000"/>
                  </a:schemeClr>
                </a:solidFill>
              </a:rPr>
              <a:t> </a:t>
            </a:r>
            <a:r>
              <a:rPr lang="en-US" dirty="0" err="1">
                <a:solidFill>
                  <a:schemeClr val="accent6">
                    <a:lumMod val="20000"/>
                    <a:lumOff val="80000"/>
                  </a:schemeClr>
                </a:solidFill>
              </a:rPr>
              <a:t>sécurité</a:t>
            </a:r>
            <a:r>
              <a:rPr lang="en-US" dirty="0">
                <a:solidFill>
                  <a:schemeClr val="accent6">
                    <a:lumMod val="20000"/>
                    <a:lumOff val="80000"/>
                  </a:schemeClr>
                </a:solidFill>
              </a:rPr>
              <a:t> de </a:t>
            </a:r>
            <a:r>
              <a:rPr lang="en-US" dirty="0" err="1">
                <a:solidFill>
                  <a:schemeClr val="accent6">
                    <a:lumMod val="20000"/>
                    <a:lumOff val="80000"/>
                  </a:schemeClr>
                </a:solidFill>
              </a:rPr>
              <a:t>l’information</a:t>
            </a:r>
            <a:r>
              <a:rPr lang="en-US" dirty="0">
                <a:solidFill>
                  <a:schemeClr val="accent6">
                    <a:lumMod val="20000"/>
                    <a:lumOff val="80000"/>
                  </a:schemeClr>
                </a:solidFill>
              </a:rPr>
              <a:t> Smals</a:t>
            </a:r>
            <a:endParaRPr lang="en-US" dirty="0"/>
          </a:p>
        </p:txBody>
      </p:sp>
      <p:sp>
        <p:nvSpPr>
          <p:cNvPr id="9" name="TextBox 8"/>
          <p:cNvSpPr txBox="1"/>
          <p:nvPr/>
        </p:nvSpPr>
        <p:spPr>
          <a:xfrm>
            <a:off x="1240403" y="3393000"/>
            <a:ext cx="10790235" cy="1323439"/>
          </a:xfrm>
          <a:prstGeom prst="rect">
            <a:avLst/>
          </a:prstGeom>
          <a:noFill/>
          <a:ln>
            <a:solidFill>
              <a:schemeClr val="accent1">
                <a:shade val="50000"/>
              </a:schemeClr>
            </a:solidFill>
          </a:ln>
        </p:spPr>
        <p:txBody>
          <a:bodyPr wrap="square" rtlCol="0">
            <a:spAutoFit/>
          </a:bodyPr>
          <a:lstStyle/>
          <a:p>
            <a:pPr marL="285750" indent="-285750">
              <a:buClr>
                <a:srgbClr val="9B008F"/>
              </a:buClr>
              <a:buFontTx/>
              <a:buChar char="-"/>
            </a:pPr>
            <a:r>
              <a:rPr lang="en-US" sz="2000" dirty="0" err="1">
                <a:solidFill>
                  <a:schemeClr val="accent6"/>
                </a:solidFill>
              </a:rPr>
              <a:t>t</a:t>
            </a:r>
            <a:r>
              <a:rPr lang="en-US" sz="2000" dirty="0" err="1" smtClean="0">
                <a:solidFill>
                  <a:schemeClr val="accent6"/>
                </a:solidFill>
              </a:rPr>
              <a:t>echnische</a:t>
            </a:r>
            <a:r>
              <a:rPr lang="en-US" sz="2000" dirty="0" smtClean="0">
                <a:solidFill>
                  <a:schemeClr val="accent6"/>
                </a:solidFill>
              </a:rPr>
              <a:t> </a:t>
            </a:r>
            <a:r>
              <a:rPr lang="en-US" sz="2000" dirty="0" err="1" smtClean="0">
                <a:solidFill>
                  <a:schemeClr val="accent6"/>
                </a:solidFill>
              </a:rPr>
              <a:t>profielen</a:t>
            </a:r>
            <a:r>
              <a:rPr lang="en-US" sz="2000" dirty="0" smtClean="0">
                <a:solidFill>
                  <a:schemeClr val="accent6"/>
                </a:solidFill>
              </a:rPr>
              <a:t> </a:t>
            </a:r>
            <a:r>
              <a:rPr lang="en-US" sz="2000" dirty="0" err="1" smtClean="0">
                <a:solidFill>
                  <a:schemeClr val="accent6"/>
                </a:solidFill>
              </a:rPr>
              <a:t>mbt</a:t>
            </a:r>
            <a:r>
              <a:rPr lang="en-US" sz="2000" dirty="0" smtClean="0">
                <a:solidFill>
                  <a:schemeClr val="accent6"/>
                </a:solidFill>
              </a:rPr>
              <a:t> </a:t>
            </a:r>
            <a:r>
              <a:rPr lang="en-US" sz="2000" dirty="0" err="1" smtClean="0">
                <a:solidFill>
                  <a:schemeClr val="accent6"/>
                </a:solidFill>
              </a:rPr>
              <a:t>voorschriften</a:t>
            </a:r>
            <a:r>
              <a:rPr lang="en-US" sz="2000" dirty="0" smtClean="0">
                <a:solidFill>
                  <a:schemeClr val="accent6"/>
                </a:solidFill>
              </a:rPr>
              <a:t> informatieveiligheid </a:t>
            </a:r>
            <a:r>
              <a:rPr lang="en-US" sz="2000" dirty="0" err="1" smtClean="0">
                <a:solidFill>
                  <a:schemeClr val="accent6"/>
                </a:solidFill>
              </a:rPr>
              <a:t>voor</a:t>
            </a:r>
            <a:r>
              <a:rPr lang="en-US" sz="2000" dirty="0" smtClean="0">
                <a:solidFill>
                  <a:schemeClr val="accent6"/>
                </a:solidFill>
              </a:rPr>
              <a:t> de </a:t>
            </a:r>
            <a:r>
              <a:rPr lang="en-US" sz="2000" dirty="0" err="1" smtClean="0">
                <a:solidFill>
                  <a:schemeClr val="accent6"/>
                </a:solidFill>
              </a:rPr>
              <a:t>ontwikkeling</a:t>
            </a:r>
            <a:r>
              <a:rPr lang="en-US" sz="2000" dirty="0" smtClean="0">
                <a:solidFill>
                  <a:schemeClr val="accent6"/>
                </a:solidFill>
              </a:rPr>
              <a:t> van </a:t>
            </a:r>
            <a:r>
              <a:rPr lang="en-US" sz="2000" dirty="0" err="1" smtClean="0">
                <a:solidFill>
                  <a:schemeClr val="accent6"/>
                </a:solidFill>
              </a:rPr>
              <a:t>applicaties</a:t>
            </a:r>
            <a:endParaRPr lang="en-US" sz="2000" dirty="0" smtClean="0">
              <a:solidFill>
                <a:schemeClr val="accent6"/>
              </a:solidFill>
            </a:endParaRPr>
          </a:p>
          <a:p>
            <a:pPr marL="285750" indent="-285750">
              <a:buClr>
                <a:srgbClr val="9B008F"/>
              </a:buClr>
              <a:buFontTx/>
              <a:buChar char="-"/>
            </a:pPr>
            <a:r>
              <a:rPr lang="en-US" sz="2000" dirty="0" err="1">
                <a:solidFill>
                  <a:schemeClr val="accent6"/>
                </a:solidFill>
              </a:rPr>
              <a:t>t</a:t>
            </a:r>
            <a:r>
              <a:rPr lang="en-US" sz="2000" dirty="0" err="1" smtClean="0">
                <a:solidFill>
                  <a:schemeClr val="accent6"/>
                </a:solidFill>
              </a:rPr>
              <a:t>esten</a:t>
            </a:r>
            <a:r>
              <a:rPr lang="en-US" sz="2000" dirty="0" smtClean="0">
                <a:solidFill>
                  <a:schemeClr val="accent6"/>
                </a:solidFill>
              </a:rPr>
              <a:t> van </a:t>
            </a:r>
            <a:r>
              <a:rPr lang="en-US" sz="2000" dirty="0" err="1" smtClean="0">
                <a:solidFill>
                  <a:schemeClr val="accent6"/>
                </a:solidFill>
              </a:rPr>
              <a:t>veiligheid</a:t>
            </a:r>
            <a:r>
              <a:rPr lang="en-US" sz="2000" dirty="0" smtClean="0">
                <a:solidFill>
                  <a:schemeClr val="accent6"/>
                </a:solidFill>
              </a:rPr>
              <a:t> </a:t>
            </a:r>
            <a:r>
              <a:rPr lang="en-US" sz="2000" dirty="0" err="1" smtClean="0">
                <a:solidFill>
                  <a:schemeClr val="accent6"/>
                </a:solidFill>
              </a:rPr>
              <a:t>dmv</a:t>
            </a:r>
            <a:r>
              <a:rPr lang="en-US" sz="2000" dirty="0" smtClean="0">
                <a:solidFill>
                  <a:schemeClr val="accent6"/>
                </a:solidFill>
              </a:rPr>
              <a:t> ethical hacking </a:t>
            </a:r>
          </a:p>
          <a:p>
            <a:pPr marL="285750" indent="-285750">
              <a:buClr>
                <a:srgbClr val="9B008F"/>
              </a:buClr>
              <a:buFontTx/>
              <a:buChar char="-"/>
            </a:pPr>
            <a:r>
              <a:rPr lang="en-US" sz="2000" dirty="0" err="1" smtClean="0">
                <a:solidFill>
                  <a:schemeClr val="accent6"/>
                </a:solidFill>
              </a:rPr>
              <a:t>ondersteunende</a:t>
            </a:r>
            <a:r>
              <a:rPr lang="en-US" sz="2000" dirty="0" smtClean="0">
                <a:solidFill>
                  <a:schemeClr val="accent6"/>
                </a:solidFill>
              </a:rPr>
              <a:t> </a:t>
            </a:r>
            <a:r>
              <a:rPr lang="en-US" sz="2000" dirty="0" err="1" smtClean="0">
                <a:solidFill>
                  <a:schemeClr val="accent6"/>
                </a:solidFill>
              </a:rPr>
              <a:t>dienstverlening</a:t>
            </a:r>
            <a:r>
              <a:rPr lang="en-US" sz="2000" dirty="0" smtClean="0">
                <a:solidFill>
                  <a:schemeClr val="accent6"/>
                </a:solidFill>
              </a:rPr>
              <a:t> </a:t>
            </a:r>
            <a:r>
              <a:rPr lang="en-US" sz="2000" dirty="0" err="1" smtClean="0">
                <a:solidFill>
                  <a:schemeClr val="accent6"/>
                </a:solidFill>
              </a:rPr>
              <a:t>aan</a:t>
            </a:r>
            <a:r>
              <a:rPr lang="en-US" sz="2000" dirty="0" smtClean="0">
                <a:solidFill>
                  <a:schemeClr val="accent6"/>
                </a:solidFill>
              </a:rPr>
              <a:t> </a:t>
            </a:r>
            <a:r>
              <a:rPr lang="en-US" sz="2000" dirty="0" err="1" smtClean="0">
                <a:solidFill>
                  <a:schemeClr val="accent6"/>
                </a:solidFill>
              </a:rPr>
              <a:t>ontwikkelaars</a:t>
            </a:r>
            <a:r>
              <a:rPr lang="en-US" sz="2000" dirty="0" smtClean="0">
                <a:solidFill>
                  <a:schemeClr val="accent6"/>
                </a:solidFill>
              </a:rPr>
              <a:t>, </a:t>
            </a:r>
            <a:r>
              <a:rPr lang="en-US" sz="2000" dirty="0" err="1" smtClean="0">
                <a:solidFill>
                  <a:schemeClr val="accent6"/>
                </a:solidFill>
              </a:rPr>
              <a:t>operationele</a:t>
            </a:r>
            <a:r>
              <a:rPr lang="en-US" sz="2000" dirty="0" smtClean="0">
                <a:solidFill>
                  <a:schemeClr val="accent6"/>
                </a:solidFill>
              </a:rPr>
              <a:t> teams, interne dienst informatieveiligheid en professional services</a:t>
            </a:r>
          </a:p>
        </p:txBody>
      </p:sp>
      <p:sp>
        <p:nvSpPr>
          <p:cNvPr id="11" name="Rectangle 10"/>
          <p:cNvSpPr/>
          <p:nvPr/>
        </p:nvSpPr>
        <p:spPr>
          <a:xfrm>
            <a:off x="6858894" y="1260601"/>
            <a:ext cx="2563243" cy="1363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Application security</a:t>
            </a:r>
            <a:endParaRPr lang="en-US" sz="2000" b="1" dirty="0"/>
          </a:p>
        </p:txBody>
      </p:sp>
      <p:sp>
        <p:nvSpPr>
          <p:cNvPr id="12" name="Rectangle 11"/>
          <p:cNvSpPr/>
          <p:nvPr/>
        </p:nvSpPr>
        <p:spPr>
          <a:xfrm>
            <a:off x="9525662" y="1260600"/>
            <a:ext cx="2563243" cy="13633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Risk management</a:t>
            </a:r>
            <a:endParaRPr lang="en-US" sz="2000" b="1" dirty="0"/>
          </a:p>
        </p:txBody>
      </p:sp>
      <p:sp>
        <p:nvSpPr>
          <p:cNvPr id="14" name="TextBox 8"/>
          <p:cNvSpPr txBox="1"/>
          <p:nvPr/>
        </p:nvSpPr>
        <p:spPr>
          <a:xfrm>
            <a:off x="1240403" y="4840830"/>
            <a:ext cx="10790235" cy="1631216"/>
          </a:xfrm>
          <a:prstGeom prst="rect">
            <a:avLst/>
          </a:prstGeom>
          <a:noFill/>
          <a:ln>
            <a:solidFill>
              <a:schemeClr val="accent1">
                <a:shade val="50000"/>
              </a:schemeClr>
            </a:solidFill>
          </a:ln>
        </p:spPr>
        <p:txBody>
          <a:bodyPr wrap="square" rtlCol="0">
            <a:spAutoFit/>
          </a:bodyPr>
          <a:lstStyle/>
          <a:p>
            <a:pPr marL="285750" indent="-285750">
              <a:buClr>
                <a:srgbClr val="9B008F"/>
              </a:buClr>
              <a:buFontTx/>
              <a:buChar char="-"/>
            </a:pPr>
            <a:r>
              <a:rPr lang="fr-FR" sz="2000" dirty="0" smtClean="0">
                <a:solidFill>
                  <a:schemeClr val="accent6">
                    <a:lumMod val="60000"/>
                    <a:lumOff val="40000"/>
                  </a:schemeClr>
                </a:solidFill>
              </a:rPr>
              <a:t>profils </a:t>
            </a:r>
            <a:r>
              <a:rPr lang="fr-FR" sz="2000" dirty="0">
                <a:solidFill>
                  <a:schemeClr val="accent6">
                    <a:lumMod val="60000"/>
                    <a:lumOff val="40000"/>
                  </a:schemeClr>
                </a:solidFill>
              </a:rPr>
              <a:t>techniques concernant les consignes de sécurité de l'information pour le développement d'applications</a:t>
            </a:r>
          </a:p>
          <a:p>
            <a:pPr marL="285750" indent="-285750">
              <a:buClr>
                <a:srgbClr val="9B008F"/>
              </a:buClr>
              <a:buFontTx/>
              <a:buChar char="-"/>
            </a:pPr>
            <a:r>
              <a:rPr lang="fr-FR" sz="2000" dirty="0" smtClean="0">
                <a:solidFill>
                  <a:schemeClr val="accent6">
                    <a:lumMod val="60000"/>
                    <a:lumOff val="40000"/>
                  </a:schemeClr>
                </a:solidFill>
              </a:rPr>
              <a:t>tests </a:t>
            </a:r>
            <a:r>
              <a:rPr lang="fr-FR" sz="2000" dirty="0">
                <a:solidFill>
                  <a:schemeClr val="accent6">
                    <a:lumMod val="60000"/>
                    <a:lumOff val="40000"/>
                  </a:schemeClr>
                </a:solidFill>
              </a:rPr>
              <a:t>de sécurité via le piratage éthique </a:t>
            </a:r>
          </a:p>
          <a:p>
            <a:pPr marL="285750" indent="-285750">
              <a:buClr>
                <a:srgbClr val="9B008F"/>
              </a:buClr>
              <a:buFontTx/>
              <a:buChar char="-"/>
            </a:pPr>
            <a:r>
              <a:rPr lang="fr-FR" sz="2000" dirty="0" smtClean="0">
                <a:solidFill>
                  <a:schemeClr val="accent6">
                    <a:lumMod val="60000"/>
                    <a:lumOff val="40000"/>
                  </a:schemeClr>
                </a:solidFill>
              </a:rPr>
              <a:t>services </a:t>
            </a:r>
            <a:r>
              <a:rPr lang="fr-FR" sz="2000" dirty="0">
                <a:solidFill>
                  <a:schemeClr val="accent6">
                    <a:lumMod val="60000"/>
                    <a:lumOff val="40000"/>
                  </a:schemeClr>
                </a:solidFill>
              </a:rPr>
              <a:t>de soutien aux développeurs, équipes opérationnelles, service interne de sécurité de l'information et services professionnels</a:t>
            </a:r>
            <a:endParaRPr lang="en-US" sz="2000" dirty="0">
              <a:solidFill>
                <a:schemeClr val="accent6">
                  <a:lumMod val="60000"/>
                  <a:lumOff val="40000"/>
                </a:schemeClr>
              </a:solidFill>
            </a:endParaRPr>
          </a:p>
        </p:txBody>
      </p:sp>
      <p:sp>
        <p:nvSpPr>
          <p:cNvPr id="15" name="Right Arrow 14"/>
          <p:cNvSpPr/>
          <p:nvPr/>
        </p:nvSpPr>
        <p:spPr>
          <a:xfrm rot="16200000">
            <a:off x="8012057" y="2780213"/>
            <a:ext cx="482138" cy="4572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21022" y="1260597"/>
            <a:ext cx="2918014" cy="13633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Professional services information </a:t>
            </a:r>
            <a:r>
              <a:rPr lang="en-US" sz="2000" b="1" dirty="0" smtClean="0"/>
              <a:t>security</a:t>
            </a:r>
            <a:endParaRPr lang="en-US" sz="2000" b="1" dirty="0"/>
          </a:p>
        </p:txBody>
      </p:sp>
      <p:sp>
        <p:nvSpPr>
          <p:cNvPr id="17" name="Rectangle 16"/>
          <p:cNvSpPr/>
          <p:nvPr/>
        </p:nvSpPr>
        <p:spPr>
          <a:xfrm>
            <a:off x="3137645" y="1260597"/>
            <a:ext cx="3617724" cy="13633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Internal information security</a:t>
            </a:r>
          </a:p>
          <a:p>
            <a:pPr algn="ctr"/>
            <a:r>
              <a:rPr lang="en-US" sz="2000" b="1" dirty="0" smtClean="0"/>
              <a:t>DPO </a:t>
            </a:r>
            <a:r>
              <a:rPr lang="en-US" sz="2000" b="1" dirty="0"/>
              <a:t>+ </a:t>
            </a:r>
            <a:r>
              <a:rPr lang="en-US" sz="2000" b="1" dirty="0" smtClean="0"/>
              <a:t>Information security</a:t>
            </a:r>
            <a:endParaRPr lang="en-US" sz="2000" b="1" dirty="0">
              <a:solidFill>
                <a:schemeClr val="accent6">
                  <a:lumMod val="20000"/>
                  <a:lumOff val="80000"/>
                </a:schemeClr>
              </a:solidFill>
            </a:endParaRPr>
          </a:p>
        </p:txBody>
      </p:sp>
    </p:spTree>
    <p:extLst>
      <p:ext uri="{BB962C8B-B14F-4D97-AF65-F5344CB8AC3E}">
        <p14:creationId xmlns:p14="http://schemas.microsoft.com/office/powerpoint/2010/main" val="3185865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A74552-6AAA-3C4C-A08F-DDFEE964B314}"/>
              </a:ext>
            </a:extLst>
          </p:cNvPr>
          <p:cNvSpPr>
            <a:spLocks noGrp="1"/>
          </p:cNvSpPr>
          <p:nvPr>
            <p:ph type="body" sz="quarter" idx="14"/>
          </p:nvPr>
        </p:nvSpPr>
        <p:spPr>
          <a:xfrm>
            <a:off x="5955527" y="1213582"/>
            <a:ext cx="5820355" cy="4471600"/>
          </a:xfrm>
        </p:spPr>
        <p:txBody>
          <a:bodyPr>
            <a:noAutofit/>
          </a:bodyPr>
          <a:lstStyle/>
          <a:p>
            <a:r>
              <a:rPr lang="nl-NL" sz="2200" dirty="0">
                <a:solidFill>
                  <a:schemeClr val="accent6"/>
                </a:solidFill>
                <a:latin typeface="+mn-lt"/>
                <a:cs typeface="+mn-cs"/>
              </a:rPr>
              <a:t>(art. 3 statuten) De vereniging stelt zich tot doel haar leden te ondersteunen op het vlak van informatiebeheer en aanverwante materies ter bevordering van een geïntegreerde ICT- dienstverlening. Ze functioneert daarbij als een </a:t>
            </a:r>
            <a:r>
              <a:rPr lang="nl-NL" sz="2200" dirty="0" err="1">
                <a:solidFill>
                  <a:schemeClr val="accent6"/>
                </a:solidFill>
                <a:latin typeface="+mn-lt"/>
                <a:cs typeface="+mn-cs"/>
              </a:rPr>
              <a:t>kostendelende</a:t>
            </a:r>
            <a:r>
              <a:rPr lang="nl-NL" sz="2200" dirty="0">
                <a:solidFill>
                  <a:schemeClr val="accent6"/>
                </a:solidFill>
                <a:latin typeface="+mn-lt"/>
                <a:cs typeface="+mn-cs"/>
              </a:rPr>
              <a:t> vereniging waaraan opdrachten als </a:t>
            </a:r>
            <a:r>
              <a:rPr lang="nl-NL" sz="2200" dirty="0" err="1">
                <a:solidFill>
                  <a:schemeClr val="accent6"/>
                </a:solidFill>
                <a:latin typeface="+mn-lt"/>
                <a:cs typeface="+mn-cs"/>
              </a:rPr>
              <a:t>inbesteding</a:t>
            </a:r>
            <a:r>
              <a:rPr lang="nl-NL" sz="2200" dirty="0">
                <a:solidFill>
                  <a:schemeClr val="accent6"/>
                </a:solidFill>
                <a:latin typeface="+mn-lt"/>
                <a:cs typeface="+mn-cs"/>
              </a:rPr>
              <a:t> rechtstreeks kunnen worden toevertrouwd. […]</a:t>
            </a:r>
            <a:endParaRPr lang="nl-BE" sz="2200" dirty="0">
              <a:solidFill>
                <a:schemeClr val="accent6"/>
              </a:solidFill>
              <a:latin typeface="+mn-lt"/>
              <a:cs typeface="+mn-cs"/>
            </a:endParaRPr>
          </a:p>
          <a:p>
            <a:r>
              <a:rPr lang="fr-FR" sz="2200" dirty="0">
                <a:solidFill>
                  <a:schemeClr val="accent6">
                    <a:lumMod val="60000"/>
                    <a:lumOff val="40000"/>
                  </a:schemeClr>
                </a:solidFill>
                <a:latin typeface="+mn-lt"/>
                <a:cs typeface="+mn-cs"/>
              </a:rPr>
              <a:t>(art. 3 statuts) L’association se fixe comme objectif de soutenir ses membres en matière de gestion de l’information et questions connexes en faveur d’une prestation de services informatiques intégrée. Elle agit ici en association de frais à laquelle des missions peuvent être directement confiées en </a:t>
            </a:r>
            <a:r>
              <a:rPr lang="fr-FR" sz="2200" dirty="0" smtClean="0">
                <a:solidFill>
                  <a:schemeClr val="accent6">
                    <a:lumMod val="60000"/>
                    <a:lumOff val="40000"/>
                  </a:schemeClr>
                </a:solidFill>
                <a:latin typeface="+mn-lt"/>
                <a:cs typeface="+mn-cs"/>
              </a:rPr>
              <a:t>« internalisation </a:t>
            </a:r>
            <a:r>
              <a:rPr lang="fr-FR" sz="2200" dirty="0">
                <a:solidFill>
                  <a:schemeClr val="accent6">
                    <a:lumMod val="60000"/>
                    <a:lumOff val="40000"/>
                  </a:schemeClr>
                </a:solidFill>
                <a:latin typeface="+mn-lt"/>
                <a:cs typeface="+mn-cs"/>
              </a:rPr>
              <a:t>». </a:t>
            </a:r>
            <a:r>
              <a:rPr lang="fr-FR" sz="2200" dirty="0" smtClean="0">
                <a:solidFill>
                  <a:schemeClr val="accent6">
                    <a:lumMod val="60000"/>
                    <a:lumOff val="40000"/>
                  </a:schemeClr>
                </a:solidFill>
                <a:latin typeface="+mn-lt"/>
                <a:cs typeface="+mn-cs"/>
              </a:rPr>
              <a:t>[…]</a:t>
            </a:r>
            <a:endParaRPr lang="nl-BE" sz="2200" dirty="0">
              <a:solidFill>
                <a:schemeClr val="accent6">
                  <a:lumMod val="60000"/>
                  <a:lumOff val="40000"/>
                </a:schemeClr>
              </a:solidFill>
              <a:latin typeface="+mn-lt"/>
              <a:cs typeface="+mn-cs"/>
            </a:endParaRPr>
          </a:p>
        </p:txBody>
      </p:sp>
      <p:sp>
        <p:nvSpPr>
          <p:cNvPr id="3" name="Title 2">
            <a:extLst>
              <a:ext uri="{FF2B5EF4-FFF2-40B4-BE49-F238E27FC236}">
                <a16:creationId xmlns:a16="http://schemas.microsoft.com/office/drawing/2014/main" id="{1D92B465-AFE8-344B-8D70-0B0C4AEB12F7}"/>
              </a:ext>
            </a:extLst>
          </p:cNvPr>
          <p:cNvSpPr>
            <a:spLocks noGrp="1"/>
          </p:cNvSpPr>
          <p:nvPr>
            <p:ph type="ctrTitle"/>
          </p:nvPr>
        </p:nvSpPr>
        <p:spPr/>
        <p:txBody>
          <a:bodyPr/>
          <a:lstStyle/>
          <a:p>
            <a:r>
              <a:rPr lang="en-US" dirty="0" err="1" smtClean="0"/>
              <a:t>Statutair</a:t>
            </a:r>
            <a:r>
              <a:rPr lang="en-US" dirty="0" smtClean="0"/>
              <a:t> </a:t>
            </a:r>
            <a:r>
              <a:rPr lang="en-US" dirty="0" err="1" smtClean="0"/>
              <a:t>doel</a:t>
            </a:r>
            <a:r>
              <a:rPr lang="en-US" dirty="0" smtClean="0"/>
              <a:t> - </a:t>
            </a:r>
            <a:r>
              <a:rPr lang="en-US" dirty="0" smtClean="0">
                <a:solidFill>
                  <a:schemeClr val="accent6">
                    <a:lumMod val="20000"/>
                    <a:lumOff val="80000"/>
                  </a:schemeClr>
                </a:solidFill>
              </a:rPr>
              <a:t>Objet </a:t>
            </a:r>
            <a:r>
              <a:rPr lang="en-US" dirty="0" err="1" smtClean="0">
                <a:solidFill>
                  <a:schemeClr val="accent6">
                    <a:lumMod val="20000"/>
                    <a:lumOff val="80000"/>
                  </a:schemeClr>
                </a:solidFill>
              </a:rPr>
              <a:t>statutaire</a:t>
            </a:r>
            <a:endParaRPr lang="en-US" dirty="0">
              <a:solidFill>
                <a:schemeClr val="accent6">
                  <a:lumMod val="20000"/>
                  <a:lumOff val="80000"/>
                </a:schemeClr>
              </a:solidFill>
            </a:endParaRPr>
          </a:p>
        </p:txBody>
      </p:sp>
    </p:spTree>
    <p:extLst>
      <p:ext uri="{BB962C8B-B14F-4D97-AF65-F5344CB8AC3E}">
        <p14:creationId xmlns:p14="http://schemas.microsoft.com/office/powerpoint/2010/main" val="2686701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Informatieveiligheidsteam</a:t>
            </a:r>
            <a:r>
              <a:rPr lang="en-US" dirty="0" smtClean="0"/>
              <a:t> Smals</a:t>
            </a:r>
            <a:endParaRPr lang="en-US" dirty="0"/>
          </a:p>
        </p:txBody>
      </p:sp>
      <p:sp>
        <p:nvSpPr>
          <p:cNvPr id="9" name="TextBox 8"/>
          <p:cNvSpPr txBox="1"/>
          <p:nvPr/>
        </p:nvSpPr>
        <p:spPr>
          <a:xfrm>
            <a:off x="4875043" y="3502126"/>
            <a:ext cx="6810989" cy="707886"/>
          </a:xfrm>
          <a:prstGeom prst="rect">
            <a:avLst/>
          </a:prstGeom>
          <a:noFill/>
          <a:ln>
            <a:solidFill>
              <a:schemeClr val="accent1">
                <a:shade val="50000"/>
              </a:schemeClr>
            </a:solidFill>
          </a:ln>
        </p:spPr>
        <p:txBody>
          <a:bodyPr wrap="square" rtlCol="0">
            <a:spAutoFit/>
          </a:bodyPr>
          <a:lstStyle/>
          <a:p>
            <a:pPr marL="285750" indent="-285750">
              <a:buClr>
                <a:srgbClr val="9B008F"/>
              </a:buClr>
              <a:buFontTx/>
              <a:buChar char="-"/>
            </a:pPr>
            <a:r>
              <a:rPr lang="en-US" sz="2000" dirty="0">
                <a:solidFill>
                  <a:schemeClr val="accent6"/>
                </a:solidFill>
              </a:rPr>
              <a:t>r</a:t>
            </a:r>
            <a:r>
              <a:rPr lang="en-US" sz="2000" dirty="0" smtClean="0">
                <a:solidFill>
                  <a:schemeClr val="accent6"/>
                </a:solidFill>
              </a:rPr>
              <a:t>isk management </a:t>
            </a:r>
            <a:r>
              <a:rPr lang="en-US" sz="2000" dirty="0" err="1" smtClean="0">
                <a:solidFill>
                  <a:schemeClr val="accent6"/>
                </a:solidFill>
              </a:rPr>
              <a:t>voor</a:t>
            </a:r>
            <a:r>
              <a:rPr lang="en-US" sz="2000" dirty="0" smtClean="0">
                <a:solidFill>
                  <a:schemeClr val="accent6"/>
                </a:solidFill>
              </a:rPr>
              <a:t> </a:t>
            </a:r>
            <a:r>
              <a:rPr lang="en-US" sz="2000" dirty="0" err="1" smtClean="0">
                <a:solidFill>
                  <a:schemeClr val="accent6"/>
                </a:solidFill>
              </a:rPr>
              <a:t>alle</a:t>
            </a:r>
            <a:r>
              <a:rPr lang="en-US" sz="2000" dirty="0" smtClean="0">
                <a:solidFill>
                  <a:schemeClr val="accent6"/>
                </a:solidFill>
              </a:rPr>
              <a:t> </a:t>
            </a:r>
            <a:r>
              <a:rPr lang="en-US" sz="2000" dirty="0" err="1" smtClean="0">
                <a:solidFill>
                  <a:schemeClr val="accent6"/>
                </a:solidFill>
              </a:rPr>
              <a:t>geïdentificeerde</a:t>
            </a:r>
            <a:r>
              <a:rPr lang="en-US" sz="2000" dirty="0" smtClean="0">
                <a:solidFill>
                  <a:schemeClr val="accent6"/>
                </a:solidFill>
              </a:rPr>
              <a:t> </a:t>
            </a:r>
            <a:r>
              <a:rPr lang="en-US" sz="2000" dirty="0" err="1" smtClean="0">
                <a:solidFill>
                  <a:schemeClr val="accent6"/>
                </a:solidFill>
              </a:rPr>
              <a:t>risico’s</a:t>
            </a:r>
            <a:r>
              <a:rPr lang="en-US" sz="2000" dirty="0" smtClean="0">
                <a:solidFill>
                  <a:schemeClr val="accent6"/>
                </a:solidFill>
              </a:rPr>
              <a:t> Smals</a:t>
            </a:r>
          </a:p>
          <a:p>
            <a:pPr marL="285750" indent="-285750">
              <a:buClr>
                <a:srgbClr val="9B008F"/>
              </a:buClr>
              <a:buFontTx/>
              <a:buChar char="-"/>
            </a:pPr>
            <a:r>
              <a:rPr lang="en-US" sz="2000" dirty="0" err="1">
                <a:solidFill>
                  <a:schemeClr val="accent6"/>
                </a:solidFill>
              </a:rPr>
              <a:t>i</a:t>
            </a:r>
            <a:r>
              <a:rPr lang="en-US" sz="2000" dirty="0" err="1" smtClean="0">
                <a:solidFill>
                  <a:schemeClr val="accent6"/>
                </a:solidFill>
              </a:rPr>
              <a:t>nclusief</a:t>
            </a:r>
            <a:r>
              <a:rPr lang="en-US" sz="2000" dirty="0" smtClean="0">
                <a:solidFill>
                  <a:schemeClr val="accent6"/>
                </a:solidFill>
              </a:rPr>
              <a:t> </a:t>
            </a:r>
            <a:r>
              <a:rPr lang="en-US" sz="2000" dirty="0" err="1" smtClean="0">
                <a:solidFill>
                  <a:schemeClr val="accent6"/>
                </a:solidFill>
              </a:rPr>
              <a:t>risico’s</a:t>
            </a:r>
            <a:r>
              <a:rPr lang="en-US" sz="2000" dirty="0" smtClean="0">
                <a:solidFill>
                  <a:schemeClr val="accent6"/>
                </a:solidFill>
              </a:rPr>
              <a:t> </a:t>
            </a:r>
            <a:r>
              <a:rPr lang="en-US" sz="2000" dirty="0" err="1" smtClean="0">
                <a:solidFill>
                  <a:schemeClr val="accent6"/>
                </a:solidFill>
              </a:rPr>
              <a:t>betreffende</a:t>
            </a:r>
            <a:r>
              <a:rPr lang="en-US" sz="2000" dirty="0" smtClean="0">
                <a:solidFill>
                  <a:schemeClr val="accent6"/>
                </a:solidFill>
              </a:rPr>
              <a:t> </a:t>
            </a:r>
            <a:r>
              <a:rPr lang="en-US" sz="2000" dirty="0" err="1" smtClean="0">
                <a:solidFill>
                  <a:schemeClr val="accent6"/>
                </a:solidFill>
              </a:rPr>
              <a:t>informatieveiligheid</a:t>
            </a:r>
            <a:endParaRPr lang="en-US" sz="2000" dirty="0" smtClean="0">
              <a:solidFill>
                <a:schemeClr val="accent6"/>
              </a:solidFill>
            </a:endParaRPr>
          </a:p>
        </p:txBody>
      </p:sp>
      <p:sp>
        <p:nvSpPr>
          <p:cNvPr id="10" name="TextBox 8"/>
          <p:cNvSpPr txBox="1"/>
          <p:nvPr/>
        </p:nvSpPr>
        <p:spPr>
          <a:xfrm>
            <a:off x="4875042" y="4444784"/>
            <a:ext cx="6810990" cy="707886"/>
          </a:xfrm>
          <a:prstGeom prst="rect">
            <a:avLst/>
          </a:prstGeom>
          <a:noFill/>
          <a:ln>
            <a:solidFill>
              <a:schemeClr val="accent1">
                <a:shade val="50000"/>
              </a:schemeClr>
            </a:solidFill>
          </a:ln>
        </p:spPr>
        <p:txBody>
          <a:bodyPr wrap="square" rtlCol="0">
            <a:spAutoFit/>
          </a:bodyPr>
          <a:lstStyle/>
          <a:p>
            <a:pPr marL="285750" indent="-285750">
              <a:buClr>
                <a:srgbClr val="9B008F"/>
              </a:buClr>
              <a:buFontTx/>
              <a:buChar char="-"/>
            </a:pPr>
            <a:r>
              <a:rPr lang="en-US" sz="2000" dirty="0" smtClean="0">
                <a:solidFill>
                  <a:schemeClr val="accent6">
                    <a:lumMod val="60000"/>
                    <a:lumOff val="40000"/>
                  </a:schemeClr>
                </a:solidFill>
              </a:rPr>
              <a:t>risk </a:t>
            </a:r>
            <a:r>
              <a:rPr lang="en-US" sz="2000" dirty="0">
                <a:solidFill>
                  <a:schemeClr val="accent6">
                    <a:lumMod val="60000"/>
                    <a:lumOff val="40000"/>
                  </a:schemeClr>
                </a:solidFill>
              </a:rPr>
              <a:t>management pour </a:t>
            </a:r>
            <a:r>
              <a:rPr lang="en-US" sz="2000" dirty="0" err="1">
                <a:solidFill>
                  <a:schemeClr val="accent6">
                    <a:lumMod val="60000"/>
                    <a:lumOff val="40000"/>
                  </a:schemeClr>
                </a:solidFill>
              </a:rPr>
              <a:t>tous</a:t>
            </a:r>
            <a:r>
              <a:rPr lang="en-US" sz="2000" dirty="0">
                <a:solidFill>
                  <a:schemeClr val="accent6">
                    <a:lumMod val="60000"/>
                    <a:lumOff val="40000"/>
                  </a:schemeClr>
                </a:solidFill>
              </a:rPr>
              <a:t> les </a:t>
            </a:r>
            <a:r>
              <a:rPr lang="en-US" sz="2000" dirty="0" err="1">
                <a:solidFill>
                  <a:schemeClr val="accent6">
                    <a:lumMod val="60000"/>
                    <a:lumOff val="40000"/>
                  </a:schemeClr>
                </a:solidFill>
              </a:rPr>
              <a:t>risques</a:t>
            </a:r>
            <a:r>
              <a:rPr lang="en-US" sz="2000" dirty="0">
                <a:solidFill>
                  <a:schemeClr val="accent6">
                    <a:lumMod val="60000"/>
                    <a:lumOff val="40000"/>
                  </a:schemeClr>
                </a:solidFill>
              </a:rPr>
              <a:t> </a:t>
            </a:r>
            <a:r>
              <a:rPr lang="en-US" sz="2000" dirty="0" err="1">
                <a:solidFill>
                  <a:schemeClr val="accent6">
                    <a:lumMod val="60000"/>
                    <a:lumOff val="40000"/>
                  </a:schemeClr>
                </a:solidFill>
              </a:rPr>
              <a:t>identifiés</a:t>
            </a:r>
            <a:r>
              <a:rPr lang="en-US" sz="2000" dirty="0">
                <a:solidFill>
                  <a:schemeClr val="accent6">
                    <a:lumMod val="60000"/>
                    <a:lumOff val="40000"/>
                  </a:schemeClr>
                </a:solidFill>
              </a:rPr>
              <a:t> chez Smals</a:t>
            </a:r>
          </a:p>
          <a:p>
            <a:pPr marL="285750" indent="-285750">
              <a:buClr>
                <a:srgbClr val="9B008F"/>
              </a:buClr>
              <a:buFontTx/>
              <a:buChar char="-"/>
            </a:pPr>
            <a:r>
              <a:rPr lang="en-US" sz="2000" dirty="0" err="1" smtClean="0">
                <a:solidFill>
                  <a:schemeClr val="accent6">
                    <a:lumMod val="60000"/>
                    <a:lumOff val="40000"/>
                  </a:schemeClr>
                </a:solidFill>
              </a:rPr>
              <a:t>également</a:t>
            </a:r>
            <a:r>
              <a:rPr lang="en-US" sz="2000" dirty="0" smtClean="0">
                <a:solidFill>
                  <a:schemeClr val="accent6">
                    <a:lumMod val="60000"/>
                    <a:lumOff val="40000"/>
                  </a:schemeClr>
                </a:solidFill>
              </a:rPr>
              <a:t> </a:t>
            </a:r>
            <a:r>
              <a:rPr lang="en-US" sz="2000" dirty="0">
                <a:solidFill>
                  <a:schemeClr val="accent6">
                    <a:lumMod val="60000"/>
                    <a:lumOff val="40000"/>
                  </a:schemeClr>
                </a:solidFill>
              </a:rPr>
              <a:t>les </a:t>
            </a:r>
            <a:r>
              <a:rPr lang="en-US" sz="2000" dirty="0" err="1">
                <a:solidFill>
                  <a:schemeClr val="accent6">
                    <a:lumMod val="60000"/>
                    <a:lumOff val="40000"/>
                  </a:schemeClr>
                </a:solidFill>
              </a:rPr>
              <a:t>risques</a:t>
            </a:r>
            <a:r>
              <a:rPr lang="en-US" sz="2000" dirty="0">
                <a:solidFill>
                  <a:schemeClr val="accent6">
                    <a:lumMod val="60000"/>
                    <a:lumOff val="40000"/>
                  </a:schemeClr>
                </a:solidFill>
              </a:rPr>
              <a:t> </a:t>
            </a:r>
            <a:r>
              <a:rPr lang="en-US" sz="2000" dirty="0" err="1">
                <a:solidFill>
                  <a:schemeClr val="accent6">
                    <a:lumMod val="60000"/>
                    <a:lumOff val="40000"/>
                  </a:schemeClr>
                </a:solidFill>
              </a:rPr>
              <a:t>concernant</a:t>
            </a:r>
            <a:r>
              <a:rPr lang="en-US" sz="2000" dirty="0">
                <a:solidFill>
                  <a:schemeClr val="accent6">
                    <a:lumMod val="60000"/>
                    <a:lumOff val="40000"/>
                  </a:schemeClr>
                </a:solidFill>
              </a:rPr>
              <a:t> la </a:t>
            </a:r>
            <a:r>
              <a:rPr lang="en-US" sz="2000" dirty="0" err="1">
                <a:solidFill>
                  <a:schemeClr val="accent6">
                    <a:lumMod val="60000"/>
                    <a:lumOff val="40000"/>
                  </a:schemeClr>
                </a:solidFill>
              </a:rPr>
              <a:t>sécurité</a:t>
            </a:r>
            <a:r>
              <a:rPr lang="en-US" sz="2000" dirty="0">
                <a:solidFill>
                  <a:schemeClr val="accent6">
                    <a:lumMod val="60000"/>
                    <a:lumOff val="40000"/>
                  </a:schemeClr>
                </a:solidFill>
              </a:rPr>
              <a:t> de </a:t>
            </a:r>
            <a:r>
              <a:rPr lang="en-US" sz="2000" dirty="0" err="1">
                <a:solidFill>
                  <a:schemeClr val="accent6">
                    <a:lumMod val="60000"/>
                    <a:lumOff val="40000"/>
                  </a:schemeClr>
                </a:solidFill>
              </a:rPr>
              <a:t>l’information</a:t>
            </a:r>
            <a:endParaRPr lang="en-US" sz="2000" dirty="0">
              <a:solidFill>
                <a:schemeClr val="accent6">
                  <a:lumMod val="60000"/>
                  <a:lumOff val="40000"/>
                </a:schemeClr>
              </a:solidFill>
            </a:endParaRPr>
          </a:p>
        </p:txBody>
      </p:sp>
      <p:sp>
        <p:nvSpPr>
          <p:cNvPr id="12" name="Rectangle 11"/>
          <p:cNvSpPr/>
          <p:nvPr/>
        </p:nvSpPr>
        <p:spPr>
          <a:xfrm>
            <a:off x="6858894" y="1284450"/>
            <a:ext cx="2563243" cy="1363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Application security</a:t>
            </a:r>
            <a:endParaRPr lang="en-US" sz="2000" b="1" dirty="0"/>
          </a:p>
        </p:txBody>
      </p:sp>
      <p:sp>
        <p:nvSpPr>
          <p:cNvPr id="13" name="Rectangle 12"/>
          <p:cNvSpPr/>
          <p:nvPr/>
        </p:nvSpPr>
        <p:spPr>
          <a:xfrm>
            <a:off x="9525662" y="1284449"/>
            <a:ext cx="2563243" cy="13633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Risk management</a:t>
            </a:r>
            <a:endParaRPr lang="en-US" sz="2000" b="1" dirty="0"/>
          </a:p>
        </p:txBody>
      </p:sp>
      <p:pic>
        <p:nvPicPr>
          <p:cNvPr id="3" name="Picture 2"/>
          <p:cNvPicPr>
            <a:picLocks noChangeAspect="1"/>
          </p:cNvPicPr>
          <p:nvPr/>
        </p:nvPicPr>
        <p:blipFill>
          <a:blip r:embed="rId2"/>
          <a:stretch>
            <a:fillRect/>
          </a:stretch>
        </p:blipFill>
        <p:spPr>
          <a:xfrm>
            <a:off x="10560373" y="2767439"/>
            <a:ext cx="493819" cy="499915"/>
          </a:xfrm>
          <a:prstGeom prst="rect">
            <a:avLst/>
          </a:prstGeom>
        </p:spPr>
      </p:pic>
      <p:sp>
        <p:nvSpPr>
          <p:cNvPr id="15" name="Rectangle 14"/>
          <p:cNvSpPr/>
          <p:nvPr/>
        </p:nvSpPr>
        <p:spPr>
          <a:xfrm>
            <a:off x="152032" y="1280782"/>
            <a:ext cx="2918014" cy="13633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Professional services information </a:t>
            </a:r>
            <a:r>
              <a:rPr lang="en-US" sz="2000" b="1" dirty="0" smtClean="0"/>
              <a:t>security</a:t>
            </a:r>
            <a:endParaRPr lang="en-US" sz="2000" b="1" dirty="0"/>
          </a:p>
        </p:txBody>
      </p:sp>
      <p:sp>
        <p:nvSpPr>
          <p:cNvPr id="16" name="Rectangle 15"/>
          <p:cNvSpPr/>
          <p:nvPr/>
        </p:nvSpPr>
        <p:spPr>
          <a:xfrm>
            <a:off x="3168655" y="1280782"/>
            <a:ext cx="3617724" cy="13633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Internal information security</a:t>
            </a:r>
          </a:p>
          <a:p>
            <a:pPr algn="ctr"/>
            <a:r>
              <a:rPr lang="en-US" sz="2000" b="1" dirty="0" smtClean="0"/>
              <a:t>DPO </a:t>
            </a:r>
            <a:r>
              <a:rPr lang="en-US" sz="2000" b="1" dirty="0"/>
              <a:t>+ </a:t>
            </a:r>
            <a:r>
              <a:rPr lang="en-US" sz="2000" b="1" dirty="0" smtClean="0"/>
              <a:t>Information security</a:t>
            </a:r>
            <a:endParaRPr lang="en-US" sz="2000" b="1" dirty="0">
              <a:solidFill>
                <a:schemeClr val="accent6">
                  <a:lumMod val="20000"/>
                  <a:lumOff val="80000"/>
                </a:schemeClr>
              </a:solidFill>
            </a:endParaRPr>
          </a:p>
        </p:txBody>
      </p:sp>
    </p:spTree>
    <p:extLst>
      <p:ext uri="{BB962C8B-B14F-4D97-AF65-F5344CB8AC3E}">
        <p14:creationId xmlns:p14="http://schemas.microsoft.com/office/powerpoint/2010/main" val="1552835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Praktische</a:t>
            </a:r>
            <a:r>
              <a:rPr lang="en-US" dirty="0" smtClean="0"/>
              <a:t> </a:t>
            </a:r>
            <a:r>
              <a:rPr lang="en-US" dirty="0" err="1" smtClean="0"/>
              <a:t>organisatie</a:t>
            </a:r>
            <a:r>
              <a:rPr lang="en-US" dirty="0" smtClean="0"/>
              <a:t> informatieveiligheid</a:t>
            </a:r>
            <a:endParaRPr lang="en-US" dirty="0"/>
          </a:p>
        </p:txBody>
      </p:sp>
      <p:sp>
        <p:nvSpPr>
          <p:cNvPr id="18" name="Rectangle 17"/>
          <p:cNvSpPr/>
          <p:nvPr/>
        </p:nvSpPr>
        <p:spPr>
          <a:xfrm>
            <a:off x="351255" y="1460647"/>
            <a:ext cx="2702859" cy="2474259"/>
          </a:xfrm>
          <a:prstGeom prst="rect">
            <a:avLst/>
          </a:prstGeom>
          <a:solidFill>
            <a:schemeClr val="accent1">
              <a:alpha val="27000"/>
            </a:schemeClr>
          </a:solid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r"/>
            <a:r>
              <a:rPr lang="en-US" sz="2400" dirty="0"/>
              <a:t>Information </a:t>
            </a:r>
            <a:r>
              <a:rPr lang="en-US" sz="2400" dirty="0" smtClean="0"/>
              <a:t>security</a:t>
            </a:r>
            <a:endParaRPr lang="en-US" sz="2400" dirty="0"/>
          </a:p>
        </p:txBody>
      </p:sp>
      <p:sp>
        <p:nvSpPr>
          <p:cNvPr id="19" name="Rectangle 18"/>
          <p:cNvSpPr/>
          <p:nvPr/>
        </p:nvSpPr>
        <p:spPr>
          <a:xfrm>
            <a:off x="458344" y="1625190"/>
            <a:ext cx="1562793" cy="5652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DPO</a:t>
            </a:r>
            <a:endParaRPr lang="en-US" dirty="0"/>
          </a:p>
        </p:txBody>
      </p:sp>
      <p:sp>
        <p:nvSpPr>
          <p:cNvPr id="20" name="Rectangle 19"/>
          <p:cNvSpPr/>
          <p:nvPr/>
        </p:nvSpPr>
        <p:spPr>
          <a:xfrm>
            <a:off x="1317325" y="2362252"/>
            <a:ext cx="1562793" cy="5652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Information security</a:t>
            </a:r>
            <a:endParaRPr lang="en-US" dirty="0"/>
          </a:p>
        </p:txBody>
      </p:sp>
      <p:cxnSp>
        <p:nvCxnSpPr>
          <p:cNvPr id="21" name="Straight Connector 7"/>
          <p:cNvCxnSpPr/>
          <p:nvPr/>
        </p:nvCxnSpPr>
        <p:spPr>
          <a:xfrm>
            <a:off x="932168" y="2190456"/>
            <a:ext cx="0" cy="454429"/>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9"/>
          <p:cNvCxnSpPr>
            <a:endCxn id="20" idx="1"/>
          </p:cNvCxnSpPr>
          <p:nvPr/>
        </p:nvCxnSpPr>
        <p:spPr>
          <a:xfrm>
            <a:off x="932168" y="2644885"/>
            <a:ext cx="385157"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0"/>
          <p:cNvSpPr txBox="1"/>
          <p:nvPr/>
        </p:nvSpPr>
        <p:spPr>
          <a:xfrm>
            <a:off x="3780261" y="1460647"/>
            <a:ext cx="3582648" cy="3785652"/>
          </a:xfrm>
          <a:prstGeom prst="rect">
            <a:avLst/>
          </a:prstGeom>
          <a:noFill/>
        </p:spPr>
        <p:txBody>
          <a:bodyPr wrap="square" rtlCol="0">
            <a:spAutoFit/>
          </a:bodyPr>
          <a:lstStyle/>
          <a:p>
            <a:r>
              <a:rPr lang="en-US" sz="2000" b="1" dirty="0" err="1">
                <a:solidFill>
                  <a:schemeClr val="accent6"/>
                </a:solidFill>
              </a:rPr>
              <a:t>Rol</a:t>
            </a:r>
            <a:r>
              <a:rPr lang="en-US" sz="2000" b="1" dirty="0">
                <a:solidFill>
                  <a:schemeClr val="accent6"/>
                </a:solidFill>
              </a:rPr>
              <a:t> DPO </a:t>
            </a:r>
            <a:r>
              <a:rPr lang="en-US" sz="2000" b="1" dirty="0" err="1">
                <a:solidFill>
                  <a:schemeClr val="accent6"/>
                </a:solidFill>
              </a:rPr>
              <a:t>en</a:t>
            </a:r>
            <a:r>
              <a:rPr lang="en-US" sz="2000" b="1" dirty="0">
                <a:solidFill>
                  <a:schemeClr val="accent6"/>
                </a:solidFill>
              </a:rPr>
              <a:t> </a:t>
            </a:r>
            <a:r>
              <a:rPr lang="en-US" sz="2000" b="1" dirty="0" err="1">
                <a:solidFill>
                  <a:schemeClr val="accent6"/>
                </a:solidFill>
              </a:rPr>
              <a:t>informatieveiligheidsafdeling</a:t>
            </a:r>
            <a:endParaRPr lang="en-US" sz="2000" b="1" dirty="0">
              <a:solidFill>
                <a:schemeClr val="accent6"/>
              </a:solidFill>
            </a:endParaRPr>
          </a:p>
          <a:p>
            <a:pPr marL="285750" indent="-285750">
              <a:buFontTx/>
              <a:buChar char="-"/>
            </a:pPr>
            <a:r>
              <a:rPr lang="en-US" sz="2000" dirty="0">
                <a:solidFill>
                  <a:schemeClr val="accent6"/>
                </a:solidFill>
              </a:rPr>
              <a:t>DPO Conform </a:t>
            </a:r>
            <a:r>
              <a:rPr lang="en-US" sz="2000" dirty="0" err="1">
                <a:solidFill>
                  <a:schemeClr val="accent6"/>
                </a:solidFill>
              </a:rPr>
              <a:t>artikel</a:t>
            </a:r>
            <a:r>
              <a:rPr lang="en-US" sz="2000" dirty="0">
                <a:solidFill>
                  <a:schemeClr val="accent6"/>
                </a:solidFill>
              </a:rPr>
              <a:t> 39 GDPR</a:t>
            </a:r>
          </a:p>
          <a:p>
            <a:pPr marL="285750" indent="-285750">
              <a:buFontTx/>
              <a:buChar char="-"/>
            </a:pPr>
            <a:r>
              <a:rPr lang="en-US" sz="2000" dirty="0" err="1" smtClean="0">
                <a:solidFill>
                  <a:schemeClr val="accent6"/>
                </a:solidFill>
              </a:rPr>
              <a:t>verstrekt</a:t>
            </a:r>
            <a:r>
              <a:rPr lang="en-US" sz="2000" dirty="0" smtClean="0">
                <a:solidFill>
                  <a:schemeClr val="accent6"/>
                </a:solidFill>
              </a:rPr>
              <a:t> </a:t>
            </a:r>
            <a:r>
              <a:rPr lang="en-US" sz="2000" dirty="0" err="1">
                <a:solidFill>
                  <a:schemeClr val="accent6"/>
                </a:solidFill>
              </a:rPr>
              <a:t>adviezen</a:t>
            </a:r>
            <a:r>
              <a:rPr lang="en-US" sz="2000" dirty="0">
                <a:solidFill>
                  <a:schemeClr val="accent6"/>
                </a:solidFill>
              </a:rPr>
              <a:t> over </a:t>
            </a:r>
            <a:r>
              <a:rPr lang="en-US" sz="2000" dirty="0" err="1">
                <a:solidFill>
                  <a:schemeClr val="accent6"/>
                </a:solidFill>
              </a:rPr>
              <a:t>informatieveiligheid</a:t>
            </a:r>
            <a:r>
              <a:rPr lang="en-US" sz="2000" dirty="0">
                <a:solidFill>
                  <a:schemeClr val="accent6"/>
                </a:solidFill>
              </a:rPr>
              <a:t> en </a:t>
            </a:r>
            <a:r>
              <a:rPr lang="en-US" sz="2000" dirty="0" err="1">
                <a:solidFill>
                  <a:schemeClr val="accent6"/>
                </a:solidFill>
              </a:rPr>
              <a:t>gegevensbescherming</a:t>
            </a:r>
            <a:endParaRPr lang="en-US" sz="2000" dirty="0">
              <a:solidFill>
                <a:schemeClr val="accent6"/>
              </a:solidFill>
            </a:endParaRPr>
          </a:p>
          <a:p>
            <a:pPr marL="285750" indent="-285750">
              <a:buFontTx/>
              <a:buChar char="-"/>
            </a:pPr>
            <a:r>
              <a:rPr lang="en-US" sz="2000" dirty="0" err="1" smtClean="0">
                <a:solidFill>
                  <a:schemeClr val="accent6"/>
                </a:solidFill>
              </a:rPr>
              <a:t>organisator</a:t>
            </a:r>
            <a:r>
              <a:rPr lang="en-US" sz="2000" dirty="0" smtClean="0">
                <a:solidFill>
                  <a:schemeClr val="accent6"/>
                </a:solidFill>
              </a:rPr>
              <a:t> </a:t>
            </a:r>
            <a:r>
              <a:rPr lang="en-US" sz="2000" dirty="0">
                <a:solidFill>
                  <a:schemeClr val="accent6"/>
                </a:solidFill>
              </a:rPr>
              <a:t>van de </a:t>
            </a:r>
            <a:r>
              <a:rPr lang="en-US" sz="2000" dirty="0" err="1">
                <a:solidFill>
                  <a:schemeClr val="accent6"/>
                </a:solidFill>
              </a:rPr>
              <a:t>informatieveiligheid</a:t>
            </a:r>
            <a:r>
              <a:rPr lang="en-US" sz="2000" dirty="0">
                <a:solidFill>
                  <a:schemeClr val="accent6"/>
                </a:solidFill>
              </a:rPr>
              <a:t> </a:t>
            </a:r>
            <a:r>
              <a:rPr lang="en-US" sz="2000" dirty="0" err="1">
                <a:solidFill>
                  <a:schemeClr val="accent6"/>
                </a:solidFill>
              </a:rPr>
              <a:t>binnen</a:t>
            </a:r>
            <a:r>
              <a:rPr lang="en-US" sz="2000" dirty="0">
                <a:solidFill>
                  <a:schemeClr val="accent6"/>
                </a:solidFill>
              </a:rPr>
              <a:t> Smals</a:t>
            </a:r>
          </a:p>
          <a:p>
            <a:pPr marL="285750" indent="-285750">
              <a:buFontTx/>
              <a:buChar char="-"/>
            </a:pPr>
            <a:r>
              <a:rPr lang="en-US" sz="2000" dirty="0" err="1" smtClean="0">
                <a:solidFill>
                  <a:schemeClr val="accent6"/>
                </a:solidFill>
              </a:rPr>
              <a:t>opvolging</a:t>
            </a:r>
            <a:r>
              <a:rPr lang="en-US" sz="2000" dirty="0" smtClean="0">
                <a:solidFill>
                  <a:schemeClr val="accent6"/>
                </a:solidFill>
              </a:rPr>
              <a:t> </a:t>
            </a:r>
            <a:r>
              <a:rPr lang="en-US" sz="2000" dirty="0" err="1">
                <a:solidFill>
                  <a:schemeClr val="accent6"/>
                </a:solidFill>
              </a:rPr>
              <a:t>actiepunten</a:t>
            </a:r>
            <a:r>
              <a:rPr lang="en-US" sz="2000" dirty="0">
                <a:solidFill>
                  <a:schemeClr val="accent6"/>
                </a:solidFill>
              </a:rPr>
              <a:t> </a:t>
            </a:r>
            <a:r>
              <a:rPr lang="en-US" sz="2000" dirty="0" err="1">
                <a:solidFill>
                  <a:schemeClr val="accent6"/>
                </a:solidFill>
              </a:rPr>
              <a:t>mbt</a:t>
            </a:r>
            <a:r>
              <a:rPr lang="en-US" sz="2000" dirty="0">
                <a:solidFill>
                  <a:schemeClr val="accent6"/>
                </a:solidFill>
              </a:rPr>
              <a:t> </a:t>
            </a:r>
            <a:r>
              <a:rPr lang="en-US" sz="2000" dirty="0" err="1">
                <a:solidFill>
                  <a:schemeClr val="accent6"/>
                </a:solidFill>
              </a:rPr>
              <a:t>informatieveiligheid</a:t>
            </a:r>
            <a:r>
              <a:rPr lang="en-US" sz="2000" dirty="0">
                <a:solidFill>
                  <a:schemeClr val="accent6"/>
                </a:solidFill>
              </a:rPr>
              <a:t> en </a:t>
            </a:r>
            <a:r>
              <a:rPr lang="en-US" sz="2000" dirty="0" err="1">
                <a:solidFill>
                  <a:schemeClr val="accent6"/>
                </a:solidFill>
              </a:rPr>
              <a:t>gegevensbescherming</a:t>
            </a:r>
            <a:endParaRPr lang="en-US" sz="2000" dirty="0">
              <a:solidFill>
                <a:schemeClr val="accent6"/>
              </a:solidFill>
            </a:endParaRPr>
          </a:p>
        </p:txBody>
      </p:sp>
      <p:sp>
        <p:nvSpPr>
          <p:cNvPr id="24" name="TextBox 20"/>
          <p:cNvSpPr txBox="1"/>
          <p:nvPr/>
        </p:nvSpPr>
        <p:spPr>
          <a:xfrm>
            <a:off x="8089056" y="1460647"/>
            <a:ext cx="3773478" cy="4093428"/>
          </a:xfrm>
          <a:prstGeom prst="rect">
            <a:avLst/>
          </a:prstGeom>
          <a:noFill/>
        </p:spPr>
        <p:txBody>
          <a:bodyPr wrap="square" rtlCol="0">
            <a:spAutoFit/>
          </a:bodyPr>
          <a:lstStyle/>
          <a:p>
            <a:r>
              <a:rPr lang="en-US" sz="2000" b="1" dirty="0" err="1">
                <a:solidFill>
                  <a:schemeClr val="accent6">
                    <a:lumMod val="60000"/>
                    <a:lumOff val="40000"/>
                  </a:schemeClr>
                </a:solidFill>
              </a:rPr>
              <a:t>Rôle</a:t>
            </a:r>
            <a:r>
              <a:rPr lang="en-US" sz="2000" b="1" dirty="0">
                <a:solidFill>
                  <a:schemeClr val="accent6">
                    <a:lumMod val="60000"/>
                    <a:lumOff val="40000"/>
                  </a:schemeClr>
                </a:solidFill>
              </a:rPr>
              <a:t> du DPO et du </a:t>
            </a:r>
            <a:r>
              <a:rPr lang="en-US" sz="2000" b="1" dirty="0" err="1">
                <a:solidFill>
                  <a:schemeClr val="accent6">
                    <a:lumMod val="60000"/>
                    <a:lumOff val="40000"/>
                  </a:schemeClr>
                </a:solidFill>
              </a:rPr>
              <a:t>département</a:t>
            </a:r>
            <a:r>
              <a:rPr lang="en-US" sz="2000" b="1" dirty="0">
                <a:solidFill>
                  <a:schemeClr val="accent6">
                    <a:lumMod val="60000"/>
                    <a:lumOff val="40000"/>
                  </a:schemeClr>
                </a:solidFill>
              </a:rPr>
              <a:t> </a:t>
            </a:r>
            <a:r>
              <a:rPr lang="en-US" sz="2000" b="1" dirty="0" err="1">
                <a:solidFill>
                  <a:schemeClr val="accent6">
                    <a:lumMod val="60000"/>
                    <a:lumOff val="40000"/>
                  </a:schemeClr>
                </a:solidFill>
              </a:rPr>
              <a:t>Sécurité</a:t>
            </a:r>
            <a:r>
              <a:rPr lang="en-US" sz="2000" b="1" dirty="0">
                <a:solidFill>
                  <a:schemeClr val="accent6">
                    <a:lumMod val="60000"/>
                    <a:lumOff val="40000"/>
                  </a:schemeClr>
                </a:solidFill>
              </a:rPr>
              <a:t> de </a:t>
            </a:r>
            <a:r>
              <a:rPr lang="en-US" sz="2000" b="1" dirty="0" err="1">
                <a:solidFill>
                  <a:schemeClr val="accent6">
                    <a:lumMod val="60000"/>
                    <a:lumOff val="40000"/>
                  </a:schemeClr>
                </a:solidFill>
              </a:rPr>
              <a:t>l’information</a:t>
            </a:r>
            <a:endParaRPr lang="en-US" sz="2000" b="1" dirty="0">
              <a:solidFill>
                <a:schemeClr val="accent6">
                  <a:lumMod val="60000"/>
                  <a:lumOff val="40000"/>
                </a:schemeClr>
              </a:solidFill>
            </a:endParaRPr>
          </a:p>
          <a:p>
            <a:pPr marL="285750" indent="-285750">
              <a:buFontTx/>
              <a:buChar char="-"/>
            </a:pPr>
            <a:r>
              <a:rPr lang="en-US" sz="2000" dirty="0">
                <a:solidFill>
                  <a:schemeClr val="accent6">
                    <a:lumMod val="60000"/>
                    <a:lumOff val="40000"/>
                  </a:schemeClr>
                </a:solidFill>
              </a:rPr>
              <a:t>DPO </a:t>
            </a:r>
            <a:r>
              <a:rPr lang="en-US" sz="2000" dirty="0" err="1">
                <a:solidFill>
                  <a:schemeClr val="accent6">
                    <a:lumMod val="60000"/>
                    <a:lumOff val="40000"/>
                  </a:schemeClr>
                </a:solidFill>
              </a:rPr>
              <a:t>conforme</a:t>
            </a:r>
            <a:r>
              <a:rPr lang="en-US" sz="2000" dirty="0">
                <a:solidFill>
                  <a:schemeClr val="accent6">
                    <a:lumMod val="60000"/>
                    <a:lumOff val="40000"/>
                  </a:schemeClr>
                </a:solidFill>
              </a:rPr>
              <a:t> à </a:t>
            </a:r>
            <a:r>
              <a:rPr lang="en-US" sz="2000" dirty="0" err="1">
                <a:solidFill>
                  <a:schemeClr val="accent6">
                    <a:lumMod val="60000"/>
                    <a:lumOff val="40000"/>
                  </a:schemeClr>
                </a:solidFill>
              </a:rPr>
              <a:t>l’article</a:t>
            </a:r>
            <a:r>
              <a:rPr lang="en-US" sz="2000" dirty="0">
                <a:solidFill>
                  <a:schemeClr val="accent6">
                    <a:lumMod val="60000"/>
                    <a:lumOff val="40000"/>
                  </a:schemeClr>
                </a:solidFill>
              </a:rPr>
              <a:t> 39 du RGPD</a:t>
            </a:r>
          </a:p>
          <a:p>
            <a:pPr marL="285750" indent="-285750">
              <a:buFontTx/>
              <a:buChar char="-"/>
            </a:pPr>
            <a:r>
              <a:rPr lang="fr-FR" sz="2000" dirty="0" smtClean="0">
                <a:solidFill>
                  <a:schemeClr val="accent6">
                    <a:lumMod val="60000"/>
                    <a:lumOff val="40000"/>
                  </a:schemeClr>
                </a:solidFill>
              </a:rPr>
              <a:t>offre </a:t>
            </a:r>
            <a:r>
              <a:rPr lang="fr-FR" sz="2000" dirty="0">
                <a:solidFill>
                  <a:schemeClr val="accent6">
                    <a:lumMod val="60000"/>
                    <a:lumOff val="40000"/>
                  </a:schemeClr>
                </a:solidFill>
              </a:rPr>
              <a:t>de conseils sur la sécurité de l'information et la protection des données</a:t>
            </a:r>
          </a:p>
          <a:p>
            <a:pPr marL="285750" indent="-285750">
              <a:buFontTx/>
              <a:buChar char="-"/>
            </a:pPr>
            <a:r>
              <a:rPr lang="fr-FR" sz="2000" dirty="0" smtClean="0">
                <a:solidFill>
                  <a:schemeClr val="accent6">
                    <a:lumMod val="60000"/>
                    <a:lumOff val="40000"/>
                  </a:schemeClr>
                </a:solidFill>
              </a:rPr>
              <a:t>organisation </a:t>
            </a:r>
            <a:r>
              <a:rPr lang="fr-FR" sz="2000" dirty="0">
                <a:solidFill>
                  <a:schemeClr val="accent6">
                    <a:lumMod val="60000"/>
                    <a:lumOff val="40000"/>
                  </a:schemeClr>
                </a:solidFill>
              </a:rPr>
              <a:t>de la sécurité de l'information au sein de Smals</a:t>
            </a:r>
          </a:p>
          <a:p>
            <a:pPr marL="285750" indent="-285750">
              <a:buFontTx/>
              <a:buChar char="-"/>
            </a:pPr>
            <a:r>
              <a:rPr lang="fr-FR" sz="2000" dirty="0" smtClean="0">
                <a:solidFill>
                  <a:schemeClr val="accent6">
                    <a:lumMod val="60000"/>
                    <a:lumOff val="40000"/>
                  </a:schemeClr>
                </a:solidFill>
              </a:rPr>
              <a:t>suivi </a:t>
            </a:r>
            <a:r>
              <a:rPr lang="fr-FR" sz="2000" dirty="0">
                <a:solidFill>
                  <a:schemeClr val="accent6">
                    <a:lumMod val="60000"/>
                    <a:lumOff val="40000"/>
                  </a:schemeClr>
                </a:solidFill>
              </a:rPr>
              <a:t>des points d'action concernant la sécurité de l’information et la protection des données</a:t>
            </a:r>
            <a:endParaRPr lang="en-US" sz="2000" dirty="0">
              <a:solidFill>
                <a:schemeClr val="accent6">
                  <a:lumMod val="60000"/>
                  <a:lumOff val="40000"/>
                </a:schemeClr>
              </a:solidFill>
            </a:endParaRPr>
          </a:p>
        </p:txBody>
      </p:sp>
    </p:spTree>
    <p:extLst>
      <p:ext uri="{BB962C8B-B14F-4D97-AF65-F5344CB8AC3E}">
        <p14:creationId xmlns:p14="http://schemas.microsoft.com/office/powerpoint/2010/main" val="891585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Praktische</a:t>
            </a:r>
            <a:r>
              <a:rPr lang="en-US" dirty="0" smtClean="0"/>
              <a:t> </a:t>
            </a:r>
            <a:r>
              <a:rPr lang="en-US" dirty="0" err="1" smtClean="0"/>
              <a:t>organisatie</a:t>
            </a:r>
            <a:r>
              <a:rPr lang="en-US" dirty="0" smtClean="0"/>
              <a:t> informatieveiligheid</a:t>
            </a:r>
            <a:endParaRPr lang="en-US" dirty="0"/>
          </a:p>
        </p:txBody>
      </p:sp>
      <p:sp>
        <p:nvSpPr>
          <p:cNvPr id="4" name="Rectangle 3"/>
          <p:cNvSpPr/>
          <p:nvPr/>
        </p:nvSpPr>
        <p:spPr>
          <a:xfrm>
            <a:off x="4924550" y="4278502"/>
            <a:ext cx="5177118" cy="1963271"/>
          </a:xfrm>
          <a:prstGeom prst="rect">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r"/>
            <a:r>
              <a:rPr lang="en-US" sz="2000" dirty="0" smtClean="0"/>
              <a:t>Transversal team</a:t>
            </a:r>
            <a:endParaRPr lang="en-US" sz="2000" dirty="0"/>
          </a:p>
        </p:txBody>
      </p:sp>
      <p:sp>
        <p:nvSpPr>
          <p:cNvPr id="5" name="Rectangle 4"/>
          <p:cNvSpPr/>
          <p:nvPr/>
        </p:nvSpPr>
        <p:spPr>
          <a:xfrm>
            <a:off x="5032126" y="4378772"/>
            <a:ext cx="1440000" cy="14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Informatie-veiligheid</a:t>
            </a:r>
            <a:endParaRPr lang="en-US" dirty="0"/>
          </a:p>
        </p:txBody>
      </p:sp>
      <p:sp>
        <p:nvSpPr>
          <p:cNvPr id="7" name="Rectangle 6"/>
          <p:cNvSpPr/>
          <p:nvPr/>
        </p:nvSpPr>
        <p:spPr>
          <a:xfrm>
            <a:off x="6827890" y="4378772"/>
            <a:ext cx="1440000" cy="14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Risk Management</a:t>
            </a:r>
            <a:endParaRPr lang="en-US" dirty="0"/>
          </a:p>
        </p:txBody>
      </p:sp>
      <p:sp>
        <p:nvSpPr>
          <p:cNvPr id="9" name="Rectangle 8"/>
          <p:cNvSpPr/>
          <p:nvPr/>
        </p:nvSpPr>
        <p:spPr>
          <a:xfrm>
            <a:off x="8623655" y="4378772"/>
            <a:ext cx="1440000" cy="14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I&amp;S teams</a:t>
            </a:r>
            <a:endParaRPr lang="en-US" dirty="0"/>
          </a:p>
        </p:txBody>
      </p:sp>
      <p:sp>
        <p:nvSpPr>
          <p:cNvPr id="21" name="TextBox 20"/>
          <p:cNvSpPr txBox="1"/>
          <p:nvPr/>
        </p:nvSpPr>
        <p:spPr>
          <a:xfrm>
            <a:off x="3780261" y="1460647"/>
            <a:ext cx="3582648" cy="2585323"/>
          </a:xfrm>
          <a:prstGeom prst="rect">
            <a:avLst/>
          </a:prstGeom>
          <a:noFill/>
        </p:spPr>
        <p:txBody>
          <a:bodyPr wrap="square" rtlCol="0">
            <a:spAutoFit/>
          </a:bodyPr>
          <a:lstStyle/>
          <a:p>
            <a:r>
              <a:rPr lang="en-US" b="1" dirty="0" smtClean="0">
                <a:solidFill>
                  <a:schemeClr val="accent6"/>
                </a:solidFill>
              </a:rPr>
              <a:t>Transversal team</a:t>
            </a:r>
          </a:p>
          <a:p>
            <a:pPr marL="285750" indent="-285750">
              <a:buFontTx/>
              <a:buChar char="-"/>
            </a:pPr>
            <a:r>
              <a:rPr lang="en-US" dirty="0" err="1" smtClean="0">
                <a:solidFill>
                  <a:schemeClr val="accent6"/>
                </a:solidFill>
              </a:rPr>
              <a:t>Uitwisselen</a:t>
            </a:r>
            <a:r>
              <a:rPr lang="en-US" dirty="0" smtClean="0">
                <a:solidFill>
                  <a:schemeClr val="accent6"/>
                </a:solidFill>
              </a:rPr>
              <a:t> van </a:t>
            </a:r>
            <a:r>
              <a:rPr lang="en-US" dirty="0" err="1" smtClean="0">
                <a:solidFill>
                  <a:schemeClr val="accent6"/>
                </a:solidFill>
              </a:rPr>
              <a:t>informatie</a:t>
            </a:r>
            <a:r>
              <a:rPr lang="en-US" dirty="0" smtClean="0">
                <a:solidFill>
                  <a:schemeClr val="accent6"/>
                </a:solidFill>
              </a:rPr>
              <a:t> / </a:t>
            </a:r>
            <a:r>
              <a:rPr lang="en-US" dirty="0" err="1" smtClean="0">
                <a:solidFill>
                  <a:schemeClr val="accent6"/>
                </a:solidFill>
              </a:rPr>
              <a:t>algemeen</a:t>
            </a:r>
            <a:r>
              <a:rPr lang="en-US" dirty="0" smtClean="0">
                <a:solidFill>
                  <a:schemeClr val="accent6"/>
                </a:solidFill>
              </a:rPr>
              <a:t> en </a:t>
            </a:r>
            <a:r>
              <a:rPr lang="en-US" dirty="0" err="1" smtClean="0">
                <a:solidFill>
                  <a:schemeClr val="accent6"/>
                </a:solidFill>
              </a:rPr>
              <a:t>specifiek</a:t>
            </a:r>
            <a:endParaRPr lang="en-US" dirty="0" smtClean="0">
              <a:solidFill>
                <a:schemeClr val="accent6"/>
              </a:solidFill>
            </a:endParaRPr>
          </a:p>
          <a:p>
            <a:pPr marL="285750" indent="-285750">
              <a:buFontTx/>
              <a:buChar char="-"/>
            </a:pPr>
            <a:r>
              <a:rPr lang="en-US" dirty="0" smtClean="0">
                <a:solidFill>
                  <a:schemeClr val="accent6"/>
                </a:solidFill>
              </a:rPr>
              <a:t>Updates </a:t>
            </a:r>
            <a:r>
              <a:rPr lang="en-US" dirty="0" err="1" smtClean="0">
                <a:solidFill>
                  <a:schemeClr val="accent6"/>
                </a:solidFill>
              </a:rPr>
              <a:t>nieuwe</a:t>
            </a:r>
            <a:r>
              <a:rPr lang="en-US" dirty="0" smtClean="0">
                <a:solidFill>
                  <a:schemeClr val="accent6"/>
                </a:solidFill>
              </a:rPr>
              <a:t> </a:t>
            </a:r>
            <a:r>
              <a:rPr lang="en-US" dirty="0" err="1" smtClean="0">
                <a:solidFill>
                  <a:schemeClr val="accent6"/>
                </a:solidFill>
              </a:rPr>
              <a:t>bedreigingen</a:t>
            </a:r>
            <a:endParaRPr lang="en-US" dirty="0" smtClean="0">
              <a:solidFill>
                <a:schemeClr val="accent6"/>
              </a:solidFill>
            </a:endParaRPr>
          </a:p>
          <a:p>
            <a:pPr marL="285750" indent="-285750">
              <a:buFontTx/>
              <a:buChar char="-"/>
            </a:pPr>
            <a:r>
              <a:rPr lang="en-US" dirty="0" err="1" smtClean="0">
                <a:solidFill>
                  <a:schemeClr val="accent6"/>
                </a:solidFill>
              </a:rPr>
              <a:t>Opvolgen</a:t>
            </a:r>
            <a:r>
              <a:rPr lang="en-US" dirty="0" smtClean="0">
                <a:solidFill>
                  <a:schemeClr val="accent6"/>
                </a:solidFill>
              </a:rPr>
              <a:t> </a:t>
            </a:r>
            <a:r>
              <a:rPr lang="en-US" dirty="0" err="1" smtClean="0">
                <a:solidFill>
                  <a:schemeClr val="accent6"/>
                </a:solidFill>
              </a:rPr>
              <a:t>remediëring</a:t>
            </a:r>
            <a:r>
              <a:rPr lang="en-US" dirty="0" smtClean="0">
                <a:solidFill>
                  <a:schemeClr val="accent6"/>
                </a:solidFill>
              </a:rPr>
              <a:t> </a:t>
            </a:r>
            <a:r>
              <a:rPr lang="en-US" dirty="0" err="1" smtClean="0">
                <a:solidFill>
                  <a:schemeClr val="accent6"/>
                </a:solidFill>
              </a:rPr>
              <a:t>kwetsbaarheden</a:t>
            </a:r>
            <a:endParaRPr lang="en-US" dirty="0" smtClean="0">
              <a:solidFill>
                <a:schemeClr val="accent6"/>
              </a:solidFill>
            </a:endParaRPr>
          </a:p>
          <a:p>
            <a:pPr marL="285750" indent="-285750">
              <a:buFontTx/>
              <a:buChar char="-"/>
            </a:pPr>
            <a:r>
              <a:rPr lang="en-US" dirty="0" err="1" smtClean="0">
                <a:solidFill>
                  <a:schemeClr val="accent6"/>
                </a:solidFill>
              </a:rPr>
              <a:t>Overlopen</a:t>
            </a:r>
            <a:r>
              <a:rPr lang="en-US" dirty="0" smtClean="0">
                <a:solidFill>
                  <a:schemeClr val="accent6"/>
                </a:solidFill>
              </a:rPr>
              <a:t> </a:t>
            </a:r>
            <a:r>
              <a:rPr lang="en-US" dirty="0" err="1" smtClean="0">
                <a:solidFill>
                  <a:schemeClr val="accent6"/>
                </a:solidFill>
              </a:rPr>
              <a:t>nieuw</a:t>
            </a:r>
            <a:r>
              <a:rPr lang="en-US" dirty="0" smtClean="0">
                <a:solidFill>
                  <a:schemeClr val="accent6"/>
                </a:solidFill>
              </a:rPr>
              <a:t> </a:t>
            </a:r>
            <a:r>
              <a:rPr lang="en-US" dirty="0" err="1" smtClean="0">
                <a:solidFill>
                  <a:schemeClr val="accent6"/>
                </a:solidFill>
              </a:rPr>
              <a:t>ontdekte</a:t>
            </a:r>
            <a:r>
              <a:rPr lang="en-US" dirty="0" smtClean="0">
                <a:solidFill>
                  <a:schemeClr val="accent6"/>
                </a:solidFill>
              </a:rPr>
              <a:t> </a:t>
            </a:r>
            <a:r>
              <a:rPr lang="en-US" dirty="0" err="1" smtClean="0">
                <a:solidFill>
                  <a:schemeClr val="accent6"/>
                </a:solidFill>
              </a:rPr>
              <a:t>kwetsbaarheden</a:t>
            </a:r>
            <a:endParaRPr lang="en-US" dirty="0" smtClean="0">
              <a:solidFill>
                <a:schemeClr val="accent6"/>
              </a:solidFill>
            </a:endParaRPr>
          </a:p>
          <a:p>
            <a:pPr marL="285750" indent="-285750">
              <a:buFontTx/>
              <a:buChar char="-"/>
            </a:pPr>
            <a:r>
              <a:rPr lang="en-US" dirty="0" err="1" smtClean="0">
                <a:solidFill>
                  <a:schemeClr val="accent6"/>
                </a:solidFill>
              </a:rPr>
              <a:t>Frequentie</a:t>
            </a:r>
            <a:r>
              <a:rPr lang="en-US" dirty="0" smtClean="0">
                <a:solidFill>
                  <a:schemeClr val="accent6"/>
                </a:solidFill>
              </a:rPr>
              <a:t> : </a:t>
            </a:r>
            <a:r>
              <a:rPr lang="en-US" dirty="0" err="1" smtClean="0">
                <a:solidFill>
                  <a:schemeClr val="accent6"/>
                </a:solidFill>
              </a:rPr>
              <a:t>maandelijks</a:t>
            </a:r>
            <a:endParaRPr lang="en-US" dirty="0">
              <a:solidFill>
                <a:schemeClr val="accent6"/>
              </a:solidFill>
            </a:endParaRPr>
          </a:p>
        </p:txBody>
      </p:sp>
      <p:sp>
        <p:nvSpPr>
          <p:cNvPr id="18" name="TextBox 20"/>
          <p:cNvSpPr txBox="1"/>
          <p:nvPr/>
        </p:nvSpPr>
        <p:spPr>
          <a:xfrm>
            <a:off x="8089056" y="1460647"/>
            <a:ext cx="3773478" cy="2585323"/>
          </a:xfrm>
          <a:prstGeom prst="rect">
            <a:avLst/>
          </a:prstGeom>
          <a:noFill/>
        </p:spPr>
        <p:txBody>
          <a:bodyPr wrap="square" rtlCol="0">
            <a:spAutoFit/>
          </a:bodyPr>
          <a:lstStyle/>
          <a:p>
            <a:r>
              <a:rPr lang="en-US" b="1" dirty="0">
                <a:solidFill>
                  <a:schemeClr val="accent6">
                    <a:lumMod val="60000"/>
                    <a:lumOff val="40000"/>
                  </a:schemeClr>
                </a:solidFill>
              </a:rPr>
              <a:t>Transversal team</a:t>
            </a:r>
          </a:p>
          <a:p>
            <a:pPr marL="285750" indent="-285750">
              <a:buClr>
                <a:srgbClr val="9B008F"/>
              </a:buClr>
              <a:buFontTx/>
              <a:buChar char="-"/>
            </a:pPr>
            <a:r>
              <a:rPr lang="fr-FR" dirty="0">
                <a:solidFill>
                  <a:schemeClr val="accent6">
                    <a:lumMod val="60000"/>
                    <a:lumOff val="40000"/>
                  </a:schemeClr>
                </a:solidFill>
              </a:rPr>
              <a:t>Échange d'informations / générales et spécifiques</a:t>
            </a:r>
          </a:p>
          <a:p>
            <a:pPr marL="285750" indent="-285750">
              <a:buClr>
                <a:srgbClr val="9B008F"/>
              </a:buClr>
              <a:buFontTx/>
              <a:buChar char="-"/>
            </a:pPr>
            <a:r>
              <a:rPr lang="fr-FR" dirty="0">
                <a:solidFill>
                  <a:schemeClr val="accent6">
                    <a:lumMod val="60000"/>
                    <a:lumOff val="40000"/>
                  </a:schemeClr>
                </a:solidFill>
              </a:rPr>
              <a:t>Updates sur les nouvelles menaces</a:t>
            </a:r>
          </a:p>
          <a:p>
            <a:pPr marL="285750" indent="-285750">
              <a:buClr>
                <a:srgbClr val="9B008F"/>
              </a:buClr>
              <a:buFontTx/>
              <a:buChar char="-"/>
            </a:pPr>
            <a:r>
              <a:rPr lang="fr-FR" dirty="0">
                <a:solidFill>
                  <a:schemeClr val="accent6">
                    <a:lumMod val="60000"/>
                    <a:lumOff val="40000"/>
                  </a:schemeClr>
                </a:solidFill>
              </a:rPr>
              <a:t>Suivi de la remédiation des vulnérabilités</a:t>
            </a:r>
          </a:p>
          <a:p>
            <a:pPr marL="285750" indent="-285750">
              <a:buClr>
                <a:srgbClr val="9B008F"/>
              </a:buClr>
              <a:buFontTx/>
              <a:buChar char="-"/>
            </a:pPr>
            <a:r>
              <a:rPr lang="fr-FR" dirty="0">
                <a:solidFill>
                  <a:schemeClr val="accent6">
                    <a:lumMod val="60000"/>
                    <a:lumOff val="40000"/>
                  </a:schemeClr>
                </a:solidFill>
              </a:rPr>
              <a:t>Passage en revue des vulnérabilités récemment découvertes</a:t>
            </a:r>
          </a:p>
          <a:p>
            <a:pPr marL="285750" indent="-285750">
              <a:buClr>
                <a:srgbClr val="9B008F"/>
              </a:buClr>
              <a:buFontTx/>
              <a:buChar char="-"/>
            </a:pPr>
            <a:r>
              <a:rPr lang="fr-FR" dirty="0">
                <a:solidFill>
                  <a:schemeClr val="accent6">
                    <a:lumMod val="60000"/>
                    <a:lumOff val="40000"/>
                  </a:schemeClr>
                </a:solidFill>
              </a:rPr>
              <a:t>Fréquence : mensuelle</a:t>
            </a:r>
            <a:endParaRPr lang="en-US" dirty="0">
              <a:solidFill>
                <a:schemeClr val="accent6">
                  <a:lumMod val="60000"/>
                  <a:lumOff val="40000"/>
                </a:schemeClr>
              </a:solidFill>
            </a:endParaRPr>
          </a:p>
        </p:txBody>
      </p:sp>
      <p:sp>
        <p:nvSpPr>
          <p:cNvPr id="19" name="Rectangle 18"/>
          <p:cNvSpPr/>
          <p:nvPr/>
        </p:nvSpPr>
        <p:spPr>
          <a:xfrm>
            <a:off x="351255" y="1460647"/>
            <a:ext cx="2702859" cy="2474259"/>
          </a:xfrm>
          <a:prstGeom prst="rect">
            <a:avLst/>
          </a:prstGeom>
          <a:solidFill>
            <a:schemeClr val="accent1">
              <a:alpha val="27000"/>
            </a:schemeClr>
          </a:solid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r"/>
            <a:r>
              <a:rPr lang="en-US" sz="2400" dirty="0"/>
              <a:t>Information </a:t>
            </a:r>
            <a:r>
              <a:rPr lang="en-US" sz="2400" dirty="0" smtClean="0"/>
              <a:t>security</a:t>
            </a:r>
            <a:endParaRPr lang="en-US" sz="2400" dirty="0"/>
          </a:p>
        </p:txBody>
      </p:sp>
      <p:sp>
        <p:nvSpPr>
          <p:cNvPr id="20" name="Rectangle 19"/>
          <p:cNvSpPr/>
          <p:nvPr/>
        </p:nvSpPr>
        <p:spPr>
          <a:xfrm>
            <a:off x="458344" y="1625190"/>
            <a:ext cx="1562793" cy="5652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DPO</a:t>
            </a:r>
            <a:endParaRPr lang="en-US" dirty="0"/>
          </a:p>
        </p:txBody>
      </p:sp>
      <p:sp>
        <p:nvSpPr>
          <p:cNvPr id="22" name="Rectangle 21"/>
          <p:cNvSpPr/>
          <p:nvPr/>
        </p:nvSpPr>
        <p:spPr>
          <a:xfrm>
            <a:off x="1317325" y="2362252"/>
            <a:ext cx="1562793" cy="5652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Information security</a:t>
            </a:r>
            <a:endParaRPr lang="en-US" dirty="0"/>
          </a:p>
        </p:txBody>
      </p:sp>
      <p:cxnSp>
        <p:nvCxnSpPr>
          <p:cNvPr id="23" name="Straight Connector 7"/>
          <p:cNvCxnSpPr/>
          <p:nvPr/>
        </p:nvCxnSpPr>
        <p:spPr>
          <a:xfrm>
            <a:off x="932168" y="2190456"/>
            <a:ext cx="0" cy="454429"/>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9"/>
          <p:cNvCxnSpPr>
            <a:endCxn id="22" idx="1"/>
          </p:cNvCxnSpPr>
          <p:nvPr/>
        </p:nvCxnSpPr>
        <p:spPr>
          <a:xfrm>
            <a:off x="932168" y="2644885"/>
            <a:ext cx="38515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4737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err="1" smtClean="0"/>
              <a:t>Organisatie</a:t>
            </a:r>
            <a:r>
              <a:rPr lang="en-US" dirty="0" smtClean="0"/>
              <a:t> van de </a:t>
            </a:r>
            <a:r>
              <a:rPr lang="en-US" dirty="0" err="1" smtClean="0"/>
              <a:t>informatieveiligheid</a:t>
            </a:r>
            <a:r>
              <a:rPr lang="en-US" dirty="0" smtClean="0"/>
              <a:t> / </a:t>
            </a:r>
            <a:r>
              <a:rPr lang="en-US" dirty="0" err="1" smtClean="0"/>
              <a:t>Organisation</a:t>
            </a:r>
            <a:r>
              <a:rPr lang="en-US" dirty="0" smtClean="0"/>
              <a:t> de la </a:t>
            </a:r>
            <a:r>
              <a:rPr lang="en-US" dirty="0" err="1" smtClean="0"/>
              <a:t>sécurité</a:t>
            </a:r>
            <a:r>
              <a:rPr lang="en-US" dirty="0" smtClean="0"/>
              <a:t> de </a:t>
            </a:r>
            <a:r>
              <a:rPr lang="en-US" dirty="0" err="1" smtClean="0"/>
              <a:t>l’information</a:t>
            </a:r>
            <a:endParaRPr lang="en-US" dirty="0"/>
          </a:p>
        </p:txBody>
      </p:sp>
      <p:sp>
        <p:nvSpPr>
          <p:cNvPr id="11" name="TextBox 10"/>
          <p:cNvSpPr txBox="1"/>
          <p:nvPr/>
        </p:nvSpPr>
        <p:spPr>
          <a:xfrm>
            <a:off x="6096000" y="2406197"/>
            <a:ext cx="184731" cy="369332"/>
          </a:xfrm>
          <a:prstGeom prst="rect">
            <a:avLst/>
          </a:prstGeom>
          <a:solidFill>
            <a:schemeClr val="bg1"/>
          </a:solidFill>
        </p:spPr>
        <p:txBody>
          <a:bodyPr wrap="none" rtlCol="0">
            <a:spAutoFit/>
          </a:bodyPr>
          <a:lstStyle/>
          <a:p>
            <a:endParaRPr lang="en-US" dirty="0"/>
          </a:p>
        </p:txBody>
      </p:sp>
      <p:sp>
        <p:nvSpPr>
          <p:cNvPr id="17" name="Rectangle 16"/>
          <p:cNvSpPr/>
          <p:nvPr/>
        </p:nvSpPr>
        <p:spPr>
          <a:xfrm>
            <a:off x="351255" y="1460647"/>
            <a:ext cx="2702859" cy="2474259"/>
          </a:xfrm>
          <a:prstGeom prst="rect">
            <a:avLst/>
          </a:prstGeom>
          <a:solidFill>
            <a:schemeClr val="accent1">
              <a:alpha val="27000"/>
            </a:schemeClr>
          </a:solidFill>
          <a:ln>
            <a:solidFill>
              <a:schemeClr val="accent1">
                <a:shade val="5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r"/>
            <a:r>
              <a:rPr lang="en-US" sz="2400" dirty="0"/>
              <a:t>Information </a:t>
            </a:r>
            <a:r>
              <a:rPr lang="en-US" sz="2400" dirty="0" smtClean="0"/>
              <a:t>security</a:t>
            </a:r>
            <a:endParaRPr lang="en-US" sz="2400" dirty="0"/>
          </a:p>
        </p:txBody>
      </p:sp>
      <p:sp>
        <p:nvSpPr>
          <p:cNvPr id="18" name="Rectangle 17"/>
          <p:cNvSpPr/>
          <p:nvPr/>
        </p:nvSpPr>
        <p:spPr>
          <a:xfrm>
            <a:off x="458344" y="1625190"/>
            <a:ext cx="1562793" cy="5652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DPO</a:t>
            </a:r>
            <a:endParaRPr lang="en-US" dirty="0"/>
          </a:p>
        </p:txBody>
      </p:sp>
      <p:sp>
        <p:nvSpPr>
          <p:cNvPr id="19" name="Rectangle 18"/>
          <p:cNvSpPr/>
          <p:nvPr/>
        </p:nvSpPr>
        <p:spPr>
          <a:xfrm>
            <a:off x="1317325" y="2362252"/>
            <a:ext cx="1562793" cy="5652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Information security</a:t>
            </a:r>
            <a:endParaRPr lang="en-US" dirty="0"/>
          </a:p>
        </p:txBody>
      </p:sp>
      <p:cxnSp>
        <p:nvCxnSpPr>
          <p:cNvPr id="20" name="Straight Connector 7"/>
          <p:cNvCxnSpPr/>
          <p:nvPr/>
        </p:nvCxnSpPr>
        <p:spPr>
          <a:xfrm>
            <a:off x="932168" y="2190456"/>
            <a:ext cx="0" cy="454429"/>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9"/>
          <p:cNvCxnSpPr>
            <a:endCxn id="19" idx="1"/>
          </p:cNvCxnSpPr>
          <p:nvPr/>
        </p:nvCxnSpPr>
        <p:spPr>
          <a:xfrm>
            <a:off x="932168" y="2644885"/>
            <a:ext cx="385157" cy="0"/>
          </a:xfrm>
          <a:prstGeom prst="line">
            <a:avLst/>
          </a:prstGeom>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4924550" y="4278502"/>
            <a:ext cx="5177118" cy="1963271"/>
          </a:xfrm>
          <a:prstGeom prst="rect">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r"/>
            <a:r>
              <a:rPr lang="en-US" sz="1600" dirty="0"/>
              <a:t>Information </a:t>
            </a:r>
            <a:r>
              <a:rPr lang="en-US" sz="1600" dirty="0" smtClean="0"/>
              <a:t>security </a:t>
            </a:r>
            <a:r>
              <a:rPr lang="en-US" sz="1600" dirty="0"/>
              <a:t>and Data Privacy Management Forum</a:t>
            </a:r>
          </a:p>
        </p:txBody>
      </p:sp>
      <p:sp>
        <p:nvSpPr>
          <p:cNvPr id="31" name="Rectangle 30"/>
          <p:cNvSpPr/>
          <p:nvPr/>
        </p:nvSpPr>
        <p:spPr>
          <a:xfrm>
            <a:off x="5032126" y="4472972"/>
            <a:ext cx="1440000" cy="14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Information </a:t>
            </a:r>
            <a:r>
              <a:rPr lang="en-US" dirty="0" smtClean="0"/>
              <a:t>security</a:t>
            </a:r>
            <a:endParaRPr lang="en-US" dirty="0"/>
          </a:p>
        </p:txBody>
      </p:sp>
      <p:sp>
        <p:nvSpPr>
          <p:cNvPr id="32" name="Rectangle 31"/>
          <p:cNvSpPr/>
          <p:nvPr/>
        </p:nvSpPr>
        <p:spPr>
          <a:xfrm>
            <a:off x="6793109" y="4472972"/>
            <a:ext cx="1440000" cy="14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Risk Management</a:t>
            </a:r>
            <a:endParaRPr lang="en-US" dirty="0"/>
          </a:p>
        </p:txBody>
      </p:sp>
      <p:sp>
        <p:nvSpPr>
          <p:cNvPr id="33" name="Rectangle 32"/>
          <p:cNvSpPr/>
          <p:nvPr/>
        </p:nvSpPr>
        <p:spPr>
          <a:xfrm>
            <a:off x="8554092" y="4472972"/>
            <a:ext cx="1440000" cy="14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smtClean="0"/>
              <a:t>Representatives I&amp;S and management</a:t>
            </a:r>
            <a:endParaRPr lang="en-US" sz="1500" dirty="0"/>
          </a:p>
        </p:txBody>
      </p:sp>
      <p:sp>
        <p:nvSpPr>
          <p:cNvPr id="34" name="TextBox 20"/>
          <p:cNvSpPr txBox="1"/>
          <p:nvPr/>
        </p:nvSpPr>
        <p:spPr>
          <a:xfrm>
            <a:off x="3527938" y="1460647"/>
            <a:ext cx="4039811" cy="2862322"/>
          </a:xfrm>
          <a:prstGeom prst="rect">
            <a:avLst/>
          </a:prstGeom>
          <a:noFill/>
        </p:spPr>
        <p:txBody>
          <a:bodyPr wrap="square" rtlCol="0">
            <a:spAutoFit/>
          </a:bodyPr>
          <a:lstStyle/>
          <a:p>
            <a:r>
              <a:rPr lang="en-US" b="1" dirty="0">
                <a:solidFill>
                  <a:schemeClr val="accent6"/>
                </a:solidFill>
              </a:rPr>
              <a:t>Information security and Data Privacy Management Forum</a:t>
            </a:r>
          </a:p>
          <a:p>
            <a:pPr marL="285750" indent="-285750">
              <a:buFontTx/>
              <a:buChar char="-"/>
            </a:pPr>
            <a:r>
              <a:rPr lang="nl-BE" dirty="0" smtClean="0">
                <a:solidFill>
                  <a:schemeClr val="accent6"/>
                </a:solidFill>
              </a:rPr>
              <a:t>Overzicht van de informatieveiligheid, de bedreigingen en incidenten</a:t>
            </a:r>
          </a:p>
          <a:p>
            <a:pPr marL="285750" indent="-285750">
              <a:buFontTx/>
              <a:buChar char="-"/>
            </a:pPr>
            <a:r>
              <a:rPr lang="nl-BE" dirty="0" smtClean="0">
                <a:solidFill>
                  <a:schemeClr val="accent6"/>
                </a:solidFill>
              </a:rPr>
              <a:t>Opvolging van de verbeteringsplannen</a:t>
            </a:r>
          </a:p>
          <a:p>
            <a:pPr marL="285750" indent="-285750">
              <a:buFontTx/>
              <a:buChar char="-"/>
            </a:pPr>
            <a:r>
              <a:rPr lang="nl-BE" dirty="0" smtClean="0">
                <a:solidFill>
                  <a:schemeClr val="accent6"/>
                </a:solidFill>
              </a:rPr>
              <a:t>Goedkeuring van het ISMS</a:t>
            </a:r>
          </a:p>
          <a:p>
            <a:pPr marL="285750" indent="-285750">
              <a:buFontTx/>
              <a:buChar char="-"/>
            </a:pPr>
            <a:r>
              <a:rPr lang="nl-BE" dirty="0" smtClean="0">
                <a:solidFill>
                  <a:schemeClr val="accent6"/>
                </a:solidFill>
              </a:rPr>
              <a:t>Toekenning van de middelen</a:t>
            </a:r>
          </a:p>
          <a:p>
            <a:pPr marL="285750" indent="-285750">
              <a:buFontTx/>
              <a:buChar char="-"/>
            </a:pPr>
            <a:r>
              <a:rPr lang="nl-BE" dirty="0" smtClean="0">
                <a:solidFill>
                  <a:schemeClr val="accent6"/>
                </a:solidFill>
              </a:rPr>
              <a:t>Evaluatie van de wetgeving en van de gegevensbescherming</a:t>
            </a:r>
            <a:endParaRPr lang="nl-BE" dirty="0">
              <a:solidFill>
                <a:schemeClr val="accent6"/>
              </a:solidFill>
            </a:endParaRPr>
          </a:p>
        </p:txBody>
      </p:sp>
      <p:sp>
        <p:nvSpPr>
          <p:cNvPr id="35" name="TextBox 20"/>
          <p:cNvSpPr txBox="1"/>
          <p:nvPr/>
        </p:nvSpPr>
        <p:spPr>
          <a:xfrm>
            <a:off x="8089056" y="1460647"/>
            <a:ext cx="3773478" cy="2862322"/>
          </a:xfrm>
          <a:prstGeom prst="rect">
            <a:avLst/>
          </a:prstGeom>
          <a:noFill/>
        </p:spPr>
        <p:txBody>
          <a:bodyPr wrap="square" rtlCol="0">
            <a:spAutoFit/>
          </a:bodyPr>
          <a:lstStyle/>
          <a:p>
            <a:r>
              <a:rPr lang="en-US" b="1" dirty="0">
                <a:solidFill>
                  <a:schemeClr val="accent6">
                    <a:lumMod val="60000"/>
                    <a:lumOff val="40000"/>
                  </a:schemeClr>
                </a:solidFill>
              </a:rPr>
              <a:t>Information security and Data Privacy Management Forum</a:t>
            </a:r>
          </a:p>
          <a:p>
            <a:pPr marL="285750" indent="-285750">
              <a:buFontTx/>
              <a:buChar char="-"/>
            </a:pPr>
            <a:r>
              <a:rPr lang="fr-FR" dirty="0">
                <a:solidFill>
                  <a:schemeClr val="accent6">
                    <a:lumMod val="60000"/>
                    <a:lumOff val="40000"/>
                  </a:schemeClr>
                </a:solidFill>
              </a:rPr>
              <a:t>Aperçu de la sécurité de l'information, des menaces et des incidents</a:t>
            </a:r>
          </a:p>
          <a:p>
            <a:pPr marL="285750" indent="-285750">
              <a:buFontTx/>
              <a:buChar char="-"/>
            </a:pPr>
            <a:r>
              <a:rPr lang="fr-FR" dirty="0">
                <a:solidFill>
                  <a:schemeClr val="accent6">
                    <a:lumMod val="60000"/>
                    <a:lumOff val="40000"/>
                  </a:schemeClr>
                </a:solidFill>
              </a:rPr>
              <a:t>Suivi des plans d'amélioration</a:t>
            </a:r>
          </a:p>
          <a:p>
            <a:pPr marL="285750" indent="-285750">
              <a:buFontTx/>
              <a:buChar char="-"/>
            </a:pPr>
            <a:r>
              <a:rPr lang="fr-FR" dirty="0">
                <a:solidFill>
                  <a:schemeClr val="accent6">
                    <a:lumMod val="60000"/>
                    <a:lumOff val="40000"/>
                  </a:schemeClr>
                </a:solidFill>
              </a:rPr>
              <a:t>Approbation de l’ISMS</a:t>
            </a:r>
          </a:p>
          <a:p>
            <a:pPr marL="285750" indent="-285750">
              <a:buFontTx/>
              <a:buChar char="-"/>
            </a:pPr>
            <a:r>
              <a:rPr lang="fr-FR" dirty="0">
                <a:solidFill>
                  <a:schemeClr val="accent6">
                    <a:lumMod val="60000"/>
                    <a:lumOff val="40000"/>
                  </a:schemeClr>
                </a:solidFill>
              </a:rPr>
              <a:t>Allocation des ressources</a:t>
            </a:r>
          </a:p>
          <a:p>
            <a:pPr marL="285750" indent="-285750">
              <a:buFontTx/>
              <a:buChar char="-"/>
            </a:pPr>
            <a:r>
              <a:rPr lang="fr-FR" dirty="0">
                <a:solidFill>
                  <a:schemeClr val="accent6">
                    <a:lumMod val="60000"/>
                    <a:lumOff val="40000"/>
                  </a:schemeClr>
                </a:solidFill>
              </a:rPr>
              <a:t>Évaluation de la législation et de la protection des données</a:t>
            </a:r>
            <a:endParaRPr lang="en-US" dirty="0">
              <a:solidFill>
                <a:schemeClr val="accent6">
                  <a:lumMod val="60000"/>
                  <a:lumOff val="40000"/>
                </a:schemeClr>
              </a:solidFill>
            </a:endParaRPr>
          </a:p>
        </p:txBody>
      </p:sp>
    </p:spTree>
    <p:extLst>
      <p:ext uri="{BB962C8B-B14F-4D97-AF65-F5344CB8AC3E}">
        <p14:creationId xmlns:p14="http://schemas.microsoft.com/office/powerpoint/2010/main" val="2009917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3 lines of defense information security</a:t>
            </a:r>
            <a:endParaRPr lang="en-US" dirty="0"/>
          </a:p>
        </p:txBody>
      </p:sp>
      <p:sp>
        <p:nvSpPr>
          <p:cNvPr id="4" name="Rounded Rectangle 3"/>
          <p:cNvSpPr/>
          <p:nvPr/>
        </p:nvSpPr>
        <p:spPr>
          <a:xfrm>
            <a:off x="1653872" y="1979545"/>
            <a:ext cx="6091634" cy="941293"/>
          </a:xfrm>
          <a:prstGeom prst="roundRect">
            <a:avLst/>
          </a:prstGeom>
          <a:solidFill>
            <a:schemeClr val="accent1"/>
          </a:solidFill>
          <a:ln>
            <a:solidFill>
              <a:srgbClr val="FFD5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Information </a:t>
            </a:r>
            <a:r>
              <a:rPr lang="en-US" sz="2000" b="1" dirty="0" smtClean="0">
                <a:solidFill>
                  <a:schemeClr val="bg1"/>
                </a:solidFill>
              </a:rPr>
              <a:t>security and </a:t>
            </a:r>
            <a:r>
              <a:rPr lang="en-US" sz="2000" b="1" dirty="0">
                <a:solidFill>
                  <a:schemeClr val="bg1"/>
                </a:solidFill>
              </a:rPr>
              <a:t>Data Privacy Management </a:t>
            </a:r>
            <a:r>
              <a:rPr lang="en-US" sz="2000" b="1" dirty="0" smtClean="0">
                <a:solidFill>
                  <a:schemeClr val="bg1"/>
                </a:solidFill>
              </a:rPr>
              <a:t>Forum Governing body</a:t>
            </a:r>
            <a:endParaRPr lang="en-US" sz="2000" b="1" dirty="0">
              <a:solidFill>
                <a:schemeClr val="bg1"/>
              </a:solidFill>
            </a:endParaRPr>
          </a:p>
        </p:txBody>
      </p:sp>
      <p:sp>
        <p:nvSpPr>
          <p:cNvPr id="5" name="Rounded Rectangle 4"/>
          <p:cNvSpPr/>
          <p:nvPr/>
        </p:nvSpPr>
        <p:spPr>
          <a:xfrm>
            <a:off x="531682" y="4582835"/>
            <a:ext cx="3507728" cy="2183725"/>
          </a:xfrm>
          <a:prstGeom prst="roundRect">
            <a:avLst/>
          </a:prstGeom>
          <a:solidFill>
            <a:schemeClr val="accent1"/>
          </a:solidFill>
          <a:ln>
            <a:solidFill>
              <a:srgbClr val="FFD5FC"/>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600" b="1" dirty="0" smtClean="0">
                <a:solidFill>
                  <a:schemeClr val="bg1"/>
                </a:solidFill>
              </a:rPr>
              <a:t>1e </a:t>
            </a:r>
            <a:r>
              <a:rPr lang="en-US" sz="1600" b="1" dirty="0" err="1" smtClean="0">
                <a:solidFill>
                  <a:schemeClr val="bg1"/>
                </a:solidFill>
              </a:rPr>
              <a:t>lijn</a:t>
            </a:r>
            <a:r>
              <a:rPr lang="en-US" sz="1600" b="1" dirty="0" smtClean="0">
                <a:solidFill>
                  <a:schemeClr val="bg1"/>
                </a:solidFill>
              </a:rPr>
              <a:t> : </a:t>
            </a:r>
            <a:r>
              <a:rPr lang="en-US" sz="1600" b="1" dirty="0" err="1" smtClean="0">
                <a:solidFill>
                  <a:schemeClr val="bg1"/>
                </a:solidFill>
              </a:rPr>
              <a:t>operationeel</a:t>
            </a:r>
            <a:r>
              <a:rPr lang="en-US" sz="1600" b="1" dirty="0" smtClean="0">
                <a:solidFill>
                  <a:schemeClr val="bg1"/>
                </a:solidFill>
              </a:rPr>
              <a:t> management</a:t>
            </a:r>
          </a:p>
          <a:p>
            <a:r>
              <a:rPr lang="en-US" sz="1600" b="1" dirty="0" err="1" smtClean="0">
                <a:solidFill>
                  <a:schemeClr val="bg1"/>
                </a:solidFill>
              </a:rPr>
              <a:t>Leveren</a:t>
            </a:r>
            <a:r>
              <a:rPr lang="en-US" sz="1600" b="1" dirty="0" smtClean="0">
                <a:solidFill>
                  <a:schemeClr val="bg1"/>
                </a:solidFill>
              </a:rPr>
              <a:t> van </a:t>
            </a:r>
            <a:r>
              <a:rPr lang="en-US" sz="1600" b="1" dirty="0" err="1" smtClean="0">
                <a:solidFill>
                  <a:schemeClr val="bg1"/>
                </a:solidFill>
              </a:rPr>
              <a:t>diensten</a:t>
            </a:r>
            <a:r>
              <a:rPr lang="en-US" sz="1600" b="1" dirty="0" smtClean="0">
                <a:solidFill>
                  <a:schemeClr val="bg1"/>
                </a:solidFill>
              </a:rPr>
              <a:t> naar </a:t>
            </a:r>
            <a:r>
              <a:rPr lang="en-US" sz="1600" b="1" dirty="0" err="1" smtClean="0">
                <a:solidFill>
                  <a:schemeClr val="bg1"/>
                </a:solidFill>
              </a:rPr>
              <a:t>klanten</a:t>
            </a:r>
            <a:r>
              <a:rPr lang="en-US" sz="1600" b="1" dirty="0" smtClean="0">
                <a:solidFill>
                  <a:schemeClr val="bg1"/>
                </a:solidFill>
              </a:rPr>
              <a:t> conform de </a:t>
            </a:r>
            <a:r>
              <a:rPr lang="en-US" sz="1600" b="1" dirty="0" err="1" smtClean="0">
                <a:solidFill>
                  <a:schemeClr val="bg1"/>
                </a:solidFill>
              </a:rPr>
              <a:t>voorgeschreven</a:t>
            </a:r>
            <a:r>
              <a:rPr lang="en-US" sz="1600" b="1" dirty="0" smtClean="0">
                <a:solidFill>
                  <a:schemeClr val="bg1"/>
                </a:solidFill>
              </a:rPr>
              <a:t> </a:t>
            </a:r>
            <a:r>
              <a:rPr lang="en-US" sz="1600" b="1" dirty="0" err="1" smtClean="0">
                <a:solidFill>
                  <a:schemeClr val="bg1"/>
                </a:solidFill>
              </a:rPr>
              <a:t>infosec</a:t>
            </a:r>
            <a:r>
              <a:rPr lang="en-US" sz="1600" b="1" dirty="0" smtClean="0">
                <a:solidFill>
                  <a:schemeClr val="bg1"/>
                </a:solidFill>
              </a:rPr>
              <a:t> </a:t>
            </a:r>
            <a:r>
              <a:rPr lang="en-US" sz="1600" b="1" dirty="0" err="1" smtClean="0">
                <a:solidFill>
                  <a:schemeClr val="bg1"/>
                </a:solidFill>
              </a:rPr>
              <a:t>maatregelen</a:t>
            </a:r>
            <a:endParaRPr lang="en-US" sz="1600" b="1" dirty="0" smtClean="0">
              <a:solidFill>
                <a:schemeClr val="bg1"/>
              </a:solidFill>
            </a:endParaRPr>
          </a:p>
          <a:p>
            <a:endParaRPr lang="en-US" sz="1600" b="1" dirty="0" smtClean="0">
              <a:solidFill>
                <a:schemeClr val="accent6"/>
              </a:solidFill>
            </a:endParaRPr>
          </a:p>
          <a:p>
            <a:r>
              <a:rPr lang="fr-FR" sz="1600" b="1" dirty="0">
                <a:solidFill>
                  <a:schemeClr val="accent6">
                    <a:lumMod val="20000"/>
                    <a:lumOff val="80000"/>
                  </a:schemeClr>
                </a:solidFill>
              </a:rPr>
              <a:t>Fourniture de services aux clients selon les mesures prescrites en matière de sécurité de l’information</a:t>
            </a:r>
            <a:endParaRPr lang="en-US" sz="1600" b="1" dirty="0">
              <a:solidFill>
                <a:schemeClr val="accent6">
                  <a:lumMod val="20000"/>
                  <a:lumOff val="80000"/>
                </a:schemeClr>
              </a:solidFill>
            </a:endParaRPr>
          </a:p>
        </p:txBody>
      </p:sp>
      <p:sp>
        <p:nvSpPr>
          <p:cNvPr id="6" name="Rounded Rectangle 5"/>
          <p:cNvSpPr/>
          <p:nvPr/>
        </p:nvSpPr>
        <p:spPr>
          <a:xfrm>
            <a:off x="4103986" y="4582834"/>
            <a:ext cx="3507728" cy="2183725"/>
          </a:xfrm>
          <a:prstGeom prst="roundRect">
            <a:avLst/>
          </a:prstGeom>
          <a:solidFill>
            <a:schemeClr val="accent1"/>
          </a:solidFill>
          <a:ln>
            <a:solidFill>
              <a:srgbClr val="FFD5FC"/>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600" b="1" dirty="0" smtClean="0">
                <a:solidFill>
                  <a:schemeClr val="bg1"/>
                </a:solidFill>
              </a:rPr>
              <a:t>2e </a:t>
            </a:r>
            <a:r>
              <a:rPr lang="en-US" sz="1600" b="1" dirty="0" err="1" smtClean="0">
                <a:solidFill>
                  <a:schemeClr val="bg1"/>
                </a:solidFill>
              </a:rPr>
              <a:t>lijn</a:t>
            </a:r>
            <a:r>
              <a:rPr lang="en-US" sz="1600" b="1" dirty="0" smtClean="0">
                <a:solidFill>
                  <a:schemeClr val="bg1"/>
                </a:solidFill>
              </a:rPr>
              <a:t> : risk monitoring</a:t>
            </a:r>
          </a:p>
          <a:p>
            <a:r>
              <a:rPr lang="en-US" sz="1600" b="1" dirty="0" smtClean="0">
                <a:solidFill>
                  <a:schemeClr val="bg1"/>
                </a:solidFill>
              </a:rPr>
              <a:t>Expertise, </a:t>
            </a:r>
            <a:r>
              <a:rPr lang="en-US" sz="1600" b="1" dirty="0" err="1" smtClean="0">
                <a:solidFill>
                  <a:schemeClr val="bg1"/>
                </a:solidFill>
              </a:rPr>
              <a:t>ondersteuning</a:t>
            </a:r>
            <a:r>
              <a:rPr lang="en-US" sz="1600" b="1" dirty="0" smtClean="0">
                <a:solidFill>
                  <a:schemeClr val="bg1"/>
                </a:solidFill>
              </a:rPr>
              <a:t> </a:t>
            </a:r>
            <a:r>
              <a:rPr lang="en-US" sz="1600" b="1" dirty="0" err="1" smtClean="0">
                <a:solidFill>
                  <a:schemeClr val="bg1"/>
                </a:solidFill>
              </a:rPr>
              <a:t>en</a:t>
            </a:r>
            <a:r>
              <a:rPr lang="en-US" sz="1600" b="1" dirty="0" smtClean="0">
                <a:solidFill>
                  <a:schemeClr val="bg1"/>
                </a:solidFill>
              </a:rPr>
              <a:t> monitoring van de </a:t>
            </a:r>
            <a:r>
              <a:rPr lang="en-US" sz="1600" b="1" dirty="0" err="1" smtClean="0">
                <a:solidFill>
                  <a:schemeClr val="bg1"/>
                </a:solidFill>
              </a:rPr>
              <a:t>risico’s</a:t>
            </a:r>
            <a:r>
              <a:rPr lang="en-US" sz="1600" b="1" dirty="0" smtClean="0">
                <a:solidFill>
                  <a:schemeClr val="bg1"/>
                </a:solidFill>
              </a:rPr>
              <a:t> </a:t>
            </a:r>
            <a:r>
              <a:rPr lang="en-US" sz="1600" b="1" dirty="0" err="1" smtClean="0">
                <a:solidFill>
                  <a:schemeClr val="bg1"/>
                </a:solidFill>
              </a:rPr>
              <a:t>mbt</a:t>
            </a:r>
            <a:r>
              <a:rPr lang="en-US" sz="1600" b="1" dirty="0" smtClean="0">
                <a:solidFill>
                  <a:schemeClr val="bg1"/>
                </a:solidFill>
              </a:rPr>
              <a:t> </a:t>
            </a:r>
            <a:r>
              <a:rPr lang="en-US" sz="1600" b="1" dirty="0" err="1" smtClean="0">
                <a:solidFill>
                  <a:schemeClr val="bg1"/>
                </a:solidFill>
              </a:rPr>
              <a:t>infosec</a:t>
            </a:r>
            <a:endParaRPr lang="en-US" sz="1600" b="1" dirty="0" smtClean="0">
              <a:solidFill>
                <a:schemeClr val="bg1"/>
              </a:solidFill>
            </a:endParaRPr>
          </a:p>
          <a:p>
            <a:endParaRPr lang="en-US" sz="1600" b="1" dirty="0">
              <a:solidFill>
                <a:schemeClr val="accent6"/>
              </a:solidFill>
            </a:endParaRPr>
          </a:p>
          <a:p>
            <a:r>
              <a:rPr lang="fr-FR" sz="1600" b="1" dirty="0">
                <a:solidFill>
                  <a:schemeClr val="accent6">
                    <a:lumMod val="20000"/>
                    <a:lumOff val="80000"/>
                  </a:schemeClr>
                </a:solidFill>
              </a:rPr>
              <a:t>Expertise, soutien et monitoring des risques en matière de sécurité de l’information</a:t>
            </a:r>
            <a:endParaRPr lang="en-US" sz="1600" b="1" dirty="0">
              <a:solidFill>
                <a:schemeClr val="accent6">
                  <a:lumMod val="20000"/>
                  <a:lumOff val="80000"/>
                </a:schemeClr>
              </a:solidFill>
            </a:endParaRPr>
          </a:p>
        </p:txBody>
      </p:sp>
      <p:sp>
        <p:nvSpPr>
          <p:cNvPr id="7" name="Rounded Rectangle 6"/>
          <p:cNvSpPr/>
          <p:nvPr/>
        </p:nvSpPr>
        <p:spPr>
          <a:xfrm>
            <a:off x="7662981" y="4566395"/>
            <a:ext cx="4450179" cy="2200164"/>
          </a:xfrm>
          <a:prstGeom prst="roundRect">
            <a:avLst/>
          </a:prstGeom>
          <a:solidFill>
            <a:schemeClr val="accent1"/>
          </a:solidFill>
          <a:ln>
            <a:solidFill>
              <a:srgbClr val="FFD5FC"/>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600" b="1" dirty="0" smtClean="0">
                <a:solidFill>
                  <a:schemeClr val="bg1"/>
                </a:solidFill>
              </a:rPr>
              <a:t>3e </a:t>
            </a:r>
            <a:r>
              <a:rPr lang="en-US" sz="1600" b="1" dirty="0" err="1" smtClean="0">
                <a:solidFill>
                  <a:schemeClr val="bg1"/>
                </a:solidFill>
              </a:rPr>
              <a:t>lijn</a:t>
            </a:r>
            <a:r>
              <a:rPr lang="en-US" sz="1600" b="1" dirty="0" smtClean="0">
                <a:solidFill>
                  <a:schemeClr val="bg1"/>
                </a:solidFill>
              </a:rPr>
              <a:t> : Audit</a:t>
            </a:r>
          </a:p>
          <a:p>
            <a:r>
              <a:rPr lang="en-US" sz="1600" b="1" dirty="0" err="1">
                <a:solidFill>
                  <a:schemeClr val="bg1"/>
                </a:solidFill>
              </a:rPr>
              <a:t>O</a:t>
            </a:r>
            <a:r>
              <a:rPr lang="en-US" sz="1600" b="1" dirty="0" err="1" smtClean="0">
                <a:solidFill>
                  <a:schemeClr val="bg1"/>
                </a:solidFill>
              </a:rPr>
              <a:t>nafhankelijke</a:t>
            </a:r>
            <a:r>
              <a:rPr lang="en-US" sz="1600" b="1" dirty="0" smtClean="0">
                <a:solidFill>
                  <a:schemeClr val="bg1"/>
                </a:solidFill>
              </a:rPr>
              <a:t> </a:t>
            </a:r>
            <a:r>
              <a:rPr lang="en-US" sz="1600" b="1" dirty="0" err="1" smtClean="0">
                <a:solidFill>
                  <a:schemeClr val="bg1"/>
                </a:solidFill>
              </a:rPr>
              <a:t>en</a:t>
            </a:r>
            <a:r>
              <a:rPr lang="en-US" sz="1600" b="1" dirty="0" smtClean="0">
                <a:solidFill>
                  <a:schemeClr val="bg1"/>
                </a:solidFill>
              </a:rPr>
              <a:t> </a:t>
            </a:r>
            <a:r>
              <a:rPr lang="en-US" sz="1600" b="1" dirty="0" err="1" smtClean="0">
                <a:solidFill>
                  <a:schemeClr val="bg1"/>
                </a:solidFill>
              </a:rPr>
              <a:t>objectieve</a:t>
            </a:r>
            <a:r>
              <a:rPr lang="en-US" sz="1600" b="1" dirty="0" smtClean="0">
                <a:solidFill>
                  <a:schemeClr val="bg1"/>
                </a:solidFill>
              </a:rPr>
              <a:t> </a:t>
            </a:r>
            <a:r>
              <a:rPr lang="en-US" sz="1600" b="1" dirty="0" err="1" smtClean="0">
                <a:solidFill>
                  <a:schemeClr val="bg1"/>
                </a:solidFill>
              </a:rPr>
              <a:t>controle</a:t>
            </a:r>
            <a:r>
              <a:rPr lang="en-US" sz="1600" b="1" dirty="0" smtClean="0">
                <a:solidFill>
                  <a:schemeClr val="bg1"/>
                </a:solidFill>
              </a:rPr>
              <a:t> op de </a:t>
            </a:r>
            <a:r>
              <a:rPr lang="en-US" sz="1600" b="1" dirty="0" err="1" smtClean="0">
                <a:solidFill>
                  <a:schemeClr val="bg1"/>
                </a:solidFill>
              </a:rPr>
              <a:t>toepassing</a:t>
            </a:r>
            <a:r>
              <a:rPr lang="en-US" sz="1600" b="1" dirty="0" smtClean="0">
                <a:solidFill>
                  <a:schemeClr val="bg1"/>
                </a:solidFill>
              </a:rPr>
              <a:t> van de </a:t>
            </a:r>
            <a:r>
              <a:rPr lang="en-US" sz="1600" b="1" dirty="0" err="1" smtClean="0">
                <a:solidFill>
                  <a:schemeClr val="bg1"/>
                </a:solidFill>
              </a:rPr>
              <a:t>infosec</a:t>
            </a:r>
            <a:r>
              <a:rPr lang="en-US" sz="1600" b="1" dirty="0" smtClean="0">
                <a:solidFill>
                  <a:schemeClr val="bg1"/>
                </a:solidFill>
              </a:rPr>
              <a:t> </a:t>
            </a:r>
            <a:r>
              <a:rPr lang="en-US" sz="1600" b="1" dirty="0" err="1" smtClean="0">
                <a:solidFill>
                  <a:schemeClr val="bg1"/>
                </a:solidFill>
              </a:rPr>
              <a:t>maatregelen</a:t>
            </a:r>
            <a:r>
              <a:rPr lang="en-US" sz="1600" b="1" dirty="0" smtClean="0">
                <a:solidFill>
                  <a:schemeClr val="bg1"/>
                </a:solidFill>
              </a:rPr>
              <a:t> </a:t>
            </a:r>
            <a:r>
              <a:rPr lang="en-US" sz="1600" b="1" dirty="0" err="1" smtClean="0">
                <a:solidFill>
                  <a:schemeClr val="bg1"/>
                </a:solidFill>
              </a:rPr>
              <a:t>en</a:t>
            </a:r>
            <a:r>
              <a:rPr lang="en-US" sz="1600" b="1" dirty="0" smtClean="0">
                <a:solidFill>
                  <a:schemeClr val="bg1"/>
                </a:solidFill>
              </a:rPr>
              <a:t> </a:t>
            </a:r>
            <a:r>
              <a:rPr lang="en-US" sz="1600" b="1" dirty="0" err="1" smtClean="0">
                <a:solidFill>
                  <a:schemeClr val="bg1"/>
                </a:solidFill>
              </a:rPr>
              <a:t>voorstellen</a:t>
            </a:r>
            <a:r>
              <a:rPr lang="en-US" sz="1600" b="1" dirty="0" smtClean="0">
                <a:solidFill>
                  <a:schemeClr val="bg1"/>
                </a:solidFill>
              </a:rPr>
              <a:t> </a:t>
            </a:r>
            <a:r>
              <a:rPr lang="en-US" sz="1600" b="1" dirty="0" err="1" smtClean="0">
                <a:solidFill>
                  <a:schemeClr val="bg1"/>
                </a:solidFill>
              </a:rPr>
              <a:t>ter</a:t>
            </a:r>
            <a:r>
              <a:rPr lang="en-US" sz="1600" b="1" dirty="0" smtClean="0">
                <a:solidFill>
                  <a:schemeClr val="bg1"/>
                </a:solidFill>
              </a:rPr>
              <a:t> </a:t>
            </a:r>
            <a:r>
              <a:rPr lang="en-US" sz="1600" b="1" dirty="0" err="1" smtClean="0">
                <a:solidFill>
                  <a:schemeClr val="bg1"/>
                </a:solidFill>
              </a:rPr>
              <a:t>verbetering</a:t>
            </a:r>
            <a:endParaRPr lang="en-US" sz="1600" b="1" dirty="0" smtClean="0">
              <a:solidFill>
                <a:schemeClr val="bg1"/>
              </a:solidFill>
            </a:endParaRPr>
          </a:p>
          <a:p>
            <a:endParaRPr lang="en-US" sz="1600" b="1" dirty="0">
              <a:solidFill>
                <a:schemeClr val="accent6"/>
              </a:solidFill>
            </a:endParaRPr>
          </a:p>
          <a:p>
            <a:r>
              <a:rPr lang="fr-FR" sz="1600" b="1" dirty="0">
                <a:solidFill>
                  <a:schemeClr val="accent6">
                    <a:lumMod val="20000"/>
                    <a:lumOff val="80000"/>
                  </a:schemeClr>
                </a:solidFill>
              </a:rPr>
              <a:t>Contrôle indépendant et objectif de l’application des mesures de sécurité de l’information et des propositions d'amélioration</a:t>
            </a:r>
            <a:endParaRPr lang="en-US" sz="1600" b="1" dirty="0">
              <a:solidFill>
                <a:schemeClr val="accent6">
                  <a:lumMod val="20000"/>
                  <a:lumOff val="80000"/>
                </a:schemeClr>
              </a:solidFill>
            </a:endParaRPr>
          </a:p>
        </p:txBody>
      </p:sp>
      <p:sp>
        <p:nvSpPr>
          <p:cNvPr id="10" name="Rounded Rectangle 9"/>
          <p:cNvSpPr/>
          <p:nvPr/>
        </p:nvSpPr>
        <p:spPr>
          <a:xfrm>
            <a:off x="1653872" y="3001679"/>
            <a:ext cx="3899764" cy="941293"/>
          </a:xfrm>
          <a:prstGeom prst="roundRect">
            <a:avLst/>
          </a:prstGeom>
          <a:solidFill>
            <a:schemeClr val="accent1"/>
          </a:solidFill>
          <a:ln>
            <a:solidFill>
              <a:srgbClr val="FFD5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Transversal team</a:t>
            </a:r>
          </a:p>
          <a:p>
            <a:pPr algn="ctr"/>
            <a:r>
              <a:rPr lang="en-US" sz="2000" b="1" dirty="0" smtClean="0">
                <a:solidFill>
                  <a:schemeClr val="bg1"/>
                </a:solidFill>
              </a:rPr>
              <a:t>Continue </a:t>
            </a:r>
            <a:r>
              <a:rPr lang="en-US" sz="2000" b="1" dirty="0" err="1" smtClean="0">
                <a:solidFill>
                  <a:schemeClr val="bg1"/>
                </a:solidFill>
              </a:rPr>
              <a:t>verbetering</a:t>
            </a:r>
            <a:r>
              <a:rPr lang="en-US" sz="2000" b="1" dirty="0" smtClean="0">
                <a:solidFill>
                  <a:schemeClr val="bg1"/>
                </a:solidFill>
              </a:rPr>
              <a:t> / </a:t>
            </a:r>
            <a:r>
              <a:rPr lang="en-US" sz="2000" b="1" dirty="0" err="1" smtClean="0">
                <a:solidFill>
                  <a:schemeClr val="accent6">
                    <a:lumMod val="20000"/>
                    <a:lumOff val="80000"/>
                  </a:schemeClr>
                </a:solidFill>
              </a:rPr>
              <a:t>Amélioration</a:t>
            </a:r>
            <a:r>
              <a:rPr lang="en-US" sz="2000" b="1" dirty="0" smtClean="0">
                <a:solidFill>
                  <a:schemeClr val="accent6">
                    <a:lumMod val="20000"/>
                    <a:lumOff val="80000"/>
                  </a:schemeClr>
                </a:solidFill>
              </a:rPr>
              <a:t> continue</a:t>
            </a:r>
            <a:endParaRPr lang="en-US" sz="2000" b="1" dirty="0">
              <a:solidFill>
                <a:schemeClr val="accent6">
                  <a:lumMod val="20000"/>
                  <a:lumOff val="80000"/>
                </a:schemeClr>
              </a:solidFill>
            </a:endParaRPr>
          </a:p>
        </p:txBody>
      </p:sp>
      <p:sp>
        <p:nvSpPr>
          <p:cNvPr id="11" name="Rounded Rectangle 10"/>
          <p:cNvSpPr/>
          <p:nvPr/>
        </p:nvSpPr>
        <p:spPr>
          <a:xfrm>
            <a:off x="3971365" y="948020"/>
            <a:ext cx="5916706" cy="941293"/>
          </a:xfrm>
          <a:prstGeom prst="roundRect">
            <a:avLst/>
          </a:prstGeom>
          <a:solidFill>
            <a:schemeClr val="accent1"/>
          </a:solidFill>
          <a:ln>
            <a:solidFill>
              <a:srgbClr val="FFD5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Audit &amp; Risk management Board</a:t>
            </a:r>
            <a:endParaRPr lang="en-US" sz="2000" b="1" dirty="0">
              <a:solidFill>
                <a:schemeClr val="bg1"/>
              </a:solidFill>
            </a:endParaRPr>
          </a:p>
        </p:txBody>
      </p:sp>
      <p:sp>
        <p:nvSpPr>
          <p:cNvPr id="12" name="Up-Down Arrow 11"/>
          <p:cNvSpPr/>
          <p:nvPr/>
        </p:nvSpPr>
        <p:spPr>
          <a:xfrm>
            <a:off x="2783541" y="3996975"/>
            <a:ext cx="215153" cy="493059"/>
          </a:xfrm>
          <a:prstGeom prst="upDownArrow">
            <a:avLst/>
          </a:prstGeom>
          <a:solidFill>
            <a:srgbClr val="9B008F"/>
          </a:solidFill>
          <a:ln>
            <a:solidFill>
              <a:srgbClr val="9B00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Up-Down Arrow 12"/>
          <p:cNvSpPr/>
          <p:nvPr/>
        </p:nvSpPr>
        <p:spPr>
          <a:xfrm>
            <a:off x="5000064" y="4001778"/>
            <a:ext cx="215153" cy="493059"/>
          </a:xfrm>
          <a:prstGeom prst="upDownArrow">
            <a:avLst/>
          </a:prstGeom>
          <a:solidFill>
            <a:srgbClr val="9B008F"/>
          </a:solidFill>
          <a:ln>
            <a:solidFill>
              <a:srgbClr val="9B00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Up-Down Arrow 13"/>
          <p:cNvSpPr/>
          <p:nvPr/>
        </p:nvSpPr>
        <p:spPr>
          <a:xfrm>
            <a:off x="5988423" y="2979644"/>
            <a:ext cx="215153" cy="1586751"/>
          </a:xfrm>
          <a:prstGeom prst="upDownArrow">
            <a:avLst/>
          </a:prstGeom>
          <a:solidFill>
            <a:srgbClr val="9B008F"/>
          </a:solidFill>
          <a:ln>
            <a:solidFill>
              <a:srgbClr val="9B00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Up-Down Arrow 14"/>
          <p:cNvSpPr/>
          <p:nvPr/>
        </p:nvSpPr>
        <p:spPr>
          <a:xfrm>
            <a:off x="8337177" y="1889312"/>
            <a:ext cx="215153" cy="2677083"/>
          </a:xfrm>
          <a:prstGeom prst="upDownArrow">
            <a:avLst/>
          </a:prstGeom>
          <a:solidFill>
            <a:srgbClr val="9B008F"/>
          </a:solidFill>
          <a:ln>
            <a:solidFill>
              <a:srgbClr val="9B00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95418" y="4239491"/>
            <a:ext cx="11847200" cy="0"/>
          </a:xfrm>
          <a:prstGeom prst="line">
            <a:avLst/>
          </a:prstGeom>
          <a:ln>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16200000">
            <a:off x="-1272188" y="2353673"/>
            <a:ext cx="3180638" cy="369332"/>
          </a:xfrm>
          <a:prstGeom prst="rect">
            <a:avLst/>
          </a:prstGeom>
          <a:noFill/>
          <a:ln>
            <a:solidFill>
              <a:schemeClr val="tx2"/>
            </a:solidFill>
          </a:ln>
        </p:spPr>
        <p:txBody>
          <a:bodyPr wrap="square" rtlCol="0" anchor="ctr" anchorCtr="1">
            <a:spAutoFit/>
          </a:bodyPr>
          <a:lstStyle/>
          <a:p>
            <a:r>
              <a:rPr lang="en-US" b="1" dirty="0" smtClean="0">
                <a:solidFill>
                  <a:schemeClr val="accent6"/>
                </a:solidFill>
              </a:rPr>
              <a:t>Governing body</a:t>
            </a:r>
            <a:endParaRPr lang="en-US" b="1" dirty="0">
              <a:solidFill>
                <a:schemeClr val="accent6"/>
              </a:solidFill>
            </a:endParaRPr>
          </a:p>
        </p:txBody>
      </p:sp>
      <p:sp>
        <p:nvSpPr>
          <p:cNvPr id="16" name="TextBox 15"/>
          <p:cNvSpPr txBox="1"/>
          <p:nvPr/>
        </p:nvSpPr>
        <p:spPr>
          <a:xfrm rot="16200000">
            <a:off x="-819555" y="5243370"/>
            <a:ext cx="2210837" cy="369332"/>
          </a:xfrm>
          <a:prstGeom prst="rect">
            <a:avLst/>
          </a:prstGeom>
          <a:noFill/>
          <a:ln>
            <a:solidFill>
              <a:schemeClr val="tx2"/>
            </a:solidFill>
          </a:ln>
        </p:spPr>
        <p:txBody>
          <a:bodyPr wrap="square" rtlCol="0" anchor="ctr" anchorCtr="1">
            <a:spAutoFit/>
          </a:bodyPr>
          <a:lstStyle/>
          <a:p>
            <a:r>
              <a:rPr lang="en-US" b="1" dirty="0" smtClean="0">
                <a:solidFill>
                  <a:schemeClr val="accent6"/>
                </a:solidFill>
              </a:rPr>
              <a:t>Objective</a:t>
            </a:r>
            <a:endParaRPr lang="en-US" b="1" dirty="0">
              <a:solidFill>
                <a:schemeClr val="accent6"/>
              </a:solidFill>
            </a:endParaRPr>
          </a:p>
        </p:txBody>
      </p:sp>
    </p:spTree>
    <p:extLst>
      <p:ext uri="{BB962C8B-B14F-4D97-AF65-F5344CB8AC3E}">
        <p14:creationId xmlns:p14="http://schemas.microsoft.com/office/powerpoint/2010/main" val="2523676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1800" y="1199092"/>
            <a:ext cx="11760200" cy="4769908"/>
          </a:xfrm>
        </p:spPr>
        <p:txBody>
          <a:bodyPr>
            <a:normAutofit/>
          </a:bodyPr>
          <a:lstStyle/>
          <a:p>
            <a:pPr marL="0" indent="0">
              <a:buNone/>
            </a:pPr>
            <a:r>
              <a:rPr lang="en-US" b="1" dirty="0" err="1" smtClean="0">
                <a:solidFill>
                  <a:schemeClr val="accent6"/>
                </a:solidFill>
              </a:rPr>
              <a:t>Minimale</a:t>
            </a:r>
            <a:r>
              <a:rPr lang="en-US" b="1" dirty="0" smtClean="0">
                <a:solidFill>
                  <a:schemeClr val="accent6"/>
                </a:solidFill>
              </a:rPr>
              <a:t> </a:t>
            </a:r>
            <a:r>
              <a:rPr lang="en-US" b="1" dirty="0" err="1" smtClean="0">
                <a:solidFill>
                  <a:schemeClr val="accent6"/>
                </a:solidFill>
              </a:rPr>
              <a:t>normen</a:t>
            </a:r>
            <a:r>
              <a:rPr lang="en-US" b="1" dirty="0" smtClean="0">
                <a:solidFill>
                  <a:schemeClr val="accent6"/>
                </a:solidFill>
              </a:rPr>
              <a:t> Sociale </a:t>
            </a:r>
            <a:r>
              <a:rPr lang="en-US" b="1" dirty="0" err="1" smtClean="0">
                <a:solidFill>
                  <a:schemeClr val="accent6"/>
                </a:solidFill>
              </a:rPr>
              <a:t>Zekerheid</a:t>
            </a:r>
            <a:r>
              <a:rPr lang="en-US" b="1" dirty="0">
                <a:solidFill>
                  <a:schemeClr val="accent6"/>
                </a:solidFill>
              </a:rPr>
              <a:t> - </a:t>
            </a:r>
            <a:r>
              <a:rPr lang="en-US" b="1" dirty="0" err="1">
                <a:solidFill>
                  <a:schemeClr val="accent6">
                    <a:lumMod val="60000"/>
                    <a:lumOff val="40000"/>
                  </a:schemeClr>
                </a:solidFill>
              </a:rPr>
              <a:t>Normes</a:t>
            </a:r>
            <a:r>
              <a:rPr lang="en-US" b="1" dirty="0">
                <a:solidFill>
                  <a:schemeClr val="accent6">
                    <a:lumMod val="60000"/>
                    <a:lumOff val="40000"/>
                  </a:schemeClr>
                </a:solidFill>
              </a:rPr>
              <a:t> </a:t>
            </a:r>
            <a:r>
              <a:rPr lang="en-US" b="1" dirty="0" err="1">
                <a:solidFill>
                  <a:schemeClr val="accent6">
                    <a:lumMod val="60000"/>
                    <a:lumOff val="40000"/>
                  </a:schemeClr>
                </a:solidFill>
              </a:rPr>
              <a:t>minimales</a:t>
            </a:r>
            <a:r>
              <a:rPr lang="en-US" b="1" dirty="0">
                <a:solidFill>
                  <a:schemeClr val="accent6">
                    <a:lumMod val="60000"/>
                    <a:lumOff val="40000"/>
                  </a:schemeClr>
                </a:solidFill>
              </a:rPr>
              <a:t> de </a:t>
            </a:r>
            <a:r>
              <a:rPr lang="en-US" b="1" dirty="0" err="1">
                <a:solidFill>
                  <a:schemeClr val="accent6">
                    <a:lumMod val="60000"/>
                    <a:lumOff val="40000"/>
                  </a:schemeClr>
                </a:solidFill>
              </a:rPr>
              <a:t>sécurité</a:t>
            </a:r>
            <a:r>
              <a:rPr lang="en-US" b="1" dirty="0">
                <a:solidFill>
                  <a:schemeClr val="accent6">
                    <a:lumMod val="60000"/>
                    <a:lumOff val="40000"/>
                  </a:schemeClr>
                </a:solidFill>
              </a:rPr>
              <a:t> </a:t>
            </a:r>
            <a:r>
              <a:rPr lang="en-US" b="1" dirty="0" err="1">
                <a:solidFill>
                  <a:schemeClr val="accent6">
                    <a:lumMod val="60000"/>
                    <a:lumOff val="40000"/>
                  </a:schemeClr>
                </a:solidFill>
              </a:rPr>
              <a:t>sociale</a:t>
            </a:r>
            <a:endParaRPr lang="en-US" b="1" dirty="0">
              <a:solidFill>
                <a:schemeClr val="accent6">
                  <a:lumMod val="60000"/>
                  <a:lumOff val="40000"/>
                </a:schemeClr>
              </a:solidFill>
            </a:endParaRPr>
          </a:p>
        </p:txBody>
      </p:sp>
      <p:sp>
        <p:nvSpPr>
          <p:cNvPr id="2" name="Title 1"/>
          <p:cNvSpPr>
            <a:spLocks noGrp="1"/>
          </p:cNvSpPr>
          <p:nvPr>
            <p:ph type="ctrTitle"/>
          </p:nvPr>
        </p:nvSpPr>
        <p:spPr/>
        <p:txBody>
          <a:bodyPr/>
          <a:lstStyle/>
          <a:p>
            <a:r>
              <a:rPr lang="en-US" dirty="0" smtClean="0"/>
              <a:t>Framework </a:t>
            </a:r>
            <a:r>
              <a:rPr lang="en-US" dirty="0" err="1" smtClean="0"/>
              <a:t>informatieveiligheid</a:t>
            </a:r>
            <a:r>
              <a:rPr lang="en-US" dirty="0"/>
              <a:t> </a:t>
            </a:r>
            <a:r>
              <a:rPr lang="en-US" dirty="0" smtClean="0"/>
              <a:t>- </a:t>
            </a:r>
            <a:r>
              <a:rPr lang="en-US" dirty="0">
                <a:solidFill>
                  <a:schemeClr val="accent6">
                    <a:lumMod val="20000"/>
                    <a:lumOff val="80000"/>
                  </a:schemeClr>
                </a:solidFill>
              </a:rPr>
              <a:t>Framework </a:t>
            </a:r>
            <a:r>
              <a:rPr lang="en-US" dirty="0" err="1">
                <a:solidFill>
                  <a:schemeClr val="accent6">
                    <a:lumMod val="20000"/>
                    <a:lumOff val="80000"/>
                  </a:schemeClr>
                </a:solidFill>
              </a:rPr>
              <a:t>sécurité</a:t>
            </a:r>
            <a:r>
              <a:rPr lang="en-US" dirty="0">
                <a:solidFill>
                  <a:schemeClr val="accent6">
                    <a:lumMod val="20000"/>
                    <a:lumOff val="80000"/>
                  </a:schemeClr>
                </a:solidFill>
              </a:rPr>
              <a:t> de </a:t>
            </a:r>
            <a:r>
              <a:rPr lang="en-US" dirty="0" err="1">
                <a:solidFill>
                  <a:schemeClr val="accent6">
                    <a:lumMod val="20000"/>
                    <a:lumOff val="80000"/>
                  </a:schemeClr>
                </a:solidFill>
              </a:rPr>
              <a:t>l’information</a:t>
            </a:r>
            <a:endParaRPr lang="en-US" dirty="0">
              <a:solidFill>
                <a:schemeClr val="accent6">
                  <a:lumMod val="20000"/>
                  <a:lumOff val="80000"/>
                </a:schemeClr>
              </a:solidFill>
            </a:endParaRPr>
          </a:p>
        </p:txBody>
      </p:sp>
      <p:pic>
        <p:nvPicPr>
          <p:cNvPr id="4" name="Picture 3"/>
          <p:cNvPicPr>
            <a:picLocks noChangeAspect="1"/>
          </p:cNvPicPr>
          <p:nvPr/>
        </p:nvPicPr>
        <p:blipFill rotWithShape="1">
          <a:blip r:embed="rId2"/>
          <a:srcRect r="3295"/>
          <a:stretch/>
        </p:blipFill>
        <p:spPr>
          <a:xfrm>
            <a:off x="5342117" y="2234628"/>
            <a:ext cx="6849883" cy="3483872"/>
          </a:xfrm>
          <a:prstGeom prst="rect">
            <a:avLst/>
          </a:prstGeom>
        </p:spPr>
      </p:pic>
      <p:pic>
        <p:nvPicPr>
          <p:cNvPr id="5" name="Picture 4"/>
          <p:cNvPicPr>
            <a:picLocks noChangeAspect="1"/>
          </p:cNvPicPr>
          <p:nvPr/>
        </p:nvPicPr>
        <p:blipFill>
          <a:blip r:embed="rId3"/>
          <a:stretch>
            <a:fillRect/>
          </a:stretch>
        </p:blipFill>
        <p:spPr>
          <a:xfrm>
            <a:off x="126384" y="2003729"/>
            <a:ext cx="5244970" cy="3965271"/>
          </a:xfrm>
          <a:prstGeom prst="rect">
            <a:avLst/>
          </a:prstGeom>
        </p:spPr>
      </p:pic>
    </p:spTree>
    <p:extLst>
      <p:ext uri="{BB962C8B-B14F-4D97-AF65-F5344CB8AC3E}">
        <p14:creationId xmlns:p14="http://schemas.microsoft.com/office/powerpoint/2010/main" val="2478066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562" y="1342213"/>
            <a:ext cx="6374958" cy="4769908"/>
          </a:xfrm>
        </p:spPr>
        <p:txBody>
          <a:bodyPr>
            <a:noAutofit/>
          </a:bodyPr>
          <a:lstStyle/>
          <a:p>
            <a:pPr>
              <a:spcBef>
                <a:spcPts val="0"/>
              </a:spcBef>
              <a:buClr>
                <a:srgbClr val="9B008F"/>
              </a:buClr>
            </a:pPr>
            <a:r>
              <a:rPr lang="en-US" sz="2000" dirty="0" err="1" smtClean="0">
                <a:solidFill>
                  <a:schemeClr val="accent6"/>
                </a:solidFill>
              </a:rPr>
              <a:t>Nieuwe</a:t>
            </a:r>
            <a:r>
              <a:rPr lang="en-US" sz="2000" dirty="0" smtClean="0">
                <a:solidFill>
                  <a:schemeClr val="accent6"/>
                </a:solidFill>
              </a:rPr>
              <a:t> </a:t>
            </a:r>
            <a:r>
              <a:rPr lang="en-US" sz="2000" dirty="0" err="1" smtClean="0">
                <a:solidFill>
                  <a:schemeClr val="accent6"/>
                </a:solidFill>
              </a:rPr>
              <a:t>toepassingen</a:t>
            </a:r>
            <a:r>
              <a:rPr lang="en-US" sz="2000" dirty="0" smtClean="0">
                <a:solidFill>
                  <a:schemeClr val="accent6"/>
                </a:solidFill>
              </a:rPr>
              <a:t> </a:t>
            </a:r>
            <a:r>
              <a:rPr lang="en-US" sz="2000" dirty="0" err="1" smtClean="0">
                <a:solidFill>
                  <a:schemeClr val="accent6"/>
                </a:solidFill>
              </a:rPr>
              <a:t>voor</a:t>
            </a:r>
            <a:r>
              <a:rPr lang="en-US" sz="2000" dirty="0" smtClean="0">
                <a:solidFill>
                  <a:schemeClr val="accent6"/>
                </a:solidFill>
              </a:rPr>
              <a:t> </a:t>
            </a:r>
            <a:r>
              <a:rPr lang="en-US" sz="2000" dirty="0" err="1" smtClean="0">
                <a:solidFill>
                  <a:schemeClr val="accent6"/>
                </a:solidFill>
              </a:rPr>
              <a:t>Sociale</a:t>
            </a:r>
            <a:r>
              <a:rPr lang="en-US" sz="2000" dirty="0" smtClean="0">
                <a:solidFill>
                  <a:schemeClr val="accent6"/>
                </a:solidFill>
              </a:rPr>
              <a:t> </a:t>
            </a:r>
            <a:r>
              <a:rPr lang="en-US" sz="2000" dirty="0" err="1" smtClean="0">
                <a:solidFill>
                  <a:schemeClr val="accent6"/>
                </a:solidFill>
              </a:rPr>
              <a:t>Zekerheid</a:t>
            </a:r>
            <a:r>
              <a:rPr lang="en-US" sz="2000" dirty="0" smtClean="0">
                <a:solidFill>
                  <a:schemeClr val="accent6"/>
                </a:solidFill>
              </a:rPr>
              <a:t> </a:t>
            </a:r>
            <a:r>
              <a:rPr lang="en-US" sz="2000" dirty="0" err="1" smtClean="0">
                <a:solidFill>
                  <a:schemeClr val="accent6"/>
                </a:solidFill>
              </a:rPr>
              <a:t>en</a:t>
            </a:r>
            <a:r>
              <a:rPr lang="en-US" sz="2000" dirty="0" smtClean="0">
                <a:solidFill>
                  <a:schemeClr val="accent6"/>
                </a:solidFill>
              </a:rPr>
              <a:t> </a:t>
            </a:r>
            <a:r>
              <a:rPr lang="en-US" sz="2000" dirty="0" err="1" smtClean="0">
                <a:solidFill>
                  <a:schemeClr val="accent6"/>
                </a:solidFill>
              </a:rPr>
              <a:t>Gezondheid</a:t>
            </a:r>
            <a:r>
              <a:rPr lang="en-US" sz="2000" dirty="0" smtClean="0">
                <a:solidFill>
                  <a:schemeClr val="accent6"/>
                </a:solidFill>
              </a:rPr>
              <a:t> </a:t>
            </a:r>
            <a:r>
              <a:rPr lang="en-US" sz="2000" dirty="0" err="1" smtClean="0">
                <a:solidFill>
                  <a:schemeClr val="accent6"/>
                </a:solidFill>
              </a:rPr>
              <a:t>worden</a:t>
            </a:r>
            <a:r>
              <a:rPr lang="en-US" sz="2000" dirty="0" smtClean="0">
                <a:solidFill>
                  <a:schemeClr val="accent6"/>
                </a:solidFill>
              </a:rPr>
              <a:t> </a:t>
            </a:r>
            <a:r>
              <a:rPr lang="en-US" sz="2000" dirty="0" err="1" smtClean="0">
                <a:solidFill>
                  <a:schemeClr val="accent6"/>
                </a:solidFill>
              </a:rPr>
              <a:t>opgevolgd</a:t>
            </a:r>
            <a:r>
              <a:rPr lang="en-US" sz="2000" dirty="0" smtClean="0">
                <a:solidFill>
                  <a:schemeClr val="accent6"/>
                </a:solidFill>
              </a:rPr>
              <a:t> door </a:t>
            </a:r>
            <a:r>
              <a:rPr lang="en-US" sz="2000" dirty="0" err="1" smtClean="0">
                <a:solidFill>
                  <a:schemeClr val="accent6"/>
                </a:solidFill>
              </a:rPr>
              <a:t>Uniek</a:t>
            </a:r>
            <a:r>
              <a:rPr lang="en-US" sz="2000" dirty="0" smtClean="0">
                <a:solidFill>
                  <a:schemeClr val="accent6"/>
                </a:solidFill>
              </a:rPr>
              <a:t> dossier</a:t>
            </a:r>
          </a:p>
          <a:p>
            <a:pPr>
              <a:buClr>
                <a:srgbClr val="9B008F"/>
              </a:buClr>
            </a:pPr>
            <a:r>
              <a:rPr lang="en-US" sz="2000" b="1" dirty="0" err="1" smtClean="0">
                <a:solidFill>
                  <a:schemeClr val="accent6"/>
                </a:solidFill>
              </a:rPr>
              <a:t>Doel</a:t>
            </a:r>
            <a:endParaRPr lang="en-US" sz="2000" b="1" dirty="0">
              <a:solidFill>
                <a:schemeClr val="accent6"/>
              </a:solidFill>
            </a:endParaRPr>
          </a:p>
          <a:p>
            <a:pPr lvl="1">
              <a:spcBef>
                <a:spcPts val="100"/>
              </a:spcBef>
              <a:buClr>
                <a:srgbClr val="9B008F"/>
              </a:buClr>
              <a:buFont typeface="Wingdings" panose="05000000000000000000" pitchFamily="2" charset="2"/>
              <a:buChar char="ü"/>
            </a:pPr>
            <a:r>
              <a:rPr lang="en-US" sz="1800" dirty="0" err="1" smtClean="0">
                <a:solidFill>
                  <a:schemeClr val="accent6"/>
                </a:solidFill>
              </a:rPr>
              <a:t>centraliseren</a:t>
            </a:r>
            <a:r>
              <a:rPr lang="en-US" sz="1800" dirty="0" smtClean="0">
                <a:solidFill>
                  <a:schemeClr val="accent6"/>
                </a:solidFill>
              </a:rPr>
              <a:t> van </a:t>
            </a:r>
            <a:r>
              <a:rPr lang="en-US" sz="1800" dirty="0" err="1" smtClean="0">
                <a:solidFill>
                  <a:schemeClr val="accent6"/>
                </a:solidFill>
              </a:rPr>
              <a:t>alle</a:t>
            </a:r>
            <a:r>
              <a:rPr lang="en-US" sz="1800" dirty="0" smtClean="0">
                <a:solidFill>
                  <a:schemeClr val="accent6"/>
                </a:solidFill>
              </a:rPr>
              <a:t> </a:t>
            </a:r>
            <a:r>
              <a:rPr lang="en-US" sz="1800" dirty="0" err="1" smtClean="0">
                <a:solidFill>
                  <a:schemeClr val="accent6"/>
                </a:solidFill>
              </a:rPr>
              <a:t>informatie</a:t>
            </a:r>
            <a:r>
              <a:rPr lang="en-US" sz="1800" dirty="0" smtClean="0">
                <a:solidFill>
                  <a:schemeClr val="accent6"/>
                </a:solidFill>
              </a:rPr>
              <a:t> </a:t>
            </a:r>
            <a:r>
              <a:rPr lang="en-US" sz="1800" dirty="0" err="1" smtClean="0">
                <a:solidFill>
                  <a:schemeClr val="accent6"/>
                </a:solidFill>
              </a:rPr>
              <a:t>noodzakelijk</a:t>
            </a:r>
            <a:r>
              <a:rPr lang="en-US" sz="1800" dirty="0" smtClean="0">
                <a:solidFill>
                  <a:schemeClr val="accent6"/>
                </a:solidFill>
              </a:rPr>
              <a:t> om </a:t>
            </a:r>
            <a:r>
              <a:rPr lang="en-US" sz="1800" dirty="0" err="1" smtClean="0">
                <a:solidFill>
                  <a:schemeClr val="accent6"/>
                </a:solidFill>
              </a:rPr>
              <a:t>een</a:t>
            </a:r>
            <a:r>
              <a:rPr lang="en-US" sz="1800" dirty="0" smtClean="0">
                <a:solidFill>
                  <a:schemeClr val="accent6"/>
                </a:solidFill>
              </a:rPr>
              <a:t> </a:t>
            </a:r>
            <a:r>
              <a:rPr lang="en-US" sz="1800" dirty="0" err="1" smtClean="0">
                <a:solidFill>
                  <a:schemeClr val="accent6"/>
                </a:solidFill>
              </a:rPr>
              <a:t>indienststelling</a:t>
            </a:r>
            <a:r>
              <a:rPr lang="en-US" sz="1800" dirty="0" smtClean="0">
                <a:solidFill>
                  <a:schemeClr val="accent6"/>
                </a:solidFill>
              </a:rPr>
              <a:t> van </a:t>
            </a:r>
            <a:r>
              <a:rPr lang="en-US" sz="1800" dirty="0" err="1" smtClean="0">
                <a:solidFill>
                  <a:schemeClr val="accent6"/>
                </a:solidFill>
              </a:rPr>
              <a:t>een</a:t>
            </a:r>
            <a:r>
              <a:rPr lang="en-US" sz="1800" dirty="0" smtClean="0">
                <a:solidFill>
                  <a:schemeClr val="accent6"/>
                </a:solidFill>
              </a:rPr>
              <a:t> </a:t>
            </a:r>
            <a:r>
              <a:rPr lang="en-US" sz="1800" dirty="0" err="1" smtClean="0">
                <a:solidFill>
                  <a:schemeClr val="accent6"/>
                </a:solidFill>
              </a:rPr>
              <a:t>toepassing</a:t>
            </a:r>
            <a:r>
              <a:rPr lang="en-US" sz="1800" dirty="0" smtClean="0">
                <a:solidFill>
                  <a:schemeClr val="accent6"/>
                </a:solidFill>
              </a:rPr>
              <a:t> </a:t>
            </a:r>
            <a:r>
              <a:rPr lang="en-US" sz="1800" dirty="0" err="1" smtClean="0">
                <a:solidFill>
                  <a:schemeClr val="accent6"/>
                </a:solidFill>
              </a:rPr>
              <a:t>goed</a:t>
            </a:r>
            <a:r>
              <a:rPr lang="en-US" sz="1800" dirty="0" smtClean="0">
                <a:solidFill>
                  <a:schemeClr val="accent6"/>
                </a:solidFill>
              </a:rPr>
              <a:t> </a:t>
            </a:r>
            <a:r>
              <a:rPr lang="en-US" sz="1800" dirty="0" err="1" smtClean="0">
                <a:solidFill>
                  <a:schemeClr val="accent6"/>
                </a:solidFill>
              </a:rPr>
              <a:t>te</a:t>
            </a:r>
            <a:r>
              <a:rPr lang="en-US" sz="1800" dirty="0" smtClean="0">
                <a:solidFill>
                  <a:schemeClr val="accent6"/>
                </a:solidFill>
              </a:rPr>
              <a:t> </a:t>
            </a:r>
            <a:r>
              <a:rPr lang="en-US" sz="1800" dirty="0" err="1" smtClean="0">
                <a:solidFill>
                  <a:schemeClr val="accent6"/>
                </a:solidFill>
              </a:rPr>
              <a:t>keuren</a:t>
            </a:r>
            <a:endParaRPr lang="en-US" sz="1800" dirty="0" smtClean="0">
              <a:solidFill>
                <a:schemeClr val="accent6"/>
              </a:solidFill>
            </a:endParaRPr>
          </a:p>
          <a:p>
            <a:pPr lvl="1">
              <a:spcBef>
                <a:spcPts val="100"/>
              </a:spcBef>
              <a:buClr>
                <a:srgbClr val="9B008F"/>
              </a:buClr>
              <a:buFont typeface="Wingdings" panose="05000000000000000000" pitchFamily="2" charset="2"/>
              <a:buChar char="ü"/>
            </a:pPr>
            <a:r>
              <a:rPr lang="en-US" sz="1800" dirty="0" smtClean="0">
                <a:solidFill>
                  <a:schemeClr val="accent6"/>
                </a:solidFill>
              </a:rPr>
              <a:t>focus op informatieveiligheid en </a:t>
            </a:r>
            <a:r>
              <a:rPr lang="en-US" sz="1800" dirty="0" err="1" smtClean="0">
                <a:solidFill>
                  <a:schemeClr val="accent6"/>
                </a:solidFill>
              </a:rPr>
              <a:t>gegevensbescherming</a:t>
            </a:r>
            <a:endParaRPr lang="en-US" sz="1600" dirty="0" smtClean="0">
              <a:solidFill>
                <a:schemeClr val="accent6"/>
              </a:solidFill>
            </a:endParaRPr>
          </a:p>
          <a:p>
            <a:pPr>
              <a:buClr>
                <a:srgbClr val="9B008F"/>
              </a:buClr>
            </a:pPr>
            <a:r>
              <a:rPr lang="en-US" sz="2000" b="1" dirty="0" err="1" smtClean="0">
                <a:solidFill>
                  <a:schemeClr val="accent6"/>
                </a:solidFill>
              </a:rPr>
              <a:t>Inhoudelijk</a:t>
            </a:r>
            <a:endParaRPr lang="en-US" sz="2000" b="1" dirty="0">
              <a:solidFill>
                <a:schemeClr val="accent6"/>
              </a:solidFill>
            </a:endParaRPr>
          </a:p>
          <a:p>
            <a:pPr lvl="1">
              <a:spcBef>
                <a:spcPts val="0"/>
              </a:spcBef>
              <a:buClr>
                <a:srgbClr val="9B008F"/>
              </a:buClr>
              <a:buFont typeface="Wingdings" panose="05000000000000000000" pitchFamily="2" charset="2"/>
              <a:buChar char="ü"/>
            </a:pPr>
            <a:r>
              <a:rPr lang="en-US" sz="1800" dirty="0" err="1" smtClean="0">
                <a:solidFill>
                  <a:schemeClr val="accent6"/>
                </a:solidFill>
              </a:rPr>
              <a:t>doelstelling</a:t>
            </a:r>
            <a:r>
              <a:rPr lang="en-US" sz="1800" dirty="0" smtClean="0">
                <a:solidFill>
                  <a:schemeClr val="accent6"/>
                </a:solidFill>
              </a:rPr>
              <a:t> van de </a:t>
            </a:r>
            <a:r>
              <a:rPr lang="en-US" sz="1800" dirty="0" err="1" smtClean="0">
                <a:solidFill>
                  <a:schemeClr val="accent6"/>
                </a:solidFill>
              </a:rPr>
              <a:t>verwerking</a:t>
            </a:r>
            <a:endParaRPr lang="en-US" sz="1800" dirty="0">
              <a:solidFill>
                <a:schemeClr val="accent6"/>
              </a:solidFill>
            </a:endParaRPr>
          </a:p>
          <a:p>
            <a:pPr lvl="1">
              <a:spcBef>
                <a:spcPts val="100"/>
              </a:spcBef>
              <a:buClr>
                <a:srgbClr val="9B008F"/>
              </a:buClr>
              <a:buFont typeface="Wingdings" panose="05000000000000000000" pitchFamily="2" charset="2"/>
              <a:buChar char="ü"/>
            </a:pPr>
            <a:r>
              <a:rPr lang="en-US" sz="1800" dirty="0" smtClean="0">
                <a:solidFill>
                  <a:schemeClr val="accent6"/>
                </a:solidFill>
              </a:rPr>
              <a:t>high level </a:t>
            </a:r>
            <a:r>
              <a:rPr lang="en-US" sz="1800" dirty="0">
                <a:solidFill>
                  <a:schemeClr val="accent6"/>
                </a:solidFill>
              </a:rPr>
              <a:t>technical design</a:t>
            </a:r>
          </a:p>
          <a:p>
            <a:pPr lvl="1">
              <a:spcBef>
                <a:spcPts val="100"/>
              </a:spcBef>
              <a:buClr>
                <a:srgbClr val="9B008F"/>
              </a:buClr>
              <a:buFont typeface="Wingdings" panose="05000000000000000000" pitchFamily="2" charset="2"/>
              <a:buChar char="ü"/>
            </a:pPr>
            <a:r>
              <a:rPr lang="en-US" sz="1800" dirty="0" err="1">
                <a:solidFill>
                  <a:schemeClr val="accent6"/>
                </a:solidFill>
              </a:rPr>
              <a:t>c</a:t>
            </a:r>
            <a:r>
              <a:rPr lang="en-US" sz="1800" dirty="0" err="1" smtClean="0">
                <a:solidFill>
                  <a:schemeClr val="accent6"/>
                </a:solidFill>
              </a:rPr>
              <a:t>ategorieën</a:t>
            </a:r>
            <a:r>
              <a:rPr lang="en-US" sz="1800" dirty="0" smtClean="0">
                <a:solidFill>
                  <a:schemeClr val="accent6"/>
                </a:solidFill>
              </a:rPr>
              <a:t> van </a:t>
            </a:r>
            <a:r>
              <a:rPr lang="en-US" sz="1800" dirty="0" err="1" smtClean="0">
                <a:solidFill>
                  <a:schemeClr val="accent6"/>
                </a:solidFill>
              </a:rPr>
              <a:t>betrokkenen</a:t>
            </a:r>
            <a:r>
              <a:rPr lang="en-US" sz="1800" dirty="0" smtClean="0">
                <a:solidFill>
                  <a:schemeClr val="accent6"/>
                </a:solidFill>
              </a:rPr>
              <a:t> en de </a:t>
            </a:r>
            <a:r>
              <a:rPr lang="en-US" sz="1800" dirty="0" err="1" smtClean="0">
                <a:solidFill>
                  <a:schemeClr val="accent6"/>
                </a:solidFill>
              </a:rPr>
              <a:t>informatie</a:t>
            </a:r>
            <a:r>
              <a:rPr lang="en-US" sz="1800" dirty="0" smtClean="0">
                <a:solidFill>
                  <a:schemeClr val="accent6"/>
                </a:solidFill>
              </a:rPr>
              <a:t> die </a:t>
            </a:r>
            <a:r>
              <a:rPr lang="en-US" sz="1800" dirty="0" err="1" smtClean="0">
                <a:solidFill>
                  <a:schemeClr val="accent6"/>
                </a:solidFill>
              </a:rPr>
              <a:t>verwerkt</a:t>
            </a:r>
            <a:r>
              <a:rPr lang="en-US" sz="1800" dirty="0" smtClean="0">
                <a:solidFill>
                  <a:schemeClr val="accent6"/>
                </a:solidFill>
              </a:rPr>
              <a:t> </a:t>
            </a:r>
            <a:r>
              <a:rPr lang="en-US" sz="1800" dirty="0" err="1" smtClean="0">
                <a:solidFill>
                  <a:schemeClr val="accent6"/>
                </a:solidFill>
              </a:rPr>
              <a:t>wordt</a:t>
            </a:r>
            <a:endParaRPr lang="en-US" sz="1800" dirty="0">
              <a:solidFill>
                <a:schemeClr val="accent6"/>
              </a:solidFill>
            </a:endParaRPr>
          </a:p>
          <a:p>
            <a:pPr lvl="1">
              <a:spcBef>
                <a:spcPts val="100"/>
              </a:spcBef>
              <a:buClr>
                <a:srgbClr val="9B008F"/>
              </a:buClr>
              <a:buFont typeface="Wingdings" panose="05000000000000000000" pitchFamily="2" charset="2"/>
              <a:buChar char="ü"/>
            </a:pPr>
            <a:r>
              <a:rPr lang="en-US" sz="1800" dirty="0">
                <a:solidFill>
                  <a:schemeClr val="accent6"/>
                </a:solidFill>
              </a:rPr>
              <a:t>t</a:t>
            </a:r>
            <a:r>
              <a:rPr lang="en-US" sz="1800" dirty="0" smtClean="0">
                <a:solidFill>
                  <a:schemeClr val="accent6"/>
                </a:solidFill>
              </a:rPr>
              <a:t>ype van </a:t>
            </a:r>
            <a:r>
              <a:rPr lang="en-US" sz="1800" dirty="0" err="1" smtClean="0">
                <a:solidFill>
                  <a:schemeClr val="accent6"/>
                </a:solidFill>
              </a:rPr>
              <a:t>gebruikers</a:t>
            </a:r>
            <a:r>
              <a:rPr lang="en-US" sz="1800" dirty="0" smtClean="0">
                <a:solidFill>
                  <a:schemeClr val="accent6"/>
                </a:solidFill>
              </a:rPr>
              <a:t> (</a:t>
            </a:r>
            <a:r>
              <a:rPr lang="en-US" sz="1800" dirty="0" err="1" smtClean="0">
                <a:solidFill>
                  <a:schemeClr val="accent6"/>
                </a:solidFill>
              </a:rPr>
              <a:t>agenten</a:t>
            </a:r>
            <a:r>
              <a:rPr lang="en-US" sz="1800" dirty="0" smtClean="0">
                <a:solidFill>
                  <a:schemeClr val="accent6"/>
                </a:solidFill>
              </a:rPr>
              <a:t>, </a:t>
            </a:r>
            <a:r>
              <a:rPr lang="en-US" sz="1800" dirty="0" err="1" smtClean="0">
                <a:solidFill>
                  <a:schemeClr val="accent6"/>
                </a:solidFill>
              </a:rPr>
              <a:t>inspecteurs</a:t>
            </a:r>
            <a:r>
              <a:rPr lang="en-US" sz="1800" dirty="0" smtClean="0">
                <a:solidFill>
                  <a:schemeClr val="accent6"/>
                </a:solidFill>
              </a:rPr>
              <a:t>, </a:t>
            </a:r>
            <a:r>
              <a:rPr lang="en-US" sz="1800" dirty="0" err="1" smtClean="0">
                <a:solidFill>
                  <a:schemeClr val="accent6"/>
                </a:solidFill>
              </a:rPr>
              <a:t>betrokkenen</a:t>
            </a:r>
            <a:r>
              <a:rPr lang="en-US" sz="1800" dirty="0" smtClean="0">
                <a:solidFill>
                  <a:schemeClr val="accent6"/>
                </a:solidFill>
              </a:rPr>
              <a:t>,…)</a:t>
            </a:r>
            <a:endParaRPr lang="en-US" sz="1800" dirty="0">
              <a:solidFill>
                <a:schemeClr val="accent6"/>
              </a:solidFill>
            </a:endParaRPr>
          </a:p>
          <a:p>
            <a:pPr lvl="1">
              <a:spcBef>
                <a:spcPts val="100"/>
              </a:spcBef>
              <a:buClr>
                <a:srgbClr val="9B008F"/>
              </a:buClr>
              <a:buFont typeface="Wingdings" panose="05000000000000000000" pitchFamily="2" charset="2"/>
              <a:buChar char="ü"/>
            </a:pPr>
            <a:r>
              <a:rPr lang="en-US" sz="1800" dirty="0" err="1">
                <a:solidFill>
                  <a:schemeClr val="accent6"/>
                </a:solidFill>
              </a:rPr>
              <a:t>v</a:t>
            </a:r>
            <a:r>
              <a:rPr lang="en-US" sz="1800" dirty="0" err="1" smtClean="0">
                <a:solidFill>
                  <a:schemeClr val="accent6"/>
                </a:solidFill>
              </a:rPr>
              <a:t>eiligheidsmaatregelen</a:t>
            </a:r>
            <a:endParaRPr lang="en-US" sz="1800" dirty="0">
              <a:solidFill>
                <a:schemeClr val="accent6"/>
              </a:solidFill>
            </a:endParaRPr>
          </a:p>
          <a:p>
            <a:pPr lvl="2">
              <a:spcBef>
                <a:spcPts val="100"/>
              </a:spcBef>
              <a:buClr>
                <a:srgbClr val="9B008F"/>
              </a:buClr>
              <a:buFont typeface="Courier New" panose="02070309020205020404" pitchFamily="49" charset="0"/>
              <a:buChar char="o"/>
            </a:pPr>
            <a:r>
              <a:rPr lang="en-US" sz="1800" dirty="0">
                <a:solidFill>
                  <a:schemeClr val="accent6"/>
                </a:solidFill>
              </a:rPr>
              <a:t>u</a:t>
            </a:r>
            <a:r>
              <a:rPr lang="en-US" sz="1800" dirty="0" smtClean="0">
                <a:solidFill>
                  <a:schemeClr val="accent6"/>
                </a:solidFill>
              </a:rPr>
              <a:t>ser authentication </a:t>
            </a:r>
            <a:r>
              <a:rPr lang="en-US" sz="1800" dirty="0">
                <a:solidFill>
                  <a:schemeClr val="accent6"/>
                </a:solidFill>
              </a:rPr>
              <a:t>level</a:t>
            </a:r>
          </a:p>
          <a:p>
            <a:pPr lvl="2">
              <a:spcBef>
                <a:spcPts val="100"/>
              </a:spcBef>
              <a:buClr>
                <a:srgbClr val="9B008F"/>
              </a:buClr>
              <a:buFont typeface="Courier New" panose="02070309020205020404" pitchFamily="49" charset="0"/>
              <a:buChar char="o"/>
            </a:pPr>
            <a:r>
              <a:rPr lang="en-US" sz="1800" dirty="0">
                <a:solidFill>
                  <a:schemeClr val="accent6"/>
                </a:solidFill>
              </a:rPr>
              <a:t>u</a:t>
            </a:r>
            <a:r>
              <a:rPr lang="en-US" sz="1800" dirty="0" smtClean="0">
                <a:solidFill>
                  <a:schemeClr val="accent6"/>
                </a:solidFill>
              </a:rPr>
              <a:t>ser authorization </a:t>
            </a:r>
            <a:r>
              <a:rPr lang="en-US" sz="1800" dirty="0">
                <a:solidFill>
                  <a:schemeClr val="accent6"/>
                </a:solidFill>
              </a:rPr>
              <a:t>system</a:t>
            </a:r>
          </a:p>
          <a:p>
            <a:pPr lvl="2">
              <a:spcBef>
                <a:spcPts val="100"/>
              </a:spcBef>
              <a:buClr>
                <a:srgbClr val="9B008F"/>
              </a:buClr>
              <a:buFont typeface="Courier New" panose="02070309020205020404" pitchFamily="49" charset="0"/>
              <a:buChar char="o"/>
            </a:pPr>
            <a:r>
              <a:rPr lang="en-US" sz="1800" dirty="0">
                <a:solidFill>
                  <a:schemeClr val="accent6"/>
                </a:solidFill>
              </a:rPr>
              <a:t>u</a:t>
            </a:r>
            <a:r>
              <a:rPr lang="en-US" sz="1800" dirty="0" smtClean="0">
                <a:solidFill>
                  <a:schemeClr val="accent6"/>
                </a:solidFill>
              </a:rPr>
              <a:t>ser activity </a:t>
            </a:r>
            <a:r>
              <a:rPr lang="en-US" sz="1800" dirty="0">
                <a:solidFill>
                  <a:schemeClr val="accent6"/>
                </a:solidFill>
              </a:rPr>
              <a:t>logging</a:t>
            </a:r>
          </a:p>
          <a:p>
            <a:pPr lvl="1">
              <a:spcBef>
                <a:spcPts val="100"/>
              </a:spcBef>
              <a:buClr>
                <a:srgbClr val="9B008F"/>
              </a:buClr>
              <a:buFont typeface="Wingdings" panose="05000000000000000000" pitchFamily="2" charset="2"/>
              <a:buChar char="ü"/>
            </a:pPr>
            <a:r>
              <a:rPr lang="en-US" sz="1800" dirty="0">
                <a:solidFill>
                  <a:schemeClr val="accent6"/>
                </a:solidFill>
              </a:rPr>
              <a:t>DPIA </a:t>
            </a:r>
            <a:r>
              <a:rPr lang="en-US" sz="1800" dirty="0" err="1" smtClean="0">
                <a:solidFill>
                  <a:schemeClr val="accent6"/>
                </a:solidFill>
              </a:rPr>
              <a:t>wanneer</a:t>
            </a:r>
            <a:r>
              <a:rPr lang="en-US" sz="1800" dirty="0" smtClean="0">
                <a:solidFill>
                  <a:schemeClr val="accent6"/>
                </a:solidFill>
              </a:rPr>
              <a:t> </a:t>
            </a:r>
            <a:r>
              <a:rPr lang="en-US" sz="1800" dirty="0" err="1" smtClean="0">
                <a:solidFill>
                  <a:schemeClr val="accent6"/>
                </a:solidFill>
              </a:rPr>
              <a:t>noodzakelijk</a:t>
            </a:r>
            <a:endParaRPr lang="en-US" sz="1800" dirty="0">
              <a:solidFill>
                <a:schemeClr val="accent6"/>
              </a:solidFill>
            </a:endParaRPr>
          </a:p>
        </p:txBody>
      </p:sp>
      <p:sp>
        <p:nvSpPr>
          <p:cNvPr id="3" name="Title 2"/>
          <p:cNvSpPr>
            <a:spLocks noGrp="1"/>
          </p:cNvSpPr>
          <p:nvPr>
            <p:ph type="ctrTitle"/>
          </p:nvPr>
        </p:nvSpPr>
        <p:spPr/>
        <p:txBody>
          <a:bodyPr/>
          <a:lstStyle/>
          <a:p>
            <a:r>
              <a:rPr lang="en-US" dirty="0" err="1" smtClean="0"/>
              <a:t>Ontwikkeling</a:t>
            </a:r>
            <a:r>
              <a:rPr lang="en-US" dirty="0" smtClean="0"/>
              <a:t> en </a:t>
            </a:r>
            <a:r>
              <a:rPr lang="en-US" dirty="0" err="1" smtClean="0"/>
              <a:t>toepassing</a:t>
            </a:r>
            <a:r>
              <a:rPr lang="en-US" dirty="0"/>
              <a:t> </a:t>
            </a:r>
            <a:r>
              <a:rPr lang="en-US" dirty="0" smtClean="0"/>
              <a:t>- </a:t>
            </a:r>
            <a:r>
              <a:rPr lang="en-US" dirty="0" err="1">
                <a:solidFill>
                  <a:schemeClr val="accent6">
                    <a:lumMod val="20000"/>
                    <a:lumOff val="80000"/>
                  </a:schemeClr>
                </a:solidFill>
              </a:rPr>
              <a:t>Développement</a:t>
            </a:r>
            <a:r>
              <a:rPr lang="en-US" dirty="0">
                <a:solidFill>
                  <a:schemeClr val="accent6">
                    <a:lumMod val="20000"/>
                    <a:lumOff val="80000"/>
                  </a:schemeClr>
                </a:solidFill>
              </a:rPr>
              <a:t> et application</a:t>
            </a:r>
          </a:p>
        </p:txBody>
      </p:sp>
      <p:sp>
        <p:nvSpPr>
          <p:cNvPr id="4" name="Content Placeholder 1"/>
          <p:cNvSpPr txBox="1">
            <a:spLocks/>
          </p:cNvSpPr>
          <p:nvPr/>
        </p:nvSpPr>
        <p:spPr>
          <a:xfrm>
            <a:off x="6195391" y="1342213"/>
            <a:ext cx="5915771" cy="4769908"/>
          </a:xfrm>
          <a:prstGeom prst="rect">
            <a:avLst/>
          </a:prstGeom>
        </p:spPr>
        <p:txBody>
          <a:bodyPr vert="horz" lIns="91440" tIns="45720" rIns="91440" bIns="45720" rtlCol="0">
            <a:noAutofit/>
          </a:bodyPr>
          <a:lstStyle>
            <a:lvl1pPr marL="457200" indent="-457200" algn="l" defTabSz="914400" rtl="0" eaLnBrk="1" latinLnBrk="0" hangingPunct="1">
              <a:lnSpc>
                <a:spcPct val="90000"/>
              </a:lnSpc>
              <a:spcBef>
                <a:spcPts val="1000"/>
              </a:spcBef>
              <a:buClr>
                <a:srgbClr val="CF00C0"/>
              </a:buClr>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rgbClr val="CF00C0"/>
              </a:buClr>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rgbClr val="CF00C0"/>
              </a:buClr>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rgbClr val="CF00C0"/>
              </a:buClr>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rgbClr val="CF00C0"/>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rgbClr val="9B008F"/>
              </a:buClr>
            </a:pPr>
            <a:r>
              <a:rPr lang="fr-BE" sz="2000" dirty="0">
                <a:solidFill>
                  <a:srgbClr val="00B0F0"/>
                </a:solidFill>
              </a:rPr>
              <a:t>Les nouvelles applications pour la sécurité sociale et la santé sont suivies par le Dossier unique</a:t>
            </a:r>
          </a:p>
          <a:p>
            <a:pPr>
              <a:buClr>
                <a:srgbClr val="9B008F"/>
              </a:buClr>
            </a:pPr>
            <a:r>
              <a:rPr lang="fr-BE" sz="2000" b="1" dirty="0">
                <a:solidFill>
                  <a:srgbClr val="00B0F0"/>
                </a:solidFill>
              </a:rPr>
              <a:t>But</a:t>
            </a:r>
          </a:p>
          <a:p>
            <a:pPr lvl="1">
              <a:spcBef>
                <a:spcPts val="100"/>
              </a:spcBef>
              <a:buClr>
                <a:srgbClr val="9B008F"/>
              </a:buClr>
              <a:buFont typeface="Wingdings" panose="05000000000000000000" pitchFamily="2" charset="2"/>
              <a:buChar char="ü"/>
            </a:pPr>
            <a:r>
              <a:rPr lang="fr-BE" sz="1800" dirty="0" smtClean="0">
                <a:solidFill>
                  <a:srgbClr val="00B0F0"/>
                </a:solidFill>
              </a:rPr>
              <a:t>centralisation </a:t>
            </a:r>
            <a:r>
              <a:rPr lang="fr-BE" sz="1800" dirty="0">
                <a:solidFill>
                  <a:srgbClr val="00B0F0"/>
                </a:solidFill>
              </a:rPr>
              <a:t>de toute l’information nécessaire à l'approbation de la mise en service d'une application</a:t>
            </a:r>
          </a:p>
          <a:p>
            <a:pPr lvl="1">
              <a:spcBef>
                <a:spcPts val="100"/>
              </a:spcBef>
              <a:buClr>
                <a:srgbClr val="9B008F"/>
              </a:buClr>
              <a:buFont typeface="Wingdings" panose="05000000000000000000" pitchFamily="2" charset="2"/>
              <a:buChar char="ü"/>
            </a:pPr>
            <a:r>
              <a:rPr lang="fr-BE" sz="1800" dirty="0" smtClean="0">
                <a:solidFill>
                  <a:srgbClr val="00B0F0"/>
                </a:solidFill>
              </a:rPr>
              <a:t>accent </a:t>
            </a:r>
            <a:r>
              <a:rPr lang="fr-BE" sz="1800" dirty="0">
                <a:solidFill>
                  <a:srgbClr val="00B0F0"/>
                </a:solidFill>
              </a:rPr>
              <a:t>sur la sécurité de l'information et la protection des données</a:t>
            </a:r>
          </a:p>
          <a:p>
            <a:pPr marL="457200" lvl="1" indent="-457200">
              <a:spcBef>
                <a:spcPts val="1000"/>
              </a:spcBef>
              <a:buClr>
                <a:srgbClr val="9B008F"/>
              </a:buClr>
            </a:pPr>
            <a:r>
              <a:rPr lang="fr-BE" sz="2000" b="1" dirty="0">
                <a:solidFill>
                  <a:srgbClr val="00B0F0"/>
                </a:solidFill>
              </a:rPr>
              <a:t>Contenu</a:t>
            </a:r>
          </a:p>
          <a:p>
            <a:pPr lvl="1">
              <a:spcBef>
                <a:spcPts val="100"/>
              </a:spcBef>
              <a:buClr>
                <a:srgbClr val="9B008F"/>
              </a:buClr>
              <a:buFont typeface="Wingdings" panose="05000000000000000000" pitchFamily="2" charset="2"/>
              <a:buChar char="ü"/>
            </a:pPr>
            <a:r>
              <a:rPr lang="fr-BE" sz="1800" dirty="0" smtClean="0">
                <a:solidFill>
                  <a:srgbClr val="00B0F0"/>
                </a:solidFill>
              </a:rPr>
              <a:t>finalité </a:t>
            </a:r>
            <a:r>
              <a:rPr lang="fr-BE" sz="1800" dirty="0">
                <a:solidFill>
                  <a:srgbClr val="00B0F0"/>
                </a:solidFill>
              </a:rPr>
              <a:t>du traitement</a:t>
            </a:r>
          </a:p>
          <a:p>
            <a:pPr lvl="1">
              <a:spcBef>
                <a:spcPts val="100"/>
              </a:spcBef>
              <a:buClr>
                <a:srgbClr val="9B008F"/>
              </a:buClr>
              <a:buFont typeface="Wingdings" panose="05000000000000000000" pitchFamily="2" charset="2"/>
              <a:buChar char="ü"/>
            </a:pPr>
            <a:r>
              <a:rPr lang="fr-BE" sz="1800" dirty="0" smtClean="0">
                <a:solidFill>
                  <a:srgbClr val="00B0F0"/>
                </a:solidFill>
              </a:rPr>
              <a:t>high </a:t>
            </a:r>
            <a:r>
              <a:rPr lang="fr-BE" sz="1800" dirty="0" err="1">
                <a:solidFill>
                  <a:srgbClr val="00B0F0"/>
                </a:solidFill>
              </a:rPr>
              <a:t>level</a:t>
            </a:r>
            <a:r>
              <a:rPr lang="fr-BE" sz="1800" dirty="0">
                <a:solidFill>
                  <a:srgbClr val="00B0F0"/>
                </a:solidFill>
              </a:rPr>
              <a:t> </a:t>
            </a:r>
            <a:r>
              <a:rPr lang="fr-BE" sz="1800" dirty="0" err="1">
                <a:solidFill>
                  <a:srgbClr val="00B0F0"/>
                </a:solidFill>
              </a:rPr>
              <a:t>technical</a:t>
            </a:r>
            <a:r>
              <a:rPr lang="fr-BE" sz="1800" dirty="0">
                <a:solidFill>
                  <a:srgbClr val="00B0F0"/>
                </a:solidFill>
              </a:rPr>
              <a:t> design</a:t>
            </a:r>
          </a:p>
          <a:p>
            <a:pPr lvl="1">
              <a:spcBef>
                <a:spcPts val="100"/>
              </a:spcBef>
              <a:buClr>
                <a:srgbClr val="9B008F"/>
              </a:buClr>
              <a:buFont typeface="Wingdings" panose="05000000000000000000" pitchFamily="2" charset="2"/>
              <a:buChar char="ü"/>
            </a:pPr>
            <a:r>
              <a:rPr lang="fr-BE" sz="1800" dirty="0" smtClean="0">
                <a:solidFill>
                  <a:srgbClr val="00B0F0"/>
                </a:solidFill>
              </a:rPr>
              <a:t>catégories </a:t>
            </a:r>
            <a:r>
              <a:rPr lang="fr-BE" sz="1800" dirty="0">
                <a:solidFill>
                  <a:srgbClr val="00B0F0"/>
                </a:solidFill>
              </a:rPr>
              <a:t>des intéressés et des informations traitées</a:t>
            </a:r>
          </a:p>
          <a:p>
            <a:pPr lvl="1">
              <a:spcBef>
                <a:spcPts val="100"/>
              </a:spcBef>
              <a:buClr>
                <a:srgbClr val="9B008F"/>
              </a:buClr>
              <a:buFont typeface="Wingdings" panose="05000000000000000000" pitchFamily="2" charset="2"/>
              <a:buChar char="ü"/>
            </a:pPr>
            <a:r>
              <a:rPr lang="fr-BE" sz="1800" dirty="0" smtClean="0">
                <a:solidFill>
                  <a:srgbClr val="00B0F0"/>
                </a:solidFill>
              </a:rPr>
              <a:t>type </a:t>
            </a:r>
            <a:r>
              <a:rPr lang="fr-BE" sz="1800" dirty="0">
                <a:solidFill>
                  <a:srgbClr val="00B0F0"/>
                </a:solidFill>
              </a:rPr>
              <a:t>d’utilisateurs (agents, inspecteurs, intéressés…)</a:t>
            </a:r>
          </a:p>
          <a:p>
            <a:pPr lvl="1">
              <a:spcBef>
                <a:spcPts val="100"/>
              </a:spcBef>
              <a:buClr>
                <a:srgbClr val="9B008F"/>
              </a:buClr>
              <a:buFont typeface="Wingdings" panose="05000000000000000000" pitchFamily="2" charset="2"/>
              <a:buChar char="ü"/>
            </a:pPr>
            <a:r>
              <a:rPr lang="fr-BE" sz="1800" dirty="0" smtClean="0">
                <a:solidFill>
                  <a:srgbClr val="00B0F0"/>
                </a:solidFill>
              </a:rPr>
              <a:t>mesures </a:t>
            </a:r>
            <a:r>
              <a:rPr lang="fr-BE" sz="1800" dirty="0">
                <a:solidFill>
                  <a:srgbClr val="00B0F0"/>
                </a:solidFill>
              </a:rPr>
              <a:t>de sécurité</a:t>
            </a:r>
          </a:p>
          <a:p>
            <a:pPr lvl="2">
              <a:spcBef>
                <a:spcPts val="100"/>
              </a:spcBef>
              <a:buClr>
                <a:srgbClr val="9B008F"/>
              </a:buClr>
              <a:buFont typeface="Courier New" panose="02070309020205020404" pitchFamily="49" charset="0"/>
              <a:buChar char="o"/>
            </a:pPr>
            <a:r>
              <a:rPr lang="fr-BE" sz="1800" dirty="0" smtClean="0">
                <a:solidFill>
                  <a:srgbClr val="00B0F0"/>
                </a:solidFill>
              </a:rPr>
              <a:t>user </a:t>
            </a:r>
            <a:r>
              <a:rPr lang="fr-BE" sz="1800" dirty="0" err="1">
                <a:solidFill>
                  <a:srgbClr val="00B0F0"/>
                </a:solidFill>
              </a:rPr>
              <a:t>authentication</a:t>
            </a:r>
            <a:r>
              <a:rPr lang="fr-BE" sz="1800" dirty="0">
                <a:solidFill>
                  <a:srgbClr val="00B0F0"/>
                </a:solidFill>
              </a:rPr>
              <a:t> </a:t>
            </a:r>
            <a:r>
              <a:rPr lang="fr-BE" sz="1800" dirty="0" err="1">
                <a:solidFill>
                  <a:srgbClr val="00B0F0"/>
                </a:solidFill>
              </a:rPr>
              <a:t>level</a:t>
            </a:r>
            <a:endParaRPr lang="fr-BE" sz="1800" dirty="0">
              <a:solidFill>
                <a:srgbClr val="00B0F0"/>
              </a:solidFill>
            </a:endParaRPr>
          </a:p>
          <a:p>
            <a:pPr lvl="2">
              <a:spcBef>
                <a:spcPts val="100"/>
              </a:spcBef>
              <a:buClr>
                <a:srgbClr val="9B008F"/>
              </a:buClr>
              <a:buFont typeface="Courier New" panose="02070309020205020404" pitchFamily="49" charset="0"/>
              <a:buChar char="o"/>
            </a:pPr>
            <a:r>
              <a:rPr lang="fr-BE" sz="1800" dirty="0" smtClean="0">
                <a:solidFill>
                  <a:srgbClr val="00B0F0"/>
                </a:solidFill>
              </a:rPr>
              <a:t>user </a:t>
            </a:r>
            <a:r>
              <a:rPr lang="fr-BE" sz="1800" dirty="0" err="1">
                <a:solidFill>
                  <a:srgbClr val="00B0F0"/>
                </a:solidFill>
              </a:rPr>
              <a:t>authorization</a:t>
            </a:r>
            <a:r>
              <a:rPr lang="fr-BE" sz="1800" dirty="0">
                <a:solidFill>
                  <a:srgbClr val="00B0F0"/>
                </a:solidFill>
              </a:rPr>
              <a:t> system</a:t>
            </a:r>
          </a:p>
          <a:p>
            <a:pPr lvl="2">
              <a:spcBef>
                <a:spcPts val="100"/>
              </a:spcBef>
              <a:buClr>
                <a:srgbClr val="9B008F"/>
              </a:buClr>
              <a:buFont typeface="Courier New" panose="02070309020205020404" pitchFamily="49" charset="0"/>
              <a:buChar char="o"/>
            </a:pPr>
            <a:r>
              <a:rPr lang="fr-BE" sz="1800" dirty="0" smtClean="0">
                <a:solidFill>
                  <a:srgbClr val="00B0F0"/>
                </a:solidFill>
              </a:rPr>
              <a:t>user </a:t>
            </a:r>
            <a:r>
              <a:rPr lang="fr-BE" sz="1800" dirty="0" err="1">
                <a:solidFill>
                  <a:srgbClr val="00B0F0"/>
                </a:solidFill>
              </a:rPr>
              <a:t>activity</a:t>
            </a:r>
            <a:r>
              <a:rPr lang="fr-BE" sz="1800" dirty="0">
                <a:solidFill>
                  <a:srgbClr val="00B0F0"/>
                </a:solidFill>
              </a:rPr>
              <a:t> </a:t>
            </a:r>
            <a:r>
              <a:rPr lang="fr-BE" sz="1800" dirty="0" err="1">
                <a:solidFill>
                  <a:srgbClr val="00B0F0"/>
                </a:solidFill>
              </a:rPr>
              <a:t>logging</a:t>
            </a:r>
            <a:endParaRPr lang="fr-BE" sz="1800" dirty="0">
              <a:solidFill>
                <a:srgbClr val="00B0F0"/>
              </a:solidFill>
            </a:endParaRPr>
          </a:p>
          <a:p>
            <a:pPr lvl="1">
              <a:spcBef>
                <a:spcPts val="100"/>
              </a:spcBef>
              <a:buClr>
                <a:srgbClr val="9B008F"/>
              </a:buClr>
              <a:buFont typeface="Wingdings" panose="05000000000000000000" pitchFamily="2" charset="2"/>
              <a:buChar char="ü"/>
            </a:pPr>
            <a:r>
              <a:rPr lang="fr-BE" sz="1800" dirty="0">
                <a:solidFill>
                  <a:srgbClr val="00B0F0"/>
                </a:solidFill>
              </a:rPr>
              <a:t>DPIA si nécessaire</a:t>
            </a:r>
          </a:p>
        </p:txBody>
      </p:sp>
    </p:spTree>
    <p:extLst>
      <p:ext uri="{BB962C8B-B14F-4D97-AF65-F5344CB8AC3E}">
        <p14:creationId xmlns:p14="http://schemas.microsoft.com/office/powerpoint/2010/main" val="763897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562" y="1485339"/>
            <a:ext cx="6027089" cy="4769908"/>
          </a:xfrm>
        </p:spPr>
        <p:txBody>
          <a:bodyPr>
            <a:noAutofit/>
          </a:bodyPr>
          <a:lstStyle/>
          <a:p>
            <a:pPr>
              <a:spcBef>
                <a:spcPts val="0"/>
              </a:spcBef>
              <a:spcAft>
                <a:spcPts val="1000"/>
              </a:spcAft>
              <a:buClr>
                <a:srgbClr val="9B008F"/>
              </a:buClr>
            </a:pPr>
            <a:r>
              <a:rPr lang="en-US" sz="2400" dirty="0" err="1" smtClean="0">
                <a:solidFill>
                  <a:schemeClr val="accent6"/>
                </a:solidFill>
              </a:rPr>
              <a:t>Opgesteld</a:t>
            </a:r>
            <a:r>
              <a:rPr lang="en-US" sz="2400" dirty="0" smtClean="0">
                <a:solidFill>
                  <a:schemeClr val="accent6"/>
                </a:solidFill>
              </a:rPr>
              <a:t> </a:t>
            </a:r>
            <a:r>
              <a:rPr lang="en-US" sz="2400" dirty="0" err="1" smtClean="0">
                <a:solidFill>
                  <a:schemeClr val="accent6"/>
                </a:solidFill>
              </a:rPr>
              <a:t>voor</a:t>
            </a:r>
            <a:r>
              <a:rPr lang="en-US" sz="2400" dirty="0" smtClean="0">
                <a:solidFill>
                  <a:schemeClr val="accent6"/>
                </a:solidFill>
              </a:rPr>
              <a:t> </a:t>
            </a:r>
            <a:r>
              <a:rPr lang="en-US" sz="2400" dirty="0" err="1" smtClean="0">
                <a:solidFill>
                  <a:schemeClr val="accent6"/>
                </a:solidFill>
              </a:rPr>
              <a:t>elke</a:t>
            </a:r>
            <a:r>
              <a:rPr lang="en-US" sz="2400" dirty="0" smtClean="0">
                <a:solidFill>
                  <a:schemeClr val="accent6"/>
                </a:solidFill>
              </a:rPr>
              <a:t> </a:t>
            </a:r>
            <a:r>
              <a:rPr lang="en-US" sz="2400" dirty="0" err="1" smtClean="0">
                <a:solidFill>
                  <a:schemeClr val="accent6"/>
                </a:solidFill>
              </a:rPr>
              <a:t>nieuwe</a:t>
            </a:r>
            <a:r>
              <a:rPr lang="en-US" sz="2400" dirty="0" smtClean="0">
                <a:solidFill>
                  <a:schemeClr val="accent6"/>
                </a:solidFill>
              </a:rPr>
              <a:t> </a:t>
            </a:r>
            <a:r>
              <a:rPr lang="en-US" sz="2400" dirty="0" err="1" smtClean="0">
                <a:solidFill>
                  <a:schemeClr val="accent6"/>
                </a:solidFill>
              </a:rPr>
              <a:t>dienst</a:t>
            </a:r>
            <a:endParaRPr lang="en-US" sz="2400" dirty="0">
              <a:solidFill>
                <a:schemeClr val="accent6"/>
              </a:solidFill>
            </a:endParaRPr>
          </a:p>
          <a:p>
            <a:pPr>
              <a:spcBef>
                <a:spcPts val="0"/>
              </a:spcBef>
              <a:spcAft>
                <a:spcPts val="1000"/>
              </a:spcAft>
              <a:buClr>
                <a:srgbClr val="9B008F"/>
              </a:buClr>
            </a:pPr>
            <a:r>
              <a:rPr lang="en-US" sz="2400" dirty="0" err="1" smtClean="0">
                <a:solidFill>
                  <a:schemeClr val="accent6"/>
                </a:solidFill>
              </a:rPr>
              <a:t>Wordt</a:t>
            </a:r>
            <a:r>
              <a:rPr lang="en-US" sz="2400" dirty="0" smtClean="0">
                <a:solidFill>
                  <a:schemeClr val="accent6"/>
                </a:solidFill>
              </a:rPr>
              <a:t> </a:t>
            </a:r>
            <a:r>
              <a:rPr lang="en-US" sz="2400" dirty="0" err="1" smtClean="0">
                <a:solidFill>
                  <a:schemeClr val="accent6"/>
                </a:solidFill>
              </a:rPr>
              <a:t>geüpdatet</a:t>
            </a:r>
            <a:r>
              <a:rPr lang="en-US" sz="2400" dirty="0" smtClean="0">
                <a:solidFill>
                  <a:schemeClr val="accent6"/>
                </a:solidFill>
              </a:rPr>
              <a:t> </a:t>
            </a:r>
            <a:r>
              <a:rPr lang="en-US" sz="2400" dirty="0" err="1" smtClean="0">
                <a:solidFill>
                  <a:schemeClr val="accent6"/>
                </a:solidFill>
              </a:rPr>
              <a:t>en</a:t>
            </a:r>
            <a:r>
              <a:rPr lang="en-US" sz="2400" dirty="0" smtClean="0">
                <a:solidFill>
                  <a:schemeClr val="accent6"/>
                </a:solidFill>
              </a:rPr>
              <a:t> </a:t>
            </a:r>
            <a:r>
              <a:rPr lang="en-US" sz="2400" dirty="0" err="1" smtClean="0">
                <a:solidFill>
                  <a:schemeClr val="accent6"/>
                </a:solidFill>
              </a:rPr>
              <a:t>goedgekeurd</a:t>
            </a:r>
            <a:r>
              <a:rPr lang="en-US" sz="2400" dirty="0" smtClean="0">
                <a:solidFill>
                  <a:schemeClr val="accent6"/>
                </a:solidFill>
              </a:rPr>
              <a:t> </a:t>
            </a:r>
            <a:r>
              <a:rPr lang="en-US" sz="2400" dirty="0" err="1" smtClean="0">
                <a:solidFill>
                  <a:schemeClr val="accent6"/>
                </a:solidFill>
              </a:rPr>
              <a:t>vooralleer</a:t>
            </a:r>
            <a:r>
              <a:rPr lang="en-US" sz="2400" dirty="0" smtClean="0">
                <a:solidFill>
                  <a:schemeClr val="accent6"/>
                </a:solidFill>
              </a:rPr>
              <a:t> </a:t>
            </a:r>
            <a:r>
              <a:rPr lang="en-US" sz="2400" dirty="0" err="1" smtClean="0">
                <a:solidFill>
                  <a:schemeClr val="accent6"/>
                </a:solidFill>
              </a:rPr>
              <a:t>belangrijke</a:t>
            </a:r>
            <a:r>
              <a:rPr lang="en-US" sz="2400" dirty="0" smtClean="0">
                <a:solidFill>
                  <a:schemeClr val="accent6"/>
                </a:solidFill>
              </a:rPr>
              <a:t> </a:t>
            </a:r>
            <a:r>
              <a:rPr lang="en-US" sz="2400" dirty="0" err="1" smtClean="0">
                <a:solidFill>
                  <a:schemeClr val="accent6"/>
                </a:solidFill>
              </a:rPr>
              <a:t>wijzigingen</a:t>
            </a:r>
            <a:r>
              <a:rPr lang="en-US" sz="2400" dirty="0" smtClean="0">
                <a:solidFill>
                  <a:schemeClr val="accent6"/>
                </a:solidFill>
              </a:rPr>
              <a:t> </a:t>
            </a:r>
            <a:r>
              <a:rPr lang="en-US" sz="2400" dirty="0" err="1" smtClean="0">
                <a:solidFill>
                  <a:schemeClr val="accent6"/>
                </a:solidFill>
              </a:rPr>
              <a:t>aan</a:t>
            </a:r>
            <a:r>
              <a:rPr lang="en-US" sz="2400" dirty="0" smtClean="0">
                <a:solidFill>
                  <a:schemeClr val="accent6"/>
                </a:solidFill>
              </a:rPr>
              <a:t> de </a:t>
            </a:r>
            <a:r>
              <a:rPr lang="en-US" sz="2400" dirty="0" err="1" smtClean="0">
                <a:solidFill>
                  <a:schemeClr val="accent6"/>
                </a:solidFill>
              </a:rPr>
              <a:t>toepassingen</a:t>
            </a:r>
            <a:r>
              <a:rPr lang="en-US" sz="2400" dirty="0" smtClean="0">
                <a:solidFill>
                  <a:schemeClr val="accent6"/>
                </a:solidFill>
              </a:rPr>
              <a:t> </a:t>
            </a:r>
            <a:r>
              <a:rPr lang="en-US" sz="2400" dirty="0" err="1" smtClean="0">
                <a:solidFill>
                  <a:schemeClr val="accent6"/>
                </a:solidFill>
              </a:rPr>
              <a:t>gebeuren</a:t>
            </a:r>
            <a:endParaRPr lang="en-US" sz="2400" dirty="0">
              <a:solidFill>
                <a:schemeClr val="accent6"/>
              </a:solidFill>
            </a:endParaRPr>
          </a:p>
        </p:txBody>
      </p:sp>
      <p:sp>
        <p:nvSpPr>
          <p:cNvPr id="3" name="Title 2"/>
          <p:cNvSpPr>
            <a:spLocks noGrp="1"/>
          </p:cNvSpPr>
          <p:nvPr>
            <p:ph type="ctrTitle"/>
          </p:nvPr>
        </p:nvSpPr>
        <p:spPr/>
        <p:txBody>
          <a:bodyPr/>
          <a:lstStyle/>
          <a:p>
            <a:r>
              <a:rPr lang="en-US" dirty="0" err="1" smtClean="0"/>
              <a:t>Ontwikkeling</a:t>
            </a:r>
            <a:r>
              <a:rPr lang="en-US" dirty="0" smtClean="0"/>
              <a:t> en </a:t>
            </a:r>
            <a:r>
              <a:rPr lang="en-US" dirty="0" err="1" smtClean="0"/>
              <a:t>toepassing</a:t>
            </a:r>
            <a:r>
              <a:rPr lang="en-US" dirty="0"/>
              <a:t> </a:t>
            </a:r>
            <a:r>
              <a:rPr lang="en-US" dirty="0" smtClean="0"/>
              <a:t>- </a:t>
            </a:r>
            <a:r>
              <a:rPr lang="en-US" dirty="0" err="1">
                <a:solidFill>
                  <a:schemeClr val="accent6">
                    <a:lumMod val="20000"/>
                    <a:lumOff val="80000"/>
                  </a:schemeClr>
                </a:solidFill>
              </a:rPr>
              <a:t>Développement</a:t>
            </a:r>
            <a:r>
              <a:rPr lang="en-US" dirty="0">
                <a:solidFill>
                  <a:schemeClr val="accent6">
                    <a:lumMod val="20000"/>
                    <a:lumOff val="80000"/>
                  </a:schemeClr>
                </a:solidFill>
              </a:rPr>
              <a:t> et application</a:t>
            </a:r>
          </a:p>
        </p:txBody>
      </p:sp>
      <p:sp>
        <p:nvSpPr>
          <p:cNvPr id="4" name="Content Placeholder 1"/>
          <p:cNvSpPr txBox="1">
            <a:spLocks/>
          </p:cNvSpPr>
          <p:nvPr/>
        </p:nvSpPr>
        <p:spPr>
          <a:xfrm>
            <a:off x="6195391" y="1485339"/>
            <a:ext cx="5915771" cy="4769908"/>
          </a:xfrm>
          <a:prstGeom prst="rect">
            <a:avLst/>
          </a:prstGeom>
        </p:spPr>
        <p:txBody>
          <a:bodyPr vert="horz" lIns="91440" tIns="45720" rIns="91440" bIns="45720" rtlCol="0">
            <a:noAutofit/>
          </a:bodyPr>
          <a:lstStyle>
            <a:lvl1pPr marL="457200" indent="-457200" algn="l" defTabSz="914400" rtl="0" eaLnBrk="1" latinLnBrk="0" hangingPunct="1">
              <a:lnSpc>
                <a:spcPct val="90000"/>
              </a:lnSpc>
              <a:spcBef>
                <a:spcPts val="1000"/>
              </a:spcBef>
              <a:buClr>
                <a:srgbClr val="CF00C0"/>
              </a:buClr>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rgbClr val="CF00C0"/>
              </a:buClr>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rgbClr val="CF00C0"/>
              </a:buClr>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rgbClr val="CF00C0"/>
              </a:buClr>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rgbClr val="CF00C0"/>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000"/>
              </a:spcAft>
              <a:buClr>
                <a:srgbClr val="9B008F"/>
              </a:buClr>
            </a:pPr>
            <a:r>
              <a:rPr lang="en-US" sz="2400" dirty="0" err="1">
                <a:solidFill>
                  <a:schemeClr val="accent6">
                    <a:lumMod val="60000"/>
                    <a:lumOff val="40000"/>
                  </a:schemeClr>
                </a:solidFill>
              </a:rPr>
              <a:t>Établi</a:t>
            </a:r>
            <a:r>
              <a:rPr lang="en-US" sz="2400" dirty="0">
                <a:solidFill>
                  <a:schemeClr val="accent6">
                    <a:lumMod val="60000"/>
                    <a:lumOff val="40000"/>
                  </a:schemeClr>
                </a:solidFill>
              </a:rPr>
              <a:t> par </a:t>
            </a:r>
            <a:r>
              <a:rPr lang="en-US" sz="2400" dirty="0" err="1">
                <a:solidFill>
                  <a:schemeClr val="accent6">
                    <a:lumMod val="60000"/>
                    <a:lumOff val="40000"/>
                  </a:schemeClr>
                </a:solidFill>
              </a:rPr>
              <a:t>chaque</a:t>
            </a:r>
            <a:r>
              <a:rPr lang="en-US" sz="2400" dirty="0">
                <a:solidFill>
                  <a:schemeClr val="accent6">
                    <a:lumMod val="60000"/>
                    <a:lumOff val="40000"/>
                  </a:schemeClr>
                </a:solidFill>
              </a:rPr>
              <a:t> nouveau service</a:t>
            </a:r>
          </a:p>
          <a:p>
            <a:pPr>
              <a:spcBef>
                <a:spcPts val="0"/>
              </a:spcBef>
              <a:spcAft>
                <a:spcPts val="1000"/>
              </a:spcAft>
              <a:buClr>
                <a:srgbClr val="9B008F"/>
              </a:buClr>
            </a:pPr>
            <a:r>
              <a:rPr lang="en-US" sz="2400" dirty="0" err="1">
                <a:solidFill>
                  <a:schemeClr val="accent6">
                    <a:lumMod val="60000"/>
                    <a:lumOff val="40000"/>
                  </a:schemeClr>
                </a:solidFill>
              </a:rPr>
              <a:t>Actualisé</a:t>
            </a:r>
            <a:r>
              <a:rPr lang="en-US" sz="2400" dirty="0">
                <a:solidFill>
                  <a:schemeClr val="accent6">
                    <a:lumMod val="60000"/>
                    <a:lumOff val="40000"/>
                  </a:schemeClr>
                </a:solidFill>
              </a:rPr>
              <a:t> et </a:t>
            </a:r>
            <a:r>
              <a:rPr lang="en-US" sz="2400" dirty="0" err="1">
                <a:solidFill>
                  <a:schemeClr val="accent6">
                    <a:lumMod val="60000"/>
                    <a:lumOff val="40000"/>
                  </a:schemeClr>
                </a:solidFill>
              </a:rPr>
              <a:t>approuvé</a:t>
            </a:r>
            <a:r>
              <a:rPr lang="en-US" sz="2400" dirty="0">
                <a:solidFill>
                  <a:schemeClr val="accent6">
                    <a:lumMod val="60000"/>
                    <a:lumOff val="40000"/>
                  </a:schemeClr>
                </a:solidFill>
              </a:rPr>
              <a:t> </a:t>
            </a:r>
            <a:r>
              <a:rPr lang="en-US" sz="2400" dirty="0" err="1">
                <a:solidFill>
                  <a:schemeClr val="accent6">
                    <a:lumMod val="60000"/>
                    <a:lumOff val="40000"/>
                  </a:schemeClr>
                </a:solidFill>
              </a:rPr>
              <a:t>avant</a:t>
            </a:r>
            <a:r>
              <a:rPr lang="en-US" sz="2400" dirty="0">
                <a:solidFill>
                  <a:schemeClr val="accent6">
                    <a:lumMod val="60000"/>
                    <a:lumOff val="40000"/>
                  </a:schemeClr>
                </a:solidFill>
              </a:rPr>
              <a:t> </a:t>
            </a:r>
            <a:r>
              <a:rPr lang="en-US" sz="2400" dirty="0" err="1">
                <a:solidFill>
                  <a:schemeClr val="accent6">
                    <a:lumMod val="60000"/>
                    <a:lumOff val="40000"/>
                  </a:schemeClr>
                </a:solidFill>
              </a:rPr>
              <a:t>l’apport</a:t>
            </a:r>
            <a:r>
              <a:rPr lang="en-US" sz="2400" dirty="0">
                <a:solidFill>
                  <a:schemeClr val="accent6">
                    <a:lumMod val="60000"/>
                    <a:lumOff val="40000"/>
                  </a:schemeClr>
                </a:solidFill>
              </a:rPr>
              <a:t> de modifications </a:t>
            </a:r>
            <a:r>
              <a:rPr lang="en-US" sz="2400" dirty="0" err="1">
                <a:solidFill>
                  <a:schemeClr val="accent6">
                    <a:lumMod val="60000"/>
                    <a:lumOff val="40000"/>
                  </a:schemeClr>
                </a:solidFill>
              </a:rPr>
              <a:t>importantes</a:t>
            </a:r>
            <a:r>
              <a:rPr lang="en-US" sz="2400" dirty="0">
                <a:solidFill>
                  <a:schemeClr val="accent6">
                    <a:lumMod val="60000"/>
                    <a:lumOff val="40000"/>
                  </a:schemeClr>
                </a:solidFill>
              </a:rPr>
              <a:t> aux applications</a:t>
            </a:r>
          </a:p>
        </p:txBody>
      </p:sp>
    </p:spTree>
    <p:extLst>
      <p:ext uri="{BB962C8B-B14F-4D97-AF65-F5344CB8AC3E}">
        <p14:creationId xmlns:p14="http://schemas.microsoft.com/office/powerpoint/2010/main" val="1729081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89058" y="1644387"/>
            <a:ext cx="4264742" cy="2132901"/>
          </a:xfrm>
        </p:spPr>
        <p:txBody>
          <a:bodyPr/>
          <a:lstStyle/>
          <a:p>
            <a:r>
              <a:rPr lang="fr-BE" dirty="0" err="1" smtClean="0"/>
              <a:t>ReUse</a:t>
            </a:r>
            <a:endParaRPr lang="fr-BE"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7440" y="2710838"/>
            <a:ext cx="1197864" cy="1511325"/>
          </a:xfrm>
          <a:prstGeom prst="rect">
            <a:avLst/>
          </a:prstGeom>
        </p:spPr>
      </p:pic>
    </p:spTree>
    <p:extLst>
      <p:ext uri="{BB962C8B-B14F-4D97-AF65-F5344CB8AC3E}">
        <p14:creationId xmlns:p14="http://schemas.microsoft.com/office/powerpoint/2010/main" val="245527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9507" y="929520"/>
            <a:ext cx="8604448" cy="5928480"/>
          </a:xfrm>
          <a:prstGeom prst="rect">
            <a:avLst/>
          </a:prstGeom>
        </p:spPr>
      </p:pic>
      <p:sp>
        <p:nvSpPr>
          <p:cNvPr id="9" name="Rectangle 8"/>
          <p:cNvSpPr/>
          <p:nvPr/>
        </p:nvSpPr>
        <p:spPr>
          <a:xfrm>
            <a:off x="199154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07166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15178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23190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31202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39214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47226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55238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47528" y="116632"/>
            <a:ext cx="8568952" cy="720080"/>
          </a:xfrm>
          <a:prstGeom prst="rect">
            <a:avLst/>
          </a:prstGeom>
          <a:solidFill>
            <a:srgbClr val="4F81BD">
              <a:alpha val="1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Business components</a:t>
            </a:r>
          </a:p>
        </p:txBody>
      </p:sp>
      <p:sp>
        <p:nvSpPr>
          <p:cNvPr id="18" name="Rectangle 17"/>
          <p:cNvSpPr/>
          <p:nvPr/>
        </p:nvSpPr>
        <p:spPr>
          <a:xfrm>
            <a:off x="1703512" y="2676663"/>
            <a:ext cx="8856984" cy="4181337"/>
          </a:xfrm>
          <a:prstGeom prst="rect">
            <a:avLst/>
          </a:prstGeom>
          <a:solidFill>
            <a:srgbClr val="4A78C2">
              <a:alpha val="50196"/>
            </a:srgbClr>
          </a:solid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400" dirty="0" smtClean="0">
              <a:solidFill>
                <a:schemeClr val="bg1"/>
              </a:solidFill>
            </a:endParaRPr>
          </a:p>
          <a:p>
            <a:pPr algn="ctr"/>
            <a:r>
              <a:rPr lang="en-US" sz="4400" dirty="0" smtClean="0">
                <a:solidFill>
                  <a:schemeClr val="bg1"/>
                </a:solidFill>
              </a:rPr>
              <a:t>Stronger </a:t>
            </a:r>
            <a:r>
              <a:rPr lang="en-US" sz="4400" dirty="0">
                <a:solidFill>
                  <a:schemeClr val="bg1"/>
                </a:solidFill>
              </a:rPr>
              <a:t>centrally coordinated approach to offering </a:t>
            </a:r>
            <a:r>
              <a:rPr lang="en-US" sz="4400" dirty="0" smtClean="0">
                <a:solidFill>
                  <a:schemeClr val="bg1"/>
                </a:solidFill>
              </a:rPr>
              <a:t>platforms</a:t>
            </a:r>
          </a:p>
          <a:p>
            <a:pPr algn="ctr"/>
            <a:endParaRPr lang="en-US" sz="4400" dirty="0">
              <a:solidFill>
                <a:schemeClr val="bg1"/>
              </a:solidFill>
            </a:endParaRPr>
          </a:p>
          <a:p>
            <a:pPr algn="ctr"/>
            <a:endParaRPr lang="en-US" sz="4400" dirty="0">
              <a:solidFill>
                <a:schemeClr val="bg1"/>
              </a:solidFill>
            </a:endParaRP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1368" y="70228"/>
            <a:ext cx="915010" cy="1154453"/>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27368" y="1574504"/>
            <a:ext cx="998308" cy="1102159"/>
          </a:xfrm>
          <a:prstGeom prst="rect">
            <a:avLst/>
          </a:prstGeom>
        </p:spPr>
      </p:pic>
      <p:pic>
        <p:nvPicPr>
          <p:cNvPr id="24" name="Picture 2" descr="https://www.gcloud.belgium.be/images/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49351" y="4842344"/>
            <a:ext cx="1076325" cy="609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03512" y="70228"/>
            <a:ext cx="8856984" cy="2560031"/>
          </a:xfrm>
          <a:prstGeom prst="rect">
            <a:avLst/>
          </a:prstGeom>
          <a:solidFill>
            <a:srgbClr val="D17B3B">
              <a:alpha val="49804"/>
            </a:srgbClr>
          </a:solid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US" sz="4000" dirty="0">
                <a:solidFill>
                  <a:schemeClr val="bg1"/>
                </a:solidFill>
              </a:rPr>
              <a:t>Shifting focus </a:t>
            </a:r>
          </a:p>
          <a:p>
            <a:pPr algn="ctr"/>
            <a:r>
              <a:rPr lang="en-US" sz="4000" dirty="0">
                <a:solidFill>
                  <a:schemeClr val="bg1"/>
                </a:solidFill>
              </a:rPr>
              <a:t>towards synergies in the area of business components</a:t>
            </a:r>
          </a:p>
        </p:txBody>
      </p:sp>
      <p:sp>
        <p:nvSpPr>
          <p:cNvPr id="20"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49</a:t>
            </a:fld>
            <a:endParaRPr lang="en-US" dirty="0" smtClean="0">
              <a:solidFill>
                <a:schemeClr val="bg1"/>
              </a:solidFill>
            </a:endParaRPr>
          </a:p>
        </p:txBody>
      </p:sp>
    </p:spTree>
    <p:extLst>
      <p:ext uri="{BB962C8B-B14F-4D97-AF65-F5344CB8AC3E}">
        <p14:creationId xmlns:p14="http://schemas.microsoft.com/office/powerpoint/2010/main" val="1993346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5" grpId="0" animBg="1"/>
      <p:bldP spid="18"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79D1D-D92B-BA4F-A55A-637F1818A04A}"/>
              </a:ext>
            </a:extLst>
          </p:cNvPr>
          <p:cNvSpPr>
            <a:spLocks noGrp="1"/>
          </p:cNvSpPr>
          <p:nvPr>
            <p:ph type="ctrTitle"/>
          </p:nvPr>
        </p:nvSpPr>
        <p:spPr/>
        <p:txBody>
          <a:bodyPr>
            <a:normAutofit/>
          </a:bodyPr>
          <a:lstStyle/>
          <a:p>
            <a:r>
              <a:rPr lang="en-US" dirty="0" err="1"/>
              <a:t>Wettelijke</a:t>
            </a:r>
            <a:r>
              <a:rPr lang="en-US" dirty="0"/>
              <a:t> </a:t>
            </a:r>
            <a:r>
              <a:rPr lang="en-US" dirty="0" smtClean="0"/>
              <a:t>context - </a:t>
            </a:r>
            <a:r>
              <a:rPr lang="en-US" dirty="0" err="1" smtClean="0">
                <a:solidFill>
                  <a:schemeClr val="accent6">
                    <a:lumMod val="20000"/>
                    <a:lumOff val="80000"/>
                  </a:schemeClr>
                </a:solidFill>
              </a:rPr>
              <a:t>Contexte</a:t>
            </a:r>
            <a:r>
              <a:rPr lang="en-US" dirty="0" smtClean="0">
                <a:solidFill>
                  <a:schemeClr val="accent6">
                    <a:lumMod val="20000"/>
                    <a:lumOff val="80000"/>
                  </a:schemeClr>
                </a:solidFill>
              </a:rPr>
              <a:t> </a:t>
            </a:r>
            <a:r>
              <a:rPr lang="en-US" dirty="0" err="1" smtClean="0">
                <a:solidFill>
                  <a:schemeClr val="accent6">
                    <a:lumMod val="20000"/>
                    <a:lumOff val="80000"/>
                  </a:schemeClr>
                </a:solidFill>
              </a:rPr>
              <a:t>légal</a:t>
            </a:r>
            <a:endParaRPr lang="en-US" dirty="0">
              <a:solidFill>
                <a:schemeClr val="accent6">
                  <a:lumMod val="20000"/>
                  <a:lumOff val="80000"/>
                </a:schemeClr>
              </a:solidFill>
            </a:endParaRPr>
          </a:p>
        </p:txBody>
      </p:sp>
      <p:sp>
        <p:nvSpPr>
          <p:cNvPr id="3" name="Content Placeholder 3"/>
          <p:cNvSpPr txBox="1">
            <a:spLocks/>
          </p:cNvSpPr>
          <p:nvPr/>
        </p:nvSpPr>
        <p:spPr>
          <a:xfrm>
            <a:off x="434843" y="1010540"/>
            <a:ext cx="5661157" cy="532859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9B008F"/>
              </a:buClr>
            </a:pPr>
            <a:r>
              <a:rPr lang="nl-NL" sz="2400" dirty="0" smtClean="0">
                <a:solidFill>
                  <a:schemeClr val="accent6"/>
                </a:solidFill>
              </a:rPr>
              <a:t>Wetboek van vennootschappen en verenigingen (voor de VZW)</a:t>
            </a:r>
          </a:p>
          <a:p>
            <a:pPr>
              <a:buClr>
                <a:srgbClr val="9B008F"/>
              </a:buClr>
            </a:pPr>
            <a:r>
              <a:rPr lang="nl-NL" sz="2400" dirty="0" smtClean="0">
                <a:solidFill>
                  <a:schemeClr val="accent6"/>
                </a:solidFill>
              </a:rPr>
              <a:t>Art. 17 KSZ-wet (voor de machtiging tot vereniging van openbare instanties, voor de verplichte VZW-vorm, voor het principe van de kostendeling, voor de wettelijke </a:t>
            </a:r>
            <a:r>
              <a:rPr lang="nl-NL" sz="2400" dirty="0">
                <a:solidFill>
                  <a:schemeClr val="accent6"/>
                </a:solidFill>
              </a:rPr>
              <a:t>toelating</a:t>
            </a:r>
            <a:r>
              <a:rPr lang="nl-NL" sz="2400" dirty="0" smtClean="0">
                <a:solidFill>
                  <a:schemeClr val="accent6"/>
                </a:solidFill>
              </a:rPr>
              <a:t> tot detachering van gespecialiseerd personeel, …)</a:t>
            </a:r>
          </a:p>
          <a:p>
            <a:pPr>
              <a:buClr>
                <a:srgbClr val="9B008F"/>
              </a:buClr>
            </a:pPr>
            <a:r>
              <a:rPr lang="nl-NL" sz="2400" dirty="0" smtClean="0">
                <a:solidFill>
                  <a:schemeClr val="accent6"/>
                </a:solidFill>
              </a:rPr>
              <a:t>Art. 30 Overheidsopdrachtenwet (voor de mogelijkheid van rechtstreekse toewijzing van opdrachten door de leden aan de VZW, ‘in house’)</a:t>
            </a:r>
          </a:p>
          <a:p>
            <a:pPr>
              <a:buClr>
                <a:srgbClr val="9B008F"/>
              </a:buClr>
            </a:pPr>
            <a:r>
              <a:rPr lang="nl-NL" sz="2400" dirty="0" smtClean="0">
                <a:solidFill>
                  <a:schemeClr val="accent6"/>
                </a:solidFill>
              </a:rPr>
              <a:t>Art. 2, 1°, c) Overheidsopdrachtenwet (voor de onderworpenheid van Smals aan de overheidsopdrachtenwet)</a:t>
            </a:r>
          </a:p>
        </p:txBody>
      </p:sp>
      <p:sp>
        <p:nvSpPr>
          <p:cNvPr id="4" name="Content Placeholder 5"/>
          <p:cNvSpPr txBox="1">
            <a:spLocks/>
          </p:cNvSpPr>
          <p:nvPr/>
        </p:nvSpPr>
        <p:spPr>
          <a:xfrm>
            <a:off x="6293955" y="1021428"/>
            <a:ext cx="5663274" cy="53177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9B008F"/>
              </a:buClr>
            </a:pPr>
            <a:r>
              <a:rPr lang="fr-FR" sz="2400" dirty="0">
                <a:solidFill>
                  <a:schemeClr val="accent6">
                    <a:lumMod val="60000"/>
                    <a:lumOff val="40000"/>
                  </a:schemeClr>
                </a:solidFill>
              </a:rPr>
              <a:t>Code des sociétés et des associations (pour l’ASBL)</a:t>
            </a:r>
          </a:p>
          <a:p>
            <a:pPr>
              <a:buClr>
                <a:srgbClr val="9B008F"/>
              </a:buClr>
            </a:pPr>
            <a:r>
              <a:rPr lang="fr-FR" sz="2400" dirty="0">
                <a:solidFill>
                  <a:schemeClr val="accent6">
                    <a:lumMod val="60000"/>
                    <a:lumOff val="40000"/>
                  </a:schemeClr>
                </a:solidFill>
              </a:rPr>
              <a:t>Art. 17 loi-BCSS (pour l’autorisation d’association des instances publiques, pour la forme d’ASBL obligatoire, pour le principe du partage des coûts, pour l’autorisation légale du détachement de personnel </a:t>
            </a:r>
            <a:r>
              <a:rPr lang="fr-FR" sz="2400" dirty="0" smtClean="0">
                <a:solidFill>
                  <a:schemeClr val="accent6">
                    <a:lumMod val="60000"/>
                    <a:lumOff val="40000"/>
                  </a:schemeClr>
                </a:solidFill>
              </a:rPr>
              <a:t>spécialisé, …)</a:t>
            </a:r>
            <a:endParaRPr lang="fr-FR" sz="2400" dirty="0">
              <a:solidFill>
                <a:schemeClr val="accent6">
                  <a:lumMod val="60000"/>
                  <a:lumOff val="40000"/>
                </a:schemeClr>
              </a:solidFill>
            </a:endParaRPr>
          </a:p>
          <a:p>
            <a:pPr>
              <a:buClr>
                <a:srgbClr val="9B008F"/>
              </a:buClr>
            </a:pPr>
            <a:r>
              <a:rPr lang="fr-FR" sz="2400" dirty="0">
                <a:solidFill>
                  <a:schemeClr val="accent6">
                    <a:lumMod val="60000"/>
                    <a:lumOff val="40000"/>
                  </a:schemeClr>
                </a:solidFill>
              </a:rPr>
              <a:t>Art. 30 de la loi sur les marchés publics (pour la possibilité d’attribution directe des marchés par les membres à l’ASBL, ‘in house’)</a:t>
            </a:r>
          </a:p>
          <a:p>
            <a:pPr>
              <a:buClr>
                <a:srgbClr val="9B008F"/>
              </a:buClr>
            </a:pPr>
            <a:r>
              <a:rPr lang="fr-FR" sz="2400" dirty="0">
                <a:solidFill>
                  <a:schemeClr val="accent6">
                    <a:lumMod val="60000"/>
                    <a:lumOff val="40000"/>
                  </a:schemeClr>
                </a:solidFill>
              </a:rPr>
              <a:t>Art. 2, 1°, c) de la loi sur les marchés publics (pour la soumission de Smals à la loi sur les marchés publics)</a:t>
            </a:r>
            <a:endParaRPr lang="nl-BE" sz="2400" dirty="0">
              <a:solidFill>
                <a:schemeClr val="accent6">
                  <a:lumMod val="60000"/>
                  <a:lumOff val="40000"/>
                </a:schemeClr>
              </a:solidFill>
            </a:endParaRPr>
          </a:p>
        </p:txBody>
      </p:sp>
    </p:spTree>
    <p:extLst>
      <p:ext uri="{BB962C8B-B14F-4D97-AF65-F5344CB8AC3E}">
        <p14:creationId xmlns:p14="http://schemas.microsoft.com/office/powerpoint/2010/main" val="2162687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p:cNvSpPr>
            <a:spLocks noChangeAspect="1"/>
          </p:cNvSpPr>
          <p:nvPr/>
        </p:nvSpPr>
        <p:spPr>
          <a:xfrm>
            <a:off x="2063552" y="-669302"/>
            <a:ext cx="8058742" cy="805874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Oval 16"/>
          <p:cNvSpPr>
            <a:spLocks noChangeAspect="1"/>
          </p:cNvSpPr>
          <p:nvPr/>
        </p:nvSpPr>
        <p:spPr>
          <a:xfrm>
            <a:off x="3359696" y="620688"/>
            <a:ext cx="5525950" cy="552595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3" name="Group 12"/>
          <p:cNvGrpSpPr/>
          <p:nvPr/>
        </p:nvGrpSpPr>
        <p:grpSpPr>
          <a:xfrm>
            <a:off x="1524000" y="5794660"/>
            <a:ext cx="9144000" cy="1234740"/>
            <a:chOff x="179512" y="3853780"/>
            <a:chExt cx="8640960" cy="1591442"/>
          </a:xfrm>
        </p:grpSpPr>
        <p:sp>
          <p:nvSpPr>
            <p:cNvPr id="4" name="Isosceles Triangle 3"/>
            <p:cNvSpPr/>
            <p:nvPr/>
          </p:nvSpPr>
          <p:spPr>
            <a:xfrm>
              <a:off x="180859" y="3853780"/>
              <a:ext cx="1728192" cy="792088"/>
            </a:xfrm>
            <a:prstGeom prst="triangle">
              <a:avLst/>
            </a:prstGeom>
            <a:solidFill>
              <a:schemeClr val="accent1">
                <a:lumMod val="75000"/>
              </a:schemeClr>
            </a:solidFill>
            <a:ln w="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Isosceles Triangle 7"/>
            <p:cNvSpPr/>
            <p:nvPr/>
          </p:nvSpPr>
          <p:spPr>
            <a:xfrm>
              <a:off x="1907704" y="3853781"/>
              <a:ext cx="1728192" cy="792088"/>
            </a:xfrm>
            <a:prstGeom prst="triangle">
              <a:avLst/>
            </a:prstGeom>
            <a:solidFill>
              <a:schemeClr val="accent1">
                <a:lumMod val="75000"/>
              </a:schemeClr>
            </a:solidFill>
            <a:ln w="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Isosceles Triangle 8"/>
            <p:cNvSpPr/>
            <p:nvPr/>
          </p:nvSpPr>
          <p:spPr>
            <a:xfrm>
              <a:off x="3635896" y="3853780"/>
              <a:ext cx="1728192" cy="792088"/>
            </a:xfrm>
            <a:prstGeom prst="triangle">
              <a:avLst/>
            </a:prstGeom>
            <a:solidFill>
              <a:schemeClr val="accent1">
                <a:lumMod val="75000"/>
              </a:schemeClr>
            </a:solidFill>
            <a:ln w="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Isosceles Triangle 9"/>
            <p:cNvSpPr/>
            <p:nvPr/>
          </p:nvSpPr>
          <p:spPr>
            <a:xfrm>
              <a:off x="5364088" y="3853781"/>
              <a:ext cx="1728192" cy="792088"/>
            </a:xfrm>
            <a:prstGeom prst="triangle">
              <a:avLst/>
            </a:prstGeom>
            <a:solidFill>
              <a:schemeClr val="accent1">
                <a:lumMod val="75000"/>
              </a:schemeClr>
            </a:solidFill>
            <a:ln w="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Isosceles Triangle 10"/>
            <p:cNvSpPr/>
            <p:nvPr/>
          </p:nvSpPr>
          <p:spPr>
            <a:xfrm>
              <a:off x="7092280" y="3853781"/>
              <a:ext cx="1728192" cy="792088"/>
            </a:xfrm>
            <a:prstGeom prst="triangle">
              <a:avLst/>
            </a:prstGeom>
            <a:solidFill>
              <a:schemeClr val="accent1">
                <a:lumMod val="75000"/>
              </a:schemeClr>
            </a:solidFill>
            <a:ln w="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179512" y="4617130"/>
              <a:ext cx="8640960" cy="828092"/>
            </a:xfrm>
            <a:prstGeom prst="rect">
              <a:avLst/>
            </a:prstGeom>
            <a:solidFill>
              <a:schemeClr val="accent1">
                <a:lumMod val="75000"/>
              </a:schemeClr>
            </a:solidFill>
            <a:ln w="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4" name="TextBox 13"/>
          <p:cNvSpPr txBox="1"/>
          <p:nvPr/>
        </p:nvSpPr>
        <p:spPr>
          <a:xfrm>
            <a:off x="3940756" y="6341258"/>
            <a:ext cx="438749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err="1">
                <a:ln>
                  <a:noFill/>
                </a:ln>
                <a:solidFill>
                  <a:prstClr val="white"/>
                </a:solidFill>
                <a:effectLst/>
                <a:uLnTx/>
                <a:uFillTx/>
                <a:latin typeface="Calibri"/>
                <a:ea typeface="+mn-ea"/>
                <a:cs typeface="+mn-cs"/>
              </a:rPr>
              <a:t>Ondersteunende</a:t>
            </a:r>
            <a:r>
              <a:rPr kumimoji="0" lang="fr-BE" sz="2000" b="1" i="0" u="none" strike="noStrike" kern="1200" cap="none" spc="0" normalizeH="0" baseline="0" noProof="0" dirty="0">
                <a:ln>
                  <a:noFill/>
                </a:ln>
                <a:solidFill>
                  <a:prstClr val="white"/>
                </a:solidFill>
                <a:effectLst/>
                <a:uLnTx/>
                <a:uFillTx/>
                <a:latin typeface="Calibri"/>
                <a:ea typeface="+mn-ea"/>
                <a:cs typeface="+mn-cs"/>
              </a:rPr>
              <a:t> </a:t>
            </a:r>
            <a:r>
              <a:rPr kumimoji="0" lang="fr-BE" sz="2000" b="1" i="0" u="none" strike="noStrike" kern="1200" cap="none" spc="0" normalizeH="0" baseline="0" noProof="0" dirty="0" err="1">
                <a:ln>
                  <a:noFill/>
                </a:ln>
                <a:solidFill>
                  <a:prstClr val="white"/>
                </a:solidFill>
                <a:effectLst/>
                <a:uLnTx/>
                <a:uFillTx/>
                <a:latin typeface="Calibri"/>
                <a:ea typeface="+mn-ea"/>
                <a:cs typeface="+mn-cs"/>
              </a:rPr>
              <a:t>Processen</a:t>
            </a:r>
            <a:endParaRPr kumimoji="0" lang="fr-BE"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Right Arrow 17"/>
          <p:cNvSpPr/>
          <p:nvPr/>
        </p:nvSpPr>
        <p:spPr>
          <a:xfrm>
            <a:off x="1919536" y="2564905"/>
            <a:ext cx="8496944" cy="1654443"/>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2207568" y="3140968"/>
            <a:ext cx="2018726" cy="50405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err="1">
                <a:ln>
                  <a:noFill/>
                </a:ln>
                <a:solidFill>
                  <a:prstClr val="white"/>
                </a:solidFill>
                <a:effectLst/>
                <a:uLnTx/>
                <a:uFillTx/>
                <a:latin typeface="Calibri"/>
                <a:ea typeface="+mn-ea"/>
                <a:cs typeface="+mn-cs"/>
              </a:rPr>
              <a:t>Intake</a:t>
            </a:r>
            <a:r>
              <a:rPr kumimoji="0" lang="fr-BE" sz="1600" b="0" i="0" u="none" strike="noStrike" kern="1200" cap="none" spc="0" normalizeH="0" baseline="0" noProof="0" dirty="0">
                <a:ln>
                  <a:noFill/>
                </a:ln>
                <a:solidFill>
                  <a:prstClr val="white"/>
                </a:solidFill>
                <a:effectLst/>
                <a:uLnTx/>
                <a:uFillTx/>
                <a:latin typeface="Calibri"/>
                <a:ea typeface="+mn-ea"/>
                <a:cs typeface="+mn-cs"/>
              </a:rPr>
              <a:t> &amp; </a:t>
            </a:r>
            <a:r>
              <a:rPr kumimoji="0" lang="fr-BE" sz="1600" b="0" i="0" u="none" strike="noStrike" kern="1200" cap="none" spc="0" normalizeH="0" baseline="0" noProof="0" dirty="0" err="1">
                <a:ln>
                  <a:noFill/>
                </a:ln>
                <a:solidFill>
                  <a:prstClr val="white"/>
                </a:solidFill>
                <a:effectLst/>
                <a:uLnTx/>
                <a:uFillTx/>
                <a:latin typeface="Calibri"/>
                <a:ea typeface="+mn-ea"/>
                <a:cs typeface="+mn-cs"/>
              </a:rPr>
              <a:t>Inform</a:t>
            </a:r>
            <a:endParaRPr kumimoji="0" lang="fr-BE"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TextBox 21"/>
          <p:cNvSpPr txBox="1"/>
          <p:nvPr/>
        </p:nvSpPr>
        <p:spPr>
          <a:xfrm>
            <a:off x="8616280" y="2996952"/>
            <a:ext cx="15791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white"/>
                </a:solidFill>
                <a:effectLst/>
                <a:uLnTx/>
                <a:uFillTx/>
                <a:latin typeface="Calibri"/>
                <a:ea typeface="+mn-ea"/>
                <a:cs typeface="+mn-cs"/>
              </a:rPr>
              <a:t>Primaire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err="1">
                <a:ln>
                  <a:noFill/>
                </a:ln>
                <a:solidFill>
                  <a:prstClr val="white"/>
                </a:solidFill>
                <a:effectLst/>
                <a:uLnTx/>
                <a:uFillTx/>
                <a:latin typeface="Calibri"/>
                <a:ea typeface="+mn-ea"/>
                <a:cs typeface="+mn-cs"/>
              </a:rPr>
              <a:t>Processen</a:t>
            </a:r>
            <a:endParaRPr kumimoji="0" lang="fr-BE"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Rectangle 22"/>
          <p:cNvSpPr/>
          <p:nvPr/>
        </p:nvSpPr>
        <p:spPr>
          <a:xfrm>
            <a:off x="1343472" y="-549442"/>
            <a:ext cx="9793088" cy="108012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Isosceles Triangle 23"/>
          <p:cNvSpPr/>
          <p:nvPr/>
        </p:nvSpPr>
        <p:spPr>
          <a:xfrm rot="10800000">
            <a:off x="1344472" y="530677"/>
            <a:ext cx="9576064" cy="306034"/>
          </a:xfrm>
          <a:prstGeom prst="triangl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p:cNvSpPr/>
          <p:nvPr/>
        </p:nvSpPr>
        <p:spPr>
          <a:xfrm>
            <a:off x="4365306" y="3140968"/>
            <a:ext cx="2018726" cy="50405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err="1">
                <a:ln>
                  <a:noFill/>
                </a:ln>
                <a:solidFill>
                  <a:prstClr val="white"/>
                </a:solidFill>
                <a:effectLst/>
                <a:uLnTx/>
                <a:uFillTx/>
                <a:latin typeface="Calibri"/>
                <a:ea typeface="+mn-ea"/>
                <a:cs typeface="+mn-cs"/>
              </a:rPr>
              <a:t>Verwerking</a:t>
            </a:r>
            <a:endParaRPr kumimoji="0" lang="fr-B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Rectangle 25"/>
          <p:cNvSpPr/>
          <p:nvPr/>
        </p:nvSpPr>
        <p:spPr>
          <a:xfrm>
            <a:off x="6525546" y="3140968"/>
            <a:ext cx="2018726" cy="50405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err="1">
                <a:ln>
                  <a:noFill/>
                </a:ln>
                <a:solidFill>
                  <a:prstClr val="white"/>
                </a:solidFill>
                <a:effectLst/>
                <a:uLnTx/>
                <a:uFillTx/>
                <a:latin typeface="Calibri"/>
                <a:ea typeface="+mn-ea"/>
                <a:cs typeface="+mn-cs"/>
              </a:rPr>
              <a:t>Leveren</a:t>
            </a:r>
            <a:r>
              <a:rPr kumimoji="0" lang="fr-BE" sz="1600" b="0" i="0" u="none" strike="noStrike" kern="1200" cap="none" spc="0" normalizeH="0" baseline="0" noProof="0" dirty="0">
                <a:ln>
                  <a:noFill/>
                </a:ln>
                <a:solidFill>
                  <a:prstClr val="white"/>
                </a:solidFill>
                <a:effectLst/>
                <a:uLnTx/>
                <a:uFillTx/>
                <a:latin typeface="Calibri"/>
                <a:ea typeface="+mn-ea"/>
                <a:cs typeface="+mn-cs"/>
              </a:rPr>
              <a:t> van </a:t>
            </a:r>
            <a:r>
              <a:rPr kumimoji="0" lang="fr-BE" sz="1600" b="0" i="0" u="none" strike="noStrike" kern="1200" cap="none" spc="0" normalizeH="0" baseline="0" noProof="0" dirty="0" err="1">
                <a:ln>
                  <a:noFill/>
                </a:ln>
                <a:solidFill>
                  <a:prstClr val="white"/>
                </a:solidFill>
                <a:effectLst/>
                <a:uLnTx/>
                <a:uFillTx/>
                <a:latin typeface="Calibri"/>
                <a:ea typeface="+mn-ea"/>
                <a:cs typeface="+mn-cs"/>
              </a:rPr>
              <a:t>dienst</a:t>
            </a:r>
            <a:endParaRPr kumimoji="0" lang="fr-BE"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TextBox 26"/>
          <p:cNvSpPr txBox="1"/>
          <p:nvPr/>
        </p:nvSpPr>
        <p:spPr>
          <a:xfrm>
            <a:off x="4583832" y="364594"/>
            <a:ext cx="298092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err="1">
                <a:ln>
                  <a:noFill/>
                </a:ln>
                <a:solidFill>
                  <a:prstClr val="white"/>
                </a:solidFill>
                <a:effectLst/>
                <a:uLnTx/>
                <a:uFillTx/>
                <a:latin typeface="Calibri"/>
                <a:ea typeface="+mn-ea"/>
                <a:cs typeface="+mn-cs"/>
              </a:rPr>
              <a:t>Besturingprocessen</a:t>
            </a:r>
            <a:endParaRPr kumimoji="0" lang="fr-BE"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Rectangle 27"/>
          <p:cNvSpPr/>
          <p:nvPr/>
        </p:nvSpPr>
        <p:spPr>
          <a:xfrm>
            <a:off x="4943872" y="4653136"/>
            <a:ext cx="2232248" cy="576064"/>
          </a:xfrm>
          <a:prstGeom prst="rect">
            <a:avLst/>
          </a:prstGeom>
          <a:ln w="25400">
            <a:solidFill>
              <a:schemeClr val="bg1">
                <a:lumMod val="6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a:ln>
                  <a:noFill/>
                </a:ln>
                <a:solidFill>
                  <a:prstClr val="black"/>
                </a:solidFill>
                <a:effectLst/>
                <a:uLnTx/>
                <a:uFillTx/>
                <a:latin typeface="Calibri"/>
                <a:ea typeface="+mn-ea"/>
                <a:cs typeface="+mn-cs"/>
              </a:rPr>
              <a:t>1. </a:t>
            </a:r>
            <a:r>
              <a:rPr kumimoji="0" lang="fr-BE" sz="1600" b="0" i="0" u="none" strike="noStrike" kern="1200" cap="none" spc="0" normalizeH="0" baseline="0" noProof="0" dirty="0" err="1">
                <a:ln>
                  <a:noFill/>
                </a:ln>
                <a:solidFill>
                  <a:prstClr val="black"/>
                </a:solidFill>
                <a:effectLst/>
                <a:uLnTx/>
                <a:uFillTx/>
                <a:latin typeface="Calibri"/>
                <a:ea typeface="+mn-ea"/>
                <a:cs typeface="+mn-cs"/>
              </a:rPr>
              <a:t>Gebruikers</a:t>
            </a:r>
            <a:r>
              <a:rPr kumimoji="0" lang="fr-BE" sz="1600" b="0" i="0" u="none" strike="noStrike" kern="1200" cap="none" spc="0" normalizeH="0" baseline="0" noProof="0" dirty="0">
                <a:ln>
                  <a:noFill/>
                </a:ln>
                <a:solidFill>
                  <a:prstClr val="black"/>
                </a:solidFill>
                <a:effectLst/>
                <a:uLnTx/>
                <a:uFillTx/>
                <a:latin typeface="Calibri"/>
                <a:ea typeface="+mn-ea"/>
                <a:cs typeface="+mn-cs"/>
              </a:rPr>
              <a:t>- en </a:t>
            </a:r>
            <a:r>
              <a:rPr kumimoji="0" lang="fr-BE" sz="1600" b="0" i="0" u="none" strike="noStrike" kern="1200" cap="none" spc="0" normalizeH="0" baseline="0" noProof="0" dirty="0" err="1">
                <a:ln>
                  <a:noFill/>
                </a:ln>
                <a:solidFill>
                  <a:prstClr val="black"/>
                </a:solidFill>
                <a:effectLst/>
                <a:uLnTx/>
                <a:uFillTx/>
                <a:latin typeface="Calibri"/>
                <a:ea typeface="+mn-ea"/>
                <a:cs typeface="+mn-cs"/>
              </a:rPr>
              <a:t>toegangsbeheer</a:t>
            </a:r>
            <a:endParaRPr kumimoji="0" lang="fr-B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29" name="Rectangle 28"/>
          <p:cNvSpPr/>
          <p:nvPr/>
        </p:nvSpPr>
        <p:spPr>
          <a:xfrm>
            <a:off x="2351584" y="1628800"/>
            <a:ext cx="1512168" cy="504056"/>
          </a:xfrm>
          <a:prstGeom prst="rect">
            <a:avLst/>
          </a:prstGeom>
          <a:ln w="25400">
            <a:solidFill>
              <a:schemeClr val="bg1">
                <a:lumMod val="6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a:ln>
                  <a:noFill/>
                </a:ln>
                <a:solidFill>
                  <a:prstClr val="black"/>
                </a:solidFill>
                <a:effectLst/>
                <a:uLnTx/>
                <a:uFillTx/>
                <a:latin typeface="Calibri"/>
                <a:ea typeface="+mn-ea"/>
                <a:cs typeface="+mn-cs"/>
              </a:rPr>
              <a:t>3. </a:t>
            </a:r>
            <a:r>
              <a:rPr kumimoji="0" lang="fr-BE" sz="1600" b="0" i="0" u="none" strike="noStrike" kern="1200" cap="none" spc="0" normalizeH="0" baseline="0" noProof="0" dirty="0" err="1">
                <a:ln>
                  <a:noFill/>
                </a:ln>
                <a:solidFill>
                  <a:prstClr val="black"/>
                </a:solidFill>
                <a:effectLst/>
                <a:uLnTx/>
                <a:uFillTx/>
                <a:latin typeface="Calibri"/>
                <a:ea typeface="+mn-ea"/>
                <a:cs typeface="+mn-cs"/>
              </a:rPr>
              <a:t>Beveiligings</a:t>
            </a:r>
            <a:r>
              <a:rPr kumimoji="0" lang="fr-BE" sz="16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err="1">
                <a:ln>
                  <a:noFill/>
                </a:ln>
                <a:solidFill>
                  <a:prstClr val="black"/>
                </a:solidFill>
                <a:effectLst/>
                <a:uLnTx/>
                <a:uFillTx/>
                <a:latin typeface="Calibri"/>
                <a:ea typeface="+mn-ea"/>
                <a:cs typeface="+mn-cs"/>
              </a:rPr>
              <a:t>componenten</a:t>
            </a:r>
            <a:endParaRPr kumimoji="0" lang="fr-B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32" name="Rectangle 31"/>
          <p:cNvSpPr/>
          <p:nvPr/>
        </p:nvSpPr>
        <p:spPr>
          <a:xfrm>
            <a:off x="8256240" y="1648545"/>
            <a:ext cx="2010070" cy="432048"/>
          </a:xfrm>
          <a:prstGeom prst="rect">
            <a:avLst/>
          </a:prstGeom>
          <a:ln w="25400">
            <a:solidFill>
              <a:schemeClr val="bg1">
                <a:lumMod val="6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a:ln>
                  <a:noFill/>
                </a:ln>
                <a:solidFill>
                  <a:prstClr val="black"/>
                </a:solidFill>
                <a:effectLst/>
                <a:uLnTx/>
                <a:uFillTx/>
                <a:latin typeface="Calibri"/>
                <a:ea typeface="+mn-ea"/>
                <a:cs typeface="+mn-cs"/>
              </a:rPr>
              <a:t>4. </a:t>
            </a:r>
            <a:r>
              <a:rPr kumimoji="0" lang="fr-BE" sz="1600" b="0" i="0" u="none" strike="noStrike" kern="1200" cap="none" spc="0" normalizeH="0" baseline="0" noProof="0" dirty="0" err="1">
                <a:ln>
                  <a:noFill/>
                </a:ln>
                <a:solidFill>
                  <a:prstClr val="black"/>
                </a:solidFill>
                <a:effectLst/>
                <a:uLnTx/>
                <a:uFillTx/>
                <a:latin typeface="Calibri"/>
                <a:ea typeface="+mn-ea"/>
                <a:cs typeface="+mn-cs"/>
              </a:rPr>
              <a:t>Authentieke</a:t>
            </a:r>
            <a:endParaRPr kumimoji="0" lang="fr-BE"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err="1">
                <a:ln>
                  <a:noFill/>
                </a:ln>
                <a:solidFill>
                  <a:prstClr val="black"/>
                </a:solidFill>
                <a:effectLst/>
                <a:uLnTx/>
                <a:uFillTx/>
                <a:latin typeface="Calibri"/>
                <a:ea typeface="+mn-ea"/>
                <a:cs typeface="+mn-cs"/>
              </a:rPr>
              <a:t>Bronnen</a:t>
            </a:r>
            <a:endParaRPr kumimoji="0" lang="fr-B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34" name="Rectangle 33"/>
          <p:cNvSpPr/>
          <p:nvPr/>
        </p:nvSpPr>
        <p:spPr>
          <a:xfrm>
            <a:off x="2731558" y="4869160"/>
            <a:ext cx="1492235" cy="432048"/>
          </a:xfrm>
          <a:prstGeom prst="rect">
            <a:avLst/>
          </a:prstGeom>
          <a:ln w="25400">
            <a:solidFill>
              <a:schemeClr val="bg1">
                <a:lumMod val="6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a:ln>
                  <a:noFill/>
                </a:ln>
                <a:solidFill>
                  <a:prstClr val="black"/>
                </a:solidFill>
                <a:effectLst/>
                <a:uLnTx/>
                <a:uFillTx/>
                <a:latin typeface="Calibri"/>
                <a:ea typeface="+mn-ea"/>
                <a:cs typeface="+mn-cs"/>
              </a:rPr>
              <a:t>5. Interfaces</a:t>
            </a:r>
          </a:p>
        </p:txBody>
      </p:sp>
      <p:sp>
        <p:nvSpPr>
          <p:cNvPr id="35" name="TextBox 34"/>
          <p:cNvSpPr txBox="1"/>
          <p:nvPr/>
        </p:nvSpPr>
        <p:spPr>
          <a:xfrm>
            <a:off x="8254418" y="1203554"/>
            <a:ext cx="133562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beheer</a:t>
            </a:r>
            <a:r>
              <a:rPr kumimoji="0" lang="fr-BE" sz="1400" b="0" i="1" u="none" strike="noStrike" kern="1200" cap="none" spc="0" normalizeH="0" baseline="0" noProof="0" dirty="0">
                <a:ln>
                  <a:noFill/>
                </a:ln>
                <a:solidFill>
                  <a:srgbClr val="1F497D"/>
                </a:solidFill>
                <a:effectLst/>
                <a:uLnTx/>
                <a:uFillTx/>
                <a:latin typeface="Calibri"/>
                <a:ea typeface="+mn-ea"/>
                <a:cs typeface="+mn-cs"/>
              </a:rPr>
              <a:t> </a:t>
            </a:r>
            <a:r>
              <a:rPr kumimoji="0" lang="fr-BE" sz="1400" b="0" i="1" u="none" strike="noStrike" kern="1200" cap="none" spc="0" normalizeH="0" baseline="0" noProof="0" dirty="0" err="1">
                <a:ln>
                  <a:noFill/>
                </a:ln>
                <a:solidFill>
                  <a:srgbClr val="1F497D"/>
                </a:solidFill>
                <a:effectLst/>
                <a:uLnTx/>
                <a:uFillTx/>
                <a:latin typeface="Calibri"/>
                <a:ea typeface="+mn-ea"/>
                <a:cs typeface="+mn-cs"/>
              </a:rPr>
              <a:t>bronnen</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36" name="TextBox 35"/>
          <p:cNvSpPr txBox="1"/>
          <p:nvPr/>
        </p:nvSpPr>
        <p:spPr>
          <a:xfrm>
            <a:off x="9048328" y="2132857"/>
            <a:ext cx="161281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ontsluiting</a:t>
            </a:r>
            <a:r>
              <a:rPr kumimoji="0" lang="fr-BE" sz="1400" b="0" i="1" u="none" strike="noStrike" kern="1200" cap="none" spc="0" normalizeH="0" baseline="0" noProof="0" dirty="0">
                <a:ln>
                  <a:noFill/>
                </a:ln>
                <a:solidFill>
                  <a:srgbClr val="1F497D"/>
                </a:solidFill>
                <a:effectLst/>
                <a:uLnTx/>
                <a:uFillTx/>
                <a:latin typeface="Calibri"/>
                <a:ea typeface="+mn-ea"/>
                <a:cs typeface="+mn-cs"/>
              </a:rPr>
              <a:t> </a:t>
            </a:r>
            <a:r>
              <a:rPr kumimoji="0" lang="fr-BE" sz="1400" b="0" i="1" u="none" strike="noStrike" kern="1200" cap="none" spc="0" normalizeH="0" baseline="0" noProof="0" dirty="0" err="1">
                <a:ln>
                  <a:noFill/>
                </a:ln>
                <a:solidFill>
                  <a:srgbClr val="1F497D"/>
                </a:solidFill>
                <a:effectLst/>
                <a:uLnTx/>
                <a:uFillTx/>
                <a:latin typeface="Calibri"/>
                <a:ea typeface="+mn-ea"/>
                <a:cs typeface="+mn-cs"/>
              </a:rPr>
              <a:t>bronnen</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37" name="TextBox 36"/>
          <p:cNvSpPr txBox="1"/>
          <p:nvPr/>
        </p:nvSpPr>
        <p:spPr>
          <a:xfrm>
            <a:off x="3175816" y="908721"/>
            <a:ext cx="119199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timestamping</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38" name="TextBox 37"/>
          <p:cNvSpPr txBox="1"/>
          <p:nvPr/>
        </p:nvSpPr>
        <p:spPr>
          <a:xfrm>
            <a:off x="2174436" y="2267001"/>
            <a:ext cx="118526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handtekening</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39" name="TextBox 38"/>
          <p:cNvSpPr txBox="1"/>
          <p:nvPr/>
        </p:nvSpPr>
        <p:spPr>
          <a:xfrm>
            <a:off x="2484008" y="2617168"/>
            <a:ext cx="87568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encryptie</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41" name="TextBox 40"/>
          <p:cNvSpPr txBox="1"/>
          <p:nvPr/>
        </p:nvSpPr>
        <p:spPr>
          <a:xfrm>
            <a:off x="2772422" y="1249016"/>
            <a:ext cx="7312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logging</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42" name="Rectangle 41"/>
          <p:cNvSpPr/>
          <p:nvPr/>
        </p:nvSpPr>
        <p:spPr>
          <a:xfrm>
            <a:off x="5306414" y="1124745"/>
            <a:ext cx="1725690" cy="340295"/>
          </a:xfrm>
          <a:prstGeom prst="rect">
            <a:avLst/>
          </a:prstGeom>
          <a:ln w="25400">
            <a:solidFill>
              <a:schemeClr val="bg1">
                <a:lumMod val="6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a:ln>
                  <a:noFill/>
                </a:ln>
                <a:solidFill>
                  <a:prstClr val="black"/>
                </a:solidFill>
                <a:effectLst/>
                <a:uLnTx/>
                <a:uFillTx/>
                <a:latin typeface="Calibri"/>
                <a:ea typeface="+mn-ea"/>
                <a:cs typeface="+mn-cs"/>
              </a:rPr>
              <a:t>2. </a:t>
            </a:r>
            <a:r>
              <a:rPr kumimoji="0" lang="fr-BE" sz="1600" b="0" i="0" u="none" strike="noStrike" kern="1200" cap="none" spc="0" normalizeH="0" baseline="0" noProof="0" dirty="0" err="1">
                <a:ln>
                  <a:noFill/>
                </a:ln>
                <a:solidFill>
                  <a:prstClr val="black"/>
                </a:solidFill>
                <a:effectLst/>
                <a:uLnTx/>
                <a:uFillTx/>
                <a:latin typeface="Calibri"/>
                <a:ea typeface="+mn-ea"/>
                <a:cs typeface="+mn-cs"/>
              </a:rPr>
              <a:t>Dossierbeheer</a:t>
            </a:r>
            <a:endParaRPr kumimoji="0" lang="fr-B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TextBox 42"/>
          <p:cNvSpPr txBox="1"/>
          <p:nvPr/>
        </p:nvSpPr>
        <p:spPr>
          <a:xfrm>
            <a:off x="4166487" y="91390"/>
            <a:ext cx="159671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prstClr val="white"/>
                </a:solidFill>
                <a:effectLst/>
                <a:uLnTx/>
                <a:uFillTx/>
                <a:latin typeface="Calibri"/>
                <a:ea typeface="+mn-ea"/>
                <a:cs typeface="+mn-cs"/>
              </a:rPr>
              <a:t>beheer</a:t>
            </a:r>
            <a:r>
              <a:rPr kumimoji="0" lang="fr-BE" sz="1400" b="0" i="1" u="none" strike="noStrike" kern="1200" cap="none" spc="0" normalizeH="0" baseline="0" noProof="0" dirty="0">
                <a:ln>
                  <a:noFill/>
                </a:ln>
                <a:solidFill>
                  <a:prstClr val="white"/>
                </a:solidFill>
                <a:effectLst/>
                <a:uLnTx/>
                <a:uFillTx/>
                <a:latin typeface="Calibri"/>
                <a:ea typeface="+mn-ea"/>
                <a:cs typeface="+mn-cs"/>
              </a:rPr>
              <a:t> van comités</a:t>
            </a:r>
          </a:p>
        </p:txBody>
      </p:sp>
      <p:sp>
        <p:nvSpPr>
          <p:cNvPr id="44" name="TextBox 43"/>
          <p:cNvSpPr txBox="1"/>
          <p:nvPr/>
        </p:nvSpPr>
        <p:spPr>
          <a:xfrm>
            <a:off x="7790233" y="240904"/>
            <a:ext cx="176106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a:ln>
                  <a:noFill/>
                </a:ln>
                <a:solidFill>
                  <a:prstClr val="white"/>
                </a:solidFill>
                <a:effectLst/>
                <a:uLnTx/>
                <a:uFillTx/>
                <a:latin typeface="Calibri"/>
                <a:ea typeface="+mn-ea"/>
                <a:cs typeface="+mn-cs"/>
              </a:rPr>
              <a:t>parlementaire </a:t>
            </a:r>
            <a:r>
              <a:rPr kumimoji="0" lang="fr-BE" sz="1400" b="0" i="1" u="none" strike="noStrike" kern="1200" cap="none" spc="0" normalizeH="0" baseline="0" noProof="0" dirty="0" err="1">
                <a:ln>
                  <a:noFill/>
                </a:ln>
                <a:solidFill>
                  <a:prstClr val="white"/>
                </a:solidFill>
                <a:effectLst/>
                <a:uLnTx/>
                <a:uFillTx/>
                <a:latin typeface="Calibri"/>
                <a:ea typeface="+mn-ea"/>
                <a:cs typeface="+mn-cs"/>
              </a:rPr>
              <a:t>vragen</a:t>
            </a:r>
            <a:endParaRPr kumimoji="0" lang="fr-BE" sz="1400" b="0" i="1" u="none" strike="noStrike" kern="1200" cap="none" spc="0" normalizeH="0" baseline="0" noProof="0" dirty="0">
              <a:ln>
                <a:noFill/>
              </a:ln>
              <a:solidFill>
                <a:prstClr val="white"/>
              </a:solidFill>
              <a:effectLst/>
              <a:uLnTx/>
              <a:uFillTx/>
              <a:latin typeface="Calibri"/>
              <a:ea typeface="+mn-ea"/>
              <a:cs typeface="+mn-cs"/>
            </a:endParaRPr>
          </a:p>
        </p:txBody>
      </p:sp>
      <p:sp>
        <p:nvSpPr>
          <p:cNvPr id="46" name="TextBox 45"/>
          <p:cNvSpPr txBox="1"/>
          <p:nvPr/>
        </p:nvSpPr>
        <p:spPr>
          <a:xfrm>
            <a:off x="3279634" y="5486720"/>
            <a:ext cx="71295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devices</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47" name="TextBox 46"/>
          <p:cNvSpPr txBox="1"/>
          <p:nvPr/>
        </p:nvSpPr>
        <p:spPr>
          <a:xfrm>
            <a:off x="3645742" y="5296828"/>
            <a:ext cx="51488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a:ln>
                  <a:noFill/>
                </a:ln>
                <a:solidFill>
                  <a:srgbClr val="1F497D"/>
                </a:solidFill>
                <a:effectLst/>
                <a:uLnTx/>
                <a:uFillTx/>
                <a:latin typeface="Calibri"/>
                <a:ea typeface="+mn-ea"/>
                <a:cs typeface="+mn-cs"/>
              </a:rPr>
              <a:t>CMS</a:t>
            </a:r>
          </a:p>
        </p:txBody>
      </p:sp>
      <p:sp>
        <p:nvSpPr>
          <p:cNvPr id="48" name="TextBox 47"/>
          <p:cNvSpPr txBox="1"/>
          <p:nvPr/>
        </p:nvSpPr>
        <p:spPr>
          <a:xfrm>
            <a:off x="2391740" y="4561384"/>
            <a:ext cx="77136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Chatbot</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49" name="TextBox 48"/>
          <p:cNvSpPr txBox="1"/>
          <p:nvPr/>
        </p:nvSpPr>
        <p:spPr>
          <a:xfrm>
            <a:off x="2424108" y="4090791"/>
            <a:ext cx="94307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C00000"/>
                </a:solidFill>
                <a:effectLst/>
                <a:uLnTx/>
                <a:uFillTx/>
                <a:latin typeface="Calibri"/>
                <a:ea typeface="+mn-ea"/>
                <a:cs typeface="+mn-cs"/>
              </a:rPr>
              <a:t>frontoffice</a:t>
            </a:r>
            <a:endParaRPr kumimoji="0" lang="fr-BE" sz="1400" b="0" i="1" u="none" strike="noStrike" kern="1200" cap="none" spc="0" normalizeH="0" baseline="0" noProof="0" dirty="0">
              <a:ln>
                <a:noFill/>
              </a:ln>
              <a:solidFill>
                <a:srgbClr val="C00000"/>
              </a:solidFill>
              <a:effectLst/>
              <a:uLnTx/>
              <a:uFillTx/>
              <a:latin typeface="Calibri"/>
              <a:ea typeface="+mn-ea"/>
              <a:cs typeface="+mn-cs"/>
            </a:endParaRPr>
          </a:p>
        </p:txBody>
      </p:sp>
      <p:sp>
        <p:nvSpPr>
          <p:cNvPr id="50" name="TextBox 49"/>
          <p:cNvSpPr txBox="1"/>
          <p:nvPr/>
        </p:nvSpPr>
        <p:spPr>
          <a:xfrm>
            <a:off x="4380165" y="1528477"/>
            <a:ext cx="119936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dossierbeheer</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51" name="TextBox 50"/>
          <p:cNvSpPr txBox="1"/>
          <p:nvPr/>
        </p:nvSpPr>
        <p:spPr>
          <a:xfrm>
            <a:off x="6168009" y="2257128"/>
            <a:ext cx="100219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archivering</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52" name="TextBox 51"/>
          <p:cNvSpPr txBox="1"/>
          <p:nvPr/>
        </p:nvSpPr>
        <p:spPr>
          <a:xfrm>
            <a:off x="7868642" y="3769296"/>
            <a:ext cx="135601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C00000"/>
                </a:solidFill>
                <a:effectLst/>
                <a:uLnTx/>
                <a:uFillTx/>
                <a:latin typeface="Calibri"/>
                <a:ea typeface="+mn-ea"/>
                <a:cs typeface="+mn-cs"/>
              </a:rPr>
              <a:t>attesten</a:t>
            </a:r>
            <a:r>
              <a:rPr kumimoji="0" lang="fr-BE" sz="1400" b="0" i="1" u="none" strike="noStrike" kern="1200" cap="none" spc="0" normalizeH="0" baseline="0" noProof="0" dirty="0">
                <a:ln>
                  <a:noFill/>
                </a:ln>
                <a:solidFill>
                  <a:srgbClr val="C00000"/>
                </a:solidFill>
                <a:effectLst/>
                <a:uLnTx/>
                <a:uFillTx/>
                <a:latin typeface="Calibri"/>
                <a:ea typeface="+mn-ea"/>
                <a:cs typeface="+mn-cs"/>
              </a:rPr>
              <a:t> </a:t>
            </a:r>
            <a:r>
              <a:rPr kumimoji="0" lang="fr-BE" sz="1400" b="0" i="1" u="none" strike="noStrike" kern="1200" cap="none" spc="0" normalizeH="0" baseline="0" noProof="0" dirty="0" err="1">
                <a:ln>
                  <a:noFill/>
                </a:ln>
                <a:solidFill>
                  <a:srgbClr val="C00000"/>
                </a:solidFill>
                <a:effectLst/>
                <a:uLnTx/>
                <a:uFillTx/>
                <a:latin typeface="Calibri"/>
                <a:ea typeface="+mn-ea"/>
                <a:cs typeface="+mn-cs"/>
              </a:rPr>
              <a:t>leveren</a:t>
            </a:r>
            <a:endParaRPr kumimoji="0" lang="fr-BE" sz="1400" b="0" i="1" u="none" strike="noStrike" kern="1200" cap="none" spc="0" normalizeH="0" baseline="0" noProof="0" dirty="0">
              <a:ln>
                <a:noFill/>
              </a:ln>
              <a:solidFill>
                <a:srgbClr val="C00000"/>
              </a:solidFill>
              <a:effectLst/>
              <a:uLnTx/>
              <a:uFillTx/>
              <a:latin typeface="Calibri"/>
              <a:ea typeface="+mn-ea"/>
              <a:cs typeface="+mn-cs"/>
            </a:endParaRPr>
          </a:p>
        </p:txBody>
      </p:sp>
      <p:sp>
        <p:nvSpPr>
          <p:cNvPr id="53" name="TextBox 52"/>
          <p:cNvSpPr txBox="1"/>
          <p:nvPr/>
        </p:nvSpPr>
        <p:spPr>
          <a:xfrm>
            <a:off x="6960097" y="3861049"/>
            <a:ext cx="94391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C00000"/>
                </a:solidFill>
                <a:effectLst/>
                <a:uLnTx/>
                <a:uFillTx/>
                <a:latin typeface="Calibri"/>
                <a:ea typeface="+mn-ea"/>
                <a:cs typeface="+mn-cs"/>
              </a:rPr>
              <a:t>factureren</a:t>
            </a:r>
            <a:endParaRPr kumimoji="0" lang="fr-BE" sz="1400" b="0" i="1" u="none" strike="noStrike" kern="1200" cap="none" spc="0" normalizeH="0" baseline="0" noProof="0" dirty="0">
              <a:ln>
                <a:noFill/>
              </a:ln>
              <a:solidFill>
                <a:srgbClr val="C00000"/>
              </a:solidFill>
              <a:effectLst/>
              <a:uLnTx/>
              <a:uFillTx/>
              <a:latin typeface="Calibri"/>
              <a:ea typeface="+mn-ea"/>
              <a:cs typeface="+mn-cs"/>
            </a:endParaRPr>
          </a:p>
        </p:txBody>
      </p:sp>
      <p:sp>
        <p:nvSpPr>
          <p:cNvPr id="54" name="TextBox 53"/>
          <p:cNvSpPr txBox="1"/>
          <p:nvPr/>
        </p:nvSpPr>
        <p:spPr>
          <a:xfrm>
            <a:off x="7075594" y="4139208"/>
            <a:ext cx="96462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C00000"/>
                </a:solidFill>
                <a:effectLst/>
                <a:uLnTx/>
                <a:uFillTx/>
                <a:latin typeface="Calibri"/>
                <a:ea typeface="+mn-ea"/>
                <a:cs typeface="+mn-cs"/>
              </a:rPr>
              <a:t>invorderen</a:t>
            </a:r>
            <a:endParaRPr kumimoji="0" lang="fr-BE" sz="1400" b="0" i="1" u="none" strike="noStrike" kern="1200" cap="none" spc="0" normalizeH="0" baseline="0" noProof="0" dirty="0">
              <a:ln>
                <a:noFill/>
              </a:ln>
              <a:solidFill>
                <a:srgbClr val="C00000"/>
              </a:solidFill>
              <a:effectLst/>
              <a:uLnTx/>
              <a:uFillTx/>
              <a:latin typeface="Calibri"/>
              <a:ea typeface="+mn-ea"/>
              <a:cs typeface="+mn-cs"/>
            </a:endParaRPr>
          </a:p>
        </p:txBody>
      </p:sp>
      <p:sp>
        <p:nvSpPr>
          <p:cNvPr id="55" name="TextBox 54"/>
          <p:cNvSpPr txBox="1"/>
          <p:nvPr/>
        </p:nvSpPr>
        <p:spPr>
          <a:xfrm>
            <a:off x="4799857" y="3861049"/>
            <a:ext cx="174054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C00000"/>
                </a:solidFill>
                <a:effectLst/>
                <a:uLnTx/>
                <a:uFillTx/>
                <a:latin typeface="Calibri"/>
                <a:ea typeface="+mn-ea"/>
                <a:cs typeface="+mn-cs"/>
              </a:rPr>
              <a:t>onderzoeken</a:t>
            </a:r>
            <a:r>
              <a:rPr kumimoji="0" lang="fr-BE" sz="1400" b="0" i="1" u="none" strike="noStrike" kern="1200" cap="none" spc="0" normalizeH="0" baseline="0" noProof="0" dirty="0">
                <a:ln>
                  <a:noFill/>
                </a:ln>
                <a:solidFill>
                  <a:srgbClr val="C00000"/>
                </a:solidFill>
                <a:effectLst/>
                <a:uLnTx/>
                <a:uFillTx/>
                <a:latin typeface="Calibri"/>
                <a:ea typeface="+mn-ea"/>
                <a:cs typeface="+mn-cs"/>
              </a:rPr>
              <a:t> </a:t>
            </a:r>
            <a:r>
              <a:rPr kumimoji="0" lang="fr-BE" sz="1400" b="0" i="1" u="none" strike="noStrike" kern="1200" cap="none" spc="0" normalizeH="0" baseline="0" noProof="0" dirty="0" err="1">
                <a:ln>
                  <a:noFill/>
                </a:ln>
                <a:solidFill>
                  <a:srgbClr val="C00000"/>
                </a:solidFill>
                <a:effectLst/>
                <a:uLnTx/>
                <a:uFillTx/>
                <a:latin typeface="Calibri"/>
                <a:ea typeface="+mn-ea"/>
                <a:cs typeface="+mn-cs"/>
              </a:rPr>
              <a:t>beheren</a:t>
            </a:r>
            <a:endParaRPr kumimoji="0" lang="fr-BE" sz="1400" b="0" i="1" u="none" strike="noStrike" kern="1200" cap="none" spc="0" normalizeH="0" baseline="0" noProof="0" dirty="0">
              <a:ln>
                <a:noFill/>
              </a:ln>
              <a:solidFill>
                <a:srgbClr val="C00000"/>
              </a:solidFill>
              <a:effectLst/>
              <a:uLnTx/>
              <a:uFillTx/>
              <a:latin typeface="Calibri"/>
              <a:ea typeface="+mn-ea"/>
              <a:cs typeface="+mn-cs"/>
            </a:endParaRPr>
          </a:p>
        </p:txBody>
      </p:sp>
      <p:sp>
        <p:nvSpPr>
          <p:cNvPr id="60" name="TextBox 59"/>
          <p:cNvSpPr txBox="1"/>
          <p:nvPr/>
        </p:nvSpPr>
        <p:spPr>
          <a:xfrm>
            <a:off x="1597545" y="6361584"/>
            <a:ext cx="113364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prstClr val="white"/>
                </a:solidFill>
                <a:effectLst/>
                <a:uLnTx/>
                <a:uFillTx/>
                <a:latin typeface="Calibri"/>
                <a:ea typeface="+mn-ea"/>
                <a:cs typeface="+mn-cs"/>
              </a:rPr>
              <a:t>boekhouding</a:t>
            </a:r>
            <a:endParaRPr kumimoji="0" lang="fr-BE" sz="1400" b="0" i="1" u="none" strike="noStrike" kern="1200" cap="none" spc="0" normalizeH="0" baseline="0" noProof="0" dirty="0">
              <a:ln>
                <a:noFill/>
              </a:ln>
              <a:solidFill>
                <a:prstClr val="white"/>
              </a:solidFill>
              <a:effectLst/>
              <a:uLnTx/>
              <a:uFillTx/>
              <a:latin typeface="Calibri"/>
              <a:ea typeface="+mn-ea"/>
              <a:cs typeface="+mn-cs"/>
            </a:endParaRPr>
          </a:p>
        </p:txBody>
      </p:sp>
      <p:sp>
        <p:nvSpPr>
          <p:cNvPr id="61" name="TextBox 60"/>
          <p:cNvSpPr txBox="1"/>
          <p:nvPr/>
        </p:nvSpPr>
        <p:spPr>
          <a:xfrm>
            <a:off x="2821682" y="6577608"/>
            <a:ext cx="77027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a:ln>
                  <a:noFill/>
                </a:ln>
                <a:solidFill>
                  <a:prstClr val="white"/>
                </a:solidFill>
                <a:effectLst/>
                <a:uLnTx/>
                <a:uFillTx/>
                <a:latin typeface="Calibri"/>
                <a:ea typeface="+mn-ea"/>
                <a:cs typeface="+mn-cs"/>
              </a:rPr>
              <a:t>intranet</a:t>
            </a:r>
          </a:p>
        </p:txBody>
      </p:sp>
      <p:sp>
        <p:nvSpPr>
          <p:cNvPr id="62" name="TextBox 61"/>
          <p:cNvSpPr txBox="1"/>
          <p:nvPr/>
        </p:nvSpPr>
        <p:spPr>
          <a:xfrm>
            <a:off x="3669542" y="6309321"/>
            <a:ext cx="88998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prstClr val="white"/>
                </a:solidFill>
                <a:effectLst/>
                <a:uLnTx/>
                <a:uFillTx/>
                <a:latin typeface="Calibri"/>
                <a:ea typeface="+mn-ea"/>
                <a:cs typeface="+mn-cs"/>
              </a:rPr>
              <a:t>personeel</a:t>
            </a:r>
            <a:endParaRPr kumimoji="0" lang="fr-BE" sz="1400" b="0" i="1" u="none" strike="noStrike" kern="1200" cap="none" spc="0" normalizeH="0" baseline="0" noProof="0" dirty="0">
              <a:ln>
                <a:noFill/>
              </a:ln>
              <a:solidFill>
                <a:prstClr val="white"/>
              </a:solidFill>
              <a:effectLst/>
              <a:uLnTx/>
              <a:uFillTx/>
              <a:latin typeface="Calibri"/>
              <a:ea typeface="+mn-ea"/>
              <a:cs typeface="+mn-cs"/>
            </a:endParaRPr>
          </a:p>
        </p:txBody>
      </p:sp>
      <p:sp>
        <p:nvSpPr>
          <p:cNvPr id="63" name="TextBox 62"/>
          <p:cNvSpPr txBox="1"/>
          <p:nvPr/>
        </p:nvSpPr>
        <p:spPr>
          <a:xfrm>
            <a:off x="7968208" y="6577608"/>
            <a:ext cx="79021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prstClr val="white"/>
                </a:solidFill>
                <a:effectLst/>
                <a:uLnTx/>
                <a:uFillTx/>
                <a:latin typeface="Calibri"/>
                <a:ea typeface="+mn-ea"/>
                <a:cs typeface="+mn-cs"/>
              </a:rPr>
              <a:t>logistiek</a:t>
            </a:r>
            <a:endParaRPr kumimoji="0" lang="fr-BE" sz="1400" b="0" i="1" u="none" strike="noStrike" kern="1200" cap="none" spc="0" normalizeH="0" baseline="0" noProof="0" dirty="0">
              <a:ln>
                <a:noFill/>
              </a:ln>
              <a:solidFill>
                <a:prstClr val="white"/>
              </a:solidFill>
              <a:effectLst/>
              <a:uLnTx/>
              <a:uFillTx/>
              <a:latin typeface="Calibri"/>
              <a:ea typeface="+mn-ea"/>
              <a:cs typeface="+mn-cs"/>
            </a:endParaRPr>
          </a:p>
        </p:txBody>
      </p:sp>
      <p:sp>
        <p:nvSpPr>
          <p:cNvPr id="64" name="TextBox 63"/>
          <p:cNvSpPr txBox="1"/>
          <p:nvPr/>
        </p:nvSpPr>
        <p:spPr>
          <a:xfrm>
            <a:off x="7464152" y="6237313"/>
            <a:ext cx="83144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prstClr val="white"/>
                </a:solidFill>
                <a:effectLst/>
                <a:uLnTx/>
                <a:uFillTx/>
                <a:latin typeface="Calibri"/>
                <a:ea typeface="+mn-ea"/>
                <a:cs typeface="+mn-cs"/>
              </a:rPr>
              <a:t>vertaling</a:t>
            </a:r>
            <a:endParaRPr kumimoji="0" lang="fr-BE" sz="1400" b="0" i="1" u="none" strike="noStrike" kern="1200" cap="none" spc="0" normalizeH="0" baseline="0" noProof="0" dirty="0">
              <a:ln>
                <a:noFill/>
              </a:ln>
              <a:solidFill>
                <a:prstClr val="white"/>
              </a:solidFill>
              <a:effectLst/>
              <a:uLnTx/>
              <a:uFillTx/>
              <a:latin typeface="Calibri"/>
              <a:ea typeface="+mn-ea"/>
              <a:cs typeface="+mn-cs"/>
            </a:endParaRPr>
          </a:p>
        </p:txBody>
      </p:sp>
      <p:sp>
        <p:nvSpPr>
          <p:cNvPr id="65" name="TextBox 64"/>
          <p:cNvSpPr txBox="1"/>
          <p:nvPr/>
        </p:nvSpPr>
        <p:spPr>
          <a:xfrm>
            <a:off x="9264352" y="6577608"/>
            <a:ext cx="137601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prstClr val="white"/>
                </a:solidFill>
                <a:effectLst/>
                <a:uLnTx/>
                <a:uFillTx/>
                <a:latin typeface="Calibri"/>
                <a:ea typeface="+mn-ea"/>
                <a:cs typeface="+mn-cs"/>
              </a:rPr>
              <a:t>kadercontracten</a:t>
            </a:r>
            <a:endParaRPr kumimoji="0" lang="fr-BE" sz="1400" b="0" i="1" u="none" strike="noStrike" kern="1200" cap="none" spc="0" normalizeH="0" baseline="0" noProof="0" dirty="0">
              <a:ln>
                <a:noFill/>
              </a:ln>
              <a:solidFill>
                <a:prstClr val="white"/>
              </a:solidFill>
              <a:effectLst/>
              <a:uLnTx/>
              <a:uFillTx/>
              <a:latin typeface="Calibri"/>
              <a:ea typeface="+mn-ea"/>
              <a:cs typeface="+mn-cs"/>
            </a:endParaRPr>
          </a:p>
        </p:txBody>
      </p:sp>
      <p:sp>
        <p:nvSpPr>
          <p:cNvPr id="66" name="TextBox 65"/>
          <p:cNvSpPr txBox="1"/>
          <p:nvPr/>
        </p:nvSpPr>
        <p:spPr>
          <a:xfrm>
            <a:off x="3821942" y="6577608"/>
            <a:ext cx="92525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a:ln>
                  <a:noFill/>
                </a:ln>
                <a:solidFill>
                  <a:prstClr val="white"/>
                </a:solidFill>
                <a:effectLst/>
                <a:uLnTx/>
                <a:uFillTx/>
                <a:latin typeface="Calibri"/>
                <a:ea typeface="+mn-ea"/>
                <a:cs typeface="+mn-cs"/>
              </a:rPr>
              <a:t>e-learning</a:t>
            </a:r>
          </a:p>
        </p:txBody>
      </p:sp>
      <p:sp>
        <p:nvSpPr>
          <p:cNvPr id="67" name="TextBox 66"/>
          <p:cNvSpPr txBox="1"/>
          <p:nvPr/>
        </p:nvSpPr>
        <p:spPr>
          <a:xfrm>
            <a:off x="8112225" y="2348880"/>
            <a:ext cx="116192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codelijsten</a:t>
            </a:r>
            <a:r>
              <a:rPr kumimoji="0" lang="fr-BE" sz="1400" b="0" i="1" u="none" strike="noStrike" kern="1200" cap="none" spc="0" normalizeH="0" baseline="0" noProof="0" dirty="0">
                <a:ln>
                  <a:noFill/>
                </a:ln>
                <a:solidFill>
                  <a:srgbClr val="1F497D"/>
                </a:solidFill>
                <a:effectLst/>
                <a:uLnTx/>
                <a:uFillTx/>
                <a:latin typeface="Calibri"/>
                <a:ea typeface="+mn-ea"/>
                <a:cs typeface="+mn-cs"/>
              </a:rPr>
              <a:t> &amp;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a:ln>
                  <a:noFill/>
                </a:ln>
                <a:solidFill>
                  <a:srgbClr val="1F497D"/>
                </a:solidFill>
                <a:effectLst/>
                <a:uLnTx/>
                <a:uFillTx/>
                <a:latin typeface="Calibri"/>
                <a:ea typeface="+mn-ea"/>
                <a:cs typeface="+mn-cs"/>
              </a:rPr>
              <a:t> </a:t>
            </a:r>
            <a:r>
              <a:rPr kumimoji="0" lang="fr-BE" sz="1400" b="0" i="1" u="none" strike="noStrike" kern="1200" cap="none" spc="0" normalizeH="0" baseline="0" noProof="0" dirty="0" err="1">
                <a:ln>
                  <a:noFill/>
                </a:ln>
                <a:solidFill>
                  <a:srgbClr val="1F497D"/>
                </a:solidFill>
                <a:effectLst/>
                <a:uLnTx/>
                <a:uFillTx/>
                <a:latin typeface="Calibri"/>
                <a:ea typeface="+mn-ea"/>
                <a:cs typeface="+mn-cs"/>
              </a:rPr>
              <a:t>glossaria</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68" name="TextBox 67"/>
          <p:cNvSpPr txBox="1"/>
          <p:nvPr/>
        </p:nvSpPr>
        <p:spPr>
          <a:xfrm>
            <a:off x="5027718" y="6612812"/>
            <a:ext cx="138191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a:ln>
                  <a:noFill/>
                </a:ln>
                <a:solidFill>
                  <a:prstClr val="white"/>
                </a:solidFill>
                <a:effectLst/>
                <a:uLnTx/>
                <a:uFillTx/>
                <a:latin typeface="Calibri"/>
                <a:ea typeface="+mn-ea"/>
                <a:cs typeface="+mn-cs"/>
              </a:rPr>
              <a:t>software </a:t>
            </a:r>
            <a:r>
              <a:rPr kumimoji="0" lang="fr-BE" sz="1400" b="0" i="1" u="none" strike="noStrike" kern="1200" cap="none" spc="0" normalizeH="0" baseline="0" noProof="0" dirty="0" err="1">
                <a:ln>
                  <a:noFill/>
                </a:ln>
                <a:solidFill>
                  <a:prstClr val="white"/>
                </a:solidFill>
                <a:effectLst/>
                <a:uLnTx/>
                <a:uFillTx/>
                <a:latin typeface="Calibri"/>
                <a:ea typeface="+mn-ea"/>
                <a:cs typeface="+mn-cs"/>
              </a:rPr>
              <a:t>factory</a:t>
            </a:r>
            <a:endParaRPr kumimoji="0" lang="fr-BE" sz="1400" b="0" i="1" u="none" strike="noStrike" kern="1200" cap="none" spc="0" normalizeH="0" baseline="0" noProof="0" dirty="0">
              <a:ln>
                <a:noFill/>
              </a:ln>
              <a:solidFill>
                <a:prstClr val="white"/>
              </a:solidFill>
              <a:effectLst/>
              <a:uLnTx/>
              <a:uFillTx/>
              <a:latin typeface="Calibri"/>
              <a:ea typeface="+mn-ea"/>
              <a:cs typeface="+mn-cs"/>
            </a:endParaRPr>
          </a:p>
        </p:txBody>
      </p:sp>
      <p:sp>
        <p:nvSpPr>
          <p:cNvPr id="69" name="TextBox 68"/>
          <p:cNvSpPr txBox="1"/>
          <p:nvPr/>
        </p:nvSpPr>
        <p:spPr>
          <a:xfrm>
            <a:off x="4559528" y="2143730"/>
            <a:ext cx="13965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documentopslag</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70" name="TextBox 69"/>
          <p:cNvSpPr txBox="1"/>
          <p:nvPr/>
        </p:nvSpPr>
        <p:spPr>
          <a:xfrm>
            <a:off x="5591945" y="2545160"/>
            <a:ext cx="192174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documenttransformatie</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71" name="TextBox 70"/>
          <p:cNvSpPr txBox="1"/>
          <p:nvPr/>
        </p:nvSpPr>
        <p:spPr>
          <a:xfrm>
            <a:off x="3974626" y="1847373"/>
            <a:ext cx="110927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rapportering</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73" name="TextBox 72"/>
          <p:cNvSpPr txBox="1"/>
          <p:nvPr/>
        </p:nvSpPr>
        <p:spPr>
          <a:xfrm>
            <a:off x="5876544" y="5229200"/>
            <a:ext cx="244458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identificatie</a:t>
            </a:r>
            <a:r>
              <a:rPr kumimoji="0" lang="fr-BE" sz="1400" b="0" i="1" u="none" strike="noStrike" kern="1200" cap="none" spc="0" normalizeH="0" baseline="0" noProof="0" dirty="0">
                <a:ln>
                  <a:noFill/>
                </a:ln>
                <a:solidFill>
                  <a:srgbClr val="1F497D"/>
                </a:solidFill>
                <a:effectLst/>
                <a:uLnTx/>
                <a:uFillTx/>
                <a:latin typeface="Calibri"/>
                <a:ea typeface="+mn-ea"/>
                <a:cs typeface="+mn-cs"/>
              </a:rPr>
              <a:t> </a:t>
            </a:r>
            <a:r>
              <a:rPr kumimoji="0" lang="fr-BE" sz="1400" b="0" i="1" u="none" strike="noStrike" kern="1200" cap="none" spc="0" normalizeH="0" baseline="0" noProof="0" dirty="0" err="1">
                <a:ln>
                  <a:noFill/>
                </a:ln>
                <a:solidFill>
                  <a:srgbClr val="1F497D"/>
                </a:solidFill>
                <a:effectLst/>
                <a:uLnTx/>
                <a:uFillTx/>
                <a:latin typeface="Calibri"/>
                <a:ea typeface="+mn-ea"/>
                <a:cs typeface="+mn-cs"/>
              </a:rPr>
              <a:t>personen</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ondernemingen</a:t>
            </a:r>
            <a:r>
              <a:rPr kumimoji="0" lang="fr-BE" sz="1400" b="0" i="1" u="none" strike="noStrike" kern="1200" cap="none" spc="0" normalizeH="0" baseline="0" noProof="0" dirty="0">
                <a:ln>
                  <a:noFill/>
                </a:ln>
                <a:solidFill>
                  <a:srgbClr val="1F497D"/>
                </a:solidFill>
                <a:effectLst/>
                <a:uLnTx/>
                <a:uFillTx/>
                <a:latin typeface="Calibri"/>
                <a:ea typeface="+mn-ea"/>
                <a:cs typeface="+mn-cs"/>
              </a:rPr>
              <a:t>/</a:t>
            </a:r>
            <a:r>
              <a:rPr kumimoji="0" lang="fr-BE" sz="1400" b="0" i="1" u="none" strike="noStrike" kern="1200" cap="none" spc="0" normalizeH="0" baseline="0" noProof="0" dirty="0" err="1">
                <a:ln>
                  <a:noFill/>
                </a:ln>
                <a:solidFill>
                  <a:srgbClr val="1F497D"/>
                </a:solidFill>
                <a:effectLst/>
                <a:uLnTx/>
                <a:uFillTx/>
                <a:latin typeface="Calibri"/>
                <a:ea typeface="+mn-ea"/>
                <a:cs typeface="+mn-cs"/>
              </a:rPr>
              <a:t>buitenlanders</a:t>
            </a:r>
            <a:r>
              <a:rPr kumimoji="0" lang="fr-BE" sz="1400" b="0" i="1" u="none" strike="noStrike" kern="1200" cap="none" spc="0" normalizeH="0" baseline="0" noProof="0" dirty="0">
                <a:ln>
                  <a:noFill/>
                </a:ln>
                <a:solidFill>
                  <a:srgbClr val="1F497D"/>
                </a:solidFill>
                <a:effectLst/>
                <a:uLnTx/>
                <a:uFillTx/>
                <a:latin typeface="Calibri"/>
                <a:ea typeface="+mn-ea"/>
                <a:cs typeface="+mn-cs"/>
              </a:rPr>
              <a:t> </a:t>
            </a:r>
          </a:p>
        </p:txBody>
      </p:sp>
      <p:sp>
        <p:nvSpPr>
          <p:cNvPr id="74" name="TextBox 73"/>
          <p:cNvSpPr txBox="1"/>
          <p:nvPr/>
        </p:nvSpPr>
        <p:spPr>
          <a:xfrm>
            <a:off x="2270500" y="5464970"/>
            <a:ext cx="99700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styleguides</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77" name="TextBox 76"/>
          <p:cNvSpPr txBox="1"/>
          <p:nvPr/>
        </p:nvSpPr>
        <p:spPr>
          <a:xfrm>
            <a:off x="3855748" y="4230467"/>
            <a:ext cx="165282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C00000"/>
                </a:solidFill>
                <a:effectLst/>
                <a:uLnTx/>
                <a:uFillTx/>
                <a:latin typeface="Calibri"/>
                <a:ea typeface="+mn-ea"/>
                <a:cs typeface="+mn-cs"/>
              </a:rPr>
              <a:t>activiteiten</a:t>
            </a:r>
            <a:r>
              <a:rPr kumimoji="0" lang="fr-BE" sz="1400" b="0" i="1" u="none" strike="noStrike" kern="1200" cap="none" spc="0" normalizeH="0" baseline="0" noProof="0" dirty="0">
                <a:ln>
                  <a:noFill/>
                </a:ln>
                <a:solidFill>
                  <a:srgbClr val="C00000"/>
                </a:solidFill>
                <a:effectLst/>
                <a:uLnTx/>
                <a:uFillTx/>
                <a:latin typeface="Calibri"/>
                <a:ea typeface="+mn-ea"/>
                <a:cs typeface="+mn-cs"/>
              </a:rPr>
              <a:t> </a:t>
            </a:r>
            <a:r>
              <a:rPr kumimoji="0" lang="fr-BE" sz="1400" b="0" i="1" u="none" strike="noStrike" kern="1200" cap="none" spc="0" normalizeH="0" baseline="0" noProof="0" dirty="0" err="1">
                <a:ln>
                  <a:noFill/>
                </a:ln>
                <a:solidFill>
                  <a:srgbClr val="C00000"/>
                </a:solidFill>
                <a:effectLst/>
                <a:uLnTx/>
                <a:uFillTx/>
                <a:latin typeface="Calibri"/>
                <a:ea typeface="+mn-ea"/>
                <a:cs typeface="+mn-cs"/>
              </a:rPr>
              <a:t>traceren</a:t>
            </a:r>
            <a:endParaRPr kumimoji="0" lang="fr-BE" sz="1400" b="0" i="1" u="none" strike="noStrike" kern="1200" cap="none" spc="0" normalizeH="0" baseline="0" noProof="0" dirty="0">
              <a:ln>
                <a:noFill/>
              </a:ln>
              <a:solidFill>
                <a:srgbClr val="C00000"/>
              </a:solidFill>
              <a:effectLst/>
              <a:uLnTx/>
              <a:uFillTx/>
              <a:latin typeface="Calibri"/>
              <a:ea typeface="+mn-ea"/>
              <a:cs typeface="+mn-cs"/>
            </a:endParaRPr>
          </a:p>
        </p:txBody>
      </p:sp>
      <p:sp>
        <p:nvSpPr>
          <p:cNvPr id="78" name="TextBox 77"/>
          <p:cNvSpPr txBox="1"/>
          <p:nvPr/>
        </p:nvSpPr>
        <p:spPr>
          <a:xfrm>
            <a:off x="4295800" y="5157193"/>
            <a:ext cx="135485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mandaatbeheer</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79" name="TextBox 78"/>
          <p:cNvSpPr txBox="1"/>
          <p:nvPr/>
        </p:nvSpPr>
        <p:spPr>
          <a:xfrm>
            <a:off x="2268044" y="222900"/>
            <a:ext cx="17289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prstClr val="white"/>
                </a:solidFill>
                <a:effectLst/>
                <a:uLnTx/>
                <a:uFillTx/>
                <a:latin typeface="Calibri"/>
                <a:ea typeface="+mn-ea"/>
                <a:cs typeface="+mn-cs"/>
              </a:rPr>
              <a:t>activiteitenrapporten</a:t>
            </a:r>
            <a:endParaRPr kumimoji="0" lang="fr-BE" sz="1400" b="0" i="1" u="none" strike="noStrike" kern="1200" cap="none" spc="0" normalizeH="0" baseline="0" noProof="0" dirty="0">
              <a:ln>
                <a:noFill/>
              </a:ln>
              <a:solidFill>
                <a:prstClr val="white"/>
              </a:solidFill>
              <a:effectLst/>
              <a:uLnTx/>
              <a:uFillTx/>
              <a:latin typeface="Calibri"/>
              <a:ea typeface="+mn-ea"/>
              <a:cs typeface="+mn-cs"/>
            </a:endParaRPr>
          </a:p>
        </p:txBody>
      </p:sp>
      <p:sp>
        <p:nvSpPr>
          <p:cNvPr id="82" name="TextBox 81"/>
          <p:cNvSpPr txBox="1"/>
          <p:nvPr/>
        </p:nvSpPr>
        <p:spPr>
          <a:xfrm>
            <a:off x="9598305" y="1005187"/>
            <a:ext cx="104797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verwijzings</a:t>
            </a:r>
            <a:r>
              <a:rPr kumimoji="0" lang="fr-BE" sz="1400" b="0" i="1" u="none" strike="noStrike" kern="1200" cap="none" spc="0" normalizeH="0" baseline="0" noProof="0" dirty="0">
                <a:ln>
                  <a:noFill/>
                </a:ln>
                <a:solidFill>
                  <a:srgbClr val="1F497D"/>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repertoria</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84" name="TextBox 83"/>
          <p:cNvSpPr txBox="1"/>
          <p:nvPr/>
        </p:nvSpPr>
        <p:spPr>
          <a:xfrm>
            <a:off x="3522019" y="1245444"/>
            <a:ext cx="59984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a:ln>
                  <a:noFill/>
                </a:ln>
                <a:solidFill>
                  <a:srgbClr val="1F497D"/>
                </a:solidFill>
                <a:effectLst/>
                <a:uLnTx/>
                <a:uFillTx/>
                <a:latin typeface="Calibri"/>
                <a:ea typeface="+mn-ea"/>
                <a:cs typeface="+mn-cs"/>
              </a:rPr>
              <a:t>GDPR</a:t>
            </a:r>
          </a:p>
        </p:txBody>
      </p:sp>
      <p:sp>
        <p:nvSpPr>
          <p:cNvPr id="83" name="TextBox 82"/>
          <p:cNvSpPr txBox="1"/>
          <p:nvPr/>
        </p:nvSpPr>
        <p:spPr>
          <a:xfrm>
            <a:off x="3143672" y="3861049"/>
            <a:ext cx="164826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C00000"/>
                </a:solidFill>
                <a:effectLst/>
                <a:uLnTx/>
                <a:uFillTx/>
                <a:latin typeface="Calibri"/>
                <a:ea typeface="+mn-ea"/>
                <a:cs typeface="+mn-cs"/>
              </a:rPr>
              <a:t>aangiftes</a:t>
            </a:r>
            <a:r>
              <a:rPr kumimoji="0" lang="fr-BE" sz="1400" b="0" i="1" u="none" strike="noStrike" kern="1200" cap="none" spc="0" normalizeH="0" baseline="0" noProof="0" dirty="0">
                <a:ln>
                  <a:noFill/>
                </a:ln>
                <a:solidFill>
                  <a:srgbClr val="C00000"/>
                </a:solidFill>
                <a:effectLst/>
                <a:uLnTx/>
                <a:uFillTx/>
                <a:latin typeface="Calibri"/>
                <a:ea typeface="+mn-ea"/>
                <a:cs typeface="+mn-cs"/>
              </a:rPr>
              <a:t> </a:t>
            </a:r>
            <a:r>
              <a:rPr kumimoji="0" lang="fr-BE" sz="1400" b="0" i="1" u="none" strike="noStrike" kern="1200" cap="none" spc="0" normalizeH="0" baseline="0" noProof="0" dirty="0" err="1">
                <a:ln>
                  <a:noFill/>
                </a:ln>
                <a:solidFill>
                  <a:srgbClr val="C00000"/>
                </a:solidFill>
                <a:effectLst/>
                <a:uLnTx/>
                <a:uFillTx/>
                <a:latin typeface="Calibri"/>
                <a:ea typeface="+mn-ea"/>
                <a:cs typeface="+mn-cs"/>
              </a:rPr>
              <a:t>verrichten</a:t>
            </a:r>
            <a:endParaRPr kumimoji="0" lang="fr-BE" sz="1400" b="0" i="1" u="none" strike="noStrike" kern="1200" cap="none" spc="0" normalizeH="0" baseline="0" noProof="0" dirty="0">
              <a:ln>
                <a:noFill/>
              </a:ln>
              <a:solidFill>
                <a:srgbClr val="C00000"/>
              </a:solidFill>
              <a:effectLst/>
              <a:uLnTx/>
              <a:uFillTx/>
              <a:latin typeface="Calibri"/>
              <a:ea typeface="+mn-ea"/>
              <a:cs typeface="+mn-cs"/>
            </a:endParaRPr>
          </a:p>
        </p:txBody>
      </p:sp>
      <p:sp>
        <p:nvSpPr>
          <p:cNvPr id="85" name="TextBox 84"/>
          <p:cNvSpPr txBox="1"/>
          <p:nvPr/>
        </p:nvSpPr>
        <p:spPr>
          <a:xfrm>
            <a:off x="2056577" y="3789041"/>
            <a:ext cx="71603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C00000"/>
                </a:solidFill>
                <a:effectLst/>
                <a:uLnTx/>
                <a:uFillTx/>
                <a:latin typeface="Calibri"/>
                <a:ea typeface="+mn-ea"/>
                <a:cs typeface="+mn-cs"/>
              </a:rPr>
              <a:t>portaal</a:t>
            </a:r>
            <a:endParaRPr kumimoji="0" lang="fr-BE" sz="1400" b="0" i="1" u="none" strike="noStrike" kern="1200" cap="none" spc="0" normalizeH="0" baseline="0" noProof="0" dirty="0">
              <a:ln>
                <a:noFill/>
              </a:ln>
              <a:solidFill>
                <a:srgbClr val="C00000"/>
              </a:solidFill>
              <a:effectLst/>
              <a:uLnTx/>
              <a:uFillTx/>
              <a:latin typeface="Calibri"/>
              <a:ea typeface="+mn-ea"/>
              <a:cs typeface="+mn-cs"/>
            </a:endParaRPr>
          </a:p>
        </p:txBody>
      </p:sp>
      <p:sp>
        <p:nvSpPr>
          <p:cNvPr id="86" name="TextBox 85"/>
          <p:cNvSpPr txBox="1"/>
          <p:nvPr/>
        </p:nvSpPr>
        <p:spPr>
          <a:xfrm>
            <a:off x="5733084" y="4294639"/>
            <a:ext cx="140294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a:ln>
                  <a:noFill/>
                </a:ln>
                <a:solidFill>
                  <a:srgbClr val="C00000"/>
                </a:solidFill>
                <a:effectLst/>
                <a:uLnTx/>
                <a:uFillTx/>
                <a:latin typeface="Calibri"/>
                <a:ea typeface="+mn-ea"/>
                <a:cs typeface="+mn-cs"/>
              </a:rPr>
              <a:t>dossiers </a:t>
            </a:r>
            <a:r>
              <a:rPr kumimoji="0" lang="fr-BE" sz="1400" b="0" i="1" u="none" strike="noStrike" kern="1200" cap="none" spc="0" normalizeH="0" baseline="0" noProof="0" dirty="0" err="1">
                <a:ln>
                  <a:noFill/>
                </a:ln>
                <a:solidFill>
                  <a:srgbClr val="C00000"/>
                </a:solidFill>
                <a:effectLst/>
                <a:uLnTx/>
                <a:uFillTx/>
                <a:latin typeface="Calibri"/>
                <a:ea typeface="+mn-ea"/>
                <a:cs typeface="+mn-cs"/>
              </a:rPr>
              <a:t>beheren</a:t>
            </a:r>
            <a:endParaRPr kumimoji="0" lang="fr-BE" sz="1400" b="0" i="1" u="none" strike="noStrike" kern="1200" cap="none" spc="0" normalizeH="0" baseline="0" noProof="0" dirty="0">
              <a:ln>
                <a:noFill/>
              </a:ln>
              <a:solidFill>
                <a:srgbClr val="C00000"/>
              </a:solidFill>
              <a:effectLst/>
              <a:uLnTx/>
              <a:uFillTx/>
              <a:latin typeface="Calibri"/>
              <a:ea typeface="+mn-ea"/>
              <a:cs typeface="+mn-cs"/>
            </a:endParaRPr>
          </a:p>
        </p:txBody>
      </p:sp>
      <p:sp>
        <p:nvSpPr>
          <p:cNvPr id="87" name="Rectangle 86"/>
          <p:cNvSpPr/>
          <p:nvPr/>
        </p:nvSpPr>
        <p:spPr>
          <a:xfrm>
            <a:off x="8406410" y="4941168"/>
            <a:ext cx="2010070" cy="432048"/>
          </a:xfrm>
          <a:prstGeom prst="rect">
            <a:avLst/>
          </a:prstGeom>
          <a:ln w="25400">
            <a:solidFill>
              <a:schemeClr val="bg1">
                <a:lumMod val="6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600" b="0" i="0" u="none" strike="noStrike" kern="1200" cap="none" spc="0" normalizeH="0" baseline="0" noProof="0" dirty="0">
                <a:ln>
                  <a:noFill/>
                </a:ln>
                <a:solidFill>
                  <a:prstClr val="black"/>
                </a:solidFill>
                <a:effectLst/>
                <a:uLnTx/>
                <a:uFillTx/>
                <a:latin typeface="Calibri"/>
                <a:ea typeface="+mn-ea"/>
                <a:cs typeface="+mn-cs"/>
              </a:rPr>
              <a:t>6. </a:t>
            </a:r>
            <a:r>
              <a:rPr kumimoji="0" lang="fr-BE" sz="1600" b="0" i="0" u="none" strike="noStrike" kern="1200" cap="none" spc="0" normalizeH="0" baseline="0" noProof="0" dirty="0" err="1">
                <a:ln>
                  <a:noFill/>
                </a:ln>
                <a:solidFill>
                  <a:prstClr val="black"/>
                </a:solidFill>
                <a:effectLst/>
                <a:uLnTx/>
                <a:uFillTx/>
                <a:latin typeface="Calibri"/>
                <a:ea typeface="+mn-ea"/>
                <a:cs typeface="+mn-cs"/>
              </a:rPr>
              <a:t>Communicatie</a:t>
            </a:r>
            <a:endParaRPr kumimoji="0" lang="fr-B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88" name="TextBox 87"/>
          <p:cNvSpPr txBox="1"/>
          <p:nvPr/>
        </p:nvSpPr>
        <p:spPr>
          <a:xfrm>
            <a:off x="8511104" y="4585328"/>
            <a:ext cx="53367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eBox</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89" name="TextBox 88"/>
          <p:cNvSpPr txBox="1"/>
          <p:nvPr/>
        </p:nvSpPr>
        <p:spPr>
          <a:xfrm>
            <a:off x="9209917" y="4321410"/>
            <a:ext cx="119898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gestuctureerd</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90" name="TextBox 89"/>
          <p:cNvSpPr txBox="1"/>
          <p:nvPr/>
        </p:nvSpPr>
        <p:spPr>
          <a:xfrm>
            <a:off x="9189151" y="4577360"/>
            <a:ext cx="153304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a:ln>
                  <a:noFill/>
                </a:ln>
                <a:solidFill>
                  <a:srgbClr val="1F497D"/>
                </a:solidFill>
                <a:effectLst/>
                <a:uLnTx/>
                <a:uFillTx/>
                <a:latin typeface="Calibri"/>
                <a:ea typeface="+mn-ea"/>
                <a:cs typeface="+mn-cs"/>
              </a:rPr>
              <a:t>niet-</a:t>
            </a:r>
            <a:r>
              <a:rPr kumimoji="0" lang="fr-BE" sz="1400" b="0" i="1" u="none" strike="noStrike" kern="1200" cap="none" spc="0" normalizeH="0" baseline="0" noProof="0" dirty="0" err="1">
                <a:ln>
                  <a:noFill/>
                </a:ln>
                <a:solidFill>
                  <a:srgbClr val="1F497D"/>
                </a:solidFill>
                <a:effectLst/>
                <a:uLnTx/>
                <a:uFillTx/>
                <a:latin typeface="Calibri"/>
                <a:ea typeface="+mn-ea"/>
                <a:cs typeface="+mn-cs"/>
              </a:rPr>
              <a:t>gestuctureerd</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91" name="TextBox 90"/>
          <p:cNvSpPr txBox="1"/>
          <p:nvPr/>
        </p:nvSpPr>
        <p:spPr>
          <a:xfrm>
            <a:off x="8529384" y="5425479"/>
            <a:ext cx="1980415"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a:ln>
                  <a:noFill/>
                </a:ln>
                <a:solidFill>
                  <a:srgbClr val="1F497D"/>
                </a:solidFill>
                <a:effectLst/>
                <a:uLnTx/>
                <a:uFillTx/>
                <a:latin typeface="Calibri"/>
                <a:ea typeface="+mn-ea"/>
                <a:cs typeface="+mn-cs"/>
              </a:rPr>
              <a:t>burger, </a:t>
            </a:r>
            <a:r>
              <a:rPr kumimoji="0" lang="fr-BE" sz="1400" b="0" i="1" u="none" strike="noStrike" kern="1200" cap="none" spc="0" normalizeH="0" baseline="0" noProof="0" dirty="0" err="1">
                <a:ln>
                  <a:noFill/>
                </a:ln>
                <a:solidFill>
                  <a:srgbClr val="1F497D"/>
                </a:solidFill>
                <a:effectLst/>
                <a:uLnTx/>
                <a:uFillTx/>
                <a:latin typeface="Calibri"/>
                <a:ea typeface="+mn-ea"/>
                <a:cs typeface="+mn-cs"/>
              </a:rPr>
              <a:t>onderneming</a:t>
            </a:r>
            <a:r>
              <a:rPr kumimoji="0" lang="fr-BE" sz="1400" b="0" i="1" u="none" strike="noStrike" kern="1200" cap="none" spc="0" normalizeH="0" baseline="0" noProof="0" dirty="0">
                <a:ln>
                  <a:noFill/>
                </a:ln>
                <a:solidFill>
                  <a:srgbClr val="1F497D"/>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overheden</a:t>
            </a:r>
            <a:r>
              <a:rPr kumimoji="0" lang="fr-BE" sz="1400" b="0" i="1" u="none" strike="noStrike" kern="1200" cap="none" spc="0" normalizeH="0" baseline="0" noProof="0" dirty="0">
                <a:ln>
                  <a:noFill/>
                </a:ln>
                <a:solidFill>
                  <a:srgbClr val="1F497D"/>
                </a:solidFill>
                <a:effectLst/>
                <a:uLnTx/>
                <a:uFillTx/>
                <a:latin typeface="Calibri"/>
                <a:ea typeface="+mn-ea"/>
                <a:cs typeface="+mn-cs"/>
              </a:rPr>
              <a:t>, </a:t>
            </a:r>
            <a:r>
              <a:rPr kumimoji="0" lang="fr-BE" sz="1400" b="0" i="1" u="none" strike="noStrike" kern="1200" cap="none" spc="0" normalizeH="0" baseline="0" noProof="0" dirty="0" err="1">
                <a:ln>
                  <a:noFill/>
                </a:ln>
                <a:solidFill>
                  <a:srgbClr val="1F497D"/>
                </a:solidFill>
                <a:effectLst/>
                <a:uLnTx/>
                <a:uFillTx/>
                <a:latin typeface="Calibri"/>
                <a:ea typeface="+mn-ea"/>
                <a:cs typeface="+mn-cs"/>
              </a:rPr>
              <a:t>interationaal</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92" name="TextBox 91"/>
          <p:cNvSpPr txBox="1"/>
          <p:nvPr/>
        </p:nvSpPr>
        <p:spPr>
          <a:xfrm>
            <a:off x="5489008" y="1795222"/>
            <a:ext cx="117057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processturing</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72" name="TextBox 71"/>
          <p:cNvSpPr txBox="1"/>
          <p:nvPr/>
        </p:nvSpPr>
        <p:spPr>
          <a:xfrm>
            <a:off x="3092334" y="612342"/>
            <a:ext cx="7024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sealing</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75" name="TextBox 74"/>
          <p:cNvSpPr txBox="1"/>
          <p:nvPr/>
        </p:nvSpPr>
        <p:spPr>
          <a:xfrm>
            <a:off x="6521592" y="1556793"/>
            <a:ext cx="123059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contactbeheer</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76" name="TextBox 75"/>
          <p:cNvSpPr txBox="1"/>
          <p:nvPr/>
        </p:nvSpPr>
        <p:spPr>
          <a:xfrm>
            <a:off x="6725623" y="1969096"/>
            <a:ext cx="137608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procesopvolging</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80" name="TextBox 79"/>
          <p:cNvSpPr txBox="1"/>
          <p:nvPr/>
        </p:nvSpPr>
        <p:spPr>
          <a:xfrm>
            <a:off x="4549246" y="5445225"/>
            <a:ext cx="144507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gebruikersbeheer</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81" name="TextBox 80"/>
          <p:cNvSpPr txBox="1"/>
          <p:nvPr/>
        </p:nvSpPr>
        <p:spPr>
          <a:xfrm>
            <a:off x="6240017" y="5733257"/>
            <a:ext cx="109998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rollenbeheer</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93" name="TextBox 92"/>
          <p:cNvSpPr txBox="1"/>
          <p:nvPr/>
        </p:nvSpPr>
        <p:spPr>
          <a:xfrm>
            <a:off x="4439816" y="5713512"/>
            <a:ext cx="136390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toegangsbeheer</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94" name="TextBox 93"/>
          <p:cNvSpPr txBox="1"/>
          <p:nvPr/>
        </p:nvSpPr>
        <p:spPr>
          <a:xfrm>
            <a:off x="1775521" y="4921423"/>
            <a:ext cx="104227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Interactieve</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1F497D"/>
                </a:solidFill>
                <a:effectLst/>
                <a:uLnTx/>
                <a:uFillTx/>
                <a:latin typeface="Calibri"/>
                <a:ea typeface="+mn-ea"/>
                <a:cs typeface="+mn-cs"/>
              </a:rPr>
              <a:t>formulieren</a:t>
            </a:r>
            <a:endParaRPr kumimoji="0" lang="fr-BE" sz="1400" b="0" i="1" u="none" strike="noStrike" kern="1200" cap="none" spc="0" normalizeH="0" baseline="0" noProof="0" dirty="0">
              <a:ln>
                <a:noFill/>
              </a:ln>
              <a:solidFill>
                <a:srgbClr val="1F497D"/>
              </a:solidFill>
              <a:effectLst/>
              <a:uLnTx/>
              <a:uFillTx/>
              <a:latin typeface="Calibri"/>
              <a:ea typeface="+mn-ea"/>
              <a:cs typeface="+mn-cs"/>
            </a:endParaRPr>
          </a:p>
        </p:txBody>
      </p:sp>
      <p:sp>
        <p:nvSpPr>
          <p:cNvPr id="95" name="TextBox 94"/>
          <p:cNvSpPr txBox="1"/>
          <p:nvPr/>
        </p:nvSpPr>
        <p:spPr>
          <a:xfrm>
            <a:off x="8112225" y="4077073"/>
            <a:ext cx="178452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err="1">
                <a:ln>
                  <a:noFill/>
                </a:ln>
                <a:solidFill>
                  <a:srgbClr val="C00000"/>
                </a:solidFill>
                <a:effectLst/>
                <a:uLnTx/>
                <a:uFillTx/>
                <a:latin typeface="Calibri"/>
                <a:ea typeface="+mn-ea"/>
                <a:cs typeface="+mn-cs"/>
              </a:rPr>
              <a:t>gegevens</a:t>
            </a:r>
            <a:r>
              <a:rPr kumimoji="0" lang="fr-BE" sz="1400" b="0" i="1" u="none" strike="noStrike" kern="1200" cap="none" spc="0" normalizeH="0" baseline="0" noProof="0" dirty="0">
                <a:ln>
                  <a:noFill/>
                </a:ln>
                <a:solidFill>
                  <a:srgbClr val="C00000"/>
                </a:solidFill>
                <a:effectLst/>
                <a:uLnTx/>
                <a:uFillTx/>
                <a:latin typeface="Calibri"/>
                <a:ea typeface="+mn-ea"/>
                <a:cs typeface="+mn-cs"/>
              </a:rPr>
              <a:t> </a:t>
            </a:r>
            <a:r>
              <a:rPr kumimoji="0" lang="fr-BE" sz="1400" b="0" i="1" u="none" strike="noStrike" kern="1200" cap="none" spc="0" normalizeH="0" baseline="0" noProof="0" dirty="0" err="1">
                <a:ln>
                  <a:noFill/>
                </a:ln>
                <a:solidFill>
                  <a:srgbClr val="C00000"/>
                </a:solidFill>
                <a:effectLst/>
                <a:uLnTx/>
                <a:uFillTx/>
                <a:latin typeface="Calibri"/>
                <a:ea typeface="+mn-ea"/>
                <a:cs typeface="+mn-cs"/>
              </a:rPr>
              <a:t>distribueren</a:t>
            </a:r>
            <a:endParaRPr kumimoji="0" lang="fr-BE" sz="1400" b="0" i="1" u="none" strike="noStrike" kern="1200" cap="none" spc="0" normalizeH="0" baseline="0" noProof="0" dirty="0">
              <a:ln>
                <a:noFill/>
              </a:ln>
              <a:solidFill>
                <a:srgbClr val="C00000"/>
              </a:solidFill>
              <a:effectLst/>
              <a:uLnTx/>
              <a:uFillTx/>
              <a:latin typeface="Calibri"/>
              <a:ea typeface="+mn-ea"/>
              <a:cs typeface="+mn-cs"/>
            </a:endParaRPr>
          </a:p>
        </p:txBody>
      </p:sp>
      <p:sp>
        <p:nvSpPr>
          <p:cNvPr id="96" name="TextBox 95"/>
          <p:cNvSpPr txBox="1"/>
          <p:nvPr/>
        </p:nvSpPr>
        <p:spPr>
          <a:xfrm>
            <a:off x="4573003" y="2473152"/>
            <a:ext cx="49404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1" u="none" strike="noStrike" kern="1200" cap="none" spc="0" normalizeH="0" baseline="0" noProof="0" dirty="0">
                <a:ln>
                  <a:noFill/>
                </a:ln>
                <a:solidFill>
                  <a:srgbClr val="1F497D"/>
                </a:solidFill>
                <a:effectLst/>
                <a:uLnTx/>
                <a:uFillTx/>
                <a:latin typeface="Calibri"/>
                <a:ea typeface="+mn-ea"/>
                <a:cs typeface="+mn-cs"/>
              </a:rPr>
              <a:t>OCR</a:t>
            </a:r>
          </a:p>
        </p:txBody>
      </p:sp>
      <p:sp>
        <p:nvSpPr>
          <p:cNvPr id="97"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50</a:t>
            </a:fld>
            <a:endParaRPr lang="en-US" dirty="0" smtClean="0">
              <a:solidFill>
                <a:schemeClr val="bg1"/>
              </a:solidFill>
            </a:endParaRPr>
          </a:p>
        </p:txBody>
      </p:sp>
    </p:spTree>
    <p:extLst>
      <p:ext uri="{BB962C8B-B14F-4D97-AF65-F5344CB8AC3E}">
        <p14:creationId xmlns:p14="http://schemas.microsoft.com/office/powerpoint/2010/main" val="3051942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smtClean="0"/>
              <a:t>Initiative within the public social security institutions &amp; Smals</a:t>
            </a:r>
          </a:p>
          <a:p>
            <a:r>
              <a:rPr lang="en-US" smtClean="0"/>
              <a:t>Purpose</a:t>
            </a:r>
          </a:p>
          <a:p>
            <a:pPr lvl="1"/>
            <a:r>
              <a:rPr lang="en-US" smtClean="0"/>
              <a:t>Synergy around (technical) business components</a:t>
            </a:r>
          </a:p>
          <a:p>
            <a:pPr lvl="1"/>
            <a:r>
              <a:rPr lang="en-US" smtClean="0"/>
              <a:t>And thus save costs by avoiding multiple development of components</a:t>
            </a:r>
          </a:p>
          <a:p>
            <a:r>
              <a:rPr lang="en-US" smtClean="0"/>
              <a:t>Regardless of whether development takes place by</a:t>
            </a:r>
          </a:p>
          <a:p>
            <a:pPr lvl="1"/>
            <a:r>
              <a:rPr lang="en-US" smtClean="0"/>
              <a:t>The institution's own ICT department</a:t>
            </a:r>
          </a:p>
          <a:p>
            <a:pPr lvl="1"/>
            <a:r>
              <a:rPr lang="en-US" smtClean="0"/>
              <a:t>SMALS</a:t>
            </a:r>
          </a:p>
          <a:p>
            <a:pPr lvl="1"/>
            <a:r>
              <a:rPr lang="en-US" smtClean="0"/>
              <a:t>Subcontractors</a:t>
            </a:r>
          </a:p>
          <a:p>
            <a:r>
              <a:rPr lang="en-US" smtClean="0"/>
              <a:t>A competence center within Smals aims to maximally integrate and support the ReUse of business components within Smals, its members, partners and domains in which Smals is active</a:t>
            </a:r>
            <a:endParaRPr lang="en-US" dirty="0"/>
          </a:p>
        </p:txBody>
      </p:sp>
      <p:sp>
        <p:nvSpPr>
          <p:cNvPr id="3" name="Title 2"/>
          <p:cNvSpPr>
            <a:spLocks noGrp="1"/>
          </p:cNvSpPr>
          <p:nvPr>
            <p:ph type="title"/>
          </p:nvPr>
        </p:nvSpPr>
        <p:spPr/>
        <p:txBody>
          <a:bodyPr/>
          <a:lstStyle/>
          <a:p>
            <a:r>
              <a:rPr lang="en-US" smtClean="0"/>
              <a:t>About the ReUse initiative</a:t>
            </a:r>
            <a:endParaRPr lang="en-US" dirty="0"/>
          </a:p>
        </p:txBody>
      </p:sp>
      <p:sp>
        <p:nvSpPr>
          <p:cNvPr id="4"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51</a:t>
            </a:fld>
            <a:endParaRPr lang="en-US" dirty="0" smtClean="0">
              <a:solidFill>
                <a:schemeClr val="bg1"/>
              </a:solidFill>
            </a:endParaRPr>
          </a:p>
        </p:txBody>
      </p:sp>
    </p:spTree>
    <p:extLst>
      <p:ext uri="{BB962C8B-B14F-4D97-AF65-F5344CB8AC3E}">
        <p14:creationId xmlns:p14="http://schemas.microsoft.com/office/powerpoint/2010/main" val="2128263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err="1" smtClean="0"/>
              <a:t>ReUse</a:t>
            </a:r>
            <a:r>
              <a:rPr lang="en-GB" dirty="0" smtClean="0"/>
              <a:t> – Vision</a:t>
            </a:r>
            <a:endParaRPr lang="en-US" dirty="0"/>
          </a:p>
        </p:txBody>
      </p:sp>
      <p:sp>
        <p:nvSpPr>
          <p:cNvPr id="9" name="Rectangle 8"/>
          <p:cNvSpPr/>
          <p:nvPr/>
        </p:nvSpPr>
        <p:spPr>
          <a:xfrm>
            <a:off x="1092513" y="1861390"/>
            <a:ext cx="2160000" cy="1323439"/>
          </a:xfrm>
          <a:prstGeom prst="rect">
            <a:avLst/>
          </a:prstGeom>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Every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stakeholder</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 </a:t>
            </a:r>
            <a:endPar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can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easily find the </a:t>
            </a: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most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common </a:t>
            </a:r>
            <a:r>
              <a:rPr kumimoji="0" lang="en-US" sz="1600" b="1" i="0" u="none" strike="noStrike" kern="1200" cap="none" spc="0" normalizeH="0" baseline="0" noProof="0" dirty="0" smtClean="0">
                <a:ln>
                  <a:noFill/>
                </a:ln>
                <a:solidFill>
                  <a:srgbClr val="3B3938"/>
                </a:solidFill>
                <a:effectLst/>
                <a:uLnTx/>
                <a:uFillTx/>
                <a:latin typeface="Calibri" panose="020F0502020204030204"/>
                <a:ea typeface="+mn-ea"/>
                <a:cs typeface="+mn-cs"/>
              </a:rPr>
              <a:t>reusable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elements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in </a:t>
            </a: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a </a:t>
            </a:r>
            <a:r>
              <a:rPr kumimoji="0" lang="en-US" sz="1600" b="1" i="0" u="none" strike="noStrike" kern="1200" cap="none" spc="0" normalizeH="0" baseline="0" noProof="0" dirty="0" smtClean="0">
                <a:ln>
                  <a:noFill/>
                </a:ln>
                <a:solidFill>
                  <a:srgbClr val="3B3938"/>
                </a:solidFill>
                <a:effectLst/>
                <a:uLnTx/>
                <a:uFillTx/>
                <a:latin typeface="Calibri" panose="020F0502020204030204"/>
                <a:ea typeface="+mn-ea"/>
                <a:cs typeface="+mn-cs"/>
              </a:rPr>
              <a:t>centralized catalogue</a:t>
            </a:r>
            <a:endPar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endParaRPr>
          </a:p>
        </p:txBody>
      </p:sp>
      <p:sp>
        <p:nvSpPr>
          <p:cNvPr id="11" name="Rectangle 10"/>
          <p:cNvSpPr/>
          <p:nvPr/>
        </p:nvSpPr>
        <p:spPr>
          <a:xfrm>
            <a:off x="1047094" y="4421151"/>
            <a:ext cx="2160000" cy="1569660"/>
          </a:xfrm>
          <a:prstGeom prst="rect">
            <a:avLst/>
          </a:prstGeom>
        </p:spPr>
        <p:txBody>
          <a:bodyPr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A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culture</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 </a:t>
            </a:r>
            <a:endPar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develops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where </a:t>
            </a:r>
            <a:endPar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smtClean="0">
                <a:ln>
                  <a:noFill/>
                </a:ln>
                <a:solidFill>
                  <a:srgbClr val="3B3938"/>
                </a:solidFill>
                <a:effectLst/>
                <a:uLnTx/>
                <a:uFillTx/>
                <a:latin typeface="Calibri" panose="020F0502020204030204"/>
                <a:ea typeface="+mn-ea"/>
                <a:cs typeface="+mn-cs"/>
              </a:rPr>
              <a:t>ReUse</a:t>
            </a:r>
            <a:r>
              <a:rPr kumimoji="0" lang="en-US" sz="1600" b="1" i="0" u="none" strike="noStrike" kern="1200" cap="none" spc="0" normalizeH="0" baseline="0" noProof="0" dirty="0" smtClean="0">
                <a:ln>
                  <a:noFill/>
                </a:ln>
                <a:solidFill>
                  <a:srgbClr val="3B3938"/>
                </a:solidFill>
                <a:effectLst/>
                <a:uLnTx/>
                <a:uFillTx/>
                <a:latin typeface="Calibri" panose="020F0502020204030204"/>
                <a:ea typeface="+mn-ea"/>
                <a:cs typeface="+mn-cs"/>
              </a:rPr>
              <a:t>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is adopted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and the creation of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reusable products</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 is </a:t>
            </a: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promoted </a:t>
            </a:r>
            <a:endPar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367" y="1453130"/>
            <a:ext cx="5065328" cy="5076000"/>
          </a:xfrm>
          <a:prstGeom prst="rect">
            <a:avLst/>
          </a:prstGeom>
        </p:spPr>
      </p:pic>
      <p:sp>
        <p:nvSpPr>
          <p:cNvPr id="10" name="Rectangle 9"/>
          <p:cNvSpPr/>
          <p:nvPr/>
        </p:nvSpPr>
        <p:spPr>
          <a:xfrm>
            <a:off x="8480491" y="1773378"/>
            <a:ext cx="2160000" cy="1815882"/>
          </a:xfrm>
          <a:prstGeom prst="rect">
            <a:avLst/>
          </a:prstGeom>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3B3938"/>
                </a:solidFill>
                <a:effectLst/>
                <a:uLnTx/>
                <a:uFillTx/>
                <a:latin typeface="Calibri" panose="020F0502020204030204"/>
                <a:ea typeface="+mn-ea"/>
                <a:cs typeface="+mn-cs"/>
              </a:rPr>
              <a:t>Processes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3B3938"/>
                </a:solidFill>
                <a:effectLst/>
                <a:uLnTx/>
                <a:uFillTx/>
                <a:latin typeface="Calibri" panose="020F0502020204030204"/>
                <a:ea typeface="+mn-ea"/>
                <a:cs typeface="+mn-cs"/>
              </a:rPr>
              <a:t>and tools </a:t>
            </a: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are put in place to identify, register, implement, monitor and measure </a:t>
            </a:r>
            <a:r>
              <a:rPr kumimoji="0" lang="en-US" sz="1600" b="0" i="0" u="none" strike="noStrike" kern="1200" cap="none" spc="0" normalizeH="0" baseline="0" noProof="0" dirty="0" err="1" smtClean="0">
                <a:ln>
                  <a:noFill/>
                </a:ln>
                <a:solidFill>
                  <a:srgbClr val="3B3938"/>
                </a:solidFill>
                <a:effectLst/>
                <a:uLnTx/>
                <a:uFillTx/>
                <a:latin typeface="Calibri" panose="020F0502020204030204"/>
                <a:ea typeface="+mn-ea"/>
                <a:cs typeface="+mn-cs"/>
              </a:rPr>
              <a:t>ReUse</a:t>
            </a: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 throughout the </a:t>
            </a:r>
            <a:r>
              <a:rPr kumimoji="0" lang="en-US" sz="1600" b="1" i="0" u="none" strike="noStrike" kern="1200" cap="none" spc="0" normalizeH="0" baseline="0" noProof="0" dirty="0" smtClean="0">
                <a:ln>
                  <a:noFill/>
                </a:ln>
                <a:solidFill>
                  <a:srgbClr val="3B3938"/>
                </a:solidFill>
                <a:effectLst/>
                <a:uLnTx/>
                <a:uFillTx/>
                <a:latin typeface="Calibri" panose="020F0502020204030204"/>
                <a:ea typeface="+mn-ea"/>
                <a:cs typeface="+mn-cs"/>
              </a:rPr>
              <a:t>project lifecycle</a:t>
            </a:r>
            <a:endPar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endParaRPr>
          </a:p>
        </p:txBody>
      </p:sp>
      <p:sp>
        <p:nvSpPr>
          <p:cNvPr id="12" name="Rectangle 11"/>
          <p:cNvSpPr/>
          <p:nvPr/>
        </p:nvSpPr>
        <p:spPr>
          <a:xfrm>
            <a:off x="8480491" y="3951282"/>
            <a:ext cx="2160000" cy="2554545"/>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Human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3B3938"/>
                </a:solidFill>
                <a:effectLst/>
                <a:uLnTx/>
                <a:uFillTx/>
                <a:latin typeface="Calibri" panose="020F0502020204030204"/>
                <a:ea typeface="+mn-ea"/>
                <a:cs typeface="+mn-cs"/>
              </a:rPr>
              <a:t>networks</a:t>
            </a: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are maintained and developed on all levels (CEO’s, CIO’s, business owners, business analysts, architects) in order to keep maximum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visibility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on </a:t>
            </a:r>
            <a:r>
              <a:rPr kumimoji="0" lang="en-US" sz="1600" b="0" i="0" u="none" strike="noStrike" kern="1200" cap="none" spc="0" normalizeH="0" baseline="0" noProof="0" dirty="0" err="1" smtClean="0">
                <a:ln>
                  <a:noFill/>
                </a:ln>
                <a:solidFill>
                  <a:srgbClr val="3B3938"/>
                </a:solidFill>
                <a:effectLst/>
                <a:uLnTx/>
                <a:uFillTx/>
                <a:latin typeface="Calibri" panose="020F0502020204030204"/>
                <a:ea typeface="+mn-ea"/>
                <a:cs typeface="+mn-cs"/>
              </a:rPr>
              <a:t>ReUse</a:t>
            </a:r>
            <a:r>
              <a:rPr kumimoji="0" lang="en-US" sz="1600" b="0" i="0" u="none" strike="noStrike" kern="1200" cap="none" spc="0" normalizeH="0" baseline="0" noProof="0" dirty="0" smtClean="0">
                <a:ln>
                  <a:noFill/>
                </a:ln>
                <a:solidFill>
                  <a:srgbClr val="3B3938"/>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potential</a:t>
            </a:r>
            <a:endPar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endParaRPr>
          </a:p>
        </p:txBody>
      </p:sp>
      <p:sp>
        <p:nvSpPr>
          <p:cNvPr id="21" name="Snip Single Corner Rectangle 20"/>
          <p:cNvSpPr/>
          <p:nvPr/>
        </p:nvSpPr>
        <p:spPr>
          <a:xfrm>
            <a:off x="8480491" y="1273768"/>
            <a:ext cx="2160000" cy="2520000"/>
          </a:xfrm>
          <a:prstGeom prst="snip1Rect">
            <a:avLst>
              <a:gd name="adj" fmla="val 41703"/>
            </a:avLst>
          </a:prstGeom>
          <a:noFill/>
          <a:ln w="38100">
            <a:solidFill>
              <a:srgbClr val="D23D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Snip Single Corner Rectangle 21"/>
          <p:cNvSpPr/>
          <p:nvPr/>
        </p:nvSpPr>
        <p:spPr>
          <a:xfrm>
            <a:off x="8480491" y="3951281"/>
            <a:ext cx="2160000" cy="2520000"/>
          </a:xfrm>
          <a:prstGeom prst="snip1Rect">
            <a:avLst>
              <a:gd name="adj" fmla="val 41703"/>
            </a:avLst>
          </a:prstGeom>
          <a:noFill/>
          <a:ln w="38100">
            <a:solidFill>
              <a:srgbClr val="2795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Snip Single Corner Rectangle 22"/>
          <p:cNvSpPr/>
          <p:nvPr/>
        </p:nvSpPr>
        <p:spPr>
          <a:xfrm flipH="1">
            <a:off x="1047094" y="1273768"/>
            <a:ext cx="2160000" cy="2520000"/>
          </a:xfrm>
          <a:prstGeom prst="snip1Rect">
            <a:avLst>
              <a:gd name="adj" fmla="val 41703"/>
            </a:avLst>
          </a:prstGeom>
          <a:noFill/>
          <a:ln w="38100">
            <a:solidFill>
              <a:srgbClr val="3B3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Snip Single Corner Rectangle 23"/>
          <p:cNvSpPr/>
          <p:nvPr/>
        </p:nvSpPr>
        <p:spPr>
          <a:xfrm flipH="1">
            <a:off x="1047094" y="3951281"/>
            <a:ext cx="2160000" cy="2520000"/>
          </a:xfrm>
          <a:prstGeom prst="snip1Rect">
            <a:avLst>
              <a:gd name="adj" fmla="val 41703"/>
            </a:avLst>
          </a:prstGeom>
          <a:noFill/>
          <a:ln w="38100">
            <a:solidFill>
              <a:srgbClr val="E1DD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6" name="Straight Connector 25"/>
          <p:cNvCxnSpPr>
            <a:stCxn id="23" idx="2"/>
          </p:cNvCxnSpPr>
          <p:nvPr/>
        </p:nvCxnSpPr>
        <p:spPr>
          <a:xfrm>
            <a:off x="3207094" y="2533768"/>
            <a:ext cx="2019999" cy="1055492"/>
          </a:xfrm>
          <a:prstGeom prst="line">
            <a:avLst/>
          </a:prstGeom>
          <a:ln w="38100">
            <a:solidFill>
              <a:srgbClr val="3B393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24" idx="2"/>
          </p:cNvCxnSpPr>
          <p:nvPr/>
        </p:nvCxnSpPr>
        <p:spPr>
          <a:xfrm flipV="1">
            <a:off x="3207094" y="5205981"/>
            <a:ext cx="641575" cy="5300"/>
          </a:xfrm>
          <a:prstGeom prst="line">
            <a:avLst/>
          </a:prstGeom>
          <a:ln w="38100">
            <a:solidFill>
              <a:srgbClr val="E1DDDA"/>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21" idx="2"/>
          </p:cNvCxnSpPr>
          <p:nvPr/>
        </p:nvCxnSpPr>
        <p:spPr>
          <a:xfrm flipV="1">
            <a:off x="6918846" y="2533768"/>
            <a:ext cx="1561645" cy="1055492"/>
          </a:xfrm>
          <a:prstGeom prst="line">
            <a:avLst/>
          </a:prstGeom>
          <a:ln w="38100">
            <a:solidFill>
              <a:srgbClr val="D23D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endCxn id="22" idx="2"/>
          </p:cNvCxnSpPr>
          <p:nvPr/>
        </p:nvCxnSpPr>
        <p:spPr>
          <a:xfrm>
            <a:off x="6918846" y="5205981"/>
            <a:ext cx="1561645" cy="5300"/>
          </a:xfrm>
          <a:prstGeom prst="line">
            <a:avLst/>
          </a:prstGeom>
          <a:ln w="38100">
            <a:solidFill>
              <a:srgbClr val="2795CB"/>
            </a:solidFill>
          </a:ln>
        </p:spPr>
        <p:style>
          <a:lnRef idx="1">
            <a:schemeClr val="accent1"/>
          </a:lnRef>
          <a:fillRef idx="0">
            <a:schemeClr val="accent1"/>
          </a:fillRef>
          <a:effectRef idx="0">
            <a:schemeClr val="accent1"/>
          </a:effectRef>
          <a:fontRef idx="minor">
            <a:schemeClr val="tx1"/>
          </a:fontRef>
        </p:style>
      </p:cxnSp>
      <p:sp>
        <p:nvSpPr>
          <p:cNvPr id="16"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52</a:t>
            </a:fld>
            <a:endParaRPr lang="en-US" dirty="0" smtClean="0">
              <a:solidFill>
                <a:schemeClr val="bg1"/>
              </a:solidFill>
            </a:endParaRPr>
          </a:p>
        </p:txBody>
      </p:sp>
    </p:spTree>
    <p:extLst>
      <p:ext uri="{BB962C8B-B14F-4D97-AF65-F5344CB8AC3E}">
        <p14:creationId xmlns:p14="http://schemas.microsoft.com/office/powerpoint/2010/main" val="750129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0" grpId="0"/>
      <p:bldP spid="12" grpId="0"/>
      <p:bldP spid="21" grpId="0" animBg="1"/>
      <p:bldP spid="22" grpId="0" animBg="1"/>
      <p:bldP spid="23" grpId="0" animBg="1"/>
      <p:bldP spid="2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763174" y="2024774"/>
            <a:ext cx="6561824" cy="4398324"/>
          </a:xfrm>
          <a:prstGeom prst="rect">
            <a:avLst/>
          </a:prstGeom>
        </p:spPr>
      </p:pic>
      <p:pic>
        <p:nvPicPr>
          <p:cNvPr id="6" name="Content Placeholder 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3469023" y="582002"/>
            <a:ext cx="4899547" cy="7250723"/>
          </a:xfrm>
          <a:prstGeom prst="rect">
            <a:avLst/>
          </a:prstGeom>
        </p:spPr>
      </p:pic>
      <p:sp>
        <p:nvSpPr>
          <p:cNvPr id="7" name="Title 2"/>
          <p:cNvSpPr>
            <a:spLocks noGrp="1"/>
          </p:cNvSpPr>
          <p:nvPr>
            <p:ph type="title"/>
          </p:nvPr>
        </p:nvSpPr>
        <p:spPr>
          <a:xfrm>
            <a:off x="2030888" y="499125"/>
            <a:ext cx="8869906" cy="1325563"/>
          </a:xfrm>
        </p:spPr>
        <p:txBody>
          <a:bodyPr>
            <a:normAutofit/>
          </a:bodyPr>
          <a:lstStyle/>
          <a:p>
            <a:pPr algn="ctr"/>
            <a:r>
              <a:rPr lang="en-US" sz="3200" dirty="0" smtClean="0"/>
              <a:t>How? With Software </a:t>
            </a:r>
            <a:r>
              <a:rPr lang="en-US" sz="3200" dirty="0" err="1" smtClean="0"/>
              <a:t>ReUse</a:t>
            </a:r>
            <a:r>
              <a:rPr lang="en-US" sz="3200" dirty="0" smtClean="0"/>
              <a:t> </a:t>
            </a:r>
            <a:r>
              <a:rPr lang="en-US" sz="3200" dirty="0"/>
              <a:t>P</a:t>
            </a:r>
            <a:r>
              <a:rPr lang="en-US" sz="3200" dirty="0" smtClean="0"/>
              <a:t>latform!</a:t>
            </a:r>
            <a:r>
              <a:rPr lang="en-US" sz="2800" dirty="0" smtClean="0"/>
              <a:t/>
            </a:r>
            <a:br>
              <a:rPr lang="en-US" sz="2800" dirty="0" smtClean="0"/>
            </a:br>
            <a:r>
              <a:rPr lang="en-US" sz="2800" dirty="0" smtClean="0">
                <a:hlinkClick r:id="rId4"/>
              </a:rPr>
              <a:t>https://www.ict-reuse.be</a:t>
            </a:r>
            <a:r>
              <a:rPr lang="en-US" sz="2800" dirty="0" smtClean="0"/>
              <a:t/>
            </a:r>
            <a:br>
              <a:rPr lang="en-US" sz="2800" dirty="0" smtClean="0"/>
            </a:br>
            <a:endParaRPr lang="en-US" sz="2800" dirty="0"/>
          </a:p>
        </p:txBody>
      </p:sp>
      <p:sp>
        <p:nvSpPr>
          <p:cNvPr id="5" name="Slide Number Placeholder 4"/>
          <p:cNvSpPr txBox="1">
            <a:spLocks/>
          </p:cNvSpPr>
          <p:nvPr/>
        </p:nvSpPr>
        <p:spPr>
          <a:xfrm>
            <a:off x="11353799" y="6256827"/>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53</a:t>
            </a:fld>
            <a:endParaRPr lang="en-US" dirty="0" smtClean="0">
              <a:solidFill>
                <a:schemeClr val="bg1"/>
              </a:solidFill>
            </a:endParaRPr>
          </a:p>
        </p:txBody>
      </p:sp>
    </p:spTree>
    <p:extLst>
      <p:ext uri="{BB962C8B-B14F-4D97-AF65-F5344CB8AC3E}">
        <p14:creationId xmlns:p14="http://schemas.microsoft.com/office/powerpoint/2010/main" val="1121701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794370" y="-1"/>
            <a:ext cx="13958164" cy="7059705"/>
          </a:xfrm>
          <a:prstGeom prst="rect">
            <a:avLst/>
          </a:prstGeom>
        </p:spPr>
      </p:pic>
      <p:sp>
        <p:nvSpPr>
          <p:cNvPr id="5" name="Title 2"/>
          <p:cNvSpPr txBox="1">
            <a:spLocks/>
          </p:cNvSpPr>
          <p:nvPr/>
        </p:nvSpPr>
        <p:spPr>
          <a:xfrm>
            <a:off x="216478" y="1806459"/>
            <a:ext cx="3938663" cy="1325563"/>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000" b="1" kern="1200">
                <a:solidFill>
                  <a:srgbClr val="3B3938"/>
                </a:solidFill>
                <a:latin typeface="+mj-lt"/>
                <a:ea typeface="+mj-ea"/>
                <a:cs typeface="+mj-cs"/>
              </a:defRPr>
            </a:lvl1pPr>
          </a:lstStyle>
          <a:p>
            <a:r>
              <a:rPr lang="en-US" sz="5700" dirty="0"/>
              <a:t>New project? </a:t>
            </a:r>
            <a:endParaRPr lang="en-US" sz="5700" dirty="0" smtClean="0"/>
          </a:p>
          <a:p>
            <a:r>
              <a:rPr lang="en-US" dirty="0" smtClean="0"/>
              <a:t>Consult the </a:t>
            </a:r>
          </a:p>
          <a:p>
            <a:r>
              <a:rPr lang="en-US" dirty="0" smtClean="0"/>
              <a:t>Software </a:t>
            </a:r>
            <a:r>
              <a:rPr lang="en-US" dirty="0" err="1" smtClean="0"/>
              <a:t>ReUse</a:t>
            </a:r>
            <a:r>
              <a:rPr lang="en-US" dirty="0" smtClean="0"/>
              <a:t> </a:t>
            </a:r>
          </a:p>
          <a:p>
            <a:r>
              <a:rPr lang="en-US" dirty="0" smtClean="0"/>
              <a:t>Catalogue</a:t>
            </a:r>
            <a:endParaRPr lang="nl-NL" sz="2700" dirty="0"/>
          </a:p>
        </p:txBody>
      </p:sp>
      <p:sp>
        <p:nvSpPr>
          <p:cNvPr id="8"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tx2"/>
                </a:solidFill>
              </a:rPr>
              <a:pPr/>
              <a:t>54</a:t>
            </a:fld>
            <a:endParaRPr lang="en-US" dirty="0" smtClean="0">
              <a:solidFill>
                <a:schemeClr val="tx2"/>
              </a:solidFill>
            </a:endParaRPr>
          </a:p>
        </p:txBody>
      </p:sp>
    </p:spTree>
    <p:extLst>
      <p:ext uri="{BB962C8B-B14F-4D97-AF65-F5344CB8AC3E}">
        <p14:creationId xmlns:p14="http://schemas.microsoft.com/office/powerpoint/2010/main" val="3683283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sz="3600" dirty="0"/>
              <a:t>Share your success stories...and become an ambassador for </a:t>
            </a:r>
            <a:r>
              <a:rPr lang="en-US" sz="3600" dirty="0" err="1" smtClean="0"/>
              <a:t>ReUse</a:t>
            </a:r>
            <a:r>
              <a:rPr lang="en-US" sz="3600" dirty="0" smtClean="0"/>
              <a:t>!</a:t>
            </a:r>
            <a:r>
              <a:rPr lang="nl-NL" dirty="0" smtClean="0"/>
              <a:t/>
            </a:r>
            <a:br>
              <a:rPr lang="nl-NL" dirty="0" smtClean="0"/>
            </a:br>
            <a:r>
              <a:rPr lang="en-US" sz="2800" dirty="0">
                <a:hlinkClick r:id="rId2"/>
              </a:rPr>
              <a:t>https://www.ict-reuse.be</a:t>
            </a:r>
            <a:endParaRPr lang="nl-NL" sz="2700" dirty="0"/>
          </a:p>
        </p:txBody>
      </p:sp>
      <p:pic>
        <p:nvPicPr>
          <p:cNvPr id="7" name="Picture 6"/>
          <p:cNvPicPr>
            <a:picLocks noChangeAspect="1"/>
          </p:cNvPicPr>
          <p:nvPr/>
        </p:nvPicPr>
        <p:blipFill>
          <a:blip r:embed="rId3"/>
          <a:stretch>
            <a:fillRect/>
          </a:stretch>
        </p:blipFill>
        <p:spPr>
          <a:xfrm>
            <a:off x="903647" y="2330606"/>
            <a:ext cx="10450152" cy="3362778"/>
          </a:xfrm>
          <a:prstGeom prst="rect">
            <a:avLst/>
          </a:prstGeom>
        </p:spPr>
      </p:pic>
      <p:sp>
        <p:nvSpPr>
          <p:cNvPr id="4"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55</a:t>
            </a:fld>
            <a:endParaRPr lang="en-US" dirty="0" smtClean="0">
              <a:solidFill>
                <a:schemeClr val="bg1"/>
              </a:solidFill>
            </a:endParaRPr>
          </a:p>
        </p:txBody>
      </p:sp>
    </p:spTree>
    <p:extLst>
      <p:ext uri="{BB962C8B-B14F-4D97-AF65-F5344CB8AC3E}">
        <p14:creationId xmlns:p14="http://schemas.microsoft.com/office/powerpoint/2010/main" val="4210273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31725" y="240544"/>
            <a:ext cx="4540808" cy="694374"/>
          </a:xfrm>
        </p:spPr>
        <p:txBody>
          <a:bodyPr>
            <a:normAutofit/>
          </a:bodyPr>
          <a:lstStyle/>
          <a:p>
            <a:r>
              <a:rPr lang="en-US" dirty="0"/>
              <a:t>D</a:t>
            </a:r>
            <a:r>
              <a:rPr lang="en-US" dirty="0" smtClean="0"/>
              <a:t>are to share!</a:t>
            </a:r>
            <a:endParaRPr lang="en-US" dirty="0"/>
          </a:p>
        </p:txBody>
      </p:sp>
      <p:pic>
        <p:nvPicPr>
          <p:cNvPr id="104" name="Picture 10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7655" y="3548144"/>
            <a:ext cx="252000" cy="252000"/>
          </a:xfrm>
          <a:prstGeom prst="rect">
            <a:avLst/>
          </a:prstGeom>
        </p:spPr>
      </p:pic>
      <p:pic>
        <p:nvPicPr>
          <p:cNvPr id="105" name="Picture 10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7656" y="3539433"/>
            <a:ext cx="252000" cy="252000"/>
          </a:xfrm>
          <a:prstGeom prst="rect">
            <a:avLst/>
          </a:prstGeom>
        </p:spPr>
      </p:pic>
      <p:pic>
        <p:nvPicPr>
          <p:cNvPr id="106" name="Picture 10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8946" y="3539433"/>
            <a:ext cx="252000" cy="252000"/>
          </a:xfrm>
          <a:prstGeom prst="rect">
            <a:avLst/>
          </a:prstGeom>
        </p:spPr>
      </p:pic>
      <p:pic>
        <p:nvPicPr>
          <p:cNvPr id="107" name="Picture 10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2017" y="3532941"/>
            <a:ext cx="252000" cy="252000"/>
          </a:xfrm>
          <a:prstGeom prst="rect">
            <a:avLst/>
          </a:prstGeom>
        </p:spPr>
      </p:pic>
      <p:pic>
        <p:nvPicPr>
          <p:cNvPr id="108" name="Picture 10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3785" y="3528602"/>
            <a:ext cx="252000" cy="252000"/>
          </a:xfrm>
          <a:prstGeom prst="rect">
            <a:avLst/>
          </a:prstGeom>
        </p:spPr>
      </p:pic>
      <p:pic>
        <p:nvPicPr>
          <p:cNvPr id="109" name="Picture 10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1197" y="3530223"/>
            <a:ext cx="252000" cy="252000"/>
          </a:xfrm>
          <a:prstGeom prst="rect">
            <a:avLst/>
          </a:prstGeom>
        </p:spPr>
      </p:pic>
      <p:pic>
        <p:nvPicPr>
          <p:cNvPr id="110" name="Picture 10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1196" y="3530222"/>
            <a:ext cx="252000" cy="252000"/>
          </a:xfrm>
          <a:prstGeom prst="rect">
            <a:avLst/>
          </a:prstGeom>
        </p:spPr>
      </p:pic>
      <p:pic>
        <p:nvPicPr>
          <p:cNvPr id="111" name="Picture 1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0703" y="3512773"/>
            <a:ext cx="252000" cy="252000"/>
          </a:xfrm>
          <a:prstGeom prst="rect">
            <a:avLst/>
          </a:prstGeom>
        </p:spPr>
      </p:pic>
      <p:pic>
        <p:nvPicPr>
          <p:cNvPr id="112" name="Picture 1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7819" y="3530190"/>
            <a:ext cx="252000" cy="252000"/>
          </a:xfrm>
          <a:prstGeom prst="rect">
            <a:avLst/>
          </a:prstGeom>
        </p:spPr>
      </p:pic>
      <p:pic>
        <p:nvPicPr>
          <p:cNvPr id="113" name="Picture 1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1362" y="3521483"/>
            <a:ext cx="252000" cy="252000"/>
          </a:xfrm>
          <a:prstGeom prst="rect">
            <a:avLst/>
          </a:prstGeom>
        </p:spPr>
      </p:pic>
      <p:pic>
        <p:nvPicPr>
          <p:cNvPr id="114" name="Picture 1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2254" y="3536022"/>
            <a:ext cx="252000" cy="252000"/>
          </a:xfrm>
          <a:prstGeom prst="rect">
            <a:avLst/>
          </a:prstGeom>
        </p:spPr>
      </p:pic>
      <p:pic>
        <p:nvPicPr>
          <p:cNvPr id="115" name="Picture 1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1477" y="3531011"/>
            <a:ext cx="252000" cy="252000"/>
          </a:xfrm>
          <a:prstGeom prst="rect">
            <a:avLst/>
          </a:prstGeom>
        </p:spPr>
      </p:pic>
      <p:pic>
        <p:nvPicPr>
          <p:cNvPr id="116" name="Picture 1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5643" y="3532798"/>
            <a:ext cx="252000" cy="252000"/>
          </a:xfrm>
          <a:prstGeom prst="rect">
            <a:avLst/>
          </a:prstGeom>
        </p:spPr>
      </p:pic>
      <p:pic>
        <p:nvPicPr>
          <p:cNvPr id="117" name="Picture 1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5545" y="3503238"/>
            <a:ext cx="252000" cy="252000"/>
          </a:xfrm>
          <a:prstGeom prst="rect">
            <a:avLst/>
          </a:prstGeom>
        </p:spPr>
      </p:pic>
      <p:pic>
        <p:nvPicPr>
          <p:cNvPr id="118" name="Picture 1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4595" y="1131513"/>
            <a:ext cx="252000" cy="252000"/>
          </a:xfrm>
          <a:prstGeom prst="rect">
            <a:avLst/>
          </a:prstGeom>
        </p:spPr>
      </p:pic>
      <p:pic>
        <p:nvPicPr>
          <p:cNvPr id="119" name="Picture 1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2020" y="3515532"/>
            <a:ext cx="252000" cy="252000"/>
          </a:xfrm>
          <a:prstGeom prst="rect">
            <a:avLst/>
          </a:prstGeom>
        </p:spPr>
      </p:pic>
      <p:pic>
        <p:nvPicPr>
          <p:cNvPr id="120" name="Picture 1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9881" y="3525871"/>
            <a:ext cx="252000" cy="252000"/>
          </a:xfrm>
          <a:prstGeom prst="rect">
            <a:avLst/>
          </a:prstGeom>
        </p:spPr>
      </p:pic>
      <p:pic>
        <p:nvPicPr>
          <p:cNvPr id="121" name="Picture 1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5555" y="3525871"/>
            <a:ext cx="252000" cy="252000"/>
          </a:xfrm>
          <a:prstGeom prst="rect">
            <a:avLst/>
          </a:prstGeom>
        </p:spPr>
      </p:pic>
      <p:pic>
        <p:nvPicPr>
          <p:cNvPr id="122" name="Picture 1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9075" y="1647541"/>
            <a:ext cx="252000" cy="252000"/>
          </a:xfrm>
          <a:prstGeom prst="rect">
            <a:avLst/>
          </a:prstGeom>
        </p:spPr>
      </p:pic>
      <p:pic>
        <p:nvPicPr>
          <p:cNvPr id="123" name="Picture 1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9849" y="3536286"/>
            <a:ext cx="252000" cy="252000"/>
          </a:xfrm>
          <a:prstGeom prst="rect">
            <a:avLst/>
          </a:prstGeom>
        </p:spPr>
      </p:pic>
      <p:pic>
        <p:nvPicPr>
          <p:cNvPr id="124" name="Picture 1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5122" y="4333818"/>
            <a:ext cx="252000" cy="252000"/>
          </a:xfrm>
          <a:prstGeom prst="rect">
            <a:avLst/>
          </a:prstGeom>
        </p:spPr>
      </p:pic>
      <p:pic>
        <p:nvPicPr>
          <p:cNvPr id="125" name="Picture 1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8303" y="3517131"/>
            <a:ext cx="252000" cy="252000"/>
          </a:xfrm>
          <a:prstGeom prst="rect">
            <a:avLst/>
          </a:prstGeom>
        </p:spPr>
      </p:pic>
      <p:sp>
        <p:nvSpPr>
          <p:cNvPr id="126" name="Rectangle 125"/>
          <p:cNvSpPr/>
          <p:nvPr/>
        </p:nvSpPr>
        <p:spPr>
          <a:xfrm>
            <a:off x="3874902" y="5009070"/>
            <a:ext cx="548096"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7" name="Picture 1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4325" y="1135881"/>
            <a:ext cx="252000" cy="252000"/>
          </a:xfrm>
          <a:prstGeom prst="rect">
            <a:avLst/>
          </a:prstGeom>
        </p:spPr>
      </p:pic>
      <p:grpSp>
        <p:nvGrpSpPr>
          <p:cNvPr id="128" name="Group 127"/>
          <p:cNvGrpSpPr/>
          <p:nvPr/>
        </p:nvGrpSpPr>
        <p:grpSpPr>
          <a:xfrm>
            <a:off x="4739655" y="3301559"/>
            <a:ext cx="2969769" cy="576000"/>
            <a:chOff x="2910855" y="3703725"/>
            <a:chExt cx="2969769" cy="576000"/>
          </a:xfrm>
        </p:grpSpPr>
        <p:sp>
          <p:nvSpPr>
            <p:cNvPr id="129" name="Rectangle 128"/>
            <p:cNvSpPr/>
            <p:nvPr/>
          </p:nvSpPr>
          <p:spPr>
            <a:xfrm>
              <a:off x="3036438" y="3703725"/>
              <a:ext cx="2723147" cy="496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0" name="Picture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10855" y="3703725"/>
              <a:ext cx="2969769" cy="57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1" name="Group 130"/>
          <p:cNvGrpSpPr/>
          <p:nvPr/>
        </p:nvGrpSpPr>
        <p:grpSpPr>
          <a:xfrm>
            <a:off x="5597943" y="1081881"/>
            <a:ext cx="1288082" cy="395899"/>
            <a:chOff x="3769143" y="1423078"/>
            <a:chExt cx="1288082" cy="395899"/>
          </a:xfrm>
        </p:grpSpPr>
        <p:sp>
          <p:nvSpPr>
            <p:cNvPr id="132" name="Rectangle 131"/>
            <p:cNvSpPr/>
            <p:nvPr/>
          </p:nvSpPr>
          <p:spPr>
            <a:xfrm>
              <a:off x="3769143" y="1423078"/>
              <a:ext cx="1288082"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 name="Picture 1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87631" y="1423078"/>
              <a:ext cx="1216216" cy="360000"/>
            </a:xfrm>
            <a:prstGeom prst="rect">
              <a:avLst/>
            </a:prstGeom>
          </p:spPr>
        </p:pic>
      </p:grpSp>
      <p:grpSp>
        <p:nvGrpSpPr>
          <p:cNvPr id="134" name="Group 133"/>
          <p:cNvGrpSpPr/>
          <p:nvPr/>
        </p:nvGrpSpPr>
        <p:grpSpPr>
          <a:xfrm>
            <a:off x="5949746" y="6034466"/>
            <a:ext cx="486632" cy="395899"/>
            <a:chOff x="4120946" y="6375663"/>
            <a:chExt cx="486632" cy="395899"/>
          </a:xfrm>
        </p:grpSpPr>
        <p:sp>
          <p:nvSpPr>
            <p:cNvPr id="135" name="Rectangle 134"/>
            <p:cNvSpPr/>
            <p:nvPr/>
          </p:nvSpPr>
          <p:spPr>
            <a:xfrm>
              <a:off x="4120946" y="6375663"/>
              <a:ext cx="428830"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6" name="Picture 7" descr="Homepagina"/>
            <p:cNvPicPr>
              <a:picLocks noChangeAspect="1" noChangeArrowheads="1"/>
            </p:cNvPicPr>
            <p:nvPr/>
          </p:nvPicPr>
          <p:blipFill rotWithShape="1">
            <a:blip r:embed="rId9">
              <a:extLst>
                <a:ext uri="{28A0092B-C50C-407E-A947-70E740481C1C}">
                  <a14:useLocalDpi xmlns:a14="http://schemas.microsoft.com/office/drawing/2010/main" val="0"/>
                </a:ext>
              </a:extLst>
            </a:blip>
            <a:srcRect r="64765" b="868"/>
            <a:stretch/>
          </p:blipFill>
          <p:spPr bwMode="auto">
            <a:xfrm>
              <a:off x="4183900" y="6411298"/>
              <a:ext cx="423678"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7" name="Group 136"/>
          <p:cNvGrpSpPr/>
          <p:nvPr/>
        </p:nvGrpSpPr>
        <p:grpSpPr>
          <a:xfrm>
            <a:off x="7709424" y="2157528"/>
            <a:ext cx="1433577" cy="395899"/>
            <a:chOff x="5880624" y="2498725"/>
            <a:chExt cx="1433577" cy="395899"/>
          </a:xfrm>
        </p:grpSpPr>
        <p:sp>
          <p:nvSpPr>
            <p:cNvPr id="138" name="Rectangle 137"/>
            <p:cNvSpPr/>
            <p:nvPr/>
          </p:nvSpPr>
          <p:spPr>
            <a:xfrm>
              <a:off x="5880624" y="2498725"/>
              <a:ext cx="1394672"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9" name="Picture 9" descr="Beliris"/>
            <p:cNvPicPr>
              <a:picLocks noChangeAspect="1" noChangeArrowheads="1"/>
            </p:cNvPicPr>
            <p:nvPr/>
          </p:nvPicPr>
          <p:blipFill rotWithShape="1">
            <a:blip r:embed="rId10">
              <a:extLst>
                <a:ext uri="{28A0092B-C50C-407E-A947-70E740481C1C}">
                  <a14:useLocalDpi xmlns:a14="http://schemas.microsoft.com/office/drawing/2010/main" val="0"/>
                </a:ext>
              </a:extLst>
            </a:blip>
            <a:srcRect l="32706" t="32794" r="26969" b="34183"/>
            <a:stretch/>
          </p:blipFill>
          <p:spPr bwMode="auto">
            <a:xfrm>
              <a:off x="5932275" y="2534624"/>
              <a:ext cx="1381926"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0" name="Group 139"/>
          <p:cNvGrpSpPr/>
          <p:nvPr/>
        </p:nvGrpSpPr>
        <p:grpSpPr>
          <a:xfrm>
            <a:off x="3531870" y="4213838"/>
            <a:ext cx="678418" cy="400264"/>
            <a:chOff x="1703070" y="4555035"/>
            <a:chExt cx="678418" cy="400264"/>
          </a:xfrm>
        </p:grpSpPr>
        <p:sp>
          <p:nvSpPr>
            <p:cNvPr id="141" name="Rectangle 140"/>
            <p:cNvSpPr/>
            <p:nvPr/>
          </p:nvSpPr>
          <p:spPr>
            <a:xfrm>
              <a:off x="1703070" y="4555035"/>
              <a:ext cx="678418"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2" name="Picture 1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49286" y="4595299"/>
              <a:ext cx="437247" cy="360000"/>
            </a:xfrm>
            <a:prstGeom prst="rect">
              <a:avLst/>
            </a:prstGeom>
          </p:spPr>
        </p:pic>
      </p:grpSp>
      <p:grpSp>
        <p:nvGrpSpPr>
          <p:cNvPr id="143" name="Group 142"/>
          <p:cNvGrpSpPr/>
          <p:nvPr/>
        </p:nvGrpSpPr>
        <p:grpSpPr>
          <a:xfrm>
            <a:off x="4228734" y="1577916"/>
            <a:ext cx="1288082" cy="436035"/>
            <a:chOff x="2399934" y="1878170"/>
            <a:chExt cx="1288082" cy="395899"/>
          </a:xfrm>
        </p:grpSpPr>
        <p:sp>
          <p:nvSpPr>
            <p:cNvPr id="144" name="Rectangle 143"/>
            <p:cNvSpPr/>
            <p:nvPr/>
          </p:nvSpPr>
          <p:spPr>
            <a:xfrm>
              <a:off x="2399934" y="1878170"/>
              <a:ext cx="1288082"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5" name="Picture 15" descr="sigedis log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73581" y="1898841"/>
              <a:ext cx="925714"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6" name="Group 145"/>
          <p:cNvGrpSpPr/>
          <p:nvPr/>
        </p:nvGrpSpPr>
        <p:grpSpPr>
          <a:xfrm>
            <a:off x="6990290" y="1516426"/>
            <a:ext cx="1288082" cy="401218"/>
            <a:chOff x="5161490" y="1857623"/>
            <a:chExt cx="1288082" cy="401218"/>
          </a:xfrm>
        </p:grpSpPr>
        <p:sp>
          <p:nvSpPr>
            <p:cNvPr id="147" name="Rectangle 146"/>
            <p:cNvSpPr/>
            <p:nvPr/>
          </p:nvSpPr>
          <p:spPr>
            <a:xfrm>
              <a:off x="5161490" y="1857623"/>
              <a:ext cx="1288082"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8" name="Picture 19" descr="Ho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77323" y="1898841"/>
              <a:ext cx="964525"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9" name="Group 148"/>
          <p:cNvGrpSpPr/>
          <p:nvPr/>
        </p:nvGrpSpPr>
        <p:grpSpPr>
          <a:xfrm>
            <a:off x="8515704" y="3480714"/>
            <a:ext cx="627297" cy="395899"/>
            <a:chOff x="6686904" y="3821911"/>
            <a:chExt cx="627297" cy="395899"/>
          </a:xfrm>
        </p:grpSpPr>
        <p:sp>
          <p:nvSpPr>
            <p:cNvPr id="150" name="Rectangle 149"/>
            <p:cNvSpPr/>
            <p:nvPr/>
          </p:nvSpPr>
          <p:spPr>
            <a:xfrm>
              <a:off x="6686904" y="3821911"/>
              <a:ext cx="627297"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1" name="Picture 2" descr="Rijksinstituut voor Ziekte- en Invaliditeitsverzekering (RIZIV)">
              <a:hlinkClick r:id="rId14"/>
            </p:cNvPr>
            <p:cNvPicPr>
              <a:picLocks noChangeAspect="1" noChangeArrowheads="1"/>
            </p:cNvPicPr>
            <p:nvPr/>
          </p:nvPicPr>
          <p:blipFill>
            <a:blip r:embed="rId15">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821963" y="3839861"/>
              <a:ext cx="453333"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2" name="Group 151"/>
          <p:cNvGrpSpPr/>
          <p:nvPr/>
        </p:nvGrpSpPr>
        <p:grpSpPr>
          <a:xfrm>
            <a:off x="3874902" y="2193427"/>
            <a:ext cx="631094" cy="413019"/>
            <a:chOff x="2046102" y="2534624"/>
            <a:chExt cx="631094" cy="413019"/>
          </a:xfrm>
        </p:grpSpPr>
        <p:sp>
          <p:nvSpPr>
            <p:cNvPr id="153" name="Rectangle 152"/>
            <p:cNvSpPr/>
            <p:nvPr/>
          </p:nvSpPr>
          <p:spPr>
            <a:xfrm>
              <a:off x="2046102" y="2551744"/>
              <a:ext cx="631094"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4" name="Picture 15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34198" y="2534624"/>
              <a:ext cx="360000" cy="360000"/>
            </a:xfrm>
            <a:prstGeom prst="rect">
              <a:avLst/>
            </a:prstGeom>
          </p:spPr>
        </p:pic>
      </p:grpSp>
      <p:grpSp>
        <p:nvGrpSpPr>
          <p:cNvPr id="155" name="Group 154"/>
          <p:cNvGrpSpPr/>
          <p:nvPr/>
        </p:nvGrpSpPr>
        <p:grpSpPr>
          <a:xfrm>
            <a:off x="8088497" y="5025211"/>
            <a:ext cx="562266" cy="395899"/>
            <a:chOff x="6259697" y="5366408"/>
            <a:chExt cx="562266" cy="395899"/>
          </a:xfrm>
        </p:grpSpPr>
        <p:sp>
          <p:nvSpPr>
            <p:cNvPr id="156" name="Rectangle 155"/>
            <p:cNvSpPr/>
            <p:nvPr/>
          </p:nvSpPr>
          <p:spPr>
            <a:xfrm>
              <a:off x="6259697" y="5366408"/>
              <a:ext cx="562266"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7" name="Picture 15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55361" y="5402307"/>
              <a:ext cx="375460" cy="360000"/>
            </a:xfrm>
            <a:prstGeom prst="rect">
              <a:avLst/>
            </a:prstGeom>
          </p:spPr>
        </p:pic>
      </p:grpSp>
      <p:grpSp>
        <p:nvGrpSpPr>
          <p:cNvPr id="158" name="Group 157"/>
          <p:cNvGrpSpPr/>
          <p:nvPr/>
        </p:nvGrpSpPr>
        <p:grpSpPr>
          <a:xfrm>
            <a:off x="7181158" y="3807517"/>
            <a:ext cx="654346" cy="552072"/>
            <a:chOff x="5352358" y="4148714"/>
            <a:chExt cx="654346" cy="552072"/>
          </a:xfrm>
        </p:grpSpPr>
        <p:pic>
          <p:nvPicPr>
            <p:cNvPr id="159" name="Picture 15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3531" y="4148714"/>
              <a:ext cx="252000" cy="252000"/>
            </a:xfrm>
            <a:prstGeom prst="rect">
              <a:avLst/>
            </a:prstGeom>
          </p:spPr>
        </p:pic>
        <p:sp>
          <p:nvSpPr>
            <p:cNvPr id="160" name="TextBox 159"/>
            <p:cNvSpPr txBox="1"/>
            <p:nvPr/>
          </p:nvSpPr>
          <p:spPr>
            <a:xfrm>
              <a:off x="5352358" y="4439176"/>
              <a:ext cx="65434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System</a:t>
              </a: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61" name="Group 160"/>
          <p:cNvGrpSpPr/>
          <p:nvPr/>
        </p:nvGrpSpPr>
        <p:grpSpPr>
          <a:xfrm>
            <a:off x="6034325" y="3807517"/>
            <a:ext cx="670376" cy="552072"/>
            <a:chOff x="4386959" y="4148714"/>
            <a:chExt cx="670376" cy="552072"/>
          </a:xfrm>
        </p:grpSpPr>
        <p:pic>
          <p:nvPicPr>
            <p:cNvPr id="162" name="Picture 16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147" y="4148714"/>
              <a:ext cx="252000" cy="252000"/>
            </a:xfrm>
            <a:prstGeom prst="rect">
              <a:avLst/>
            </a:prstGeom>
          </p:spPr>
        </p:pic>
        <p:sp>
          <p:nvSpPr>
            <p:cNvPr id="163" name="TextBox 162"/>
            <p:cNvSpPr txBox="1"/>
            <p:nvPr/>
          </p:nvSpPr>
          <p:spPr>
            <a:xfrm>
              <a:off x="4386959" y="4439176"/>
              <a:ext cx="67037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Product</a:t>
              </a:r>
            </a:p>
          </p:txBody>
        </p:sp>
      </p:grpSp>
      <p:grpSp>
        <p:nvGrpSpPr>
          <p:cNvPr id="164" name="Group 163"/>
          <p:cNvGrpSpPr/>
          <p:nvPr/>
        </p:nvGrpSpPr>
        <p:grpSpPr>
          <a:xfrm>
            <a:off x="4707956" y="3807517"/>
            <a:ext cx="889987" cy="552072"/>
            <a:chOff x="2879156" y="4148714"/>
            <a:chExt cx="889987" cy="552072"/>
          </a:xfrm>
        </p:grpSpPr>
        <p:pic>
          <p:nvPicPr>
            <p:cNvPr id="165" name="Picture 16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8149" y="4148714"/>
              <a:ext cx="252000" cy="252000"/>
            </a:xfrm>
            <a:prstGeom prst="rect">
              <a:avLst/>
            </a:prstGeom>
          </p:spPr>
        </p:pic>
        <p:sp>
          <p:nvSpPr>
            <p:cNvPr id="166" name="TextBox 165"/>
            <p:cNvSpPr txBox="1"/>
            <p:nvPr/>
          </p:nvSpPr>
          <p:spPr>
            <a:xfrm>
              <a:off x="2879156" y="4439176"/>
              <a:ext cx="88998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Framework</a:t>
              </a: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67" name="Group 166"/>
          <p:cNvGrpSpPr/>
          <p:nvPr/>
        </p:nvGrpSpPr>
        <p:grpSpPr>
          <a:xfrm>
            <a:off x="6614955" y="3807517"/>
            <a:ext cx="655949" cy="552072"/>
            <a:chOff x="5027353" y="4148714"/>
            <a:chExt cx="655949" cy="552072"/>
          </a:xfrm>
        </p:grpSpPr>
        <p:pic>
          <p:nvPicPr>
            <p:cNvPr id="168" name="Picture 16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9327" y="4148714"/>
              <a:ext cx="252000" cy="252000"/>
            </a:xfrm>
            <a:prstGeom prst="rect">
              <a:avLst/>
            </a:prstGeom>
          </p:spPr>
        </p:pic>
        <p:sp>
          <p:nvSpPr>
            <p:cNvPr id="169" name="TextBox 168"/>
            <p:cNvSpPr txBox="1"/>
            <p:nvPr/>
          </p:nvSpPr>
          <p:spPr>
            <a:xfrm>
              <a:off x="5027353" y="4439176"/>
              <a:ext cx="65594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Service</a:t>
              </a: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70" name="Group 169"/>
          <p:cNvGrpSpPr/>
          <p:nvPr/>
        </p:nvGrpSpPr>
        <p:grpSpPr>
          <a:xfrm>
            <a:off x="5508197" y="3807517"/>
            <a:ext cx="615874" cy="552072"/>
            <a:chOff x="3783978" y="4148714"/>
            <a:chExt cx="615874" cy="552072"/>
          </a:xfrm>
        </p:grpSpPr>
        <p:pic>
          <p:nvPicPr>
            <p:cNvPr id="171" name="Picture 17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5915" y="4148714"/>
              <a:ext cx="252000" cy="252000"/>
            </a:xfrm>
            <a:prstGeom prst="rect">
              <a:avLst/>
            </a:prstGeom>
          </p:spPr>
        </p:pic>
        <p:sp>
          <p:nvSpPr>
            <p:cNvPr id="172" name="TextBox 171"/>
            <p:cNvSpPr txBox="1"/>
            <p:nvPr/>
          </p:nvSpPr>
          <p:spPr>
            <a:xfrm>
              <a:off x="3783978" y="4439176"/>
              <a:ext cx="61587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Library</a:t>
              </a: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73" name="Group 172"/>
          <p:cNvGrpSpPr/>
          <p:nvPr/>
        </p:nvGrpSpPr>
        <p:grpSpPr>
          <a:xfrm>
            <a:off x="3190539" y="2783490"/>
            <a:ext cx="1237654" cy="378753"/>
            <a:chOff x="1361739" y="3124687"/>
            <a:chExt cx="1237654" cy="378753"/>
          </a:xfrm>
        </p:grpSpPr>
        <p:sp>
          <p:nvSpPr>
            <p:cNvPr id="174" name="Rectangle 173"/>
            <p:cNvSpPr/>
            <p:nvPr/>
          </p:nvSpPr>
          <p:spPr>
            <a:xfrm>
              <a:off x="1361739" y="3128212"/>
              <a:ext cx="1237654" cy="375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5" name="Picture 13" descr="Federaal agentschap voor beroepsrisico's | FEDRIS"/>
            <p:cNvPicPr>
              <a:picLocks noChangeAspect="1" noChangeArrowheads="1"/>
            </p:cNvPicPr>
            <p:nvPr/>
          </p:nvPicPr>
          <p:blipFill rotWithShape="1">
            <a:blip r:embed="rId18">
              <a:extLst>
                <a:ext uri="{28A0092B-C50C-407E-A947-70E740481C1C}">
                  <a14:useLocalDpi xmlns:a14="http://schemas.microsoft.com/office/drawing/2010/main" val="0"/>
                </a:ext>
              </a:extLst>
            </a:blip>
            <a:srcRect b="36758"/>
            <a:stretch/>
          </p:blipFill>
          <p:spPr bwMode="auto">
            <a:xfrm>
              <a:off x="1440119" y="3124687"/>
              <a:ext cx="1149989"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6" name="Group 175"/>
          <p:cNvGrpSpPr/>
          <p:nvPr/>
        </p:nvGrpSpPr>
        <p:grpSpPr>
          <a:xfrm>
            <a:off x="8418625" y="4494217"/>
            <a:ext cx="594215" cy="440953"/>
            <a:chOff x="6589825" y="4835414"/>
            <a:chExt cx="594215" cy="440953"/>
          </a:xfrm>
        </p:grpSpPr>
        <p:sp>
          <p:nvSpPr>
            <p:cNvPr id="177" name="Rectangle 176"/>
            <p:cNvSpPr/>
            <p:nvPr/>
          </p:nvSpPr>
          <p:spPr>
            <a:xfrm>
              <a:off x="6589825" y="4835414"/>
              <a:ext cx="594215"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8" name="Picture 11" descr="Return to the FOD Beleid en Ondersteuning homepage"/>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r="68556"/>
            <a:stretch/>
          </p:blipFill>
          <p:spPr bwMode="auto">
            <a:xfrm>
              <a:off x="6612940" y="4897811"/>
              <a:ext cx="377332"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9" name="Group 178"/>
          <p:cNvGrpSpPr/>
          <p:nvPr/>
        </p:nvGrpSpPr>
        <p:grpSpPr>
          <a:xfrm>
            <a:off x="8338201" y="2757363"/>
            <a:ext cx="821808" cy="440953"/>
            <a:chOff x="6509401" y="3098560"/>
            <a:chExt cx="821808" cy="440953"/>
          </a:xfrm>
        </p:grpSpPr>
        <p:sp>
          <p:nvSpPr>
            <p:cNvPr id="180" name="Rectangle 179"/>
            <p:cNvSpPr/>
            <p:nvPr/>
          </p:nvSpPr>
          <p:spPr>
            <a:xfrm>
              <a:off x="6509401" y="3098560"/>
              <a:ext cx="821808"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1" name="Picture 18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528867" y="3124687"/>
              <a:ext cx="774878" cy="360000"/>
            </a:xfrm>
            <a:prstGeom prst="rect">
              <a:avLst/>
            </a:prstGeom>
          </p:spPr>
        </p:pic>
      </p:grpSp>
      <p:grpSp>
        <p:nvGrpSpPr>
          <p:cNvPr id="182" name="Group 181"/>
          <p:cNvGrpSpPr/>
          <p:nvPr/>
        </p:nvGrpSpPr>
        <p:grpSpPr>
          <a:xfrm>
            <a:off x="8564623" y="4025898"/>
            <a:ext cx="595386" cy="440953"/>
            <a:chOff x="6735823" y="4367095"/>
            <a:chExt cx="595386" cy="440953"/>
          </a:xfrm>
        </p:grpSpPr>
        <p:sp>
          <p:nvSpPr>
            <p:cNvPr id="183" name="Rectangle 182"/>
            <p:cNvSpPr/>
            <p:nvPr/>
          </p:nvSpPr>
          <p:spPr>
            <a:xfrm>
              <a:off x="6735823" y="4367095"/>
              <a:ext cx="595386"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4" name="Picture 183"/>
            <p:cNvPicPr>
              <a:picLocks noChangeAspect="1"/>
            </p:cNvPicPr>
            <p:nvPr/>
          </p:nvPicPr>
          <p:blipFill rotWithShape="1">
            <a:blip r:embed="rId21" cstate="print">
              <a:extLst>
                <a:ext uri="{28A0092B-C50C-407E-A947-70E740481C1C}">
                  <a14:useLocalDpi xmlns:a14="http://schemas.microsoft.com/office/drawing/2010/main" val="0"/>
                </a:ext>
              </a:extLst>
            </a:blip>
            <a:srcRect l="68012"/>
            <a:stretch/>
          </p:blipFill>
          <p:spPr>
            <a:xfrm>
              <a:off x="6743733" y="4393315"/>
              <a:ext cx="506696" cy="360000"/>
            </a:xfrm>
            <a:prstGeom prst="rect">
              <a:avLst/>
            </a:prstGeom>
          </p:spPr>
        </p:pic>
      </p:grpSp>
      <p:grpSp>
        <p:nvGrpSpPr>
          <p:cNvPr id="185" name="Group 184"/>
          <p:cNvGrpSpPr/>
          <p:nvPr/>
        </p:nvGrpSpPr>
        <p:grpSpPr>
          <a:xfrm>
            <a:off x="7562674" y="5548188"/>
            <a:ext cx="821808" cy="440953"/>
            <a:chOff x="5733874" y="5889385"/>
            <a:chExt cx="821808" cy="440953"/>
          </a:xfrm>
        </p:grpSpPr>
        <p:sp>
          <p:nvSpPr>
            <p:cNvPr id="186" name="Rectangle 185"/>
            <p:cNvSpPr/>
            <p:nvPr/>
          </p:nvSpPr>
          <p:spPr>
            <a:xfrm>
              <a:off x="5733874" y="5889385"/>
              <a:ext cx="821808"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7" name="Picture 186"/>
            <p:cNvPicPr>
              <a:picLocks noChangeAspect="1"/>
            </p:cNvPicPr>
            <p:nvPr/>
          </p:nvPicPr>
          <p:blipFill rotWithShape="1">
            <a:blip r:embed="rId22" cstate="print">
              <a:extLst>
                <a:ext uri="{28A0092B-C50C-407E-A947-70E740481C1C}">
                  <a14:useLocalDpi xmlns:a14="http://schemas.microsoft.com/office/drawing/2010/main" val="0"/>
                </a:ext>
              </a:extLst>
            </a:blip>
            <a:srcRect r="66518"/>
            <a:stretch/>
          </p:blipFill>
          <p:spPr>
            <a:xfrm>
              <a:off x="5788977" y="5906803"/>
              <a:ext cx="470721" cy="360000"/>
            </a:xfrm>
            <a:prstGeom prst="rect">
              <a:avLst/>
            </a:prstGeom>
          </p:spPr>
        </p:pic>
      </p:grpSp>
      <p:sp>
        <p:nvSpPr>
          <p:cNvPr id="188" name="Rectangle 187"/>
          <p:cNvSpPr/>
          <p:nvPr/>
        </p:nvSpPr>
        <p:spPr>
          <a:xfrm>
            <a:off x="6816929" y="5882858"/>
            <a:ext cx="821808" cy="633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9" name="Picture 188"/>
          <p:cNvPicPr>
            <a:picLocks noChangeAspect="1"/>
          </p:cNvPicPr>
          <p:nvPr/>
        </p:nvPicPr>
        <p:blipFill rotWithShape="1">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t="13118" r="56941" b="9472"/>
          <a:stretch/>
        </p:blipFill>
        <p:spPr>
          <a:xfrm>
            <a:off x="6886025" y="5925606"/>
            <a:ext cx="600753" cy="360000"/>
          </a:xfrm>
          <a:prstGeom prst="rect">
            <a:avLst/>
          </a:prstGeom>
        </p:spPr>
      </p:pic>
      <p:sp>
        <p:nvSpPr>
          <p:cNvPr id="190" name="Rectangle 189"/>
          <p:cNvSpPr/>
          <p:nvPr/>
        </p:nvSpPr>
        <p:spPr>
          <a:xfrm>
            <a:off x="5026949" y="5848022"/>
            <a:ext cx="821808" cy="600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1" name="Picture 190"/>
          <p:cNvPicPr>
            <a:picLocks noChangeAspect="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55262" y="5855811"/>
            <a:ext cx="598101" cy="468000"/>
          </a:xfrm>
          <a:prstGeom prst="rect">
            <a:avLst/>
          </a:prstGeom>
        </p:spPr>
      </p:pic>
      <p:grpSp>
        <p:nvGrpSpPr>
          <p:cNvPr id="192" name="Group 191"/>
          <p:cNvGrpSpPr/>
          <p:nvPr/>
        </p:nvGrpSpPr>
        <p:grpSpPr>
          <a:xfrm>
            <a:off x="4332922" y="5535915"/>
            <a:ext cx="821808" cy="440953"/>
            <a:chOff x="2504122" y="5877112"/>
            <a:chExt cx="821808" cy="440953"/>
          </a:xfrm>
        </p:grpSpPr>
        <p:sp>
          <p:nvSpPr>
            <p:cNvPr id="193" name="Rectangle 192"/>
            <p:cNvSpPr/>
            <p:nvPr/>
          </p:nvSpPr>
          <p:spPr>
            <a:xfrm>
              <a:off x="2504122" y="5877112"/>
              <a:ext cx="821808"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4" name="Picture 2" descr="Home">
              <a:hlinkClick r:id="rId25" tooltip="Home"/>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r="76210"/>
            <a:stretch/>
          </p:blipFill>
          <p:spPr bwMode="auto">
            <a:xfrm>
              <a:off x="2680146" y="5913361"/>
              <a:ext cx="527044"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5" name="Group 194"/>
          <p:cNvGrpSpPr/>
          <p:nvPr/>
        </p:nvGrpSpPr>
        <p:grpSpPr>
          <a:xfrm>
            <a:off x="3744593" y="4961297"/>
            <a:ext cx="821808" cy="440953"/>
            <a:chOff x="1915793" y="5302494"/>
            <a:chExt cx="821808" cy="440953"/>
          </a:xfrm>
        </p:grpSpPr>
        <p:sp>
          <p:nvSpPr>
            <p:cNvPr id="196" name="Rectangle 195"/>
            <p:cNvSpPr/>
            <p:nvPr/>
          </p:nvSpPr>
          <p:spPr>
            <a:xfrm>
              <a:off x="1915793" y="5302494"/>
              <a:ext cx="821808"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7" name="Picture 196"/>
            <p:cNvPicPr>
              <a:picLocks noChangeAspect="1"/>
            </p:cNvPicPr>
            <p:nvPr/>
          </p:nvPicPr>
          <p:blipFill>
            <a:blip r:embed="rId27">
              <a:clrChange>
                <a:clrFrom>
                  <a:srgbClr val="FFFFFF"/>
                </a:clrFrom>
                <a:clrTo>
                  <a:srgbClr val="FFFFFF">
                    <a:alpha val="0"/>
                  </a:srgbClr>
                </a:clrTo>
              </a:clrChange>
            </a:blip>
            <a:stretch>
              <a:fillRect/>
            </a:stretch>
          </p:blipFill>
          <p:spPr>
            <a:xfrm>
              <a:off x="2153489" y="5350267"/>
              <a:ext cx="456000" cy="360000"/>
            </a:xfrm>
            <a:prstGeom prst="rect">
              <a:avLst/>
            </a:prstGeom>
          </p:spPr>
        </p:pic>
      </p:grpSp>
      <p:grpSp>
        <p:nvGrpSpPr>
          <p:cNvPr id="198" name="Group 197"/>
          <p:cNvGrpSpPr/>
          <p:nvPr/>
        </p:nvGrpSpPr>
        <p:grpSpPr>
          <a:xfrm>
            <a:off x="3053094" y="3442751"/>
            <a:ext cx="1362442" cy="440953"/>
            <a:chOff x="1224294" y="3783948"/>
            <a:chExt cx="1362442" cy="440953"/>
          </a:xfrm>
        </p:grpSpPr>
        <p:sp>
          <p:nvSpPr>
            <p:cNvPr id="199" name="Rectangle 198"/>
            <p:cNvSpPr/>
            <p:nvPr/>
          </p:nvSpPr>
          <p:spPr>
            <a:xfrm>
              <a:off x="1224294" y="3783948"/>
              <a:ext cx="1348310"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0" name="Picture 17" descr="Return to the FPS Finances homepage"/>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413136" y="3839861"/>
              <a:ext cx="1173600" cy="36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p:cNvPicPr>
            <a:picLocks noChangeAspect="1"/>
          </p:cNvPicPr>
          <p:nvPr/>
        </p:nvPicPr>
        <p:blipFill>
          <a:blip r:embed="rId29"/>
          <a:stretch>
            <a:fillRect/>
          </a:stretch>
        </p:blipFill>
        <p:spPr>
          <a:xfrm>
            <a:off x="4700138" y="3134297"/>
            <a:ext cx="617404" cy="647893"/>
          </a:xfrm>
          <a:prstGeom prst="rect">
            <a:avLst/>
          </a:prstGeom>
        </p:spPr>
      </p:pic>
      <p:sp>
        <p:nvSpPr>
          <p:cNvPr id="101"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56</a:t>
            </a:fld>
            <a:endParaRPr lang="en-US" dirty="0" smtClean="0">
              <a:solidFill>
                <a:schemeClr val="bg1"/>
              </a:solidFill>
            </a:endParaRPr>
          </a:p>
        </p:txBody>
      </p:sp>
    </p:spTree>
    <p:extLst>
      <p:ext uri="{BB962C8B-B14F-4D97-AF65-F5344CB8AC3E}">
        <p14:creationId xmlns:p14="http://schemas.microsoft.com/office/powerpoint/2010/main" val="4171132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66667E-6 2.22222E-6 L 1.66667E-6 0.34259 " pathEditMode="relative" rAng="0" ptsTypes="AA">
                                      <p:cBhvr>
                                        <p:cTn id="6" dur="2000" fill="hold"/>
                                        <p:tgtEl>
                                          <p:spTgt spid="127"/>
                                        </p:tgtEl>
                                        <p:attrNameLst>
                                          <p:attrName>ppt_x</p:attrName>
                                          <p:attrName>ppt_y</p:attrName>
                                        </p:attrNameLst>
                                      </p:cBhvr>
                                      <p:rCtr x="0" y="17130"/>
                                    </p:animMotion>
                                  </p:childTnLst>
                                </p:cTn>
                              </p:par>
                              <p:par>
                                <p:cTn id="7" presetID="1" presetClass="entr" presetSubtype="0" fill="hold" nodeType="withEffect">
                                  <p:stCondLst>
                                    <p:cond delay="2000"/>
                                  </p:stCondLst>
                                  <p:childTnLst>
                                    <p:set>
                                      <p:cBhvr>
                                        <p:cTn id="8" dur="1" fill="hold">
                                          <p:stCondLst>
                                            <p:cond delay="0"/>
                                          </p:stCondLst>
                                        </p:cTn>
                                        <p:tgtEl>
                                          <p:spTgt spid="164"/>
                                        </p:tgtEl>
                                        <p:attrNameLst>
                                          <p:attrName>style.visibility</p:attrName>
                                        </p:attrNameLst>
                                      </p:cBhvr>
                                      <p:to>
                                        <p:strVal val="visible"/>
                                      </p:to>
                                    </p:set>
                                  </p:childTnLst>
                                </p:cTn>
                              </p:par>
                              <p:par>
                                <p:cTn id="9" presetID="50" presetClass="path" presetSubtype="0" accel="50000" decel="50000" fill="hold" nodeType="withEffect">
                                  <p:stCondLst>
                                    <p:cond delay="2500"/>
                                  </p:stCondLst>
                                  <p:childTnLst>
                                    <p:animMotion origin="layout" path="M 1.25E-6 1.48148E-6 L 1.25E-6 0.11296 C 1.25E-6 0.16342 -0.03984 0.22616 -0.07266 0.22616 L -0.14623 0.22616 " pathEditMode="relative" rAng="5400000" ptsTypes="AAAA">
                                      <p:cBhvr>
                                        <p:cTn id="10" dur="2000" fill="hold"/>
                                        <p:tgtEl>
                                          <p:spTgt spid="125"/>
                                        </p:tgtEl>
                                        <p:attrNameLst>
                                          <p:attrName>ppt_x</p:attrName>
                                          <p:attrName>ppt_y</p:attrName>
                                        </p:attrNameLst>
                                      </p:cBhvr>
                                      <p:rCtr x="-7305" y="11296"/>
                                    </p:animMotion>
                                  </p:childTnLst>
                                </p:cTn>
                              </p:par>
                              <p:par>
                                <p:cTn id="11" presetID="50" presetClass="path" presetSubtype="0" accel="50000" decel="50000" fill="hold" nodeType="withEffect">
                                  <p:stCondLst>
                                    <p:cond delay="2500"/>
                                  </p:stCondLst>
                                  <p:childTnLst>
                                    <p:animMotion origin="layout" path="M -4.375E-6 2.22222E-6 L -4.375E-6 0.11736 C -4.375E-6 0.16991 0.05665 0.23541 0.10287 0.23541 L 0.20638 0.23541 " pathEditMode="relative" rAng="5400000" ptsTypes="AAAA">
                                      <p:cBhvr>
                                        <p:cTn id="12" dur="2000" fill="hold"/>
                                        <p:tgtEl>
                                          <p:spTgt spid="113"/>
                                        </p:tgtEl>
                                        <p:attrNameLst>
                                          <p:attrName>ppt_x</p:attrName>
                                          <p:attrName>ppt_y</p:attrName>
                                        </p:attrNameLst>
                                      </p:cBhvr>
                                      <p:rCtr x="10326" y="11759"/>
                                    </p:animMotion>
                                  </p:childTnLst>
                                </p:cTn>
                              </p:par>
                              <p:par>
                                <p:cTn id="13" presetID="42" presetClass="path" presetSubtype="0" accel="50000" decel="50000" fill="hold" nodeType="withEffect">
                                  <p:stCondLst>
                                    <p:cond delay="2500"/>
                                  </p:stCondLst>
                                  <p:childTnLst>
                                    <p:animMotion origin="layout" path="M -2.08333E-6 -1.85185E-6 L -0.19909 -0.09491 " pathEditMode="relative" rAng="0" ptsTypes="AA">
                                      <p:cBhvr>
                                        <p:cTn id="14" dur="2000" fill="hold"/>
                                        <p:tgtEl>
                                          <p:spTgt spid="112"/>
                                        </p:tgtEl>
                                        <p:attrNameLst>
                                          <p:attrName>ppt_x</p:attrName>
                                          <p:attrName>ppt_y</p:attrName>
                                        </p:attrNameLst>
                                      </p:cBhvr>
                                      <p:rCtr x="-9961" y="-4745"/>
                                    </p:animMotion>
                                  </p:childTnLst>
                                </p:cTn>
                              </p:par>
                              <p:par>
                                <p:cTn id="15" presetID="42" presetClass="path" presetSubtype="0" accel="50000" decel="50000" fill="hold" nodeType="withEffect">
                                  <p:stCondLst>
                                    <p:cond delay="2500"/>
                                  </p:stCondLst>
                                  <p:childTnLst>
                                    <p:animMotion origin="layout" path="M 0.01028 -0.02686 L 0.22552 0.10023 " pathEditMode="relative" rAng="0" ptsTypes="AA">
                                      <p:cBhvr>
                                        <p:cTn id="16" dur="2000" fill="hold"/>
                                        <p:tgtEl>
                                          <p:spTgt spid="111"/>
                                        </p:tgtEl>
                                        <p:attrNameLst>
                                          <p:attrName>ppt_x</p:attrName>
                                          <p:attrName>ppt_y</p:attrName>
                                        </p:attrNameLst>
                                      </p:cBhvr>
                                      <p:rCtr x="10755" y="6343"/>
                                    </p:animMotion>
                                  </p:childTnLst>
                                </p:cTn>
                              </p:par>
                              <p:par>
                                <p:cTn id="17" presetID="50" presetClass="path" presetSubtype="0" accel="50000" decel="50000" fill="hold" nodeType="withEffect">
                                  <p:stCondLst>
                                    <p:cond delay="5000"/>
                                  </p:stCondLst>
                                  <p:childTnLst>
                                    <p:animMotion origin="layout" path="M -0.00117 -0.00116 L 0.12435 -0.00116 C 0.1806 -0.00116 0.25013 -0.03495 0.25013 -0.06204 L 0.25013 -0.12245 " pathEditMode="relative" rAng="0" ptsTypes="AAAA">
                                      <p:cBhvr>
                                        <p:cTn id="18" dur="2000" fill="hold"/>
                                        <p:tgtEl>
                                          <p:spTgt spid="124"/>
                                        </p:tgtEl>
                                        <p:attrNameLst>
                                          <p:attrName>ppt_x</p:attrName>
                                          <p:attrName>ppt_y</p:attrName>
                                        </p:attrNameLst>
                                      </p:cBhvr>
                                      <p:rCtr x="12565" y="-6065"/>
                                    </p:animMotion>
                                  </p:childTnLst>
                                </p:cTn>
                              </p:par>
                              <p:par>
                                <p:cTn id="19" presetID="1" presetClass="entr" presetSubtype="0" fill="hold" nodeType="withEffect">
                                  <p:stCondLst>
                                    <p:cond delay="7000"/>
                                  </p:stCondLst>
                                  <p:childTnLst>
                                    <p:set>
                                      <p:cBhvr>
                                        <p:cTn id="20" dur="1" fill="hold">
                                          <p:stCondLst>
                                            <p:cond delay="0"/>
                                          </p:stCondLst>
                                        </p:cTn>
                                        <p:tgtEl>
                                          <p:spTgt spid="161"/>
                                        </p:tgtEl>
                                        <p:attrNameLst>
                                          <p:attrName>style.visibility</p:attrName>
                                        </p:attrNameLst>
                                      </p:cBhvr>
                                      <p:to>
                                        <p:strVal val="visible"/>
                                      </p:to>
                                    </p:set>
                                  </p:childTnLst>
                                </p:cTn>
                              </p:par>
                              <p:par>
                                <p:cTn id="21" presetID="42" presetClass="path" presetSubtype="0" accel="50000" decel="50000" fill="hold" nodeType="withEffect">
                                  <p:stCondLst>
                                    <p:cond delay="7500"/>
                                  </p:stCondLst>
                                  <p:childTnLst>
                                    <p:animMotion origin="layout" path="M 2.08333E-7 2.22222E-6 L 0.18008 0.15926 " pathEditMode="relative" rAng="0" ptsTypes="AA">
                                      <p:cBhvr>
                                        <p:cTn id="22" dur="2000" fill="hold"/>
                                        <p:tgtEl>
                                          <p:spTgt spid="123"/>
                                        </p:tgtEl>
                                        <p:attrNameLst>
                                          <p:attrName>ppt_x</p:attrName>
                                          <p:attrName>ppt_y</p:attrName>
                                        </p:attrNameLst>
                                      </p:cBhvr>
                                      <p:rCtr x="8997" y="7963"/>
                                    </p:animMotion>
                                  </p:childTnLst>
                                </p:cTn>
                              </p:par>
                              <p:par>
                                <p:cTn id="23" presetID="42" presetClass="path" presetSubtype="0" accel="50000" decel="50000" fill="hold" nodeType="withEffect">
                                  <p:stCondLst>
                                    <p:cond delay="7500"/>
                                  </p:stCondLst>
                                  <p:childTnLst>
                                    <p:animMotion origin="layout" path="M -1.25E-6 -1.85185E-6 L 0.07513 0.35209 " pathEditMode="relative" rAng="0" ptsTypes="AA">
                                      <p:cBhvr>
                                        <p:cTn id="24" dur="2000" fill="hold"/>
                                        <p:tgtEl>
                                          <p:spTgt spid="115"/>
                                        </p:tgtEl>
                                        <p:attrNameLst>
                                          <p:attrName>ppt_x</p:attrName>
                                          <p:attrName>ppt_y</p:attrName>
                                        </p:attrNameLst>
                                      </p:cBhvr>
                                      <p:rCtr x="3750" y="17593"/>
                                    </p:animMotion>
                                  </p:childTnLst>
                                </p:cTn>
                              </p:par>
                              <p:par>
                                <p:cTn id="25" presetID="42" presetClass="path" presetSubtype="0" accel="50000" decel="50000" fill="hold" nodeType="withEffect">
                                  <p:stCondLst>
                                    <p:cond delay="7500"/>
                                  </p:stCondLst>
                                  <p:childTnLst>
                                    <p:animMotion origin="layout" path="M 8.33333E-7 -3.33333E-6 L -0.14336 0.30116 " pathEditMode="relative" rAng="0" ptsTypes="AA">
                                      <p:cBhvr>
                                        <p:cTn id="26" dur="2000" fill="hold"/>
                                        <p:tgtEl>
                                          <p:spTgt spid="116"/>
                                        </p:tgtEl>
                                        <p:attrNameLst>
                                          <p:attrName>ppt_x</p:attrName>
                                          <p:attrName>ppt_y</p:attrName>
                                        </p:attrNameLst>
                                      </p:cBhvr>
                                      <p:rCtr x="-7174" y="15046"/>
                                    </p:animMotion>
                                  </p:childTnLst>
                                </p:cTn>
                              </p:par>
                              <p:par>
                                <p:cTn id="27" presetID="42" presetClass="path" presetSubtype="0" accel="50000" decel="50000" fill="hold" nodeType="withEffect">
                                  <p:stCondLst>
                                    <p:cond delay="7500"/>
                                  </p:stCondLst>
                                  <p:childTnLst>
                                    <p:animMotion origin="layout" path="M 0.01172 -0.01875 L -0.12917 -0.26806 " pathEditMode="relative" rAng="0" ptsTypes="AA">
                                      <p:cBhvr>
                                        <p:cTn id="28" dur="2000" fill="hold"/>
                                        <p:tgtEl>
                                          <p:spTgt spid="114"/>
                                        </p:tgtEl>
                                        <p:attrNameLst>
                                          <p:attrName>ppt_x</p:attrName>
                                          <p:attrName>ppt_y</p:attrName>
                                        </p:attrNameLst>
                                      </p:cBhvr>
                                      <p:rCtr x="-7044" y="-12477"/>
                                    </p:animMotion>
                                  </p:childTnLst>
                                </p:cTn>
                              </p:par>
                              <p:par>
                                <p:cTn id="29" presetID="42" presetClass="path" presetSubtype="0" accel="50000" decel="50000" fill="hold" nodeType="withEffect">
                                  <p:stCondLst>
                                    <p:cond delay="10000"/>
                                  </p:stCondLst>
                                  <p:childTnLst>
                                    <p:animMotion origin="layout" path="M -1.875E-6 -4.81481E-6 L -0.16146 0.2676 " pathEditMode="relative" rAng="0" ptsTypes="AA">
                                      <p:cBhvr>
                                        <p:cTn id="30" dur="2000" fill="hold"/>
                                        <p:tgtEl>
                                          <p:spTgt spid="122"/>
                                        </p:tgtEl>
                                        <p:attrNameLst>
                                          <p:attrName>ppt_x</p:attrName>
                                          <p:attrName>ppt_y</p:attrName>
                                        </p:attrNameLst>
                                      </p:cBhvr>
                                      <p:rCtr x="-8073" y="13380"/>
                                    </p:animMotion>
                                  </p:childTnLst>
                                </p:cTn>
                              </p:par>
                              <p:par>
                                <p:cTn id="31" presetID="1" presetClass="entr" presetSubtype="0" fill="hold" nodeType="withEffect">
                                  <p:stCondLst>
                                    <p:cond delay="12000"/>
                                  </p:stCondLst>
                                  <p:childTnLst>
                                    <p:set>
                                      <p:cBhvr>
                                        <p:cTn id="32" dur="1" fill="hold">
                                          <p:stCondLst>
                                            <p:cond delay="0"/>
                                          </p:stCondLst>
                                        </p:cTn>
                                        <p:tgtEl>
                                          <p:spTgt spid="167"/>
                                        </p:tgtEl>
                                        <p:attrNameLst>
                                          <p:attrName>style.visibility</p:attrName>
                                        </p:attrNameLst>
                                      </p:cBhvr>
                                      <p:to>
                                        <p:strVal val="visible"/>
                                      </p:to>
                                    </p:set>
                                  </p:childTnLst>
                                </p:cTn>
                              </p:par>
                              <p:par>
                                <p:cTn id="33" presetID="42" presetClass="path" presetSubtype="0" accel="50000" decel="50000" fill="hold" nodeType="withEffect">
                                  <p:stCondLst>
                                    <p:cond delay="12500"/>
                                  </p:stCondLst>
                                  <p:childTnLst>
                                    <p:animMotion origin="layout" path="M 4.16667E-6 2.59259E-6 L 0.00208 -0.34861 " pathEditMode="relative" rAng="0" ptsTypes="AA">
                                      <p:cBhvr>
                                        <p:cTn id="34" dur="2000" fill="hold"/>
                                        <p:tgtEl>
                                          <p:spTgt spid="121"/>
                                        </p:tgtEl>
                                        <p:attrNameLst>
                                          <p:attrName>ppt_x</p:attrName>
                                          <p:attrName>ppt_y</p:attrName>
                                        </p:attrNameLst>
                                      </p:cBhvr>
                                      <p:rCtr x="104" y="-17431"/>
                                    </p:animMotion>
                                  </p:childTnLst>
                                </p:cTn>
                              </p:par>
                              <p:par>
                                <p:cTn id="35" presetID="42" presetClass="path" presetSubtype="0" accel="50000" decel="50000" fill="hold" nodeType="withEffect">
                                  <p:stCondLst>
                                    <p:cond delay="12500"/>
                                  </p:stCondLst>
                                  <p:childTnLst>
                                    <p:animMotion origin="layout" path="M 4.58333E-6 -1.85185E-6 L 0.22291 -0.0993 " pathEditMode="relative" rAng="0" ptsTypes="AA">
                                      <p:cBhvr>
                                        <p:cTn id="36" dur="2000" fill="hold"/>
                                        <p:tgtEl>
                                          <p:spTgt spid="110"/>
                                        </p:tgtEl>
                                        <p:attrNameLst>
                                          <p:attrName>ppt_x</p:attrName>
                                          <p:attrName>ppt_y</p:attrName>
                                        </p:attrNameLst>
                                      </p:cBhvr>
                                      <p:rCtr x="11146" y="-4977"/>
                                    </p:animMotion>
                                  </p:childTnLst>
                                </p:cTn>
                              </p:par>
                              <p:par>
                                <p:cTn id="37" presetID="42" presetClass="path" presetSubtype="0" accel="50000" decel="50000" fill="hold" nodeType="withEffect">
                                  <p:stCondLst>
                                    <p:cond delay="12500"/>
                                  </p:stCondLst>
                                  <p:childTnLst>
                                    <p:animMotion origin="layout" path="M 4.58333E-6 -1.85185E-6 L -0.21368 0.00023 " pathEditMode="relative" rAng="0" ptsTypes="AA">
                                      <p:cBhvr>
                                        <p:cTn id="38" dur="2000" fill="hold"/>
                                        <p:tgtEl>
                                          <p:spTgt spid="109"/>
                                        </p:tgtEl>
                                        <p:attrNameLst>
                                          <p:attrName>ppt_x</p:attrName>
                                          <p:attrName>ppt_y</p:attrName>
                                        </p:attrNameLst>
                                      </p:cBhvr>
                                      <p:rCtr x="-10690" y="0"/>
                                    </p:animMotion>
                                  </p:childTnLst>
                                </p:cTn>
                              </p:par>
                              <p:par>
                                <p:cTn id="39" presetID="42" presetClass="path" presetSubtype="0" accel="50000" decel="50000" fill="hold" nodeType="withEffect">
                                  <p:stCondLst>
                                    <p:cond delay="15000"/>
                                  </p:stCondLst>
                                  <p:childTnLst>
                                    <p:animMotion origin="layout" path="M 1.875E-6 2.59259E-6 L -0.29167 -0.00625 " pathEditMode="relative" rAng="0" ptsTypes="AA">
                                      <p:cBhvr>
                                        <p:cTn id="40" dur="2000" fill="hold"/>
                                        <p:tgtEl>
                                          <p:spTgt spid="120"/>
                                        </p:tgtEl>
                                        <p:attrNameLst>
                                          <p:attrName>ppt_x</p:attrName>
                                          <p:attrName>ppt_y</p:attrName>
                                        </p:attrNameLst>
                                      </p:cBhvr>
                                      <p:rCtr x="-14583" y="-324"/>
                                    </p:animMotion>
                                  </p:childTnLst>
                                </p:cTn>
                              </p:par>
                              <p:par>
                                <p:cTn id="41" presetID="1" presetClass="entr" presetSubtype="0" fill="hold" nodeType="withEffect">
                                  <p:stCondLst>
                                    <p:cond delay="17000"/>
                                  </p:stCondLst>
                                  <p:childTnLst>
                                    <p:set>
                                      <p:cBhvr>
                                        <p:cTn id="42" dur="1" fill="hold">
                                          <p:stCondLst>
                                            <p:cond delay="0"/>
                                          </p:stCondLst>
                                        </p:cTn>
                                        <p:tgtEl>
                                          <p:spTgt spid="170"/>
                                        </p:tgtEl>
                                        <p:attrNameLst>
                                          <p:attrName>style.visibility</p:attrName>
                                        </p:attrNameLst>
                                      </p:cBhvr>
                                      <p:to>
                                        <p:strVal val="visible"/>
                                      </p:to>
                                    </p:set>
                                  </p:childTnLst>
                                </p:cTn>
                              </p:par>
                              <p:par>
                                <p:cTn id="43" presetID="50" presetClass="path" presetSubtype="0" accel="50000" decel="50000" fill="hold" nodeType="withEffect">
                                  <p:stCondLst>
                                    <p:cond delay="17500"/>
                                  </p:stCondLst>
                                  <p:childTnLst>
                                    <p:animMotion origin="layout" path="M -0.16731 -0.18843 L -0.08372 -0.18843 C -0.04635 -0.18843 -2.70833E-6 -0.13681 -2.70833E-6 -0.09421 L -2.70833E-6 -3.78387E-17 " pathEditMode="relative" rAng="0" ptsTypes="AAAA">
                                      <p:cBhvr>
                                        <p:cTn id="44" dur="2000" spd="-100000" fill="hold"/>
                                        <p:tgtEl>
                                          <p:spTgt spid="119"/>
                                        </p:tgtEl>
                                        <p:attrNameLst>
                                          <p:attrName>ppt_x</p:attrName>
                                          <p:attrName>ppt_y</p:attrName>
                                        </p:attrNameLst>
                                      </p:cBhvr>
                                      <p:rCtr x="8359" y="9421"/>
                                    </p:animMotion>
                                  </p:childTnLst>
                                </p:cTn>
                              </p:par>
                              <p:par>
                                <p:cTn id="45" presetID="42" presetClass="path" presetSubtype="0" accel="50000" decel="50000" fill="hold" nodeType="withEffect">
                                  <p:stCondLst>
                                    <p:cond delay="17500"/>
                                  </p:stCondLst>
                                  <p:childTnLst>
                                    <p:animMotion origin="layout" path="M -6.25E-7 -3.7037E-7 L -0.08138 0.36667 " pathEditMode="relative" rAng="0" ptsTypes="AA">
                                      <p:cBhvr>
                                        <p:cTn id="46" dur="2000" fill="hold"/>
                                        <p:tgtEl>
                                          <p:spTgt spid="108"/>
                                        </p:tgtEl>
                                        <p:attrNameLst>
                                          <p:attrName>ppt_x</p:attrName>
                                          <p:attrName>ppt_y</p:attrName>
                                        </p:attrNameLst>
                                      </p:cBhvr>
                                      <p:rCtr x="-4076" y="18333"/>
                                    </p:animMotion>
                                  </p:childTnLst>
                                </p:cTn>
                              </p:par>
                              <p:par>
                                <p:cTn id="47" presetID="50" presetClass="path" presetSubtype="0" accel="50000" decel="50000" fill="hold" nodeType="withEffect">
                                  <p:stCondLst>
                                    <p:cond delay="17500"/>
                                  </p:stCondLst>
                                  <p:childTnLst>
                                    <p:animMotion origin="layout" path="M 0.13815 0.31157 L 0.06875 0.31157 C 0.03789 0.31157 -3.54167E-6 0.22546 -3.54167E-6 0.15579 L -3.54167E-6 1.48148E-6 " pathEditMode="relative" rAng="0" ptsTypes="AAAA">
                                      <p:cBhvr>
                                        <p:cTn id="48" dur="2000" spd="-100000" fill="hold"/>
                                        <p:tgtEl>
                                          <p:spTgt spid="107"/>
                                        </p:tgtEl>
                                        <p:attrNameLst>
                                          <p:attrName>ppt_x</p:attrName>
                                          <p:attrName>ppt_y</p:attrName>
                                        </p:attrNameLst>
                                      </p:cBhvr>
                                      <p:rCtr x="-6914" y="-15579"/>
                                    </p:animMotion>
                                  </p:childTnLst>
                                </p:cTn>
                              </p:par>
                              <p:par>
                                <p:cTn id="49" presetID="42" presetClass="path" presetSubtype="0" accel="50000" decel="50000" fill="hold" nodeType="withEffect">
                                  <p:stCondLst>
                                    <p:cond delay="20000"/>
                                  </p:stCondLst>
                                  <p:childTnLst>
                                    <p:animMotion origin="layout" path="M 1.66667E-6 -3.33333E-6 L -0.00013 0.34283 " pathEditMode="relative" rAng="0" ptsTypes="AA">
                                      <p:cBhvr>
                                        <p:cTn id="50" dur="2000" fill="hold"/>
                                        <p:tgtEl>
                                          <p:spTgt spid="118"/>
                                        </p:tgtEl>
                                        <p:attrNameLst>
                                          <p:attrName>ppt_x</p:attrName>
                                          <p:attrName>ppt_y</p:attrName>
                                        </p:attrNameLst>
                                      </p:cBhvr>
                                      <p:rCtr x="-13" y="17130"/>
                                    </p:animMotion>
                                  </p:childTnLst>
                                </p:cTn>
                              </p:par>
                              <p:par>
                                <p:cTn id="51" presetID="1" presetClass="entr" presetSubtype="0" fill="hold" nodeType="withEffect">
                                  <p:stCondLst>
                                    <p:cond delay="22000"/>
                                  </p:stCondLst>
                                  <p:childTnLst>
                                    <p:set>
                                      <p:cBhvr>
                                        <p:cTn id="52" dur="1" fill="hold">
                                          <p:stCondLst>
                                            <p:cond delay="0"/>
                                          </p:stCondLst>
                                        </p:cTn>
                                        <p:tgtEl>
                                          <p:spTgt spid="158"/>
                                        </p:tgtEl>
                                        <p:attrNameLst>
                                          <p:attrName>style.visibility</p:attrName>
                                        </p:attrNameLst>
                                      </p:cBhvr>
                                      <p:to>
                                        <p:strVal val="visible"/>
                                      </p:to>
                                    </p:set>
                                  </p:childTnLst>
                                </p:cTn>
                              </p:par>
                              <p:par>
                                <p:cTn id="53" presetID="50" presetClass="path" presetSubtype="0" accel="50000" decel="50000" fill="hold" nodeType="withEffect">
                                  <p:stCondLst>
                                    <p:cond delay="22500"/>
                                  </p:stCondLst>
                                  <p:childTnLst>
                                    <p:animMotion origin="layout" path="M 4.16667E-6 3.33333E-6 L 0.11054 3.33333E-6 C 0.16028 3.33333E-6 0.22135 -0.05 0.22135 -0.09051 L 0.22135 -0.18102 " pathEditMode="relative" rAng="0" ptsTypes="AAAA">
                                      <p:cBhvr>
                                        <p:cTn id="54" dur="2000" fill="hold"/>
                                        <p:tgtEl>
                                          <p:spTgt spid="117"/>
                                        </p:tgtEl>
                                        <p:attrNameLst>
                                          <p:attrName>ppt_x</p:attrName>
                                          <p:attrName>ppt_y</p:attrName>
                                        </p:attrNameLst>
                                      </p:cBhvr>
                                      <p:rCtr x="11068" y="-9051"/>
                                    </p:animMotion>
                                  </p:childTnLst>
                                </p:cTn>
                              </p:par>
                              <p:par>
                                <p:cTn id="55" presetID="42" presetClass="path" presetSubtype="0" accel="50000" decel="50000" fill="hold" nodeType="withEffect">
                                  <p:stCondLst>
                                    <p:cond delay="22500"/>
                                  </p:stCondLst>
                                  <p:childTnLst>
                                    <p:animMotion origin="layout" path="M -2.08333E-7 1.85185E-6 L -2.08333E-7 0.38079 " pathEditMode="relative" rAng="0" ptsTypes="AA">
                                      <p:cBhvr>
                                        <p:cTn id="56" dur="2000" fill="hold"/>
                                        <p:tgtEl>
                                          <p:spTgt spid="104"/>
                                        </p:tgtEl>
                                        <p:attrNameLst>
                                          <p:attrName>ppt_x</p:attrName>
                                          <p:attrName>ppt_y</p:attrName>
                                        </p:attrNameLst>
                                      </p:cBhvr>
                                      <p:rCtr x="0" y="19028"/>
                                    </p:animMotion>
                                  </p:childTnLst>
                                </p:cTn>
                              </p:par>
                              <p:par>
                                <p:cTn id="57" presetID="42" presetClass="path" presetSubtype="0" accel="50000" decel="50000" fill="hold" nodeType="withEffect">
                                  <p:stCondLst>
                                    <p:cond delay="22500"/>
                                  </p:stCondLst>
                                  <p:childTnLst>
                                    <p:animMotion origin="layout" path="M 1.04167E-6 -7.40741E-7 L 0.2207 0.08588 " pathEditMode="relative" rAng="0" ptsTypes="AA">
                                      <p:cBhvr>
                                        <p:cTn id="58" dur="2000" fill="hold"/>
                                        <p:tgtEl>
                                          <p:spTgt spid="106"/>
                                        </p:tgtEl>
                                        <p:attrNameLst>
                                          <p:attrName>ppt_x</p:attrName>
                                          <p:attrName>ppt_y</p:attrName>
                                        </p:attrNameLst>
                                      </p:cBhvr>
                                      <p:rCtr x="11029" y="4282"/>
                                    </p:animMotion>
                                  </p:childTnLst>
                                </p:cTn>
                              </p:par>
                              <p:par>
                                <p:cTn id="59" presetID="50" presetClass="path" presetSubtype="0" accel="50000" decel="50000" fill="hold" nodeType="withEffect">
                                  <p:stCondLst>
                                    <p:cond delay="22500"/>
                                  </p:stCondLst>
                                  <p:childTnLst>
                                    <p:animMotion origin="layout" path="M -0.11055 -0.27083 L -0.05391 -0.27083 C -0.02825 -0.27083 0.00352 -0.17639 0.00352 -0.0993 L 0.00352 0.07292 " pathEditMode="relative" rAng="0" ptsTypes="AAAA">
                                      <p:cBhvr>
                                        <p:cTn id="60" dur="2000" spd="-100000" fill="hold"/>
                                        <p:tgtEl>
                                          <p:spTgt spid="105"/>
                                        </p:tgtEl>
                                        <p:attrNameLst>
                                          <p:attrName>ppt_x</p:attrName>
                                          <p:attrName>ppt_y</p:attrName>
                                        </p:attrNameLst>
                                      </p:cBhvr>
                                      <p:rCtr x="5703" y="171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a:t>ROI </a:t>
            </a:r>
            <a:r>
              <a:rPr lang="en-US" dirty="0" smtClean="0"/>
              <a:t>2020 </a:t>
            </a:r>
            <a:r>
              <a:rPr lang="en-US" dirty="0"/>
              <a:t>for projects carried out by Smals</a:t>
            </a:r>
            <a:endParaRPr lang="fr-BE" dirty="0"/>
          </a:p>
        </p:txBody>
      </p:sp>
      <p:grpSp>
        <p:nvGrpSpPr>
          <p:cNvPr id="42" name="Group 41"/>
          <p:cNvGrpSpPr>
            <a:grpSpLocks noChangeAspect="1"/>
          </p:cNvGrpSpPr>
          <p:nvPr/>
        </p:nvGrpSpPr>
        <p:grpSpPr>
          <a:xfrm>
            <a:off x="1301178" y="1542378"/>
            <a:ext cx="9682306" cy="3805526"/>
            <a:chOff x="2518837" y="3517106"/>
            <a:chExt cx="20073990" cy="7889866"/>
          </a:xfrm>
        </p:grpSpPr>
        <p:cxnSp>
          <p:nvCxnSpPr>
            <p:cNvPr id="43" name="Straight Connector 42"/>
            <p:cNvCxnSpPr/>
            <p:nvPr/>
          </p:nvCxnSpPr>
          <p:spPr>
            <a:xfrm flipH="1" flipV="1">
              <a:off x="14680351" y="7942488"/>
              <a:ext cx="2957578" cy="1446561"/>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8007254" y="7942488"/>
              <a:ext cx="2462083" cy="1772842"/>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5" name="Oval 44"/>
            <p:cNvSpPr/>
            <p:nvPr/>
          </p:nvSpPr>
          <p:spPr>
            <a:xfrm>
              <a:off x="10035761" y="4238909"/>
              <a:ext cx="4954897" cy="4956189"/>
            </a:xfrm>
            <a:prstGeom prst="ellipse">
              <a:avLst/>
            </a:prstGeom>
            <a:solidFill>
              <a:schemeClr val="bg2"/>
            </a:solidFill>
            <a:ln w="76200" cmpd="sng">
              <a:solidFill>
                <a:srgbClr val="EC5062"/>
              </a:solid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Roboto" charset="0"/>
                <a:ea typeface="Roboto" charset="0"/>
                <a:cs typeface="Roboto" charset="0"/>
              </a:endParaRPr>
            </a:p>
          </p:txBody>
        </p:sp>
        <p:sp>
          <p:nvSpPr>
            <p:cNvPr id="46" name="Oval 45"/>
            <p:cNvSpPr/>
            <p:nvPr/>
          </p:nvSpPr>
          <p:spPr>
            <a:xfrm>
              <a:off x="3290047" y="6326896"/>
              <a:ext cx="4954898" cy="4956189"/>
            </a:xfrm>
            <a:prstGeom prst="ellipse">
              <a:avLst/>
            </a:prstGeom>
            <a:solidFill>
              <a:schemeClr val="bg2"/>
            </a:solidFill>
            <a:ln w="76200" cmpd="sng">
              <a:solidFill>
                <a:srgbClr val="22A4DD"/>
              </a:solid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Roboto" charset="0"/>
                <a:ea typeface="Roboto" charset="0"/>
                <a:cs typeface="Roboto" charset="0"/>
              </a:endParaRPr>
            </a:p>
          </p:txBody>
        </p:sp>
        <p:sp>
          <p:nvSpPr>
            <p:cNvPr id="47" name="Oval 46"/>
            <p:cNvSpPr/>
            <p:nvPr/>
          </p:nvSpPr>
          <p:spPr>
            <a:xfrm>
              <a:off x="17637929" y="6450783"/>
              <a:ext cx="4954898" cy="4956189"/>
            </a:xfrm>
            <a:prstGeom prst="ellipse">
              <a:avLst/>
            </a:prstGeom>
            <a:solidFill>
              <a:schemeClr val="bg2"/>
            </a:solidFill>
            <a:ln w="76200"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Roboto" charset="0"/>
                <a:ea typeface="Roboto" charset="0"/>
                <a:cs typeface="Roboto" charset="0"/>
              </a:endParaRPr>
            </a:p>
          </p:txBody>
        </p:sp>
        <p:sp>
          <p:nvSpPr>
            <p:cNvPr id="48" name="Oval 1"/>
            <p:cNvSpPr>
              <a:spLocks noChangeArrowheads="1"/>
            </p:cNvSpPr>
            <p:nvPr/>
          </p:nvSpPr>
          <p:spPr bwMode="auto">
            <a:xfrm>
              <a:off x="2518837" y="5861568"/>
              <a:ext cx="2080377" cy="2080920"/>
            </a:xfrm>
            <a:prstGeom prst="ellipse">
              <a:avLst/>
            </a:prstGeom>
            <a:solidFill>
              <a:srgbClr val="22A4DD"/>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49" name="Oval 1"/>
            <p:cNvSpPr>
              <a:spLocks noChangeArrowheads="1"/>
            </p:cNvSpPr>
            <p:nvPr/>
          </p:nvSpPr>
          <p:spPr bwMode="auto">
            <a:xfrm>
              <a:off x="9549486" y="3517106"/>
              <a:ext cx="2080377" cy="2080920"/>
            </a:xfrm>
            <a:prstGeom prst="ellipse">
              <a:avLst/>
            </a:prstGeom>
            <a:solidFill>
              <a:srgbClr val="EC506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50" name="Oval 1"/>
            <p:cNvSpPr>
              <a:spLocks noChangeArrowheads="1"/>
            </p:cNvSpPr>
            <p:nvPr/>
          </p:nvSpPr>
          <p:spPr bwMode="auto">
            <a:xfrm>
              <a:off x="16984359" y="5861568"/>
              <a:ext cx="2080377" cy="2080920"/>
            </a:xfrm>
            <a:prstGeom prst="ellipse">
              <a:avLst/>
            </a:prstGeom>
            <a:solidFill>
              <a:schemeClr val="accent6">
                <a:lumMod val="75000"/>
              </a:schemeClr>
            </a:solidFill>
            <a:ln>
              <a:solidFill>
                <a:schemeClr val="accent6">
                  <a:lumMod val="75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51" name="Freeform 70"/>
            <p:cNvSpPr>
              <a:spLocks noChangeArrowheads="1"/>
            </p:cNvSpPr>
            <p:nvPr/>
          </p:nvSpPr>
          <p:spPr bwMode="auto">
            <a:xfrm>
              <a:off x="17441515" y="6361663"/>
              <a:ext cx="1234583" cy="1103536"/>
            </a:xfrm>
            <a:custGeom>
              <a:avLst/>
              <a:gdLst>
                <a:gd name="T0" fmla="*/ 142 w 497"/>
                <a:gd name="T1" fmla="*/ 275 h 445"/>
                <a:gd name="T2" fmla="*/ 142 w 497"/>
                <a:gd name="T3" fmla="*/ 275 h 445"/>
                <a:gd name="T4" fmla="*/ 142 w 497"/>
                <a:gd name="T5" fmla="*/ 125 h 445"/>
                <a:gd name="T6" fmla="*/ 53 w 497"/>
                <a:gd name="T7" fmla="*/ 125 h 445"/>
                <a:gd name="T8" fmla="*/ 0 w 497"/>
                <a:gd name="T9" fmla="*/ 178 h 445"/>
                <a:gd name="T10" fmla="*/ 0 w 497"/>
                <a:gd name="T11" fmla="*/ 319 h 445"/>
                <a:gd name="T12" fmla="*/ 53 w 497"/>
                <a:gd name="T13" fmla="*/ 373 h 445"/>
                <a:gd name="T14" fmla="*/ 71 w 497"/>
                <a:gd name="T15" fmla="*/ 373 h 445"/>
                <a:gd name="T16" fmla="*/ 71 w 497"/>
                <a:gd name="T17" fmla="*/ 444 h 445"/>
                <a:gd name="T18" fmla="*/ 151 w 497"/>
                <a:gd name="T19" fmla="*/ 373 h 445"/>
                <a:gd name="T20" fmla="*/ 274 w 497"/>
                <a:gd name="T21" fmla="*/ 373 h 445"/>
                <a:gd name="T22" fmla="*/ 319 w 497"/>
                <a:gd name="T23" fmla="*/ 319 h 445"/>
                <a:gd name="T24" fmla="*/ 319 w 497"/>
                <a:gd name="T25" fmla="*/ 275 h 445"/>
                <a:gd name="T26" fmla="*/ 319 w 497"/>
                <a:gd name="T27" fmla="*/ 275 h 445"/>
                <a:gd name="T28" fmla="*/ 142 w 497"/>
                <a:gd name="T29" fmla="*/ 275 h 445"/>
                <a:gd name="T30" fmla="*/ 443 w 497"/>
                <a:gd name="T31" fmla="*/ 0 h 445"/>
                <a:gd name="T32" fmla="*/ 443 w 497"/>
                <a:gd name="T33" fmla="*/ 0 h 445"/>
                <a:gd name="T34" fmla="*/ 221 w 497"/>
                <a:gd name="T35" fmla="*/ 0 h 445"/>
                <a:gd name="T36" fmla="*/ 177 w 497"/>
                <a:gd name="T37" fmla="*/ 54 h 445"/>
                <a:gd name="T38" fmla="*/ 177 w 497"/>
                <a:gd name="T39" fmla="*/ 248 h 445"/>
                <a:gd name="T40" fmla="*/ 346 w 497"/>
                <a:gd name="T41" fmla="*/ 248 h 445"/>
                <a:gd name="T42" fmla="*/ 425 w 497"/>
                <a:gd name="T43" fmla="*/ 319 h 445"/>
                <a:gd name="T44" fmla="*/ 425 w 497"/>
                <a:gd name="T45" fmla="*/ 248 h 445"/>
                <a:gd name="T46" fmla="*/ 443 w 497"/>
                <a:gd name="T47" fmla="*/ 248 h 445"/>
                <a:gd name="T48" fmla="*/ 496 w 497"/>
                <a:gd name="T49" fmla="*/ 195 h 445"/>
                <a:gd name="T50" fmla="*/ 496 w 497"/>
                <a:gd name="T51" fmla="*/ 54 h 445"/>
                <a:gd name="T52" fmla="*/ 443 w 497"/>
                <a:gd name="T53" fmla="*/ 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7" h="445">
                  <a:moveTo>
                    <a:pt x="142" y="275"/>
                  </a:moveTo>
                  <a:lnTo>
                    <a:pt x="142" y="275"/>
                  </a:lnTo>
                  <a:cubicBezTo>
                    <a:pt x="142" y="125"/>
                    <a:pt x="142" y="125"/>
                    <a:pt x="142" y="125"/>
                  </a:cubicBezTo>
                  <a:cubicBezTo>
                    <a:pt x="53" y="125"/>
                    <a:pt x="53" y="125"/>
                    <a:pt x="53" y="125"/>
                  </a:cubicBezTo>
                  <a:cubicBezTo>
                    <a:pt x="18" y="125"/>
                    <a:pt x="0" y="151"/>
                    <a:pt x="0" y="178"/>
                  </a:cubicBezTo>
                  <a:cubicBezTo>
                    <a:pt x="0" y="319"/>
                    <a:pt x="0" y="319"/>
                    <a:pt x="0" y="319"/>
                  </a:cubicBezTo>
                  <a:cubicBezTo>
                    <a:pt x="0" y="354"/>
                    <a:pt x="18" y="373"/>
                    <a:pt x="53" y="373"/>
                  </a:cubicBezTo>
                  <a:cubicBezTo>
                    <a:pt x="71" y="373"/>
                    <a:pt x="71" y="373"/>
                    <a:pt x="71" y="373"/>
                  </a:cubicBezTo>
                  <a:cubicBezTo>
                    <a:pt x="71" y="444"/>
                    <a:pt x="71" y="444"/>
                    <a:pt x="71" y="444"/>
                  </a:cubicBezTo>
                  <a:cubicBezTo>
                    <a:pt x="151" y="373"/>
                    <a:pt x="151" y="373"/>
                    <a:pt x="151" y="373"/>
                  </a:cubicBezTo>
                  <a:cubicBezTo>
                    <a:pt x="274" y="373"/>
                    <a:pt x="274" y="373"/>
                    <a:pt x="274" y="373"/>
                  </a:cubicBezTo>
                  <a:cubicBezTo>
                    <a:pt x="302" y="373"/>
                    <a:pt x="319" y="354"/>
                    <a:pt x="319" y="319"/>
                  </a:cubicBezTo>
                  <a:cubicBezTo>
                    <a:pt x="319" y="275"/>
                    <a:pt x="319" y="275"/>
                    <a:pt x="319" y="275"/>
                  </a:cubicBezTo>
                  <a:lnTo>
                    <a:pt x="319" y="275"/>
                  </a:lnTo>
                  <a:lnTo>
                    <a:pt x="142" y="275"/>
                  </a:lnTo>
                  <a:close/>
                  <a:moveTo>
                    <a:pt x="443" y="0"/>
                  </a:moveTo>
                  <a:lnTo>
                    <a:pt x="443" y="0"/>
                  </a:lnTo>
                  <a:cubicBezTo>
                    <a:pt x="221" y="0"/>
                    <a:pt x="221" y="0"/>
                    <a:pt x="221" y="0"/>
                  </a:cubicBezTo>
                  <a:cubicBezTo>
                    <a:pt x="195" y="0"/>
                    <a:pt x="177" y="27"/>
                    <a:pt x="177" y="54"/>
                  </a:cubicBezTo>
                  <a:cubicBezTo>
                    <a:pt x="177" y="248"/>
                    <a:pt x="177" y="248"/>
                    <a:pt x="177" y="248"/>
                  </a:cubicBezTo>
                  <a:cubicBezTo>
                    <a:pt x="346" y="248"/>
                    <a:pt x="346" y="248"/>
                    <a:pt x="346" y="248"/>
                  </a:cubicBezTo>
                  <a:cubicBezTo>
                    <a:pt x="425" y="319"/>
                    <a:pt x="425" y="319"/>
                    <a:pt x="425" y="319"/>
                  </a:cubicBezTo>
                  <a:cubicBezTo>
                    <a:pt x="425" y="248"/>
                    <a:pt x="425" y="248"/>
                    <a:pt x="425" y="248"/>
                  </a:cubicBezTo>
                  <a:cubicBezTo>
                    <a:pt x="443" y="248"/>
                    <a:pt x="443" y="248"/>
                    <a:pt x="443" y="248"/>
                  </a:cubicBezTo>
                  <a:cubicBezTo>
                    <a:pt x="470" y="248"/>
                    <a:pt x="496" y="231"/>
                    <a:pt x="496" y="195"/>
                  </a:cubicBezTo>
                  <a:cubicBezTo>
                    <a:pt x="496" y="54"/>
                    <a:pt x="496" y="54"/>
                    <a:pt x="496" y="54"/>
                  </a:cubicBezTo>
                  <a:cubicBezTo>
                    <a:pt x="496" y="27"/>
                    <a:pt x="470" y="0"/>
                    <a:pt x="443" y="0"/>
                  </a:cubicBezTo>
                  <a:close/>
                </a:path>
              </a:pathLst>
            </a:custGeom>
            <a:solidFill>
              <a:schemeClr val="bg1"/>
            </a:solidFill>
            <a:ln>
              <a:noFill/>
            </a:ln>
            <a:effectLst/>
          </p:spPr>
          <p:txBody>
            <a:bodyPr wrap="none" lIns="91424" tIns="45712" rIns="91424" bIns="45712"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52" name="Freeform 102"/>
            <p:cNvSpPr>
              <a:spLocks noChangeArrowheads="1"/>
            </p:cNvSpPr>
            <p:nvPr/>
          </p:nvSpPr>
          <p:spPr bwMode="auto">
            <a:xfrm>
              <a:off x="2963928" y="6340760"/>
              <a:ext cx="1225829" cy="1103536"/>
            </a:xfrm>
            <a:custGeom>
              <a:avLst/>
              <a:gdLst>
                <a:gd name="T0" fmla="*/ 80 w 498"/>
                <a:gd name="T1" fmla="*/ 151 h 445"/>
                <a:gd name="T2" fmla="*/ 80 w 498"/>
                <a:gd name="T3" fmla="*/ 151 h 445"/>
                <a:gd name="T4" fmla="*/ 142 w 498"/>
                <a:gd name="T5" fmla="*/ 169 h 445"/>
                <a:gd name="T6" fmla="*/ 151 w 498"/>
                <a:gd name="T7" fmla="*/ 169 h 445"/>
                <a:gd name="T8" fmla="*/ 195 w 498"/>
                <a:gd name="T9" fmla="*/ 134 h 445"/>
                <a:gd name="T10" fmla="*/ 195 w 498"/>
                <a:gd name="T11" fmla="*/ 125 h 445"/>
                <a:gd name="T12" fmla="*/ 178 w 498"/>
                <a:gd name="T13" fmla="*/ 107 h 445"/>
                <a:gd name="T14" fmla="*/ 275 w 498"/>
                <a:gd name="T15" fmla="*/ 10 h 445"/>
                <a:gd name="T16" fmla="*/ 195 w 498"/>
                <a:gd name="T17" fmla="*/ 0 h 445"/>
                <a:gd name="T18" fmla="*/ 107 w 498"/>
                <a:gd name="T19" fmla="*/ 54 h 445"/>
                <a:gd name="T20" fmla="*/ 72 w 498"/>
                <a:gd name="T21" fmla="*/ 81 h 445"/>
                <a:gd name="T22" fmla="*/ 53 w 498"/>
                <a:gd name="T23" fmla="*/ 116 h 445"/>
                <a:gd name="T24" fmla="*/ 18 w 498"/>
                <a:gd name="T25" fmla="*/ 125 h 445"/>
                <a:gd name="T26" fmla="*/ 0 w 498"/>
                <a:gd name="T27" fmla="*/ 143 h 445"/>
                <a:gd name="T28" fmla="*/ 0 w 498"/>
                <a:gd name="T29" fmla="*/ 151 h 445"/>
                <a:gd name="T30" fmla="*/ 36 w 498"/>
                <a:gd name="T31" fmla="*/ 187 h 445"/>
                <a:gd name="T32" fmla="*/ 53 w 498"/>
                <a:gd name="T33" fmla="*/ 196 h 445"/>
                <a:gd name="T34" fmla="*/ 72 w 498"/>
                <a:gd name="T35" fmla="*/ 178 h 445"/>
                <a:gd name="T36" fmla="*/ 80 w 498"/>
                <a:gd name="T37" fmla="*/ 151 h 445"/>
                <a:gd name="T38" fmla="*/ 222 w 498"/>
                <a:gd name="T39" fmla="*/ 160 h 445"/>
                <a:gd name="T40" fmla="*/ 222 w 498"/>
                <a:gd name="T41" fmla="*/ 160 h 445"/>
                <a:gd name="T42" fmla="*/ 213 w 498"/>
                <a:gd name="T43" fmla="*/ 160 h 445"/>
                <a:gd name="T44" fmla="*/ 178 w 498"/>
                <a:gd name="T45" fmla="*/ 187 h 445"/>
                <a:gd name="T46" fmla="*/ 169 w 498"/>
                <a:gd name="T47" fmla="*/ 204 h 445"/>
                <a:gd name="T48" fmla="*/ 381 w 498"/>
                <a:gd name="T49" fmla="*/ 435 h 445"/>
                <a:gd name="T50" fmla="*/ 399 w 498"/>
                <a:gd name="T51" fmla="*/ 435 h 445"/>
                <a:gd name="T52" fmla="*/ 426 w 498"/>
                <a:gd name="T53" fmla="*/ 417 h 445"/>
                <a:gd name="T54" fmla="*/ 426 w 498"/>
                <a:gd name="T55" fmla="*/ 400 h 445"/>
                <a:gd name="T56" fmla="*/ 222 w 498"/>
                <a:gd name="T57" fmla="*/ 160 h 445"/>
                <a:gd name="T58" fmla="*/ 497 w 498"/>
                <a:gd name="T59" fmla="*/ 63 h 445"/>
                <a:gd name="T60" fmla="*/ 497 w 498"/>
                <a:gd name="T61" fmla="*/ 63 h 445"/>
                <a:gd name="T62" fmla="*/ 479 w 498"/>
                <a:gd name="T63" fmla="*/ 54 h 445"/>
                <a:gd name="T64" fmla="*/ 461 w 498"/>
                <a:gd name="T65" fmla="*/ 89 h 445"/>
                <a:gd name="T66" fmla="*/ 408 w 498"/>
                <a:gd name="T67" fmla="*/ 107 h 445"/>
                <a:gd name="T68" fmla="*/ 399 w 498"/>
                <a:gd name="T69" fmla="*/ 63 h 445"/>
                <a:gd name="T70" fmla="*/ 417 w 498"/>
                <a:gd name="T71" fmla="*/ 19 h 445"/>
                <a:gd name="T72" fmla="*/ 408 w 498"/>
                <a:gd name="T73" fmla="*/ 10 h 445"/>
                <a:gd name="T74" fmla="*/ 337 w 498"/>
                <a:gd name="T75" fmla="*/ 72 h 445"/>
                <a:gd name="T76" fmla="*/ 319 w 498"/>
                <a:gd name="T77" fmla="*/ 151 h 445"/>
                <a:gd name="T78" fmla="*/ 284 w 498"/>
                <a:gd name="T79" fmla="*/ 187 h 445"/>
                <a:gd name="T80" fmla="*/ 319 w 498"/>
                <a:gd name="T81" fmla="*/ 231 h 445"/>
                <a:gd name="T82" fmla="*/ 364 w 498"/>
                <a:gd name="T83" fmla="*/ 187 h 445"/>
                <a:gd name="T84" fmla="*/ 408 w 498"/>
                <a:gd name="T85" fmla="*/ 178 h 445"/>
                <a:gd name="T86" fmla="*/ 488 w 498"/>
                <a:gd name="T87" fmla="*/ 143 h 445"/>
                <a:gd name="T88" fmla="*/ 497 w 498"/>
                <a:gd name="T89" fmla="*/ 63 h 445"/>
                <a:gd name="T90" fmla="*/ 72 w 498"/>
                <a:gd name="T91" fmla="*/ 400 h 445"/>
                <a:gd name="T92" fmla="*/ 72 w 498"/>
                <a:gd name="T93" fmla="*/ 400 h 445"/>
                <a:gd name="T94" fmla="*/ 72 w 498"/>
                <a:gd name="T95" fmla="*/ 417 h 445"/>
                <a:gd name="T96" fmla="*/ 89 w 498"/>
                <a:gd name="T97" fmla="*/ 444 h 445"/>
                <a:gd name="T98" fmla="*/ 107 w 498"/>
                <a:gd name="T99" fmla="*/ 435 h 445"/>
                <a:gd name="T100" fmla="*/ 231 w 498"/>
                <a:gd name="T101" fmla="*/ 320 h 445"/>
                <a:gd name="T102" fmla="*/ 195 w 498"/>
                <a:gd name="T103" fmla="*/ 275 h 445"/>
                <a:gd name="T104" fmla="*/ 72 w 498"/>
                <a:gd name="T105" fmla="*/ 40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98" h="445">
                  <a:moveTo>
                    <a:pt x="80" y="151"/>
                  </a:moveTo>
                  <a:lnTo>
                    <a:pt x="80" y="151"/>
                  </a:lnTo>
                  <a:cubicBezTo>
                    <a:pt x="97" y="134"/>
                    <a:pt x="116" y="143"/>
                    <a:pt x="142" y="169"/>
                  </a:cubicBezTo>
                  <a:cubicBezTo>
                    <a:pt x="151" y="178"/>
                    <a:pt x="151" y="169"/>
                    <a:pt x="151" y="169"/>
                  </a:cubicBezTo>
                  <a:cubicBezTo>
                    <a:pt x="160" y="169"/>
                    <a:pt x="186" y="134"/>
                    <a:pt x="195" y="134"/>
                  </a:cubicBezTo>
                  <a:cubicBezTo>
                    <a:pt x="195" y="134"/>
                    <a:pt x="195" y="134"/>
                    <a:pt x="195" y="125"/>
                  </a:cubicBezTo>
                  <a:cubicBezTo>
                    <a:pt x="186" y="125"/>
                    <a:pt x="178" y="116"/>
                    <a:pt x="178" y="107"/>
                  </a:cubicBezTo>
                  <a:cubicBezTo>
                    <a:pt x="133" y="45"/>
                    <a:pt x="301" y="10"/>
                    <a:pt x="275" y="10"/>
                  </a:cubicBezTo>
                  <a:cubicBezTo>
                    <a:pt x="257" y="0"/>
                    <a:pt x="204" y="0"/>
                    <a:pt x="195" y="0"/>
                  </a:cubicBezTo>
                  <a:cubicBezTo>
                    <a:pt x="169" y="10"/>
                    <a:pt x="125" y="36"/>
                    <a:pt x="107" y="54"/>
                  </a:cubicBezTo>
                  <a:cubicBezTo>
                    <a:pt x="80" y="72"/>
                    <a:pt x="72" y="81"/>
                    <a:pt x="72" y="81"/>
                  </a:cubicBezTo>
                  <a:cubicBezTo>
                    <a:pt x="62" y="89"/>
                    <a:pt x="72" y="107"/>
                    <a:pt x="53" y="116"/>
                  </a:cubicBezTo>
                  <a:cubicBezTo>
                    <a:pt x="36" y="125"/>
                    <a:pt x="27" y="116"/>
                    <a:pt x="18" y="125"/>
                  </a:cubicBezTo>
                  <a:cubicBezTo>
                    <a:pt x="18" y="134"/>
                    <a:pt x="9" y="134"/>
                    <a:pt x="0" y="143"/>
                  </a:cubicBezTo>
                  <a:lnTo>
                    <a:pt x="0" y="151"/>
                  </a:lnTo>
                  <a:lnTo>
                    <a:pt x="36" y="187"/>
                  </a:lnTo>
                  <a:cubicBezTo>
                    <a:pt x="36" y="196"/>
                    <a:pt x="44" y="196"/>
                    <a:pt x="53" y="196"/>
                  </a:cubicBezTo>
                  <a:cubicBezTo>
                    <a:pt x="53" y="187"/>
                    <a:pt x="62" y="178"/>
                    <a:pt x="72" y="178"/>
                  </a:cubicBezTo>
                  <a:cubicBezTo>
                    <a:pt x="72" y="178"/>
                    <a:pt x="72" y="151"/>
                    <a:pt x="80" y="151"/>
                  </a:cubicBezTo>
                  <a:close/>
                  <a:moveTo>
                    <a:pt x="222" y="160"/>
                  </a:moveTo>
                  <a:lnTo>
                    <a:pt x="222" y="160"/>
                  </a:lnTo>
                  <a:cubicBezTo>
                    <a:pt x="213" y="160"/>
                    <a:pt x="213" y="160"/>
                    <a:pt x="213" y="160"/>
                  </a:cubicBezTo>
                  <a:cubicBezTo>
                    <a:pt x="178" y="187"/>
                    <a:pt x="178" y="187"/>
                    <a:pt x="178" y="187"/>
                  </a:cubicBezTo>
                  <a:cubicBezTo>
                    <a:pt x="169" y="196"/>
                    <a:pt x="169" y="196"/>
                    <a:pt x="169" y="204"/>
                  </a:cubicBezTo>
                  <a:cubicBezTo>
                    <a:pt x="381" y="435"/>
                    <a:pt x="381" y="435"/>
                    <a:pt x="381" y="435"/>
                  </a:cubicBezTo>
                  <a:cubicBezTo>
                    <a:pt x="381" y="444"/>
                    <a:pt x="391" y="444"/>
                    <a:pt x="399" y="435"/>
                  </a:cubicBezTo>
                  <a:cubicBezTo>
                    <a:pt x="426" y="417"/>
                    <a:pt x="426" y="417"/>
                    <a:pt x="426" y="417"/>
                  </a:cubicBezTo>
                  <a:cubicBezTo>
                    <a:pt x="426" y="408"/>
                    <a:pt x="426" y="400"/>
                    <a:pt x="426" y="400"/>
                  </a:cubicBezTo>
                  <a:lnTo>
                    <a:pt x="222" y="160"/>
                  </a:lnTo>
                  <a:close/>
                  <a:moveTo>
                    <a:pt x="497" y="63"/>
                  </a:moveTo>
                  <a:lnTo>
                    <a:pt x="497" y="63"/>
                  </a:lnTo>
                  <a:cubicBezTo>
                    <a:pt x="488" y="45"/>
                    <a:pt x="488" y="54"/>
                    <a:pt x="479" y="54"/>
                  </a:cubicBezTo>
                  <a:cubicBezTo>
                    <a:pt x="479" y="63"/>
                    <a:pt x="461" y="81"/>
                    <a:pt x="461" y="89"/>
                  </a:cubicBezTo>
                  <a:cubicBezTo>
                    <a:pt x="452" y="107"/>
                    <a:pt x="435" y="125"/>
                    <a:pt x="408" y="107"/>
                  </a:cubicBezTo>
                  <a:cubicBezTo>
                    <a:pt x="381" y="81"/>
                    <a:pt x="391" y="72"/>
                    <a:pt x="399" y="63"/>
                  </a:cubicBezTo>
                  <a:cubicBezTo>
                    <a:pt x="399" y="54"/>
                    <a:pt x="417" y="28"/>
                    <a:pt x="417" y="19"/>
                  </a:cubicBezTo>
                  <a:cubicBezTo>
                    <a:pt x="426" y="19"/>
                    <a:pt x="417" y="10"/>
                    <a:pt x="408" y="10"/>
                  </a:cubicBezTo>
                  <a:cubicBezTo>
                    <a:pt x="399" y="19"/>
                    <a:pt x="346" y="36"/>
                    <a:pt x="337" y="72"/>
                  </a:cubicBezTo>
                  <a:cubicBezTo>
                    <a:pt x="328" y="98"/>
                    <a:pt x="346" y="125"/>
                    <a:pt x="319" y="151"/>
                  </a:cubicBezTo>
                  <a:cubicBezTo>
                    <a:pt x="284" y="187"/>
                    <a:pt x="284" y="187"/>
                    <a:pt x="284" y="187"/>
                  </a:cubicBezTo>
                  <a:cubicBezTo>
                    <a:pt x="319" y="231"/>
                    <a:pt x="319" y="231"/>
                    <a:pt x="319" y="231"/>
                  </a:cubicBezTo>
                  <a:cubicBezTo>
                    <a:pt x="364" y="187"/>
                    <a:pt x="364" y="187"/>
                    <a:pt x="364" y="187"/>
                  </a:cubicBezTo>
                  <a:cubicBezTo>
                    <a:pt x="372" y="178"/>
                    <a:pt x="391" y="169"/>
                    <a:pt x="408" y="178"/>
                  </a:cubicBezTo>
                  <a:cubicBezTo>
                    <a:pt x="452" y="187"/>
                    <a:pt x="470" y="169"/>
                    <a:pt x="488" y="143"/>
                  </a:cubicBezTo>
                  <a:cubicBezTo>
                    <a:pt x="497" y="116"/>
                    <a:pt x="497" y="72"/>
                    <a:pt x="497" y="63"/>
                  </a:cubicBezTo>
                  <a:close/>
                  <a:moveTo>
                    <a:pt x="72" y="400"/>
                  </a:moveTo>
                  <a:lnTo>
                    <a:pt x="72" y="400"/>
                  </a:lnTo>
                  <a:cubicBezTo>
                    <a:pt x="62" y="408"/>
                    <a:pt x="62" y="417"/>
                    <a:pt x="72" y="417"/>
                  </a:cubicBezTo>
                  <a:cubicBezTo>
                    <a:pt x="89" y="444"/>
                    <a:pt x="89" y="444"/>
                    <a:pt x="89" y="444"/>
                  </a:cubicBezTo>
                  <a:cubicBezTo>
                    <a:pt x="97" y="444"/>
                    <a:pt x="107" y="444"/>
                    <a:pt x="107" y="435"/>
                  </a:cubicBezTo>
                  <a:cubicBezTo>
                    <a:pt x="231" y="320"/>
                    <a:pt x="231" y="320"/>
                    <a:pt x="231" y="320"/>
                  </a:cubicBezTo>
                  <a:cubicBezTo>
                    <a:pt x="195" y="275"/>
                    <a:pt x="195" y="275"/>
                    <a:pt x="195" y="275"/>
                  </a:cubicBezTo>
                  <a:lnTo>
                    <a:pt x="72" y="400"/>
                  </a:lnTo>
                  <a:close/>
                </a:path>
              </a:pathLst>
            </a:custGeom>
            <a:solidFill>
              <a:schemeClr val="bg1"/>
            </a:solidFill>
            <a:ln>
              <a:noFill/>
            </a:ln>
            <a:effectLst/>
          </p:spPr>
          <p:txBody>
            <a:bodyPr wrap="none" lIns="91424" tIns="45712" rIns="91424" bIns="45712"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53" name="Freeform 116"/>
            <p:cNvSpPr>
              <a:spLocks noChangeArrowheads="1"/>
            </p:cNvSpPr>
            <p:nvPr/>
          </p:nvSpPr>
          <p:spPr bwMode="auto">
            <a:xfrm>
              <a:off x="10035761" y="3975754"/>
              <a:ext cx="1103247" cy="1138567"/>
            </a:xfrm>
            <a:custGeom>
              <a:avLst/>
              <a:gdLst>
                <a:gd name="T0" fmla="*/ 400 w 445"/>
                <a:gd name="T1" fmla="*/ 159 h 462"/>
                <a:gd name="T2" fmla="*/ 400 w 445"/>
                <a:gd name="T3" fmla="*/ 159 h 462"/>
                <a:gd name="T4" fmla="*/ 266 w 445"/>
                <a:gd name="T5" fmla="*/ 8 h 462"/>
                <a:gd name="T6" fmla="*/ 36 w 445"/>
                <a:gd name="T7" fmla="*/ 248 h 462"/>
                <a:gd name="T8" fmla="*/ 9 w 445"/>
                <a:gd name="T9" fmla="*/ 319 h 462"/>
                <a:gd name="T10" fmla="*/ 81 w 445"/>
                <a:gd name="T11" fmla="*/ 355 h 462"/>
                <a:gd name="T12" fmla="*/ 98 w 445"/>
                <a:gd name="T13" fmla="*/ 346 h 462"/>
                <a:gd name="T14" fmla="*/ 134 w 445"/>
                <a:gd name="T15" fmla="*/ 372 h 462"/>
                <a:gd name="T16" fmla="*/ 160 w 445"/>
                <a:gd name="T17" fmla="*/ 434 h 462"/>
                <a:gd name="T18" fmla="*/ 187 w 445"/>
                <a:gd name="T19" fmla="*/ 452 h 462"/>
                <a:gd name="T20" fmla="*/ 240 w 445"/>
                <a:gd name="T21" fmla="*/ 434 h 462"/>
                <a:gd name="T22" fmla="*/ 249 w 445"/>
                <a:gd name="T23" fmla="*/ 416 h 462"/>
                <a:gd name="T24" fmla="*/ 231 w 445"/>
                <a:gd name="T25" fmla="*/ 390 h 462"/>
                <a:gd name="T26" fmla="*/ 204 w 445"/>
                <a:gd name="T27" fmla="*/ 337 h 462"/>
                <a:gd name="T28" fmla="*/ 231 w 445"/>
                <a:gd name="T29" fmla="*/ 310 h 462"/>
                <a:gd name="T30" fmla="*/ 417 w 445"/>
                <a:gd name="T31" fmla="*/ 355 h 462"/>
                <a:gd name="T32" fmla="*/ 400 w 445"/>
                <a:gd name="T33" fmla="*/ 159 h 462"/>
                <a:gd name="T34" fmla="*/ 390 w 445"/>
                <a:gd name="T35" fmla="*/ 310 h 462"/>
                <a:gd name="T36" fmla="*/ 390 w 445"/>
                <a:gd name="T37" fmla="*/ 310 h 462"/>
                <a:gd name="T38" fmla="*/ 302 w 445"/>
                <a:gd name="T39" fmla="*/ 204 h 462"/>
                <a:gd name="T40" fmla="*/ 284 w 445"/>
                <a:gd name="T41" fmla="*/ 62 h 462"/>
                <a:gd name="T42" fmla="*/ 364 w 445"/>
                <a:gd name="T43" fmla="*/ 177 h 462"/>
                <a:gd name="T44" fmla="*/ 390 w 445"/>
                <a:gd name="T45" fmla="*/ 31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5" h="462">
                  <a:moveTo>
                    <a:pt x="400" y="159"/>
                  </a:moveTo>
                  <a:lnTo>
                    <a:pt x="400" y="159"/>
                  </a:lnTo>
                  <a:cubicBezTo>
                    <a:pt x="364" y="71"/>
                    <a:pt x="302" y="0"/>
                    <a:pt x="266" y="8"/>
                  </a:cubicBezTo>
                  <a:cubicBezTo>
                    <a:pt x="213" y="36"/>
                    <a:pt x="302" y="142"/>
                    <a:pt x="36" y="248"/>
                  </a:cubicBezTo>
                  <a:cubicBezTo>
                    <a:pt x="9" y="257"/>
                    <a:pt x="0" y="292"/>
                    <a:pt x="9" y="319"/>
                  </a:cubicBezTo>
                  <a:cubicBezTo>
                    <a:pt x="18" y="337"/>
                    <a:pt x="53" y="363"/>
                    <a:pt x="81" y="355"/>
                  </a:cubicBezTo>
                  <a:lnTo>
                    <a:pt x="98" y="346"/>
                  </a:lnTo>
                  <a:cubicBezTo>
                    <a:pt x="116" y="372"/>
                    <a:pt x="134" y="355"/>
                    <a:pt x="134" y="372"/>
                  </a:cubicBezTo>
                  <a:cubicBezTo>
                    <a:pt x="143" y="390"/>
                    <a:pt x="160" y="425"/>
                    <a:pt x="160" y="434"/>
                  </a:cubicBezTo>
                  <a:cubicBezTo>
                    <a:pt x="169" y="443"/>
                    <a:pt x="178" y="461"/>
                    <a:pt x="187" y="452"/>
                  </a:cubicBezTo>
                  <a:cubicBezTo>
                    <a:pt x="196" y="452"/>
                    <a:pt x="231" y="443"/>
                    <a:pt x="240" y="434"/>
                  </a:cubicBezTo>
                  <a:cubicBezTo>
                    <a:pt x="257" y="434"/>
                    <a:pt x="257" y="425"/>
                    <a:pt x="249" y="416"/>
                  </a:cubicBezTo>
                  <a:cubicBezTo>
                    <a:pt x="249" y="408"/>
                    <a:pt x="231" y="399"/>
                    <a:pt x="231" y="390"/>
                  </a:cubicBezTo>
                  <a:cubicBezTo>
                    <a:pt x="222" y="381"/>
                    <a:pt x="213" y="346"/>
                    <a:pt x="204" y="337"/>
                  </a:cubicBezTo>
                  <a:cubicBezTo>
                    <a:pt x="196" y="328"/>
                    <a:pt x="213" y="310"/>
                    <a:pt x="231" y="310"/>
                  </a:cubicBezTo>
                  <a:cubicBezTo>
                    <a:pt x="355" y="302"/>
                    <a:pt x="373" y="372"/>
                    <a:pt x="417" y="355"/>
                  </a:cubicBezTo>
                  <a:cubicBezTo>
                    <a:pt x="444" y="346"/>
                    <a:pt x="444" y="248"/>
                    <a:pt x="400" y="159"/>
                  </a:cubicBezTo>
                  <a:close/>
                  <a:moveTo>
                    <a:pt x="390" y="310"/>
                  </a:moveTo>
                  <a:lnTo>
                    <a:pt x="390" y="310"/>
                  </a:lnTo>
                  <a:cubicBezTo>
                    <a:pt x="381" y="310"/>
                    <a:pt x="328" y="275"/>
                    <a:pt x="302" y="204"/>
                  </a:cubicBezTo>
                  <a:cubicBezTo>
                    <a:pt x="275" y="133"/>
                    <a:pt x="275" y="62"/>
                    <a:pt x="284" y="62"/>
                  </a:cubicBezTo>
                  <a:cubicBezTo>
                    <a:pt x="293" y="62"/>
                    <a:pt x="337" y="106"/>
                    <a:pt x="364" y="177"/>
                  </a:cubicBezTo>
                  <a:cubicBezTo>
                    <a:pt x="400" y="248"/>
                    <a:pt x="390" y="302"/>
                    <a:pt x="390" y="310"/>
                  </a:cubicBezTo>
                  <a:close/>
                </a:path>
              </a:pathLst>
            </a:custGeom>
            <a:solidFill>
              <a:schemeClr val="bg1"/>
            </a:solidFill>
            <a:ln>
              <a:noFill/>
            </a:ln>
            <a:effectLst/>
          </p:spPr>
          <p:txBody>
            <a:bodyPr wrap="none" lIns="91424" tIns="45712" rIns="91424" bIns="45712"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54" name="TextBox 53"/>
            <p:cNvSpPr txBox="1"/>
            <p:nvPr/>
          </p:nvSpPr>
          <p:spPr>
            <a:xfrm>
              <a:off x="4558401" y="7249905"/>
              <a:ext cx="2665407" cy="17228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5400" b="0" i="0" u="none" strike="noStrike" cap="none" normalizeH="0" baseline="0" noProof="0" dirty="0" smtClean="0">
                  <a:ln>
                    <a:noFill/>
                  </a:ln>
                  <a:solidFill>
                    <a:srgbClr val="000000"/>
                  </a:solidFill>
                  <a:uLnTx/>
                  <a:uFillTx/>
                  <a:latin typeface="Roboto" charset="0"/>
                  <a:ea typeface="Roboto" charset="0"/>
                  <a:cs typeface="Roboto" charset="0"/>
                </a:rPr>
                <a:t>64</a:t>
              </a:r>
              <a:r>
                <a:rPr kumimoji="0" lang="fr-BE" sz="5400" b="0" i="0" u="none" strike="noStrike" cap="none" normalizeH="0" baseline="0" noProof="0" dirty="0">
                  <a:ln>
                    <a:noFill/>
                  </a:ln>
                  <a:solidFill>
                    <a:srgbClr val="000000"/>
                  </a:solidFill>
                  <a:uLnTx/>
                  <a:uFillTx/>
                  <a:latin typeface="Roboto" charset="0"/>
                  <a:ea typeface="Roboto" charset="0"/>
                  <a:cs typeface="Roboto" charset="0"/>
                </a:rPr>
                <a:t>%</a:t>
              </a:r>
            </a:p>
          </p:txBody>
        </p:sp>
        <p:sp>
          <p:nvSpPr>
            <p:cNvPr id="55" name="TextBox 54"/>
            <p:cNvSpPr txBox="1"/>
            <p:nvPr/>
          </p:nvSpPr>
          <p:spPr>
            <a:xfrm>
              <a:off x="4710662" y="9635269"/>
              <a:ext cx="2286536" cy="76572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400" b="1" i="0" u="none" strike="noStrike" cap="all" normalizeH="0" baseline="0" noProof="0" dirty="0" err="1" smtClean="0">
                  <a:ln>
                    <a:noFill/>
                  </a:ln>
                  <a:solidFill>
                    <a:srgbClr val="000000"/>
                  </a:solidFill>
                  <a:uLnTx/>
                  <a:uFillTx/>
                  <a:latin typeface="Roboto" charset="0"/>
                  <a:ea typeface="Roboto" charset="0"/>
                  <a:cs typeface="Roboto" charset="0"/>
                </a:rPr>
                <a:t>rEUSED</a:t>
              </a:r>
              <a:endParaRPr kumimoji="0" lang="fr-BE" sz="2400" b="1" i="0" u="none" strike="noStrike" cap="all" normalizeH="0" baseline="0" noProof="0" dirty="0">
                <a:ln>
                  <a:noFill/>
                </a:ln>
                <a:solidFill>
                  <a:srgbClr val="000000"/>
                </a:solidFill>
                <a:uLnTx/>
                <a:uFillTx/>
                <a:latin typeface="Roboto" charset="0"/>
                <a:ea typeface="Roboto" charset="0"/>
                <a:cs typeface="Roboto" charset="0"/>
              </a:endParaRPr>
            </a:p>
          </p:txBody>
        </p:sp>
        <p:sp>
          <p:nvSpPr>
            <p:cNvPr id="56" name="TextBox 55"/>
            <p:cNvSpPr txBox="1"/>
            <p:nvPr/>
          </p:nvSpPr>
          <p:spPr>
            <a:xfrm>
              <a:off x="11214193" y="5165141"/>
              <a:ext cx="2592293" cy="17228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5400" b="0" i="0" u="none" strike="noStrike" cap="none" normalizeH="0" baseline="0" noProof="0" dirty="0" smtClean="0">
                  <a:ln>
                    <a:noFill/>
                  </a:ln>
                  <a:solidFill>
                    <a:srgbClr val="000000"/>
                  </a:solidFill>
                  <a:uLnTx/>
                  <a:uFillTx/>
                  <a:latin typeface="Roboto" charset="0"/>
                  <a:ea typeface="Roboto" charset="0"/>
                  <a:cs typeface="Roboto" charset="0"/>
                </a:rPr>
                <a:t>14%</a:t>
              </a:r>
              <a:endParaRPr kumimoji="0" lang="fr-BE" sz="5400" b="0" i="0" u="none" strike="noStrike" cap="none" normalizeH="0" baseline="0" noProof="0" dirty="0">
                <a:ln>
                  <a:noFill/>
                </a:ln>
                <a:solidFill>
                  <a:srgbClr val="000000"/>
                </a:solidFill>
                <a:uLnTx/>
                <a:uFillTx/>
                <a:latin typeface="Roboto" charset="0"/>
                <a:ea typeface="Roboto" charset="0"/>
                <a:cs typeface="Roboto" charset="0"/>
              </a:endParaRPr>
            </a:p>
          </p:txBody>
        </p:sp>
        <p:sp>
          <p:nvSpPr>
            <p:cNvPr id="57" name="TextBox 56"/>
            <p:cNvSpPr txBox="1"/>
            <p:nvPr/>
          </p:nvSpPr>
          <p:spPr>
            <a:xfrm>
              <a:off x="10969303" y="7550507"/>
              <a:ext cx="3007723" cy="76572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400" b="1" i="0" u="none" strike="noStrike" cap="all" normalizeH="0" baseline="0" noProof="0" dirty="0" err="1" smtClean="0">
                  <a:ln>
                    <a:noFill/>
                  </a:ln>
                  <a:solidFill>
                    <a:srgbClr val="000000"/>
                  </a:solidFill>
                  <a:uLnTx/>
                  <a:uFillTx/>
                  <a:latin typeface="Roboto" charset="0"/>
                  <a:ea typeface="Roboto" charset="0"/>
                  <a:cs typeface="Roboto" charset="0"/>
                </a:rPr>
                <a:t>rEUSABLE</a:t>
              </a:r>
              <a:endParaRPr kumimoji="0" lang="fr-BE" sz="2400" b="1" i="0" u="none" strike="noStrike" cap="all" normalizeH="0" baseline="0" noProof="0" dirty="0">
                <a:ln>
                  <a:noFill/>
                </a:ln>
                <a:solidFill>
                  <a:srgbClr val="000000"/>
                </a:solidFill>
                <a:uLnTx/>
                <a:uFillTx/>
                <a:latin typeface="Roboto" charset="0"/>
                <a:ea typeface="Roboto" charset="0"/>
                <a:cs typeface="Roboto" charset="0"/>
              </a:endParaRPr>
            </a:p>
          </p:txBody>
        </p:sp>
        <p:sp>
          <p:nvSpPr>
            <p:cNvPr id="58" name="TextBox 57"/>
            <p:cNvSpPr txBox="1"/>
            <p:nvPr/>
          </p:nvSpPr>
          <p:spPr>
            <a:xfrm>
              <a:off x="18878682" y="7465197"/>
              <a:ext cx="2592293" cy="17228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5400" b="0" i="0" u="none" strike="noStrike" cap="none" normalizeH="0" baseline="0" noProof="0" dirty="0" smtClean="0">
                  <a:ln>
                    <a:noFill/>
                  </a:ln>
                  <a:solidFill>
                    <a:srgbClr val="000000"/>
                  </a:solidFill>
                  <a:uLnTx/>
                  <a:uFillTx/>
                  <a:latin typeface="Roboto" charset="0"/>
                  <a:ea typeface="Roboto" charset="0"/>
                  <a:cs typeface="Roboto" charset="0"/>
                </a:rPr>
                <a:t>46%</a:t>
              </a:r>
              <a:endParaRPr kumimoji="0" lang="fr-BE" sz="5400" b="0" i="0" u="none" strike="noStrike" cap="none" normalizeH="0" baseline="0" noProof="0" dirty="0">
                <a:ln>
                  <a:noFill/>
                </a:ln>
                <a:solidFill>
                  <a:srgbClr val="000000"/>
                </a:solidFill>
                <a:uLnTx/>
                <a:uFillTx/>
                <a:latin typeface="Roboto" charset="0"/>
                <a:ea typeface="Roboto" charset="0"/>
                <a:cs typeface="Roboto" charset="0"/>
              </a:endParaRPr>
            </a:p>
          </p:txBody>
        </p:sp>
        <p:sp>
          <p:nvSpPr>
            <p:cNvPr id="59" name="TextBox 58"/>
            <p:cNvSpPr txBox="1"/>
            <p:nvPr/>
          </p:nvSpPr>
          <p:spPr>
            <a:xfrm>
              <a:off x="19644125" y="9850563"/>
              <a:ext cx="987065" cy="76572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400" b="1" i="0" u="none" strike="noStrike" cap="all" normalizeH="0" baseline="0" noProof="0" dirty="0" smtClean="0">
                  <a:ln>
                    <a:noFill/>
                  </a:ln>
                  <a:solidFill>
                    <a:srgbClr val="000000"/>
                  </a:solidFill>
                  <a:uLnTx/>
                  <a:uFillTx/>
                  <a:latin typeface="Roboto" charset="0"/>
                  <a:ea typeface="Roboto" charset="0"/>
                  <a:cs typeface="Roboto" charset="0"/>
                </a:rPr>
                <a:t>ROI</a:t>
              </a:r>
              <a:endParaRPr kumimoji="0" lang="fr-BE" sz="2400" b="1" i="0" u="none" strike="noStrike" cap="all" normalizeH="0" baseline="0" noProof="0" dirty="0">
                <a:ln>
                  <a:noFill/>
                </a:ln>
                <a:solidFill>
                  <a:srgbClr val="000000"/>
                </a:solidFill>
                <a:uLnTx/>
                <a:uFillTx/>
                <a:latin typeface="Roboto" charset="0"/>
                <a:ea typeface="Roboto" charset="0"/>
                <a:cs typeface="Roboto" charset="0"/>
              </a:endParaRPr>
            </a:p>
          </p:txBody>
        </p:sp>
      </p:grpSp>
      <p:sp>
        <p:nvSpPr>
          <p:cNvPr id="60" name="TextBox 59"/>
          <p:cNvSpPr txBox="1"/>
          <p:nvPr/>
        </p:nvSpPr>
        <p:spPr>
          <a:xfrm>
            <a:off x="6685534" y="5296872"/>
            <a:ext cx="4668265"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6600" b="0" i="0" u="none" strike="noStrike" cap="none" normalizeH="0" baseline="0" noProof="0" smtClean="0">
                <a:ln>
                  <a:noFill/>
                </a:ln>
                <a:solidFill>
                  <a:srgbClr val="70AD47">
                    <a:lumMod val="75000"/>
                  </a:srgbClr>
                </a:solidFill>
                <a:uLnTx/>
                <a:uFillTx/>
                <a:latin typeface="Calibri" panose="020F0502020204030204"/>
                <a:ea typeface="+mn-ea"/>
                <a:cs typeface="+mn-cs"/>
              </a:rPr>
              <a:t>13.500.000 </a:t>
            </a:r>
            <a:r>
              <a:rPr kumimoji="0" lang="fr-BE" sz="6600" b="0" i="0" u="none" strike="noStrike" cap="none" normalizeH="0" baseline="0" noProof="0" dirty="0">
                <a:ln>
                  <a:noFill/>
                </a:ln>
                <a:solidFill>
                  <a:srgbClr val="70AD47">
                    <a:lumMod val="75000"/>
                  </a:srgbClr>
                </a:solidFill>
                <a:uLnTx/>
                <a:uFillTx/>
                <a:latin typeface="Calibri" panose="020F0502020204030204"/>
                <a:ea typeface="+mn-ea"/>
                <a:cs typeface="+mn-cs"/>
              </a:rPr>
              <a:t>€</a:t>
            </a:r>
          </a:p>
        </p:txBody>
      </p:sp>
      <p:sp>
        <p:nvSpPr>
          <p:cNvPr id="25"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57</a:t>
            </a:fld>
            <a:endParaRPr lang="en-US" smtClean="0">
              <a:solidFill>
                <a:schemeClr val="bg1"/>
              </a:solidFill>
            </a:endParaRPr>
          </a:p>
        </p:txBody>
      </p:sp>
    </p:spTree>
    <p:extLst>
      <p:ext uri="{BB962C8B-B14F-4D97-AF65-F5344CB8AC3E}">
        <p14:creationId xmlns:p14="http://schemas.microsoft.com/office/powerpoint/2010/main" val="3425102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p:txBody>
          <a:bodyPr/>
          <a:lstStyle/>
          <a:p>
            <a:r>
              <a:rPr lang="en-US" dirty="0" smtClean="0"/>
              <a:t>An API is a programmatic interface to data or some set of functionality</a:t>
            </a:r>
          </a:p>
          <a:p>
            <a:r>
              <a:rPr lang="en-US" dirty="0" smtClean="0"/>
              <a:t>Thanks to API’s it is possible to use the data or functionality behind it and continue to build on it</a:t>
            </a:r>
            <a:endParaRPr lang="en-US" dirty="0" smtClean="0">
              <a:sym typeface="Wingdings" panose="05000000000000000000" pitchFamily="2" charset="2"/>
            </a:endParaRPr>
          </a:p>
          <a:p>
            <a:r>
              <a:rPr lang="en-US" dirty="0" smtClean="0">
                <a:sym typeface="Wingdings" panose="05000000000000000000" pitchFamily="2" charset="2"/>
              </a:rPr>
              <a:t>API = a s</a:t>
            </a:r>
            <a:r>
              <a:rPr lang="en-US" dirty="0" smtClean="0"/>
              <a:t>oftware building block</a:t>
            </a:r>
          </a:p>
          <a:p>
            <a:endParaRPr lang="fr-BE" dirty="0"/>
          </a:p>
        </p:txBody>
      </p:sp>
      <p:sp>
        <p:nvSpPr>
          <p:cNvPr id="4" name="Title 3"/>
          <p:cNvSpPr>
            <a:spLocks noGrp="1"/>
          </p:cNvSpPr>
          <p:nvPr>
            <p:ph type="title"/>
          </p:nvPr>
        </p:nvSpPr>
        <p:spPr/>
        <p:txBody>
          <a:bodyPr/>
          <a:lstStyle/>
          <a:p>
            <a:r>
              <a:rPr lang="en-US" smtClean="0"/>
              <a:t>About API - </a:t>
            </a:r>
            <a:r>
              <a:rPr lang="en-GB" smtClean="0"/>
              <a:t>Application Programming Interface</a:t>
            </a:r>
            <a:endParaRPr lang="en-US" dirty="0"/>
          </a:p>
        </p:txBody>
      </p:sp>
      <p:pic>
        <p:nvPicPr>
          <p:cNvPr id="3" name="Picture 2"/>
          <p:cNvPicPr>
            <a:picLocks noChangeAspect="1"/>
          </p:cNvPicPr>
          <p:nvPr/>
        </p:nvPicPr>
        <p:blipFill>
          <a:blip r:embed="rId3"/>
          <a:stretch>
            <a:fillRect/>
          </a:stretch>
        </p:blipFill>
        <p:spPr>
          <a:xfrm>
            <a:off x="1318677" y="4549846"/>
            <a:ext cx="9199183" cy="2051779"/>
          </a:xfrm>
          <a:prstGeom prst="rect">
            <a:avLst/>
          </a:prstGeom>
          <a:ln>
            <a:noFill/>
          </a:ln>
          <a:effectLst>
            <a:outerShdw blurRad="292100" dist="139700" dir="2700000" algn="tl" rotWithShape="0">
              <a:srgbClr val="333333">
                <a:alpha val="65000"/>
              </a:srgbClr>
            </a:outerShdw>
          </a:effectLst>
        </p:spPr>
      </p:pic>
      <p:sp>
        <p:nvSpPr>
          <p:cNvPr id="11"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58</a:t>
            </a:fld>
            <a:endParaRPr lang="en-US" dirty="0" smtClean="0">
              <a:solidFill>
                <a:schemeClr val="bg1"/>
              </a:solidFill>
            </a:endParaRPr>
          </a:p>
        </p:txBody>
      </p:sp>
    </p:spTree>
    <p:extLst>
      <p:ext uri="{BB962C8B-B14F-4D97-AF65-F5344CB8AC3E}">
        <p14:creationId xmlns:p14="http://schemas.microsoft.com/office/powerpoint/2010/main" val="72285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p:txBody>
          <a:bodyPr>
            <a:normAutofit fontScale="92500" lnSpcReduction="10000"/>
          </a:bodyPr>
          <a:lstStyle/>
          <a:p>
            <a:r>
              <a:rPr lang="en-US" smtClean="0"/>
              <a:t>Providers vs consumers</a:t>
            </a:r>
          </a:p>
          <a:p>
            <a:pPr lvl="1"/>
            <a:r>
              <a:rPr lang="en-US" smtClean="0"/>
              <a:t>when an API is offered over a network, the service that offers the API is called the “provider”</a:t>
            </a:r>
          </a:p>
          <a:p>
            <a:pPr lvl="1"/>
            <a:r>
              <a:rPr lang="en-US" smtClean="0"/>
              <a:t>the “consumer” of the API is often a software application</a:t>
            </a:r>
          </a:p>
          <a:p>
            <a:r>
              <a:rPr lang="en-US" smtClean="0"/>
              <a:t>The consumer may outsource the requirement for data or functionality by “calling” API’s</a:t>
            </a:r>
          </a:p>
          <a:p>
            <a:pPr lvl="1"/>
            <a:r>
              <a:rPr lang="en-US" smtClean="0"/>
              <a:t>billing</a:t>
            </a:r>
          </a:p>
          <a:p>
            <a:pPr lvl="1"/>
            <a:r>
              <a:rPr lang="en-US" smtClean="0"/>
              <a:t>identity</a:t>
            </a:r>
          </a:p>
          <a:p>
            <a:pPr lvl="1"/>
            <a:r>
              <a:rPr lang="en-US" smtClean="0"/>
              <a:t>storing</a:t>
            </a:r>
          </a:p>
          <a:p>
            <a:pPr lvl="1"/>
            <a:r>
              <a:rPr lang="en-US" smtClean="0"/>
              <a:t>image processing</a:t>
            </a:r>
          </a:p>
          <a:p>
            <a:pPr lvl="1"/>
            <a:r>
              <a:rPr lang="en-US" smtClean="0"/>
              <a:t>all sort of (authentic) data sources</a:t>
            </a:r>
          </a:p>
          <a:p>
            <a:pPr lvl="1"/>
            <a:r>
              <a:rPr lang="en-US" smtClean="0"/>
              <a:t>…</a:t>
            </a:r>
          </a:p>
          <a:p>
            <a:endParaRPr lang="fr-BE" dirty="0"/>
          </a:p>
        </p:txBody>
      </p:sp>
      <p:sp>
        <p:nvSpPr>
          <p:cNvPr id="4" name="Title 3"/>
          <p:cNvSpPr>
            <a:spLocks noGrp="1"/>
          </p:cNvSpPr>
          <p:nvPr>
            <p:ph type="title"/>
          </p:nvPr>
        </p:nvSpPr>
        <p:spPr/>
        <p:txBody>
          <a:bodyPr/>
          <a:lstStyle/>
          <a:p>
            <a:r>
              <a:rPr lang="en-US" smtClean="0"/>
              <a:t>About API - </a:t>
            </a:r>
            <a:r>
              <a:rPr lang="en-GB" smtClean="0"/>
              <a:t>Application Programming Interface</a:t>
            </a:r>
            <a:endParaRPr lang="en-US" dirty="0"/>
          </a:p>
        </p:txBody>
      </p:sp>
      <p:sp>
        <p:nvSpPr>
          <p:cNvPr id="12"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59</a:t>
            </a:fld>
            <a:endParaRPr lang="en-US" dirty="0" smtClean="0">
              <a:solidFill>
                <a:schemeClr val="bg1"/>
              </a:solidFill>
            </a:endParaRPr>
          </a:p>
        </p:txBody>
      </p:sp>
    </p:spTree>
    <p:extLst>
      <p:ext uri="{BB962C8B-B14F-4D97-AF65-F5344CB8AC3E}">
        <p14:creationId xmlns:p14="http://schemas.microsoft.com/office/powerpoint/2010/main" val="1966573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79D1D-D92B-BA4F-A55A-637F1818A04A}"/>
              </a:ext>
            </a:extLst>
          </p:cNvPr>
          <p:cNvSpPr>
            <a:spLocks noGrp="1"/>
          </p:cNvSpPr>
          <p:nvPr>
            <p:ph type="ctrTitle"/>
          </p:nvPr>
        </p:nvSpPr>
        <p:spPr/>
        <p:txBody>
          <a:bodyPr>
            <a:normAutofit/>
          </a:bodyPr>
          <a:lstStyle/>
          <a:p>
            <a:r>
              <a:rPr lang="en-US" dirty="0"/>
              <a:t>In house</a:t>
            </a:r>
            <a:endParaRPr lang="en-US" dirty="0">
              <a:solidFill>
                <a:schemeClr val="accent6">
                  <a:lumMod val="20000"/>
                  <a:lumOff val="80000"/>
                </a:schemeClr>
              </a:solidFill>
            </a:endParaRPr>
          </a:p>
        </p:txBody>
      </p:sp>
      <p:sp>
        <p:nvSpPr>
          <p:cNvPr id="3" name="Content Placeholder 3"/>
          <p:cNvSpPr txBox="1">
            <a:spLocks/>
          </p:cNvSpPr>
          <p:nvPr/>
        </p:nvSpPr>
        <p:spPr>
          <a:xfrm>
            <a:off x="335360" y="1147700"/>
            <a:ext cx="5661157" cy="532859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rgbClr val="9B008F"/>
              </a:buClr>
            </a:pPr>
            <a:r>
              <a:rPr lang="nl-NL" sz="1800" dirty="0">
                <a:solidFill>
                  <a:schemeClr val="accent6"/>
                </a:solidFill>
              </a:rPr>
              <a:t>De leden controleren Smals (rechtstreeks in de A.V. of onrechtstreeks via de bestuurders die door deze leden in het B.O. voorgesteld en gekozen worden) en zijn de enige begunstigden van haar diensten. Smals voldoet dus aan de voorwaarden inzake interne controle zoals bedoeld in artikel 30 van de wet van 17 juni 2016 op de overheidsopdrachten houdende de omzetting van artikel 12 van Richtlijn 2014/24/EU. Dit houdt onder meer in dat de diensten die Smals aan haar leden levert, niet onder het toepassingsgebied van de wet op de overheidsopdrachten vallen en dat de leden rechtstreeks en </a:t>
            </a:r>
            <a:r>
              <a:rPr lang="en-US" sz="1800" dirty="0" err="1">
                <a:solidFill>
                  <a:schemeClr val="accent6"/>
                </a:solidFill>
              </a:rPr>
              <a:t>zonder</a:t>
            </a:r>
            <a:r>
              <a:rPr lang="en-US" sz="1800" dirty="0">
                <a:solidFill>
                  <a:schemeClr val="accent6"/>
                </a:solidFill>
              </a:rPr>
              <a:t> </a:t>
            </a:r>
            <a:r>
              <a:rPr lang="en-US" sz="1800" dirty="0" err="1">
                <a:solidFill>
                  <a:schemeClr val="accent6"/>
                </a:solidFill>
              </a:rPr>
              <a:t>oproep</a:t>
            </a:r>
            <a:r>
              <a:rPr lang="en-US" sz="1800" dirty="0">
                <a:solidFill>
                  <a:schemeClr val="accent6"/>
                </a:solidFill>
              </a:rPr>
              <a:t> tot </a:t>
            </a:r>
            <a:r>
              <a:rPr lang="en-US" sz="1800" dirty="0" err="1">
                <a:solidFill>
                  <a:schemeClr val="accent6"/>
                </a:solidFill>
              </a:rPr>
              <a:t>mededinging</a:t>
            </a:r>
            <a:r>
              <a:rPr lang="en-US" sz="1800" dirty="0">
                <a:solidFill>
                  <a:schemeClr val="accent6"/>
                </a:solidFill>
              </a:rPr>
              <a:t> </a:t>
            </a:r>
            <a:r>
              <a:rPr lang="nl-NL" sz="1800" dirty="0">
                <a:solidFill>
                  <a:schemeClr val="accent6"/>
                </a:solidFill>
              </a:rPr>
              <a:t>opdrachten aan Smals kunnen </a:t>
            </a:r>
            <a:r>
              <a:rPr lang="nl-NL" sz="1800" dirty="0" smtClean="0">
                <a:solidFill>
                  <a:schemeClr val="accent6"/>
                </a:solidFill>
              </a:rPr>
              <a:t>toevertrouwen</a:t>
            </a:r>
          </a:p>
          <a:p>
            <a:pPr>
              <a:spcBef>
                <a:spcPts val="0"/>
              </a:spcBef>
              <a:buClr>
                <a:srgbClr val="9B008F"/>
              </a:buClr>
            </a:pPr>
            <a:endParaRPr lang="fr-BE" sz="1800" dirty="0">
              <a:solidFill>
                <a:schemeClr val="accent6"/>
              </a:solidFill>
            </a:endParaRPr>
          </a:p>
          <a:p>
            <a:pPr>
              <a:spcBef>
                <a:spcPts val="0"/>
              </a:spcBef>
              <a:buClr>
                <a:srgbClr val="9B008F"/>
              </a:buClr>
            </a:pPr>
            <a:r>
              <a:rPr lang="nl-NL" sz="1800" dirty="0">
                <a:solidFill>
                  <a:schemeClr val="accent6"/>
                </a:solidFill>
              </a:rPr>
              <a:t>De opdrachten die de leden aan Smals toevertrouwen, worden geregeld door de </a:t>
            </a:r>
            <a:r>
              <a:rPr lang="nl-NL" sz="1800" dirty="0" err="1">
                <a:solidFill>
                  <a:schemeClr val="accent6"/>
                </a:solidFill>
              </a:rPr>
              <a:t>ASM’s</a:t>
            </a:r>
            <a:r>
              <a:rPr lang="nl-NL" sz="1800" dirty="0">
                <a:solidFill>
                  <a:schemeClr val="accent6"/>
                </a:solidFill>
              </a:rPr>
              <a:t> (algemene samenwerkingsmodaliteiten) en </a:t>
            </a:r>
            <a:r>
              <a:rPr lang="nl-NL" sz="1800" dirty="0" err="1">
                <a:solidFill>
                  <a:schemeClr val="accent6"/>
                </a:solidFill>
              </a:rPr>
              <a:t>BSM’s</a:t>
            </a:r>
            <a:r>
              <a:rPr lang="nl-NL" sz="1800" dirty="0">
                <a:solidFill>
                  <a:schemeClr val="accent6"/>
                </a:solidFill>
              </a:rPr>
              <a:t> (bijzondere samenwerkingsmodaliteiten</a:t>
            </a:r>
            <a:r>
              <a:rPr lang="en-US" sz="1800" dirty="0" smtClean="0">
                <a:solidFill>
                  <a:schemeClr val="accent6"/>
                </a:solidFill>
              </a:rPr>
              <a:t>)</a:t>
            </a:r>
          </a:p>
          <a:p>
            <a:pPr>
              <a:spcBef>
                <a:spcPts val="0"/>
              </a:spcBef>
              <a:buClr>
                <a:srgbClr val="9B008F"/>
              </a:buClr>
            </a:pPr>
            <a:endParaRPr lang="en-US" sz="1800" dirty="0">
              <a:solidFill>
                <a:schemeClr val="accent6"/>
              </a:solidFill>
            </a:endParaRPr>
          </a:p>
          <a:p>
            <a:pPr>
              <a:spcBef>
                <a:spcPts val="0"/>
              </a:spcBef>
              <a:buClr>
                <a:srgbClr val="9B008F"/>
              </a:buClr>
            </a:pPr>
            <a:r>
              <a:rPr lang="en-US" sz="1800" dirty="0">
                <a:solidFill>
                  <a:schemeClr val="accent6"/>
                </a:solidFill>
              </a:rPr>
              <a:t>De ASM’s </a:t>
            </a:r>
            <a:r>
              <a:rPr lang="en-US" sz="1800" dirty="0" err="1">
                <a:solidFill>
                  <a:schemeClr val="accent6"/>
                </a:solidFill>
              </a:rPr>
              <a:t>worden</a:t>
            </a:r>
            <a:r>
              <a:rPr lang="en-US" sz="1800" dirty="0">
                <a:solidFill>
                  <a:schemeClr val="accent6"/>
                </a:solidFill>
              </a:rPr>
              <a:t> door het B.O. </a:t>
            </a:r>
            <a:r>
              <a:rPr lang="en-US" sz="1800" dirty="0" err="1" smtClean="0">
                <a:solidFill>
                  <a:schemeClr val="accent6"/>
                </a:solidFill>
              </a:rPr>
              <a:t>opgesteld</a:t>
            </a:r>
            <a:endParaRPr lang="en-US" sz="1800" dirty="0">
              <a:solidFill>
                <a:schemeClr val="accent6"/>
              </a:solidFill>
            </a:endParaRPr>
          </a:p>
        </p:txBody>
      </p:sp>
      <p:sp>
        <p:nvSpPr>
          <p:cNvPr id="4" name="Content Placeholder 5"/>
          <p:cNvSpPr txBox="1">
            <a:spLocks/>
          </p:cNvSpPr>
          <p:nvPr/>
        </p:nvSpPr>
        <p:spPr>
          <a:xfrm>
            <a:off x="6193370" y="1147701"/>
            <a:ext cx="5829001" cy="53177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rgbClr val="9B008F"/>
              </a:buClr>
            </a:pPr>
            <a:r>
              <a:rPr lang="fr-BE" sz="1800" dirty="0">
                <a:solidFill>
                  <a:schemeClr val="accent6">
                    <a:lumMod val="60000"/>
                    <a:lumOff val="40000"/>
                  </a:schemeClr>
                </a:solidFill>
              </a:rPr>
              <a:t>Les membres contrôlent Smals (directement à l‘A.G. ou indirectement via les administrateurs proposés et élus par ces membres à l’O.A.) et sont les seuls bénéficiaires de ses services. Smals satisfait ainsi aux conditions du contrôle in house comme visé à l'article 30 de la loi du 17 juin 2016 sur les marchés publics transposant l'article 12 de la Directive 2014/24/UE. Ceci implique entre autres que les services que Smals fournit à ses membres n'entrent pas dans le champ d’application de la loi sur les marchés publics et que les membres peuvent confier des missions à Smals directement et sans mise en </a:t>
            </a:r>
            <a:r>
              <a:rPr lang="fr-BE" sz="1800" dirty="0" smtClean="0">
                <a:solidFill>
                  <a:schemeClr val="accent6">
                    <a:lumMod val="60000"/>
                    <a:lumOff val="40000"/>
                  </a:schemeClr>
                </a:solidFill>
              </a:rPr>
              <a:t>concurrence</a:t>
            </a:r>
          </a:p>
          <a:p>
            <a:pPr>
              <a:spcBef>
                <a:spcPts val="0"/>
              </a:spcBef>
              <a:buClr>
                <a:srgbClr val="9B008F"/>
              </a:buClr>
            </a:pPr>
            <a:endParaRPr lang="fr-BE" sz="1800" dirty="0">
              <a:solidFill>
                <a:schemeClr val="accent6">
                  <a:lumMod val="60000"/>
                  <a:lumOff val="40000"/>
                </a:schemeClr>
              </a:solidFill>
            </a:endParaRPr>
          </a:p>
          <a:p>
            <a:pPr>
              <a:spcBef>
                <a:spcPts val="0"/>
              </a:spcBef>
              <a:buClr>
                <a:srgbClr val="9B008F"/>
              </a:buClr>
            </a:pPr>
            <a:r>
              <a:rPr lang="en-US" sz="1800" dirty="0">
                <a:solidFill>
                  <a:schemeClr val="accent6">
                    <a:lumMod val="60000"/>
                    <a:lumOff val="40000"/>
                  </a:schemeClr>
                </a:solidFill>
              </a:rPr>
              <a:t>Les missions </a:t>
            </a:r>
            <a:r>
              <a:rPr lang="en-US" sz="1800" dirty="0" err="1">
                <a:solidFill>
                  <a:schemeClr val="accent6">
                    <a:lumMod val="60000"/>
                    <a:lumOff val="40000"/>
                  </a:schemeClr>
                </a:solidFill>
              </a:rPr>
              <a:t>confiées</a:t>
            </a:r>
            <a:r>
              <a:rPr lang="en-US" sz="1800" dirty="0">
                <a:solidFill>
                  <a:schemeClr val="accent6">
                    <a:lumMod val="60000"/>
                    <a:lumOff val="40000"/>
                  </a:schemeClr>
                </a:solidFill>
              </a:rPr>
              <a:t> à Smals par </a:t>
            </a:r>
            <a:r>
              <a:rPr lang="en-US" sz="1800" dirty="0" err="1">
                <a:solidFill>
                  <a:schemeClr val="accent6">
                    <a:lumMod val="60000"/>
                    <a:lumOff val="40000"/>
                  </a:schemeClr>
                </a:solidFill>
              </a:rPr>
              <a:t>ses</a:t>
            </a:r>
            <a:r>
              <a:rPr lang="en-US" sz="1800" dirty="0">
                <a:solidFill>
                  <a:schemeClr val="accent6">
                    <a:lumMod val="60000"/>
                    <a:lumOff val="40000"/>
                  </a:schemeClr>
                </a:solidFill>
              </a:rPr>
              <a:t> </a:t>
            </a:r>
            <a:r>
              <a:rPr lang="en-US" sz="1800" dirty="0" err="1">
                <a:solidFill>
                  <a:schemeClr val="accent6">
                    <a:lumMod val="60000"/>
                    <a:lumOff val="40000"/>
                  </a:schemeClr>
                </a:solidFill>
              </a:rPr>
              <a:t>membres</a:t>
            </a:r>
            <a:r>
              <a:rPr lang="en-US" sz="1800" dirty="0">
                <a:solidFill>
                  <a:schemeClr val="accent6">
                    <a:lumMod val="60000"/>
                    <a:lumOff val="40000"/>
                  </a:schemeClr>
                </a:solidFill>
              </a:rPr>
              <a:t> </a:t>
            </a:r>
            <a:r>
              <a:rPr lang="en-US" sz="1800" dirty="0" err="1">
                <a:solidFill>
                  <a:schemeClr val="accent6">
                    <a:lumMod val="60000"/>
                    <a:lumOff val="40000"/>
                  </a:schemeClr>
                </a:solidFill>
              </a:rPr>
              <a:t>sont</a:t>
            </a:r>
            <a:r>
              <a:rPr lang="en-US" sz="1800" dirty="0">
                <a:solidFill>
                  <a:schemeClr val="accent6">
                    <a:lumMod val="60000"/>
                    <a:lumOff val="40000"/>
                  </a:schemeClr>
                </a:solidFill>
              </a:rPr>
              <a:t> </a:t>
            </a:r>
            <a:r>
              <a:rPr lang="en-US" sz="1800" dirty="0" err="1">
                <a:solidFill>
                  <a:schemeClr val="accent6">
                    <a:lumMod val="60000"/>
                    <a:lumOff val="40000"/>
                  </a:schemeClr>
                </a:solidFill>
              </a:rPr>
              <a:t>régies</a:t>
            </a:r>
            <a:r>
              <a:rPr lang="en-US" sz="1800" dirty="0">
                <a:solidFill>
                  <a:schemeClr val="accent6">
                    <a:lumMod val="60000"/>
                    <a:lumOff val="40000"/>
                  </a:schemeClr>
                </a:solidFill>
              </a:rPr>
              <a:t> par les ASM (conditions </a:t>
            </a:r>
            <a:r>
              <a:rPr lang="en-US" sz="1800" dirty="0" err="1">
                <a:solidFill>
                  <a:schemeClr val="accent6">
                    <a:lumMod val="60000"/>
                    <a:lumOff val="40000"/>
                  </a:schemeClr>
                </a:solidFill>
              </a:rPr>
              <a:t>générales</a:t>
            </a:r>
            <a:r>
              <a:rPr lang="en-US" sz="1800" dirty="0">
                <a:solidFill>
                  <a:schemeClr val="accent6">
                    <a:lumMod val="60000"/>
                    <a:lumOff val="40000"/>
                  </a:schemeClr>
                </a:solidFill>
              </a:rPr>
              <a:t> de collaboration) et les BSM (conditions </a:t>
            </a:r>
            <a:r>
              <a:rPr lang="en-US" sz="1800" dirty="0" err="1">
                <a:solidFill>
                  <a:schemeClr val="accent6">
                    <a:lumMod val="60000"/>
                    <a:lumOff val="40000"/>
                  </a:schemeClr>
                </a:solidFill>
              </a:rPr>
              <a:t>particulières</a:t>
            </a:r>
            <a:r>
              <a:rPr lang="en-US" sz="1800" dirty="0">
                <a:solidFill>
                  <a:schemeClr val="accent6">
                    <a:lumMod val="60000"/>
                    <a:lumOff val="40000"/>
                  </a:schemeClr>
                </a:solidFill>
              </a:rPr>
              <a:t> de collaboration</a:t>
            </a:r>
            <a:r>
              <a:rPr lang="en-US" sz="1800" dirty="0" smtClean="0">
                <a:solidFill>
                  <a:schemeClr val="accent6">
                    <a:lumMod val="60000"/>
                    <a:lumOff val="40000"/>
                  </a:schemeClr>
                </a:solidFill>
              </a:rPr>
              <a:t>)</a:t>
            </a:r>
          </a:p>
          <a:p>
            <a:pPr>
              <a:spcBef>
                <a:spcPts val="0"/>
              </a:spcBef>
              <a:buClr>
                <a:srgbClr val="9B008F"/>
              </a:buClr>
            </a:pPr>
            <a:endParaRPr lang="en-US" sz="1800" dirty="0">
              <a:solidFill>
                <a:schemeClr val="accent6">
                  <a:lumMod val="60000"/>
                  <a:lumOff val="40000"/>
                </a:schemeClr>
              </a:solidFill>
            </a:endParaRPr>
          </a:p>
          <a:p>
            <a:pPr>
              <a:spcBef>
                <a:spcPts val="0"/>
              </a:spcBef>
              <a:buClr>
                <a:srgbClr val="9B008F"/>
              </a:buClr>
            </a:pPr>
            <a:r>
              <a:rPr lang="en-US" sz="1800" dirty="0">
                <a:solidFill>
                  <a:schemeClr val="accent6">
                    <a:lumMod val="60000"/>
                    <a:lumOff val="40000"/>
                  </a:schemeClr>
                </a:solidFill>
              </a:rPr>
              <a:t>Les ASM </a:t>
            </a:r>
            <a:r>
              <a:rPr lang="en-US" sz="1800" dirty="0" err="1">
                <a:solidFill>
                  <a:schemeClr val="accent6">
                    <a:lumMod val="60000"/>
                    <a:lumOff val="40000"/>
                  </a:schemeClr>
                </a:solidFill>
              </a:rPr>
              <a:t>sont</a:t>
            </a:r>
            <a:r>
              <a:rPr lang="en-US" sz="1800" dirty="0">
                <a:solidFill>
                  <a:schemeClr val="accent6">
                    <a:lumMod val="60000"/>
                    <a:lumOff val="40000"/>
                  </a:schemeClr>
                </a:solidFill>
              </a:rPr>
              <a:t> </a:t>
            </a:r>
            <a:r>
              <a:rPr lang="en-US" sz="1800" dirty="0" err="1">
                <a:solidFill>
                  <a:schemeClr val="accent6">
                    <a:lumMod val="60000"/>
                    <a:lumOff val="40000"/>
                  </a:schemeClr>
                </a:solidFill>
              </a:rPr>
              <a:t>établis</a:t>
            </a:r>
            <a:r>
              <a:rPr lang="en-US" sz="1800" dirty="0">
                <a:solidFill>
                  <a:schemeClr val="accent6">
                    <a:lumMod val="60000"/>
                    <a:lumOff val="40000"/>
                  </a:schemeClr>
                </a:solidFill>
              </a:rPr>
              <a:t> par </a:t>
            </a:r>
            <a:r>
              <a:rPr lang="en-US" sz="1800" dirty="0" err="1" smtClean="0">
                <a:solidFill>
                  <a:schemeClr val="accent6">
                    <a:lumMod val="60000"/>
                    <a:lumOff val="40000"/>
                  </a:schemeClr>
                </a:solidFill>
              </a:rPr>
              <a:t>l’O.A</a:t>
            </a:r>
            <a:r>
              <a:rPr lang="en-US" sz="1800" dirty="0">
                <a:solidFill>
                  <a:schemeClr val="accent6">
                    <a:lumMod val="60000"/>
                    <a:lumOff val="40000"/>
                  </a:schemeClr>
                </a:solidFill>
              </a:rPr>
              <a:t>.</a:t>
            </a:r>
            <a:endParaRPr lang="en-US" sz="2000" dirty="0">
              <a:solidFill>
                <a:schemeClr val="accent6">
                  <a:lumMod val="60000"/>
                  <a:lumOff val="40000"/>
                </a:schemeClr>
              </a:solidFill>
            </a:endParaRPr>
          </a:p>
        </p:txBody>
      </p:sp>
    </p:spTree>
    <p:extLst>
      <p:ext uri="{BB962C8B-B14F-4D97-AF65-F5344CB8AC3E}">
        <p14:creationId xmlns:p14="http://schemas.microsoft.com/office/powerpoint/2010/main" val="3616014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p:txBody>
          <a:bodyPr>
            <a:normAutofit fontScale="92500" lnSpcReduction="10000"/>
          </a:bodyPr>
          <a:lstStyle/>
          <a:p>
            <a:r>
              <a:rPr lang="en-US" smtClean="0"/>
              <a:t>Consumers can connect to an API of a provider and use its data or functionality as long as the “technical contract” has been respected</a:t>
            </a:r>
          </a:p>
          <a:p>
            <a:endParaRPr lang="en-US" smtClean="0"/>
          </a:p>
          <a:p>
            <a:endParaRPr lang="en-US" smtClean="0"/>
          </a:p>
          <a:p>
            <a:endParaRPr lang="en-US" smtClean="0"/>
          </a:p>
          <a:p>
            <a:endParaRPr lang="en-US" smtClean="0"/>
          </a:p>
          <a:p>
            <a:endParaRPr lang="en-US" smtClean="0"/>
          </a:p>
          <a:p>
            <a:r>
              <a:rPr lang="en-US" smtClean="0"/>
              <a:t>Consumers don’t need to know the technical details behind the functionality</a:t>
            </a:r>
          </a:p>
          <a:p>
            <a:r>
              <a:rPr lang="en-US" smtClean="0"/>
              <a:t>API’s can be written in any possible programming language</a:t>
            </a:r>
          </a:p>
          <a:p>
            <a:endParaRPr lang="fr-BE" dirty="0"/>
          </a:p>
        </p:txBody>
      </p:sp>
      <p:sp>
        <p:nvSpPr>
          <p:cNvPr id="4" name="Title 3"/>
          <p:cNvSpPr>
            <a:spLocks noGrp="1"/>
          </p:cNvSpPr>
          <p:nvPr>
            <p:ph type="title"/>
          </p:nvPr>
        </p:nvSpPr>
        <p:spPr/>
        <p:txBody>
          <a:bodyPr/>
          <a:lstStyle/>
          <a:p>
            <a:r>
              <a:rPr lang="en-US" smtClean="0"/>
              <a:t>About API - </a:t>
            </a:r>
            <a:r>
              <a:rPr lang="en-GB" smtClean="0"/>
              <a:t>Application Programming Interface</a:t>
            </a:r>
            <a:endParaRPr lang="en-US" dirty="0"/>
          </a:p>
        </p:txBody>
      </p:sp>
      <p:pic>
        <p:nvPicPr>
          <p:cNvPr id="3" name="Picture 2"/>
          <p:cNvPicPr>
            <a:picLocks noChangeAspect="1"/>
          </p:cNvPicPr>
          <p:nvPr/>
        </p:nvPicPr>
        <p:blipFill>
          <a:blip r:embed="rId3"/>
          <a:stretch>
            <a:fillRect/>
          </a:stretch>
        </p:blipFill>
        <p:spPr>
          <a:xfrm>
            <a:off x="3067184" y="2669857"/>
            <a:ext cx="4627508" cy="1997067"/>
          </a:xfrm>
          <a:prstGeom prst="rect">
            <a:avLst/>
          </a:prstGeom>
          <a:ln>
            <a:noFill/>
          </a:ln>
          <a:effectLst>
            <a:outerShdw blurRad="292100" dist="139700" dir="2700000" algn="tl" rotWithShape="0">
              <a:srgbClr val="333333">
                <a:alpha val="65000"/>
              </a:srgbClr>
            </a:outerShdw>
          </a:effectLst>
        </p:spPr>
      </p:pic>
      <p:sp>
        <p:nvSpPr>
          <p:cNvPr id="11"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60</a:t>
            </a:fld>
            <a:endParaRPr lang="en-US" dirty="0" smtClean="0">
              <a:solidFill>
                <a:schemeClr val="bg1"/>
              </a:solidFill>
            </a:endParaRPr>
          </a:p>
        </p:txBody>
      </p:sp>
    </p:spTree>
    <p:extLst>
      <p:ext uri="{BB962C8B-B14F-4D97-AF65-F5344CB8AC3E}">
        <p14:creationId xmlns:p14="http://schemas.microsoft.com/office/powerpoint/2010/main" val="4035219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p:txBody>
          <a:bodyPr>
            <a:normAutofit lnSpcReduction="10000"/>
          </a:bodyPr>
          <a:lstStyle/>
          <a:p>
            <a:r>
              <a:rPr lang="en-US" smtClean="0"/>
              <a:t>Cost reduction by reusability: consumers don’t need to rewrite what already exists!</a:t>
            </a:r>
          </a:p>
          <a:p>
            <a:r>
              <a:rPr lang="en-US" smtClean="0"/>
              <a:t>Complexity reduction: no more big, monolithic systems</a:t>
            </a:r>
          </a:p>
          <a:p>
            <a:r>
              <a:rPr lang="en-US" smtClean="0"/>
              <a:t>Decoupling:  consumers and providers can continue to connect as long as the technical contract is followed </a:t>
            </a:r>
            <a:r>
              <a:rPr lang="en-US" smtClean="0">
                <a:sym typeface="Wingdings" panose="05000000000000000000" pitchFamily="2" charset="2"/>
              </a:rPr>
              <a:t> ex. less impact in case of migrations</a:t>
            </a:r>
          </a:p>
          <a:p>
            <a:r>
              <a:rPr lang="en-US" smtClean="0">
                <a:sym typeface="Wingdings" panose="05000000000000000000" pitchFamily="2" charset="2"/>
              </a:rPr>
              <a:t>Driver of innovation: new products raise, based on existing API capability</a:t>
            </a:r>
          </a:p>
          <a:p>
            <a:r>
              <a:rPr lang="en-US" smtClean="0">
                <a:sym typeface="Wingdings" panose="05000000000000000000" pitchFamily="2" charset="2"/>
              </a:rPr>
              <a:t>Stimulation of partnerships</a:t>
            </a:r>
          </a:p>
          <a:p>
            <a:r>
              <a:rPr lang="en-US" smtClean="0">
                <a:sym typeface="Wingdings" panose="05000000000000000000" pitchFamily="2" charset="2"/>
              </a:rPr>
              <a:t>Stimulation of standardization</a:t>
            </a:r>
          </a:p>
          <a:p>
            <a:endParaRPr lang="fr-BE" dirty="0"/>
          </a:p>
        </p:txBody>
      </p:sp>
      <p:sp>
        <p:nvSpPr>
          <p:cNvPr id="4" name="Title 3"/>
          <p:cNvSpPr>
            <a:spLocks noGrp="1"/>
          </p:cNvSpPr>
          <p:nvPr>
            <p:ph type="title"/>
          </p:nvPr>
        </p:nvSpPr>
        <p:spPr/>
        <p:txBody>
          <a:bodyPr/>
          <a:lstStyle/>
          <a:p>
            <a:r>
              <a:rPr lang="en-US" dirty="0" smtClean="0"/>
              <a:t>Why are API’s important?</a:t>
            </a:r>
            <a:endParaRPr lang="en-US" dirty="0"/>
          </a:p>
        </p:txBody>
      </p:sp>
      <p:sp>
        <p:nvSpPr>
          <p:cNvPr id="14"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61</a:t>
            </a:fld>
            <a:endParaRPr lang="en-US" dirty="0" smtClean="0">
              <a:solidFill>
                <a:schemeClr val="bg1"/>
              </a:solidFill>
            </a:endParaRPr>
          </a:p>
        </p:txBody>
      </p:sp>
    </p:spTree>
    <p:extLst>
      <p:ext uri="{BB962C8B-B14F-4D97-AF65-F5344CB8AC3E}">
        <p14:creationId xmlns:p14="http://schemas.microsoft.com/office/powerpoint/2010/main" val="4165816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p:cNvSpPr>
          <p:nvPr>
            <p:ph type="title"/>
          </p:nvPr>
        </p:nvSpPr>
        <p:spPr/>
        <p:txBody>
          <a:bodyPr>
            <a:normAutofit fontScale="90000"/>
          </a:bodyPr>
          <a:lstStyle/>
          <a:p>
            <a:r>
              <a:rPr lang="en-US" dirty="0" smtClean="0"/>
              <a:t>Good API </a:t>
            </a:r>
            <a:r>
              <a:rPr lang="en-US" dirty="0" err="1" smtClean="0"/>
              <a:t>ReUse</a:t>
            </a:r>
            <a:r>
              <a:rPr lang="en-US" dirty="0" smtClean="0"/>
              <a:t> = business </a:t>
            </a:r>
            <a:r>
              <a:rPr lang="en-US" dirty="0" err="1" smtClean="0"/>
              <a:t>ReUse</a:t>
            </a:r>
            <a:r>
              <a:rPr lang="en-US" dirty="0" smtClean="0"/>
              <a:t/>
            </a:r>
            <a:br>
              <a:rPr lang="en-US" dirty="0" smtClean="0"/>
            </a:br>
            <a:r>
              <a:rPr lang="en-US" dirty="0" smtClean="0"/>
              <a:t>(and also ideal from a technical perspective)</a:t>
            </a:r>
            <a:endParaRPr lang="en-US" dirty="0"/>
          </a:p>
        </p:txBody>
      </p:sp>
      <p:cxnSp>
        <p:nvCxnSpPr>
          <p:cNvPr id="8" name="Straight Arrow Connector 7"/>
          <p:cNvCxnSpPr/>
          <p:nvPr/>
        </p:nvCxnSpPr>
        <p:spPr>
          <a:xfrm>
            <a:off x="1859982" y="5008154"/>
            <a:ext cx="7784761" cy="0"/>
          </a:xfrm>
          <a:prstGeom prst="straightConnector1">
            <a:avLst/>
          </a:prstGeom>
          <a:ln w="44450">
            <a:solidFill>
              <a:srgbClr val="00A7E7"/>
            </a:solidFill>
            <a:tailEnd type="triangle"/>
          </a:ln>
        </p:spPr>
        <p:style>
          <a:lnRef idx="3">
            <a:schemeClr val="accent1"/>
          </a:lnRef>
          <a:fillRef idx="0">
            <a:schemeClr val="accent1"/>
          </a:fillRef>
          <a:effectRef idx="2">
            <a:schemeClr val="accent1"/>
          </a:effectRef>
          <a:fontRef idx="minor">
            <a:schemeClr val="tx1"/>
          </a:fontRef>
        </p:style>
      </p:cxnSp>
      <p:cxnSp>
        <p:nvCxnSpPr>
          <p:cNvPr id="9" name="Straight Arrow Connector 8"/>
          <p:cNvCxnSpPr/>
          <p:nvPr/>
        </p:nvCxnSpPr>
        <p:spPr>
          <a:xfrm flipH="1" flipV="1">
            <a:off x="1851598" y="1615394"/>
            <a:ext cx="8384" cy="3392760"/>
          </a:xfrm>
          <a:prstGeom prst="straightConnector1">
            <a:avLst/>
          </a:prstGeom>
          <a:ln w="44450">
            <a:solidFill>
              <a:srgbClr val="00A7E7"/>
            </a:solidFill>
            <a:tailEnd type="triangle"/>
          </a:ln>
        </p:spPr>
        <p:style>
          <a:lnRef idx="3">
            <a:schemeClr val="accent1"/>
          </a:lnRef>
          <a:fillRef idx="0">
            <a:schemeClr val="accent1"/>
          </a:fillRef>
          <a:effectRef idx="2">
            <a:schemeClr val="accent1"/>
          </a:effectRef>
          <a:fontRef idx="minor">
            <a:schemeClr val="tx1"/>
          </a:fontRef>
        </p:style>
      </p:cxnSp>
      <p:sp>
        <p:nvSpPr>
          <p:cNvPr id="10" name="TextBox 9"/>
          <p:cNvSpPr txBox="1"/>
          <p:nvPr/>
        </p:nvSpPr>
        <p:spPr>
          <a:xfrm>
            <a:off x="9073196" y="2063477"/>
            <a:ext cx="1383712" cy="830997"/>
          </a:xfrm>
          <a:prstGeom prst="rect">
            <a:avLst/>
          </a:prstGeom>
          <a:noFill/>
          <a:ln>
            <a:noFill/>
          </a:ln>
        </p:spPr>
        <p:txBody>
          <a:bodyPr wrap="none" rtlCol="0">
            <a:spAutoFit/>
          </a:bodyPr>
          <a:lstStyle/>
          <a:p>
            <a:r>
              <a:rPr lang="en-US" sz="2400" dirty="0" smtClean="0">
                <a:solidFill>
                  <a:schemeClr val="accent2"/>
                </a:solidFill>
              </a:rPr>
              <a:t>Potential</a:t>
            </a:r>
          </a:p>
          <a:p>
            <a:r>
              <a:rPr lang="en-US" sz="2400" dirty="0" smtClean="0">
                <a:solidFill>
                  <a:schemeClr val="accent2"/>
                </a:solidFill>
              </a:rPr>
              <a:t>Value</a:t>
            </a:r>
            <a:endParaRPr lang="en-US" sz="2400" dirty="0">
              <a:solidFill>
                <a:schemeClr val="accent2"/>
              </a:solidFill>
            </a:endParaRPr>
          </a:p>
        </p:txBody>
      </p:sp>
      <p:sp>
        <p:nvSpPr>
          <p:cNvPr id="11" name="TextBox 10"/>
          <p:cNvSpPr txBox="1"/>
          <p:nvPr/>
        </p:nvSpPr>
        <p:spPr>
          <a:xfrm>
            <a:off x="9766125" y="4564557"/>
            <a:ext cx="2599520" cy="1200329"/>
          </a:xfrm>
          <a:prstGeom prst="rect">
            <a:avLst/>
          </a:prstGeom>
          <a:noFill/>
        </p:spPr>
        <p:txBody>
          <a:bodyPr wrap="square" rtlCol="0">
            <a:spAutoFit/>
          </a:bodyPr>
          <a:lstStyle/>
          <a:p>
            <a:r>
              <a:rPr lang="en-US" sz="2400" dirty="0" smtClean="0">
                <a:solidFill>
                  <a:srgbClr val="00A7E7"/>
                </a:solidFill>
              </a:rPr>
              <a:t>Amount of “business</a:t>
            </a:r>
            <a:r>
              <a:rPr lang="en-US" sz="2400" dirty="0">
                <a:solidFill>
                  <a:srgbClr val="00A7E7"/>
                </a:solidFill>
              </a:rPr>
              <a:t>” functionality</a:t>
            </a:r>
          </a:p>
        </p:txBody>
      </p:sp>
      <p:sp>
        <p:nvSpPr>
          <p:cNvPr id="12" name="TextBox 11"/>
          <p:cNvSpPr txBox="1"/>
          <p:nvPr/>
        </p:nvSpPr>
        <p:spPr>
          <a:xfrm>
            <a:off x="2127167" y="5178945"/>
            <a:ext cx="1053558" cy="461665"/>
          </a:xfrm>
          <a:prstGeom prst="rect">
            <a:avLst/>
          </a:prstGeom>
          <a:noFill/>
        </p:spPr>
        <p:txBody>
          <a:bodyPr wrap="none" rtlCol="0">
            <a:spAutoFit/>
          </a:bodyPr>
          <a:lstStyle/>
          <a:p>
            <a:r>
              <a:rPr lang="en-US" sz="2400" i="1" dirty="0" smtClean="0">
                <a:solidFill>
                  <a:srgbClr val="EC5062"/>
                </a:solidFill>
              </a:rPr>
              <a:t>Library</a:t>
            </a:r>
            <a:endParaRPr lang="en-US" sz="2400" i="1" dirty="0">
              <a:solidFill>
                <a:srgbClr val="EC5062"/>
              </a:solidFill>
            </a:endParaRPr>
          </a:p>
        </p:txBody>
      </p:sp>
      <p:sp>
        <p:nvSpPr>
          <p:cNvPr id="13" name="TextBox 12"/>
          <p:cNvSpPr txBox="1"/>
          <p:nvPr/>
        </p:nvSpPr>
        <p:spPr>
          <a:xfrm>
            <a:off x="4170095" y="5178945"/>
            <a:ext cx="1622560" cy="461665"/>
          </a:xfrm>
          <a:prstGeom prst="rect">
            <a:avLst/>
          </a:prstGeom>
          <a:noFill/>
        </p:spPr>
        <p:txBody>
          <a:bodyPr wrap="none" rtlCol="0">
            <a:spAutoFit/>
          </a:bodyPr>
          <a:lstStyle/>
          <a:p>
            <a:r>
              <a:rPr lang="en-US" sz="2400" i="1" dirty="0" smtClean="0">
                <a:solidFill>
                  <a:srgbClr val="EC5062"/>
                </a:solidFill>
              </a:rPr>
              <a:t>Framework</a:t>
            </a:r>
            <a:endParaRPr lang="en-US" sz="2400" i="1" dirty="0">
              <a:solidFill>
                <a:srgbClr val="EC5062"/>
              </a:solidFill>
            </a:endParaRPr>
          </a:p>
        </p:txBody>
      </p:sp>
      <p:sp>
        <p:nvSpPr>
          <p:cNvPr id="14" name="TextBox 13"/>
          <p:cNvSpPr txBox="1"/>
          <p:nvPr/>
        </p:nvSpPr>
        <p:spPr>
          <a:xfrm>
            <a:off x="8371466" y="5178945"/>
            <a:ext cx="1274708" cy="461665"/>
          </a:xfrm>
          <a:prstGeom prst="rect">
            <a:avLst/>
          </a:prstGeom>
          <a:noFill/>
        </p:spPr>
        <p:txBody>
          <a:bodyPr wrap="none" rtlCol="0">
            <a:spAutoFit/>
          </a:bodyPr>
          <a:lstStyle/>
          <a:p>
            <a:r>
              <a:rPr lang="en-US" sz="2400" i="1" dirty="0" smtClean="0">
                <a:solidFill>
                  <a:srgbClr val="EC5062"/>
                </a:solidFill>
              </a:rPr>
              <a:t>Program</a:t>
            </a:r>
            <a:endParaRPr lang="en-US" sz="2400" i="1" dirty="0">
              <a:solidFill>
                <a:srgbClr val="EC5062"/>
              </a:solidFill>
            </a:endParaRPr>
          </a:p>
        </p:txBody>
      </p:sp>
      <p:sp>
        <p:nvSpPr>
          <p:cNvPr id="15" name="Freeform 14"/>
          <p:cNvSpPr/>
          <p:nvPr/>
        </p:nvSpPr>
        <p:spPr>
          <a:xfrm>
            <a:off x="2394856" y="2843153"/>
            <a:ext cx="6678339" cy="1776642"/>
          </a:xfrm>
          <a:custGeom>
            <a:avLst/>
            <a:gdLst>
              <a:gd name="connsiteX0" fmla="*/ 0 w 6751865"/>
              <a:gd name="connsiteY0" fmla="*/ 2343150 h 2343150"/>
              <a:gd name="connsiteX1" fmla="*/ 1926772 w 6751865"/>
              <a:gd name="connsiteY1" fmla="*/ 2269671 h 2343150"/>
              <a:gd name="connsiteX2" fmla="*/ 3453493 w 6751865"/>
              <a:gd name="connsiteY2" fmla="*/ 1967593 h 2343150"/>
              <a:gd name="connsiteX3" fmla="*/ 5012872 w 6751865"/>
              <a:gd name="connsiteY3" fmla="*/ 1240971 h 2343150"/>
              <a:gd name="connsiteX4" fmla="*/ 6751865 w 6751865"/>
              <a:gd name="connsiteY4" fmla="*/ 0 h 2343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865" h="2343150">
                <a:moveTo>
                  <a:pt x="0" y="2343150"/>
                </a:moveTo>
                <a:cubicBezTo>
                  <a:pt x="675595" y="2337707"/>
                  <a:pt x="1351190" y="2332264"/>
                  <a:pt x="1926772" y="2269671"/>
                </a:cubicBezTo>
                <a:cubicBezTo>
                  <a:pt x="2502354" y="2207078"/>
                  <a:pt x="2939143" y="2139043"/>
                  <a:pt x="3453493" y="1967593"/>
                </a:cubicBezTo>
                <a:cubicBezTo>
                  <a:pt x="3967843" y="1796143"/>
                  <a:pt x="4463143" y="1568903"/>
                  <a:pt x="5012872" y="1240971"/>
                </a:cubicBezTo>
                <a:cubicBezTo>
                  <a:pt x="5562601" y="913039"/>
                  <a:pt x="6157233" y="456519"/>
                  <a:pt x="6751865" y="0"/>
                </a:cubicBezTo>
              </a:path>
            </a:pathLst>
          </a:custGeom>
          <a:ln w="44450">
            <a:headEnd type="none" w="lg" len="lg"/>
            <a:tailEnd type="triangle" w="lg" len="lg"/>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7362" y="5178945"/>
            <a:ext cx="888236" cy="980636"/>
          </a:xfrm>
          <a:prstGeom prst="rect">
            <a:avLst/>
          </a:prstGeom>
        </p:spPr>
      </p:pic>
      <p:sp>
        <p:nvSpPr>
          <p:cNvPr id="17" name="Freeform 16"/>
          <p:cNvSpPr/>
          <p:nvPr/>
        </p:nvSpPr>
        <p:spPr>
          <a:xfrm>
            <a:off x="2394856" y="2775857"/>
            <a:ext cx="6678339" cy="2035629"/>
          </a:xfrm>
          <a:custGeom>
            <a:avLst/>
            <a:gdLst>
              <a:gd name="connsiteX0" fmla="*/ 0 w 6444343"/>
              <a:gd name="connsiteY0" fmla="*/ 0 h 2035629"/>
              <a:gd name="connsiteX1" fmla="*/ 2514600 w 6444343"/>
              <a:gd name="connsiteY1" fmla="*/ 1219200 h 2035629"/>
              <a:gd name="connsiteX2" fmla="*/ 4626429 w 6444343"/>
              <a:gd name="connsiteY2" fmla="*/ 805543 h 2035629"/>
              <a:gd name="connsiteX3" fmla="*/ 6444343 w 6444343"/>
              <a:gd name="connsiteY3" fmla="*/ 2035629 h 2035629"/>
            </a:gdLst>
            <a:ahLst/>
            <a:cxnLst>
              <a:cxn ang="0">
                <a:pos x="connsiteX0" y="connsiteY0"/>
              </a:cxn>
              <a:cxn ang="0">
                <a:pos x="connsiteX1" y="connsiteY1"/>
              </a:cxn>
              <a:cxn ang="0">
                <a:pos x="connsiteX2" y="connsiteY2"/>
              </a:cxn>
              <a:cxn ang="0">
                <a:pos x="connsiteX3" y="connsiteY3"/>
              </a:cxn>
            </a:cxnLst>
            <a:rect l="l" t="t" r="r" b="b"/>
            <a:pathLst>
              <a:path w="6444343" h="2035629">
                <a:moveTo>
                  <a:pt x="0" y="0"/>
                </a:moveTo>
                <a:cubicBezTo>
                  <a:pt x="871764" y="542471"/>
                  <a:pt x="1743529" y="1084943"/>
                  <a:pt x="2514600" y="1219200"/>
                </a:cubicBezTo>
                <a:cubicBezTo>
                  <a:pt x="3285671" y="1353457"/>
                  <a:pt x="3971472" y="669472"/>
                  <a:pt x="4626429" y="805543"/>
                </a:cubicBezTo>
                <a:cubicBezTo>
                  <a:pt x="5281386" y="941614"/>
                  <a:pt x="5862864" y="1488621"/>
                  <a:pt x="6444343" y="2035629"/>
                </a:cubicBezTo>
              </a:path>
            </a:pathLst>
          </a:custGeom>
          <a:ln w="44450">
            <a:solidFill>
              <a:srgbClr val="EC5062"/>
            </a:solidFill>
            <a:headEnd type="none" w="lg" len="lg"/>
            <a:tailEnd type="triangle" w="lg" len="lg"/>
          </a:ln>
          <a:extLst>
            <a:ext uri="{C572A759-6A51-4108-AA02-DFA0A04FC94B}">
              <ma14:wrappingTextBoxFlag xmlns="" xmlns:ma14="http://schemas.microsoft.com/office/mac/drawingml/2011/main" val="1"/>
            </a:ext>
          </a:ex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8" name="TextBox 17"/>
          <p:cNvSpPr txBox="1"/>
          <p:nvPr/>
        </p:nvSpPr>
        <p:spPr>
          <a:xfrm>
            <a:off x="9074269" y="3702059"/>
            <a:ext cx="1469826" cy="830997"/>
          </a:xfrm>
          <a:prstGeom prst="rect">
            <a:avLst/>
          </a:prstGeom>
          <a:noFill/>
          <a:ln>
            <a:noFill/>
          </a:ln>
        </p:spPr>
        <p:txBody>
          <a:bodyPr wrap="none" rtlCol="0">
            <a:spAutoFit/>
          </a:bodyPr>
          <a:lstStyle/>
          <a:p>
            <a:r>
              <a:rPr lang="en-US" sz="2400" dirty="0" smtClean="0">
                <a:solidFill>
                  <a:srgbClr val="EC5062"/>
                </a:solidFill>
              </a:rPr>
              <a:t>Technical</a:t>
            </a:r>
          </a:p>
          <a:p>
            <a:r>
              <a:rPr lang="en-US" sz="2400" dirty="0" smtClean="0">
                <a:solidFill>
                  <a:srgbClr val="EC5062"/>
                </a:solidFill>
              </a:rPr>
              <a:t>Ease</a:t>
            </a:r>
            <a:endParaRPr lang="en-US" sz="2400" dirty="0">
              <a:solidFill>
                <a:srgbClr val="EC5062"/>
              </a:solidFill>
            </a:endParaRPr>
          </a:p>
        </p:txBody>
      </p:sp>
      <p:sp>
        <p:nvSpPr>
          <p:cNvPr id="22"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62</a:t>
            </a:fld>
            <a:endParaRPr lang="en-US" dirty="0" smtClean="0">
              <a:solidFill>
                <a:schemeClr val="bg1"/>
              </a:solidFill>
            </a:endParaRPr>
          </a:p>
        </p:txBody>
      </p:sp>
    </p:spTree>
    <p:extLst>
      <p:ext uri="{BB962C8B-B14F-4D97-AF65-F5344CB8AC3E}">
        <p14:creationId xmlns:p14="http://schemas.microsoft.com/office/powerpoint/2010/main" val="1099493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sz="quarter" idx="1"/>
          </p:nvPr>
        </p:nvSpPr>
        <p:spPr/>
        <p:txBody>
          <a:bodyPr/>
          <a:lstStyle/>
          <a:p>
            <a:r>
              <a:rPr lang="en-US" smtClean="0"/>
              <a:t>APIs drive today's business processes in e-Government</a:t>
            </a:r>
          </a:p>
          <a:p>
            <a:r>
              <a:rPr lang="en-US" smtClean="0"/>
              <a:t>APIs are key in real-time information exchange between public - private sector &amp; citizens</a:t>
            </a:r>
          </a:p>
          <a:p>
            <a:endParaRPr lang="fr-BE" dirty="0"/>
          </a:p>
        </p:txBody>
      </p:sp>
      <p:sp>
        <p:nvSpPr>
          <p:cNvPr id="5" name="Title 3"/>
          <p:cNvSpPr>
            <a:spLocks noGrp="1"/>
          </p:cNvSpPr>
          <p:nvPr>
            <p:ph type="title"/>
          </p:nvPr>
        </p:nvSpPr>
        <p:spPr/>
        <p:txBody>
          <a:bodyPr/>
          <a:lstStyle/>
          <a:p>
            <a:r>
              <a:rPr lang="en-US" smtClean="0"/>
              <a:t>Shifting to an API economy:</a:t>
            </a:r>
            <a:br>
              <a:rPr lang="en-US" smtClean="0"/>
            </a:br>
            <a:r>
              <a:rPr lang="en-US" smtClean="0"/>
              <a:t>the value chain</a:t>
            </a:r>
            <a:endParaRPr lang="en-US" dirty="0"/>
          </a:p>
        </p:txBody>
      </p:sp>
      <p:cxnSp>
        <p:nvCxnSpPr>
          <p:cNvPr id="6" name="Straight Connector 5"/>
          <p:cNvCxnSpPr/>
          <p:nvPr/>
        </p:nvCxnSpPr>
        <p:spPr>
          <a:xfrm>
            <a:off x="7256747" y="4205923"/>
            <a:ext cx="1834550" cy="0"/>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pic>
        <p:nvPicPr>
          <p:cNvPr id="7" name="Picture 6"/>
          <p:cNvPicPr>
            <a:picLocks noChangeAspect="1"/>
          </p:cNvPicPr>
          <p:nvPr/>
        </p:nvPicPr>
        <p:blipFill>
          <a:blip r:embed="rId3"/>
          <a:stretch>
            <a:fillRect/>
          </a:stretch>
        </p:blipFill>
        <p:spPr>
          <a:xfrm>
            <a:off x="452178" y="3350750"/>
            <a:ext cx="10664654" cy="2542698"/>
          </a:xfrm>
          <a:prstGeom prst="rect">
            <a:avLst/>
          </a:prstGeom>
        </p:spPr>
      </p:pic>
      <p:sp>
        <p:nvSpPr>
          <p:cNvPr id="8" name="TextBox 7"/>
          <p:cNvSpPr txBox="1"/>
          <p:nvPr/>
        </p:nvSpPr>
        <p:spPr>
          <a:xfrm>
            <a:off x="642023" y="5728132"/>
            <a:ext cx="1036181" cy="707886"/>
          </a:xfrm>
          <a:prstGeom prst="rect">
            <a:avLst/>
          </a:prstGeom>
          <a:noFill/>
        </p:spPr>
        <p:txBody>
          <a:bodyPr wrap="none" rtlCol="0">
            <a:spAutoFit/>
          </a:bodyPr>
          <a:lstStyle/>
          <a:p>
            <a:r>
              <a:rPr lang="en-US" sz="2000" dirty="0" smtClean="0">
                <a:solidFill>
                  <a:srgbClr val="0070C0"/>
                </a:solidFill>
              </a:rPr>
              <a:t>Existing </a:t>
            </a:r>
          </a:p>
          <a:p>
            <a:r>
              <a:rPr lang="en-US" sz="2000" dirty="0" smtClean="0">
                <a:solidFill>
                  <a:srgbClr val="0070C0"/>
                </a:solidFill>
              </a:rPr>
              <a:t>Systems</a:t>
            </a:r>
            <a:endParaRPr lang="en-US" sz="2000" dirty="0">
              <a:solidFill>
                <a:srgbClr val="0070C0"/>
              </a:solidFill>
            </a:endParaRPr>
          </a:p>
        </p:txBody>
      </p:sp>
      <p:sp>
        <p:nvSpPr>
          <p:cNvPr id="9" name="TextBox 8"/>
          <p:cNvSpPr txBox="1"/>
          <p:nvPr/>
        </p:nvSpPr>
        <p:spPr>
          <a:xfrm>
            <a:off x="3220282" y="5305164"/>
            <a:ext cx="1763199" cy="1015663"/>
          </a:xfrm>
          <a:prstGeom prst="rect">
            <a:avLst/>
          </a:prstGeom>
          <a:noFill/>
        </p:spPr>
        <p:txBody>
          <a:bodyPr wrap="square" rtlCol="0">
            <a:spAutoFit/>
          </a:bodyPr>
          <a:lstStyle/>
          <a:p>
            <a:pPr algn="ctr"/>
            <a:r>
              <a:rPr lang="en-US" sz="2000" dirty="0" smtClean="0">
                <a:solidFill>
                  <a:srgbClr val="0070C0"/>
                </a:solidFill>
              </a:rPr>
              <a:t>Made available as APIs</a:t>
            </a:r>
          </a:p>
        </p:txBody>
      </p:sp>
      <p:sp>
        <p:nvSpPr>
          <p:cNvPr id="10" name="TextBox 9"/>
          <p:cNvSpPr txBox="1"/>
          <p:nvPr/>
        </p:nvSpPr>
        <p:spPr>
          <a:xfrm>
            <a:off x="5335136" y="5440263"/>
            <a:ext cx="2009941" cy="1015663"/>
          </a:xfrm>
          <a:prstGeom prst="rect">
            <a:avLst/>
          </a:prstGeom>
          <a:noFill/>
        </p:spPr>
        <p:txBody>
          <a:bodyPr wrap="square" rtlCol="0">
            <a:spAutoFit/>
          </a:bodyPr>
          <a:lstStyle/>
          <a:p>
            <a:pPr algn="ctr"/>
            <a:r>
              <a:rPr lang="nl-BE" sz="2000" dirty="0" err="1" smtClean="0">
                <a:solidFill>
                  <a:srgbClr val="0070C0"/>
                </a:solidFill>
              </a:rPr>
              <a:t>Self</a:t>
            </a:r>
            <a:r>
              <a:rPr lang="nl-BE" sz="2000" dirty="0" smtClean="0">
                <a:solidFill>
                  <a:srgbClr val="0070C0"/>
                </a:solidFill>
              </a:rPr>
              <a:t> service </a:t>
            </a:r>
          </a:p>
          <a:p>
            <a:pPr algn="ctr"/>
            <a:r>
              <a:rPr lang="nl-BE" sz="2000" dirty="0" err="1" smtClean="0">
                <a:solidFill>
                  <a:srgbClr val="0070C0"/>
                </a:solidFill>
              </a:rPr>
              <a:t>used</a:t>
            </a:r>
            <a:r>
              <a:rPr lang="nl-BE" sz="2000" dirty="0" smtClean="0">
                <a:solidFill>
                  <a:srgbClr val="0070C0"/>
                </a:solidFill>
              </a:rPr>
              <a:t> </a:t>
            </a:r>
            <a:r>
              <a:rPr lang="nl-BE" sz="2000" dirty="0" err="1" smtClean="0">
                <a:solidFill>
                  <a:srgbClr val="0070C0"/>
                </a:solidFill>
              </a:rPr>
              <a:t>by</a:t>
            </a:r>
            <a:r>
              <a:rPr lang="nl-BE" sz="2000" dirty="0" smtClean="0">
                <a:solidFill>
                  <a:srgbClr val="0070C0"/>
                </a:solidFill>
              </a:rPr>
              <a:t> </a:t>
            </a:r>
            <a:r>
              <a:rPr lang="nl-BE" sz="2000" dirty="0" err="1" smtClean="0">
                <a:solidFill>
                  <a:srgbClr val="0070C0"/>
                </a:solidFill>
              </a:rPr>
              <a:t>developers</a:t>
            </a:r>
            <a:endParaRPr lang="nl-BE" sz="2000" dirty="0" smtClean="0">
              <a:solidFill>
                <a:srgbClr val="0070C0"/>
              </a:solidFill>
            </a:endParaRPr>
          </a:p>
        </p:txBody>
      </p:sp>
      <p:sp>
        <p:nvSpPr>
          <p:cNvPr id="11" name="TextBox 10"/>
          <p:cNvSpPr txBox="1"/>
          <p:nvPr/>
        </p:nvSpPr>
        <p:spPr>
          <a:xfrm>
            <a:off x="7256747" y="5326857"/>
            <a:ext cx="2428517" cy="1015663"/>
          </a:xfrm>
          <a:prstGeom prst="rect">
            <a:avLst/>
          </a:prstGeom>
          <a:noFill/>
        </p:spPr>
        <p:txBody>
          <a:bodyPr wrap="square" rtlCol="0">
            <a:spAutoFit/>
          </a:bodyPr>
          <a:lstStyle/>
          <a:p>
            <a:pPr algn="ctr"/>
            <a:r>
              <a:rPr lang="en-US" sz="2000" dirty="0">
                <a:solidFill>
                  <a:srgbClr val="0070C0"/>
                </a:solidFill>
              </a:rPr>
              <a:t>T</a:t>
            </a:r>
            <a:r>
              <a:rPr lang="en-US" sz="2000" dirty="0" smtClean="0">
                <a:solidFill>
                  <a:srgbClr val="0070C0"/>
                </a:solidFill>
              </a:rPr>
              <a:t>o create new innovative apps and services</a:t>
            </a:r>
          </a:p>
        </p:txBody>
      </p:sp>
      <p:sp>
        <p:nvSpPr>
          <p:cNvPr id="12" name="TextBox 11"/>
          <p:cNvSpPr txBox="1"/>
          <p:nvPr/>
        </p:nvSpPr>
        <p:spPr>
          <a:xfrm>
            <a:off x="9514785" y="5102942"/>
            <a:ext cx="2394749" cy="707886"/>
          </a:xfrm>
          <a:prstGeom prst="rect">
            <a:avLst/>
          </a:prstGeom>
          <a:noFill/>
        </p:spPr>
        <p:txBody>
          <a:bodyPr wrap="square" rtlCol="0">
            <a:spAutoFit/>
          </a:bodyPr>
          <a:lstStyle/>
          <a:p>
            <a:pPr algn="ctr"/>
            <a:r>
              <a:rPr lang="en-US" sz="2000" dirty="0" smtClean="0">
                <a:solidFill>
                  <a:srgbClr val="0070C0"/>
                </a:solidFill>
              </a:rPr>
              <a:t>Differentiated</a:t>
            </a:r>
          </a:p>
          <a:p>
            <a:pPr algn="ctr"/>
            <a:r>
              <a:rPr lang="nl-BE" sz="2000" dirty="0" smtClean="0">
                <a:solidFill>
                  <a:srgbClr val="0070C0"/>
                </a:solidFill>
              </a:rPr>
              <a:t>services </a:t>
            </a:r>
          </a:p>
        </p:txBody>
      </p:sp>
      <p:sp>
        <p:nvSpPr>
          <p:cNvPr id="19"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63</a:t>
            </a:fld>
            <a:endParaRPr lang="en-US" dirty="0" smtClean="0">
              <a:solidFill>
                <a:schemeClr val="bg1"/>
              </a:solidFill>
            </a:endParaRPr>
          </a:p>
        </p:txBody>
      </p:sp>
    </p:spTree>
    <p:extLst>
      <p:ext uri="{BB962C8B-B14F-4D97-AF65-F5344CB8AC3E}">
        <p14:creationId xmlns:p14="http://schemas.microsoft.com/office/powerpoint/2010/main" val="3341433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Example: CSAM authentication services</a:t>
            </a:r>
            <a:endParaRPr lang="en-US" dirty="0"/>
          </a:p>
        </p:txBody>
      </p:sp>
      <p:sp>
        <p:nvSpPr>
          <p:cNvPr id="12" name="TextBox 11"/>
          <p:cNvSpPr txBox="1"/>
          <p:nvPr/>
        </p:nvSpPr>
        <p:spPr>
          <a:xfrm>
            <a:off x="7228114" y="3669948"/>
            <a:ext cx="636713" cy="369332"/>
          </a:xfrm>
          <a:prstGeom prst="rect">
            <a:avLst/>
          </a:prstGeom>
          <a:noFill/>
        </p:spPr>
        <p:txBody>
          <a:bodyPr wrap="none" rtlCol="0">
            <a:spAutoFit/>
          </a:bodyPr>
          <a:lstStyle/>
          <a:p>
            <a:r>
              <a:rPr lang="en-US" b="1" dirty="0" smtClean="0">
                <a:solidFill>
                  <a:schemeClr val="bg1"/>
                </a:solidFill>
              </a:rPr>
              <a:t>WEB</a:t>
            </a:r>
            <a:endParaRPr lang="en-US" b="1" dirty="0">
              <a:solidFill>
                <a:schemeClr val="bg1"/>
              </a:solidFill>
            </a:endParaRPr>
          </a:p>
        </p:txBody>
      </p:sp>
      <p:sp>
        <p:nvSpPr>
          <p:cNvPr id="13" name="Rectangle 12"/>
          <p:cNvSpPr/>
          <p:nvPr/>
        </p:nvSpPr>
        <p:spPr>
          <a:xfrm>
            <a:off x="5777643" y="3244334"/>
            <a:ext cx="508473" cy="369332"/>
          </a:xfrm>
          <a:prstGeom prst="rect">
            <a:avLst/>
          </a:prstGeom>
        </p:spPr>
        <p:txBody>
          <a:bodyPr wrap="none">
            <a:spAutoFit/>
          </a:bodyPr>
          <a:lstStyle/>
          <a:p>
            <a:r>
              <a:rPr lang="en-US" b="1" dirty="0" smtClean="0">
                <a:solidFill>
                  <a:schemeClr val="bg1"/>
                </a:solidFill>
              </a:rPr>
              <a:t>API</a:t>
            </a:r>
            <a:endParaRPr lang="en-US" b="1" dirty="0">
              <a:solidFill>
                <a:schemeClr val="bg1"/>
              </a:solidFill>
            </a:endParaRPr>
          </a:p>
        </p:txBody>
      </p:sp>
      <p:sp>
        <p:nvSpPr>
          <p:cNvPr id="16" name="Rounded Rectangle 15"/>
          <p:cNvSpPr/>
          <p:nvPr/>
        </p:nvSpPr>
        <p:spPr>
          <a:xfrm>
            <a:off x="3533251" y="1894851"/>
            <a:ext cx="2444563" cy="281253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defRPr/>
            </a:pPr>
            <a:endParaRPr lang="en-US" sz="1662" dirty="0">
              <a:solidFill>
                <a:prstClr val="black"/>
              </a:solidFill>
              <a:latin typeface="Calibri"/>
            </a:endParaRPr>
          </a:p>
        </p:txBody>
      </p:sp>
      <p:graphicFrame>
        <p:nvGraphicFramePr>
          <p:cNvPr id="17" name="Table 16"/>
          <p:cNvGraphicFramePr>
            <a:graphicFrameLocks noGrp="1"/>
          </p:cNvGraphicFramePr>
          <p:nvPr>
            <p:extLst/>
          </p:nvPr>
        </p:nvGraphicFramePr>
        <p:xfrm>
          <a:off x="6049960" y="3965914"/>
          <a:ext cx="2392881" cy="729463"/>
        </p:xfrm>
        <a:graphic>
          <a:graphicData uri="http://schemas.openxmlformats.org/drawingml/2006/table">
            <a:tbl>
              <a:tblPr firstRow="1" bandRow="1">
                <a:tableStyleId>{3B4B98B0-60AC-42C2-AFA5-B58CD77FA1E5}</a:tableStyleId>
              </a:tblPr>
              <a:tblGrid>
                <a:gridCol w="598219">
                  <a:extLst>
                    <a:ext uri="{9D8B030D-6E8A-4147-A177-3AD203B41FA5}">
                      <a16:colId xmlns:a16="http://schemas.microsoft.com/office/drawing/2014/main" val="20000"/>
                    </a:ext>
                  </a:extLst>
                </a:gridCol>
                <a:gridCol w="1794662">
                  <a:extLst>
                    <a:ext uri="{9D8B030D-6E8A-4147-A177-3AD203B41FA5}">
                      <a16:colId xmlns:a16="http://schemas.microsoft.com/office/drawing/2014/main" val="20001"/>
                    </a:ext>
                  </a:extLst>
                </a:gridCol>
              </a:tblGrid>
              <a:tr h="729463">
                <a:tc>
                  <a:txBody>
                    <a:bodyPr/>
                    <a:lstStyle/>
                    <a:p>
                      <a:endParaRPr lang="nl-BE" sz="1700" dirty="0"/>
                    </a:p>
                  </a:txBody>
                  <a:tcPr marL="83077" marR="83077" marT="99692" marB="43200"/>
                </a:tc>
                <a:tc>
                  <a:txBody>
                    <a:bodyPr/>
                    <a:lstStyle/>
                    <a:p>
                      <a:r>
                        <a:rPr lang="en-GB" sz="1300" baseline="0" dirty="0"/>
                        <a:t>Security code</a:t>
                      </a:r>
                      <a:br>
                        <a:rPr lang="en-GB" sz="1300" baseline="0" dirty="0"/>
                      </a:br>
                      <a:r>
                        <a:rPr lang="en-GB" sz="1300" baseline="0" dirty="0"/>
                        <a:t>via SMS, user-id + password</a:t>
                      </a:r>
                    </a:p>
                  </a:txBody>
                  <a:tcPr marL="83077" marR="83077" marT="43200" marB="43200" anchor="ctr"/>
                </a:tc>
                <a:extLst>
                  <a:ext uri="{0D108BD9-81ED-4DB2-BD59-A6C34878D82A}">
                    <a16:rowId xmlns:a16="http://schemas.microsoft.com/office/drawing/2014/main" val="10000"/>
                  </a:ext>
                </a:extLst>
              </a:tr>
            </a:tbl>
          </a:graphicData>
        </a:graphic>
      </p:graphicFrame>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9418" y="4033670"/>
            <a:ext cx="463278" cy="593946"/>
          </a:xfrm>
          <a:prstGeom prst="rect">
            <a:avLst/>
          </a:prstGeom>
        </p:spPr>
      </p:pic>
      <p:graphicFrame>
        <p:nvGraphicFramePr>
          <p:cNvPr id="19" name="Table 18"/>
          <p:cNvGraphicFramePr>
            <a:graphicFrameLocks noGrp="1"/>
          </p:cNvGraphicFramePr>
          <p:nvPr>
            <p:extLst/>
          </p:nvPr>
        </p:nvGraphicFramePr>
        <p:xfrm>
          <a:off x="3570184" y="5405662"/>
          <a:ext cx="2392881" cy="585633"/>
        </p:xfrm>
        <a:graphic>
          <a:graphicData uri="http://schemas.openxmlformats.org/drawingml/2006/table">
            <a:tbl>
              <a:tblPr firstRow="1" bandRow="1">
                <a:tableStyleId>{3B4B98B0-60AC-42C2-AFA5-B58CD77FA1E5}</a:tableStyleId>
              </a:tblPr>
              <a:tblGrid>
                <a:gridCol w="598219">
                  <a:extLst>
                    <a:ext uri="{9D8B030D-6E8A-4147-A177-3AD203B41FA5}">
                      <a16:colId xmlns:a16="http://schemas.microsoft.com/office/drawing/2014/main" val="20000"/>
                    </a:ext>
                  </a:extLst>
                </a:gridCol>
                <a:gridCol w="1794662">
                  <a:extLst>
                    <a:ext uri="{9D8B030D-6E8A-4147-A177-3AD203B41FA5}">
                      <a16:colId xmlns:a16="http://schemas.microsoft.com/office/drawing/2014/main" val="20001"/>
                    </a:ext>
                  </a:extLst>
                </a:gridCol>
              </a:tblGrid>
              <a:tr h="585633">
                <a:tc>
                  <a:txBody>
                    <a:bodyPr/>
                    <a:lstStyle/>
                    <a:p>
                      <a:endParaRPr lang="nl-BE" sz="1700" dirty="0"/>
                    </a:p>
                  </a:txBody>
                  <a:tcPr marL="83077" marR="83077" marT="99692" marB="43200"/>
                </a:tc>
                <a:tc>
                  <a:txBody>
                    <a:bodyPr/>
                    <a:lstStyle/>
                    <a:p>
                      <a:r>
                        <a:rPr lang="en-GB" sz="1300"/>
                        <a:t>User-id </a:t>
                      </a:r>
                      <a:r>
                        <a:rPr lang="en-GB" sz="1300" baseline="0"/>
                        <a:t>+ password</a:t>
                      </a:r>
                    </a:p>
                  </a:txBody>
                  <a:tcPr marL="83077" marR="83077" marT="43200" marB="43200" anchor="ctr"/>
                </a:tc>
                <a:extLst>
                  <a:ext uri="{0D108BD9-81ED-4DB2-BD59-A6C34878D82A}">
                    <a16:rowId xmlns:a16="http://schemas.microsoft.com/office/drawing/2014/main" val="10000"/>
                  </a:ext>
                </a:extLst>
              </a:tr>
            </a:tbl>
          </a:graphicData>
        </a:graphic>
      </p:graphicFrame>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8829" y="5458726"/>
            <a:ext cx="378036" cy="378036"/>
          </a:xfrm>
          <a:prstGeom prst="rect">
            <a:avLst/>
          </a:prstGeom>
        </p:spPr>
      </p:pic>
      <p:sp>
        <p:nvSpPr>
          <p:cNvPr id="21" name="TextBox 20"/>
          <p:cNvSpPr txBox="1"/>
          <p:nvPr/>
        </p:nvSpPr>
        <p:spPr>
          <a:xfrm>
            <a:off x="2805688" y="6070351"/>
            <a:ext cx="670568" cy="348109"/>
          </a:xfrm>
          <a:prstGeom prst="rect">
            <a:avLst/>
          </a:prstGeom>
          <a:noFill/>
        </p:spPr>
        <p:txBody>
          <a:bodyPr wrap="none" rtlCol="0">
            <a:spAutoFit/>
          </a:bodyPr>
          <a:lstStyle/>
          <a:p>
            <a:pPr algn="ctr">
              <a:defRPr/>
            </a:pPr>
            <a:r>
              <a:rPr lang="en-GB" sz="1662">
                <a:solidFill>
                  <a:prstClr val="black"/>
                </a:solidFill>
                <a:latin typeface="Calibri"/>
              </a:rPr>
              <a:t>Weak</a:t>
            </a:r>
          </a:p>
        </p:txBody>
      </p:sp>
      <p:sp>
        <p:nvSpPr>
          <p:cNvPr id="22" name="Up-Down Arrow 21"/>
          <p:cNvSpPr/>
          <p:nvPr/>
        </p:nvSpPr>
        <p:spPr>
          <a:xfrm>
            <a:off x="3008034" y="1816337"/>
            <a:ext cx="265876" cy="425401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BE" sz="1662" dirty="0">
              <a:solidFill>
                <a:prstClr val="white"/>
              </a:solidFill>
              <a:latin typeface="Calibri"/>
            </a:endParaRPr>
          </a:p>
        </p:txBody>
      </p:sp>
      <p:graphicFrame>
        <p:nvGraphicFramePr>
          <p:cNvPr id="23" name="Table 22"/>
          <p:cNvGraphicFramePr>
            <a:graphicFrameLocks noGrp="1"/>
          </p:cNvGraphicFramePr>
          <p:nvPr>
            <p:extLst/>
          </p:nvPr>
        </p:nvGraphicFramePr>
        <p:xfrm>
          <a:off x="3559091" y="4721648"/>
          <a:ext cx="2392881" cy="680760"/>
        </p:xfrm>
        <a:graphic>
          <a:graphicData uri="http://schemas.openxmlformats.org/drawingml/2006/table">
            <a:tbl>
              <a:tblPr firstRow="1" bandRow="1">
                <a:tableStyleId>{3B4B98B0-60AC-42C2-AFA5-B58CD77FA1E5}</a:tableStyleId>
              </a:tblPr>
              <a:tblGrid>
                <a:gridCol w="598219">
                  <a:extLst>
                    <a:ext uri="{9D8B030D-6E8A-4147-A177-3AD203B41FA5}">
                      <a16:colId xmlns:a16="http://schemas.microsoft.com/office/drawing/2014/main" val="20000"/>
                    </a:ext>
                  </a:extLst>
                </a:gridCol>
                <a:gridCol w="1794662">
                  <a:extLst>
                    <a:ext uri="{9D8B030D-6E8A-4147-A177-3AD203B41FA5}">
                      <a16:colId xmlns:a16="http://schemas.microsoft.com/office/drawing/2014/main" val="20001"/>
                    </a:ext>
                  </a:extLst>
                </a:gridCol>
              </a:tblGrid>
              <a:tr h="677243">
                <a:tc>
                  <a:txBody>
                    <a:bodyPr/>
                    <a:lstStyle/>
                    <a:p>
                      <a:endParaRPr lang="nl-BE" sz="1700" dirty="0"/>
                    </a:p>
                  </a:txBody>
                  <a:tcPr marL="83077" marR="83077" marT="99692" marB="43200"/>
                </a:tc>
                <a:tc>
                  <a:txBody>
                    <a:bodyPr/>
                    <a:lstStyle/>
                    <a:p>
                      <a:r>
                        <a:rPr lang="en-GB" sz="1300" baseline="0" dirty="0"/>
                        <a:t>Security code on paper (paper token), user-id + password</a:t>
                      </a:r>
                    </a:p>
                  </a:txBody>
                  <a:tcPr marL="83077" marR="83077" marT="43200" marB="43200" anchor="ctr"/>
                </a:tc>
                <a:extLst>
                  <a:ext uri="{0D108BD9-81ED-4DB2-BD59-A6C34878D82A}">
                    <a16:rowId xmlns:a16="http://schemas.microsoft.com/office/drawing/2014/main" val="10000"/>
                  </a:ext>
                </a:extLst>
              </a:tr>
            </a:tbl>
          </a:graphicData>
        </a:graphic>
      </p:graphicFrame>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9074" y="4862927"/>
            <a:ext cx="413171" cy="254259"/>
          </a:xfrm>
          <a:prstGeom prst="rect">
            <a:avLst/>
          </a:prstGeom>
        </p:spPr>
      </p:pic>
      <p:pic>
        <p:nvPicPr>
          <p:cNvPr id="2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7959" y="2453616"/>
            <a:ext cx="1406201" cy="986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extBox 25"/>
          <p:cNvSpPr txBox="1"/>
          <p:nvPr/>
        </p:nvSpPr>
        <p:spPr>
          <a:xfrm>
            <a:off x="2759186" y="1459654"/>
            <a:ext cx="750270" cy="348109"/>
          </a:xfrm>
          <a:prstGeom prst="rect">
            <a:avLst/>
          </a:prstGeom>
          <a:noFill/>
        </p:spPr>
        <p:txBody>
          <a:bodyPr wrap="none" rtlCol="0">
            <a:spAutoFit/>
          </a:bodyPr>
          <a:lstStyle/>
          <a:p>
            <a:pPr algn="ctr">
              <a:defRPr/>
            </a:pPr>
            <a:r>
              <a:rPr lang="en-GB" sz="1662">
                <a:solidFill>
                  <a:prstClr val="black"/>
                </a:solidFill>
                <a:latin typeface="Calibri"/>
              </a:rPr>
              <a:t>Strong</a:t>
            </a:r>
          </a:p>
        </p:txBody>
      </p:sp>
      <p:graphicFrame>
        <p:nvGraphicFramePr>
          <p:cNvPr id="27" name="Table 26"/>
          <p:cNvGraphicFramePr>
            <a:graphicFrameLocks noGrp="1"/>
          </p:cNvGraphicFramePr>
          <p:nvPr>
            <p:extLst/>
          </p:nvPr>
        </p:nvGraphicFramePr>
        <p:xfrm>
          <a:off x="3533250" y="1894850"/>
          <a:ext cx="2392881" cy="672461"/>
        </p:xfrm>
        <a:graphic>
          <a:graphicData uri="http://schemas.openxmlformats.org/drawingml/2006/table">
            <a:tbl>
              <a:tblPr firstRow="1" bandRow="1">
                <a:tableStyleId>{3B4B98B0-60AC-42C2-AFA5-B58CD77FA1E5}</a:tableStyleId>
              </a:tblPr>
              <a:tblGrid>
                <a:gridCol w="598219">
                  <a:extLst>
                    <a:ext uri="{9D8B030D-6E8A-4147-A177-3AD203B41FA5}">
                      <a16:colId xmlns:a16="http://schemas.microsoft.com/office/drawing/2014/main" val="20000"/>
                    </a:ext>
                  </a:extLst>
                </a:gridCol>
                <a:gridCol w="1794662">
                  <a:extLst>
                    <a:ext uri="{9D8B030D-6E8A-4147-A177-3AD203B41FA5}">
                      <a16:colId xmlns:a16="http://schemas.microsoft.com/office/drawing/2014/main" val="20001"/>
                    </a:ext>
                  </a:extLst>
                </a:gridCol>
              </a:tblGrid>
              <a:tr h="672461">
                <a:tc>
                  <a:txBody>
                    <a:bodyPr/>
                    <a:lstStyle/>
                    <a:p>
                      <a:endParaRPr lang="nl-BE" sz="1700" dirty="0"/>
                    </a:p>
                  </a:txBody>
                  <a:tcPr marL="83077" marR="83077" marT="99692" marB="43200" anchor="ctr"/>
                </a:tc>
                <a:tc>
                  <a:txBody>
                    <a:bodyPr/>
                    <a:lstStyle/>
                    <a:p>
                      <a:r>
                        <a:rPr lang="en-GB" sz="1300"/>
                        <a:t>eID + PIN-code with connected card reader</a:t>
                      </a:r>
                    </a:p>
                  </a:txBody>
                  <a:tcPr marL="83077" marR="83077" marT="43200" marB="43200" anchor="ctr"/>
                </a:tc>
                <a:extLst>
                  <a:ext uri="{0D108BD9-81ED-4DB2-BD59-A6C34878D82A}">
                    <a16:rowId xmlns:a16="http://schemas.microsoft.com/office/drawing/2014/main" val="10000"/>
                  </a:ext>
                </a:extLst>
              </a:tr>
            </a:tbl>
          </a:graphicData>
        </a:graphic>
      </p:graphicFrame>
      <p:graphicFrame>
        <p:nvGraphicFramePr>
          <p:cNvPr id="28" name="Table 27"/>
          <p:cNvGraphicFramePr>
            <a:graphicFrameLocks noGrp="1"/>
          </p:cNvGraphicFramePr>
          <p:nvPr>
            <p:extLst/>
          </p:nvPr>
        </p:nvGraphicFramePr>
        <p:xfrm>
          <a:off x="3544708" y="3968771"/>
          <a:ext cx="2392881" cy="752876"/>
        </p:xfrm>
        <a:graphic>
          <a:graphicData uri="http://schemas.openxmlformats.org/drawingml/2006/table">
            <a:tbl>
              <a:tblPr firstRow="1" bandRow="1">
                <a:tableStyleId>{3B4B98B0-60AC-42C2-AFA5-B58CD77FA1E5}</a:tableStyleId>
              </a:tblPr>
              <a:tblGrid>
                <a:gridCol w="598219">
                  <a:extLst>
                    <a:ext uri="{9D8B030D-6E8A-4147-A177-3AD203B41FA5}">
                      <a16:colId xmlns:a16="http://schemas.microsoft.com/office/drawing/2014/main" val="20000"/>
                    </a:ext>
                  </a:extLst>
                </a:gridCol>
                <a:gridCol w="1794662">
                  <a:extLst>
                    <a:ext uri="{9D8B030D-6E8A-4147-A177-3AD203B41FA5}">
                      <a16:colId xmlns:a16="http://schemas.microsoft.com/office/drawing/2014/main" val="20001"/>
                    </a:ext>
                  </a:extLst>
                </a:gridCol>
              </a:tblGrid>
              <a:tr h="752876">
                <a:tc>
                  <a:txBody>
                    <a:bodyPr/>
                    <a:lstStyle/>
                    <a:p>
                      <a:endParaRPr lang="nl-BE" sz="1700" dirty="0"/>
                    </a:p>
                  </a:txBody>
                  <a:tcPr marL="83077" marR="83077" marT="99692" marB="43200"/>
                </a:tc>
                <a:tc>
                  <a:txBody>
                    <a:bodyPr/>
                    <a:lstStyle/>
                    <a:p>
                      <a:r>
                        <a:rPr lang="en-GB" sz="1300" baseline="0" dirty="0"/>
                        <a:t>Security code</a:t>
                      </a:r>
                      <a:br>
                        <a:rPr lang="en-GB" sz="1300" baseline="0" dirty="0"/>
                      </a:br>
                      <a:r>
                        <a:rPr lang="en-GB" sz="1300" baseline="0" dirty="0"/>
                        <a:t>via mobile app, user-id + password</a:t>
                      </a:r>
                    </a:p>
                  </a:txBody>
                  <a:tcPr marL="83077" marR="83077" marT="43200" marB="43200" anchor="ctr"/>
                </a:tc>
                <a:extLst>
                  <a:ext uri="{0D108BD9-81ED-4DB2-BD59-A6C34878D82A}">
                    <a16:rowId xmlns:a16="http://schemas.microsoft.com/office/drawing/2014/main" val="10000"/>
                  </a:ext>
                </a:extLst>
              </a:tr>
            </a:tbl>
          </a:graphicData>
        </a:graphic>
      </p:graphicFrame>
      <p:graphicFrame>
        <p:nvGraphicFramePr>
          <p:cNvPr id="29" name="Table 28"/>
          <p:cNvGraphicFramePr>
            <a:graphicFrameLocks noGrp="1"/>
          </p:cNvGraphicFramePr>
          <p:nvPr>
            <p:extLst/>
          </p:nvPr>
        </p:nvGraphicFramePr>
        <p:xfrm>
          <a:off x="3545454" y="3301665"/>
          <a:ext cx="2380676" cy="665491"/>
        </p:xfrm>
        <a:graphic>
          <a:graphicData uri="http://schemas.openxmlformats.org/drawingml/2006/table">
            <a:tbl>
              <a:tblPr firstRow="1" bandRow="1">
                <a:tableStyleId>{3B4B98B0-60AC-42C2-AFA5-B58CD77FA1E5}</a:tableStyleId>
              </a:tblPr>
              <a:tblGrid>
                <a:gridCol w="595168">
                  <a:extLst>
                    <a:ext uri="{9D8B030D-6E8A-4147-A177-3AD203B41FA5}">
                      <a16:colId xmlns:a16="http://schemas.microsoft.com/office/drawing/2014/main" val="20000"/>
                    </a:ext>
                  </a:extLst>
                </a:gridCol>
                <a:gridCol w="1785508">
                  <a:extLst>
                    <a:ext uri="{9D8B030D-6E8A-4147-A177-3AD203B41FA5}">
                      <a16:colId xmlns:a16="http://schemas.microsoft.com/office/drawing/2014/main" val="20001"/>
                    </a:ext>
                  </a:extLst>
                </a:gridCol>
              </a:tblGrid>
              <a:tr h="665491">
                <a:tc>
                  <a:txBody>
                    <a:bodyPr/>
                    <a:lstStyle/>
                    <a:p>
                      <a:endParaRPr lang="nl-BE" sz="1700" dirty="0"/>
                    </a:p>
                  </a:txBody>
                  <a:tcPr marL="83077" marR="83077" marT="99692" marB="432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a:t>SIM</a:t>
                      </a:r>
                      <a:r>
                        <a:rPr lang="en-GB" sz="1300" baseline="0"/>
                        <a:t> card </a:t>
                      </a:r>
                      <a:r>
                        <a:rPr lang="en-GB" sz="1300"/>
                        <a:t>with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300"/>
                        <a:t>PIN-code</a:t>
                      </a:r>
                    </a:p>
                  </a:txBody>
                  <a:tcPr marL="83077" marR="83077" marT="43200" marB="43200" anchor="ctr"/>
                </a:tc>
                <a:extLst>
                  <a:ext uri="{0D108BD9-81ED-4DB2-BD59-A6C34878D82A}">
                    <a16:rowId xmlns:a16="http://schemas.microsoft.com/office/drawing/2014/main" val="10000"/>
                  </a:ext>
                </a:extLst>
              </a:tr>
            </a:tbl>
          </a:graphicData>
        </a:graphic>
      </p:graphicFrame>
      <p:pic>
        <p:nvPicPr>
          <p:cNvPr id="30" name="Picture 29"/>
          <p:cNvPicPr>
            <a:picLocks noChangeAspect="1"/>
          </p:cNvPicPr>
          <p:nvPr/>
        </p:nvPicPr>
        <p:blipFill>
          <a:blip r:embed="rId7"/>
          <a:stretch>
            <a:fillRect/>
          </a:stretch>
        </p:blipFill>
        <p:spPr>
          <a:xfrm>
            <a:off x="3595302" y="3360244"/>
            <a:ext cx="521562" cy="524742"/>
          </a:xfrm>
          <a:prstGeom prst="rect">
            <a:avLst/>
          </a:prstGeom>
        </p:spPr>
      </p:pic>
      <p:pic>
        <p:nvPicPr>
          <p:cNvPr id="31" name="Picture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23404" y="1928496"/>
            <a:ext cx="278340" cy="642323"/>
          </a:xfrm>
          <a:prstGeom prst="rect">
            <a:avLst/>
          </a:prstGeom>
        </p:spPr>
      </p:pic>
      <p:pic>
        <p:nvPicPr>
          <p:cNvPr id="32" name="Picture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03752" y="4071511"/>
            <a:ext cx="463968" cy="518269"/>
          </a:xfrm>
          <a:prstGeom prst="rect">
            <a:avLst/>
          </a:prstGeom>
        </p:spPr>
      </p:pic>
      <p:graphicFrame>
        <p:nvGraphicFramePr>
          <p:cNvPr id="33" name="Table 32"/>
          <p:cNvGraphicFramePr>
            <a:graphicFrameLocks noGrp="1"/>
          </p:cNvGraphicFramePr>
          <p:nvPr>
            <p:extLst/>
          </p:nvPr>
        </p:nvGraphicFramePr>
        <p:xfrm>
          <a:off x="3533250" y="2572094"/>
          <a:ext cx="2392881" cy="729571"/>
        </p:xfrm>
        <a:graphic>
          <a:graphicData uri="http://schemas.openxmlformats.org/drawingml/2006/table">
            <a:tbl>
              <a:tblPr firstRow="1" bandRow="1">
                <a:tableStyleId>{3B4B98B0-60AC-42C2-AFA5-B58CD77FA1E5}</a:tableStyleId>
              </a:tblPr>
              <a:tblGrid>
                <a:gridCol w="598219">
                  <a:extLst>
                    <a:ext uri="{9D8B030D-6E8A-4147-A177-3AD203B41FA5}">
                      <a16:colId xmlns:a16="http://schemas.microsoft.com/office/drawing/2014/main" val="20000"/>
                    </a:ext>
                  </a:extLst>
                </a:gridCol>
                <a:gridCol w="1794662">
                  <a:extLst>
                    <a:ext uri="{9D8B030D-6E8A-4147-A177-3AD203B41FA5}">
                      <a16:colId xmlns:a16="http://schemas.microsoft.com/office/drawing/2014/main" val="20001"/>
                    </a:ext>
                  </a:extLst>
                </a:gridCol>
              </a:tblGrid>
              <a:tr h="729571">
                <a:tc>
                  <a:txBody>
                    <a:bodyPr/>
                    <a:lstStyle/>
                    <a:p>
                      <a:endParaRPr lang="nl-BE" sz="1700" dirty="0"/>
                    </a:p>
                  </a:txBody>
                  <a:tcPr marL="83077" marR="83077" marT="99692" marB="43200" anchor="ctr"/>
                </a:tc>
                <a:tc>
                  <a:txBody>
                    <a:bodyPr/>
                    <a:lstStyle/>
                    <a:p>
                      <a:r>
                        <a:rPr lang="en-GB" sz="1300"/>
                        <a:t>eID + PIN-code</a:t>
                      </a:r>
                      <a:r>
                        <a:rPr lang="en-GB" sz="1300" baseline="0"/>
                        <a:t> with wireless card reader</a:t>
                      </a:r>
                    </a:p>
                  </a:txBody>
                  <a:tcPr marL="83077" marR="83077" marT="43200" marB="43200" anchor="ctr"/>
                </a:tc>
                <a:extLst>
                  <a:ext uri="{0D108BD9-81ED-4DB2-BD59-A6C34878D82A}">
                    <a16:rowId xmlns:a16="http://schemas.microsoft.com/office/drawing/2014/main" val="10000"/>
                  </a:ext>
                </a:extLst>
              </a:tr>
            </a:tbl>
          </a:graphicData>
        </a:graphic>
      </p:graphicFrame>
      <p:pic>
        <p:nvPicPr>
          <p:cNvPr id="34" name="Picture 3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02256" y="2657197"/>
            <a:ext cx="276534" cy="553066"/>
          </a:xfrm>
          <a:prstGeom prst="rect">
            <a:avLst/>
          </a:prstGeom>
        </p:spPr>
      </p:pic>
      <p:pic>
        <p:nvPicPr>
          <p:cNvPr id="35" name="Picture 2" descr="https://www.klascement.net/files/9/6/5/5/8/l/CSAM.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46400" y="1395269"/>
            <a:ext cx="2857500" cy="914401"/>
          </a:xfrm>
          <a:prstGeom prst="rect">
            <a:avLst/>
          </a:prstGeom>
          <a:noFill/>
          <a:extLst>
            <a:ext uri="{909E8E84-426E-40DD-AFC4-6F175D3DCCD1}">
              <a14:hiddenFill xmlns:a14="http://schemas.microsoft.com/office/drawing/2010/main">
                <a:solidFill>
                  <a:srgbClr val="FFFFFF"/>
                </a:solidFill>
              </a14:hiddenFill>
            </a:ext>
          </a:extLst>
        </p:spPr>
      </p:pic>
      <p:sp>
        <p:nvSpPr>
          <p:cNvPr id="36"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64</a:t>
            </a:fld>
            <a:endParaRPr lang="en-US" dirty="0" smtClean="0">
              <a:solidFill>
                <a:schemeClr val="bg1"/>
              </a:solidFill>
            </a:endParaRPr>
          </a:p>
        </p:txBody>
      </p:sp>
    </p:spTree>
    <p:extLst>
      <p:ext uri="{BB962C8B-B14F-4D97-AF65-F5344CB8AC3E}">
        <p14:creationId xmlns:p14="http://schemas.microsoft.com/office/powerpoint/2010/main" val="1668771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
          </p:nvPr>
        </p:nvSpPr>
        <p:spPr/>
        <p:txBody>
          <a:bodyPr/>
          <a:lstStyle/>
          <a:p>
            <a:pPr marL="0" indent="0">
              <a:buNone/>
            </a:pPr>
            <a:r>
              <a:rPr lang="en-US" dirty="0" smtClean="0"/>
              <a:t>The social security service platform was created in 2009 to support managing business processes in: </a:t>
            </a:r>
          </a:p>
          <a:p>
            <a:r>
              <a:rPr lang="en-US" dirty="0" smtClean="0"/>
              <a:t>Temporal/Permanent employment </a:t>
            </a:r>
          </a:p>
          <a:p>
            <a:r>
              <a:rPr lang="en-US" dirty="0" smtClean="0"/>
              <a:t>Unemployment </a:t>
            </a:r>
          </a:p>
          <a:p>
            <a:r>
              <a:rPr lang="en-US" dirty="0" smtClean="0"/>
              <a:t>Work related risks and insurances</a:t>
            </a:r>
          </a:p>
          <a:p>
            <a:r>
              <a:rPr lang="en-US" dirty="0" smtClean="0"/>
              <a:t>Child benefits</a:t>
            </a:r>
          </a:p>
          <a:p>
            <a:r>
              <a:rPr lang="en-US" dirty="0" smtClean="0"/>
              <a:t>Social assistance and benefits</a:t>
            </a:r>
          </a:p>
          <a:p>
            <a:r>
              <a:rPr lang="nl-BE" dirty="0" smtClean="0"/>
              <a:t>…</a:t>
            </a:r>
            <a:endParaRPr lang="en-US" dirty="0" smtClean="0"/>
          </a:p>
          <a:p>
            <a:endParaRPr lang="fr-BE" dirty="0"/>
          </a:p>
        </p:txBody>
      </p:sp>
      <p:sp>
        <p:nvSpPr>
          <p:cNvPr id="3" name="Title 2"/>
          <p:cNvSpPr>
            <a:spLocks noGrp="1"/>
          </p:cNvSpPr>
          <p:nvPr>
            <p:ph type="title"/>
          </p:nvPr>
        </p:nvSpPr>
        <p:spPr/>
        <p:txBody>
          <a:bodyPr/>
          <a:lstStyle/>
          <a:p>
            <a:r>
              <a:rPr lang="en-US" smtClean="0"/>
              <a:t>Example: socialsecurity.be portal services</a:t>
            </a:r>
            <a:endParaRPr lang="en-US" dirty="0"/>
          </a:p>
        </p:txBody>
      </p:sp>
      <p:sp>
        <p:nvSpPr>
          <p:cNvPr id="12" name="TextBox 11"/>
          <p:cNvSpPr txBox="1"/>
          <p:nvPr/>
        </p:nvSpPr>
        <p:spPr>
          <a:xfrm>
            <a:off x="7228114" y="3463221"/>
            <a:ext cx="636713" cy="369332"/>
          </a:xfrm>
          <a:prstGeom prst="rect">
            <a:avLst/>
          </a:prstGeom>
          <a:noFill/>
        </p:spPr>
        <p:txBody>
          <a:bodyPr wrap="none" rtlCol="0">
            <a:spAutoFit/>
          </a:bodyPr>
          <a:lstStyle/>
          <a:p>
            <a:r>
              <a:rPr lang="en-US" b="1" dirty="0" smtClean="0">
                <a:solidFill>
                  <a:schemeClr val="bg1"/>
                </a:solidFill>
              </a:rPr>
              <a:t>WEB</a:t>
            </a:r>
            <a:endParaRPr lang="en-US" b="1" dirty="0">
              <a:solidFill>
                <a:schemeClr val="bg1"/>
              </a:solidFill>
            </a:endParaRPr>
          </a:p>
        </p:txBody>
      </p:sp>
      <p:sp>
        <p:nvSpPr>
          <p:cNvPr id="13" name="Rectangle 12"/>
          <p:cNvSpPr/>
          <p:nvPr/>
        </p:nvSpPr>
        <p:spPr>
          <a:xfrm>
            <a:off x="5777643" y="3037607"/>
            <a:ext cx="508473" cy="369332"/>
          </a:xfrm>
          <a:prstGeom prst="rect">
            <a:avLst/>
          </a:prstGeom>
        </p:spPr>
        <p:txBody>
          <a:bodyPr wrap="none">
            <a:spAutoFit/>
          </a:bodyPr>
          <a:lstStyle/>
          <a:p>
            <a:r>
              <a:rPr lang="en-US" b="1" dirty="0" smtClean="0">
                <a:solidFill>
                  <a:schemeClr val="bg1"/>
                </a:solidFill>
              </a:rPr>
              <a:t>API</a:t>
            </a:r>
            <a:endParaRPr lang="en-US" b="1" dirty="0">
              <a:solidFill>
                <a:schemeClr val="bg1"/>
              </a:solidFill>
            </a:endParaRPr>
          </a:p>
        </p:txBody>
      </p:sp>
      <p:pic>
        <p:nvPicPr>
          <p:cNvPr id="14" name="Picture 2" descr="Basisfuncties ES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7659" y="3111761"/>
            <a:ext cx="5638478" cy="3556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s://socialsecurity.be/styles/img/logo/logo-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4178" y="2487644"/>
            <a:ext cx="978201" cy="978202"/>
          </a:xfrm>
          <a:prstGeom prst="rect">
            <a:avLst/>
          </a:prstGeom>
          <a:noFill/>
          <a:extLst>
            <a:ext uri="{909E8E84-426E-40DD-AFC4-6F175D3DCCD1}">
              <a14:hiddenFill xmlns:a14="http://schemas.microsoft.com/office/drawing/2010/main">
                <a:solidFill>
                  <a:srgbClr val="FFFFFF"/>
                </a:solidFill>
              </a14:hiddenFill>
            </a:ext>
          </a:extLst>
        </p:spPr>
      </p:pic>
      <p:sp>
        <p:nvSpPr>
          <p:cNvPr id="18"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tx2"/>
                </a:solidFill>
              </a:rPr>
              <a:pPr/>
              <a:t>65</a:t>
            </a:fld>
            <a:endParaRPr lang="en-US" dirty="0" smtClean="0">
              <a:solidFill>
                <a:schemeClr val="tx2"/>
              </a:solidFill>
            </a:endParaRPr>
          </a:p>
        </p:txBody>
      </p:sp>
    </p:spTree>
    <p:extLst>
      <p:ext uri="{BB962C8B-B14F-4D97-AF65-F5344CB8AC3E}">
        <p14:creationId xmlns:p14="http://schemas.microsoft.com/office/powerpoint/2010/main" val="2864872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6008336" y="1283692"/>
            <a:ext cx="5762625" cy="1088904"/>
          </a:xfrm>
          <a:prstGeom prst="rect">
            <a:avLst/>
          </a:prstGeom>
        </p:spPr>
      </p:pic>
      <p:sp>
        <p:nvSpPr>
          <p:cNvPr id="3" name="Title 2"/>
          <p:cNvSpPr>
            <a:spLocks noGrp="1"/>
          </p:cNvSpPr>
          <p:nvPr>
            <p:ph type="title"/>
          </p:nvPr>
        </p:nvSpPr>
        <p:spPr/>
        <p:txBody>
          <a:bodyPr/>
          <a:lstStyle/>
          <a:p>
            <a:r>
              <a:rPr lang="en-US" smtClean="0"/>
              <a:t>Example: realtime presence registration for construction workers</a:t>
            </a:r>
            <a:endParaRPr lang="en-US" dirty="0"/>
          </a:p>
        </p:txBody>
      </p:sp>
      <p:pic>
        <p:nvPicPr>
          <p:cNvPr id="7" name="Picture Placeholder 6"/>
          <p:cNvPicPr>
            <a:picLocks noGrp="1" noChangeAspect="1"/>
          </p:cNvPicPr>
          <p:nvPr>
            <p:ph sz="quarter" idx="4294967295"/>
          </p:nvPr>
        </p:nvPicPr>
        <p:blipFill>
          <a:blip r:embed="rId4">
            <a:extLst>
              <a:ext uri="{28A0092B-C50C-407E-A947-70E740481C1C}">
                <a14:useLocalDpi xmlns:a14="http://schemas.microsoft.com/office/drawing/2010/main" val="0"/>
              </a:ext>
            </a:extLst>
          </a:blip>
          <a:stretch>
            <a:fillRect/>
          </a:stretch>
        </p:blipFill>
        <p:spPr>
          <a:xfrm>
            <a:off x="126792" y="2944368"/>
            <a:ext cx="5132239" cy="342597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3674" y="4126064"/>
            <a:ext cx="4572000" cy="2571750"/>
          </a:xfrm>
          <a:prstGeom prst="rect">
            <a:avLst/>
          </a:prstGeom>
        </p:spPr>
      </p:pic>
      <p:graphicFrame>
        <p:nvGraphicFramePr>
          <p:cNvPr id="11" name="Chart 10"/>
          <p:cNvGraphicFramePr>
            <a:graphicFrameLocks/>
          </p:cNvGraphicFramePr>
          <p:nvPr>
            <p:extLst/>
          </p:nvPr>
        </p:nvGraphicFramePr>
        <p:xfrm>
          <a:off x="5431902" y="2494291"/>
          <a:ext cx="3087984" cy="2351314"/>
        </p:xfrm>
        <a:graphic>
          <a:graphicData uri="http://schemas.openxmlformats.org/drawingml/2006/chart">
            <c:chart xmlns:c="http://schemas.openxmlformats.org/drawingml/2006/chart" xmlns:r="http://schemas.openxmlformats.org/officeDocument/2006/relationships" r:id="rId6"/>
          </a:graphicData>
        </a:graphic>
      </p:graphicFrame>
      <p:sp>
        <p:nvSpPr>
          <p:cNvPr id="12" name="TextBox 11"/>
          <p:cNvSpPr txBox="1"/>
          <p:nvPr/>
        </p:nvSpPr>
        <p:spPr>
          <a:xfrm>
            <a:off x="7228114" y="3669948"/>
            <a:ext cx="636713" cy="369332"/>
          </a:xfrm>
          <a:prstGeom prst="rect">
            <a:avLst/>
          </a:prstGeom>
          <a:noFill/>
        </p:spPr>
        <p:txBody>
          <a:bodyPr wrap="none" rtlCol="0">
            <a:spAutoFit/>
          </a:bodyPr>
          <a:lstStyle/>
          <a:p>
            <a:r>
              <a:rPr lang="en-US" b="1" dirty="0" smtClean="0">
                <a:solidFill>
                  <a:schemeClr val="bg1"/>
                </a:solidFill>
              </a:rPr>
              <a:t>WEB</a:t>
            </a:r>
            <a:endParaRPr lang="en-US" b="1" dirty="0">
              <a:solidFill>
                <a:schemeClr val="bg1"/>
              </a:solidFill>
            </a:endParaRPr>
          </a:p>
        </p:txBody>
      </p:sp>
      <p:sp>
        <p:nvSpPr>
          <p:cNvPr id="13" name="Rectangle 12"/>
          <p:cNvSpPr/>
          <p:nvPr/>
        </p:nvSpPr>
        <p:spPr>
          <a:xfrm>
            <a:off x="5777643" y="3244334"/>
            <a:ext cx="508473" cy="369332"/>
          </a:xfrm>
          <a:prstGeom prst="rect">
            <a:avLst/>
          </a:prstGeom>
        </p:spPr>
        <p:txBody>
          <a:bodyPr wrap="none">
            <a:spAutoFit/>
          </a:bodyPr>
          <a:lstStyle/>
          <a:p>
            <a:r>
              <a:rPr lang="en-US" b="1" dirty="0" smtClean="0">
                <a:solidFill>
                  <a:schemeClr val="bg1"/>
                </a:solidFill>
              </a:rPr>
              <a:t>API</a:t>
            </a:r>
            <a:endParaRPr lang="en-US" b="1" dirty="0">
              <a:solidFill>
                <a:schemeClr val="bg1"/>
              </a:solidFill>
            </a:endParaRPr>
          </a:p>
        </p:txBody>
      </p:sp>
    </p:spTree>
    <p:extLst>
      <p:ext uri="{BB962C8B-B14F-4D97-AF65-F5344CB8AC3E}">
        <p14:creationId xmlns:p14="http://schemas.microsoft.com/office/powerpoint/2010/main" val="660502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
          </p:nvPr>
        </p:nvSpPr>
        <p:spPr/>
        <p:txBody>
          <a:bodyPr/>
          <a:lstStyle/>
          <a:p>
            <a:r>
              <a:rPr lang="en-US" dirty="0" smtClean="0"/>
              <a:t>Public Federal institution founded in 2008 </a:t>
            </a:r>
            <a:br>
              <a:rPr lang="en-US" dirty="0" smtClean="0"/>
            </a:br>
            <a:r>
              <a:rPr lang="en-US" dirty="0" smtClean="0"/>
              <a:t>for facilitating well-organized, mutual </a:t>
            </a:r>
            <a:br>
              <a:rPr lang="en-US" dirty="0" smtClean="0"/>
            </a:br>
            <a:r>
              <a:rPr lang="en-US" dirty="0" smtClean="0"/>
              <a:t>electronic service and information </a:t>
            </a:r>
            <a:br>
              <a:rPr lang="en-US" dirty="0" smtClean="0"/>
            </a:br>
            <a:r>
              <a:rPr lang="en-US" dirty="0" smtClean="0"/>
              <a:t>exchange between all actors in health care </a:t>
            </a:r>
          </a:p>
          <a:p>
            <a:endParaRPr lang="en-US" dirty="0" smtClean="0"/>
          </a:p>
          <a:p>
            <a:r>
              <a:rPr lang="en-US" dirty="0" smtClean="0"/>
              <a:t>The e-Health platform provides </a:t>
            </a:r>
            <a:br>
              <a:rPr lang="en-US" dirty="0" smtClean="0"/>
            </a:br>
            <a:r>
              <a:rPr lang="en-US" dirty="0" smtClean="0"/>
              <a:t>necessary guarantees with regard to </a:t>
            </a:r>
            <a:br>
              <a:rPr lang="en-US" dirty="0" smtClean="0"/>
            </a:br>
            <a:r>
              <a:rPr lang="en-US" dirty="0" smtClean="0"/>
              <a:t>information security, privacy protection </a:t>
            </a:r>
            <a:br>
              <a:rPr lang="en-US" dirty="0" smtClean="0"/>
            </a:br>
            <a:r>
              <a:rPr lang="en-US" dirty="0" smtClean="0"/>
              <a:t>and professional secrecy</a:t>
            </a:r>
          </a:p>
          <a:p>
            <a:endParaRPr lang="fr-BE" dirty="0"/>
          </a:p>
        </p:txBody>
      </p:sp>
      <p:sp>
        <p:nvSpPr>
          <p:cNvPr id="3" name="Title 2"/>
          <p:cNvSpPr>
            <a:spLocks noGrp="1"/>
          </p:cNvSpPr>
          <p:nvPr>
            <p:ph type="title"/>
          </p:nvPr>
        </p:nvSpPr>
        <p:spPr/>
        <p:txBody>
          <a:bodyPr/>
          <a:lstStyle/>
          <a:p>
            <a:r>
              <a:rPr lang="en-US" smtClean="0"/>
              <a:t>Example: eHealth-platform</a:t>
            </a:r>
            <a:endParaRPr lang="en-US" dirty="0"/>
          </a:p>
        </p:txBody>
      </p:sp>
      <p:sp>
        <p:nvSpPr>
          <p:cNvPr id="13" name="Rectangle 12"/>
          <p:cNvSpPr/>
          <p:nvPr/>
        </p:nvSpPr>
        <p:spPr>
          <a:xfrm>
            <a:off x="5777643" y="3244334"/>
            <a:ext cx="508473" cy="369332"/>
          </a:xfrm>
          <a:prstGeom prst="rect">
            <a:avLst/>
          </a:prstGeom>
        </p:spPr>
        <p:txBody>
          <a:bodyPr wrap="none">
            <a:spAutoFit/>
          </a:bodyPr>
          <a:lstStyle/>
          <a:p>
            <a:r>
              <a:rPr lang="en-US" b="1" dirty="0" smtClean="0">
                <a:solidFill>
                  <a:schemeClr val="bg1"/>
                </a:solidFill>
              </a:rPr>
              <a:t>API</a:t>
            </a:r>
            <a:endParaRPr lang="en-US" b="1" dirty="0">
              <a:solidFill>
                <a:schemeClr val="bg1"/>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6721" y="3112497"/>
            <a:ext cx="1080000" cy="108000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0085" y="4689601"/>
            <a:ext cx="1080000" cy="108000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7089" y="4689601"/>
            <a:ext cx="1080000" cy="1080000"/>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4573" y="3112497"/>
            <a:ext cx="1080000" cy="1080000"/>
          </a:xfrm>
          <a:prstGeom prst="rect">
            <a:avLst/>
          </a:prstGeom>
        </p:spPr>
      </p:pic>
      <p:sp>
        <p:nvSpPr>
          <p:cNvPr id="17" name="TextBox 16"/>
          <p:cNvSpPr txBox="1"/>
          <p:nvPr/>
        </p:nvSpPr>
        <p:spPr>
          <a:xfrm>
            <a:off x="8072120" y="4320269"/>
            <a:ext cx="2984023" cy="2185214"/>
          </a:xfrm>
          <a:prstGeom prst="rect">
            <a:avLst/>
          </a:prstGeom>
          <a:noFill/>
        </p:spPr>
        <p:txBody>
          <a:bodyPr wrap="square" rtlCol="0">
            <a:spAutoFit/>
          </a:bodyPr>
          <a:lstStyle/>
          <a:p>
            <a:r>
              <a:rPr lang="en-US" dirty="0" smtClean="0"/>
              <a:t>Connectors	Standards          </a:t>
            </a:r>
          </a:p>
          <a:p>
            <a:endParaRPr lang="en-US" dirty="0"/>
          </a:p>
          <a:p>
            <a:endParaRPr lang="en-US" dirty="0" smtClean="0"/>
          </a:p>
          <a:p>
            <a:endParaRPr lang="en-US" sz="2800" dirty="0"/>
          </a:p>
          <a:p>
            <a:endParaRPr lang="en-US" dirty="0" smtClean="0"/>
          </a:p>
          <a:p>
            <a:r>
              <a:rPr lang="en-US" dirty="0" smtClean="0"/>
              <a:t>   Online 		Authentic</a:t>
            </a:r>
          </a:p>
          <a:p>
            <a:r>
              <a:rPr lang="en-US" dirty="0" smtClean="0"/>
              <a:t>  services       	  sources</a:t>
            </a:r>
          </a:p>
        </p:txBody>
      </p:sp>
      <p:pic>
        <p:nvPicPr>
          <p:cNvPr id="19" name="Picture 18"/>
          <p:cNvPicPr>
            <a:picLocks noGrp="1" noChangeAspect="1"/>
          </p:cNvPicPr>
          <p:nvPr/>
        </p:nvPicPr>
        <p:blipFill rotWithShape="1">
          <a:blip r:embed="rId7">
            <a:extLst>
              <a:ext uri="{28A0092B-C50C-407E-A947-70E740481C1C}">
                <a14:useLocalDpi xmlns:a14="http://schemas.microsoft.com/office/drawing/2010/main" val="0"/>
              </a:ext>
            </a:extLst>
          </a:blip>
          <a:stretch/>
        </p:blipFill>
        <p:spPr>
          <a:xfrm>
            <a:off x="7608795" y="1512821"/>
            <a:ext cx="3810000" cy="1535790"/>
          </a:xfrm>
          <a:prstGeom prst="rect">
            <a:avLst/>
          </a:prstGeom>
        </p:spPr>
      </p:pic>
      <p:sp>
        <p:nvSpPr>
          <p:cNvPr id="20"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67</a:t>
            </a:fld>
            <a:endParaRPr lang="en-US" dirty="0" smtClean="0">
              <a:solidFill>
                <a:schemeClr val="bg1"/>
              </a:solidFill>
            </a:endParaRPr>
          </a:p>
        </p:txBody>
      </p:sp>
    </p:spTree>
    <p:extLst>
      <p:ext uri="{BB962C8B-B14F-4D97-AF65-F5344CB8AC3E}">
        <p14:creationId xmlns:p14="http://schemas.microsoft.com/office/powerpoint/2010/main" val="2818770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BE" smtClean="0"/>
              <a:t>eHealth: landscape</a:t>
            </a:r>
            <a:endParaRPr lang="en-US" dirty="0"/>
          </a:p>
        </p:txBody>
      </p:sp>
      <p:cxnSp>
        <p:nvCxnSpPr>
          <p:cNvPr id="20" name="Straight Connector 19"/>
          <p:cNvCxnSpPr/>
          <p:nvPr/>
        </p:nvCxnSpPr>
        <p:spPr>
          <a:xfrm flipH="1" flipV="1">
            <a:off x="4140626" y="2310047"/>
            <a:ext cx="733885" cy="1296921"/>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3718627" y="3405202"/>
            <a:ext cx="897653" cy="490668"/>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838575" y="4244764"/>
            <a:ext cx="757238" cy="526256"/>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4297863" y="4575759"/>
            <a:ext cx="655138" cy="946147"/>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207549" y="2171063"/>
            <a:ext cx="576079" cy="631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2730556" y="3360366"/>
            <a:ext cx="417709" cy="65668"/>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2824113" y="4693797"/>
            <a:ext cx="579903" cy="92996"/>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781951" y="5668278"/>
            <a:ext cx="385502" cy="9047"/>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372100" y="4533741"/>
            <a:ext cx="881462" cy="711009"/>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endCxn id="49" idx="2"/>
          </p:cNvCxnSpPr>
          <p:nvPr/>
        </p:nvCxnSpPr>
        <p:spPr>
          <a:xfrm flipV="1">
            <a:off x="5629268" y="2772100"/>
            <a:ext cx="2613549" cy="944961"/>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660333" y="3962648"/>
            <a:ext cx="621297" cy="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5352231" y="2887333"/>
            <a:ext cx="277036" cy="654962"/>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7768356" y="5756859"/>
            <a:ext cx="975595" cy="238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7700964" y="3962648"/>
            <a:ext cx="906240" cy="644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pic>
        <p:nvPicPr>
          <p:cNvPr id="34" name="Picture 33"/>
          <p:cNvPicPr>
            <a:picLocks noChangeAspect="1"/>
          </p:cNvPicPr>
          <p:nvPr/>
        </p:nvPicPr>
        <p:blipFill>
          <a:blip r:embed="rId3" cstate="print">
            <a:extLst>
              <a:ext uri="{BEBA8EAE-BF5A-486C-A8C5-ECC9F3942E4B}">
                <a14:imgProps xmlns:a14="http://schemas.microsoft.com/office/drawing/2010/main">
                  <a14:imgLayer r:embed="rId4">
                    <a14:imgEffect>
                      <a14:backgroundRemoval t="9783" b="96739" l="3261" r="100000">
                        <a14:foregroundMark x1="83152" y1="72283" x2="83152" y2="72283"/>
                        <a14:foregroundMark x1="79891" y1="45109" x2="79891" y2="45109"/>
                      </a14:backgroundRemoval>
                    </a14:imgEffect>
                  </a14:imgLayer>
                </a14:imgProps>
              </a:ext>
              <a:ext uri="{28A0092B-C50C-407E-A947-70E740481C1C}">
                <a14:useLocalDpi xmlns:a14="http://schemas.microsoft.com/office/drawing/2010/main" val="0"/>
              </a:ext>
            </a:extLst>
          </a:blip>
          <a:stretch>
            <a:fillRect/>
          </a:stretch>
        </p:blipFill>
        <p:spPr>
          <a:xfrm>
            <a:off x="8584897" y="5521905"/>
            <a:ext cx="1380110" cy="1380110"/>
          </a:xfrm>
          <a:prstGeom prst="rect">
            <a:avLst/>
          </a:prstGeom>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49532" y="5409186"/>
            <a:ext cx="548680" cy="548680"/>
          </a:xfrm>
          <a:prstGeom prst="rect">
            <a:avLst/>
          </a:prstGeom>
        </p:spPr>
      </p:pic>
      <p:pic>
        <p:nvPicPr>
          <p:cNvPr id="37" name="Picture 2" descr="H:\Communication\Shared\Images Library\eHealth People Icons\electroniqu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67809" y="3292265"/>
            <a:ext cx="1511643" cy="151164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20305" y="2048717"/>
            <a:ext cx="1795699" cy="831831"/>
          </a:xfrm>
          <a:prstGeom prst="rect">
            <a:avLst/>
          </a:prstGeom>
          <a:noFill/>
          <a:ln w="9525">
            <a:solidFill>
              <a:srgbClr val="525252"/>
            </a:solidFill>
            <a:miter lim="800000"/>
            <a:headEnd/>
            <a:tailEnd/>
          </a:ln>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8" cstate="print">
            <a:extLst>
              <a:ext uri="{BEBA8EAE-BF5A-486C-A8C5-ECC9F3942E4B}">
                <a14:imgProps xmlns:a14="http://schemas.microsoft.com/office/drawing/2010/main">
                  <a14:imgLayer r:embed="rId9">
                    <a14:imgEffect>
                      <a14:backgroundRemoval t="6204" b="93066" l="9489" r="89416">
                        <a14:foregroundMark x1="24453" y1="21533" x2="24453" y2="21533"/>
                        <a14:foregroundMark x1="27007" y1="6569" x2="27007" y2="6569"/>
                        <a14:foregroundMark x1="40511" y1="10584" x2="40511" y2="10584"/>
                        <a14:foregroundMark x1="45620" y1="72263" x2="45620" y2="72263"/>
                        <a14:foregroundMark x1="85766" y1="38686" x2="85766" y2="38686"/>
                        <a14:foregroundMark x1="41606" y1="82117" x2="41606" y2="82117"/>
                        <a14:foregroundMark x1="40511" y1="85766" x2="40511" y2="85766"/>
                        <a14:foregroundMark x1="33577" y1="93066" x2="33577" y2="93066"/>
                      </a14:backgroundRemoval>
                    </a14:imgEffect>
                  </a14:imgLayer>
                </a14:imgProps>
              </a:ext>
              <a:ext uri="{28A0092B-C50C-407E-A947-70E740481C1C}">
                <a14:useLocalDpi xmlns:a14="http://schemas.microsoft.com/office/drawing/2010/main" val="0"/>
              </a:ext>
            </a:extLst>
          </a:blip>
          <a:stretch>
            <a:fillRect/>
          </a:stretch>
        </p:blipFill>
        <p:spPr>
          <a:xfrm>
            <a:off x="2730555" y="5187372"/>
            <a:ext cx="1138974" cy="1138974"/>
          </a:xfrm>
          <a:prstGeom prst="rect">
            <a:avLst/>
          </a:prstGeom>
        </p:spPr>
      </p:pic>
      <p:pic>
        <p:nvPicPr>
          <p:cNvPr id="40" name="Picture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06784" y="4044326"/>
            <a:ext cx="1240334" cy="1240334"/>
          </a:xfrm>
          <a:prstGeom prst="rect">
            <a:avLst/>
          </a:prstGeom>
        </p:spPr>
      </p:pic>
      <p:pic>
        <p:nvPicPr>
          <p:cNvPr id="41" name="Picture 4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05874" y="2669385"/>
            <a:ext cx="1130717" cy="1130717"/>
          </a:xfrm>
          <a:prstGeom prst="rect">
            <a:avLst/>
          </a:prstGeom>
        </p:spPr>
      </p:pic>
      <p:pic>
        <p:nvPicPr>
          <p:cNvPr id="42" name="Picture 4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10773" y="3117943"/>
            <a:ext cx="708670" cy="708670"/>
          </a:xfrm>
          <a:prstGeom prst="rect">
            <a:avLst/>
          </a:prstGeom>
        </p:spPr>
      </p:pic>
      <p:pic>
        <p:nvPicPr>
          <p:cNvPr id="43" name="Pictur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44460" y="1755962"/>
            <a:ext cx="708670" cy="708670"/>
          </a:xfrm>
          <a:prstGeom prst="rect">
            <a:avLst/>
          </a:prstGeom>
        </p:spPr>
      </p:pic>
      <p:pic>
        <p:nvPicPr>
          <p:cNvPr id="44" name="Picture 4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41149" y="5313942"/>
            <a:ext cx="708670" cy="708670"/>
          </a:xfrm>
          <a:prstGeom prst="rect">
            <a:avLst/>
          </a:prstGeom>
        </p:spPr>
      </p:pic>
      <p:pic>
        <p:nvPicPr>
          <p:cNvPr id="45" name="Picture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48291" y="4339462"/>
            <a:ext cx="708670" cy="708670"/>
          </a:xfrm>
          <a:prstGeom prst="rect">
            <a:avLst/>
          </a:prstGeom>
        </p:spPr>
      </p:pic>
      <p:pic>
        <p:nvPicPr>
          <p:cNvPr id="46" name="Picture 3" descr="H:\Communication\Shared\Images Library\eHealth People Icons\mutuelle.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99228" y="934216"/>
            <a:ext cx="936955" cy="936955"/>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p:cNvSpPr/>
          <p:nvPr/>
        </p:nvSpPr>
        <p:spPr>
          <a:xfrm>
            <a:off x="6070556" y="3648594"/>
            <a:ext cx="1951264" cy="1155313"/>
          </a:xfrm>
          <a:prstGeom prst="rect">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48" name="Picture 4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94744" y="3717060"/>
            <a:ext cx="1702891" cy="504056"/>
          </a:xfrm>
          <a:prstGeom prst="rect">
            <a:avLst/>
          </a:prstGeom>
        </p:spPr>
      </p:pic>
      <p:pic>
        <p:nvPicPr>
          <p:cNvPr id="49" name="Picture 48"/>
          <p:cNvPicPr>
            <a:picLocks noChangeAspect="1"/>
          </p:cNvPicPr>
          <p:nvPr/>
        </p:nvPicPr>
        <p:blipFill>
          <a:blip r:embed="rId15"/>
          <a:stretch>
            <a:fillRect/>
          </a:stretch>
        </p:blipFill>
        <p:spPr>
          <a:xfrm>
            <a:off x="7319544" y="2245545"/>
            <a:ext cx="1846545" cy="526554"/>
          </a:xfrm>
          <a:prstGeom prst="rect">
            <a:avLst/>
          </a:prstGeom>
          <a:ln>
            <a:solidFill>
              <a:srgbClr val="525252"/>
            </a:solidFill>
          </a:ln>
        </p:spPr>
      </p:pic>
      <p:pic>
        <p:nvPicPr>
          <p:cNvPr id="50" name="Picture 49"/>
          <p:cNvPicPr>
            <a:picLocks noChangeAspect="1"/>
          </p:cNvPicPr>
          <p:nvPr/>
        </p:nvPicPr>
        <p:blipFill>
          <a:blip r:embed="rId16"/>
          <a:stretch>
            <a:fillRect/>
          </a:stretch>
        </p:blipFill>
        <p:spPr>
          <a:xfrm>
            <a:off x="6256417" y="5244749"/>
            <a:ext cx="1511939" cy="1274174"/>
          </a:xfrm>
          <a:prstGeom prst="rect">
            <a:avLst/>
          </a:prstGeom>
          <a:ln>
            <a:solidFill>
              <a:srgbClr val="525252"/>
            </a:solidFill>
          </a:ln>
        </p:spPr>
      </p:pic>
      <p:sp>
        <p:nvSpPr>
          <p:cNvPr id="51" name="TextBox 50"/>
          <p:cNvSpPr txBox="1"/>
          <p:nvPr/>
        </p:nvSpPr>
        <p:spPr>
          <a:xfrm>
            <a:off x="8472264" y="3839729"/>
            <a:ext cx="1368152" cy="646331"/>
          </a:xfrm>
          <a:prstGeom prst="rect">
            <a:avLst/>
          </a:prstGeom>
          <a:noFill/>
        </p:spPr>
        <p:txBody>
          <a:bodyPr wrap="square" rtlCol="0">
            <a:spAutoFit/>
          </a:bodyPr>
          <a:lstStyle/>
          <a:p>
            <a:pPr algn="ctr"/>
            <a:r>
              <a:rPr lang="nl-BE" dirty="0" err="1"/>
              <a:t>Authentic</a:t>
            </a:r>
            <a:r>
              <a:rPr lang="nl-BE" dirty="0"/>
              <a:t> sources</a:t>
            </a:r>
            <a:endParaRPr lang="fr-BE" dirty="0"/>
          </a:p>
        </p:txBody>
      </p:sp>
      <p:pic>
        <p:nvPicPr>
          <p:cNvPr id="52" name="Picture 51"/>
          <p:cNvPicPr>
            <a:picLocks noChangeAspect="1"/>
          </p:cNvPicPr>
          <p:nvPr/>
        </p:nvPicPr>
        <p:blipFill>
          <a:blip r:embed="rId17"/>
          <a:stretch>
            <a:fillRect/>
          </a:stretch>
        </p:blipFill>
        <p:spPr>
          <a:xfrm>
            <a:off x="8869165" y="3335673"/>
            <a:ext cx="621846" cy="542591"/>
          </a:xfrm>
          <a:prstGeom prst="rect">
            <a:avLst/>
          </a:prstGeom>
        </p:spPr>
      </p:pic>
      <p:pic>
        <p:nvPicPr>
          <p:cNvPr id="53" name="Picture 52"/>
          <p:cNvPicPr>
            <a:picLocks noChangeAspect="1"/>
          </p:cNvPicPr>
          <p:nvPr/>
        </p:nvPicPr>
        <p:blipFill>
          <a:blip r:embed="rId18"/>
          <a:stretch>
            <a:fillRect/>
          </a:stretch>
        </p:blipFill>
        <p:spPr>
          <a:xfrm>
            <a:off x="6669145" y="4168246"/>
            <a:ext cx="650398" cy="564687"/>
          </a:xfrm>
          <a:prstGeom prst="rect">
            <a:avLst/>
          </a:prstGeom>
        </p:spPr>
      </p:pic>
      <p:cxnSp>
        <p:nvCxnSpPr>
          <p:cNvPr id="54" name="Straight Connector 53"/>
          <p:cNvCxnSpPr/>
          <p:nvPr/>
        </p:nvCxnSpPr>
        <p:spPr>
          <a:xfrm>
            <a:off x="6227609" y="1717566"/>
            <a:ext cx="561" cy="319441"/>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19" cstate="print">
            <a:extLst>
              <a:ext uri="{BEBA8EAE-BF5A-486C-A8C5-ECC9F3942E4B}">
                <a14:imgProps xmlns:a14="http://schemas.microsoft.com/office/drawing/2010/main">
                  <a14:imgLayer r:embed="rId20">
                    <a14:imgEffect>
                      <a14:backgroundRemoval t="9763" b="89941" l="6509" r="89941">
                        <a14:foregroundMark x1="6509" y1="65680" x2="6509" y2="65680"/>
                        <a14:foregroundMark x1="45562" y1="56805" x2="45562" y2="56805"/>
                        <a14:foregroundMark x1="61538" y1="61243" x2="61538" y2="61243"/>
                      </a14:backgroundRemoval>
                    </a14:imgEffect>
                  </a14:imgLayer>
                </a14:imgProps>
              </a:ext>
              <a:ext uri="{28A0092B-C50C-407E-A947-70E740481C1C}">
                <a14:useLocalDpi xmlns:a14="http://schemas.microsoft.com/office/drawing/2010/main" val="0"/>
              </a:ext>
            </a:extLst>
          </a:blip>
          <a:stretch>
            <a:fillRect/>
          </a:stretch>
        </p:blipFill>
        <p:spPr>
          <a:xfrm>
            <a:off x="8624168" y="4555524"/>
            <a:ext cx="1402135" cy="1402135"/>
          </a:xfrm>
          <a:prstGeom prst="rect">
            <a:avLst/>
          </a:prstGeom>
        </p:spPr>
      </p:pic>
      <p:sp>
        <p:nvSpPr>
          <p:cNvPr id="56"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68</a:t>
            </a:fld>
            <a:endParaRPr lang="en-US" dirty="0" smtClean="0">
              <a:solidFill>
                <a:schemeClr val="bg1"/>
              </a:solidFill>
            </a:endParaRPr>
          </a:p>
        </p:txBody>
      </p:sp>
    </p:spTree>
    <p:extLst>
      <p:ext uri="{BB962C8B-B14F-4D97-AF65-F5344CB8AC3E}">
        <p14:creationId xmlns:p14="http://schemas.microsoft.com/office/powerpoint/2010/main" val="3874361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eHealth: technical choices</a:t>
            </a:r>
            <a:endParaRPr lang="en-US" dirty="0"/>
          </a:p>
        </p:txBody>
      </p:sp>
      <p:grpSp>
        <p:nvGrpSpPr>
          <p:cNvPr id="14" name="Group 13"/>
          <p:cNvGrpSpPr/>
          <p:nvPr/>
        </p:nvGrpSpPr>
        <p:grpSpPr>
          <a:xfrm>
            <a:off x="5357934" y="3979032"/>
            <a:ext cx="1558290" cy="1927622"/>
            <a:chOff x="7492037" y="939607"/>
            <a:chExt cx="1558290" cy="1927622"/>
          </a:xfrm>
        </p:grpSpPr>
        <p:pic>
          <p:nvPicPr>
            <p:cNvPr id="15" name="Picture 14"/>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492037" y="939607"/>
              <a:ext cx="1558290" cy="1558290"/>
            </a:xfrm>
            <a:prstGeom prst="rect">
              <a:avLst/>
            </a:prstGeom>
          </p:spPr>
        </p:pic>
        <p:sp>
          <p:nvSpPr>
            <p:cNvPr id="16" name="Rectangle 15"/>
            <p:cNvSpPr/>
            <p:nvPr/>
          </p:nvSpPr>
          <p:spPr>
            <a:xfrm>
              <a:off x="7582532" y="2497897"/>
              <a:ext cx="1377300" cy="369332"/>
            </a:xfrm>
            <a:prstGeom prst="rect">
              <a:avLst/>
            </a:prstGeom>
          </p:spPr>
          <p:txBody>
            <a:bodyPr wrap="none">
              <a:spAutoFit/>
            </a:bodyPr>
            <a:lstStyle/>
            <a:p>
              <a:r>
                <a:rPr lang="en-US" b="1" dirty="0" smtClean="0">
                  <a:solidFill>
                    <a:srgbClr val="0070C0"/>
                  </a:solidFill>
                  <a:latin typeface="Arial" panose="020B0604020202020204" pitchFamily="34" charset="0"/>
                  <a:cs typeface="Arial" panose="020B0604020202020204" pitchFamily="34" charset="0"/>
                </a:rPr>
                <a:t>Integration</a:t>
              </a:r>
              <a:endParaRPr lang="en-US" b="1" dirty="0">
                <a:solidFill>
                  <a:srgbClr val="0070C0"/>
                </a:solidFill>
                <a:latin typeface="Arial" panose="020B0604020202020204" pitchFamily="34" charset="0"/>
                <a:cs typeface="Arial" panose="020B0604020202020204" pitchFamily="34" charset="0"/>
              </a:endParaRPr>
            </a:p>
          </p:txBody>
        </p:sp>
      </p:grpSp>
      <p:grpSp>
        <p:nvGrpSpPr>
          <p:cNvPr id="17" name="Group 16"/>
          <p:cNvGrpSpPr/>
          <p:nvPr/>
        </p:nvGrpSpPr>
        <p:grpSpPr>
          <a:xfrm>
            <a:off x="2373554" y="4207098"/>
            <a:ext cx="1928733" cy="1699556"/>
            <a:chOff x="1150023" y="1167673"/>
            <a:chExt cx="1928733" cy="1699556"/>
          </a:xfrm>
        </p:grpSpPr>
        <p:pic>
          <p:nvPicPr>
            <p:cNvPr id="18" name="Picture 17"/>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53163" y="1167673"/>
              <a:ext cx="922453" cy="1080000"/>
            </a:xfrm>
            <a:prstGeom prst="rect">
              <a:avLst/>
            </a:prstGeom>
          </p:spPr>
        </p:pic>
        <p:sp>
          <p:nvSpPr>
            <p:cNvPr id="19" name="Rectangle 18"/>
            <p:cNvSpPr/>
            <p:nvPr/>
          </p:nvSpPr>
          <p:spPr>
            <a:xfrm>
              <a:off x="1150023" y="2497897"/>
              <a:ext cx="1928733" cy="369332"/>
            </a:xfrm>
            <a:prstGeom prst="rect">
              <a:avLst/>
            </a:prstGeom>
          </p:spPr>
          <p:txBody>
            <a:bodyPr wrap="none">
              <a:spAutoFit/>
            </a:bodyPr>
            <a:lstStyle/>
            <a:p>
              <a:r>
                <a:rPr lang="en-US" b="1" dirty="0" smtClean="0">
                  <a:solidFill>
                    <a:srgbClr val="0070C0"/>
                  </a:solidFill>
                  <a:latin typeface="Arial" panose="020B0604020202020204" pitchFamily="34" charset="0"/>
                  <a:cs typeface="Arial" panose="020B0604020202020204" pitchFamily="34" charset="0"/>
                </a:rPr>
                <a:t>Standardization</a:t>
              </a:r>
              <a:endParaRPr lang="en-US" b="1" dirty="0">
                <a:solidFill>
                  <a:srgbClr val="0070C0"/>
                </a:solidFill>
                <a:latin typeface="Arial" panose="020B0604020202020204" pitchFamily="34" charset="0"/>
                <a:cs typeface="Arial" panose="020B0604020202020204" pitchFamily="34" charset="0"/>
              </a:endParaRPr>
            </a:p>
          </p:txBody>
        </p:sp>
      </p:grpSp>
      <p:grpSp>
        <p:nvGrpSpPr>
          <p:cNvPr id="20" name="Group 19"/>
          <p:cNvGrpSpPr/>
          <p:nvPr/>
        </p:nvGrpSpPr>
        <p:grpSpPr>
          <a:xfrm>
            <a:off x="2391498" y="1651379"/>
            <a:ext cx="1980029" cy="1699556"/>
            <a:chOff x="4161873" y="1167673"/>
            <a:chExt cx="1980029" cy="1699556"/>
          </a:xfrm>
        </p:grpSpPr>
        <p:pic>
          <p:nvPicPr>
            <p:cNvPr id="21" name="Picture 20"/>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611887" y="1167673"/>
              <a:ext cx="1080000" cy="1080000"/>
            </a:xfrm>
            <a:prstGeom prst="rect">
              <a:avLst/>
            </a:prstGeom>
          </p:spPr>
        </p:pic>
        <p:sp>
          <p:nvSpPr>
            <p:cNvPr id="22" name="Rectangle 21"/>
            <p:cNvSpPr/>
            <p:nvPr/>
          </p:nvSpPr>
          <p:spPr>
            <a:xfrm>
              <a:off x="4161873" y="2497897"/>
              <a:ext cx="1980029" cy="369332"/>
            </a:xfrm>
            <a:prstGeom prst="rect">
              <a:avLst/>
            </a:prstGeom>
          </p:spPr>
          <p:txBody>
            <a:bodyPr wrap="none">
              <a:spAutoFit/>
            </a:bodyPr>
            <a:lstStyle/>
            <a:p>
              <a:r>
                <a:rPr lang="en-US" b="1" dirty="0" smtClean="0">
                  <a:solidFill>
                    <a:srgbClr val="0070C0"/>
                  </a:solidFill>
                  <a:latin typeface="Arial" panose="020B0604020202020204" pitchFamily="34" charset="0"/>
                  <a:cs typeface="Arial" panose="020B0604020202020204" pitchFamily="34" charset="0"/>
                </a:rPr>
                <a:t>Decentralization</a:t>
              </a:r>
              <a:endParaRPr lang="en-US" b="1" dirty="0">
                <a:solidFill>
                  <a:srgbClr val="0070C0"/>
                </a:solidFill>
                <a:latin typeface="Arial" panose="020B0604020202020204" pitchFamily="34" charset="0"/>
                <a:cs typeface="Arial" panose="020B0604020202020204" pitchFamily="34" charset="0"/>
              </a:endParaRPr>
            </a:p>
          </p:txBody>
        </p:sp>
      </p:grpSp>
      <p:grpSp>
        <p:nvGrpSpPr>
          <p:cNvPr id="23" name="Group 22"/>
          <p:cNvGrpSpPr/>
          <p:nvPr/>
        </p:nvGrpSpPr>
        <p:grpSpPr>
          <a:xfrm>
            <a:off x="8606840" y="1640236"/>
            <a:ext cx="1095172" cy="1699556"/>
            <a:chOff x="6309496" y="1167673"/>
            <a:chExt cx="1095172" cy="1699556"/>
          </a:xfrm>
        </p:grpSpPr>
        <p:pic>
          <p:nvPicPr>
            <p:cNvPr id="25" name="Picture 24"/>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321385" y="1167673"/>
              <a:ext cx="1071395" cy="1080000"/>
            </a:xfrm>
            <a:prstGeom prst="rect">
              <a:avLst/>
            </a:prstGeom>
          </p:spPr>
        </p:pic>
        <p:sp>
          <p:nvSpPr>
            <p:cNvPr id="26" name="Rectangle 25"/>
            <p:cNvSpPr/>
            <p:nvPr/>
          </p:nvSpPr>
          <p:spPr>
            <a:xfrm>
              <a:off x="6309496" y="2497897"/>
              <a:ext cx="1095172" cy="369332"/>
            </a:xfrm>
            <a:prstGeom prst="rect">
              <a:avLst/>
            </a:prstGeom>
          </p:spPr>
          <p:txBody>
            <a:bodyPr wrap="none">
              <a:spAutoFit/>
            </a:bodyPr>
            <a:lstStyle/>
            <a:p>
              <a:r>
                <a:rPr lang="en-US" b="1" dirty="0" smtClean="0">
                  <a:solidFill>
                    <a:srgbClr val="0070C0"/>
                  </a:solidFill>
                  <a:latin typeface="Arial" panose="020B0604020202020204" pitchFamily="34" charset="0"/>
                  <a:cs typeface="Arial" panose="020B0604020202020204" pitchFamily="34" charset="0"/>
                </a:rPr>
                <a:t>Security</a:t>
              </a:r>
              <a:endParaRPr lang="en-US" b="1" dirty="0">
                <a:solidFill>
                  <a:srgbClr val="0070C0"/>
                </a:solidFill>
                <a:latin typeface="Arial" panose="020B0604020202020204" pitchFamily="34" charset="0"/>
                <a:cs typeface="Arial" panose="020B0604020202020204" pitchFamily="34" charset="0"/>
              </a:endParaRPr>
            </a:p>
          </p:txBody>
        </p:sp>
      </p:grpSp>
      <p:grpSp>
        <p:nvGrpSpPr>
          <p:cNvPr id="27" name="Group 26"/>
          <p:cNvGrpSpPr/>
          <p:nvPr/>
        </p:nvGrpSpPr>
        <p:grpSpPr>
          <a:xfrm>
            <a:off x="5637925" y="1651379"/>
            <a:ext cx="998308" cy="1699556"/>
            <a:chOff x="42285" y="1167673"/>
            <a:chExt cx="998308" cy="1699556"/>
          </a:xfrm>
        </p:grpSpPr>
        <p:sp>
          <p:nvSpPr>
            <p:cNvPr id="28" name="Rectangle 27"/>
            <p:cNvSpPr/>
            <p:nvPr/>
          </p:nvSpPr>
          <p:spPr>
            <a:xfrm>
              <a:off x="256746" y="2497897"/>
              <a:ext cx="569387" cy="369332"/>
            </a:xfrm>
            <a:prstGeom prst="rect">
              <a:avLst/>
            </a:prstGeom>
          </p:spPr>
          <p:txBody>
            <a:bodyPr wrap="none">
              <a:spAutoFit/>
            </a:bodyPr>
            <a:lstStyle/>
            <a:p>
              <a:r>
                <a:rPr lang="en-US" b="1" dirty="0" smtClean="0">
                  <a:solidFill>
                    <a:srgbClr val="0070C0"/>
                  </a:solidFill>
                  <a:latin typeface="Arial" panose="020B0604020202020204" pitchFamily="34" charset="0"/>
                  <a:cs typeface="Arial" panose="020B0604020202020204" pitchFamily="34" charset="0"/>
                </a:rPr>
                <a:t>API</a:t>
              </a:r>
              <a:endParaRPr lang="en-US" b="1" dirty="0">
                <a:solidFill>
                  <a:srgbClr val="0070C0"/>
                </a:solidFill>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285" y="1167673"/>
              <a:ext cx="998308" cy="1102159"/>
            </a:xfrm>
            <a:prstGeom prst="rect">
              <a:avLst/>
            </a:prstGeom>
          </p:spPr>
        </p:pic>
      </p:grpSp>
      <p:sp>
        <p:nvSpPr>
          <p:cNvPr id="31" name="Rectangle 30"/>
          <p:cNvSpPr/>
          <p:nvPr/>
        </p:nvSpPr>
        <p:spPr>
          <a:xfrm>
            <a:off x="8597913" y="5525280"/>
            <a:ext cx="902811" cy="369332"/>
          </a:xfrm>
          <a:prstGeom prst="rect">
            <a:avLst/>
          </a:prstGeom>
        </p:spPr>
        <p:txBody>
          <a:bodyPr wrap="none">
            <a:spAutoFit/>
          </a:bodyPr>
          <a:lstStyle/>
          <a:p>
            <a:r>
              <a:rPr lang="en-US" b="1" dirty="0" err="1" smtClean="0">
                <a:solidFill>
                  <a:srgbClr val="0070C0"/>
                </a:solidFill>
                <a:latin typeface="Arial" panose="020B0604020202020204" pitchFamily="34" charset="0"/>
                <a:cs typeface="Arial" panose="020B0604020202020204" pitchFamily="34" charset="0"/>
              </a:rPr>
              <a:t>ReUse</a:t>
            </a:r>
            <a:endParaRPr lang="en-US" b="1" dirty="0">
              <a:solidFill>
                <a:srgbClr val="0070C0"/>
              </a:solidFill>
              <a:latin typeface="Arial" panose="020B0604020202020204" pitchFamily="34" charset="0"/>
              <a:cs typeface="Arial" panose="020B0604020202020204" pitchFamily="34" charset="0"/>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97913" y="4132645"/>
            <a:ext cx="1083284" cy="1154453"/>
          </a:xfrm>
          <a:prstGeom prst="rect">
            <a:avLst/>
          </a:prstGeom>
        </p:spPr>
      </p:pic>
      <p:sp>
        <p:nvSpPr>
          <p:cNvPr id="30"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69</a:t>
            </a:fld>
            <a:endParaRPr lang="en-US" dirty="0" smtClean="0">
              <a:solidFill>
                <a:schemeClr val="bg1"/>
              </a:solidFill>
            </a:endParaRPr>
          </a:p>
        </p:txBody>
      </p:sp>
    </p:spTree>
    <p:extLst>
      <p:ext uri="{BB962C8B-B14F-4D97-AF65-F5344CB8AC3E}">
        <p14:creationId xmlns:p14="http://schemas.microsoft.com/office/powerpoint/2010/main" val="320810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79D1D-D92B-BA4F-A55A-637F1818A04A}"/>
              </a:ext>
            </a:extLst>
          </p:cNvPr>
          <p:cNvSpPr>
            <a:spLocks noGrp="1"/>
          </p:cNvSpPr>
          <p:nvPr>
            <p:ph type="ctrTitle"/>
          </p:nvPr>
        </p:nvSpPr>
        <p:spPr/>
        <p:txBody>
          <a:bodyPr>
            <a:normAutofit/>
          </a:bodyPr>
          <a:lstStyle/>
          <a:p>
            <a:r>
              <a:rPr lang="en-US" dirty="0" err="1" smtClean="0"/>
              <a:t>Organen</a:t>
            </a:r>
            <a:r>
              <a:rPr lang="en-US" dirty="0" smtClean="0"/>
              <a:t> - </a:t>
            </a:r>
            <a:r>
              <a:rPr lang="en-US" dirty="0" err="1" smtClean="0"/>
              <a:t>Organes</a:t>
            </a:r>
            <a:endParaRPr lang="en-US" dirty="0"/>
          </a:p>
        </p:txBody>
      </p:sp>
      <p:sp>
        <p:nvSpPr>
          <p:cNvPr id="3" name="Title 1"/>
          <p:cNvSpPr txBox="1">
            <a:spLocks/>
          </p:cNvSpPr>
          <p:nvPr/>
        </p:nvSpPr>
        <p:spPr>
          <a:xfrm>
            <a:off x="0" y="0"/>
            <a:ext cx="12192000" cy="90872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000" b="0" kern="1200">
                <a:solidFill>
                  <a:schemeClr val="bg1"/>
                </a:solidFill>
                <a:latin typeface="Arial" panose="020B0604020202020204" pitchFamily="34" charset="0"/>
                <a:ea typeface="+mj-ea"/>
                <a:cs typeface="Arial" panose="020B0604020202020204" pitchFamily="34" charset="0"/>
              </a:defRPr>
            </a:lvl1pPr>
          </a:lstStyle>
          <a:p>
            <a:r>
              <a:rPr lang="nl-BE" dirty="0" smtClean="0"/>
              <a:t>Organen - </a:t>
            </a:r>
            <a:r>
              <a:rPr lang="nl-BE" dirty="0" err="1" smtClean="0">
                <a:solidFill>
                  <a:schemeClr val="accent6">
                    <a:lumMod val="20000"/>
                    <a:lumOff val="80000"/>
                  </a:schemeClr>
                </a:solidFill>
              </a:rPr>
              <a:t>Organes</a:t>
            </a:r>
            <a:endParaRPr lang="en-US" dirty="0">
              <a:solidFill>
                <a:schemeClr val="accent6">
                  <a:lumMod val="20000"/>
                  <a:lumOff val="80000"/>
                </a:schemeClr>
              </a:solidFill>
            </a:endParaRPr>
          </a:p>
        </p:txBody>
      </p:sp>
      <p:sp>
        <p:nvSpPr>
          <p:cNvPr id="5" name="Content Placeholder 3"/>
          <p:cNvSpPr txBox="1">
            <a:spLocks/>
          </p:cNvSpPr>
          <p:nvPr/>
        </p:nvSpPr>
        <p:spPr>
          <a:xfrm>
            <a:off x="357810" y="1314682"/>
            <a:ext cx="5581814" cy="53285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9B008F"/>
              </a:buClr>
            </a:pPr>
            <a:r>
              <a:rPr lang="nl-BE" sz="2400" dirty="0" smtClean="0">
                <a:solidFill>
                  <a:schemeClr val="accent6"/>
                </a:solidFill>
              </a:rPr>
              <a:t>Algemene vergadering (alle 309 leden, in drie categorieën, </a:t>
            </a:r>
            <a:r>
              <a:rPr lang="nl-BE" sz="2400" dirty="0" err="1" smtClean="0">
                <a:solidFill>
                  <a:schemeClr val="accent6"/>
                </a:solidFill>
              </a:rPr>
              <a:t>grosso</a:t>
            </a:r>
            <a:r>
              <a:rPr lang="nl-BE" sz="2400" dirty="0" smtClean="0">
                <a:solidFill>
                  <a:schemeClr val="accent6"/>
                </a:solidFill>
              </a:rPr>
              <a:t> </a:t>
            </a:r>
            <a:r>
              <a:rPr lang="nl-BE" sz="2400" dirty="0" err="1" smtClean="0">
                <a:solidFill>
                  <a:schemeClr val="accent6"/>
                </a:solidFill>
              </a:rPr>
              <a:t>modo</a:t>
            </a:r>
            <a:r>
              <a:rPr lang="nl-BE" sz="2400" dirty="0" smtClean="0">
                <a:solidFill>
                  <a:schemeClr val="accent6"/>
                </a:solidFill>
              </a:rPr>
              <a:t> A OISZ, B </a:t>
            </a:r>
            <a:r>
              <a:rPr lang="nl-BE" sz="2400" dirty="0" err="1" smtClean="0">
                <a:solidFill>
                  <a:schemeClr val="accent6"/>
                </a:solidFill>
              </a:rPr>
              <a:t>FOD’s</a:t>
            </a:r>
            <a:r>
              <a:rPr lang="nl-BE" sz="2400" dirty="0" smtClean="0">
                <a:solidFill>
                  <a:schemeClr val="accent6"/>
                </a:solidFill>
              </a:rPr>
              <a:t> &amp; ‘regio’s’, C </a:t>
            </a:r>
            <a:r>
              <a:rPr lang="nl-BE" sz="2400" dirty="0" err="1" smtClean="0">
                <a:solidFill>
                  <a:schemeClr val="accent6"/>
                </a:solidFill>
              </a:rPr>
              <a:t>OCMW’s</a:t>
            </a:r>
            <a:r>
              <a:rPr lang="nl-BE" sz="2400" dirty="0" smtClean="0">
                <a:solidFill>
                  <a:schemeClr val="accent6"/>
                </a:solidFill>
              </a:rPr>
              <a:t> met degressief stemrecht in functie van belang / bijdrage)</a:t>
            </a:r>
          </a:p>
          <a:p>
            <a:pPr>
              <a:buClr>
                <a:srgbClr val="9B008F"/>
              </a:buClr>
            </a:pPr>
            <a:r>
              <a:rPr lang="nl-BE" sz="2400" dirty="0" smtClean="0">
                <a:solidFill>
                  <a:schemeClr val="accent6"/>
                </a:solidFill>
              </a:rPr>
              <a:t>Bestuursorgaan (20 leden, </a:t>
            </a:r>
            <a:br>
              <a:rPr lang="nl-BE" sz="2400" dirty="0" smtClean="0">
                <a:solidFill>
                  <a:schemeClr val="accent6"/>
                </a:solidFill>
              </a:rPr>
            </a:br>
            <a:r>
              <a:rPr lang="nl-BE" sz="2400" dirty="0" smtClean="0">
                <a:solidFill>
                  <a:schemeClr val="accent6"/>
                </a:solidFill>
              </a:rPr>
              <a:t>11 voorgedragen </a:t>
            </a:r>
            <a:r>
              <a:rPr lang="nl-BE" sz="2400" dirty="0" err="1" smtClean="0">
                <a:solidFill>
                  <a:schemeClr val="accent6"/>
                </a:solidFill>
              </a:rPr>
              <a:t>cat</a:t>
            </a:r>
            <a:r>
              <a:rPr lang="nl-BE" sz="2400" dirty="0" smtClean="0">
                <a:solidFill>
                  <a:schemeClr val="accent6"/>
                </a:solidFill>
              </a:rPr>
              <a:t> A, 2 door </a:t>
            </a:r>
            <a:r>
              <a:rPr lang="nl-BE" sz="2400" dirty="0" err="1" smtClean="0">
                <a:solidFill>
                  <a:schemeClr val="accent6"/>
                </a:solidFill>
              </a:rPr>
              <a:t>cat</a:t>
            </a:r>
            <a:r>
              <a:rPr lang="nl-BE" sz="2400" dirty="0" smtClean="0">
                <a:solidFill>
                  <a:schemeClr val="accent6"/>
                </a:solidFill>
              </a:rPr>
              <a:t> B, </a:t>
            </a:r>
            <a:br>
              <a:rPr lang="nl-BE" sz="2400" dirty="0" smtClean="0">
                <a:solidFill>
                  <a:schemeClr val="accent6"/>
                </a:solidFill>
              </a:rPr>
            </a:br>
            <a:r>
              <a:rPr lang="nl-BE" sz="2400" dirty="0" smtClean="0">
                <a:solidFill>
                  <a:schemeClr val="accent6"/>
                </a:solidFill>
              </a:rPr>
              <a:t>1 door </a:t>
            </a:r>
            <a:r>
              <a:rPr lang="nl-BE" sz="2400" dirty="0" err="1" smtClean="0">
                <a:solidFill>
                  <a:schemeClr val="accent6"/>
                </a:solidFill>
              </a:rPr>
              <a:t>cat</a:t>
            </a:r>
            <a:r>
              <a:rPr lang="nl-BE" sz="2400" dirty="0" smtClean="0">
                <a:solidFill>
                  <a:schemeClr val="accent6"/>
                </a:solidFill>
              </a:rPr>
              <a:t> C, 4 door A.V. als geheel, 1 door Min S.Z., 1 door Min Budget)</a:t>
            </a:r>
          </a:p>
          <a:p>
            <a:pPr>
              <a:buClr>
                <a:srgbClr val="9B008F"/>
              </a:buClr>
            </a:pPr>
            <a:r>
              <a:rPr lang="nl-BE" sz="2400" dirty="0" smtClean="0">
                <a:solidFill>
                  <a:schemeClr val="accent6"/>
                </a:solidFill>
              </a:rPr>
              <a:t>Auditcomité (6 bestuursleden, 3 externe leden)</a:t>
            </a:r>
          </a:p>
          <a:p>
            <a:pPr>
              <a:buClr>
                <a:srgbClr val="9B008F"/>
              </a:buClr>
            </a:pPr>
            <a:r>
              <a:rPr lang="nl-BE" sz="2400" dirty="0" smtClean="0">
                <a:solidFill>
                  <a:schemeClr val="accent6"/>
                </a:solidFill>
              </a:rPr>
              <a:t>Strategisch comité (11 bestuursleden en het Directiecomité)</a:t>
            </a:r>
            <a:endParaRPr lang="nl-BE" sz="2400" dirty="0">
              <a:solidFill>
                <a:schemeClr val="accent6"/>
              </a:solidFill>
            </a:endParaRPr>
          </a:p>
        </p:txBody>
      </p:sp>
      <p:sp>
        <p:nvSpPr>
          <p:cNvPr id="6" name="Content Placeholder 5"/>
          <p:cNvSpPr txBox="1">
            <a:spLocks/>
          </p:cNvSpPr>
          <p:nvPr/>
        </p:nvSpPr>
        <p:spPr>
          <a:xfrm>
            <a:off x="6193370" y="1294341"/>
            <a:ext cx="5789245" cy="53177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9B008F"/>
              </a:buClr>
            </a:pPr>
            <a:r>
              <a:rPr lang="nl-BE" sz="2400" dirty="0" smtClean="0">
                <a:solidFill>
                  <a:schemeClr val="accent6">
                    <a:lumMod val="60000"/>
                    <a:lumOff val="40000"/>
                  </a:schemeClr>
                </a:solidFill>
              </a:rPr>
              <a:t>Assemblée générale (les 309 </a:t>
            </a:r>
            <a:r>
              <a:rPr lang="nl-BE" sz="2400" dirty="0" err="1" smtClean="0">
                <a:solidFill>
                  <a:schemeClr val="accent6">
                    <a:lumMod val="60000"/>
                    <a:lumOff val="40000"/>
                  </a:schemeClr>
                </a:solidFill>
              </a:rPr>
              <a:t>membres</a:t>
            </a:r>
            <a:r>
              <a:rPr lang="nl-BE" sz="2400" dirty="0" smtClean="0">
                <a:solidFill>
                  <a:schemeClr val="accent6">
                    <a:lumMod val="60000"/>
                    <a:lumOff val="40000"/>
                  </a:schemeClr>
                </a:solidFill>
              </a:rPr>
              <a:t>, en </a:t>
            </a:r>
            <a:r>
              <a:rPr lang="nl-BE" sz="2400" dirty="0" err="1" smtClean="0">
                <a:solidFill>
                  <a:schemeClr val="accent6">
                    <a:lumMod val="60000"/>
                    <a:lumOff val="40000"/>
                  </a:schemeClr>
                </a:solidFill>
              </a:rPr>
              <a:t>trois</a:t>
            </a:r>
            <a:r>
              <a:rPr lang="nl-BE" sz="2400" dirty="0" smtClean="0">
                <a:solidFill>
                  <a:schemeClr val="accent6">
                    <a:lumMod val="60000"/>
                    <a:lumOff val="40000"/>
                  </a:schemeClr>
                </a:solidFill>
              </a:rPr>
              <a:t> </a:t>
            </a:r>
            <a:r>
              <a:rPr lang="nl-BE" sz="2400" dirty="0" err="1" smtClean="0">
                <a:solidFill>
                  <a:schemeClr val="accent6">
                    <a:lumMod val="60000"/>
                    <a:lumOff val="40000"/>
                  </a:schemeClr>
                </a:solidFill>
              </a:rPr>
              <a:t>catégories</a:t>
            </a:r>
            <a:r>
              <a:rPr lang="nl-BE" sz="2400" dirty="0" smtClean="0">
                <a:solidFill>
                  <a:schemeClr val="accent6">
                    <a:lumMod val="60000"/>
                    <a:lumOff val="40000"/>
                  </a:schemeClr>
                </a:solidFill>
              </a:rPr>
              <a:t>, </a:t>
            </a:r>
            <a:r>
              <a:rPr lang="nl-BE" sz="2400" dirty="0" err="1" smtClean="0">
                <a:solidFill>
                  <a:schemeClr val="accent6">
                    <a:lumMod val="60000"/>
                    <a:lumOff val="40000"/>
                  </a:schemeClr>
                </a:solidFill>
              </a:rPr>
              <a:t>grosso</a:t>
            </a:r>
            <a:r>
              <a:rPr lang="nl-BE" sz="2400" dirty="0" smtClean="0">
                <a:solidFill>
                  <a:schemeClr val="accent6">
                    <a:lumMod val="60000"/>
                    <a:lumOff val="40000"/>
                  </a:schemeClr>
                </a:solidFill>
              </a:rPr>
              <a:t> </a:t>
            </a:r>
            <a:r>
              <a:rPr lang="nl-BE" sz="2400" dirty="0" err="1" smtClean="0">
                <a:solidFill>
                  <a:schemeClr val="accent6">
                    <a:lumMod val="60000"/>
                    <a:lumOff val="40000"/>
                  </a:schemeClr>
                </a:solidFill>
              </a:rPr>
              <a:t>modo</a:t>
            </a:r>
            <a:r>
              <a:rPr lang="nl-BE" sz="2400" dirty="0" smtClean="0">
                <a:solidFill>
                  <a:schemeClr val="accent6">
                    <a:lumMod val="60000"/>
                    <a:lumOff val="40000"/>
                  </a:schemeClr>
                </a:solidFill>
              </a:rPr>
              <a:t> A IPSS, B SPF &amp; ‘</a:t>
            </a:r>
            <a:r>
              <a:rPr lang="nl-BE" sz="2400" dirty="0" err="1" smtClean="0">
                <a:solidFill>
                  <a:schemeClr val="accent6">
                    <a:lumMod val="60000"/>
                    <a:lumOff val="40000"/>
                  </a:schemeClr>
                </a:solidFill>
              </a:rPr>
              <a:t>régions</a:t>
            </a:r>
            <a:r>
              <a:rPr lang="nl-BE" sz="2400" dirty="0" smtClean="0">
                <a:solidFill>
                  <a:schemeClr val="accent6">
                    <a:lumMod val="60000"/>
                    <a:lumOff val="40000"/>
                  </a:schemeClr>
                </a:solidFill>
              </a:rPr>
              <a:t>’, C CPAS </a:t>
            </a:r>
            <a:r>
              <a:rPr lang="nl-BE" sz="2400" dirty="0" err="1" smtClean="0">
                <a:solidFill>
                  <a:schemeClr val="accent6">
                    <a:lumMod val="60000"/>
                    <a:lumOff val="40000"/>
                  </a:schemeClr>
                </a:solidFill>
              </a:rPr>
              <a:t>avec</a:t>
            </a:r>
            <a:r>
              <a:rPr lang="nl-BE" sz="2400" dirty="0" smtClean="0">
                <a:solidFill>
                  <a:schemeClr val="accent6">
                    <a:lumMod val="60000"/>
                    <a:lumOff val="40000"/>
                  </a:schemeClr>
                </a:solidFill>
              </a:rPr>
              <a:t> </a:t>
            </a:r>
            <a:r>
              <a:rPr lang="nl-BE" sz="2400" dirty="0" err="1" smtClean="0">
                <a:solidFill>
                  <a:schemeClr val="accent6">
                    <a:lumMod val="60000"/>
                    <a:lumOff val="40000"/>
                  </a:schemeClr>
                </a:solidFill>
              </a:rPr>
              <a:t>droit</a:t>
            </a:r>
            <a:r>
              <a:rPr lang="nl-BE" sz="2400" dirty="0" smtClean="0">
                <a:solidFill>
                  <a:schemeClr val="accent6">
                    <a:lumMod val="60000"/>
                    <a:lumOff val="40000"/>
                  </a:schemeClr>
                </a:solidFill>
              </a:rPr>
              <a:t> de </a:t>
            </a:r>
            <a:r>
              <a:rPr lang="nl-BE" sz="2400" dirty="0" err="1" smtClean="0">
                <a:solidFill>
                  <a:schemeClr val="accent6">
                    <a:lumMod val="60000"/>
                    <a:lumOff val="40000"/>
                  </a:schemeClr>
                </a:solidFill>
              </a:rPr>
              <a:t>vote</a:t>
            </a:r>
            <a:r>
              <a:rPr lang="nl-BE" sz="2400" dirty="0" smtClean="0">
                <a:solidFill>
                  <a:schemeClr val="accent6">
                    <a:lumMod val="60000"/>
                    <a:lumOff val="40000"/>
                  </a:schemeClr>
                </a:solidFill>
              </a:rPr>
              <a:t> </a:t>
            </a:r>
            <a:r>
              <a:rPr lang="nl-BE" sz="2400" dirty="0" err="1" smtClean="0">
                <a:solidFill>
                  <a:schemeClr val="accent6">
                    <a:lumMod val="60000"/>
                    <a:lumOff val="40000"/>
                  </a:schemeClr>
                </a:solidFill>
              </a:rPr>
              <a:t>dégressif</a:t>
            </a:r>
            <a:r>
              <a:rPr lang="nl-BE" sz="2400" dirty="0" smtClean="0">
                <a:solidFill>
                  <a:schemeClr val="accent6">
                    <a:lumMod val="60000"/>
                    <a:lumOff val="40000"/>
                  </a:schemeClr>
                </a:solidFill>
              </a:rPr>
              <a:t> en </a:t>
            </a:r>
            <a:r>
              <a:rPr lang="nl-BE" sz="2400" dirty="0" err="1" smtClean="0">
                <a:solidFill>
                  <a:schemeClr val="accent6">
                    <a:lumMod val="60000"/>
                    <a:lumOff val="40000"/>
                  </a:schemeClr>
                </a:solidFill>
              </a:rPr>
              <a:t>fonction</a:t>
            </a:r>
            <a:r>
              <a:rPr lang="nl-BE" sz="2400" dirty="0" smtClean="0">
                <a:solidFill>
                  <a:schemeClr val="accent6">
                    <a:lumMod val="60000"/>
                    <a:lumOff val="40000"/>
                  </a:schemeClr>
                </a:solidFill>
              </a:rPr>
              <a:t> de </a:t>
            </a:r>
            <a:r>
              <a:rPr lang="nl-BE" sz="2400" dirty="0" err="1" smtClean="0">
                <a:solidFill>
                  <a:schemeClr val="accent6">
                    <a:lumMod val="60000"/>
                    <a:lumOff val="40000"/>
                  </a:schemeClr>
                </a:solidFill>
              </a:rPr>
              <a:t>l’importance</a:t>
            </a:r>
            <a:r>
              <a:rPr lang="nl-BE" sz="2400" dirty="0" smtClean="0">
                <a:solidFill>
                  <a:schemeClr val="accent6">
                    <a:lumMod val="60000"/>
                    <a:lumOff val="40000"/>
                  </a:schemeClr>
                </a:solidFill>
              </a:rPr>
              <a:t> / </a:t>
            </a:r>
            <a:r>
              <a:rPr lang="nl-BE" sz="2400" dirty="0" err="1" smtClean="0">
                <a:solidFill>
                  <a:schemeClr val="accent6">
                    <a:lumMod val="60000"/>
                    <a:lumOff val="40000"/>
                  </a:schemeClr>
                </a:solidFill>
              </a:rPr>
              <a:t>contribution</a:t>
            </a:r>
            <a:r>
              <a:rPr lang="nl-BE" sz="2400" dirty="0" smtClean="0">
                <a:solidFill>
                  <a:schemeClr val="accent6">
                    <a:lumMod val="60000"/>
                    <a:lumOff val="40000"/>
                  </a:schemeClr>
                </a:solidFill>
              </a:rPr>
              <a:t>)</a:t>
            </a:r>
          </a:p>
          <a:p>
            <a:pPr>
              <a:buClr>
                <a:srgbClr val="9B008F"/>
              </a:buClr>
            </a:pPr>
            <a:r>
              <a:rPr lang="nl-BE" sz="2400" dirty="0" err="1" smtClean="0">
                <a:solidFill>
                  <a:schemeClr val="accent6">
                    <a:lumMod val="60000"/>
                    <a:lumOff val="40000"/>
                  </a:schemeClr>
                </a:solidFill>
              </a:rPr>
              <a:t>Organe</a:t>
            </a:r>
            <a:r>
              <a:rPr lang="nl-BE" sz="2400" dirty="0" smtClean="0">
                <a:solidFill>
                  <a:schemeClr val="accent6">
                    <a:lumMod val="60000"/>
                    <a:lumOff val="40000"/>
                  </a:schemeClr>
                </a:solidFill>
              </a:rPr>
              <a:t> </a:t>
            </a:r>
            <a:r>
              <a:rPr lang="nl-BE" sz="2400" dirty="0" err="1" smtClean="0">
                <a:solidFill>
                  <a:schemeClr val="accent6">
                    <a:lumMod val="60000"/>
                    <a:lumOff val="40000"/>
                  </a:schemeClr>
                </a:solidFill>
              </a:rPr>
              <a:t>d’administration</a:t>
            </a:r>
            <a:r>
              <a:rPr lang="nl-BE" sz="2400" dirty="0" smtClean="0">
                <a:solidFill>
                  <a:schemeClr val="accent6">
                    <a:lumMod val="60000"/>
                    <a:lumOff val="40000"/>
                  </a:schemeClr>
                </a:solidFill>
              </a:rPr>
              <a:t> (20 </a:t>
            </a:r>
            <a:r>
              <a:rPr lang="nl-BE" sz="2400" dirty="0" err="1" smtClean="0">
                <a:solidFill>
                  <a:schemeClr val="accent6">
                    <a:lumMod val="60000"/>
                    <a:lumOff val="40000"/>
                  </a:schemeClr>
                </a:solidFill>
              </a:rPr>
              <a:t>membres</a:t>
            </a:r>
            <a:r>
              <a:rPr lang="nl-BE" sz="2400" dirty="0" smtClean="0">
                <a:solidFill>
                  <a:schemeClr val="accent6">
                    <a:lumMod val="60000"/>
                    <a:lumOff val="40000"/>
                  </a:schemeClr>
                </a:solidFill>
              </a:rPr>
              <a:t>, </a:t>
            </a:r>
            <a:br>
              <a:rPr lang="nl-BE" sz="2400" dirty="0" smtClean="0">
                <a:solidFill>
                  <a:schemeClr val="accent6">
                    <a:lumMod val="60000"/>
                    <a:lumOff val="40000"/>
                  </a:schemeClr>
                </a:solidFill>
              </a:rPr>
            </a:br>
            <a:r>
              <a:rPr lang="nl-BE" sz="2400" dirty="0" smtClean="0">
                <a:solidFill>
                  <a:schemeClr val="accent6">
                    <a:lumMod val="60000"/>
                    <a:lumOff val="40000"/>
                  </a:schemeClr>
                </a:solidFill>
              </a:rPr>
              <a:t>11 </a:t>
            </a:r>
            <a:r>
              <a:rPr lang="nl-BE" sz="2400" dirty="0" err="1" smtClean="0">
                <a:solidFill>
                  <a:schemeClr val="accent6">
                    <a:lumMod val="60000"/>
                    <a:lumOff val="40000"/>
                  </a:schemeClr>
                </a:solidFill>
              </a:rPr>
              <a:t>nommés</a:t>
            </a:r>
            <a:r>
              <a:rPr lang="nl-BE" sz="2400" dirty="0" smtClean="0">
                <a:solidFill>
                  <a:schemeClr val="accent6">
                    <a:lumMod val="60000"/>
                    <a:lumOff val="40000"/>
                  </a:schemeClr>
                </a:solidFill>
              </a:rPr>
              <a:t> </a:t>
            </a:r>
            <a:r>
              <a:rPr lang="nl-BE" sz="2400" dirty="0" err="1" smtClean="0">
                <a:solidFill>
                  <a:schemeClr val="accent6">
                    <a:lumMod val="60000"/>
                    <a:lumOff val="40000"/>
                  </a:schemeClr>
                </a:solidFill>
              </a:rPr>
              <a:t>cat</a:t>
            </a:r>
            <a:r>
              <a:rPr lang="nl-BE" sz="2400" dirty="0" smtClean="0">
                <a:solidFill>
                  <a:schemeClr val="accent6">
                    <a:lumMod val="60000"/>
                    <a:lumOff val="40000"/>
                  </a:schemeClr>
                </a:solidFill>
              </a:rPr>
              <a:t> A, 2 par </a:t>
            </a:r>
            <a:r>
              <a:rPr lang="nl-BE" sz="2400" dirty="0" err="1" smtClean="0">
                <a:solidFill>
                  <a:schemeClr val="accent6">
                    <a:lumMod val="60000"/>
                    <a:lumOff val="40000"/>
                  </a:schemeClr>
                </a:solidFill>
              </a:rPr>
              <a:t>cat</a:t>
            </a:r>
            <a:r>
              <a:rPr lang="nl-BE" sz="2400" dirty="0" smtClean="0">
                <a:solidFill>
                  <a:schemeClr val="accent6">
                    <a:lumMod val="60000"/>
                    <a:lumOff val="40000"/>
                  </a:schemeClr>
                </a:solidFill>
              </a:rPr>
              <a:t> B, 1 par </a:t>
            </a:r>
            <a:r>
              <a:rPr lang="nl-BE" sz="2400" dirty="0" err="1" smtClean="0">
                <a:solidFill>
                  <a:schemeClr val="accent6">
                    <a:lumMod val="60000"/>
                    <a:lumOff val="40000"/>
                  </a:schemeClr>
                </a:solidFill>
              </a:rPr>
              <a:t>cat</a:t>
            </a:r>
            <a:r>
              <a:rPr lang="nl-BE" sz="2400" dirty="0" smtClean="0">
                <a:solidFill>
                  <a:schemeClr val="accent6">
                    <a:lumMod val="60000"/>
                    <a:lumOff val="40000"/>
                  </a:schemeClr>
                </a:solidFill>
              </a:rPr>
              <a:t> C, </a:t>
            </a:r>
            <a:br>
              <a:rPr lang="nl-BE" sz="2400" dirty="0" smtClean="0">
                <a:solidFill>
                  <a:schemeClr val="accent6">
                    <a:lumMod val="60000"/>
                    <a:lumOff val="40000"/>
                  </a:schemeClr>
                </a:solidFill>
              </a:rPr>
            </a:br>
            <a:r>
              <a:rPr lang="nl-BE" sz="2400" dirty="0" smtClean="0">
                <a:solidFill>
                  <a:schemeClr val="accent6">
                    <a:lumMod val="60000"/>
                    <a:lumOff val="40000"/>
                  </a:schemeClr>
                </a:solidFill>
              </a:rPr>
              <a:t>4 par AG dans </a:t>
            </a:r>
            <a:r>
              <a:rPr lang="nl-BE" sz="2400" dirty="0" err="1" smtClean="0">
                <a:solidFill>
                  <a:schemeClr val="accent6">
                    <a:lumMod val="60000"/>
                    <a:lumOff val="40000"/>
                  </a:schemeClr>
                </a:solidFill>
              </a:rPr>
              <a:t>son</a:t>
            </a:r>
            <a:r>
              <a:rPr lang="nl-BE" sz="2400" dirty="0" smtClean="0">
                <a:solidFill>
                  <a:schemeClr val="accent6">
                    <a:lumMod val="60000"/>
                    <a:lumOff val="40000"/>
                  </a:schemeClr>
                </a:solidFill>
              </a:rPr>
              <a:t> ensemble, 1 par Min </a:t>
            </a:r>
            <a:r>
              <a:rPr lang="nl-BE" sz="2400" dirty="0" err="1" smtClean="0">
                <a:solidFill>
                  <a:schemeClr val="accent6">
                    <a:lumMod val="60000"/>
                    <a:lumOff val="40000"/>
                  </a:schemeClr>
                </a:solidFill>
              </a:rPr>
              <a:t>SecSoc</a:t>
            </a:r>
            <a:r>
              <a:rPr lang="nl-BE" sz="2400" dirty="0" smtClean="0">
                <a:solidFill>
                  <a:schemeClr val="accent6">
                    <a:lumMod val="60000"/>
                    <a:lumOff val="40000"/>
                  </a:schemeClr>
                </a:solidFill>
              </a:rPr>
              <a:t>, 1 par Min Budget)</a:t>
            </a:r>
          </a:p>
          <a:p>
            <a:pPr>
              <a:buClr>
                <a:srgbClr val="9B008F"/>
              </a:buClr>
            </a:pPr>
            <a:r>
              <a:rPr lang="nl-BE" sz="2400" dirty="0" smtClean="0">
                <a:solidFill>
                  <a:schemeClr val="accent6">
                    <a:lumMod val="60000"/>
                    <a:lumOff val="40000"/>
                  </a:schemeClr>
                </a:solidFill>
              </a:rPr>
              <a:t>Comité </a:t>
            </a:r>
            <a:r>
              <a:rPr lang="nl-BE" sz="2400" dirty="0" err="1" smtClean="0">
                <a:solidFill>
                  <a:schemeClr val="accent6">
                    <a:lumMod val="60000"/>
                    <a:lumOff val="40000"/>
                  </a:schemeClr>
                </a:solidFill>
              </a:rPr>
              <a:t>d’audit</a:t>
            </a:r>
            <a:r>
              <a:rPr lang="nl-BE" sz="2400" dirty="0" smtClean="0">
                <a:solidFill>
                  <a:schemeClr val="accent6">
                    <a:lumMod val="60000"/>
                    <a:lumOff val="40000"/>
                  </a:schemeClr>
                </a:solidFill>
              </a:rPr>
              <a:t> (6 administrateurs, </a:t>
            </a:r>
            <a:br>
              <a:rPr lang="nl-BE" sz="2400" dirty="0" smtClean="0">
                <a:solidFill>
                  <a:schemeClr val="accent6">
                    <a:lumMod val="60000"/>
                    <a:lumOff val="40000"/>
                  </a:schemeClr>
                </a:solidFill>
              </a:rPr>
            </a:br>
            <a:r>
              <a:rPr lang="nl-BE" sz="2400" dirty="0" smtClean="0">
                <a:solidFill>
                  <a:schemeClr val="accent6">
                    <a:lumMod val="60000"/>
                    <a:lumOff val="40000"/>
                  </a:schemeClr>
                </a:solidFill>
              </a:rPr>
              <a:t>3 </a:t>
            </a:r>
            <a:r>
              <a:rPr lang="nl-BE" sz="2400" dirty="0" err="1" smtClean="0">
                <a:solidFill>
                  <a:schemeClr val="accent6">
                    <a:lumMod val="60000"/>
                    <a:lumOff val="40000"/>
                  </a:schemeClr>
                </a:solidFill>
              </a:rPr>
              <a:t>membres</a:t>
            </a:r>
            <a:r>
              <a:rPr lang="nl-BE" sz="2400" dirty="0" smtClean="0">
                <a:solidFill>
                  <a:schemeClr val="accent6">
                    <a:lumMod val="60000"/>
                    <a:lumOff val="40000"/>
                  </a:schemeClr>
                </a:solidFill>
              </a:rPr>
              <a:t> </a:t>
            </a:r>
            <a:r>
              <a:rPr lang="nl-BE" sz="2400" dirty="0" err="1" smtClean="0">
                <a:solidFill>
                  <a:schemeClr val="accent6">
                    <a:lumMod val="60000"/>
                    <a:lumOff val="40000"/>
                  </a:schemeClr>
                </a:solidFill>
              </a:rPr>
              <a:t>externes</a:t>
            </a:r>
            <a:r>
              <a:rPr lang="nl-BE" sz="2400" dirty="0" smtClean="0">
                <a:solidFill>
                  <a:schemeClr val="accent6">
                    <a:lumMod val="60000"/>
                    <a:lumOff val="40000"/>
                  </a:schemeClr>
                </a:solidFill>
              </a:rPr>
              <a:t>)</a:t>
            </a:r>
          </a:p>
          <a:p>
            <a:pPr>
              <a:buClr>
                <a:srgbClr val="9B008F"/>
              </a:buClr>
            </a:pPr>
            <a:r>
              <a:rPr lang="nl-BE" sz="2400" dirty="0" smtClean="0">
                <a:solidFill>
                  <a:schemeClr val="accent6">
                    <a:lumMod val="60000"/>
                    <a:lumOff val="40000"/>
                  </a:schemeClr>
                </a:solidFill>
              </a:rPr>
              <a:t>Comité </a:t>
            </a:r>
            <a:r>
              <a:rPr lang="nl-BE" sz="2400" dirty="0" err="1" smtClean="0">
                <a:solidFill>
                  <a:schemeClr val="accent6">
                    <a:lumMod val="60000"/>
                    <a:lumOff val="40000"/>
                  </a:schemeClr>
                </a:solidFill>
              </a:rPr>
              <a:t>stratégique</a:t>
            </a:r>
            <a:r>
              <a:rPr lang="nl-BE" sz="2400" dirty="0" smtClean="0">
                <a:solidFill>
                  <a:schemeClr val="accent6">
                    <a:lumMod val="60000"/>
                    <a:lumOff val="40000"/>
                  </a:schemeClr>
                </a:solidFill>
              </a:rPr>
              <a:t> (11 administrateurs et </a:t>
            </a:r>
            <a:r>
              <a:rPr lang="nl-BE" sz="2400" dirty="0" err="1" smtClean="0">
                <a:solidFill>
                  <a:schemeClr val="accent6">
                    <a:lumMod val="60000"/>
                    <a:lumOff val="40000"/>
                  </a:schemeClr>
                </a:solidFill>
              </a:rPr>
              <a:t>le</a:t>
            </a:r>
            <a:r>
              <a:rPr lang="nl-BE" sz="2400" dirty="0" smtClean="0">
                <a:solidFill>
                  <a:schemeClr val="accent6">
                    <a:lumMod val="60000"/>
                    <a:lumOff val="40000"/>
                  </a:schemeClr>
                </a:solidFill>
              </a:rPr>
              <a:t> Comité de </a:t>
            </a:r>
            <a:r>
              <a:rPr lang="nl-BE" sz="2400" dirty="0" err="1" smtClean="0">
                <a:solidFill>
                  <a:schemeClr val="accent6">
                    <a:lumMod val="60000"/>
                    <a:lumOff val="40000"/>
                  </a:schemeClr>
                </a:solidFill>
              </a:rPr>
              <a:t>direction</a:t>
            </a:r>
            <a:r>
              <a:rPr lang="nl-BE" sz="2400" dirty="0" smtClean="0">
                <a:solidFill>
                  <a:schemeClr val="accent6">
                    <a:lumMod val="60000"/>
                    <a:lumOff val="40000"/>
                  </a:schemeClr>
                </a:solidFill>
              </a:rPr>
              <a:t>)</a:t>
            </a:r>
            <a:endParaRPr lang="nl-BE" sz="2400" dirty="0">
              <a:solidFill>
                <a:schemeClr val="accent6">
                  <a:lumMod val="60000"/>
                  <a:lumOff val="40000"/>
                </a:schemeClr>
              </a:solidFill>
            </a:endParaRPr>
          </a:p>
        </p:txBody>
      </p:sp>
    </p:spTree>
    <p:extLst>
      <p:ext uri="{BB962C8B-B14F-4D97-AF65-F5344CB8AC3E}">
        <p14:creationId xmlns:p14="http://schemas.microsoft.com/office/powerpoint/2010/main" val="732959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BE" smtClean="0"/>
              <a:t>eHealth: architecture</a:t>
            </a:r>
            <a:endParaRPr lang="en-US" dirty="0"/>
          </a:p>
        </p:txBody>
      </p:sp>
      <p:pic>
        <p:nvPicPr>
          <p:cNvPr id="56" name="Picture 7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5365" y="6076708"/>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Oval 83"/>
          <p:cNvSpPr>
            <a:spLocks noChangeArrowheads="1"/>
          </p:cNvSpPr>
          <p:nvPr/>
        </p:nvSpPr>
        <p:spPr bwMode="auto">
          <a:xfrm>
            <a:off x="2105215" y="4124083"/>
            <a:ext cx="989012"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fr-FR" altLang="en-US" sz="2400" b="1" i="1">
              <a:solidFill>
                <a:srgbClr val="000000"/>
              </a:solidFill>
              <a:latin typeface="Calibri" pitchFamily="34" charset="0"/>
            </a:endParaRPr>
          </a:p>
        </p:txBody>
      </p:sp>
      <p:sp>
        <p:nvSpPr>
          <p:cNvPr id="58" name="Oval 84"/>
          <p:cNvSpPr>
            <a:spLocks noChangeArrowheads="1"/>
          </p:cNvSpPr>
          <p:nvPr/>
        </p:nvSpPr>
        <p:spPr bwMode="auto">
          <a:xfrm>
            <a:off x="9466454" y="4117733"/>
            <a:ext cx="989013"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59" name="Rectangle 85"/>
          <p:cNvSpPr>
            <a:spLocks noChangeArrowheads="1"/>
          </p:cNvSpPr>
          <p:nvPr/>
        </p:nvSpPr>
        <p:spPr bwMode="auto">
          <a:xfrm>
            <a:off x="2614804" y="4125671"/>
            <a:ext cx="7364413" cy="1412875"/>
          </a:xfrm>
          <a:prstGeom prst="rect">
            <a:avLst/>
          </a:prstGeom>
          <a:gradFill rotWithShape="1">
            <a:gsLst>
              <a:gs pos="0">
                <a:srgbClr val="99CCFF">
                  <a:gamma/>
                  <a:shade val="46275"/>
                  <a:invGamma/>
                </a:srgbClr>
              </a:gs>
              <a:gs pos="50000">
                <a:srgbClr val="99CCFF"/>
              </a:gs>
              <a:gs pos="100000">
                <a:srgbClr val="99CCFF">
                  <a:gamma/>
                  <a:shade val="46275"/>
                  <a:invGamma/>
                </a:srgbClr>
              </a:gs>
            </a:gsLst>
            <a:lin ang="5400000" scaled="1"/>
          </a:gradFill>
          <a:ln w="9525">
            <a:noFill/>
            <a:miter lim="800000"/>
            <a:headEnd/>
            <a:tailEnd/>
          </a:ln>
          <a:effectLst/>
        </p:spPr>
        <p:txBody>
          <a:bodyPr wrap="none" anchor="ctr"/>
          <a:lstStyle/>
          <a:p>
            <a:pPr algn="ctr">
              <a:defRPr/>
            </a:pPr>
            <a:endParaRPr lang="fr-BE" sz="2400" b="1" i="1">
              <a:solidFill>
                <a:srgbClr val="FFFFFF"/>
              </a:solidFill>
              <a:effectLst>
                <a:outerShdw blurRad="38100" dist="38100" dir="2700000" algn="tl">
                  <a:srgbClr val="000000"/>
                </a:outerShdw>
              </a:effectLst>
            </a:endParaRPr>
          </a:p>
          <a:p>
            <a:pPr algn="ctr">
              <a:defRPr/>
            </a:pPr>
            <a:endParaRPr lang="en-GB" sz="2400" b="1" i="1">
              <a:solidFill>
                <a:srgbClr val="FFFFFF"/>
              </a:solidFill>
              <a:effectLst>
                <a:outerShdw blurRad="38100" dist="38100" dir="2700000" algn="tl">
                  <a:srgbClr val="000000"/>
                </a:outerShdw>
              </a:effectLst>
            </a:endParaRPr>
          </a:p>
        </p:txBody>
      </p:sp>
      <p:sp>
        <p:nvSpPr>
          <p:cNvPr id="60" name="Oval 86"/>
          <p:cNvSpPr>
            <a:spLocks noChangeArrowheads="1"/>
          </p:cNvSpPr>
          <p:nvPr/>
        </p:nvSpPr>
        <p:spPr bwMode="auto">
          <a:xfrm>
            <a:off x="3384740" y="4381256"/>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61" name="Oval 87"/>
          <p:cNvSpPr>
            <a:spLocks noChangeArrowheads="1"/>
          </p:cNvSpPr>
          <p:nvPr/>
        </p:nvSpPr>
        <p:spPr bwMode="auto">
          <a:xfrm>
            <a:off x="9290240" y="4374906"/>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62" name="Rectangle 88"/>
          <p:cNvSpPr>
            <a:spLocks noChangeArrowheads="1"/>
          </p:cNvSpPr>
          <p:nvPr/>
        </p:nvSpPr>
        <p:spPr bwMode="auto">
          <a:xfrm>
            <a:off x="3787967" y="4384433"/>
            <a:ext cx="5832475" cy="906463"/>
          </a:xfrm>
          <a:prstGeom prst="rect">
            <a:avLst/>
          </a:prstGeom>
          <a:gradFill rotWithShape="1">
            <a:gsLst>
              <a:gs pos="0">
                <a:srgbClr val="99CC00">
                  <a:gamma/>
                  <a:shade val="46275"/>
                  <a:invGamma/>
                </a:srgbClr>
              </a:gs>
              <a:gs pos="50000">
                <a:srgbClr val="99CC00"/>
              </a:gs>
              <a:gs pos="100000">
                <a:srgbClr val="99CC00">
                  <a:gamma/>
                  <a:shade val="46275"/>
                  <a:invGamma/>
                </a:srgbClr>
              </a:gs>
            </a:gsLst>
            <a:lin ang="5400000" scaled="1"/>
          </a:gradFill>
          <a:ln w="9525">
            <a:noFill/>
            <a:miter lim="800000"/>
            <a:headEnd/>
            <a:tailEnd/>
          </a:ln>
          <a:effectLst/>
        </p:spPr>
        <p:txBody>
          <a:bodyPr wrap="none" anchor="ctr"/>
          <a:lstStyle/>
          <a:p>
            <a:pPr algn="ctr">
              <a:defRPr/>
            </a:pPr>
            <a:r>
              <a:rPr lang="nl-BE" sz="2400" b="1" i="1" dirty="0">
                <a:solidFill>
                  <a:srgbClr val="FFFFFF"/>
                </a:solidFill>
                <a:effectLst>
                  <a:outerShdw blurRad="38100" dist="38100" dir="2700000" algn="tl">
                    <a:srgbClr val="000000"/>
                  </a:outerShdw>
                </a:effectLst>
              </a:rPr>
              <a:t>Basic services</a:t>
            </a:r>
          </a:p>
          <a:p>
            <a:pPr algn="ctr">
              <a:defRPr/>
            </a:pPr>
            <a:r>
              <a:rPr lang="nl-BE" sz="2400" b="1" i="1" dirty="0">
                <a:solidFill>
                  <a:srgbClr val="07766F"/>
                </a:solidFill>
                <a:effectLst>
                  <a:outerShdw blurRad="38100" dist="38100" dir="2700000" algn="tl">
                    <a:srgbClr val="000000"/>
                  </a:outerShdw>
                </a:effectLst>
              </a:rPr>
              <a:t>eHealth-</a:t>
            </a:r>
            <a:r>
              <a:rPr lang="nl-BE" sz="2400" b="1" i="1" dirty="0">
                <a:solidFill>
                  <a:srgbClr val="C00000"/>
                </a:solidFill>
                <a:effectLst>
                  <a:outerShdw blurRad="38100" dist="38100" dir="2700000" algn="tl">
                    <a:srgbClr val="000000"/>
                  </a:outerShdw>
                </a:effectLst>
              </a:rPr>
              <a:t>platform</a:t>
            </a:r>
          </a:p>
        </p:txBody>
      </p:sp>
      <p:sp>
        <p:nvSpPr>
          <p:cNvPr id="63" name="Text Box 89"/>
          <p:cNvSpPr txBox="1">
            <a:spLocks noChangeArrowheads="1"/>
          </p:cNvSpPr>
          <p:nvPr/>
        </p:nvSpPr>
        <p:spPr bwMode="auto">
          <a:xfrm>
            <a:off x="2054415" y="4598746"/>
            <a:ext cx="13997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nl-BE" altLang="en-US" sz="2400" b="1" i="1" dirty="0">
                <a:solidFill>
                  <a:srgbClr val="000000"/>
                </a:solidFill>
              </a:rPr>
              <a:t>Network</a:t>
            </a:r>
          </a:p>
        </p:txBody>
      </p:sp>
      <p:pic>
        <p:nvPicPr>
          <p:cNvPr id="64" name="Picture 3"/>
          <p:cNvPicPr>
            <a:picLocks noChangeAspect="1" noChangeArrowheads="1"/>
          </p:cNvPicPr>
          <p:nvPr/>
        </p:nvPicPr>
        <p:blipFill>
          <a:blip r:embed="rId4">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5905692" y="5979869"/>
            <a:ext cx="46672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Oval 5"/>
          <p:cNvSpPr>
            <a:spLocks noChangeArrowheads="1"/>
          </p:cNvSpPr>
          <p:nvPr/>
        </p:nvSpPr>
        <p:spPr bwMode="auto">
          <a:xfrm>
            <a:off x="4847158" y="1321102"/>
            <a:ext cx="2286000" cy="762000"/>
          </a:xfrm>
          <a:prstGeom prst="ellipse">
            <a:avLst/>
          </a:prstGeom>
          <a:noFill/>
          <a:ln w="9525">
            <a:noFill/>
            <a:round/>
            <a:headEnd/>
            <a:tailEnd/>
          </a:ln>
          <a:effectLst/>
        </p:spPr>
        <p:txBody>
          <a:bodyPr wrap="none" anchor="ctr"/>
          <a:lstStyle/>
          <a:p>
            <a:pPr algn="ctr">
              <a:defRPr/>
            </a:pPr>
            <a:r>
              <a:rPr lang="nl-BE" sz="2000" b="1" i="1" dirty="0" err="1">
                <a:solidFill>
                  <a:srgbClr val="000000"/>
                </a:solidFill>
                <a:effectLst>
                  <a:outerShdw blurRad="38100" dist="38100" dir="2700000" algn="tl">
                    <a:srgbClr val="C0C0C0"/>
                  </a:outerShdw>
                </a:effectLst>
              </a:rPr>
              <a:t>Patients</a:t>
            </a:r>
            <a:r>
              <a:rPr lang="nl-BE" sz="2000" b="1" i="1" dirty="0">
                <a:solidFill>
                  <a:srgbClr val="000000"/>
                </a:solidFill>
                <a:effectLst>
                  <a:outerShdw blurRad="38100" dist="38100" dir="2700000" algn="tl">
                    <a:srgbClr val="C0C0C0"/>
                  </a:outerShdw>
                </a:effectLst>
              </a:rPr>
              <a:t>, health care providers</a:t>
            </a:r>
          </a:p>
          <a:p>
            <a:pPr algn="ctr">
              <a:defRPr/>
            </a:pPr>
            <a:r>
              <a:rPr lang="nl-BE" sz="2000" b="1" i="1" dirty="0" err="1">
                <a:solidFill>
                  <a:srgbClr val="000000"/>
                </a:solidFill>
                <a:effectLst>
                  <a:outerShdw blurRad="38100" dist="38100" dir="2700000" algn="tl">
                    <a:srgbClr val="C0C0C0"/>
                  </a:outerShdw>
                </a:effectLst>
              </a:rPr>
              <a:t>and</a:t>
            </a:r>
            <a:r>
              <a:rPr lang="nl-BE" sz="2000" b="1" i="1" dirty="0">
                <a:solidFill>
                  <a:srgbClr val="000000"/>
                </a:solidFill>
                <a:effectLst>
                  <a:outerShdw blurRad="38100" dist="38100" dir="2700000" algn="tl">
                    <a:srgbClr val="C0C0C0"/>
                  </a:outerShdw>
                </a:effectLst>
              </a:rPr>
              <a:t> health care </a:t>
            </a:r>
            <a:r>
              <a:rPr lang="nl-BE" sz="2000" b="1" i="1" dirty="0" err="1">
                <a:solidFill>
                  <a:srgbClr val="000000"/>
                </a:solidFill>
                <a:effectLst>
                  <a:outerShdw blurRad="38100" dist="38100" dir="2700000" algn="tl">
                    <a:srgbClr val="C0C0C0"/>
                  </a:outerShdw>
                </a:effectLst>
              </a:rPr>
              <a:t>institutions</a:t>
            </a:r>
            <a:endParaRPr lang="nl-BE" sz="2000" b="1" i="1" dirty="0">
              <a:solidFill>
                <a:srgbClr val="FFFFFF"/>
              </a:solidFill>
              <a:effectLst>
                <a:outerShdw blurRad="38100" dist="38100" dir="2700000" algn="tl">
                  <a:srgbClr val="C0C0C0"/>
                </a:outerShdw>
              </a:effectLst>
            </a:endParaRPr>
          </a:p>
        </p:txBody>
      </p:sp>
      <p:sp>
        <p:nvSpPr>
          <p:cNvPr id="66" name="AutoShape 13"/>
          <p:cNvSpPr>
            <a:spLocks noChangeArrowheads="1"/>
          </p:cNvSpPr>
          <p:nvPr/>
        </p:nvSpPr>
        <p:spPr bwMode="blackWhite">
          <a:xfrm>
            <a:off x="7556690" y="5827469"/>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nl-BE" sz="2000" b="1" i="1" dirty="0">
                <a:solidFill>
                  <a:srgbClr val="FFCC99"/>
                </a:solidFill>
                <a:effectLst>
                  <a:outerShdw blurRad="38100" dist="38100" dir="2700000" algn="tl">
                    <a:srgbClr val="000000"/>
                  </a:outerShdw>
                </a:effectLst>
              </a:rPr>
              <a:t>AS</a:t>
            </a:r>
          </a:p>
        </p:txBody>
      </p:sp>
      <p:sp>
        <p:nvSpPr>
          <p:cNvPr id="67" name="AutoShape 14"/>
          <p:cNvSpPr>
            <a:spLocks noChangeArrowheads="1"/>
          </p:cNvSpPr>
          <p:nvPr/>
        </p:nvSpPr>
        <p:spPr bwMode="blackWhite">
          <a:xfrm>
            <a:off x="8855265" y="5827469"/>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nl-BE" sz="2000" b="1" i="1" dirty="0">
                <a:solidFill>
                  <a:srgbClr val="FFCC99"/>
                </a:solidFill>
                <a:effectLst>
                  <a:outerShdw blurRad="38100" dist="38100" dir="2700000" algn="tl">
                    <a:srgbClr val="000000"/>
                  </a:outerShdw>
                </a:effectLst>
              </a:rPr>
              <a:t>AS</a:t>
            </a:r>
          </a:p>
        </p:txBody>
      </p:sp>
      <p:sp>
        <p:nvSpPr>
          <p:cNvPr id="68" name="AutoShape 16"/>
          <p:cNvSpPr>
            <a:spLocks noChangeArrowheads="1"/>
          </p:cNvSpPr>
          <p:nvPr/>
        </p:nvSpPr>
        <p:spPr bwMode="blackWhite">
          <a:xfrm>
            <a:off x="6372415" y="5827469"/>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nl-BE" sz="2000" b="1" i="1" dirty="0">
                <a:solidFill>
                  <a:srgbClr val="FFCC99"/>
                </a:solidFill>
                <a:effectLst>
                  <a:outerShdw blurRad="38100" dist="38100" dir="2700000" algn="tl">
                    <a:srgbClr val="000000"/>
                  </a:outerShdw>
                </a:effectLst>
              </a:rPr>
              <a:t>AS</a:t>
            </a:r>
          </a:p>
        </p:txBody>
      </p:sp>
      <p:pic>
        <p:nvPicPr>
          <p:cNvPr id="69" name="Picture 20" descr="FOD_tekenin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48854" y="6006856"/>
            <a:ext cx="39211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Rectangle 21"/>
          <p:cNvSpPr>
            <a:spLocks noChangeArrowheads="1"/>
          </p:cNvSpPr>
          <p:nvPr/>
        </p:nvSpPr>
        <p:spPr bwMode="auto">
          <a:xfrm>
            <a:off x="2247137" y="6357694"/>
            <a:ext cx="11496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nl-BE" altLang="en-US" sz="2000" b="1" i="1" dirty="0">
                <a:solidFill>
                  <a:srgbClr val="CC9900"/>
                </a:solidFill>
                <a:latin typeface="Calibri" pitchFamily="34" charset="0"/>
              </a:rPr>
              <a:t>Suppliers</a:t>
            </a:r>
          </a:p>
        </p:txBody>
      </p:sp>
      <p:sp>
        <p:nvSpPr>
          <p:cNvPr id="71" name="Rectangle 22"/>
          <p:cNvSpPr>
            <a:spLocks noChangeArrowheads="1"/>
          </p:cNvSpPr>
          <p:nvPr/>
        </p:nvSpPr>
        <p:spPr bwMode="auto">
          <a:xfrm>
            <a:off x="2306122" y="3735144"/>
            <a:ext cx="7697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nl-BE" altLang="en-US" sz="2000" b="1" i="1" dirty="0">
                <a:solidFill>
                  <a:srgbClr val="CC9900"/>
                </a:solidFill>
                <a:latin typeface="Calibri" pitchFamily="34" charset="0"/>
              </a:rPr>
              <a:t>U</a:t>
            </a:r>
            <a:r>
              <a:rPr lang="nl-BE" altLang="en-US" sz="2000" b="1" i="1" dirty="0" smtClean="0">
                <a:solidFill>
                  <a:srgbClr val="CC9900"/>
                </a:solidFill>
                <a:latin typeface="Calibri" pitchFamily="34" charset="0"/>
              </a:rPr>
              <a:t>sers</a:t>
            </a:r>
            <a:endParaRPr lang="nl-BE" altLang="en-US" sz="2000" b="1" i="1" dirty="0">
              <a:solidFill>
                <a:srgbClr val="CC9900"/>
              </a:solidFill>
              <a:latin typeface="Calibri" pitchFamily="34" charset="0"/>
            </a:endParaRPr>
          </a:p>
        </p:txBody>
      </p:sp>
      <p:sp>
        <p:nvSpPr>
          <p:cNvPr id="72" name="AutoShape 23">
            <a:hlinkClick r:id="" action="ppaction://noaction" highlightClick="1"/>
          </p:cNvPr>
          <p:cNvSpPr>
            <a:spLocks noChangeArrowheads="1"/>
          </p:cNvSpPr>
          <p:nvPr/>
        </p:nvSpPr>
        <p:spPr bwMode="blackWhite">
          <a:xfrm>
            <a:off x="5123052" y="2749306"/>
            <a:ext cx="1219200" cy="914400"/>
          </a:xfrm>
          <a:prstGeom prst="actionButtonBlank">
            <a:avLst/>
          </a:prstGeom>
          <a:gradFill rotWithShape="0">
            <a:gsLst>
              <a:gs pos="0">
                <a:srgbClr val="969696">
                  <a:gamma/>
                  <a:tint val="53725"/>
                  <a:invGamma/>
                </a:srgbClr>
              </a:gs>
              <a:gs pos="100000">
                <a:srgbClr val="969696"/>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nl-BE" sz="1400" i="1" dirty="0">
                <a:solidFill>
                  <a:srgbClr val="3E6E5A"/>
                </a:solidFill>
                <a:effectLst>
                  <a:outerShdw blurRad="38100" dist="38100" dir="2700000" algn="tl">
                    <a:srgbClr val="000000"/>
                  </a:outerShdw>
                </a:effectLst>
              </a:rPr>
              <a:t>eHealth</a:t>
            </a:r>
            <a:r>
              <a:rPr lang="nl-BE" sz="1400" i="1" dirty="0">
                <a:solidFill>
                  <a:srgbClr val="FFFFFF"/>
                </a:solidFill>
                <a:effectLst>
                  <a:outerShdw blurRad="38100" dist="38100" dir="2700000" algn="tl">
                    <a:srgbClr val="000000"/>
                  </a:outerShdw>
                </a:effectLst>
              </a:rPr>
              <a:t>-portal</a:t>
            </a:r>
          </a:p>
        </p:txBody>
      </p:sp>
      <p:grpSp>
        <p:nvGrpSpPr>
          <p:cNvPr id="73" name="Group 24"/>
          <p:cNvGrpSpPr>
            <a:grpSpLocks/>
          </p:cNvGrpSpPr>
          <p:nvPr/>
        </p:nvGrpSpPr>
        <p:grpSpPr bwMode="auto">
          <a:xfrm>
            <a:off x="2390965" y="1955556"/>
            <a:ext cx="1219200" cy="914400"/>
            <a:chOff x="432" y="1200"/>
            <a:chExt cx="912" cy="672"/>
          </a:xfrm>
        </p:grpSpPr>
        <p:sp>
          <p:nvSpPr>
            <p:cNvPr id="74" name="AutoShape 25">
              <a:hlinkClick r:id="" action="ppaction://noaction" highlightClick="1"/>
            </p:cNvPr>
            <p:cNvSpPr>
              <a:spLocks noChangeArrowheads="1"/>
            </p:cNvSpPr>
            <p:nvPr/>
          </p:nvSpPr>
          <p:spPr bwMode="blackWhite">
            <a:xfrm>
              <a:off x="432" y="1200"/>
              <a:ext cx="912" cy="672"/>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nl-BE" sz="1400" i="1" dirty="0">
                  <a:solidFill>
                    <a:srgbClr val="FFFFFF"/>
                  </a:solidFill>
                  <a:effectLst>
                    <a:outerShdw blurRad="38100" dist="38100" dir="2700000" algn="tl">
                      <a:srgbClr val="000000"/>
                    </a:outerShdw>
                  </a:effectLst>
                </a:rPr>
                <a:t>Site </a:t>
              </a:r>
              <a:r>
                <a:rPr lang="nl-BE" sz="1400" i="1" dirty="0" err="1">
                  <a:solidFill>
                    <a:srgbClr val="FFFFFF"/>
                  </a:solidFill>
                  <a:effectLst>
                    <a:outerShdw blurRad="38100" dist="38100" dir="2700000" algn="tl">
                      <a:srgbClr val="000000"/>
                    </a:outerShdw>
                  </a:effectLst>
                </a:rPr>
                <a:t>Ministry</a:t>
              </a:r>
              <a:r>
                <a:rPr lang="nl-BE" sz="1400" i="1" dirty="0">
                  <a:solidFill>
                    <a:srgbClr val="FFFFFF"/>
                  </a:solidFill>
                  <a:effectLst>
                    <a:outerShdw blurRad="38100" dist="38100" dir="2700000" algn="tl">
                      <a:srgbClr val="000000"/>
                    </a:outerShdw>
                  </a:effectLst>
                </a:rPr>
                <a:t> </a:t>
              </a:r>
              <a:endParaRPr lang="nl-BE" sz="1000" i="1" dirty="0">
                <a:solidFill>
                  <a:srgbClr val="FFFFFF"/>
                </a:solidFill>
              </a:endParaRPr>
            </a:p>
          </p:txBody>
        </p:sp>
        <p:sp>
          <p:nvSpPr>
            <p:cNvPr id="75" name="AutoShape 26">
              <a:hlinkClick r:id="" action="ppaction://noaction" highlightClick="1"/>
            </p:cNvPr>
            <p:cNvSpPr>
              <a:spLocks noChangeArrowheads="1"/>
            </p:cNvSpPr>
            <p:nvPr/>
          </p:nvSpPr>
          <p:spPr bwMode="blackWhite">
            <a:xfrm>
              <a:off x="768" y="1440"/>
              <a:ext cx="384" cy="19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76" name="AutoShape 27">
              <a:hlinkClick r:id="" action="ppaction://noaction" highlightClick="1"/>
            </p:cNvPr>
            <p:cNvSpPr>
              <a:spLocks noChangeArrowheads="1"/>
            </p:cNvSpPr>
            <p:nvPr/>
          </p:nvSpPr>
          <p:spPr bwMode="blackWhite">
            <a:xfrm>
              <a:off x="816" y="1488"/>
              <a:ext cx="386" cy="191"/>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77" name="AutoShape 28">
              <a:hlinkClick r:id="" action="ppaction://noaction" highlightClick="1"/>
            </p:cNvPr>
            <p:cNvSpPr>
              <a:spLocks noChangeArrowheads="1"/>
            </p:cNvSpPr>
            <p:nvPr/>
          </p:nvSpPr>
          <p:spPr bwMode="blackWhite">
            <a:xfrm>
              <a:off x="864" y="1536"/>
              <a:ext cx="384" cy="193"/>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78" name="AutoShape 29">
              <a:hlinkClick r:id="" action="ppaction://noaction" highlightClick="1"/>
            </p:cNvPr>
            <p:cNvSpPr>
              <a:spLocks noChangeArrowheads="1"/>
            </p:cNvSpPr>
            <p:nvPr/>
          </p:nvSpPr>
          <p:spPr bwMode="blackWhite">
            <a:xfrm>
              <a:off x="912" y="1584"/>
              <a:ext cx="385" cy="192"/>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nl-BE" sz="1600" b="1" i="1" dirty="0">
                  <a:solidFill>
                    <a:srgbClr val="FFFFFF"/>
                  </a:solidFill>
                  <a:effectLst>
                    <a:outerShdw blurRad="38100" dist="38100" dir="2700000" algn="tl">
                      <a:srgbClr val="000000"/>
                    </a:outerShdw>
                  </a:effectLst>
                </a:rPr>
                <a:t>VAS</a:t>
              </a:r>
            </a:p>
          </p:txBody>
        </p:sp>
        <p:pic>
          <p:nvPicPr>
            <p:cNvPr id="79" name="Picture 30" descr="FOD_teken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 y="1605"/>
              <a:ext cx="240"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0" name="AutoShape 31">
            <a:hlinkClick r:id="" action="ppaction://noaction" highlightClick="1"/>
          </p:cNvPr>
          <p:cNvSpPr>
            <a:spLocks noChangeArrowheads="1"/>
          </p:cNvSpPr>
          <p:nvPr/>
        </p:nvSpPr>
        <p:spPr bwMode="blackWhite">
          <a:xfrm>
            <a:off x="7802752" y="2295283"/>
            <a:ext cx="1130300" cy="1039813"/>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nl-BE" sz="1200" i="1" dirty="0">
                <a:solidFill>
                  <a:srgbClr val="FFFFFF"/>
                </a:solidFill>
                <a:effectLst>
                  <a:outerShdw blurRad="38100" dist="38100" dir="2700000" algn="tl">
                    <a:srgbClr val="000000"/>
                  </a:outerShdw>
                </a:effectLst>
              </a:rPr>
              <a:t>Software health care </a:t>
            </a:r>
            <a:r>
              <a:rPr lang="nl-BE" sz="1200" i="1" dirty="0" err="1">
                <a:solidFill>
                  <a:srgbClr val="FFFFFF"/>
                </a:solidFill>
                <a:effectLst>
                  <a:outerShdw blurRad="38100" dist="38100" dir="2700000" algn="tl">
                    <a:srgbClr val="000000"/>
                  </a:outerShdw>
                </a:effectLst>
              </a:rPr>
              <a:t>institution</a:t>
            </a:r>
            <a:endParaRPr lang="nl-BE" sz="1200" i="1" dirty="0">
              <a:solidFill>
                <a:srgbClr val="FFFFFF"/>
              </a:solidFill>
            </a:endParaRPr>
          </a:p>
        </p:txBody>
      </p:sp>
      <p:sp>
        <p:nvSpPr>
          <p:cNvPr id="81" name="AutoShape 32">
            <a:hlinkClick r:id="" action="ppaction://noaction" highlightClick="1"/>
          </p:cNvPr>
          <p:cNvSpPr>
            <a:spLocks noChangeArrowheads="1"/>
          </p:cNvSpPr>
          <p:nvPr/>
        </p:nvSpPr>
        <p:spPr bwMode="blackWhite">
          <a:xfrm>
            <a:off x="8210740" y="2769944"/>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82" name="AutoShape 33">
            <a:hlinkClick r:id="" action="ppaction://noaction" highlightClick="1"/>
          </p:cNvPr>
          <p:cNvSpPr>
            <a:spLocks noChangeArrowheads="1"/>
          </p:cNvSpPr>
          <p:nvPr/>
        </p:nvSpPr>
        <p:spPr bwMode="blackWhite">
          <a:xfrm>
            <a:off x="8274240" y="2835031"/>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83" name="AutoShape 34">
            <a:hlinkClick r:id="" action="ppaction://noaction" highlightClick="1"/>
          </p:cNvPr>
          <p:cNvSpPr>
            <a:spLocks noChangeArrowheads="1"/>
          </p:cNvSpPr>
          <p:nvPr/>
        </p:nvSpPr>
        <p:spPr bwMode="blackWhite">
          <a:xfrm>
            <a:off x="8337740" y="2900121"/>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84" name="AutoShape 35">
            <a:hlinkClick r:id="" action="ppaction://noaction" highlightClick="1"/>
          </p:cNvPr>
          <p:cNvSpPr>
            <a:spLocks noChangeArrowheads="1"/>
          </p:cNvSpPr>
          <p:nvPr/>
        </p:nvSpPr>
        <p:spPr bwMode="blackWhite">
          <a:xfrm>
            <a:off x="8401240" y="2965206"/>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nl-BE" sz="1600" b="1" i="1" dirty="0">
                <a:solidFill>
                  <a:srgbClr val="FFFFFF"/>
                </a:solidFill>
                <a:effectLst>
                  <a:outerShdw blurRad="38100" dist="38100" dir="2700000" algn="tl">
                    <a:srgbClr val="000000"/>
                  </a:outerShdw>
                </a:effectLst>
              </a:rPr>
              <a:t>VAS</a:t>
            </a:r>
          </a:p>
        </p:txBody>
      </p:sp>
      <p:sp>
        <p:nvSpPr>
          <p:cNvPr id="85" name="AutoShape 36">
            <a:hlinkClick r:id="" action="ppaction://noaction" highlightClick="1"/>
          </p:cNvPr>
          <p:cNvSpPr>
            <a:spLocks noChangeArrowheads="1"/>
          </p:cNvSpPr>
          <p:nvPr/>
        </p:nvSpPr>
        <p:spPr bwMode="blackWhite">
          <a:xfrm>
            <a:off x="6494652" y="2749306"/>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nl-BE" sz="1400" i="1">
                <a:solidFill>
                  <a:srgbClr val="FFFFFF"/>
                </a:solidFill>
                <a:effectLst>
                  <a:outerShdw blurRad="38100" dist="38100" dir="2700000" algn="tl">
                    <a:srgbClr val="000000"/>
                  </a:outerShdw>
                </a:effectLst>
              </a:rPr>
              <a:t>MyCareNet</a:t>
            </a:r>
            <a:endParaRPr lang="nl-BE" sz="1000" i="1">
              <a:solidFill>
                <a:srgbClr val="FFFFFF"/>
              </a:solidFill>
            </a:endParaRPr>
          </a:p>
        </p:txBody>
      </p:sp>
      <p:sp>
        <p:nvSpPr>
          <p:cNvPr id="86" name="AutoShape 37">
            <a:hlinkClick r:id="" action="ppaction://noaction" highlightClick="1"/>
          </p:cNvPr>
          <p:cNvSpPr>
            <a:spLocks noChangeArrowheads="1"/>
          </p:cNvSpPr>
          <p:nvPr/>
        </p:nvSpPr>
        <p:spPr bwMode="blackWhite">
          <a:xfrm>
            <a:off x="6943915" y="3076331"/>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87" name="AutoShape 38">
            <a:hlinkClick r:id="" action="ppaction://noaction" highlightClick="1"/>
          </p:cNvPr>
          <p:cNvSpPr>
            <a:spLocks noChangeArrowheads="1"/>
          </p:cNvSpPr>
          <p:nvPr/>
        </p:nvSpPr>
        <p:spPr bwMode="blackWhite">
          <a:xfrm>
            <a:off x="7007415" y="3141419"/>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88" name="AutoShape 39">
            <a:hlinkClick r:id="" action="ppaction://noaction" highlightClick="1"/>
          </p:cNvPr>
          <p:cNvSpPr>
            <a:spLocks noChangeArrowheads="1"/>
          </p:cNvSpPr>
          <p:nvPr/>
        </p:nvSpPr>
        <p:spPr bwMode="blackWhite">
          <a:xfrm>
            <a:off x="7072504" y="3206506"/>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89" name="AutoShape 40">
            <a:hlinkClick r:id="" action="ppaction://noaction" highlightClick="1"/>
          </p:cNvPr>
          <p:cNvSpPr>
            <a:spLocks noChangeArrowheads="1"/>
          </p:cNvSpPr>
          <p:nvPr/>
        </p:nvSpPr>
        <p:spPr bwMode="blackWhite">
          <a:xfrm>
            <a:off x="7136002" y="3271596"/>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nl-BE" sz="1600" b="1" i="1" dirty="0">
                <a:solidFill>
                  <a:srgbClr val="FFFFFF"/>
                </a:solidFill>
                <a:effectLst>
                  <a:outerShdw blurRad="38100" dist="38100" dir="2700000" algn="tl">
                    <a:srgbClr val="000000"/>
                  </a:outerShdw>
                </a:effectLst>
              </a:rPr>
              <a:t>VAS</a:t>
            </a:r>
          </a:p>
        </p:txBody>
      </p:sp>
      <p:sp>
        <p:nvSpPr>
          <p:cNvPr id="90" name="AutoShape 41">
            <a:hlinkClick r:id="" action="ppaction://noaction" highlightClick="1"/>
          </p:cNvPr>
          <p:cNvSpPr>
            <a:spLocks noChangeArrowheads="1"/>
          </p:cNvSpPr>
          <p:nvPr/>
        </p:nvSpPr>
        <p:spPr bwMode="blackWhite">
          <a:xfrm>
            <a:off x="8988617" y="1831733"/>
            <a:ext cx="1189037" cy="1063625"/>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nl-BE" sz="1200" i="1" dirty="0">
                <a:solidFill>
                  <a:srgbClr val="FFFFFF"/>
                </a:solidFill>
                <a:effectLst>
                  <a:outerShdw blurRad="38100" dist="38100" dir="2700000" algn="tl">
                    <a:srgbClr val="000000"/>
                  </a:outerShdw>
                </a:effectLst>
              </a:rPr>
              <a:t>Software health care professional</a:t>
            </a:r>
            <a:endParaRPr lang="nl-BE" sz="1200" i="1" dirty="0">
              <a:solidFill>
                <a:srgbClr val="FFFFFF"/>
              </a:solidFill>
            </a:endParaRPr>
          </a:p>
        </p:txBody>
      </p:sp>
      <p:sp>
        <p:nvSpPr>
          <p:cNvPr id="91" name="AutoShape 46"/>
          <p:cNvSpPr>
            <a:spLocks noChangeArrowheads="1"/>
          </p:cNvSpPr>
          <p:nvPr/>
        </p:nvSpPr>
        <p:spPr bwMode="auto">
          <a:xfrm>
            <a:off x="3229165" y="2804871"/>
            <a:ext cx="381000" cy="1468437"/>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endParaRPr>
          </a:p>
        </p:txBody>
      </p:sp>
      <p:sp>
        <p:nvSpPr>
          <p:cNvPr id="92" name="AutoShape 47"/>
          <p:cNvSpPr>
            <a:spLocks noChangeArrowheads="1"/>
          </p:cNvSpPr>
          <p:nvPr/>
        </p:nvSpPr>
        <p:spPr bwMode="auto">
          <a:xfrm>
            <a:off x="9566465" y="2804869"/>
            <a:ext cx="381000" cy="1503362"/>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endParaRPr>
          </a:p>
        </p:txBody>
      </p:sp>
      <p:sp>
        <p:nvSpPr>
          <p:cNvPr id="93" name="AutoShape 49"/>
          <p:cNvSpPr>
            <a:spLocks noChangeArrowheads="1"/>
          </p:cNvSpPr>
          <p:nvPr/>
        </p:nvSpPr>
        <p:spPr bwMode="auto">
          <a:xfrm>
            <a:off x="8552052" y="3282706"/>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endParaRPr>
          </a:p>
        </p:txBody>
      </p:sp>
      <p:sp>
        <p:nvSpPr>
          <p:cNvPr id="94" name="AutoShape 50"/>
          <p:cNvSpPr>
            <a:spLocks noChangeArrowheads="1"/>
          </p:cNvSpPr>
          <p:nvPr/>
        </p:nvSpPr>
        <p:spPr bwMode="auto">
          <a:xfrm>
            <a:off x="5580252" y="3511306"/>
            <a:ext cx="381000" cy="762000"/>
          </a:xfrm>
          <a:prstGeom prst="upDownArrow">
            <a:avLst>
              <a:gd name="adj1" fmla="val 38333"/>
              <a:gd name="adj2" fmla="val 50833"/>
            </a:avLst>
          </a:prstGeom>
          <a:gradFill rotWithShape="0">
            <a:gsLst>
              <a:gs pos="0">
                <a:schemeClr val="bg2"/>
              </a:gs>
              <a:gs pos="50000">
                <a:schemeClr val="bg2">
                  <a:gamma/>
                  <a:tint val="40000"/>
                  <a:invGamma/>
                </a:schemeClr>
              </a:gs>
              <a:gs pos="100000">
                <a:schemeClr val="bg2"/>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endParaRPr>
          </a:p>
        </p:txBody>
      </p:sp>
      <p:sp>
        <p:nvSpPr>
          <p:cNvPr id="95" name="AutoShape 51"/>
          <p:cNvSpPr>
            <a:spLocks noChangeArrowheads="1"/>
          </p:cNvSpPr>
          <p:nvPr/>
        </p:nvSpPr>
        <p:spPr bwMode="auto">
          <a:xfrm>
            <a:off x="6913752" y="3525594"/>
            <a:ext cx="381000" cy="762000"/>
          </a:xfrm>
          <a:prstGeom prst="upDownArrow">
            <a:avLst>
              <a:gd name="adj1" fmla="val 38333"/>
              <a:gd name="adj2" fmla="val 50833"/>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endParaRPr>
          </a:p>
        </p:txBody>
      </p:sp>
      <p:sp>
        <p:nvSpPr>
          <p:cNvPr id="96" name="AutoShape 52"/>
          <p:cNvSpPr>
            <a:spLocks noChangeArrowheads="1"/>
          </p:cNvSpPr>
          <p:nvPr/>
        </p:nvSpPr>
        <p:spPr bwMode="auto">
          <a:xfrm rot="5400000">
            <a:off x="4248340" y="1676156"/>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solidFill>
                <a:srgbClr val="000000"/>
              </a:solidFill>
            </a:endParaRPr>
          </a:p>
        </p:txBody>
      </p:sp>
      <p:sp>
        <p:nvSpPr>
          <p:cNvPr id="97" name="AutoShape 53"/>
          <p:cNvSpPr>
            <a:spLocks noChangeArrowheads="1"/>
          </p:cNvSpPr>
          <p:nvPr/>
        </p:nvSpPr>
        <p:spPr bwMode="auto">
          <a:xfrm rot="5400000">
            <a:off x="2870390" y="1184031"/>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solidFill>
                <a:srgbClr val="000000"/>
              </a:solidFill>
            </a:endParaRPr>
          </a:p>
        </p:txBody>
      </p:sp>
      <p:sp>
        <p:nvSpPr>
          <p:cNvPr id="98" name="AutoShape 54"/>
          <p:cNvSpPr>
            <a:spLocks noChangeArrowheads="1"/>
          </p:cNvSpPr>
          <p:nvPr/>
        </p:nvSpPr>
        <p:spPr bwMode="auto">
          <a:xfrm rot="5400000">
            <a:off x="6977252" y="1976194"/>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solidFill>
                <a:srgbClr val="000000"/>
              </a:solidFill>
            </a:endParaRPr>
          </a:p>
        </p:txBody>
      </p:sp>
      <p:sp>
        <p:nvSpPr>
          <p:cNvPr id="99" name="AutoShape 55"/>
          <p:cNvSpPr>
            <a:spLocks noChangeArrowheads="1"/>
          </p:cNvSpPr>
          <p:nvPr/>
        </p:nvSpPr>
        <p:spPr bwMode="auto">
          <a:xfrm rot="5400000">
            <a:off x="9438671" y="976863"/>
            <a:ext cx="228600" cy="1344612"/>
          </a:xfrm>
          <a:prstGeom prst="upDownArrow">
            <a:avLst>
              <a:gd name="adj1" fmla="val 40843"/>
              <a:gd name="adj2" fmla="val 178092"/>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solidFill>
                <a:srgbClr val="000000"/>
              </a:solidFill>
            </a:endParaRPr>
          </a:p>
        </p:txBody>
      </p:sp>
      <p:sp>
        <p:nvSpPr>
          <p:cNvPr id="100" name="AutoShape 56"/>
          <p:cNvSpPr>
            <a:spLocks noChangeArrowheads="1"/>
          </p:cNvSpPr>
          <p:nvPr/>
        </p:nvSpPr>
        <p:spPr bwMode="auto">
          <a:xfrm rot="5400000">
            <a:off x="8252809" y="1488039"/>
            <a:ext cx="228600" cy="1306513"/>
          </a:xfrm>
          <a:prstGeom prst="upDownArrow">
            <a:avLst>
              <a:gd name="adj1" fmla="val 40843"/>
              <a:gd name="adj2" fmla="val 173046"/>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solidFill>
                <a:srgbClr val="000000"/>
              </a:solidFill>
            </a:endParaRPr>
          </a:p>
        </p:txBody>
      </p:sp>
      <p:sp>
        <p:nvSpPr>
          <p:cNvPr id="101" name="AutoShape 59">
            <a:hlinkClick r:id="" action="ppaction://noaction" highlightClick="1"/>
          </p:cNvPr>
          <p:cNvSpPr>
            <a:spLocks noChangeArrowheads="1"/>
          </p:cNvSpPr>
          <p:nvPr/>
        </p:nvSpPr>
        <p:spPr bwMode="blackWhite">
          <a:xfrm>
            <a:off x="3751452" y="2444506"/>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nl-BE" sz="1400" i="1">
                <a:solidFill>
                  <a:srgbClr val="FFFFFF"/>
                </a:solidFill>
                <a:effectLst>
                  <a:outerShdw blurRad="38100" dist="38100" dir="2700000" algn="tl">
                    <a:srgbClr val="000000"/>
                  </a:outerShdw>
                </a:effectLst>
              </a:rPr>
              <a:t>Site RIZIV</a:t>
            </a:r>
            <a:endParaRPr lang="nl-BE" sz="1000" i="1">
              <a:solidFill>
                <a:srgbClr val="FFFFFF"/>
              </a:solidFill>
            </a:endParaRPr>
          </a:p>
        </p:txBody>
      </p:sp>
      <p:sp>
        <p:nvSpPr>
          <p:cNvPr id="102" name="AutoShape 60">
            <a:hlinkClick r:id="" action="ppaction://noaction" highlightClick="1"/>
          </p:cNvPr>
          <p:cNvSpPr>
            <a:spLocks noChangeArrowheads="1"/>
          </p:cNvSpPr>
          <p:nvPr/>
        </p:nvSpPr>
        <p:spPr bwMode="blackWhite">
          <a:xfrm>
            <a:off x="4200715" y="2771531"/>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103" name="AutoShape 61">
            <a:hlinkClick r:id="" action="ppaction://noaction" highlightClick="1"/>
          </p:cNvPr>
          <p:cNvSpPr>
            <a:spLocks noChangeArrowheads="1"/>
          </p:cNvSpPr>
          <p:nvPr/>
        </p:nvSpPr>
        <p:spPr bwMode="blackWhite">
          <a:xfrm>
            <a:off x="4264215" y="2836619"/>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104" name="AutoShape 62">
            <a:hlinkClick r:id="" action="ppaction://noaction" highlightClick="1"/>
          </p:cNvPr>
          <p:cNvSpPr>
            <a:spLocks noChangeArrowheads="1"/>
          </p:cNvSpPr>
          <p:nvPr/>
        </p:nvSpPr>
        <p:spPr bwMode="blackWhite">
          <a:xfrm>
            <a:off x="4329304" y="2901706"/>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105" name="AutoShape 63">
            <a:hlinkClick r:id="" action="ppaction://noaction" highlightClick="1"/>
          </p:cNvPr>
          <p:cNvSpPr>
            <a:spLocks noChangeArrowheads="1"/>
          </p:cNvSpPr>
          <p:nvPr/>
        </p:nvSpPr>
        <p:spPr bwMode="blackWhite">
          <a:xfrm>
            <a:off x="4392802" y="2966796"/>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nl-BE" sz="1600" b="1" i="1" dirty="0">
                <a:solidFill>
                  <a:srgbClr val="FFFFFF"/>
                </a:solidFill>
                <a:effectLst>
                  <a:outerShdw blurRad="38100" dist="38100" dir="2700000" algn="tl">
                    <a:srgbClr val="000000"/>
                  </a:outerShdw>
                </a:effectLst>
              </a:rPr>
              <a:t>VAS</a:t>
            </a:r>
          </a:p>
        </p:txBody>
      </p:sp>
      <p:pic>
        <p:nvPicPr>
          <p:cNvPr id="106" name="Picture 6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2915" y="3390658"/>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 name="AutoShape 67"/>
          <p:cNvSpPr>
            <a:spLocks noChangeArrowheads="1"/>
          </p:cNvSpPr>
          <p:nvPr/>
        </p:nvSpPr>
        <p:spPr bwMode="blackWhite">
          <a:xfrm>
            <a:off x="5070665" y="5813181"/>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nl-BE" sz="2000" b="1" i="1" dirty="0">
                <a:solidFill>
                  <a:srgbClr val="FFCC99"/>
                </a:solidFill>
                <a:effectLst>
                  <a:outerShdw blurRad="38100" dist="38100" dir="2700000" algn="tl">
                    <a:srgbClr val="000000"/>
                  </a:outerShdw>
                </a:effectLst>
              </a:rPr>
              <a:t>AS</a:t>
            </a:r>
          </a:p>
        </p:txBody>
      </p:sp>
      <p:sp>
        <p:nvSpPr>
          <p:cNvPr id="108" name="AutoShape 69"/>
          <p:cNvSpPr>
            <a:spLocks noChangeArrowheads="1"/>
          </p:cNvSpPr>
          <p:nvPr/>
        </p:nvSpPr>
        <p:spPr bwMode="blackWhite">
          <a:xfrm>
            <a:off x="3707002" y="5813181"/>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nl-BE" sz="2000" b="1" i="1" dirty="0">
                <a:solidFill>
                  <a:srgbClr val="FFCC99"/>
                </a:solidFill>
                <a:effectLst>
                  <a:outerShdw blurRad="38100" dist="38100" dir="2700000" algn="tl">
                    <a:srgbClr val="000000"/>
                  </a:outerShdw>
                </a:effectLst>
              </a:rPr>
              <a:t>AS</a:t>
            </a:r>
          </a:p>
        </p:txBody>
      </p:sp>
      <p:sp>
        <p:nvSpPr>
          <p:cNvPr id="109" name="AutoShape 73"/>
          <p:cNvSpPr>
            <a:spLocks noChangeArrowheads="1"/>
          </p:cNvSpPr>
          <p:nvPr/>
        </p:nvSpPr>
        <p:spPr bwMode="blackWhite">
          <a:xfrm>
            <a:off x="2386202" y="5813181"/>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nl-BE" sz="2000" b="1" i="1" dirty="0">
                <a:solidFill>
                  <a:srgbClr val="FFCC99"/>
                </a:solidFill>
                <a:effectLst>
                  <a:outerShdw blurRad="38100" dist="38100" dir="2700000" algn="tl">
                    <a:srgbClr val="000000"/>
                  </a:outerShdw>
                </a:effectLst>
              </a:rPr>
              <a:t>AS</a:t>
            </a:r>
          </a:p>
        </p:txBody>
      </p:sp>
      <p:sp>
        <p:nvSpPr>
          <p:cNvPr id="110" name="AutoShape 48"/>
          <p:cNvSpPr>
            <a:spLocks noChangeArrowheads="1"/>
          </p:cNvSpPr>
          <p:nvPr/>
        </p:nvSpPr>
        <p:spPr bwMode="auto">
          <a:xfrm>
            <a:off x="4437252" y="3282706"/>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endParaRPr>
          </a:p>
        </p:txBody>
      </p:sp>
      <p:sp>
        <p:nvSpPr>
          <p:cNvPr id="111" name="AutoShape 17"/>
          <p:cNvSpPr>
            <a:spLocks noChangeArrowheads="1"/>
          </p:cNvSpPr>
          <p:nvPr/>
        </p:nvSpPr>
        <p:spPr bwMode="auto">
          <a:xfrm>
            <a:off x="6601015" y="5370269"/>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112" name="AutoShape 18"/>
          <p:cNvSpPr>
            <a:spLocks noChangeArrowheads="1"/>
          </p:cNvSpPr>
          <p:nvPr/>
        </p:nvSpPr>
        <p:spPr bwMode="auto">
          <a:xfrm>
            <a:off x="7785290" y="5370269"/>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113" name="AutoShape 19"/>
          <p:cNvSpPr>
            <a:spLocks noChangeArrowheads="1"/>
          </p:cNvSpPr>
          <p:nvPr/>
        </p:nvSpPr>
        <p:spPr bwMode="auto">
          <a:xfrm>
            <a:off x="9083865" y="5370269"/>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114" name="AutoShape 68"/>
          <p:cNvSpPr>
            <a:spLocks noChangeArrowheads="1"/>
          </p:cNvSpPr>
          <p:nvPr/>
        </p:nvSpPr>
        <p:spPr bwMode="auto">
          <a:xfrm>
            <a:off x="5299265" y="5355981"/>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115" name="AutoShape 70"/>
          <p:cNvSpPr>
            <a:spLocks noChangeArrowheads="1"/>
          </p:cNvSpPr>
          <p:nvPr/>
        </p:nvSpPr>
        <p:spPr bwMode="auto">
          <a:xfrm>
            <a:off x="3935602" y="5355981"/>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116" name="AutoShape 74"/>
          <p:cNvSpPr>
            <a:spLocks noChangeArrowheads="1"/>
          </p:cNvSpPr>
          <p:nvPr/>
        </p:nvSpPr>
        <p:spPr bwMode="auto">
          <a:xfrm>
            <a:off x="2614802" y="5355981"/>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pic>
        <p:nvPicPr>
          <p:cNvPr id="117" name="Picture 57"/>
          <p:cNvPicPr>
            <a:picLocks noChangeAspect="1" noChangeArrowheads="1"/>
          </p:cNvPicPr>
          <p:nvPr/>
        </p:nvPicPr>
        <p:blipFill>
          <a:blip r:embed="rId4" cstate="print">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822892" y="2996956"/>
            <a:ext cx="358775"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8" name="Picture 69" descr="logo_ziekenhuis_1083990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32915" y="2836619"/>
            <a:ext cx="341312"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 name="Picture 70" descr="Logo huisart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86465" y="5981456"/>
            <a:ext cx="4191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 name="Picture 71" descr="logo_ziekenhuis_1083990b"/>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56140" y="5989394"/>
            <a:ext cx="392112"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 name="Picture 7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52115" y="2381006"/>
            <a:ext cx="368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 name="AutoShape 32">
            <a:hlinkClick r:id="" action="ppaction://noaction" highlightClick="1"/>
          </p:cNvPr>
          <p:cNvSpPr>
            <a:spLocks noChangeArrowheads="1"/>
          </p:cNvSpPr>
          <p:nvPr/>
        </p:nvSpPr>
        <p:spPr bwMode="blackWhite">
          <a:xfrm>
            <a:off x="9466452" y="2341319"/>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123" name="AutoShape 33">
            <a:hlinkClick r:id="" action="ppaction://noaction" highlightClick="1"/>
          </p:cNvPr>
          <p:cNvSpPr>
            <a:spLocks noChangeArrowheads="1"/>
          </p:cNvSpPr>
          <p:nvPr/>
        </p:nvSpPr>
        <p:spPr bwMode="blackWhite">
          <a:xfrm>
            <a:off x="9529952" y="2406406"/>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124" name="AutoShape 34">
            <a:hlinkClick r:id="" action="ppaction://noaction" highlightClick="1"/>
          </p:cNvPr>
          <p:cNvSpPr>
            <a:spLocks noChangeArrowheads="1"/>
          </p:cNvSpPr>
          <p:nvPr/>
        </p:nvSpPr>
        <p:spPr bwMode="blackWhite">
          <a:xfrm>
            <a:off x="9593452" y="2471496"/>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125" name="AutoShape 35">
            <a:hlinkClick r:id="" action="ppaction://noaction" highlightClick="1"/>
          </p:cNvPr>
          <p:cNvSpPr>
            <a:spLocks noChangeArrowheads="1"/>
          </p:cNvSpPr>
          <p:nvPr/>
        </p:nvSpPr>
        <p:spPr bwMode="blackWhite">
          <a:xfrm>
            <a:off x="9656952" y="2536581"/>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nl-BE" sz="1600" b="1" i="1" dirty="0">
                <a:solidFill>
                  <a:srgbClr val="FFFFFF"/>
                </a:solidFill>
                <a:effectLst>
                  <a:outerShdw blurRad="38100" dist="38100" dir="2700000" algn="tl">
                    <a:srgbClr val="000000"/>
                  </a:outerShdw>
                </a:effectLst>
              </a:rPr>
              <a:t>VAS</a:t>
            </a:r>
          </a:p>
        </p:txBody>
      </p:sp>
      <p:sp>
        <p:nvSpPr>
          <p:cNvPr id="126"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70</a:t>
            </a:fld>
            <a:endParaRPr lang="en-US" dirty="0" smtClean="0">
              <a:solidFill>
                <a:schemeClr val="bg1"/>
              </a:solidFill>
            </a:endParaRPr>
          </a:p>
        </p:txBody>
      </p:sp>
    </p:spTree>
    <p:extLst>
      <p:ext uri="{BB962C8B-B14F-4D97-AF65-F5344CB8AC3E}">
        <p14:creationId xmlns:p14="http://schemas.microsoft.com/office/powerpoint/2010/main" val="975338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 name="Content Placeholder 5"/>
          <p:cNvGraphicFramePr>
            <a:graphicFrameLocks noGrp="1"/>
          </p:cNvGraphicFramePr>
          <p:nvPr>
            <p:ph idx="1"/>
            <p:extLst/>
          </p:nvPr>
        </p:nvGraphicFramePr>
        <p:xfrm>
          <a:off x="1133475" y="1825625"/>
          <a:ext cx="9961563"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nl-BE" smtClean="0"/>
              <a:t>eHealth-platform: basic services &amp; API’s</a:t>
            </a:r>
            <a:endParaRPr lang="en-US" dirty="0"/>
          </a:p>
        </p:txBody>
      </p:sp>
      <p:sp>
        <p:nvSpPr>
          <p:cNvPr id="10"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71</a:t>
            </a:fld>
            <a:endParaRPr lang="en-US" dirty="0" smtClean="0">
              <a:solidFill>
                <a:schemeClr val="bg1"/>
              </a:solidFill>
            </a:endParaRPr>
          </a:p>
        </p:txBody>
      </p:sp>
    </p:spTree>
    <p:extLst>
      <p:ext uri="{BB962C8B-B14F-4D97-AF65-F5344CB8AC3E}">
        <p14:creationId xmlns:p14="http://schemas.microsoft.com/office/powerpoint/2010/main" val="1823524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oup 92"/>
          <p:cNvGrpSpPr>
            <a:grpSpLocks/>
          </p:cNvGrpSpPr>
          <p:nvPr/>
        </p:nvGrpSpPr>
        <p:grpSpPr bwMode="auto">
          <a:xfrm>
            <a:off x="4263653" y="2723706"/>
            <a:ext cx="3054349" cy="2659062"/>
            <a:chOff x="2955609" y="2523164"/>
            <a:chExt cx="3054829" cy="2657760"/>
          </a:xfrm>
        </p:grpSpPr>
        <p:sp>
          <p:nvSpPr>
            <p:cNvPr id="22" name="Flowchart: Connector 21"/>
            <p:cNvSpPr/>
            <p:nvPr/>
          </p:nvSpPr>
          <p:spPr>
            <a:xfrm>
              <a:off x="3203297" y="2523164"/>
              <a:ext cx="2657893" cy="2657760"/>
            </a:xfrm>
            <a:prstGeom prst="flowChartConnector">
              <a:avLst/>
            </a:prstGeom>
            <a:solidFill>
              <a:schemeClr val="bg1">
                <a:alpha val="67000"/>
              </a:schemeClr>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Flowchart: Connector 20"/>
            <p:cNvSpPr/>
            <p:nvPr/>
          </p:nvSpPr>
          <p:spPr>
            <a:xfrm>
              <a:off x="3839985" y="3178480"/>
              <a:ext cx="1384518" cy="1347128"/>
            </a:xfrm>
            <a:prstGeom prst="flowChartConnector">
              <a:avLst/>
            </a:prstGeom>
            <a:solidFill>
              <a:srgbClr val="3F6D57"/>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BE" sz="1200" b="1" dirty="0">
                  <a:solidFill>
                    <a:schemeClr val="bg1"/>
                  </a:solidFill>
                </a:rPr>
                <a:t>Avantages médicaux</a:t>
              </a:r>
            </a:p>
          </p:txBody>
        </p:sp>
        <p:cxnSp>
          <p:nvCxnSpPr>
            <p:cNvPr id="24" name="Straight Connector 23"/>
            <p:cNvCxnSpPr/>
            <p:nvPr/>
          </p:nvCxnSpPr>
          <p:spPr>
            <a:xfrm>
              <a:off x="3628814" y="2669142"/>
              <a:ext cx="552537" cy="607714"/>
            </a:xfrm>
            <a:prstGeom prst="line">
              <a:avLst/>
            </a:prstGeom>
            <a:ln w="25400" cmpd="sng">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922830" y="2669142"/>
              <a:ext cx="562063" cy="634689"/>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55" idx="1"/>
            </p:cNvCxnSpPr>
            <p:nvPr/>
          </p:nvCxnSpPr>
          <p:spPr>
            <a:xfrm flipV="1">
              <a:off x="5224503" y="4034866"/>
              <a:ext cx="785935" cy="9520"/>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922830" y="4431991"/>
              <a:ext cx="562063" cy="675944"/>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3563717" y="4425644"/>
              <a:ext cx="611283" cy="641036"/>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21" idx="2"/>
              <a:endCxn id="44" idx="3"/>
            </p:cNvCxnSpPr>
            <p:nvPr/>
          </p:nvCxnSpPr>
          <p:spPr>
            <a:xfrm flipH="1" flipV="1">
              <a:off x="2955609" y="3830623"/>
              <a:ext cx="884376" cy="21421"/>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319" name="Picture 7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H="1" flipV="1">
              <a:off x="3366605" y="4012647"/>
              <a:ext cx="483518" cy="48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0" name="Picture 7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flipV="1">
              <a:off x="4256567" y="4578498"/>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1" name="Picture 7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0800000" flipH="1" flipV="1">
              <a:off x="5220318" y="4044588"/>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2"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0800000" flipH="1" flipV="1">
              <a:off x="4276225" y="2669854"/>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3" name="Picture 8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0800000" flipH="1" flipV="1">
              <a:off x="5243115" y="3201159"/>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4" name="Picture 8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3390861" y="3204316"/>
              <a:ext cx="476625" cy="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nl-BE" smtClean="0"/>
              <a:t>Enkele behaalde resultaten – Quelques résultats atteints</a:t>
            </a:r>
            <a:endParaRPr lang="fr-BE" dirty="0"/>
          </a:p>
        </p:txBody>
      </p:sp>
      <p:grpSp>
        <p:nvGrpSpPr>
          <p:cNvPr id="108" name="Group 107"/>
          <p:cNvGrpSpPr>
            <a:grpSpLocks/>
          </p:cNvGrpSpPr>
          <p:nvPr/>
        </p:nvGrpSpPr>
        <p:grpSpPr bwMode="auto">
          <a:xfrm>
            <a:off x="1790327" y="5336732"/>
            <a:ext cx="3240088" cy="1089025"/>
            <a:chOff x="483110" y="5136172"/>
            <a:chExt cx="3240360" cy="1088504"/>
          </a:xfrm>
        </p:grpSpPr>
        <p:grpSp>
          <p:nvGrpSpPr>
            <p:cNvPr id="11306" name="Group 67"/>
            <p:cNvGrpSpPr>
              <a:grpSpLocks/>
            </p:cNvGrpSpPr>
            <p:nvPr/>
          </p:nvGrpSpPr>
          <p:grpSpPr bwMode="auto">
            <a:xfrm>
              <a:off x="483110" y="5136172"/>
              <a:ext cx="3240360" cy="1088504"/>
              <a:chOff x="398612" y="5107746"/>
              <a:chExt cx="3240360" cy="1088504"/>
            </a:xfrm>
          </p:grpSpPr>
          <p:sp>
            <p:nvSpPr>
              <p:cNvPr id="47" name="Rectangle 46"/>
              <p:cNvSpPr/>
              <p:nvPr/>
            </p:nvSpPr>
            <p:spPr>
              <a:xfrm>
                <a:off x="398612" y="5107746"/>
                <a:ext cx="1152622" cy="1080570"/>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8" name="Rectangle 47"/>
              <p:cNvSpPr/>
              <p:nvPr/>
            </p:nvSpPr>
            <p:spPr>
              <a:xfrm>
                <a:off x="1551234" y="5107746"/>
                <a:ext cx="2087738" cy="1080570"/>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9" name="TextBox 48"/>
              <p:cNvSpPr txBox="1"/>
              <p:nvPr/>
            </p:nvSpPr>
            <p:spPr>
              <a:xfrm>
                <a:off x="1521069" y="5137894"/>
                <a:ext cx="2024232" cy="1058356"/>
              </a:xfrm>
              <a:prstGeom prst="rect">
                <a:avLst/>
              </a:prstGeom>
            </p:spPr>
            <p:txBody>
              <a:bodyPr anchor="ctr">
                <a:normAutofit fontScale="92500" lnSpcReduction="10000"/>
              </a:bodyPr>
              <a:lstStyle/>
              <a:p>
                <a:pPr fontAlgn="auto">
                  <a:spcBef>
                    <a:spcPts val="0"/>
                  </a:spcBef>
                  <a:spcAft>
                    <a:spcPts val="0"/>
                  </a:spcAft>
                  <a:defRPr/>
                </a:pPr>
                <a:endParaRPr lang="fr-BE" dirty="0">
                  <a:solidFill>
                    <a:schemeClr val="bg1"/>
                  </a:solidFill>
                  <a:latin typeface="+mn-lt"/>
                  <a:cs typeface="+mn-cs"/>
                </a:endParaRPr>
              </a:p>
              <a:p>
                <a:pPr algn="ctr" fontAlgn="auto">
                  <a:spcBef>
                    <a:spcPts val="0"/>
                  </a:spcBef>
                  <a:spcAft>
                    <a:spcPts val="0"/>
                  </a:spcAft>
                  <a:defRPr/>
                </a:pPr>
                <a:r>
                  <a:rPr lang="fr-BE" dirty="0">
                    <a:solidFill>
                      <a:schemeClr val="bg1"/>
                    </a:solidFill>
                    <a:latin typeface="+mn-lt"/>
                  </a:rPr>
                  <a:t>Consultation des résultats de laboratoire</a:t>
                </a:r>
              </a:p>
              <a:p>
                <a:pPr fontAlgn="auto">
                  <a:spcBef>
                    <a:spcPts val="0"/>
                  </a:spcBef>
                  <a:spcAft>
                    <a:spcPts val="0"/>
                  </a:spcAft>
                  <a:defRPr/>
                </a:pPr>
                <a:endParaRPr lang="fr-BE" dirty="0">
                  <a:solidFill>
                    <a:schemeClr val="tx1">
                      <a:lumMod val="95000"/>
                      <a:lumOff val="5000"/>
                    </a:schemeClr>
                  </a:solidFill>
                  <a:latin typeface="+mn-lt"/>
                  <a:cs typeface="+mn-cs"/>
                </a:endParaRPr>
              </a:p>
            </p:txBody>
          </p:sp>
        </p:grpSp>
        <p:pic>
          <p:nvPicPr>
            <p:cNvPr id="11307" name="Picture 9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89019" y="5163796"/>
              <a:ext cx="1016496" cy="101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6" name="Group 105"/>
          <p:cNvGrpSpPr>
            <a:grpSpLocks/>
          </p:cNvGrpSpPr>
          <p:nvPr/>
        </p:nvGrpSpPr>
        <p:grpSpPr bwMode="auto">
          <a:xfrm>
            <a:off x="1826841" y="1583882"/>
            <a:ext cx="3221037" cy="1198562"/>
            <a:chOff x="518456" y="1382445"/>
            <a:chExt cx="3221759" cy="1198443"/>
          </a:xfrm>
        </p:grpSpPr>
        <p:grpSp>
          <p:nvGrpSpPr>
            <p:cNvPr id="11300" name="Group 93"/>
            <p:cNvGrpSpPr>
              <a:grpSpLocks/>
            </p:cNvGrpSpPr>
            <p:nvPr/>
          </p:nvGrpSpPr>
          <p:grpSpPr bwMode="auto">
            <a:xfrm>
              <a:off x="546770" y="1394932"/>
              <a:ext cx="3193445" cy="1185956"/>
              <a:chOff x="546770" y="1424385"/>
              <a:chExt cx="3193445" cy="1185956"/>
            </a:xfrm>
          </p:grpSpPr>
          <p:grpSp>
            <p:nvGrpSpPr>
              <p:cNvPr id="11302" name="Group 33"/>
              <p:cNvGrpSpPr>
                <a:grpSpLocks/>
              </p:cNvGrpSpPr>
              <p:nvPr/>
            </p:nvGrpSpPr>
            <p:grpSpPr bwMode="auto">
              <a:xfrm>
                <a:off x="546770" y="1424385"/>
                <a:ext cx="3176700" cy="1080121"/>
                <a:chOff x="747228" y="1772815"/>
                <a:chExt cx="3176700" cy="1080121"/>
              </a:xfrm>
            </p:grpSpPr>
            <p:sp>
              <p:nvSpPr>
                <p:cNvPr id="36" name="Rectangle 35"/>
                <p:cNvSpPr/>
                <p:nvPr/>
              </p:nvSpPr>
              <p:spPr>
                <a:xfrm>
                  <a:off x="747495" y="1773027"/>
                  <a:ext cx="1100384" cy="1079393"/>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Rectangle 36"/>
                <p:cNvSpPr/>
                <p:nvPr/>
              </p:nvSpPr>
              <p:spPr>
                <a:xfrm>
                  <a:off x="1835176" y="1773027"/>
                  <a:ext cx="2088031" cy="1079393"/>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38" name="TextBox 37"/>
              <p:cNvSpPr txBox="1"/>
              <p:nvPr/>
            </p:nvSpPr>
            <p:spPr>
              <a:xfrm>
                <a:off x="1652184" y="1548409"/>
                <a:ext cx="2088031" cy="1061932"/>
              </a:xfrm>
              <a:prstGeom prst="rect">
                <a:avLst/>
              </a:prstGeom>
            </p:spPr>
            <p:txBody>
              <a:bodyPr anchor="ctr">
                <a:normAutofit fontScale="92500" lnSpcReduction="10000"/>
              </a:bodyPr>
              <a:lstStyle/>
              <a:p>
                <a:pPr algn="ctr" fontAlgn="auto">
                  <a:spcBef>
                    <a:spcPts val="0"/>
                  </a:spcBef>
                  <a:spcAft>
                    <a:spcPts val="0"/>
                  </a:spcAft>
                  <a:defRPr/>
                </a:pPr>
                <a:r>
                  <a:rPr lang="fr-BE" dirty="0">
                    <a:solidFill>
                      <a:schemeClr val="bg1"/>
                    </a:solidFill>
                    <a:latin typeface="+mn-lt"/>
                  </a:rPr>
                  <a:t>Recherche des antécédents médicaux via le SumEHR</a:t>
                </a:r>
                <a:endParaRPr lang="fr-BE" dirty="0">
                  <a:latin typeface="+mn-lt"/>
                  <a:cs typeface="+mn-cs"/>
                </a:endParaRPr>
              </a:p>
              <a:p>
                <a:pPr fontAlgn="auto">
                  <a:spcBef>
                    <a:spcPts val="0"/>
                  </a:spcBef>
                  <a:spcAft>
                    <a:spcPts val="0"/>
                  </a:spcAft>
                  <a:defRPr/>
                </a:pPr>
                <a:endParaRPr lang="fr-BE" dirty="0">
                  <a:solidFill>
                    <a:schemeClr val="tx1">
                      <a:lumMod val="95000"/>
                      <a:lumOff val="5000"/>
                    </a:schemeClr>
                  </a:solidFill>
                  <a:latin typeface="+mn-lt"/>
                  <a:cs typeface="+mn-cs"/>
                </a:endParaRPr>
              </a:p>
            </p:txBody>
          </p:sp>
        </p:grpSp>
        <p:pic>
          <p:nvPicPr>
            <p:cNvPr id="11301" name="Picture 9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18456" y="1382445"/>
              <a:ext cx="1129308" cy="1129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7" name="Group 106"/>
          <p:cNvGrpSpPr>
            <a:grpSpLocks/>
          </p:cNvGrpSpPr>
          <p:nvPr/>
        </p:nvGrpSpPr>
        <p:grpSpPr bwMode="auto">
          <a:xfrm>
            <a:off x="1803028" y="3492056"/>
            <a:ext cx="2460626" cy="1115672"/>
            <a:chOff x="495636" y="3290765"/>
            <a:chExt cx="2459973" cy="1116124"/>
          </a:xfrm>
        </p:grpSpPr>
        <p:grpSp>
          <p:nvGrpSpPr>
            <p:cNvPr id="11295" name="Group 68"/>
            <p:cNvGrpSpPr>
              <a:grpSpLocks/>
            </p:cNvGrpSpPr>
            <p:nvPr/>
          </p:nvGrpSpPr>
          <p:grpSpPr bwMode="auto">
            <a:xfrm>
              <a:off x="495636" y="3290765"/>
              <a:ext cx="2459973" cy="1079937"/>
              <a:chOff x="455844" y="3290765"/>
              <a:chExt cx="2459973" cy="1079937"/>
            </a:xfrm>
          </p:grpSpPr>
          <p:sp>
            <p:nvSpPr>
              <p:cNvPr id="42" name="Rectangle 41"/>
              <p:cNvSpPr/>
              <p:nvPr/>
            </p:nvSpPr>
            <p:spPr>
              <a:xfrm>
                <a:off x="455844" y="3290765"/>
                <a:ext cx="1152219" cy="1079937"/>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 name="Rectangle 43"/>
              <p:cNvSpPr/>
              <p:nvPr/>
            </p:nvSpPr>
            <p:spPr>
              <a:xfrm>
                <a:off x="1608063" y="3290765"/>
                <a:ext cx="1307753" cy="1079937"/>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299" name="TextBox 44"/>
              <p:cNvSpPr txBox="1">
                <a:spLocks noChangeArrowheads="1"/>
              </p:cNvSpPr>
              <p:nvPr/>
            </p:nvSpPr>
            <p:spPr bwMode="auto">
              <a:xfrm>
                <a:off x="1668826" y="3307497"/>
                <a:ext cx="1246991" cy="1033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a:r>
                  <a:rPr lang="fr-BE" altLang="en-US" sz="1800" dirty="0">
                    <a:solidFill>
                      <a:schemeClr val="bg1"/>
                    </a:solidFill>
                    <a:latin typeface="+mn-lt"/>
                  </a:rPr>
                  <a:t>Schéma de médication</a:t>
                </a:r>
              </a:p>
            </p:txBody>
          </p:sp>
        </p:grpSp>
        <p:pic>
          <p:nvPicPr>
            <p:cNvPr id="11296" name="Picture 96"/>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48526" y="3320177"/>
              <a:ext cx="1086712" cy="108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1" name="Group 110"/>
          <p:cNvGrpSpPr>
            <a:grpSpLocks/>
          </p:cNvGrpSpPr>
          <p:nvPr/>
        </p:nvGrpSpPr>
        <p:grpSpPr bwMode="auto">
          <a:xfrm>
            <a:off x="6709990" y="1644206"/>
            <a:ext cx="3257550" cy="1079500"/>
            <a:chOff x="5403035" y="1443044"/>
            <a:chExt cx="3255987" cy="1080120"/>
          </a:xfrm>
        </p:grpSpPr>
        <p:grpSp>
          <p:nvGrpSpPr>
            <p:cNvPr id="11290" name="Group 69"/>
            <p:cNvGrpSpPr>
              <a:grpSpLocks/>
            </p:cNvGrpSpPr>
            <p:nvPr/>
          </p:nvGrpSpPr>
          <p:grpSpPr bwMode="auto">
            <a:xfrm>
              <a:off x="5403035" y="1443044"/>
              <a:ext cx="3255987" cy="1080120"/>
              <a:chOff x="5425798" y="1315063"/>
              <a:chExt cx="3255987" cy="1080120"/>
            </a:xfrm>
          </p:grpSpPr>
          <p:sp>
            <p:nvSpPr>
              <p:cNvPr id="51" name="Rectangle 50"/>
              <p:cNvSpPr/>
              <p:nvPr/>
            </p:nvSpPr>
            <p:spPr>
              <a:xfrm>
                <a:off x="5425798" y="1315063"/>
                <a:ext cx="1151972" cy="1080120"/>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2" name="Rectangle 51"/>
              <p:cNvSpPr/>
              <p:nvPr/>
            </p:nvSpPr>
            <p:spPr>
              <a:xfrm>
                <a:off x="6577770" y="1315063"/>
                <a:ext cx="2088148" cy="1080120"/>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3" name="TextBox 52"/>
              <p:cNvSpPr txBox="1"/>
              <p:nvPr/>
            </p:nvSpPr>
            <p:spPr>
              <a:xfrm>
                <a:off x="6595224" y="1345242"/>
                <a:ext cx="2086561" cy="1038821"/>
              </a:xfrm>
              <a:prstGeom prst="rect">
                <a:avLst/>
              </a:prstGeom>
            </p:spPr>
            <p:txBody>
              <a:bodyPr anchor="ctr">
                <a:normAutofit/>
              </a:bodyPr>
              <a:lstStyle/>
              <a:p>
                <a:pPr marL="82550" algn="ctr" fontAlgn="auto">
                  <a:spcBef>
                    <a:spcPts val="0"/>
                  </a:spcBef>
                  <a:spcAft>
                    <a:spcPts val="0"/>
                  </a:spcAft>
                  <a:defRPr/>
                </a:pPr>
                <a:r>
                  <a:rPr lang="fr-BE" dirty="0" smtClean="0">
                    <a:solidFill>
                      <a:schemeClr val="bg1"/>
                    </a:solidFill>
                    <a:latin typeface="+mn-lt"/>
                  </a:rPr>
                  <a:t>Guidelines </a:t>
                </a:r>
                <a:r>
                  <a:rPr lang="fr-BE" dirty="0">
                    <a:solidFill>
                      <a:schemeClr val="bg1"/>
                    </a:solidFill>
                    <a:latin typeface="+mn-lt"/>
                  </a:rPr>
                  <a:t>et avis disponibles online</a:t>
                </a:r>
              </a:p>
            </p:txBody>
          </p:sp>
        </p:grpSp>
        <p:pic>
          <p:nvPicPr>
            <p:cNvPr id="11291" name="Picture 9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464394" y="1478427"/>
              <a:ext cx="985292" cy="985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9" name="Group 108"/>
          <p:cNvGrpSpPr>
            <a:grpSpLocks/>
          </p:cNvGrpSpPr>
          <p:nvPr/>
        </p:nvGrpSpPr>
        <p:grpSpPr bwMode="auto">
          <a:xfrm>
            <a:off x="6697290" y="5308156"/>
            <a:ext cx="3270250" cy="1185862"/>
            <a:chOff x="5389884" y="5107746"/>
            <a:chExt cx="3269138" cy="1184852"/>
          </a:xfrm>
        </p:grpSpPr>
        <p:grpSp>
          <p:nvGrpSpPr>
            <p:cNvPr id="11283" name="Group 70"/>
            <p:cNvGrpSpPr>
              <a:grpSpLocks/>
            </p:cNvGrpSpPr>
            <p:nvPr/>
          </p:nvGrpSpPr>
          <p:grpSpPr bwMode="auto">
            <a:xfrm>
              <a:off x="5403035" y="5149276"/>
              <a:ext cx="3255987" cy="1088504"/>
              <a:chOff x="5508175" y="5117132"/>
              <a:chExt cx="3255987" cy="1088504"/>
            </a:xfrm>
          </p:grpSpPr>
          <p:sp>
            <p:nvSpPr>
              <p:cNvPr id="59" name="Rectangle 58"/>
              <p:cNvSpPr/>
              <p:nvPr/>
            </p:nvSpPr>
            <p:spPr>
              <a:xfrm>
                <a:off x="5507720" y="5116842"/>
                <a:ext cx="1152133" cy="1080166"/>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0" name="Rectangle 59"/>
              <p:cNvSpPr/>
              <p:nvPr/>
            </p:nvSpPr>
            <p:spPr>
              <a:xfrm>
                <a:off x="6659853" y="5116842"/>
                <a:ext cx="2088439" cy="1080166"/>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1" name="TextBox 60"/>
              <p:cNvSpPr txBox="1"/>
              <p:nvPr/>
            </p:nvSpPr>
            <p:spPr>
              <a:xfrm>
                <a:off x="6677309" y="5146979"/>
                <a:ext cx="2086853" cy="1057961"/>
              </a:xfrm>
              <a:prstGeom prst="rect">
                <a:avLst/>
              </a:prstGeom>
            </p:spPr>
            <p:txBody>
              <a:bodyPr anchor="ctr">
                <a:normAutofit/>
              </a:bodyPr>
              <a:lstStyle/>
              <a:p>
                <a:pPr marL="177800" algn="ctr" fontAlgn="auto">
                  <a:spcBef>
                    <a:spcPts val="0"/>
                  </a:spcBef>
                  <a:spcAft>
                    <a:spcPts val="0"/>
                  </a:spcAft>
                  <a:defRPr/>
                </a:pPr>
                <a:r>
                  <a:rPr lang="fr-BE" dirty="0" smtClean="0">
                    <a:solidFill>
                      <a:schemeClr val="bg1"/>
                    </a:solidFill>
                    <a:latin typeface="+mn-lt"/>
                  </a:rPr>
                  <a:t>Lettres </a:t>
                </a:r>
                <a:r>
                  <a:rPr lang="fr-BE" dirty="0">
                    <a:solidFill>
                      <a:schemeClr val="bg1"/>
                    </a:solidFill>
                    <a:latin typeface="+mn-lt"/>
                  </a:rPr>
                  <a:t>de renvoi électroniques</a:t>
                </a:r>
                <a:endParaRPr lang="fr-BE" dirty="0">
                  <a:latin typeface="+mn-lt"/>
                  <a:cs typeface="+mn-cs"/>
                </a:endParaRPr>
              </a:p>
            </p:txBody>
          </p:sp>
        </p:grpSp>
        <p:grpSp>
          <p:nvGrpSpPr>
            <p:cNvPr id="11284" name="Group 101"/>
            <p:cNvGrpSpPr>
              <a:grpSpLocks/>
            </p:cNvGrpSpPr>
            <p:nvPr/>
          </p:nvGrpSpPr>
          <p:grpSpPr bwMode="auto">
            <a:xfrm>
              <a:off x="5389884" y="5107746"/>
              <a:ext cx="1186811" cy="1184852"/>
              <a:chOff x="5389884" y="5104775"/>
              <a:chExt cx="1241108" cy="1241108"/>
            </a:xfrm>
          </p:grpSpPr>
          <p:pic>
            <p:nvPicPr>
              <p:cNvPr id="11285" name="Picture 99"/>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389884" y="5104775"/>
                <a:ext cx="1241108" cy="1241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6" name="Picture 100"/>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362196" y="5445224"/>
                <a:ext cx="174979" cy="174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10" name="Group 109"/>
          <p:cNvGrpSpPr>
            <a:grpSpLocks/>
          </p:cNvGrpSpPr>
          <p:nvPr/>
        </p:nvGrpSpPr>
        <p:grpSpPr bwMode="auto">
          <a:xfrm>
            <a:off x="7318002" y="3495232"/>
            <a:ext cx="2738438" cy="1119187"/>
            <a:chOff x="6010438" y="3294151"/>
            <a:chExt cx="2738025" cy="1118781"/>
          </a:xfrm>
        </p:grpSpPr>
        <p:grpSp>
          <p:nvGrpSpPr>
            <p:cNvPr id="11276" name="Group 40"/>
            <p:cNvGrpSpPr>
              <a:grpSpLocks/>
            </p:cNvGrpSpPr>
            <p:nvPr/>
          </p:nvGrpSpPr>
          <p:grpSpPr bwMode="auto">
            <a:xfrm>
              <a:off x="6010438" y="3294151"/>
              <a:ext cx="2738025" cy="1081997"/>
              <a:chOff x="5926858" y="3418319"/>
              <a:chExt cx="2658929" cy="1081997"/>
            </a:xfrm>
          </p:grpSpPr>
          <p:sp>
            <p:nvSpPr>
              <p:cNvPr id="55" name="Rectangle 54"/>
              <p:cNvSpPr/>
              <p:nvPr/>
            </p:nvSpPr>
            <p:spPr>
              <a:xfrm>
                <a:off x="5926858" y="3418319"/>
                <a:ext cx="1072820" cy="1080694"/>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6" name="Rectangle 55"/>
              <p:cNvSpPr/>
              <p:nvPr/>
            </p:nvSpPr>
            <p:spPr>
              <a:xfrm>
                <a:off x="6999678" y="3418319"/>
                <a:ext cx="1461255" cy="1080694"/>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7" name="TextBox 56"/>
              <p:cNvSpPr txBox="1"/>
              <p:nvPr/>
            </p:nvSpPr>
            <p:spPr>
              <a:xfrm>
                <a:off x="6907193" y="3419905"/>
                <a:ext cx="1678594" cy="1080695"/>
              </a:xfrm>
              <a:prstGeom prst="rect">
                <a:avLst/>
              </a:prstGeom>
            </p:spPr>
            <p:txBody>
              <a:bodyPr anchor="ctr">
                <a:normAutofit/>
              </a:bodyPr>
              <a:lstStyle/>
              <a:p>
                <a:pPr fontAlgn="auto">
                  <a:spcBef>
                    <a:spcPts val="0"/>
                  </a:spcBef>
                  <a:spcAft>
                    <a:spcPts val="0"/>
                  </a:spcAft>
                  <a:defRPr/>
                </a:pPr>
                <a:endParaRPr lang="fr-BE" dirty="0">
                  <a:solidFill>
                    <a:schemeClr val="bg1"/>
                  </a:solidFill>
                  <a:latin typeface="+mn-lt"/>
                  <a:cs typeface="+mn-cs"/>
                </a:endParaRPr>
              </a:p>
              <a:p>
                <a:pPr algn="ctr" fontAlgn="auto">
                  <a:spcBef>
                    <a:spcPts val="0"/>
                  </a:spcBef>
                  <a:spcAft>
                    <a:spcPts val="0"/>
                  </a:spcAft>
                  <a:defRPr/>
                </a:pPr>
                <a:r>
                  <a:rPr lang="fr-BE" dirty="0">
                    <a:solidFill>
                      <a:schemeClr val="bg1"/>
                    </a:solidFill>
                    <a:latin typeface="+mn-lt"/>
                  </a:rPr>
                  <a:t>Prescriptions électroniques</a:t>
                </a:r>
                <a:endParaRPr lang="fr-BE" dirty="0">
                  <a:latin typeface="+mn-lt"/>
                  <a:cs typeface="+mn-cs"/>
                </a:endParaRPr>
              </a:p>
              <a:p>
                <a:pPr fontAlgn="auto">
                  <a:spcBef>
                    <a:spcPts val="0"/>
                  </a:spcBef>
                  <a:spcAft>
                    <a:spcPts val="0"/>
                  </a:spcAft>
                  <a:defRPr/>
                </a:pPr>
                <a:endParaRPr lang="fr-BE" dirty="0">
                  <a:solidFill>
                    <a:schemeClr val="tx1">
                      <a:lumMod val="95000"/>
                      <a:lumOff val="5000"/>
                    </a:schemeClr>
                  </a:solidFill>
                  <a:latin typeface="+mn-lt"/>
                  <a:cs typeface="+mn-cs"/>
                </a:endParaRPr>
              </a:p>
            </p:txBody>
          </p:sp>
        </p:grpSp>
        <p:grpSp>
          <p:nvGrpSpPr>
            <p:cNvPr id="11277" name="Group 102"/>
            <p:cNvGrpSpPr>
              <a:grpSpLocks/>
            </p:cNvGrpSpPr>
            <p:nvPr/>
          </p:nvGrpSpPr>
          <p:grpSpPr bwMode="auto">
            <a:xfrm>
              <a:off x="6036635" y="3332812"/>
              <a:ext cx="1080120" cy="1080120"/>
              <a:chOff x="5005213" y="3401807"/>
              <a:chExt cx="1080120" cy="1080120"/>
            </a:xfrm>
          </p:grpSpPr>
          <p:pic>
            <p:nvPicPr>
              <p:cNvPr id="11278" name="Picture 103"/>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005213" y="3401807"/>
                <a:ext cx="1080120"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9" name="Picture 104"/>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400944" y="3481442"/>
                <a:ext cx="270030" cy="270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67"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72</a:t>
            </a:fld>
            <a:endParaRPr lang="en-US" dirty="0" smtClean="0">
              <a:solidFill>
                <a:schemeClr val="bg1"/>
              </a:solidFill>
            </a:endParaRPr>
          </a:p>
        </p:txBody>
      </p:sp>
    </p:spTree>
    <p:extLst>
      <p:ext uri="{BB962C8B-B14F-4D97-AF65-F5344CB8AC3E}">
        <p14:creationId xmlns:p14="http://schemas.microsoft.com/office/powerpoint/2010/main" val="4002633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106"/>
                                        </p:tgtEl>
                                        <p:attrNameLst>
                                          <p:attrName>style.visibility</p:attrName>
                                        </p:attrNameLst>
                                      </p:cBhvr>
                                      <p:to>
                                        <p:strVal val="visible"/>
                                      </p:to>
                                    </p:set>
                                    <p:animEffect transition="in" filter="wipe(up)">
                                      <p:cBhvr>
                                        <p:cTn id="11" dur="500"/>
                                        <p:tgtEl>
                                          <p:spTgt spid="10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107"/>
                                        </p:tgtEl>
                                        <p:attrNameLst>
                                          <p:attrName>style.visibility</p:attrName>
                                        </p:attrNameLst>
                                      </p:cBhvr>
                                      <p:to>
                                        <p:strVal val="visible"/>
                                      </p:to>
                                    </p:set>
                                    <p:animEffect transition="in" filter="wipe(up)">
                                      <p:cBhvr>
                                        <p:cTn id="16" dur="500"/>
                                        <p:tgtEl>
                                          <p:spTgt spid="10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p:cTn id="20" dur="1" fill="hold">
                                          <p:stCondLst>
                                            <p:cond delay="0"/>
                                          </p:stCondLst>
                                        </p:cTn>
                                        <p:tgtEl>
                                          <p:spTgt spid="108"/>
                                        </p:tgtEl>
                                        <p:attrNameLst>
                                          <p:attrName>style.visibility</p:attrName>
                                        </p:attrNameLst>
                                      </p:cBhvr>
                                      <p:to>
                                        <p:strVal val="visible"/>
                                      </p:to>
                                    </p:set>
                                    <p:animEffect transition="in" filter="wipe(up)">
                                      <p:cBhvr>
                                        <p:cTn id="21" dur="500"/>
                                        <p:tgtEl>
                                          <p:spTgt spid="10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nodeType="clickEffect">
                                  <p:stCondLst>
                                    <p:cond delay="0"/>
                                  </p:stCondLst>
                                  <p:childTnLst>
                                    <p:set>
                                      <p:cBhvr>
                                        <p:cTn id="25" dur="1" fill="hold">
                                          <p:stCondLst>
                                            <p:cond delay="0"/>
                                          </p:stCondLst>
                                        </p:cTn>
                                        <p:tgtEl>
                                          <p:spTgt spid="111"/>
                                        </p:tgtEl>
                                        <p:attrNameLst>
                                          <p:attrName>style.visibility</p:attrName>
                                        </p:attrNameLst>
                                      </p:cBhvr>
                                      <p:to>
                                        <p:strVal val="visible"/>
                                      </p:to>
                                    </p:set>
                                    <p:animEffect transition="in" filter="wipe(up)">
                                      <p:cBhvr>
                                        <p:cTn id="26" dur="500"/>
                                        <p:tgtEl>
                                          <p:spTgt spid="11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wipe(up)">
                                      <p:cBhvr>
                                        <p:cTn id="31" dur="500"/>
                                        <p:tgtEl>
                                          <p:spTgt spid="11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1" fill="hold" nodeType="clickEffect">
                                  <p:stCondLst>
                                    <p:cond delay="0"/>
                                  </p:stCondLst>
                                  <p:childTnLst>
                                    <p:set>
                                      <p:cBhvr>
                                        <p:cTn id="35" dur="1" fill="hold">
                                          <p:stCondLst>
                                            <p:cond delay="0"/>
                                          </p:stCondLst>
                                        </p:cTn>
                                        <p:tgtEl>
                                          <p:spTgt spid="109"/>
                                        </p:tgtEl>
                                        <p:attrNameLst>
                                          <p:attrName>style.visibility</p:attrName>
                                        </p:attrNameLst>
                                      </p:cBhvr>
                                      <p:to>
                                        <p:strVal val="visible"/>
                                      </p:to>
                                    </p:set>
                                    <p:animEffect transition="in" filter="wipe(up)">
                                      <p:cBhvr>
                                        <p:cTn id="36"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oup 92"/>
          <p:cNvGrpSpPr>
            <a:grpSpLocks/>
          </p:cNvGrpSpPr>
          <p:nvPr/>
        </p:nvGrpSpPr>
        <p:grpSpPr bwMode="auto">
          <a:xfrm>
            <a:off x="4362201" y="2679573"/>
            <a:ext cx="2959100" cy="2776538"/>
            <a:chOff x="3078646" y="2523164"/>
            <a:chExt cx="2958799" cy="2776730"/>
          </a:xfrm>
        </p:grpSpPr>
        <p:sp>
          <p:nvSpPr>
            <p:cNvPr id="22" name="Flowchart: Connector 21"/>
            <p:cNvSpPr/>
            <p:nvPr/>
          </p:nvSpPr>
          <p:spPr>
            <a:xfrm>
              <a:off x="3204045" y="2523164"/>
              <a:ext cx="2657205" cy="2657659"/>
            </a:xfrm>
            <a:prstGeom prst="flowChartConnector">
              <a:avLst/>
            </a:prstGeom>
            <a:solidFill>
              <a:schemeClr val="bg1">
                <a:alpha val="67000"/>
              </a:schemeClr>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4" name="Straight Connector 23"/>
            <p:cNvCxnSpPr/>
            <p:nvPr/>
          </p:nvCxnSpPr>
          <p:spPr>
            <a:xfrm>
              <a:off x="3564372" y="2548566"/>
              <a:ext cx="617474" cy="728713"/>
            </a:xfrm>
            <a:prstGeom prst="line">
              <a:avLst/>
            </a:prstGeom>
            <a:ln w="25400" cmpd="sng">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951705" y="2613658"/>
              <a:ext cx="582553" cy="663621"/>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165996" y="4164753"/>
              <a:ext cx="871449" cy="198452"/>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518362" y="4533078"/>
              <a:ext cx="0" cy="766816"/>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3078646" y="4177453"/>
              <a:ext cx="803193" cy="153999"/>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331" name="Picture 7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H="1" flipV="1">
              <a:off x="3732318" y="4484927"/>
              <a:ext cx="483518" cy="48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2" name="Picture 7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flipV="1">
              <a:off x="4798838" y="4498483"/>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3" name="Picture 7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0800000" flipH="1" flipV="1">
              <a:off x="5373454" y="3766142"/>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4" name="Pictur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0800000" flipH="1" flipV="1">
              <a:off x="4315897" y="2602852"/>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5" name="Picture 8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0800000" flipH="1" flipV="1">
              <a:off x="5264307" y="3124036"/>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6" name="Picture 8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3256564" y="3386537"/>
              <a:ext cx="476625" cy="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Flowchart: Connector 20"/>
            <p:cNvSpPr/>
            <p:nvPr/>
          </p:nvSpPr>
          <p:spPr>
            <a:xfrm>
              <a:off x="3756439" y="3085178"/>
              <a:ext cx="1552417" cy="1482828"/>
            </a:xfrm>
            <a:prstGeom prst="flowChartConnector">
              <a:avLst/>
            </a:prstGeom>
            <a:solidFill>
              <a:srgbClr val="3F6D57"/>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BE" sz="1200" b="1" dirty="0">
                  <a:solidFill>
                    <a:schemeClr val="bg1"/>
                  </a:solidFill>
                </a:rPr>
                <a:t>Avantages en fin de consultation</a:t>
              </a:r>
            </a:p>
          </p:txBody>
        </p:sp>
      </p:grpSp>
      <p:sp>
        <p:nvSpPr>
          <p:cNvPr id="3" name="Title 2"/>
          <p:cNvSpPr>
            <a:spLocks noGrp="1"/>
          </p:cNvSpPr>
          <p:nvPr>
            <p:ph type="title"/>
          </p:nvPr>
        </p:nvSpPr>
        <p:spPr/>
        <p:txBody>
          <a:bodyPr>
            <a:normAutofit/>
          </a:bodyPr>
          <a:lstStyle/>
          <a:p>
            <a:pPr>
              <a:defRPr/>
            </a:pPr>
            <a:r>
              <a:rPr lang="nl-BE" smtClean="0"/>
              <a:t>Enkele behaalde resultaten – Quelques résultats atteints</a:t>
            </a:r>
            <a:endParaRPr lang="fr-BE" sz="3600" dirty="0"/>
          </a:p>
        </p:txBody>
      </p:sp>
      <p:grpSp>
        <p:nvGrpSpPr>
          <p:cNvPr id="17" name="Group 16"/>
          <p:cNvGrpSpPr>
            <a:grpSpLocks/>
          </p:cNvGrpSpPr>
          <p:nvPr/>
        </p:nvGrpSpPr>
        <p:grpSpPr bwMode="auto">
          <a:xfrm>
            <a:off x="1782513" y="1550862"/>
            <a:ext cx="3233738" cy="1146175"/>
            <a:chOff x="546770" y="1394932"/>
            <a:chExt cx="3233142" cy="1146273"/>
          </a:xfrm>
        </p:grpSpPr>
        <p:grpSp>
          <p:nvGrpSpPr>
            <p:cNvPr id="12319" name="Group 93"/>
            <p:cNvGrpSpPr>
              <a:grpSpLocks/>
            </p:cNvGrpSpPr>
            <p:nvPr/>
          </p:nvGrpSpPr>
          <p:grpSpPr bwMode="auto">
            <a:xfrm>
              <a:off x="546770" y="1394932"/>
              <a:ext cx="3233142" cy="1146273"/>
              <a:chOff x="546770" y="1424385"/>
              <a:chExt cx="3233142" cy="1146273"/>
            </a:xfrm>
          </p:grpSpPr>
          <p:grpSp>
            <p:nvGrpSpPr>
              <p:cNvPr id="12321" name="Group 33"/>
              <p:cNvGrpSpPr>
                <a:grpSpLocks/>
              </p:cNvGrpSpPr>
              <p:nvPr/>
            </p:nvGrpSpPr>
            <p:grpSpPr bwMode="auto">
              <a:xfrm>
                <a:off x="546770" y="1424385"/>
                <a:ext cx="3176700" cy="1080121"/>
                <a:chOff x="747228" y="1772815"/>
                <a:chExt cx="3176700" cy="1080121"/>
              </a:xfrm>
            </p:grpSpPr>
            <p:sp>
              <p:nvSpPr>
                <p:cNvPr id="36" name="Rectangle 35"/>
                <p:cNvSpPr/>
                <p:nvPr/>
              </p:nvSpPr>
              <p:spPr>
                <a:xfrm>
                  <a:off x="747228" y="1772815"/>
                  <a:ext cx="1101522" cy="1079592"/>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Rectangle 36"/>
                <p:cNvSpPr/>
                <p:nvPr/>
              </p:nvSpPr>
              <p:spPr>
                <a:xfrm>
                  <a:off x="1836052" y="1772815"/>
                  <a:ext cx="2087178" cy="1079592"/>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38" name="TextBox 37"/>
              <p:cNvSpPr txBox="1"/>
              <p:nvPr/>
            </p:nvSpPr>
            <p:spPr>
              <a:xfrm>
                <a:off x="1691147" y="1508529"/>
                <a:ext cx="2088765" cy="1062129"/>
              </a:xfrm>
              <a:prstGeom prst="rect">
                <a:avLst/>
              </a:prstGeom>
            </p:spPr>
            <p:txBody>
              <a:bodyPr>
                <a:normAutofit/>
              </a:bodyPr>
              <a:lstStyle/>
              <a:p>
                <a:pPr marL="177800" fontAlgn="auto">
                  <a:spcBef>
                    <a:spcPts val="0"/>
                  </a:spcBef>
                  <a:spcAft>
                    <a:spcPts val="0"/>
                  </a:spcAft>
                  <a:defRPr/>
                </a:pPr>
                <a:endParaRPr lang="fr-BE" sz="300" dirty="0">
                  <a:solidFill>
                    <a:schemeClr val="bg1"/>
                  </a:solidFill>
                  <a:latin typeface="+mn-lt"/>
                  <a:cs typeface="+mn-cs"/>
                </a:endParaRPr>
              </a:p>
              <a:p>
                <a:pPr algn="ctr" fontAlgn="auto">
                  <a:spcBef>
                    <a:spcPts val="0"/>
                  </a:spcBef>
                  <a:spcAft>
                    <a:spcPts val="0"/>
                  </a:spcAft>
                  <a:defRPr/>
                </a:pPr>
                <a:endParaRPr lang="fr-BE" sz="200" dirty="0">
                  <a:solidFill>
                    <a:schemeClr val="bg1"/>
                  </a:solidFill>
                  <a:latin typeface="+mn-lt"/>
                  <a:cs typeface="+mn-cs"/>
                </a:endParaRPr>
              </a:p>
              <a:p>
                <a:pPr algn="ctr" fontAlgn="auto">
                  <a:spcBef>
                    <a:spcPts val="0"/>
                  </a:spcBef>
                  <a:spcAft>
                    <a:spcPts val="0"/>
                  </a:spcAft>
                  <a:defRPr/>
                </a:pPr>
                <a:r>
                  <a:rPr lang="fr-BE" dirty="0">
                    <a:solidFill>
                      <a:schemeClr val="bg1"/>
                    </a:solidFill>
                    <a:latin typeface="+mn-lt"/>
                  </a:rPr>
                  <a:t>Tarification,</a:t>
                </a:r>
              </a:p>
              <a:p>
                <a:pPr algn="ctr" fontAlgn="auto">
                  <a:spcBef>
                    <a:spcPts val="0"/>
                  </a:spcBef>
                  <a:spcAft>
                    <a:spcPts val="0"/>
                  </a:spcAft>
                  <a:defRPr/>
                </a:pPr>
                <a:r>
                  <a:rPr lang="fr-BE" dirty="0">
                    <a:solidFill>
                      <a:schemeClr val="bg1"/>
                    </a:solidFill>
                    <a:latin typeface="+mn-lt"/>
                  </a:rPr>
                  <a:t>facturation</a:t>
                </a:r>
                <a:endParaRPr lang="fr-BE" dirty="0">
                  <a:latin typeface="+mn-lt"/>
                  <a:cs typeface="+mn-cs"/>
                </a:endParaRPr>
              </a:p>
            </p:txBody>
          </p:sp>
        </p:grpSp>
        <p:pic>
          <p:nvPicPr>
            <p:cNvPr id="12320" name="Picture 5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10409" y="1414578"/>
              <a:ext cx="1040828" cy="104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13"/>
          <p:cNvGrpSpPr>
            <a:grpSpLocks/>
          </p:cNvGrpSpPr>
          <p:nvPr/>
        </p:nvGrpSpPr>
        <p:grpSpPr bwMode="auto">
          <a:xfrm>
            <a:off x="1714251" y="3760662"/>
            <a:ext cx="2647950" cy="1101725"/>
            <a:chOff x="477657" y="3605133"/>
            <a:chExt cx="2648583" cy="1101151"/>
          </a:xfrm>
        </p:grpSpPr>
        <p:grpSp>
          <p:nvGrpSpPr>
            <p:cNvPr id="12314" name="Group 40"/>
            <p:cNvGrpSpPr>
              <a:grpSpLocks/>
            </p:cNvGrpSpPr>
            <p:nvPr/>
          </p:nvGrpSpPr>
          <p:grpSpPr bwMode="auto">
            <a:xfrm>
              <a:off x="477657" y="3624287"/>
              <a:ext cx="2648583" cy="1081997"/>
              <a:chOff x="5926858" y="3418319"/>
              <a:chExt cx="2572071" cy="1081997"/>
            </a:xfrm>
          </p:grpSpPr>
          <p:sp>
            <p:nvSpPr>
              <p:cNvPr id="55" name="Rectangle 54"/>
              <p:cNvSpPr/>
              <p:nvPr/>
            </p:nvSpPr>
            <p:spPr>
              <a:xfrm>
                <a:off x="5926858" y="3418205"/>
                <a:ext cx="1073238" cy="1080524"/>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6" name="Rectangle 55"/>
              <p:cNvSpPr/>
              <p:nvPr/>
            </p:nvSpPr>
            <p:spPr>
              <a:xfrm>
                <a:off x="7000096" y="3418205"/>
                <a:ext cx="1460282" cy="1080524"/>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7" name="TextBox 56"/>
              <p:cNvSpPr txBox="1"/>
              <p:nvPr/>
            </p:nvSpPr>
            <p:spPr>
              <a:xfrm>
                <a:off x="7000096" y="3419791"/>
                <a:ext cx="1498833" cy="1080525"/>
              </a:xfrm>
              <a:prstGeom prst="rect">
                <a:avLst/>
              </a:prstGeom>
            </p:spPr>
            <p:txBody>
              <a:bodyPr>
                <a:normAutofit/>
              </a:bodyPr>
              <a:lstStyle/>
              <a:p>
                <a:pPr algn="ctr" fontAlgn="auto">
                  <a:spcBef>
                    <a:spcPts val="0"/>
                  </a:spcBef>
                  <a:spcAft>
                    <a:spcPts val="0"/>
                  </a:spcAft>
                  <a:defRPr/>
                </a:pPr>
                <a:endParaRPr lang="fr-BE" sz="300" dirty="0">
                  <a:solidFill>
                    <a:schemeClr val="bg1"/>
                  </a:solidFill>
                  <a:latin typeface="+mn-lt"/>
                  <a:cs typeface="+mn-cs"/>
                </a:endParaRPr>
              </a:p>
              <a:p>
                <a:pPr algn="ctr" fontAlgn="auto">
                  <a:spcBef>
                    <a:spcPts val="0"/>
                  </a:spcBef>
                  <a:spcAft>
                    <a:spcPts val="0"/>
                  </a:spcAft>
                  <a:defRPr/>
                </a:pPr>
                <a:r>
                  <a:rPr lang="fr-BE" dirty="0">
                    <a:solidFill>
                      <a:schemeClr val="bg1"/>
                    </a:solidFill>
                    <a:latin typeface="+mn-lt"/>
                  </a:rPr>
                  <a:t>Création et envoi d’attestations</a:t>
                </a:r>
              </a:p>
              <a:p>
                <a:pPr fontAlgn="auto">
                  <a:spcBef>
                    <a:spcPts val="0"/>
                  </a:spcBef>
                  <a:spcAft>
                    <a:spcPts val="0"/>
                  </a:spcAft>
                  <a:defRPr/>
                </a:pPr>
                <a:endParaRPr lang="fr-BE" dirty="0">
                  <a:solidFill>
                    <a:schemeClr val="tx1">
                      <a:lumMod val="95000"/>
                      <a:lumOff val="5000"/>
                    </a:schemeClr>
                  </a:solidFill>
                  <a:latin typeface="+mn-lt"/>
                  <a:cs typeface="+mn-cs"/>
                </a:endParaRPr>
              </a:p>
            </p:txBody>
          </p:sp>
        </p:grpSp>
        <p:pic>
          <p:nvPicPr>
            <p:cNvPr id="12315" name="Picture 6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23316" y="3605133"/>
              <a:ext cx="1082869" cy="108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4"/>
          <p:cNvGrpSpPr>
            <a:grpSpLocks/>
          </p:cNvGrpSpPr>
          <p:nvPr/>
        </p:nvGrpSpPr>
        <p:grpSpPr bwMode="auto">
          <a:xfrm>
            <a:off x="6491039" y="1608011"/>
            <a:ext cx="3565525" cy="1098550"/>
            <a:chOff x="5254692" y="1452701"/>
            <a:chExt cx="3565782" cy="1097874"/>
          </a:xfrm>
        </p:grpSpPr>
        <p:grpSp>
          <p:nvGrpSpPr>
            <p:cNvPr id="12309" name="Group 67"/>
            <p:cNvGrpSpPr>
              <a:grpSpLocks/>
            </p:cNvGrpSpPr>
            <p:nvPr/>
          </p:nvGrpSpPr>
          <p:grpSpPr bwMode="auto">
            <a:xfrm>
              <a:off x="5254692" y="1452701"/>
              <a:ext cx="3565782" cy="1088504"/>
              <a:chOff x="398612" y="5107746"/>
              <a:chExt cx="3373796" cy="1088504"/>
            </a:xfrm>
          </p:grpSpPr>
          <p:sp>
            <p:nvSpPr>
              <p:cNvPr id="47" name="Rectangle 46"/>
              <p:cNvSpPr/>
              <p:nvPr/>
            </p:nvSpPr>
            <p:spPr>
              <a:xfrm>
                <a:off x="398612" y="5107746"/>
                <a:ext cx="1152138" cy="1080422"/>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8" name="Rectangle 47"/>
              <p:cNvSpPr/>
              <p:nvPr/>
            </p:nvSpPr>
            <p:spPr>
              <a:xfrm>
                <a:off x="1477145" y="5107746"/>
                <a:ext cx="2295263" cy="1080422"/>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9" name="TextBox 48"/>
              <p:cNvSpPr txBox="1"/>
              <p:nvPr/>
            </p:nvSpPr>
            <p:spPr>
              <a:xfrm>
                <a:off x="1477145" y="5137889"/>
                <a:ext cx="2295263" cy="1058212"/>
              </a:xfrm>
              <a:prstGeom prst="rect">
                <a:avLst/>
              </a:prstGeom>
            </p:spPr>
            <p:txBody>
              <a:bodyPr>
                <a:normAutofit lnSpcReduction="10000"/>
              </a:bodyPr>
              <a:lstStyle/>
              <a:p>
                <a:pPr fontAlgn="auto">
                  <a:spcBef>
                    <a:spcPts val="0"/>
                  </a:spcBef>
                  <a:spcAft>
                    <a:spcPts val="0"/>
                  </a:spcAft>
                  <a:defRPr/>
                </a:pPr>
                <a:endParaRPr lang="fr-BE" sz="1000" dirty="0">
                  <a:solidFill>
                    <a:schemeClr val="bg1"/>
                  </a:solidFill>
                  <a:latin typeface="+mn-lt"/>
                  <a:cs typeface="+mn-cs"/>
                </a:endParaRPr>
              </a:p>
              <a:p>
                <a:pPr algn="ctr" fontAlgn="auto">
                  <a:spcBef>
                    <a:spcPts val="0"/>
                  </a:spcBef>
                  <a:spcAft>
                    <a:spcPts val="0"/>
                  </a:spcAft>
                  <a:defRPr/>
                </a:pPr>
                <a:r>
                  <a:rPr lang="fr-BE" dirty="0">
                    <a:solidFill>
                      <a:schemeClr val="bg1"/>
                    </a:solidFill>
                    <a:latin typeface="+mn-lt"/>
                  </a:rPr>
                  <a:t>Mise à jour du SumEHR, du schéma de médication, ... </a:t>
                </a:r>
              </a:p>
              <a:p>
                <a:pPr fontAlgn="auto">
                  <a:spcBef>
                    <a:spcPts val="0"/>
                  </a:spcBef>
                  <a:spcAft>
                    <a:spcPts val="0"/>
                  </a:spcAft>
                  <a:defRPr/>
                </a:pPr>
                <a:endParaRPr lang="fr-BE" dirty="0">
                  <a:solidFill>
                    <a:schemeClr val="tx1">
                      <a:lumMod val="95000"/>
                      <a:lumOff val="5000"/>
                    </a:schemeClr>
                  </a:solidFill>
                  <a:latin typeface="+mn-lt"/>
                  <a:cs typeface="+mn-cs"/>
                </a:endParaRPr>
              </a:p>
            </p:txBody>
          </p:sp>
        </p:grpSp>
        <p:pic>
          <p:nvPicPr>
            <p:cNvPr id="12310" name="Picture 66"/>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317644" y="1473472"/>
              <a:ext cx="1077103" cy="107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p:cNvGrpSpPr>
            <a:grpSpLocks/>
          </p:cNvGrpSpPr>
          <p:nvPr/>
        </p:nvGrpSpPr>
        <p:grpSpPr bwMode="auto">
          <a:xfrm>
            <a:off x="4189164" y="5456112"/>
            <a:ext cx="3255963" cy="1089025"/>
            <a:chOff x="2952328" y="5301208"/>
            <a:chExt cx="3255987" cy="1088504"/>
          </a:xfrm>
        </p:grpSpPr>
        <p:grpSp>
          <p:nvGrpSpPr>
            <p:cNvPr id="12304" name="Group 70"/>
            <p:cNvGrpSpPr>
              <a:grpSpLocks/>
            </p:cNvGrpSpPr>
            <p:nvPr/>
          </p:nvGrpSpPr>
          <p:grpSpPr bwMode="auto">
            <a:xfrm>
              <a:off x="2952328" y="5301208"/>
              <a:ext cx="3255987" cy="1088504"/>
              <a:chOff x="5508175" y="5117132"/>
              <a:chExt cx="3255987" cy="1088504"/>
            </a:xfrm>
          </p:grpSpPr>
          <p:sp>
            <p:nvSpPr>
              <p:cNvPr id="59" name="Rectangle 58"/>
              <p:cNvSpPr/>
              <p:nvPr/>
            </p:nvSpPr>
            <p:spPr>
              <a:xfrm>
                <a:off x="5508175" y="5117132"/>
                <a:ext cx="1152533" cy="1080570"/>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0" name="Rectangle 59"/>
              <p:cNvSpPr/>
              <p:nvPr/>
            </p:nvSpPr>
            <p:spPr>
              <a:xfrm>
                <a:off x="6660708" y="5117132"/>
                <a:ext cx="2087578" cy="1080570"/>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1" name="TextBox 60"/>
              <p:cNvSpPr txBox="1"/>
              <p:nvPr/>
            </p:nvSpPr>
            <p:spPr>
              <a:xfrm>
                <a:off x="6678172" y="5147280"/>
                <a:ext cx="2085990" cy="1058356"/>
              </a:xfrm>
              <a:prstGeom prst="rect">
                <a:avLst/>
              </a:prstGeom>
            </p:spPr>
            <p:txBody>
              <a:bodyPr>
                <a:normAutofit/>
              </a:bodyPr>
              <a:lstStyle/>
              <a:p>
                <a:pPr fontAlgn="auto">
                  <a:spcBef>
                    <a:spcPts val="0"/>
                  </a:spcBef>
                  <a:spcAft>
                    <a:spcPts val="0"/>
                  </a:spcAft>
                  <a:defRPr/>
                </a:pPr>
                <a:endParaRPr lang="fr-BE" sz="1000" dirty="0">
                  <a:solidFill>
                    <a:schemeClr val="bg1"/>
                  </a:solidFill>
                  <a:latin typeface="+mn-lt"/>
                  <a:cs typeface="+mn-cs"/>
                </a:endParaRPr>
              </a:p>
              <a:p>
                <a:pPr algn="ctr" fontAlgn="auto">
                  <a:spcBef>
                    <a:spcPts val="0"/>
                  </a:spcBef>
                  <a:spcAft>
                    <a:spcPts val="0"/>
                  </a:spcAft>
                  <a:defRPr/>
                </a:pPr>
                <a:r>
                  <a:rPr lang="fr-BE" dirty="0">
                    <a:solidFill>
                      <a:schemeClr val="bg1"/>
                    </a:solidFill>
                    <a:latin typeface="+mn-lt"/>
                  </a:rPr>
                  <a:t>Envoi du rapport au détenteur du DMG</a:t>
                </a:r>
              </a:p>
            </p:txBody>
          </p:sp>
        </p:grpSp>
        <p:pic>
          <p:nvPicPr>
            <p:cNvPr id="12305" name="Picture 9"/>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041159" y="5322504"/>
              <a:ext cx="1063297" cy="1063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p:cNvGrpSpPr>
            <a:grpSpLocks/>
          </p:cNvGrpSpPr>
          <p:nvPr/>
        </p:nvGrpSpPr>
        <p:grpSpPr bwMode="auto">
          <a:xfrm>
            <a:off x="7322889" y="3779711"/>
            <a:ext cx="2949575" cy="1090612"/>
            <a:chOff x="6264041" y="3624287"/>
            <a:chExt cx="3169333" cy="1090476"/>
          </a:xfrm>
        </p:grpSpPr>
        <p:grpSp>
          <p:nvGrpSpPr>
            <p:cNvPr id="12299" name="Group 69"/>
            <p:cNvGrpSpPr>
              <a:grpSpLocks/>
            </p:cNvGrpSpPr>
            <p:nvPr/>
          </p:nvGrpSpPr>
          <p:grpSpPr bwMode="auto">
            <a:xfrm>
              <a:off x="6276202" y="3624287"/>
              <a:ext cx="3157172" cy="1090476"/>
              <a:chOff x="5588673" y="1304707"/>
              <a:chExt cx="3702569" cy="1090476"/>
            </a:xfrm>
          </p:grpSpPr>
          <p:sp>
            <p:nvSpPr>
              <p:cNvPr id="51" name="Rectangle 50"/>
              <p:cNvSpPr/>
              <p:nvPr/>
            </p:nvSpPr>
            <p:spPr>
              <a:xfrm>
                <a:off x="5588415" y="1304707"/>
                <a:ext cx="1152258" cy="1079365"/>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2" name="Rectangle 51"/>
              <p:cNvSpPr/>
              <p:nvPr/>
            </p:nvSpPr>
            <p:spPr>
              <a:xfrm>
                <a:off x="6750674" y="1315818"/>
                <a:ext cx="2540568" cy="1079365"/>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303" name="TextBox 52"/>
              <p:cNvSpPr txBox="1">
                <a:spLocks noChangeArrowheads="1"/>
              </p:cNvSpPr>
              <p:nvPr/>
            </p:nvSpPr>
            <p:spPr bwMode="auto">
              <a:xfrm>
                <a:off x="6751106" y="1344851"/>
                <a:ext cx="2409466" cy="1038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endParaRPr lang="fr-BE" altLang="en-US" sz="1600" dirty="0">
                  <a:solidFill>
                    <a:schemeClr val="bg1"/>
                  </a:solidFill>
                </a:endParaRPr>
              </a:p>
              <a:p>
                <a:r>
                  <a:rPr lang="fr-BE" altLang="en-US" sz="1800" dirty="0">
                    <a:solidFill>
                      <a:schemeClr val="bg1"/>
                    </a:solidFill>
                    <a:latin typeface="+mn-lt"/>
                  </a:rPr>
                  <a:t>Enregistrements</a:t>
                </a:r>
              </a:p>
            </p:txBody>
          </p:sp>
        </p:grpSp>
        <p:pic>
          <p:nvPicPr>
            <p:cNvPr id="12300" name="Picture 1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264041" y="3677967"/>
              <a:ext cx="993471" cy="993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4"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73</a:t>
            </a:fld>
            <a:endParaRPr lang="en-US" dirty="0" smtClean="0">
              <a:solidFill>
                <a:schemeClr val="bg1"/>
              </a:solidFill>
            </a:endParaRPr>
          </a:p>
        </p:txBody>
      </p:sp>
    </p:spTree>
    <p:extLst>
      <p:ext uri="{BB962C8B-B14F-4D97-AF65-F5344CB8AC3E}">
        <p14:creationId xmlns:p14="http://schemas.microsoft.com/office/powerpoint/2010/main" val="1299644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500"/>
                                        <p:tgtEl>
                                          <p:spTgt spid="1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Enkele behaalde resultaten – Quelques résultats atteints</a:t>
            </a:r>
            <a:endParaRPr lang="fr-BE" dirty="0"/>
          </a:p>
        </p:txBody>
      </p:sp>
      <p:grpSp>
        <p:nvGrpSpPr>
          <p:cNvPr id="42" name="Group 41"/>
          <p:cNvGrpSpPr/>
          <p:nvPr/>
        </p:nvGrpSpPr>
        <p:grpSpPr>
          <a:xfrm>
            <a:off x="8027802" y="1813236"/>
            <a:ext cx="1418978" cy="1531404"/>
            <a:chOff x="3972230" y="818701"/>
            <a:chExt cx="2522626" cy="2722496"/>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8598" y="818701"/>
              <a:ext cx="1274918" cy="1416202"/>
            </a:xfrm>
            <a:prstGeom prst="rect">
              <a:avLst/>
            </a:prstGeom>
          </p:spPr>
        </p:pic>
        <p:sp>
          <p:nvSpPr>
            <p:cNvPr id="12" name="Rectangle 11"/>
            <p:cNvSpPr/>
            <p:nvPr/>
          </p:nvSpPr>
          <p:spPr>
            <a:xfrm>
              <a:off x="3972230" y="2337449"/>
              <a:ext cx="2522626" cy="1203748"/>
            </a:xfrm>
            <a:prstGeom prst="rect">
              <a:avLst/>
            </a:prstGeom>
          </p:spPr>
          <p:txBody>
            <a:bodyPr wrap="none">
              <a:spAutoFit/>
            </a:bodyPr>
            <a:lstStyle/>
            <a:p>
              <a:pPr algn="ctr"/>
              <a:r>
                <a:rPr lang="fr-BE" sz="1600" b="1" dirty="0">
                  <a:solidFill>
                    <a:srgbClr val="4A6C5B"/>
                  </a:solidFill>
                  <a:latin typeface="Arial" panose="020B0604020202020204" pitchFamily="34" charset="0"/>
                  <a:cs typeface="Arial" panose="020B0604020202020204" pitchFamily="34" charset="0"/>
                </a:rPr>
                <a:t>620 millions </a:t>
              </a:r>
            </a:p>
            <a:p>
              <a:pPr algn="ctr"/>
              <a:r>
                <a:rPr lang="fr-BE" sz="1100" b="1" dirty="0" smtClean="0">
                  <a:solidFill>
                    <a:srgbClr val="4A6C5B"/>
                  </a:solidFill>
                  <a:latin typeface="Arial" panose="020B0604020202020204" pitchFamily="34" charset="0"/>
                  <a:cs typeface="Arial" panose="020B0604020202020204" pitchFamily="34" charset="0"/>
                </a:rPr>
                <a:t>messages/</a:t>
              </a:r>
              <a:r>
                <a:rPr lang="fr-BE" sz="1100" b="1" dirty="0" err="1" smtClean="0">
                  <a:solidFill>
                    <a:srgbClr val="4A6C5B"/>
                  </a:solidFill>
                  <a:latin typeface="Arial" panose="020B0604020202020204" pitchFamily="34" charset="0"/>
                  <a:cs typeface="Arial" panose="020B0604020202020204" pitchFamily="34" charset="0"/>
                </a:rPr>
                <a:t>year</a:t>
              </a:r>
              <a:endParaRPr lang="fr-BE" sz="1100" b="1" dirty="0">
                <a:solidFill>
                  <a:srgbClr val="4A6C5B"/>
                </a:solidFill>
                <a:latin typeface="Arial" panose="020B0604020202020204" pitchFamily="34" charset="0"/>
                <a:cs typeface="Arial" panose="020B0604020202020204" pitchFamily="34" charset="0"/>
              </a:endParaRPr>
            </a:p>
            <a:p>
              <a:pPr algn="ctr"/>
              <a:r>
                <a:rPr lang="fr-BE" sz="1100" b="1" dirty="0">
                  <a:solidFill>
                    <a:srgbClr val="4A6C5B"/>
                  </a:solidFill>
                  <a:latin typeface="Arial" panose="020B0604020202020204" pitchFamily="34" charset="0"/>
                  <a:cs typeface="Arial" panose="020B0604020202020204" pitchFamily="34" charset="0"/>
                </a:rPr>
                <a:t>via </a:t>
              </a:r>
              <a:r>
                <a:rPr lang="fr-BE" sz="1100" b="1" dirty="0" err="1">
                  <a:solidFill>
                    <a:srgbClr val="4A6C5B"/>
                  </a:solidFill>
                  <a:latin typeface="Arial" panose="020B0604020202020204" pitchFamily="34" charset="0"/>
                  <a:cs typeface="Arial" panose="020B0604020202020204" pitchFamily="34" charset="0"/>
                </a:rPr>
                <a:t>eHealthBox</a:t>
              </a:r>
              <a:endParaRPr lang="fr-BE" sz="1100" b="1" dirty="0">
                <a:solidFill>
                  <a:srgbClr val="4A6C5B"/>
                </a:solidFill>
                <a:latin typeface="Arial" panose="020B0604020202020204" pitchFamily="34" charset="0"/>
                <a:cs typeface="Arial" panose="020B0604020202020204" pitchFamily="34" charset="0"/>
              </a:endParaRPr>
            </a:p>
          </p:txBody>
        </p:sp>
      </p:grpSp>
      <p:grpSp>
        <p:nvGrpSpPr>
          <p:cNvPr id="43" name="Group 42"/>
          <p:cNvGrpSpPr/>
          <p:nvPr/>
        </p:nvGrpSpPr>
        <p:grpSpPr>
          <a:xfrm>
            <a:off x="5548851" y="1795910"/>
            <a:ext cx="1468671" cy="1652206"/>
            <a:chOff x="7395613" y="814615"/>
            <a:chExt cx="2610968" cy="2937251"/>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5586" y="814615"/>
              <a:ext cx="1829571" cy="1829570"/>
            </a:xfrm>
            <a:prstGeom prst="rect">
              <a:avLst/>
            </a:prstGeom>
          </p:spPr>
        </p:pic>
        <p:sp>
          <p:nvSpPr>
            <p:cNvPr id="15" name="Rectangle 14"/>
            <p:cNvSpPr/>
            <p:nvPr/>
          </p:nvSpPr>
          <p:spPr>
            <a:xfrm>
              <a:off x="7395613" y="2548120"/>
              <a:ext cx="2610968" cy="1203746"/>
            </a:xfrm>
            <a:prstGeom prst="rect">
              <a:avLst/>
            </a:prstGeom>
          </p:spPr>
          <p:txBody>
            <a:bodyPr wrap="none">
              <a:spAutoFit/>
            </a:bodyPr>
            <a:lstStyle/>
            <a:p>
              <a:pPr algn="ctr"/>
              <a:r>
                <a:rPr lang="fr-BE" sz="1600" b="1" dirty="0">
                  <a:solidFill>
                    <a:srgbClr val="4A6C5B"/>
                  </a:solidFill>
                  <a:latin typeface="Arial" panose="020B0604020202020204" pitchFamily="34" charset="0"/>
                  <a:cs typeface="Arial" panose="020B0604020202020204" pitchFamily="34" charset="0"/>
                </a:rPr>
                <a:t>+97</a:t>
              </a:r>
              <a:r>
                <a:rPr lang="fr-BE" sz="1600" b="1" dirty="0" smtClean="0">
                  <a:solidFill>
                    <a:srgbClr val="4A6C5B"/>
                  </a:solidFill>
                  <a:latin typeface="Arial" panose="020B0604020202020204" pitchFamily="34" charset="0"/>
                  <a:cs typeface="Arial" panose="020B0604020202020204" pitchFamily="34" charset="0"/>
                </a:rPr>
                <a:t>%</a:t>
              </a:r>
              <a:endParaRPr lang="fr-BE" sz="2000" b="1" dirty="0">
                <a:solidFill>
                  <a:srgbClr val="4A6C5B"/>
                </a:solidFill>
                <a:latin typeface="Arial" panose="020B0604020202020204" pitchFamily="34" charset="0"/>
                <a:cs typeface="Arial" panose="020B0604020202020204" pitchFamily="34" charset="0"/>
              </a:endParaRPr>
            </a:p>
            <a:p>
              <a:pPr algn="ctr"/>
              <a:r>
                <a:rPr lang="fr-BE" sz="1100" b="1" dirty="0">
                  <a:solidFill>
                    <a:srgbClr val="4A6C5B"/>
                  </a:solidFill>
                  <a:latin typeface="Arial" panose="020B0604020202020204" pitchFamily="34" charset="0"/>
                  <a:cs typeface="Arial" panose="020B0604020202020204" pitchFamily="34" charset="0"/>
                </a:rPr>
                <a:t>of </a:t>
              </a:r>
              <a:r>
                <a:rPr lang="fr-BE" sz="1100" b="1" dirty="0" err="1">
                  <a:solidFill>
                    <a:srgbClr val="4A6C5B"/>
                  </a:solidFill>
                  <a:latin typeface="Arial" panose="020B0604020202020204" pitchFamily="34" charset="0"/>
                  <a:cs typeface="Arial" panose="020B0604020202020204" pitchFamily="34" charset="0"/>
                </a:rPr>
                <a:t>GPs</a:t>
              </a:r>
              <a:r>
                <a:rPr lang="fr-BE" sz="1100" b="1" dirty="0">
                  <a:solidFill>
                    <a:srgbClr val="4A6C5B"/>
                  </a:solidFill>
                  <a:latin typeface="Arial" panose="020B0604020202020204" pitchFamily="34" charset="0"/>
                  <a:cs typeface="Arial" panose="020B0604020202020204" pitchFamily="34" charset="0"/>
                </a:rPr>
                <a:t> </a:t>
              </a:r>
              <a:r>
                <a:rPr lang="fr-BE" sz="1100" b="1" dirty="0" err="1">
                  <a:solidFill>
                    <a:srgbClr val="4A6C5B"/>
                  </a:solidFill>
                  <a:latin typeface="Arial" panose="020B0604020202020204" pitchFamily="34" charset="0"/>
                  <a:cs typeface="Arial" panose="020B0604020202020204" pitchFamily="34" charset="0"/>
                </a:rPr>
                <a:t>make</a:t>
              </a:r>
              <a:r>
                <a:rPr lang="fr-BE" sz="1100" b="1" dirty="0">
                  <a:solidFill>
                    <a:srgbClr val="4A6C5B"/>
                  </a:solidFill>
                  <a:latin typeface="Arial" panose="020B0604020202020204" pitchFamily="34" charset="0"/>
                  <a:cs typeface="Arial" panose="020B0604020202020204" pitchFamily="34" charset="0"/>
                </a:rPr>
                <a:t> use</a:t>
              </a:r>
            </a:p>
            <a:p>
              <a:pPr algn="ctr"/>
              <a:r>
                <a:rPr lang="fr-BE" sz="1100" b="1" dirty="0">
                  <a:solidFill>
                    <a:srgbClr val="4A6C5B"/>
                  </a:solidFill>
                  <a:latin typeface="Arial" panose="020B0604020202020204" pitchFamily="34" charset="0"/>
                  <a:cs typeface="Arial" panose="020B0604020202020204" pitchFamily="34" charset="0"/>
                </a:rPr>
                <a:t>of eHealth services</a:t>
              </a:r>
            </a:p>
          </p:txBody>
        </p:sp>
      </p:grpSp>
      <p:grpSp>
        <p:nvGrpSpPr>
          <p:cNvPr id="3" name="Group 2"/>
          <p:cNvGrpSpPr/>
          <p:nvPr/>
        </p:nvGrpSpPr>
        <p:grpSpPr>
          <a:xfrm>
            <a:off x="7293977" y="3743319"/>
            <a:ext cx="2886629" cy="1647822"/>
            <a:chOff x="4532721" y="4860280"/>
            <a:chExt cx="5131784" cy="2929461"/>
          </a:xfrm>
        </p:grpSpPr>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9206" y="4860280"/>
              <a:ext cx="2323125" cy="1240847"/>
            </a:xfrm>
            <a:prstGeom prst="rect">
              <a:avLst/>
            </a:prstGeom>
          </p:spPr>
        </p:pic>
        <p:sp>
          <p:nvSpPr>
            <p:cNvPr id="26" name="Rectangle 25"/>
            <p:cNvSpPr/>
            <p:nvPr/>
          </p:nvSpPr>
          <p:spPr>
            <a:xfrm>
              <a:off x="4532721" y="6285055"/>
              <a:ext cx="5131784" cy="1504686"/>
            </a:xfrm>
            <a:prstGeom prst="rect">
              <a:avLst/>
            </a:prstGeom>
          </p:spPr>
          <p:txBody>
            <a:bodyPr wrap="square">
              <a:spAutoFit/>
            </a:bodyPr>
            <a:lstStyle/>
            <a:p>
              <a:pPr algn="ctr"/>
              <a:r>
                <a:rPr lang="fr-BE" sz="1600" b="1" dirty="0">
                  <a:solidFill>
                    <a:srgbClr val="4A6C5B"/>
                  </a:solidFill>
                  <a:latin typeface="Arial" panose="020B0604020202020204" pitchFamily="34" charset="0"/>
                  <a:cs typeface="Arial" panose="020B0604020202020204" pitchFamily="34" charset="0"/>
                </a:rPr>
                <a:t>3,9 millions</a:t>
              </a:r>
            </a:p>
            <a:p>
              <a:pPr algn="ctr"/>
              <a:r>
                <a:rPr lang="en-US" sz="1100" b="1" dirty="0">
                  <a:solidFill>
                    <a:srgbClr val="4A6C5B"/>
                  </a:solidFill>
                  <a:latin typeface="Arial" panose="020B0604020202020204" pitchFamily="34" charset="0"/>
                  <a:cs typeface="Arial" panose="020B0604020202020204" pitchFamily="34" charset="0"/>
                </a:rPr>
                <a:t>Belgian patients with </a:t>
              </a:r>
            </a:p>
            <a:p>
              <a:pPr algn="ctr"/>
              <a:r>
                <a:rPr lang="en-US" sz="1100" b="1" dirty="0">
                  <a:solidFill>
                    <a:srgbClr val="4A6C5B"/>
                  </a:solidFill>
                  <a:latin typeface="Arial" panose="020B0604020202020204" pitchFamily="34" charset="0"/>
                  <a:cs typeface="Arial" panose="020B0604020202020204" pitchFamily="34" charset="0"/>
                </a:rPr>
                <a:t>Summary Electronic Health Records in health vaults  </a:t>
              </a:r>
            </a:p>
          </p:txBody>
        </p:sp>
      </p:grpSp>
      <p:grpSp>
        <p:nvGrpSpPr>
          <p:cNvPr id="41" name="Group 40"/>
          <p:cNvGrpSpPr/>
          <p:nvPr/>
        </p:nvGrpSpPr>
        <p:grpSpPr>
          <a:xfrm>
            <a:off x="1951866" y="1712986"/>
            <a:ext cx="2674130" cy="1663122"/>
            <a:chOff x="-373947" y="598714"/>
            <a:chExt cx="4754013" cy="2956662"/>
          </a:xfrm>
        </p:grpSpPr>
        <p:grpSp>
          <p:nvGrpSpPr>
            <p:cNvPr id="13" name="Group 12"/>
            <p:cNvGrpSpPr/>
            <p:nvPr/>
          </p:nvGrpSpPr>
          <p:grpSpPr>
            <a:xfrm>
              <a:off x="866130" y="598714"/>
              <a:ext cx="1973439" cy="1614997"/>
              <a:chOff x="660507" y="708577"/>
              <a:chExt cx="1973439" cy="1614997"/>
            </a:xfrm>
          </p:grpSpPr>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0507" y="708577"/>
                <a:ext cx="1973439" cy="1614997"/>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39497" t="36834" r="39089" b="37666"/>
              <a:stretch/>
            </p:blipFill>
            <p:spPr>
              <a:xfrm>
                <a:off x="1322022" y="877528"/>
                <a:ext cx="844551" cy="823033"/>
              </a:xfrm>
              <a:prstGeom prst="rect">
                <a:avLst/>
              </a:prstGeom>
            </p:spPr>
          </p:pic>
        </p:grpSp>
        <p:sp>
          <p:nvSpPr>
            <p:cNvPr id="40" name="Rectangle 39"/>
            <p:cNvSpPr/>
            <p:nvPr/>
          </p:nvSpPr>
          <p:spPr>
            <a:xfrm>
              <a:off x="-373947" y="2351628"/>
              <a:ext cx="4754013" cy="1203748"/>
            </a:xfrm>
            <a:prstGeom prst="rect">
              <a:avLst/>
            </a:prstGeom>
          </p:spPr>
          <p:txBody>
            <a:bodyPr wrap="none">
              <a:spAutoFit/>
            </a:bodyPr>
            <a:lstStyle/>
            <a:p>
              <a:pPr algn="ctr"/>
              <a:r>
                <a:rPr lang="fr-BE" sz="1600" b="1" dirty="0">
                  <a:solidFill>
                    <a:srgbClr val="4A6C5B"/>
                  </a:solidFill>
                  <a:latin typeface="Arial" panose="020B0604020202020204" pitchFamily="34" charset="0"/>
                  <a:cs typeface="Arial" panose="020B0604020202020204" pitchFamily="34" charset="0"/>
                </a:rPr>
                <a:t>&gt;86,4%</a:t>
              </a:r>
            </a:p>
            <a:p>
              <a:pPr algn="ctr"/>
              <a:r>
                <a:rPr lang="fr-BE" sz="1100" b="1" dirty="0" smtClean="0">
                  <a:solidFill>
                    <a:srgbClr val="4A6C5B"/>
                  </a:solidFill>
                  <a:latin typeface="Arial" panose="020B0604020202020204" pitchFamily="34" charset="0"/>
                  <a:cs typeface="Arial" panose="020B0604020202020204" pitchFamily="34" charset="0"/>
                </a:rPr>
                <a:t>of </a:t>
              </a:r>
              <a:r>
                <a:rPr lang="fr-BE" sz="1100" b="1" dirty="0" err="1" smtClean="0">
                  <a:solidFill>
                    <a:srgbClr val="4A6C5B"/>
                  </a:solidFill>
                  <a:latin typeface="Arial" panose="020B0604020202020204" pitchFamily="34" charset="0"/>
                  <a:cs typeface="Arial" panose="020B0604020202020204" pitchFamily="34" charset="0"/>
                </a:rPr>
                <a:t>Belgian</a:t>
              </a:r>
              <a:r>
                <a:rPr lang="fr-BE" sz="1100" b="1" dirty="0" smtClean="0">
                  <a:solidFill>
                    <a:srgbClr val="4A6C5B"/>
                  </a:solidFill>
                  <a:latin typeface="Arial" panose="020B0604020202020204" pitchFamily="34" charset="0"/>
                  <a:cs typeface="Arial" panose="020B0604020202020204" pitchFamily="34" charset="0"/>
                </a:rPr>
                <a:t> </a:t>
              </a:r>
              <a:r>
                <a:rPr lang="fr-BE" sz="1100" b="1" dirty="0" err="1" smtClean="0">
                  <a:solidFill>
                    <a:srgbClr val="4A6C5B"/>
                  </a:solidFill>
                  <a:latin typeface="Arial" panose="020B0604020202020204" pitchFamily="34" charset="0"/>
                  <a:cs typeface="Arial" panose="020B0604020202020204" pitchFamily="34" charset="0"/>
                </a:rPr>
                <a:t>citizens</a:t>
              </a:r>
              <a:r>
                <a:rPr lang="fr-BE" sz="1100" b="1" dirty="0" smtClean="0">
                  <a:solidFill>
                    <a:srgbClr val="4A6C5B"/>
                  </a:solidFill>
                  <a:latin typeface="Arial" panose="020B0604020202020204" pitchFamily="34" charset="0"/>
                  <a:cs typeface="Arial" panose="020B0604020202020204" pitchFamily="34" charset="0"/>
                </a:rPr>
                <a:t> have </a:t>
              </a:r>
              <a:r>
                <a:rPr lang="fr-BE" sz="1100" b="1" dirty="0" err="1" smtClean="0">
                  <a:solidFill>
                    <a:srgbClr val="4A6C5B"/>
                  </a:solidFill>
                  <a:latin typeface="Arial" panose="020B0604020202020204" pitchFamily="34" charset="0"/>
                  <a:cs typeface="Arial" panose="020B0604020202020204" pitchFamily="34" charset="0"/>
                </a:rPr>
                <a:t>given</a:t>
              </a:r>
              <a:endParaRPr lang="fr-BE" sz="1100" b="1" dirty="0">
                <a:solidFill>
                  <a:srgbClr val="4A6C5B"/>
                </a:solidFill>
                <a:latin typeface="Arial" panose="020B0604020202020204" pitchFamily="34" charset="0"/>
                <a:cs typeface="Arial" panose="020B0604020202020204" pitchFamily="34" charset="0"/>
              </a:endParaRPr>
            </a:p>
            <a:p>
              <a:pPr algn="ctr"/>
              <a:r>
                <a:rPr lang="fr-BE" sz="1100" b="1" dirty="0" smtClean="0">
                  <a:solidFill>
                    <a:srgbClr val="4A6C5B"/>
                  </a:solidFill>
                  <a:latin typeface="Arial" panose="020B0604020202020204" pitchFamily="34" charset="0"/>
                  <a:cs typeface="Arial" panose="020B0604020202020204" pitchFamily="34" charset="0"/>
                </a:rPr>
                <a:t>an </a:t>
              </a:r>
              <a:r>
                <a:rPr lang="fr-BE" sz="1100" b="1" dirty="0" err="1" smtClean="0">
                  <a:solidFill>
                    <a:srgbClr val="4A6C5B"/>
                  </a:solidFill>
                  <a:latin typeface="Arial" panose="020B0604020202020204" pitchFamily="34" charset="0"/>
                  <a:cs typeface="Arial" panose="020B0604020202020204" pitchFamily="34" charset="0"/>
                </a:rPr>
                <a:t>informed</a:t>
              </a:r>
              <a:r>
                <a:rPr lang="fr-BE" sz="1100" b="1" dirty="0" smtClean="0">
                  <a:solidFill>
                    <a:srgbClr val="4A6C5B"/>
                  </a:solidFill>
                  <a:latin typeface="Arial" panose="020B0604020202020204" pitchFamily="34" charset="0"/>
                  <a:cs typeface="Arial" panose="020B0604020202020204" pitchFamily="34" charset="0"/>
                </a:rPr>
                <a:t> consent for data sharing</a:t>
              </a:r>
              <a:endParaRPr lang="fr-BE" sz="1100" b="1" dirty="0">
                <a:solidFill>
                  <a:srgbClr val="4A6C5B"/>
                </a:solidFill>
                <a:latin typeface="Arial" panose="020B0604020202020204" pitchFamily="34" charset="0"/>
                <a:cs typeface="Arial" panose="020B0604020202020204" pitchFamily="34" charset="0"/>
              </a:endParaRPr>
            </a:p>
          </p:txBody>
        </p:sp>
      </p:grpSp>
      <p:grpSp>
        <p:nvGrpSpPr>
          <p:cNvPr id="10" name="Group 9"/>
          <p:cNvGrpSpPr/>
          <p:nvPr/>
        </p:nvGrpSpPr>
        <p:grpSpPr>
          <a:xfrm>
            <a:off x="2172277" y="3743319"/>
            <a:ext cx="2233304" cy="1610201"/>
            <a:chOff x="2795148" y="3310960"/>
            <a:chExt cx="2233304" cy="1610201"/>
          </a:xfrm>
        </p:grpSpPr>
        <p:grpSp>
          <p:nvGrpSpPr>
            <p:cNvPr id="35" name="Group 34"/>
            <p:cNvGrpSpPr/>
            <p:nvPr/>
          </p:nvGrpSpPr>
          <p:grpSpPr>
            <a:xfrm>
              <a:off x="3071367" y="4205658"/>
              <a:ext cx="652612" cy="702050"/>
              <a:chOff x="-253508" y="4873479"/>
              <a:chExt cx="1160198" cy="1248088"/>
            </a:xfrm>
          </p:grpSpPr>
          <p:pic>
            <p:nvPicPr>
              <p:cNvPr id="19" name="Picture 18"/>
              <p:cNvPicPr>
                <a:picLocks noChangeAspect="1"/>
              </p:cNvPicPr>
              <p:nvPr/>
            </p:nvPicPr>
            <p:blipFill>
              <a:blip r:embed="rId8" cstate="print">
                <a:extLst>
                  <a:ext uri="{BEBA8EAE-BF5A-486C-A8C5-ECC9F3942E4B}">
                    <a14:imgProps xmlns:a14="http://schemas.microsoft.com/office/drawing/2010/main">
                      <a14:imgLayer r:embed="rId9">
                        <a14:imgEffect>
                          <a14:backgroundRemoval t="0" b="98997" l="0" r="100000">
                            <a14:foregroundMark x1="20067" y1="20736" x2="20067" y2="20736"/>
                            <a14:foregroundMark x1="72241" y1="69900" x2="72241" y2="69900"/>
                            <a14:foregroundMark x1="69900" y1="82609" x2="69900" y2="82609"/>
                            <a14:foregroundMark x1="36120" y1="77258" x2="36120" y2="77258"/>
                            <a14:foregroundMark x1="36120" y1="74247" x2="36120" y2="74247"/>
                            <a14:foregroundMark x1="57525" y1="34783" x2="57525" y2="34783"/>
                            <a14:foregroundMark x1="53846" y1="44147" x2="53846" y2="44147"/>
                            <a14:foregroundMark x1="88963" y1="33779" x2="88963" y2="33779"/>
                            <a14:foregroundMark x1="93311" y1="51505" x2="93311" y2="51505"/>
                          </a14:backgroundRemoval>
                        </a14:imgEffect>
                      </a14:imgLayer>
                    </a14:imgProps>
                  </a:ext>
                  <a:ext uri="{28A0092B-C50C-407E-A947-70E740481C1C}">
                    <a14:useLocalDpi xmlns:a14="http://schemas.microsoft.com/office/drawing/2010/main" val="0"/>
                  </a:ext>
                </a:extLst>
              </a:blip>
              <a:stretch>
                <a:fillRect/>
              </a:stretch>
            </p:blipFill>
            <p:spPr>
              <a:xfrm>
                <a:off x="-25597" y="4873479"/>
                <a:ext cx="932287" cy="932287"/>
              </a:xfrm>
              <a:prstGeom prst="rect">
                <a:avLst/>
              </a:prstGeom>
            </p:spPr>
          </p:pic>
          <p:sp>
            <p:nvSpPr>
              <p:cNvPr id="21" name="Rectangle 20"/>
              <p:cNvSpPr/>
              <p:nvPr/>
            </p:nvSpPr>
            <p:spPr>
              <a:xfrm>
                <a:off x="-253508" y="5656483"/>
                <a:ext cx="1094886" cy="465084"/>
              </a:xfrm>
              <a:prstGeom prst="rect">
                <a:avLst/>
              </a:prstGeom>
            </p:spPr>
            <p:txBody>
              <a:bodyPr wrap="none">
                <a:spAutoFit/>
              </a:bodyPr>
              <a:lstStyle/>
              <a:p>
                <a:r>
                  <a:rPr lang="fr-BE" sz="1100" b="1">
                    <a:solidFill>
                      <a:srgbClr val="4A6C5B"/>
                    </a:solidFill>
                    <a:latin typeface="Arial" panose="020B0604020202020204" pitchFamily="34" charset="0"/>
                    <a:cs typeface="Arial" panose="020B0604020202020204" pitchFamily="34" charset="0"/>
                  </a:rPr>
                  <a:t>29.019</a:t>
                </a:r>
              </a:p>
            </p:txBody>
          </p:sp>
        </p:grpSp>
        <p:grpSp>
          <p:nvGrpSpPr>
            <p:cNvPr id="37" name="Group 36"/>
            <p:cNvGrpSpPr/>
            <p:nvPr/>
          </p:nvGrpSpPr>
          <p:grpSpPr>
            <a:xfrm>
              <a:off x="3856029" y="4205657"/>
              <a:ext cx="602264" cy="715504"/>
              <a:chOff x="2436488" y="4873477"/>
              <a:chExt cx="1070691" cy="1272006"/>
            </a:xfrm>
          </p:grpSpPr>
          <p:pic>
            <p:nvPicPr>
              <p:cNvPr id="20" name="Picture 19"/>
              <p:cNvPicPr>
                <a:picLocks noChangeAspect="1"/>
              </p:cNvPicPr>
              <p:nvPr/>
            </p:nvPicPr>
            <p:blipFill>
              <a:blip r:embed="rId10" cstate="print">
                <a:extLst>
                  <a:ext uri="{BEBA8EAE-BF5A-486C-A8C5-ECC9F3942E4B}">
                    <a14:imgProps xmlns:a14="http://schemas.microsoft.com/office/drawing/2010/main">
                      <a14:imgLayer r:embed="rId11">
                        <a14:imgEffect>
                          <a14:backgroundRemoval t="368" b="100000" l="0" r="100000">
                            <a14:foregroundMark x1="22059" y1="16912" x2="22059" y2="16912"/>
                            <a14:foregroundMark x1="56618" y1="54779" x2="56618" y2="54779"/>
                          </a14:backgroundRemoval>
                        </a14:imgEffect>
                      </a14:imgLayer>
                    </a14:imgProps>
                  </a:ext>
                  <a:ext uri="{28A0092B-C50C-407E-A947-70E740481C1C}">
                    <a14:useLocalDpi xmlns:a14="http://schemas.microsoft.com/office/drawing/2010/main" val="0"/>
                  </a:ext>
                </a:extLst>
              </a:blip>
              <a:stretch>
                <a:fillRect/>
              </a:stretch>
            </p:blipFill>
            <p:spPr>
              <a:xfrm>
                <a:off x="2491629" y="4873477"/>
                <a:ext cx="1015550" cy="1015549"/>
              </a:xfrm>
              <a:prstGeom prst="rect">
                <a:avLst/>
              </a:prstGeom>
            </p:spPr>
          </p:pic>
          <p:sp>
            <p:nvSpPr>
              <p:cNvPr id="22" name="Rectangle 21"/>
              <p:cNvSpPr/>
              <p:nvPr/>
            </p:nvSpPr>
            <p:spPr>
              <a:xfrm>
                <a:off x="2436488" y="5680399"/>
                <a:ext cx="955248" cy="465084"/>
              </a:xfrm>
              <a:prstGeom prst="rect">
                <a:avLst/>
              </a:prstGeom>
            </p:spPr>
            <p:txBody>
              <a:bodyPr wrap="none">
                <a:spAutoFit/>
              </a:bodyPr>
              <a:lstStyle/>
              <a:p>
                <a:r>
                  <a:rPr lang="fr-BE" sz="1100" b="1">
                    <a:solidFill>
                      <a:srgbClr val="4A6C5B"/>
                    </a:solidFill>
                    <a:latin typeface="Arial" panose="020B0604020202020204" pitchFamily="34" charset="0"/>
                    <a:cs typeface="Arial" panose="020B0604020202020204" pitchFamily="34" charset="0"/>
                  </a:rPr>
                  <a:t>4.800</a:t>
                </a:r>
              </a:p>
            </p:txBody>
          </p:sp>
        </p:grpSp>
        <p:grpSp>
          <p:nvGrpSpPr>
            <p:cNvPr id="38" name="Group 37"/>
            <p:cNvGrpSpPr/>
            <p:nvPr/>
          </p:nvGrpSpPr>
          <p:grpSpPr>
            <a:xfrm>
              <a:off x="2945829" y="3563342"/>
              <a:ext cx="1931940" cy="679815"/>
              <a:chOff x="1729836" y="5934586"/>
              <a:chExt cx="2527502" cy="889123"/>
            </a:xfrm>
          </p:grpSpPr>
          <p:pic>
            <p:nvPicPr>
              <p:cNvPr id="23" name="Picture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68714" y="5934586"/>
                <a:ext cx="427673" cy="405050"/>
              </a:xfrm>
              <a:prstGeom prst="rect">
                <a:avLst/>
              </a:prstGeom>
            </p:spPr>
          </p:pic>
          <p:sp>
            <p:nvSpPr>
              <p:cNvPr id="24" name="Rectangle 23"/>
              <p:cNvSpPr/>
              <p:nvPr/>
            </p:nvSpPr>
            <p:spPr>
              <a:xfrm>
                <a:off x="1729836" y="6380918"/>
                <a:ext cx="2527502" cy="442791"/>
              </a:xfrm>
              <a:prstGeom prst="rect">
                <a:avLst/>
              </a:prstGeom>
            </p:spPr>
            <p:txBody>
              <a:bodyPr wrap="none">
                <a:spAutoFit/>
              </a:bodyPr>
              <a:lstStyle/>
              <a:p>
                <a:pPr algn="ctr"/>
                <a:r>
                  <a:rPr lang="fr-BE" sz="1600" b="1" dirty="0">
                    <a:solidFill>
                      <a:srgbClr val="4A6C5B"/>
                    </a:solidFill>
                    <a:latin typeface="Arial" panose="020B0604020202020204" pitchFamily="34" charset="0"/>
                    <a:cs typeface="Arial" panose="020B0604020202020204" pitchFamily="34" charset="0"/>
                  </a:rPr>
                  <a:t>19 </a:t>
                </a:r>
                <a:r>
                  <a:rPr lang="fr-BE" sz="1600" b="1" dirty="0" smtClean="0">
                    <a:solidFill>
                      <a:srgbClr val="4A6C5B"/>
                    </a:solidFill>
                    <a:latin typeface="Arial" panose="020B0604020202020204" pitchFamily="34" charset="0"/>
                    <a:cs typeface="Arial" panose="020B0604020202020204" pitchFamily="34" charset="0"/>
                  </a:rPr>
                  <a:t>millions/</a:t>
                </a:r>
                <a:r>
                  <a:rPr lang="fr-BE" sz="1600" b="1" dirty="0" err="1" smtClean="0">
                    <a:solidFill>
                      <a:srgbClr val="4A6C5B"/>
                    </a:solidFill>
                    <a:latin typeface="Arial" panose="020B0604020202020204" pitchFamily="34" charset="0"/>
                    <a:cs typeface="Arial" panose="020B0604020202020204" pitchFamily="34" charset="0"/>
                  </a:rPr>
                  <a:t>month</a:t>
                </a:r>
                <a:endParaRPr lang="fr-BE" sz="1600" b="1" dirty="0">
                  <a:solidFill>
                    <a:srgbClr val="4A6C5B"/>
                  </a:solidFill>
                  <a:latin typeface="Arial" panose="020B0604020202020204" pitchFamily="34" charset="0"/>
                  <a:cs typeface="Arial" panose="020B0604020202020204" pitchFamily="34" charset="0"/>
                </a:endParaRPr>
              </a:p>
            </p:txBody>
          </p:sp>
        </p:grpSp>
        <p:sp>
          <p:nvSpPr>
            <p:cNvPr id="47" name="Rectangle 46"/>
            <p:cNvSpPr/>
            <p:nvPr/>
          </p:nvSpPr>
          <p:spPr>
            <a:xfrm>
              <a:off x="2795148" y="3310960"/>
              <a:ext cx="2233304" cy="307777"/>
            </a:xfrm>
            <a:prstGeom prst="rect">
              <a:avLst/>
            </a:prstGeom>
            <a:solidFill>
              <a:srgbClr val="4A6C5B"/>
            </a:solidFill>
          </p:spPr>
          <p:txBody>
            <a:bodyPr wrap="none">
              <a:spAutoFit/>
            </a:bodyPr>
            <a:lstStyle/>
            <a:p>
              <a:pPr algn="ctr"/>
              <a:r>
                <a:rPr lang="fr-BE" sz="1400" b="1" dirty="0" err="1" smtClean="0">
                  <a:solidFill>
                    <a:schemeClr val="bg1"/>
                  </a:solidFill>
                  <a:latin typeface="Arial" panose="020B0604020202020204" pitchFamily="34" charset="0"/>
                  <a:cs typeface="Arial" panose="020B0604020202020204" pitchFamily="34" charset="0"/>
                </a:rPr>
                <a:t>Electronic</a:t>
              </a:r>
              <a:r>
                <a:rPr lang="fr-BE" sz="1400" b="1" dirty="0" smtClean="0">
                  <a:solidFill>
                    <a:schemeClr val="bg1"/>
                  </a:solidFill>
                  <a:latin typeface="Arial" panose="020B0604020202020204" pitchFamily="34" charset="0"/>
                  <a:cs typeface="Arial" panose="020B0604020202020204" pitchFamily="34" charset="0"/>
                </a:rPr>
                <a:t> prescriptions</a:t>
              </a:r>
              <a:endParaRPr lang="fr-BE" sz="1400" b="1" dirty="0">
                <a:solidFill>
                  <a:schemeClr val="bg1"/>
                </a:solidFill>
                <a:latin typeface="Arial" panose="020B0604020202020204" pitchFamily="34" charset="0"/>
                <a:cs typeface="Arial" panose="020B0604020202020204" pitchFamily="34" charset="0"/>
              </a:endParaRPr>
            </a:p>
          </p:txBody>
        </p:sp>
      </p:grpSp>
      <p:grpSp>
        <p:nvGrpSpPr>
          <p:cNvPr id="16" name="Group 15"/>
          <p:cNvGrpSpPr/>
          <p:nvPr/>
        </p:nvGrpSpPr>
        <p:grpSpPr>
          <a:xfrm>
            <a:off x="4367808" y="5176308"/>
            <a:ext cx="3358217" cy="1597681"/>
            <a:chOff x="4042167" y="4113743"/>
            <a:chExt cx="3358217" cy="1597681"/>
          </a:xfrm>
        </p:grpSpPr>
        <p:pic>
          <p:nvPicPr>
            <p:cNvPr id="7" name="Picture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60440" y="4113743"/>
              <a:ext cx="1062151" cy="1088454"/>
            </a:xfrm>
            <a:prstGeom prst="rect">
              <a:avLst/>
            </a:prstGeom>
          </p:spPr>
        </p:pic>
        <p:sp>
          <p:nvSpPr>
            <p:cNvPr id="5" name="Rectangle 4"/>
            <p:cNvSpPr/>
            <p:nvPr/>
          </p:nvSpPr>
          <p:spPr>
            <a:xfrm>
              <a:off x="4042167" y="5034316"/>
              <a:ext cx="3358217" cy="677108"/>
            </a:xfrm>
            <a:prstGeom prst="rect">
              <a:avLst/>
            </a:prstGeom>
          </p:spPr>
          <p:txBody>
            <a:bodyPr wrap="square">
              <a:spAutoFit/>
            </a:bodyPr>
            <a:lstStyle/>
            <a:p>
              <a:pPr lvl="1" algn="ctr"/>
              <a:r>
                <a:rPr lang="fr-BE" sz="1600" b="1" dirty="0">
                  <a:solidFill>
                    <a:srgbClr val="4A6C5B"/>
                  </a:solidFill>
                  <a:latin typeface="Arial" panose="020B0604020202020204" pitchFamily="34" charset="0"/>
                  <a:cs typeface="Arial" panose="020B0604020202020204" pitchFamily="34" charset="0"/>
                </a:rPr>
                <a:t>215 millions</a:t>
              </a:r>
            </a:p>
            <a:p>
              <a:pPr lvl="1" algn="ctr"/>
              <a:r>
                <a:rPr lang="nl-BE" sz="1100" b="1" dirty="0" err="1">
                  <a:solidFill>
                    <a:srgbClr val="4A6C5B"/>
                  </a:solidFill>
                  <a:latin typeface="Arial" panose="020B0604020202020204" pitchFamily="34" charset="0"/>
                  <a:cs typeface="Arial" panose="020B0604020202020204" pitchFamily="34" charset="0"/>
                </a:rPr>
                <a:t>electronic</a:t>
              </a:r>
              <a:r>
                <a:rPr lang="nl-BE" sz="1100" b="1" dirty="0">
                  <a:solidFill>
                    <a:srgbClr val="4A6C5B"/>
                  </a:solidFill>
                  <a:latin typeface="Arial" panose="020B0604020202020204" pitchFamily="34" charset="0"/>
                  <a:cs typeface="Arial" panose="020B0604020202020204" pitchFamily="34" charset="0"/>
                </a:rPr>
                <a:t> </a:t>
              </a:r>
              <a:r>
                <a:rPr lang="nl-BE" sz="1100" b="1" dirty="0" err="1">
                  <a:solidFill>
                    <a:srgbClr val="4A6C5B"/>
                  </a:solidFill>
                  <a:latin typeface="Arial" panose="020B0604020202020204" pitchFamily="34" charset="0"/>
                  <a:cs typeface="Arial" panose="020B0604020202020204" pitchFamily="34" charset="0"/>
                </a:rPr>
                <a:t>documents</a:t>
              </a:r>
              <a:r>
                <a:rPr lang="nl-BE" sz="1100" b="1" dirty="0">
                  <a:solidFill>
                    <a:srgbClr val="4A6C5B"/>
                  </a:solidFill>
                  <a:latin typeface="Arial" panose="020B0604020202020204" pitchFamily="34" charset="0"/>
                  <a:cs typeface="Arial" panose="020B0604020202020204" pitchFamily="34" charset="0"/>
                </a:rPr>
                <a:t> </a:t>
              </a:r>
              <a:r>
                <a:rPr lang="nl-BE" sz="1100" b="1" dirty="0" err="1">
                  <a:solidFill>
                    <a:srgbClr val="4A6C5B"/>
                  </a:solidFill>
                  <a:latin typeface="Arial" panose="020B0604020202020204" pitchFamily="34" charset="0"/>
                  <a:cs typeface="Arial" panose="020B0604020202020204" pitchFamily="34" charset="0"/>
                </a:rPr>
                <a:t>available</a:t>
              </a:r>
              <a:endParaRPr lang="nl-BE" sz="1100" b="1" dirty="0">
                <a:solidFill>
                  <a:srgbClr val="4A6C5B"/>
                </a:solidFill>
                <a:latin typeface="Arial" panose="020B0604020202020204" pitchFamily="34" charset="0"/>
                <a:cs typeface="Arial" panose="020B0604020202020204" pitchFamily="34" charset="0"/>
              </a:endParaRPr>
            </a:p>
            <a:p>
              <a:pPr lvl="1" algn="ctr"/>
              <a:r>
                <a:rPr lang="nl-BE" sz="1100" b="1" dirty="0">
                  <a:solidFill>
                    <a:srgbClr val="4A6C5B"/>
                  </a:solidFill>
                  <a:latin typeface="Arial" panose="020B0604020202020204" pitchFamily="34" charset="0"/>
                  <a:cs typeface="Arial" panose="020B0604020202020204" pitchFamily="34" charset="0"/>
                </a:rPr>
                <a:t>at </a:t>
              </a:r>
              <a:r>
                <a:rPr lang="nl-BE" sz="1100" b="1" dirty="0" err="1">
                  <a:solidFill>
                    <a:srgbClr val="4A6C5B"/>
                  </a:solidFill>
                  <a:latin typeface="Arial" panose="020B0604020202020204" pitchFamily="34" charset="0"/>
                  <a:cs typeface="Arial" panose="020B0604020202020204" pitchFamily="34" charset="0"/>
                </a:rPr>
                <a:t>hospitals</a:t>
              </a:r>
              <a:r>
                <a:rPr lang="nl-BE" sz="1100" b="1" dirty="0">
                  <a:solidFill>
                    <a:srgbClr val="4A6C5B"/>
                  </a:solidFill>
                  <a:latin typeface="Arial" panose="020B0604020202020204" pitchFamily="34" charset="0"/>
                  <a:cs typeface="Arial" panose="020B0604020202020204" pitchFamily="34" charset="0"/>
                </a:rPr>
                <a:t> </a:t>
              </a:r>
              <a:r>
                <a:rPr lang="nl-BE" sz="1100" b="1" dirty="0" err="1">
                  <a:solidFill>
                    <a:srgbClr val="4A6C5B"/>
                  </a:solidFill>
                  <a:latin typeface="Arial" panose="020B0604020202020204" pitchFamily="34" charset="0"/>
                  <a:cs typeface="Arial" panose="020B0604020202020204" pitchFamily="34" charset="0"/>
                </a:rPr>
                <a:t>and</a:t>
              </a:r>
              <a:r>
                <a:rPr lang="nl-BE" sz="1100" b="1" dirty="0">
                  <a:solidFill>
                    <a:srgbClr val="4A6C5B"/>
                  </a:solidFill>
                  <a:latin typeface="Arial" panose="020B0604020202020204" pitchFamily="34" charset="0"/>
                  <a:cs typeface="Arial" panose="020B0604020202020204" pitchFamily="34" charset="0"/>
                </a:rPr>
                <a:t> </a:t>
              </a:r>
              <a:r>
                <a:rPr lang="nl-BE" sz="1100" b="1" dirty="0" err="1">
                  <a:solidFill>
                    <a:srgbClr val="4A6C5B"/>
                  </a:solidFill>
                  <a:latin typeface="Arial" panose="020B0604020202020204" pitchFamily="34" charset="0"/>
                  <a:cs typeface="Arial" panose="020B0604020202020204" pitchFamily="34" charset="0"/>
                </a:rPr>
                <a:t>clinical</a:t>
              </a:r>
              <a:r>
                <a:rPr lang="nl-BE" sz="1100" b="1" dirty="0">
                  <a:solidFill>
                    <a:srgbClr val="4A6C5B"/>
                  </a:solidFill>
                  <a:latin typeface="Arial" panose="020B0604020202020204" pitchFamily="34" charset="0"/>
                  <a:cs typeface="Arial" panose="020B0604020202020204" pitchFamily="34" charset="0"/>
                </a:rPr>
                <a:t> labs</a:t>
              </a:r>
            </a:p>
          </p:txBody>
        </p:sp>
      </p:grpSp>
      <p:grpSp>
        <p:nvGrpSpPr>
          <p:cNvPr id="17" name="Group 16"/>
          <p:cNvGrpSpPr/>
          <p:nvPr/>
        </p:nvGrpSpPr>
        <p:grpSpPr>
          <a:xfrm>
            <a:off x="5346343" y="3654530"/>
            <a:ext cx="1631103" cy="1158032"/>
            <a:chOff x="5490116" y="2913140"/>
            <a:chExt cx="1631103" cy="1158032"/>
          </a:xfrm>
        </p:grpSpPr>
        <p:sp>
          <p:nvSpPr>
            <p:cNvPr id="29" name="Rectangle 28"/>
            <p:cNvSpPr/>
            <p:nvPr/>
          </p:nvSpPr>
          <p:spPr>
            <a:xfrm>
              <a:off x="5490116" y="3563341"/>
              <a:ext cx="1631103" cy="507831"/>
            </a:xfrm>
            <a:prstGeom prst="rect">
              <a:avLst/>
            </a:prstGeom>
          </p:spPr>
          <p:txBody>
            <a:bodyPr wrap="square">
              <a:spAutoFit/>
            </a:bodyPr>
            <a:lstStyle/>
            <a:p>
              <a:pPr algn="ctr"/>
              <a:r>
                <a:rPr lang="fr-BE" sz="1600" b="1" dirty="0">
                  <a:solidFill>
                    <a:srgbClr val="4A6C5B"/>
                  </a:solidFill>
                  <a:latin typeface="Arial" panose="020B0604020202020204" pitchFamily="34" charset="0"/>
                  <a:cs typeface="Arial" panose="020B0604020202020204" pitchFamily="34" charset="0"/>
                </a:rPr>
                <a:t>18.000.000.000</a:t>
              </a:r>
            </a:p>
            <a:p>
              <a:pPr algn="ctr"/>
              <a:r>
                <a:rPr lang="fr-BE" sz="1100" b="1" dirty="0">
                  <a:solidFill>
                    <a:srgbClr val="4A6C5B"/>
                  </a:solidFill>
                  <a:latin typeface="Arial" panose="020B0604020202020204" pitchFamily="34" charset="0"/>
                  <a:cs typeface="Arial" panose="020B0604020202020204" pitchFamily="34" charset="0"/>
                </a:rPr>
                <a:t>d</a:t>
              </a:r>
              <a:r>
                <a:rPr lang="fr-BE" sz="1100" b="1" dirty="0" smtClean="0">
                  <a:solidFill>
                    <a:srgbClr val="4A6C5B"/>
                  </a:solidFill>
                  <a:latin typeface="Arial" panose="020B0604020202020204" pitchFamily="34" charset="0"/>
                  <a:cs typeface="Arial" panose="020B0604020202020204" pitchFamily="34" charset="0"/>
                </a:rPr>
                <a:t>igital transactions</a:t>
              </a:r>
              <a:endParaRPr lang="fr-BE" sz="1100" b="1" dirty="0">
                <a:solidFill>
                  <a:srgbClr val="4A6C5B"/>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14"/>
            <a:stretch>
              <a:fillRect/>
            </a:stretch>
          </p:blipFill>
          <p:spPr>
            <a:xfrm>
              <a:off x="5927986" y="2913140"/>
              <a:ext cx="986904" cy="637115"/>
            </a:xfrm>
            <a:prstGeom prst="rect">
              <a:avLst/>
            </a:prstGeom>
          </p:spPr>
        </p:pic>
      </p:grpSp>
      <p:sp>
        <p:nvSpPr>
          <p:cNvPr id="39"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74</a:t>
            </a:fld>
            <a:endParaRPr lang="en-US" dirty="0" smtClean="0">
              <a:solidFill>
                <a:schemeClr val="bg1"/>
              </a:solidFill>
            </a:endParaRPr>
          </a:p>
        </p:txBody>
      </p:sp>
    </p:spTree>
    <p:extLst>
      <p:ext uri="{BB962C8B-B14F-4D97-AF65-F5344CB8AC3E}">
        <p14:creationId xmlns:p14="http://schemas.microsoft.com/office/powerpoint/2010/main" val="3587208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quarter" idx="1"/>
          </p:nvPr>
        </p:nvSpPr>
        <p:spPr>
          <a:xfrm>
            <a:off x="7123936" y="1582302"/>
            <a:ext cx="5553571" cy="4351338"/>
          </a:xfrm>
        </p:spPr>
        <p:txBody>
          <a:bodyPr/>
          <a:lstStyle/>
          <a:p>
            <a:pPr marL="0" indent="0">
              <a:buNone/>
            </a:pPr>
            <a:r>
              <a:rPr lang="en-US" dirty="0" smtClean="0"/>
              <a:t>Social security</a:t>
            </a:r>
            <a:endParaRPr lang="en-US" dirty="0"/>
          </a:p>
        </p:txBody>
      </p:sp>
      <p:sp>
        <p:nvSpPr>
          <p:cNvPr id="8" name="Title 7"/>
          <p:cNvSpPr>
            <a:spLocks noGrp="1"/>
          </p:cNvSpPr>
          <p:nvPr>
            <p:ph type="title"/>
          </p:nvPr>
        </p:nvSpPr>
        <p:spPr/>
        <p:txBody>
          <a:bodyPr/>
          <a:lstStyle/>
          <a:p>
            <a:r>
              <a:rPr lang="en-US" smtClean="0"/>
              <a:t>API in health and social sector: some statistics and evolution</a:t>
            </a:r>
            <a:endParaRPr lang="en-US" dirty="0"/>
          </a:p>
        </p:txBody>
      </p:sp>
      <p:graphicFrame>
        <p:nvGraphicFramePr>
          <p:cNvPr id="12" name="Diagramm0"/>
          <p:cNvGraphicFramePr>
            <a:graphicFrameLocks/>
          </p:cNvGraphicFramePr>
          <p:nvPr>
            <p:extLst>
              <p:ext uri="{D42A27DB-BD31-4B8C-83A1-F6EECF244321}">
                <p14:modId xmlns:p14="http://schemas.microsoft.com/office/powerpoint/2010/main" val="1896446835"/>
              </p:ext>
            </p:extLst>
          </p:nvPr>
        </p:nvGraphicFramePr>
        <p:xfrm>
          <a:off x="223224" y="3832661"/>
          <a:ext cx="5040000" cy="216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Diagramm0"/>
          <p:cNvGraphicFramePr>
            <a:graphicFrameLocks/>
          </p:cNvGraphicFramePr>
          <p:nvPr>
            <p:extLst/>
          </p:nvPr>
        </p:nvGraphicFramePr>
        <p:xfrm>
          <a:off x="5910454" y="3832661"/>
          <a:ext cx="5040000" cy="2160000"/>
        </p:xfrm>
        <a:graphic>
          <a:graphicData uri="http://schemas.openxmlformats.org/drawingml/2006/chart">
            <c:chart xmlns:c="http://schemas.openxmlformats.org/drawingml/2006/chart" xmlns:r="http://schemas.openxmlformats.org/officeDocument/2006/relationships" r:id="rId4"/>
          </a:graphicData>
        </a:graphic>
      </p:graphicFrame>
      <p:sp>
        <p:nvSpPr>
          <p:cNvPr id="16" name="Content Placeholder 9"/>
          <p:cNvSpPr txBox="1">
            <a:spLocks/>
          </p:cNvSpPr>
          <p:nvPr/>
        </p:nvSpPr>
        <p:spPr>
          <a:xfrm>
            <a:off x="5867629" y="1967996"/>
            <a:ext cx="4726653" cy="2197616"/>
          </a:xfrm>
          <a:prstGeom prst="rect">
            <a:avLst/>
          </a:prstGeom>
        </p:spPr>
        <p:txBody>
          <a:bodyPr vert="horz" lIns="91440" tIns="45720" rIns="91440" bIns="45720" rtlCol="0">
            <a:normAutofit/>
          </a:bodyPr>
          <a:lstStyle>
            <a:lvl1pPr marL="285750" indent="-285750" algn="l" defTabSz="914400" rtl="0" eaLnBrk="1" latinLnBrk="0" hangingPunct="1">
              <a:lnSpc>
                <a:spcPct val="100000"/>
              </a:lnSpc>
              <a:spcBef>
                <a:spcPts val="1000"/>
              </a:spcBef>
              <a:buClr>
                <a:srgbClr val="6C1D45"/>
              </a:buClr>
              <a:buFont typeface="Arial" panose="020B0604020202020204" pitchFamily="34" charset="0"/>
              <a:buChar char="•"/>
              <a:defRPr sz="1600" kern="1200">
                <a:solidFill>
                  <a:srgbClr val="4A4F54"/>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500"/>
              </a:spcBef>
              <a:buClrTx/>
            </a:pPr>
            <a:r>
              <a:rPr lang="fr-BE" sz="2000" dirty="0">
                <a:solidFill>
                  <a:schemeClr val="tx2"/>
                </a:solidFill>
                <a:latin typeface="+mn-lt"/>
              </a:rPr>
              <a:t>200+ APIs</a:t>
            </a:r>
          </a:p>
          <a:p>
            <a:pPr>
              <a:spcBef>
                <a:spcPts val="500"/>
              </a:spcBef>
              <a:buClrTx/>
            </a:pPr>
            <a:r>
              <a:rPr lang="fr-BE" sz="2000" dirty="0" err="1" smtClean="0">
                <a:solidFill>
                  <a:schemeClr val="tx2"/>
                </a:solidFill>
                <a:latin typeface="+mn-lt"/>
              </a:rPr>
              <a:t>Consumers</a:t>
            </a:r>
            <a:r>
              <a:rPr lang="fr-BE" sz="2000" dirty="0" smtClean="0">
                <a:solidFill>
                  <a:schemeClr val="tx2"/>
                </a:solidFill>
                <a:latin typeface="+mn-lt"/>
              </a:rPr>
              <a:t> </a:t>
            </a:r>
            <a:r>
              <a:rPr lang="fr-BE" sz="2000" dirty="0" err="1" smtClean="0">
                <a:solidFill>
                  <a:schemeClr val="tx2"/>
                </a:solidFill>
                <a:latin typeface="+mn-lt"/>
              </a:rPr>
              <a:t>mostly</a:t>
            </a:r>
            <a:r>
              <a:rPr lang="fr-BE" sz="2000" dirty="0" smtClean="0">
                <a:solidFill>
                  <a:schemeClr val="tx2"/>
                </a:solidFill>
                <a:latin typeface="+mn-lt"/>
              </a:rPr>
              <a:t> </a:t>
            </a:r>
            <a:r>
              <a:rPr lang="fr-BE" sz="2000" dirty="0" err="1" smtClean="0">
                <a:solidFill>
                  <a:schemeClr val="tx2"/>
                </a:solidFill>
                <a:latin typeface="+mn-lt"/>
              </a:rPr>
              <a:t>internal</a:t>
            </a:r>
            <a:r>
              <a:rPr lang="fr-BE" sz="2000" dirty="0" smtClean="0">
                <a:solidFill>
                  <a:schemeClr val="tx2"/>
                </a:solidFill>
                <a:latin typeface="+mn-lt"/>
              </a:rPr>
              <a:t> applications/services </a:t>
            </a:r>
            <a:r>
              <a:rPr lang="fr-BE" sz="2000" dirty="0">
                <a:solidFill>
                  <a:schemeClr val="tx2"/>
                </a:solidFill>
                <a:latin typeface="+mn-lt"/>
              </a:rPr>
              <a:t>(# </a:t>
            </a:r>
            <a:r>
              <a:rPr lang="fr-BE" sz="2000" dirty="0" smtClean="0">
                <a:solidFill>
                  <a:schemeClr val="tx2"/>
                </a:solidFill>
                <a:latin typeface="+mn-lt"/>
              </a:rPr>
              <a:t>200-300)</a:t>
            </a:r>
            <a:endParaRPr lang="fr-BE" sz="2000" dirty="0">
              <a:solidFill>
                <a:schemeClr val="tx2"/>
              </a:solidFill>
              <a:latin typeface="+mn-lt"/>
            </a:endParaRPr>
          </a:p>
          <a:p>
            <a:pPr>
              <a:spcBef>
                <a:spcPts val="500"/>
              </a:spcBef>
              <a:buClrTx/>
            </a:pPr>
            <a:r>
              <a:rPr lang="fr-BE" sz="2000" dirty="0">
                <a:solidFill>
                  <a:schemeClr val="tx2"/>
                </a:solidFill>
                <a:latin typeface="+mn-lt"/>
              </a:rPr>
              <a:t>Peak </a:t>
            </a:r>
            <a:r>
              <a:rPr lang="fr-BE" sz="2000" dirty="0" err="1">
                <a:solidFill>
                  <a:schemeClr val="tx2"/>
                </a:solidFill>
                <a:latin typeface="+mn-lt"/>
              </a:rPr>
              <a:t>load</a:t>
            </a:r>
            <a:r>
              <a:rPr lang="fr-BE" sz="2000" dirty="0">
                <a:solidFill>
                  <a:schemeClr val="tx2"/>
                </a:solidFill>
                <a:latin typeface="+mn-lt"/>
              </a:rPr>
              <a:t> 1000-1500 </a:t>
            </a:r>
            <a:r>
              <a:rPr lang="fr-BE" sz="2000" dirty="0" err="1">
                <a:solidFill>
                  <a:schemeClr val="tx2"/>
                </a:solidFill>
                <a:latin typeface="+mn-lt"/>
              </a:rPr>
              <a:t>req</a:t>
            </a:r>
            <a:r>
              <a:rPr lang="fr-BE" sz="2000" dirty="0">
                <a:solidFill>
                  <a:schemeClr val="tx2"/>
                </a:solidFill>
                <a:latin typeface="+mn-lt"/>
              </a:rPr>
              <a:t> / s</a:t>
            </a:r>
          </a:p>
          <a:p>
            <a:pPr>
              <a:spcBef>
                <a:spcPts val="500"/>
              </a:spcBef>
              <a:buClrTx/>
            </a:pPr>
            <a:r>
              <a:rPr lang="fr-BE" sz="2000" dirty="0">
                <a:solidFill>
                  <a:schemeClr val="tx2"/>
                </a:solidFill>
                <a:latin typeface="+mn-lt"/>
              </a:rPr>
              <a:t>300M transactions / </a:t>
            </a:r>
            <a:r>
              <a:rPr lang="fr-BE" sz="2000" dirty="0" err="1">
                <a:solidFill>
                  <a:schemeClr val="tx2"/>
                </a:solidFill>
                <a:latin typeface="+mn-lt"/>
              </a:rPr>
              <a:t>month</a:t>
            </a:r>
            <a:endParaRPr lang="en-GB" sz="2000" dirty="0">
              <a:solidFill>
                <a:schemeClr val="tx2"/>
              </a:solidFill>
              <a:latin typeface="+mn-lt"/>
            </a:endParaRPr>
          </a:p>
        </p:txBody>
      </p:sp>
      <p:pic>
        <p:nvPicPr>
          <p:cNvPr id="18" name="Picture 2" descr="https://socialsecurity.be/styles/img/logo/logo-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7492" y="1659248"/>
            <a:ext cx="617496" cy="6174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Grp="1" noChangeAspect="1"/>
          </p:cNvPicPr>
          <p:nvPr/>
        </p:nvPicPr>
        <p:blipFill rotWithShape="1">
          <a:blip r:embed="rId6">
            <a:extLst>
              <a:ext uri="{28A0092B-C50C-407E-A947-70E740481C1C}">
                <a14:useLocalDpi xmlns:a14="http://schemas.microsoft.com/office/drawing/2010/main" val="0"/>
              </a:ext>
            </a:extLst>
          </a:blip>
          <a:stretch/>
        </p:blipFill>
        <p:spPr>
          <a:xfrm>
            <a:off x="2221818" y="1473906"/>
            <a:ext cx="1765852" cy="711805"/>
          </a:xfrm>
          <a:prstGeom prst="rect">
            <a:avLst/>
          </a:prstGeom>
        </p:spPr>
      </p:pic>
      <p:sp>
        <p:nvSpPr>
          <p:cNvPr id="15" name="Content Placeholder 9"/>
          <p:cNvSpPr txBox="1">
            <a:spLocks/>
          </p:cNvSpPr>
          <p:nvPr/>
        </p:nvSpPr>
        <p:spPr>
          <a:xfrm>
            <a:off x="855166" y="2005434"/>
            <a:ext cx="5012463" cy="2197616"/>
          </a:xfrm>
          <a:prstGeom prst="rect">
            <a:avLst/>
          </a:prstGeom>
        </p:spPr>
        <p:txBody>
          <a:bodyPr vert="horz" lIns="91440" tIns="45720" rIns="91440" bIns="45720" rtlCol="0">
            <a:normAutofit/>
          </a:bodyPr>
          <a:lstStyle>
            <a:lvl1pPr marL="285750" indent="-285750" algn="l" defTabSz="914400" rtl="0" eaLnBrk="1" latinLnBrk="0" hangingPunct="1">
              <a:lnSpc>
                <a:spcPct val="100000"/>
              </a:lnSpc>
              <a:spcBef>
                <a:spcPts val="1000"/>
              </a:spcBef>
              <a:buClr>
                <a:srgbClr val="6C1D45"/>
              </a:buClr>
              <a:buFont typeface="Arial" panose="020B0604020202020204" pitchFamily="34" charset="0"/>
              <a:buChar char="•"/>
              <a:defRPr sz="1600" kern="1200">
                <a:solidFill>
                  <a:srgbClr val="4A4F54"/>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500"/>
              </a:spcBef>
              <a:buClrTx/>
            </a:pPr>
            <a:r>
              <a:rPr lang="fr-BE" sz="2000" dirty="0">
                <a:solidFill>
                  <a:schemeClr val="tx2"/>
                </a:solidFill>
                <a:latin typeface="+mn-lt"/>
              </a:rPr>
              <a:t>100+ APIs</a:t>
            </a:r>
          </a:p>
          <a:p>
            <a:pPr>
              <a:spcBef>
                <a:spcPts val="500"/>
              </a:spcBef>
              <a:buClrTx/>
            </a:pPr>
            <a:r>
              <a:rPr lang="fr-BE" sz="2000" dirty="0">
                <a:solidFill>
                  <a:schemeClr val="tx2"/>
                </a:solidFill>
                <a:latin typeface="+mn-lt"/>
              </a:rPr>
              <a:t>Most </a:t>
            </a:r>
            <a:r>
              <a:rPr lang="fr-BE" sz="2000" dirty="0" err="1">
                <a:solidFill>
                  <a:schemeClr val="tx2"/>
                </a:solidFill>
                <a:latin typeface="+mn-lt"/>
              </a:rPr>
              <a:t>consumers</a:t>
            </a:r>
            <a:r>
              <a:rPr lang="fr-BE" sz="2000" dirty="0">
                <a:solidFill>
                  <a:schemeClr val="tx2"/>
                </a:solidFill>
                <a:latin typeface="+mn-lt"/>
              </a:rPr>
              <a:t> are </a:t>
            </a:r>
            <a:r>
              <a:rPr lang="fr-BE" sz="2000" dirty="0" err="1">
                <a:solidFill>
                  <a:schemeClr val="tx2"/>
                </a:solidFill>
                <a:latin typeface="+mn-lt"/>
              </a:rPr>
              <a:t>external</a:t>
            </a:r>
            <a:r>
              <a:rPr lang="fr-BE" sz="2000" dirty="0">
                <a:solidFill>
                  <a:schemeClr val="tx2"/>
                </a:solidFill>
                <a:latin typeface="+mn-lt"/>
              </a:rPr>
              <a:t> (# 20,000-24,000)</a:t>
            </a:r>
          </a:p>
          <a:p>
            <a:pPr>
              <a:spcBef>
                <a:spcPts val="500"/>
              </a:spcBef>
              <a:buClrTx/>
            </a:pPr>
            <a:r>
              <a:rPr lang="fr-BE" sz="2000" dirty="0">
                <a:solidFill>
                  <a:schemeClr val="tx2"/>
                </a:solidFill>
                <a:latin typeface="+mn-lt"/>
              </a:rPr>
              <a:t>Peak </a:t>
            </a:r>
            <a:r>
              <a:rPr lang="fr-BE" sz="2000" dirty="0" err="1">
                <a:solidFill>
                  <a:schemeClr val="tx2"/>
                </a:solidFill>
                <a:latin typeface="+mn-lt"/>
              </a:rPr>
              <a:t>load</a:t>
            </a:r>
            <a:r>
              <a:rPr lang="fr-BE" sz="2000" dirty="0">
                <a:solidFill>
                  <a:schemeClr val="tx2"/>
                </a:solidFill>
                <a:latin typeface="+mn-lt"/>
              </a:rPr>
              <a:t> 2000-3000 </a:t>
            </a:r>
            <a:r>
              <a:rPr lang="fr-BE" sz="2000" dirty="0" err="1">
                <a:solidFill>
                  <a:schemeClr val="tx2"/>
                </a:solidFill>
                <a:latin typeface="+mn-lt"/>
              </a:rPr>
              <a:t>req</a:t>
            </a:r>
            <a:r>
              <a:rPr lang="fr-BE" sz="2000" dirty="0">
                <a:solidFill>
                  <a:schemeClr val="tx2"/>
                </a:solidFill>
                <a:latin typeface="+mn-lt"/>
              </a:rPr>
              <a:t> / s</a:t>
            </a:r>
          </a:p>
          <a:p>
            <a:pPr>
              <a:spcBef>
                <a:spcPts val="500"/>
              </a:spcBef>
              <a:buClrTx/>
            </a:pPr>
            <a:r>
              <a:rPr lang="fr-BE" sz="2000" dirty="0">
                <a:solidFill>
                  <a:schemeClr val="tx2"/>
                </a:solidFill>
                <a:latin typeface="+mn-lt"/>
              </a:rPr>
              <a:t>1.200M transactions / </a:t>
            </a:r>
            <a:r>
              <a:rPr lang="fr-BE" sz="2000" dirty="0" err="1">
                <a:solidFill>
                  <a:schemeClr val="tx2"/>
                </a:solidFill>
                <a:latin typeface="+mn-lt"/>
              </a:rPr>
              <a:t>month</a:t>
            </a:r>
            <a:endParaRPr lang="en-GB" sz="2000" dirty="0">
              <a:solidFill>
                <a:schemeClr val="tx2"/>
              </a:solidFill>
              <a:latin typeface="+mn-lt"/>
            </a:endParaRPr>
          </a:p>
          <a:p>
            <a:pPr>
              <a:spcBef>
                <a:spcPts val="500"/>
              </a:spcBef>
              <a:buClr>
                <a:srgbClr val="0C6EAA"/>
              </a:buClr>
            </a:pPr>
            <a:endParaRPr lang="en-US" sz="2000" dirty="0">
              <a:solidFill>
                <a:schemeClr val="tx2"/>
              </a:solidFill>
              <a:latin typeface="+mn-lt"/>
            </a:endParaRPr>
          </a:p>
        </p:txBody>
      </p:sp>
      <p:sp>
        <p:nvSpPr>
          <p:cNvPr id="2" name="TextBox 1"/>
          <p:cNvSpPr txBox="1"/>
          <p:nvPr/>
        </p:nvSpPr>
        <p:spPr>
          <a:xfrm>
            <a:off x="644632" y="6142041"/>
            <a:ext cx="11293221" cy="523220"/>
          </a:xfrm>
          <a:prstGeom prst="rect">
            <a:avLst/>
          </a:prstGeom>
          <a:noFill/>
        </p:spPr>
        <p:txBody>
          <a:bodyPr wrap="square" rtlCol="0">
            <a:spAutoFit/>
          </a:bodyPr>
          <a:lstStyle/>
          <a:p>
            <a:r>
              <a:rPr lang="en-US" sz="1400" b="1" dirty="0" smtClean="0">
                <a:solidFill>
                  <a:schemeClr val="tx2"/>
                </a:solidFill>
              </a:rPr>
              <a:t>Disclaimer: metrics listed since 2016 are for all ESB + gateway platforms. Migration to Axway APIM in progress since Q3 2018.</a:t>
            </a:r>
            <a:br>
              <a:rPr lang="en-US" sz="1400" b="1" dirty="0" smtClean="0">
                <a:solidFill>
                  <a:schemeClr val="tx2"/>
                </a:solidFill>
              </a:rPr>
            </a:br>
            <a:r>
              <a:rPr lang="en-US" sz="1400" b="1" dirty="0" smtClean="0">
                <a:solidFill>
                  <a:schemeClr val="tx2"/>
                </a:solidFill>
              </a:rPr>
              <a:t>(eHealth currently 30</a:t>
            </a:r>
            <a:r>
              <a:rPr lang="en-US" sz="1400" b="1" dirty="0">
                <a:solidFill>
                  <a:schemeClr val="tx2"/>
                </a:solidFill>
              </a:rPr>
              <a:t>% </a:t>
            </a:r>
            <a:r>
              <a:rPr lang="en-US" sz="1400" b="1" dirty="0" smtClean="0">
                <a:solidFill>
                  <a:schemeClr val="tx2"/>
                </a:solidFill>
              </a:rPr>
              <a:t>APIs migrated, social security gradually does onboarding </a:t>
            </a:r>
            <a:r>
              <a:rPr lang="en-US" sz="1400" b="1" dirty="0">
                <a:solidFill>
                  <a:schemeClr val="tx2"/>
                </a:solidFill>
              </a:rPr>
              <a:t>on APIM </a:t>
            </a:r>
            <a:r>
              <a:rPr lang="en-US" sz="1400" b="1" dirty="0" smtClean="0">
                <a:solidFill>
                  <a:schemeClr val="tx2"/>
                </a:solidFill>
              </a:rPr>
              <a:t>for all new APIs and API evolutions)</a:t>
            </a:r>
            <a:endParaRPr lang="en-US" sz="1400" b="1" dirty="0">
              <a:solidFill>
                <a:schemeClr val="tx2"/>
              </a:solidFill>
            </a:endParaRPr>
          </a:p>
        </p:txBody>
      </p:sp>
      <p:sp>
        <p:nvSpPr>
          <p:cNvPr id="17"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75</a:t>
            </a:fld>
            <a:endParaRPr lang="en-US" dirty="0" smtClean="0">
              <a:solidFill>
                <a:schemeClr val="bg1"/>
              </a:solidFill>
            </a:endParaRPr>
          </a:p>
        </p:txBody>
      </p:sp>
    </p:spTree>
    <p:extLst>
      <p:ext uri="{BB962C8B-B14F-4D97-AF65-F5344CB8AC3E}">
        <p14:creationId xmlns:p14="http://schemas.microsoft.com/office/powerpoint/2010/main" val="1827190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Content Placeholder 1"/>
          <p:cNvSpPr>
            <a:spLocks noGrp="1"/>
          </p:cNvSpPr>
          <p:nvPr>
            <p:ph idx="1"/>
          </p:nvPr>
        </p:nvSpPr>
        <p:spPr>
          <a:xfrm>
            <a:off x="6710274" y="1825625"/>
            <a:ext cx="4385355" cy="4351338"/>
          </a:xfrm>
        </p:spPr>
        <p:txBody>
          <a:bodyPr>
            <a:normAutofit fontScale="85000" lnSpcReduction="20000"/>
          </a:bodyPr>
          <a:lstStyle/>
          <a:p>
            <a:r>
              <a:rPr lang="en-US" dirty="0" smtClean="0"/>
              <a:t>From ESB-technology to API Gateway</a:t>
            </a:r>
          </a:p>
          <a:p>
            <a:pPr lvl="1"/>
            <a:r>
              <a:rPr lang="en-US" dirty="0" smtClean="0"/>
              <a:t>parallel platform</a:t>
            </a:r>
          </a:p>
          <a:p>
            <a:pPr lvl="1"/>
            <a:r>
              <a:rPr lang="en-US" dirty="0" smtClean="0"/>
              <a:t>zero-impact migration</a:t>
            </a:r>
          </a:p>
          <a:p>
            <a:endParaRPr lang="en-US" dirty="0" smtClean="0"/>
          </a:p>
          <a:p>
            <a:r>
              <a:rPr lang="en-US" dirty="0" smtClean="0"/>
              <a:t>Ready for today's technology, but supports our legacy as well</a:t>
            </a:r>
          </a:p>
          <a:p>
            <a:endParaRPr lang="en-US" dirty="0" smtClean="0"/>
          </a:p>
          <a:p>
            <a:r>
              <a:rPr lang="en-US" dirty="0" smtClean="0"/>
              <a:t>Flexible to extend and customize</a:t>
            </a:r>
          </a:p>
          <a:p>
            <a:endParaRPr lang="en-US" dirty="0" smtClean="0"/>
          </a:p>
          <a:p>
            <a:r>
              <a:rPr lang="en-US" dirty="0" smtClean="0"/>
              <a:t>Accelerates time-to-market</a:t>
            </a:r>
            <a:endParaRPr lang="en-US" dirty="0"/>
          </a:p>
        </p:txBody>
      </p:sp>
      <p:sp>
        <p:nvSpPr>
          <p:cNvPr id="104" name="Title 5"/>
          <p:cNvSpPr>
            <a:spLocks noGrp="1"/>
          </p:cNvSpPr>
          <p:nvPr>
            <p:ph type="title"/>
          </p:nvPr>
        </p:nvSpPr>
        <p:spPr/>
        <p:txBody>
          <a:bodyPr/>
          <a:lstStyle/>
          <a:p>
            <a:r>
              <a:rPr lang="en-US" smtClean="0"/>
              <a:t>API Management Solution</a:t>
            </a:r>
            <a:endParaRPr lang="en-US" dirty="0"/>
          </a:p>
        </p:txBody>
      </p:sp>
      <p:sp>
        <p:nvSpPr>
          <p:cNvPr id="105" name="TextBox 104"/>
          <p:cNvSpPr txBox="1"/>
          <p:nvPr/>
        </p:nvSpPr>
        <p:spPr>
          <a:xfrm>
            <a:off x="3298364" y="5509539"/>
            <a:ext cx="1066207" cy="40780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255384"/>
                </a:solidFill>
                <a:effectLst/>
                <a:uLnTx/>
                <a:uFillTx/>
                <a:latin typeface="Calibri"/>
                <a:ea typeface="+mn-ea"/>
                <a:cs typeface="+mn-cs"/>
              </a:rPr>
              <a:t>Policy </a:t>
            </a:r>
            <a:r>
              <a:rPr kumimoji="0" lang="en-US" sz="1000" b="1" i="0" u="none" strike="noStrike" kern="1200" cap="none" spc="0" normalizeH="0" baseline="0" noProof="0" dirty="0">
                <a:ln>
                  <a:noFill/>
                </a:ln>
                <a:solidFill>
                  <a:srgbClr val="255384"/>
                </a:solidFill>
                <a:effectLst/>
                <a:uLnTx/>
                <a:uFillTx/>
                <a:latin typeface="Calibri"/>
                <a:ea typeface="+mn-ea"/>
                <a:cs typeface="+mn-cs"/>
              </a:rPr>
              <a:t>Enforcement</a:t>
            </a:r>
            <a:endParaRPr kumimoji="0" lang="en-US" sz="1050" b="1" i="0" u="none" strike="noStrike" kern="1200" cap="none" spc="0" normalizeH="0" baseline="0" noProof="0" dirty="0">
              <a:ln>
                <a:noFill/>
              </a:ln>
              <a:solidFill>
                <a:srgbClr val="255384"/>
              </a:solidFill>
              <a:effectLst/>
              <a:uLnTx/>
              <a:uFillTx/>
              <a:latin typeface="Calibri"/>
              <a:ea typeface="+mn-ea"/>
              <a:cs typeface="+mn-cs"/>
            </a:endParaRPr>
          </a:p>
        </p:txBody>
      </p:sp>
      <p:sp>
        <p:nvSpPr>
          <p:cNvPr id="106" name="Rounded Rectangle 105"/>
          <p:cNvSpPr/>
          <p:nvPr/>
        </p:nvSpPr>
        <p:spPr>
          <a:xfrm>
            <a:off x="3252238" y="4479412"/>
            <a:ext cx="1155475" cy="1423829"/>
          </a:xfrm>
          <a:prstGeom prst="roundRect">
            <a:avLst/>
          </a:prstGeom>
          <a:noFill/>
          <a:ln w="28575">
            <a:solidFill>
              <a:schemeClr val="tx1">
                <a:lumMod val="25000"/>
                <a:lumOff val="7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107" name="TextBox 106"/>
          <p:cNvSpPr txBox="1"/>
          <p:nvPr/>
        </p:nvSpPr>
        <p:spPr>
          <a:xfrm>
            <a:off x="3305290" y="4534340"/>
            <a:ext cx="831720" cy="25309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API </a:t>
            </a:r>
            <a:r>
              <a:rPr kumimoji="0" lang="en-US" sz="1200" b="1" i="0" u="none" strike="noStrike" kern="1200" cap="none" spc="0" normalizeH="0" baseline="0" noProof="0" dirty="0" smtClean="0">
                <a:ln>
                  <a:noFill/>
                </a:ln>
                <a:solidFill>
                  <a:prstClr val="black"/>
                </a:solidFill>
                <a:effectLst/>
                <a:uLnTx/>
                <a:uFillTx/>
                <a:latin typeface="Calibri"/>
                <a:ea typeface="+mn-ea"/>
                <a:cs typeface="+mn-cs"/>
              </a:rPr>
              <a:t>Gateway</a:t>
            </a: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08" name="Group 297"/>
          <p:cNvGrpSpPr>
            <a:grpSpLocks noChangeAspect="1"/>
          </p:cNvGrpSpPr>
          <p:nvPr/>
        </p:nvGrpSpPr>
        <p:grpSpPr bwMode="auto">
          <a:xfrm>
            <a:off x="3520699" y="4812331"/>
            <a:ext cx="623358" cy="688525"/>
            <a:chOff x="2825750" y="2298700"/>
            <a:chExt cx="1255713" cy="1270000"/>
          </a:xfrm>
        </p:grpSpPr>
        <p:sp>
          <p:nvSpPr>
            <p:cNvPr id="109" name="Freeform 231"/>
            <p:cNvSpPr>
              <a:spLocks/>
            </p:cNvSpPr>
            <p:nvPr/>
          </p:nvSpPr>
          <p:spPr bwMode="auto">
            <a:xfrm>
              <a:off x="2998788" y="2471738"/>
              <a:ext cx="909638" cy="923925"/>
            </a:xfrm>
            <a:custGeom>
              <a:avLst/>
              <a:gdLst>
                <a:gd name="T0" fmla="*/ 0 w 573"/>
                <a:gd name="T1" fmla="*/ 738404876 h 582"/>
                <a:gd name="T2" fmla="*/ 15120946 w 573"/>
                <a:gd name="T3" fmla="*/ 592235875 h 582"/>
                <a:gd name="T4" fmla="*/ 60483782 w 573"/>
                <a:gd name="T5" fmla="*/ 448587823 h 582"/>
                <a:gd name="T6" fmla="*/ 123488515 w 573"/>
                <a:gd name="T7" fmla="*/ 325100913 h 582"/>
                <a:gd name="T8" fmla="*/ 216733564 w 573"/>
                <a:gd name="T9" fmla="*/ 216733446 h 582"/>
                <a:gd name="T10" fmla="*/ 320060776 w 573"/>
                <a:gd name="T11" fmla="*/ 128527171 h 582"/>
                <a:gd name="T12" fmla="*/ 443547753 w 573"/>
                <a:gd name="T13" fmla="*/ 60483749 h 582"/>
                <a:gd name="T14" fmla="*/ 577116845 w 573"/>
                <a:gd name="T15" fmla="*/ 20161248 h 582"/>
                <a:gd name="T16" fmla="*/ 723285925 w 573"/>
                <a:gd name="T17" fmla="*/ 0 h 582"/>
                <a:gd name="T18" fmla="*/ 796369672 w 573"/>
                <a:gd name="T19" fmla="*/ 5040312 h 582"/>
                <a:gd name="T20" fmla="*/ 940019588 w 573"/>
                <a:gd name="T21" fmla="*/ 37801547 h 582"/>
                <a:gd name="T22" fmla="*/ 1068546779 w 573"/>
                <a:gd name="T23" fmla="*/ 93244973 h 582"/>
                <a:gd name="T24" fmla="*/ 1181954618 w 573"/>
                <a:gd name="T25" fmla="*/ 171370603 h 582"/>
                <a:gd name="T26" fmla="*/ 1277720567 w 573"/>
                <a:gd name="T27" fmla="*/ 272176860 h 582"/>
                <a:gd name="T28" fmla="*/ 1355844627 w 573"/>
                <a:gd name="T29" fmla="*/ 385583050 h 582"/>
                <a:gd name="T30" fmla="*/ 1411288071 w 573"/>
                <a:gd name="T31" fmla="*/ 519152168 h 582"/>
                <a:gd name="T32" fmla="*/ 1439010587 w 573"/>
                <a:gd name="T33" fmla="*/ 665321169 h 582"/>
                <a:gd name="T34" fmla="*/ 1444050900 w 573"/>
                <a:gd name="T35" fmla="*/ 738404876 h 582"/>
                <a:gd name="T36" fmla="*/ 1428929961 w 573"/>
                <a:gd name="T37" fmla="*/ 884574076 h 582"/>
                <a:gd name="T38" fmla="*/ 1388607456 w 573"/>
                <a:gd name="T39" fmla="*/ 1023183405 h 582"/>
                <a:gd name="T40" fmla="*/ 1320562435 w 573"/>
                <a:gd name="T41" fmla="*/ 1146670216 h 582"/>
                <a:gd name="T42" fmla="*/ 1232357749 w 573"/>
                <a:gd name="T43" fmla="*/ 1255037683 h 582"/>
                <a:gd name="T44" fmla="*/ 1126511174 w 573"/>
                <a:gd name="T45" fmla="*/ 1343243908 h 582"/>
                <a:gd name="T46" fmla="*/ 1003022708 w 573"/>
                <a:gd name="T47" fmla="*/ 1411287305 h 582"/>
                <a:gd name="T48" fmla="*/ 866934254 w 573"/>
                <a:gd name="T49" fmla="*/ 1454130737 h 582"/>
                <a:gd name="T50" fmla="*/ 723285925 w 573"/>
                <a:gd name="T51" fmla="*/ 1466730719 h 582"/>
                <a:gd name="T52" fmla="*/ 650200591 w 573"/>
                <a:gd name="T53" fmla="*/ 1466730719 h 582"/>
                <a:gd name="T54" fmla="*/ 509071824 w 573"/>
                <a:gd name="T55" fmla="*/ 1433969495 h 582"/>
                <a:gd name="T56" fmla="*/ 380544534 w 573"/>
                <a:gd name="T57" fmla="*/ 1381045443 h 582"/>
                <a:gd name="T58" fmla="*/ 267136695 w 573"/>
                <a:gd name="T59" fmla="*/ 1302921425 h 582"/>
                <a:gd name="T60" fmla="*/ 166330383 w 573"/>
                <a:gd name="T61" fmla="*/ 1202113630 h 582"/>
                <a:gd name="T62" fmla="*/ 88206298 w 573"/>
                <a:gd name="T63" fmla="*/ 1086186491 h 582"/>
                <a:gd name="T64" fmla="*/ 32762841 w 573"/>
                <a:gd name="T65" fmla="*/ 952619060 h 582"/>
                <a:gd name="T66" fmla="*/ 5040315 w 573"/>
                <a:gd name="T67" fmla="*/ 811490171 h 582"/>
                <a:gd name="T68" fmla="*/ 0 w 573"/>
                <a:gd name="T69" fmla="*/ 738404876 h 58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73"/>
                <a:gd name="T106" fmla="*/ 0 h 582"/>
                <a:gd name="T107" fmla="*/ 573 w 573"/>
                <a:gd name="T108" fmla="*/ 582 h 58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73" h="582">
                  <a:moveTo>
                    <a:pt x="0" y="293"/>
                  </a:moveTo>
                  <a:lnTo>
                    <a:pt x="0" y="293"/>
                  </a:lnTo>
                  <a:lnTo>
                    <a:pt x="2" y="264"/>
                  </a:lnTo>
                  <a:lnTo>
                    <a:pt x="6" y="235"/>
                  </a:lnTo>
                  <a:lnTo>
                    <a:pt x="13" y="206"/>
                  </a:lnTo>
                  <a:lnTo>
                    <a:pt x="24" y="178"/>
                  </a:lnTo>
                  <a:lnTo>
                    <a:pt x="35" y="153"/>
                  </a:lnTo>
                  <a:lnTo>
                    <a:pt x="49" y="129"/>
                  </a:lnTo>
                  <a:lnTo>
                    <a:pt x="66" y="108"/>
                  </a:lnTo>
                  <a:lnTo>
                    <a:pt x="86" y="86"/>
                  </a:lnTo>
                  <a:lnTo>
                    <a:pt x="106" y="68"/>
                  </a:lnTo>
                  <a:lnTo>
                    <a:pt x="127" y="51"/>
                  </a:lnTo>
                  <a:lnTo>
                    <a:pt x="151" y="37"/>
                  </a:lnTo>
                  <a:lnTo>
                    <a:pt x="176" y="24"/>
                  </a:lnTo>
                  <a:lnTo>
                    <a:pt x="202" y="15"/>
                  </a:lnTo>
                  <a:lnTo>
                    <a:pt x="229" y="8"/>
                  </a:lnTo>
                  <a:lnTo>
                    <a:pt x="258" y="2"/>
                  </a:lnTo>
                  <a:lnTo>
                    <a:pt x="287" y="0"/>
                  </a:lnTo>
                  <a:lnTo>
                    <a:pt x="316" y="2"/>
                  </a:lnTo>
                  <a:lnTo>
                    <a:pt x="344" y="8"/>
                  </a:lnTo>
                  <a:lnTo>
                    <a:pt x="373" y="15"/>
                  </a:lnTo>
                  <a:lnTo>
                    <a:pt x="398" y="24"/>
                  </a:lnTo>
                  <a:lnTo>
                    <a:pt x="424" y="37"/>
                  </a:lnTo>
                  <a:lnTo>
                    <a:pt x="447" y="51"/>
                  </a:lnTo>
                  <a:lnTo>
                    <a:pt x="469" y="68"/>
                  </a:lnTo>
                  <a:lnTo>
                    <a:pt x="489" y="86"/>
                  </a:lnTo>
                  <a:lnTo>
                    <a:pt x="507" y="108"/>
                  </a:lnTo>
                  <a:lnTo>
                    <a:pt x="524" y="129"/>
                  </a:lnTo>
                  <a:lnTo>
                    <a:pt x="538" y="153"/>
                  </a:lnTo>
                  <a:lnTo>
                    <a:pt x="551" y="178"/>
                  </a:lnTo>
                  <a:lnTo>
                    <a:pt x="560" y="206"/>
                  </a:lnTo>
                  <a:lnTo>
                    <a:pt x="567" y="235"/>
                  </a:lnTo>
                  <a:lnTo>
                    <a:pt x="571" y="264"/>
                  </a:lnTo>
                  <a:lnTo>
                    <a:pt x="573" y="293"/>
                  </a:lnTo>
                  <a:lnTo>
                    <a:pt x="571" y="322"/>
                  </a:lnTo>
                  <a:lnTo>
                    <a:pt x="567" y="351"/>
                  </a:lnTo>
                  <a:lnTo>
                    <a:pt x="560" y="378"/>
                  </a:lnTo>
                  <a:lnTo>
                    <a:pt x="551" y="406"/>
                  </a:lnTo>
                  <a:lnTo>
                    <a:pt x="538" y="431"/>
                  </a:lnTo>
                  <a:lnTo>
                    <a:pt x="524" y="455"/>
                  </a:lnTo>
                  <a:lnTo>
                    <a:pt x="507" y="477"/>
                  </a:lnTo>
                  <a:lnTo>
                    <a:pt x="489" y="498"/>
                  </a:lnTo>
                  <a:lnTo>
                    <a:pt x="469" y="517"/>
                  </a:lnTo>
                  <a:lnTo>
                    <a:pt x="447" y="533"/>
                  </a:lnTo>
                  <a:lnTo>
                    <a:pt x="424" y="548"/>
                  </a:lnTo>
                  <a:lnTo>
                    <a:pt x="398" y="560"/>
                  </a:lnTo>
                  <a:lnTo>
                    <a:pt x="373" y="569"/>
                  </a:lnTo>
                  <a:lnTo>
                    <a:pt x="344" y="577"/>
                  </a:lnTo>
                  <a:lnTo>
                    <a:pt x="316" y="582"/>
                  </a:lnTo>
                  <a:lnTo>
                    <a:pt x="287" y="582"/>
                  </a:lnTo>
                  <a:lnTo>
                    <a:pt x="258" y="582"/>
                  </a:lnTo>
                  <a:lnTo>
                    <a:pt x="229" y="577"/>
                  </a:lnTo>
                  <a:lnTo>
                    <a:pt x="202" y="569"/>
                  </a:lnTo>
                  <a:lnTo>
                    <a:pt x="176" y="560"/>
                  </a:lnTo>
                  <a:lnTo>
                    <a:pt x="151" y="548"/>
                  </a:lnTo>
                  <a:lnTo>
                    <a:pt x="127" y="533"/>
                  </a:lnTo>
                  <a:lnTo>
                    <a:pt x="106" y="517"/>
                  </a:lnTo>
                  <a:lnTo>
                    <a:pt x="86" y="498"/>
                  </a:lnTo>
                  <a:lnTo>
                    <a:pt x="66" y="477"/>
                  </a:lnTo>
                  <a:lnTo>
                    <a:pt x="49" y="455"/>
                  </a:lnTo>
                  <a:lnTo>
                    <a:pt x="35" y="431"/>
                  </a:lnTo>
                  <a:lnTo>
                    <a:pt x="24" y="406"/>
                  </a:lnTo>
                  <a:lnTo>
                    <a:pt x="13" y="378"/>
                  </a:lnTo>
                  <a:lnTo>
                    <a:pt x="6" y="351"/>
                  </a:lnTo>
                  <a:lnTo>
                    <a:pt x="2" y="322"/>
                  </a:lnTo>
                  <a:lnTo>
                    <a:pt x="0" y="293"/>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10" name="Freeform 232"/>
            <p:cNvSpPr>
              <a:spLocks/>
            </p:cNvSpPr>
            <p:nvPr/>
          </p:nvSpPr>
          <p:spPr bwMode="auto">
            <a:xfrm>
              <a:off x="3086100" y="2573338"/>
              <a:ext cx="735013" cy="720725"/>
            </a:xfrm>
            <a:custGeom>
              <a:avLst/>
              <a:gdLst>
                <a:gd name="T0" fmla="*/ 0 w 463"/>
                <a:gd name="T1" fmla="*/ 572076307 h 454"/>
                <a:gd name="T2" fmla="*/ 12601583 w 463"/>
                <a:gd name="T3" fmla="*/ 458668513 h 454"/>
                <a:gd name="T4" fmla="*/ 45362844 w 463"/>
                <a:gd name="T5" fmla="*/ 347781568 h 454"/>
                <a:gd name="T6" fmla="*/ 100806317 w 463"/>
                <a:gd name="T7" fmla="*/ 252015656 h 454"/>
                <a:gd name="T8" fmla="*/ 173891697 w 463"/>
                <a:gd name="T9" fmla="*/ 168851267 h 454"/>
                <a:gd name="T10" fmla="*/ 259577095 w 463"/>
                <a:gd name="T11" fmla="*/ 95765937 h 454"/>
                <a:gd name="T12" fmla="*/ 355343072 w 463"/>
                <a:gd name="T13" fmla="*/ 45362813 h 454"/>
                <a:gd name="T14" fmla="*/ 466230093 w 463"/>
                <a:gd name="T15" fmla="*/ 12601575 h 454"/>
                <a:gd name="T16" fmla="*/ 584676692 w 463"/>
                <a:gd name="T17" fmla="*/ 0 h 454"/>
                <a:gd name="T18" fmla="*/ 645160467 w 463"/>
                <a:gd name="T19" fmla="*/ 5040313 h 454"/>
                <a:gd name="T20" fmla="*/ 758568339 w 463"/>
                <a:gd name="T21" fmla="*/ 27722517 h 454"/>
                <a:gd name="T22" fmla="*/ 864415144 w 463"/>
                <a:gd name="T23" fmla="*/ 68045019 h 454"/>
                <a:gd name="T24" fmla="*/ 957660171 w 463"/>
                <a:gd name="T25" fmla="*/ 133569089 h 454"/>
                <a:gd name="T26" fmla="*/ 1035785841 w 463"/>
                <a:gd name="T27" fmla="*/ 211693167 h 454"/>
                <a:gd name="T28" fmla="*/ 1098788980 w 463"/>
                <a:gd name="T29" fmla="*/ 297378457 h 454"/>
                <a:gd name="T30" fmla="*/ 1139111496 w 463"/>
                <a:gd name="T31" fmla="*/ 403224991 h 454"/>
                <a:gd name="T32" fmla="*/ 1161793706 w 463"/>
                <a:gd name="T33" fmla="*/ 514111935 h 454"/>
                <a:gd name="T34" fmla="*/ 1166834020 w 463"/>
                <a:gd name="T35" fmla="*/ 572076307 h 454"/>
                <a:gd name="T36" fmla="*/ 1154232440 w 463"/>
                <a:gd name="T37" fmla="*/ 688003463 h 454"/>
                <a:gd name="T38" fmla="*/ 1121471189 w 463"/>
                <a:gd name="T39" fmla="*/ 796369359 h 454"/>
                <a:gd name="T40" fmla="*/ 1066027728 w 463"/>
                <a:gd name="T41" fmla="*/ 892135469 h 454"/>
                <a:gd name="T42" fmla="*/ 997982688 w 463"/>
                <a:gd name="T43" fmla="*/ 980341708 h 454"/>
                <a:gd name="T44" fmla="*/ 909777976 w 463"/>
                <a:gd name="T45" fmla="*/ 1048385115 h 454"/>
                <a:gd name="T46" fmla="*/ 808971485 w 463"/>
                <a:gd name="T47" fmla="*/ 1103828538 h 454"/>
                <a:gd name="T48" fmla="*/ 700603928 w 463"/>
                <a:gd name="T49" fmla="*/ 1136591354 h 454"/>
                <a:gd name="T50" fmla="*/ 584676692 w 463"/>
                <a:gd name="T51" fmla="*/ 1144151027 h 454"/>
                <a:gd name="T52" fmla="*/ 526713868 w 463"/>
                <a:gd name="T53" fmla="*/ 1144151027 h 454"/>
                <a:gd name="T54" fmla="*/ 410786533 w 463"/>
                <a:gd name="T55" fmla="*/ 1121470420 h 454"/>
                <a:gd name="T56" fmla="*/ 304939926 w 463"/>
                <a:gd name="T57" fmla="*/ 1076107620 h 454"/>
                <a:gd name="T58" fmla="*/ 214214263 w 463"/>
                <a:gd name="T59" fmla="*/ 1018143248 h 454"/>
                <a:gd name="T60" fmla="*/ 131048229 w 463"/>
                <a:gd name="T61" fmla="*/ 940019219 h 454"/>
                <a:gd name="T62" fmla="*/ 73085380 w 463"/>
                <a:gd name="T63" fmla="*/ 846772669 h 454"/>
                <a:gd name="T64" fmla="*/ 27722536 w 463"/>
                <a:gd name="T65" fmla="*/ 740925937 h 454"/>
                <a:gd name="T66" fmla="*/ 2520952 w 463"/>
                <a:gd name="T67" fmla="*/ 632558453 h 454"/>
                <a:gd name="T68" fmla="*/ 0 w 463"/>
                <a:gd name="T69" fmla="*/ 572076307 h 4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3"/>
                <a:gd name="T106" fmla="*/ 0 h 454"/>
                <a:gd name="T107" fmla="*/ 463 w 463"/>
                <a:gd name="T108" fmla="*/ 454 h 45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3" h="454">
                  <a:moveTo>
                    <a:pt x="0" y="227"/>
                  </a:moveTo>
                  <a:lnTo>
                    <a:pt x="0" y="227"/>
                  </a:lnTo>
                  <a:lnTo>
                    <a:pt x="1" y="204"/>
                  </a:lnTo>
                  <a:lnTo>
                    <a:pt x="5" y="182"/>
                  </a:lnTo>
                  <a:lnTo>
                    <a:pt x="11" y="160"/>
                  </a:lnTo>
                  <a:lnTo>
                    <a:pt x="18" y="138"/>
                  </a:lnTo>
                  <a:lnTo>
                    <a:pt x="29" y="118"/>
                  </a:lnTo>
                  <a:lnTo>
                    <a:pt x="40" y="100"/>
                  </a:lnTo>
                  <a:lnTo>
                    <a:pt x="52" y="84"/>
                  </a:lnTo>
                  <a:lnTo>
                    <a:pt x="69" y="67"/>
                  </a:lnTo>
                  <a:lnTo>
                    <a:pt x="85" y="53"/>
                  </a:lnTo>
                  <a:lnTo>
                    <a:pt x="103" y="38"/>
                  </a:lnTo>
                  <a:lnTo>
                    <a:pt x="121" y="27"/>
                  </a:lnTo>
                  <a:lnTo>
                    <a:pt x="141" y="18"/>
                  </a:lnTo>
                  <a:lnTo>
                    <a:pt x="163" y="11"/>
                  </a:lnTo>
                  <a:lnTo>
                    <a:pt x="185" y="5"/>
                  </a:lnTo>
                  <a:lnTo>
                    <a:pt x="209" y="2"/>
                  </a:lnTo>
                  <a:lnTo>
                    <a:pt x="232" y="0"/>
                  </a:lnTo>
                  <a:lnTo>
                    <a:pt x="256" y="2"/>
                  </a:lnTo>
                  <a:lnTo>
                    <a:pt x="278" y="5"/>
                  </a:lnTo>
                  <a:lnTo>
                    <a:pt x="301" y="11"/>
                  </a:lnTo>
                  <a:lnTo>
                    <a:pt x="321" y="18"/>
                  </a:lnTo>
                  <a:lnTo>
                    <a:pt x="343" y="27"/>
                  </a:lnTo>
                  <a:lnTo>
                    <a:pt x="361" y="38"/>
                  </a:lnTo>
                  <a:lnTo>
                    <a:pt x="380" y="53"/>
                  </a:lnTo>
                  <a:lnTo>
                    <a:pt x="396" y="67"/>
                  </a:lnTo>
                  <a:lnTo>
                    <a:pt x="411" y="84"/>
                  </a:lnTo>
                  <a:lnTo>
                    <a:pt x="423" y="100"/>
                  </a:lnTo>
                  <a:lnTo>
                    <a:pt x="436" y="118"/>
                  </a:lnTo>
                  <a:lnTo>
                    <a:pt x="445" y="138"/>
                  </a:lnTo>
                  <a:lnTo>
                    <a:pt x="452" y="160"/>
                  </a:lnTo>
                  <a:lnTo>
                    <a:pt x="458" y="182"/>
                  </a:lnTo>
                  <a:lnTo>
                    <a:pt x="461" y="204"/>
                  </a:lnTo>
                  <a:lnTo>
                    <a:pt x="463" y="227"/>
                  </a:lnTo>
                  <a:lnTo>
                    <a:pt x="461" y="251"/>
                  </a:lnTo>
                  <a:lnTo>
                    <a:pt x="458" y="273"/>
                  </a:lnTo>
                  <a:lnTo>
                    <a:pt x="452" y="294"/>
                  </a:lnTo>
                  <a:lnTo>
                    <a:pt x="445" y="316"/>
                  </a:lnTo>
                  <a:lnTo>
                    <a:pt x="436" y="336"/>
                  </a:lnTo>
                  <a:lnTo>
                    <a:pt x="423" y="354"/>
                  </a:lnTo>
                  <a:lnTo>
                    <a:pt x="411" y="373"/>
                  </a:lnTo>
                  <a:lnTo>
                    <a:pt x="396" y="389"/>
                  </a:lnTo>
                  <a:lnTo>
                    <a:pt x="380" y="404"/>
                  </a:lnTo>
                  <a:lnTo>
                    <a:pt x="361" y="416"/>
                  </a:lnTo>
                  <a:lnTo>
                    <a:pt x="343" y="427"/>
                  </a:lnTo>
                  <a:lnTo>
                    <a:pt x="321" y="438"/>
                  </a:lnTo>
                  <a:lnTo>
                    <a:pt x="301" y="445"/>
                  </a:lnTo>
                  <a:lnTo>
                    <a:pt x="278" y="451"/>
                  </a:lnTo>
                  <a:lnTo>
                    <a:pt x="256" y="454"/>
                  </a:lnTo>
                  <a:lnTo>
                    <a:pt x="232" y="454"/>
                  </a:lnTo>
                  <a:lnTo>
                    <a:pt x="209" y="454"/>
                  </a:lnTo>
                  <a:lnTo>
                    <a:pt x="185" y="451"/>
                  </a:lnTo>
                  <a:lnTo>
                    <a:pt x="163" y="445"/>
                  </a:lnTo>
                  <a:lnTo>
                    <a:pt x="141" y="438"/>
                  </a:lnTo>
                  <a:lnTo>
                    <a:pt x="121" y="427"/>
                  </a:lnTo>
                  <a:lnTo>
                    <a:pt x="103" y="416"/>
                  </a:lnTo>
                  <a:lnTo>
                    <a:pt x="85" y="404"/>
                  </a:lnTo>
                  <a:lnTo>
                    <a:pt x="69" y="389"/>
                  </a:lnTo>
                  <a:lnTo>
                    <a:pt x="52" y="373"/>
                  </a:lnTo>
                  <a:lnTo>
                    <a:pt x="40" y="354"/>
                  </a:lnTo>
                  <a:lnTo>
                    <a:pt x="29" y="336"/>
                  </a:lnTo>
                  <a:lnTo>
                    <a:pt x="18" y="316"/>
                  </a:lnTo>
                  <a:lnTo>
                    <a:pt x="11" y="294"/>
                  </a:lnTo>
                  <a:lnTo>
                    <a:pt x="5" y="273"/>
                  </a:lnTo>
                  <a:lnTo>
                    <a:pt x="1" y="251"/>
                  </a:lnTo>
                  <a:lnTo>
                    <a:pt x="0" y="2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11" name="Freeform 233"/>
            <p:cNvSpPr>
              <a:spLocks/>
            </p:cNvSpPr>
            <p:nvPr/>
          </p:nvSpPr>
          <p:spPr bwMode="auto">
            <a:xfrm>
              <a:off x="3302000" y="2298700"/>
              <a:ext cx="303213" cy="246063"/>
            </a:xfrm>
            <a:custGeom>
              <a:avLst/>
              <a:gdLst>
                <a:gd name="T0" fmla="*/ 0 w 191"/>
                <a:gd name="T1" fmla="*/ 390625752 h 155"/>
                <a:gd name="T2" fmla="*/ 95766090 w 191"/>
                <a:gd name="T3" fmla="*/ 0 h 155"/>
                <a:gd name="T4" fmla="*/ 385585312 w 191"/>
                <a:gd name="T5" fmla="*/ 0 h 155"/>
                <a:gd name="T6" fmla="*/ 481351476 w 191"/>
                <a:gd name="T7" fmla="*/ 390625752 h 155"/>
                <a:gd name="T8" fmla="*/ 0 w 191"/>
                <a:gd name="T9" fmla="*/ 390625752 h 155"/>
                <a:gd name="T10" fmla="*/ 0 60000 65536"/>
                <a:gd name="T11" fmla="*/ 0 60000 65536"/>
                <a:gd name="T12" fmla="*/ 0 60000 65536"/>
                <a:gd name="T13" fmla="*/ 0 60000 65536"/>
                <a:gd name="T14" fmla="*/ 0 60000 65536"/>
                <a:gd name="T15" fmla="*/ 0 w 191"/>
                <a:gd name="T16" fmla="*/ 0 h 155"/>
                <a:gd name="T17" fmla="*/ 191 w 191"/>
                <a:gd name="T18" fmla="*/ 155 h 155"/>
              </a:gdLst>
              <a:ahLst/>
              <a:cxnLst>
                <a:cxn ang="T10">
                  <a:pos x="T0" y="T1"/>
                </a:cxn>
                <a:cxn ang="T11">
                  <a:pos x="T2" y="T3"/>
                </a:cxn>
                <a:cxn ang="T12">
                  <a:pos x="T4" y="T5"/>
                </a:cxn>
                <a:cxn ang="T13">
                  <a:pos x="T6" y="T7"/>
                </a:cxn>
                <a:cxn ang="T14">
                  <a:pos x="T8" y="T9"/>
                </a:cxn>
              </a:cxnLst>
              <a:rect l="T15" t="T16" r="T17" b="T18"/>
              <a:pathLst>
                <a:path w="191" h="155">
                  <a:moveTo>
                    <a:pt x="0" y="155"/>
                  </a:moveTo>
                  <a:lnTo>
                    <a:pt x="38" y="0"/>
                  </a:lnTo>
                  <a:lnTo>
                    <a:pt x="153" y="0"/>
                  </a:lnTo>
                  <a:lnTo>
                    <a:pt x="191" y="155"/>
                  </a:lnTo>
                  <a:lnTo>
                    <a:pt x="0" y="155"/>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12" name="Freeform 234"/>
            <p:cNvSpPr>
              <a:spLocks/>
            </p:cNvSpPr>
            <p:nvPr/>
          </p:nvSpPr>
          <p:spPr bwMode="auto">
            <a:xfrm>
              <a:off x="3302000" y="3324225"/>
              <a:ext cx="303213" cy="244475"/>
            </a:xfrm>
            <a:custGeom>
              <a:avLst/>
              <a:gdLst>
                <a:gd name="T0" fmla="*/ 481351476 w 191"/>
                <a:gd name="T1" fmla="*/ 0 h 154"/>
                <a:gd name="T2" fmla="*/ 385585312 w 191"/>
                <a:gd name="T3" fmla="*/ 388104008 h 154"/>
                <a:gd name="T4" fmla="*/ 95766090 w 191"/>
                <a:gd name="T5" fmla="*/ 388104008 h 154"/>
                <a:gd name="T6" fmla="*/ 0 w 191"/>
                <a:gd name="T7" fmla="*/ 0 h 154"/>
                <a:gd name="T8" fmla="*/ 481351476 w 191"/>
                <a:gd name="T9" fmla="*/ 0 h 154"/>
                <a:gd name="T10" fmla="*/ 0 60000 65536"/>
                <a:gd name="T11" fmla="*/ 0 60000 65536"/>
                <a:gd name="T12" fmla="*/ 0 60000 65536"/>
                <a:gd name="T13" fmla="*/ 0 60000 65536"/>
                <a:gd name="T14" fmla="*/ 0 60000 65536"/>
                <a:gd name="T15" fmla="*/ 0 w 191"/>
                <a:gd name="T16" fmla="*/ 0 h 154"/>
                <a:gd name="T17" fmla="*/ 191 w 191"/>
                <a:gd name="T18" fmla="*/ 154 h 154"/>
              </a:gdLst>
              <a:ahLst/>
              <a:cxnLst>
                <a:cxn ang="T10">
                  <a:pos x="T0" y="T1"/>
                </a:cxn>
                <a:cxn ang="T11">
                  <a:pos x="T2" y="T3"/>
                </a:cxn>
                <a:cxn ang="T12">
                  <a:pos x="T4" y="T5"/>
                </a:cxn>
                <a:cxn ang="T13">
                  <a:pos x="T6" y="T7"/>
                </a:cxn>
                <a:cxn ang="T14">
                  <a:pos x="T8" y="T9"/>
                </a:cxn>
              </a:cxnLst>
              <a:rect l="T15" t="T16" r="T17" b="T18"/>
              <a:pathLst>
                <a:path w="191" h="154">
                  <a:moveTo>
                    <a:pt x="191" y="0"/>
                  </a:moveTo>
                  <a:lnTo>
                    <a:pt x="153" y="154"/>
                  </a:lnTo>
                  <a:lnTo>
                    <a:pt x="38" y="154"/>
                  </a:lnTo>
                  <a:lnTo>
                    <a:pt x="0" y="0"/>
                  </a:lnTo>
                  <a:lnTo>
                    <a:pt x="191"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13" name="Freeform 235"/>
            <p:cNvSpPr>
              <a:spLocks/>
            </p:cNvSpPr>
            <p:nvPr/>
          </p:nvSpPr>
          <p:spPr bwMode="auto">
            <a:xfrm>
              <a:off x="3849688" y="2774950"/>
              <a:ext cx="231775" cy="317500"/>
            </a:xfrm>
            <a:custGeom>
              <a:avLst/>
              <a:gdLst>
                <a:gd name="T0" fmla="*/ 0 w 146"/>
                <a:gd name="T1" fmla="*/ 0 h 200"/>
                <a:gd name="T2" fmla="*/ 367942758 w 146"/>
                <a:gd name="T3" fmla="*/ 93246571 h 200"/>
                <a:gd name="T4" fmla="*/ 367942758 w 146"/>
                <a:gd name="T5" fmla="*/ 413305598 h 200"/>
                <a:gd name="T6" fmla="*/ 0 w 146"/>
                <a:gd name="T7" fmla="*/ 504031295 h 200"/>
                <a:gd name="T8" fmla="*/ 0 w 146"/>
                <a:gd name="T9" fmla="*/ 0 h 200"/>
                <a:gd name="T10" fmla="*/ 0 60000 65536"/>
                <a:gd name="T11" fmla="*/ 0 60000 65536"/>
                <a:gd name="T12" fmla="*/ 0 60000 65536"/>
                <a:gd name="T13" fmla="*/ 0 60000 65536"/>
                <a:gd name="T14" fmla="*/ 0 60000 65536"/>
                <a:gd name="T15" fmla="*/ 0 w 146"/>
                <a:gd name="T16" fmla="*/ 0 h 200"/>
                <a:gd name="T17" fmla="*/ 146 w 146"/>
                <a:gd name="T18" fmla="*/ 200 h 200"/>
              </a:gdLst>
              <a:ahLst/>
              <a:cxnLst>
                <a:cxn ang="T10">
                  <a:pos x="T0" y="T1"/>
                </a:cxn>
                <a:cxn ang="T11">
                  <a:pos x="T2" y="T3"/>
                </a:cxn>
                <a:cxn ang="T12">
                  <a:pos x="T4" y="T5"/>
                </a:cxn>
                <a:cxn ang="T13">
                  <a:pos x="T6" y="T7"/>
                </a:cxn>
                <a:cxn ang="T14">
                  <a:pos x="T8" y="T9"/>
                </a:cxn>
              </a:cxnLst>
              <a:rect l="T15" t="T16" r="T17" b="T18"/>
              <a:pathLst>
                <a:path w="146" h="200">
                  <a:moveTo>
                    <a:pt x="0" y="0"/>
                  </a:moveTo>
                  <a:lnTo>
                    <a:pt x="146" y="37"/>
                  </a:lnTo>
                  <a:lnTo>
                    <a:pt x="146" y="164"/>
                  </a:lnTo>
                  <a:lnTo>
                    <a:pt x="0" y="200"/>
                  </a:lnTo>
                  <a:lnTo>
                    <a:pt x="0"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14" name="Freeform 236"/>
            <p:cNvSpPr>
              <a:spLocks/>
            </p:cNvSpPr>
            <p:nvPr/>
          </p:nvSpPr>
          <p:spPr bwMode="auto">
            <a:xfrm>
              <a:off x="2825750" y="2774950"/>
              <a:ext cx="230188" cy="317500"/>
            </a:xfrm>
            <a:custGeom>
              <a:avLst/>
              <a:gdLst>
                <a:gd name="T0" fmla="*/ 365424189 w 145"/>
                <a:gd name="T1" fmla="*/ 504031295 h 200"/>
                <a:gd name="T2" fmla="*/ 0 w 145"/>
                <a:gd name="T3" fmla="*/ 413305598 h 200"/>
                <a:gd name="T4" fmla="*/ 0 w 145"/>
                <a:gd name="T5" fmla="*/ 93246571 h 200"/>
                <a:gd name="T6" fmla="*/ 365424189 w 145"/>
                <a:gd name="T7" fmla="*/ 0 h 200"/>
                <a:gd name="T8" fmla="*/ 365424189 w 145"/>
                <a:gd name="T9" fmla="*/ 504031295 h 200"/>
                <a:gd name="T10" fmla="*/ 0 60000 65536"/>
                <a:gd name="T11" fmla="*/ 0 60000 65536"/>
                <a:gd name="T12" fmla="*/ 0 60000 65536"/>
                <a:gd name="T13" fmla="*/ 0 60000 65536"/>
                <a:gd name="T14" fmla="*/ 0 60000 65536"/>
                <a:gd name="T15" fmla="*/ 0 w 145"/>
                <a:gd name="T16" fmla="*/ 0 h 200"/>
                <a:gd name="T17" fmla="*/ 145 w 145"/>
                <a:gd name="T18" fmla="*/ 200 h 200"/>
              </a:gdLst>
              <a:ahLst/>
              <a:cxnLst>
                <a:cxn ang="T10">
                  <a:pos x="T0" y="T1"/>
                </a:cxn>
                <a:cxn ang="T11">
                  <a:pos x="T2" y="T3"/>
                </a:cxn>
                <a:cxn ang="T12">
                  <a:pos x="T4" y="T5"/>
                </a:cxn>
                <a:cxn ang="T13">
                  <a:pos x="T6" y="T7"/>
                </a:cxn>
                <a:cxn ang="T14">
                  <a:pos x="T8" y="T9"/>
                </a:cxn>
              </a:cxnLst>
              <a:rect l="T15" t="T16" r="T17" b="T18"/>
              <a:pathLst>
                <a:path w="145" h="200">
                  <a:moveTo>
                    <a:pt x="145" y="200"/>
                  </a:moveTo>
                  <a:lnTo>
                    <a:pt x="0" y="164"/>
                  </a:lnTo>
                  <a:lnTo>
                    <a:pt x="0" y="37"/>
                  </a:lnTo>
                  <a:lnTo>
                    <a:pt x="145" y="0"/>
                  </a:lnTo>
                  <a:lnTo>
                    <a:pt x="145" y="20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15" name="Freeform 237"/>
            <p:cNvSpPr>
              <a:spLocks/>
            </p:cNvSpPr>
            <p:nvPr/>
          </p:nvSpPr>
          <p:spPr bwMode="auto">
            <a:xfrm>
              <a:off x="3619500" y="2428875"/>
              <a:ext cx="346075" cy="346075"/>
            </a:xfrm>
            <a:custGeom>
              <a:avLst/>
              <a:gdLst>
                <a:gd name="T0" fmla="*/ 0 w 218"/>
                <a:gd name="T1" fmla="*/ 206652804 h 218"/>
                <a:gd name="T2" fmla="*/ 340221891 w 218"/>
                <a:gd name="T3" fmla="*/ 0 h 218"/>
                <a:gd name="T4" fmla="*/ 549394107 w 218"/>
                <a:gd name="T5" fmla="*/ 214214114 h 218"/>
                <a:gd name="T6" fmla="*/ 347781564 w 218"/>
                <a:gd name="T7" fmla="*/ 549394107 h 218"/>
                <a:gd name="T8" fmla="*/ 0 w 218"/>
                <a:gd name="T9" fmla="*/ 206652804 h 218"/>
                <a:gd name="T10" fmla="*/ 0 60000 65536"/>
                <a:gd name="T11" fmla="*/ 0 60000 65536"/>
                <a:gd name="T12" fmla="*/ 0 60000 65536"/>
                <a:gd name="T13" fmla="*/ 0 60000 65536"/>
                <a:gd name="T14" fmla="*/ 0 60000 65536"/>
                <a:gd name="T15" fmla="*/ 0 w 218"/>
                <a:gd name="T16" fmla="*/ 0 h 218"/>
                <a:gd name="T17" fmla="*/ 218 w 218"/>
                <a:gd name="T18" fmla="*/ 218 h 218"/>
              </a:gdLst>
              <a:ahLst/>
              <a:cxnLst>
                <a:cxn ang="T10">
                  <a:pos x="T0" y="T1"/>
                </a:cxn>
                <a:cxn ang="T11">
                  <a:pos x="T2" y="T3"/>
                </a:cxn>
                <a:cxn ang="T12">
                  <a:pos x="T4" y="T5"/>
                </a:cxn>
                <a:cxn ang="T13">
                  <a:pos x="T6" y="T7"/>
                </a:cxn>
                <a:cxn ang="T14">
                  <a:pos x="T8" y="T9"/>
                </a:cxn>
              </a:cxnLst>
              <a:rect l="T15" t="T16" r="T17" b="T18"/>
              <a:pathLst>
                <a:path w="218" h="218">
                  <a:moveTo>
                    <a:pt x="0" y="82"/>
                  </a:moveTo>
                  <a:lnTo>
                    <a:pt x="135" y="0"/>
                  </a:lnTo>
                  <a:lnTo>
                    <a:pt x="218" y="85"/>
                  </a:lnTo>
                  <a:lnTo>
                    <a:pt x="138" y="218"/>
                  </a:lnTo>
                  <a:lnTo>
                    <a:pt x="0" y="82"/>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16" name="Freeform 238"/>
            <p:cNvSpPr>
              <a:spLocks/>
            </p:cNvSpPr>
            <p:nvPr/>
          </p:nvSpPr>
          <p:spPr bwMode="auto">
            <a:xfrm>
              <a:off x="3619500" y="3106738"/>
              <a:ext cx="346075" cy="346075"/>
            </a:xfrm>
            <a:custGeom>
              <a:avLst/>
              <a:gdLst>
                <a:gd name="T0" fmla="*/ 347781564 w 218"/>
                <a:gd name="T1" fmla="*/ 0 h 218"/>
                <a:gd name="T2" fmla="*/ 549394107 w 218"/>
                <a:gd name="T3" fmla="*/ 345262203 h 218"/>
                <a:gd name="T4" fmla="*/ 340221891 w 218"/>
                <a:gd name="T5" fmla="*/ 549394107 h 218"/>
                <a:gd name="T6" fmla="*/ 0 w 218"/>
                <a:gd name="T7" fmla="*/ 347781564 h 218"/>
                <a:gd name="T8" fmla="*/ 347781564 w 218"/>
                <a:gd name="T9" fmla="*/ 0 h 218"/>
                <a:gd name="T10" fmla="*/ 0 60000 65536"/>
                <a:gd name="T11" fmla="*/ 0 60000 65536"/>
                <a:gd name="T12" fmla="*/ 0 60000 65536"/>
                <a:gd name="T13" fmla="*/ 0 60000 65536"/>
                <a:gd name="T14" fmla="*/ 0 60000 65536"/>
                <a:gd name="T15" fmla="*/ 0 w 218"/>
                <a:gd name="T16" fmla="*/ 0 h 218"/>
                <a:gd name="T17" fmla="*/ 218 w 218"/>
                <a:gd name="T18" fmla="*/ 218 h 218"/>
              </a:gdLst>
              <a:ahLst/>
              <a:cxnLst>
                <a:cxn ang="T10">
                  <a:pos x="T0" y="T1"/>
                </a:cxn>
                <a:cxn ang="T11">
                  <a:pos x="T2" y="T3"/>
                </a:cxn>
                <a:cxn ang="T12">
                  <a:pos x="T4" y="T5"/>
                </a:cxn>
                <a:cxn ang="T13">
                  <a:pos x="T6" y="T7"/>
                </a:cxn>
                <a:cxn ang="T14">
                  <a:pos x="T8" y="T9"/>
                </a:cxn>
              </a:cxnLst>
              <a:rect l="T15" t="T16" r="T17" b="T18"/>
              <a:pathLst>
                <a:path w="218" h="218">
                  <a:moveTo>
                    <a:pt x="138" y="0"/>
                  </a:moveTo>
                  <a:lnTo>
                    <a:pt x="218" y="137"/>
                  </a:lnTo>
                  <a:lnTo>
                    <a:pt x="135" y="218"/>
                  </a:lnTo>
                  <a:lnTo>
                    <a:pt x="0" y="138"/>
                  </a:lnTo>
                  <a:lnTo>
                    <a:pt x="138"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17" name="Freeform 239"/>
            <p:cNvSpPr>
              <a:spLocks/>
            </p:cNvSpPr>
            <p:nvPr/>
          </p:nvSpPr>
          <p:spPr bwMode="auto">
            <a:xfrm>
              <a:off x="2927350" y="2428875"/>
              <a:ext cx="346075" cy="346075"/>
            </a:xfrm>
            <a:custGeom>
              <a:avLst/>
              <a:gdLst>
                <a:gd name="T0" fmla="*/ 201612493 w 218"/>
                <a:gd name="T1" fmla="*/ 549394107 h 218"/>
                <a:gd name="T2" fmla="*/ 0 w 218"/>
                <a:gd name="T3" fmla="*/ 211693165 h 218"/>
                <a:gd name="T4" fmla="*/ 209173803 w 218"/>
                <a:gd name="T5" fmla="*/ 0 h 218"/>
                <a:gd name="T6" fmla="*/ 549394107 w 218"/>
                <a:gd name="T7" fmla="*/ 206652804 h 218"/>
                <a:gd name="T8" fmla="*/ 201612493 w 218"/>
                <a:gd name="T9" fmla="*/ 549394107 h 218"/>
                <a:gd name="T10" fmla="*/ 0 60000 65536"/>
                <a:gd name="T11" fmla="*/ 0 60000 65536"/>
                <a:gd name="T12" fmla="*/ 0 60000 65536"/>
                <a:gd name="T13" fmla="*/ 0 60000 65536"/>
                <a:gd name="T14" fmla="*/ 0 60000 65536"/>
                <a:gd name="T15" fmla="*/ 0 w 218"/>
                <a:gd name="T16" fmla="*/ 0 h 218"/>
                <a:gd name="T17" fmla="*/ 218 w 218"/>
                <a:gd name="T18" fmla="*/ 218 h 218"/>
              </a:gdLst>
              <a:ahLst/>
              <a:cxnLst>
                <a:cxn ang="T10">
                  <a:pos x="T0" y="T1"/>
                </a:cxn>
                <a:cxn ang="T11">
                  <a:pos x="T2" y="T3"/>
                </a:cxn>
                <a:cxn ang="T12">
                  <a:pos x="T4" y="T5"/>
                </a:cxn>
                <a:cxn ang="T13">
                  <a:pos x="T6" y="T7"/>
                </a:cxn>
                <a:cxn ang="T14">
                  <a:pos x="T8" y="T9"/>
                </a:cxn>
              </a:cxnLst>
              <a:rect l="T15" t="T16" r="T17" b="T18"/>
              <a:pathLst>
                <a:path w="218" h="218">
                  <a:moveTo>
                    <a:pt x="80" y="218"/>
                  </a:moveTo>
                  <a:lnTo>
                    <a:pt x="0" y="84"/>
                  </a:lnTo>
                  <a:lnTo>
                    <a:pt x="83" y="0"/>
                  </a:lnTo>
                  <a:lnTo>
                    <a:pt x="218" y="82"/>
                  </a:lnTo>
                  <a:lnTo>
                    <a:pt x="80" y="218"/>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18" name="Freeform 240"/>
            <p:cNvSpPr>
              <a:spLocks/>
            </p:cNvSpPr>
            <p:nvPr/>
          </p:nvSpPr>
          <p:spPr bwMode="auto">
            <a:xfrm>
              <a:off x="2927350" y="3092450"/>
              <a:ext cx="346075" cy="346075"/>
            </a:xfrm>
            <a:custGeom>
              <a:avLst/>
              <a:gdLst>
                <a:gd name="T0" fmla="*/ 549394107 w 218"/>
                <a:gd name="T1" fmla="*/ 347781564 h 218"/>
                <a:gd name="T2" fmla="*/ 204133442 w 218"/>
                <a:gd name="T3" fmla="*/ 549394107 h 218"/>
                <a:gd name="T4" fmla="*/ 0 w 218"/>
                <a:gd name="T5" fmla="*/ 345262203 h 218"/>
                <a:gd name="T6" fmla="*/ 204133442 w 218"/>
                <a:gd name="T7" fmla="*/ 0 h 218"/>
                <a:gd name="T8" fmla="*/ 549394107 w 218"/>
                <a:gd name="T9" fmla="*/ 347781564 h 218"/>
                <a:gd name="T10" fmla="*/ 0 60000 65536"/>
                <a:gd name="T11" fmla="*/ 0 60000 65536"/>
                <a:gd name="T12" fmla="*/ 0 60000 65536"/>
                <a:gd name="T13" fmla="*/ 0 60000 65536"/>
                <a:gd name="T14" fmla="*/ 0 60000 65536"/>
                <a:gd name="T15" fmla="*/ 0 w 218"/>
                <a:gd name="T16" fmla="*/ 0 h 218"/>
                <a:gd name="T17" fmla="*/ 218 w 218"/>
                <a:gd name="T18" fmla="*/ 218 h 218"/>
              </a:gdLst>
              <a:ahLst/>
              <a:cxnLst>
                <a:cxn ang="T10">
                  <a:pos x="T0" y="T1"/>
                </a:cxn>
                <a:cxn ang="T11">
                  <a:pos x="T2" y="T3"/>
                </a:cxn>
                <a:cxn ang="T12">
                  <a:pos x="T4" y="T5"/>
                </a:cxn>
                <a:cxn ang="T13">
                  <a:pos x="T6" y="T7"/>
                </a:cxn>
                <a:cxn ang="T14">
                  <a:pos x="T8" y="T9"/>
                </a:cxn>
              </a:cxnLst>
              <a:rect l="T15" t="T16" r="T17" b="T18"/>
              <a:pathLst>
                <a:path w="218" h="218">
                  <a:moveTo>
                    <a:pt x="218" y="138"/>
                  </a:moveTo>
                  <a:lnTo>
                    <a:pt x="81" y="218"/>
                  </a:lnTo>
                  <a:lnTo>
                    <a:pt x="0" y="137"/>
                  </a:lnTo>
                  <a:lnTo>
                    <a:pt x="81" y="0"/>
                  </a:lnTo>
                  <a:lnTo>
                    <a:pt x="218" y="138"/>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9" name="Rounded Rectangle 118"/>
          <p:cNvSpPr/>
          <p:nvPr/>
        </p:nvSpPr>
        <p:spPr>
          <a:xfrm>
            <a:off x="3173226" y="2170441"/>
            <a:ext cx="1314209" cy="3809342"/>
          </a:xfrm>
          <a:prstGeom prst="roundRect">
            <a:avLst/>
          </a:prstGeom>
          <a:noFill/>
          <a:ln w="28575">
            <a:solidFill>
              <a:schemeClr val="tx1">
                <a:lumMod val="25000"/>
                <a:lumOff val="7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cxnSp>
        <p:nvCxnSpPr>
          <p:cNvPr id="120" name="Straight Arrow Connector 119"/>
          <p:cNvCxnSpPr/>
          <p:nvPr/>
        </p:nvCxnSpPr>
        <p:spPr bwMode="auto">
          <a:xfrm>
            <a:off x="4313172" y="4989294"/>
            <a:ext cx="889739" cy="0"/>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cxnSp>
        <p:nvCxnSpPr>
          <p:cNvPr id="121" name="Straight Arrow Connector 120"/>
          <p:cNvCxnSpPr/>
          <p:nvPr/>
        </p:nvCxnSpPr>
        <p:spPr bwMode="auto">
          <a:xfrm>
            <a:off x="1527944" y="4792981"/>
            <a:ext cx="1504693" cy="9767"/>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cxnSp>
        <p:nvCxnSpPr>
          <p:cNvPr id="122" name="Straight Arrow Connector 121"/>
          <p:cNvCxnSpPr/>
          <p:nvPr/>
        </p:nvCxnSpPr>
        <p:spPr bwMode="auto">
          <a:xfrm>
            <a:off x="1527944" y="5403302"/>
            <a:ext cx="1449985" cy="0"/>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sp>
        <p:nvSpPr>
          <p:cNvPr id="123" name="TextBox 122"/>
          <p:cNvSpPr txBox="1"/>
          <p:nvPr/>
        </p:nvSpPr>
        <p:spPr>
          <a:xfrm>
            <a:off x="1612585" y="4550971"/>
            <a:ext cx="787726" cy="210911"/>
          </a:xfrm>
          <a:prstGeom prst="rect">
            <a:avLst/>
          </a:prstGeom>
          <a:noFill/>
          <a:ln>
            <a:no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mn-ea"/>
                <a:cs typeface="+mn-cs"/>
              </a:rPr>
              <a:t>API</a:t>
            </a:r>
          </a:p>
        </p:txBody>
      </p:sp>
      <p:pic>
        <p:nvPicPr>
          <p:cNvPr id="124" name="Picture 2" descr="C:\Users\hugh carroll\Downloads\Database.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48977" y="2638286"/>
            <a:ext cx="341407" cy="504084"/>
          </a:xfrm>
          <a:prstGeom prst="rect">
            <a:avLst/>
          </a:prstGeom>
          <a:noFill/>
        </p:spPr>
      </p:pic>
      <p:sp>
        <p:nvSpPr>
          <p:cNvPr id="125" name="Rounded Rectangle 124"/>
          <p:cNvSpPr/>
          <p:nvPr/>
        </p:nvSpPr>
        <p:spPr>
          <a:xfrm>
            <a:off x="3243212" y="2265113"/>
            <a:ext cx="1156529" cy="2022266"/>
          </a:xfrm>
          <a:prstGeom prst="roundRect">
            <a:avLst/>
          </a:prstGeom>
          <a:noFill/>
          <a:ln w="28575">
            <a:solidFill>
              <a:schemeClr val="tx1">
                <a:lumMod val="25000"/>
                <a:lumOff val="7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126" name="TextBox 125"/>
          <p:cNvSpPr txBox="1"/>
          <p:nvPr/>
        </p:nvSpPr>
        <p:spPr>
          <a:xfrm>
            <a:off x="3276756" y="2305615"/>
            <a:ext cx="844117" cy="25309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API Manager</a:t>
            </a:r>
          </a:p>
        </p:txBody>
      </p:sp>
      <p:grpSp>
        <p:nvGrpSpPr>
          <p:cNvPr id="127" name="Group 126"/>
          <p:cNvGrpSpPr/>
          <p:nvPr/>
        </p:nvGrpSpPr>
        <p:grpSpPr>
          <a:xfrm>
            <a:off x="5616749" y="4387706"/>
            <a:ext cx="502946" cy="1660658"/>
            <a:chOff x="7287669" y="3783900"/>
            <a:chExt cx="600917" cy="1817512"/>
          </a:xfrm>
        </p:grpSpPr>
        <p:grpSp>
          <p:nvGrpSpPr>
            <p:cNvPr id="128" name="Group 208"/>
            <p:cNvGrpSpPr>
              <a:grpSpLocks/>
            </p:cNvGrpSpPr>
            <p:nvPr/>
          </p:nvGrpSpPr>
          <p:grpSpPr bwMode="auto">
            <a:xfrm>
              <a:off x="7381715" y="3783900"/>
              <a:ext cx="365760" cy="548640"/>
              <a:chOff x="2923299" y="2130425"/>
              <a:chExt cx="550863" cy="1060446"/>
            </a:xfrm>
          </p:grpSpPr>
          <p:sp>
            <p:nvSpPr>
              <p:cNvPr id="160" name="Freeform 67"/>
              <p:cNvSpPr>
                <a:spLocks/>
              </p:cNvSpPr>
              <p:nvPr/>
            </p:nvSpPr>
            <p:spPr bwMode="auto">
              <a:xfrm>
                <a:off x="2923299" y="2130425"/>
                <a:ext cx="550863" cy="1060446"/>
              </a:xfrm>
              <a:custGeom>
                <a:avLst/>
                <a:gdLst>
                  <a:gd name="T0" fmla="*/ 0 w 195"/>
                  <a:gd name="T1" fmla="*/ 2147483647 h 374"/>
                  <a:gd name="T2" fmla="*/ 2147483647 w 195"/>
                  <a:gd name="T3" fmla="*/ 0 h 374"/>
                  <a:gd name="T4" fmla="*/ 2147483647 w 195"/>
                  <a:gd name="T5" fmla="*/ 0 h 374"/>
                  <a:gd name="T6" fmla="*/ 2147483647 w 195"/>
                  <a:gd name="T7" fmla="*/ 0 h 374"/>
                  <a:gd name="T8" fmla="*/ 2147483647 w 195"/>
                  <a:gd name="T9" fmla="*/ 0 h 374"/>
                  <a:gd name="T10" fmla="*/ 2147483647 w 195"/>
                  <a:gd name="T11" fmla="*/ 0 h 374"/>
                  <a:gd name="T12" fmla="*/ 2147483647 w 195"/>
                  <a:gd name="T13" fmla="*/ 2147483647 h 374"/>
                  <a:gd name="T14" fmla="*/ 2147483647 w 195"/>
                  <a:gd name="T15" fmla="*/ 2147483647 h 374"/>
                  <a:gd name="T16" fmla="*/ 2147483647 w 195"/>
                  <a:gd name="T17" fmla="*/ 2147483647 h 374"/>
                  <a:gd name="T18" fmla="*/ 2147483647 w 195"/>
                  <a:gd name="T19" fmla="*/ 2147483647 h 374"/>
                  <a:gd name="T20" fmla="*/ 2147483647 w 195"/>
                  <a:gd name="T21" fmla="*/ 2147483647 h 374"/>
                  <a:gd name="T22" fmla="*/ 2147483647 w 195"/>
                  <a:gd name="T23" fmla="*/ 2147483647 h 374"/>
                  <a:gd name="T24" fmla="*/ 2147483647 w 195"/>
                  <a:gd name="T25" fmla="*/ 2147483647 h 374"/>
                  <a:gd name="T26" fmla="*/ 2147483647 w 195"/>
                  <a:gd name="T27" fmla="*/ 2147483647 h 374"/>
                  <a:gd name="T28" fmla="*/ 2147483647 w 195"/>
                  <a:gd name="T29" fmla="*/ 2147483647 h 374"/>
                  <a:gd name="T30" fmla="*/ 2147483647 w 195"/>
                  <a:gd name="T31" fmla="*/ 2147483647 h 374"/>
                  <a:gd name="T32" fmla="*/ 0 w 195"/>
                  <a:gd name="T33" fmla="*/ 2147483647 h 374"/>
                  <a:gd name="T34" fmla="*/ 0 w 195"/>
                  <a:gd name="T35" fmla="*/ 2147483647 h 374"/>
                  <a:gd name="T36" fmla="*/ 0 w 195"/>
                  <a:gd name="T37" fmla="*/ 2147483647 h 3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5"/>
                  <a:gd name="T58" fmla="*/ 0 h 374"/>
                  <a:gd name="T59" fmla="*/ 195 w 195"/>
                  <a:gd name="T60" fmla="*/ 374 h 3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5" h="374">
                    <a:moveTo>
                      <a:pt x="0" y="21"/>
                    </a:moveTo>
                    <a:cubicBezTo>
                      <a:pt x="0" y="10"/>
                      <a:pt x="10" y="0"/>
                      <a:pt x="21" y="0"/>
                    </a:cubicBezTo>
                    <a:cubicBezTo>
                      <a:pt x="21" y="0"/>
                      <a:pt x="21" y="0"/>
                      <a:pt x="21" y="0"/>
                    </a:cubicBezTo>
                    <a:cubicBezTo>
                      <a:pt x="21" y="0"/>
                      <a:pt x="21" y="0"/>
                      <a:pt x="21" y="0"/>
                    </a:cubicBezTo>
                    <a:cubicBezTo>
                      <a:pt x="175" y="0"/>
                      <a:pt x="175" y="0"/>
                      <a:pt x="175" y="0"/>
                    </a:cubicBezTo>
                    <a:cubicBezTo>
                      <a:pt x="175" y="0"/>
                      <a:pt x="175" y="0"/>
                      <a:pt x="175" y="0"/>
                    </a:cubicBezTo>
                    <a:cubicBezTo>
                      <a:pt x="186" y="0"/>
                      <a:pt x="195" y="10"/>
                      <a:pt x="195" y="21"/>
                    </a:cubicBezTo>
                    <a:cubicBezTo>
                      <a:pt x="195" y="21"/>
                      <a:pt x="195" y="21"/>
                      <a:pt x="195" y="21"/>
                    </a:cubicBezTo>
                    <a:cubicBezTo>
                      <a:pt x="195" y="21"/>
                      <a:pt x="195" y="21"/>
                      <a:pt x="195" y="21"/>
                    </a:cubicBezTo>
                    <a:cubicBezTo>
                      <a:pt x="195" y="353"/>
                      <a:pt x="195" y="353"/>
                      <a:pt x="195" y="353"/>
                    </a:cubicBezTo>
                    <a:cubicBezTo>
                      <a:pt x="195" y="353"/>
                      <a:pt x="195" y="353"/>
                      <a:pt x="195" y="353"/>
                    </a:cubicBezTo>
                    <a:cubicBezTo>
                      <a:pt x="195" y="364"/>
                      <a:pt x="186" y="374"/>
                      <a:pt x="175" y="374"/>
                    </a:cubicBezTo>
                    <a:cubicBezTo>
                      <a:pt x="175" y="374"/>
                      <a:pt x="175" y="374"/>
                      <a:pt x="175" y="374"/>
                    </a:cubicBezTo>
                    <a:cubicBezTo>
                      <a:pt x="175" y="374"/>
                      <a:pt x="175" y="374"/>
                      <a:pt x="175" y="374"/>
                    </a:cubicBezTo>
                    <a:cubicBezTo>
                      <a:pt x="21" y="374"/>
                      <a:pt x="21" y="374"/>
                      <a:pt x="21" y="374"/>
                    </a:cubicBezTo>
                    <a:cubicBezTo>
                      <a:pt x="21" y="374"/>
                      <a:pt x="21" y="374"/>
                      <a:pt x="21" y="374"/>
                    </a:cubicBezTo>
                    <a:cubicBezTo>
                      <a:pt x="10" y="374"/>
                      <a:pt x="0" y="364"/>
                      <a:pt x="0" y="353"/>
                    </a:cubicBezTo>
                    <a:cubicBezTo>
                      <a:pt x="0" y="353"/>
                      <a:pt x="0" y="353"/>
                      <a:pt x="0" y="353"/>
                    </a:cubicBezTo>
                    <a:lnTo>
                      <a:pt x="0" y="21"/>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61" name="Freeform 68"/>
              <p:cNvSpPr>
                <a:spLocks/>
              </p:cNvSpPr>
              <p:nvPr/>
            </p:nvSpPr>
            <p:spPr bwMode="auto">
              <a:xfrm>
                <a:off x="2978861" y="2206625"/>
                <a:ext cx="439738" cy="68263"/>
              </a:xfrm>
              <a:custGeom>
                <a:avLst/>
                <a:gdLst>
                  <a:gd name="T0" fmla="*/ 0 w 155"/>
                  <a:gd name="T1" fmla="*/ 2147483647 h 24"/>
                  <a:gd name="T2" fmla="*/ 2147483647 w 155"/>
                  <a:gd name="T3" fmla="*/ 0 h 24"/>
                  <a:gd name="T4" fmla="*/ 2147483647 w 155"/>
                  <a:gd name="T5" fmla="*/ 0 h 24"/>
                  <a:gd name="T6" fmla="*/ 2147483647 w 155"/>
                  <a:gd name="T7" fmla="*/ 0 h 24"/>
                  <a:gd name="T8" fmla="*/ 2147483647 w 155"/>
                  <a:gd name="T9" fmla="*/ 0 h 24"/>
                  <a:gd name="T10" fmla="*/ 2147483647 w 155"/>
                  <a:gd name="T11" fmla="*/ 0 h 24"/>
                  <a:gd name="T12" fmla="*/ 2147483647 w 155"/>
                  <a:gd name="T13" fmla="*/ 2147483647 h 24"/>
                  <a:gd name="T14" fmla="*/ 2147483647 w 155"/>
                  <a:gd name="T15" fmla="*/ 2147483647 h 24"/>
                  <a:gd name="T16" fmla="*/ 2147483647 w 155"/>
                  <a:gd name="T17" fmla="*/ 2147483647 h 24"/>
                  <a:gd name="T18" fmla="*/ 2147483647 w 155"/>
                  <a:gd name="T19" fmla="*/ 2147483647 h 24"/>
                  <a:gd name="T20" fmla="*/ 2147483647 w 155"/>
                  <a:gd name="T21" fmla="*/ 2147483647 h 24"/>
                  <a:gd name="T22" fmla="*/ 2147483647 w 155"/>
                  <a:gd name="T23" fmla="*/ 2147483647 h 24"/>
                  <a:gd name="T24" fmla="*/ 2147483647 w 155"/>
                  <a:gd name="T25" fmla="*/ 2147483647 h 24"/>
                  <a:gd name="T26" fmla="*/ 2147483647 w 155"/>
                  <a:gd name="T27" fmla="*/ 2147483647 h 24"/>
                  <a:gd name="T28" fmla="*/ 2147483647 w 155"/>
                  <a:gd name="T29" fmla="*/ 2147483647 h 24"/>
                  <a:gd name="T30" fmla="*/ 2147483647 w 155"/>
                  <a:gd name="T31" fmla="*/ 2147483647 h 24"/>
                  <a:gd name="T32" fmla="*/ 0 w 155"/>
                  <a:gd name="T33" fmla="*/ 2147483647 h 24"/>
                  <a:gd name="T34" fmla="*/ 0 w 155"/>
                  <a:gd name="T35" fmla="*/ 2147483647 h 24"/>
                  <a:gd name="T36" fmla="*/ 0 w 155"/>
                  <a:gd name="T37" fmla="*/ 2147483647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5"/>
                  <a:gd name="T58" fmla="*/ 0 h 24"/>
                  <a:gd name="T59" fmla="*/ 155 w 155"/>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5" h="24">
                    <a:moveTo>
                      <a:pt x="0" y="9"/>
                    </a:moveTo>
                    <a:cubicBezTo>
                      <a:pt x="0" y="4"/>
                      <a:pt x="4" y="0"/>
                      <a:pt x="9" y="0"/>
                    </a:cubicBezTo>
                    <a:cubicBezTo>
                      <a:pt x="9" y="0"/>
                      <a:pt x="9" y="0"/>
                      <a:pt x="9" y="0"/>
                    </a:cubicBezTo>
                    <a:cubicBezTo>
                      <a:pt x="9" y="0"/>
                      <a:pt x="9" y="0"/>
                      <a:pt x="9" y="0"/>
                    </a:cubicBezTo>
                    <a:cubicBezTo>
                      <a:pt x="147" y="0"/>
                      <a:pt x="147" y="0"/>
                      <a:pt x="147" y="0"/>
                    </a:cubicBezTo>
                    <a:cubicBezTo>
                      <a:pt x="147" y="0"/>
                      <a:pt x="147" y="0"/>
                      <a:pt x="147" y="0"/>
                    </a:cubicBezTo>
                    <a:cubicBezTo>
                      <a:pt x="151" y="0"/>
                      <a:pt x="155" y="4"/>
                      <a:pt x="155" y="9"/>
                    </a:cubicBezTo>
                    <a:cubicBezTo>
                      <a:pt x="155" y="9"/>
                      <a:pt x="155" y="9"/>
                      <a:pt x="155" y="9"/>
                    </a:cubicBezTo>
                    <a:cubicBezTo>
                      <a:pt x="155" y="9"/>
                      <a:pt x="155" y="9"/>
                      <a:pt x="155" y="9"/>
                    </a:cubicBezTo>
                    <a:cubicBezTo>
                      <a:pt x="155" y="15"/>
                      <a:pt x="155" y="15"/>
                      <a:pt x="155" y="15"/>
                    </a:cubicBezTo>
                    <a:cubicBezTo>
                      <a:pt x="155" y="15"/>
                      <a:pt x="155" y="15"/>
                      <a:pt x="155" y="15"/>
                    </a:cubicBezTo>
                    <a:cubicBezTo>
                      <a:pt x="155" y="20"/>
                      <a:pt x="151" y="24"/>
                      <a:pt x="147" y="24"/>
                    </a:cubicBezTo>
                    <a:cubicBezTo>
                      <a:pt x="147" y="24"/>
                      <a:pt x="147" y="24"/>
                      <a:pt x="147" y="24"/>
                    </a:cubicBezTo>
                    <a:cubicBezTo>
                      <a:pt x="147" y="24"/>
                      <a:pt x="147" y="24"/>
                      <a:pt x="147" y="24"/>
                    </a:cubicBezTo>
                    <a:cubicBezTo>
                      <a:pt x="9" y="24"/>
                      <a:pt x="9" y="24"/>
                      <a:pt x="9" y="24"/>
                    </a:cubicBezTo>
                    <a:cubicBezTo>
                      <a:pt x="9" y="24"/>
                      <a:pt x="9" y="24"/>
                      <a:pt x="9" y="24"/>
                    </a:cubicBezTo>
                    <a:cubicBezTo>
                      <a:pt x="4" y="24"/>
                      <a:pt x="0" y="20"/>
                      <a:pt x="0" y="15"/>
                    </a:cubicBezTo>
                    <a:cubicBezTo>
                      <a:pt x="0" y="15"/>
                      <a:pt x="0" y="15"/>
                      <a:pt x="0" y="15"/>
                    </a:cubicBezTo>
                    <a:lnTo>
                      <a:pt x="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62" name="Freeform 69"/>
              <p:cNvSpPr>
                <a:spLocks/>
              </p:cNvSpPr>
              <p:nvPr/>
            </p:nvSpPr>
            <p:spPr bwMode="auto">
              <a:xfrm>
                <a:off x="2978861" y="2332036"/>
                <a:ext cx="439738" cy="57150"/>
              </a:xfrm>
              <a:custGeom>
                <a:avLst/>
                <a:gdLst>
                  <a:gd name="T0" fmla="*/ 0 w 155"/>
                  <a:gd name="T1" fmla="*/ 2147483647 h 20"/>
                  <a:gd name="T2" fmla="*/ 2147483647 w 155"/>
                  <a:gd name="T3" fmla="*/ 0 h 20"/>
                  <a:gd name="T4" fmla="*/ 2147483647 w 155"/>
                  <a:gd name="T5" fmla="*/ 0 h 20"/>
                  <a:gd name="T6" fmla="*/ 2147483647 w 155"/>
                  <a:gd name="T7" fmla="*/ 0 h 20"/>
                  <a:gd name="T8" fmla="*/ 2147483647 w 155"/>
                  <a:gd name="T9" fmla="*/ 0 h 20"/>
                  <a:gd name="T10" fmla="*/ 2147483647 w 155"/>
                  <a:gd name="T11" fmla="*/ 0 h 20"/>
                  <a:gd name="T12" fmla="*/ 2147483647 w 155"/>
                  <a:gd name="T13" fmla="*/ 2147483647 h 20"/>
                  <a:gd name="T14" fmla="*/ 2147483647 w 155"/>
                  <a:gd name="T15" fmla="*/ 2147483647 h 20"/>
                  <a:gd name="T16" fmla="*/ 2147483647 w 155"/>
                  <a:gd name="T17" fmla="*/ 2147483647 h 20"/>
                  <a:gd name="T18" fmla="*/ 2147483647 w 155"/>
                  <a:gd name="T19" fmla="*/ 2147483647 h 20"/>
                  <a:gd name="T20" fmla="*/ 2147483647 w 155"/>
                  <a:gd name="T21" fmla="*/ 2147483647 h 20"/>
                  <a:gd name="T22" fmla="*/ 2147483647 w 155"/>
                  <a:gd name="T23" fmla="*/ 2147483647 h 20"/>
                  <a:gd name="T24" fmla="*/ 2147483647 w 155"/>
                  <a:gd name="T25" fmla="*/ 2147483647 h 20"/>
                  <a:gd name="T26" fmla="*/ 2147483647 w 155"/>
                  <a:gd name="T27" fmla="*/ 2147483647 h 20"/>
                  <a:gd name="T28" fmla="*/ 2147483647 w 155"/>
                  <a:gd name="T29" fmla="*/ 2147483647 h 20"/>
                  <a:gd name="T30" fmla="*/ 2147483647 w 155"/>
                  <a:gd name="T31" fmla="*/ 2147483647 h 20"/>
                  <a:gd name="T32" fmla="*/ 0 w 155"/>
                  <a:gd name="T33" fmla="*/ 2147483647 h 20"/>
                  <a:gd name="T34" fmla="*/ 0 w 155"/>
                  <a:gd name="T35" fmla="*/ 2147483647 h 20"/>
                  <a:gd name="T36" fmla="*/ 0 w 155"/>
                  <a:gd name="T37" fmla="*/ 2147483647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5"/>
                  <a:gd name="T58" fmla="*/ 0 h 20"/>
                  <a:gd name="T59" fmla="*/ 155 w 155"/>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5" h="20">
                    <a:moveTo>
                      <a:pt x="0" y="7"/>
                    </a:moveTo>
                    <a:cubicBezTo>
                      <a:pt x="0" y="3"/>
                      <a:pt x="4" y="0"/>
                      <a:pt x="8" y="0"/>
                    </a:cubicBezTo>
                    <a:cubicBezTo>
                      <a:pt x="8" y="0"/>
                      <a:pt x="8" y="0"/>
                      <a:pt x="8" y="0"/>
                    </a:cubicBezTo>
                    <a:cubicBezTo>
                      <a:pt x="8" y="0"/>
                      <a:pt x="8" y="0"/>
                      <a:pt x="8" y="0"/>
                    </a:cubicBezTo>
                    <a:cubicBezTo>
                      <a:pt x="148" y="0"/>
                      <a:pt x="148" y="0"/>
                      <a:pt x="148" y="0"/>
                    </a:cubicBezTo>
                    <a:cubicBezTo>
                      <a:pt x="148" y="0"/>
                      <a:pt x="148" y="0"/>
                      <a:pt x="148" y="0"/>
                    </a:cubicBezTo>
                    <a:cubicBezTo>
                      <a:pt x="152" y="0"/>
                      <a:pt x="155" y="3"/>
                      <a:pt x="155" y="7"/>
                    </a:cubicBezTo>
                    <a:cubicBezTo>
                      <a:pt x="155" y="7"/>
                      <a:pt x="155" y="7"/>
                      <a:pt x="155" y="7"/>
                    </a:cubicBezTo>
                    <a:cubicBezTo>
                      <a:pt x="155" y="7"/>
                      <a:pt x="155" y="7"/>
                      <a:pt x="155" y="7"/>
                    </a:cubicBezTo>
                    <a:cubicBezTo>
                      <a:pt x="155" y="13"/>
                      <a:pt x="155" y="13"/>
                      <a:pt x="155" y="13"/>
                    </a:cubicBezTo>
                    <a:cubicBezTo>
                      <a:pt x="155" y="13"/>
                      <a:pt x="155" y="13"/>
                      <a:pt x="155" y="13"/>
                    </a:cubicBezTo>
                    <a:cubicBezTo>
                      <a:pt x="155" y="17"/>
                      <a:pt x="152" y="20"/>
                      <a:pt x="148" y="20"/>
                    </a:cubicBezTo>
                    <a:cubicBezTo>
                      <a:pt x="148" y="20"/>
                      <a:pt x="148" y="20"/>
                      <a:pt x="148" y="20"/>
                    </a:cubicBezTo>
                    <a:cubicBezTo>
                      <a:pt x="148" y="20"/>
                      <a:pt x="148" y="20"/>
                      <a:pt x="148" y="20"/>
                    </a:cubicBezTo>
                    <a:cubicBezTo>
                      <a:pt x="8" y="20"/>
                      <a:pt x="8" y="20"/>
                      <a:pt x="8" y="20"/>
                    </a:cubicBezTo>
                    <a:cubicBezTo>
                      <a:pt x="8" y="20"/>
                      <a:pt x="8" y="20"/>
                      <a:pt x="8" y="20"/>
                    </a:cubicBezTo>
                    <a:cubicBezTo>
                      <a:pt x="4" y="20"/>
                      <a:pt x="0" y="17"/>
                      <a:pt x="0" y="13"/>
                    </a:cubicBezTo>
                    <a:cubicBezTo>
                      <a:pt x="0" y="13"/>
                      <a:pt x="0" y="13"/>
                      <a:pt x="0" y="13"/>
                    </a:cubicBez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63" name="Freeform 70"/>
              <p:cNvSpPr>
                <a:spLocks/>
              </p:cNvSpPr>
              <p:nvPr/>
            </p:nvSpPr>
            <p:spPr bwMode="auto">
              <a:xfrm>
                <a:off x="2923299" y="2952747"/>
                <a:ext cx="550863" cy="15875"/>
              </a:xfrm>
              <a:custGeom>
                <a:avLst/>
                <a:gdLst>
                  <a:gd name="T0" fmla="*/ 0 w 347"/>
                  <a:gd name="T1" fmla="*/ 0 h 10"/>
                  <a:gd name="T2" fmla="*/ 0 w 347"/>
                  <a:gd name="T3" fmla="*/ 2147483647 h 10"/>
                  <a:gd name="T4" fmla="*/ 2147483647 w 347"/>
                  <a:gd name="T5" fmla="*/ 2147483647 h 10"/>
                  <a:gd name="T6" fmla="*/ 2147483647 w 347"/>
                  <a:gd name="T7" fmla="*/ 0 h 10"/>
                  <a:gd name="T8" fmla="*/ 0 w 347"/>
                  <a:gd name="T9" fmla="*/ 0 h 10"/>
                  <a:gd name="T10" fmla="*/ 0 w 347"/>
                  <a:gd name="T11" fmla="*/ 0 h 10"/>
                  <a:gd name="T12" fmla="*/ 0 60000 65536"/>
                  <a:gd name="T13" fmla="*/ 0 60000 65536"/>
                  <a:gd name="T14" fmla="*/ 0 60000 65536"/>
                  <a:gd name="T15" fmla="*/ 0 60000 65536"/>
                  <a:gd name="T16" fmla="*/ 0 60000 65536"/>
                  <a:gd name="T17" fmla="*/ 0 60000 65536"/>
                  <a:gd name="T18" fmla="*/ 0 w 347"/>
                  <a:gd name="T19" fmla="*/ 0 h 10"/>
                  <a:gd name="T20" fmla="*/ 347 w 34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347" h="10">
                    <a:moveTo>
                      <a:pt x="0" y="0"/>
                    </a:moveTo>
                    <a:lnTo>
                      <a:pt x="0" y="10"/>
                    </a:lnTo>
                    <a:lnTo>
                      <a:pt x="347" y="10"/>
                    </a:lnTo>
                    <a:lnTo>
                      <a:pt x="347"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64" name="Freeform 71"/>
              <p:cNvSpPr>
                <a:spLocks/>
              </p:cNvSpPr>
              <p:nvPr/>
            </p:nvSpPr>
            <p:spPr bwMode="auto">
              <a:xfrm>
                <a:off x="3151899" y="3028947"/>
                <a:ext cx="104775" cy="104775"/>
              </a:xfrm>
              <a:custGeom>
                <a:avLst/>
                <a:gdLst>
                  <a:gd name="T0" fmla="*/ 0 w 37"/>
                  <a:gd name="T1" fmla="*/ 2147483647 h 37"/>
                  <a:gd name="T2" fmla="*/ 2147483647 w 37"/>
                  <a:gd name="T3" fmla="*/ 0 h 37"/>
                  <a:gd name="T4" fmla="*/ 2147483647 w 37"/>
                  <a:gd name="T5" fmla="*/ 0 h 37"/>
                  <a:gd name="T6" fmla="*/ 2147483647 w 37"/>
                  <a:gd name="T7" fmla="*/ 0 h 37"/>
                  <a:gd name="T8" fmla="*/ 2147483647 w 37"/>
                  <a:gd name="T9" fmla="*/ 2147483647 h 37"/>
                  <a:gd name="T10" fmla="*/ 2147483647 w 37"/>
                  <a:gd name="T11" fmla="*/ 2147483647 h 37"/>
                  <a:gd name="T12" fmla="*/ 2147483647 w 37"/>
                  <a:gd name="T13" fmla="*/ 2147483647 h 37"/>
                  <a:gd name="T14" fmla="*/ 2147483647 w 37"/>
                  <a:gd name="T15" fmla="*/ 2147483647 h 37"/>
                  <a:gd name="T16" fmla="*/ 2147483647 w 37"/>
                  <a:gd name="T17" fmla="*/ 2147483647 h 37"/>
                  <a:gd name="T18" fmla="*/ 2147483647 w 37"/>
                  <a:gd name="T19" fmla="*/ 2147483647 h 37"/>
                  <a:gd name="T20" fmla="*/ 0 w 37"/>
                  <a:gd name="T21" fmla="*/ 2147483647 h 37"/>
                  <a:gd name="T22" fmla="*/ 0 w 37"/>
                  <a:gd name="T23" fmla="*/ 2147483647 h 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
                  <a:gd name="T37" fmla="*/ 0 h 37"/>
                  <a:gd name="T38" fmla="*/ 37 w 37"/>
                  <a:gd name="T39" fmla="*/ 37 h 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 h="37">
                    <a:moveTo>
                      <a:pt x="0" y="18"/>
                    </a:moveTo>
                    <a:cubicBezTo>
                      <a:pt x="0" y="8"/>
                      <a:pt x="8" y="0"/>
                      <a:pt x="18" y="0"/>
                    </a:cubicBezTo>
                    <a:cubicBezTo>
                      <a:pt x="18" y="0"/>
                      <a:pt x="18" y="0"/>
                      <a:pt x="18" y="0"/>
                    </a:cubicBezTo>
                    <a:cubicBezTo>
                      <a:pt x="18" y="0"/>
                      <a:pt x="18" y="0"/>
                      <a:pt x="18" y="0"/>
                    </a:cubicBezTo>
                    <a:cubicBezTo>
                      <a:pt x="29" y="0"/>
                      <a:pt x="37" y="8"/>
                      <a:pt x="37" y="18"/>
                    </a:cubicBezTo>
                    <a:cubicBezTo>
                      <a:pt x="37" y="18"/>
                      <a:pt x="37" y="18"/>
                      <a:pt x="37" y="18"/>
                    </a:cubicBezTo>
                    <a:cubicBezTo>
                      <a:pt x="37" y="18"/>
                      <a:pt x="37" y="18"/>
                      <a:pt x="37" y="18"/>
                    </a:cubicBezTo>
                    <a:cubicBezTo>
                      <a:pt x="37" y="28"/>
                      <a:pt x="29" y="37"/>
                      <a:pt x="18" y="37"/>
                    </a:cubicBezTo>
                    <a:cubicBezTo>
                      <a:pt x="18" y="37"/>
                      <a:pt x="18" y="37"/>
                      <a:pt x="18" y="37"/>
                    </a:cubicBezTo>
                    <a:cubicBezTo>
                      <a:pt x="18" y="37"/>
                      <a:pt x="18" y="37"/>
                      <a:pt x="18" y="37"/>
                    </a:cubicBezTo>
                    <a:cubicBezTo>
                      <a:pt x="8" y="37"/>
                      <a:pt x="0" y="28"/>
                      <a:pt x="0" y="18"/>
                    </a:cubicBezTo>
                    <a:cubicBezTo>
                      <a:pt x="0" y="18"/>
                      <a:pt x="0" y="18"/>
                      <a:pt x="0"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9" name="Group 179"/>
            <p:cNvGrpSpPr>
              <a:grpSpLocks noChangeAspect="1"/>
            </p:cNvGrpSpPr>
            <p:nvPr/>
          </p:nvGrpSpPr>
          <p:grpSpPr bwMode="auto">
            <a:xfrm>
              <a:off x="7287669" y="4506115"/>
              <a:ext cx="600917" cy="389306"/>
              <a:chOff x="1779588" y="3752851"/>
              <a:chExt cx="1293813" cy="838200"/>
            </a:xfrm>
          </p:grpSpPr>
          <p:sp>
            <p:nvSpPr>
              <p:cNvPr id="138" name="Freeform 137"/>
              <p:cNvSpPr>
                <a:spLocks/>
              </p:cNvSpPr>
              <p:nvPr/>
            </p:nvSpPr>
            <p:spPr bwMode="auto">
              <a:xfrm>
                <a:off x="1893888" y="3865563"/>
                <a:ext cx="600075" cy="609600"/>
              </a:xfrm>
              <a:custGeom>
                <a:avLst/>
                <a:gdLst>
                  <a:gd name="T0" fmla="*/ 0 w 212"/>
                  <a:gd name="T1" fmla="*/ 2147483647 h 215"/>
                  <a:gd name="T2" fmla="*/ 2147483647 w 212"/>
                  <a:gd name="T3" fmla="*/ 0 h 215"/>
                  <a:gd name="T4" fmla="*/ 2147483647 w 212"/>
                  <a:gd name="T5" fmla="*/ 0 h 215"/>
                  <a:gd name="T6" fmla="*/ 2147483647 w 212"/>
                  <a:gd name="T7" fmla="*/ 0 h 215"/>
                  <a:gd name="T8" fmla="*/ 2147483647 w 212"/>
                  <a:gd name="T9" fmla="*/ 2147483647 h 215"/>
                  <a:gd name="T10" fmla="*/ 2147483647 w 212"/>
                  <a:gd name="T11" fmla="*/ 2147483647 h 215"/>
                  <a:gd name="T12" fmla="*/ 2147483647 w 212"/>
                  <a:gd name="T13" fmla="*/ 2147483647 h 215"/>
                  <a:gd name="T14" fmla="*/ 2147483647 w 212"/>
                  <a:gd name="T15" fmla="*/ 2147483647 h 215"/>
                  <a:gd name="T16" fmla="*/ 2147483647 w 212"/>
                  <a:gd name="T17" fmla="*/ 2147483647 h 215"/>
                  <a:gd name="T18" fmla="*/ 2147483647 w 212"/>
                  <a:gd name="T19" fmla="*/ 2147483647 h 215"/>
                  <a:gd name="T20" fmla="*/ 0 w 212"/>
                  <a:gd name="T21" fmla="*/ 2147483647 h 215"/>
                  <a:gd name="T22" fmla="*/ 0 w 212"/>
                  <a:gd name="T23" fmla="*/ 214748364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2"/>
                  <a:gd name="T37" fmla="*/ 0 h 215"/>
                  <a:gd name="T38" fmla="*/ 212 w 212"/>
                  <a:gd name="T39" fmla="*/ 215 h 2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2" h="215">
                    <a:moveTo>
                      <a:pt x="0" y="108"/>
                    </a:moveTo>
                    <a:cubicBezTo>
                      <a:pt x="0" y="48"/>
                      <a:pt x="48" y="0"/>
                      <a:pt x="106" y="0"/>
                    </a:cubicBezTo>
                    <a:cubicBezTo>
                      <a:pt x="106" y="0"/>
                      <a:pt x="106" y="0"/>
                      <a:pt x="106" y="0"/>
                    </a:cubicBezTo>
                    <a:cubicBezTo>
                      <a:pt x="106" y="0"/>
                      <a:pt x="106" y="0"/>
                      <a:pt x="106" y="0"/>
                    </a:cubicBezTo>
                    <a:cubicBezTo>
                      <a:pt x="165" y="0"/>
                      <a:pt x="212" y="48"/>
                      <a:pt x="212" y="108"/>
                    </a:cubicBezTo>
                    <a:cubicBezTo>
                      <a:pt x="212" y="108"/>
                      <a:pt x="212" y="108"/>
                      <a:pt x="212" y="108"/>
                    </a:cubicBezTo>
                    <a:cubicBezTo>
                      <a:pt x="212" y="108"/>
                      <a:pt x="212" y="108"/>
                      <a:pt x="212" y="108"/>
                    </a:cubicBezTo>
                    <a:cubicBezTo>
                      <a:pt x="212" y="167"/>
                      <a:pt x="165" y="215"/>
                      <a:pt x="106" y="215"/>
                    </a:cubicBezTo>
                    <a:cubicBezTo>
                      <a:pt x="106" y="215"/>
                      <a:pt x="106" y="215"/>
                      <a:pt x="106" y="215"/>
                    </a:cubicBezTo>
                    <a:cubicBezTo>
                      <a:pt x="106" y="215"/>
                      <a:pt x="106" y="215"/>
                      <a:pt x="106" y="215"/>
                    </a:cubicBezTo>
                    <a:cubicBezTo>
                      <a:pt x="48" y="215"/>
                      <a:pt x="0" y="167"/>
                      <a:pt x="0" y="108"/>
                    </a:cubicBezTo>
                    <a:cubicBezTo>
                      <a:pt x="0" y="108"/>
                      <a:pt x="0" y="108"/>
                      <a:pt x="0" y="108"/>
                    </a:cubicBez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39" name="Freeform 138"/>
              <p:cNvSpPr>
                <a:spLocks/>
              </p:cNvSpPr>
              <p:nvPr/>
            </p:nvSpPr>
            <p:spPr bwMode="auto">
              <a:xfrm>
                <a:off x="1949450" y="3933826"/>
                <a:ext cx="487363" cy="476250"/>
              </a:xfrm>
              <a:custGeom>
                <a:avLst/>
                <a:gdLst>
                  <a:gd name="T0" fmla="*/ 0 w 172"/>
                  <a:gd name="T1" fmla="*/ 2147483647 h 168"/>
                  <a:gd name="T2" fmla="*/ 2147483647 w 172"/>
                  <a:gd name="T3" fmla="*/ 0 h 168"/>
                  <a:gd name="T4" fmla="*/ 2147483647 w 172"/>
                  <a:gd name="T5" fmla="*/ 0 h 168"/>
                  <a:gd name="T6" fmla="*/ 2147483647 w 172"/>
                  <a:gd name="T7" fmla="*/ 0 h 168"/>
                  <a:gd name="T8" fmla="*/ 2147483647 w 172"/>
                  <a:gd name="T9" fmla="*/ 2147483647 h 168"/>
                  <a:gd name="T10" fmla="*/ 2147483647 w 172"/>
                  <a:gd name="T11" fmla="*/ 2147483647 h 168"/>
                  <a:gd name="T12" fmla="*/ 2147483647 w 172"/>
                  <a:gd name="T13" fmla="*/ 2147483647 h 168"/>
                  <a:gd name="T14" fmla="*/ 2147483647 w 172"/>
                  <a:gd name="T15" fmla="*/ 2147483647 h 168"/>
                  <a:gd name="T16" fmla="*/ 2147483647 w 172"/>
                  <a:gd name="T17" fmla="*/ 2147483647 h 168"/>
                  <a:gd name="T18" fmla="*/ 2147483647 w 172"/>
                  <a:gd name="T19" fmla="*/ 2147483647 h 168"/>
                  <a:gd name="T20" fmla="*/ 0 w 172"/>
                  <a:gd name="T21" fmla="*/ 2147483647 h 168"/>
                  <a:gd name="T22" fmla="*/ 0 w 172"/>
                  <a:gd name="T23" fmla="*/ 2147483647 h 1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2"/>
                  <a:gd name="T37" fmla="*/ 0 h 168"/>
                  <a:gd name="T38" fmla="*/ 172 w 172"/>
                  <a:gd name="T39" fmla="*/ 168 h 1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2" h="168">
                    <a:moveTo>
                      <a:pt x="0" y="84"/>
                    </a:moveTo>
                    <a:cubicBezTo>
                      <a:pt x="0" y="37"/>
                      <a:pt x="39" y="0"/>
                      <a:pt x="86" y="0"/>
                    </a:cubicBezTo>
                    <a:cubicBezTo>
                      <a:pt x="86" y="0"/>
                      <a:pt x="86" y="0"/>
                      <a:pt x="86" y="0"/>
                    </a:cubicBezTo>
                    <a:cubicBezTo>
                      <a:pt x="86" y="0"/>
                      <a:pt x="86" y="0"/>
                      <a:pt x="86" y="0"/>
                    </a:cubicBezTo>
                    <a:cubicBezTo>
                      <a:pt x="134" y="0"/>
                      <a:pt x="172" y="37"/>
                      <a:pt x="172" y="84"/>
                    </a:cubicBezTo>
                    <a:cubicBezTo>
                      <a:pt x="172" y="84"/>
                      <a:pt x="172" y="84"/>
                      <a:pt x="172" y="84"/>
                    </a:cubicBezTo>
                    <a:cubicBezTo>
                      <a:pt x="172" y="84"/>
                      <a:pt x="172" y="84"/>
                      <a:pt x="172" y="84"/>
                    </a:cubicBezTo>
                    <a:cubicBezTo>
                      <a:pt x="172" y="130"/>
                      <a:pt x="134" y="168"/>
                      <a:pt x="86" y="168"/>
                    </a:cubicBezTo>
                    <a:cubicBezTo>
                      <a:pt x="86" y="168"/>
                      <a:pt x="86" y="168"/>
                      <a:pt x="86" y="168"/>
                    </a:cubicBezTo>
                    <a:cubicBezTo>
                      <a:pt x="86" y="168"/>
                      <a:pt x="86" y="168"/>
                      <a:pt x="86" y="168"/>
                    </a:cubicBezTo>
                    <a:cubicBezTo>
                      <a:pt x="39" y="168"/>
                      <a:pt x="0" y="130"/>
                      <a:pt x="0" y="84"/>
                    </a:cubicBezTo>
                    <a:cubicBezTo>
                      <a:pt x="0" y="84"/>
                      <a:pt x="0" y="84"/>
                      <a:pt x="0" y="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40" name="Freeform 139"/>
              <p:cNvSpPr>
                <a:spLocks/>
              </p:cNvSpPr>
              <p:nvPr/>
            </p:nvSpPr>
            <p:spPr bwMode="auto">
              <a:xfrm>
                <a:off x="2074863" y="4048126"/>
                <a:ext cx="236538" cy="249238"/>
              </a:xfrm>
              <a:custGeom>
                <a:avLst/>
                <a:gdLst>
                  <a:gd name="T0" fmla="*/ 0 w 84"/>
                  <a:gd name="T1" fmla="*/ 2147483647 h 88"/>
                  <a:gd name="T2" fmla="*/ 2147483647 w 84"/>
                  <a:gd name="T3" fmla="*/ 0 h 88"/>
                  <a:gd name="T4" fmla="*/ 2147483647 w 84"/>
                  <a:gd name="T5" fmla="*/ 0 h 88"/>
                  <a:gd name="T6" fmla="*/ 2147483647 w 84"/>
                  <a:gd name="T7" fmla="*/ 0 h 88"/>
                  <a:gd name="T8" fmla="*/ 2147483647 w 84"/>
                  <a:gd name="T9" fmla="*/ 2147483647 h 88"/>
                  <a:gd name="T10" fmla="*/ 2147483647 w 84"/>
                  <a:gd name="T11" fmla="*/ 2147483647 h 88"/>
                  <a:gd name="T12" fmla="*/ 2147483647 w 84"/>
                  <a:gd name="T13" fmla="*/ 2147483647 h 88"/>
                  <a:gd name="T14" fmla="*/ 2147483647 w 84"/>
                  <a:gd name="T15" fmla="*/ 2147483647 h 88"/>
                  <a:gd name="T16" fmla="*/ 2147483647 w 84"/>
                  <a:gd name="T17" fmla="*/ 2147483647 h 88"/>
                  <a:gd name="T18" fmla="*/ 2147483647 w 84"/>
                  <a:gd name="T19" fmla="*/ 2147483647 h 88"/>
                  <a:gd name="T20" fmla="*/ 0 w 84"/>
                  <a:gd name="T21" fmla="*/ 2147483647 h 88"/>
                  <a:gd name="T22" fmla="*/ 0 w 84"/>
                  <a:gd name="T23" fmla="*/ 2147483647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88"/>
                  <a:gd name="T38" fmla="*/ 84 w 84"/>
                  <a:gd name="T39" fmla="*/ 88 h 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88">
                    <a:moveTo>
                      <a:pt x="0" y="44"/>
                    </a:moveTo>
                    <a:cubicBezTo>
                      <a:pt x="0" y="20"/>
                      <a:pt x="19" y="0"/>
                      <a:pt x="42" y="0"/>
                    </a:cubicBezTo>
                    <a:cubicBezTo>
                      <a:pt x="42" y="0"/>
                      <a:pt x="42" y="0"/>
                      <a:pt x="42" y="0"/>
                    </a:cubicBezTo>
                    <a:cubicBezTo>
                      <a:pt x="42" y="0"/>
                      <a:pt x="42" y="0"/>
                      <a:pt x="42" y="0"/>
                    </a:cubicBezTo>
                    <a:cubicBezTo>
                      <a:pt x="65" y="0"/>
                      <a:pt x="84" y="20"/>
                      <a:pt x="84" y="44"/>
                    </a:cubicBezTo>
                    <a:cubicBezTo>
                      <a:pt x="84" y="44"/>
                      <a:pt x="84" y="44"/>
                      <a:pt x="84" y="44"/>
                    </a:cubicBezTo>
                    <a:cubicBezTo>
                      <a:pt x="84" y="44"/>
                      <a:pt x="84" y="44"/>
                      <a:pt x="84" y="44"/>
                    </a:cubicBezTo>
                    <a:cubicBezTo>
                      <a:pt x="84" y="68"/>
                      <a:pt x="65" y="88"/>
                      <a:pt x="42" y="88"/>
                    </a:cubicBezTo>
                    <a:cubicBezTo>
                      <a:pt x="42" y="88"/>
                      <a:pt x="42" y="88"/>
                      <a:pt x="42" y="88"/>
                    </a:cubicBezTo>
                    <a:cubicBezTo>
                      <a:pt x="42" y="88"/>
                      <a:pt x="42" y="88"/>
                      <a:pt x="42" y="88"/>
                    </a:cubicBezTo>
                    <a:cubicBezTo>
                      <a:pt x="19" y="88"/>
                      <a:pt x="0" y="68"/>
                      <a:pt x="0" y="44"/>
                    </a:cubicBezTo>
                    <a:cubicBezTo>
                      <a:pt x="0" y="44"/>
                      <a:pt x="0" y="44"/>
                      <a:pt x="0" y="44"/>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41" name="Freeform 140"/>
              <p:cNvSpPr>
                <a:spLocks/>
              </p:cNvSpPr>
              <p:nvPr/>
            </p:nvSpPr>
            <p:spPr bwMode="auto">
              <a:xfrm>
                <a:off x="2093913" y="3752851"/>
                <a:ext cx="198438" cy="161925"/>
              </a:xfrm>
              <a:custGeom>
                <a:avLst/>
                <a:gdLst>
                  <a:gd name="T0" fmla="*/ 0 w 125"/>
                  <a:gd name="T1" fmla="*/ 2147483647 h 102"/>
                  <a:gd name="T2" fmla="*/ 2147483647 w 125"/>
                  <a:gd name="T3" fmla="*/ 0 h 102"/>
                  <a:gd name="T4" fmla="*/ 2147483647 w 125"/>
                  <a:gd name="T5" fmla="*/ 0 h 102"/>
                  <a:gd name="T6" fmla="*/ 2147483647 w 125"/>
                  <a:gd name="T7" fmla="*/ 2147483647 h 102"/>
                  <a:gd name="T8" fmla="*/ 0 w 125"/>
                  <a:gd name="T9" fmla="*/ 2147483647 h 102"/>
                  <a:gd name="T10" fmla="*/ 0 60000 65536"/>
                  <a:gd name="T11" fmla="*/ 0 60000 65536"/>
                  <a:gd name="T12" fmla="*/ 0 60000 65536"/>
                  <a:gd name="T13" fmla="*/ 0 60000 65536"/>
                  <a:gd name="T14" fmla="*/ 0 60000 65536"/>
                  <a:gd name="T15" fmla="*/ 0 w 125"/>
                  <a:gd name="T16" fmla="*/ 0 h 102"/>
                  <a:gd name="T17" fmla="*/ 125 w 125"/>
                  <a:gd name="T18" fmla="*/ 102 h 102"/>
                </a:gdLst>
                <a:ahLst/>
                <a:cxnLst>
                  <a:cxn ang="T10">
                    <a:pos x="T0" y="T1"/>
                  </a:cxn>
                  <a:cxn ang="T11">
                    <a:pos x="T2" y="T3"/>
                  </a:cxn>
                  <a:cxn ang="T12">
                    <a:pos x="T4" y="T5"/>
                  </a:cxn>
                  <a:cxn ang="T13">
                    <a:pos x="T6" y="T7"/>
                  </a:cxn>
                  <a:cxn ang="T14">
                    <a:pos x="T8" y="T9"/>
                  </a:cxn>
                </a:cxnLst>
                <a:rect l="T15" t="T16" r="T17" b="T18"/>
                <a:pathLst>
                  <a:path w="125" h="102">
                    <a:moveTo>
                      <a:pt x="0" y="102"/>
                    </a:moveTo>
                    <a:lnTo>
                      <a:pt x="25" y="0"/>
                    </a:lnTo>
                    <a:lnTo>
                      <a:pt x="100" y="0"/>
                    </a:lnTo>
                    <a:lnTo>
                      <a:pt x="125" y="102"/>
                    </a:lnTo>
                    <a:lnTo>
                      <a:pt x="0" y="102"/>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42" name="Freeform 141"/>
              <p:cNvSpPr>
                <a:spLocks/>
              </p:cNvSpPr>
              <p:nvPr/>
            </p:nvSpPr>
            <p:spPr bwMode="auto">
              <a:xfrm>
                <a:off x="2093913" y="4429126"/>
                <a:ext cx="198438" cy="161925"/>
              </a:xfrm>
              <a:custGeom>
                <a:avLst/>
                <a:gdLst>
                  <a:gd name="T0" fmla="*/ 2147483647 w 125"/>
                  <a:gd name="T1" fmla="*/ 0 h 102"/>
                  <a:gd name="T2" fmla="*/ 2147483647 w 125"/>
                  <a:gd name="T3" fmla="*/ 2147483647 h 102"/>
                  <a:gd name="T4" fmla="*/ 2147483647 w 125"/>
                  <a:gd name="T5" fmla="*/ 2147483647 h 102"/>
                  <a:gd name="T6" fmla="*/ 0 w 125"/>
                  <a:gd name="T7" fmla="*/ 0 h 102"/>
                  <a:gd name="T8" fmla="*/ 2147483647 w 125"/>
                  <a:gd name="T9" fmla="*/ 0 h 102"/>
                  <a:gd name="T10" fmla="*/ 0 60000 65536"/>
                  <a:gd name="T11" fmla="*/ 0 60000 65536"/>
                  <a:gd name="T12" fmla="*/ 0 60000 65536"/>
                  <a:gd name="T13" fmla="*/ 0 60000 65536"/>
                  <a:gd name="T14" fmla="*/ 0 60000 65536"/>
                  <a:gd name="T15" fmla="*/ 0 w 125"/>
                  <a:gd name="T16" fmla="*/ 0 h 102"/>
                  <a:gd name="T17" fmla="*/ 125 w 125"/>
                  <a:gd name="T18" fmla="*/ 102 h 102"/>
                </a:gdLst>
                <a:ahLst/>
                <a:cxnLst>
                  <a:cxn ang="T10">
                    <a:pos x="T0" y="T1"/>
                  </a:cxn>
                  <a:cxn ang="T11">
                    <a:pos x="T2" y="T3"/>
                  </a:cxn>
                  <a:cxn ang="T12">
                    <a:pos x="T4" y="T5"/>
                  </a:cxn>
                  <a:cxn ang="T13">
                    <a:pos x="T6" y="T7"/>
                  </a:cxn>
                  <a:cxn ang="T14">
                    <a:pos x="T8" y="T9"/>
                  </a:cxn>
                </a:cxnLst>
                <a:rect l="T15" t="T16" r="T17" b="T18"/>
                <a:pathLst>
                  <a:path w="125" h="102">
                    <a:moveTo>
                      <a:pt x="125" y="0"/>
                    </a:moveTo>
                    <a:lnTo>
                      <a:pt x="100" y="102"/>
                    </a:lnTo>
                    <a:lnTo>
                      <a:pt x="25" y="102"/>
                    </a:lnTo>
                    <a:lnTo>
                      <a:pt x="0" y="0"/>
                    </a:lnTo>
                    <a:lnTo>
                      <a:pt x="125"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43" name="Freeform 142"/>
              <p:cNvSpPr>
                <a:spLocks/>
              </p:cNvSpPr>
              <p:nvPr/>
            </p:nvSpPr>
            <p:spPr bwMode="auto">
              <a:xfrm>
                <a:off x="2455863" y="4067176"/>
                <a:ext cx="153988" cy="209550"/>
              </a:xfrm>
              <a:custGeom>
                <a:avLst/>
                <a:gdLst>
                  <a:gd name="T0" fmla="*/ 0 w 97"/>
                  <a:gd name="T1" fmla="*/ 0 h 132"/>
                  <a:gd name="T2" fmla="*/ 2147483647 w 97"/>
                  <a:gd name="T3" fmla="*/ 2147483647 h 132"/>
                  <a:gd name="T4" fmla="*/ 2147483647 w 97"/>
                  <a:gd name="T5" fmla="*/ 2147483647 h 132"/>
                  <a:gd name="T6" fmla="*/ 0 w 97"/>
                  <a:gd name="T7" fmla="*/ 2147483647 h 132"/>
                  <a:gd name="T8" fmla="*/ 0 w 97"/>
                  <a:gd name="T9" fmla="*/ 0 h 132"/>
                  <a:gd name="T10" fmla="*/ 0 60000 65536"/>
                  <a:gd name="T11" fmla="*/ 0 60000 65536"/>
                  <a:gd name="T12" fmla="*/ 0 60000 65536"/>
                  <a:gd name="T13" fmla="*/ 0 60000 65536"/>
                  <a:gd name="T14" fmla="*/ 0 60000 65536"/>
                  <a:gd name="T15" fmla="*/ 0 w 97"/>
                  <a:gd name="T16" fmla="*/ 0 h 132"/>
                  <a:gd name="T17" fmla="*/ 97 w 97"/>
                  <a:gd name="T18" fmla="*/ 132 h 132"/>
                </a:gdLst>
                <a:ahLst/>
                <a:cxnLst>
                  <a:cxn ang="T10">
                    <a:pos x="T0" y="T1"/>
                  </a:cxn>
                  <a:cxn ang="T11">
                    <a:pos x="T2" y="T3"/>
                  </a:cxn>
                  <a:cxn ang="T12">
                    <a:pos x="T4" y="T5"/>
                  </a:cxn>
                  <a:cxn ang="T13">
                    <a:pos x="T6" y="T7"/>
                  </a:cxn>
                  <a:cxn ang="T14">
                    <a:pos x="T8" y="T9"/>
                  </a:cxn>
                </a:cxnLst>
                <a:rect l="T15" t="T16" r="T17" b="T18"/>
                <a:pathLst>
                  <a:path w="97" h="132">
                    <a:moveTo>
                      <a:pt x="0" y="0"/>
                    </a:moveTo>
                    <a:lnTo>
                      <a:pt x="97" y="23"/>
                    </a:lnTo>
                    <a:lnTo>
                      <a:pt x="97" y="107"/>
                    </a:lnTo>
                    <a:lnTo>
                      <a:pt x="0" y="132"/>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44" name="Freeform 143"/>
              <p:cNvSpPr>
                <a:spLocks/>
              </p:cNvSpPr>
              <p:nvPr/>
            </p:nvSpPr>
            <p:spPr bwMode="auto">
              <a:xfrm>
                <a:off x="1779588" y="4067176"/>
                <a:ext cx="153988" cy="209550"/>
              </a:xfrm>
              <a:custGeom>
                <a:avLst/>
                <a:gdLst>
                  <a:gd name="T0" fmla="*/ 2147483647 w 97"/>
                  <a:gd name="T1" fmla="*/ 2147483647 h 132"/>
                  <a:gd name="T2" fmla="*/ 0 w 97"/>
                  <a:gd name="T3" fmla="*/ 2147483647 h 132"/>
                  <a:gd name="T4" fmla="*/ 0 w 97"/>
                  <a:gd name="T5" fmla="*/ 2147483647 h 132"/>
                  <a:gd name="T6" fmla="*/ 2147483647 w 97"/>
                  <a:gd name="T7" fmla="*/ 0 h 132"/>
                  <a:gd name="T8" fmla="*/ 2147483647 w 97"/>
                  <a:gd name="T9" fmla="*/ 2147483647 h 132"/>
                  <a:gd name="T10" fmla="*/ 0 60000 65536"/>
                  <a:gd name="T11" fmla="*/ 0 60000 65536"/>
                  <a:gd name="T12" fmla="*/ 0 60000 65536"/>
                  <a:gd name="T13" fmla="*/ 0 60000 65536"/>
                  <a:gd name="T14" fmla="*/ 0 60000 65536"/>
                  <a:gd name="T15" fmla="*/ 0 w 97"/>
                  <a:gd name="T16" fmla="*/ 0 h 132"/>
                  <a:gd name="T17" fmla="*/ 97 w 97"/>
                  <a:gd name="T18" fmla="*/ 132 h 132"/>
                </a:gdLst>
                <a:ahLst/>
                <a:cxnLst>
                  <a:cxn ang="T10">
                    <a:pos x="T0" y="T1"/>
                  </a:cxn>
                  <a:cxn ang="T11">
                    <a:pos x="T2" y="T3"/>
                  </a:cxn>
                  <a:cxn ang="T12">
                    <a:pos x="T4" y="T5"/>
                  </a:cxn>
                  <a:cxn ang="T13">
                    <a:pos x="T6" y="T7"/>
                  </a:cxn>
                  <a:cxn ang="T14">
                    <a:pos x="T8" y="T9"/>
                  </a:cxn>
                </a:cxnLst>
                <a:rect l="T15" t="T16" r="T17" b="T18"/>
                <a:pathLst>
                  <a:path w="97" h="132">
                    <a:moveTo>
                      <a:pt x="97" y="132"/>
                    </a:moveTo>
                    <a:lnTo>
                      <a:pt x="0" y="107"/>
                    </a:lnTo>
                    <a:lnTo>
                      <a:pt x="0" y="23"/>
                    </a:lnTo>
                    <a:lnTo>
                      <a:pt x="97" y="0"/>
                    </a:lnTo>
                    <a:lnTo>
                      <a:pt x="97" y="132"/>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45" name="Freeform 144"/>
              <p:cNvSpPr>
                <a:spLocks/>
              </p:cNvSpPr>
              <p:nvPr/>
            </p:nvSpPr>
            <p:spPr bwMode="auto">
              <a:xfrm>
                <a:off x="2306638" y="3835401"/>
                <a:ext cx="228600" cy="227013"/>
              </a:xfrm>
              <a:custGeom>
                <a:avLst/>
                <a:gdLst>
                  <a:gd name="T0" fmla="*/ 0 w 144"/>
                  <a:gd name="T1" fmla="*/ 2147483647 h 143"/>
                  <a:gd name="T2" fmla="*/ 2147483647 w 144"/>
                  <a:gd name="T3" fmla="*/ 0 h 143"/>
                  <a:gd name="T4" fmla="*/ 2147483647 w 144"/>
                  <a:gd name="T5" fmla="*/ 2147483647 h 143"/>
                  <a:gd name="T6" fmla="*/ 2147483647 w 144"/>
                  <a:gd name="T7" fmla="*/ 2147483647 h 143"/>
                  <a:gd name="T8" fmla="*/ 0 w 144"/>
                  <a:gd name="T9" fmla="*/ 2147483647 h 143"/>
                  <a:gd name="T10" fmla="*/ 0 60000 65536"/>
                  <a:gd name="T11" fmla="*/ 0 60000 65536"/>
                  <a:gd name="T12" fmla="*/ 0 60000 65536"/>
                  <a:gd name="T13" fmla="*/ 0 60000 65536"/>
                  <a:gd name="T14" fmla="*/ 0 60000 65536"/>
                  <a:gd name="T15" fmla="*/ 0 w 144"/>
                  <a:gd name="T16" fmla="*/ 0 h 143"/>
                  <a:gd name="T17" fmla="*/ 144 w 144"/>
                  <a:gd name="T18" fmla="*/ 143 h 143"/>
                </a:gdLst>
                <a:ahLst/>
                <a:cxnLst>
                  <a:cxn ang="T10">
                    <a:pos x="T0" y="T1"/>
                  </a:cxn>
                  <a:cxn ang="T11">
                    <a:pos x="T2" y="T3"/>
                  </a:cxn>
                  <a:cxn ang="T12">
                    <a:pos x="T4" y="T5"/>
                  </a:cxn>
                  <a:cxn ang="T13">
                    <a:pos x="T6" y="T7"/>
                  </a:cxn>
                  <a:cxn ang="T14">
                    <a:pos x="T8" y="T9"/>
                  </a:cxn>
                </a:cxnLst>
                <a:rect l="T15" t="T16" r="T17" b="T18"/>
                <a:pathLst>
                  <a:path w="144" h="143">
                    <a:moveTo>
                      <a:pt x="0" y="53"/>
                    </a:moveTo>
                    <a:lnTo>
                      <a:pt x="89" y="0"/>
                    </a:lnTo>
                    <a:lnTo>
                      <a:pt x="144" y="55"/>
                    </a:lnTo>
                    <a:lnTo>
                      <a:pt x="91" y="143"/>
                    </a:lnTo>
                    <a:lnTo>
                      <a:pt x="0" y="53"/>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46" name="Freeform 145"/>
              <p:cNvSpPr>
                <a:spLocks/>
              </p:cNvSpPr>
              <p:nvPr/>
            </p:nvSpPr>
            <p:spPr bwMode="auto">
              <a:xfrm>
                <a:off x="2306638" y="4283076"/>
                <a:ext cx="228600" cy="228600"/>
              </a:xfrm>
              <a:custGeom>
                <a:avLst/>
                <a:gdLst>
                  <a:gd name="T0" fmla="*/ 2147483647 w 144"/>
                  <a:gd name="T1" fmla="*/ 0 h 144"/>
                  <a:gd name="T2" fmla="*/ 2147483647 w 144"/>
                  <a:gd name="T3" fmla="*/ 2147483647 h 144"/>
                  <a:gd name="T4" fmla="*/ 2147483647 w 144"/>
                  <a:gd name="T5" fmla="*/ 2147483647 h 144"/>
                  <a:gd name="T6" fmla="*/ 0 w 144"/>
                  <a:gd name="T7" fmla="*/ 2147483647 h 144"/>
                  <a:gd name="T8" fmla="*/ 2147483647 w 144"/>
                  <a:gd name="T9" fmla="*/ 0 h 144"/>
                  <a:gd name="T10" fmla="*/ 0 60000 65536"/>
                  <a:gd name="T11" fmla="*/ 0 60000 65536"/>
                  <a:gd name="T12" fmla="*/ 0 60000 65536"/>
                  <a:gd name="T13" fmla="*/ 0 60000 65536"/>
                  <a:gd name="T14" fmla="*/ 0 60000 65536"/>
                  <a:gd name="T15" fmla="*/ 0 w 144"/>
                  <a:gd name="T16" fmla="*/ 0 h 144"/>
                  <a:gd name="T17" fmla="*/ 144 w 144"/>
                  <a:gd name="T18" fmla="*/ 144 h 144"/>
                </a:gdLst>
                <a:ahLst/>
                <a:cxnLst>
                  <a:cxn ang="T10">
                    <a:pos x="T0" y="T1"/>
                  </a:cxn>
                  <a:cxn ang="T11">
                    <a:pos x="T2" y="T3"/>
                  </a:cxn>
                  <a:cxn ang="T12">
                    <a:pos x="T4" y="T5"/>
                  </a:cxn>
                  <a:cxn ang="T13">
                    <a:pos x="T6" y="T7"/>
                  </a:cxn>
                  <a:cxn ang="T14">
                    <a:pos x="T8" y="T9"/>
                  </a:cxn>
                </a:cxnLst>
                <a:rect l="T15" t="T16" r="T17" b="T18"/>
                <a:pathLst>
                  <a:path w="144" h="144">
                    <a:moveTo>
                      <a:pt x="91" y="0"/>
                    </a:moveTo>
                    <a:lnTo>
                      <a:pt x="144" y="89"/>
                    </a:lnTo>
                    <a:lnTo>
                      <a:pt x="89" y="144"/>
                    </a:lnTo>
                    <a:lnTo>
                      <a:pt x="0" y="91"/>
                    </a:lnTo>
                    <a:lnTo>
                      <a:pt x="91"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47" name="Freeform 146"/>
              <p:cNvSpPr>
                <a:spLocks/>
              </p:cNvSpPr>
              <p:nvPr/>
            </p:nvSpPr>
            <p:spPr bwMode="auto">
              <a:xfrm>
                <a:off x="1851025" y="3838576"/>
                <a:ext cx="228600" cy="228600"/>
              </a:xfrm>
              <a:custGeom>
                <a:avLst/>
                <a:gdLst>
                  <a:gd name="T0" fmla="*/ 2147483647 w 144"/>
                  <a:gd name="T1" fmla="*/ 2147483647 h 144"/>
                  <a:gd name="T2" fmla="*/ 0 w 144"/>
                  <a:gd name="T3" fmla="*/ 2147483647 h 144"/>
                  <a:gd name="T4" fmla="*/ 2147483647 w 144"/>
                  <a:gd name="T5" fmla="*/ 0 h 144"/>
                  <a:gd name="T6" fmla="*/ 2147483647 w 144"/>
                  <a:gd name="T7" fmla="*/ 2147483647 h 144"/>
                  <a:gd name="T8" fmla="*/ 2147483647 w 144"/>
                  <a:gd name="T9" fmla="*/ 2147483647 h 144"/>
                  <a:gd name="T10" fmla="*/ 0 60000 65536"/>
                  <a:gd name="T11" fmla="*/ 0 60000 65536"/>
                  <a:gd name="T12" fmla="*/ 0 60000 65536"/>
                  <a:gd name="T13" fmla="*/ 0 60000 65536"/>
                  <a:gd name="T14" fmla="*/ 0 60000 65536"/>
                  <a:gd name="T15" fmla="*/ 0 w 144"/>
                  <a:gd name="T16" fmla="*/ 0 h 144"/>
                  <a:gd name="T17" fmla="*/ 144 w 144"/>
                  <a:gd name="T18" fmla="*/ 144 h 144"/>
                </a:gdLst>
                <a:ahLst/>
                <a:cxnLst>
                  <a:cxn ang="T10">
                    <a:pos x="T0" y="T1"/>
                  </a:cxn>
                  <a:cxn ang="T11">
                    <a:pos x="T2" y="T3"/>
                  </a:cxn>
                  <a:cxn ang="T12">
                    <a:pos x="T4" y="T5"/>
                  </a:cxn>
                  <a:cxn ang="T13">
                    <a:pos x="T6" y="T7"/>
                  </a:cxn>
                  <a:cxn ang="T14">
                    <a:pos x="T8" y="T9"/>
                  </a:cxn>
                </a:cxnLst>
                <a:rect l="T15" t="T16" r="T17" b="T18"/>
                <a:pathLst>
                  <a:path w="144" h="144">
                    <a:moveTo>
                      <a:pt x="53" y="144"/>
                    </a:moveTo>
                    <a:lnTo>
                      <a:pt x="0" y="55"/>
                    </a:lnTo>
                    <a:lnTo>
                      <a:pt x="55" y="0"/>
                    </a:lnTo>
                    <a:lnTo>
                      <a:pt x="144" y="53"/>
                    </a:lnTo>
                    <a:lnTo>
                      <a:pt x="53" y="144"/>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48" name="Freeform 147"/>
              <p:cNvSpPr>
                <a:spLocks/>
              </p:cNvSpPr>
              <p:nvPr/>
            </p:nvSpPr>
            <p:spPr bwMode="auto">
              <a:xfrm>
                <a:off x="1847850" y="4271963"/>
                <a:ext cx="227013" cy="228600"/>
              </a:xfrm>
              <a:custGeom>
                <a:avLst/>
                <a:gdLst>
                  <a:gd name="T0" fmla="*/ 2147483647 w 143"/>
                  <a:gd name="T1" fmla="*/ 2147483647 h 144"/>
                  <a:gd name="T2" fmla="*/ 2147483647 w 143"/>
                  <a:gd name="T3" fmla="*/ 2147483647 h 144"/>
                  <a:gd name="T4" fmla="*/ 0 w 143"/>
                  <a:gd name="T5" fmla="*/ 2147483647 h 144"/>
                  <a:gd name="T6" fmla="*/ 2147483647 w 143"/>
                  <a:gd name="T7" fmla="*/ 0 h 144"/>
                  <a:gd name="T8" fmla="*/ 2147483647 w 143"/>
                  <a:gd name="T9" fmla="*/ 2147483647 h 144"/>
                  <a:gd name="T10" fmla="*/ 0 60000 65536"/>
                  <a:gd name="T11" fmla="*/ 0 60000 65536"/>
                  <a:gd name="T12" fmla="*/ 0 60000 65536"/>
                  <a:gd name="T13" fmla="*/ 0 60000 65536"/>
                  <a:gd name="T14" fmla="*/ 0 60000 65536"/>
                  <a:gd name="T15" fmla="*/ 0 w 143"/>
                  <a:gd name="T16" fmla="*/ 0 h 144"/>
                  <a:gd name="T17" fmla="*/ 143 w 143"/>
                  <a:gd name="T18" fmla="*/ 144 h 144"/>
                </a:gdLst>
                <a:ahLst/>
                <a:cxnLst>
                  <a:cxn ang="T10">
                    <a:pos x="T0" y="T1"/>
                  </a:cxn>
                  <a:cxn ang="T11">
                    <a:pos x="T2" y="T3"/>
                  </a:cxn>
                  <a:cxn ang="T12">
                    <a:pos x="T4" y="T5"/>
                  </a:cxn>
                  <a:cxn ang="T13">
                    <a:pos x="T6" y="T7"/>
                  </a:cxn>
                  <a:cxn ang="T14">
                    <a:pos x="T8" y="T9"/>
                  </a:cxn>
                </a:cxnLst>
                <a:rect l="T15" t="T16" r="T17" b="T18"/>
                <a:pathLst>
                  <a:path w="143" h="144">
                    <a:moveTo>
                      <a:pt x="143" y="91"/>
                    </a:moveTo>
                    <a:lnTo>
                      <a:pt x="54" y="144"/>
                    </a:lnTo>
                    <a:lnTo>
                      <a:pt x="0" y="89"/>
                    </a:lnTo>
                    <a:lnTo>
                      <a:pt x="54" y="0"/>
                    </a:lnTo>
                    <a:lnTo>
                      <a:pt x="143" y="91"/>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49" name="Freeform 148"/>
              <p:cNvSpPr>
                <a:spLocks/>
              </p:cNvSpPr>
              <p:nvPr/>
            </p:nvSpPr>
            <p:spPr bwMode="auto">
              <a:xfrm>
                <a:off x="2682875" y="3857626"/>
                <a:ext cx="333375" cy="331788"/>
              </a:xfrm>
              <a:custGeom>
                <a:avLst/>
                <a:gdLst>
                  <a:gd name="T0" fmla="*/ 0 w 118"/>
                  <a:gd name="T1" fmla="*/ 2147483647 h 117"/>
                  <a:gd name="T2" fmla="*/ 2147483647 w 118"/>
                  <a:gd name="T3" fmla="*/ 0 h 117"/>
                  <a:gd name="T4" fmla="*/ 2147483647 w 118"/>
                  <a:gd name="T5" fmla="*/ 0 h 117"/>
                  <a:gd name="T6" fmla="*/ 2147483647 w 118"/>
                  <a:gd name="T7" fmla="*/ 0 h 117"/>
                  <a:gd name="T8" fmla="*/ 2147483647 w 118"/>
                  <a:gd name="T9" fmla="*/ 2147483647 h 117"/>
                  <a:gd name="T10" fmla="*/ 2147483647 w 118"/>
                  <a:gd name="T11" fmla="*/ 2147483647 h 117"/>
                  <a:gd name="T12" fmla="*/ 2147483647 w 118"/>
                  <a:gd name="T13" fmla="*/ 2147483647 h 117"/>
                  <a:gd name="T14" fmla="*/ 2147483647 w 118"/>
                  <a:gd name="T15" fmla="*/ 2147483647 h 117"/>
                  <a:gd name="T16" fmla="*/ 2147483647 w 118"/>
                  <a:gd name="T17" fmla="*/ 2147483647 h 117"/>
                  <a:gd name="T18" fmla="*/ 2147483647 w 118"/>
                  <a:gd name="T19" fmla="*/ 2147483647 h 117"/>
                  <a:gd name="T20" fmla="*/ 0 w 118"/>
                  <a:gd name="T21" fmla="*/ 2147483647 h 117"/>
                  <a:gd name="T22" fmla="*/ 0 w 118"/>
                  <a:gd name="T23" fmla="*/ 2147483647 h 1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8"/>
                  <a:gd name="T37" fmla="*/ 0 h 117"/>
                  <a:gd name="T38" fmla="*/ 118 w 118"/>
                  <a:gd name="T39" fmla="*/ 117 h 1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8" h="117">
                    <a:moveTo>
                      <a:pt x="0" y="59"/>
                    </a:moveTo>
                    <a:cubicBezTo>
                      <a:pt x="0" y="26"/>
                      <a:pt x="27" y="0"/>
                      <a:pt x="59" y="0"/>
                    </a:cubicBezTo>
                    <a:cubicBezTo>
                      <a:pt x="59" y="0"/>
                      <a:pt x="59" y="0"/>
                      <a:pt x="59" y="0"/>
                    </a:cubicBezTo>
                    <a:cubicBezTo>
                      <a:pt x="59" y="0"/>
                      <a:pt x="59" y="0"/>
                      <a:pt x="59" y="0"/>
                    </a:cubicBezTo>
                    <a:cubicBezTo>
                      <a:pt x="92" y="0"/>
                      <a:pt x="118" y="26"/>
                      <a:pt x="118" y="59"/>
                    </a:cubicBezTo>
                    <a:cubicBezTo>
                      <a:pt x="118" y="59"/>
                      <a:pt x="118" y="59"/>
                      <a:pt x="118" y="59"/>
                    </a:cubicBezTo>
                    <a:cubicBezTo>
                      <a:pt x="118" y="59"/>
                      <a:pt x="118" y="59"/>
                      <a:pt x="118" y="59"/>
                    </a:cubicBezTo>
                    <a:cubicBezTo>
                      <a:pt x="118" y="91"/>
                      <a:pt x="92" y="117"/>
                      <a:pt x="59" y="117"/>
                    </a:cubicBezTo>
                    <a:cubicBezTo>
                      <a:pt x="59" y="117"/>
                      <a:pt x="59" y="117"/>
                      <a:pt x="59" y="117"/>
                    </a:cubicBezTo>
                    <a:cubicBezTo>
                      <a:pt x="59" y="117"/>
                      <a:pt x="59" y="117"/>
                      <a:pt x="59" y="117"/>
                    </a:cubicBezTo>
                    <a:cubicBezTo>
                      <a:pt x="27" y="117"/>
                      <a:pt x="0" y="91"/>
                      <a:pt x="0" y="59"/>
                    </a:cubicBezTo>
                    <a:cubicBezTo>
                      <a:pt x="0" y="59"/>
                      <a:pt x="0" y="59"/>
                      <a:pt x="0" y="59"/>
                    </a:cubicBez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50" name="Freeform 149"/>
              <p:cNvSpPr>
                <a:spLocks/>
              </p:cNvSpPr>
              <p:nvPr/>
            </p:nvSpPr>
            <p:spPr bwMode="auto">
              <a:xfrm>
                <a:off x="2722563" y="3894138"/>
                <a:ext cx="257175" cy="258763"/>
              </a:xfrm>
              <a:custGeom>
                <a:avLst/>
                <a:gdLst>
                  <a:gd name="T0" fmla="*/ 0 w 91"/>
                  <a:gd name="T1" fmla="*/ 2147483647 h 91"/>
                  <a:gd name="T2" fmla="*/ 2147483647 w 91"/>
                  <a:gd name="T3" fmla="*/ 0 h 91"/>
                  <a:gd name="T4" fmla="*/ 2147483647 w 91"/>
                  <a:gd name="T5" fmla="*/ 0 h 91"/>
                  <a:gd name="T6" fmla="*/ 2147483647 w 91"/>
                  <a:gd name="T7" fmla="*/ 0 h 91"/>
                  <a:gd name="T8" fmla="*/ 2147483647 w 91"/>
                  <a:gd name="T9" fmla="*/ 2147483647 h 91"/>
                  <a:gd name="T10" fmla="*/ 2147483647 w 91"/>
                  <a:gd name="T11" fmla="*/ 2147483647 h 91"/>
                  <a:gd name="T12" fmla="*/ 2147483647 w 91"/>
                  <a:gd name="T13" fmla="*/ 2147483647 h 91"/>
                  <a:gd name="T14" fmla="*/ 2147483647 w 91"/>
                  <a:gd name="T15" fmla="*/ 2147483647 h 91"/>
                  <a:gd name="T16" fmla="*/ 2147483647 w 91"/>
                  <a:gd name="T17" fmla="*/ 2147483647 h 91"/>
                  <a:gd name="T18" fmla="*/ 2147483647 w 91"/>
                  <a:gd name="T19" fmla="*/ 2147483647 h 91"/>
                  <a:gd name="T20" fmla="*/ 0 w 91"/>
                  <a:gd name="T21" fmla="*/ 2147483647 h 91"/>
                  <a:gd name="T22" fmla="*/ 0 w 91"/>
                  <a:gd name="T23" fmla="*/ 2147483647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
                  <a:gd name="T37" fmla="*/ 0 h 91"/>
                  <a:gd name="T38" fmla="*/ 91 w 91"/>
                  <a:gd name="T39" fmla="*/ 91 h 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 h="91">
                    <a:moveTo>
                      <a:pt x="0" y="46"/>
                    </a:moveTo>
                    <a:cubicBezTo>
                      <a:pt x="0" y="21"/>
                      <a:pt x="20" y="0"/>
                      <a:pt x="45" y="0"/>
                    </a:cubicBezTo>
                    <a:cubicBezTo>
                      <a:pt x="45" y="0"/>
                      <a:pt x="45" y="0"/>
                      <a:pt x="45" y="0"/>
                    </a:cubicBezTo>
                    <a:cubicBezTo>
                      <a:pt x="45" y="0"/>
                      <a:pt x="45" y="0"/>
                      <a:pt x="45" y="0"/>
                    </a:cubicBezTo>
                    <a:cubicBezTo>
                      <a:pt x="71" y="0"/>
                      <a:pt x="91" y="21"/>
                      <a:pt x="91" y="46"/>
                    </a:cubicBezTo>
                    <a:cubicBezTo>
                      <a:pt x="91" y="46"/>
                      <a:pt x="91" y="46"/>
                      <a:pt x="91" y="46"/>
                    </a:cubicBezTo>
                    <a:cubicBezTo>
                      <a:pt x="91" y="46"/>
                      <a:pt x="91" y="46"/>
                      <a:pt x="91" y="46"/>
                    </a:cubicBezTo>
                    <a:cubicBezTo>
                      <a:pt x="91" y="71"/>
                      <a:pt x="71" y="91"/>
                      <a:pt x="45" y="91"/>
                    </a:cubicBezTo>
                    <a:cubicBezTo>
                      <a:pt x="45" y="91"/>
                      <a:pt x="45" y="91"/>
                      <a:pt x="45" y="91"/>
                    </a:cubicBezTo>
                    <a:cubicBezTo>
                      <a:pt x="45" y="91"/>
                      <a:pt x="45" y="91"/>
                      <a:pt x="45" y="91"/>
                    </a:cubicBezTo>
                    <a:cubicBezTo>
                      <a:pt x="20" y="91"/>
                      <a:pt x="0" y="71"/>
                      <a:pt x="0" y="46"/>
                    </a:cubicBezTo>
                    <a:cubicBezTo>
                      <a:pt x="0" y="46"/>
                      <a:pt x="0" y="46"/>
                      <a:pt x="0" y="46"/>
                    </a:cubicBez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51" name="Freeform 150"/>
              <p:cNvSpPr>
                <a:spLocks/>
              </p:cNvSpPr>
              <p:nvPr/>
            </p:nvSpPr>
            <p:spPr bwMode="auto">
              <a:xfrm>
                <a:off x="2770188" y="3951288"/>
                <a:ext cx="161925" cy="152400"/>
              </a:xfrm>
              <a:custGeom>
                <a:avLst/>
                <a:gdLst>
                  <a:gd name="T0" fmla="*/ 0 w 57"/>
                  <a:gd name="T1" fmla="*/ 2147483647 h 54"/>
                  <a:gd name="T2" fmla="*/ 2147483647 w 57"/>
                  <a:gd name="T3" fmla="*/ 0 h 54"/>
                  <a:gd name="T4" fmla="*/ 2147483647 w 57"/>
                  <a:gd name="T5" fmla="*/ 0 h 54"/>
                  <a:gd name="T6" fmla="*/ 2147483647 w 57"/>
                  <a:gd name="T7" fmla="*/ 0 h 54"/>
                  <a:gd name="T8" fmla="*/ 2147483647 w 57"/>
                  <a:gd name="T9" fmla="*/ 2147483647 h 54"/>
                  <a:gd name="T10" fmla="*/ 2147483647 w 57"/>
                  <a:gd name="T11" fmla="*/ 2147483647 h 54"/>
                  <a:gd name="T12" fmla="*/ 2147483647 w 57"/>
                  <a:gd name="T13" fmla="*/ 2147483647 h 54"/>
                  <a:gd name="T14" fmla="*/ 2147483647 w 57"/>
                  <a:gd name="T15" fmla="*/ 2147483647 h 54"/>
                  <a:gd name="T16" fmla="*/ 2147483647 w 57"/>
                  <a:gd name="T17" fmla="*/ 2147483647 h 54"/>
                  <a:gd name="T18" fmla="*/ 2147483647 w 57"/>
                  <a:gd name="T19" fmla="*/ 2147483647 h 54"/>
                  <a:gd name="T20" fmla="*/ 0 w 57"/>
                  <a:gd name="T21" fmla="*/ 2147483647 h 54"/>
                  <a:gd name="T22" fmla="*/ 0 w 57"/>
                  <a:gd name="T23" fmla="*/ 2147483647 h 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7"/>
                  <a:gd name="T37" fmla="*/ 0 h 54"/>
                  <a:gd name="T38" fmla="*/ 57 w 57"/>
                  <a:gd name="T39" fmla="*/ 54 h 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7" h="54">
                    <a:moveTo>
                      <a:pt x="0" y="27"/>
                    </a:moveTo>
                    <a:cubicBezTo>
                      <a:pt x="0" y="13"/>
                      <a:pt x="13" y="0"/>
                      <a:pt x="28" y="0"/>
                    </a:cubicBezTo>
                    <a:cubicBezTo>
                      <a:pt x="28" y="0"/>
                      <a:pt x="28" y="0"/>
                      <a:pt x="28" y="0"/>
                    </a:cubicBezTo>
                    <a:cubicBezTo>
                      <a:pt x="28" y="0"/>
                      <a:pt x="28" y="0"/>
                      <a:pt x="28" y="0"/>
                    </a:cubicBezTo>
                    <a:cubicBezTo>
                      <a:pt x="44" y="0"/>
                      <a:pt x="57" y="13"/>
                      <a:pt x="57" y="27"/>
                    </a:cubicBezTo>
                    <a:cubicBezTo>
                      <a:pt x="57" y="27"/>
                      <a:pt x="57" y="27"/>
                      <a:pt x="57" y="27"/>
                    </a:cubicBezTo>
                    <a:cubicBezTo>
                      <a:pt x="57" y="27"/>
                      <a:pt x="57" y="27"/>
                      <a:pt x="57" y="27"/>
                    </a:cubicBezTo>
                    <a:cubicBezTo>
                      <a:pt x="57" y="42"/>
                      <a:pt x="44" y="54"/>
                      <a:pt x="28" y="54"/>
                    </a:cubicBezTo>
                    <a:cubicBezTo>
                      <a:pt x="28" y="54"/>
                      <a:pt x="28" y="54"/>
                      <a:pt x="28" y="54"/>
                    </a:cubicBezTo>
                    <a:cubicBezTo>
                      <a:pt x="28" y="54"/>
                      <a:pt x="28" y="54"/>
                      <a:pt x="28" y="54"/>
                    </a:cubicBezTo>
                    <a:cubicBezTo>
                      <a:pt x="13" y="54"/>
                      <a:pt x="0" y="42"/>
                      <a:pt x="0" y="27"/>
                    </a:cubicBezTo>
                    <a:cubicBezTo>
                      <a:pt x="0" y="27"/>
                      <a:pt x="0" y="27"/>
                      <a:pt x="0"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52" name="Freeform 151"/>
              <p:cNvSpPr>
                <a:spLocks/>
              </p:cNvSpPr>
              <p:nvPr/>
            </p:nvSpPr>
            <p:spPr bwMode="auto">
              <a:xfrm>
                <a:off x="2798763" y="3798888"/>
                <a:ext cx="104775" cy="87313"/>
              </a:xfrm>
              <a:custGeom>
                <a:avLst/>
                <a:gdLst>
                  <a:gd name="T0" fmla="*/ 0 w 66"/>
                  <a:gd name="T1" fmla="*/ 2147483647 h 55"/>
                  <a:gd name="T2" fmla="*/ 2147483647 w 66"/>
                  <a:gd name="T3" fmla="*/ 0 h 55"/>
                  <a:gd name="T4" fmla="*/ 2147483647 w 66"/>
                  <a:gd name="T5" fmla="*/ 0 h 55"/>
                  <a:gd name="T6" fmla="*/ 2147483647 w 66"/>
                  <a:gd name="T7" fmla="*/ 2147483647 h 55"/>
                  <a:gd name="T8" fmla="*/ 0 w 66"/>
                  <a:gd name="T9" fmla="*/ 2147483647 h 55"/>
                  <a:gd name="T10" fmla="*/ 0 60000 65536"/>
                  <a:gd name="T11" fmla="*/ 0 60000 65536"/>
                  <a:gd name="T12" fmla="*/ 0 60000 65536"/>
                  <a:gd name="T13" fmla="*/ 0 60000 65536"/>
                  <a:gd name="T14" fmla="*/ 0 60000 65536"/>
                  <a:gd name="T15" fmla="*/ 0 w 66"/>
                  <a:gd name="T16" fmla="*/ 0 h 55"/>
                  <a:gd name="T17" fmla="*/ 66 w 66"/>
                  <a:gd name="T18" fmla="*/ 55 h 55"/>
                </a:gdLst>
                <a:ahLst/>
                <a:cxnLst>
                  <a:cxn ang="T10">
                    <a:pos x="T0" y="T1"/>
                  </a:cxn>
                  <a:cxn ang="T11">
                    <a:pos x="T2" y="T3"/>
                  </a:cxn>
                  <a:cxn ang="T12">
                    <a:pos x="T4" y="T5"/>
                  </a:cxn>
                  <a:cxn ang="T13">
                    <a:pos x="T6" y="T7"/>
                  </a:cxn>
                  <a:cxn ang="T14">
                    <a:pos x="T8" y="T9"/>
                  </a:cxn>
                </a:cxnLst>
                <a:rect l="T15" t="T16" r="T17" b="T18"/>
                <a:pathLst>
                  <a:path w="66" h="55">
                    <a:moveTo>
                      <a:pt x="0" y="55"/>
                    </a:moveTo>
                    <a:lnTo>
                      <a:pt x="13" y="0"/>
                    </a:lnTo>
                    <a:lnTo>
                      <a:pt x="52" y="0"/>
                    </a:lnTo>
                    <a:lnTo>
                      <a:pt x="66" y="55"/>
                    </a:lnTo>
                    <a:lnTo>
                      <a:pt x="0" y="55"/>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53" name="Freeform 152"/>
              <p:cNvSpPr>
                <a:spLocks/>
              </p:cNvSpPr>
              <p:nvPr/>
            </p:nvSpPr>
            <p:spPr bwMode="auto">
              <a:xfrm>
                <a:off x="2798763" y="4171951"/>
                <a:ext cx="104775" cy="85725"/>
              </a:xfrm>
              <a:custGeom>
                <a:avLst/>
                <a:gdLst>
                  <a:gd name="T0" fmla="*/ 2147483647 w 66"/>
                  <a:gd name="T1" fmla="*/ 0 h 54"/>
                  <a:gd name="T2" fmla="*/ 2147483647 w 66"/>
                  <a:gd name="T3" fmla="*/ 2147483647 h 54"/>
                  <a:gd name="T4" fmla="*/ 2147483647 w 66"/>
                  <a:gd name="T5" fmla="*/ 2147483647 h 54"/>
                  <a:gd name="T6" fmla="*/ 0 w 66"/>
                  <a:gd name="T7" fmla="*/ 0 h 54"/>
                  <a:gd name="T8" fmla="*/ 2147483647 w 66"/>
                  <a:gd name="T9" fmla="*/ 0 h 54"/>
                  <a:gd name="T10" fmla="*/ 0 60000 65536"/>
                  <a:gd name="T11" fmla="*/ 0 60000 65536"/>
                  <a:gd name="T12" fmla="*/ 0 60000 65536"/>
                  <a:gd name="T13" fmla="*/ 0 60000 65536"/>
                  <a:gd name="T14" fmla="*/ 0 60000 65536"/>
                  <a:gd name="T15" fmla="*/ 0 w 66"/>
                  <a:gd name="T16" fmla="*/ 0 h 54"/>
                  <a:gd name="T17" fmla="*/ 66 w 66"/>
                  <a:gd name="T18" fmla="*/ 54 h 54"/>
                </a:gdLst>
                <a:ahLst/>
                <a:cxnLst>
                  <a:cxn ang="T10">
                    <a:pos x="T0" y="T1"/>
                  </a:cxn>
                  <a:cxn ang="T11">
                    <a:pos x="T2" y="T3"/>
                  </a:cxn>
                  <a:cxn ang="T12">
                    <a:pos x="T4" y="T5"/>
                  </a:cxn>
                  <a:cxn ang="T13">
                    <a:pos x="T6" y="T7"/>
                  </a:cxn>
                  <a:cxn ang="T14">
                    <a:pos x="T8" y="T9"/>
                  </a:cxn>
                </a:cxnLst>
                <a:rect l="T15" t="T16" r="T17" b="T18"/>
                <a:pathLst>
                  <a:path w="66" h="54">
                    <a:moveTo>
                      <a:pt x="66" y="0"/>
                    </a:moveTo>
                    <a:lnTo>
                      <a:pt x="52" y="54"/>
                    </a:lnTo>
                    <a:lnTo>
                      <a:pt x="13" y="54"/>
                    </a:lnTo>
                    <a:lnTo>
                      <a:pt x="0" y="0"/>
                    </a:lnTo>
                    <a:lnTo>
                      <a:pt x="66"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54" name="Freeform 153"/>
              <p:cNvSpPr>
                <a:spLocks/>
              </p:cNvSpPr>
              <p:nvPr/>
            </p:nvSpPr>
            <p:spPr bwMode="auto">
              <a:xfrm>
                <a:off x="2989263" y="3970338"/>
                <a:ext cx="84138" cy="114300"/>
              </a:xfrm>
              <a:custGeom>
                <a:avLst/>
                <a:gdLst>
                  <a:gd name="T0" fmla="*/ 0 w 53"/>
                  <a:gd name="T1" fmla="*/ 0 h 72"/>
                  <a:gd name="T2" fmla="*/ 2147483647 w 53"/>
                  <a:gd name="T3" fmla="*/ 2147483647 h 72"/>
                  <a:gd name="T4" fmla="*/ 2147483647 w 53"/>
                  <a:gd name="T5" fmla="*/ 2147483647 h 72"/>
                  <a:gd name="T6" fmla="*/ 0 w 53"/>
                  <a:gd name="T7" fmla="*/ 2147483647 h 72"/>
                  <a:gd name="T8" fmla="*/ 0 w 53"/>
                  <a:gd name="T9" fmla="*/ 0 h 72"/>
                  <a:gd name="T10" fmla="*/ 0 60000 65536"/>
                  <a:gd name="T11" fmla="*/ 0 60000 65536"/>
                  <a:gd name="T12" fmla="*/ 0 60000 65536"/>
                  <a:gd name="T13" fmla="*/ 0 60000 65536"/>
                  <a:gd name="T14" fmla="*/ 0 60000 65536"/>
                  <a:gd name="T15" fmla="*/ 0 w 53"/>
                  <a:gd name="T16" fmla="*/ 0 h 72"/>
                  <a:gd name="T17" fmla="*/ 53 w 53"/>
                  <a:gd name="T18" fmla="*/ 72 h 72"/>
                </a:gdLst>
                <a:ahLst/>
                <a:cxnLst>
                  <a:cxn ang="T10">
                    <a:pos x="T0" y="T1"/>
                  </a:cxn>
                  <a:cxn ang="T11">
                    <a:pos x="T2" y="T3"/>
                  </a:cxn>
                  <a:cxn ang="T12">
                    <a:pos x="T4" y="T5"/>
                  </a:cxn>
                  <a:cxn ang="T13">
                    <a:pos x="T6" y="T7"/>
                  </a:cxn>
                  <a:cxn ang="T14">
                    <a:pos x="T8" y="T9"/>
                  </a:cxn>
                </a:cxnLst>
                <a:rect l="T15" t="T16" r="T17" b="T18"/>
                <a:pathLst>
                  <a:path w="53" h="72">
                    <a:moveTo>
                      <a:pt x="0" y="0"/>
                    </a:moveTo>
                    <a:lnTo>
                      <a:pt x="53" y="15"/>
                    </a:lnTo>
                    <a:lnTo>
                      <a:pt x="53" y="59"/>
                    </a:lnTo>
                    <a:lnTo>
                      <a:pt x="0" y="72"/>
                    </a:lnTo>
                    <a:lnTo>
                      <a:pt x="0"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55" name="Freeform 154"/>
              <p:cNvSpPr>
                <a:spLocks/>
              </p:cNvSpPr>
              <p:nvPr/>
            </p:nvSpPr>
            <p:spPr bwMode="auto">
              <a:xfrm>
                <a:off x="2617788" y="3970338"/>
                <a:ext cx="96838" cy="114300"/>
              </a:xfrm>
              <a:custGeom>
                <a:avLst/>
                <a:gdLst>
                  <a:gd name="T0" fmla="*/ 2147483647 w 61"/>
                  <a:gd name="T1" fmla="*/ 2147483647 h 72"/>
                  <a:gd name="T2" fmla="*/ 0 w 61"/>
                  <a:gd name="T3" fmla="*/ 2147483647 h 72"/>
                  <a:gd name="T4" fmla="*/ 0 w 61"/>
                  <a:gd name="T5" fmla="*/ 2147483647 h 72"/>
                  <a:gd name="T6" fmla="*/ 2147483647 w 61"/>
                  <a:gd name="T7" fmla="*/ 0 h 72"/>
                  <a:gd name="T8" fmla="*/ 2147483647 w 61"/>
                  <a:gd name="T9" fmla="*/ 2147483647 h 72"/>
                  <a:gd name="T10" fmla="*/ 0 60000 65536"/>
                  <a:gd name="T11" fmla="*/ 0 60000 65536"/>
                  <a:gd name="T12" fmla="*/ 0 60000 65536"/>
                  <a:gd name="T13" fmla="*/ 0 60000 65536"/>
                  <a:gd name="T14" fmla="*/ 0 60000 65536"/>
                  <a:gd name="T15" fmla="*/ 0 w 61"/>
                  <a:gd name="T16" fmla="*/ 0 h 72"/>
                  <a:gd name="T17" fmla="*/ 61 w 61"/>
                  <a:gd name="T18" fmla="*/ 72 h 72"/>
                </a:gdLst>
                <a:ahLst/>
                <a:cxnLst>
                  <a:cxn ang="T10">
                    <a:pos x="T0" y="T1"/>
                  </a:cxn>
                  <a:cxn ang="T11">
                    <a:pos x="T2" y="T3"/>
                  </a:cxn>
                  <a:cxn ang="T12">
                    <a:pos x="T4" y="T5"/>
                  </a:cxn>
                  <a:cxn ang="T13">
                    <a:pos x="T6" y="T7"/>
                  </a:cxn>
                  <a:cxn ang="T14">
                    <a:pos x="T8" y="T9"/>
                  </a:cxn>
                </a:cxnLst>
                <a:rect l="T15" t="T16" r="T17" b="T18"/>
                <a:pathLst>
                  <a:path w="61" h="72">
                    <a:moveTo>
                      <a:pt x="61" y="72"/>
                    </a:moveTo>
                    <a:lnTo>
                      <a:pt x="0" y="58"/>
                    </a:lnTo>
                    <a:lnTo>
                      <a:pt x="0" y="15"/>
                    </a:lnTo>
                    <a:lnTo>
                      <a:pt x="61" y="0"/>
                    </a:lnTo>
                    <a:lnTo>
                      <a:pt x="61" y="72"/>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56" name="Freeform 155"/>
              <p:cNvSpPr>
                <a:spLocks/>
              </p:cNvSpPr>
              <p:nvPr/>
            </p:nvSpPr>
            <p:spPr bwMode="auto">
              <a:xfrm>
                <a:off x="2909888" y="3843338"/>
                <a:ext cx="127000" cy="125413"/>
              </a:xfrm>
              <a:custGeom>
                <a:avLst/>
                <a:gdLst>
                  <a:gd name="T0" fmla="*/ 0 w 80"/>
                  <a:gd name="T1" fmla="*/ 2147483647 h 79"/>
                  <a:gd name="T2" fmla="*/ 2147483647 w 80"/>
                  <a:gd name="T3" fmla="*/ 0 h 79"/>
                  <a:gd name="T4" fmla="*/ 2147483647 w 80"/>
                  <a:gd name="T5" fmla="*/ 2147483647 h 79"/>
                  <a:gd name="T6" fmla="*/ 2147483647 w 80"/>
                  <a:gd name="T7" fmla="*/ 2147483647 h 79"/>
                  <a:gd name="T8" fmla="*/ 0 w 80"/>
                  <a:gd name="T9" fmla="*/ 2147483647 h 79"/>
                  <a:gd name="T10" fmla="*/ 0 60000 65536"/>
                  <a:gd name="T11" fmla="*/ 0 60000 65536"/>
                  <a:gd name="T12" fmla="*/ 0 60000 65536"/>
                  <a:gd name="T13" fmla="*/ 0 60000 65536"/>
                  <a:gd name="T14" fmla="*/ 0 60000 65536"/>
                  <a:gd name="T15" fmla="*/ 0 w 80"/>
                  <a:gd name="T16" fmla="*/ 0 h 79"/>
                  <a:gd name="T17" fmla="*/ 80 w 80"/>
                  <a:gd name="T18" fmla="*/ 79 h 79"/>
                </a:gdLst>
                <a:ahLst/>
                <a:cxnLst>
                  <a:cxn ang="T10">
                    <a:pos x="T0" y="T1"/>
                  </a:cxn>
                  <a:cxn ang="T11">
                    <a:pos x="T2" y="T3"/>
                  </a:cxn>
                  <a:cxn ang="T12">
                    <a:pos x="T4" y="T5"/>
                  </a:cxn>
                  <a:cxn ang="T13">
                    <a:pos x="T6" y="T7"/>
                  </a:cxn>
                  <a:cxn ang="T14">
                    <a:pos x="T8" y="T9"/>
                  </a:cxn>
                </a:cxnLst>
                <a:rect l="T15" t="T16" r="T17" b="T18"/>
                <a:pathLst>
                  <a:path w="80" h="79">
                    <a:moveTo>
                      <a:pt x="0" y="29"/>
                    </a:moveTo>
                    <a:lnTo>
                      <a:pt x="50" y="0"/>
                    </a:lnTo>
                    <a:lnTo>
                      <a:pt x="80" y="30"/>
                    </a:lnTo>
                    <a:lnTo>
                      <a:pt x="50" y="79"/>
                    </a:lnTo>
                    <a:lnTo>
                      <a:pt x="0" y="2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57" name="Freeform 156"/>
              <p:cNvSpPr>
                <a:spLocks/>
              </p:cNvSpPr>
              <p:nvPr/>
            </p:nvSpPr>
            <p:spPr bwMode="auto">
              <a:xfrm>
                <a:off x="2911475" y="4087813"/>
                <a:ext cx="125413" cy="123825"/>
              </a:xfrm>
              <a:custGeom>
                <a:avLst/>
                <a:gdLst>
                  <a:gd name="T0" fmla="*/ 2147483647 w 79"/>
                  <a:gd name="T1" fmla="*/ 0 h 78"/>
                  <a:gd name="T2" fmla="*/ 2147483647 w 79"/>
                  <a:gd name="T3" fmla="*/ 2147483647 h 78"/>
                  <a:gd name="T4" fmla="*/ 2147483647 w 79"/>
                  <a:gd name="T5" fmla="*/ 2147483647 h 78"/>
                  <a:gd name="T6" fmla="*/ 0 w 79"/>
                  <a:gd name="T7" fmla="*/ 2147483647 h 78"/>
                  <a:gd name="T8" fmla="*/ 2147483647 w 79"/>
                  <a:gd name="T9" fmla="*/ 0 h 78"/>
                  <a:gd name="T10" fmla="*/ 0 60000 65536"/>
                  <a:gd name="T11" fmla="*/ 0 60000 65536"/>
                  <a:gd name="T12" fmla="*/ 0 60000 65536"/>
                  <a:gd name="T13" fmla="*/ 0 60000 65536"/>
                  <a:gd name="T14" fmla="*/ 0 60000 65536"/>
                  <a:gd name="T15" fmla="*/ 0 w 79"/>
                  <a:gd name="T16" fmla="*/ 0 h 78"/>
                  <a:gd name="T17" fmla="*/ 79 w 79"/>
                  <a:gd name="T18" fmla="*/ 78 h 78"/>
                </a:gdLst>
                <a:ahLst/>
                <a:cxnLst>
                  <a:cxn ang="T10">
                    <a:pos x="T0" y="T1"/>
                  </a:cxn>
                  <a:cxn ang="T11">
                    <a:pos x="T2" y="T3"/>
                  </a:cxn>
                  <a:cxn ang="T12">
                    <a:pos x="T4" y="T5"/>
                  </a:cxn>
                  <a:cxn ang="T13">
                    <a:pos x="T6" y="T7"/>
                  </a:cxn>
                  <a:cxn ang="T14">
                    <a:pos x="T8" y="T9"/>
                  </a:cxn>
                </a:cxnLst>
                <a:rect l="T15" t="T16" r="T17" b="T18"/>
                <a:pathLst>
                  <a:path w="79" h="78">
                    <a:moveTo>
                      <a:pt x="50" y="0"/>
                    </a:moveTo>
                    <a:lnTo>
                      <a:pt x="79" y="50"/>
                    </a:lnTo>
                    <a:lnTo>
                      <a:pt x="49" y="78"/>
                    </a:lnTo>
                    <a:lnTo>
                      <a:pt x="0" y="50"/>
                    </a:lnTo>
                    <a:lnTo>
                      <a:pt x="5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58" name="Freeform 157"/>
              <p:cNvSpPr>
                <a:spLocks/>
              </p:cNvSpPr>
              <p:nvPr/>
            </p:nvSpPr>
            <p:spPr bwMode="auto">
              <a:xfrm>
                <a:off x="2660650" y="3846513"/>
                <a:ext cx="123825" cy="122238"/>
              </a:xfrm>
              <a:custGeom>
                <a:avLst/>
                <a:gdLst>
                  <a:gd name="T0" fmla="*/ 2147483647 w 78"/>
                  <a:gd name="T1" fmla="*/ 2147483647 h 77"/>
                  <a:gd name="T2" fmla="*/ 0 w 78"/>
                  <a:gd name="T3" fmla="*/ 2147483647 h 77"/>
                  <a:gd name="T4" fmla="*/ 2147483647 w 78"/>
                  <a:gd name="T5" fmla="*/ 0 h 77"/>
                  <a:gd name="T6" fmla="*/ 2147483647 w 78"/>
                  <a:gd name="T7" fmla="*/ 2147483647 h 77"/>
                  <a:gd name="T8" fmla="*/ 2147483647 w 78"/>
                  <a:gd name="T9" fmla="*/ 2147483647 h 77"/>
                  <a:gd name="T10" fmla="*/ 0 60000 65536"/>
                  <a:gd name="T11" fmla="*/ 0 60000 65536"/>
                  <a:gd name="T12" fmla="*/ 0 60000 65536"/>
                  <a:gd name="T13" fmla="*/ 0 60000 65536"/>
                  <a:gd name="T14" fmla="*/ 0 60000 65536"/>
                  <a:gd name="T15" fmla="*/ 0 w 78"/>
                  <a:gd name="T16" fmla="*/ 0 h 77"/>
                  <a:gd name="T17" fmla="*/ 78 w 78"/>
                  <a:gd name="T18" fmla="*/ 77 h 77"/>
                </a:gdLst>
                <a:ahLst/>
                <a:cxnLst>
                  <a:cxn ang="T10">
                    <a:pos x="T0" y="T1"/>
                  </a:cxn>
                  <a:cxn ang="T11">
                    <a:pos x="T2" y="T3"/>
                  </a:cxn>
                  <a:cxn ang="T12">
                    <a:pos x="T4" y="T5"/>
                  </a:cxn>
                  <a:cxn ang="T13">
                    <a:pos x="T6" y="T7"/>
                  </a:cxn>
                  <a:cxn ang="T14">
                    <a:pos x="T8" y="T9"/>
                  </a:cxn>
                </a:cxnLst>
                <a:rect l="T15" t="T16" r="T17" b="T18"/>
                <a:pathLst>
                  <a:path w="78" h="77">
                    <a:moveTo>
                      <a:pt x="30" y="77"/>
                    </a:moveTo>
                    <a:lnTo>
                      <a:pt x="0" y="30"/>
                    </a:lnTo>
                    <a:lnTo>
                      <a:pt x="32" y="0"/>
                    </a:lnTo>
                    <a:lnTo>
                      <a:pt x="78" y="28"/>
                    </a:lnTo>
                    <a:lnTo>
                      <a:pt x="30" y="77"/>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59" name="Freeform 158"/>
              <p:cNvSpPr>
                <a:spLocks/>
              </p:cNvSpPr>
              <p:nvPr/>
            </p:nvSpPr>
            <p:spPr bwMode="auto">
              <a:xfrm>
                <a:off x="2660650" y="4084638"/>
                <a:ext cx="123825" cy="122238"/>
              </a:xfrm>
              <a:custGeom>
                <a:avLst/>
                <a:gdLst>
                  <a:gd name="T0" fmla="*/ 2147483647 w 78"/>
                  <a:gd name="T1" fmla="*/ 2147483647 h 77"/>
                  <a:gd name="T2" fmla="*/ 2147483647 w 78"/>
                  <a:gd name="T3" fmla="*/ 2147483647 h 77"/>
                  <a:gd name="T4" fmla="*/ 0 w 78"/>
                  <a:gd name="T5" fmla="*/ 2147483647 h 77"/>
                  <a:gd name="T6" fmla="*/ 2147483647 w 78"/>
                  <a:gd name="T7" fmla="*/ 0 h 77"/>
                  <a:gd name="T8" fmla="*/ 2147483647 w 78"/>
                  <a:gd name="T9" fmla="*/ 2147483647 h 77"/>
                  <a:gd name="T10" fmla="*/ 0 60000 65536"/>
                  <a:gd name="T11" fmla="*/ 0 60000 65536"/>
                  <a:gd name="T12" fmla="*/ 0 60000 65536"/>
                  <a:gd name="T13" fmla="*/ 0 60000 65536"/>
                  <a:gd name="T14" fmla="*/ 0 60000 65536"/>
                  <a:gd name="T15" fmla="*/ 0 w 78"/>
                  <a:gd name="T16" fmla="*/ 0 h 77"/>
                  <a:gd name="T17" fmla="*/ 78 w 78"/>
                  <a:gd name="T18" fmla="*/ 77 h 77"/>
                </a:gdLst>
                <a:ahLst/>
                <a:cxnLst>
                  <a:cxn ang="T10">
                    <a:pos x="T0" y="T1"/>
                  </a:cxn>
                  <a:cxn ang="T11">
                    <a:pos x="T2" y="T3"/>
                  </a:cxn>
                  <a:cxn ang="T12">
                    <a:pos x="T4" y="T5"/>
                  </a:cxn>
                  <a:cxn ang="T13">
                    <a:pos x="T6" y="T7"/>
                  </a:cxn>
                  <a:cxn ang="T14">
                    <a:pos x="T8" y="T9"/>
                  </a:cxn>
                </a:cxnLst>
                <a:rect l="T15" t="T16" r="T17" b="T18"/>
                <a:pathLst>
                  <a:path w="78" h="77">
                    <a:moveTo>
                      <a:pt x="78" y="48"/>
                    </a:moveTo>
                    <a:lnTo>
                      <a:pt x="30" y="77"/>
                    </a:lnTo>
                    <a:lnTo>
                      <a:pt x="0" y="46"/>
                    </a:lnTo>
                    <a:lnTo>
                      <a:pt x="28" y="0"/>
                    </a:lnTo>
                    <a:lnTo>
                      <a:pt x="78" y="48"/>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0" name="Group 165"/>
            <p:cNvGrpSpPr>
              <a:grpSpLocks noChangeAspect="1"/>
            </p:cNvGrpSpPr>
            <p:nvPr/>
          </p:nvGrpSpPr>
          <p:grpSpPr bwMode="auto">
            <a:xfrm>
              <a:off x="7293949" y="5007578"/>
              <a:ext cx="549410" cy="593834"/>
              <a:chOff x="4906963" y="3924300"/>
              <a:chExt cx="962025" cy="1039813"/>
            </a:xfrm>
          </p:grpSpPr>
          <p:sp>
            <p:nvSpPr>
              <p:cNvPr id="131" name="Freeform 98"/>
              <p:cNvSpPr>
                <a:spLocks/>
              </p:cNvSpPr>
              <p:nvPr/>
            </p:nvSpPr>
            <p:spPr bwMode="auto">
              <a:xfrm>
                <a:off x="5040313" y="3981450"/>
                <a:ext cx="684213" cy="752475"/>
              </a:xfrm>
              <a:custGeom>
                <a:avLst/>
                <a:gdLst>
                  <a:gd name="T0" fmla="*/ 0 w 242"/>
                  <a:gd name="T1" fmla="*/ 2147483647 h 266"/>
                  <a:gd name="T2" fmla="*/ 2147483647 w 242"/>
                  <a:gd name="T3" fmla="*/ 0 h 266"/>
                  <a:gd name="T4" fmla="*/ 2147483647 w 242"/>
                  <a:gd name="T5" fmla="*/ 2147483647 h 266"/>
                  <a:gd name="T6" fmla="*/ 2147483647 w 242"/>
                  <a:gd name="T7" fmla="*/ 2147483647 h 266"/>
                  <a:gd name="T8" fmla="*/ 2147483647 w 242"/>
                  <a:gd name="T9" fmla="*/ 2147483647 h 266"/>
                  <a:gd name="T10" fmla="*/ 2147483647 w 242"/>
                  <a:gd name="T11" fmla="*/ 2147483647 h 266"/>
                  <a:gd name="T12" fmla="*/ 2147483647 w 242"/>
                  <a:gd name="T13" fmla="*/ 2147483647 h 266"/>
                  <a:gd name="T14" fmla="*/ 2147483647 w 242"/>
                  <a:gd name="T15" fmla="*/ 2147483647 h 266"/>
                  <a:gd name="T16" fmla="*/ 0 w 242"/>
                  <a:gd name="T17" fmla="*/ 2147483647 h 266"/>
                  <a:gd name="T18" fmla="*/ 0 w 242"/>
                  <a:gd name="T19" fmla="*/ 2147483647 h 266"/>
                  <a:gd name="T20" fmla="*/ 0 w 242"/>
                  <a:gd name="T21" fmla="*/ 2147483647 h 2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2"/>
                  <a:gd name="T34" fmla="*/ 0 h 266"/>
                  <a:gd name="T35" fmla="*/ 242 w 242"/>
                  <a:gd name="T36" fmla="*/ 266 h 2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2" h="266">
                    <a:moveTo>
                      <a:pt x="0" y="44"/>
                    </a:moveTo>
                    <a:cubicBezTo>
                      <a:pt x="0" y="20"/>
                      <a:pt x="54" y="0"/>
                      <a:pt x="121" y="0"/>
                    </a:cubicBezTo>
                    <a:cubicBezTo>
                      <a:pt x="188" y="0"/>
                      <a:pt x="242" y="20"/>
                      <a:pt x="242" y="44"/>
                    </a:cubicBezTo>
                    <a:cubicBezTo>
                      <a:pt x="242" y="44"/>
                      <a:pt x="242" y="44"/>
                      <a:pt x="242" y="44"/>
                    </a:cubicBezTo>
                    <a:cubicBezTo>
                      <a:pt x="242" y="44"/>
                      <a:pt x="242" y="44"/>
                      <a:pt x="242" y="44"/>
                    </a:cubicBezTo>
                    <a:cubicBezTo>
                      <a:pt x="242" y="222"/>
                      <a:pt x="242" y="222"/>
                      <a:pt x="242" y="222"/>
                    </a:cubicBezTo>
                    <a:cubicBezTo>
                      <a:pt x="242" y="222"/>
                      <a:pt x="242" y="222"/>
                      <a:pt x="242" y="222"/>
                    </a:cubicBezTo>
                    <a:cubicBezTo>
                      <a:pt x="242" y="246"/>
                      <a:pt x="188" y="266"/>
                      <a:pt x="121" y="266"/>
                    </a:cubicBezTo>
                    <a:cubicBezTo>
                      <a:pt x="54" y="266"/>
                      <a:pt x="0" y="246"/>
                      <a:pt x="0" y="222"/>
                    </a:cubicBezTo>
                    <a:cubicBezTo>
                      <a:pt x="0" y="222"/>
                      <a:pt x="0" y="222"/>
                      <a:pt x="0" y="222"/>
                    </a:cubicBezTo>
                    <a:lnTo>
                      <a:pt x="0" y="44"/>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32" name="Freeform 99"/>
              <p:cNvSpPr>
                <a:spLocks/>
              </p:cNvSpPr>
              <p:nvPr/>
            </p:nvSpPr>
            <p:spPr bwMode="auto">
              <a:xfrm>
                <a:off x="5021263" y="3924300"/>
                <a:ext cx="731838" cy="285750"/>
              </a:xfrm>
              <a:custGeom>
                <a:avLst/>
                <a:gdLst>
                  <a:gd name="T0" fmla="*/ 0 w 259"/>
                  <a:gd name="T1" fmla="*/ 2147483647 h 101"/>
                  <a:gd name="T2" fmla="*/ 2147483647 w 259"/>
                  <a:gd name="T3" fmla="*/ 0 h 101"/>
                  <a:gd name="T4" fmla="*/ 2147483647 w 259"/>
                  <a:gd name="T5" fmla="*/ 0 h 101"/>
                  <a:gd name="T6" fmla="*/ 2147483647 w 259"/>
                  <a:gd name="T7" fmla="*/ 2147483647 h 101"/>
                  <a:gd name="T8" fmla="*/ 2147483647 w 259"/>
                  <a:gd name="T9" fmla="*/ 2147483647 h 101"/>
                  <a:gd name="T10" fmla="*/ 2147483647 w 259"/>
                  <a:gd name="T11" fmla="*/ 2147483647 h 101"/>
                  <a:gd name="T12" fmla="*/ 2147483647 w 259"/>
                  <a:gd name="T13" fmla="*/ 2147483647 h 101"/>
                  <a:gd name="T14" fmla="*/ 2147483647 w 259"/>
                  <a:gd name="T15" fmla="*/ 2147483647 h 101"/>
                  <a:gd name="T16" fmla="*/ 2147483647 w 259"/>
                  <a:gd name="T17" fmla="*/ 2147483647 h 101"/>
                  <a:gd name="T18" fmla="*/ 0 w 259"/>
                  <a:gd name="T19" fmla="*/ 2147483647 h 101"/>
                  <a:gd name="T20" fmla="*/ 0 w 259"/>
                  <a:gd name="T21" fmla="*/ 2147483647 h 1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9"/>
                  <a:gd name="T34" fmla="*/ 0 h 101"/>
                  <a:gd name="T35" fmla="*/ 259 w 259"/>
                  <a:gd name="T36" fmla="*/ 101 h 10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9" h="101">
                    <a:moveTo>
                      <a:pt x="0" y="50"/>
                    </a:moveTo>
                    <a:cubicBezTo>
                      <a:pt x="0" y="23"/>
                      <a:pt x="58" y="0"/>
                      <a:pt x="130" y="0"/>
                    </a:cubicBezTo>
                    <a:cubicBezTo>
                      <a:pt x="130" y="0"/>
                      <a:pt x="130" y="0"/>
                      <a:pt x="130" y="0"/>
                    </a:cubicBezTo>
                    <a:cubicBezTo>
                      <a:pt x="202" y="0"/>
                      <a:pt x="259" y="23"/>
                      <a:pt x="259" y="50"/>
                    </a:cubicBezTo>
                    <a:cubicBezTo>
                      <a:pt x="259" y="50"/>
                      <a:pt x="259" y="50"/>
                      <a:pt x="259" y="50"/>
                    </a:cubicBezTo>
                    <a:cubicBezTo>
                      <a:pt x="259" y="50"/>
                      <a:pt x="259" y="50"/>
                      <a:pt x="259" y="50"/>
                    </a:cubicBezTo>
                    <a:cubicBezTo>
                      <a:pt x="259" y="78"/>
                      <a:pt x="202" y="101"/>
                      <a:pt x="130" y="101"/>
                    </a:cubicBezTo>
                    <a:cubicBezTo>
                      <a:pt x="130" y="101"/>
                      <a:pt x="130" y="101"/>
                      <a:pt x="130" y="101"/>
                    </a:cubicBezTo>
                    <a:cubicBezTo>
                      <a:pt x="130" y="101"/>
                      <a:pt x="130" y="101"/>
                      <a:pt x="130" y="101"/>
                    </a:cubicBezTo>
                    <a:cubicBezTo>
                      <a:pt x="58" y="101"/>
                      <a:pt x="0" y="78"/>
                      <a:pt x="0" y="50"/>
                    </a:cubicBezTo>
                    <a:cubicBezTo>
                      <a:pt x="0" y="50"/>
                      <a:pt x="0" y="50"/>
                      <a:pt x="0"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33" name="Freeform 100"/>
              <p:cNvSpPr>
                <a:spLocks/>
              </p:cNvSpPr>
              <p:nvPr/>
            </p:nvSpPr>
            <p:spPr bwMode="auto">
              <a:xfrm>
                <a:off x="5060950" y="3943350"/>
                <a:ext cx="655638" cy="238125"/>
              </a:xfrm>
              <a:custGeom>
                <a:avLst/>
                <a:gdLst>
                  <a:gd name="T0" fmla="*/ 0 w 232"/>
                  <a:gd name="T1" fmla="*/ 2147483647 h 84"/>
                  <a:gd name="T2" fmla="*/ 2147483647 w 232"/>
                  <a:gd name="T3" fmla="*/ 0 h 84"/>
                  <a:gd name="T4" fmla="*/ 2147483647 w 232"/>
                  <a:gd name="T5" fmla="*/ 0 h 84"/>
                  <a:gd name="T6" fmla="*/ 2147483647 w 232"/>
                  <a:gd name="T7" fmla="*/ 2147483647 h 84"/>
                  <a:gd name="T8" fmla="*/ 2147483647 w 232"/>
                  <a:gd name="T9" fmla="*/ 2147483647 h 84"/>
                  <a:gd name="T10" fmla="*/ 2147483647 w 232"/>
                  <a:gd name="T11" fmla="*/ 2147483647 h 84"/>
                  <a:gd name="T12" fmla="*/ 2147483647 w 232"/>
                  <a:gd name="T13" fmla="*/ 2147483647 h 84"/>
                  <a:gd name="T14" fmla="*/ 2147483647 w 232"/>
                  <a:gd name="T15" fmla="*/ 2147483647 h 84"/>
                  <a:gd name="T16" fmla="*/ 2147483647 w 232"/>
                  <a:gd name="T17" fmla="*/ 2147483647 h 84"/>
                  <a:gd name="T18" fmla="*/ 0 w 232"/>
                  <a:gd name="T19" fmla="*/ 2147483647 h 84"/>
                  <a:gd name="T20" fmla="*/ 0 w 232"/>
                  <a:gd name="T21" fmla="*/ 2147483647 h 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2"/>
                  <a:gd name="T34" fmla="*/ 0 h 84"/>
                  <a:gd name="T35" fmla="*/ 232 w 232"/>
                  <a:gd name="T36" fmla="*/ 84 h 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2" h="84">
                    <a:moveTo>
                      <a:pt x="0" y="42"/>
                    </a:moveTo>
                    <a:cubicBezTo>
                      <a:pt x="0" y="19"/>
                      <a:pt x="52" y="0"/>
                      <a:pt x="116" y="0"/>
                    </a:cubicBezTo>
                    <a:cubicBezTo>
                      <a:pt x="116" y="0"/>
                      <a:pt x="116" y="0"/>
                      <a:pt x="116" y="0"/>
                    </a:cubicBezTo>
                    <a:cubicBezTo>
                      <a:pt x="180" y="0"/>
                      <a:pt x="232" y="19"/>
                      <a:pt x="232" y="42"/>
                    </a:cubicBezTo>
                    <a:cubicBezTo>
                      <a:pt x="232" y="42"/>
                      <a:pt x="232" y="42"/>
                      <a:pt x="232" y="42"/>
                    </a:cubicBezTo>
                    <a:cubicBezTo>
                      <a:pt x="232" y="42"/>
                      <a:pt x="232" y="42"/>
                      <a:pt x="232" y="42"/>
                    </a:cubicBezTo>
                    <a:cubicBezTo>
                      <a:pt x="232" y="65"/>
                      <a:pt x="180" y="84"/>
                      <a:pt x="116" y="84"/>
                    </a:cubicBezTo>
                    <a:cubicBezTo>
                      <a:pt x="116" y="84"/>
                      <a:pt x="116" y="84"/>
                      <a:pt x="116" y="84"/>
                    </a:cubicBezTo>
                    <a:cubicBezTo>
                      <a:pt x="116" y="84"/>
                      <a:pt x="116" y="84"/>
                      <a:pt x="116" y="84"/>
                    </a:cubicBezTo>
                    <a:cubicBezTo>
                      <a:pt x="52" y="84"/>
                      <a:pt x="0" y="65"/>
                      <a:pt x="0" y="42"/>
                    </a:cubicBezTo>
                    <a:cubicBezTo>
                      <a:pt x="0" y="42"/>
                      <a:pt x="0" y="42"/>
                      <a:pt x="0" y="42"/>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34" name="Freeform 101"/>
              <p:cNvSpPr>
                <a:spLocks/>
              </p:cNvSpPr>
              <p:nvPr/>
            </p:nvSpPr>
            <p:spPr bwMode="auto">
              <a:xfrm>
                <a:off x="4906963" y="4830763"/>
                <a:ext cx="962025" cy="76200"/>
              </a:xfrm>
              <a:custGeom>
                <a:avLst/>
                <a:gdLst>
                  <a:gd name="T0" fmla="*/ 0 w 340"/>
                  <a:gd name="T1" fmla="*/ 2147483647 h 27"/>
                  <a:gd name="T2" fmla="*/ 2147483647 w 340"/>
                  <a:gd name="T3" fmla="*/ 0 h 27"/>
                  <a:gd name="T4" fmla="*/ 2147483647 w 340"/>
                  <a:gd name="T5" fmla="*/ 0 h 27"/>
                  <a:gd name="T6" fmla="*/ 2147483647 w 340"/>
                  <a:gd name="T7" fmla="*/ 0 h 27"/>
                  <a:gd name="T8" fmla="*/ 2147483647 w 340"/>
                  <a:gd name="T9" fmla="*/ 0 h 27"/>
                  <a:gd name="T10" fmla="*/ 2147483647 w 340"/>
                  <a:gd name="T11" fmla="*/ 0 h 27"/>
                  <a:gd name="T12" fmla="*/ 2147483647 w 340"/>
                  <a:gd name="T13" fmla="*/ 2147483647 h 27"/>
                  <a:gd name="T14" fmla="*/ 2147483647 w 340"/>
                  <a:gd name="T15" fmla="*/ 2147483647 h 27"/>
                  <a:gd name="T16" fmla="*/ 2147483647 w 340"/>
                  <a:gd name="T17" fmla="*/ 2147483647 h 27"/>
                  <a:gd name="T18" fmla="*/ 2147483647 w 340"/>
                  <a:gd name="T19" fmla="*/ 2147483647 h 27"/>
                  <a:gd name="T20" fmla="*/ 2147483647 w 340"/>
                  <a:gd name="T21" fmla="*/ 2147483647 h 27"/>
                  <a:gd name="T22" fmla="*/ 2147483647 w 340"/>
                  <a:gd name="T23" fmla="*/ 2147483647 h 27"/>
                  <a:gd name="T24" fmla="*/ 2147483647 w 340"/>
                  <a:gd name="T25" fmla="*/ 2147483647 h 27"/>
                  <a:gd name="T26" fmla="*/ 2147483647 w 340"/>
                  <a:gd name="T27" fmla="*/ 2147483647 h 27"/>
                  <a:gd name="T28" fmla="*/ 2147483647 w 340"/>
                  <a:gd name="T29" fmla="*/ 2147483647 h 27"/>
                  <a:gd name="T30" fmla="*/ 2147483647 w 340"/>
                  <a:gd name="T31" fmla="*/ 2147483647 h 27"/>
                  <a:gd name="T32" fmla="*/ 0 w 340"/>
                  <a:gd name="T33" fmla="*/ 2147483647 h 27"/>
                  <a:gd name="T34" fmla="*/ 0 w 340"/>
                  <a:gd name="T35" fmla="*/ 2147483647 h 27"/>
                  <a:gd name="T36" fmla="*/ 0 w 340"/>
                  <a:gd name="T37" fmla="*/ 2147483647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0"/>
                  <a:gd name="T58" fmla="*/ 0 h 27"/>
                  <a:gd name="T59" fmla="*/ 340 w 340"/>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0" h="27">
                    <a:moveTo>
                      <a:pt x="0" y="10"/>
                    </a:moveTo>
                    <a:cubicBezTo>
                      <a:pt x="0" y="4"/>
                      <a:pt x="4" y="0"/>
                      <a:pt x="10" y="0"/>
                    </a:cubicBezTo>
                    <a:cubicBezTo>
                      <a:pt x="10" y="0"/>
                      <a:pt x="10" y="0"/>
                      <a:pt x="10" y="0"/>
                    </a:cubicBezTo>
                    <a:cubicBezTo>
                      <a:pt x="10" y="0"/>
                      <a:pt x="10" y="0"/>
                      <a:pt x="10" y="0"/>
                    </a:cubicBezTo>
                    <a:cubicBezTo>
                      <a:pt x="330" y="0"/>
                      <a:pt x="330" y="0"/>
                      <a:pt x="330" y="0"/>
                    </a:cubicBezTo>
                    <a:cubicBezTo>
                      <a:pt x="330" y="0"/>
                      <a:pt x="330" y="0"/>
                      <a:pt x="330" y="0"/>
                    </a:cubicBezTo>
                    <a:cubicBezTo>
                      <a:pt x="335" y="0"/>
                      <a:pt x="340" y="4"/>
                      <a:pt x="340" y="10"/>
                    </a:cubicBezTo>
                    <a:cubicBezTo>
                      <a:pt x="340" y="10"/>
                      <a:pt x="340" y="10"/>
                      <a:pt x="340" y="10"/>
                    </a:cubicBezTo>
                    <a:cubicBezTo>
                      <a:pt x="340" y="10"/>
                      <a:pt x="340" y="10"/>
                      <a:pt x="340" y="10"/>
                    </a:cubicBezTo>
                    <a:cubicBezTo>
                      <a:pt x="340" y="17"/>
                      <a:pt x="340" y="17"/>
                      <a:pt x="340" y="17"/>
                    </a:cubicBezTo>
                    <a:cubicBezTo>
                      <a:pt x="340" y="17"/>
                      <a:pt x="340" y="17"/>
                      <a:pt x="340" y="17"/>
                    </a:cubicBezTo>
                    <a:cubicBezTo>
                      <a:pt x="340" y="22"/>
                      <a:pt x="335" y="27"/>
                      <a:pt x="330" y="27"/>
                    </a:cubicBezTo>
                    <a:cubicBezTo>
                      <a:pt x="330" y="27"/>
                      <a:pt x="330" y="27"/>
                      <a:pt x="330" y="27"/>
                    </a:cubicBezTo>
                    <a:cubicBezTo>
                      <a:pt x="330" y="27"/>
                      <a:pt x="330" y="27"/>
                      <a:pt x="330" y="27"/>
                    </a:cubicBezTo>
                    <a:cubicBezTo>
                      <a:pt x="10" y="27"/>
                      <a:pt x="10" y="27"/>
                      <a:pt x="10" y="27"/>
                    </a:cubicBezTo>
                    <a:cubicBezTo>
                      <a:pt x="10" y="27"/>
                      <a:pt x="10" y="27"/>
                      <a:pt x="10" y="27"/>
                    </a:cubicBezTo>
                    <a:cubicBezTo>
                      <a:pt x="4" y="27"/>
                      <a:pt x="0" y="22"/>
                      <a:pt x="0" y="17"/>
                    </a:cubicBezTo>
                    <a:cubicBezTo>
                      <a:pt x="0" y="17"/>
                      <a:pt x="0" y="17"/>
                      <a:pt x="0" y="17"/>
                    </a:cubicBezTo>
                    <a:lnTo>
                      <a:pt x="0" y="1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35" name="Freeform 102"/>
              <p:cNvSpPr>
                <a:spLocks/>
              </p:cNvSpPr>
              <p:nvPr/>
            </p:nvSpPr>
            <p:spPr bwMode="auto">
              <a:xfrm>
                <a:off x="5297488" y="4781550"/>
                <a:ext cx="180975" cy="182563"/>
              </a:xfrm>
              <a:custGeom>
                <a:avLst/>
                <a:gdLst>
                  <a:gd name="T0" fmla="*/ 0 w 64"/>
                  <a:gd name="T1" fmla="*/ 2147483647 h 64"/>
                  <a:gd name="T2" fmla="*/ 2147483647 w 64"/>
                  <a:gd name="T3" fmla="*/ 0 h 64"/>
                  <a:gd name="T4" fmla="*/ 2147483647 w 64"/>
                  <a:gd name="T5" fmla="*/ 0 h 64"/>
                  <a:gd name="T6" fmla="*/ 2147483647 w 64"/>
                  <a:gd name="T7" fmla="*/ 0 h 64"/>
                  <a:gd name="T8" fmla="*/ 2147483647 w 64"/>
                  <a:gd name="T9" fmla="*/ 2147483647 h 64"/>
                  <a:gd name="T10" fmla="*/ 2147483647 w 64"/>
                  <a:gd name="T11" fmla="*/ 2147483647 h 64"/>
                  <a:gd name="T12" fmla="*/ 2147483647 w 64"/>
                  <a:gd name="T13" fmla="*/ 2147483647 h 64"/>
                  <a:gd name="T14" fmla="*/ 2147483647 w 64"/>
                  <a:gd name="T15" fmla="*/ 2147483647 h 64"/>
                  <a:gd name="T16" fmla="*/ 2147483647 w 64"/>
                  <a:gd name="T17" fmla="*/ 2147483647 h 64"/>
                  <a:gd name="T18" fmla="*/ 2147483647 w 64"/>
                  <a:gd name="T19" fmla="*/ 2147483647 h 64"/>
                  <a:gd name="T20" fmla="*/ 0 w 64"/>
                  <a:gd name="T21" fmla="*/ 2147483647 h 64"/>
                  <a:gd name="T22" fmla="*/ 0 w 64"/>
                  <a:gd name="T23" fmla="*/ 2147483647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4"/>
                  <a:gd name="T37" fmla="*/ 0 h 64"/>
                  <a:gd name="T38" fmla="*/ 64 w 64"/>
                  <a:gd name="T39" fmla="*/ 64 h 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4" h="64">
                    <a:moveTo>
                      <a:pt x="0" y="32"/>
                    </a:moveTo>
                    <a:cubicBezTo>
                      <a:pt x="0" y="14"/>
                      <a:pt x="14" y="0"/>
                      <a:pt x="32" y="0"/>
                    </a:cubicBezTo>
                    <a:cubicBezTo>
                      <a:pt x="32" y="0"/>
                      <a:pt x="32" y="0"/>
                      <a:pt x="32" y="0"/>
                    </a:cubicBezTo>
                    <a:cubicBezTo>
                      <a:pt x="32" y="0"/>
                      <a:pt x="32" y="0"/>
                      <a:pt x="32" y="0"/>
                    </a:cubicBezTo>
                    <a:cubicBezTo>
                      <a:pt x="49" y="0"/>
                      <a:pt x="64" y="14"/>
                      <a:pt x="64" y="32"/>
                    </a:cubicBezTo>
                    <a:cubicBezTo>
                      <a:pt x="64" y="32"/>
                      <a:pt x="64" y="32"/>
                      <a:pt x="64" y="32"/>
                    </a:cubicBezTo>
                    <a:cubicBezTo>
                      <a:pt x="64" y="32"/>
                      <a:pt x="64" y="32"/>
                      <a:pt x="64" y="32"/>
                    </a:cubicBezTo>
                    <a:cubicBezTo>
                      <a:pt x="64" y="49"/>
                      <a:pt x="49" y="64"/>
                      <a:pt x="32" y="64"/>
                    </a:cubicBezTo>
                    <a:cubicBezTo>
                      <a:pt x="32" y="64"/>
                      <a:pt x="32" y="64"/>
                      <a:pt x="32" y="64"/>
                    </a:cubicBezTo>
                    <a:cubicBezTo>
                      <a:pt x="32" y="64"/>
                      <a:pt x="32" y="64"/>
                      <a:pt x="32" y="64"/>
                    </a:cubicBezTo>
                    <a:cubicBezTo>
                      <a:pt x="14" y="64"/>
                      <a:pt x="0" y="49"/>
                      <a:pt x="0" y="32"/>
                    </a:cubicBezTo>
                    <a:cubicBezTo>
                      <a:pt x="0" y="32"/>
                      <a:pt x="0" y="32"/>
                      <a:pt x="0"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36" name="Freeform 103"/>
              <p:cNvSpPr>
                <a:spLocks/>
              </p:cNvSpPr>
              <p:nvPr/>
            </p:nvSpPr>
            <p:spPr bwMode="auto">
              <a:xfrm>
                <a:off x="5362575" y="4733925"/>
                <a:ext cx="49213" cy="96838"/>
              </a:xfrm>
              <a:custGeom>
                <a:avLst/>
                <a:gdLst>
                  <a:gd name="T0" fmla="*/ 0 w 31"/>
                  <a:gd name="T1" fmla="*/ 0 h 61"/>
                  <a:gd name="T2" fmla="*/ 0 w 31"/>
                  <a:gd name="T3" fmla="*/ 2147483647 h 61"/>
                  <a:gd name="T4" fmla="*/ 2147483647 w 31"/>
                  <a:gd name="T5" fmla="*/ 2147483647 h 61"/>
                  <a:gd name="T6" fmla="*/ 2147483647 w 31"/>
                  <a:gd name="T7" fmla="*/ 0 h 61"/>
                  <a:gd name="T8" fmla="*/ 0 w 31"/>
                  <a:gd name="T9" fmla="*/ 0 h 61"/>
                  <a:gd name="T10" fmla="*/ 0 w 31"/>
                  <a:gd name="T11" fmla="*/ 0 h 61"/>
                  <a:gd name="T12" fmla="*/ 0 60000 65536"/>
                  <a:gd name="T13" fmla="*/ 0 60000 65536"/>
                  <a:gd name="T14" fmla="*/ 0 60000 65536"/>
                  <a:gd name="T15" fmla="*/ 0 60000 65536"/>
                  <a:gd name="T16" fmla="*/ 0 60000 65536"/>
                  <a:gd name="T17" fmla="*/ 0 60000 65536"/>
                  <a:gd name="T18" fmla="*/ 0 w 31"/>
                  <a:gd name="T19" fmla="*/ 0 h 61"/>
                  <a:gd name="T20" fmla="*/ 31 w 31"/>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31" h="61">
                    <a:moveTo>
                      <a:pt x="0" y="0"/>
                    </a:moveTo>
                    <a:lnTo>
                      <a:pt x="0" y="61"/>
                    </a:lnTo>
                    <a:lnTo>
                      <a:pt x="31" y="61"/>
                    </a:lnTo>
                    <a:lnTo>
                      <a:pt x="31"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37" name="Freeform 104"/>
              <p:cNvSpPr>
                <a:spLocks/>
              </p:cNvSpPr>
              <p:nvPr/>
            </p:nvSpPr>
            <p:spPr bwMode="auto">
              <a:xfrm>
                <a:off x="5318125" y="4810125"/>
                <a:ext cx="133350" cy="125413"/>
              </a:xfrm>
              <a:custGeom>
                <a:avLst/>
                <a:gdLst>
                  <a:gd name="T0" fmla="*/ 0 w 47"/>
                  <a:gd name="T1" fmla="*/ 2147483647 h 44"/>
                  <a:gd name="T2" fmla="*/ 2147483647 w 47"/>
                  <a:gd name="T3" fmla="*/ 0 h 44"/>
                  <a:gd name="T4" fmla="*/ 2147483647 w 47"/>
                  <a:gd name="T5" fmla="*/ 0 h 44"/>
                  <a:gd name="T6" fmla="*/ 2147483647 w 47"/>
                  <a:gd name="T7" fmla="*/ 0 h 44"/>
                  <a:gd name="T8" fmla="*/ 2147483647 w 47"/>
                  <a:gd name="T9" fmla="*/ 2147483647 h 44"/>
                  <a:gd name="T10" fmla="*/ 2147483647 w 47"/>
                  <a:gd name="T11" fmla="*/ 2147483647 h 44"/>
                  <a:gd name="T12" fmla="*/ 2147483647 w 47"/>
                  <a:gd name="T13" fmla="*/ 2147483647 h 44"/>
                  <a:gd name="T14" fmla="*/ 2147483647 w 47"/>
                  <a:gd name="T15" fmla="*/ 2147483647 h 44"/>
                  <a:gd name="T16" fmla="*/ 2147483647 w 47"/>
                  <a:gd name="T17" fmla="*/ 2147483647 h 44"/>
                  <a:gd name="T18" fmla="*/ 2147483647 w 47"/>
                  <a:gd name="T19" fmla="*/ 2147483647 h 44"/>
                  <a:gd name="T20" fmla="*/ 0 w 47"/>
                  <a:gd name="T21" fmla="*/ 2147483647 h 44"/>
                  <a:gd name="T22" fmla="*/ 0 w 47"/>
                  <a:gd name="T23" fmla="*/ 2147483647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
                  <a:gd name="T37" fmla="*/ 0 h 44"/>
                  <a:gd name="T38" fmla="*/ 47 w 47"/>
                  <a:gd name="T39" fmla="*/ 44 h 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 h="44">
                    <a:moveTo>
                      <a:pt x="0" y="22"/>
                    </a:moveTo>
                    <a:cubicBezTo>
                      <a:pt x="0" y="10"/>
                      <a:pt x="10" y="0"/>
                      <a:pt x="23" y="0"/>
                    </a:cubicBezTo>
                    <a:cubicBezTo>
                      <a:pt x="23" y="0"/>
                      <a:pt x="23" y="0"/>
                      <a:pt x="23" y="0"/>
                    </a:cubicBezTo>
                    <a:cubicBezTo>
                      <a:pt x="23" y="0"/>
                      <a:pt x="23" y="0"/>
                      <a:pt x="23" y="0"/>
                    </a:cubicBezTo>
                    <a:cubicBezTo>
                      <a:pt x="36" y="0"/>
                      <a:pt x="47" y="10"/>
                      <a:pt x="47" y="22"/>
                    </a:cubicBezTo>
                    <a:cubicBezTo>
                      <a:pt x="47" y="22"/>
                      <a:pt x="47" y="22"/>
                      <a:pt x="47" y="22"/>
                    </a:cubicBezTo>
                    <a:cubicBezTo>
                      <a:pt x="47" y="22"/>
                      <a:pt x="47" y="22"/>
                      <a:pt x="47" y="22"/>
                    </a:cubicBezTo>
                    <a:cubicBezTo>
                      <a:pt x="47" y="34"/>
                      <a:pt x="36" y="44"/>
                      <a:pt x="23" y="44"/>
                    </a:cubicBezTo>
                    <a:cubicBezTo>
                      <a:pt x="23" y="44"/>
                      <a:pt x="23" y="44"/>
                      <a:pt x="23" y="44"/>
                    </a:cubicBezTo>
                    <a:cubicBezTo>
                      <a:pt x="23" y="44"/>
                      <a:pt x="23" y="44"/>
                      <a:pt x="23" y="44"/>
                    </a:cubicBezTo>
                    <a:cubicBezTo>
                      <a:pt x="10" y="44"/>
                      <a:pt x="0" y="34"/>
                      <a:pt x="0" y="22"/>
                    </a:cubicBezTo>
                    <a:cubicBezTo>
                      <a:pt x="0" y="22"/>
                      <a:pt x="0" y="22"/>
                      <a:pt x="0" y="22"/>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65" name="TextBox 164"/>
          <p:cNvSpPr txBox="1"/>
          <p:nvPr/>
        </p:nvSpPr>
        <p:spPr>
          <a:xfrm>
            <a:off x="416056" y="3475022"/>
            <a:ext cx="1035475" cy="42182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Application Developers</a:t>
            </a:r>
          </a:p>
        </p:txBody>
      </p:sp>
      <p:grpSp>
        <p:nvGrpSpPr>
          <p:cNvPr id="166" name="Group 165"/>
          <p:cNvGrpSpPr/>
          <p:nvPr/>
        </p:nvGrpSpPr>
        <p:grpSpPr>
          <a:xfrm>
            <a:off x="1653416" y="2695698"/>
            <a:ext cx="998577" cy="1035029"/>
            <a:chOff x="3646291" y="1728209"/>
            <a:chExt cx="1193094" cy="1132790"/>
          </a:xfrm>
        </p:grpSpPr>
        <p:sp>
          <p:nvSpPr>
            <p:cNvPr id="167" name="TextBox 166"/>
            <p:cNvSpPr txBox="1"/>
            <p:nvPr/>
          </p:nvSpPr>
          <p:spPr>
            <a:xfrm>
              <a:off x="3646291" y="1728209"/>
              <a:ext cx="1193094" cy="27699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API Portal</a:t>
              </a:r>
            </a:p>
          </p:txBody>
        </p:sp>
        <p:grpSp>
          <p:nvGrpSpPr>
            <p:cNvPr id="168" name="Group 158"/>
            <p:cNvGrpSpPr>
              <a:grpSpLocks noChangeAspect="1"/>
            </p:cNvGrpSpPr>
            <p:nvPr/>
          </p:nvGrpSpPr>
          <p:grpSpPr bwMode="auto">
            <a:xfrm>
              <a:off x="3735298" y="2021649"/>
              <a:ext cx="1015080" cy="839350"/>
              <a:chOff x="5903917" y="5086337"/>
              <a:chExt cx="1544639" cy="1277941"/>
            </a:xfrm>
          </p:grpSpPr>
          <p:sp>
            <p:nvSpPr>
              <p:cNvPr id="169" name="Freeform 89"/>
              <p:cNvSpPr>
                <a:spLocks/>
              </p:cNvSpPr>
              <p:nvPr/>
            </p:nvSpPr>
            <p:spPr bwMode="auto">
              <a:xfrm>
                <a:off x="6486527" y="6057884"/>
                <a:ext cx="379413" cy="173038"/>
              </a:xfrm>
              <a:custGeom>
                <a:avLst/>
                <a:gdLst>
                  <a:gd name="T0" fmla="*/ 0 w 239"/>
                  <a:gd name="T1" fmla="*/ 0 h 109"/>
                  <a:gd name="T2" fmla="*/ 0 w 239"/>
                  <a:gd name="T3" fmla="*/ 2147483647 h 109"/>
                  <a:gd name="T4" fmla="*/ 2147483647 w 239"/>
                  <a:gd name="T5" fmla="*/ 2147483647 h 109"/>
                  <a:gd name="T6" fmla="*/ 2147483647 w 239"/>
                  <a:gd name="T7" fmla="*/ 0 h 109"/>
                  <a:gd name="T8" fmla="*/ 0 w 239"/>
                  <a:gd name="T9" fmla="*/ 0 h 109"/>
                  <a:gd name="T10" fmla="*/ 0 w 239"/>
                  <a:gd name="T11" fmla="*/ 0 h 109"/>
                  <a:gd name="T12" fmla="*/ 0 60000 65536"/>
                  <a:gd name="T13" fmla="*/ 0 60000 65536"/>
                  <a:gd name="T14" fmla="*/ 0 60000 65536"/>
                  <a:gd name="T15" fmla="*/ 0 60000 65536"/>
                  <a:gd name="T16" fmla="*/ 0 60000 65536"/>
                  <a:gd name="T17" fmla="*/ 0 60000 65536"/>
                  <a:gd name="T18" fmla="*/ 0 w 239"/>
                  <a:gd name="T19" fmla="*/ 0 h 109"/>
                  <a:gd name="T20" fmla="*/ 239 w 239"/>
                  <a:gd name="T21" fmla="*/ 109 h 109"/>
                </a:gdLst>
                <a:ahLst/>
                <a:cxnLst>
                  <a:cxn ang="T12">
                    <a:pos x="T0" y="T1"/>
                  </a:cxn>
                  <a:cxn ang="T13">
                    <a:pos x="T2" y="T3"/>
                  </a:cxn>
                  <a:cxn ang="T14">
                    <a:pos x="T4" y="T5"/>
                  </a:cxn>
                  <a:cxn ang="T15">
                    <a:pos x="T6" y="T7"/>
                  </a:cxn>
                  <a:cxn ang="T16">
                    <a:pos x="T8" y="T9"/>
                  </a:cxn>
                  <a:cxn ang="T17">
                    <a:pos x="T10" y="T11"/>
                  </a:cxn>
                </a:cxnLst>
                <a:rect l="T18" t="T19" r="T20" b="T21"/>
                <a:pathLst>
                  <a:path w="239" h="109">
                    <a:moveTo>
                      <a:pt x="0" y="0"/>
                    </a:moveTo>
                    <a:lnTo>
                      <a:pt x="0" y="109"/>
                    </a:lnTo>
                    <a:lnTo>
                      <a:pt x="239" y="109"/>
                    </a:lnTo>
                    <a:lnTo>
                      <a:pt x="239"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70" name="Freeform 90"/>
              <p:cNvSpPr>
                <a:spLocks/>
              </p:cNvSpPr>
              <p:nvPr/>
            </p:nvSpPr>
            <p:spPr bwMode="auto">
              <a:xfrm>
                <a:off x="5903917" y="5086337"/>
                <a:ext cx="1544639" cy="1028697"/>
              </a:xfrm>
              <a:custGeom>
                <a:avLst/>
                <a:gdLst>
                  <a:gd name="T0" fmla="*/ 0 w 546"/>
                  <a:gd name="T1" fmla="*/ 2147483647 h 363"/>
                  <a:gd name="T2" fmla="*/ 2147483647 w 546"/>
                  <a:gd name="T3" fmla="*/ 0 h 363"/>
                  <a:gd name="T4" fmla="*/ 2147483647 w 546"/>
                  <a:gd name="T5" fmla="*/ 0 h 363"/>
                  <a:gd name="T6" fmla="*/ 2147483647 w 546"/>
                  <a:gd name="T7" fmla="*/ 0 h 363"/>
                  <a:gd name="T8" fmla="*/ 2147483647 w 546"/>
                  <a:gd name="T9" fmla="*/ 0 h 363"/>
                  <a:gd name="T10" fmla="*/ 2147483647 w 546"/>
                  <a:gd name="T11" fmla="*/ 0 h 363"/>
                  <a:gd name="T12" fmla="*/ 2147483647 w 546"/>
                  <a:gd name="T13" fmla="*/ 2147483647 h 363"/>
                  <a:gd name="T14" fmla="*/ 2147483647 w 546"/>
                  <a:gd name="T15" fmla="*/ 2147483647 h 363"/>
                  <a:gd name="T16" fmla="*/ 2147483647 w 546"/>
                  <a:gd name="T17" fmla="*/ 2147483647 h 363"/>
                  <a:gd name="T18" fmla="*/ 2147483647 w 546"/>
                  <a:gd name="T19" fmla="*/ 2147483647 h 363"/>
                  <a:gd name="T20" fmla="*/ 2147483647 w 546"/>
                  <a:gd name="T21" fmla="*/ 2147483647 h 363"/>
                  <a:gd name="T22" fmla="*/ 2147483647 w 546"/>
                  <a:gd name="T23" fmla="*/ 2147483647 h 363"/>
                  <a:gd name="T24" fmla="*/ 2147483647 w 546"/>
                  <a:gd name="T25" fmla="*/ 2147483647 h 363"/>
                  <a:gd name="T26" fmla="*/ 2147483647 w 546"/>
                  <a:gd name="T27" fmla="*/ 2147483647 h 363"/>
                  <a:gd name="T28" fmla="*/ 2147483647 w 546"/>
                  <a:gd name="T29" fmla="*/ 2147483647 h 363"/>
                  <a:gd name="T30" fmla="*/ 2147483647 w 546"/>
                  <a:gd name="T31" fmla="*/ 2147483647 h 363"/>
                  <a:gd name="T32" fmla="*/ 0 w 546"/>
                  <a:gd name="T33" fmla="*/ 2147483647 h 363"/>
                  <a:gd name="T34" fmla="*/ 0 w 546"/>
                  <a:gd name="T35" fmla="*/ 2147483647 h 363"/>
                  <a:gd name="T36" fmla="*/ 0 w 546"/>
                  <a:gd name="T37" fmla="*/ 2147483647 h 3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6"/>
                  <a:gd name="T58" fmla="*/ 0 h 363"/>
                  <a:gd name="T59" fmla="*/ 546 w 546"/>
                  <a:gd name="T60" fmla="*/ 363 h 3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6" h="363">
                    <a:moveTo>
                      <a:pt x="0" y="39"/>
                    </a:moveTo>
                    <a:cubicBezTo>
                      <a:pt x="0" y="17"/>
                      <a:pt x="17" y="0"/>
                      <a:pt x="39" y="0"/>
                    </a:cubicBezTo>
                    <a:cubicBezTo>
                      <a:pt x="39" y="0"/>
                      <a:pt x="39" y="0"/>
                      <a:pt x="39" y="0"/>
                    </a:cubicBezTo>
                    <a:cubicBezTo>
                      <a:pt x="39" y="0"/>
                      <a:pt x="39" y="0"/>
                      <a:pt x="39" y="0"/>
                    </a:cubicBezTo>
                    <a:cubicBezTo>
                      <a:pt x="507" y="0"/>
                      <a:pt x="507" y="0"/>
                      <a:pt x="507" y="0"/>
                    </a:cubicBezTo>
                    <a:cubicBezTo>
                      <a:pt x="507" y="0"/>
                      <a:pt x="507" y="0"/>
                      <a:pt x="507" y="0"/>
                    </a:cubicBezTo>
                    <a:cubicBezTo>
                      <a:pt x="528" y="0"/>
                      <a:pt x="546" y="17"/>
                      <a:pt x="546" y="39"/>
                    </a:cubicBezTo>
                    <a:cubicBezTo>
                      <a:pt x="546" y="39"/>
                      <a:pt x="546" y="39"/>
                      <a:pt x="546" y="39"/>
                    </a:cubicBezTo>
                    <a:cubicBezTo>
                      <a:pt x="546" y="39"/>
                      <a:pt x="546" y="39"/>
                      <a:pt x="546" y="39"/>
                    </a:cubicBezTo>
                    <a:cubicBezTo>
                      <a:pt x="546" y="325"/>
                      <a:pt x="546" y="325"/>
                      <a:pt x="546" y="325"/>
                    </a:cubicBezTo>
                    <a:cubicBezTo>
                      <a:pt x="546" y="325"/>
                      <a:pt x="546" y="325"/>
                      <a:pt x="546" y="325"/>
                    </a:cubicBezTo>
                    <a:cubicBezTo>
                      <a:pt x="546" y="346"/>
                      <a:pt x="528" y="363"/>
                      <a:pt x="507" y="363"/>
                    </a:cubicBezTo>
                    <a:cubicBezTo>
                      <a:pt x="507" y="363"/>
                      <a:pt x="507" y="363"/>
                      <a:pt x="507" y="363"/>
                    </a:cubicBezTo>
                    <a:cubicBezTo>
                      <a:pt x="507" y="363"/>
                      <a:pt x="507" y="363"/>
                      <a:pt x="507" y="363"/>
                    </a:cubicBezTo>
                    <a:cubicBezTo>
                      <a:pt x="39" y="363"/>
                      <a:pt x="39" y="363"/>
                      <a:pt x="39" y="363"/>
                    </a:cubicBezTo>
                    <a:cubicBezTo>
                      <a:pt x="39" y="363"/>
                      <a:pt x="39" y="363"/>
                      <a:pt x="39" y="363"/>
                    </a:cubicBezTo>
                    <a:cubicBezTo>
                      <a:pt x="17" y="363"/>
                      <a:pt x="0" y="346"/>
                      <a:pt x="0" y="325"/>
                    </a:cubicBezTo>
                    <a:cubicBezTo>
                      <a:pt x="0" y="325"/>
                      <a:pt x="0" y="325"/>
                      <a:pt x="0" y="325"/>
                    </a:cubicBezTo>
                    <a:lnTo>
                      <a:pt x="0" y="3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71" name="Freeform 91"/>
              <p:cNvSpPr>
                <a:spLocks/>
              </p:cNvSpPr>
              <p:nvPr/>
            </p:nvSpPr>
            <p:spPr bwMode="auto">
              <a:xfrm>
                <a:off x="5973767" y="5149837"/>
                <a:ext cx="1412876" cy="906460"/>
              </a:xfrm>
              <a:custGeom>
                <a:avLst/>
                <a:gdLst>
                  <a:gd name="T0" fmla="*/ 0 w 499"/>
                  <a:gd name="T1" fmla="*/ 2147483647 h 320"/>
                  <a:gd name="T2" fmla="*/ 2147483647 w 499"/>
                  <a:gd name="T3" fmla="*/ 0 h 320"/>
                  <a:gd name="T4" fmla="*/ 2147483647 w 499"/>
                  <a:gd name="T5" fmla="*/ 0 h 320"/>
                  <a:gd name="T6" fmla="*/ 2147483647 w 499"/>
                  <a:gd name="T7" fmla="*/ 0 h 320"/>
                  <a:gd name="T8" fmla="*/ 2147483647 w 499"/>
                  <a:gd name="T9" fmla="*/ 0 h 320"/>
                  <a:gd name="T10" fmla="*/ 2147483647 w 499"/>
                  <a:gd name="T11" fmla="*/ 0 h 320"/>
                  <a:gd name="T12" fmla="*/ 2147483647 w 499"/>
                  <a:gd name="T13" fmla="*/ 2147483647 h 320"/>
                  <a:gd name="T14" fmla="*/ 2147483647 w 499"/>
                  <a:gd name="T15" fmla="*/ 2147483647 h 320"/>
                  <a:gd name="T16" fmla="*/ 2147483647 w 499"/>
                  <a:gd name="T17" fmla="*/ 2147483647 h 320"/>
                  <a:gd name="T18" fmla="*/ 2147483647 w 499"/>
                  <a:gd name="T19" fmla="*/ 2147483647 h 320"/>
                  <a:gd name="T20" fmla="*/ 2147483647 w 499"/>
                  <a:gd name="T21" fmla="*/ 2147483647 h 320"/>
                  <a:gd name="T22" fmla="*/ 2147483647 w 499"/>
                  <a:gd name="T23" fmla="*/ 2147483647 h 320"/>
                  <a:gd name="T24" fmla="*/ 2147483647 w 499"/>
                  <a:gd name="T25" fmla="*/ 2147483647 h 320"/>
                  <a:gd name="T26" fmla="*/ 2147483647 w 499"/>
                  <a:gd name="T27" fmla="*/ 2147483647 h 320"/>
                  <a:gd name="T28" fmla="*/ 2147483647 w 499"/>
                  <a:gd name="T29" fmla="*/ 2147483647 h 320"/>
                  <a:gd name="T30" fmla="*/ 2147483647 w 499"/>
                  <a:gd name="T31" fmla="*/ 2147483647 h 320"/>
                  <a:gd name="T32" fmla="*/ 0 w 499"/>
                  <a:gd name="T33" fmla="*/ 2147483647 h 320"/>
                  <a:gd name="T34" fmla="*/ 0 w 499"/>
                  <a:gd name="T35" fmla="*/ 2147483647 h 320"/>
                  <a:gd name="T36" fmla="*/ 0 w 499"/>
                  <a:gd name="T37" fmla="*/ 2147483647 h 3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99"/>
                  <a:gd name="T58" fmla="*/ 0 h 320"/>
                  <a:gd name="T59" fmla="*/ 499 w 499"/>
                  <a:gd name="T60" fmla="*/ 320 h 3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99" h="320">
                    <a:moveTo>
                      <a:pt x="0" y="30"/>
                    </a:moveTo>
                    <a:cubicBezTo>
                      <a:pt x="0" y="13"/>
                      <a:pt x="14" y="0"/>
                      <a:pt x="31" y="0"/>
                    </a:cubicBezTo>
                    <a:cubicBezTo>
                      <a:pt x="31" y="0"/>
                      <a:pt x="31" y="0"/>
                      <a:pt x="31" y="0"/>
                    </a:cubicBezTo>
                    <a:cubicBezTo>
                      <a:pt x="31" y="0"/>
                      <a:pt x="31" y="0"/>
                      <a:pt x="31" y="0"/>
                    </a:cubicBezTo>
                    <a:cubicBezTo>
                      <a:pt x="469" y="0"/>
                      <a:pt x="469" y="0"/>
                      <a:pt x="469" y="0"/>
                    </a:cubicBezTo>
                    <a:cubicBezTo>
                      <a:pt x="469" y="0"/>
                      <a:pt x="469" y="0"/>
                      <a:pt x="469" y="0"/>
                    </a:cubicBezTo>
                    <a:cubicBezTo>
                      <a:pt x="485" y="0"/>
                      <a:pt x="499" y="13"/>
                      <a:pt x="499" y="30"/>
                    </a:cubicBezTo>
                    <a:cubicBezTo>
                      <a:pt x="499" y="30"/>
                      <a:pt x="499" y="30"/>
                      <a:pt x="499" y="30"/>
                    </a:cubicBezTo>
                    <a:cubicBezTo>
                      <a:pt x="499" y="30"/>
                      <a:pt x="499" y="30"/>
                      <a:pt x="499" y="30"/>
                    </a:cubicBezTo>
                    <a:cubicBezTo>
                      <a:pt x="499" y="289"/>
                      <a:pt x="499" y="289"/>
                      <a:pt x="499" y="289"/>
                    </a:cubicBezTo>
                    <a:cubicBezTo>
                      <a:pt x="499" y="289"/>
                      <a:pt x="499" y="289"/>
                      <a:pt x="499" y="289"/>
                    </a:cubicBezTo>
                    <a:cubicBezTo>
                      <a:pt x="499" y="306"/>
                      <a:pt x="485" y="320"/>
                      <a:pt x="469" y="320"/>
                    </a:cubicBezTo>
                    <a:cubicBezTo>
                      <a:pt x="469" y="320"/>
                      <a:pt x="469" y="320"/>
                      <a:pt x="469" y="320"/>
                    </a:cubicBezTo>
                    <a:cubicBezTo>
                      <a:pt x="469" y="320"/>
                      <a:pt x="469" y="320"/>
                      <a:pt x="469" y="320"/>
                    </a:cubicBezTo>
                    <a:cubicBezTo>
                      <a:pt x="31" y="320"/>
                      <a:pt x="31" y="320"/>
                      <a:pt x="31" y="320"/>
                    </a:cubicBezTo>
                    <a:cubicBezTo>
                      <a:pt x="31" y="320"/>
                      <a:pt x="31" y="320"/>
                      <a:pt x="31" y="320"/>
                    </a:cubicBezTo>
                    <a:cubicBezTo>
                      <a:pt x="14" y="320"/>
                      <a:pt x="0" y="306"/>
                      <a:pt x="0" y="289"/>
                    </a:cubicBezTo>
                    <a:cubicBezTo>
                      <a:pt x="0" y="289"/>
                      <a:pt x="0" y="289"/>
                      <a:pt x="0" y="289"/>
                    </a:cubicBezTo>
                    <a:lnTo>
                      <a:pt x="0"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72" name="Freeform 92"/>
              <p:cNvSpPr>
                <a:spLocks noEditPoints="1"/>
              </p:cNvSpPr>
              <p:nvPr/>
            </p:nvSpPr>
            <p:spPr bwMode="auto">
              <a:xfrm>
                <a:off x="5972180" y="5143490"/>
                <a:ext cx="1417639" cy="914398"/>
              </a:xfrm>
              <a:custGeom>
                <a:avLst/>
                <a:gdLst>
                  <a:gd name="T0" fmla="*/ 0 w 501"/>
                  <a:gd name="T1" fmla="*/ 2147483647 h 323"/>
                  <a:gd name="T2" fmla="*/ 2147483647 w 501"/>
                  <a:gd name="T3" fmla="*/ 2147483647 h 323"/>
                  <a:gd name="T4" fmla="*/ 2147483647 w 501"/>
                  <a:gd name="T5" fmla="*/ 2147483647 h 323"/>
                  <a:gd name="T6" fmla="*/ 2147483647 w 501"/>
                  <a:gd name="T7" fmla="*/ 2147483647 h 323"/>
                  <a:gd name="T8" fmla="*/ 2147483647 w 501"/>
                  <a:gd name="T9" fmla="*/ 2147483647 h 323"/>
                  <a:gd name="T10" fmla="*/ 2147483647 w 501"/>
                  <a:gd name="T11" fmla="*/ 0 h 323"/>
                  <a:gd name="T12" fmla="*/ 2147483647 w 501"/>
                  <a:gd name="T13" fmla="*/ 2147483647 h 323"/>
                  <a:gd name="T14" fmla="*/ 2147483647 w 501"/>
                  <a:gd name="T15" fmla="*/ 2147483647 h 323"/>
                  <a:gd name="T16" fmla="*/ 2147483647 w 501"/>
                  <a:gd name="T17" fmla="*/ 2147483647 h 323"/>
                  <a:gd name="T18" fmla="*/ 2147483647 w 501"/>
                  <a:gd name="T19" fmla="*/ 2147483647 h 323"/>
                  <a:gd name="T20" fmla="*/ 2147483647 w 501"/>
                  <a:gd name="T21" fmla="*/ 2147483647 h 323"/>
                  <a:gd name="T22" fmla="*/ 2147483647 w 501"/>
                  <a:gd name="T23" fmla="*/ 2147483647 h 323"/>
                  <a:gd name="T24" fmla="*/ 2147483647 w 501"/>
                  <a:gd name="T25" fmla="*/ 2147483647 h 323"/>
                  <a:gd name="T26" fmla="*/ 2147483647 w 501"/>
                  <a:gd name="T27" fmla="*/ 2147483647 h 323"/>
                  <a:gd name="T28" fmla="*/ 2147483647 w 501"/>
                  <a:gd name="T29" fmla="*/ 2147483647 h 323"/>
                  <a:gd name="T30" fmla="*/ 2147483647 w 501"/>
                  <a:gd name="T31" fmla="*/ 2147483647 h 323"/>
                  <a:gd name="T32" fmla="*/ 2147483647 w 501"/>
                  <a:gd name="T33" fmla="*/ 2147483647 h 323"/>
                  <a:gd name="T34" fmla="*/ 2147483647 w 501"/>
                  <a:gd name="T35" fmla="*/ 2147483647 h 323"/>
                  <a:gd name="T36" fmla="*/ 2147483647 w 501"/>
                  <a:gd name="T37" fmla="*/ 2147483647 h 323"/>
                  <a:gd name="T38" fmla="*/ 2147483647 w 501"/>
                  <a:gd name="T39" fmla="*/ 2147483647 h 323"/>
                  <a:gd name="T40" fmla="*/ 2147483647 w 501"/>
                  <a:gd name="T41" fmla="*/ 2147483647 h 323"/>
                  <a:gd name="T42" fmla="*/ 0 w 501"/>
                  <a:gd name="T43" fmla="*/ 2147483647 h 323"/>
                  <a:gd name="T44" fmla="*/ 2147483647 w 501"/>
                  <a:gd name="T45" fmla="*/ 2147483647 h 323"/>
                  <a:gd name="T46" fmla="*/ 2147483647 w 501"/>
                  <a:gd name="T47" fmla="*/ 2147483647 h 323"/>
                  <a:gd name="T48" fmla="*/ 2147483647 w 501"/>
                  <a:gd name="T49" fmla="*/ 2147483647 h 323"/>
                  <a:gd name="T50" fmla="*/ 2147483647 w 501"/>
                  <a:gd name="T51" fmla="*/ 2147483647 h 323"/>
                  <a:gd name="T52" fmla="*/ 2147483647 w 501"/>
                  <a:gd name="T53" fmla="*/ 2147483647 h 323"/>
                  <a:gd name="T54" fmla="*/ 2147483647 w 501"/>
                  <a:gd name="T55" fmla="*/ 2147483647 h 323"/>
                  <a:gd name="T56" fmla="*/ 2147483647 w 501"/>
                  <a:gd name="T57" fmla="*/ 2147483647 h 323"/>
                  <a:gd name="T58" fmla="*/ 2147483647 w 501"/>
                  <a:gd name="T59" fmla="*/ 2147483647 h 323"/>
                  <a:gd name="T60" fmla="*/ 2147483647 w 501"/>
                  <a:gd name="T61" fmla="*/ 2147483647 h 323"/>
                  <a:gd name="T62" fmla="*/ 2147483647 w 501"/>
                  <a:gd name="T63" fmla="*/ 2147483647 h 323"/>
                  <a:gd name="T64" fmla="*/ 2147483647 w 501"/>
                  <a:gd name="T65" fmla="*/ 2147483647 h 323"/>
                  <a:gd name="T66" fmla="*/ 2147483647 w 501"/>
                  <a:gd name="T67" fmla="*/ 2147483647 h 323"/>
                  <a:gd name="T68" fmla="*/ 2147483647 w 501"/>
                  <a:gd name="T69" fmla="*/ 2147483647 h 323"/>
                  <a:gd name="T70" fmla="*/ 2147483647 w 501"/>
                  <a:gd name="T71" fmla="*/ 2147483647 h 323"/>
                  <a:gd name="T72" fmla="*/ 2147483647 w 501"/>
                  <a:gd name="T73" fmla="*/ 2147483647 h 323"/>
                  <a:gd name="T74" fmla="*/ 2147483647 w 501"/>
                  <a:gd name="T75" fmla="*/ 2147483647 h 323"/>
                  <a:gd name="T76" fmla="*/ 2147483647 w 501"/>
                  <a:gd name="T77" fmla="*/ 2147483647 h 323"/>
                  <a:gd name="T78" fmla="*/ 2147483647 w 501"/>
                  <a:gd name="T79" fmla="*/ 2147483647 h 323"/>
                  <a:gd name="T80" fmla="*/ 2147483647 w 501"/>
                  <a:gd name="T81" fmla="*/ 2147483647 h 323"/>
                  <a:gd name="T82" fmla="*/ 2147483647 w 501"/>
                  <a:gd name="T83" fmla="*/ 2147483647 h 323"/>
                  <a:gd name="T84" fmla="*/ 2147483647 w 501"/>
                  <a:gd name="T85" fmla="*/ 2147483647 h 323"/>
                  <a:gd name="T86" fmla="*/ 2147483647 w 501"/>
                  <a:gd name="T87" fmla="*/ 2147483647 h 323"/>
                  <a:gd name="T88" fmla="*/ 2147483647 w 501"/>
                  <a:gd name="T89" fmla="*/ 2147483647 h 32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01"/>
                  <a:gd name="T136" fmla="*/ 0 h 323"/>
                  <a:gd name="T137" fmla="*/ 501 w 501"/>
                  <a:gd name="T138" fmla="*/ 323 h 32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01" h="323">
                    <a:moveTo>
                      <a:pt x="0" y="32"/>
                    </a:moveTo>
                    <a:cubicBezTo>
                      <a:pt x="0" y="26"/>
                      <a:pt x="0" y="26"/>
                      <a:pt x="0" y="26"/>
                    </a:cubicBezTo>
                    <a:cubicBezTo>
                      <a:pt x="1" y="26"/>
                      <a:pt x="1" y="26"/>
                      <a:pt x="1" y="26"/>
                    </a:cubicBezTo>
                    <a:cubicBezTo>
                      <a:pt x="2" y="20"/>
                      <a:pt x="2" y="20"/>
                      <a:pt x="2" y="20"/>
                    </a:cubicBezTo>
                    <a:cubicBezTo>
                      <a:pt x="2" y="20"/>
                      <a:pt x="2" y="20"/>
                      <a:pt x="3" y="19"/>
                    </a:cubicBezTo>
                    <a:cubicBezTo>
                      <a:pt x="9" y="10"/>
                      <a:pt x="9" y="10"/>
                      <a:pt x="9" y="10"/>
                    </a:cubicBezTo>
                    <a:cubicBezTo>
                      <a:pt x="9" y="10"/>
                      <a:pt x="9" y="9"/>
                      <a:pt x="9" y="9"/>
                    </a:cubicBezTo>
                    <a:cubicBezTo>
                      <a:pt x="19" y="3"/>
                      <a:pt x="19" y="3"/>
                      <a:pt x="19" y="3"/>
                    </a:cubicBezTo>
                    <a:cubicBezTo>
                      <a:pt x="19" y="3"/>
                      <a:pt x="19" y="3"/>
                      <a:pt x="20" y="3"/>
                    </a:cubicBezTo>
                    <a:cubicBezTo>
                      <a:pt x="25" y="1"/>
                      <a:pt x="25" y="1"/>
                      <a:pt x="25" y="1"/>
                    </a:cubicBezTo>
                    <a:cubicBezTo>
                      <a:pt x="25" y="1"/>
                      <a:pt x="25" y="1"/>
                      <a:pt x="26" y="1"/>
                    </a:cubicBezTo>
                    <a:cubicBezTo>
                      <a:pt x="32" y="0"/>
                      <a:pt x="32" y="0"/>
                      <a:pt x="32" y="0"/>
                    </a:cubicBezTo>
                    <a:cubicBezTo>
                      <a:pt x="470" y="0"/>
                      <a:pt x="470" y="0"/>
                      <a:pt x="470" y="0"/>
                    </a:cubicBezTo>
                    <a:cubicBezTo>
                      <a:pt x="476" y="1"/>
                      <a:pt x="476" y="1"/>
                      <a:pt x="476" y="1"/>
                    </a:cubicBezTo>
                    <a:cubicBezTo>
                      <a:pt x="476" y="1"/>
                      <a:pt x="476" y="1"/>
                      <a:pt x="476" y="1"/>
                    </a:cubicBezTo>
                    <a:cubicBezTo>
                      <a:pt x="482" y="3"/>
                      <a:pt x="482" y="3"/>
                      <a:pt x="482" y="3"/>
                    </a:cubicBezTo>
                    <a:cubicBezTo>
                      <a:pt x="482" y="3"/>
                      <a:pt x="482" y="3"/>
                      <a:pt x="482" y="3"/>
                    </a:cubicBezTo>
                    <a:cubicBezTo>
                      <a:pt x="492" y="9"/>
                      <a:pt x="492" y="9"/>
                      <a:pt x="492" y="9"/>
                    </a:cubicBezTo>
                    <a:cubicBezTo>
                      <a:pt x="492" y="9"/>
                      <a:pt x="492" y="10"/>
                      <a:pt x="492" y="10"/>
                    </a:cubicBezTo>
                    <a:cubicBezTo>
                      <a:pt x="499" y="19"/>
                      <a:pt x="499" y="19"/>
                      <a:pt x="499" y="19"/>
                    </a:cubicBezTo>
                    <a:cubicBezTo>
                      <a:pt x="499" y="20"/>
                      <a:pt x="499" y="20"/>
                      <a:pt x="499" y="20"/>
                    </a:cubicBezTo>
                    <a:cubicBezTo>
                      <a:pt x="501" y="32"/>
                      <a:pt x="501" y="32"/>
                      <a:pt x="501" y="32"/>
                    </a:cubicBezTo>
                    <a:cubicBezTo>
                      <a:pt x="501" y="32"/>
                      <a:pt x="501" y="32"/>
                      <a:pt x="501" y="32"/>
                    </a:cubicBezTo>
                    <a:cubicBezTo>
                      <a:pt x="501" y="291"/>
                      <a:pt x="501" y="291"/>
                      <a:pt x="501" y="291"/>
                    </a:cubicBezTo>
                    <a:cubicBezTo>
                      <a:pt x="501" y="292"/>
                      <a:pt x="501" y="292"/>
                      <a:pt x="501" y="292"/>
                    </a:cubicBezTo>
                    <a:cubicBezTo>
                      <a:pt x="499" y="304"/>
                      <a:pt x="499" y="304"/>
                      <a:pt x="499" y="304"/>
                    </a:cubicBezTo>
                    <a:cubicBezTo>
                      <a:pt x="499" y="304"/>
                      <a:pt x="499" y="304"/>
                      <a:pt x="499" y="304"/>
                    </a:cubicBezTo>
                    <a:cubicBezTo>
                      <a:pt x="492" y="314"/>
                      <a:pt x="492" y="314"/>
                      <a:pt x="492" y="314"/>
                    </a:cubicBezTo>
                    <a:cubicBezTo>
                      <a:pt x="492" y="314"/>
                      <a:pt x="492" y="314"/>
                      <a:pt x="492" y="314"/>
                    </a:cubicBezTo>
                    <a:cubicBezTo>
                      <a:pt x="482" y="321"/>
                      <a:pt x="482" y="321"/>
                      <a:pt x="482" y="321"/>
                    </a:cubicBezTo>
                    <a:cubicBezTo>
                      <a:pt x="482" y="321"/>
                      <a:pt x="482" y="321"/>
                      <a:pt x="482" y="321"/>
                    </a:cubicBezTo>
                    <a:cubicBezTo>
                      <a:pt x="470" y="323"/>
                      <a:pt x="470" y="323"/>
                      <a:pt x="470" y="323"/>
                    </a:cubicBezTo>
                    <a:cubicBezTo>
                      <a:pt x="470" y="323"/>
                      <a:pt x="470" y="323"/>
                      <a:pt x="470" y="323"/>
                    </a:cubicBezTo>
                    <a:cubicBezTo>
                      <a:pt x="32" y="323"/>
                      <a:pt x="32" y="323"/>
                      <a:pt x="32" y="323"/>
                    </a:cubicBezTo>
                    <a:cubicBezTo>
                      <a:pt x="32" y="323"/>
                      <a:pt x="32" y="323"/>
                      <a:pt x="32" y="323"/>
                    </a:cubicBezTo>
                    <a:cubicBezTo>
                      <a:pt x="20" y="321"/>
                      <a:pt x="20" y="321"/>
                      <a:pt x="20" y="321"/>
                    </a:cubicBezTo>
                    <a:cubicBezTo>
                      <a:pt x="20" y="321"/>
                      <a:pt x="19" y="321"/>
                      <a:pt x="19" y="321"/>
                    </a:cubicBezTo>
                    <a:cubicBezTo>
                      <a:pt x="9" y="314"/>
                      <a:pt x="9" y="314"/>
                      <a:pt x="9" y="314"/>
                    </a:cubicBezTo>
                    <a:cubicBezTo>
                      <a:pt x="9" y="314"/>
                      <a:pt x="9" y="314"/>
                      <a:pt x="9" y="314"/>
                    </a:cubicBezTo>
                    <a:cubicBezTo>
                      <a:pt x="3" y="304"/>
                      <a:pt x="3" y="304"/>
                      <a:pt x="3" y="304"/>
                    </a:cubicBezTo>
                    <a:cubicBezTo>
                      <a:pt x="2" y="304"/>
                      <a:pt x="2" y="304"/>
                      <a:pt x="2" y="304"/>
                    </a:cubicBezTo>
                    <a:cubicBezTo>
                      <a:pt x="1" y="298"/>
                      <a:pt x="1" y="298"/>
                      <a:pt x="1" y="298"/>
                    </a:cubicBezTo>
                    <a:cubicBezTo>
                      <a:pt x="1" y="298"/>
                      <a:pt x="1" y="298"/>
                      <a:pt x="0" y="298"/>
                    </a:cubicBezTo>
                    <a:cubicBezTo>
                      <a:pt x="0" y="292"/>
                      <a:pt x="0" y="292"/>
                      <a:pt x="0" y="292"/>
                    </a:cubicBezTo>
                    <a:lnTo>
                      <a:pt x="0" y="32"/>
                    </a:lnTo>
                    <a:close/>
                    <a:moveTo>
                      <a:pt x="3" y="291"/>
                    </a:moveTo>
                    <a:cubicBezTo>
                      <a:pt x="4" y="298"/>
                      <a:pt x="4" y="298"/>
                      <a:pt x="4" y="298"/>
                    </a:cubicBezTo>
                    <a:cubicBezTo>
                      <a:pt x="4" y="297"/>
                      <a:pt x="4" y="297"/>
                      <a:pt x="4" y="297"/>
                    </a:cubicBezTo>
                    <a:cubicBezTo>
                      <a:pt x="5" y="303"/>
                      <a:pt x="5" y="303"/>
                      <a:pt x="5" y="303"/>
                    </a:cubicBezTo>
                    <a:cubicBezTo>
                      <a:pt x="5" y="302"/>
                      <a:pt x="5" y="302"/>
                      <a:pt x="5" y="302"/>
                    </a:cubicBezTo>
                    <a:cubicBezTo>
                      <a:pt x="12" y="312"/>
                      <a:pt x="12" y="312"/>
                      <a:pt x="12" y="312"/>
                    </a:cubicBezTo>
                    <a:cubicBezTo>
                      <a:pt x="11" y="311"/>
                      <a:pt x="11" y="311"/>
                      <a:pt x="11" y="311"/>
                    </a:cubicBezTo>
                    <a:cubicBezTo>
                      <a:pt x="21" y="318"/>
                      <a:pt x="21" y="318"/>
                      <a:pt x="21" y="318"/>
                    </a:cubicBezTo>
                    <a:cubicBezTo>
                      <a:pt x="20" y="318"/>
                      <a:pt x="20" y="318"/>
                      <a:pt x="20" y="318"/>
                    </a:cubicBezTo>
                    <a:cubicBezTo>
                      <a:pt x="32" y="320"/>
                      <a:pt x="32" y="320"/>
                      <a:pt x="32" y="320"/>
                    </a:cubicBezTo>
                    <a:cubicBezTo>
                      <a:pt x="32" y="320"/>
                      <a:pt x="32" y="320"/>
                      <a:pt x="32" y="320"/>
                    </a:cubicBezTo>
                    <a:cubicBezTo>
                      <a:pt x="470" y="320"/>
                      <a:pt x="470" y="320"/>
                      <a:pt x="470" y="320"/>
                    </a:cubicBezTo>
                    <a:cubicBezTo>
                      <a:pt x="469" y="320"/>
                      <a:pt x="469" y="320"/>
                      <a:pt x="469" y="320"/>
                    </a:cubicBezTo>
                    <a:cubicBezTo>
                      <a:pt x="481" y="318"/>
                      <a:pt x="481" y="318"/>
                      <a:pt x="481" y="318"/>
                    </a:cubicBezTo>
                    <a:cubicBezTo>
                      <a:pt x="481" y="318"/>
                      <a:pt x="481" y="318"/>
                      <a:pt x="481" y="318"/>
                    </a:cubicBezTo>
                    <a:cubicBezTo>
                      <a:pt x="490" y="311"/>
                      <a:pt x="490" y="311"/>
                      <a:pt x="490" y="311"/>
                    </a:cubicBezTo>
                    <a:cubicBezTo>
                      <a:pt x="490" y="312"/>
                      <a:pt x="490" y="312"/>
                      <a:pt x="490" y="312"/>
                    </a:cubicBezTo>
                    <a:cubicBezTo>
                      <a:pt x="496" y="302"/>
                      <a:pt x="496" y="302"/>
                      <a:pt x="496" y="302"/>
                    </a:cubicBezTo>
                    <a:cubicBezTo>
                      <a:pt x="496" y="303"/>
                      <a:pt x="496" y="303"/>
                      <a:pt x="496" y="303"/>
                    </a:cubicBezTo>
                    <a:cubicBezTo>
                      <a:pt x="498" y="291"/>
                      <a:pt x="498" y="291"/>
                      <a:pt x="498" y="291"/>
                    </a:cubicBezTo>
                    <a:cubicBezTo>
                      <a:pt x="498" y="291"/>
                      <a:pt x="498" y="291"/>
                      <a:pt x="498" y="291"/>
                    </a:cubicBezTo>
                    <a:cubicBezTo>
                      <a:pt x="498" y="32"/>
                      <a:pt x="498" y="32"/>
                      <a:pt x="498" y="32"/>
                    </a:cubicBezTo>
                    <a:cubicBezTo>
                      <a:pt x="498" y="32"/>
                      <a:pt x="498" y="32"/>
                      <a:pt x="498" y="32"/>
                    </a:cubicBezTo>
                    <a:cubicBezTo>
                      <a:pt x="496" y="21"/>
                      <a:pt x="496" y="21"/>
                      <a:pt x="496" y="21"/>
                    </a:cubicBezTo>
                    <a:cubicBezTo>
                      <a:pt x="496" y="21"/>
                      <a:pt x="496" y="21"/>
                      <a:pt x="496" y="21"/>
                    </a:cubicBezTo>
                    <a:cubicBezTo>
                      <a:pt x="490" y="12"/>
                      <a:pt x="490" y="12"/>
                      <a:pt x="490" y="12"/>
                    </a:cubicBezTo>
                    <a:cubicBezTo>
                      <a:pt x="490" y="12"/>
                      <a:pt x="490" y="12"/>
                      <a:pt x="490" y="12"/>
                    </a:cubicBezTo>
                    <a:cubicBezTo>
                      <a:pt x="481" y="6"/>
                      <a:pt x="481" y="6"/>
                      <a:pt x="481" y="6"/>
                    </a:cubicBezTo>
                    <a:cubicBezTo>
                      <a:pt x="481" y="6"/>
                      <a:pt x="481" y="6"/>
                      <a:pt x="481" y="6"/>
                    </a:cubicBezTo>
                    <a:cubicBezTo>
                      <a:pt x="475" y="4"/>
                      <a:pt x="475" y="4"/>
                      <a:pt x="475" y="4"/>
                    </a:cubicBezTo>
                    <a:cubicBezTo>
                      <a:pt x="476" y="4"/>
                      <a:pt x="476" y="4"/>
                      <a:pt x="476" y="4"/>
                    </a:cubicBezTo>
                    <a:cubicBezTo>
                      <a:pt x="470" y="3"/>
                      <a:pt x="470" y="3"/>
                      <a:pt x="470" y="3"/>
                    </a:cubicBezTo>
                    <a:cubicBezTo>
                      <a:pt x="32" y="3"/>
                      <a:pt x="32" y="3"/>
                      <a:pt x="32" y="3"/>
                    </a:cubicBezTo>
                    <a:cubicBezTo>
                      <a:pt x="26" y="4"/>
                      <a:pt x="26" y="4"/>
                      <a:pt x="26" y="4"/>
                    </a:cubicBezTo>
                    <a:cubicBezTo>
                      <a:pt x="26" y="4"/>
                      <a:pt x="26" y="4"/>
                      <a:pt x="26" y="4"/>
                    </a:cubicBezTo>
                    <a:cubicBezTo>
                      <a:pt x="21" y="6"/>
                      <a:pt x="21" y="6"/>
                      <a:pt x="21" y="6"/>
                    </a:cubicBezTo>
                    <a:cubicBezTo>
                      <a:pt x="21" y="6"/>
                      <a:pt x="21" y="6"/>
                      <a:pt x="21" y="6"/>
                    </a:cubicBezTo>
                    <a:cubicBezTo>
                      <a:pt x="11" y="12"/>
                      <a:pt x="11" y="12"/>
                      <a:pt x="11" y="12"/>
                    </a:cubicBezTo>
                    <a:cubicBezTo>
                      <a:pt x="12" y="12"/>
                      <a:pt x="12" y="12"/>
                      <a:pt x="12" y="12"/>
                    </a:cubicBezTo>
                    <a:cubicBezTo>
                      <a:pt x="5" y="21"/>
                      <a:pt x="5" y="21"/>
                      <a:pt x="5" y="21"/>
                    </a:cubicBezTo>
                    <a:cubicBezTo>
                      <a:pt x="5" y="21"/>
                      <a:pt x="5" y="21"/>
                      <a:pt x="5" y="21"/>
                    </a:cubicBezTo>
                    <a:cubicBezTo>
                      <a:pt x="4" y="27"/>
                      <a:pt x="4" y="27"/>
                      <a:pt x="4" y="27"/>
                    </a:cubicBezTo>
                    <a:cubicBezTo>
                      <a:pt x="4" y="26"/>
                      <a:pt x="4" y="26"/>
                      <a:pt x="4" y="26"/>
                    </a:cubicBezTo>
                    <a:cubicBezTo>
                      <a:pt x="3" y="32"/>
                      <a:pt x="3" y="32"/>
                      <a:pt x="3" y="32"/>
                    </a:cubicBezTo>
                    <a:lnTo>
                      <a:pt x="3" y="291"/>
                    </a:lnTo>
                    <a:close/>
                  </a:path>
                </a:pathLst>
              </a:custGeom>
              <a:solidFill>
                <a:srgbClr val="FFFFFF"/>
              </a:solidFill>
              <a:ln w="0">
                <a:solidFill>
                  <a:srgbClr val="FFFFFF"/>
                </a:solid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73" name="Freeform 93"/>
              <p:cNvSpPr>
                <a:spLocks/>
              </p:cNvSpPr>
              <p:nvPr/>
            </p:nvSpPr>
            <p:spPr bwMode="auto">
              <a:xfrm>
                <a:off x="6022980" y="5205402"/>
                <a:ext cx="1316039" cy="790573"/>
              </a:xfrm>
              <a:custGeom>
                <a:avLst/>
                <a:gdLst>
                  <a:gd name="T0" fmla="*/ 0 w 465"/>
                  <a:gd name="T1" fmla="*/ 2147483647 h 279"/>
                  <a:gd name="T2" fmla="*/ 2147483647 w 465"/>
                  <a:gd name="T3" fmla="*/ 0 h 279"/>
                  <a:gd name="T4" fmla="*/ 2147483647 w 465"/>
                  <a:gd name="T5" fmla="*/ 0 h 279"/>
                  <a:gd name="T6" fmla="*/ 2147483647 w 465"/>
                  <a:gd name="T7" fmla="*/ 0 h 279"/>
                  <a:gd name="T8" fmla="*/ 2147483647 w 465"/>
                  <a:gd name="T9" fmla="*/ 0 h 279"/>
                  <a:gd name="T10" fmla="*/ 2147483647 w 465"/>
                  <a:gd name="T11" fmla="*/ 0 h 279"/>
                  <a:gd name="T12" fmla="*/ 2147483647 w 465"/>
                  <a:gd name="T13" fmla="*/ 2147483647 h 279"/>
                  <a:gd name="T14" fmla="*/ 2147483647 w 465"/>
                  <a:gd name="T15" fmla="*/ 2147483647 h 279"/>
                  <a:gd name="T16" fmla="*/ 2147483647 w 465"/>
                  <a:gd name="T17" fmla="*/ 2147483647 h 279"/>
                  <a:gd name="T18" fmla="*/ 2147483647 w 465"/>
                  <a:gd name="T19" fmla="*/ 2147483647 h 279"/>
                  <a:gd name="T20" fmla="*/ 2147483647 w 465"/>
                  <a:gd name="T21" fmla="*/ 2147483647 h 279"/>
                  <a:gd name="T22" fmla="*/ 2147483647 w 465"/>
                  <a:gd name="T23" fmla="*/ 2147483647 h 279"/>
                  <a:gd name="T24" fmla="*/ 2147483647 w 465"/>
                  <a:gd name="T25" fmla="*/ 2147483647 h 279"/>
                  <a:gd name="T26" fmla="*/ 2147483647 w 465"/>
                  <a:gd name="T27" fmla="*/ 2147483647 h 279"/>
                  <a:gd name="T28" fmla="*/ 2147483647 w 465"/>
                  <a:gd name="T29" fmla="*/ 2147483647 h 279"/>
                  <a:gd name="T30" fmla="*/ 2147483647 w 465"/>
                  <a:gd name="T31" fmla="*/ 2147483647 h 279"/>
                  <a:gd name="T32" fmla="*/ 0 w 465"/>
                  <a:gd name="T33" fmla="*/ 2147483647 h 279"/>
                  <a:gd name="T34" fmla="*/ 0 w 465"/>
                  <a:gd name="T35" fmla="*/ 2147483647 h 279"/>
                  <a:gd name="T36" fmla="*/ 0 w 465"/>
                  <a:gd name="T37" fmla="*/ 2147483647 h 2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5"/>
                  <a:gd name="T58" fmla="*/ 0 h 279"/>
                  <a:gd name="T59" fmla="*/ 465 w 465"/>
                  <a:gd name="T60" fmla="*/ 279 h 27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5" h="279">
                    <a:moveTo>
                      <a:pt x="0" y="26"/>
                    </a:moveTo>
                    <a:cubicBezTo>
                      <a:pt x="0" y="12"/>
                      <a:pt x="12" y="0"/>
                      <a:pt x="27" y="0"/>
                    </a:cubicBezTo>
                    <a:cubicBezTo>
                      <a:pt x="27" y="0"/>
                      <a:pt x="27" y="0"/>
                      <a:pt x="27" y="0"/>
                    </a:cubicBezTo>
                    <a:cubicBezTo>
                      <a:pt x="27" y="0"/>
                      <a:pt x="27" y="0"/>
                      <a:pt x="27" y="0"/>
                    </a:cubicBezTo>
                    <a:cubicBezTo>
                      <a:pt x="439" y="0"/>
                      <a:pt x="439" y="0"/>
                      <a:pt x="439" y="0"/>
                    </a:cubicBezTo>
                    <a:cubicBezTo>
                      <a:pt x="439" y="0"/>
                      <a:pt x="439" y="0"/>
                      <a:pt x="439" y="0"/>
                    </a:cubicBezTo>
                    <a:cubicBezTo>
                      <a:pt x="453" y="0"/>
                      <a:pt x="465" y="12"/>
                      <a:pt x="465" y="26"/>
                    </a:cubicBezTo>
                    <a:cubicBezTo>
                      <a:pt x="465" y="26"/>
                      <a:pt x="465" y="26"/>
                      <a:pt x="465" y="26"/>
                    </a:cubicBezTo>
                    <a:cubicBezTo>
                      <a:pt x="465" y="26"/>
                      <a:pt x="465" y="26"/>
                      <a:pt x="465" y="26"/>
                    </a:cubicBezTo>
                    <a:cubicBezTo>
                      <a:pt x="465" y="253"/>
                      <a:pt x="465" y="253"/>
                      <a:pt x="465" y="253"/>
                    </a:cubicBezTo>
                    <a:cubicBezTo>
                      <a:pt x="465" y="253"/>
                      <a:pt x="465" y="253"/>
                      <a:pt x="465" y="253"/>
                    </a:cubicBezTo>
                    <a:cubicBezTo>
                      <a:pt x="465" y="268"/>
                      <a:pt x="453" y="279"/>
                      <a:pt x="439" y="279"/>
                    </a:cubicBezTo>
                    <a:cubicBezTo>
                      <a:pt x="439" y="279"/>
                      <a:pt x="439" y="279"/>
                      <a:pt x="439" y="279"/>
                    </a:cubicBezTo>
                    <a:cubicBezTo>
                      <a:pt x="439" y="279"/>
                      <a:pt x="439" y="279"/>
                      <a:pt x="439" y="279"/>
                    </a:cubicBezTo>
                    <a:cubicBezTo>
                      <a:pt x="27" y="279"/>
                      <a:pt x="27" y="279"/>
                      <a:pt x="27" y="279"/>
                    </a:cubicBezTo>
                    <a:cubicBezTo>
                      <a:pt x="27" y="279"/>
                      <a:pt x="27" y="279"/>
                      <a:pt x="27" y="279"/>
                    </a:cubicBezTo>
                    <a:cubicBezTo>
                      <a:pt x="12" y="279"/>
                      <a:pt x="0" y="268"/>
                      <a:pt x="0" y="253"/>
                    </a:cubicBezTo>
                    <a:cubicBezTo>
                      <a:pt x="0" y="253"/>
                      <a:pt x="0" y="253"/>
                      <a:pt x="0" y="253"/>
                    </a:cubicBezTo>
                    <a:lnTo>
                      <a:pt x="0" y="26"/>
                    </a:lnTo>
                    <a:close/>
                  </a:path>
                </a:pathLst>
              </a:custGeom>
              <a:solidFill>
                <a:srgbClr val="DEDE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74" name="Freeform 94"/>
              <p:cNvSpPr>
                <a:spLocks noEditPoints="1"/>
              </p:cNvSpPr>
              <p:nvPr/>
            </p:nvSpPr>
            <p:spPr bwMode="auto">
              <a:xfrm>
                <a:off x="6019806" y="5200641"/>
                <a:ext cx="1323976" cy="801686"/>
              </a:xfrm>
              <a:custGeom>
                <a:avLst/>
                <a:gdLst>
                  <a:gd name="T0" fmla="*/ 0 w 468"/>
                  <a:gd name="T1" fmla="*/ 2147483647 h 283"/>
                  <a:gd name="T2" fmla="*/ 2147483647 w 468"/>
                  <a:gd name="T3" fmla="*/ 2147483647 h 283"/>
                  <a:gd name="T4" fmla="*/ 2147483647 w 468"/>
                  <a:gd name="T5" fmla="*/ 2147483647 h 283"/>
                  <a:gd name="T6" fmla="*/ 2147483647 w 468"/>
                  <a:gd name="T7" fmla="*/ 2147483647 h 283"/>
                  <a:gd name="T8" fmla="*/ 2147483647 w 468"/>
                  <a:gd name="T9" fmla="*/ 0 h 283"/>
                  <a:gd name="T10" fmla="*/ 2147483647 w 468"/>
                  <a:gd name="T11" fmla="*/ 2147483647 h 283"/>
                  <a:gd name="T12" fmla="*/ 2147483647 w 468"/>
                  <a:gd name="T13" fmla="*/ 2147483647 h 283"/>
                  <a:gd name="T14" fmla="*/ 2147483647 w 468"/>
                  <a:gd name="T15" fmla="*/ 2147483647 h 283"/>
                  <a:gd name="T16" fmla="*/ 2147483647 w 468"/>
                  <a:gd name="T17" fmla="*/ 2147483647 h 283"/>
                  <a:gd name="T18" fmla="*/ 2147483647 w 468"/>
                  <a:gd name="T19" fmla="*/ 2147483647 h 283"/>
                  <a:gd name="T20" fmla="*/ 2147483647 w 468"/>
                  <a:gd name="T21" fmla="*/ 2147483647 h 283"/>
                  <a:gd name="T22" fmla="*/ 2147483647 w 468"/>
                  <a:gd name="T23" fmla="*/ 2147483647 h 283"/>
                  <a:gd name="T24" fmla="*/ 2147483647 w 468"/>
                  <a:gd name="T25" fmla="*/ 2147483647 h 283"/>
                  <a:gd name="T26" fmla="*/ 2147483647 w 468"/>
                  <a:gd name="T27" fmla="*/ 2147483647 h 283"/>
                  <a:gd name="T28" fmla="*/ 2147483647 w 468"/>
                  <a:gd name="T29" fmla="*/ 2147483647 h 283"/>
                  <a:gd name="T30" fmla="*/ 2147483647 w 468"/>
                  <a:gd name="T31" fmla="*/ 2147483647 h 283"/>
                  <a:gd name="T32" fmla="*/ 2147483647 w 468"/>
                  <a:gd name="T33" fmla="*/ 2147483647 h 283"/>
                  <a:gd name="T34" fmla="*/ 2147483647 w 468"/>
                  <a:gd name="T35" fmla="*/ 2147483647 h 283"/>
                  <a:gd name="T36" fmla="*/ 2147483647 w 468"/>
                  <a:gd name="T37" fmla="*/ 2147483647 h 283"/>
                  <a:gd name="T38" fmla="*/ 0 w 468"/>
                  <a:gd name="T39" fmla="*/ 2147483647 h 283"/>
                  <a:gd name="T40" fmla="*/ 2147483647 w 468"/>
                  <a:gd name="T41" fmla="*/ 2147483647 h 283"/>
                  <a:gd name="T42" fmla="*/ 2147483647 w 468"/>
                  <a:gd name="T43" fmla="*/ 2147483647 h 283"/>
                  <a:gd name="T44" fmla="*/ 2147483647 w 468"/>
                  <a:gd name="T45" fmla="*/ 2147483647 h 283"/>
                  <a:gd name="T46" fmla="*/ 2147483647 w 468"/>
                  <a:gd name="T47" fmla="*/ 2147483647 h 283"/>
                  <a:gd name="T48" fmla="*/ 2147483647 w 468"/>
                  <a:gd name="T49" fmla="*/ 2147483647 h 283"/>
                  <a:gd name="T50" fmla="*/ 2147483647 w 468"/>
                  <a:gd name="T51" fmla="*/ 2147483647 h 283"/>
                  <a:gd name="T52" fmla="*/ 2147483647 w 468"/>
                  <a:gd name="T53" fmla="*/ 2147483647 h 283"/>
                  <a:gd name="T54" fmla="*/ 2147483647 w 468"/>
                  <a:gd name="T55" fmla="*/ 2147483647 h 283"/>
                  <a:gd name="T56" fmla="*/ 2147483647 w 468"/>
                  <a:gd name="T57" fmla="*/ 2147483647 h 283"/>
                  <a:gd name="T58" fmla="*/ 2147483647 w 468"/>
                  <a:gd name="T59" fmla="*/ 2147483647 h 283"/>
                  <a:gd name="T60" fmla="*/ 2147483647 w 468"/>
                  <a:gd name="T61" fmla="*/ 2147483647 h 283"/>
                  <a:gd name="T62" fmla="*/ 2147483647 w 468"/>
                  <a:gd name="T63" fmla="*/ 2147483647 h 283"/>
                  <a:gd name="T64" fmla="*/ 2147483647 w 468"/>
                  <a:gd name="T65" fmla="*/ 2147483647 h 283"/>
                  <a:gd name="T66" fmla="*/ 2147483647 w 468"/>
                  <a:gd name="T67" fmla="*/ 2147483647 h 283"/>
                  <a:gd name="T68" fmla="*/ 2147483647 w 468"/>
                  <a:gd name="T69" fmla="*/ 2147483647 h 283"/>
                  <a:gd name="T70" fmla="*/ 2147483647 w 468"/>
                  <a:gd name="T71" fmla="*/ 2147483647 h 283"/>
                  <a:gd name="T72" fmla="*/ 2147483647 w 468"/>
                  <a:gd name="T73" fmla="*/ 2147483647 h 283"/>
                  <a:gd name="T74" fmla="*/ 2147483647 w 468"/>
                  <a:gd name="T75" fmla="*/ 2147483647 h 283"/>
                  <a:gd name="T76" fmla="*/ 2147483647 w 468"/>
                  <a:gd name="T77" fmla="*/ 2147483647 h 283"/>
                  <a:gd name="T78" fmla="*/ 2147483647 w 468"/>
                  <a:gd name="T79" fmla="*/ 2147483647 h 283"/>
                  <a:gd name="T80" fmla="*/ 2147483647 w 468"/>
                  <a:gd name="T81" fmla="*/ 2147483647 h 28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8"/>
                  <a:gd name="T124" fmla="*/ 0 h 283"/>
                  <a:gd name="T125" fmla="*/ 468 w 468"/>
                  <a:gd name="T126" fmla="*/ 283 h 28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8" h="283">
                    <a:moveTo>
                      <a:pt x="0" y="28"/>
                    </a:moveTo>
                    <a:cubicBezTo>
                      <a:pt x="0" y="28"/>
                      <a:pt x="0" y="28"/>
                      <a:pt x="0" y="28"/>
                    </a:cubicBezTo>
                    <a:cubicBezTo>
                      <a:pt x="2" y="18"/>
                      <a:pt x="2" y="18"/>
                      <a:pt x="2" y="18"/>
                    </a:cubicBezTo>
                    <a:cubicBezTo>
                      <a:pt x="2" y="18"/>
                      <a:pt x="2" y="18"/>
                      <a:pt x="2" y="17"/>
                    </a:cubicBezTo>
                    <a:cubicBezTo>
                      <a:pt x="8" y="9"/>
                      <a:pt x="8" y="9"/>
                      <a:pt x="8" y="9"/>
                    </a:cubicBezTo>
                    <a:cubicBezTo>
                      <a:pt x="8" y="9"/>
                      <a:pt x="8" y="9"/>
                      <a:pt x="8" y="9"/>
                    </a:cubicBezTo>
                    <a:cubicBezTo>
                      <a:pt x="17" y="3"/>
                      <a:pt x="17" y="3"/>
                      <a:pt x="17" y="3"/>
                    </a:cubicBezTo>
                    <a:cubicBezTo>
                      <a:pt x="17" y="3"/>
                      <a:pt x="17" y="3"/>
                      <a:pt x="17" y="3"/>
                    </a:cubicBezTo>
                    <a:cubicBezTo>
                      <a:pt x="28" y="1"/>
                      <a:pt x="28" y="1"/>
                      <a:pt x="28" y="1"/>
                    </a:cubicBezTo>
                    <a:cubicBezTo>
                      <a:pt x="28" y="0"/>
                      <a:pt x="28" y="0"/>
                      <a:pt x="28" y="0"/>
                    </a:cubicBezTo>
                    <a:cubicBezTo>
                      <a:pt x="440" y="0"/>
                      <a:pt x="440" y="0"/>
                      <a:pt x="440" y="0"/>
                    </a:cubicBezTo>
                    <a:cubicBezTo>
                      <a:pt x="440" y="0"/>
                      <a:pt x="440" y="1"/>
                      <a:pt x="440" y="1"/>
                    </a:cubicBezTo>
                    <a:cubicBezTo>
                      <a:pt x="450" y="3"/>
                      <a:pt x="450" y="3"/>
                      <a:pt x="450" y="3"/>
                    </a:cubicBezTo>
                    <a:cubicBezTo>
                      <a:pt x="450" y="3"/>
                      <a:pt x="451" y="3"/>
                      <a:pt x="451" y="3"/>
                    </a:cubicBezTo>
                    <a:cubicBezTo>
                      <a:pt x="459" y="9"/>
                      <a:pt x="459" y="9"/>
                      <a:pt x="459" y="9"/>
                    </a:cubicBezTo>
                    <a:cubicBezTo>
                      <a:pt x="459" y="9"/>
                      <a:pt x="460" y="9"/>
                      <a:pt x="460" y="9"/>
                    </a:cubicBezTo>
                    <a:cubicBezTo>
                      <a:pt x="465" y="17"/>
                      <a:pt x="465" y="17"/>
                      <a:pt x="465" y="17"/>
                    </a:cubicBezTo>
                    <a:cubicBezTo>
                      <a:pt x="465" y="18"/>
                      <a:pt x="465" y="18"/>
                      <a:pt x="465" y="18"/>
                    </a:cubicBezTo>
                    <a:cubicBezTo>
                      <a:pt x="468" y="28"/>
                      <a:pt x="468" y="28"/>
                      <a:pt x="468" y="28"/>
                    </a:cubicBezTo>
                    <a:cubicBezTo>
                      <a:pt x="468" y="28"/>
                      <a:pt x="468" y="28"/>
                      <a:pt x="468" y="28"/>
                    </a:cubicBezTo>
                    <a:cubicBezTo>
                      <a:pt x="468" y="255"/>
                      <a:pt x="468" y="255"/>
                      <a:pt x="468" y="255"/>
                    </a:cubicBezTo>
                    <a:cubicBezTo>
                      <a:pt x="468" y="255"/>
                      <a:pt x="468" y="255"/>
                      <a:pt x="468" y="255"/>
                    </a:cubicBezTo>
                    <a:cubicBezTo>
                      <a:pt x="465" y="266"/>
                      <a:pt x="465" y="266"/>
                      <a:pt x="465" y="266"/>
                    </a:cubicBezTo>
                    <a:cubicBezTo>
                      <a:pt x="465" y="266"/>
                      <a:pt x="465" y="266"/>
                      <a:pt x="465" y="266"/>
                    </a:cubicBezTo>
                    <a:cubicBezTo>
                      <a:pt x="460" y="275"/>
                      <a:pt x="460" y="275"/>
                      <a:pt x="460" y="275"/>
                    </a:cubicBezTo>
                    <a:cubicBezTo>
                      <a:pt x="459" y="275"/>
                      <a:pt x="459" y="275"/>
                      <a:pt x="459" y="275"/>
                    </a:cubicBezTo>
                    <a:cubicBezTo>
                      <a:pt x="451" y="281"/>
                      <a:pt x="451" y="281"/>
                      <a:pt x="451" y="281"/>
                    </a:cubicBezTo>
                    <a:cubicBezTo>
                      <a:pt x="451" y="281"/>
                      <a:pt x="450" y="281"/>
                      <a:pt x="450" y="281"/>
                    </a:cubicBezTo>
                    <a:cubicBezTo>
                      <a:pt x="440" y="283"/>
                      <a:pt x="440" y="283"/>
                      <a:pt x="440" y="283"/>
                    </a:cubicBezTo>
                    <a:cubicBezTo>
                      <a:pt x="440" y="283"/>
                      <a:pt x="440" y="283"/>
                      <a:pt x="440" y="283"/>
                    </a:cubicBezTo>
                    <a:cubicBezTo>
                      <a:pt x="28" y="283"/>
                      <a:pt x="28" y="283"/>
                      <a:pt x="28" y="283"/>
                    </a:cubicBezTo>
                    <a:cubicBezTo>
                      <a:pt x="28" y="283"/>
                      <a:pt x="28" y="283"/>
                      <a:pt x="28" y="283"/>
                    </a:cubicBezTo>
                    <a:cubicBezTo>
                      <a:pt x="17" y="281"/>
                      <a:pt x="17" y="281"/>
                      <a:pt x="17" y="281"/>
                    </a:cubicBezTo>
                    <a:cubicBezTo>
                      <a:pt x="17" y="281"/>
                      <a:pt x="17" y="281"/>
                      <a:pt x="17" y="281"/>
                    </a:cubicBezTo>
                    <a:cubicBezTo>
                      <a:pt x="8" y="275"/>
                      <a:pt x="8" y="275"/>
                      <a:pt x="8" y="275"/>
                    </a:cubicBezTo>
                    <a:cubicBezTo>
                      <a:pt x="8" y="275"/>
                      <a:pt x="8" y="275"/>
                      <a:pt x="8" y="275"/>
                    </a:cubicBezTo>
                    <a:cubicBezTo>
                      <a:pt x="2" y="266"/>
                      <a:pt x="2" y="266"/>
                      <a:pt x="2" y="266"/>
                    </a:cubicBezTo>
                    <a:cubicBezTo>
                      <a:pt x="2" y="266"/>
                      <a:pt x="2" y="266"/>
                      <a:pt x="2" y="266"/>
                    </a:cubicBezTo>
                    <a:cubicBezTo>
                      <a:pt x="0" y="255"/>
                      <a:pt x="0" y="255"/>
                      <a:pt x="0" y="255"/>
                    </a:cubicBezTo>
                    <a:cubicBezTo>
                      <a:pt x="0" y="255"/>
                      <a:pt x="0" y="255"/>
                      <a:pt x="0" y="255"/>
                    </a:cubicBezTo>
                    <a:lnTo>
                      <a:pt x="0" y="28"/>
                    </a:lnTo>
                    <a:close/>
                    <a:moveTo>
                      <a:pt x="3" y="255"/>
                    </a:moveTo>
                    <a:cubicBezTo>
                      <a:pt x="3" y="255"/>
                      <a:pt x="3" y="255"/>
                      <a:pt x="3" y="255"/>
                    </a:cubicBezTo>
                    <a:cubicBezTo>
                      <a:pt x="5" y="265"/>
                      <a:pt x="5" y="265"/>
                      <a:pt x="5" y="265"/>
                    </a:cubicBezTo>
                    <a:cubicBezTo>
                      <a:pt x="5" y="265"/>
                      <a:pt x="5" y="265"/>
                      <a:pt x="5" y="265"/>
                    </a:cubicBezTo>
                    <a:cubicBezTo>
                      <a:pt x="11" y="273"/>
                      <a:pt x="11" y="273"/>
                      <a:pt x="11" y="273"/>
                    </a:cubicBezTo>
                    <a:cubicBezTo>
                      <a:pt x="10" y="272"/>
                      <a:pt x="10" y="272"/>
                      <a:pt x="10" y="272"/>
                    </a:cubicBezTo>
                    <a:cubicBezTo>
                      <a:pt x="19" y="278"/>
                      <a:pt x="19" y="278"/>
                      <a:pt x="19" y="278"/>
                    </a:cubicBezTo>
                    <a:cubicBezTo>
                      <a:pt x="18" y="278"/>
                      <a:pt x="18" y="278"/>
                      <a:pt x="18" y="278"/>
                    </a:cubicBezTo>
                    <a:cubicBezTo>
                      <a:pt x="28" y="280"/>
                      <a:pt x="28" y="280"/>
                      <a:pt x="28" y="280"/>
                    </a:cubicBezTo>
                    <a:cubicBezTo>
                      <a:pt x="28" y="280"/>
                      <a:pt x="28" y="280"/>
                      <a:pt x="28" y="280"/>
                    </a:cubicBezTo>
                    <a:cubicBezTo>
                      <a:pt x="440" y="280"/>
                      <a:pt x="440" y="280"/>
                      <a:pt x="440" y="280"/>
                    </a:cubicBezTo>
                    <a:cubicBezTo>
                      <a:pt x="439" y="280"/>
                      <a:pt x="439" y="280"/>
                      <a:pt x="439" y="280"/>
                    </a:cubicBezTo>
                    <a:cubicBezTo>
                      <a:pt x="450" y="278"/>
                      <a:pt x="450" y="278"/>
                      <a:pt x="450" y="278"/>
                    </a:cubicBezTo>
                    <a:cubicBezTo>
                      <a:pt x="449" y="278"/>
                      <a:pt x="449" y="278"/>
                      <a:pt x="449" y="278"/>
                    </a:cubicBezTo>
                    <a:cubicBezTo>
                      <a:pt x="457" y="272"/>
                      <a:pt x="457" y="272"/>
                      <a:pt x="457" y="272"/>
                    </a:cubicBezTo>
                    <a:cubicBezTo>
                      <a:pt x="457" y="273"/>
                      <a:pt x="457" y="273"/>
                      <a:pt x="457" y="273"/>
                    </a:cubicBezTo>
                    <a:cubicBezTo>
                      <a:pt x="462" y="265"/>
                      <a:pt x="462" y="265"/>
                      <a:pt x="462" y="265"/>
                    </a:cubicBezTo>
                    <a:cubicBezTo>
                      <a:pt x="462" y="265"/>
                      <a:pt x="462" y="265"/>
                      <a:pt x="462" y="265"/>
                    </a:cubicBezTo>
                    <a:cubicBezTo>
                      <a:pt x="464" y="255"/>
                      <a:pt x="464" y="255"/>
                      <a:pt x="464" y="255"/>
                    </a:cubicBezTo>
                    <a:cubicBezTo>
                      <a:pt x="464" y="255"/>
                      <a:pt x="464" y="255"/>
                      <a:pt x="464" y="255"/>
                    </a:cubicBezTo>
                    <a:cubicBezTo>
                      <a:pt x="464" y="28"/>
                      <a:pt x="464" y="28"/>
                      <a:pt x="464" y="28"/>
                    </a:cubicBezTo>
                    <a:cubicBezTo>
                      <a:pt x="464" y="29"/>
                      <a:pt x="464" y="29"/>
                      <a:pt x="464" y="29"/>
                    </a:cubicBezTo>
                    <a:cubicBezTo>
                      <a:pt x="462" y="19"/>
                      <a:pt x="462" y="19"/>
                      <a:pt x="462" y="19"/>
                    </a:cubicBezTo>
                    <a:cubicBezTo>
                      <a:pt x="462" y="19"/>
                      <a:pt x="462" y="19"/>
                      <a:pt x="462" y="19"/>
                    </a:cubicBezTo>
                    <a:cubicBezTo>
                      <a:pt x="457" y="11"/>
                      <a:pt x="457" y="11"/>
                      <a:pt x="457" y="11"/>
                    </a:cubicBezTo>
                    <a:cubicBezTo>
                      <a:pt x="457" y="11"/>
                      <a:pt x="457" y="11"/>
                      <a:pt x="457" y="11"/>
                    </a:cubicBezTo>
                    <a:cubicBezTo>
                      <a:pt x="449" y="6"/>
                      <a:pt x="449" y="6"/>
                      <a:pt x="449" y="6"/>
                    </a:cubicBezTo>
                    <a:cubicBezTo>
                      <a:pt x="450" y="6"/>
                      <a:pt x="450" y="6"/>
                      <a:pt x="450" y="6"/>
                    </a:cubicBezTo>
                    <a:cubicBezTo>
                      <a:pt x="439" y="4"/>
                      <a:pt x="439" y="4"/>
                      <a:pt x="439" y="4"/>
                    </a:cubicBezTo>
                    <a:cubicBezTo>
                      <a:pt x="440" y="4"/>
                      <a:pt x="440" y="4"/>
                      <a:pt x="440" y="4"/>
                    </a:cubicBezTo>
                    <a:cubicBezTo>
                      <a:pt x="28" y="4"/>
                      <a:pt x="28" y="4"/>
                      <a:pt x="28" y="4"/>
                    </a:cubicBezTo>
                    <a:cubicBezTo>
                      <a:pt x="28" y="4"/>
                      <a:pt x="28" y="4"/>
                      <a:pt x="28" y="4"/>
                    </a:cubicBezTo>
                    <a:cubicBezTo>
                      <a:pt x="18" y="6"/>
                      <a:pt x="18" y="6"/>
                      <a:pt x="18" y="6"/>
                    </a:cubicBezTo>
                    <a:cubicBezTo>
                      <a:pt x="19" y="6"/>
                      <a:pt x="19" y="6"/>
                      <a:pt x="19" y="6"/>
                    </a:cubicBezTo>
                    <a:cubicBezTo>
                      <a:pt x="10" y="11"/>
                      <a:pt x="10" y="11"/>
                      <a:pt x="10" y="11"/>
                    </a:cubicBezTo>
                    <a:cubicBezTo>
                      <a:pt x="11" y="11"/>
                      <a:pt x="11" y="11"/>
                      <a:pt x="11" y="11"/>
                    </a:cubicBezTo>
                    <a:cubicBezTo>
                      <a:pt x="5" y="19"/>
                      <a:pt x="5" y="19"/>
                      <a:pt x="5" y="19"/>
                    </a:cubicBezTo>
                    <a:cubicBezTo>
                      <a:pt x="5" y="19"/>
                      <a:pt x="5" y="19"/>
                      <a:pt x="5" y="19"/>
                    </a:cubicBezTo>
                    <a:cubicBezTo>
                      <a:pt x="3" y="29"/>
                      <a:pt x="3" y="29"/>
                      <a:pt x="3" y="29"/>
                    </a:cubicBezTo>
                    <a:cubicBezTo>
                      <a:pt x="3" y="28"/>
                      <a:pt x="3" y="28"/>
                      <a:pt x="3" y="28"/>
                    </a:cubicBezTo>
                    <a:lnTo>
                      <a:pt x="3" y="255"/>
                    </a:lnTo>
                    <a:close/>
                  </a:path>
                </a:pathLst>
              </a:custGeom>
              <a:solidFill>
                <a:srgbClr val="FFFFFF"/>
              </a:solidFill>
              <a:ln w="0">
                <a:solidFill>
                  <a:srgbClr val="FFFFFF"/>
                </a:solid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75" name="Freeform 95"/>
              <p:cNvSpPr>
                <a:spLocks/>
              </p:cNvSpPr>
              <p:nvPr/>
            </p:nvSpPr>
            <p:spPr bwMode="auto">
              <a:xfrm>
                <a:off x="6323019" y="6259503"/>
                <a:ext cx="704851" cy="104775"/>
              </a:xfrm>
              <a:custGeom>
                <a:avLst/>
                <a:gdLst>
                  <a:gd name="T0" fmla="*/ 0 w 249"/>
                  <a:gd name="T1" fmla="*/ 2147483647 h 37"/>
                  <a:gd name="T2" fmla="*/ 2147483647 w 249"/>
                  <a:gd name="T3" fmla="*/ 0 h 37"/>
                  <a:gd name="T4" fmla="*/ 2147483647 w 249"/>
                  <a:gd name="T5" fmla="*/ 0 h 37"/>
                  <a:gd name="T6" fmla="*/ 2147483647 w 249"/>
                  <a:gd name="T7" fmla="*/ 0 h 37"/>
                  <a:gd name="T8" fmla="*/ 2147483647 w 249"/>
                  <a:gd name="T9" fmla="*/ 0 h 37"/>
                  <a:gd name="T10" fmla="*/ 2147483647 w 249"/>
                  <a:gd name="T11" fmla="*/ 0 h 37"/>
                  <a:gd name="T12" fmla="*/ 2147483647 w 249"/>
                  <a:gd name="T13" fmla="*/ 2147483647 h 37"/>
                  <a:gd name="T14" fmla="*/ 2147483647 w 249"/>
                  <a:gd name="T15" fmla="*/ 2147483647 h 37"/>
                  <a:gd name="T16" fmla="*/ 2147483647 w 249"/>
                  <a:gd name="T17" fmla="*/ 2147483647 h 37"/>
                  <a:gd name="T18" fmla="*/ 2147483647 w 249"/>
                  <a:gd name="T19" fmla="*/ 2147483647 h 37"/>
                  <a:gd name="T20" fmla="*/ 2147483647 w 249"/>
                  <a:gd name="T21" fmla="*/ 2147483647 h 37"/>
                  <a:gd name="T22" fmla="*/ 2147483647 w 249"/>
                  <a:gd name="T23" fmla="*/ 2147483647 h 37"/>
                  <a:gd name="T24" fmla="*/ 2147483647 w 249"/>
                  <a:gd name="T25" fmla="*/ 2147483647 h 37"/>
                  <a:gd name="T26" fmla="*/ 2147483647 w 249"/>
                  <a:gd name="T27" fmla="*/ 2147483647 h 37"/>
                  <a:gd name="T28" fmla="*/ 2147483647 w 249"/>
                  <a:gd name="T29" fmla="*/ 2147483647 h 37"/>
                  <a:gd name="T30" fmla="*/ 2147483647 w 249"/>
                  <a:gd name="T31" fmla="*/ 2147483647 h 37"/>
                  <a:gd name="T32" fmla="*/ 0 w 249"/>
                  <a:gd name="T33" fmla="*/ 2147483647 h 37"/>
                  <a:gd name="T34" fmla="*/ 0 w 249"/>
                  <a:gd name="T35" fmla="*/ 2147483647 h 37"/>
                  <a:gd name="T36" fmla="*/ 0 w 249"/>
                  <a:gd name="T37" fmla="*/ 2147483647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9"/>
                  <a:gd name="T58" fmla="*/ 0 h 37"/>
                  <a:gd name="T59" fmla="*/ 249 w 249"/>
                  <a:gd name="T60" fmla="*/ 37 h 3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9" h="37">
                    <a:moveTo>
                      <a:pt x="0" y="14"/>
                    </a:moveTo>
                    <a:cubicBezTo>
                      <a:pt x="0" y="6"/>
                      <a:pt x="7" y="0"/>
                      <a:pt x="14" y="0"/>
                    </a:cubicBezTo>
                    <a:cubicBezTo>
                      <a:pt x="14" y="0"/>
                      <a:pt x="14" y="0"/>
                      <a:pt x="14" y="0"/>
                    </a:cubicBezTo>
                    <a:cubicBezTo>
                      <a:pt x="14" y="0"/>
                      <a:pt x="14" y="0"/>
                      <a:pt x="14" y="0"/>
                    </a:cubicBezTo>
                    <a:cubicBezTo>
                      <a:pt x="236" y="0"/>
                      <a:pt x="236" y="0"/>
                      <a:pt x="236" y="0"/>
                    </a:cubicBezTo>
                    <a:cubicBezTo>
                      <a:pt x="236" y="0"/>
                      <a:pt x="236" y="0"/>
                      <a:pt x="236" y="0"/>
                    </a:cubicBezTo>
                    <a:cubicBezTo>
                      <a:pt x="243" y="0"/>
                      <a:pt x="249" y="6"/>
                      <a:pt x="249" y="14"/>
                    </a:cubicBezTo>
                    <a:cubicBezTo>
                      <a:pt x="249" y="14"/>
                      <a:pt x="249" y="14"/>
                      <a:pt x="249" y="14"/>
                    </a:cubicBezTo>
                    <a:cubicBezTo>
                      <a:pt x="249" y="14"/>
                      <a:pt x="249" y="14"/>
                      <a:pt x="249" y="14"/>
                    </a:cubicBezTo>
                    <a:cubicBezTo>
                      <a:pt x="249" y="23"/>
                      <a:pt x="249" y="23"/>
                      <a:pt x="249" y="23"/>
                    </a:cubicBezTo>
                    <a:cubicBezTo>
                      <a:pt x="249" y="23"/>
                      <a:pt x="249" y="23"/>
                      <a:pt x="249" y="23"/>
                    </a:cubicBezTo>
                    <a:cubicBezTo>
                      <a:pt x="249" y="31"/>
                      <a:pt x="243" y="37"/>
                      <a:pt x="236" y="37"/>
                    </a:cubicBezTo>
                    <a:cubicBezTo>
                      <a:pt x="236" y="37"/>
                      <a:pt x="236" y="37"/>
                      <a:pt x="236" y="37"/>
                    </a:cubicBezTo>
                    <a:cubicBezTo>
                      <a:pt x="236" y="37"/>
                      <a:pt x="236" y="37"/>
                      <a:pt x="236" y="37"/>
                    </a:cubicBezTo>
                    <a:cubicBezTo>
                      <a:pt x="14" y="37"/>
                      <a:pt x="14" y="37"/>
                      <a:pt x="14" y="37"/>
                    </a:cubicBezTo>
                    <a:cubicBezTo>
                      <a:pt x="14" y="37"/>
                      <a:pt x="14" y="37"/>
                      <a:pt x="14" y="37"/>
                    </a:cubicBezTo>
                    <a:cubicBezTo>
                      <a:pt x="7" y="37"/>
                      <a:pt x="0" y="31"/>
                      <a:pt x="0" y="23"/>
                    </a:cubicBezTo>
                    <a:cubicBezTo>
                      <a:pt x="0" y="23"/>
                      <a:pt x="0" y="23"/>
                      <a:pt x="0" y="23"/>
                    </a:cubicBezTo>
                    <a:lnTo>
                      <a:pt x="0" y="14"/>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76" name="Freeform 96"/>
              <p:cNvSpPr>
                <a:spLocks/>
              </p:cNvSpPr>
              <p:nvPr/>
            </p:nvSpPr>
            <p:spPr bwMode="auto">
              <a:xfrm>
                <a:off x="6754820" y="5378438"/>
                <a:ext cx="454026" cy="454024"/>
              </a:xfrm>
              <a:custGeom>
                <a:avLst/>
                <a:gdLst>
                  <a:gd name="T0" fmla="*/ 2147483647 w 160"/>
                  <a:gd name="T1" fmla="*/ 2147483647 h 160"/>
                  <a:gd name="T2" fmla="*/ 2147483647 w 160"/>
                  <a:gd name="T3" fmla="*/ 2147483647 h 160"/>
                  <a:gd name="T4" fmla="*/ 2147483647 w 160"/>
                  <a:gd name="T5" fmla="*/ 2147483647 h 160"/>
                  <a:gd name="T6" fmla="*/ 2147483647 w 160"/>
                  <a:gd name="T7" fmla="*/ 2147483647 h 160"/>
                  <a:gd name="T8" fmla="*/ 2147483647 w 160"/>
                  <a:gd name="T9" fmla="*/ 2147483647 h 160"/>
                  <a:gd name="T10" fmla="*/ 2147483647 w 160"/>
                  <a:gd name="T11" fmla="*/ 2147483647 h 160"/>
                  <a:gd name="T12" fmla="*/ 2147483647 w 160"/>
                  <a:gd name="T13" fmla="*/ 2147483647 h 160"/>
                  <a:gd name="T14" fmla="*/ 2147483647 w 160"/>
                  <a:gd name="T15" fmla="*/ 2147483647 h 160"/>
                  <a:gd name="T16" fmla="*/ 2147483647 w 160"/>
                  <a:gd name="T17" fmla="*/ 2147483647 h 160"/>
                  <a:gd name="T18" fmla="*/ 2147483647 w 160"/>
                  <a:gd name="T19" fmla="*/ 2147483647 h 160"/>
                  <a:gd name="T20" fmla="*/ 2147483647 w 160"/>
                  <a:gd name="T21" fmla="*/ 2147483647 h 160"/>
                  <a:gd name="T22" fmla="*/ 2147483647 w 160"/>
                  <a:gd name="T23" fmla="*/ 2147483647 h 1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0"/>
                  <a:gd name="T37" fmla="*/ 0 h 160"/>
                  <a:gd name="T38" fmla="*/ 160 w 160"/>
                  <a:gd name="T39" fmla="*/ 160 h 1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0" h="160">
                    <a:moveTo>
                      <a:pt x="11" y="61"/>
                    </a:moveTo>
                    <a:cubicBezTo>
                      <a:pt x="21" y="23"/>
                      <a:pt x="61" y="0"/>
                      <a:pt x="99" y="11"/>
                    </a:cubicBezTo>
                    <a:cubicBezTo>
                      <a:pt x="99" y="11"/>
                      <a:pt x="99" y="11"/>
                      <a:pt x="99" y="11"/>
                    </a:cubicBezTo>
                    <a:cubicBezTo>
                      <a:pt x="99" y="11"/>
                      <a:pt x="99" y="11"/>
                      <a:pt x="99" y="11"/>
                    </a:cubicBezTo>
                    <a:cubicBezTo>
                      <a:pt x="137" y="22"/>
                      <a:pt x="160" y="61"/>
                      <a:pt x="149" y="99"/>
                    </a:cubicBezTo>
                    <a:cubicBezTo>
                      <a:pt x="149" y="99"/>
                      <a:pt x="149" y="99"/>
                      <a:pt x="149" y="99"/>
                    </a:cubicBezTo>
                    <a:cubicBezTo>
                      <a:pt x="149" y="99"/>
                      <a:pt x="149" y="99"/>
                      <a:pt x="149" y="99"/>
                    </a:cubicBezTo>
                    <a:cubicBezTo>
                      <a:pt x="139" y="138"/>
                      <a:pt x="99" y="160"/>
                      <a:pt x="61" y="149"/>
                    </a:cubicBezTo>
                    <a:cubicBezTo>
                      <a:pt x="61" y="149"/>
                      <a:pt x="61" y="149"/>
                      <a:pt x="61" y="149"/>
                    </a:cubicBezTo>
                    <a:cubicBezTo>
                      <a:pt x="61" y="149"/>
                      <a:pt x="61" y="149"/>
                      <a:pt x="61" y="149"/>
                    </a:cubicBezTo>
                    <a:cubicBezTo>
                      <a:pt x="23" y="139"/>
                      <a:pt x="0" y="99"/>
                      <a:pt x="11" y="61"/>
                    </a:cubicBezTo>
                    <a:cubicBezTo>
                      <a:pt x="11" y="61"/>
                      <a:pt x="11" y="61"/>
                      <a:pt x="11" y="61"/>
                    </a:cubicBez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77" name="Freeform 97"/>
              <p:cNvSpPr>
                <a:spLocks/>
              </p:cNvSpPr>
              <p:nvPr/>
            </p:nvSpPr>
            <p:spPr bwMode="auto">
              <a:xfrm>
                <a:off x="6689730" y="5392729"/>
                <a:ext cx="585789" cy="519112"/>
              </a:xfrm>
              <a:custGeom>
                <a:avLst/>
                <a:gdLst>
                  <a:gd name="T0" fmla="*/ 2147483647 w 369"/>
                  <a:gd name="T1" fmla="*/ 0 h 327"/>
                  <a:gd name="T2" fmla="*/ 2147483647 w 369"/>
                  <a:gd name="T3" fmla="*/ 2147483647 h 327"/>
                  <a:gd name="T4" fmla="*/ 2147483647 w 369"/>
                  <a:gd name="T5" fmla="*/ 2147483647 h 327"/>
                  <a:gd name="T6" fmla="*/ 0 w 369"/>
                  <a:gd name="T7" fmla="*/ 2147483647 h 327"/>
                  <a:gd name="T8" fmla="*/ 2147483647 w 369"/>
                  <a:gd name="T9" fmla="*/ 0 h 327"/>
                  <a:gd name="T10" fmla="*/ 0 60000 65536"/>
                  <a:gd name="T11" fmla="*/ 0 60000 65536"/>
                  <a:gd name="T12" fmla="*/ 0 60000 65536"/>
                  <a:gd name="T13" fmla="*/ 0 60000 65536"/>
                  <a:gd name="T14" fmla="*/ 0 60000 65536"/>
                  <a:gd name="T15" fmla="*/ 0 w 369"/>
                  <a:gd name="T16" fmla="*/ 0 h 327"/>
                  <a:gd name="T17" fmla="*/ 369 w 369"/>
                  <a:gd name="T18" fmla="*/ 327 h 327"/>
                </a:gdLst>
                <a:ahLst/>
                <a:cxnLst>
                  <a:cxn ang="T10">
                    <a:pos x="T0" y="T1"/>
                  </a:cxn>
                  <a:cxn ang="T11">
                    <a:pos x="T2" y="T3"/>
                  </a:cxn>
                  <a:cxn ang="T12">
                    <a:pos x="T4" y="T5"/>
                  </a:cxn>
                  <a:cxn ang="T13">
                    <a:pos x="T6" y="T7"/>
                  </a:cxn>
                  <a:cxn ang="T14">
                    <a:pos x="T8" y="T9"/>
                  </a:cxn>
                </a:cxnLst>
                <a:rect l="T15" t="T16" r="T17" b="T18"/>
                <a:pathLst>
                  <a:path w="369" h="327">
                    <a:moveTo>
                      <a:pt x="68" y="0"/>
                    </a:moveTo>
                    <a:lnTo>
                      <a:pt x="369" y="84"/>
                    </a:lnTo>
                    <a:lnTo>
                      <a:pt x="303" y="327"/>
                    </a:lnTo>
                    <a:lnTo>
                      <a:pt x="0" y="243"/>
                    </a:lnTo>
                    <a:lnTo>
                      <a:pt x="68" y="0"/>
                    </a:lnTo>
                    <a:close/>
                  </a:path>
                </a:pathLst>
              </a:custGeom>
              <a:solidFill>
                <a:srgbClr val="E0E0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78" name="Freeform 98"/>
              <p:cNvSpPr>
                <a:spLocks/>
              </p:cNvSpPr>
              <p:nvPr/>
            </p:nvSpPr>
            <p:spPr bwMode="auto">
              <a:xfrm>
                <a:off x="6897693" y="5418123"/>
                <a:ext cx="250825" cy="158750"/>
              </a:xfrm>
              <a:custGeom>
                <a:avLst/>
                <a:gdLst>
                  <a:gd name="T0" fmla="*/ 2147483647 w 158"/>
                  <a:gd name="T1" fmla="*/ 2147483647 h 100"/>
                  <a:gd name="T2" fmla="*/ 0 w 158"/>
                  <a:gd name="T3" fmla="*/ 0 h 100"/>
                  <a:gd name="T4" fmla="*/ 2147483647 w 158"/>
                  <a:gd name="T5" fmla="*/ 2147483647 h 100"/>
                  <a:gd name="T6" fmla="*/ 2147483647 w 158"/>
                  <a:gd name="T7" fmla="*/ 2147483647 h 100"/>
                  <a:gd name="T8" fmla="*/ 0 60000 65536"/>
                  <a:gd name="T9" fmla="*/ 0 60000 65536"/>
                  <a:gd name="T10" fmla="*/ 0 60000 65536"/>
                  <a:gd name="T11" fmla="*/ 0 60000 65536"/>
                  <a:gd name="T12" fmla="*/ 0 w 158"/>
                  <a:gd name="T13" fmla="*/ 0 h 100"/>
                  <a:gd name="T14" fmla="*/ 158 w 158"/>
                  <a:gd name="T15" fmla="*/ 100 h 100"/>
                </a:gdLst>
                <a:ahLst/>
                <a:cxnLst>
                  <a:cxn ang="T8">
                    <a:pos x="T0" y="T1"/>
                  </a:cxn>
                  <a:cxn ang="T9">
                    <a:pos x="T2" y="T3"/>
                  </a:cxn>
                  <a:cxn ang="T10">
                    <a:pos x="T4" y="T5"/>
                  </a:cxn>
                  <a:cxn ang="T11">
                    <a:pos x="T6" y="T7"/>
                  </a:cxn>
                </a:cxnLst>
                <a:rect l="T12" t="T13" r="T14" b="T15"/>
                <a:pathLst>
                  <a:path w="158" h="100">
                    <a:moveTo>
                      <a:pt x="57" y="100"/>
                    </a:moveTo>
                    <a:lnTo>
                      <a:pt x="0" y="0"/>
                    </a:lnTo>
                    <a:lnTo>
                      <a:pt x="158" y="43"/>
                    </a:lnTo>
                    <a:lnTo>
                      <a:pt x="57" y="10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79" name="Freeform 99"/>
              <p:cNvSpPr>
                <a:spLocks/>
              </p:cNvSpPr>
              <p:nvPr/>
            </p:nvSpPr>
            <p:spPr bwMode="auto">
              <a:xfrm>
                <a:off x="6735767" y="5457811"/>
                <a:ext cx="463550" cy="414337"/>
              </a:xfrm>
              <a:custGeom>
                <a:avLst/>
                <a:gdLst>
                  <a:gd name="T0" fmla="*/ 2147483647 w 164"/>
                  <a:gd name="T1" fmla="*/ 2147483647 h 146"/>
                  <a:gd name="T2" fmla="*/ 2147483647 w 164"/>
                  <a:gd name="T3" fmla="*/ 2147483647 h 146"/>
                  <a:gd name="T4" fmla="*/ 2147483647 w 164"/>
                  <a:gd name="T5" fmla="*/ 2147483647 h 146"/>
                  <a:gd name="T6" fmla="*/ 2147483647 w 164"/>
                  <a:gd name="T7" fmla="*/ 0 h 146"/>
                  <a:gd name="T8" fmla="*/ 2147483647 w 164"/>
                  <a:gd name="T9" fmla="*/ 0 h 146"/>
                  <a:gd name="T10" fmla="*/ 2147483647 w 164"/>
                  <a:gd name="T11" fmla="*/ 0 h 146"/>
                  <a:gd name="T12" fmla="*/ 2147483647 w 164"/>
                  <a:gd name="T13" fmla="*/ 2147483647 h 146"/>
                  <a:gd name="T14" fmla="*/ 2147483647 w 164"/>
                  <a:gd name="T15" fmla="*/ 2147483647 h 146"/>
                  <a:gd name="T16" fmla="*/ 0 60000 65536"/>
                  <a:gd name="T17" fmla="*/ 0 60000 65536"/>
                  <a:gd name="T18" fmla="*/ 0 60000 65536"/>
                  <a:gd name="T19" fmla="*/ 0 60000 65536"/>
                  <a:gd name="T20" fmla="*/ 0 60000 65536"/>
                  <a:gd name="T21" fmla="*/ 0 60000 65536"/>
                  <a:gd name="T22" fmla="*/ 0 60000 65536"/>
                  <a:gd name="T23" fmla="*/ 0 60000 65536"/>
                  <a:gd name="T24" fmla="*/ 0 w 164"/>
                  <a:gd name="T25" fmla="*/ 0 h 146"/>
                  <a:gd name="T26" fmla="*/ 164 w 164"/>
                  <a:gd name="T27" fmla="*/ 146 h 1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4" h="146">
                    <a:moveTo>
                      <a:pt x="144" y="27"/>
                    </a:moveTo>
                    <a:cubicBezTo>
                      <a:pt x="164" y="62"/>
                      <a:pt x="153" y="106"/>
                      <a:pt x="118" y="126"/>
                    </a:cubicBezTo>
                    <a:cubicBezTo>
                      <a:pt x="84" y="146"/>
                      <a:pt x="39" y="134"/>
                      <a:pt x="20" y="99"/>
                    </a:cubicBezTo>
                    <a:cubicBezTo>
                      <a:pt x="0" y="65"/>
                      <a:pt x="11" y="20"/>
                      <a:pt x="46" y="0"/>
                    </a:cubicBezTo>
                    <a:cubicBezTo>
                      <a:pt x="46" y="0"/>
                      <a:pt x="46" y="0"/>
                      <a:pt x="46" y="0"/>
                    </a:cubicBezTo>
                    <a:cubicBezTo>
                      <a:pt x="46" y="0"/>
                      <a:pt x="46" y="0"/>
                      <a:pt x="46" y="0"/>
                    </a:cubicBezTo>
                    <a:cubicBezTo>
                      <a:pt x="82" y="63"/>
                      <a:pt x="82" y="63"/>
                      <a:pt x="82" y="63"/>
                    </a:cubicBezTo>
                    <a:lnTo>
                      <a:pt x="144" y="27"/>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80" name="Freeform 100"/>
              <p:cNvSpPr>
                <a:spLocks/>
              </p:cNvSpPr>
              <p:nvPr/>
            </p:nvSpPr>
            <p:spPr bwMode="auto">
              <a:xfrm>
                <a:off x="6200778" y="5438766"/>
                <a:ext cx="455613" cy="76200"/>
              </a:xfrm>
              <a:custGeom>
                <a:avLst/>
                <a:gdLst>
                  <a:gd name="T0" fmla="*/ 0 w 287"/>
                  <a:gd name="T1" fmla="*/ 0 h 48"/>
                  <a:gd name="T2" fmla="*/ 0 w 287"/>
                  <a:gd name="T3" fmla="*/ 2147483647 h 48"/>
                  <a:gd name="T4" fmla="*/ 2147483647 w 287"/>
                  <a:gd name="T5" fmla="*/ 2147483647 h 48"/>
                  <a:gd name="T6" fmla="*/ 2147483647 w 287"/>
                  <a:gd name="T7" fmla="*/ 0 h 48"/>
                  <a:gd name="T8" fmla="*/ 0 w 287"/>
                  <a:gd name="T9" fmla="*/ 0 h 48"/>
                  <a:gd name="T10" fmla="*/ 0 w 287"/>
                  <a:gd name="T11" fmla="*/ 0 h 48"/>
                  <a:gd name="T12" fmla="*/ 0 60000 65536"/>
                  <a:gd name="T13" fmla="*/ 0 60000 65536"/>
                  <a:gd name="T14" fmla="*/ 0 60000 65536"/>
                  <a:gd name="T15" fmla="*/ 0 60000 65536"/>
                  <a:gd name="T16" fmla="*/ 0 60000 65536"/>
                  <a:gd name="T17" fmla="*/ 0 60000 65536"/>
                  <a:gd name="T18" fmla="*/ 0 w 287"/>
                  <a:gd name="T19" fmla="*/ 0 h 48"/>
                  <a:gd name="T20" fmla="*/ 287 w 287"/>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287" h="48">
                    <a:moveTo>
                      <a:pt x="0" y="0"/>
                    </a:moveTo>
                    <a:lnTo>
                      <a:pt x="0" y="48"/>
                    </a:lnTo>
                    <a:lnTo>
                      <a:pt x="287" y="48"/>
                    </a:lnTo>
                    <a:lnTo>
                      <a:pt x="287"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81" name="Freeform 101"/>
              <p:cNvSpPr>
                <a:spLocks/>
              </p:cNvSpPr>
              <p:nvPr/>
            </p:nvSpPr>
            <p:spPr bwMode="auto">
              <a:xfrm>
                <a:off x="6200778" y="5562589"/>
                <a:ext cx="455613" cy="76200"/>
              </a:xfrm>
              <a:custGeom>
                <a:avLst/>
                <a:gdLst>
                  <a:gd name="T0" fmla="*/ 0 w 287"/>
                  <a:gd name="T1" fmla="*/ 0 h 48"/>
                  <a:gd name="T2" fmla="*/ 0 w 287"/>
                  <a:gd name="T3" fmla="*/ 2147483647 h 48"/>
                  <a:gd name="T4" fmla="*/ 2147483647 w 287"/>
                  <a:gd name="T5" fmla="*/ 2147483647 h 48"/>
                  <a:gd name="T6" fmla="*/ 2147483647 w 287"/>
                  <a:gd name="T7" fmla="*/ 0 h 48"/>
                  <a:gd name="T8" fmla="*/ 0 w 287"/>
                  <a:gd name="T9" fmla="*/ 0 h 48"/>
                  <a:gd name="T10" fmla="*/ 0 w 287"/>
                  <a:gd name="T11" fmla="*/ 0 h 48"/>
                  <a:gd name="T12" fmla="*/ 0 60000 65536"/>
                  <a:gd name="T13" fmla="*/ 0 60000 65536"/>
                  <a:gd name="T14" fmla="*/ 0 60000 65536"/>
                  <a:gd name="T15" fmla="*/ 0 60000 65536"/>
                  <a:gd name="T16" fmla="*/ 0 60000 65536"/>
                  <a:gd name="T17" fmla="*/ 0 60000 65536"/>
                  <a:gd name="T18" fmla="*/ 0 w 287"/>
                  <a:gd name="T19" fmla="*/ 0 h 48"/>
                  <a:gd name="T20" fmla="*/ 287 w 287"/>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287" h="48">
                    <a:moveTo>
                      <a:pt x="0" y="0"/>
                    </a:moveTo>
                    <a:lnTo>
                      <a:pt x="0" y="48"/>
                    </a:lnTo>
                    <a:lnTo>
                      <a:pt x="287" y="48"/>
                    </a:lnTo>
                    <a:lnTo>
                      <a:pt x="287"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82" name="Freeform 102"/>
              <p:cNvSpPr>
                <a:spLocks/>
              </p:cNvSpPr>
              <p:nvPr/>
            </p:nvSpPr>
            <p:spPr bwMode="auto">
              <a:xfrm>
                <a:off x="6200789" y="5695942"/>
                <a:ext cx="455614" cy="68263"/>
              </a:xfrm>
              <a:custGeom>
                <a:avLst/>
                <a:gdLst>
                  <a:gd name="T0" fmla="*/ 0 w 287"/>
                  <a:gd name="T1" fmla="*/ 0 h 43"/>
                  <a:gd name="T2" fmla="*/ 0 w 287"/>
                  <a:gd name="T3" fmla="*/ 2147483647 h 43"/>
                  <a:gd name="T4" fmla="*/ 2147483647 w 287"/>
                  <a:gd name="T5" fmla="*/ 2147483647 h 43"/>
                  <a:gd name="T6" fmla="*/ 2147483647 w 287"/>
                  <a:gd name="T7" fmla="*/ 0 h 43"/>
                  <a:gd name="T8" fmla="*/ 0 w 287"/>
                  <a:gd name="T9" fmla="*/ 0 h 43"/>
                  <a:gd name="T10" fmla="*/ 0 w 287"/>
                  <a:gd name="T11" fmla="*/ 0 h 43"/>
                  <a:gd name="T12" fmla="*/ 0 60000 65536"/>
                  <a:gd name="T13" fmla="*/ 0 60000 65536"/>
                  <a:gd name="T14" fmla="*/ 0 60000 65536"/>
                  <a:gd name="T15" fmla="*/ 0 60000 65536"/>
                  <a:gd name="T16" fmla="*/ 0 60000 65536"/>
                  <a:gd name="T17" fmla="*/ 0 60000 65536"/>
                  <a:gd name="T18" fmla="*/ 0 w 287"/>
                  <a:gd name="T19" fmla="*/ 0 h 43"/>
                  <a:gd name="T20" fmla="*/ 287 w 287"/>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287" h="43">
                    <a:moveTo>
                      <a:pt x="0" y="0"/>
                    </a:moveTo>
                    <a:lnTo>
                      <a:pt x="0" y="43"/>
                    </a:lnTo>
                    <a:lnTo>
                      <a:pt x="287" y="43"/>
                    </a:lnTo>
                    <a:lnTo>
                      <a:pt x="287"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83" name="Freeform 103"/>
              <p:cNvSpPr>
                <a:spLocks/>
              </p:cNvSpPr>
              <p:nvPr/>
            </p:nvSpPr>
            <p:spPr bwMode="auto">
              <a:xfrm>
                <a:off x="6200775" y="5821364"/>
                <a:ext cx="209551" cy="76200"/>
              </a:xfrm>
              <a:custGeom>
                <a:avLst/>
                <a:gdLst>
                  <a:gd name="T0" fmla="*/ 0 w 132"/>
                  <a:gd name="T1" fmla="*/ 0 h 48"/>
                  <a:gd name="T2" fmla="*/ 0 w 132"/>
                  <a:gd name="T3" fmla="*/ 2147483647 h 48"/>
                  <a:gd name="T4" fmla="*/ 2147483647 w 132"/>
                  <a:gd name="T5" fmla="*/ 2147483647 h 48"/>
                  <a:gd name="T6" fmla="*/ 2147483647 w 132"/>
                  <a:gd name="T7" fmla="*/ 0 h 48"/>
                  <a:gd name="T8" fmla="*/ 0 w 132"/>
                  <a:gd name="T9" fmla="*/ 0 h 48"/>
                  <a:gd name="T10" fmla="*/ 0 w 132"/>
                  <a:gd name="T11" fmla="*/ 0 h 48"/>
                  <a:gd name="T12" fmla="*/ 0 60000 65536"/>
                  <a:gd name="T13" fmla="*/ 0 60000 65536"/>
                  <a:gd name="T14" fmla="*/ 0 60000 65536"/>
                  <a:gd name="T15" fmla="*/ 0 60000 65536"/>
                  <a:gd name="T16" fmla="*/ 0 60000 65536"/>
                  <a:gd name="T17" fmla="*/ 0 60000 65536"/>
                  <a:gd name="T18" fmla="*/ 0 w 132"/>
                  <a:gd name="T19" fmla="*/ 0 h 48"/>
                  <a:gd name="T20" fmla="*/ 132 w 132"/>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132" h="48">
                    <a:moveTo>
                      <a:pt x="0" y="0"/>
                    </a:moveTo>
                    <a:lnTo>
                      <a:pt x="0" y="48"/>
                    </a:lnTo>
                    <a:lnTo>
                      <a:pt x="132" y="48"/>
                    </a:lnTo>
                    <a:lnTo>
                      <a:pt x="132"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grpSp>
      </p:grpSp>
      <p:cxnSp>
        <p:nvCxnSpPr>
          <p:cNvPr id="184" name="Straight Arrow Connector 183"/>
          <p:cNvCxnSpPr/>
          <p:nvPr/>
        </p:nvCxnSpPr>
        <p:spPr bwMode="auto">
          <a:xfrm flipH="1">
            <a:off x="1276619" y="3268332"/>
            <a:ext cx="382354" cy="1"/>
          </a:xfrm>
          <a:prstGeom prst="straightConnector1">
            <a:avLst/>
          </a:prstGeom>
          <a:solidFill>
            <a:schemeClr val="accent1"/>
          </a:solidFill>
          <a:ln w="38100" cap="flat" cmpd="sng" algn="ctr">
            <a:solidFill>
              <a:schemeClr val="tx1"/>
            </a:solidFill>
            <a:prstDash val="sysDot"/>
            <a:round/>
            <a:headEnd type="none" w="med" len="med"/>
            <a:tailEnd type="none" w="med" len="med"/>
          </a:ln>
          <a:effectLst/>
        </p:spPr>
      </p:cxnSp>
      <p:cxnSp>
        <p:nvCxnSpPr>
          <p:cNvPr id="185" name="Straight Arrow Connector 184"/>
          <p:cNvCxnSpPr/>
          <p:nvPr/>
        </p:nvCxnSpPr>
        <p:spPr bwMode="auto">
          <a:xfrm>
            <a:off x="2625882" y="3268332"/>
            <a:ext cx="535724" cy="0"/>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sp>
        <p:nvSpPr>
          <p:cNvPr id="186" name="TextBox 185"/>
          <p:cNvSpPr txBox="1"/>
          <p:nvPr/>
        </p:nvSpPr>
        <p:spPr>
          <a:xfrm>
            <a:off x="2666700" y="3029671"/>
            <a:ext cx="510849" cy="210911"/>
          </a:xfrm>
          <a:prstGeom prst="rect">
            <a:avLst/>
          </a:prstGeom>
          <a:noFill/>
          <a:ln>
            <a:no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mn-ea"/>
                <a:cs typeface="+mn-cs"/>
              </a:rPr>
              <a:t>API</a:t>
            </a:r>
          </a:p>
        </p:txBody>
      </p:sp>
      <p:sp>
        <p:nvSpPr>
          <p:cNvPr id="187" name="TextBox 186"/>
          <p:cNvSpPr txBox="1"/>
          <p:nvPr/>
        </p:nvSpPr>
        <p:spPr>
          <a:xfrm>
            <a:off x="3274030" y="3202566"/>
            <a:ext cx="1066207"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55384"/>
                </a:solidFill>
                <a:effectLst/>
                <a:uLnTx/>
                <a:uFillTx/>
                <a:latin typeface="Calibri"/>
                <a:ea typeface="+mn-ea"/>
                <a:cs typeface="+mn-cs"/>
              </a:rPr>
              <a:t>API Registration  &amp; Lifecycle</a:t>
            </a:r>
          </a:p>
        </p:txBody>
      </p:sp>
      <p:sp>
        <p:nvSpPr>
          <p:cNvPr id="188" name="TextBox 187"/>
          <p:cNvSpPr txBox="1"/>
          <p:nvPr/>
        </p:nvSpPr>
        <p:spPr>
          <a:xfrm>
            <a:off x="3277020" y="3623044"/>
            <a:ext cx="1066207" cy="24622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55384"/>
                </a:solidFill>
                <a:effectLst/>
                <a:uLnTx/>
                <a:uFillTx/>
                <a:latin typeface="Calibri"/>
                <a:ea typeface="+mn-ea"/>
                <a:cs typeface="+mn-cs"/>
              </a:rPr>
              <a:t>API Catalog</a:t>
            </a:r>
          </a:p>
        </p:txBody>
      </p:sp>
      <p:sp>
        <p:nvSpPr>
          <p:cNvPr id="189" name="TextBox 188"/>
          <p:cNvSpPr txBox="1"/>
          <p:nvPr/>
        </p:nvSpPr>
        <p:spPr>
          <a:xfrm>
            <a:off x="3275437" y="3879294"/>
            <a:ext cx="1066207"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55384"/>
                </a:solidFill>
                <a:effectLst/>
                <a:uLnTx/>
                <a:uFillTx/>
                <a:latin typeface="Calibri"/>
                <a:ea typeface="+mn-ea"/>
                <a:cs typeface="+mn-cs"/>
              </a:rPr>
              <a:t>Partner &amp; Policy Administration</a:t>
            </a:r>
          </a:p>
        </p:txBody>
      </p:sp>
      <p:cxnSp>
        <p:nvCxnSpPr>
          <p:cNvPr id="190" name="Straight Connector 189"/>
          <p:cNvCxnSpPr/>
          <p:nvPr/>
        </p:nvCxnSpPr>
        <p:spPr>
          <a:xfrm>
            <a:off x="3559837" y="3609347"/>
            <a:ext cx="526942" cy="0"/>
          </a:xfrm>
          <a:prstGeom prst="line">
            <a:avLst/>
          </a:prstGeom>
          <a:ln w="12700">
            <a:solidFill>
              <a:schemeClr val="tx2"/>
            </a:solidFill>
            <a:prstDash val="sysDot"/>
          </a:ln>
        </p:spPr>
        <p:style>
          <a:lnRef idx="2">
            <a:schemeClr val="accent1"/>
          </a:lnRef>
          <a:fillRef idx="0">
            <a:schemeClr val="accent1"/>
          </a:fillRef>
          <a:effectRef idx="1">
            <a:schemeClr val="accent1"/>
          </a:effectRef>
          <a:fontRef idx="minor">
            <a:schemeClr val="tx1"/>
          </a:fontRef>
        </p:style>
      </p:cxnSp>
      <p:cxnSp>
        <p:nvCxnSpPr>
          <p:cNvPr id="191" name="Straight Connector 190"/>
          <p:cNvCxnSpPr/>
          <p:nvPr/>
        </p:nvCxnSpPr>
        <p:spPr>
          <a:xfrm>
            <a:off x="3559837" y="3878710"/>
            <a:ext cx="526942" cy="0"/>
          </a:xfrm>
          <a:prstGeom prst="line">
            <a:avLst/>
          </a:prstGeom>
          <a:ln w="12700">
            <a:solidFill>
              <a:schemeClr val="tx2"/>
            </a:solidFill>
            <a:prstDash val="sysDot"/>
          </a:ln>
        </p:spPr>
        <p:style>
          <a:lnRef idx="2">
            <a:schemeClr val="accent1"/>
          </a:lnRef>
          <a:fillRef idx="0">
            <a:schemeClr val="accent1"/>
          </a:fillRef>
          <a:effectRef idx="1">
            <a:schemeClr val="accent1"/>
          </a:effectRef>
          <a:fontRef idx="minor">
            <a:schemeClr val="tx1"/>
          </a:fontRef>
        </p:style>
      </p:cxnSp>
      <p:sp>
        <p:nvSpPr>
          <p:cNvPr id="192" name="Rounded Rectangle 191"/>
          <p:cNvSpPr/>
          <p:nvPr/>
        </p:nvSpPr>
        <p:spPr>
          <a:xfrm>
            <a:off x="5304563" y="4391733"/>
            <a:ext cx="126549" cy="841125"/>
          </a:xfrm>
          <a:prstGeom prst="round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REST</a:t>
            </a:r>
          </a:p>
        </p:txBody>
      </p:sp>
      <p:cxnSp>
        <p:nvCxnSpPr>
          <p:cNvPr id="193" name="Straight Arrow Connector 192"/>
          <p:cNvCxnSpPr/>
          <p:nvPr/>
        </p:nvCxnSpPr>
        <p:spPr bwMode="auto">
          <a:xfrm>
            <a:off x="4313173" y="5494497"/>
            <a:ext cx="889738" cy="0"/>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pic>
        <p:nvPicPr>
          <p:cNvPr id="194" name="Picture 19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730" y="2930691"/>
            <a:ext cx="742101" cy="578670"/>
          </a:xfrm>
          <a:prstGeom prst="rect">
            <a:avLst/>
          </a:prstGeom>
        </p:spPr>
      </p:pic>
      <p:sp>
        <p:nvSpPr>
          <p:cNvPr id="195" name="Freeform 151"/>
          <p:cNvSpPr>
            <a:spLocks noChangeAspect="1" noEditPoints="1"/>
          </p:cNvSpPr>
          <p:nvPr/>
        </p:nvSpPr>
        <p:spPr bwMode="auto">
          <a:xfrm>
            <a:off x="919371" y="4347618"/>
            <a:ext cx="288515" cy="529115"/>
          </a:xfrm>
          <a:custGeom>
            <a:avLst/>
            <a:gdLst>
              <a:gd name="T0" fmla="*/ 215930061 w 498"/>
              <a:gd name="T1" fmla="*/ 27828414 h 838"/>
              <a:gd name="T2" fmla="*/ 37229223 w 498"/>
              <a:gd name="T3" fmla="*/ 144707469 h 838"/>
              <a:gd name="T4" fmla="*/ 0 w 498"/>
              <a:gd name="T5" fmla="*/ 1302371263 h 838"/>
              <a:gd name="T6" fmla="*/ 29783926 w 498"/>
              <a:gd name="T7" fmla="*/ 1422960558 h 838"/>
              <a:gd name="T8" fmla="*/ 135887281 w 498"/>
              <a:gd name="T9" fmla="*/ 1524998832 h 838"/>
              <a:gd name="T10" fmla="*/ 670130081 w 498"/>
              <a:gd name="T11" fmla="*/ 1554682372 h 838"/>
              <a:gd name="T12" fmla="*/ 791125532 w 498"/>
              <a:gd name="T13" fmla="*/ 1524998832 h 838"/>
              <a:gd name="T14" fmla="*/ 893506888 w 498"/>
              <a:gd name="T15" fmla="*/ 1422960558 h 838"/>
              <a:gd name="T16" fmla="*/ 927012769 w 498"/>
              <a:gd name="T17" fmla="*/ 300547116 h 838"/>
              <a:gd name="T18" fmla="*/ 886060227 w 498"/>
              <a:gd name="T19" fmla="*/ 144707469 h 838"/>
              <a:gd name="T20" fmla="*/ 707359293 w 498"/>
              <a:gd name="T21" fmla="*/ 27828414 h 838"/>
              <a:gd name="T22" fmla="*/ 364848359 w 498"/>
              <a:gd name="T23" fmla="*/ 144707469 h 838"/>
              <a:gd name="T24" fmla="*/ 584501665 w 498"/>
              <a:gd name="T25" fmla="*/ 168825600 h 838"/>
              <a:gd name="T26" fmla="*/ 364848359 w 498"/>
              <a:gd name="T27" fmla="*/ 196654046 h 838"/>
              <a:gd name="T28" fmla="*/ 340648672 w 498"/>
              <a:gd name="T29" fmla="*/ 168825600 h 838"/>
              <a:gd name="T30" fmla="*/ 243852993 w 498"/>
              <a:gd name="T31" fmla="*/ 1359883206 h 838"/>
              <a:gd name="T32" fmla="*/ 145194925 w 498"/>
              <a:gd name="T33" fmla="*/ 1311646944 h 838"/>
              <a:gd name="T34" fmla="*/ 243852993 w 498"/>
              <a:gd name="T35" fmla="*/ 1261555545 h 838"/>
              <a:gd name="T36" fmla="*/ 290389849 w 498"/>
              <a:gd name="T37" fmla="*/ 1311646944 h 838"/>
              <a:gd name="T38" fmla="*/ 243852993 w 498"/>
              <a:gd name="T39" fmla="*/ 1163229245 h 838"/>
              <a:gd name="T40" fmla="*/ 145194925 w 498"/>
              <a:gd name="T41" fmla="*/ 1116848118 h 838"/>
              <a:gd name="T42" fmla="*/ 243852993 w 498"/>
              <a:gd name="T43" fmla="*/ 1068611856 h 838"/>
              <a:gd name="T44" fmla="*/ 290389849 w 498"/>
              <a:gd name="T45" fmla="*/ 1116848118 h 838"/>
              <a:gd name="T46" fmla="*/ 243852993 w 498"/>
              <a:gd name="T47" fmla="*/ 972140692 h 838"/>
              <a:gd name="T48" fmla="*/ 145194925 w 498"/>
              <a:gd name="T49" fmla="*/ 920194157 h 838"/>
              <a:gd name="T50" fmla="*/ 243852993 w 498"/>
              <a:gd name="T51" fmla="*/ 873813031 h 838"/>
              <a:gd name="T52" fmla="*/ 290389849 w 498"/>
              <a:gd name="T53" fmla="*/ 920194157 h 838"/>
              <a:gd name="T54" fmla="*/ 487705987 w 498"/>
              <a:gd name="T55" fmla="*/ 1359883206 h 838"/>
              <a:gd name="T56" fmla="*/ 389047961 w 498"/>
              <a:gd name="T57" fmla="*/ 1311646944 h 838"/>
              <a:gd name="T58" fmla="*/ 487705987 w 498"/>
              <a:gd name="T59" fmla="*/ 1261555545 h 838"/>
              <a:gd name="T60" fmla="*/ 534242843 w 498"/>
              <a:gd name="T61" fmla="*/ 1311646944 h 838"/>
              <a:gd name="T62" fmla="*/ 487705987 w 498"/>
              <a:gd name="T63" fmla="*/ 1163229245 h 838"/>
              <a:gd name="T64" fmla="*/ 389047961 w 498"/>
              <a:gd name="T65" fmla="*/ 1116848118 h 838"/>
              <a:gd name="T66" fmla="*/ 487705987 w 498"/>
              <a:gd name="T67" fmla="*/ 1068611856 h 838"/>
              <a:gd name="T68" fmla="*/ 534242843 w 498"/>
              <a:gd name="T69" fmla="*/ 1116848118 h 838"/>
              <a:gd name="T70" fmla="*/ 487705987 w 498"/>
              <a:gd name="T71" fmla="*/ 972140692 h 838"/>
              <a:gd name="T72" fmla="*/ 389047961 w 498"/>
              <a:gd name="T73" fmla="*/ 920194157 h 838"/>
              <a:gd name="T74" fmla="*/ 487705987 w 498"/>
              <a:gd name="T75" fmla="*/ 873813031 h 838"/>
              <a:gd name="T76" fmla="*/ 534242843 w 498"/>
              <a:gd name="T77" fmla="*/ 920194157 h 838"/>
              <a:gd name="T78" fmla="*/ 731559065 w 498"/>
              <a:gd name="T79" fmla="*/ 1359883206 h 838"/>
              <a:gd name="T80" fmla="*/ 632900869 w 498"/>
              <a:gd name="T81" fmla="*/ 1311646944 h 838"/>
              <a:gd name="T82" fmla="*/ 731559065 w 498"/>
              <a:gd name="T83" fmla="*/ 1261555545 h 838"/>
              <a:gd name="T84" fmla="*/ 778094557 w 498"/>
              <a:gd name="T85" fmla="*/ 1311646944 h 838"/>
              <a:gd name="T86" fmla="*/ 731559065 w 498"/>
              <a:gd name="T87" fmla="*/ 1163229245 h 838"/>
              <a:gd name="T88" fmla="*/ 632900869 w 498"/>
              <a:gd name="T89" fmla="*/ 1116848118 h 838"/>
              <a:gd name="T90" fmla="*/ 731559065 w 498"/>
              <a:gd name="T91" fmla="*/ 1068611856 h 838"/>
              <a:gd name="T92" fmla="*/ 778094557 w 498"/>
              <a:gd name="T93" fmla="*/ 1116848118 h 838"/>
              <a:gd name="T94" fmla="*/ 731559065 w 498"/>
              <a:gd name="T95" fmla="*/ 972140692 h 838"/>
              <a:gd name="T96" fmla="*/ 632900869 w 498"/>
              <a:gd name="T97" fmla="*/ 920194157 h 838"/>
              <a:gd name="T98" fmla="*/ 731559065 w 498"/>
              <a:gd name="T99" fmla="*/ 873813031 h 838"/>
              <a:gd name="T100" fmla="*/ 778094557 w 498"/>
              <a:gd name="T101" fmla="*/ 920194157 h 838"/>
              <a:gd name="T102" fmla="*/ 778094557 w 498"/>
              <a:gd name="T103" fmla="*/ 729105604 h 838"/>
              <a:gd name="T104" fmla="*/ 195455154 w 498"/>
              <a:gd name="T105" fmla="*/ 775485369 h 838"/>
              <a:gd name="T106" fmla="*/ 145194925 w 498"/>
              <a:gd name="T107" fmla="*/ 341362835 h 838"/>
              <a:gd name="T108" fmla="*/ 731559065 w 498"/>
              <a:gd name="T109" fmla="*/ 289416300 h 838"/>
              <a:gd name="T110" fmla="*/ 778094557 w 498"/>
              <a:gd name="T111" fmla="*/ 729105604 h 83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98"/>
              <a:gd name="T169" fmla="*/ 0 h 838"/>
              <a:gd name="T170" fmla="*/ 498 w 498"/>
              <a:gd name="T171" fmla="*/ 838 h 83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98" h="838">
                <a:moveTo>
                  <a:pt x="249" y="0"/>
                </a:moveTo>
                <a:lnTo>
                  <a:pt x="249" y="0"/>
                </a:lnTo>
                <a:lnTo>
                  <a:pt x="209" y="2"/>
                </a:lnTo>
                <a:lnTo>
                  <a:pt x="174" y="4"/>
                </a:lnTo>
                <a:lnTo>
                  <a:pt x="143" y="9"/>
                </a:lnTo>
                <a:lnTo>
                  <a:pt x="116" y="15"/>
                </a:lnTo>
                <a:lnTo>
                  <a:pt x="93" y="22"/>
                </a:lnTo>
                <a:lnTo>
                  <a:pt x="73" y="31"/>
                </a:lnTo>
                <a:lnTo>
                  <a:pt x="56" y="42"/>
                </a:lnTo>
                <a:lnTo>
                  <a:pt x="42" y="53"/>
                </a:lnTo>
                <a:lnTo>
                  <a:pt x="29" y="66"/>
                </a:lnTo>
                <a:lnTo>
                  <a:pt x="20" y="78"/>
                </a:lnTo>
                <a:lnTo>
                  <a:pt x="13" y="91"/>
                </a:lnTo>
                <a:lnTo>
                  <a:pt x="7" y="106"/>
                </a:lnTo>
                <a:lnTo>
                  <a:pt x="3" y="120"/>
                </a:lnTo>
                <a:lnTo>
                  <a:pt x="2" y="135"/>
                </a:lnTo>
                <a:lnTo>
                  <a:pt x="0" y="162"/>
                </a:lnTo>
                <a:lnTo>
                  <a:pt x="0" y="702"/>
                </a:lnTo>
                <a:lnTo>
                  <a:pt x="2" y="716"/>
                </a:lnTo>
                <a:lnTo>
                  <a:pt x="3" y="729"/>
                </a:lnTo>
                <a:lnTo>
                  <a:pt x="7" y="742"/>
                </a:lnTo>
                <a:lnTo>
                  <a:pt x="11" y="755"/>
                </a:lnTo>
                <a:lnTo>
                  <a:pt x="16" y="767"/>
                </a:lnTo>
                <a:lnTo>
                  <a:pt x="23" y="778"/>
                </a:lnTo>
                <a:lnTo>
                  <a:pt x="31" y="789"/>
                </a:lnTo>
                <a:lnTo>
                  <a:pt x="40" y="798"/>
                </a:lnTo>
                <a:lnTo>
                  <a:pt x="51" y="807"/>
                </a:lnTo>
                <a:lnTo>
                  <a:pt x="62" y="815"/>
                </a:lnTo>
                <a:lnTo>
                  <a:pt x="73" y="822"/>
                </a:lnTo>
                <a:lnTo>
                  <a:pt x="85" y="827"/>
                </a:lnTo>
                <a:lnTo>
                  <a:pt x="98" y="831"/>
                </a:lnTo>
                <a:lnTo>
                  <a:pt x="111" y="835"/>
                </a:lnTo>
                <a:lnTo>
                  <a:pt x="123" y="836"/>
                </a:lnTo>
                <a:lnTo>
                  <a:pt x="138" y="838"/>
                </a:lnTo>
                <a:lnTo>
                  <a:pt x="360" y="838"/>
                </a:lnTo>
                <a:lnTo>
                  <a:pt x="373" y="836"/>
                </a:lnTo>
                <a:lnTo>
                  <a:pt x="387" y="835"/>
                </a:lnTo>
                <a:lnTo>
                  <a:pt x="400" y="831"/>
                </a:lnTo>
                <a:lnTo>
                  <a:pt x="413" y="827"/>
                </a:lnTo>
                <a:lnTo>
                  <a:pt x="425" y="822"/>
                </a:lnTo>
                <a:lnTo>
                  <a:pt x="436" y="815"/>
                </a:lnTo>
                <a:lnTo>
                  <a:pt x="447" y="807"/>
                </a:lnTo>
                <a:lnTo>
                  <a:pt x="456" y="798"/>
                </a:lnTo>
                <a:lnTo>
                  <a:pt x="465" y="789"/>
                </a:lnTo>
                <a:lnTo>
                  <a:pt x="474" y="778"/>
                </a:lnTo>
                <a:lnTo>
                  <a:pt x="480" y="767"/>
                </a:lnTo>
                <a:lnTo>
                  <a:pt x="487" y="755"/>
                </a:lnTo>
                <a:lnTo>
                  <a:pt x="491" y="742"/>
                </a:lnTo>
                <a:lnTo>
                  <a:pt x="494" y="729"/>
                </a:lnTo>
                <a:lnTo>
                  <a:pt x="496" y="716"/>
                </a:lnTo>
                <a:lnTo>
                  <a:pt x="498" y="702"/>
                </a:lnTo>
                <a:lnTo>
                  <a:pt x="498" y="162"/>
                </a:lnTo>
                <a:lnTo>
                  <a:pt x="496" y="135"/>
                </a:lnTo>
                <a:lnTo>
                  <a:pt x="493" y="120"/>
                </a:lnTo>
                <a:lnTo>
                  <a:pt x="489" y="106"/>
                </a:lnTo>
                <a:lnTo>
                  <a:pt x="483" y="91"/>
                </a:lnTo>
                <a:lnTo>
                  <a:pt x="476" y="78"/>
                </a:lnTo>
                <a:lnTo>
                  <a:pt x="467" y="66"/>
                </a:lnTo>
                <a:lnTo>
                  <a:pt x="456" y="53"/>
                </a:lnTo>
                <a:lnTo>
                  <a:pt x="442" y="42"/>
                </a:lnTo>
                <a:lnTo>
                  <a:pt x="425" y="31"/>
                </a:lnTo>
                <a:lnTo>
                  <a:pt x="403" y="22"/>
                </a:lnTo>
                <a:lnTo>
                  <a:pt x="380" y="15"/>
                </a:lnTo>
                <a:lnTo>
                  <a:pt x="354" y="9"/>
                </a:lnTo>
                <a:lnTo>
                  <a:pt x="323" y="4"/>
                </a:lnTo>
                <a:lnTo>
                  <a:pt x="287" y="2"/>
                </a:lnTo>
                <a:lnTo>
                  <a:pt x="249" y="0"/>
                </a:lnTo>
                <a:close/>
                <a:moveTo>
                  <a:pt x="196" y="78"/>
                </a:moveTo>
                <a:lnTo>
                  <a:pt x="302" y="78"/>
                </a:lnTo>
                <a:lnTo>
                  <a:pt x="305" y="80"/>
                </a:lnTo>
                <a:lnTo>
                  <a:pt x="311" y="82"/>
                </a:lnTo>
                <a:lnTo>
                  <a:pt x="313" y="87"/>
                </a:lnTo>
                <a:lnTo>
                  <a:pt x="314" y="91"/>
                </a:lnTo>
                <a:lnTo>
                  <a:pt x="313" y="96"/>
                </a:lnTo>
                <a:lnTo>
                  <a:pt x="311" y="102"/>
                </a:lnTo>
                <a:lnTo>
                  <a:pt x="305" y="104"/>
                </a:lnTo>
                <a:lnTo>
                  <a:pt x="302" y="106"/>
                </a:lnTo>
                <a:lnTo>
                  <a:pt x="196" y="106"/>
                </a:lnTo>
                <a:lnTo>
                  <a:pt x="191" y="104"/>
                </a:lnTo>
                <a:lnTo>
                  <a:pt x="187" y="102"/>
                </a:lnTo>
                <a:lnTo>
                  <a:pt x="183" y="96"/>
                </a:lnTo>
                <a:lnTo>
                  <a:pt x="183" y="91"/>
                </a:lnTo>
                <a:lnTo>
                  <a:pt x="183" y="87"/>
                </a:lnTo>
                <a:lnTo>
                  <a:pt x="187" y="82"/>
                </a:lnTo>
                <a:lnTo>
                  <a:pt x="191" y="80"/>
                </a:lnTo>
                <a:lnTo>
                  <a:pt x="196" y="78"/>
                </a:lnTo>
                <a:close/>
                <a:moveTo>
                  <a:pt x="131" y="733"/>
                </a:moveTo>
                <a:lnTo>
                  <a:pt x="105" y="733"/>
                </a:lnTo>
                <a:lnTo>
                  <a:pt x="94" y="731"/>
                </a:lnTo>
                <a:lnTo>
                  <a:pt x="87" y="726"/>
                </a:lnTo>
                <a:lnTo>
                  <a:pt x="80" y="716"/>
                </a:lnTo>
                <a:lnTo>
                  <a:pt x="78" y="707"/>
                </a:lnTo>
                <a:lnTo>
                  <a:pt x="80" y="696"/>
                </a:lnTo>
                <a:lnTo>
                  <a:pt x="87" y="687"/>
                </a:lnTo>
                <a:lnTo>
                  <a:pt x="94" y="682"/>
                </a:lnTo>
                <a:lnTo>
                  <a:pt x="105" y="680"/>
                </a:lnTo>
                <a:lnTo>
                  <a:pt x="131" y="680"/>
                </a:lnTo>
                <a:lnTo>
                  <a:pt x="142" y="682"/>
                </a:lnTo>
                <a:lnTo>
                  <a:pt x="149" y="687"/>
                </a:lnTo>
                <a:lnTo>
                  <a:pt x="154" y="696"/>
                </a:lnTo>
                <a:lnTo>
                  <a:pt x="156" y="707"/>
                </a:lnTo>
                <a:lnTo>
                  <a:pt x="154" y="716"/>
                </a:lnTo>
                <a:lnTo>
                  <a:pt x="149" y="726"/>
                </a:lnTo>
                <a:lnTo>
                  <a:pt x="142" y="731"/>
                </a:lnTo>
                <a:lnTo>
                  <a:pt x="131" y="733"/>
                </a:lnTo>
                <a:close/>
                <a:moveTo>
                  <a:pt x="131" y="627"/>
                </a:moveTo>
                <a:lnTo>
                  <a:pt x="105" y="627"/>
                </a:lnTo>
                <a:lnTo>
                  <a:pt x="94" y="626"/>
                </a:lnTo>
                <a:lnTo>
                  <a:pt x="87" y="620"/>
                </a:lnTo>
                <a:lnTo>
                  <a:pt x="80" y="613"/>
                </a:lnTo>
                <a:lnTo>
                  <a:pt x="78" y="602"/>
                </a:lnTo>
                <a:lnTo>
                  <a:pt x="80" y="591"/>
                </a:lnTo>
                <a:lnTo>
                  <a:pt x="87" y="584"/>
                </a:lnTo>
                <a:lnTo>
                  <a:pt x="94" y="578"/>
                </a:lnTo>
                <a:lnTo>
                  <a:pt x="105" y="576"/>
                </a:lnTo>
                <a:lnTo>
                  <a:pt x="131" y="576"/>
                </a:lnTo>
                <a:lnTo>
                  <a:pt x="142" y="578"/>
                </a:lnTo>
                <a:lnTo>
                  <a:pt x="149" y="584"/>
                </a:lnTo>
                <a:lnTo>
                  <a:pt x="154" y="591"/>
                </a:lnTo>
                <a:lnTo>
                  <a:pt x="156" y="602"/>
                </a:lnTo>
                <a:lnTo>
                  <a:pt x="154" y="613"/>
                </a:lnTo>
                <a:lnTo>
                  <a:pt x="149" y="620"/>
                </a:lnTo>
                <a:lnTo>
                  <a:pt x="142" y="626"/>
                </a:lnTo>
                <a:lnTo>
                  <a:pt x="131" y="627"/>
                </a:lnTo>
                <a:close/>
                <a:moveTo>
                  <a:pt x="131" y="524"/>
                </a:moveTo>
                <a:lnTo>
                  <a:pt x="105" y="524"/>
                </a:lnTo>
                <a:lnTo>
                  <a:pt x="94" y="522"/>
                </a:lnTo>
                <a:lnTo>
                  <a:pt x="87" y="516"/>
                </a:lnTo>
                <a:lnTo>
                  <a:pt x="80" y="507"/>
                </a:lnTo>
                <a:lnTo>
                  <a:pt x="78" y="496"/>
                </a:lnTo>
                <a:lnTo>
                  <a:pt x="80" y="487"/>
                </a:lnTo>
                <a:lnTo>
                  <a:pt x="87" y="478"/>
                </a:lnTo>
                <a:lnTo>
                  <a:pt x="94" y="473"/>
                </a:lnTo>
                <a:lnTo>
                  <a:pt x="105" y="471"/>
                </a:lnTo>
                <a:lnTo>
                  <a:pt x="131" y="471"/>
                </a:lnTo>
                <a:lnTo>
                  <a:pt x="142" y="473"/>
                </a:lnTo>
                <a:lnTo>
                  <a:pt x="149" y="478"/>
                </a:lnTo>
                <a:lnTo>
                  <a:pt x="154" y="487"/>
                </a:lnTo>
                <a:lnTo>
                  <a:pt x="156" y="496"/>
                </a:lnTo>
                <a:lnTo>
                  <a:pt x="154" y="507"/>
                </a:lnTo>
                <a:lnTo>
                  <a:pt x="149" y="516"/>
                </a:lnTo>
                <a:lnTo>
                  <a:pt x="142" y="522"/>
                </a:lnTo>
                <a:lnTo>
                  <a:pt x="131" y="524"/>
                </a:lnTo>
                <a:close/>
                <a:moveTo>
                  <a:pt x="262" y="733"/>
                </a:moveTo>
                <a:lnTo>
                  <a:pt x="236" y="733"/>
                </a:lnTo>
                <a:lnTo>
                  <a:pt x="225" y="731"/>
                </a:lnTo>
                <a:lnTo>
                  <a:pt x="216" y="726"/>
                </a:lnTo>
                <a:lnTo>
                  <a:pt x="211" y="716"/>
                </a:lnTo>
                <a:lnTo>
                  <a:pt x="209" y="707"/>
                </a:lnTo>
                <a:lnTo>
                  <a:pt x="211" y="696"/>
                </a:lnTo>
                <a:lnTo>
                  <a:pt x="216" y="687"/>
                </a:lnTo>
                <a:lnTo>
                  <a:pt x="225" y="682"/>
                </a:lnTo>
                <a:lnTo>
                  <a:pt x="236" y="680"/>
                </a:lnTo>
                <a:lnTo>
                  <a:pt x="262" y="680"/>
                </a:lnTo>
                <a:lnTo>
                  <a:pt x="273" y="682"/>
                </a:lnTo>
                <a:lnTo>
                  <a:pt x="280" y="687"/>
                </a:lnTo>
                <a:lnTo>
                  <a:pt x="285" y="696"/>
                </a:lnTo>
                <a:lnTo>
                  <a:pt x="287" y="707"/>
                </a:lnTo>
                <a:lnTo>
                  <a:pt x="285" y="716"/>
                </a:lnTo>
                <a:lnTo>
                  <a:pt x="280" y="726"/>
                </a:lnTo>
                <a:lnTo>
                  <a:pt x="273" y="731"/>
                </a:lnTo>
                <a:lnTo>
                  <a:pt x="262" y="733"/>
                </a:lnTo>
                <a:close/>
                <a:moveTo>
                  <a:pt x="262" y="627"/>
                </a:moveTo>
                <a:lnTo>
                  <a:pt x="236" y="627"/>
                </a:lnTo>
                <a:lnTo>
                  <a:pt x="225" y="626"/>
                </a:lnTo>
                <a:lnTo>
                  <a:pt x="216" y="620"/>
                </a:lnTo>
                <a:lnTo>
                  <a:pt x="211" y="613"/>
                </a:lnTo>
                <a:lnTo>
                  <a:pt x="209" y="602"/>
                </a:lnTo>
                <a:lnTo>
                  <a:pt x="211" y="591"/>
                </a:lnTo>
                <a:lnTo>
                  <a:pt x="216" y="584"/>
                </a:lnTo>
                <a:lnTo>
                  <a:pt x="225" y="578"/>
                </a:lnTo>
                <a:lnTo>
                  <a:pt x="236" y="576"/>
                </a:lnTo>
                <a:lnTo>
                  <a:pt x="262" y="576"/>
                </a:lnTo>
                <a:lnTo>
                  <a:pt x="273" y="578"/>
                </a:lnTo>
                <a:lnTo>
                  <a:pt x="280" y="584"/>
                </a:lnTo>
                <a:lnTo>
                  <a:pt x="285" y="591"/>
                </a:lnTo>
                <a:lnTo>
                  <a:pt x="287" y="602"/>
                </a:lnTo>
                <a:lnTo>
                  <a:pt x="285" y="613"/>
                </a:lnTo>
                <a:lnTo>
                  <a:pt x="280" y="620"/>
                </a:lnTo>
                <a:lnTo>
                  <a:pt x="273" y="626"/>
                </a:lnTo>
                <a:lnTo>
                  <a:pt x="262" y="627"/>
                </a:lnTo>
                <a:close/>
                <a:moveTo>
                  <a:pt x="262" y="524"/>
                </a:moveTo>
                <a:lnTo>
                  <a:pt x="236" y="524"/>
                </a:lnTo>
                <a:lnTo>
                  <a:pt x="225" y="522"/>
                </a:lnTo>
                <a:lnTo>
                  <a:pt x="216" y="516"/>
                </a:lnTo>
                <a:lnTo>
                  <a:pt x="211" y="507"/>
                </a:lnTo>
                <a:lnTo>
                  <a:pt x="209" y="496"/>
                </a:lnTo>
                <a:lnTo>
                  <a:pt x="211" y="487"/>
                </a:lnTo>
                <a:lnTo>
                  <a:pt x="216" y="478"/>
                </a:lnTo>
                <a:lnTo>
                  <a:pt x="225" y="473"/>
                </a:lnTo>
                <a:lnTo>
                  <a:pt x="236" y="471"/>
                </a:lnTo>
                <a:lnTo>
                  <a:pt x="262" y="471"/>
                </a:lnTo>
                <a:lnTo>
                  <a:pt x="273" y="473"/>
                </a:lnTo>
                <a:lnTo>
                  <a:pt x="280" y="478"/>
                </a:lnTo>
                <a:lnTo>
                  <a:pt x="285" y="487"/>
                </a:lnTo>
                <a:lnTo>
                  <a:pt x="287" y="496"/>
                </a:lnTo>
                <a:lnTo>
                  <a:pt x="285" y="507"/>
                </a:lnTo>
                <a:lnTo>
                  <a:pt x="280" y="516"/>
                </a:lnTo>
                <a:lnTo>
                  <a:pt x="273" y="522"/>
                </a:lnTo>
                <a:lnTo>
                  <a:pt x="262" y="524"/>
                </a:lnTo>
                <a:close/>
                <a:moveTo>
                  <a:pt x="393" y="733"/>
                </a:moveTo>
                <a:lnTo>
                  <a:pt x="367" y="733"/>
                </a:lnTo>
                <a:lnTo>
                  <a:pt x="356" y="731"/>
                </a:lnTo>
                <a:lnTo>
                  <a:pt x="347" y="726"/>
                </a:lnTo>
                <a:lnTo>
                  <a:pt x="342" y="716"/>
                </a:lnTo>
                <a:lnTo>
                  <a:pt x="340" y="707"/>
                </a:lnTo>
                <a:lnTo>
                  <a:pt x="342" y="696"/>
                </a:lnTo>
                <a:lnTo>
                  <a:pt x="347" y="687"/>
                </a:lnTo>
                <a:lnTo>
                  <a:pt x="356" y="682"/>
                </a:lnTo>
                <a:lnTo>
                  <a:pt x="367" y="680"/>
                </a:lnTo>
                <a:lnTo>
                  <a:pt x="393" y="680"/>
                </a:lnTo>
                <a:lnTo>
                  <a:pt x="403" y="682"/>
                </a:lnTo>
                <a:lnTo>
                  <a:pt x="411" y="687"/>
                </a:lnTo>
                <a:lnTo>
                  <a:pt x="416" y="696"/>
                </a:lnTo>
                <a:lnTo>
                  <a:pt x="418" y="707"/>
                </a:lnTo>
                <a:lnTo>
                  <a:pt x="416" y="716"/>
                </a:lnTo>
                <a:lnTo>
                  <a:pt x="411" y="726"/>
                </a:lnTo>
                <a:lnTo>
                  <a:pt x="403" y="731"/>
                </a:lnTo>
                <a:lnTo>
                  <a:pt x="393" y="733"/>
                </a:lnTo>
                <a:close/>
                <a:moveTo>
                  <a:pt x="393" y="627"/>
                </a:moveTo>
                <a:lnTo>
                  <a:pt x="367" y="627"/>
                </a:lnTo>
                <a:lnTo>
                  <a:pt x="356" y="626"/>
                </a:lnTo>
                <a:lnTo>
                  <a:pt x="347" y="620"/>
                </a:lnTo>
                <a:lnTo>
                  <a:pt x="342" y="613"/>
                </a:lnTo>
                <a:lnTo>
                  <a:pt x="340" y="602"/>
                </a:lnTo>
                <a:lnTo>
                  <a:pt x="342" y="591"/>
                </a:lnTo>
                <a:lnTo>
                  <a:pt x="347" y="584"/>
                </a:lnTo>
                <a:lnTo>
                  <a:pt x="356" y="578"/>
                </a:lnTo>
                <a:lnTo>
                  <a:pt x="367" y="576"/>
                </a:lnTo>
                <a:lnTo>
                  <a:pt x="393" y="576"/>
                </a:lnTo>
                <a:lnTo>
                  <a:pt x="403" y="578"/>
                </a:lnTo>
                <a:lnTo>
                  <a:pt x="411" y="584"/>
                </a:lnTo>
                <a:lnTo>
                  <a:pt x="416" y="591"/>
                </a:lnTo>
                <a:lnTo>
                  <a:pt x="418" y="602"/>
                </a:lnTo>
                <a:lnTo>
                  <a:pt x="416" y="613"/>
                </a:lnTo>
                <a:lnTo>
                  <a:pt x="411" y="620"/>
                </a:lnTo>
                <a:lnTo>
                  <a:pt x="403" y="626"/>
                </a:lnTo>
                <a:lnTo>
                  <a:pt x="393" y="627"/>
                </a:lnTo>
                <a:close/>
                <a:moveTo>
                  <a:pt x="393" y="524"/>
                </a:moveTo>
                <a:lnTo>
                  <a:pt x="367" y="524"/>
                </a:lnTo>
                <a:lnTo>
                  <a:pt x="356" y="522"/>
                </a:lnTo>
                <a:lnTo>
                  <a:pt x="347" y="516"/>
                </a:lnTo>
                <a:lnTo>
                  <a:pt x="342" y="507"/>
                </a:lnTo>
                <a:lnTo>
                  <a:pt x="340" y="496"/>
                </a:lnTo>
                <a:lnTo>
                  <a:pt x="342" y="487"/>
                </a:lnTo>
                <a:lnTo>
                  <a:pt x="347" y="478"/>
                </a:lnTo>
                <a:lnTo>
                  <a:pt x="356" y="473"/>
                </a:lnTo>
                <a:lnTo>
                  <a:pt x="367" y="471"/>
                </a:lnTo>
                <a:lnTo>
                  <a:pt x="393" y="471"/>
                </a:lnTo>
                <a:lnTo>
                  <a:pt x="403" y="473"/>
                </a:lnTo>
                <a:lnTo>
                  <a:pt x="411" y="478"/>
                </a:lnTo>
                <a:lnTo>
                  <a:pt x="416" y="487"/>
                </a:lnTo>
                <a:lnTo>
                  <a:pt x="418" y="496"/>
                </a:lnTo>
                <a:lnTo>
                  <a:pt x="416" y="507"/>
                </a:lnTo>
                <a:lnTo>
                  <a:pt x="411" y="516"/>
                </a:lnTo>
                <a:lnTo>
                  <a:pt x="403" y="522"/>
                </a:lnTo>
                <a:lnTo>
                  <a:pt x="393" y="524"/>
                </a:lnTo>
                <a:close/>
                <a:moveTo>
                  <a:pt x="418" y="393"/>
                </a:moveTo>
                <a:lnTo>
                  <a:pt x="418" y="393"/>
                </a:lnTo>
                <a:lnTo>
                  <a:pt x="416" y="404"/>
                </a:lnTo>
                <a:lnTo>
                  <a:pt x="411" y="411"/>
                </a:lnTo>
                <a:lnTo>
                  <a:pt x="403" y="416"/>
                </a:lnTo>
                <a:lnTo>
                  <a:pt x="393" y="418"/>
                </a:lnTo>
                <a:lnTo>
                  <a:pt x="105" y="418"/>
                </a:lnTo>
                <a:lnTo>
                  <a:pt x="94" y="416"/>
                </a:lnTo>
                <a:lnTo>
                  <a:pt x="87" y="411"/>
                </a:lnTo>
                <a:lnTo>
                  <a:pt x="80" y="404"/>
                </a:lnTo>
                <a:lnTo>
                  <a:pt x="78" y="393"/>
                </a:lnTo>
                <a:lnTo>
                  <a:pt x="78" y="184"/>
                </a:lnTo>
                <a:lnTo>
                  <a:pt x="80" y="173"/>
                </a:lnTo>
                <a:lnTo>
                  <a:pt x="87" y="166"/>
                </a:lnTo>
                <a:lnTo>
                  <a:pt x="94" y="160"/>
                </a:lnTo>
                <a:lnTo>
                  <a:pt x="105" y="156"/>
                </a:lnTo>
                <a:lnTo>
                  <a:pt x="393" y="156"/>
                </a:lnTo>
                <a:lnTo>
                  <a:pt x="403" y="160"/>
                </a:lnTo>
                <a:lnTo>
                  <a:pt x="411" y="166"/>
                </a:lnTo>
                <a:lnTo>
                  <a:pt x="416" y="173"/>
                </a:lnTo>
                <a:lnTo>
                  <a:pt x="418" y="184"/>
                </a:lnTo>
                <a:lnTo>
                  <a:pt x="418" y="393"/>
                </a:lnTo>
                <a:close/>
              </a:path>
            </a:pathLst>
          </a:custGeom>
          <a:solidFill>
            <a:srgbClr val="336699"/>
          </a:solidFill>
          <a:ln>
            <a:noFill/>
          </a:ln>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255384"/>
              </a:solidFill>
              <a:effectLst/>
              <a:uLnTx/>
              <a:uFillTx/>
              <a:latin typeface="Calibri"/>
              <a:ea typeface="+mn-ea"/>
              <a:cs typeface="+mn-cs"/>
            </a:endParaRPr>
          </a:p>
        </p:txBody>
      </p:sp>
      <p:pic>
        <p:nvPicPr>
          <p:cNvPr id="196"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940" y="4734188"/>
            <a:ext cx="816620" cy="893592"/>
          </a:xfrm>
          <a:prstGeom prst="rect">
            <a:avLst/>
          </a:prstGeom>
        </p:spPr>
      </p:pic>
      <p:pic>
        <p:nvPicPr>
          <p:cNvPr id="197"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318" y="5448358"/>
            <a:ext cx="847788" cy="901616"/>
          </a:xfrm>
          <a:prstGeom prst="rect">
            <a:avLst/>
          </a:prstGeom>
        </p:spPr>
      </p:pic>
      <p:cxnSp>
        <p:nvCxnSpPr>
          <p:cNvPr id="198" name="Straight Arrow Connector 62"/>
          <p:cNvCxnSpPr/>
          <p:nvPr/>
        </p:nvCxnSpPr>
        <p:spPr bwMode="auto">
          <a:xfrm flipV="1">
            <a:off x="1447723" y="5699231"/>
            <a:ext cx="1530206" cy="204010"/>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sp>
        <p:nvSpPr>
          <p:cNvPr id="199" name="Rounded Rectangle 198"/>
          <p:cNvSpPr/>
          <p:nvPr/>
        </p:nvSpPr>
        <p:spPr>
          <a:xfrm>
            <a:off x="5304563" y="5278669"/>
            <a:ext cx="126549" cy="841125"/>
          </a:xfrm>
          <a:prstGeom prst="round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SOAP</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0" name="Picture 2" descr="Image result for axw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0657" y="1847985"/>
            <a:ext cx="1902897" cy="883635"/>
          </a:xfrm>
          <a:prstGeom prst="rect">
            <a:avLst/>
          </a:prstGeom>
          <a:noFill/>
          <a:extLst>
            <a:ext uri="{909E8E84-426E-40DD-AFC4-6F175D3DCCD1}">
              <a14:hiddenFill xmlns:a14="http://schemas.microsoft.com/office/drawing/2010/main">
                <a:solidFill>
                  <a:srgbClr val="FFFFFF"/>
                </a:solidFill>
              </a14:hiddenFill>
            </a:ext>
          </a:extLst>
        </p:spPr>
      </p:pic>
      <p:sp>
        <p:nvSpPr>
          <p:cNvPr id="201"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76</a:t>
            </a:fld>
            <a:endParaRPr lang="en-US" dirty="0" smtClean="0">
              <a:solidFill>
                <a:schemeClr val="bg1"/>
              </a:solidFill>
            </a:endParaRPr>
          </a:p>
        </p:txBody>
      </p:sp>
    </p:spTree>
    <p:extLst>
      <p:ext uri="{BB962C8B-B14F-4D97-AF65-F5344CB8AC3E}">
        <p14:creationId xmlns:p14="http://schemas.microsoft.com/office/powerpoint/2010/main" val="3055276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p:cNvSpPr/>
          <p:nvPr/>
        </p:nvSpPr>
        <p:spPr>
          <a:xfrm>
            <a:off x="0" y="700937"/>
            <a:ext cx="12192000" cy="1211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itle 65"/>
          <p:cNvSpPr>
            <a:spLocks noGrp="1"/>
          </p:cNvSpPr>
          <p:nvPr>
            <p:ph type="title"/>
          </p:nvPr>
        </p:nvSpPr>
        <p:spPr>
          <a:xfrm>
            <a:off x="273014" y="-199536"/>
            <a:ext cx="11431526" cy="1129556"/>
          </a:xfrm>
        </p:spPr>
        <p:txBody>
          <a:bodyPr>
            <a:normAutofit/>
          </a:bodyPr>
          <a:lstStyle/>
          <a:p>
            <a:r>
              <a:rPr lang="en-US" smtClean="0"/>
              <a:t>Beyond tooling: API management throughout the organization’s soul</a:t>
            </a:r>
            <a:endParaRPr lang="en-US" dirty="0"/>
          </a:p>
        </p:txBody>
      </p:sp>
      <p:sp>
        <p:nvSpPr>
          <p:cNvPr id="5" name="Rounded Rectangle 4"/>
          <p:cNvSpPr/>
          <p:nvPr/>
        </p:nvSpPr>
        <p:spPr>
          <a:xfrm>
            <a:off x="6354869" y="2907224"/>
            <a:ext cx="1352496" cy="920060"/>
          </a:xfrm>
          <a:prstGeom prst="roundRect">
            <a:avLst/>
          </a:prstGeom>
          <a:noFill/>
          <a:ln w="28575">
            <a:solidFill>
              <a:schemeClr val="tx1">
                <a:lumMod val="25000"/>
                <a:lumOff val="7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p:cNvSpPr txBox="1"/>
          <p:nvPr/>
        </p:nvSpPr>
        <p:spPr>
          <a:xfrm>
            <a:off x="6495515" y="2965792"/>
            <a:ext cx="993734" cy="27699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API </a:t>
            </a:r>
            <a:r>
              <a:rPr kumimoji="0" lang="en-US" sz="1200" b="1" i="0" u="none" strike="noStrike" kern="1200" cap="none" spc="0" normalizeH="0" baseline="0" noProof="0" dirty="0" smtClean="0">
                <a:ln>
                  <a:noFill/>
                </a:ln>
                <a:solidFill>
                  <a:prstClr val="black"/>
                </a:solidFill>
                <a:effectLst/>
                <a:uLnTx/>
                <a:uFillTx/>
                <a:latin typeface="Calibri"/>
                <a:ea typeface="+mn-ea"/>
                <a:cs typeface="+mn-cs"/>
              </a:rPr>
              <a:t>Gateway</a:t>
            </a: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7" name="Group 297"/>
          <p:cNvGrpSpPr>
            <a:grpSpLocks noChangeAspect="1"/>
          </p:cNvGrpSpPr>
          <p:nvPr/>
        </p:nvGrpSpPr>
        <p:grpSpPr bwMode="auto">
          <a:xfrm>
            <a:off x="6763987" y="3234919"/>
            <a:ext cx="439500" cy="485446"/>
            <a:chOff x="2825750" y="2298700"/>
            <a:chExt cx="1255713" cy="1270000"/>
          </a:xfrm>
        </p:grpSpPr>
        <p:sp>
          <p:nvSpPr>
            <p:cNvPr id="8" name="Freeform 231"/>
            <p:cNvSpPr>
              <a:spLocks/>
            </p:cNvSpPr>
            <p:nvPr/>
          </p:nvSpPr>
          <p:spPr bwMode="auto">
            <a:xfrm>
              <a:off x="2998788" y="2471738"/>
              <a:ext cx="909638" cy="923925"/>
            </a:xfrm>
            <a:custGeom>
              <a:avLst/>
              <a:gdLst>
                <a:gd name="T0" fmla="*/ 0 w 573"/>
                <a:gd name="T1" fmla="*/ 738404876 h 582"/>
                <a:gd name="T2" fmla="*/ 15120946 w 573"/>
                <a:gd name="T3" fmla="*/ 592235875 h 582"/>
                <a:gd name="T4" fmla="*/ 60483782 w 573"/>
                <a:gd name="T5" fmla="*/ 448587823 h 582"/>
                <a:gd name="T6" fmla="*/ 123488515 w 573"/>
                <a:gd name="T7" fmla="*/ 325100913 h 582"/>
                <a:gd name="T8" fmla="*/ 216733564 w 573"/>
                <a:gd name="T9" fmla="*/ 216733446 h 582"/>
                <a:gd name="T10" fmla="*/ 320060776 w 573"/>
                <a:gd name="T11" fmla="*/ 128527171 h 582"/>
                <a:gd name="T12" fmla="*/ 443547753 w 573"/>
                <a:gd name="T13" fmla="*/ 60483749 h 582"/>
                <a:gd name="T14" fmla="*/ 577116845 w 573"/>
                <a:gd name="T15" fmla="*/ 20161248 h 582"/>
                <a:gd name="T16" fmla="*/ 723285925 w 573"/>
                <a:gd name="T17" fmla="*/ 0 h 582"/>
                <a:gd name="T18" fmla="*/ 796369672 w 573"/>
                <a:gd name="T19" fmla="*/ 5040312 h 582"/>
                <a:gd name="T20" fmla="*/ 940019588 w 573"/>
                <a:gd name="T21" fmla="*/ 37801547 h 582"/>
                <a:gd name="T22" fmla="*/ 1068546779 w 573"/>
                <a:gd name="T23" fmla="*/ 93244973 h 582"/>
                <a:gd name="T24" fmla="*/ 1181954618 w 573"/>
                <a:gd name="T25" fmla="*/ 171370603 h 582"/>
                <a:gd name="T26" fmla="*/ 1277720567 w 573"/>
                <a:gd name="T27" fmla="*/ 272176860 h 582"/>
                <a:gd name="T28" fmla="*/ 1355844627 w 573"/>
                <a:gd name="T29" fmla="*/ 385583050 h 582"/>
                <a:gd name="T30" fmla="*/ 1411288071 w 573"/>
                <a:gd name="T31" fmla="*/ 519152168 h 582"/>
                <a:gd name="T32" fmla="*/ 1439010587 w 573"/>
                <a:gd name="T33" fmla="*/ 665321169 h 582"/>
                <a:gd name="T34" fmla="*/ 1444050900 w 573"/>
                <a:gd name="T35" fmla="*/ 738404876 h 582"/>
                <a:gd name="T36" fmla="*/ 1428929961 w 573"/>
                <a:gd name="T37" fmla="*/ 884574076 h 582"/>
                <a:gd name="T38" fmla="*/ 1388607456 w 573"/>
                <a:gd name="T39" fmla="*/ 1023183405 h 582"/>
                <a:gd name="T40" fmla="*/ 1320562435 w 573"/>
                <a:gd name="T41" fmla="*/ 1146670216 h 582"/>
                <a:gd name="T42" fmla="*/ 1232357749 w 573"/>
                <a:gd name="T43" fmla="*/ 1255037683 h 582"/>
                <a:gd name="T44" fmla="*/ 1126511174 w 573"/>
                <a:gd name="T45" fmla="*/ 1343243908 h 582"/>
                <a:gd name="T46" fmla="*/ 1003022708 w 573"/>
                <a:gd name="T47" fmla="*/ 1411287305 h 582"/>
                <a:gd name="T48" fmla="*/ 866934254 w 573"/>
                <a:gd name="T49" fmla="*/ 1454130737 h 582"/>
                <a:gd name="T50" fmla="*/ 723285925 w 573"/>
                <a:gd name="T51" fmla="*/ 1466730719 h 582"/>
                <a:gd name="T52" fmla="*/ 650200591 w 573"/>
                <a:gd name="T53" fmla="*/ 1466730719 h 582"/>
                <a:gd name="T54" fmla="*/ 509071824 w 573"/>
                <a:gd name="T55" fmla="*/ 1433969495 h 582"/>
                <a:gd name="T56" fmla="*/ 380544534 w 573"/>
                <a:gd name="T57" fmla="*/ 1381045443 h 582"/>
                <a:gd name="T58" fmla="*/ 267136695 w 573"/>
                <a:gd name="T59" fmla="*/ 1302921425 h 582"/>
                <a:gd name="T60" fmla="*/ 166330383 w 573"/>
                <a:gd name="T61" fmla="*/ 1202113630 h 582"/>
                <a:gd name="T62" fmla="*/ 88206298 w 573"/>
                <a:gd name="T63" fmla="*/ 1086186491 h 582"/>
                <a:gd name="T64" fmla="*/ 32762841 w 573"/>
                <a:gd name="T65" fmla="*/ 952619060 h 582"/>
                <a:gd name="T66" fmla="*/ 5040315 w 573"/>
                <a:gd name="T67" fmla="*/ 811490171 h 582"/>
                <a:gd name="T68" fmla="*/ 0 w 573"/>
                <a:gd name="T69" fmla="*/ 738404876 h 58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73"/>
                <a:gd name="T106" fmla="*/ 0 h 582"/>
                <a:gd name="T107" fmla="*/ 573 w 573"/>
                <a:gd name="T108" fmla="*/ 582 h 58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73" h="582">
                  <a:moveTo>
                    <a:pt x="0" y="293"/>
                  </a:moveTo>
                  <a:lnTo>
                    <a:pt x="0" y="293"/>
                  </a:lnTo>
                  <a:lnTo>
                    <a:pt x="2" y="264"/>
                  </a:lnTo>
                  <a:lnTo>
                    <a:pt x="6" y="235"/>
                  </a:lnTo>
                  <a:lnTo>
                    <a:pt x="13" y="206"/>
                  </a:lnTo>
                  <a:lnTo>
                    <a:pt x="24" y="178"/>
                  </a:lnTo>
                  <a:lnTo>
                    <a:pt x="35" y="153"/>
                  </a:lnTo>
                  <a:lnTo>
                    <a:pt x="49" y="129"/>
                  </a:lnTo>
                  <a:lnTo>
                    <a:pt x="66" y="108"/>
                  </a:lnTo>
                  <a:lnTo>
                    <a:pt x="86" y="86"/>
                  </a:lnTo>
                  <a:lnTo>
                    <a:pt x="106" y="68"/>
                  </a:lnTo>
                  <a:lnTo>
                    <a:pt x="127" y="51"/>
                  </a:lnTo>
                  <a:lnTo>
                    <a:pt x="151" y="37"/>
                  </a:lnTo>
                  <a:lnTo>
                    <a:pt x="176" y="24"/>
                  </a:lnTo>
                  <a:lnTo>
                    <a:pt x="202" y="15"/>
                  </a:lnTo>
                  <a:lnTo>
                    <a:pt x="229" y="8"/>
                  </a:lnTo>
                  <a:lnTo>
                    <a:pt x="258" y="2"/>
                  </a:lnTo>
                  <a:lnTo>
                    <a:pt x="287" y="0"/>
                  </a:lnTo>
                  <a:lnTo>
                    <a:pt x="316" y="2"/>
                  </a:lnTo>
                  <a:lnTo>
                    <a:pt x="344" y="8"/>
                  </a:lnTo>
                  <a:lnTo>
                    <a:pt x="373" y="15"/>
                  </a:lnTo>
                  <a:lnTo>
                    <a:pt x="398" y="24"/>
                  </a:lnTo>
                  <a:lnTo>
                    <a:pt x="424" y="37"/>
                  </a:lnTo>
                  <a:lnTo>
                    <a:pt x="447" y="51"/>
                  </a:lnTo>
                  <a:lnTo>
                    <a:pt x="469" y="68"/>
                  </a:lnTo>
                  <a:lnTo>
                    <a:pt x="489" y="86"/>
                  </a:lnTo>
                  <a:lnTo>
                    <a:pt x="507" y="108"/>
                  </a:lnTo>
                  <a:lnTo>
                    <a:pt x="524" y="129"/>
                  </a:lnTo>
                  <a:lnTo>
                    <a:pt x="538" y="153"/>
                  </a:lnTo>
                  <a:lnTo>
                    <a:pt x="551" y="178"/>
                  </a:lnTo>
                  <a:lnTo>
                    <a:pt x="560" y="206"/>
                  </a:lnTo>
                  <a:lnTo>
                    <a:pt x="567" y="235"/>
                  </a:lnTo>
                  <a:lnTo>
                    <a:pt x="571" y="264"/>
                  </a:lnTo>
                  <a:lnTo>
                    <a:pt x="573" y="293"/>
                  </a:lnTo>
                  <a:lnTo>
                    <a:pt x="571" y="322"/>
                  </a:lnTo>
                  <a:lnTo>
                    <a:pt x="567" y="351"/>
                  </a:lnTo>
                  <a:lnTo>
                    <a:pt x="560" y="378"/>
                  </a:lnTo>
                  <a:lnTo>
                    <a:pt x="551" y="406"/>
                  </a:lnTo>
                  <a:lnTo>
                    <a:pt x="538" y="431"/>
                  </a:lnTo>
                  <a:lnTo>
                    <a:pt x="524" y="455"/>
                  </a:lnTo>
                  <a:lnTo>
                    <a:pt x="507" y="477"/>
                  </a:lnTo>
                  <a:lnTo>
                    <a:pt x="489" y="498"/>
                  </a:lnTo>
                  <a:lnTo>
                    <a:pt x="469" y="517"/>
                  </a:lnTo>
                  <a:lnTo>
                    <a:pt x="447" y="533"/>
                  </a:lnTo>
                  <a:lnTo>
                    <a:pt x="424" y="548"/>
                  </a:lnTo>
                  <a:lnTo>
                    <a:pt x="398" y="560"/>
                  </a:lnTo>
                  <a:lnTo>
                    <a:pt x="373" y="569"/>
                  </a:lnTo>
                  <a:lnTo>
                    <a:pt x="344" y="577"/>
                  </a:lnTo>
                  <a:lnTo>
                    <a:pt x="316" y="582"/>
                  </a:lnTo>
                  <a:lnTo>
                    <a:pt x="287" y="582"/>
                  </a:lnTo>
                  <a:lnTo>
                    <a:pt x="258" y="582"/>
                  </a:lnTo>
                  <a:lnTo>
                    <a:pt x="229" y="577"/>
                  </a:lnTo>
                  <a:lnTo>
                    <a:pt x="202" y="569"/>
                  </a:lnTo>
                  <a:lnTo>
                    <a:pt x="176" y="560"/>
                  </a:lnTo>
                  <a:lnTo>
                    <a:pt x="151" y="548"/>
                  </a:lnTo>
                  <a:lnTo>
                    <a:pt x="127" y="533"/>
                  </a:lnTo>
                  <a:lnTo>
                    <a:pt x="106" y="517"/>
                  </a:lnTo>
                  <a:lnTo>
                    <a:pt x="86" y="498"/>
                  </a:lnTo>
                  <a:lnTo>
                    <a:pt x="66" y="477"/>
                  </a:lnTo>
                  <a:lnTo>
                    <a:pt x="49" y="455"/>
                  </a:lnTo>
                  <a:lnTo>
                    <a:pt x="35" y="431"/>
                  </a:lnTo>
                  <a:lnTo>
                    <a:pt x="24" y="406"/>
                  </a:lnTo>
                  <a:lnTo>
                    <a:pt x="13" y="378"/>
                  </a:lnTo>
                  <a:lnTo>
                    <a:pt x="6" y="351"/>
                  </a:lnTo>
                  <a:lnTo>
                    <a:pt x="2" y="322"/>
                  </a:lnTo>
                  <a:lnTo>
                    <a:pt x="0" y="293"/>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Freeform 232"/>
            <p:cNvSpPr>
              <a:spLocks/>
            </p:cNvSpPr>
            <p:nvPr/>
          </p:nvSpPr>
          <p:spPr bwMode="auto">
            <a:xfrm>
              <a:off x="3086100" y="2573338"/>
              <a:ext cx="735013" cy="720725"/>
            </a:xfrm>
            <a:custGeom>
              <a:avLst/>
              <a:gdLst>
                <a:gd name="T0" fmla="*/ 0 w 463"/>
                <a:gd name="T1" fmla="*/ 572076307 h 454"/>
                <a:gd name="T2" fmla="*/ 12601583 w 463"/>
                <a:gd name="T3" fmla="*/ 458668513 h 454"/>
                <a:gd name="T4" fmla="*/ 45362844 w 463"/>
                <a:gd name="T5" fmla="*/ 347781568 h 454"/>
                <a:gd name="T6" fmla="*/ 100806317 w 463"/>
                <a:gd name="T7" fmla="*/ 252015656 h 454"/>
                <a:gd name="T8" fmla="*/ 173891697 w 463"/>
                <a:gd name="T9" fmla="*/ 168851267 h 454"/>
                <a:gd name="T10" fmla="*/ 259577095 w 463"/>
                <a:gd name="T11" fmla="*/ 95765937 h 454"/>
                <a:gd name="T12" fmla="*/ 355343072 w 463"/>
                <a:gd name="T13" fmla="*/ 45362813 h 454"/>
                <a:gd name="T14" fmla="*/ 466230093 w 463"/>
                <a:gd name="T15" fmla="*/ 12601575 h 454"/>
                <a:gd name="T16" fmla="*/ 584676692 w 463"/>
                <a:gd name="T17" fmla="*/ 0 h 454"/>
                <a:gd name="T18" fmla="*/ 645160467 w 463"/>
                <a:gd name="T19" fmla="*/ 5040313 h 454"/>
                <a:gd name="T20" fmla="*/ 758568339 w 463"/>
                <a:gd name="T21" fmla="*/ 27722517 h 454"/>
                <a:gd name="T22" fmla="*/ 864415144 w 463"/>
                <a:gd name="T23" fmla="*/ 68045019 h 454"/>
                <a:gd name="T24" fmla="*/ 957660171 w 463"/>
                <a:gd name="T25" fmla="*/ 133569089 h 454"/>
                <a:gd name="T26" fmla="*/ 1035785841 w 463"/>
                <a:gd name="T27" fmla="*/ 211693167 h 454"/>
                <a:gd name="T28" fmla="*/ 1098788980 w 463"/>
                <a:gd name="T29" fmla="*/ 297378457 h 454"/>
                <a:gd name="T30" fmla="*/ 1139111496 w 463"/>
                <a:gd name="T31" fmla="*/ 403224991 h 454"/>
                <a:gd name="T32" fmla="*/ 1161793706 w 463"/>
                <a:gd name="T33" fmla="*/ 514111935 h 454"/>
                <a:gd name="T34" fmla="*/ 1166834020 w 463"/>
                <a:gd name="T35" fmla="*/ 572076307 h 454"/>
                <a:gd name="T36" fmla="*/ 1154232440 w 463"/>
                <a:gd name="T37" fmla="*/ 688003463 h 454"/>
                <a:gd name="T38" fmla="*/ 1121471189 w 463"/>
                <a:gd name="T39" fmla="*/ 796369359 h 454"/>
                <a:gd name="T40" fmla="*/ 1066027728 w 463"/>
                <a:gd name="T41" fmla="*/ 892135469 h 454"/>
                <a:gd name="T42" fmla="*/ 997982688 w 463"/>
                <a:gd name="T43" fmla="*/ 980341708 h 454"/>
                <a:gd name="T44" fmla="*/ 909777976 w 463"/>
                <a:gd name="T45" fmla="*/ 1048385115 h 454"/>
                <a:gd name="T46" fmla="*/ 808971485 w 463"/>
                <a:gd name="T47" fmla="*/ 1103828538 h 454"/>
                <a:gd name="T48" fmla="*/ 700603928 w 463"/>
                <a:gd name="T49" fmla="*/ 1136591354 h 454"/>
                <a:gd name="T50" fmla="*/ 584676692 w 463"/>
                <a:gd name="T51" fmla="*/ 1144151027 h 454"/>
                <a:gd name="T52" fmla="*/ 526713868 w 463"/>
                <a:gd name="T53" fmla="*/ 1144151027 h 454"/>
                <a:gd name="T54" fmla="*/ 410786533 w 463"/>
                <a:gd name="T55" fmla="*/ 1121470420 h 454"/>
                <a:gd name="T56" fmla="*/ 304939926 w 463"/>
                <a:gd name="T57" fmla="*/ 1076107620 h 454"/>
                <a:gd name="T58" fmla="*/ 214214263 w 463"/>
                <a:gd name="T59" fmla="*/ 1018143248 h 454"/>
                <a:gd name="T60" fmla="*/ 131048229 w 463"/>
                <a:gd name="T61" fmla="*/ 940019219 h 454"/>
                <a:gd name="T62" fmla="*/ 73085380 w 463"/>
                <a:gd name="T63" fmla="*/ 846772669 h 454"/>
                <a:gd name="T64" fmla="*/ 27722536 w 463"/>
                <a:gd name="T65" fmla="*/ 740925937 h 454"/>
                <a:gd name="T66" fmla="*/ 2520952 w 463"/>
                <a:gd name="T67" fmla="*/ 632558453 h 454"/>
                <a:gd name="T68" fmla="*/ 0 w 463"/>
                <a:gd name="T69" fmla="*/ 572076307 h 4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3"/>
                <a:gd name="T106" fmla="*/ 0 h 454"/>
                <a:gd name="T107" fmla="*/ 463 w 463"/>
                <a:gd name="T108" fmla="*/ 454 h 45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3" h="454">
                  <a:moveTo>
                    <a:pt x="0" y="227"/>
                  </a:moveTo>
                  <a:lnTo>
                    <a:pt x="0" y="227"/>
                  </a:lnTo>
                  <a:lnTo>
                    <a:pt x="1" y="204"/>
                  </a:lnTo>
                  <a:lnTo>
                    <a:pt x="5" y="182"/>
                  </a:lnTo>
                  <a:lnTo>
                    <a:pt x="11" y="160"/>
                  </a:lnTo>
                  <a:lnTo>
                    <a:pt x="18" y="138"/>
                  </a:lnTo>
                  <a:lnTo>
                    <a:pt x="29" y="118"/>
                  </a:lnTo>
                  <a:lnTo>
                    <a:pt x="40" y="100"/>
                  </a:lnTo>
                  <a:lnTo>
                    <a:pt x="52" y="84"/>
                  </a:lnTo>
                  <a:lnTo>
                    <a:pt x="69" y="67"/>
                  </a:lnTo>
                  <a:lnTo>
                    <a:pt x="85" y="53"/>
                  </a:lnTo>
                  <a:lnTo>
                    <a:pt x="103" y="38"/>
                  </a:lnTo>
                  <a:lnTo>
                    <a:pt x="121" y="27"/>
                  </a:lnTo>
                  <a:lnTo>
                    <a:pt x="141" y="18"/>
                  </a:lnTo>
                  <a:lnTo>
                    <a:pt x="163" y="11"/>
                  </a:lnTo>
                  <a:lnTo>
                    <a:pt x="185" y="5"/>
                  </a:lnTo>
                  <a:lnTo>
                    <a:pt x="209" y="2"/>
                  </a:lnTo>
                  <a:lnTo>
                    <a:pt x="232" y="0"/>
                  </a:lnTo>
                  <a:lnTo>
                    <a:pt x="256" y="2"/>
                  </a:lnTo>
                  <a:lnTo>
                    <a:pt x="278" y="5"/>
                  </a:lnTo>
                  <a:lnTo>
                    <a:pt x="301" y="11"/>
                  </a:lnTo>
                  <a:lnTo>
                    <a:pt x="321" y="18"/>
                  </a:lnTo>
                  <a:lnTo>
                    <a:pt x="343" y="27"/>
                  </a:lnTo>
                  <a:lnTo>
                    <a:pt x="361" y="38"/>
                  </a:lnTo>
                  <a:lnTo>
                    <a:pt x="380" y="53"/>
                  </a:lnTo>
                  <a:lnTo>
                    <a:pt x="396" y="67"/>
                  </a:lnTo>
                  <a:lnTo>
                    <a:pt x="411" y="84"/>
                  </a:lnTo>
                  <a:lnTo>
                    <a:pt x="423" y="100"/>
                  </a:lnTo>
                  <a:lnTo>
                    <a:pt x="436" y="118"/>
                  </a:lnTo>
                  <a:lnTo>
                    <a:pt x="445" y="138"/>
                  </a:lnTo>
                  <a:lnTo>
                    <a:pt x="452" y="160"/>
                  </a:lnTo>
                  <a:lnTo>
                    <a:pt x="458" y="182"/>
                  </a:lnTo>
                  <a:lnTo>
                    <a:pt x="461" y="204"/>
                  </a:lnTo>
                  <a:lnTo>
                    <a:pt x="463" y="227"/>
                  </a:lnTo>
                  <a:lnTo>
                    <a:pt x="461" y="251"/>
                  </a:lnTo>
                  <a:lnTo>
                    <a:pt x="458" y="273"/>
                  </a:lnTo>
                  <a:lnTo>
                    <a:pt x="452" y="294"/>
                  </a:lnTo>
                  <a:lnTo>
                    <a:pt x="445" y="316"/>
                  </a:lnTo>
                  <a:lnTo>
                    <a:pt x="436" y="336"/>
                  </a:lnTo>
                  <a:lnTo>
                    <a:pt x="423" y="354"/>
                  </a:lnTo>
                  <a:lnTo>
                    <a:pt x="411" y="373"/>
                  </a:lnTo>
                  <a:lnTo>
                    <a:pt x="396" y="389"/>
                  </a:lnTo>
                  <a:lnTo>
                    <a:pt x="380" y="404"/>
                  </a:lnTo>
                  <a:lnTo>
                    <a:pt x="361" y="416"/>
                  </a:lnTo>
                  <a:lnTo>
                    <a:pt x="343" y="427"/>
                  </a:lnTo>
                  <a:lnTo>
                    <a:pt x="321" y="438"/>
                  </a:lnTo>
                  <a:lnTo>
                    <a:pt x="301" y="445"/>
                  </a:lnTo>
                  <a:lnTo>
                    <a:pt x="278" y="451"/>
                  </a:lnTo>
                  <a:lnTo>
                    <a:pt x="256" y="454"/>
                  </a:lnTo>
                  <a:lnTo>
                    <a:pt x="232" y="454"/>
                  </a:lnTo>
                  <a:lnTo>
                    <a:pt x="209" y="454"/>
                  </a:lnTo>
                  <a:lnTo>
                    <a:pt x="185" y="451"/>
                  </a:lnTo>
                  <a:lnTo>
                    <a:pt x="163" y="445"/>
                  </a:lnTo>
                  <a:lnTo>
                    <a:pt x="141" y="438"/>
                  </a:lnTo>
                  <a:lnTo>
                    <a:pt x="121" y="427"/>
                  </a:lnTo>
                  <a:lnTo>
                    <a:pt x="103" y="416"/>
                  </a:lnTo>
                  <a:lnTo>
                    <a:pt x="85" y="404"/>
                  </a:lnTo>
                  <a:lnTo>
                    <a:pt x="69" y="389"/>
                  </a:lnTo>
                  <a:lnTo>
                    <a:pt x="52" y="373"/>
                  </a:lnTo>
                  <a:lnTo>
                    <a:pt x="40" y="354"/>
                  </a:lnTo>
                  <a:lnTo>
                    <a:pt x="29" y="336"/>
                  </a:lnTo>
                  <a:lnTo>
                    <a:pt x="18" y="316"/>
                  </a:lnTo>
                  <a:lnTo>
                    <a:pt x="11" y="294"/>
                  </a:lnTo>
                  <a:lnTo>
                    <a:pt x="5" y="273"/>
                  </a:lnTo>
                  <a:lnTo>
                    <a:pt x="1" y="251"/>
                  </a:lnTo>
                  <a:lnTo>
                    <a:pt x="0" y="2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Freeform 233"/>
            <p:cNvSpPr>
              <a:spLocks/>
            </p:cNvSpPr>
            <p:nvPr/>
          </p:nvSpPr>
          <p:spPr bwMode="auto">
            <a:xfrm>
              <a:off x="3302000" y="2298700"/>
              <a:ext cx="303213" cy="246063"/>
            </a:xfrm>
            <a:custGeom>
              <a:avLst/>
              <a:gdLst>
                <a:gd name="T0" fmla="*/ 0 w 191"/>
                <a:gd name="T1" fmla="*/ 390625752 h 155"/>
                <a:gd name="T2" fmla="*/ 95766090 w 191"/>
                <a:gd name="T3" fmla="*/ 0 h 155"/>
                <a:gd name="T4" fmla="*/ 385585312 w 191"/>
                <a:gd name="T5" fmla="*/ 0 h 155"/>
                <a:gd name="T6" fmla="*/ 481351476 w 191"/>
                <a:gd name="T7" fmla="*/ 390625752 h 155"/>
                <a:gd name="T8" fmla="*/ 0 w 191"/>
                <a:gd name="T9" fmla="*/ 390625752 h 155"/>
                <a:gd name="T10" fmla="*/ 0 60000 65536"/>
                <a:gd name="T11" fmla="*/ 0 60000 65536"/>
                <a:gd name="T12" fmla="*/ 0 60000 65536"/>
                <a:gd name="T13" fmla="*/ 0 60000 65536"/>
                <a:gd name="T14" fmla="*/ 0 60000 65536"/>
                <a:gd name="T15" fmla="*/ 0 w 191"/>
                <a:gd name="T16" fmla="*/ 0 h 155"/>
                <a:gd name="T17" fmla="*/ 191 w 191"/>
                <a:gd name="T18" fmla="*/ 155 h 155"/>
              </a:gdLst>
              <a:ahLst/>
              <a:cxnLst>
                <a:cxn ang="T10">
                  <a:pos x="T0" y="T1"/>
                </a:cxn>
                <a:cxn ang="T11">
                  <a:pos x="T2" y="T3"/>
                </a:cxn>
                <a:cxn ang="T12">
                  <a:pos x="T4" y="T5"/>
                </a:cxn>
                <a:cxn ang="T13">
                  <a:pos x="T6" y="T7"/>
                </a:cxn>
                <a:cxn ang="T14">
                  <a:pos x="T8" y="T9"/>
                </a:cxn>
              </a:cxnLst>
              <a:rect l="T15" t="T16" r="T17" b="T18"/>
              <a:pathLst>
                <a:path w="191" h="155">
                  <a:moveTo>
                    <a:pt x="0" y="155"/>
                  </a:moveTo>
                  <a:lnTo>
                    <a:pt x="38" y="0"/>
                  </a:lnTo>
                  <a:lnTo>
                    <a:pt x="153" y="0"/>
                  </a:lnTo>
                  <a:lnTo>
                    <a:pt x="191" y="155"/>
                  </a:lnTo>
                  <a:lnTo>
                    <a:pt x="0" y="155"/>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Freeform 234"/>
            <p:cNvSpPr>
              <a:spLocks/>
            </p:cNvSpPr>
            <p:nvPr/>
          </p:nvSpPr>
          <p:spPr bwMode="auto">
            <a:xfrm>
              <a:off x="3302000" y="3324225"/>
              <a:ext cx="303213" cy="244475"/>
            </a:xfrm>
            <a:custGeom>
              <a:avLst/>
              <a:gdLst>
                <a:gd name="T0" fmla="*/ 481351476 w 191"/>
                <a:gd name="T1" fmla="*/ 0 h 154"/>
                <a:gd name="T2" fmla="*/ 385585312 w 191"/>
                <a:gd name="T3" fmla="*/ 388104008 h 154"/>
                <a:gd name="T4" fmla="*/ 95766090 w 191"/>
                <a:gd name="T5" fmla="*/ 388104008 h 154"/>
                <a:gd name="T6" fmla="*/ 0 w 191"/>
                <a:gd name="T7" fmla="*/ 0 h 154"/>
                <a:gd name="T8" fmla="*/ 481351476 w 191"/>
                <a:gd name="T9" fmla="*/ 0 h 154"/>
                <a:gd name="T10" fmla="*/ 0 60000 65536"/>
                <a:gd name="T11" fmla="*/ 0 60000 65536"/>
                <a:gd name="T12" fmla="*/ 0 60000 65536"/>
                <a:gd name="T13" fmla="*/ 0 60000 65536"/>
                <a:gd name="T14" fmla="*/ 0 60000 65536"/>
                <a:gd name="T15" fmla="*/ 0 w 191"/>
                <a:gd name="T16" fmla="*/ 0 h 154"/>
                <a:gd name="T17" fmla="*/ 191 w 191"/>
                <a:gd name="T18" fmla="*/ 154 h 154"/>
              </a:gdLst>
              <a:ahLst/>
              <a:cxnLst>
                <a:cxn ang="T10">
                  <a:pos x="T0" y="T1"/>
                </a:cxn>
                <a:cxn ang="T11">
                  <a:pos x="T2" y="T3"/>
                </a:cxn>
                <a:cxn ang="T12">
                  <a:pos x="T4" y="T5"/>
                </a:cxn>
                <a:cxn ang="T13">
                  <a:pos x="T6" y="T7"/>
                </a:cxn>
                <a:cxn ang="T14">
                  <a:pos x="T8" y="T9"/>
                </a:cxn>
              </a:cxnLst>
              <a:rect l="T15" t="T16" r="T17" b="T18"/>
              <a:pathLst>
                <a:path w="191" h="154">
                  <a:moveTo>
                    <a:pt x="191" y="0"/>
                  </a:moveTo>
                  <a:lnTo>
                    <a:pt x="153" y="154"/>
                  </a:lnTo>
                  <a:lnTo>
                    <a:pt x="38" y="154"/>
                  </a:lnTo>
                  <a:lnTo>
                    <a:pt x="0" y="0"/>
                  </a:lnTo>
                  <a:lnTo>
                    <a:pt x="191"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Freeform 235"/>
            <p:cNvSpPr>
              <a:spLocks/>
            </p:cNvSpPr>
            <p:nvPr/>
          </p:nvSpPr>
          <p:spPr bwMode="auto">
            <a:xfrm>
              <a:off x="3849688" y="2774950"/>
              <a:ext cx="231775" cy="317500"/>
            </a:xfrm>
            <a:custGeom>
              <a:avLst/>
              <a:gdLst>
                <a:gd name="T0" fmla="*/ 0 w 146"/>
                <a:gd name="T1" fmla="*/ 0 h 200"/>
                <a:gd name="T2" fmla="*/ 367942758 w 146"/>
                <a:gd name="T3" fmla="*/ 93246571 h 200"/>
                <a:gd name="T4" fmla="*/ 367942758 w 146"/>
                <a:gd name="T5" fmla="*/ 413305598 h 200"/>
                <a:gd name="T6" fmla="*/ 0 w 146"/>
                <a:gd name="T7" fmla="*/ 504031295 h 200"/>
                <a:gd name="T8" fmla="*/ 0 w 146"/>
                <a:gd name="T9" fmla="*/ 0 h 200"/>
                <a:gd name="T10" fmla="*/ 0 60000 65536"/>
                <a:gd name="T11" fmla="*/ 0 60000 65536"/>
                <a:gd name="T12" fmla="*/ 0 60000 65536"/>
                <a:gd name="T13" fmla="*/ 0 60000 65536"/>
                <a:gd name="T14" fmla="*/ 0 60000 65536"/>
                <a:gd name="T15" fmla="*/ 0 w 146"/>
                <a:gd name="T16" fmla="*/ 0 h 200"/>
                <a:gd name="T17" fmla="*/ 146 w 146"/>
                <a:gd name="T18" fmla="*/ 200 h 200"/>
              </a:gdLst>
              <a:ahLst/>
              <a:cxnLst>
                <a:cxn ang="T10">
                  <a:pos x="T0" y="T1"/>
                </a:cxn>
                <a:cxn ang="T11">
                  <a:pos x="T2" y="T3"/>
                </a:cxn>
                <a:cxn ang="T12">
                  <a:pos x="T4" y="T5"/>
                </a:cxn>
                <a:cxn ang="T13">
                  <a:pos x="T6" y="T7"/>
                </a:cxn>
                <a:cxn ang="T14">
                  <a:pos x="T8" y="T9"/>
                </a:cxn>
              </a:cxnLst>
              <a:rect l="T15" t="T16" r="T17" b="T18"/>
              <a:pathLst>
                <a:path w="146" h="200">
                  <a:moveTo>
                    <a:pt x="0" y="0"/>
                  </a:moveTo>
                  <a:lnTo>
                    <a:pt x="146" y="37"/>
                  </a:lnTo>
                  <a:lnTo>
                    <a:pt x="146" y="164"/>
                  </a:lnTo>
                  <a:lnTo>
                    <a:pt x="0" y="200"/>
                  </a:lnTo>
                  <a:lnTo>
                    <a:pt x="0"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Freeform 236"/>
            <p:cNvSpPr>
              <a:spLocks/>
            </p:cNvSpPr>
            <p:nvPr/>
          </p:nvSpPr>
          <p:spPr bwMode="auto">
            <a:xfrm>
              <a:off x="2825750" y="2774950"/>
              <a:ext cx="230188" cy="317500"/>
            </a:xfrm>
            <a:custGeom>
              <a:avLst/>
              <a:gdLst>
                <a:gd name="T0" fmla="*/ 365424189 w 145"/>
                <a:gd name="T1" fmla="*/ 504031295 h 200"/>
                <a:gd name="T2" fmla="*/ 0 w 145"/>
                <a:gd name="T3" fmla="*/ 413305598 h 200"/>
                <a:gd name="T4" fmla="*/ 0 w 145"/>
                <a:gd name="T5" fmla="*/ 93246571 h 200"/>
                <a:gd name="T6" fmla="*/ 365424189 w 145"/>
                <a:gd name="T7" fmla="*/ 0 h 200"/>
                <a:gd name="T8" fmla="*/ 365424189 w 145"/>
                <a:gd name="T9" fmla="*/ 504031295 h 200"/>
                <a:gd name="T10" fmla="*/ 0 60000 65536"/>
                <a:gd name="T11" fmla="*/ 0 60000 65536"/>
                <a:gd name="T12" fmla="*/ 0 60000 65536"/>
                <a:gd name="T13" fmla="*/ 0 60000 65536"/>
                <a:gd name="T14" fmla="*/ 0 60000 65536"/>
                <a:gd name="T15" fmla="*/ 0 w 145"/>
                <a:gd name="T16" fmla="*/ 0 h 200"/>
                <a:gd name="T17" fmla="*/ 145 w 145"/>
                <a:gd name="T18" fmla="*/ 200 h 200"/>
              </a:gdLst>
              <a:ahLst/>
              <a:cxnLst>
                <a:cxn ang="T10">
                  <a:pos x="T0" y="T1"/>
                </a:cxn>
                <a:cxn ang="T11">
                  <a:pos x="T2" y="T3"/>
                </a:cxn>
                <a:cxn ang="T12">
                  <a:pos x="T4" y="T5"/>
                </a:cxn>
                <a:cxn ang="T13">
                  <a:pos x="T6" y="T7"/>
                </a:cxn>
                <a:cxn ang="T14">
                  <a:pos x="T8" y="T9"/>
                </a:cxn>
              </a:cxnLst>
              <a:rect l="T15" t="T16" r="T17" b="T18"/>
              <a:pathLst>
                <a:path w="145" h="200">
                  <a:moveTo>
                    <a:pt x="145" y="200"/>
                  </a:moveTo>
                  <a:lnTo>
                    <a:pt x="0" y="164"/>
                  </a:lnTo>
                  <a:lnTo>
                    <a:pt x="0" y="37"/>
                  </a:lnTo>
                  <a:lnTo>
                    <a:pt x="145" y="0"/>
                  </a:lnTo>
                  <a:lnTo>
                    <a:pt x="145" y="20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Freeform 237"/>
            <p:cNvSpPr>
              <a:spLocks/>
            </p:cNvSpPr>
            <p:nvPr/>
          </p:nvSpPr>
          <p:spPr bwMode="auto">
            <a:xfrm>
              <a:off x="3619500" y="2428875"/>
              <a:ext cx="346075" cy="346075"/>
            </a:xfrm>
            <a:custGeom>
              <a:avLst/>
              <a:gdLst>
                <a:gd name="T0" fmla="*/ 0 w 218"/>
                <a:gd name="T1" fmla="*/ 206652804 h 218"/>
                <a:gd name="T2" fmla="*/ 340221891 w 218"/>
                <a:gd name="T3" fmla="*/ 0 h 218"/>
                <a:gd name="T4" fmla="*/ 549394107 w 218"/>
                <a:gd name="T5" fmla="*/ 214214114 h 218"/>
                <a:gd name="T6" fmla="*/ 347781564 w 218"/>
                <a:gd name="T7" fmla="*/ 549394107 h 218"/>
                <a:gd name="T8" fmla="*/ 0 w 218"/>
                <a:gd name="T9" fmla="*/ 206652804 h 218"/>
                <a:gd name="T10" fmla="*/ 0 60000 65536"/>
                <a:gd name="T11" fmla="*/ 0 60000 65536"/>
                <a:gd name="T12" fmla="*/ 0 60000 65536"/>
                <a:gd name="T13" fmla="*/ 0 60000 65536"/>
                <a:gd name="T14" fmla="*/ 0 60000 65536"/>
                <a:gd name="T15" fmla="*/ 0 w 218"/>
                <a:gd name="T16" fmla="*/ 0 h 218"/>
                <a:gd name="T17" fmla="*/ 218 w 218"/>
                <a:gd name="T18" fmla="*/ 218 h 218"/>
              </a:gdLst>
              <a:ahLst/>
              <a:cxnLst>
                <a:cxn ang="T10">
                  <a:pos x="T0" y="T1"/>
                </a:cxn>
                <a:cxn ang="T11">
                  <a:pos x="T2" y="T3"/>
                </a:cxn>
                <a:cxn ang="T12">
                  <a:pos x="T4" y="T5"/>
                </a:cxn>
                <a:cxn ang="T13">
                  <a:pos x="T6" y="T7"/>
                </a:cxn>
                <a:cxn ang="T14">
                  <a:pos x="T8" y="T9"/>
                </a:cxn>
              </a:cxnLst>
              <a:rect l="T15" t="T16" r="T17" b="T18"/>
              <a:pathLst>
                <a:path w="218" h="218">
                  <a:moveTo>
                    <a:pt x="0" y="82"/>
                  </a:moveTo>
                  <a:lnTo>
                    <a:pt x="135" y="0"/>
                  </a:lnTo>
                  <a:lnTo>
                    <a:pt x="218" y="85"/>
                  </a:lnTo>
                  <a:lnTo>
                    <a:pt x="138" y="218"/>
                  </a:lnTo>
                  <a:lnTo>
                    <a:pt x="0" y="82"/>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Freeform 238"/>
            <p:cNvSpPr>
              <a:spLocks/>
            </p:cNvSpPr>
            <p:nvPr/>
          </p:nvSpPr>
          <p:spPr bwMode="auto">
            <a:xfrm>
              <a:off x="3619500" y="3106738"/>
              <a:ext cx="346075" cy="346075"/>
            </a:xfrm>
            <a:custGeom>
              <a:avLst/>
              <a:gdLst>
                <a:gd name="T0" fmla="*/ 347781564 w 218"/>
                <a:gd name="T1" fmla="*/ 0 h 218"/>
                <a:gd name="T2" fmla="*/ 549394107 w 218"/>
                <a:gd name="T3" fmla="*/ 345262203 h 218"/>
                <a:gd name="T4" fmla="*/ 340221891 w 218"/>
                <a:gd name="T5" fmla="*/ 549394107 h 218"/>
                <a:gd name="T6" fmla="*/ 0 w 218"/>
                <a:gd name="T7" fmla="*/ 347781564 h 218"/>
                <a:gd name="T8" fmla="*/ 347781564 w 218"/>
                <a:gd name="T9" fmla="*/ 0 h 218"/>
                <a:gd name="T10" fmla="*/ 0 60000 65536"/>
                <a:gd name="T11" fmla="*/ 0 60000 65536"/>
                <a:gd name="T12" fmla="*/ 0 60000 65536"/>
                <a:gd name="T13" fmla="*/ 0 60000 65536"/>
                <a:gd name="T14" fmla="*/ 0 60000 65536"/>
                <a:gd name="T15" fmla="*/ 0 w 218"/>
                <a:gd name="T16" fmla="*/ 0 h 218"/>
                <a:gd name="T17" fmla="*/ 218 w 218"/>
                <a:gd name="T18" fmla="*/ 218 h 218"/>
              </a:gdLst>
              <a:ahLst/>
              <a:cxnLst>
                <a:cxn ang="T10">
                  <a:pos x="T0" y="T1"/>
                </a:cxn>
                <a:cxn ang="T11">
                  <a:pos x="T2" y="T3"/>
                </a:cxn>
                <a:cxn ang="T12">
                  <a:pos x="T4" y="T5"/>
                </a:cxn>
                <a:cxn ang="T13">
                  <a:pos x="T6" y="T7"/>
                </a:cxn>
                <a:cxn ang="T14">
                  <a:pos x="T8" y="T9"/>
                </a:cxn>
              </a:cxnLst>
              <a:rect l="T15" t="T16" r="T17" b="T18"/>
              <a:pathLst>
                <a:path w="218" h="218">
                  <a:moveTo>
                    <a:pt x="138" y="0"/>
                  </a:moveTo>
                  <a:lnTo>
                    <a:pt x="218" y="137"/>
                  </a:lnTo>
                  <a:lnTo>
                    <a:pt x="135" y="218"/>
                  </a:lnTo>
                  <a:lnTo>
                    <a:pt x="0" y="138"/>
                  </a:lnTo>
                  <a:lnTo>
                    <a:pt x="138"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Freeform 239"/>
            <p:cNvSpPr>
              <a:spLocks/>
            </p:cNvSpPr>
            <p:nvPr/>
          </p:nvSpPr>
          <p:spPr bwMode="auto">
            <a:xfrm>
              <a:off x="2927350" y="2428875"/>
              <a:ext cx="346075" cy="346075"/>
            </a:xfrm>
            <a:custGeom>
              <a:avLst/>
              <a:gdLst>
                <a:gd name="T0" fmla="*/ 201612493 w 218"/>
                <a:gd name="T1" fmla="*/ 549394107 h 218"/>
                <a:gd name="T2" fmla="*/ 0 w 218"/>
                <a:gd name="T3" fmla="*/ 211693165 h 218"/>
                <a:gd name="T4" fmla="*/ 209173803 w 218"/>
                <a:gd name="T5" fmla="*/ 0 h 218"/>
                <a:gd name="T6" fmla="*/ 549394107 w 218"/>
                <a:gd name="T7" fmla="*/ 206652804 h 218"/>
                <a:gd name="T8" fmla="*/ 201612493 w 218"/>
                <a:gd name="T9" fmla="*/ 549394107 h 218"/>
                <a:gd name="T10" fmla="*/ 0 60000 65536"/>
                <a:gd name="T11" fmla="*/ 0 60000 65536"/>
                <a:gd name="T12" fmla="*/ 0 60000 65536"/>
                <a:gd name="T13" fmla="*/ 0 60000 65536"/>
                <a:gd name="T14" fmla="*/ 0 60000 65536"/>
                <a:gd name="T15" fmla="*/ 0 w 218"/>
                <a:gd name="T16" fmla="*/ 0 h 218"/>
                <a:gd name="T17" fmla="*/ 218 w 218"/>
                <a:gd name="T18" fmla="*/ 218 h 218"/>
              </a:gdLst>
              <a:ahLst/>
              <a:cxnLst>
                <a:cxn ang="T10">
                  <a:pos x="T0" y="T1"/>
                </a:cxn>
                <a:cxn ang="T11">
                  <a:pos x="T2" y="T3"/>
                </a:cxn>
                <a:cxn ang="T12">
                  <a:pos x="T4" y="T5"/>
                </a:cxn>
                <a:cxn ang="T13">
                  <a:pos x="T6" y="T7"/>
                </a:cxn>
                <a:cxn ang="T14">
                  <a:pos x="T8" y="T9"/>
                </a:cxn>
              </a:cxnLst>
              <a:rect l="T15" t="T16" r="T17" b="T18"/>
              <a:pathLst>
                <a:path w="218" h="218">
                  <a:moveTo>
                    <a:pt x="80" y="218"/>
                  </a:moveTo>
                  <a:lnTo>
                    <a:pt x="0" y="84"/>
                  </a:lnTo>
                  <a:lnTo>
                    <a:pt x="83" y="0"/>
                  </a:lnTo>
                  <a:lnTo>
                    <a:pt x="218" y="82"/>
                  </a:lnTo>
                  <a:lnTo>
                    <a:pt x="80" y="218"/>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Freeform 240"/>
            <p:cNvSpPr>
              <a:spLocks/>
            </p:cNvSpPr>
            <p:nvPr/>
          </p:nvSpPr>
          <p:spPr bwMode="auto">
            <a:xfrm>
              <a:off x="2927350" y="3092450"/>
              <a:ext cx="346075" cy="346075"/>
            </a:xfrm>
            <a:custGeom>
              <a:avLst/>
              <a:gdLst>
                <a:gd name="T0" fmla="*/ 549394107 w 218"/>
                <a:gd name="T1" fmla="*/ 347781564 h 218"/>
                <a:gd name="T2" fmla="*/ 204133442 w 218"/>
                <a:gd name="T3" fmla="*/ 549394107 h 218"/>
                <a:gd name="T4" fmla="*/ 0 w 218"/>
                <a:gd name="T5" fmla="*/ 345262203 h 218"/>
                <a:gd name="T6" fmla="*/ 204133442 w 218"/>
                <a:gd name="T7" fmla="*/ 0 h 218"/>
                <a:gd name="T8" fmla="*/ 549394107 w 218"/>
                <a:gd name="T9" fmla="*/ 347781564 h 218"/>
                <a:gd name="T10" fmla="*/ 0 60000 65536"/>
                <a:gd name="T11" fmla="*/ 0 60000 65536"/>
                <a:gd name="T12" fmla="*/ 0 60000 65536"/>
                <a:gd name="T13" fmla="*/ 0 60000 65536"/>
                <a:gd name="T14" fmla="*/ 0 60000 65536"/>
                <a:gd name="T15" fmla="*/ 0 w 218"/>
                <a:gd name="T16" fmla="*/ 0 h 218"/>
                <a:gd name="T17" fmla="*/ 218 w 218"/>
                <a:gd name="T18" fmla="*/ 218 h 218"/>
              </a:gdLst>
              <a:ahLst/>
              <a:cxnLst>
                <a:cxn ang="T10">
                  <a:pos x="T0" y="T1"/>
                </a:cxn>
                <a:cxn ang="T11">
                  <a:pos x="T2" y="T3"/>
                </a:cxn>
                <a:cxn ang="T12">
                  <a:pos x="T4" y="T5"/>
                </a:cxn>
                <a:cxn ang="T13">
                  <a:pos x="T6" y="T7"/>
                </a:cxn>
                <a:cxn ang="T14">
                  <a:pos x="T8" y="T9"/>
                </a:cxn>
              </a:cxnLst>
              <a:rect l="T15" t="T16" r="T17" b="T18"/>
              <a:pathLst>
                <a:path w="218" h="218">
                  <a:moveTo>
                    <a:pt x="218" y="138"/>
                  </a:moveTo>
                  <a:lnTo>
                    <a:pt x="81" y="218"/>
                  </a:lnTo>
                  <a:lnTo>
                    <a:pt x="0" y="137"/>
                  </a:lnTo>
                  <a:lnTo>
                    <a:pt x="81" y="0"/>
                  </a:lnTo>
                  <a:lnTo>
                    <a:pt x="218" y="138"/>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8" name="Rounded Rectangle 17"/>
          <p:cNvSpPr/>
          <p:nvPr/>
        </p:nvSpPr>
        <p:spPr>
          <a:xfrm>
            <a:off x="4106699" y="2772198"/>
            <a:ext cx="4209321" cy="1213519"/>
          </a:xfrm>
          <a:prstGeom prst="roundRect">
            <a:avLst/>
          </a:prstGeom>
          <a:noFill/>
          <a:ln w="19050">
            <a:solidFill>
              <a:schemeClr val="accent2"/>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9" name="Straight Arrow Connector 18"/>
          <p:cNvCxnSpPr/>
          <p:nvPr/>
        </p:nvCxnSpPr>
        <p:spPr bwMode="auto">
          <a:xfrm>
            <a:off x="6106005" y="4030285"/>
            <a:ext cx="1" cy="708828"/>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cxnSp>
        <p:nvCxnSpPr>
          <p:cNvPr id="20" name="Straight Arrow Connector 19"/>
          <p:cNvCxnSpPr/>
          <p:nvPr/>
        </p:nvCxnSpPr>
        <p:spPr bwMode="auto">
          <a:xfrm>
            <a:off x="6844838" y="2022755"/>
            <a:ext cx="0" cy="638158"/>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sp>
        <p:nvSpPr>
          <p:cNvPr id="22" name="TextBox 21"/>
          <p:cNvSpPr txBox="1"/>
          <p:nvPr/>
        </p:nvSpPr>
        <p:spPr>
          <a:xfrm>
            <a:off x="6887065" y="2113546"/>
            <a:ext cx="938100" cy="369332"/>
          </a:xfrm>
          <a:prstGeom prst="rect">
            <a:avLst/>
          </a:prstGeom>
          <a:noFill/>
          <a:ln>
            <a:no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Calibri"/>
                <a:ea typeface="+mn-ea"/>
                <a:cs typeface="+mn-cs"/>
              </a:rPr>
              <a:t>API Consumption</a:t>
            </a:r>
            <a:endParaRPr kumimoji="0" lang="en-US" sz="9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Picture 2" descr="C:\Users\hugh carroll\Downloads\Database.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13266" y="3343737"/>
            <a:ext cx="262195" cy="387128"/>
          </a:xfrm>
          <a:prstGeom prst="rect">
            <a:avLst/>
          </a:prstGeom>
          <a:noFill/>
        </p:spPr>
      </p:pic>
      <p:sp>
        <p:nvSpPr>
          <p:cNvPr id="24" name="Rounded Rectangle 23"/>
          <p:cNvSpPr/>
          <p:nvPr/>
        </p:nvSpPr>
        <p:spPr>
          <a:xfrm>
            <a:off x="4459861" y="2947449"/>
            <a:ext cx="1323956" cy="905594"/>
          </a:xfrm>
          <a:prstGeom prst="roundRect">
            <a:avLst/>
          </a:prstGeom>
          <a:noFill/>
          <a:ln w="28575">
            <a:solidFill>
              <a:schemeClr val="tx1">
                <a:lumMod val="25000"/>
                <a:lumOff val="7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TextBox 24"/>
          <p:cNvSpPr txBox="1"/>
          <p:nvPr/>
        </p:nvSpPr>
        <p:spPr>
          <a:xfrm>
            <a:off x="4581699" y="2947449"/>
            <a:ext cx="1008546" cy="27699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API Manager</a:t>
            </a:r>
          </a:p>
        </p:txBody>
      </p:sp>
      <p:grpSp>
        <p:nvGrpSpPr>
          <p:cNvPr id="27" name="Group 208"/>
          <p:cNvGrpSpPr>
            <a:grpSpLocks/>
          </p:cNvGrpSpPr>
          <p:nvPr/>
        </p:nvGrpSpPr>
        <p:grpSpPr bwMode="auto">
          <a:xfrm>
            <a:off x="5988777" y="5819233"/>
            <a:ext cx="306128" cy="501292"/>
            <a:chOff x="2923299" y="2130425"/>
            <a:chExt cx="550863" cy="1060446"/>
          </a:xfrm>
          <a:solidFill>
            <a:schemeClr val="accent2"/>
          </a:solidFill>
        </p:grpSpPr>
        <p:sp>
          <p:nvSpPr>
            <p:cNvPr id="59" name="Freeform 67"/>
            <p:cNvSpPr>
              <a:spLocks/>
            </p:cNvSpPr>
            <p:nvPr/>
          </p:nvSpPr>
          <p:spPr bwMode="auto">
            <a:xfrm>
              <a:off x="2923299" y="2130425"/>
              <a:ext cx="550863" cy="1060446"/>
            </a:xfrm>
            <a:custGeom>
              <a:avLst/>
              <a:gdLst>
                <a:gd name="T0" fmla="*/ 0 w 195"/>
                <a:gd name="T1" fmla="*/ 2147483647 h 374"/>
                <a:gd name="T2" fmla="*/ 2147483647 w 195"/>
                <a:gd name="T3" fmla="*/ 0 h 374"/>
                <a:gd name="T4" fmla="*/ 2147483647 w 195"/>
                <a:gd name="T5" fmla="*/ 0 h 374"/>
                <a:gd name="T6" fmla="*/ 2147483647 w 195"/>
                <a:gd name="T7" fmla="*/ 0 h 374"/>
                <a:gd name="T8" fmla="*/ 2147483647 w 195"/>
                <a:gd name="T9" fmla="*/ 0 h 374"/>
                <a:gd name="T10" fmla="*/ 2147483647 w 195"/>
                <a:gd name="T11" fmla="*/ 0 h 374"/>
                <a:gd name="T12" fmla="*/ 2147483647 w 195"/>
                <a:gd name="T13" fmla="*/ 2147483647 h 374"/>
                <a:gd name="T14" fmla="*/ 2147483647 w 195"/>
                <a:gd name="T15" fmla="*/ 2147483647 h 374"/>
                <a:gd name="T16" fmla="*/ 2147483647 w 195"/>
                <a:gd name="T17" fmla="*/ 2147483647 h 374"/>
                <a:gd name="T18" fmla="*/ 2147483647 w 195"/>
                <a:gd name="T19" fmla="*/ 2147483647 h 374"/>
                <a:gd name="T20" fmla="*/ 2147483647 w 195"/>
                <a:gd name="T21" fmla="*/ 2147483647 h 374"/>
                <a:gd name="T22" fmla="*/ 2147483647 w 195"/>
                <a:gd name="T23" fmla="*/ 2147483647 h 374"/>
                <a:gd name="T24" fmla="*/ 2147483647 w 195"/>
                <a:gd name="T25" fmla="*/ 2147483647 h 374"/>
                <a:gd name="T26" fmla="*/ 2147483647 w 195"/>
                <a:gd name="T27" fmla="*/ 2147483647 h 374"/>
                <a:gd name="T28" fmla="*/ 2147483647 w 195"/>
                <a:gd name="T29" fmla="*/ 2147483647 h 374"/>
                <a:gd name="T30" fmla="*/ 2147483647 w 195"/>
                <a:gd name="T31" fmla="*/ 2147483647 h 374"/>
                <a:gd name="T32" fmla="*/ 0 w 195"/>
                <a:gd name="T33" fmla="*/ 2147483647 h 374"/>
                <a:gd name="T34" fmla="*/ 0 w 195"/>
                <a:gd name="T35" fmla="*/ 2147483647 h 374"/>
                <a:gd name="T36" fmla="*/ 0 w 195"/>
                <a:gd name="T37" fmla="*/ 2147483647 h 3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5"/>
                <a:gd name="T58" fmla="*/ 0 h 374"/>
                <a:gd name="T59" fmla="*/ 195 w 195"/>
                <a:gd name="T60" fmla="*/ 374 h 3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5" h="374">
                  <a:moveTo>
                    <a:pt x="0" y="21"/>
                  </a:moveTo>
                  <a:cubicBezTo>
                    <a:pt x="0" y="10"/>
                    <a:pt x="10" y="0"/>
                    <a:pt x="21" y="0"/>
                  </a:cubicBezTo>
                  <a:cubicBezTo>
                    <a:pt x="21" y="0"/>
                    <a:pt x="21" y="0"/>
                    <a:pt x="21" y="0"/>
                  </a:cubicBezTo>
                  <a:cubicBezTo>
                    <a:pt x="21" y="0"/>
                    <a:pt x="21" y="0"/>
                    <a:pt x="21" y="0"/>
                  </a:cubicBezTo>
                  <a:cubicBezTo>
                    <a:pt x="175" y="0"/>
                    <a:pt x="175" y="0"/>
                    <a:pt x="175" y="0"/>
                  </a:cubicBezTo>
                  <a:cubicBezTo>
                    <a:pt x="175" y="0"/>
                    <a:pt x="175" y="0"/>
                    <a:pt x="175" y="0"/>
                  </a:cubicBezTo>
                  <a:cubicBezTo>
                    <a:pt x="186" y="0"/>
                    <a:pt x="195" y="10"/>
                    <a:pt x="195" y="21"/>
                  </a:cubicBezTo>
                  <a:cubicBezTo>
                    <a:pt x="195" y="21"/>
                    <a:pt x="195" y="21"/>
                    <a:pt x="195" y="21"/>
                  </a:cubicBezTo>
                  <a:cubicBezTo>
                    <a:pt x="195" y="21"/>
                    <a:pt x="195" y="21"/>
                    <a:pt x="195" y="21"/>
                  </a:cubicBezTo>
                  <a:cubicBezTo>
                    <a:pt x="195" y="353"/>
                    <a:pt x="195" y="353"/>
                    <a:pt x="195" y="353"/>
                  </a:cubicBezTo>
                  <a:cubicBezTo>
                    <a:pt x="195" y="353"/>
                    <a:pt x="195" y="353"/>
                    <a:pt x="195" y="353"/>
                  </a:cubicBezTo>
                  <a:cubicBezTo>
                    <a:pt x="195" y="364"/>
                    <a:pt x="186" y="374"/>
                    <a:pt x="175" y="374"/>
                  </a:cubicBezTo>
                  <a:cubicBezTo>
                    <a:pt x="175" y="374"/>
                    <a:pt x="175" y="374"/>
                    <a:pt x="175" y="374"/>
                  </a:cubicBezTo>
                  <a:cubicBezTo>
                    <a:pt x="175" y="374"/>
                    <a:pt x="175" y="374"/>
                    <a:pt x="175" y="374"/>
                  </a:cubicBezTo>
                  <a:cubicBezTo>
                    <a:pt x="21" y="374"/>
                    <a:pt x="21" y="374"/>
                    <a:pt x="21" y="374"/>
                  </a:cubicBezTo>
                  <a:cubicBezTo>
                    <a:pt x="21" y="374"/>
                    <a:pt x="21" y="374"/>
                    <a:pt x="21" y="374"/>
                  </a:cubicBezTo>
                  <a:cubicBezTo>
                    <a:pt x="10" y="374"/>
                    <a:pt x="0" y="364"/>
                    <a:pt x="0" y="353"/>
                  </a:cubicBezTo>
                  <a:cubicBezTo>
                    <a:pt x="0" y="353"/>
                    <a:pt x="0" y="353"/>
                    <a:pt x="0" y="353"/>
                  </a:cubicBezTo>
                  <a:lnTo>
                    <a:pt x="0"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0" name="Freeform 68"/>
            <p:cNvSpPr>
              <a:spLocks/>
            </p:cNvSpPr>
            <p:nvPr/>
          </p:nvSpPr>
          <p:spPr bwMode="auto">
            <a:xfrm>
              <a:off x="2978861" y="2206625"/>
              <a:ext cx="439738" cy="68263"/>
            </a:xfrm>
            <a:custGeom>
              <a:avLst/>
              <a:gdLst>
                <a:gd name="T0" fmla="*/ 0 w 155"/>
                <a:gd name="T1" fmla="*/ 2147483647 h 24"/>
                <a:gd name="T2" fmla="*/ 2147483647 w 155"/>
                <a:gd name="T3" fmla="*/ 0 h 24"/>
                <a:gd name="T4" fmla="*/ 2147483647 w 155"/>
                <a:gd name="T5" fmla="*/ 0 h 24"/>
                <a:gd name="T6" fmla="*/ 2147483647 w 155"/>
                <a:gd name="T7" fmla="*/ 0 h 24"/>
                <a:gd name="T8" fmla="*/ 2147483647 w 155"/>
                <a:gd name="T9" fmla="*/ 0 h 24"/>
                <a:gd name="T10" fmla="*/ 2147483647 w 155"/>
                <a:gd name="T11" fmla="*/ 0 h 24"/>
                <a:gd name="T12" fmla="*/ 2147483647 w 155"/>
                <a:gd name="T13" fmla="*/ 2147483647 h 24"/>
                <a:gd name="T14" fmla="*/ 2147483647 w 155"/>
                <a:gd name="T15" fmla="*/ 2147483647 h 24"/>
                <a:gd name="T16" fmla="*/ 2147483647 w 155"/>
                <a:gd name="T17" fmla="*/ 2147483647 h 24"/>
                <a:gd name="T18" fmla="*/ 2147483647 w 155"/>
                <a:gd name="T19" fmla="*/ 2147483647 h 24"/>
                <a:gd name="T20" fmla="*/ 2147483647 w 155"/>
                <a:gd name="T21" fmla="*/ 2147483647 h 24"/>
                <a:gd name="T22" fmla="*/ 2147483647 w 155"/>
                <a:gd name="T23" fmla="*/ 2147483647 h 24"/>
                <a:gd name="T24" fmla="*/ 2147483647 w 155"/>
                <a:gd name="T25" fmla="*/ 2147483647 h 24"/>
                <a:gd name="T26" fmla="*/ 2147483647 w 155"/>
                <a:gd name="T27" fmla="*/ 2147483647 h 24"/>
                <a:gd name="T28" fmla="*/ 2147483647 w 155"/>
                <a:gd name="T29" fmla="*/ 2147483647 h 24"/>
                <a:gd name="T30" fmla="*/ 2147483647 w 155"/>
                <a:gd name="T31" fmla="*/ 2147483647 h 24"/>
                <a:gd name="T32" fmla="*/ 0 w 155"/>
                <a:gd name="T33" fmla="*/ 2147483647 h 24"/>
                <a:gd name="T34" fmla="*/ 0 w 155"/>
                <a:gd name="T35" fmla="*/ 2147483647 h 24"/>
                <a:gd name="T36" fmla="*/ 0 w 155"/>
                <a:gd name="T37" fmla="*/ 2147483647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5"/>
                <a:gd name="T58" fmla="*/ 0 h 24"/>
                <a:gd name="T59" fmla="*/ 155 w 155"/>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5" h="24">
                  <a:moveTo>
                    <a:pt x="0" y="9"/>
                  </a:moveTo>
                  <a:cubicBezTo>
                    <a:pt x="0" y="4"/>
                    <a:pt x="4" y="0"/>
                    <a:pt x="9" y="0"/>
                  </a:cubicBezTo>
                  <a:cubicBezTo>
                    <a:pt x="9" y="0"/>
                    <a:pt x="9" y="0"/>
                    <a:pt x="9" y="0"/>
                  </a:cubicBezTo>
                  <a:cubicBezTo>
                    <a:pt x="9" y="0"/>
                    <a:pt x="9" y="0"/>
                    <a:pt x="9" y="0"/>
                  </a:cubicBezTo>
                  <a:cubicBezTo>
                    <a:pt x="147" y="0"/>
                    <a:pt x="147" y="0"/>
                    <a:pt x="147" y="0"/>
                  </a:cubicBezTo>
                  <a:cubicBezTo>
                    <a:pt x="147" y="0"/>
                    <a:pt x="147" y="0"/>
                    <a:pt x="147" y="0"/>
                  </a:cubicBezTo>
                  <a:cubicBezTo>
                    <a:pt x="151" y="0"/>
                    <a:pt x="155" y="4"/>
                    <a:pt x="155" y="9"/>
                  </a:cubicBezTo>
                  <a:cubicBezTo>
                    <a:pt x="155" y="9"/>
                    <a:pt x="155" y="9"/>
                    <a:pt x="155" y="9"/>
                  </a:cubicBezTo>
                  <a:cubicBezTo>
                    <a:pt x="155" y="9"/>
                    <a:pt x="155" y="9"/>
                    <a:pt x="155" y="9"/>
                  </a:cubicBezTo>
                  <a:cubicBezTo>
                    <a:pt x="155" y="15"/>
                    <a:pt x="155" y="15"/>
                    <a:pt x="155" y="15"/>
                  </a:cubicBezTo>
                  <a:cubicBezTo>
                    <a:pt x="155" y="15"/>
                    <a:pt x="155" y="15"/>
                    <a:pt x="155" y="15"/>
                  </a:cubicBezTo>
                  <a:cubicBezTo>
                    <a:pt x="155" y="20"/>
                    <a:pt x="151" y="24"/>
                    <a:pt x="147" y="24"/>
                  </a:cubicBezTo>
                  <a:cubicBezTo>
                    <a:pt x="147" y="24"/>
                    <a:pt x="147" y="24"/>
                    <a:pt x="147" y="24"/>
                  </a:cubicBezTo>
                  <a:cubicBezTo>
                    <a:pt x="147" y="24"/>
                    <a:pt x="147" y="24"/>
                    <a:pt x="147" y="24"/>
                  </a:cubicBezTo>
                  <a:cubicBezTo>
                    <a:pt x="9" y="24"/>
                    <a:pt x="9" y="24"/>
                    <a:pt x="9" y="24"/>
                  </a:cubicBezTo>
                  <a:cubicBezTo>
                    <a:pt x="9" y="24"/>
                    <a:pt x="9" y="24"/>
                    <a:pt x="9" y="24"/>
                  </a:cubicBezTo>
                  <a:cubicBezTo>
                    <a:pt x="4" y="24"/>
                    <a:pt x="0" y="20"/>
                    <a:pt x="0" y="15"/>
                  </a:cubicBezTo>
                  <a:cubicBezTo>
                    <a:pt x="0" y="15"/>
                    <a:pt x="0" y="15"/>
                    <a:pt x="0" y="15"/>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1" name="Freeform 69"/>
            <p:cNvSpPr>
              <a:spLocks/>
            </p:cNvSpPr>
            <p:nvPr/>
          </p:nvSpPr>
          <p:spPr bwMode="auto">
            <a:xfrm>
              <a:off x="2978861" y="2332036"/>
              <a:ext cx="439738" cy="57150"/>
            </a:xfrm>
            <a:custGeom>
              <a:avLst/>
              <a:gdLst>
                <a:gd name="T0" fmla="*/ 0 w 155"/>
                <a:gd name="T1" fmla="*/ 2147483647 h 20"/>
                <a:gd name="T2" fmla="*/ 2147483647 w 155"/>
                <a:gd name="T3" fmla="*/ 0 h 20"/>
                <a:gd name="T4" fmla="*/ 2147483647 w 155"/>
                <a:gd name="T5" fmla="*/ 0 h 20"/>
                <a:gd name="T6" fmla="*/ 2147483647 w 155"/>
                <a:gd name="T7" fmla="*/ 0 h 20"/>
                <a:gd name="T8" fmla="*/ 2147483647 w 155"/>
                <a:gd name="T9" fmla="*/ 0 h 20"/>
                <a:gd name="T10" fmla="*/ 2147483647 w 155"/>
                <a:gd name="T11" fmla="*/ 0 h 20"/>
                <a:gd name="T12" fmla="*/ 2147483647 w 155"/>
                <a:gd name="T13" fmla="*/ 2147483647 h 20"/>
                <a:gd name="T14" fmla="*/ 2147483647 w 155"/>
                <a:gd name="T15" fmla="*/ 2147483647 h 20"/>
                <a:gd name="T16" fmla="*/ 2147483647 w 155"/>
                <a:gd name="T17" fmla="*/ 2147483647 h 20"/>
                <a:gd name="T18" fmla="*/ 2147483647 w 155"/>
                <a:gd name="T19" fmla="*/ 2147483647 h 20"/>
                <a:gd name="T20" fmla="*/ 2147483647 w 155"/>
                <a:gd name="T21" fmla="*/ 2147483647 h 20"/>
                <a:gd name="T22" fmla="*/ 2147483647 w 155"/>
                <a:gd name="T23" fmla="*/ 2147483647 h 20"/>
                <a:gd name="T24" fmla="*/ 2147483647 w 155"/>
                <a:gd name="T25" fmla="*/ 2147483647 h 20"/>
                <a:gd name="T26" fmla="*/ 2147483647 w 155"/>
                <a:gd name="T27" fmla="*/ 2147483647 h 20"/>
                <a:gd name="T28" fmla="*/ 2147483647 w 155"/>
                <a:gd name="T29" fmla="*/ 2147483647 h 20"/>
                <a:gd name="T30" fmla="*/ 2147483647 w 155"/>
                <a:gd name="T31" fmla="*/ 2147483647 h 20"/>
                <a:gd name="T32" fmla="*/ 0 w 155"/>
                <a:gd name="T33" fmla="*/ 2147483647 h 20"/>
                <a:gd name="T34" fmla="*/ 0 w 155"/>
                <a:gd name="T35" fmla="*/ 2147483647 h 20"/>
                <a:gd name="T36" fmla="*/ 0 w 155"/>
                <a:gd name="T37" fmla="*/ 2147483647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5"/>
                <a:gd name="T58" fmla="*/ 0 h 20"/>
                <a:gd name="T59" fmla="*/ 155 w 155"/>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5" h="20">
                  <a:moveTo>
                    <a:pt x="0" y="7"/>
                  </a:moveTo>
                  <a:cubicBezTo>
                    <a:pt x="0" y="3"/>
                    <a:pt x="4" y="0"/>
                    <a:pt x="8" y="0"/>
                  </a:cubicBezTo>
                  <a:cubicBezTo>
                    <a:pt x="8" y="0"/>
                    <a:pt x="8" y="0"/>
                    <a:pt x="8" y="0"/>
                  </a:cubicBezTo>
                  <a:cubicBezTo>
                    <a:pt x="8" y="0"/>
                    <a:pt x="8" y="0"/>
                    <a:pt x="8" y="0"/>
                  </a:cubicBezTo>
                  <a:cubicBezTo>
                    <a:pt x="148" y="0"/>
                    <a:pt x="148" y="0"/>
                    <a:pt x="148" y="0"/>
                  </a:cubicBezTo>
                  <a:cubicBezTo>
                    <a:pt x="148" y="0"/>
                    <a:pt x="148" y="0"/>
                    <a:pt x="148" y="0"/>
                  </a:cubicBezTo>
                  <a:cubicBezTo>
                    <a:pt x="152" y="0"/>
                    <a:pt x="155" y="3"/>
                    <a:pt x="155" y="7"/>
                  </a:cubicBezTo>
                  <a:cubicBezTo>
                    <a:pt x="155" y="7"/>
                    <a:pt x="155" y="7"/>
                    <a:pt x="155" y="7"/>
                  </a:cubicBezTo>
                  <a:cubicBezTo>
                    <a:pt x="155" y="7"/>
                    <a:pt x="155" y="7"/>
                    <a:pt x="155" y="7"/>
                  </a:cubicBezTo>
                  <a:cubicBezTo>
                    <a:pt x="155" y="13"/>
                    <a:pt x="155" y="13"/>
                    <a:pt x="155" y="13"/>
                  </a:cubicBezTo>
                  <a:cubicBezTo>
                    <a:pt x="155" y="13"/>
                    <a:pt x="155" y="13"/>
                    <a:pt x="155" y="13"/>
                  </a:cubicBezTo>
                  <a:cubicBezTo>
                    <a:pt x="155" y="17"/>
                    <a:pt x="152" y="20"/>
                    <a:pt x="148" y="20"/>
                  </a:cubicBezTo>
                  <a:cubicBezTo>
                    <a:pt x="148" y="20"/>
                    <a:pt x="148" y="20"/>
                    <a:pt x="148" y="20"/>
                  </a:cubicBezTo>
                  <a:cubicBezTo>
                    <a:pt x="148" y="20"/>
                    <a:pt x="148" y="20"/>
                    <a:pt x="148" y="20"/>
                  </a:cubicBezTo>
                  <a:cubicBezTo>
                    <a:pt x="8" y="20"/>
                    <a:pt x="8" y="20"/>
                    <a:pt x="8" y="20"/>
                  </a:cubicBezTo>
                  <a:cubicBezTo>
                    <a:pt x="8" y="20"/>
                    <a:pt x="8" y="20"/>
                    <a:pt x="8" y="20"/>
                  </a:cubicBezTo>
                  <a:cubicBezTo>
                    <a:pt x="4" y="20"/>
                    <a:pt x="0" y="17"/>
                    <a:pt x="0" y="13"/>
                  </a:cubicBezTo>
                  <a:cubicBezTo>
                    <a:pt x="0" y="13"/>
                    <a:pt x="0" y="13"/>
                    <a:pt x="0" y="13"/>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2" name="Freeform 70"/>
            <p:cNvSpPr>
              <a:spLocks/>
            </p:cNvSpPr>
            <p:nvPr/>
          </p:nvSpPr>
          <p:spPr bwMode="auto">
            <a:xfrm>
              <a:off x="2923299" y="2952747"/>
              <a:ext cx="550863" cy="15875"/>
            </a:xfrm>
            <a:custGeom>
              <a:avLst/>
              <a:gdLst>
                <a:gd name="T0" fmla="*/ 0 w 347"/>
                <a:gd name="T1" fmla="*/ 0 h 10"/>
                <a:gd name="T2" fmla="*/ 0 w 347"/>
                <a:gd name="T3" fmla="*/ 2147483647 h 10"/>
                <a:gd name="T4" fmla="*/ 2147483647 w 347"/>
                <a:gd name="T5" fmla="*/ 2147483647 h 10"/>
                <a:gd name="T6" fmla="*/ 2147483647 w 347"/>
                <a:gd name="T7" fmla="*/ 0 h 10"/>
                <a:gd name="T8" fmla="*/ 0 w 347"/>
                <a:gd name="T9" fmla="*/ 0 h 10"/>
                <a:gd name="T10" fmla="*/ 0 w 347"/>
                <a:gd name="T11" fmla="*/ 0 h 10"/>
                <a:gd name="T12" fmla="*/ 0 60000 65536"/>
                <a:gd name="T13" fmla="*/ 0 60000 65536"/>
                <a:gd name="T14" fmla="*/ 0 60000 65536"/>
                <a:gd name="T15" fmla="*/ 0 60000 65536"/>
                <a:gd name="T16" fmla="*/ 0 60000 65536"/>
                <a:gd name="T17" fmla="*/ 0 60000 65536"/>
                <a:gd name="T18" fmla="*/ 0 w 347"/>
                <a:gd name="T19" fmla="*/ 0 h 10"/>
                <a:gd name="T20" fmla="*/ 347 w 34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347" h="10">
                  <a:moveTo>
                    <a:pt x="0" y="0"/>
                  </a:moveTo>
                  <a:lnTo>
                    <a:pt x="0" y="10"/>
                  </a:lnTo>
                  <a:lnTo>
                    <a:pt x="347" y="10"/>
                  </a:lnTo>
                  <a:lnTo>
                    <a:pt x="347"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3" name="Freeform 71"/>
            <p:cNvSpPr>
              <a:spLocks/>
            </p:cNvSpPr>
            <p:nvPr/>
          </p:nvSpPr>
          <p:spPr bwMode="auto">
            <a:xfrm>
              <a:off x="3151899" y="3028947"/>
              <a:ext cx="104775" cy="104775"/>
            </a:xfrm>
            <a:custGeom>
              <a:avLst/>
              <a:gdLst>
                <a:gd name="T0" fmla="*/ 0 w 37"/>
                <a:gd name="T1" fmla="*/ 2147483647 h 37"/>
                <a:gd name="T2" fmla="*/ 2147483647 w 37"/>
                <a:gd name="T3" fmla="*/ 0 h 37"/>
                <a:gd name="T4" fmla="*/ 2147483647 w 37"/>
                <a:gd name="T5" fmla="*/ 0 h 37"/>
                <a:gd name="T6" fmla="*/ 2147483647 w 37"/>
                <a:gd name="T7" fmla="*/ 0 h 37"/>
                <a:gd name="T8" fmla="*/ 2147483647 w 37"/>
                <a:gd name="T9" fmla="*/ 2147483647 h 37"/>
                <a:gd name="T10" fmla="*/ 2147483647 w 37"/>
                <a:gd name="T11" fmla="*/ 2147483647 h 37"/>
                <a:gd name="T12" fmla="*/ 2147483647 w 37"/>
                <a:gd name="T13" fmla="*/ 2147483647 h 37"/>
                <a:gd name="T14" fmla="*/ 2147483647 w 37"/>
                <a:gd name="T15" fmla="*/ 2147483647 h 37"/>
                <a:gd name="T16" fmla="*/ 2147483647 w 37"/>
                <a:gd name="T17" fmla="*/ 2147483647 h 37"/>
                <a:gd name="T18" fmla="*/ 2147483647 w 37"/>
                <a:gd name="T19" fmla="*/ 2147483647 h 37"/>
                <a:gd name="T20" fmla="*/ 0 w 37"/>
                <a:gd name="T21" fmla="*/ 2147483647 h 37"/>
                <a:gd name="T22" fmla="*/ 0 w 37"/>
                <a:gd name="T23" fmla="*/ 2147483647 h 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
                <a:gd name="T37" fmla="*/ 0 h 37"/>
                <a:gd name="T38" fmla="*/ 37 w 37"/>
                <a:gd name="T39" fmla="*/ 37 h 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 h="37">
                  <a:moveTo>
                    <a:pt x="0" y="18"/>
                  </a:moveTo>
                  <a:cubicBezTo>
                    <a:pt x="0" y="8"/>
                    <a:pt x="8" y="0"/>
                    <a:pt x="18" y="0"/>
                  </a:cubicBezTo>
                  <a:cubicBezTo>
                    <a:pt x="18" y="0"/>
                    <a:pt x="18" y="0"/>
                    <a:pt x="18" y="0"/>
                  </a:cubicBezTo>
                  <a:cubicBezTo>
                    <a:pt x="18" y="0"/>
                    <a:pt x="18" y="0"/>
                    <a:pt x="18" y="0"/>
                  </a:cubicBezTo>
                  <a:cubicBezTo>
                    <a:pt x="29" y="0"/>
                    <a:pt x="37" y="8"/>
                    <a:pt x="37" y="18"/>
                  </a:cubicBezTo>
                  <a:cubicBezTo>
                    <a:pt x="37" y="18"/>
                    <a:pt x="37" y="18"/>
                    <a:pt x="37" y="18"/>
                  </a:cubicBezTo>
                  <a:cubicBezTo>
                    <a:pt x="37" y="18"/>
                    <a:pt x="37" y="18"/>
                    <a:pt x="37" y="18"/>
                  </a:cubicBezTo>
                  <a:cubicBezTo>
                    <a:pt x="37" y="28"/>
                    <a:pt x="29" y="37"/>
                    <a:pt x="18" y="37"/>
                  </a:cubicBezTo>
                  <a:cubicBezTo>
                    <a:pt x="18" y="37"/>
                    <a:pt x="18" y="37"/>
                    <a:pt x="18" y="37"/>
                  </a:cubicBezTo>
                  <a:cubicBezTo>
                    <a:pt x="18" y="37"/>
                    <a:pt x="18" y="37"/>
                    <a:pt x="18" y="37"/>
                  </a:cubicBezTo>
                  <a:cubicBezTo>
                    <a:pt x="8" y="37"/>
                    <a:pt x="0" y="28"/>
                    <a:pt x="0" y="18"/>
                  </a:cubicBezTo>
                  <a:cubicBezTo>
                    <a:pt x="0" y="18"/>
                    <a:pt x="0" y="18"/>
                    <a:pt x="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28" name="Group 179"/>
          <p:cNvGrpSpPr>
            <a:grpSpLocks noChangeAspect="1"/>
          </p:cNvGrpSpPr>
          <p:nvPr/>
        </p:nvGrpSpPr>
        <p:grpSpPr bwMode="auto">
          <a:xfrm>
            <a:off x="4572373" y="5336198"/>
            <a:ext cx="502946" cy="355708"/>
            <a:chOff x="1779588" y="3752851"/>
            <a:chExt cx="1293813" cy="838200"/>
          </a:xfrm>
          <a:solidFill>
            <a:schemeClr val="accent2"/>
          </a:solidFill>
        </p:grpSpPr>
        <p:sp>
          <p:nvSpPr>
            <p:cNvPr id="37" name="Freeform 36"/>
            <p:cNvSpPr>
              <a:spLocks/>
            </p:cNvSpPr>
            <p:nvPr/>
          </p:nvSpPr>
          <p:spPr bwMode="auto">
            <a:xfrm>
              <a:off x="1893888" y="3865563"/>
              <a:ext cx="600075" cy="609600"/>
            </a:xfrm>
            <a:custGeom>
              <a:avLst/>
              <a:gdLst>
                <a:gd name="T0" fmla="*/ 0 w 212"/>
                <a:gd name="T1" fmla="*/ 2147483647 h 215"/>
                <a:gd name="T2" fmla="*/ 2147483647 w 212"/>
                <a:gd name="T3" fmla="*/ 0 h 215"/>
                <a:gd name="T4" fmla="*/ 2147483647 w 212"/>
                <a:gd name="T5" fmla="*/ 0 h 215"/>
                <a:gd name="T6" fmla="*/ 2147483647 w 212"/>
                <a:gd name="T7" fmla="*/ 0 h 215"/>
                <a:gd name="T8" fmla="*/ 2147483647 w 212"/>
                <a:gd name="T9" fmla="*/ 2147483647 h 215"/>
                <a:gd name="T10" fmla="*/ 2147483647 w 212"/>
                <a:gd name="T11" fmla="*/ 2147483647 h 215"/>
                <a:gd name="T12" fmla="*/ 2147483647 w 212"/>
                <a:gd name="T13" fmla="*/ 2147483647 h 215"/>
                <a:gd name="T14" fmla="*/ 2147483647 w 212"/>
                <a:gd name="T15" fmla="*/ 2147483647 h 215"/>
                <a:gd name="T16" fmla="*/ 2147483647 w 212"/>
                <a:gd name="T17" fmla="*/ 2147483647 h 215"/>
                <a:gd name="T18" fmla="*/ 2147483647 w 212"/>
                <a:gd name="T19" fmla="*/ 2147483647 h 215"/>
                <a:gd name="T20" fmla="*/ 0 w 212"/>
                <a:gd name="T21" fmla="*/ 2147483647 h 215"/>
                <a:gd name="T22" fmla="*/ 0 w 212"/>
                <a:gd name="T23" fmla="*/ 214748364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2"/>
                <a:gd name="T37" fmla="*/ 0 h 215"/>
                <a:gd name="T38" fmla="*/ 212 w 212"/>
                <a:gd name="T39" fmla="*/ 215 h 2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2" h="215">
                  <a:moveTo>
                    <a:pt x="0" y="108"/>
                  </a:moveTo>
                  <a:cubicBezTo>
                    <a:pt x="0" y="48"/>
                    <a:pt x="48" y="0"/>
                    <a:pt x="106" y="0"/>
                  </a:cubicBezTo>
                  <a:cubicBezTo>
                    <a:pt x="106" y="0"/>
                    <a:pt x="106" y="0"/>
                    <a:pt x="106" y="0"/>
                  </a:cubicBezTo>
                  <a:cubicBezTo>
                    <a:pt x="106" y="0"/>
                    <a:pt x="106" y="0"/>
                    <a:pt x="106" y="0"/>
                  </a:cubicBezTo>
                  <a:cubicBezTo>
                    <a:pt x="165" y="0"/>
                    <a:pt x="212" y="48"/>
                    <a:pt x="212" y="108"/>
                  </a:cubicBezTo>
                  <a:cubicBezTo>
                    <a:pt x="212" y="108"/>
                    <a:pt x="212" y="108"/>
                    <a:pt x="212" y="108"/>
                  </a:cubicBezTo>
                  <a:cubicBezTo>
                    <a:pt x="212" y="108"/>
                    <a:pt x="212" y="108"/>
                    <a:pt x="212" y="108"/>
                  </a:cubicBezTo>
                  <a:cubicBezTo>
                    <a:pt x="212" y="167"/>
                    <a:pt x="165" y="215"/>
                    <a:pt x="106" y="215"/>
                  </a:cubicBezTo>
                  <a:cubicBezTo>
                    <a:pt x="106" y="215"/>
                    <a:pt x="106" y="215"/>
                    <a:pt x="106" y="215"/>
                  </a:cubicBezTo>
                  <a:cubicBezTo>
                    <a:pt x="106" y="215"/>
                    <a:pt x="106" y="215"/>
                    <a:pt x="106" y="215"/>
                  </a:cubicBezTo>
                  <a:cubicBezTo>
                    <a:pt x="48" y="215"/>
                    <a:pt x="0" y="167"/>
                    <a:pt x="0" y="108"/>
                  </a:cubicBezTo>
                  <a:cubicBezTo>
                    <a:pt x="0" y="108"/>
                    <a:pt x="0" y="108"/>
                    <a:pt x="0"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 name="Freeform 37"/>
            <p:cNvSpPr>
              <a:spLocks/>
            </p:cNvSpPr>
            <p:nvPr/>
          </p:nvSpPr>
          <p:spPr bwMode="auto">
            <a:xfrm>
              <a:off x="1949450" y="3933826"/>
              <a:ext cx="487363" cy="476250"/>
            </a:xfrm>
            <a:custGeom>
              <a:avLst/>
              <a:gdLst>
                <a:gd name="T0" fmla="*/ 0 w 172"/>
                <a:gd name="T1" fmla="*/ 2147483647 h 168"/>
                <a:gd name="T2" fmla="*/ 2147483647 w 172"/>
                <a:gd name="T3" fmla="*/ 0 h 168"/>
                <a:gd name="T4" fmla="*/ 2147483647 w 172"/>
                <a:gd name="T5" fmla="*/ 0 h 168"/>
                <a:gd name="T6" fmla="*/ 2147483647 w 172"/>
                <a:gd name="T7" fmla="*/ 0 h 168"/>
                <a:gd name="T8" fmla="*/ 2147483647 w 172"/>
                <a:gd name="T9" fmla="*/ 2147483647 h 168"/>
                <a:gd name="T10" fmla="*/ 2147483647 w 172"/>
                <a:gd name="T11" fmla="*/ 2147483647 h 168"/>
                <a:gd name="T12" fmla="*/ 2147483647 w 172"/>
                <a:gd name="T13" fmla="*/ 2147483647 h 168"/>
                <a:gd name="T14" fmla="*/ 2147483647 w 172"/>
                <a:gd name="T15" fmla="*/ 2147483647 h 168"/>
                <a:gd name="T16" fmla="*/ 2147483647 w 172"/>
                <a:gd name="T17" fmla="*/ 2147483647 h 168"/>
                <a:gd name="T18" fmla="*/ 2147483647 w 172"/>
                <a:gd name="T19" fmla="*/ 2147483647 h 168"/>
                <a:gd name="T20" fmla="*/ 0 w 172"/>
                <a:gd name="T21" fmla="*/ 2147483647 h 168"/>
                <a:gd name="T22" fmla="*/ 0 w 172"/>
                <a:gd name="T23" fmla="*/ 2147483647 h 1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2"/>
                <a:gd name="T37" fmla="*/ 0 h 168"/>
                <a:gd name="T38" fmla="*/ 172 w 172"/>
                <a:gd name="T39" fmla="*/ 168 h 1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2" h="168">
                  <a:moveTo>
                    <a:pt x="0" y="84"/>
                  </a:moveTo>
                  <a:cubicBezTo>
                    <a:pt x="0" y="37"/>
                    <a:pt x="39" y="0"/>
                    <a:pt x="86" y="0"/>
                  </a:cubicBezTo>
                  <a:cubicBezTo>
                    <a:pt x="86" y="0"/>
                    <a:pt x="86" y="0"/>
                    <a:pt x="86" y="0"/>
                  </a:cubicBezTo>
                  <a:cubicBezTo>
                    <a:pt x="86" y="0"/>
                    <a:pt x="86" y="0"/>
                    <a:pt x="86" y="0"/>
                  </a:cubicBezTo>
                  <a:cubicBezTo>
                    <a:pt x="134" y="0"/>
                    <a:pt x="172" y="37"/>
                    <a:pt x="172" y="84"/>
                  </a:cubicBezTo>
                  <a:cubicBezTo>
                    <a:pt x="172" y="84"/>
                    <a:pt x="172" y="84"/>
                    <a:pt x="172" y="84"/>
                  </a:cubicBezTo>
                  <a:cubicBezTo>
                    <a:pt x="172" y="84"/>
                    <a:pt x="172" y="84"/>
                    <a:pt x="172" y="84"/>
                  </a:cubicBezTo>
                  <a:cubicBezTo>
                    <a:pt x="172" y="130"/>
                    <a:pt x="134" y="168"/>
                    <a:pt x="86" y="168"/>
                  </a:cubicBezTo>
                  <a:cubicBezTo>
                    <a:pt x="86" y="168"/>
                    <a:pt x="86" y="168"/>
                    <a:pt x="86" y="168"/>
                  </a:cubicBezTo>
                  <a:cubicBezTo>
                    <a:pt x="86" y="168"/>
                    <a:pt x="86" y="168"/>
                    <a:pt x="86" y="168"/>
                  </a:cubicBezTo>
                  <a:cubicBezTo>
                    <a:pt x="39" y="168"/>
                    <a:pt x="0" y="130"/>
                    <a:pt x="0" y="84"/>
                  </a:cubicBezTo>
                  <a:cubicBezTo>
                    <a:pt x="0" y="84"/>
                    <a:pt x="0" y="84"/>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 name="Freeform 38"/>
            <p:cNvSpPr>
              <a:spLocks/>
            </p:cNvSpPr>
            <p:nvPr/>
          </p:nvSpPr>
          <p:spPr bwMode="auto">
            <a:xfrm>
              <a:off x="2074863" y="4048126"/>
              <a:ext cx="236538" cy="249238"/>
            </a:xfrm>
            <a:custGeom>
              <a:avLst/>
              <a:gdLst>
                <a:gd name="T0" fmla="*/ 0 w 84"/>
                <a:gd name="T1" fmla="*/ 2147483647 h 88"/>
                <a:gd name="T2" fmla="*/ 2147483647 w 84"/>
                <a:gd name="T3" fmla="*/ 0 h 88"/>
                <a:gd name="T4" fmla="*/ 2147483647 w 84"/>
                <a:gd name="T5" fmla="*/ 0 h 88"/>
                <a:gd name="T6" fmla="*/ 2147483647 w 84"/>
                <a:gd name="T7" fmla="*/ 0 h 88"/>
                <a:gd name="T8" fmla="*/ 2147483647 w 84"/>
                <a:gd name="T9" fmla="*/ 2147483647 h 88"/>
                <a:gd name="T10" fmla="*/ 2147483647 w 84"/>
                <a:gd name="T11" fmla="*/ 2147483647 h 88"/>
                <a:gd name="T12" fmla="*/ 2147483647 w 84"/>
                <a:gd name="T13" fmla="*/ 2147483647 h 88"/>
                <a:gd name="T14" fmla="*/ 2147483647 w 84"/>
                <a:gd name="T15" fmla="*/ 2147483647 h 88"/>
                <a:gd name="T16" fmla="*/ 2147483647 w 84"/>
                <a:gd name="T17" fmla="*/ 2147483647 h 88"/>
                <a:gd name="T18" fmla="*/ 2147483647 w 84"/>
                <a:gd name="T19" fmla="*/ 2147483647 h 88"/>
                <a:gd name="T20" fmla="*/ 0 w 84"/>
                <a:gd name="T21" fmla="*/ 2147483647 h 88"/>
                <a:gd name="T22" fmla="*/ 0 w 84"/>
                <a:gd name="T23" fmla="*/ 2147483647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88"/>
                <a:gd name="T38" fmla="*/ 84 w 84"/>
                <a:gd name="T39" fmla="*/ 88 h 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88">
                  <a:moveTo>
                    <a:pt x="0" y="44"/>
                  </a:moveTo>
                  <a:cubicBezTo>
                    <a:pt x="0" y="20"/>
                    <a:pt x="19" y="0"/>
                    <a:pt x="42" y="0"/>
                  </a:cubicBezTo>
                  <a:cubicBezTo>
                    <a:pt x="42" y="0"/>
                    <a:pt x="42" y="0"/>
                    <a:pt x="42" y="0"/>
                  </a:cubicBezTo>
                  <a:cubicBezTo>
                    <a:pt x="42" y="0"/>
                    <a:pt x="42" y="0"/>
                    <a:pt x="42" y="0"/>
                  </a:cubicBezTo>
                  <a:cubicBezTo>
                    <a:pt x="65" y="0"/>
                    <a:pt x="84" y="20"/>
                    <a:pt x="84" y="44"/>
                  </a:cubicBezTo>
                  <a:cubicBezTo>
                    <a:pt x="84" y="44"/>
                    <a:pt x="84" y="44"/>
                    <a:pt x="84" y="44"/>
                  </a:cubicBezTo>
                  <a:cubicBezTo>
                    <a:pt x="84" y="44"/>
                    <a:pt x="84" y="44"/>
                    <a:pt x="84" y="44"/>
                  </a:cubicBezTo>
                  <a:cubicBezTo>
                    <a:pt x="84" y="68"/>
                    <a:pt x="65" y="88"/>
                    <a:pt x="42" y="88"/>
                  </a:cubicBezTo>
                  <a:cubicBezTo>
                    <a:pt x="42" y="88"/>
                    <a:pt x="42" y="88"/>
                    <a:pt x="42" y="88"/>
                  </a:cubicBezTo>
                  <a:cubicBezTo>
                    <a:pt x="42" y="88"/>
                    <a:pt x="42" y="88"/>
                    <a:pt x="42" y="88"/>
                  </a:cubicBezTo>
                  <a:cubicBezTo>
                    <a:pt x="19" y="88"/>
                    <a:pt x="0" y="68"/>
                    <a:pt x="0" y="44"/>
                  </a:cubicBezTo>
                  <a:cubicBezTo>
                    <a:pt x="0" y="44"/>
                    <a:pt x="0" y="44"/>
                    <a:pt x="0"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 name="Freeform 39"/>
            <p:cNvSpPr>
              <a:spLocks/>
            </p:cNvSpPr>
            <p:nvPr/>
          </p:nvSpPr>
          <p:spPr bwMode="auto">
            <a:xfrm>
              <a:off x="2093913" y="3752851"/>
              <a:ext cx="198438" cy="161925"/>
            </a:xfrm>
            <a:custGeom>
              <a:avLst/>
              <a:gdLst>
                <a:gd name="T0" fmla="*/ 0 w 125"/>
                <a:gd name="T1" fmla="*/ 2147483647 h 102"/>
                <a:gd name="T2" fmla="*/ 2147483647 w 125"/>
                <a:gd name="T3" fmla="*/ 0 h 102"/>
                <a:gd name="T4" fmla="*/ 2147483647 w 125"/>
                <a:gd name="T5" fmla="*/ 0 h 102"/>
                <a:gd name="T6" fmla="*/ 2147483647 w 125"/>
                <a:gd name="T7" fmla="*/ 2147483647 h 102"/>
                <a:gd name="T8" fmla="*/ 0 w 125"/>
                <a:gd name="T9" fmla="*/ 2147483647 h 102"/>
                <a:gd name="T10" fmla="*/ 0 60000 65536"/>
                <a:gd name="T11" fmla="*/ 0 60000 65536"/>
                <a:gd name="T12" fmla="*/ 0 60000 65536"/>
                <a:gd name="T13" fmla="*/ 0 60000 65536"/>
                <a:gd name="T14" fmla="*/ 0 60000 65536"/>
                <a:gd name="T15" fmla="*/ 0 w 125"/>
                <a:gd name="T16" fmla="*/ 0 h 102"/>
                <a:gd name="T17" fmla="*/ 125 w 125"/>
                <a:gd name="T18" fmla="*/ 102 h 102"/>
              </a:gdLst>
              <a:ahLst/>
              <a:cxnLst>
                <a:cxn ang="T10">
                  <a:pos x="T0" y="T1"/>
                </a:cxn>
                <a:cxn ang="T11">
                  <a:pos x="T2" y="T3"/>
                </a:cxn>
                <a:cxn ang="T12">
                  <a:pos x="T4" y="T5"/>
                </a:cxn>
                <a:cxn ang="T13">
                  <a:pos x="T6" y="T7"/>
                </a:cxn>
                <a:cxn ang="T14">
                  <a:pos x="T8" y="T9"/>
                </a:cxn>
              </a:cxnLst>
              <a:rect l="T15" t="T16" r="T17" b="T18"/>
              <a:pathLst>
                <a:path w="125" h="102">
                  <a:moveTo>
                    <a:pt x="0" y="102"/>
                  </a:moveTo>
                  <a:lnTo>
                    <a:pt x="25" y="0"/>
                  </a:lnTo>
                  <a:lnTo>
                    <a:pt x="100" y="0"/>
                  </a:lnTo>
                  <a:lnTo>
                    <a:pt x="125" y="102"/>
                  </a:lnTo>
                  <a:lnTo>
                    <a:pt x="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41" name="Freeform 40"/>
            <p:cNvSpPr>
              <a:spLocks/>
            </p:cNvSpPr>
            <p:nvPr/>
          </p:nvSpPr>
          <p:spPr bwMode="auto">
            <a:xfrm>
              <a:off x="2093913" y="4429126"/>
              <a:ext cx="198438" cy="161925"/>
            </a:xfrm>
            <a:custGeom>
              <a:avLst/>
              <a:gdLst>
                <a:gd name="T0" fmla="*/ 2147483647 w 125"/>
                <a:gd name="T1" fmla="*/ 0 h 102"/>
                <a:gd name="T2" fmla="*/ 2147483647 w 125"/>
                <a:gd name="T3" fmla="*/ 2147483647 h 102"/>
                <a:gd name="T4" fmla="*/ 2147483647 w 125"/>
                <a:gd name="T5" fmla="*/ 2147483647 h 102"/>
                <a:gd name="T6" fmla="*/ 0 w 125"/>
                <a:gd name="T7" fmla="*/ 0 h 102"/>
                <a:gd name="T8" fmla="*/ 2147483647 w 125"/>
                <a:gd name="T9" fmla="*/ 0 h 102"/>
                <a:gd name="T10" fmla="*/ 0 60000 65536"/>
                <a:gd name="T11" fmla="*/ 0 60000 65536"/>
                <a:gd name="T12" fmla="*/ 0 60000 65536"/>
                <a:gd name="T13" fmla="*/ 0 60000 65536"/>
                <a:gd name="T14" fmla="*/ 0 60000 65536"/>
                <a:gd name="T15" fmla="*/ 0 w 125"/>
                <a:gd name="T16" fmla="*/ 0 h 102"/>
                <a:gd name="T17" fmla="*/ 125 w 125"/>
                <a:gd name="T18" fmla="*/ 102 h 102"/>
              </a:gdLst>
              <a:ahLst/>
              <a:cxnLst>
                <a:cxn ang="T10">
                  <a:pos x="T0" y="T1"/>
                </a:cxn>
                <a:cxn ang="T11">
                  <a:pos x="T2" y="T3"/>
                </a:cxn>
                <a:cxn ang="T12">
                  <a:pos x="T4" y="T5"/>
                </a:cxn>
                <a:cxn ang="T13">
                  <a:pos x="T6" y="T7"/>
                </a:cxn>
                <a:cxn ang="T14">
                  <a:pos x="T8" y="T9"/>
                </a:cxn>
              </a:cxnLst>
              <a:rect l="T15" t="T16" r="T17" b="T18"/>
              <a:pathLst>
                <a:path w="125" h="102">
                  <a:moveTo>
                    <a:pt x="125" y="0"/>
                  </a:moveTo>
                  <a:lnTo>
                    <a:pt x="100" y="102"/>
                  </a:lnTo>
                  <a:lnTo>
                    <a:pt x="25" y="102"/>
                  </a:lnTo>
                  <a:lnTo>
                    <a:pt x="0" y="0"/>
                  </a:lnTo>
                  <a:lnTo>
                    <a:pt x="1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Freeform 41"/>
            <p:cNvSpPr>
              <a:spLocks/>
            </p:cNvSpPr>
            <p:nvPr/>
          </p:nvSpPr>
          <p:spPr bwMode="auto">
            <a:xfrm>
              <a:off x="2455863" y="4067176"/>
              <a:ext cx="153988" cy="209550"/>
            </a:xfrm>
            <a:custGeom>
              <a:avLst/>
              <a:gdLst>
                <a:gd name="T0" fmla="*/ 0 w 97"/>
                <a:gd name="T1" fmla="*/ 0 h 132"/>
                <a:gd name="T2" fmla="*/ 2147483647 w 97"/>
                <a:gd name="T3" fmla="*/ 2147483647 h 132"/>
                <a:gd name="T4" fmla="*/ 2147483647 w 97"/>
                <a:gd name="T5" fmla="*/ 2147483647 h 132"/>
                <a:gd name="T6" fmla="*/ 0 w 97"/>
                <a:gd name="T7" fmla="*/ 2147483647 h 132"/>
                <a:gd name="T8" fmla="*/ 0 w 97"/>
                <a:gd name="T9" fmla="*/ 0 h 132"/>
                <a:gd name="T10" fmla="*/ 0 60000 65536"/>
                <a:gd name="T11" fmla="*/ 0 60000 65536"/>
                <a:gd name="T12" fmla="*/ 0 60000 65536"/>
                <a:gd name="T13" fmla="*/ 0 60000 65536"/>
                <a:gd name="T14" fmla="*/ 0 60000 65536"/>
                <a:gd name="T15" fmla="*/ 0 w 97"/>
                <a:gd name="T16" fmla="*/ 0 h 132"/>
                <a:gd name="T17" fmla="*/ 97 w 97"/>
                <a:gd name="T18" fmla="*/ 132 h 132"/>
              </a:gdLst>
              <a:ahLst/>
              <a:cxnLst>
                <a:cxn ang="T10">
                  <a:pos x="T0" y="T1"/>
                </a:cxn>
                <a:cxn ang="T11">
                  <a:pos x="T2" y="T3"/>
                </a:cxn>
                <a:cxn ang="T12">
                  <a:pos x="T4" y="T5"/>
                </a:cxn>
                <a:cxn ang="T13">
                  <a:pos x="T6" y="T7"/>
                </a:cxn>
                <a:cxn ang="T14">
                  <a:pos x="T8" y="T9"/>
                </a:cxn>
              </a:cxnLst>
              <a:rect l="T15" t="T16" r="T17" b="T18"/>
              <a:pathLst>
                <a:path w="97" h="132">
                  <a:moveTo>
                    <a:pt x="0" y="0"/>
                  </a:moveTo>
                  <a:lnTo>
                    <a:pt x="97" y="23"/>
                  </a:lnTo>
                  <a:lnTo>
                    <a:pt x="97" y="107"/>
                  </a:lnTo>
                  <a:lnTo>
                    <a:pt x="0" y="13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Freeform 42"/>
            <p:cNvSpPr>
              <a:spLocks/>
            </p:cNvSpPr>
            <p:nvPr/>
          </p:nvSpPr>
          <p:spPr bwMode="auto">
            <a:xfrm>
              <a:off x="1779588" y="4067176"/>
              <a:ext cx="153988" cy="209550"/>
            </a:xfrm>
            <a:custGeom>
              <a:avLst/>
              <a:gdLst>
                <a:gd name="T0" fmla="*/ 2147483647 w 97"/>
                <a:gd name="T1" fmla="*/ 2147483647 h 132"/>
                <a:gd name="T2" fmla="*/ 0 w 97"/>
                <a:gd name="T3" fmla="*/ 2147483647 h 132"/>
                <a:gd name="T4" fmla="*/ 0 w 97"/>
                <a:gd name="T5" fmla="*/ 2147483647 h 132"/>
                <a:gd name="T6" fmla="*/ 2147483647 w 97"/>
                <a:gd name="T7" fmla="*/ 0 h 132"/>
                <a:gd name="T8" fmla="*/ 2147483647 w 97"/>
                <a:gd name="T9" fmla="*/ 2147483647 h 132"/>
                <a:gd name="T10" fmla="*/ 0 60000 65536"/>
                <a:gd name="T11" fmla="*/ 0 60000 65536"/>
                <a:gd name="T12" fmla="*/ 0 60000 65536"/>
                <a:gd name="T13" fmla="*/ 0 60000 65536"/>
                <a:gd name="T14" fmla="*/ 0 60000 65536"/>
                <a:gd name="T15" fmla="*/ 0 w 97"/>
                <a:gd name="T16" fmla="*/ 0 h 132"/>
                <a:gd name="T17" fmla="*/ 97 w 97"/>
                <a:gd name="T18" fmla="*/ 132 h 132"/>
              </a:gdLst>
              <a:ahLst/>
              <a:cxnLst>
                <a:cxn ang="T10">
                  <a:pos x="T0" y="T1"/>
                </a:cxn>
                <a:cxn ang="T11">
                  <a:pos x="T2" y="T3"/>
                </a:cxn>
                <a:cxn ang="T12">
                  <a:pos x="T4" y="T5"/>
                </a:cxn>
                <a:cxn ang="T13">
                  <a:pos x="T6" y="T7"/>
                </a:cxn>
                <a:cxn ang="T14">
                  <a:pos x="T8" y="T9"/>
                </a:cxn>
              </a:cxnLst>
              <a:rect l="T15" t="T16" r="T17" b="T18"/>
              <a:pathLst>
                <a:path w="97" h="132">
                  <a:moveTo>
                    <a:pt x="97" y="132"/>
                  </a:moveTo>
                  <a:lnTo>
                    <a:pt x="0" y="107"/>
                  </a:lnTo>
                  <a:lnTo>
                    <a:pt x="0" y="23"/>
                  </a:lnTo>
                  <a:lnTo>
                    <a:pt x="97" y="0"/>
                  </a:lnTo>
                  <a:lnTo>
                    <a:pt x="97" y="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 name="Freeform 43"/>
            <p:cNvSpPr>
              <a:spLocks/>
            </p:cNvSpPr>
            <p:nvPr/>
          </p:nvSpPr>
          <p:spPr bwMode="auto">
            <a:xfrm>
              <a:off x="2306638" y="3835401"/>
              <a:ext cx="228600" cy="227013"/>
            </a:xfrm>
            <a:custGeom>
              <a:avLst/>
              <a:gdLst>
                <a:gd name="T0" fmla="*/ 0 w 144"/>
                <a:gd name="T1" fmla="*/ 2147483647 h 143"/>
                <a:gd name="T2" fmla="*/ 2147483647 w 144"/>
                <a:gd name="T3" fmla="*/ 0 h 143"/>
                <a:gd name="T4" fmla="*/ 2147483647 w 144"/>
                <a:gd name="T5" fmla="*/ 2147483647 h 143"/>
                <a:gd name="T6" fmla="*/ 2147483647 w 144"/>
                <a:gd name="T7" fmla="*/ 2147483647 h 143"/>
                <a:gd name="T8" fmla="*/ 0 w 144"/>
                <a:gd name="T9" fmla="*/ 2147483647 h 143"/>
                <a:gd name="T10" fmla="*/ 0 60000 65536"/>
                <a:gd name="T11" fmla="*/ 0 60000 65536"/>
                <a:gd name="T12" fmla="*/ 0 60000 65536"/>
                <a:gd name="T13" fmla="*/ 0 60000 65536"/>
                <a:gd name="T14" fmla="*/ 0 60000 65536"/>
                <a:gd name="T15" fmla="*/ 0 w 144"/>
                <a:gd name="T16" fmla="*/ 0 h 143"/>
                <a:gd name="T17" fmla="*/ 144 w 144"/>
                <a:gd name="T18" fmla="*/ 143 h 143"/>
              </a:gdLst>
              <a:ahLst/>
              <a:cxnLst>
                <a:cxn ang="T10">
                  <a:pos x="T0" y="T1"/>
                </a:cxn>
                <a:cxn ang="T11">
                  <a:pos x="T2" y="T3"/>
                </a:cxn>
                <a:cxn ang="T12">
                  <a:pos x="T4" y="T5"/>
                </a:cxn>
                <a:cxn ang="T13">
                  <a:pos x="T6" y="T7"/>
                </a:cxn>
                <a:cxn ang="T14">
                  <a:pos x="T8" y="T9"/>
                </a:cxn>
              </a:cxnLst>
              <a:rect l="T15" t="T16" r="T17" b="T18"/>
              <a:pathLst>
                <a:path w="144" h="143">
                  <a:moveTo>
                    <a:pt x="0" y="53"/>
                  </a:moveTo>
                  <a:lnTo>
                    <a:pt x="89" y="0"/>
                  </a:lnTo>
                  <a:lnTo>
                    <a:pt x="144" y="55"/>
                  </a:lnTo>
                  <a:lnTo>
                    <a:pt x="91" y="143"/>
                  </a:lnTo>
                  <a:lnTo>
                    <a:pt x="0" y="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 name="Freeform 44"/>
            <p:cNvSpPr>
              <a:spLocks/>
            </p:cNvSpPr>
            <p:nvPr/>
          </p:nvSpPr>
          <p:spPr bwMode="auto">
            <a:xfrm>
              <a:off x="2306638" y="4283076"/>
              <a:ext cx="228600" cy="228600"/>
            </a:xfrm>
            <a:custGeom>
              <a:avLst/>
              <a:gdLst>
                <a:gd name="T0" fmla="*/ 2147483647 w 144"/>
                <a:gd name="T1" fmla="*/ 0 h 144"/>
                <a:gd name="T2" fmla="*/ 2147483647 w 144"/>
                <a:gd name="T3" fmla="*/ 2147483647 h 144"/>
                <a:gd name="T4" fmla="*/ 2147483647 w 144"/>
                <a:gd name="T5" fmla="*/ 2147483647 h 144"/>
                <a:gd name="T6" fmla="*/ 0 w 144"/>
                <a:gd name="T7" fmla="*/ 2147483647 h 144"/>
                <a:gd name="T8" fmla="*/ 2147483647 w 144"/>
                <a:gd name="T9" fmla="*/ 0 h 144"/>
                <a:gd name="T10" fmla="*/ 0 60000 65536"/>
                <a:gd name="T11" fmla="*/ 0 60000 65536"/>
                <a:gd name="T12" fmla="*/ 0 60000 65536"/>
                <a:gd name="T13" fmla="*/ 0 60000 65536"/>
                <a:gd name="T14" fmla="*/ 0 60000 65536"/>
                <a:gd name="T15" fmla="*/ 0 w 144"/>
                <a:gd name="T16" fmla="*/ 0 h 144"/>
                <a:gd name="T17" fmla="*/ 144 w 144"/>
                <a:gd name="T18" fmla="*/ 144 h 144"/>
              </a:gdLst>
              <a:ahLst/>
              <a:cxnLst>
                <a:cxn ang="T10">
                  <a:pos x="T0" y="T1"/>
                </a:cxn>
                <a:cxn ang="T11">
                  <a:pos x="T2" y="T3"/>
                </a:cxn>
                <a:cxn ang="T12">
                  <a:pos x="T4" y="T5"/>
                </a:cxn>
                <a:cxn ang="T13">
                  <a:pos x="T6" y="T7"/>
                </a:cxn>
                <a:cxn ang="T14">
                  <a:pos x="T8" y="T9"/>
                </a:cxn>
              </a:cxnLst>
              <a:rect l="T15" t="T16" r="T17" b="T18"/>
              <a:pathLst>
                <a:path w="144" h="144">
                  <a:moveTo>
                    <a:pt x="91" y="0"/>
                  </a:moveTo>
                  <a:lnTo>
                    <a:pt x="144" y="89"/>
                  </a:lnTo>
                  <a:lnTo>
                    <a:pt x="89" y="144"/>
                  </a:lnTo>
                  <a:lnTo>
                    <a:pt x="0" y="91"/>
                  </a:lnTo>
                  <a:lnTo>
                    <a:pt x="9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46" name="Freeform 45"/>
            <p:cNvSpPr>
              <a:spLocks/>
            </p:cNvSpPr>
            <p:nvPr/>
          </p:nvSpPr>
          <p:spPr bwMode="auto">
            <a:xfrm>
              <a:off x="1851025" y="3838576"/>
              <a:ext cx="228600" cy="228600"/>
            </a:xfrm>
            <a:custGeom>
              <a:avLst/>
              <a:gdLst>
                <a:gd name="T0" fmla="*/ 2147483647 w 144"/>
                <a:gd name="T1" fmla="*/ 2147483647 h 144"/>
                <a:gd name="T2" fmla="*/ 0 w 144"/>
                <a:gd name="T3" fmla="*/ 2147483647 h 144"/>
                <a:gd name="T4" fmla="*/ 2147483647 w 144"/>
                <a:gd name="T5" fmla="*/ 0 h 144"/>
                <a:gd name="T6" fmla="*/ 2147483647 w 144"/>
                <a:gd name="T7" fmla="*/ 2147483647 h 144"/>
                <a:gd name="T8" fmla="*/ 2147483647 w 144"/>
                <a:gd name="T9" fmla="*/ 2147483647 h 144"/>
                <a:gd name="T10" fmla="*/ 0 60000 65536"/>
                <a:gd name="T11" fmla="*/ 0 60000 65536"/>
                <a:gd name="T12" fmla="*/ 0 60000 65536"/>
                <a:gd name="T13" fmla="*/ 0 60000 65536"/>
                <a:gd name="T14" fmla="*/ 0 60000 65536"/>
                <a:gd name="T15" fmla="*/ 0 w 144"/>
                <a:gd name="T16" fmla="*/ 0 h 144"/>
                <a:gd name="T17" fmla="*/ 144 w 144"/>
                <a:gd name="T18" fmla="*/ 144 h 144"/>
              </a:gdLst>
              <a:ahLst/>
              <a:cxnLst>
                <a:cxn ang="T10">
                  <a:pos x="T0" y="T1"/>
                </a:cxn>
                <a:cxn ang="T11">
                  <a:pos x="T2" y="T3"/>
                </a:cxn>
                <a:cxn ang="T12">
                  <a:pos x="T4" y="T5"/>
                </a:cxn>
                <a:cxn ang="T13">
                  <a:pos x="T6" y="T7"/>
                </a:cxn>
                <a:cxn ang="T14">
                  <a:pos x="T8" y="T9"/>
                </a:cxn>
              </a:cxnLst>
              <a:rect l="T15" t="T16" r="T17" b="T18"/>
              <a:pathLst>
                <a:path w="144" h="144">
                  <a:moveTo>
                    <a:pt x="53" y="144"/>
                  </a:moveTo>
                  <a:lnTo>
                    <a:pt x="0" y="55"/>
                  </a:lnTo>
                  <a:lnTo>
                    <a:pt x="55" y="0"/>
                  </a:lnTo>
                  <a:lnTo>
                    <a:pt x="144" y="53"/>
                  </a:lnTo>
                  <a:lnTo>
                    <a:pt x="53"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 name="Freeform 46"/>
            <p:cNvSpPr>
              <a:spLocks/>
            </p:cNvSpPr>
            <p:nvPr/>
          </p:nvSpPr>
          <p:spPr bwMode="auto">
            <a:xfrm>
              <a:off x="1847850" y="4271963"/>
              <a:ext cx="227013" cy="228600"/>
            </a:xfrm>
            <a:custGeom>
              <a:avLst/>
              <a:gdLst>
                <a:gd name="T0" fmla="*/ 2147483647 w 143"/>
                <a:gd name="T1" fmla="*/ 2147483647 h 144"/>
                <a:gd name="T2" fmla="*/ 2147483647 w 143"/>
                <a:gd name="T3" fmla="*/ 2147483647 h 144"/>
                <a:gd name="T4" fmla="*/ 0 w 143"/>
                <a:gd name="T5" fmla="*/ 2147483647 h 144"/>
                <a:gd name="T6" fmla="*/ 2147483647 w 143"/>
                <a:gd name="T7" fmla="*/ 0 h 144"/>
                <a:gd name="T8" fmla="*/ 2147483647 w 143"/>
                <a:gd name="T9" fmla="*/ 2147483647 h 144"/>
                <a:gd name="T10" fmla="*/ 0 60000 65536"/>
                <a:gd name="T11" fmla="*/ 0 60000 65536"/>
                <a:gd name="T12" fmla="*/ 0 60000 65536"/>
                <a:gd name="T13" fmla="*/ 0 60000 65536"/>
                <a:gd name="T14" fmla="*/ 0 60000 65536"/>
                <a:gd name="T15" fmla="*/ 0 w 143"/>
                <a:gd name="T16" fmla="*/ 0 h 144"/>
                <a:gd name="T17" fmla="*/ 143 w 143"/>
                <a:gd name="T18" fmla="*/ 144 h 144"/>
              </a:gdLst>
              <a:ahLst/>
              <a:cxnLst>
                <a:cxn ang="T10">
                  <a:pos x="T0" y="T1"/>
                </a:cxn>
                <a:cxn ang="T11">
                  <a:pos x="T2" y="T3"/>
                </a:cxn>
                <a:cxn ang="T12">
                  <a:pos x="T4" y="T5"/>
                </a:cxn>
                <a:cxn ang="T13">
                  <a:pos x="T6" y="T7"/>
                </a:cxn>
                <a:cxn ang="T14">
                  <a:pos x="T8" y="T9"/>
                </a:cxn>
              </a:cxnLst>
              <a:rect l="T15" t="T16" r="T17" b="T18"/>
              <a:pathLst>
                <a:path w="143" h="144">
                  <a:moveTo>
                    <a:pt x="143" y="91"/>
                  </a:moveTo>
                  <a:lnTo>
                    <a:pt x="54" y="144"/>
                  </a:lnTo>
                  <a:lnTo>
                    <a:pt x="0" y="89"/>
                  </a:lnTo>
                  <a:lnTo>
                    <a:pt x="54" y="0"/>
                  </a:lnTo>
                  <a:lnTo>
                    <a:pt x="14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 name="Freeform 47"/>
            <p:cNvSpPr>
              <a:spLocks/>
            </p:cNvSpPr>
            <p:nvPr/>
          </p:nvSpPr>
          <p:spPr bwMode="auto">
            <a:xfrm>
              <a:off x="2682875" y="3857626"/>
              <a:ext cx="333375" cy="331788"/>
            </a:xfrm>
            <a:custGeom>
              <a:avLst/>
              <a:gdLst>
                <a:gd name="T0" fmla="*/ 0 w 118"/>
                <a:gd name="T1" fmla="*/ 2147483647 h 117"/>
                <a:gd name="T2" fmla="*/ 2147483647 w 118"/>
                <a:gd name="T3" fmla="*/ 0 h 117"/>
                <a:gd name="T4" fmla="*/ 2147483647 w 118"/>
                <a:gd name="T5" fmla="*/ 0 h 117"/>
                <a:gd name="T6" fmla="*/ 2147483647 w 118"/>
                <a:gd name="T7" fmla="*/ 0 h 117"/>
                <a:gd name="T8" fmla="*/ 2147483647 w 118"/>
                <a:gd name="T9" fmla="*/ 2147483647 h 117"/>
                <a:gd name="T10" fmla="*/ 2147483647 w 118"/>
                <a:gd name="T11" fmla="*/ 2147483647 h 117"/>
                <a:gd name="T12" fmla="*/ 2147483647 w 118"/>
                <a:gd name="T13" fmla="*/ 2147483647 h 117"/>
                <a:gd name="T14" fmla="*/ 2147483647 w 118"/>
                <a:gd name="T15" fmla="*/ 2147483647 h 117"/>
                <a:gd name="T16" fmla="*/ 2147483647 w 118"/>
                <a:gd name="T17" fmla="*/ 2147483647 h 117"/>
                <a:gd name="T18" fmla="*/ 2147483647 w 118"/>
                <a:gd name="T19" fmla="*/ 2147483647 h 117"/>
                <a:gd name="T20" fmla="*/ 0 w 118"/>
                <a:gd name="T21" fmla="*/ 2147483647 h 117"/>
                <a:gd name="T22" fmla="*/ 0 w 118"/>
                <a:gd name="T23" fmla="*/ 2147483647 h 1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8"/>
                <a:gd name="T37" fmla="*/ 0 h 117"/>
                <a:gd name="T38" fmla="*/ 118 w 118"/>
                <a:gd name="T39" fmla="*/ 117 h 1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8" h="117">
                  <a:moveTo>
                    <a:pt x="0" y="59"/>
                  </a:moveTo>
                  <a:cubicBezTo>
                    <a:pt x="0" y="26"/>
                    <a:pt x="27" y="0"/>
                    <a:pt x="59" y="0"/>
                  </a:cubicBezTo>
                  <a:cubicBezTo>
                    <a:pt x="59" y="0"/>
                    <a:pt x="59" y="0"/>
                    <a:pt x="59" y="0"/>
                  </a:cubicBezTo>
                  <a:cubicBezTo>
                    <a:pt x="59" y="0"/>
                    <a:pt x="59" y="0"/>
                    <a:pt x="59" y="0"/>
                  </a:cubicBezTo>
                  <a:cubicBezTo>
                    <a:pt x="92" y="0"/>
                    <a:pt x="118" y="26"/>
                    <a:pt x="118" y="59"/>
                  </a:cubicBezTo>
                  <a:cubicBezTo>
                    <a:pt x="118" y="59"/>
                    <a:pt x="118" y="59"/>
                    <a:pt x="118" y="59"/>
                  </a:cubicBezTo>
                  <a:cubicBezTo>
                    <a:pt x="118" y="59"/>
                    <a:pt x="118" y="59"/>
                    <a:pt x="118" y="59"/>
                  </a:cubicBezTo>
                  <a:cubicBezTo>
                    <a:pt x="118" y="91"/>
                    <a:pt x="92" y="117"/>
                    <a:pt x="59" y="117"/>
                  </a:cubicBezTo>
                  <a:cubicBezTo>
                    <a:pt x="59" y="117"/>
                    <a:pt x="59" y="117"/>
                    <a:pt x="59" y="117"/>
                  </a:cubicBezTo>
                  <a:cubicBezTo>
                    <a:pt x="59" y="117"/>
                    <a:pt x="59" y="117"/>
                    <a:pt x="59" y="117"/>
                  </a:cubicBezTo>
                  <a:cubicBezTo>
                    <a:pt x="27" y="117"/>
                    <a:pt x="0" y="91"/>
                    <a:pt x="0" y="59"/>
                  </a:cubicBezTo>
                  <a:cubicBezTo>
                    <a:pt x="0" y="59"/>
                    <a:pt x="0" y="59"/>
                    <a:pt x="0"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 name="Freeform 48"/>
            <p:cNvSpPr>
              <a:spLocks/>
            </p:cNvSpPr>
            <p:nvPr/>
          </p:nvSpPr>
          <p:spPr bwMode="auto">
            <a:xfrm>
              <a:off x="2722563" y="3894138"/>
              <a:ext cx="257175" cy="258763"/>
            </a:xfrm>
            <a:custGeom>
              <a:avLst/>
              <a:gdLst>
                <a:gd name="T0" fmla="*/ 0 w 91"/>
                <a:gd name="T1" fmla="*/ 2147483647 h 91"/>
                <a:gd name="T2" fmla="*/ 2147483647 w 91"/>
                <a:gd name="T3" fmla="*/ 0 h 91"/>
                <a:gd name="T4" fmla="*/ 2147483647 w 91"/>
                <a:gd name="T5" fmla="*/ 0 h 91"/>
                <a:gd name="T6" fmla="*/ 2147483647 w 91"/>
                <a:gd name="T7" fmla="*/ 0 h 91"/>
                <a:gd name="T8" fmla="*/ 2147483647 w 91"/>
                <a:gd name="T9" fmla="*/ 2147483647 h 91"/>
                <a:gd name="T10" fmla="*/ 2147483647 w 91"/>
                <a:gd name="T11" fmla="*/ 2147483647 h 91"/>
                <a:gd name="T12" fmla="*/ 2147483647 w 91"/>
                <a:gd name="T13" fmla="*/ 2147483647 h 91"/>
                <a:gd name="T14" fmla="*/ 2147483647 w 91"/>
                <a:gd name="T15" fmla="*/ 2147483647 h 91"/>
                <a:gd name="T16" fmla="*/ 2147483647 w 91"/>
                <a:gd name="T17" fmla="*/ 2147483647 h 91"/>
                <a:gd name="T18" fmla="*/ 2147483647 w 91"/>
                <a:gd name="T19" fmla="*/ 2147483647 h 91"/>
                <a:gd name="T20" fmla="*/ 0 w 91"/>
                <a:gd name="T21" fmla="*/ 2147483647 h 91"/>
                <a:gd name="T22" fmla="*/ 0 w 91"/>
                <a:gd name="T23" fmla="*/ 2147483647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
                <a:gd name="T37" fmla="*/ 0 h 91"/>
                <a:gd name="T38" fmla="*/ 91 w 91"/>
                <a:gd name="T39" fmla="*/ 91 h 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 h="91">
                  <a:moveTo>
                    <a:pt x="0" y="46"/>
                  </a:moveTo>
                  <a:cubicBezTo>
                    <a:pt x="0" y="21"/>
                    <a:pt x="20" y="0"/>
                    <a:pt x="45" y="0"/>
                  </a:cubicBezTo>
                  <a:cubicBezTo>
                    <a:pt x="45" y="0"/>
                    <a:pt x="45" y="0"/>
                    <a:pt x="45" y="0"/>
                  </a:cubicBezTo>
                  <a:cubicBezTo>
                    <a:pt x="45" y="0"/>
                    <a:pt x="45" y="0"/>
                    <a:pt x="45" y="0"/>
                  </a:cubicBezTo>
                  <a:cubicBezTo>
                    <a:pt x="71" y="0"/>
                    <a:pt x="91" y="21"/>
                    <a:pt x="91" y="46"/>
                  </a:cubicBezTo>
                  <a:cubicBezTo>
                    <a:pt x="91" y="46"/>
                    <a:pt x="91" y="46"/>
                    <a:pt x="91" y="46"/>
                  </a:cubicBezTo>
                  <a:cubicBezTo>
                    <a:pt x="91" y="46"/>
                    <a:pt x="91" y="46"/>
                    <a:pt x="91" y="46"/>
                  </a:cubicBezTo>
                  <a:cubicBezTo>
                    <a:pt x="91" y="71"/>
                    <a:pt x="71" y="91"/>
                    <a:pt x="45" y="91"/>
                  </a:cubicBezTo>
                  <a:cubicBezTo>
                    <a:pt x="45" y="91"/>
                    <a:pt x="45" y="91"/>
                    <a:pt x="45" y="91"/>
                  </a:cubicBezTo>
                  <a:cubicBezTo>
                    <a:pt x="45" y="91"/>
                    <a:pt x="45" y="91"/>
                    <a:pt x="45" y="91"/>
                  </a:cubicBezTo>
                  <a:cubicBezTo>
                    <a:pt x="20" y="91"/>
                    <a:pt x="0" y="71"/>
                    <a:pt x="0" y="46"/>
                  </a:cubicBezTo>
                  <a:cubicBezTo>
                    <a:pt x="0" y="46"/>
                    <a:pt x="0" y="46"/>
                    <a:pt x="0"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 name="Freeform 49"/>
            <p:cNvSpPr>
              <a:spLocks/>
            </p:cNvSpPr>
            <p:nvPr/>
          </p:nvSpPr>
          <p:spPr bwMode="auto">
            <a:xfrm>
              <a:off x="2770188" y="3951288"/>
              <a:ext cx="161925" cy="152400"/>
            </a:xfrm>
            <a:custGeom>
              <a:avLst/>
              <a:gdLst>
                <a:gd name="T0" fmla="*/ 0 w 57"/>
                <a:gd name="T1" fmla="*/ 2147483647 h 54"/>
                <a:gd name="T2" fmla="*/ 2147483647 w 57"/>
                <a:gd name="T3" fmla="*/ 0 h 54"/>
                <a:gd name="T4" fmla="*/ 2147483647 w 57"/>
                <a:gd name="T5" fmla="*/ 0 h 54"/>
                <a:gd name="T6" fmla="*/ 2147483647 w 57"/>
                <a:gd name="T7" fmla="*/ 0 h 54"/>
                <a:gd name="T8" fmla="*/ 2147483647 w 57"/>
                <a:gd name="T9" fmla="*/ 2147483647 h 54"/>
                <a:gd name="T10" fmla="*/ 2147483647 w 57"/>
                <a:gd name="T11" fmla="*/ 2147483647 h 54"/>
                <a:gd name="T12" fmla="*/ 2147483647 w 57"/>
                <a:gd name="T13" fmla="*/ 2147483647 h 54"/>
                <a:gd name="T14" fmla="*/ 2147483647 w 57"/>
                <a:gd name="T15" fmla="*/ 2147483647 h 54"/>
                <a:gd name="T16" fmla="*/ 2147483647 w 57"/>
                <a:gd name="T17" fmla="*/ 2147483647 h 54"/>
                <a:gd name="T18" fmla="*/ 2147483647 w 57"/>
                <a:gd name="T19" fmla="*/ 2147483647 h 54"/>
                <a:gd name="T20" fmla="*/ 0 w 57"/>
                <a:gd name="T21" fmla="*/ 2147483647 h 54"/>
                <a:gd name="T22" fmla="*/ 0 w 57"/>
                <a:gd name="T23" fmla="*/ 2147483647 h 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7"/>
                <a:gd name="T37" fmla="*/ 0 h 54"/>
                <a:gd name="T38" fmla="*/ 57 w 57"/>
                <a:gd name="T39" fmla="*/ 54 h 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7" h="54">
                  <a:moveTo>
                    <a:pt x="0" y="27"/>
                  </a:moveTo>
                  <a:cubicBezTo>
                    <a:pt x="0" y="13"/>
                    <a:pt x="13" y="0"/>
                    <a:pt x="28" y="0"/>
                  </a:cubicBezTo>
                  <a:cubicBezTo>
                    <a:pt x="28" y="0"/>
                    <a:pt x="28" y="0"/>
                    <a:pt x="28" y="0"/>
                  </a:cubicBezTo>
                  <a:cubicBezTo>
                    <a:pt x="28" y="0"/>
                    <a:pt x="28" y="0"/>
                    <a:pt x="28" y="0"/>
                  </a:cubicBezTo>
                  <a:cubicBezTo>
                    <a:pt x="44" y="0"/>
                    <a:pt x="57" y="13"/>
                    <a:pt x="57" y="27"/>
                  </a:cubicBezTo>
                  <a:cubicBezTo>
                    <a:pt x="57" y="27"/>
                    <a:pt x="57" y="27"/>
                    <a:pt x="57" y="27"/>
                  </a:cubicBezTo>
                  <a:cubicBezTo>
                    <a:pt x="57" y="27"/>
                    <a:pt x="57" y="27"/>
                    <a:pt x="57" y="27"/>
                  </a:cubicBezTo>
                  <a:cubicBezTo>
                    <a:pt x="57" y="42"/>
                    <a:pt x="44" y="54"/>
                    <a:pt x="28" y="54"/>
                  </a:cubicBezTo>
                  <a:cubicBezTo>
                    <a:pt x="28" y="54"/>
                    <a:pt x="28" y="54"/>
                    <a:pt x="28" y="54"/>
                  </a:cubicBezTo>
                  <a:cubicBezTo>
                    <a:pt x="28" y="54"/>
                    <a:pt x="28" y="54"/>
                    <a:pt x="28" y="54"/>
                  </a:cubicBezTo>
                  <a:cubicBezTo>
                    <a:pt x="13" y="54"/>
                    <a:pt x="0" y="42"/>
                    <a:pt x="0" y="27"/>
                  </a:cubicBezTo>
                  <a:cubicBezTo>
                    <a:pt x="0" y="27"/>
                    <a:pt x="0" y="27"/>
                    <a:pt x="0"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1" name="Freeform 50"/>
            <p:cNvSpPr>
              <a:spLocks/>
            </p:cNvSpPr>
            <p:nvPr/>
          </p:nvSpPr>
          <p:spPr bwMode="auto">
            <a:xfrm>
              <a:off x="2798763" y="3798888"/>
              <a:ext cx="104775" cy="87313"/>
            </a:xfrm>
            <a:custGeom>
              <a:avLst/>
              <a:gdLst>
                <a:gd name="T0" fmla="*/ 0 w 66"/>
                <a:gd name="T1" fmla="*/ 2147483647 h 55"/>
                <a:gd name="T2" fmla="*/ 2147483647 w 66"/>
                <a:gd name="T3" fmla="*/ 0 h 55"/>
                <a:gd name="T4" fmla="*/ 2147483647 w 66"/>
                <a:gd name="T5" fmla="*/ 0 h 55"/>
                <a:gd name="T6" fmla="*/ 2147483647 w 66"/>
                <a:gd name="T7" fmla="*/ 2147483647 h 55"/>
                <a:gd name="T8" fmla="*/ 0 w 66"/>
                <a:gd name="T9" fmla="*/ 2147483647 h 55"/>
                <a:gd name="T10" fmla="*/ 0 60000 65536"/>
                <a:gd name="T11" fmla="*/ 0 60000 65536"/>
                <a:gd name="T12" fmla="*/ 0 60000 65536"/>
                <a:gd name="T13" fmla="*/ 0 60000 65536"/>
                <a:gd name="T14" fmla="*/ 0 60000 65536"/>
                <a:gd name="T15" fmla="*/ 0 w 66"/>
                <a:gd name="T16" fmla="*/ 0 h 55"/>
                <a:gd name="T17" fmla="*/ 66 w 66"/>
                <a:gd name="T18" fmla="*/ 55 h 55"/>
              </a:gdLst>
              <a:ahLst/>
              <a:cxnLst>
                <a:cxn ang="T10">
                  <a:pos x="T0" y="T1"/>
                </a:cxn>
                <a:cxn ang="T11">
                  <a:pos x="T2" y="T3"/>
                </a:cxn>
                <a:cxn ang="T12">
                  <a:pos x="T4" y="T5"/>
                </a:cxn>
                <a:cxn ang="T13">
                  <a:pos x="T6" y="T7"/>
                </a:cxn>
                <a:cxn ang="T14">
                  <a:pos x="T8" y="T9"/>
                </a:cxn>
              </a:cxnLst>
              <a:rect l="T15" t="T16" r="T17" b="T18"/>
              <a:pathLst>
                <a:path w="66" h="55">
                  <a:moveTo>
                    <a:pt x="0" y="55"/>
                  </a:moveTo>
                  <a:lnTo>
                    <a:pt x="13" y="0"/>
                  </a:lnTo>
                  <a:lnTo>
                    <a:pt x="52" y="0"/>
                  </a:lnTo>
                  <a:lnTo>
                    <a:pt x="66" y="55"/>
                  </a:lnTo>
                  <a:lnTo>
                    <a:pt x="0"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2" name="Freeform 51"/>
            <p:cNvSpPr>
              <a:spLocks/>
            </p:cNvSpPr>
            <p:nvPr/>
          </p:nvSpPr>
          <p:spPr bwMode="auto">
            <a:xfrm>
              <a:off x="2798763" y="4171951"/>
              <a:ext cx="104775" cy="85725"/>
            </a:xfrm>
            <a:custGeom>
              <a:avLst/>
              <a:gdLst>
                <a:gd name="T0" fmla="*/ 2147483647 w 66"/>
                <a:gd name="T1" fmla="*/ 0 h 54"/>
                <a:gd name="T2" fmla="*/ 2147483647 w 66"/>
                <a:gd name="T3" fmla="*/ 2147483647 h 54"/>
                <a:gd name="T4" fmla="*/ 2147483647 w 66"/>
                <a:gd name="T5" fmla="*/ 2147483647 h 54"/>
                <a:gd name="T6" fmla="*/ 0 w 66"/>
                <a:gd name="T7" fmla="*/ 0 h 54"/>
                <a:gd name="T8" fmla="*/ 2147483647 w 66"/>
                <a:gd name="T9" fmla="*/ 0 h 54"/>
                <a:gd name="T10" fmla="*/ 0 60000 65536"/>
                <a:gd name="T11" fmla="*/ 0 60000 65536"/>
                <a:gd name="T12" fmla="*/ 0 60000 65536"/>
                <a:gd name="T13" fmla="*/ 0 60000 65536"/>
                <a:gd name="T14" fmla="*/ 0 60000 65536"/>
                <a:gd name="T15" fmla="*/ 0 w 66"/>
                <a:gd name="T16" fmla="*/ 0 h 54"/>
                <a:gd name="T17" fmla="*/ 66 w 66"/>
                <a:gd name="T18" fmla="*/ 54 h 54"/>
              </a:gdLst>
              <a:ahLst/>
              <a:cxnLst>
                <a:cxn ang="T10">
                  <a:pos x="T0" y="T1"/>
                </a:cxn>
                <a:cxn ang="T11">
                  <a:pos x="T2" y="T3"/>
                </a:cxn>
                <a:cxn ang="T12">
                  <a:pos x="T4" y="T5"/>
                </a:cxn>
                <a:cxn ang="T13">
                  <a:pos x="T6" y="T7"/>
                </a:cxn>
                <a:cxn ang="T14">
                  <a:pos x="T8" y="T9"/>
                </a:cxn>
              </a:cxnLst>
              <a:rect l="T15" t="T16" r="T17" b="T18"/>
              <a:pathLst>
                <a:path w="66" h="54">
                  <a:moveTo>
                    <a:pt x="66" y="0"/>
                  </a:moveTo>
                  <a:lnTo>
                    <a:pt x="52" y="54"/>
                  </a:lnTo>
                  <a:lnTo>
                    <a:pt x="13" y="54"/>
                  </a:lnTo>
                  <a:lnTo>
                    <a:pt x="0"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 name="Freeform 52"/>
            <p:cNvSpPr>
              <a:spLocks/>
            </p:cNvSpPr>
            <p:nvPr/>
          </p:nvSpPr>
          <p:spPr bwMode="auto">
            <a:xfrm>
              <a:off x="2989263" y="3970338"/>
              <a:ext cx="84138" cy="114300"/>
            </a:xfrm>
            <a:custGeom>
              <a:avLst/>
              <a:gdLst>
                <a:gd name="T0" fmla="*/ 0 w 53"/>
                <a:gd name="T1" fmla="*/ 0 h 72"/>
                <a:gd name="T2" fmla="*/ 2147483647 w 53"/>
                <a:gd name="T3" fmla="*/ 2147483647 h 72"/>
                <a:gd name="T4" fmla="*/ 2147483647 w 53"/>
                <a:gd name="T5" fmla="*/ 2147483647 h 72"/>
                <a:gd name="T6" fmla="*/ 0 w 53"/>
                <a:gd name="T7" fmla="*/ 2147483647 h 72"/>
                <a:gd name="T8" fmla="*/ 0 w 53"/>
                <a:gd name="T9" fmla="*/ 0 h 72"/>
                <a:gd name="T10" fmla="*/ 0 60000 65536"/>
                <a:gd name="T11" fmla="*/ 0 60000 65536"/>
                <a:gd name="T12" fmla="*/ 0 60000 65536"/>
                <a:gd name="T13" fmla="*/ 0 60000 65536"/>
                <a:gd name="T14" fmla="*/ 0 60000 65536"/>
                <a:gd name="T15" fmla="*/ 0 w 53"/>
                <a:gd name="T16" fmla="*/ 0 h 72"/>
                <a:gd name="T17" fmla="*/ 53 w 53"/>
                <a:gd name="T18" fmla="*/ 72 h 72"/>
              </a:gdLst>
              <a:ahLst/>
              <a:cxnLst>
                <a:cxn ang="T10">
                  <a:pos x="T0" y="T1"/>
                </a:cxn>
                <a:cxn ang="T11">
                  <a:pos x="T2" y="T3"/>
                </a:cxn>
                <a:cxn ang="T12">
                  <a:pos x="T4" y="T5"/>
                </a:cxn>
                <a:cxn ang="T13">
                  <a:pos x="T6" y="T7"/>
                </a:cxn>
                <a:cxn ang="T14">
                  <a:pos x="T8" y="T9"/>
                </a:cxn>
              </a:cxnLst>
              <a:rect l="T15" t="T16" r="T17" b="T18"/>
              <a:pathLst>
                <a:path w="53" h="72">
                  <a:moveTo>
                    <a:pt x="0" y="0"/>
                  </a:moveTo>
                  <a:lnTo>
                    <a:pt x="53" y="15"/>
                  </a:lnTo>
                  <a:lnTo>
                    <a:pt x="53" y="59"/>
                  </a:lnTo>
                  <a:lnTo>
                    <a:pt x="0" y="7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 name="Freeform 53"/>
            <p:cNvSpPr>
              <a:spLocks/>
            </p:cNvSpPr>
            <p:nvPr/>
          </p:nvSpPr>
          <p:spPr bwMode="auto">
            <a:xfrm>
              <a:off x="2617788" y="3970338"/>
              <a:ext cx="96838" cy="114300"/>
            </a:xfrm>
            <a:custGeom>
              <a:avLst/>
              <a:gdLst>
                <a:gd name="T0" fmla="*/ 2147483647 w 61"/>
                <a:gd name="T1" fmla="*/ 2147483647 h 72"/>
                <a:gd name="T2" fmla="*/ 0 w 61"/>
                <a:gd name="T3" fmla="*/ 2147483647 h 72"/>
                <a:gd name="T4" fmla="*/ 0 w 61"/>
                <a:gd name="T5" fmla="*/ 2147483647 h 72"/>
                <a:gd name="T6" fmla="*/ 2147483647 w 61"/>
                <a:gd name="T7" fmla="*/ 0 h 72"/>
                <a:gd name="T8" fmla="*/ 2147483647 w 61"/>
                <a:gd name="T9" fmla="*/ 2147483647 h 72"/>
                <a:gd name="T10" fmla="*/ 0 60000 65536"/>
                <a:gd name="T11" fmla="*/ 0 60000 65536"/>
                <a:gd name="T12" fmla="*/ 0 60000 65536"/>
                <a:gd name="T13" fmla="*/ 0 60000 65536"/>
                <a:gd name="T14" fmla="*/ 0 60000 65536"/>
                <a:gd name="T15" fmla="*/ 0 w 61"/>
                <a:gd name="T16" fmla="*/ 0 h 72"/>
                <a:gd name="T17" fmla="*/ 61 w 61"/>
                <a:gd name="T18" fmla="*/ 72 h 72"/>
              </a:gdLst>
              <a:ahLst/>
              <a:cxnLst>
                <a:cxn ang="T10">
                  <a:pos x="T0" y="T1"/>
                </a:cxn>
                <a:cxn ang="T11">
                  <a:pos x="T2" y="T3"/>
                </a:cxn>
                <a:cxn ang="T12">
                  <a:pos x="T4" y="T5"/>
                </a:cxn>
                <a:cxn ang="T13">
                  <a:pos x="T6" y="T7"/>
                </a:cxn>
                <a:cxn ang="T14">
                  <a:pos x="T8" y="T9"/>
                </a:cxn>
              </a:cxnLst>
              <a:rect l="T15" t="T16" r="T17" b="T18"/>
              <a:pathLst>
                <a:path w="61" h="72">
                  <a:moveTo>
                    <a:pt x="61" y="72"/>
                  </a:moveTo>
                  <a:lnTo>
                    <a:pt x="0" y="58"/>
                  </a:lnTo>
                  <a:lnTo>
                    <a:pt x="0" y="15"/>
                  </a:lnTo>
                  <a:lnTo>
                    <a:pt x="61" y="0"/>
                  </a:lnTo>
                  <a:lnTo>
                    <a:pt x="61"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 name="Freeform 54"/>
            <p:cNvSpPr>
              <a:spLocks/>
            </p:cNvSpPr>
            <p:nvPr/>
          </p:nvSpPr>
          <p:spPr bwMode="auto">
            <a:xfrm>
              <a:off x="2909888" y="3843338"/>
              <a:ext cx="127000" cy="125413"/>
            </a:xfrm>
            <a:custGeom>
              <a:avLst/>
              <a:gdLst>
                <a:gd name="T0" fmla="*/ 0 w 80"/>
                <a:gd name="T1" fmla="*/ 2147483647 h 79"/>
                <a:gd name="T2" fmla="*/ 2147483647 w 80"/>
                <a:gd name="T3" fmla="*/ 0 h 79"/>
                <a:gd name="T4" fmla="*/ 2147483647 w 80"/>
                <a:gd name="T5" fmla="*/ 2147483647 h 79"/>
                <a:gd name="T6" fmla="*/ 2147483647 w 80"/>
                <a:gd name="T7" fmla="*/ 2147483647 h 79"/>
                <a:gd name="T8" fmla="*/ 0 w 80"/>
                <a:gd name="T9" fmla="*/ 2147483647 h 79"/>
                <a:gd name="T10" fmla="*/ 0 60000 65536"/>
                <a:gd name="T11" fmla="*/ 0 60000 65536"/>
                <a:gd name="T12" fmla="*/ 0 60000 65536"/>
                <a:gd name="T13" fmla="*/ 0 60000 65536"/>
                <a:gd name="T14" fmla="*/ 0 60000 65536"/>
                <a:gd name="T15" fmla="*/ 0 w 80"/>
                <a:gd name="T16" fmla="*/ 0 h 79"/>
                <a:gd name="T17" fmla="*/ 80 w 80"/>
                <a:gd name="T18" fmla="*/ 79 h 79"/>
              </a:gdLst>
              <a:ahLst/>
              <a:cxnLst>
                <a:cxn ang="T10">
                  <a:pos x="T0" y="T1"/>
                </a:cxn>
                <a:cxn ang="T11">
                  <a:pos x="T2" y="T3"/>
                </a:cxn>
                <a:cxn ang="T12">
                  <a:pos x="T4" y="T5"/>
                </a:cxn>
                <a:cxn ang="T13">
                  <a:pos x="T6" y="T7"/>
                </a:cxn>
                <a:cxn ang="T14">
                  <a:pos x="T8" y="T9"/>
                </a:cxn>
              </a:cxnLst>
              <a:rect l="T15" t="T16" r="T17" b="T18"/>
              <a:pathLst>
                <a:path w="80" h="79">
                  <a:moveTo>
                    <a:pt x="0" y="29"/>
                  </a:moveTo>
                  <a:lnTo>
                    <a:pt x="50" y="0"/>
                  </a:lnTo>
                  <a:lnTo>
                    <a:pt x="80" y="30"/>
                  </a:lnTo>
                  <a:lnTo>
                    <a:pt x="50" y="79"/>
                  </a:lnTo>
                  <a:lnTo>
                    <a:pt x="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6" name="Freeform 55"/>
            <p:cNvSpPr>
              <a:spLocks/>
            </p:cNvSpPr>
            <p:nvPr/>
          </p:nvSpPr>
          <p:spPr bwMode="auto">
            <a:xfrm>
              <a:off x="2911475" y="4087813"/>
              <a:ext cx="125413" cy="123825"/>
            </a:xfrm>
            <a:custGeom>
              <a:avLst/>
              <a:gdLst>
                <a:gd name="T0" fmla="*/ 2147483647 w 79"/>
                <a:gd name="T1" fmla="*/ 0 h 78"/>
                <a:gd name="T2" fmla="*/ 2147483647 w 79"/>
                <a:gd name="T3" fmla="*/ 2147483647 h 78"/>
                <a:gd name="T4" fmla="*/ 2147483647 w 79"/>
                <a:gd name="T5" fmla="*/ 2147483647 h 78"/>
                <a:gd name="T6" fmla="*/ 0 w 79"/>
                <a:gd name="T7" fmla="*/ 2147483647 h 78"/>
                <a:gd name="T8" fmla="*/ 2147483647 w 79"/>
                <a:gd name="T9" fmla="*/ 0 h 78"/>
                <a:gd name="T10" fmla="*/ 0 60000 65536"/>
                <a:gd name="T11" fmla="*/ 0 60000 65536"/>
                <a:gd name="T12" fmla="*/ 0 60000 65536"/>
                <a:gd name="T13" fmla="*/ 0 60000 65536"/>
                <a:gd name="T14" fmla="*/ 0 60000 65536"/>
                <a:gd name="T15" fmla="*/ 0 w 79"/>
                <a:gd name="T16" fmla="*/ 0 h 78"/>
                <a:gd name="T17" fmla="*/ 79 w 79"/>
                <a:gd name="T18" fmla="*/ 78 h 78"/>
              </a:gdLst>
              <a:ahLst/>
              <a:cxnLst>
                <a:cxn ang="T10">
                  <a:pos x="T0" y="T1"/>
                </a:cxn>
                <a:cxn ang="T11">
                  <a:pos x="T2" y="T3"/>
                </a:cxn>
                <a:cxn ang="T12">
                  <a:pos x="T4" y="T5"/>
                </a:cxn>
                <a:cxn ang="T13">
                  <a:pos x="T6" y="T7"/>
                </a:cxn>
                <a:cxn ang="T14">
                  <a:pos x="T8" y="T9"/>
                </a:cxn>
              </a:cxnLst>
              <a:rect l="T15" t="T16" r="T17" b="T18"/>
              <a:pathLst>
                <a:path w="79" h="78">
                  <a:moveTo>
                    <a:pt x="50" y="0"/>
                  </a:moveTo>
                  <a:lnTo>
                    <a:pt x="79" y="50"/>
                  </a:lnTo>
                  <a:lnTo>
                    <a:pt x="49" y="78"/>
                  </a:lnTo>
                  <a:lnTo>
                    <a:pt x="0" y="50"/>
                  </a:lnTo>
                  <a:lnTo>
                    <a:pt x="5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7" name="Freeform 56"/>
            <p:cNvSpPr>
              <a:spLocks/>
            </p:cNvSpPr>
            <p:nvPr/>
          </p:nvSpPr>
          <p:spPr bwMode="auto">
            <a:xfrm>
              <a:off x="2660650" y="3846513"/>
              <a:ext cx="123825" cy="122238"/>
            </a:xfrm>
            <a:custGeom>
              <a:avLst/>
              <a:gdLst>
                <a:gd name="T0" fmla="*/ 2147483647 w 78"/>
                <a:gd name="T1" fmla="*/ 2147483647 h 77"/>
                <a:gd name="T2" fmla="*/ 0 w 78"/>
                <a:gd name="T3" fmla="*/ 2147483647 h 77"/>
                <a:gd name="T4" fmla="*/ 2147483647 w 78"/>
                <a:gd name="T5" fmla="*/ 0 h 77"/>
                <a:gd name="T6" fmla="*/ 2147483647 w 78"/>
                <a:gd name="T7" fmla="*/ 2147483647 h 77"/>
                <a:gd name="T8" fmla="*/ 2147483647 w 78"/>
                <a:gd name="T9" fmla="*/ 2147483647 h 77"/>
                <a:gd name="T10" fmla="*/ 0 60000 65536"/>
                <a:gd name="T11" fmla="*/ 0 60000 65536"/>
                <a:gd name="T12" fmla="*/ 0 60000 65536"/>
                <a:gd name="T13" fmla="*/ 0 60000 65536"/>
                <a:gd name="T14" fmla="*/ 0 60000 65536"/>
                <a:gd name="T15" fmla="*/ 0 w 78"/>
                <a:gd name="T16" fmla="*/ 0 h 77"/>
                <a:gd name="T17" fmla="*/ 78 w 78"/>
                <a:gd name="T18" fmla="*/ 77 h 77"/>
              </a:gdLst>
              <a:ahLst/>
              <a:cxnLst>
                <a:cxn ang="T10">
                  <a:pos x="T0" y="T1"/>
                </a:cxn>
                <a:cxn ang="T11">
                  <a:pos x="T2" y="T3"/>
                </a:cxn>
                <a:cxn ang="T12">
                  <a:pos x="T4" y="T5"/>
                </a:cxn>
                <a:cxn ang="T13">
                  <a:pos x="T6" y="T7"/>
                </a:cxn>
                <a:cxn ang="T14">
                  <a:pos x="T8" y="T9"/>
                </a:cxn>
              </a:cxnLst>
              <a:rect l="T15" t="T16" r="T17" b="T18"/>
              <a:pathLst>
                <a:path w="78" h="77">
                  <a:moveTo>
                    <a:pt x="30" y="77"/>
                  </a:moveTo>
                  <a:lnTo>
                    <a:pt x="0" y="30"/>
                  </a:lnTo>
                  <a:lnTo>
                    <a:pt x="32" y="0"/>
                  </a:lnTo>
                  <a:lnTo>
                    <a:pt x="78" y="28"/>
                  </a:lnTo>
                  <a:lnTo>
                    <a:pt x="30"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8" name="Freeform 57"/>
            <p:cNvSpPr>
              <a:spLocks/>
            </p:cNvSpPr>
            <p:nvPr/>
          </p:nvSpPr>
          <p:spPr bwMode="auto">
            <a:xfrm>
              <a:off x="2660650" y="4084638"/>
              <a:ext cx="123825" cy="122238"/>
            </a:xfrm>
            <a:custGeom>
              <a:avLst/>
              <a:gdLst>
                <a:gd name="T0" fmla="*/ 2147483647 w 78"/>
                <a:gd name="T1" fmla="*/ 2147483647 h 77"/>
                <a:gd name="T2" fmla="*/ 2147483647 w 78"/>
                <a:gd name="T3" fmla="*/ 2147483647 h 77"/>
                <a:gd name="T4" fmla="*/ 0 w 78"/>
                <a:gd name="T5" fmla="*/ 2147483647 h 77"/>
                <a:gd name="T6" fmla="*/ 2147483647 w 78"/>
                <a:gd name="T7" fmla="*/ 0 h 77"/>
                <a:gd name="T8" fmla="*/ 2147483647 w 78"/>
                <a:gd name="T9" fmla="*/ 2147483647 h 77"/>
                <a:gd name="T10" fmla="*/ 0 60000 65536"/>
                <a:gd name="T11" fmla="*/ 0 60000 65536"/>
                <a:gd name="T12" fmla="*/ 0 60000 65536"/>
                <a:gd name="T13" fmla="*/ 0 60000 65536"/>
                <a:gd name="T14" fmla="*/ 0 60000 65536"/>
                <a:gd name="T15" fmla="*/ 0 w 78"/>
                <a:gd name="T16" fmla="*/ 0 h 77"/>
                <a:gd name="T17" fmla="*/ 78 w 78"/>
                <a:gd name="T18" fmla="*/ 77 h 77"/>
              </a:gdLst>
              <a:ahLst/>
              <a:cxnLst>
                <a:cxn ang="T10">
                  <a:pos x="T0" y="T1"/>
                </a:cxn>
                <a:cxn ang="T11">
                  <a:pos x="T2" y="T3"/>
                </a:cxn>
                <a:cxn ang="T12">
                  <a:pos x="T4" y="T5"/>
                </a:cxn>
                <a:cxn ang="T13">
                  <a:pos x="T6" y="T7"/>
                </a:cxn>
                <a:cxn ang="T14">
                  <a:pos x="T8" y="T9"/>
                </a:cxn>
              </a:cxnLst>
              <a:rect l="T15" t="T16" r="T17" b="T18"/>
              <a:pathLst>
                <a:path w="78" h="77">
                  <a:moveTo>
                    <a:pt x="78" y="48"/>
                  </a:moveTo>
                  <a:lnTo>
                    <a:pt x="30" y="77"/>
                  </a:lnTo>
                  <a:lnTo>
                    <a:pt x="0" y="46"/>
                  </a:lnTo>
                  <a:lnTo>
                    <a:pt x="28" y="0"/>
                  </a:lnTo>
                  <a:lnTo>
                    <a:pt x="78"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29" name="Group 165"/>
          <p:cNvGrpSpPr>
            <a:grpSpLocks noChangeAspect="1"/>
          </p:cNvGrpSpPr>
          <p:nvPr/>
        </p:nvGrpSpPr>
        <p:grpSpPr bwMode="auto">
          <a:xfrm>
            <a:off x="6859874" y="5791372"/>
            <a:ext cx="459836" cy="542585"/>
            <a:chOff x="4906963" y="3924300"/>
            <a:chExt cx="962025" cy="1039813"/>
          </a:xfrm>
          <a:solidFill>
            <a:schemeClr val="accent2"/>
          </a:solidFill>
        </p:grpSpPr>
        <p:sp>
          <p:nvSpPr>
            <p:cNvPr id="30" name="Freeform 98"/>
            <p:cNvSpPr>
              <a:spLocks/>
            </p:cNvSpPr>
            <p:nvPr/>
          </p:nvSpPr>
          <p:spPr bwMode="auto">
            <a:xfrm>
              <a:off x="5040313" y="3981450"/>
              <a:ext cx="684213" cy="752475"/>
            </a:xfrm>
            <a:custGeom>
              <a:avLst/>
              <a:gdLst>
                <a:gd name="T0" fmla="*/ 0 w 242"/>
                <a:gd name="T1" fmla="*/ 2147483647 h 266"/>
                <a:gd name="T2" fmla="*/ 2147483647 w 242"/>
                <a:gd name="T3" fmla="*/ 0 h 266"/>
                <a:gd name="T4" fmla="*/ 2147483647 w 242"/>
                <a:gd name="T5" fmla="*/ 2147483647 h 266"/>
                <a:gd name="T6" fmla="*/ 2147483647 w 242"/>
                <a:gd name="T7" fmla="*/ 2147483647 h 266"/>
                <a:gd name="T8" fmla="*/ 2147483647 w 242"/>
                <a:gd name="T9" fmla="*/ 2147483647 h 266"/>
                <a:gd name="T10" fmla="*/ 2147483647 w 242"/>
                <a:gd name="T11" fmla="*/ 2147483647 h 266"/>
                <a:gd name="T12" fmla="*/ 2147483647 w 242"/>
                <a:gd name="T13" fmla="*/ 2147483647 h 266"/>
                <a:gd name="T14" fmla="*/ 2147483647 w 242"/>
                <a:gd name="T15" fmla="*/ 2147483647 h 266"/>
                <a:gd name="T16" fmla="*/ 0 w 242"/>
                <a:gd name="T17" fmla="*/ 2147483647 h 266"/>
                <a:gd name="T18" fmla="*/ 0 w 242"/>
                <a:gd name="T19" fmla="*/ 2147483647 h 266"/>
                <a:gd name="T20" fmla="*/ 0 w 242"/>
                <a:gd name="T21" fmla="*/ 2147483647 h 2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2"/>
                <a:gd name="T34" fmla="*/ 0 h 266"/>
                <a:gd name="T35" fmla="*/ 242 w 242"/>
                <a:gd name="T36" fmla="*/ 266 h 2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2" h="266">
                  <a:moveTo>
                    <a:pt x="0" y="44"/>
                  </a:moveTo>
                  <a:cubicBezTo>
                    <a:pt x="0" y="20"/>
                    <a:pt x="54" y="0"/>
                    <a:pt x="121" y="0"/>
                  </a:cubicBezTo>
                  <a:cubicBezTo>
                    <a:pt x="188" y="0"/>
                    <a:pt x="242" y="20"/>
                    <a:pt x="242" y="44"/>
                  </a:cubicBezTo>
                  <a:cubicBezTo>
                    <a:pt x="242" y="44"/>
                    <a:pt x="242" y="44"/>
                    <a:pt x="242" y="44"/>
                  </a:cubicBezTo>
                  <a:cubicBezTo>
                    <a:pt x="242" y="44"/>
                    <a:pt x="242" y="44"/>
                    <a:pt x="242" y="44"/>
                  </a:cubicBezTo>
                  <a:cubicBezTo>
                    <a:pt x="242" y="222"/>
                    <a:pt x="242" y="222"/>
                    <a:pt x="242" y="222"/>
                  </a:cubicBezTo>
                  <a:cubicBezTo>
                    <a:pt x="242" y="222"/>
                    <a:pt x="242" y="222"/>
                    <a:pt x="242" y="222"/>
                  </a:cubicBezTo>
                  <a:cubicBezTo>
                    <a:pt x="242" y="246"/>
                    <a:pt x="188" y="266"/>
                    <a:pt x="121" y="266"/>
                  </a:cubicBezTo>
                  <a:cubicBezTo>
                    <a:pt x="54" y="266"/>
                    <a:pt x="0" y="246"/>
                    <a:pt x="0" y="222"/>
                  </a:cubicBezTo>
                  <a:cubicBezTo>
                    <a:pt x="0" y="222"/>
                    <a:pt x="0" y="222"/>
                    <a:pt x="0" y="222"/>
                  </a:cubicBezTo>
                  <a:lnTo>
                    <a:pt x="0"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31" name="Freeform 99"/>
            <p:cNvSpPr>
              <a:spLocks/>
            </p:cNvSpPr>
            <p:nvPr/>
          </p:nvSpPr>
          <p:spPr bwMode="auto">
            <a:xfrm>
              <a:off x="5021263" y="3924300"/>
              <a:ext cx="731838" cy="285750"/>
            </a:xfrm>
            <a:custGeom>
              <a:avLst/>
              <a:gdLst>
                <a:gd name="T0" fmla="*/ 0 w 259"/>
                <a:gd name="T1" fmla="*/ 2147483647 h 101"/>
                <a:gd name="T2" fmla="*/ 2147483647 w 259"/>
                <a:gd name="T3" fmla="*/ 0 h 101"/>
                <a:gd name="T4" fmla="*/ 2147483647 w 259"/>
                <a:gd name="T5" fmla="*/ 0 h 101"/>
                <a:gd name="T6" fmla="*/ 2147483647 w 259"/>
                <a:gd name="T7" fmla="*/ 2147483647 h 101"/>
                <a:gd name="T8" fmla="*/ 2147483647 w 259"/>
                <a:gd name="T9" fmla="*/ 2147483647 h 101"/>
                <a:gd name="T10" fmla="*/ 2147483647 w 259"/>
                <a:gd name="T11" fmla="*/ 2147483647 h 101"/>
                <a:gd name="T12" fmla="*/ 2147483647 w 259"/>
                <a:gd name="T13" fmla="*/ 2147483647 h 101"/>
                <a:gd name="T14" fmla="*/ 2147483647 w 259"/>
                <a:gd name="T15" fmla="*/ 2147483647 h 101"/>
                <a:gd name="T16" fmla="*/ 2147483647 w 259"/>
                <a:gd name="T17" fmla="*/ 2147483647 h 101"/>
                <a:gd name="T18" fmla="*/ 0 w 259"/>
                <a:gd name="T19" fmla="*/ 2147483647 h 101"/>
                <a:gd name="T20" fmla="*/ 0 w 259"/>
                <a:gd name="T21" fmla="*/ 2147483647 h 1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9"/>
                <a:gd name="T34" fmla="*/ 0 h 101"/>
                <a:gd name="T35" fmla="*/ 259 w 259"/>
                <a:gd name="T36" fmla="*/ 101 h 10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9" h="101">
                  <a:moveTo>
                    <a:pt x="0" y="50"/>
                  </a:moveTo>
                  <a:cubicBezTo>
                    <a:pt x="0" y="23"/>
                    <a:pt x="58" y="0"/>
                    <a:pt x="130" y="0"/>
                  </a:cubicBezTo>
                  <a:cubicBezTo>
                    <a:pt x="130" y="0"/>
                    <a:pt x="130" y="0"/>
                    <a:pt x="130" y="0"/>
                  </a:cubicBezTo>
                  <a:cubicBezTo>
                    <a:pt x="202" y="0"/>
                    <a:pt x="259" y="23"/>
                    <a:pt x="259" y="50"/>
                  </a:cubicBezTo>
                  <a:cubicBezTo>
                    <a:pt x="259" y="50"/>
                    <a:pt x="259" y="50"/>
                    <a:pt x="259" y="50"/>
                  </a:cubicBezTo>
                  <a:cubicBezTo>
                    <a:pt x="259" y="50"/>
                    <a:pt x="259" y="50"/>
                    <a:pt x="259" y="50"/>
                  </a:cubicBezTo>
                  <a:cubicBezTo>
                    <a:pt x="259" y="78"/>
                    <a:pt x="202" y="101"/>
                    <a:pt x="130" y="101"/>
                  </a:cubicBezTo>
                  <a:cubicBezTo>
                    <a:pt x="130" y="101"/>
                    <a:pt x="130" y="101"/>
                    <a:pt x="130" y="101"/>
                  </a:cubicBezTo>
                  <a:cubicBezTo>
                    <a:pt x="130" y="101"/>
                    <a:pt x="130" y="101"/>
                    <a:pt x="130" y="101"/>
                  </a:cubicBezTo>
                  <a:cubicBezTo>
                    <a:pt x="58" y="101"/>
                    <a:pt x="0" y="78"/>
                    <a:pt x="0" y="50"/>
                  </a:cubicBezTo>
                  <a:cubicBezTo>
                    <a:pt x="0" y="50"/>
                    <a:pt x="0" y="50"/>
                    <a:pt x="0"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32" name="Freeform 100"/>
            <p:cNvSpPr>
              <a:spLocks/>
            </p:cNvSpPr>
            <p:nvPr/>
          </p:nvSpPr>
          <p:spPr bwMode="auto">
            <a:xfrm>
              <a:off x="5060950" y="3943350"/>
              <a:ext cx="655638" cy="238125"/>
            </a:xfrm>
            <a:custGeom>
              <a:avLst/>
              <a:gdLst>
                <a:gd name="T0" fmla="*/ 0 w 232"/>
                <a:gd name="T1" fmla="*/ 2147483647 h 84"/>
                <a:gd name="T2" fmla="*/ 2147483647 w 232"/>
                <a:gd name="T3" fmla="*/ 0 h 84"/>
                <a:gd name="T4" fmla="*/ 2147483647 w 232"/>
                <a:gd name="T5" fmla="*/ 0 h 84"/>
                <a:gd name="T6" fmla="*/ 2147483647 w 232"/>
                <a:gd name="T7" fmla="*/ 2147483647 h 84"/>
                <a:gd name="T8" fmla="*/ 2147483647 w 232"/>
                <a:gd name="T9" fmla="*/ 2147483647 h 84"/>
                <a:gd name="T10" fmla="*/ 2147483647 w 232"/>
                <a:gd name="T11" fmla="*/ 2147483647 h 84"/>
                <a:gd name="T12" fmla="*/ 2147483647 w 232"/>
                <a:gd name="T13" fmla="*/ 2147483647 h 84"/>
                <a:gd name="T14" fmla="*/ 2147483647 w 232"/>
                <a:gd name="T15" fmla="*/ 2147483647 h 84"/>
                <a:gd name="T16" fmla="*/ 2147483647 w 232"/>
                <a:gd name="T17" fmla="*/ 2147483647 h 84"/>
                <a:gd name="T18" fmla="*/ 0 w 232"/>
                <a:gd name="T19" fmla="*/ 2147483647 h 84"/>
                <a:gd name="T20" fmla="*/ 0 w 232"/>
                <a:gd name="T21" fmla="*/ 2147483647 h 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2"/>
                <a:gd name="T34" fmla="*/ 0 h 84"/>
                <a:gd name="T35" fmla="*/ 232 w 232"/>
                <a:gd name="T36" fmla="*/ 84 h 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2" h="84">
                  <a:moveTo>
                    <a:pt x="0" y="42"/>
                  </a:moveTo>
                  <a:cubicBezTo>
                    <a:pt x="0" y="19"/>
                    <a:pt x="52" y="0"/>
                    <a:pt x="116" y="0"/>
                  </a:cubicBezTo>
                  <a:cubicBezTo>
                    <a:pt x="116" y="0"/>
                    <a:pt x="116" y="0"/>
                    <a:pt x="116" y="0"/>
                  </a:cubicBezTo>
                  <a:cubicBezTo>
                    <a:pt x="180" y="0"/>
                    <a:pt x="232" y="19"/>
                    <a:pt x="232" y="42"/>
                  </a:cubicBezTo>
                  <a:cubicBezTo>
                    <a:pt x="232" y="42"/>
                    <a:pt x="232" y="42"/>
                    <a:pt x="232" y="42"/>
                  </a:cubicBezTo>
                  <a:cubicBezTo>
                    <a:pt x="232" y="42"/>
                    <a:pt x="232" y="42"/>
                    <a:pt x="232" y="42"/>
                  </a:cubicBezTo>
                  <a:cubicBezTo>
                    <a:pt x="232" y="65"/>
                    <a:pt x="180" y="84"/>
                    <a:pt x="116" y="84"/>
                  </a:cubicBezTo>
                  <a:cubicBezTo>
                    <a:pt x="116" y="84"/>
                    <a:pt x="116" y="84"/>
                    <a:pt x="116" y="84"/>
                  </a:cubicBezTo>
                  <a:cubicBezTo>
                    <a:pt x="116" y="84"/>
                    <a:pt x="116" y="84"/>
                    <a:pt x="116" y="84"/>
                  </a:cubicBezTo>
                  <a:cubicBezTo>
                    <a:pt x="52" y="84"/>
                    <a:pt x="0" y="65"/>
                    <a:pt x="0" y="42"/>
                  </a:cubicBezTo>
                  <a:cubicBezTo>
                    <a:pt x="0" y="42"/>
                    <a:pt x="0" y="42"/>
                    <a:pt x="0"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33" name="Freeform 101"/>
            <p:cNvSpPr>
              <a:spLocks/>
            </p:cNvSpPr>
            <p:nvPr/>
          </p:nvSpPr>
          <p:spPr bwMode="auto">
            <a:xfrm>
              <a:off x="4906963" y="4830763"/>
              <a:ext cx="962025" cy="76200"/>
            </a:xfrm>
            <a:custGeom>
              <a:avLst/>
              <a:gdLst>
                <a:gd name="T0" fmla="*/ 0 w 340"/>
                <a:gd name="T1" fmla="*/ 2147483647 h 27"/>
                <a:gd name="T2" fmla="*/ 2147483647 w 340"/>
                <a:gd name="T3" fmla="*/ 0 h 27"/>
                <a:gd name="T4" fmla="*/ 2147483647 w 340"/>
                <a:gd name="T5" fmla="*/ 0 h 27"/>
                <a:gd name="T6" fmla="*/ 2147483647 w 340"/>
                <a:gd name="T7" fmla="*/ 0 h 27"/>
                <a:gd name="T8" fmla="*/ 2147483647 w 340"/>
                <a:gd name="T9" fmla="*/ 0 h 27"/>
                <a:gd name="T10" fmla="*/ 2147483647 w 340"/>
                <a:gd name="T11" fmla="*/ 0 h 27"/>
                <a:gd name="T12" fmla="*/ 2147483647 w 340"/>
                <a:gd name="T13" fmla="*/ 2147483647 h 27"/>
                <a:gd name="T14" fmla="*/ 2147483647 w 340"/>
                <a:gd name="T15" fmla="*/ 2147483647 h 27"/>
                <a:gd name="T16" fmla="*/ 2147483647 w 340"/>
                <a:gd name="T17" fmla="*/ 2147483647 h 27"/>
                <a:gd name="T18" fmla="*/ 2147483647 w 340"/>
                <a:gd name="T19" fmla="*/ 2147483647 h 27"/>
                <a:gd name="T20" fmla="*/ 2147483647 w 340"/>
                <a:gd name="T21" fmla="*/ 2147483647 h 27"/>
                <a:gd name="T22" fmla="*/ 2147483647 w 340"/>
                <a:gd name="T23" fmla="*/ 2147483647 h 27"/>
                <a:gd name="T24" fmla="*/ 2147483647 w 340"/>
                <a:gd name="T25" fmla="*/ 2147483647 h 27"/>
                <a:gd name="T26" fmla="*/ 2147483647 w 340"/>
                <a:gd name="T27" fmla="*/ 2147483647 h 27"/>
                <a:gd name="T28" fmla="*/ 2147483647 w 340"/>
                <a:gd name="T29" fmla="*/ 2147483647 h 27"/>
                <a:gd name="T30" fmla="*/ 2147483647 w 340"/>
                <a:gd name="T31" fmla="*/ 2147483647 h 27"/>
                <a:gd name="T32" fmla="*/ 0 w 340"/>
                <a:gd name="T33" fmla="*/ 2147483647 h 27"/>
                <a:gd name="T34" fmla="*/ 0 w 340"/>
                <a:gd name="T35" fmla="*/ 2147483647 h 27"/>
                <a:gd name="T36" fmla="*/ 0 w 340"/>
                <a:gd name="T37" fmla="*/ 2147483647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0"/>
                <a:gd name="T58" fmla="*/ 0 h 27"/>
                <a:gd name="T59" fmla="*/ 340 w 340"/>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0" h="27">
                  <a:moveTo>
                    <a:pt x="0" y="10"/>
                  </a:moveTo>
                  <a:cubicBezTo>
                    <a:pt x="0" y="4"/>
                    <a:pt x="4" y="0"/>
                    <a:pt x="10" y="0"/>
                  </a:cubicBezTo>
                  <a:cubicBezTo>
                    <a:pt x="10" y="0"/>
                    <a:pt x="10" y="0"/>
                    <a:pt x="10" y="0"/>
                  </a:cubicBezTo>
                  <a:cubicBezTo>
                    <a:pt x="10" y="0"/>
                    <a:pt x="10" y="0"/>
                    <a:pt x="10" y="0"/>
                  </a:cubicBezTo>
                  <a:cubicBezTo>
                    <a:pt x="330" y="0"/>
                    <a:pt x="330" y="0"/>
                    <a:pt x="330" y="0"/>
                  </a:cubicBezTo>
                  <a:cubicBezTo>
                    <a:pt x="330" y="0"/>
                    <a:pt x="330" y="0"/>
                    <a:pt x="330" y="0"/>
                  </a:cubicBezTo>
                  <a:cubicBezTo>
                    <a:pt x="335" y="0"/>
                    <a:pt x="340" y="4"/>
                    <a:pt x="340" y="10"/>
                  </a:cubicBezTo>
                  <a:cubicBezTo>
                    <a:pt x="340" y="10"/>
                    <a:pt x="340" y="10"/>
                    <a:pt x="340" y="10"/>
                  </a:cubicBezTo>
                  <a:cubicBezTo>
                    <a:pt x="340" y="10"/>
                    <a:pt x="340" y="10"/>
                    <a:pt x="340" y="10"/>
                  </a:cubicBezTo>
                  <a:cubicBezTo>
                    <a:pt x="340" y="17"/>
                    <a:pt x="340" y="17"/>
                    <a:pt x="340" y="17"/>
                  </a:cubicBezTo>
                  <a:cubicBezTo>
                    <a:pt x="340" y="17"/>
                    <a:pt x="340" y="17"/>
                    <a:pt x="340" y="17"/>
                  </a:cubicBezTo>
                  <a:cubicBezTo>
                    <a:pt x="340" y="22"/>
                    <a:pt x="335" y="27"/>
                    <a:pt x="330" y="27"/>
                  </a:cubicBezTo>
                  <a:cubicBezTo>
                    <a:pt x="330" y="27"/>
                    <a:pt x="330" y="27"/>
                    <a:pt x="330" y="27"/>
                  </a:cubicBezTo>
                  <a:cubicBezTo>
                    <a:pt x="330" y="27"/>
                    <a:pt x="330" y="27"/>
                    <a:pt x="330" y="27"/>
                  </a:cubicBezTo>
                  <a:cubicBezTo>
                    <a:pt x="10" y="27"/>
                    <a:pt x="10" y="27"/>
                    <a:pt x="10" y="27"/>
                  </a:cubicBezTo>
                  <a:cubicBezTo>
                    <a:pt x="10" y="27"/>
                    <a:pt x="10" y="27"/>
                    <a:pt x="10" y="27"/>
                  </a:cubicBezTo>
                  <a:cubicBezTo>
                    <a:pt x="4" y="27"/>
                    <a:pt x="0" y="22"/>
                    <a:pt x="0" y="17"/>
                  </a:cubicBezTo>
                  <a:cubicBezTo>
                    <a:pt x="0" y="17"/>
                    <a:pt x="0" y="17"/>
                    <a:pt x="0" y="17"/>
                  </a:cubicBez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34" name="Freeform 102"/>
            <p:cNvSpPr>
              <a:spLocks/>
            </p:cNvSpPr>
            <p:nvPr/>
          </p:nvSpPr>
          <p:spPr bwMode="auto">
            <a:xfrm>
              <a:off x="5297488" y="4781550"/>
              <a:ext cx="180975" cy="182563"/>
            </a:xfrm>
            <a:custGeom>
              <a:avLst/>
              <a:gdLst>
                <a:gd name="T0" fmla="*/ 0 w 64"/>
                <a:gd name="T1" fmla="*/ 2147483647 h 64"/>
                <a:gd name="T2" fmla="*/ 2147483647 w 64"/>
                <a:gd name="T3" fmla="*/ 0 h 64"/>
                <a:gd name="T4" fmla="*/ 2147483647 w 64"/>
                <a:gd name="T5" fmla="*/ 0 h 64"/>
                <a:gd name="T6" fmla="*/ 2147483647 w 64"/>
                <a:gd name="T7" fmla="*/ 0 h 64"/>
                <a:gd name="T8" fmla="*/ 2147483647 w 64"/>
                <a:gd name="T9" fmla="*/ 2147483647 h 64"/>
                <a:gd name="T10" fmla="*/ 2147483647 w 64"/>
                <a:gd name="T11" fmla="*/ 2147483647 h 64"/>
                <a:gd name="T12" fmla="*/ 2147483647 w 64"/>
                <a:gd name="T13" fmla="*/ 2147483647 h 64"/>
                <a:gd name="T14" fmla="*/ 2147483647 w 64"/>
                <a:gd name="T15" fmla="*/ 2147483647 h 64"/>
                <a:gd name="T16" fmla="*/ 2147483647 w 64"/>
                <a:gd name="T17" fmla="*/ 2147483647 h 64"/>
                <a:gd name="T18" fmla="*/ 2147483647 w 64"/>
                <a:gd name="T19" fmla="*/ 2147483647 h 64"/>
                <a:gd name="T20" fmla="*/ 0 w 64"/>
                <a:gd name="T21" fmla="*/ 2147483647 h 64"/>
                <a:gd name="T22" fmla="*/ 0 w 64"/>
                <a:gd name="T23" fmla="*/ 2147483647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4"/>
                <a:gd name="T37" fmla="*/ 0 h 64"/>
                <a:gd name="T38" fmla="*/ 64 w 64"/>
                <a:gd name="T39" fmla="*/ 64 h 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4" h="64">
                  <a:moveTo>
                    <a:pt x="0" y="32"/>
                  </a:moveTo>
                  <a:cubicBezTo>
                    <a:pt x="0" y="14"/>
                    <a:pt x="14" y="0"/>
                    <a:pt x="32" y="0"/>
                  </a:cubicBezTo>
                  <a:cubicBezTo>
                    <a:pt x="32" y="0"/>
                    <a:pt x="32" y="0"/>
                    <a:pt x="32" y="0"/>
                  </a:cubicBezTo>
                  <a:cubicBezTo>
                    <a:pt x="32" y="0"/>
                    <a:pt x="32" y="0"/>
                    <a:pt x="32" y="0"/>
                  </a:cubicBezTo>
                  <a:cubicBezTo>
                    <a:pt x="49" y="0"/>
                    <a:pt x="64" y="14"/>
                    <a:pt x="64" y="32"/>
                  </a:cubicBezTo>
                  <a:cubicBezTo>
                    <a:pt x="64" y="32"/>
                    <a:pt x="64" y="32"/>
                    <a:pt x="64" y="32"/>
                  </a:cubicBezTo>
                  <a:cubicBezTo>
                    <a:pt x="64" y="32"/>
                    <a:pt x="64" y="32"/>
                    <a:pt x="64" y="32"/>
                  </a:cubicBezTo>
                  <a:cubicBezTo>
                    <a:pt x="64" y="49"/>
                    <a:pt x="49" y="64"/>
                    <a:pt x="32" y="64"/>
                  </a:cubicBezTo>
                  <a:cubicBezTo>
                    <a:pt x="32" y="64"/>
                    <a:pt x="32" y="64"/>
                    <a:pt x="32" y="64"/>
                  </a:cubicBezTo>
                  <a:cubicBezTo>
                    <a:pt x="32" y="64"/>
                    <a:pt x="32" y="64"/>
                    <a:pt x="32" y="64"/>
                  </a:cubicBezTo>
                  <a:cubicBezTo>
                    <a:pt x="14" y="64"/>
                    <a:pt x="0" y="49"/>
                    <a:pt x="0" y="32"/>
                  </a:cubicBezTo>
                  <a:cubicBezTo>
                    <a:pt x="0" y="32"/>
                    <a:pt x="0" y="32"/>
                    <a:pt x="0"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Freeform 103"/>
            <p:cNvSpPr>
              <a:spLocks/>
            </p:cNvSpPr>
            <p:nvPr/>
          </p:nvSpPr>
          <p:spPr bwMode="auto">
            <a:xfrm>
              <a:off x="5362575" y="4733925"/>
              <a:ext cx="49213" cy="96838"/>
            </a:xfrm>
            <a:custGeom>
              <a:avLst/>
              <a:gdLst>
                <a:gd name="T0" fmla="*/ 0 w 31"/>
                <a:gd name="T1" fmla="*/ 0 h 61"/>
                <a:gd name="T2" fmla="*/ 0 w 31"/>
                <a:gd name="T3" fmla="*/ 2147483647 h 61"/>
                <a:gd name="T4" fmla="*/ 2147483647 w 31"/>
                <a:gd name="T5" fmla="*/ 2147483647 h 61"/>
                <a:gd name="T6" fmla="*/ 2147483647 w 31"/>
                <a:gd name="T7" fmla="*/ 0 h 61"/>
                <a:gd name="T8" fmla="*/ 0 w 31"/>
                <a:gd name="T9" fmla="*/ 0 h 61"/>
                <a:gd name="T10" fmla="*/ 0 w 31"/>
                <a:gd name="T11" fmla="*/ 0 h 61"/>
                <a:gd name="T12" fmla="*/ 0 60000 65536"/>
                <a:gd name="T13" fmla="*/ 0 60000 65536"/>
                <a:gd name="T14" fmla="*/ 0 60000 65536"/>
                <a:gd name="T15" fmla="*/ 0 60000 65536"/>
                <a:gd name="T16" fmla="*/ 0 60000 65536"/>
                <a:gd name="T17" fmla="*/ 0 60000 65536"/>
                <a:gd name="T18" fmla="*/ 0 w 31"/>
                <a:gd name="T19" fmla="*/ 0 h 61"/>
                <a:gd name="T20" fmla="*/ 31 w 31"/>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31" h="61">
                  <a:moveTo>
                    <a:pt x="0" y="0"/>
                  </a:moveTo>
                  <a:lnTo>
                    <a:pt x="0" y="61"/>
                  </a:lnTo>
                  <a:lnTo>
                    <a:pt x="31" y="61"/>
                  </a:lnTo>
                  <a:lnTo>
                    <a:pt x="31"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36" name="Freeform 104"/>
            <p:cNvSpPr>
              <a:spLocks/>
            </p:cNvSpPr>
            <p:nvPr/>
          </p:nvSpPr>
          <p:spPr bwMode="auto">
            <a:xfrm>
              <a:off x="5318125" y="4810125"/>
              <a:ext cx="133350" cy="125413"/>
            </a:xfrm>
            <a:custGeom>
              <a:avLst/>
              <a:gdLst>
                <a:gd name="T0" fmla="*/ 0 w 47"/>
                <a:gd name="T1" fmla="*/ 2147483647 h 44"/>
                <a:gd name="T2" fmla="*/ 2147483647 w 47"/>
                <a:gd name="T3" fmla="*/ 0 h 44"/>
                <a:gd name="T4" fmla="*/ 2147483647 w 47"/>
                <a:gd name="T5" fmla="*/ 0 h 44"/>
                <a:gd name="T6" fmla="*/ 2147483647 w 47"/>
                <a:gd name="T7" fmla="*/ 0 h 44"/>
                <a:gd name="T8" fmla="*/ 2147483647 w 47"/>
                <a:gd name="T9" fmla="*/ 2147483647 h 44"/>
                <a:gd name="T10" fmla="*/ 2147483647 w 47"/>
                <a:gd name="T11" fmla="*/ 2147483647 h 44"/>
                <a:gd name="T12" fmla="*/ 2147483647 w 47"/>
                <a:gd name="T13" fmla="*/ 2147483647 h 44"/>
                <a:gd name="T14" fmla="*/ 2147483647 w 47"/>
                <a:gd name="T15" fmla="*/ 2147483647 h 44"/>
                <a:gd name="T16" fmla="*/ 2147483647 w 47"/>
                <a:gd name="T17" fmla="*/ 2147483647 h 44"/>
                <a:gd name="T18" fmla="*/ 2147483647 w 47"/>
                <a:gd name="T19" fmla="*/ 2147483647 h 44"/>
                <a:gd name="T20" fmla="*/ 0 w 47"/>
                <a:gd name="T21" fmla="*/ 2147483647 h 44"/>
                <a:gd name="T22" fmla="*/ 0 w 47"/>
                <a:gd name="T23" fmla="*/ 2147483647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
                <a:gd name="T37" fmla="*/ 0 h 44"/>
                <a:gd name="T38" fmla="*/ 47 w 47"/>
                <a:gd name="T39" fmla="*/ 44 h 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 h="44">
                  <a:moveTo>
                    <a:pt x="0" y="22"/>
                  </a:moveTo>
                  <a:cubicBezTo>
                    <a:pt x="0" y="10"/>
                    <a:pt x="10" y="0"/>
                    <a:pt x="23" y="0"/>
                  </a:cubicBezTo>
                  <a:cubicBezTo>
                    <a:pt x="23" y="0"/>
                    <a:pt x="23" y="0"/>
                    <a:pt x="23" y="0"/>
                  </a:cubicBezTo>
                  <a:cubicBezTo>
                    <a:pt x="23" y="0"/>
                    <a:pt x="23" y="0"/>
                    <a:pt x="23" y="0"/>
                  </a:cubicBezTo>
                  <a:cubicBezTo>
                    <a:pt x="36" y="0"/>
                    <a:pt x="47" y="10"/>
                    <a:pt x="47" y="22"/>
                  </a:cubicBezTo>
                  <a:cubicBezTo>
                    <a:pt x="47" y="22"/>
                    <a:pt x="47" y="22"/>
                    <a:pt x="47" y="22"/>
                  </a:cubicBezTo>
                  <a:cubicBezTo>
                    <a:pt x="47" y="22"/>
                    <a:pt x="47" y="22"/>
                    <a:pt x="47" y="22"/>
                  </a:cubicBezTo>
                  <a:cubicBezTo>
                    <a:pt x="47" y="34"/>
                    <a:pt x="36" y="44"/>
                    <a:pt x="23" y="44"/>
                  </a:cubicBezTo>
                  <a:cubicBezTo>
                    <a:pt x="23" y="44"/>
                    <a:pt x="23" y="44"/>
                    <a:pt x="23" y="44"/>
                  </a:cubicBezTo>
                  <a:cubicBezTo>
                    <a:pt x="23" y="44"/>
                    <a:pt x="23" y="44"/>
                    <a:pt x="23" y="44"/>
                  </a:cubicBezTo>
                  <a:cubicBezTo>
                    <a:pt x="10" y="44"/>
                    <a:pt x="0" y="34"/>
                    <a:pt x="0" y="22"/>
                  </a:cubicBezTo>
                  <a:cubicBezTo>
                    <a:pt x="0" y="22"/>
                    <a:pt x="0" y="22"/>
                    <a:pt x="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64" name="TextBox 63"/>
          <p:cNvSpPr txBox="1"/>
          <p:nvPr/>
        </p:nvSpPr>
        <p:spPr>
          <a:xfrm>
            <a:off x="4618799" y="1299562"/>
            <a:ext cx="1035475"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Calibri"/>
                <a:ea typeface="+mn-ea"/>
                <a:cs typeface="+mn-cs"/>
              </a:rPr>
              <a:t>API Consumers</a:t>
            </a: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67" name="Group 158"/>
          <p:cNvGrpSpPr>
            <a:grpSpLocks noChangeAspect="1"/>
          </p:cNvGrpSpPr>
          <p:nvPr/>
        </p:nvGrpSpPr>
        <p:grpSpPr bwMode="auto">
          <a:xfrm>
            <a:off x="4666791" y="2071508"/>
            <a:ext cx="533937" cy="469997"/>
            <a:chOff x="5903917" y="5086337"/>
            <a:chExt cx="1544639" cy="1277941"/>
          </a:xfrm>
        </p:grpSpPr>
        <p:sp>
          <p:nvSpPr>
            <p:cNvPr id="68" name="Freeform 89"/>
            <p:cNvSpPr>
              <a:spLocks/>
            </p:cNvSpPr>
            <p:nvPr/>
          </p:nvSpPr>
          <p:spPr bwMode="auto">
            <a:xfrm>
              <a:off x="6486527" y="6057884"/>
              <a:ext cx="379413" cy="173038"/>
            </a:xfrm>
            <a:custGeom>
              <a:avLst/>
              <a:gdLst>
                <a:gd name="T0" fmla="*/ 0 w 239"/>
                <a:gd name="T1" fmla="*/ 0 h 109"/>
                <a:gd name="T2" fmla="*/ 0 w 239"/>
                <a:gd name="T3" fmla="*/ 2147483647 h 109"/>
                <a:gd name="T4" fmla="*/ 2147483647 w 239"/>
                <a:gd name="T5" fmla="*/ 2147483647 h 109"/>
                <a:gd name="T6" fmla="*/ 2147483647 w 239"/>
                <a:gd name="T7" fmla="*/ 0 h 109"/>
                <a:gd name="T8" fmla="*/ 0 w 239"/>
                <a:gd name="T9" fmla="*/ 0 h 109"/>
                <a:gd name="T10" fmla="*/ 0 w 239"/>
                <a:gd name="T11" fmla="*/ 0 h 109"/>
                <a:gd name="T12" fmla="*/ 0 60000 65536"/>
                <a:gd name="T13" fmla="*/ 0 60000 65536"/>
                <a:gd name="T14" fmla="*/ 0 60000 65536"/>
                <a:gd name="T15" fmla="*/ 0 60000 65536"/>
                <a:gd name="T16" fmla="*/ 0 60000 65536"/>
                <a:gd name="T17" fmla="*/ 0 60000 65536"/>
                <a:gd name="T18" fmla="*/ 0 w 239"/>
                <a:gd name="T19" fmla="*/ 0 h 109"/>
                <a:gd name="T20" fmla="*/ 239 w 239"/>
                <a:gd name="T21" fmla="*/ 109 h 109"/>
              </a:gdLst>
              <a:ahLst/>
              <a:cxnLst>
                <a:cxn ang="T12">
                  <a:pos x="T0" y="T1"/>
                </a:cxn>
                <a:cxn ang="T13">
                  <a:pos x="T2" y="T3"/>
                </a:cxn>
                <a:cxn ang="T14">
                  <a:pos x="T4" y="T5"/>
                </a:cxn>
                <a:cxn ang="T15">
                  <a:pos x="T6" y="T7"/>
                </a:cxn>
                <a:cxn ang="T16">
                  <a:pos x="T8" y="T9"/>
                </a:cxn>
                <a:cxn ang="T17">
                  <a:pos x="T10" y="T11"/>
                </a:cxn>
              </a:cxnLst>
              <a:rect l="T18" t="T19" r="T20" b="T21"/>
              <a:pathLst>
                <a:path w="239" h="109">
                  <a:moveTo>
                    <a:pt x="0" y="0"/>
                  </a:moveTo>
                  <a:lnTo>
                    <a:pt x="0" y="109"/>
                  </a:lnTo>
                  <a:lnTo>
                    <a:pt x="239" y="109"/>
                  </a:lnTo>
                  <a:lnTo>
                    <a:pt x="239"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9" name="Freeform 90"/>
            <p:cNvSpPr>
              <a:spLocks/>
            </p:cNvSpPr>
            <p:nvPr/>
          </p:nvSpPr>
          <p:spPr bwMode="auto">
            <a:xfrm>
              <a:off x="5903917" y="5086337"/>
              <a:ext cx="1544639" cy="1028697"/>
            </a:xfrm>
            <a:custGeom>
              <a:avLst/>
              <a:gdLst>
                <a:gd name="T0" fmla="*/ 0 w 546"/>
                <a:gd name="T1" fmla="*/ 2147483647 h 363"/>
                <a:gd name="T2" fmla="*/ 2147483647 w 546"/>
                <a:gd name="T3" fmla="*/ 0 h 363"/>
                <a:gd name="T4" fmla="*/ 2147483647 w 546"/>
                <a:gd name="T5" fmla="*/ 0 h 363"/>
                <a:gd name="T6" fmla="*/ 2147483647 w 546"/>
                <a:gd name="T7" fmla="*/ 0 h 363"/>
                <a:gd name="T8" fmla="*/ 2147483647 w 546"/>
                <a:gd name="T9" fmla="*/ 0 h 363"/>
                <a:gd name="T10" fmla="*/ 2147483647 w 546"/>
                <a:gd name="T11" fmla="*/ 0 h 363"/>
                <a:gd name="T12" fmla="*/ 2147483647 w 546"/>
                <a:gd name="T13" fmla="*/ 2147483647 h 363"/>
                <a:gd name="T14" fmla="*/ 2147483647 w 546"/>
                <a:gd name="T15" fmla="*/ 2147483647 h 363"/>
                <a:gd name="T16" fmla="*/ 2147483647 w 546"/>
                <a:gd name="T17" fmla="*/ 2147483647 h 363"/>
                <a:gd name="T18" fmla="*/ 2147483647 w 546"/>
                <a:gd name="T19" fmla="*/ 2147483647 h 363"/>
                <a:gd name="T20" fmla="*/ 2147483647 w 546"/>
                <a:gd name="T21" fmla="*/ 2147483647 h 363"/>
                <a:gd name="T22" fmla="*/ 2147483647 w 546"/>
                <a:gd name="T23" fmla="*/ 2147483647 h 363"/>
                <a:gd name="T24" fmla="*/ 2147483647 w 546"/>
                <a:gd name="T25" fmla="*/ 2147483647 h 363"/>
                <a:gd name="T26" fmla="*/ 2147483647 w 546"/>
                <a:gd name="T27" fmla="*/ 2147483647 h 363"/>
                <a:gd name="T28" fmla="*/ 2147483647 w 546"/>
                <a:gd name="T29" fmla="*/ 2147483647 h 363"/>
                <a:gd name="T30" fmla="*/ 2147483647 w 546"/>
                <a:gd name="T31" fmla="*/ 2147483647 h 363"/>
                <a:gd name="T32" fmla="*/ 0 w 546"/>
                <a:gd name="T33" fmla="*/ 2147483647 h 363"/>
                <a:gd name="T34" fmla="*/ 0 w 546"/>
                <a:gd name="T35" fmla="*/ 2147483647 h 363"/>
                <a:gd name="T36" fmla="*/ 0 w 546"/>
                <a:gd name="T37" fmla="*/ 2147483647 h 3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6"/>
                <a:gd name="T58" fmla="*/ 0 h 363"/>
                <a:gd name="T59" fmla="*/ 546 w 546"/>
                <a:gd name="T60" fmla="*/ 363 h 3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6" h="363">
                  <a:moveTo>
                    <a:pt x="0" y="39"/>
                  </a:moveTo>
                  <a:cubicBezTo>
                    <a:pt x="0" y="17"/>
                    <a:pt x="17" y="0"/>
                    <a:pt x="39" y="0"/>
                  </a:cubicBezTo>
                  <a:cubicBezTo>
                    <a:pt x="39" y="0"/>
                    <a:pt x="39" y="0"/>
                    <a:pt x="39" y="0"/>
                  </a:cubicBezTo>
                  <a:cubicBezTo>
                    <a:pt x="39" y="0"/>
                    <a:pt x="39" y="0"/>
                    <a:pt x="39" y="0"/>
                  </a:cubicBezTo>
                  <a:cubicBezTo>
                    <a:pt x="507" y="0"/>
                    <a:pt x="507" y="0"/>
                    <a:pt x="507" y="0"/>
                  </a:cubicBezTo>
                  <a:cubicBezTo>
                    <a:pt x="507" y="0"/>
                    <a:pt x="507" y="0"/>
                    <a:pt x="507" y="0"/>
                  </a:cubicBezTo>
                  <a:cubicBezTo>
                    <a:pt x="528" y="0"/>
                    <a:pt x="546" y="17"/>
                    <a:pt x="546" y="39"/>
                  </a:cubicBezTo>
                  <a:cubicBezTo>
                    <a:pt x="546" y="39"/>
                    <a:pt x="546" y="39"/>
                    <a:pt x="546" y="39"/>
                  </a:cubicBezTo>
                  <a:cubicBezTo>
                    <a:pt x="546" y="39"/>
                    <a:pt x="546" y="39"/>
                    <a:pt x="546" y="39"/>
                  </a:cubicBezTo>
                  <a:cubicBezTo>
                    <a:pt x="546" y="325"/>
                    <a:pt x="546" y="325"/>
                    <a:pt x="546" y="325"/>
                  </a:cubicBezTo>
                  <a:cubicBezTo>
                    <a:pt x="546" y="325"/>
                    <a:pt x="546" y="325"/>
                    <a:pt x="546" y="325"/>
                  </a:cubicBezTo>
                  <a:cubicBezTo>
                    <a:pt x="546" y="346"/>
                    <a:pt x="528" y="363"/>
                    <a:pt x="507" y="363"/>
                  </a:cubicBezTo>
                  <a:cubicBezTo>
                    <a:pt x="507" y="363"/>
                    <a:pt x="507" y="363"/>
                    <a:pt x="507" y="363"/>
                  </a:cubicBezTo>
                  <a:cubicBezTo>
                    <a:pt x="507" y="363"/>
                    <a:pt x="507" y="363"/>
                    <a:pt x="507" y="363"/>
                  </a:cubicBezTo>
                  <a:cubicBezTo>
                    <a:pt x="39" y="363"/>
                    <a:pt x="39" y="363"/>
                    <a:pt x="39" y="363"/>
                  </a:cubicBezTo>
                  <a:cubicBezTo>
                    <a:pt x="39" y="363"/>
                    <a:pt x="39" y="363"/>
                    <a:pt x="39" y="363"/>
                  </a:cubicBezTo>
                  <a:cubicBezTo>
                    <a:pt x="17" y="363"/>
                    <a:pt x="0" y="346"/>
                    <a:pt x="0" y="325"/>
                  </a:cubicBezTo>
                  <a:cubicBezTo>
                    <a:pt x="0" y="325"/>
                    <a:pt x="0" y="325"/>
                    <a:pt x="0" y="325"/>
                  </a:cubicBezTo>
                  <a:lnTo>
                    <a:pt x="0" y="3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70" name="Freeform 91"/>
            <p:cNvSpPr>
              <a:spLocks/>
            </p:cNvSpPr>
            <p:nvPr/>
          </p:nvSpPr>
          <p:spPr bwMode="auto">
            <a:xfrm>
              <a:off x="5973767" y="5149837"/>
              <a:ext cx="1412876" cy="906460"/>
            </a:xfrm>
            <a:custGeom>
              <a:avLst/>
              <a:gdLst>
                <a:gd name="T0" fmla="*/ 0 w 499"/>
                <a:gd name="T1" fmla="*/ 2147483647 h 320"/>
                <a:gd name="T2" fmla="*/ 2147483647 w 499"/>
                <a:gd name="T3" fmla="*/ 0 h 320"/>
                <a:gd name="T4" fmla="*/ 2147483647 w 499"/>
                <a:gd name="T5" fmla="*/ 0 h 320"/>
                <a:gd name="T6" fmla="*/ 2147483647 w 499"/>
                <a:gd name="T7" fmla="*/ 0 h 320"/>
                <a:gd name="T8" fmla="*/ 2147483647 w 499"/>
                <a:gd name="T9" fmla="*/ 0 h 320"/>
                <a:gd name="T10" fmla="*/ 2147483647 w 499"/>
                <a:gd name="T11" fmla="*/ 0 h 320"/>
                <a:gd name="T12" fmla="*/ 2147483647 w 499"/>
                <a:gd name="T13" fmla="*/ 2147483647 h 320"/>
                <a:gd name="T14" fmla="*/ 2147483647 w 499"/>
                <a:gd name="T15" fmla="*/ 2147483647 h 320"/>
                <a:gd name="T16" fmla="*/ 2147483647 w 499"/>
                <a:gd name="T17" fmla="*/ 2147483647 h 320"/>
                <a:gd name="T18" fmla="*/ 2147483647 w 499"/>
                <a:gd name="T19" fmla="*/ 2147483647 h 320"/>
                <a:gd name="T20" fmla="*/ 2147483647 w 499"/>
                <a:gd name="T21" fmla="*/ 2147483647 h 320"/>
                <a:gd name="T22" fmla="*/ 2147483647 w 499"/>
                <a:gd name="T23" fmla="*/ 2147483647 h 320"/>
                <a:gd name="T24" fmla="*/ 2147483647 w 499"/>
                <a:gd name="T25" fmla="*/ 2147483647 h 320"/>
                <a:gd name="T26" fmla="*/ 2147483647 w 499"/>
                <a:gd name="T27" fmla="*/ 2147483647 h 320"/>
                <a:gd name="T28" fmla="*/ 2147483647 w 499"/>
                <a:gd name="T29" fmla="*/ 2147483647 h 320"/>
                <a:gd name="T30" fmla="*/ 2147483647 w 499"/>
                <a:gd name="T31" fmla="*/ 2147483647 h 320"/>
                <a:gd name="T32" fmla="*/ 0 w 499"/>
                <a:gd name="T33" fmla="*/ 2147483647 h 320"/>
                <a:gd name="T34" fmla="*/ 0 w 499"/>
                <a:gd name="T35" fmla="*/ 2147483647 h 320"/>
                <a:gd name="T36" fmla="*/ 0 w 499"/>
                <a:gd name="T37" fmla="*/ 2147483647 h 3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99"/>
                <a:gd name="T58" fmla="*/ 0 h 320"/>
                <a:gd name="T59" fmla="*/ 499 w 499"/>
                <a:gd name="T60" fmla="*/ 320 h 3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99" h="320">
                  <a:moveTo>
                    <a:pt x="0" y="30"/>
                  </a:moveTo>
                  <a:cubicBezTo>
                    <a:pt x="0" y="13"/>
                    <a:pt x="14" y="0"/>
                    <a:pt x="31" y="0"/>
                  </a:cubicBezTo>
                  <a:cubicBezTo>
                    <a:pt x="31" y="0"/>
                    <a:pt x="31" y="0"/>
                    <a:pt x="31" y="0"/>
                  </a:cubicBezTo>
                  <a:cubicBezTo>
                    <a:pt x="31" y="0"/>
                    <a:pt x="31" y="0"/>
                    <a:pt x="31" y="0"/>
                  </a:cubicBezTo>
                  <a:cubicBezTo>
                    <a:pt x="469" y="0"/>
                    <a:pt x="469" y="0"/>
                    <a:pt x="469" y="0"/>
                  </a:cubicBezTo>
                  <a:cubicBezTo>
                    <a:pt x="469" y="0"/>
                    <a:pt x="469" y="0"/>
                    <a:pt x="469" y="0"/>
                  </a:cubicBezTo>
                  <a:cubicBezTo>
                    <a:pt x="485" y="0"/>
                    <a:pt x="499" y="13"/>
                    <a:pt x="499" y="30"/>
                  </a:cubicBezTo>
                  <a:cubicBezTo>
                    <a:pt x="499" y="30"/>
                    <a:pt x="499" y="30"/>
                    <a:pt x="499" y="30"/>
                  </a:cubicBezTo>
                  <a:cubicBezTo>
                    <a:pt x="499" y="30"/>
                    <a:pt x="499" y="30"/>
                    <a:pt x="499" y="30"/>
                  </a:cubicBezTo>
                  <a:cubicBezTo>
                    <a:pt x="499" y="289"/>
                    <a:pt x="499" y="289"/>
                    <a:pt x="499" y="289"/>
                  </a:cubicBezTo>
                  <a:cubicBezTo>
                    <a:pt x="499" y="289"/>
                    <a:pt x="499" y="289"/>
                    <a:pt x="499" y="289"/>
                  </a:cubicBezTo>
                  <a:cubicBezTo>
                    <a:pt x="499" y="306"/>
                    <a:pt x="485" y="320"/>
                    <a:pt x="469" y="320"/>
                  </a:cubicBezTo>
                  <a:cubicBezTo>
                    <a:pt x="469" y="320"/>
                    <a:pt x="469" y="320"/>
                    <a:pt x="469" y="320"/>
                  </a:cubicBezTo>
                  <a:cubicBezTo>
                    <a:pt x="469" y="320"/>
                    <a:pt x="469" y="320"/>
                    <a:pt x="469" y="320"/>
                  </a:cubicBezTo>
                  <a:cubicBezTo>
                    <a:pt x="31" y="320"/>
                    <a:pt x="31" y="320"/>
                    <a:pt x="31" y="320"/>
                  </a:cubicBezTo>
                  <a:cubicBezTo>
                    <a:pt x="31" y="320"/>
                    <a:pt x="31" y="320"/>
                    <a:pt x="31" y="320"/>
                  </a:cubicBezTo>
                  <a:cubicBezTo>
                    <a:pt x="14" y="320"/>
                    <a:pt x="0" y="306"/>
                    <a:pt x="0" y="289"/>
                  </a:cubicBezTo>
                  <a:cubicBezTo>
                    <a:pt x="0" y="289"/>
                    <a:pt x="0" y="289"/>
                    <a:pt x="0" y="289"/>
                  </a:cubicBezTo>
                  <a:lnTo>
                    <a:pt x="0"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71" name="Freeform 92"/>
            <p:cNvSpPr>
              <a:spLocks noEditPoints="1"/>
            </p:cNvSpPr>
            <p:nvPr/>
          </p:nvSpPr>
          <p:spPr bwMode="auto">
            <a:xfrm>
              <a:off x="5972180" y="5143490"/>
              <a:ext cx="1417639" cy="914398"/>
            </a:xfrm>
            <a:custGeom>
              <a:avLst/>
              <a:gdLst>
                <a:gd name="T0" fmla="*/ 0 w 501"/>
                <a:gd name="T1" fmla="*/ 2147483647 h 323"/>
                <a:gd name="T2" fmla="*/ 2147483647 w 501"/>
                <a:gd name="T3" fmla="*/ 2147483647 h 323"/>
                <a:gd name="T4" fmla="*/ 2147483647 w 501"/>
                <a:gd name="T5" fmla="*/ 2147483647 h 323"/>
                <a:gd name="T6" fmla="*/ 2147483647 w 501"/>
                <a:gd name="T7" fmla="*/ 2147483647 h 323"/>
                <a:gd name="T8" fmla="*/ 2147483647 w 501"/>
                <a:gd name="T9" fmla="*/ 2147483647 h 323"/>
                <a:gd name="T10" fmla="*/ 2147483647 w 501"/>
                <a:gd name="T11" fmla="*/ 0 h 323"/>
                <a:gd name="T12" fmla="*/ 2147483647 w 501"/>
                <a:gd name="T13" fmla="*/ 2147483647 h 323"/>
                <a:gd name="T14" fmla="*/ 2147483647 w 501"/>
                <a:gd name="T15" fmla="*/ 2147483647 h 323"/>
                <a:gd name="T16" fmla="*/ 2147483647 w 501"/>
                <a:gd name="T17" fmla="*/ 2147483647 h 323"/>
                <a:gd name="T18" fmla="*/ 2147483647 w 501"/>
                <a:gd name="T19" fmla="*/ 2147483647 h 323"/>
                <a:gd name="T20" fmla="*/ 2147483647 w 501"/>
                <a:gd name="T21" fmla="*/ 2147483647 h 323"/>
                <a:gd name="T22" fmla="*/ 2147483647 w 501"/>
                <a:gd name="T23" fmla="*/ 2147483647 h 323"/>
                <a:gd name="T24" fmla="*/ 2147483647 w 501"/>
                <a:gd name="T25" fmla="*/ 2147483647 h 323"/>
                <a:gd name="T26" fmla="*/ 2147483647 w 501"/>
                <a:gd name="T27" fmla="*/ 2147483647 h 323"/>
                <a:gd name="T28" fmla="*/ 2147483647 w 501"/>
                <a:gd name="T29" fmla="*/ 2147483647 h 323"/>
                <a:gd name="T30" fmla="*/ 2147483647 w 501"/>
                <a:gd name="T31" fmla="*/ 2147483647 h 323"/>
                <a:gd name="T32" fmla="*/ 2147483647 w 501"/>
                <a:gd name="T33" fmla="*/ 2147483647 h 323"/>
                <a:gd name="T34" fmla="*/ 2147483647 w 501"/>
                <a:gd name="T35" fmla="*/ 2147483647 h 323"/>
                <a:gd name="T36" fmla="*/ 2147483647 w 501"/>
                <a:gd name="T37" fmla="*/ 2147483647 h 323"/>
                <a:gd name="T38" fmla="*/ 2147483647 w 501"/>
                <a:gd name="T39" fmla="*/ 2147483647 h 323"/>
                <a:gd name="T40" fmla="*/ 2147483647 w 501"/>
                <a:gd name="T41" fmla="*/ 2147483647 h 323"/>
                <a:gd name="T42" fmla="*/ 0 w 501"/>
                <a:gd name="T43" fmla="*/ 2147483647 h 323"/>
                <a:gd name="T44" fmla="*/ 2147483647 w 501"/>
                <a:gd name="T45" fmla="*/ 2147483647 h 323"/>
                <a:gd name="T46" fmla="*/ 2147483647 w 501"/>
                <a:gd name="T47" fmla="*/ 2147483647 h 323"/>
                <a:gd name="T48" fmla="*/ 2147483647 w 501"/>
                <a:gd name="T49" fmla="*/ 2147483647 h 323"/>
                <a:gd name="T50" fmla="*/ 2147483647 w 501"/>
                <a:gd name="T51" fmla="*/ 2147483647 h 323"/>
                <a:gd name="T52" fmla="*/ 2147483647 w 501"/>
                <a:gd name="T53" fmla="*/ 2147483647 h 323"/>
                <a:gd name="T54" fmla="*/ 2147483647 w 501"/>
                <a:gd name="T55" fmla="*/ 2147483647 h 323"/>
                <a:gd name="T56" fmla="*/ 2147483647 w 501"/>
                <a:gd name="T57" fmla="*/ 2147483647 h 323"/>
                <a:gd name="T58" fmla="*/ 2147483647 w 501"/>
                <a:gd name="T59" fmla="*/ 2147483647 h 323"/>
                <a:gd name="T60" fmla="*/ 2147483647 w 501"/>
                <a:gd name="T61" fmla="*/ 2147483647 h 323"/>
                <a:gd name="T62" fmla="*/ 2147483647 w 501"/>
                <a:gd name="T63" fmla="*/ 2147483647 h 323"/>
                <a:gd name="T64" fmla="*/ 2147483647 w 501"/>
                <a:gd name="T65" fmla="*/ 2147483647 h 323"/>
                <a:gd name="T66" fmla="*/ 2147483647 w 501"/>
                <a:gd name="T67" fmla="*/ 2147483647 h 323"/>
                <a:gd name="T68" fmla="*/ 2147483647 w 501"/>
                <a:gd name="T69" fmla="*/ 2147483647 h 323"/>
                <a:gd name="T70" fmla="*/ 2147483647 w 501"/>
                <a:gd name="T71" fmla="*/ 2147483647 h 323"/>
                <a:gd name="T72" fmla="*/ 2147483647 w 501"/>
                <a:gd name="T73" fmla="*/ 2147483647 h 323"/>
                <a:gd name="T74" fmla="*/ 2147483647 w 501"/>
                <a:gd name="T75" fmla="*/ 2147483647 h 323"/>
                <a:gd name="T76" fmla="*/ 2147483647 w 501"/>
                <a:gd name="T77" fmla="*/ 2147483647 h 323"/>
                <a:gd name="T78" fmla="*/ 2147483647 w 501"/>
                <a:gd name="T79" fmla="*/ 2147483647 h 323"/>
                <a:gd name="T80" fmla="*/ 2147483647 w 501"/>
                <a:gd name="T81" fmla="*/ 2147483647 h 323"/>
                <a:gd name="T82" fmla="*/ 2147483647 w 501"/>
                <a:gd name="T83" fmla="*/ 2147483647 h 323"/>
                <a:gd name="T84" fmla="*/ 2147483647 w 501"/>
                <a:gd name="T85" fmla="*/ 2147483647 h 323"/>
                <a:gd name="T86" fmla="*/ 2147483647 w 501"/>
                <a:gd name="T87" fmla="*/ 2147483647 h 323"/>
                <a:gd name="T88" fmla="*/ 2147483647 w 501"/>
                <a:gd name="T89" fmla="*/ 2147483647 h 32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01"/>
                <a:gd name="T136" fmla="*/ 0 h 323"/>
                <a:gd name="T137" fmla="*/ 501 w 501"/>
                <a:gd name="T138" fmla="*/ 323 h 32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01" h="323">
                  <a:moveTo>
                    <a:pt x="0" y="32"/>
                  </a:moveTo>
                  <a:cubicBezTo>
                    <a:pt x="0" y="26"/>
                    <a:pt x="0" y="26"/>
                    <a:pt x="0" y="26"/>
                  </a:cubicBezTo>
                  <a:cubicBezTo>
                    <a:pt x="1" y="26"/>
                    <a:pt x="1" y="26"/>
                    <a:pt x="1" y="26"/>
                  </a:cubicBezTo>
                  <a:cubicBezTo>
                    <a:pt x="2" y="20"/>
                    <a:pt x="2" y="20"/>
                    <a:pt x="2" y="20"/>
                  </a:cubicBezTo>
                  <a:cubicBezTo>
                    <a:pt x="2" y="20"/>
                    <a:pt x="2" y="20"/>
                    <a:pt x="3" y="19"/>
                  </a:cubicBezTo>
                  <a:cubicBezTo>
                    <a:pt x="9" y="10"/>
                    <a:pt x="9" y="10"/>
                    <a:pt x="9" y="10"/>
                  </a:cubicBezTo>
                  <a:cubicBezTo>
                    <a:pt x="9" y="10"/>
                    <a:pt x="9" y="9"/>
                    <a:pt x="9" y="9"/>
                  </a:cubicBezTo>
                  <a:cubicBezTo>
                    <a:pt x="19" y="3"/>
                    <a:pt x="19" y="3"/>
                    <a:pt x="19" y="3"/>
                  </a:cubicBezTo>
                  <a:cubicBezTo>
                    <a:pt x="19" y="3"/>
                    <a:pt x="19" y="3"/>
                    <a:pt x="20" y="3"/>
                  </a:cubicBezTo>
                  <a:cubicBezTo>
                    <a:pt x="25" y="1"/>
                    <a:pt x="25" y="1"/>
                    <a:pt x="25" y="1"/>
                  </a:cubicBezTo>
                  <a:cubicBezTo>
                    <a:pt x="25" y="1"/>
                    <a:pt x="25" y="1"/>
                    <a:pt x="26" y="1"/>
                  </a:cubicBezTo>
                  <a:cubicBezTo>
                    <a:pt x="32" y="0"/>
                    <a:pt x="32" y="0"/>
                    <a:pt x="32" y="0"/>
                  </a:cubicBezTo>
                  <a:cubicBezTo>
                    <a:pt x="470" y="0"/>
                    <a:pt x="470" y="0"/>
                    <a:pt x="470" y="0"/>
                  </a:cubicBezTo>
                  <a:cubicBezTo>
                    <a:pt x="476" y="1"/>
                    <a:pt x="476" y="1"/>
                    <a:pt x="476" y="1"/>
                  </a:cubicBezTo>
                  <a:cubicBezTo>
                    <a:pt x="476" y="1"/>
                    <a:pt x="476" y="1"/>
                    <a:pt x="476" y="1"/>
                  </a:cubicBezTo>
                  <a:cubicBezTo>
                    <a:pt x="482" y="3"/>
                    <a:pt x="482" y="3"/>
                    <a:pt x="482" y="3"/>
                  </a:cubicBezTo>
                  <a:cubicBezTo>
                    <a:pt x="482" y="3"/>
                    <a:pt x="482" y="3"/>
                    <a:pt x="482" y="3"/>
                  </a:cubicBezTo>
                  <a:cubicBezTo>
                    <a:pt x="492" y="9"/>
                    <a:pt x="492" y="9"/>
                    <a:pt x="492" y="9"/>
                  </a:cubicBezTo>
                  <a:cubicBezTo>
                    <a:pt x="492" y="9"/>
                    <a:pt x="492" y="10"/>
                    <a:pt x="492" y="10"/>
                  </a:cubicBezTo>
                  <a:cubicBezTo>
                    <a:pt x="499" y="19"/>
                    <a:pt x="499" y="19"/>
                    <a:pt x="499" y="19"/>
                  </a:cubicBezTo>
                  <a:cubicBezTo>
                    <a:pt x="499" y="20"/>
                    <a:pt x="499" y="20"/>
                    <a:pt x="499" y="20"/>
                  </a:cubicBezTo>
                  <a:cubicBezTo>
                    <a:pt x="501" y="32"/>
                    <a:pt x="501" y="32"/>
                    <a:pt x="501" y="32"/>
                  </a:cubicBezTo>
                  <a:cubicBezTo>
                    <a:pt x="501" y="32"/>
                    <a:pt x="501" y="32"/>
                    <a:pt x="501" y="32"/>
                  </a:cubicBezTo>
                  <a:cubicBezTo>
                    <a:pt x="501" y="291"/>
                    <a:pt x="501" y="291"/>
                    <a:pt x="501" y="291"/>
                  </a:cubicBezTo>
                  <a:cubicBezTo>
                    <a:pt x="501" y="292"/>
                    <a:pt x="501" y="292"/>
                    <a:pt x="501" y="292"/>
                  </a:cubicBezTo>
                  <a:cubicBezTo>
                    <a:pt x="499" y="304"/>
                    <a:pt x="499" y="304"/>
                    <a:pt x="499" y="304"/>
                  </a:cubicBezTo>
                  <a:cubicBezTo>
                    <a:pt x="499" y="304"/>
                    <a:pt x="499" y="304"/>
                    <a:pt x="499" y="304"/>
                  </a:cubicBezTo>
                  <a:cubicBezTo>
                    <a:pt x="492" y="314"/>
                    <a:pt x="492" y="314"/>
                    <a:pt x="492" y="314"/>
                  </a:cubicBezTo>
                  <a:cubicBezTo>
                    <a:pt x="492" y="314"/>
                    <a:pt x="492" y="314"/>
                    <a:pt x="492" y="314"/>
                  </a:cubicBezTo>
                  <a:cubicBezTo>
                    <a:pt x="482" y="321"/>
                    <a:pt x="482" y="321"/>
                    <a:pt x="482" y="321"/>
                  </a:cubicBezTo>
                  <a:cubicBezTo>
                    <a:pt x="482" y="321"/>
                    <a:pt x="482" y="321"/>
                    <a:pt x="482" y="321"/>
                  </a:cubicBezTo>
                  <a:cubicBezTo>
                    <a:pt x="470" y="323"/>
                    <a:pt x="470" y="323"/>
                    <a:pt x="470" y="323"/>
                  </a:cubicBezTo>
                  <a:cubicBezTo>
                    <a:pt x="470" y="323"/>
                    <a:pt x="470" y="323"/>
                    <a:pt x="470" y="323"/>
                  </a:cubicBezTo>
                  <a:cubicBezTo>
                    <a:pt x="32" y="323"/>
                    <a:pt x="32" y="323"/>
                    <a:pt x="32" y="323"/>
                  </a:cubicBezTo>
                  <a:cubicBezTo>
                    <a:pt x="32" y="323"/>
                    <a:pt x="32" y="323"/>
                    <a:pt x="32" y="323"/>
                  </a:cubicBezTo>
                  <a:cubicBezTo>
                    <a:pt x="20" y="321"/>
                    <a:pt x="20" y="321"/>
                    <a:pt x="20" y="321"/>
                  </a:cubicBezTo>
                  <a:cubicBezTo>
                    <a:pt x="20" y="321"/>
                    <a:pt x="19" y="321"/>
                    <a:pt x="19" y="321"/>
                  </a:cubicBezTo>
                  <a:cubicBezTo>
                    <a:pt x="9" y="314"/>
                    <a:pt x="9" y="314"/>
                    <a:pt x="9" y="314"/>
                  </a:cubicBezTo>
                  <a:cubicBezTo>
                    <a:pt x="9" y="314"/>
                    <a:pt x="9" y="314"/>
                    <a:pt x="9" y="314"/>
                  </a:cubicBezTo>
                  <a:cubicBezTo>
                    <a:pt x="3" y="304"/>
                    <a:pt x="3" y="304"/>
                    <a:pt x="3" y="304"/>
                  </a:cubicBezTo>
                  <a:cubicBezTo>
                    <a:pt x="2" y="304"/>
                    <a:pt x="2" y="304"/>
                    <a:pt x="2" y="304"/>
                  </a:cubicBezTo>
                  <a:cubicBezTo>
                    <a:pt x="1" y="298"/>
                    <a:pt x="1" y="298"/>
                    <a:pt x="1" y="298"/>
                  </a:cubicBezTo>
                  <a:cubicBezTo>
                    <a:pt x="1" y="298"/>
                    <a:pt x="1" y="298"/>
                    <a:pt x="0" y="298"/>
                  </a:cubicBezTo>
                  <a:cubicBezTo>
                    <a:pt x="0" y="292"/>
                    <a:pt x="0" y="292"/>
                    <a:pt x="0" y="292"/>
                  </a:cubicBezTo>
                  <a:lnTo>
                    <a:pt x="0" y="32"/>
                  </a:lnTo>
                  <a:close/>
                  <a:moveTo>
                    <a:pt x="3" y="291"/>
                  </a:moveTo>
                  <a:cubicBezTo>
                    <a:pt x="4" y="298"/>
                    <a:pt x="4" y="298"/>
                    <a:pt x="4" y="298"/>
                  </a:cubicBezTo>
                  <a:cubicBezTo>
                    <a:pt x="4" y="297"/>
                    <a:pt x="4" y="297"/>
                    <a:pt x="4" y="297"/>
                  </a:cubicBezTo>
                  <a:cubicBezTo>
                    <a:pt x="5" y="303"/>
                    <a:pt x="5" y="303"/>
                    <a:pt x="5" y="303"/>
                  </a:cubicBezTo>
                  <a:cubicBezTo>
                    <a:pt x="5" y="302"/>
                    <a:pt x="5" y="302"/>
                    <a:pt x="5" y="302"/>
                  </a:cubicBezTo>
                  <a:cubicBezTo>
                    <a:pt x="12" y="312"/>
                    <a:pt x="12" y="312"/>
                    <a:pt x="12" y="312"/>
                  </a:cubicBezTo>
                  <a:cubicBezTo>
                    <a:pt x="11" y="311"/>
                    <a:pt x="11" y="311"/>
                    <a:pt x="11" y="311"/>
                  </a:cubicBezTo>
                  <a:cubicBezTo>
                    <a:pt x="21" y="318"/>
                    <a:pt x="21" y="318"/>
                    <a:pt x="21" y="318"/>
                  </a:cubicBezTo>
                  <a:cubicBezTo>
                    <a:pt x="20" y="318"/>
                    <a:pt x="20" y="318"/>
                    <a:pt x="20" y="318"/>
                  </a:cubicBezTo>
                  <a:cubicBezTo>
                    <a:pt x="32" y="320"/>
                    <a:pt x="32" y="320"/>
                    <a:pt x="32" y="320"/>
                  </a:cubicBezTo>
                  <a:cubicBezTo>
                    <a:pt x="32" y="320"/>
                    <a:pt x="32" y="320"/>
                    <a:pt x="32" y="320"/>
                  </a:cubicBezTo>
                  <a:cubicBezTo>
                    <a:pt x="470" y="320"/>
                    <a:pt x="470" y="320"/>
                    <a:pt x="470" y="320"/>
                  </a:cubicBezTo>
                  <a:cubicBezTo>
                    <a:pt x="469" y="320"/>
                    <a:pt x="469" y="320"/>
                    <a:pt x="469" y="320"/>
                  </a:cubicBezTo>
                  <a:cubicBezTo>
                    <a:pt x="481" y="318"/>
                    <a:pt x="481" y="318"/>
                    <a:pt x="481" y="318"/>
                  </a:cubicBezTo>
                  <a:cubicBezTo>
                    <a:pt x="481" y="318"/>
                    <a:pt x="481" y="318"/>
                    <a:pt x="481" y="318"/>
                  </a:cubicBezTo>
                  <a:cubicBezTo>
                    <a:pt x="490" y="311"/>
                    <a:pt x="490" y="311"/>
                    <a:pt x="490" y="311"/>
                  </a:cubicBezTo>
                  <a:cubicBezTo>
                    <a:pt x="490" y="312"/>
                    <a:pt x="490" y="312"/>
                    <a:pt x="490" y="312"/>
                  </a:cubicBezTo>
                  <a:cubicBezTo>
                    <a:pt x="496" y="302"/>
                    <a:pt x="496" y="302"/>
                    <a:pt x="496" y="302"/>
                  </a:cubicBezTo>
                  <a:cubicBezTo>
                    <a:pt x="496" y="303"/>
                    <a:pt x="496" y="303"/>
                    <a:pt x="496" y="303"/>
                  </a:cubicBezTo>
                  <a:cubicBezTo>
                    <a:pt x="498" y="291"/>
                    <a:pt x="498" y="291"/>
                    <a:pt x="498" y="291"/>
                  </a:cubicBezTo>
                  <a:cubicBezTo>
                    <a:pt x="498" y="291"/>
                    <a:pt x="498" y="291"/>
                    <a:pt x="498" y="291"/>
                  </a:cubicBezTo>
                  <a:cubicBezTo>
                    <a:pt x="498" y="32"/>
                    <a:pt x="498" y="32"/>
                    <a:pt x="498" y="32"/>
                  </a:cubicBezTo>
                  <a:cubicBezTo>
                    <a:pt x="498" y="32"/>
                    <a:pt x="498" y="32"/>
                    <a:pt x="498" y="32"/>
                  </a:cubicBezTo>
                  <a:cubicBezTo>
                    <a:pt x="496" y="21"/>
                    <a:pt x="496" y="21"/>
                    <a:pt x="496" y="21"/>
                  </a:cubicBezTo>
                  <a:cubicBezTo>
                    <a:pt x="496" y="21"/>
                    <a:pt x="496" y="21"/>
                    <a:pt x="496" y="21"/>
                  </a:cubicBezTo>
                  <a:cubicBezTo>
                    <a:pt x="490" y="12"/>
                    <a:pt x="490" y="12"/>
                    <a:pt x="490" y="12"/>
                  </a:cubicBezTo>
                  <a:cubicBezTo>
                    <a:pt x="490" y="12"/>
                    <a:pt x="490" y="12"/>
                    <a:pt x="490" y="12"/>
                  </a:cubicBezTo>
                  <a:cubicBezTo>
                    <a:pt x="481" y="6"/>
                    <a:pt x="481" y="6"/>
                    <a:pt x="481" y="6"/>
                  </a:cubicBezTo>
                  <a:cubicBezTo>
                    <a:pt x="481" y="6"/>
                    <a:pt x="481" y="6"/>
                    <a:pt x="481" y="6"/>
                  </a:cubicBezTo>
                  <a:cubicBezTo>
                    <a:pt x="475" y="4"/>
                    <a:pt x="475" y="4"/>
                    <a:pt x="475" y="4"/>
                  </a:cubicBezTo>
                  <a:cubicBezTo>
                    <a:pt x="476" y="4"/>
                    <a:pt x="476" y="4"/>
                    <a:pt x="476" y="4"/>
                  </a:cubicBezTo>
                  <a:cubicBezTo>
                    <a:pt x="470" y="3"/>
                    <a:pt x="470" y="3"/>
                    <a:pt x="470" y="3"/>
                  </a:cubicBezTo>
                  <a:cubicBezTo>
                    <a:pt x="32" y="3"/>
                    <a:pt x="32" y="3"/>
                    <a:pt x="32" y="3"/>
                  </a:cubicBezTo>
                  <a:cubicBezTo>
                    <a:pt x="26" y="4"/>
                    <a:pt x="26" y="4"/>
                    <a:pt x="26" y="4"/>
                  </a:cubicBezTo>
                  <a:cubicBezTo>
                    <a:pt x="26" y="4"/>
                    <a:pt x="26" y="4"/>
                    <a:pt x="26" y="4"/>
                  </a:cubicBezTo>
                  <a:cubicBezTo>
                    <a:pt x="21" y="6"/>
                    <a:pt x="21" y="6"/>
                    <a:pt x="21" y="6"/>
                  </a:cubicBezTo>
                  <a:cubicBezTo>
                    <a:pt x="21" y="6"/>
                    <a:pt x="21" y="6"/>
                    <a:pt x="21" y="6"/>
                  </a:cubicBezTo>
                  <a:cubicBezTo>
                    <a:pt x="11" y="12"/>
                    <a:pt x="11" y="12"/>
                    <a:pt x="11" y="12"/>
                  </a:cubicBezTo>
                  <a:cubicBezTo>
                    <a:pt x="12" y="12"/>
                    <a:pt x="12" y="12"/>
                    <a:pt x="12" y="12"/>
                  </a:cubicBezTo>
                  <a:cubicBezTo>
                    <a:pt x="5" y="21"/>
                    <a:pt x="5" y="21"/>
                    <a:pt x="5" y="21"/>
                  </a:cubicBezTo>
                  <a:cubicBezTo>
                    <a:pt x="5" y="21"/>
                    <a:pt x="5" y="21"/>
                    <a:pt x="5" y="21"/>
                  </a:cubicBezTo>
                  <a:cubicBezTo>
                    <a:pt x="4" y="27"/>
                    <a:pt x="4" y="27"/>
                    <a:pt x="4" y="27"/>
                  </a:cubicBezTo>
                  <a:cubicBezTo>
                    <a:pt x="4" y="26"/>
                    <a:pt x="4" y="26"/>
                    <a:pt x="4" y="26"/>
                  </a:cubicBezTo>
                  <a:cubicBezTo>
                    <a:pt x="3" y="32"/>
                    <a:pt x="3" y="32"/>
                    <a:pt x="3" y="32"/>
                  </a:cubicBezTo>
                  <a:lnTo>
                    <a:pt x="3" y="291"/>
                  </a:lnTo>
                  <a:close/>
                </a:path>
              </a:pathLst>
            </a:custGeom>
            <a:solidFill>
              <a:srgbClr val="FFFFFF"/>
            </a:solidFill>
            <a:ln w="0">
              <a:solidFill>
                <a:srgbClr val="FFFFFF"/>
              </a:solid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72" name="Freeform 93"/>
            <p:cNvSpPr>
              <a:spLocks/>
            </p:cNvSpPr>
            <p:nvPr/>
          </p:nvSpPr>
          <p:spPr bwMode="auto">
            <a:xfrm>
              <a:off x="6022980" y="5205402"/>
              <a:ext cx="1316039" cy="790573"/>
            </a:xfrm>
            <a:custGeom>
              <a:avLst/>
              <a:gdLst>
                <a:gd name="T0" fmla="*/ 0 w 465"/>
                <a:gd name="T1" fmla="*/ 2147483647 h 279"/>
                <a:gd name="T2" fmla="*/ 2147483647 w 465"/>
                <a:gd name="T3" fmla="*/ 0 h 279"/>
                <a:gd name="T4" fmla="*/ 2147483647 w 465"/>
                <a:gd name="T5" fmla="*/ 0 h 279"/>
                <a:gd name="T6" fmla="*/ 2147483647 w 465"/>
                <a:gd name="T7" fmla="*/ 0 h 279"/>
                <a:gd name="T8" fmla="*/ 2147483647 w 465"/>
                <a:gd name="T9" fmla="*/ 0 h 279"/>
                <a:gd name="T10" fmla="*/ 2147483647 w 465"/>
                <a:gd name="T11" fmla="*/ 0 h 279"/>
                <a:gd name="T12" fmla="*/ 2147483647 w 465"/>
                <a:gd name="T13" fmla="*/ 2147483647 h 279"/>
                <a:gd name="T14" fmla="*/ 2147483647 w 465"/>
                <a:gd name="T15" fmla="*/ 2147483647 h 279"/>
                <a:gd name="T16" fmla="*/ 2147483647 w 465"/>
                <a:gd name="T17" fmla="*/ 2147483647 h 279"/>
                <a:gd name="T18" fmla="*/ 2147483647 w 465"/>
                <a:gd name="T19" fmla="*/ 2147483647 h 279"/>
                <a:gd name="T20" fmla="*/ 2147483647 w 465"/>
                <a:gd name="T21" fmla="*/ 2147483647 h 279"/>
                <a:gd name="T22" fmla="*/ 2147483647 w 465"/>
                <a:gd name="T23" fmla="*/ 2147483647 h 279"/>
                <a:gd name="T24" fmla="*/ 2147483647 w 465"/>
                <a:gd name="T25" fmla="*/ 2147483647 h 279"/>
                <a:gd name="T26" fmla="*/ 2147483647 w 465"/>
                <a:gd name="T27" fmla="*/ 2147483647 h 279"/>
                <a:gd name="T28" fmla="*/ 2147483647 w 465"/>
                <a:gd name="T29" fmla="*/ 2147483647 h 279"/>
                <a:gd name="T30" fmla="*/ 2147483647 w 465"/>
                <a:gd name="T31" fmla="*/ 2147483647 h 279"/>
                <a:gd name="T32" fmla="*/ 0 w 465"/>
                <a:gd name="T33" fmla="*/ 2147483647 h 279"/>
                <a:gd name="T34" fmla="*/ 0 w 465"/>
                <a:gd name="T35" fmla="*/ 2147483647 h 279"/>
                <a:gd name="T36" fmla="*/ 0 w 465"/>
                <a:gd name="T37" fmla="*/ 2147483647 h 2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5"/>
                <a:gd name="T58" fmla="*/ 0 h 279"/>
                <a:gd name="T59" fmla="*/ 465 w 465"/>
                <a:gd name="T60" fmla="*/ 279 h 27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5" h="279">
                  <a:moveTo>
                    <a:pt x="0" y="26"/>
                  </a:moveTo>
                  <a:cubicBezTo>
                    <a:pt x="0" y="12"/>
                    <a:pt x="12" y="0"/>
                    <a:pt x="27" y="0"/>
                  </a:cubicBezTo>
                  <a:cubicBezTo>
                    <a:pt x="27" y="0"/>
                    <a:pt x="27" y="0"/>
                    <a:pt x="27" y="0"/>
                  </a:cubicBezTo>
                  <a:cubicBezTo>
                    <a:pt x="27" y="0"/>
                    <a:pt x="27" y="0"/>
                    <a:pt x="27" y="0"/>
                  </a:cubicBezTo>
                  <a:cubicBezTo>
                    <a:pt x="439" y="0"/>
                    <a:pt x="439" y="0"/>
                    <a:pt x="439" y="0"/>
                  </a:cubicBezTo>
                  <a:cubicBezTo>
                    <a:pt x="439" y="0"/>
                    <a:pt x="439" y="0"/>
                    <a:pt x="439" y="0"/>
                  </a:cubicBezTo>
                  <a:cubicBezTo>
                    <a:pt x="453" y="0"/>
                    <a:pt x="465" y="12"/>
                    <a:pt x="465" y="26"/>
                  </a:cubicBezTo>
                  <a:cubicBezTo>
                    <a:pt x="465" y="26"/>
                    <a:pt x="465" y="26"/>
                    <a:pt x="465" y="26"/>
                  </a:cubicBezTo>
                  <a:cubicBezTo>
                    <a:pt x="465" y="26"/>
                    <a:pt x="465" y="26"/>
                    <a:pt x="465" y="26"/>
                  </a:cubicBezTo>
                  <a:cubicBezTo>
                    <a:pt x="465" y="253"/>
                    <a:pt x="465" y="253"/>
                    <a:pt x="465" y="253"/>
                  </a:cubicBezTo>
                  <a:cubicBezTo>
                    <a:pt x="465" y="253"/>
                    <a:pt x="465" y="253"/>
                    <a:pt x="465" y="253"/>
                  </a:cubicBezTo>
                  <a:cubicBezTo>
                    <a:pt x="465" y="268"/>
                    <a:pt x="453" y="279"/>
                    <a:pt x="439" y="279"/>
                  </a:cubicBezTo>
                  <a:cubicBezTo>
                    <a:pt x="439" y="279"/>
                    <a:pt x="439" y="279"/>
                    <a:pt x="439" y="279"/>
                  </a:cubicBezTo>
                  <a:cubicBezTo>
                    <a:pt x="439" y="279"/>
                    <a:pt x="439" y="279"/>
                    <a:pt x="439" y="279"/>
                  </a:cubicBezTo>
                  <a:cubicBezTo>
                    <a:pt x="27" y="279"/>
                    <a:pt x="27" y="279"/>
                    <a:pt x="27" y="279"/>
                  </a:cubicBezTo>
                  <a:cubicBezTo>
                    <a:pt x="27" y="279"/>
                    <a:pt x="27" y="279"/>
                    <a:pt x="27" y="279"/>
                  </a:cubicBezTo>
                  <a:cubicBezTo>
                    <a:pt x="12" y="279"/>
                    <a:pt x="0" y="268"/>
                    <a:pt x="0" y="253"/>
                  </a:cubicBezTo>
                  <a:cubicBezTo>
                    <a:pt x="0" y="253"/>
                    <a:pt x="0" y="253"/>
                    <a:pt x="0" y="253"/>
                  </a:cubicBezTo>
                  <a:lnTo>
                    <a:pt x="0" y="26"/>
                  </a:lnTo>
                  <a:close/>
                </a:path>
              </a:pathLst>
            </a:custGeom>
            <a:solidFill>
              <a:srgbClr val="DEDE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73" name="Freeform 94"/>
            <p:cNvSpPr>
              <a:spLocks noEditPoints="1"/>
            </p:cNvSpPr>
            <p:nvPr/>
          </p:nvSpPr>
          <p:spPr bwMode="auto">
            <a:xfrm>
              <a:off x="6019806" y="5200641"/>
              <a:ext cx="1323976" cy="801686"/>
            </a:xfrm>
            <a:custGeom>
              <a:avLst/>
              <a:gdLst>
                <a:gd name="T0" fmla="*/ 0 w 468"/>
                <a:gd name="T1" fmla="*/ 2147483647 h 283"/>
                <a:gd name="T2" fmla="*/ 2147483647 w 468"/>
                <a:gd name="T3" fmla="*/ 2147483647 h 283"/>
                <a:gd name="T4" fmla="*/ 2147483647 w 468"/>
                <a:gd name="T5" fmla="*/ 2147483647 h 283"/>
                <a:gd name="T6" fmla="*/ 2147483647 w 468"/>
                <a:gd name="T7" fmla="*/ 2147483647 h 283"/>
                <a:gd name="T8" fmla="*/ 2147483647 w 468"/>
                <a:gd name="T9" fmla="*/ 0 h 283"/>
                <a:gd name="T10" fmla="*/ 2147483647 w 468"/>
                <a:gd name="T11" fmla="*/ 2147483647 h 283"/>
                <a:gd name="T12" fmla="*/ 2147483647 w 468"/>
                <a:gd name="T13" fmla="*/ 2147483647 h 283"/>
                <a:gd name="T14" fmla="*/ 2147483647 w 468"/>
                <a:gd name="T15" fmla="*/ 2147483647 h 283"/>
                <a:gd name="T16" fmla="*/ 2147483647 w 468"/>
                <a:gd name="T17" fmla="*/ 2147483647 h 283"/>
                <a:gd name="T18" fmla="*/ 2147483647 w 468"/>
                <a:gd name="T19" fmla="*/ 2147483647 h 283"/>
                <a:gd name="T20" fmla="*/ 2147483647 w 468"/>
                <a:gd name="T21" fmla="*/ 2147483647 h 283"/>
                <a:gd name="T22" fmla="*/ 2147483647 w 468"/>
                <a:gd name="T23" fmla="*/ 2147483647 h 283"/>
                <a:gd name="T24" fmla="*/ 2147483647 w 468"/>
                <a:gd name="T25" fmla="*/ 2147483647 h 283"/>
                <a:gd name="T26" fmla="*/ 2147483647 w 468"/>
                <a:gd name="T27" fmla="*/ 2147483647 h 283"/>
                <a:gd name="T28" fmla="*/ 2147483647 w 468"/>
                <a:gd name="T29" fmla="*/ 2147483647 h 283"/>
                <a:gd name="T30" fmla="*/ 2147483647 w 468"/>
                <a:gd name="T31" fmla="*/ 2147483647 h 283"/>
                <a:gd name="T32" fmla="*/ 2147483647 w 468"/>
                <a:gd name="T33" fmla="*/ 2147483647 h 283"/>
                <a:gd name="T34" fmla="*/ 2147483647 w 468"/>
                <a:gd name="T35" fmla="*/ 2147483647 h 283"/>
                <a:gd name="T36" fmla="*/ 2147483647 w 468"/>
                <a:gd name="T37" fmla="*/ 2147483647 h 283"/>
                <a:gd name="T38" fmla="*/ 0 w 468"/>
                <a:gd name="T39" fmla="*/ 2147483647 h 283"/>
                <a:gd name="T40" fmla="*/ 2147483647 w 468"/>
                <a:gd name="T41" fmla="*/ 2147483647 h 283"/>
                <a:gd name="T42" fmla="*/ 2147483647 w 468"/>
                <a:gd name="T43" fmla="*/ 2147483647 h 283"/>
                <a:gd name="T44" fmla="*/ 2147483647 w 468"/>
                <a:gd name="T45" fmla="*/ 2147483647 h 283"/>
                <a:gd name="T46" fmla="*/ 2147483647 w 468"/>
                <a:gd name="T47" fmla="*/ 2147483647 h 283"/>
                <a:gd name="T48" fmla="*/ 2147483647 w 468"/>
                <a:gd name="T49" fmla="*/ 2147483647 h 283"/>
                <a:gd name="T50" fmla="*/ 2147483647 w 468"/>
                <a:gd name="T51" fmla="*/ 2147483647 h 283"/>
                <a:gd name="T52" fmla="*/ 2147483647 w 468"/>
                <a:gd name="T53" fmla="*/ 2147483647 h 283"/>
                <a:gd name="T54" fmla="*/ 2147483647 w 468"/>
                <a:gd name="T55" fmla="*/ 2147483647 h 283"/>
                <a:gd name="T56" fmla="*/ 2147483647 w 468"/>
                <a:gd name="T57" fmla="*/ 2147483647 h 283"/>
                <a:gd name="T58" fmla="*/ 2147483647 w 468"/>
                <a:gd name="T59" fmla="*/ 2147483647 h 283"/>
                <a:gd name="T60" fmla="*/ 2147483647 w 468"/>
                <a:gd name="T61" fmla="*/ 2147483647 h 283"/>
                <a:gd name="T62" fmla="*/ 2147483647 w 468"/>
                <a:gd name="T63" fmla="*/ 2147483647 h 283"/>
                <a:gd name="T64" fmla="*/ 2147483647 w 468"/>
                <a:gd name="T65" fmla="*/ 2147483647 h 283"/>
                <a:gd name="T66" fmla="*/ 2147483647 w 468"/>
                <a:gd name="T67" fmla="*/ 2147483647 h 283"/>
                <a:gd name="T68" fmla="*/ 2147483647 w 468"/>
                <a:gd name="T69" fmla="*/ 2147483647 h 283"/>
                <a:gd name="T70" fmla="*/ 2147483647 w 468"/>
                <a:gd name="T71" fmla="*/ 2147483647 h 283"/>
                <a:gd name="T72" fmla="*/ 2147483647 w 468"/>
                <a:gd name="T73" fmla="*/ 2147483647 h 283"/>
                <a:gd name="T74" fmla="*/ 2147483647 w 468"/>
                <a:gd name="T75" fmla="*/ 2147483647 h 283"/>
                <a:gd name="T76" fmla="*/ 2147483647 w 468"/>
                <a:gd name="T77" fmla="*/ 2147483647 h 283"/>
                <a:gd name="T78" fmla="*/ 2147483647 w 468"/>
                <a:gd name="T79" fmla="*/ 2147483647 h 283"/>
                <a:gd name="T80" fmla="*/ 2147483647 w 468"/>
                <a:gd name="T81" fmla="*/ 2147483647 h 28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8"/>
                <a:gd name="T124" fmla="*/ 0 h 283"/>
                <a:gd name="T125" fmla="*/ 468 w 468"/>
                <a:gd name="T126" fmla="*/ 283 h 28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8" h="283">
                  <a:moveTo>
                    <a:pt x="0" y="28"/>
                  </a:moveTo>
                  <a:cubicBezTo>
                    <a:pt x="0" y="28"/>
                    <a:pt x="0" y="28"/>
                    <a:pt x="0" y="28"/>
                  </a:cubicBezTo>
                  <a:cubicBezTo>
                    <a:pt x="2" y="18"/>
                    <a:pt x="2" y="18"/>
                    <a:pt x="2" y="18"/>
                  </a:cubicBezTo>
                  <a:cubicBezTo>
                    <a:pt x="2" y="18"/>
                    <a:pt x="2" y="18"/>
                    <a:pt x="2" y="17"/>
                  </a:cubicBezTo>
                  <a:cubicBezTo>
                    <a:pt x="8" y="9"/>
                    <a:pt x="8" y="9"/>
                    <a:pt x="8" y="9"/>
                  </a:cubicBezTo>
                  <a:cubicBezTo>
                    <a:pt x="8" y="9"/>
                    <a:pt x="8" y="9"/>
                    <a:pt x="8" y="9"/>
                  </a:cubicBezTo>
                  <a:cubicBezTo>
                    <a:pt x="17" y="3"/>
                    <a:pt x="17" y="3"/>
                    <a:pt x="17" y="3"/>
                  </a:cubicBezTo>
                  <a:cubicBezTo>
                    <a:pt x="17" y="3"/>
                    <a:pt x="17" y="3"/>
                    <a:pt x="17" y="3"/>
                  </a:cubicBezTo>
                  <a:cubicBezTo>
                    <a:pt x="28" y="1"/>
                    <a:pt x="28" y="1"/>
                    <a:pt x="28" y="1"/>
                  </a:cubicBezTo>
                  <a:cubicBezTo>
                    <a:pt x="28" y="0"/>
                    <a:pt x="28" y="0"/>
                    <a:pt x="28" y="0"/>
                  </a:cubicBezTo>
                  <a:cubicBezTo>
                    <a:pt x="440" y="0"/>
                    <a:pt x="440" y="0"/>
                    <a:pt x="440" y="0"/>
                  </a:cubicBezTo>
                  <a:cubicBezTo>
                    <a:pt x="440" y="0"/>
                    <a:pt x="440" y="1"/>
                    <a:pt x="440" y="1"/>
                  </a:cubicBezTo>
                  <a:cubicBezTo>
                    <a:pt x="450" y="3"/>
                    <a:pt x="450" y="3"/>
                    <a:pt x="450" y="3"/>
                  </a:cubicBezTo>
                  <a:cubicBezTo>
                    <a:pt x="450" y="3"/>
                    <a:pt x="451" y="3"/>
                    <a:pt x="451" y="3"/>
                  </a:cubicBezTo>
                  <a:cubicBezTo>
                    <a:pt x="459" y="9"/>
                    <a:pt x="459" y="9"/>
                    <a:pt x="459" y="9"/>
                  </a:cubicBezTo>
                  <a:cubicBezTo>
                    <a:pt x="459" y="9"/>
                    <a:pt x="460" y="9"/>
                    <a:pt x="460" y="9"/>
                  </a:cubicBezTo>
                  <a:cubicBezTo>
                    <a:pt x="465" y="17"/>
                    <a:pt x="465" y="17"/>
                    <a:pt x="465" y="17"/>
                  </a:cubicBezTo>
                  <a:cubicBezTo>
                    <a:pt x="465" y="18"/>
                    <a:pt x="465" y="18"/>
                    <a:pt x="465" y="18"/>
                  </a:cubicBezTo>
                  <a:cubicBezTo>
                    <a:pt x="468" y="28"/>
                    <a:pt x="468" y="28"/>
                    <a:pt x="468" y="28"/>
                  </a:cubicBezTo>
                  <a:cubicBezTo>
                    <a:pt x="468" y="28"/>
                    <a:pt x="468" y="28"/>
                    <a:pt x="468" y="28"/>
                  </a:cubicBezTo>
                  <a:cubicBezTo>
                    <a:pt x="468" y="255"/>
                    <a:pt x="468" y="255"/>
                    <a:pt x="468" y="255"/>
                  </a:cubicBezTo>
                  <a:cubicBezTo>
                    <a:pt x="468" y="255"/>
                    <a:pt x="468" y="255"/>
                    <a:pt x="468" y="255"/>
                  </a:cubicBezTo>
                  <a:cubicBezTo>
                    <a:pt x="465" y="266"/>
                    <a:pt x="465" y="266"/>
                    <a:pt x="465" y="266"/>
                  </a:cubicBezTo>
                  <a:cubicBezTo>
                    <a:pt x="465" y="266"/>
                    <a:pt x="465" y="266"/>
                    <a:pt x="465" y="266"/>
                  </a:cubicBezTo>
                  <a:cubicBezTo>
                    <a:pt x="460" y="275"/>
                    <a:pt x="460" y="275"/>
                    <a:pt x="460" y="275"/>
                  </a:cubicBezTo>
                  <a:cubicBezTo>
                    <a:pt x="459" y="275"/>
                    <a:pt x="459" y="275"/>
                    <a:pt x="459" y="275"/>
                  </a:cubicBezTo>
                  <a:cubicBezTo>
                    <a:pt x="451" y="281"/>
                    <a:pt x="451" y="281"/>
                    <a:pt x="451" y="281"/>
                  </a:cubicBezTo>
                  <a:cubicBezTo>
                    <a:pt x="451" y="281"/>
                    <a:pt x="450" y="281"/>
                    <a:pt x="450" y="281"/>
                  </a:cubicBezTo>
                  <a:cubicBezTo>
                    <a:pt x="440" y="283"/>
                    <a:pt x="440" y="283"/>
                    <a:pt x="440" y="283"/>
                  </a:cubicBezTo>
                  <a:cubicBezTo>
                    <a:pt x="440" y="283"/>
                    <a:pt x="440" y="283"/>
                    <a:pt x="440" y="283"/>
                  </a:cubicBezTo>
                  <a:cubicBezTo>
                    <a:pt x="28" y="283"/>
                    <a:pt x="28" y="283"/>
                    <a:pt x="28" y="283"/>
                  </a:cubicBezTo>
                  <a:cubicBezTo>
                    <a:pt x="28" y="283"/>
                    <a:pt x="28" y="283"/>
                    <a:pt x="28" y="283"/>
                  </a:cubicBezTo>
                  <a:cubicBezTo>
                    <a:pt x="17" y="281"/>
                    <a:pt x="17" y="281"/>
                    <a:pt x="17" y="281"/>
                  </a:cubicBezTo>
                  <a:cubicBezTo>
                    <a:pt x="17" y="281"/>
                    <a:pt x="17" y="281"/>
                    <a:pt x="17" y="281"/>
                  </a:cubicBezTo>
                  <a:cubicBezTo>
                    <a:pt x="8" y="275"/>
                    <a:pt x="8" y="275"/>
                    <a:pt x="8" y="275"/>
                  </a:cubicBezTo>
                  <a:cubicBezTo>
                    <a:pt x="8" y="275"/>
                    <a:pt x="8" y="275"/>
                    <a:pt x="8" y="275"/>
                  </a:cubicBezTo>
                  <a:cubicBezTo>
                    <a:pt x="2" y="266"/>
                    <a:pt x="2" y="266"/>
                    <a:pt x="2" y="266"/>
                  </a:cubicBezTo>
                  <a:cubicBezTo>
                    <a:pt x="2" y="266"/>
                    <a:pt x="2" y="266"/>
                    <a:pt x="2" y="266"/>
                  </a:cubicBezTo>
                  <a:cubicBezTo>
                    <a:pt x="0" y="255"/>
                    <a:pt x="0" y="255"/>
                    <a:pt x="0" y="255"/>
                  </a:cubicBezTo>
                  <a:cubicBezTo>
                    <a:pt x="0" y="255"/>
                    <a:pt x="0" y="255"/>
                    <a:pt x="0" y="255"/>
                  </a:cubicBezTo>
                  <a:lnTo>
                    <a:pt x="0" y="28"/>
                  </a:lnTo>
                  <a:close/>
                  <a:moveTo>
                    <a:pt x="3" y="255"/>
                  </a:moveTo>
                  <a:cubicBezTo>
                    <a:pt x="3" y="255"/>
                    <a:pt x="3" y="255"/>
                    <a:pt x="3" y="255"/>
                  </a:cubicBezTo>
                  <a:cubicBezTo>
                    <a:pt x="5" y="265"/>
                    <a:pt x="5" y="265"/>
                    <a:pt x="5" y="265"/>
                  </a:cubicBezTo>
                  <a:cubicBezTo>
                    <a:pt x="5" y="265"/>
                    <a:pt x="5" y="265"/>
                    <a:pt x="5" y="265"/>
                  </a:cubicBezTo>
                  <a:cubicBezTo>
                    <a:pt x="11" y="273"/>
                    <a:pt x="11" y="273"/>
                    <a:pt x="11" y="273"/>
                  </a:cubicBezTo>
                  <a:cubicBezTo>
                    <a:pt x="10" y="272"/>
                    <a:pt x="10" y="272"/>
                    <a:pt x="10" y="272"/>
                  </a:cubicBezTo>
                  <a:cubicBezTo>
                    <a:pt x="19" y="278"/>
                    <a:pt x="19" y="278"/>
                    <a:pt x="19" y="278"/>
                  </a:cubicBezTo>
                  <a:cubicBezTo>
                    <a:pt x="18" y="278"/>
                    <a:pt x="18" y="278"/>
                    <a:pt x="18" y="278"/>
                  </a:cubicBezTo>
                  <a:cubicBezTo>
                    <a:pt x="28" y="280"/>
                    <a:pt x="28" y="280"/>
                    <a:pt x="28" y="280"/>
                  </a:cubicBezTo>
                  <a:cubicBezTo>
                    <a:pt x="28" y="280"/>
                    <a:pt x="28" y="280"/>
                    <a:pt x="28" y="280"/>
                  </a:cubicBezTo>
                  <a:cubicBezTo>
                    <a:pt x="440" y="280"/>
                    <a:pt x="440" y="280"/>
                    <a:pt x="440" y="280"/>
                  </a:cubicBezTo>
                  <a:cubicBezTo>
                    <a:pt x="439" y="280"/>
                    <a:pt x="439" y="280"/>
                    <a:pt x="439" y="280"/>
                  </a:cubicBezTo>
                  <a:cubicBezTo>
                    <a:pt x="450" y="278"/>
                    <a:pt x="450" y="278"/>
                    <a:pt x="450" y="278"/>
                  </a:cubicBezTo>
                  <a:cubicBezTo>
                    <a:pt x="449" y="278"/>
                    <a:pt x="449" y="278"/>
                    <a:pt x="449" y="278"/>
                  </a:cubicBezTo>
                  <a:cubicBezTo>
                    <a:pt x="457" y="272"/>
                    <a:pt x="457" y="272"/>
                    <a:pt x="457" y="272"/>
                  </a:cubicBezTo>
                  <a:cubicBezTo>
                    <a:pt x="457" y="273"/>
                    <a:pt x="457" y="273"/>
                    <a:pt x="457" y="273"/>
                  </a:cubicBezTo>
                  <a:cubicBezTo>
                    <a:pt x="462" y="265"/>
                    <a:pt x="462" y="265"/>
                    <a:pt x="462" y="265"/>
                  </a:cubicBezTo>
                  <a:cubicBezTo>
                    <a:pt x="462" y="265"/>
                    <a:pt x="462" y="265"/>
                    <a:pt x="462" y="265"/>
                  </a:cubicBezTo>
                  <a:cubicBezTo>
                    <a:pt x="464" y="255"/>
                    <a:pt x="464" y="255"/>
                    <a:pt x="464" y="255"/>
                  </a:cubicBezTo>
                  <a:cubicBezTo>
                    <a:pt x="464" y="255"/>
                    <a:pt x="464" y="255"/>
                    <a:pt x="464" y="255"/>
                  </a:cubicBezTo>
                  <a:cubicBezTo>
                    <a:pt x="464" y="28"/>
                    <a:pt x="464" y="28"/>
                    <a:pt x="464" y="28"/>
                  </a:cubicBezTo>
                  <a:cubicBezTo>
                    <a:pt x="464" y="29"/>
                    <a:pt x="464" y="29"/>
                    <a:pt x="464" y="29"/>
                  </a:cubicBezTo>
                  <a:cubicBezTo>
                    <a:pt x="462" y="19"/>
                    <a:pt x="462" y="19"/>
                    <a:pt x="462" y="19"/>
                  </a:cubicBezTo>
                  <a:cubicBezTo>
                    <a:pt x="462" y="19"/>
                    <a:pt x="462" y="19"/>
                    <a:pt x="462" y="19"/>
                  </a:cubicBezTo>
                  <a:cubicBezTo>
                    <a:pt x="457" y="11"/>
                    <a:pt x="457" y="11"/>
                    <a:pt x="457" y="11"/>
                  </a:cubicBezTo>
                  <a:cubicBezTo>
                    <a:pt x="457" y="11"/>
                    <a:pt x="457" y="11"/>
                    <a:pt x="457" y="11"/>
                  </a:cubicBezTo>
                  <a:cubicBezTo>
                    <a:pt x="449" y="6"/>
                    <a:pt x="449" y="6"/>
                    <a:pt x="449" y="6"/>
                  </a:cubicBezTo>
                  <a:cubicBezTo>
                    <a:pt x="450" y="6"/>
                    <a:pt x="450" y="6"/>
                    <a:pt x="450" y="6"/>
                  </a:cubicBezTo>
                  <a:cubicBezTo>
                    <a:pt x="439" y="4"/>
                    <a:pt x="439" y="4"/>
                    <a:pt x="439" y="4"/>
                  </a:cubicBezTo>
                  <a:cubicBezTo>
                    <a:pt x="440" y="4"/>
                    <a:pt x="440" y="4"/>
                    <a:pt x="440" y="4"/>
                  </a:cubicBezTo>
                  <a:cubicBezTo>
                    <a:pt x="28" y="4"/>
                    <a:pt x="28" y="4"/>
                    <a:pt x="28" y="4"/>
                  </a:cubicBezTo>
                  <a:cubicBezTo>
                    <a:pt x="28" y="4"/>
                    <a:pt x="28" y="4"/>
                    <a:pt x="28" y="4"/>
                  </a:cubicBezTo>
                  <a:cubicBezTo>
                    <a:pt x="18" y="6"/>
                    <a:pt x="18" y="6"/>
                    <a:pt x="18" y="6"/>
                  </a:cubicBezTo>
                  <a:cubicBezTo>
                    <a:pt x="19" y="6"/>
                    <a:pt x="19" y="6"/>
                    <a:pt x="19" y="6"/>
                  </a:cubicBezTo>
                  <a:cubicBezTo>
                    <a:pt x="10" y="11"/>
                    <a:pt x="10" y="11"/>
                    <a:pt x="10" y="11"/>
                  </a:cubicBezTo>
                  <a:cubicBezTo>
                    <a:pt x="11" y="11"/>
                    <a:pt x="11" y="11"/>
                    <a:pt x="11" y="11"/>
                  </a:cubicBezTo>
                  <a:cubicBezTo>
                    <a:pt x="5" y="19"/>
                    <a:pt x="5" y="19"/>
                    <a:pt x="5" y="19"/>
                  </a:cubicBezTo>
                  <a:cubicBezTo>
                    <a:pt x="5" y="19"/>
                    <a:pt x="5" y="19"/>
                    <a:pt x="5" y="19"/>
                  </a:cubicBezTo>
                  <a:cubicBezTo>
                    <a:pt x="3" y="29"/>
                    <a:pt x="3" y="29"/>
                    <a:pt x="3" y="29"/>
                  </a:cubicBezTo>
                  <a:cubicBezTo>
                    <a:pt x="3" y="28"/>
                    <a:pt x="3" y="28"/>
                    <a:pt x="3" y="28"/>
                  </a:cubicBezTo>
                  <a:lnTo>
                    <a:pt x="3" y="255"/>
                  </a:lnTo>
                  <a:close/>
                </a:path>
              </a:pathLst>
            </a:custGeom>
            <a:solidFill>
              <a:srgbClr val="FFFFFF"/>
            </a:solidFill>
            <a:ln w="0">
              <a:solidFill>
                <a:srgbClr val="FFFFFF"/>
              </a:solid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74" name="Freeform 95"/>
            <p:cNvSpPr>
              <a:spLocks/>
            </p:cNvSpPr>
            <p:nvPr/>
          </p:nvSpPr>
          <p:spPr bwMode="auto">
            <a:xfrm>
              <a:off x="6323019" y="6259503"/>
              <a:ext cx="704851" cy="104775"/>
            </a:xfrm>
            <a:custGeom>
              <a:avLst/>
              <a:gdLst>
                <a:gd name="T0" fmla="*/ 0 w 249"/>
                <a:gd name="T1" fmla="*/ 2147483647 h 37"/>
                <a:gd name="T2" fmla="*/ 2147483647 w 249"/>
                <a:gd name="T3" fmla="*/ 0 h 37"/>
                <a:gd name="T4" fmla="*/ 2147483647 w 249"/>
                <a:gd name="T5" fmla="*/ 0 h 37"/>
                <a:gd name="T6" fmla="*/ 2147483647 w 249"/>
                <a:gd name="T7" fmla="*/ 0 h 37"/>
                <a:gd name="T8" fmla="*/ 2147483647 w 249"/>
                <a:gd name="T9" fmla="*/ 0 h 37"/>
                <a:gd name="T10" fmla="*/ 2147483647 w 249"/>
                <a:gd name="T11" fmla="*/ 0 h 37"/>
                <a:gd name="T12" fmla="*/ 2147483647 w 249"/>
                <a:gd name="T13" fmla="*/ 2147483647 h 37"/>
                <a:gd name="T14" fmla="*/ 2147483647 w 249"/>
                <a:gd name="T15" fmla="*/ 2147483647 h 37"/>
                <a:gd name="T16" fmla="*/ 2147483647 w 249"/>
                <a:gd name="T17" fmla="*/ 2147483647 h 37"/>
                <a:gd name="T18" fmla="*/ 2147483647 w 249"/>
                <a:gd name="T19" fmla="*/ 2147483647 h 37"/>
                <a:gd name="T20" fmla="*/ 2147483647 w 249"/>
                <a:gd name="T21" fmla="*/ 2147483647 h 37"/>
                <a:gd name="T22" fmla="*/ 2147483647 w 249"/>
                <a:gd name="T23" fmla="*/ 2147483647 h 37"/>
                <a:gd name="T24" fmla="*/ 2147483647 w 249"/>
                <a:gd name="T25" fmla="*/ 2147483647 h 37"/>
                <a:gd name="T26" fmla="*/ 2147483647 w 249"/>
                <a:gd name="T27" fmla="*/ 2147483647 h 37"/>
                <a:gd name="T28" fmla="*/ 2147483647 w 249"/>
                <a:gd name="T29" fmla="*/ 2147483647 h 37"/>
                <a:gd name="T30" fmla="*/ 2147483647 w 249"/>
                <a:gd name="T31" fmla="*/ 2147483647 h 37"/>
                <a:gd name="T32" fmla="*/ 0 w 249"/>
                <a:gd name="T33" fmla="*/ 2147483647 h 37"/>
                <a:gd name="T34" fmla="*/ 0 w 249"/>
                <a:gd name="T35" fmla="*/ 2147483647 h 37"/>
                <a:gd name="T36" fmla="*/ 0 w 249"/>
                <a:gd name="T37" fmla="*/ 2147483647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9"/>
                <a:gd name="T58" fmla="*/ 0 h 37"/>
                <a:gd name="T59" fmla="*/ 249 w 249"/>
                <a:gd name="T60" fmla="*/ 37 h 3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9" h="37">
                  <a:moveTo>
                    <a:pt x="0" y="14"/>
                  </a:moveTo>
                  <a:cubicBezTo>
                    <a:pt x="0" y="6"/>
                    <a:pt x="7" y="0"/>
                    <a:pt x="14" y="0"/>
                  </a:cubicBezTo>
                  <a:cubicBezTo>
                    <a:pt x="14" y="0"/>
                    <a:pt x="14" y="0"/>
                    <a:pt x="14" y="0"/>
                  </a:cubicBezTo>
                  <a:cubicBezTo>
                    <a:pt x="14" y="0"/>
                    <a:pt x="14" y="0"/>
                    <a:pt x="14" y="0"/>
                  </a:cubicBezTo>
                  <a:cubicBezTo>
                    <a:pt x="236" y="0"/>
                    <a:pt x="236" y="0"/>
                    <a:pt x="236" y="0"/>
                  </a:cubicBezTo>
                  <a:cubicBezTo>
                    <a:pt x="236" y="0"/>
                    <a:pt x="236" y="0"/>
                    <a:pt x="236" y="0"/>
                  </a:cubicBezTo>
                  <a:cubicBezTo>
                    <a:pt x="243" y="0"/>
                    <a:pt x="249" y="6"/>
                    <a:pt x="249" y="14"/>
                  </a:cubicBezTo>
                  <a:cubicBezTo>
                    <a:pt x="249" y="14"/>
                    <a:pt x="249" y="14"/>
                    <a:pt x="249" y="14"/>
                  </a:cubicBezTo>
                  <a:cubicBezTo>
                    <a:pt x="249" y="14"/>
                    <a:pt x="249" y="14"/>
                    <a:pt x="249" y="14"/>
                  </a:cubicBezTo>
                  <a:cubicBezTo>
                    <a:pt x="249" y="23"/>
                    <a:pt x="249" y="23"/>
                    <a:pt x="249" y="23"/>
                  </a:cubicBezTo>
                  <a:cubicBezTo>
                    <a:pt x="249" y="23"/>
                    <a:pt x="249" y="23"/>
                    <a:pt x="249" y="23"/>
                  </a:cubicBezTo>
                  <a:cubicBezTo>
                    <a:pt x="249" y="31"/>
                    <a:pt x="243" y="37"/>
                    <a:pt x="236" y="37"/>
                  </a:cubicBezTo>
                  <a:cubicBezTo>
                    <a:pt x="236" y="37"/>
                    <a:pt x="236" y="37"/>
                    <a:pt x="236" y="37"/>
                  </a:cubicBezTo>
                  <a:cubicBezTo>
                    <a:pt x="236" y="37"/>
                    <a:pt x="236" y="37"/>
                    <a:pt x="236" y="37"/>
                  </a:cubicBezTo>
                  <a:cubicBezTo>
                    <a:pt x="14" y="37"/>
                    <a:pt x="14" y="37"/>
                    <a:pt x="14" y="37"/>
                  </a:cubicBezTo>
                  <a:cubicBezTo>
                    <a:pt x="14" y="37"/>
                    <a:pt x="14" y="37"/>
                    <a:pt x="14" y="37"/>
                  </a:cubicBezTo>
                  <a:cubicBezTo>
                    <a:pt x="7" y="37"/>
                    <a:pt x="0" y="31"/>
                    <a:pt x="0" y="23"/>
                  </a:cubicBezTo>
                  <a:cubicBezTo>
                    <a:pt x="0" y="23"/>
                    <a:pt x="0" y="23"/>
                    <a:pt x="0" y="23"/>
                  </a:cubicBezTo>
                  <a:lnTo>
                    <a:pt x="0" y="14"/>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75" name="Freeform 96"/>
            <p:cNvSpPr>
              <a:spLocks/>
            </p:cNvSpPr>
            <p:nvPr/>
          </p:nvSpPr>
          <p:spPr bwMode="auto">
            <a:xfrm>
              <a:off x="6754820" y="5378438"/>
              <a:ext cx="454026" cy="454024"/>
            </a:xfrm>
            <a:custGeom>
              <a:avLst/>
              <a:gdLst>
                <a:gd name="T0" fmla="*/ 2147483647 w 160"/>
                <a:gd name="T1" fmla="*/ 2147483647 h 160"/>
                <a:gd name="T2" fmla="*/ 2147483647 w 160"/>
                <a:gd name="T3" fmla="*/ 2147483647 h 160"/>
                <a:gd name="T4" fmla="*/ 2147483647 w 160"/>
                <a:gd name="T5" fmla="*/ 2147483647 h 160"/>
                <a:gd name="T6" fmla="*/ 2147483647 w 160"/>
                <a:gd name="T7" fmla="*/ 2147483647 h 160"/>
                <a:gd name="T8" fmla="*/ 2147483647 w 160"/>
                <a:gd name="T9" fmla="*/ 2147483647 h 160"/>
                <a:gd name="T10" fmla="*/ 2147483647 w 160"/>
                <a:gd name="T11" fmla="*/ 2147483647 h 160"/>
                <a:gd name="T12" fmla="*/ 2147483647 w 160"/>
                <a:gd name="T13" fmla="*/ 2147483647 h 160"/>
                <a:gd name="T14" fmla="*/ 2147483647 w 160"/>
                <a:gd name="T15" fmla="*/ 2147483647 h 160"/>
                <a:gd name="T16" fmla="*/ 2147483647 w 160"/>
                <a:gd name="T17" fmla="*/ 2147483647 h 160"/>
                <a:gd name="T18" fmla="*/ 2147483647 w 160"/>
                <a:gd name="T19" fmla="*/ 2147483647 h 160"/>
                <a:gd name="T20" fmla="*/ 2147483647 w 160"/>
                <a:gd name="T21" fmla="*/ 2147483647 h 160"/>
                <a:gd name="T22" fmla="*/ 2147483647 w 160"/>
                <a:gd name="T23" fmla="*/ 2147483647 h 1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0"/>
                <a:gd name="T37" fmla="*/ 0 h 160"/>
                <a:gd name="T38" fmla="*/ 160 w 160"/>
                <a:gd name="T39" fmla="*/ 160 h 1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0" h="160">
                  <a:moveTo>
                    <a:pt x="11" y="61"/>
                  </a:moveTo>
                  <a:cubicBezTo>
                    <a:pt x="21" y="23"/>
                    <a:pt x="61" y="0"/>
                    <a:pt x="99" y="11"/>
                  </a:cubicBezTo>
                  <a:cubicBezTo>
                    <a:pt x="99" y="11"/>
                    <a:pt x="99" y="11"/>
                    <a:pt x="99" y="11"/>
                  </a:cubicBezTo>
                  <a:cubicBezTo>
                    <a:pt x="99" y="11"/>
                    <a:pt x="99" y="11"/>
                    <a:pt x="99" y="11"/>
                  </a:cubicBezTo>
                  <a:cubicBezTo>
                    <a:pt x="137" y="22"/>
                    <a:pt x="160" y="61"/>
                    <a:pt x="149" y="99"/>
                  </a:cubicBezTo>
                  <a:cubicBezTo>
                    <a:pt x="149" y="99"/>
                    <a:pt x="149" y="99"/>
                    <a:pt x="149" y="99"/>
                  </a:cubicBezTo>
                  <a:cubicBezTo>
                    <a:pt x="149" y="99"/>
                    <a:pt x="149" y="99"/>
                    <a:pt x="149" y="99"/>
                  </a:cubicBezTo>
                  <a:cubicBezTo>
                    <a:pt x="139" y="138"/>
                    <a:pt x="99" y="160"/>
                    <a:pt x="61" y="149"/>
                  </a:cubicBezTo>
                  <a:cubicBezTo>
                    <a:pt x="61" y="149"/>
                    <a:pt x="61" y="149"/>
                    <a:pt x="61" y="149"/>
                  </a:cubicBezTo>
                  <a:cubicBezTo>
                    <a:pt x="61" y="149"/>
                    <a:pt x="61" y="149"/>
                    <a:pt x="61" y="149"/>
                  </a:cubicBezTo>
                  <a:cubicBezTo>
                    <a:pt x="23" y="139"/>
                    <a:pt x="0" y="99"/>
                    <a:pt x="11" y="61"/>
                  </a:cubicBezTo>
                  <a:cubicBezTo>
                    <a:pt x="11" y="61"/>
                    <a:pt x="11" y="61"/>
                    <a:pt x="11" y="61"/>
                  </a:cubicBez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76" name="Freeform 97"/>
            <p:cNvSpPr>
              <a:spLocks/>
            </p:cNvSpPr>
            <p:nvPr/>
          </p:nvSpPr>
          <p:spPr bwMode="auto">
            <a:xfrm>
              <a:off x="6689730" y="5392729"/>
              <a:ext cx="585789" cy="519112"/>
            </a:xfrm>
            <a:custGeom>
              <a:avLst/>
              <a:gdLst>
                <a:gd name="T0" fmla="*/ 2147483647 w 369"/>
                <a:gd name="T1" fmla="*/ 0 h 327"/>
                <a:gd name="T2" fmla="*/ 2147483647 w 369"/>
                <a:gd name="T3" fmla="*/ 2147483647 h 327"/>
                <a:gd name="T4" fmla="*/ 2147483647 w 369"/>
                <a:gd name="T5" fmla="*/ 2147483647 h 327"/>
                <a:gd name="T6" fmla="*/ 0 w 369"/>
                <a:gd name="T7" fmla="*/ 2147483647 h 327"/>
                <a:gd name="T8" fmla="*/ 2147483647 w 369"/>
                <a:gd name="T9" fmla="*/ 0 h 327"/>
                <a:gd name="T10" fmla="*/ 0 60000 65536"/>
                <a:gd name="T11" fmla="*/ 0 60000 65536"/>
                <a:gd name="T12" fmla="*/ 0 60000 65536"/>
                <a:gd name="T13" fmla="*/ 0 60000 65536"/>
                <a:gd name="T14" fmla="*/ 0 60000 65536"/>
                <a:gd name="T15" fmla="*/ 0 w 369"/>
                <a:gd name="T16" fmla="*/ 0 h 327"/>
                <a:gd name="T17" fmla="*/ 369 w 369"/>
                <a:gd name="T18" fmla="*/ 327 h 327"/>
              </a:gdLst>
              <a:ahLst/>
              <a:cxnLst>
                <a:cxn ang="T10">
                  <a:pos x="T0" y="T1"/>
                </a:cxn>
                <a:cxn ang="T11">
                  <a:pos x="T2" y="T3"/>
                </a:cxn>
                <a:cxn ang="T12">
                  <a:pos x="T4" y="T5"/>
                </a:cxn>
                <a:cxn ang="T13">
                  <a:pos x="T6" y="T7"/>
                </a:cxn>
                <a:cxn ang="T14">
                  <a:pos x="T8" y="T9"/>
                </a:cxn>
              </a:cxnLst>
              <a:rect l="T15" t="T16" r="T17" b="T18"/>
              <a:pathLst>
                <a:path w="369" h="327">
                  <a:moveTo>
                    <a:pt x="68" y="0"/>
                  </a:moveTo>
                  <a:lnTo>
                    <a:pt x="369" y="84"/>
                  </a:lnTo>
                  <a:lnTo>
                    <a:pt x="303" y="327"/>
                  </a:lnTo>
                  <a:lnTo>
                    <a:pt x="0" y="243"/>
                  </a:lnTo>
                  <a:lnTo>
                    <a:pt x="68" y="0"/>
                  </a:lnTo>
                  <a:close/>
                </a:path>
              </a:pathLst>
            </a:custGeom>
            <a:solidFill>
              <a:srgbClr val="E0E0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77" name="Freeform 98"/>
            <p:cNvSpPr>
              <a:spLocks/>
            </p:cNvSpPr>
            <p:nvPr/>
          </p:nvSpPr>
          <p:spPr bwMode="auto">
            <a:xfrm>
              <a:off x="6897693" y="5418123"/>
              <a:ext cx="250825" cy="158750"/>
            </a:xfrm>
            <a:custGeom>
              <a:avLst/>
              <a:gdLst>
                <a:gd name="T0" fmla="*/ 2147483647 w 158"/>
                <a:gd name="T1" fmla="*/ 2147483647 h 100"/>
                <a:gd name="T2" fmla="*/ 0 w 158"/>
                <a:gd name="T3" fmla="*/ 0 h 100"/>
                <a:gd name="T4" fmla="*/ 2147483647 w 158"/>
                <a:gd name="T5" fmla="*/ 2147483647 h 100"/>
                <a:gd name="T6" fmla="*/ 2147483647 w 158"/>
                <a:gd name="T7" fmla="*/ 2147483647 h 100"/>
                <a:gd name="T8" fmla="*/ 0 60000 65536"/>
                <a:gd name="T9" fmla="*/ 0 60000 65536"/>
                <a:gd name="T10" fmla="*/ 0 60000 65536"/>
                <a:gd name="T11" fmla="*/ 0 60000 65536"/>
                <a:gd name="T12" fmla="*/ 0 w 158"/>
                <a:gd name="T13" fmla="*/ 0 h 100"/>
                <a:gd name="T14" fmla="*/ 158 w 158"/>
                <a:gd name="T15" fmla="*/ 100 h 100"/>
              </a:gdLst>
              <a:ahLst/>
              <a:cxnLst>
                <a:cxn ang="T8">
                  <a:pos x="T0" y="T1"/>
                </a:cxn>
                <a:cxn ang="T9">
                  <a:pos x="T2" y="T3"/>
                </a:cxn>
                <a:cxn ang="T10">
                  <a:pos x="T4" y="T5"/>
                </a:cxn>
                <a:cxn ang="T11">
                  <a:pos x="T6" y="T7"/>
                </a:cxn>
              </a:cxnLst>
              <a:rect l="T12" t="T13" r="T14" b="T15"/>
              <a:pathLst>
                <a:path w="158" h="100">
                  <a:moveTo>
                    <a:pt x="57" y="100"/>
                  </a:moveTo>
                  <a:lnTo>
                    <a:pt x="0" y="0"/>
                  </a:lnTo>
                  <a:lnTo>
                    <a:pt x="158" y="43"/>
                  </a:lnTo>
                  <a:lnTo>
                    <a:pt x="57" y="10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78" name="Freeform 99"/>
            <p:cNvSpPr>
              <a:spLocks/>
            </p:cNvSpPr>
            <p:nvPr/>
          </p:nvSpPr>
          <p:spPr bwMode="auto">
            <a:xfrm>
              <a:off x="6735767" y="5457811"/>
              <a:ext cx="463550" cy="414337"/>
            </a:xfrm>
            <a:custGeom>
              <a:avLst/>
              <a:gdLst>
                <a:gd name="T0" fmla="*/ 2147483647 w 164"/>
                <a:gd name="T1" fmla="*/ 2147483647 h 146"/>
                <a:gd name="T2" fmla="*/ 2147483647 w 164"/>
                <a:gd name="T3" fmla="*/ 2147483647 h 146"/>
                <a:gd name="T4" fmla="*/ 2147483647 w 164"/>
                <a:gd name="T5" fmla="*/ 2147483647 h 146"/>
                <a:gd name="T6" fmla="*/ 2147483647 w 164"/>
                <a:gd name="T7" fmla="*/ 0 h 146"/>
                <a:gd name="T8" fmla="*/ 2147483647 w 164"/>
                <a:gd name="T9" fmla="*/ 0 h 146"/>
                <a:gd name="T10" fmla="*/ 2147483647 w 164"/>
                <a:gd name="T11" fmla="*/ 0 h 146"/>
                <a:gd name="T12" fmla="*/ 2147483647 w 164"/>
                <a:gd name="T13" fmla="*/ 2147483647 h 146"/>
                <a:gd name="T14" fmla="*/ 2147483647 w 164"/>
                <a:gd name="T15" fmla="*/ 2147483647 h 146"/>
                <a:gd name="T16" fmla="*/ 0 60000 65536"/>
                <a:gd name="T17" fmla="*/ 0 60000 65536"/>
                <a:gd name="T18" fmla="*/ 0 60000 65536"/>
                <a:gd name="T19" fmla="*/ 0 60000 65536"/>
                <a:gd name="T20" fmla="*/ 0 60000 65536"/>
                <a:gd name="T21" fmla="*/ 0 60000 65536"/>
                <a:gd name="T22" fmla="*/ 0 60000 65536"/>
                <a:gd name="T23" fmla="*/ 0 60000 65536"/>
                <a:gd name="T24" fmla="*/ 0 w 164"/>
                <a:gd name="T25" fmla="*/ 0 h 146"/>
                <a:gd name="T26" fmla="*/ 164 w 164"/>
                <a:gd name="T27" fmla="*/ 146 h 1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4" h="146">
                  <a:moveTo>
                    <a:pt x="144" y="27"/>
                  </a:moveTo>
                  <a:cubicBezTo>
                    <a:pt x="164" y="62"/>
                    <a:pt x="153" y="106"/>
                    <a:pt x="118" y="126"/>
                  </a:cubicBezTo>
                  <a:cubicBezTo>
                    <a:pt x="84" y="146"/>
                    <a:pt x="39" y="134"/>
                    <a:pt x="20" y="99"/>
                  </a:cubicBezTo>
                  <a:cubicBezTo>
                    <a:pt x="0" y="65"/>
                    <a:pt x="11" y="20"/>
                    <a:pt x="46" y="0"/>
                  </a:cubicBezTo>
                  <a:cubicBezTo>
                    <a:pt x="46" y="0"/>
                    <a:pt x="46" y="0"/>
                    <a:pt x="46" y="0"/>
                  </a:cubicBezTo>
                  <a:cubicBezTo>
                    <a:pt x="46" y="0"/>
                    <a:pt x="46" y="0"/>
                    <a:pt x="46" y="0"/>
                  </a:cubicBezTo>
                  <a:cubicBezTo>
                    <a:pt x="82" y="63"/>
                    <a:pt x="82" y="63"/>
                    <a:pt x="82" y="63"/>
                  </a:cubicBezTo>
                  <a:lnTo>
                    <a:pt x="144" y="27"/>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79" name="Freeform 100"/>
            <p:cNvSpPr>
              <a:spLocks/>
            </p:cNvSpPr>
            <p:nvPr/>
          </p:nvSpPr>
          <p:spPr bwMode="auto">
            <a:xfrm>
              <a:off x="6200778" y="5438766"/>
              <a:ext cx="455613" cy="76200"/>
            </a:xfrm>
            <a:custGeom>
              <a:avLst/>
              <a:gdLst>
                <a:gd name="T0" fmla="*/ 0 w 287"/>
                <a:gd name="T1" fmla="*/ 0 h 48"/>
                <a:gd name="T2" fmla="*/ 0 w 287"/>
                <a:gd name="T3" fmla="*/ 2147483647 h 48"/>
                <a:gd name="T4" fmla="*/ 2147483647 w 287"/>
                <a:gd name="T5" fmla="*/ 2147483647 h 48"/>
                <a:gd name="T6" fmla="*/ 2147483647 w 287"/>
                <a:gd name="T7" fmla="*/ 0 h 48"/>
                <a:gd name="T8" fmla="*/ 0 w 287"/>
                <a:gd name="T9" fmla="*/ 0 h 48"/>
                <a:gd name="T10" fmla="*/ 0 w 287"/>
                <a:gd name="T11" fmla="*/ 0 h 48"/>
                <a:gd name="T12" fmla="*/ 0 60000 65536"/>
                <a:gd name="T13" fmla="*/ 0 60000 65536"/>
                <a:gd name="T14" fmla="*/ 0 60000 65536"/>
                <a:gd name="T15" fmla="*/ 0 60000 65536"/>
                <a:gd name="T16" fmla="*/ 0 60000 65536"/>
                <a:gd name="T17" fmla="*/ 0 60000 65536"/>
                <a:gd name="T18" fmla="*/ 0 w 287"/>
                <a:gd name="T19" fmla="*/ 0 h 48"/>
                <a:gd name="T20" fmla="*/ 287 w 287"/>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287" h="48">
                  <a:moveTo>
                    <a:pt x="0" y="0"/>
                  </a:moveTo>
                  <a:lnTo>
                    <a:pt x="0" y="48"/>
                  </a:lnTo>
                  <a:lnTo>
                    <a:pt x="287" y="48"/>
                  </a:lnTo>
                  <a:lnTo>
                    <a:pt x="287"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80" name="Freeform 101"/>
            <p:cNvSpPr>
              <a:spLocks/>
            </p:cNvSpPr>
            <p:nvPr/>
          </p:nvSpPr>
          <p:spPr bwMode="auto">
            <a:xfrm>
              <a:off x="6200778" y="5562589"/>
              <a:ext cx="455613" cy="76200"/>
            </a:xfrm>
            <a:custGeom>
              <a:avLst/>
              <a:gdLst>
                <a:gd name="T0" fmla="*/ 0 w 287"/>
                <a:gd name="T1" fmla="*/ 0 h 48"/>
                <a:gd name="T2" fmla="*/ 0 w 287"/>
                <a:gd name="T3" fmla="*/ 2147483647 h 48"/>
                <a:gd name="T4" fmla="*/ 2147483647 w 287"/>
                <a:gd name="T5" fmla="*/ 2147483647 h 48"/>
                <a:gd name="T6" fmla="*/ 2147483647 w 287"/>
                <a:gd name="T7" fmla="*/ 0 h 48"/>
                <a:gd name="T8" fmla="*/ 0 w 287"/>
                <a:gd name="T9" fmla="*/ 0 h 48"/>
                <a:gd name="T10" fmla="*/ 0 w 287"/>
                <a:gd name="T11" fmla="*/ 0 h 48"/>
                <a:gd name="T12" fmla="*/ 0 60000 65536"/>
                <a:gd name="T13" fmla="*/ 0 60000 65536"/>
                <a:gd name="T14" fmla="*/ 0 60000 65536"/>
                <a:gd name="T15" fmla="*/ 0 60000 65536"/>
                <a:gd name="T16" fmla="*/ 0 60000 65536"/>
                <a:gd name="T17" fmla="*/ 0 60000 65536"/>
                <a:gd name="T18" fmla="*/ 0 w 287"/>
                <a:gd name="T19" fmla="*/ 0 h 48"/>
                <a:gd name="T20" fmla="*/ 287 w 287"/>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287" h="48">
                  <a:moveTo>
                    <a:pt x="0" y="0"/>
                  </a:moveTo>
                  <a:lnTo>
                    <a:pt x="0" y="48"/>
                  </a:lnTo>
                  <a:lnTo>
                    <a:pt x="287" y="48"/>
                  </a:lnTo>
                  <a:lnTo>
                    <a:pt x="287"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81" name="Freeform 102"/>
            <p:cNvSpPr>
              <a:spLocks/>
            </p:cNvSpPr>
            <p:nvPr/>
          </p:nvSpPr>
          <p:spPr bwMode="auto">
            <a:xfrm>
              <a:off x="6200789" y="5695942"/>
              <a:ext cx="455614" cy="68263"/>
            </a:xfrm>
            <a:custGeom>
              <a:avLst/>
              <a:gdLst>
                <a:gd name="T0" fmla="*/ 0 w 287"/>
                <a:gd name="T1" fmla="*/ 0 h 43"/>
                <a:gd name="T2" fmla="*/ 0 w 287"/>
                <a:gd name="T3" fmla="*/ 2147483647 h 43"/>
                <a:gd name="T4" fmla="*/ 2147483647 w 287"/>
                <a:gd name="T5" fmla="*/ 2147483647 h 43"/>
                <a:gd name="T6" fmla="*/ 2147483647 w 287"/>
                <a:gd name="T7" fmla="*/ 0 h 43"/>
                <a:gd name="T8" fmla="*/ 0 w 287"/>
                <a:gd name="T9" fmla="*/ 0 h 43"/>
                <a:gd name="T10" fmla="*/ 0 w 287"/>
                <a:gd name="T11" fmla="*/ 0 h 43"/>
                <a:gd name="T12" fmla="*/ 0 60000 65536"/>
                <a:gd name="T13" fmla="*/ 0 60000 65536"/>
                <a:gd name="T14" fmla="*/ 0 60000 65536"/>
                <a:gd name="T15" fmla="*/ 0 60000 65536"/>
                <a:gd name="T16" fmla="*/ 0 60000 65536"/>
                <a:gd name="T17" fmla="*/ 0 60000 65536"/>
                <a:gd name="T18" fmla="*/ 0 w 287"/>
                <a:gd name="T19" fmla="*/ 0 h 43"/>
                <a:gd name="T20" fmla="*/ 287 w 287"/>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287" h="43">
                  <a:moveTo>
                    <a:pt x="0" y="0"/>
                  </a:moveTo>
                  <a:lnTo>
                    <a:pt x="0" y="43"/>
                  </a:lnTo>
                  <a:lnTo>
                    <a:pt x="287" y="43"/>
                  </a:lnTo>
                  <a:lnTo>
                    <a:pt x="287"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82" name="Freeform 103"/>
            <p:cNvSpPr>
              <a:spLocks/>
            </p:cNvSpPr>
            <p:nvPr/>
          </p:nvSpPr>
          <p:spPr bwMode="auto">
            <a:xfrm>
              <a:off x="6200775" y="5821364"/>
              <a:ext cx="209551" cy="76200"/>
            </a:xfrm>
            <a:custGeom>
              <a:avLst/>
              <a:gdLst>
                <a:gd name="T0" fmla="*/ 0 w 132"/>
                <a:gd name="T1" fmla="*/ 0 h 48"/>
                <a:gd name="T2" fmla="*/ 0 w 132"/>
                <a:gd name="T3" fmla="*/ 2147483647 h 48"/>
                <a:gd name="T4" fmla="*/ 2147483647 w 132"/>
                <a:gd name="T5" fmla="*/ 2147483647 h 48"/>
                <a:gd name="T6" fmla="*/ 2147483647 w 132"/>
                <a:gd name="T7" fmla="*/ 0 h 48"/>
                <a:gd name="T8" fmla="*/ 0 w 132"/>
                <a:gd name="T9" fmla="*/ 0 h 48"/>
                <a:gd name="T10" fmla="*/ 0 w 132"/>
                <a:gd name="T11" fmla="*/ 0 h 48"/>
                <a:gd name="T12" fmla="*/ 0 60000 65536"/>
                <a:gd name="T13" fmla="*/ 0 60000 65536"/>
                <a:gd name="T14" fmla="*/ 0 60000 65536"/>
                <a:gd name="T15" fmla="*/ 0 60000 65536"/>
                <a:gd name="T16" fmla="*/ 0 60000 65536"/>
                <a:gd name="T17" fmla="*/ 0 60000 65536"/>
                <a:gd name="T18" fmla="*/ 0 w 132"/>
                <a:gd name="T19" fmla="*/ 0 h 48"/>
                <a:gd name="T20" fmla="*/ 132 w 132"/>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132" h="48">
                  <a:moveTo>
                    <a:pt x="0" y="0"/>
                  </a:moveTo>
                  <a:lnTo>
                    <a:pt x="0" y="48"/>
                  </a:lnTo>
                  <a:lnTo>
                    <a:pt x="132" y="48"/>
                  </a:lnTo>
                  <a:lnTo>
                    <a:pt x="132"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grpSp>
      <p:cxnSp>
        <p:nvCxnSpPr>
          <p:cNvPr id="83" name="Straight Arrow Connector 82"/>
          <p:cNvCxnSpPr/>
          <p:nvPr/>
        </p:nvCxnSpPr>
        <p:spPr bwMode="auto">
          <a:xfrm flipV="1">
            <a:off x="4952995" y="1712425"/>
            <a:ext cx="0" cy="319769"/>
          </a:xfrm>
          <a:prstGeom prst="straightConnector1">
            <a:avLst/>
          </a:prstGeom>
          <a:solidFill>
            <a:schemeClr val="accent1"/>
          </a:solidFill>
          <a:ln w="38100" cap="flat" cmpd="sng" algn="ctr">
            <a:solidFill>
              <a:schemeClr val="tx1"/>
            </a:solidFill>
            <a:prstDash val="sysDot"/>
            <a:round/>
            <a:headEnd type="none" w="med" len="med"/>
            <a:tailEnd type="none" w="med" len="med"/>
          </a:ln>
          <a:effectLst/>
        </p:spPr>
      </p:cxnSp>
      <p:cxnSp>
        <p:nvCxnSpPr>
          <p:cNvPr id="84" name="Straight Arrow Connector 83"/>
          <p:cNvCxnSpPr/>
          <p:nvPr/>
        </p:nvCxnSpPr>
        <p:spPr bwMode="auto">
          <a:xfrm>
            <a:off x="4911167" y="2492459"/>
            <a:ext cx="0" cy="372323"/>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sp>
        <p:nvSpPr>
          <p:cNvPr id="91" name="Rounded Rectangle 90"/>
          <p:cNvSpPr/>
          <p:nvPr/>
        </p:nvSpPr>
        <p:spPr>
          <a:xfrm>
            <a:off x="5649678" y="5405557"/>
            <a:ext cx="912655" cy="234634"/>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REST</a:t>
            </a:r>
          </a:p>
        </p:txBody>
      </p:sp>
      <p:cxnSp>
        <p:nvCxnSpPr>
          <p:cNvPr id="92" name="Straight Arrow Connector 91"/>
          <p:cNvCxnSpPr/>
          <p:nvPr/>
        </p:nvCxnSpPr>
        <p:spPr bwMode="auto">
          <a:xfrm>
            <a:off x="6887065" y="4054444"/>
            <a:ext cx="3161" cy="660510"/>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pic>
        <p:nvPicPr>
          <p:cNvPr id="93" name="Picture 9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7243" y="783537"/>
            <a:ext cx="742101" cy="578670"/>
          </a:xfrm>
          <a:prstGeom prst="rect">
            <a:avLst/>
          </a:prstGeom>
        </p:spPr>
      </p:pic>
      <p:sp>
        <p:nvSpPr>
          <p:cNvPr id="94" name="Freeform 151"/>
          <p:cNvSpPr>
            <a:spLocks noChangeAspect="1" noEditPoints="1"/>
          </p:cNvSpPr>
          <p:nvPr/>
        </p:nvSpPr>
        <p:spPr bwMode="auto">
          <a:xfrm>
            <a:off x="7037750" y="931173"/>
            <a:ext cx="246576" cy="452202"/>
          </a:xfrm>
          <a:custGeom>
            <a:avLst/>
            <a:gdLst>
              <a:gd name="T0" fmla="*/ 215930061 w 498"/>
              <a:gd name="T1" fmla="*/ 27828414 h 838"/>
              <a:gd name="T2" fmla="*/ 37229223 w 498"/>
              <a:gd name="T3" fmla="*/ 144707469 h 838"/>
              <a:gd name="T4" fmla="*/ 0 w 498"/>
              <a:gd name="T5" fmla="*/ 1302371263 h 838"/>
              <a:gd name="T6" fmla="*/ 29783926 w 498"/>
              <a:gd name="T7" fmla="*/ 1422960558 h 838"/>
              <a:gd name="T8" fmla="*/ 135887281 w 498"/>
              <a:gd name="T9" fmla="*/ 1524998832 h 838"/>
              <a:gd name="T10" fmla="*/ 670130081 w 498"/>
              <a:gd name="T11" fmla="*/ 1554682372 h 838"/>
              <a:gd name="T12" fmla="*/ 791125532 w 498"/>
              <a:gd name="T13" fmla="*/ 1524998832 h 838"/>
              <a:gd name="T14" fmla="*/ 893506888 w 498"/>
              <a:gd name="T15" fmla="*/ 1422960558 h 838"/>
              <a:gd name="T16" fmla="*/ 927012769 w 498"/>
              <a:gd name="T17" fmla="*/ 300547116 h 838"/>
              <a:gd name="T18" fmla="*/ 886060227 w 498"/>
              <a:gd name="T19" fmla="*/ 144707469 h 838"/>
              <a:gd name="T20" fmla="*/ 707359293 w 498"/>
              <a:gd name="T21" fmla="*/ 27828414 h 838"/>
              <a:gd name="T22" fmla="*/ 364848359 w 498"/>
              <a:gd name="T23" fmla="*/ 144707469 h 838"/>
              <a:gd name="T24" fmla="*/ 584501665 w 498"/>
              <a:gd name="T25" fmla="*/ 168825600 h 838"/>
              <a:gd name="T26" fmla="*/ 364848359 w 498"/>
              <a:gd name="T27" fmla="*/ 196654046 h 838"/>
              <a:gd name="T28" fmla="*/ 340648672 w 498"/>
              <a:gd name="T29" fmla="*/ 168825600 h 838"/>
              <a:gd name="T30" fmla="*/ 243852993 w 498"/>
              <a:gd name="T31" fmla="*/ 1359883206 h 838"/>
              <a:gd name="T32" fmla="*/ 145194925 w 498"/>
              <a:gd name="T33" fmla="*/ 1311646944 h 838"/>
              <a:gd name="T34" fmla="*/ 243852993 w 498"/>
              <a:gd name="T35" fmla="*/ 1261555545 h 838"/>
              <a:gd name="T36" fmla="*/ 290389849 w 498"/>
              <a:gd name="T37" fmla="*/ 1311646944 h 838"/>
              <a:gd name="T38" fmla="*/ 243852993 w 498"/>
              <a:gd name="T39" fmla="*/ 1163229245 h 838"/>
              <a:gd name="T40" fmla="*/ 145194925 w 498"/>
              <a:gd name="T41" fmla="*/ 1116848118 h 838"/>
              <a:gd name="T42" fmla="*/ 243852993 w 498"/>
              <a:gd name="T43" fmla="*/ 1068611856 h 838"/>
              <a:gd name="T44" fmla="*/ 290389849 w 498"/>
              <a:gd name="T45" fmla="*/ 1116848118 h 838"/>
              <a:gd name="T46" fmla="*/ 243852993 w 498"/>
              <a:gd name="T47" fmla="*/ 972140692 h 838"/>
              <a:gd name="T48" fmla="*/ 145194925 w 498"/>
              <a:gd name="T49" fmla="*/ 920194157 h 838"/>
              <a:gd name="T50" fmla="*/ 243852993 w 498"/>
              <a:gd name="T51" fmla="*/ 873813031 h 838"/>
              <a:gd name="T52" fmla="*/ 290389849 w 498"/>
              <a:gd name="T53" fmla="*/ 920194157 h 838"/>
              <a:gd name="T54" fmla="*/ 487705987 w 498"/>
              <a:gd name="T55" fmla="*/ 1359883206 h 838"/>
              <a:gd name="T56" fmla="*/ 389047961 w 498"/>
              <a:gd name="T57" fmla="*/ 1311646944 h 838"/>
              <a:gd name="T58" fmla="*/ 487705987 w 498"/>
              <a:gd name="T59" fmla="*/ 1261555545 h 838"/>
              <a:gd name="T60" fmla="*/ 534242843 w 498"/>
              <a:gd name="T61" fmla="*/ 1311646944 h 838"/>
              <a:gd name="T62" fmla="*/ 487705987 w 498"/>
              <a:gd name="T63" fmla="*/ 1163229245 h 838"/>
              <a:gd name="T64" fmla="*/ 389047961 w 498"/>
              <a:gd name="T65" fmla="*/ 1116848118 h 838"/>
              <a:gd name="T66" fmla="*/ 487705987 w 498"/>
              <a:gd name="T67" fmla="*/ 1068611856 h 838"/>
              <a:gd name="T68" fmla="*/ 534242843 w 498"/>
              <a:gd name="T69" fmla="*/ 1116848118 h 838"/>
              <a:gd name="T70" fmla="*/ 487705987 w 498"/>
              <a:gd name="T71" fmla="*/ 972140692 h 838"/>
              <a:gd name="T72" fmla="*/ 389047961 w 498"/>
              <a:gd name="T73" fmla="*/ 920194157 h 838"/>
              <a:gd name="T74" fmla="*/ 487705987 w 498"/>
              <a:gd name="T75" fmla="*/ 873813031 h 838"/>
              <a:gd name="T76" fmla="*/ 534242843 w 498"/>
              <a:gd name="T77" fmla="*/ 920194157 h 838"/>
              <a:gd name="T78" fmla="*/ 731559065 w 498"/>
              <a:gd name="T79" fmla="*/ 1359883206 h 838"/>
              <a:gd name="T80" fmla="*/ 632900869 w 498"/>
              <a:gd name="T81" fmla="*/ 1311646944 h 838"/>
              <a:gd name="T82" fmla="*/ 731559065 w 498"/>
              <a:gd name="T83" fmla="*/ 1261555545 h 838"/>
              <a:gd name="T84" fmla="*/ 778094557 w 498"/>
              <a:gd name="T85" fmla="*/ 1311646944 h 838"/>
              <a:gd name="T86" fmla="*/ 731559065 w 498"/>
              <a:gd name="T87" fmla="*/ 1163229245 h 838"/>
              <a:gd name="T88" fmla="*/ 632900869 w 498"/>
              <a:gd name="T89" fmla="*/ 1116848118 h 838"/>
              <a:gd name="T90" fmla="*/ 731559065 w 498"/>
              <a:gd name="T91" fmla="*/ 1068611856 h 838"/>
              <a:gd name="T92" fmla="*/ 778094557 w 498"/>
              <a:gd name="T93" fmla="*/ 1116848118 h 838"/>
              <a:gd name="T94" fmla="*/ 731559065 w 498"/>
              <a:gd name="T95" fmla="*/ 972140692 h 838"/>
              <a:gd name="T96" fmla="*/ 632900869 w 498"/>
              <a:gd name="T97" fmla="*/ 920194157 h 838"/>
              <a:gd name="T98" fmla="*/ 731559065 w 498"/>
              <a:gd name="T99" fmla="*/ 873813031 h 838"/>
              <a:gd name="T100" fmla="*/ 778094557 w 498"/>
              <a:gd name="T101" fmla="*/ 920194157 h 838"/>
              <a:gd name="T102" fmla="*/ 778094557 w 498"/>
              <a:gd name="T103" fmla="*/ 729105604 h 838"/>
              <a:gd name="T104" fmla="*/ 195455154 w 498"/>
              <a:gd name="T105" fmla="*/ 775485369 h 838"/>
              <a:gd name="T106" fmla="*/ 145194925 w 498"/>
              <a:gd name="T107" fmla="*/ 341362835 h 838"/>
              <a:gd name="T108" fmla="*/ 731559065 w 498"/>
              <a:gd name="T109" fmla="*/ 289416300 h 838"/>
              <a:gd name="T110" fmla="*/ 778094557 w 498"/>
              <a:gd name="T111" fmla="*/ 729105604 h 83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98"/>
              <a:gd name="T169" fmla="*/ 0 h 838"/>
              <a:gd name="T170" fmla="*/ 498 w 498"/>
              <a:gd name="T171" fmla="*/ 838 h 83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98" h="838">
                <a:moveTo>
                  <a:pt x="249" y="0"/>
                </a:moveTo>
                <a:lnTo>
                  <a:pt x="249" y="0"/>
                </a:lnTo>
                <a:lnTo>
                  <a:pt x="209" y="2"/>
                </a:lnTo>
                <a:lnTo>
                  <a:pt x="174" y="4"/>
                </a:lnTo>
                <a:lnTo>
                  <a:pt x="143" y="9"/>
                </a:lnTo>
                <a:lnTo>
                  <a:pt x="116" y="15"/>
                </a:lnTo>
                <a:lnTo>
                  <a:pt x="93" y="22"/>
                </a:lnTo>
                <a:lnTo>
                  <a:pt x="73" y="31"/>
                </a:lnTo>
                <a:lnTo>
                  <a:pt x="56" y="42"/>
                </a:lnTo>
                <a:lnTo>
                  <a:pt x="42" y="53"/>
                </a:lnTo>
                <a:lnTo>
                  <a:pt x="29" y="66"/>
                </a:lnTo>
                <a:lnTo>
                  <a:pt x="20" y="78"/>
                </a:lnTo>
                <a:lnTo>
                  <a:pt x="13" y="91"/>
                </a:lnTo>
                <a:lnTo>
                  <a:pt x="7" y="106"/>
                </a:lnTo>
                <a:lnTo>
                  <a:pt x="3" y="120"/>
                </a:lnTo>
                <a:lnTo>
                  <a:pt x="2" y="135"/>
                </a:lnTo>
                <a:lnTo>
                  <a:pt x="0" y="162"/>
                </a:lnTo>
                <a:lnTo>
                  <a:pt x="0" y="702"/>
                </a:lnTo>
                <a:lnTo>
                  <a:pt x="2" y="716"/>
                </a:lnTo>
                <a:lnTo>
                  <a:pt x="3" y="729"/>
                </a:lnTo>
                <a:lnTo>
                  <a:pt x="7" y="742"/>
                </a:lnTo>
                <a:lnTo>
                  <a:pt x="11" y="755"/>
                </a:lnTo>
                <a:lnTo>
                  <a:pt x="16" y="767"/>
                </a:lnTo>
                <a:lnTo>
                  <a:pt x="23" y="778"/>
                </a:lnTo>
                <a:lnTo>
                  <a:pt x="31" y="789"/>
                </a:lnTo>
                <a:lnTo>
                  <a:pt x="40" y="798"/>
                </a:lnTo>
                <a:lnTo>
                  <a:pt x="51" y="807"/>
                </a:lnTo>
                <a:lnTo>
                  <a:pt x="62" y="815"/>
                </a:lnTo>
                <a:lnTo>
                  <a:pt x="73" y="822"/>
                </a:lnTo>
                <a:lnTo>
                  <a:pt x="85" y="827"/>
                </a:lnTo>
                <a:lnTo>
                  <a:pt x="98" y="831"/>
                </a:lnTo>
                <a:lnTo>
                  <a:pt x="111" y="835"/>
                </a:lnTo>
                <a:lnTo>
                  <a:pt x="123" y="836"/>
                </a:lnTo>
                <a:lnTo>
                  <a:pt x="138" y="838"/>
                </a:lnTo>
                <a:lnTo>
                  <a:pt x="360" y="838"/>
                </a:lnTo>
                <a:lnTo>
                  <a:pt x="373" y="836"/>
                </a:lnTo>
                <a:lnTo>
                  <a:pt x="387" y="835"/>
                </a:lnTo>
                <a:lnTo>
                  <a:pt x="400" y="831"/>
                </a:lnTo>
                <a:lnTo>
                  <a:pt x="413" y="827"/>
                </a:lnTo>
                <a:lnTo>
                  <a:pt x="425" y="822"/>
                </a:lnTo>
                <a:lnTo>
                  <a:pt x="436" y="815"/>
                </a:lnTo>
                <a:lnTo>
                  <a:pt x="447" y="807"/>
                </a:lnTo>
                <a:lnTo>
                  <a:pt x="456" y="798"/>
                </a:lnTo>
                <a:lnTo>
                  <a:pt x="465" y="789"/>
                </a:lnTo>
                <a:lnTo>
                  <a:pt x="474" y="778"/>
                </a:lnTo>
                <a:lnTo>
                  <a:pt x="480" y="767"/>
                </a:lnTo>
                <a:lnTo>
                  <a:pt x="487" y="755"/>
                </a:lnTo>
                <a:lnTo>
                  <a:pt x="491" y="742"/>
                </a:lnTo>
                <a:lnTo>
                  <a:pt x="494" y="729"/>
                </a:lnTo>
                <a:lnTo>
                  <a:pt x="496" y="716"/>
                </a:lnTo>
                <a:lnTo>
                  <a:pt x="498" y="702"/>
                </a:lnTo>
                <a:lnTo>
                  <a:pt x="498" y="162"/>
                </a:lnTo>
                <a:lnTo>
                  <a:pt x="496" y="135"/>
                </a:lnTo>
                <a:lnTo>
                  <a:pt x="493" y="120"/>
                </a:lnTo>
                <a:lnTo>
                  <a:pt x="489" y="106"/>
                </a:lnTo>
                <a:lnTo>
                  <a:pt x="483" y="91"/>
                </a:lnTo>
                <a:lnTo>
                  <a:pt x="476" y="78"/>
                </a:lnTo>
                <a:lnTo>
                  <a:pt x="467" y="66"/>
                </a:lnTo>
                <a:lnTo>
                  <a:pt x="456" y="53"/>
                </a:lnTo>
                <a:lnTo>
                  <a:pt x="442" y="42"/>
                </a:lnTo>
                <a:lnTo>
                  <a:pt x="425" y="31"/>
                </a:lnTo>
                <a:lnTo>
                  <a:pt x="403" y="22"/>
                </a:lnTo>
                <a:lnTo>
                  <a:pt x="380" y="15"/>
                </a:lnTo>
                <a:lnTo>
                  <a:pt x="354" y="9"/>
                </a:lnTo>
                <a:lnTo>
                  <a:pt x="323" y="4"/>
                </a:lnTo>
                <a:lnTo>
                  <a:pt x="287" y="2"/>
                </a:lnTo>
                <a:lnTo>
                  <a:pt x="249" y="0"/>
                </a:lnTo>
                <a:close/>
                <a:moveTo>
                  <a:pt x="196" y="78"/>
                </a:moveTo>
                <a:lnTo>
                  <a:pt x="302" y="78"/>
                </a:lnTo>
                <a:lnTo>
                  <a:pt x="305" y="80"/>
                </a:lnTo>
                <a:lnTo>
                  <a:pt x="311" y="82"/>
                </a:lnTo>
                <a:lnTo>
                  <a:pt x="313" y="87"/>
                </a:lnTo>
                <a:lnTo>
                  <a:pt x="314" y="91"/>
                </a:lnTo>
                <a:lnTo>
                  <a:pt x="313" y="96"/>
                </a:lnTo>
                <a:lnTo>
                  <a:pt x="311" y="102"/>
                </a:lnTo>
                <a:lnTo>
                  <a:pt x="305" y="104"/>
                </a:lnTo>
                <a:lnTo>
                  <a:pt x="302" y="106"/>
                </a:lnTo>
                <a:lnTo>
                  <a:pt x="196" y="106"/>
                </a:lnTo>
                <a:lnTo>
                  <a:pt x="191" y="104"/>
                </a:lnTo>
                <a:lnTo>
                  <a:pt x="187" y="102"/>
                </a:lnTo>
                <a:lnTo>
                  <a:pt x="183" y="96"/>
                </a:lnTo>
                <a:lnTo>
                  <a:pt x="183" y="91"/>
                </a:lnTo>
                <a:lnTo>
                  <a:pt x="183" y="87"/>
                </a:lnTo>
                <a:lnTo>
                  <a:pt x="187" y="82"/>
                </a:lnTo>
                <a:lnTo>
                  <a:pt x="191" y="80"/>
                </a:lnTo>
                <a:lnTo>
                  <a:pt x="196" y="78"/>
                </a:lnTo>
                <a:close/>
                <a:moveTo>
                  <a:pt x="131" y="733"/>
                </a:moveTo>
                <a:lnTo>
                  <a:pt x="105" y="733"/>
                </a:lnTo>
                <a:lnTo>
                  <a:pt x="94" y="731"/>
                </a:lnTo>
                <a:lnTo>
                  <a:pt x="87" y="726"/>
                </a:lnTo>
                <a:lnTo>
                  <a:pt x="80" y="716"/>
                </a:lnTo>
                <a:lnTo>
                  <a:pt x="78" y="707"/>
                </a:lnTo>
                <a:lnTo>
                  <a:pt x="80" y="696"/>
                </a:lnTo>
                <a:lnTo>
                  <a:pt x="87" y="687"/>
                </a:lnTo>
                <a:lnTo>
                  <a:pt x="94" y="682"/>
                </a:lnTo>
                <a:lnTo>
                  <a:pt x="105" y="680"/>
                </a:lnTo>
                <a:lnTo>
                  <a:pt x="131" y="680"/>
                </a:lnTo>
                <a:lnTo>
                  <a:pt x="142" y="682"/>
                </a:lnTo>
                <a:lnTo>
                  <a:pt x="149" y="687"/>
                </a:lnTo>
                <a:lnTo>
                  <a:pt x="154" y="696"/>
                </a:lnTo>
                <a:lnTo>
                  <a:pt x="156" y="707"/>
                </a:lnTo>
                <a:lnTo>
                  <a:pt x="154" y="716"/>
                </a:lnTo>
                <a:lnTo>
                  <a:pt x="149" y="726"/>
                </a:lnTo>
                <a:lnTo>
                  <a:pt x="142" y="731"/>
                </a:lnTo>
                <a:lnTo>
                  <a:pt x="131" y="733"/>
                </a:lnTo>
                <a:close/>
                <a:moveTo>
                  <a:pt x="131" y="627"/>
                </a:moveTo>
                <a:lnTo>
                  <a:pt x="105" y="627"/>
                </a:lnTo>
                <a:lnTo>
                  <a:pt x="94" y="626"/>
                </a:lnTo>
                <a:lnTo>
                  <a:pt x="87" y="620"/>
                </a:lnTo>
                <a:lnTo>
                  <a:pt x="80" y="613"/>
                </a:lnTo>
                <a:lnTo>
                  <a:pt x="78" y="602"/>
                </a:lnTo>
                <a:lnTo>
                  <a:pt x="80" y="591"/>
                </a:lnTo>
                <a:lnTo>
                  <a:pt x="87" y="584"/>
                </a:lnTo>
                <a:lnTo>
                  <a:pt x="94" y="578"/>
                </a:lnTo>
                <a:lnTo>
                  <a:pt x="105" y="576"/>
                </a:lnTo>
                <a:lnTo>
                  <a:pt x="131" y="576"/>
                </a:lnTo>
                <a:lnTo>
                  <a:pt x="142" y="578"/>
                </a:lnTo>
                <a:lnTo>
                  <a:pt x="149" y="584"/>
                </a:lnTo>
                <a:lnTo>
                  <a:pt x="154" y="591"/>
                </a:lnTo>
                <a:lnTo>
                  <a:pt x="156" y="602"/>
                </a:lnTo>
                <a:lnTo>
                  <a:pt x="154" y="613"/>
                </a:lnTo>
                <a:lnTo>
                  <a:pt x="149" y="620"/>
                </a:lnTo>
                <a:lnTo>
                  <a:pt x="142" y="626"/>
                </a:lnTo>
                <a:lnTo>
                  <a:pt x="131" y="627"/>
                </a:lnTo>
                <a:close/>
                <a:moveTo>
                  <a:pt x="131" y="524"/>
                </a:moveTo>
                <a:lnTo>
                  <a:pt x="105" y="524"/>
                </a:lnTo>
                <a:lnTo>
                  <a:pt x="94" y="522"/>
                </a:lnTo>
                <a:lnTo>
                  <a:pt x="87" y="516"/>
                </a:lnTo>
                <a:lnTo>
                  <a:pt x="80" y="507"/>
                </a:lnTo>
                <a:lnTo>
                  <a:pt x="78" y="496"/>
                </a:lnTo>
                <a:lnTo>
                  <a:pt x="80" y="487"/>
                </a:lnTo>
                <a:lnTo>
                  <a:pt x="87" y="478"/>
                </a:lnTo>
                <a:lnTo>
                  <a:pt x="94" y="473"/>
                </a:lnTo>
                <a:lnTo>
                  <a:pt x="105" y="471"/>
                </a:lnTo>
                <a:lnTo>
                  <a:pt x="131" y="471"/>
                </a:lnTo>
                <a:lnTo>
                  <a:pt x="142" y="473"/>
                </a:lnTo>
                <a:lnTo>
                  <a:pt x="149" y="478"/>
                </a:lnTo>
                <a:lnTo>
                  <a:pt x="154" y="487"/>
                </a:lnTo>
                <a:lnTo>
                  <a:pt x="156" y="496"/>
                </a:lnTo>
                <a:lnTo>
                  <a:pt x="154" y="507"/>
                </a:lnTo>
                <a:lnTo>
                  <a:pt x="149" y="516"/>
                </a:lnTo>
                <a:lnTo>
                  <a:pt x="142" y="522"/>
                </a:lnTo>
                <a:lnTo>
                  <a:pt x="131" y="524"/>
                </a:lnTo>
                <a:close/>
                <a:moveTo>
                  <a:pt x="262" y="733"/>
                </a:moveTo>
                <a:lnTo>
                  <a:pt x="236" y="733"/>
                </a:lnTo>
                <a:lnTo>
                  <a:pt x="225" y="731"/>
                </a:lnTo>
                <a:lnTo>
                  <a:pt x="216" y="726"/>
                </a:lnTo>
                <a:lnTo>
                  <a:pt x="211" y="716"/>
                </a:lnTo>
                <a:lnTo>
                  <a:pt x="209" y="707"/>
                </a:lnTo>
                <a:lnTo>
                  <a:pt x="211" y="696"/>
                </a:lnTo>
                <a:lnTo>
                  <a:pt x="216" y="687"/>
                </a:lnTo>
                <a:lnTo>
                  <a:pt x="225" y="682"/>
                </a:lnTo>
                <a:lnTo>
                  <a:pt x="236" y="680"/>
                </a:lnTo>
                <a:lnTo>
                  <a:pt x="262" y="680"/>
                </a:lnTo>
                <a:lnTo>
                  <a:pt x="273" y="682"/>
                </a:lnTo>
                <a:lnTo>
                  <a:pt x="280" y="687"/>
                </a:lnTo>
                <a:lnTo>
                  <a:pt x="285" y="696"/>
                </a:lnTo>
                <a:lnTo>
                  <a:pt x="287" y="707"/>
                </a:lnTo>
                <a:lnTo>
                  <a:pt x="285" y="716"/>
                </a:lnTo>
                <a:lnTo>
                  <a:pt x="280" y="726"/>
                </a:lnTo>
                <a:lnTo>
                  <a:pt x="273" y="731"/>
                </a:lnTo>
                <a:lnTo>
                  <a:pt x="262" y="733"/>
                </a:lnTo>
                <a:close/>
                <a:moveTo>
                  <a:pt x="262" y="627"/>
                </a:moveTo>
                <a:lnTo>
                  <a:pt x="236" y="627"/>
                </a:lnTo>
                <a:lnTo>
                  <a:pt x="225" y="626"/>
                </a:lnTo>
                <a:lnTo>
                  <a:pt x="216" y="620"/>
                </a:lnTo>
                <a:lnTo>
                  <a:pt x="211" y="613"/>
                </a:lnTo>
                <a:lnTo>
                  <a:pt x="209" y="602"/>
                </a:lnTo>
                <a:lnTo>
                  <a:pt x="211" y="591"/>
                </a:lnTo>
                <a:lnTo>
                  <a:pt x="216" y="584"/>
                </a:lnTo>
                <a:lnTo>
                  <a:pt x="225" y="578"/>
                </a:lnTo>
                <a:lnTo>
                  <a:pt x="236" y="576"/>
                </a:lnTo>
                <a:lnTo>
                  <a:pt x="262" y="576"/>
                </a:lnTo>
                <a:lnTo>
                  <a:pt x="273" y="578"/>
                </a:lnTo>
                <a:lnTo>
                  <a:pt x="280" y="584"/>
                </a:lnTo>
                <a:lnTo>
                  <a:pt x="285" y="591"/>
                </a:lnTo>
                <a:lnTo>
                  <a:pt x="287" y="602"/>
                </a:lnTo>
                <a:lnTo>
                  <a:pt x="285" y="613"/>
                </a:lnTo>
                <a:lnTo>
                  <a:pt x="280" y="620"/>
                </a:lnTo>
                <a:lnTo>
                  <a:pt x="273" y="626"/>
                </a:lnTo>
                <a:lnTo>
                  <a:pt x="262" y="627"/>
                </a:lnTo>
                <a:close/>
                <a:moveTo>
                  <a:pt x="262" y="524"/>
                </a:moveTo>
                <a:lnTo>
                  <a:pt x="236" y="524"/>
                </a:lnTo>
                <a:lnTo>
                  <a:pt x="225" y="522"/>
                </a:lnTo>
                <a:lnTo>
                  <a:pt x="216" y="516"/>
                </a:lnTo>
                <a:lnTo>
                  <a:pt x="211" y="507"/>
                </a:lnTo>
                <a:lnTo>
                  <a:pt x="209" y="496"/>
                </a:lnTo>
                <a:lnTo>
                  <a:pt x="211" y="487"/>
                </a:lnTo>
                <a:lnTo>
                  <a:pt x="216" y="478"/>
                </a:lnTo>
                <a:lnTo>
                  <a:pt x="225" y="473"/>
                </a:lnTo>
                <a:lnTo>
                  <a:pt x="236" y="471"/>
                </a:lnTo>
                <a:lnTo>
                  <a:pt x="262" y="471"/>
                </a:lnTo>
                <a:lnTo>
                  <a:pt x="273" y="473"/>
                </a:lnTo>
                <a:lnTo>
                  <a:pt x="280" y="478"/>
                </a:lnTo>
                <a:lnTo>
                  <a:pt x="285" y="487"/>
                </a:lnTo>
                <a:lnTo>
                  <a:pt x="287" y="496"/>
                </a:lnTo>
                <a:lnTo>
                  <a:pt x="285" y="507"/>
                </a:lnTo>
                <a:lnTo>
                  <a:pt x="280" y="516"/>
                </a:lnTo>
                <a:lnTo>
                  <a:pt x="273" y="522"/>
                </a:lnTo>
                <a:lnTo>
                  <a:pt x="262" y="524"/>
                </a:lnTo>
                <a:close/>
                <a:moveTo>
                  <a:pt x="393" y="733"/>
                </a:moveTo>
                <a:lnTo>
                  <a:pt x="367" y="733"/>
                </a:lnTo>
                <a:lnTo>
                  <a:pt x="356" y="731"/>
                </a:lnTo>
                <a:lnTo>
                  <a:pt x="347" y="726"/>
                </a:lnTo>
                <a:lnTo>
                  <a:pt x="342" y="716"/>
                </a:lnTo>
                <a:lnTo>
                  <a:pt x="340" y="707"/>
                </a:lnTo>
                <a:lnTo>
                  <a:pt x="342" y="696"/>
                </a:lnTo>
                <a:lnTo>
                  <a:pt x="347" y="687"/>
                </a:lnTo>
                <a:lnTo>
                  <a:pt x="356" y="682"/>
                </a:lnTo>
                <a:lnTo>
                  <a:pt x="367" y="680"/>
                </a:lnTo>
                <a:lnTo>
                  <a:pt x="393" y="680"/>
                </a:lnTo>
                <a:lnTo>
                  <a:pt x="403" y="682"/>
                </a:lnTo>
                <a:lnTo>
                  <a:pt x="411" y="687"/>
                </a:lnTo>
                <a:lnTo>
                  <a:pt x="416" y="696"/>
                </a:lnTo>
                <a:lnTo>
                  <a:pt x="418" y="707"/>
                </a:lnTo>
                <a:lnTo>
                  <a:pt x="416" y="716"/>
                </a:lnTo>
                <a:lnTo>
                  <a:pt x="411" y="726"/>
                </a:lnTo>
                <a:lnTo>
                  <a:pt x="403" y="731"/>
                </a:lnTo>
                <a:lnTo>
                  <a:pt x="393" y="733"/>
                </a:lnTo>
                <a:close/>
                <a:moveTo>
                  <a:pt x="393" y="627"/>
                </a:moveTo>
                <a:lnTo>
                  <a:pt x="367" y="627"/>
                </a:lnTo>
                <a:lnTo>
                  <a:pt x="356" y="626"/>
                </a:lnTo>
                <a:lnTo>
                  <a:pt x="347" y="620"/>
                </a:lnTo>
                <a:lnTo>
                  <a:pt x="342" y="613"/>
                </a:lnTo>
                <a:lnTo>
                  <a:pt x="340" y="602"/>
                </a:lnTo>
                <a:lnTo>
                  <a:pt x="342" y="591"/>
                </a:lnTo>
                <a:lnTo>
                  <a:pt x="347" y="584"/>
                </a:lnTo>
                <a:lnTo>
                  <a:pt x="356" y="578"/>
                </a:lnTo>
                <a:lnTo>
                  <a:pt x="367" y="576"/>
                </a:lnTo>
                <a:lnTo>
                  <a:pt x="393" y="576"/>
                </a:lnTo>
                <a:lnTo>
                  <a:pt x="403" y="578"/>
                </a:lnTo>
                <a:lnTo>
                  <a:pt x="411" y="584"/>
                </a:lnTo>
                <a:lnTo>
                  <a:pt x="416" y="591"/>
                </a:lnTo>
                <a:lnTo>
                  <a:pt x="418" y="602"/>
                </a:lnTo>
                <a:lnTo>
                  <a:pt x="416" y="613"/>
                </a:lnTo>
                <a:lnTo>
                  <a:pt x="411" y="620"/>
                </a:lnTo>
                <a:lnTo>
                  <a:pt x="403" y="626"/>
                </a:lnTo>
                <a:lnTo>
                  <a:pt x="393" y="627"/>
                </a:lnTo>
                <a:close/>
                <a:moveTo>
                  <a:pt x="393" y="524"/>
                </a:moveTo>
                <a:lnTo>
                  <a:pt x="367" y="524"/>
                </a:lnTo>
                <a:lnTo>
                  <a:pt x="356" y="522"/>
                </a:lnTo>
                <a:lnTo>
                  <a:pt x="347" y="516"/>
                </a:lnTo>
                <a:lnTo>
                  <a:pt x="342" y="507"/>
                </a:lnTo>
                <a:lnTo>
                  <a:pt x="340" y="496"/>
                </a:lnTo>
                <a:lnTo>
                  <a:pt x="342" y="487"/>
                </a:lnTo>
                <a:lnTo>
                  <a:pt x="347" y="478"/>
                </a:lnTo>
                <a:lnTo>
                  <a:pt x="356" y="473"/>
                </a:lnTo>
                <a:lnTo>
                  <a:pt x="367" y="471"/>
                </a:lnTo>
                <a:lnTo>
                  <a:pt x="393" y="471"/>
                </a:lnTo>
                <a:lnTo>
                  <a:pt x="403" y="473"/>
                </a:lnTo>
                <a:lnTo>
                  <a:pt x="411" y="478"/>
                </a:lnTo>
                <a:lnTo>
                  <a:pt x="416" y="487"/>
                </a:lnTo>
                <a:lnTo>
                  <a:pt x="418" y="496"/>
                </a:lnTo>
                <a:lnTo>
                  <a:pt x="416" y="507"/>
                </a:lnTo>
                <a:lnTo>
                  <a:pt x="411" y="516"/>
                </a:lnTo>
                <a:lnTo>
                  <a:pt x="403" y="522"/>
                </a:lnTo>
                <a:lnTo>
                  <a:pt x="393" y="524"/>
                </a:lnTo>
                <a:close/>
                <a:moveTo>
                  <a:pt x="418" y="393"/>
                </a:moveTo>
                <a:lnTo>
                  <a:pt x="418" y="393"/>
                </a:lnTo>
                <a:lnTo>
                  <a:pt x="416" y="404"/>
                </a:lnTo>
                <a:lnTo>
                  <a:pt x="411" y="411"/>
                </a:lnTo>
                <a:lnTo>
                  <a:pt x="403" y="416"/>
                </a:lnTo>
                <a:lnTo>
                  <a:pt x="393" y="418"/>
                </a:lnTo>
                <a:lnTo>
                  <a:pt x="105" y="418"/>
                </a:lnTo>
                <a:lnTo>
                  <a:pt x="94" y="416"/>
                </a:lnTo>
                <a:lnTo>
                  <a:pt x="87" y="411"/>
                </a:lnTo>
                <a:lnTo>
                  <a:pt x="80" y="404"/>
                </a:lnTo>
                <a:lnTo>
                  <a:pt x="78" y="393"/>
                </a:lnTo>
                <a:lnTo>
                  <a:pt x="78" y="184"/>
                </a:lnTo>
                <a:lnTo>
                  <a:pt x="80" y="173"/>
                </a:lnTo>
                <a:lnTo>
                  <a:pt x="87" y="166"/>
                </a:lnTo>
                <a:lnTo>
                  <a:pt x="94" y="160"/>
                </a:lnTo>
                <a:lnTo>
                  <a:pt x="105" y="156"/>
                </a:lnTo>
                <a:lnTo>
                  <a:pt x="393" y="156"/>
                </a:lnTo>
                <a:lnTo>
                  <a:pt x="403" y="160"/>
                </a:lnTo>
                <a:lnTo>
                  <a:pt x="411" y="166"/>
                </a:lnTo>
                <a:lnTo>
                  <a:pt x="416" y="173"/>
                </a:lnTo>
                <a:lnTo>
                  <a:pt x="418" y="184"/>
                </a:lnTo>
                <a:lnTo>
                  <a:pt x="418" y="393"/>
                </a:lnTo>
                <a:close/>
              </a:path>
            </a:pathLst>
          </a:custGeom>
          <a:solidFill>
            <a:srgbClr val="336699"/>
          </a:solidFill>
          <a:ln>
            <a:noFill/>
          </a:ln>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55384"/>
              </a:solidFill>
              <a:effectLst/>
              <a:uLnTx/>
              <a:uFillTx/>
              <a:latin typeface="Calibri"/>
              <a:ea typeface="+mn-ea"/>
              <a:cs typeface="+mn-cs"/>
            </a:endParaRPr>
          </a:p>
        </p:txBody>
      </p:sp>
      <p:pic>
        <p:nvPicPr>
          <p:cNvPr id="95"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3557" y="660501"/>
            <a:ext cx="697915" cy="763698"/>
          </a:xfrm>
          <a:prstGeom prst="rect">
            <a:avLst/>
          </a:prstGeom>
        </p:spPr>
      </p:pic>
      <p:pic>
        <p:nvPicPr>
          <p:cNvPr id="96"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3340" y="783537"/>
            <a:ext cx="724553" cy="770556"/>
          </a:xfrm>
          <a:prstGeom prst="rect">
            <a:avLst/>
          </a:prstGeom>
        </p:spPr>
      </p:pic>
      <p:sp>
        <p:nvSpPr>
          <p:cNvPr id="98" name="Rounded Rectangle 97"/>
          <p:cNvSpPr/>
          <p:nvPr/>
        </p:nvSpPr>
        <p:spPr>
          <a:xfrm>
            <a:off x="6598359" y="5405557"/>
            <a:ext cx="901272" cy="253369"/>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a:ea typeface="+mn-ea"/>
                <a:cs typeface="+mn-cs"/>
              </a:rPr>
              <a:t>SOAP</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99" name="TextBox 98"/>
          <p:cNvSpPr txBox="1"/>
          <p:nvPr/>
        </p:nvSpPr>
        <p:spPr>
          <a:xfrm>
            <a:off x="8530706" y="708008"/>
            <a:ext cx="2308774" cy="369332"/>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smtClean="0">
                <a:ln>
                  <a:noFill/>
                </a:ln>
                <a:solidFill>
                  <a:prstClr val="black"/>
                </a:solidFill>
                <a:effectLst/>
                <a:uLnTx/>
                <a:uFillTx/>
                <a:latin typeface="Calibri"/>
                <a:ea typeface="+mn-ea"/>
                <a:cs typeface="+mn-cs"/>
              </a:rPr>
              <a:t>API Ecosystem</a:t>
            </a:r>
            <a:r>
              <a:rPr kumimoji="0" lang="en-US" b="1" i="0" u="none" strike="noStrike" kern="1200" cap="none" spc="0" normalizeH="0" noProof="0" dirty="0" smtClean="0">
                <a:ln>
                  <a:noFill/>
                </a:ln>
                <a:solidFill>
                  <a:prstClr val="black"/>
                </a:solidFill>
                <a:effectLst/>
                <a:uLnTx/>
                <a:uFillTx/>
                <a:latin typeface="Calibri"/>
                <a:ea typeface="+mn-ea"/>
                <a:cs typeface="+mn-cs"/>
              </a:rPr>
              <a:t> </a:t>
            </a:r>
            <a:r>
              <a:rPr kumimoji="0" lang="en-US" b="1" i="0" u="none" strike="noStrike" kern="1200" cap="none" spc="0" normalizeH="0" noProof="0" dirty="0" err="1" smtClean="0">
                <a:ln>
                  <a:noFill/>
                </a:ln>
                <a:solidFill>
                  <a:prstClr val="black"/>
                </a:solidFill>
                <a:effectLst/>
                <a:uLnTx/>
                <a:uFillTx/>
                <a:latin typeface="Calibri"/>
                <a:ea typeface="+mn-ea"/>
                <a:cs typeface="+mn-cs"/>
              </a:rPr>
              <a:t>Soc</a:t>
            </a:r>
            <a:r>
              <a:rPr kumimoji="0" lang="en-US" b="1" i="0" u="none" strike="noStrike" kern="1200" cap="none" spc="0" normalizeH="0" noProof="0" dirty="0" smtClean="0">
                <a:ln>
                  <a:noFill/>
                </a:ln>
                <a:solidFill>
                  <a:prstClr val="black"/>
                </a:solidFill>
                <a:effectLst/>
                <a:uLnTx/>
                <a:uFillTx/>
                <a:latin typeface="Calibri"/>
                <a:ea typeface="+mn-ea"/>
                <a:cs typeface="+mn-cs"/>
              </a:rPr>
              <a:t> Sec</a:t>
            </a:r>
            <a:endParaRPr kumimoji="0" lang="en-US" b="1" i="0" u="none" strike="noStrike" kern="1200" cap="none" spc="0" normalizeH="0" baseline="0" noProof="0" dirty="0">
              <a:ln>
                <a:noFill/>
              </a:ln>
              <a:solidFill>
                <a:prstClr val="black"/>
              </a:solidFill>
              <a:effectLst/>
              <a:uLnTx/>
              <a:uFillTx/>
              <a:latin typeface="Calibri"/>
              <a:ea typeface="+mn-ea"/>
              <a:cs typeface="+mn-cs"/>
            </a:endParaRPr>
          </a:p>
        </p:txBody>
      </p:sp>
      <p:sp>
        <p:nvSpPr>
          <p:cNvPr id="105" name="Rounded Rectangle 104"/>
          <p:cNvSpPr/>
          <p:nvPr/>
        </p:nvSpPr>
        <p:spPr>
          <a:xfrm>
            <a:off x="4106699" y="732012"/>
            <a:ext cx="4224428" cy="1041847"/>
          </a:xfrm>
          <a:prstGeom prst="roundRect">
            <a:avLst/>
          </a:prstGeom>
          <a:noFill/>
          <a:ln w="19050">
            <a:solidFill>
              <a:schemeClr val="accent2"/>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1" name="TextBox 110"/>
          <p:cNvSpPr txBox="1"/>
          <p:nvPr/>
        </p:nvSpPr>
        <p:spPr>
          <a:xfrm>
            <a:off x="8530706" y="2763032"/>
            <a:ext cx="1399807" cy="369332"/>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smtClean="0">
                <a:ln>
                  <a:noFill/>
                </a:ln>
                <a:solidFill>
                  <a:prstClr val="black"/>
                </a:solidFill>
                <a:effectLst/>
                <a:uLnTx/>
                <a:uFillTx/>
                <a:latin typeface="Calibri"/>
                <a:ea typeface="+mn-ea"/>
                <a:cs typeface="+mn-cs"/>
              </a:rPr>
              <a:t>API Gateway</a:t>
            </a:r>
            <a:endParaRPr kumimoji="0" lang="en-US" b="1" i="0" u="none" strike="noStrike" kern="1200" cap="none" spc="0" normalizeH="0" baseline="0" noProof="0" dirty="0">
              <a:ln>
                <a:noFill/>
              </a:ln>
              <a:solidFill>
                <a:prstClr val="black"/>
              </a:solidFill>
              <a:effectLst/>
              <a:uLnTx/>
              <a:uFillTx/>
              <a:latin typeface="Calibri"/>
              <a:ea typeface="+mn-ea"/>
              <a:cs typeface="+mn-cs"/>
            </a:endParaRPr>
          </a:p>
        </p:txBody>
      </p:sp>
      <p:sp>
        <p:nvSpPr>
          <p:cNvPr id="112" name="TextBox 111"/>
          <p:cNvSpPr txBox="1"/>
          <p:nvPr/>
        </p:nvSpPr>
        <p:spPr>
          <a:xfrm>
            <a:off x="1001121" y="4057541"/>
            <a:ext cx="1707903" cy="369332"/>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smtClean="0">
                <a:ln>
                  <a:noFill/>
                </a:ln>
                <a:solidFill>
                  <a:prstClr val="black"/>
                </a:solidFill>
                <a:effectLst/>
                <a:uLnTx/>
                <a:uFillTx/>
                <a:latin typeface="Calibri"/>
                <a:ea typeface="+mn-ea"/>
                <a:cs typeface="+mn-cs"/>
              </a:rPr>
              <a:t>API Governance</a:t>
            </a:r>
            <a:endParaRPr kumimoji="0" lang="en-US" b="1" i="0" u="none" strike="noStrike" kern="1200" cap="none" spc="0" normalizeH="0" baseline="0" noProof="0" dirty="0">
              <a:ln>
                <a:noFill/>
              </a:ln>
              <a:solidFill>
                <a:prstClr val="black"/>
              </a:solidFill>
              <a:effectLst/>
              <a:uLnTx/>
              <a:uFillTx/>
              <a:latin typeface="Calibri"/>
              <a:ea typeface="+mn-ea"/>
              <a:cs typeface="+mn-cs"/>
            </a:endParaRPr>
          </a:p>
        </p:txBody>
      </p:sp>
      <p:sp>
        <p:nvSpPr>
          <p:cNvPr id="129" name="TextBox 128"/>
          <p:cNvSpPr txBox="1"/>
          <p:nvPr/>
        </p:nvSpPr>
        <p:spPr>
          <a:xfrm>
            <a:off x="8530706" y="5268676"/>
            <a:ext cx="2095511" cy="369332"/>
          </a:xfrm>
          <a:prstGeom prst="rect">
            <a:avLst/>
          </a:prstGeom>
          <a:noFill/>
        </p:spPr>
        <p:txBody>
          <a:bodyPr wrap="square" rtlCol="0">
            <a:spAutoFit/>
          </a:bodyPr>
          <a:lstStyle/>
          <a:p>
            <a:pPr marL="0" marR="0" lvl="0" indent="0" defTabSz="121917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smtClean="0">
                <a:ln>
                  <a:noFill/>
                </a:ln>
                <a:solidFill>
                  <a:prstClr val="black"/>
                </a:solidFill>
                <a:effectLst/>
                <a:uLnTx/>
                <a:uFillTx/>
                <a:latin typeface="Calibri"/>
                <a:ea typeface="+mn-ea"/>
                <a:cs typeface="+mn-cs"/>
              </a:rPr>
              <a:t>API Development</a:t>
            </a:r>
            <a:endParaRPr kumimoji="0" lang="en-US" b="1" i="0" u="none" strike="noStrike" kern="1200" cap="none" spc="0" normalizeH="0" baseline="0" noProof="0" dirty="0">
              <a:ln>
                <a:noFill/>
              </a:ln>
              <a:solidFill>
                <a:prstClr val="black"/>
              </a:solidFill>
              <a:effectLst/>
              <a:uLnTx/>
              <a:uFillTx/>
              <a:latin typeface="Calibri"/>
              <a:ea typeface="+mn-ea"/>
              <a:cs typeface="+mn-cs"/>
            </a:endParaRPr>
          </a:p>
        </p:txBody>
      </p:sp>
      <p:sp>
        <p:nvSpPr>
          <p:cNvPr id="130" name="TextBox 129"/>
          <p:cNvSpPr txBox="1"/>
          <p:nvPr/>
        </p:nvSpPr>
        <p:spPr>
          <a:xfrm>
            <a:off x="6769313" y="1380017"/>
            <a:ext cx="1669954"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Calibri"/>
                <a:ea typeface="+mn-ea"/>
                <a:cs typeface="+mn-cs"/>
              </a:rPr>
              <a:t>Client&amp; Partners Applications</a:t>
            </a: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36" name="TextBox 135"/>
          <p:cNvSpPr txBox="1"/>
          <p:nvPr/>
        </p:nvSpPr>
        <p:spPr>
          <a:xfrm>
            <a:off x="1001121" y="5211061"/>
            <a:ext cx="1644964" cy="369332"/>
          </a:xfrm>
          <a:prstGeom prst="rect">
            <a:avLst/>
          </a:prstGeom>
          <a:noFill/>
        </p:spPr>
        <p:txBody>
          <a:bodyPr wrap="square" rtlCol="0">
            <a:spAutoFit/>
          </a:bodyPr>
          <a:lstStyle/>
          <a:p>
            <a:pPr marL="0" marR="0" lvl="0" indent="0" defTabSz="121917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smtClean="0">
                <a:ln>
                  <a:noFill/>
                </a:ln>
                <a:solidFill>
                  <a:prstClr val="black"/>
                </a:solidFill>
                <a:effectLst/>
                <a:uLnTx/>
                <a:uFillTx/>
                <a:latin typeface="Calibri"/>
                <a:ea typeface="+mn-ea"/>
                <a:cs typeface="+mn-cs"/>
              </a:rPr>
              <a:t>API </a:t>
            </a:r>
            <a:r>
              <a:rPr kumimoji="0" lang="en-US" b="1" i="0" u="none" strike="noStrike" kern="1200" cap="none" spc="0" normalizeH="0" noProof="0" dirty="0" smtClean="0">
                <a:ln>
                  <a:noFill/>
                </a:ln>
                <a:solidFill>
                  <a:prstClr val="black"/>
                </a:solidFill>
                <a:effectLst/>
                <a:uLnTx/>
                <a:uFillTx/>
                <a:latin typeface="Calibri"/>
                <a:ea typeface="+mn-ea"/>
                <a:cs typeface="+mn-cs"/>
              </a:rPr>
              <a:t>Reporting</a:t>
            </a:r>
            <a:endParaRPr kumimoji="0" lang="en-US" b="1" i="0" u="none" strike="noStrike" kern="1200" cap="none" spc="0" normalizeH="0" baseline="0" noProof="0" dirty="0">
              <a:ln>
                <a:noFill/>
              </a:ln>
              <a:solidFill>
                <a:prstClr val="black"/>
              </a:solidFill>
              <a:effectLst/>
              <a:uLnTx/>
              <a:uFillTx/>
              <a:latin typeface="Calibri"/>
              <a:ea typeface="+mn-ea"/>
              <a:cs typeface="+mn-cs"/>
            </a:endParaRPr>
          </a:p>
        </p:txBody>
      </p:sp>
      <p:sp>
        <p:nvSpPr>
          <p:cNvPr id="146" name="Rounded Rectangle 145"/>
          <p:cNvSpPr/>
          <p:nvPr/>
        </p:nvSpPr>
        <p:spPr>
          <a:xfrm>
            <a:off x="4144952" y="4521181"/>
            <a:ext cx="4209321" cy="2189470"/>
          </a:xfrm>
          <a:prstGeom prst="roundRect">
            <a:avLst/>
          </a:prstGeom>
          <a:noFill/>
          <a:ln w="19050">
            <a:solidFill>
              <a:schemeClr val="accent2"/>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7" name="TextBox 146"/>
          <p:cNvSpPr txBox="1"/>
          <p:nvPr/>
        </p:nvSpPr>
        <p:spPr>
          <a:xfrm>
            <a:off x="6900908" y="4700592"/>
            <a:ext cx="155487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Calibri"/>
              </a:rPr>
              <a:t>Smals API’s Application &amp; Tools</a:t>
            </a:r>
            <a:endParaRPr kumimoji="0" lang="en-US" sz="1200" b="1" i="0" u="none" strike="noStrike" kern="1200" cap="none" spc="0" normalizeH="0" baseline="0" noProof="0" dirty="0">
              <a:ln>
                <a:noFill/>
              </a:ln>
              <a:solidFill>
                <a:prstClr val="black"/>
              </a:solidFill>
              <a:effectLst/>
              <a:uLnTx/>
              <a:uFillTx/>
              <a:latin typeface="Calibri"/>
            </a:endParaRPr>
          </a:p>
        </p:txBody>
      </p:sp>
      <p:sp>
        <p:nvSpPr>
          <p:cNvPr id="151" name="TextBox 150"/>
          <p:cNvSpPr txBox="1"/>
          <p:nvPr/>
        </p:nvSpPr>
        <p:spPr>
          <a:xfrm>
            <a:off x="1001121" y="1767496"/>
            <a:ext cx="2074350" cy="369332"/>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smtClean="0">
                <a:ln>
                  <a:noFill/>
                </a:ln>
                <a:solidFill>
                  <a:prstClr val="black"/>
                </a:solidFill>
                <a:effectLst/>
                <a:uLnTx/>
                <a:uFillTx/>
                <a:latin typeface="Calibri"/>
                <a:ea typeface="+mn-ea"/>
                <a:cs typeface="+mn-cs"/>
              </a:rPr>
              <a:t>API Communication</a:t>
            </a:r>
            <a:endParaRPr kumimoji="0" lang="en-US" b="1" i="0" u="none" strike="noStrike" kern="1200" cap="none" spc="0" normalizeH="0" baseline="0" noProof="0" dirty="0">
              <a:ln>
                <a:noFill/>
              </a:ln>
              <a:solidFill>
                <a:prstClr val="black"/>
              </a:solidFill>
              <a:effectLst/>
              <a:uLnTx/>
              <a:uFillTx/>
              <a:latin typeface="Calibri"/>
              <a:ea typeface="+mn-ea"/>
              <a:cs typeface="+mn-cs"/>
            </a:endParaRPr>
          </a:p>
        </p:txBody>
      </p:sp>
      <p:sp>
        <p:nvSpPr>
          <p:cNvPr id="152" name="TextBox 151"/>
          <p:cNvSpPr txBox="1"/>
          <p:nvPr/>
        </p:nvSpPr>
        <p:spPr>
          <a:xfrm>
            <a:off x="1001121" y="2921307"/>
            <a:ext cx="1840760" cy="369332"/>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smtClean="0">
                <a:ln>
                  <a:noFill/>
                </a:ln>
                <a:solidFill>
                  <a:prstClr val="black"/>
                </a:solidFill>
                <a:effectLst/>
                <a:uLnTx/>
                <a:uFillTx/>
                <a:latin typeface="Calibri"/>
                <a:ea typeface="+mn-ea"/>
                <a:cs typeface="+mn-cs"/>
              </a:rPr>
              <a:t>API Management</a:t>
            </a:r>
            <a:endParaRPr kumimoji="0" lang="en-US" b="1" i="0" u="none" strike="noStrike" kern="1200" cap="none" spc="0" normalizeH="0" baseline="0" noProof="0" dirty="0">
              <a:ln>
                <a:noFill/>
              </a:ln>
              <a:solidFill>
                <a:prstClr val="black"/>
              </a:solidFill>
              <a:effectLst/>
              <a:uLnTx/>
              <a:uFillTx/>
              <a:latin typeface="Calibri"/>
              <a:ea typeface="+mn-ea"/>
              <a:cs typeface="+mn-cs"/>
            </a:endParaRPr>
          </a:p>
        </p:txBody>
      </p:sp>
      <p:sp>
        <p:nvSpPr>
          <p:cNvPr id="166" name="TextBox 165"/>
          <p:cNvSpPr txBox="1"/>
          <p:nvPr/>
        </p:nvSpPr>
        <p:spPr>
          <a:xfrm>
            <a:off x="5079650" y="2171875"/>
            <a:ext cx="938100" cy="230832"/>
          </a:xfrm>
          <a:prstGeom prst="rect">
            <a:avLst/>
          </a:prstGeom>
          <a:noFill/>
          <a:ln>
            <a:no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Calibri"/>
                <a:ea typeface="+mn-ea"/>
                <a:cs typeface="+mn-cs"/>
              </a:rPr>
              <a:t>API Portal</a:t>
            </a:r>
            <a:endParaRPr kumimoji="0" lang="en-US" sz="900" b="1" i="0" u="none" strike="noStrike" kern="1200" cap="none" spc="0" normalizeH="0" baseline="0" noProof="0" dirty="0">
              <a:ln>
                <a:noFill/>
              </a:ln>
              <a:solidFill>
                <a:prstClr val="black"/>
              </a:solidFill>
              <a:effectLst/>
              <a:uLnTx/>
              <a:uFillTx/>
              <a:latin typeface="Calibri"/>
              <a:ea typeface="+mn-ea"/>
              <a:cs typeface="+mn-cs"/>
            </a:endParaRPr>
          </a:p>
        </p:txBody>
      </p:sp>
      <p:sp>
        <p:nvSpPr>
          <p:cNvPr id="176" name="TextBox 175"/>
          <p:cNvSpPr txBox="1"/>
          <p:nvPr/>
        </p:nvSpPr>
        <p:spPr>
          <a:xfrm>
            <a:off x="8530706" y="3960941"/>
            <a:ext cx="2392009" cy="369332"/>
          </a:xfrm>
          <a:prstGeom prst="rect">
            <a:avLst/>
          </a:prstGeom>
          <a:noFill/>
        </p:spPr>
        <p:txBody>
          <a:bodyPr wrap="square" rtlCol="0">
            <a:spAutoFit/>
          </a:bodyPr>
          <a:lstStyle/>
          <a:p>
            <a:pPr marL="0" marR="0" lvl="0" indent="0" defTabSz="121917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smtClean="0">
                <a:ln>
                  <a:noFill/>
                </a:ln>
                <a:solidFill>
                  <a:prstClr val="black"/>
                </a:solidFill>
                <a:effectLst/>
                <a:uLnTx/>
                <a:uFillTx/>
                <a:latin typeface="Calibri"/>
                <a:ea typeface="+mn-ea"/>
                <a:cs typeface="+mn-cs"/>
              </a:rPr>
              <a:t>API Architecture</a:t>
            </a:r>
            <a:endParaRPr kumimoji="0" lang="en-US" b="1" i="0" u="none" strike="noStrike" kern="1200" cap="none" spc="0" normalizeH="0" baseline="0" noProof="0" dirty="0">
              <a:ln>
                <a:noFill/>
              </a:ln>
              <a:solidFill>
                <a:prstClr val="black"/>
              </a:solidFill>
              <a:effectLst/>
              <a:uLnTx/>
              <a:uFillTx/>
              <a:latin typeface="Calibri"/>
              <a:ea typeface="+mn-ea"/>
              <a:cs typeface="+mn-cs"/>
            </a:endParaRPr>
          </a:p>
        </p:txBody>
      </p:sp>
      <p:sp>
        <p:nvSpPr>
          <p:cNvPr id="185" name="TextBox 184"/>
          <p:cNvSpPr txBox="1"/>
          <p:nvPr/>
        </p:nvSpPr>
        <p:spPr>
          <a:xfrm>
            <a:off x="1001121" y="5880510"/>
            <a:ext cx="1669308" cy="369332"/>
          </a:xfrm>
          <a:prstGeom prst="rect">
            <a:avLst/>
          </a:prstGeom>
          <a:noFill/>
        </p:spPr>
        <p:txBody>
          <a:bodyPr wrap="square" rtlCol="0">
            <a:spAutoFit/>
          </a:bodyPr>
          <a:lstStyle/>
          <a:p>
            <a:pPr marL="0" marR="0" lvl="0" indent="0" defTabSz="121917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smtClean="0">
                <a:ln>
                  <a:noFill/>
                </a:ln>
                <a:solidFill>
                  <a:prstClr val="black"/>
                </a:solidFill>
                <a:effectLst/>
                <a:uLnTx/>
                <a:uFillTx/>
                <a:latin typeface="Calibri"/>
              </a:rPr>
              <a:t>API </a:t>
            </a:r>
            <a:r>
              <a:rPr kumimoji="0" lang="en-US" b="1" i="0" u="none" strike="noStrike" kern="1200" cap="none" spc="0" normalizeH="0" baseline="0" dirty="0" smtClean="0">
                <a:ln>
                  <a:noFill/>
                </a:ln>
                <a:solidFill>
                  <a:prstClr val="black"/>
                </a:solidFill>
                <a:effectLst/>
                <a:uLnTx/>
                <a:uFillTx/>
                <a:latin typeface="Calibri"/>
              </a:rPr>
              <a:t>Oper</a:t>
            </a:r>
            <a:r>
              <a:rPr lang="en-US" b="1" dirty="0" smtClean="0">
                <a:solidFill>
                  <a:prstClr val="black"/>
                </a:solidFill>
                <a:latin typeface="Calibri"/>
              </a:rPr>
              <a:t>ations</a:t>
            </a:r>
            <a:endParaRPr kumimoji="0" lang="en-US" b="1" i="0" u="none" strike="noStrike" kern="1200" cap="none" spc="0" normalizeH="0" baseline="0" dirty="0">
              <a:ln>
                <a:noFill/>
              </a:ln>
              <a:solidFill>
                <a:prstClr val="black"/>
              </a:solidFill>
              <a:effectLst/>
              <a:uLnTx/>
              <a:uFillTx/>
              <a:latin typeface="Calibri"/>
            </a:endParaRPr>
          </a:p>
        </p:txBody>
      </p:sp>
      <p:sp>
        <p:nvSpPr>
          <p:cNvPr id="192" name="TextBox 191"/>
          <p:cNvSpPr txBox="1"/>
          <p:nvPr/>
        </p:nvSpPr>
        <p:spPr>
          <a:xfrm>
            <a:off x="4183489" y="4748365"/>
            <a:ext cx="1554870" cy="27699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Calibri"/>
              </a:rPr>
              <a:t>Smals Governance</a:t>
            </a:r>
            <a:endParaRPr kumimoji="0" lang="en-US" sz="1200" b="1" i="0" u="none" strike="noStrike" kern="1200" cap="none" spc="0" normalizeH="0" baseline="0" noProof="0" dirty="0">
              <a:ln>
                <a:noFill/>
              </a:ln>
              <a:solidFill>
                <a:prstClr val="black"/>
              </a:solidFill>
              <a:effectLst/>
              <a:uLnTx/>
              <a:uFillTx/>
              <a:latin typeface="Calibri"/>
            </a:endParaRPr>
          </a:p>
        </p:txBody>
      </p:sp>
      <p:sp>
        <p:nvSpPr>
          <p:cNvPr id="195" name="TextBox 194"/>
          <p:cNvSpPr txBox="1"/>
          <p:nvPr/>
        </p:nvSpPr>
        <p:spPr>
          <a:xfrm>
            <a:off x="4846758" y="6273239"/>
            <a:ext cx="1035475" cy="27699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Calibri"/>
                <a:ea typeface="+mn-ea"/>
                <a:cs typeface="+mn-cs"/>
              </a:rPr>
              <a:t>API Providers</a:t>
            </a: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96" name="Picture 19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5202" y="5757214"/>
            <a:ext cx="742101" cy="578670"/>
          </a:xfrm>
          <a:prstGeom prst="rect">
            <a:avLst/>
          </a:prstGeom>
        </p:spPr>
      </p:pic>
      <p:pic>
        <p:nvPicPr>
          <p:cNvPr id="3" name="Picture 2"/>
          <p:cNvPicPr>
            <a:picLocks noChangeAspect="1"/>
          </p:cNvPicPr>
          <p:nvPr/>
        </p:nvPicPr>
        <p:blipFill>
          <a:blip r:embed="rId7"/>
          <a:stretch>
            <a:fillRect/>
          </a:stretch>
        </p:blipFill>
        <p:spPr>
          <a:xfrm>
            <a:off x="4239234" y="2095820"/>
            <a:ext cx="328129" cy="417061"/>
          </a:xfrm>
          <a:prstGeom prst="rect">
            <a:avLst/>
          </a:prstGeom>
        </p:spPr>
      </p:pic>
      <p:sp>
        <p:nvSpPr>
          <p:cNvPr id="114" name="Rectangle 113"/>
          <p:cNvSpPr/>
          <p:nvPr/>
        </p:nvSpPr>
        <p:spPr>
          <a:xfrm>
            <a:off x="8795918" y="5671040"/>
            <a:ext cx="2387064" cy="584775"/>
          </a:xfrm>
          <a:prstGeom prst="rect">
            <a:avLst/>
          </a:prstGeom>
        </p:spPr>
        <p:txBody>
          <a:bodyPr wrap="none">
            <a:spAutoFit/>
          </a:bodyPr>
          <a:lstStyle/>
          <a:p>
            <a:pPr marL="171450" indent="-171450">
              <a:buClr>
                <a:srgbClr val="9B008F"/>
              </a:buClr>
              <a:buFont typeface="Wingdings" panose="05000000000000000000" pitchFamily="2" charset="2"/>
              <a:buChar char="ü"/>
            </a:pPr>
            <a:r>
              <a:rPr lang="en-US" sz="1600" dirty="0" smtClean="0">
                <a:solidFill>
                  <a:schemeClr val="accent6"/>
                </a:solidFill>
                <a:latin typeface="Calibri" panose="020F0502020204030204" pitchFamily="34" charset="0"/>
                <a:ea typeface="Calibri" panose="020F0502020204030204" pitchFamily="34" charset="0"/>
                <a:cs typeface="Times New Roman" panose="02020603050405020304" pitchFamily="18" charset="0"/>
              </a:rPr>
              <a:t>development Guidelines</a:t>
            </a:r>
          </a:p>
          <a:p>
            <a:pPr marL="171450" indent="-171450">
              <a:buClr>
                <a:srgbClr val="9B008F"/>
              </a:buClr>
              <a:buFont typeface="Wingdings" panose="05000000000000000000" pitchFamily="2" charset="2"/>
              <a:buChar char="ü"/>
            </a:pPr>
            <a:r>
              <a:rPr lang="en-US" sz="1600" dirty="0" smtClean="0">
                <a:solidFill>
                  <a:schemeClr val="accent6"/>
                </a:solidFill>
                <a:latin typeface="Calibri" panose="020F0502020204030204" pitchFamily="34" charset="0"/>
                <a:ea typeface="Calibri" panose="020F0502020204030204" pitchFamily="34" charset="0"/>
                <a:cs typeface="Times New Roman" panose="02020603050405020304" pitchFamily="18" charset="0"/>
              </a:rPr>
              <a:t>API Trainings</a:t>
            </a:r>
            <a:endParaRPr lang="en-US" sz="1600" dirty="0">
              <a:solidFill>
                <a:schemeClr val="accent6"/>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5" name="Rectangle 114"/>
          <p:cNvSpPr/>
          <p:nvPr/>
        </p:nvSpPr>
        <p:spPr>
          <a:xfrm>
            <a:off x="8795918" y="4224274"/>
            <a:ext cx="3235886" cy="344069"/>
          </a:xfrm>
          <a:prstGeom prst="rect">
            <a:avLst/>
          </a:prstGeom>
        </p:spPr>
        <p:txBody>
          <a:bodyPr wrap="none">
            <a:spAutoFit/>
          </a:bodyPr>
          <a:lstStyle/>
          <a:p>
            <a:pPr marL="171450" indent="-171450">
              <a:lnSpc>
                <a:spcPct val="107000"/>
              </a:lnSpc>
              <a:spcAft>
                <a:spcPts val="800"/>
              </a:spcAft>
              <a:buClr>
                <a:srgbClr val="9B008F"/>
              </a:buClr>
              <a:buFont typeface="Wingdings" panose="05000000000000000000" pitchFamily="2" charset="2"/>
              <a:buChar char="ü"/>
            </a:pPr>
            <a:r>
              <a:rPr lang="en-US" sz="1600" dirty="0" smtClean="0">
                <a:solidFill>
                  <a:schemeClr val="accent6"/>
                </a:solidFill>
                <a:latin typeface="Calibri" panose="020F0502020204030204" pitchFamily="34" charset="0"/>
                <a:ea typeface="Calibri" panose="020F0502020204030204" pitchFamily="34" charset="0"/>
                <a:cs typeface="Times New Roman" panose="02020603050405020304" pitchFamily="18" charset="0"/>
              </a:rPr>
              <a:t>G-Cloud Platform is the reference</a:t>
            </a:r>
            <a:endParaRPr lang="en-US" sz="1600" dirty="0">
              <a:solidFill>
                <a:schemeClr val="accent6"/>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6" name="Rectangle 115"/>
          <p:cNvSpPr/>
          <p:nvPr/>
        </p:nvSpPr>
        <p:spPr>
          <a:xfrm>
            <a:off x="8795918" y="3094671"/>
            <a:ext cx="1913729" cy="355803"/>
          </a:xfrm>
          <a:prstGeom prst="rect">
            <a:avLst/>
          </a:prstGeom>
        </p:spPr>
        <p:txBody>
          <a:bodyPr wrap="none">
            <a:spAutoFit/>
          </a:bodyPr>
          <a:lstStyle/>
          <a:p>
            <a:pPr marL="285750" indent="-285750">
              <a:lnSpc>
                <a:spcPct val="107000"/>
              </a:lnSpc>
              <a:spcAft>
                <a:spcPts val="800"/>
              </a:spcAft>
              <a:buClr>
                <a:srgbClr val="9B008F"/>
              </a:buClr>
              <a:buFont typeface="Wingdings" panose="05000000000000000000" pitchFamily="2" charset="2"/>
              <a:buChar char="ü"/>
            </a:pPr>
            <a:r>
              <a:rPr lang="en-US" sz="1600" dirty="0" smtClean="0">
                <a:solidFill>
                  <a:schemeClr val="accent6"/>
                </a:solidFill>
                <a:latin typeface="Calibri" panose="020F0502020204030204" pitchFamily="34" charset="0"/>
                <a:ea typeface="Calibri" panose="020F0502020204030204" pitchFamily="34" charset="0"/>
                <a:cs typeface="Times New Roman" panose="02020603050405020304" pitchFamily="18" charset="0"/>
              </a:rPr>
              <a:t>tool API Gateway</a:t>
            </a:r>
            <a:endParaRPr lang="en-US" sz="1600" dirty="0">
              <a:solidFill>
                <a:schemeClr val="accent6"/>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7" name="Rectangle 116"/>
          <p:cNvSpPr/>
          <p:nvPr/>
        </p:nvSpPr>
        <p:spPr>
          <a:xfrm>
            <a:off x="1020940" y="1996174"/>
            <a:ext cx="2147511" cy="584775"/>
          </a:xfrm>
          <a:prstGeom prst="rect">
            <a:avLst/>
          </a:prstGeom>
        </p:spPr>
        <p:txBody>
          <a:bodyPr wrap="none">
            <a:spAutoFit/>
          </a:bodyPr>
          <a:lstStyle/>
          <a:p>
            <a:pPr marL="171450" indent="-171450">
              <a:buClr>
                <a:srgbClr val="9B008F"/>
              </a:buClr>
              <a:buFont typeface="Wingdings" panose="05000000000000000000" pitchFamily="2" charset="2"/>
              <a:buChar char="ü"/>
            </a:pPr>
            <a:r>
              <a:rPr lang="en-US" sz="1600" dirty="0" err="1">
                <a:solidFill>
                  <a:schemeClr val="accent6"/>
                </a:solidFill>
                <a:latin typeface="Calibri" panose="020F0502020204030204" pitchFamily="34" charset="0"/>
                <a:ea typeface="Calibri" panose="020F0502020204030204" pitchFamily="34" charset="0"/>
                <a:cs typeface="Times New Roman" panose="02020603050405020304" pitchFamily="18" charset="0"/>
              </a:rPr>
              <a:t>r</a:t>
            </a:r>
            <a:r>
              <a:rPr lang="en-US" sz="1600" dirty="0" err="1" smtClean="0">
                <a:solidFill>
                  <a:schemeClr val="accent6"/>
                </a:solidFill>
                <a:latin typeface="Calibri" panose="020F0502020204030204" pitchFamily="34" charset="0"/>
                <a:ea typeface="Calibri" panose="020F0502020204030204" pitchFamily="34" charset="0"/>
                <a:cs typeface="Times New Roman" panose="02020603050405020304" pitchFamily="18" charset="0"/>
              </a:rPr>
              <a:t>eUse</a:t>
            </a:r>
            <a:r>
              <a:rPr lang="en-US" sz="1600" dirty="0" smtClean="0">
                <a:solidFill>
                  <a:schemeClr val="accent6"/>
                </a:solidFill>
                <a:latin typeface="Calibri" panose="020F0502020204030204" pitchFamily="34" charset="0"/>
                <a:ea typeface="Calibri" panose="020F0502020204030204" pitchFamily="34" charset="0"/>
                <a:cs typeface="Times New Roman" panose="02020603050405020304" pitchFamily="18" charset="0"/>
              </a:rPr>
              <a:t> Catalogue</a:t>
            </a:r>
          </a:p>
          <a:p>
            <a:pPr marL="171450" indent="-171450">
              <a:buClr>
                <a:srgbClr val="9B008F"/>
              </a:buClr>
              <a:buFont typeface="Wingdings" panose="05000000000000000000" pitchFamily="2" charset="2"/>
              <a:buChar char="ü"/>
            </a:pPr>
            <a:r>
              <a:rPr lang="en-US" sz="1600" dirty="0">
                <a:solidFill>
                  <a:schemeClr val="accent6"/>
                </a:solidFill>
                <a:latin typeface="Calibri" panose="020F0502020204030204" pitchFamily="34" charset="0"/>
                <a:ea typeface="Calibri" panose="020F0502020204030204" pitchFamily="34" charset="0"/>
                <a:cs typeface="Times New Roman" panose="02020603050405020304" pitchFamily="18" charset="0"/>
              </a:rPr>
              <a:t>v</a:t>
            </a:r>
            <a:r>
              <a:rPr lang="en-US" sz="1600" dirty="0" smtClean="0">
                <a:solidFill>
                  <a:schemeClr val="accent6"/>
                </a:solidFill>
                <a:latin typeface="Calibri" panose="020F0502020204030204" pitchFamily="34" charset="0"/>
                <a:ea typeface="Calibri" panose="020F0502020204030204" pitchFamily="34" charset="0"/>
                <a:cs typeface="Times New Roman" panose="02020603050405020304" pitchFamily="18" charset="0"/>
              </a:rPr>
              <a:t>arious Presentations</a:t>
            </a:r>
            <a:endParaRPr lang="en-US" sz="1600" dirty="0">
              <a:solidFill>
                <a:schemeClr val="accent6"/>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8" name="Rectangle 117"/>
          <p:cNvSpPr/>
          <p:nvPr/>
        </p:nvSpPr>
        <p:spPr>
          <a:xfrm>
            <a:off x="1080407" y="3235978"/>
            <a:ext cx="1510735" cy="355803"/>
          </a:xfrm>
          <a:prstGeom prst="rect">
            <a:avLst/>
          </a:prstGeom>
        </p:spPr>
        <p:txBody>
          <a:bodyPr wrap="none">
            <a:spAutoFit/>
          </a:bodyPr>
          <a:lstStyle/>
          <a:p>
            <a:pPr marL="171450" indent="-171450">
              <a:lnSpc>
                <a:spcPct val="107000"/>
              </a:lnSpc>
              <a:spcAft>
                <a:spcPts val="800"/>
              </a:spcAft>
              <a:buClr>
                <a:srgbClr val="9B008F"/>
              </a:buClr>
              <a:buFont typeface="Wingdings" panose="05000000000000000000" pitchFamily="2" charset="2"/>
              <a:buChar char="ü"/>
            </a:pPr>
            <a:r>
              <a:rPr lang="en-US" sz="1600" dirty="0" smtClean="0">
                <a:solidFill>
                  <a:schemeClr val="accent6"/>
                </a:solidFill>
                <a:latin typeface="Calibri" panose="020F0502020204030204" pitchFamily="34" charset="0"/>
                <a:ea typeface="Calibri" panose="020F0502020204030204" pitchFamily="34" charset="0"/>
                <a:cs typeface="Times New Roman" panose="02020603050405020304" pitchFamily="18" charset="0"/>
              </a:rPr>
              <a:t>API Catalogue</a:t>
            </a:r>
            <a:endParaRPr lang="en-US" sz="1600" dirty="0">
              <a:solidFill>
                <a:schemeClr val="accent6"/>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9" name="Rectangle 118"/>
          <p:cNvSpPr/>
          <p:nvPr/>
        </p:nvSpPr>
        <p:spPr>
          <a:xfrm>
            <a:off x="1020940" y="4297861"/>
            <a:ext cx="3020379" cy="830997"/>
          </a:xfrm>
          <a:prstGeom prst="rect">
            <a:avLst/>
          </a:prstGeom>
        </p:spPr>
        <p:txBody>
          <a:bodyPr wrap="none">
            <a:spAutoFit/>
          </a:bodyPr>
          <a:lstStyle/>
          <a:p>
            <a:pPr marL="171450" indent="-171450">
              <a:buClr>
                <a:srgbClr val="9B008F"/>
              </a:buClr>
              <a:buFont typeface="Wingdings" panose="05000000000000000000" pitchFamily="2" charset="2"/>
              <a:buChar char="ü"/>
            </a:pPr>
            <a:r>
              <a:rPr lang="en-US" sz="1600" dirty="0" smtClean="0">
                <a:solidFill>
                  <a:schemeClr val="accent6"/>
                </a:solidFill>
                <a:latin typeface="Calibri" panose="020F0502020204030204" pitchFamily="34" charset="0"/>
                <a:ea typeface="Calibri" panose="020F0502020204030204" pitchFamily="34" charset="0"/>
                <a:cs typeface="Times New Roman" panose="02020603050405020304" pitchFamily="18" charset="0"/>
              </a:rPr>
              <a:t>REST Board</a:t>
            </a:r>
          </a:p>
          <a:p>
            <a:pPr marL="171450" indent="-171450">
              <a:buClr>
                <a:srgbClr val="9B008F"/>
              </a:buClr>
              <a:buFont typeface="Wingdings" panose="05000000000000000000" pitchFamily="2" charset="2"/>
              <a:buChar char="ü"/>
            </a:pPr>
            <a:r>
              <a:rPr lang="en-US" sz="1600" dirty="0" smtClean="0">
                <a:solidFill>
                  <a:schemeClr val="accent6"/>
                </a:solidFill>
                <a:latin typeface="Calibri" panose="020F0502020204030204" pitchFamily="34" charset="0"/>
                <a:ea typeface="Calibri" panose="020F0502020204030204" pitchFamily="34" charset="0"/>
                <a:cs typeface="Times New Roman" panose="02020603050405020304" pitchFamily="18" charset="0"/>
              </a:rPr>
              <a:t>Integration Competency Center </a:t>
            </a:r>
            <a:br>
              <a:rPr lang="en-US" sz="1600" dirty="0" smtClean="0">
                <a:solidFill>
                  <a:schemeClr val="accent6"/>
                </a:solidFill>
                <a:latin typeface="Calibri" panose="020F0502020204030204" pitchFamily="34" charset="0"/>
                <a:ea typeface="Calibri" panose="020F0502020204030204" pitchFamily="34" charset="0"/>
                <a:cs typeface="Times New Roman" panose="02020603050405020304" pitchFamily="18" charset="0"/>
              </a:rPr>
            </a:br>
            <a:r>
              <a:rPr lang="en-US" sz="1600" dirty="0" smtClean="0">
                <a:solidFill>
                  <a:schemeClr val="accent6"/>
                </a:solidFill>
                <a:latin typeface="Calibri" panose="020F0502020204030204" pitchFamily="34" charset="0"/>
                <a:ea typeface="Calibri" panose="020F0502020204030204" pitchFamily="34" charset="0"/>
                <a:cs typeface="Times New Roman" panose="02020603050405020304" pitchFamily="18" charset="0"/>
              </a:rPr>
              <a:t>(ICC)</a:t>
            </a:r>
            <a:endParaRPr lang="en-US" sz="1600" dirty="0">
              <a:solidFill>
                <a:schemeClr val="accent6"/>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0" name="Rectangle 119"/>
          <p:cNvSpPr/>
          <p:nvPr/>
        </p:nvSpPr>
        <p:spPr>
          <a:xfrm>
            <a:off x="1020940" y="5509902"/>
            <a:ext cx="1310487" cy="355803"/>
          </a:xfrm>
          <a:prstGeom prst="rect">
            <a:avLst/>
          </a:prstGeom>
        </p:spPr>
        <p:txBody>
          <a:bodyPr wrap="none">
            <a:spAutoFit/>
          </a:bodyPr>
          <a:lstStyle/>
          <a:p>
            <a:pPr marL="171450" indent="-171450">
              <a:lnSpc>
                <a:spcPct val="107000"/>
              </a:lnSpc>
              <a:spcAft>
                <a:spcPts val="800"/>
              </a:spcAft>
              <a:buClr>
                <a:srgbClr val="9B008F"/>
              </a:buClr>
              <a:buFont typeface="Wingdings" panose="05000000000000000000" pitchFamily="2" charset="2"/>
              <a:buChar char="ü"/>
            </a:pPr>
            <a:r>
              <a:rPr lang="en-US" sz="1600" dirty="0" smtClean="0">
                <a:solidFill>
                  <a:schemeClr val="accent6"/>
                </a:solidFill>
                <a:latin typeface="Calibri" panose="020F0502020204030204" pitchFamily="34" charset="0"/>
                <a:ea typeface="Calibri" panose="020F0502020204030204" pitchFamily="34" charset="0"/>
                <a:cs typeface="Times New Roman" panose="02020603050405020304" pitchFamily="18" charset="0"/>
              </a:rPr>
              <a:t>API Metrics</a:t>
            </a:r>
            <a:endParaRPr lang="en-US" sz="1600" dirty="0">
              <a:solidFill>
                <a:schemeClr val="accent6"/>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1" name="Rectangle 120"/>
          <p:cNvSpPr/>
          <p:nvPr/>
        </p:nvSpPr>
        <p:spPr>
          <a:xfrm>
            <a:off x="1020940" y="6218102"/>
            <a:ext cx="1347548" cy="355803"/>
          </a:xfrm>
          <a:prstGeom prst="rect">
            <a:avLst/>
          </a:prstGeom>
        </p:spPr>
        <p:txBody>
          <a:bodyPr wrap="none">
            <a:spAutoFit/>
          </a:bodyPr>
          <a:lstStyle/>
          <a:p>
            <a:pPr marL="171450" indent="-171450">
              <a:lnSpc>
                <a:spcPct val="107000"/>
              </a:lnSpc>
              <a:spcAft>
                <a:spcPts val="800"/>
              </a:spcAft>
              <a:buClr>
                <a:srgbClr val="9B008F"/>
              </a:buClr>
              <a:buFont typeface="Wingdings" panose="05000000000000000000" pitchFamily="2" charset="2"/>
              <a:buChar char="ü"/>
            </a:pPr>
            <a:r>
              <a:rPr lang="en-US" sz="1600" dirty="0" smtClean="0">
                <a:solidFill>
                  <a:schemeClr val="accent6"/>
                </a:solidFill>
                <a:latin typeface="Calibri" panose="020F0502020204030204" pitchFamily="34" charset="0"/>
                <a:ea typeface="Calibri" panose="020F0502020204030204" pitchFamily="34" charset="0"/>
                <a:cs typeface="Times New Roman" panose="02020603050405020304" pitchFamily="18" charset="0"/>
              </a:rPr>
              <a:t>Help Center</a:t>
            </a:r>
            <a:endParaRPr lang="en-US" sz="1600" dirty="0">
              <a:solidFill>
                <a:schemeClr val="accent6"/>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8838330" y="999693"/>
            <a:ext cx="3710384" cy="584775"/>
          </a:xfrm>
          <a:prstGeom prst="rect">
            <a:avLst/>
          </a:prstGeom>
        </p:spPr>
        <p:txBody>
          <a:bodyPr wrap="square">
            <a:spAutoFit/>
          </a:bodyPr>
          <a:lstStyle/>
          <a:p>
            <a:pPr marL="285750" indent="-285750">
              <a:buClr>
                <a:srgbClr val="9B008F"/>
              </a:buClr>
              <a:buFont typeface="Wingdings" panose="05000000000000000000" pitchFamily="2" charset="2"/>
              <a:buChar char="ü"/>
            </a:pPr>
            <a:r>
              <a:rPr lang="fr-BE" sz="1600" dirty="0">
                <a:solidFill>
                  <a:schemeClr val="accent6"/>
                </a:solidFill>
              </a:rPr>
              <a:t>250+ APIs</a:t>
            </a:r>
          </a:p>
          <a:p>
            <a:pPr marL="285750" indent="-285750">
              <a:buClr>
                <a:srgbClr val="9B008F"/>
              </a:buClr>
              <a:buFont typeface="Wingdings" panose="05000000000000000000" pitchFamily="2" charset="2"/>
              <a:buChar char="ü"/>
            </a:pPr>
            <a:r>
              <a:rPr lang="fr-BE" sz="1600" dirty="0" smtClean="0">
                <a:solidFill>
                  <a:schemeClr val="accent6"/>
                </a:solidFill>
              </a:rPr>
              <a:t>600M </a:t>
            </a:r>
            <a:r>
              <a:rPr lang="fr-BE" sz="1600" dirty="0">
                <a:solidFill>
                  <a:schemeClr val="accent6"/>
                </a:solidFill>
              </a:rPr>
              <a:t>transactions / </a:t>
            </a:r>
            <a:r>
              <a:rPr lang="fr-BE" sz="1600" dirty="0" err="1">
                <a:solidFill>
                  <a:schemeClr val="accent6"/>
                </a:solidFill>
              </a:rPr>
              <a:t>month</a:t>
            </a:r>
            <a:endParaRPr lang="en-GB" sz="1600" dirty="0">
              <a:solidFill>
                <a:schemeClr val="accent6"/>
              </a:solidFill>
            </a:endParaRPr>
          </a:p>
        </p:txBody>
      </p:sp>
      <p:sp>
        <p:nvSpPr>
          <p:cNvPr id="123" name="TextBox 122"/>
          <p:cNvSpPr txBox="1"/>
          <p:nvPr/>
        </p:nvSpPr>
        <p:spPr>
          <a:xfrm>
            <a:off x="1001121" y="729555"/>
            <a:ext cx="2298643" cy="369332"/>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smtClean="0">
                <a:ln>
                  <a:noFill/>
                </a:ln>
                <a:solidFill>
                  <a:prstClr val="black"/>
                </a:solidFill>
                <a:effectLst/>
                <a:uLnTx/>
                <a:uFillTx/>
                <a:latin typeface="Calibri"/>
                <a:ea typeface="+mn-ea"/>
                <a:cs typeface="+mn-cs"/>
              </a:rPr>
              <a:t>API Ecosystem</a:t>
            </a:r>
            <a:r>
              <a:rPr kumimoji="0" lang="en-US" b="1" i="0" u="none" strike="noStrike" kern="1200" cap="none" spc="0" normalizeH="0" noProof="0" dirty="0" smtClean="0">
                <a:ln>
                  <a:noFill/>
                </a:ln>
                <a:solidFill>
                  <a:prstClr val="black"/>
                </a:solidFill>
                <a:effectLst/>
                <a:uLnTx/>
                <a:uFillTx/>
                <a:latin typeface="Calibri"/>
                <a:ea typeface="+mn-ea"/>
                <a:cs typeface="+mn-cs"/>
              </a:rPr>
              <a:t> </a:t>
            </a:r>
            <a:r>
              <a:rPr kumimoji="0" lang="en-US" b="1" i="0" u="none" strike="noStrike" kern="1200" cap="none" spc="0" normalizeH="0" noProof="0" dirty="0" err="1" smtClean="0">
                <a:ln>
                  <a:noFill/>
                </a:ln>
                <a:solidFill>
                  <a:prstClr val="black"/>
                </a:solidFill>
                <a:effectLst/>
                <a:uLnTx/>
                <a:uFillTx/>
                <a:latin typeface="Calibri"/>
                <a:ea typeface="+mn-ea"/>
                <a:cs typeface="+mn-cs"/>
              </a:rPr>
              <a:t>eHeath</a:t>
            </a:r>
            <a:endParaRPr kumimoji="0" lang="en-US" b="1"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Rectangle 20"/>
          <p:cNvSpPr/>
          <p:nvPr/>
        </p:nvSpPr>
        <p:spPr>
          <a:xfrm>
            <a:off x="1020940" y="953333"/>
            <a:ext cx="3613930" cy="584775"/>
          </a:xfrm>
          <a:prstGeom prst="rect">
            <a:avLst/>
          </a:prstGeom>
        </p:spPr>
        <p:txBody>
          <a:bodyPr wrap="square">
            <a:spAutoFit/>
          </a:bodyPr>
          <a:lstStyle/>
          <a:p>
            <a:pPr marL="285750" indent="-285750">
              <a:buClr>
                <a:srgbClr val="9B008F"/>
              </a:buClr>
              <a:buFont typeface="Wingdings" panose="05000000000000000000" pitchFamily="2" charset="2"/>
              <a:buChar char="ü"/>
            </a:pPr>
            <a:r>
              <a:rPr lang="fr-BE" sz="1600" dirty="0">
                <a:solidFill>
                  <a:schemeClr val="accent6"/>
                </a:solidFill>
              </a:rPr>
              <a:t>100+ APIs</a:t>
            </a:r>
          </a:p>
          <a:p>
            <a:pPr marL="285750" indent="-285750">
              <a:buClr>
                <a:srgbClr val="9B008F"/>
              </a:buClr>
              <a:buFont typeface="Wingdings" panose="05000000000000000000" pitchFamily="2" charset="2"/>
              <a:buChar char="ü"/>
            </a:pPr>
            <a:r>
              <a:rPr lang="fr-BE" sz="1600" dirty="0" smtClean="0">
                <a:solidFill>
                  <a:schemeClr val="accent6"/>
                </a:solidFill>
              </a:rPr>
              <a:t>1.200M </a:t>
            </a:r>
            <a:r>
              <a:rPr lang="fr-BE" sz="1600" dirty="0">
                <a:solidFill>
                  <a:schemeClr val="accent6"/>
                </a:solidFill>
              </a:rPr>
              <a:t>transactions / </a:t>
            </a:r>
            <a:r>
              <a:rPr lang="fr-BE" sz="1600" dirty="0" err="1">
                <a:solidFill>
                  <a:schemeClr val="accent6"/>
                </a:solidFill>
              </a:rPr>
              <a:t>month</a:t>
            </a:r>
            <a:endParaRPr lang="en-GB" sz="1600" dirty="0">
              <a:solidFill>
                <a:schemeClr val="accent6"/>
              </a:solidFill>
            </a:endParaRPr>
          </a:p>
        </p:txBody>
      </p:sp>
      <p:sp>
        <p:nvSpPr>
          <p:cNvPr id="124"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tx2"/>
                </a:solidFill>
              </a:rPr>
              <a:pPr/>
              <a:t>77</a:t>
            </a:fld>
            <a:endParaRPr lang="en-US" dirty="0" smtClean="0">
              <a:solidFill>
                <a:schemeClr val="tx2"/>
              </a:solidFill>
            </a:endParaRPr>
          </a:p>
        </p:txBody>
      </p:sp>
    </p:spTree>
    <p:extLst>
      <p:ext uri="{BB962C8B-B14F-4D97-AF65-F5344CB8AC3E}">
        <p14:creationId xmlns:p14="http://schemas.microsoft.com/office/powerpoint/2010/main" val="3421372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p:txBody>
          <a:bodyPr>
            <a:normAutofit fontScale="92500" lnSpcReduction="10000"/>
          </a:bodyPr>
          <a:lstStyle/>
          <a:p>
            <a:r>
              <a:rPr lang="en-US" dirty="0" smtClean="0"/>
              <a:t>More Top Management Involvement, across Government</a:t>
            </a:r>
          </a:p>
          <a:p>
            <a:pPr lvl="1"/>
            <a:r>
              <a:rPr lang="en-US" dirty="0" smtClean="0"/>
              <a:t>establish A </a:t>
            </a:r>
            <a:r>
              <a:rPr lang="en-US" b="1" dirty="0" smtClean="0"/>
              <a:t>Shared Vision</a:t>
            </a:r>
            <a:r>
              <a:rPr lang="en-US" dirty="0" smtClean="0"/>
              <a:t>, followed by a Strategy to achieve it</a:t>
            </a:r>
          </a:p>
          <a:p>
            <a:r>
              <a:rPr lang="en-US" dirty="0" smtClean="0"/>
              <a:t>Don’t just ask yourself “</a:t>
            </a:r>
            <a:r>
              <a:rPr lang="en-US" i="1" dirty="0" smtClean="0"/>
              <a:t>What services and data do I need in my project / agency”</a:t>
            </a:r>
            <a:r>
              <a:rPr lang="en-US" dirty="0" smtClean="0"/>
              <a:t>, also consider “</a:t>
            </a:r>
            <a:r>
              <a:rPr lang="en-US" i="1" dirty="0" smtClean="0"/>
              <a:t>What can I offer the </a:t>
            </a:r>
            <a:r>
              <a:rPr lang="en-US" i="1" u="sng" dirty="0" smtClean="0"/>
              <a:t>Governmental API Economy </a:t>
            </a:r>
            <a:r>
              <a:rPr lang="en-US" i="1" dirty="0" smtClean="0"/>
              <a:t>for the benefit of all (i.e., both institutions and citizens)</a:t>
            </a:r>
            <a:r>
              <a:rPr lang="en-US" dirty="0" smtClean="0"/>
              <a:t>”?</a:t>
            </a:r>
          </a:p>
          <a:p>
            <a:r>
              <a:rPr lang="en-US" dirty="0" smtClean="0"/>
              <a:t>Use the power of the network of institutions</a:t>
            </a:r>
          </a:p>
          <a:p>
            <a:r>
              <a:rPr lang="en-US" dirty="0" smtClean="0"/>
              <a:t>Deal with </a:t>
            </a:r>
            <a:r>
              <a:rPr lang="en-US" u="sng" dirty="0" smtClean="0"/>
              <a:t>interdependencies</a:t>
            </a:r>
          </a:p>
          <a:p>
            <a:r>
              <a:rPr lang="en-US" dirty="0" smtClean="0"/>
              <a:t>Focus on the essence, not on "bells and whistles"</a:t>
            </a:r>
          </a:p>
          <a:p>
            <a:r>
              <a:rPr lang="en-US" dirty="0" smtClean="0"/>
              <a:t>Deal with the (un)availability of (critical) services</a:t>
            </a:r>
          </a:p>
          <a:p>
            <a:r>
              <a:rPr lang="en-US" dirty="0" smtClean="0"/>
              <a:t>Strive for uniformity of technological solutions / use of site licenses</a:t>
            </a:r>
          </a:p>
        </p:txBody>
      </p:sp>
      <p:sp>
        <p:nvSpPr>
          <p:cNvPr id="6" name="Title 5"/>
          <p:cNvSpPr>
            <a:spLocks noGrp="1"/>
          </p:cNvSpPr>
          <p:nvPr>
            <p:ph type="title"/>
          </p:nvPr>
        </p:nvSpPr>
        <p:spPr/>
        <p:txBody>
          <a:bodyPr/>
          <a:lstStyle/>
          <a:p>
            <a:r>
              <a:rPr lang="en-US" smtClean="0"/>
              <a:t>API Challenges</a:t>
            </a:r>
            <a:endParaRPr lang="en-US" dirty="0"/>
          </a:p>
        </p:txBody>
      </p:sp>
      <p:sp>
        <p:nvSpPr>
          <p:cNvPr id="9"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78</a:t>
            </a:fld>
            <a:endParaRPr lang="en-US" dirty="0" smtClean="0">
              <a:solidFill>
                <a:schemeClr val="bg1"/>
              </a:solidFill>
            </a:endParaRPr>
          </a:p>
        </p:txBody>
      </p:sp>
    </p:spTree>
    <p:extLst>
      <p:ext uri="{BB962C8B-B14F-4D97-AF65-F5344CB8AC3E}">
        <p14:creationId xmlns:p14="http://schemas.microsoft.com/office/powerpoint/2010/main" val="3210462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476295" y="2342760"/>
            <a:ext cx="9144000" cy="2387600"/>
          </a:xfrm>
        </p:spPr>
        <p:txBody>
          <a:bodyPr>
            <a:noAutofit/>
          </a:bodyPr>
          <a:lstStyle/>
          <a:p>
            <a:r>
              <a:rPr lang="fr-BE" sz="6000" dirty="0" err="1" smtClean="0"/>
              <a:t>Vragen</a:t>
            </a:r>
            <a:r>
              <a:rPr lang="fr-BE" sz="6000" dirty="0" smtClean="0"/>
              <a:t>?</a:t>
            </a:r>
            <a:br>
              <a:rPr lang="fr-BE" sz="6000" dirty="0" smtClean="0"/>
            </a:br>
            <a:r>
              <a:rPr lang="fr-BE" sz="6000" dirty="0"/>
              <a:t/>
            </a:r>
            <a:br>
              <a:rPr lang="fr-BE" sz="6000" dirty="0"/>
            </a:br>
            <a:r>
              <a:rPr lang="fr-BE" sz="6000" dirty="0" smtClean="0">
                <a:solidFill>
                  <a:schemeClr val="accent6">
                    <a:lumMod val="20000"/>
                    <a:lumOff val="80000"/>
                  </a:schemeClr>
                </a:solidFill>
              </a:rPr>
              <a:t>Des questions ? </a:t>
            </a:r>
            <a:endParaRPr lang="fr-FR" sz="6000" dirty="0">
              <a:solidFill>
                <a:schemeClr val="accent6">
                  <a:lumMod val="20000"/>
                  <a:lumOff val="80000"/>
                </a:schemeClr>
              </a:solidFill>
            </a:endParaRPr>
          </a:p>
        </p:txBody>
      </p:sp>
    </p:spTree>
    <p:extLst>
      <p:ext uri="{BB962C8B-B14F-4D97-AF65-F5344CB8AC3E}">
        <p14:creationId xmlns:p14="http://schemas.microsoft.com/office/powerpoint/2010/main" val="1767999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79D1D-D92B-BA4F-A55A-637F1818A04A}"/>
              </a:ext>
            </a:extLst>
          </p:cNvPr>
          <p:cNvSpPr>
            <a:spLocks noGrp="1"/>
          </p:cNvSpPr>
          <p:nvPr>
            <p:ph type="ctrTitle"/>
          </p:nvPr>
        </p:nvSpPr>
        <p:spPr/>
        <p:txBody>
          <a:bodyPr/>
          <a:lstStyle/>
          <a:p>
            <a:r>
              <a:rPr lang="en-US" dirty="0" err="1" smtClean="0"/>
              <a:t>Controle</a:t>
            </a:r>
            <a:r>
              <a:rPr lang="en-US" dirty="0"/>
              <a:t> - </a:t>
            </a:r>
            <a:r>
              <a:rPr lang="en-US" dirty="0" err="1" smtClean="0">
                <a:solidFill>
                  <a:schemeClr val="accent6">
                    <a:lumMod val="20000"/>
                    <a:lumOff val="80000"/>
                  </a:schemeClr>
                </a:solidFill>
              </a:rPr>
              <a:t>Contrôle</a:t>
            </a:r>
            <a:endParaRPr lang="en-US" dirty="0">
              <a:solidFill>
                <a:schemeClr val="accent6">
                  <a:lumMod val="20000"/>
                  <a:lumOff val="80000"/>
                </a:schemeClr>
              </a:solidFill>
            </a:endParaRPr>
          </a:p>
        </p:txBody>
      </p:sp>
      <p:sp>
        <p:nvSpPr>
          <p:cNvPr id="3" name="Content Placeholder 3"/>
          <p:cNvSpPr txBox="1">
            <a:spLocks/>
          </p:cNvSpPr>
          <p:nvPr/>
        </p:nvSpPr>
        <p:spPr>
          <a:xfrm>
            <a:off x="335360" y="1314685"/>
            <a:ext cx="5661157" cy="507816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9B008F"/>
              </a:buClr>
            </a:pPr>
            <a:r>
              <a:rPr lang="nl-BE" sz="2400" dirty="0">
                <a:solidFill>
                  <a:schemeClr val="accent6"/>
                </a:solidFill>
              </a:rPr>
              <a:t>De leden (essentie van ‘in house’) rechtstreeks via A.V. (benoeming bestuurders, begroting, kostprijzen, rekeningen, …) en onrechtstreeks via B.O.</a:t>
            </a:r>
          </a:p>
          <a:p>
            <a:pPr>
              <a:buClr>
                <a:srgbClr val="9B008F"/>
              </a:buClr>
            </a:pPr>
            <a:r>
              <a:rPr lang="nl-BE" sz="2400" dirty="0">
                <a:solidFill>
                  <a:schemeClr val="accent6"/>
                </a:solidFill>
              </a:rPr>
              <a:t>De 2 ministers (via voorgedragen bestuurders)</a:t>
            </a:r>
          </a:p>
          <a:p>
            <a:pPr>
              <a:buClr>
                <a:srgbClr val="9B008F"/>
              </a:buClr>
            </a:pPr>
            <a:r>
              <a:rPr lang="nl-BE" sz="2400" dirty="0">
                <a:solidFill>
                  <a:schemeClr val="accent6"/>
                </a:solidFill>
              </a:rPr>
              <a:t>Commissaris (bedrijfsrevisor)</a:t>
            </a:r>
          </a:p>
          <a:p>
            <a:pPr>
              <a:buClr>
                <a:srgbClr val="9B008F"/>
              </a:buClr>
            </a:pPr>
            <a:r>
              <a:rPr lang="nl-BE" sz="2400" dirty="0">
                <a:solidFill>
                  <a:schemeClr val="accent6"/>
                </a:solidFill>
              </a:rPr>
              <a:t>Interne procedures (o.a. interne auditdienst, risicobeheer, strategische objectieven)</a:t>
            </a:r>
          </a:p>
          <a:p>
            <a:pPr>
              <a:buClr>
                <a:srgbClr val="9B008F"/>
              </a:buClr>
            </a:pPr>
            <a:r>
              <a:rPr lang="nl-BE" sz="2400" dirty="0">
                <a:solidFill>
                  <a:schemeClr val="accent6"/>
                </a:solidFill>
              </a:rPr>
              <a:t>Het Rekenhof (structurele samenwerking op financieel vlak en thematische onderzoeken, bv. overheidsopdrachten in Boek </a:t>
            </a:r>
            <a:r>
              <a:rPr lang="nl-NL" sz="2400" dirty="0">
                <a:solidFill>
                  <a:schemeClr val="accent6"/>
                </a:solidFill>
              </a:rPr>
              <a:t>2016 over de Sociale Zekerheid</a:t>
            </a:r>
            <a:r>
              <a:rPr lang="nl-BE" sz="2400" dirty="0">
                <a:solidFill>
                  <a:schemeClr val="accent6"/>
                </a:solidFill>
              </a:rPr>
              <a:t>)</a:t>
            </a:r>
          </a:p>
        </p:txBody>
      </p:sp>
      <p:sp>
        <p:nvSpPr>
          <p:cNvPr id="4" name="Content Placeholder 5"/>
          <p:cNvSpPr txBox="1">
            <a:spLocks/>
          </p:cNvSpPr>
          <p:nvPr/>
        </p:nvSpPr>
        <p:spPr>
          <a:xfrm>
            <a:off x="6193370" y="1314686"/>
            <a:ext cx="5829001" cy="47283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nl-BE" sz="2400" dirty="0">
                <a:solidFill>
                  <a:schemeClr val="accent6">
                    <a:lumMod val="60000"/>
                    <a:lumOff val="40000"/>
                  </a:schemeClr>
                </a:solidFill>
              </a:rPr>
              <a:t>Les </a:t>
            </a:r>
            <a:r>
              <a:rPr lang="nl-BE" sz="2400" dirty="0" err="1">
                <a:solidFill>
                  <a:schemeClr val="accent6">
                    <a:lumMod val="60000"/>
                    <a:lumOff val="40000"/>
                  </a:schemeClr>
                </a:solidFill>
              </a:rPr>
              <a:t>membres</a:t>
            </a:r>
            <a:r>
              <a:rPr lang="nl-BE" sz="2400" dirty="0">
                <a:solidFill>
                  <a:schemeClr val="accent6">
                    <a:lumMod val="60000"/>
                    <a:lumOff val="40000"/>
                  </a:schemeClr>
                </a:solidFill>
              </a:rPr>
              <a:t> (essence du ‘in house’) </a:t>
            </a:r>
            <a:r>
              <a:rPr lang="nl-BE" sz="2400" dirty="0" err="1">
                <a:solidFill>
                  <a:schemeClr val="accent6">
                    <a:lumMod val="60000"/>
                    <a:lumOff val="40000"/>
                  </a:schemeClr>
                </a:solidFill>
              </a:rPr>
              <a:t>directement</a:t>
            </a:r>
            <a:r>
              <a:rPr lang="nl-BE" sz="2400" dirty="0">
                <a:solidFill>
                  <a:schemeClr val="accent6">
                    <a:lumMod val="60000"/>
                    <a:lumOff val="40000"/>
                  </a:schemeClr>
                </a:solidFill>
              </a:rPr>
              <a:t> via </a:t>
            </a:r>
            <a:r>
              <a:rPr lang="nl-BE" sz="2400" dirty="0" err="1">
                <a:solidFill>
                  <a:schemeClr val="accent6">
                    <a:lumMod val="60000"/>
                    <a:lumOff val="40000"/>
                  </a:schemeClr>
                </a:solidFill>
              </a:rPr>
              <a:t>l’A.G</a:t>
            </a:r>
            <a:r>
              <a:rPr lang="nl-BE" sz="2400" dirty="0">
                <a:solidFill>
                  <a:schemeClr val="accent6">
                    <a:lumMod val="60000"/>
                    <a:lumOff val="40000"/>
                  </a:schemeClr>
                </a:solidFill>
              </a:rPr>
              <a:t>. (</a:t>
            </a:r>
            <a:r>
              <a:rPr lang="nl-BE" sz="2400" dirty="0" err="1" smtClean="0">
                <a:solidFill>
                  <a:schemeClr val="accent6">
                    <a:lumMod val="60000"/>
                    <a:lumOff val="40000"/>
                  </a:schemeClr>
                </a:solidFill>
              </a:rPr>
              <a:t>nomination</a:t>
            </a:r>
            <a:r>
              <a:rPr lang="nl-BE" sz="2400" dirty="0" smtClean="0">
                <a:solidFill>
                  <a:schemeClr val="accent6">
                    <a:lumMod val="60000"/>
                    <a:lumOff val="40000"/>
                  </a:schemeClr>
                </a:solidFill>
              </a:rPr>
              <a:t> des </a:t>
            </a:r>
            <a:r>
              <a:rPr lang="nl-BE" sz="2400" dirty="0">
                <a:solidFill>
                  <a:schemeClr val="accent6">
                    <a:lumMod val="60000"/>
                    <a:lumOff val="40000"/>
                  </a:schemeClr>
                </a:solidFill>
              </a:rPr>
              <a:t>administrateurs, budget, prix, </a:t>
            </a:r>
            <a:r>
              <a:rPr lang="nl-BE" sz="2400" dirty="0" err="1">
                <a:solidFill>
                  <a:schemeClr val="accent6">
                    <a:lumMod val="60000"/>
                    <a:lumOff val="40000"/>
                  </a:schemeClr>
                </a:solidFill>
              </a:rPr>
              <a:t>comptes</a:t>
            </a:r>
            <a:r>
              <a:rPr lang="nl-BE" sz="2400" dirty="0" smtClean="0">
                <a:solidFill>
                  <a:schemeClr val="accent6">
                    <a:lumMod val="60000"/>
                    <a:lumOff val="40000"/>
                  </a:schemeClr>
                </a:solidFill>
              </a:rPr>
              <a:t>, …) </a:t>
            </a:r>
            <a:r>
              <a:rPr lang="nl-BE" sz="2400" dirty="0">
                <a:solidFill>
                  <a:schemeClr val="accent6">
                    <a:lumMod val="60000"/>
                    <a:lumOff val="40000"/>
                  </a:schemeClr>
                </a:solidFill>
              </a:rPr>
              <a:t>et </a:t>
            </a:r>
            <a:r>
              <a:rPr lang="nl-BE" sz="2400" dirty="0" err="1">
                <a:solidFill>
                  <a:schemeClr val="accent6">
                    <a:lumMod val="60000"/>
                    <a:lumOff val="40000"/>
                  </a:schemeClr>
                </a:solidFill>
              </a:rPr>
              <a:t>indirectement</a:t>
            </a:r>
            <a:r>
              <a:rPr lang="nl-BE" sz="2400" dirty="0">
                <a:solidFill>
                  <a:schemeClr val="accent6">
                    <a:lumMod val="60000"/>
                    <a:lumOff val="40000"/>
                  </a:schemeClr>
                </a:solidFill>
              </a:rPr>
              <a:t> via </a:t>
            </a:r>
            <a:r>
              <a:rPr lang="nl-BE" sz="2400" dirty="0" err="1">
                <a:solidFill>
                  <a:schemeClr val="accent6">
                    <a:lumMod val="60000"/>
                    <a:lumOff val="40000"/>
                  </a:schemeClr>
                </a:solidFill>
              </a:rPr>
              <a:t>l’O.A</a:t>
            </a:r>
            <a:r>
              <a:rPr lang="nl-BE" sz="2400" dirty="0">
                <a:solidFill>
                  <a:schemeClr val="accent6">
                    <a:lumMod val="60000"/>
                    <a:lumOff val="40000"/>
                  </a:schemeClr>
                </a:solidFill>
              </a:rPr>
              <a:t>.</a:t>
            </a:r>
          </a:p>
          <a:p>
            <a:pPr>
              <a:lnSpc>
                <a:spcPct val="80000"/>
              </a:lnSpc>
            </a:pPr>
            <a:r>
              <a:rPr lang="nl-BE" sz="2400" dirty="0">
                <a:solidFill>
                  <a:schemeClr val="accent6">
                    <a:lumMod val="60000"/>
                    <a:lumOff val="40000"/>
                  </a:schemeClr>
                </a:solidFill>
              </a:rPr>
              <a:t>Les 2 </a:t>
            </a:r>
            <a:r>
              <a:rPr lang="nl-BE" sz="2400" dirty="0" err="1">
                <a:solidFill>
                  <a:schemeClr val="accent6">
                    <a:lumMod val="60000"/>
                    <a:lumOff val="40000"/>
                  </a:schemeClr>
                </a:solidFill>
              </a:rPr>
              <a:t>ministres</a:t>
            </a:r>
            <a:r>
              <a:rPr lang="nl-BE" sz="2400" dirty="0">
                <a:solidFill>
                  <a:schemeClr val="accent6">
                    <a:lumMod val="60000"/>
                    <a:lumOff val="40000"/>
                  </a:schemeClr>
                </a:solidFill>
              </a:rPr>
              <a:t> (via les administrateurs </a:t>
            </a:r>
            <a:r>
              <a:rPr lang="nl-BE" sz="2400" dirty="0" err="1">
                <a:solidFill>
                  <a:schemeClr val="accent6">
                    <a:lumMod val="60000"/>
                    <a:lumOff val="40000"/>
                  </a:schemeClr>
                </a:solidFill>
              </a:rPr>
              <a:t>proposés</a:t>
            </a:r>
            <a:r>
              <a:rPr lang="nl-BE" sz="2400" dirty="0">
                <a:solidFill>
                  <a:schemeClr val="accent6">
                    <a:lumMod val="60000"/>
                    <a:lumOff val="40000"/>
                  </a:schemeClr>
                </a:solidFill>
              </a:rPr>
              <a:t>)</a:t>
            </a:r>
          </a:p>
          <a:p>
            <a:pPr>
              <a:lnSpc>
                <a:spcPct val="80000"/>
              </a:lnSpc>
            </a:pPr>
            <a:r>
              <a:rPr lang="nl-BE" sz="2400" dirty="0" err="1">
                <a:solidFill>
                  <a:schemeClr val="accent6">
                    <a:lumMod val="60000"/>
                    <a:lumOff val="40000"/>
                  </a:schemeClr>
                </a:solidFill>
              </a:rPr>
              <a:t>Commissaire</a:t>
            </a:r>
            <a:r>
              <a:rPr lang="nl-BE" sz="2400" dirty="0">
                <a:solidFill>
                  <a:schemeClr val="accent6">
                    <a:lumMod val="60000"/>
                    <a:lumOff val="40000"/>
                  </a:schemeClr>
                </a:solidFill>
              </a:rPr>
              <a:t> (</a:t>
            </a:r>
            <a:r>
              <a:rPr lang="nl-BE" sz="2400" dirty="0" err="1">
                <a:solidFill>
                  <a:schemeClr val="accent6">
                    <a:lumMod val="60000"/>
                    <a:lumOff val="40000"/>
                  </a:schemeClr>
                </a:solidFill>
              </a:rPr>
              <a:t>réviseur</a:t>
            </a:r>
            <a:r>
              <a:rPr lang="nl-BE" sz="2400" dirty="0">
                <a:solidFill>
                  <a:schemeClr val="accent6">
                    <a:lumMod val="60000"/>
                    <a:lumOff val="40000"/>
                  </a:schemeClr>
                </a:solidFill>
              </a:rPr>
              <a:t> </a:t>
            </a:r>
            <a:r>
              <a:rPr lang="nl-BE" sz="2400" dirty="0" err="1">
                <a:solidFill>
                  <a:schemeClr val="accent6">
                    <a:lumMod val="60000"/>
                    <a:lumOff val="40000"/>
                  </a:schemeClr>
                </a:solidFill>
              </a:rPr>
              <a:t>d’entreprise</a:t>
            </a:r>
            <a:r>
              <a:rPr lang="nl-BE" sz="2400" dirty="0">
                <a:solidFill>
                  <a:schemeClr val="accent6">
                    <a:lumMod val="60000"/>
                    <a:lumOff val="40000"/>
                  </a:schemeClr>
                </a:solidFill>
              </a:rPr>
              <a:t>)</a:t>
            </a:r>
          </a:p>
          <a:p>
            <a:pPr>
              <a:lnSpc>
                <a:spcPct val="80000"/>
              </a:lnSpc>
            </a:pPr>
            <a:r>
              <a:rPr lang="nl-BE" sz="2400" dirty="0">
                <a:solidFill>
                  <a:schemeClr val="accent6">
                    <a:lumMod val="60000"/>
                    <a:lumOff val="40000"/>
                  </a:schemeClr>
                </a:solidFill>
              </a:rPr>
              <a:t>Procédures </a:t>
            </a:r>
            <a:r>
              <a:rPr lang="nl-BE" sz="2400" dirty="0" err="1">
                <a:solidFill>
                  <a:schemeClr val="accent6">
                    <a:lumMod val="60000"/>
                    <a:lumOff val="40000"/>
                  </a:schemeClr>
                </a:solidFill>
              </a:rPr>
              <a:t>internes</a:t>
            </a:r>
            <a:r>
              <a:rPr lang="nl-BE" sz="2400" dirty="0">
                <a:solidFill>
                  <a:schemeClr val="accent6">
                    <a:lumMod val="60000"/>
                    <a:lumOff val="40000"/>
                  </a:schemeClr>
                </a:solidFill>
              </a:rPr>
              <a:t> (e.a. service </a:t>
            </a:r>
            <a:r>
              <a:rPr lang="nl-BE" sz="2400" dirty="0" err="1">
                <a:solidFill>
                  <a:schemeClr val="accent6">
                    <a:lumMod val="60000"/>
                    <a:lumOff val="40000"/>
                  </a:schemeClr>
                </a:solidFill>
              </a:rPr>
              <a:t>d’audit</a:t>
            </a:r>
            <a:r>
              <a:rPr lang="nl-BE" sz="2400" dirty="0">
                <a:solidFill>
                  <a:schemeClr val="accent6">
                    <a:lumMod val="60000"/>
                    <a:lumOff val="40000"/>
                  </a:schemeClr>
                </a:solidFill>
              </a:rPr>
              <a:t> interne, </a:t>
            </a:r>
            <a:r>
              <a:rPr lang="nl-BE" sz="2400" dirty="0" err="1">
                <a:solidFill>
                  <a:schemeClr val="accent6">
                    <a:lumMod val="60000"/>
                    <a:lumOff val="40000"/>
                  </a:schemeClr>
                </a:solidFill>
              </a:rPr>
              <a:t>gestion</a:t>
            </a:r>
            <a:r>
              <a:rPr lang="nl-BE" sz="2400" dirty="0">
                <a:solidFill>
                  <a:schemeClr val="accent6">
                    <a:lumMod val="60000"/>
                    <a:lumOff val="40000"/>
                  </a:schemeClr>
                </a:solidFill>
              </a:rPr>
              <a:t> des </a:t>
            </a:r>
            <a:r>
              <a:rPr lang="nl-BE" sz="2400" dirty="0" err="1">
                <a:solidFill>
                  <a:schemeClr val="accent6">
                    <a:lumMod val="60000"/>
                    <a:lumOff val="40000"/>
                  </a:schemeClr>
                </a:solidFill>
              </a:rPr>
              <a:t>risques</a:t>
            </a:r>
            <a:r>
              <a:rPr lang="nl-BE" sz="2400" dirty="0">
                <a:solidFill>
                  <a:schemeClr val="accent6">
                    <a:lumMod val="60000"/>
                    <a:lumOff val="40000"/>
                  </a:schemeClr>
                </a:solidFill>
              </a:rPr>
              <a:t>, </a:t>
            </a:r>
            <a:r>
              <a:rPr lang="nl-BE" sz="2400" dirty="0" err="1">
                <a:solidFill>
                  <a:schemeClr val="accent6">
                    <a:lumMod val="60000"/>
                    <a:lumOff val="40000"/>
                  </a:schemeClr>
                </a:solidFill>
              </a:rPr>
              <a:t>objectifs</a:t>
            </a:r>
            <a:r>
              <a:rPr lang="nl-BE" sz="2400" dirty="0">
                <a:solidFill>
                  <a:schemeClr val="accent6">
                    <a:lumMod val="60000"/>
                    <a:lumOff val="40000"/>
                  </a:schemeClr>
                </a:solidFill>
              </a:rPr>
              <a:t> </a:t>
            </a:r>
            <a:r>
              <a:rPr lang="nl-BE" sz="2400" dirty="0" err="1">
                <a:solidFill>
                  <a:schemeClr val="accent6">
                    <a:lumMod val="60000"/>
                    <a:lumOff val="40000"/>
                  </a:schemeClr>
                </a:solidFill>
              </a:rPr>
              <a:t>stratégiques</a:t>
            </a:r>
            <a:r>
              <a:rPr lang="nl-BE" sz="2400" dirty="0">
                <a:solidFill>
                  <a:schemeClr val="accent6">
                    <a:lumMod val="60000"/>
                    <a:lumOff val="40000"/>
                  </a:schemeClr>
                </a:solidFill>
              </a:rPr>
              <a:t>)</a:t>
            </a:r>
          </a:p>
          <a:p>
            <a:pPr>
              <a:lnSpc>
                <a:spcPct val="80000"/>
              </a:lnSpc>
            </a:pPr>
            <a:r>
              <a:rPr lang="nl-BE" sz="2400" dirty="0">
                <a:solidFill>
                  <a:schemeClr val="accent6">
                    <a:lumMod val="60000"/>
                    <a:lumOff val="40000"/>
                  </a:schemeClr>
                </a:solidFill>
              </a:rPr>
              <a:t>La Cour des </a:t>
            </a:r>
            <a:r>
              <a:rPr lang="nl-BE" sz="2400" dirty="0" err="1">
                <a:solidFill>
                  <a:schemeClr val="accent6">
                    <a:lumMod val="60000"/>
                    <a:lumOff val="40000"/>
                  </a:schemeClr>
                </a:solidFill>
              </a:rPr>
              <a:t>comptes</a:t>
            </a:r>
            <a:r>
              <a:rPr lang="nl-BE" sz="2400" dirty="0">
                <a:solidFill>
                  <a:schemeClr val="accent6">
                    <a:lumMod val="60000"/>
                    <a:lumOff val="40000"/>
                  </a:schemeClr>
                </a:solidFill>
              </a:rPr>
              <a:t> (</a:t>
            </a:r>
            <a:r>
              <a:rPr lang="nl-BE" sz="2400" dirty="0" err="1">
                <a:solidFill>
                  <a:schemeClr val="accent6">
                    <a:lumMod val="60000"/>
                    <a:lumOff val="40000"/>
                  </a:schemeClr>
                </a:solidFill>
              </a:rPr>
              <a:t>collaboration</a:t>
            </a:r>
            <a:r>
              <a:rPr lang="nl-BE" sz="2400" dirty="0">
                <a:solidFill>
                  <a:schemeClr val="accent6">
                    <a:lumMod val="60000"/>
                    <a:lumOff val="40000"/>
                  </a:schemeClr>
                </a:solidFill>
              </a:rPr>
              <a:t> </a:t>
            </a:r>
            <a:r>
              <a:rPr lang="nl-BE" sz="2400" dirty="0" err="1">
                <a:solidFill>
                  <a:schemeClr val="accent6">
                    <a:lumMod val="60000"/>
                    <a:lumOff val="40000"/>
                  </a:schemeClr>
                </a:solidFill>
              </a:rPr>
              <a:t>structurelle</a:t>
            </a:r>
            <a:r>
              <a:rPr lang="nl-BE" sz="2400" dirty="0">
                <a:solidFill>
                  <a:schemeClr val="accent6">
                    <a:lumMod val="60000"/>
                    <a:lumOff val="40000"/>
                  </a:schemeClr>
                </a:solidFill>
              </a:rPr>
              <a:t> </a:t>
            </a:r>
            <a:r>
              <a:rPr lang="nl-BE" sz="2400" dirty="0" err="1">
                <a:solidFill>
                  <a:schemeClr val="accent6">
                    <a:lumMod val="60000"/>
                    <a:lumOff val="40000"/>
                  </a:schemeClr>
                </a:solidFill>
              </a:rPr>
              <a:t>sur</a:t>
            </a:r>
            <a:r>
              <a:rPr lang="nl-BE" sz="2400" dirty="0">
                <a:solidFill>
                  <a:schemeClr val="accent6">
                    <a:lumMod val="60000"/>
                    <a:lumOff val="40000"/>
                  </a:schemeClr>
                </a:solidFill>
              </a:rPr>
              <a:t> </a:t>
            </a:r>
            <a:r>
              <a:rPr lang="nl-BE" sz="2400" dirty="0" err="1">
                <a:solidFill>
                  <a:schemeClr val="accent6">
                    <a:lumMod val="60000"/>
                    <a:lumOff val="40000"/>
                  </a:schemeClr>
                </a:solidFill>
              </a:rPr>
              <a:t>le</a:t>
            </a:r>
            <a:r>
              <a:rPr lang="nl-BE" sz="2400" dirty="0">
                <a:solidFill>
                  <a:schemeClr val="accent6">
                    <a:lumMod val="60000"/>
                    <a:lumOff val="40000"/>
                  </a:schemeClr>
                </a:solidFill>
              </a:rPr>
              <a:t> plan financier et enquêtes </a:t>
            </a:r>
            <a:r>
              <a:rPr lang="nl-BE" sz="2400" dirty="0" err="1">
                <a:solidFill>
                  <a:schemeClr val="accent6">
                    <a:lumMod val="60000"/>
                    <a:lumOff val="40000"/>
                  </a:schemeClr>
                </a:solidFill>
              </a:rPr>
              <a:t>thématiques</a:t>
            </a:r>
            <a:r>
              <a:rPr lang="nl-BE" sz="2400" dirty="0">
                <a:solidFill>
                  <a:schemeClr val="accent6">
                    <a:lumMod val="60000"/>
                    <a:lumOff val="40000"/>
                  </a:schemeClr>
                </a:solidFill>
              </a:rPr>
              <a:t>, par ex. </a:t>
            </a:r>
            <a:r>
              <a:rPr lang="nl-BE" sz="2400" dirty="0" err="1">
                <a:solidFill>
                  <a:schemeClr val="accent6">
                    <a:lumMod val="60000"/>
                    <a:lumOff val="40000"/>
                  </a:schemeClr>
                </a:solidFill>
              </a:rPr>
              <a:t>Marchés</a:t>
            </a:r>
            <a:r>
              <a:rPr lang="nl-BE" sz="2400" dirty="0">
                <a:solidFill>
                  <a:schemeClr val="accent6">
                    <a:lumMod val="60000"/>
                    <a:lumOff val="40000"/>
                  </a:schemeClr>
                </a:solidFill>
              </a:rPr>
              <a:t> </a:t>
            </a:r>
            <a:r>
              <a:rPr lang="nl-BE" sz="2400" dirty="0" err="1">
                <a:solidFill>
                  <a:schemeClr val="accent6">
                    <a:lumMod val="60000"/>
                    <a:lumOff val="40000"/>
                  </a:schemeClr>
                </a:solidFill>
              </a:rPr>
              <a:t>publics</a:t>
            </a:r>
            <a:r>
              <a:rPr lang="nl-BE" sz="2400" dirty="0">
                <a:solidFill>
                  <a:schemeClr val="accent6">
                    <a:lumMod val="60000"/>
                    <a:lumOff val="40000"/>
                  </a:schemeClr>
                </a:solidFill>
              </a:rPr>
              <a:t> dans </a:t>
            </a:r>
            <a:r>
              <a:rPr lang="nl-BE" sz="2400" dirty="0" err="1">
                <a:solidFill>
                  <a:schemeClr val="accent6">
                    <a:lumMod val="60000"/>
                    <a:lumOff val="40000"/>
                  </a:schemeClr>
                </a:solidFill>
              </a:rPr>
              <a:t>le</a:t>
            </a:r>
            <a:r>
              <a:rPr lang="nl-BE" sz="2400" dirty="0">
                <a:solidFill>
                  <a:schemeClr val="accent6">
                    <a:lumMod val="60000"/>
                    <a:lumOff val="40000"/>
                  </a:schemeClr>
                </a:solidFill>
              </a:rPr>
              <a:t> </a:t>
            </a:r>
            <a:r>
              <a:rPr lang="nl-BE" sz="2400" dirty="0" err="1">
                <a:solidFill>
                  <a:schemeClr val="accent6">
                    <a:lumMod val="60000"/>
                    <a:lumOff val="40000"/>
                  </a:schemeClr>
                </a:solidFill>
              </a:rPr>
              <a:t>livre</a:t>
            </a:r>
            <a:r>
              <a:rPr lang="nl-BE" sz="2400" dirty="0">
                <a:solidFill>
                  <a:schemeClr val="accent6">
                    <a:lumMod val="60000"/>
                    <a:lumOff val="40000"/>
                  </a:schemeClr>
                </a:solidFill>
              </a:rPr>
              <a:t> 2016 </a:t>
            </a:r>
            <a:r>
              <a:rPr lang="nl-BE" sz="2400" dirty="0" err="1">
                <a:solidFill>
                  <a:schemeClr val="accent6">
                    <a:lumMod val="60000"/>
                    <a:lumOff val="40000"/>
                  </a:schemeClr>
                </a:solidFill>
              </a:rPr>
              <a:t>sur</a:t>
            </a:r>
            <a:r>
              <a:rPr lang="nl-BE" sz="2400" dirty="0">
                <a:solidFill>
                  <a:schemeClr val="accent6">
                    <a:lumMod val="60000"/>
                    <a:lumOff val="40000"/>
                  </a:schemeClr>
                </a:solidFill>
              </a:rPr>
              <a:t> la </a:t>
            </a:r>
            <a:r>
              <a:rPr lang="nl-BE" sz="2400" dirty="0" err="1">
                <a:solidFill>
                  <a:schemeClr val="accent6">
                    <a:lumMod val="60000"/>
                    <a:lumOff val="40000"/>
                  </a:schemeClr>
                </a:solidFill>
              </a:rPr>
              <a:t>sécurité</a:t>
            </a:r>
            <a:r>
              <a:rPr lang="nl-BE" sz="2400" dirty="0">
                <a:solidFill>
                  <a:schemeClr val="accent6">
                    <a:lumMod val="60000"/>
                    <a:lumOff val="40000"/>
                  </a:schemeClr>
                </a:solidFill>
              </a:rPr>
              <a:t> sociale)</a:t>
            </a:r>
          </a:p>
        </p:txBody>
      </p:sp>
    </p:spTree>
    <p:extLst>
      <p:ext uri="{BB962C8B-B14F-4D97-AF65-F5344CB8AC3E}">
        <p14:creationId xmlns:p14="http://schemas.microsoft.com/office/powerpoint/2010/main" val="3328803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nl-BE" smtClean="0"/>
              <a:t>Enkele behaalde resultaten – Quelques résultats atteints</a:t>
            </a:r>
            <a:endParaRPr lang="fr-BE" dirty="0"/>
          </a:p>
        </p:txBody>
      </p:sp>
      <p:sp>
        <p:nvSpPr>
          <p:cNvPr id="5" name="Content Placeholder 4"/>
          <p:cNvSpPr>
            <a:spLocks noGrp="1"/>
          </p:cNvSpPr>
          <p:nvPr>
            <p:ph sz="half" idx="4294967295"/>
          </p:nvPr>
        </p:nvSpPr>
        <p:spPr>
          <a:xfrm>
            <a:off x="526415" y="1198690"/>
            <a:ext cx="5661025" cy="5327650"/>
          </a:xfrm>
        </p:spPr>
        <p:txBody>
          <a:bodyPr>
            <a:noAutofit/>
          </a:bodyPr>
          <a:lstStyle/>
          <a:p>
            <a:pPr>
              <a:buClr>
                <a:srgbClr val="9B008F"/>
              </a:buClr>
            </a:pPr>
            <a:r>
              <a:rPr lang="nl-BE" sz="2000" dirty="0">
                <a:solidFill>
                  <a:schemeClr val="accent6"/>
                </a:solidFill>
              </a:rPr>
              <a:t>De kostendeling vergemakkelijkt de samenwerking tussen de openbare instellingen (datacenters, portalen, gebruikersbeheer, 24/7 monitoring van diensten, ...).</a:t>
            </a:r>
          </a:p>
          <a:p>
            <a:pPr>
              <a:buClr>
                <a:srgbClr val="9B008F"/>
              </a:buClr>
            </a:pPr>
            <a:r>
              <a:rPr lang="nl-BE" sz="2000" dirty="0">
                <a:solidFill>
                  <a:schemeClr val="accent6"/>
                </a:solidFill>
              </a:rPr>
              <a:t>Levert schaalvoordelen op</a:t>
            </a:r>
          </a:p>
          <a:p>
            <a:pPr>
              <a:buClr>
                <a:srgbClr val="9B008F"/>
              </a:buClr>
            </a:pPr>
            <a:r>
              <a:rPr lang="nl-BE" sz="2000" dirty="0">
                <a:solidFill>
                  <a:schemeClr val="accent6"/>
                </a:solidFill>
              </a:rPr>
              <a:t>Draagt aanzienlijk bij tot hergebruik van software en de G-Cloud</a:t>
            </a:r>
          </a:p>
          <a:p>
            <a:pPr>
              <a:buClr>
                <a:srgbClr val="9B008F"/>
              </a:buClr>
            </a:pPr>
            <a:r>
              <a:rPr lang="nl-BE" sz="2000" dirty="0">
                <a:solidFill>
                  <a:schemeClr val="accent6"/>
                </a:solidFill>
              </a:rPr>
              <a:t>Biedt de instellingen een moeilijk te vinden expertise op het vlak van ICT en informatieveiligheid </a:t>
            </a:r>
          </a:p>
          <a:p>
            <a:pPr>
              <a:buClr>
                <a:srgbClr val="9B008F"/>
              </a:buClr>
            </a:pPr>
            <a:r>
              <a:rPr lang="nl-BE" sz="2000" dirty="0">
                <a:solidFill>
                  <a:schemeClr val="accent6"/>
                </a:solidFill>
              </a:rPr>
              <a:t>Biedt expertise aan op het vlak van ICT-overheidsopdrachten, waarbij de toegang van private ICT-dienstverleners tot de openbare sector vergemakkelijkt wordt</a:t>
            </a:r>
          </a:p>
          <a:p>
            <a:pPr>
              <a:buClr>
                <a:srgbClr val="9B008F"/>
              </a:buClr>
            </a:pPr>
            <a:r>
              <a:rPr lang="nl-BE" sz="2000" dirty="0">
                <a:solidFill>
                  <a:schemeClr val="accent6"/>
                </a:solidFill>
              </a:rPr>
              <a:t>Stimuleert innovatie dankzij kleine R&amp;D-afdeling (zie </a:t>
            </a:r>
            <a:r>
              <a:rPr lang="nl-BE" sz="2000" dirty="0">
                <a:solidFill>
                  <a:schemeClr val="accent6"/>
                </a:solidFill>
                <a:hlinkClick r:id="rId2"/>
              </a:rPr>
              <a:t>https://www.smalsresearch.be/</a:t>
            </a:r>
            <a:r>
              <a:rPr lang="nl-BE" sz="2000" dirty="0">
                <a:solidFill>
                  <a:schemeClr val="accent6"/>
                </a:solidFill>
              </a:rPr>
              <a:t>)</a:t>
            </a:r>
          </a:p>
        </p:txBody>
      </p:sp>
      <p:sp>
        <p:nvSpPr>
          <p:cNvPr id="6" name="Content Placeholder 5"/>
          <p:cNvSpPr>
            <a:spLocks noGrp="1"/>
          </p:cNvSpPr>
          <p:nvPr>
            <p:ph sz="quarter" idx="4294967295"/>
          </p:nvPr>
        </p:nvSpPr>
        <p:spPr>
          <a:xfrm>
            <a:off x="6399784" y="1203452"/>
            <a:ext cx="5664200" cy="5318125"/>
          </a:xfrm>
        </p:spPr>
        <p:txBody>
          <a:bodyPr>
            <a:noAutofit/>
          </a:bodyPr>
          <a:lstStyle/>
          <a:p>
            <a:pPr>
              <a:lnSpc>
                <a:spcPct val="100000"/>
              </a:lnSpc>
              <a:spcBef>
                <a:spcPts val="0"/>
              </a:spcBef>
            </a:pPr>
            <a:r>
              <a:rPr lang="fr-FR" sz="2000" dirty="0">
                <a:solidFill>
                  <a:schemeClr val="accent6">
                    <a:lumMod val="60000"/>
                    <a:lumOff val="40000"/>
                  </a:schemeClr>
                </a:solidFill>
              </a:rPr>
              <a:t>Le partage des coûts facilite la coopération entre les institutions publiques (data </a:t>
            </a:r>
            <a:r>
              <a:rPr lang="fr-FR" sz="2000" dirty="0" err="1">
                <a:solidFill>
                  <a:schemeClr val="accent6">
                    <a:lumMod val="60000"/>
                    <a:lumOff val="40000"/>
                  </a:schemeClr>
                </a:solidFill>
              </a:rPr>
              <a:t>centers</a:t>
            </a:r>
            <a:r>
              <a:rPr lang="fr-FR" sz="2000" dirty="0">
                <a:solidFill>
                  <a:schemeClr val="accent6">
                    <a:lumMod val="60000"/>
                    <a:lumOff val="40000"/>
                  </a:schemeClr>
                </a:solidFill>
              </a:rPr>
              <a:t>, portails, gestion des utilisateurs, monitoring 24/7 des services, ...).</a:t>
            </a:r>
            <a:endParaRPr lang="en-US" sz="2000" dirty="0">
              <a:solidFill>
                <a:schemeClr val="accent6">
                  <a:lumMod val="60000"/>
                  <a:lumOff val="40000"/>
                </a:schemeClr>
              </a:solidFill>
            </a:endParaRPr>
          </a:p>
          <a:p>
            <a:pPr>
              <a:lnSpc>
                <a:spcPct val="100000"/>
              </a:lnSpc>
              <a:spcBef>
                <a:spcPts val="0"/>
              </a:spcBef>
            </a:pPr>
            <a:r>
              <a:rPr lang="en-US" sz="2000" dirty="0" err="1">
                <a:solidFill>
                  <a:schemeClr val="accent6">
                    <a:lumMod val="60000"/>
                    <a:lumOff val="40000"/>
                  </a:schemeClr>
                </a:solidFill>
              </a:rPr>
              <a:t>Permet</a:t>
            </a:r>
            <a:r>
              <a:rPr lang="en-US" sz="2000" dirty="0">
                <a:solidFill>
                  <a:schemeClr val="accent6">
                    <a:lumMod val="60000"/>
                    <a:lumOff val="40000"/>
                  </a:schemeClr>
                </a:solidFill>
              </a:rPr>
              <a:t> des </a:t>
            </a:r>
            <a:r>
              <a:rPr lang="en-US" sz="2000" dirty="0" err="1">
                <a:solidFill>
                  <a:schemeClr val="accent6">
                    <a:lumMod val="60000"/>
                    <a:lumOff val="40000"/>
                  </a:schemeClr>
                </a:solidFill>
              </a:rPr>
              <a:t>économies</a:t>
            </a:r>
            <a:r>
              <a:rPr lang="en-US" sz="2000" dirty="0">
                <a:solidFill>
                  <a:schemeClr val="accent6">
                    <a:lumMod val="60000"/>
                    <a:lumOff val="40000"/>
                  </a:schemeClr>
                </a:solidFill>
              </a:rPr>
              <a:t> </a:t>
            </a:r>
            <a:r>
              <a:rPr lang="en-US" sz="2000" dirty="0" err="1">
                <a:solidFill>
                  <a:schemeClr val="accent6">
                    <a:lumMod val="60000"/>
                    <a:lumOff val="40000"/>
                  </a:schemeClr>
                </a:solidFill>
              </a:rPr>
              <a:t>d’échelle</a:t>
            </a:r>
            <a:endParaRPr lang="en-US" sz="2000" dirty="0">
              <a:solidFill>
                <a:schemeClr val="accent6">
                  <a:lumMod val="60000"/>
                  <a:lumOff val="40000"/>
                </a:schemeClr>
              </a:solidFill>
            </a:endParaRPr>
          </a:p>
          <a:p>
            <a:pPr>
              <a:lnSpc>
                <a:spcPct val="100000"/>
              </a:lnSpc>
              <a:spcBef>
                <a:spcPts val="0"/>
              </a:spcBef>
            </a:pPr>
            <a:r>
              <a:rPr lang="fr-FR" sz="2000" dirty="0">
                <a:solidFill>
                  <a:schemeClr val="accent6">
                    <a:lumMod val="60000"/>
                    <a:lumOff val="40000"/>
                  </a:schemeClr>
                </a:solidFill>
              </a:rPr>
              <a:t>Contribue de manière significative à la réutilisation de logiciels et au </a:t>
            </a:r>
            <a:r>
              <a:rPr lang="fr-FR" sz="2000" dirty="0" err="1">
                <a:solidFill>
                  <a:schemeClr val="accent6">
                    <a:lumMod val="60000"/>
                    <a:lumOff val="40000"/>
                  </a:schemeClr>
                </a:solidFill>
              </a:rPr>
              <a:t>G-Cloud</a:t>
            </a:r>
            <a:endParaRPr lang="en-US" sz="2000" dirty="0">
              <a:solidFill>
                <a:schemeClr val="accent6">
                  <a:lumMod val="60000"/>
                  <a:lumOff val="40000"/>
                </a:schemeClr>
              </a:solidFill>
            </a:endParaRPr>
          </a:p>
          <a:p>
            <a:pPr>
              <a:lnSpc>
                <a:spcPct val="100000"/>
              </a:lnSpc>
              <a:spcBef>
                <a:spcPts val="0"/>
              </a:spcBef>
            </a:pPr>
            <a:r>
              <a:rPr lang="fr-FR" sz="2000" dirty="0">
                <a:solidFill>
                  <a:schemeClr val="accent6">
                    <a:lumMod val="60000"/>
                    <a:lumOff val="40000"/>
                  </a:schemeClr>
                </a:solidFill>
              </a:rPr>
              <a:t>Offre aux institutions une expertise difficile à trouver en matière de TIC et de sécurité de l'information</a:t>
            </a:r>
          </a:p>
          <a:p>
            <a:pPr>
              <a:lnSpc>
                <a:spcPct val="100000"/>
              </a:lnSpc>
              <a:spcBef>
                <a:spcPts val="0"/>
              </a:spcBef>
            </a:pPr>
            <a:r>
              <a:rPr lang="fr-FR" sz="2000" dirty="0">
                <a:solidFill>
                  <a:schemeClr val="accent6">
                    <a:lumMod val="60000"/>
                    <a:lumOff val="40000"/>
                  </a:schemeClr>
                </a:solidFill>
              </a:rPr>
              <a:t>Offre une expertise dans les procédures de marchés publics liés aux TIC, facilitant l'accès des prestataires de services TIC privés au secteur public</a:t>
            </a:r>
            <a:endParaRPr lang="en-US" sz="2000" dirty="0">
              <a:solidFill>
                <a:schemeClr val="accent6">
                  <a:lumMod val="60000"/>
                  <a:lumOff val="40000"/>
                </a:schemeClr>
              </a:solidFill>
            </a:endParaRPr>
          </a:p>
          <a:p>
            <a:pPr>
              <a:lnSpc>
                <a:spcPct val="100000"/>
              </a:lnSpc>
              <a:spcBef>
                <a:spcPts val="0"/>
              </a:spcBef>
            </a:pPr>
            <a:r>
              <a:rPr lang="fr-FR" sz="2000" dirty="0">
                <a:solidFill>
                  <a:schemeClr val="accent6">
                    <a:lumMod val="60000"/>
                    <a:lumOff val="40000"/>
                  </a:schemeClr>
                </a:solidFill>
              </a:rPr>
              <a:t>Stimule l'innovation grâce à une petite section R&amp;D (voir </a:t>
            </a:r>
            <a:r>
              <a:rPr lang="nl-BE" sz="2000" dirty="0">
                <a:solidFill>
                  <a:schemeClr val="accent6">
                    <a:lumMod val="60000"/>
                    <a:lumOff val="40000"/>
                  </a:schemeClr>
                </a:solidFill>
                <a:hlinkClick r:id="rId2"/>
              </a:rPr>
              <a:t>https://www.smalsresearch.be/</a:t>
            </a:r>
            <a:r>
              <a:rPr lang="nl-BE" sz="2000" dirty="0">
                <a:solidFill>
                  <a:schemeClr val="accent6">
                    <a:lumMod val="60000"/>
                    <a:lumOff val="40000"/>
                  </a:schemeClr>
                </a:solidFill>
              </a:rPr>
              <a:t>)</a:t>
            </a:r>
          </a:p>
        </p:txBody>
      </p:sp>
    </p:spTree>
    <p:extLst>
      <p:ext uri="{BB962C8B-B14F-4D97-AF65-F5344CB8AC3E}">
        <p14:creationId xmlns:p14="http://schemas.microsoft.com/office/powerpoint/2010/main" val="3215024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Custom 4">
      <a:dk1>
        <a:srgbClr val="0095CE"/>
      </a:dk1>
      <a:lt1>
        <a:srgbClr val="FFFFFF"/>
      </a:lt1>
      <a:dk2>
        <a:srgbClr val="000000"/>
      </a:dk2>
      <a:lt2>
        <a:srgbClr val="E7E6E6"/>
      </a:lt2>
      <a:accent1>
        <a:srgbClr val="0095CE"/>
      </a:accent1>
      <a:accent2>
        <a:srgbClr val="005B9C"/>
      </a:accent2>
      <a:accent3>
        <a:srgbClr val="0095CE"/>
      </a:accent3>
      <a:accent4>
        <a:srgbClr val="005B9C"/>
      </a:accent4>
      <a:accent5>
        <a:srgbClr val="0095CE"/>
      </a:accent5>
      <a:accent6>
        <a:srgbClr val="005B9C"/>
      </a:accent6>
      <a:hlink>
        <a:srgbClr val="20C4CA"/>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mals_Template_PowerPoint_Format16-9.potx" id="{E12D3DE8-3E6F-4F68-AAA7-B23E42CF4D1F}" vid="{2436F68B-897C-4D34-8919-C1B1B2311957}"/>
    </a:ext>
  </a:extLst>
</a:theme>
</file>

<file path=ppt/theme/theme2.xml><?xml version="1.0" encoding="utf-8"?>
<a:theme xmlns:a="http://schemas.openxmlformats.org/drawingml/2006/main" name="GCloud">
  <a:themeElements>
    <a:clrScheme name="Custom 1">
      <a:dk1>
        <a:srgbClr val="364C9D"/>
      </a:dk1>
      <a:lt1>
        <a:sysClr val="window" lastClr="FFFFFF"/>
      </a:lt1>
      <a:dk2>
        <a:srgbClr val="364C9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C90590B841D2D40A74F03F74A32B797" ma:contentTypeVersion="1" ma:contentTypeDescription="Create a new document." ma:contentTypeScope="" ma:versionID="23730342cd2a834a7cc5d69271fafd9f">
  <xsd:schema xmlns:xsd="http://www.w3.org/2001/XMLSchema" xmlns:xs="http://www.w3.org/2001/XMLSchema" xmlns:p="http://schemas.microsoft.com/office/2006/metadata/properties" xmlns:ns1="http://schemas.microsoft.com/sharepoint/v3" targetNamespace="http://schemas.microsoft.com/office/2006/metadata/properties" ma:root="true" ma:fieldsID="48c5b5cd9b8d25ff6dd15848836f427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12CDCE4-C6C1-4746-BA60-72A62A96EA44}">
  <ds:schemaRefs>
    <ds:schemaRef ds:uri="http://schemas.microsoft.com/office/2006/metadata/properties"/>
    <ds:schemaRef ds:uri="http://schemas.microsoft.com/sharepoint/v3"/>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www.w3.org/XML/1998/namespace"/>
  </ds:schemaRefs>
</ds:datastoreItem>
</file>

<file path=customXml/itemProps2.xml><?xml version="1.0" encoding="utf-8"?>
<ds:datastoreItem xmlns:ds="http://schemas.openxmlformats.org/officeDocument/2006/customXml" ds:itemID="{96DB9CF7-B5BE-4CB5-BDEC-3BB971A08A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BCD4D07-8D1A-4F17-9030-FFB1F972882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Smals_Template_PowerPoint_Format16-9</Template>
  <TotalTime>1688</TotalTime>
  <Words>7077</Words>
  <Application>Microsoft Office PowerPoint</Application>
  <PresentationFormat>Widescreen</PresentationFormat>
  <Paragraphs>1038</Paragraphs>
  <Slides>79</Slides>
  <Notes>26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79</vt:i4>
      </vt:variant>
    </vt:vector>
  </HeadingPairs>
  <TitlesOfParts>
    <vt:vector size="90" baseType="lpstr">
      <vt:lpstr>MS PGothic</vt:lpstr>
      <vt:lpstr>Arial</vt:lpstr>
      <vt:lpstr>Calibri</vt:lpstr>
      <vt:lpstr>Calibri Light</vt:lpstr>
      <vt:lpstr>Courier New</vt:lpstr>
      <vt:lpstr>Roboto</vt:lpstr>
      <vt:lpstr>Times New Roman</vt:lpstr>
      <vt:lpstr>Verdana</vt:lpstr>
      <vt:lpstr>Wingdings</vt:lpstr>
      <vt:lpstr>Office Theme</vt:lpstr>
      <vt:lpstr>GCloud</vt:lpstr>
      <vt:lpstr>Voorstelling Smals, G-Cloud en ReUse  aan de Inspectie van Financiën  Présentation Smals, G-Cloud et ReUse à l’Inspection des Finances</vt:lpstr>
      <vt:lpstr>PowerPoint Presentation</vt:lpstr>
      <vt:lpstr>Smals vzw asbl</vt:lpstr>
      <vt:lpstr>Statutair doel - Objet statutaire</vt:lpstr>
      <vt:lpstr>Wettelijke context - Contexte légal</vt:lpstr>
      <vt:lpstr>In house</vt:lpstr>
      <vt:lpstr>Organen - Organes</vt:lpstr>
      <vt:lpstr>Controle - Contrôle</vt:lpstr>
      <vt:lpstr>Enkele behaalde resultaten – Quelques résultats atteints</vt:lpstr>
      <vt:lpstr>Enkele behaalde resultaten – Quelques résultats atteints</vt:lpstr>
      <vt:lpstr>Enkele behaalde resultaten – Quelques résultats atteints</vt:lpstr>
      <vt:lpstr>Enkele behaalde resultaten – Quelques résultats atteints</vt:lpstr>
      <vt:lpstr>Enkele behaalde resultaten – Quelques résultats atteints</vt:lpstr>
      <vt:lpstr>Enkele behaalde resultaten – Quelques résultats atteints</vt:lpstr>
      <vt:lpstr>Enkele behaalde resultaten – Quelques résultats atteints</vt:lpstr>
      <vt:lpstr>Enkele behaalde resultaten – Quelques résultats atteints</vt:lpstr>
      <vt:lpstr>Transparantie - Transparence</vt:lpstr>
      <vt:lpstr>Overheidsopdrachten - Marchés publics</vt:lpstr>
      <vt:lpstr>Aankoopcentrale - Centrale d’achats</vt:lpstr>
      <vt:lpstr>Aankoopcentrale - Centrale d’achats</vt:lpstr>
      <vt:lpstr>Points d’attention spécifiques - Points d’attention spécifiques</vt:lpstr>
      <vt:lpstr>Points d’attention spécifiques - Points d’attention spécifiques</vt:lpstr>
      <vt:lpstr>Protocol 18 mei 2021 - Protocole 18 mai 2021 </vt:lpstr>
      <vt:lpstr>Smals ≠ SFA (2018)</vt:lpstr>
      <vt:lpstr>G-Cloud</vt:lpstr>
      <vt:lpstr>G-Cloud (2015) ≠ Smals</vt:lpstr>
      <vt:lpstr>G-Cloud (2015) ≠ Smals</vt:lpstr>
      <vt:lpstr>G-Cloud (2015) ≠ Smals</vt:lpstr>
      <vt:lpstr>G-Cloud (2015) ≠ Smals</vt:lpstr>
      <vt:lpstr> G-Cloud - Organen – Organes</vt:lpstr>
      <vt:lpstr>G-Cloud - Portfolio</vt:lpstr>
      <vt:lpstr>G-Cloud Enkele behaalde resultaten – Quelques résultats atteints</vt:lpstr>
      <vt:lpstr>PowerPoint Presentation</vt:lpstr>
      <vt:lpstr>G-Cloud Enkele behaalde resultaten – Quelques résultats atteints</vt:lpstr>
      <vt:lpstr>Informatieveiligheid  –  Sécurité de l’information</vt:lpstr>
      <vt:lpstr>Informatieveiligheid – Sécurité de l’information</vt:lpstr>
      <vt:lpstr>Informatieveiligheidsteam Smals - Équipe sécurité de l’information Smals</vt:lpstr>
      <vt:lpstr>Informatieveiligheidsteam Smals - Équipe sécurité de l’information Smals</vt:lpstr>
      <vt:lpstr>Informatieveiligheidsteam Smals - Équipe sécurité de l’information Smals</vt:lpstr>
      <vt:lpstr>Informatieveiligheidsteam Smals</vt:lpstr>
      <vt:lpstr>Praktische organisatie informatieveiligheid</vt:lpstr>
      <vt:lpstr>Praktische organisatie informatieveiligheid</vt:lpstr>
      <vt:lpstr>Organisatie van de informatieveiligheid / Organisation de la sécurité de l’information</vt:lpstr>
      <vt:lpstr>3 lines of defense information security</vt:lpstr>
      <vt:lpstr>Framework informatieveiligheid - Framework sécurité de l’information</vt:lpstr>
      <vt:lpstr>Ontwikkeling en toepassing - Développement et application</vt:lpstr>
      <vt:lpstr>Ontwikkeling en toepassing - Développement et application</vt:lpstr>
      <vt:lpstr>ReUse</vt:lpstr>
      <vt:lpstr>PowerPoint Presentation</vt:lpstr>
      <vt:lpstr>PowerPoint Presentation</vt:lpstr>
      <vt:lpstr>About the ReUse initiative</vt:lpstr>
      <vt:lpstr>ReUse – Vision</vt:lpstr>
      <vt:lpstr>How? With Software ReUse Platform! https://www.ict-reuse.be </vt:lpstr>
      <vt:lpstr>PowerPoint Presentation</vt:lpstr>
      <vt:lpstr>Share your success stories...and become an ambassador for ReUse! https://www.ict-reuse.be</vt:lpstr>
      <vt:lpstr>Dare to share!</vt:lpstr>
      <vt:lpstr>ROI 2020 for projects carried out by Smals</vt:lpstr>
      <vt:lpstr>About API - Application Programming Interface</vt:lpstr>
      <vt:lpstr>About API - Application Programming Interface</vt:lpstr>
      <vt:lpstr>About API - Application Programming Interface</vt:lpstr>
      <vt:lpstr>Why are API’s important?</vt:lpstr>
      <vt:lpstr>Good API ReUse = business ReUse (and also ideal from a technical perspective)</vt:lpstr>
      <vt:lpstr>Shifting to an API economy: the value chain</vt:lpstr>
      <vt:lpstr>Example: CSAM authentication services</vt:lpstr>
      <vt:lpstr>Example: socialsecurity.be portal services</vt:lpstr>
      <vt:lpstr>Example: realtime presence registration for construction workers</vt:lpstr>
      <vt:lpstr>Example: eHealth-platform</vt:lpstr>
      <vt:lpstr>eHealth: landscape</vt:lpstr>
      <vt:lpstr>eHealth: technical choices</vt:lpstr>
      <vt:lpstr>eHealth: architecture</vt:lpstr>
      <vt:lpstr>eHealth-platform: basic services &amp; API’s</vt:lpstr>
      <vt:lpstr>Enkele behaalde resultaten – Quelques résultats atteints</vt:lpstr>
      <vt:lpstr>Enkele behaalde resultaten – Quelques résultats atteints</vt:lpstr>
      <vt:lpstr>Enkele behaalde resultaten – Quelques résultats atteints</vt:lpstr>
      <vt:lpstr>API in health and social sector: some statistics and evolution</vt:lpstr>
      <vt:lpstr>API Management Solution</vt:lpstr>
      <vt:lpstr>Beyond tooling: API management throughout the organization’s soul</vt:lpstr>
      <vt:lpstr>API Challenges</vt:lpstr>
      <vt:lpstr>Vragen?  Des questions ? </vt:lpstr>
    </vt:vector>
  </TitlesOfParts>
  <Company>SMALS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Marie-Catherine Tassin</dc:creator>
  <cp:keywords/>
  <cp:lastModifiedBy>Sanne Miseur (KSZ-BCSS)</cp:lastModifiedBy>
  <cp:revision>128</cp:revision>
  <dcterms:created xsi:type="dcterms:W3CDTF">2020-02-05T13:18:01Z</dcterms:created>
  <dcterms:modified xsi:type="dcterms:W3CDTF">2021-06-25T09:18:08Z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0x010100BC90590B841D2D40A74F03F74A32B797</vt:lpwstr>
  </property>
  <property fmtid="{D5CDD505-2E9C-101B-9397-08002B2CF9AE}" pid="3" name="SmalsDocumentType">
    <vt:lpwstr>297;#Presentation|0a0ac181-48c8-4811-9601-62e7f758f779</vt:lpwstr>
  </property>
  <property fmtid="{D5CDD505-2E9C-101B-9397-08002B2CF9AE}" pid="4" name="WorkflowChangePath">
    <vt:lpwstr>6f8ecad1-772b-4a15-a136-69e6a3cd445d,6;6f8ecad1-772b-4a15-a136-69e6a3cd445d,9;6f8ecad1-772b-4a15-a136-69e6a3cd445d,12;6f8ecad1-772b-4a15-a136-69e6a3cd445d,14;6f8ecad1-772b-4a15-a136-69e6a3cd445d,18;6f8ecad1-772b-4a15-a136-69e6a3cd445d,20;</vt:lpwstr>
  </property>
  <property fmtid="{D5CDD505-2E9C-101B-9397-08002B2CF9AE}" pid="5" name="TaxKeyword">
    <vt:lpwstr/>
  </property>
</Properties>
</file>