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6" r:id="rId2"/>
  </p:sldMasterIdLst>
  <p:notesMasterIdLst>
    <p:notesMasterId r:id="rId16"/>
  </p:notesMasterIdLst>
  <p:handoutMasterIdLst>
    <p:handoutMasterId r:id="rId17"/>
  </p:handoutMasterIdLst>
  <p:sldIdLst>
    <p:sldId id="370" r:id="rId3"/>
    <p:sldId id="433" r:id="rId4"/>
    <p:sldId id="397" r:id="rId5"/>
    <p:sldId id="422" r:id="rId6"/>
    <p:sldId id="410" r:id="rId7"/>
    <p:sldId id="418" r:id="rId8"/>
    <p:sldId id="441" r:id="rId9"/>
    <p:sldId id="443" r:id="rId10"/>
    <p:sldId id="398" r:id="rId11"/>
    <p:sldId id="435" r:id="rId12"/>
    <p:sldId id="436" r:id="rId13"/>
    <p:sldId id="421" r:id="rId14"/>
    <p:sldId id="326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7BE"/>
    <a:srgbClr val="0082B8"/>
    <a:srgbClr val="5591C3"/>
    <a:srgbClr val="69755D"/>
    <a:srgbClr val="6C765C"/>
    <a:srgbClr val="336600"/>
    <a:srgbClr val="7C7B55"/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897" autoAdjust="0"/>
  </p:normalViewPr>
  <p:slideViewPr>
    <p:cSldViewPr>
      <p:cViewPr varScale="1">
        <p:scale>
          <a:sx n="75" d="100"/>
          <a:sy n="75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DD7-B5FF-448D-A8CD-D054F37DE59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56FA-A32A-4806-B18A-CCB0C6BE3A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10C3BF-ECB0-489F-B314-CB507064E6C4}" type="datetimeFigureOut">
              <a:rPr lang="en-US"/>
              <a:pPr>
                <a:defRPr/>
              </a:pPr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D307B-0156-4A5F-B2EC-9D722360EE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D307B-0156-4A5F-B2EC-9D722360EE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70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71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052736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Rectangle 3"/>
          <p:cNvSpPr/>
          <p:nvPr userDrawn="1"/>
        </p:nvSpPr>
        <p:spPr>
          <a:xfrm>
            <a:off x="1691680" y="6597352"/>
            <a:ext cx="648072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560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atacteri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052736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Rectangle 3"/>
          <p:cNvSpPr/>
          <p:nvPr userDrawn="1"/>
        </p:nvSpPr>
        <p:spPr>
          <a:xfrm>
            <a:off x="2500024" y="6597352"/>
            <a:ext cx="1080120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629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Visuali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052736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Rectangle 3"/>
          <p:cNvSpPr/>
          <p:nvPr userDrawn="1"/>
        </p:nvSpPr>
        <p:spPr>
          <a:xfrm>
            <a:off x="4300232" y="6597352"/>
            <a:ext cx="936104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87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ip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052736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Rectangle 3"/>
          <p:cNvSpPr/>
          <p:nvPr userDrawn="1"/>
        </p:nvSpPr>
        <p:spPr>
          <a:xfrm>
            <a:off x="5363200" y="6597352"/>
            <a:ext cx="936104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626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Interro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052736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Rectangle 3"/>
          <p:cNvSpPr/>
          <p:nvPr userDrawn="1"/>
        </p:nvSpPr>
        <p:spPr>
          <a:xfrm>
            <a:off x="6453480" y="6597352"/>
            <a:ext cx="936104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608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User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052736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Rectangle 3"/>
          <p:cNvSpPr/>
          <p:nvPr userDrawn="1"/>
        </p:nvSpPr>
        <p:spPr>
          <a:xfrm>
            <a:off x="6948264" y="6597352"/>
            <a:ext cx="936104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82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7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052736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>
            <a:lvl1pPr>
              <a:defRPr sz="3200">
                <a:solidFill>
                  <a:srgbClr val="BE00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82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7227" y="4797153"/>
            <a:ext cx="8486775" cy="12239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270400"/>
            <a:ext cx="8421687" cy="7508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797325"/>
            <a:ext cx="8421687" cy="47307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C2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02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/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9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-2900"/>
            <a:ext cx="442392" cy="3355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722674-54DE-43B8-8259-5E17C1FD986D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6669085"/>
            <a:ext cx="1465412" cy="18891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60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1E79-8225-48A0-95BD-5254C3720E2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90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0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9BA3-438C-4BAC-93FA-A244838215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/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9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6669085"/>
            <a:ext cx="1465412" cy="18891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14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0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8BCE-1109-4E8D-B34C-3AF6347D8A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 userDrawn="1">
            <p:extLst/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9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68344" y="6669085"/>
            <a:ext cx="1465412" cy="18891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38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76456" y="-2900"/>
            <a:ext cx="442392" cy="3355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722674-54DE-43B8-8259-5E17C1FD986D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6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0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0A59-E899-4846-A553-D0991C13931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/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9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6669085"/>
            <a:ext cx="1465412" cy="18891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06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0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5A1A-D0A3-45D4-B603-821EC43E4D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/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9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6669085"/>
            <a:ext cx="1465412" cy="18891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0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FE2F-7D45-439B-A76C-7ED3EBF3AD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5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4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00113" y="134143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4398963" y="1597025"/>
            <a:ext cx="4268787" cy="2800350"/>
            <a:chOff x="4407024" y="1916832"/>
            <a:chExt cx="4269432" cy="2800767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Frank 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Administrateur général  </a:t>
              </a: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Banque Carrefour de la Sécurité Sociale</a:t>
              </a: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frank.robben@ksz-bcss.fgov.be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http://www.bcss.fgov.be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26" y="90872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6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F76-040A-4C7A-A6F0-BE44C74E5B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788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AAD6-33E3-45AB-B010-30E0C9F12D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66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52425" y="1665290"/>
            <a:ext cx="843915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8695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4897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32" r:id="rId8"/>
    <p:sldLayoutId id="214748393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68344" y="6669085"/>
            <a:ext cx="1465412" cy="18891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>
          <a:xfrm>
            <a:off x="7943923" y="6093297"/>
            <a:ext cx="1200014" cy="790779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4226" y="6501342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‹nr.›</a:t>
            </a:fld>
            <a:endParaRPr lang="fr-BE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334"/>
            <a:ext cx="969184" cy="4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E008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000" dirty="0" err="1" smtClean="0">
                <a:solidFill>
                  <a:srgbClr val="0087BE"/>
                </a:solidFill>
              </a:rPr>
              <a:t>Contactgegevens</a:t>
            </a:r>
            <a:r>
              <a:rPr lang="en-GB" altLang="en-US" sz="6000" dirty="0" smtClean="0">
                <a:solidFill>
                  <a:srgbClr val="0087BE"/>
                </a:solidFill>
              </a:rPr>
              <a:t> burger</a:t>
            </a:r>
            <a:r>
              <a:rPr lang="en-GB" altLang="en-US" dirty="0" smtClean="0">
                <a:solidFill>
                  <a:srgbClr val="0087BE"/>
                </a:solidFill>
              </a:rPr>
              <a:t/>
            </a:r>
            <a:br>
              <a:rPr lang="en-GB" altLang="en-US" dirty="0" smtClean="0">
                <a:solidFill>
                  <a:srgbClr val="0087BE"/>
                </a:solidFill>
              </a:rPr>
            </a:br>
            <a:endParaRPr lang="en-GB" altLang="en-US" dirty="0" smtClean="0">
              <a:solidFill>
                <a:srgbClr val="0087B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716016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frank.robben@ksz.fgov.be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://www.ksz.fgov.be</a:t>
            </a:r>
          </a:p>
        </p:txBody>
      </p:sp>
    </p:spTree>
    <p:extLst>
      <p:ext uri="{BB962C8B-B14F-4D97-AF65-F5344CB8AC3E}">
        <p14:creationId xmlns:p14="http://schemas.microsoft.com/office/powerpoint/2010/main" val="7105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smtClean="0"/>
              <a:t>Uitdagingen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302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Juridische omkadering</a:t>
            </a:r>
          </a:p>
          <a:p>
            <a:pPr lvl="1"/>
            <a:r>
              <a:rPr lang="nl-BE" dirty="0" smtClean="0"/>
              <a:t>GDPR-</a:t>
            </a:r>
            <a:r>
              <a:rPr lang="nl-BE" dirty="0" err="1" smtClean="0"/>
              <a:t>proof</a:t>
            </a:r>
            <a:endParaRPr lang="nl-BE" dirty="0" smtClean="0"/>
          </a:p>
          <a:p>
            <a:pPr lvl="1"/>
            <a:r>
              <a:rPr lang="nl-BE" dirty="0" smtClean="0"/>
              <a:t>ontsluiten van contactgegevens enkel in het kader van een welomschreven doeleinde of specifieke finaliteit</a:t>
            </a:r>
          </a:p>
          <a:p>
            <a:pPr lvl="1"/>
            <a:r>
              <a:rPr lang="nl-BE" dirty="0" smtClean="0"/>
              <a:t>akkoord van instellingen die gegevens aanleveren, afgedekt door beraadslaging</a:t>
            </a:r>
          </a:p>
          <a:p>
            <a:pPr lvl="1"/>
            <a:r>
              <a:rPr lang="nl-BE" dirty="0" err="1" smtClean="0"/>
              <a:t>quid</a:t>
            </a:r>
            <a:r>
              <a:rPr lang="nl-BE" dirty="0" smtClean="0"/>
              <a:t> burgerconsent? </a:t>
            </a:r>
          </a:p>
          <a:p>
            <a:endParaRPr lang="nl-BE" dirty="0" smtClean="0"/>
          </a:p>
          <a:p>
            <a:r>
              <a:rPr lang="nl-BE" dirty="0" smtClean="0"/>
              <a:t>Non </a:t>
            </a:r>
            <a:r>
              <a:rPr lang="nl-BE" dirty="0" err="1"/>
              <a:t>functional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endParaRPr lang="nl-BE" dirty="0"/>
          </a:p>
          <a:p>
            <a:pPr lvl="1"/>
            <a:r>
              <a:rPr lang="nl-BE" dirty="0"/>
              <a:t>performant</a:t>
            </a:r>
          </a:p>
          <a:p>
            <a:pPr lvl="1"/>
            <a:r>
              <a:rPr lang="nl-BE" dirty="0"/>
              <a:t>24/7 beschikbaar</a:t>
            </a:r>
          </a:p>
          <a:p>
            <a:pPr lvl="1"/>
            <a:r>
              <a:rPr lang="nl-BE" dirty="0"/>
              <a:t>maken van technische keuzes (bv. LDAP-protocol i.p.v. database)</a:t>
            </a:r>
          </a:p>
          <a:p>
            <a:endParaRPr lang="nl-BE" dirty="0" smtClean="0"/>
          </a:p>
          <a:p>
            <a:r>
              <a:rPr lang="nl-BE" dirty="0" smtClean="0"/>
              <a:t>Geen “of-of” verhaal maar een “</a:t>
            </a:r>
            <a:r>
              <a:rPr lang="nl-BE" dirty="0" err="1" smtClean="0"/>
              <a:t>en-en</a:t>
            </a:r>
            <a:r>
              <a:rPr lang="nl-BE" dirty="0" smtClean="0"/>
              <a:t>” verhaal bv. blijvend inzetten op veralgemeend gebruik van de </a:t>
            </a:r>
            <a:r>
              <a:rPr lang="nl-BE" dirty="0" err="1" smtClean="0"/>
              <a:t>eBox</a:t>
            </a:r>
            <a:r>
              <a:rPr lang="nl-BE" dirty="0" smtClean="0"/>
              <a:t> burger</a:t>
            </a:r>
          </a:p>
          <a:p>
            <a:pPr lvl="1"/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914400" lvl="2" indent="0">
              <a:buNone/>
            </a:pPr>
            <a:endParaRPr lang="nl-BE" noProof="0" dirty="0" smtClean="0"/>
          </a:p>
          <a:p>
            <a:pPr lvl="1"/>
            <a:endParaRPr lang="nl-BE" noProof="0" dirty="0" smtClean="0"/>
          </a:p>
          <a:p>
            <a:pPr lvl="1"/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81544-C7E5-4496-85B9-B0A4BDFE3E4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7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Next steps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64" y="1240951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Stuurgroep onder voorzitterschap van de Kruispuntbank is opgericht op basis van </a:t>
            </a:r>
            <a:r>
              <a:rPr lang="nl-BE" dirty="0"/>
              <a:t>een eerste bevraging tijdens het Algemeen Coördinatiecomité van 16 oktober </a:t>
            </a:r>
            <a:r>
              <a:rPr lang="nl-BE" dirty="0" smtClean="0"/>
              <a:t>2020:</a:t>
            </a:r>
          </a:p>
          <a:p>
            <a:pPr lvl="1"/>
            <a:r>
              <a:rPr lang="nl-BE" dirty="0" smtClean="0"/>
              <a:t>Rijksregister</a:t>
            </a:r>
            <a:endParaRPr lang="nl-BE" dirty="0" smtClean="0"/>
          </a:p>
          <a:p>
            <a:pPr lvl="1"/>
            <a:r>
              <a:rPr lang="nl-BE" dirty="0" smtClean="0"/>
              <a:t>SFPD</a:t>
            </a:r>
          </a:p>
          <a:p>
            <a:pPr lvl="1"/>
            <a:r>
              <a:rPr lang="nl-BE" dirty="0" smtClean="0"/>
              <a:t>FOD BOSA</a:t>
            </a:r>
          </a:p>
          <a:p>
            <a:pPr lvl="1"/>
            <a:r>
              <a:rPr lang="nl-BE" dirty="0" smtClean="0"/>
              <a:t>KSZ</a:t>
            </a:r>
          </a:p>
          <a:p>
            <a:pPr lvl="1"/>
            <a:endParaRPr lang="nl-BE" dirty="0"/>
          </a:p>
          <a:p>
            <a:r>
              <a:rPr lang="nl-BE" dirty="0" smtClean="0"/>
              <a:t>Tot nog toe 2 keer samengekomen</a:t>
            </a:r>
          </a:p>
          <a:p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/>
              <a:t>bevindt zich in een conceptuele fase</a:t>
            </a:r>
          </a:p>
          <a:p>
            <a:pPr lvl="1"/>
            <a:r>
              <a:rPr lang="nl-BE" dirty="0"/>
              <a:t>afbakenen precieze scope</a:t>
            </a:r>
          </a:p>
          <a:p>
            <a:pPr lvl="1"/>
            <a:r>
              <a:rPr lang="nl-BE" dirty="0"/>
              <a:t>stakeholderanalyse</a:t>
            </a:r>
          </a:p>
          <a:p>
            <a:pPr lvl="1"/>
            <a:r>
              <a:rPr lang="nl-BE" dirty="0"/>
              <a:t>vastleggen timing</a:t>
            </a:r>
          </a:p>
          <a:p>
            <a:pPr lvl="1"/>
            <a:r>
              <a:rPr lang="nl-BE" dirty="0"/>
              <a:t>…</a:t>
            </a:r>
          </a:p>
          <a:p>
            <a:endParaRPr lang="nl-BE" dirty="0"/>
          </a:p>
          <a:p>
            <a:r>
              <a:rPr lang="nl-BE" b="1" dirty="0" smtClean="0"/>
              <a:t>Vraag tot uitbreiden van de stuurgroep met die instellingen die n.a.v. de uitvoering van hun opdrachten rechtstreeks in contact treden met de burger </a:t>
            </a:r>
          </a:p>
          <a:p>
            <a:pPr lvl="1"/>
            <a:r>
              <a:rPr lang="nl-BE" b="1" dirty="0" smtClean="0"/>
              <a:t>o.a. de mutualiteiten</a:t>
            </a:r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pPr lvl="1"/>
            <a:endParaRPr lang="nl-BE" noProof="0" dirty="0" smtClean="0"/>
          </a:p>
          <a:p>
            <a:pPr lvl="1"/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2FE2F-7D45-439B-A76C-7ED3EBF3ADE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81544-C7E5-4496-85B9-B0A4BDFE3E4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smtClean="0"/>
              <a:t>Context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nl-BE" noProof="0" dirty="0" smtClean="0"/>
          </a:p>
          <a:p>
            <a:r>
              <a:rPr lang="nl-BE" noProof="0" dirty="0" smtClean="0"/>
              <a:t>De coronacrisis heeft aangetoond dat er nood is aan een ontsluiting van contactgegevens van de burger</a:t>
            </a:r>
            <a:r>
              <a:rPr lang="nl-BE" dirty="0" smtClean="0"/>
              <a:t>,</a:t>
            </a:r>
            <a:r>
              <a:rPr lang="nl-BE" noProof="0" dirty="0" smtClean="0"/>
              <a:t> o.a. in het kader van:</a:t>
            </a:r>
          </a:p>
          <a:p>
            <a:pPr lvl="1"/>
            <a:r>
              <a:rPr lang="nl-BE" dirty="0" smtClean="0"/>
              <a:t>contactopsporing</a:t>
            </a:r>
          </a:p>
          <a:p>
            <a:pPr lvl="1"/>
            <a:r>
              <a:rPr lang="nl-BE" dirty="0" smtClean="0"/>
              <a:t>activering tijdelijke werklozen door arbeidsbemiddelingsdiensten</a:t>
            </a:r>
          </a:p>
          <a:p>
            <a:pPr lvl="1"/>
            <a:r>
              <a:rPr lang="nl-BE" dirty="0" smtClean="0"/>
              <a:t>uitnodigen tot vaccinering</a:t>
            </a:r>
          </a:p>
          <a:p>
            <a:pPr lvl="1"/>
            <a:endParaRPr lang="nl-BE" dirty="0"/>
          </a:p>
          <a:p>
            <a:r>
              <a:rPr lang="nl-BE" dirty="0" smtClean="0"/>
              <a:t>Meer algemeen bestaat de behoefte tot de mededeling van contactgegevens van de burger aan diverse instanties voor diverse doeleinden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Wat </a:t>
            </a:r>
            <a:r>
              <a:rPr lang="nl-BE" dirty="0"/>
              <a:t>zijn “</a:t>
            </a:r>
            <a:r>
              <a:rPr lang="nl-BE" dirty="0" smtClean="0"/>
              <a:t>contactgegevens”</a:t>
            </a:r>
          </a:p>
          <a:p>
            <a:pPr lvl="1"/>
            <a:r>
              <a:rPr lang="nl-BE" dirty="0" smtClean="0"/>
              <a:t>elk </a:t>
            </a:r>
            <a:r>
              <a:rPr lang="nl-BE" dirty="0"/>
              <a:t>gegeven </a:t>
            </a:r>
            <a:r>
              <a:rPr lang="nl-BE" dirty="0" smtClean="0"/>
              <a:t>(of combinatie van gegevens) dat toelaat om een burger te bereiken</a:t>
            </a:r>
          </a:p>
          <a:p>
            <a:pPr lvl="1"/>
            <a:r>
              <a:rPr lang="nl-BE" dirty="0"/>
              <a:t>i</a:t>
            </a:r>
            <a:r>
              <a:rPr lang="nl-BE" dirty="0" smtClean="0"/>
              <a:t>n de brede zin maar bij voorkeur op elektronische wijze</a:t>
            </a:r>
          </a:p>
          <a:p>
            <a:pPr lvl="2"/>
            <a:r>
              <a:rPr lang="nl-BE" dirty="0" smtClean="0"/>
              <a:t>adres	</a:t>
            </a:r>
          </a:p>
          <a:p>
            <a:pPr lvl="2"/>
            <a:r>
              <a:rPr lang="nl-BE" dirty="0" smtClean="0"/>
              <a:t>email adres(sen)</a:t>
            </a:r>
          </a:p>
          <a:p>
            <a:pPr lvl="2"/>
            <a:r>
              <a:rPr lang="nl-BE" dirty="0"/>
              <a:t>t</a:t>
            </a:r>
            <a:r>
              <a:rPr lang="nl-BE" dirty="0" smtClean="0"/>
              <a:t>elefoonnummer(s)</a:t>
            </a:r>
          </a:p>
          <a:p>
            <a:pPr lvl="2"/>
            <a:r>
              <a:rPr lang="nl-BE" dirty="0" err="1" smtClean="0"/>
              <a:t>eBox</a:t>
            </a:r>
            <a:r>
              <a:rPr lang="nl-BE" dirty="0" smtClean="0"/>
              <a:t> burger	</a:t>
            </a:r>
          </a:p>
          <a:p>
            <a:pPr lvl="2"/>
            <a:r>
              <a:rPr lang="nl-BE" dirty="0" smtClean="0"/>
              <a:t>...	</a:t>
            </a:r>
          </a:p>
          <a:p>
            <a:pPr lvl="1"/>
            <a:r>
              <a:rPr lang="nl-BE" noProof="0" dirty="0" smtClean="0"/>
              <a:t>“impliciete data” beschikbaar </a:t>
            </a:r>
            <a:r>
              <a:rPr lang="nl-BE" dirty="0" smtClean="0"/>
              <a:t>in een geverifieerde bron (bv. Rijksregister</a:t>
            </a:r>
            <a:r>
              <a:rPr lang="nl-BE" noProof="0" dirty="0" smtClean="0"/>
              <a:t>gegevens)</a:t>
            </a:r>
          </a:p>
          <a:p>
            <a:pPr lvl="1"/>
            <a:r>
              <a:rPr lang="nl-BE" dirty="0" smtClean="0"/>
              <a:t>“expliciete data” aan te leveren door de burger zelf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9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smtClean="0"/>
              <a:t>Context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noProof="0" dirty="0" smtClean="0"/>
              <a:t>Wie is </a:t>
            </a:r>
            <a:r>
              <a:rPr lang="nl-BE" dirty="0" smtClean="0"/>
              <a:t>die</a:t>
            </a:r>
            <a:r>
              <a:rPr lang="nl-BE" noProof="0" dirty="0" smtClean="0"/>
              <a:t> burger</a:t>
            </a:r>
          </a:p>
          <a:p>
            <a:pPr lvl="1"/>
            <a:r>
              <a:rPr lang="nl-BE" dirty="0" smtClean="0"/>
              <a:t>iedereen die tijdelijk of permanent op Belgisch grondgebied verblijft</a:t>
            </a:r>
          </a:p>
          <a:p>
            <a:pPr lvl="1"/>
            <a:r>
              <a:rPr lang="nl-BE" dirty="0"/>
              <a:t>i</a:t>
            </a:r>
            <a:r>
              <a:rPr lang="nl-BE" dirty="0" smtClean="0"/>
              <a:t>edereen die in contact komt met een federale, regionale of lokale overheid</a:t>
            </a:r>
          </a:p>
          <a:p>
            <a:pPr lvl="1"/>
            <a:r>
              <a:rPr lang="nl-BE" dirty="0" smtClean="0"/>
              <a:t>alle houders van een rijksregisternummer en alle houders van een identificatienummer toegekend door de Kruispuntbank</a:t>
            </a:r>
          </a:p>
          <a:p>
            <a:pPr lvl="1"/>
            <a:r>
              <a:rPr lang="nl-BE" dirty="0" smtClean="0"/>
              <a:t>enkel 16+</a:t>
            </a:r>
          </a:p>
          <a:p>
            <a:pPr lvl="1"/>
            <a:r>
              <a:rPr lang="nl-BE" dirty="0" smtClean="0"/>
              <a:t>…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Is in functie van de finaliteit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C</a:t>
            </a:r>
            <a:r>
              <a:rPr lang="nl-BE" dirty="0" smtClean="0"/>
              <a:t>ontactgegevens uniek kunnen koppelen aan de juiste persoon impliceert het gebruik van een uniek identificatienummer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	</a:t>
            </a:r>
            <a:endParaRPr lang="nl-BE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err="1" smtClean="0"/>
              <a:t>Huidige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81544-C7E5-4496-85B9-B0A4BDFE3E4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9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Huidige situatie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Verschillende instellingen beheren nu reeds contactgegevens van de burger</a:t>
            </a:r>
            <a:endParaRPr lang="nl-BE" dirty="0"/>
          </a:p>
          <a:p>
            <a:pPr lvl="1"/>
            <a:r>
              <a:rPr lang="nl-BE" dirty="0" smtClean="0"/>
              <a:t>FOD Binnenlandse </a:t>
            </a:r>
            <a:r>
              <a:rPr lang="nl-BE" dirty="0"/>
              <a:t>Zaken</a:t>
            </a:r>
          </a:p>
          <a:p>
            <a:pPr lvl="2"/>
            <a:r>
              <a:rPr lang="nl-BE" dirty="0"/>
              <a:t>Rijksregister</a:t>
            </a:r>
          </a:p>
          <a:p>
            <a:pPr lvl="2"/>
            <a:r>
              <a:rPr lang="nl-BE" dirty="0"/>
              <a:t>Nationaal Crisiscentrum (BE-Alert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Kruispuntbank van de Sociale Zekerheid – KSZ-registers</a:t>
            </a:r>
            <a:endParaRPr lang="nl-BE" dirty="0"/>
          </a:p>
          <a:p>
            <a:pPr lvl="1"/>
            <a:r>
              <a:rPr lang="nl-BE" dirty="0"/>
              <a:t>SFPD </a:t>
            </a:r>
            <a:r>
              <a:rPr lang="nl-BE" dirty="0" smtClean="0"/>
              <a:t>&amp; Sigedis </a:t>
            </a:r>
            <a:r>
              <a:rPr lang="nl-BE" dirty="0" err="1" smtClean="0"/>
              <a:t>i.h.k.v</a:t>
            </a:r>
            <a:r>
              <a:rPr lang="nl-BE" dirty="0" smtClean="0"/>
              <a:t>. hun communicatieopdracht m.b.t. pensioenrechten</a:t>
            </a:r>
            <a:endParaRPr lang="nl-BE" dirty="0"/>
          </a:p>
          <a:p>
            <a:pPr lvl="1"/>
            <a:r>
              <a:rPr lang="nl-BE" dirty="0" smtClean="0"/>
              <a:t>Human Interface Providers </a:t>
            </a:r>
            <a:r>
              <a:rPr lang="nl-BE" dirty="0" err="1" smtClean="0"/>
              <a:t>i.h.k.v</a:t>
            </a:r>
            <a:r>
              <a:rPr lang="nl-BE" dirty="0" smtClean="0"/>
              <a:t>. de </a:t>
            </a:r>
            <a:r>
              <a:rPr lang="nl-BE" dirty="0" err="1" smtClean="0"/>
              <a:t>eBox</a:t>
            </a:r>
            <a:r>
              <a:rPr lang="nl-BE" dirty="0" smtClean="0"/>
              <a:t> burger (FOD BOSA/</a:t>
            </a:r>
            <a:r>
              <a:rPr lang="nl-BE" dirty="0" err="1" smtClean="0"/>
              <a:t>my</a:t>
            </a:r>
            <a:r>
              <a:rPr lang="nl-BE" dirty="0" err="1"/>
              <a:t>-</a:t>
            </a:r>
            <a:r>
              <a:rPr lang="nl-BE" dirty="0" err="1" smtClean="0"/>
              <a:t>eBox</a:t>
            </a:r>
            <a:r>
              <a:rPr lang="nl-BE" dirty="0" smtClean="0"/>
              <a:t> portal, </a:t>
            </a:r>
            <a:r>
              <a:rPr lang="nl-BE" dirty="0" err="1" smtClean="0"/>
              <a:t>Doccle</a:t>
            </a:r>
            <a:r>
              <a:rPr lang="nl-BE" dirty="0" smtClean="0"/>
              <a:t>, …)</a:t>
            </a:r>
          </a:p>
          <a:p>
            <a:pPr lvl="1"/>
            <a:r>
              <a:rPr lang="nl-BE" dirty="0" smtClean="0"/>
              <a:t>Mijn Burgerprofiel/IRISBOX/…</a:t>
            </a:r>
          </a:p>
          <a:p>
            <a:pPr lvl="1"/>
            <a:r>
              <a:rPr lang="nl-BE" dirty="0" smtClean="0"/>
              <a:t>Banken</a:t>
            </a:r>
          </a:p>
          <a:p>
            <a:pPr lvl="1"/>
            <a:r>
              <a:rPr lang="nl-BE" b="1" dirty="0" smtClean="0"/>
              <a:t>Mutualiteiten</a:t>
            </a:r>
            <a:endParaRPr lang="nl-BE" dirty="0" smtClean="0"/>
          </a:p>
          <a:p>
            <a:pPr lvl="1"/>
            <a:r>
              <a:rPr lang="nl-BE" dirty="0" smtClean="0"/>
              <a:t>…</a:t>
            </a:r>
            <a:endParaRPr lang="nl-BE" dirty="0"/>
          </a:p>
          <a:p>
            <a:pPr lvl="1"/>
            <a:endParaRPr lang="nl-BE" noProof="0" dirty="0" smtClean="0"/>
          </a:p>
          <a:p>
            <a:endParaRPr lang="nl-BE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4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Huidige situatie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Geen centralisatie van die contactgegevens</a:t>
            </a:r>
          </a:p>
          <a:p>
            <a:endParaRPr lang="nl-BE" dirty="0" smtClean="0"/>
          </a:p>
          <a:p>
            <a:r>
              <a:rPr lang="nl-BE" dirty="0" smtClean="0"/>
              <a:t>Geen </a:t>
            </a:r>
            <a:r>
              <a:rPr lang="nl-BE" dirty="0" err="1" smtClean="0"/>
              <a:t>orchestratie</a:t>
            </a:r>
            <a:r>
              <a:rPr lang="nl-BE" dirty="0" smtClean="0"/>
              <a:t> of synchronisatie van die verschillende bronnen</a:t>
            </a:r>
          </a:p>
          <a:p>
            <a:endParaRPr lang="nl-BE" dirty="0" smtClean="0"/>
          </a:p>
          <a:p>
            <a:r>
              <a:rPr lang="nl-BE" dirty="0" smtClean="0"/>
              <a:t>Geen éénmalige gegevensinzameling: burger geeft meerdere keren dezelfde gegevens door aan verschillende instellingen</a:t>
            </a:r>
          </a:p>
          <a:p>
            <a:endParaRPr lang="nl-BE" dirty="0" smtClean="0"/>
          </a:p>
          <a:p>
            <a:r>
              <a:rPr lang="nl-BE" dirty="0" smtClean="0"/>
              <a:t>Geen sensibilisering bij de burger tot bijwerken van gegevens die hij op meerdere plaatsen heeft achtergelaten (actualiteitswaarde van die gegevens)</a:t>
            </a:r>
          </a:p>
          <a:p>
            <a:endParaRPr lang="nl-BE" dirty="0" smtClean="0"/>
          </a:p>
          <a:p>
            <a:endParaRPr lang="nl-BE" noProof="0" dirty="0" smtClean="0"/>
          </a:p>
          <a:p>
            <a:endParaRPr lang="nl-BE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err="1" smtClean="0"/>
              <a:t>Uitdagingen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81544-C7E5-4496-85B9-B0A4BDFE3E4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2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smtClean="0"/>
              <a:t>Uitdagingen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3026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A</a:t>
            </a:r>
            <a:r>
              <a:rPr lang="nl-BE" dirty="0" smtClean="0"/>
              <a:t>fbakenen </a:t>
            </a:r>
            <a:r>
              <a:rPr lang="nl-BE" dirty="0"/>
              <a:t>van de scope</a:t>
            </a:r>
          </a:p>
          <a:p>
            <a:pPr lvl="1"/>
            <a:r>
              <a:rPr lang="nl-BE" dirty="0" smtClean="0"/>
              <a:t>welke populatie wordt bedoeld (wie is die burger)</a:t>
            </a:r>
            <a:endParaRPr lang="nl-BE" dirty="0"/>
          </a:p>
          <a:p>
            <a:pPr lvl="1"/>
            <a:r>
              <a:rPr lang="nl-BE" dirty="0"/>
              <a:t>welke </a:t>
            </a:r>
            <a:r>
              <a:rPr lang="nl-BE" dirty="0" smtClean="0"/>
              <a:t>gegevens dienen beheerd te worden</a:t>
            </a:r>
            <a:endParaRPr lang="nl-BE" dirty="0"/>
          </a:p>
          <a:p>
            <a:pPr lvl="1"/>
            <a:r>
              <a:rPr lang="nl-BE" dirty="0" smtClean="0"/>
              <a:t>in uitvoering van welke </a:t>
            </a:r>
            <a:r>
              <a:rPr lang="nl-BE" dirty="0" err="1" smtClean="0"/>
              <a:t>finaliteiten</a:t>
            </a:r>
            <a:endParaRPr lang="nl-BE" dirty="0" smtClean="0"/>
          </a:p>
          <a:p>
            <a:pPr lvl="1"/>
            <a:r>
              <a:rPr lang="nl-BE" dirty="0" smtClean="0"/>
              <a:t>met welke partners rond de tafel</a:t>
            </a:r>
          </a:p>
          <a:p>
            <a:endParaRPr lang="nl-BE" dirty="0" smtClean="0"/>
          </a:p>
          <a:p>
            <a:r>
              <a:rPr lang="nl-BE" dirty="0" smtClean="0"/>
              <a:t>Centraal versus decentraal beheer</a:t>
            </a:r>
            <a:r>
              <a:rPr lang="nl-BE" dirty="0"/>
              <a:t> </a:t>
            </a:r>
            <a:r>
              <a:rPr lang="nl-BE" dirty="0" smtClean="0"/>
              <a:t>&amp; </a:t>
            </a:r>
            <a:r>
              <a:rPr lang="nl-BE" dirty="0" err="1" smtClean="0"/>
              <a:t>orchestratie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Workflow </a:t>
            </a:r>
            <a:r>
              <a:rPr lang="nl-BE" dirty="0"/>
              <a:t>tot voeden en actualiseren van </a:t>
            </a:r>
            <a:r>
              <a:rPr lang="nl-BE" dirty="0" smtClean="0"/>
              <a:t>de contactgegevens</a:t>
            </a:r>
            <a:endParaRPr lang="nl-BE" dirty="0"/>
          </a:p>
          <a:p>
            <a:pPr lvl="1"/>
            <a:r>
              <a:rPr lang="nl-BE" dirty="0"/>
              <a:t>door de bronnen die nu al over contactgegevens beschikken</a:t>
            </a:r>
          </a:p>
          <a:p>
            <a:pPr lvl="2"/>
            <a:r>
              <a:rPr lang="nl-BE" dirty="0" smtClean="0"/>
              <a:t>wie - welke gegevens – frequentie - …</a:t>
            </a:r>
            <a:endParaRPr lang="nl-BE" dirty="0"/>
          </a:p>
          <a:p>
            <a:pPr lvl="1"/>
            <a:r>
              <a:rPr lang="nl-BE" dirty="0"/>
              <a:t>door de burger</a:t>
            </a:r>
          </a:p>
          <a:p>
            <a:pPr lvl="1"/>
            <a:r>
              <a:rPr lang="nl-BE" dirty="0" err="1" smtClean="0"/>
              <a:t>quid</a:t>
            </a:r>
            <a:r>
              <a:rPr lang="nl-BE" dirty="0" smtClean="0"/>
              <a:t> </a:t>
            </a:r>
            <a:r>
              <a:rPr lang="nl-BE" dirty="0"/>
              <a:t>wanneer gegevens verschillend zijn (bv. e-mailadres gekend bij FOD BOSA verschilt van e-mailadres gekend in </a:t>
            </a:r>
            <a:r>
              <a:rPr lang="nl-BE" dirty="0" err="1" smtClean="0"/>
              <a:t>MyPension</a:t>
            </a:r>
            <a:r>
              <a:rPr lang="nl-BE" dirty="0" smtClean="0"/>
              <a:t>, is dit een probleem?)</a:t>
            </a:r>
            <a:endParaRPr lang="nl-BE" dirty="0"/>
          </a:p>
          <a:p>
            <a:pPr lvl="1"/>
            <a:r>
              <a:rPr lang="nl-BE" dirty="0"/>
              <a:t>burger </a:t>
            </a:r>
            <a:r>
              <a:rPr lang="nl-BE" dirty="0" smtClean="0"/>
              <a:t>notifiëren</a:t>
            </a:r>
          </a:p>
          <a:p>
            <a:pPr lvl="1"/>
            <a:r>
              <a:rPr lang="nl-BE" dirty="0" smtClean="0"/>
              <a:t>opvolgen en afhandelen </a:t>
            </a:r>
            <a:r>
              <a:rPr lang="nl-BE" dirty="0"/>
              <a:t>van “delivery </a:t>
            </a:r>
            <a:r>
              <a:rPr lang="nl-BE" dirty="0" err="1"/>
              <a:t>failures</a:t>
            </a:r>
            <a:r>
              <a:rPr lang="nl-BE" dirty="0" smtClean="0"/>
              <a:t>”</a:t>
            </a:r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marL="914400" lvl="2" indent="0">
              <a:buNone/>
            </a:pPr>
            <a:endParaRPr lang="nl-BE" noProof="0" dirty="0" smtClean="0"/>
          </a:p>
          <a:p>
            <a:pPr lvl="1"/>
            <a:endParaRPr lang="nl-BE" noProof="0" dirty="0" smtClean="0"/>
          </a:p>
          <a:p>
            <a:pPr lvl="1"/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/>
      </a:spPr>
      <a:bodyPr wrap="none" rtlCol="0">
        <a:spAutoFit/>
        <a:scene3d>
          <a:camera prst="orthographicFront"/>
          <a:lightRig rig="threePt" dir="t"/>
        </a:scene3d>
        <a:sp3d>
          <a:bevelT w="0" h="0"/>
          <a:contourClr>
            <a:schemeClr val="bg1"/>
          </a:contourClr>
        </a:sp3d>
      </a:bodyPr>
      <a:lstStyle>
        <a:defPPr>
          <a:defRPr sz="28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9240</TotalTime>
  <Words>574</Words>
  <Application>Microsoft Office PowerPoint</Application>
  <PresentationFormat>Diavoorstelling (4:3)</PresentationFormat>
  <Paragraphs>130</Paragraphs>
  <Slides>13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Office Theme</vt:lpstr>
      <vt:lpstr>1_Office Theme</vt:lpstr>
      <vt:lpstr>Photo Editor Photo</vt:lpstr>
      <vt:lpstr>Contactgegevens burger </vt:lpstr>
      <vt:lpstr>PowerPoint-presentatie</vt:lpstr>
      <vt:lpstr>Context</vt:lpstr>
      <vt:lpstr>Context</vt:lpstr>
      <vt:lpstr>PowerPoint-presentatie</vt:lpstr>
      <vt:lpstr>Huidige situatie</vt:lpstr>
      <vt:lpstr>Huidige situatie</vt:lpstr>
      <vt:lpstr>PowerPoint-presentatie</vt:lpstr>
      <vt:lpstr>Uitdagingen</vt:lpstr>
      <vt:lpstr>Uitdagingen</vt:lpstr>
      <vt:lpstr>PowerPoint-presentatie</vt:lpstr>
      <vt:lpstr>Next steps</vt:lpstr>
      <vt:lpstr>PowerPoint-presentatie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FRRO</cp:lastModifiedBy>
  <cp:revision>532</cp:revision>
  <cp:lastPrinted>2017-01-20T14:01:54Z</cp:lastPrinted>
  <dcterms:created xsi:type="dcterms:W3CDTF">2013-03-05T07:37:33Z</dcterms:created>
  <dcterms:modified xsi:type="dcterms:W3CDTF">2021-06-21T08:09:28Z</dcterms:modified>
</cp:coreProperties>
</file>