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Lst>
  <p:notesMasterIdLst>
    <p:notesMasterId r:id="rId117"/>
  </p:notesMasterIdLst>
  <p:handoutMasterIdLst>
    <p:handoutMasterId r:id="rId118"/>
  </p:handoutMasterIdLst>
  <p:sldIdLst>
    <p:sldId id="308" r:id="rId2"/>
    <p:sldId id="496" r:id="rId3"/>
    <p:sldId id="491" r:id="rId4"/>
    <p:sldId id="542" r:id="rId5"/>
    <p:sldId id="497" r:id="rId6"/>
    <p:sldId id="548" r:id="rId7"/>
    <p:sldId id="549" r:id="rId8"/>
    <p:sldId id="553" r:id="rId9"/>
    <p:sldId id="554" r:id="rId10"/>
    <p:sldId id="547" r:id="rId11"/>
    <p:sldId id="550" r:id="rId12"/>
    <p:sldId id="551" r:id="rId13"/>
    <p:sldId id="552" r:id="rId14"/>
    <p:sldId id="498" r:id="rId15"/>
    <p:sldId id="500" r:id="rId16"/>
    <p:sldId id="501" r:id="rId17"/>
    <p:sldId id="495" r:id="rId18"/>
    <p:sldId id="280" r:id="rId19"/>
    <p:sldId id="282" r:id="rId20"/>
    <p:sldId id="348" r:id="rId21"/>
    <p:sldId id="283" r:id="rId22"/>
    <p:sldId id="284" r:id="rId23"/>
    <p:sldId id="285" r:id="rId24"/>
    <p:sldId id="344" r:id="rId25"/>
    <p:sldId id="345" r:id="rId26"/>
    <p:sldId id="346" r:id="rId27"/>
    <p:sldId id="347" r:id="rId28"/>
    <p:sldId id="464" r:id="rId29"/>
    <p:sldId id="465" r:id="rId30"/>
    <p:sldId id="467" r:id="rId31"/>
    <p:sldId id="466" r:id="rId32"/>
    <p:sldId id="468" r:id="rId33"/>
    <p:sldId id="469" r:id="rId34"/>
    <p:sldId id="470" r:id="rId35"/>
    <p:sldId id="471" r:id="rId36"/>
    <p:sldId id="472" r:id="rId37"/>
    <p:sldId id="473" r:id="rId38"/>
    <p:sldId id="492" r:id="rId39"/>
    <p:sldId id="258" r:id="rId40"/>
    <p:sldId id="261" r:id="rId41"/>
    <p:sldId id="262" r:id="rId42"/>
    <p:sldId id="263" r:id="rId43"/>
    <p:sldId id="264" r:id="rId44"/>
    <p:sldId id="265" r:id="rId45"/>
    <p:sldId id="269" r:id="rId46"/>
    <p:sldId id="277" r:id="rId47"/>
    <p:sldId id="278" r:id="rId48"/>
    <p:sldId id="279" r:id="rId49"/>
    <p:sldId id="299" r:id="rId50"/>
    <p:sldId id="493" r:id="rId51"/>
    <p:sldId id="480" r:id="rId52"/>
    <p:sldId id="481" r:id="rId53"/>
    <p:sldId id="482" r:id="rId54"/>
    <p:sldId id="483" r:id="rId55"/>
    <p:sldId id="484" r:id="rId56"/>
    <p:sldId id="485" r:id="rId57"/>
    <p:sldId id="486" r:id="rId58"/>
    <p:sldId id="487" r:id="rId59"/>
    <p:sldId id="488" r:id="rId60"/>
    <p:sldId id="489" r:id="rId61"/>
    <p:sldId id="490" r:id="rId62"/>
    <p:sldId id="494" r:id="rId63"/>
    <p:sldId id="312" r:id="rId64"/>
    <p:sldId id="543" r:id="rId65"/>
    <p:sldId id="316" r:id="rId66"/>
    <p:sldId id="317" r:id="rId67"/>
    <p:sldId id="318" r:id="rId68"/>
    <p:sldId id="319" r:id="rId69"/>
    <p:sldId id="320" r:id="rId70"/>
    <p:sldId id="321" r:id="rId71"/>
    <p:sldId id="323" r:id="rId72"/>
    <p:sldId id="324" r:id="rId73"/>
    <p:sldId id="325" r:id="rId74"/>
    <p:sldId id="326" r:id="rId75"/>
    <p:sldId id="337" r:id="rId76"/>
    <p:sldId id="540" r:id="rId77"/>
    <p:sldId id="502" r:id="rId78"/>
    <p:sldId id="503" r:id="rId79"/>
    <p:sldId id="504" r:id="rId80"/>
    <p:sldId id="505" r:id="rId81"/>
    <p:sldId id="506" r:id="rId82"/>
    <p:sldId id="507" r:id="rId83"/>
    <p:sldId id="508" r:id="rId84"/>
    <p:sldId id="509" r:id="rId85"/>
    <p:sldId id="510" r:id="rId86"/>
    <p:sldId id="511" r:id="rId87"/>
    <p:sldId id="512" r:id="rId88"/>
    <p:sldId id="513" r:id="rId89"/>
    <p:sldId id="514" r:id="rId90"/>
    <p:sldId id="515" r:id="rId91"/>
    <p:sldId id="516" r:id="rId92"/>
    <p:sldId id="517" r:id="rId93"/>
    <p:sldId id="518" r:id="rId94"/>
    <p:sldId id="519" r:id="rId95"/>
    <p:sldId id="520" r:id="rId96"/>
    <p:sldId id="521" r:id="rId97"/>
    <p:sldId id="522" r:id="rId98"/>
    <p:sldId id="523" r:id="rId99"/>
    <p:sldId id="524" r:id="rId100"/>
    <p:sldId id="525" r:id="rId101"/>
    <p:sldId id="526" r:id="rId102"/>
    <p:sldId id="527" r:id="rId103"/>
    <p:sldId id="528" r:id="rId104"/>
    <p:sldId id="529" r:id="rId105"/>
    <p:sldId id="530" r:id="rId106"/>
    <p:sldId id="531" r:id="rId107"/>
    <p:sldId id="544" r:id="rId108"/>
    <p:sldId id="545" r:id="rId109"/>
    <p:sldId id="546" r:id="rId110"/>
    <p:sldId id="535" r:id="rId111"/>
    <p:sldId id="536" r:id="rId112"/>
    <p:sldId id="537" r:id="rId113"/>
    <p:sldId id="538" r:id="rId114"/>
    <p:sldId id="539" r:id="rId115"/>
    <p:sldId id="304" r:id="rId116"/>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2582BA"/>
    <a:srgbClr val="2682BA"/>
    <a:srgbClr val="8497B0"/>
    <a:srgbClr val="2D88BF"/>
    <a:srgbClr val="328CC2"/>
    <a:srgbClr val="2A86BD"/>
    <a:srgbClr val="2783BB"/>
    <a:srgbClr val="338DC3"/>
    <a:srgbClr val="2985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88" autoAdjust="0"/>
    <p:restoredTop sz="95320" autoAdjust="0"/>
  </p:normalViewPr>
  <p:slideViewPr>
    <p:cSldViewPr snapToGrid="0">
      <p:cViewPr varScale="1">
        <p:scale>
          <a:sx n="111" d="100"/>
          <a:sy n="111" d="100"/>
        </p:scale>
        <p:origin x="828" y="11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9" d="100"/>
          <a:sy n="79" d="100"/>
        </p:scale>
        <p:origin x="1320"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ISA\AppData\Local\Microsoft\Windows\INetCache\Content.Outlook\M7GKR1DU\Rapportering_CAW_Prod_DUC_2018_20190105%20(003).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Trash\docs\sta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Trash\-docs\stat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DC51-43BD-928E-DF27632C9485}"/>
              </c:ext>
            </c:extLst>
          </c:dPt>
          <c:dPt>
            <c:idx val="1"/>
            <c:bubble3D val="0"/>
            <c:explosion val="32"/>
            <c:spPr>
              <a:solidFill>
                <a:srgbClr val="CE4632"/>
              </a:solidFill>
              <a:ln>
                <a:noFill/>
              </a:ln>
              <a:effectLst/>
            </c:spPr>
            <c:extLst>
              <c:ext xmlns:c16="http://schemas.microsoft.com/office/drawing/2014/chart" uri="{C3380CC4-5D6E-409C-BE32-E72D297353CC}">
                <c16:uniqueId val="{00000003-DC51-43BD-928E-DF27632C9485}"/>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DC51-43BD-928E-DF27632C9485}"/>
              </c:ext>
            </c:extLst>
          </c:dPt>
          <c:cat>
            <c:strRef>
              <c:f>Sheet3!$J$4:$L$4</c:f>
              <c:strCache>
                <c:ptCount val="3"/>
                <c:pt idx="0">
                  <c:v>Web</c:v>
                </c:pt>
                <c:pt idx="1">
                  <c:v>API</c:v>
                </c:pt>
                <c:pt idx="2">
                  <c:v>Other</c:v>
                </c:pt>
              </c:strCache>
            </c:strRef>
          </c:cat>
          <c:val>
            <c:numRef>
              <c:f>Sheet3!$J$5:$L$5</c:f>
              <c:numCache>
                <c:formatCode>General</c:formatCode>
                <c:ptCount val="3"/>
                <c:pt idx="0">
                  <c:v>16654519</c:v>
                </c:pt>
                <c:pt idx="1">
                  <c:v>11942529</c:v>
                </c:pt>
                <c:pt idx="2">
                  <c:v>828338</c:v>
                </c:pt>
              </c:numCache>
            </c:numRef>
          </c:val>
          <c:extLst>
            <c:ext xmlns:c16="http://schemas.microsoft.com/office/drawing/2014/chart" uri="{C3380CC4-5D6E-409C-BE32-E72D297353CC}">
              <c16:uniqueId val="{00000006-DC51-43BD-928E-DF27632C948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2225" cap="rnd" cmpd="sng" algn="ctr">
              <a:solidFill>
                <a:srgbClr val="0C6EAA"/>
              </a:solidFill>
              <a:round/>
            </a:ln>
            <a:effectLst/>
          </c:spPr>
          <c:marker>
            <c:symbol val="none"/>
          </c:marker>
          <c:trendline>
            <c:spPr>
              <a:ln w="9525" cap="rnd">
                <a:solidFill>
                  <a:srgbClr val="FF0000">
                    <a:alpha val="40000"/>
                  </a:srgbClr>
                </a:solidFill>
              </a:ln>
              <a:effectLst/>
            </c:spPr>
            <c:trendlineType val="linear"/>
            <c:dispRSqr val="0"/>
            <c:dispEq val="0"/>
          </c:trendline>
          <c:cat>
            <c:strRef>
              <c:f>Summary!$N$1:$AU$1</c:f>
              <c:strCache>
                <c:ptCount val="34"/>
                <c:pt idx="0">
                  <c:v>2016/1</c:v>
                </c:pt>
                <c:pt idx="1">
                  <c:v>2016/2</c:v>
                </c:pt>
                <c:pt idx="2">
                  <c:v>2016/3</c:v>
                </c:pt>
                <c:pt idx="3">
                  <c:v>2016/4</c:v>
                </c:pt>
                <c:pt idx="4">
                  <c:v>2016/5</c:v>
                </c:pt>
                <c:pt idx="5">
                  <c:v>2016/6</c:v>
                </c:pt>
                <c:pt idx="6">
                  <c:v>2016/7</c:v>
                </c:pt>
                <c:pt idx="7">
                  <c:v>2016/8</c:v>
                </c:pt>
                <c:pt idx="8">
                  <c:v>2016/9</c:v>
                </c:pt>
                <c:pt idx="9">
                  <c:v>2016/10</c:v>
                </c:pt>
                <c:pt idx="10">
                  <c:v>2016/11</c:v>
                </c:pt>
                <c:pt idx="11">
                  <c:v>2016/12</c:v>
                </c:pt>
                <c:pt idx="12">
                  <c:v>2017/1</c:v>
                </c:pt>
                <c:pt idx="13">
                  <c:v>2017/2</c:v>
                </c:pt>
                <c:pt idx="14">
                  <c:v>2017/3</c:v>
                </c:pt>
                <c:pt idx="15">
                  <c:v>2017/4</c:v>
                </c:pt>
                <c:pt idx="16">
                  <c:v>2017/5</c:v>
                </c:pt>
                <c:pt idx="17">
                  <c:v>2017/6</c:v>
                </c:pt>
                <c:pt idx="18">
                  <c:v>2017/7</c:v>
                </c:pt>
                <c:pt idx="19">
                  <c:v>2017/8</c:v>
                </c:pt>
                <c:pt idx="20">
                  <c:v>2017/9</c:v>
                </c:pt>
                <c:pt idx="21">
                  <c:v>2017/10</c:v>
                </c:pt>
                <c:pt idx="22">
                  <c:v>2017/11</c:v>
                </c:pt>
                <c:pt idx="23">
                  <c:v>2017/12</c:v>
                </c:pt>
                <c:pt idx="24">
                  <c:v>2018/1</c:v>
                </c:pt>
                <c:pt idx="25">
                  <c:v>2018/2</c:v>
                </c:pt>
                <c:pt idx="26">
                  <c:v>2018/3</c:v>
                </c:pt>
                <c:pt idx="27">
                  <c:v>2018/4</c:v>
                </c:pt>
                <c:pt idx="28">
                  <c:v>2018/5</c:v>
                </c:pt>
                <c:pt idx="29">
                  <c:v>2018/6</c:v>
                </c:pt>
                <c:pt idx="30">
                  <c:v>2018/7</c:v>
                </c:pt>
                <c:pt idx="31">
                  <c:v>2018/8</c:v>
                </c:pt>
                <c:pt idx="32">
                  <c:v>2018/9</c:v>
                </c:pt>
                <c:pt idx="33">
                  <c:v>2018/10</c:v>
                </c:pt>
              </c:strCache>
            </c:strRef>
          </c:cat>
          <c:val>
            <c:numRef>
              <c:f>Summary!$N$83:$AU$83</c:f>
              <c:numCache>
                <c:formatCode>#,##0</c:formatCode>
                <c:ptCount val="34"/>
                <c:pt idx="0">
                  <c:v>389188341</c:v>
                </c:pt>
                <c:pt idx="1">
                  <c:v>414450798</c:v>
                </c:pt>
                <c:pt idx="2">
                  <c:v>450026505</c:v>
                </c:pt>
                <c:pt idx="3">
                  <c:v>437609992</c:v>
                </c:pt>
                <c:pt idx="4">
                  <c:v>469040488</c:v>
                </c:pt>
                <c:pt idx="5">
                  <c:v>563192263</c:v>
                </c:pt>
                <c:pt idx="6">
                  <c:v>528667042</c:v>
                </c:pt>
                <c:pt idx="7">
                  <c:v>565339918</c:v>
                </c:pt>
                <c:pt idx="8">
                  <c:v>629561663</c:v>
                </c:pt>
                <c:pt idx="9">
                  <c:v>676678888</c:v>
                </c:pt>
                <c:pt idx="10">
                  <c:v>685077675</c:v>
                </c:pt>
                <c:pt idx="11">
                  <c:v>715393854</c:v>
                </c:pt>
                <c:pt idx="12">
                  <c:v>783060469</c:v>
                </c:pt>
                <c:pt idx="13">
                  <c:v>725188184</c:v>
                </c:pt>
                <c:pt idx="14">
                  <c:v>805431321</c:v>
                </c:pt>
                <c:pt idx="15">
                  <c:v>724032724</c:v>
                </c:pt>
                <c:pt idx="16">
                  <c:v>796417952</c:v>
                </c:pt>
                <c:pt idx="17">
                  <c:v>825182625</c:v>
                </c:pt>
                <c:pt idx="18">
                  <c:v>743483015</c:v>
                </c:pt>
                <c:pt idx="19">
                  <c:v>769063473</c:v>
                </c:pt>
                <c:pt idx="20">
                  <c:v>811575155</c:v>
                </c:pt>
                <c:pt idx="21">
                  <c:v>984612818</c:v>
                </c:pt>
                <c:pt idx="22">
                  <c:v>955732745</c:v>
                </c:pt>
                <c:pt idx="23">
                  <c:v>920715323</c:v>
                </c:pt>
                <c:pt idx="24">
                  <c:v>1059919034</c:v>
                </c:pt>
                <c:pt idx="25">
                  <c:v>939861066</c:v>
                </c:pt>
                <c:pt idx="26">
                  <c:v>1114819238</c:v>
                </c:pt>
                <c:pt idx="27">
                  <c:v>998261270</c:v>
                </c:pt>
                <c:pt idx="28">
                  <c:v>1129642858</c:v>
                </c:pt>
                <c:pt idx="29">
                  <c:v>1199329523</c:v>
                </c:pt>
                <c:pt idx="30">
                  <c:v>1163646687</c:v>
                </c:pt>
                <c:pt idx="31">
                  <c:v>1110000829</c:v>
                </c:pt>
                <c:pt idx="32">
                  <c:v>1060422688</c:v>
                </c:pt>
                <c:pt idx="33">
                  <c:v>1224396107</c:v>
                </c:pt>
              </c:numCache>
            </c:numRef>
          </c:val>
          <c:smooth val="1"/>
          <c:extLst>
            <c:ext xmlns:c16="http://schemas.microsoft.com/office/drawing/2014/chart" uri="{C3380CC4-5D6E-409C-BE32-E72D297353CC}">
              <c16:uniqueId val="{00000000-1904-4D9D-AC87-434BBF20F1A3}"/>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94673152"/>
        <c:axId val="94687232"/>
      </c:lineChart>
      <c:catAx>
        <c:axId val="94673152"/>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spc="20" baseline="0">
                <a:solidFill>
                  <a:schemeClr val="dk1">
                    <a:lumMod val="65000"/>
                    <a:lumOff val="35000"/>
                  </a:schemeClr>
                </a:solidFill>
                <a:latin typeface="+mn-lt"/>
                <a:ea typeface="+mn-ea"/>
                <a:cs typeface="+mn-cs"/>
              </a:defRPr>
            </a:pPr>
            <a:endParaRPr lang="fr-FR"/>
          </a:p>
        </c:txPr>
        <c:crossAx val="94687232"/>
        <c:crosses val="autoZero"/>
        <c:auto val="1"/>
        <c:lblAlgn val="ctr"/>
        <c:lblOffset val="100"/>
        <c:noMultiLvlLbl val="1"/>
      </c:catAx>
      <c:valAx>
        <c:axId val="9468723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spc="20" baseline="0">
                <a:solidFill>
                  <a:schemeClr val="dk1">
                    <a:lumMod val="65000"/>
                    <a:lumOff val="35000"/>
                  </a:schemeClr>
                </a:solidFill>
                <a:latin typeface="+mn-lt"/>
                <a:ea typeface="+mn-ea"/>
                <a:cs typeface="+mn-cs"/>
              </a:defRPr>
            </a:pPr>
            <a:endParaRPr lang="fr-FR"/>
          </a:p>
        </c:txPr>
        <c:crossAx val="94673152"/>
        <c:crosses val="autoZero"/>
        <c:crossBetween val="midCat"/>
      </c:valAx>
      <c:spPr>
        <a:gradFill>
          <a:gsLst>
            <a:gs pos="100000">
              <a:schemeClr val="lt1">
                <a:lumMod val="95000"/>
              </a:schemeClr>
            </a:gs>
            <a:gs pos="0">
              <a:schemeClr val="lt1"/>
            </a:gs>
          </a:gsLst>
          <a:lin ang="5400000" scaled="0"/>
        </a:gradFill>
        <a:ln>
          <a:noFill/>
        </a:ln>
        <a:effectLst/>
      </c:spPr>
    </c:plotArea>
    <c:plotVisOnly val="1"/>
    <c:dispBlanksAs val="zero"/>
    <c:showDLblsOverMax val="1"/>
  </c:chart>
  <c:spPr>
    <a:solidFill>
      <a:schemeClr val="lt1"/>
    </a:solid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79770311022913"/>
          <c:y val="5.3395063715312163E-2"/>
          <c:w val="0.77280312337098278"/>
          <c:h val="0.71996011710393826"/>
        </c:manualLayout>
      </c:layout>
      <c:lineChart>
        <c:grouping val="standard"/>
        <c:varyColors val="0"/>
        <c:ser>
          <c:idx val="0"/>
          <c:order val="0"/>
          <c:tx>
            <c:v>TOTAL</c:v>
          </c:tx>
          <c:spPr>
            <a:ln w="22225" cap="rnd" cmpd="sng" algn="ctr">
              <a:solidFill>
                <a:srgbClr val="0C6EAA"/>
              </a:solidFill>
              <a:round/>
            </a:ln>
            <a:effectLst/>
          </c:spPr>
          <c:marker>
            <c:symbol val="none"/>
          </c:marker>
          <c:trendline>
            <c:spPr>
              <a:ln w="9525" cap="rnd">
                <a:solidFill>
                  <a:srgbClr val="FF0000">
                    <a:alpha val="40000"/>
                  </a:srgbClr>
                </a:solidFill>
              </a:ln>
              <a:effectLst/>
            </c:spPr>
            <c:trendlineType val="linear"/>
            <c:dispRSqr val="0"/>
            <c:dispEq val="0"/>
          </c:trendline>
          <c:cat>
            <c:strRef>
              <c:f>Summary!$B$1:$AH$1</c:f>
              <c:strCache>
                <c:ptCount val="33"/>
                <c:pt idx="0">
                  <c:v>2016/1</c:v>
                </c:pt>
                <c:pt idx="1">
                  <c:v>2016/2</c:v>
                </c:pt>
                <c:pt idx="2">
                  <c:v>2016/3</c:v>
                </c:pt>
                <c:pt idx="3">
                  <c:v>2016/4</c:v>
                </c:pt>
                <c:pt idx="4">
                  <c:v>2016/5</c:v>
                </c:pt>
                <c:pt idx="5">
                  <c:v>2016/6</c:v>
                </c:pt>
                <c:pt idx="6">
                  <c:v>2016/7</c:v>
                </c:pt>
                <c:pt idx="7">
                  <c:v>2016/8</c:v>
                </c:pt>
                <c:pt idx="8">
                  <c:v>2016/9</c:v>
                </c:pt>
                <c:pt idx="9">
                  <c:v>2016/10</c:v>
                </c:pt>
                <c:pt idx="10">
                  <c:v>2016/11</c:v>
                </c:pt>
                <c:pt idx="11">
                  <c:v>2016/12</c:v>
                </c:pt>
                <c:pt idx="12">
                  <c:v>2017/1</c:v>
                </c:pt>
                <c:pt idx="13">
                  <c:v>2017/2</c:v>
                </c:pt>
                <c:pt idx="14">
                  <c:v>2017/3</c:v>
                </c:pt>
                <c:pt idx="15">
                  <c:v>2017/4</c:v>
                </c:pt>
                <c:pt idx="16">
                  <c:v>2017/5</c:v>
                </c:pt>
                <c:pt idx="17">
                  <c:v>2017/6</c:v>
                </c:pt>
                <c:pt idx="18">
                  <c:v>2017/7</c:v>
                </c:pt>
                <c:pt idx="19">
                  <c:v>2017/8</c:v>
                </c:pt>
                <c:pt idx="20">
                  <c:v>2017/9</c:v>
                </c:pt>
                <c:pt idx="21">
                  <c:v>2017/10</c:v>
                </c:pt>
                <c:pt idx="22">
                  <c:v>2017/11</c:v>
                </c:pt>
                <c:pt idx="23">
                  <c:v>2017/12</c:v>
                </c:pt>
                <c:pt idx="24">
                  <c:v>2018/1</c:v>
                </c:pt>
                <c:pt idx="25">
                  <c:v>2018/3</c:v>
                </c:pt>
                <c:pt idx="26">
                  <c:v>2018/4</c:v>
                </c:pt>
                <c:pt idx="27">
                  <c:v>2018/5</c:v>
                </c:pt>
                <c:pt idx="28">
                  <c:v>2018/6</c:v>
                </c:pt>
                <c:pt idx="29">
                  <c:v>2018/7</c:v>
                </c:pt>
                <c:pt idx="30">
                  <c:v>2018/8</c:v>
                </c:pt>
                <c:pt idx="31">
                  <c:v>2018/9</c:v>
                </c:pt>
                <c:pt idx="32">
                  <c:v>2018/10</c:v>
                </c:pt>
              </c:strCache>
            </c:strRef>
          </c:cat>
          <c:val>
            <c:numRef>
              <c:f>Summary!$B$211:$AH$211</c:f>
              <c:numCache>
                <c:formatCode>#,##0</c:formatCode>
                <c:ptCount val="33"/>
                <c:pt idx="0">
                  <c:v>82091670</c:v>
                </c:pt>
                <c:pt idx="1">
                  <c:v>83481973</c:v>
                </c:pt>
                <c:pt idx="2">
                  <c:v>103486429</c:v>
                </c:pt>
                <c:pt idx="3">
                  <c:v>140371448</c:v>
                </c:pt>
                <c:pt idx="4">
                  <c:v>121950938</c:v>
                </c:pt>
                <c:pt idx="5">
                  <c:v>128015342</c:v>
                </c:pt>
                <c:pt idx="6">
                  <c:v>157024962</c:v>
                </c:pt>
                <c:pt idx="7">
                  <c:v>136799399</c:v>
                </c:pt>
                <c:pt idx="8">
                  <c:v>146400353</c:v>
                </c:pt>
                <c:pt idx="9">
                  <c:v>199856113</c:v>
                </c:pt>
                <c:pt idx="10">
                  <c:v>158292617</c:v>
                </c:pt>
                <c:pt idx="11">
                  <c:v>156752957</c:v>
                </c:pt>
                <c:pt idx="12">
                  <c:v>209398629</c:v>
                </c:pt>
                <c:pt idx="13">
                  <c:v>179325861</c:v>
                </c:pt>
                <c:pt idx="14">
                  <c:v>183860044</c:v>
                </c:pt>
                <c:pt idx="15">
                  <c:v>219882961</c:v>
                </c:pt>
                <c:pt idx="16">
                  <c:v>199457287</c:v>
                </c:pt>
                <c:pt idx="17">
                  <c:v>175262649</c:v>
                </c:pt>
                <c:pt idx="18">
                  <c:v>202337899</c:v>
                </c:pt>
                <c:pt idx="19">
                  <c:v>187429455</c:v>
                </c:pt>
                <c:pt idx="20">
                  <c:v>198474081</c:v>
                </c:pt>
                <c:pt idx="21">
                  <c:v>279050420</c:v>
                </c:pt>
                <c:pt idx="22">
                  <c:v>221594068</c:v>
                </c:pt>
                <c:pt idx="23">
                  <c:v>194138211</c:v>
                </c:pt>
                <c:pt idx="24">
                  <c:v>314025807</c:v>
                </c:pt>
                <c:pt idx="25">
                  <c:v>221548666</c:v>
                </c:pt>
                <c:pt idx="26">
                  <c:v>251270222</c:v>
                </c:pt>
                <c:pt idx="27">
                  <c:v>225904387</c:v>
                </c:pt>
                <c:pt idx="28">
                  <c:v>225064569</c:v>
                </c:pt>
                <c:pt idx="29">
                  <c:v>235526756</c:v>
                </c:pt>
                <c:pt idx="30">
                  <c:v>237975174</c:v>
                </c:pt>
                <c:pt idx="31">
                  <c:v>236895158</c:v>
                </c:pt>
                <c:pt idx="32">
                  <c:v>295987817</c:v>
                </c:pt>
              </c:numCache>
            </c:numRef>
          </c:val>
          <c:smooth val="1"/>
          <c:extLst>
            <c:ext xmlns:c16="http://schemas.microsoft.com/office/drawing/2014/chart" uri="{C3380CC4-5D6E-409C-BE32-E72D297353CC}">
              <c16:uniqueId val="{00000000-9223-43F0-BE01-70E26B15E787}"/>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
        <c:axId val="2"/>
      </c:lineChart>
      <c:catAx>
        <c:axId val="1"/>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spc="20" baseline="0">
                <a:solidFill>
                  <a:schemeClr val="dk1">
                    <a:lumMod val="65000"/>
                    <a:lumOff val="35000"/>
                  </a:schemeClr>
                </a:solidFill>
                <a:latin typeface="+mn-lt"/>
                <a:ea typeface="+mn-ea"/>
                <a:cs typeface="+mn-cs"/>
              </a:defRPr>
            </a:pPr>
            <a:endParaRPr lang="fr-FR"/>
          </a:p>
        </c:txPr>
        <c:crossAx val="2"/>
        <c:crosses val="autoZero"/>
        <c:auto val="1"/>
        <c:lblAlgn val="ctr"/>
        <c:lblOffset val="100"/>
        <c:noMultiLvlLbl val="1"/>
      </c:catAx>
      <c:valAx>
        <c:axId val="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spc="20" baseline="0">
                <a:solidFill>
                  <a:schemeClr val="dk1">
                    <a:lumMod val="65000"/>
                    <a:lumOff val="35000"/>
                  </a:schemeClr>
                </a:solidFill>
                <a:latin typeface="+mn-lt"/>
                <a:ea typeface="+mn-ea"/>
                <a:cs typeface="+mn-cs"/>
              </a:defRPr>
            </a:pPr>
            <a:endParaRPr lang="fr-FR"/>
          </a:p>
        </c:txPr>
        <c:crossAx val="1"/>
        <c:crosses val="autoZero"/>
        <c:crossBetween val="midCat"/>
      </c:valAx>
      <c:spPr>
        <a:gradFill>
          <a:gsLst>
            <a:gs pos="100000">
              <a:schemeClr val="lt1">
                <a:lumMod val="95000"/>
              </a:schemeClr>
            </a:gs>
            <a:gs pos="0">
              <a:schemeClr val="lt1"/>
            </a:gs>
          </a:gsLst>
          <a:lin ang="5400000" scaled="0"/>
        </a:gradFill>
        <a:ln>
          <a:noFill/>
        </a:ln>
        <a:effectLst/>
      </c:spPr>
    </c:plotArea>
    <c:plotVisOnly val="1"/>
    <c:dispBlanksAs val="zero"/>
    <c:showDLblsOverMax val="1"/>
  </c:chart>
  <c:spPr>
    <a:solidFill>
      <a:schemeClr val="lt1"/>
    </a:solid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image" Target="../media/image63.jpeg"/><Relationship Id="rId6" Type="http://schemas.openxmlformats.org/officeDocument/2006/relationships/image" Target="../media/image68.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image" Target="../media/image63.jpeg"/><Relationship Id="rId6" Type="http://schemas.openxmlformats.org/officeDocument/2006/relationships/image" Target="../media/image68.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rPr lang="fr-BE"/>
            <a:t>coordination des processus électroniques</a:t>
          </a:r>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rPr lang="fr-BE"/>
            <a:t>Portail </a:t>
          </a:r>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rPr lang="fr-BE"/>
            <a:t>Système de gestion intégrée des utilisateurs et des accès</a:t>
          </a:r>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rPr lang="fr-BE"/>
            <a:t>Gestion des loggings</a:t>
          </a:r>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rPr lang="fr-BE"/>
            <a:t>Système de chiffrement end-to-end</a:t>
          </a:r>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a:solidFill>
                <a:srgbClr val="3E6E5A"/>
              </a:solidFill>
            </a:rPr>
            <a:t>eHealth</a:t>
          </a:r>
          <a:r>
            <a:rPr lang="fr-BE"/>
            <a:t>Box</a:t>
          </a:r>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rPr lang="fr-BE"/>
            <a:t>Datation électronique (timestamping)</a:t>
          </a:r>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rPr lang="fr-BE"/>
            <a:t>Codage et anonymisation</a:t>
          </a:r>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rPr lang="fr-BE"/>
            <a:t>Consultation du registre national et des registres BCSS</a:t>
          </a:r>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rPr lang="fr-BE"/>
            <a:t>Répertoire des références (systèmes des hubs &amp; metahub)</a:t>
          </a:r>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t>
        <a:bodyPr/>
        <a:lstStyle/>
        <a:p>
          <a:endParaRPr lang="en-US"/>
        </a:p>
      </dgm:t>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t>
        <a:bodyPr/>
        <a:lstStyle/>
        <a:p>
          <a:endParaRPr lang="en-US"/>
        </a:p>
      </dgm:t>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dgm:presLayoutVars>
          <dgm:bulletEnabled val="1"/>
        </dgm:presLayoutVars>
      </dgm:prSet>
      <dgm:spPr/>
      <dgm:t>
        <a:bodyPr/>
        <a:lstStyle/>
        <a:p>
          <a:endParaRPr lang="en-US"/>
        </a:p>
      </dgm:t>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t>
        <a:bodyPr/>
        <a:lstStyle/>
        <a:p>
          <a:endParaRPr lang="en-US"/>
        </a:p>
      </dgm:t>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t>
        <a:bodyPr/>
        <a:lstStyle/>
        <a:p>
          <a:endParaRPr lang="en-US"/>
        </a:p>
      </dgm:t>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dgm:presLayoutVars>
          <dgm:bulletEnabled val="1"/>
        </dgm:presLayoutVars>
      </dgm:prSet>
      <dgm:spPr/>
      <dgm:t>
        <a:bodyPr/>
        <a:lstStyle/>
        <a:p>
          <a:endParaRPr lang="en-US"/>
        </a:p>
      </dgm:t>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t>
        <a:bodyPr/>
        <a:lstStyle/>
        <a:p>
          <a:endParaRPr lang="en-US"/>
        </a:p>
      </dgm:t>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dgm:spPr>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t>
        <a:bodyPr/>
        <a:lstStyle/>
        <a:p>
          <a:endParaRPr lang="en-US"/>
        </a:p>
      </dgm:t>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dgm:spPr>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t>
        <a:bodyPr/>
        <a:lstStyle/>
        <a:p>
          <a:endParaRPr lang="en-US"/>
        </a:p>
      </dgm:t>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dgm:spPr>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t>
        <a:bodyPr/>
        <a:lstStyle/>
        <a:p>
          <a:endParaRPr lang="en-US"/>
        </a:p>
      </dgm:t>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dgm:spPr>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t>
        <a:bodyPr/>
        <a:lstStyle/>
        <a:p>
          <a:endParaRPr lang="en-US"/>
        </a:p>
      </dgm:t>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dgm:spPr>
    </dgm:pt>
  </dgm:ptLst>
  <dgm:cxnLst>
    <dgm:cxn modelId="{6F029D55-F3C4-4B55-BA47-2A3855D24838}" type="presOf" srcId="{53250AAA-89D6-4377-B3C0-0E5BF972A3C0}" destId="{411BB13E-A3FD-42F9-8D3A-DD2DDC4A3516}" srcOrd="0" destOrd="0" presId="urn:microsoft.com/office/officeart/2008/layout/PictureStrips"/>
    <dgm:cxn modelId="{607ED0F1-DC27-41FB-A67C-724A8673BB94}" type="presOf" srcId="{ADE4E262-EB9E-448C-8B46-6B6521E6B92F}" destId="{E0757731-3698-433B-8E7C-2EB749869931}" srcOrd="0" destOrd="0" presId="urn:microsoft.com/office/officeart/2008/layout/PictureStrips"/>
    <dgm:cxn modelId="{7B7E50D4-65C6-4E3C-995E-1A1ABF6FDBCF}" srcId="{D1B0C0D0-7AB7-487B-ADF8-3BB3DD4E9EE7}" destId="{81FDCA61-7A32-4339-89E8-DD3704FB86F4}" srcOrd="3" destOrd="0" parTransId="{4F5E6841-070D-4563-B23E-8C64EC2E827B}" sibTransId="{4922DE05-E610-4796-BFBC-E068300788D1}"/>
    <dgm:cxn modelId="{C4084BF0-F635-4676-89A9-D65F024FF168}" srcId="{D1B0C0D0-7AB7-487B-ADF8-3BB3DD4E9EE7}" destId="{AE2357B3-F8D1-4E13-B807-E393E9FC5539}" srcOrd="2" destOrd="0" parTransId="{DF983F23-5BAE-428F-AFD9-BF0943C63ACC}" sibTransId="{486EB6E6-F0BE-4E7B-A3F0-7DC5C5021754}"/>
    <dgm:cxn modelId="{3AA5B55E-BAFF-4E59-844F-0B3A890F9AB2}" srcId="{D1B0C0D0-7AB7-487B-ADF8-3BB3DD4E9EE7}" destId="{53250AAA-89D6-4377-B3C0-0E5BF972A3C0}" srcOrd="7" destOrd="0" parTransId="{470AA8AF-6A66-4DE7-8F3A-D2B315A90BE8}" sibTransId="{4828047A-C139-4049-9231-4057A0E3B9D2}"/>
    <dgm:cxn modelId="{DB050EC4-F2AC-4ACB-BEFA-69C14AE7D74E}" srcId="{D1B0C0D0-7AB7-487B-ADF8-3BB3DD4E9EE7}" destId="{ADE4E262-EB9E-448C-8B46-6B6521E6B92F}" srcOrd="8" destOrd="0" parTransId="{28664F9A-4277-4158-A312-1D48A34DD546}" sibTransId="{DC8C0C9F-FA74-4A97-BA58-15F42B37D9FB}"/>
    <dgm:cxn modelId="{CF7B18B8-D469-4E7A-9426-CD748ACB6A00}" type="presOf" srcId="{E7919EDD-7680-4985-B198-1CBB0F9E96AC}" destId="{7A8D609C-F894-4686-8594-F633FD78C201}" srcOrd="0" destOrd="0" presId="urn:microsoft.com/office/officeart/2008/layout/PictureStrips"/>
    <dgm:cxn modelId="{165201F7-2674-47E8-BAD5-87A1CCA76D37}" type="presOf" srcId="{DE482DF0-5C86-4767-9CE5-54725DF28573}" destId="{4F50CB91-2850-4662-936D-F5CF85EB32D2}" srcOrd="0" destOrd="0" presId="urn:microsoft.com/office/officeart/2008/layout/PictureStrips"/>
    <dgm:cxn modelId="{87241E27-BE41-423C-9850-707F1B7F0681}" type="presOf" srcId="{AE2357B3-F8D1-4E13-B807-E393E9FC5539}" destId="{DC5DD086-89E5-4CD9-B1D2-0E7FF2C522A2}"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F52E67DC-23C4-4525-AAFE-F3400258F7D3}" srcId="{D1B0C0D0-7AB7-487B-ADF8-3BB3DD4E9EE7}" destId="{F9B22A10-E2AD-420E-86FD-C6A619FB34C3}" srcOrd="4" destOrd="0" parTransId="{51614E59-5D94-439C-A07A-61525828432A}" sibTransId="{C995947A-877C-455B-BB65-7FBC6937BA2D}"/>
    <dgm:cxn modelId="{CC959A60-F5E3-4CBA-B49F-D1CC8967392E}" srcId="{D1B0C0D0-7AB7-487B-ADF8-3BB3DD4E9EE7}" destId="{66800CA2-1263-488B-9901-BF5AA9A26379}" srcOrd="9" destOrd="0" parTransId="{FE2E1471-E52D-466A-A76C-4BB5F19A90C2}" sibTransId="{5B01B5E3-2F09-44F6-BDF4-59AE3DD792F4}"/>
    <dgm:cxn modelId="{5875A5CC-5403-4E63-9D89-C3B173377555}" type="presOf" srcId="{D1B0C0D0-7AB7-487B-ADF8-3BB3DD4E9EE7}" destId="{9E029134-162C-442E-A062-F55ADB999C33}" srcOrd="0" destOrd="0" presId="urn:microsoft.com/office/officeart/2008/layout/PictureStrips"/>
    <dgm:cxn modelId="{5B6B4003-61BB-47C8-A112-B3134BC120C6}" type="presOf" srcId="{66800CA2-1263-488B-9901-BF5AA9A26379}" destId="{22C56DC3-2158-416C-A2CA-0A41276F6E72}" srcOrd="0" destOrd="0" presId="urn:microsoft.com/office/officeart/2008/layout/PictureStrips"/>
    <dgm:cxn modelId="{CDB7F2D2-0390-44D6-A3CE-1FD1206C9CB4}" type="presOf" srcId="{426C232F-332D-4FF2-A820-7A068898BF0D}" destId="{A9AE0183-4578-4303-9373-BBB0DAF179FE}" srcOrd="0" destOrd="0" presId="urn:microsoft.com/office/officeart/2008/layout/PictureStrips"/>
    <dgm:cxn modelId="{65949B95-8A47-42EB-AA18-13779DD0E687}" type="presOf" srcId="{3069D4A7-A9EB-432B-8415-5BE83922B144}" destId="{9C5C0C8B-F255-4694-B3C6-8BE7DBC5F7E5}" srcOrd="0" destOrd="0" presId="urn:microsoft.com/office/officeart/2008/layout/PictureStrips"/>
    <dgm:cxn modelId="{9B9B85D9-2365-4064-B28B-A316E251AD35}" type="presOf" srcId="{81FDCA61-7A32-4339-89E8-DD3704FB86F4}" destId="{6F6ACCCA-7573-4F27-BB76-D1BFA52EAEE3}"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62233745-3DC7-4513-AFFE-85579EDF5340}" srcId="{D1B0C0D0-7AB7-487B-ADF8-3BB3DD4E9EE7}" destId="{3069D4A7-A9EB-432B-8415-5BE83922B144}" srcOrd="6" destOrd="0" parTransId="{9A7D73A8-C0A9-4B8A-9838-7588537C14AA}" sibTransId="{DFE1D077-B434-438C-B525-DD545C84AAA3}"/>
    <dgm:cxn modelId="{65F92A1C-CEF7-4C0B-9C30-3EDA2A6E2D55}" type="presOf" srcId="{F9B22A10-E2AD-420E-86FD-C6A619FB34C3}" destId="{610D24CD-EC64-4585-8806-7B24163BBCA5}" srcOrd="0" destOrd="0" presId="urn:microsoft.com/office/officeart/2008/layout/PictureStrips"/>
    <dgm:cxn modelId="{48331867-FF99-498B-92E1-5B05B35773A9}" srcId="{D1B0C0D0-7AB7-487B-ADF8-3BB3DD4E9EE7}" destId="{426C232F-332D-4FF2-A820-7A068898BF0D}" srcOrd="1" destOrd="0" parTransId="{76543072-ED0A-4EFB-9174-9DC2D0CB754B}" sibTransId="{0FF22A80-B924-4C97-9785-6DB4BF018886}"/>
    <dgm:cxn modelId="{1ACE1408-40D5-4E80-88CC-C0F31188DE01}" type="presParOf" srcId="{9E029134-162C-442E-A062-F55ADB999C33}" destId="{60E777AF-AE30-4678-946F-1FF94928EBDC}" srcOrd="0" destOrd="0" presId="urn:microsoft.com/office/officeart/2008/layout/PictureStrips"/>
    <dgm:cxn modelId="{9326DB87-A85A-4956-BB08-E9A657397BDB}" type="presParOf" srcId="{60E777AF-AE30-4678-946F-1FF94928EBDC}" destId="{7A8D609C-F894-4686-8594-F633FD78C201}" srcOrd="0" destOrd="0" presId="urn:microsoft.com/office/officeart/2008/layout/PictureStrips"/>
    <dgm:cxn modelId="{3DAEDD94-5288-470E-869E-D097DAF0F90D}" type="presParOf" srcId="{60E777AF-AE30-4678-946F-1FF94928EBDC}" destId="{8B00EC11-24E0-4E0C-8101-DB576F31F9D2}" srcOrd="1" destOrd="0" presId="urn:microsoft.com/office/officeart/2008/layout/PictureStrips"/>
    <dgm:cxn modelId="{6EAABE1F-AAF8-4C1C-ADB6-E643B6FE72BF}" type="presParOf" srcId="{9E029134-162C-442E-A062-F55ADB999C33}" destId="{7105A6FE-D318-4A98-A922-671C581530DC}" srcOrd="1" destOrd="0" presId="urn:microsoft.com/office/officeart/2008/layout/PictureStrips"/>
    <dgm:cxn modelId="{27E9360F-69D7-45AF-8443-327AACCCAC7C}" type="presParOf" srcId="{9E029134-162C-442E-A062-F55ADB999C33}" destId="{85CFEB57-FC52-4321-A97D-3211B5D63D4D}" srcOrd="2" destOrd="0" presId="urn:microsoft.com/office/officeart/2008/layout/PictureStrips"/>
    <dgm:cxn modelId="{F3B6940C-B5AF-4E6D-9855-36B3FFC571C9}" type="presParOf" srcId="{85CFEB57-FC52-4321-A97D-3211B5D63D4D}" destId="{A9AE0183-4578-4303-9373-BBB0DAF179FE}" srcOrd="0" destOrd="0" presId="urn:microsoft.com/office/officeart/2008/layout/PictureStrips"/>
    <dgm:cxn modelId="{D30F8DFA-93FB-468B-A734-3B39BB4832EC}" type="presParOf" srcId="{85CFEB57-FC52-4321-A97D-3211B5D63D4D}" destId="{17BB8C5E-ACC5-4AEA-AC3B-15C53CC548C0}" srcOrd="1" destOrd="0" presId="urn:microsoft.com/office/officeart/2008/layout/PictureStrips"/>
    <dgm:cxn modelId="{EC5908E6-1232-456B-8578-AD2F6DCA4E67}" type="presParOf" srcId="{9E029134-162C-442E-A062-F55ADB999C33}" destId="{3DF2FDF0-8F29-4351-969E-A1025413C53F}" srcOrd="3" destOrd="0" presId="urn:microsoft.com/office/officeart/2008/layout/PictureStrips"/>
    <dgm:cxn modelId="{7767AE45-B41A-4B70-B583-6E7BE799E883}" type="presParOf" srcId="{9E029134-162C-442E-A062-F55ADB999C33}" destId="{51949F69-36F9-42ED-A197-4A357D3FCC84}" srcOrd="4" destOrd="0" presId="urn:microsoft.com/office/officeart/2008/layout/PictureStrips"/>
    <dgm:cxn modelId="{25ABD5AD-3ADD-482E-8F47-F4C191514935}" type="presParOf" srcId="{51949F69-36F9-42ED-A197-4A357D3FCC84}" destId="{DC5DD086-89E5-4CD9-B1D2-0E7FF2C522A2}" srcOrd="0" destOrd="0" presId="urn:microsoft.com/office/officeart/2008/layout/PictureStrips"/>
    <dgm:cxn modelId="{B6396E52-27AB-496C-BEF2-600AB2462CE6}" type="presParOf" srcId="{51949F69-36F9-42ED-A197-4A357D3FCC84}" destId="{DEDE190B-7605-44A7-B19B-482157C4ED09}" srcOrd="1" destOrd="0" presId="urn:microsoft.com/office/officeart/2008/layout/PictureStrips"/>
    <dgm:cxn modelId="{0E18B71D-3EDC-4133-BE06-8C7D60F89D67}" type="presParOf" srcId="{9E029134-162C-442E-A062-F55ADB999C33}" destId="{800A896D-7DD0-4D28-BE08-D3B8F3F2A8C6}" srcOrd="5" destOrd="0" presId="urn:microsoft.com/office/officeart/2008/layout/PictureStrips"/>
    <dgm:cxn modelId="{D3CF49A8-6963-444A-9FD3-1E23BDB0C3D1}" type="presParOf" srcId="{9E029134-162C-442E-A062-F55ADB999C33}" destId="{09DCF082-D387-4036-A517-A57508B9F296}" srcOrd="6" destOrd="0" presId="urn:microsoft.com/office/officeart/2008/layout/PictureStrips"/>
    <dgm:cxn modelId="{8217DC2B-1DF9-441A-BB0B-DFB301061171}" type="presParOf" srcId="{09DCF082-D387-4036-A517-A57508B9F296}" destId="{6F6ACCCA-7573-4F27-BB76-D1BFA52EAEE3}" srcOrd="0" destOrd="0" presId="urn:microsoft.com/office/officeart/2008/layout/PictureStrips"/>
    <dgm:cxn modelId="{90D6555F-1483-44DF-B84C-7B519FEB44C0}" type="presParOf" srcId="{09DCF082-D387-4036-A517-A57508B9F296}" destId="{F94043AE-FBAE-4418-8D10-10B1481C95AF}" srcOrd="1" destOrd="0" presId="urn:microsoft.com/office/officeart/2008/layout/PictureStrips"/>
    <dgm:cxn modelId="{7D7B4C98-E432-42EE-8D8D-5901C3E6349C}" type="presParOf" srcId="{9E029134-162C-442E-A062-F55ADB999C33}" destId="{2F838AD4-66C5-4737-8D8D-66F3281C6FE1}" srcOrd="7" destOrd="0" presId="urn:microsoft.com/office/officeart/2008/layout/PictureStrips"/>
    <dgm:cxn modelId="{D577C2F9-00F3-478E-B0A1-CBA54BC4D290}" type="presParOf" srcId="{9E029134-162C-442E-A062-F55ADB999C33}" destId="{0F749A16-F5F6-45E8-9E08-2382EA901724}" srcOrd="8" destOrd="0" presId="urn:microsoft.com/office/officeart/2008/layout/PictureStrips"/>
    <dgm:cxn modelId="{A9B2C884-5339-4946-95BE-249CA360D390}" type="presParOf" srcId="{0F749A16-F5F6-45E8-9E08-2382EA901724}" destId="{610D24CD-EC64-4585-8806-7B24163BBCA5}" srcOrd="0" destOrd="0" presId="urn:microsoft.com/office/officeart/2008/layout/PictureStrips"/>
    <dgm:cxn modelId="{13B4B4D4-7882-4FC7-A29A-E7F8E12D0C48}" type="presParOf" srcId="{0F749A16-F5F6-45E8-9E08-2382EA901724}" destId="{1D377189-38FA-44FB-9886-A25D865375A4}" srcOrd="1" destOrd="0" presId="urn:microsoft.com/office/officeart/2008/layout/PictureStrips"/>
    <dgm:cxn modelId="{F06618E3-8ECC-4779-B6CA-54B9A9277F7D}" type="presParOf" srcId="{9E029134-162C-442E-A062-F55ADB999C33}" destId="{D0690CA7-5AC0-41CF-B946-24781BCFD1A5}" srcOrd="9" destOrd="0" presId="urn:microsoft.com/office/officeart/2008/layout/PictureStrips"/>
    <dgm:cxn modelId="{B453920C-E2FE-464B-A417-10E41344B605}" type="presParOf" srcId="{9E029134-162C-442E-A062-F55ADB999C33}" destId="{B7B3EDE5-7630-4030-822E-F5E4C9706E85}" srcOrd="10" destOrd="0" presId="urn:microsoft.com/office/officeart/2008/layout/PictureStrips"/>
    <dgm:cxn modelId="{0BBD2997-A6FE-4747-8A37-A51A8F3A2872}" type="presParOf" srcId="{B7B3EDE5-7630-4030-822E-F5E4C9706E85}" destId="{4F50CB91-2850-4662-936D-F5CF85EB32D2}" srcOrd="0" destOrd="0" presId="urn:microsoft.com/office/officeart/2008/layout/PictureStrips"/>
    <dgm:cxn modelId="{A583ABD6-E8CE-4B69-B8D5-93A61522A1EC}" type="presParOf" srcId="{B7B3EDE5-7630-4030-822E-F5E4C9706E85}" destId="{82E38FB2-A96C-4D7A-A866-6D7BE57189A0}" srcOrd="1" destOrd="0" presId="urn:microsoft.com/office/officeart/2008/layout/PictureStrips"/>
    <dgm:cxn modelId="{D3924F9D-1B2B-468D-9499-0878D7325886}" type="presParOf" srcId="{9E029134-162C-442E-A062-F55ADB999C33}" destId="{FFADA039-4E63-4656-B69A-9CDE6DF7D22E}" srcOrd="11" destOrd="0" presId="urn:microsoft.com/office/officeart/2008/layout/PictureStrips"/>
    <dgm:cxn modelId="{6101DE1E-89A5-4595-9D90-625EB1D5C275}" type="presParOf" srcId="{9E029134-162C-442E-A062-F55ADB999C33}" destId="{617E62FE-8B7F-4345-A007-B8285279A613}" srcOrd="12" destOrd="0" presId="urn:microsoft.com/office/officeart/2008/layout/PictureStrips"/>
    <dgm:cxn modelId="{B127BB00-7723-4861-953C-BF84332918B3}" type="presParOf" srcId="{617E62FE-8B7F-4345-A007-B8285279A613}" destId="{9C5C0C8B-F255-4694-B3C6-8BE7DBC5F7E5}" srcOrd="0" destOrd="0" presId="urn:microsoft.com/office/officeart/2008/layout/PictureStrips"/>
    <dgm:cxn modelId="{9D4DD96D-99B4-4440-8F26-9444DF352788}" type="presParOf" srcId="{617E62FE-8B7F-4345-A007-B8285279A613}" destId="{A9E14B50-194E-4A93-B9D9-20BB56D81973}" srcOrd="1" destOrd="0" presId="urn:microsoft.com/office/officeart/2008/layout/PictureStrips"/>
    <dgm:cxn modelId="{02D072A7-AB83-49BC-AC2B-4BA7080A482D}" type="presParOf" srcId="{9E029134-162C-442E-A062-F55ADB999C33}" destId="{CC5C64CB-AB52-41A1-B231-D8699C0C625F}" srcOrd="13" destOrd="0" presId="urn:microsoft.com/office/officeart/2008/layout/PictureStrips"/>
    <dgm:cxn modelId="{DC2E0DAE-8068-42FB-99A3-9DB7599F7D61}" type="presParOf" srcId="{9E029134-162C-442E-A062-F55ADB999C33}" destId="{F8E94CFA-B945-48E5-BE10-370DD69F16A4}" srcOrd="14" destOrd="0" presId="urn:microsoft.com/office/officeart/2008/layout/PictureStrips"/>
    <dgm:cxn modelId="{6FCAE1ED-A8A6-49EA-9C0A-426C55E7D002}" type="presParOf" srcId="{F8E94CFA-B945-48E5-BE10-370DD69F16A4}" destId="{411BB13E-A3FD-42F9-8D3A-DD2DDC4A3516}" srcOrd="0" destOrd="0" presId="urn:microsoft.com/office/officeart/2008/layout/PictureStrips"/>
    <dgm:cxn modelId="{091AC00F-3782-434D-986B-4E41996B825A}" type="presParOf" srcId="{F8E94CFA-B945-48E5-BE10-370DD69F16A4}" destId="{70C2EA1E-D7DB-4E74-806D-4590DBE781A3}" srcOrd="1" destOrd="0" presId="urn:microsoft.com/office/officeart/2008/layout/PictureStrips"/>
    <dgm:cxn modelId="{8AF17C44-8676-45ED-91B6-69951F228EBB}" type="presParOf" srcId="{9E029134-162C-442E-A062-F55ADB999C33}" destId="{B6819F3B-727A-4EDF-BC16-FDFFBB563868}" srcOrd="15" destOrd="0" presId="urn:microsoft.com/office/officeart/2008/layout/PictureStrips"/>
    <dgm:cxn modelId="{EDF613BE-AF60-4BB9-8B64-1F1E771D1D38}" type="presParOf" srcId="{9E029134-162C-442E-A062-F55ADB999C33}" destId="{BB272E9F-26C5-4655-93E5-F3616BF119CC}" srcOrd="16" destOrd="0" presId="urn:microsoft.com/office/officeart/2008/layout/PictureStrips"/>
    <dgm:cxn modelId="{68FB2285-12B2-4848-8765-8DCEF0538E5F}" type="presParOf" srcId="{BB272E9F-26C5-4655-93E5-F3616BF119CC}" destId="{E0757731-3698-433B-8E7C-2EB749869931}" srcOrd="0" destOrd="0" presId="urn:microsoft.com/office/officeart/2008/layout/PictureStrips"/>
    <dgm:cxn modelId="{63DD4E54-25C9-4B39-827A-CB29D4A660C5}" type="presParOf" srcId="{BB272E9F-26C5-4655-93E5-F3616BF119CC}" destId="{139FD9EA-3509-4D4C-98D4-BC741BA871D8}" srcOrd="1" destOrd="0" presId="urn:microsoft.com/office/officeart/2008/layout/PictureStrips"/>
    <dgm:cxn modelId="{1C3C8A6A-9150-4711-822D-15BAEBC878F1}" type="presParOf" srcId="{9E029134-162C-442E-A062-F55ADB999C33}" destId="{979B97D2-0F97-437F-8686-ABD1B910F38F}" srcOrd="17" destOrd="0" presId="urn:microsoft.com/office/officeart/2008/layout/PictureStrips"/>
    <dgm:cxn modelId="{D900DB38-E777-4174-9FA7-6E86CC01EC2C}" type="presParOf" srcId="{9E029134-162C-442E-A062-F55ADB999C33}" destId="{0216C3D0-FCC6-4B0C-AA10-7E78E85A1DE2}" srcOrd="18" destOrd="0" presId="urn:microsoft.com/office/officeart/2008/layout/PictureStrips"/>
    <dgm:cxn modelId="{FED881BA-5658-4124-A694-8C7AE2AB12E4}" type="presParOf" srcId="{0216C3D0-FCC6-4B0C-AA10-7E78E85A1DE2}" destId="{22C56DC3-2158-416C-A2CA-0A41276F6E72}" srcOrd="0" destOrd="0" presId="urn:microsoft.com/office/officeart/2008/layout/PictureStrips"/>
    <dgm:cxn modelId="{24B244FF-E925-4268-8819-77DA15037FC4}"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0E9D60-45A2-4F22-AB9C-B05320D50046}"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fr-BE"/>
        </a:p>
      </dgm:t>
    </dgm:pt>
    <dgm:pt modelId="{6DE9FBBC-173E-4AE4-922A-0ED4089ACA7D}">
      <dgm:prSet phldrT="[Text]"/>
      <dgm:spPr/>
      <dgm:t>
        <a:bodyPr/>
        <a:lstStyle/>
        <a:p>
          <a:r>
            <a:rPr lang="fr-BE" b="1"/>
            <a:t>Apprentissage supervisé</a:t>
          </a:r>
        </a:p>
      </dgm:t>
    </dgm:pt>
    <dgm:pt modelId="{4DBD82AA-2703-4128-8029-69B3D895C7F0}" type="parTrans" cxnId="{A4E40D8E-FB5F-49DD-A440-4014AC1FEFD7}">
      <dgm:prSet/>
      <dgm:spPr/>
      <dgm:t>
        <a:bodyPr/>
        <a:lstStyle/>
        <a:p>
          <a:endParaRPr lang="fr-BE"/>
        </a:p>
      </dgm:t>
    </dgm:pt>
    <dgm:pt modelId="{81F11CFE-2F44-4AC4-BB70-B658B4A9B7BE}" type="sibTrans" cxnId="{A4E40D8E-FB5F-49DD-A440-4014AC1FEFD7}">
      <dgm:prSet/>
      <dgm:spPr/>
      <dgm:t>
        <a:bodyPr/>
        <a:lstStyle/>
        <a:p>
          <a:endParaRPr lang="fr-BE"/>
        </a:p>
      </dgm:t>
    </dgm:pt>
    <dgm:pt modelId="{18F8C79D-8880-41AF-ABFA-BD90240EC1BB}">
      <dgm:prSet phldrT="[Text]"/>
      <dgm:spPr/>
      <dgm:t>
        <a:bodyPr/>
        <a:lstStyle/>
        <a:p>
          <a:r>
            <a:rPr lang="fr-BE"/>
            <a:t>apprend à partir d'exemples de paires d'input-output</a:t>
          </a:r>
        </a:p>
      </dgm:t>
    </dgm:pt>
    <dgm:pt modelId="{5C70A860-7A38-410F-8198-08F3E548A2E8}" type="parTrans" cxnId="{BB710C48-3668-4039-AAF5-BEFB9475D325}">
      <dgm:prSet/>
      <dgm:spPr/>
      <dgm:t>
        <a:bodyPr/>
        <a:lstStyle/>
        <a:p>
          <a:endParaRPr lang="fr-BE"/>
        </a:p>
      </dgm:t>
    </dgm:pt>
    <dgm:pt modelId="{86DF6D9A-A543-4DB0-B8DB-A9FD6292C633}" type="sibTrans" cxnId="{BB710C48-3668-4039-AAF5-BEFB9475D325}">
      <dgm:prSet/>
      <dgm:spPr/>
      <dgm:t>
        <a:bodyPr/>
        <a:lstStyle/>
        <a:p>
          <a:endParaRPr lang="fr-BE"/>
        </a:p>
      </dgm:t>
    </dgm:pt>
    <dgm:pt modelId="{606C94C2-6CF6-47F2-8793-93299E87E707}">
      <dgm:prSet phldrT="[Text]"/>
      <dgm:spPr/>
      <dgm:t>
        <a:bodyPr/>
        <a:lstStyle/>
        <a:p>
          <a:r>
            <a:rPr lang="fr-BE"/>
            <a:t>feedback d’un « enseignant » fournissant la réponse correcte pour les exemples d’input donnés</a:t>
          </a:r>
        </a:p>
      </dgm:t>
    </dgm:pt>
    <dgm:pt modelId="{598E6EF6-D47D-4D58-A3E1-98AE86F74469}" type="parTrans" cxnId="{7CA90F55-A8D8-4E5B-ABAF-81F7777420B6}">
      <dgm:prSet/>
      <dgm:spPr/>
      <dgm:t>
        <a:bodyPr/>
        <a:lstStyle/>
        <a:p>
          <a:endParaRPr lang="fr-BE"/>
        </a:p>
      </dgm:t>
    </dgm:pt>
    <dgm:pt modelId="{9F429F79-AFEC-491B-9035-F4EA0EC12075}" type="sibTrans" cxnId="{7CA90F55-A8D8-4E5B-ABAF-81F7777420B6}">
      <dgm:prSet/>
      <dgm:spPr/>
      <dgm:t>
        <a:bodyPr/>
        <a:lstStyle/>
        <a:p>
          <a:endParaRPr lang="fr-BE"/>
        </a:p>
      </dgm:t>
    </dgm:pt>
    <dgm:pt modelId="{3FA9B19D-E270-41EE-B4AD-F697AB6B318F}">
      <dgm:prSet phldrT="[Text]"/>
      <dgm:spPr/>
      <dgm:t>
        <a:bodyPr/>
        <a:lstStyle/>
        <a:p>
          <a:r>
            <a:rPr lang="fr-BE" b="1"/>
            <a:t>Apprentissage non supervisé</a:t>
          </a:r>
        </a:p>
      </dgm:t>
    </dgm:pt>
    <dgm:pt modelId="{983D5D2B-C747-40EE-A2D7-E8D33C67FB61}" type="parTrans" cxnId="{170D4B69-B84C-481F-9986-9C3424F8F0AA}">
      <dgm:prSet/>
      <dgm:spPr/>
      <dgm:t>
        <a:bodyPr/>
        <a:lstStyle/>
        <a:p>
          <a:endParaRPr lang="fr-BE"/>
        </a:p>
      </dgm:t>
    </dgm:pt>
    <dgm:pt modelId="{56CC58A9-1E98-4660-9486-AA940EFB4102}" type="sibTrans" cxnId="{170D4B69-B84C-481F-9986-9C3424F8F0AA}">
      <dgm:prSet/>
      <dgm:spPr/>
      <dgm:t>
        <a:bodyPr/>
        <a:lstStyle/>
        <a:p>
          <a:endParaRPr lang="fr-BE"/>
        </a:p>
      </dgm:t>
    </dgm:pt>
    <dgm:pt modelId="{5863230C-7549-43CD-8A15-37CD435FE4D8}">
      <dgm:prSet phldrT="[Text]"/>
      <dgm:spPr/>
      <dgm:t>
        <a:bodyPr/>
        <a:lstStyle/>
        <a:p>
          <a:r>
            <a:rPr lang="fr-BE"/>
            <a:t>pas de feedback d’un « enseignant »</a:t>
          </a:r>
        </a:p>
      </dgm:t>
    </dgm:pt>
    <dgm:pt modelId="{6AF12CC2-483A-4805-8E11-28669EE49AEF}" type="parTrans" cxnId="{C9443474-C538-4A09-B586-8D634C6A3820}">
      <dgm:prSet/>
      <dgm:spPr/>
      <dgm:t>
        <a:bodyPr/>
        <a:lstStyle/>
        <a:p>
          <a:endParaRPr lang="fr-BE"/>
        </a:p>
      </dgm:t>
    </dgm:pt>
    <dgm:pt modelId="{1F2B52F8-2495-42AB-AF95-3DCB0ABEA51E}" type="sibTrans" cxnId="{C9443474-C538-4A09-B586-8D634C6A3820}">
      <dgm:prSet/>
      <dgm:spPr/>
      <dgm:t>
        <a:bodyPr/>
        <a:lstStyle/>
        <a:p>
          <a:endParaRPr lang="fr-BE"/>
        </a:p>
      </dgm:t>
    </dgm:pt>
    <dgm:pt modelId="{2F00E2E5-A12C-441A-AC01-AF58EC729445}">
      <dgm:prSet phldrT="[Text]"/>
      <dgm:spPr/>
      <dgm:t>
        <a:bodyPr/>
        <a:lstStyle/>
        <a:p>
          <a:r>
            <a:rPr lang="fr-BE"/>
            <a:t>reconnaît des modèles dans l’input</a:t>
          </a:r>
        </a:p>
      </dgm:t>
    </dgm:pt>
    <dgm:pt modelId="{4F875482-9BDE-4618-BF8A-77B6D54C62A0}" type="parTrans" cxnId="{7A0406BD-6532-4665-AF54-2C11DE634361}">
      <dgm:prSet/>
      <dgm:spPr/>
      <dgm:t>
        <a:bodyPr/>
        <a:lstStyle/>
        <a:p>
          <a:endParaRPr lang="fr-BE"/>
        </a:p>
      </dgm:t>
    </dgm:pt>
    <dgm:pt modelId="{56C015FC-92A2-4C53-A97F-5EB498AE0063}" type="sibTrans" cxnId="{7A0406BD-6532-4665-AF54-2C11DE634361}">
      <dgm:prSet/>
      <dgm:spPr/>
      <dgm:t>
        <a:bodyPr/>
        <a:lstStyle/>
        <a:p>
          <a:endParaRPr lang="fr-BE"/>
        </a:p>
      </dgm:t>
    </dgm:pt>
    <dgm:pt modelId="{8E96135C-6BEB-43A3-BDCD-3B27AF8531E0}">
      <dgm:prSet phldrT="[Text]"/>
      <dgm:spPr/>
      <dgm:t>
        <a:bodyPr/>
        <a:lstStyle/>
        <a:p>
          <a:r>
            <a:rPr lang="fr-BE" b="1"/>
            <a:t>Apprentissage par renforcement</a:t>
          </a:r>
        </a:p>
      </dgm:t>
    </dgm:pt>
    <dgm:pt modelId="{A14BFF47-B062-4BD9-8BB6-3246C5D28510}" type="parTrans" cxnId="{3FCC817B-2FDD-40A8-AE21-E74D423CAC01}">
      <dgm:prSet/>
      <dgm:spPr/>
      <dgm:t>
        <a:bodyPr/>
        <a:lstStyle/>
        <a:p>
          <a:endParaRPr lang="fr-BE"/>
        </a:p>
      </dgm:t>
    </dgm:pt>
    <dgm:pt modelId="{BFBF06D6-FF98-4EAB-9281-28344C810694}" type="sibTrans" cxnId="{3FCC817B-2FDD-40A8-AE21-E74D423CAC01}">
      <dgm:prSet/>
      <dgm:spPr/>
      <dgm:t>
        <a:bodyPr/>
        <a:lstStyle/>
        <a:p>
          <a:endParaRPr lang="fr-BE"/>
        </a:p>
      </dgm:t>
    </dgm:pt>
    <dgm:pt modelId="{7EF26247-894B-4B01-822B-B2F1C8A89FB6}">
      <dgm:prSet phldrT="[Text]"/>
      <dgm:spPr/>
      <dgm:t>
        <a:bodyPr/>
        <a:lstStyle/>
        <a:p>
          <a:r>
            <a:rPr lang="fr-BE"/>
            <a:t>convient pour des problèmes complexes dans un environnement inconnu</a:t>
          </a:r>
        </a:p>
      </dgm:t>
    </dgm:pt>
    <dgm:pt modelId="{E226D233-75BB-4F95-A762-418AF7AB96F4}" type="parTrans" cxnId="{5E7AE7A0-5ECB-4FA4-87E1-0444B1A4A072}">
      <dgm:prSet/>
      <dgm:spPr/>
      <dgm:t>
        <a:bodyPr/>
        <a:lstStyle/>
        <a:p>
          <a:endParaRPr lang="fr-BE"/>
        </a:p>
      </dgm:t>
    </dgm:pt>
    <dgm:pt modelId="{87D7395E-19F0-4873-976A-74485C72E380}" type="sibTrans" cxnId="{5E7AE7A0-5ECB-4FA4-87E1-0444B1A4A072}">
      <dgm:prSet/>
      <dgm:spPr/>
      <dgm:t>
        <a:bodyPr/>
        <a:lstStyle/>
        <a:p>
          <a:endParaRPr lang="fr-BE"/>
        </a:p>
      </dgm:t>
    </dgm:pt>
    <dgm:pt modelId="{8C5D6C95-19D3-427A-93D5-9636F39110AD}">
      <dgm:prSet phldrT="[Text]"/>
      <dgm:spPr/>
      <dgm:t>
        <a:bodyPr/>
        <a:lstStyle/>
        <a:p>
          <a:r>
            <a:rPr lang="fr-BE"/>
            <a:t>pas de feedback d’un « enseignant »</a:t>
          </a:r>
        </a:p>
      </dgm:t>
    </dgm:pt>
    <dgm:pt modelId="{D94B784C-B427-407E-90CF-43D209EB6DBD}" type="parTrans" cxnId="{53137F1C-CB01-49FE-A4BB-5E011FFB8739}">
      <dgm:prSet/>
      <dgm:spPr/>
      <dgm:t>
        <a:bodyPr/>
        <a:lstStyle/>
        <a:p>
          <a:endParaRPr lang="fr-BE"/>
        </a:p>
      </dgm:t>
    </dgm:pt>
    <dgm:pt modelId="{22CF1F5B-3668-4B4A-81DA-18435A472674}" type="sibTrans" cxnId="{53137F1C-CB01-49FE-A4BB-5E011FFB8739}">
      <dgm:prSet/>
      <dgm:spPr/>
      <dgm:t>
        <a:bodyPr/>
        <a:lstStyle/>
        <a:p>
          <a:endParaRPr lang="fr-BE"/>
        </a:p>
      </dgm:t>
    </dgm:pt>
    <dgm:pt modelId="{8845F426-6338-4287-A775-62A28FD4B0B5}">
      <dgm:prSet phldrT="[Text]"/>
      <dgm:spPr/>
      <dgm:t>
        <a:bodyPr/>
        <a:lstStyle/>
        <a:p>
          <a:r>
            <a:rPr lang="fr-BE"/>
            <a:t>notamment utilisé en robotique (robot de cinéma)</a:t>
          </a:r>
        </a:p>
      </dgm:t>
    </dgm:pt>
    <dgm:pt modelId="{362C7113-347D-4BDB-B086-292E02E79880}" type="parTrans" cxnId="{16D3420E-D435-401B-8B54-1F9BDAD872AD}">
      <dgm:prSet/>
      <dgm:spPr/>
      <dgm:t>
        <a:bodyPr/>
        <a:lstStyle/>
        <a:p>
          <a:endParaRPr lang="fr-BE"/>
        </a:p>
      </dgm:t>
    </dgm:pt>
    <dgm:pt modelId="{9A01BAED-D23E-4B16-BEC7-9B63DA24D3CD}" type="sibTrans" cxnId="{16D3420E-D435-401B-8B54-1F9BDAD872AD}">
      <dgm:prSet/>
      <dgm:spPr/>
      <dgm:t>
        <a:bodyPr/>
        <a:lstStyle/>
        <a:p>
          <a:endParaRPr lang="fr-BE"/>
        </a:p>
      </dgm:t>
    </dgm:pt>
    <dgm:pt modelId="{DE4C0434-DBDD-439F-BA8C-05624D456EB2}">
      <dgm:prSet phldrT="[Text]"/>
      <dgm:spPr/>
      <dgm:t>
        <a:bodyPr/>
        <a:lstStyle/>
        <a:p>
          <a:r>
            <a:rPr lang="fr-BE"/>
            <a:t>reçoit une récompense s'il réussit à exécuter une tâche ou une punition dans le cas contraire</a:t>
          </a:r>
        </a:p>
      </dgm:t>
    </dgm:pt>
    <dgm:pt modelId="{7C1A8C22-9C80-4D23-A1DC-8A8909FDBE78}" type="parTrans" cxnId="{161908FB-3BC9-4599-9F2A-916DD21CE66D}">
      <dgm:prSet/>
      <dgm:spPr/>
      <dgm:t>
        <a:bodyPr/>
        <a:lstStyle/>
        <a:p>
          <a:endParaRPr lang="fr-BE"/>
        </a:p>
      </dgm:t>
    </dgm:pt>
    <dgm:pt modelId="{106D3F66-E371-428A-BF98-58BBD47E665E}" type="sibTrans" cxnId="{161908FB-3BC9-4599-9F2A-916DD21CE66D}">
      <dgm:prSet/>
      <dgm:spPr/>
      <dgm:t>
        <a:bodyPr/>
        <a:lstStyle/>
        <a:p>
          <a:endParaRPr lang="fr-BE"/>
        </a:p>
      </dgm:t>
    </dgm:pt>
    <dgm:pt modelId="{8D245FF5-B829-4205-B93F-679682779BEA}">
      <dgm:prSet phldrT="[Text]"/>
      <dgm:spPr/>
      <dgm:t>
        <a:bodyPr/>
        <a:lstStyle/>
        <a:p>
          <a:r>
            <a:rPr lang="fr-BE"/>
            <a:t>approche la plus courante</a:t>
          </a:r>
        </a:p>
      </dgm:t>
    </dgm:pt>
    <dgm:pt modelId="{C5C69277-781C-4F7E-8FFB-C14C7E17E155}" type="parTrans" cxnId="{FE9CB2F9-91F9-4B99-BA37-D2EE0AA898D2}">
      <dgm:prSet/>
      <dgm:spPr/>
      <dgm:t>
        <a:bodyPr/>
        <a:lstStyle/>
        <a:p>
          <a:endParaRPr lang="fr-BE"/>
        </a:p>
      </dgm:t>
    </dgm:pt>
    <dgm:pt modelId="{C90FEA6D-A908-412D-98EC-151DE65F1A7C}" type="sibTrans" cxnId="{FE9CB2F9-91F9-4B99-BA37-D2EE0AA898D2}">
      <dgm:prSet/>
      <dgm:spPr/>
      <dgm:t>
        <a:bodyPr/>
        <a:lstStyle/>
        <a:p>
          <a:endParaRPr lang="fr-BE"/>
        </a:p>
      </dgm:t>
    </dgm:pt>
    <dgm:pt modelId="{D0384010-F75C-4161-88E2-76A18557DE60}">
      <dgm:prSet phldrT="[Text]"/>
      <dgm:spPr/>
      <dgm:t>
        <a:bodyPr/>
        <a:lstStyle/>
        <a:p>
          <a:r>
            <a:rPr lang="fr-BE"/>
            <a:t>utilisé principalement pour le clustering</a:t>
          </a:r>
        </a:p>
      </dgm:t>
    </dgm:pt>
    <dgm:pt modelId="{6CCCA94B-29D0-4C42-8720-A74DCB282FC8}" type="parTrans" cxnId="{9C2FFACF-51F1-49DA-8454-78B61AAFEEB6}">
      <dgm:prSet/>
      <dgm:spPr/>
      <dgm:t>
        <a:bodyPr/>
        <a:lstStyle/>
        <a:p>
          <a:endParaRPr lang="fr-BE"/>
        </a:p>
      </dgm:t>
    </dgm:pt>
    <dgm:pt modelId="{4EAFD2B0-C4A5-4DE0-8DD6-8AADCB5989CB}" type="sibTrans" cxnId="{9C2FFACF-51F1-49DA-8454-78B61AAFEEB6}">
      <dgm:prSet/>
      <dgm:spPr/>
      <dgm:t>
        <a:bodyPr/>
        <a:lstStyle/>
        <a:p>
          <a:endParaRPr lang="fr-BE"/>
        </a:p>
      </dgm:t>
    </dgm:pt>
    <dgm:pt modelId="{9F73FA31-3EEA-4E6E-A5FF-CFEF53875EAB}">
      <dgm:prSet phldrT="[Text]"/>
      <dgm:spPr/>
      <dgm:t>
        <a:bodyPr/>
        <a:lstStyle/>
        <a:p>
          <a:r>
            <a:rPr lang="fr-BE" dirty="0" smtClean="0"/>
            <a:t>ex. </a:t>
          </a:r>
          <a:r>
            <a:rPr lang="fr-BE" dirty="0" err="1"/>
            <a:t>chatbot</a:t>
          </a:r>
          <a:endParaRPr lang="fr-BE" dirty="0"/>
        </a:p>
      </dgm:t>
    </dgm:pt>
    <dgm:pt modelId="{F32A3A20-C677-4543-BD58-9D5785DAF0D0}" type="parTrans" cxnId="{AD899244-7E67-45FB-8F85-990AFA443C42}">
      <dgm:prSet/>
      <dgm:spPr/>
      <dgm:t>
        <a:bodyPr/>
        <a:lstStyle/>
        <a:p>
          <a:endParaRPr lang="fr-BE"/>
        </a:p>
      </dgm:t>
    </dgm:pt>
    <dgm:pt modelId="{47ED631C-606E-49A2-8059-4C02F1075966}" type="sibTrans" cxnId="{AD899244-7E67-45FB-8F85-990AFA443C42}">
      <dgm:prSet/>
      <dgm:spPr/>
      <dgm:t>
        <a:bodyPr/>
        <a:lstStyle/>
        <a:p>
          <a:endParaRPr lang="fr-BE"/>
        </a:p>
      </dgm:t>
    </dgm:pt>
    <dgm:pt modelId="{717402D5-81D6-4661-869D-E485D86B8E17}" type="pres">
      <dgm:prSet presAssocID="{150E9D60-45A2-4F22-AB9C-B05320D50046}" presName="Name0" presStyleCnt="0">
        <dgm:presLayoutVars>
          <dgm:dir/>
          <dgm:animLvl val="lvl"/>
          <dgm:resizeHandles val="exact"/>
        </dgm:presLayoutVars>
      </dgm:prSet>
      <dgm:spPr/>
      <dgm:t>
        <a:bodyPr/>
        <a:lstStyle/>
        <a:p>
          <a:endParaRPr lang="en-US"/>
        </a:p>
      </dgm:t>
    </dgm:pt>
    <dgm:pt modelId="{BC2CF648-F66A-4A37-8CC4-879CD56AE684}" type="pres">
      <dgm:prSet presAssocID="{6DE9FBBC-173E-4AE4-922A-0ED4089ACA7D}" presName="composite" presStyleCnt="0"/>
      <dgm:spPr/>
    </dgm:pt>
    <dgm:pt modelId="{B17D80FF-CF55-4733-BFFB-F66CAB491E32}" type="pres">
      <dgm:prSet presAssocID="{6DE9FBBC-173E-4AE4-922A-0ED4089ACA7D}" presName="parTx" presStyleLbl="alignNode1" presStyleIdx="0" presStyleCnt="3">
        <dgm:presLayoutVars>
          <dgm:chMax val="0"/>
          <dgm:chPref val="0"/>
          <dgm:bulletEnabled val="1"/>
        </dgm:presLayoutVars>
      </dgm:prSet>
      <dgm:spPr/>
      <dgm:t>
        <a:bodyPr/>
        <a:lstStyle/>
        <a:p>
          <a:endParaRPr lang="en-US"/>
        </a:p>
      </dgm:t>
    </dgm:pt>
    <dgm:pt modelId="{92D12CF7-0231-4278-9821-2890F766CC8C}" type="pres">
      <dgm:prSet presAssocID="{6DE9FBBC-173E-4AE4-922A-0ED4089ACA7D}" presName="desTx" presStyleLbl="alignAccFollowNode1" presStyleIdx="0" presStyleCnt="3">
        <dgm:presLayoutVars>
          <dgm:bulletEnabled val="1"/>
        </dgm:presLayoutVars>
      </dgm:prSet>
      <dgm:spPr/>
      <dgm:t>
        <a:bodyPr/>
        <a:lstStyle/>
        <a:p>
          <a:endParaRPr lang="en-US"/>
        </a:p>
      </dgm:t>
    </dgm:pt>
    <dgm:pt modelId="{FC9D3810-8A9B-4EB2-B5B1-317ACFB5BA60}" type="pres">
      <dgm:prSet presAssocID="{81F11CFE-2F44-4AC4-BB70-B658B4A9B7BE}" presName="space" presStyleCnt="0"/>
      <dgm:spPr/>
    </dgm:pt>
    <dgm:pt modelId="{8D4FDFF9-D76D-4FE6-BF87-C78D43D8DDBB}" type="pres">
      <dgm:prSet presAssocID="{3FA9B19D-E270-41EE-B4AD-F697AB6B318F}" presName="composite" presStyleCnt="0"/>
      <dgm:spPr/>
    </dgm:pt>
    <dgm:pt modelId="{E71B7F2B-3990-4416-AAB8-94F2A414FFD8}" type="pres">
      <dgm:prSet presAssocID="{3FA9B19D-E270-41EE-B4AD-F697AB6B318F}" presName="parTx" presStyleLbl="alignNode1" presStyleIdx="1" presStyleCnt="3">
        <dgm:presLayoutVars>
          <dgm:chMax val="0"/>
          <dgm:chPref val="0"/>
          <dgm:bulletEnabled val="1"/>
        </dgm:presLayoutVars>
      </dgm:prSet>
      <dgm:spPr/>
      <dgm:t>
        <a:bodyPr/>
        <a:lstStyle/>
        <a:p>
          <a:endParaRPr lang="en-US"/>
        </a:p>
      </dgm:t>
    </dgm:pt>
    <dgm:pt modelId="{63AEA9B5-CCB5-4A08-9C82-6914858755BF}" type="pres">
      <dgm:prSet presAssocID="{3FA9B19D-E270-41EE-B4AD-F697AB6B318F}" presName="desTx" presStyleLbl="alignAccFollowNode1" presStyleIdx="1" presStyleCnt="3">
        <dgm:presLayoutVars>
          <dgm:bulletEnabled val="1"/>
        </dgm:presLayoutVars>
      </dgm:prSet>
      <dgm:spPr/>
      <dgm:t>
        <a:bodyPr/>
        <a:lstStyle/>
        <a:p>
          <a:endParaRPr lang="en-US"/>
        </a:p>
      </dgm:t>
    </dgm:pt>
    <dgm:pt modelId="{2641CDE6-3B39-4675-AE0B-A4E7F485CF0B}" type="pres">
      <dgm:prSet presAssocID="{56CC58A9-1E98-4660-9486-AA940EFB4102}" presName="space" presStyleCnt="0"/>
      <dgm:spPr/>
    </dgm:pt>
    <dgm:pt modelId="{8CCFECF5-BAB6-49DB-BBA5-EFDF60B1275F}" type="pres">
      <dgm:prSet presAssocID="{8E96135C-6BEB-43A3-BDCD-3B27AF8531E0}" presName="composite" presStyleCnt="0"/>
      <dgm:spPr/>
    </dgm:pt>
    <dgm:pt modelId="{BAB4DD27-3F1A-4BED-ACF4-71538174A367}" type="pres">
      <dgm:prSet presAssocID="{8E96135C-6BEB-43A3-BDCD-3B27AF8531E0}" presName="parTx" presStyleLbl="alignNode1" presStyleIdx="2" presStyleCnt="3">
        <dgm:presLayoutVars>
          <dgm:chMax val="0"/>
          <dgm:chPref val="0"/>
          <dgm:bulletEnabled val="1"/>
        </dgm:presLayoutVars>
      </dgm:prSet>
      <dgm:spPr/>
      <dgm:t>
        <a:bodyPr/>
        <a:lstStyle/>
        <a:p>
          <a:endParaRPr lang="en-US"/>
        </a:p>
      </dgm:t>
    </dgm:pt>
    <dgm:pt modelId="{7C270DA6-18AC-4A25-BC9A-F25D9F15C8FF}" type="pres">
      <dgm:prSet presAssocID="{8E96135C-6BEB-43A3-BDCD-3B27AF8531E0}" presName="desTx" presStyleLbl="alignAccFollowNode1" presStyleIdx="2" presStyleCnt="3">
        <dgm:presLayoutVars>
          <dgm:bulletEnabled val="1"/>
        </dgm:presLayoutVars>
      </dgm:prSet>
      <dgm:spPr/>
      <dgm:t>
        <a:bodyPr/>
        <a:lstStyle/>
        <a:p>
          <a:endParaRPr lang="en-US"/>
        </a:p>
      </dgm:t>
    </dgm:pt>
  </dgm:ptLst>
  <dgm:cxnLst>
    <dgm:cxn modelId="{EA9D8F9A-D74E-4BAA-B26D-A29066B70A80}" type="presOf" srcId="{8D245FF5-B829-4205-B93F-679682779BEA}" destId="{92D12CF7-0231-4278-9821-2890F766CC8C}" srcOrd="0" destOrd="2" presId="urn:microsoft.com/office/officeart/2005/8/layout/hList1"/>
    <dgm:cxn modelId="{AC597EC8-8869-445F-AA8A-1A3AD65A3766}" type="presOf" srcId="{6DE9FBBC-173E-4AE4-922A-0ED4089ACA7D}" destId="{B17D80FF-CF55-4733-BFFB-F66CAB491E32}" srcOrd="0" destOrd="0" presId="urn:microsoft.com/office/officeart/2005/8/layout/hList1"/>
    <dgm:cxn modelId="{53137F1C-CB01-49FE-A4BB-5E011FFB8739}" srcId="{8E96135C-6BEB-43A3-BDCD-3B27AF8531E0}" destId="{8C5D6C95-19D3-427A-93D5-9636F39110AD}" srcOrd="0" destOrd="0" parTransId="{D94B784C-B427-407E-90CF-43D209EB6DBD}" sibTransId="{22CF1F5B-3668-4B4A-81DA-18435A472674}"/>
    <dgm:cxn modelId="{3FCC817B-2FDD-40A8-AE21-E74D423CAC01}" srcId="{150E9D60-45A2-4F22-AB9C-B05320D50046}" destId="{8E96135C-6BEB-43A3-BDCD-3B27AF8531E0}" srcOrd="2" destOrd="0" parTransId="{A14BFF47-B062-4BD9-8BB6-3246C5D28510}" sibTransId="{BFBF06D6-FF98-4EAB-9281-28344C810694}"/>
    <dgm:cxn modelId="{A40EFAAA-DD90-43A1-81A2-D7CC02B279A4}" type="presOf" srcId="{150E9D60-45A2-4F22-AB9C-B05320D50046}" destId="{717402D5-81D6-4661-869D-E485D86B8E17}" srcOrd="0" destOrd="0" presId="urn:microsoft.com/office/officeart/2005/8/layout/hList1"/>
    <dgm:cxn modelId="{C9443474-C538-4A09-B586-8D634C6A3820}" srcId="{3FA9B19D-E270-41EE-B4AD-F697AB6B318F}" destId="{5863230C-7549-43CD-8A15-37CD435FE4D8}" srcOrd="0" destOrd="0" parTransId="{6AF12CC2-483A-4805-8E11-28669EE49AEF}" sibTransId="{1F2B52F8-2495-42AB-AF95-3DCB0ABEA51E}"/>
    <dgm:cxn modelId="{8AED485F-3336-4FF0-8785-EB1CB47BF721}" type="presOf" srcId="{D0384010-F75C-4161-88E2-76A18557DE60}" destId="{63AEA9B5-CCB5-4A08-9C82-6914858755BF}" srcOrd="0" destOrd="2" presId="urn:microsoft.com/office/officeart/2005/8/layout/hList1"/>
    <dgm:cxn modelId="{AD899244-7E67-45FB-8F85-990AFA443C42}" srcId="{6DE9FBBC-173E-4AE4-922A-0ED4089ACA7D}" destId="{9F73FA31-3EEA-4E6E-A5FF-CFEF53875EAB}" srcOrd="3" destOrd="0" parTransId="{F32A3A20-C677-4543-BD58-9D5785DAF0D0}" sibTransId="{47ED631C-606E-49A2-8059-4C02F1075966}"/>
    <dgm:cxn modelId="{A4E40D8E-FB5F-49DD-A440-4014AC1FEFD7}" srcId="{150E9D60-45A2-4F22-AB9C-B05320D50046}" destId="{6DE9FBBC-173E-4AE4-922A-0ED4089ACA7D}" srcOrd="0" destOrd="0" parTransId="{4DBD82AA-2703-4128-8029-69B3D895C7F0}" sibTransId="{81F11CFE-2F44-4AC4-BB70-B658B4A9B7BE}"/>
    <dgm:cxn modelId="{163D2ACF-1E72-4190-8722-A1FB5C75821C}" type="presOf" srcId="{18F8C79D-8880-41AF-ABFA-BD90240EC1BB}" destId="{92D12CF7-0231-4278-9821-2890F766CC8C}" srcOrd="0" destOrd="0" presId="urn:microsoft.com/office/officeart/2005/8/layout/hList1"/>
    <dgm:cxn modelId="{9C2FFACF-51F1-49DA-8454-78B61AAFEEB6}" srcId="{3FA9B19D-E270-41EE-B4AD-F697AB6B318F}" destId="{D0384010-F75C-4161-88E2-76A18557DE60}" srcOrd="2" destOrd="0" parTransId="{6CCCA94B-29D0-4C42-8720-A74DCB282FC8}" sibTransId="{4EAFD2B0-C4A5-4DE0-8DD6-8AADCB5989CB}"/>
    <dgm:cxn modelId="{2C7817C7-0192-4041-921C-6ECBF857ADE0}" type="presOf" srcId="{2F00E2E5-A12C-441A-AC01-AF58EC729445}" destId="{63AEA9B5-CCB5-4A08-9C82-6914858755BF}" srcOrd="0" destOrd="1" presId="urn:microsoft.com/office/officeart/2005/8/layout/hList1"/>
    <dgm:cxn modelId="{A4E1F18F-A3E7-47A8-AA2D-8B622E6E500E}" type="presOf" srcId="{3FA9B19D-E270-41EE-B4AD-F697AB6B318F}" destId="{E71B7F2B-3990-4416-AAB8-94F2A414FFD8}" srcOrd="0" destOrd="0" presId="urn:microsoft.com/office/officeart/2005/8/layout/hList1"/>
    <dgm:cxn modelId="{7EDB96C6-5A1C-4B74-9486-6DC8015689DC}" type="presOf" srcId="{606C94C2-6CF6-47F2-8793-93299E87E707}" destId="{92D12CF7-0231-4278-9821-2890F766CC8C}" srcOrd="0" destOrd="1" presId="urn:microsoft.com/office/officeart/2005/8/layout/hList1"/>
    <dgm:cxn modelId="{E3DF5A36-8518-4DBC-AB1D-D95A450841F5}" type="presOf" srcId="{8E96135C-6BEB-43A3-BDCD-3B27AF8531E0}" destId="{BAB4DD27-3F1A-4BED-ACF4-71538174A367}" srcOrd="0" destOrd="0" presId="urn:microsoft.com/office/officeart/2005/8/layout/hList1"/>
    <dgm:cxn modelId="{1B6F9866-2804-4417-A7F9-8F19E7332776}" type="presOf" srcId="{DE4C0434-DBDD-439F-BA8C-05624D456EB2}" destId="{7C270DA6-18AC-4A25-BC9A-F25D9F15C8FF}" srcOrd="0" destOrd="1" presId="urn:microsoft.com/office/officeart/2005/8/layout/hList1"/>
    <dgm:cxn modelId="{D3B8E5BD-EE5E-4350-BD95-95FB4493A9DD}" type="presOf" srcId="{5863230C-7549-43CD-8A15-37CD435FE4D8}" destId="{63AEA9B5-CCB5-4A08-9C82-6914858755BF}" srcOrd="0" destOrd="0" presId="urn:microsoft.com/office/officeart/2005/8/layout/hList1"/>
    <dgm:cxn modelId="{161908FB-3BC9-4599-9F2A-916DD21CE66D}" srcId="{8E96135C-6BEB-43A3-BDCD-3B27AF8531E0}" destId="{DE4C0434-DBDD-439F-BA8C-05624D456EB2}" srcOrd="1" destOrd="0" parTransId="{7C1A8C22-9C80-4D23-A1DC-8A8909FDBE78}" sibTransId="{106D3F66-E371-428A-BF98-58BBD47E665E}"/>
    <dgm:cxn modelId="{71B7916B-C0F7-42A6-9512-EF7EF562B079}" type="presOf" srcId="{7EF26247-894B-4B01-822B-B2F1C8A89FB6}" destId="{7C270DA6-18AC-4A25-BC9A-F25D9F15C8FF}" srcOrd="0" destOrd="2" presId="urn:microsoft.com/office/officeart/2005/8/layout/hList1"/>
    <dgm:cxn modelId="{75BAA1CA-B388-4B7B-A360-18F0A2C7D621}" type="presOf" srcId="{9F73FA31-3EEA-4E6E-A5FF-CFEF53875EAB}" destId="{92D12CF7-0231-4278-9821-2890F766CC8C}" srcOrd="0" destOrd="3" presId="urn:microsoft.com/office/officeart/2005/8/layout/hList1"/>
    <dgm:cxn modelId="{057AB39E-F6AC-415B-B0D2-F5FC6289597A}" type="presOf" srcId="{8845F426-6338-4287-A775-62A28FD4B0B5}" destId="{7C270DA6-18AC-4A25-BC9A-F25D9F15C8FF}" srcOrd="0" destOrd="3" presId="urn:microsoft.com/office/officeart/2005/8/layout/hList1"/>
    <dgm:cxn modelId="{FE9CB2F9-91F9-4B99-BA37-D2EE0AA898D2}" srcId="{6DE9FBBC-173E-4AE4-922A-0ED4089ACA7D}" destId="{8D245FF5-B829-4205-B93F-679682779BEA}" srcOrd="2" destOrd="0" parTransId="{C5C69277-781C-4F7E-8FFB-C14C7E17E155}" sibTransId="{C90FEA6D-A908-412D-98EC-151DE65F1A7C}"/>
    <dgm:cxn modelId="{16D3420E-D435-401B-8B54-1F9BDAD872AD}" srcId="{8E96135C-6BEB-43A3-BDCD-3B27AF8531E0}" destId="{8845F426-6338-4287-A775-62A28FD4B0B5}" srcOrd="3" destOrd="0" parTransId="{362C7113-347D-4BDB-B086-292E02E79880}" sibTransId="{9A01BAED-D23E-4B16-BEC7-9B63DA24D3CD}"/>
    <dgm:cxn modelId="{7A0406BD-6532-4665-AF54-2C11DE634361}" srcId="{3FA9B19D-E270-41EE-B4AD-F697AB6B318F}" destId="{2F00E2E5-A12C-441A-AC01-AF58EC729445}" srcOrd="1" destOrd="0" parTransId="{4F875482-9BDE-4618-BF8A-77B6D54C62A0}" sibTransId="{56C015FC-92A2-4C53-A97F-5EB498AE0063}"/>
    <dgm:cxn modelId="{BB710C48-3668-4039-AAF5-BEFB9475D325}" srcId="{6DE9FBBC-173E-4AE4-922A-0ED4089ACA7D}" destId="{18F8C79D-8880-41AF-ABFA-BD90240EC1BB}" srcOrd="0" destOrd="0" parTransId="{5C70A860-7A38-410F-8198-08F3E548A2E8}" sibTransId="{86DF6D9A-A543-4DB0-B8DB-A9FD6292C633}"/>
    <dgm:cxn modelId="{5E7AE7A0-5ECB-4FA4-87E1-0444B1A4A072}" srcId="{8E96135C-6BEB-43A3-BDCD-3B27AF8531E0}" destId="{7EF26247-894B-4B01-822B-B2F1C8A89FB6}" srcOrd="2" destOrd="0" parTransId="{E226D233-75BB-4F95-A762-418AF7AB96F4}" sibTransId="{87D7395E-19F0-4873-976A-74485C72E380}"/>
    <dgm:cxn modelId="{170D4B69-B84C-481F-9986-9C3424F8F0AA}" srcId="{150E9D60-45A2-4F22-AB9C-B05320D50046}" destId="{3FA9B19D-E270-41EE-B4AD-F697AB6B318F}" srcOrd="1" destOrd="0" parTransId="{983D5D2B-C747-40EE-A2D7-E8D33C67FB61}" sibTransId="{56CC58A9-1E98-4660-9486-AA940EFB4102}"/>
    <dgm:cxn modelId="{7CA90F55-A8D8-4E5B-ABAF-81F7777420B6}" srcId="{6DE9FBBC-173E-4AE4-922A-0ED4089ACA7D}" destId="{606C94C2-6CF6-47F2-8793-93299E87E707}" srcOrd="1" destOrd="0" parTransId="{598E6EF6-D47D-4D58-A3E1-98AE86F74469}" sibTransId="{9F429F79-AFEC-491B-9035-F4EA0EC12075}"/>
    <dgm:cxn modelId="{1F89C07D-847C-422E-A0D8-E624BFF002EC}" type="presOf" srcId="{8C5D6C95-19D3-427A-93D5-9636F39110AD}" destId="{7C270DA6-18AC-4A25-BC9A-F25D9F15C8FF}" srcOrd="0" destOrd="0" presId="urn:microsoft.com/office/officeart/2005/8/layout/hList1"/>
    <dgm:cxn modelId="{9C289D86-D2C0-4254-8AE3-E78BA2D72C54}" type="presParOf" srcId="{717402D5-81D6-4661-869D-E485D86B8E17}" destId="{BC2CF648-F66A-4A37-8CC4-879CD56AE684}" srcOrd="0" destOrd="0" presId="urn:microsoft.com/office/officeart/2005/8/layout/hList1"/>
    <dgm:cxn modelId="{C756BD99-2B45-4739-887F-C2646C28470C}" type="presParOf" srcId="{BC2CF648-F66A-4A37-8CC4-879CD56AE684}" destId="{B17D80FF-CF55-4733-BFFB-F66CAB491E32}" srcOrd="0" destOrd="0" presId="urn:microsoft.com/office/officeart/2005/8/layout/hList1"/>
    <dgm:cxn modelId="{75C98037-7CB7-497E-B4EF-8674C9AC362B}" type="presParOf" srcId="{BC2CF648-F66A-4A37-8CC4-879CD56AE684}" destId="{92D12CF7-0231-4278-9821-2890F766CC8C}" srcOrd="1" destOrd="0" presId="urn:microsoft.com/office/officeart/2005/8/layout/hList1"/>
    <dgm:cxn modelId="{18944D64-CA23-4F19-A445-D55AD4B4660F}" type="presParOf" srcId="{717402D5-81D6-4661-869D-E485D86B8E17}" destId="{FC9D3810-8A9B-4EB2-B5B1-317ACFB5BA60}" srcOrd="1" destOrd="0" presId="urn:microsoft.com/office/officeart/2005/8/layout/hList1"/>
    <dgm:cxn modelId="{CFAAB707-FDD3-446E-8654-09EF2E1993BC}" type="presParOf" srcId="{717402D5-81D6-4661-869D-E485D86B8E17}" destId="{8D4FDFF9-D76D-4FE6-BF87-C78D43D8DDBB}" srcOrd="2" destOrd="0" presId="urn:microsoft.com/office/officeart/2005/8/layout/hList1"/>
    <dgm:cxn modelId="{6129F744-9AD7-47D4-8B9D-6638F23115CD}" type="presParOf" srcId="{8D4FDFF9-D76D-4FE6-BF87-C78D43D8DDBB}" destId="{E71B7F2B-3990-4416-AAB8-94F2A414FFD8}" srcOrd="0" destOrd="0" presId="urn:microsoft.com/office/officeart/2005/8/layout/hList1"/>
    <dgm:cxn modelId="{5895F61F-0FAF-4A27-BE4B-9FF2641859CF}" type="presParOf" srcId="{8D4FDFF9-D76D-4FE6-BF87-C78D43D8DDBB}" destId="{63AEA9B5-CCB5-4A08-9C82-6914858755BF}" srcOrd="1" destOrd="0" presId="urn:microsoft.com/office/officeart/2005/8/layout/hList1"/>
    <dgm:cxn modelId="{9F1A2A8E-5AB3-47DF-94F4-A0110180471B}" type="presParOf" srcId="{717402D5-81D6-4661-869D-E485D86B8E17}" destId="{2641CDE6-3B39-4675-AE0B-A4E7F485CF0B}" srcOrd="3" destOrd="0" presId="urn:microsoft.com/office/officeart/2005/8/layout/hList1"/>
    <dgm:cxn modelId="{4C93E52B-3591-4522-B703-3ECC33991412}" type="presParOf" srcId="{717402D5-81D6-4661-869D-E485D86B8E17}" destId="{8CCFECF5-BAB6-49DB-BBA5-EFDF60B1275F}" srcOrd="4" destOrd="0" presId="urn:microsoft.com/office/officeart/2005/8/layout/hList1"/>
    <dgm:cxn modelId="{81255E92-04DD-4505-A67F-1A99D175B7DE}" type="presParOf" srcId="{8CCFECF5-BAB6-49DB-BBA5-EFDF60B1275F}" destId="{BAB4DD27-3F1A-4BED-ACF4-71538174A367}" srcOrd="0" destOrd="0" presId="urn:microsoft.com/office/officeart/2005/8/layout/hList1"/>
    <dgm:cxn modelId="{6086B84B-237B-4004-BD2F-81822EBAC963}" type="presParOf" srcId="{8CCFECF5-BAB6-49DB-BBA5-EFDF60B1275F}" destId="{7C270DA6-18AC-4A25-BC9A-F25D9F15C8F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65F3A7-0564-4944-B902-A5FC6AE6F0C9}" type="doc">
      <dgm:prSet loTypeId="urn:microsoft.com/office/officeart/2005/8/layout/venn1" loCatId="relationship" qsTypeId="urn:microsoft.com/office/officeart/2005/8/quickstyle/3d3" qsCatId="3D" csTypeId="urn:microsoft.com/office/officeart/2005/8/colors/accent1_2" csCatId="accent1" phldr="1"/>
      <dgm:spPr/>
    </dgm:pt>
    <dgm:pt modelId="{D025F357-3DEC-489F-8AA3-27E35F18C539}">
      <dgm:prSet phldrT="[Text]" custT="1"/>
      <dgm:spPr/>
      <dgm:t>
        <a:bodyPr/>
        <a:lstStyle/>
        <a:p>
          <a:r>
            <a:rPr lang="fr-BE" sz="1600" b="1" dirty="0"/>
            <a:t>Bientôt nécessaire</a:t>
          </a:r>
        </a:p>
      </dgm:t>
    </dgm:pt>
    <dgm:pt modelId="{B81BA625-BC7F-422E-B971-B5555A2DDE83}" type="parTrans" cxnId="{A4CE40D7-46EA-4CFF-AA98-2B8727A8F7B9}">
      <dgm:prSet/>
      <dgm:spPr/>
      <dgm:t>
        <a:bodyPr/>
        <a:lstStyle/>
        <a:p>
          <a:endParaRPr lang="en-GB"/>
        </a:p>
      </dgm:t>
    </dgm:pt>
    <dgm:pt modelId="{4286FF25-6D75-40BF-89D7-000A320AF9AC}" type="sibTrans" cxnId="{A4CE40D7-46EA-4CFF-AA98-2B8727A8F7B9}">
      <dgm:prSet/>
      <dgm:spPr/>
      <dgm:t>
        <a:bodyPr/>
        <a:lstStyle/>
        <a:p>
          <a:endParaRPr lang="en-GB"/>
        </a:p>
      </dgm:t>
    </dgm:pt>
    <dgm:pt modelId="{5FA8CD50-9DF4-434A-9B53-105603C89299}">
      <dgm:prSet phldrT="[Text]" custT="1"/>
      <dgm:spPr/>
      <dgm:t>
        <a:bodyPr/>
        <a:lstStyle/>
        <a:p>
          <a:r>
            <a:rPr lang="fr-BE" sz="1600" b="1" dirty="0"/>
            <a:t>Nécessaire maintenant</a:t>
          </a:r>
        </a:p>
      </dgm:t>
    </dgm:pt>
    <dgm:pt modelId="{AE321ACF-F91E-4B46-BF58-6B09EC5F415D}" type="parTrans" cxnId="{C1BB3BED-9B62-408B-AB2F-9114EC93759F}">
      <dgm:prSet/>
      <dgm:spPr/>
      <dgm:t>
        <a:bodyPr/>
        <a:lstStyle/>
        <a:p>
          <a:endParaRPr lang="en-GB"/>
        </a:p>
      </dgm:t>
    </dgm:pt>
    <dgm:pt modelId="{2DE9BB8F-6372-4376-A786-92D3A7CF827D}" type="sibTrans" cxnId="{C1BB3BED-9B62-408B-AB2F-9114EC93759F}">
      <dgm:prSet/>
      <dgm:spPr/>
      <dgm:t>
        <a:bodyPr/>
        <a:lstStyle/>
        <a:p>
          <a:endParaRPr lang="en-GB"/>
        </a:p>
      </dgm:t>
    </dgm:pt>
    <dgm:pt modelId="{5606A580-C4DE-4B3F-A8B3-08E4DDA16DB8}">
      <dgm:prSet phldrT="[Text]" custT="1"/>
      <dgm:spPr/>
      <dgm:t>
        <a:bodyPr/>
        <a:lstStyle/>
        <a:p>
          <a:r>
            <a:rPr lang="fr-BE" sz="1600" b="1" dirty="0"/>
            <a:t>Actuellement présent</a:t>
          </a:r>
        </a:p>
      </dgm:t>
    </dgm:pt>
    <dgm:pt modelId="{60E64E4A-1E36-4C1E-A456-08267A90BEC4}" type="parTrans" cxnId="{CD544F35-2227-4FEA-83B1-C62FBB1941AE}">
      <dgm:prSet/>
      <dgm:spPr/>
      <dgm:t>
        <a:bodyPr/>
        <a:lstStyle/>
        <a:p>
          <a:endParaRPr lang="en-GB"/>
        </a:p>
      </dgm:t>
    </dgm:pt>
    <dgm:pt modelId="{8B393C0A-B8C7-4E67-9487-DC34C0B7B2B7}" type="sibTrans" cxnId="{CD544F35-2227-4FEA-83B1-C62FBB1941AE}">
      <dgm:prSet/>
      <dgm:spPr/>
      <dgm:t>
        <a:bodyPr/>
        <a:lstStyle/>
        <a:p>
          <a:endParaRPr lang="en-GB"/>
        </a:p>
      </dgm:t>
    </dgm:pt>
    <dgm:pt modelId="{91A4E04A-B992-415E-8BB2-FF5E5A4E46F4}" type="pres">
      <dgm:prSet presAssocID="{9D65F3A7-0564-4944-B902-A5FC6AE6F0C9}" presName="compositeShape" presStyleCnt="0">
        <dgm:presLayoutVars>
          <dgm:chMax val="7"/>
          <dgm:dir/>
          <dgm:resizeHandles val="exact"/>
        </dgm:presLayoutVars>
      </dgm:prSet>
      <dgm:spPr/>
    </dgm:pt>
    <dgm:pt modelId="{0E514608-26E7-4766-95D7-D5C9946792F5}" type="pres">
      <dgm:prSet presAssocID="{D025F357-3DEC-489F-8AA3-27E35F18C539}" presName="circ1" presStyleLbl="vennNode1" presStyleIdx="0" presStyleCnt="3" custLinFactNeighborX="-580" custLinFactNeighborY="651"/>
      <dgm:spPr/>
      <dgm:t>
        <a:bodyPr/>
        <a:lstStyle/>
        <a:p>
          <a:endParaRPr lang="en-GB"/>
        </a:p>
      </dgm:t>
    </dgm:pt>
    <dgm:pt modelId="{FC0F761A-4229-4321-8A6A-C6EB6B00D155}" type="pres">
      <dgm:prSet presAssocID="{D025F357-3DEC-489F-8AA3-27E35F18C539}" presName="circ1Tx" presStyleLbl="revTx" presStyleIdx="0" presStyleCnt="0">
        <dgm:presLayoutVars>
          <dgm:chMax val="0"/>
          <dgm:chPref val="0"/>
          <dgm:bulletEnabled val="1"/>
        </dgm:presLayoutVars>
      </dgm:prSet>
      <dgm:spPr/>
      <dgm:t>
        <a:bodyPr/>
        <a:lstStyle/>
        <a:p>
          <a:endParaRPr lang="en-GB"/>
        </a:p>
      </dgm:t>
    </dgm:pt>
    <dgm:pt modelId="{990AC271-40AD-4564-AE64-82664675A8C9}" type="pres">
      <dgm:prSet presAssocID="{5FA8CD50-9DF4-434A-9B53-105603C89299}" presName="circ2" presStyleLbl="vennNode1" presStyleIdx="1" presStyleCnt="3"/>
      <dgm:spPr/>
      <dgm:t>
        <a:bodyPr/>
        <a:lstStyle/>
        <a:p>
          <a:endParaRPr lang="en-GB"/>
        </a:p>
      </dgm:t>
    </dgm:pt>
    <dgm:pt modelId="{EF8F3F42-5C2D-425D-9E43-DCEEBEB00A1B}" type="pres">
      <dgm:prSet presAssocID="{5FA8CD50-9DF4-434A-9B53-105603C89299}" presName="circ2Tx" presStyleLbl="revTx" presStyleIdx="0" presStyleCnt="0">
        <dgm:presLayoutVars>
          <dgm:chMax val="0"/>
          <dgm:chPref val="0"/>
          <dgm:bulletEnabled val="1"/>
        </dgm:presLayoutVars>
      </dgm:prSet>
      <dgm:spPr/>
      <dgm:t>
        <a:bodyPr/>
        <a:lstStyle/>
        <a:p>
          <a:endParaRPr lang="en-GB"/>
        </a:p>
      </dgm:t>
    </dgm:pt>
    <dgm:pt modelId="{EA960851-CB9E-4F40-91A6-B38377BE61C2}" type="pres">
      <dgm:prSet presAssocID="{5606A580-C4DE-4B3F-A8B3-08E4DDA16DB8}" presName="circ3" presStyleLbl="vennNode1" presStyleIdx="2" presStyleCnt="3" custLinFactNeighborX="1553" custLinFactNeighborY="-1288"/>
      <dgm:spPr/>
      <dgm:t>
        <a:bodyPr/>
        <a:lstStyle/>
        <a:p>
          <a:endParaRPr lang="en-GB"/>
        </a:p>
      </dgm:t>
    </dgm:pt>
    <dgm:pt modelId="{FE39C54D-A536-427D-B54D-3165855EEB37}" type="pres">
      <dgm:prSet presAssocID="{5606A580-C4DE-4B3F-A8B3-08E4DDA16DB8}" presName="circ3Tx" presStyleLbl="revTx" presStyleIdx="0" presStyleCnt="0">
        <dgm:presLayoutVars>
          <dgm:chMax val="0"/>
          <dgm:chPref val="0"/>
          <dgm:bulletEnabled val="1"/>
        </dgm:presLayoutVars>
      </dgm:prSet>
      <dgm:spPr/>
      <dgm:t>
        <a:bodyPr/>
        <a:lstStyle/>
        <a:p>
          <a:endParaRPr lang="en-GB"/>
        </a:p>
      </dgm:t>
    </dgm:pt>
  </dgm:ptLst>
  <dgm:cxnLst>
    <dgm:cxn modelId="{CD544F35-2227-4FEA-83B1-C62FBB1941AE}" srcId="{9D65F3A7-0564-4944-B902-A5FC6AE6F0C9}" destId="{5606A580-C4DE-4B3F-A8B3-08E4DDA16DB8}" srcOrd="2" destOrd="0" parTransId="{60E64E4A-1E36-4C1E-A456-08267A90BEC4}" sibTransId="{8B393C0A-B8C7-4E67-9487-DC34C0B7B2B7}"/>
    <dgm:cxn modelId="{6CB0CFBC-9679-4964-9852-A2F459A75F47}" type="presOf" srcId="{9D65F3A7-0564-4944-B902-A5FC6AE6F0C9}" destId="{91A4E04A-B992-415E-8BB2-FF5E5A4E46F4}" srcOrd="0" destOrd="0" presId="urn:microsoft.com/office/officeart/2005/8/layout/venn1"/>
    <dgm:cxn modelId="{A4CE40D7-46EA-4CFF-AA98-2B8727A8F7B9}" srcId="{9D65F3A7-0564-4944-B902-A5FC6AE6F0C9}" destId="{D025F357-3DEC-489F-8AA3-27E35F18C539}" srcOrd="0" destOrd="0" parTransId="{B81BA625-BC7F-422E-B971-B5555A2DDE83}" sibTransId="{4286FF25-6D75-40BF-89D7-000A320AF9AC}"/>
    <dgm:cxn modelId="{D356A3A5-6A0E-4789-8533-B55C899AE625}" type="presOf" srcId="{5FA8CD50-9DF4-434A-9B53-105603C89299}" destId="{990AC271-40AD-4564-AE64-82664675A8C9}" srcOrd="0" destOrd="0" presId="urn:microsoft.com/office/officeart/2005/8/layout/venn1"/>
    <dgm:cxn modelId="{961B2B56-F5CA-427F-BBFE-6F7B2E49ED28}" type="presOf" srcId="{5606A580-C4DE-4B3F-A8B3-08E4DDA16DB8}" destId="{EA960851-CB9E-4F40-91A6-B38377BE61C2}" srcOrd="0" destOrd="0" presId="urn:microsoft.com/office/officeart/2005/8/layout/venn1"/>
    <dgm:cxn modelId="{C1BB3BED-9B62-408B-AB2F-9114EC93759F}" srcId="{9D65F3A7-0564-4944-B902-A5FC6AE6F0C9}" destId="{5FA8CD50-9DF4-434A-9B53-105603C89299}" srcOrd="1" destOrd="0" parTransId="{AE321ACF-F91E-4B46-BF58-6B09EC5F415D}" sibTransId="{2DE9BB8F-6372-4376-A786-92D3A7CF827D}"/>
    <dgm:cxn modelId="{386409B3-1B69-4D38-868F-AA976902B7F6}" type="presOf" srcId="{D025F357-3DEC-489F-8AA3-27E35F18C539}" destId="{0E514608-26E7-4766-95D7-D5C9946792F5}" srcOrd="0" destOrd="0" presId="urn:microsoft.com/office/officeart/2005/8/layout/venn1"/>
    <dgm:cxn modelId="{06688B6B-3529-4C50-8A1E-080B821556C1}" type="presOf" srcId="{5FA8CD50-9DF4-434A-9B53-105603C89299}" destId="{EF8F3F42-5C2D-425D-9E43-DCEEBEB00A1B}" srcOrd="1" destOrd="0" presId="urn:microsoft.com/office/officeart/2005/8/layout/venn1"/>
    <dgm:cxn modelId="{1DA84F9F-F20D-4313-B694-6329A5DCDD43}" type="presOf" srcId="{5606A580-C4DE-4B3F-A8B3-08E4DDA16DB8}" destId="{FE39C54D-A536-427D-B54D-3165855EEB37}" srcOrd="1" destOrd="0" presId="urn:microsoft.com/office/officeart/2005/8/layout/venn1"/>
    <dgm:cxn modelId="{470D205B-AEC5-4C1C-98D8-87AAC5EA134C}" type="presOf" srcId="{D025F357-3DEC-489F-8AA3-27E35F18C539}" destId="{FC0F761A-4229-4321-8A6A-C6EB6B00D155}" srcOrd="1" destOrd="0" presId="urn:microsoft.com/office/officeart/2005/8/layout/venn1"/>
    <dgm:cxn modelId="{92E2CC9F-6E16-4F1E-A216-DA21CFA1B575}" type="presParOf" srcId="{91A4E04A-B992-415E-8BB2-FF5E5A4E46F4}" destId="{0E514608-26E7-4766-95D7-D5C9946792F5}" srcOrd="0" destOrd="0" presId="urn:microsoft.com/office/officeart/2005/8/layout/venn1"/>
    <dgm:cxn modelId="{BCAC3EA8-D619-410D-AD10-038637AB8EF4}" type="presParOf" srcId="{91A4E04A-B992-415E-8BB2-FF5E5A4E46F4}" destId="{FC0F761A-4229-4321-8A6A-C6EB6B00D155}" srcOrd="1" destOrd="0" presId="urn:microsoft.com/office/officeart/2005/8/layout/venn1"/>
    <dgm:cxn modelId="{00DD8651-58D2-4102-9ADA-CBD481A48901}" type="presParOf" srcId="{91A4E04A-B992-415E-8BB2-FF5E5A4E46F4}" destId="{990AC271-40AD-4564-AE64-82664675A8C9}" srcOrd="2" destOrd="0" presId="urn:microsoft.com/office/officeart/2005/8/layout/venn1"/>
    <dgm:cxn modelId="{C6859DE6-07F7-4823-A550-00F1E672E243}" type="presParOf" srcId="{91A4E04A-B992-415E-8BB2-FF5E5A4E46F4}" destId="{EF8F3F42-5C2D-425D-9E43-DCEEBEB00A1B}" srcOrd="3" destOrd="0" presId="urn:microsoft.com/office/officeart/2005/8/layout/venn1"/>
    <dgm:cxn modelId="{A7B44548-B465-4694-93FA-85B74F96CDD9}" type="presParOf" srcId="{91A4E04A-B992-415E-8BB2-FF5E5A4E46F4}" destId="{EA960851-CB9E-4F40-91A6-B38377BE61C2}" srcOrd="4" destOrd="0" presId="urn:microsoft.com/office/officeart/2005/8/layout/venn1"/>
    <dgm:cxn modelId="{A2571BEE-F928-4326-81A0-3CCE38F0A897}" type="presParOf" srcId="{91A4E04A-B992-415E-8BB2-FF5E5A4E46F4}" destId="{FE39C54D-A536-427D-B54D-3165855EEB3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450405" y="212676"/>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76200" rIns="76200" bIns="76200" numCol="1" spcCol="1270" anchor="ctr" anchorCtr="0">
          <a:noAutofit/>
        </a:bodyPr>
        <a:lstStyle/>
        <a:p>
          <a:pPr lvl="0" algn="l" defTabSz="889000" rtl="0">
            <a:lnSpc>
              <a:spcPct val="90000"/>
            </a:lnSpc>
            <a:spcBef>
              <a:spcPct val="0"/>
            </a:spcBef>
            <a:spcAft>
              <a:spcPct val="35000"/>
            </a:spcAft>
          </a:pPr>
          <a:r>
            <a:rPr lang="fr-BE" sz="2000" kern="1200"/>
            <a:t>coordination des processus électroniques</a:t>
          </a:r>
        </a:p>
      </dsp:txBody>
      <dsp:txXfrm>
        <a:off x="450405" y="212676"/>
        <a:ext cx="3337220" cy="1042881"/>
      </dsp:txXfrm>
    </dsp:sp>
    <dsp:sp modelId="{8B00EC11-24E0-4E0C-8101-DB576F31F9D2}">
      <dsp:nvSpPr>
        <dsp:cNvPr id="0" name=""/>
        <dsp:cNvSpPr/>
      </dsp:nvSpPr>
      <dsp:spPr>
        <a:xfrm>
          <a:off x="311354" y="62038"/>
          <a:ext cx="730017" cy="109502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4087340" y="212676"/>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76200" rIns="76200" bIns="76200" numCol="1" spcCol="1270" anchor="ctr" anchorCtr="0">
          <a:noAutofit/>
        </a:bodyPr>
        <a:lstStyle/>
        <a:p>
          <a:pPr lvl="0" algn="l" defTabSz="889000" rtl="0">
            <a:lnSpc>
              <a:spcPct val="90000"/>
            </a:lnSpc>
            <a:spcBef>
              <a:spcPct val="0"/>
            </a:spcBef>
            <a:spcAft>
              <a:spcPct val="35000"/>
            </a:spcAft>
          </a:pPr>
          <a:r>
            <a:rPr lang="fr-BE" sz="2000" kern="1200"/>
            <a:t>Portail </a:t>
          </a:r>
        </a:p>
      </dsp:txBody>
      <dsp:txXfrm>
        <a:off x="4087340" y="212676"/>
        <a:ext cx="3337220" cy="1042881"/>
      </dsp:txXfrm>
    </dsp:sp>
    <dsp:sp modelId="{17BB8C5E-ACC5-4AEA-AC3B-15C53CC548C0}">
      <dsp:nvSpPr>
        <dsp:cNvPr id="0" name=""/>
        <dsp:cNvSpPr/>
      </dsp:nvSpPr>
      <dsp:spPr>
        <a:xfrm>
          <a:off x="3948289" y="62038"/>
          <a:ext cx="730017" cy="109502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7724275" y="212676"/>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76200" rIns="76200" bIns="76200" numCol="1" spcCol="1270" anchor="ctr" anchorCtr="0">
          <a:noAutofit/>
        </a:bodyPr>
        <a:lstStyle/>
        <a:p>
          <a:pPr lvl="0" algn="l" defTabSz="889000" rtl="0">
            <a:lnSpc>
              <a:spcPct val="90000"/>
            </a:lnSpc>
            <a:spcBef>
              <a:spcPct val="0"/>
            </a:spcBef>
            <a:spcAft>
              <a:spcPct val="35000"/>
            </a:spcAft>
          </a:pPr>
          <a:r>
            <a:rPr lang="fr-BE" sz="2000" kern="1200"/>
            <a:t>Système de gestion intégrée des utilisateurs et des accès</a:t>
          </a:r>
        </a:p>
      </dsp:txBody>
      <dsp:txXfrm>
        <a:off x="7724275" y="212676"/>
        <a:ext cx="3337220" cy="1042881"/>
      </dsp:txXfrm>
    </dsp:sp>
    <dsp:sp modelId="{DEDE190B-7605-44A7-B19B-482157C4ED09}">
      <dsp:nvSpPr>
        <dsp:cNvPr id="0" name=""/>
        <dsp:cNvSpPr/>
      </dsp:nvSpPr>
      <dsp:spPr>
        <a:xfrm>
          <a:off x="7585224" y="62038"/>
          <a:ext cx="730017" cy="109502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450405" y="1525548"/>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76200" rIns="76200" bIns="76200" numCol="1" spcCol="1270" anchor="ctr" anchorCtr="0">
          <a:noAutofit/>
        </a:bodyPr>
        <a:lstStyle/>
        <a:p>
          <a:pPr lvl="0" algn="l" defTabSz="889000" rtl="0">
            <a:lnSpc>
              <a:spcPct val="90000"/>
            </a:lnSpc>
            <a:spcBef>
              <a:spcPct val="0"/>
            </a:spcBef>
            <a:spcAft>
              <a:spcPct val="35000"/>
            </a:spcAft>
          </a:pPr>
          <a:r>
            <a:rPr lang="fr-BE" sz="2000" kern="1200"/>
            <a:t>Gestion des loggings</a:t>
          </a:r>
        </a:p>
      </dsp:txBody>
      <dsp:txXfrm>
        <a:off x="450405" y="1525548"/>
        <a:ext cx="3337220" cy="1042881"/>
      </dsp:txXfrm>
    </dsp:sp>
    <dsp:sp modelId="{F94043AE-FBAE-4418-8D10-10B1481C95AF}">
      <dsp:nvSpPr>
        <dsp:cNvPr id="0" name=""/>
        <dsp:cNvSpPr/>
      </dsp:nvSpPr>
      <dsp:spPr>
        <a:xfrm>
          <a:off x="311354" y="1374910"/>
          <a:ext cx="730017" cy="1095025"/>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4087340" y="1525548"/>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76200" rIns="76200" bIns="76200" numCol="1" spcCol="1270" anchor="ctr" anchorCtr="0">
          <a:noAutofit/>
        </a:bodyPr>
        <a:lstStyle/>
        <a:p>
          <a:pPr lvl="0" algn="l" defTabSz="889000" rtl="0">
            <a:lnSpc>
              <a:spcPct val="90000"/>
            </a:lnSpc>
            <a:spcBef>
              <a:spcPct val="0"/>
            </a:spcBef>
            <a:spcAft>
              <a:spcPct val="35000"/>
            </a:spcAft>
          </a:pPr>
          <a:r>
            <a:rPr lang="fr-BE" sz="2000" kern="1200"/>
            <a:t>Système de chiffrement end-to-end</a:t>
          </a:r>
        </a:p>
      </dsp:txBody>
      <dsp:txXfrm>
        <a:off x="4087340" y="1525548"/>
        <a:ext cx="3337220" cy="1042881"/>
      </dsp:txXfrm>
    </dsp:sp>
    <dsp:sp modelId="{1D377189-38FA-44FB-9886-A25D865375A4}">
      <dsp:nvSpPr>
        <dsp:cNvPr id="0" name=""/>
        <dsp:cNvSpPr/>
      </dsp:nvSpPr>
      <dsp:spPr>
        <a:xfrm>
          <a:off x="3948289" y="1374910"/>
          <a:ext cx="730017" cy="109502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7724275" y="1525548"/>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76200" rIns="76200" bIns="76200" numCol="1" spcCol="1270" anchor="ctr" anchorCtr="0">
          <a:noAutofit/>
        </a:bodyPr>
        <a:lstStyle/>
        <a:p>
          <a:pPr lvl="0" algn="l" defTabSz="889000" rtl="0">
            <a:lnSpc>
              <a:spcPct val="90000"/>
            </a:lnSpc>
            <a:spcBef>
              <a:spcPct val="0"/>
            </a:spcBef>
            <a:spcAft>
              <a:spcPct val="35000"/>
            </a:spcAft>
          </a:pPr>
          <a:r>
            <a:rPr lang="fr-BE" sz="2000" kern="1200">
              <a:solidFill>
                <a:srgbClr val="3E6E5A"/>
              </a:solidFill>
            </a:rPr>
            <a:t>eHealth</a:t>
          </a:r>
          <a:r>
            <a:rPr lang="fr-BE" sz="2000" kern="1200"/>
            <a:t>Box</a:t>
          </a:r>
        </a:p>
      </dsp:txBody>
      <dsp:txXfrm>
        <a:off x="7724275" y="1525548"/>
        <a:ext cx="3337220" cy="1042881"/>
      </dsp:txXfrm>
    </dsp:sp>
    <dsp:sp modelId="{82E38FB2-A96C-4D7A-A866-6D7BE57189A0}">
      <dsp:nvSpPr>
        <dsp:cNvPr id="0" name=""/>
        <dsp:cNvSpPr/>
      </dsp:nvSpPr>
      <dsp:spPr>
        <a:xfrm>
          <a:off x="7585224" y="1374910"/>
          <a:ext cx="730017" cy="1095025"/>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450405" y="2838420"/>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76200" rIns="76200" bIns="76200" numCol="1" spcCol="1270" anchor="ctr" anchorCtr="0">
          <a:noAutofit/>
        </a:bodyPr>
        <a:lstStyle/>
        <a:p>
          <a:pPr lvl="0" algn="l" defTabSz="889000" rtl="0">
            <a:lnSpc>
              <a:spcPct val="90000"/>
            </a:lnSpc>
            <a:spcBef>
              <a:spcPct val="0"/>
            </a:spcBef>
            <a:spcAft>
              <a:spcPct val="35000"/>
            </a:spcAft>
          </a:pPr>
          <a:r>
            <a:rPr lang="fr-BE" sz="2000" kern="1200"/>
            <a:t>Datation électronique (timestamping)</a:t>
          </a:r>
        </a:p>
      </dsp:txBody>
      <dsp:txXfrm>
        <a:off x="450405" y="2838420"/>
        <a:ext cx="3337220" cy="1042881"/>
      </dsp:txXfrm>
    </dsp:sp>
    <dsp:sp modelId="{A9E14B50-194E-4A93-B9D9-20BB56D81973}">
      <dsp:nvSpPr>
        <dsp:cNvPr id="0" name=""/>
        <dsp:cNvSpPr/>
      </dsp:nvSpPr>
      <dsp:spPr>
        <a:xfrm>
          <a:off x="311354" y="2687781"/>
          <a:ext cx="730017" cy="1095025"/>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4087340" y="2838420"/>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76200" rIns="76200" bIns="76200" numCol="1" spcCol="1270" anchor="ctr" anchorCtr="0">
          <a:noAutofit/>
        </a:bodyPr>
        <a:lstStyle/>
        <a:p>
          <a:pPr lvl="0" algn="l" defTabSz="889000" rtl="0">
            <a:lnSpc>
              <a:spcPct val="90000"/>
            </a:lnSpc>
            <a:spcBef>
              <a:spcPct val="0"/>
            </a:spcBef>
            <a:spcAft>
              <a:spcPct val="35000"/>
            </a:spcAft>
          </a:pPr>
          <a:r>
            <a:rPr lang="fr-BE" sz="2000" kern="1200"/>
            <a:t>Codage et anonymisation</a:t>
          </a:r>
        </a:p>
      </dsp:txBody>
      <dsp:txXfrm>
        <a:off x="4087340" y="2838420"/>
        <a:ext cx="3337220" cy="1042881"/>
      </dsp:txXfrm>
    </dsp:sp>
    <dsp:sp modelId="{70C2EA1E-D7DB-4E74-806D-4590DBE781A3}">
      <dsp:nvSpPr>
        <dsp:cNvPr id="0" name=""/>
        <dsp:cNvSpPr/>
      </dsp:nvSpPr>
      <dsp:spPr>
        <a:xfrm>
          <a:off x="3948289" y="2687781"/>
          <a:ext cx="730017" cy="1095025"/>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7724275" y="2838420"/>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76200" rIns="76200" bIns="76200" numCol="1" spcCol="1270" anchor="ctr" anchorCtr="0">
          <a:noAutofit/>
        </a:bodyPr>
        <a:lstStyle/>
        <a:p>
          <a:pPr lvl="0" algn="l" defTabSz="889000" rtl="0">
            <a:lnSpc>
              <a:spcPct val="90000"/>
            </a:lnSpc>
            <a:spcBef>
              <a:spcPct val="0"/>
            </a:spcBef>
            <a:spcAft>
              <a:spcPct val="35000"/>
            </a:spcAft>
          </a:pPr>
          <a:r>
            <a:rPr lang="fr-BE" sz="2000" kern="1200"/>
            <a:t>Consultation du registre national et des registres BCSS</a:t>
          </a:r>
        </a:p>
      </dsp:txBody>
      <dsp:txXfrm>
        <a:off x="7724275" y="2838420"/>
        <a:ext cx="3337220" cy="1042881"/>
      </dsp:txXfrm>
    </dsp:sp>
    <dsp:sp modelId="{139FD9EA-3509-4D4C-98D4-BC741BA871D8}">
      <dsp:nvSpPr>
        <dsp:cNvPr id="0" name=""/>
        <dsp:cNvSpPr/>
      </dsp:nvSpPr>
      <dsp:spPr>
        <a:xfrm>
          <a:off x="7585224" y="2687781"/>
          <a:ext cx="730017" cy="1095025"/>
        </a:xfrm>
        <a:prstGeom prst="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4087340" y="4151292"/>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76200" rIns="76200" bIns="76200" numCol="1" spcCol="1270" anchor="ctr" anchorCtr="0">
          <a:noAutofit/>
        </a:bodyPr>
        <a:lstStyle/>
        <a:p>
          <a:pPr lvl="0" algn="l" defTabSz="889000" rtl="0">
            <a:lnSpc>
              <a:spcPct val="90000"/>
            </a:lnSpc>
            <a:spcBef>
              <a:spcPct val="0"/>
            </a:spcBef>
            <a:spcAft>
              <a:spcPct val="35000"/>
            </a:spcAft>
          </a:pPr>
          <a:r>
            <a:rPr lang="fr-BE" sz="2000" kern="1200"/>
            <a:t>Répertoire des références (systèmes des hubs &amp; metahub)</a:t>
          </a:r>
        </a:p>
      </dsp:txBody>
      <dsp:txXfrm>
        <a:off x="4087340" y="4151292"/>
        <a:ext cx="3337220" cy="1042881"/>
      </dsp:txXfrm>
    </dsp:sp>
    <dsp:sp modelId="{763F0339-AF8A-4C55-81EF-EEBFD25A8379}">
      <dsp:nvSpPr>
        <dsp:cNvPr id="0" name=""/>
        <dsp:cNvSpPr/>
      </dsp:nvSpPr>
      <dsp:spPr>
        <a:xfrm>
          <a:off x="3948289" y="4000653"/>
          <a:ext cx="730017" cy="1095025"/>
        </a:xfrm>
        <a:prstGeom prst="rect">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D80FF-CF55-4733-BFFB-F66CAB491E32}">
      <dsp:nvSpPr>
        <dsp:cNvPr id="0" name=""/>
        <dsp:cNvSpPr/>
      </dsp:nvSpPr>
      <dsp:spPr>
        <a:xfrm>
          <a:off x="2655" y="192597"/>
          <a:ext cx="2588912" cy="62609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fr-BE" sz="1700" b="1" kern="1200"/>
            <a:t>Apprentissage supervisé</a:t>
          </a:r>
        </a:p>
      </dsp:txBody>
      <dsp:txXfrm>
        <a:off x="2655" y="192597"/>
        <a:ext cx="2588912" cy="626091"/>
      </dsp:txXfrm>
    </dsp:sp>
    <dsp:sp modelId="{92D12CF7-0231-4278-9821-2890F766CC8C}">
      <dsp:nvSpPr>
        <dsp:cNvPr id="0" name=""/>
        <dsp:cNvSpPr/>
      </dsp:nvSpPr>
      <dsp:spPr>
        <a:xfrm>
          <a:off x="2655" y="818688"/>
          <a:ext cx="2588912" cy="345321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fr-BE" sz="1700" kern="1200"/>
            <a:t>apprend à partir d'exemples de paires d'input-output</a:t>
          </a:r>
        </a:p>
        <a:p>
          <a:pPr marL="171450" lvl="1" indent="-171450" algn="l" defTabSz="755650">
            <a:lnSpc>
              <a:spcPct val="90000"/>
            </a:lnSpc>
            <a:spcBef>
              <a:spcPct val="0"/>
            </a:spcBef>
            <a:spcAft>
              <a:spcPct val="15000"/>
            </a:spcAft>
            <a:buChar char="••"/>
          </a:pPr>
          <a:r>
            <a:rPr lang="fr-BE" sz="1700" kern="1200"/>
            <a:t>feedback d’un « enseignant » fournissant la réponse correcte pour les exemples d’input donnés</a:t>
          </a:r>
        </a:p>
        <a:p>
          <a:pPr marL="171450" lvl="1" indent="-171450" algn="l" defTabSz="755650">
            <a:lnSpc>
              <a:spcPct val="90000"/>
            </a:lnSpc>
            <a:spcBef>
              <a:spcPct val="0"/>
            </a:spcBef>
            <a:spcAft>
              <a:spcPct val="15000"/>
            </a:spcAft>
            <a:buChar char="••"/>
          </a:pPr>
          <a:r>
            <a:rPr lang="fr-BE" sz="1700" kern="1200"/>
            <a:t>approche la plus courante</a:t>
          </a:r>
        </a:p>
        <a:p>
          <a:pPr marL="171450" lvl="1" indent="-171450" algn="l" defTabSz="755650">
            <a:lnSpc>
              <a:spcPct val="90000"/>
            </a:lnSpc>
            <a:spcBef>
              <a:spcPct val="0"/>
            </a:spcBef>
            <a:spcAft>
              <a:spcPct val="15000"/>
            </a:spcAft>
            <a:buChar char="••"/>
          </a:pPr>
          <a:r>
            <a:rPr lang="fr-BE" sz="1700" kern="1200" dirty="0" smtClean="0"/>
            <a:t>ex. </a:t>
          </a:r>
          <a:r>
            <a:rPr lang="fr-BE" sz="1700" kern="1200" dirty="0" err="1"/>
            <a:t>chatbot</a:t>
          </a:r>
          <a:endParaRPr lang="fr-BE" sz="1700" kern="1200" dirty="0"/>
        </a:p>
      </dsp:txBody>
      <dsp:txXfrm>
        <a:off x="2655" y="818688"/>
        <a:ext cx="2588912" cy="3453210"/>
      </dsp:txXfrm>
    </dsp:sp>
    <dsp:sp modelId="{E71B7F2B-3990-4416-AAB8-94F2A414FFD8}">
      <dsp:nvSpPr>
        <dsp:cNvPr id="0" name=""/>
        <dsp:cNvSpPr/>
      </dsp:nvSpPr>
      <dsp:spPr>
        <a:xfrm>
          <a:off x="2954015" y="192597"/>
          <a:ext cx="2588912" cy="626091"/>
        </a:xfrm>
        <a:prstGeom prst="rect">
          <a:avLst/>
        </a:prstGeom>
        <a:solidFill>
          <a:schemeClr val="accent3">
            <a:hueOff val="1355300"/>
            <a:satOff val="50000"/>
            <a:lumOff val="-7353"/>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fr-BE" sz="1700" b="1" kern="1200"/>
            <a:t>Apprentissage non supervisé</a:t>
          </a:r>
        </a:p>
      </dsp:txBody>
      <dsp:txXfrm>
        <a:off x="2954015" y="192597"/>
        <a:ext cx="2588912" cy="626091"/>
      </dsp:txXfrm>
    </dsp:sp>
    <dsp:sp modelId="{63AEA9B5-CCB5-4A08-9C82-6914858755BF}">
      <dsp:nvSpPr>
        <dsp:cNvPr id="0" name=""/>
        <dsp:cNvSpPr/>
      </dsp:nvSpPr>
      <dsp:spPr>
        <a:xfrm>
          <a:off x="2954015" y="818688"/>
          <a:ext cx="2588912" cy="3453210"/>
        </a:xfrm>
        <a:prstGeom prst="rect">
          <a:avLst/>
        </a:prstGeom>
        <a:solidFill>
          <a:schemeClr val="accent3">
            <a:tint val="40000"/>
            <a:alpha val="90000"/>
            <a:hueOff val="1014570"/>
            <a:satOff val="50000"/>
            <a:lumOff val="890"/>
            <a:alphaOff val="0"/>
          </a:schemeClr>
        </a:solidFill>
        <a:ln w="12700" cap="flat" cmpd="sng" algn="ctr">
          <a:solidFill>
            <a:schemeClr val="accent3">
              <a:tint val="40000"/>
              <a:alpha val="90000"/>
              <a:hueOff val="1014570"/>
              <a:satOff val="50000"/>
              <a:lumOff val="8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fr-BE" sz="1700" kern="1200"/>
            <a:t>pas de feedback d’un « enseignant »</a:t>
          </a:r>
        </a:p>
        <a:p>
          <a:pPr marL="171450" lvl="1" indent="-171450" algn="l" defTabSz="755650">
            <a:lnSpc>
              <a:spcPct val="90000"/>
            </a:lnSpc>
            <a:spcBef>
              <a:spcPct val="0"/>
            </a:spcBef>
            <a:spcAft>
              <a:spcPct val="15000"/>
            </a:spcAft>
            <a:buChar char="••"/>
          </a:pPr>
          <a:r>
            <a:rPr lang="fr-BE" sz="1700" kern="1200"/>
            <a:t>reconnaît des modèles dans l’input</a:t>
          </a:r>
        </a:p>
        <a:p>
          <a:pPr marL="171450" lvl="1" indent="-171450" algn="l" defTabSz="755650">
            <a:lnSpc>
              <a:spcPct val="90000"/>
            </a:lnSpc>
            <a:spcBef>
              <a:spcPct val="0"/>
            </a:spcBef>
            <a:spcAft>
              <a:spcPct val="15000"/>
            </a:spcAft>
            <a:buChar char="••"/>
          </a:pPr>
          <a:r>
            <a:rPr lang="fr-BE" sz="1700" kern="1200"/>
            <a:t>utilisé principalement pour le clustering</a:t>
          </a:r>
        </a:p>
      </dsp:txBody>
      <dsp:txXfrm>
        <a:off x="2954015" y="818688"/>
        <a:ext cx="2588912" cy="3453210"/>
      </dsp:txXfrm>
    </dsp:sp>
    <dsp:sp modelId="{BAB4DD27-3F1A-4BED-ACF4-71538174A367}">
      <dsp:nvSpPr>
        <dsp:cNvPr id="0" name=""/>
        <dsp:cNvSpPr/>
      </dsp:nvSpPr>
      <dsp:spPr>
        <a:xfrm>
          <a:off x="5905376" y="192597"/>
          <a:ext cx="2588912" cy="626091"/>
        </a:xfrm>
        <a:prstGeom prst="rect">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fr-BE" sz="1700" b="1" kern="1200"/>
            <a:t>Apprentissage par renforcement</a:t>
          </a:r>
        </a:p>
      </dsp:txBody>
      <dsp:txXfrm>
        <a:off x="5905376" y="192597"/>
        <a:ext cx="2588912" cy="626091"/>
      </dsp:txXfrm>
    </dsp:sp>
    <dsp:sp modelId="{7C270DA6-18AC-4A25-BC9A-F25D9F15C8FF}">
      <dsp:nvSpPr>
        <dsp:cNvPr id="0" name=""/>
        <dsp:cNvSpPr/>
      </dsp:nvSpPr>
      <dsp:spPr>
        <a:xfrm>
          <a:off x="5905376" y="818688"/>
          <a:ext cx="2588912" cy="3453210"/>
        </a:xfrm>
        <a:prstGeom prst="rect">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fr-BE" sz="1700" kern="1200"/>
            <a:t>pas de feedback d’un « enseignant »</a:t>
          </a:r>
        </a:p>
        <a:p>
          <a:pPr marL="171450" lvl="1" indent="-171450" algn="l" defTabSz="755650">
            <a:lnSpc>
              <a:spcPct val="90000"/>
            </a:lnSpc>
            <a:spcBef>
              <a:spcPct val="0"/>
            </a:spcBef>
            <a:spcAft>
              <a:spcPct val="15000"/>
            </a:spcAft>
            <a:buChar char="••"/>
          </a:pPr>
          <a:r>
            <a:rPr lang="fr-BE" sz="1700" kern="1200"/>
            <a:t>reçoit une récompense s'il réussit à exécuter une tâche ou une punition dans le cas contraire</a:t>
          </a:r>
        </a:p>
        <a:p>
          <a:pPr marL="171450" lvl="1" indent="-171450" algn="l" defTabSz="755650">
            <a:lnSpc>
              <a:spcPct val="90000"/>
            </a:lnSpc>
            <a:spcBef>
              <a:spcPct val="0"/>
            </a:spcBef>
            <a:spcAft>
              <a:spcPct val="15000"/>
            </a:spcAft>
            <a:buChar char="••"/>
          </a:pPr>
          <a:r>
            <a:rPr lang="fr-BE" sz="1700" kern="1200"/>
            <a:t>convient pour des problèmes complexes dans un environnement inconnu</a:t>
          </a:r>
        </a:p>
        <a:p>
          <a:pPr marL="171450" lvl="1" indent="-171450" algn="l" defTabSz="755650">
            <a:lnSpc>
              <a:spcPct val="90000"/>
            </a:lnSpc>
            <a:spcBef>
              <a:spcPct val="0"/>
            </a:spcBef>
            <a:spcAft>
              <a:spcPct val="15000"/>
            </a:spcAft>
            <a:buChar char="••"/>
          </a:pPr>
          <a:r>
            <a:rPr lang="fr-BE" sz="1700" kern="1200"/>
            <a:t>notamment utilisé en robotique (robot de cinéma)</a:t>
          </a:r>
        </a:p>
      </dsp:txBody>
      <dsp:txXfrm>
        <a:off x="5905376" y="818688"/>
        <a:ext cx="2588912" cy="34532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14608-26E7-4766-95D7-D5C9946792F5}">
      <dsp:nvSpPr>
        <dsp:cNvPr id="0" name=""/>
        <dsp:cNvSpPr/>
      </dsp:nvSpPr>
      <dsp:spPr>
        <a:xfrm>
          <a:off x="4091269" y="86233"/>
          <a:ext cx="3153727" cy="315372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fr-BE" sz="1600" b="1" kern="1200" dirty="0"/>
            <a:t>Bientôt nécessaire</a:t>
          </a:r>
        </a:p>
      </dsp:txBody>
      <dsp:txXfrm>
        <a:off x="4511766" y="638135"/>
        <a:ext cx="2312733" cy="1419177"/>
      </dsp:txXfrm>
    </dsp:sp>
    <dsp:sp modelId="{990AC271-40AD-4564-AE64-82664675A8C9}">
      <dsp:nvSpPr>
        <dsp:cNvPr id="0" name=""/>
        <dsp:cNvSpPr/>
      </dsp:nvSpPr>
      <dsp:spPr>
        <a:xfrm>
          <a:off x="5247531" y="2036782"/>
          <a:ext cx="3153727" cy="315372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fr-BE" sz="1600" b="1" kern="1200" dirty="0"/>
            <a:t>Nécessaire maintenant</a:t>
          </a:r>
        </a:p>
      </dsp:txBody>
      <dsp:txXfrm>
        <a:off x="6212046" y="2851495"/>
        <a:ext cx="1892236" cy="1734549"/>
      </dsp:txXfrm>
    </dsp:sp>
    <dsp:sp modelId="{EA960851-CB9E-4F40-91A6-B38377BE61C2}">
      <dsp:nvSpPr>
        <dsp:cNvPr id="0" name=""/>
        <dsp:cNvSpPr/>
      </dsp:nvSpPr>
      <dsp:spPr>
        <a:xfrm>
          <a:off x="3020568" y="1996162"/>
          <a:ext cx="3153727" cy="315372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fr-BE" sz="1600" b="1" kern="1200" dirty="0"/>
            <a:t>Actuellement présent</a:t>
          </a:r>
        </a:p>
      </dsp:txBody>
      <dsp:txXfrm>
        <a:off x="3317544" y="2810875"/>
        <a:ext cx="1892236" cy="1734549"/>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1B2A40-C426-4807-A8A2-225C7BA70E97}" type="datetimeFigureOut">
              <a:rPr lang="nl-BE" smtClean="0"/>
              <a:t>27/05/2021</a:t>
            </a:fld>
            <a:endParaRPr lang="nl-BE"/>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46D7F7-2E68-4458-8C7B-96E6AEEC00B2}" type="slidenum">
              <a:rPr lang="nl-BE" smtClean="0"/>
              <a:t>‹#›</a:t>
            </a:fld>
            <a:endParaRPr lang="nl-BE"/>
          </a:p>
        </p:txBody>
      </p:sp>
    </p:spTree>
    <p:extLst>
      <p:ext uri="{BB962C8B-B14F-4D97-AF65-F5344CB8AC3E}">
        <p14:creationId xmlns:p14="http://schemas.microsoft.com/office/powerpoint/2010/main" val="3921057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5026A-04CC-45BB-9516-36CA12A97433}" type="datetimeFigureOut">
              <a:rPr lang="nl-BE" smtClean="0"/>
              <a:t>27/05/2021</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832987-1ED3-4806-A4EE-BFDA7803EEB1}" type="slidenum">
              <a:rPr lang="nl-BE" smtClean="0"/>
              <a:t>‹#›</a:t>
            </a:fld>
            <a:endParaRPr lang="nl-BE"/>
          </a:p>
        </p:txBody>
      </p:sp>
    </p:spTree>
    <p:extLst>
      <p:ext uri="{BB962C8B-B14F-4D97-AF65-F5344CB8AC3E}">
        <p14:creationId xmlns:p14="http://schemas.microsoft.com/office/powerpoint/2010/main" val="4255809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ocialsecurity.be/site_nl/employer/applics/checkinatwork/general/construction-works.htm"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socialsecurity.be/site_nl/employer/applics/ddt/index.htm" TargetMode="External"/><Relationship Id="rId5" Type="http://schemas.openxmlformats.org/officeDocument/2006/relationships/hyperlink" Target="https://www.socialsecurity.be/site_nl/employer/applics/checkinatwork/general/meat.htm" TargetMode="External"/><Relationship Id="rId4" Type="http://schemas.openxmlformats.org/officeDocument/2006/relationships/hyperlink" Target="https://www.socialsecurity.be/site_nl/employer/applics/checkinatwork/general/construction-works.htm#01"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6</a:t>
            </a:fld>
            <a:endParaRPr lang="fr-FR"/>
          </a:p>
        </p:txBody>
      </p:sp>
    </p:spTree>
    <p:extLst>
      <p:ext uri="{BB962C8B-B14F-4D97-AF65-F5344CB8AC3E}">
        <p14:creationId xmlns:p14="http://schemas.microsoft.com/office/powerpoint/2010/main" val="3252973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19</a:t>
            </a:fld>
            <a:endParaRPr lang="fr-FR"/>
          </a:p>
        </p:txBody>
      </p:sp>
    </p:spTree>
    <p:extLst>
      <p:ext uri="{BB962C8B-B14F-4D97-AF65-F5344CB8AC3E}">
        <p14:creationId xmlns:p14="http://schemas.microsoft.com/office/powerpoint/2010/main" val="1835085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20</a:t>
            </a:fld>
            <a:endParaRPr lang="en-US"/>
          </a:p>
        </p:txBody>
      </p:sp>
    </p:spTree>
    <p:extLst>
      <p:ext uri="{BB962C8B-B14F-4D97-AF65-F5344CB8AC3E}">
        <p14:creationId xmlns:p14="http://schemas.microsoft.com/office/powerpoint/2010/main" val="58081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21</a:t>
            </a:fld>
            <a:endParaRPr lang="fr-FR"/>
          </a:p>
        </p:txBody>
      </p:sp>
    </p:spTree>
    <p:extLst>
      <p:ext uri="{BB962C8B-B14F-4D97-AF65-F5344CB8AC3E}">
        <p14:creationId xmlns:p14="http://schemas.microsoft.com/office/powerpoint/2010/main" val="186406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Maximum synergy when possible and when generating efficiency gains and/or savings while maintaining or improving the quality of the services provided to the customer</a:t>
            </a:r>
          </a:p>
          <a:p>
            <a:r>
              <a:rPr lang="en-GB" noProof="0" dirty="0"/>
              <a:t>In line with the synergy program: assignment to the one who is the most capable of proposing a form of shared services </a:t>
            </a:r>
          </a:p>
          <a:p>
            <a:r>
              <a:rPr lang="en-GB" noProof="0" dirty="0"/>
              <a:t>Synergy based on result orientation, sense of responsibility and trust</a:t>
            </a:r>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22</a:t>
            </a:fld>
            <a:endParaRPr lang="fr-FR"/>
          </a:p>
        </p:txBody>
      </p:sp>
    </p:spTree>
    <p:extLst>
      <p:ext uri="{BB962C8B-B14F-4D97-AF65-F5344CB8AC3E}">
        <p14:creationId xmlns:p14="http://schemas.microsoft.com/office/powerpoint/2010/main" val="1331528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23</a:t>
            </a:fld>
            <a:endParaRPr lang="fr-FR"/>
          </a:p>
        </p:txBody>
      </p:sp>
    </p:spTree>
    <p:extLst>
      <p:ext uri="{BB962C8B-B14F-4D97-AF65-F5344CB8AC3E}">
        <p14:creationId xmlns:p14="http://schemas.microsoft.com/office/powerpoint/2010/main" val="4277121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altLang="fr-FR" dirty="0"/>
          </a:p>
        </p:txBody>
      </p:sp>
      <p:sp>
        <p:nvSpPr>
          <p:cNvPr id="4" name="Slide Number Placeholder 3"/>
          <p:cNvSpPr>
            <a:spLocks noGrp="1"/>
          </p:cNvSpPr>
          <p:nvPr>
            <p:ph type="sldNum" sz="quarter" idx="5"/>
          </p:nvPr>
        </p:nvSpPr>
        <p:spPr/>
        <p:txBody>
          <a:bodyPr/>
          <a:lstStyle/>
          <a:p>
            <a:pPr>
              <a:defRPr/>
            </a:pPr>
            <a:fld id="{6A9BB088-1526-4C59-BA1A-1366A3F82C5D}" type="slidenum">
              <a:rPr lang="en-US" smtClean="0"/>
              <a:pPr>
                <a:defRPr/>
              </a:pPr>
              <a:t>24</a:t>
            </a:fld>
            <a:endParaRPr lang="fr-BE"/>
          </a:p>
        </p:txBody>
      </p:sp>
    </p:spTree>
    <p:extLst>
      <p:ext uri="{BB962C8B-B14F-4D97-AF65-F5344CB8AC3E}">
        <p14:creationId xmlns:p14="http://schemas.microsoft.com/office/powerpoint/2010/main" val="4259970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10854-3294-4552-9300-C6E5208EB832}" type="slidenum">
              <a:rPr lang="en-US" smtClean="0"/>
              <a:t>28</a:t>
            </a:fld>
            <a:endParaRPr lang="en-US"/>
          </a:p>
        </p:txBody>
      </p:sp>
    </p:spTree>
    <p:extLst>
      <p:ext uri="{BB962C8B-B14F-4D97-AF65-F5344CB8AC3E}">
        <p14:creationId xmlns:p14="http://schemas.microsoft.com/office/powerpoint/2010/main" val="3970802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31</a:t>
            </a:fld>
            <a:endParaRPr lang="fr-FR"/>
          </a:p>
        </p:txBody>
      </p:sp>
    </p:spTree>
    <p:extLst>
      <p:ext uri="{BB962C8B-B14F-4D97-AF65-F5344CB8AC3E}">
        <p14:creationId xmlns:p14="http://schemas.microsoft.com/office/powerpoint/2010/main" val="2819185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37</a:t>
            </a:fld>
            <a:endParaRPr lang="fr-FR"/>
          </a:p>
        </p:txBody>
      </p:sp>
    </p:spTree>
    <p:extLst>
      <p:ext uri="{BB962C8B-B14F-4D97-AF65-F5344CB8AC3E}">
        <p14:creationId xmlns:p14="http://schemas.microsoft.com/office/powerpoint/2010/main" val="818625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700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7</a:t>
            </a:fld>
            <a:endParaRPr lang="fr-FR"/>
          </a:p>
        </p:txBody>
      </p:sp>
    </p:spTree>
    <p:extLst>
      <p:ext uri="{BB962C8B-B14F-4D97-AF65-F5344CB8AC3E}">
        <p14:creationId xmlns:p14="http://schemas.microsoft.com/office/powerpoint/2010/main" val="3244122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40</a:t>
            </a:fld>
            <a:endParaRPr lang="fr-FR"/>
          </a:p>
        </p:txBody>
      </p:sp>
    </p:spTree>
    <p:extLst>
      <p:ext uri="{BB962C8B-B14F-4D97-AF65-F5344CB8AC3E}">
        <p14:creationId xmlns:p14="http://schemas.microsoft.com/office/powerpoint/2010/main" val="1061969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41</a:t>
            </a:fld>
            <a:endParaRPr lang="fr-FR"/>
          </a:p>
        </p:txBody>
      </p:sp>
    </p:spTree>
    <p:extLst>
      <p:ext uri="{BB962C8B-B14F-4D97-AF65-F5344CB8AC3E}">
        <p14:creationId xmlns:p14="http://schemas.microsoft.com/office/powerpoint/2010/main" val="2422941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42</a:t>
            </a:fld>
            <a:endParaRPr lang="fr-FR"/>
          </a:p>
        </p:txBody>
      </p:sp>
    </p:spTree>
    <p:extLst>
      <p:ext uri="{BB962C8B-B14F-4D97-AF65-F5344CB8AC3E}">
        <p14:creationId xmlns:p14="http://schemas.microsoft.com/office/powerpoint/2010/main" val="1302402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43</a:t>
            </a:fld>
            <a:endParaRPr lang="fr-FR"/>
          </a:p>
        </p:txBody>
      </p:sp>
    </p:spTree>
    <p:extLst>
      <p:ext uri="{BB962C8B-B14F-4D97-AF65-F5344CB8AC3E}">
        <p14:creationId xmlns:p14="http://schemas.microsoft.com/office/powerpoint/2010/main" val="1066058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44</a:t>
            </a:fld>
            <a:endParaRPr lang="fr-FR"/>
          </a:p>
        </p:txBody>
      </p:sp>
    </p:spTree>
    <p:extLst>
      <p:ext uri="{BB962C8B-B14F-4D97-AF65-F5344CB8AC3E}">
        <p14:creationId xmlns:p14="http://schemas.microsoft.com/office/powerpoint/2010/main" val="882587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Backend checks of the employment declaration, constructions sites,</a:t>
            </a:r>
            <a:r>
              <a:rPr lang="en-US" baseline="0" dirty="0"/>
              <a:t> </a:t>
            </a:r>
            <a:r>
              <a:rPr lang="en-US" dirty="0" err="1"/>
              <a:t>Limosa</a:t>
            </a:r>
            <a:r>
              <a:rPr lang="en-US" dirty="0"/>
              <a:t>, (temporal work permits), </a:t>
            </a:r>
          </a:p>
          <a:p>
            <a:endParaRPr lang="en-US" dirty="0"/>
          </a:p>
          <a:p>
            <a:r>
              <a:rPr lang="en-US" dirty="0"/>
              <a:t>&gt; </a:t>
            </a:r>
            <a:r>
              <a:rPr lang="en-US" sz="1200" b="0" i="0" kern="1200" dirty="0">
                <a:solidFill>
                  <a:schemeClr val="tx1"/>
                </a:solidFill>
                <a:effectLst/>
                <a:latin typeface="+mn-lt"/>
                <a:ea typeface="+mn-ea"/>
                <a:cs typeface="+mn-cs"/>
              </a:rPr>
              <a:t>500.000 euro</a:t>
            </a:r>
            <a:endParaRPr lang="en-US" dirty="0"/>
          </a:p>
          <a:p>
            <a:endParaRPr lang="en-US" dirty="0"/>
          </a:p>
          <a:p>
            <a:r>
              <a:rPr lang="nl-NL" sz="1200" b="0" i="0" kern="1200" dirty="0" err="1">
                <a:solidFill>
                  <a:schemeClr val="tx1"/>
                </a:solidFill>
                <a:effectLst/>
                <a:latin typeface="+mn-lt"/>
                <a:ea typeface="+mn-ea"/>
                <a:cs typeface="+mn-cs"/>
              </a:rPr>
              <a:t>Checkinatwork</a:t>
            </a:r>
            <a:r>
              <a:rPr lang="nl-NL" sz="1200" b="0" i="0" kern="1200" dirty="0">
                <a:solidFill>
                  <a:schemeClr val="tx1"/>
                </a:solidFill>
                <a:effectLst/>
                <a:latin typeface="+mn-lt"/>
                <a:ea typeface="+mn-ea"/>
                <a:cs typeface="+mn-cs"/>
              </a:rPr>
              <a:t> is de onlinedienst voor de aanwezigheidsregistratie bij </a:t>
            </a:r>
            <a:r>
              <a:rPr lang="nl-NL" sz="1200" b="1" i="0" kern="1200" dirty="0">
                <a:solidFill>
                  <a:schemeClr val="tx1"/>
                </a:solidFill>
                <a:effectLst/>
                <a:latin typeface="+mn-lt"/>
                <a:ea typeface="+mn-ea"/>
                <a:cs typeface="+mn-cs"/>
              </a:rPr>
              <a:t>werken in onroerende staat</a:t>
            </a:r>
            <a:r>
              <a:rPr lang="nl-NL" sz="1200" b="0" i="0" kern="1200" dirty="0">
                <a:solidFill>
                  <a:schemeClr val="tx1"/>
                </a:solidFill>
                <a:effectLst/>
                <a:latin typeface="+mn-lt"/>
                <a:ea typeface="+mn-ea"/>
                <a:cs typeface="+mn-cs"/>
              </a:rPr>
              <a:t> en </a:t>
            </a:r>
            <a:r>
              <a:rPr lang="nl-NL" sz="1200" b="1" i="0" kern="1200" dirty="0">
                <a:solidFill>
                  <a:schemeClr val="tx1"/>
                </a:solidFill>
                <a:effectLst/>
                <a:latin typeface="+mn-lt"/>
                <a:ea typeface="+mn-ea"/>
                <a:cs typeface="+mn-cs"/>
              </a:rPr>
              <a:t>activiteiten die behoren tot de vleessector</a:t>
            </a:r>
            <a:r>
              <a:rPr lang="nl-NL" sz="1200" b="0" i="0" kern="1200" dirty="0">
                <a:solidFill>
                  <a:schemeClr val="tx1"/>
                </a:solidFill>
                <a:effectLst/>
                <a:latin typeface="+mn-lt"/>
                <a:ea typeface="+mn-ea"/>
                <a:cs typeface="+mn-cs"/>
              </a:rPr>
              <a:t>. Het gaat om de registratie van:</a:t>
            </a:r>
          </a:p>
          <a:p>
            <a:r>
              <a:rPr lang="nl-NL" sz="1200" b="0" i="0" kern="1200" dirty="0">
                <a:solidFill>
                  <a:schemeClr val="tx1"/>
                </a:solidFill>
                <a:effectLst/>
                <a:latin typeface="+mn-lt"/>
                <a:ea typeface="+mn-ea"/>
                <a:cs typeface="+mn-cs"/>
              </a:rPr>
              <a:t>iedereen die </a:t>
            </a:r>
            <a:r>
              <a:rPr lang="nl-NL" sz="1200" b="0" i="0" u="sng" kern="1200" dirty="0">
                <a:solidFill>
                  <a:schemeClr val="tx1"/>
                </a:solidFill>
                <a:effectLst/>
                <a:latin typeface="+mn-lt"/>
                <a:ea typeface="+mn-ea"/>
                <a:cs typeface="+mn-cs"/>
                <a:hlinkClick r:id="rId3"/>
              </a:rPr>
              <a:t>werken in onroerende staat</a:t>
            </a:r>
            <a:r>
              <a:rPr lang="nl-NL" sz="1200" b="0" i="0" kern="1200" dirty="0">
                <a:solidFill>
                  <a:schemeClr val="tx1"/>
                </a:solidFill>
                <a:effectLst/>
                <a:latin typeface="+mn-lt"/>
                <a:ea typeface="+mn-ea"/>
                <a:cs typeface="+mn-cs"/>
              </a:rPr>
              <a:t> uitvoert op een werkplaats waarvan de totale kost gelijk is aan of hoger is dan </a:t>
            </a:r>
            <a:r>
              <a:rPr lang="nl-NL" sz="1200" b="0" i="0" u="sng" kern="1200" dirty="0">
                <a:solidFill>
                  <a:schemeClr val="tx1"/>
                </a:solidFill>
                <a:effectLst/>
                <a:latin typeface="+mn-lt"/>
                <a:ea typeface="+mn-ea"/>
                <a:cs typeface="+mn-cs"/>
                <a:hlinkClick r:id="rId4"/>
              </a:rPr>
              <a:t>een specifiek drempelbedrag</a:t>
            </a:r>
            <a:r>
              <a:rPr lang="nl-NL" sz="1200" b="0" i="0" kern="1200" dirty="0">
                <a:solidFill>
                  <a:schemeClr val="tx1"/>
                </a:solidFill>
                <a:effectLst/>
                <a:latin typeface="+mn-lt"/>
                <a:ea typeface="+mn-ea"/>
                <a:cs typeface="+mn-cs"/>
              </a:rPr>
              <a:t>, en</a:t>
            </a:r>
          </a:p>
          <a:p>
            <a:r>
              <a:rPr lang="nl-NL" sz="1200" b="0" i="0" kern="1200" dirty="0">
                <a:solidFill>
                  <a:schemeClr val="tx1"/>
                </a:solidFill>
                <a:effectLst/>
                <a:latin typeface="+mn-lt"/>
                <a:ea typeface="+mn-ea"/>
                <a:cs typeface="+mn-cs"/>
              </a:rPr>
              <a:t>iedereen die activiteiten uitvoert in verband met </a:t>
            </a:r>
            <a:r>
              <a:rPr lang="nl-NL" sz="1200" b="0" i="0" u="sng" kern="1200" dirty="0">
                <a:solidFill>
                  <a:schemeClr val="tx1"/>
                </a:solidFill>
                <a:effectLst/>
                <a:latin typeface="+mn-lt"/>
                <a:ea typeface="+mn-ea"/>
                <a:cs typeface="+mn-cs"/>
                <a:hlinkClick r:id="rId5"/>
              </a:rPr>
              <a:t>vleesbereidingen of vleesproducten en het slachten of uitsnijden van hoefdieren, gevogelte en konijnen</a:t>
            </a:r>
            <a:r>
              <a:rPr lang="nl-NL" sz="1200" b="0" i="0" kern="1200" dirty="0">
                <a:solidFill>
                  <a:schemeClr val="tx1"/>
                </a:solidFill>
                <a:effectLst/>
                <a:latin typeface="+mn-lt"/>
                <a:ea typeface="+mn-ea"/>
                <a:cs typeface="+mn-cs"/>
              </a:rPr>
              <a:t> in inrichtingen onderworpen aan de erkenning (erkenningen, toelatingen en voorafgaande registraties) van het Federaal Agentschap voor de Veiligheid van de Voedselketen (FAVV).</a:t>
            </a:r>
          </a:p>
          <a:p>
            <a:r>
              <a:rPr lang="nl-NL" sz="1200" b="0" i="0" kern="1200" dirty="0">
                <a:solidFill>
                  <a:schemeClr val="tx1"/>
                </a:solidFill>
                <a:effectLst/>
                <a:latin typeface="+mn-lt"/>
                <a:ea typeface="+mn-ea"/>
                <a:cs typeface="+mn-cs"/>
              </a:rPr>
              <a:t>Via </a:t>
            </a:r>
            <a:r>
              <a:rPr lang="nl-NL" sz="1200" b="0" i="0" kern="1200" dirty="0" err="1">
                <a:solidFill>
                  <a:schemeClr val="tx1"/>
                </a:solidFill>
                <a:effectLst/>
                <a:latin typeface="+mn-lt"/>
                <a:ea typeface="+mn-ea"/>
                <a:cs typeface="+mn-cs"/>
              </a:rPr>
              <a:t>Checkinatwork</a:t>
            </a:r>
            <a:r>
              <a:rPr lang="nl-NL" sz="1200" b="0" i="0" kern="1200" dirty="0">
                <a:solidFill>
                  <a:schemeClr val="tx1"/>
                </a:solidFill>
                <a:effectLst/>
                <a:latin typeface="+mn-lt"/>
                <a:ea typeface="+mn-ea"/>
                <a:cs typeface="+mn-cs"/>
              </a:rPr>
              <a:t> registreren </a:t>
            </a:r>
            <a:r>
              <a:rPr lang="nl-NL" sz="1200" b="1" i="0" kern="1200" dirty="0">
                <a:solidFill>
                  <a:schemeClr val="tx1"/>
                </a:solidFill>
                <a:effectLst/>
                <a:latin typeface="+mn-lt"/>
                <a:ea typeface="+mn-ea"/>
                <a:cs typeface="+mn-cs"/>
              </a:rPr>
              <a:t>werkgevers en aannemers</a:t>
            </a:r>
            <a:r>
              <a:rPr lang="nl-NL" sz="1200" b="0" i="0" kern="1200" dirty="0">
                <a:solidFill>
                  <a:schemeClr val="tx1"/>
                </a:solidFill>
                <a:effectLst/>
                <a:latin typeface="+mn-lt"/>
                <a:ea typeface="+mn-ea"/>
                <a:cs typeface="+mn-cs"/>
              </a:rPr>
              <a:t> de aanwezigheid van hun eigen werknemers, van hun onderaannemers en van hun zelfstandige onderaannemers. De </a:t>
            </a:r>
            <a:r>
              <a:rPr lang="nl-NL" sz="1200" b="1" i="0" kern="1200" dirty="0">
                <a:solidFill>
                  <a:schemeClr val="tx1"/>
                </a:solidFill>
                <a:effectLst/>
                <a:latin typeface="+mn-lt"/>
                <a:ea typeface="+mn-ea"/>
                <a:cs typeface="+mn-cs"/>
              </a:rPr>
              <a:t>werknemers of zelfstandige onderaannemers</a:t>
            </a:r>
            <a:r>
              <a:rPr lang="nl-NL" sz="1200" b="0" i="0" kern="1200" dirty="0">
                <a:solidFill>
                  <a:schemeClr val="tx1"/>
                </a:solidFill>
                <a:effectLst/>
                <a:latin typeface="+mn-lt"/>
                <a:ea typeface="+mn-ea"/>
                <a:cs typeface="+mn-cs"/>
              </a:rPr>
              <a:t> kunnen zich ook zelf in het systeem aanmelden.</a:t>
            </a:r>
          </a:p>
          <a:p>
            <a:r>
              <a:rPr lang="nl-NL" sz="1200" b="0" i="0" kern="1200" dirty="0">
                <a:solidFill>
                  <a:schemeClr val="tx1"/>
                </a:solidFill>
                <a:effectLst/>
                <a:latin typeface="+mn-lt"/>
                <a:ea typeface="+mn-ea"/>
                <a:cs typeface="+mn-cs"/>
              </a:rPr>
              <a:t>De registratie moet </a:t>
            </a:r>
            <a:r>
              <a:rPr lang="nl-NL" sz="1200" b="1" i="0" kern="1200" dirty="0">
                <a:solidFill>
                  <a:schemeClr val="tx1"/>
                </a:solidFill>
                <a:effectLst/>
                <a:latin typeface="+mn-lt"/>
                <a:ea typeface="+mn-ea"/>
                <a:cs typeface="+mn-cs"/>
              </a:rPr>
              <a:t>dagelijks</a:t>
            </a:r>
            <a:r>
              <a:rPr lang="nl-NL" sz="1200" b="0" i="0" kern="1200" dirty="0">
                <a:solidFill>
                  <a:schemeClr val="tx1"/>
                </a:solidFill>
                <a:effectLst/>
                <a:latin typeface="+mn-lt"/>
                <a:ea typeface="+mn-ea"/>
                <a:cs typeface="+mn-cs"/>
              </a:rPr>
              <a:t> gebeuren, en wel </a:t>
            </a:r>
            <a:r>
              <a:rPr lang="nl-NL" sz="1200" b="1" i="0" kern="1200" dirty="0">
                <a:solidFill>
                  <a:schemeClr val="tx1"/>
                </a:solidFill>
                <a:effectLst/>
                <a:latin typeface="+mn-lt"/>
                <a:ea typeface="+mn-ea"/>
                <a:cs typeface="+mn-cs"/>
              </a:rPr>
              <a:t>vóór</a:t>
            </a:r>
            <a:r>
              <a:rPr lang="nl-NL" sz="1200" b="0" i="0" kern="1200" dirty="0">
                <a:solidFill>
                  <a:schemeClr val="tx1"/>
                </a:solidFill>
                <a:effectLst/>
                <a:latin typeface="+mn-lt"/>
                <a:ea typeface="+mn-ea"/>
                <a:cs typeface="+mn-cs"/>
              </a:rPr>
              <a:t> de persoon die de werken uitvoert aan het werk gaat.</a:t>
            </a:r>
          </a:p>
          <a:p>
            <a:r>
              <a:rPr lang="nl-NL" sz="1200" b="0" i="0" kern="1200" dirty="0">
                <a:solidFill>
                  <a:schemeClr val="tx1"/>
                </a:solidFill>
                <a:effectLst/>
                <a:latin typeface="+mn-lt"/>
                <a:ea typeface="+mn-ea"/>
                <a:cs typeface="+mn-cs"/>
              </a:rPr>
              <a:t>De werkplaatsen die vallen onder de verplichte aanwezigheidsregistratie via </a:t>
            </a:r>
            <a:r>
              <a:rPr lang="nl-NL" sz="1200" b="0" i="0" kern="1200" dirty="0" err="1">
                <a:solidFill>
                  <a:schemeClr val="tx1"/>
                </a:solidFill>
                <a:effectLst/>
                <a:latin typeface="+mn-lt"/>
                <a:ea typeface="+mn-ea"/>
                <a:cs typeface="+mn-cs"/>
              </a:rPr>
              <a:t>Checkinatwork</a:t>
            </a:r>
            <a:r>
              <a:rPr lang="nl-NL" sz="1200" b="0" i="0" kern="1200" dirty="0">
                <a:solidFill>
                  <a:schemeClr val="tx1"/>
                </a:solidFill>
                <a:effectLst/>
                <a:latin typeface="+mn-lt"/>
                <a:ea typeface="+mn-ea"/>
                <a:cs typeface="+mn-cs"/>
              </a:rPr>
              <a:t> moeten aangegeven zijn in de </a:t>
            </a:r>
            <a:r>
              <a:rPr lang="nl-NL" sz="1200" b="0" i="0" u="sng" kern="1200" dirty="0">
                <a:solidFill>
                  <a:schemeClr val="tx1"/>
                </a:solidFill>
                <a:effectLst/>
                <a:latin typeface="+mn-lt"/>
                <a:ea typeface="+mn-ea"/>
                <a:cs typeface="+mn-cs"/>
                <a:hlinkClick r:id="rId6"/>
              </a:rPr>
              <a:t>Aangifte van werken</a:t>
            </a:r>
            <a:r>
              <a:rPr lang="nl-NL"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45</a:t>
            </a:fld>
            <a:endParaRPr lang="fr-FR"/>
          </a:p>
        </p:txBody>
      </p:sp>
    </p:spTree>
    <p:extLst>
      <p:ext uri="{BB962C8B-B14F-4D97-AF65-F5344CB8AC3E}">
        <p14:creationId xmlns:p14="http://schemas.microsoft.com/office/powerpoint/2010/main" val="2006276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Need for a rock-solid service platform  that meets our SLA requirements and can scale easily, while keeping costs under control</a:t>
            </a:r>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46</a:t>
            </a:fld>
            <a:endParaRPr lang="fr-FR"/>
          </a:p>
        </p:txBody>
      </p:sp>
    </p:spTree>
    <p:extLst>
      <p:ext uri="{BB962C8B-B14F-4D97-AF65-F5344CB8AC3E}">
        <p14:creationId xmlns:p14="http://schemas.microsoft.com/office/powerpoint/2010/main" val="4095124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47</a:t>
            </a:fld>
            <a:endParaRPr lang="fr-FR"/>
          </a:p>
        </p:txBody>
      </p:sp>
    </p:spTree>
    <p:extLst>
      <p:ext uri="{BB962C8B-B14F-4D97-AF65-F5344CB8AC3E}">
        <p14:creationId xmlns:p14="http://schemas.microsoft.com/office/powerpoint/2010/main" val="2106178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https://unsplash.com/photos/vE3ZFtIhA4c?utm_source=unsplash&amp;utm_medium=referral&amp;utm_content=creditCopyText</a:t>
            </a:r>
          </a:p>
          <a:p>
            <a:endParaRPr lang="en-US" dirty="0"/>
          </a:p>
          <a:p>
            <a:r>
              <a:rPr lang="en-US" dirty="0"/>
              <a:t>Parallel platforms</a:t>
            </a:r>
          </a:p>
          <a:p>
            <a:r>
              <a:rPr lang="en-US" dirty="0"/>
              <a:t>Controlled</a:t>
            </a:r>
            <a:r>
              <a:rPr lang="en-US" baseline="0" dirty="0"/>
              <a:t> migration growth</a:t>
            </a:r>
          </a:p>
          <a:p>
            <a:endParaRPr lang="en-US" baseline="0" dirty="0"/>
          </a:p>
          <a:p>
            <a:r>
              <a:rPr lang="en-US" baseline="0" dirty="0"/>
              <a:t>In service mode: close monitoring</a:t>
            </a:r>
          </a:p>
          <a:p>
            <a:r>
              <a:rPr lang="en-US" baseline="0" dirty="0"/>
              <a:t>Inevitable surprises: challenge</a:t>
            </a:r>
          </a:p>
          <a:p>
            <a:r>
              <a:rPr lang="en-US" baseline="0" dirty="0"/>
              <a:t>Defaults adapt to our volumes: lots of tweaking / DRP tests</a:t>
            </a:r>
            <a:endParaRPr lang="en-US" dirty="0"/>
          </a:p>
          <a:p>
            <a:endParaRPr lang="en-US" dirty="0"/>
          </a:p>
          <a:p>
            <a:r>
              <a:rPr lang="en-US" dirty="0"/>
              <a:t>Challenge rebuild existing standards</a:t>
            </a:r>
            <a:r>
              <a:rPr lang="en-US" baseline="0" dirty="0"/>
              <a:t> to new Axway</a:t>
            </a:r>
          </a:p>
          <a:p>
            <a:r>
              <a:rPr lang="en-US" baseline="0" dirty="0"/>
              <a:t>SOAP-REST</a:t>
            </a:r>
          </a:p>
          <a:p>
            <a:r>
              <a:rPr lang="en-US" baseline="0" dirty="0"/>
              <a:t>New services on new platform</a:t>
            </a:r>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48</a:t>
            </a:fld>
            <a:endParaRPr lang="fr-FR"/>
          </a:p>
        </p:txBody>
      </p:sp>
    </p:spTree>
    <p:extLst>
      <p:ext uri="{BB962C8B-B14F-4D97-AF65-F5344CB8AC3E}">
        <p14:creationId xmlns:p14="http://schemas.microsoft.com/office/powerpoint/2010/main" val="3320008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49</a:t>
            </a:fld>
            <a:endParaRPr lang="fr-FR"/>
          </a:p>
        </p:txBody>
      </p:sp>
    </p:spTree>
    <p:extLst>
      <p:ext uri="{BB962C8B-B14F-4D97-AF65-F5344CB8AC3E}">
        <p14:creationId xmlns:p14="http://schemas.microsoft.com/office/powerpoint/2010/main" val="689312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0F14B466-97F6-42AD-BA69-3128B6BE031F}" type="slidenum">
              <a:rPr lang="en-GB" altLang="en-US" smtClean="0">
                <a:latin typeface="Calibri" pitchFamily="34" charset="0"/>
              </a:rPr>
              <a:pPr fontAlgn="base">
                <a:spcBef>
                  <a:spcPct val="0"/>
                </a:spcBef>
                <a:spcAft>
                  <a:spcPct val="0"/>
                </a:spcAft>
                <a:defRPr/>
              </a:pPr>
              <a:t>8</a:t>
            </a:fld>
            <a:endParaRPr lang="fr-BE" altLang="en-US" smtClean="0">
              <a:latin typeface="Calibri" pitchFamily="34" charset="0"/>
            </a:endParaRPr>
          </a:p>
        </p:txBody>
      </p:sp>
    </p:spTree>
    <p:extLst>
      <p:ext uri="{BB962C8B-B14F-4D97-AF65-F5344CB8AC3E}">
        <p14:creationId xmlns:p14="http://schemas.microsoft.com/office/powerpoint/2010/main" val="3079811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a:t>Weak</a:t>
            </a:r>
            <a:r>
              <a:rPr lang="fr-BE" dirty="0"/>
              <a:t> AI:</a:t>
            </a:r>
            <a:r>
              <a:rPr lang="fr-BE" baseline="0" dirty="0"/>
              <a:t> </a:t>
            </a:r>
            <a:r>
              <a:rPr lang="en-US" dirty="0"/>
              <a:t>Weak AI simply acts upon and is bound by the rules imposed on it and it could not go beyond those rules</a:t>
            </a:r>
          </a:p>
          <a:p>
            <a:r>
              <a:rPr lang="fr-BE" dirty="0"/>
              <a:t>General or </a:t>
            </a:r>
            <a:r>
              <a:rPr lang="fr-BE" dirty="0" err="1"/>
              <a:t>strong</a:t>
            </a:r>
            <a:r>
              <a:rPr lang="fr-BE" dirty="0"/>
              <a:t> AI </a:t>
            </a:r>
            <a:r>
              <a:rPr lang="fr-BE" dirty="0" err="1"/>
              <a:t>is</a:t>
            </a:r>
            <a:r>
              <a:rPr lang="fr-BE" dirty="0"/>
              <a:t> </a:t>
            </a:r>
            <a:r>
              <a:rPr lang="fr-BE" dirty="0" err="1"/>
              <a:t>still</a:t>
            </a:r>
            <a:r>
              <a:rPr lang="fr-BE" dirty="0"/>
              <a:t> </a:t>
            </a:r>
            <a:r>
              <a:rPr lang="fr-BE" dirty="0" err="1"/>
              <a:t>debated</a:t>
            </a:r>
            <a:r>
              <a:rPr lang="fr-BE" dirty="0"/>
              <a:t> as </a:t>
            </a:r>
            <a:r>
              <a:rPr lang="fr-BE" dirty="0" err="1"/>
              <a:t>it</a:t>
            </a:r>
            <a:r>
              <a:rPr lang="fr-BE" dirty="0"/>
              <a:t> </a:t>
            </a:r>
            <a:r>
              <a:rPr lang="fr-BE" dirty="0" err="1"/>
              <a:t>is</a:t>
            </a:r>
            <a:r>
              <a:rPr lang="fr-BE" dirty="0"/>
              <a:t> hard to </a:t>
            </a:r>
            <a:r>
              <a:rPr lang="fr-BE" dirty="0" err="1"/>
              <a:t>give</a:t>
            </a:r>
            <a:r>
              <a:rPr lang="fr-BE" dirty="0"/>
              <a:t> a good </a:t>
            </a:r>
            <a:r>
              <a:rPr lang="fr-BE" dirty="0" err="1"/>
              <a:t>definition</a:t>
            </a:r>
            <a:r>
              <a:rPr lang="fr-BE" dirty="0"/>
              <a:t> of </a:t>
            </a:r>
            <a:r>
              <a:rPr lang="fr-BE" dirty="0" err="1"/>
              <a:t>what</a:t>
            </a:r>
            <a:r>
              <a:rPr lang="fr-BE" dirty="0"/>
              <a:t> intelligence </a:t>
            </a:r>
            <a:r>
              <a:rPr lang="fr-BE" dirty="0" err="1"/>
              <a:t>is</a:t>
            </a:r>
            <a:r>
              <a:rPr lang="fr-BE" dirty="0"/>
              <a:t>.</a:t>
            </a:r>
            <a:r>
              <a:rPr lang="fr-BE" baseline="0" dirty="0"/>
              <a:t> </a:t>
            </a:r>
            <a:r>
              <a:rPr lang="fr-BE" baseline="0" dirty="0" err="1"/>
              <a:t>Should</a:t>
            </a:r>
            <a:r>
              <a:rPr lang="fr-BE" baseline="0" dirty="0"/>
              <a:t> the machine have </a:t>
            </a:r>
            <a:r>
              <a:rPr lang="fr-BE" baseline="0" dirty="0" err="1"/>
              <a:t>consciousness</a:t>
            </a:r>
            <a:r>
              <a:rPr lang="fr-BE" baseline="0" dirty="0"/>
              <a:t> (</a:t>
            </a:r>
            <a:r>
              <a:rPr lang="fr-BE" baseline="0" dirty="0" err="1"/>
              <a:t>be</a:t>
            </a:r>
            <a:r>
              <a:rPr lang="fr-BE" baseline="0" dirty="0"/>
              <a:t> </a:t>
            </a:r>
            <a:r>
              <a:rPr lang="fr-BE" baseline="0" dirty="0" err="1"/>
              <a:t>aware</a:t>
            </a:r>
            <a:r>
              <a:rPr lang="fr-BE" baseline="0" dirty="0"/>
              <a:t> of </a:t>
            </a:r>
            <a:r>
              <a:rPr lang="fr-BE" baseline="0" dirty="0" err="1"/>
              <a:t>its</a:t>
            </a:r>
            <a:r>
              <a:rPr lang="fr-BE" baseline="0" dirty="0"/>
              <a:t> mental states) ? </a:t>
            </a:r>
            <a:r>
              <a:rPr lang="fr-BE" baseline="0" dirty="0" err="1"/>
              <a:t>Does</a:t>
            </a:r>
            <a:r>
              <a:rPr lang="fr-BE" baseline="0" dirty="0"/>
              <a:t> </a:t>
            </a:r>
            <a:r>
              <a:rPr lang="fr-BE" baseline="0" dirty="0" err="1"/>
              <a:t>it</a:t>
            </a:r>
            <a:r>
              <a:rPr lang="fr-BE" baseline="0" dirty="0"/>
              <a:t> have </a:t>
            </a:r>
            <a:r>
              <a:rPr lang="fr-BE" baseline="0" dirty="0" err="1"/>
              <a:t>intentionality</a:t>
            </a:r>
            <a:r>
              <a:rPr lang="fr-BE" baseline="0" dirty="0"/>
              <a:t>?</a:t>
            </a:r>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63</a:t>
            </a:fld>
            <a:endParaRPr lang="fr-BE"/>
          </a:p>
        </p:txBody>
      </p:sp>
    </p:spTree>
    <p:extLst>
      <p:ext uri="{BB962C8B-B14F-4D97-AF65-F5344CB8AC3E}">
        <p14:creationId xmlns:p14="http://schemas.microsoft.com/office/powerpoint/2010/main" val="601920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Information</a:t>
            </a:r>
            <a:r>
              <a:rPr lang="fr-BE" baseline="0" dirty="0"/>
              <a:t> extraction . </a:t>
            </a:r>
            <a:r>
              <a:rPr lang="fr-BE" baseline="0" dirty="0" err="1"/>
              <a:t>explain</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65</a:t>
            </a:fld>
            <a:endParaRPr lang="nl-BE"/>
          </a:p>
        </p:txBody>
      </p:sp>
    </p:spTree>
    <p:extLst>
      <p:ext uri="{BB962C8B-B14F-4D97-AF65-F5344CB8AC3E}">
        <p14:creationId xmlns:p14="http://schemas.microsoft.com/office/powerpoint/2010/main" val="3986148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a:t>Een (extreem)</a:t>
            </a:r>
            <a:r>
              <a:rPr lang="fr-BE" baseline="0"/>
              <a:t> voorbeeld van het verschil tussen de klassieke grafische interface (veel menu's, knoppen, invoervelden, etc.) en het voeren van een natuurlijke conversatie in eigen bewoordingen.</a:t>
            </a:r>
          </a:p>
          <a:p>
            <a:endParaRPr lang="fr-BE" baseline="0"/>
          </a:p>
          <a:p>
            <a:r>
              <a:rPr lang="fr-BE"/>
              <a:t>Je hoeft als gebruiker</a:t>
            </a:r>
            <a:r>
              <a:rPr lang="fr-BE" baseline="0"/>
              <a:t> de interface niet meer te leren.</a:t>
            </a:r>
          </a:p>
          <a:p>
            <a:endParaRPr lang="fr-BE" baseline="0"/>
          </a:p>
          <a:p>
            <a:r>
              <a:rPr lang="fr-BE" baseline="0"/>
              <a:t>Rechtervoorbeeld is "davis", de virtuele assistent van Dynatrace voor performance management (wat is de status van de systemen).</a:t>
            </a:r>
            <a:endParaRPr lang="nl-BE"/>
          </a:p>
        </p:txBody>
      </p:sp>
      <p:sp>
        <p:nvSpPr>
          <p:cNvPr id="4" name="Slide Number Placeholder 3"/>
          <p:cNvSpPr>
            <a:spLocks noGrp="1"/>
          </p:cNvSpPr>
          <p:nvPr>
            <p:ph type="sldNum" sz="quarter" idx="10"/>
          </p:nvPr>
        </p:nvSpPr>
        <p:spPr/>
        <p:txBody>
          <a:bodyPr/>
          <a:lstStyle/>
          <a:p>
            <a:fld id="{A2EDF498-6B22-4C23-B9DE-FBD91F7FCCAE}" type="slidenum">
              <a:rPr lang="fr-BE" smtClean="0"/>
              <a:t>66</a:t>
            </a:fld>
            <a:endParaRPr lang="fr-BE"/>
          </a:p>
        </p:txBody>
      </p:sp>
    </p:spTree>
    <p:extLst>
      <p:ext uri="{BB962C8B-B14F-4D97-AF65-F5344CB8AC3E}">
        <p14:creationId xmlns:p14="http://schemas.microsoft.com/office/powerpoint/2010/main" val="3920509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Machine Learning</a:t>
            </a:r>
            <a:r>
              <a:rPr lang="en-US" sz="1200" b="0" i="0" kern="1200" dirty="0">
                <a:solidFill>
                  <a:schemeClr val="tx1"/>
                </a:solidFill>
                <a:effectLst/>
                <a:latin typeface="+mn-lt"/>
                <a:ea typeface="+mn-ea"/>
                <a:cs typeface="+mn-cs"/>
              </a:rPr>
              <a:t> uses </a:t>
            </a:r>
            <a:r>
              <a:rPr lang="en-US" sz="1200" b="1" i="0" kern="1200" dirty="0">
                <a:solidFill>
                  <a:schemeClr val="tx1"/>
                </a:solidFill>
                <a:effectLst/>
                <a:latin typeface="+mn-lt"/>
                <a:ea typeface="+mn-ea"/>
                <a:cs typeface="+mn-cs"/>
              </a:rPr>
              <a:t>Data Mining</a:t>
            </a:r>
            <a:r>
              <a:rPr lang="en-US" sz="1200" b="0" i="0" kern="1200" dirty="0">
                <a:solidFill>
                  <a:schemeClr val="tx1"/>
                </a:solidFill>
                <a:effectLst/>
                <a:latin typeface="+mn-lt"/>
                <a:ea typeface="+mn-ea"/>
                <a:cs typeface="+mn-cs"/>
              </a:rPr>
              <a:t> techniques and other learning algorithms to build models of what is happening behind some data so that it can </a:t>
            </a:r>
            <a:r>
              <a:rPr lang="en-US" sz="1200" b="0" i="1" kern="1200" dirty="0">
                <a:solidFill>
                  <a:schemeClr val="tx1"/>
                </a:solidFill>
                <a:effectLst/>
                <a:latin typeface="+mn-lt"/>
                <a:ea typeface="+mn-ea"/>
                <a:cs typeface="+mn-cs"/>
              </a:rPr>
              <a:t>predict</a:t>
            </a:r>
            <a:r>
              <a:rPr lang="en-US" sz="1200" b="0" i="0" kern="1200" dirty="0">
                <a:solidFill>
                  <a:schemeClr val="tx1"/>
                </a:solidFill>
                <a:effectLst/>
                <a:latin typeface="+mn-lt"/>
                <a:ea typeface="+mn-ea"/>
                <a:cs typeface="+mn-cs"/>
              </a:rPr>
              <a:t> future outcomes. A computer program is said to learn some task from experience if its performance at the task improves with experience, according to some performance measure. Machine learning involves the study of algorithms that can extract information automatically (i.e., without on-line human guidance). Most tasks that require intelligence require an ability to induce new knowledge from experiences. Thus </a:t>
            </a:r>
            <a:r>
              <a:rPr lang="en-US" sz="1200" b="1" i="0" kern="1200" dirty="0">
                <a:solidFill>
                  <a:schemeClr val="tx1"/>
                </a:solidFill>
                <a:effectLst/>
                <a:latin typeface="+mn-lt"/>
                <a:ea typeface="+mn-ea"/>
                <a:cs typeface="+mn-cs"/>
              </a:rPr>
              <a:t>machine learning</a:t>
            </a:r>
            <a:r>
              <a:rPr lang="en-US" sz="1200" b="0" i="0" kern="1200" baseline="0" dirty="0">
                <a:solidFill>
                  <a:schemeClr val="tx1"/>
                </a:solidFill>
                <a:effectLst/>
                <a:latin typeface="+mn-lt"/>
                <a:ea typeface="+mn-ea"/>
                <a:cs typeface="+mn-cs"/>
              </a:rPr>
              <a:t> is a large area within AI.</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71</a:t>
            </a:fld>
            <a:endParaRPr lang="nl-BE"/>
          </a:p>
        </p:txBody>
      </p:sp>
    </p:spTree>
    <p:extLst>
      <p:ext uri="{BB962C8B-B14F-4D97-AF65-F5344CB8AC3E}">
        <p14:creationId xmlns:p14="http://schemas.microsoft.com/office/powerpoint/2010/main" val="3094778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Source: « </a:t>
            </a:r>
            <a:r>
              <a:rPr lang="fr-BE" dirty="0" err="1"/>
              <a:t>Artificial</a:t>
            </a:r>
            <a:r>
              <a:rPr lang="fr-BE" baseline="0" dirty="0"/>
              <a:t> Intelligence: A </a:t>
            </a:r>
            <a:r>
              <a:rPr lang="fr-BE" baseline="0" dirty="0" err="1"/>
              <a:t>moder</a:t>
            </a:r>
            <a:r>
              <a:rPr lang="fr-BE" baseline="0" dirty="0"/>
              <a:t> </a:t>
            </a:r>
            <a:r>
              <a:rPr lang="fr-BE" baseline="0" dirty="0" err="1"/>
              <a:t>approach</a:t>
            </a:r>
            <a:r>
              <a:rPr lang="fr-BE" baseline="0" dirty="0"/>
              <a:t> » Russel, </a:t>
            </a:r>
            <a:r>
              <a:rPr lang="fr-BE" baseline="0" dirty="0" err="1"/>
              <a:t>Norvig</a:t>
            </a:r>
            <a:endParaRPr lang="fr-BE" baseline="0" dirty="0"/>
          </a:p>
          <a:p>
            <a:endParaRPr lang="fr-BE" baseline="0" dirty="0"/>
          </a:p>
          <a:p>
            <a:r>
              <a:rPr lang="fr-BE" baseline="0" dirty="0" err="1"/>
              <a:t>Example</a:t>
            </a:r>
            <a:r>
              <a:rPr lang="fr-BE" baseline="0" dirty="0"/>
              <a:t> </a:t>
            </a:r>
            <a:r>
              <a:rPr lang="fr-BE" baseline="0" dirty="0" err="1"/>
              <a:t>chatbot</a:t>
            </a:r>
            <a:r>
              <a:rPr lang="fr-BE" baseline="0" dirty="0"/>
              <a:t>: training data are pairs of </a:t>
            </a:r>
            <a:r>
              <a:rPr lang="fr-BE" baseline="0" dirty="0" err="1"/>
              <a:t>texts</a:t>
            </a:r>
            <a:r>
              <a:rPr lang="fr-BE" baseline="0" dirty="0"/>
              <a:t> and </a:t>
            </a:r>
            <a:r>
              <a:rPr lang="fr-BE" baseline="0" dirty="0" err="1"/>
              <a:t>related</a:t>
            </a:r>
            <a:r>
              <a:rPr lang="fr-BE" baseline="0" dirty="0"/>
              <a:t> intentions</a:t>
            </a:r>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72</a:t>
            </a:fld>
            <a:endParaRPr lang="fr-BE"/>
          </a:p>
        </p:txBody>
      </p:sp>
    </p:spTree>
    <p:extLst>
      <p:ext uri="{BB962C8B-B14F-4D97-AF65-F5344CB8AC3E}">
        <p14:creationId xmlns:p14="http://schemas.microsoft.com/office/powerpoint/2010/main" val="600838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74</a:t>
            </a:fld>
            <a:endParaRPr lang="en-US"/>
          </a:p>
        </p:txBody>
      </p:sp>
    </p:spTree>
    <p:extLst>
      <p:ext uri="{BB962C8B-B14F-4D97-AF65-F5344CB8AC3E}">
        <p14:creationId xmlns:p14="http://schemas.microsoft.com/office/powerpoint/2010/main" val="4188721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In dit </a:t>
            </a:r>
            <a:r>
              <a:rPr lang="fr-BE" dirty="0" err="1"/>
              <a:t>experiment</a:t>
            </a:r>
            <a:r>
              <a:rPr lang="fr-BE" dirty="0"/>
              <a:t> </a:t>
            </a:r>
            <a:r>
              <a:rPr lang="fr-BE" dirty="0" err="1"/>
              <a:t>werd</a:t>
            </a:r>
            <a:r>
              <a:rPr lang="fr-BE" dirty="0"/>
              <a:t> </a:t>
            </a:r>
            <a:r>
              <a:rPr lang="fr-BE" dirty="0" err="1"/>
              <a:t>een</a:t>
            </a:r>
            <a:r>
              <a:rPr lang="fr-BE" dirty="0"/>
              <a:t> scenario </a:t>
            </a:r>
            <a:r>
              <a:rPr lang="fr-BE" dirty="0" err="1"/>
              <a:t>uitgebouwd</a:t>
            </a:r>
            <a:r>
              <a:rPr lang="fr-BE" dirty="0"/>
              <a:t> op basis van </a:t>
            </a:r>
            <a:r>
              <a:rPr lang="fr-BE" dirty="0" err="1"/>
              <a:t>eenvoudige</a:t>
            </a:r>
            <a:r>
              <a:rPr lang="fr-BE" dirty="0"/>
              <a:t> </a:t>
            </a:r>
            <a:r>
              <a:rPr lang="fr-BE" dirty="0" err="1"/>
              <a:t>beacons</a:t>
            </a:r>
            <a:r>
              <a:rPr lang="fr-BE" dirty="0"/>
              <a:t> (</a:t>
            </a:r>
            <a:r>
              <a:rPr lang="fr-BE" dirty="0" err="1"/>
              <a:t>zendertjes</a:t>
            </a:r>
            <a:r>
              <a:rPr lang="fr-BE" dirty="0"/>
              <a:t> die </a:t>
            </a:r>
            <a:r>
              <a:rPr lang="fr-BE" dirty="0" err="1"/>
              <a:t>een</a:t>
            </a:r>
            <a:r>
              <a:rPr lang="fr-BE" dirty="0"/>
              <a:t> </a:t>
            </a:r>
            <a:r>
              <a:rPr lang="fr-BE" dirty="0" err="1"/>
              <a:t>uniek</a:t>
            </a:r>
            <a:r>
              <a:rPr lang="fr-BE" dirty="0"/>
              <a:t> </a:t>
            </a:r>
            <a:r>
              <a:rPr lang="fr-BE" dirty="0" err="1"/>
              <a:t>identificatienummer</a:t>
            </a:r>
            <a:r>
              <a:rPr lang="fr-BE" dirty="0"/>
              <a:t> </a:t>
            </a:r>
            <a:r>
              <a:rPr lang="fr-BE" dirty="0" err="1"/>
              <a:t>hebben</a:t>
            </a:r>
            <a:r>
              <a:rPr lang="fr-BE" dirty="0"/>
              <a:t>).</a:t>
            </a:r>
          </a:p>
          <a:p>
            <a:r>
              <a:rPr lang="fr-BE" dirty="0" err="1"/>
              <a:t>Het</a:t>
            </a:r>
            <a:r>
              <a:rPr lang="fr-BE" dirty="0"/>
              <a:t> scenario </a:t>
            </a:r>
            <a:r>
              <a:rPr lang="fr-BE" dirty="0" err="1"/>
              <a:t>veronderstelt</a:t>
            </a:r>
            <a:r>
              <a:rPr lang="fr-BE" dirty="0"/>
              <a:t> </a:t>
            </a:r>
            <a:r>
              <a:rPr lang="fr-BE" dirty="0" err="1"/>
              <a:t>dat</a:t>
            </a:r>
            <a:r>
              <a:rPr lang="fr-BE" dirty="0"/>
              <a:t> de </a:t>
            </a:r>
            <a:r>
              <a:rPr lang="fr-BE" dirty="0" err="1"/>
              <a:t>betrokken</a:t>
            </a:r>
            <a:r>
              <a:rPr lang="fr-BE" dirty="0"/>
              <a:t> </a:t>
            </a:r>
            <a:r>
              <a:rPr lang="fr-BE" dirty="0" err="1"/>
              <a:t>ondernemer</a:t>
            </a:r>
            <a:r>
              <a:rPr lang="fr-BE" dirty="0"/>
              <a:t> de </a:t>
            </a:r>
            <a:r>
              <a:rPr lang="fr-BE" dirty="0" err="1"/>
              <a:t>beacon</a:t>
            </a:r>
            <a:r>
              <a:rPr lang="fr-BE" dirty="0"/>
              <a:t> </a:t>
            </a:r>
            <a:r>
              <a:rPr lang="fr-BE" dirty="0" err="1"/>
              <a:t>aangemeld</a:t>
            </a:r>
            <a:r>
              <a:rPr lang="fr-BE" dirty="0"/>
              <a:t> </a:t>
            </a:r>
            <a:r>
              <a:rPr lang="fr-BE" dirty="0" err="1"/>
              <a:t>heeft</a:t>
            </a:r>
            <a:r>
              <a:rPr lang="fr-BE" dirty="0"/>
              <a:t> met de </a:t>
            </a:r>
            <a:r>
              <a:rPr lang="fr-BE" dirty="0" err="1"/>
              <a:t>relevante</a:t>
            </a:r>
            <a:r>
              <a:rPr lang="fr-BE" dirty="0"/>
              <a:t> </a:t>
            </a:r>
            <a:r>
              <a:rPr lang="fr-BE" dirty="0" err="1"/>
              <a:t>informatie</a:t>
            </a:r>
            <a:r>
              <a:rPr lang="fr-BE" dirty="0"/>
              <a:t>: </a:t>
            </a:r>
            <a:r>
              <a:rPr lang="fr-BE" dirty="0" err="1"/>
              <a:t>voor</a:t>
            </a:r>
            <a:r>
              <a:rPr lang="fr-BE" dirty="0"/>
              <a:t> </a:t>
            </a:r>
            <a:r>
              <a:rPr lang="fr-BE" dirty="0" err="1"/>
              <a:t>welk</a:t>
            </a:r>
            <a:r>
              <a:rPr lang="fr-BE" dirty="0"/>
              <a:t> </a:t>
            </a:r>
            <a:r>
              <a:rPr lang="fr-BE" dirty="0" err="1"/>
              <a:t>bedrijf</a:t>
            </a:r>
            <a:r>
              <a:rPr lang="fr-BE" dirty="0"/>
              <a:t>? </a:t>
            </a:r>
            <a:r>
              <a:rPr lang="fr-BE" dirty="0" err="1"/>
              <a:t>Voor</a:t>
            </a:r>
            <a:r>
              <a:rPr lang="fr-BE" dirty="0"/>
              <a:t> </a:t>
            </a:r>
            <a:r>
              <a:rPr lang="fr-BE" dirty="0" err="1"/>
              <a:t>welke</a:t>
            </a:r>
            <a:r>
              <a:rPr lang="fr-BE" dirty="0"/>
              <a:t> </a:t>
            </a:r>
            <a:r>
              <a:rPr lang="fr-BE" dirty="0" err="1"/>
              <a:t>werf</a:t>
            </a:r>
            <a:r>
              <a:rPr lang="fr-BE" dirty="0"/>
              <a:t>?</a:t>
            </a:r>
          </a:p>
          <a:p>
            <a:endParaRPr lang="fr-BE" dirty="0"/>
          </a:p>
          <a:p>
            <a:r>
              <a:rPr lang="fr-BE" dirty="0" err="1"/>
              <a:t>Een</a:t>
            </a:r>
            <a:r>
              <a:rPr lang="fr-BE" dirty="0"/>
              <a:t> </a:t>
            </a:r>
            <a:r>
              <a:rPr lang="fr-BE" dirty="0" err="1"/>
              <a:t>werknemer</a:t>
            </a:r>
            <a:r>
              <a:rPr lang="fr-BE" dirty="0"/>
              <a:t> of </a:t>
            </a:r>
            <a:r>
              <a:rPr lang="fr-BE" dirty="0" err="1"/>
              <a:t>een</a:t>
            </a:r>
            <a:r>
              <a:rPr lang="fr-BE" dirty="0"/>
              <a:t> </a:t>
            </a:r>
            <a:r>
              <a:rPr lang="fr-BE" dirty="0" err="1"/>
              <a:t>onderaannemer</a:t>
            </a:r>
            <a:r>
              <a:rPr lang="fr-BE" dirty="0"/>
              <a:t> die de </a:t>
            </a:r>
            <a:r>
              <a:rPr lang="fr-BE" dirty="0" err="1"/>
              <a:t>werf</a:t>
            </a:r>
            <a:r>
              <a:rPr lang="fr-BE" dirty="0"/>
              <a:t> </a:t>
            </a:r>
            <a:r>
              <a:rPr lang="fr-BE" dirty="0" err="1"/>
              <a:t>bezoekt</a:t>
            </a:r>
            <a:r>
              <a:rPr lang="fr-BE" dirty="0"/>
              <a:t> </a:t>
            </a:r>
            <a:r>
              <a:rPr lang="fr-BE" dirty="0" err="1"/>
              <a:t>beschikt</a:t>
            </a:r>
            <a:r>
              <a:rPr lang="fr-BE" dirty="0"/>
              <a:t> over </a:t>
            </a:r>
            <a:r>
              <a:rPr lang="fr-BE" dirty="0" err="1"/>
              <a:t>een</a:t>
            </a:r>
            <a:r>
              <a:rPr lang="fr-BE" dirty="0"/>
              <a:t> </a:t>
            </a:r>
            <a:r>
              <a:rPr lang="fr-BE" dirty="0" err="1"/>
              <a:t>app</a:t>
            </a:r>
            <a:r>
              <a:rPr lang="fr-BE" dirty="0"/>
              <a:t> op </a:t>
            </a:r>
            <a:r>
              <a:rPr lang="fr-BE" dirty="0" err="1"/>
              <a:t>zijn</a:t>
            </a:r>
            <a:r>
              <a:rPr lang="fr-BE" dirty="0"/>
              <a:t> </a:t>
            </a:r>
            <a:r>
              <a:rPr lang="fr-BE" dirty="0" err="1"/>
              <a:t>mobiel</a:t>
            </a:r>
            <a:r>
              <a:rPr lang="fr-BE" dirty="0"/>
              <a:t> </a:t>
            </a:r>
            <a:r>
              <a:rPr lang="fr-BE" dirty="0" err="1"/>
              <a:t>device</a:t>
            </a:r>
            <a:r>
              <a:rPr lang="fr-BE" dirty="0"/>
              <a:t> die de </a:t>
            </a:r>
            <a:r>
              <a:rPr lang="fr-BE" dirty="0" err="1"/>
              <a:t>activiteit</a:t>
            </a:r>
            <a:r>
              <a:rPr lang="fr-BE" dirty="0"/>
              <a:t> van de </a:t>
            </a:r>
            <a:r>
              <a:rPr lang="fr-BE" dirty="0" err="1"/>
              <a:t>beacon</a:t>
            </a:r>
            <a:r>
              <a:rPr lang="fr-BE" dirty="0"/>
              <a:t> kan </a:t>
            </a:r>
            <a:r>
              <a:rPr lang="fr-BE" dirty="0" err="1"/>
              <a:t>oppikken</a:t>
            </a:r>
            <a:r>
              <a:rPr lang="fr-BE" dirty="0"/>
              <a:t>, de </a:t>
            </a:r>
            <a:r>
              <a:rPr lang="fr-BE" dirty="0" err="1"/>
              <a:t>identiteit</a:t>
            </a:r>
            <a:r>
              <a:rPr lang="fr-BE" dirty="0"/>
              <a:t> kan </a:t>
            </a:r>
            <a:r>
              <a:rPr lang="fr-BE" dirty="0" err="1"/>
              <a:t>uitlezen</a:t>
            </a:r>
            <a:r>
              <a:rPr lang="fr-BE" dirty="0"/>
              <a:t> en dan </a:t>
            </a:r>
            <a:r>
              <a:rPr lang="fr-BE" dirty="0" err="1"/>
              <a:t>vervolgens</a:t>
            </a:r>
            <a:r>
              <a:rPr lang="fr-BE" dirty="0"/>
              <a:t> </a:t>
            </a:r>
            <a:r>
              <a:rPr lang="fr-BE" dirty="0" err="1"/>
              <a:t>ia</a:t>
            </a:r>
            <a:r>
              <a:rPr lang="fr-BE" dirty="0"/>
              <a:t> </a:t>
            </a:r>
            <a:r>
              <a:rPr lang="fr-BE" dirty="0" err="1"/>
              <a:t>zijn</a:t>
            </a:r>
            <a:r>
              <a:rPr lang="fr-BE" dirty="0"/>
              <a:t> </a:t>
            </a:r>
            <a:r>
              <a:rPr lang="fr-BE" dirty="0" err="1"/>
              <a:t>app</a:t>
            </a:r>
            <a:r>
              <a:rPr lang="fr-BE" dirty="0"/>
              <a:t> </a:t>
            </a:r>
            <a:r>
              <a:rPr lang="fr-BE" dirty="0" err="1"/>
              <a:t>een</a:t>
            </a:r>
            <a:r>
              <a:rPr lang="fr-BE" dirty="0"/>
              <a:t> </a:t>
            </a:r>
            <a:r>
              <a:rPr lang="fr-BE" dirty="0" err="1"/>
              <a:t>melding</a:t>
            </a:r>
            <a:r>
              <a:rPr lang="fr-BE" dirty="0"/>
              <a:t> </a:t>
            </a:r>
            <a:r>
              <a:rPr lang="fr-BE" dirty="0" err="1"/>
              <a:t>doet</a:t>
            </a:r>
            <a:r>
              <a:rPr lang="fr-BE" dirty="0"/>
              <a:t> </a:t>
            </a:r>
            <a:r>
              <a:rPr lang="fr-BE" dirty="0" err="1"/>
              <a:t>dat</a:t>
            </a:r>
            <a:r>
              <a:rPr lang="fr-BE" dirty="0"/>
              <a:t> </a:t>
            </a:r>
            <a:r>
              <a:rPr lang="fr-BE" dirty="0" err="1"/>
              <a:t>hij</a:t>
            </a:r>
            <a:r>
              <a:rPr lang="fr-BE" dirty="0"/>
              <a:t> op die </a:t>
            </a:r>
            <a:r>
              <a:rPr lang="fr-BE" dirty="0" err="1"/>
              <a:t>bouwwerf</a:t>
            </a:r>
            <a:r>
              <a:rPr lang="fr-BE" dirty="0"/>
              <a:t> </a:t>
            </a:r>
            <a:r>
              <a:rPr lang="fr-BE" dirty="0" err="1"/>
              <a:t>aanwezig</a:t>
            </a:r>
            <a:r>
              <a:rPr lang="fr-BE" dirty="0"/>
              <a:t> </a:t>
            </a:r>
            <a:r>
              <a:rPr lang="fr-BE" dirty="0" err="1"/>
              <a:t>is</a:t>
            </a:r>
            <a:r>
              <a:rPr lang="fr-BE" dirty="0"/>
              <a:t>. Op die manier </a:t>
            </a:r>
            <a:r>
              <a:rPr lang="fr-BE" dirty="0" err="1"/>
              <a:t>krijg</a:t>
            </a:r>
            <a:r>
              <a:rPr lang="fr-BE" dirty="0"/>
              <a:t> je </a:t>
            </a:r>
            <a:r>
              <a:rPr lang="fr-BE" dirty="0" err="1"/>
              <a:t>een</a:t>
            </a:r>
            <a:r>
              <a:rPr lang="fr-BE" dirty="0"/>
              <a:t> </a:t>
            </a:r>
            <a:r>
              <a:rPr lang="fr-BE" dirty="0" err="1"/>
              <a:t>low-cost</a:t>
            </a:r>
            <a:r>
              <a:rPr lang="fr-BE" dirty="0"/>
              <a:t>, </a:t>
            </a:r>
            <a:r>
              <a:rPr lang="fr-BE" dirty="0" err="1"/>
              <a:t>snel</a:t>
            </a:r>
            <a:r>
              <a:rPr lang="fr-BE" dirty="0"/>
              <a:t>  te </a:t>
            </a:r>
            <a:r>
              <a:rPr lang="fr-BE" dirty="0" err="1"/>
              <a:t>implementeren</a:t>
            </a:r>
            <a:r>
              <a:rPr lang="fr-BE" dirty="0"/>
              <a:t> </a:t>
            </a:r>
            <a:r>
              <a:rPr lang="fr-BE" dirty="0" err="1"/>
              <a:t>mogelijkheid</a:t>
            </a:r>
            <a:r>
              <a:rPr lang="fr-BE" dirty="0"/>
              <a:t> om </a:t>
            </a:r>
            <a:r>
              <a:rPr lang="fr-BE" dirty="0" err="1"/>
              <a:t>aanwezigheidsmeldingen</a:t>
            </a:r>
            <a:r>
              <a:rPr lang="fr-BE" dirty="0"/>
              <a:t> te </a:t>
            </a:r>
            <a:r>
              <a:rPr lang="fr-BE" dirty="0" err="1"/>
              <a:t>doen</a:t>
            </a:r>
            <a:r>
              <a:rPr lang="fr-BE" dirty="0"/>
              <a:t>.</a:t>
            </a:r>
          </a:p>
          <a:p>
            <a:endParaRPr lang="fr-BE" dirty="0"/>
          </a:p>
          <a:p>
            <a:r>
              <a:rPr lang="fr-BE" dirty="0"/>
              <a:t>Dit scenario </a:t>
            </a:r>
            <a:r>
              <a:rPr lang="fr-BE" dirty="0" err="1"/>
              <a:t>is</a:t>
            </a:r>
            <a:r>
              <a:rPr lang="fr-BE" dirty="0"/>
              <a:t> </a:t>
            </a:r>
            <a:r>
              <a:rPr lang="fr-BE" dirty="0" err="1"/>
              <a:t>nuttig</a:t>
            </a:r>
            <a:r>
              <a:rPr lang="fr-BE" dirty="0"/>
              <a:t> </a:t>
            </a:r>
            <a:r>
              <a:rPr lang="fr-BE" dirty="0" err="1"/>
              <a:t>voor</a:t>
            </a:r>
            <a:r>
              <a:rPr lang="fr-BE" dirty="0"/>
              <a:t> </a:t>
            </a:r>
            <a:r>
              <a:rPr lang="fr-BE" dirty="0" err="1"/>
              <a:t>veiligheid</a:t>
            </a:r>
            <a:r>
              <a:rPr lang="fr-BE" dirty="0"/>
              <a:t> op </a:t>
            </a:r>
            <a:r>
              <a:rPr lang="fr-BE" dirty="0" err="1"/>
              <a:t>het</a:t>
            </a:r>
            <a:r>
              <a:rPr lang="fr-BE" dirty="0"/>
              <a:t> </a:t>
            </a:r>
            <a:r>
              <a:rPr lang="fr-BE" dirty="0" err="1"/>
              <a:t>werk</a:t>
            </a:r>
            <a:r>
              <a:rPr lang="fr-BE" dirty="0"/>
              <a:t> (</a:t>
            </a:r>
            <a:r>
              <a:rPr lang="fr-BE" dirty="0" err="1"/>
              <a:t>accurate</a:t>
            </a:r>
            <a:r>
              <a:rPr lang="fr-BE" dirty="0"/>
              <a:t> </a:t>
            </a:r>
            <a:r>
              <a:rPr lang="fr-BE" dirty="0" err="1"/>
              <a:t>registratie</a:t>
            </a:r>
            <a:r>
              <a:rPr lang="fr-BE" dirty="0"/>
              <a:t> van </a:t>
            </a:r>
            <a:r>
              <a:rPr lang="fr-BE" dirty="0" err="1"/>
              <a:t>aanwezigheden</a:t>
            </a:r>
            <a:r>
              <a:rPr lang="fr-BE" dirty="0"/>
              <a:t> in </a:t>
            </a:r>
            <a:r>
              <a:rPr lang="fr-BE" dirty="0" err="1"/>
              <a:t>seveso</a:t>
            </a:r>
            <a:r>
              <a:rPr lang="fr-BE" dirty="0"/>
              <a:t> </a:t>
            </a:r>
            <a:r>
              <a:rPr lang="fr-BE" dirty="0" err="1"/>
              <a:t>bedrijven</a:t>
            </a:r>
            <a:r>
              <a:rPr lang="fr-BE" dirty="0"/>
              <a:t> </a:t>
            </a:r>
            <a:r>
              <a:rPr lang="fr-BE" dirty="0" err="1"/>
              <a:t>bvb</a:t>
            </a:r>
            <a:r>
              <a:rPr lang="fr-BE" dirty="0"/>
              <a:t>) of </a:t>
            </a:r>
            <a:r>
              <a:rPr lang="fr-BE" dirty="0" err="1"/>
              <a:t>voor</a:t>
            </a:r>
            <a:r>
              <a:rPr lang="fr-BE" dirty="0"/>
              <a:t> </a:t>
            </a:r>
            <a:r>
              <a:rPr lang="fr-BE" dirty="0" err="1"/>
              <a:t>fraudebestrijding</a:t>
            </a:r>
            <a:r>
              <a:rPr lang="fr-BE" dirty="0"/>
              <a:t>.</a:t>
            </a:r>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75</a:t>
            </a:fld>
            <a:endParaRPr lang="nl-BE"/>
          </a:p>
        </p:txBody>
      </p:sp>
    </p:spTree>
    <p:extLst>
      <p:ext uri="{BB962C8B-B14F-4D97-AF65-F5344CB8AC3E}">
        <p14:creationId xmlns:p14="http://schemas.microsoft.com/office/powerpoint/2010/main" val="1563420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88900" y="742950"/>
            <a:ext cx="6619875" cy="3724275"/>
          </a:xfrm>
          <a:ln/>
        </p:spPr>
      </p:sp>
      <p:sp>
        <p:nvSpPr>
          <p:cNvPr id="32771" name="Rectangle 3"/>
          <p:cNvSpPr>
            <a:spLocks noGrp="1" noChangeArrowheads="1"/>
          </p:cNvSpPr>
          <p:nvPr>
            <p:ph type="body" idx="1"/>
          </p:nvPr>
        </p:nvSpPr>
        <p:spPr>
          <a:xfrm>
            <a:off x="679768" y="4716313"/>
            <a:ext cx="5438140" cy="4713114"/>
          </a:xfrm>
          <a:noFill/>
        </p:spPr>
        <p:txBody>
          <a:bodyPr/>
          <a:lstStyle/>
          <a:p>
            <a:pPr eaLnBrk="1" hangingPunct="1"/>
            <a:r>
              <a:rPr lang="en-US" altLang="fr-FR" dirty="0" smtClean="0"/>
              <a:t>Application portfolio</a:t>
            </a:r>
          </a:p>
          <a:p>
            <a:pPr eaLnBrk="1" hangingPunct="1"/>
            <a:r>
              <a:rPr lang="en-US" altLang="fr-FR" dirty="0" smtClean="0"/>
              <a:t>Infrastructure</a:t>
            </a:r>
            <a:r>
              <a:rPr lang="en-US" altLang="fr-FR" baseline="0" dirty="0" smtClean="0"/>
              <a:t> portfolio</a:t>
            </a:r>
          </a:p>
          <a:p>
            <a:pPr eaLnBrk="1" hangingPunct="1"/>
            <a:r>
              <a:rPr lang="en-US" altLang="fr-FR" baseline="0" dirty="0" smtClean="0"/>
              <a:t>Project Portfolio</a:t>
            </a:r>
          </a:p>
          <a:p>
            <a:pPr eaLnBrk="1" hangingPunct="1"/>
            <a:endParaRPr lang="en-US" altLang="fr-FR" baseline="0" dirty="0" smtClean="0"/>
          </a:p>
          <a:p>
            <a:pPr eaLnBrk="1" hangingPunct="1"/>
            <a:r>
              <a:rPr lang="en-US" altLang="fr-FR" baseline="0" dirty="0" err="1" smtClean="0"/>
              <a:t>Peut</a:t>
            </a:r>
            <a:r>
              <a:rPr lang="en-US" altLang="fr-FR" baseline="0" dirty="0" smtClean="0"/>
              <a:t> marcher </a:t>
            </a:r>
            <a:r>
              <a:rPr lang="en-US" altLang="fr-FR" baseline="0" dirty="0" err="1" smtClean="0"/>
              <a:t>si</a:t>
            </a:r>
            <a:r>
              <a:rPr lang="en-US" altLang="fr-FR" baseline="0" dirty="0" smtClean="0"/>
              <a:t> petite </a:t>
            </a:r>
            <a:r>
              <a:rPr lang="en-US" altLang="fr-FR" baseline="0" dirty="0" err="1" smtClean="0"/>
              <a:t>organisation</a:t>
            </a:r>
            <a:endParaRPr lang="en-US" altLang="fr-FR" baseline="0" dirty="0" smtClean="0"/>
          </a:p>
          <a:p>
            <a:pPr eaLnBrk="1" hangingPunct="1"/>
            <a:r>
              <a:rPr lang="en-US" altLang="fr-FR" baseline="0" dirty="0" smtClean="0"/>
              <a:t>Client : </a:t>
            </a:r>
            <a:r>
              <a:rPr lang="en-US" altLang="fr-FR" baseline="0" dirty="0" err="1" smtClean="0"/>
              <a:t>Flexibilité</a:t>
            </a:r>
            <a:r>
              <a:rPr lang="en-US" altLang="fr-FR" baseline="0" dirty="0" smtClean="0"/>
              <a:t> </a:t>
            </a:r>
            <a:r>
              <a:rPr lang="en-US" altLang="fr-FR" baseline="0" dirty="0" err="1" smtClean="0"/>
              <a:t>mais</a:t>
            </a:r>
            <a:r>
              <a:rPr lang="en-US" altLang="fr-FR" baseline="0" dirty="0" smtClean="0"/>
              <a:t> pas de </a:t>
            </a:r>
            <a:r>
              <a:rPr lang="en-US" altLang="fr-FR" baseline="0" dirty="0" err="1" smtClean="0"/>
              <a:t>garantie</a:t>
            </a:r>
            <a:r>
              <a:rPr lang="en-US" altLang="fr-FR" baseline="0" dirty="0" smtClean="0"/>
              <a:t> </a:t>
            </a:r>
            <a:r>
              <a:rPr lang="en-US" altLang="fr-FR" baseline="0" dirty="0" err="1" smtClean="0"/>
              <a:t>ni</a:t>
            </a:r>
            <a:r>
              <a:rPr lang="en-US" altLang="fr-FR" baseline="0" dirty="0" smtClean="0"/>
              <a:t> de </a:t>
            </a:r>
            <a:r>
              <a:rPr lang="en-US" altLang="fr-FR" baseline="0" dirty="0" err="1" smtClean="0"/>
              <a:t>contrôle</a:t>
            </a:r>
            <a:endParaRPr lang="en-US" altLang="fr-FR" dirty="0" smtClean="0"/>
          </a:p>
        </p:txBody>
      </p:sp>
    </p:spTree>
    <p:extLst>
      <p:ext uri="{BB962C8B-B14F-4D97-AF65-F5344CB8AC3E}">
        <p14:creationId xmlns:p14="http://schemas.microsoft.com/office/powerpoint/2010/main" val="32577876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88900" y="742950"/>
            <a:ext cx="6619875" cy="3724275"/>
          </a:xfrm>
          <a:ln/>
        </p:spPr>
      </p:sp>
      <p:sp>
        <p:nvSpPr>
          <p:cNvPr id="33795" name="Rectangle 3"/>
          <p:cNvSpPr>
            <a:spLocks noGrp="1" noChangeArrowheads="1"/>
          </p:cNvSpPr>
          <p:nvPr>
            <p:ph type="body" idx="1"/>
          </p:nvPr>
        </p:nvSpPr>
        <p:spPr>
          <a:xfrm>
            <a:off x="679768" y="4716313"/>
            <a:ext cx="5438140" cy="4713114"/>
          </a:xfrm>
          <a:noFill/>
        </p:spPr>
        <p:txBody>
          <a:bodyPr/>
          <a:lstStyle/>
          <a:p>
            <a:pPr eaLnBrk="1" hangingPunct="1"/>
            <a:endParaRPr lang="en-US" altLang="fr-FR" b="1" smtClean="0"/>
          </a:p>
        </p:txBody>
      </p:sp>
    </p:spTree>
    <p:extLst>
      <p:ext uri="{BB962C8B-B14F-4D97-AF65-F5344CB8AC3E}">
        <p14:creationId xmlns:p14="http://schemas.microsoft.com/office/powerpoint/2010/main" val="531767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88900" y="742950"/>
            <a:ext cx="6619875" cy="3724275"/>
          </a:xfrm>
          <a:ln/>
        </p:spPr>
      </p:sp>
      <p:sp>
        <p:nvSpPr>
          <p:cNvPr id="34819" name="Rectangle 3"/>
          <p:cNvSpPr>
            <a:spLocks noGrp="1" noChangeArrowheads="1"/>
          </p:cNvSpPr>
          <p:nvPr>
            <p:ph type="body" idx="1"/>
          </p:nvPr>
        </p:nvSpPr>
        <p:spPr>
          <a:xfrm>
            <a:off x="679768" y="4716313"/>
            <a:ext cx="5438140" cy="4713114"/>
          </a:xfrm>
          <a:noFill/>
        </p:spPr>
        <p:txBody>
          <a:bodyPr/>
          <a:lstStyle/>
          <a:p>
            <a:pPr eaLnBrk="1" hangingPunct="1"/>
            <a:r>
              <a:rPr lang="en-US" altLang="fr-FR" dirty="0" smtClean="0"/>
              <a:t>Client : </a:t>
            </a:r>
            <a:r>
              <a:rPr lang="en-US" altLang="fr-FR" dirty="0" err="1" smtClean="0"/>
              <a:t>perte</a:t>
            </a:r>
            <a:r>
              <a:rPr lang="en-US" altLang="fr-FR" dirty="0" smtClean="0"/>
              <a:t> de </a:t>
            </a:r>
            <a:r>
              <a:rPr lang="en-US" altLang="fr-FR" dirty="0" err="1" smtClean="0"/>
              <a:t>flexibilité</a:t>
            </a:r>
            <a:r>
              <a:rPr lang="en-US" altLang="fr-FR" dirty="0" smtClean="0"/>
              <a:t> </a:t>
            </a:r>
            <a:r>
              <a:rPr lang="en-US" altLang="fr-FR" dirty="0" err="1" smtClean="0"/>
              <a:t>mais</a:t>
            </a:r>
            <a:r>
              <a:rPr lang="en-US" altLang="fr-FR" dirty="0" smtClean="0"/>
              <a:t> </a:t>
            </a:r>
            <a:r>
              <a:rPr lang="en-US" altLang="fr-FR" dirty="0" err="1" smtClean="0"/>
              <a:t>niveau</a:t>
            </a:r>
            <a:r>
              <a:rPr lang="en-US" altLang="fr-FR" dirty="0" smtClean="0"/>
              <a:t> de service (</a:t>
            </a:r>
            <a:r>
              <a:rPr lang="en-US" altLang="fr-FR" dirty="0" err="1" smtClean="0"/>
              <a:t>garantie</a:t>
            </a:r>
            <a:r>
              <a:rPr lang="en-US" altLang="fr-FR" dirty="0" smtClean="0"/>
              <a:t>) + </a:t>
            </a:r>
            <a:r>
              <a:rPr lang="en-US" altLang="fr-FR" dirty="0" err="1" smtClean="0"/>
              <a:t>contrôle</a:t>
            </a:r>
            <a:r>
              <a:rPr lang="en-US" altLang="fr-FR" dirty="0" smtClean="0"/>
              <a:t> possible </a:t>
            </a:r>
          </a:p>
          <a:p>
            <a:pPr eaLnBrk="1" hangingPunct="1"/>
            <a:r>
              <a:rPr lang="en-US" altLang="fr-FR" dirty="0" smtClean="0"/>
              <a:t>Ownership</a:t>
            </a:r>
            <a:r>
              <a:rPr lang="en-US" altLang="fr-FR" baseline="0" dirty="0" smtClean="0"/>
              <a:t> des </a:t>
            </a:r>
            <a:r>
              <a:rPr lang="en-US" altLang="fr-FR" baseline="0" dirty="0" err="1" smtClean="0"/>
              <a:t>demandes</a:t>
            </a:r>
            <a:r>
              <a:rPr lang="en-US" altLang="fr-FR" baseline="0" dirty="0" smtClean="0"/>
              <a:t>/changes …</a:t>
            </a:r>
          </a:p>
          <a:p>
            <a:pPr eaLnBrk="1" hangingPunct="1"/>
            <a:r>
              <a:rPr lang="en-US" altLang="fr-FR" baseline="0" dirty="0" err="1" smtClean="0"/>
              <a:t>Rôles</a:t>
            </a:r>
            <a:r>
              <a:rPr lang="en-US" altLang="fr-FR" baseline="0" dirty="0" smtClean="0"/>
              <a:t> </a:t>
            </a:r>
            <a:r>
              <a:rPr lang="en-US" altLang="fr-FR" baseline="0" dirty="0" err="1" smtClean="0"/>
              <a:t>doivent</a:t>
            </a:r>
            <a:r>
              <a:rPr lang="en-US" altLang="fr-FR" baseline="0" dirty="0" smtClean="0"/>
              <a:t> </a:t>
            </a:r>
            <a:r>
              <a:rPr lang="en-US" altLang="fr-FR" baseline="0" dirty="0" err="1" smtClean="0"/>
              <a:t>être</a:t>
            </a:r>
            <a:r>
              <a:rPr lang="en-US" altLang="fr-FR" baseline="0" dirty="0" smtClean="0"/>
              <a:t> </a:t>
            </a:r>
            <a:r>
              <a:rPr lang="en-US" altLang="fr-FR" baseline="0" dirty="0" err="1" smtClean="0"/>
              <a:t>clairs</a:t>
            </a:r>
            <a:r>
              <a:rPr lang="en-US" altLang="fr-FR" baseline="0" dirty="0" smtClean="0"/>
              <a:t> : </a:t>
            </a:r>
            <a:r>
              <a:rPr lang="en-US" altLang="fr-FR" baseline="0" dirty="0" err="1" smtClean="0"/>
              <a:t>Demandeur</a:t>
            </a:r>
            <a:r>
              <a:rPr lang="en-US" altLang="fr-FR" baseline="0" dirty="0" smtClean="0"/>
              <a:t> et </a:t>
            </a:r>
            <a:r>
              <a:rPr lang="en-US" altLang="fr-FR" baseline="0" dirty="0" err="1" smtClean="0"/>
              <a:t>gestionnaire</a:t>
            </a:r>
            <a:r>
              <a:rPr lang="en-US" altLang="fr-FR" baseline="0" dirty="0" smtClean="0"/>
              <a:t> </a:t>
            </a:r>
            <a:r>
              <a:rPr lang="en-US" altLang="fr-FR" baseline="0" dirty="0" err="1" smtClean="0"/>
              <a:t>en</a:t>
            </a:r>
            <a:r>
              <a:rPr lang="en-US" altLang="fr-FR" baseline="0" dirty="0" smtClean="0"/>
              <a:t> </a:t>
            </a:r>
            <a:r>
              <a:rPr lang="en-US" altLang="fr-FR" baseline="0" dirty="0" err="1" smtClean="0"/>
              <a:t>même</a:t>
            </a:r>
            <a:r>
              <a:rPr lang="en-US" altLang="fr-FR" baseline="0" dirty="0" smtClean="0"/>
              <a:t> temps</a:t>
            </a:r>
            <a:endParaRPr lang="en-US" altLang="fr-FR" dirty="0" smtClean="0"/>
          </a:p>
          <a:p>
            <a:pPr eaLnBrk="1" hangingPunct="1"/>
            <a:endParaRPr lang="en-US" altLang="fr-FR" dirty="0" smtClean="0"/>
          </a:p>
        </p:txBody>
      </p:sp>
    </p:spTree>
    <p:extLst>
      <p:ext uri="{BB962C8B-B14F-4D97-AF65-F5344CB8AC3E}">
        <p14:creationId xmlns:p14="http://schemas.microsoft.com/office/powerpoint/2010/main" val="1704608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B2D31976-9B74-4DEB-BA7A-338D8B7DCAC4}" type="slidenum">
              <a:rPr lang="en-GB" altLang="en-US" smtClean="0">
                <a:latin typeface="Calibri" pitchFamily="34" charset="0"/>
              </a:rPr>
              <a:pPr fontAlgn="base">
                <a:spcBef>
                  <a:spcPct val="0"/>
                </a:spcBef>
                <a:spcAft>
                  <a:spcPct val="0"/>
                </a:spcAft>
                <a:defRPr/>
              </a:pPr>
              <a:t>9</a:t>
            </a:fld>
            <a:endParaRPr lang="fr-BE" altLang="en-US" smtClean="0">
              <a:latin typeface="Calibri" pitchFamily="34" charset="0"/>
            </a:endParaRPr>
          </a:p>
        </p:txBody>
      </p:sp>
    </p:spTree>
    <p:extLst>
      <p:ext uri="{BB962C8B-B14F-4D97-AF65-F5344CB8AC3E}">
        <p14:creationId xmlns:p14="http://schemas.microsoft.com/office/powerpoint/2010/main" val="1576742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994D5CD-FD4C-4BF8-9431-AB7F9823A18E}" type="slidenum">
              <a:rPr lang="nl-NL" altLang="fr-FR" smtClean="0"/>
              <a:pPr eaLnBrk="1" hangingPunct="1">
                <a:spcBef>
                  <a:spcPct val="0"/>
                </a:spcBef>
              </a:pPr>
              <a:t>84</a:t>
            </a:fld>
            <a:endParaRPr lang="nl-NL" altLang="fr-FR" smtClean="0"/>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fr-FR" dirty="0" smtClean="0"/>
              <a:t>Bestuurders en businessverantwoordelijken moeten zicht krijgen op de toegevoegde waarde van ICT voor het onderscheidend vermogen, en ICT niet louter zien als een oplossing voor problemen. </a:t>
            </a:r>
            <a:r>
              <a:rPr lang="nl-BE" altLang="fr-FR" dirty="0" err="1" smtClean="0"/>
              <a:t>Zoniet</a:t>
            </a:r>
            <a:r>
              <a:rPr lang="nl-BE" altLang="fr-FR" dirty="0" smtClean="0"/>
              <a:t> blijft ICT voor hen de verantwoordelijkheid van de ICT-manager en niet van zichzelf.</a:t>
            </a:r>
          </a:p>
          <a:p>
            <a:endParaRPr lang="nl-BE" altLang="fr-FR" dirty="0" smtClean="0"/>
          </a:p>
          <a:p>
            <a:r>
              <a:rPr lang="nl-BE" altLang="fr-FR" dirty="0" smtClean="0"/>
              <a:t>Wereldwijde enquête 2004: 60% van de </a:t>
            </a:r>
            <a:r>
              <a:rPr lang="nl-BE" altLang="fr-FR" dirty="0" err="1" smtClean="0"/>
              <a:t>CEO’s</a:t>
            </a:r>
            <a:r>
              <a:rPr lang="nl-BE" altLang="fr-FR" dirty="0" smtClean="0"/>
              <a:t> zien ICT vandaag als een beperking voor hun groei (veranderingen zijn te moeilijk).</a:t>
            </a:r>
          </a:p>
          <a:p>
            <a:endParaRPr lang="nl-BE" altLang="fr-FR" dirty="0" smtClean="0"/>
          </a:p>
          <a:p>
            <a:r>
              <a:rPr lang="nl-BE" altLang="fr-FR" dirty="0" smtClean="0"/>
              <a:t>Meer ambitie van ICT-managers om door te groeien tot CEO ?</a:t>
            </a:r>
            <a:endParaRPr lang="fr-FR" altLang="fr-FR" dirty="0" smtClean="0"/>
          </a:p>
        </p:txBody>
      </p:sp>
    </p:spTree>
    <p:extLst>
      <p:ext uri="{BB962C8B-B14F-4D97-AF65-F5344CB8AC3E}">
        <p14:creationId xmlns:p14="http://schemas.microsoft.com/office/powerpoint/2010/main" val="4821216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BBA5BEB-35B1-4FDD-A5E4-FFEDC09AD683}" type="slidenum">
              <a:rPr lang="nl-NL" altLang="fr-FR" smtClean="0"/>
              <a:pPr eaLnBrk="1" hangingPunct="1">
                <a:spcBef>
                  <a:spcPct val="0"/>
                </a:spcBef>
              </a:pPr>
              <a:t>85</a:t>
            </a:fld>
            <a:endParaRPr lang="nl-NL" altLang="fr-FR" smtClean="0"/>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fr-FR" smtClean="0"/>
              <a:t>ICT-verantwoordelijken moeten klemtoon leggen op waardetoevoeging voor kernactiviteiten van de business en onderscheid maken tussen strategische en niet-strategische uitgaven.</a:t>
            </a:r>
            <a:endParaRPr lang="fr-FR" altLang="fr-FR" smtClean="0"/>
          </a:p>
        </p:txBody>
      </p:sp>
    </p:spTree>
    <p:extLst>
      <p:ext uri="{BB962C8B-B14F-4D97-AF65-F5344CB8AC3E}">
        <p14:creationId xmlns:p14="http://schemas.microsoft.com/office/powerpoint/2010/main" val="3660847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10</a:t>
            </a:fld>
            <a:endParaRPr lang="fr-FR"/>
          </a:p>
        </p:txBody>
      </p:sp>
    </p:spTree>
    <p:extLst>
      <p:ext uri="{BB962C8B-B14F-4D97-AF65-F5344CB8AC3E}">
        <p14:creationId xmlns:p14="http://schemas.microsoft.com/office/powerpoint/2010/main" val="466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11</a:t>
            </a:fld>
            <a:endParaRPr lang="fr-FR"/>
          </a:p>
        </p:txBody>
      </p:sp>
    </p:spTree>
    <p:extLst>
      <p:ext uri="{BB962C8B-B14F-4D97-AF65-F5344CB8AC3E}">
        <p14:creationId xmlns:p14="http://schemas.microsoft.com/office/powerpoint/2010/main" val="3851178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12</a:t>
            </a:fld>
            <a:endParaRPr lang="fr-FR"/>
          </a:p>
        </p:txBody>
      </p:sp>
    </p:spTree>
    <p:extLst>
      <p:ext uri="{BB962C8B-B14F-4D97-AF65-F5344CB8AC3E}">
        <p14:creationId xmlns:p14="http://schemas.microsoft.com/office/powerpoint/2010/main" val="444880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13</a:t>
            </a:fld>
            <a:endParaRPr lang="fr-FR"/>
          </a:p>
        </p:txBody>
      </p:sp>
    </p:spTree>
    <p:extLst>
      <p:ext uri="{BB962C8B-B14F-4D97-AF65-F5344CB8AC3E}">
        <p14:creationId xmlns:p14="http://schemas.microsoft.com/office/powerpoint/2010/main" val="331613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18</a:t>
            </a:fld>
            <a:endParaRPr lang="fr-FR"/>
          </a:p>
        </p:txBody>
      </p:sp>
    </p:spTree>
    <p:extLst>
      <p:ext uri="{BB962C8B-B14F-4D97-AF65-F5344CB8AC3E}">
        <p14:creationId xmlns:p14="http://schemas.microsoft.com/office/powerpoint/2010/main" val="369532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11371950"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Tree>
    <p:extLst>
      <p:ext uri="{BB962C8B-B14F-4D97-AF65-F5344CB8AC3E}">
        <p14:creationId xmlns:p14="http://schemas.microsoft.com/office/powerpoint/2010/main" val="3501250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945" y="1559658"/>
            <a:ext cx="9588500" cy="4752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753" y="5805266"/>
            <a:ext cx="731520" cy="592975"/>
          </a:xfrm>
          <a:prstGeom prst="rect">
            <a:avLst/>
          </a:prstGeom>
        </p:spPr>
      </p:pic>
      <p:sp>
        <p:nvSpPr>
          <p:cNvPr id="14" name="Slide Number Placeholder 13"/>
          <p:cNvSpPr>
            <a:spLocks noGrp="1"/>
          </p:cNvSpPr>
          <p:nvPr>
            <p:ph type="sldNum" sz="quarter" idx="12"/>
          </p:nvPr>
        </p:nvSpPr>
        <p:spPr/>
        <p:txBody>
          <a:bodyPr/>
          <a:lstStyle/>
          <a:p>
            <a:pPr eaLnBrk="1" hangingPunct="1"/>
            <a:fld id="{8483D1CC-6253-4D55-A666-BC1F11630486}" type="slidenum">
              <a:rPr lang="nl-BE" smtClean="0"/>
              <a:pPr eaLnBrk="1" hangingPunct="1"/>
              <a:t>‹#›</a:t>
            </a:fld>
            <a:endParaRPr lang="nl-BE" dirty="0"/>
          </a:p>
        </p:txBody>
      </p:sp>
      <p:sp>
        <p:nvSpPr>
          <p:cNvPr id="15" name="Title 1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28260913"/>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dia+tekst">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5677840" y="6266287"/>
            <a:ext cx="2978827"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806350" y="6266287"/>
            <a:ext cx="4752805"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3 februari 2021</a:t>
            </a:r>
            <a:endParaRPr lang="nl-NL" dirty="0"/>
          </a:p>
        </p:txBody>
      </p:sp>
      <p:sp>
        <p:nvSpPr>
          <p:cNvPr id="12" name="Tijdelijke aanduiding voor titel 1"/>
          <p:cNvSpPr>
            <a:spLocks noGrp="1"/>
          </p:cNvSpPr>
          <p:nvPr>
            <p:ph type="title"/>
          </p:nvPr>
        </p:nvSpPr>
        <p:spPr>
          <a:xfrm>
            <a:off x="-1012775" y="302381"/>
            <a:ext cx="9963251" cy="604762"/>
          </a:xfrm>
          <a:prstGeom prst="roundRect">
            <a:avLst>
              <a:gd name="adj" fmla="val 50000"/>
            </a:avLst>
          </a:prstGeom>
          <a:solidFill>
            <a:srgbClr val="0F879D"/>
          </a:solidFill>
          <a:ln>
            <a:noFill/>
          </a:ln>
          <a:effectLst/>
        </p:spPr>
        <p:txBody>
          <a:bodyPr vert="horz" lIns="1296000" tIns="140400" rIns="91440" bIns="140400" rtlCol="0" anchor="ctr">
            <a:noAutofit/>
          </a:bodyPr>
          <a:lstStyle>
            <a:lvl1pPr>
              <a:defRPr sz="2800"/>
            </a:lvl1pPr>
          </a:lstStyle>
          <a:p>
            <a:r>
              <a:rPr lang="nl-BE" dirty="0" smtClean="0"/>
              <a:t>Titelstijl van model bewerken</a:t>
            </a:r>
            <a:endParaRPr lang="nl-NL" dirty="0"/>
          </a:p>
        </p:txBody>
      </p:sp>
      <p:sp>
        <p:nvSpPr>
          <p:cNvPr id="9" name="Tijdelijke aanduiding voor tekst 4"/>
          <p:cNvSpPr>
            <a:spLocks noGrp="1"/>
          </p:cNvSpPr>
          <p:nvPr>
            <p:ph type="body" sz="quarter" idx="11"/>
          </p:nvPr>
        </p:nvSpPr>
        <p:spPr>
          <a:xfrm>
            <a:off x="806451" y="1208599"/>
            <a:ext cx="10598149" cy="4905955"/>
          </a:xfrm>
          <a:prstGeom prst="rect">
            <a:avLst/>
          </a:prstGeom>
        </p:spPr>
        <p:txBody>
          <a:bodyPr vert="horz"/>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Tree>
    <p:extLst>
      <p:ext uri="{BB962C8B-B14F-4D97-AF65-F5344CB8AC3E}">
        <p14:creationId xmlns:p14="http://schemas.microsoft.com/office/powerpoint/2010/main" val="1522314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800"/>
            </a:lvl1pPr>
          </a:lstStyle>
          <a:p>
            <a:r>
              <a:rPr lang="en-US" dirty="0" smtClean="0"/>
              <a:t>Click to edit Master title style</a:t>
            </a:r>
            <a:endParaRPr lang="fr-BE" dirty="0"/>
          </a:p>
        </p:txBody>
      </p:sp>
      <p:sp>
        <p:nvSpPr>
          <p:cNvPr id="3" name="Tijdelijke aanduiding voor dianummer 5"/>
          <p:cNvSpPr>
            <a:spLocks noGrp="1"/>
          </p:cNvSpPr>
          <p:nvPr>
            <p:ph type="sldNum" sz="quarter" idx="4"/>
          </p:nvPr>
        </p:nvSpPr>
        <p:spPr>
          <a:xfrm>
            <a:off x="5677840" y="6266287"/>
            <a:ext cx="2978827"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4" name="Tijdelijke aanduiding voor datum 6"/>
          <p:cNvSpPr>
            <a:spLocks noGrp="1"/>
          </p:cNvSpPr>
          <p:nvPr>
            <p:ph type="dt" sz="half" idx="2"/>
          </p:nvPr>
        </p:nvSpPr>
        <p:spPr>
          <a:xfrm>
            <a:off x="806350" y="6266287"/>
            <a:ext cx="4752805"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3 februari 2021</a:t>
            </a:r>
            <a:endParaRPr lang="nl-NL" dirty="0"/>
          </a:p>
        </p:txBody>
      </p:sp>
    </p:spTree>
    <p:extLst>
      <p:ext uri="{BB962C8B-B14F-4D97-AF65-F5344CB8AC3E}">
        <p14:creationId xmlns:p14="http://schemas.microsoft.com/office/powerpoint/2010/main" val="2630179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eg">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5677840" y="6266287"/>
            <a:ext cx="2978827"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806350" y="6266287"/>
            <a:ext cx="4752805"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3 februari 2021</a:t>
            </a:r>
            <a:endParaRPr lang="nl-NL" dirty="0"/>
          </a:p>
        </p:txBody>
      </p:sp>
    </p:spTree>
    <p:extLst>
      <p:ext uri="{BB962C8B-B14F-4D97-AF65-F5344CB8AC3E}">
        <p14:creationId xmlns:p14="http://schemas.microsoft.com/office/powerpoint/2010/main" val="4068275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800"/>
            </a:lvl1pPr>
          </a:lstStyle>
          <a:p>
            <a:r>
              <a:rPr lang="en-US" dirty="0" smtClean="0"/>
              <a:t>Click to edit Master title style</a:t>
            </a:r>
            <a:endParaRPr lang="fr-BE" dirty="0"/>
          </a:p>
        </p:txBody>
      </p:sp>
      <p:sp>
        <p:nvSpPr>
          <p:cNvPr id="3" name="Content Placeholder 2"/>
          <p:cNvSpPr>
            <a:spLocks noGrp="1"/>
          </p:cNvSpPr>
          <p:nvPr>
            <p:ph idx="1"/>
          </p:nvPr>
        </p:nvSpPr>
        <p:spPr>
          <a:xfrm>
            <a:off x="609600" y="1125539"/>
            <a:ext cx="10972800" cy="49955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Tijdelijke aanduiding voor dianummer 5"/>
          <p:cNvSpPr>
            <a:spLocks noGrp="1"/>
          </p:cNvSpPr>
          <p:nvPr>
            <p:ph type="sldNum" sz="quarter" idx="4"/>
          </p:nvPr>
        </p:nvSpPr>
        <p:spPr>
          <a:xfrm>
            <a:off x="5677840" y="6266287"/>
            <a:ext cx="2978827"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5" name="Tijdelijke aanduiding voor datum 6"/>
          <p:cNvSpPr>
            <a:spLocks noGrp="1"/>
          </p:cNvSpPr>
          <p:nvPr>
            <p:ph type="dt" sz="half" idx="2"/>
          </p:nvPr>
        </p:nvSpPr>
        <p:spPr>
          <a:xfrm>
            <a:off x="806350" y="6266287"/>
            <a:ext cx="4752805"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3 februari 2021</a:t>
            </a:r>
            <a:endParaRPr lang="nl-NL" dirty="0"/>
          </a:p>
        </p:txBody>
      </p:sp>
    </p:spTree>
    <p:extLst>
      <p:ext uri="{BB962C8B-B14F-4D97-AF65-F5344CB8AC3E}">
        <p14:creationId xmlns:p14="http://schemas.microsoft.com/office/powerpoint/2010/main" val="2454106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dia+grafiek">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5677840" y="6266287"/>
            <a:ext cx="2978827"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806350" y="6266287"/>
            <a:ext cx="4752805"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3 februari 2021</a:t>
            </a:r>
            <a:endParaRPr lang="nl-NL" dirty="0"/>
          </a:p>
        </p:txBody>
      </p:sp>
      <p:sp>
        <p:nvSpPr>
          <p:cNvPr id="12" name="Tijdelijke aanduiding voor titel 1"/>
          <p:cNvSpPr>
            <a:spLocks noGrp="1"/>
          </p:cNvSpPr>
          <p:nvPr>
            <p:ph type="title"/>
          </p:nvPr>
        </p:nvSpPr>
        <p:spPr>
          <a:xfrm>
            <a:off x="-1012775" y="302381"/>
            <a:ext cx="9963251" cy="604762"/>
          </a:xfrm>
          <a:prstGeom prst="roundRect">
            <a:avLst>
              <a:gd name="adj" fmla="val 50000"/>
            </a:avLst>
          </a:prstGeom>
          <a:solidFill>
            <a:srgbClr val="0F879D"/>
          </a:solidFill>
          <a:ln>
            <a:noFill/>
          </a:ln>
          <a:effectLst/>
        </p:spPr>
        <p:txBody>
          <a:bodyPr vert="horz" lIns="1296000" tIns="140400" rIns="91440" bIns="140400" rtlCol="0" anchor="ctr">
            <a:noAutofit/>
          </a:bodyPr>
          <a:lstStyle>
            <a:lvl1pPr>
              <a:defRPr sz="2800"/>
            </a:lvl1pPr>
          </a:lstStyle>
          <a:p>
            <a:r>
              <a:rPr lang="nl-BE" dirty="0" smtClean="0"/>
              <a:t>Titelstijl van model bewerken</a:t>
            </a:r>
            <a:endParaRPr lang="nl-NL" dirty="0"/>
          </a:p>
        </p:txBody>
      </p:sp>
      <p:sp>
        <p:nvSpPr>
          <p:cNvPr id="8" name="Tijdelijke aanduiding voor grafiek 2"/>
          <p:cNvSpPr>
            <a:spLocks noGrp="1"/>
          </p:cNvSpPr>
          <p:nvPr>
            <p:ph type="chart" sz="quarter" idx="12" hasCustomPrompt="1"/>
          </p:nvPr>
        </p:nvSpPr>
        <p:spPr>
          <a:xfrm>
            <a:off x="806451" y="1335088"/>
            <a:ext cx="10598149" cy="4340225"/>
          </a:xfrm>
          <a:prstGeom prst="rect">
            <a:avLst/>
          </a:prstGeom>
        </p:spPr>
        <p:txBody>
          <a:bodyPr vert="horz" anchor="ctr"/>
          <a:lstStyle>
            <a:lvl1pPr marL="0" indent="0" algn="ctr">
              <a:buNone/>
              <a:defRPr/>
            </a:lvl1pPr>
          </a:lstStyle>
          <a:p>
            <a:r>
              <a:rPr lang="nl-NL" dirty="0" smtClean="0"/>
              <a:t>Voeg een grafiek in</a:t>
            </a:r>
            <a:endParaRPr lang="nl-NL" dirty="0"/>
          </a:p>
        </p:txBody>
      </p:sp>
    </p:spTree>
    <p:extLst>
      <p:ext uri="{BB962C8B-B14F-4D97-AF65-F5344CB8AC3E}">
        <p14:creationId xmlns:p14="http://schemas.microsoft.com/office/powerpoint/2010/main" val="1745297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
        <p:nvSpPr>
          <p:cNvPr id="3" name="Rectangle 2"/>
          <p:cNvSpPr/>
          <p:nvPr userDrawn="1"/>
        </p:nvSpPr>
        <p:spPr>
          <a:xfrm>
            <a:off x="10719" y="836712"/>
            <a:ext cx="1216246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202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5258304"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
        <p:nvSpPr>
          <p:cNvPr id="6" name="Content Placeholder 14">
            <a:extLst>
              <a:ext uri="{FF2B5EF4-FFF2-40B4-BE49-F238E27FC236}">
                <a16:creationId xmlns:a16="http://schemas.microsoft.com/office/drawing/2014/main" id="{5CB5A0A6-E63B-BC41-8540-D1E4EA5237ED}"/>
              </a:ext>
            </a:extLst>
          </p:cNvPr>
          <p:cNvSpPr>
            <a:spLocks noGrp="1"/>
          </p:cNvSpPr>
          <p:nvPr>
            <p:ph sz="quarter" idx="15"/>
          </p:nvPr>
        </p:nvSpPr>
        <p:spPr>
          <a:xfrm>
            <a:off x="6563170" y="1379912"/>
            <a:ext cx="5284703"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854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45B42A2-12DC-D04A-88D3-A93CC82DF348}" type="slidenum">
              <a:rPr lang="en-US" smtClean="0"/>
              <a:pPr/>
              <a:t>‹#›</a:t>
            </a:fld>
            <a:endParaRPr lang="en-US" dirty="0"/>
          </a:p>
        </p:txBody>
      </p:sp>
      <p:grpSp>
        <p:nvGrpSpPr>
          <p:cNvPr id="4" name="Group 3"/>
          <p:cNvGrpSpPr/>
          <p:nvPr userDrawn="1"/>
        </p:nvGrpSpPr>
        <p:grpSpPr>
          <a:xfrm>
            <a:off x="-1" y="0"/>
            <a:ext cx="12192001" cy="6073253"/>
            <a:chOff x="-1" y="0"/>
            <a:chExt cx="12192001" cy="6073253"/>
          </a:xfrm>
        </p:grpSpPr>
        <p:sp>
          <p:nvSpPr>
            <p:cNvPr id="5" name="Rectangle 4"/>
            <p:cNvSpPr/>
            <p:nvPr userDrawn="1"/>
          </p:nvSpPr>
          <p:spPr>
            <a:xfrm>
              <a:off x="-1" y="3384644"/>
              <a:ext cx="12192001" cy="2688609"/>
            </a:xfrm>
            <a:prstGeom prst="rect">
              <a:avLst/>
            </a:prstGeom>
            <a:solidFill>
              <a:srgbClr val="D23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p:cNvSpPr/>
            <p:nvPr userDrawn="1"/>
          </p:nvSpPr>
          <p:spPr>
            <a:xfrm>
              <a:off x="-1" y="0"/>
              <a:ext cx="3452885" cy="3438407"/>
            </a:xfrm>
            <a:prstGeom prst="rtTriangle">
              <a:avLst/>
            </a:prstGeom>
            <a:solidFill>
              <a:srgbClr val="D23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1"/>
          <p:cNvSpPr>
            <a:spLocks noGrp="1"/>
          </p:cNvSpPr>
          <p:nvPr>
            <p:ph type="title"/>
          </p:nvPr>
        </p:nvSpPr>
        <p:spPr>
          <a:xfrm>
            <a:off x="538281" y="3816183"/>
            <a:ext cx="11115438" cy="1825531"/>
          </a:xfrm>
        </p:spPr>
        <p:txBody>
          <a:bodyPr anchor="ctr">
            <a:normAutofit/>
          </a:bodyPr>
          <a:lstStyle>
            <a:lvl1pPr algn="ctr">
              <a:defRPr sz="5400" b="1">
                <a:solidFill>
                  <a:schemeClr val="bg1"/>
                </a:solidFill>
              </a:defRPr>
            </a:lvl1pPr>
          </a:lstStyle>
          <a:p>
            <a:r>
              <a:rPr lang="en-US"/>
              <a:t>Click to edit Master title style</a:t>
            </a:r>
          </a:p>
        </p:txBody>
      </p:sp>
    </p:spTree>
    <p:extLst>
      <p:ext uri="{BB962C8B-B14F-4D97-AF65-F5344CB8AC3E}">
        <p14:creationId xmlns:p14="http://schemas.microsoft.com/office/powerpoint/2010/main" val="2418469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600"/>
            </a:lvl3pPr>
            <a:lvl4pPr marL="1600200" indent="-228600">
              <a:buFont typeface="Calibri" panose="020F0502020204030204" pitchFamily="34" charset="0"/>
              <a:buChar cha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Slide Number Placeholder 5"/>
          <p:cNvSpPr>
            <a:spLocks noGrp="1"/>
          </p:cNvSpPr>
          <p:nvPr>
            <p:ph type="sldNum" sz="quarter" idx="10"/>
          </p:nvPr>
        </p:nvSpPr>
        <p:spPr/>
        <p:txBody>
          <a:bodyPr/>
          <a:lstStyle>
            <a:lvl1pPr>
              <a:defRPr/>
            </a:lvl1pPr>
          </a:lstStyle>
          <a:p>
            <a:pPr>
              <a:defRPr/>
            </a:pPr>
            <a:fld id="{7A7F1E79-8225-48A0-95BD-5254C3720E2D}" type="slidenum">
              <a:rPr lang="en-GB"/>
              <a:pPr>
                <a:defRPr/>
              </a:pPr>
              <a:t>‹#›</a:t>
            </a:fld>
            <a:endParaRPr lang="en-GB"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1915021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BE" dirty="0"/>
          </a:p>
        </p:txBody>
      </p:sp>
      <p:sp>
        <p:nvSpPr>
          <p:cNvPr id="3" name="Text Placeholder 2"/>
          <p:cNvSpPr>
            <a:spLocks noGrp="1"/>
          </p:cNvSpPr>
          <p:nvPr>
            <p:ph type="body" idx="1"/>
          </p:nvPr>
        </p:nvSpPr>
        <p:spPr>
          <a:xfrm>
            <a:off x="609600" y="1535113"/>
            <a:ext cx="5386917" cy="639762"/>
          </a:xfrm>
        </p:spPr>
        <p:txBody>
          <a:bodyPr anchor="b">
            <a:noAutofit/>
          </a:bodyPr>
          <a:lstStyle>
            <a:lvl1pPr marL="0" indent="0">
              <a:buNone/>
              <a:defRPr sz="2400" b="0">
                <a:solidFill>
                  <a:srgbClr val="B1027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0">
                <a:solidFill>
                  <a:srgbClr val="B1027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7" name="Date Placeholder 6"/>
          <p:cNvSpPr>
            <a:spLocks noGrp="1"/>
          </p:cNvSpPr>
          <p:nvPr>
            <p:ph type="dt" sz="half" idx="10"/>
          </p:nvPr>
        </p:nvSpPr>
        <p:spPr/>
        <p:txBody>
          <a:bodyPr/>
          <a:lstStyle/>
          <a:p>
            <a:endParaRPr lang="nl-BE"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solidFill>
                  <a:schemeClr val="tx1">
                    <a:lumMod val="65000"/>
                    <a:lumOff val="35000"/>
                  </a:schemeClr>
                </a:solidFill>
              </a:defRPr>
            </a:lvl1p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2085133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endParaRPr lang="nl-BE" dirty="0"/>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endParaRPr lang="nl-BE" dirty="0"/>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a:t>
            </a:fld>
            <a:endParaRPr lang="nl-BE" dirty="0"/>
          </a:p>
        </p:txBody>
      </p:sp>
      <p:sp>
        <p:nvSpPr>
          <p:cNvPr id="12" name="Text Placeholder 11"/>
          <p:cNvSpPr>
            <a:spLocks noGrp="1"/>
          </p:cNvSpPr>
          <p:nvPr>
            <p:ph type="body" sz="quarter" idx="13"/>
          </p:nvPr>
        </p:nvSpPr>
        <p:spPr>
          <a:xfrm>
            <a:off x="527381" y="1052736"/>
            <a:ext cx="11664619" cy="5472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Tree>
    <p:extLst>
      <p:ext uri="{BB962C8B-B14F-4D97-AF65-F5344CB8AC3E}">
        <p14:creationId xmlns:p14="http://schemas.microsoft.com/office/powerpoint/2010/main" val="935749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945" y="1559658"/>
            <a:ext cx="9588500" cy="4752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753" y="5805266"/>
            <a:ext cx="731520" cy="592975"/>
          </a:xfrm>
          <a:prstGeom prst="rect">
            <a:avLst/>
          </a:prstGeom>
        </p:spPr>
      </p:pic>
      <p:sp>
        <p:nvSpPr>
          <p:cNvPr id="14" name="Slide Number Placeholder 13"/>
          <p:cNvSpPr>
            <a:spLocks noGrp="1"/>
          </p:cNvSpPr>
          <p:nvPr>
            <p:ph type="sldNum" sz="quarter" idx="12"/>
          </p:nvPr>
        </p:nvSpPr>
        <p:spPr/>
        <p:txBody>
          <a:bodyPr/>
          <a:lstStyle/>
          <a:p>
            <a:pPr eaLnBrk="1" hangingPunct="1"/>
            <a:fld id="{8483D1CC-6253-4D55-A666-BC1F11630486}" type="slidenum">
              <a:rPr lang="nl-BE" smtClean="0"/>
              <a:pPr eaLnBrk="1" hangingPunct="1"/>
              <a:t>‹#›</a:t>
            </a:fld>
            <a:endParaRPr lang="nl-BE" dirty="0"/>
          </a:p>
        </p:txBody>
      </p:sp>
      <p:sp>
        <p:nvSpPr>
          <p:cNvPr id="15" name="Title 1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28679610"/>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945" y="1559658"/>
            <a:ext cx="9588500" cy="4752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753" y="5805266"/>
            <a:ext cx="731520" cy="592975"/>
          </a:xfrm>
          <a:prstGeom prst="rect">
            <a:avLst/>
          </a:prstGeom>
        </p:spPr>
      </p:pic>
      <p:sp>
        <p:nvSpPr>
          <p:cNvPr id="14" name="Slide Number Placeholder 13"/>
          <p:cNvSpPr>
            <a:spLocks noGrp="1"/>
          </p:cNvSpPr>
          <p:nvPr>
            <p:ph type="sldNum" sz="quarter" idx="12"/>
          </p:nvPr>
        </p:nvSpPr>
        <p:spPr/>
        <p:txBody>
          <a:bodyPr/>
          <a:lstStyle/>
          <a:p>
            <a:pPr eaLnBrk="1" hangingPunct="1"/>
            <a:fld id="{8483D1CC-6253-4D55-A666-BC1F11630486}" type="slidenum">
              <a:rPr lang="nl-BE" smtClean="0"/>
              <a:pPr eaLnBrk="1" hangingPunct="1"/>
              <a:t>‹#›</a:t>
            </a:fld>
            <a:endParaRPr lang="nl-BE" dirty="0"/>
          </a:p>
        </p:txBody>
      </p:sp>
      <p:sp>
        <p:nvSpPr>
          <p:cNvPr id="15" name="Title 1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31483289"/>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945" y="1559658"/>
            <a:ext cx="9588500" cy="4752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753" y="5805266"/>
            <a:ext cx="731520" cy="592975"/>
          </a:xfrm>
          <a:prstGeom prst="rect">
            <a:avLst/>
          </a:prstGeom>
        </p:spPr>
      </p:pic>
      <p:sp>
        <p:nvSpPr>
          <p:cNvPr id="14" name="Slide Number Placeholder 13"/>
          <p:cNvSpPr>
            <a:spLocks noGrp="1"/>
          </p:cNvSpPr>
          <p:nvPr>
            <p:ph type="sldNum" sz="quarter" idx="12"/>
          </p:nvPr>
        </p:nvSpPr>
        <p:spPr/>
        <p:txBody>
          <a:bodyPr/>
          <a:lstStyle/>
          <a:p>
            <a:pPr eaLnBrk="1" hangingPunct="1"/>
            <a:fld id="{8483D1CC-6253-4D55-A666-BC1F11630486}" type="slidenum">
              <a:rPr lang="nl-BE" smtClean="0"/>
              <a:pPr eaLnBrk="1" hangingPunct="1"/>
              <a:t>‹#›</a:t>
            </a:fld>
            <a:endParaRPr lang="nl-BE" dirty="0"/>
          </a:p>
        </p:txBody>
      </p:sp>
      <p:sp>
        <p:nvSpPr>
          <p:cNvPr id="15" name="Title 1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26765804"/>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E5CFE3-CBC2-4142-8E83-F27DDEF6D14B}"/>
              </a:ext>
            </a:extLst>
          </p:cNvPr>
          <p:cNvSpPr>
            <a:spLocks noGrp="1"/>
          </p:cNvSpPr>
          <p:nvPr>
            <p:ph type="body" idx="1"/>
          </p:nvPr>
        </p:nvSpPr>
        <p:spPr>
          <a:xfrm>
            <a:off x="339436" y="1342546"/>
            <a:ext cx="1143152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13B767A3-A968-D74A-BCB7-7A91E25575BF}"/>
              </a:ext>
            </a:extLst>
          </p:cNvPr>
          <p:cNvSpPr>
            <a:spLocks noGrp="1"/>
          </p:cNvSpPr>
          <p:nvPr>
            <p:ph type="sldNum" sz="quarter" idx="4"/>
          </p:nvPr>
        </p:nvSpPr>
        <p:spPr>
          <a:xfrm>
            <a:off x="9027761" y="6270274"/>
            <a:ext cx="2743200" cy="365760"/>
          </a:xfrm>
          <a:prstGeom prst="rect">
            <a:avLst/>
          </a:prstGeom>
        </p:spPr>
        <p:txBody>
          <a:bodyPr anchor="ctr" anchorCtr="0"/>
          <a:lstStyle>
            <a:lvl1pPr algn="r">
              <a:defRPr sz="1000">
                <a:solidFill>
                  <a:srgbClr val="6F706E"/>
                </a:solidFill>
                <a:latin typeface="Roboto" panose="02000000000000000000" pitchFamily="2" charset="0"/>
                <a:ea typeface="Roboto" panose="02000000000000000000" pitchFamily="2" charset="0"/>
              </a:defRPr>
            </a:lvl1pPr>
          </a:lstStyle>
          <a:p>
            <a:fld id="{D45B42A2-12DC-D04A-88D3-A93CC82DF348}" type="slidenum">
              <a:rPr lang="en-US" smtClean="0"/>
              <a:pPr/>
              <a:t>‹#›</a:t>
            </a:fld>
            <a:endParaRPr lang="en-US" dirty="0"/>
          </a:p>
        </p:txBody>
      </p:sp>
      <p:sp>
        <p:nvSpPr>
          <p:cNvPr id="9" name="Title Placeholder 1">
            <a:extLst>
              <a:ext uri="{FF2B5EF4-FFF2-40B4-BE49-F238E27FC236}">
                <a16:creationId xmlns:a16="http://schemas.microsoft.com/office/drawing/2014/main" id="{1790BF20-D36A-2148-9A39-FE8EDB20F33C}"/>
              </a:ext>
            </a:extLst>
          </p:cNvPr>
          <p:cNvSpPr>
            <a:spLocks noGrp="1"/>
          </p:cNvSpPr>
          <p:nvPr>
            <p:ph type="title"/>
          </p:nvPr>
        </p:nvSpPr>
        <p:spPr>
          <a:xfrm>
            <a:off x="339436" y="91993"/>
            <a:ext cx="11431524" cy="917658"/>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325807851"/>
      </p:ext>
    </p:extLst>
  </p:cSld>
  <p:clrMap bg1="lt1" tx1="dk1" bg2="lt2" tx2="dk2" accent1="accent1" accent2="accent2" accent3="accent3" accent4="accent4" accent5="accent5" accent6="accent6" hlink="hlink" folHlink="folHlink"/>
  <p:sldLayoutIdLst>
    <p:sldLayoutId id="2147483665" r:id="rId1"/>
    <p:sldLayoutId id="2147483679" r:id="rId2"/>
    <p:sldLayoutId id="2147483673" r:id="rId3"/>
    <p:sldLayoutId id="2147483675" r:id="rId4"/>
    <p:sldLayoutId id="2147483677" r:id="rId5"/>
    <p:sldLayoutId id="2147483678"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hdr="0" ftr="0" dt="0"/>
  <p:txStyles>
    <p:titleStyle>
      <a:lvl1pPr algn="l" defTabSz="914400" rtl="0" eaLnBrk="1" latinLnBrk="0" hangingPunct="1">
        <a:lnSpc>
          <a:spcPct val="90000"/>
        </a:lnSpc>
        <a:spcBef>
          <a:spcPct val="0"/>
        </a:spcBef>
        <a:buNone/>
        <a:defRPr sz="3000" kern="1200">
          <a:solidFill>
            <a:schemeClr val="bg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7.png"/><Relationship Id="rId3" Type="http://schemas.openxmlformats.org/officeDocument/2006/relationships/image" Target="../media/image7.jpeg"/><Relationship Id="rId7" Type="http://schemas.microsoft.com/office/2007/relationships/hdphoto" Target="../media/hdphoto4.wdp"/><Relationship Id="rId12"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45.png"/><Relationship Id="rId5" Type="http://schemas.openxmlformats.org/officeDocument/2006/relationships/image" Target="../media/image43.png"/><Relationship Id="rId10" Type="http://schemas.openxmlformats.org/officeDocument/2006/relationships/image" Target="../media/image44.png"/><Relationship Id="rId4" Type="http://schemas.openxmlformats.org/officeDocument/2006/relationships/image" Target="../media/image42.jpeg"/><Relationship Id="rId9" Type="http://schemas.microsoft.com/office/2007/relationships/hdphoto" Target="../media/hdphoto5.wdp"/><Relationship Id="rId14" Type="http://schemas.openxmlformats.org/officeDocument/2006/relationships/image" Target="../media/image48.png"/></Relationships>
</file>

<file path=ppt/slides/_rels/slide100.xml.rels><?xml version="1.0" encoding="UTF-8" standalone="yes"?>
<Relationships xmlns="http://schemas.openxmlformats.org/package/2006/relationships"><Relationship Id="rId2" Type="http://schemas.openxmlformats.org/officeDocument/2006/relationships/image" Target="../media/image228.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3.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1.png"/><Relationship Id="rId7"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microsoft.com/office/2007/relationships/hdphoto" Target="../media/hdphoto8.wdp"/><Relationship Id="rId12"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image" Target="../media/image81.png"/><Relationship Id="rId10"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9.emf"/></Relationships>
</file>

<file path=ppt/slides/_rels/slide2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jpe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jpe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53.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19.png"/><Relationship Id="rId18" Type="http://schemas.openxmlformats.org/officeDocument/2006/relationships/image" Target="../media/image123.png"/><Relationship Id="rId26" Type="http://schemas.openxmlformats.org/officeDocument/2006/relationships/image" Target="../media/image130.png"/><Relationship Id="rId3" Type="http://schemas.openxmlformats.org/officeDocument/2006/relationships/image" Target="../media/image110.png"/><Relationship Id="rId21" Type="http://schemas.openxmlformats.org/officeDocument/2006/relationships/image" Target="../media/image126.png"/><Relationship Id="rId7" Type="http://schemas.openxmlformats.org/officeDocument/2006/relationships/image" Target="../media/image114.png"/><Relationship Id="rId12" Type="http://schemas.openxmlformats.org/officeDocument/2006/relationships/image" Target="../media/image118.png"/><Relationship Id="rId17" Type="http://schemas.openxmlformats.org/officeDocument/2006/relationships/image" Target="../media/image122.png"/><Relationship Id="rId25" Type="http://schemas.openxmlformats.org/officeDocument/2006/relationships/hyperlink" Target="https://www.rjv.fgov.be/nl" TargetMode="External"/><Relationship Id="rId2" Type="http://schemas.openxmlformats.org/officeDocument/2006/relationships/image" Target="../media/image109.png"/><Relationship Id="rId16" Type="http://schemas.openxmlformats.org/officeDocument/2006/relationships/image" Target="../media/image121.gif"/><Relationship Id="rId20" Type="http://schemas.openxmlformats.org/officeDocument/2006/relationships/image" Target="../media/image125.png"/><Relationship Id="rId29" Type="http://schemas.openxmlformats.org/officeDocument/2006/relationships/image" Target="../media/image133.png"/><Relationship Id="rId1" Type="http://schemas.openxmlformats.org/officeDocument/2006/relationships/slideLayout" Target="../slideLayouts/slideLayout1.xml"/><Relationship Id="rId6" Type="http://schemas.openxmlformats.org/officeDocument/2006/relationships/image" Target="../media/image113.png"/><Relationship Id="rId11" Type="http://schemas.openxmlformats.org/officeDocument/2006/relationships/image" Target="../media/image117.png"/><Relationship Id="rId24" Type="http://schemas.openxmlformats.org/officeDocument/2006/relationships/image" Target="../media/image129.jpeg"/><Relationship Id="rId5" Type="http://schemas.openxmlformats.org/officeDocument/2006/relationships/image" Target="../media/image112.png"/><Relationship Id="rId15" Type="http://schemas.openxmlformats.org/officeDocument/2006/relationships/image" Target="../media/image120.png"/><Relationship Id="rId23" Type="http://schemas.openxmlformats.org/officeDocument/2006/relationships/image" Target="../media/image128.png"/><Relationship Id="rId28" Type="http://schemas.openxmlformats.org/officeDocument/2006/relationships/image" Target="../media/image132.png"/><Relationship Id="rId10" Type="http://schemas.openxmlformats.org/officeDocument/2006/relationships/image" Target="../media/image116.png"/><Relationship Id="rId19" Type="http://schemas.openxmlformats.org/officeDocument/2006/relationships/image" Target="../media/image124.png"/><Relationship Id="rId4" Type="http://schemas.openxmlformats.org/officeDocument/2006/relationships/image" Target="../media/image111.png"/><Relationship Id="rId9" Type="http://schemas.openxmlformats.org/officeDocument/2006/relationships/image" Target="../media/image115.png"/><Relationship Id="rId14" Type="http://schemas.openxmlformats.org/officeDocument/2006/relationships/hyperlink" Target="http://www.riziv.fgov.be/nl/Paginas/default.aspx" TargetMode="External"/><Relationship Id="rId22" Type="http://schemas.openxmlformats.org/officeDocument/2006/relationships/image" Target="../media/image127.png"/><Relationship Id="rId27" Type="http://schemas.openxmlformats.org/officeDocument/2006/relationships/image" Target="../media/image131.png"/></Relationships>
</file>

<file path=ppt/slides/_rels/slide3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xml"/><Relationship Id="rId4" Type="http://schemas.openxmlformats.org/officeDocument/2006/relationships/hyperlink" Target="https://www.ict-reuse.be/"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www.ict-reuse.be/" TargetMode="External"/><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144.gif"/><Relationship Id="rId4" Type="http://schemas.openxmlformats.org/officeDocument/2006/relationships/image" Target="../media/image143.jpeg"/></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46.jpeg"/><Relationship Id="rId5" Type="http://schemas.openxmlformats.org/officeDocument/2006/relationships/image" Target="../media/image145.png"/><Relationship Id="rId4" Type="http://schemas.openxmlformats.org/officeDocument/2006/relationships/chart" Target="../charts/chart3.xml"/></Relationships>
</file>

<file path=ppt/slides/_rels/slide47.xml.rels><?xml version="1.0" encoding="UTF-8" standalone="yes"?>
<Relationships xmlns="http://schemas.openxmlformats.org/package/2006/relationships"><Relationship Id="rId3" Type="http://schemas.openxmlformats.org/officeDocument/2006/relationships/hyperlink" Target="https://www.gcloud.belgium.be/rest/"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xml"/><Relationship Id="rId4" Type="http://schemas.microsoft.com/office/2007/relationships/hdphoto" Target="../media/hdphoto9.wdp"/></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www.freepik.com/free-photo/robot-working-with-a-computer_990336.htm" TargetMode="External"/><Relationship Id="rId2" Type="http://schemas.openxmlformats.org/officeDocument/2006/relationships/image" Target="../media/image15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58.jpg"/></Relationships>
</file>

<file path=ppt/slides/_rels/slide6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6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6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png"/><Relationship Id="rId20"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jpe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63.png"/><Relationship Id="rId4" Type="http://schemas.openxmlformats.org/officeDocument/2006/relationships/image" Target="../media/image16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65.png"/><Relationship Id="rId4" Type="http://schemas.openxmlformats.org/officeDocument/2006/relationships/notesSlide" Target="../notesSlides/notesSlide35.xml"/></Relationships>
</file>

<file path=ppt/slides/_rels/slide7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3.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2.png"/><Relationship Id="rId18" Type="http://schemas.openxmlformats.org/officeDocument/2006/relationships/image" Target="../media/image187.png"/><Relationship Id="rId3" Type="http://schemas.openxmlformats.org/officeDocument/2006/relationships/image" Target="../media/image172.png"/><Relationship Id="rId7" Type="http://schemas.openxmlformats.org/officeDocument/2006/relationships/image" Target="../media/image176.png"/><Relationship Id="rId12" Type="http://schemas.openxmlformats.org/officeDocument/2006/relationships/image" Target="../media/image181.png"/><Relationship Id="rId17" Type="http://schemas.openxmlformats.org/officeDocument/2006/relationships/image" Target="../media/image186.png"/><Relationship Id="rId2" Type="http://schemas.openxmlformats.org/officeDocument/2006/relationships/notesSlide" Target="../notesSlides/notesSlide37.xml"/><Relationship Id="rId16" Type="http://schemas.openxmlformats.org/officeDocument/2006/relationships/image" Target="../media/image185.png"/><Relationship Id="rId1" Type="http://schemas.openxmlformats.org/officeDocument/2006/relationships/slideLayout" Target="../slideLayouts/slideLayout1.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png"/><Relationship Id="rId15" Type="http://schemas.openxmlformats.org/officeDocument/2006/relationships/image" Target="../media/image184.pn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png"/><Relationship Id="rId14" Type="http://schemas.openxmlformats.org/officeDocument/2006/relationships/image" Target="../media/image183.png"/></Relationships>
</file>

<file path=ppt/slides/_rels/slide82.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3.png"/><Relationship Id="rId18" Type="http://schemas.openxmlformats.org/officeDocument/2006/relationships/image" Target="../media/image197.png"/><Relationship Id="rId26" Type="http://schemas.openxmlformats.org/officeDocument/2006/relationships/image" Target="../media/image180.png"/><Relationship Id="rId3" Type="http://schemas.openxmlformats.org/officeDocument/2006/relationships/image" Target="../media/image173.png"/><Relationship Id="rId21" Type="http://schemas.openxmlformats.org/officeDocument/2006/relationships/image" Target="../media/image200.png"/><Relationship Id="rId7" Type="http://schemas.openxmlformats.org/officeDocument/2006/relationships/image" Target="../media/image175.png"/><Relationship Id="rId12" Type="http://schemas.openxmlformats.org/officeDocument/2006/relationships/image" Target="../media/image192.png"/><Relationship Id="rId17" Type="http://schemas.openxmlformats.org/officeDocument/2006/relationships/image" Target="../media/image176.png"/><Relationship Id="rId25" Type="http://schemas.openxmlformats.org/officeDocument/2006/relationships/image" Target="../media/image179.png"/><Relationship Id="rId33" Type="http://schemas.openxmlformats.org/officeDocument/2006/relationships/image" Target="../media/image187.png"/><Relationship Id="rId2" Type="http://schemas.openxmlformats.org/officeDocument/2006/relationships/notesSlide" Target="../notesSlides/notesSlide38.xml"/><Relationship Id="rId16" Type="http://schemas.openxmlformats.org/officeDocument/2006/relationships/image" Target="../media/image196.png"/><Relationship Id="rId20" Type="http://schemas.openxmlformats.org/officeDocument/2006/relationships/image" Target="../media/image199.png"/><Relationship Id="rId29" Type="http://schemas.openxmlformats.org/officeDocument/2006/relationships/image" Target="../media/image183.png"/><Relationship Id="rId1" Type="http://schemas.openxmlformats.org/officeDocument/2006/relationships/slideLayout" Target="../slideLayouts/slideLayout1.xml"/><Relationship Id="rId6" Type="http://schemas.openxmlformats.org/officeDocument/2006/relationships/image" Target="../media/image174.png"/><Relationship Id="rId11" Type="http://schemas.openxmlformats.org/officeDocument/2006/relationships/image" Target="../media/image191.png"/><Relationship Id="rId24" Type="http://schemas.openxmlformats.org/officeDocument/2006/relationships/image" Target="../media/image178.png"/><Relationship Id="rId32" Type="http://schemas.openxmlformats.org/officeDocument/2006/relationships/image" Target="../media/image186.png"/><Relationship Id="rId5" Type="http://schemas.openxmlformats.org/officeDocument/2006/relationships/image" Target="../media/image172.png"/><Relationship Id="rId15" Type="http://schemas.openxmlformats.org/officeDocument/2006/relationships/image" Target="../media/image195.png"/><Relationship Id="rId23" Type="http://schemas.openxmlformats.org/officeDocument/2006/relationships/image" Target="../media/image202.png"/><Relationship Id="rId28" Type="http://schemas.openxmlformats.org/officeDocument/2006/relationships/image" Target="../media/image182.png"/><Relationship Id="rId10" Type="http://schemas.openxmlformats.org/officeDocument/2006/relationships/image" Target="../media/image190.png"/><Relationship Id="rId19" Type="http://schemas.openxmlformats.org/officeDocument/2006/relationships/image" Target="../media/image198.png"/><Relationship Id="rId31" Type="http://schemas.openxmlformats.org/officeDocument/2006/relationships/image" Target="../media/image185.png"/><Relationship Id="rId4" Type="http://schemas.openxmlformats.org/officeDocument/2006/relationships/image" Target="../media/image177.png"/><Relationship Id="rId9" Type="http://schemas.openxmlformats.org/officeDocument/2006/relationships/image" Target="../media/image189.png"/><Relationship Id="rId14" Type="http://schemas.openxmlformats.org/officeDocument/2006/relationships/image" Target="../media/image194.png"/><Relationship Id="rId22" Type="http://schemas.openxmlformats.org/officeDocument/2006/relationships/image" Target="../media/image201.png"/><Relationship Id="rId27" Type="http://schemas.openxmlformats.org/officeDocument/2006/relationships/image" Target="../media/image181.png"/><Relationship Id="rId30" Type="http://schemas.openxmlformats.org/officeDocument/2006/relationships/image" Target="../media/image184.png"/></Relationships>
</file>

<file path=ppt/slides/_rels/slide83.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211.png"/><Relationship Id="rId18" Type="http://schemas.openxmlformats.org/officeDocument/2006/relationships/image" Target="../media/image213.png"/><Relationship Id="rId26" Type="http://schemas.openxmlformats.org/officeDocument/2006/relationships/image" Target="../media/image219.png"/><Relationship Id="rId3" Type="http://schemas.openxmlformats.org/officeDocument/2006/relationships/image" Target="../media/image172.png"/><Relationship Id="rId21" Type="http://schemas.openxmlformats.org/officeDocument/2006/relationships/image" Target="../media/image187.png"/><Relationship Id="rId7" Type="http://schemas.openxmlformats.org/officeDocument/2006/relationships/image" Target="../media/image206.png"/><Relationship Id="rId12" Type="http://schemas.openxmlformats.org/officeDocument/2006/relationships/image" Target="../media/image210.png"/><Relationship Id="rId17" Type="http://schemas.openxmlformats.org/officeDocument/2006/relationships/image" Target="../media/image212.png"/><Relationship Id="rId25" Type="http://schemas.openxmlformats.org/officeDocument/2006/relationships/image" Target="../media/image218.png"/><Relationship Id="rId2" Type="http://schemas.openxmlformats.org/officeDocument/2006/relationships/notesSlide" Target="../notesSlides/notesSlide39.xml"/><Relationship Id="rId16" Type="http://schemas.openxmlformats.org/officeDocument/2006/relationships/image" Target="../media/image176.png"/><Relationship Id="rId20" Type="http://schemas.openxmlformats.org/officeDocument/2006/relationships/image" Target="../media/image175.png"/><Relationship Id="rId1" Type="http://schemas.openxmlformats.org/officeDocument/2006/relationships/slideLayout" Target="../slideLayouts/slideLayout1.xml"/><Relationship Id="rId6" Type="http://schemas.openxmlformats.org/officeDocument/2006/relationships/image" Target="../media/image205.png"/><Relationship Id="rId11" Type="http://schemas.openxmlformats.org/officeDocument/2006/relationships/image" Target="../media/image209.png"/><Relationship Id="rId24" Type="http://schemas.openxmlformats.org/officeDocument/2006/relationships/image" Target="../media/image217.png"/><Relationship Id="rId5" Type="http://schemas.openxmlformats.org/officeDocument/2006/relationships/image" Target="../media/image204.png"/><Relationship Id="rId15" Type="http://schemas.openxmlformats.org/officeDocument/2006/relationships/image" Target="../media/image174.png"/><Relationship Id="rId23" Type="http://schemas.openxmlformats.org/officeDocument/2006/relationships/image" Target="../media/image216.png"/><Relationship Id="rId28" Type="http://schemas.openxmlformats.org/officeDocument/2006/relationships/image" Target="../media/image221.png"/><Relationship Id="rId10" Type="http://schemas.openxmlformats.org/officeDocument/2006/relationships/image" Target="../media/image208.png"/><Relationship Id="rId19" Type="http://schemas.openxmlformats.org/officeDocument/2006/relationships/image" Target="../media/image214.png"/><Relationship Id="rId4" Type="http://schemas.openxmlformats.org/officeDocument/2006/relationships/image" Target="../media/image203.png"/><Relationship Id="rId9" Type="http://schemas.openxmlformats.org/officeDocument/2006/relationships/image" Target="../media/image207.png"/><Relationship Id="rId14" Type="http://schemas.openxmlformats.org/officeDocument/2006/relationships/image" Target="../media/image177.png"/><Relationship Id="rId22" Type="http://schemas.openxmlformats.org/officeDocument/2006/relationships/image" Target="../media/image215.png"/><Relationship Id="rId27" Type="http://schemas.openxmlformats.org/officeDocument/2006/relationships/image" Target="../media/image220.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1.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9.png"/><Relationship Id="rId5" Type="http://schemas.openxmlformats.org/officeDocument/2006/relationships/image" Target="../media/image25.png"/><Relationship Id="rId10" Type="http://schemas.openxmlformats.org/officeDocument/2006/relationships/image" Target="../media/image38.png"/><Relationship Id="rId4" Type="http://schemas.openxmlformats.org/officeDocument/2006/relationships/image" Target="../media/image24.png"/><Relationship Id="rId9" Type="http://schemas.openxmlformats.org/officeDocument/2006/relationships/image" Target="../media/image3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225.jp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226.gif"/><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227.gif"/><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dirty="0" smtClean="0"/>
              <a:t>Emploi </a:t>
            </a:r>
            <a:r>
              <a:rPr lang="fr-BE" dirty="0"/>
              <a:t>des TIC pour </a:t>
            </a:r>
            <a:r>
              <a:rPr lang="fr-BE" dirty="0" smtClean="0"/>
              <a:t>une administration chaleureuse</a:t>
            </a:r>
            <a:endParaRPr lang="fr-BE" dirty="0"/>
          </a:p>
        </p:txBody>
      </p:sp>
      <p:sp>
        <p:nvSpPr>
          <p:cNvPr id="7" name="Slide Number Placeholder 6"/>
          <p:cNvSpPr>
            <a:spLocks noGrp="1"/>
          </p:cNvSpPr>
          <p:nvPr>
            <p:ph type="sldNum" sz="quarter" idx="10"/>
          </p:nvPr>
        </p:nvSpPr>
        <p:spPr/>
        <p:txBody>
          <a:bodyPr/>
          <a:lstStyle/>
          <a:p>
            <a:fld id="{D45B42A2-12DC-D04A-88D3-A93CC82DF348}" type="slidenum">
              <a:rPr lang="en-US" smtClean="0"/>
              <a:pPr/>
              <a:t>1</a:t>
            </a:fld>
            <a:endParaRPr lang="en-US" smtClean="0"/>
          </a:p>
        </p:txBody>
      </p:sp>
      <p:pic>
        <p:nvPicPr>
          <p:cNvPr id="4" name="Picture 3"/>
          <p:cNvPicPr>
            <a:picLocks noChangeAspect="1"/>
          </p:cNvPicPr>
          <p:nvPr/>
        </p:nvPicPr>
        <p:blipFill rotWithShape="1">
          <a:blip r:embed="rId2"/>
          <a:srcRect l="50990" t="31357" r="11367" b="21482"/>
          <a:stretch/>
        </p:blipFill>
        <p:spPr>
          <a:xfrm>
            <a:off x="6789699" y="170381"/>
            <a:ext cx="3612445" cy="2562577"/>
          </a:xfrm>
          <a:prstGeom prst="rect">
            <a:avLst/>
          </a:prstGeom>
        </p:spPr>
      </p:pic>
    </p:spTree>
    <p:extLst>
      <p:ext uri="{BB962C8B-B14F-4D97-AF65-F5344CB8AC3E}">
        <p14:creationId xmlns:p14="http://schemas.microsoft.com/office/powerpoint/2010/main" val="37035578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dirty="0" err="1" smtClean="0"/>
              <a:t>eSanté</a:t>
            </a:r>
            <a:r>
              <a:rPr lang="fr-BE" dirty="0" smtClean="0"/>
              <a:t>: </a:t>
            </a:r>
            <a:r>
              <a:rPr lang="fr-BE" dirty="0"/>
              <a:t>quelques chiffres</a:t>
            </a:r>
          </a:p>
        </p:txBody>
      </p:sp>
      <p:sp>
        <p:nvSpPr>
          <p:cNvPr id="12" name="TextBox 11"/>
          <p:cNvSpPr txBox="1"/>
          <p:nvPr/>
        </p:nvSpPr>
        <p:spPr>
          <a:xfrm>
            <a:off x="7228114" y="3669948"/>
            <a:ext cx="636713" cy="369332"/>
          </a:xfrm>
          <a:prstGeom prst="rect">
            <a:avLst/>
          </a:prstGeom>
          <a:noFill/>
        </p:spPr>
        <p:txBody>
          <a:bodyPr wrap="none" rtlCol="0">
            <a:spAutoFit/>
          </a:bodyPr>
          <a:lstStyle/>
          <a:p>
            <a:r>
              <a:rPr lang="fr-BE" b="1">
                <a:solidFill>
                  <a:schemeClr val="bg1"/>
                </a:solidFill>
              </a:rPr>
              <a:t>WEB</a:t>
            </a:r>
          </a:p>
        </p:txBody>
      </p:sp>
      <p:sp>
        <p:nvSpPr>
          <p:cNvPr id="13" name="Rectangle 12"/>
          <p:cNvSpPr/>
          <p:nvPr/>
        </p:nvSpPr>
        <p:spPr>
          <a:xfrm>
            <a:off x="5777643" y="3244334"/>
            <a:ext cx="508473" cy="369332"/>
          </a:xfrm>
          <a:prstGeom prst="rect">
            <a:avLst/>
          </a:prstGeom>
        </p:spPr>
        <p:txBody>
          <a:bodyPr wrap="none">
            <a:spAutoFit/>
          </a:bodyPr>
          <a:lstStyle/>
          <a:p>
            <a:r>
              <a:rPr lang="fr-BE" b="1">
                <a:solidFill>
                  <a:schemeClr val="bg1"/>
                </a:solidFill>
              </a:rPr>
              <a:t>API</a:t>
            </a:r>
          </a:p>
        </p:txBody>
      </p:sp>
      <p:pic>
        <p:nvPicPr>
          <p:cNvPr id="19" name="Picture 18"/>
          <p:cNvPicPr>
            <a:picLocks noGrp="1" noChangeAspect="1"/>
          </p:cNvPicPr>
          <p:nvPr/>
        </p:nvPicPr>
        <p:blipFill rotWithShape="1">
          <a:blip r:embed="rId3" cstate="print">
            <a:extLst>
              <a:ext uri="{28A0092B-C50C-407E-A947-70E740481C1C}">
                <a14:useLocalDpi xmlns:a14="http://schemas.microsoft.com/office/drawing/2010/main" val="0"/>
              </a:ext>
            </a:extLst>
          </a:blip>
          <a:stretch/>
        </p:blipFill>
        <p:spPr>
          <a:xfrm>
            <a:off x="3593643" y="1383057"/>
            <a:ext cx="3810000" cy="153579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0341" y="4682076"/>
            <a:ext cx="1219279" cy="1249472"/>
          </a:xfrm>
          <a:prstGeom prst="rect">
            <a:avLst/>
          </a:prstGeom>
        </p:spPr>
      </p:pic>
      <p:grpSp>
        <p:nvGrpSpPr>
          <p:cNvPr id="21" name="Group 20"/>
          <p:cNvGrpSpPr/>
          <p:nvPr/>
        </p:nvGrpSpPr>
        <p:grpSpPr>
          <a:xfrm>
            <a:off x="9841760" y="1689100"/>
            <a:ext cx="1822935" cy="1971878"/>
            <a:chOff x="4322077" y="1104236"/>
            <a:chExt cx="1822935" cy="1971878"/>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1213" y="1104236"/>
              <a:ext cx="1004665" cy="1116000"/>
            </a:xfrm>
            <a:prstGeom prst="rect">
              <a:avLst/>
            </a:prstGeom>
          </p:spPr>
        </p:pic>
        <p:sp>
          <p:nvSpPr>
            <p:cNvPr id="23" name="Rectangle 22"/>
            <p:cNvSpPr/>
            <p:nvPr/>
          </p:nvSpPr>
          <p:spPr>
            <a:xfrm>
              <a:off x="4322077" y="2337450"/>
              <a:ext cx="1822935" cy="738664"/>
            </a:xfrm>
            <a:prstGeom prst="rect">
              <a:avLst/>
            </a:prstGeom>
          </p:spPr>
          <p:txBody>
            <a:bodyPr wrap="none">
              <a:spAutoFit/>
            </a:bodyPr>
            <a:lstStyle/>
            <a:p>
              <a:pPr algn="ctr"/>
              <a:r>
                <a:rPr lang="fr-BE" b="1">
                  <a:solidFill>
                    <a:srgbClr val="4A6C5B"/>
                  </a:solidFill>
                  <a:latin typeface="Arial" panose="020B0604020202020204" pitchFamily="34" charset="0"/>
                  <a:cs typeface="Arial" panose="020B0604020202020204" pitchFamily="34" charset="0"/>
                </a:rPr>
                <a:t>620 millions </a:t>
              </a:r>
            </a:p>
            <a:p>
              <a:pPr algn="ctr"/>
              <a:r>
                <a:rPr lang="fr-BE" sz="1200" b="1">
                  <a:solidFill>
                    <a:srgbClr val="4A6C5B"/>
                  </a:solidFill>
                  <a:latin typeface="Arial" panose="020B0604020202020204" pitchFamily="34" charset="0"/>
                  <a:cs typeface="Arial" panose="020B0604020202020204" pitchFamily="34" charset="0"/>
                </a:rPr>
                <a:t>messages/an</a:t>
              </a:r>
            </a:p>
            <a:p>
              <a:pPr algn="ctr"/>
              <a:r>
                <a:rPr lang="fr-BE" sz="1200" b="1">
                  <a:solidFill>
                    <a:srgbClr val="4A6C5B"/>
                  </a:solidFill>
                  <a:latin typeface="Arial" panose="020B0604020202020204" pitchFamily="34" charset="0"/>
                  <a:cs typeface="Arial" panose="020B0604020202020204" pitchFamily="34" charset="0"/>
                </a:rPr>
                <a:t>via eHealthBox sécurisé</a:t>
              </a:r>
            </a:p>
          </p:txBody>
        </p:sp>
      </p:grpSp>
      <p:grpSp>
        <p:nvGrpSpPr>
          <p:cNvPr id="24" name="Group 23"/>
          <p:cNvGrpSpPr/>
          <p:nvPr/>
        </p:nvGrpSpPr>
        <p:grpSpPr>
          <a:xfrm>
            <a:off x="7135869" y="1813677"/>
            <a:ext cx="2845651" cy="1992238"/>
            <a:chOff x="7278249" y="1198472"/>
            <a:chExt cx="2845651" cy="1992238"/>
          </a:xfrm>
        </p:grpSpPr>
        <p:pic>
          <p:nvPicPr>
            <p:cNvPr id="25" name="Picture 24"/>
            <p:cNvPicPr>
              <a:picLocks noChangeAspect="1"/>
            </p:cNvPicPr>
            <p:nvPr/>
          </p:nvPicPr>
          <p:blipFill>
            <a:blip r:embed="rId6" cstate="print">
              <a:extLst>
                <a:ext uri="{BEBA8EAE-BF5A-486C-A8C5-ECC9F3942E4B}">
                  <a14:imgProps xmlns:a14="http://schemas.microsoft.com/office/drawing/2010/main">
                    <a14:imgLayer r:embed="rId7">
                      <a14:imgEffect>
                        <a14:backgroundRemoval t="0" b="98997" l="0" r="100000">
                          <a14:foregroundMark x1="20067" y1="20736" x2="20067" y2="20736"/>
                          <a14:foregroundMark x1="72241" y1="69900" x2="72241" y2="69900"/>
                          <a14:foregroundMark x1="69900" y1="82609" x2="69900" y2="82609"/>
                          <a14:foregroundMark x1="36120" y1="77258" x2="36120" y2="77258"/>
                          <a14:foregroundMark x1="36120" y1="74247" x2="36120" y2="74247"/>
                          <a14:foregroundMark x1="57525" y1="34783" x2="57525" y2="34783"/>
                          <a14:foregroundMark x1="53846" y1="44147" x2="53846" y2="44147"/>
                          <a14:foregroundMark x1="88963" y1="33779" x2="88963" y2="33779"/>
                          <a14:foregroundMark x1="93311" y1="51505" x2="93311" y2="51505"/>
                        </a14:backgroundRemoval>
                      </a14:imgEffect>
                    </a14:imgLayer>
                  </a14:imgProps>
                </a:ext>
                <a:ext uri="{28A0092B-C50C-407E-A947-70E740481C1C}">
                  <a14:useLocalDpi xmlns:a14="http://schemas.microsoft.com/office/drawing/2010/main" val="0"/>
                </a:ext>
              </a:extLst>
            </a:blip>
            <a:stretch>
              <a:fillRect/>
            </a:stretch>
          </p:blipFill>
          <p:spPr>
            <a:xfrm>
              <a:off x="8118935" y="1198472"/>
              <a:ext cx="1240334" cy="1240334"/>
            </a:xfrm>
            <a:prstGeom prst="rect">
              <a:avLst/>
            </a:prstGeom>
          </p:spPr>
        </p:pic>
        <p:sp>
          <p:nvSpPr>
            <p:cNvPr id="26" name="Rectangle 25"/>
            <p:cNvSpPr/>
            <p:nvPr/>
          </p:nvSpPr>
          <p:spPr>
            <a:xfrm>
              <a:off x="7278249" y="2328936"/>
              <a:ext cx="2845651" cy="861774"/>
            </a:xfrm>
            <a:prstGeom prst="rect">
              <a:avLst/>
            </a:prstGeom>
          </p:spPr>
          <p:txBody>
            <a:bodyPr wrap="none">
              <a:spAutoFit/>
            </a:bodyPr>
            <a:lstStyle/>
            <a:p>
              <a:pPr algn="ctr"/>
              <a:r>
                <a:rPr lang="fr-BE" b="1" dirty="0">
                  <a:solidFill>
                    <a:srgbClr val="4A6C5B"/>
                  </a:solidFill>
                  <a:latin typeface="Arial" panose="020B0604020202020204" pitchFamily="34" charset="0"/>
                  <a:cs typeface="Arial" panose="020B0604020202020204" pitchFamily="34" charset="0"/>
                </a:rPr>
                <a:t>+97%</a:t>
              </a:r>
              <a:r>
                <a:rPr lang="fr-BE" sz="2000" b="1" dirty="0">
                  <a:solidFill>
                    <a:srgbClr val="4A6C5B"/>
                  </a:solidFill>
                  <a:latin typeface="Arial" panose="020B0604020202020204" pitchFamily="34" charset="0"/>
                  <a:cs typeface="Arial" panose="020B0604020202020204" pitchFamily="34" charset="0"/>
                </a:rPr>
                <a:t/>
              </a:r>
              <a:br>
                <a:rPr lang="fr-BE" sz="2000" b="1" dirty="0">
                  <a:solidFill>
                    <a:srgbClr val="4A6C5B"/>
                  </a:solidFill>
                  <a:latin typeface="Arial" panose="020B0604020202020204" pitchFamily="34" charset="0"/>
                  <a:cs typeface="Arial" panose="020B0604020202020204" pitchFamily="34" charset="0"/>
                </a:rPr>
              </a:br>
              <a:r>
                <a:rPr lang="fr-BE" sz="1200" b="1" dirty="0">
                  <a:solidFill>
                    <a:srgbClr val="4A6C5B"/>
                  </a:solidFill>
                  <a:latin typeface="Arial" panose="020B0604020202020204" pitchFamily="34" charset="0"/>
                  <a:cs typeface="Arial" panose="020B0604020202020204" pitchFamily="34" charset="0"/>
                </a:rPr>
                <a:t>des</a:t>
              </a:r>
              <a:r>
                <a:rPr lang="fr-BE" sz="2000" b="1" dirty="0">
                  <a:solidFill>
                    <a:srgbClr val="4A6C5B"/>
                  </a:solidFill>
                  <a:latin typeface="Arial" panose="020B0604020202020204" pitchFamily="34" charset="0"/>
                  <a:cs typeface="Arial" panose="020B0604020202020204" pitchFamily="34" charset="0"/>
                </a:rPr>
                <a:t> </a:t>
              </a:r>
              <a:r>
                <a:rPr lang="fr-BE" sz="1200" b="1" dirty="0">
                  <a:solidFill>
                    <a:srgbClr val="4A6C5B"/>
                  </a:solidFill>
                  <a:latin typeface="Arial" panose="020B0604020202020204" pitchFamily="34" charset="0"/>
                  <a:cs typeface="Arial" panose="020B0604020202020204" pitchFamily="34" charset="0"/>
                </a:rPr>
                <a:t>médecins généralistes utilisent 
</a:t>
              </a:r>
              <a:r>
                <a:rPr lang="fr-BE" sz="1200" b="1" dirty="0" smtClean="0">
                  <a:solidFill>
                    <a:srgbClr val="4A6C5B"/>
                  </a:solidFill>
                  <a:latin typeface="Arial" panose="020B0604020202020204" pitchFamily="34" charset="0"/>
                  <a:cs typeface="Arial" panose="020B0604020202020204" pitchFamily="34" charset="0"/>
                </a:rPr>
                <a:t>les </a:t>
              </a:r>
              <a:r>
                <a:rPr lang="fr-BE" sz="1200" b="1" dirty="0">
                  <a:solidFill>
                    <a:srgbClr val="4A6C5B"/>
                  </a:solidFill>
                  <a:latin typeface="Arial" panose="020B0604020202020204" pitchFamily="34" charset="0"/>
                  <a:cs typeface="Arial" panose="020B0604020202020204" pitchFamily="34" charset="0"/>
                </a:rPr>
                <a:t>outils de santé en ligne</a:t>
              </a:r>
            </a:p>
          </p:txBody>
        </p:sp>
      </p:grpSp>
      <p:grpSp>
        <p:nvGrpSpPr>
          <p:cNvPr id="27" name="Group 26"/>
          <p:cNvGrpSpPr/>
          <p:nvPr/>
        </p:nvGrpSpPr>
        <p:grpSpPr>
          <a:xfrm>
            <a:off x="1106621" y="5382186"/>
            <a:ext cx="804993" cy="1009885"/>
            <a:chOff x="101697" y="4873479"/>
            <a:chExt cx="804993" cy="1009885"/>
          </a:xfrm>
        </p:grpSpPr>
        <p:pic>
          <p:nvPicPr>
            <p:cNvPr id="28" name="Picture 27"/>
            <p:cNvPicPr>
              <a:picLocks noChangeAspect="1"/>
            </p:cNvPicPr>
            <p:nvPr/>
          </p:nvPicPr>
          <p:blipFill>
            <a:blip r:embed="rId6" cstate="print">
              <a:extLst>
                <a:ext uri="{BEBA8EAE-BF5A-486C-A8C5-ECC9F3942E4B}">
                  <a14:imgProps xmlns:a14="http://schemas.microsoft.com/office/drawing/2010/main">
                    <a14:imgLayer r:embed="rId7">
                      <a14:imgEffect>
                        <a14:backgroundRemoval t="0" b="98997" l="0" r="100000">
                          <a14:foregroundMark x1="20067" y1="20736" x2="20067" y2="20736"/>
                          <a14:foregroundMark x1="72241" y1="69900" x2="72241" y2="69900"/>
                          <a14:foregroundMark x1="69900" y1="82609" x2="69900" y2="82609"/>
                          <a14:foregroundMark x1="36120" y1="77258" x2="36120" y2="77258"/>
                          <a14:foregroundMark x1="36120" y1="74247" x2="36120" y2="74247"/>
                          <a14:foregroundMark x1="57525" y1="34783" x2="57525" y2="34783"/>
                          <a14:foregroundMark x1="53846" y1="44147" x2="53846" y2="44147"/>
                          <a14:foregroundMark x1="88963" y1="33779" x2="88963" y2="33779"/>
                          <a14:foregroundMark x1="93311" y1="51505" x2="93311" y2="51505"/>
                        </a14:backgroundRemoval>
                      </a14:imgEffect>
                    </a14:imgLayer>
                  </a14:imgProps>
                </a:ext>
                <a:ext uri="{28A0092B-C50C-407E-A947-70E740481C1C}">
                  <a14:useLocalDpi xmlns:a14="http://schemas.microsoft.com/office/drawing/2010/main" val="0"/>
                </a:ext>
              </a:extLst>
            </a:blip>
            <a:stretch>
              <a:fillRect/>
            </a:stretch>
          </p:blipFill>
          <p:spPr>
            <a:xfrm>
              <a:off x="186690" y="4873479"/>
              <a:ext cx="720000" cy="720000"/>
            </a:xfrm>
            <a:prstGeom prst="rect">
              <a:avLst/>
            </a:prstGeom>
          </p:spPr>
        </p:pic>
        <p:sp>
          <p:nvSpPr>
            <p:cNvPr id="29" name="Rectangle 28"/>
            <p:cNvSpPr/>
            <p:nvPr/>
          </p:nvSpPr>
          <p:spPr>
            <a:xfrm>
              <a:off x="101697" y="5575587"/>
              <a:ext cx="731290" cy="307777"/>
            </a:xfrm>
            <a:prstGeom prst="rect">
              <a:avLst/>
            </a:prstGeom>
          </p:spPr>
          <p:txBody>
            <a:bodyPr wrap="none">
              <a:spAutoFit/>
            </a:bodyPr>
            <a:lstStyle/>
            <a:p>
              <a:r>
                <a:rPr lang="fr-BE" sz="1400" b="1">
                  <a:solidFill>
                    <a:srgbClr val="4A6C5B"/>
                  </a:solidFill>
                  <a:latin typeface="Arial" panose="020B0604020202020204" pitchFamily="34" charset="0"/>
                  <a:cs typeface="Arial" panose="020B0604020202020204" pitchFamily="34" charset="0"/>
                </a:rPr>
                <a:t>29,000</a:t>
              </a:r>
            </a:p>
          </p:txBody>
        </p:sp>
      </p:grpSp>
      <p:grpSp>
        <p:nvGrpSpPr>
          <p:cNvPr id="30" name="Group 29"/>
          <p:cNvGrpSpPr/>
          <p:nvPr/>
        </p:nvGrpSpPr>
        <p:grpSpPr>
          <a:xfrm>
            <a:off x="2281521" y="5382186"/>
            <a:ext cx="740873" cy="1009885"/>
            <a:chOff x="2766306" y="4873479"/>
            <a:chExt cx="740873" cy="1009885"/>
          </a:xfrm>
        </p:grpSpPr>
        <p:pic>
          <p:nvPicPr>
            <p:cNvPr id="31" name="Picture 30"/>
            <p:cNvPicPr>
              <a:picLocks noChangeAspect="1"/>
            </p:cNvPicPr>
            <p:nvPr/>
          </p:nvPicPr>
          <p:blipFill>
            <a:blip r:embed="rId8" cstate="print">
              <a:extLst>
                <a:ext uri="{BEBA8EAE-BF5A-486C-A8C5-ECC9F3942E4B}">
                  <a14:imgProps xmlns:a14="http://schemas.microsoft.com/office/drawing/2010/main">
                    <a14:imgLayer r:embed="rId9">
                      <a14:imgEffect>
                        <a14:backgroundRemoval t="368" b="100000" l="0" r="100000">
                          <a14:foregroundMark x1="22059" y1="16912" x2="22059" y2="16912"/>
                          <a14:foregroundMark x1="56618" y1="54779" x2="56618" y2="54779"/>
                        </a14:backgroundRemoval>
                      </a14:imgEffect>
                    </a14:imgLayer>
                  </a14:imgProps>
                </a:ext>
                <a:ext uri="{28A0092B-C50C-407E-A947-70E740481C1C}">
                  <a14:useLocalDpi xmlns:a14="http://schemas.microsoft.com/office/drawing/2010/main" val="0"/>
                </a:ext>
              </a:extLst>
            </a:blip>
            <a:stretch>
              <a:fillRect/>
            </a:stretch>
          </p:blipFill>
          <p:spPr>
            <a:xfrm>
              <a:off x="2787179" y="4873479"/>
              <a:ext cx="720000" cy="720000"/>
            </a:xfrm>
            <a:prstGeom prst="rect">
              <a:avLst/>
            </a:prstGeom>
          </p:spPr>
        </p:pic>
        <p:sp>
          <p:nvSpPr>
            <p:cNvPr id="32" name="Rectangle 31"/>
            <p:cNvSpPr/>
            <p:nvPr/>
          </p:nvSpPr>
          <p:spPr>
            <a:xfrm>
              <a:off x="2766306" y="5575587"/>
              <a:ext cx="631904" cy="307777"/>
            </a:xfrm>
            <a:prstGeom prst="rect">
              <a:avLst/>
            </a:prstGeom>
          </p:spPr>
          <p:txBody>
            <a:bodyPr wrap="none">
              <a:spAutoFit/>
            </a:bodyPr>
            <a:lstStyle/>
            <a:p>
              <a:r>
                <a:rPr lang="fr-BE" sz="1400" b="1">
                  <a:solidFill>
                    <a:srgbClr val="4A6C5B"/>
                  </a:solidFill>
                  <a:latin typeface="Arial" panose="020B0604020202020204" pitchFamily="34" charset="0"/>
                  <a:cs typeface="Arial" panose="020B0604020202020204" pitchFamily="34" charset="0"/>
                </a:rPr>
                <a:t>4,800</a:t>
              </a:r>
            </a:p>
          </p:txBody>
        </p:sp>
      </p:grpSp>
      <p:grpSp>
        <p:nvGrpSpPr>
          <p:cNvPr id="33" name="Group 32"/>
          <p:cNvGrpSpPr/>
          <p:nvPr/>
        </p:nvGrpSpPr>
        <p:grpSpPr>
          <a:xfrm>
            <a:off x="1080652" y="4453042"/>
            <a:ext cx="2146742" cy="976018"/>
            <a:chOff x="2203687" y="5934586"/>
            <a:chExt cx="1579794" cy="718046"/>
          </a:xfrm>
        </p:grpSpPr>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68714" y="5934586"/>
              <a:ext cx="427673" cy="405050"/>
            </a:xfrm>
            <a:prstGeom prst="rect">
              <a:avLst/>
            </a:prstGeom>
          </p:spPr>
        </p:pic>
        <p:sp>
          <p:nvSpPr>
            <p:cNvPr id="35" name="Rectangle 34"/>
            <p:cNvSpPr/>
            <p:nvPr/>
          </p:nvSpPr>
          <p:spPr>
            <a:xfrm>
              <a:off x="2203687" y="6380918"/>
              <a:ext cx="1579794" cy="271714"/>
            </a:xfrm>
            <a:prstGeom prst="rect">
              <a:avLst/>
            </a:prstGeom>
          </p:spPr>
          <p:txBody>
            <a:bodyPr wrap="none">
              <a:spAutoFit/>
            </a:bodyPr>
            <a:lstStyle/>
            <a:p>
              <a:pPr algn="ctr"/>
              <a:r>
                <a:rPr lang="fr-BE" b="1" dirty="0">
                  <a:solidFill>
                    <a:srgbClr val="4A6C5B"/>
                  </a:solidFill>
                  <a:latin typeface="Arial" panose="020B0604020202020204" pitchFamily="34" charset="0"/>
                  <a:cs typeface="Arial" panose="020B0604020202020204" pitchFamily="34" charset="0"/>
                </a:rPr>
                <a:t>19 millions/mois</a:t>
              </a:r>
            </a:p>
          </p:txBody>
        </p:sp>
      </p:grpSp>
      <p:grpSp>
        <p:nvGrpSpPr>
          <p:cNvPr id="36" name="Group 35"/>
          <p:cNvGrpSpPr/>
          <p:nvPr/>
        </p:nvGrpSpPr>
        <p:grpSpPr>
          <a:xfrm>
            <a:off x="8580909" y="4287859"/>
            <a:ext cx="3168353" cy="1852774"/>
            <a:chOff x="5208081" y="5237128"/>
            <a:chExt cx="3168353" cy="1852774"/>
          </a:xfrm>
        </p:grpSpPr>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49206" y="5237128"/>
              <a:ext cx="1617587" cy="864000"/>
            </a:xfrm>
            <a:prstGeom prst="rect">
              <a:avLst/>
            </a:prstGeom>
          </p:spPr>
        </p:pic>
        <p:sp>
          <p:nvSpPr>
            <p:cNvPr id="38" name="Rectangle 37"/>
            <p:cNvSpPr/>
            <p:nvPr/>
          </p:nvSpPr>
          <p:spPr>
            <a:xfrm>
              <a:off x="5208081" y="6166572"/>
              <a:ext cx="3168353" cy="923330"/>
            </a:xfrm>
            <a:prstGeom prst="rect">
              <a:avLst/>
            </a:prstGeom>
          </p:spPr>
          <p:txBody>
            <a:bodyPr wrap="square">
              <a:spAutoFit/>
            </a:bodyPr>
            <a:lstStyle/>
            <a:p>
              <a:pPr algn="ctr"/>
              <a:r>
                <a:rPr lang="fr-BE" b="1" dirty="0">
                  <a:solidFill>
                    <a:srgbClr val="4A6C5B"/>
                  </a:solidFill>
                  <a:latin typeface="Arial" panose="020B0604020202020204" pitchFamily="34" charset="0"/>
                  <a:cs typeface="Arial" panose="020B0604020202020204" pitchFamily="34" charset="0"/>
                </a:rPr>
                <a:t>7,7 millions</a:t>
              </a:r>
            </a:p>
            <a:p>
              <a:pPr algn="ctr"/>
              <a:r>
                <a:rPr lang="fr-FR" sz="1200" b="1" dirty="0">
                  <a:solidFill>
                    <a:srgbClr val="4A6C5B"/>
                  </a:solidFill>
                  <a:latin typeface="Arial" panose="020B0604020202020204" pitchFamily="34" charset="0"/>
                  <a:cs typeface="Arial" panose="020B0604020202020204" pitchFamily="34" charset="0"/>
                </a:rPr>
                <a:t>de patients belges disposent d’un dossier de santé électronique dans un coffre-fort de santé</a:t>
              </a:r>
              <a:endParaRPr lang="fr-BE" sz="1200" b="1" dirty="0">
                <a:solidFill>
                  <a:srgbClr val="4A6C5B"/>
                </a:solidFill>
                <a:latin typeface="Arial" panose="020B0604020202020204" pitchFamily="34" charset="0"/>
                <a:cs typeface="Arial" panose="020B0604020202020204" pitchFamily="34" charset="0"/>
              </a:endParaRPr>
            </a:p>
          </p:txBody>
        </p:sp>
      </p:grpSp>
      <p:sp>
        <p:nvSpPr>
          <p:cNvPr id="41" name="Rectangle 40"/>
          <p:cNvSpPr/>
          <p:nvPr/>
        </p:nvSpPr>
        <p:spPr>
          <a:xfrm>
            <a:off x="4907657" y="3958369"/>
            <a:ext cx="2265364" cy="553998"/>
          </a:xfrm>
          <a:prstGeom prst="rect">
            <a:avLst/>
          </a:prstGeom>
        </p:spPr>
        <p:txBody>
          <a:bodyPr wrap="none">
            <a:spAutoFit/>
          </a:bodyPr>
          <a:lstStyle/>
          <a:p>
            <a:pPr algn="ctr"/>
            <a:r>
              <a:rPr lang="fr-BE" b="1" dirty="0">
                <a:solidFill>
                  <a:srgbClr val="4A6C5B"/>
                </a:solidFill>
                <a:latin typeface="Arial" panose="020B0604020202020204" pitchFamily="34" charset="0"/>
                <a:cs typeface="Arial" panose="020B0604020202020204" pitchFamily="34" charset="0"/>
              </a:rPr>
              <a:t>&gt; 18.000.000.000</a:t>
            </a:r>
          </a:p>
          <a:p>
            <a:pPr algn="ctr"/>
            <a:r>
              <a:rPr lang="fr-BE" sz="1200" b="1" dirty="0">
                <a:solidFill>
                  <a:srgbClr val="4A6C5B"/>
                </a:solidFill>
                <a:latin typeface="Arial" panose="020B0604020202020204" pitchFamily="34" charset="0"/>
                <a:cs typeface="Arial" panose="020B0604020202020204" pitchFamily="34" charset="0"/>
              </a:rPr>
              <a:t>de transactions électroniques par an</a:t>
            </a:r>
          </a:p>
        </p:txBody>
      </p:sp>
      <p:grpSp>
        <p:nvGrpSpPr>
          <p:cNvPr id="42" name="Group 41"/>
          <p:cNvGrpSpPr/>
          <p:nvPr/>
        </p:nvGrpSpPr>
        <p:grpSpPr>
          <a:xfrm>
            <a:off x="309079" y="1635700"/>
            <a:ext cx="3607078" cy="1778003"/>
            <a:chOff x="199495" y="1059565"/>
            <a:chExt cx="3607078" cy="1778003"/>
          </a:xfrm>
        </p:grpSpPr>
        <p:grpSp>
          <p:nvGrpSpPr>
            <p:cNvPr id="43" name="Group 42"/>
            <p:cNvGrpSpPr/>
            <p:nvPr/>
          </p:nvGrpSpPr>
          <p:grpSpPr>
            <a:xfrm>
              <a:off x="1331576" y="1059565"/>
              <a:ext cx="1342914" cy="1098997"/>
              <a:chOff x="1125953" y="1169428"/>
              <a:chExt cx="1342914" cy="1098997"/>
            </a:xfrm>
          </p:grpSpPr>
          <p:pic>
            <p:nvPicPr>
              <p:cNvPr id="45" name="Picture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5953" y="1169428"/>
                <a:ext cx="1342914" cy="1098997"/>
              </a:xfrm>
              <a:prstGeom prst="rect">
                <a:avLst/>
              </a:prstGeom>
            </p:spPr>
          </p:pic>
          <p:pic>
            <p:nvPicPr>
              <p:cNvPr id="46" name="Picture 45"/>
              <p:cNvPicPr>
                <a:picLocks noChangeAspect="1"/>
              </p:cNvPicPr>
              <p:nvPr/>
            </p:nvPicPr>
            <p:blipFill rotWithShape="1">
              <a:blip r:embed="rId13" cstate="print">
                <a:extLst>
                  <a:ext uri="{28A0092B-C50C-407E-A947-70E740481C1C}">
                    <a14:useLocalDpi xmlns:a14="http://schemas.microsoft.com/office/drawing/2010/main" val="0"/>
                  </a:ext>
                </a:extLst>
              </a:blip>
              <a:srcRect l="39497" t="36834" r="39089" b="37666"/>
              <a:stretch/>
            </p:blipFill>
            <p:spPr>
              <a:xfrm>
                <a:off x="1510054" y="1308335"/>
                <a:ext cx="574712" cy="560070"/>
              </a:xfrm>
              <a:prstGeom prst="rect">
                <a:avLst/>
              </a:prstGeom>
            </p:spPr>
          </p:pic>
        </p:grpSp>
        <p:sp>
          <p:nvSpPr>
            <p:cNvPr id="44" name="Rectangle 43"/>
            <p:cNvSpPr/>
            <p:nvPr/>
          </p:nvSpPr>
          <p:spPr>
            <a:xfrm>
              <a:off x="199495" y="2098904"/>
              <a:ext cx="3607078" cy="738664"/>
            </a:xfrm>
            <a:prstGeom prst="rect">
              <a:avLst/>
            </a:prstGeom>
          </p:spPr>
          <p:txBody>
            <a:bodyPr wrap="none">
              <a:spAutoFit/>
            </a:bodyPr>
            <a:lstStyle/>
            <a:p>
              <a:pPr algn="ctr"/>
              <a:r>
                <a:rPr lang="fr-BE" b="1" dirty="0">
                  <a:solidFill>
                    <a:srgbClr val="4A6C5B"/>
                  </a:solidFill>
                  <a:latin typeface="Arial" panose="020B0604020202020204" pitchFamily="34" charset="0"/>
                  <a:cs typeface="Arial" panose="020B0604020202020204" pitchFamily="34" charset="0"/>
                </a:rPr>
                <a:t>&gt;86,4%</a:t>
              </a:r>
            </a:p>
            <a:p>
              <a:pPr algn="ctr"/>
              <a:r>
                <a:rPr lang="fr-FR" sz="1200" b="1" dirty="0">
                  <a:solidFill>
                    <a:srgbClr val="4A6C5B"/>
                  </a:solidFill>
                  <a:latin typeface="Arial" panose="020B0604020202020204" pitchFamily="34" charset="0"/>
                  <a:cs typeface="Arial" panose="020B0604020202020204" pitchFamily="34" charset="0"/>
                </a:rPr>
                <a:t>des citoyens belges ont donné </a:t>
              </a:r>
            </a:p>
            <a:p>
              <a:pPr algn="ctr"/>
              <a:r>
                <a:rPr lang="fr-FR" sz="1200" b="1" dirty="0">
                  <a:solidFill>
                    <a:srgbClr val="4A6C5B"/>
                  </a:solidFill>
                  <a:latin typeface="Arial" panose="020B0604020202020204" pitchFamily="34" charset="0"/>
                  <a:cs typeface="Arial" panose="020B0604020202020204" pitchFamily="34" charset="0"/>
                </a:rPr>
                <a:t>leur consentement pour le partage de données</a:t>
              </a:r>
              <a:endParaRPr lang="fr-BE" sz="1200" b="1" dirty="0">
                <a:solidFill>
                  <a:srgbClr val="4A6C5B"/>
                </a:solidFill>
                <a:latin typeface="Arial" panose="020B0604020202020204" pitchFamily="34" charset="0"/>
                <a:cs typeface="Arial" panose="020B0604020202020204" pitchFamily="34" charset="0"/>
              </a:endParaRPr>
            </a:p>
          </p:txBody>
        </p:sp>
      </p:grpSp>
      <p:sp>
        <p:nvSpPr>
          <p:cNvPr id="47" name="Rectangle 46"/>
          <p:cNvSpPr/>
          <p:nvPr/>
        </p:nvSpPr>
        <p:spPr>
          <a:xfrm>
            <a:off x="542043" y="3970077"/>
            <a:ext cx="3223961" cy="369332"/>
          </a:xfrm>
          <a:prstGeom prst="rect">
            <a:avLst/>
          </a:prstGeom>
          <a:noFill/>
        </p:spPr>
        <p:txBody>
          <a:bodyPr wrap="none">
            <a:spAutoFit/>
          </a:bodyPr>
          <a:lstStyle/>
          <a:p>
            <a:pPr algn="ctr"/>
            <a:r>
              <a:rPr lang="fr-BE" b="1" dirty="0">
                <a:solidFill>
                  <a:srgbClr val="4A6C5B"/>
                </a:solidFill>
                <a:latin typeface="Arial" panose="020B0604020202020204" pitchFamily="34" charset="0"/>
                <a:cs typeface="Arial" panose="020B0604020202020204" pitchFamily="34" charset="0"/>
              </a:rPr>
              <a:t>Prescriptions électroniques</a:t>
            </a:r>
          </a:p>
        </p:txBody>
      </p:sp>
      <p:sp>
        <p:nvSpPr>
          <p:cNvPr id="48" name="Rectangle 47"/>
          <p:cNvSpPr/>
          <p:nvPr/>
        </p:nvSpPr>
        <p:spPr>
          <a:xfrm>
            <a:off x="4024778" y="5771625"/>
            <a:ext cx="3907282" cy="738664"/>
          </a:xfrm>
          <a:prstGeom prst="rect">
            <a:avLst/>
          </a:prstGeom>
        </p:spPr>
        <p:txBody>
          <a:bodyPr wrap="square">
            <a:spAutoFit/>
          </a:bodyPr>
          <a:lstStyle/>
          <a:p>
            <a:pPr lvl="1" algn="ctr"/>
            <a:r>
              <a:rPr lang="fr-BE" b="1">
                <a:solidFill>
                  <a:srgbClr val="4A6C5B"/>
                </a:solidFill>
                <a:latin typeface="Arial" panose="020B0604020202020204" pitchFamily="34" charset="0"/>
                <a:cs typeface="Arial" panose="020B0604020202020204" pitchFamily="34" charset="0"/>
              </a:rPr>
              <a:t>215 millions</a:t>
            </a:r>
          </a:p>
          <a:p>
            <a:pPr lvl="1" algn="ctr"/>
            <a:r>
              <a:rPr lang="fr-BE" sz="1200" b="1">
                <a:solidFill>
                  <a:srgbClr val="4A6C5B"/>
                </a:solidFill>
                <a:latin typeface="Arial" panose="020B0604020202020204" pitchFamily="34" charset="0"/>
                <a:cs typeface="Arial" panose="020B0604020202020204" pitchFamily="34" charset="0"/>
              </a:rPr>
              <a:t>de documents électroniques disponibles</a:t>
            </a:r>
          </a:p>
          <a:p>
            <a:pPr lvl="1" algn="ctr"/>
            <a:r>
              <a:rPr lang="fr-BE" sz="1200" b="1">
                <a:solidFill>
                  <a:srgbClr val="4A6C5B"/>
                </a:solidFill>
                <a:latin typeface="Arial" panose="020B0604020202020204" pitchFamily="34" charset="0"/>
                <a:cs typeface="Arial" panose="020B0604020202020204" pitchFamily="34" charset="0"/>
              </a:rPr>
              <a:t>auprès des hôpitaux et des laboratoires cliniques</a:t>
            </a:r>
          </a:p>
        </p:txBody>
      </p:sp>
      <p:sp>
        <p:nvSpPr>
          <p:cNvPr id="7" name="Slide Number Placeholder 6"/>
          <p:cNvSpPr>
            <a:spLocks noGrp="1"/>
          </p:cNvSpPr>
          <p:nvPr>
            <p:ph type="sldNum" sz="quarter" idx="12"/>
          </p:nvPr>
        </p:nvSpPr>
        <p:spPr/>
        <p:txBody>
          <a:bodyPr/>
          <a:lstStyle/>
          <a:p>
            <a:fld id="{D45B42A2-12DC-D04A-88D3-A93CC82DF348}" type="slidenum">
              <a:rPr lang="en-US" smtClean="0"/>
              <a:t>10</a:t>
            </a:fld>
            <a:endParaRPr lang="en-US" smtClean="0"/>
          </a:p>
        </p:txBody>
      </p:sp>
      <p:pic>
        <p:nvPicPr>
          <p:cNvPr id="39" name="Picture 38"/>
          <p:cNvPicPr>
            <a:picLocks noChangeAspect="1"/>
          </p:cNvPicPr>
          <p:nvPr/>
        </p:nvPicPr>
        <p:blipFill>
          <a:blip r:embed="rId14"/>
          <a:stretch>
            <a:fillRect/>
          </a:stretch>
        </p:blipFill>
        <p:spPr>
          <a:xfrm>
            <a:off x="5459545" y="3096586"/>
            <a:ext cx="1244026" cy="803105"/>
          </a:xfrm>
          <a:prstGeom prst="rect">
            <a:avLst/>
          </a:prstGeom>
        </p:spPr>
      </p:pic>
    </p:spTree>
    <p:extLst>
      <p:ext uri="{BB962C8B-B14F-4D97-AF65-F5344CB8AC3E}">
        <p14:creationId xmlns:p14="http://schemas.microsoft.com/office/powerpoint/2010/main" val="24112383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Souvent à préférer: développement agile</a:t>
            </a:r>
          </a:p>
        </p:txBody>
      </p:sp>
      <p:sp>
        <p:nvSpPr>
          <p:cNvPr id="2" name="Slide Number Placeholder 1"/>
          <p:cNvSpPr>
            <a:spLocks noGrp="1"/>
          </p:cNvSpPr>
          <p:nvPr>
            <p:ph type="sldNum" sz="quarter" idx="12"/>
          </p:nvPr>
        </p:nvSpPr>
        <p:spPr/>
        <p:txBody>
          <a:bodyPr/>
          <a:lstStyle/>
          <a:p>
            <a:fld id="{A7CC3638-A99D-674C-A789-FA84B7E5EA16}" type="slidenum">
              <a:rPr lang="nl-NL" smtClean="0"/>
              <a:pPr/>
              <a:t>100</a:t>
            </a:fld>
            <a:endParaRPr lang="nl-NL" smtClean="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885" y="1222824"/>
            <a:ext cx="8238477" cy="4943086"/>
          </a:xfrm>
          <a:prstGeom prst="rect">
            <a:avLst/>
          </a:prstGeom>
        </p:spPr>
      </p:pic>
    </p:spTree>
    <p:extLst>
      <p:ext uri="{BB962C8B-B14F-4D97-AF65-F5344CB8AC3E}">
        <p14:creationId xmlns:p14="http://schemas.microsoft.com/office/powerpoint/2010/main" val="33363252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Souvent à préférer: développement agile</a:t>
            </a:r>
          </a:p>
        </p:txBody>
      </p:sp>
      <p:sp>
        <p:nvSpPr>
          <p:cNvPr id="2" name="Slide Number Placeholder 1"/>
          <p:cNvSpPr>
            <a:spLocks noGrp="1"/>
          </p:cNvSpPr>
          <p:nvPr>
            <p:ph type="sldNum" sz="quarter" idx="12"/>
          </p:nvPr>
        </p:nvSpPr>
        <p:spPr/>
        <p:txBody>
          <a:bodyPr/>
          <a:lstStyle/>
          <a:p>
            <a:fld id="{A7CC3638-A99D-674C-A789-FA84B7E5EA16}" type="slidenum">
              <a:rPr lang="nl-NL" smtClean="0"/>
              <a:pPr/>
              <a:t>101</a:t>
            </a:fld>
            <a:endParaRPr lang="nl-NL" smtClean="0"/>
          </a:p>
        </p:txBody>
      </p:sp>
      <p:pic>
        <p:nvPicPr>
          <p:cNvPr id="7" name="Picture 2" descr="Afbeeldingsresulta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644" y="1350959"/>
            <a:ext cx="7348891" cy="5199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6502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a:t>Développement traditionnel </a:t>
            </a:r>
            <a:r>
              <a:rPr lang="fr-BE" dirty="0" smtClean="0"/>
              <a:t>versus </a:t>
            </a:r>
            <a:r>
              <a:rPr lang="fr-BE" dirty="0"/>
              <a:t>agile</a:t>
            </a:r>
          </a:p>
        </p:txBody>
      </p:sp>
      <p:sp>
        <p:nvSpPr>
          <p:cNvPr id="2" name="Slide Number Placeholder 1"/>
          <p:cNvSpPr>
            <a:spLocks noGrp="1"/>
          </p:cNvSpPr>
          <p:nvPr>
            <p:ph type="sldNum" sz="quarter" idx="12"/>
          </p:nvPr>
        </p:nvSpPr>
        <p:spPr/>
        <p:txBody>
          <a:bodyPr/>
          <a:lstStyle/>
          <a:p>
            <a:fld id="{A7CC3638-A99D-674C-A789-FA84B7E5EA16}" type="slidenum">
              <a:rPr lang="nl-NL" smtClean="0"/>
              <a:pPr/>
              <a:t>102</a:t>
            </a:fld>
            <a:endParaRPr lang="nl-NL" smtClean="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5451"/>
          <a:stretch/>
        </p:blipFill>
        <p:spPr>
          <a:xfrm>
            <a:off x="2056668" y="1414787"/>
            <a:ext cx="8068824" cy="4872925"/>
          </a:xfrm>
          <a:prstGeom prst="rect">
            <a:avLst/>
          </a:prstGeom>
        </p:spPr>
      </p:pic>
    </p:spTree>
    <p:extLst>
      <p:ext uri="{BB962C8B-B14F-4D97-AF65-F5344CB8AC3E}">
        <p14:creationId xmlns:p14="http://schemas.microsoft.com/office/powerpoint/2010/main" val="24348105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TIC en tant qu’utilitaire: quelques points d’attention</a:t>
            </a:r>
          </a:p>
        </p:txBody>
      </p:sp>
      <p:sp>
        <p:nvSpPr>
          <p:cNvPr id="6" name="Slide Number Placeholder 5"/>
          <p:cNvSpPr>
            <a:spLocks noGrp="1"/>
          </p:cNvSpPr>
          <p:nvPr>
            <p:ph type="sldNum" sz="quarter" idx="12"/>
          </p:nvPr>
        </p:nvSpPr>
        <p:spPr/>
        <p:txBody>
          <a:bodyPr/>
          <a:lstStyle/>
          <a:p>
            <a:fld id="{A7CC3638-A99D-674C-A789-FA84B7E5EA16}" type="slidenum">
              <a:rPr lang="nl-NL" smtClean="0"/>
              <a:pPr/>
              <a:t>103</a:t>
            </a:fld>
            <a:endParaRPr lang="nl-NL" smtClean="0"/>
          </a:p>
        </p:txBody>
      </p:sp>
      <p:sp>
        <p:nvSpPr>
          <p:cNvPr id="7" name="Hexagon 6"/>
          <p:cNvSpPr/>
          <p:nvPr/>
        </p:nvSpPr>
        <p:spPr>
          <a:xfrm>
            <a:off x="2578789" y="217871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Sourcing</a:t>
            </a:r>
            <a:r>
              <a:rPr lang="fr-BE" dirty="0" smtClean="0"/>
              <a:t> stratégique</a:t>
            </a:r>
            <a:endParaRPr lang="fr-BE" dirty="0"/>
          </a:p>
        </p:txBody>
      </p:sp>
      <p:sp>
        <p:nvSpPr>
          <p:cNvPr id="8" name="Hexagon 7"/>
          <p:cNvSpPr/>
          <p:nvPr/>
        </p:nvSpPr>
        <p:spPr>
          <a:xfrm>
            <a:off x="4089812" y="2951374"/>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Architec-ture</a:t>
            </a:r>
            <a:endParaRPr lang="fr-BE" dirty="0"/>
          </a:p>
        </p:txBody>
      </p:sp>
      <p:sp>
        <p:nvSpPr>
          <p:cNvPr id="9" name="Hexagon 8"/>
          <p:cNvSpPr/>
          <p:nvPr/>
        </p:nvSpPr>
        <p:spPr>
          <a:xfrm>
            <a:off x="2567360" y="3687298"/>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Gouver-nance</a:t>
            </a:r>
            <a:endParaRPr lang="fr-BE" dirty="0"/>
          </a:p>
        </p:txBody>
      </p:sp>
      <p:sp>
        <p:nvSpPr>
          <p:cNvPr id="10" name="Hexagon 9"/>
          <p:cNvSpPr/>
          <p:nvPr/>
        </p:nvSpPr>
        <p:spPr>
          <a:xfrm>
            <a:off x="5612264" y="3698728"/>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Gestion de services</a:t>
            </a:r>
          </a:p>
        </p:txBody>
      </p:sp>
      <p:sp>
        <p:nvSpPr>
          <p:cNvPr id="11" name="Hexagon 10"/>
          <p:cNvSpPr/>
          <p:nvPr/>
        </p:nvSpPr>
        <p:spPr>
          <a:xfrm>
            <a:off x="4089812" y="446471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Standards ouverts</a:t>
            </a:r>
          </a:p>
        </p:txBody>
      </p:sp>
      <p:sp>
        <p:nvSpPr>
          <p:cNvPr id="13" name="Hexagon 12"/>
          <p:cNvSpPr/>
          <p:nvPr/>
        </p:nvSpPr>
        <p:spPr>
          <a:xfrm>
            <a:off x="5586863" y="217871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Dévelop-pement</a:t>
            </a:r>
            <a:r>
              <a:rPr lang="fr-BE" dirty="0" smtClean="0"/>
              <a:t> </a:t>
            </a:r>
            <a:r>
              <a:rPr lang="fr-BE" dirty="0"/>
              <a:t>agile</a:t>
            </a:r>
          </a:p>
        </p:txBody>
      </p:sp>
      <p:sp>
        <p:nvSpPr>
          <p:cNvPr id="14" name="Hexagon 13"/>
          <p:cNvSpPr/>
          <p:nvPr/>
        </p:nvSpPr>
        <p:spPr>
          <a:xfrm>
            <a:off x="4081345" y="144686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Gestion des projets &amp; </a:t>
            </a:r>
            <a:r>
              <a:rPr lang="fr-BE" dirty="0" err="1" smtClean="0"/>
              <a:t>program-mes</a:t>
            </a:r>
            <a:endParaRPr lang="fr-BE" dirty="0"/>
          </a:p>
        </p:txBody>
      </p:sp>
    </p:spTree>
    <p:extLst>
      <p:ext uri="{BB962C8B-B14F-4D97-AF65-F5344CB8AC3E}">
        <p14:creationId xmlns:p14="http://schemas.microsoft.com/office/powerpoint/2010/main" val="29927661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845" y="1285872"/>
            <a:ext cx="5167191" cy="534087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fr-BE"/>
              <a:t>Service management: ITIL</a:t>
            </a:r>
          </a:p>
        </p:txBody>
      </p:sp>
      <p:sp>
        <p:nvSpPr>
          <p:cNvPr id="2" name="Slide Number Placeholder 1"/>
          <p:cNvSpPr>
            <a:spLocks noGrp="1"/>
          </p:cNvSpPr>
          <p:nvPr>
            <p:ph type="sldNum" sz="quarter" idx="12"/>
          </p:nvPr>
        </p:nvSpPr>
        <p:spPr/>
        <p:txBody>
          <a:bodyPr/>
          <a:lstStyle/>
          <a:p>
            <a:fld id="{A7CC3638-A99D-674C-A789-FA84B7E5EA16}" type="slidenum">
              <a:rPr lang="nl-NL" smtClean="0"/>
              <a:pPr/>
              <a:t>104</a:t>
            </a:fld>
            <a:endParaRPr lang="nl-NL" smtClean="0"/>
          </a:p>
        </p:txBody>
      </p:sp>
    </p:spTree>
    <p:extLst>
      <p:ext uri="{BB962C8B-B14F-4D97-AF65-F5344CB8AC3E}">
        <p14:creationId xmlns:p14="http://schemas.microsoft.com/office/powerpoint/2010/main" val="42379312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TIC en tant qu’utilitaire: quelques points d’attention</a:t>
            </a:r>
          </a:p>
        </p:txBody>
      </p:sp>
      <p:sp>
        <p:nvSpPr>
          <p:cNvPr id="6" name="Slide Number Placeholder 5"/>
          <p:cNvSpPr>
            <a:spLocks noGrp="1"/>
          </p:cNvSpPr>
          <p:nvPr>
            <p:ph type="sldNum" sz="quarter" idx="12"/>
          </p:nvPr>
        </p:nvSpPr>
        <p:spPr/>
        <p:txBody>
          <a:bodyPr/>
          <a:lstStyle/>
          <a:p>
            <a:fld id="{A7CC3638-A99D-674C-A789-FA84B7E5EA16}" type="slidenum">
              <a:rPr lang="nl-NL" smtClean="0"/>
              <a:pPr/>
              <a:t>105</a:t>
            </a:fld>
            <a:endParaRPr lang="nl-NL" smtClean="0"/>
          </a:p>
        </p:txBody>
      </p:sp>
      <p:sp>
        <p:nvSpPr>
          <p:cNvPr id="7" name="Hexagon 6"/>
          <p:cNvSpPr/>
          <p:nvPr/>
        </p:nvSpPr>
        <p:spPr>
          <a:xfrm>
            <a:off x="2578789" y="228349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Sourcing</a:t>
            </a:r>
            <a:r>
              <a:rPr lang="fr-BE" dirty="0" smtClean="0"/>
              <a:t> stratégique</a:t>
            </a:r>
            <a:endParaRPr lang="fr-BE" dirty="0"/>
          </a:p>
        </p:txBody>
      </p:sp>
      <p:sp>
        <p:nvSpPr>
          <p:cNvPr id="8" name="Hexagon 7"/>
          <p:cNvSpPr/>
          <p:nvPr/>
        </p:nvSpPr>
        <p:spPr>
          <a:xfrm>
            <a:off x="4089812" y="305614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Architec-ture</a:t>
            </a:r>
            <a:endParaRPr lang="fr-BE" dirty="0"/>
          </a:p>
        </p:txBody>
      </p:sp>
      <p:sp>
        <p:nvSpPr>
          <p:cNvPr id="9" name="Hexagon 8"/>
          <p:cNvSpPr/>
          <p:nvPr/>
        </p:nvSpPr>
        <p:spPr>
          <a:xfrm>
            <a:off x="2567360" y="379207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Gouver-nance</a:t>
            </a:r>
            <a:endParaRPr lang="fr-BE" dirty="0"/>
          </a:p>
        </p:txBody>
      </p:sp>
      <p:sp>
        <p:nvSpPr>
          <p:cNvPr id="10" name="Hexagon 9"/>
          <p:cNvSpPr/>
          <p:nvPr/>
        </p:nvSpPr>
        <p:spPr>
          <a:xfrm>
            <a:off x="5612264" y="380350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Gestion de services</a:t>
            </a:r>
          </a:p>
        </p:txBody>
      </p:sp>
      <p:sp>
        <p:nvSpPr>
          <p:cNvPr id="11" name="Hexagon 10"/>
          <p:cNvSpPr/>
          <p:nvPr/>
        </p:nvSpPr>
        <p:spPr>
          <a:xfrm>
            <a:off x="4089812" y="456949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Standards ouverts</a:t>
            </a:r>
          </a:p>
        </p:txBody>
      </p:sp>
      <p:sp>
        <p:nvSpPr>
          <p:cNvPr id="13" name="Hexagon 12"/>
          <p:cNvSpPr/>
          <p:nvPr/>
        </p:nvSpPr>
        <p:spPr>
          <a:xfrm>
            <a:off x="5586863" y="228349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Dévelop-pement</a:t>
            </a:r>
            <a:r>
              <a:rPr lang="fr-BE" dirty="0" smtClean="0"/>
              <a:t> </a:t>
            </a:r>
            <a:r>
              <a:rPr lang="fr-BE" dirty="0"/>
              <a:t>agile</a:t>
            </a:r>
          </a:p>
        </p:txBody>
      </p:sp>
      <p:sp>
        <p:nvSpPr>
          <p:cNvPr id="14" name="Hexagon 13"/>
          <p:cNvSpPr/>
          <p:nvPr/>
        </p:nvSpPr>
        <p:spPr>
          <a:xfrm>
            <a:off x="4081345" y="155164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Gestion des projets &amp; </a:t>
            </a:r>
            <a:r>
              <a:rPr lang="fr-BE" dirty="0" err="1" smtClean="0"/>
              <a:t>pro-grammes</a:t>
            </a:r>
            <a:endParaRPr lang="fr-BE" dirty="0"/>
          </a:p>
        </p:txBody>
      </p:sp>
      <p:sp>
        <p:nvSpPr>
          <p:cNvPr id="25" name="Hexagon 24"/>
          <p:cNvSpPr/>
          <p:nvPr/>
        </p:nvSpPr>
        <p:spPr>
          <a:xfrm>
            <a:off x="7105070" y="151777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Achats</a:t>
            </a:r>
            <a:endParaRPr lang="fr-BE" dirty="0"/>
          </a:p>
        </p:txBody>
      </p:sp>
    </p:spTree>
    <p:extLst>
      <p:ext uri="{BB962C8B-B14F-4D97-AF65-F5344CB8AC3E}">
        <p14:creationId xmlns:p14="http://schemas.microsoft.com/office/powerpoint/2010/main" val="34861119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fr-BE" dirty="0"/>
              <a:t>les pouvoirs publics sont soumis à la législation relative aux marchés publics</a:t>
            </a:r>
          </a:p>
          <a:p>
            <a:r>
              <a:rPr lang="fr-BE" dirty="0"/>
              <a:t>défi: comment réconcilier le respect de cette législation avec une gestion des TIC souple et </a:t>
            </a:r>
            <a:r>
              <a:rPr lang="fr-BE" dirty="0" smtClean="0"/>
              <a:t>efficace?</a:t>
            </a:r>
            <a:endParaRPr lang="fr-BE" dirty="0"/>
          </a:p>
          <a:p>
            <a:pPr lvl="1"/>
            <a:r>
              <a:rPr lang="fr-BE" dirty="0"/>
              <a:t>synergies avec les autres organisations pour ce qui concerne les procédures de placement</a:t>
            </a:r>
          </a:p>
          <a:p>
            <a:pPr lvl="1"/>
            <a:r>
              <a:rPr lang="fr-BE" dirty="0"/>
              <a:t>utilisation des possibilités offertes pour éviter des coûts et assurer la flexibilité</a:t>
            </a:r>
          </a:p>
          <a:p>
            <a:pPr lvl="2"/>
            <a:r>
              <a:rPr lang="fr-BE" dirty="0"/>
              <a:t>centrales d’achat</a:t>
            </a:r>
          </a:p>
          <a:p>
            <a:pPr lvl="2"/>
            <a:r>
              <a:rPr lang="fr-BE" dirty="0"/>
              <a:t>conventions-cadres</a:t>
            </a:r>
          </a:p>
          <a:p>
            <a:pPr lvl="2"/>
            <a:r>
              <a:rPr lang="fr-BE" dirty="0"/>
              <a:t>application d’un système de cascades</a:t>
            </a:r>
          </a:p>
          <a:p>
            <a:pPr lvl="1"/>
            <a:r>
              <a:rPr lang="fr-BE" dirty="0"/>
              <a:t>en tout cas, toujours une procédure de négociation</a:t>
            </a:r>
          </a:p>
          <a:p>
            <a:endParaRPr lang="fr-BE" dirty="0"/>
          </a:p>
        </p:txBody>
      </p:sp>
      <p:sp>
        <p:nvSpPr>
          <p:cNvPr id="4" name="Title 3"/>
          <p:cNvSpPr>
            <a:spLocks noGrp="1"/>
          </p:cNvSpPr>
          <p:nvPr>
            <p:ph type="title"/>
          </p:nvPr>
        </p:nvSpPr>
        <p:spPr/>
        <p:txBody>
          <a:bodyPr/>
          <a:lstStyle/>
          <a:p>
            <a:r>
              <a:rPr lang="fr-BE"/>
              <a:t>Législation marchés publics</a:t>
            </a:r>
          </a:p>
        </p:txBody>
      </p:sp>
      <p:sp>
        <p:nvSpPr>
          <p:cNvPr id="2" name="Slide Number Placeholder 1"/>
          <p:cNvSpPr>
            <a:spLocks noGrp="1"/>
          </p:cNvSpPr>
          <p:nvPr>
            <p:ph type="sldNum" sz="quarter" idx="12"/>
          </p:nvPr>
        </p:nvSpPr>
        <p:spPr/>
        <p:txBody>
          <a:bodyPr/>
          <a:lstStyle/>
          <a:p>
            <a:fld id="{A7CC3638-A99D-674C-A789-FA84B7E5EA16}" type="slidenum">
              <a:rPr lang="nl-NL" smtClean="0"/>
              <a:pPr/>
              <a:t>106</a:t>
            </a:fld>
            <a:endParaRPr lang="nl-NL" smtClean="0"/>
          </a:p>
        </p:txBody>
      </p:sp>
    </p:spTree>
    <p:extLst>
      <p:ext uri="{BB962C8B-B14F-4D97-AF65-F5344CB8AC3E}">
        <p14:creationId xmlns:p14="http://schemas.microsoft.com/office/powerpoint/2010/main" val="40701887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p:txBody>
          <a:bodyPr>
            <a:normAutofit/>
          </a:bodyPr>
          <a:lstStyle/>
          <a:p>
            <a:r>
              <a:rPr lang="fr-BE" dirty="0"/>
              <a:t>les centrales d'achat passent des marchés de fournitures, de services ou de travaux pour le compte de plusieurs entités juridiquement distinctes</a:t>
            </a:r>
          </a:p>
          <a:p>
            <a:r>
              <a:rPr lang="fr-BE" dirty="0"/>
              <a:t>les services ayant recours à une centrale </a:t>
            </a:r>
            <a:r>
              <a:rPr lang="fr-BE" dirty="0" smtClean="0"/>
              <a:t>d’achat </a:t>
            </a:r>
            <a:r>
              <a:rPr lang="fr-BE" dirty="0"/>
              <a:t>sont dispensés de l’obligation de lancer personnellement une procédure de marché public - les procédures budgétaires et de surveillance restent cependant d’application</a:t>
            </a:r>
          </a:p>
          <a:p>
            <a:r>
              <a:rPr lang="fr-BE" dirty="0"/>
              <a:t>les services qui font appel à une centrale d’achat commandent directement</a:t>
            </a:r>
          </a:p>
          <a:p>
            <a:r>
              <a:rPr lang="fr-BE" dirty="0"/>
              <a:t>la flexibilité augmente en combinaison avec un contrat-cadre</a:t>
            </a:r>
          </a:p>
          <a:p>
            <a:r>
              <a:rPr lang="fr-BE" dirty="0"/>
              <a:t>tous les organes de surveillance ne sont pas à l'aise avec le modèle en raison de l'absence de supervision directe de la procédure suivie</a:t>
            </a:r>
          </a:p>
          <a:p>
            <a:endParaRPr lang="nl-BE" dirty="0"/>
          </a:p>
        </p:txBody>
      </p:sp>
      <p:sp>
        <p:nvSpPr>
          <p:cNvPr id="2" name="Title 1"/>
          <p:cNvSpPr>
            <a:spLocks noGrp="1"/>
          </p:cNvSpPr>
          <p:nvPr>
            <p:ph type="title"/>
          </p:nvPr>
        </p:nvSpPr>
        <p:spPr/>
        <p:txBody>
          <a:bodyPr/>
          <a:lstStyle/>
          <a:p>
            <a:r>
              <a:rPr lang="fr-BE" dirty="0"/>
              <a:t>Centrale </a:t>
            </a:r>
            <a:r>
              <a:rPr lang="fr-BE" dirty="0" smtClean="0"/>
              <a:t>d’achat</a:t>
            </a:r>
            <a:endParaRPr lang="fr-BE" dirty="0"/>
          </a:p>
        </p:txBody>
      </p:sp>
      <p:sp>
        <p:nvSpPr>
          <p:cNvPr id="4" name="Slide Number Placeholder 3"/>
          <p:cNvSpPr>
            <a:spLocks noGrp="1"/>
          </p:cNvSpPr>
          <p:nvPr>
            <p:ph type="sldNum" sz="quarter" idx="12"/>
          </p:nvPr>
        </p:nvSpPr>
        <p:spPr/>
        <p:txBody>
          <a:bodyPr/>
          <a:lstStyle/>
          <a:p>
            <a:fld id="{7A7F1E79-8225-48A0-95BD-5254C3720E2D}" type="slidenum">
              <a:rPr lang="en-GB" smtClean="0"/>
              <a:pPr/>
              <a:t>107</a:t>
            </a:fld>
            <a:endParaRPr lang="en-GB" smtClean="0"/>
          </a:p>
        </p:txBody>
      </p:sp>
    </p:spTree>
    <p:extLst>
      <p:ext uri="{BB962C8B-B14F-4D97-AF65-F5344CB8AC3E}">
        <p14:creationId xmlns:p14="http://schemas.microsoft.com/office/powerpoint/2010/main" val="2286164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type="body" sz="quarter" idx="14"/>
          </p:nvPr>
        </p:nvSpPr>
        <p:spPr/>
        <p:txBody>
          <a:bodyPr>
            <a:normAutofit/>
          </a:bodyPr>
          <a:lstStyle/>
          <a:p>
            <a:r>
              <a:rPr lang="fr-BE"/>
              <a:t>le marché se concrétise par les commandes ultérieures</a:t>
            </a:r>
          </a:p>
          <a:p>
            <a:r>
              <a:rPr lang="fr-BE"/>
              <a:t>situation dans laquelle le pouvoir adjudicateur est en mesure de définir son type de besoins, mais non l’ampleur ou les quantités nécessaires</a:t>
            </a:r>
          </a:p>
          <a:p>
            <a:r>
              <a:rPr lang="fr-BE"/>
              <a:t>contrat cadre détermine les conditions des marchés basés sur celui-ci, notamment en ce qui concerne les prix et les quantités envisagées</a:t>
            </a:r>
          </a:p>
          <a:p>
            <a:r>
              <a:rPr lang="fr-BE"/>
              <a:t>exemple: contrat cadre pour les collaborateurs TIC</a:t>
            </a:r>
          </a:p>
          <a:p>
            <a:pPr lvl="1"/>
            <a:r>
              <a:rPr lang="fr-BE"/>
              <a:t>le profil et les compétences sont définies</a:t>
            </a:r>
          </a:p>
          <a:p>
            <a:pPr lvl="1"/>
            <a:r>
              <a:rPr lang="fr-BE"/>
              <a:t>les tarifs horaire ou journaliers sont définis en fonction du niveau d’expérience</a:t>
            </a:r>
          </a:p>
          <a:p>
            <a:pPr lvl="1"/>
            <a:r>
              <a:rPr lang="fr-BE"/>
              <a:t>en cas de besoin, une demande est introduite pour une période spécifique et l’entreprise propose un consultant concret</a:t>
            </a:r>
          </a:p>
          <a:p>
            <a:pPr lvl="1"/>
            <a:r>
              <a:rPr lang="fr-BE"/>
              <a:t>si le consultant est accepté, la commande suit</a:t>
            </a:r>
          </a:p>
        </p:txBody>
      </p:sp>
      <p:sp>
        <p:nvSpPr>
          <p:cNvPr id="4" name="Title 3"/>
          <p:cNvSpPr>
            <a:spLocks noGrp="1"/>
          </p:cNvSpPr>
          <p:nvPr>
            <p:ph type="title"/>
          </p:nvPr>
        </p:nvSpPr>
        <p:spPr/>
        <p:txBody>
          <a:bodyPr/>
          <a:lstStyle/>
          <a:p>
            <a:r>
              <a:rPr lang="fr-BE"/>
              <a:t>Contrat cadre</a:t>
            </a:r>
          </a:p>
        </p:txBody>
      </p:sp>
      <p:sp>
        <p:nvSpPr>
          <p:cNvPr id="5" name="Slide Number Placeholder 4"/>
          <p:cNvSpPr>
            <a:spLocks noGrp="1"/>
          </p:cNvSpPr>
          <p:nvPr>
            <p:ph type="sldNum" sz="quarter" idx="12"/>
          </p:nvPr>
        </p:nvSpPr>
        <p:spPr/>
        <p:txBody>
          <a:bodyPr/>
          <a:lstStyle/>
          <a:p>
            <a:fld id="{D353B685-A2AB-4518-B31A-1C8B277EB988}" type="slidenum">
              <a:rPr lang="en-GB" smtClean="0"/>
              <a:pPr/>
              <a:t>108</a:t>
            </a:fld>
            <a:endParaRPr lang="en-GB" smtClean="0"/>
          </a:p>
        </p:txBody>
      </p:sp>
    </p:spTree>
    <p:extLst>
      <p:ext uri="{BB962C8B-B14F-4D97-AF65-F5344CB8AC3E}">
        <p14:creationId xmlns:p14="http://schemas.microsoft.com/office/powerpoint/2010/main" val="6012052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4"/>
          </p:nvPr>
        </p:nvSpPr>
        <p:spPr/>
        <p:txBody>
          <a:bodyPr>
            <a:normAutofit fontScale="92500" lnSpcReduction="10000"/>
          </a:bodyPr>
          <a:lstStyle/>
          <a:p>
            <a:r>
              <a:rPr lang="fr-BE" dirty="0"/>
              <a:t>de nature contractuelle, repris et élaboré en détail dans le cahier des charges</a:t>
            </a:r>
          </a:p>
          <a:p>
            <a:r>
              <a:rPr lang="fr-BE" dirty="0"/>
              <a:t>le marché est attribué au soumissionnaire classé premier dans la liste des soumissionnaires les plus avantageux</a:t>
            </a:r>
          </a:p>
          <a:p>
            <a:r>
              <a:rPr lang="fr-BE" dirty="0"/>
              <a:t>le marché est </a:t>
            </a:r>
            <a:r>
              <a:rPr lang="fr-BE" dirty="0" smtClean="0"/>
              <a:t>aussi </a:t>
            </a:r>
            <a:r>
              <a:rPr lang="fr-BE" dirty="0"/>
              <a:t>attribué à un soumissionnaire classé deuxième et troisième</a:t>
            </a:r>
          </a:p>
          <a:p>
            <a:r>
              <a:rPr lang="fr-BE" dirty="0"/>
              <a:t>en cas de besoin, la demande est adressée au soumissionnaire classé premier qui répond selon une procédure fixe et un timing précis</a:t>
            </a:r>
          </a:p>
          <a:p>
            <a:r>
              <a:rPr lang="fr-BE" dirty="0"/>
              <a:t>en cas de refus de la demande, de demande non conforme ou en l’absence de réponse, la demande est adressée au soumissionnaire classé deuxième et si nécessaire au soumissionnaire classé troisième</a:t>
            </a:r>
          </a:p>
          <a:p>
            <a:r>
              <a:rPr lang="fr-BE" dirty="0"/>
              <a:t>surtout utile pour les collaborateurs TIC</a:t>
            </a:r>
          </a:p>
          <a:p>
            <a:pPr lvl="1"/>
            <a:r>
              <a:rPr lang="fr-BE" dirty="0"/>
              <a:t>marché cyclique avec </a:t>
            </a:r>
            <a:r>
              <a:rPr lang="fr-BE" dirty="0" smtClean="0"/>
              <a:t>périodes </a:t>
            </a:r>
            <a:r>
              <a:rPr lang="fr-BE" dirty="0"/>
              <a:t>de pénurie</a:t>
            </a:r>
          </a:p>
          <a:p>
            <a:pPr lvl="1"/>
            <a:r>
              <a:rPr lang="fr-BE" dirty="0"/>
              <a:t>augmente de façon substantielle l’opportunité de toujours disposer des collaborateurs TIC nécessaires</a:t>
            </a:r>
          </a:p>
        </p:txBody>
      </p:sp>
      <p:sp>
        <p:nvSpPr>
          <p:cNvPr id="2" name="Title 1"/>
          <p:cNvSpPr>
            <a:spLocks noGrp="1"/>
          </p:cNvSpPr>
          <p:nvPr>
            <p:ph type="title"/>
          </p:nvPr>
        </p:nvSpPr>
        <p:spPr/>
        <p:txBody>
          <a:bodyPr/>
          <a:lstStyle/>
          <a:p>
            <a:r>
              <a:rPr lang="fr-BE"/>
              <a:t>Système en cascade</a:t>
            </a:r>
          </a:p>
        </p:txBody>
      </p:sp>
      <p:sp>
        <p:nvSpPr>
          <p:cNvPr id="4" name="Slide Number Placeholder 3"/>
          <p:cNvSpPr>
            <a:spLocks noGrp="1"/>
          </p:cNvSpPr>
          <p:nvPr>
            <p:ph type="sldNum" sz="quarter" idx="12"/>
          </p:nvPr>
        </p:nvSpPr>
        <p:spPr/>
        <p:txBody>
          <a:bodyPr/>
          <a:lstStyle/>
          <a:p>
            <a:fld id="{7A7F1E79-8225-48A0-95BD-5254C3720E2D}" type="slidenum">
              <a:rPr lang="en-GB" smtClean="0"/>
              <a:pPr/>
              <a:t>109</a:t>
            </a:fld>
            <a:endParaRPr lang="en-GB" smtClean="0"/>
          </a:p>
        </p:txBody>
      </p:sp>
    </p:spTree>
    <p:extLst>
      <p:ext uri="{BB962C8B-B14F-4D97-AF65-F5344CB8AC3E}">
        <p14:creationId xmlns:p14="http://schemas.microsoft.com/office/powerpoint/2010/main" val="30728137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err="1"/>
              <a:t>eSanté</a:t>
            </a:r>
            <a:r>
              <a:rPr lang="fr-BE" dirty="0"/>
              <a:t>: choix </a:t>
            </a:r>
            <a:r>
              <a:rPr lang="fr-BE" dirty="0" smtClean="0"/>
              <a:t>technologiques</a:t>
            </a:r>
            <a:endParaRPr lang="fr-BE" dirty="0"/>
          </a:p>
        </p:txBody>
      </p:sp>
      <p:grpSp>
        <p:nvGrpSpPr>
          <p:cNvPr id="14" name="Group 13"/>
          <p:cNvGrpSpPr/>
          <p:nvPr/>
        </p:nvGrpSpPr>
        <p:grpSpPr>
          <a:xfrm>
            <a:off x="5357934" y="3979032"/>
            <a:ext cx="1558290" cy="1927622"/>
            <a:chOff x="7492037" y="939607"/>
            <a:chExt cx="1558290" cy="1927622"/>
          </a:xfrm>
        </p:grpSpPr>
        <p:pic>
          <p:nvPicPr>
            <p:cNvPr id="15" name="Picture 14"/>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92037" y="939607"/>
              <a:ext cx="1558290" cy="1558290"/>
            </a:xfrm>
            <a:prstGeom prst="rect">
              <a:avLst/>
            </a:prstGeom>
          </p:spPr>
        </p:pic>
        <p:sp>
          <p:nvSpPr>
            <p:cNvPr id="16" name="Rectangle 15"/>
            <p:cNvSpPr/>
            <p:nvPr/>
          </p:nvSpPr>
          <p:spPr>
            <a:xfrm>
              <a:off x="7582532" y="2497897"/>
              <a:ext cx="1377300" cy="369332"/>
            </a:xfrm>
            <a:prstGeom prst="rect">
              <a:avLst/>
            </a:prstGeom>
          </p:spPr>
          <p:txBody>
            <a:bodyPr wrap="none">
              <a:spAutoFit/>
            </a:bodyPr>
            <a:lstStyle/>
            <a:p>
              <a:r>
                <a:rPr lang="fr-BE" b="1">
                  <a:solidFill>
                    <a:srgbClr val="0070C0"/>
                  </a:solidFill>
                  <a:latin typeface="Arial" panose="020B0604020202020204" pitchFamily="34" charset="0"/>
                  <a:cs typeface="Arial" panose="020B0604020202020204" pitchFamily="34" charset="0"/>
                </a:rPr>
                <a:t>Intégration</a:t>
              </a:r>
            </a:p>
          </p:txBody>
        </p:sp>
      </p:grpSp>
      <p:grpSp>
        <p:nvGrpSpPr>
          <p:cNvPr id="17" name="Group 16"/>
          <p:cNvGrpSpPr/>
          <p:nvPr/>
        </p:nvGrpSpPr>
        <p:grpSpPr>
          <a:xfrm>
            <a:off x="2373554" y="4207098"/>
            <a:ext cx="1928733" cy="1699556"/>
            <a:chOff x="1150023" y="1167673"/>
            <a:chExt cx="1928733" cy="1699556"/>
          </a:xfrm>
        </p:grpSpPr>
        <p:pic>
          <p:nvPicPr>
            <p:cNvPr id="18" name="Picture 17"/>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3163" y="1167673"/>
              <a:ext cx="922453" cy="1080000"/>
            </a:xfrm>
            <a:prstGeom prst="rect">
              <a:avLst/>
            </a:prstGeom>
          </p:spPr>
        </p:pic>
        <p:sp>
          <p:nvSpPr>
            <p:cNvPr id="19" name="Rectangle 18"/>
            <p:cNvSpPr/>
            <p:nvPr/>
          </p:nvSpPr>
          <p:spPr>
            <a:xfrm>
              <a:off x="1150023" y="2497897"/>
              <a:ext cx="1928733" cy="369332"/>
            </a:xfrm>
            <a:prstGeom prst="rect">
              <a:avLst/>
            </a:prstGeom>
          </p:spPr>
          <p:txBody>
            <a:bodyPr wrap="none">
              <a:spAutoFit/>
            </a:bodyPr>
            <a:lstStyle/>
            <a:p>
              <a:r>
                <a:rPr lang="fr-BE" b="1">
                  <a:solidFill>
                    <a:srgbClr val="0070C0"/>
                  </a:solidFill>
                  <a:latin typeface="Arial" panose="020B0604020202020204" pitchFamily="34" charset="0"/>
                  <a:cs typeface="Arial" panose="020B0604020202020204" pitchFamily="34" charset="0"/>
                </a:rPr>
                <a:t>Standardisation</a:t>
              </a:r>
            </a:p>
          </p:txBody>
        </p:sp>
      </p:grpSp>
      <p:grpSp>
        <p:nvGrpSpPr>
          <p:cNvPr id="20" name="Group 19"/>
          <p:cNvGrpSpPr/>
          <p:nvPr/>
        </p:nvGrpSpPr>
        <p:grpSpPr>
          <a:xfrm>
            <a:off x="2391498" y="1651379"/>
            <a:ext cx="1980029" cy="1699556"/>
            <a:chOff x="4161873" y="1167673"/>
            <a:chExt cx="1980029" cy="1699556"/>
          </a:xfrm>
        </p:grpSpPr>
        <p:pic>
          <p:nvPicPr>
            <p:cNvPr id="21" name="Picture 20"/>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11887" y="1167673"/>
              <a:ext cx="1080000" cy="1080000"/>
            </a:xfrm>
            <a:prstGeom prst="rect">
              <a:avLst/>
            </a:prstGeom>
          </p:spPr>
        </p:pic>
        <p:sp>
          <p:nvSpPr>
            <p:cNvPr id="22" name="Rectangle 21"/>
            <p:cNvSpPr/>
            <p:nvPr/>
          </p:nvSpPr>
          <p:spPr>
            <a:xfrm>
              <a:off x="4161873" y="2497897"/>
              <a:ext cx="1980029" cy="369332"/>
            </a:xfrm>
            <a:prstGeom prst="rect">
              <a:avLst/>
            </a:prstGeom>
          </p:spPr>
          <p:txBody>
            <a:bodyPr wrap="none">
              <a:spAutoFit/>
            </a:bodyPr>
            <a:lstStyle/>
            <a:p>
              <a:r>
                <a:rPr lang="fr-BE" b="1" dirty="0">
                  <a:solidFill>
                    <a:srgbClr val="0070C0"/>
                  </a:solidFill>
                  <a:latin typeface="Arial" panose="020B0604020202020204" pitchFamily="34" charset="0"/>
                  <a:cs typeface="Arial" panose="020B0604020202020204" pitchFamily="34" charset="0"/>
                </a:rPr>
                <a:t>D</a:t>
              </a:r>
              <a:r>
                <a:rPr lang="fr-BE" b="1" dirty="0" smtClean="0">
                  <a:solidFill>
                    <a:srgbClr val="0070C0"/>
                  </a:solidFill>
                  <a:latin typeface="Arial" panose="020B0604020202020204" pitchFamily="34" charset="0"/>
                  <a:cs typeface="Arial" panose="020B0604020202020204" pitchFamily="34" charset="0"/>
                </a:rPr>
                <a:t>écentralisation</a:t>
              </a:r>
              <a:endParaRPr lang="fr-BE" b="1" dirty="0">
                <a:solidFill>
                  <a:srgbClr val="0070C0"/>
                </a:solidFill>
                <a:latin typeface="Arial" panose="020B0604020202020204" pitchFamily="34" charset="0"/>
                <a:cs typeface="Arial" panose="020B0604020202020204" pitchFamily="34" charset="0"/>
              </a:endParaRPr>
            </a:p>
          </p:txBody>
        </p:sp>
      </p:grpSp>
      <p:grpSp>
        <p:nvGrpSpPr>
          <p:cNvPr id="23" name="Group 22"/>
          <p:cNvGrpSpPr/>
          <p:nvPr/>
        </p:nvGrpSpPr>
        <p:grpSpPr>
          <a:xfrm>
            <a:off x="8606840" y="1640236"/>
            <a:ext cx="1095172" cy="1699556"/>
            <a:chOff x="6309496" y="1167673"/>
            <a:chExt cx="1095172" cy="1699556"/>
          </a:xfrm>
        </p:grpSpPr>
        <p:pic>
          <p:nvPicPr>
            <p:cNvPr id="25" name="Picture 24"/>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21385" y="1167673"/>
              <a:ext cx="1071395" cy="1080000"/>
            </a:xfrm>
            <a:prstGeom prst="rect">
              <a:avLst/>
            </a:prstGeom>
          </p:spPr>
        </p:pic>
        <p:sp>
          <p:nvSpPr>
            <p:cNvPr id="26" name="Rectangle 25"/>
            <p:cNvSpPr/>
            <p:nvPr/>
          </p:nvSpPr>
          <p:spPr>
            <a:xfrm>
              <a:off x="6309496" y="2497897"/>
              <a:ext cx="1095172" cy="369332"/>
            </a:xfrm>
            <a:prstGeom prst="rect">
              <a:avLst/>
            </a:prstGeom>
          </p:spPr>
          <p:txBody>
            <a:bodyPr wrap="none">
              <a:spAutoFit/>
            </a:bodyPr>
            <a:lstStyle/>
            <a:p>
              <a:r>
                <a:rPr lang="fr-BE" b="1">
                  <a:solidFill>
                    <a:srgbClr val="0070C0"/>
                  </a:solidFill>
                  <a:latin typeface="Arial" panose="020B0604020202020204" pitchFamily="34" charset="0"/>
                  <a:cs typeface="Arial" panose="020B0604020202020204" pitchFamily="34" charset="0"/>
                </a:rPr>
                <a:t>Sécurité</a:t>
              </a:r>
            </a:p>
          </p:txBody>
        </p:sp>
      </p:grpSp>
      <p:grpSp>
        <p:nvGrpSpPr>
          <p:cNvPr id="27" name="Group 26"/>
          <p:cNvGrpSpPr/>
          <p:nvPr/>
        </p:nvGrpSpPr>
        <p:grpSpPr>
          <a:xfrm>
            <a:off x="5637925" y="1651379"/>
            <a:ext cx="998308" cy="1699556"/>
            <a:chOff x="42285" y="1167673"/>
            <a:chExt cx="998308" cy="1699556"/>
          </a:xfrm>
        </p:grpSpPr>
        <p:sp>
          <p:nvSpPr>
            <p:cNvPr id="28" name="Rectangle 27"/>
            <p:cNvSpPr/>
            <p:nvPr/>
          </p:nvSpPr>
          <p:spPr>
            <a:xfrm>
              <a:off x="256746" y="2497897"/>
              <a:ext cx="569387" cy="369332"/>
            </a:xfrm>
            <a:prstGeom prst="rect">
              <a:avLst/>
            </a:prstGeom>
          </p:spPr>
          <p:txBody>
            <a:bodyPr wrap="none">
              <a:spAutoFit/>
            </a:bodyPr>
            <a:lstStyle/>
            <a:p>
              <a:r>
                <a:rPr lang="fr-BE" b="1">
                  <a:solidFill>
                    <a:srgbClr val="0070C0"/>
                  </a:solidFill>
                  <a:latin typeface="Arial" panose="020B0604020202020204" pitchFamily="34" charset="0"/>
                  <a:cs typeface="Arial" panose="020B0604020202020204" pitchFamily="34" charset="0"/>
                </a:rPr>
                <a:t>API</a:t>
              </a:r>
            </a:p>
          </p:txBody>
        </p:sp>
        <p:pic>
          <p:nvPicPr>
            <p:cNvPr id="29" name="Picture 28"/>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285" y="1167673"/>
              <a:ext cx="998308" cy="1102159"/>
            </a:xfrm>
            <a:prstGeom prst="rect">
              <a:avLst/>
            </a:prstGeom>
          </p:spPr>
        </p:pic>
      </p:grpSp>
      <p:sp>
        <p:nvSpPr>
          <p:cNvPr id="31" name="Rectangle 30"/>
          <p:cNvSpPr/>
          <p:nvPr/>
        </p:nvSpPr>
        <p:spPr>
          <a:xfrm>
            <a:off x="8597913" y="5525280"/>
            <a:ext cx="902811" cy="369332"/>
          </a:xfrm>
          <a:prstGeom prst="rect">
            <a:avLst/>
          </a:prstGeom>
        </p:spPr>
        <p:txBody>
          <a:bodyPr wrap="none">
            <a:spAutoFit/>
          </a:bodyPr>
          <a:lstStyle/>
          <a:p>
            <a:r>
              <a:rPr lang="fr-BE" b="1">
                <a:solidFill>
                  <a:srgbClr val="0070C0"/>
                </a:solidFill>
                <a:latin typeface="Arial" panose="020B0604020202020204" pitchFamily="34" charset="0"/>
                <a:cs typeface="Arial" panose="020B0604020202020204" pitchFamily="34" charset="0"/>
              </a:rPr>
              <a:t>Réutilisation</a:t>
            </a: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7913" y="4132645"/>
            <a:ext cx="1083284" cy="1154453"/>
          </a:xfrm>
          <a:prstGeom prst="rect">
            <a:avLst/>
          </a:prstGeom>
        </p:spPr>
      </p:pic>
      <p:sp>
        <p:nvSpPr>
          <p:cNvPr id="6" name="Slide Number Placeholder 5"/>
          <p:cNvSpPr>
            <a:spLocks noGrp="1"/>
          </p:cNvSpPr>
          <p:nvPr>
            <p:ph type="sldNum" sz="quarter" idx="12"/>
          </p:nvPr>
        </p:nvSpPr>
        <p:spPr/>
        <p:txBody>
          <a:bodyPr/>
          <a:lstStyle/>
          <a:p>
            <a:fld id="{D45B42A2-12DC-D04A-88D3-A93CC82DF348}" type="slidenum">
              <a:rPr lang="en-US" smtClean="0"/>
              <a:t>11</a:t>
            </a:fld>
            <a:endParaRPr lang="en-US" smtClean="0"/>
          </a:p>
        </p:txBody>
      </p:sp>
    </p:spTree>
    <p:extLst>
      <p:ext uri="{BB962C8B-B14F-4D97-AF65-F5344CB8AC3E}">
        <p14:creationId xmlns:p14="http://schemas.microsoft.com/office/powerpoint/2010/main" val="19746010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TIC en tant qu’utilitaire: quelques points d’attention</a:t>
            </a:r>
          </a:p>
        </p:txBody>
      </p:sp>
      <p:sp>
        <p:nvSpPr>
          <p:cNvPr id="6" name="Slide Number Placeholder 5"/>
          <p:cNvSpPr>
            <a:spLocks noGrp="1"/>
          </p:cNvSpPr>
          <p:nvPr>
            <p:ph type="sldNum" sz="quarter" idx="12"/>
          </p:nvPr>
        </p:nvSpPr>
        <p:spPr/>
        <p:txBody>
          <a:bodyPr/>
          <a:lstStyle/>
          <a:p>
            <a:fld id="{A7CC3638-A99D-674C-A789-FA84B7E5EA16}" type="slidenum">
              <a:rPr lang="nl-NL" smtClean="0"/>
              <a:pPr/>
              <a:t>110</a:t>
            </a:fld>
            <a:endParaRPr lang="nl-NL" smtClean="0"/>
          </a:p>
        </p:txBody>
      </p:sp>
      <p:sp>
        <p:nvSpPr>
          <p:cNvPr id="7" name="Hexagon 6"/>
          <p:cNvSpPr/>
          <p:nvPr/>
        </p:nvSpPr>
        <p:spPr>
          <a:xfrm>
            <a:off x="2578789" y="238826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Sourcing</a:t>
            </a:r>
            <a:r>
              <a:rPr lang="fr-BE" dirty="0" smtClean="0"/>
              <a:t> stratégique</a:t>
            </a:r>
            <a:endParaRPr lang="fr-BE" dirty="0"/>
          </a:p>
        </p:txBody>
      </p:sp>
      <p:sp>
        <p:nvSpPr>
          <p:cNvPr id="8" name="Hexagon 7"/>
          <p:cNvSpPr/>
          <p:nvPr/>
        </p:nvSpPr>
        <p:spPr>
          <a:xfrm>
            <a:off x="4089812" y="3160924"/>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Architec-ture</a:t>
            </a:r>
            <a:endParaRPr lang="fr-BE" dirty="0"/>
          </a:p>
        </p:txBody>
      </p:sp>
      <p:sp>
        <p:nvSpPr>
          <p:cNvPr id="9" name="Hexagon 8"/>
          <p:cNvSpPr/>
          <p:nvPr/>
        </p:nvSpPr>
        <p:spPr>
          <a:xfrm>
            <a:off x="2567360" y="3896848"/>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Gouver-nance</a:t>
            </a:r>
            <a:endParaRPr lang="fr-BE" dirty="0"/>
          </a:p>
        </p:txBody>
      </p:sp>
      <p:sp>
        <p:nvSpPr>
          <p:cNvPr id="10" name="Hexagon 9"/>
          <p:cNvSpPr/>
          <p:nvPr/>
        </p:nvSpPr>
        <p:spPr>
          <a:xfrm>
            <a:off x="5612264" y="3908278"/>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Gestion de services</a:t>
            </a:r>
          </a:p>
        </p:txBody>
      </p:sp>
      <p:sp>
        <p:nvSpPr>
          <p:cNvPr id="11" name="Hexagon 10"/>
          <p:cNvSpPr/>
          <p:nvPr/>
        </p:nvSpPr>
        <p:spPr>
          <a:xfrm>
            <a:off x="4089812" y="467426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Standards ouverts</a:t>
            </a:r>
          </a:p>
        </p:txBody>
      </p:sp>
      <p:sp>
        <p:nvSpPr>
          <p:cNvPr id="12" name="Hexagon 11"/>
          <p:cNvSpPr/>
          <p:nvPr/>
        </p:nvSpPr>
        <p:spPr>
          <a:xfrm>
            <a:off x="7105070" y="3138064"/>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Planning du personnel</a:t>
            </a:r>
          </a:p>
        </p:txBody>
      </p:sp>
      <p:sp>
        <p:nvSpPr>
          <p:cNvPr id="13" name="Hexagon 12"/>
          <p:cNvSpPr/>
          <p:nvPr/>
        </p:nvSpPr>
        <p:spPr>
          <a:xfrm>
            <a:off x="5586863" y="238826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Dévelo-ppement</a:t>
            </a:r>
            <a:r>
              <a:rPr lang="fr-BE" dirty="0" smtClean="0"/>
              <a:t> </a:t>
            </a:r>
            <a:r>
              <a:rPr lang="fr-BE" dirty="0"/>
              <a:t>agile</a:t>
            </a:r>
          </a:p>
        </p:txBody>
      </p:sp>
      <p:sp>
        <p:nvSpPr>
          <p:cNvPr id="14" name="Hexagon 13"/>
          <p:cNvSpPr/>
          <p:nvPr/>
        </p:nvSpPr>
        <p:spPr>
          <a:xfrm>
            <a:off x="4081345" y="165641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Gestion des projets &amp; </a:t>
            </a:r>
            <a:r>
              <a:rPr lang="fr-BE" dirty="0" err="1" smtClean="0"/>
              <a:t>pro-grammes</a:t>
            </a:r>
            <a:endParaRPr lang="fr-BE" dirty="0"/>
          </a:p>
        </p:txBody>
      </p:sp>
      <p:sp>
        <p:nvSpPr>
          <p:cNvPr id="15" name="Hexagon 14"/>
          <p:cNvSpPr/>
          <p:nvPr/>
        </p:nvSpPr>
        <p:spPr>
          <a:xfrm>
            <a:off x="8606634" y="238165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a:t>
            </a:r>
          </a:p>
        </p:txBody>
      </p:sp>
      <p:sp>
        <p:nvSpPr>
          <p:cNvPr id="25" name="Hexagon 24"/>
          <p:cNvSpPr/>
          <p:nvPr/>
        </p:nvSpPr>
        <p:spPr>
          <a:xfrm>
            <a:off x="7105070" y="162254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Achats</a:t>
            </a:r>
            <a:endParaRPr lang="fr-BE" dirty="0"/>
          </a:p>
        </p:txBody>
      </p:sp>
    </p:spTree>
    <p:extLst>
      <p:ext uri="{BB962C8B-B14F-4D97-AF65-F5344CB8AC3E}">
        <p14:creationId xmlns:p14="http://schemas.microsoft.com/office/powerpoint/2010/main" val="33921655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fontScale="92500" lnSpcReduction="10000"/>
          </a:bodyPr>
          <a:lstStyle/>
          <a:p>
            <a:r>
              <a:rPr lang="fr-BE"/>
              <a:t>méthodique utile</a:t>
            </a:r>
          </a:p>
          <a:p>
            <a:pPr lvl="1"/>
            <a:r>
              <a:rPr lang="fr-BE"/>
              <a:t>simple à utiliser</a:t>
            </a:r>
          </a:p>
          <a:p>
            <a:pPr lvl="1"/>
            <a:r>
              <a:rPr lang="fr-BE"/>
              <a:t>facile à entretenir</a:t>
            </a:r>
          </a:p>
          <a:p>
            <a:pPr lvl="1"/>
            <a:r>
              <a:rPr lang="fr-BE"/>
              <a:t>pas d’astuce des RH: le business est le propriétaire</a:t>
            </a:r>
          </a:p>
          <a:p>
            <a:r>
              <a:rPr lang="fr-BE"/>
              <a:t>plan par étapes</a:t>
            </a:r>
          </a:p>
          <a:p>
            <a:pPr lvl="1"/>
            <a:r>
              <a:rPr lang="fr-BE"/>
              <a:t>répertorier les facteurs internes et externes d’influence: évolutions stratégiques, budget, soutien opérationnel 24/7</a:t>
            </a:r>
          </a:p>
          <a:p>
            <a:pPr lvl="1"/>
            <a:r>
              <a:rPr lang="fr-BE"/>
              <a:t>identifier la situation actuelle: composition, qualité, dynamique</a:t>
            </a:r>
          </a:p>
          <a:p>
            <a:pPr lvl="1"/>
            <a:r>
              <a:rPr lang="fr-BE"/>
              <a:t>identifier l’occupation future souhaitée </a:t>
            </a:r>
          </a:p>
          <a:p>
            <a:pPr lvl="1"/>
            <a:r>
              <a:rPr lang="fr-BE"/>
              <a:t>identifier l’occupation future attendue</a:t>
            </a:r>
          </a:p>
          <a:p>
            <a:pPr lvl="1"/>
            <a:r>
              <a:rPr lang="fr-BE"/>
              <a:t>discussion politique sur la fracture</a:t>
            </a:r>
          </a:p>
          <a:p>
            <a:pPr lvl="1"/>
            <a:r>
              <a:rPr lang="fr-BE"/>
              <a:t>mélange de politique, d’instruments et de plans d’actions</a:t>
            </a:r>
          </a:p>
          <a:p>
            <a:r>
              <a:rPr lang="fr-BE"/>
              <a:t>ce n'est pas le plan lui-même, mais la prise de conscience et la volonté d'agir qui déterminent le succès d'un plan  </a:t>
            </a:r>
          </a:p>
          <a:p>
            <a:pPr lvl="1"/>
            <a:endParaRPr lang="fr-BE" dirty="0" smtClean="0"/>
          </a:p>
          <a:p>
            <a:pPr lvl="1"/>
            <a:endParaRPr lang="fr-BE" dirty="0"/>
          </a:p>
        </p:txBody>
      </p:sp>
      <p:sp>
        <p:nvSpPr>
          <p:cNvPr id="2" name="Title 1"/>
          <p:cNvSpPr>
            <a:spLocks noGrp="1"/>
          </p:cNvSpPr>
          <p:nvPr>
            <p:ph type="title"/>
          </p:nvPr>
        </p:nvSpPr>
        <p:spPr/>
        <p:txBody>
          <a:bodyPr/>
          <a:lstStyle/>
          <a:p>
            <a:r>
              <a:rPr lang="fr-BE"/>
              <a:t>Planning stratégique du personnel (PSP)</a:t>
            </a:r>
          </a:p>
        </p:txBody>
      </p:sp>
      <p:sp>
        <p:nvSpPr>
          <p:cNvPr id="7" name="Slide Number Placeholder 6"/>
          <p:cNvSpPr>
            <a:spLocks noGrp="1"/>
          </p:cNvSpPr>
          <p:nvPr>
            <p:ph type="sldNum" sz="quarter" idx="12"/>
          </p:nvPr>
        </p:nvSpPr>
        <p:spPr/>
        <p:txBody>
          <a:bodyPr/>
          <a:lstStyle/>
          <a:p>
            <a:fld id="{A7CC3638-A99D-674C-A789-FA84B7E5EA16}" type="slidenum">
              <a:rPr lang="nl-NL" smtClean="0"/>
              <a:pPr/>
              <a:t>111</a:t>
            </a:fld>
            <a:endParaRPr lang="nl-NL" smtClean="0"/>
          </a:p>
        </p:txBody>
      </p:sp>
    </p:spTree>
    <p:extLst>
      <p:ext uri="{BB962C8B-B14F-4D97-AF65-F5344CB8AC3E}">
        <p14:creationId xmlns:p14="http://schemas.microsoft.com/office/powerpoint/2010/main" val="10652863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4"/>
            <p:extLst>
              <p:ext uri="{D42A27DB-BD31-4B8C-83A1-F6EECF244321}">
                <p14:modId xmlns:p14="http://schemas.microsoft.com/office/powerpoint/2010/main" val="1292430769"/>
              </p:ext>
            </p:extLst>
          </p:nvPr>
        </p:nvGraphicFramePr>
        <p:xfrm>
          <a:off x="339435" y="1407657"/>
          <a:ext cx="11372850" cy="5256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fr-BE"/>
              <a:t>Plan d’actions PSP</a:t>
            </a:r>
          </a:p>
        </p:txBody>
      </p:sp>
      <p:sp>
        <p:nvSpPr>
          <p:cNvPr id="6" name="Slide Number Placeholder 5"/>
          <p:cNvSpPr>
            <a:spLocks noGrp="1"/>
          </p:cNvSpPr>
          <p:nvPr>
            <p:ph type="sldNum" sz="quarter" idx="12"/>
          </p:nvPr>
        </p:nvSpPr>
        <p:spPr>
          <a:xfrm>
            <a:off x="10734675" y="6270275"/>
            <a:ext cx="1036286" cy="365125"/>
          </a:xfrm>
        </p:spPr>
        <p:txBody>
          <a:bodyPr/>
          <a:lstStyle/>
          <a:p>
            <a:fld id="{A7CC3638-A99D-674C-A789-FA84B7E5EA16}" type="slidenum">
              <a:rPr lang="nl-NL" smtClean="0"/>
              <a:pPr/>
              <a:t>112</a:t>
            </a:fld>
            <a:endParaRPr lang="nl-NL" smtClean="0"/>
          </a:p>
        </p:txBody>
      </p:sp>
      <p:sp>
        <p:nvSpPr>
          <p:cNvPr id="7" name="TextBox 6"/>
          <p:cNvSpPr txBox="1"/>
          <p:nvPr/>
        </p:nvSpPr>
        <p:spPr>
          <a:xfrm>
            <a:off x="1801544" y="4035763"/>
            <a:ext cx="1772866" cy="954107"/>
          </a:xfrm>
          <a:prstGeom prst="rect">
            <a:avLst/>
          </a:prstGeom>
          <a:noFill/>
        </p:spPr>
        <p:txBody>
          <a:bodyPr wrap="square" rtlCol="0">
            <a:spAutoFit/>
          </a:bodyPr>
          <a:lstStyle/>
          <a:p>
            <a:r>
              <a:rPr lang="fr-BE" sz="1400" b="1"/>
              <a:t>3 . Soucis</a:t>
            </a:r>
            <a:r>
              <a:rPr lang="fr-BE" sz="1400"/>
              <a:t>:</a:t>
            </a:r>
          </a:p>
          <a:p>
            <a:pPr marL="171450" indent="-171450">
              <a:buFontTx/>
              <a:buChar char="-"/>
            </a:pPr>
            <a:r>
              <a:rPr lang="fr-BE" sz="1400"/>
              <a:t>plan de développement</a:t>
            </a:r>
          </a:p>
          <a:p>
            <a:pPr marL="171450" indent="-171450">
              <a:buFontTx/>
              <a:buChar char="-"/>
            </a:pPr>
            <a:r>
              <a:rPr lang="fr-BE" sz="1400"/>
              <a:t>plan de mobilité</a:t>
            </a:r>
          </a:p>
          <a:p>
            <a:pPr marL="171450" indent="-171450">
              <a:buFontTx/>
              <a:buChar char="-"/>
            </a:pPr>
            <a:r>
              <a:rPr lang="fr-BE" sz="1400"/>
              <a:t>outplacement</a:t>
            </a:r>
          </a:p>
        </p:txBody>
      </p:sp>
      <p:sp>
        <p:nvSpPr>
          <p:cNvPr id="8" name="TextBox 7"/>
          <p:cNvSpPr txBox="1"/>
          <p:nvPr/>
        </p:nvSpPr>
        <p:spPr>
          <a:xfrm rot="10800000" flipV="1">
            <a:off x="4715932" y="4618925"/>
            <a:ext cx="622247" cy="338554"/>
          </a:xfrm>
          <a:prstGeom prst="rect">
            <a:avLst/>
          </a:prstGeom>
          <a:noFill/>
        </p:spPr>
        <p:txBody>
          <a:bodyPr wrap="square" rtlCol="0">
            <a:spAutoFit/>
          </a:bodyPr>
          <a:lstStyle/>
          <a:p>
            <a:r>
              <a:rPr lang="fr-BE" sz="1600" b="1"/>
              <a:t>3.</a:t>
            </a:r>
          </a:p>
        </p:txBody>
      </p:sp>
      <p:sp>
        <p:nvSpPr>
          <p:cNvPr id="9" name="TextBox 8"/>
          <p:cNvSpPr txBox="1"/>
          <p:nvPr/>
        </p:nvSpPr>
        <p:spPr>
          <a:xfrm>
            <a:off x="5906001" y="3524176"/>
            <a:ext cx="356157" cy="338554"/>
          </a:xfrm>
          <a:prstGeom prst="rect">
            <a:avLst/>
          </a:prstGeom>
          <a:noFill/>
        </p:spPr>
        <p:txBody>
          <a:bodyPr wrap="square" rtlCol="0">
            <a:spAutoFit/>
          </a:bodyPr>
          <a:lstStyle/>
          <a:p>
            <a:r>
              <a:rPr lang="fr-BE" sz="1600" b="1"/>
              <a:t>1.</a:t>
            </a:r>
          </a:p>
        </p:txBody>
      </p:sp>
      <p:sp>
        <p:nvSpPr>
          <p:cNvPr id="10" name="TextBox 9"/>
          <p:cNvSpPr txBox="1"/>
          <p:nvPr/>
        </p:nvSpPr>
        <p:spPr>
          <a:xfrm>
            <a:off x="5303873" y="3129856"/>
            <a:ext cx="340158" cy="338554"/>
          </a:xfrm>
          <a:prstGeom prst="rect">
            <a:avLst/>
          </a:prstGeom>
          <a:noFill/>
        </p:spPr>
        <p:txBody>
          <a:bodyPr wrap="none" rtlCol="0">
            <a:spAutoFit/>
          </a:bodyPr>
          <a:lstStyle/>
          <a:p>
            <a:r>
              <a:rPr lang="fr-BE" sz="1600" b="1"/>
              <a:t>2.</a:t>
            </a:r>
          </a:p>
        </p:txBody>
      </p:sp>
      <p:sp>
        <p:nvSpPr>
          <p:cNvPr id="11" name="TextBox 10"/>
          <p:cNvSpPr txBox="1"/>
          <p:nvPr/>
        </p:nvSpPr>
        <p:spPr>
          <a:xfrm>
            <a:off x="6405095" y="3179227"/>
            <a:ext cx="360040" cy="338554"/>
          </a:xfrm>
          <a:prstGeom prst="rect">
            <a:avLst/>
          </a:prstGeom>
          <a:noFill/>
        </p:spPr>
        <p:txBody>
          <a:bodyPr wrap="square" rtlCol="0">
            <a:spAutoFit/>
          </a:bodyPr>
          <a:lstStyle/>
          <a:p>
            <a:r>
              <a:rPr lang="fr-BE" sz="1600" b="1"/>
              <a:t>6.</a:t>
            </a:r>
          </a:p>
        </p:txBody>
      </p:sp>
      <p:sp>
        <p:nvSpPr>
          <p:cNvPr id="12" name="TextBox 11"/>
          <p:cNvSpPr txBox="1"/>
          <p:nvPr/>
        </p:nvSpPr>
        <p:spPr>
          <a:xfrm>
            <a:off x="5906001" y="4219848"/>
            <a:ext cx="356156" cy="338554"/>
          </a:xfrm>
          <a:prstGeom prst="rect">
            <a:avLst/>
          </a:prstGeom>
          <a:noFill/>
        </p:spPr>
        <p:txBody>
          <a:bodyPr wrap="square" rtlCol="0">
            <a:spAutoFit/>
          </a:bodyPr>
          <a:lstStyle/>
          <a:p>
            <a:r>
              <a:rPr lang="fr-BE" sz="1600" b="1"/>
              <a:t>4.</a:t>
            </a:r>
          </a:p>
        </p:txBody>
      </p:sp>
      <p:sp>
        <p:nvSpPr>
          <p:cNvPr id="13" name="TextBox 12"/>
          <p:cNvSpPr txBox="1"/>
          <p:nvPr/>
        </p:nvSpPr>
        <p:spPr>
          <a:xfrm>
            <a:off x="7247934" y="4558402"/>
            <a:ext cx="340158" cy="338554"/>
          </a:xfrm>
          <a:prstGeom prst="rect">
            <a:avLst/>
          </a:prstGeom>
          <a:noFill/>
        </p:spPr>
        <p:txBody>
          <a:bodyPr wrap="none" rtlCol="0">
            <a:spAutoFit/>
          </a:bodyPr>
          <a:lstStyle/>
          <a:p>
            <a:r>
              <a:rPr lang="fr-BE" sz="1600" b="1" dirty="0"/>
              <a:t>5.</a:t>
            </a:r>
          </a:p>
        </p:txBody>
      </p:sp>
      <p:sp>
        <p:nvSpPr>
          <p:cNvPr id="14" name="TextBox 13"/>
          <p:cNvSpPr txBox="1"/>
          <p:nvPr/>
        </p:nvSpPr>
        <p:spPr>
          <a:xfrm>
            <a:off x="5873793" y="2837786"/>
            <a:ext cx="362809" cy="338554"/>
          </a:xfrm>
          <a:prstGeom prst="rect">
            <a:avLst/>
          </a:prstGeom>
          <a:noFill/>
        </p:spPr>
        <p:txBody>
          <a:bodyPr wrap="square" rtlCol="0">
            <a:spAutoFit/>
          </a:bodyPr>
          <a:lstStyle/>
          <a:p>
            <a:r>
              <a:rPr lang="fr-BE" sz="1600" b="1" dirty="0"/>
              <a:t>7.</a:t>
            </a:r>
          </a:p>
        </p:txBody>
      </p:sp>
      <p:sp>
        <p:nvSpPr>
          <p:cNvPr id="15" name="TextBox 14"/>
          <p:cNvSpPr txBox="1"/>
          <p:nvPr/>
        </p:nvSpPr>
        <p:spPr>
          <a:xfrm>
            <a:off x="1801545" y="2975967"/>
            <a:ext cx="1927251" cy="738664"/>
          </a:xfrm>
          <a:prstGeom prst="rect">
            <a:avLst/>
          </a:prstGeom>
          <a:noFill/>
        </p:spPr>
        <p:txBody>
          <a:bodyPr wrap="square" rtlCol="0">
            <a:spAutoFit/>
          </a:bodyPr>
          <a:lstStyle/>
          <a:p>
            <a:r>
              <a:rPr lang="fr-BE" sz="1400" b="1"/>
              <a:t>2. Potentiel inutilisé:</a:t>
            </a:r>
          </a:p>
          <a:p>
            <a:pPr marL="171450" indent="-171450">
              <a:buFontTx/>
              <a:buChar char="-"/>
            </a:pPr>
            <a:r>
              <a:rPr lang="fr-BE" sz="1400"/>
              <a:t>prêt temporaire</a:t>
            </a:r>
          </a:p>
          <a:p>
            <a:pPr marL="171450" indent="-171450">
              <a:buFontTx/>
              <a:buChar char="-"/>
            </a:pPr>
            <a:r>
              <a:rPr lang="fr-BE" sz="1400"/>
              <a:t>flexibilisation temporaire</a:t>
            </a:r>
          </a:p>
        </p:txBody>
      </p:sp>
      <p:sp>
        <p:nvSpPr>
          <p:cNvPr id="16" name="TextBox 15"/>
          <p:cNvSpPr txBox="1"/>
          <p:nvPr/>
        </p:nvSpPr>
        <p:spPr>
          <a:xfrm>
            <a:off x="9042305" y="1498934"/>
            <a:ext cx="1301959" cy="954107"/>
          </a:xfrm>
          <a:prstGeom prst="rect">
            <a:avLst/>
          </a:prstGeom>
          <a:noFill/>
        </p:spPr>
        <p:txBody>
          <a:bodyPr wrap="none" rtlCol="0">
            <a:spAutoFit/>
          </a:bodyPr>
          <a:lstStyle/>
          <a:p>
            <a:r>
              <a:rPr lang="fr-BE" sz="1400" b="1"/>
              <a:t>7. Prospects :</a:t>
            </a:r>
          </a:p>
          <a:p>
            <a:pPr marL="171450" indent="-171450">
              <a:buFontTx/>
              <a:buChar char="-"/>
            </a:pPr>
            <a:r>
              <a:rPr lang="fr-BE" sz="1400"/>
              <a:t>recrutement</a:t>
            </a:r>
          </a:p>
          <a:p>
            <a:pPr marL="171450" indent="-171450">
              <a:buFontTx/>
              <a:buChar char="-"/>
            </a:pPr>
            <a:r>
              <a:rPr lang="fr-BE" sz="1400"/>
              <a:t>apprentissage et recyclage</a:t>
            </a:r>
          </a:p>
          <a:p>
            <a:pPr marL="171450" indent="-171450">
              <a:buFontTx/>
              <a:buChar char="-"/>
            </a:pPr>
            <a:r>
              <a:rPr lang="fr-BE" sz="1400"/>
              <a:t>synergie :</a:t>
            </a:r>
          </a:p>
        </p:txBody>
      </p:sp>
      <p:sp>
        <p:nvSpPr>
          <p:cNvPr id="17" name="TextBox 16"/>
          <p:cNvSpPr txBox="1"/>
          <p:nvPr/>
        </p:nvSpPr>
        <p:spPr>
          <a:xfrm>
            <a:off x="9042305" y="2574117"/>
            <a:ext cx="2418175" cy="954107"/>
          </a:xfrm>
          <a:prstGeom prst="rect">
            <a:avLst/>
          </a:prstGeom>
          <a:noFill/>
        </p:spPr>
        <p:txBody>
          <a:bodyPr wrap="square" rtlCol="0">
            <a:spAutoFit/>
          </a:bodyPr>
          <a:lstStyle/>
          <a:p>
            <a:r>
              <a:rPr lang="fr-BE" sz="1400" b="1" dirty="0"/>
              <a:t>6. Most </a:t>
            </a:r>
            <a:r>
              <a:rPr lang="fr-BE" sz="1400" b="1" dirty="0" err="1"/>
              <a:t>wanted</a:t>
            </a:r>
            <a:r>
              <a:rPr lang="fr-BE" sz="1400" b="1" dirty="0"/>
              <a:t> : </a:t>
            </a:r>
          </a:p>
          <a:p>
            <a:pPr marL="171450" indent="-171450">
              <a:buFontTx/>
              <a:buChar char="-"/>
            </a:pPr>
            <a:r>
              <a:rPr lang="fr-BE" sz="1400" dirty="0"/>
              <a:t>recrutement</a:t>
            </a:r>
          </a:p>
          <a:p>
            <a:pPr marL="171450" indent="-171450">
              <a:buFontTx/>
              <a:buChar char="-"/>
            </a:pPr>
            <a:r>
              <a:rPr lang="fr-BE" sz="1400" dirty="0"/>
              <a:t>apprentissage et recyclage</a:t>
            </a:r>
          </a:p>
          <a:p>
            <a:pPr marL="171450" indent="-171450">
              <a:buFontTx/>
              <a:buChar char="-"/>
            </a:pPr>
            <a:r>
              <a:rPr lang="fr-BE" sz="1400" dirty="0"/>
              <a:t>synergie</a:t>
            </a:r>
          </a:p>
        </p:txBody>
      </p:sp>
      <p:sp>
        <p:nvSpPr>
          <p:cNvPr id="18" name="TextBox 17"/>
          <p:cNvSpPr txBox="1"/>
          <p:nvPr/>
        </p:nvSpPr>
        <p:spPr>
          <a:xfrm>
            <a:off x="9042304" y="3539564"/>
            <a:ext cx="1979320" cy="738664"/>
          </a:xfrm>
          <a:prstGeom prst="rect">
            <a:avLst/>
          </a:prstGeom>
          <a:noFill/>
        </p:spPr>
        <p:txBody>
          <a:bodyPr wrap="square" rtlCol="0">
            <a:spAutoFit/>
          </a:bodyPr>
          <a:lstStyle/>
          <a:p>
            <a:r>
              <a:rPr lang="fr-BE" sz="1400" b="1" dirty="0"/>
              <a:t>5. Main-d'œuvre temporaire</a:t>
            </a:r>
          </a:p>
          <a:p>
            <a:pPr marL="171450" indent="-171450">
              <a:buFontTx/>
              <a:buChar char="-"/>
            </a:pPr>
            <a:r>
              <a:rPr lang="fr-BE" sz="1400" dirty="0"/>
              <a:t>consultants</a:t>
            </a:r>
          </a:p>
          <a:p>
            <a:pPr marL="171450" indent="-171450">
              <a:buFontTx/>
              <a:buChar char="-"/>
            </a:pPr>
            <a:r>
              <a:rPr lang="fr-BE" sz="1400" dirty="0"/>
              <a:t>mise collégiale</a:t>
            </a:r>
          </a:p>
        </p:txBody>
      </p:sp>
      <p:sp>
        <p:nvSpPr>
          <p:cNvPr id="19" name="TextBox 18"/>
          <p:cNvSpPr txBox="1"/>
          <p:nvPr/>
        </p:nvSpPr>
        <p:spPr>
          <a:xfrm>
            <a:off x="9042304" y="4389126"/>
            <a:ext cx="2033314" cy="1384995"/>
          </a:xfrm>
          <a:prstGeom prst="rect">
            <a:avLst/>
          </a:prstGeom>
          <a:noFill/>
        </p:spPr>
        <p:txBody>
          <a:bodyPr wrap="none" rtlCol="0">
            <a:spAutoFit/>
          </a:bodyPr>
          <a:lstStyle/>
          <a:p>
            <a:r>
              <a:rPr lang="fr-BE" sz="1400" b="1" dirty="0"/>
              <a:t>4. Noyau actuel: </a:t>
            </a:r>
          </a:p>
          <a:p>
            <a:pPr marL="171450" indent="-171450">
              <a:buFontTx/>
              <a:buChar char="-"/>
            </a:pPr>
            <a:r>
              <a:rPr lang="fr-BE" sz="1400" dirty="0"/>
              <a:t>évaluation potentiel </a:t>
            </a:r>
          </a:p>
          <a:p>
            <a:pPr marL="171450" indent="-171450">
              <a:buFontTx/>
              <a:buChar char="-"/>
            </a:pPr>
            <a:r>
              <a:rPr lang="fr-BE" sz="1400" dirty="0"/>
              <a:t>plan de développement</a:t>
            </a:r>
          </a:p>
          <a:p>
            <a:pPr marL="171450" indent="-171450">
              <a:buFontTx/>
              <a:buChar char="-"/>
            </a:pPr>
            <a:r>
              <a:rPr lang="fr-BE" sz="1400" dirty="0"/>
              <a:t>plan de mobilité</a:t>
            </a:r>
          </a:p>
          <a:p>
            <a:pPr marL="171450" indent="-171450">
              <a:buFontTx/>
              <a:buChar char="-"/>
            </a:pPr>
            <a:r>
              <a:rPr lang="fr-BE" sz="1400" dirty="0"/>
              <a:t>outplacement</a:t>
            </a:r>
          </a:p>
          <a:p>
            <a:pPr marL="171450" indent="-171450">
              <a:buFontTx/>
              <a:buChar char="-"/>
            </a:pPr>
            <a:r>
              <a:rPr lang="fr-BE" sz="1400" dirty="0"/>
              <a:t>flexibilisation</a:t>
            </a:r>
          </a:p>
        </p:txBody>
      </p:sp>
      <p:sp>
        <p:nvSpPr>
          <p:cNvPr id="20" name="TextBox 19"/>
          <p:cNvSpPr txBox="1"/>
          <p:nvPr/>
        </p:nvSpPr>
        <p:spPr>
          <a:xfrm>
            <a:off x="1801545" y="1736274"/>
            <a:ext cx="1595671" cy="954107"/>
          </a:xfrm>
          <a:prstGeom prst="rect">
            <a:avLst/>
          </a:prstGeom>
          <a:noFill/>
        </p:spPr>
        <p:txBody>
          <a:bodyPr wrap="square" rtlCol="0">
            <a:spAutoFit/>
          </a:bodyPr>
          <a:lstStyle/>
          <a:p>
            <a:pPr marL="228600" indent="-228600">
              <a:buAutoNum type="arabicPeriod"/>
            </a:pPr>
            <a:r>
              <a:rPr lang="fr-BE" sz="1400" b="1"/>
              <a:t>Key players :</a:t>
            </a:r>
          </a:p>
          <a:p>
            <a:pPr marL="171450" indent="-171450">
              <a:buFontTx/>
              <a:buChar char="-"/>
            </a:pPr>
            <a:r>
              <a:rPr lang="fr-BE" sz="1400"/>
              <a:t>rétention</a:t>
            </a:r>
          </a:p>
          <a:p>
            <a:pPr marL="171450" indent="-171450">
              <a:buFontTx/>
              <a:buChar char="-"/>
            </a:pPr>
            <a:r>
              <a:rPr lang="fr-BE" sz="1400"/>
              <a:t>former</a:t>
            </a:r>
          </a:p>
          <a:p>
            <a:pPr marL="171450" indent="-171450">
              <a:buFontTx/>
              <a:buChar char="-"/>
            </a:pPr>
            <a:r>
              <a:rPr lang="fr-BE" sz="1400"/>
              <a:t>récompenser</a:t>
            </a:r>
          </a:p>
        </p:txBody>
      </p:sp>
    </p:spTree>
    <p:extLst>
      <p:ext uri="{BB962C8B-B14F-4D97-AF65-F5344CB8AC3E}">
        <p14:creationId xmlns:p14="http://schemas.microsoft.com/office/powerpoint/2010/main" val="25039445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fontScale="85000" lnSpcReduction="20000"/>
          </a:bodyPr>
          <a:lstStyle/>
          <a:p>
            <a:pPr>
              <a:spcBef>
                <a:spcPts val="600"/>
              </a:spcBef>
            </a:pPr>
            <a:r>
              <a:rPr lang="fr-BE"/>
              <a:t>un seul groupe de travail par chef d’équipe / domaine (directeur, chef d’équipe et HR) </a:t>
            </a:r>
          </a:p>
          <a:p>
            <a:pPr lvl="1">
              <a:spcBef>
                <a:spcPts val="600"/>
              </a:spcBef>
            </a:pPr>
            <a:r>
              <a:rPr lang="fr-BE"/>
              <a:t>passer en revue les architectures d’emploi</a:t>
            </a:r>
          </a:p>
          <a:p>
            <a:pPr lvl="2">
              <a:spcBef>
                <a:spcPts val="600"/>
              </a:spcBef>
            </a:pPr>
            <a:r>
              <a:rPr lang="fr-BE"/>
              <a:t>modifier quels domaines de responsabilité?</a:t>
            </a:r>
          </a:p>
          <a:p>
            <a:pPr lvl="2">
              <a:spcBef>
                <a:spcPts val="600"/>
              </a:spcBef>
            </a:pPr>
            <a:r>
              <a:rPr lang="fr-BE"/>
              <a:t>modifier quels compétences?</a:t>
            </a:r>
          </a:p>
          <a:p>
            <a:pPr lvl="1">
              <a:spcBef>
                <a:spcPts val="600"/>
              </a:spcBef>
            </a:pPr>
            <a:r>
              <a:rPr lang="fr-BE"/>
              <a:t>identification du titulaire de la fonction</a:t>
            </a:r>
          </a:p>
          <a:p>
            <a:pPr lvl="1">
              <a:spcBef>
                <a:spcPts val="600"/>
              </a:spcBef>
            </a:pPr>
            <a:r>
              <a:rPr lang="fr-BE"/>
              <a:t>identifier l’occupation actuelle, future et escomptée</a:t>
            </a:r>
          </a:p>
          <a:p>
            <a:pPr lvl="1">
              <a:spcBef>
                <a:spcPts val="600"/>
              </a:spcBef>
            </a:pPr>
            <a:endParaRPr lang="nl-NL" dirty="0" smtClean="0"/>
          </a:p>
          <a:p>
            <a:pPr>
              <a:spcBef>
                <a:spcPts val="600"/>
              </a:spcBef>
            </a:pPr>
            <a:endParaRPr lang="fr-BE" dirty="0" smtClean="0"/>
          </a:p>
          <a:p>
            <a:pPr>
              <a:spcBef>
                <a:spcPts val="600"/>
              </a:spcBef>
            </a:pPr>
            <a:endParaRPr lang="fr-BE" dirty="0" smtClean="0"/>
          </a:p>
          <a:p>
            <a:pPr>
              <a:spcBef>
                <a:spcPts val="600"/>
              </a:spcBef>
            </a:pPr>
            <a:endParaRPr lang="fr-BE" dirty="0" smtClean="0"/>
          </a:p>
          <a:p>
            <a:pPr>
              <a:spcBef>
                <a:spcPts val="600"/>
              </a:spcBef>
            </a:pPr>
            <a:endParaRPr lang="fr-BE" dirty="0" smtClean="0"/>
          </a:p>
          <a:p>
            <a:pPr>
              <a:spcBef>
                <a:spcPts val="600"/>
              </a:spcBef>
            </a:pPr>
            <a:r>
              <a:rPr lang="fr-BE"/>
              <a:t>début plan d’actions pour les collaborateurs « actuellement présents »</a:t>
            </a:r>
          </a:p>
          <a:p>
            <a:pPr>
              <a:spcBef>
                <a:spcPts val="600"/>
              </a:spcBef>
            </a:pPr>
            <a:r>
              <a:rPr lang="fr-BE"/>
              <a:t>élaborer des pistes possibles pour les collaborateurs « actuellement présents mais tantôt plus nécessaires dans la fonction actuelle »</a:t>
            </a:r>
          </a:p>
          <a:p>
            <a:pPr>
              <a:spcBef>
                <a:spcPts val="600"/>
              </a:spcBef>
            </a:pPr>
            <a:r>
              <a:rPr lang="fr-BE"/>
              <a:t>actualisation permanente PSP </a:t>
            </a:r>
          </a:p>
          <a:p>
            <a:pPr lvl="1">
              <a:spcBef>
                <a:spcPts val="600"/>
              </a:spcBef>
            </a:pPr>
            <a:endParaRPr lang="nl-NL" dirty="0" smtClean="0"/>
          </a:p>
          <a:p>
            <a:pPr>
              <a:spcBef>
                <a:spcPts val="600"/>
              </a:spcBef>
            </a:pPr>
            <a:endParaRPr lang="nl-NL" dirty="0" smtClean="0"/>
          </a:p>
          <a:p>
            <a:pPr>
              <a:spcBef>
                <a:spcPts val="600"/>
              </a:spcBef>
            </a:pPr>
            <a:endParaRPr lang="en-GB" dirty="0"/>
          </a:p>
        </p:txBody>
      </p:sp>
      <p:sp>
        <p:nvSpPr>
          <p:cNvPr id="2" name="Title 1"/>
          <p:cNvSpPr>
            <a:spLocks noGrp="1"/>
          </p:cNvSpPr>
          <p:nvPr>
            <p:ph type="title"/>
          </p:nvPr>
        </p:nvSpPr>
        <p:spPr/>
        <p:txBody>
          <a:bodyPr/>
          <a:lstStyle/>
          <a:p>
            <a:r>
              <a:rPr lang="fr-BE"/>
              <a:t>Exemple: Smals</a:t>
            </a:r>
          </a:p>
        </p:txBody>
      </p:sp>
      <p:sp>
        <p:nvSpPr>
          <p:cNvPr id="19" name="Slide Number Placeholder 18"/>
          <p:cNvSpPr>
            <a:spLocks noGrp="1"/>
          </p:cNvSpPr>
          <p:nvPr>
            <p:ph type="sldNum" sz="quarter" idx="12"/>
          </p:nvPr>
        </p:nvSpPr>
        <p:spPr/>
        <p:txBody>
          <a:bodyPr/>
          <a:lstStyle/>
          <a:p>
            <a:fld id="{A7CC3638-A99D-674C-A789-FA84B7E5EA16}" type="slidenum">
              <a:rPr lang="nl-NL" smtClean="0"/>
              <a:pPr/>
              <a:t>113</a:t>
            </a:fld>
            <a:endParaRPr lang="nl-NL" smtClean="0"/>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6715" y="3073922"/>
            <a:ext cx="3053008" cy="1688056"/>
          </a:xfrm>
          <a:prstGeom prst="rect">
            <a:avLst/>
          </a:prstGeom>
        </p:spPr>
      </p:pic>
    </p:spTree>
    <p:extLst>
      <p:ext uri="{BB962C8B-B14F-4D97-AF65-F5344CB8AC3E}">
        <p14:creationId xmlns:p14="http://schemas.microsoft.com/office/powerpoint/2010/main" val="9285264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lnSpcReduction="10000"/>
          </a:bodyPr>
          <a:lstStyle/>
          <a:p>
            <a:r>
              <a:rPr lang="fr-BE" dirty="0"/>
              <a:t>faire en sorte que les possibilités technologiques contribuent aux avantages </a:t>
            </a:r>
            <a:r>
              <a:rPr lang="fr-BE" dirty="0" smtClean="0"/>
              <a:t>stratégiques </a:t>
            </a:r>
            <a:r>
              <a:rPr lang="fr-BE" dirty="0"/>
              <a:t>pour l’organisation</a:t>
            </a:r>
          </a:p>
          <a:p>
            <a:pPr lvl="1"/>
            <a:r>
              <a:rPr lang="fr-BE" dirty="0" err="1"/>
              <a:t>technology</a:t>
            </a:r>
            <a:r>
              <a:rPr lang="fr-BE" dirty="0"/>
              <a:t> </a:t>
            </a:r>
            <a:r>
              <a:rPr lang="fr-BE" dirty="0" err="1"/>
              <a:t>watch</a:t>
            </a:r>
            <a:r>
              <a:rPr lang="fr-BE" dirty="0"/>
              <a:t> organisé</a:t>
            </a:r>
          </a:p>
          <a:p>
            <a:pPr lvl="1"/>
            <a:r>
              <a:rPr lang="fr-BE" dirty="0"/>
              <a:t>choix stratégiques</a:t>
            </a:r>
          </a:p>
          <a:p>
            <a:r>
              <a:rPr lang="fr-BE" dirty="0"/>
              <a:t>le coût des TIC risque d’être trop élevé si </a:t>
            </a:r>
          </a:p>
          <a:p>
            <a:pPr lvl="1"/>
            <a:r>
              <a:rPr lang="fr-BE" dirty="0"/>
              <a:t>on ne veille pas en permanence à un alignement du business</a:t>
            </a:r>
          </a:p>
          <a:p>
            <a:pPr lvl="1"/>
            <a:r>
              <a:rPr lang="fr-BE" dirty="0"/>
              <a:t>les effets d’échelle au niveau de l’infrastructure, des plateformes, des services de base et </a:t>
            </a:r>
            <a:r>
              <a:rPr lang="fr-BE" dirty="0" smtClean="0"/>
              <a:t>des achats ne </a:t>
            </a:r>
            <a:r>
              <a:rPr lang="fr-BE" dirty="0"/>
              <a:t>sont pas exploités</a:t>
            </a:r>
          </a:p>
          <a:p>
            <a:pPr lvl="1"/>
            <a:r>
              <a:rPr lang="fr-BE" dirty="0"/>
              <a:t>l’architecture n’est pas orientée service et modulaire</a:t>
            </a:r>
          </a:p>
          <a:p>
            <a:pPr lvl="1"/>
            <a:r>
              <a:rPr lang="fr-BE" dirty="0"/>
              <a:t>de mauvais choix en matière de </a:t>
            </a:r>
            <a:r>
              <a:rPr lang="fr-BE" dirty="0" err="1"/>
              <a:t>sourcing</a:t>
            </a:r>
            <a:r>
              <a:rPr lang="fr-BE" dirty="0"/>
              <a:t> sont réalisés</a:t>
            </a:r>
          </a:p>
          <a:p>
            <a:pPr lvl="1"/>
            <a:r>
              <a:rPr lang="fr-BE" dirty="0"/>
              <a:t>des applications sont développées selon des méthodes désuètes</a:t>
            </a:r>
          </a:p>
          <a:p>
            <a:pPr lvl="1"/>
            <a:r>
              <a:rPr lang="fr-BE" dirty="0"/>
              <a:t>il n’y a pas de gestion solide des programmes, des projets et des services</a:t>
            </a:r>
          </a:p>
          <a:p>
            <a:r>
              <a:rPr lang="fr-BE" dirty="0"/>
              <a:t>une politique HR proactive est nécessaire</a:t>
            </a:r>
          </a:p>
        </p:txBody>
      </p:sp>
      <p:sp>
        <p:nvSpPr>
          <p:cNvPr id="4" name="Title 3"/>
          <p:cNvSpPr>
            <a:spLocks noGrp="1"/>
          </p:cNvSpPr>
          <p:nvPr>
            <p:ph type="title"/>
          </p:nvPr>
        </p:nvSpPr>
        <p:spPr/>
        <p:txBody>
          <a:bodyPr/>
          <a:lstStyle/>
          <a:p>
            <a:r>
              <a:rPr lang="fr-BE"/>
              <a:t>En résumé</a:t>
            </a:r>
          </a:p>
        </p:txBody>
      </p:sp>
      <p:sp>
        <p:nvSpPr>
          <p:cNvPr id="2" name="Slide Number Placeholder 1"/>
          <p:cNvSpPr>
            <a:spLocks noGrp="1"/>
          </p:cNvSpPr>
          <p:nvPr>
            <p:ph type="sldNum" sz="quarter" idx="12"/>
          </p:nvPr>
        </p:nvSpPr>
        <p:spPr/>
        <p:txBody>
          <a:bodyPr/>
          <a:lstStyle/>
          <a:p>
            <a:fld id="{A7CC3638-A99D-674C-A789-FA84B7E5EA16}" type="slidenum">
              <a:rPr lang="nl-NL" smtClean="0"/>
              <a:pPr/>
              <a:t>114</a:t>
            </a:fld>
            <a:endParaRPr lang="nl-NL" smtClean="0"/>
          </a:p>
        </p:txBody>
      </p:sp>
    </p:spTree>
    <p:extLst>
      <p:ext uri="{BB962C8B-B14F-4D97-AF65-F5344CB8AC3E}">
        <p14:creationId xmlns:p14="http://schemas.microsoft.com/office/powerpoint/2010/main" val="7922332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97299" y="426571"/>
            <a:ext cx="9596707" cy="5433658"/>
          </a:xfrm>
          <a:prstGeom prst="rect">
            <a:avLst/>
          </a:prstGeom>
        </p:spPr>
      </p:pic>
      <p:sp>
        <p:nvSpPr>
          <p:cNvPr id="5" name="Slide Number Placeholder 4"/>
          <p:cNvSpPr>
            <a:spLocks noGrp="1"/>
          </p:cNvSpPr>
          <p:nvPr>
            <p:ph type="sldNum" sz="quarter" idx="12"/>
          </p:nvPr>
        </p:nvSpPr>
        <p:spPr/>
        <p:txBody>
          <a:bodyPr/>
          <a:lstStyle/>
          <a:p>
            <a:fld id="{D45B42A2-12DC-D04A-88D3-A93CC82DF348}" type="slidenum">
              <a:rPr lang="en-US" smtClean="0"/>
              <a:t>115</a:t>
            </a:fld>
            <a:endParaRPr lang="en-US" smtClean="0"/>
          </a:p>
        </p:txBody>
      </p:sp>
    </p:spTree>
    <p:extLst>
      <p:ext uri="{BB962C8B-B14F-4D97-AF65-F5344CB8AC3E}">
        <p14:creationId xmlns:p14="http://schemas.microsoft.com/office/powerpoint/2010/main" val="1746514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a:t>eSanté: architecture</a:t>
            </a:r>
          </a:p>
        </p:txBody>
      </p:sp>
      <p:pic>
        <p:nvPicPr>
          <p:cNvPr id="56"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5365" y="6076708"/>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Oval 83"/>
          <p:cNvSpPr>
            <a:spLocks noChangeArrowheads="1"/>
          </p:cNvSpPr>
          <p:nvPr/>
        </p:nvSpPr>
        <p:spPr bwMode="auto">
          <a:xfrm>
            <a:off x="2105215" y="4124083"/>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fr-FR" altLang="en-US" sz="2400" b="1" i="1">
              <a:solidFill>
                <a:srgbClr val="000000"/>
              </a:solidFill>
              <a:latin typeface="Calibri" pitchFamily="34" charset="0"/>
            </a:endParaRPr>
          </a:p>
        </p:txBody>
      </p:sp>
      <p:sp>
        <p:nvSpPr>
          <p:cNvPr id="58" name="Oval 84"/>
          <p:cNvSpPr>
            <a:spLocks noChangeArrowheads="1"/>
          </p:cNvSpPr>
          <p:nvPr/>
        </p:nvSpPr>
        <p:spPr bwMode="auto">
          <a:xfrm>
            <a:off x="9466454" y="4117733"/>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59" name="Rectangle 85"/>
          <p:cNvSpPr>
            <a:spLocks noChangeArrowheads="1"/>
          </p:cNvSpPr>
          <p:nvPr/>
        </p:nvSpPr>
        <p:spPr bwMode="auto">
          <a:xfrm>
            <a:off x="2614804" y="4125671"/>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algn="ctr">
              <a:defRPr/>
            </a:pPr>
            <a:endParaRPr lang="fr-BE" sz="2400" b="1" i="1">
              <a:solidFill>
                <a:srgbClr val="FFFFFF"/>
              </a:solidFill>
              <a:effectLst>
                <a:outerShdw blurRad="38100" dist="38100" dir="2700000" algn="tl">
                  <a:srgbClr val="000000"/>
                </a:outerShdw>
              </a:effectLst>
            </a:endParaRPr>
          </a:p>
          <a:p>
            <a:pPr algn="ctr">
              <a:defRPr/>
            </a:pPr>
            <a:endParaRPr lang="en-GB" sz="2400" b="1" i="1">
              <a:solidFill>
                <a:srgbClr val="FFFFFF"/>
              </a:solidFill>
              <a:effectLst>
                <a:outerShdw blurRad="38100" dist="38100" dir="2700000" algn="tl">
                  <a:srgbClr val="000000"/>
                </a:outerShdw>
              </a:effectLst>
            </a:endParaRPr>
          </a:p>
        </p:txBody>
      </p:sp>
      <p:sp>
        <p:nvSpPr>
          <p:cNvPr id="60" name="Oval 86"/>
          <p:cNvSpPr>
            <a:spLocks noChangeArrowheads="1"/>
          </p:cNvSpPr>
          <p:nvPr/>
        </p:nvSpPr>
        <p:spPr bwMode="auto">
          <a:xfrm>
            <a:off x="3384740" y="4381256"/>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61" name="Oval 87"/>
          <p:cNvSpPr>
            <a:spLocks noChangeArrowheads="1"/>
          </p:cNvSpPr>
          <p:nvPr/>
        </p:nvSpPr>
        <p:spPr bwMode="auto">
          <a:xfrm>
            <a:off x="9290240" y="4374906"/>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62" name="Rectangle 88"/>
          <p:cNvSpPr>
            <a:spLocks noChangeArrowheads="1"/>
          </p:cNvSpPr>
          <p:nvPr/>
        </p:nvSpPr>
        <p:spPr bwMode="auto">
          <a:xfrm>
            <a:off x="3787967" y="4384433"/>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algn="ctr">
              <a:defRPr/>
            </a:pPr>
            <a:r>
              <a:rPr lang="fr-BE" sz="2400" b="1" i="1">
                <a:solidFill>
                  <a:srgbClr val="FFFFFF"/>
                </a:solidFill>
                <a:effectLst>
                  <a:outerShdw blurRad="38100" dist="38100" dir="2700000" algn="tl">
                    <a:srgbClr val="000000"/>
                  </a:outerShdw>
                </a:effectLst>
              </a:rPr>
              <a:t>Services de base</a:t>
            </a:r>
          </a:p>
          <a:p>
            <a:pPr algn="ctr">
              <a:defRPr/>
            </a:pPr>
            <a:r>
              <a:rPr lang="fr-BE" sz="2400" b="1" i="1">
                <a:solidFill>
                  <a:srgbClr val="C00000"/>
                </a:solidFill>
                <a:effectLst>
                  <a:outerShdw blurRad="38100" dist="38100" dir="2700000" algn="tl">
                    <a:srgbClr val="000000"/>
                  </a:outerShdw>
                </a:effectLst>
              </a:rPr>
              <a:t>plate-forme </a:t>
            </a:r>
            <a:r>
              <a:rPr lang="fr-BE" sz="2400" b="1" i="1">
                <a:solidFill>
                  <a:srgbClr val="07766F"/>
                </a:solidFill>
                <a:effectLst>
                  <a:outerShdw blurRad="38100" dist="38100" dir="2700000" algn="tl">
                    <a:srgbClr val="000000"/>
                  </a:outerShdw>
                </a:effectLst>
              </a:rPr>
              <a:t>eHealth</a:t>
            </a:r>
          </a:p>
        </p:txBody>
      </p:sp>
      <p:sp>
        <p:nvSpPr>
          <p:cNvPr id="63" name="Text Box 89"/>
          <p:cNvSpPr txBox="1">
            <a:spLocks noChangeArrowheads="1"/>
          </p:cNvSpPr>
          <p:nvPr/>
        </p:nvSpPr>
        <p:spPr bwMode="auto">
          <a:xfrm>
            <a:off x="2054415" y="4598746"/>
            <a:ext cx="1399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BE" sz="2400" b="1" i="1">
                <a:solidFill>
                  <a:srgbClr val="000000"/>
                </a:solidFill>
              </a:rPr>
              <a:t>Réseau</a:t>
            </a:r>
          </a:p>
        </p:txBody>
      </p:sp>
      <p:sp>
        <p:nvSpPr>
          <p:cNvPr id="65" name="Oval 5"/>
          <p:cNvSpPr>
            <a:spLocks noChangeArrowheads="1"/>
          </p:cNvSpPr>
          <p:nvPr/>
        </p:nvSpPr>
        <p:spPr bwMode="auto">
          <a:xfrm>
            <a:off x="4847158" y="1321102"/>
            <a:ext cx="2286000" cy="762000"/>
          </a:xfrm>
          <a:prstGeom prst="ellipse">
            <a:avLst/>
          </a:prstGeom>
          <a:noFill/>
          <a:ln w="9525">
            <a:noFill/>
            <a:round/>
            <a:headEnd/>
            <a:tailEnd/>
          </a:ln>
          <a:effectLst/>
        </p:spPr>
        <p:txBody>
          <a:bodyPr wrap="none" anchor="ctr"/>
          <a:lstStyle/>
          <a:p>
            <a:pPr algn="ctr">
              <a:defRPr/>
            </a:pPr>
            <a:r>
              <a:rPr lang="fr-BE" sz="2000" b="1" i="1">
                <a:solidFill>
                  <a:srgbClr val="000000"/>
                </a:solidFill>
                <a:effectLst>
                  <a:outerShdw blurRad="38100" dist="38100" dir="2700000" algn="tl">
                    <a:srgbClr val="C0C0C0"/>
                  </a:outerShdw>
                </a:effectLst>
              </a:rPr>
              <a:t>Patients, prestataire de soins</a:t>
            </a:r>
          </a:p>
          <a:p>
            <a:pPr algn="ctr">
              <a:defRPr/>
            </a:pPr>
            <a:r>
              <a:rPr lang="fr-BE" sz="2000" b="1" i="1">
                <a:solidFill>
                  <a:srgbClr val="000000"/>
                </a:solidFill>
                <a:effectLst>
                  <a:outerShdw blurRad="38100" dist="38100" dir="2700000" algn="tl">
                    <a:srgbClr val="C0C0C0"/>
                  </a:outerShdw>
                </a:effectLst>
              </a:rPr>
              <a:t>et établissements de soins</a:t>
            </a:r>
          </a:p>
        </p:txBody>
      </p:sp>
      <p:sp>
        <p:nvSpPr>
          <p:cNvPr id="66" name="AutoShape 13"/>
          <p:cNvSpPr>
            <a:spLocks noChangeArrowheads="1"/>
          </p:cNvSpPr>
          <p:nvPr/>
        </p:nvSpPr>
        <p:spPr bwMode="blackWhite">
          <a:xfrm>
            <a:off x="7556690" y="5827469"/>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dirty="0" smtClean="0">
                <a:solidFill>
                  <a:srgbClr val="FFCC99"/>
                </a:solidFill>
                <a:effectLst>
                  <a:outerShdw blurRad="38100" dist="38100" dir="2700000" algn="tl">
                    <a:srgbClr val="000000"/>
                  </a:outerShdw>
                </a:effectLst>
              </a:rPr>
              <a:t>SAV</a:t>
            </a:r>
            <a:endParaRPr lang="fr-BE" sz="2000" b="1" i="1" dirty="0">
              <a:solidFill>
                <a:srgbClr val="FFCC99"/>
              </a:solidFill>
              <a:effectLst>
                <a:outerShdw blurRad="38100" dist="38100" dir="2700000" algn="tl">
                  <a:srgbClr val="000000"/>
                </a:outerShdw>
              </a:effectLst>
            </a:endParaRPr>
          </a:p>
        </p:txBody>
      </p:sp>
      <p:sp>
        <p:nvSpPr>
          <p:cNvPr id="67" name="AutoShape 14"/>
          <p:cNvSpPr>
            <a:spLocks noChangeArrowheads="1"/>
          </p:cNvSpPr>
          <p:nvPr/>
        </p:nvSpPr>
        <p:spPr bwMode="blackWhite">
          <a:xfrm>
            <a:off x="8855265" y="5827469"/>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dirty="0" smtClean="0">
                <a:solidFill>
                  <a:srgbClr val="FFCC99"/>
                </a:solidFill>
                <a:effectLst>
                  <a:outerShdw blurRad="38100" dist="38100" dir="2700000" algn="tl">
                    <a:srgbClr val="000000"/>
                  </a:outerShdw>
                </a:effectLst>
              </a:rPr>
              <a:t>SAV</a:t>
            </a:r>
            <a:endParaRPr lang="fr-BE" sz="2000" b="1" i="1" dirty="0">
              <a:solidFill>
                <a:srgbClr val="FFCC99"/>
              </a:solidFill>
              <a:effectLst>
                <a:outerShdw blurRad="38100" dist="38100" dir="2700000" algn="tl">
                  <a:srgbClr val="000000"/>
                </a:outerShdw>
              </a:effectLst>
            </a:endParaRPr>
          </a:p>
        </p:txBody>
      </p:sp>
      <p:sp>
        <p:nvSpPr>
          <p:cNvPr id="68" name="AutoShape 16"/>
          <p:cNvSpPr>
            <a:spLocks noChangeArrowheads="1"/>
          </p:cNvSpPr>
          <p:nvPr/>
        </p:nvSpPr>
        <p:spPr bwMode="blackWhite">
          <a:xfrm>
            <a:off x="6372415" y="5827469"/>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smtClean="0">
                <a:solidFill>
                  <a:srgbClr val="FFCC99"/>
                </a:solidFill>
                <a:effectLst>
                  <a:outerShdw blurRad="38100" dist="38100" dir="2700000" algn="tl">
                    <a:srgbClr val="000000"/>
                  </a:outerShdw>
                </a:effectLst>
              </a:rPr>
              <a:t>SAV</a:t>
            </a:r>
            <a:endParaRPr lang="fr-BE" sz="2000" b="1" i="1" dirty="0">
              <a:solidFill>
                <a:srgbClr val="FFCC99"/>
              </a:solidFill>
              <a:effectLst>
                <a:outerShdw blurRad="38100" dist="38100" dir="2700000" algn="tl">
                  <a:srgbClr val="000000"/>
                </a:outerShdw>
              </a:effectLst>
            </a:endParaRPr>
          </a:p>
        </p:txBody>
      </p:sp>
      <p:pic>
        <p:nvPicPr>
          <p:cNvPr id="69" name="Picture 20" descr="FOD_tekeni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48854" y="6006856"/>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21"/>
          <p:cNvSpPr>
            <a:spLocks noChangeArrowheads="1"/>
          </p:cNvSpPr>
          <p:nvPr/>
        </p:nvSpPr>
        <p:spPr bwMode="auto">
          <a:xfrm>
            <a:off x="2247137" y="6357694"/>
            <a:ext cx="11496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fr-BE" sz="2000" b="1" i="1">
                <a:solidFill>
                  <a:srgbClr val="CC9900"/>
                </a:solidFill>
                <a:latin typeface="Calibri" pitchFamily="34" charset="0"/>
              </a:rPr>
              <a:t>Fournisseurs</a:t>
            </a:r>
          </a:p>
        </p:txBody>
      </p:sp>
      <p:sp>
        <p:nvSpPr>
          <p:cNvPr id="71" name="Rectangle 22"/>
          <p:cNvSpPr>
            <a:spLocks noChangeArrowheads="1"/>
          </p:cNvSpPr>
          <p:nvPr/>
        </p:nvSpPr>
        <p:spPr bwMode="auto">
          <a:xfrm>
            <a:off x="2306122" y="3735144"/>
            <a:ext cx="769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fr-BE" sz="2000" b="1" i="1">
                <a:solidFill>
                  <a:srgbClr val="CC9900"/>
                </a:solidFill>
                <a:latin typeface="Calibri" pitchFamily="34" charset="0"/>
              </a:rPr>
              <a:t>Utilisateurs</a:t>
            </a:r>
          </a:p>
        </p:txBody>
      </p:sp>
      <p:sp>
        <p:nvSpPr>
          <p:cNvPr id="72" name="AutoShape 23">
            <a:hlinkClick r:id="" action="ppaction://noaction" highlightClick="1"/>
          </p:cNvPr>
          <p:cNvSpPr>
            <a:spLocks noChangeArrowheads="1"/>
          </p:cNvSpPr>
          <p:nvPr/>
        </p:nvSpPr>
        <p:spPr bwMode="blackWhite">
          <a:xfrm>
            <a:off x="5123052" y="2749306"/>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effectLst>
                  <a:outerShdw blurRad="38100" dist="38100" dir="2700000" algn="tl">
                    <a:srgbClr val="000000"/>
                  </a:outerShdw>
                </a:effectLst>
              </a:rPr>
              <a:t>Portail Health</a:t>
            </a:r>
          </a:p>
        </p:txBody>
      </p:sp>
      <p:grpSp>
        <p:nvGrpSpPr>
          <p:cNvPr id="73" name="Group 24"/>
          <p:cNvGrpSpPr>
            <a:grpSpLocks/>
          </p:cNvGrpSpPr>
          <p:nvPr/>
        </p:nvGrpSpPr>
        <p:grpSpPr bwMode="auto">
          <a:xfrm>
            <a:off x="2390965" y="1955556"/>
            <a:ext cx="1219200" cy="914400"/>
            <a:chOff x="432" y="1200"/>
            <a:chExt cx="912" cy="672"/>
          </a:xfrm>
        </p:grpSpPr>
        <p:sp>
          <p:nvSpPr>
            <p:cNvPr id="7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rgbClr val="FFFFFF"/>
                  </a:solidFill>
                  <a:effectLst>
                    <a:outerShdw blurRad="38100" dist="38100" dir="2700000" algn="tl">
                      <a:srgbClr val="000000"/>
                    </a:outerShdw>
                  </a:effectLst>
                </a:rPr>
                <a:t>Site SPF </a:t>
              </a:r>
            </a:p>
          </p:txBody>
        </p:sp>
        <p:sp>
          <p:nvSpPr>
            <p:cNvPr id="7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7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7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7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dirty="0" smtClean="0">
                  <a:solidFill>
                    <a:srgbClr val="FFFFFF"/>
                  </a:solidFill>
                  <a:effectLst>
                    <a:outerShdw blurRad="38100" dist="38100" dir="2700000" algn="tl">
                      <a:srgbClr val="000000"/>
                    </a:outerShdw>
                  </a:effectLst>
                </a:rPr>
                <a:t>SVA</a:t>
              </a:r>
              <a:endParaRPr lang="fr-BE" sz="1600" b="1" i="1" dirty="0">
                <a:solidFill>
                  <a:srgbClr val="FFFFFF"/>
                </a:solidFill>
                <a:effectLst>
                  <a:outerShdw blurRad="38100" dist="38100" dir="2700000" algn="tl">
                    <a:srgbClr val="000000"/>
                  </a:outerShdw>
                </a:effectLst>
              </a:endParaRPr>
            </a:p>
          </p:txBody>
        </p:sp>
        <p:pic>
          <p:nvPicPr>
            <p:cNvPr id="79" name="Picture 30" descr="FOD_teke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 name="AutoShape 31">
            <a:hlinkClick r:id="" action="ppaction://noaction" highlightClick="1"/>
          </p:cNvPr>
          <p:cNvSpPr>
            <a:spLocks noChangeArrowheads="1"/>
          </p:cNvSpPr>
          <p:nvPr/>
        </p:nvSpPr>
        <p:spPr bwMode="blackWhite">
          <a:xfrm>
            <a:off x="7802752" y="2295283"/>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200" i="1">
                <a:solidFill>
                  <a:srgbClr val="FFFFFF"/>
                </a:solidFill>
                <a:effectLst>
                  <a:outerShdw blurRad="38100" dist="38100" dir="2700000" algn="tl">
                    <a:srgbClr val="000000"/>
                  </a:outerShdw>
                </a:effectLst>
              </a:rPr>
              <a:t>Logiciel établissement de soins</a:t>
            </a:r>
          </a:p>
        </p:txBody>
      </p:sp>
      <p:sp>
        <p:nvSpPr>
          <p:cNvPr id="81" name="AutoShape 32">
            <a:hlinkClick r:id="" action="ppaction://noaction" highlightClick="1"/>
          </p:cNvPr>
          <p:cNvSpPr>
            <a:spLocks noChangeArrowheads="1"/>
          </p:cNvSpPr>
          <p:nvPr/>
        </p:nvSpPr>
        <p:spPr bwMode="blackWhite">
          <a:xfrm>
            <a:off x="8210740" y="2769944"/>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2" name="AutoShape 33">
            <a:hlinkClick r:id="" action="ppaction://noaction" highlightClick="1"/>
          </p:cNvPr>
          <p:cNvSpPr>
            <a:spLocks noChangeArrowheads="1"/>
          </p:cNvSpPr>
          <p:nvPr/>
        </p:nvSpPr>
        <p:spPr bwMode="blackWhite">
          <a:xfrm>
            <a:off x="8274240" y="283503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3" name="AutoShape 34">
            <a:hlinkClick r:id="" action="ppaction://noaction" highlightClick="1"/>
          </p:cNvPr>
          <p:cNvSpPr>
            <a:spLocks noChangeArrowheads="1"/>
          </p:cNvSpPr>
          <p:nvPr/>
        </p:nvSpPr>
        <p:spPr bwMode="blackWhite">
          <a:xfrm>
            <a:off x="8337740" y="290012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4" name="AutoShape 35">
            <a:hlinkClick r:id="" action="ppaction://noaction" highlightClick="1"/>
          </p:cNvPr>
          <p:cNvSpPr>
            <a:spLocks noChangeArrowheads="1"/>
          </p:cNvSpPr>
          <p:nvPr/>
        </p:nvSpPr>
        <p:spPr bwMode="blackWhite">
          <a:xfrm>
            <a:off x="8401240" y="2965206"/>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dirty="0" smtClean="0">
                <a:solidFill>
                  <a:srgbClr val="FFFFFF"/>
                </a:solidFill>
                <a:effectLst>
                  <a:outerShdw blurRad="38100" dist="38100" dir="2700000" algn="tl">
                    <a:srgbClr val="000000"/>
                  </a:outerShdw>
                </a:effectLst>
              </a:rPr>
              <a:t>SVA</a:t>
            </a:r>
            <a:endParaRPr lang="fr-BE" sz="1600" b="1" i="1" dirty="0">
              <a:solidFill>
                <a:srgbClr val="FFFFFF"/>
              </a:solidFill>
              <a:effectLst>
                <a:outerShdw blurRad="38100" dist="38100" dir="2700000" algn="tl">
                  <a:srgbClr val="000000"/>
                </a:outerShdw>
              </a:effectLst>
            </a:endParaRPr>
          </a:p>
        </p:txBody>
      </p:sp>
      <p:sp>
        <p:nvSpPr>
          <p:cNvPr id="85" name="AutoShape 36">
            <a:hlinkClick r:id="" action="ppaction://noaction" highlightClick="1"/>
          </p:cNvPr>
          <p:cNvSpPr>
            <a:spLocks noChangeArrowheads="1"/>
          </p:cNvSpPr>
          <p:nvPr/>
        </p:nvSpPr>
        <p:spPr bwMode="blackWhite">
          <a:xfrm>
            <a:off x="6494652" y="2749306"/>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rgbClr val="FFFFFF"/>
                </a:solidFill>
                <a:effectLst>
                  <a:outerShdw blurRad="38100" dist="38100" dir="2700000" algn="tl">
                    <a:srgbClr val="000000"/>
                  </a:outerShdw>
                </a:effectLst>
              </a:rPr>
              <a:t>MyCareNet</a:t>
            </a:r>
          </a:p>
        </p:txBody>
      </p:sp>
      <p:sp>
        <p:nvSpPr>
          <p:cNvPr id="86" name="AutoShape 37">
            <a:hlinkClick r:id="" action="ppaction://noaction" highlightClick="1"/>
          </p:cNvPr>
          <p:cNvSpPr>
            <a:spLocks noChangeArrowheads="1"/>
          </p:cNvSpPr>
          <p:nvPr/>
        </p:nvSpPr>
        <p:spPr bwMode="blackWhite">
          <a:xfrm>
            <a:off x="6943915" y="307633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7" name="AutoShape 38">
            <a:hlinkClick r:id="" action="ppaction://noaction" highlightClick="1"/>
          </p:cNvPr>
          <p:cNvSpPr>
            <a:spLocks noChangeArrowheads="1"/>
          </p:cNvSpPr>
          <p:nvPr/>
        </p:nvSpPr>
        <p:spPr bwMode="blackWhite">
          <a:xfrm>
            <a:off x="7007415" y="314141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8" name="AutoShape 39">
            <a:hlinkClick r:id="" action="ppaction://noaction" highlightClick="1"/>
          </p:cNvPr>
          <p:cNvSpPr>
            <a:spLocks noChangeArrowheads="1"/>
          </p:cNvSpPr>
          <p:nvPr/>
        </p:nvSpPr>
        <p:spPr bwMode="blackWhite">
          <a:xfrm>
            <a:off x="7072504" y="3206506"/>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9" name="AutoShape 40">
            <a:hlinkClick r:id="" action="ppaction://noaction" highlightClick="1"/>
          </p:cNvPr>
          <p:cNvSpPr>
            <a:spLocks noChangeArrowheads="1"/>
          </p:cNvSpPr>
          <p:nvPr/>
        </p:nvSpPr>
        <p:spPr bwMode="blackWhite">
          <a:xfrm>
            <a:off x="7136002" y="327159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dirty="0" smtClean="0">
                <a:solidFill>
                  <a:srgbClr val="FFFFFF"/>
                </a:solidFill>
                <a:effectLst>
                  <a:outerShdw blurRad="38100" dist="38100" dir="2700000" algn="tl">
                    <a:srgbClr val="000000"/>
                  </a:outerShdw>
                </a:effectLst>
              </a:rPr>
              <a:t>SVA</a:t>
            </a:r>
            <a:endParaRPr lang="fr-BE" sz="1600" b="1" i="1" dirty="0">
              <a:solidFill>
                <a:srgbClr val="FFFFFF"/>
              </a:solidFill>
              <a:effectLst>
                <a:outerShdw blurRad="38100" dist="38100" dir="2700000" algn="tl">
                  <a:srgbClr val="000000"/>
                </a:outerShdw>
              </a:effectLst>
            </a:endParaRPr>
          </a:p>
        </p:txBody>
      </p:sp>
      <p:sp>
        <p:nvSpPr>
          <p:cNvPr id="90" name="AutoShape 41">
            <a:hlinkClick r:id="" action="ppaction://noaction" highlightClick="1"/>
          </p:cNvPr>
          <p:cNvSpPr>
            <a:spLocks noChangeArrowheads="1"/>
          </p:cNvSpPr>
          <p:nvPr/>
        </p:nvSpPr>
        <p:spPr bwMode="blackWhite">
          <a:xfrm>
            <a:off x="8988617" y="1831733"/>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200" i="1">
                <a:solidFill>
                  <a:srgbClr val="FFFFFF"/>
                </a:solidFill>
                <a:effectLst>
                  <a:outerShdw blurRad="38100" dist="38100" dir="2700000" algn="tl">
                    <a:srgbClr val="000000"/>
                  </a:outerShdw>
                </a:effectLst>
              </a:rPr>
              <a:t>Logiciel prestataire de soins</a:t>
            </a:r>
          </a:p>
        </p:txBody>
      </p:sp>
      <p:sp>
        <p:nvSpPr>
          <p:cNvPr id="91" name="AutoShape 46"/>
          <p:cNvSpPr>
            <a:spLocks noChangeArrowheads="1"/>
          </p:cNvSpPr>
          <p:nvPr/>
        </p:nvSpPr>
        <p:spPr bwMode="auto">
          <a:xfrm>
            <a:off x="3229165" y="2804871"/>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2" name="AutoShape 47"/>
          <p:cNvSpPr>
            <a:spLocks noChangeArrowheads="1"/>
          </p:cNvSpPr>
          <p:nvPr/>
        </p:nvSpPr>
        <p:spPr bwMode="auto">
          <a:xfrm>
            <a:off x="9566465" y="2804869"/>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3" name="AutoShape 49"/>
          <p:cNvSpPr>
            <a:spLocks noChangeArrowheads="1"/>
          </p:cNvSpPr>
          <p:nvPr/>
        </p:nvSpPr>
        <p:spPr bwMode="auto">
          <a:xfrm>
            <a:off x="8552052" y="3282706"/>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4" name="AutoShape 50"/>
          <p:cNvSpPr>
            <a:spLocks noChangeArrowheads="1"/>
          </p:cNvSpPr>
          <p:nvPr/>
        </p:nvSpPr>
        <p:spPr bwMode="auto">
          <a:xfrm>
            <a:off x="5580252" y="3511306"/>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5" name="AutoShape 51"/>
          <p:cNvSpPr>
            <a:spLocks noChangeArrowheads="1"/>
          </p:cNvSpPr>
          <p:nvPr/>
        </p:nvSpPr>
        <p:spPr bwMode="auto">
          <a:xfrm>
            <a:off x="6913752" y="3525594"/>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6" name="AutoShape 52"/>
          <p:cNvSpPr>
            <a:spLocks noChangeArrowheads="1"/>
          </p:cNvSpPr>
          <p:nvPr/>
        </p:nvSpPr>
        <p:spPr bwMode="auto">
          <a:xfrm rot="5400000">
            <a:off x="4248340" y="1676156"/>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97" name="AutoShape 53"/>
          <p:cNvSpPr>
            <a:spLocks noChangeArrowheads="1"/>
          </p:cNvSpPr>
          <p:nvPr/>
        </p:nvSpPr>
        <p:spPr bwMode="auto">
          <a:xfrm rot="5400000">
            <a:off x="2870390" y="1184031"/>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98" name="AutoShape 54"/>
          <p:cNvSpPr>
            <a:spLocks noChangeArrowheads="1"/>
          </p:cNvSpPr>
          <p:nvPr/>
        </p:nvSpPr>
        <p:spPr bwMode="auto">
          <a:xfrm rot="5400000">
            <a:off x="6977252" y="1976194"/>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99" name="AutoShape 55"/>
          <p:cNvSpPr>
            <a:spLocks noChangeArrowheads="1"/>
          </p:cNvSpPr>
          <p:nvPr/>
        </p:nvSpPr>
        <p:spPr bwMode="auto">
          <a:xfrm rot="5400000">
            <a:off x="9438671" y="976863"/>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100" name="AutoShape 56"/>
          <p:cNvSpPr>
            <a:spLocks noChangeArrowheads="1"/>
          </p:cNvSpPr>
          <p:nvPr/>
        </p:nvSpPr>
        <p:spPr bwMode="auto">
          <a:xfrm rot="5400000">
            <a:off x="8252809" y="1488039"/>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101" name="AutoShape 59">
            <a:hlinkClick r:id="" action="ppaction://noaction" highlightClick="1"/>
          </p:cNvPr>
          <p:cNvSpPr>
            <a:spLocks noChangeArrowheads="1"/>
          </p:cNvSpPr>
          <p:nvPr/>
        </p:nvSpPr>
        <p:spPr bwMode="blackWhite">
          <a:xfrm>
            <a:off x="3751452" y="2444506"/>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rgbClr val="FFFFFF"/>
                </a:solidFill>
                <a:effectLst>
                  <a:outerShdw blurRad="38100" dist="38100" dir="2700000" algn="tl">
                    <a:srgbClr val="000000"/>
                  </a:outerShdw>
                </a:effectLst>
              </a:rPr>
              <a:t>Site INAMI</a:t>
            </a:r>
          </a:p>
        </p:txBody>
      </p:sp>
      <p:sp>
        <p:nvSpPr>
          <p:cNvPr id="102" name="AutoShape 60">
            <a:hlinkClick r:id="" action="ppaction://noaction" highlightClick="1"/>
          </p:cNvPr>
          <p:cNvSpPr>
            <a:spLocks noChangeArrowheads="1"/>
          </p:cNvSpPr>
          <p:nvPr/>
        </p:nvSpPr>
        <p:spPr bwMode="blackWhite">
          <a:xfrm>
            <a:off x="4200715" y="277153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03" name="AutoShape 61">
            <a:hlinkClick r:id="" action="ppaction://noaction" highlightClick="1"/>
          </p:cNvPr>
          <p:cNvSpPr>
            <a:spLocks noChangeArrowheads="1"/>
          </p:cNvSpPr>
          <p:nvPr/>
        </p:nvSpPr>
        <p:spPr bwMode="blackWhite">
          <a:xfrm>
            <a:off x="4264215" y="283661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04" name="AutoShape 62">
            <a:hlinkClick r:id="" action="ppaction://noaction" highlightClick="1"/>
          </p:cNvPr>
          <p:cNvSpPr>
            <a:spLocks noChangeArrowheads="1"/>
          </p:cNvSpPr>
          <p:nvPr/>
        </p:nvSpPr>
        <p:spPr bwMode="blackWhite">
          <a:xfrm>
            <a:off x="4329304" y="2901706"/>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05" name="AutoShape 63">
            <a:hlinkClick r:id="" action="ppaction://noaction" highlightClick="1"/>
          </p:cNvPr>
          <p:cNvSpPr>
            <a:spLocks noChangeArrowheads="1"/>
          </p:cNvSpPr>
          <p:nvPr/>
        </p:nvSpPr>
        <p:spPr bwMode="blackWhite">
          <a:xfrm>
            <a:off x="4392802" y="296679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dirty="0" smtClean="0">
                <a:solidFill>
                  <a:srgbClr val="FFFFFF"/>
                </a:solidFill>
                <a:effectLst>
                  <a:outerShdw blurRad="38100" dist="38100" dir="2700000" algn="tl">
                    <a:srgbClr val="000000"/>
                  </a:outerShdw>
                </a:effectLst>
              </a:rPr>
              <a:t>SVA</a:t>
            </a:r>
            <a:endParaRPr lang="fr-BE" sz="1600" b="1" i="1" dirty="0">
              <a:solidFill>
                <a:srgbClr val="FFFFFF"/>
              </a:solidFill>
              <a:effectLst>
                <a:outerShdw blurRad="38100" dist="38100" dir="2700000" algn="tl">
                  <a:srgbClr val="000000"/>
                </a:outerShdw>
              </a:effectLst>
            </a:endParaRPr>
          </a:p>
        </p:txBody>
      </p:sp>
      <p:pic>
        <p:nvPicPr>
          <p:cNvPr id="106" name="Picture 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2915" y="3390658"/>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AutoShape 67"/>
          <p:cNvSpPr>
            <a:spLocks noChangeArrowheads="1"/>
          </p:cNvSpPr>
          <p:nvPr/>
        </p:nvSpPr>
        <p:spPr bwMode="blackWhite">
          <a:xfrm>
            <a:off x="5070665" y="5813181"/>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dirty="0" smtClean="0">
                <a:solidFill>
                  <a:srgbClr val="FFCC99"/>
                </a:solidFill>
                <a:effectLst>
                  <a:outerShdw blurRad="38100" dist="38100" dir="2700000" algn="tl">
                    <a:srgbClr val="000000"/>
                  </a:outerShdw>
                </a:effectLst>
              </a:rPr>
              <a:t>SAV</a:t>
            </a:r>
            <a:endParaRPr lang="fr-BE" sz="2000" b="1" i="1" dirty="0">
              <a:solidFill>
                <a:srgbClr val="FFCC99"/>
              </a:solidFill>
              <a:effectLst>
                <a:outerShdw blurRad="38100" dist="38100" dir="2700000" algn="tl">
                  <a:srgbClr val="000000"/>
                </a:outerShdw>
              </a:effectLst>
            </a:endParaRPr>
          </a:p>
        </p:txBody>
      </p:sp>
      <p:sp>
        <p:nvSpPr>
          <p:cNvPr id="108" name="AutoShape 69"/>
          <p:cNvSpPr>
            <a:spLocks noChangeArrowheads="1"/>
          </p:cNvSpPr>
          <p:nvPr/>
        </p:nvSpPr>
        <p:spPr bwMode="blackWhite">
          <a:xfrm>
            <a:off x="3707002" y="5813181"/>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smtClean="0">
                <a:solidFill>
                  <a:srgbClr val="FFCC99"/>
                </a:solidFill>
                <a:effectLst>
                  <a:outerShdw blurRad="38100" dist="38100" dir="2700000" algn="tl">
                    <a:srgbClr val="000000"/>
                  </a:outerShdw>
                </a:effectLst>
              </a:rPr>
              <a:t>SAV</a:t>
            </a:r>
            <a:endParaRPr lang="fr-BE" sz="2000" b="1" i="1" dirty="0">
              <a:solidFill>
                <a:srgbClr val="FFCC99"/>
              </a:solidFill>
              <a:effectLst>
                <a:outerShdw blurRad="38100" dist="38100" dir="2700000" algn="tl">
                  <a:srgbClr val="000000"/>
                </a:outerShdw>
              </a:effectLst>
            </a:endParaRPr>
          </a:p>
        </p:txBody>
      </p:sp>
      <p:sp>
        <p:nvSpPr>
          <p:cNvPr id="109" name="AutoShape 73"/>
          <p:cNvSpPr>
            <a:spLocks noChangeArrowheads="1"/>
          </p:cNvSpPr>
          <p:nvPr/>
        </p:nvSpPr>
        <p:spPr bwMode="blackWhite">
          <a:xfrm>
            <a:off x="2386202" y="5813181"/>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dirty="0" smtClean="0">
                <a:solidFill>
                  <a:srgbClr val="FFCC99"/>
                </a:solidFill>
                <a:effectLst>
                  <a:outerShdw blurRad="38100" dist="38100" dir="2700000" algn="tl">
                    <a:srgbClr val="000000"/>
                  </a:outerShdw>
                </a:effectLst>
              </a:rPr>
              <a:t>SAV</a:t>
            </a:r>
            <a:endParaRPr lang="fr-BE" sz="2000" b="1" i="1" dirty="0">
              <a:solidFill>
                <a:srgbClr val="FFCC99"/>
              </a:solidFill>
              <a:effectLst>
                <a:outerShdw blurRad="38100" dist="38100" dir="2700000" algn="tl">
                  <a:srgbClr val="000000"/>
                </a:outerShdw>
              </a:effectLst>
            </a:endParaRPr>
          </a:p>
        </p:txBody>
      </p:sp>
      <p:sp>
        <p:nvSpPr>
          <p:cNvPr id="110" name="AutoShape 48"/>
          <p:cNvSpPr>
            <a:spLocks noChangeArrowheads="1"/>
          </p:cNvSpPr>
          <p:nvPr/>
        </p:nvSpPr>
        <p:spPr bwMode="auto">
          <a:xfrm>
            <a:off x="4437252" y="3282706"/>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111" name="AutoShape 17"/>
          <p:cNvSpPr>
            <a:spLocks noChangeArrowheads="1"/>
          </p:cNvSpPr>
          <p:nvPr/>
        </p:nvSpPr>
        <p:spPr bwMode="auto">
          <a:xfrm>
            <a:off x="6601015" y="5370269"/>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2" name="AutoShape 18"/>
          <p:cNvSpPr>
            <a:spLocks noChangeArrowheads="1"/>
          </p:cNvSpPr>
          <p:nvPr/>
        </p:nvSpPr>
        <p:spPr bwMode="auto">
          <a:xfrm>
            <a:off x="7785290" y="5370269"/>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3" name="AutoShape 19"/>
          <p:cNvSpPr>
            <a:spLocks noChangeArrowheads="1"/>
          </p:cNvSpPr>
          <p:nvPr/>
        </p:nvSpPr>
        <p:spPr bwMode="auto">
          <a:xfrm>
            <a:off x="9083865" y="5370269"/>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4" name="AutoShape 68"/>
          <p:cNvSpPr>
            <a:spLocks noChangeArrowheads="1"/>
          </p:cNvSpPr>
          <p:nvPr/>
        </p:nvSpPr>
        <p:spPr bwMode="auto">
          <a:xfrm>
            <a:off x="5299265" y="5355981"/>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5" name="AutoShape 70"/>
          <p:cNvSpPr>
            <a:spLocks noChangeArrowheads="1"/>
          </p:cNvSpPr>
          <p:nvPr/>
        </p:nvSpPr>
        <p:spPr bwMode="auto">
          <a:xfrm>
            <a:off x="3935602" y="5355981"/>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6" name="AutoShape 74"/>
          <p:cNvSpPr>
            <a:spLocks noChangeArrowheads="1"/>
          </p:cNvSpPr>
          <p:nvPr/>
        </p:nvSpPr>
        <p:spPr bwMode="auto">
          <a:xfrm>
            <a:off x="2614802" y="5355981"/>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pic>
        <p:nvPicPr>
          <p:cNvPr id="117" name="Picture 57"/>
          <p:cNvPicPr>
            <a:picLocks noChangeAspect="1" noChangeArrowheads="1"/>
          </p:cNvPicPr>
          <p:nvPr/>
        </p:nvPicPr>
        <p:blipFill>
          <a:blip r:embed="rId6"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822892" y="2996956"/>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8" name="Picture 69"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2915" y="2836619"/>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70" descr="Logo huisa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6465" y="5981456"/>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71" descr="logo_ziekenhuis_1083990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6140" y="5989394"/>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52115" y="2381006"/>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AutoShape 32">
            <a:hlinkClick r:id="" action="ppaction://noaction" highlightClick="1"/>
          </p:cNvPr>
          <p:cNvSpPr>
            <a:spLocks noChangeArrowheads="1"/>
          </p:cNvSpPr>
          <p:nvPr/>
        </p:nvSpPr>
        <p:spPr bwMode="blackWhite">
          <a:xfrm>
            <a:off x="9466452" y="234131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23" name="AutoShape 33">
            <a:hlinkClick r:id="" action="ppaction://noaction" highlightClick="1"/>
          </p:cNvPr>
          <p:cNvSpPr>
            <a:spLocks noChangeArrowheads="1"/>
          </p:cNvSpPr>
          <p:nvPr/>
        </p:nvSpPr>
        <p:spPr bwMode="blackWhite">
          <a:xfrm>
            <a:off x="9529952" y="2406406"/>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24" name="AutoShape 34">
            <a:hlinkClick r:id="" action="ppaction://noaction" highlightClick="1"/>
          </p:cNvPr>
          <p:cNvSpPr>
            <a:spLocks noChangeArrowheads="1"/>
          </p:cNvSpPr>
          <p:nvPr/>
        </p:nvSpPr>
        <p:spPr bwMode="blackWhite">
          <a:xfrm>
            <a:off x="9593452" y="247149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25" name="AutoShape 35">
            <a:hlinkClick r:id="" action="ppaction://noaction" highlightClick="1"/>
          </p:cNvPr>
          <p:cNvSpPr>
            <a:spLocks noChangeArrowheads="1"/>
          </p:cNvSpPr>
          <p:nvPr/>
        </p:nvSpPr>
        <p:spPr bwMode="blackWhite">
          <a:xfrm>
            <a:off x="9656952" y="2536581"/>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dirty="0" smtClean="0">
                <a:solidFill>
                  <a:srgbClr val="FFFFFF"/>
                </a:solidFill>
                <a:effectLst>
                  <a:outerShdw blurRad="38100" dist="38100" dir="2700000" algn="tl">
                    <a:srgbClr val="000000"/>
                  </a:outerShdw>
                </a:effectLst>
              </a:rPr>
              <a:t>SVA</a:t>
            </a:r>
            <a:endParaRPr lang="fr-BE" sz="1600" b="1" i="1" dirty="0">
              <a:solidFill>
                <a:srgbClr val="FFFFFF"/>
              </a:solidFill>
              <a:effectLst>
                <a:outerShdw blurRad="38100" dist="38100" dir="2700000" algn="tl">
                  <a:srgbClr val="000000"/>
                </a:outerShdw>
              </a:effectLst>
            </a:endParaRPr>
          </a:p>
        </p:txBody>
      </p:sp>
      <p:sp>
        <p:nvSpPr>
          <p:cNvPr id="6" name="Slide Number Placeholder 5"/>
          <p:cNvSpPr>
            <a:spLocks noGrp="1"/>
          </p:cNvSpPr>
          <p:nvPr>
            <p:ph type="sldNum" sz="quarter" idx="12"/>
          </p:nvPr>
        </p:nvSpPr>
        <p:spPr/>
        <p:txBody>
          <a:bodyPr/>
          <a:lstStyle/>
          <a:p>
            <a:fld id="{D45B42A2-12DC-D04A-88D3-A93CC82DF348}" type="slidenum">
              <a:rPr lang="en-US" smtClean="0"/>
              <a:t>12</a:t>
            </a:fld>
            <a:endParaRPr lang="en-US" smtClean="0"/>
          </a:p>
        </p:txBody>
      </p:sp>
      <p:pic>
        <p:nvPicPr>
          <p:cNvPr id="126" name="Picture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32947" y="5871124"/>
            <a:ext cx="615386"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1017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Content Placeholder 5"/>
          <p:cNvGraphicFramePr>
            <a:graphicFrameLocks noGrp="1"/>
          </p:cNvGraphicFramePr>
          <p:nvPr>
            <p:ph sz="quarter" idx="14"/>
          </p:nvPr>
        </p:nvGraphicFramePr>
        <p:xfrm>
          <a:off x="398463" y="1379538"/>
          <a:ext cx="11372850" cy="5256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fr-BE" dirty="0" smtClean="0"/>
              <a:t>Plate-forme </a:t>
            </a:r>
            <a:r>
              <a:rPr lang="fr-BE" dirty="0"/>
              <a:t>eHealth : services de base &amp; API</a:t>
            </a:r>
          </a:p>
        </p:txBody>
      </p:sp>
      <p:sp>
        <p:nvSpPr>
          <p:cNvPr id="6" name="Slide Number Placeholder 5"/>
          <p:cNvSpPr>
            <a:spLocks noGrp="1"/>
          </p:cNvSpPr>
          <p:nvPr>
            <p:ph type="sldNum" sz="quarter" idx="12"/>
          </p:nvPr>
        </p:nvSpPr>
        <p:spPr/>
        <p:txBody>
          <a:bodyPr/>
          <a:lstStyle/>
          <a:p>
            <a:fld id="{D45B42A2-12DC-D04A-88D3-A93CC82DF348}" type="slidenum">
              <a:rPr lang="en-US" smtClean="0"/>
              <a:t>13</a:t>
            </a:fld>
            <a:endParaRPr lang="en-US" smtClean="0"/>
          </a:p>
        </p:txBody>
      </p:sp>
    </p:spTree>
    <p:extLst>
      <p:ext uri="{BB962C8B-B14F-4D97-AF65-F5344CB8AC3E}">
        <p14:creationId xmlns:p14="http://schemas.microsoft.com/office/powerpoint/2010/main" val="16723824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a:bodyPr>
          <a:lstStyle/>
          <a:p>
            <a:r>
              <a:rPr lang="fr-BE" dirty="0"/>
              <a:t>exemples</a:t>
            </a:r>
          </a:p>
          <a:p>
            <a:pPr lvl="1"/>
            <a:r>
              <a:rPr lang="fr-BE" dirty="0"/>
              <a:t>industrie de la musique et de la photo (distribution numérique)</a:t>
            </a:r>
          </a:p>
          <a:p>
            <a:pPr lvl="1"/>
            <a:r>
              <a:rPr lang="fr-BE" dirty="0" smtClean="0"/>
              <a:t>média</a:t>
            </a:r>
            <a:endParaRPr lang="fr-BE" dirty="0"/>
          </a:p>
          <a:p>
            <a:pPr lvl="1"/>
            <a:r>
              <a:rPr lang="fr-BE" dirty="0"/>
              <a:t>secteur hôtelier (p.ex. </a:t>
            </a:r>
            <a:r>
              <a:rPr lang="fr-BE" dirty="0" err="1"/>
              <a:t>Airbnb</a:t>
            </a:r>
            <a:r>
              <a:rPr lang="fr-BE" dirty="0"/>
              <a:t>)</a:t>
            </a:r>
          </a:p>
          <a:p>
            <a:pPr lvl="1"/>
            <a:r>
              <a:rPr lang="fr-BE" dirty="0"/>
              <a:t>transport (p.ex. véhicules autonomes, Uber)</a:t>
            </a:r>
          </a:p>
          <a:p>
            <a:pPr lvl="1"/>
            <a:r>
              <a:rPr lang="fr-BE" dirty="0"/>
              <a:t>banques (p.ex. bitcoin)</a:t>
            </a:r>
          </a:p>
          <a:p>
            <a:pPr lvl="1"/>
            <a:r>
              <a:rPr lang="fr-BE" dirty="0"/>
              <a:t>santé</a:t>
            </a:r>
          </a:p>
          <a:p>
            <a:r>
              <a:rPr lang="fr-BE" dirty="0" smtClean="0"/>
              <a:t>les </a:t>
            </a:r>
            <a:r>
              <a:rPr lang="fr-BE" dirty="0"/>
              <a:t>secteurs s’estompent: Google, Tesla, …</a:t>
            </a:r>
          </a:p>
          <a:p>
            <a:r>
              <a:rPr lang="fr-BE" dirty="0"/>
              <a:t>souvent aussi un impact sur de nombreux aspects, par exemple véhicules autonomes</a:t>
            </a:r>
          </a:p>
          <a:p>
            <a:pPr lvl="1"/>
            <a:r>
              <a:rPr lang="fr-BE" dirty="0"/>
              <a:t>quelle est la prime d’assurance</a:t>
            </a:r>
          </a:p>
          <a:p>
            <a:pPr lvl="1"/>
            <a:r>
              <a:rPr lang="fr-BE" dirty="0"/>
              <a:t>qui est responsable en cas d’accident?</a:t>
            </a:r>
          </a:p>
        </p:txBody>
      </p:sp>
      <p:sp>
        <p:nvSpPr>
          <p:cNvPr id="4" name="Title 3"/>
          <p:cNvSpPr>
            <a:spLocks noGrp="1"/>
          </p:cNvSpPr>
          <p:nvPr>
            <p:ph type="title"/>
          </p:nvPr>
        </p:nvSpPr>
        <p:spPr/>
        <p:txBody>
          <a:bodyPr/>
          <a:lstStyle/>
          <a:p>
            <a:r>
              <a:rPr lang="fr-BE"/>
              <a:t>Parfois même très disruptif</a:t>
            </a:r>
          </a:p>
        </p:txBody>
      </p:sp>
      <p:sp>
        <p:nvSpPr>
          <p:cNvPr id="2" name="Slide Number Placeholder 1"/>
          <p:cNvSpPr>
            <a:spLocks noGrp="1"/>
          </p:cNvSpPr>
          <p:nvPr>
            <p:ph type="sldNum" sz="quarter" idx="12"/>
          </p:nvPr>
        </p:nvSpPr>
        <p:spPr/>
        <p:txBody>
          <a:bodyPr/>
          <a:lstStyle/>
          <a:p>
            <a:fld id="{A7CC3638-A99D-674C-A789-FA84B7E5EA16}" type="slidenum">
              <a:rPr lang="nl-NL" smtClean="0"/>
              <a:pPr/>
              <a:t>14</a:t>
            </a:fld>
            <a:endParaRPr lang="nl-NL" smtClean="0"/>
          </a:p>
        </p:txBody>
      </p:sp>
    </p:spTree>
    <p:extLst>
      <p:ext uri="{BB962C8B-B14F-4D97-AF65-F5344CB8AC3E}">
        <p14:creationId xmlns:p14="http://schemas.microsoft.com/office/powerpoint/2010/main" val="19229062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fr-BE"/>
              <a:t>Interaction</a:t>
            </a:r>
          </a:p>
        </p:txBody>
      </p:sp>
      <p:sp>
        <p:nvSpPr>
          <p:cNvPr id="4" name="Slide Number Placeholder 3"/>
          <p:cNvSpPr>
            <a:spLocks noGrp="1"/>
          </p:cNvSpPr>
          <p:nvPr>
            <p:ph type="sldNum" sz="quarter" idx="12"/>
          </p:nvPr>
        </p:nvSpPr>
        <p:spPr/>
        <p:txBody>
          <a:bodyPr/>
          <a:lstStyle/>
          <a:p>
            <a:fld id="{FA7AED9D-363C-4C83-928A-06A9D76BBB72}" type="slidenum">
              <a:rPr lang="en-GB" smtClean="0"/>
              <a:pPr/>
              <a:t>15</a:t>
            </a:fld>
            <a:endParaRPr lang="en-GB" smtClean="0"/>
          </a:p>
        </p:txBody>
      </p:sp>
      <p:pic>
        <p:nvPicPr>
          <p:cNvPr id="14340" name="Picture 2" descr="https://pixabay.com/static/uploads/photo/2012/04/23/15/50/yin-yang-38646_640.png"/>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571875" y="1347464"/>
            <a:ext cx="511175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4"/>
          <p:cNvSpPr txBox="1">
            <a:spLocks noChangeArrowheads="1"/>
          </p:cNvSpPr>
          <p:nvPr/>
        </p:nvSpPr>
        <p:spPr bwMode="auto">
          <a:xfrm>
            <a:off x="6311900" y="2065839"/>
            <a:ext cx="191293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fr-BE" sz="2400">
                <a:solidFill>
                  <a:schemeClr val="tx2">
                    <a:lumMod val="20000"/>
                    <a:lumOff val="80000"/>
                  </a:schemeClr>
                </a:solidFill>
              </a:rPr>
              <a:t>ICT enables business, effectiveness, efficiency, innovation</a:t>
            </a:r>
          </a:p>
        </p:txBody>
      </p:sp>
      <p:sp>
        <p:nvSpPr>
          <p:cNvPr id="14342" name="TextBox 6"/>
          <p:cNvSpPr txBox="1">
            <a:spLocks noChangeArrowheads="1"/>
          </p:cNvSpPr>
          <p:nvPr/>
        </p:nvSpPr>
        <p:spPr bwMode="auto">
          <a:xfrm>
            <a:off x="4020313" y="3608000"/>
            <a:ext cx="19113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BE" sz="2400">
                <a:solidFill>
                  <a:schemeClr val="bg1"/>
                </a:solidFill>
              </a:rPr>
              <a:t>Business drives, empowers and</a:t>
            </a:r>
          </a:p>
          <a:p>
            <a:pPr algn="ctr" eaLnBrk="1" hangingPunct="1">
              <a:spcBef>
                <a:spcPct val="0"/>
              </a:spcBef>
              <a:buFontTx/>
              <a:buNone/>
            </a:pPr>
            <a:r>
              <a:rPr lang="fr-BE" sz="2400">
                <a:solidFill>
                  <a:schemeClr val="bg1"/>
                </a:solidFill>
              </a:rPr>
              <a:t>invests in ICT</a:t>
            </a:r>
          </a:p>
        </p:txBody>
      </p:sp>
    </p:spTree>
    <p:extLst>
      <p:ext uri="{BB962C8B-B14F-4D97-AF65-F5344CB8AC3E}">
        <p14:creationId xmlns:p14="http://schemas.microsoft.com/office/powerpoint/2010/main" val="2700664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fr-BE" dirty="0" smtClean="0"/>
              <a:t>à </a:t>
            </a:r>
            <a:r>
              <a:rPr lang="fr-BE" dirty="0"/>
              <a:t>l’école, je ne pouvais pas copier ou tricher et je devais au moins obtenir 50%</a:t>
            </a:r>
          </a:p>
          <a:p>
            <a:endParaRPr lang="nl-BE" dirty="0" smtClean="0"/>
          </a:p>
          <a:p>
            <a:endParaRPr lang="nl-BE" dirty="0" smtClean="0"/>
          </a:p>
          <a:p>
            <a:endParaRPr lang="nl-BE" dirty="0" smtClean="0"/>
          </a:p>
          <a:p>
            <a:r>
              <a:rPr lang="fr-BE" dirty="0" smtClean="0"/>
              <a:t>dans </a:t>
            </a:r>
            <a:r>
              <a:rPr lang="fr-BE" dirty="0"/>
              <a:t>la vraie vie, je peux copier à volonté et j’essaie d’obtenir 100%</a:t>
            </a:r>
          </a:p>
          <a:p>
            <a:endParaRPr lang="nl-BE" dirty="0" smtClean="0"/>
          </a:p>
          <a:p>
            <a:endParaRPr lang="nl-BE" dirty="0" smtClean="0"/>
          </a:p>
          <a:p>
            <a:endParaRPr lang="nl-BE" dirty="0" smtClean="0"/>
          </a:p>
          <a:p>
            <a:endParaRPr lang="nl-BE" dirty="0" smtClean="0"/>
          </a:p>
          <a:p>
            <a:endParaRPr lang="nl-BE" dirty="0" smtClean="0"/>
          </a:p>
          <a:p>
            <a:endParaRPr lang="nl-BE" dirty="0" smtClean="0"/>
          </a:p>
          <a:p>
            <a:endParaRPr lang="nl-BE" dirty="0"/>
          </a:p>
        </p:txBody>
      </p:sp>
      <p:sp>
        <p:nvSpPr>
          <p:cNvPr id="4" name="Title 3"/>
          <p:cNvSpPr>
            <a:spLocks noGrp="1"/>
          </p:cNvSpPr>
          <p:nvPr>
            <p:ph type="title"/>
          </p:nvPr>
        </p:nvSpPr>
        <p:spPr/>
        <p:txBody>
          <a:bodyPr/>
          <a:lstStyle/>
          <a:p>
            <a:r>
              <a:rPr lang="fr-BE"/>
              <a:t>À ne pas perdre de vue</a:t>
            </a:r>
          </a:p>
        </p:txBody>
      </p:sp>
      <p:sp>
        <p:nvSpPr>
          <p:cNvPr id="2" name="Slide Number Placeholder 1"/>
          <p:cNvSpPr>
            <a:spLocks noGrp="1"/>
          </p:cNvSpPr>
          <p:nvPr>
            <p:ph type="sldNum" sz="quarter" idx="12"/>
          </p:nvPr>
        </p:nvSpPr>
        <p:spPr/>
        <p:txBody>
          <a:bodyPr/>
          <a:lstStyle/>
          <a:p>
            <a:fld id="{A7CC3638-A99D-674C-A789-FA84B7E5EA16}" type="slidenum">
              <a:rPr lang="nl-NL" smtClean="0"/>
              <a:pPr/>
              <a:t>16</a:t>
            </a:fld>
            <a:endParaRPr lang="nl-NL" smtClean="0"/>
          </a:p>
        </p:txBody>
      </p:sp>
      <p:pic>
        <p:nvPicPr>
          <p:cNvPr id="1026" name="Picture 2" descr="Afbeeldingsresultaa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780"/>
          <a:stretch/>
        </p:blipFill>
        <p:spPr bwMode="auto">
          <a:xfrm>
            <a:off x="4005324" y="2029264"/>
            <a:ext cx="3101405" cy="155441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532" b="9598"/>
          <a:stretch/>
        </p:blipFill>
        <p:spPr bwMode="auto">
          <a:xfrm>
            <a:off x="4005324" y="4939695"/>
            <a:ext cx="3101405" cy="1695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02829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Domaines d’attention: partage &amp; réutilisation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2951" y="72000"/>
            <a:ext cx="1271700" cy="1620000"/>
          </a:xfrm>
          <a:prstGeom prst="rect">
            <a:avLst/>
          </a:prstGeom>
        </p:spPr>
      </p:pic>
      <p:pic>
        <p:nvPicPr>
          <p:cNvPr id="6"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180" y="319336"/>
            <a:ext cx="1986905" cy="1125327"/>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0"/>
          </p:nvPr>
        </p:nvSpPr>
        <p:spPr/>
        <p:txBody>
          <a:bodyPr/>
          <a:lstStyle/>
          <a:p>
            <a:fld id="{D45B42A2-12DC-D04A-88D3-A93CC82DF348}" type="slidenum">
              <a:rPr lang="en-US" smtClean="0"/>
              <a:pPr/>
              <a:t>17</a:t>
            </a:fld>
            <a:endParaRPr lang="en-US" smtClean="0"/>
          </a:p>
        </p:txBody>
      </p:sp>
    </p:spTree>
    <p:extLst>
      <p:ext uri="{BB962C8B-B14F-4D97-AF65-F5344CB8AC3E}">
        <p14:creationId xmlns:p14="http://schemas.microsoft.com/office/powerpoint/2010/main" val="5795699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sz="quarter" idx="14"/>
          </p:nvPr>
        </p:nvSpPr>
        <p:spPr/>
        <p:txBody>
          <a:bodyPr>
            <a:normAutofit fontScale="92500" lnSpcReduction="10000"/>
          </a:bodyPr>
          <a:lstStyle/>
          <a:p>
            <a:r>
              <a:rPr lang="fr-BE" dirty="0"/>
              <a:t>infrastructure</a:t>
            </a:r>
          </a:p>
          <a:p>
            <a:pPr lvl="1"/>
            <a:r>
              <a:rPr lang="fr-BE" dirty="0"/>
              <a:t>infrastructure matérielle</a:t>
            </a:r>
          </a:p>
          <a:p>
            <a:pPr lvl="1"/>
            <a:r>
              <a:rPr lang="fr-BE" dirty="0"/>
              <a:t>infrastructure logicielle</a:t>
            </a:r>
          </a:p>
          <a:p>
            <a:pPr lvl="1"/>
            <a:r>
              <a:rPr lang="fr-BE" dirty="0"/>
              <a:t>plateformes</a:t>
            </a:r>
          </a:p>
          <a:p>
            <a:r>
              <a:rPr lang="fr-BE" dirty="0"/>
              <a:t>contrats </a:t>
            </a:r>
            <a:r>
              <a:rPr lang="fr-BE" dirty="0" smtClean="0"/>
              <a:t>de fournisseurs</a:t>
            </a:r>
            <a:br>
              <a:rPr lang="fr-BE" dirty="0" smtClean="0"/>
            </a:br>
            <a:r>
              <a:rPr lang="fr-BE" dirty="0" smtClean="0"/>
              <a:t>communs</a:t>
            </a:r>
            <a:endParaRPr lang="fr-BE" dirty="0"/>
          </a:p>
          <a:p>
            <a:r>
              <a:rPr lang="fr-BE" dirty="0"/>
              <a:t>communauté TIC fédérale</a:t>
            </a:r>
          </a:p>
          <a:p>
            <a:endParaRPr lang="nl-BE" dirty="0"/>
          </a:p>
          <a:p>
            <a:r>
              <a:rPr lang="fr-BE" dirty="0"/>
              <a:t>business</a:t>
            </a:r>
          </a:p>
          <a:p>
            <a:pPr lvl="1"/>
            <a:r>
              <a:rPr lang="fr-BE" dirty="0"/>
              <a:t>savoir-faire &amp; expérience</a:t>
            </a:r>
          </a:p>
          <a:p>
            <a:pPr lvl="1"/>
            <a:r>
              <a:rPr lang="fr-BE" dirty="0"/>
              <a:t>fonctionnalité métier</a:t>
            </a:r>
          </a:p>
          <a:p>
            <a:pPr lvl="1"/>
            <a:r>
              <a:rPr lang="fr-BE" dirty="0"/>
              <a:t>données d’entreprise</a:t>
            </a:r>
          </a:p>
          <a:p>
            <a:pPr lvl="1"/>
            <a:r>
              <a:rPr lang="fr-BE" dirty="0"/>
              <a:t>services métier complets</a:t>
            </a:r>
          </a:p>
          <a:p>
            <a:pPr lvl="1"/>
            <a:endParaRPr lang="nl-BE" dirty="0"/>
          </a:p>
          <a:p>
            <a:pPr lvl="1"/>
            <a:endParaRPr lang="nl-BE" dirty="0"/>
          </a:p>
          <a:p>
            <a:pPr lvl="1"/>
            <a:endParaRPr lang="nl-BE" dirty="0"/>
          </a:p>
          <a:p>
            <a:pPr lvl="1"/>
            <a:endParaRPr lang="nl-BE" dirty="0"/>
          </a:p>
          <a:p>
            <a:endParaRPr lang="nl-BE" dirty="0"/>
          </a:p>
          <a:p>
            <a:endParaRPr lang="nl-BE" dirty="0"/>
          </a:p>
          <a:p>
            <a:endParaRPr lang="nl-BE" dirty="0"/>
          </a:p>
          <a:p>
            <a:endParaRPr lang="nl-BE" dirty="0"/>
          </a:p>
          <a:p>
            <a:endParaRPr lang="nl-BE" dirty="0"/>
          </a:p>
        </p:txBody>
      </p:sp>
      <p:sp>
        <p:nvSpPr>
          <p:cNvPr id="4" name="Title 3"/>
          <p:cNvSpPr>
            <a:spLocks noGrp="1"/>
          </p:cNvSpPr>
          <p:nvPr>
            <p:ph type="title"/>
          </p:nvPr>
        </p:nvSpPr>
        <p:spPr/>
        <p:txBody>
          <a:bodyPr/>
          <a:lstStyle/>
          <a:p>
            <a:r>
              <a:rPr lang="fr-BE"/>
              <a:t>Différents types de partage &amp; réutilisation</a:t>
            </a:r>
          </a:p>
        </p:txBody>
      </p:sp>
      <p:pic>
        <p:nvPicPr>
          <p:cNvPr id="5"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180" y="2093841"/>
            <a:ext cx="1986905" cy="11253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971" y="5323142"/>
            <a:ext cx="637081" cy="70335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5198" y="4596723"/>
            <a:ext cx="1384992" cy="1747422"/>
          </a:xfrm>
          <a:prstGeom prst="rect">
            <a:avLst/>
          </a:prstGeom>
        </p:spPr>
      </p:pic>
      <p:sp>
        <p:nvSpPr>
          <p:cNvPr id="2" name="TextBox 1"/>
          <p:cNvSpPr txBox="1"/>
          <p:nvPr/>
        </p:nvSpPr>
        <p:spPr>
          <a:xfrm>
            <a:off x="8008764" y="2842397"/>
            <a:ext cx="3926877" cy="1754326"/>
          </a:xfrm>
          <a:prstGeom prst="rect">
            <a:avLst/>
          </a:prstGeom>
          <a:noFill/>
        </p:spPr>
        <p:txBody>
          <a:bodyPr wrap="square" rtlCol="0">
            <a:spAutoFit/>
          </a:bodyPr>
          <a:lstStyle/>
          <a:p>
            <a:pPr algn="ctr"/>
            <a:r>
              <a:rPr lang="fr-BE" sz="3600"/>
              <a:t>Important de savoir ce qui existe déjà </a:t>
            </a:r>
          </a:p>
          <a:p>
            <a:pPr algn="ctr"/>
            <a:r>
              <a:rPr lang="fr-BE" sz="3600">
                <a:sym typeface="Wingdings" panose="05000000000000000000" pitchFamily="2" charset="2"/>
              </a:rPr>
              <a:t></a:t>
            </a:r>
            <a:r>
              <a:rPr lang="fr-BE" sz="3600"/>
              <a:t> catalogues!</a:t>
            </a:r>
          </a:p>
        </p:txBody>
      </p:sp>
      <p:sp>
        <p:nvSpPr>
          <p:cNvPr id="3" name="Right Brace 2"/>
          <p:cNvSpPr/>
          <p:nvPr/>
        </p:nvSpPr>
        <p:spPr>
          <a:xfrm>
            <a:off x="4938730" y="1370256"/>
            <a:ext cx="589085" cy="2572498"/>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4938731" y="4437812"/>
            <a:ext cx="589085" cy="2075131"/>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D45B42A2-12DC-D04A-88D3-A93CC82DF348}" type="slidenum">
              <a:rPr lang="en-US" smtClean="0"/>
              <a:t>18</a:t>
            </a:fld>
            <a:endParaRPr lang="en-US" smtClean="0"/>
          </a:p>
        </p:txBody>
      </p:sp>
    </p:spTree>
    <p:extLst>
      <p:ext uri="{BB962C8B-B14F-4D97-AF65-F5344CB8AC3E}">
        <p14:creationId xmlns:p14="http://schemas.microsoft.com/office/powerpoint/2010/main" val="35161423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Synergies - transformations</a:t>
            </a:r>
          </a:p>
        </p:txBody>
      </p:sp>
      <p:pic>
        <p:nvPicPr>
          <p:cNvPr id="5" name="Picture 2"/>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saturation sat="30000"/>
                    </a14:imgEffect>
                    <a14:imgEffect>
                      <a14:brightnessContrast bright="4000" contrast="-19000"/>
                    </a14:imgEffect>
                  </a14:imgLayer>
                </a14:imgProps>
              </a:ext>
              <a:ext uri="{28A0092B-C50C-407E-A947-70E740481C1C}">
                <a14:useLocalDpi xmlns:a14="http://schemas.microsoft.com/office/drawing/2010/main"/>
              </a:ext>
            </a:extLst>
          </a:blip>
          <a:srcRect/>
          <a:stretch>
            <a:fillRect/>
          </a:stretch>
        </p:blipFill>
        <p:spPr bwMode="auto">
          <a:xfrm>
            <a:off x="1883942" y="1232327"/>
            <a:ext cx="8342511" cy="5248559"/>
          </a:xfrm>
          <a:prstGeom prst="rect">
            <a:avLst/>
          </a:prstGeom>
          <a:solidFill>
            <a:srgbClr val="0070C0"/>
          </a:solidFill>
          <a:ln w="9525">
            <a:solidFill>
              <a:schemeClr val="tx1"/>
            </a:solidFill>
            <a:miter lim="800000"/>
            <a:headEnd/>
            <a:tailEnd/>
          </a:ln>
          <a:effectLst/>
        </p:spPr>
      </p:pic>
      <p:sp>
        <p:nvSpPr>
          <p:cNvPr id="7" name="Slide Number Placeholder 6"/>
          <p:cNvSpPr>
            <a:spLocks noGrp="1"/>
          </p:cNvSpPr>
          <p:nvPr>
            <p:ph type="sldNum" sz="quarter" idx="12"/>
          </p:nvPr>
        </p:nvSpPr>
        <p:spPr/>
        <p:txBody>
          <a:bodyPr/>
          <a:lstStyle/>
          <a:p>
            <a:fld id="{D45B42A2-12DC-D04A-88D3-A93CC82DF348}" type="slidenum">
              <a:rPr lang="en-US" smtClean="0"/>
              <a:t>19</a:t>
            </a:fld>
            <a:endParaRPr lang="en-US" smtClean="0"/>
          </a:p>
        </p:txBody>
      </p:sp>
    </p:spTree>
    <p:extLst>
      <p:ext uri="{BB962C8B-B14F-4D97-AF65-F5344CB8AC3E}">
        <p14:creationId xmlns:p14="http://schemas.microsoft.com/office/powerpoint/2010/main" val="16603740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lnSpcReduction="10000"/>
          </a:bodyPr>
          <a:lstStyle/>
          <a:p>
            <a:r>
              <a:rPr lang="fr-BE" dirty="0"/>
              <a:t>TIC en tant que facilitateur</a:t>
            </a:r>
          </a:p>
          <a:p>
            <a:pPr lvl="1"/>
            <a:r>
              <a:rPr lang="nl-BE" dirty="0" err="1" smtClean="0"/>
              <a:t>exemple</a:t>
            </a:r>
            <a:r>
              <a:rPr lang="nl-BE" dirty="0" smtClean="0"/>
              <a:t> de la </a:t>
            </a:r>
            <a:r>
              <a:rPr lang="nl-BE" dirty="0" err="1" smtClean="0"/>
              <a:t>plateforme</a:t>
            </a:r>
            <a:r>
              <a:rPr lang="nl-BE" dirty="0" smtClean="0"/>
              <a:t> eHealth</a:t>
            </a:r>
            <a:endParaRPr lang="fr-BE" dirty="0" smtClean="0"/>
          </a:p>
          <a:p>
            <a:pPr lvl="1"/>
            <a:r>
              <a:rPr lang="fr-BE" dirty="0" smtClean="0"/>
              <a:t>quelques domaines </a:t>
            </a:r>
            <a:r>
              <a:rPr lang="fr-BE" dirty="0"/>
              <a:t>d’attention</a:t>
            </a:r>
          </a:p>
          <a:p>
            <a:pPr lvl="2"/>
            <a:r>
              <a:rPr lang="fr-BE" dirty="0"/>
              <a:t>partage et réutilisation</a:t>
            </a:r>
          </a:p>
          <a:p>
            <a:pPr lvl="2"/>
            <a:r>
              <a:rPr lang="fr-BE" dirty="0"/>
              <a:t>API (interface de programmation applicative)</a:t>
            </a:r>
          </a:p>
          <a:p>
            <a:pPr lvl="2"/>
            <a:r>
              <a:rPr lang="fr-BE" dirty="0"/>
              <a:t>informatisation de bout en bout</a:t>
            </a:r>
          </a:p>
          <a:p>
            <a:pPr lvl="2"/>
            <a:r>
              <a:rPr lang="fr-BE" dirty="0"/>
              <a:t>intelligence artificielle</a:t>
            </a:r>
          </a:p>
          <a:p>
            <a:endParaRPr lang="nl-BE" altLang="en-US" dirty="0" smtClean="0"/>
          </a:p>
          <a:p>
            <a:r>
              <a:rPr lang="fr-BE" dirty="0"/>
              <a:t>TIC en tant qu’utilitaire</a:t>
            </a:r>
          </a:p>
          <a:p>
            <a:pPr lvl="1"/>
            <a:r>
              <a:rPr lang="fr-BE" dirty="0"/>
              <a:t>quelques </a:t>
            </a:r>
            <a:r>
              <a:rPr lang="fr-BE" dirty="0" smtClean="0"/>
              <a:t>domaines </a:t>
            </a:r>
            <a:r>
              <a:rPr lang="fr-BE" dirty="0"/>
              <a:t>d’attention</a:t>
            </a:r>
          </a:p>
          <a:p>
            <a:endParaRPr lang="nl-BE" altLang="en-US" dirty="0" smtClean="0"/>
          </a:p>
          <a:p>
            <a:r>
              <a:rPr lang="fr-BE" dirty="0"/>
              <a:t>C</a:t>
            </a:r>
            <a:r>
              <a:rPr lang="fr-BE" dirty="0" smtClean="0"/>
              <a:t>onclusion</a:t>
            </a:r>
            <a:endParaRPr lang="fr-BE" dirty="0"/>
          </a:p>
          <a:p>
            <a:endParaRPr lang="nl-BE" altLang="en-US" dirty="0"/>
          </a:p>
        </p:txBody>
      </p:sp>
      <p:sp>
        <p:nvSpPr>
          <p:cNvPr id="4" name="Title 3"/>
          <p:cNvSpPr>
            <a:spLocks noGrp="1"/>
          </p:cNvSpPr>
          <p:nvPr>
            <p:ph type="title"/>
          </p:nvPr>
        </p:nvSpPr>
        <p:spPr/>
        <p:txBody>
          <a:bodyPr/>
          <a:lstStyle/>
          <a:p>
            <a:r>
              <a:rPr lang="fr-BE"/>
              <a:t>Plan de l'exposé</a:t>
            </a:r>
          </a:p>
        </p:txBody>
      </p:sp>
      <p:sp>
        <p:nvSpPr>
          <p:cNvPr id="2" name="Slide Number Placeholder 1"/>
          <p:cNvSpPr>
            <a:spLocks noGrp="1"/>
          </p:cNvSpPr>
          <p:nvPr>
            <p:ph type="sldNum" sz="quarter" idx="12"/>
          </p:nvPr>
        </p:nvSpPr>
        <p:spPr/>
        <p:txBody>
          <a:bodyPr/>
          <a:lstStyle/>
          <a:p>
            <a:fld id="{A7CC3638-A99D-674C-A789-FA84B7E5EA16}" type="slidenum">
              <a:rPr lang="nl-NL" smtClean="0"/>
              <a:pPr/>
              <a:t>2</a:t>
            </a:fld>
            <a:endParaRPr lang="nl-NL" smtClean="0"/>
          </a:p>
        </p:txBody>
      </p:sp>
    </p:spTree>
    <p:extLst>
      <p:ext uri="{BB962C8B-B14F-4D97-AF65-F5344CB8AC3E}">
        <p14:creationId xmlns:p14="http://schemas.microsoft.com/office/powerpoint/2010/main" val="4384815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noProof="0"/>
              <a:t> Types de déploiement du Cloud</a:t>
            </a:r>
          </a:p>
        </p:txBody>
      </p:sp>
      <p:grpSp>
        <p:nvGrpSpPr>
          <p:cNvPr id="18" name="Group 17"/>
          <p:cNvGrpSpPr/>
          <p:nvPr/>
        </p:nvGrpSpPr>
        <p:grpSpPr>
          <a:xfrm>
            <a:off x="2383940" y="1639686"/>
            <a:ext cx="7380820" cy="4464496"/>
            <a:chOff x="946200" y="1268760"/>
            <a:chExt cx="7380820" cy="4464496"/>
          </a:xfrm>
        </p:grpSpPr>
        <p:cxnSp>
          <p:nvCxnSpPr>
            <p:cNvPr id="6" name="Straight Connector 5"/>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1689259" y="1783702"/>
            <a:ext cx="509984" cy="4680520"/>
            <a:chOff x="251519" y="1412776"/>
            <a:chExt cx="509984" cy="4680520"/>
          </a:xfrm>
        </p:grpSpPr>
        <p:cxnSp>
          <p:nvCxnSpPr>
            <p:cNvPr id="15" name="Straight Arrow Connector 14"/>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99838" y="4512955"/>
              <a:ext cx="461665" cy="1477328"/>
            </a:xfrm>
            <a:prstGeom prst="rect">
              <a:avLst/>
            </a:prstGeom>
            <a:noFill/>
          </p:spPr>
          <p:txBody>
            <a:bodyPr vert="vert270" wrap="square" rtlCol="0">
              <a:spAutoFit/>
            </a:bodyPr>
            <a:lstStyle/>
            <a:p>
              <a:pPr algn="ctr"/>
              <a:r>
                <a:rPr lang="fr-BE"/>
                <a:t>dédié</a:t>
              </a:r>
            </a:p>
          </p:txBody>
        </p:sp>
        <p:sp>
          <p:nvSpPr>
            <p:cNvPr id="20" name="TextBox 19"/>
            <p:cNvSpPr txBox="1"/>
            <p:nvPr/>
          </p:nvSpPr>
          <p:spPr>
            <a:xfrm>
              <a:off x="274439" y="2523961"/>
              <a:ext cx="461665" cy="1954094"/>
            </a:xfrm>
            <a:prstGeom prst="rect">
              <a:avLst/>
            </a:prstGeom>
            <a:noFill/>
          </p:spPr>
          <p:txBody>
            <a:bodyPr vert="vert270" wrap="square" rtlCol="0">
              <a:spAutoFit/>
            </a:bodyPr>
            <a:lstStyle/>
            <a:p>
              <a:pPr algn="ctr"/>
              <a:r>
                <a:rPr lang="fr-BE" dirty="0" smtClean="0"/>
                <a:t>accès/contrôle</a:t>
              </a:r>
              <a:endParaRPr lang="fr-BE" dirty="0"/>
            </a:p>
          </p:txBody>
        </p:sp>
        <p:sp>
          <p:nvSpPr>
            <p:cNvPr id="21" name="TextBox 20"/>
            <p:cNvSpPr txBox="1"/>
            <p:nvPr/>
          </p:nvSpPr>
          <p:spPr>
            <a:xfrm>
              <a:off x="251519" y="1458650"/>
              <a:ext cx="461665" cy="1178262"/>
            </a:xfrm>
            <a:prstGeom prst="rect">
              <a:avLst/>
            </a:prstGeom>
            <a:noFill/>
          </p:spPr>
          <p:txBody>
            <a:bodyPr vert="vert270" wrap="square" rtlCol="0">
              <a:spAutoFit/>
            </a:bodyPr>
            <a:lstStyle/>
            <a:p>
              <a:pPr algn="ctr"/>
              <a:r>
                <a:rPr lang="fr-BE"/>
                <a:t>partagé</a:t>
              </a:r>
            </a:p>
          </p:txBody>
        </p:sp>
      </p:grpSp>
      <p:grpSp>
        <p:nvGrpSpPr>
          <p:cNvPr id="5" name="Group 4"/>
          <p:cNvGrpSpPr/>
          <p:nvPr/>
        </p:nvGrpSpPr>
        <p:grpSpPr>
          <a:xfrm>
            <a:off x="2344730" y="6363403"/>
            <a:ext cx="7942596" cy="443980"/>
            <a:chOff x="906990" y="5949346"/>
            <a:chExt cx="7942596" cy="443980"/>
          </a:xfrm>
        </p:grpSpPr>
        <p:cxnSp>
          <p:nvCxnSpPr>
            <p:cNvPr id="17" name="Straight Arrow Connector 16"/>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88096" y="6023994"/>
              <a:ext cx="1296144" cy="369332"/>
            </a:xfrm>
            <a:prstGeom prst="rect">
              <a:avLst/>
            </a:prstGeom>
            <a:noFill/>
          </p:spPr>
          <p:txBody>
            <a:bodyPr wrap="square" rtlCol="0">
              <a:spAutoFit/>
            </a:bodyPr>
            <a:lstStyle/>
            <a:p>
              <a:pPr algn="ctr"/>
              <a:r>
                <a:rPr lang="fr-BE"/>
                <a:t>Client</a:t>
              </a:r>
            </a:p>
          </p:txBody>
        </p:sp>
        <p:sp>
          <p:nvSpPr>
            <p:cNvPr id="23" name="TextBox 22"/>
            <p:cNvSpPr txBox="1"/>
            <p:nvPr/>
          </p:nvSpPr>
          <p:spPr>
            <a:xfrm>
              <a:off x="3574492" y="5949346"/>
              <a:ext cx="1944216" cy="369332"/>
            </a:xfrm>
            <a:prstGeom prst="rect">
              <a:avLst/>
            </a:prstGeom>
            <a:noFill/>
          </p:spPr>
          <p:txBody>
            <a:bodyPr wrap="square" rtlCol="0">
              <a:spAutoFit/>
            </a:bodyPr>
            <a:lstStyle/>
            <a:p>
              <a:pPr algn="ctr"/>
              <a:r>
                <a:rPr lang="fr-BE"/>
                <a:t>Localisation</a:t>
              </a:r>
            </a:p>
          </p:txBody>
        </p:sp>
        <p:sp>
          <p:nvSpPr>
            <p:cNvPr id="24" name="TextBox 23"/>
            <p:cNvSpPr txBox="1"/>
            <p:nvPr/>
          </p:nvSpPr>
          <p:spPr>
            <a:xfrm>
              <a:off x="6272088" y="6023994"/>
              <a:ext cx="2577498" cy="369332"/>
            </a:xfrm>
            <a:prstGeom prst="rect">
              <a:avLst/>
            </a:prstGeom>
            <a:noFill/>
          </p:spPr>
          <p:txBody>
            <a:bodyPr wrap="square" rtlCol="0">
              <a:spAutoFit/>
            </a:bodyPr>
            <a:lstStyle/>
            <a:p>
              <a:r>
                <a:rPr lang="fr-BE" dirty="0"/>
                <a:t>Fournisseur de services</a:t>
              </a:r>
            </a:p>
          </p:txBody>
        </p:sp>
      </p:grpSp>
      <p:grpSp>
        <p:nvGrpSpPr>
          <p:cNvPr id="12" name="Group 11"/>
          <p:cNvGrpSpPr/>
          <p:nvPr/>
        </p:nvGrpSpPr>
        <p:grpSpPr>
          <a:xfrm>
            <a:off x="2413024" y="3039197"/>
            <a:ext cx="3571317" cy="1639357"/>
            <a:chOff x="975283" y="2668270"/>
            <a:chExt cx="3571317" cy="1639357"/>
          </a:xfrm>
        </p:grpSpPr>
        <p:sp>
          <p:nvSpPr>
            <p:cNvPr id="27" name="TextBox 26"/>
            <p:cNvSpPr txBox="1"/>
            <p:nvPr/>
          </p:nvSpPr>
          <p:spPr>
            <a:xfrm>
              <a:off x="1025606" y="2668270"/>
              <a:ext cx="3520994" cy="369332"/>
            </a:xfrm>
            <a:prstGeom prst="rect">
              <a:avLst/>
            </a:prstGeom>
            <a:noFill/>
          </p:spPr>
          <p:txBody>
            <a:bodyPr wrap="square" rtlCol="0">
              <a:spAutoFit/>
            </a:bodyPr>
            <a:lstStyle/>
            <a:p>
              <a:pPr algn="ctr"/>
              <a:r>
                <a:rPr lang="fr-BE"/>
                <a:t>Cloud communautaire sur site</a:t>
              </a:r>
            </a:p>
          </p:txBody>
        </p:sp>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416259" y="3922545"/>
              <a:ext cx="189198" cy="266380"/>
            </a:xfrm>
            <a:prstGeom prst="rect">
              <a:avLst/>
            </a:prstGeom>
          </p:spPr>
        </p:pic>
        <p:pic>
          <p:nvPicPr>
            <p:cNvPr id="37" name="Picture 3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845965" y="3952124"/>
              <a:ext cx="189198" cy="266380"/>
            </a:xfrm>
            <a:prstGeom prst="rect">
              <a:avLst/>
            </a:prstGeom>
          </p:spPr>
        </p:pic>
        <p:pic>
          <p:nvPicPr>
            <p:cNvPr id="43" name="Picture 4"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975283" y="3149672"/>
              <a:ext cx="882098" cy="603364"/>
              <a:chOff x="975283" y="3149672"/>
              <a:chExt cx="882098" cy="603364"/>
            </a:xfrm>
          </p:grpSpPr>
          <p:pic>
            <p:nvPicPr>
              <p:cNvPr id="34" name="Picture 3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35" name="Picture 3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46" name="Rectangle 4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664153" y="3376681"/>
              <a:ext cx="189198" cy="266380"/>
            </a:xfrm>
            <a:prstGeom prst="rect">
              <a:avLst/>
            </a:prstGeom>
          </p:spPr>
        </p:pic>
        <p:cxnSp>
          <p:nvCxnSpPr>
            <p:cNvPr id="89" name="Straight Arrow Connector 88"/>
            <p:cNvCxnSpPr>
              <a:stCxn id="46" idx="3"/>
              <a:endCxn id="43"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91" name="Rectangle 90"/>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Arrow Connector 91"/>
            <p:cNvCxnSpPr>
              <a:stCxn id="37"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3" name="Straight Arrow Connector 92"/>
            <p:cNvCxnSpPr>
              <a:stCxn id="91"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0" name="Group 9"/>
          <p:cNvGrpSpPr/>
          <p:nvPr/>
        </p:nvGrpSpPr>
        <p:grpSpPr>
          <a:xfrm>
            <a:off x="6074350" y="3007839"/>
            <a:ext cx="4756478" cy="1670715"/>
            <a:chOff x="4636610" y="2636912"/>
            <a:chExt cx="4756478" cy="1670715"/>
          </a:xfrm>
        </p:grpSpPr>
        <p:sp>
          <p:nvSpPr>
            <p:cNvPr id="31" name="TextBox 30"/>
            <p:cNvSpPr txBox="1"/>
            <p:nvPr/>
          </p:nvSpPr>
          <p:spPr>
            <a:xfrm>
              <a:off x="4636610" y="2636912"/>
              <a:ext cx="4756478" cy="369332"/>
            </a:xfrm>
            <a:prstGeom prst="rect">
              <a:avLst/>
            </a:prstGeom>
            <a:noFill/>
          </p:spPr>
          <p:txBody>
            <a:bodyPr wrap="square" rtlCol="0">
              <a:spAutoFit/>
            </a:bodyPr>
            <a:lstStyle/>
            <a:p>
              <a:pPr algn="ctr"/>
              <a:r>
                <a:rPr lang="fr-BE"/>
                <a:t>Cloud communautaire externalisé (= hors site)</a:t>
              </a:r>
            </a:p>
          </p:txBody>
        </p:sp>
        <p:grpSp>
          <p:nvGrpSpPr>
            <p:cNvPr id="41" name="Group 40"/>
            <p:cNvGrpSpPr/>
            <p:nvPr/>
          </p:nvGrpSpPr>
          <p:grpSpPr>
            <a:xfrm>
              <a:off x="6978666" y="2986983"/>
              <a:ext cx="928742" cy="928742"/>
              <a:chOff x="6782780" y="3149672"/>
              <a:chExt cx="928742" cy="928742"/>
            </a:xfrm>
          </p:grpSpPr>
          <p:pic>
            <p:nvPicPr>
              <p:cNvPr id="1028"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icons.iconarchive.com/icons/custom-icon-design/pretty-office-12/512/cloud-icon.png"/>
              <p:cNvPicPr>
                <a:picLocks noChangeAspect="1" noChangeArrowheads="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74213" y="3392270"/>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5905205" y="3704263"/>
              <a:ext cx="882098" cy="603364"/>
              <a:chOff x="975283" y="3149672"/>
              <a:chExt cx="882098" cy="603364"/>
            </a:xfrm>
          </p:grpSpPr>
          <p:pic>
            <p:nvPicPr>
              <p:cNvPr id="56" name="Picture 5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57" name="Picture 5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58" name="Rectangle 57"/>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5074824" y="3044768"/>
              <a:ext cx="882098" cy="603364"/>
              <a:chOff x="975283" y="3149672"/>
              <a:chExt cx="882098" cy="603364"/>
            </a:xfrm>
          </p:grpSpPr>
          <p:pic>
            <p:nvPicPr>
              <p:cNvPr id="60" name="Picture 5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61" name="Picture 6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62" name="Rectangle 6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7" name="Straight Arrow Connector 96"/>
            <p:cNvCxnSpPr>
              <a:endCxn id="45"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8" name="Straight Arrow Connector 97"/>
            <p:cNvCxnSpPr>
              <a:stCxn id="58"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9" name="Group 8"/>
          <p:cNvGrpSpPr/>
          <p:nvPr/>
        </p:nvGrpSpPr>
        <p:grpSpPr>
          <a:xfrm>
            <a:off x="5889642" y="4699216"/>
            <a:ext cx="4846246" cy="1469613"/>
            <a:chOff x="4451902" y="4328289"/>
            <a:chExt cx="4846246" cy="1469613"/>
          </a:xfrm>
        </p:grpSpPr>
        <p:sp>
          <p:nvSpPr>
            <p:cNvPr id="32" name="TextBox 31"/>
            <p:cNvSpPr txBox="1"/>
            <p:nvPr/>
          </p:nvSpPr>
          <p:spPr>
            <a:xfrm>
              <a:off x="4451902" y="4328289"/>
              <a:ext cx="4846246" cy="369332"/>
            </a:xfrm>
            <a:prstGeom prst="rect">
              <a:avLst/>
            </a:prstGeom>
            <a:noFill/>
          </p:spPr>
          <p:txBody>
            <a:bodyPr wrap="square" rtlCol="0">
              <a:spAutoFit/>
            </a:bodyPr>
            <a:lstStyle/>
            <a:p>
              <a:pPr algn="ctr"/>
              <a:r>
                <a:rPr lang="fr-BE"/>
                <a:t>Cloud privé externalisé (= hors site)</a:t>
              </a:r>
            </a:p>
          </p:txBody>
        </p:sp>
        <p:grpSp>
          <p:nvGrpSpPr>
            <p:cNvPr id="47" name="Group 46"/>
            <p:cNvGrpSpPr/>
            <p:nvPr/>
          </p:nvGrpSpPr>
          <p:grpSpPr>
            <a:xfrm>
              <a:off x="6694659" y="4697621"/>
              <a:ext cx="1120431" cy="1100281"/>
              <a:chOff x="6782780" y="3149672"/>
              <a:chExt cx="928742" cy="928742"/>
            </a:xfrm>
          </p:grpSpPr>
          <p:pic>
            <p:nvPicPr>
              <p:cNvPr id="48" name="Picture 4" descr="http://icons.iconarchive.com/icons/custom-icon-design/pretty-office-12/512/cloud-ic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icons.iconarchive.com/icons/custom-icon-design/pretty-office-12/512/cloud-icon.png"/>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27249" y="3403305"/>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79" name="Group 78"/>
            <p:cNvGrpSpPr/>
            <p:nvPr/>
          </p:nvGrpSpPr>
          <p:grpSpPr>
            <a:xfrm>
              <a:off x="5189728" y="5084210"/>
              <a:ext cx="882098" cy="603364"/>
              <a:chOff x="975283" y="3149672"/>
              <a:chExt cx="882098" cy="603364"/>
            </a:xfrm>
          </p:grpSpPr>
          <p:pic>
            <p:nvPicPr>
              <p:cNvPr id="80" name="Picture 7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81" name="Picture 8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82" name="Rectangle 8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Arrow Connector 98"/>
            <p:cNvCxnSpPr>
              <a:endCxn id="49"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8" name="Group 7"/>
          <p:cNvGrpSpPr/>
          <p:nvPr/>
        </p:nvGrpSpPr>
        <p:grpSpPr>
          <a:xfrm>
            <a:off x="2412788" y="4736030"/>
            <a:ext cx="3520994" cy="1512168"/>
            <a:chOff x="975048" y="4365104"/>
            <a:chExt cx="3520994" cy="1512168"/>
          </a:xfrm>
        </p:grpSpPr>
        <p:sp>
          <p:nvSpPr>
            <p:cNvPr id="33" name="TextBox 32"/>
            <p:cNvSpPr txBox="1"/>
            <p:nvPr/>
          </p:nvSpPr>
          <p:spPr>
            <a:xfrm>
              <a:off x="975048" y="4365104"/>
              <a:ext cx="3520994" cy="369332"/>
            </a:xfrm>
            <a:prstGeom prst="rect">
              <a:avLst/>
            </a:prstGeom>
            <a:noFill/>
          </p:spPr>
          <p:txBody>
            <a:bodyPr wrap="square" rtlCol="0">
              <a:spAutoFit/>
            </a:bodyPr>
            <a:lstStyle/>
            <a:p>
              <a:pPr algn="ctr"/>
              <a:r>
                <a:rPr lang="fr-BE"/>
                <a:t>Cloud privé sur site</a:t>
              </a:r>
            </a:p>
          </p:txBody>
        </p:sp>
        <p:pic>
          <p:nvPicPr>
            <p:cNvPr id="44"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4882196"/>
              <a:ext cx="189198" cy="266380"/>
            </a:xfrm>
            <a:prstGeom prst="rect">
              <a:avLst/>
            </a:prstGeom>
          </p:spPr>
        </p:pic>
        <p:pic>
          <p:nvPicPr>
            <p:cNvPr id="85" name="Picture 8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5435546"/>
              <a:ext cx="189198" cy="266380"/>
            </a:xfrm>
            <a:prstGeom prst="rect">
              <a:avLst/>
            </a:prstGeom>
          </p:spPr>
        </p:pic>
        <p:sp>
          <p:nvSpPr>
            <p:cNvPr id="86" name="Rectangle 85"/>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07215" y="5421194"/>
              <a:ext cx="189198" cy="266380"/>
            </a:xfrm>
            <a:prstGeom prst="rect">
              <a:avLst/>
            </a:prstGeom>
          </p:spPr>
        </p:pic>
        <p:pic>
          <p:nvPicPr>
            <p:cNvPr id="88" name="Picture 8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20008" y="4840142"/>
              <a:ext cx="189198" cy="266380"/>
            </a:xfrm>
            <a:prstGeom prst="rect">
              <a:avLst/>
            </a:prstGeom>
          </p:spPr>
        </p:pic>
        <p:cxnSp>
          <p:nvCxnSpPr>
            <p:cNvPr id="100" name="Straight Arrow Connector 99"/>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1" name="Straight Arrow Connector 100"/>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2" name="Straight Arrow Connector 101"/>
            <p:cNvCxnSpPr>
              <a:stCxn id="87"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3" name="Straight Arrow Connector 102"/>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4" name="Group 13"/>
          <p:cNvGrpSpPr/>
          <p:nvPr/>
        </p:nvGrpSpPr>
        <p:grpSpPr>
          <a:xfrm>
            <a:off x="6549546" y="1475440"/>
            <a:ext cx="3393695" cy="1406555"/>
            <a:chOff x="5111805" y="1104513"/>
            <a:chExt cx="3393695" cy="1406555"/>
          </a:xfrm>
        </p:grpSpPr>
        <p:sp>
          <p:nvSpPr>
            <p:cNvPr id="26" name="TextBox 25"/>
            <p:cNvSpPr txBox="1"/>
            <p:nvPr/>
          </p:nvSpPr>
          <p:spPr>
            <a:xfrm>
              <a:off x="5878999" y="1104513"/>
              <a:ext cx="1368152" cy="369332"/>
            </a:xfrm>
            <a:prstGeom prst="rect">
              <a:avLst/>
            </a:prstGeom>
            <a:noFill/>
          </p:spPr>
          <p:txBody>
            <a:bodyPr wrap="square" rtlCol="0">
              <a:spAutoFit/>
            </a:bodyPr>
            <a:lstStyle/>
            <a:p>
              <a:pPr algn="ctr"/>
              <a:r>
                <a:rPr lang="fr-BE"/>
                <a:t>Cloud public</a:t>
              </a:r>
            </a:p>
          </p:txBody>
        </p:sp>
        <p:pic>
          <p:nvPicPr>
            <p:cNvPr id="42"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99458" y="1857711"/>
              <a:ext cx="189198" cy="266380"/>
            </a:xfrm>
            <a:prstGeom prst="rect">
              <a:avLst/>
            </a:prstGeom>
          </p:spPr>
        </p:pic>
        <p:pic>
          <p:nvPicPr>
            <p:cNvPr id="65" name="Picture 6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67758" y="2023107"/>
              <a:ext cx="189198" cy="266380"/>
            </a:xfrm>
            <a:prstGeom prst="rect">
              <a:avLst/>
            </a:prstGeom>
          </p:spPr>
        </p:pic>
        <p:sp>
          <p:nvSpPr>
            <p:cNvPr id="66" name="Rectangle 65"/>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7623402" y="1256023"/>
              <a:ext cx="882098" cy="603364"/>
              <a:chOff x="975283" y="3149672"/>
              <a:chExt cx="882098" cy="603364"/>
            </a:xfrm>
          </p:grpSpPr>
          <p:pic>
            <p:nvPicPr>
              <p:cNvPr id="68" name="Picture 6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69" name="Picture 6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70" name="Rectangle 69"/>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4" name="Straight Arrow Connector 93"/>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5" name="Straight Arrow Connector 94"/>
            <p:cNvCxnSpPr>
              <a:stCxn id="70"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6" name="Straight Arrow Connector 95"/>
            <p:cNvCxnSpPr>
              <a:stCxn id="104"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104" name="Picture 10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009870" y="2244688"/>
              <a:ext cx="189198" cy="266380"/>
            </a:xfrm>
            <a:prstGeom prst="rect">
              <a:avLst/>
            </a:prstGeom>
          </p:spPr>
        </p:pic>
      </p:grpSp>
      <p:grpSp>
        <p:nvGrpSpPr>
          <p:cNvPr id="4" name="Group 3"/>
          <p:cNvGrpSpPr/>
          <p:nvPr/>
        </p:nvGrpSpPr>
        <p:grpSpPr>
          <a:xfrm>
            <a:off x="1975195" y="1332903"/>
            <a:ext cx="8588525" cy="3456595"/>
            <a:chOff x="537454" y="944724"/>
            <a:chExt cx="8588525" cy="3456595"/>
          </a:xfrm>
        </p:grpSpPr>
        <p:sp>
          <p:nvSpPr>
            <p:cNvPr id="40" name="Rounded Rectangle 39"/>
            <p:cNvSpPr/>
            <p:nvPr/>
          </p:nvSpPr>
          <p:spPr>
            <a:xfrm>
              <a:off x="791580" y="944724"/>
              <a:ext cx="8334399" cy="3456595"/>
            </a:xfrm>
            <a:prstGeom prst="roundRect">
              <a:avLst/>
            </a:prstGeom>
            <a:solidFill>
              <a:srgbClr val="FF9933">
                <a:alpha val="13725"/>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tIns="0" rtlCol="0" anchor="t"/>
            <a:lstStyle/>
            <a:p>
              <a:r>
                <a:rPr lang="fr-BE" sz="2800">
                  <a:solidFill>
                    <a:schemeClr val="tx1"/>
                  </a:solidFill>
                </a:rPr>
                <a:t>			 </a:t>
              </a:r>
              <a:r>
                <a:rPr lang="fr-BE" sz="2800">
                  <a:solidFill>
                    <a:schemeClr val="accent6">
                      <a:lumMod val="50000"/>
                    </a:schemeClr>
                  </a:solidFill>
                </a:rPr>
                <a:t>Hybride</a:t>
              </a:r>
              <a:r>
                <a:rPr lang="fr-BE" sz="2400">
                  <a:solidFill>
                    <a:schemeClr val="accent6">
                      <a:lumMod val="50000"/>
                    </a:schemeClr>
                  </a:solidFill>
                </a:rPr>
                <a:t> </a:t>
              </a:r>
            </a:p>
          </p:txBody>
        </p:sp>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162120">
              <a:off x="537454" y="1122981"/>
              <a:ext cx="1784640" cy="1008322"/>
            </a:xfrm>
            <a:prstGeom prst="rect">
              <a:avLst/>
            </a:prstGeom>
          </p:spPr>
        </p:pic>
      </p:grpSp>
      <p:sp>
        <p:nvSpPr>
          <p:cNvPr id="29" name="Slide Number Placeholder 28"/>
          <p:cNvSpPr>
            <a:spLocks noGrp="1"/>
          </p:cNvSpPr>
          <p:nvPr>
            <p:ph type="sldNum" sz="quarter" idx="12"/>
          </p:nvPr>
        </p:nvSpPr>
        <p:spPr/>
        <p:txBody>
          <a:bodyPr/>
          <a:lstStyle/>
          <a:p>
            <a:fld id="{D45B42A2-12DC-D04A-88D3-A93CC82DF348}" type="slidenum">
              <a:rPr lang="en-US" smtClean="0"/>
              <a:t>20</a:t>
            </a:fld>
            <a:endParaRPr lang="en-US" smtClean="0"/>
          </a:p>
        </p:txBody>
      </p:sp>
    </p:spTree>
    <p:extLst>
      <p:ext uri="{BB962C8B-B14F-4D97-AF65-F5344CB8AC3E}">
        <p14:creationId xmlns:p14="http://schemas.microsoft.com/office/powerpoint/2010/main" val="262669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Horizontal)">
                                      <p:cBhvr>
                                        <p:cTn id="11" dur="1000"/>
                                        <p:tgtEl>
                                          <p:spTgt spid="7"/>
                                        </p:tgtEl>
                                      </p:cBhvr>
                                    </p:animEffect>
                                  </p:childTnLst>
                                </p:cTn>
                              </p:par>
                            </p:childTnLst>
                          </p:cTn>
                        </p:par>
                        <p:par>
                          <p:cTn id="12" fill="hold">
                            <p:stCondLst>
                              <p:cond delay="1500"/>
                            </p:stCondLst>
                            <p:childTnLst>
                              <p:par>
                                <p:cTn id="13" presetID="6" presetClass="entr" presetSubtype="32"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out)">
                                      <p:cBhvr>
                                        <p:cTn id="15" dur="1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Portfolio G-Cloud</a:t>
            </a:r>
          </a:p>
        </p:txBody>
      </p:sp>
      <p:sp>
        <p:nvSpPr>
          <p:cNvPr id="8" name="Slide Number Placeholder 7"/>
          <p:cNvSpPr>
            <a:spLocks noGrp="1"/>
          </p:cNvSpPr>
          <p:nvPr>
            <p:ph type="sldNum" sz="quarter" idx="12"/>
          </p:nvPr>
        </p:nvSpPr>
        <p:spPr/>
        <p:txBody>
          <a:bodyPr/>
          <a:lstStyle/>
          <a:p>
            <a:fld id="{D45B42A2-12DC-D04A-88D3-A93CC82DF348}" type="slidenum">
              <a:rPr lang="en-US" smtClean="0"/>
              <a:t>21</a:t>
            </a:fld>
            <a:endParaRPr lang="en-US" smtClean="0"/>
          </a:p>
        </p:txBody>
      </p:sp>
      <p:pic>
        <p:nvPicPr>
          <p:cNvPr id="13" name="Picture 12"/>
          <p:cNvPicPr>
            <a:picLocks noChangeAspect="1"/>
          </p:cNvPicPr>
          <p:nvPr/>
        </p:nvPicPr>
        <p:blipFill>
          <a:blip r:embed="rId3"/>
          <a:stretch>
            <a:fillRect/>
          </a:stretch>
        </p:blipFill>
        <p:spPr>
          <a:xfrm>
            <a:off x="1704975" y="6711751"/>
            <a:ext cx="9144000" cy="146249"/>
          </a:xfrm>
          <a:prstGeom prst="rect">
            <a:avLst/>
          </a:prstGeom>
        </p:spPr>
      </p:pic>
      <p:pic>
        <p:nvPicPr>
          <p:cNvPr id="14" name="Picture 13"/>
          <p:cNvPicPr>
            <a:picLocks noChangeAspect="1"/>
          </p:cNvPicPr>
          <p:nvPr/>
        </p:nvPicPr>
        <p:blipFill>
          <a:blip r:embed="rId4"/>
          <a:stretch>
            <a:fillRect/>
          </a:stretch>
        </p:blipFill>
        <p:spPr>
          <a:xfrm>
            <a:off x="1704975" y="1218922"/>
            <a:ext cx="9144000" cy="5275782"/>
          </a:xfrm>
          <a:prstGeom prst="rect">
            <a:avLst/>
          </a:prstGeom>
        </p:spPr>
      </p:pic>
    </p:spTree>
    <p:extLst>
      <p:ext uri="{BB962C8B-B14F-4D97-AF65-F5344CB8AC3E}">
        <p14:creationId xmlns:p14="http://schemas.microsoft.com/office/powerpoint/2010/main" val="12640877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G-Cloud</a:t>
            </a:r>
          </a:p>
        </p:txBody>
      </p:sp>
      <p:grpSp>
        <p:nvGrpSpPr>
          <p:cNvPr id="34" name="Group 33"/>
          <p:cNvGrpSpPr/>
          <p:nvPr/>
        </p:nvGrpSpPr>
        <p:grpSpPr>
          <a:xfrm>
            <a:off x="3098120" y="1428125"/>
            <a:ext cx="6192688" cy="4897015"/>
            <a:chOff x="1475656" y="1484313"/>
            <a:chExt cx="6192688" cy="4897015"/>
          </a:xfrm>
        </p:grpSpPr>
        <p:sp>
          <p:nvSpPr>
            <p:cNvPr id="35" name="Oval 34"/>
            <p:cNvSpPr/>
            <p:nvPr/>
          </p:nvSpPr>
          <p:spPr>
            <a:xfrm>
              <a:off x="1475656" y="1484313"/>
              <a:ext cx="6192688" cy="4897015"/>
            </a:xfrm>
            <a:prstGeom prst="ellipse">
              <a:avLst/>
            </a:prstGeom>
            <a:noFill/>
            <a:ln w="5080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3348909" y="3235297"/>
              <a:ext cx="2363211" cy="830997"/>
            </a:xfrm>
            <a:prstGeom prst="rect">
              <a:avLst/>
            </a:prstGeom>
            <a:effectLst>
              <a:outerShdw blurRad="50800" dist="38100" dir="2700000" algn="tl" rotWithShape="0">
                <a:prstClr val="black">
                  <a:alpha val="40000"/>
                </a:prstClr>
              </a:outerShdw>
            </a:effectLst>
          </p:spPr>
          <p:txBody>
            <a:bodyPr wrap="none">
              <a:spAutoFit/>
            </a:bodyPr>
            <a:lstStyle/>
            <a:p>
              <a:pPr lvl="0"/>
              <a:r>
                <a:rPr lang="fr-BE" sz="4800" b="1" dirty="0" smtClean="0">
                  <a:solidFill>
                    <a:schemeClr val="tx2"/>
                  </a:solidFill>
                </a:rPr>
                <a:t>Synergie</a:t>
              </a:r>
              <a:endParaRPr lang="fr-BE" sz="4800" b="1" dirty="0">
                <a:solidFill>
                  <a:schemeClr val="tx2"/>
                </a:solidFill>
              </a:endParaRPr>
            </a:p>
          </p:txBody>
        </p:sp>
      </p:grpSp>
      <p:grpSp>
        <p:nvGrpSpPr>
          <p:cNvPr id="37" name="Group 36"/>
          <p:cNvGrpSpPr/>
          <p:nvPr/>
        </p:nvGrpSpPr>
        <p:grpSpPr>
          <a:xfrm>
            <a:off x="4677904" y="953673"/>
            <a:ext cx="3033120" cy="1267011"/>
            <a:chOff x="3055440" y="1009861"/>
            <a:chExt cx="3033120" cy="1267011"/>
          </a:xfrm>
        </p:grpSpPr>
        <p:sp>
          <p:nvSpPr>
            <p:cNvPr id="38" name="Oval 37"/>
            <p:cNvSpPr/>
            <p:nvPr/>
          </p:nvSpPr>
          <p:spPr>
            <a:xfrm>
              <a:off x="3055440" y="1009861"/>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9" name="Oval 4"/>
            <p:cNvSpPr/>
            <p:nvPr/>
          </p:nvSpPr>
          <p:spPr>
            <a:xfrm>
              <a:off x="3499630" y="1195410"/>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fr-BE" sz="2800" b="1" dirty="0" smtClean="0">
                  <a:solidFill>
                    <a:schemeClr val="bg1"/>
                  </a:solidFill>
                </a:rPr>
                <a:t>Achats</a:t>
              </a:r>
              <a:endParaRPr lang="fr-BE" sz="2800" b="1" dirty="0">
                <a:solidFill>
                  <a:schemeClr val="bg1"/>
                </a:solidFill>
              </a:endParaRPr>
            </a:p>
          </p:txBody>
        </p:sp>
      </p:grpSp>
      <p:grpSp>
        <p:nvGrpSpPr>
          <p:cNvPr id="40" name="Group 39"/>
          <p:cNvGrpSpPr/>
          <p:nvPr/>
        </p:nvGrpSpPr>
        <p:grpSpPr>
          <a:xfrm>
            <a:off x="7410608" y="2937574"/>
            <a:ext cx="3248352" cy="1356919"/>
            <a:chOff x="5788144" y="2993762"/>
            <a:chExt cx="3248352" cy="1356919"/>
          </a:xfrm>
        </p:grpSpPr>
        <p:sp>
          <p:nvSpPr>
            <p:cNvPr id="41" name="Oval 40"/>
            <p:cNvSpPr/>
            <p:nvPr/>
          </p:nvSpPr>
          <p:spPr>
            <a:xfrm>
              <a:off x="5788144" y="2993762"/>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42" name="Oval 4"/>
            <p:cNvSpPr/>
            <p:nvPr/>
          </p:nvSpPr>
          <p:spPr>
            <a:xfrm>
              <a:off x="6263854" y="3192478"/>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fr-BE" sz="2800" b="1">
                  <a:solidFill>
                    <a:schemeClr val="bg1"/>
                  </a:solidFill>
                </a:rPr>
                <a:t>Services</a:t>
              </a:r>
            </a:p>
          </p:txBody>
        </p:sp>
      </p:grpSp>
      <p:grpSp>
        <p:nvGrpSpPr>
          <p:cNvPr id="43" name="Group 42"/>
          <p:cNvGrpSpPr/>
          <p:nvPr/>
        </p:nvGrpSpPr>
        <p:grpSpPr>
          <a:xfrm>
            <a:off x="1729968" y="2937574"/>
            <a:ext cx="3033120" cy="1267011"/>
            <a:chOff x="107504" y="2993762"/>
            <a:chExt cx="3033120" cy="1267011"/>
          </a:xfrm>
        </p:grpSpPr>
        <p:sp>
          <p:nvSpPr>
            <p:cNvPr id="44" name="Oval 43"/>
            <p:cNvSpPr/>
            <p:nvPr/>
          </p:nvSpPr>
          <p:spPr>
            <a:xfrm>
              <a:off x="107504" y="2993762"/>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45" name="Oval 4"/>
            <p:cNvSpPr/>
            <p:nvPr/>
          </p:nvSpPr>
          <p:spPr>
            <a:xfrm>
              <a:off x="551694" y="3179311"/>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fr-BE" sz="2800" b="1">
                  <a:solidFill>
                    <a:schemeClr val="bg1"/>
                  </a:solidFill>
                </a:rPr>
                <a:t>Projets</a:t>
              </a:r>
            </a:p>
          </p:txBody>
        </p:sp>
      </p:grpSp>
      <p:grpSp>
        <p:nvGrpSpPr>
          <p:cNvPr id="46" name="Group 45"/>
          <p:cNvGrpSpPr/>
          <p:nvPr/>
        </p:nvGrpSpPr>
        <p:grpSpPr>
          <a:xfrm>
            <a:off x="4570288" y="5317028"/>
            <a:ext cx="3248352" cy="1356919"/>
            <a:chOff x="2947824" y="5373216"/>
            <a:chExt cx="3248352" cy="1356919"/>
          </a:xfrm>
        </p:grpSpPr>
        <p:sp>
          <p:nvSpPr>
            <p:cNvPr id="47" name="Oval 46"/>
            <p:cNvSpPr/>
            <p:nvPr/>
          </p:nvSpPr>
          <p:spPr>
            <a:xfrm>
              <a:off x="2947824" y="5373216"/>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48" name="Oval 4"/>
            <p:cNvSpPr/>
            <p:nvPr/>
          </p:nvSpPr>
          <p:spPr>
            <a:xfrm>
              <a:off x="3423534" y="5571932"/>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fr-BE" sz="2800" b="1">
                  <a:solidFill>
                    <a:schemeClr val="bg1"/>
                  </a:solidFill>
                </a:rPr>
                <a:t>Savoir-faire &amp; Expertise</a:t>
              </a:r>
            </a:p>
          </p:txBody>
        </p:sp>
      </p:grpSp>
      <p:grpSp>
        <p:nvGrpSpPr>
          <p:cNvPr id="49" name="Group 48"/>
          <p:cNvGrpSpPr/>
          <p:nvPr/>
        </p:nvGrpSpPr>
        <p:grpSpPr>
          <a:xfrm>
            <a:off x="2381914" y="1212572"/>
            <a:ext cx="2081423" cy="1379302"/>
            <a:chOff x="621511" y="2708919"/>
            <a:chExt cx="2081423" cy="1379302"/>
          </a:xfrm>
        </p:grpSpPr>
        <p:sp>
          <p:nvSpPr>
            <p:cNvPr id="50" name="Oval 49"/>
            <p:cNvSpPr/>
            <p:nvPr/>
          </p:nvSpPr>
          <p:spPr>
            <a:xfrm>
              <a:off x="621511" y="3289319"/>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fr-BE" sz="2000" b="1">
                  <a:solidFill>
                    <a:schemeClr val="tx2"/>
                  </a:solidFill>
                  <a:latin typeface="Calibri" panose="020F0502020204030204" pitchFamily="34" charset="0"/>
                </a:rPr>
                <a:t>Coopération</a:t>
              </a:r>
              <a:r>
                <a:rPr lang="fr-BE" sz="2000" b="1">
                  <a:solidFill>
                    <a:schemeClr val="tx2"/>
                  </a:solidFill>
                  <a:latin typeface="Wingdings" panose="05000000000000000000" pitchFamily="2" charset="2"/>
                </a:rPr>
                <a:t>á</a:t>
              </a:r>
            </a:p>
          </p:txBody>
        </p:sp>
        <p:pic>
          <p:nvPicPr>
            <p:cNvPr id="51" name="Picture 4" descr="https://livebinders.files.wordpress.com/2010/10/collaboration_2.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46928" y="2708919"/>
              <a:ext cx="1306469" cy="9798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p:cNvGrpSpPr/>
          <p:nvPr/>
        </p:nvGrpSpPr>
        <p:grpSpPr>
          <a:xfrm>
            <a:off x="7772393" y="1338320"/>
            <a:ext cx="2081423" cy="1240754"/>
            <a:chOff x="4120938" y="2856064"/>
            <a:chExt cx="2081423" cy="1240754"/>
          </a:xfrm>
        </p:grpSpPr>
        <p:sp>
          <p:nvSpPr>
            <p:cNvPr id="53" name="Oval 52"/>
            <p:cNvSpPr/>
            <p:nvPr/>
          </p:nvSpPr>
          <p:spPr>
            <a:xfrm>
              <a:off x="4120938" y="3297916"/>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fr-BE" sz="2000" b="1">
                  <a:solidFill>
                    <a:schemeClr val="tx2"/>
                  </a:solidFill>
                  <a:latin typeface="Calibri" panose="020F0502020204030204" pitchFamily="34" charset="0"/>
                </a:rPr>
                <a:t>Efficacité</a:t>
              </a:r>
              <a:r>
                <a:rPr lang="fr-BE" sz="2000" b="1">
                  <a:solidFill>
                    <a:schemeClr val="tx2"/>
                  </a:solidFill>
                  <a:latin typeface="Wingdings" panose="05000000000000000000" pitchFamily="2" charset="2"/>
                </a:rPr>
                <a:t>á</a:t>
              </a:r>
            </a:p>
          </p:txBody>
        </p:sp>
        <p:pic>
          <p:nvPicPr>
            <p:cNvPr id="54" name="Picture 8" descr="http://www.thinkautomation.com/Sitefinity/WebsiteTemplates/Think/App_Themes/images/auto1.pn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08415" y="2856064"/>
              <a:ext cx="1306469" cy="7381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7772393" y="4383909"/>
            <a:ext cx="2081423" cy="1193972"/>
            <a:chOff x="621511" y="5421585"/>
            <a:chExt cx="2081423" cy="1193972"/>
          </a:xfrm>
        </p:grpSpPr>
        <p:sp>
          <p:nvSpPr>
            <p:cNvPr id="56" name="Oval 55"/>
            <p:cNvSpPr/>
            <p:nvPr/>
          </p:nvSpPr>
          <p:spPr>
            <a:xfrm>
              <a:off x="621511" y="5816655"/>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fr-BE" sz="2000" b="1">
                  <a:solidFill>
                    <a:schemeClr val="tx2"/>
                  </a:solidFill>
                  <a:latin typeface="Calibri" panose="020F0502020204030204" pitchFamily="34" charset="0"/>
                </a:rPr>
                <a:t>Qualité</a:t>
              </a:r>
              <a:r>
                <a:rPr lang="fr-BE" sz="2000" b="1">
                  <a:solidFill>
                    <a:schemeClr val="tx2"/>
                  </a:solidFill>
                  <a:latin typeface="Wingdings" panose="05000000000000000000" pitchFamily="2" charset="2"/>
                </a:rPr>
                <a:t>á</a:t>
              </a:r>
            </a:p>
          </p:txBody>
        </p:sp>
        <p:pic>
          <p:nvPicPr>
            <p:cNvPr id="57" name="Picture 10" descr="http://www.dcregionrealestate.com/wp-content/uploads/2014/03/top_quality.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80198" y="5421585"/>
              <a:ext cx="964049" cy="6827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2381914" y="4383909"/>
            <a:ext cx="2081423" cy="1293159"/>
            <a:chOff x="4466625" y="5334255"/>
            <a:chExt cx="2081423" cy="1293159"/>
          </a:xfrm>
        </p:grpSpPr>
        <p:sp>
          <p:nvSpPr>
            <p:cNvPr id="59" name="Oval 58"/>
            <p:cNvSpPr/>
            <p:nvPr/>
          </p:nvSpPr>
          <p:spPr>
            <a:xfrm>
              <a:off x="4466625" y="5828512"/>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fr-BE" sz="2000" b="1">
                  <a:solidFill>
                    <a:schemeClr val="tx2"/>
                  </a:solidFill>
                  <a:latin typeface="Calibri" panose="020F0502020204030204" pitchFamily="34" charset="0"/>
                </a:rPr>
                <a:t>C</a:t>
              </a:r>
              <a:r>
                <a:rPr lang="fr-BE" sz="2000" b="1">
                  <a:solidFill>
                    <a:schemeClr val="tx2"/>
                  </a:solidFill>
                </a:rPr>
                <a:t>oûts</a:t>
              </a:r>
              <a:r>
                <a:rPr lang="fr-BE" sz="2000" b="1">
                  <a:solidFill>
                    <a:schemeClr val="tx2"/>
                  </a:solidFill>
                  <a:latin typeface="Wingdings" panose="05000000000000000000" pitchFamily="2" charset="2"/>
                </a:rPr>
                <a:t>â</a:t>
              </a:r>
            </a:p>
          </p:txBody>
        </p:sp>
        <p:pic>
          <p:nvPicPr>
            <p:cNvPr id="60" name="Picture 6" descr="http://www.addit.pl/new/images/stories/cost%20reduction%20projects.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54102" y="5334255"/>
              <a:ext cx="1295827" cy="86848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Slide Number Placeholder 5"/>
          <p:cNvSpPr>
            <a:spLocks noGrp="1"/>
          </p:cNvSpPr>
          <p:nvPr>
            <p:ph type="sldNum" sz="quarter" idx="12"/>
          </p:nvPr>
        </p:nvSpPr>
        <p:spPr/>
        <p:txBody>
          <a:bodyPr/>
          <a:lstStyle/>
          <a:p>
            <a:fld id="{D45B42A2-12DC-D04A-88D3-A93CC82DF348}" type="slidenum">
              <a:rPr lang="en-US" smtClean="0"/>
              <a:t>22</a:t>
            </a:fld>
            <a:endParaRPr lang="en-US" smtClean="0"/>
          </a:p>
        </p:txBody>
      </p:sp>
    </p:spTree>
    <p:extLst>
      <p:ext uri="{BB962C8B-B14F-4D97-AF65-F5344CB8AC3E}">
        <p14:creationId xmlns:p14="http://schemas.microsoft.com/office/powerpoint/2010/main" val="26573142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RSI du G-Cloud</a:t>
            </a:r>
            <a:endParaRPr lang="fr-BE" dirty="0"/>
          </a:p>
        </p:txBody>
      </p:sp>
      <p:sp>
        <p:nvSpPr>
          <p:cNvPr id="6" name="Slide Number Placeholder 5"/>
          <p:cNvSpPr>
            <a:spLocks noGrp="1"/>
          </p:cNvSpPr>
          <p:nvPr>
            <p:ph type="sldNum" sz="quarter" idx="12"/>
          </p:nvPr>
        </p:nvSpPr>
        <p:spPr/>
        <p:txBody>
          <a:bodyPr/>
          <a:lstStyle/>
          <a:p>
            <a:fld id="{D45B42A2-12DC-D04A-88D3-A93CC82DF348}" type="slidenum">
              <a:rPr lang="en-US" smtClean="0"/>
              <a:t>23</a:t>
            </a:fld>
            <a:endParaRPr lang="en-US" smtClean="0"/>
          </a:p>
        </p:txBody>
      </p:sp>
      <p:pic>
        <p:nvPicPr>
          <p:cNvPr id="5" name="Picture 4"/>
          <p:cNvPicPr>
            <a:picLocks noChangeAspect="1"/>
          </p:cNvPicPr>
          <p:nvPr/>
        </p:nvPicPr>
        <p:blipFill>
          <a:blip r:embed="rId3"/>
          <a:stretch>
            <a:fillRect/>
          </a:stretch>
        </p:blipFill>
        <p:spPr>
          <a:xfrm>
            <a:off x="625739" y="1362075"/>
            <a:ext cx="10858917" cy="4974875"/>
          </a:xfrm>
          <a:prstGeom prst="rect">
            <a:avLst/>
          </a:prstGeom>
        </p:spPr>
      </p:pic>
    </p:spTree>
    <p:extLst>
      <p:ext uri="{BB962C8B-B14F-4D97-AF65-F5344CB8AC3E}">
        <p14:creationId xmlns:p14="http://schemas.microsoft.com/office/powerpoint/2010/main" val="13483037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a:spLocks noGrp="1"/>
          </p:cNvSpPr>
          <p:nvPr>
            <p:ph type="title"/>
          </p:nvPr>
        </p:nvSpPr>
        <p:spPr/>
        <p:txBody>
          <a:bodyPr/>
          <a:lstStyle/>
          <a:p>
            <a:r>
              <a:rPr lang="fr-BE" noProof="0" dirty="0" err="1"/>
              <a:t>PaaS</a:t>
            </a:r>
            <a:r>
              <a:rPr lang="fr-BE" noProof="0" dirty="0"/>
              <a:t> dans G-Cloud - </a:t>
            </a:r>
            <a:r>
              <a:rPr lang="fr-BE" noProof="0" dirty="0" smtClean="0"/>
              <a:t>conteneurs</a:t>
            </a:r>
            <a:endParaRPr lang="fr-BE" noProof="0" dirty="0"/>
          </a:p>
        </p:txBody>
      </p:sp>
      <p:sp>
        <p:nvSpPr>
          <p:cNvPr id="12291" name="Content Placeholder 2"/>
          <p:cNvSpPr>
            <a:spLocks noGrp="1"/>
          </p:cNvSpPr>
          <p:nvPr>
            <p:ph type="body" sz="quarter" idx="4294967295"/>
          </p:nvPr>
        </p:nvSpPr>
        <p:spPr>
          <a:xfrm>
            <a:off x="527050" y="1277771"/>
            <a:ext cx="11664950" cy="5367617"/>
          </a:xfrm>
        </p:spPr>
        <p:txBody>
          <a:bodyPr/>
          <a:lstStyle/>
          <a:p>
            <a:r>
              <a:rPr lang="fr-BE" dirty="0"/>
              <a:t>introduction de la technologie de conteneurs</a:t>
            </a:r>
          </a:p>
          <a:p>
            <a:endParaRPr lang="en-GB" altLang="fr-FR" dirty="0"/>
          </a:p>
          <a:p>
            <a:endParaRPr lang="en-GB" altLang="fr-FR" dirty="0"/>
          </a:p>
          <a:p>
            <a:endParaRPr lang="en-GB" altLang="fr-FR" dirty="0"/>
          </a:p>
          <a:p>
            <a:r>
              <a:rPr lang="fr-BE" dirty="0"/>
              <a:t>traduction dans une technologie moderne telle que la Platform-as-a-Service  </a:t>
            </a:r>
          </a:p>
        </p:txBody>
      </p:sp>
      <p:sp>
        <p:nvSpPr>
          <p:cNvPr id="12294" name="AutoShape 14" descr="Image result for containe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endParaRPr lang="fr-BE" altLang="fr-FR" sz="1800"/>
          </a:p>
        </p:txBody>
      </p:sp>
      <p:grpSp>
        <p:nvGrpSpPr>
          <p:cNvPr id="3" name="Group 2"/>
          <p:cNvGrpSpPr>
            <a:grpSpLocks/>
          </p:cNvGrpSpPr>
          <p:nvPr/>
        </p:nvGrpSpPr>
        <p:grpSpPr bwMode="auto">
          <a:xfrm>
            <a:off x="2209801" y="1971814"/>
            <a:ext cx="1077913" cy="1258888"/>
            <a:chOff x="685800" y="2425700"/>
            <a:chExt cx="1077913" cy="1258888"/>
          </a:xfrm>
        </p:grpSpPr>
        <p:pic>
          <p:nvPicPr>
            <p:cNvPr id="12324"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425700"/>
              <a:ext cx="1077913"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25" name="TextBox 25"/>
            <p:cNvSpPr txBox="1">
              <a:spLocks noChangeArrowheads="1"/>
            </p:cNvSpPr>
            <p:nvPr/>
          </p:nvSpPr>
          <p:spPr bwMode="auto">
            <a:xfrm>
              <a:off x="685800" y="3254375"/>
              <a:ext cx="10318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sz="1100">
                  <a:latin typeface="Arial Black" pitchFamily="34" charset="0"/>
                </a:rPr>
                <a:t>Individuele</a:t>
              </a:r>
            </a:p>
            <a:p>
              <a:pPr algn="ctr" eaLnBrk="1" hangingPunct="1">
                <a:spcBef>
                  <a:spcPct val="0"/>
                </a:spcBef>
                <a:buClrTx/>
                <a:buSzTx/>
                <a:buFontTx/>
                <a:buNone/>
              </a:pPr>
              <a:r>
                <a:rPr lang="fr-BE" sz="1100">
                  <a:latin typeface="Arial Black" pitchFamily="34" charset="0"/>
                </a:rPr>
                <a:t>inhoud</a:t>
              </a:r>
            </a:p>
          </p:txBody>
        </p:sp>
      </p:grpSp>
      <p:grpSp>
        <p:nvGrpSpPr>
          <p:cNvPr id="11" name="Group 10"/>
          <p:cNvGrpSpPr>
            <a:grpSpLocks/>
          </p:cNvGrpSpPr>
          <p:nvPr/>
        </p:nvGrpSpPr>
        <p:grpSpPr bwMode="auto">
          <a:xfrm>
            <a:off x="3409951" y="1749564"/>
            <a:ext cx="3128963" cy="1379538"/>
            <a:chOff x="1885950" y="2203450"/>
            <a:chExt cx="3128963" cy="1379538"/>
          </a:xfrm>
        </p:grpSpPr>
        <p:grpSp>
          <p:nvGrpSpPr>
            <p:cNvPr id="12320" name="Group 4"/>
            <p:cNvGrpSpPr>
              <a:grpSpLocks/>
            </p:cNvGrpSpPr>
            <p:nvPr/>
          </p:nvGrpSpPr>
          <p:grpSpPr bwMode="auto">
            <a:xfrm>
              <a:off x="2800350" y="2203450"/>
              <a:ext cx="2214563" cy="1379538"/>
              <a:chOff x="2800350" y="2203450"/>
              <a:chExt cx="2214563" cy="1379538"/>
            </a:xfrm>
          </p:grpSpPr>
          <p:pic>
            <p:nvPicPr>
              <p:cNvPr id="1232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350" y="2203450"/>
                <a:ext cx="22145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23" name="TextBox 33"/>
              <p:cNvSpPr txBox="1">
                <a:spLocks noChangeArrowheads="1"/>
              </p:cNvSpPr>
              <p:nvPr/>
            </p:nvSpPr>
            <p:spPr bwMode="auto">
              <a:xfrm>
                <a:off x="2935288" y="3321050"/>
                <a:ext cx="1952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sz="1100">
                    <a:latin typeface="Arial Black" pitchFamily="34" charset="0"/>
                  </a:rPr>
                  <a:t>Geïsoleerd opgeslagen</a:t>
                </a:r>
              </a:p>
            </p:txBody>
          </p:sp>
        </p:grpSp>
        <p:cxnSp>
          <p:nvCxnSpPr>
            <p:cNvPr id="28" name="Straight Arrow Connector 27"/>
            <p:cNvCxnSpPr/>
            <p:nvPr/>
          </p:nvCxnSpPr>
          <p:spPr>
            <a:xfrm>
              <a:off x="1885950" y="2757488"/>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6648451" y="1887677"/>
            <a:ext cx="3667125" cy="1250950"/>
            <a:chOff x="5124450" y="2341563"/>
            <a:chExt cx="3667125" cy="1250950"/>
          </a:xfrm>
        </p:grpSpPr>
        <p:grpSp>
          <p:nvGrpSpPr>
            <p:cNvPr id="12315" name="Group 5"/>
            <p:cNvGrpSpPr>
              <a:grpSpLocks/>
            </p:cNvGrpSpPr>
            <p:nvPr/>
          </p:nvGrpSpPr>
          <p:grpSpPr bwMode="auto">
            <a:xfrm>
              <a:off x="6015038" y="2341563"/>
              <a:ext cx="2776537" cy="1250950"/>
              <a:chOff x="6015038" y="2341563"/>
              <a:chExt cx="2776537" cy="1250950"/>
            </a:xfrm>
          </p:grpSpPr>
          <p:pic>
            <p:nvPicPr>
              <p:cNvPr id="12317"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5038" y="2341563"/>
                <a:ext cx="1111250"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18"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8063" y="2341563"/>
                <a:ext cx="1433512"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19" name="TextBox 36"/>
              <p:cNvSpPr txBox="1">
                <a:spLocks noChangeArrowheads="1"/>
              </p:cNvSpPr>
              <p:nvPr/>
            </p:nvSpPr>
            <p:spPr bwMode="auto">
              <a:xfrm>
                <a:off x="6345238" y="3330575"/>
                <a:ext cx="22971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sz="1100">
                    <a:latin typeface="Arial Black" pitchFamily="34" charset="0"/>
                  </a:rPr>
                  <a:t>En makkelijk verplaatsbaar</a:t>
                </a:r>
              </a:p>
            </p:txBody>
          </p:sp>
        </p:grpSp>
        <p:cxnSp>
          <p:nvCxnSpPr>
            <p:cNvPr id="40" name="Straight Arrow Connector 39"/>
            <p:cNvCxnSpPr/>
            <p:nvPr/>
          </p:nvCxnSpPr>
          <p:spPr>
            <a:xfrm>
              <a:off x="5124450" y="2752725"/>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pic>
        <p:nvPicPr>
          <p:cNvPr id="1230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01" y="4117767"/>
            <a:ext cx="498475"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3" name="Group 12"/>
          <p:cNvGrpSpPr>
            <a:grpSpLocks/>
          </p:cNvGrpSpPr>
          <p:nvPr/>
        </p:nvGrpSpPr>
        <p:grpSpPr bwMode="auto">
          <a:xfrm>
            <a:off x="3419475" y="4101892"/>
            <a:ext cx="1671638" cy="2633662"/>
            <a:chOff x="1895475" y="4205288"/>
            <a:chExt cx="1671638" cy="2633662"/>
          </a:xfrm>
        </p:grpSpPr>
        <p:grpSp>
          <p:nvGrpSpPr>
            <p:cNvPr id="12309" name="Group 8"/>
            <p:cNvGrpSpPr>
              <a:grpSpLocks/>
            </p:cNvGrpSpPr>
            <p:nvPr/>
          </p:nvGrpSpPr>
          <p:grpSpPr bwMode="auto">
            <a:xfrm>
              <a:off x="2747963" y="4205288"/>
              <a:ext cx="819150" cy="2633662"/>
              <a:chOff x="2747963" y="4205288"/>
              <a:chExt cx="819150" cy="2633662"/>
            </a:xfrm>
          </p:grpSpPr>
          <p:pic>
            <p:nvPicPr>
              <p:cNvPr id="1231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4313" y="6115050"/>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31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2725" y="5381625"/>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31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47963" y="4205288"/>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0" name="Straight Connector 29"/>
              <p:cNvCxnSpPr>
                <a:stCxn id="12313" idx="2"/>
                <a:endCxn id="12312" idx="0"/>
              </p:cNvCxnSpPr>
              <p:nvPr/>
            </p:nvCxnSpPr>
            <p:spPr>
              <a:xfrm>
                <a:off x="3154363" y="4929188"/>
                <a:ext cx="4762" cy="45243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a:off x="1895475" y="5338763"/>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54" name="Right Arrow 53"/>
          <p:cNvSpPr/>
          <p:nvPr/>
        </p:nvSpPr>
        <p:spPr>
          <a:xfrm flipH="1">
            <a:off x="8167702" y="4335582"/>
            <a:ext cx="2087562" cy="1728788"/>
          </a:xfrm>
          <a:prstGeom prst="rightArrow">
            <a:avLst/>
          </a:prstGeom>
          <a:solidFill>
            <a:srgbClr val="0082B8">
              <a:alpha val="70000"/>
            </a:srgb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a:t>Monitoring</a:t>
            </a:r>
          </a:p>
          <a:p>
            <a:pPr algn="ctr">
              <a:defRPr/>
            </a:pPr>
            <a:r>
              <a:rPr lang="fr-BE" sz="1600"/>
              <a:t>Sécurité</a:t>
            </a:r>
          </a:p>
          <a:p>
            <a:pPr algn="ctr">
              <a:defRPr/>
            </a:pPr>
            <a:r>
              <a:rPr lang="fr-BE" sz="1600"/>
              <a:t>Logging</a:t>
            </a:r>
          </a:p>
        </p:txBody>
      </p:sp>
      <p:grpSp>
        <p:nvGrpSpPr>
          <p:cNvPr id="14" name="Group 13"/>
          <p:cNvGrpSpPr>
            <a:grpSpLocks/>
          </p:cNvGrpSpPr>
          <p:nvPr/>
        </p:nvGrpSpPr>
        <p:grpSpPr bwMode="auto">
          <a:xfrm>
            <a:off x="5775326" y="4101893"/>
            <a:ext cx="1916113" cy="2625725"/>
            <a:chOff x="4251325" y="4205288"/>
            <a:chExt cx="1916113" cy="2625725"/>
          </a:xfrm>
        </p:grpSpPr>
        <p:pic>
          <p:nvPicPr>
            <p:cNvPr id="12307" name="Picture 5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18000" y="4929188"/>
              <a:ext cx="18494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4251325" y="4205288"/>
              <a:ext cx="1916113" cy="26257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grpSp>
      <p:grpSp>
        <p:nvGrpSpPr>
          <p:cNvPr id="8" name="Group 7"/>
          <p:cNvGrpSpPr>
            <a:grpSpLocks/>
          </p:cNvGrpSpPr>
          <p:nvPr/>
        </p:nvGrpSpPr>
        <p:grpSpPr bwMode="auto">
          <a:xfrm>
            <a:off x="1935164" y="3909805"/>
            <a:ext cx="1524745" cy="2679699"/>
            <a:chOff x="411163" y="4012748"/>
            <a:chExt cx="1524208" cy="2679694"/>
          </a:xfrm>
        </p:grpSpPr>
        <p:pic>
          <p:nvPicPr>
            <p:cNvPr id="12303"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163" y="4012748"/>
              <a:ext cx="1141866" cy="1141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4"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718" y="6178776"/>
              <a:ext cx="477951" cy="477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5" name="Picture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375" y="5358833"/>
              <a:ext cx="92075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06" name="TextBox 25"/>
            <p:cNvSpPr txBox="1">
              <a:spLocks noChangeArrowheads="1"/>
            </p:cNvSpPr>
            <p:nvPr/>
          </p:nvSpPr>
          <p:spPr bwMode="auto">
            <a:xfrm>
              <a:off x="1170687" y="6261556"/>
              <a:ext cx="764684" cy="4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sz="1100">
                  <a:latin typeface="Arial Black" pitchFamily="34" charset="0"/>
                </a:rPr>
                <a:t>Coming</a:t>
              </a:r>
            </a:p>
            <a:p>
              <a:pPr algn="ctr" eaLnBrk="1" hangingPunct="1">
                <a:spcBef>
                  <a:spcPct val="0"/>
                </a:spcBef>
                <a:buClrTx/>
                <a:buSzTx/>
                <a:buFontTx/>
                <a:buNone/>
              </a:pPr>
              <a:r>
                <a:rPr lang="fr-BE" sz="1100">
                  <a:latin typeface="Arial Black" pitchFamily="34" charset="0"/>
                </a:rPr>
                <a:t>soon</a:t>
              </a:r>
            </a:p>
          </p:txBody>
        </p:sp>
      </p:grpSp>
      <p:sp>
        <p:nvSpPr>
          <p:cNvPr id="2" name="TextBox 1"/>
          <p:cNvSpPr txBox="1"/>
          <p:nvPr/>
        </p:nvSpPr>
        <p:spPr>
          <a:xfrm>
            <a:off x="2119590" y="2830846"/>
            <a:ext cx="1312115" cy="430887"/>
          </a:xfrm>
          <a:prstGeom prst="rect">
            <a:avLst/>
          </a:prstGeom>
          <a:solidFill>
            <a:schemeClr val="bg1"/>
          </a:solidFill>
        </p:spPr>
        <p:txBody>
          <a:bodyPr wrap="square" rtlCol="0">
            <a:spAutoFit/>
          </a:bodyPr>
          <a:lstStyle/>
          <a:p>
            <a:pPr algn="ctr"/>
            <a:r>
              <a:rPr lang="fr-BE" sz="1100" b="1">
                <a:latin typeface="Arial Black" panose="020B0A04020102020204" pitchFamily="34" charset="0"/>
              </a:rPr>
              <a:t>Individual content</a:t>
            </a:r>
          </a:p>
        </p:txBody>
      </p:sp>
      <p:sp>
        <p:nvSpPr>
          <p:cNvPr id="39" name="TextBox 38"/>
          <p:cNvSpPr txBox="1"/>
          <p:nvPr/>
        </p:nvSpPr>
        <p:spPr>
          <a:xfrm>
            <a:off x="4373316" y="2856106"/>
            <a:ext cx="2154733" cy="261610"/>
          </a:xfrm>
          <a:prstGeom prst="rect">
            <a:avLst/>
          </a:prstGeom>
          <a:solidFill>
            <a:schemeClr val="bg1"/>
          </a:solidFill>
        </p:spPr>
        <p:txBody>
          <a:bodyPr wrap="square" rtlCol="0">
            <a:spAutoFit/>
          </a:bodyPr>
          <a:lstStyle/>
          <a:p>
            <a:pPr algn="ctr"/>
            <a:r>
              <a:rPr lang="fr-BE" sz="1100" b="1">
                <a:latin typeface="Arial Black" panose="020B0A04020102020204" pitchFamily="34" charset="0"/>
              </a:rPr>
              <a:t>Isolated storage</a:t>
            </a:r>
          </a:p>
        </p:txBody>
      </p:sp>
      <p:sp>
        <p:nvSpPr>
          <p:cNvPr id="41" name="TextBox 40"/>
          <p:cNvSpPr txBox="1"/>
          <p:nvPr/>
        </p:nvSpPr>
        <p:spPr>
          <a:xfrm>
            <a:off x="7366102" y="2829684"/>
            <a:ext cx="3031923" cy="261610"/>
          </a:xfrm>
          <a:prstGeom prst="rect">
            <a:avLst/>
          </a:prstGeom>
          <a:solidFill>
            <a:schemeClr val="bg1"/>
          </a:solidFill>
        </p:spPr>
        <p:txBody>
          <a:bodyPr wrap="square" rtlCol="0">
            <a:spAutoFit/>
          </a:bodyPr>
          <a:lstStyle/>
          <a:p>
            <a:pPr algn="ctr"/>
            <a:r>
              <a:rPr lang="fr-BE" sz="1100" b="1">
                <a:latin typeface="Arial Black" panose="020B0A04020102020204" pitchFamily="34" charset="0"/>
              </a:rPr>
              <a:t>Easy to move around</a:t>
            </a:r>
          </a:p>
        </p:txBody>
      </p:sp>
      <p:sp>
        <p:nvSpPr>
          <p:cNvPr id="7" name="Slide Number Placeholder 6"/>
          <p:cNvSpPr>
            <a:spLocks noGrp="1"/>
          </p:cNvSpPr>
          <p:nvPr>
            <p:ph type="sldNum" sz="quarter" idx="12"/>
          </p:nvPr>
        </p:nvSpPr>
        <p:spPr/>
        <p:txBody>
          <a:bodyPr/>
          <a:lstStyle/>
          <a:p>
            <a:fld id="{D45B42A2-12DC-D04A-88D3-A93CC82DF348}" type="slidenum">
              <a:rPr lang="en-US" smtClean="0"/>
              <a:t>24</a:t>
            </a:fld>
            <a:endParaRPr lang="en-US" smtClean="0"/>
          </a:p>
        </p:txBody>
      </p:sp>
    </p:spTree>
    <p:extLst>
      <p:ext uri="{BB962C8B-B14F-4D97-AF65-F5344CB8AC3E}">
        <p14:creationId xmlns:p14="http://schemas.microsoft.com/office/powerpoint/2010/main" val="18534050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2308"/>
                                        </p:tgtEl>
                                        <p:attrNameLst>
                                          <p:attrName>style.visibility</p:attrName>
                                        </p:attrNameLst>
                                      </p:cBhvr>
                                      <p:to>
                                        <p:strVal val="visible"/>
                                      </p:to>
                                    </p:set>
                                    <p:animEffect transition="in" filter="wipe(left)">
                                      <p:cBhvr>
                                        <p:cTn id="32" dur="500"/>
                                        <p:tgtEl>
                                          <p:spTgt spid="1230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left)">
                                      <p:cBhvr>
                                        <p:cTn id="4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2018082" y="1772816"/>
            <a:ext cx="3238096" cy="4513262"/>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2" name="Title 1"/>
          <p:cNvSpPr>
            <a:spLocks noGrp="1"/>
          </p:cNvSpPr>
          <p:nvPr>
            <p:ph type="title"/>
          </p:nvPr>
        </p:nvSpPr>
        <p:spPr/>
        <p:txBody>
          <a:bodyPr>
            <a:noAutofit/>
          </a:bodyPr>
          <a:lstStyle/>
          <a:p>
            <a:r>
              <a:rPr lang="fr-BE" noProof="0"/>
              <a:t>Nouveaux modes de coopération</a:t>
            </a:r>
          </a:p>
        </p:txBody>
      </p:sp>
      <p:sp>
        <p:nvSpPr>
          <p:cNvPr id="5" name="Rectangle 4"/>
          <p:cNvSpPr/>
          <p:nvPr/>
        </p:nvSpPr>
        <p:spPr>
          <a:xfrm>
            <a:off x="7302749" y="1793453"/>
            <a:ext cx="3000375" cy="4514850"/>
          </a:xfrm>
          <a:prstGeom prst="rect">
            <a:avLst/>
          </a:prstGeom>
          <a:solidFill>
            <a:srgbClr val="69755D">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p>
        </p:txBody>
      </p:sp>
      <p:sp>
        <p:nvSpPr>
          <p:cNvPr id="6" name="TextBox 52"/>
          <p:cNvSpPr txBox="1">
            <a:spLocks noChangeArrowheads="1"/>
          </p:cNvSpPr>
          <p:nvPr/>
        </p:nvSpPr>
        <p:spPr bwMode="auto">
          <a:xfrm>
            <a:off x="7744074" y="1871241"/>
            <a:ext cx="2227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t>Other sectors</a:t>
            </a:r>
          </a:p>
        </p:txBody>
      </p:sp>
      <p:grpSp>
        <p:nvGrpSpPr>
          <p:cNvPr id="44" name="Group 43"/>
          <p:cNvGrpSpPr/>
          <p:nvPr/>
        </p:nvGrpSpPr>
        <p:grpSpPr>
          <a:xfrm>
            <a:off x="1919537" y="3668292"/>
            <a:ext cx="8328025" cy="669925"/>
            <a:chOff x="466956" y="4189411"/>
            <a:chExt cx="8328025" cy="669925"/>
          </a:xfrm>
        </p:grpSpPr>
        <p:sp>
          <p:nvSpPr>
            <p:cNvPr id="8" name="Rectangle 7"/>
            <p:cNvSpPr/>
            <p:nvPr/>
          </p:nvSpPr>
          <p:spPr bwMode="auto">
            <a:xfrm>
              <a:off x="466956" y="4189411"/>
              <a:ext cx="8328025" cy="669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55522" y="3248561"/>
              <a:ext cx="497821" cy="260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5998"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4998"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2611" y="3011066"/>
            <a:ext cx="812800" cy="723900"/>
          </a:xfrm>
          <a:prstGeom prst="rect">
            <a:avLst/>
          </a:prstGeom>
          <a:solidFill>
            <a:srgbClr val="FF0000"/>
          </a:solidFill>
          <a:ln w="9525">
            <a:solidFill>
              <a:schemeClr val="tx1"/>
            </a:solidFill>
            <a:miter lim="800000"/>
            <a:headEnd/>
            <a:tailEnd/>
          </a:ln>
        </p:spPr>
      </p:pic>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7361"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4"/>
          <p:cNvSpPr txBox="1">
            <a:spLocks noChangeArrowheads="1"/>
          </p:cNvSpPr>
          <p:nvPr/>
        </p:nvSpPr>
        <p:spPr bwMode="auto">
          <a:xfrm>
            <a:off x="7408608" y="2481635"/>
            <a:ext cx="7280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t>Partner </a:t>
            </a:r>
            <a:br>
              <a:rPr lang="fr-BE"/>
            </a:br>
            <a:r>
              <a:rPr lang="fr-BE"/>
              <a:t>1</a:t>
            </a:r>
          </a:p>
        </p:txBody>
      </p:sp>
      <p:grpSp>
        <p:nvGrpSpPr>
          <p:cNvPr id="43" name="Group 42"/>
          <p:cNvGrpSpPr/>
          <p:nvPr/>
        </p:nvGrpSpPr>
        <p:grpSpPr>
          <a:xfrm>
            <a:off x="1919537" y="4704929"/>
            <a:ext cx="8328025" cy="676275"/>
            <a:chOff x="466956" y="5226048"/>
            <a:chExt cx="8328025" cy="676275"/>
          </a:xfrm>
        </p:grpSpPr>
        <p:sp>
          <p:nvSpPr>
            <p:cNvPr id="18" name="Rectangle 17"/>
            <p:cNvSpPr/>
            <p:nvPr/>
          </p:nvSpPr>
          <p:spPr bwMode="auto">
            <a:xfrm>
              <a:off x="466956" y="5226048"/>
              <a:ext cx="8328025" cy="6762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19" name="Picture 5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5251385"/>
              <a:ext cx="1155658" cy="6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211"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30"/>
          <p:cNvSpPr txBox="1">
            <a:spLocks noChangeArrowheads="1"/>
          </p:cNvSpPr>
          <p:nvPr/>
        </p:nvSpPr>
        <p:spPr bwMode="auto">
          <a:xfrm>
            <a:off x="8336502" y="2481635"/>
            <a:ext cx="7280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t>Partner </a:t>
            </a:r>
            <a:br>
              <a:rPr lang="fr-BE"/>
            </a:br>
            <a:r>
              <a:rPr lang="fr-BE"/>
              <a:t>2</a:t>
            </a:r>
          </a:p>
        </p:txBody>
      </p: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7923"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Box 32"/>
          <p:cNvSpPr txBox="1">
            <a:spLocks noChangeArrowheads="1"/>
          </p:cNvSpPr>
          <p:nvPr/>
        </p:nvSpPr>
        <p:spPr bwMode="auto">
          <a:xfrm>
            <a:off x="9328589" y="2481635"/>
            <a:ext cx="7489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t>Partner </a:t>
            </a:r>
            <a:br>
              <a:rPr lang="fr-BE"/>
            </a:br>
            <a:r>
              <a:rPr lang="fr-BE"/>
              <a:t>N</a:t>
            </a:r>
          </a:p>
        </p:txBody>
      </p:sp>
      <p:sp>
        <p:nvSpPr>
          <p:cNvPr id="24" name="Flowchart: Magnetic Disk 23"/>
          <p:cNvSpPr/>
          <p:nvPr/>
        </p:nvSpPr>
        <p:spPr>
          <a:xfrm>
            <a:off x="2194886" y="436202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a:t>DB</a:t>
            </a:r>
          </a:p>
        </p:txBody>
      </p:sp>
      <p:sp>
        <p:nvSpPr>
          <p:cNvPr id="25" name="Flowchart: Magnetic Disk 24"/>
          <p:cNvSpPr/>
          <p:nvPr/>
        </p:nvSpPr>
        <p:spPr>
          <a:xfrm>
            <a:off x="3218823" y="436202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a:t>DB</a:t>
            </a:r>
          </a:p>
        </p:txBody>
      </p:sp>
      <p:sp>
        <p:nvSpPr>
          <p:cNvPr id="26" name="Flowchart: Magnetic Disk 25"/>
          <p:cNvSpPr/>
          <p:nvPr/>
        </p:nvSpPr>
        <p:spPr>
          <a:xfrm>
            <a:off x="7444036" y="556217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a:t>DB</a:t>
            </a:r>
          </a:p>
        </p:txBody>
      </p:sp>
      <p:sp>
        <p:nvSpPr>
          <p:cNvPr id="27" name="Flowchart: Magnetic Disk 26"/>
          <p:cNvSpPr/>
          <p:nvPr/>
        </p:nvSpPr>
        <p:spPr>
          <a:xfrm>
            <a:off x="8391773" y="556217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a:t>DB</a:t>
            </a:r>
          </a:p>
        </p:txBody>
      </p:sp>
      <p:sp>
        <p:nvSpPr>
          <p:cNvPr id="28" name="Flowchart: Magnetic Disk 27"/>
          <p:cNvSpPr/>
          <p:nvPr/>
        </p:nvSpPr>
        <p:spPr>
          <a:xfrm>
            <a:off x="9390311" y="556217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a:t>DB</a:t>
            </a:r>
          </a:p>
        </p:txBody>
      </p:sp>
      <p:cxnSp>
        <p:nvCxnSpPr>
          <p:cNvPr id="29" name="Straight Arrow Connector 28"/>
          <p:cNvCxnSpPr/>
          <p:nvPr/>
        </p:nvCxnSpPr>
        <p:spPr>
          <a:xfrm>
            <a:off x="3501398" y="2255416"/>
            <a:ext cx="0" cy="1635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0" name="TextBox 50"/>
          <p:cNvSpPr txBox="1">
            <a:spLocks noChangeArrowheads="1"/>
          </p:cNvSpPr>
          <p:nvPr/>
        </p:nvSpPr>
        <p:spPr bwMode="auto">
          <a:xfrm>
            <a:off x="2579061" y="1849016"/>
            <a:ext cx="22272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400" b="1">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sz="1600" b="0"/>
              <a:t>Government ecosystem</a:t>
            </a:r>
          </a:p>
        </p:txBody>
      </p:sp>
      <p:cxnSp>
        <p:nvCxnSpPr>
          <p:cNvPr id="31" name="Straight Connector 30"/>
          <p:cNvCxnSpPr/>
          <p:nvPr/>
        </p:nvCxnSpPr>
        <p:spPr>
          <a:xfrm>
            <a:off x="3963361" y="3361903"/>
            <a:ext cx="2794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8172703" y="4573394"/>
            <a:ext cx="1086983" cy="946027"/>
            <a:chOff x="6720122" y="5094513"/>
            <a:chExt cx="1086983" cy="946027"/>
          </a:xfrm>
        </p:grpSpPr>
        <p:pic>
          <p:nvPicPr>
            <p:cNvPr id="33" name="Picture 32"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0122" y="5094513"/>
              <a:ext cx="1086983" cy="9460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ttp://icons.iconarchive.com/icons/custom-icon-design/pretty-office-12/512/cloud-icon.png"/>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7006244" y="5352866"/>
              <a:ext cx="664791" cy="578583"/>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sp>
        <p:nvSpPr>
          <p:cNvPr id="35" name="TextBox 14"/>
          <p:cNvSpPr txBox="1">
            <a:spLocks noChangeArrowheads="1"/>
          </p:cNvSpPr>
          <p:nvPr/>
        </p:nvSpPr>
        <p:spPr bwMode="auto">
          <a:xfrm>
            <a:off x="4103062" y="2546873"/>
            <a:ext cx="103369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t>Application</a:t>
            </a:r>
          </a:p>
          <a:p>
            <a:r>
              <a:rPr lang="fr-BE"/>
              <a:t>N</a:t>
            </a:r>
          </a:p>
        </p:txBody>
      </p:sp>
      <p:sp>
        <p:nvSpPr>
          <p:cNvPr id="36" name="TextBox 14"/>
          <p:cNvSpPr txBox="1">
            <a:spLocks noChangeArrowheads="1"/>
          </p:cNvSpPr>
          <p:nvPr/>
        </p:nvSpPr>
        <p:spPr bwMode="auto">
          <a:xfrm>
            <a:off x="2119798" y="2546873"/>
            <a:ext cx="9979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400" b="1">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sz="1300" b="0"/>
              <a:t>Application</a:t>
            </a:r>
          </a:p>
          <a:p>
            <a:r>
              <a:rPr lang="fr-BE" sz="1300" b="0"/>
              <a:t>1</a:t>
            </a:r>
          </a:p>
        </p:txBody>
      </p:sp>
      <p:sp>
        <p:nvSpPr>
          <p:cNvPr id="37" name="TextBox 14"/>
          <p:cNvSpPr txBox="1">
            <a:spLocks noChangeArrowheads="1"/>
          </p:cNvSpPr>
          <p:nvPr/>
        </p:nvSpPr>
        <p:spPr bwMode="auto">
          <a:xfrm>
            <a:off x="3083451" y="2546873"/>
            <a:ext cx="9481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t>Application</a:t>
            </a:r>
          </a:p>
          <a:p>
            <a:r>
              <a:rPr lang="fr-BE"/>
              <a:t>2</a:t>
            </a:r>
          </a:p>
        </p:txBody>
      </p:sp>
      <p:sp>
        <p:nvSpPr>
          <p:cNvPr id="39" name="Left-Right Arrow 38"/>
          <p:cNvSpPr/>
          <p:nvPr/>
        </p:nvSpPr>
        <p:spPr>
          <a:xfrm>
            <a:off x="5236193" y="4605929"/>
            <a:ext cx="2175540" cy="1110263"/>
          </a:xfrm>
          <a:prstGeom prst="leftRightArrow">
            <a:avLst>
              <a:gd name="adj1" fmla="val 47574"/>
              <a:gd name="adj2" fmla="val 39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a:t>Technological cooperation</a:t>
            </a:r>
          </a:p>
        </p:txBody>
      </p:sp>
      <p:sp>
        <p:nvSpPr>
          <p:cNvPr id="40" name="Left-Right Arrow 39"/>
          <p:cNvSpPr/>
          <p:nvPr/>
        </p:nvSpPr>
        <p:spPr>
          <a:xfrm>
            <a:off x="5236193" y="3361904"/>
            <a:ext cx="2175540" cy="1110263"/>
          </a:xfrm>
          <a:prstGeom prst="leftRightArrow">
            <a:avLst>
              <a:gd name="adj1" fmla="val 47574"/>
              <a:gd name="adj2" fmla="val 3908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BE" sz="1600"/>
              <a:t>Platform</a:t>
            </a:r>
            <a:br>
              <a:rPr lang="fr-BE" sz="1600"/>
            </a:br>
            <a:r>
              <a:rPr lang="fr-BE" sz="1600"/>
              <a:t>cooperation</a:t>
            </a:r>
          </a:p>
        </p:txBody>
      </p:sp>
      <p:sp>
        <p:nvSpPr>
          <p:cNvPr id="41" name="Left-Right Arrow 40"/>
          <p:cNvSpPr/>
          <p:nvPr/>
        </p:nvSpPr>
        <p:spPr>
          <a:xfrm>
            <a:off x="5232492" y="2115793"/>
            <a:ext cx="2175540" cy="1110263"/>
          </a:xfrm>
          <a:prstGeom prst="leftRightArrow">
            <a:avLst>
              <a:gd name="adj1" fmla="val 47574"/>
              <a:gd name="adj2" fmla="val 3908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1600"/>
              <a:t>Components </a:t>
            </a:r>
            <a:br>
              <a:rPr lang="fr-BE" sz="1600"/>
            </a:br>
            <a:r>
              <a:rPr lang="fr-BE" sz="1600"/>
              <a:t>parts</a:t>
            </a:r>
          </a:p>
        </p:txBody>
      </p:sp>
      <p:sp>
        <p:nvSpPr>
          <p:cNvPr id="10" name="Slide Number Placeholder 9"/>
          <p:cNvSpPr>
            <a:spLocks noGrp="1"/>
          </p:cNvSpPr>
          <p:nvPr>
            <p:ph type="sldNum" sz="quarter" idx="12"/>
          </p:nvPr>
        </p:nvSpPr>
        <p:spPr/>
        <p:txBody>
          <a:bodyPr/>
          <a:lstStyle/>
          <a:p>
            <a:fld id="{D45B42A2-12DC-D04A-88D3-A93CC82DF348}" type="slidenum">
              <a:rPr lang="en-US" smtClean="0"/>
              <a:t>25</a:t>
            </a:fld>
            <a:endParaRPr lang="en-US" smtClean="0"/>
          </a:p>
        </p:txBody>
      </p:sp>
    </p:spTree>
    <p:extLst>
      <p:ext uri="{BB962C8B-B14F-4D97-AF65-F5344CB8AC3E}">
        <p14:creationId xmlns:p14="http://schemas.microsoft.com/office/powerpoint/2010/main" val="3863604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p:txBody>
          <a:bodyPr/>
          <a:lstStyle/>
          <a:p>
            <a:r>
              <a:rPr lang="fr-BE" dirty="0"/>
              <a:t>nécessité d'un déploiement global</a:t>
            </a:r>
          </a:p>
          <a:p>
            <a:pPr lvl="1"/>
            <a:r>
              <a:rPr lang="fr-BE" dirty="0" smtClean="0"/>
              <a:t>politique </a:t>
            </a:r>
            <a:r>
              <a:rPr lang="fr-BE" dirty="0"/>
              <a:t>du cloud public</a:t>
            </a:r>
          </a:p>
          <a:p>
            <a:pPr lvl="1"/>
            <a:r>
              <a:rPr lang="fr-BE" dirty="0" smtClean="0"/>
              <a:t>basée </a:t>
            </a:r>
            <a:r>
              <a:rPr lang="fr-BE" dirty="0"/>
              <a:t>sur la classification des informations</a:t>
            </a:r>
          </a:p>
          <a:p>
            <a:pPr lvl="1"/>
            <a:r>
              <a:rPr lang="fr-BE" dirty="0" smtClean="0"/>
              <a:t>mesures </a:t>
            </a:r>
            <a:r>
              <a:rPr lang="fr-BE" dirty="0"/>
              <a:t>organisationnelles, techniques &amp; contractuelles appropriées</a:t>
            </a:r>
          </a:p>
          <a:p>
            <a:pPr lvl="1"/>
            <a:r>
              <a:rPr lang="fr-BE" dirty="0" smtClean="0"/>
              <a:t>approche </a:t>
            </a:r>
            <a:r>
              <a:rPr lang="fr-BE" dirty="0"/>
              <a:t>hybride</a:t>
            </a:r>
          </a:p>
          <a:p>
            <a:endParaRPr lang="en-GB" dirty="0"/>
          </a:p>
          <a:p>
            <a:r>
              <a:rPr lang="fr-BE" dirty="0"/>
              <a:t>G-Cloud en tant qu’intermédiaire</a:t>
            </a:r>
          </a:p>
          <a:p>
            <a:pPr lvl="1"/>
            <a:r>
              <a:rPr lang="fr-BE" dirty="0"/>
              <a:t>connaissance &amp; expertise sur les offres de Cloud</a:t>
            </a:r>
          </a:p>
          <a:p>
            <a:pPr lvl="1"/>
            <a:r>
              <a:rPr lang="fr-BE" dirty="0"/>
              <a:t>des contrats et des partenaires d'implémentation</a:t>
            </a:r>
          </a:p>
          <a:p>
            <a:pPr lvl="1"/>
            <a:r>
              <a:rPr lang="fr-BE" dirty="0"/>
              <a:t>outils </a:t>
            </a:r>
          </a:p>
          <a:p>
            <a:endParaRPr lang="en-US" dirty="0"/>
          </a:p>
        </p:txBody>
      </p:sp>
      <p:sp>
        <p:nvSpPr>
          <p:cNvPr id="2" name="Title 1"/>
          <p:cNvSpPr>
            <a:spLocks noGrp="1"/>
          </p:cNvSpPr>
          <p:nvPr>
            <p:ph type="title"/>
          </p:nvPr>
        </p:nvSpPr>
        <p:spPr/>
        <p:txBody>
          <a:bodyPr/>
          <a:lstStyle/>
          <a:p>
            <a:r>
              <a:rPr lang="fr-BE" noProof="0"/>
              <a:t>Émergence du cloud (public)</a:t>
            </a:r>
          </a:p>
        </p:txBody>
      </p:sp>
      <p:sp>
        <p:nvSpPr>
          <p:cNvPr id="7" name="Slide Number Placeholder 6"/>
          <p:cNvSpPr>
            <a:spLocks noGrp="1"/>
          </p:cNvSpPr>
          <p:nvPr>
            <p:ph type="sldNum" sz="quarter" idx="12"/>
          </p:nvPr>
        </p:nvSpPr>
        <p:spPr/>
        <p:txBody>
          <a:bodyPr/>
          <a:lstStyle/>
          <a:p>
            <a:fld id="{D45B42A2-12DC-D04A-88D3-A93CC82DF348}" type="slidenum">
              <a:rPr lang="en-US" smtClean="0"/>
              <a:t>26</a:t>
            </a:fld>
            <a:endParaRPr lang="en-US" smtClean="0"/>
          </a:p>
        </p:txBody>
      </p:sp>
    </p:spTree>
    <p:extLst>
      <p:ext uri="{BB962C8B-B14F-4D97-AF65-F5344CB8AC3E}">
        <p14:creationId xmlns:p14="http://schemas.microsoft.com/office/powerpoint/2010/main" val="12459610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4"/>
          </p:nvPr>
        </p:nvSpPr>
        <p:spPr/>
        <p:txBody>
          <a:bodyPr/>
          <a:lstStyle/>
          <a:p>
            <a:r>
              <a:rPr lang="fr-BE" noProof="0" dirty="0"/>
              <a:t>confidentialité longitudinale des données personnelles</a:t>
            </a:r>
          </a:p>
          <a:p>
            <a:pPr lvl="1"/>
            <a:r>
              <a:rPr lang="fr-BE" noProof="0" dirty="0"/>
              <a:t>nécessité d'un chiffrement longitudinal complet des données à caractère personnel</a:t>
            </a:r>
          </a:p>
          <a:p>
            <a:pPr lvl="1"/>
            <a:r>
              <a:rPr lang="fr-BE" noProof="0" dirty="0"/>
              <a:t>en cours de transfert, stockées et </a:t>
            </a:r>
            <a:r>
              <a:rPr lang="fr-BE" noProof="0" dirty="0" smtClean="0"/>
              <a:t>utilisées</a:t>
            </a:r>
            <a:endParaRPr lang="fr-BE" noProof="0" dirty="0"/>
          </a:p>
          <a:p>
            <a:endParaRPr lang="en-GB" noProof="0" dirty="0"/>
          </a:p>
          <a:p>
            <a:r>
              <a:rPr lang="fr-BE" noProof="0" dirty="0"/>
              <a:t>disponibilité continue et performante des applications et des données</a:t>
            </a:r>
          </a:p>
          <a:p>
            <a:endParaRPr lang="en-GB" noProof="0" dirty="0"/>
          </a:p>
          <a:p>
            <a:r>
              <a:rPr lang="fr-BE" noProof="0" dirty="0"/>
              <a:t>migration aisée des applications et des données</a:t>
            </a:r>
          </a:p>
          <a:p>
            <a:endParaRPr lang="en-GB" dirty="0"/>
          </a:p>
          <a:p>
            <a:r>
              <a:rPr lang="fr-BE" dirty="0"/>
              <a:t>conformité au RGPD</a:t>
            </a:r>
          </a:p>
        </p:txBody>
      </p:sp>
      <p:sp>
        <p:nvSpPr>
          <p:cNvPr id="2" name="Titel 1"/>
          <p:cNvSpPr>
            <a:spLocks noGrp="1"/>
          </p:cNvSpPr>
          <p:nvPr>
            <p:ph type="title"/>
          </p:nvPr>
        </p:nvSpPr>
        <p:spPr/>
        <p:txBody>
          <a:bodyPr/>
          <a:lstStyle/>
          <a:p>
            <a:r>
              <a:rPr lang="fr-BE" noProof="0"/>
              <a:t>Cloud public - principaux problèmes</a:t>
            </a:r>
          </a:p>
        </p:txBody>
      </p:sp>
      <p:sp>
        <p:nvSpPr>
          <p:cNvPr id="7" name="Slide Number Placeholder 6"/>
          <p:cNvSpPr>
            <a:spLocks noGrp="1"/>
          </p:cNvSpPr>
          <p:nvPr>
            <p:ph type="sldNum" sz="quarter" idx="12"/>
          </p:nvPr>
        </p:nvSpPr>
        <p:spPr/>
        <p:txBody>
          <a:bodyPr/>
          <a:lstStyle/>
          <a:p>
            <a:fld id="{D45B42A2-12DC-D04A-88D3-A93CC82DF348}" type="slidenum">
              <a:rPr lang="en-US" smtClean="0"/>
              <a:t>27</a:t>
            </a:fld>
            <a:endParaRPr lang="en-US" smtClean="0"/>
          </a:p>
        </p:txBody>
      </p:sp>
    </p:spTree>
    <p:extLst>
      <p:ext uri="{BB962C8B-B14F-4D97-AF65-F5344CB8AC3E}">
        <p14:creationId xmlns:p14="http://schemas.microsoft.com/office/powerpoint/2010/main" val="11192665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9507" y="929520"/>
            <a:ext cx="8604448" cy="5928480"/>
          </a:xfrm>
          <a:prstGeom prst="rect">
            <a:avLst/>
          </a:prstGeom>
        </p:spPr>
      </p:pic>
      <p:sp>
        <p:nvSpPr>
          <p:cNvPr id="9" name="Rectangle 8"/>
          <p:cNvSpPr/>
          <p:nvPr/>
        </p:nvSpPr>
        <p:spPr>
          <a:xfrm>
            <a:off x="19915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716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1517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23190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31202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3921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4722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5523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47528" y="116632"/>
            <a:ext cx="8568952" cy="720080"/>
          </a:xfrm>
          <a:prstGeom prst="rect">
            <a:avLst/>
          </a:prstGeom>
          <a:solidFill>
            <a:srgbClr val="4F81B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a:solidFill>
                  <a:schemeClr val="tx1"/>
                </a:solidFill>
              </a:rPr>
              <a:t>Business components</a:t>
            </a:r>
          </a:p>
        </p:txBody>
      </p:sp>
      <p:sp>
        <p:nvSpPr>
          <p:cNvPr id="3" name="Rectangle 2"/>
          <p:cNvSpPr/>
          <p:nvPr/>
        </p:nvSpPr>
        <p:spPr>
          <a:xfrm>
            <a:off x="1703512" y="70228"/>
            <a:ext cx="8856984" cy="2560031"/>
          </a:xfrm>
          <a:prstGeom prst="rect">
            <a:avLst/>
          </a:prstGeom>
          <a:solidFill>
            <a:srgbClr val="D17B3B">
              <a:alpha val="49804"/>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fr-FR" sz="4000" dirty="0">
                <a:solidFill>
                  <a:schemeClr val="bg1"/>
                </a:solidFill>
              </a:rPr>
              <a:t>Changement d'orientation </a:t>
            </a:r>
          </a:p>
          <a:p>
            <a:pPr algn="ctr"/>
            <a:r>
              <a:rPr lang="fr-FR" sz="4000" dirty="0">
                <a:solidFill>
                  <a:schemeClr val="bg1"/>
                </a:solidFill>
              </a:rPr>
              <a:t>vers des synergies dans le domaine des composants </a:t>
            </a:r>
            <a:r>
              <a:rPr lang="fr-FR" sz="4000" dirty="0" smtClean="0">
                <a:solidFill>
                  <a:schemeClr val="bg1"/>
                </a:solidFill>
              </a:rPr>
              <a:t>métiers</a:t>
            </a:r>
            <a:endParaRPr lang="fr-FR" sz="4000" dirty="0">
              <a:solidFill>
                <a:schemeClr val="bg1"/>
              </a:solidFill>
            </a:endParaRPr>
          </a:p>
        </p:txBody>
      </p:sp>
      <p:sp>
        <p:nvSpPr>
          <p:cNvPr id="18" name="Rectangle 17"/>
          <p:cNvSpPr/>
          <p:nvPr/>
        </p:nvSpPr>
        <p:spPr>
          <a:xfrm>
            <a:off x="1703512" y="2676663"/>
            <a:ext cx="8856984" cy="4181337"/>
          </a:xfrm>
          <a:prstGeom prst="rect">
            <a:avLst/>
          </a:prstGeom>
          <a:solidFill>
            <a:srgbClr val="4A78C2">
              <a:alpha val="50196"/>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400" dirty="0">
              <a:solidFill>
                <a:schemeClr val="bg1"/>
              </a:solidFill>
            </a:endParaRPr>
          </a:p>
          <a:p>
            <a:pPr algn="ctr"/>
            <a:r>
              <a:rPr lang="fr-FR" sz="4400" dirty="0">
                <a:solidFill>
                  <a:schemeClr val="bg1"/>
                </a:solidFill>
              </a:rPr>
              <a:t>Une approche plus rigoureuse et coordonnée au niveau central en ce qui concerne les plates-formes d'offre</a:t>
            </a:r>
            <a:endParaRPr lang="en-US" sz="4400" dirty="0">
              <a:solidFill>
                <a:schemeClr val="bg1"/>
              </a:solidFill>
            </a:endParaRPr>
          </a:p>
          <a:p>
            <a:pPr algn="ctr"/>
            <a:endParaRPr lang="en-US" sz="4400" dirty="0">
              <a:solidFill>
                <a:schemeClr val="bg1"/>
              </a:solidFill>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1368" y="70228"/>
            <a:ext cx="915010" cy="1154453"/>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7368" y="1574504"/>
            <a:ext cx="998308" cy="1102159"/>
          </a:xfrm>
          <a:prstGeom prst="rect">
            <a:avLst/>
          </a:prstGeom>
        </p:spPr>
      </p:pic>
      <p:pic>
        <p:nvPicPr>
          <p:cNvPr id="24" name="Picture 2" descr="https://www.gcloud.belgium.be/images/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49351" y="4842344"/>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D45B42A2-12DC-D04A-88D3-A93CC82DF348}" type="slidenum">
              <a:rPr lang="en-US" smtClean="0"/>
              <a:t>28</a:t>
            </a:fld>
            <a:endParaRPr lang="en-US" smtClean="0"/>
          </a:p>
        </p:txBody>
      </p:sp>
    </p:spTree>
    <p:extLst>
      <p:ext uri="{BB962C8B-B14F-4D97-AF65-F5344CB8AC3E}">
        <p14:creationId xmlns:p14="http://schemas.microsoft.com/office/powerpoint/2010/main" val="25666304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4"/>
          </p:nvPr>
        </p:nvSpPr>
        <p:spPr/>
        <p:txBody>
          <a:bodyPr>
            <a:normAutofit lnSpcReduction="10000"/>
          </a:bodyPr>
          <a:lstStyle/>
          <a:p>
            <a:r>
              <a:rPr lang="fr-BE" dirty="0" smtClean="0"/>
              <a:t>initiative </a:t>
            </a:r>
            <a:r>
              <a:rPr lang="fr-BE" dirty="0"/>
              <a:t>dans les institutions publiques de sécurité sociale &amp; </a:t>
            </a:r>
            <a:r>
              <a:rPr lang="fr-BE" dirty="0" err="1"/>
              <a:t>Smals</a:t>
            </a:r>
            <a:endParaRPr lang="fr-BE" dirty="0"/>
          </a:p>
          <a:p>
            <a:r>
              <a:rPr lang="fr-BE" dirty="0"/>
              <a:t>objectif</a:t>
            </a:r>
          </a:p>
          <a:p>
            <a:pPr lvl="1"/>
            <a:r>
              <a:rPr lang="fr-BE" dirty="0"/>
              <a:t>synergie relative aux composants métier (techniques)</a:t>
            </a:r>
          </a:p>
          <a:p>
            <a:pPr lvl="1"/>
            <a:r>
              <a:rPr lang="fr-BE" dirty="0"/>
              <a:t>permet donc de limiter les coûts en évitant des développements multiples de composants</a:t>
            </a:r>
          </a:p>
          <a:p>
            <a:r>
              <a:rPr lang="fr-BE" dirty="0"/>
              <a:t>peu importe que le développement soit réalisé par</a:t>
            </a:r>
          </a:p>
          <a:p>
            <a:pPr lvl="1"/>
            <a:r>
              <a:rPr lang="fr-BE" dirty="0"/>
              <a:t>le service TIC propre à l’institution</a:t>
            </a:r>
          </a:p>
          <a:p>
            <a:pPr lvl="1"/>
            <a:r>
              <a:rPr lang="fr-BE" dirty="0" err="1"/>
              <a:t>Smals</a:t>
            </a:r>
            <a:endParaRPr lang="fr-BE" dirty="0"/>
          </a:p>
          <a:p>
            <a:pPr lvl="1"/>
            <a:r>
              <a:rPr lang="fr-BE" dirty="0"/>
              <a:t>sous-traitants</a:t>
            </a:r>
          </a:p>
          <a:p>
            <a:r>
              <a:rPr lang="fr-BE" dirty="0"/>
              <a:t>création d’un centre de compétence à la </a:t>
            </a:r>
            <a:r>
              <a:rPr lang="fr-BE" dirty="0" err="1"/>
              <a:t>Smals</a:t>
            </a:r>
            <a:r>
              <a:rPr lang="fr-BE" dirty="0"/>
              <a:t> en vue d’une intégration maximale et d’un soutien à la réutilisation de composants métier par la </a:t>
            </a:r>
            <a:r>
              <a:rPr lang="fr-BE" dirty="0" err="1"/>
              <a:t>Smals</a:t>
            </a:r>
            <a:r>
              <a:rPr lang="fr-BE" dirty="0"/>
              <a:t>, ses membres, ses partenaires et dans les domaines dans lesquels la </a:t>
            </a:r>
            <a:r>
              <a:rPr lang="fr-BE" dirty="0" err="1"/>
              <a:t>Smals</a:t>
            </a:r>
            <a:r>
              <a:rPr lang="fr-BE" dirty="0"/>
              <a:t> est active</a:t>
            </a:r>
          </a:p>
          <a:p>
            <a:endParaRPr lang="nl-BE" dirty="0"/>
          </a:p>
        </p:txBody>
      </p:sp>
      <p:sp>
        <p:nvSpPr>
          <p:cNvPr id="3" name="Title 2"/>
          <p:cNvSpPr>
            <a:spLocks noGrp="1"/>
          </p:cNvSpPr>
          <p:nvPr>
            <p:ph type="title"/>
          </p:nvPr>
        </p:nvSpPr>
        <p:spPr/>
        <p:txBody>
          <a:bodyPr/>
          <a:lstStyle/>
          <a:p>
            <a:r>
              <a:rPr lang="fr-BE"/>
              <a:t>Concernant l’initiative</a:t>
            </a:r>
          </a:p>
        </p:txBody>
      </p:sp>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29</a:t>
            </a:fld>
            <a:endParaRPr lang="en-US" smtClean="0">
              <a:solidFill>
                <a:schemeClr val="bg1"/>
              </a:solidFill>
            </a:endParaRPr>
          </a:p>
        </p:txBody>
      </p:sp>
      <p:sp>
        <p:nvSpPr>
          <p:cNvPr id="7" name="Slide Number Placeholder 6"/>
          <p:cNvSpPr>
            <a:spLocks noGrp="1"/>
          </p:cNvSpPr>
          <p:nvPr>
            <p:ph type="sldNum" sz="quarter" idx="12"/>
          </p:nvPr>
        </p:nvSpPr>
        <p:spPr/>
        <p:txBody>
          <a:bodyPr/>
          <a:lstStyle/>
          <a:p>
            <a:fld id="{D45B42A2-12DC-D04A-88D3-A93CC82DF348}" type="slidenum">
              <a:rPr lang="en-US" smtClean="0"/>
              <a:t>29</a:t>
            </a:fld>
            <a:endParaRPr lang="en-US" smtClean="0"/>
          </a:p>
        </p:txBody>
      </p:sp>
    </p:spTree>
    <p:extLst>
      <p:ext uri="{BB962C8B-B14F-4D97-AF65-F5344CB8AC3E}">
        <p14:creationId xmlns:p14="http://schemas.microsoft.com/office/powerpoint/2010/main" val="14882308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TIC en tant que facilitateur</a:t>
            </a:r>
          </a:p>
        </p:txBody>
      </p:sp>
      <p:sp>
        <p:nvSpPr>
          <p:cNvPr id="9" name="Slide Number Placeholder 8"/>
          <p:cNvSpPr>
            <a:spLocks noGrp="1"/>
          </p:cNvSpPr>
          <p:nvPr>
            <p:ph type="sldNum" sz="quarter" idx="10"/>
          </p:nvPr>
        </p:nvSpPr>
        <p:spPr/>
        <p:txBody>
          <a:bodyPr/>
          <a:lstStyle/>
          <a:p>
            <a:fld id="{D45B42A2-12DC-D04A-88D3-A93CC82DF348}" type="slidenum">
              <a:rPr lang="en-US" smtClean="0"/>
              <a:pPr/>
              <a:t>3</a:t>
            </a:fld>
            <a:endParaRPr lang="en-US" smtClean="0"/>
          </a:p>
        </p:txBody>
      </p:sp>
    </p:spTree>
    <p:extLst>
      <p:ext uri="{BB962C8B-B14F-4D97-AF65-F5344CB8AC3E}">
        <p14:creationId xmlns:p14="http://schemas.microsoft.com/office/powerpoint/2010/main" val="19287231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a:t>Valeur</a:t>
            </a:r>
          </a:p>
        </p:txBody>
      </p:sp>
      <p:cxnSp>
        <p:nvCxnSpPr>
          <p:cNvPr id="5" name="Straight Arrow Connector 4"/>
          <p:cNvCxnSpPr/>
          <p:nvPr/>
        </p:nvCxnSpPr>
        <p:spPr>
          <a:xfrm>
            <a:off x="2495600" y="4517504"/>
            <a:ext cx="7344816" cy="0"/>
          </a:xfrm>
          <a:prstGeom prst="straightConnector1">
            <a:avLst/>
          </a:prstGeom>
          <a:ln w="44450">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5"/>
          <p:cNvCxnSpPr/>
          <p:nvPr/>
        </p:nvCxnSpPr>
        <p:spPr>
          <a:xfrm flipH="1" flipV="1">
            <a:off x="2507567" y="1844824"/>
            <a:ext cx="8384" cy="3392760"/>
          </a:xfrm>
          <a:prstGeom prst="straightConnector1">
            <a:avLst/>
          </a:prstGeom>
          <a:ln w="44450">
            <a:tailEnd type="triangle"/>
          </a:ln>
        </p:spPr>
        <p:style>
          <a:lnRef idx="3">
            <a:schemeClr val="accent1"/>
          </a:lnRef>
          <a:fillRef idx="0">
            <a:schemeClr val="accent1"/>
          </a:fillRef>
          <a:effectRef idx="2">
            <a:schemeClr val="accent1"/>
          </a:effectRef>
          <a:fontRef idx="minor">
            <a:schemeClr val="tx1"/>
          </a:fontRef>
        </p:style>
      </p:cxnSp>
      <p:sp>
        <p:nvSpPr>
          <p:cNvPr id="7" name="TextBox 6"/>
          <p:cNvSpPr txBox="1"/>
          <p:nvPr/>
        </p:nvSpPr>
        <p:spPr>
          <a:xfrm>
            <a:off x="1150511" y="2839261"/>
            <a:ext cx="1106008" cy="584775"/>
          </a:xfrm>
          <a:prstGeom prst="rect">
            <a:avLst/>
          </a:prstGeom>
          <a:noFill/>
        </p:spPr>
        <p:txBody>
          <a:bodyPr wrap="none" rtlCol="0">
            <a:spAutoFit/>
          </a:bodyPr>
          <a:lstStyle/>
          <a:p>
            <a:r>
              <a:rPr lang="fr-BE" sz="3200" dirty="0" smtClean="0"/>
              <a:t>Value</a:t>
            </a:r>
            <a:endParaRPr lang="fr-BE" sz="3200" dirty="0"/>
          </a:p>
        </p:txBody>
      </p:sp>
      <p:sp>
        <p:nvSpPr>
          <p:cNvPr id="8" name="TextBox 7"/>
          <p:cNvSpPr txBox="1"/>
          <p:nvPr/>
        </p:nvSpPr>
        <p:spPr>
          <a:xfrm>
            <a:off x="3547640" y="5579948"/>
            <a:ext cx="5517472" cy="584775"/>
          </a:xfrm>
          <a:prstGeom prst="rect">
            <a:avLst/>
          </a:prstGeom>
          <a:noFill/>
        </p:spPr>
        <p:txBody>
          <a:bodyPr wrap="none" rtlCol="0">
            <a:spAutoFit/>
          </a:bodyPr>
          <a:lstStyle/>
          <a:p>
            <a:r>
              <a:rPr lang="fr-BE" sz="3200"/>
              <a:t>Offered “business” functionality</a:t>
            </a:r>
          </a:p>
        </p:txBody>
      </p:sp>
      <p:sp>
        <p:nvSpPr>
          <p:cNvPr id="9" name="TextBox 8"/>
          <p:cNvSpPr txBox="1"/>
          <p:nvPr/>
        </p:nvSpPr>
        <p:spPr>
          <a:xfrm>
            <a:off x="2538619" y="4688295"/>
            <a:ext cx="994247" cy="461665"/>
          </a:xfrm>
          <a:prstGeom prst="rect">
            <a:avLst/>
          </a:prstGeom>
          <a:noFill/>
        </p:spPr>
        <p:txBody>
          <a:bodyPr wrap="none" rtlCol="0">
            <a:spAutoFit/>
          </a:bodyPr>
          <a:lstStyle/>
          <a:p>
            <a:r>
              <a:rPr lang="fr-BE" sz="2400" i="1">
                <a:solidFill>
                  <a:schemeClr val="accent5"/>
                </a:solidFill>
              </a:rPr>
              <a:t>library</a:t>
            </a:r>
          </a:p>
        </p:txBody>
      </p:sp>
      <p:sp>
        <p:nvSpPr>
          <p:cNvPr id="10" name="TextBox 9"/>
          <p:cNvSpPr txBox="1"/>
          <p:nvPr/>
        </p:nvSpPr>
        <p:spPr>
          <a:xfrm>
            <a:off x="3945741" y="4688295"/>
            <a:ext cx="1556645" cy="461665"/>
          </a:xfrm>
          <a:prstGeom prst="rect">
            <a:avLst/>
          </a:prstGeom>
          <a:noFill/>
        </p:spPr>
        <p:txBody>
          <a:bodyPr wrap="none" rtlCol="0">
            <a:spAutoFit/>
          </a:bodyPr>
          <a:lstStyle/>
          <a:p>
            <a:r>
              <a:rPr lang="fr-BE" sz="2400" i="1">
                <a:solidFill>
                  <a:schemeClr val="accent5"/>
                </a:solidFill>
              </a:rPr>
              <a:t>framework</a:t>
            </a:r>
          </a:p>
        </p:txBody>
      </p:sp>
      <p:sp>
        <p:nvSpPr>
          <p:cNvPr id="11" name="TextBox 10"/>
          <p:cNvSpPr txBox="1"/>
          <p:nvPr/>
        </p:nvSpPr>
        <p:spPr>
          <a:xfrm>
            <a:off x="5778038" y="4688295"/>
            <a:ext cx="1156086" cy="461665"/>
          </a:xfrm>
          <a:prstGeom prst="rect">
            <a:avLst/>
          </a:prstGeom>
          <a:noFill/>
        </p:spPr>
        <p:txBody>
          <a:bodyPr wrap="none" rtlCol="0">
            <a:spAutoFit/>
          </a:bodyPr>
          <a:lstStyle/>
          <a:p>
            <a:r>
              <a:rPr lang="fr-BE" sz="2400" i="1">
                <a:solidFill>
                  <a:schemeClr val="accent5"/>
                </a:solidFill>
              </a:rPr>
              <a:t>product</a:t>
            </a:r>
          </a:p>
        </p:txBody>
      </p:sp>
      <p:sp>
        <p:nvSpPr>
          <p:cNvPr id="13" name="TextBox 12"/>
          <p:cNvSpPr txBox="1"/>
          <p:nvPr/>
        </p:nvSpPr>
        <p:spPr>
          <a:xfrm>
            <a:off x="8790217" y="4688295"/>
            <a:ext cx="1044325" cy="461665"/>
          </a:xfrm>
          <a:prstGeom prst="rect">
            <a:avLst/>
          </a:prstGeom>
          <a:noFill/>
        </p:spPr>
        <p:txBody>
          <a:bodyPr wrap="none" rtlCol="0">
            <a:spAutoFit/>
          </a:bodyPr>
          <a:lstStyle/>
          <a:p>
            <a:r>
              <a:rPr lang="fr-BE" sz="2400" i="1">
                <a:solidFill>
                  <a:schemeClr val="accent5"/>
                </a:solidFill>
              </a:rPr>
              <a:t>system</a:t>
            </a:r>
          </a:p>
        </p:txBody>
      </p:sp>
      <p:sp>
        <p:nvSpPr>
          <p:cNvPr id="14" name="Freeform 13"/>
          <p:cNvSpPr/>
          <p:nvPr/>
        </p:nvSpPr>
        <p:spPr>
          <a:xfrm>
            <a:off x="2675167" y="2011423"/>
            <a:ext cx="6751865" cy="2343150"/>
          </a:xfrm>
          <a:custGeom>
            <a:avLst/>
            <a:gdLst>
              <a:gd name="connsiteX0" fmla="*/ 0 w 6751865"/>
              <a:gd name="connsiteY0" fmla="*/ 2343150 h 2343150"/>
              <a:gd name="connsiteX1" fmla="*/ 1926772 w 6751865"/>
              <a:gd name="connsiteY1" fmla="*/ 2269671 h 2343150"/>
              <a:gd name="connsiteX2" fmla="*/ 3453493 w 6751865"/>
              <a:gd name="connsiteY2" fmla="*/ 1967593 h 2343150"/>
              <a:gd name="connsiteX3" fmla="*/ 5012872 w 6751865"/>
              <a:gd name="connsiteY3" fmla="*/ 1240971 h 2343150"/>
              <a:gd name="connsiteX4" fmla="*/ 6751865 w 6751865"/>
              <a:gd name="connsiteY4" fmla="*/ 0 h 234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865" h="2343150">
                <a:moveTo>
                  <a:pt x="0" y="2343150"/>
                </a:moveTo>
                <a:cubicBezTo>
                  <a:pt x="675595" y="2337707"/>
                  <a:pt x="1351190" y="2332264"/>
                  <a:pt x="1926772" y="2269671"/>
                </a:cubicBezTo>
                <a:cubicBezTo>
                  <a:pt x="2502354" y="2207078"/>
                  <a:pt x="2939143" y="2139043"/>
                  <a:pt x="3453493" y="1967593"/>
                </a:cubicBezTo>
                <a:cubicBezTo>
                  <a:pt x="3967843" y="1796143"/>
                  <a:pt x="4463143" y="1568903"/>
                  <a:pt x="5012872" y="1240971"/>
                </a:cubicBezTo>
                <a:cubicBezTo>
                  <a:pt x="5562601" y="913039"/>
                  <a:pt x="6157233" y="456519"/>
                  <a:pt x="6751865" y="0"/>
                </a:cubicBezTo>
              </a:path>
            </a:pathLst>
          </a:custGeom>
          <a:ln w="44450">
            <a:headEnd type="none" w="lg" len="lg"/>
            <a:tailEnd type="triangle" w="lg" len="lg"/>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9886" y="4603361"/>
            <a:ext cx="884568" cy="976587"/>
          </a:xfrm>
          <a:prstGeom prst="rect">
            <a:avLst/>
          </a:prstGeom>
        </p:spPr>
      </p:pic>
      <p:sp>
        <p:nvSpPr>
          <p:cNvPr id="1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30</a:t>
            </a:fld>
            <a:endParaRPr lang="en-US" smtClean="0">
              <a:solidFill>
                <a:schemeClr val="bg1"/>
              </a:solidFill>
            </a:endParaRPr>
          </a:p>
        </p:txBody>
      </p:sp>
      <p:sp>
        <p:nvSpPr>
          <p:cNvPr id="17" name="Slide Number Placeholder 16"/>
          <p:cNvSpPr>
            <a:spLocks noGrp="1"/>
          </p:cNvSpPr>
          <p:nvPr>
            <p:ph type="sldNum" sz="quarter" idx="12"/>
          </p:nvPr>
        </p:nvSpPr>
        <p:spPr/>
        <p:txBody>
          <a:bodyPr/>
          <a:lstStyle/>
          <a:p>
            <a:fld id="{D45B42A2-12DC-D04A-88D3-A93CC82DF348}" type="slidenum">
              <a:rPr lang="en-US" smtClean="0"/>
              <a:t>30</a:t>
            </a:fld>
            <a:endParaRPr lang="en-US" smtClean="0"/>
          </a:p>
        </p:txBody>
      </p:sp>
    </p:spTree>
    <p:extLst>
      <p:ext uri="{BB962C8B-B14F-4D97-AF65-F5344CB8AC3E}">
        <p14:creationId xmlns:p14="http://schemas.microsoft.com/office/powerpoint/2010/main" val="24311929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4762" y="1442907"/>
            <a:ext cx="5048258" cy="5048258"/>
          </a:xfrm>
          <a:prstGeom prst="rect">
            <a:avLst/>
          </a:prstGeom>
        </p:spPr>
      </p:pic>
      <p:sp>
        <p:nvSpPr>
          <p:cNvPr id="3" name="Title 2"/>
          <p:cNvSpPr>
            <a:spLocks noGrp="1"/>
          </p:cNvSpPr>
          <p:nvPr>
            <p:ph type="title"/>
          </p:nvPr>
        </p:nvSpPr>
        <p:spPr/>
        <p:txBody>
          <a:bodyPr/>
          <a:lstStyle/>
          <a:p>
            <a:r>
              <a:rPr lang="fr-BE"/>
              <a:t>Réutilisation: vision</a:t>
            </a:r>
          </a:p>
        </p:txBody>
      </p:sp>
      <p:sp>
        <p:nvSpPr>
          <p:cNvPr id="9" name="Rectangle 8"/>
          <p:cNvSpPr/>
          <p:nvPr/>
        </p:nvSpPr>
        <p:spPr>
          <a:xfrm>
            <a:off x="1402079" y="1245837"/>
            <a:ext cx="1850433" cy="2554545"/>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BE" sz="1600" i="0" u="none" strike="noStrike" cap="none" normalizeH="0" baseline="0" noProof="0" dirty="0">
                <a:ln>
                  <a:noFill/>
                </a:ln>
                <a:solidFill>
                  <a:srgbClr val="3B3938"/>
                </a:solidFill>
                <a:uLnTx/>
                <a:uFillTx/>
                <a:latin typeface="Calibri" panose="020F0502020204030204"/>
                <a:ea typeface="+mn-ea"/>
                <a:cs typeface="+mn-cs"/>
              </a:rPr>
              <a:t>Toute </a:t>
            </a:r>
            <a:r>
              <a:rPr kumimoji="0" lang="fr-BE" sz="1600" b="1" i="0" u="none" strike="noStrike" cap="none" normalizeH="0" baseline="0" noProof="0" dirty="0">
                <a:ln>
                  <a:noFill/>
                </a:ln>
                <a:solidFill>
                  <a:srgbClr val="3B3938"/>
                </a:solidFill>
                <a:uLnTx/>
                <a:uFillTx/>
                <a:latin typeface="Calibri" panose="020F0502020204030204"/>
                <a:ea typeface="+mn-ea"/>
                <a:cs typeface="+mn-cs"/>
              </a:rPr>
              <a:t>partie prenante</a:t>
            </a:r>
            <a:r>
              <a:rPr kumimoji="0" lang="fr-BE" sz="1600" b="0" i="0" u="none" strike="noStrike" cap="none" normalizeH="0" baseline="0" noProof="0" dirty="0">
                <a:ln>
                  <a:noFill/>
                </a:ln>
                <a:solidFill>
                  <a:srgbClr val="3B3938"/>
                </a:solidFill>
                <a:uLnTx/>
                <a:uFillTx/>
                <a:latin typeface="Calibri" panose="020F0502020204030204"/>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BE" sz="1600" i="0" u="none" strike="noStrike" cap="none" normalizeH="0" baseline="0" noProof="0" dirty="0">
                <a:ln>
                  <a:noFill/>
                </a:ln>
                <a:solidFill>
                  <a:srgbClr val="3B3938"/>
                </a:solidFill>
                <a:uLnTx/>
                <a:uFillTx/>
                <a:latin typeface="Calibri" panose="020F0502020204030204"/>
                <a:ea typeface="+mn-ea"/>
                <a:cs typeface="+mn-cs"/>
              </a:rPr>
              <a:t>est en mesure de retrouver facilement dans un </a:t>
            </a:r>
            <a:r>
              <a:rPr kumimoji="0" lang="fr-BE" sz="1600" b="1" i="0" u="none" strike="noStrike" cap="none" normalizeH="0" baseline="0" noProof="0" dirty="0">
                <a:ln>
                  <a:noFill/>
                </a:ln>
                <a:solidFill>
                  <a:srgbClr val="3B3938"/>
                </a:solidFill>
                <a:uLnTx/>
                <a:uFillTx/>
                <a:latin typeface="Calibri" panose="020F0502020204030204"/>
                <a:ea typeface="+mn-ea"/>
                <a:cs typeface="+mn-cs"/>
              </a:rPr>
              <a:t>catalogue centralisé</a:t>
            </a:r>
            <a:r>
              <a:rPr kumimoji="0" lang="fr-BE" sz="1600" i="0" u="none" strike="noStrike" cap="none" normalizeH="0" baseline="0" noProof="0" dirty="0">
                <a:ln>
                  <a:noFill/>
                </a:ln>
                <a:solidFill>
                  <a:srgbClr val="3B3938"/>
                </a:solidFill>
                <a:uLnTx/>
                <a:uFillTx/>
                <a:latin typeface="Calibri" panose="020F0502020204030204"/>
                <a:ea typeface="+mn-ea"/>
                <a:cs typeface="+mn-cs"/>
              </a:rPr>
              <a:t> les </a:t>
            </a:r>
            <a:r>
              <a:rPr kumimoji="0" lang="fr-BE" sz="1600" b="1" i="0" u="none" strike="noStrike" cap="none" normalizeH="0" baseline="0" noProof="0" dirty="0">
                <a:ln>
                  <a:noFill/>
                </a:ln>
                <a:solidFill>
                  <a:srgbClr val="3B3938"/>
                </a:solidFill>
                <a:uLnTx/>
                <a:uFillTx/>
                <a:latin typeface="Calibri" panose="020F0502020204030204"/>
                <a:ea typeface="+mn-ea"/>
                <a:cs typeface="+mn-cs"/>
              </a:rPr>
              <a:t>éléments réutilisables</a:t>
            </a:r>
            <a:r>
              <a:rPr kumimoji="0" lang="fr-BE" sz="1600" i="0" u="none" strike="noStrike" cap="none" normalizeH="0" baseline="0" noProof="0" dirty="0">
                <a:ln>
                  <a:noFill/>
                </a:ln>
                <a:solidFill>
                  <a:srgbClr val="3B3938"/>
                </a:solidFill>
                <a:uLnTx/>
                <a:uFillTx/>
                <a:latin typeface="Calibri" panose="020F0502020204030204"/>
                <a:ea typeface="+mn-ea"/>
                <a:cs typeface="+mn-cs"/>
              </a:rPr>
              <a:t> les plus courants</a:t>
            </a:r>
          </a:p>
        </p:txBody>
      </p:sp>
      <p:sp>
        <p:nvSpPr>
          <p:cNvPr id="11" name="Rectangle 10"/>
          <p:cNvSpPr/>
          <p:nvPr/>
        </p:nvSpPr>
        <p:spPr>
          <a:xfrm>
            <a:off x="1047094" y="4298040"/>
            <a:ext cx="2160000" cy="1815882"/>
          </a:xfrm>
          <a:prstGeom prst="rect">
            <a:avLst/>
          </a:prstGeom>
        </p:spPr>
        <p:txBody>
          <a:bodyPr anchor="ctr">
            <a:spAutoFit/>
          </a:bodyPr>
          <a:lstStyle/>
          <a:p>
            <a:pPr lvl="0" algn="r">
              <a:defRPr/>
            </a:pPr>
            <a:r>
              <a:rPr lang="fr-FR" sz="1600" dirty="0">
                <a:solidFill>
                  <a:srgbClr val="3B3938"/>
                </a:solidFill>
              </a:rPr>
              <a:t>Une </a:t>
            </a:r>
            <a:r>
              <a:rPr lang="fr-FR" sz="1600" b="1" dirty="0">
                <a:solidFill>
                  <a:srgbClr val="3B3938"/>
                </a:solidFill>
              </a:rPr>
              <a:t>culture</a:t>
            </a:r>
            <a:r>
              <a:rPr lang="fr-FR" sz="1600" dirty="0">
                <a:solidFill>
                  <a:srgbClr val="3B3938"/>
                </a:solidFill>
              </a:rPr>
              <a:t> se développe là où la </a:t>
            </a:r>
            <a:r>
              <a:rPr lang="fr-FR" sz="1600" b="1" dirty="0">
                <a:solidFill>
                  <a:srgbClr val="3B3938"/>
                </a:solidFill>
              </a:rPr>
              <a:t>réutilisation est adoptée </a:t>
            </a:r>
            <a:r>
              <a:rPr lang="fr-FR" sz="1600" dirty="0">
                <a:solidFill>
                  <a:srgbClr val="3B3938"/>
                </a:solidFill>
              </a:rPr>
              <a:t>et la création de </a:t>
            </a:r>
            <a:r>
              <a:rPr lang="fr-FR" sz="1600" b="1" dirty="0">
                <a:solidFill>
                  <a:srgbClr val="3B3938"/>
                </a:solidFill>
              </a:rPr>
              <a:t>produits réutilisables </a:t>
            </a:r>
            <a:r>
              <a:rPr lang="fr-FR" sz="1600" dirty="0">
                <a:solidFill>
                  <a:srgbClr val="3B3938"/>
                </a:solidFill>
              </a:rPr>
              <a:t>est encouragée</a:t>
            </a:r>
            <a:r>
              <a:rPr kumimoji="0" lang="fr-BE" sz="1600" b="0" i="0" u="none" strike="noStrike" cap="none" normalizeH="0" baseline="0" noProof="0" dirty="0" smtClean="0">
                <a:ln>
                  <a:noFill/>
                </a:ln>
                <a:solidFill>
                  <a:srgbClr val="3B3938"/>
                </a:solidFill>
                <a:uLnTx/>
                <a:uFillTx/>
                <a:latin typeface="Calibri" panose="020F0502020204030204"/>
                <a:ea typeface="+mn-ea"/>
                <a:cs typeface="+mn-cs"/>
              </a:rPr>
              <a:t>, </a:t>
            </a:r>
            <a:endParaRPr kumimoji="0" lang="fr-BE" sz="1600" b="0" i="0" u="none" strike="noStrike" cap="none" normalizeH="0" baseline="0" noProof="0" dirty="0">
              <a:ln>
                <a:noFill/>
              </a:ln>
              <a:solidFill>
                <a:srgbClr val="3B3938"/>
              </a:solidFill>
              <a:uLnTx/>
              <a:uFillTx/>
              <a:latin typeface="Calibri" panose="020F0502020204030204"/>
              <a:ea typeface="+mn-ea"/>
              <a:cs typeface="+mn-cs"/>
            </a:endParaRPr>
          </a:p>
        </p:txBody>
      </p:sp>
      <p:sp>
        <p:nvSpPr>
          <p:cNvPr id="10" name="Rectangle 9"/>
          <p:cNvSpPr/>
          <p:nvPr/>
        </p:nvSpPr>
        <p:spPr>
          <a:xfrm>
            <a:off x="8480491" y="1773378"/>
            <a:ext cx="2160000" cy="1815882"/>
          </a:xfrm>
          <a:prstGeom prst="rect">
            <a:avLst/>
          </a:prstGeom>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cap="none" normalizeH="0" baseline="0" noProof="0">
                <a:ln>
                  <a:noFill/>
                </a:ln>
                <a:solidFill>
                  <a:srgbClr val="3B3938"/>
                </a:solidFill>
                <a:uLnTx/>
                <a:uFillTx/>
                <a:latin typeface="Calibri" panose="020F0502020204030204"/>
                <a:ea typeface="+mn-ea"/>
                <a:cs typeface="+mn-cs"/>
              </a:rPr>
              <a:t>Des processus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i="0" u="none" strike="noStrike" cap="none" normalizeH="0" baseline="0" noProof="0">
                <a:ln>
                  <a:noFill/>
                </a:ln>
                <a:solidFill>
                  <a:srgbClr val="3B3938"/>
                </a:solidFill>
                <a:uLnTx/>
                <a:uFillTx/>
                <a:latin typeface="Calibri" panose="020F0502020204030204"/>
                <a:ea typeface="+mn-ea"/>
                <a:cs typeface="+mn-cs"/>
              </a:rPr>
              <a:t>et des </a:t>
            </a:r>
            <a:r>
              <a:rPr kumimoji="0" lang="fr-BE" sz="1600" b="1" i="0" u="none" strike="noStrike" cap="none" normalizeH="0" baseline="0" noProof="0">
                <a:ln>
                  <a:noFill/>
                </a:ln>
                <a:solidFill>
                  <a:srgbClr val="3B3938"/>
                </a:solidFill>
                <a:uLnTx/>
                <a:uFillTx/>
                <a:latin typeface="Calibri" panose="020F0502020204030204"/>
                <a:ea typeface="+mn-ea"/>
                <a:cs typeface="+mn-cs"/>
              </a:rPr>
              <a:t>outils</a:t>
            </a:r>
            <a:r>
              <a:rPr kumimoji="0" lang="fr-BE" sz="1600" i="0" u="none" strike="noStrike" cap="none" normalizeH="0" baseline="0" noProof="0">
                <a:ln>
                  <a:noFill/>
                </a:ln>
                <a:solidFill>
                  <a:srgbClr val="3B3938"/>
                </a:solidFill>
                <a:uLnTx/>
                <a:uFillTx/>
                <a:latin typeface="Calibri" panose="020F0502020204030204"/>
                <a:ea typeface="+mn-ea"/>
                <a:cs typeface="+mn-cs"/>
              </a:rPr>
              <a:t> sont mis en place pour identifier, enregistrer, implémenter, surveiller et mesurer la réutilisation tout au long du </a:t>
            </a:r>
            <a:r>
              <a:rPr kumimoji="0" lang="fr-BE" sz="1600" b="1" i="0" u="none" strike="noStrike" cap="none" normalizeH="0" baseline="0" noProof="0">
                <a:ln>
                  <a:noFill/>
                </a:ln>
                <a:solidFill>
                  <a:srgbClr val="3B3938"/>
                </a:solidFill>
                <a:uLnTx/>
                <a:uFillTx/>
                <a:latin typeface="Calibri" panose="020F0502020204030204"/>
                <a:ea typeface="+mn-ea"/>
                <a:cs typeface="+mn-cs"/>
              </a:rPr>
              <a:t>cycle de vie du projet</a:t>
            </a:r>
            <a:r>
              <a:rPr kumimoji="0" lang="fr-BE" sz="1600" i="0" u="none" strike="noStrike" cap="none" normalizeH="0" baseline="0" noProof="0">
                <a:ln>
                  <a:noFill/>
                </a:ln>
                <a:solidFill>
                  <a:srgbClr val="3B3938"/>
                </a:solidFill>
                <a:uLnTx/>
                <a:uFillTx/>
                <a:latin typeface="Calibri" panose="020F0502020204030204"/>
                <a:ea typeface="+mn-ea"/>
                <a:cs typeface="+mn-cs"/>
              </a:rPr>
              <a:t>.</a:t>
            </a:r>
          </a:p>
        </p:txBody>
      </p:sp>
      <p:sp>
        <p:nvSpPr>
          <p:cNvPr id="12" name="Rectangle 11"/>
          <p:cNvSpPr/>
          <p:nvPr/>
        </p:nvSpPr>
        <p:spPr>
          <a:xfrm>
            <a:off x="8480491" y="3951282"/>
            <a:ext cx="2160000" cy="2554545"/>
          </a:xfrm>
          <a:prstGeom prst="rect">
            <a:avLst/>
          </a:prstGeom>
        </p:spPr>
        <p:txBody>
          <a:bodyPr wrap="square" anchor="ctr">
            <a:spAutoFit/>
          </a:bodyPr>
          <a:lstStyle/>
          <a:p>
            <a:pPr lvl="0">
              <a:defRPr/>
            </a:pPr>
            <a:r>
              <a:rPr lang="fr-FR" sz="1600" dirty="0" smtClean="0">
                <a:solidFill>
                  <a:srgbClr val="3B3938"/>
                </a:solidFill>
              </a:rPr>
              <a:t>Réseaux </a:t>
            </a:r>
            <a:r>
              <a:rPr lang="fr-FR" sz="1600" b="1" dirty="0" smtClean="0">
                <a:solidFill>
                  <a:srgbClr val="3B3938"/>
                </a:solidFill>
              </a:rPr>
              <a:t>humains</a:t>
            </a:r>
          </a:p>
          <a:p>
            <a:pPr lvl="0">
              <a:defRPr/>
            </a:pPr>
            <a:r>
              <a:rPr lang="fr-FR" sz="1600" dirty="0" smtClean="0">
                <a:solidFill>
                  <a:srgbClr val="3B3938"/>
                </a:solidFill>
              </a:rPr>
              <a:t>sont </a:t>
            </a:r>
            <a:r>
              <a:rPr lang="fr-FR" sz="1600" dirty="0">
                <a:solidFill>
                  <a:srgbClr val="3B3938"/>
                </a:solidFill>
              </a:rPr>
              <a:t>maintenus et développés à tous niveaux (CEO, CIO, propriétaires et analyses métier, architectes) afin de garder </a:t>
            </a:r>
            <a:r>
              <a:rPr lang="fr-FR" sz="1600" b="1" dirty="0">
                <a:solidFill>
                  <a:srgbClr val="3B3938"/>
                </a:solidFill>
              </a:rPr>
              <a:t>visibilité</a:t>
            </a:r>
            <a:r>
              <a:rPr lang="fr-FR" sz="1600" dirty="0">
                <a:solidFill>
                  <a:srgbClr val="3B3938"/>
                </a:solidFill>
              </a:rPr>
              <a:t> maximale sur potentiel de réutilisation</a:t>
            </a:r>
            <a:endParaRPr kumimoji="0" lang="fr-BE" sz="1600" b="0" i="0" u="none" strike="noStrike" cap="none" normalizeH="0" baseline="0" noProof="0" dirty="0">
              <a:ln>
                <a:noFill/>
              </a:ln>
              <a:solidFill>
                <a:srgbClr val="3B3938"/>
              </a:solidFill>
              <a:uLnTx/>
              <a:uFillTx/>
              <a:latin typeface="Calibri" panose="020F0502020204030204"/>
              <a:ea typeface="+mn-ea"/>
              <a:cs typeface="+mn-cs"/>
            </a:endParaRPr>
          </a:p>
        </p:txBody>
      </p:sp>
      <p:sp>
        <p:nvSpPr>
          <p:cNvPr id="21" name="Snip Single Corner Rectangle 20"/>
          <p:cNvSpPr/>
          <p:nvPr/>
        </p:nvSpPr>
        <p:spPr>
          <a:xfrm>
            <a:off x="8480491" y="1273768"/>
            <a:ext cx="2160000" cy="2520000"/>
          </a:xfrm>
          <a:prstGeom prst="snip1Rect">
            <a:avLst>
              <a:gd name="adj" fmla="val 41703"/>
            </a:avLst>
          </a:prstGeom>
          <a:noFill/>
          <a:ln w="38100">
            <a:solidFill>
              <a:srgbClr val="D23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nip Single Corner Rectangle 21"/>
          <p:cNvSpPr/>
          <p:nvPr/>
        </p:nvSpPr>
        <p:spPr>
          <a:xfrm>
            <a:off x="8480491" y="3951281"/>
            <a:ext cx="2160000" cy="2520000"/>
          </a:xfrm>
          <a:prstGeom prst="snip1Rect">
            <a:avLst>
              <a:gd name="adj" fmla="val 41703"/>
            </a:avLst>
          </a:prstGeom>
          <a:noFill/>
          <a:ln w="38100">
            <a:solidFill>
              <a:srgbClr val="279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nip Single Corner Rectangle 22"/>
          <p:cNvSpPr/>
          <p:nvPr/>
        </p:nvSpPr>
        <p:spPr>
          <a:xfrm flipH="1">
            <a:off x="1047094" y="1273768"/>
            <a:ext cx="2160000" cy="2520000"/>
          </a:xfrm>
          <a:prstGeom prst="snip1Rect">
            <a:avLst>
              <a:gd name="adj" fmla="val 41703"/>
            </a:avLst>
          </a:prstGeom>
          <a:noFill/>
          <a:ln w="38100">
            <a:solidFill>
              <a:srgbClr val="3B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nip Single Corner Rectangle 23"/>
          <p:cNvSpPr/>
          <p:nvPr/>
        </p:nvSpPr>
        <p:spPr>
          <a:xfrm flipH="1">
            <a:off x="1047094" y="3951281"/>
            <a:ext cx="2160000" cy="2520000"/>
          </a:xfrm>
          <a:prstGeom prst="snip1Rect">
            <a:avLst>
              <a:gd name="adj" fmla="val 41703"/>
            </a:avLst>
          </a:prstGeom>
          <a:noFill/>
          <a:ln w="38100">
            <a:solidFill>
              <a:srgbClr val="E1D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p:cNvCxnSpPr>
            <a:stCxn id="23" idx="2"/>
          </p:cNvCxnSpPr>
          <p:nvPr/>
        </p:nvCxnSpPr>
        <p:spPr>
          <a:xfrm>
            <a:off x="3207094" y="2533768"/>
            <a:ext cx="2019999" cy="1055492"/>
          </a:xfrm>
          <a:prstGeom prst="line">
            <a:avLst/>
          </a:prstGeom>
          <a:ln w="38100">
            <a:solidFill>
              <a:srgbClr val="3B393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4" idx="2"/>
          </p:cNvCxnSpPr>
          <p:nvPr/>
        </p:nvCxnSpPr>
        <p:spPr>
          <a:xfrm flipV="1">
            <a:off x="3207094" y="5205981"/>
            <a:ext cx="641575" cy="5300"/>
          </a:xfrm>
          <a:prstGeom prst="line">
            <a:avLst/>
          </a:prstGeom>
          <a:ln w="38100">
            <a:solidFill>
              <a:srgbClr val="E1DDD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1" idx="2"/>
          </p:cNvCxnSpPr>
          <p:nvPr/>
        </p:nvCxnSpPr>
        <p:spPr>
          <a:xfrm flipV="1">
            <a:off x="6918846" y="2533768"/>
            <a:ext cx="1561645" cy="1055492"/>
          </a:xfrm>
          <a:prstGeom prst="line">
            <a:avLst/>
          </a:prstGeom>
          <a:ln w="38100">
            <a:solidFill>
              <a:srgbClr val="D23D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2" idx="2"/>
          </p:cNvCxnSpPr>
          <p:nvPr/>
        </p:nvCxnSpPr>
        <p:spPr>
          <a:xfrm>
            <a:off x="6918846" y="5205981"/>
            <a:ext cx="1561645" cy="5300"/>
          </a:xfrm>
          <a:prstGeom prst="line">
            <a:avLst/>
          </a:prstGeom>
          <a:ln w="38100">
            <a:solidFill>
              <a:srgbClr val="2795CB"/>
            </a:solidFill>
          </a:ln>
        </p:spPr>
        <p:style>
          <a:lnRef idx="1">
            <a:schemeClr val="accent1"/>
          </a:lnRef>
          <a:fillRef idx="0">
            <a:schemeClr val="accent1"/>
          </a:fillRef>
          <a:effectRef idx="0">
            <a:schemeClr val="accent1"/>
          </a:effectRef>
          <a:fontRef idx="minor">
            <a:schemeClr val="tx1"/>
          </a:fontRef>
        </p:style>
      </p:cxnSp>
      <p:sp>
        <p:nvSpPr>
          <p:cNvPr id="1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31</a:t>
            </a:fld>
            <a:endParaRPr lang="en-US" smtClean="0">
              <a:solidFill>
                <a:schemeClr val="bg1"/>
              </a:solidFill>
            </a:endParaRPr>
          </a:p>
        </p:txBody>
      </p:sp>
      <p:sp>
        <p:nvSpPr>
          <p:cNvPr id="15" name="Slide Number Placeholder 14"/>
          <p:cNvSpPr>
            <a:spLocks noGrp="1"/>
          </p:cNvSpPr>
          <p:nvPr>
            <p:ph type="sldNum" sz="quarter" idx="12"/>
          </p:nvPr>
        </p:nvSpPr>
        <p:spPr/>
        <p:txBody>
          <a:bodyPr/>
          <a:lstStyle/>
          <a:p>
            <a:fld id="{D45B42A2-12DC-D04A-88D3-A93CC82DF348}" type="slidenum">
              <a:rPr lang="en-US" smtClean="0"/>
              <a:t>31</a:t>
            </a:fld>
            <a:endParaRPr lang="en-US" smtClean="0"/>
          </a:p>
        </p:txBody>
      </p:sp>
    </p:spTree>
    <p:extLst>
      <p:ext uri="{BB962C8B-B14F-4D97-AF65-F5344CB8AC3E}">
        <p14:creationId xmlns:p14="http://schemas.microsoft.com/office/powerpoint/2010/main" val="30384251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2" grpId="0"/>
      <p:bldP spid="21" grpId="0" animBg="1"/>
      <p:bldP spid="22" grpId="0" animBg="1"/>
      <p:bldP spid="23"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fr-BE"/>
              <a:t>Donc ... osez partager </a:t>
            </a:r>
            <a:r>
              <a:rPr lang="fr-BE">
                <a:sym typeface="Wingdings" panose="05000000000000000000" pitchFamily="2" charset="2"/>
              </a:rPr>
              <a:t></a:t>
            </a:r>
          </a:p>
        </p:txBody>
      </p:sp>
      <p:pic>
        <p:nvPicPr>
          <p:cNvPr id="104" name="Picture 10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655" y="3731030"/>
            <a:ext cx="252000" cy="252000"/>
          </a:xfrm>
          <a:prstGeom prst="rect">
            <a:avLst/>
          </a:prstGeom>
        </p:spPr>
      </p:pic>
      <p:pic>
        <p:nvPicPr>
          <p:cNvPr id="105" name="Picture 10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656" y="3722319"/>
            <a:ext cx="252000" cy="252000"/>
          </a:xfrm>
          <a:prstGeom prst="rect">
            <a:avLst/>
          </a:prstGeom>
        </p:spPr>
      </p:pic>
      <p:pic>
        <p:nvPicPr>
          <p:cNvPr id="106" name="Picture 10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946" y="3722319"/>
            <a:ext cx="252000" cy="252000"/>
          </a:xfrm>
          <a:prstGeom prst="rect">
            <a:avLst/>
          </a:prstGeom>
        </p:spPr>
      </p:pic>
      <p:pic>
        <p:nvPicPr>
          <p:cNvPr id="107" name="Picture 10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017" y="3715827"/>
            <a:ext cx="252000" cy="252000"/>
          </a:xfrm>
          <a:prstGeom prst="rect">
            <a:avLst/>
          </a:prstGeom>
        </p:spPr>
      </p:pic>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785" y="3711488"/>
            <a:ext cx="252000" cy="252000"/>
          </a:xfrm>
          <a:prstGeom prst="rect">
            <a:avLst/>
          </a:prstGeom>
        </p:spPr>
      </p:pic>
      <p:pic>
        <p:nvPicPr>
          <p:cNvPr id="109" name="Picture 10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197" y="3713109"/>
            <a:ext cx="252000" cy="252000"/>
          </a:xfrm>
          <a:prstGeom prst="rect">
            <a:avLst/>
          </a:prstGeom>
        </p:spPr>
      </p:pic>
      <p:pic>
        <p:nvPicPr>
          <p:cNvPr id="110" name="Picture 10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196" y="3713108"/>
            <a:ext cx="252000" cy="252000"/>
          </a:xfrm>
          <a:prstGeom prst="rect">
            <a:avLst/>
          </a:prstGeom>
        </p:spPr>
      </p:pic>
      <p:pic>
        <p:nvPicPr>
          <p:cNvPr id="111" name="Picture 1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703" y="3695659"/>
            <a:ext cx="252000" cy="252000"/>
          </a:xfrm>
          <a:prstGeom prst="rect">
            <a:avLst/>
          </a:prstGeom>
        </p:spPr>
      </p:pic>
      <p:pic>
        <p:nvPicPr>
          <p:cNvPr id="112" name="Picture 1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7819" y="3713076"/>
            <a:ext cx="252000" cy="252000"/>
          </a:xfrm>
          <a:prstGeom prst="rect">
            <a:avLst/>
          </a:prstGeom>
        </p:spPr>
      </p:pic>
      <p:pic>
        <p:nvPicPr>
          <p:cNvPr id="113" name="Picture 1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1362" y="3704369"/>
            <a:ext cx="252000" cy="252000"/>
          </a:xfrm>
          <a:prstGeom prst="rect">
            <a:avLst/>
          </a:prstGeom>
        </p:spPr>
      </p:pic>
      <p:pic>
        <p:nvPicPr>
          <p:cNvPr id="114" name="Picture 1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2254" y="3718908"/>
            <a:ext cx="252000" cy="252000"/>
          </a:xfrm>
          <a:prstGeom prst="rect">
            <a:avLst/>
          </a:prstGeom>
        </p:spPr>
      </p:pic>
      <p:pic>
        <p:nvPicPr>
          <p:cNvPr id="115" name="Picture 1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1477" y="3713897"/>
            <a:ext cx="252000" cy="252000"/>
          </a:xfrm>
          <a:prstGeom prst="rect">
            <a:avLst/>
          </a:prstGeom>
        </p:spPr>
      </p:pic>
      <p:pic>
        <p:nvPicPr>
          <p:cNvPr id="116" name="Picture 1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5643" y="3715684"/>
            <a:ext cx="252000" cy="252000"/>
          </a:xfrm>
          <a:prstGeom prst="rect">
            <a:avLst/>
          </a:prstGeom>
        </p:spPr>
      </p:pic>
      <p:pic>
        <p:nvPicPr>
          <p:cNvPr id="117" name="Picture 1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5545" y="3686124"/>
            <a:ext cx="252000" cy="252000"/>
          </a:xfrm>
          <a:prstGeom prst="rect">
            <a:avLst/>
          </a:prstGeom>
        </p:spPr>
      </p:pic>
      <p:pic>
        <p:nvPicPr>
          <p:cNvPr id="118" name="Picture 1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595" y="1314399"/>
            <a:ext cx="252000" cy="252000"/>
          </a:xfrm>
          <a:prstGeom prst="rect">
            <a:avLst/>
          </a:prstGeom>
        </p:spPr>
      </p:pic>
      <p:pic>
        <p:nvPicPr>
          <p:cNvPr id="119" name="Picture 1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020" y="3698418"/>
            <a:ext cx="252000" cy="252000"/>
          </a:xfrm>
          <a:prstGeom prst="rect">
            <a:avLst/>
          </a:prstGeom>
        </p:spPr>
      </p:pic>
      <p:pic>
        <p:nvPicPr>
          <p:cNvPr id="120" name="Picture 1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9881" y="3708757"/>
            <a:ext cx="252000" cy="252000"/>
          </a:xfrm>
          <a:prstGeom prst="rect">
            <a:avLst/>
          </a:prstGeom>
        </p:spPr>
      </p:pic>
      <p:pic>
        <p:nvPicPr>
          <p:cNvPr id="121" name="Picture 1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5555" y="3708757"/>
            <a:ext cx="252000" cy="252000"/>
          </a:xfrm>
          <a:prstGeom prst="rect">
            <a:avLst/>
          </a:prstGeom>
        </p:spPr>
      </p:pic>
      <p:pic>
        <p:nvPicPr>
          <p:cNvPr id="122" name="Picture 1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9075" y="1830427"/>
            <a:ext cx="252000" cy="252000"/>
          </a:xfrm>
          <a:prstGeom prst="rect">
            <a:avLst/>
          </a:prstGeom>
        </p:spPr>
      </p:pic>
      <p:pic>
        <p:nvPicPr>
          <p:cNvPr id="123" name="Picture 1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9849" y="3719172"/>
            <a:ext cx="252000" cy="252000"/>
          </a:xfrm>
          <a:prstGeom prst="rect">
            <a:avLst/>
          </a:prstGeom>
        </p:spPr>
      </p:pic>
      <p:pic>
        <p:nvPicPr>
          <p:cNvPr id="124" name="Picture 1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5122" y="4516704"/>
            <a:ext cx="252000" cy="252000"/>
          </a:xfrm>
          <a:prstGeom prst="rect">
            <a:avLst/>
          </a:prstGeom>
        </p:spPr>
      </p:pic>
      <p:pic>
        <p:nvPicPr>
          <p:cNvPr id="125" name="Picture 1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8303" y="3700017"/>
            <a:ext cx="252000" cy="252000"/>
          </a:xfrm>
          <a:prstGeom prst="rect">
            <a:avLst/>
          </a:prstGeom>
        </p:spPr>
      </p:pic>
      <p:sp>
        <p:nvSpPr>
          <p:cNvPr id="126" name="Rectangle 125"/>
          <p:cNvSpPr/>
          <p:nvPr/>
        </p:nvSpPr>
        <p:spPr>
          <a:xfrm>
            <a:off x="3874902" y="5191956"/>
            <a:ext cx="548096"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7" name="Picture 1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4325" y="1318767"/>
            <a:ext cx="252000" cy="252000"/>
          </a:xfrm>
          <a:prstGeom prst="rect">
            <a:avLst/>
          </a:prstGeom>
        </p:spPr>
      </p:pic>
      <p:grpSp>
        <p:nvGrpSpPr>
          <p:cNvPr id="128" name="Group 127"/>
          <p:cNvGrpSpPr/>
          <p:nvPr/>
        </p:nvGrpSpPr>
        <p:grpSpPr>
          <a:xfrm>
            <a:off x="4739655" y="3484445"/>
            <a:ext cx="2969769" cy="576000"/>
            <a:chOff x="2910855" y="3703725"/>
            <a:chExt cx="2969769" cy="576000"/>
          </a:xfrm>
        </p:grpSpPr>
        <p:sp>
          <p:nvSpPr>
            <p:cNvPr id="129" name="Rectangle 128"/>
            <p:cNvSpPr/>
            <p:nvPr/>
          </p:nvSpPr>
          <p:spPr>
            <a:xfrm>
              <a:off x="3036438" y="3703725"/>
              <a:ext cx="2723147" cy="496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0"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0855" y="3703725"/>
              <a:ext cx="2969769" cy="5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1" name="Group 130"/>
          <p:cNvGrpSpPr/>
          <p:nvPr/>
        </p:nvGrpSpPr>
        <p:grpSpPr>
          <a:xfrm>
            <a:off x="5597943" y="1264767"/>
            <a:ext cx="1288082" cy="395899"/>
            <a:chOff x="3769143" y="1423078"/>
            <a:chExt cx="1288082" cy="395899"/>
          </a:xfrm>
        </p:grpSpPr>
        <p:sp>
          <p:nvSpPr>
            <p:cNvPr id="132" name="Rectangle 131"/>
            <p:cNvSpPr/>
            <p:nvPr/>
          </p:nvSpPr>
          <p:spPr>
            <a:xfrm>
              <a:off x="3769143" y="1423078"/>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 name="Picture 1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7631" y="1423078"/>
              <a:ext cx="1216216" cy="360000"/>
            </a:xfrm>
            <a:prstGeom prst="rect">
              <a:avLst/>
            </a:prstGeom>
          </p:spPr>
        </p:pic>
      </p:grpSp>
      <p:grpSp>
        <p:nvGrpSpPr>
          <p:cNvPr id="134" name="Group 133"/>
          <p:cNvGrpSpPr/>
          <p:nvPr/>
        </p:nvGrpSpPr>
        <p:grpSpPr>
          <a:xfrm>
            <a:off x="5949746" y="6217352"/>
            <a:ext cx="486632" cy="395899"/>
            <a:chOff x="4120946" y="6375663"/>
            <a:chExt cx="486632" cy="395899"/>
          </a:xfrm>
        </p:grpSpPr>
        <p:sp>
          <p:nvSpPr>
            <p:cNvPr id="135" name="Rectangle 134"/>
            <p:cNvSpPr/>
            <p:nvPr/>
          </p:nvSpPr>
          <p:spPr>
            <a:xfrm>
              <a:off x="4120946" y="6375663"/>
              <a:ext cx="428830"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6" name="Picture 7" descr="Homepagina"/>
            <p:cNvPicPr>
              <a:picLocks noChangeAspect="1" noChangeArrowheads="1"/>
            </p:cNvPicPr>
            <p:nvPr/>
          </p:nvPicPr>
          <p:blipFill rotWithShape="1">
            <a:blip r:embed="rId9">
              <a:extLst>
                <a:ext uri="{28A0092B-C50C-407E-A947-70E740481C1C}">
                  <a14:useLocalDpi xmlns:a14="http://schemas.microsoft.com/office/drawing/2010/main" val="0"/>
                </a:ext>
              </a:extLst>
            </a:blip>
            <a:srcRect r="64765" b="868"/>
            <a:stretch/>
          </p:blipFill>
          <p:spPr bwMode="auto">
            <a:xfrm>
              <a:off x="4183900" y="6411298"/>
              <a:ext cx="423678"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7" name="Group 136"/>
          <p:cNvGrpSpPr/>
          <p:nvPr/>
        </p:nvGrpSpPr>
        <p:grpSpPr>
          <a:xfrm>
            <a:off x="7709424" y="2340414"/>
            <a:ext cx="1433577" cy="395899"/>
            <a:chOff x="5880624" y="2498725"/>
            <a:chExt cx="1433577" cy="395899"/>
          </a:xfrm>
        </p:grpSpPr>
        <p:sp>
          <p:nvSpPr>
            <p:cNvPr id="138" name="Rectangle 137"/>
            <p:cNvSpPr/>
            <p:nvPr/>
          </p:nvSpPr>
          <p:spPr>
            <a:xfrm>
              <a:off x="5880624" y="2498725"/>
              <a:ext cx="139467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9" name="Picture 9" descr="Beliris"/>
            <p:cNvPicPr>
              <a:picLocks noChangeAspect="1" noChangeArrowheads="1"/>
            </p:cNvPicPr>
            <p:nvPr/>
          </p:nvPicPr>
          <p:blipFill rotWithShape="1">
            <a:blip r:embed="rId10">
              <a:extLst>
                <a:ext uri="{28A0092B-C50C-407E-A947-70E740481C1C}">
                  <a14:useLocalDpi xmlns:a14="http://schemas.microsoft.com/office/drawing/2010/main" val="0"/>
                </a:ext>
              </a:extLst>
            </a:blip>
            <a:srcRect l="32706" t="32794" r="26969" b="34183"/>
            <a:stretch/>
          </p:blipFill>
          <p:spPr bwMode="auto">
            <a:xfrm>
              <a:off x="5932275" y="2534624"/>
              <a:ext cx="1381926"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0" name="Group 139"/>
          <p:cNvGrpSpPr/>
          <p:nvPr/>
        </p:nvGrpSpPr>
        <p:grpSpPr>
          <a:xfrm>
            <a:off x="3531870" y="4396724"/>
            <a:ext cx="678418" cy="400264"/>
            <a:chOff x="1703070" y="4555035"/>
            <a:chExt cx="678418" cy="400264"/>
          </a:xfrm>
        </p:grpSpPr>
        <p:sp>
          <p:nvSpPr>
            <p:cNvPr id="141" name="Rectangle 140"/>
            <p:cNvSpPr/>
            <p:nvPr/>
          </p:nvSpPr>
          <p:spPr>
            <a:xfrm>
              <a:off x="1703070" y="4555035"/>
              <a:ext cx="678418"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2" name="Picture 1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9286" y="4595299"/>
              <a:ext cx="437247" cy="360000"/>
            </a:xfrm>
            <a:prstGeom prst="rect">
              <a:avLst/>
            </a:prstGeom>
          </p:spPr>
        </p:pic>
      </p:grpSp>
      <p:grpSp>
        <p:nvGrpSpPr>
          <p:cNvPr id="143" name="Group 142"/>
          <p:cNvGrpSpPr/>
          <p:nvPr/>
        </p:nvGrpSpPr>
        <p:grpSpPr>
          <a:xfrm>
            <a:off x="4228734" y="1760802"/>
            <a:ext cx="1288082" cy="436035"/>
            <a:chOff x="2399934" y="1878170"/>
            <a:chExt cx="1288082" cy="395899"/>
          </a:xfrm>
        </p:grpSpPr>
        <p:sp>
          <p:nvSpPr>
            <p:cNvPr id="144" name="Rectangle 143"/>
            <p:cNvSpPr/>
            <p:nvPr/>
          </p:nvSpPr>
          <p:spPr>
            <a:xfrm>
              <a:off x="2399934" y="1878170"/>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5" name="Picture 15" descr="sigedis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3581" y="1898841"/>
              <a:ext cx="925714"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6" name="Group 145"/>
          <p:cNvGrpSpPr/>
          <p:nvPr/>
        </p:nvGrpSpPr>
        <p:grpSpPr>
          <a:xfrm>
            <a:off x="6990290" y="1699312"/>
            <a:ext cx="1288082" cy="401218"/>
            <a:chOff x="5161490" y="1857623"/>
            <a:chExt cx="1288082" cy="401218"/>
          </a:xfrm>
        </p:grpSpPr>
        <p:sp>
          <p:nvSpPr>
            <p:cNvPr id="147" name="Rectangle 146"/>
            <p:cNvSpPr/>
            <p:nvPr/>
          </p:nvSpPr>
          <p:spPr>
            <a:xfrm>
              <a:off x="5161490" y="1857623"/>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8" name="Picture 19" descr="Ho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77323" y="1898841"/>
              <a:ext cx="964525"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9" name="Group 148"/>
          <p:cNvGrpSpPr/>
          <p:nvPr/>
        </p:nvGrpSpPr>
        <p:grpSpPr>
          <a:xfrm>
            <a:off x="8515704" y="3663600"/>
            <a:ext cx="627297" cy="395899"/>
            <a:chOff x="6686904" y="3821911"/>
            <a:chExt cx="627297" cy="395899"/>
          </a:xfrm>
        </p:grpSpPr>
        <p:sp>
          <p:nvSpPr>
            <p:cNvPr id="150" name="Rectangle 149"/>
            <p:cNvSpPr/>
            <p:nvPr/>
          </p:nvSpPr>
          <p:spPr>
            <a:xfrm>
              <a:off x="6686904" y="3821911"/>
              <a:ext cx="627297"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1" name="Picture 2" descr="Rijksinstituut voor Ziekte- en Invaliditeitsverzekering (RIZIV)">
              <a:hlinkClick r:id="rId14"/>
            </p:cNvPr>
            <p:cNvPicPr>
              <a:picLocks noChangeAspect="1" noChangeArrowheads="1"/>
            </p:cNvPicPr>
            <p:nvPr/>
          </p:nvPicPr>
          <p:blipFill>
            <a:blip r:embed="rId1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21963" y="3839861"/>
              <a:ext cx="453333"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2" name="Group 151"/>
          <p:cNvGrpSpPr/>
          <p:nvPr/>
        </p:nvGrpSpPr>
        <p:grpSpPr>
          <a:xfrm>
            <a:off x="3874902" y="2376313"/>
            <a:ext cx="631094" cy="413019"/>
            <a:chOff x="2046102" y="2534624"/>
            <a:chExt cx="631094" cy="413019"/>
          </a:xfrm>
        </p:grpSpPr>
        <p:sp>
          <p:nvSpPr>
            <p:cNvPr id="153" name="Rectangle 152"/>
            <p:cNvSpPr/>
            <p:nvPr/>
          </p:nvSpPr>
          <p:spPr>
            <a:xfrm>
              <a:off x="2046102" y="2551744"/>
              <a:ext cx="631094"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4" name="Picture 1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34198" y="2534624"/>
              <a:ext cx="360000" cy="360000"/>
            </a:xfrm>
            <a:prstGeom prst="rect">
              <a:avLst/>
            </a:prstGeom>
          </p:spPr>
        </p:pic>
      </p:grpSp>
      <p:grpSp>
        <p:nvGrpSpPr>
          <p:cNvPr id="155" name="Group 154"/>
          <p:cNvGrpSpPr/>
          <p:nvPr/>
        </p:nvGrpSpPr>
        <p:grpSpPr>
          <a:xfrm>
            <a:off x="8088497" y="5208097"/>
            <a:ext cx="562266" cy="395899"/>
            <a:chOff x="6259697" y="5366408"/>
            <a:chExt cx="562266" cy="395899"/>
          </a:xfrm>
        </p:grpSpPr>
        <p:sp>
          <p:nvSpPr>
            <p:cNvPr id="156" name="Rectangle 155"/>
            <p:cNvSpPr/>
            <p:nvPr/>
          </p:nvSpPr>
          <p:spPr>
            <a:xfrm>
              <a:off x="6259697" y="5366408"/>
              <a:ext cx="562266"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7" name="Picture 15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55361" y="5402307"/>
              <a:ext cx="375460" cy="360000"/>
            </a:xfrm>
            <a:prstGeom prst="rect">
              <a:avLst/>
            </a:prstGeom>
          </p:spPr>
        </p:pic>
      </p:grpSp>
      <p:grpSp>
        <p:nvGrpSpPr>
          <p:cNvPr id="158" name="Group 157"/>
          <p:cNvGrpSpPr/>
          <p:nvPr/>
        </p:nvGrpSpPr>
        <p:grpSpPr>
          <a:xfrm>
            <a:off x="7181158" y="3990403"/>
            <a:ext cx="654346" cy="552072"/>
            <a:chOff x="5352358" y="4148714"/>
            <a:chExt cx="654346" cy="552072"/>
          </a:xfrm>
        </p:grpSpPr>
        <p:pic>
          <p:nvPicPr>
            <p:cNvPr id="159" name="Picture 1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3531" y="4148714"/>
              <a:ext cx="252000" cy="252000"/>
            </a:xfrm>
            <a:prstGeom prst="rect">
              <a:avLst/>
            </a:prstGeom>
          </p:spPr>
        </p:pic>
        <p:sp>
          <p:nvSpPr>
            <p:cNvPr id="160" name="TextBox 159"/>
            <p:cNvSpPr txBox="1"/>
            <p:nvPr/>
          </p:nvSpPr>
          <p:spPr>
            <a:xfrm>
              <a:off x="5352358" y="4439176"/>
              <a:ext cx="65434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cap="none" normalizeH="0" baseline="0" noProof="0">
                  <a:ln>
                    <a:noFill/>
                  </a:ln>
                  <a:solidFill>
                    <a:prstClr val="black"/>
                  </a:solidFill>
                  <a:uLnTx/>
                  <a:uFillTx/>
                  <a:latin typeface="Arial" panose="020B0604020202020204" pitchFamily="34" charset="0"/>
                  <a:ea typeface="+mn-ea"/>
                  <a:cs typeface="Arial" panose="020B0604020202020204" pitchFamily="34" charset="0"/>
                </a:rPr>
                <a:t>System</a:t>
              </a:r>
            </a:p>
          </p:txBody>
        </p:sp>
      </p:grpSp>
      <p:grpSp>
        <p:nvGrpSpPr>
          <p:cNvPr id="161" name="Group 160"/>
          <p:cNvGrpSpPr/>
          <p:nvPr/>
        </p:nvGrpSpPr>
        <p:grpSpPr>
          <a:xfrm>
            <a:off x="6034325" y="3990403"/>
            <a:ext cx="670376" cy="552072"/>
            <a:chOff x="4386959" y="4148714"/>
            <a:chExt cx="670376" cy="552072"/>
          </a:xfrm>
        </p:grpSpPr>
        <p:pic>
          <p:nvPicPr>
            <p:cNvPr id="162" name="Picture 16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147" y="4148714"/>
              <a:ext cx="252000" cy="252000"/>
            </a:xfrm>
            <a:prstGeom prst="rect">
              <a:avLst/>
            </a:prstGeom>
          </p:spPr>
        </p:pic>
        <p:sp>
          <p:nvSpPr>
            <p:cNvPr id="163" name="TextBox 162"/>
            <p:cNvSpPr txBox="1"/>
            <p:nvPr/>
          </p:nvSpPr>
          <p:spPr>
            <a:xfrm>
              <a:off x="4386959" y="4439176"/>
              <a:ext cx="67037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cap="none" normalizeH="0" baseline="0" noProof="0">
                  <a:ln>
                    <a:noFill/>
                  </a:ln>
                  <a:solidFill>
                    <a:prstClr val="black"/>
                  </a:solidFill>
                  <a:uLnTx/>
                  <a:uFillTx/>
                  <a:latin typeface="Arial" panose="020B0604020202020204" pitchFamily="34" charset="0"/>
                  <a:ea typeface="+mn-ea"/>
                  <a:cs typeface="Arial" panose="020B0604020202020204" pitchFamily="34" charset="0"/>
                </a:rPr>
                <a:t>Product</a:t>
              </a:r>
            </a:p>
          </p:txBody>
        </p:sp>
      </p:grpSp>
      <p:grpSp>
        <p:nvGrpSpPr>
          <p:cNvPr id="164" name="Group 163"/>
          <p:cNvGrpSpPr/>
          <p:nvPr/>
        </p:nvGrpSpPr>
        <p:grpSpPr>
          <a:xfrm>
            <a:off x="4707956" y="3990403"/>
            <a:ext cx="889987" cy="552072"/>
            <a:chOff x="2879156" y="4148714"/>
            <a:chExt cx="889987" cy="552072"/>
          </a:xfrm>
        </p:grpSpPr>
        <p:pic>
          <p:nvPicPr>
            <p:cNvPr id="165" name="Picture 1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8149" y="4148714"/>
              <a:ext cx="252000" cy="252000"/>
            </a:xfrm>
            <a:prstGeom prst="rect">
              <a:avLst/>
            </a:prstGeom>
          </p:spPr>
        </p:pic>
        <p:sp>
          <p:nvSpPr>
            <p:cNvPr id="166" name="TextBox 165"/>
            <p:cNvSpPr txBox="1"/>
            <p:nvPr/>
          </p:nvSpPr>
          <p:spPr>
            <a:xfrm>
              <a:off x="2879156" y="4439176"/>
              <a:ext cx="88998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cap="none" normalizeH="0" baseline="0" noProof="0">
                  <a:ln>
                    <a:noFill/>
                  </a:ln>
                  <a:solidFill>
                    <a:prstClr val="black"/>
                  </a:solidFill>
                  <a:uLnTx/>
                  <a:uFillTx/>
                  <a:latin typeface="Arial" panose="020B0604020202020204" pitchFamily="34" charset="0"/>
                  <a:ea typeface="+mn-ea"/>
                  <a:cs typeface="Arial" panose="020B0604020202020204" pitchFamily="34" charset="0"/>
                </a:rPr>
                <a:t>Framework</a:t>
              </a:r>
            </a:p>
          </p:txBody>
        </p:sp>
      </p:grpSp>
      <p:grpSp>
        <p:nvGrpSpPr>
          <p:cNvPr id="167" name="Group 166"/>
          <p:cNvGrpSpPr/>
          <p:nvPr/>
        </p:nvGrpSpPr>
        <p:grpSpPr>
          <a:xfrm>
            <a:off x="6614955" y="3990403"/>
            <a:ext cx="655949" cy="552072"/>
            <a:chOff x="5027353" y="4148714"/>
            <a:chExt cx="655949" cy="552072"/>
          </a:xfrm>
        </p:grpSpPr>
        <p:pic>
          <p:nvPicPr>
            <p:cNvPr id="168" name="Picture 1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9327" y="4148714"/>
              <a:ext cx="252000" cy="252000"/>
            </a:xfrm>
            <a:prstGeom prst="rect">
              <a:avLst/>
            </a:prstGeom>
          </p:spPr>
        </p:pic>
        <p:sp>
          <p:nvSpPr>
            <p:cNvPr id="169" name="TextBox 168"/>
            <p:cNvSpPr txBox="1"/>
            <p:nvPr/>
          </p:nvSpPr>
          <p:spPr>
            <a:xfrm>
              <a:off x="5027353" y="4439176"/>
              <a:ext cx="65594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cap="none" normalizeH="0" baseline="0" noProof="0">
                  <a:ln>
                    <a:noFill/>
                  </a:ln>
                  <a:solidFill>
                    <a:prstClr val="black"/>
                  </a:solidFill>
                  <a:uLnTx/>
                  <a:uFillTx/>
                  <a:latin typeface="Arial" panose="020B0604020202020204" pitchFamily="34" charset="0"/>
                  <a:ea typeface="+mn-ea"/>
                  <a:cs typeface="Arial" panose="020B0604020202020204" pitchFamily="34" charset="0"/>
                </a:rPr>
                <a:t>Service</a:t>
              </a:r>
            </a:p>
          </p:txBody>
        </p:sp>
      </p:grpSp>
      <p:grpSp>
        <p:nvGrpSpPr>
          <p:cNvPr id="170" name="Group 169"/>
          <p:cNvGrpSpPr/>
          <p:nvPr/>
        </p:nvGrpSpPr>
        <p:grpSpPr>
          <a:xfrm>
            <a:off x="5508197" y="3990403"/>
            <a:ext cx="615874" cy="552072"/>
            <a:chOff x="3783978" y="4148714"/>
            <a:chExt cx="615874" cy="552072"/>
          </a:xfrm>
        </p:grpSpPr>
        <p:pic>
          <p:nvPicPr>
            <p:cNvPr id="171" name="Picture 1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915" y="4148714"/>
              <a:ext cx="252000" cy="252000"/>
            </a:xfrm>
            <a:prstGeom prst="rect">
              <a:avLst/>
            </a:prstGeom>
          </p:spPr>
        </p:pic>
        <p:sp>
          <p:nvSpPr>
            <p:cNvPr id="172" name="TextBox 171"/>
            <p:cNvSpPr txBox="1"/>
            <p:nvPr/>
          </p:nvSpPr>
          <p:spPr>
            <a:xfrm>
              <a:off x="3783978" y="4439176"/>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050" b="0" i="0" u="none" strike="noStrike" cap="none" normalizeH="0" baseline="0" noProof="0">
                  <a:ln>
                    <a:noFill/>
                  </a:ln>
                  <a:solidFill>
                    <a:prstClr val="black"/>
                  </a:solidFill>
                  <a:uLnTx/>
                  <a:uFillTx/>
                  <a:latin typeface="Arial" panose="020B0604020202020204" pitchFamily="34" charset="0"/>
                  <a:ea typeface="+mn-ea"/>
                  <a:cs typeface="Arial" panose="020B0604020202020204" pitchFamily="34" charset="0"/>
                </a:rPr>
                <a:t>Library</a:t>
              </a:r>
            </a:p>
          </p:txBody>
        </p:sp>
      </p:grpSp>
      <p:grpSp>
        <p:nvGrpSpPr>
          <p:cNvPr id="173" name="Group 172"/>
          <p:cNvGrpSpPr/>
          <p:nvPr/>
        </p:nvGrpSpPr>
        <p:grpSpPr>
          <a:xfrm>
            <a:off x="3190539" y="2966376"/>
            <a:ext cx="1237654" cy="378753"/>
            <a:chOff x="1361739" y="3124687"/>
            <a:chExt cx="1237654" cy="378753"/>
          </a:xfrm>
        </p:grpSpPr>
        <p:sp>
          <p:nvSpPr>
            <p:cNvPr id="174" name="Rectangle 173"/>
            <p:cNvSpPr/>
            <p:nvPr/>
          </p:nvSpPr>
          <p:spPr>
            <a:xfrm>
              <a:off x="1361739" y="3128212"/>
              <a:ext cx="1237654" cy="375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5" name="Picture 13" descr="Federaal agentschap voor beroepsrisico's | FEDRIS"/>
            <p:cNvPicPr>
              <a:picLocks noChangeAspect="1" noChangeArrowheads="1"/>
            </p:cNvPicPr>
            <p:nvPr/>
          </p:nvPicPr>
          <p:blipFill rotWithShape="1">
            <a:blip r:embed="rId18">
              <a:extLst>
                <a:ext uri="{28A0092B-C50C-407E-A947-70E740481C1C}">
                  <a14:useLocalDpi xmlns:a14="http://schemas.microsoft.com/office/drawing/2010/main" val="0"/>
                </a:ext>
              </a:extLst>
            </a:blip>
            <a:srcRect b="36758"/>
            <a:stretch/>
          </p:blipFill>
          <p:spPr bwMode="auto">
            <a:xfrm>
              <a:off x="1440119" y="3124687"/>
              <a:ext cx="1149989"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p:cNvGrpSpPr/>
          <p:nvPr/>
        </p:nvGrpSpPr>
        <p:grpSpPr>
          <a:xfrm>
            <a:off x="8418625" y="4677103"/>
            <a:ext cx="594215" cy="440953"/>
            <a:chOff x="6589825" y="4835414"/>
            <a:chExt cx="594215" cy="440953"/>
          </a:xfrm>
        </p:grpSpPr>
        <p:sp>
          <p:nvSpPr>
            <p:cNvPr id="177" name="Rectangle 176"/>
            <p:cNvSpPr/>
            <p:nvPr/>
          </p:nvSpPr>
          <p:spPr>
            <a:xfrm>
              <a:off x="6589825" y="4835414"/>
              <a:ext cx="594215"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8" name="Picture 11" descr="Return to the FOD Beleid en Ondersteuning homepage"/>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68556"/>
            <a:stretch/>
          </p:blipFill>
          <p:spPr bwMode="auto">
            <a:xfrm>
              <a:off x="6612940" y="4897811"/>
              <a:ext cx="377332"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9" name="Group 178"/>
          <p:cNvGrpSpPr/>
          <p:nvPr/>
        </p:nvGrpSpPr>
        <p:grpSpPr>
          <a:xfrm>
            <a:off x="8338201" y="2940249"/>
            <a:ext cx="821808" cy="440953"/>
            <a:chOff x="6509401" y="3098560"/>
            <a:chExt cx="821808" cy="440953"/>
          </a:xfrm>
        </p:grpSpPr>
        <p:sp>
          <p:nvSpPr>
            <p:cNvPr id="180" name="Rectangle 179"/>
            <p:cNvSpPr/>
            <p:nvPr/>
          </p:nvSpPr>
          <p:spPr>
            <a:xfrm>
              <a:off x="6509401" y="3098560"/>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1" name="Picture 18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28867" y="3124687"/>
              <a:ext cx="774878" cy="360000"/>
            </a:xfrm>
            <a:prstGeom prst="rect">
              <a:avLst/>
            </a:prstGeom>
          </p:spPr>
        </p:pic>
      </p:grpSp>
      <p:grpSp>
        <p:nvGrpSpPr>
          <p:cNvPr id="182" name="Group 181"/>
          <p:cNvGrpSpPr/>
          <p:nvPr/>
        </p:nvGrpSpPr>
        <p:grpSpPr>
          <a:xfrm>
            <a:off x="8564623" y="4208784"/>
            <a:ext cx="595386" cy="440953"/>
            <a:chOff x="6735823" y="4367095"/>
            <a:chExt cx="595386" cy="440953"/>
          </a:xfrm>
        </p:grpSpPr>
        <p:sp>
          <p:nvSpPr>
            <p:cNvPr id="183" name="Rectangle 182"/>
            <p:cNvSpPr/>
            <p:nvPr/>
          </p:nvSpPr>
          <p:spPr>
            <a:xfrm>
              <a:off x="6735823" y="4367095"/>
              <a:ext cx="595386"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 name="Picture 183"/>
            <p:cNvPicPr>
              <a:picLocks noChangeAspect="1"/>
            </p:cNvPicPr>
            <p:nvPr/>
          </p:nvPicPr>
          <p:blipFill rotWithShape="1">
            <a:blip r:embed="rId21" cstate="print">
              <a:extLst>
                <a:ext uri="{28A0092B-C50C-407E-A947-70E740481C1C}">
                  <a14:useLocalDpi xmlns:a14="http://schemas.microsoft.com/office/drawing/2010/main" val="0"/>
                </a:ext>
              </a:extLst>
            </a:blip>
            <a:srcRect l="68012"/>
            <a:stretch/>
          </p:blipFill>
          <p:spPr>
            <a:xfrm>
              <a:off x="6743733" y="4393315"/>
              <a:ext cx="506696" cy="360000"/>
            </a:xfrm>
            <a:prstGeom prst="rect">
              <a:avLst/>
            </a:prstGeom>
          </p:spPr>
        </p:pic>
      </p:grpSp>
      <p:grpSp>
        <p:nvGrpSpPr>
          <p:cNvPr id="185" name="Group 184"/>
          <p:cNvGrpSpPr/>
          <p:nvPr/>
        </p:nvGrpSpPr>
        <p:grpSpPr>
          <a:xfrm>
            <a:off x="7562674" y="5731074"/>
            <a:ext cx="821808" cy="440953"/>
            <a:chOff x="5733874" y="5889385"/>
            <a:chExt cx="821808" cy="440953"/>
          </a:xfrm>
        </p:grpSpPr>
        <p:sp>
          <p:nvSpPr>
            <p:cNvPr id="186" name="Rectangle 185"/>
            <p:cNvSpPr/>
            <p:nvPr/>
          </p:nvSpPr>
          <p:spPr>
            <a:xfrm>
              <a:off x="5733874" y="5889385"/>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7" name="Picture 186"/>
            <p:cNvPicPr>
              <a:picLocks noChangeAspect="1"/>
            </p:cNvPicPr>
            <p:nvPr/>
          </p:nvPicPr>
          <p:blipFill rotWithShape="1">
            <a:blip r:embed="rId22" cstate="print">
              <a:extLst>
                <a:ext uri="{28A0092B-C50C-407E-A947-70E740481C1C}">
                  <a14:useLocalDpi xmlns:a14="http://schemas.microsoft.com/office/drawing/2010/main" val="0"/>
                </a:ext>
              </a:extLst>
            </a:blip>
            <a:srcRect r="66518"/>
            <a:stretch/>
          </p:blipFill>
          <p:spPr>
            <a:xfrm>
              <a:off x="5788977" y="5906803"/>
              <a:ext cx="470721" cy="360000"/>
            </a:xfrm>
            <a:prstGeom prst="rect">
              <a:avLst/>
            </a:prstGeom>
          </p:spPr>
        </p:pic>
      </p:grpSp>
      <p:sp>
        <p:nvSpPr>
          <p:cNvPr id="188" name="Rectangle 187"/>
          <p:cNvSpPr/>
          <p:nvPr/>
        </p:nvSpPr>
        <p:spPr>
          <a:xfrm>
            <a:off x="6816929" y="6065744"/>
            <a:ext cx="821808" cy="633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9" name="Picture 188"/>
          <p:cNvPicPr>
            <a:picLocks noChangeAspect="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t="13118" r="56941" b="9472"/>
          <a:stretch/>
        </p:blipFill>
        <p:spPr>
          <a:xfrm>
            <a:off x="6886025" y="6108492"/>
            <a:ext cx="600753" cy="360000"/>
          </a:xfrm>
          <a:prstGeom prst="rect">
            <a:avLst/>
          </a:prstGeom>
        </p:spPr>
      </p:pic>
      <p:sp>
        <p:nvSpPr>
          <p:cNvPr id="190" name="Rectangle 189"/>
          <p:cNvSpPr/>
          <p:nvPr/>
        </p:nvSpPr>
        <p:spPr>
          <a:xfrm>
            <a:off x="5026949" y="6030908"/>
            <a:ext cx="821808" cy="600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1" name="Picture 190"/>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55262" y="6038697"/>
            <a:ext cx="598101" cy="468000"/>
          </a:xfrm>
          <a:prstGeom prst="rect">
            <a:avLst/>
          </a:prstGeom>
        </p:spPr>
      </p:pic>
      <p:grpSp>
        <p:nvGrpSpPr>
          <p:cNvPr id="192" name="Group 191"/>
          <p:cNvGrpSpPr/>
          <p:nvPr/>
        </p:nvGrpSpPr>
        <p:grpSpPr>
          <a:xfrm>
            <a:off x="4332922" y="5718801"/>
            <a:ext cx="821808" cy="440953"/>
            <a:chOff x="2504122" y="5877112"/>
            <a:chExt cx="821808" cy="440953"/>
          </a:xfrm>
        </p:grpSpPr>
        <p:sp>
          <p:nvSpPr>
            <p:cNvPr id="193" name="Rectangle 192"/>
            <p:cNvSpPr/>
            <p:nvPr/>
          </p:nvSpPr>
          <p:spPr>
            <a:xfrm>
              <a:off x="2504122" y="5877112"/>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4" name="Picture 2" descr="Home">
              <a:hlinkClick r:id="rId25" tooltip="Home"/>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r="76210"/>
            <a:stretch/>
          </p:blipFill>
          <p:spPr bwMode="auto">
            <a:xfrm>
              <a:off x="2680146" y="5913361"/>
              <a:ext cx="527044"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5" name="Group 194"/>
          <p:cNvGrpSpPr/>
          <p:nvPr/>
        </p:nvGrpSpPr>
        <p:grpSpPr>
          <a:xfrm>
            <a:off x="3744593" y="5144183"/>
            <a:ext cx="821808" cy="440953"/>
            <a:chOff x="1915793" y="5302494"/>
            <a:chExt cx="821808" cy="440953"/>
          </a:xfrm>
        </p:grpSpPr>
        <p:sp>
          <p:nvSpPr>
            <p:cNvPr id="196" name="Rectangle 195"/>
            <p:cNvSpPr/>
            <p:nvPr/>
          </p:nvSpPr>
          <p:spPr>
            <a:xfrm>
              <a:off x="1915793" y="5302494"/>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7" name="Picture 196"/>
            <p:cNvPicPr>
              <a:picLocks noChangeAspect="1"/>
            </p:cNvPicPr>
            <p:nvPr/>
          </p:nvPicPr>
          <p:blipFill>
            <a:blip r:embed="rId27">
              <a:clrChange>
                <a:clrFrom>
                  <a:srgbClr val="FFFFFF"/>
                </a:clrFrom>
                <a:clrTo>
                  <a:srgbClr val="FFFFFF">
                    <a:alpha val="0"/>
                  </a:srgbClr>
                </a:clrTo>
              </a:clrChange>
            </a:blip>
            <a:stretch>
              <a:fillRect/>
            </a:stretch>
          </p:blipFill>
          <p:spPr>
            <a:xfrm>
              <a:off x="2153489" y="5350267"/>
              <a:ext cx="456000" cy="360000"/>
            </a:xfrm>
            <a:prstGeom prst="rect">
              <a:avLst/>
            </a:prstGeom>
          </p:spPr>
        </p:pic>
      </p:grpSp>
      <p:grpSp>
        <p:nvGrpSpPr>
          <p:cNvPr id="198" name="Group 197"/>
          <p:cNvGrpSpPr/>
          <p:nvPr/>
        </p:nvGrpSpPr>
        <p:grpSpPr>
          <a:xfrm>
            <a:off x="3053094" y="3625637"/>
            <a:ext cx="1362442" cy="440953"/>
            <a:chOff x="1224294" y="3783948"/>
            <a:chExt cx="1362442" cy="440953"/>
          </a:xfrm>
        </p:grpSpPr>
        <p:sp>
          <p:nvSpPr>
            <p:cNvPr id="199" name="Rectangle 198"/>
            <p:cNvSpPr/>
            <p:nvPr/>
          </p:nvSpPr>
          <p:spPr>
            <a:xfrm>
              <a:off x="1224294" y="3783948"/>
              <a:ext cx="1348310"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0" name="Picture 17" descr="Return to the FPS Finances homepage"/>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413136" y="3839861"/>
              <a:ext cx="1173600" cy="36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29"/>
          <a:stretch>
            <a:fillRect/>
          </a:stretch>
        </p:blipFill>
        <p:spPr>
          <a:xfrm>
            <a:off x="4700138" y="3317183"/>
            <a:ext cx="617404" cy="647893"/>
          </a:xfrm>
          <a:prstGeom prst="rect">
            <a:avLst/>
          </a:prstGeom>
        </p:spPr>
      </p:pic>
      <p:sp>
        <p:nvSpPr>
          <p:cNvPr id="101"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32</a:t>
            </a:fld>
            <a:endParaRPr lang="en-US" smtClean="0">
              <a:solidFill>
                <a:schemeClr val="bg1"/>
              </a:solidFill>
            </a:endParaRPr>
          </a:p>
        </p:txBody>
      </p:sp>
      <p:sp>
        <p:nvSpPr>
          <p:cNvPr id="7" name="Slide Number Placeholder 6"/>
          <p:cNvSpPr>
            <a:spLocks noGrp="1"/>
          </p:cNvSpPr>
          <p:nvPr>
            <p:ph type="sldNum" sz="quarter" idx="12"/>
          </p:nvPr>
        </p:nvSpPr>
        <p:spPr/>
        <p:txBody>
          <a:bodyPr/>
          <a:lstStyle/>
          <a:p>
            <a:fld id="{D45B42A2-12DC-D04A-88D3-A93CC82DF348}" type="slidenum">
              <a:rPr lang="en-US" smtClean="0"/>
              <a:t>32</a:t>
            </a:fld>
            <a:endParaRPr lang="en-US" smtClean="0"/>
          </a:p>
        </p:txBody>
      </p:sp>
    </p:spTree>
    <p:extLst>
      <p:ext uri="{BB962C8B-B14F-4D97-AF65-F5344CB8AC3E}">
        <p14:creationId xmlns:p14="http://schemas.microsoft.com/office/powerpoint/2010/main" val="34429435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2.22222E-6 L 1.66667E-6 0.34259 " pathEditMode="relative" rAng="0" ptsTypes="AA">
                                      <p:cBhvr>
                                        <p:cTn id="6" dur="2000" fill="hold"/>
                                        <p:tgtEl>
                                          <p:spTgt spid="127"/>
                                        </p:tgtEl>
                                        <p:attrNameLst>
                                          <p:attrName>ppt_x</p:attrName>
                                          <p:attrName>ppt_y</p:attrName>
                                        </p:attrNameLst>
                                      </p:cBhvr>
                                      <p:rCtr x="0" y="17130"/>
                                    </p:animMotion>
                                  </p:childTnLst>
                                </p:cTn>
                              </p:par>
                              <p:par>
                                <p:cTn id="7" presetID="1" presetClass="entr" presetSubtype="0" fill="hold" nodeType="withEffect">
                                  <p:stCondLst>
                                    <p:cond delay="2000"/>
                                  </p:stCondLst>
                                  <p:childTnLst>
                                    <p:set>
                                      <p:cBhvr>
                                        <p:cTn id="8" dur="1" fill="hold">
                                          <p:stCondLst>
                                            <p:cond delay="0"/>
                                          </p:stCondLst>
                                        </p:cTn>
                                        <p:tgtEl>
                                          <p:spTgt spid="164"/>
                                        </p:tgtEl>
                                        <p:attrNameLst>
                                          <p:attrName>style.visibility</p:attrName>
                                        </p:attrNameLst>
                                      </p:cBhvr>
                                      <p:to>
                                        <p:strVal val="visible"/>
                                      </p:to>
                                    </p:set>
                                  </p:childTnLst>
                                </p:cTn>
                              </p:par>
                              <p:par>
                                <p:cTn id="9" presetID="50" presetClass="path" presetSubtype="0" accel="50000" decel="50000" fill="hold" nodeType="withEffect">
                                  <p:stCondLst>
                                    <p:cond delay="2500"/>
                                  </p:stCondLst>
                                  <p:childTnLst>
                                    <p:animMotion origin="layout" path="M 1.25E-6 1.48148E-6 L 1.25E-6 0.11296 C 1.25E-6 0.16342 -0.03984 0.22616 -0.07266 0.22616 L -0.14623 0.22616 " pathEditMode="relative" rAng="5400000" ptsTypes="AAAA">
                                      <p:cBhvr>
                                        <p:cTn id="10" dur="2000" fill="hold"/>
                                        <p:tgtEl>
                                          <p:spTgt spid="125"/>
                                        </p:tgtEl>
                                        <p:attrNameLst>
                                          <p:attrName>ppt_x</p:attrName>
                                          <p:attrName>ppt_y</p:attrName>
                                        </p:attrNameLst>
                                      </p:cBhvr>
                                      <p:rCtr x="-7305" y="11296"/>
                                    </p:animMotion>
                                  </p:childTnLst>
                                </p:cTn>
                              </p:par>
                              <p:par>
                                <p:cTn id="11" presetID="50" presetClass="path" presetSubtype="0" accel="50000" decel="50000" fill="hold" nodeType="withEffect">
                                  <p:stCondLst>
                                    <p:cond delay="2500"/>
                                  </p:stCondLst>
                                  <p:childTnLst>
                                    <p:animMotion origin="layout" path="M -4.375E-6 2.22222E-6 L -4.375E-6 0.11736 C -4.375E-6 0.16991 0.05665 0.23541 0.10287 0.23541 L 0.20638 0.23541 " pathEditMode="relative" rAng="5400000" ptsTypes="AAAA">
                                      <p:cBhvr>
                                        <p:cTn id="12" dur="2000" fill="hold"/>
                                        <p:tgtEl>
                                          <p:spTgt spid="113"/>
                                        </p:tgtEl>
                                        <p:attrNameLst>
                                          <p:attrName>ppt_x</p:attrName>
                                          <p:attrName>ppt_y</p:attrName>
                                        </p:attrNameLst>
                                      </p:cBhvr>
                                      <p:rCtr x="10326" y="11759"/>
                                    </p:animMotion>
                                  </p:childTnLst>
                                </p:cTn>
                              </p:par>
                              <p:par>
                                <p:cTn id="13" presetID="42" presetClass="path" presetSubtype="0" accel="50000" decel="50000" fill="hold" nodeType="withEffect">
                                  <p:stCondLst>
                                    <p:cond delay="2500"/>
                                  </p:stCondLst>
                                  <p:childTnLst>
                                    <p:animMotion origin="layout" path="M -2.08333E-6 -1.85185E-6 L -0.19909 -0.09491 " pathEditMode="relative" rAng="0" ptsTypes="AA">
                                      <p:cBhvr>
                                        <p:cTn id="14" dur="2000" fill="hold"/>
                                        <p:tgtEl>
                                          <p:spTgt spid="112"/>
                                        </p:tgtEl>
                                        <p:attrNameLst>
                                          <p:attrName>ppt_x</p:attrName>
                                          <p:attrName>ppt_y</p:attrName>
                                        </p:attrNameLst>
                                      </p:cBhvr>
                                      <p:rCtr x="-9961" y="-4745"/>
                                    </p:animMotion>
                                  </p:childTnLst>
                                </p:cTn>
                              </p:par>
                              <p:par>
                                <p:cTn id="15" presetID="42" presetClass="path" presetSubtype="0" accel="50000" decel="50000" fill="hold" nodeType="withEffect">
                                  <p:stCondLst>
                                    <p:cond delay="2500"/>
                                  </p:stCondLst>
                                  <p:childTnLst>
                                    <p:animMotion origin="layout" path="M 0.01028 -0.02686 L 0.22552 0.10023 " pathEditMode="relative" rAng="0" ptsTypes="AA">
                                      <p:cBhvr>
                                        <p:cTn id="16" dur="2000" fill="hold"/>
                                        <p:tgtEl>
                                          <p:spTgt spid="111"/>
                                        </p:tgtEl>
                                        <p:attrNameLst>
                                          <p:attrName>ppt_x</p:attrName>
                                          <p:attrName>ppt_y</p:attrName>
                                        </p:attrNameLst>
                                      </p:cBhvr>
                                      <p:rCtr x="10755" y="6343"/>
                                    </p:animMotion>
                                  </p:childTnLst>
                                </p:cTn>
                              </p:par>
                              <p:par>
                                <p:cTn id="17" presetID="50" presetClass="path" presetSubtype="0" accel="50000" decel="50000" fill="hold" nodeType="withEffect">
                                  <p:stCondLst>
                                    <p:cond delay="5000"/>
                                  </p:stCondLst>
                                  <p:childTnLst>
                                    <p:animMotion origin="layout" path="M -0.00117 -0.00116 L 0.12435 -0.00116 C 0.1806 -0.00116 0.25013 -0.03495 0.25013 -0.06204 L 0.25013 -0.12245 " pathEditMode="relative" rAng="0" ptsTypes="AAAA">
                                      <p:cBhvr>
                                        <p:cTn id="18" dur="2000" fill="hold"/>
                                        <p:tgtEl>
                                          <p:spTgt spid="124"/>
                                        </p:tgtEl>
                                        <p:attrNameLst>
                                          <p:attrName>ppt_x</p:attrName>
                                          <p:attrName>ppt_y</p:attrName>
                                        </p:attrNameLst>
                                      </p:cBhvr>
                                      <p:rCtr x="12565" y="-6065"/>
                                    </p:animMotion>
                                  </p:childTnLst>
                                </p:cTn>
                              </p:par>
                              <p:par>
                                <p:cTn id="19" presetID="1" presetClass="entr" presetSubtype="0" fill="hold" nodeType="withEffect">
                                  <p:stCondLst>
                                    <p:cond delay="7000"/>
                                  </p:stCondLst>
                                  <p:childTnLst>
                                    <p:set>
                                      <p:cBhvr>
                                        <p:cTn id="20" dur="1" fill="hold">
                                          <p:stCondLst>
                                            <p:cond delay="0"/>
                                          </p:stCondLst>
                                        </p:cTn>
                                        <p:tgtEl>
                                          <p:spTgt spid="161"/>
                                        </p:tgtEl>
                                        <p:attrNameLst>
                                          <p:attrName>style.visibility</p:attrName>
                                        </p:attrNameLst>
                                      </p:cBhvr>
                                      <p:to>
                                        <p:strVal val="visible"/>
                                      </p:to>
                                    </p:set>
                                  </p:childTnLst>
                                </p:cTn>
                              </p:par>
                              <p:par>
                                <p:cTn id="21" presetID="42" presetClass="path" presetSubtype="0" accel="50000" decel="50000" fill="hold" nodeType="withEffect">
                                  <p:stCondLst>
                                    <p:cond delay="7500"/>
                                  </p:stCondLst>
                                  <p:childTnLst>
                                    <p:animMotion origin="layout" path="M 2.08333E-7 2.22222E-6 L 0.18008 0.15926 " pathEditMode="relative" rAng="0" ptsTypes="AA">
                                      <p:cBhvr>
                                        <p:cTn id="22" dur="2000" fill="hold"/>
                                        <p:tgtEl>
                                          <p:spTgt spid="123"/>
                                        </p:tgtEl>
                                        <p:attrNameLst>
                                          <p:attrName>ppt_x</p:attrName>
                                          <p:attrName>ppt_y</p:attrName>
                                        </p:attrNameLst>
                                      </p:cBhvr>
                                      <p:rCtr x="8997" y="7963"/>
                                    </p:animMotion>
                                  </p:childTnLst>
                                </p:cTn>
                              </p:par>
                              <p:par>
                                <p:cTn id="23" presetID="42" presetClass="path" presetSubtype="0" accel="50000" decel="50000" fill="hold" nodeType="withEffect">
                                  <p:stCondLst>
                                    <p:cond delay="7500"/>
                                  </p:stCondLst>
                                  <p:childTnLst>
                                    <p:animMotion origin="layout" path="M -1.25E-6 -1.85185E-6 L 0.07513 0.35209 " pathEditMode="relative" rAng="0" ptsTypes="AA">
                                      <p:cBhvr>
                                        <p:cTn id="24" dur="2000" fill="hold"/>
                                        <p:tgtEl>
                                          <p:spTgt spid="115"/>
                                        </p:tgtEl>
                                        <p:attrNameLst>
                                          <p:attrName>ppt_x</p:attrName>
                                          <p:attrName>ppt_y</p:attrName>
                                        </p:attrNameLst>
                                      </p:cBhvr>
                                      <p:rCtr x="3750" y="17593"/>
                                    </p:animMotion>
                                  </p:childTnLst>
                                </p:cTn>
                              </p:par>
                              <p:par>
                                <p:cTn id="25" presetID="42" presetClass="path" presetSubtype="0" accel="50000" decel="50000" fill="hold" nodeType="withEffect">
                                  <p:stCondLst>
                                    <p:cond delay="7500"/>
                                  </p:stCondLst>
                                  <p:childTnLst>
                                    <p:animMotion origin="layout" path="M 8.33333E-7 -3.33333E-6 L -0.14336 0.30116 " pathEditMode="relative" rAng="0" ptsTypes="AA">
                                      <p:cBhvr>
                                        <p:cTn id="26" dur="2000" fill="hold"/>
                                        <p:tgtEl>
                                          <p:spTgt spid="116"/>
                                        </p:tgtEl>
                                        <p:attrNameLst>
                                          <p:attrName>ppt_x</p:attrName>
                                          <p:attrName>ppt_y</p:attrName>
                                        </p:attrNameLst>
                                      </p:cBhvr>
                                      <p:rCtr x="-7174" y="15046"/>
                                    </p:animMotion>
                                  </p:childTnLst>
                                </p:cTn>
                              </p:par>
                              <p:par>
                                <p:cTn id="27" presetID="42" presetClass="path" presetSubtype="0" accel="50000" decel="50000" fill="hold" nodeType="withEffect">
                                  <p:stCondLst>
                                    <p:cond delay="7500"/>
                                  </p:stCondLst>
                                  <p:childTnLst>
                                    <p:animMotion origin="layout" path="M 0.01172 -0.01875 L -0.12917 -0.26806 " pathEditMode="relative" rAng="0" ptsTypes="AA">
                                      <p:cBhvr>
                                        <p:cTn id="28" dur="2000" fill="hold"/>
                                        <p:tgtEl>
                                          <p:spTgt spid="114"/>
                                        </p:tgtEl>
                                        <p:attrNameLst>
                                          <p:attrName>ppt_x</p:attrName>
                                          <p:attrName>ppt_y</p:attrName>
                                        </p:attrNameLst>
                                      </p:cBhvr>
                                      <p:rCtr x="-7044" y="-12477"/>
                                    </p:animMotion>
                                  </p:childTnLst>
                                </p:cTn>
                              </p:par>
                              <p:par>
                                <p:cTn id="29" presetID="42" presetClass="path" presetSubtype="0" accel="50000" decel="50000" fill="hold" nodeType="withEffect">
                                  <p:stCondLst>
                                    <p:cond delay="10000"/>
                                  </p:stCondLst>
                                  <p:childTnLst>
                                    <p:animMotion origin="layout" path="M -1.875E-6 -4.81481E-6 L -0.16146 0.2676 " pathEditMode="relative" rAng="0" ptsTypes="AA">
                                      <p:cBhvr>
                                        <p:cTn id="30" dur="2000" fill="hold"/>
                                        <p:tgtEl>
                                          <p:spTgt spid="122"/>
                                        </p:tgtEl>
                                        <p:attrNameLst>
                                          <p:attrName>ppt_x</p:attrName>
                                          <p:attrName>ppt_y</p:attrName>
                                        </p:attrNameLst>
                                      </p:cBhvr>
                                      <p:rCtr x="-8073" y="13380"/>
                                    </p:animMotion>
                                  </p:childTnLst>
                                </p:cTn>
                              </p:par>
                              <p:par>
                                <p:cTn id="31" presetID="1" presetClass="entr" presetSubtype="0" fill="hold" nodeType="withEffect">
                                  <p:stCondLst>
                                    <p:cond delay="12000"/>
                                  </p:stCondLst>
                                  <p:childTnLst>
                                    <p:set>
                                      <p:cBhvr>
                                        <p:cTn id="32" dur="1" fill="hold">
                                          <p:stCondLst>
                                            <p:cond delay="0"/>
                                          </p:stCondLst>
                                        </p:cTn>
                                        <p:tgtEl>
                                          <p:spTgt spid="167"/>
                                        </p:tgtEl>
                                        <p:attrNameLst>
                                          <p:attrName>style.visibility</p:attrName>
                                        </p:attrNameLst>
                                      </p:cBhvr>
                                      <p:to>
                                        <p:strVal val="visible"/>
                                      </p:to>
                                    </p:set>
                                  </p:childTnLst>
                                </p:cTn>
                              </p:par>
                              <p:par>
                                <p:cTn id="33" presetID="42" presetClass="path" presetSubtype="0" accel="50000" decel="50000" fill="hold" nodeType="withEffect">
                                  <p:stCondLst>
                                    <p:cond delay="12500"/>
                                  </p:stCondLst>
                                  <p:childTnLst>
                                    <p:animMotion origin="layout" path="M 4.16667E-6 2.59259E-6 L 0.00208 -0.34861 " pathEditMode="relative" rAng="0" ptsTypes="AA">
                                      <p:cBhvr>
                                        <p:cTn id="34" dur="2000" fill="hold"/>
                                        <p:tgtEl>
                                          <p:spTgt spid="121"/>
                                        </p:tgtEl>
                                        <p:attrNameLst>
                                          <p:attrName>ppt_x</p:attrName>
                                          <p:attrName>ppt_y</p:attrName>
                                        </p:attrNameLst>
                                      </p:cBhvr>
                                      <p:rCtr x="104" y="-17431"/>
                                    </p:animMotion>
                                  </p:childTnLst>
                                </p:cTn>
                              </p:par>
                              <p:par>
                                <p:cTn id="35" presetID="42" presetClass="path" presetSubtype="0" accel="50000" decel="50000" fill="hold" nodeType="withEffect">
                                  <p:stCondLst>
                                    <p:cond delay="12500"/>
                                  </p:stCondLst>
                                  <p:childTnLst>
                                    <p:animMotion origin="layout" path="M 4.58333E-6 -1.85185E-6 L 0.22291 -0.0993 " pathEditMode="relative" rAng="0" ptsTypes="AA">
                                      <p:cBhvr>
                                        <p:cTn id="36" dur="2000" fill="hold"/>
                                        <p:tgtEl>
                                          <p:spTgt spid="110"/>
                                        </p:tgtEl>
                                        <p:attrNameLst>
                                          <p:attrName>ppt_x</p:attrName>
                                          <p:attrName>ppt_y</p:attrName>
                                        </p:attrNameLst>
                                      </p:cBhvr>
                                      <p:rCtr x="11146" y="-4977"/>
                                    </p:animMotion>
                                  </p:childTnLst>
                                </p:cTn>
                              </p:par>
                              <p:par>
                                <p:cTn id="37" presetID="42" presetClass="path" presetSubtype="0" accel="50000" decel="50000" fill="hold" nodeType="withEffect">
                                  <p:stCondLst>
                                    <p:cond delay="12500"/>
                                  </p:stCondLst>
                                  <p:childTnLst>
                                    <p:animMotion origin="layout" path="M 4.58333E-6 -1.85185E-6 L -0.21368 0.00023 " pathEditMode="relative" rAng="0" ptsTypes="AA">
                                      <p:cBhvr>
                                        <p:cTn id="38" dur="2000" fill="hold"/>
                                        <p:tgtEl>
                                          <p:spTgt spid="109"/>
                                        </p:tgtEl>
                                        <p:attrNameLst>
                                          <p:attrName>ppt_x</p:attrName>
                                          <p:attrName>ppt_y</p:attrName>
                                        </p:attrNameLst>
                                      </p:cBhvr>
                                      <p:rCtr x="-10690" y="0"/>
                                    </p:animMotion>
                                  </p:childTnLst>
                                </p:cTn>
                              </p:par>
                              <p:par>
                                <p:cTn id="39" presetID="42" presetClass="path" presetSubtype="0" accel="50000" decel="50000" fill="hold" nodeType="withEffect">
                                  <p:stCondLst>
                                    <p:cond delay="15000"/>
                                  </p:stCondLst>
                                  <p:childTnLst>
                                    <p:animMotion origin="layout" path="M 1.875E-6 2.59259E-6 L -0.29167 -0.00625 " pathEditMode="relative" rAng="0" ptsTypes="AA">
                                      <p:cBhvr>
                                        <p:cTn id="40" dur="2000" fill="hold"/>
                                        <p:tgtEl>
                                          <p:spTgt spid="120"/>
                                        </p:tgtEl>
                                        <p:attrNameLst>
                                          <p:attrName>ppt_x</p:attrName>
                                          <p:attrName>ppt_y</p:attrName>
                                        </p:attrNameLst>
                                      </p:cBhvr>
                                      <p:rCtr x="-14583" y="-324"/>
                                    </p:animMotion>
                                  </p:childTnLst>
                                </p:cTn>
                              </p:par>
                              <p:par>
                                <p:cTn id="41" presetID="1" presetClass="entr" presetSubtype="0" fill="hold" nodeType="withEffect">
                                  <p:stCondLst>
                                    <p:cond delay="17000"/>
                                  </p:stCondLst>
                                  <p:childTnLst>
                                    <p:set>
                                      <p:cBhvr>
                                        <p:cTn id="42" dur="1" fill="hold">
                                          <p:stCondLst>
                                            <p:cond delay="0"/>
                                          </p:stCondLst>
                                        </p:cTn>
                                        <p:tgtEl>
                                          <p:spTgt spid="170"/>
                                        </p:tgtEl>
                                        <p:attrNameLst>
                                          <p:attrName>style.visibility</p:attrName>
                                        </p:attrNameLst>
                                      </p:cBhvr>
                                      <p:to>
                                        <p:strVal val="visible"/>
                                      </p:to>
                                    </p:set>
                                  </p:childTnLst>
                                </p:cTn>
                              </p:par>
                              <p:par>
                                <p:cTn id="43" presetID="50" presetClass="path" presetSubtype="0" accel="50000" decel="50000" fill="hold" nodeType="withEffect">
                                  <p:stCondLst>
                                    <p:cond delay="17500"/>
                                  </p:stCondLst>
                                  <p:childTnLst>
                                    <p:animMotion origin="layout" path="M -0.16731 -0.18843 L -0.08372 -0.18843 C -0.04635 -0.18843 -2.70833E-6 -0.13681 -2.70833E-6 -0.09421 L -2.70833E-6 -3.78387E-17 " pathEditMode="relative" rAng="0" ptsTypes="AAAA">
                                      <p:cBhvr>
                                        <p:cTn id="44" dur="2000" spd="-100000" fill="hold"/>
                                        <p:tgtEl>
                                          <p:spTgt spid="119"/>
                                        </p:tgtEl>
                                        <p:attrNameLst>
                                          <p:attrName>ppt_x</p:attrName>
                                          <p:attrName>ppt_y</p:attrName>
                                        </p:attrNameLst>
                                      </p:cBhvr>
                                      <p:rCtr x="8359" y="9421"/>
                                    </p:animMotion>
                                  </p:childTnLst>
                                </p:cTn>
                              </p:par>
                              <p:par>
                                <p:cTn id="45" presetID="42" presetClass="path" presetSubtype="0" accel="50000" decel="50000" fill="hold" nodeType="withEffect">
                                  <p:stCondLst>
                                    <p:cond delay="17500"/>
                                  </p:stCondLst>
                                  <p:childTnLst>
                                    <p:animMotion origin="layout" path="M -6.25E-7 -3.7037E-7 L -0.08138 0.36667 " pathEditMode="relative" rAng="0" ptsTypes="AA">
                                      <p:cBhvr>
                                        <p:cTn id="46" dur="2000" fill="hold"/>
                                        <p:tgtEl>
                                          <p:spTgt spid="108"/>
                                        </p:tgtEl>
                                        <p:attrNameLst>
                                          <p:attrName>ppt_x</p:attrName>
                                          <p:attrName>ppt_y</p:attrName>
                                        </p:attrNameLst>
                                      </p:cBhvr>
                                      <p:rCtr x="-4076" y="18333"/>
                                    </p:animMotion>
                                  </p:childTnLst>
                                </p:cTn>
                              </p:par>
                              <p:par>
                                <p:cTn id="47" presetID="50" presetClass="path" presetSubtype="0" accel="50000" decel="50000" fill="hold" nodeType="withEffect">
                                  <p:stCondLst>
                                    <p:cond delay="17500"/>
                                  </p:stCondLst>
                                  <p:childTnLst>
                                    <p:animMotion origin="layout" path="M 0.13815 0.31157 L 0.06875 0.31157 C 0.03789 0.31157 -3.54167E-6 0.22546 -3.54167E-6 0.15579 L -3.54167E-6 1.48148E-6 " pathEditMode="relative" rAng="0" ptsTypes="AAAA">
                                      <p:cBhvr>
                                        <p:cTn id="48" dur="2000" spd="-100000" fill="hold"/>
                                        <p:tgtEl>
                                          <p:spTgt spid="107"/>
                                        </p:tgtEl>
                                        <p:attrNameLst>
                                          <p:attrName>ppt_x</p:attrName>
                                          <p:attrName>ppt_y</p:attrName>
                                        </p:attrNameLst>
                                      </p:cBhvr>
                                      <p:rCtr x="-6914" y="-15579"/>
                                    </p:animMotion>
                                  </p:childTnLst>
                                </p:cTn>
                              </p:par>
                              <p:par>
                                <p:cTn id="49" presetID="42" presetClass="path" presetSubtype="0" accel="50000" decel="50000" fill="hold" nodeType="withEffect">
                                  <p:stCondLst>
                                    <p:cond delay="20000"/>
                                  </p:stCondLst>
                                  <p:childTnLst>
                                    <p:animMotion origin="layout" path="M 1.66667E-6 -3.33333E-6 L -0.00013 0.34283 " pathEditMode="relative" rAng="0" ptsTypes="AA">
                                      <p:cBhvr>
                                        <p:cTn id="50" dur="2000" fill="hold"/>
                                        <p:tgtEl>
                                          <p:spTgt spid="118"/>
                                        </p:tgtEl>
                                        <p:attrNameLst>
                                          <p:attrName>ppt_x</p:attrName>
                                          <p:attrName>ppt_y</p:attrName>
                                        </p:attrNameLst>
                                      </p:cBhvr>
                                      <p:rCtr x="-13" y="17130"/>
                                    </p:animMotion>
                                  </p:childTnLst>
                                </p:cTn>
                              </p:par>
                              <p:par>
                                <p:cTn id="51" presetID="1" presetClass="entr" presetSubtype="0" fill="hold" nodeType="withEffect">
                                  <p:stCondLst>
                                    <p:cond delay="22000"/>
                                  </p:stCondLst>
                                  <p:childTnLst>
                                    <p:set>
                                      <p:cBhvr>
                                        <p:cTn id="52" dur="1" fill="hold">
                                          <p:stCondLst>
                                            <p:cond delay="0"/>
                                          </p:stCondLst>
                                        </p:cTn>
                                        <p:tgtEl>
                                          <p:spTgt spid="158"/>
                                        </p:tgtEl>
                                        <p:attrNameLst>
                                          <p:attrName>style.visibility</p:attrName>
                                        </p:attrNameLst>
                                      </p:cBhvr>
                                      <p:to>
                                        <p:strVal val="visible"/>
                                      </p:to>
                                    </p:set>
                                  </p:childTnLst>
                                </p:cTn>
                              </p:par>
                              <p:par>
                                <p:cTn id="53" presetID="50" presetClass="path" presetSubtype="0" accel="50000" decel="50000" fill="hold" nodeType="withEffect">
                                  <p:stCondLst>
                                    <p:cond delay="22500"/>
                                  </p:stCondLst>
                                  <p:childTnLst>
                                    <p:animMotion origin="layout" path="M 4.16667E-6 3.33333E-6 L 0.11054 3.33333E-6 C 0.16028 3.33333E-6 0.22135 -0.05 0.22135 -0.09051 L 0.22135 -0.18102 " pathEditMode="relative" rAng="0" ptsTypes="AAAA">
                                      <p:cBhvr>
                                        <p:cTn id="54" dur="2000" fill="hold"/>
                                        <p:tgtEl>
                                          <p:spTgt spid="117"/>
                                        </p:tgtEl>
                                        <p:attrNameLst>
                                          <p:attrName>ppt_x</p:attrName>
                                          <p:attrName>ppt_y</p:attrName>
                                        </p:attrNameLst>
                                      </p:cBhvr>
                                      <p:rCtr x="11068" y="-9051"/>
                                    </p:animMotion>
                                  </p:childTnLst>
                                </p:cTn>
                              </p:par>
                              <p:par>
                                <p:cTn id="55" presetID="42" presetClass="path" presetSubtype="0" accel="50000" decel="50000" fill="hold" nodeType="withEffect">
                                  <p:stCondLst>
                                    <p:cond delay="22500"/>
                                  </p:stCondLst>
                                  <p:childTnLst>
                                    <p:animMotion origin="layout" path="M -2.08333E-7 1.85185E-6 L -2.08333E-7 0.38079 " pathEditMode="relative" rAng="0" ptsTypes="AA">
                                      <p:cBhvr>
                                        <p:cTn id="56" dur="2000" fill="hold"/>
                                        <p:tgtEl>
                                          <p:spTgt spid="104"/>
                                        </p:tgtEl>
                                        <p:attrNameLst>
                                          <p:attrName>ppt_x</p:attrName>
                                          <p:attrName>ppt_y</p:attrName>
                                        </p:attrNameLst>
                                      </p:cBhvr>
                                      <p:rCtr x="0" y="19028"/>
                                    </p:animMotion>
                                  </p:childTnLst>
                                </p:cTn>
                              </p:par>
                              <p:par>
                                <p:cTn id="57" presetID="42" presetClass="path" presetSubtype="0" accel="50000" decel="50000" fill="hold" nodeType="withEffect">
                                  <p:stCondLst>
                                    <p:cond delay="22500"/>
                                  </p:stCondLst>
                                  <p:childTnLst>
                                    <p:animMotion origin="layout" path="M 1.04167E-6 -7.40741E-7 L 0.2207 0.08588 " pathEditMode="relative" rAng="0" ptsTypes="AA">
                                      <p:cBhvr>
                                        <p:cTn id="58" dur="2000" fill="hold"/>
                                        <p:tgtEl>
                                          <p:spTgt spid="106"/>
                                        </p:tgtEl>
                                        <p:attrNameLst>
                                          <p:attrName>ppt_x</p:attrName>
                                          <p:attrName>ppt_y</p:attrName>
                                        </p:attrNameLst>
                                      </p:cBhvr>
                                      <p:rCtr x="11029" y="4282"/>
                                    </p:animMotion>
                                  </p:childTnLst>
                                </p:cTn>
                              </p:par>
                              <p:par>
                                <p:cTn id="59" presetID="50" presetClass="path" presetSubtype="0" accel="50000" decel="50000" fill="hold" nodeType="withEffect">
                                  <p:stCondLst>
                                    <p:cond delay="22500"/>
                                  </p:stCondLst>
                                  <p:childTnLst>
                                    <p:animMotion origin="layout" path="M -0.11055 -0.27083 L -0.05391 -0.27083 C -0.02825 -0.27083 0.00352 -0.17639 0.00352 -0.0993 L 0.00352 0.07292 " pathEditMode="relative" rAng="0" ptsTypes="AAAA">
                                      <p:cBhvr>
                                        <p:cTn id="60" dur="2000" spd="-100000" fill="hold"/>
                                        <p:tgtEl>
                                          <p:spTgt spid="105"/>
                                        </p:tgtEl>
                                        <p:attrNameLst>
                                          <p:attrName>ppt_x</p:attrName>
                                          <p:attrName>ppt_y</p:attrName>
                                        </p:attrNameLst>
                                      </p:cBhvr>
                                      <p:rCtr x="5703" y="17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763174" y="2024774"/>
            <a:ext cx="6561824" cy="4398324"/>
          </a:xfrm>
          <a:prstGeom prst="rect">
            <a:avLst/>
          </a:prstGeom>
        </p:spPr>
      </p:pic>
      <p:pic>
        <p:nvPicPr>
          <p:cNvPr id="6" name="Content Placeholder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3469023" y="582002"/>
            <a:ext cx="4899547" cy="7250723"/>
          </a:xfrm>
          <a:prstGeom prst="rect">
            <a:avLst/>
          </a:prstGeom>
        </p:spPr>
      </p:pic>
      <p:sp>
        <p:nvSpPr>
          <p:cNvPr id="7" name="Title 2"/>
          <p:cNvSpPr>
            <a:spLocks noGrp="1"/>
          </p:cNvSpPr>
          <p:nvPr>
            <p:ph type="title"/>
          </p:nvPr>
        </p:nvSpPr>
        <p:spPr/>
        <p:txBody>
          <a:bodyPr/>
          <a:lstStyle/>
          <a:p>
            <a:r>
              <a:rPr lang="fr-BE" dirty="0"/>
              <a:t>Comment? Avec la nouvelle plateforme de réutilisation de </a:t>
            </a:r>
            <a:r>
              <a:rPr lang="fr-BE" dirty="0" smtClean="0"/>
              <a:t>logiciels!</a:t>
            </a:r>
            <a:endParaRPr lang="fr-BE" dirty="0"/>
          </a:p>
        </p:txBody>
      </p:sp>
      <p:sp>
        <p:nvSpPr>
          <p:cNvPr id="5" name="Slide Number Placeholder 4"/>
          <p:cNvSpPr txBox="1">
            <a:spLocks/>
          </p:cNvSpPr>
          <p:nvPr/>
        </p:nvSpPr>
        <p:spPr>
          <a:xfrm>
            <a:off x="11353799" y="6256827"/>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33</a:t>
            </a:fld>
            <a:endParaRPr lang="en-US" smtClean="0">
              <a:solidFill>
                <a:schemeClr val="bg1"/>
              </a:solidFill>
            </a:endParaRPr>
          </a:p>
        </p:txBody>
      </p:sp>
      <p:sp>
        <p:nvSpPr>
          <p:cNvPr id="4" name="Rectangle 3"/>
          <p:cNvSpPr/>
          <p:nvPr/>
        </p:nvSpPr>
        <p:spPr>
          <a:xfrm>
            <a:off x="4074399" y="1190926"/>
            <a:ext cx="3961597" cy="523220"/>
          </a:xfrm>
          <a:prstGeom prst="rect">
            <a:avLst/>
          </a:prstGeom>
        </p:spPr>
        <p:txBody>
          <a:bodyPr wrap="none">
            <a:spAutoFit/>
          </a:bodyPr>
          <a:lstStyle/>
          <a:p>
            <a:r>
              <a:rPr lang="fr-BE" sz="2800">
                <a:hlinkClick r:id="rId4"/>
              </a:rPr>
              <a:t>https://www.ict-reuse.be</a:t>
            </a:r>
            <a:r>
              <a:rPr lang="fr-BE" sz="2800"/>
              <a:t> </a:t>
            </a:r>
          </a:p>
        </p:txBody>
      </p:sp>
      <p:sp>
        <p:nvSpPr>
          <p:cNvPr id="10" name="Slide Number Placeholder 9"/>
          <p:cNvSpPr>
            <a:spLocks noGrp="1"/>
          </p:cNvSpPr>
          <p:nvPr>
            <p:ph type="sldNum" sz="quarter" idx="12"/>
          </p:nvPr>
        </p:nvSpPr>
        <p:spPr/>
        <p:txBody>
          <a:bodyPr/>
          <a:lstStyle/>
          <a:p>
            <a:fld id="{D45B42A2-12DC-D04A-88D3-A93CC82DF348}" type="slidenum">
              <a:rPr lang="en-US" smtClean="0"/>
              <a:t>33</a:t>
            </a:fld>
            <a:endParaRPr lang="en-US" smtClean="0"/>
          </a:p>
        </p:txBody>
      </p:sp>
    </p:spTree>
    <p:extLst>
      <p:ext uri="{BB962C8B-B14F-4D97-AF65-F5344CB8AC3E}">
        <p14:creationId xmlns:p14="http://schemas.microsoft.com/office/powerpoint/2010/main" val="2809820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4"/>
          </p:nvPr>
        </p:nvSpPr>
        <p:spPr/>
        <p:txBody>
          <a:bodyPr/>
          <a:lstStyle/>
          <a:p>
            <a:endParaRPr lang="nl-BE"/>
          </a:p>
        </p:txBody>
      </p:sp>
      <p:sp>
        <p:nvSpPr>
          <p:cNvPr id="13" name="Title 12"/>
          <p:cNvSpPr>
            <a:spLocks noGrp="1"/>
          </p:cNvSpPr>
          <p:nvPr>
            <p:ph type="title"/>
          </p:nvPr>
        </p:nvSpPr>
        <p:spPr/>
        <p:txBody>
          <a:bodyPr/>
          <a:lstStyle/>
          <a:p>
            <a:endParaRPr lang="nl-BE"/>
          </a:p>
        </p:txBody>
      </p:sp>
      <p:pic>
        <p:nvPicPr>
          <p:cNvPr id="4" name="Picture 3"/>
          <p:cNvPicPr>
            <a:picLocks noChangeAspect="1"/>
          </p:cNvPicPr>
          <p:nvPr/>
        </p:nvPicPr>
        <p:blipFill>
          <a:blip r:embed="rId2"/>
          <a:stretch>
            <a:fillRect/>
          </a:stretch>
        </p:blipFill>
        <p:spPr>
          <a:xfrm>
            <a:off x="-794370" y="-1"/>
            <a:ext cx="13958164" cy="7059705"/>
          </a:xfrm>
          <a:prstGeom prst="rect">
            <a:avLst/>
          </a:prstGeom>
        </p:spPr>
      </p:pic>
      <p:sp>
        <p:nvSpPr>
          <p:cNvPr id="5" name="Title 2"/>
          <p:cNvSpPr txBox="1">
            <a:spLocks/>
          </p:cNvSpPr>
          <p:nvPr/>
        </p:nvSpPr>
        <p:spPr>
          <a:xfrm>
            <a:off x="216478" y="1806459"/>
            <a:ext cx="3938663" cy="1325563"/>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000" b="1" kern="1200">
                <a:solidFill>
                  <a:srgbClr val="3B3938"/>
                </a:solidFill>
                <a:latin typeface="+mj-lt"/>
                <a:ea typeface="+mj-ea"/>
                <a:cs typeface="+mj-cs"/>
              </a:defRPr>
            </a:lvl1pPr>
          </a:lstStyle>
          <a:p>
            <a:r>
              <a:rPr lang="fr-BE" sz="5700" dirty="0"/>
              <a:t>Nouveau projet? </a:t>
            </a:r>
          </a:p>
          <a:p>
            <a:r>
              <a:rPr lang="fr-FR" dirty="0"/>
              <a:t>Consultez </a:t>
            </a:r>
            <a:r>
              <a:rPr lang="fr-FR" dirty="0" smtClean="0"/>
              <a:t>le</a:t>
            </a:r>
          </a:p>
          <a:p>
            <a:r>
              <a:rPr lang="fr-FR" dirty="0" smtClean="0"/>
              <a:t>catalogue </a:t>
            </a:r>
            <a:r>
              <a:rPr lang="fr-FR" dirty="0"/>
              <a:t>des </a:t>
            </a:r>
            <a:endParaRPr lang="fr-FR" dirty="0" smtClean="0"/>
          </a:p>
          <a:p>
            <a:r>
              <a:rPr lang="fr-FR" dirty="0"/>
              <a:t>l</a:t>
            </a:r>
            <a:r>
              <a:rPr lang="fr-FR" dirty="0" smtClean="0"/>
              <a:t>ogiciels </a:t>
            </a:r>
            <a:r>
              <a:rPr lang="fr-FR" dirty="0"/>
              <a:t>réutilisables</a:t>
            </a:r>
            <a:endParaRPr lang="fr-BE" dirty="0"/>
          </a:p>
        </p:txBody>
      </p:sp>
      <p:sp>
        <p:nvSpPr>
          <p:cNvPr id="7" name="Slide Number Placeholder 6"/>
          <p:cNvSpPr>
            <a:spLocks noGrp="1"/>
          </p:cNvSpPr>
          <p:nvPr>
            <p:ph type="sldNum" sz="quarter" idx="12"/>
          </p:nvPr>
        </p:nvSpPr>
        <p:spPr/>
        <p:txBody>
          <a:bodyPr/>
          <a:lstStyle/>
          <a:p>
            <a:fld id="{D45B42A2-12DC-D04A-88D3-A93CC82DF348}" type="slidenum">
              <a:rPr lang="en-US" smtClean="0"/>
              <a:t>34</a:t>
            </a:fld>
            <a:endParaRPr lang="en-US" smtClean="0"/>
          </a:p>
        </p:txBody>
      </p:sp>
    </p:spTree>
    <p:extLst>
      <p:ext uri="{BB962C8B-B14F-4D97-AF65-F5344CB8AC3E}">
        <p14:creationId xmlns:p14="http://schemas.microsoft.com/office/powerpoint/2010/main" val="38901032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a:t>Partagez vos succès...et devenez un ambassadeur de la réutilisation !</a:t>
            </a:r>
          </a:p>
        </p:txBody>
      </p:sp>
      <p:pic>
        <p:nvPicPr>
          <p:cNvPr id="7" name="Picture 6"/>
          <p:cNvPicPr>
            <a:picLocks noChangeAspect="1"/>
          </p:cNvPicPr>
          <p:nvPr/>
        </p:nvPicPr>
        <p:blipFill>
          <a:blip r:embed="rId2"/>
          <a:stretch>
            <a:fillRect/>
          </a:stretch>
        </p:blipFill>
        <p:spPr>
          <a:xfrm>
            <a:off x="903647" y="2330606"/>
            <a:ext cx="10450152" cy="3362778"/>
          </a:xfrm>
          <a:prstGeom prst="rect">
            <a:avLst/>
          </a:prstGeom>
        </p:spPr>
      </p:pic>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35</a:t>
            </a:fld>
            <a:endParaRPr lang="en-US" smtClean="0">
              <a:solidFill>
                <a:schemeClr val="bg1"/>
              </a:solidFill>
            </a:endParaRPr>
          </a:p>
        </p:txBody>
      </p:sp>
      <p:sp>
        <p:nvSpPr>
          <p:cNvPr id="6" name="Rectangle 5"/>
          <p:cNvSpPr/>
          <p:nvPr/>
        </p:nvSpPr>
        <p:spPr>
          <a:xfrm>
            <a:off x="4022036" y="1341354"/>
            <a:ext cx="3879845" cy="523220"/>
          </a:xfrm>
          <a:prstGeom prst="rect">
            <a:avLst/>
          </a:prstGeom>
        </p:spPr>
        <p:txBody>
          <a:bodyPr wrap="none">
            <a:spAutoFit/>
          </a:bodyPr>
          <a:lstStyle/>
          <a:p>
            <a:r>
              <a:rPr lang="fr-BE" sz="2800">
                <a:hlinkClick r:id="rId3"/>
              </a:rPr>
              <a:t>https://www.ict-reuse.be</a:t>
            </a:r>
          </a:p>
        </p:txBody>
      </p:sp>
      <p:sp>
        <p:nvSpPr>
          <p:cNvPr id="9" name="Slide Number Placeholder 8"/>
          <p:cNvSpPr>
            <a:spLocks noGrp="1"/>
          </p:cNvSpPr>
          <p:nvPr>
            <p:ph type="sldNum" sz="quarter" idx="12"/>
          </p:nvPr>
        </p:nvSpPr>
        <p:spPr/>
        <p:txBody>
          <a:bodyPr/>
          <a:lstStyle/>
          <a:p>
            <a:fld id="{D45B42A2-12DC-D04A-88D3-A93CC82DF348}" type="slidenum">
              <a:rPr lang="en-US" smtClean="0"/>
              <a:t>35</a:t>
            </a:fld>
            <a:endParaRPr lang="en-US" smtClean="0"/>
          </a:p>
        </p:txBody>
      </p:sp>
    </p:spTree>
    <p:extLst>
      <p:ext uri="{BB962C8B-B14F-4D97-AF65-F5344CB8AC3E}">
        <p14:creationId xmlns:p14="http://schemas.microsoft.com/office/powerpoint/2010/main" val="1642027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lstStyle/>
          <a:p>
            <a:endParaRPr lang="en-US" dirty="0"/>
          </a:p>
          <a:p>
            <a:r>
              <a:rPr lang="fr-BE"/>
              <a:t>vous ne pouvez améliorer que ce que vous mesurez</a:t>
            </a:r>
          </a:p>
          <a:p>
            <a:endParaRPr lang="en-US" dirty="0"/>
          </a:p>
          <a:p>
            <a:r>
              <a:rPr lang="fr-BE"/>
              <a:t>la réutilisation est intégrée dans le "cycle de vie du projet" des projets réalisés par Smals</a:t>
            </a:r>
          </a:p>
          <a:p>
            <a:endParaRPr lang="en-US" dirty="0"/>
          </a:p>
          <a:p>
            <a:r>
              <a:rPr lang="fr-BE"/>
              <a:t>ce qui permet de comparer le coût du projet sans réutilisation et avec réutilisation et de calculer le RSI</a:t>
            </a:r>
          </a:p>
          <a:p>
            <a:endParaRPr lang="nl-BE" dirty="0"/>
          </a:p>
        </p:txBody>
      </p:sp>
      <p:sp>
        <p:nvSpPr>
          <p:cNvPr id="3" name="Title 2"/>
          <p:cNvSpPr>
            <a:spLocks noGrp="1"/>
          </p:cNvSpPr>
          <p:nvPr>
            <p:ph type="title"/>
          </p:nvPr>
        </p:nvSpPr>
        <p:spPr/>
        <p:txBody>
          <a:bodyPr/>
          <a:lstStyle/>
          <a:p>
            <a:r>
              <a:rPr lang="fr-BE"/>
              <a:t>RSI de la réutilisation</a:t>
            </a:r>
          </a:p>
        </p:txBody>
      </p:sp>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36</a:t>
            </a:fld>
            <a:endParaRPr lang="en-US" smtClean="0">
              <a:solidFill>
                <a:schemeClr val="bg1"/>
              </a:solidFill>
            </a:endParaRPr>
          </a:p>
        </p:txBody>
      </p:sp>
      <p:sp>
        <p:nvSpPr>
          <p:cNvPr id="8" name="Slide Number Placeholder 7"/>
          <p:cNvSpPr>
            <a:spLocks noGrp="1"/>
          </p:cNvSpPr>
          <p:nvPr>
            <p:ph type="sldNum" sz="quarter" idx="12"/>
          </p:nvPr>
        </p:nvSpPr>
        <p:spPr/>
        <p:txBody>
          <a:bodyPr/>
          <a:lstStyle/>
          <a:p>
            <a:fld id="{D45B42A2-12DC-D04A-88D3-A93CC82DF348}" type="slidenum">
              <a:rPr lang="en-US" smtClean="0"/>
              <a:t>36</a:t>
            </a:fld>
            <a:endParaRPr lang="en-US" smtClean="0"/>
          </a:p>
        </p:txBody>
      </p:sp>
    </p:spTree>
    <p:extLst>
      <p:ext uri="{BB962C8B-B14F-4D97-AF65-F5344CB8AC3E}">
        <p14:creationId xmlns:p14="http://schemas.microsoft.com/office/powerpoint/2010/main" val="24311695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dirty="0"/>
              <a:t>RSI </a:t>
            </a:r>
            <a:r>
              <a:rPr lang="fr-BE" dirty="0" smtClean="0"/>
              <a:t>2020 </a:t>
            </a:r>
            <a:r>
              <a:rPr lang="fr-BE" dirty="0"/>
              <a:t>pour les projets réalisés par Smals</a:t>
            </a:r>
          </a:p>
        </p:txBody>
      </p:sp>
      <p:sp>
        <p:nvSpPr>
          <p:cNvPr id="25"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37</a:t>
            </a:fld>
            <a:endParaRPr lang="en-US" smtClean="0">
              <a:solidFill>
                <a:schemeClr val="bg1"/>
              </a:solidFill>
            </a:endParaRPr>
          </a:p>
        </p:txBody>
      </p:sp>
      <p:sp>
        <p:nvSpPr>
          <p:cNvPr id="6" name="Slide Number Placeholder 5"/>
          <p:cNvSpPr>
            <a:spLocks noGrp="1"/>
          </p:cNvSpPr>
          <p:nvPr>
            <p:ph type="sldNum" sz="quarter" idx="12"/>
          </p:nvPr>
        </p:nvSpPr>
        <p:spPr/>
        <p:txBody>
          <a:bodyPr/>
          <a:lstStyle/>
          <a:p>
            <a:fld id="{D45B42A2-12DC-D04A-88D3-A93CC82DF348}" type="slidenum">
              <a:rPr lang="en-US" smtClean="0"/>
              <a:t>37</a:t>
            </a:fld>
            <a:endParaRPr lang="en-US" smtClean="0"/>
          </a:p>
        </p:txBody>
      </p:sp>
      <p:grpSp>
        <p:nvGrpSpPr>
          <p:cNvPr id="24" name="Group 23"/>
          <p:cNvGrpSpPr>
            <a:grpSpLocks noChangeAspect="1"/>
          </p:cNvGrpSpPr>
          <p:nvPr/>
        </p:nvGrpSpPr>
        <p:grpSpPr>
          <a:xfrm>
            <a:off x="1301178" y="1542378"/>
            <a:ext cx="9682306" cy="3805526"/>
            <a:chOff x="2518837" y="3517106"/>
            <a:chExt cx="20073990" cy="7889866"/>
          </a:xfrm>
        </p:grpSpPr>
        <p:cxnSp>
          <p:nvCxnSpPr>
            <p:cNvPr id="26" name="Straight Connector 25"/>
            <p:cNvCxnSpPr/>
            <p:nvPr/>
          </p:nvCxnSpPr>
          <p:spPr>
            <a:xfrm flipH="1" flipV="1">
              <a:off x="14680351" y="7942488"/>
              <a:ext cx="2957578" cy="1446561"/>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8007254" y="7942488"/>
              <a:ext cx="2462083" cy="1772842"/>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10035761" y="4238909"/>
              <a:ext cx="4954897" cy="4956189"/>
            </a:xfrm>
            <a:prstGeom prst="ellipse">
              <a:avLst/>
            </a:prstGeom>
            <a:solidFill>
              <a:schemeClr val="bg2"/>
            </a:solidFill>
            <a:ln w="76200" cmpd="sng">
              <a:solidFill>
                <a:srgbClr val="EC5062"/>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29" name="Oval 28"/>
            <p:cNvSpPr/>
            <p:nvPr/>
          </p:nvSpPr>
          <p:spPr>
            <a:xfrm>
              <a:off x="3290047" y="6326896"/>
              <a:ext cx="4954898" cy="4956189"/>
            </a:xfrm>
            <a:prstGeom prst="ellipse">
              <a:avLst/>
            </a:prstGeom>
            <a:solidFill>
              <a:schemeClr val="bg2"/>
            </a:solidFill>
            <a:ln w="76200" cmpd="sng">
              <a:solidFill>
                <a:srgbClr val="22A4DD"/>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30" name="Oval 29"/>
            <p:cNvSpPr/>
            <p:nvPr/>
          </p:nvSpPr>
          <p:spPr>
            <a:xfrm>
              <a:off x="17637929" y="6450783"/>
              <a:ext cx="4954898" cy="4956189"/>
            </a:xfrm>
            <a:prstGeom prst="ellipse">
              <a:avLst/>
            </a:prstGeom>
            <a:solidFill>
              <a:schemeClr val="bg2"/>
            </a:solidFill>
            <a:ln w="762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31" name="Oval 1"/>
            <p:cNvSpPr>
              <a:spLocks noChangeArrowheads="1"/>
            </p:cNvSpPr>
            <p:nvPr/>
          </p:nvSpPr>
          <p:spPr bwMode="auto">
            <a:xfrm>
              <a:off x="2518837" y="5861568"/>
              <a:ext cx="2080377" cy="2080920"/>
            </a:xfrm>
            <a:prstGeom prst="ellipse">
              <a:avLst/>
            </a:prstGeom>
            <a:solidFill>
              <a:srgbClr val="22A4D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32" name="Oval 1"/>
            <p:cNvSpPr>
              <a:spLocks noChangeArrowheads="1"/>
            </p:cNvSpPr>
            <p:nvPr/>
          </p:nvSpPr>
          <p:spPr bwMode="auto">
            <a:xfrm>
              <a:off x="9549486" y="3517106"/>
              <a:ext cx="2080377" cy="2080920"/>
            </a:xfrm>
            <a:prstGeom prst="ellipse">
              <a:avLst/>
            </a:prstGeom>
            <a:solidFill>
              <a:srgbClr val="EC506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33" name="Oval 1"/>
            <p:cNvSpPr>
              <a:spLocks noChangeArrowheads="1"/>
            </p:cNvSpPr>
            <p:nvPr/>
          </p:nvSpPr>
          <p:spPr bwMode="auto">
            <a:xfrm>
              <a:off x="16984359" y="5861568"/>
              <a:ext cx="2080377" cy="2080920"/>
            </a:xfrm>
            <a:prstGeom prst="ellipse">
              <a:avLst/>
            </a:prstGeom>
            <a:solidFill>
              <a:schemeClr val="accent6">
                <a:lumMod val="75000"/>
              </a:schemeClr>
            </a:solidFill>
            <a:ln>
              <a:solidFill>
                <a:schemeClr val="accent6">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34" name="Freeform 70"/>
            <p:cNvSpPr>
              <a:spLocks noChangeArrowheads="1"/>
            </p:cNvSpPr>
            <p:nvPr/>
          </p:nvSpPr>
          <p:spPr bwMode="auto">
            <a:xfrm>
              <a:off x="17441515" y="6361663"/>
              <a:ext cx="1234583" cy="1103536"/>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35" name="Freeform 102"/>
            <p:cNvSpPr>
              <a:spLocks noChangeArrowheads="1"/>
            </p:cNvSpPr>
            <p:nvPr/>
          </p:nvSpPr>
          <p:spPr bwMode="auto">
            <a:xfrm>
              <a:off x="2963928" y="6340760"/>
              <a:ext cx="1225829" cy="1103536"/>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36" name="Freeform 116"/>
            <p:cNvSpPr>
              <a:spLocks noChangeArrowheads="1"/>
            </p:cNvSpPr>
            <p:nvPr/>
          </p:nvSpPr>
          <p:spPr bwMode="auto">
            <a:xfrm>
              <a:off x="10035761" y="3975754"/>
              <a:ext cx="1103247" cy="113856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37" name="TextBox 36"/>
            <p:cNvSpPr txBox="1"/>
            <p:nvPr/>
          </p:nvSpPr>
          <p:spPr>
            <a:xfrm>
              <a:off x="4558401" y="7249905"/>
              <a:ext cx="2665407"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5400" b="0" i="0" u="none" strike="noStrike" cap="none" normalizeH="0" baseline="0" noProof="0" dirty="0" smtClean="0">
                  <a:ln>
                    <a:noFill/>
                  </a:ln>
                  <a:solidFill>
                    <a:srgbClr val="000000"/>
                  </a:solidFill>
                  <a:uLnTx/>
                  <a:uFillTx/>
                  <a:latin typeface="Roboto" charset="0"/>
                  <a:ea typeface="Roboto" charset="0"/>
                  <a:cs typeface="Roboto" charset="0"/>
                </a:rPr>
                <a:t>64</a:t>
              </a:r>
              <a:r>
                <a:rPr kumimoji="0" lang="fr-BE" sz="5400" b="0" i="0" u="none" strike="noStrike" cap="none" normalizeH="0" baseline="0" noProof="0" dirty="0">
                  <a:ln>
                    <a:noFill/>
                  </a:ln>
                  <a:solidFill>
                    <a:srgbClr val="000000"/>
                  </a:solidFill>
                  <a:uLnTx/>
                  <a:uFillTx/>
                  <a:latin typeface="Roboto" charset="0"/>
                  <a:ea typeface="Roboto" charset="0"/>
                  <a:cs typeface="Roboto" charset="0"/>
                </a:rPr>
                <a:t>%</a:t>
              </a:r>
            </a:p>
          </p:txBody>
        </p:sp>
        <p:sp>
          <p:nvSpPr>
            <p:cNvPr id="38" name="TextBox 37"/>
            <p:cNvSpPr txBox="1"/>
            <p:nvPr/>
          </p:nvSpPr>
          <p:spPr>
            <a:xfrm>
              <a:off x="4668392" y="9635269"/>
              <a:ext cx="2371082"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cap="all" normalizeH="0" baseline="0" noProof="0">
                  <a:ln>
                    <a:noFill/>
                  </a:ln>
                  <a:solidFill>
                    <a:srgbClr val="000000"/>
                  </a:solidFill>
                  <a:uLnTx/>
                  <a:uFillTx/>
                  <a:latin typeface="Roboto" charset="0"/>
                  <a:ea typeface="Roboto" charset="0"/>
                  <a:cs typeface="Roboto" charset="0"/>
                </a:rPr>
                <a:t>réutilisé</a:t>
              </a:r>
            </a:p>
          </p:txBody>
        </p:sp>
        <p:sp>
          <p:nvSpPr>
            <p:cNvPr id="39" name="TextBox 38"/>
            <p:cNvSpPr txBox="1"/>
            <p:nvPr/>
          </p:nvSpPr>
          <p:spPr>
            <a:xfrm>
              <a:off x="11214193" y="5165141"/>
              <a:ext cx="2592293"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5400" b="0" i="0" u="none" strike="noStrike" cap="none" normalizeH="0" baseline="0" noProof="0" dirty="0" smtClean="0">
                  <a:ln>
                    <a:noFill/>
                  </a:ln>
                  <a:solidFill>
                    <a:srgbClr val="000000"/>
                  </a:solidFill>
                  <a:uLnTx/>
                  <a:uFillTx/>
                  <a:latin typeface="Roboto" charset="0"/>
                  <a:ea typeface="Roboto" charset="0"/>
                  <a:cs typeface="Roboto" charset="0"/>
                </a:rPr>
                <a:t>14%</a:t>
              </a:r>
              <a:endParaRPr kumimoji="0" lang="fr-BE" sz="5400" b="0" i="0" u="none" strike="noStrike" cap="none" normalizeH="0" baseline="0" noProof="0" dirty="0">
                <a:ln>
                  <a:noFill/>
                </a:ln>
                <a:solidFill>
                  <a:srgbClr val="000000"/>
                </a:solidFill>
                <a:uLnTx/>
                <a:uFillTx/>
                <a:latin typeface="Roboto" charset="0"/>
                <a:ea typeface="Roboto" charset="0"/>
                <a:cs typeface="Roboto" charset="0"/>
              </a:endParaRPr>
            </a:p>
          </p:txBody>
        </p:sp>
        <p:sp>
          <p:nvSpPr>
            <p:cNvPr id="40" name="TextBox 39"/>
            <p:cNvSpPr txBox="1"/>
            <p:nvPr/>
          </p:nvSpPr>
          <p:spPr>
            <a:xfrm>
              <a:off x="10912935" y="7550507"/>
              <a:ext cx="3120455"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cap="all" normalizeH="0" baseline="0" noProof="0" dirty="0">
                  <a:ln>
                    <a:noFill/>
                  </a:ln>
                  <a:solidFill>
                    <a:srgbClr val="000000"/>
                  </a:solidFill>
                  <a:uLnTx/>
                  <a:uFillTx/>
                  <a:latin typeface="Roboto" charset="0"/>
                  <a:ea typeface="Roboto" charset="0"/>
                  <a:cs typeface="Roboto" charset="0"/>
                </a:rPr>
                <a:t>réutilisable</a:t>
              </a:r>
            </a:p>
          </p:txBody>
        </p:sp>
        <p:sp>
          <p:nvSpPr>
            <p:cNvPr id="41" name="TextBox 40"/>
            <p:cNvSpPr txBox="1"/>
            <p:nvPr/>
          </p:nvSpPr>
          <p:spPr>
            <a:xfrm>
              <a:off x="18878682" y="7465197"/>
              <a:ext cx="2592293"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5400" b="0" i="0" u="none" strike="noStrike" cap="none" normalizeH="0" baseline="0" noProof="0" dirty="0" smtClean="0">
                  <a:ln>
                    <a:noFill/>
                  </a:ln>
                  <a:solidFill>
                    <a:srgbClr val="000000"/>
                  </a:solidFill>
                  <a:uLnTx/>
                  <a:uFillTx/>
                  <a:latin typeface="Roboto" charset="0"/>
                  <a:ea typeface="Roboto" charset="0"/>
                  <a:cs typeface="Roboto" charset="0"/>
                </a:rPr>
                <a:t>46%</a:t>
              </a:r>
              <a:endParaRPr kumimoji="0" lang="fr-BE" sz="5400" b="0" i="0" u="none" strike="noStrike" cap="none" normalizeH="0" baseline="0" noProof="0" dirty="0">
                <a:ln>
                  <a:noFill/>
                </a:ln>
                <a:solidFill>
                  <a:srgbClr val="000000"/>
                </a:solidFill>
                <a:uLnTx/>
                <a:uFillTx/>
                <a:latin typeface="Roboto" charset="0"/>
                <a:ea typeface="Roboto" charset="0"/>
                <a:cs typeface="Roboto" charset="0"/>
              </a:endParaRPr>
            </a:p>
          </p:txBody>
        </p:sp>
        <p:sp>
          <p:nvSpPr>
            <p:cNvPr id="61" name="TextBox 60"/>
            <p:cNvSpPr txBox="1"/>
            <p:nvPr/>
          </p:nvSpPr>
          <p:spPr>
            <a:xfrm>
              <a:off x="19622986" y="9850563"/>
              <a:ext cx="1029341"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cap="all" normalizeH="0" baseline="0" noProof="0">
                  <a:ln>
                    <a:noFill/>
                  </a:ln>
                  <a:solidFill>
                    <a:srgbClr val="000000"/>
                  </a:solidFill>
                  <a:uLnTx/>
                  <a:uFillTx/>
                  <a:latin typeface="Roboto" charset="0"/>
                  <a:ea typeface="Roboto" charset="0"/>
                  <a:cs typeface="Roboto" charset="0"/>
                </a:rPr>
                <a:t>RSI</a:t>
              </a:r>
            </a:p>
          </p:txBody>
        </p:sp>
      </p:grpSp>
      <p:sp>
        <p:nvSpPr>
          <p:cNvPr id="62" name="TextBox 61"/>
          <p:cNvSpPr txBox="1"/>
          <p:nvPr/>
        </p:nvSpPr>
        <p:spPr>
          <a:xfrm>
            <a:off x="6685534" y="5296872"/>
            <a:ext cx="4668265"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6600" b="0" i="0" u="none" strike="noStrike" cap="none" normalizeH="0" baseline="0" noProof="0" smtClean="0">
                <a:ln>
                  <a:noFill/>
                </a:ln>
                <a:solidFill>
                  <a:srgbClr val="70AD47">
                    <a:lumMod val="75000"/>
                  </a:srgbClr>
                </a:solidFill>
                <a:uLnTx/>
                <a:uFillTx/>
                <a:latin typeface="Calibri" panose="020F0502020204030204"/>
                <a:ea typeface="+mn-ea"/>
                <a:cs typeface="+mn-cs"/>
              </a:rPr>
              <a:t>13.500.000 </a:t>
            </a:r>
            <a:r>
              <a:rPr kumimoji="0" lang="fr-BE" sz="6600" b="0" i="0" u="none" strike="noStrike" cap="none" normalizeH="0" baseline="0" noProof="0" dirty="0">
                <a:ln>
                  <a:noFill/>
                </a:ln>
                <a:solidFill>
                  <a:srgbClr val="70AD47">
                    <a:lumMod val="75000"/>
                  </a:srgbClr>
                </a:solidFill>
                <a:uLnTx/>
                <a:uFillTx/>
                <a:latin typeface="Calibri" panose="020F0502020204030204"/>
                <a:ea typeface="+mn-ea"/>
                <a:cs typeface="+mn-cs"/>
              </a:rPr>
              <a:t>€</a:t>
            </a:r>
          </a:p>
        </p:txBody>
      </p:sp>
    </p:spTree>
    <p:extLst>
      <p:ext uri="{BB962C8B-B14F-4D97-AF65-F5344CB8AC3E}">
        <p14:creationId xmlns:p14="http://schemas.microsoft.com/office/powerpoint/2010/main" val="2574203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Domaines d’attention: API</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2951" y="72000"/>
            <a:ext cx="1271700" cy="1620000"/>
          </a:xfrm>
          <a:prstGeom prst="rect">
            <a:avLst/>
          </a:prstGeom>
        </p:spPr>
      </p:pic>
      <p:pic>
        <p:nvPicPr>
          <p:cNvPr id="6"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180" y="319336"/>
            <a:ext cx="1986905" cy="1125327"/>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0"/>
          </p:nvPr>
        </p:nvSpPr>
        <p:spPr/>
        <p:txBody>
          <a:bodyPr/>
          <a:lstStyle/>
          <a:p>
            <a:fld id="{D45B42A2-12DC-D04A-88D3-A93CC82DF348}" type="slidenum">
              <a:rPr lang="en-US" smtClean="0"/>
              <a:pPr/>
              <a:t>38</a:t>
            </a:fld>
            <a:endParaRPr lang="en-US" smtClean="0"/>
          </a:p>
        </p:txBody>
      </p:sp>
    </p:spTree>
    <p:extLst>
      <p:ext uri="{BB962C8B-B14F-4D97-AF65-F5344CB8AC3E}">
        <p14:creationId xmlns:p14="http://schemas.microsoft.com/office/powerpoint/2010/main" val="5162715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idx="14"/>
          </p:nvPr>
        </p:nvSpPr>
        <p:spPr/>
        <p:txBody>
          <a:bodyPr/>
          <a:lstStyle/>
          <a:p>
            <a:r>
              <a:rPr lang="fr-BE"/>
              <a:t>une API est une interface de programmation vers des données ou un ensemble de fonctionnalités</a:t>
            </a:r>
          </a:p>
          <a:p>
            <a:endParaRPr lang="en-US" dirty="0"/>
          </a:p>
          <a:p>
            <a:r>
              <a:rPr lang="fr-BE"/>
              <a:t>grâce aux API, il est possible d'utiliser les données ou les fonctionnalités qui se cachent derrière et de continuer à les développer</a:t>
            </a:r>
          </a:p>
          <a:p>
            <a:endParaRPr lang="en-US" dirty="0">
              <a:sym typeface="Wingdings" panose="05000000000000000000" pitchFamily="2" charset="2"/>
            </a:endParaRPr>
          </a:p>
          <a:p>
            <a:r>
              <a:rPr lang="fr-BE"/>
              <a:t>API = un bloc de construction de logiciel</a:t>
            </a:r>
          </a:p>
          <a:p>
            <a:endParaRPr lang="nl-BE" dirty="0"/>
          </a:p>
        </p:txBody>
      </p:sp>
      <p:sp>
        <p:nvSpPr>
          <p:cNvPr id="4" name="Title 3"/>
          <p:cNvSpPr>
            <a:spLocks noGrp="1"/>
          </p:cNvSpPr>
          <p:nvPr>
            <p:ph type="title"/>
          </p:nvPr>
        </p:nvSpPr>
        <p:spPr/>
        <p:txBody>
          <a:bodyPr/>
          <a:lstStyle/>
          <a:p>
            <a:r>
              <a:rPr lang="fr-BE"/>
              <a:t>API - interface de programmation applicative</a:t>
            </a:r>
          </a:p>
        </p:txBody>
      </p:sp>
      <p:pic>
        <p:nvPicPr>
          <p:cNvPr id="3" name="Picture 2"/>
          <p:cNvPicPr>
            <a:picLocks noChangeAspect="1"/>
          </p:cNvPicPr>
          <p:nvPr/>
        </p:nvPicPr>
        <p:blipFill>
          <a:blip r:embed="rId3"/>
          <a:stretch>
            <a:fillRect/>
          </a:stretch>
        </p:blipFill>
        <p:spPr>
          <a:xfrm>
            <a:off x="1318677" y="4549846"/>
            <a:ext cx="9199183" cy="2051779"/>
          </a:xfrm>
          <a:prstGeom prst="rect">
            <a:avLst/>
          </a:prstGeom>
        </p:spPr>
      </p:pic>
      <p:sp>
        <p:nvSpPr>
          <p:cNvPr id="7" name="Slide Number Placeholder 6"/>
          <p:cNvSpPr>
            <a:spLocks noGrp="1"/>
          </p:cNvSpPr>
          <p:nvPr>
            <p:ph type="sldNum" sz="quarter" idx="12"/>
          </p:nvPr>
        </p:nvSpPr>
        <p:spPr/>
        <p:txBody>
          <a:bodyPr/>
          <a:lstStyle/>
          <a:p>
            <a:fld id="{D45B42A2-12DC-D04A-88D3-A93CC82DF348}" type="slidenum">
              <a:rPr lang="en-US" smtClean="0"/>
              <a:t>39</a:t>
            </a:fld>
            <a:endParaRPr lang="en-US" smtClean="0"/>
          </a:p>
        </p:txBody>
      </p:sp>
    </p:spTree>
    <p:extLst>
      <p:ext uri="{BB962C8B-B14F-4D97-AF65-F5344CB8AC3E}">
        <p14:creationId xmlns:p14="http://schemas.microsoft.com/office/powerpoint/2010/main" val="35119781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jdelijke aanduiding voor inhoud 2"/>
          <p:cNvSpPr>
            <a:spLocks noGrp="1"/>
          </p:cNvSpPr>
          <p:nvPr>
            <p:ph type="body" sz="quarter" idx="14"/>
          </p:nvPr>
        </p:nvSpPr>
        <p:spPr/>
        <p:txBody>
          <a:bodyPr>
            <a:normAutofit/>
          </a:bodyPr>
          <a:lstStyle/>
          <a:p>
            <a:r>
              <a:rPr lang="fr-BE"/>
              <a:t>les informations constituent, outre le capital humain, l’infrastructure et les moyens financiers, le principal facteur de production des services publics</a:t>
            </a:r>
          </a:p>
          <a:p>
            <a:pPr marL="400050" lvl="1" indent="0">
              <a:buNone/>
            </a:pPr>
            <a:r>
              <a:rPr lang="fr-BE"/>
              <a:t>=&gt; l’attention pour une gestion des informations effective et efficace constitue un facteur critique de succès</a:t>
            </a:r>
          </a:p>
          <a:p>
            <a:endParaRPr lang="nl-BE" altLang="en-US" dirty="0" smtClean="0"/>
          </a:p>
          <a:p>
            <a:r>
              <a:rPr lang="fr-BE"/>
              <a:t>les clients souhaitent obtenir une prestation de services intégrée à leurs besoins personnels, à moindre coût et avec un minimum de formalités</a:t>
            </a:r>
          </a:p>
          <a:p>
            <a:pPr lvl="1"/>
            <a:r>
              <a:rPr lang="fr-BE"/>
              <a:t>en particulier attention aux avantages stratégiques coopératifs par une gestion des informations effective et efficace</a:t>
            </a:r>
          </a:p>
          <a:p>
            <a:pPr lvl="2"/>
            <a:r>
              <a:rPr lang="fr-BE"/>
              <a:t>compétitif: obtenir ou conserver différents avantages de longue durée par rapport aux organisations concurrentes</a:t>
            </a:r>
          </a:p>
          <a:p>
            <a:pPr lvl="2"/>
            <a:r>
              <a:rPr lang="fr-BE"/>
              <a:t>coopératif: meilleure réalisation de longue durée des objectifs de l’organisation propre et/ou du secteur par une collaboration avec d’autres organisations</a:t>
            </a:r>
          </a:p>
        </p:txBody>
      </p:sp>
      <p:sp>
        <p:nvSpPr>
          <p:cNvPr id="7" name="Title 6"/>
          <p:cNvSpPr>
            <a:spLocks noGrp="1"/>
          </p:cNvSpPr>
          <p:nvPr>
            <p:ph type="title"/>
          </p:nvPr>
        </p:nvSpPr>
        <p:spPr/>
        <p:txBody>
          <a:bodyPr/>
          <a:lstStyle/>
          <a:p>
            <a:r>
              <a:rPr lang="fr-BE" dirty="0"/>
              <a:t>Avantages stratégiques </a:t>
            </a:r>
            <a:r>
              <a:rPr lang="fr-BE" dirty="0" smtClean="0"/>
              <a:t>possibles</a:t>
            </a:r>
            <a:endParaRPr lang="fr-BE" dirty="0"/>
          </a:p>
        </p:txBody>
      </p:sp>
      <p:sp>
        <p:nvSpPr>
          <p:cNvPr id="4" name="Tijdelijke aanduiding voor dianummer 3"/>
          <p:cNvSpPr>
            <a:spLocks noGrp="1"/>
          </p:cNvSpPr>
          <p:nvPr>
            <p:ph type="sldNum" sz="quarter" idx="12"/>
          </p:nvPr>
        </p:nvSpPr>
        <p:spPr/>
        <p:txBody>
          <a:bodyPr/>
          <a:lstStyle/>
          <a:p>
            <a:fld id="{C080B6B3-F139-4BD8-A444-84B7C1EC3210}" type="slidenum">
              <a:rPr lang="en-GB" smtClean="0"/>
              <a:pPr/>
              <a:t>4</a:t>
            </a:fld>
            <a:endParaRPr lang="en-GB" smtClean="0"/>
          </a:p>
        </p:txBody>
      </p:sp>
    </p:spTree>
    <p:extLst>
      <p:ext uri="{BB962C8B-B14F-4D97-AF65-F5344CB8AC3E}">
        <p14:creationId xmlns:p14="http://schemas.microsoft.com/office/powerpoint/2010/main" val="19538355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sz="quarter" idx="14"/>
          </p:nvPr>
        </p:nvSpPr>
        <p:spPr/>
        <p:txBody>
          <a:bodyPr/>
          <a:lstStyle/>
          <a:p>
            <a:r>
              <a:rPr lang="fr-BE" dirty="0"/>
              <a:t>fournisseurs vs consommateurs</a:t>
            </a:r>
          </a:p>
          <a:p>
            <a:pPr lvl="1"/>
            <a:r>
              <a:rPr lang="fr-BE" dirty="0" smtClean="0"/>
              <a:t>lorsqu’une </a:t>
            </a:r>
            <a:r>
              <a:rPr lang="fr-BE" dirty="0"/>
              <a:t>API est offerte à travers un réseau, le service offrant l’API est appelé le « fournisseur »</a:t>
            </a:r>
          </a:p>
          <a:p>
            <a:pPr lvl="1"/>
            <a:r>
              <a:rPr lang="fr-BE" dirty="0"/>
              <a:t>le « consommateur » de l’API est souvent une application logicielle</a:t>
            </a:r>
          </a:p>
          <a:p>
            <a:r>
              <a:rPr lang="fr-BE" dirty="0"/>
              <a:t>le consommateur peut externaliser la demande de données ou de fonctionnalités en appelant des API</a:t>
            </a:r>
          </a:p>
          <a:p>
            <a:pPr lvl="1"/>
            <a:r>
              <a:rPr lang="fr-BE" dirty="0"/>
              <a:t>facturation</a:t>
            </a:r>
          </a:p>
          <a:p>
            <a:pPr lvl="1"/>
            <a:r>
              <a:rPr lang="fr-BE" dirty="0"/>
              <a:t>identité</a:t>
            </a:r>
          </a:p>
          <a:p>
            <a:pPr lvl="1"/>
            <a:r>
              <a:rPr lang="fr-BE" dirty="0"/>
              <a:t>stockage</a:t>
            </a:r>
          </a:p>
          <a:p>
            <a:pPr lvl="1"/>
            <a:r>
              <a:rPr lang="fr-BE" dirty="0"/>
              <a:t>traitement d’images</a:t>
            </a:r>
          </a:p>
          <a:p>
            <a:pPr lvl="1"/>
            <a:r>
              <a:rPr lang="fr-BE" dirty="0"/>
              <a:t>tout type de sources de données (authentiques)</a:t>
            </a:r>
          </a:p>
          <a:p>
            <a:pPr lvl="1"/>
            <a:r>
              <a:rPr lang="fr-BE" dirty="0"/>
              <a:t>…</a:t>
            </a:r>
          </a:p>
          <a:p>
            <a:endParaRPr lang="en-US" dirty="0"/>
          </a:p>
          <a:p>
            <a:endParaRPr lang="en-US" dirty="0"/>
          </a:p>
          <a:p>
            <a:endParaRPr lang="nl-BE" dirty="0"/>
          </a:p>
        </p:txBody>
      </p:sp>
      <p:sp>
        <p:nvSpPr>
          <p:cNvPr id="4" name="Title 3"/>
          <p:cNvSpPr>
            <a:spLocks noGrp="1"/>
          </p:cNvSpPr>
          <p:nvPr>
            <p:ph type="title"/>
          </p:nvPr>
        </p:nvSpPr>
        <p:spPr/>
        <p:txBody>
          <a:bodyPr/>
          <a:lstStyle/>
          <a:p>
            <a:r>
              <a:rPr lang="fr-BE"/>
              <a:t>Concernant l’API - interface de programmation applicative</a:t>
            </a:r>
          </a:p>
        </p:txBody>
      </p:sp>
      <p:sp>
        <p:nvSpPr>
          <p:cNvPr id="6" name="Slide Number Placeholder 5"/>
          <p:cNvSpPr>
            <a:spLocks noGrp="1"/>
          </p:cNvSpPr>
          <p:nvPr>
            <p:ph type="sldNum" sz="quarter" idx="12"/>
          </p:nvPr>
        </p:nvSpPr>
        <p:spPr/>
        <p:txBody>
          <a:bodyPr/>
          <a:lstStyle/>
          <a:p>
            <a:fld id="{D45B42A2-12DC-D04A-88D3-A93CC82DF348}" type="slidenum">
              <a:rPr lang="en-US" smtClean="0"/>
              <a:t>40</a:t>
            </a:fld>
            <a:endParaRPr lang="en-US" smtClean="0"/>
          </a:p>
        </p:txBody>
      </p:sp>
    </p:spTree>
    <p:extLst>
      <p:ext uri="{BB962C8B-B14F-4D97-AF65-F5344CB8AC3E}">
        <p14:creationId xmlns:p14="http://schemas.microsoft.com/office/powerpoint/2010/main" val="23531418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sz="quarter" idx="14"/>
          </p:nvPr>
        </p:nvSpPr>
        <p:spPr/>
        <p:txBody>
          <a:bodyPr>
            <a:normAutofit fontScale="92500" lnSpcReduction="10000"/>
          </a:bodyPr>
          <a:lstStyle/>
          <a:p>
            <a:r>
              <a:rPr lang="fr-BE"/>
              <a:t>les consommateurs peuvent se connecter à une API d’un fournisseur et utiliser ses données ou fonctionnalités pour autant que le contrat technique soit respecté</a:t>
            </a:r>
          </a:p>
          <a:p>
            <a:endParaRPr lang="en-US" dirty="0"/>
          </a:p>
          <a:p>
            <a:endParaRPr lang="en-US" dirty="0"/>
          </a:p>
          <a:p>
            <a:endParaRPr lang="en-US" dirty="0"/>
          </a:p>
          <a:p>
            <a:endParaRPr lang="en-US" dirty="0"/>
          </a:p>
          <a:p>
            <a:endParaRPr lang="en-US" dirty="0"/>
          </a:p>
          <a:p>
            <a:r>
              <a:rPr lang="fr-BE"/>
              <a:t>les consommateurs ne doivent pas connaître les détails techniques derrière la fonctionnalité</a:t>
            </a:r>
          </a:p>
          <a:p>
            <a:r>
              <a:rPr lang="fr-BE"/>
              <a:t>les API peuvent être écrites dans n’importe quel langage de programmation</a:t>
            </a:r>
          </a:p>
          <a:p>
            <a:endParaRPr lang="en-US" dirty="0"/>
          </a:p>
          <a:p>
            <a:endParaRPr lang="en-US" dirty="0"/>
          </a:p>
          <a:p>
            <a:endParaRPr lang="en-US" dirty="0"/>
          </a:p>
          <a:p>
            <a:endParaRPr lang="en-US" dirty="0"/>
          </a:p>
          <a:p>
            <a:endParaRPr lang="en-US" dirty="0"/>
          </a:p>
          <a:p>
            <a:endParaRPr lang="en-US" dirty="0"/>
          </a:p>
          <a:p>
            <a:endParaRPr lang="nl-BE" dirty="0"/>
          </a:p>
        </p:txBody>
      </p:sp>
      <p:sp>
        <p:nvSpPr>
          <p:cNvPr id="4" name="Title 3"/>
          <p:cNvSpPr>
            <a:spLocks noGrp="1"/>
          </p:cNvSpPr>
          <p:nvPr>
            <p:ph type="title"/>
          </p:nvPr>
        </p:nvSpPr>
        <p:spPr/>
        <p:txBody>
          <a:bodyPr/>
          <a:lstStyle/>
          <a:p>
            <a:r>
              <a:rPr lang="fr-BE"/>
              <a:t>Concernant l’API - interface de programmation applicative</a:t>
            </a:r>
          </a:p>
        </p:txBody>
      </p:sp>
      <p:pic>
        <p:nvPicPr>
          <p:cNvPr id="3" name="Picture 2"/>
          <p:cNvPicPr>
            <a:picLocks noChangeAspect="1"/>
          </p:cNvPicPr>
          <p:nvPr/>
        </p:nvPicPr>
        <p:blipFill>
          <a:blip r:embed="rId3"/>
          <a:stretch>
            <a:fillRect/>
          </a:stretch>
        </p:blipFill>
        <p:spPr>
          <a:xfrm>
            <a:off x="2127737" y="2669061"/>
            <a:ext cx="4627508" cy="1997067"/>
          </a:xfrm>
          <a:prstGeom prst="rect">
            <a:avLst/>
          </a:prstGeom>
        </p:spPr>
      </p:pic>
      <p:sp>
        <p:nvSpPr>
          <p:cNvPr id="7" name="Slide Number Placeholder 6"/>
          <p:cNvSpPr>
            <a:spLocks noGrp="1"/>
          </p:cNvSpPr>
          <p:nvPr>
            <p:ph type="sldNum" sz="quarter" idx="12"/>
          </p:nvPr>
        </p:nvSpPr>
        <p:spPr/>
        <p:txBody>
          <a:bodyPr/>
          <a:lstStyle/>
          <a:p>
            <a:fld id="{D45B42A2-12DC-D04A-88D3-A93CC82DF348}" type="slidenum">
              <a:rPr lang="en-US" smtClean="0"/>
              <a:t>41</a:t>
            </a:fld>
            <a:endParaRPr lang="en-US" smtClean="0"/>
          </a:p>
        </p:txBody>
      </p:sp>
    </p:spTree>
    <p:extLst>
      <p:ext uri="{BB962C8B-B14F-4D97-AF65-F5344CB8AC3E}">
        <p14:creationId xmlns:p14="http://schemas.microsoft.com/office/powerpoint/2010/main" val="16303064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sz="quarter" idx="14"/>
          </p:nvPr>
        </p:nvSpPr>
        <p:spPr/>
        <p:txBody>
          <a:bodyPr/>
          <a:lstStyle/>
          <a:p>
            <a:r>
              <a:rPr lang="fr-BE"/>
              <a:t>réduction des coûts grâce à la réutilisation: les consommateurs ne doivent pas réécrire ce qui existe déjà !</a:t>
            </a:r>
          </a:p>
          <a:p>
            <a:r>
              <a:rPr lang="fr-BE"/>
              <a:t>diminution de la complexité: fin des grands systèmes monolithiques</a:t>
            </a:r>
          </a:p>
          <a:p>
            <a:r>
              <a:rPr lang="fr-BE"/>
              <a:t>découplage:  les consommateurs et les fournisseurs peuvent continuer à se connecter aussi longtemps que le contrat technique est respecté </a:t>
            </a:r>
            <a:r>
              <a:rPr lang="fr-BE">
                <a:sym typeface="Wingdings" panose="05000000000000000000" pitchFamily="2" charset="2"/>
              </a:rPr>
              <a:t></a:t>
            </a:r>
            <a:r>
              <a:rPr lang="fr-BE"/>
              <a:t> ex. impact moindre en cas de migration</a:t>
            </a:r>
          </a:p>
          <a:p>
            <a:r>
              <a:rPr lang="fr-BE"/>
              <a:t>moteur de l’innovation: émergence de nouveaux produits, basés sur les possibilités existantes de l'API</a:t>
            </a:r>
          </a:p>
          <a:p>
            <a:r>
              <a:rPr lang="fr-BE"/>
              <a:t>promotion de partenariats</a:t>
            </a:r>
          </a:p>
          <a:p>
            <a:r>
              <a:rPr lang="fr-BE"/>
              <a:t>promotion de la standardisation</a:t>
            </a:r>
          </a:p>
          <a:p>
            <a:endParaRPr lang="en-US" dirty="0">
              <a:sym typeface="Wingdings" panose="05000000000000000000" pitchFamily="2" charset="2"/>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nl-BE" dirty="0"/>
          </a:p>
        </p:txBody>
      </p:sp>
      <p:sp>
        <p:nvSpPr>
          <p:cNvPr id="4" name="Title 3"/>
          <p:cNvSpPr>
            <a:spLocks noGrp="1"/>
          </p:cNvSpPr>
          <p:nvPr>
            <p:ph type="title"/>
          </p:nvPr>
        </p:nvSpPr>
        <p:spPr/>
        <p:txBody>
          <a:bodyPr/>
          <a:lstStyle/>
          <a:p>
            <a:r>
              <a:rPr lang="fr-BE"/>
              <a:t>Pourquoi les API sont-elles importantes?</a:t>
            </a:r>
          </a:p>
        </p:txBody>
      </p:sp>
      <p:sp>
        <p:nvSpPr>
          <p:cNvPr id="6" name="Slide Number Placeholder 5"/>
          <p:cNvSpPr>
            <a:spLocks noGrp="1"/>
          </p:cNvSpPr>
          <p:nvPr>
            <p:ph type="sldNum" sz="quarter" idx="12"/>
          </p:nvPr>
        </p:nvSpPr>
        <p:spPr/>
        <p:txBody>
          <a:bodyPr/>
          <a:lstStyle/>
          <a:p>
            <a:fld id="{D45B42A2-12DC-D04A-88D3-A93CC82DF348}" type="slidenum">
              <a:rPr lang="en-US" smtClean="0"/>
              <a:t>42</a:t>
            </a:fld>
            <a:endParaRPr lang="en-US" smtClean="0"/>
          </a:p>
        </p:txBody>
      </p:sp>
    </p:spTree>
    <p:extLst>
      <p:ext uri="{BB962C8B-B14F-4D97-AF65-F5344CB8AC3E}">
        <p14:creationId xmlns:p14="http://schemas.microsoft.com/office/powerpoint/2010/main" val="14075669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Transition vers une économie des API: chaîne de valeur</a:t>
            </a:r>
          </a:p>
        </p:txBody>
      </p:sp>
      <p:cxnSp>
        <p:nvCxnSpPr>
          <p:cNvPr id="7" name="Straight Connector 6"/>
          <p:cNvCxnSpPr/>
          <p:nvPr/>
        </p:nvCxnSpPr>
        <p:spPr>
          <a:xfrm>
            <a:off x="7568242" y="3335544"/>
            <a:ext cx="1834550"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pic>
        <p:nvPicPr>
          <p:cNvPr id="8" name="Picture 7"/>
          <p:cNvPicPr>
            <a:picLocks noChangeAspect="1"/>
          </p:cNvPicPr>
          <p:nvPr/>
        </p:nvPicPr>
        <p:blipFill>
          <a:blip r:embed="rId3"/>
          <a:stretch>
            <a:fillRect/>
          </a:stretch>
        </p:blipFill>
        <p:spPr>
          <a:xfrm>
            <a:off x="259017" y="2360049"/>
            <a:ext cx="11673965" cy="2783342"/>
          </a:xfrm>
          <a:prstGeom prst="rect">
            <a:avLst/>
          </a:prstGeom>
        </p:spPr>
      </p:pic>
      <p:sp>
        <p:nvSpPr>
          <p:cNvPr id="9" name="TextBox 8"/>
          <p:cNvSpPr txBox="1"/>
          <p:nvPr/>
        </p:nvSpPr>
        <p:spPr>
          <a:xfrm>
            <a:off x="435428" y="5292163"/>
            <a:ext cx="1157753" cy="707886"/>
          </a:xfrm>
          <a:prstGeom prst="rect">
            <a:avLst/>
          </a:prstGeom>
          <a:noFill/>
        </p:spPr>
        <p:txBody>
          <a:bodyPr wrap="none" rtlCol="0">
            <a:spAutoFit/>
          </a:bodyPr>
          <a:lstStyle/>
          <a:p>
            <a:r>
              <a:rPr lang="fr-BE" sz="2000" dirty="0" smtClean="0">
                <a:solidFill>
                  <a:srgbClr val="0070C0"/>
                </a:solidFill>
              </a:rPr>
              <a:t>Systèmes</a:t>
            </a:r>
          </a:p>
          <a:p>
            <a:r>
              <a:rPr lang="fr-BE" sz="2000" dirty="0" smtClean="0">
                <a:solidFill>
                  <a:srgbClr val="0070C0"/>
                </a:solidFill>
              </a:rPr>
              <a:t>actuels</a:t>
            </a:r>
            <a:endParaRPr lang="fr-BE" sz="2000" dirty="0">
              <a:solidFill>
                <a:srgbClr val="0070C0"/>
              </a:solidFill>
            </a:endParaRPr>
          </a:p>
        </p:txBody>
      </p:sp>
      <p:sp>
        <p:nvSpPr>
          <p:cNvPr id="10" name="TextBox 9"/>
          <p:cNvSpPr txBox="1"/>
          <p:nvPr/>
        </p:nvSpPr>
        <p:spPr>
          <a:xfrm>
            <a:off x="3389372" y="2487048"/>
            <a:ext cx="1763199" cy="707886"/>
          </a:xfrm>
          <a:prstGeom prst="rect">
            <a:avLst/>
          </a:prstGeom>
          <a:noFill/>
        </p:spPr>
        <p:txBody>
          <a:bodyPr wrap="square" rtlCol="0">
            <a:spAutoFit/>
          </a:bodyPr>
          <a:lstStyle/>
          <a:p>
            <a:pPr algn="ctr"/>
            <a:r>
              <a:rPr lang="fr-BE" sz="2000">
                <a:solidFill>
                  <a:srgbClr val="0070C0"/>
                </a:solidFill>
              </a:rPr>
              <a:t>Disponible en tant qu’API</a:t>
            </a:r>
          </a:p>
        </p:txBody>
      </p:sp>
      <p:sp>
        <p:nvSpPr>
          <p:cNvPr id="11" name="TextBox 10"/>
          <p:cNvSpPr txBox="1"/>
          <p:nvPr/>
        </p:nvSpPr>
        <p:spPr>
          <a:xfrm>
            <a:off x="5646631" y="4905550"/>
            <a:ext cx="2009941" cy="1015663"/>
          </a:xfrm>
          <a:prstGeom prst="rect">
            <a:avLst/>
          </a:prstGeom>
          <a:noFill/>
        </p:spPr>
        <p:txBody>
          <a:bodyPr wrap="square" rtlCol="0">
            <a:spAutoFit/>
          </a:bodyPr>
          <a:lstStyle/>
          <a:p>
            <a:pPr algn="ctr"/>
            <a:r>
              <a:rPr lang="fr-FR" sz="2000" dirty="0">
                <a:solidFill>
                  <a:srgbClr val="0070C0"/>
                </a:solidFill>
              </a:rPr>
              <a:t>Utilisation en libre accès par les développeurs</a:t>
            </a:r>
            <a:endParaRPr lang="fr-BE" sz="2000" dirty="0">
              <a:solidFill>
                <a:srgbClr val="0070C0"/>
              </a:solidFill>
            </a:endParaRPr>
          </a:p>
        </p:txBody>
      </p:sp>
      <p:sp>
        <p:nvSpPr>
          <p:cNvPr id="12" name="TextBox 11"/>
          <p:cNvSpPr txBox="1"/>
          <p:nvPr/>
        </p:nvSpPr>
        <p:spPr>
          <a:xfrm>
            <a:off x="7366179" y="2291744"/>
            <a:ext cx="2428517" cy="1015663"/>
          </a:xfrm>
          <a:prstGeom prst="rect">
            <a:avLst/>
          </a:prstGeom>
          <a:noFill/>
        </p:spPr>
        <p:txBody>
          <a:bodyPr wrap="square" rtlCol="0">
            <a:spAutoFit/>
          </a:bodyPr>
          <a:lstStyle/>
          <a:p>
            <a:pPr algn="ctr"/>
            <a:r>
              <a:rPr lang="fr-BE" sz="2000" dirty="0">
                <a:solidFill>
                  <a:srgbClr val="0070C0"/>
                </a:solidFill>
              </a:rPr>
              <a:t>Créer de nouveaux </a:t>
            </a:r>
            <a:r>
              <a:rPr lang="fr-BE" sz="2000" dirty="0" smtClean="0">
                <a:solidFill>
                  <a:srgbClr val="0070C0"/>
                </a:solidFill>
              </a:rPr>
              <a:t>services innovateurs et applis</a:t>
            </a:r>
            <a:endParaRPr lang="fr-BE" sz="2000" dirty="0">
              <a:solidFill>
                <a:srgbClr val="0070C0"/>
              </a:solidFill>
            </a:endParaRPr>
          </a:p>
        </p:txBody>
      </p:sp>
      <p:sp>
        <p:nvSpPr>
          <p:cNvPr id="13" name="TextBox 12"/>
          <p:cNvSpPr txBox="1"/>
          <p:nvPr/>
        </p:nvSpPr>
        <p:spPr>
          <a:xfrm>
            <a:off x="9826280" y="4336738"/>
            <a:ext cx="2394749" cy="707886"/>
          </a:xfrm>
          <a:prstGeom prst="rect">
            <a:avLst/>
          </a:prstGeom>
          <a:noFill/>
        </p:spPr>
        <p:txBody>
          <a:bodyPr wrap="square" rtlCol="0">
            <a:spAutoFit/>
          </a:bodyPr>
          <a:lstStyle/>
          <a:p>
            <a:pPr algn="ctr"/>
            <a:r>
              <a:rPr lang="fr-BE" sz="2000" dirty="0" smtClean="0">
                <a:solidFill>
                  <a:srgbClr val="0070C0"/>
                </a:solidFill>
              </a:rPr>
              <a:t>Services</a:t>
            </a:r>
          </a:p>
          <a:p>
            <a:pPr algn="ctr"/>
            <a:r>
              <a:rPr lang="fr-BE" sz="2000" dirty="0" smtClean="0">
                <a:solidFill>
                  <a:srgbClr val="0070C0"/>
                </a:solidFill>
              </a:rPr>
              <a:t>différentiés </a:t>
            </a:r>
            <a:endParaRPr lang="fr-BE" sz="2000" dirty="0">
              <a:solidFill>
                <a:srgbClr val="0070C0"/>
              </a:solidFill>
            </a:endParaRPr>
          </a:p>
        </p:txBody>
      </p:sp>
      <p:sp>
        <p:nvSpPr>
          <p:cNvPr id="6" name="Slide Number Placeholder 5"/>
          <p:cNvSpPr>
            <a:spLocks noGrp="1"/>
          </p:cNvSpPr>
          <p:nvPr>
            <p:ph type="sldNum" sz="quarter" idx="12"/>
          </p:nvPr>
        </p:nvSpPr>
        <p:spPr/>
        <p:txBody>
          <a:bodyPr/>
          <a:lstStyle/>
          <a:p>
            <a:fld id="{D45B42A2-12DC-D04A-88D3-A93CC82DF348}" type="slidenum">
              <a:rPr lang="en-US" smtClean="0"/>
              <a:t>43</a:t>
            </a:fld>
            <a:endParaRPr lang="en-US" smtClean="0"/>
          </a:p>
        </p:txBody>
      </p:sp>
    </p:spTree>
    <p:extLst>
      <p:ext uri="{BB962C8B-B14F-4D97-AF65-F5344CB8AC3E}">
        <p14:creationId xmlns:p14="http://schemas.microsoft.com/office/powerpoint/2010/main" val="33291141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a:t>À l’heure actuelle, l’économie des API est </a:t>
            </a:r>
            <a:r>
              <a:rPr lang="fr-BE" dirty="0" smtClean="0"/>
              <a:t>devenue </a:t>
            </a:r>
            <a:r>
              <a:rPr lang="fr-BE" dirty="0"/>
              <a:t>une réalité</a:t>
            </a:r>
          </a:p>
        </p:txBody>
      </p:sp>
      <p:pic>
        <p:nvPicPr>
          <p:cNvPr id="6" name="Picture Placeholder 5"/>
          <p:cNvPicPr>
            <a:picLocks noChangeAspect="1"/>
          </p:cNvPicPr>
          <p:nvPr/>
        </p:nvPicPr>
        <p:blipFill>
          <a:blip r:embed="rId3">
            <a:extLst>
              <a:ext uri="{28A0092B-C50C-407E-A947-70E740481C1C}">
                <a14:useLocalDpi xmlns:a14="http://schemas.microsoft.com/office/drawing/2010/main" val="0"/>
              </a:ext>
            </a:extLst>
          </a:blip>
          <a:srcRect t="1811" b="1811"/>
          <a:stretch>
            <a:fillRect/>
          </a:stretch>
        </p:blipFill>
        <p:spPr>
          <a:xfrm>
            <a:off x="1568740" y="1238251"/>
            <a:ext cx="5740593" cy="5619750"/>
          </a:xfrm>
          <a:prstGeom prst="rect">
            <a:avLst/>
          </a:prstGeom>
        </p:spPr>
      </p:pic>
      <p:sp>
        <p:nvSpPr>
          <p:cNvPr id="2" name="TextBox 1"/>
          <p:cNvSpPr txBox="1"/>
          <p:nvPr/>
        </p:nvSpPr>
        <p:spPr>
          <a:xfrm>
            <a:off x="7253752" y="4288779"/>
            <a:ext cx="4938248" cy="1077218"/>
          </a:xfrm>
          <a:prstGeom prst="rect">
            <a:avLst/>
          </a:prstGeom>
          <a:noFill/>
        </p:spPr>
        <p:txBody>
          <a:bodyPr wrap="square" rtlCol="0">
            <a:spAutoFit/>
          </a:bodyPr>
          <a:lstStyle/>
          <a:p>
            <a:r>
              <a:rPr lang="fr-BE" sz="3200" dirty="0"/>
              <a:t>T</a:t>
            </a:r>
            <a:r>
              <a:rPr lang="fr-BE" sz="3200" dirty="0" smtClean="0"/>
              <a:t>out </a:t>
            </a:r>
            <a:r>
              <a:rPr lang="fr-BE" sz="3200" dirty="0"/>
              <a:t>est interconnecté</a:t>
            </a:r>
          </a:p>
          <a:p>
            <a:endParaRPr lang="nl-BE" sz="3200" dirty="0"/>
          </a:p>
        </p:txBody>
      </p:sp>
      <p:sp>
        <p:nvSpPr>
          <p:cNvPr id="8" name="Slide Number Placeholder 7"/>
          <p:cNvSpPr>
            <a:spLocks noGrp="1"/>
          </p:cNvSpPr>
          <p:nvPr>
            <p:ph type="sldNum" sz="quarter" idx="12"/>
          </p:nvPr>
        </p:nvSpPr>
        <p:spPr/>
        <p:txBody>
          <a:bodyPr/>
          <a:lstStyle/>
          <a:p>
            <a:fld id="{D45B42A2-12DC-D04A-88D3-A93CC82DF348}" type="slidenum">
              <a:rPr lang="en-US" smtClean="0"/>
              <a:t>44</a:t>
            </a:fld>
            <a:endParaRPr lang="en-US" smtClean="0"/>
          </a:p>
        </p:txBody>
      </p:sp>
    </p:spTree>
    <p:extLst>
      <p:ext uri="{BB962C8B-B14F-4D97-AF65-F5344CB8AC3E}">
        <p14:creationId xmlns:p14="http://schemas.microsoft.com/office/powerpoint/2010/main" val="9209358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6008336" y="1283692"/>
            <a:ext cx="5762625" cy="1088904"/>
          </a:xfrm>
          <a:prstGeom prst="rect">
            <a:avLst/>
          </a:prstGeom>
        </p:spPr>
      </p:pic>
      <p:pic>
        <p:nvPicPr>
          <p:cNvPr id="7" name="Picture Placeholder 6"/>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5389" b="15389"/>
          <a:stretch>
            <a:fillRect/>
          </a:stretch>
        </p:blipFill>
        <p:spPr/>
      </p:pic>
      <p:sp>
        <p:nvSpPr>
          <p:cNvPr id="3" name="Title 2"/>
          <p:cNvSpPr>
            <a:spLocks noGrp="1"/>
          </p:cNvSpPr>
          <p:nvPr>
            <p:ph type="title"/>
          </p:nvPr>
        </p:nvSpPr>
        <p:spPr/>
        <p:txBody>
          <a:bodyPr/>
          <a:lstStyle/>
          <a:p>
            <a:r>
              <a:rPr lang="fr-BE"/>
              <a:t>Exemple: enregistrement en temps réel des présences pour les ouvriers de la construction</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8961" y="4063650"/>
            <a:ext cx="4572000" cy="2571750"/>
          </a:xfrm>
          <a:prstGeom prst="rect">
            <a:avLst/>
          </a:prstGeom>
        </p:spPr>
      </p:pic>
      <p:graphicFrame>
        <p:nvGraphicFramePr>
          <p:cNvPr id="11" name="Chart 10"/>
          <p:cNvGraphicFramePr>
            <a:graphicFrameLocks/>
          </p:cNvGraphicFramePr>
          <p:nvPr/>
        </p:nvGraphicFramePr>
        <p:xfrm>
          <a:off x="5431902" y="2494291"/>
          <a:ext cx="3087984" cy="2351314"/>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p:cNvSpPr txBox="1"/>
          <p:nvPr/>
        </p:nvSpPr>
        <p:spPr>
          <a:xfrm>
            <a:off x="7228114" y="3669948"/>
            <a:ext cx="636713" cy="369332"/>
          </a:xfrm>
          <a:prstGeom prst="rect">
            <a:avLst/>
          </a:prstGeom>
          <a:noFill/>
        </p:spPr>
        <p:txBody>
          <a:bodyPr wrap="none" rtlCol="0">
            <a:spAutoFit/>
          </a:bodyPr>
          <a:lstStyle/>
          <a:p>
            <a:r>
              <a:rPr lang="fr-BE" b="1">
                <a:solidFill>
                  <a:schemeClr val="bg1"/>
                </a:solidFill>
              </a:rPr>
              <a:t>WEB</a:t>
            </a:r>
          </a:p>
        </p:txBody>
      </p:sp>
      <p:sp>
        <p:nvSpPr>
          <p:cNvPr id="13" name="Rectangle 12"/>
          <p:cNvSpPr/>
          <p:nvPr/>
        </p:nvSpPr>
        <p:spPr>
          <a:xfrm>
            <a:off x="5777643" y="3244334"/>
            <a:ext cx="508473" cy="369332"/>
          </a:xfrm>
          <a:prstGeom prst="rect">
            <a:avLst/>
          </a:prstGeom>
        </p:spPr>
        <p:txBody>
          <a:bodyPr wrap="none">
            <a:spAutoFit/>
          </a:bodyPr>
          <a:lstStyle/>
          <a:p>
            <a:r>
              <a:rPr lang="fr-BE" b="1">
                <a:solidFill>
                  <a:schemeClr val="bg1"/>
                </a:solidFill>
              </a:rPr>
              <a:t>API</a:t>
            </a:r>
          </a:p>
        </p:txBody>
      </p:sp>
      <p:sp>
        <p:nvSpPr>
          <p:cNvPr id="8" name="Slide Number Placeholder 7"/>
          <p:cNvSpPr>
            <a:spLocks noGrp="1"/>
          </p:cNvSpPr>
          <p:nvPr>
            <p:ph type="sldNum" sz="quarter" idx="12"/>
          </p:nvPr>
        </p:nvSpPr>
        <p:spPr/>
        <p:txBody>
          <a:bodyPr/>
          <a:lstStyle/>
          <a:p>
            <a:fld id="{D45B42A2-12DC-D04A-88D3-A93CC82DF348}" type="slidenum">
              <a:rPr lang="en-US" smtClean="0"/>
              <a:t>45</a:t>
            </a:fld>
            <a:endParaRPr lang="en-US" smtClean="0"/>
          </a:p>
        </p:txBody>
      </p:sp>
    </p:spTree>
    <p:extLst>
      <p:ext uri="{BB962C8B-B14F-4D97-AF65-F5344CB8AC3E}">
        <p14:creationId xmlns:p14="http://schemas.microsoft.com/office/powerpoint/2010/main" val="19979172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BE"/>
              <a:t>API dans les secteurs social et de la santé: quelques statistiques et évolution</a:t>
            </a:r>
          </a:p>
        </p:txBody>
      </p:sp>
      <p:sp>
        <p:nvSpPr>
          <p:cNvPr id="9" name="Content Placeholder 8"/>
          <p:cNvSpPr>
            <a:spLocks noGrp="1"/>
          </p:cNvSpPr>
          <p:nvPr>
            <p:ph sz="quarter" idx="4294967295"/>
          </p:nvPr>
        </p:nvSpPr>
        <p:spPr>
          <a:xfrm>
            <a:off x="7101924" y="1582697"/>
            <a:ext cx="4484687" cy="508000"/>
          </a:xfrm>
          <a:prstGeom prst="rect">
            <a:avLst/>
          </a:prstGeom>
        </p:spPr>
        <p:txBody>
          <a:bodyPr/>
          <a:lstStyle/>
          <a:p>
            <a:pPr marL="0" indent="0">
              <a:buNone/>
            </a:pPr>
            <a:r>
              <a:rPr lang="fr-BE" sz="2400">
                <a:solidFill>
                  <a:schemeClr val="tx1">
                    <a:lumMod val="65000"/>
                    <a:lumOff val="35000"/>
                  </a:schemeClr>
                </a:solidFill>
              </a:rPr>
              <a:t>sécurité sociale</a:t>
            </a:r>
          </a:p>
        </p:txBody>
      </p:sp>
      <p:graphicFrame>
        <p:nvGraphicFramePr>
          <p:cNvPr id="12" name="Diagramm0"/>
          <p:cNvGraphicFramePr>
            <a:graphicFrameLocks/>
          </p:cNvGraphicFramePr>
          <p:nvPr/>
        </p:nvGraphicFramePr>
        <p:xfrm>
          <a:off x="644632" y="3832661"/>
          <a:ext cx="5040000" cy="21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m0"/>
          <p:cNvGraphicFramePr>
            <a:graphicFrameLocks/>
          </p:cNvGraphicFramePr>
          <p:nvPr/>
        </p:nvGraphicFramePr>
        <p:xfrm>
          <a:off x="5910454" y="3832661"/>
          <a:ext cx="5040000" cy="2160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Content Placeholder 9"/>
          <p:cNvSpPr txBox="1">
            <a:spLocks/>
          </p:cNvSpPr>
          <p:nvPr/>
        </p:nvSpPr>
        <p:spPr>
          <a:xfrm>
            <a:off x="5707781" y="2154814"/>
            <a:ext cx="6169793" cy="2197616"/>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Clr>
                <a:srgbClr val="6C1D45"/>
              </a:buClr>
              <a:buFont typeface="Arial" panose="020B0604020202020204" pitchFamily="34" charset="0"/>
              <a:buChar char="•"/>
              <a:defRPr sz="1600" kern="1200">
                <a:solidFill>
                  <a:srgbClr val="4A4F54"/>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C6EAA"/>
              </a:buClr>
            </a:pPr>
            <a:r>
              <a:rPr lang="fr-BE" sz="1700" dirty="0">
                <a:latin typeface="+mn-lt"/>
              </a:rPr>
              <a:t>200+ API</a:t>
            </a:r>
          </a:p>
          <a:p>
            <a:pPr>
              <a:buClr>
                <a:srgbClr val="0C6EAA"/>
              </a:buClr>
            </a:pPr>
            <a:r>
              <a:rPr lang="fr-BE" sz="1700" dirty="0">
                <a:latin typeface="+mn-lt"/>
              </a:rPr>
              <a:t>Consommateurs généralement applications/services </a:t>
            </a:r>
            <a:r>
              <a:rPr lang="fr-BE" sz="1700" dirty="0" smtClean="0">
                <a:latin typeface="+mn-lt"/>
              </a:rPr>
              <a:t>internes</a:t>
            </a:r>
            <a:br>
              <a:rPr lang="fr-BE" sz="1700" dirty="0" smtClean="0">
                <a:latin typeface="+mn-lt"/>
              </a:rPr>
            </a:br>
            <a:r>
              <a:rPr lang="fr-BE" sz="1700" dirty="0" smtClean="0">
                <a:latin typeface="+mn-lt"/>
              </a:rPr>
              <a:t>(# </a:t>
            </a:r>
            <a:r>
              <a:rPr lang="fr-BE" sz="1700" dirty="0">
                <a:latin typeface="+mn-lt"/>
              </a:rPr>
              <a:t>200-300)</a:t>
            </a:r>
          </a:p>
          <a:p>
            <a:pPr>
              <a:buClr>
                <a:srgbClr val="0C6EAA"/>
              </a:buClr>
            </a:pPr>
            <a:r>
              <a:rPr lang="fr-BE" sz="1700" dirty="0" smtClean="0">
                <a:latin typeface="+mn-lt"/>
              </a:rPr>
              <a:t>Charge </a:t>
            </a:r>
            <a:r>
              <a:rPr lang="fr-BE" sz="1700" dirty="0">
                <a:latin typeface="+mn-lt"/>
              </a:rPr>
              <a:t>de pointe 1000-1500 </a:t>
            </a:r>
            <a:r>
              <a:rPr lang="fr-BE" sz="1700" dirty="0" err="1">
                <a:latin typeface="+mn-lt"/>
              </a:rPr>
              <a:t>req</a:t>
            </a:r>
            <a:r>
              <a:rPr lang="fr-BE" sz="1700" dirty="0">
                <a:latin typeface="+mn-lt"/>
              </a:rPr>
              <a:t> / s</a:t>
            </a:r>
          </a:p>
          <a:p>
            <a:pPr>
              <a:buClr>
                <a:srgbClr val="0C6EAA"/>
              </a:buClr>
            </a:pPr>
            <a:r>
              <a:rPr lang="fr-BE" sz="1700" dirty="0">
                <a:latin typeface="+mn-lt"/>
              </a:rPr>
              <a:t>300M transactions / mois</a:t>
            </a:r>
          </a:p>
        </p:txBody>
      </p:sp>
      <p:pic>
        <p:nvPicPr>
          <p:cNvPr id="18" name="Picture 2" descr="https://socialsecurity.be/styles/img/logo/logo-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078" y="1501693"/>
            <a:ext cx="617496" cy="6174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Grp="1" noChangeAspect="1"/>
          </p:cNvPicPr>
          <p:nvPr/>
        </p:nvPicPr>
        <p:blipFill rotWithShape="1">
          <a:blip r:embed="rId6" cstate="print">
            <a:extLst>
              <a:ext uri="{28A0092B-C50C-407E-A947-70E740481C1C}">
                <a14:useLocalDpi xmlns:a14="http://schemas.microsoft.com/office/drawing/2010/main" val="0"/>
              </a:ext>
            </a:extLst>
          </a:blip>
          <a:stretch/>
        </p:blipFill>
        <p:spPr>
          <a:xfrm>
            <a:off x="1944756" y="1443009"/>
            <a:ext cx="1765852" cy="711805"/>
          </a:xfrm>
          <a:prstGeom prst="rect">
            <a:avLst/>
          </a:prstGeom>
        </p:spPr>
      </p:pic>
      <p:sp>
        <p:nvSpPr>
          <p:cNvPr id="15" name="Content Placeholder 9"/>
          <p:cNvSpPr txBox="1">
            <a:spLocks/>
          </p:cNvSpPr>
          <p:nvPr/>
        </p:nvSpPr>
        <p:spPr>
          <a:xfrm>
            <a:off x="469272" y="2154814"/>
            <a:ext cx="6169793" cy="2197616"/>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Clr>
                <a:srgbClr val="6C1D45"/>
              </a:buClr>
              <a:buFont typeface="Arial" panose="020B0604020202020204" pitchFamily="34" charset="0"/>
              <a:buChar char="•"/>
              <a:defRPr sz="1600" kern="1200">
                <a:solidFill>
                  <a:srgbClr val="4A4F54"/>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C6EAA"/>
              </a:buClr>
            </a:pPr>
            <a:r>
              <a:rPr lang="fr-BE" sz="1700" dirty="0">
                <a:latin typeface="+mn-lt"/>
              </a:rPr>
              <a:t>100+ API</a:t>
            </a:r>
          </a:p>
          <a:p>
            <a:pPr>
              <a:buClr>
                <a:srgbClr val="0C6EAA"/>
              </a:buClr>
            </a:pPr>
            <a:r>
              <a:rPr lang="fr-BE" sz="1700" dirty="0" smtClean="0">
                <a:latin typeface="+mn-lt"/>
              </a:rPr>
              <a:t>La plupart des consommateurs </a:t>
            </a:r>
            <a:r>
              <a:rPr lang="fr-BE" sz="1700" dirty="0">
                <a:latin typeface="+mn-lt"/>
              </a:rPr>
              <a:t>sont </a:t>
            </a:r>
            <a:r>
              <a:rPr lang="fr-BE" sz="1700" dirty="0" smtClean="0">
                <a:latin typeface="+mn-lt"/>
              </a:rPr>
              <a:t>externes</a:t>
            </a:r>
            <a:br>
              <a:rPr lang="fr-BE" sz="1700" dirty="0" smtClean="0">
                <a:latin typeface="+mn-lt"/>
              </a:rPr>
            </a:br>
            <a:r>
              <a:rPr lang="fr-BE" sz="1700" dirty="0" smtClean="0">
                <a:latin typeface="+mn-lt"/>
              </a:rPr>
              <a:t>(# </a:t>
            </a:r>
            <a:r>
              <a:rPr lang="fr-BE" sz="1700" dirty="0">
                <a:latin typeface="+mn-lt"/>
              </a:rPr>
              <a:t>20,000-24,000)</a:t>
            </a:r>
          </a:p>
          <a:p>
            <a:pPr>
              <a:buClr>
                <a:srgbClr val="0C6EAA"/>
              </a:buClr>
            </a:pPr>
            <a:r>
              <a:rPr lang="fr-BE" sz="1700" dirty="0" smtClean="0">
                <a:latin typeface="+mn-lt"/>
              </a:rPr>
              <a:t>Charge </a:t>
            </a:r>
            <a:r>
              <a:rPr lang="fr-BE" sz="1700" dirty="0">
                <a:latin typeface="+mn-lt"/>
              </a:rPr>
              <a:t>de pointe 2000-3000 </a:t>
            </a:r>
            <a:r>
              <a:rPr lang="fr-BE" sz="1700" dirty="0" err="1">
                <a:latin typeface="+mn-lt"/>
              </a:rPr>
              <a:t>req</a:t>
            </a:r>
            <a:r>
              <a:rPr lang="fr-BE" sz="1700" dirty="0">
                <a:latin typeface="+mn-lt"/>
              </a:rPr>
              <a:t> / s</a:t>
            </a:r>
          </a:p>
          <a:p>
            <a:pPr>
              <a:buClr>
                <a:srgbClr val="0C6EAA"/>
              </a:buClr>
            </a:pPr>
            <a:r>
              <a:rPr lang="fr-BE" sz="1700" dirty="0">
                <a:latin typeface="+mn-lt"/>
              </a:rPr>
              <a:t>1.200M transactions / mois</a:t>
            </a:r>
          </a:p>
          <a:p>
            <a:pPr>
              <a:buClr>
                <a:srgbClr val="0C6EAA"/>
              </a:buClr>
            </a:pPr>
            <a:endParaRPr lang="en-US" sz="1700" dirty="0">
              <a:latin typeface="+mn-lt"/>
            </a:endParaRPr>
          </a:p>
        </p:txBody>
      </p:sp>
      <p:sp>
        <p:nvSpPr>
          <p:cNvPr id="2" name="TextBox 1"/>
          <p:cNvSpPr txBox="1"/>
          <p:nvPr/>
        </p:nvSpPr>
        <p:spPr>
          <a:xfrm>
            <a:off x="644632" y="5992661"/>
            <a:ext cx="11293221" cy="830997"/>
          </a:xfrm>
          <a:prstGeom prst="rect">
            <a:avLst/>
          </a:prstGeom>
          <a:noFill/>
        </p:spPr>
        <p:txBody>
          <a:bodyPr wrap="square" rtlCol="0">
            <a:spAutoFit/>
          </a:bodyPr>
          <a:lstStyle/>
          <a:p>
            <a:r>
              <a:rPr lang="fr-BE" sz="1600" b="1" dirty="0">
                <a:solidFill>
                  <a:srgbClr val="FF0000"/>
                </a:solidFill>
              </a:rPr>
              <a:t>Clause de non-responsabilité : les mesures répertoriées depuis 2016 concernent toutes les plateformes ESB + </a:t>
            </a:r>
            <a:r>
              <a:rPr lang="fr-BE" sz="1600" b="1" dirty="0" smtClean="0">
                <a:solidFill>
                  <a:srgbClr val="FF0000"/>
                </a:solidFill>
              </a:rPr>
              <a:t>passerelles. </a:t>
            </a:r>
            <a:r>
              <a:rPr lang="fr-BE" sz="1600" b="1" dirty="0">
                <a:solidFill>
                  <a:srgbClr val="FF0000"/>
                </a:solidFill>
              </a:rPr>
              <a:t>Migration vers </a:t>
            </a:r>
            <a:r>
              <a:rPr lang="fr-BE" sz="1600" b="1" dirty="0" err="1">
                <a:solidFill>
                  <a:srgbClr val="FF0000"/>
                </a:solidFill>
              </a:rPr>
              <a:t>Axway</a:t>
            </a:r>
            <a:r>
              <a:rPr lang="fr-BE" sz="1600" b="1" dirty="0">
                <a:solidFill>
                  <a:srgbClr val="FF0000"/>
                </a:solidFill>
              </a:rPr>
              <a:t> APIM en cours depuis Q3 </a:t>
            </a:r>
            <a:r>
              <a:rPr lang="fr-BE" sz="1600" b="1" dirty="0" smtClean="0">
                <a:solidFill>
                  <a:srgbClr val="FF0000"/>
                </a:solidFill>
              </a:rPr>
              <a:t>2018. eHealth </a:t>
            </a:r>
            <a:r>
              <a:rPr lang="fr-BE" sz="1600" b="1" dirty="0">
                <a:solidFill>
                  <a:srgbClr val="FF0000"/>
                </a:solidFill>
              </a:rPr>
              <a:t>a actuellement migré 30 % des API, la sécurité sociale procède progressivement à l'intégration sur APIM de toutes les nouvelles API et des évolutions des API</a:t>
            </a:r>
          </a:p>
        </p:txBody>
      </p:sp>
      <p:sp>
        <p:nvSpPr>
          <p:cNvPr id="6" name="Slide Number Placeholder 5"/>
          <p:cNvSpPr>
            <a:spLocks noGrp="1"/>
          </p:cNvSpPr>
          <p:nvPr>
            <p:ph type="sldNum" sz="quarter" idx="12"/>
          </p:nvPr>
        </p:nvSpPr>
        <p:spPr/>
        <p:txBody>
          <a:bodyPr/>
          <a:lstStyle/>
          <a:p>
            <a:fld id="{D45B42A2-12DC-D04A-88D3-A93CC82DF348}" type="slidenum">
              <a:rPr lang="en-US" smtClean="0"/>
              <a:t>46</a:t>
            </a:fld>
            <a:endParaRPr lang="en-US" smtClean="0"/>
          </a:p>
        </p:txBody>
      </p:sp>
    </p:spTree>
    <p:extLst>
      <p:ext uri="{BB962C8B-B14F-4D97-AF65-F5344CB8AC3E}">
        <p14:creationId xmlns:p14="http://schemas.microsoft.com/office/powerpoint/2010/main" val="5166985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sz="quarter" idx="14"/>
          </p:nvPr>
        </p:nvSpPr>
        <p:spPr>
          <a:prstGeom prst="rect">
            <a:avLst/>
          </a:prstGeom>
        </p:spPr>
        <p:txBody>
          <a:bodyPr/>
          <a:lstStyle/>
          <a:p>
            <a:r>
              <a:rPr lang="fr-BE" dirty="0" smtClean="0"/>
              <a:t>les </a:t>
            </a:r>
            <a:r>
              <a:rPr lang="fr-BE" dirty="0"/>
              <a:t>standards d'API dans l'administration en ligne sont basés sur les normes et les meilleures pratiques de l’industrie</a:t>
            </a:r>
          </a:p>
          <a:p>
            <a:r>
              <a:rPr lang="fr-BE" dirty="0"/>
              <a:t>une approche pragmatique pour la conception d’APIs </a:t>
            </a:r>
            <a:r>
              <a:rPr lang="fr-BE" dirty="0" err="1"/>
              <a:t>RESTful</a:t>
            </a:r>
            <a:endParaRPr lang="fr-BE" dirty="0"/>
          </a:p>
          <a:p>
            <a:r>
              <a:rPr lang="fr-BE" dirty="0"/>
              <a:t>effort de collaboration organisé </a:t>
            </a:r>
            <a:r>
              <a:rPr lang="fr-BE" dirty="0" smtClean="0"/>
              <a:t>dans </a:t>
            </a:r>
            <a:r>
              <a:rPr lang="fr-BE" dirty="0"/>
              <a:t>plusieurs groupes de travail</a:t>
            </a:r>
          </a:p>
          <a:p>
            <a:pPr lvl="1"/>
            <a:r>
              <a:rPr lang="fr-BE" dirty="0"/>
              <a:t>REST API </a:t>
            </a:r>
            <a:r>
              <a:rPr lang="fr-BE" dirty="0" err="1"/>
              <a:t>modelling</a:t>
            </a:r>
            <a:endParaRPr lang="fr-BE" dirty="0"/>
          </a:p>
          <a:p>
            <a:pPr lvl="1"/>
            <a:r>
              <a:rPr lang="fr-BE" dirty="0"/>
              <a:t>Sécurité (</a:t>
            </a:r>
            <a:r>
              <a:rPr lang="fr-BE" dirty="0" err="1"/>
              <a:t>OAuth</a:t>
            </a:r>
            <a:r>
              <a:rPr lang="fr-BE" dirty="0"/>
              <a:t>)</a:t>
            </a:r>
          </a:p>
          <a:p>
            <a:pPr lvl="1"/>
            <a:r>
              <a:rPr lang="fr-BE" dirty="0"/>
              <a:t>Vocabulaires fonctionnel/business (temporel, localisation, personne, entreprises)</a:t>
            </a:r>
          </a:p>
          <a:p>
            <a:r>
              <a:rPr lang="fr-BE" dirty="0"/>
              <a:t>guide de style REST </a:t>
            </a:r>
          </a:p>
          <a:p>
            <a:pPr lvl="1"/>
            <a:r>
              <a:rPr lang="fr-BE" dirty="0">
                <a:hlinkClick r:id="rId3"/>
              </a:rPr>
              <a:t>https://www.gcloud.belgium.be/rest/</a:t>
            </a:r>
          </a:p>
          <a:p>
            <a:endParaRPr lang="nl-BE" dirty="0"/>
          </a:p>
        </p:txBody>
      </p:sp>
      <p:sp>
        <p:nvSpPr>
          <p:cNvPr id="4" name="Title 3"/>
          <p:cNvSpPr>
            <a:spLocks noGrp="1"/>
          </p:cNvSpPr>
          <p:nvPr>
            <p:ph type="title"/>
          </p:nvPr>
        </p:nvSpPr>
        <p:spPr/>
        <p:txBody>
          <a:bodyPr/>
          <a:lstStyle/>
          <a:p>
            <a:r>
              <a:rPr lang="fr-BE" dirty="0" smtClean="0"/>
              <a:t>Standards d’API</a:t>
            </a:r>
            <a:endParaRPr lang="fr-BE" dirty="0"/>
          </a:p>
        </p:txBody>
      </p:sp>
      <p:sp>
        <p:nvSpPr>
          <p:cNvPr id="6" name="Slide Number Placeholder 5"/>
          <p:cNvSpPr>
            <a:spLocks noGrp="1"/>
          </p:cNvSpPr>
          <p:nvPr>
            <p:ph type="sldNum" sz="quarter" idx="12"/>
          </p:nvPr>
        </p:nvSpPr>
        <p:spPr/>
        <p:txBody>
          <a:bodyPr/>
          <a:lstStyle/>
          <a:p>
            <a:fld id="{D45B42A2-12DC-D04A-88D3-A93CC82DF348}" type="slidenum">
              <a:rPr lang="en-US" smtClean="0"/>
              <a:t>47</a:t>
            </a:fld>
            <a:endParaRPr lang="en-US" smtClean="0"/>
          </a:p>
        </p:txBody>
      </p:sp>
    </p:spTree>
    <p:extLst>
      <p:ext uri="{BB962C8B-B14F-4D97-AF65-F5344CB8AC3E}">
        <p14:creationId xmlns:p14="http://schemas.microsoft.com/office/powerpoint/2010/main" val="36218619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Content Placeholder 7"/>
          <p:cNvSpPr>
            <a:spLocks noGrp="1"/>
          </p:cNvSpPr>
          <p:nvPr>
            <p:ph sz="quarter" idx="14"/>
          </p:nvPr>
        </p:nvSpPr>
        <p:spPr>
          <a:xfrm>
            <a:off x="5930295" y="1379913"/>
            <a:ext cx="6261705" cy="5255487"/>
          </a:xfrm>
        </p:spPr>
        <p:txBody>
          <a:bodyPr>
            <a:noAutofit/>
          </a:bodyPr>
          <a:lstStyle/>
          <a:p>
            <a:r>
              <a:rPr lang="fr-BE" dirty="0"/>
              <a:t>importance </a:t>
            </a:r>
            <a:r>
              <a:rPr lang="fr-BE" dirty="0" smtClean="0"/>
              <a:t>bonne </a:t>
            </a:r>
            <a:r>
              <a:rPr lang="fr-BE" dirty="0"/>
              <a:t>gestion des API  </a:t>
            </a:r>
          </a:p>
          <a:p>
            <a:pPr marL="800100" lvl="1" indent="-342900"/>
            <a:r>
              <a:rPr lang="fr-BE" dirty="0"/>
              <a:t>migration transparente des services existants</a:t>
            </a:r>
          </a:p>
          <a:p>
            <a:pPr marL="800100" lvl="1" indent="-342900"/>
            <a:r>
              <a:rPr lang="fr-BE" dirty="0"/>
              <a:t>adaptée aux normes modernes, mais aussi compatible avec les normes existantes</a:t>
            </a:r>
          </a:p>
          <a:p>
            <a:pPr marL="800100" lvl="1" indent="-342900"/>
            <a:r>
              <a:rPr lang="fr-BE" dirty="0"/>
              <a:t>de la technologie </a:t>
            </a:r>
            <a:r>
              <a:rPr lang="fr-BE" dirty="0" smtClean="0"/>
              <a:t>ESB </a:t>
            </a:r>
            <a:r>
              <a:rPr lang="fr-BE" dirty="0"/>
              <a:t>vers la passerelle API</a:t>
            </a:r>
          </a:p>
          <a:p>
            <a:pPr marL="800100" lvl="1" indent="-342900"/>
            <a:r>
              <a:rPr lang="fr-BE" dirty="0"/>
              <a:t>plateforme parallèle</a:t>
            </a:r>
          </a:p>
          <a:p>
            <a:pPr marL="800100" lvl="1" indent="-342900"/>
            <a:r>
              <a:rPr lang="fr-BE" dirty="0"/>
              <a:t>migration à impact nul</a:t>
            </a:r>
          </a:p>
          <a:p>
            <a:pPr marL="342900" indent="-342900"/>
            <a:r>
              <a:rPr lang="fr-BE" dirty="0"/>
              <a:t>mise en place plus rapide de nouveaux services</a:t>
            </a:r>
          </a:p>
          <a:p>
            <a:pPr marL="800100" lvl="1" indent="-342900"/>
            <a:r>
              <a:rPr lang="fr-BE" dirty="0"/>
              <a:t>souple à étendre et à adapter</a:t>
            </a:r>
          </a:p>
          <a:p>
            <a:pPr marL="800100" lvl="1" indent="-342900"/>
            <a:r>
              <a:rPr lang="fr-BE" dirty="0"/>
              <a:t>accélère la mise sur le marché</a:t>
            </a:r>
          </a:p>
          <a:p>
            <a:pPr marL="800100" lvl="1" indent="-342900"/>
            <a:endParaRPr lang="en-US" dirty="0"/>
          </a:p>
        </p:txBody>
      </p:sp>
      <p:sp>
        <p:nvSpPr>
          <p:cNvPr id="6" name="Title 5"/>
          <p:cNvSpPr>
            <a:spLocks noGrp="1"/>
          </p:cNvSpPr>
          <p:nvPr>
            <p:ph type="title"/>
          </p:nvPr>
        </p:nvSpPr>
        <p:spPr/>
        <p:txBody>
          <a:bodyPr/>
          <a:lstStyle/>
          <a:p>
            <a:r>
              <a:rPr lang="fr-BE"/>
              <a:t>Gestion des API</a:t>
            </a:r>
          </a:p>
        </p:txBody>
      </p:sp>
      <p:sp>
        <p:nvSpPr>
          <p:cNvPr id="277" name="TextBox 276"/>
          <p:cNvSpPr txBox="1"/>
          <p:nvPr/>
        </p:nvSpPr>
        <p:spPr>
          <a:xfrm>
            <a:off x="3124628" y="5067087"/>
            <a:ext cx="1066207" cy="40780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BE" sz="1050" b="1" i="0" u="none" strike="noStrike" cap="none" normalizeH="0" baseline="0" noProof="0">
                <a:ln>
                  <a:noFill/>
                </a:ln>
                <a:solidFill>
                  <a:srgbClr val="255384"/>
                </a:solidFill>
                <a:uLnTx/>
                <a:uFillTx/>
                <a:latin typeface="Calibri"/>
                <a:ea typeface="+mn-ea"/>
                <a:cs typeface="+mn-cs"/>
              </a:rPr>
              <a:t>Policy </a:t>
            </a:r>
            <a:r>
              <a:rPr kumimoji="0" lang="fr-BE" sz="1000" b="1" i="0" u="none" strike="noStrike" cap="none" normalizeH="0" baseline="0" noProof="0">
                <a:ln>
                  <a:noFill/>
                </a:ln>
                <a:solidFill>
                  <a:srgbClr val="255384"/>
                </a:solidFill>
                <a:uLnTx/>
                <a:uFillTx/>
                <a:latin typeface="Calibri"/>
                <a:ea typeface="+mn-ea"/>
                <a:cs typeface="+mn-cs"/>
              </a:rPr>
              <a:t>Enforcement</a:t>
            </a:r>
          </a:p>
        </p:txBody>
      </p:sp>
      <p:sp>
        <p:nvSpPr>
          <p:cNvPr id="278" name="Rounded Rectangle 277"/>
          <p:cNvSpPr/>
          <p:nvPr/>
        </p:nvSpPr>
        <p:spPr>
          <a:xfrm>
            <a:off x="3078502" y="4036960"/>
            <a:ext cx="1155475" cy="1423829"/>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79" name="TextBox 278"/>
          <p:cNvSpPr txBox="1"/>
          <p:nvPr/>
        </p:nvSpPr>
        <p:spPr>
          <a:xfrm>
            <a:off x="3131554" y="4091888"/>
            <a:ext cx="831720" cy="25309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BE" sz="1200" b="1" i="0" u="none" strike="noStrike" cap="none" normalizeH="0" baseline="0" noProof="0">
                <a:ln>
                  <a:noFill/>
                </a:ln>
                <a:solidFill>
                  <a:prstClr val="black"/>
                </a:solidFill>
                <a:uLnTx/>
                <a:uFillTx/>
                <a:latin typeface="Calibri"/>
                <a:ea typeface="+mn-ea"/>
                <a:cs typeface="+mn-cs"/>
              </a:rPr>
              <a:t>API Gateway</a:t>
            </a:r>
          </a:p>
        </p:txBody>
      </p:sp>
      <p:grpSp>
        <p:nvGrpSpPr>
          <p:cNvPr id="280" name="Group 297"/>
          <p:cNvGrpSpPr>
            <a:grpSpLocks noChangeAspect="1"/>
          </p:cNvGrpSpPr>
          <p:nvPr/>
        </p:nvGrpSpPr>
        <p:grpSpPr bwMode="auto">
          <a:xfrm>
            <a:off x="3346963" y="4369879"/>
            <a:ext cx="623358" cy="688525"/>
            <a:chOff x="2825750" y="2298700"/>
            <a:chExt cx="1255713" cy="1270000"/>
          </a:xfrm>
        </p:grpSpPr>
        <p:sp>
          <p:nvSpPr>
            <p:cNvPr id="281" name="Freeform 231"/>
            <p:cNvSpPr>
              <a:spLocks/>
            </p:cNvSpPr>
            <p:nvPr/>
          </p:nvSpPr>
          <p:spPr bwMode="auto">
            <a:xfrm>
              <a:off x="2998788" y="2471738"/>
              <a:ext cx="909638" cy="923925"/>
            </a:xfrm>
            <a:custGeom>
              <a:avLst/>
              <a:gdLst>
                <a:gd name="T0" fmla="*/ 0 w 573"/>
                <a:gd name="T1" fmla="*/ 738404876 h 582"/>
                <a:gd name="T2" fmla="*/ 15120946 w 573"/>
                <a:gd name="T3" fmla="*/ 592235875 h 582"/>
                <a:gd name="T4" fmla="*/ 60483782 w 573"/>
                <a:gd name="T5" fmla="*/ 448587823 h 582"/>
                <a:gd name="T6" fmla="*/ 123488515 w 573"/>
                <a:gd name="T7" fmla="*/ 325100913 h 582"/>
                <a:gd name="T8" fmla="*/ 216733564 w 573"/>
                <a:gd name="T9" fmla="*/ 216733446 h 582"/>
                <a:gd name="T10" fmla="*/ 320060776 w 573"/>
                <a:gd name="T11" fmla="*/ 128527171 h 582"/>
                <a:gd name="T12" fmla="*/ 443547753 w 573"/>
                <a:gd name="T13" fmla="*/ 60483749 h 582"/>
                <a:gd name="T14" fmla="*/ 577116845 w 573"/>
                <a:gd name="T15" fmla="*/ 20161248 h 582"/>
                <a:gd name="T16" fmla="*/ 723285925 w 573"/>
                <a:gd name="T17" fmla="*/ 0 h 582"/>
                <a:gd name="T18" fmla="*/ 796369672 w 573"/>
                <a:gd name="T19" fmla="*/ 5040312 h 582"/>
                <a:gd name="T20" fmla="*/ 940019588 w 573"/>
                <a:gd name="T21" fmla="*/ 37801547 h 582"/>
                <a:gd name="T22" fmla="*/ 1068546779 w 573"/>
                <a:gd name="T23" fmla="*/ 93244973 h 582"/>
                <a:gd name="T24" fmla="*/ 1181954618 w 573"/>
                <a:gd name="T25" fmla="*/ 171370603 h 582"/>
                <a:gd name="T26" fmla="*/ 1277720567 w 573"/>
                <a:gd name="T27" fmla="*/ 272176860 h 582"/>
                <a:gd name="T28" fmla="*/ 1355844627 w 573"/>
                <a:gd name="T29" fmla="*/ 385583050 h 582"/>
                <a:gd name="T30" fmla="*/ 1411288071 w 573"/>
                <a:gd name="T31" fmla="*/ 519152168 h 582"/>
                <a:gd name="T32" fmla="*/ 1439010587 w 573"/>
                <a:gd name="T33" fmla="*/ 665321169 h 582"/>
                <a:gd name="T34" fmla="*/ 1444050900 w 573"/>
                <a:gd name="T35" fmla="*/ 738404876 h 582"/>
                <a:gd name="T36" fmla="*/ 1428929961 w 573"/>
                <a:gd name="T37" fmla="*/ 884574076 h 582"/>
                <a:gd name="T38" fmla="*/ 1388607456 w 573"/>
                <a:gd name="T39" fmla="*/ 1023183405 h 582"/>
                <a:gd name="T40" fmla="*/ 1320562435 w 573"/>
                <a:gd name="T41" fmla="*/ 1146670216 h 582"/>
                <a:gd name="T42" fmla="*/ 1232357749 w 573"/>
                <a:gd name="T43" fmla="*/ 1255037683 h 582"/>
                <a:gd name="T44" fmla="*/ 1126511174 w 573"/>
                <a:gd name="T45" fmla="*/ 1343243908 h 582"/>
                <a:gd name="T46" fmla="*/ 1003022708 w 573"/>
                <a:gd name="T47" fmla="*/ 1411287305 h 582"/>
                <a:gd name="T48" fmla="*/ 866934254 w 573"/>
                <a:gd name="T49" fmla="*/ 1454130737 h 582"/>
                <a:gd name="T50" fmla="*/ 723285925 w 573"/>
                <a:gd name="T51" fmla="*/ 1466730719 h 582"/>
                <a:gd name="T52" fmla="*/ 650200591 w 573"/>
                <a:gd name="T53" fmla="*/ 1466730719 h 582"/>
                <a:gd name="T54" fmla="*/ 509071824 w 573"/>
                <a:gd name="T55" fmla="*/ 1433969495 h 582"/>
                <a:gd name="T56" fmla="*/ 380544534 w 573"/>
                <a:gd name="T57" fmla="*/ 1381045443 h 582"/>
                <a:gd name="T58" fmla="*/ 267136695 w 573"/>
                <a:gd name="T59" fmla="*/ 1302921425 h 582"/>
                <a:gd name="T60" fmla="*/ 166330383 w 573"/>
                <a:gd name="T61" fmla="*/ 1202113630 h 582"/>
                <a:gd name="T62" fmla="*/ 88206298 w 573"/>
                <a:gd name="T63" fmla="*/ 1086186491 h 582"/>
                <a:gd name="T64" fmla="*/ 32762841 w 573"/>
                <a:gd name="T65" fmla="*/ 952619060 h 582"/>
                <a:gd name="T66" fmla="*/ 5040315 w 573"/>
                <a:gd name="T67" fmla="*/ 811490171 h 582"/>
                <a:gd name="T68" fmla="*/ 0 w 573"/>
                <a:gd name="T69" fmla="*/ 738404876 h 5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3"/>
                <a:gd name="T106" fmla="*/ 0 h 582"/>
                <a:gd name="T107" fmla="*/ 573 w 573"/>
                <a:gd name="T108" fmla="*/ 582 h 5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3" h="582">
                  <a:moveTo>
                    <a:pt x="0" y="293"/>
                  </a:moveTo>
                  <a:lnTo>
                    <a:pt x="0" y="293"/>
                  </a:lnTo>
                  <a:lnTo>
                    <a:pt x="2" y="264"/>
                  </a:lnTo>
                  <a:lnTo>
                    <a:pt x="6" y="235"/>
                  </a:lnTo>
                  <a:lnTo>
                    <a:pt x="13" y="206"/>
                  </a:lnTo>
                  <a:lnTo>
                    <a:pt x="24" y="178"/>
                  </a:lnTo>
                  <a:lnTo>
                    <a:pt x="35" y="153"/>
                  </a:lnTo>
                  <a:lnTo>
                    <a:pt x="49" y="129"/>
                  </a:lnTo>
                  <a:lnTo>
                    <a:pt x="66" y="108"/>
                  </a:lnTo>
                  <a:lnTo>
                    <a:pt x="86" y="86"/>
                  </a:lnTo>
                  <a:lnTo>
                    <a:pt x="106" y="68"/>
                  </a:lnTo>
                  <a:lnTo>
                    <a:pt x="127" y="51"/>
                  </a:lnTo>
                  <a:lnTo>
                    <a:pt x="151" y="37"/>
                  </a:lnTo>
                  <a:lnTo>
                    <a:pt x="176" y="24"/>
                  </a:lnTo>
                  <a:lnTo>
                    <a:pt x="202" y="15"/>
                  </a:lnTo>
                  <a:lnTo>
                    <a:pt x="229" y="8"/>
                  </a:lnTo>
                  <a:lnTo>
                    <a:pt x="258" y="2"/>
                  </a:lnTo>
                  <a:lnTo>
                    <a:pt x="287" y="0"/>
                  </a:lnTo>
                  <a:lnTo>
                    <a:pt x="316" y="2"/>
                  </a:lnTo>
                  <a:lnTo>
                    <a:pt x="344" y="8"/>
                  </a:lnTo>
                  <a:lnTo>
                    <a:pt x="373" y="15"/>
                  </a:lnTo>
                  <a:lnTo>
                    <a:pt x="398" y="24"/>
                  </a:lnTo>
                  <a:lnTo>
                    <a:pt x="424" y="37"/>
                  </a:lnTo>
                  <a:lnTo>
                    <a:pt x="447" y="51"/>
                  </a:lnTo>
                  <a:lnTo>
                    <a:pt x="469" y="68"/>
                  </a:lnTo>
                  <a:lnTo>
                    <a:pt x="489" y="86"/>
                  </a:lnTo>
                  <a:lnTo>
                    <a:pt x="507" y="108"/>
                  </a:lnTo>
                  <a:lnTo>
                    <a:pt x="524" y="129"/>
                  </a:lnTo>
                  <a:lnTo>
                    <a:pt x="538" y="153"/>
                  </a:lnTo>
                  <a:lnTo>
                    <a:pt x="551" y="178"/>
                  </a:lnTo>
                  <a:lnTo>
                    <a:pt x="560" y="206"/>
                  </a:lnTo>
                  <a:lnTo>
                    <a:pt x="567" y="235"/>
                  </a:lnTo>
                  <a:lnTo>
                    <a:pt x="571" y="264"/>
                  </a:lnTo>
                  <a:lnTo>
                    <a:pt x="573" y="293"/>
                  </a:lnTo>
                  <a:lnTo>
                    <a:pt x="571" y="322"/>
                  </a:lnTo>
                  <a:lnTo>
                    <a:pt x="567" y="351"/>
                  </a:lnTo>
                  <a:lnTo>
                    <a:pt x="560" y="378"/>
                  </a:lnTo>
                  <a:lnTo>
                    <a:pt x="551" y="406"/>
                  </a:lnTo>
                  <a:lnTo>
                    <a:pt x="538" y="431"/>
                  </a:lnTo>
                  <a:lnTo>
                    <a:pt x="524" y="455"/>
                  </a:lnTo>
                  <a:lnTo>
                    <a:pt x="507" y="477"/>
                  </a:lnTo>
                  <a:lnTo>
                    <a:pt x="489" y="498"/>
                  </a:lnTo>
                  <a:lnTo>
                    <a:pt x="469" y="517"/>
                  </a:lnTo>
                  <a:lnTo>
                    <a:pt x="447" y="533"/>
                  </a:lnTo>
                  <a:lnTo>
                    <a:pt x="424" y="548"/>
                  </a:lnTo>
                  <a:lnTo>
                    <a:pt x="398" y="560"/>
                  </a:lnTo>
                  <a:lnTo>
                    <a:pt x="373" y="569"/>
                  </a:lnTo>
                  <a:lnTo>
                    <a:pt x="344" y="577"/>
                  </a:lnTo>
                  <a:lnTo>
                    <a:pt x="316" y="582"/>
                  </a:lnTo>
                  <a:lnTo>
                    <a:pt x="287" y="582"/>
                  </a:lnTo>
                  <a:lnTo>
                    <a:pt x="258" y="582"/>
                  </a:lnTo>
                  <a:lnTo>
                    <a:pt x="229" y="577"/>
                  </a:lnTo>
                  <a:lnTo>
                    <a:pt x="202" y="569"/>
                  </a:lnTo>
                  <a:lnTo>
                    <a:pt x="176" y="560"/>
                  </a:lnTo>
                  <a:lnTo>
                    <a:pt x="151" y="548"/>
                  </a:lnTo>
                  <a:lnTo>
                    <a:pt x="127" y="533"/>
                  </a:lnTo>
                  <a:lnTo>
                    <a:pt x="106" y="517"/>
                  </a:lnTo>
                  <a:lnTo>
                    <a:pt x="86" y="498"/>
                  </a:lnTo>
                  <a:lnTo>
                    <a:pt x="66" y="477"/>
                  </a:lnTo>
                  <a:lnTo>
                    <a:pt x="49" y="455"/>
                  </a:lnTo>
                  <a:lnTo>
                    <a:pt x="35" y="431"/>
                  </a:lnTo>
                  <a:lnTo>
                    <a:pt x="24" y="406"/>
                  </a:lnTo>
                  <a:lnTo>
                    <a:pt x="13" y="378"/>
                  </a:lnTo>
                  <a:lnTo>
                    <a:pt x="6" y="351"/>
                  </a:lnTo>
                  <a:lnTo>
                    <a:pt x="2" y="322"/>
                  </a:lnTo>
                  <a:lnTo>
                    <a:pt x="0" y="293"/>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2" name="Freeform 232"/>
            <p:cNvSpPr>
              <a:spLocks/>
            </p:cNvSpPr>
            <p:nvPr/>
          </p:nvSpPr>
          <p:spPr bwMode="auto">
            <a:xfrm>
              <a:off x="3086100" y="2573338"/>
              <a:ext cx="735013" cy="720725"/>
            </a:xfrm>
            <a:custGeom>
              <a:avLst/>
              <a:gdLst>
                <a:gd name="T0" fmla="*/ 0 w 463"/>
                <a:gd name="T1" fmla="*/ 572076307 h 454"/>
                <a:gd name="T2" fmla="*/ 12601583 w 463"/>
                <a:gd name="T3" fmla="*/ 458668513 h 454"/>
                <a:gd name="T4" fmla="*/ 45362844 w 463"/>
                <a:gd name="T5" fmla="*/ 347781568 h 454"/>
                <a:gd name="T6" fmla="*/ 100806317 w 463"/>
                <a:gd name="T7" fmla="*/ 252015656 h 454"/>
                <a:gd name="T8" fmla="*/ 173891697 w 463"/>
                <a:gd name="T9" fmla="*/ 168851267 h 454"/>
                <a:gd name="T10" fmla="*/ 259577095 w 463"/>
                <a:gd name="T11" fmla="*/ 95765937 h 454"/>
                <a:gd name="T12" fmla="*/ 355343072 w 463"/>
                <a:gd name="T13" fmla="*/ 45362813 h 454"/>
                <a:gd name="T14" fmla="*/ 466230093 w 463"/>
                <a:gd name="T15" fmla="*/ 12601575 h 454"/>
                <a:gd name="T16" fmla="*/ 584676692 w 463"/>
                <a:gd name="T17" fmla="*/ 0 h 454"/>
                <a:gd name="T18" fmla="*/ 645160467 w 463"/>
                <a:gd name="T19" fmla="*/ 5040313 h 454"/>
                <a:gd name="T20" fmla="*/ 758568339 w 463"/>
                <a:gd name="T21" fmla="*/ 27722517 h 454"/>
                <a:gd name="T22" fmla="*/ 864415144 w 463"/>
                <a:gd name="T23" fmla="*/ 68045019 h 454"/>
                <a:gd name="T24" fmla="*/ 957660171 w 463"/>
                <a:gd name="T25" fmla="*/ 133569089 h 454"/>
                <a:gd name="T26" fmla="*/ 1035785841 w 463"/>
                <a:gd name="T27" fmla="*/ 211693167 h 454"/>
                <a:gd name="T28" fmla="*/ 1098788980 w 463"/>
                <a:gd name="T29" fmla="*/ 297378457 h 454"/>
                <a:gd name="T30" fmla="*/ 1139111496 w 463"/>
                <a:gd name="T31" fmla="*/ 403224991 h 454"/>
                <a:gd name="T32" fmla="*/ 1161793706 w 463"/>
                <a:gd name="T33" fmla="*/ 514111935 h 454"/>
                <a:gd name="T34" fmla="*/ 1166834020 w 463"/>
                <a:gd name="T35" fmla="*/ 572076307 h 454"/>
                <a:gd name="T36" fmla="*/ 1154232440 w 463"/>
                <a:gd name="T37" fmla="*/ 688003463 h 454"/>
                <a:gd name="T38" fmla="*/ 1121471189 w 463"/>
                <a:gd name="T39" fmla="*/ 796369359 h 454"/>
                <a:gd name="T40" fmla="*/ 1066027728 w 463"/>
                <a:gd name="T41" fmla="*/ 892135469 h 454"/>
                <a:gd name="T42" fmla="*/ 997982688 w 463"/>
                <a:gd name="T43" fmla="*/ 980341708 h 454"/>
                <a:gd name="T44" fmla="*/ 909777976 w 463"/>
                <a:gd name="T45" fmla="*/ 1048385115 h 454"/>
                <a:gd name="T46" fmla="*/ 808971485 w 463"/>
                <a:gd name="T47" fmla="*/ 1103828538 h 454"/>
                <a:gd name="T48" fmla="*/ 700603928 w 463"/>
                <a:gd name="T49" fmla="*/ 1136591354 h 454"/>
                <a:gd name="T50" fmla="*/ 584676692 w 463"/>
                <a:gd name="T51" fmla="*/ 1144151027 h 454"/>
                <a:gd name="T52" fmla="*/ 526713868 w 463"/>
                <a:gd name="T53" fmla="*/ 1144151027 h 454"/>
                <a:gd name="T54" fmla="*/ 410786533 w 463"/>
                <a:gd name="T55" fmla="*/ 1121470420 h 454"/>
                <a:gd name="T56" fmla="*/ 304939926 w 463"/>
                <a:gd name="T57" fmla="*/ 1076107620 h 454"/>
                <a:gd name="T58" fmla="*/ 214214263 w 463"/>
                <a:gd name="T59" fmla="*/ 1018143248 h 454"/>
                <a:gd name="T60" fmla="*/ 131048229 w 463"/>
                <a:gd name="T61" fmla="*/ 940019219 h 454"/>
                <a:gd name="T62" fmla="*/ 73085380 w 463"/>
                <a:gd name="T63" fmla="*/ 846772669 h 454"/>
                <a:gd name="T64" fmla="*/ 27722536 w 463"/>
                <a:gd name="T65" fmla="*/ 740925937 h 454"/>
                <a:gd name="T66" fmla="*/ 2520952 w 463"/>
                <a:gd name="T67" fmla="*/ 632558453 h 454"/>
                <a:gd name="T68" fmla="*/ 0 w 463"/>
                <a:gd name="T69" fmla="*/ 572076307 h 4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3"/>
                <a:gd name="T106" fmla="*/ 0 h 454"/>
                <a:gd name="T107" fmla="*/ 463 w 463"/>
                <a:gd name="T108" fmla="*/ 454 h 4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3" h="454">
                  <a:moveTo>
                    <a:pt x="0" y="227"/>
                  </a:moveTo>
                  <a:lnTo>
                    <a:pt x="0" y="227"/>
                  </a:lnTo>
                  <a:lnTo>
                    <a:pt x="1" y="204"/>
                  </a:lnTo>
                  <a:lnTo>
                    <a:pt x="5" y="182"/>
                  </a:lnTo>
                  <a:lnTo>
                    <a:pt x="11" y="160"/>
                  </a:lnTo>
                  <a:lnTo>
                    <a:pt x="18" y="138"/>
                  </a:lnTo>
                  <a:lnTo>
                    <a:pt x="29" y="118"/>
                  </a:lnTo>
                  <a:lnTo>
                    <a:pt x="40" y="100"/>
                  </a:lnTo>
                  <a:lnTo>
                    <a:pt x="52" y="84"/>
                  </a:lnTo>
                  <a:lnTo>
                    <a:pt x="69" y="67"/>
                  </a:lnTo>
                  <a:lnTo>
                    <a:pt x="85" y="53"/>
                  </a:lnTo>
                  <a:lnTo>
                    <a:pt x="103" y="38"/>
                  </a:lnTo>
                  <a:lnTo>
                    <a:pt x="121" y="27"/>
                  </a:lnTo>
                  <a:lnTo>
                    <a:pt x="141" y="18"/>
                  </a:lnTo>
                  <a:lnTo>
                    <a:pt x="163" y="11"/>
                  </a:lnTo>
                  <a:lnTo>
                    <a:pt x="185" y="5"/>
                  </a:lnTo>
                  <a:lnTo>
                    <a:pt x="209" y="2"/>
                  </a:lnTo>
                  <a:lnTo>
                    <a:pt x="232" y="0"/>
                  </a:lnTo>
                  <a:lnTo>
                    <a:pt x="256" y="2"/>
                  </a:lnTo>
                  <a:lnTo>
                    <a:pt x="278" y="5"/>
                  </a:lnTo>
                  <a:lnTo>
                    <a:pt x="301" y="11"/>
                  </a:lnTo>
                  <a:lnTo>
                    <a:pt x="321" y="18"/>
                  </a:lnTo>
                  <a:lnTo>
                    <a:pt x="343" y="27"/>
                  </a:lnTo>
                  <a:lnTo>
                    <a:pt x="361" y="38"/>
                  </a:lnTo>
                  <a:lnTo>
                    <a:pt x="380" y="53"/>
                  </a:lnTo>
                  <a:lnTo>
                    <a:pt x="396" y="67"/>
                  </a:lnTo>
                  <a:lnTo>
                    <a:pt x="411" y="84"/>
                  </a:lnTo>
                  <a:lnTo>
                    <a:pt x="423" y="100"/>
                  </a:lnTo>
                  <a:lnTo>
                    <a:pt x="436" y="118"/>
                  </a:lnTo>
                  <a:lnTo>
                    <a:pt x="445" y="138"/>
                  </a:lnTo>
                  <a:lnTo>
                    <a:pt x="452" y="160"/>
                  </a:lnTo>
                  <a:lnTo>
                    <a:pt x="458" y="182"/>
                  </a:lnTo>
                  <a:lnTo>
                    <a:pt x="461" y="204"/>
                  </a:lnTo>
                  <a:lnTo>
                    <a:pt x="463" y="227"/>
                  </a:lnTo>
                  <a:lnTo>
                    <a:pt x="461" y="251"/>
                  </a:lnTo>
                  <a:lnTo>
                    <a:pt x="458" y="273"/>
                  </a:lnTo>
                  <a:lnTo>
                    <a:pt x="452" y="294"/>
                  </a:lnTo>
                  <a:lnTo>
                    <a:pt x="445" y="316"/>
                  </a:lnTo>
                  <a:lnTo>
                    <a:pt x="436" y="336"/>
                  </a:lnTo>
                  <a:lnTo>
                    <a:pt x="423" y="354"/>
                  </a:lnTo>
                  <a:lnTo>
                    <a:pt x="411" y="373"/>
                  </a:lnTo>
                  <a:lnTo>
                    <a:pt x="396" y="389"/>
                  </a:lnTo>
                  <a:lnTo>
                    <a:pt x="380" y="404"/>
                  </a:lnTo>
                  <a:lnTo>
                    <a:pt x="361" y="416"/>
                  </a:lnTo>
                  <a:lnTo>
                    <a:pt x="343" y="427"/>
                  </a:lnTo>
                  <a:lnTo>
                    <a:pt x="321" y="438"/>
                  </a:lnTo>
                  <a:lnTo>
                    <a:pt x="301" y="445"/>
                  </a:lnTo>
                  <a:lnTo>
                    <a:pt x="278" y="451"/>
                  </a:lnTo>
                  <a:lnTo>
                    <a:pt x="256" y="454"/>
                  </a:lnTo>
                  <a:lnTo>
                    <a:pt x="232" y="454"/>
                  </a:lnTo>
                  <a:lnTo>
                    <a:pt x="209" y="454"/>
                  </a:lnTo>
                  <a:lnTo>
                    <a:pt x="185" y="451"/>
                  </a:lnTo>
                  <a:lnTo>
                    <a:pt x="163" y="445"/>
                  </a:lnTo>
                  <a:lnTo>
                    <a:pt x="141" y="438"/>
                  </a:lnTo>
                  <a:lnTo>
                    <a:pt x="121" y="427"/>
                  </a:lnTo>
                  <a:lnTo>
                    <a:pt x="103" y="416"/>
                  </a:lnTo>
                  <a:lnTo>
                    <a:pt x="85" y="404"/>
                  </a:lnTo>
                  <a:lnTo>
                    <a:pt x="69" y="389"/>
                  </a:lnTo>
                  <a:lnTo>
                    <a:pt x="52" y="373"/>
                  </a:lnTo>
                  <a:lnTo>
                    <a:pt x="40" y="354"/>
                  </a:lnTo>
                  <a:lnTo>
                    <a:pt x="29" y="336"/>
                  </a:lnTo>
                  <a:lnTo>
                    <a:pt x="18" y="316"/>
                  </a:lnTo>
                  <a:lnTo>
                    <a:pt x="11" y="294"/>
                  </a:lnTo>
                  <a:lnTo>
                    <a:pt x="5" y="273"/>
                  </a:lnTo>
                  <a:lnTo>
                    <a:pt x="1" y="251"/>
                  </a:lnTo>
                  <a:lnTo>
                    <a:pt x="0" y="2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3" name="Freeform 233"/>
            <p:cNvSpPr>
              <a:spLocks/>
            </p:cNvSpPr>
            <p:nvPr/>
          </p:nvSpPr>
          <p:spPr bwMode="auto">
            <a:xfrm>
              <a:off x="3302000" y="2298700"/>
              <a:ext cx="303213" cy="246063"/>
            </a:xfrm>
            <a:custGeom>
              <a:avLst/>
              <a:gdLst>
                <a:gd name="T0" fmla="*/ 0 w 191"/>
                <a:gd name="T1" fmla="*/ 390625752 h 155"/>
                <a:gd name="T2" fmla="*/ 95766090 w 191"/>
                <a:gd name="T3" fmla="*/ 0 h 155"/>
                <a:gd name="T4" fmla="*/ 385585312 w 191"/>
                <a:gd name="T5" fmla="*/ 0 h 155"/>
                <a:gd name="T6" fmla="*/ 481351476 w 191"/>
                <a:gd name="T7" fmla="*/ 390625752 h 155"/>
                <a:gd name="T8" fmla="*/ 0 w 191"/>
                <a:gd name="T9" fmla="*/ 390625752 h 155"/>
                <a:gd name="T10" fmla="*/ 0 60000 65536"/>
                <a:gd name="T11" fmla="*/ 0 60000 65536"/>
                <a:gd name="T12" fmla="*/ 0 60000 65536"/>
                <a:gd name="T13" fmla="*/ 0 60000 65536"/>
                <a:gd name="T14" fmla="*/ 0 60000 65536"/>
                <a:gd name="T15" fmla="*/ 0 w 191"/>
                <a:gd name="T16" fmla="*/ 0 h 155"/>
                <a:gd name="T17" fmla="*/ 191 w 191"/>
                <a:gd name="T18" fmla="*/ 155 h 155"/>
              </a:gdLst>
              <a:ahLst/>
              <a:cxnLst>
                <a:cxn ang="T10">
                  <a:pos x="T0" y="T1"/>
                </a:cxn>
                <a:cxn ang="T11">
                  <a:pos x="T2" y="T3"/>
                </a:cxn>
                <a:cxn ang="T12">
                  <a:pos x="T4" y="T5"/>
                </a:cxn>
                <a:cxn ang="T13">
                  <a:pos x="T6" y="T7"/>
                </a:cxn>
                <a:cxn ang="T14">
                  <a:pos x="T8" y="T9"/>
                </a:cxn>
              </a:cxnLst>
              <a:rect l="T15" t="T16" r="T17" b="T18"/>
              <a:pathLst>
                <a:path w="191" h="155">
                  <a:moveTo>
                    <a:pt x="0" y="155"/>
                  </a:moveTo>
                  <a:lnTo>
                    <a:pt x="38" y="0"/>
                  </a:lnTo>
                  <a:lnTo>
                    <a:pt x="153" y="0"/>
                  </a:lnTo>
                  <a:lnTo>
                    <a:pt x="191" y="155"/>
                  </a:lnTo>
                  <a:lnTo>
                    <a:pt x="0" y="1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4" name="Freeform 234"/>
            <p:cNvSpPr>
              <a:spLocks/>
            </p:cNvSpPr>
            <p:nvPr/>
          </p:nvSpPr>
          <p:spPr bwMode="auto">
            <a:xfrm>
              <a:off x="3302000" y="3324225"/>
              <a:ext cx="303213" cy="244475"/>
            </a:xfrm>
            <a:custGeom>
              <a:avLst/>
              <a:gdLst>
                <a:gd name="T0" fmla="*/ 481351476 w 191"/>
                <a:gd name="T1" fmla="*/ 0 h 154"/>
                <a:gd name="T2" fmla="*/ 385585312 w 191"/>
                <a:gd name="T3" fmla="*/ 388104008 h 154"/>
                <a:gd name="T4" fmla="*/ 95766090 w 191"/>
                <a:gd name="T5" fmla="*/ 388104008 h 154"/>
                <a:gd name="T6" fmla="*/ 0 w 191"/>
                <a:gd name="T7" fmla="*/ 0 h 154"/>
                <a:gd name="T8" fmla="*/ 481351476 w 191"/>
                <a:gd name="T9" fmla="*/ 0 h 154"/>
                <a:gd name="T10" fmla="*/ 0 60000 65536"/>
                <a:gd name="T11" fmla="*/ 0 60000 65536"/>
                <a:gd name="T12" fmla="*/ 0 60000 65536"/>
                <a:gd name="T13" fmla="*/ 0 60000 65536"/>
                <a:gd name="T14" fmla="*/ 0 60000 65536"/>
                <a:gd name="T15" fmla="*/ 0 w 191"/>
                <a:gd name="T16" fmla="*/ 0 h 154"/>
                <a:gd name="T17" fmla="*/ 191 w 191"/>
                <a:gd name="T18" fmla="*/ 154 h 154"/>
              </a:gdLst>
              <a:ahLst/>
              <a:cxnLst>
                <a:cxn ang="T10">
                  <a:pos x="T0" y="T1"/>
                </a:cxn>
                <a:cxn ang="T11">
                  <a:pos x="T2" y="T3"/>
                </a:cxn>
                <a:cxn ang="T12">
                  <a:pos x="T4" y="T5"/>
                </a:cxn>
                <a:cxn ang="T13">
                  <a:pos x="T6" y="T7"/>
                </a:cxn>
                <a:cxn ang="T14">
                  <a:pos x="T8" y="T9"/>
                </a:cxn>
              </a:cxnLst>
              <a:rect l="T15" t="T16" r="T17" b="T18"/>
              <a:pathLst>
                <a:path w="191" h="154">
                  <a:moveTo>
                    <a:pt x="191" y="0"/>
                  </a:moveTo>
                  <a:lnTo>
                    <a:pt x="153" y="154"/>
                  </a:lnTo>
                  <a:lnTo>
                    <a:pt x="38" y="154"/>
                  </a:lnTo>
                  <a:lnTo>
                    <a:pt x="0" y="0"/>
                  </a:lnTo>
                  <a:lnTo>
                    <a:pt x="191"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5" name="Freeform 235"/>
            <p:cNvSpPr>
              <a:spLocks/>
            </p:cNvSpPr>
            <p:nvPr/>
          </p:nvSpPr>
          <p:spPr bwMode="auto">
            <a:xfrm>
              <a:off x="3849688" y="2774950"/>
              <a:ext cx="231775" cy="317500"/>
            </a:xfrm>
            <a:custGeom>
              <a:avLst/>
              <a:gdLst>
                <a:gd name="T0" fmla="*/ 0 w 146"/>
                <a:gd name="T1" fmla="*/ 0 h 200"/>
                <a:gd name="T2" fmla="*/ 367942758 w 146"/>
                <a:gd name="T3" fmla="*/ 93246571 h 200"/>
                <a:gd name="T4" fmla="*/ 367942758 w 146"/>
                <a:gd name="T5" fmla="*/ 413305598 h 200"/>
                <a:gd name="T6" fmla="*/ 0 w 146"/>
                <a:gd name="T7" fmla="*/ 504031295 h 200"/>
                <a:gd name="T8" fmla="*/ 0 w 146"/>
                <a:gd name="T9" fmla="*/ 0 h 200"/>
                <a:gd name="T10" fmla="*/ 0 60000 65536"/>
                <a:gd name="T11" fmla="*/ 0 60000 65536"/>
                <a:gd name="T12" fmla="*/ 0 60000 65536"/>
                <a:gd name="T13" fmla="*/ 0 60000 65536"/>
                <a:gd name="T14" fmla="*/ 0 60000 65536"/>
                <a:gd name="T15" fmla="*/ 0 w 146"/>
                <a:gd name="T16" fmla="*/ 0 h 200"/>
                <a:gd name="T17" fmla="*/ 146 w 146"/>
                <a:gd name="T18" fmla="*/ 200 h 200"/>
              </a:gdLst>
              <a:ahLst/>
              <a:cxnLst>
                <a:cxn ang="T10">
                  <a:pos x="T0" y="T1"/>
                </a:cxn>
                <a:cxn ang="T11">
                  <a:pos x="T2" y="T3"/>
                </a:cxn>
                <a:cxn ang="T12">
                  <a:pos x="T4" y="T5"/>
                </a:cxn>
                <a:cxn ang="T13">
                  <a:pos x="T6" y="T7"/>
                </a:cxn>
                <a:cxn ang="T14">
                  <a:pos x="T8" y="T9"/>
                </a:cxn>
              </a:cxnLst>
              <a:rect l="T15" t="T16" r="T17" b="T18"/>
              <a:pathLst>
                <a:path w="146" h="200">
                  <a:moveTo>
                    <a:pt x="0" y="0"/>
                  </a:moveTo>
                  <a:lnTo>
                    <a:pt x="146" y="37"/>
                  </a:lnTo>
                  <a:lnTo>
                    <a:pt x="146" y="164"/>
                  </a:lnTo>
                  <a:lnTo>
                    <a:pt x="0" y="200"/>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6" name="Freeform 236"/>
            <p:cNvSpPr>
              <a:spLocks/>
            </p:cNvSpPr>
            <p:nvPr/>
          </p:nvSpPr>
          <p:spPr bwMode="auto">
            <a:xfrm>
              <a:off x="2825750" y="2774950"/>
              <a:ext cx="230188" cy="317500"/>
            </a:xfrm>
            <a:custGeom>
              <a:avLst/>
              <a:gdLst>
                <a:gd name="T0" fmla="*/ 365424189 w 145"/>
                <a:gd name="T1" fmla="*/ 504031295 h 200"/>
                <a:gd name="T2" fmla="*/ 0 w 145"/>
                <a:gd name="T3" fmla="*/ 413305598 h 200"/>
                <a:gd name="T4" fmla="*/ 0 w 145"/>
                <a:gd name="T5" fmla="*/ 93246571 h 200"/>
                <a:gd name="T6" fmla="*/ 365424189 w 145"/>
                <a:gd name="T7" fmla="*/ 0 h 200"/>
                <a:gd name="T8" fmla="*/ 365424189 w 145"/>
                <a:gd name="T9" fmla="*/ 504031295 h 200"/>
                <a:gd name="T10" fmla="*/ 0 60000 65536"/>
                <a:gd name="T11" fmla="*/ 0 60000 65536"/>
                <a:gd name="T12" fmla="*/ 0 60000 65536"/>
                <a:gd name="T13" fmla="*/ 0 60000 65536"/>
                <a:gd name="T14" fmla="*/ 0 60000 65536"/>
                <a:gd name="T15" fmla="*/ 0 w 145"/>
                <a:gd name="T16" fmla="*/ 0 h 200"/>
                <a:gd name="T17" fmla="*/ 145 w 145"/>
                <a:gd name="T18" fmla="*/ 200 h 200"/>
              </a:gdLst>
              <a:ahLst/>
              <a:cxnLst>
                <a:cxn ang="T10">
                  <a:pos x="T0" y="T1"/>
                </a:cxn>
                <a:cxn ang="T11">
                  <a:pos x="T2" y="T3"/>
                </a:cxn>
                <a:cxn ang="T12">
                  <a:pos x="T4" y="T5"/>
                </a:cxn>
                <a:cxn ang="T13">
                  <a:pos x="T6" y="T7"/>
                </a:cxn>
                <a:cxn ang="T14">
                  <a:pos x="T8" y="T9"/>
                </a:cxn>
              </a:cxnLst>
              <a:rect l="T15" t="T16" r="T17" b="T18"/>
              <a:pathLst>
                <a:path w="145" h="200">
                  <a:moveTo>
                    <a:pt x="145" y="200"/>
                  </a:moveTo>
                  <a:lnTo>
                    <a:pt x="0" y="164"/>
                  </a:lnTo>
                  <a:lnTo>
                    <a:pt x="0" y="37"/>
                  </a:lnTo>
                  <a:lnTo>
                    <a:pt x="145" y="0"/>
                  </a:lnTo>
                  <a:lnTo>
                    <a:pt x="145" y="20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7" name="Freeform 237"/>
            <p:cNvSpPr>
              <a:spLocks/>
            </p:cNvSpPr>
            <p:nvPr/>
          </p:nvSpPr>
          <p:spPr bwMode="auto">
            <a:xfrm>
              <a:off x="3619500" y="2428875"/>
              <a:ext cx="346075" cy="346075"/>
            </a:xfrm>
            <a:custGeom>
              <a:avLst/>
              <a:gdLst>
                <a:gd name="T0" fmla="*/ 0 w 218"/>
                <a:gd name="T1" fmla="*/ 206652804 h 218"/>
                <a:gd name="T2" fmla="*/ 340221891 w 218"/>
                <a:gd name="T3" fmla="*/ 0 h 218"/>
                <a:gd name="T4" fmla="*/ 549394107 w 218"/>
                <a:gd name="T5" fmla="*/ 214214114 h 218"/>
                <a:gd name="T6" fmla="*/ 347781564 w 218"/>
                <a:gd name="T7" fmla="*/ 549394107 h 218"/>
                <a:gd name="T8" fmla="*/ 0 w 218"/>
                <a:gd name="T9" fmla="*/ 20665280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0" y="82"/>
                  </a:moveTo>
                  <a:lnTo>
                    <a:pt x="135" y="0"/>
                  </a:lnTo>
                  <a:lnTo>
                    <a:pt x="218" y="85"/>
                  </a:lnTo>
                  <a:lnTo>
                    <a:pt x="138" y="218"/>
                  </a:lnTo>
                  <a:lnTo>
                    <a:pt x="0" y="82"/>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8" name="Freeform 238"/>
            <p:cNvSpPr>
              <a:spLocks/>
            </p:cNvSpPr>
            <p:nvPr/>
          </p:nvSpPr>
          <p:spPr bwMode="auto">
            <a:xfrm>
              <a:off x="3619500" y="3106738"/>
              <a:ext cx="346075" cy="346075"/>
            </a:xfrm>
            <a:custGeom>
              <a:avLst/>
              <a:gdLst>
                <a:gd name="T0" fmla="*/ 347781564 w 218"/>
                <a:gd name="T1" fmla="*/ 0 h 218"/>
                <a:gd name="T2" fmla="*/ 549394107 w 218"/>
                <a:gd name="T3" fmla="*/ 345262203 h 218"/>
                <a:gd name="T4" fmla="*/ 340221891 w 218"/>
                <a:gd name="T5" fmla="*/ 549394107 h 218"/>
                <a:gd name="T6" fmla="*/ 0 w 218"/>
                <a:gd name="T7" fmla="*/ 347781564 h 218"/>
                <a:gd name="T8" fmla="*/ 347781564 w 218"/>
                <a:gd name="T9" fmla="*/ 0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138" y="0"/>
                  </a:moveTo>
                  <a:lnTo>
                    <a:pt x="218" y="137"/>
                  </a:lnTo>
                  <a:lnTo>
                    <a:pt x="135" y="218"/>
                  </a:lnTo>
                  <a:lnTo>
                    <a:pt x="0" y="138"/>
                  </a:lnTo>
                  <a:lnTo>
                    <a:pt x="138"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9" name="Freeform 239"/>
            <p:cNvSpPr>
              <a:spLocks/>
            </p:cNvSpPr>
            <p:nvPr/>
          </p:nvSpPr>
          <p:spPr bwMode="auto">
            <a:xfrm>
              <a:off x="2927350" y="2428875"/>
              <a:ext cx="346075" cy="346075"/>
            </a:xfrm>
            <a:custGeom>
              <a:avLst/>
              <a:gdLst>
                <a:gd name="T0" fmla="*/ 201612493 w 218"/>
                <a:gd name="T1" fmla="*/ 549394107 h 218"/>
                <a:gd name="T2" fmla="*/ 0 w 218"/>
                <a:gd name="T3" fmla="*/ 211693165 h 218"/>
                <a:gd name="T4" fmla="*/ 209173803 w 218"/>
                <a:gd name="T5" fmla="*/ 0 h 218"/>
                <a:gd name="T6" fmla="*/ 549394107 w 218"/>
                <a:gd name="T7" fmla="*/ 206652804 h 218"/>
                <a:gd name="T8" fmla="*/ 201612493 w 218"/>
                <a:gd name="T9" fmla="*/ 549394107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80" y="218"/>
                  </a:moveTo>
                  <a:lnTo>
                    <a:pt x="0" y="84"/>
                  </a:lnTo>
                  <a:lnTo>
                    <a:pt x="83" y="0"/>
                  </a:lnTo>
                  <a:lnTo>
                    <a:pt x="218" y="82"/>
                  </a:lnTo>
                  <a:lnTo>
                    <a:pt x="80" y="21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90" name="Freeform 240"/>
            <p:cNvSpPr>
              <a:spLocks/>
            </p:cNvSpPr>
            <p:nvPr/>
          </p:nvSpPr>
          <p:spPr bwMode="auto">
            <a:xfrm>
              <a:off x="2927350" y="3092450"/>
              <a:ext cx="346075" cy="346075"/>
            </a:xfrm>
            <a:custGeom>
              <a:avLst/>
              <a:gdLst>
                <a:gd name="T0" fmla="*/ 549394107 w 218"/>
                <a:gd name="T1" fmla="*/ 347781564 h 218"/>
                <a:gd name="T2" fmla="*/ 204133442 w 218"/>
                <a:gd name="T3" fmla="*/ 549394107 h 218"/>
                <a:gd name="T4" fmla="*/ 0 w 218"/>
                <a:gd name="T5" fmla="*/ 345262203 h 218"/>
                <a:gd name="T6" fmla="*/ 204133442 w 218"/>
                <a:gd name="T7" fmla="*/ 0 h 218"/>
                <a:gd name="T8" fmla="*/ 549394107 w 218"/>
                <a:gd name="T9" fmla="*/ 34778156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218" y="138"/>
                  </a:moveTo>
                  <a:lnTo>
                    <a:pt x="81" y="218"/>
                  </a:lnTo>
                  <a:lnTo>
                    <a:pt x="0" y="137"/>
                  </a:lnTo>
                  <a:lnTo>
                    <a:pt x="81" y="0"/>
                  </a:lnTo>
                  <a:lnTo>
                    <a:pt x="218" y="13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1" name="Rounded Rectangle 290"/>
          <p:cNvSpPr/>
          <p:nvPr/>
        </p:nvSpPr>
        <p:spPr>
          <a:xfrm>
            <a:off x="2999490" y="1727989"/>
            <a:ext cx="1314209" cy="3809342"/>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cxnSp>
        <p:nvCxnSpPr>
          <p:cNvPr id="292" name="Straight Arrow Connector 291"/>
          <p:cNvCxnSpPr/>
          <p:nvPr/>
        </p:nvCxnSpPr>
        <p:spPr bwMode="auto">
          <a:xfrm>
            <a:off x="4139436" y="4546842"/>
            <a:ext cx="889739"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293" name="Straight Arrow Connector 292"/>
          <p:cNvCxnSpPr/>
          <p:nvPr/>
        </p:nvCxnSpPr>
        <p:spPr bwMode="auto">
          <a:xfrm>
            <a:off x="1354208" y="4350529"/>
            <a:ext cx="1504693" cy="9767"/>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294" name="Straight Arrow Connector 293"/>
          <p:cNvCxnSpPr/>
          <p:nvPr/>
        </p:nvCxnSpPr>
        <p:spPr bwMode="auto">
          <a:xfrm>
            <a:off x="1354208" y="4960850"/>
            <a:ext cx="1449985"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295" name="TextBox 294"/>
          <p:cNvSpPr txBox="1"/>
          <p:nvPr/>
        </p:nvSpPr>
        <p:spPr>
          <a:xfrm>
            <a:off x="1438849" y="4108519"/>
            <a:ext cx="787726" cy="210911"/>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BE" sz="900" b="1" i="0" u="none" strike="noStrike" cap="none" normalizeH="0" baseline="0" noProof="0">
                <a:ln>
                  <a:noFill/>
                </a:ln>
                <a:solidFill>
                  <a:prstClr val="black"/>
                </a:solidFill>
                <a:uLnTx/>
                <a:uFillTx/>
                <a:latin typeface="Calibri"/>
                <a:ea typeface="+mn-ea"/>
                <a:cs typeface="+mn-cs"/>
              </a:rPr>
              <a:t>API</a:t>
            </a:r>
          </a:p>
        </p:txBody>
      </p:sp>
      <p:pic>
        <p:nvPicPr>
          <p:cNvPr id="296" name="Picture 2" descr="C:\Users\hugh carroll\Downloads\Databas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75241" y="2195834"/>
            <a:ext cx="341407" cy="504084"/>
          </a:xfrm>
          <a:prstGeom prst="rect">
            <a:avLst/>
          </a:prstGeom>
          <a:noFill/>
        </p:spPr>
      </p:pic>
      <p:sp>
        <p:nvSpPr>
          <p:cNvPr id="297" name="Rounded Rectangle 296"/>
          <p:cNvSpPr/>
          <p:nvPr/>
        </p:nvSpPr>
        <p:spPr>
          <a:xfrm>
            <a:off x="3069476" y="1822661"/>
            <a:ext cx="1156529" cy="2022266"/>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98" name="TextBox 297"/>
          <p:cNvSpPr txBox="1"/>
          <p:nvPr/>
        </p:nvSpPr>
        <p:spPr>
          <a:xfrm>
            <a:off x="3103020" y="1863163"/>
            <a:ext cx="844117" cy="25309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BE" sz="1200" b="1" i="0" u="none" strike="noStrike" cap="none" normalizeH="0" baseline="0" noProof="0">
                <a:ln>
                  <a:noFill/>
                </a:ln>
                <a:solidFill>
                  <a:prstClr val="black"/>
                </a:solidFill>
                <a:uLnTx/>
                <a:uFillTx/>
                <a:latin typeface="Calibri"/>
                <a:ea typeface="+mn-ea"/>
                <a:cs typeface="+mn-cs"/>
              </a:rPr>
              <a:t>API Manager</a:t>
            </a:r>
          </a:p>
        </p:txBody>
      </p:sp>
      <p:grpSp>
        <p:nvGrpSpPr>
          <p:cNvPr id="299" name="Group 298"/>
          <p:cNvGrpSpPr/>
          <p:nvPr/>
        </p:nvGrpSpPr>
        <p:grpSpPr>
          <a:xfrm>
            <a:off x="5443013" y="3945254"/>
            <a:ext cx="502946" cy="1660658"/>
            <a:chOff x="7287669" y="3783900"/>
            <a:chExt cx="600917" cy="1817512"/>
          </a:xfrm>
        </p:grpSpPr>
        <p:grpSp>
          <p:nvGrpSpPr>
            <p:cNvPr id="300" name="Group 208"/>
            <p:cNvGrpSpPr>
              <a:grpSpLocks/>
            </p:cNvGrpSpPr>
            <p:nvPr/>
          </p:nvGrpSpPr>
          <p:grpSpPr bwMode="auto">
            <a:xfrm>
              <a:off x="7381715" y="3783900"/>
              <a:ext cx="365760" cy="548640"/>
              <a:chOff x="2923299" y="2130425"/>
              <a:chExt cx="550863" cy="1060446"/>
            </a:xfrm>
          </p:grpSpPr>
          <p:sp>
            <p:nvSpPr>
              <p:cNvPr id="332" name="Freeform 67"/>
              <p:cNvSpPr>
                <a:spLocks/>
              </p:cNvSpPr>
              <p:nvPr/>
            </p:nvSpPr>
            <p:spPr bwMode="auto">
              <a:xfrm>
                <a:off x="2923299" y="2130425"/>
                <a:ext cx="550863" cy="1060446"/>
              </a:xfrm>
              <a:custGeom>
                <a:avLst/>
                <a:gdLst>
                  <a:gd name="T0" fmla="*/ 0 w 195"/>
                  <a:gd name="T1" fmla="*/ 2147483647 h 374"/>
                  <a:gd name="T2" fmla="*/ 2147483647 w 195"/>
                  <a:gd name="T3" fmla="*/ 0 h 374"/>
                  <a:gd name="T4" fmla="*/ 2147483647 w 195"/>
                  <a:gd name="T5" fmla="*/ 0 h 374"/>
                  <a:gd name="T6" fmla="*/ 2147483647 w 195"/>
                  <a:gd name="T7" fmla="*/ 0 h 374"/>
                  <a:gd name="T8" fmla="*/ 2147483647 w 195"/>
                  <a:gd name="T9" fmla="*/ 0 h 374"/>
                  <a:gd name="T10" fmla="*/ 2147483647 w 195"/>
                  <a:gd name="T11" fmla="*/ 0 h 374"/>
                  <a:gd name="T12" fmla="*/ 2147483647 w 195"/>
                  <a:gd name="T13" fmla="*/ 2147483647 h 374"/>
                  <a:gd name="T14" fmla="*/ 2147483647 w 195"/>
                  <a:gd name="T15" fmla="*/ 2147483647 h 374"/>
                  <a:gd name="T16" fmla="*/ 2147483647 w 195"/>
                  <a:gd name="T17" fmla="*/ 2147483647 h 374"/>
                  <a:gd name="T18" fmla="*/ 2147483647 w 195"/>
                  <a:gd name="T19" fmla="*/ 2147483647 h 374"/>
                  <a:gd name="T20" fmla="*/ 2147483647 w 195"/>
                  <a:gd name="T21" fmla="*/ 2147483647 h 374"/>
                  <a:gd name="T22" fmla="*/ 2147483647 w 195"/>
                  <a:gd name="T23" fmla="*/ 2147483647 h 374"/>
                  <a:gd name="T24" fmla="*/ 2147483647 w 195"/>
                  <a:gd name="T25" fmla="*/ 2147483647 h 374"/>
                  <a:gd name="T26" fmla="*/ 2147483647 w 195"/>
                  <a:gd name="T27" fmla="*/ 2147483647 h 374"/>
                  <a:gd name="T28" fmla="*/ 2147483647 w 195"/>
                  <a:gd name="T29" fmla="*/ 2147483647 h 374"/>
                  <a:gd name="T30" fmla="*/ 2147483647 w 195"/>
                  <a:gd name="T31" fmla="*/ 2147483647 h 374"/>
                  <a:gd name="T32" fmla="*/ 0 w 195"/>
                  <a:gd name="T33" fmla="*/ 2147483647 h 374"/>
                  <a:gd name="T34" fmla="*/ 0 w 195"/>
                  <a:gd name="T35" fmla="*/ 2147483647 h 374"/>
                  <a:gd name="T36" fmla="*/ 0 w 195"/>
                  <a:gd name="T37" fmla="*/ 2147483647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374"/>
                  <a:gd name="T59" fmla="*/ 195 w 195"/>
                  <a:gd name="T60" fmla="*/ 374 h 3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374">
                    <a:moveTo>
                      <a:pt x="0" y="21"/>
                    </a:moveTo>
                    <a:cubicBezTo>
                      <a:pt x="0" y="10"/>
                      <a:pt x="10" y="0"/>
                      <a:pt x="21" y="0"/>
                    </a:cubicBezTo>
                    <a:cubicBezTo>
                      <a:pt x="21" y="0"/>
                      <a:pt x="21" y="0"/>
                      <a:pt x="21" y="0"/>
                    </a:cubicBezTo>
                    <a:cubicBezTo>
                      <a:pt x="21" y="0"/>
                      <a:pt x="21" y="0"/>
                      <a:pt x="21" y="0"/>
                    </a:cubicBezTo>
                    <a:cubicBezTo>
                      <a:pt x="175" y="0"/>
                      <a:pt x="175" y="0"/>
                      <a:pt x="175" y="0"/>
                    </a:cubicBezTo>
                    <a:cubicBezTo>
                      <a:pt x="175" y="0"/>
                      <a:pt x="175" y="0"/>
                      <a:pt x="175" y="0"/>
                    </a:cubicBezTo>
                    <a:cubicBezTo>
                      <a:pt x="186" y="0"/>
                      <a:pt x="195" y="10"/>
                      <a:pt x="195" y="21"/>
                    </a:cubicBezTo>
                    <a:cubicBezTo>
                      <a:pt x="195" y="21"/>
                      <a:pt x="195" y="21"/>
                      <a:pt x="195" y="21"/>
                    </a:cubicBezTo>
                    <a:cubicBezTo>
                      <a:pt x="195" y="21"/>
                      <a:pt x="195" y="21"/>
                      <a:pt x="195" y="21"/>
                    </a:cubicBezTo>
                    <a:cubicBezTo>
                      <a:pt x="195" y="353"/>
                      <a:pt x="195" y="353"/>
                      <a:pt x="195" y="353"/>
                    </a:cubicBezTo>
                    <a:cubicBezTo>
                      <a:pt x="195" y="353"/>
                      <a:pt x="195" y="353"/>
                      <a:pt x="195" y="353"/>
                    </a:cubicBezTo>
                    <a:cubicBezTo>
                      <a:pt x="195" y="364"/>
                      <a:pt x="186" y="374"/>
                      <a:pt x="175" y="374"/>
                    </a:cubicBezTo>
                    <a:cubicBezTo>
                      <a:pt x="175" y="374"/>
                      <a:pt x="175" y="374"/>
                      <a:pt x="175" y="374"/>
                    </a:cubicBezTo>
                    <a:cubicBezTo>
                      <a:pt x="175" y="374"/>
                      <a:pt x="175" y="374"/>
                      <a:pt x="175" y="374"/>
                    </a:cubicBezTo>
                    <a:cubicBezTo>
                      <a:pt x="21" y="374"/>
                      <a:pt x="21" y="374"/>
                      <a:pt x="21" y="374"/>
                    </a:cubicBezTo>
                    <a:cubicBezTo>
                      <a:pt x="21" y="374"/>
                      <a:pt x="21" y="374"/>
                      <a:pt x="21" y="374"/>
                    </a:cubicBezTo>
                    <a:cubicBezTo>
                      <a:pt x="10" y="374"/>
                      <a:pt x="0" y="364"/>
                      <a:pt x="0" y="353"/>
                    </a:cubicBezTo>
                    <a:cubicBezTo>
                      <a:pt x="0" y="353"/>
                      <a:pt x="0" y="353"/>
                      <a:pt x="0" y="353"/>
                    </a:cubicBezTo>
                    <a:lnTo>
                      <a:pt x="0" y="2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68"/>
              <p:cNvSpPr>
                <a:spLocks/>
              </p:cNvSpPr>
              <p:nvPr/>
            </p:nvSpPr>
            <p:spPr bwMode="auto">
              <a:xfrm>
                <a:off x="2978861" y="2206625"/>
                <a:ext cx="439738" cy="68263"/>
              </a:xfrm>
              <a:custGeom>
                <a:avLst/>
                <a:gdLst>
                  <a:gd name="T0" fmla="*/ 0 w 155"/>
                  <a:gd name="T1" fmla="*/ 2147483647 h 24"/>
                  <a:gd name="T2" fmla="*/ 2147483647 w 155"/>
                  <a:gd name="T3" fmla="*/ 0 h 24"/>
                  <a:gd name="T4" fmla="*/ 2147483647 w 155"/>
                  <a:gd name="T5" fmla="*/ 0 h 24"/>
                  <a:gd name="T6" fmla="*/ 2147483647 w 155"/>
                  <a:gd name="T7" fmla="*/ 0 h 24"/>
                  <a:gd name="T8" fmla="*/ 2147483647 w 155"/>
                  <a:gd name="T9" fmla="*/ 0 h 24"/>
                  <a:gd name="T10" fmla="*/ 2147483647 w 155"/>
                  <a:gd name="T11" fmla="*/ 0 h 24"/>
                  <a:gd name="T12" fmla="*/ 2147483647 w 155"/>
                  <a:gd name="T13" fmla="*/ 2147483647 h 24"/>
                  <a:gd name="T14" fmla="*/ 2147483647 w 155"/>
                  <a:gd name="T15" fmla="*/ 2147483647 h 24"/>
                  <a:gd name="T16" fmla="*/ 2147483647 w 155"/>
                  <a:gd name="T17" fmla="*/ 2147483647 h 24"/>
                  <a:gd name="T18" fmla="*/ 2147483647 w 155"/>
                  <a:gd name="T19" fmla="*/ 2147483647 h 24"/>
                  <a:gd name="T20" fmla="*/ 2147483647 w 155"/>
                  <a:gd name="T21" fmla="*/ 2147483647 h 24"/>
                  <a:gd name="T22" fmla="*/ 2147483647 w 155"/>
                  <a:gd name="T23" fmla="*/ 2147483647 h 24"/>
                  <a:gd name="T24" fmla="*/ 2147483647 w 155"/>
                  <a:gd name="T25" fmla="*/ 2147483647 h 24"/>
                  <a:gd name="T26" fmla="*/ 2147483647 w 155"/>
                  <a:gd name="T27" fmla="*/ 2147483647 h 24"/>
                  <a:gd name="T28" fmla="*/ 2147483647 w 155"/>
                  <a:gd name="T29" fmla="*/ 2147483647 h 24"/>
                  <a:gd name="T30" fmla="*/ 2147483647 w 155"/>
                  <a:gd name="T31" fmla="*/ 2147483647 h 24"/>
                  <a:gd name="T32" fmla="*/ 0 w 155"/>
                  <a:gd name="T33" fmla="*/ 2147483647 h 24"/>
                  <a:gd name="T34" fmla="*/ 0 w 155"/>
                  <a:gd name="T35" fmla="*/ 2147483647 h 24"/>
                  <a:gd name="T36" fmla="*/ 0 w 155"/>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4"/>
                  <a:gd name="T59" fmla="*/ 155 w 155"/>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4">
                    <a:moveTo>
                      <a:pt x="0" y="9"/>
                    </a:moveTo>
                    <a:cubicBezTo>
                      <a:pt x="0" y="4"/>
                      <a:pt x="4" y="0"/>
                      <a:pt x="9" y="0"/>
                    </a:cubicBezTo>
                    <a:cubicBezTo>
                      <a:pt x="9" y="0"/>
                      <a:pt x="9" y="0"/>
                      <a:pt x="9" y="0"/>
                    </a:cubicBezTo>
                    <a:cubicBezTo>
                      <a:pt x="9" y="0"/>
                      <a:pt x="9" y="0"/>
                      <a:pt x="9" y="0"/>
                    </a:cubicBezTo>
                    <a:cubicBezTo>
                      <a:pt x="147" y="0"/>
                      <a:pt x="147" y="0"/>
                      <a:pt x="147" y="0"/>
                    </a:cubicBezTo>
                    <a:cubicBezTo>
                      <a:pt x="147" y="0"/>
                      <a:pt x="147" y="0"/>
                      <a:pt x="147" y="0"/>
                    </a:cubicBezTo>
                    <a:cubicBezTo>
                      <a:pt x="151" y="0"/>
                      <a:pt x="155" y="4"/>
                      <a:pt x="155" y="9"/>
                    </a:cubicBezTo>
                    <a:cubicBezTo>
                      <a:pt x="155" y="9"/>
                      <a:pt x="155" y="9"/>
                      <a:pt x="155" y="9"/>
                    </a:cubicBezTo>
                    <a:cubicBezTo>
                      <a:pt x="155" y="9"/>
                      <a:pt x="155" y="9"/>
                      <a:pt x="155" y="9"/>
                    </a:cubicBezTo>
                    <a:cubicBezTo>
                      <a:pt x="155" y="15"/>
                      <a:pt x="155" y="15"/>
                      <a:pt x="155" y="15"/>
                    </a:cubicBezTo>
                    <a:cubicBezTo>
                      <a:pt x="155" y="15"/>
                      <a:pt x="155" y="15"/>
                      <a:pt x="155" y="15"/>
                    </a:cubicBezTo>
                    <a:cubicBezTo>
                      <a:pt x="155" y="20"/>
                      <a:pt x="151" y="24"/>
                      <a:pt x="147" y="24"/>
                    </a:cubicBezTo>
                    <a:cubicBezTo>
                      <a:pt x="147" y="24"/>
                      <a:pt x="147" y="24"/>
                      <a:pt x="147" y="24"/>
                    </a:cubicBezTo>
                    <a:cubicBezTo>
                      <a:pt x="147" y="24"/>
                      <a:pt x="147" y="24"/>
                      <a:pt x="147" y="24"/>
                    </a:cubicBezTo>
                    <a:cubicBezTo>
                      <a:pt x="9" y="24"/>
                      <a:pt x="9" y="24"/>
                      <a:pt x="9" y="24"/>
                    </a:cubicBezTo>
                    <a:cubicBezTo>
                      <a:pt x="9" y="24"/>
                      <a:pt x="9" y="24"/>
                      <a:pt x="9" y="24"/>
                    </a:cubicBezTo>
                    <a:cubicBezTo>
                      <a:pt x="4" y="24"/>
                      <a:pt x="0" y="20"/>
                      <a:pt x="0" y="15"/>
                    </a:cubicBezTo>
                    <a:cubicBezTo>
                      <a:pt x="0" y="15"/>
                      <a:pt x="0" y="15"/>
                      <a:pt x="0" y="15"/>
                    </a:cubicBez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4" name="Freeform 69"/>
              <p:cNvSpPr>
                <a:spLocks/>
              </p:cNvSpPr>
              <p:nvPr/>
            </p:nvSpPr>
            <p:spPr bwMode="auto">
              <a:xfrm>
                <a:off x="2978861" y="2332036"/>
                <a:ext cx="439738" cy="57150"/>
              </a:xfrm>
              <a:custGeom>
                <a:avLst/>
                <a:gdLst>
                  <a:gd name="T0" fmla="*/ 0 w 155"/>
                  <a:gd name="T1" fmla="*/ 2147483647 h 20"/>
                  <a:gd name="T2" fmla="*/ 2147483647 w 155"/>
                  <a:gd name="T3" fmla="*/ 0 h 20"/>
                  <a:gd name="T4" fmla="*/ 2147483647 w 155"/>
                  <a:gd name="T5" fmla="*/ 0 h 20"/>
                  <a:gd name="T6" fmla="*/ 2147483647 w 155"/>
                  <a:gd name="T7" fmla="*/ 0 h 20"/>
                  <a:gd name="T8" fmla="*/ 2147483647 w 155"/>
                  <a:gd name="T9" fmla="*/ 0 h 20"/>
                  <a:gd name="T10" fmla="*/ 2147483647 w 155"/>
                  <a:gd name="T11" fmla="*/ 0 h 20"/>
                  <a:gd name="T12" fmla="*/ 2147483647 w 155"/>
                  <a:gd name="T13" fmla="*/ 2147483647 h 20"/>
                  <a:gd name="T14" fmla="*/ 2147483647 w 155"/>
                  <a:gd name="T15" fmla="*/ 2147483647 h 20"/>
                  <a:gd name="T16" fmla="*/ 2147483647 w 155"/>
                  <a:gd name="T17" fmla="*/ 2147483647 h 20"/>
                  <a:gd name="T18" fmla="*/ 2147483647 w 155"/>
                  <a:gd name="T19" fmla="*/ 2147483647 h 20"/>
                  <a:gd name="T20" fmla="*/ 2147483647 w 155"/>
                  <a:gd name="T21" fmla="*/ 2147483647 h 20"/>
                  <a:gd name="T22" fmla="*/ 2147483647 w 155"/>
                  <a:gd name="T23" fmla="*/ 2147483647 h 20"/>
                  <a:gd name="T24" fmla="*/ 2147483647 w 155"/>
                  <a:gd name="T25" fmla="*/ 2147483647 h 20"/>
                  <a:gd name="T26" fmla="*/ 2147483647 w 155"/>
                  <a:gd name="T27" fmla="*/ 2147483647 h 20"/>
                  <a:gd name="T28" fmla="*/ 2147483647 w 155"/>
                  <a:gd name="T29" fmla="*/ 2147483647 h 20"/>
                  <a:gd name="T30" fmla="*/ 2147483647 w 155"/>
                  <a:gd name="T31" fmla="*/ 2147483647 h 20"/>
                  <a:gd name="T32" fmla="*/ 0 w 155"/>
                  <a:gd name="T33" fmla="*/ 2147483647 h 20"/>
                  <a:gd name="T34" fmla="*/ 0 w 155"/>
                  <a:gd name="T35" fmla="*/ 2147483647 h 20"/>
                  <a:gd name="T36" fmla="*/ 0 w 155"/>
                  <a:gd name="T37" fmla="*/ 2147483647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0"/>
                  <a:gd name="T59" fmla="*/ 155 w 155"/>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0">
                    <a:moveTo>
                      <a:pt x="0" y="7"/>
                    </a:moveTo>
                    <a:cubicBezTo>
                      <a:pt x="0" y="3"/>
                      <a:pt x="4" y="0"/>
                      <a:pt x="8" y="0"/>
                    </a:cubicBezTo>
                    <a:cubicBezTo>
                      <a:pt x="8" y="0"/>
                      <a:pt x="8" y="0"/>
                      <a:pt x="8" y="0"/>
                    </a:cubicBezTo>
                    <a:cubicBezTo>
                      <a:pt x="8" y="0"/>
                      <a:pt x="8" y="0"/>
                      <a:pt x="8" y="0"/>
                    </a:cubicBezTo>
                    <a:cubicBezTo>
                      <a:pt x="148" y="0"/>
                      <a:pt x="148" y="0"/>
                      <a:pt x="148" y="0"/>
                    </a:cubicBezTo>
                    <a:cubicBezTo>
                      <a:pt x="148" y="0"/>
                      <a:pt x="148" y="0"/>
                      <a:pt x="148" y="0"/>
                    </a:cubicBezTo>
                    <a:cubicBezTo>
                      <a:pt x="152" y="0"/>
                      <a:pt x="155" y="3"/>
                      <a:pt x="155" y="7"/>
                    </a:cubicBezTo>
                    <a:cubicBezTo>
                      <a:pt x="155" y="7"/>
                      <a:pt x="155" y="7"/>
                      <a:pt x="155" y="7"/>
                    </a:cubicBezTo>
                    <a:cubicBezTo>
                      <a:pt x="155" y="7"/>
                      <a:pt x="155" y="7"/>
                      <a:pt x="155" y="7"/>
                    </a:cubicBezTo>
                    <a:cubicBezTo>
                      <a:pt x="155" y="13"/>
                      <a:pt x="155" y="13"/>
                      <a:pt x="155" y="13"/>
                    </a:cubicBezTo>
                    <a:cubicBezTo>
                      <a:pt x="155" y="13"/>
                      <a:pt x="155" y="13"/>
                      <a:pt x="155" y="13"/>
                    </a:cubicBezTo>
                    <a:cubicBezTo>
                      <a:pt x="155" y="17"/>
                      <a:pt x="152" y="20"/>
                      <a:pt x="148" y="20"/>
                    </a:cubicBezTo>
                    <a:cubicBezTo>
                      <a:pt x="148" y="20"/>
                      <a:pt x="148" y="20"/>
                      <a:pt x="148" y="20"/>
                    </a:cubicBezTo>
                    <a:cubicBezTo>
                      <a:pt x="148" y="20"/>
                      <a:pt x="148" y="20"/>
                      <a:pt x="148" y="20"/>
                    </a:cubicBezTo>
                    <a:cubicBezTo>
                      <a:pt x="8" y="20"/>
                      <a:pt x="8" y="20"/>
                      <a:pt x="8" y="20"/>
                    </a:cubicBezTo>
                    <a:cubicBezTo>
                      <a:pt x="8" y="20"/>
                      <a:pt x="8" y="20"/>
                      <a:pt x="8" y="20"/>
                    </a:cubicBezTo>
                    <a:cubicBezTo>
                      <a:pt x="4" y="20"/>
                      <a:pt x="0" y="17"/>
                      <a:pt x="0" y="13"/>
                    </a:cubicBezTo>
                    <a:cubicBezTo>
                      <a:pt x="0" y="13"/>
                      <a:pt x="0" y="13"/>
                      <a:pt x="0" y="13"/>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5" name="Freeform 70"/>
              <p:cNvSpPr>
                <a:spLocks/>
              </p:cNvSpPr>
              <p:nvPr/>
            </p:nvSpPr>
            <p:spPr bwMode="auto">
              <a:xfrm>
                <a:off x="2923299" y="2952747"/>
                <a:ext cx="550863" cy="15875"/>
              </a:xfrm>
              <a:custGeom>
                <a:avLst/>
                <a:gdLst>
                  <a:gd name="T0" fmla="*/ 0 w 347"/>
                  <a:gd name="T1" fmla="*/ 0 h 10"/>
                  <a:gd name="T2" fmla="*/ 0 w 347"/>
                  <a:gd name="T3" fmla="*/ 2147483647 h 10"/>
                  <a:gd name="T4" fmla="*/ 2147483647 w 347"/>
                  <a:gd name="T5" fmla="*/ 2147483647 h 10"/>
                  <a:gd name="T6" fmla="*/ 2147483647 w 347"/>
                  <a:gd name="T7" fmla="*/ 0 h 10"/>
                  <a:gd name="T8" fmla="*/ 0 w 347"/>
                  <a:gd name="T9" fmla="*/ 0 h 10"/>
                  <a:gd name="T10" fmla="*/ 0 w 347"/>
                  <a:gd name="T11" fmla="*/ 0 h 10"/>
                  <a:gd name="T12" fmla="*/ 0 60000 65536"/>
                  <a:gd name="T13" fmla="*/ 0 60000 65536"/>
                  <a:gd name="T14" fmla="*/ 0 60000 65536"/>
                  <a:gd name="T15" fmla="*/ 0 60000 65536"/>
                  <a:gd name="T16" fmla="*/ 0 60000 65536"/>
                  <a:gd name="T17" fmla="*/ 0 60000 65536"/>
                  <a:gd name="T18" fmla="*/ 0 w 347"/>
                  <a:gd name="T19" fmla="*/ 0 h 10"/>
                  <a:gd name="T20" fmla="*/ 347 w 34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47" h="10">
                    <a:moveTo>
                      <a:pt x="0" y="0"/>
                    </a:moveTo>
                    <a:lnTo>
                      <a:pt x="0" y="10"/>
                    </a:lnTo>
                    <a:lnTo>
                      <a:pt x="347" y="10"/>
                    </a:lnTo>
                    <a:lnTo>
                      <a:pt x="347"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6" name="Freeform 71"/>
              <p:cNvSpPr>
                <a:spLocks/>
              </p:cNvSpPr>
              <p:nvPr/>
            </p:nvSpPr>
            <p:spPr bwMode="auto">
              <a:xfrm>
                <a:off x="3151899" y="3028947"/>
                <a:ext cx="104775" cy="104775"/>
              </a:xfrm>
              <a:custGeom>
                <a:avLst/>
                <a:gdLst>
                  <a:gd name="T0" fmla="*/ 0 w 37"/>
                  <a:gd name="T1" fmla="*/ 2147483647 h 37"/>
                  <a:gd name="T2" fmla="*/ 2147483647 w 37"/>
                  <a:gd name="T3" fmla="*/ 0 h 37"/>
                  <a:gd name="T4" fmla="*/ 2147483647 w 37"/>
                  <a:gd name="T5" fmla="*/ 0 h 37"/>
                  <a:gd name="T6" fmla="*/ 2147483647 w 37"/>
                  <a:gd name="T7" fmla="*/ 0 h 37"/>
                  <a:gd name="T8" fmla="*/ 2147483647 w 37"/>
                  <a:gd name="T9" fmla="*/ 2147483647 h 37"/>
                  <a:gd name="T10" fmla="*/ 2147483647 w 37"/>
                  <a:gd name="T11" fmla="*/ 2147483647 h 37"/>
                  <a:gd name="T12" fmla="*/ 2147483647 w 37"/>
                  <a:gd name="T13" fmla="*/ 2147483647 h 37"/>
                  <a:gd name="T14" fmla="*/ 2147483647 w 37"/>
                  <a:gd name="T15" fmla="*/ 2147483647 h 37"/>
                  <a:gd name="T16" fmla="*/ 2147483647 w 37"/>
                  <a:gd name="T17" fmla="*/ 2147483647 h 37"/>
                  <a:gd name="T18" fmla="*/ 2147483647 w 37"/>
                  <a:gd name="T19" fmla="*/ 2147483647 h 37"/>
                  <a:gd name="T20" fmla="*/ 0 w 37"/>
                  <a:gd name="T21" fmla="*/ 2147483647 h 37"/>
                  <a:gd name="T22" fmla="*/ 0 w 37"/>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37"/>
                  <a:gd name="T38" fmla="*/ 37 w 37"/>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37">
                    <a:moveTo>
                      <a:pt x="0" y="18"/>
                    </a:moveTo>
                    <a:cubicBezTo>
                      <a:pt x="0" y="8"/>
                      <a:pt x="8" y="0"/>
                      <a:pt x="18" y="0"/>
                    </a:cubicBezTo>
                    <a:cubicBezTo>
                      <a:pt x="18" y="0"/>
                      <a:pt x="18" y="0"/>
                      <a:pt x="18" y="0"/>
                    </a:cubicBezTo>
                    <a:cubicBezTo>
                      <a:pt x="18" y="0"/>
                      <a:pt x="18" y="0"/>
                      <a:pt x="18" y="0"/>
                    </a:cubicBezTo>
                    <a:cubicBezTo>
                      <a:pt x="29" y="0"/>
                      <a:pt x="37" y="8"/>
                      <a:pt x="37" y="18"/>
                    </a:cubicBezTo>
                    <a:cubicBezTo>
                      <a:pt x="37" y="18"/>
                      <a:pt x="37" y="18"/>
                      <a:pt x="37" y="18"/>
                    </a:cubicBezTo>
                    <a:cubicBezTo>
                      <a:pt x="37" y="18"/>
                      <a:pt x="37" y="18"/>
                      <a:pt x="37" y="18"/>
                    </a:cubicBezTo>
                    <a:cubicBezTo>
                      <a:pt x="37" y="28"/>
                      <a:pt x="29" y="37"/>
                      <a:pt x="18" y="37"/>
                    </a:cubicBezTo>
                    <a:cubicBezTo>
                      <a:pt x="18" y="37"/>
                      <a:pt x="18" y="37"/>
                      <a:pt x="18" y="37"/>
                    </a:cubicBezTo>
                    <a:cubicBezTo>
                      <a:pt x="18" y="37"/>
                      <a:pt x="18" y="37"/>
                      <a:pt x="18" y="37"/>
                    </a:cubicBezTo>
                    <a:cubicBezTo>
                      <a:pt x="8" y="37"/>
                      <a:pt x="0" y="28"/>
                      <a:pt x="0" y="18"/>
                    </a:cubicBezTo>
                    <a:cubicBezTo>
                      <a:pt x="0" y="18"/>
                      <a:pt x="0" y="18"/>
                      <a:pt x="0"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1" name="Group 179"/>
            <p:cNvGrpSpPr>
              <a:grpSpLocks noChangeAspect="1"/>
            </p:cNvGrpSpPr>
            <p:nvPr/>
          </p:nvGrpSpPr>
          <p:grpSpPr bwMode="auto">
            <a:xfrm>
              <a:off x="7287669" y="4506115"/>
              <a:ext cx="600917" cy="389306"/>
              <a:chOff x="1779588" y="3752851"/>
              <a:chExt cx="1293813" cy="838200"/>
            </a:xfrm>
          </p:grpSpPr>
          <p:sp>
            <p:nvSpPr>
              <p:cNvPr id="310" name="Freeform 309"/>
              <p:cNvSpPr>
                <a:spLocks/>
              </p:cNvSpPr>
              <p:nvPr/>
            </p:nvSpPr>
            <p:spPr bwMode="auto">
              <a:xfrm>
                <a:off x="1893888" y="3865563"/>
                <a:ext cx="600075" cy="609600"/>
              </a:xfrm>
              <a:custGeom>
                <a:avLst/>
                <a:gdLst>
                  <a:gd name="T0" fmla="*/ 0 w 212"/>
                  <a:gd name="T1" fmla="*/ 2147483647 h 215"/>
                  <a:gd name="T2" fmla="*/ 2147483647 w 212"/>
                  <a:gd name="T3" fmla="*/ 0 h 215"/>
                  <a:gd name="T4" fmla="*/ 2147483647 w 212"/>
                  <a:gd name="T5" fmla="*/ 0 h 215"/>
                  <a:gd name="T6" fmla="*/ 2147483647 w 212"/>
                  <a:gd name="T7" fmla="*/ 0 h 215"/>
                  <a:gd name="T8" fmla="*/ 2147483647 w 212"/>
                  <a:gd name="T9" fmla="*/ 2147483647 h 215"/>
                  <a:gd name="T10" fmla="*/ 2147483647 w 212"/>
                  <a:gd name="T11" fmla="*/ 2147483647 h 215"/>
                  <a:gd name="T12" fmla="*/ 2147483647 w 212"/>
                  <a:gd name="T13" fmla="*/ 2147483647 h 215"/>
                  <a:gd name="T14" fmla="*/ 2147483647 w 212"/>
                  <a:gd name="T15" fmla="*/ 2147483647 h 215"/>
                  <a:gd name="T16" fmla="*/ 2147483647 w 212"/>
                  <a:gd name="T17" fmla="*/ 2147483647 h 215"/>
                  <a:gd name="T18" fmla="*/ 2147483647 w 212"/>
                  <a:gd name="T19" fmla="*/ 2147483647 h 215"/>
                  <a:gd name="T20" fmla="*/ 0 w 212"/>
                  <a:gd name="T21" fmla="*/ 2147483647 h 215"/>
                  <a:gd name="T22" fmla="*/ 0 w 212"/>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2"/>
                  <a:gd name="T37" fmla="*/ 0 h 215"/>
                  <a:gd name="T38" fmla="*/ 212 w 212"/>
                  <a:gd name="T39" fmla="*/ 215 h 2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2" h="215">
                    <a:moveTo>
                      <a:pt x="0" y="108"/>
                    </a:moveTo>
                    <a:cubicBezTo>
                      <a:pt x="0" y="48"/>
                      <a:pt x="48" y="0"/>
                      <a:pt x="106" y="0"/>
                    </a:cubicBezTo>
                    <a:cubicBezTo>
                      <a:pt x="106" y="0"/>
                      <a:pt x="106" y="0"/>
                      <a:pt x="106" y="0"/>
                    </a:cubicBezTo>
                    <a:cubicBezTo>
                      <a:pt x="106" y="0"/>
                      <a:pt x="106" y="0"/>
                      <a:pt x="106" y="0"/>
                    </a:cubicBezTo>
                    <a:cubicBezTo>
                      <a:pt x="165" y="0"/>
                      <a:pt x="212" y="48"/>
                      <a:pt x="212" y="108"/>
                    </a:cubicBezTo>
                    <a:cubicBezTo>
                      <a:pt x="212" y="108"/>
                      <a:pt x="212" y="108"/>
                      <a:pt x="212" y="108"/>
                    </a:cubicBezTo>
                    <a:cubicBezTo>
                      <a:pt x="212" y="108"/>
                      <a:pt x="212" y="108"/>
                      <a:pt x="212" y="108"/>
                    </a:cubicBezTo>
                    <a:cubicBezTo>
                      <a:pt x="212" y="167"/>
                      <a:pt x="165" y="215"/>
                      <a:pt x="106" y="215"/>
                    </a:cubicBezTo>
                    <a:cubicBezTo>
                      <a:pt x="106" y="215"/>
                      <a:pt x="106" y="215"/>
                      <a:pt x="106" y="215"/>
                    </a:cubicBezTo>
                    <a:cubicBezTo>
                      <a:pt x="106" y="215"/>
                      <a:pt x="106" y="215"/>
                      <a:pt x="106" y="215"/>
                    </a:cubicBezTo>
                    <a:cubicBezTo>
                      <a:pt x="48" y="215"/>
                      <a:pt x="0" y="167"/>
                      <a:pt x="0" y="108"/>
                    </a:cubicBezTo>
                    <a:cubicBezTo>
                      <a:pt x="0" y="108"/>
                      <a:pt x="0" y="108"/>
                      <a:pt x="0" y="108"/>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1" name="Freeform 310"/>
              <p:cNvSpPr>
                <a:spLocks/>
              </p:cNvSpPr>
              <p:nvPr/>
            </p:nvSpPr>
            <p:spPr bwMode="auto">
              <a:xfrm>
                <a:off x="1949450" y="3933826"/>
                <a:ext cx="487363" cy="476250"/>
              </a:xfrm>
              <a:custGeom>
                <a:avLst/>
                <a:gdLst>
                  <a:gd name="T0" fmla="*/ 0 w 172"/>
                  <a:gd name="T1" fmla="*/ 2147483647 h 168"/>
                  <a:gd name="T2" fmla="*/ 2147483647 w 172"/>
                  <a:gd name="T3" fmla="*/ 0 h 168"/>
                  <a:gd name="T4" fmla="*/ 2147483647 w 172"/>
                  <a:gd name="T5" fmla="*/ 0 h 168"/>
                  <a:gd name="T6" fmla="*/ 2147483647 w 172"/>
                  <a:gd name="T7" fmla="*/ 0 h 168"/>
                  <a:gd name="T8" fmla="*/ 2147483647 w 172"/>
                  <a:gd name="T9" fmla="*/ 2147483647 h 168"/>
                  <a:gd name="T10" fmla="*/ 2147483647 w 172"/>
                  <a:gd name="T11" fmla="*/ 2147483647 h 168"/>
                  <a:gd name="T12" fmla="*/ 2147483647 w 172"/>
                  <a:gd name="T13" fmla="*/ 2147483647 h 168"/>
                  <a:gd name="T14" fmla="*/ 2147483647 w 172"/>
                  <a:gd name="T15" fmla="*/ 2147483647 h 168"/>
                  <a:gd name="T16" fmla="*/ 2147483647 w 172"/>
                  <a:gd name="T17" fmla="*/ 2147483647 h 168"/>
                  <a:gd name="T18" fmla="*/ 2147483647 w 172"/>
                  <a:gd name="T19" fmla="*/ 2147483647 h 168"/>
                  <a:gd name="T20" fmla="*/ 0 w 172"/>
                  <a:gd name="T21" fmla="*/ 2147483647 h 168"/>
                  <a:gd name="T22" fmla="*/ 0 w 172"/>
                  <a:gd name="T23" fmla="*/ 2147483647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2"/>
                  <a:gd name="T37" fmla="*/ 0 h 168"/>
                  <a:gd name="T38" fmla="*/ 172 w 172"/>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2" h="168">
                    <a:moveTo>
                      <a:pt x="0" y="84"/>
                    </a:moveTo>
                    <a:cubicBezTo>
                      <a:pt x="0" y="37"/>
                      <a:pt x="39" y="0"/>
                      <a:pt x="86" y="0"/>
                    </a:cubicBezTo>
                    <a:cubicBezTo>
                      <a:pt x="86" y="0"/>
                      <a:pt x="86" y="0"/>
                      <a:pt x="86" y="0"/>
                    </a:cubicBezTo>
                    <a:cubicBezTo>
                      <a:pt x="86" y="0"/>
                      <a:pt x="86" y="0"/>
                      <a:pt x="86" y="0"/>
                    </a:cubicBezTo>
                    <a:cubicBezTo>
                      <a:pt x="134" y="0"/>
                      <a:pt x="172" y="37"/>
                      <a:pt x="172" y="84"/>
                    </a:cubicBezTo>
                    <a:cubicBezTo>
                      <a:pt x="172" y="84"/>
                      <a:pt x="172" y="84"/>
                      <a:pt x="172" y="84"/>
                    </a:cubicBezTo>
                    <a:cubicBezTo>
                      <a:pt x="172" y="84"/>
                      <a:pt x="172" y="84"/>
                      <a:pt x="172" y="84"/>
                    </a:cubicBezTo>
                    <a:cubicBezTo>
                      <a:pt x="172" y="130"/>
                      <a:pt x="134" y="168"/>
                      <a:pt x="86" y="168"/>
                    </a:cubicBezTo>
                    <a:cubicBezTo>
                      <a:pt x="86" y="168"/>
                      <a:pt x="86" y="168"/>
                      <a:pt x="86" y="168"/>
                    </a:cubicBezTo>
                    <a:cubicBezTo>
                      <a:pt x="86" y="168"/>
                      <a:pt x="86" y="168"/>
                      <a:pt x="86" y="168"/>
                    </a:cubicBezTo>
                    <a:cubicBezTo>
                      <a:pt x="39" y="168"/>
                      <a:pt x="0" y="130"/>
                      <a:pt x="0" y="84"/>
                    </a:cubicBezTo>
                    <a:cubicBezTo>
                      <a:pt x="0" y="84"/>
                      <a:pt x="0" y="84"/>
                      <a:pt x="0"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2" name="Freeform 311"/>
              <p:cNvSpPr>
                <a:spLocks/>
              </p:cNvSpPr>
              <p:nvPr/>
            </p:nvSpPr>
            <p:spPr bwMode="auto">
              <a:xfrm>
                <a:off x="2074863" y="4048126"/>
                <a:ext cx="236538" cy="249238"/>
              </a:xfrm>
              <a:custGeom>
                <a:avLst/>
                <a:gdLst>
                  <a:gd name="T0" fmla="*/ 0 w 84"/>
                  <a:gd name="T1" fmla="*/ 2147483647 h 88"/>
                  <a:gd name="T2" fmla="*/ 2147483647 w 84"/>
                  <a:gd name="T3" fmla="*/ 0 h 88"/>
                  <a:gd name="T4" fmla="*/ 2147483647 w 84"/>
                  <a:gd name="T5" fmla="*/ 0 h 88"/>
                  <a:gd name="T6" fmla="*/ 2147483647 w 84"/>
                  <a:gd name="T7" fmla="*/ 0 h 88"/>
                  <a:gd name="T8" fmla="*/ 2147483647 w 84"/>
                  <a:gd name="T9" fmla="*/ 2147483647 h 88"/>
                  <a:gd name="T10" fmla="*/ 2147483647 w 84"/>
                  <a:gd name="T11" fmla="*/ 2147483647 h 88"/>
                  <a:gd name="T12" fmla="*/ 2147483647 w 84"/>
                  <a:gd name="T13" fmla="*/ 2147483647 h 88"/>
                  <a:gd name="T14" fmla="*/ 2147483647 w 84"/>
                  <a:gd name="T15" fmla="*/ 2147483647 h 88"/>
                  <a:gd name="T16" fmla="*/ 2147483647 w 84"/>
                  <a:gd name="T17" fmla="*/ 2147483647 h 88"/>
                  <a:gd name="T18" fmla="*/ 2147483647 w 84"/>
                  <a:gd name="T19" fmla="*/ 2147483647 h 88"/>
                  <a:gd name="T20" fmla="*/ 0 w 84"/>
                  <a:gd name="T21" fmla="*/ 2147483647 h 88"/>
                  <a:gd name="T22" fmla="*/ 0 w 84"/>
                  <a:gd name="T23" fmla="*/ 2147483647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88"/>
                  <a:gd name="T38" fmla="*/ 84 w 84"/>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88">
                    <a:moveTo>
                      <a:pt x="0" y="44"/>
                    </a:moveTo>
                    <a:cubicBezTo>
                      <a:pt x="0" y="20"/>
                      <a:pt x="19" y="0"/>
                      <a:pt x="42" y="0"/>
                    </a:cubicBezTo>
                    <a:cubicBezTo>
                      <a:pt x="42" y="0"/>
                      <a:pt x="42" y="0"/>
                      <a:pt x="42" y="0"/>
                    </a:cubicBezTo>
                    <a:cubicBezTo>
                      <a:pt x="42" y="0"/>
                      <a:pt x="42" y="0"/>
                      <a:pt x="42" y="0"/>
                    </a:cubicBezTo>
                    <a:cubicBezTo>
                      <a:pt x="65" y="0"/>
                      <a:pt x="84" y="20"/>
                      <a:pt x="84" y="44"/>
                    </a:cubicBezTo>
                    <a:cubicBezTo>
                      <a:pt x="84" y="44"/>
                      <a:pt x="84" y="44"/>
                      <a:pt x="84" y="44"/>
                    </a:cubicBezTo>
                    <a:cubicBezTo>
                      <a:pt x="84" y="44"/>
                      <a:pt x="84" y="44"/>
                      <a:pt x="84" y="44"/>
                    </a:cubicBezTo>
                    <a:cubicBezTo>
                      <a:pt x="84" y="68"/>
                      <a:pt x="65" y="88"/>
                      <a:pt x="42" y="88"/>
                    </a:cubicBezTo>
                    <a:cubicBezTo>
                      <a:pt x="42" y="88"/>
                      <a:pt x="42" y="88"/>
                      <a:pt x="42" y="88"/>
                    </a:cubicBezTo>
                    <a:cubicBezTo>
                      <a:pt x="42" y="88"/>
                      <a:pt x="42" y="88"/>
                      <a:pt x="42" y="88"/>
                    </a:cubicBezTo>
                    <a:cubicBezTo>
                      <a:pt x="19" y="88"/>
                      <a:pt x="0" y="68"/>
                      <a:pt x="0" y="44"/>
                    </a:cubicBezTo>
                    <a:cubicBezTo>
                      <a:pt x="0" y="44"/>
                      <a:pt x="0" y="44"/>
                      <a:pt x="0" y="44"/>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3" name="Freeform 312"/>
              <p:cNvSpPr>
                <a:spLocks/>
              </p:cNvSpPr>
              <p:nvPr/>
            </p:nvSpPr>
            <p:spPr bwMode="auto">
              <a:xfrm>
                <a:off x="2093913" y="3752851"/>
                <a:ext cx="198438" cy="161925"/>
              </a:xfrm>
              <a:custGeom>
                <a:avLst/>
                <a:gdLst>
                  <a:gd name="T0" fmla="*/ 0 w 125"/>
                  <a:gd name="T1" fmla="*/ 2147483647 h 102"/>
                  <a:gd name="T2" fmla="*/ 2147483647 w 125"/>
                  <a:gd name="T3" fmla="*/ 0 h 102"/>
                  <a:gd name="T4" fmla="*/ 2147483647 w 125"/>
                  <a:gd name="T5" fmla="*/ 0 h 102"/>
                  <a:gd name="T6" fmla="*/ 2147483647 w 125"/>
                  <a:gd name="T7" fmla="*/ 2147483647 h 102"/>
                  <a:gd name="T8" fmla="*/ 0 w 125"/>
                  <a:gd name="T9" fmla="*/ 2147483647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0" y="102"/>
                    </a:moveTo>
                    <a:lnTo>
                      <a:pt x="25" y="0"/>
                    </a:lnTo>
                    <a:lnTo>
                      <a:pt x="100" y="0"/>
                    </a:lnTo>
                    <a:lnTo>
                      <a:pt x="125" y="102"/>
                    </a:lnTo>
                    <a:lnTo>
                      <a:pt x="0" y="10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4" name="Freeform 313"/>
              <p:cNvSpPr>
                <a:spLocks/>
              </p:cNvSpPr>
              <p:nvPr/>
            </p:nvSpPr>
            <p:spPr bwMode="auto">
              <a:xfrm>
                <a:off x="2093913" y="4429126"/>
                <a:ext cx="198438" cy="161925"/>
              </a:xfrm>
              <a:custGeom>
                <a:avLst/>
                <a:gdLst>
                  <a:gd name="T0" fmla="*/ 2147483647 w 125"/>
                  <a:gd name="T1" fmla="*/ 0 h 102"/>
                  <a:gd name="T2" fmla="*/ 2147483647 w 125"/>
                  <a:gd name="T3" fmla="*/ 2147483647 h 102"/>
                  <a:gd name="T4" fmla="*/ 2147483647 w 125"/>
                  <a:gd name="T5" fmla="*/ 2147483647 h 102"/>
                  <a:gd name="T6" fmla="*/ 0 w 125"/>
                  <a:gd name="T7" fmla="*/ 0 h 102"/>
                  <a:gd name="T8" fmla="*/ 2147483647 w 125"/>
                  <a:gd name="T9" fmla="*/ 0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125" y="0"/>
                    </a:moveTo>
                    <a:lnTo>
                      <a:pt x="100" y="102"/>
                    </a:lnTo>
                    <a:lnTo>
                      <a:pt x="25" y="102"/>
                    </a:lnTo>
                    <a:lnTo>
                      <a:pt x="0" y="0"/>
                    </a:lnTo>
                    <a:lnTo>
                      <a:pt x="125"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5" name="Freeform 314"/>
              <p:cNvSpPr>
                <a:spLocks/>
              </p:cNvSpPr>
              <p:nvPr/>
            </p:nvSpPr>
            <p:spPr bwMode="auto">
              <a:xfrm>
                <a:off x="2455863" y="4067176"/>
                <a:ext cx="153988" cy="209550"/>
              </a:xfrm>
              <a:custGeom>
                <a:avLst/>
                <a:gdLst>
                  <a:gd name="T0" fmla="*/ 0 w 97"/>
                  <a:gd name="T1" fmla="*/ 0 h 132"/>
                  <a:gd name="T2" fmla="*/ 2147483647 w 97"/>
                  <a:gd name="T3" fmla="*/ 2147483647 h 132"/>
                  <a:gd name="T4" fmla="*/ 2147483647 w 97"/>
                  <a:gd name="T5" fmla="*/ 2147483647 h 132"/>
                  <a:gd name="T6" fmla="*/ 0 w 97"/>
                  <a:gd name="T7" fmla="*/ 2147483647 h 132"/>
                  <a:gd name="T8" fmla="*/ 0 w 97"/>
                  <a:gd name="T9" fmla="*/ 0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0" y="0"/>
                    </a:moveTo>
                    <a:lnTo>
                      <a:pt x="97" y="23"/>
                    </a:lnTo>
                    <a:lnTo>
                      <a:pt x="97" y="107"/>
                    </a:lnTo>
                    <a:lnTo>
                      <a:pt x="0" y="132"/>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6" name="Freeform 315"/>
              <p:cNvSpPr>
                <a:spLocks/>
              </p:cNvSpPr>
              <p:nvPr/>
            </p:nvSpPr>
            <p:spPr bwMode="auto">
              <a:xfrm>
                <a:off x="1779588" y="4067176"/>
                <a:ext cx="153988" cy="209550"/>
              </a:xfrm>
              <a:custGeom>
                <a:avLst/>
                <a:gdLst>
                  <a:gd name="T0" fmla="*/ 2147483647 w 97"/>
                  <a:gd name="T1" fmla="*/ 2147483647 h 132"/>
                  <a:gd name="T2" fmla="*/ 0 w 97"/>
                  <a:gd name="T3" fmla="*/ 2147483647 h 132"/>
                  <a:gd name="T4" fmla="*/ 0 w 97"/>
                  <a:gd name="T5" fmla="*/ 2147483647 h 132"/>
                  <a:gd name="T6" fmla="*/ 2147483647 w 97"/>
                  <a:gd name="T7" fmla="*/ 0 h 132"/>
                  <a:gd name="T8" fmla="*/ 2147483647 w 97"/>
                  <a:gd name="T9" fmla="*/ 2147483647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97" y="132"/>
                    </a:moveTo>
                    <a:lnTo>
                      <a:pt x="0" y="107"/>
                    </a:lnTo>
                    <a:lnTo>
                      <a:pt x="0" y="23"/>
                    </a:lnTo>
                    <a:lnTo>
                      <a:pt x="97" y="0"/>
                    </a:lnTo>
                    <a:lnTo>
                      <a:pt x="97" y="13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7" name="Freeform 316"/>
              <p:cNvSpPr>
                <a:spLocks/>
              </p:cNvSpPr>
              <p:nvPr/>
            </p:nvSpPr>
            <p:spPr bwMode="auto">
              <a:xfrm>
                <a:off x="2306638" y="3835401"/>
                <a:ext cx="228600" cy="227013"/>
              </a:xfrm>
              <a:custGeom>
                <a:avLst/>
                <a:gdLst>
                  <a:gd name="T0" fmla="*/ 0 w 144"/>
                  <a:gd name="T1" fmla="*/ 2147483647 h 143"/>
                  <a:gd name="T2" fmla="*/ 2147483647 w 144"/>
                  <a:gd name="T3" fmla="*/ 0 h 143"/>
                  <a:gd name="T4" fmla="*/ 2147483647 w 144"/>
                  <a:gd name="T5" fmla="*/ 2147483647 h 143"/>
                  <a:gd name="T6" fmla="*/ 2147483647 w 144"/>
                  <a:gd name="T7" fmla="*/ 2147483647 h 143"/>
                  <a:gd name="T8" fmla="*/ 0 w 144"/>
                  <a:gd name="T9" fmla="*/ 2147483647 h 143"/>
                  <a:gd name="T10" fmla="*/ 0 60000 65536"/>
                  <a:gd name="T11" fmla="*/ 0 60000 65536"/>
                  <a:gd name="T12" fmla="*/ 0 60000 65536"/>
                  <a:gd name="T13" fmla="*/ 0 60000 65536"/>
                  <a:gd name="T14" fmla="*/ 0 60000 65536"/>
                  <a:gd name="T15" fmla="*/ 0 w 144"/>
                  <a:gd name="T16" fmla="*/ 0 h 143"/>
                  <a:gd name="T17" fmla="*/ 144 w 144"/>
                  <a:gd name="T18" fmla="*/ 143 h 143"/>
                </a:gdLst>
                <a:ahLst/>
                <a:cxnLst>
                  <a:cxn ang="T10">
                    <a:pos x="T0" y="T1"/>
                  </a:cxn>
                  <a:cxn ang="T11">
                    <a:pos x="T2" y="T3"/>
                  </a:cxn>
                  <a:cxn ang="T12">
                    <a:pos x="T4" y="T5"/>
                  </a:cxn>
                  <a:cxn ang="T13">
                    <a:pos x="T6" y="T7"/>
                  </a:cxn>
                  <a:cxn ang="T14">
                    <a:pos x="T8" y="T9"/>
                  </a:cxn>
                </a:cxnLst>
                <a:rect l="T15" t="T16" r="T17" b="T18"/>
                <a:pathLst>
                  <a:path w="144" h="143">
                    <a:moveTo>
                      <a:pt x="0" y="53"/>
                    </a:moveTo>
                    <a:lnTo>
                      <a:pt x="89" y="0"/>
                    </a:lnTo>
                    <a:lnTo>
                      <a:pt x="144" y="55"/>
                    </a:lnTo>
                    <a:lnTo>
                      <a:pt x="91" y="143"/>
                    </a:lnTo>
                    <a:lnTo>
                      <a:pt x="0" y="53"/>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8" name="Freeform 317"/>
              <p:cNvSpPr>
                <a:spLocks/>
              </p:cNvSpPr>
              <p:nvPr/>
            </p:nvSpPr>
            <p:spPr bwMode="auto">
              <a:xfrm>
                <a:off x="2306638" y="4283076"/>
                <a:ext cx="228600" cy="228600"/>
              </a:xfrm>
              <a:custGeom>
                <a:avLst/>
                <a:gdLst>
                  <a:gd name="T0" fmla="*/ 2147483647 w 144"/>
                  <a:gd name="T1" fmla="*/ 0 h 144"/>
                  <a:gd name="T2" fmla="*/ 2147483647 w 144"/>
                  <a:gd name="T3" fmla="*/ 2147483647 h 144"/>
                  <a:gd name="T4" fmla="*/ 2147483647 w 144"/>
                  <a:gd name="T5" fmla="*/ 2147483647 h 144"/>
                  <a:gd name="T6" fmla="*/ 0 w 144"/>
                  <a:gd name="T7" fmla="*/ 2147483647 h 144"/>
                  <a:gd name="T8" fmla="*/ 2147483647 w 144"/>
                  <a:gd name="T9" fmla="*/ 0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91" y="0"/>
                    </a:moveTo>
                    <a:lnTo>
                      <a:pt x="144" y="89"/>
                    </a:lnTo>
                    <a:lnTo>
                      <a:pt x="89" y="144"/>
                    </a:lnTo>
                    <a:lnTo>
                      <a:pt x="0" y="91"/>
                    </a:lnTo>
                    <a:lnTo>
                      <a:pt x="9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9" name="Freeform 318"/>
              <p:cNvSpPr>
                <a:spLocks/>
              </p:cNvSpPr>
              <p:nvPr/>
            </p:nvSpPr>
            <p:spPr bwMode="auto">
              <a:xfrm>
                <a:off x="1851025" y="3838576"/>
                <a:ext cx="228600" cy="228600"/>
              </a:xfrm>
              <a:custGeom>
                <a:avLst/>
                <a:gdLst>
                  <a:gd name="T0" fmla="*/ 2147483647 w 144"/>
                  <a:gd name="T1" fmla="*/ 2147483647 h 144"/>
                  <a:gd name="T2" fmla="*/ 0 w 144"/>
                  <a:gd name="T3" fmla="*/ 2147483647 h 144"/>
                  <a:gd name="T4" fmla="*/ 2147483647 w 144"/>
                  <a:gd name="T5" fmla="*/ 0 h 144"/>
                  <a:gd name="T6" fmla="*/ 2147483647 w 144"/>
                  <a:gd name="T7" fmla="*/ 2147483647 h 144"/>
                  <a:gd name="T8" fmla="*/ 2147483647 w 144"/>
                  <a:gd name="T9" fmla="*/ 2147483647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53" y="144"/>
                    </a:moveTo>
                    <a:lnTo>
                      <a:pt x="0" y="55"/>
                    </a:lnTo>
                    <a:lnTo>
                      <a:pt x="55" y="0"/>
                    </a:lnTo>
                    <a:lnTo>
                      <a:pt x="144" y="53"/>
                    </a:lnTo>
                    <a:lnTo>
                      <a:pt x="53" y="1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0" name="Freeform 319"/>
              <p:cNvSpPr>
                <a:spLocks/>
              </p:cNvSpPr>
              <p:nvPr/>
            </p:nvSpPr>
            <p:spPr bwMode="auto">
              <a:xfrm>
                <a:off x="1847850" y="4271963"/>
                <a:ext cx="227013" cy="228600"/>
              </a:xfrm>
              <a:custGeom>
                <a:avLst/>
                <a:gdLst>
                  <a:gd name="T0" fmla="*/ 2147483647 w 143"/>
                  <a:gd name="T1" fmla="*/ 2147483647 h 144"/>
                  <a:gd name="T2" fmla="*/ 2147483647 w 143"/>
                  <a:gd name="T3" fmla="*/ 2147483647 h 144"/>
                  <a:gd name="T4" fmla="*/ 0 w 143"/>
                  <a:gd name="T5" fmla="*/ 2147483647 h 144"/>
                  <a:gd name="T6" fmla="*/ 2147483647 w 143"/>
                  <a:gd name="T7" fmla="*/ 0 h 144"/>
                  <a:gd name="T8" fmla="*/ 2147483647 w 143"/>
                  <a:gd name="T9" fmla="*/ 2147483647 h 144"/>
                  <a:gd name="T10" fmla="*/ 0 60000 65536"/>
                  <a:gd name="T11" fmla="*/ 0 60000 65536"/>
                  <a:gd name="T12" fmla="*/ 0 60000 65536"/>
                  <a:gd name="T13" fmla="*/ 0 60000 65536"/>
                  <a:gd name="T14" fmla="*/ 0 60000 65536"/>
                  <a:gd name="T15" fmla="*/ 0 w 143"/>
                  <a:gd name="T16" fmla="*/ 0 h 144"/>
                  <a:gd name="T17" fmla="*/ 143 w 143"/>
                  <a:gd name="T18" fmla="*/ 144 h 144"/>
                </a:gdLst>
                <a:ahLst/>
                <a:cxnLst>
                  <a:cxn ang="T10">
                    <a:pos x="T0" y="T1"/>
                  </a:cxn>
                  <a:cxn ang="T11">
                    <a:pos x="T2" y="T3"/>
                  </a:cxn>
                  <a:cxn ang="T12">
                    <a:pos x="T4" y="T5"/>
                  </a:cxn>
                  <a:cxn ang="T13">
                    <a:pos x="T6" y="T7"/>
                  </a:cxn>
                  <a:cxn ang="T14">
                    <a:pos x="T8" y="T9"/>
                  </a:cxn>
                </a:cxnLst>
                <a:rect l="T15" t="T16" r="T17" b="T18"/>
                <a:pathLst>
                  <a:path w="143" h="144">
                    <a:moveTo>
                      <a:pt x="143" y="91"/>
                    </a:moveTo>
                    <a:lnTo>
                      <a:pt x="54" y="144"/>
                    </a:lnTo>
                    <a:lnTo>
                      <a:pt x="0" y="89"/>
                    </a:lnTo>
                    <a:lnTo>
                      <a:pt x="54" y="0"/>
                    </a:lnTo>
                    <a:lnTo>
                      <a:pt x="143" y="9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1" name="Freeform 320"/>
              <p:cNvSpPr>
                <a:spLocks/>
              </p:cNvSpPr>
              <p:nvPr/>
            </p:nvSpPr>
            <p:spPr bwMode="auto">
              <a:xfrm>
                <a:off x="2682875" y="3857626"/>
                <a:ext cx="333375" cy="331788"/>
              </a:xfrm>
              <a:custGeom>
                <a:avLst/>
                <a:gdLst>
                  <a:gd name="T0" fmla="*/ 0 w 118"/>
                  <a:gd name="T1" fmla="*/ 2147483647 h 117"/>
                  <a:gd name="T2" fmla="*/ 2147483647 w 118"/>
                  <a:gd name="T3" fmla="*/ 0 h 117"/>
                  <a:gd name="T4" fmla="*/ 2147483647 w 118"/>
                  <a:gd name="T5" fmla="*/ 0 h 117"/>
                  <a:gd name="T6" fmla="*/ 2147483647 w 118"/>
                  <a:gd name="T7" fmla="*/ 0 h 117"/>
                  <a:gd name="T8" fmla="*/ 2147483647 w 118"/>
                  <a:gd name="T9" fmla="*/ 2147483647 h 117"/>
                  <a:gd name="T10" fmla="*/ 2147483647 w 118"/>
                  <a:gd name="T11" fmla="*/ 2147483647 h 117"/>
                  <a:gd name="T12" fmla="*/ 2147483647 w 118"/>
                  <a:gd name="T13" fmla="*/ 2147483647 h 117"/>
                  <a:gd name="T14" fmla="*/ 2147483647 w 118"/>
                  <a:gd name="T15" fmla="*/ 2147483647 h 117"/>
                  <a:gd name="T16" fmla="*/ 2147483647 w 118"/>
                  <a:gd name="T17" fmla="*/ 2147483647 h 117"/>
                  <a:gd name="T18" fmla="*/ 2147483647 w 118"/>
                  <a:gd name="T19" fmla="*/ 2147483647 h 117"/>
                  <a:gd name="T20" fmla="*/ 0 w 118"/>
                  <a:gd name="T21" fmla="*/ 2147483647 h 117"/>
                  <a:gd name="T22" fmla="*/ 0 w 118"/>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8"/>
                  <a:gd name="T37" fmla="*/ 0 h 117"/>
                  <a:gd name="T38" fmla="*/ 118 w 118"/>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8" h="117">
                    <a:moveTo>
                      <a:pt x="0" y="59"/>
                    </a:moveTo>
                    <a:cubicBezTo>
                      <a:pt x="0" y="26"/>
                      <a:pt x="27" y="0"/>
                      <a:pt x="59" y="0"/>
                    </a:cubicBezTo>
                    <a:cubicBezTo>
                      <a:pt x="59" y="0"/>
                      <a:pt x="59" y="0"/>
                      <a:pt x="59" y="0"/>
                    </a:cubicBezTo>
                    <a:cubicBezTo>
                      <a:pt x="59" y="0"/>
                      <a:pt x="59" y="0"/>
                      <a:pt x="59" y="0"/>
                    </a:cubicBezTo>
                    <a:cubicBezTo>
                      <a:pt x="92" y="0"/>
                      <a:pt x="118" y="26"/>
                      <a:pt x="118" y="59"/>
                    </a:cubicBezTo>
                    <a:cubicBezTo>
                      <a:pt x="118" y="59"/>
                      <a:pt x="118" y="59"/>
                      <a:pt x="118" y="59"/>
                    </a:cubicBezTo>
                    <a:cubicBezTo>
                      <a:pt x="118" y="59"/>
                      <a:pt x="118" y="59"/>
                      <a:pt x="118" y="59"/>
                    </a:cubicBezTo>
                    <a:cubicBezTo>
                      <a:pt x="118" y="91"/>
                      <a:pt x="92" y="117"/>
                      <a:pt x="59" y="117"/>
                    </a:cubicBezTo>
                    <a:cubicBezTo>
                      <a:pt x="59" y="117"/>
                      <a:pt x="59" y="117"/>
                      <a:pt x="59" y="117"/>
                    </a:cubicBezTo>
                    <a:cubicBezTo>
                      <a:pt x="59" y="117"/>
                      <a:pt x="59" y="117"/>
                      <a:pt x="59" y="117"/>
                    </a:cubicBezTo>
                    <a:cubicBezTo>
                      <a:pt x="27" y="117"/>
                      <a:pt x="0" y="91"/>
                      <a:pt x="0" y="59"/>
                    </a:cubicBezTo>
                    <a:cubicBezTo>
                      <a:pt x="0" y="59"/>
                      <a:pt x="0" y="59"/>
                      <a:pt x="0" y="59"/>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2" name="Freeform 321"/>
              <p:cNvSpPr>
                <a:spLocks/>
              </p:cNvSpPr>
              <p:nvPr/>
            </p:nvSpPr>
            <p:spPr bwMode="auto">
              <a:xfrm>
                <a:off x="2722563" y="3894138"/>
                <a:ext cx="257175" cy="258763"/>
              </a:xfrm>
              <a:custGeom>
                <a:avLst/>
                <a:gdLst>
                  <a:gd name="T0" fmla="*/ 0 w 91"/>
                  <a:gd name="T1" fmla="*/ 2147483647 h 91"/>
                  <a:gd name="T2" fmla="*/ 2147483647 w 91"/>
                  <a:gd name="T3" fmla="*/ 0 h 91"/>
                  <a:gd name="T4" fmla="*/ 2147483647 w 91"/>
                  <a:gd name="T5" fmla="*/ 0 h 91"/>
                  <a:gd name="T6" fmla="*/ 2147483647 w 91"/>
                  <a:gd name="T7" fmla="*/ 0 h 91"/>
                  <a:gd name="T8" fmla="*/ 2147483647 w 91"/>
                  <a:gd name="T9" fmla="*/ 2147483647 h 91"/>
                  <a:gd name="T10" fmla="*/ 2147483647 w 91"/>
                  <a:gd name="T11" fmla="*/ 2147483647 h 91"/>
                  <a:gd name="T12" fmla="*/ 2147483647 w 91"/>
                  <a:gd name="T13" fmla="*/ 2147483647 h 91"/>
                  <a:gd name="T14" fmla="*/ 2147483647 w 91"/>
                  <a:gd name="T15" fmla="*/ 2147483647 h 91"/>
                  <a:gd name="T16" fmla="*/ 2147483647 w 91"/>
                  <a:gd name="T17" fmla="*/ 2147483647 h 91"/>
                  <a:gd name="T18" fmla="*/ 2147483647 w 91"/>
                  <a:gd name="T19" fmla="*/ 2147483647 h 91"/>
                  <a:gd name="T20" fmla="*/ 0 w 91"/>
                  <a:gd name="T21" fmla="*/ 2147483647 h 91"/>
                  <a:gd name="T22" fmla="*/ 0 w 91"/>
                  <a:gd name="T23" fmla="*/ 2147483647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91"/>
                  <a:gd name="T38" fmla="*/ 91 w 91"/>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91">
                    <a:moveTo>
                      <a:pt x="0" y="46"/>
                    </a:moveTo>
                    <a:cubicBezTo>
                      <a:pt x="0" y="21"/>
                      <a:pt x="20" y="0"/>
                      <a:pt x="45" y="0"/>
                    </a:cubicBezTo>
                    <a:cubicBezTo>
                      <a:pt x="45" y="0"/>
                      <a:pt x="45" y="0"/>
                      <a:pt x="45" y="0"/>
                    </a:cubicBezTo>
                    <a:cubicBezTo>
                      <a:pt x="45" y="0"/>
                      <a:pt x="45" y="0"/>
                      <a:pt x="45" y="0"/>
                    </a:cubicBezTo>
                    <a:cubicBezTo>
                      <a:pt x="71" y="0"/>
                      <a:pt x="91" y="21"/>
                      <a:pt x="91" y="46"/>
                    </a:cubicBezTo>
                    <a:cubicBezTo>
                      <a:pt x="91" y="46"/>
                      <a:pt x="91" y="46"/>
                      <a:pt x="91" y="46"/>
                    </a:cubicBezTo>
                    <a:cubicBezTo>
                      <a:pt x="91" y="46"/>
                      <a:pt x="91" y="46"/>
                      <a:pt x="91" y="46"/>
                    </a:cubicBezTo>
                    <a:cubicBezTo>
                      <a:pt x="91" y="71"/>
                      <a:pt x="71" y="91"/>
                      <a:pt x="45" y="91"/>
                    </a:cubicBezTo>
                    <a:cubicBezTo>
                      <a:pt x="45" y="91"/>
                      <a:pt x="45" y="91"/>
                      <a:pt x="45" y="91"/>
                    </a:cubicBezTo>
                    <a:cubicBezTo>
                      <a:pt x="45" y="91"/>
                      <a:pt x="45" y="91"/>
                      <a:pt x="45" y="91"/>
                    </a:cubicBezTo>
                    <a:cubicBezTo>
                      <a:pt x="20" y="91"/>
                      <a:pt x="0" y="71"/>
                      <a:pt x="0" y="46"/>
                    </a:cubicBezTo>
                    <a:cubicBezTo>
                      <a:pt x="0" y="46"/>
                      <a:pt x="0" y="46"/>
                      <a:pt x="0" y="46"/>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3" name="Freeform 322"/>
              <p:cNvSpPr>
                <a:spLocks/>
              </p:cNvSpPr>
              <p:nvPr/>
            </p:nvSpPr>
            <p:spPr bwMode="auto">
              <a:xfrm>
                <a:off x="2770188" y="3951288"/>
                <a:ext cx="161925" cy="152400"/>
              </a:xfrm>
              <a:custGeom>
                <a:avLst/>
                <a:gdLst>
                  <a:gd name="T0" fmla="*/ 0 w 57"/>
                  <a:gd name="T1" fmla="*/ 2147483647 h 54"/>
                  <a:gd name="T2" fmla="*/ 2147483647 w 57"/>
                  <a:gd name="T3" fmla="*/ 0 h 54"/>
                  <a:gd name="T4" fmla="*/ 2147483647 w 57"/>
                  <a:gd name="T5" fmla="*/ 0 h 54"/>
                  <a:gd name="T6" fmla="*/ 2147483647 w 57"/>
                  <a:gd name="T7" fmla="*/ 0 h 54"/>
                  <a:gd name="T8" fmla="*/ 2147483647 w 57"/>
                  <a:gd name="T9" fmla="*/ 2147483647 h 54"/>
                  <a:gd name="T10" fmla="*/ 2147483647 w 57"/>
                  <a:gd name="T11" fmla="*/ 2147483647 h 54"/>
                  <a:gd name="T12" fmla="*/ 2147483647 w 57"/>
                  <a:gd name="T13" fmla="*/ 2147483647 h 54"/>
                  <a:gd name="T14" fmla="*/ 2147483647 w 57"/>
                  <a:gd name="T15" fmla="*/ 2147483647 h 54"/>
                  <a:gd name="T16" fmla="*/ 2147483647 w 57"/>
                  <a:gd name="T17" fmla="*/ 2147483647 h 54"/>
                  <a:gd name="T18" fmla="*/ 2147483647 w 57"/>
                  <a:gd name="T19" fmla="*/ 2147483647 h 54"/>
                  <a:gd name="T20" fmla="*/ 0 w 57"/>
                  <a:gd name="T21" fmla="*/ 2147483647 h 54"/>
                  <a:gd name="T22" fmla="*/ 0 w 57"/>
                  <a:gd name="T23" fmla="*/ 2147483647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54"/>
                  <a:gd name="T38" fmla="*/ 57 w 57"/>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54">
                    <a:moveTo>
                      <a:pt x="0" y="27"/>
                    </a:moveTo>
                    <a:cubicBezTo>
                      <a:pt x="0" y="13"/>
                      <a:pt x="13" y="0"/>
                      <a:pt x="28" y="0"/>
                    </a:cubicBezTo>
                    <a:cubicBezTo>
                      <a:pt x="28" y="0"/>
                      <a:pt x="28" y="0"/>
                      <a:pt x="28" y="0"/>
                    </a:cubicBezTo>
                    <a:cubicBezTo>
                      <a:pt x="28" y="0"/>
                      <a:pt x="28" y="0"/>
                      <a:pt x="28" y="0"/>
                    </a:cubicBezTo>
                    <a:cubicBezTo>
                      <a:pt x="44" y="0"/>
                      <a:pt x="57" y="13"/>
                      <a:pt x="57" y="27"/>
                    </a:cubicBezTo>
                    <a:cubicBezTo>
                      <a:pt x="57" y="27"/>
                      <a:pt x="57" y="27"/>
                      <a:pt x="57" y="27"/>
                    </a:cubicBezTo>
                    <a:cubicBezTo>
                      <a:pt x="57" y="27"/>
                      <a:pt x="57" y="27"/>
                      <a:pt x="57" y="27"/>
                    </a:cubicBezTo>
                    <a:cubicBezTo>
                      <a:pt x="57" y="42"/>
                      <a:pt x="44" y="54"/>
                      <a:pt x="28" y="54"/>
                    </a:cubicBezTo>
                    <a:cubicBezTo>
                      <a:pt x="28" y="54"/>
                      <a:pt x="28" y="54"/>
                      <a:pt x="28" y="54"/>
                    </a:cubicBezTo>
                    <a:cubicBezTo>
                      <a:pt x="28" y="54"/>
                      <a:pt x="28" y="54"/>
                      <a:pt x="28" y="54"/>
                    </a:cubicBezTo>
                    <a:cubicBezTo>
                      <a:pt x="13" y="54"/>
                      <a:pt x="0" y="42"/>
                      <a:pt x="0" y="27"/>
                    </a:cubicBezTo>
                    <a:cubicBezTo>
                      <a:pt x="0" y="27"/>
                      <a:pt x="0"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4" name="Freeform 323"/>
              <p:cNvSpPr>
                <a:spLocks/>
              </p:cNvSpPr>
              <p:nvPr/>
            </p:nvSpPr>
            <p:spPr bwMode="auto">
              <a:xfrm>
                <a:off x="2798763" y="3798888"/>
                <a:ext cx="104775" cy="87313"/>
              </a:xfrm>
              <a:custGeom>
                <a:avLst/>
                <a:gdLst>
                  <a:gd name="T0" fmla="*/ 0 w 66"/>
                  <a:gd name="T1" fmla="*/ 2147483647 h 55"/>
                  <a:gd name="T2" fmla="*/ 2147483647 w 66"/>
                  <a:gd name="T3" fmla="*/ 0 h 55"/>
                  <a:gd name="T4" fmla="*/ 2147483647 w 66"/>
                  <a:gd name="T5" fmla="*/ 0 h 55"/>
                  <a:gd name="T6" fmla="*/ 2147483647 w 66"/>
                  <a:gd name="T7" fmla="*/ 2147483647 h 55"/>
                  <a:gd name="T8" fmla="*/ 0 w 66"/>
                  <a:gd name="T9" fmla="*/ 2147483647 h 55"/>
                  <a:gd name="T10" fmla="*/ 0 60000 65536"/>
                  <a:gd name="T11" fmla="*/ 0 60000 65536"/>
                  <a:gd name="T12" fmla="*/ 0 60000 65536"/>
                  <a:gd name="T13" fmla="*/ 0 60000 65536"/>
                  <a:gd name="T14" fmla="*/ 0 60000 65536"/>
                  <a:gd name="T15" fmla="*/ 0 w 66"/>
                  <a:gd name="T16" fmla="*/ 0 h 55"/>
                  <a:gd name="T17" fmla="*/ 66 w 66"/>
                  <a:gd name="T18" fmla="*/ 55 h 55"/>
                </a:gdLst>
                <a:ahLst/>
                <a:cxnLst>
                  <a:cxn ang="T10">
                    <a:pos x="T0" y="T1"/>
                  </a:cxn>
                  <a:cxn ang="T11">
                    <a:pos x="T2" y="T3"/>
                  </a:cxn>
                  <a:cxn ang="T12">
                    <a:pos x="T4" y="T5"/>
                  </a:cxn>
                  <a:cxn ang="T13">
                    <a:pos x="T6" y="T7"/>
                  </a:cxn>
                  <a:cxn ang="T14">
                    <a:pos x="T8" y="T9"/>
                  </a:cxn>
                </a:cxnLst>
                <a:rect l="T15" t="T16" r="T17" b="T18"/>
                <a:pathLst>
                  <a:path w="66" h="55">
                    <a:moveTo>
                      <a:pt x="0" y="55"/>
                    </a:moveTo>
                    <a:lnTo>
                      <a:pt x="13" y="0"/>
                    </a:lnTo>
                    <a:lnTo>
                      <a:pt x="52" y="0"/>
                    </a:lnTo>
                    <a:lnTo>
                      <a:pt x="66" y="55"/>
                    </a:lnTo>
                    <a:lnTo>
                      <a:pt x="0" y="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5" name="Freeform 324"/>
              <p:cNvSpPr>
                <a:spLocks/>
              </p:cNvSpPr>
              <p:nvPr/>
            </p:nvSpPr>
            <p:spPr bwMode="auto">
              <a:xfrm>
                <a:off x="2798763" y="4171951"/>
                <a:ext cx="104775" cy="85725"/>
              </a:xfrm>
              <a:custGeom>
                <a:avLst/>
                <a:gdLst>
                  <a:gd name="T0" fmla="*/ 2147483647 w 66"/>
                  <a:gd name="T1" fmla="*/ 0 h 54"/>
                  <a:gd name="T2" fmla="*/ 2147483647 w 66"/>
                  <a:gd name="T3" fmla="*/ 2147483647 h 54"/>
                  <a:gd name="T4" fmla="*/ 2147483647 w 66"/>
                  <a:gd name="T5" fmla="*/ 2147483647 h 54"/>
                  <a:gd name="T6" fmla="*/ 0 w 66"/>
                  <a:gd name="T7" fmla="*/ 0 h 54"/>
                  <a:gd name="T8" fmla="*/ 2147483647 w 66"/>
                  <a:gd name="T9" fmla="*/ 0 h 54"/>
                  <a:gd name="T10" fmla="*/ 0 60000 65536"/>
                  <a:gd name="T11" fmla="*/ 0 60000 65536"/>
                  <a:gd name="T12" fmla="*/ 0 60000 65536"/>
                  <a:gd name="T13" fmla="*/ 0 60000 65536"/>
                  <a:gd name="T14" fmla="*/ 0 60000 65536"/>
                  <a:gd name="T15" fmla="*/ 0 w 66"/>
                  <a:gd name="T16" fmla="*/ 0 h 54"/>
                  <a:gd name="T17" fmla="*/ 66 w 66"/>
                  <a:gd name="T18" fmla="*/ 54 h 54"/>
                </a:gdLst>
                <a:ahLst/>
                <a:cxnLst>
                  <a:cxn ang="T10">
                    <a:pos x="T0" y="T1"/>
                  </a:cxn>
                  <a:cxn ang="T11">
                    <a:pos x="T2" y="T3"/>
                  </a:cxn>
                  <a:cxn ang="T12">
                    <a:pos x="T4" y="T5"/>
                  </a:cxn>
                  <a:cxn ang="T13">
                    <a:pos x="T6" y="T7"/>
                  </a:cxn>
                  <a:cxn ang="T14">
                    <a:pos x="T8" y="T9"/>
                  </a:cxn>
                </a:cxnLst>
                <a:rect l="T15" t="T16" r="T17" b="T18"/>
                <a:pathLst>
                  <a:path w="66" h="54">
                    <a:moveTo>
                      <a:pt x="66" y="0"/>
                    </a:moveTo>
                    <a:lnTo>
                      <a:pt x="52" y="54"/>
                    </a:lnTo>
                    <a:lnTo>
                      <a:pt x="13" y="54"/>
                    </a:lnTo>
                    <a:lnTo>
                      <a:pt x="0" y="0"/>
                    </a:lnTo>
                    <a:lnTo>
                      <a:pt x="66"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6" name="Freeform 325"/>
              <p:cNvSpPr>
                <a:spLocks/>
              </p:cNvSpPr>
              <p:nvPr/>
            </p:nvSpPr>
            <p:spPr bwMode="auto">
              <a:xfrm>
                <a:off x="2989263" y="3970338"/>
                <a:ext cx="84138" cy="114300"/>
              </a:xfrm>
              <a:custGeom>
                <a:avLst/>
                <a:gdLst>
                  <a:gd name="T0" fmla="*/ 0 w 53"/>
                  <a:gd name="T1" fmla="*/ 0 h 72"/>
                  <a:gd name="T2" fmla="*/ 2147483647 w 53"/>
                  <a:gd name="T3" fmla="*/ 2147483647 h 72"/>
                  <a:gd name="T4" fmla="*/ 2147483647 w 53"/>
                  <a:gd name="T5" fmla="*/ 2147483647 h 72"/>
                  <a:gd name="T6" fmla="*/ 0 w 53"/>
                  <a:gd name="T7" fmla="*/ 2147483647 h 72"/>
                  <a:gd name="T8" fmla="*/ 0 w 53"/>
                  <a:gd name="T9" fmla="*/ 0 h 72"/>
                  <a:gd name="T10" fmla="*/ 0 60000 65536"/>
                  <a:gd name="T11" fmla="*/ 0 60000 65536"/>
                  <a:gd name="T12" fmla="*/ 0 60000 65536"/>
                  <a:gd name="T13" fmla="*/ 0 60000 65536"/>
                  <a:gd name="T14" fmla="*/ 0 60000 65536"/>
                  <a:gd name="T15" fmla="*/ 0 w 53"/>
                  <a:gd name="T16" fmla="*/ 0 h 72"/>
                  <a:gd name="T17" fmla="*/ 53 w 53"/>
                  <a:gd name="T18" fmla="*/ 72 h 72"/>
                </a:gdLst>
                <a:ahLst/>
                <a:cxnLst>
                  <a:cxn ang="T10">
                    <a:pos x="T0" y="T1"/>
                  </a:cxn>
                  <a:cxn ang="T11">
                    <a:pos x="T2" y="T3"/>
                  </a:cxn>
                  <a:cxn ang="T12">
                    <a:pos x="T4" y="T5"/>
                  </a:cxn>
                  <a:cxn ang="T13">
                    <a:pos x="T6" y="T7"/>
                  </a:cxn>
                  <a:cxn ang="T14">
                    <a:pos x="T8" y="T9"/>
                  </a:cxn>
                </a:cxnLst>
                <a:rect l="T15" t="T16" r="T17" b="T18"/>
                <a:pathLst>
                  <a:path w="53" h="72">
                    <a:moveTo>
                      <a:pt x="0" y="0"/>
                    </a:moveTo>
                    <a:lnTo>
                      <a:pt x="53" y="15"/>
                    </a:lnTo>
                    <a:lnTo>
                      <a:pt x="53" y="59"/>
                    </a:lnTo>
                    <a:lnTo>
                      <a:pt x="0" y="72"/>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7" name="Freeform 326"/>
              <p:cNvSpPr>
                <a:spLocks/>
              </p:cNvSpPr>
              <p:nvPr/>
            </p:nvSpPr>
            <p:spPr bwMode="auto">
              <a:xfrm>
                <a:off x="2617788" y="3970338"/>
                <a:ext cx="96838" cy="114300"/>
              </a:xfrm>
              <a:custGeom>
                <a:avLst/>
                <a:gdLst>
                  <a:gd name="T0" fmla="*/ 2147483647 w 61"/>
                  <a:gd name="T1" fmla="*/ 2147483647 h 72"/>
                  <a:gd name="T2" fmla="*/ 0 w 61"/>
                  <a:gd name="T3" fmla="*/ 2147483647 h 72"/>
                  <a:gd name="T4" fmla="*/ 0 w 61"/>
                  <a:gd name="T5" fmla="*/ 2147483647 h 72"/>
                  <a:gd name="T6" fmla="*/ 2147483647 w 61"/>
                  <a:gd name="T7" fmla="*/ 0 h 72"/>
                  <a:gd name="T8" fmla="*/ 2147483647 w 61"/>
                  <a:gd name="T9" fmla="*/ 2147483647 h 72"/>
                  <a:gd name="T10" fmla="*/ 0 60000 65536"/>
                  <a:gd name="T11" fmla="*/ 0 60000 65536"/>
                  <a:gd name="T12" fmla="*/ 0 60000 65536"/>
                  <a:gd name="T13" fmla="*/ 0 60000 65536"/>
                  <a:gd name="T14" fmla="*/ 0 60000 65536"/>
                  <a:gd name="T15" fmla="*/ 0 w 61"/>
                  <a:gd name="T16" fmla="*/ 0 h 72"/>
                  <a:gd name="T17" fmla="*/ 61 w 61"/>
                  <a:gd name="T18" fmla="*/ 72 h 72"/>
                </a:gdLst>
                <a:ahLst/>
                <a:cxnLst>
                  <a:cxn ang="T10">
                    <a:pos x="T0" y="T1"/>
                  </a:cxn>
                  <a:cxn ang="T11">
                    <a:pos x="T2" y="T3"/>
                  </a:cxn>
                  <a:cxn ang="T12">
                    <a:pos x="T4" y="T5"/>
                  </a:cxn>
                  <a:cxn ang="T13">
                    <a:pos x="T6" y="T7"/>
                  </a:cxn>
                  <a:cxn ang="T14">
                    <a:pos x="T8" y="T9"/>
                  </a:cxn>
                </a:cxnLst>
                <a:rect l="T15" t="T16" r="T17" b="T18"/>
                <a:pathLst>
                  <a:path w="61" h="72">
                    <a:moveTo>
                      <a:pt x="61" y="72"/>
                    </a:moveTo>
                    <a:lnTo>
                      <a:pt x="0" y="58"/>
                    </a:lnTo>
                    <a:lnTo>
                      <a:pt x="0" y="15"/>
                    </a:lnTo>
                    <a:lnTo>
                      <a:pt x="61" y="0"/>
                    </a:lnTo>
                    <a:lnTo>
                      <a:pt x="61" y="7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8" name="Freeform 327"/>
              <p:cNvSpPr>
                <a:spLocks/>
              </p:cNvSpPr>
              <p:nvPr/>
            </p:nvSpPr>
            <p:spPr bwMode="auto">
              <a:xfrm>
                <a:off x="2909888" y="3843338"/>
                <a:ext cx="127000" cy="125413"/>
              </a:xfrm>
              <a:custGeom>
                <a:avLst/>
                <a:gdLst>
                  <a:gd name="T0" fmla="*/ 0 w 80"/>
                  <a:gd name="T1" fmla="*/ 2147483647 h 79"/>
                  <a:gd name="T2" fmla="*/ 2147483647 w 80"/>
                  <a:gd name="T3" fmla="*/ 0 h 79"/>
                  <a:gd name="T4" fmla="*/ 2147483647 w 80"/>
                  <a:gd name="T5" fmla="*/ 2147483647 h 79"/>
                  <a:gd name="T6" fmla="*/ 2147483647 w 80"/>
                  <a:gd name="T7" fmla="*/ 2147483647 h 79"/>
                  <a:gd name="T8" fmla="*/ 0 w 80"/>
                  <a:gd name="T9" fmla="*/ 2147483647 h 79"/>
                  <a:gd name="T10" fmla="*/ 0 60000 65536"/>
                  <a:gd name="T11" fmla="*/ 0 60000 65536"/>
                  <a:gd name="T12" fmla="*/ 0 60000 65536"/>
                  <a:gd name="T13" fmla="*/ 0 60000 65536"/>
                  <a:gd name="T14" fmla="*/ 0 60000 65536"/>
                  <a:gd name="T15" fmla="*/ 0 w 80"/>
                  <a:gd name="T16" fmla="*/ 0 h 79"/>
                  <a:gd name="T17" fmla="*/ 80 w 80"/>
                  <a:gd name="T18" fmla="*/ 79 h 79"/>
                </a:gdLst>
                <a:ahLst/>
                <a:cxnLst>
                  <a:cxn ang="T10">
                    <a:pos x="T0" y="T1"/>
                  </a:cxn>
                  <a:cxn ang="T11">
                    <a:pos x="T2" y="T3"/>
                  </a:cxn>
                  <a:cxn ang="T12">
                    <a:pos x="T4" y="T5"/>
                  </a:cxn>
                  <a:cxn ang="T13">
                    <a:pos x="T6" y="T7"/>
                  </a:cxn>
                  <a:cxn ang="T14">
                    <a:pos x="T8" y="T9"/>
                  </a:cxn>
                </a:cxnLst>
                <a:rect l="T15" t="T16" r="T17" b="T18"/>
                <a:pathLst>
                  <a:path w="80" h="79">
                    <a:moveTo>
                      <a:pt x="0" y="29"/>
                    </a:moveTo>
                    <a:lnTo>
                      <a:pt x="50" y="0"/>
                    </a:lnTo>
                    <a:lnTo>
                      <a:pt x="80" y="30"/>
                    </a:lnTo>
                    <a:lnTo>
                      <a:pt x="50" y="79"/>
                    </a:lnTo>
                    <a:lnTo>
                      <a:pt x="0" y="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9" name="Freeform 328"/>
              <p:cNvSpPr>
                <a:spLocks/>
              </p:cNvSpPr>
              <p:nvPr/>
            </p:nvSpPr>
            <p:spPr bwMode="auto">
              <a:xfrm>
                <a:off x="2911475" y="4087813"/>
                <a:ext cx="125413" cy="123825"/>
              </a:xfrm>
              <a:custGeom>
                <a:avLst/>
                <a:gdLst>
                  <a:gd name="T0" fmla="*/ 2147483647 w 79"/>
                  <a:gd name="T1" fmla="*/ 0 h 78"/>
                  <a:gd name="T2" fmla="*/ 2147483647 w 79"/>
                  <a:gd name="T3" fmla="*/ 2147483647 h 78"/>
                  <a:gd name="T4" fmla="*/ 2147483647 w 79"/>
                  <a:gd name="T5" fmla="*/ 2147483647 h 78"/>
                  <a:gd name="T6" fmla="*/ 0 w 79"/>
                  <a:gd name="T7" fmla="*/ 2147483647 h 78"/>
                  <a:gd name="T8" fmla="*/ 2147483647 w 79"/>
                  <a:gd name="T9" fmla="*/ 0 h 78"/>
                  <a:gd name="T10" fmla="*/ 0 60000 65536"/>
                  <a:gd name="T11" fmla="*/ 0 60000 65536"/>
                  <a:gd name="T12" fmla="*/ 0 60000 65536"/>
                  <a:gd name="T13" fmla="*/ 0 60000 65536"/>
                  <a:gd name="T14" fmla="*/ 0 60000 65536"/>
                  <a:gd name="T15" fmla="*/ 0 w 79"/>
                  <a:gd name="T16" fmla="*/ 0 h 78"/>
                  <a:gd name="T17" fmla="*/ 79 w 79"/>
                  <a:gd name="T18" fmla="*/ 78 h 78"/>
                </a:gdLst>
                <a:ahLst/>
                <a:cxnLst>
                  <a:cxn ang="T10">
                    <a:pos x="T0" y="T1"/>
                  </a:cxn>
                  <a:cxn ang="T11">
                    <a:pos x="T2" y="T3"/>
                  </a:cxn>
                  <a:cxn ang="T12">
                    <a:pos x="T4" y="T5"/>
                  </a:cxn>
                  <a:cxn ang="T13">
                    <a:pos x="T6" y="T7"/>
                  </a:cxn>
                  <a:cxn ang="T14">
                    <a:pos x="T8" y="T9"/>
                  </a:cxn>
                </a:cxnLst>
                <a:rect l="T15" t="T16" r="T17" b="T18"/>
                <a:pathLst>
                  <a:path w="79" h="78">
                    <a:moveTo>
                      <a:pt x="50" y="0"/>
                    </a:moveTo>
                    <a:lnTo>
                      <a:pt x="79" y="50"/>
                    </a:lnTo>
                    <a:lnTo>
                      <a:pt x="49" y="78"/>
                    </a:lnTo>
                    <a:lnTo>
                      <a:pt x="0" y="50"/>
                    </a:lnTo>
                    <a:lnTo>
                      <a:pt x="5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0" name="Freeform 329"/>
              <p:cNvSpPr>
                <a:spLocks/>
              </p:cNvSpPr>
              <p:nvPr/>
            </p:nvSpPr>
            <p:spPr bwMode="auto">
              <a:xfrm>
                <a:off x="2660650" y="3846513"/>
                <a:ext cx="123825" cy="122238"/>
              </a:xfrm>
              <a:custGeom>
                <a:avLst/>
                <a:gdLst>
                  <a:gd name="T0" fmla="*/ 2147483647 w 78"/>
                  <a:gd name="T1" fmla="*/ 2147483647 h 77"/>
                  <a:gd name="T2" fmla="*/ 0 w 78"/>
                  <a:gd name="T3" fmla="*/ 2147483647 h 77"/>
                  <a:gd name="T4" fmla="*/ 2147483647 w 78"/>
                  <a:gd name="T5" fmla="*/ 0 h 77"/>
                  <a:gd name="T6" fmla="*/ 2147483647 w 78"/>
                  <a:gd name="T7" fmla="*/ 2147483647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30" y="77"/>
                    </a:moveTo>
                    <a:lnTo>
                      <a:pt x="0" y="30"/>
                    </a:lnTo>
                    <a:lnTo>
                      <a:pt x="32" y="0"/>
                    </a:lnTo>
                    <a:lnTo>
                      <a:pt x="78" y="28"/>
                    </a:lnTo>
                    <a:lnTo>
                      <a:pt x="30" y="7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330"/>
              <p:cNvSpPr>
                <a:spLocks/>
              </p:cNvSpPr>
              <p:nvPr/>
            </p:nvSpPr>
            <p:spPr bwMode="auto">
              <a:xfrm>
                <a:off x="2660650" y="4084638"/>
                <a:ext cx="123825" cy="122238"/>
              </a:xfrm>
              <a:custGeom>
                <a:avLst/>
                <a:gdLst>
                  <a:gd name="T0" fmla="*/ 2147483647 w 78"/>
                  <a:gd name="T1" fmla="*/ 2147483647 h 77"/>
                  <a:gd name="T2" fmla="*/ 2147483647 w 78"/>
                  <a:gd name="T3" fmla="*/ 2147483647 h 77"/>
                  <a:gd name="T4" fmla="*/ 0 w 78"/>
                  <a:gd name="T5" fmla="*/ 2147483647 h 77"/>
                  <a:gd name="T6" fmla="*/ 2147483647 w 78"/>
                  <a:gd name="T7" fmla="*/ 0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78" y="48"/>
                    </a:moveTo>
                    <a:lnTo>
                      <a:pt x="30" y="77"/>
                    </a:lnTo>
                    <a:lnTo>
                      <a:pt x="0" y="46"/>
                    </a:lnTo>
                    <a:lnTo>
                      <a:pt x="28" y="0"/>
                    </a:lnTo>
                    <a:lnTo>
                      <a:pt x="78" y="48"/>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2" name="Group 165"/>
            <p:cNvGrpSpPr>
              <a:grpSpLocks noChangeAspect="1"/>
            </p:cNvGrpSpPr>
            <p:nvPr/>
          </p:nvGrpSpPr>
          <p:grpSpPr bwMode="auto">
            <a:xfrm>
              <a:off x="7293949" y="5007578"/>
              <a:ext cx="549410" cy="593834"/>
              <a:chOff x="4906963" y="3924300"/>
              <a:chExt cx="962025" cy="1039813"/>
            </a:xfrm>
          </p:grpSpPr>
          <p:sp>
            <p:nvSpPr>
              <p:cNvPr id="303" name="Freeform 98"/>
              <p:cNvSpPr>
                <a:spLocks/>
              </p:cNvSpPr>
              <p:nvPr/>
            </p:nvSpPr>
            <p:spPr bwMode="auto">
              <a:xfrm>
                <a:off x="5040313" y="3981450"/>
                <a:ext cx="684213" cy="752475"/>
              </a:xfrm>
              <a:custGeom>
                <a:avLst/>
                <a:gdLst>
                  <a:gd name="T0" fmla="*/ 0 w 242"/>
                  <a:gd name="T1" fmla="*/ 2147483647 h 266"/>
                  <a:gd name="T2" fmla="*/ 2147483647 w 242"/>
                  <a:gd name="T3" fmla="*/ 0 h 266"/>
                  <a:gd name="T4" fmla="*/ 2147483647 w 242"/>
                  <a:gd name="T5" fmla="*/ 2147483647 h 266"/>
                  <a:gd name="T6" fmla="*/ 2147483647 w 242"/>
                  <a:gd name="T7" fmla="*/ 2147483647 h 266"/>
                  <a:gd name="T8" fmla="*/ 2147483647 w 242"/>
                  <a:gd name="T9" fmla="*/ 2147483647 h 266"/>
                  <a:gd name="T10" fmla="*/ 2147483647 w 242"/>
                  <a:gd name="T11" fmla="*/ 2147483647 h 266"/>
                  <a:gd name="T12" fmla="*/ 2147483647 w 242"/>
                  <a:gd name="T13" fmla="*/ 2147483647 h 266"/>
                  <a:gd name="T14" fmla="*/ 2147483647 w 242"/>
                  <a:gd name="T15" fmla="*/ 2147483647 h 266"/>
                  <a:gd name="T16" fmla="*/ 0 w 242"/>
                  <a:gd name="T17" fmla="*/ 2147483647 h 266"/>
                  <a:gd name="T18" fmla="*/ 0 w 242"/>
                  <a:gd name="T19" fmla="*/ 2147483647 h 266"/>
                  <a:gd name="T20" fmla="*/ 0 w 242"/>
                  <a:gd name="T21" fmla="*/ 2147483647 h 2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2"/>
                  <a:gd name="T34" fmla="*/ 0 h 266"/>
                  <a:gd name="T35" fmla="*/ 242 w 242"/>
                  <a:gd name="T36" fmla="*/ 266 h 2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2" h="266">
                    <a:moveTo>
                      <a:pt x="0" y="44"/>
                    </a:moveTo>
                    <a:cubicBezTo>
                      <a:pt x="0" y="20"/>
                      <a:pt x="54" y="0"/>
                      <a:pt x="121" y="0"/>
                    </a:cubicBezTo>
                    <a:cubicBezTo>
                      <a:pt x="188" y="0"/>
                      <a:pt x="242" y="20"/>
                      <a:pt x="242" y="44"/>
                    </a:cubicBezTo>
                    <a:cubicBezTo>
                      <a:pt x="242" y="44"/>
                      <a:pt x="242" y="44"/>
                      <a:pt x="242" y="44"/>
                    </a:cubicBezTo>
                    <a:cubicBezTo>
                      <a:pt x="242" y="44"/>
                      <a:pt x="242" y="44"/>
                      <a:pt x="242" y="44"/>
                    </a:cubicBezTo>
                    <a:cubicBezTo>
                      <a:pt x="242" y="222"/>
                      <a:pt x="242" y="222"/>
                      <a:pt x="242" y="222"/>
                    </a:cubicBezTo>
                    <a:cubicBezTo>
                      <a:pt x="242" y="222"/>
                      <a:pt x="242" y="222"/>
                      <a:pt x="242" y="222"/>
                    </a:cubicBezTo>
                    <a:cubicBezTo>
                      <a:pt x="242" y="246"/>
                      <a:pt x="188" y="266"/>
                      <a:pt x="121" y="266"/>
                    </a:cubicBezTo>
                    <a:cubicBezTo>
                      <a:pt x="54" y="266"/>
                      <a:pt x="0" y="246"/>
                      <a:pt x="0" y="222"/>
                    </a:cubicBezTo>
                    <a:cubicBezTo>
                      <a:pt x="0" y="222"/>
                      <a:pt x="0" y="222"/>
                      <a:pt x="0" y="222"/>
                    </a:cubicBezTo>
                    <a:lnTo>
                      <a:pt x="0" y="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4" name="Freeform 99"/>
              <p:cNvSpPr>
                <a:spLocks/>
              </p:cNvSpPr>
              <p:nvPr/>
            </p:nvSpPr>
            <p:spPr bwMode="auto">
              <a:xfrm>
                <a:off x="5021263" y="3924300"/>
                <a:ext cx="731838" cy="285750"/>
              </a:xfrm>
              <a:custGeom>
                <a:avLst/>
                <a:gdLst>
                  <a:gd name="T0" fmla="*/ 0 w 259"/>
                  <a:gd name="T1" fmla="*/ 2147483647 h 101"/>
                  <a:gd name="T2" fmla="*/ 2147483647 w 259"/>
                  <a:gd name="T3" fmla="*/ 0 h 101"/>
                  <a:gd name="T4" fmla="*/ 2147483647 w 259"/>
                  <a:gd name="T5" fmla="*/ 0 h 101"/>
                  <a:gd name="T6" fmla="*/ 2147483647 w 259"/>
                  <a:gd name="T7" fmla="*/ 2147483647 h 101"/>
                  <a:gd name="T8" fmla="*/ 2147483647 w 259"/>
                  <a:gd name="T9" fmla="*/ 2147483647 h 101"/>
                  <a:gd name="T10" fmla="*/ 2147483647 w 259"/>
                  <a:gd name="T11" fmla="*/ 2147483647 h 101"/>
                  <a:gd name="T12" fmla="*/ 2147483647 w 259"/>
                  <a:gd name="T13" fmla="*/ 2147483647 h 101"/>
                  <a:gd name="T14" fmla="*/ 2147483647 w 259"/>
                  <a:gd name="T15" fmla="*/ 2147483647 h 101"/>
                  <a:gd name="T16" fmla="*/ 2147483647 w 259"/>
                  <a:gd name="T17" fmla="*/ 2147483647 h 101"/>
                  <a:gd name="T18" fmla="*/ 0 w 259"/>
                  <a:gd name="T19" fmla="*/ 2147483647 h 101"/>
                  <a:gd name="T20" fmla="*/ 0 w 259"/>
                  <a:gd name="T21" fmla="*/ 2147483647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
                  <a:gd name="T34" fmla="*/ 0 h 101"/>
                  <a:gd name="T35" fmla="*/ 259 w 259"/>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 h="101">
                    <a:moveTo>
                      <a:pt x="0" y="50"/>
                    </a:moveTo>
                    <a:cubicBezTo>
                      <a:pt x="0" y="23"/>
                      <a:pt x="58" y="0"/>
                      <a:pt x="130" y="0"/>
                    </a:cubicBezTo>
                    <a:cubicBezTo>
                      <a:pt x="130" y="0"/>
                      <a:pt x="130" y="0"/>
                      <a:pt x="130" y="0"/>
                    </a:cubicBezTo>
                    <a:cubicBezTo>
                      <a:pt x="202" y="0"/>
                      <a:pt x="259" y="23"/>
                      <a:pt x="259" y="50"/>
                    </a:cubicBezTo>
                    <a:cubicBezTo>
                      <a:pt x="259" y="50"/>
                      <a:pt x="259" y="50"/>
                      <a:pt x="259" y="50"/>
                    </a:cubicBezTo>
                    <a:cubicBezTo>
                      <a:pt x="259" y="50"/>
                      <a:pt x="259" y="50"/>
                      <a:pt x="259" y="50"/>
                    </a:cubicBezTo>
                    <a:cubicBezTo>
                      <a:pt x="259" y="78"/>
                      <a:pt x="202" y="101"/>
                      <a:pt x="130" y="101"/>
                    </a:cubicBezTo>
                    <a:cubicBezTo>
                      <a:pt x="130" y="101"/>
                      <a:pt x="130" y="101"/>
                      <a:pt x="130" y="101"/>
                    </a:cubicBezTo>
                    <a:cubicBezTo>
                      <a:pt x="130" y="101"/>
                      <a:pt x="130" y="101"/>
                      <a:pt x="130" y="101"/>
                    </a:cubicBezTo>
                    <a:cubicBezTo>
                      <a:pt x="58" y="101"/>
                      <a:pt x="0" y="78"/>
                      <a:pt x="0" y="50"/>
                    </a:cubicBezTo>
                    <a:cubicBezTo>
                      <a:pt x="0" y="50"/>
                      <a:pt x="0" y="50"/>
                      <a:pt x="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5" name="Freeform 100"/>
              <p:cNvSpPr>
                <a:spLocks/>
              </p:cNvSpPr>
              <p:nvPr/>
            </p:nvSpPr>
            <p:spPr bwMode="auto">
              <a:xfrm>
                <a:off x="5060950" y="3943350"/>
                <a:ext cx="655638" cy="238125"/>
              </a:xfrm>
              <a:custGeom>
                <a:avLst/>
                <a:gdLst>
                  <a:gd name="T0" fmla="*/ 0 w 232"/>
                  <a:gd name="T1" fmla="*/ 2147483647 h 84"/>
                  <a:gd name="T2" fmla="*/ 2147483647 w 232"/>
                  <a:gd name="T3" fmla="*/ 0 h 84"/>
                  <a:gd name="T4" fmla="*/ 2147483647 w 232"/>
                  <a:gd name="T5" fmla="*/ 0 h 84"/>
                  <a:gd name="T6" fmla="*/ 2147483647 w 232"/>
                  <a:gd name="T7" fmla="*/ 2147483647 h 84"/>
                  <a:gd name="T8" fmla="*/ 2147483647 w 232"/>
                  <a:gd name="T9" fmla="*/ 2147483647 h 84"/>
                  <a:gd name="T10" fmla="*/ 2147483647 w 232"/>
                  <a:gd name="T11" fmla="*/ 2147483647 h 84"/>
                  <a:gd name="T12" fmla="*/ 2147483647 w 232"/>
                  <a:gd name="T13" fmla="*/ 2147483647 h 84"/>
                  <a:gd name="T14" fmla="*/ 2147483647 w 232"/>
                  <a:gd name="T15" fmla="*/ 2147483647 h 84"/>
                  <a:gd name="T16" fmla="*/ 2147483647 w 232"/>
                  <a:gd name="T17" fmla="*/ 2147483647 h 84"/>
                  <a:gd name="T18" fmla="*/ 0 w 232"/>
                  <a:gd name="T19" fmla="*/ 2147483647 h 84"/>
                  <a:gd name="T20" fmla="*/ 0 w 232"/>
                  <a:gd name="T21" fmla="*/ 2147483647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2"/>
                  <a:gd name="T34" fmla="*/ 0 h 84"/>
                  <a:gd name="T35" fmla="*/ 232 w 232"/>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2" h="84">
                    <a:moveTo>
                      <a:pt x="0" y="42"/>
                    </a:moveTo>
                    <a:cubicBezTo>
                      <a:pt x="0" y="19"/>
                      <a:pt x="52" y="0"/>
                      <a:pt x="116" y="0"/>
                    </a:cubicBezTo>
                    <a:cubicBezTo>
                      <a:pt x="116" y="0"/>
                      <a:pt x="116" y="0"/>
                      <a:pt x="116" y="0"/>
                    </a:cubicBezTo>
                    <a:cubicBezTo>
                      <a:pt x="180" y="0"/>
                      <a:pt x="232" y="19"/>
                      <a:pt x="232" y="42"/>
                    </a:cubicBezTo>
                    <a:cubicBezTo>
                      <a:pt x="232" y="42"/>
                      <a:pt x="232" y="42"/>
                      <a:pt x="232" y="42"/>
                    </a:cubicBezTo>
                    <a:cubicBezTo>
                      <a:pt x="232" y="42"/>
                      <a:pt x="232" y="42"/>
                      <a:pt x="232" y="42"/>
                    </a:cubicBezTo>
                    <a:cubicBezTo>
                      <a:pt x="232" y="65"/>
                      <a:pt x="180" y="84"/>
                      <a:pt x="116" y="84"/>
                    </a:cubicBezTo>
                    <a:cubicBezTo>
                      <a:pt x="116" y="84"/>
                      <a:pt x="116" y="84"/>
                      <a:pt x="116" y="84"/>
                    </a:cubicBezTo>
                    <a:cubicBezTo>
                      <a:pt x="116" y="84"/>
                      <a:pt x="116" y="84"/>
                      <a:pt x="116" y="84"/>
                    </a:cubicBezTo>
                    <a:cubicBezTo>
                      <a:pt x="52" y="84"/>
                      <a:pt x="0" y="65"/>
                      <a:pt x="0" y="42"/>
                    </a:cubicBezTo>
                    <a:cubicBezTo>
                      <a:pt x="0" y="42"/>
                      <a:pt x="0" y="42"/>
                      <a:pt x="0" y="4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6" name="Freeform 101"/>
              <p:cNvSpPr>
                <a:spLocks/>
              </p:cNvSpPr>
              <p:nvPr/>
            </p:nvSpPr>
            <p:spPr bwMode="auto">
              <a:xfrm>
                <a:off x="4906963" y="4830763"/>
                <a:ext cx="962025" cy="76200"/>
              </a:xfrm>
              <a:custGeom>
                <a:avLst/>
                <a:gdLst>
                  <a:gd name="T0" fmla="*/ 0 w 340"/>
                  <a:gd name="T1" fmla="*/ 2147483647 h 27"/>
                  <a:gd name="T2" fmla="*/ 2147483647 w 340"/>
                  <a:gd name="T3" fmla="*/ 0 h 27"/>
                  <a:gd name="T4" fmla="*/ 2147483647 w 340"/>
                  <a:gd name="T5" fmla="*/ 0 h 27"/>
                  <a:gd name="T6" fmla="*/ 2147483647 w 340"/>
                  <a:gd name="T7" fmla="*/ 0 h 27"/>
                  <a:gd name="T8" fmla="*/ 2147483647 w 340"/>
                  <a:gd name="T9" fmla="*/ 0 h 27"/>
                  <a:gd name="T10" fmla="*/ 2147483647 w 340"/>
                  <a:gd name="T11" fmla="*/ 0 h 27"/>
                  <a:gd name="T12" fmla="*/ 2147483647 w 340"/>
                  <a:gd name="T13" fmla="*/ 2147483647 h 27"/>
                  <a:gd name="T14" fmla="*/ 2147483647 w 340"/>
                  <a:gd name="T15" fmla="*/ 2147483647 h 27"/>
                  <a:gd name="T16" fmla="*/ 2147483647 w 340"/>
                  <a:gd name="T17" fmla="*/ 2147483647 h 27"/>
                  <a:gd name="T18" fmla="*/ 2147483647 w 340"/>
                  <a:gd name="T19" fmla="*/ 2147483647 h 27"/>
                  <a:gd name="T20" fmla="*/ 2147483647 w 340"/>
                  <a:gd name="T21" fmla="*/ 2147483647 h 27"/>
                  <a:gd name="T22" fmla="*/ 2147483647 w 340"/>
                  <a:gd name="T23" fmla="*/ 2147483647 h 27"/>
                  <a:gd name="T24" fmla="*/ 2147483647 w 340"/>
                  <a:gd name="T25" fmla="*/ 2147483647 h 27"/>
                  <a:gd name="T26" fmla="*/ 2147483647 w 340"/>
                  <a:gd name="T27" fmla="*/ 2147483647 h 27"/>
                  <a:gd name="T28" fmla="*/ 2147483647 w 340"/>
                  <a:gd name="T29" fmla="*/ 2147483647 h 27"/>
                  <a:gd name="T30" fmla="*/ 2147483647 w 340"/>
                  <a:gd name="T31" fmla="*/ 2147483647 h 27"/>
                  <a:gd name="T32" fmla="*/ 0 w 340"/>
                  <a:gd name="T33" fmla="*/ 2147483647 h 27"/>
                  <a:gd name="T34" fmla="*/ 0 w 340"/>
                  <a:gd name="T35" fmla="*/ 2147483647 h 27"/>
                  <a:gd name="T36" fmla="*/ 0 w 340"/>
                  <a:gd name="T37" fmla="*/ 2147483647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0"/>
                  <a:gd name="T58" fmla="*/ 0 h 27"/>
                  <a:gd name="T59" fmla="*/ 340 w 340"/>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0" h="27">
                    <a:moveTo>
                      <a:pt x="0" y="10"/>
                    </a:moveTo>
                    <a:cubicBezTo>
                      <a:pt x="0" y="4"/>
                      <a:pt x="4" y="0"/>
                      <a:pt x="10" y="0"/>
                    </a:cubicBezTo>
                    <a:cubicBezTo>
                      <a:pt x="10" y="0"/>
                      <a:pt x="10" y="0"/>
                      <a:pt x="10" y="0"/>
                    </a:cubicBezTo>
                    <a:cubicBezTo>
                      <a:pt x="10" y="0"/>
                      <a:pt x="10" y="0"/>
                      <a:pt x="10" y="0"/>
                    </a:cubicBezTo>
                    <a:cubicBezTo>
                      <a:pt x="330" y="0"/>
                      <a:pt x="330" y="0"/>
                      <a:pt x="330" y="0"/>
                    </a:cubicBezTo>
                    <a:cubicBezTo>
                      <a:pt x="330" y="0"/>
                      <a:pt x="330" y="0"/>
                      <a:pt x="330" y="0"/>
                    </a:cubicBezTo>
                    <a:cubicBezTo>
                      <a:pt x="335" y="0"/>
                      <a:pt x="340" y="4"/>
                      <a:pt x="340" y="10"/>
                    </a:cubicBezTo>
                    <a:cubicBezTo>
                      <a:pt x="340" y="10"/>
                      <a:pt x="340" y="10"/>
                      <a:pt x="340" y="10"/>
                    </a:cubicBezTo>
                    <a:cubicBezTo>
                      <a:pt x="340" y="10"/>
                      <a:pt x="340" y="10"/>
                      <a:pt x="340" y="10"/>
                    </a:cubicBezTo>
                    <a:cubicBezTo>
                      <a:pt x="340" y="17"/>
                      <a:pt x="340" y="17"/>
                      <a:pt x="340" y="17"/>
                    </a:cubicBezTo>
                    <a:cubicBezTo>
                      <a:pt x="340" y="17"/>
                      <a:pt x="340" y="17"/>
                      <a:pt x="340" y="17"/>
                    </a:cubicBezTo>
                    <a:cubicBezTo>
                      <a:pt x="340" y="22"/>
                      <a:pt x="335" y="27"/>
                      <a:pt x="330" y="27"/>
                    </a:cubicBezTo>
                    <a:cubicBezTo>
                      <a:pt x="330" y="27"/>
                      <a:pt x="330" y="27"/>
                      <a:pt x="330" y="27"/>
                    </a:cubicBezTo>
                    <a:cubicBezTo>
                      <a:pt x="330" y="27"/>
                      <a:pt x="330" y="27"/>
                      <a:pt x="330" y="27"/>
                    </a:cubicBezTo>
                    <a:cubicBezTo>
                      <a:pt x="10" y="27"/>
                      <a:pt x="10" y="27"/>
                      <a:pt x="10" y="27"/>
                    </a:cubicBezTo>
                    <a:cubicBezTo>
                      <a:pt x="10" y="27"/>
                      <a:pt x="10" y="27"/>
                      <a:pt x="10" y="27"/>
                    </a:cubicBezTo>
                    <a:cubicBezTo>
                      <a:pt x="4" y="27"/>
                      <a:pt x="0" y="22"/>
                      <a:pt x="0" y="17"/>
                    </a:cubicBezTo>
                    <a:cubicBezTo>
                      <a:pt x="0" y="17"/>
                      <a:pt x="0" y="17"/>
                      <a:pt x="0" y="17"/>
                    </a:cubicBezTo>
                    <a:lnTo>
                      <a:pt x="0" y="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7" name="Freeform 102"/>
              <p:cNvSpPr>
                <a:spLocks/>
              </p:cNvSpPr>
              <p:nvPr/>
            </p:nvSpPr>
            <p:spPr bwMode="auto">
              <a:xfrm>
                <a:off x="5297488" y="4781550"/>
                <a:ext cx="180975" cy="182563"/>
              </a:xfrm>
              <a:custGeom>
                <a:avLst/>
                <a:gdLst>
                  <a:gd name="T0" fmla="*/ 0 w 64"/>
                  <a:gd name="T1" fmla="*/ 2147483647 h 64"/>
                  <a:gd name="T2" fmla="*/ 2147483647 w 64"/>
                  <a:gd name="T3" fmla="*/ 0 h 64"/>
                  <a:gd name="T4" fmla="*/ 2147483647 w 64"/>
                  <a:gd name="T5" fmla="*/ 0 h 64"/>
                  <a:gd name="T6" fmla="*/ 2147483647 w 64"/>
                  <a:gd name="T7" fmla="*/ 0 h 64"/>
                  <a:gd name="T8" fmla="*/ 2147483647 w 64"/>
                  <a:gd name="T9" fmla="*/ 2147483647 h 64"/>
                  <a:gd name="T10" fmla="*/ 2147483647 w 64"/>
                  <a:gd name="T11" fmla="*/ 2147483647 h 64"/>
                  <a:gd name="T12" fmla="*/ 2147483647 w 64"/>
                  <a:gd name="T13" fmla="*/ 2147483647 h 64"/>
                  <a:gd name="T14" fmla="*/ 2147483647 w 64"/>
                  <a:gd name="T15" fmla="*/ 2147483647 h 64"/>
                  <a:gd name="T16" fmla="*/ 2147483647 w 64"/>
                  <a:gd name="T17" fmla="*/ 2147483647 h 64"/>
                  <a:gd name="T18" fmla="*/ 2147483647 w 64"/>
                  <a:gd name="T19" fmla="*/ 2147483647 h 64"/>
                  <a:gd name="T20" fmla="*/ 0 w 64"/>
                  <a:gd name="T21" fmla="*/ 2147483647 h 64"/>
                  <a:gd name="T22" fmla="*/ 0 w 64"/>
                  <a:gd name="T23" fmla="*/ 2147483647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64"/>
                  <a:gd name="T38" fmla="*/ 64 w 64"/>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64">
                    <a:moveTo>
                      <a:pt x="0" y="32"/>
                    </a:moveTo>
                    <a:cubicBezTo>
                      <a:pt x="0" y="14"/>
                      <a:pt x="14" y="0"/>
                      <a:pt x="32" y="0"/>
                    </a:cubicBezTo>
                    <a:cubicBezTo>
                      <a:pt x="32" y="0"/>
                      <a:pt x="32" y="0"/>
                      <a:pt x="32" y="0"/>
                    </a:cubicBezTo>
                    <a:cubicBezTo>
                      <a:pt x="32" y="0"/>
                      <a:pt x="32" y="0"/>
                      <a:pt x="32" y="0"/>
                    </a:cubicBezTo>
                    <a:cubicBezTo>
                      <a:pt x="49" y="0"/>
                      <a:pt x="64" y="14"/>
                      <a:pt x="64" y="32"/>
                    </a:cubicBezTo>
                    <a:cubicBezTo>
                      <a:pt x="64" y="32"/>
                      <a:pt x="64" y="32"/>
                      <a:pt x="64" y="32"/>
                    </a:cubicBezTo>
                    <a:cubicBezTo>
                      <a:pt x="64" y="32"/>
                      <a:pt x="64" y="32"/>
                      <a:pt x="64" y="32"/>
                    </a:cubicBezTo>
                    <a:cubicBezTo>
                      <a:pt x="64" y="49"/>
                      <a:pt x="49" y="64"/>
                      <a:pt x="32" y="64"/>
                    </a:cubicBezTo>
                    <a:cubicBezTo>
                      <a:pt x="32" y="64"/>
                      <a:pt x="32" y="64"/>
                      <a:pt x="32" y="64"/>
                    </a:cubicBezTo>
                    <a:cubicBezTo>
                      <a:pt x="32" y="64"/>
                      <a:pt x="32" y="64"/>
                      <a:pt x="32" y="64"/>
                    </a:cubicBezTo>
                    <a:cubicBezTo>
                      <a:pt x="14" y="64"/>
                      <a:pt x="0" y="49"/>
                      <a:pt x="0" y="32"/>
                    </a:cubicBezTo>
                    <a:cubicBezTo>
                      <a:pt x="0" y="32"/>
                      <a:pt x="0" y="32"/>
                      <a:pt x="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8" name="Freeform 103"/>
              <p:cNvSpPr>
                <a:spLocks/>
              </p:cNvSpPr>
              <p:nvPr/>
            </p:nvSpPr>
            <p:spPr bwMode="auto">
              <a:xfrm>
                <a:off x="5362575" y="4733925"/>
                <a:ext cx="49213" cy="96838"/>
              </a:xfrm>
              <a:custGeom>
                <a:avLst/>
                <a:gdLst>
                  <a:gd name="T0" fmla="*/ 0 w 31"/>
                  <a:gd name="T1" fmla="*/ 0 h 61"/>
                  <a:gd name="T2" fmla="*/ 0 w 31"/>
                  <a:gd name="T3" fmla="*/ 2147483647 h 61"/>
                  <a:gd name="T4" fmla="*/ 2147483647 w 31"/>
                  <a:gd name="T5" fmla="*/ 2147483647 h 61"/>
                  <a:gd name="T6" fmla="*/ 2147483647 w 31"/>
                  <a:gd name="T7" fmla="*/ 0 h 61"/>
                  <a:gd name="T8" fmla="*/ 0 w 31"/>
                  <a:gd name="T9" fmla="*/ 0 h 61"/>
                  <a:gd name="T10" fmla="*/ 0 w 31"/>
                  <a:gd name="T11" fmla="*/ 0 h 61"/>
                  <a:gd name="T12" fmla="*/ 0 60000 65536"/>
                  <a:gd name="T13" fmla="*/ 0 60000 65536"/>
                  <a:gd name="T14" fmla="*/ 0 60000 65536"/>
                  <a:gd name="T15" fmla="*/ 0 60000 65536"/>
                  <a:gd name="T16" fmla="*/ 0 60000 65536"/>
                  <a:gd name="T17" fmla="*/ 0 60000 65536"/>
                  <a:gd name="T18" fmla="*/ 0 w 31"/>
                  <a:gd name="T19" fmla="*/ 0 h 61"/>
                  <a:gd name="T20" fmla="*/ 31 w 3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31" h="61">
                    <a:moveTo>
                      <a:pt x="0" y="0"/>
                    </a:moveTo>
                    <a:lnTo>
                      <a:pt x="0" y="61"/>
                    </a:lnTo>
                    <a:lnTo>
                      <a:pt x="31" y="61"/>
                    </a:lnTo>
                    <a:lnTo>
                      <a:pt x="31"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9" name="Freeform 104"/>
              <p:cNvSpPr>
                <a:spLocks/>
              </p:cNvSpPr>
              <p:nvPr/>
            </p:nvSpPr>
            <p:spPr bwMode="auto">
              <a:xfrm>
                <a:off x="5318125" y="4810125"/>
                <a:ext cx="133350" cy="125413"/>
              </a:xfrm>
              <a:custGeom>
                <a:avLst/>
                <a:gdLst>
                  <a:gd name="T0" fmla="*/ 0 w 47"/>
                  <a:gd name="T1" fmla="*/ 2147483647 h 44"/>
                  <a:gd name="T2" fmla="*/ 2147483647 w 47"/>
                  <a:gd name="T3" fmla="*/ 0 h 44"/>
                  <a:gd name="T4" fmla="*/ 2147483647 w 47"/>
                  <a:gd name="T5" fmla="*/ 0 h 44"/>
                  <a:gd name="T6" fmla="*/ 2147483647 w 47"/>
                  <a:gd name="T7" fmla="*/ 0 h 44"/>
                  <a:gd name="T8" fmla="*/ 2147483647 w 47"/>
                  <a:gd name="T9" fmla="*/ 2147483647 h 44"/>
                  <a:gd name="T10" fmla="*/ 2147483647 w 47"/>
                  <a:gd name="T11" fmla="*/ 2147483647 h 44"/>
                  <a:gd name="T12" fmla="*/ 2147483647 w 47"/>
                  <a:gd name="T13" fmla="*/ 2147483647 h 44"/>
                  <a:gd name="T14" fmla="*/ 2147483647 w 47"/>
                  <a:gd name="T15" fmla="*/ 2147483647 h 44"/>
                  <a:gd name="T16" fmla="*/ 2147483647 w 47"/>
                  <a:gd name="T17" fmla="*/ 2147483647 h 44"/>
                  <a:gd name="T18" fmla="*/ 2147483647 w 47"/>
                  <a:gd name="T19" fmla="*/ 2147483647 h 44"/>
                  <a:gd name="T20" fmla="*/ 0 w 47"/>
                  <a:gd name="T21" fmla="*/ 2147483647 h 44"/>
                  <a:gd name="T22" fmla="*/ 0 w 47"/>
                  <a:gd name="T23" fmla="*/ 2147483647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44"/>
                  <a:gd name="T38" fmla="*/ 47 w 47"/>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44">
                    <a:moveTo>
                      <a:pt x="0" y="22"/>
                    </a:moveTo>
                    <a:cubicBezTo>
                      <a:pt x="0" y="10"/>
                      <a:pt x="10" y="0"/>
                      <a:pt x="23" y="0"/>
                    </a:cubicBezTo>
                    <a:cubicBezTo>
                      <a:pt x="23" y="0"/>
                      <a:pt x="23" y="0"/>
                      <a:pt x="23" y="0"/>
                    </a:cubicBezTo>
                    <a:cubicBezTo>
                      <a:pt x="23" y="0"/>
                      <a:pt x="23" y="0"/>
                      <a:pt x="23" y="0"/>
                    </a:cubicBezTo>
                    <a:cubicBezTo>
                      <a:pt x="36" y="0"/>
                      <a:pt x="47" y="10"/>
                      <a:pt x="47" y="22"/>
                    </a:cubicBezTo>
                    <a:cubicBezTo>
                      <a:pt x="47" y="22"/>
                      <a:pt x="47" y="22"/>
                      <a:pt x="47" y="22"/>
                    </a:cubicBezTo>
                    <a:cubicBezTo>
                      <a:pt x="47" y="22"/>
                      <a:pt x="47" y="22"/>
                      <a:pt x="47" y="22"/>
                    </a:cubicBezTo>
                    <a:cubicBezTo>
                      <a:pt x="47" y="34"/>
                      <a:pt x="36" y="44"/>
                      <a:pt x="23" y="44"/>
                    </a:cubicBezTo>
                    <a:cubicBezTo>
                      <a:pt x="23" y="44"/>
                      <a:pt x="23" y="44"/>
                      <a:pt x="23" y="44"/>
                    </a:cubicBezTo>
                    <a:cubicBezTo>
                      <a:pt x="23" y="44"/>
                      <a:pt x="23" y="44"/>
                      <a:pt x="23" y="44"/>
                    </a:cubicBezTo>
                    <a:cubicBezTo>
                      <a:pt x="10" y="44"/>
                      <a:pt x="0" y="34"/>
                      <a:pt x="0" y="22"/>
                    </a:cubicBezTo>
                    <a:cubicBezTo>
                      <a:pt x="0" y="22"/>
                      <a:pt x="0" y="22"/>
                      <a:pt x="0" y="2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37" name="TextBox 336"/>
          <p:cNvSpPr txBox="1"/>
          <p:nvPr/>
        </p:nvSpPr>
        <p:spPr>
          <a:xfrm>
            <a:off x="242320" y="3032570"/>
            <a:ext cx="1035475" cy="4218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BE" sz="1200" b="1" i="0" u="none" strike="noStrike" cap="none" normalizeH="0" baseline="0" noProof="0">
                <a:ln>
                  <a:noFill/>
                </a:ln>
                <a:solidFill>
                  <a:prstClr val="black"/>
                </a:solidFill>
                <a:uLnTx/>
                <a:uFillTx/>
                <a:latin typeface="Calibri"/>
                <a:ea typeface="+mn-ea"/>
                <a:cs typeface="+mn-cs"/>
              </a:rPr>
              <a:t>Application Developers</a:t>
            </a:r>
          </a:p>
        </p:txBody>
      </p:sp>
      <p:grpSp>
        <p:nvGrpSpPr>
          <p:cNvPr id="338" name="Group 337"/>
          <p:cNvGrpSpPr/>
          <p:nvPr/>
        </p:nvGrpSpPr>
        <p:grpSpPr>
          <a:xfrm>
            <a:off x="1479680" y="2253246"/>
            <a:ext cx="998577" cy="1035029"/>
            <a:chOff x="3646291" y="1728209"/>
            <a:chExt cx="1193094" cy="1132790"/>
          </a:xfrm>
        </p:grpSpPr>
        <p:sp>
          <p:nvSpPr>
            <p:cNvPr id="339" name="TextBox 338"/>
            <p:cNvSpPr txBox="1"/>
            <p:nvPr/>
          </p:nvSpPr>
          <p:spPr>
            <a:xfrm>
              <a:off x="3646291" y="1728209"/>
              <a:ext cx="1193094"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BE" sz="1200" b="1" i="0" u="none" strike="noStrike" cap="none" normalizeH="0" baseline="0" noProof="0">
                  <a:ln>
                    <a:noFill/>
                  </a:ln>
                  <a:solidFill>
                    <a:prstClr val="black"/>
                  </a:solidFill>
                  <a:uLnTx/>
                  <a:uFillTx/>
                  <a:latin typeface="Calibri"/>
                  <a:ea typeface="+mn-ea"/>
                  <a:cs typeface="+mn-cs"/>
                </a:rPr>
                <a:t>API Portal</a:t>
              </a:r>
            </a:p>
          </p:txBody>
        </p:sp>
        <p:grpSp>
          <p:nvGrpSpPr>
            <p:cNvPr id="340" name="Group 158"/>
            <p:cNvGrpSpPr>
              <a:grpSpLocks noChangeAspect="1"/>
            </p:cNvGrpSpPr>
            <p:nvPr/>
          </p:nvGrpSpPr>
          <p:grpSpPr bwMode="auto">
            <a:xfrm>
              <a:off x="3735298" y="2021649"/>
              <a:ext cx="1015080" cy="839350"/>
              <a:chOff x="5903917" y="5086337"/>
              <a:chExt cx="1544639" cy="1277941"/>
            </a:xfrm>
          </p:grpSpPr>
          <p:sp>
            <p:nvSpPr>
              <p:cNvPr id="341" name="Freeform 89"/>
              <p:cNvSpPr>
                <a:spLocks/>
              </p:cNvSpPr>
              <p:nvPr/>
            </p:nvSpPr>
            <p:spPr bwMode="auto">
              <a:xfrm>
                <a:off x="6486527" y="6057884"/>
                <a:ext cx="379413" cy="173038"/>
              </a:xfrm>
              <a:custGeom>
                <a:avLst/>
                <a:gdLst>
                  <a:gd name="T0" fmla="*/ 0 w 239"/>
                  <a:gd name="T1" fmla="*/ 0 h 109"/>
                  <a:gd name="T2" fmla="*/ 0 w 239"/>
                  <a:gd name="T3" fmla="*/ 2147483647 h 109"/>
                  <a:gd name="T4" fmla="*/ 2147483647 w 239"/>
                  <a:gd name="T5" fmla="*/ 2147483647 h 109"/>
                  <a:gd name="T6" fmla="*/ 2147483647 w 239"/>
                  <a:gd name="T7" fmla="*/ 0 h 109"/>
                  <a:gd name="T8" fmla="*/ 0 w 239"/>
                  <a:gd name="T9" fmla="*/ 0 h 109"/>
                  <a:gd name="T10" fmla="*/ 0 w 239"/>
                  <a:gd name="T11" fmla="*/ 0 h 109"/>
                  <a:gd name="T12" fmla="*/ 0 60000 65536"/>
                  <a:gd name="T13" fmla="*/ 0 60000 65536"/>
                  <a:gd name="T14" fmla="*/ 0 60000 65536"/>
                  <a:gd name="T15" fmla="*/ 0 60000 65536"/>
                  <a:gd name="T16" fmla="*/ 0 60000 65536"/>
                  <a:gd name="T17" fmla="*/ 0 60000 65536"/>
                  <a:gd name="T18" fmla="*/ 0 w 239"/>
                  <a:gd name="T19" fmla="*/ 0 h 109"/>
                  <a:gd name="T20" fmla="*/ 239 w 239"/>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239" h="109">
                    <a:moveTo>
                      <a:pt x="0" y="0"/>
                    </a:moveTo>
                    <a:lnTo>
                      <a:pt x="0" y="109"/>
                    </a:lnTo>
                    <a:lnTo>
                      <a:pt x="239" y="109"/>
                    </a:lnTo>
                    <a:lnTo>
                      <a:pt x="239"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2" name="Freeform 90"/>
              <p:cNvSpPr>
                <a:spLocks/>
              </p:cNvSpPr>
              <p:nvPr/>
            </p:nvSpPr>
            <p:spPr bwMode="auto">
              <a:xfrm>
                <a:off x="5903917" y="5086337"/>
                <a:ext cx="1544639" cy="1028697"/>
              </a:xfrm>
              <a:custGeom>
                <a:avLst/>
                <a:gdLst>
                  <a:gd name="T0" fmla="*/ 0 w 546"/>
                  <a:gd name="T1" fmla="*/ 2147483647 h 363"/>
                  <a:gd name="T2" fmla="*/ 2147483647 w 546"/>
                  <a:gd name="T3" fmla="*/ 0 h 363"/>
                  <a:gd name="T4" fmla="*/ 2147483647 w 546"/>
                  <a:gd name="T5" fmla="*/ 0 h 363"/>
                  <a:gd name="T6" fmla="*/ 2147483647 w 546"/>
                  <a:gd name="T7" fmla="*/ 0 h 363"/>
                  <a:gd name="T8" fmla="*/ 2147483647 w 546"/>
                  <a:gd name="T9" fmla="*/ 0 h 363"/>
                  <a:gd name="T10" fmla="*/ 2147483647 w 546"/>
                  <a:gd name="T11" fmla="*/ 0 h 363"/>
                  <a:gd name="T12" fmla="*/ 2147483647 w 546"/>
                  <a:gd name="T13" fmla="*/ 2147483647 h 363"/>
                  <a:gd name="T14" fmla="*/ 2147483647 w 546"/>
                  <a:gd name="T15" fmla="*/ 2147483647 h 363"/>
                  <a:gd name="T16" fmla="*/ 2147483647 w 546"/>
                  <a:gd name="T17" fmla="*/ 2147483647 h 363"/>
                  <a:gd name="T18" fmla="*/ 2147483647 w 546"/>
                  <a:gd name="T19" fmla="*/ 2147483647 h 363"/>
                  <a:gd name="T20" fmla="*/ 2147483647 w 546"/>
                  <a:gd name="T21" fmla="*/ 2147483647 h 363"/>
                  <a:gd name="T22" fmla="*/ 2147483647 w 546"/>
                  <a:gd name="T23" fmla="*/ 2147483647 h 363"/>
                  <a:gd name="T24" fmla="*/ 2147483647 w 546"/>
                  <a:gd name="T25" fmla="*/ 2147483647 h 363"/>
                  <a:gd name="T26" fmla="*/ 2147483647 w 546"/>
                  <a:gd name="T27" fmla="*/ 2147483647 h 363"/>
                  <a:gd name="T28" fmla="*/ 2147483647 w 546"/>
                  <a:gd name="T29" fmla="*/ 2147483647 h 363"/>
                  <a:gd name="T30" fmla="*/ 2147483647 w 546"/>
                  <a:gd name="T31" fmla="*/ 2147483647 h 363"/>
                  <a:gd name="T32" fmla="*/ 0 w 546"/>
                  <a:gd name="T33" fmla="*/ 2147483647 h 363"/>
                  <a:gd name="T34" fmla="*/ 0 w 546"/>
                  <a:gd name="T35" fmla="*/ 2147483647 h 363"/>
                  <a:gd name="T36" fmla="*/ 0 w 546"/>
                  <a:gd name="T37" fmla="*/ 2147483647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6"/>
                  <a:gd name="T58" fmla="*/ 0 h 363"/>
                  <a:gd name="T59" fmla="*/ 546 w 546"/>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6" h="363">
                    <a:moveTo>
                      <a:pt x="0" y="39"/>
                    </a:moveTo>
                    <a:cubicBezTo>
                      <a:pt x="0" y="17"/>
                      <a:pt x="17" y="0"/>
                      <a:pt x="39" y="0"/>
                    </a:cubicBezTo>
                    <a:cubicBezTo>
                      <a:pt x="39" y="0"/>
                      <a:pt x="39" y="0"/>
                      <a:pt x="39" y="0"/>
                    </a:cubicBezTo>
                    <a:cubicBezTo>
                      <a:pt x="39" y="0"/>
                      <a:pt x="39" y="0"/>
                      <a:pt x="39" y="0"/>
                    </a:cubicBezTo>
                    <a:cubicBezTo>
                      <a:pt x="507" y="0"/>
                      <a:pt x="507" y="0"/>
                      <a:pt x="507" y="0"/>
                    </a:cubicBezTo>
                    <a:cubicBezTo>
                      <a:pt x="507" y="0"/>
                      <a:pt x="507" y="0"/>
                      <a:pt x="507" y="0"/>
                    </a:cubicBezTo>
                    <a:cubicBezTo>
                      <a:pt x="528" y="0"/>
                      <a:pt x="546" y="17"/>
                      <a:pt x="546" y="39"/>
                    </a:cubicBezTo>
                    <a:cubicBezTo>
                      <a:pt x="546" y="39"/>
                      <a:pt x="546" y="39"/>
                      <a:pt x="546" y="39"/>
                    </a:cubicBezTo>
                    <a:cubicBezTo>
                      <a:pt x="546" y="39"/>
                      <a:pt x="546" y="39"/>
                      <a:pt x="546" y="39"/>
                    </a:cubicBezTo>
                    <a:cubicBezTo>
                      <a:pt x="546" y="325"/>
                      <a:pt x="546" y="325"/>
                      <a:pt x="546" y="325"/>
                    </a:cubicBezTo>
                    <a:cubicBezTo>
                      <a:pt x="546" y="325"/>
                      <a:pt x="546" y="325"/>
                      <a:pt x="546" y="325"/>
                    </a:cubicBezTo>
                    <a:cubicBezTo>
                      <a:pt x="546" y="346"/>
                      <a:pt x="528" y="363"/>
                      <a:pt x="507" y="363"/>
                    </a:cubicBezTo>
                    <a:cubicBezTo>
                      <a:pt x="507" y="363"/>
                      <a:pt x="507" y="363"/>
                      <a:pt x="507" y="363"/>
                    </a:cubicBezTo>
                    <a:cubicBezTo>
                      <a:pt x="507" y="363"/>
                      <a:pt x="507" y="363"/>
                      <a:pt x="507" y="363"/>
                    </a:cubicBezTo>
                    <a:cubicBezTo>
                      <a:pt x="39" y="363"/>
                      <a:pt x="39" y="363"/>
                      <a:pt x="39" y="363"/>
                    </a:cubicBezTo>
                    <a:cubicBezTo>
                      <a:pt x="39" y="363"/>
                      <a:pt x="39" y="363"/>
                      <a:pt x="39" y="363"/>
                    </a:cubicBezTo>
                    <a:cubicBezTo>
                      <a:pt x="17" y="363"/>
                      <a:pt x="0" y="346"/>
                      <a:pt x="0" y="325"/>
                    </a:cubicBezTo>
                    <a:cubicBezTo>
                      <a:pt x="0" y="325"/>
                      <a:pt x="0" y="325"/>
                      <a:pt x="0" y="325"/>
                    </a:cubicBezTo>
                    <a:lnTo>
                      <a:pt x="0" y="3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3" name="Freeform 91"/>
              <p:cNvSpPr>
                <a:spLocks/>
              </p:cNvSpPr>
              <p:nvPr/>
            </p:nvSpPr>
            <p:spPr bwMode="auto">
              <a:xfrm>
                <a:off x="5973767" y="5149837"/>
                <a:ext cx="1412876" cy="906460"/>
              </a:xfrm>
              <a:custGeom>
                <a:avLst/>
                <a:gdLst>
                  <a:gd name="T0" fmla="*/ 0 w 499"/>
                  <a:gd name="T1" fmla="*/ 2147483647 h 320"/>
                  <a:gd name="T2" fmla="*/ 2147483647 w 499"/>
                  <a:gd name="T3" fmla="*/ 0 h 320"/>
                  <a:gd name="T4" fmla="*/ 2147483647 w 499"/>
                  <a:gd name="T5" fmla="*/ 0 h 320"/>
                  <a:gd name="T6" fmla="*/ 2147483647 w 499"/>
                  <a:gd name="T7" fmla="*/ 0 h 320"/>
                  <a:gd name="T8" fmla="*/ 2147483647 w 499"/>
                  <a:gd name="T9" fmla="*/ 0 h 320"/>
                  <a:gd name="T10" fmla="*/ 2147483647 w 499"/>
                  <a:gd name="T11" fmla="*/ 0 h 320"/>
                  <a:gd name="T12" fmla="*/ 2147483647 w 499"/>
                  <a:gd name="T13" fmla="*/ 2147483647 h 320"/>
                  <a:gd name="T14" fmla="*/ 2147483647 w 499"/>
                  <a:gd name="T15" fmla="*/ 2147483647 h 320"/>
                  <a:gd name="T16" fmla="*/ 2147483647 w 499"/>
                  <a:gd name="T17" fmla="*/ 2147483647 h 320"/>
                  <a:gd name="T18" fmla="*/ 2147483647 w 499"/>
                  <a:gd name="T19" fmla="*/ 2147483647 h 320"/>
                  <a:gd name="T20" fmla="*/ 2147483647 w 499"/>
                  <a:gd name="T21" fmla="*/ 2147483647 h 320"/>
                  <a:gd name="T22" fmla="*/ 2147483647 w 499"/>
                  <a:gd name="T23" fmla="*/ 2147483647 h 320"/>
                  <a:gd name="T24" fmla="*/ 2147483647 w 499"/>
                  <a:gd name="T25" fmla="*/ 2147483647 h 320"/>
                  <a:gd name="T26" fmla="*/ 2147483647 w 499"/>
                  <a:gd name="T27" fmla="*/ 2147483647 h 320"/>
                  <a:gd name="T28" fmla="*/ 2147483647 w 499"/>
                  <a:gd name="T29" fmla="*/ 2147483647 h 320"/>
                  <a:gd name="T30" fmla="*/ 2147483647 w 499"/>
                  <a:gd name="T31" fmla="*/ 2147483647 h 320"/>
                  <a:gd name="T32" fmla="*/ 0 w 499"/>
                  <a:gd name="T33" fmla="*/ 2147483647 h 320"/>
                  <a:gd name="T34" fmla="*/ 0 w 499"/>
                  <a:gd name="T35" fmla="*/ 2147483647 h 320"/>
                  <a:gd name="T36" fmla="*/ 0 w 499"/>
                  <a:gd name="T37" fmla="*/ 2147483647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9"/>
                  <a:gd name="T58" fmla="*/ 0 h 320"/>
                  <a:gd name="T59" fmla="*/ 499 w 499"/>
                  <a:gd name="T60" fmla="*/ 320 h 3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9" h="320">
                    <a:moveTo>
                      <a:pt x="0" y="30"/>
                    </a:moveTo>
                    <a:cubicBezTo>
                      <a:pt x="0" y="13"/>
                      <a:pt x="14" y="0"/>
                      <a:pt x="31" y="0"/>
                    </a:cubicBezTo>
                    <a:cubicBezTo>
                      <a:pt x="31" y="0"/>
                      <a:pt x="31" y="0"/>
                      <a:pt x="31" y="0"/>
                    </a:cubicBezTo>
                    <a:cubicBezTo>
                      <a:pt x="31" y="0"/>
                      <a:pt x="31" y="0"/>
                      <a:pt x="31" y="0"/>
                    </a:cubicBezTo>
                    <a:cubicBezTo>
                      <a:pt x="469" y="0"/>
                      <a:pt x="469" y="0"/>
                      <a:pt x="469" y="0"/>
                    </a:cubicBezTo>
                    <a:cubicBezTo>
                      <a:pt x="469" y="0"/>
                      <a:pt x="469" y="0"/>
                      <a:pt x="469" y="0"/>
                    </a:cubicBezTo>
                    <a:cubicBezTo>
                      <a:pt x="485" y="0"/>
                      <a:pt x="499" y="13"/>
                      <a:pt x="499" y="30"/>
                    </a:cubicBezTo>
                    <a:cubicBezTo>
                      <a:pt x="499" y="30"/>
                      <a:pt x="499" y="30"/>
                      <a:pt x="499" y="30"/>
                    </a:cubicBezTo>
                    <a:cubicBezTo>
                      <a:pt x="499" y="30"/>
                      <a:pt x="499" y="30"/>
                      <a:pt x="499" y="30"/>
                    </a:cubicBezTo>
                    <a:cubicBezTo>
                      <a:pt x="499" y="289"/>
                      <a:pt x="499" y="289"/>
                      <a:pt x="499" y="289"/>
                    </a:cubicBezTo>
                    <a:cubicBezTo>
                      <a:pt x="499" y="289"/>
                      <a:pt x="499" y="289"/>
                      <a:pt x="499" y="289"/>
                    </a:cubicBezTo>
                    <a:cubicBezTo>
                      <a:pt x="499" y="306"/>
                      <a:pt x="485" y="320"/>
                      <a:pt x="469" y="320"/>
                    </a:cubicBezTo>
                    <a:cubicBezTo>
                      <a:pt x="469" y="320"/>
                      <a:pt x="469" y="320"/>
                      <a:pt x="469" y="320"/>
                    </a:cubicBezTo>
                    <a:cubicBezTo>
                      <a:pt x="469" y="320"/>
                      <a:pt x="469" y="320"/>
                      <a:pt x="469" y="320"/>
                    </a:cubicBezTo>
                    <a:cubicBezTo>
                      <a:pt x="31" y="320"/>
                      <a:pt x="31" y="320"/>
                      <a:pt x="31" y="320"/>
                    </a:cubicBezTo>
                    <a:cubicBezTo>
                      <a:pt x="31" y="320"/>
                      <a:pt x="31" y="320"/>
                      <a:pt x="31" y="320"/>
                    </a:cubicBezTo>
                    <a:cubicBezTo>
                      <a:pt x="14" y="320"/>
                      <a:pt x="0" y="306"/>
                      <a:pt x="0" y="289"/>
                    </a:cubicBezTo>
                    <a:cubicBezTo>
                      <a:pt x="0" y="289"/>
                      <a:pt x="0" y="289"/>
                      <a:pt x="0" y="289"/>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4" name="Freeform 92"/>
              <p:cNvSpPr>
                <a:spLocks noEditPoints="1"/>
              </p:cNvSpPr>
              <p:nvPr/>
            </p:nvSpPr>
            <p:spPr bwMode="auto">
              <a:xfrm>
                <a:off x="5972180" y="5143490"/>
                <a:ext cx="1417639" cy="914398"/>
              </a:xfrm>
              <a:custGeom>
                <a:avLst/>
                <a:gdLst>
                  <a:gd name="T0" fmla="*/ 0 w 501"/>
                  <a:gd name="T1" fmla="*/ 2147483647 h 323"/>
                  <a:gd name="T2" fmla="*/ 2147483647 w 501"/>
                  <a:gd name="T3" fmla="*/ 2147483647 h 323"/>
                  <a:gd name="T4" fmla="*/ 2147483647 w 501"/>
                  <a:gd name="T5" fmla="*/ 2147483647 h 323"/>
                  <a:gd name="T6" fmla="*/ 2147483647 w 501"/>
                  <a:gd name="T7" fmla="*/ 2147483647 h 323"/>
                  <a:gd name="T8" fmla="*/ 2147483647 w 501"/>
                  <a:gd name="T9" fmla="*/ 2147483647 h 323"/>
                  <a:gd name="T10" fmla="*/ 2147483647 w 501"/>
                  <a:gd name="T11" fmla="*/ 0 h 323"/>
                  <a:gd name="T12" fmla="*/ 2147483647 w 501"/>
                  <a:gd name="T13" fmla="*/ 2147483647 h 323"/>
                  <a:gd name="T14" fmla="*/ 2147483647 w 501"/>
                  <a:gd name="T15" fmla="*/ 2147483647 h 323"/>
                  <a:gd name="T16" fmla="*/ 2147483647 w 501"/>
                  <a:gd name="T17" fmla="*/ 2147483647 h 323"/>
                  <a:gd name="T18" fmla="*/ 2147483647 w 501"/>
                  <a:gd name="T19" fmla="*/ 2147483647 h 323"/>
                  <a:gd name="T20" fmla="*/ 2147483647 w 501"/>
                  <a:gd name="T21" fmla="*/ 2147483647 h 323"/>
                  <a:gd name="T22" fmla="*/ 2147483647 w 501"/>
                  <a:gd name="T23" fmla="*/ 2147483647 h 323"/>
                  <a:gd name="T24" fmla="*/ 2147483647 w 501"/>
                  <a:gd name="T25" fmla="*/ 2147483647 h 323"/>
                  <a:gd name="T26" fmla="*/ 2147483647 w 501"/>
                  <a:gd name="T27" fmla="*/ 2147483647 h 323"/>
                  <a:gd name="T28" fmla="*/ 2147483647 w 501"/>
                  <a:gd name="T29" fmla="*/ 2147483647 h 323"/>
                  <a:gd name="T30" fmla="*/ 2147483647 w 501"/>
                  <a:gd name="T31" fmla="*/ 2147483647 h 323"/>
                  <a:gd name="T32" fmla="*/ 2147483647 w 501"/>
                  <a:gd name="T33" fmla="*/ 2147483647 h 323"/>
                  <a:gd name="T34" fmla="*/ 2147483647 w 501"/>
                  <a:gd name="T35" fmla="*/ 2147483647 h 323"/>
                  <a:gd name="T36" fmla="*/ 2147483647 w 501"/>
                  <a:gd name="T37" fmla="*/ 2147483647 h 323"/>
                  <a:gd name="T38" fmla="*/ 2147483647 w 501"/>
                  <a:gd name="T39" fmla="*/ 2147483647 h 323"/>
                  <a:gd name="T40" fmla="*/ 2147483647 w 501"/>
                  <a:gd name="T41" fmla="*/ 2147483647 h 323"/>
                  <a:gd name="T42" fmla="*/ 0 w 501"/>
                  <a:gd name="T43" fmla="*/ 2147483647 h 323"/>
                  <a:gd name="T44" fmla="*/ 2147483647 w 501"/>
                  <a:gd name="T45" fmla="*/ 2147483647 h 323"/>
                  <a:gd name="T46" fmla="*/ 2147483647 w 501"/>
                  <a:gd name="T47" fmla="*/ 2147483647 h 323"/>
                  <a:gd name="T48" fmla="*/ 2147483647 w 501"/>
                  <a:gd name="T49" fmla="*/ 2147483647 h 323"/>
                  <a:gd name="T50" fmla="*/ 2147483647 w 501"/>
                  <a:gd name="T51" fmla="*/ 2147483647 h 323"/>
                  <a:gd name="T52" fmla="*/ 2147483647 w 501"/>
                  <a:gd name="T53" fmla="*/ 2147483647 h 323"/>
                  <a:gd name="T54" fmla="*/ 2147483647 w 501"/>
                  <a:gd name="T55" fmla="*/ 2147483647 h 323"/>
                  <a:gd name="T56" fmla="*/ 2147483647 w 501"/>
                  <a:gd name="T57" fmla="*/ 2147483647 h 323"/>
                  <a:gd name="T58" fmla="*/ 2147483647 w 501"/>
                  <a:gd name="T59" fmla="*/ 2147483647 h 323"/>
                  <a:gd name="T60" fmla="*/ 2147483647 w 501"/>
                  <a:gd name="T61" fmla="*/ 2147483647 h 323"/>
                  <a:gd name="T62" fmla="*/ 2147483647 w 501"/>
                  <a:gd name="T63" fmla="*/ 2147483647 h 323"/>
                  <a:gd name="T64" fmla="*/ 2147483647 w 501"/>
                  <a:gd name="T65" fmla="*/ 2147483647 h 323"/>
                  <a:gd name="T66" fmla="*/ 2147483647 w 501"/>
                  <a:gd name="T67" fmla="*/ 2147483647 h 323"/>
                  <a:gd name="T68" fmla="*/ 2147483647 w 501"/>
                  <a:gd name="T69" fmla="*/ 2147483647 h 323"/>
                  <a:gd name="T70" fmla="*/ 2147483647 w 501"/>
                  <a:gd name="T71" fmla="*/ 2147483647 h 323"/>
                  <a:gd name="T72" fmla="*/ 2147483647 w 501"/>
                  <a:gd name="T73" fmla="*/ 2147483647 h 323"/>
                  <a:gd name="T74" fmla="*/ 2147483647 w 501"/>
                  <a:gd name="T75" fmla="*/ 2147483647 h 323"/>
                  <a:gd name="T76" fmla="*/ 2147483647 w 501"/>
                  <a:gd name="T77" fmla="*/ 2147483647 h 323"/>
                  <a:gd name="T78" fmla="*/ 2147483647 w 501"/>
                  <a:gd name="T79" fmla="*/ 2147483647 h 323"/>
                  <a:gd name="T80" fmla="*/ 2147483647 w 501"/>
                  <a:gd name="T81" fmla="*/ 2147483647 h 323"/>
                  <a:gd name="T82" fmla="*/ 2147483647 w 501"/>
                  <a:gd name="T83" fmla="*/ 2147483647 h 323"/>
                  <a:gd name="T84" fmla="*/ 2147483647 w 501"/>
                  <a:gd name="T85" fmla="*/ 2147483647 h 323"/>
                  <a:gd name="T86" fmla="*/ 2147483647 w 501"/>
                  <a:gd name="T87" fmla="*/ 2147483647 h 323"/>
                  <a:gd name="T88" fmla="*/ 2147483647 w 501"/>
                  <a:gd name="T89" fmla="*/ 2147483647 h 3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1"/>
                  <a:gd name="T136" fmla="*/ 0 h 323"/>
                  <a:gd name="T137" fmla="*/ 501 w 501"/>
                  <a:gd name="T138" fmla="*/ 323 h 3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1" h="323">
                    <a:moveTo>
                      <a:pt x="0" y="32"/>
                    </a:moveTo>
                    <a:cubicBezTo>
                      <a:pt x="0" y="26"/>
                      <a:pt x="0" y="26"/>
                      <a:pt x="0" y="26"/>
                    </a:cubicBezTo>
                    <a:cubicBezTo>
                      <a:pt x="1" y="26"/>
                      <a:pt x="1" y="26"/>
                      <a:pt x="1" y="26"/>
                    </a:cubicBezTo>
                    <a:cubicBezTo>
                      <a:pt x="2" y="20"/>
                      <a:pt x="2" y="20"/>
                      <a:pt x="2" y="20"/>
                    </a:cubicBezTo>
                    <a:cubicBezTo>
                      <a:pt x="2" y="20"/>
                      <a:pt x="2" y="20"/>
                      <a:pt x="3" y="19"/>
                    </a:cubicBezTo>
                    <a:cubicBezTo>
                      <a:pt x="9" y="10"/>
                      <a:pt x="9" y="10"/>
                      <a:pt x="9" y="10"/>
                    </a:cubicBezTo>
                    <a:cubicBezTo>
                      <a:pt x="9" y="10"/>
                      <a:pt x="9" y="9"/>
                      <a:pt x="9" y="9"/>
                    </a:cubicBezTo>
                    <a:cubicBezTo>
                      <a:pt x="19" y="3"/>
                      <a:pt x="19" y="3"/>
                      <a:pt x="19" y="3"/>
                    </a:cubicBezTo>
                    <a:cubicBezTo>
                      <a:pt x="19" y="3"/>
                      <a:pt x="19" y="3"/>
                      <a:pt x="20" y="3"/>
                    </a:cubicBezTo>
                    <a:cubicBezTo>
                      <a:pt x="25" y="1"/>
                      <a:pt x="25" y="1"/>
                      <a:pt x="25" y="1"/>
                    </a:cubicBezTo>
                    <a:cubicBezTo>
                      <a:pt x="25" y="1"/>
                      <a:pt x="25" y="1"/>
                      <a:pt x="26" y="1"/>
                    </a:cubicBezTo>
                    <a:cubicBezTo>
                      <a:pt x="32" y="0"/>
                      <a:pt x="32" y="0"/>
                      <a:pt x="32" y="0"/>
                    </a:cubicBezTo>
                    <a:cubicBezTo>
                      <a:pt x="470" y="0"/>
                      <a:pt x="470" y="0"/>
                      <a:pt x="470" y="0"/>
                    </a:cubicBezTo>
                    <a:cubicBezTo>
                      <a:pt x="476" y="1"/>
                      <a:pt x="476" y="1"/>
                      <a:pt x="476" y="1"/>
                    </a:cubicBezTo>
                    <a:cubicBezTo>
                      <a:pt x="476" y="1"/>
                      <a:pt x="476" y="1"/>
                      <a:pt x="476" y="1"/>
                    </a:cubicBezTo>
                    <a:cubicBezTo>
                      <a:pt x="482" y="3"/>
                      <a:pt x="482" y="3"/>
                      <a:pt x="482" y="3"/>
                    </a:cubicBezTo>
                    <a:cubicBezTo>
                      <a:pt x="482" y="3"/>
                      <a:pt x="482" y="3"/>
                      <a:pt x="482" y="3"/>
                    </a:cubicBezTo>
                    <a:cubicBezTo>
                      <a:pt x="492" y="9"/>
                      <a:pt x="492" y="9"/>
                      <a:pt x="492" y="9"/>
                    </a:cubicBezTo>
                    <a:cubicBezTo>
                      <a:pt x="492" y="9"/>
                      <a:pt x="492" y="10"/>
                      <a:pt x="492" y="10"/>
                    </a:cubicBezTo>
                    <a:cubicBezTo>
                      <a:pt x="499" y="19"/>
                      <a:pt x="499" y="19"/>
                      <a:pt x="499" y="19"/>
                    </a:cubicBezTo>
                    <a:cubicBezTo>
                      <a:pt x="499" y="20"/>
                      <a:pt x="499" y="20"/>
                      <a:pt x="499" y="20"/>
                    </a:cubicBezTo>
                    <a:cubicBezTo>
                      <a:pt x="501" y="32"/>
                      <a:pt x="501" y="32"/>
                      <a:pt x="501" y="32"/>
                    </a:cubicBezTo>
                    <a:cubicBezTo>
                      <a:pt x="501" y="32"/>
                      <a:pt x="501" y="32"/>
                      <a:pt x="501" y="32"/>
                    </a:cubicBezTo>
                    <a:cubicBezTo>
                      <a:pt x="501" y="291"/>
                      <a:pt x="501" y="291"/>
                      <a:pt x="501" y="291"/>
                    </a:cubicBezTo>
                    <a:cubicBezTo>
                      <a:pt x="501" y="292"/>
                      <a:pt x="501" y="292"/>
                      <a:pt x="501" y="292"/>
                    </a:cubicBezTo>
                    <a:cubicBezTo>
                      <a:pt x="499" y="304"/>
                      <a:pt x="499" y="304"/>
                      <a:pt x="499" y="304"/>
                    </a:cubicBezTo>
                    <a:cubicBezTo>
                      <a:pt x="499" y="304"/>
                      <a:pt x="499" y="304"/>
                      <a:pt x="499" y="304"/>
                    </a:cubicBezTo>
                    <a:cubicBezTo>
                      <a:pt x="492" y="314"/>
                      <a:pt x="492" y="314"/>
                      <a:pt x="492" y="314"/>
                    </a:cubicBezTo>
                    <a:cubicBezTo>
                      <a:pt x="492" y="314"/>
                      <a:pt x="492" y="314"/>
                      <a:pt x="492" y="314"/>
                    </a:cubicBezTo>
                    <a:cubicBezTo>
                      <a:pt x="482" y="321"/>
                      <a:pt x="482" y="321"/>
                      <a:pt x="482" y="321"/>
                    </a:cubicBezTo>
                    <a:cubicBezTo>
                      <a:pt x="482" y="321"/>
                      <a:pt x="482" y="321"/>
                      <a:pt x="482" y="321"/>
                    </a:cubicBezTo>
                    <a:cubicBezTo>
                      <a:pt x="470" y="323"/>
                      <a:pt x="470" y="323"/>
                      <a:pt x="470" y="323"/>
                    </a:cubicBezTo>
                    <a:cubicBezTo>
                      <a:pt x="470" y="323"/>
                      <a:pt x="470" y="323"/>
                      <a:pt x="470" y="323"/>
                    </a:cubicBezTo>
                    <a:cubicBezTo>
                      <a:pt x="32" y="323"/>
                      <a:pt x="32" y="323"/>
                      <a:pt x="32" y="323"/>
                    </a:cubicBezTo>
                    <a:cubicBezTo>
                      <a:pt x="32" y="323"/>
                      <a:pt x="32" y="323"/>
                      <a:pt x="32" y="323"/>
                    </a:cubicBezTo>
                    <a:cubicBezTo>
                      <a:pt x="20" y="321"/>
                      <a:pt x="20" y="321"/>
                      <a:pt x="20" y="321"/>
                    </a:cubicBezTo>
                    <a:cubicBezTo>
                      <a:pt x="20" y="321"/>
                      <a:pt x="19" y="321"/>
                      <a:pt x="19" y="321"/>
                    </a:cubicBezTo>
                    <a:cubicBezTo>
                      <a:pt x="9" y="314"/>
                      <a:pt x="9" y="314"/>
                      <a:pt x="9" y="314"/>
                    </a:cubicBezTo>
                    <a:cubicBezTo>
                      <a:pt x="9" y="314"/>
                      <a:pt x="9" y="314"/>
                      <a:pt x="9" y="314"/>
                    </a:cubicBezTo>
                    <a:cubicBezTo>
                      <a:pt x="3" y="304"/>
                      <a:pt x="3" y="304"/>
                      <a:pt x="3" y="304"/>
                    </a:cubicBezTo>
                    <a:cubicBezTo>
                      <a:pt x="2" y="304"/>
                      <a:pt x="2" y="304"/>
                      <a:pt x="2" y="304"/>
                    </a:cubicBezTo>
                    <a:cubicBezTo>
                      <a:pt x="1" y="298"/>
                      <a:pt x="1" y="298"/>
                      <a:pt x="1" y="298"/>
                    </a:cubicBezTo>
                    <a:cubicBezTo>
                      <a:pt x="1" y="298"/>
                      <a:pt x="1" y="298"/>
                      <a:pt x="0" y="298"/>
                    </a:cubicBezTo>
                    <a:cubicBezTo>
                      <a:pt x="0" y="292"/>
                      <a:pt x="0" y="292"/>
                      <a:pt x="0" y="292"/>
                    </a:cubicBezTo>
                    <a:lnTo>
                      <a:pt x="0" y="32"/>
                    </a:lnTo>
                    <a:close/>
                    <a:moveTo>
                      <a:pt x="3" y="291"/>
                    </a:moveTo>
                    <a:cubicBezTo>
                      <a:pt x="4" y="298"/>
                      <a:pt x="4" y="298"/>
                      <a:pt x="4" y="298"/>
                    </a:cubicBezTo>
                    <a:cubicBezTo>
                      <a:pt x="4" y="297"/>
                      <a:pt x="4" y="297"/>
                      <a:pt x="4" y="297"/>
                    </a:cubicBezTo>
                    <a:cubicBezTo>
                      <a:pt x="5" y="303"/>
                      <a:pt x="5" y="303"/>
                      <a:pt x="5" y="303"/>
                    </a:cubicBezTo>
                    <a:cubicBezTo>
                      <a:pt x="5" y="302"/>
                      <a:pt x="5" y="302"/>
                      <a:pt x="5" y="302"/>
                    </a:cubicBezTo>
                    <a:cubicBezTo>
                      <a:pt x="12" y="312"/>
                      <a:pt x="12" y="312"/>
                      <a:pt x="12" y="312"/>
                    </a:cubicBezTo>
                    <a:cubicBezTo>
                      <a:pt x="11" y="311"/>
                      <a:pt x="11" y="311"/>
                      <a:pt x="11" y="311"/>
                    </a:cubicBezTo>
                    <a:cubicBezTo>
                      <a:pt x="21" y="318"/>
                      <a:pt x="21" y="318"/>
                      <a:pt x="21" y="318"/>
                    </a:cubicBezTo>
                    <a:cubicBezTo>
                      <a:pt x="20" y="318"/>
                      <a:pt x="20" y="318"/>
                      <a:pt x="20" y="318"/>
                    </a:cubicBezTo>
                    <a:cubicBezTo>
                      <a:pt x="32" y="320"/>
                      <a:pt x="32" y="320"/>
                      <a:pt x="32" y="320"/>
                    </a:cubicBezTo>
                    <a:cubicBezTo>
                      <a:pt x="32" y="320"/>
                      <a:pt x="32" y="320"/>
                      <a:pt x="32" y="320"/>
                    </a:cubicBezTo>
                    <a:cubicBezTo>
                      <a:pt x="470" y="320"/>
                      <a:pt x="470" y="320"/>
                      <a:pt x="470" y="320"/>
                    </a:cubicBezTo>
                    <a:cubicBezTo>
                      <a:pt x="469" y="320"/>
                      <a:pt x="469" y="320"/>
                      <a:pt x="469" y="320"/>
                    </a:cubicBezTo>
                    <a:cubicBezTo>
                      <a:pt x="481" y="318"/>
                      <a:pt x="481" y="318"/>
                      <a:pt x="481" y="318"/>
                    </a:cubicBezTo>
                    <a:cubicBezTo>
                      <a:pt x="481" y="318"/>
                      <a:pt x="481" y="318"/>
                      <a:pt x="481" y="318"/>
                    </a:cubicBezTo>
                    <a:cubicBezTo>
                      <a:pt x="490" y="311"/>
                      <a:pt x="490" y="311"/>
                      <a:pt x="490" y="311"/>
                    </a:cubicBezTo>
                    <a:cubicBezTo>
                      <a:pt x="490" y="312"/>
                      <a:pt x="490" y="312"/>
                      <a:pt x="490" y="312"/>
                    </a:cubicBezTo>
                    <a:cubicBezTo>
                      <a:pt x="496" y="302"/>
                      <a:pt x="496" y="302"/>
                      <a:pt x="496" y="302"/>
                    </a:cubicBezTo>
                    <a:cubicBezTo>
                      <a:pt x="496" y="303"/>
                      <a:pt x="496" y="303"/>
                      <a:pt x="496" y="303"/>
                    </a:cubicBezTo>
                    <a:cubicBezTo>
                      <a:pt x="498" y="291"/>
                      <a:pt x="498" y="291"/>
                      <a:pt x="498" y="291"/>
                    </a:cubicBezTo>
                    <a:cubicBezTo>
                      <a:pt x="498" y="291"/>
                      <a:pt x="498" y="291"/>
                      <a:pt x="498" y="291"/>
                    </a:cubicBezTo>
                    <a:cubicBezTo>
                      <a:pt x="498" y="32"/>
                      <a:pt x="498" y="32"/>
                      <a:pt x="498" y="32"/>
                    </a:cubicBezTo>
                    <a:cubicBezTo>
                      <a:pt x="498" y="32"/>
                      <a:pt x="498" y="32"/>
                      <a:pt x="498" y="32"/>
                    </a:cubicBezTo>
                    <a:cubicBezTo>
                      <a:pt x="496" y="21"/>
                      <a:pt x="496" y="21"/>
                      <a:pt x="496" y="21"/>
                    </a:cubicBezTo>
                    <a:cubicBezTo>
                      <a:pt x="496" y="21"/>
                      <a:pt x="496" y="21"/>
                      <a:pt x="496" y="21"/>
                    </a:cubicBezTo>
                    <a:cubicBezTo>
                      <a:pt x="490" y="12"/>
                      <a:pt x="490" y="12"/>
                      <a:pt x="490" y="12"/>
                    </a:cubicBezTo>
                    <a:cubicBezTo>
                      <a:pt x="490" y="12"/>
                      <a:pt x="490" y="12"/>
                      <a:pt x="490" y="12"/>
                    </a:cubicBezTo>
                    <a:cubicBezTo>
                      <a:pt x="481" y="6"/>
                      <a:pt x="481" y="6"/>
                      <a:pt x="481" y="6"/>
                    </a:cubicBezTo>
                    <a:cubicBezTo>
                      <a:pt x="481" y="6"/>
                      <a:pt x="481" y="6"/>
                      <a:pt x="481" y="6"/>
                    </a:cubicBezTo>
                    <a:cubicBezTo>
                      <a:pt x="475" y="4"/>
                      <a:pt x="475" y="4"/>
                      <a:pt x="475" y="4"/>
                    </a:cubicBezTo>
                    <a:cubicBezTo>
                      <a:pt x="476" y="4"/>
                      <a:pt x="476" y="4"/>
                      <a:pt x="476" y="4"/>
                    </a:cubicBezTo>
                    <a:cubicBezTo>
                      <a:pt x="470" y="3"/>
                      <a:pt x="470" y="3"/>
                      <a:pt x="470" y="3"/>
                    </a:cubicBezTo>
                    <a:cubicBezTo>
                      <a:pt x="32" y="3"/>
                      <a:pt x="32" y="3"/>
                      <a:pt x="32" y="3"/>
                    </a:cubicBezTo>
                    <a:cubicBezTo>
                      <a:pt x="26" y="4"/>
                      <a:pt x="26" y="4"/>
                      <a:pt x="26" y="4"/>
                    </a:cubicBezTo>
                    <a:cubicBezTo>
                      <a:pt x="26" y="4"/>
                      <a:pt x="26" y="4"/>
                      <a:pt x="26" y="4"/>
                    </a:cubicBezTo>
                    <a:cubicBezTo>
                      <a:pt x="21" y="6"/>
                      <a:pt x="21" y="6"/>
                      <a:pt x="21" y="6"/>
                    </a:cubicBezTo>
                    <a:cubicBezTo>
                      <a:pt x="21" y="6"/>
                      <a:pt x="21" y="6"/>
                      <a:pt x="21" y="6"/>
                    </a:cubicBezTo>
                    <a:cubicBezTo>
                      <a:pt x="11" y="12"/>
                      <a:pt x="11" y="12"/>
                      <a:pt x="11" y="12"/>
                    </a:cubicBezTo>
                    <a:cubicBezTo>
                      <a:pt x="12" y="12"/>
                      <a:pt x="12" y="12"/>
                      <a:pt x="12" y="12"/>
                    </a:cubicBezTo>
                    <a:cubicBezTo>
                      <a:pt x="5" y="21"/>
                      <a:pt x="5" y="21"/>
                      <a:pt x="5" y="21"/>
                    </a:cubicBezTo>
                    <a:cubicBezTo>
                      <a:pt x="5" y="21"/>
                      <a:pt x="5" y="21"/>
                      <a:pt x="5" y="21"/>
                    </a:cubicBezTo>
                    <a:cubicBezTo>
                      <a:pt x="4" y="27"/>
                      <a:pt x="4" y="27"/>
                      <a:pt x="4" y="27"/>
                    </a:cubicBezTo>
                    <a:cubicBezTo>
                      <a:pt x="4" y="26"/>
                      <a:pt x="4" y="26"/>
                      <a:pt x="4" y="26"/>
                    </a:cubicBezTo>
                    <a:cubicBezTo>
                      <a:pt x="3" y="32"/>
                      <a:pt x="3" y="32"/>
                      <a:pt x="3" y="32"/>
                    </a:cubicBezTo>
                    <a:lnTo>
                      <a:pt x="3" y="291"/>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5" name="Freeform 93"/>
              <p:cNvSpPr>
                <a:spLocks/>
              </p:cNvSpPr>
              <p:nvPr/>
            </p:nvSpPr>
            <p:spPr bwMode="auto">
              <a:xfrm>
                <a:off x="6022980" y="5205402"/>
                <a:ext cx="1316039" cy="790573"/>
              </a:xfrm>
              <a:custGeom>
                <a:avLst/>
                <a:gdLst>
                  <a:gd name="T0" fmla="*/ 0 w 465"/>
                  <a:gd name="T1" fmla="*/ 2147483647 h 279"/>
                  <a:gd name="T2" fmla="*/ 2147483647 w 465"/>
                  <a:gd name="T3" fmla="*/ 0 h 279"/>
                  <a:gd name="T4" fmla="*/ 2147483647 w 465"/>
                  <a:gd name="T5" fmla="*/ 0 h 279"/>
                  <a:gd name="T6" fmla="*/ 2147483647 w 465"/>
                  <a:gd name="T7" fmla="*/ 0 h 279"/>
                  <a:gd name="T8" fmla="*/ 2147483647 w 465"/>
                  <a:gd name="T9" fmla="*/ 0 h 279"/>
                  <a:gd name="T10" fmla="*/ 2147483647 w 465"/>
                  <a:gd name="T11" fmla="*/ 0 h 279"/>
                  <a:gd name="T12" fmla="*/ 2147483647 w 465"/>
                  <a:gd name="T13" fmla="*/ 2147483647 h 279"/>
                  <a:gd name="T14" fmla="*/ 2147483647 w 465"/>
                  <a:gd name="T15" fmla="*/ 2147483647 h 279"/>
                  <a:gd name="T16" fmla="*/ 2147483647 w 465"/>
                  <a:gd name="T17" fmla="*/ 2147483647 h 279"/>
                  <a:gd name="T18" fmla="*/ 2147483647 w 465"/>
                  <a:gd name="T19" fmla="*/ 2147483647 h 279"/>
                  <a:gd name="T20" fmla="*/ 2147483647 w 465"/>
                  <a:gd name="T21" fmla="*/ 2147483647 h 279"/>
                  <a:gd name="T22" fmla="*/ 2147483647 w 465"/>
                  <a:gd name="T23" fmla="*/ 2147483647 h 279"/>
                  <a:gd name="T24" fmla="*/ 2147483647 w 465"/>
                  <a:gd name="T25" fmla="*/ 2147483647 h 279"/>
                  <a:gd name="T26" fmla="*/ 2147483647 w 465"/>
                  <a:gd name="T27" fmla="*/ 2147483647 h 279"/>
                  <a:gd name="T28" fmla="*/ 2147483647 w 465"/>
                  <a:gd name="T29" fmla="*/ 2147483647 h 279"/>
                  <a:gd name="T30" fmla="*/ 2147483647 w 465"/>
                  <a:gd name="T31" fmla="*/ 2147483647 h 279"/>
                  <a:gd name="T32" fmla="*/ 0 w 465"/>
                  <a:gd name="T33" fmla="*/ 2147483647 h 279"/>
                  <a:gd name="T34" fmla="*/ 0 w 465"/>
                  <a:gd name="T35" fmla="*/ 2147483647 h 279"/>
                  <a:gd name="T36" fmla="*/ 0 w 465"/>
                  <a:gd name="T37" fmla="*/ 2147483647 h 2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5"/>
                  <a:gd name="T58" fmla="*/ 0 h 279"/>
                  <a:gd name="T59" fmla="*/ 465 w 465"/>
                  <a:gd name="T60" fmla="*/ 279 h 2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5" h="279">
                    <a:moveTo>
                      <a:pt x="0" y="26"/>
                    </a:moveTo>
                    <a:cubicBezTo>
                      <a:pt x="0" y="12"/>
                      <a:pt x="12" y="0"/>
                      <a:pt x="27" y="0"/>
                    </a:cubicBezTo>
                    <a:cubicBezTo>
                      <a:pt x="27" y="0"/>
                      <a:pt x="27" y="0"/>
                      <a:pt x="27" y="0"/>
                    </a:cubicBezTo>
                    <a:cubicBezTo>
                      <a:pt x="27" y="0"/>
                      <a:pt x="27" y="0"/>
                      <a:pt x="27" y="0"/>
                    </a:cubicBezTo>
                    <a:cubicBezTo>
                      <a:pt x="439" y="0"/>
                      <a:pt x="439" y="0"/>
                      <a:pt x="439" y="0"/>
                    </a:cubicBezTo>
                    <a:cubicBezTo>
                      <a:pt x="439" y="0"/>
                      <a:pt x="439" y="0"/>
                      <a:pt x="439" y="0"/>
                    </a:cubicBezTo>
                    <a:cubicBezTo>
                      <a:pt x="453" y="0"/>
                      <a:pt x="465" y="12"/>
                      <a:pt x="465" y="26"/>
                    </a:cubicBezTo>
                    <a:cubicBezTo>
                      <a:pt x="465" y="26"/>
                      <a:pt x="465" y="26"/>
                      <a:pt x="465" y="26"/>
                    </a:cubicBezTo>
                    <a:cubicBezTo>
                      <a:pt x="465" y="26"/>
                      <a:pt x="465" y="26"/>
                      <a:pt x="465" y="26"/>
                    </a:cubicBezTo>
                    <a:cubicBezTo>
                      <a:pt x="465" y="253"/>
                      <a:pt x="465" y="253"/>
                      <a:pt x="465" y="253"/>
                    </a:cubicBezTo>
                    <a:cubicBezTo>
                      <a:pt x="465" y="253"/>
                      <a:pt x="465" y="253"/>
                      <a:pt x="465" y="253"/>
                    </a:cubicBezTo>
                    <a:cubicBezTo>
                      <a:pt x="465" y="268"/>
                      <a:pt x="453" y="279"/>
                      <a:pt x="439" y="279"/>
                    </a:cubicBezTo>
                    <a:cubicBezTo>
                      <a:pt x="439" y="279"/>
                      <a:pt x="439" y="279"/>
                      <a:pt x="439" y="279"/>
                    </a:cubicBezTo>
                    <a:cubicBezTo>
                      <a:pt x="439" y="279"/>
                      <a:pt x="439" y="279"/>
                      <a:pt x="439" y="279"/>
                    </a:cubicBezTo>
                    <a:cubicBezTo>
                      <a:pt x="27" y="279"/>
                      <a:pt x="27" y="279"/>
                      <a:pt x="27" y="279"/>
                    </a:cubicBezTo>
                    <a:cubicBezTo>
                      <a:pt x="27" y="279"/>
                      <a:pt x="27" y="279"/>
                      <a:pt x="27" y="279"/>
                    </a:cubicBezTo>
                    <a:cubicBezTo>
                      <a:pt x="12" y="279"/>
                      <a:pt x="0" y="268"/>
                      <a:pt x="0" y="253"/>
                    </a:cubicBezTo>
                    <a:cubicBezTo>
                      <a:pt x="0" y="253"/>
                      <a:pt x="0" y="253"/>
                      <a:pt x="0" y="253"/>
                    </a:cubicBezTo>
                    <a:lnTo>
                      <a:pt x="0" y="26"/>
                    </a:lnTo>
                    <a:close/>
                  </a:path>
                </a:pathLst>
              </a:custGeom>
              <a:solidFill>
                <a:srgbClr val="DED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6" name="Freeform 94"/>
              <p:cNvSpPr>
                <a:spLocks noEditPoints="1"/>
              </p:cNvSpPr>
              <p:nvPr/>
            </p:nvSpPr>
            <p:spPr bwMode="auto">
              <a:xfrm>
                <a:off x="6019806" y="5200641"/>
                <a:ext cx="1323976" cy="801686"/>
              </a:xfrm>
              <a:custGeom>
                <a:avLst/>
                <a:gdLst>
                  <a:gd name="T0" fmla="*/ 0 w 468"/>
                  <a:gd name="T1" fmla="*/ 2147483647 h 283"/>
                  <a:gd name="T2" fmla="*/ 2147483647 w 468"/>
                  <a:gd name="T3" fmla="*/ 2147483647 h 283"/>
                  <a:gd name="T4" fmla="*/ 2147483647 w 468"/>
                  <a:gd name="T5" fmla="*/ 2147483647 h 283"/>
                  <a:gd name="T6" fmla="*/ 2147483647 w 468"/>
                  <a:gd name="T7" fmla="*/ 2147483647 h 283"/>
                  <a:gd name="T8" fmla="*/ 2147483647 w 468"/>
                  <a:gd name="T9" fmla="*/ 0 h 283"/>
                  <a:gd name="T10" fmla="*/ 2147483647 w 468"/>
                  <a:gd name="T11" fmla="*/ 2147483647 h 283"/>
                  <a:gd name="T12" fmla="*/ 2147483647 w 468"/>
                  <a:gd name="T13" fmla="*/ 2147483647 h 283"/>
                  <a:gd name="T14" fmla="*/ 2147483647 w 468"/>
                  <a:gd name="T15" fmla="*/ 2147483647 h 283"/>
                  <a:gd name="T16" fmla="*/ 2147483647 w 468"/>
                  <a:gd name="T17" fmla="*/ 2147483647 h 283"/>
                  <a:gd name="T18" fmla="*/ 2147483647 w 468"/>
                  <a:gd name="T19" fmla="*/ 2147483647 h 283"/>
                  <a:gd name="T20" fmla="*/ 2147483647 w 468"/>
                  <a:gd name="T21" fmla="*/ 2147483647 h 283"/>
                  <a:gd name="T22" fmla="*/ 2147483647 w 468"/>
                  <a:gd name="T23" fmla="*/ 2147483647 h 283"/>
                  <a:gd name="T24" fmla="*/ 2147483647 w 468"/>
                  <a:gd name="T25" fmla="*/ 2147483647 h 283"/>
                  <a:gd name="T26" fmla="*/ 2147483647 w 468"/>
                  <a:gd name="T27" fmla="*/ 2147483647 h 283"/>
                  <a:gd name="T28" fmla="*/ 2147483647 w 468"/>
                  <a:gd name="T29" fmla="*/ 2147483647 h 283"/>
                  <a:gd name="T30" fmla="*/ 2147483647 w 468"/>
                  <a:gd name="T31" fmla="*/ 2147483647 h 283"/>
                  <a:gd name="T32" fmla="*/ 2147483647 w 468"/>
                  <a:gd name="T33" fmla="*/ 2147483647 h 283"/>
                  <a:gd name="T34" fmla="*/ 2147483647 w 468"/>
                  <a:gd name="T35" fmla="*/ 2147483647 h 283"/>
                  <a:gd name="T36" fmla="*/ 2147483647 w 468"/>
                  <a:gd name="T37" fmla="*/ 2147483647 h 283"/>
                  <a:gd name="T38" fmla="*/ 0 w 468"/>
                  <a:gd name="T39" fmla="*/ 2147483647 h 283"/>
                  <a:gd name="T40" fmla="*/ 2147483647 w 468"/>
                  <a:gd name="T41" fmla="*/ 2147483647 h 283"/>
                  <a:gd name="T42" fmla="*/ 2147483647 w 468"/>
                  <a:gd name="T43" fmla="*/ 2147483647 h 283"/>
                  <a:gd name="T44" fmla="*/ 2147483647 w 468"/>
                  <a:gd name="T45" fmla="*/ 2147483647 h 283"/>
                  <a:gd name="T46" fmla="*/ 2147483647 w 468"/>
                  <a:gd name="T47" fmla="*/ 2147483647 h 283"/>
                  <a:gd name="T48" fmla="*/ 2147483647 w 468"/>
                  <a:gd name="T49" fmla="*/ 2147483647 h 283"/>
                  <a:gd name="T50" fmla="*/ 2147483647 w 468"/>
                  <a:gd name="T51" fmla="*/ 2147483647 h 283"/>
                  <a:gd name="T52" fmla="*/ 2147483647 w 468"/>
                  <a:gd name="T53" fmla="*/ 2147483647 h 283"/>
                  <a:gd name="T54" fmla="*/ 2147483647 w 468"/>
                  <a:gd name="T55" fmla="*/ 2147483647 h 283"/>
                  <a:gd name="T56" fmla="*/ 2147483647 w 468"/>
                  <a:gd name="T57" fmla="*/ 2147483647 h 283"/>
                  <a:gd name="T58" fmla="*/ 2147483647 w 468"/>
                  <a:gd name="T59" fmla="*/ 2147483647 h 283"/>
                  <a:gd name="T60" fmla="*/ 2147483647 w 468"/>
                  <a:gd name="T61" fmla="*/ 2147483647 h 283"/>
                  <a:gd name="T62" fmla="*/ 2147483647 w 468"/>
                  <a:gd name="T63" fmla="*/ 2147483647 h 283"/>
                  <a:gd name="T64" fmla="*/ 2147483647 w 468"/>
                  <a:gd name="T65" fmla="*/ 2147483647 h 283"/>
                  <a:gd name="T66" fmla="*/ 2147483647 w 468"/>
                  <a:gd name="T67" fmla="*/ 2147483647 h 283"/>
                  <a:gd name="T68" fmla="*/ 2147483647 w 468"/>
                  <a:gd name="T69" fmla="*/ 2147483647 h 283"/>
                  <a:gd name="T70" fmla="*/ 2147483647 w 468"/>
                  <a:gd name="T71" fmla="*/ 2147483647 h 283"/>
                  <a:gd name="T72" fmla="*/ 2147483647 w 468"/>
                  <a:gd name="T73" fmla="*/ 2147483647 h 283"/>
                  <a:gd name="T74" fmla="*/ 2147483647 w 468"/>
                  <a:gd name="T75" fmla="*/ 2147483647 h 283"/>
                  <a:gd name="T76" fmla="*/ 2147483647 w 468"/>
                  <a:gd name="T77" fmla="*/ 2147483647 h 283"/>
                  <a:gd name="T78" fmla="*/ 2147483647 w 468"/>
                  <a:gd name="T79" fmla="*/ 2147483647 h 283"/>
                  <a:gd name="T80" fmla="*/ 2147483647 w 468"/>
                  <a:gd name="T81" fmla="*/ 2147483647 h 2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8"/>
                  <a:gd name="T124" fmla="*/ 0 h 283"/>
                  <a:gd name="T125" fmla="*/ 468 w 468"/>
                  <a:gd name="T126" fmla="*/ 283 h 2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8" h="283">
                    <a:moveTo>
                      <a:pt x="0" y="28"/>
                    </a:moveTo>
                    <a:cubicBezTo>
                      <a:pt x="0" y="28"/>
                      <a:pt x="0" y="28"/>
                      <a:pt x="0" y="28"/>
                    </a:cubicBezTo>
                    <a:cubicBezTo>
                      <a:pt x="2" y="18"/>
                      <a:pt x="2" y="18"/>
                      <a:pt x="2" y="18"/>
                    </a:cubicBezTo>
                    <a:cubicBezTo>
                      <a:pt x="2" y="18"/>
                      <a:pt x="2" y="18"/>
                      <a:pt x="2" y="17"/>
                    </a:cubicBezTo>
                    <a:cubicBezTo>
                      <a:pt x="8" y="9"/>
                      <a:pt x="8" y="9"/>
                      <a:pt x="8" y="9"/>
                    </a:cubicBezTo>
                    <a:cubicBezTo>
                      <a:pt x="8" y="9"/>
                      <a:pt x="8" y="9"/>
                      <a:pt x="8" y="9"/>
                    </a:cubicBezTo>
                    <a:cubicBezTo>
                      <a:pt x="17" y="3"/>
                      <a:pt x="17" y="3"/>
                      <a:pt x="17" y="3"/>
                    </a:cubicBezTo>
                    <a:cubicBezTo>
                      <a:pt x="17" y="3"/>
                      <a:pt x="17" y="3"/>
                      <a:pt x="17" y="3"/>
                    </a:cubicBezTo>
                    <a:cubicBezTo>
                      <a:pt x="28" y="1"/>
                      <a:pt x="28" y="1"/>
                      <a:pt x="28" y="1"/>
                    </a:cubicBezTo>
                    <a:cubicBezTo>
                      <a:pt x="28" y="0"/>
                      <a:pt x="28" y="0"/>
                      <a:pt x="28" y="0"/>
                    </a:cubicBezTo>
                    <a:cubicBezTo>
                      <a:pt x="440" y="0"/>
                      <a:pt x="440" y="0"/>
                      <a:pt x="440" y="0"/>
                    </a:cubicBezTo>
                    <a:cubicBezTo>
                      <a:pt x="440" y="0"/>
                      <a:pt x="440" y="1"/>
                      <a:pt x="440" y="1"/>
                    </a:cubicBezTo>
                    <a:cubicBezTo>
                      <a:pt x="450" y="3"/>
                      <a:pt x="450" y="3"/>
                      <a:pt x="450" y="3"/>
                    </a:cubicBezTo>
                    <a:cubicBezTo>
                      <a:pt x="450" y="3"/>
                      <a:pt x="451" y="3"/>
                      <a:pt x="451" y="3"/>
                    </a:cubicBezTo>
                    <a:cubicBezTo>
                      <a:pt x="459" y="9"/>
                      <a:pt x="459" y="9"/>
                      <a:pt x="459" y="9"/>
                    </a:cubicBezTo>
                    <a:cubicBezTo>
                      <a:pt x="459" y="9"/>
                      <a:pt x="460" y="9"/>
                      <a:pt x="460" y="9"/>
                    </a:cubicBezTo>
                    <a:cubicBezTo>
                      <a:pt x="465" y="17"/>
                      <a:pt x="465" y="17"/>
                      <a:pt x="465" y="17"/>
                    </a:cubicBezTo>
                    <a:cubicBezTo>
                      <a:pt x="465" y="18"/>
                      <a:pt x="465" y="18"/>
                      <a:pt x="465" y="18"/>
                    </a:cubicBezTo>
                    <a:cubicBezTo>
                      <a:pt x="468" y="28"/>
                      <a:pt x="468" y="28"/>
                      <a:pt x="468" y="28"/>
                    </a:cubicBezTo>
                    <a:cubicBezTo>
                      <a:pt x="468" y="28"/>
                      <a:pt x="468" y="28"/>
                      <a:pt x="468" y="28"/>
                    </a:cubicBezTo>
                    <a:cubicBezTo>
                      <a:pt x="468" y="255"/>
                      <a:pt x="468" y="255"/>
                      <a:pt x="468" y="255"/>
                    </a:cubicBezTo>
                    <a:cubicBezTo>
                      <a:pt x="468" y="255"/>
                      <a:pt x="468" y="255"/>
                      <a:pt x="468" y="255"/>
                    </a:cubicBezTo>
                    <a:cubicBezTo>
                      <a:pt x="465" y="266"/>
                      <a:pt x="465" y="266"/>
                      <a:pt x="465" y="266"/>
                    </a:cubicBezTo>
                    <a:cubicBezTo>
                      <a:pt x="465" y="266"/>
                      <a:pt x="465" y="266"/>
                      <a:pt x="465" y="266"/>
                    </a:cubicBezTo>
                    <a:cubicBezTo>
                      <a:pt x="460" y="275"/>
                      <a:pt x="460" y="275"/>
                      <a:pt x="460" y="275"/>
                    </a:cubicBezTo>
                    <a:cubicBezTo>
                      <a:pt x="459" y="275"/>
                      <a:pt x="459" y="275"/>
                      <a:pt x="459" y="275"/>
                    </a:cubicBezTo>
                    <a:cubicBezTo>
                      <a:pt x="451" y="281"/>
                      <a:pt x="451" y="281"/>
                      <a:pt x="451" y="281"/>
                    </a:cubicBezTo>
                    <a:cubicBezTo>
                      <a:pt x="451" y="281"/>
                      <a:pt x="450" y="281"/>
                      <a:pt x="450" y="281"/>
                    </a:cubicBezTo>
                    <a:cubicBezTo>
                      <a:pt x="440" y="283"/>
                      <a:pt x="440" y="283"/>
                      <a:pt x="440" y="283"/>
                    </a:cubicBezTo>
                    <a:cubicBezTo>
                      <a:pt x="440" y="283"/>
                      <a:pt x="440" y="283"/>
                      <a:pt x="440" y="283"/>
                    </a:cubicBezTo>
                    <a:cubicBezTo>
                      <a:pt x="28" y="283"/>
                      <a:pt x="28" y="283"/>
                      <a:pt x="28" y="283"/>
                    </a:cubicBezTo>
                    <a:cubicBezTo>
                      <a:pt x="28" y="283"/>
                      <a:pt x="28" y="283"/>
                      <a:pt x="28" y="283"/>
                    </a:cubicBezTo>
                    <a:cubicBezTo>
                      <a:pt x="17" y="281"/>
                      <a:pt x="17" y="281"/>
                      <a:pt x="17" y="281"/>
                    </a:cubicBezTo>
                    <a:cubicBezTo>
                      <a:pt x="17" y="281"/>
                      <a:pt x="17" y="281"/>
                      <a:pt x="17" y="281"/>
                    </a:cubicBezTo>
                    <a:cubicBezTo>
                      <a:pt x="8" y="275"/>
                      <a:pt x="8" y="275"/>
                      <a:pt x="8" y="275"/>
                    </a:cubicBezTo>
                    <a:cubicBezTo>
                      <a:pt x="8" y="275"/>
                      <a:pt x="8" y="275"/>
                      <a:pt x="8" y="275"/>
                    </a:cubicBezTo>
                    <a:cubicBezTo>
                      <a:pt x="2" y="266"/>
                      <a:pt x="2" y="266"/>
                      <a:pt x="2" y="266"/>
                    </a:cubicBezTo>
                    <a:cubicBezTo>
                      <a:pt x="2" y="266"/>
                      <a:pt x="2" y="266"/>
                      <a:pt x="2" y="266"/>
                    </a:cubicBezTo>
                    <a:cubicBezTo>
                      <a:pt x="0" y="255"/>
                      <a:pt x="0" y="255"/>
                      <a:pt x="0" y="255"/>
                    </a:cubicBezTo>
                    <a:cubicBezTo>
                      <a:pt x="0" y="255"/>
                      <a:pt x="0" y="255"/>
                      <a:pt x="0" y="255"/>
                    </a:cubicBezTo>
                    <a:lnTo>
                      <a:pt x="0" y="28"/>
                    </a:lnTo>
                    <a:close/>
                    <a:moveTo>
                      <a:pt x="3" y="255"/>
                    </a:moveTo>
                    <a:cubicBezTo>
                      <a:pt x="3" y="255"/>
                      <a:pt x="3" y="255"/>
                      <a:pt x="3" y="255"/>
                    </a:cubicBezTo>
                    <a:cubicBezTo>
                      <a:pt x="5" y="265"/>
                      <a:pt x="5" y="265"/>
                      <a:pt x="5" y="265"/>
                    </a:cubicBezTo>
                    <a:cubicBezTo>
                      <a:pt x="5" y="265"/>
                      <a:pt x="5" y="265"/>
                      <a:pt x="5" y="265"/>
                    </a:cubicBezTo>
                    <a:cubicBezTo>
                      <a:pt x="11" y="273"/>
                      <a:pt x="11" y="273"/>
                      <a:pt x="11" y="273"/>
                    </a:cubicBezTo>
                    <a:cubicBezTo>
                      <a:pt x="10" y="272"/>
                      <a:pt x="10" y="272"/>
                      <a:pt x="10" y="272"/>
                    </a:cubicBezTo>
                    <a:cubicBezTo>
                      <a:pt x="19" y="278"/>
                      <a:pt x="19" y="278"/>
                      <a:pt x="19" y="278"/>
                    </a:cubicBezTo>
                    <a:cubicBezTo>
                      <a:pt x="18" y="278"/>
                      <a:pt x="18" y="278"/>
                      <a:pt x="18" y="278"/>
                    </a:cubicBezTo>
                    <a:cubicBezTo>
                      <a:pt x="28" y="280"/>
                      <a:pt x="28" y="280"/>
                      <a:pt x="28" y="280"/>
                    </a:cubicBezTo>
                    <a:cubicBezTo>
                      <a:pt x="28" y="280"/>
                      <a:pt x="28" y="280"/>
                      <a:pt x="28" y="280"/>
                    </a:cubicBezTo>
                    <a:cubicBezTo>
                      <a:pt x="440" y="280"/>
                      <a:pt x="440" y="280"/>
                      <a:pt x="440" y="280"/>
                    </a:cubicBezTo>
                    <a:cubicBezTo>
                      <a:pt x="439" y="280"/>
                      <a:pt x="439" y="280"/>
                      <a:pt x="439" y="280"/>
                    </a:cubicBezTo>
                    <a:cubicBezTo>
                      <a:pt x="450" y="278"/>
                      <a:pt x="450" y="278"/>
                      <a:pt x="450" y="278"/>
                    </a:cubicBezTo>
                    <a:cubicBezTo>
                      <a:pt x="449" y="278"/>
                      <a:pt x="449" y="278"/>
                      <a:pt x="449" y="278"/>
                    </a:cubicBezTo>
                    <a:cubicBezTo>
                      <a:pt x="457" y="272"/>
                      <a:pt x="457" y="272"/>
                      <a:pt x="457" y="272"/>
                    </a:cubicBezTo>
                    <a:cubicBezTo>
                      <a:pt x="457" y="273"/>
                      <a:pt x="457" y="273"/>
                      <a:pt x="457" y="273"/>
                    </a:cubicBezTo>
                    <a:cubicBezTo>
                      <a:pt x="462" y="265"/>
                      <a:pt x="462" y="265"/>
                      <a:pt x="462" y="265"/>
                    </a:cubicBezTo>
                    <a:cubicBezTo>
                      <a:pt x="462" y="265"/>
                      <a:pt x="462" y="265"/>
                      <a:pt x="462" y="265"/>
                    </a:cubicBezTo>
                    <a:cubicBezTo>
                      <a:pt x="464" y="255"/>
                      <a:pt x="464" y="255"/>
                      <a:pt x="464" y="255"/>
                    </a:cubicBezTo>
                    <a:cubicBezTo>
                      <a:pt x="464" y="255"/>
                      <a:pt x="464" y="255"/>
                      <a:pt x="464" y="255"/>
                    </a:cubicBezTo>
                    <a:cubicBezTo>
                      <a:pt x="464" y="28"/>
                      <a:pt x="464" y="28"/>
                      <a:pt x="464" y="28"/>
                    </a:cubicBezTo>
                    <a:cubicBezTo>
                      <a:pt x="464" y="29"/>
                      <a:pt x="464" y="29"/>
                      <a:pt x="464" y="29"/>
                    </a:cubicBezTo>
                    <a:cubicBezTo>
                      <a:pt x="462" y="19"/>
                      <a:pt x="462" y="19"/>
                      <a:pt x="462" y="19"/>
                    </a:cubicBezTo>
                    <a:cubicBezTo>
                      <a:pt x="462" y="19"/>
                      <a:pt x="462" y="19"/>
                      <a:pt x="462" y="19"/>
                    </a:cubicBezTo>
                    <a:cubicBezTo>
                      <a:pt x="457" y="11"/>
                      <a:pt x="457" y="11"/>
                      <a:pt x="457" y="11"/>
                    </a:cubicBezTo>
                    <a:cubicBezTo>
                      <a:pt x="457" y="11"/>
                      <a:pt x="457" y="11"/>
                      <a:pt x="457" y="11"/>
                    </a:cubicBezTo>
                    <a:cubicBezTo>
                      <a:pt x="449" y="6"/>
                      <a:pt x="449" y="6"/>
                      <a:pt x="449" y="6"/>
                    </a:cubicBezTo>
                    <a:cubicBezTo>
                      <a:pt x="450" y="6"/>
                      <a:pt x="450" y="6"/>
                      <a:pt x="450" y="6"/>
                    </a:cubicBezTo>
                    <a:cubicBezTo>
                      <a:pt x="439" y="4"/>
                      <a:pt x="439" y="4"/>
                      <a:pt x="439" y="4"/>
                    </a:cubicBezTo>
                    <a:cubicBezTo>
                      <a:pt x="440" y="4"/>
                      <a:pt x="440" y="4"/>
                      <a:pt x="440" y="4"/>
                    </a:cubicBezTo>
                    <a:cubicBezTo>
                      <a:pt x="28" y="4"/>
                      <a:pt x="28" y="4"/>
                      <a:pt x="28" y="4"/>
                    </a:cubicBezTo>
                    <a:cubicBezTo>
                      <a:pt x="28" y="4"/>
                      <a:pt x="28" y="4"/>
                      <a:pt x="28" y="4"/>
                    </a:cubicBezTo>
                    <a:cubicBezTo>
                      <a:pt x="18" y="6"/>
                      <a:pt x="18" y="6"/>
                      <a:pt x="18" y="6"/>
                    </a:cubicBezTo>
                    <a:cubicBezTo>
                      <a:pt x="19" y="6"/>
                      <a:pt x="19" y="6"/>
                      <a:pt x="19" y="6"/>
                    </a:cubicBezTo>
                    <a:cubicBezTo>
                      <a:pt x="10" y="11"/>
                      <a:pt x="10" y="11"/>
                      <a:pt x="10" y="11"/>
                    </a:cubicBezTo>
                    <a:cubicBezTo>
                      <a:pt x="11" y="11"/>
                      <a:pt x="11" y="11"/>
                      <a:pt x="11" y="11"/>
                    </a:cubicBezTo>
                    <a:cubicBezTo>
                      <a:pt x="5" y="19"/>
                      <a:pt x="5" y="19"/>
                      <a:pt x="5" y="19"/>
                    </a:cubicBezTo>
                    <a:cubicBezTo>
                      <a:pt x="5" y="19"/>
                      <a:pt x="5" y="19"/>
                      <a:pt x="5" y="19"/>
                    </a:cubicBezTo>
                    <a:cubicBezTo>
                      <a:pt x="3" y="29"/>
                      <a:pt x="3" y="29"/>
                      <a:pt x="3" y="29"/>
                    </a:cubicBezTo>
                    <a:cubicBezTo>
                      <a:pt x="3" y="28"/>
                      <a:pt x="3" y="28"/>
                      <a:pt x="3" y="28"/>
                    </a:cubicBezTo>
                    <a:lnTo>
                      <a:pt x="3" y="255"/>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7" name="Freeform 95"/>
              <p:cNvSpPr>
                <a:spLocks/>
              </p:cNvSpPr>
              <p:nvPr/>
            </p:nvSpPr>
            <p:spPr bwMode="auto">
              <a:xfrm>
                <a:off x="6323019" y="6259503"/>
                <a:ext cx="704851" cy="104775"/>
              </a:xfrm>
              <a:custGeom>
                <a:avLst/>
                <a:gdLst>
                  <a:gd name="T0" fmla="*/ 0 w 249"/>
                  <a:gd name="T1" fmla="*/ 2147483647 h 37"/>
                  <a:gd name="T2" fmla="*/ 2147483647 w 249"/>
                  <a:gd name="T3" fmla="*/ 0 h 37"/>
                  <a:gd name="T4" fmla="*/ 2147483647 w 249"/>
                  <a:gd name="T5" fmla="*/ 0 h 37"/>
                  <a:gd name="T6" fmla="*/ 2147483647 w 249"/>
                  <a:gd name="T7" fmla="*/ 0 h 37"/>
                  <a:gd name="T8" fmla="*/ 2147483647 w 249"/>
                  <a:gd name="T9" fmla="*/ 0 h 37"/>
                  <a:gd name="T10" fmla="*/ 2147483647 w 249"/>
                  <a:gd name="T11" fmla="*/ 0 h 37"/>
                  <a:gd name="T12" fmla="*/ 2147483647 w 249"/>
                  <a:gd name="T13" fmla="*/ 2147483647 h 37"/>
                  <a:gd name="T14" fmla="*/ 2147483647 w 249"/>
                  <a:gd name="T15" fmla="*/ 2147483647 h 37"/>
                  <a:gd name="T16" fmla="*/ 2147483647 w 249"/>
                  <a:gd name="T17" fmla="*/ 2147483647 h 37"/>
                  <a:gd name="T18" fmla="*/ 2147483647 w 249"/>
                  <a:gd name="T19" fmla="*/ 2147483647 h 37"/>
                  <a:gd name="T20" fmla="*/ 2147483647 w 249"/>
                  <a:gd name="T21" fmla="*/ 2147483647 h 37"/>
                  <a:gd name="T22" fmla="*/ 2147483647 w 249"/>
                  <a:gd name="T23" fmla="*/ 2147483647 h 37"/>
                  <a:gd name="T24" fmla="*/ 2147483647 w 249"/>
                  <a:gd name="T25" fmla="*/ 2147483647 h 37"/>
                  <a:gd name="T26" fmla="*/ 2147483647 w 249"/>
                  <a:gd name="T27" fmla="*/ 2147483647 h 37"/>
                  <a:gd name="T28" fmla="*/ 2147483647 w 249"/>
                  <a:gd name="T29" fmla="*/ 2147483647 h 37"/>
                  <a:gd name="T30" fmla="*/ 2147483647 w 249"/>
                  <a:gd name="T31" fmla="*/ 2147483647 h 37"/>
                  <a:gd name="T32" fmla="*/ 0 w 249"/>
                  <a:gd name="T33" fmla="*/ 2147483647 h 37"/>
                  <a:gd name="T34" fmla="*/ 0 w 249"/>
                  <a:gd name="T35" fmla="*/ 2147483647 h 37"/>
                  <a:gd name="T36" fmla="*/ 0 w 249"/>
                  <a:gd name="T37" fmla="*/ 2147483647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9"/>
                  <a:gd name="T58" fmla="*/ 0 h 37"/>
                  <a:gd name="T59" fmla="*/ 249 w 249"/>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9" h="37">
                    <a:moveTo>
                      <a:pt x="0" y="14"/>
                    </a:moveTo>
                    <a:cubicBezTo>
                      <a:pt x="0" y="6"/>
                      <a:pt x="7" y="0"/>
                      <a:pt x="14" y="0"/>
                    </a:cubicBezTo>
                    <a:cubicBezTo>
                      <a:pt x="14" y="0"/>
                      <a:pt x="14" y="0"/>
                      <a:pt x="14" y="0"/>
                    </a:cubicBezTo>
                    <a:cubicBezTo>
                      <a:pt x="14" y="0"/>
                      <a:pt x="14" y="0"/>
                      <a:pt x="14" y="0"/>
                    </a:cubicBezTo>
                    <a:cubicBezTo>
                      <a:pt x="236" y="0"/>
                      <a:pt x="236" y="0"/>
                      <a:pt x="236" y="0"/>
                    </a:cubicBezTo>
                    <a:cubicBezTo>
                      <a:pt x="236" y="0"/>
                      <a:pt x="236" y="0"/>
                      <a:pt x="236" y="0"/>
                    </a:cubicBezTo>
                    <a:cubicBezTo>
                      <a:pt x="243" y="0"/>
                      <a:pt x="249" y="6"/>
                      <a:pt x="249" y="14"/>
                    </a:cubicBezTo>
                    <a:cubicBezTo>
                      <a:pt x="249" y="14"/>
                      <a:pt x="249" y="14"/>
                      <a:pt x="249" y="14"/>
                    </a:cubicBezTo>
                    <a:cubicBezTo>
                      <a:pt x="249" y="14"/>
                      <a:pt x="249" y="14"/>
                      <a:pt x="249" y="14"/>
                    </a:cubicBezTo>
                    <a:cubicBezTo>
                      <a:pt x="249" y="23"/>
                      <a:pt x="249" y="23"/>
                      <a:pt x="249" y="23"/>
                    </a:cubicBezTo>
                    <a:cubicBezTo>
                      <a:pt x="249" y="23"/>
                      <a:pt x="249" y="23"/>
                      <a:pt x="249" y="23"/>
                    </a:cubicBezTo>
                    <a:cubicBezTo>
                      <a:pt x="249" y="31"/>
                      <a:pt x="243" y="37"/>
                      <a:pt x="236" y="37"/>
                    </a:cubicBezTo>
                    <a:cubicBezTo>
                      <a:pt x="236" y="37"/>
                      <a:pt x="236" y="37"/>
                      <a:pt x="236" y="37"/>
                    </a:cubicBezTo>
                    <a:cubicBezTo>
                      <a:pt x="236" y="37"/>
                      <a:pt x="236" y="37"/>
                      <a:pt x="236" y="37"/>
                    </a:cubicBezTo>
                    <a:cubicBezTo>
                      <a:pt x="14" y="37"/>
                      <a:pt x="14" y="37"/>
                      <a:pt x="14" y="37"/>
                    </a:cubicBezTo>
                    <a:cubicBezTo>
                      <a:pt x="14" y="37"/>
                      <a:pt x="14" y="37"/>
                      <a:pt x="14" y="37"/>
                    </a:cubicBezTo>
                    <a:cubicBezTo>
                      <a:pt x="7" y="37"/>
                      <a:pt x="0" y="31"/>
                      <a:pt x="0" y="23"/>
                    </a:cubicBezTo>
                    <a:cubicBezTo>
                      <a:pt x="0" y="23"/>
                      <a:pt x="0" y="23"/>
                      <a:pt x="0" y="23"/>
                    </a:cubicBezTo>
                    <a:lnTo>
                      <a:pt x="0" y="1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8" name="Freeform 96"/>
              <p:cNvSpPr>
                <a:spLocks/>
              </p:cNvSpPr>
              <p:nvPr/>
            </p:nvSpPr>
            <p:spPr bwMode="auto">
              <a:xfrm>
                <a:off x="6754820" y="5378438"/>
                <a:ext cx="454026" cy="454024"/>
              </a:xfrm>
              <a:custGeom>
                <a:avLst/>
                <a:gdLst>
                  <a:gd name="T0" fmla="*/ 2147483647 w 160"/>
                  <a:gd name="T1" fmla="*/ 2147483647 h 160"/>
                  <a:gd name="T2" fmla="*/ 2147483647 w 160"/>
                  <a:gd name="T3" fmla="*/ 2147483647 h 160"/>
                  <a:gd name="T4" fmla="*/ 2147483647 w 160"/>
                  <a:gd name="T5" fmla="*/ 2147483647 h 160"/>
                  <a:gd name="T6" fmla="*/ 2147483647 w 160"/>
                  <a:gd name="T7" fmla="*/ 2147483647 h 160"/>
                  <a:gd name="T8" fmla="*/ 2147483647 w 160"/>
                  <a:gd name="T9" fmla="*/ 2147483647 h 160"/>
                  <a:gd name="T10" fmla="*/ 2147483647 w 160"/>
                  <a:gd name="T11" fmla="*/ 2147483647 h 160"/>
                  <a:gd name="T12" fmla="*/ 2147483647 w 160"/>
                  <a:gd name="T13" fmla="*/ 2147483647 h 160"/>
                  <a:gd name="T14" fmla="*/ 2147483647 w 160"/>
                  <a:gd name="T15" fmla="*/ 2147483647 h 160"/>
                  <a:gd name="T16" fmla="*/ 2147483647 w 160"/>
                  <a:gd name="T17" fmla="*/ 2147483647 h 160"/>
                  <a:gd name="T18" fmla="*/ 2147483647 w 160"/>
                  <a:gd name="T19" fmla="*/ 2147483647 h 160"/>
                  <a:gd name="T20" fmla="*/ 2147483647 w 160"/>
                  <a:gd name="T21" fmla="*/ 2147483647 h 160"/>
                  <a:gd name="T22" fmla="*/ 2147483647 w 160"/>
                  <a:gd name="T23" fmla="*/ 2147483647 h 1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0"/>
                  <a:gd name="T37" fmla="*/ 0 h 160"/>
                  <a:gd name="T38" fmla="*/ 160 w 160"/>
                  <a:gd name="T39" fmla="*/ 160 h 1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0" h="160">
                    <a:moveTo>
                      <a:pt x="11" y="61"/>
                    </a:moveTo>
                    <a:cubicBezTo>
                      <a:pt x="21" y="23"/>
                      <a:pt x="61" y="0"/>
                      <a:pt x="99" y="11"/>
                    </a:cubicBezTo>
                    <a:cubicBezTo>
                      <a:pt x="99" y="11"/>
                      <a:pt x="99" y="11"/>
                      <a:pt x="99" y="11"/>
                    </a:cubicBezTo>
                    <a:cubicBezTo>
                      <a:pt x="99" y="11"/>
                      <a:pt x="99" y="11"/>
                      <a:pt x="99" y="11"/>
                    </a:cubicBezTo>
                    <a:cubicBezTo>
                      <a:pt x="137" y="22"/>
                      <a:pt x="160" y="61"/>
                      <a:pt x="149" y="99"/>
                    </a:cubicBezTo>
                    <a:cubicBezTo>
                      <a:pt x="149" y="99"/>
                      <a:pt x="149" y="99"/>
                      <a:pt x="149" y="99"/>
                    </a:cubicBezTo>
                    <a:cubicBezTo>
                      <a:pt x="149" y="99"/>
                      <a:pt x="149" y="99"/>
                      <a:pt x="149" y="99"/>
                    </a:cubicBezTo>
                    <a:cubicBezTo>
                      <a:pt x="139" y="138"/>
                      <a:pt x="99" y="160"/>
                      <a:pt x="61" y="149"/>
                    </a:cubicBezTo>
                    <a:cubicBezTo>
                      <a:pt x="61" y="149"/>
                      <a:pt x="61" y="149"/>
                      <a:pt x="61" y="149"/>
                    </a:cubicBezTo>
                    <a:cubicBezTo>
                      <a:pt x="61" y="149"/>
                      <a:pt x="61" y="149"/>
                      <a:pt x="61" y="149"/>
                    </a:cubicBezTo>
                    <a:cubicBezTo>
                      <a:pt x="23" y="139"/>
                      <a:pt x="0" y="99"/>
                      <a:pt x="11" y="61"/>
                    </a:cubicBezTo>
                    <a:cubicBezTo>
                      <a:pt x="11" y="61"/>
                      <a:pt x="11" y="61"/>
                      <a:pt x="11" y="61"/>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9" name="Freeform 97"/>
              <p:cNvSpPr>
                <a:spLocks/>
              </p:cNvSpPr>
              <p:nvPr/>
            </p:nvSpPr>
            <p:spPr bwMode="auto">
              <a:xfrm>
                <a:off x="6689730" y="5392729"/>
                <a:ext cx="585789" cy="519112"/>
              </a:xfrm>
              <a:custGeom>
                <a:avLst/>
                <a:gdLst>
                  <a:gd name="T0" fmla="*/ 2147483647 w 369"/>
                  <a:gd name="T1" fmla="*/ 0 h 327"/>
                  <a:gd name="T2" fmla="*/ 2147483647 w 369"/>
                  <a:gd name="T3" fmla="*/ 2147483647 h 327"/>
                  <a:gd name="T4" fmla="*/ 2147483647 w 369"/>
                  <a:gd name="T5" fmla="*/ 2147483647 h 327"/>
                  <a:gd name="T6" fmla="*/ 0 w 369"/>
                  <a:gd name="T7" fmla="*/ 2147483647 h 327"/>
                  <a:gd name="T8" fmla="*/ 2147483647 w 369"/>
                  <a:gd name="T9" fmla="*/ 0 h 327"/>
                  <a:gd name="T10" fmla="*/ 0 60000 65536"/>
                  <a:gd name="T11" fmla="*/ 0 60000 65536"/>
                  <a:gd name="T12" fmla="*/ 0 60000 65536"/>
                  <a:gd name="T13" fmla="*/ 0 60000 65536"/>
                  <a:gd name="T14" fmla="*/ 0 60000 65536"/>
                  <a:gd name="T15" fmla="*/ 0 w 369"/>
                  <a:gd name="T16" fmla="*/ 0 h 327"/>
                  <a:gd name="T17" fmla="*/ 369 w 369"/>
                  <a:gd name="T18" fmla="*/ 327 h 327"/>
                </a:gdLst>
                <a:ahLst/>
                <a:cxnLst>
                  <a:cxn ang="T10">
                    <a:pos x="T0" y="T1"/>
                  </a:cxn>
                  <a:cxn ang="T11">
                    <a:pos x="T2" y="T3"/>
                  </a:cxn>
                  <a:cxn ang="T12">
                    <a:pos x="T4" y="T5"/>
                  </a:cxn>
                  <a:cxn ang="T13">
                    <a:pos x="T6" y="T7"/>
                  </a:cxn>
                  <a:cxn ang="T14">
                    <a:pos x="T8" y="T9"/>
                  </a:cxn>
                </a:cxnLst>
                <a:rect l="T15" t="T16" r="T17" b="T18"/>
                <a:pathLst>
                  <a:path w="369" h="327">
                    <a:moveTo>
                      <a:pt x="68" y="0"/>
                    </a:moveTo>
                    <a:lnTo>
                      <a:pt x="369" y="84"/>
                    </a:lnTo>
                    <a:lnTo>
                      <a:pt x="303" y="327"/>
                    </a:lnTo>
                    <a:lnTo>
                      <a:pt x="0" y="243"/>
                    </a:lnTo>
                    <a:lnTo>
                      <a:pt x="68" y="0"/>
                    </a:lnTo>
                    <a:close/>
                  </a:path>
                </a:pathLst>
              </a:custGeom>
              <a:solidFill>
                <a:srgbClr val="E0E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0" name="Freeform 98"/>
              <p:cNvSpPr>
                <a:spLocks/>
              </p:cNvSpPr>
              <p:nvPr/>
            </p:nvSpPr>
            <p:spPr bwMode="auto">
              <a:xfrm>
                <a:off x="6897693" y="5418123"/>
                <a:ext cx="250825" cy="158750"/>
              </a:xfrm>
              <a:custGeom>
                <a:avLst/>
                <a:gdLst>
                  <a:gd name="T0" fmla="*/ 2147483647 w 158"/>
                  <a:gd name="T1" fmla="*/ 2147483647 h 100"/>
                  <a:gd name="T2" fmla="*/ 0 w 158"/>
                  <a:gd name="T3" fmla="*/ 0 h 100"/>
                  <a:gd name="T4" fmla="*/ 2147483647 w 158"/>
                  <a:gd name="T5" fmla="*/ 2147483647 h 100"/>
                  <a:gd name="T6" fmla="*/ 2147483647 w 158"/>
                  <a:gd name="T7" fmla="*/ 2147483647 h 100"/>
                  <a:gd name="T8" fmla="*/ 0 60000 65536"/>
                  <a:gd name="T9" fmla="*/ 0 60000 65536"/>
                  <a:gd name="T10" fmla="*/ 0 60000 65536"/>
                  <a:gd name="T11" fmla="*/ 0 60000 65536"/>
                  <a:gd name="T12" fmla="*/ 0 w 158"/>
                  <a:gd name="T13" fmla="*/ 0 h 100"/>
                  <a:gd name="T14" fmla="*/ 158 w 158"/>
                  <a:gd name="T15" fmla="*/ 100 h 100"/>
                </a:gdLst>
                <a:ahLst/>
                <a:cxnLst>
                  <a:cxn ang="T8">
                    <a:pos x="T0" y="T1"/>
                  </a:cxn>
                  <a:cxn ang="T9">
                    <a:pos x="T2" y="T3"/>
                  </a:cxn>
                  <a:cxn ang="T10">
                    <a:pos x="T4" y="T5"/>
                  </a:cxn>
                  <a:cxn ang="T11">
                    <a:pos x="T6" y="T7"/>
                  </a:cxn>
                </a:cxnLst>
                <a:rect l="T12" t="T13" r="T14" b="T15"/>
                <a:pathLst>
                  <a:path w="158" h="100">
                    <a:moveTo>
                      <a:pt x="57" y="100"/>
                    </a:moveTo>
                    <a:lnTo>
                      <a:pt x="0" y="0"/>
                    </a:lnTo>
                    <a:lnTo>
                      <a:pt x="158" y="43"/>
                    </a:lnTo>
                    <a:lnTo>
                      <a:pt x="57" y="10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1" name="Freeform 99"/>
              <p:cNvSpPr>
                <a:spLocks/>
              </p:cNvSpPr>
              <p:nvPr/>
            </p:nvSpPr>
            <p:spPr bwMode="auto">
              <a:xfrm>
                <a:off x="6735767" y="5457811"/>
                <a:ext cx="463550" cy="414337"/>
              </a:xfrm>
              <a:custGeom>
                <a:avLst/>
                <a:gdLst>
                  <a:gd name="T0" fmla="*/ 2147483647 w 164"/>
                  <a:gd name="T1" fmla="*/ 2147483647 h 146"/>
                  <a:gd name="T2" fmla="*/ 2147483647 w 164"/>
                  <a:gd name="T3" fmla="*/ 2147483647 h 146"/>
                  <a:gd name="T4" fmla="*/ 2147483647 w 164"/>
                  <a:gd name="T5" fmla="*/ 2147483647 h 146"/>
                  <a:gd name="T6" fmla="*/ 2147483647 w 164"/>
                  <a:gd name="T7" fmla="*/ 0 h 146"/>
                  <a:gd name="T8" fmla="*/ 2147483647 w 164"/>
                  <a:gd name="T9" fmla="*/ 0 h 146"/>
                  <a:gd name="T10" fmla="*/ 2147483647 w 164"/>
                  <a:gd name="T11" fmla="*/ 0 h 146"/>
                  <a:gd name="T12" fmla="*/ 2147483647 w 164"/>
                  <a:gd name="T13" fmla="*/ 2147483647 h 146"/>
                  <a:gd name="T14" fmla="*/ 2147483647 w 164"/>
                  <a:gd name="T15" fmla="*/ 2147483647 h 146"/>
                  <a:gd name="T16" fmla="*/ 0 60000 65536"/>
                  <a:gd name="T17" fmla="*/ 0 60000 65536"/>
                  <a:gd name="T18" fmla="*/ 0 60000 65536"/>
                  <a:gd name="T19" fmla="*/ 0 60000 65536"/>
                  <a:gd name="T20" fmla="*/ 0 60000 65536"/>
                  <a:gd name="T21" fmla="*/ 0 60000 65536"/>
                  <a:gd name="T22" fmla="*/ 0 60000 65536"/>
                  <a:gd name="T23" fmla="*/ 0 60000 65536"/>
                  <a:gd name="T24" fmla="*/ 0 w 164"/>
                  <a:gd name="T25" fmla="*/ 0 h 146"/>
                  <a:gd name="T26" fmla="*/ 164 w 164"/>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 h="146">
                    <a:moveTo>
                      <a:pt x="144" y="27"/>
                    </a:moveTo>
                    <a:cubicBezTo>
                      <a:pt x="164" y="62"/>
                      <a:pt x="153" y="106"/>
                      <a:pt x="118" y="126"/>
                    </a:cubicBezTo>
                    <a:cubicBezTo>
                      <a:pt x="84" y="146"/>
                      <a:pt x="39" y="134"/>
                      <a:pt x="20" y="99"/>
                    </a:cubicBezTo>
                    <a:cubicBezTo>
                      <a:pt x="0" y="65"/>
                      <a:pt x="11" y="20"/>
                      <a:pt x="46" y="0"/>
                    </a:cubicBezTo>
                    <a:cubicBezTo>
                      <a:pt x="46" y="0"/>
                      <a:pt x="46" y="0"/>
                      <a:pt x="46" y="0"/>
                    </a:cubicBezTo>
                    <a:cubicBezTo>
                      <a:pt x="46" y="0"/>
                      <a:pt x="46" y="0"/>
                      <a:pt x="46" y="0"/>
                    </a:cubicBezTo>
                    <a:cubicBezTo>
                      <a:pt x="82" y="63"/>
                      <a:pt x="82" y="63"/>
                      <a:pt x="82" y="63"/>
                    </a:cubicBezTo>
                    <a:lnTo>
                      <a:pt x="144" y="2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2" name="Freeform 100"/>
              <p:cNvSpPr>
                <a:spLocks/>
              </p:cNvSpPr>
              <p:nvPr/>
            </p:nvSpPr>
            <p:spPr bwMode="auto">
              <a:xfrm>
                <a:off x="6200778" y="5438766"/>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3" name="Freeform 101"/>
              <p:cNvSpPr>
                <a:spLocks/>
              </p:cNvSpPr>
              <p:nvPr/>
            </p:nvSpPr>
            <p:spPr bwMode="auto">
              <a:xfrm>
                <a:off x="6200778" y="5562589"/>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4" name="Freeform 102"/>
              <p:cNvSpPr>
                <a:spLocks/>
              </p:cNvSpPr>
              <p:nvPr/>
            </p:nvSpPr>
            <p:spPr bwMode="auto">
              <a:xfrm>
                <a:off x="6200789" y="5695942"/>
                <a:ext cx="455614" cy="68263"/>
              </a:xfrm>
              <a:custGeom>
                <a:avLst/>
                <a:gdLst>
                  <a:gd name="T0" fmla="*/ 0 w 287"/>
                  <a:gd name="T1" fmla="*/ 0 h 43"/>
                  <a:gd name="T2" fmla="*/ 0 w 287"/>
                  <a:gd name="T3" fmla="*/ 2147483647 h 43"/>
                  <a:gd name="T4" fmla="*/ 2147483647 w 287"/>
                  <a:gd name="T5" fmla="*/ 2147483647 h 43"/>
                  <a:gd name="T6" fmla="*/ 2147483647 w 287"/>
                  <a:gd name="T7" fmla="*/ 0 h 43"/>
                  <a:gd name="T8" fmla="*/ 0 w 287"/>
                  <a:gd name="T9" fmla="*/ 0 h 43"/>
                  <a:gd name="T10" fmla="*/ 0 w 287"/>
                  <a:gd name="T11" fmla="*/ 0 h 43"/>
                  <a:gd name="T12" fmla="*/ 0 60000 65536"/>
                  <a:gd name="T13" fmla="*/ 0 60000 65536"/>
                  <a:gd name="T14" fmla="*/ 0 60000 65536"/>
                  <a:gd name="T15" fmla="*/ 0 60000 65536"/>
                  <a:gd name="T16" fmla="*/ 0 60000 65536"/>
                  <a:gd name="T17" fmla="*/ 0 60000 65536"/>
                  <a:gd name="T18" fmla="*/ 0 w 287"/>
                  <a:gd name="T19" fmla="*/ 0 h 43"/>
                  <a:gd name="T20" fmla="*/ 287 w 287"/>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287" h="43">
                    <a:moveTo>
                      <a:pt x="0" y="0"/>
                    </a:moveTo>
                    <a:lnTo>
                      <a:pt x="0" y="43"/>
                    </a:lnTo>
                    <a:lnTo>
                      <a:pt x="287" y="43"/>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5" name="Freeform 103"/>
              <p:cNvSpPr>
                <a:spLocks/>
              </p:cNvSpPr>
              <p:nvPr/>
            </p:nvSpPr>
            <p:spPr bwMode="auto">
              <a:xfrm>
                <a:off x="6200775" y="5821364"/>
                <a:ext cx="209551" cy="76200"/>
              </a:xfrm>
              <a:custGeom>
                <a:avLst/>
                <a:gdLst>
                  <a:gd name="T0" fmla="*/ 0 w 132"/>
                  <a:gd name="T1" fmla="*/ 0 h 48"/>
                  <a:gd name="T2" fmla="*/ 0 w 132"/>
                  <a:gd name="T3" fmla="*/ 2147483647 h 48"/>
                  <a:gd name="T4" fmla="*/ 2147483647 w 132"/>
                  <a:gd name="T5" fmla="*/ 2147483647 h 48"/>
                  <a:gd name="T6" fmla="*/ 2147483647 w 132"/>
                  <a:gd name="T7" fmla="*/ 0 h 48"/>
                  <a:gd name="T8" fmla="*/ 0 w 132"/>
                  <a:gd name="T9" fmla="*/ 0 h 48"/>
                  <a:gd name="T10" fmla="*/ 0 w 132"/>
                  <a:gd name="T11" fmla="*/ 0 h 48"/>
                  <a:gd name="T12" fmla="*/ 0 60000 65536"/>
                  <a:gd name="T13" fmla="*/ 0 60000 65536"/>
                  <a:gd name="T14" fmla="*/ 0 60000 65536"/>
                  <a:gd name="T15" fmla="*/ 0 60000 65536"/>
                  <a:gd name="T16" fmla="*/ 0 60000 65536"/>
                  <a:gd name="T17" fmla="*/ 0 60000 65536"/>
                  <a:gd name="T18" fmla="*/ 0 w 132"/>
                  <a:gd name="T19" fmla="*/ 0 h 48"/>
                  <a:gd name="T20" fmla="*/ 132 w 132"/>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32" h="48">
                    <a:moveTo>
                      <a:pt x="0" y="0"/>
                    </a:moveTo>
                    <a:lnTo>
                      <a:pt x="0" y="48"/>
                    </a:lnTo>
                    <a:lnTo>
                      <a:pt x="132" y="48"/>
                    </a:lnTo>
                    <a:lnTo>
                      <a:pt x="132"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cxnSp>
        <p:nvCxnSpPr>
          <p:cNvPr id="356" name="Straight Arrow Connector 355"/>
          <p:cNvCxnSpPr/>
          <p:nvPr/>
        </p:nvCxnSpPr>
        <p:spPr bwMode="auto">
          <a:xfrm flipH="1">
            <a:off x="1102883" y="2825880"/>
            <a:ext cx="382354" cy="1"/>
          </a:xfrm>
          <a:prstGeom prst="straightConnector1">
            <a:avLst/>
          </a:prstGeom>
          <a:solidFill>
            <a:schemeClr val="accent1"/>
          </a:solidFill>
          <a:ln w="38100" cap="flat" cmpd="sng" algn="ctr">
            <a:solidFill>
              <a:schemeClr val="tx1"/>
            </a:solidFill>
            <a:prstDash val="sysDot"/>
            <a:round/>
            <a:headEnd type="none" w="med" len="med"/>
            <a:tailEnd type="none" w="med" len="med"/>
          </a:ln>
          <a:effectLst/>
        </p:spPr>
      </p:cxnSp>
      <p:cxnSp>
        <p:nvCxnSpPr>
          <p:cNvPr id="357" name="Straight Arrow Connector 356"/>
          <p:cNvCxnSpPr/>
          <p:nvPr/>
        </p:nvCxnSpPr>
        <p:spPr bwMode="auto">
          <a:xfrm>
            <a:off x="2452146" y="2825880"/>
            <a:ext cx="535724"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358" name="TextBox 357"/>
          <p:cNvSpPr txBox="1"/>
          <p:nvPr/>
        </p:nvSpPr>
        <p:spPr>
          <a:xfrm>
            <a:off x="2492964" y="2587219"/>
            <a:ext cx="510849" cy="210911"/>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BE" sz="900" b="1" i="0" u="none" strike="noStrike" cap="none" normalizeH="0" baseline="0" noProof="0">
                <a:ln>
                  <a:noFill/>
                </a:ln>
                <a:solidFill>
                  <a:prstClr val="black"/>
                </a:solidFill>
                <a:uLnTx/>
                <a:uFillTx/>
                <a:latin typeface="Calibri"/>
                <a:ea typeface="+mn-ea"/>
                <a:cs typeface="+mn-cs"/>
              </a:rPr>
              <a:t>API</a:t>
            </a:r>
          </a:p>
        </p:txBody>
      </p:sp>
      <p:sp>
        <p:nvSpPr>
          <p:cNvPr id="359" name="TextBox 358"/>
          <p:cNvSpPr txBox="1"/>
          <p:nvPr/>
        </p:nvSpPr>
        <p:spPr>
          <a:xfrm>
            <a:off x="3100294" y="2760114"/>
            <a:ext cx="1066207"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BE" sz="1000" b="1" i="0" u="none" strike="noStrike" cap="none" normalizeH="0" baseline="0" noProof="0">
                <a:ln>
                  <a:noFill/>
                </a:ln>
                <a:solidFill>
                  <a:srgbClr val="255384"/>
                </a:solidFill>
                <a:uLnTx/>
                <a:uFillTx/>
                <a:latin typeface="Calibri"/>
                <a:ea typeface="+mn-ea"/>
                <a:cs typeface="+mn-cs"/>
              </a:rPr>
              <a:t>API Registration  &amp; Lifecycle</a:t>
            </a:r>
          </a:p>
        </p:txBody>
      </p:sp>
      <p:sp>
        <p:nvSpPr>
          <p:cNvPr id="360" name="TextBox 359"/>
          <p:cNvSpPr txBox="1"/>
          <p:nvPr/>
        </p:nvSpPr>
        <p:spPr>
          <a:xfrm>
            <a:off x="3103284" y="3180592"/>
            <a:ext cx="1066207" cy="24622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BE" sz="1000" b="1" i="0" u="none" strike="noStrike" cap="none" normalizeH="0" baseline="0" noProof="0">
                <a:ln>
                  <a:noFill/>
                </a:ln>
                <a:solidFill>
                  <a:srgbClr val="255384"/>
                </a:solidFill>
                <a:uLnTx/>
                <a:uFillTx/>
                <a:latin typeface="Calibri"/>
                <a:ea typeface="+mn-ea"/>
                <a:cs typeface="+mn-cs"/>
              </a:rPr>
              <a:t>API Catalog</a:t>
            </a:r>
          </a:p>
        </p:txBody>
      </p:sp>
      <p:sp>
        <p:nvSpPr>
          <p:cNvPr id="361" name="TextBox 360"/>
          <p:cNvSpPr txBox="1"/>
          <p:nvPr/>
        </p:nvSpPr>
        <p:spPr>
          <a:xfrm>
            <a:off x="3101701" y="3436842"/>
            <a:ext cx="1066207"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BE" sz="1000" b="1" i="0" u="none" strike="noStrike" cap="none" normalizeH="0" baseline="0" noProof="0">
                <a:ln>
                  <a:noFill/>
                </a:ln>
                <a:solidFill>
                  <a:srgbClr val="255384"/>
                </a:solidFill>
                <a:uLnTx/>
                <a:uFillTx/>
                <a:latin typeface="Calibri"/>
                <a:ea typeface="+mn-ea"/>
                <a:cs typeface="+mn-cs"/>
              </a:rPr>
              <a:t>Partner &amp; Policy Administration</a:t>
            </a:r>
          </a:p>
        </p:txBody>
      </p:sp>
      <p:cxnSp>
        <p:nvCxnSpPr>
          <p:cNvPr id="362" name="Straight Connector 361"/>
          <p:cNvCxnSpPr/>
          <p:nvPr/>
        </p:nvCxnSpPr>
        <p:spPr>
          <a:xfrm>
            <a:off x="3386101" y="3166895"/>
            <a:ext cx="526942" cy="0"/>
          </a:xfrm>
          <a:prstGeom prst="line">
            <a:avLst/>
          </a:prstGeom>
          <a:ln w="12700">
            <a:solidFill>
              <a:schemeClr val="tx2"/>
            </a:solidFill>
            <a:prstDash val="sysDot"/>
          </a:ln>
        </p:spPr>
        <p:style>
          <a:lnRef idx="2">
            <a:schemeClr val="accent1"/>
          </a:lnRef>
          <a:fillRef idx="0">
            <a:schemeClr val="accent1"/>
          </a:fillRef>
          <a:effectRef idx="1">
            <a:schemeClr val="accent1"/>
          </a:effectRef>
          <a:fontRef idx="minor">
            <a:schemeClr val="tx1"/>
          </a:fontRef>
        </p:style>
      </p:cxnSp>
      <p:cxnSp>
        <p:nvCxnSpPr>
          <p:cNvPr id="363" name="Straight Connector 362"/>
          <p:cNvCxnSpPr/>
          <p:nvPr/>
        </p:nvCxnSpPr>
        <p:spPr>
          <a:xfrm>
            <a:off x="3386101" y="3436258"/>
            <a:ext cx="526942" cy="0"/>
          </a:xfrm>
          <a:prstGeom prst="line">
            <a:avLst/>
          </a:prstGeom>
          <a:ln w="12700">
            <a:solidFill>
              <a:schemeClr val="tx2"/>
            </a:solidFill>
            <a:prstDash val="sysDot"/>
          </a:ln>
        </p:spPr>
        <p:style>
          <a:lnRef idx="2">
            <a:schemeClr val="accent1"/>
          </a:lnRef>
          <a:fillRef idx="0">
            <a:schemeClr val="accent1"/>
          </a:fillRef>
          <a:effectRef idx="1">
            <a:schemeClr val="accent1"/>
          </a:effectRef>
          <a:fontRef idx="minor">
            <a:schemeClr val="tx1"/>
          </a:fontRef>
        </p:style>
      </p:cxnSp>
      <p:sp>
        <p:nvSpPr>
          <p:cNvPr id="364" name="Rounded Rectangle 363"/>
          <p:cNvSpPr/>
          <p:nvPr/>
        </p:nvSpPr>
        <p:spPr>
          <a:xfrm>
            <a:off x="5130827" y="3949281"/>
            <a:ext cx="126549" cy="84112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BE" sz="1200" b="0" i="0" u="none" strike="noStrike" cap="none" normalizeH="0" baseline="0" noProof="0">
                <a:ln>
                  <a:noFill/>
                </a:ln>
                <a:solidFill>
                  <a:prstClr val="white"/>
                </a:solidFill>
                <a:uLnTx/>
                <a:uFillTx/>
                <a:latin typeface="Calibri"/>
                <a:ea typeface="+mn-ea"/>
                <a:cs typeface="+mn-cs"/>
              </a:rPr>
              <a:t>REST</a:t>
            </a:r>
          </a:p>
        </p:txBody>
      </p:sp>
      <p:cxnSp>
        <p:nvCxnSpPr>
          <p:cNvPr id="365" name="Straight Arrow Connector 364"/>
          <p:cNvCxnSpPr/>
          <p:nvPr/>
        </p:nvCxnSpPr>
        <p:spPr bwMode="auto">
          <a:xfrm>
            <a:off x="4139437" y="5052045"/>
            <a:ext cx="889738"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pic>
        <p:nvPicPr>
          <p:cNvPr id="366" name="Picture 3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994" y="2488239"/>
            <a:ext cx="742101" cy="578670"/>
          </a:xfrm>
          <a:prstGeom prst="rect">
            <a:avLst/>
          </a:prstGeom>
        </p:spPr>
      </p:pic>
      <p:sp>
        <p:nvSpPr>
          <p:cNvPr id="367" name="Freeform 151"/>
          <p:cNvSpPr>
            <a:spLocks noChangeAspect="1" noEditPoints="1"/>
          </p:cNvSpPr>
          <p:nvPr/>
        </p:nvSpPr>
        <p:spPr bwMode="auto">
          <a:xfrm>
            <a:off x="745635" y="3905166"/>
            <a:ext cx="288515" cy="529115"/>
          </a:xfrm>
          <a:custGeom>
            <a:avLst/>
            <a:gdLst>
              <a:gd name="T0" fmla="*/ 215930061 w 498"/>
              <a:gd name="T1" fmla="*/ 27828414 h 838"/>
              <a:gd name="T2" fmla="*/ 37229223 w 498"/>
              <a:gd name="T3" fmla="*/ 144707469 h 838"/>
              <a:gd name="T4" fmla="*/ 0 w 498"/>
              <a:gd name="T5" fmla="*/ 1302371263 h 838"/>
              <a:gd name="T6" fmla="*/ 29783926 w 498"/>
              <a:gd name="T7" fmla="*/ 1422960558 h 838"/>
              <a:gd name="T8" fmla="*/ 135887281 w 498"/>
              <a:gd name="T9" fmla="*/ 1524998832 h 838"/>
              <a:gd name="T10" fmla="*/ 670130081 w 498"/>
              <a:gd name="T11" fmla="*/ 1554682372 h 838"/>
              <a:gd name="T12" fmla="*/ 791125532 w 498"/>
              <a:gd name="T13" fmla="*/ 1524998832 h 838"/>
              <a:gd name="T14" fmla="*/ 893506888 w 498"/>
              <a:gd name="T15" fmla="*/ 1422960558 h 838"/>
              <a:gd name="T16" fmla="*/ 927012769 w 498"/>
              <a:gd name="T17" fmla="*/ 300547116 h 838"/>
              <a:gd name="T18" fmla="*/ 886060227 w 498"/>
              <a:gd name="T19" fmla="*/ 144707469 h 838"/>
              <a:gd name="T20" fmla="*/ 707359293 w 498"/>
              <a:gd name="T21" fmla="*/ 27828414 h 838"/>
              <a:gd name="T22" fmla="*/ 364848359 w 498"/>
              <a:gd name="T23" fmla="*/ 144707469 h 838"/>
              <a:gd name="T24" fmla="*/ 584501665 w 498"/>
              <a:gd name="T25" fmla="*/ 168825600 h 838"/>
              <a:gd name="T26" fmla="*/ 364848359 w 498"/>
              <a:gd name="T27" fmla="*/ 196654046 h 838"/>
              <a:gd name="T28" fmla="*/ 340648672 w 498"/>
              <a:gd name="T29" fmla="*/ 168825600 h 838"/>
              <a:gd name="T30" fmla="*/ 243852993 w 498"/>
              <a:gd name="T31" fmla="*/ 1359883206 h 838"/>
              <a:gd name="T32" fmla="*/ 145194925 w 498"/>
              <a:gd name="T33" fmla="*/ 1311646944 h 838"/>
              <a:gd name="T34" fmla="*/ 243852993 w 498"/>
              <a:gd name="T35" fmla="*/ 1261555545 h 838"/>
              <a:gd name="T36" fmla="*/ 290389849 w 498"/>
              <a:gd name="T37" fmla="*/ 1311646944 h 838"/>
              <a:gd name="T38" fmla="*/ 243852993 w 498"/>
              <a:gd name="T39" fmla="*/ 1163229245 h 838"/>
              <a:gd name="T40" fmla="*/ 145194925 w 498"/>
              <a:gd name="T41" fmla="*/ 1116848118 h 838"/>
              <a:gd name="T42" fmla="*/ 243852993 w 498"/>
              <a:gd name="T43" fmla="*/ 1068611856 h 838"/>
              <a:gd name="T44" fmla="*/ 290389849 w 498"/>
              <a:gd name="T45" fmla="*/ 1116848118 h 838"/>
              <a:gd name="T46" fmla="*/ 243852993 w 498"/>
              <a:gd name="T47" fmla="*/ 972140692 h 838"/>
              <a:gd name="T48" fmla="*/ 145194925 w 498"/>
              <a:gd name="T49" fmla="*/ 920194157 h 838"/>
              <a:gd name="T50" fmla="*/ 243852993 w 498"/>
              <a:gd name="T51" fmla="*/ 873813031 h 838"/>
              <a:gd name="T52" fmla="*/ 290389849 w 498"/>
              <a:gd name="T53" fmla="*/ 920194157 h 838"/>
              <a:gd name="T54" fmla="*/ 487705987 w 498"/>
              <a:gd name="T55" fmla="*/ 1359883206 h 838"/>
              <a:gd name="T56" fmla="*/ 389047961 w 498"/>
              <a:gd name="T57" fmla="*/ 1311646944 h 838"/>
              <a:gd name="T58" fmla="*/ 487705987 w 498"/>
              <a:gd name="T59" fmla="*/ 1261555545 h 838"/>
              <a:gd name="T60" fmla="*/ 534242843 w 498"/>
              <a:gd name="T61" fmla="*/ 1311646944 h 838"/>
              <a:gd name="T62" fmla="*/ 487705987 w 498"/>
              <a:gd name="T63" fmla="*/ 1163229245 h 838"/>
              <a:gd name="T64" fmla="*/ 389047961 w 498"/>
              <a:gd name="T65" fmla="*/ 1116848118 h 838"/>
              <a:gd name="T66" fmla="*/ 487705987 w 498"/>
              <a:gd name="T67" fmla="*/ 1068611856 h 838"/>
              <a:gd name="T68" fmla="*/ 534242843 w 498"/>
              <a:gd name="T69" fmla="*/ 1116848118 h 838"/>
              <a:gd name="T70" fmla="*/ 487705987 w 498"/>
              <a:gd name="T71" fmla="*/ 972140692 h 838"/>
              <a:gd name="T72" fmla="*/ 389047961 w 498"/>
              <a:gd name="T73" fmla="*/ 920194157 h 838"/>
              <a:gd name="T74" fmla="*/ 487705987 w 498"/>
              <a:gd name="T75" fmla="*/ 873813031 h 838"/>
              <a:gd name="T76" fmla="*/ 534242843 w 498"/>
              <a:gd name="T77" fmla="*/ 920194157 h 838"/>
              <a:gd name="T78" fmla="*/ 731559065 w 498"/>
              <a:gd name="T79" fmla="*/ 1359883206 h 838"/>
              <a:gd name="T80" fmla="*/ 632900869 w 498"/>
              <a:gd name="T81" fmla="*/ 1311646944 h 838"/>
              <a:gd name="T82" fmla="*/ 731559065 w 498"/>
              <a:gd name="T83" fmla="*/ 1261555545 h 838"/>
              <a:gd name="T84" fmla="*/ 778094557 w 498"/>
              <a:gd name="T85" fmla="*/ 1311646944 h 838"/>
              <a:gd name="T86" fmla="*/ 731559065 w 498"/>
              <a:gd name="T87" fmla="*/ 1163229245 h 838"/>
              <a:gd name="T88" fmla="*/ 632900869 w 498"/>
              <a:gd name="T89" fmla="*/ 1116848118 h 838"/>
              <a:gd name="T90" fmla="*/ 731559065 w 498"/>
              <a:gd name="T91" fmla="*/ 1068611856 h 838"/>
              <a:gd name="T92" fmla="*/ 778094557 w 498"/>
              <a:gd name="T93" fmla="*/ 1116848118 h 838"/>
              <a:gd name="T94" fmla="*/ 731559065 w 498"/>
              <a:gd name="T95" fmla="*/ 972140692 h 838"/>
              <a:gd name="T96" fmla="*/ 632900869 w 498"/>
              <a:gd name="T97" fmla="*/ 920194157 h 838"/>
              <a:gd name="T98" fmla="*/ 731559065 w 498"/>
              <a:gd name="T99" fmla="*/ 873813031 h 838"/>
              <a:gd name="T100" fmla="*/ 778094557 w 498"/>
              <a:gd name="T101" fmla="*/ 920194157 h 838"/>
              <a:gd name="T102" fmla="*/ 778094557 w 498"/>
              <a:gd name="T103" fmla="*/ 729105604 h 838"/>
              <a:gd name="T104" fmla="*/ 195455154 w 498"/>
              <a:gd name="T105" fmla="*/ 775485369 h 838"/>
              <a:gd name="T106" fmla="*/ 145194925 w 498"/>
              <a:gd name="T107" fmla="*/ 341362835 h 838"/>
              <a:gd name="T108" fmla="*/ 731559065 w 498"/>
              <a:gd name="T109" fmla="*/ 289416300 h 838"/>
              <a:gd name="T110" fmla="*/ 778094557 w 498"/>
              <a:gd name="T111" fmla="*/ 729105604 h 8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8"/>
              <a:gd name="T169" fmla="*/ 0 h 838"/>
              <a:gd name="T170" fmla="*/ 498 w 498"/>
              <a:gd name="T171" fmla="*/ 838 h 8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8" h="838">
                <a:moveTo>
                  <a:pt x="249" y="0"/>
                </a:moveTo>
                <a:lnTo>
                  <a:pt x="249" y="0"/>
                </a:lnTo>
                <a:lnTo>
                  <a:pt x="209" y="2"/>
                </a:lnTo>
                <a:lnTo>
                  <a:pt x="174" y="4"/>
                </a:lnTo>
                <a:lnTo>
                  <a:pt x="143" y="9"/>
                </a:lnTo>
                <a:lnTo>
                  <a:pt x="116" y="15"/>
                </a:lnTo>
                <a:lnTo>
                  <a:pt x="93" y="22"/>
                </a:lnTo>
                <a:lnTo>
                  <a:pt x="73" y="31"/>
                </a:lnTo>
                <a:lnTo>
                  <a:pt x="56" y="42"/>
                </a:lnTo>
                <a:lnTo>
                  <a:pt x="42" y="53"/>
                </a:lnTo>
                <a:lnTo>
                  <a:pt x="29" y="66"/>
                </a:lnTo>
                <a:lnTo>
                  <a:pt x="20" y="78"/>
                </a:lnTo>
                <a:lnTo>
                  <a:pt x="13" y="91"/>
                </a:lnTo>
                <a:lnTo>
                  <a:pt x="7" y="106"/>
                </a:lnTo>
                <a:lnTo>
                  <a:pt x="3" y="120"/>
                </a:lnTo>
                <a:lnTo>
                  <a:pt x="2" y="135"/>
                </a:lnTo>
                <a:lnTo>
                  <a:pt x="0" y="162"/>
                </a:lnTo>
                <a:lnTo>
                  <a:pt x="0" y="702"/>
                </a:lnTo>
                <a:lnTo>
                  <a:pt x="2" y="716"/>
                </a:lnTo>
                <a:lnTo>
                  <a:pt x="3" y="729"/>
                </a:lnTo>
                <a:lnTo>
                  <a:pt x="7" y="742"/>
                </a:lnTo>
                <a:lnTo>
                  <a:pt x="11" y="755"/>
                </a:lnTo>
                <a:lnTo>
                  <a:pt x="16" y="767"/>
                </a:lnTo>
                <a:lnTo>
                  <a:pt x="23" y="778"/>
                </a:lnTo>
                <a:lnTo>
                  <a:pt x="31" y="789"/>
                </a:lnTo>
                <a:lnTo>
                  <a:pt x="40" y="798"/>
                </a:lnTo>
                <a:lnTo>
                  <a:pt x="51" y="807"/>
                </a:lnTo>
                <a:lnTo>
                  <a:pt x="62" y="815"/>
                </a:lnTo>
                <a:lnTo>
                  <a:pt x="73" y="822"/>
                </a:lnTo>
                <a:lnTo>
                  <a:pt x="85" y="827"/>
                </a:lnTo>
                <a:lnTo>
                  <a:pt x="98" y="831"/>
                </a:lnTo>
                <a:lnTo>
                  <a:pt x="111" y="835"/>
                </a:lnTo>
                <a:lnTo>
                  <a:pt x="123" y="836"/>
                </a:lnTo>
                <a:lnTo>
                  <a:pt x="138" y="838"/>
                </a:lnTo>
                <a:lnTo>
                  <a:pt x="360" y="838"/>
                </a:lnTo>
                <a:lnTo>
                  <a:pt x="373" y="836"/>
                </a:lnTo>
                <a:lnTo>
                  <a:pt x="387" y="835"/>
                </a:lnTo>
                <a:lnTo>
                  <a:pt x="400" y="831"/>
                </a:lnTo>
                <a:lnTo>
                  <a:pt x="413" y="827"/>
                </a:lnTo>
                <a:lnTo>
                  <a:pt x="425" y="822"/>
                </a:lnTo>
                <a:lnTo>
                  <a:pt x="436" y="815"/>
                </a:lnTo>
                <a:lnTo>
                  <a:pt x="447" y="807"/>
                </a:lnTo>
                <a:lnTo>
                  <a:pt x="456" y="798"/>
                </a:lnTo>
                <a:lnTo>
                  <a:pt x="465" y="789"/>
                </a:lnTo>
                <a:lnTo>
                  <a:pt x="474" y="778"/>
                </a:lnTo>
                <a:lnTo>
                  <a:pt x="480" y="767"/>
                </a:lnTo>
                <a:lnTo>
                  <a:pt x="487" y="755"/>
                </a:lnTo>
                <a:lnTo>
                  <a:pt x="491" y="742"/>
                </a:lnTo>
                <a:lnTo>
                  <a:pt x="494" y="729"/>
                </a:lnTo>
                <a:lnTo>
                  <a:pt x="496" y="716"/>
                </a:lnTo>
                <a:lnTo>
                  <a:pt x="498" y="702"/>
                </a:lnTo>
                <a:lnTo>
                  <a:pt x="498" y="162"/>
                </a:lnTo>
                <a:lnTo>
                  <a:pt x="496" y="135"/>
                </a:lnTo>
                <a:lnTo>
                  <a:pt x="493" y="120"/>
                </a:lnTo>
                <a:lnTo>
                  <a:pt x="489" y="106"/>
                </a:lnTo>
                <a:lnTo>
                  <a:pt x="483" y="91"/>
                </a:lnTo>
                <a:lnTo>
                  <a:pt x="476" y="78"/>
                </a:lnTo>
                <a:lnTo>
                  <a:pt x="467" y="66"/>
                </a:lnTo>
                <a:lnTo>
                  <a:pt x="456" y="53"/>
                </a:lnTo>
                <a:lnTo>
                  <a:pt x="442" y="42"/>
                </a:lnTo>
                <a:lnTo>
                  <a:pt x="425" y="31"/>
                </a:lnTo>
                <a:lnTo>
                  <a:pt x="403" y="22"/>
                </a:lnTo>
                <a:lnTo>
                  <a:pt x="380" y="15"/>
                </a:lnTo>
                <a:lnTo>
                  <a:pt x="354" y="9"/>
                </a:lnTo>
                <a:lnTo>
                  <a:pt x="323" y="4"/>
                </a:lnTo>
                <a:lnTo>
                  <a:pt x="287" y="2"/>
                </a:lnTo>
                <a:lnTo>
                  <a:pt x="249" y="0"/>
                </a:lnTo>
                <a:close/>
                <a:moveTo>
                  <a:pt x="196" y="78"/>
                </a:moveTo>
                <a:lnTo>
                  <a:pt x="302" y="78"/>
                </a:lnTo>
                <a:lnTo>
                  <a:pt x="305" y="80"/>
                </a:lnTo>
                <a:lnTo>
                  <a:pt x="311" y="82"/>
                </a:lnTo>
                <a:lnTo>
                  <a:pt x="313" y="87"/>
                </a:lnTo>
                <a:lnTo>
                  <a:pt x="314" y="91"/>
                </a:lnTo>
                <a:lnTo>
                  <a:pt x="313" y="96"/>
                </a:lnTo>
                <a:lnTo>
                  <a:pt x="311" y="102"/>
                </a:lnTo>
                <a:lnTo>
                  <a:pt x="305" y="104"/>
                </a:lnTo>
                <a:lnTo>
                  <a:pt x="302" y="106"/>
                </a:lnTo>
                <a:lnTo>
                  <a:pt x="196" y="106"/>
                </a:lnTo>
                <a:lnTo>
                  <a:pt x="191" y="104"/>
                </a:lnTo>
                <a:lnTo>
                  <a:pt x="187" y="102"/>
                </a:lnTo>
                <a:lnTo>
                  <a:pt x="183" y="96"/>
                </a:lnTo>
                <a:lnTo>
                  <a:pt x="183" y="91"/>
                </a:lnTo>
                <a:lnTo>
                  <a:pt x="183" y="87"/>
                </a:lnTo>
                <a:lnTo>
                  <a:pt x="187" y="82"/>
                </a:lnTo>
                <a:lnTo>
                  <a:pt x="191" y="80"/>
                </a:lnTo>
                <a:lnTo>
                  <a:pt x="196" y="78"/>
                </a:lnTo>
                <a:close/>
                <a:moveTo>
                  <a:pt x="131" y="733"/>
                </a:moveTo>
                <a:lnTo>
                  <a:pt x="105" y="733"/>
                </a:lnTo>
                <a:lnTo>
                  <a:pt x="94" y="731"/>
                </a:lnTo>
                <a:lnTo>
                  <a:pt x="87" y="726"/>
                </a:lnTo>
                <a:lnTo>
                  <a:pt x="80" y="716"/>
                </a:lnTo>
                <a:lnTo>
                  <a:pt x="78" y="707"/>
                </a:lnTo>
                <a:lnTo>
                  <a:pt x="80" y="696"/>
                </a:lnTo>
                <a:lnTo>
                  <a:pt x="87" y="687"/>
                </a:lnTo>
                <a:lnTo>
                  <a:pt x="94" y="682"/>
                </a:lnTo>
                <a:lnTo>
                  <a:pt x="105" y="680"/>
                </a:lnTo>
                <a:lnTo>
                  <a:pt x="131" y="680"/>
                </a:lnTo>
                <a:lnTo>
                  <a:pt x="142" y="682"/>
                </a:lnTo>
                <a:lnTo>
                  <a:pt x="149" y="687"/>
                </a:lnTo>
                <a:lnTo>
                  <a:pt x="154" y="696"/>
                </a:lnTo>
                <a:lnTo>
                  <a:pt x="156" y="707"/>
                </a:lnTo>
                <a:lnTo>
                  <a:pt x="154" y="716"/>
                </a:lnTo>
                <a:lnTo>
                  <a:pt x="149" y="726"/>
                </a:lnTo>
                <a:lnTo>
                  <a:pt x="142" y="731"/>
                </a:lnTo>
                <a:lnTo>
                  <a:pt x="131" y="733"/>
                </a:lnTo>
                <a:close/>
                <a:moveTo>
                  <a:pt x="131" y="627"/>
                </a:moveTo>
                <a:lnTo>
                  <a:pt x="105" y="627"/>
                </a:lnTo>
                <a:lnTo>
                  <a:pt x="94" y="626"/>
                </a:lnTo>
                <a:lnTo>
                  <a:pt x="87" y="620"/>
                </a:lnTo>
                <a:lnTo>
                  <a:pt x="80" y="613"/>
                </a:lnTo>
                <a:lnTo>
                  <a:pt x="78" y="602"/>
                </a:lnTo>
                <a:lnTo>
                  <a:pt x="80" y="591"/>
                </a:lnTo>
                <a:lnTo>
                  <a:pt x="87" y="584"/>
                </a:lnTo>
                <a:lnTo>
                  <a:pt x="94" y="578"/>
                </a:lnTo>
                <a:lnTo>
                  <a:pt x="105" y="576"/>
                </a:lnTo>
                <a:lnTo>
                  <a:pt x="131" y="576"/>
                </a:lnTo>
                <a:lnTo>
                  <a:pt x="142" y="578"/>
                </a:lnTo>
                <a:lnTo>
                  <a:pt x="149" y="584"/>
                </a:lnTo>
                <a:lnTo>
                  <a:pt x="154" y="591"/>
                </a:lnTo>
                <a:lnTo>
                  <a:pt x="156" y="602"/>
                </a:lnTo>
                <a:lnTo>
                  <a:pt x="154" y="613"/>
                </a:lnTo>
                <a:lnTo>
                  <a:pt x="149" y="620"/>
                </a:lnTo>
                <a:lnTo>
                  <a:pt x="142" y="626"/>
                </a:lnTo>
                <a:lnTo>
                  <a:pt x="131" y="627"/>
                </a:lnTo>
                <a:close/>
                <a:moveTo>
                  <a:pt x="131" y="524"/>
                </a:moveTo>
                <a:lnTo>
                  <a:pt x="105" y="524"/>
                </a:lnTo>
                <a:lnTo>
                  <a:pt x="94" y="522"/>
                </a:lnTo>
                <a:lnTo>
                  <a:pt x="87" y="516"/>
                </a:lnTo>
                <a:lnTo>
                  <a:pt x="80" y="507"/>
                </a:lnTo>
                <a:lnTo>
                  <a:pt x="78" y="496"/>
                </a:lnTo>
                <a:lnTo>
                  <a:pt x="80" y="487"/>
                </a:lnTo>
                <a:lnTo>
                  <a:pt x="87" y="478"/>
                </a:lnTo>
                <a:lnTo>
                  <a:pt x="94" y="473"/>
                </a:lnTo>
                <a:lnTo>
                  <a:pt x="105" y="471"/>
                </a:lnTo>
                <a:lnTo>
                  <a:pt x="131" y="471"/>
                </a:lnTo>
                <a:lnTo>
                  <a:pt x="142" y="473"/>
                </a:lnTo>
                <a:lnTo>
                  <a:pt x="149" y="478"/>
                </a:lnTo>
                <a:lnTo>
                  <a:pt x="154" y="487"/>
                </a:lnTo>
                <a:lnTo>
                  <a:pt x="156" y="496"/>
                </a:lnTo>
                <a:lnTo>
                  <a:pt x="154" y="507"/>
                </a:lnTo>
                <a:lnTo>
                  <a:pt x="149" y="516"/>
                </a:lnTo>
                <a:lnTo>
                  <a:pt x="142" y="522"/>
                </a:lnTo>
                <a:lnTo>
                  <a:pt x="131" y="524"/>
                </a:lnTo>
                <a:close/>
                <a:moveTo>
                  <a:pt x="262" y="733"/>
                </a:moveTo>
                <a:lnTo>
                  <a:pt x="236" y="733"/>
                </a:lnTo>
                <a:lnTo>
                  <a:pt x="225" y="731"/>
                </a:lnTo>
                <a:lnTo>
                  <a:pt x="216" y="726"/>
                </a:lnTo>
                <a:lnTo>
                  <a:pt x="211" y="716"/>
                </a:lnTo>
                <a:lnTo>
                  <a:pt x="209" y="707"/>
                </a:lnTo>
                <a:lnTo>
                  <a:pt x="211" y="696"/>
                </a:lnTo>
                <a:lnTo>
                  <a:pt x="216" y="687"/>
                </a:lnTo>
                <a:lnTo>
                  <a:pt x="225" y="682"/>
                </a:lnTo>
                <a:lnTo>
                  <a:pt x="236" y="680"/>
                </a:lnTo>
                <a:lnTo>
                  <a:pt x="262" y="680"/>
                </a:lnTo>
                <a:lnTo>
                  <a:pt x="273" y="682"/>
                </a:lnTo>
                <a:lnTo>
                  <a:pt x="280" y="687"/>
                </a:lnTo>
                <a:lnTo>
                  <a:pt x="285" y="696"/>
                </a:lnTo>
                <a:lnTo>
                  <a:pt x="287" y="707"/>
                </a:lnTo>
                <a:lnTo>
                  <a:pt x="285" y="716"/>
                </a:lnTo>
                <a:lnTo>
                  <a:pt x="280" y="726"/>
                </a:lnTo>
                <a:lnTo>
                  <a:pt x="273" y="731"/>
                </a:lnTo>
                <a:lnTo>
                  <a:pt x="262" y="733"/>
                </a:lnTo>
                <a:close/>
                <a:moveTo>
                  <a:pt x="262" y="627"/>
                </a:moveTo>
                <a:lnTo>
                  <a:pt x="236" y="627"/>
                </a:lnTo>
                <a:lnTo>
                  <a:pt x="225" y="626"/>
                </a:lnTo>
                <a:lnTo>
                  <a:pt x="216" y="620"/>
                </a:lnTo>
                <a:lnTo>
                  <a:pt x="211" y="613"/>
                </a:lnTo>
                <a:lnTo>
                  <a:pt x="209" y="602"/>
                </a:lnTo>
                <a:lnTo>
                  <a:pt x="211" y="591"/>
                </a:lnTo>
                <a:lnTo>
                  <a:pt x="216" y="584"/>
                </a:lnTo>
                <a:lnTo>
                  <a:pt x="225" y="578"/>
                </a:lnTo>
                <a:lnTo>
                  <a:pt x="236" y="576"/>
                </a:lnTo>
                <a:lnTo>
                  <a:pt x="262" y="576"/>
                </a:lnTo>
                <a:lnTo>
                  <a:pt x="273" y="578"/>
                </a:lnTo>
                <a:lnTo>
                  <a:pt x="280" y="584"/>
                </a:lnTo>
                <a:lnTo>
                  <a:pt x="285" y="591"/>
                </a:lnTo>
                <a:lnTo>
                  <a:pt x="287" y="602"/>
                </a:lnTo>
                <a:lnTo>
                  <a:pt x="285" y="613"/>
                </a:lnTo>
                <a:lnTo>
                  <a:pt x="280" y="620"/>
                </a:lnTo>
                <a:lnTo>
                  <a:pt x="273" y="626"/>
                </a:lnTo>
                <a:lnTo>
                  <a:pt x="262" y="627"/>
                </a:lnTo>
                <a:close/>
                <a:moveTo>
                  <a:pt x="262" y="524"/>
                </a:moveTo>
                <a:lnTo>
                  <a:pt x="236" y="524"/>
                </a:lnTo>
                <a:lnTo>
                  <a:pt x="225" y="522"/>
                </a:lnTo>
                <a:lnTo>
                  <a:pt x="216" y="516"/>
                </a:lnTo>
                <a:lnTo>
                  <a:pt x="211" y="507"/>
                </a:lnTo>
                <a:lnTo>
                  <a:pt x="209" y="496"/>
                </a:lnTo>
                <a:lnTo>
                  <a:pt x="211" y="487"/>
                </a:lnTo>
                <a:lnTo>
                  <a:pt x="216" y="478"/>
                </a:lnTo>
                <a:lnTo>
                  <a:pt x="225" y="473"/>
                </a:lnTo>
                <a:lnTo>
                  <a:pt x="236" y="471"/>
                </a:lnTo>
                <a:lnTo>
                  <a:pt x="262" y="471"/>
                </a:lnTo>
                <a:lnTo>
                  <a:pt x="273" y="473"/>
                </a:lnTo>
                <a:lnTo>
                  <a:pt x="280" y="478"/>
                </a:lnTo>
                <a:lnTo>
                  <a:pt x="285" y="487"/>
                </a:lnTo>
                <a:lnTo>
                  <a:pt x="287" y="496"/>
                </a:lnTo>
                <a:lnTo>
                  <a:pt x="285" y="507"/>
                </a:lnTo>
                <a:lnTo>
                  <a:pt x="280" y="516"/>
                </a:lnTo>
                <a:lnTo>
                  <a:pt x="273" y="522"/>
                </a:lnTo>
                <a:lnTo>
                  <a:pt x="262" y="524"/>
                </a:lnTo>
                <a:close/>
                <a:moveTo>
                  <a:pt x="393" y="733"/>
                </a:moveTo>
                <a:lnTo>
                  <a:pt x="367" y="733"/>
                </a:lnTo>
                <a:lnTo>
                  <a:pt x="356" y="731"/>
                </a:lnTo>
                <a:lnTo>
                  <a:pt x="347" y="726"/>
                </a:lnTo>
                <a:lnTo>
                  <a:pt x="342" y="716"/>
                </a:lnTo>
                <a:lnTo>
                  <a:pt x="340" y="707"/>
                </a:lnTo>
                <a:lnTo>
                  <a:pt x="342" y="696"/>
                </a:lnTo>
                <a:lnTo>
                  <a:pt x="347" y="687"/>
                </a:lnTo>
                <a:lnTo>
                  <a:pt x="356" y="682"/>
                </a:lnTo>
                <a:lnTo>
                  <a:pt x="367" y="680"/>
                </a:lnTo>
                <a:lnTo>
                  <a:pt x="393" y="680"/>
                </a:lnTo>
                <a:lnTo>
                  <a:pt x="403" y="682"/>
                </a:lnTo>
                <a:lnTo>
                  <a:pt x="411" y="687"/>
                </a:lnTo>
                <a:lnTo>
                  <a:pt x="416" y="696"/>
                </a:lnTo>
                <a:lnTo>
                  <a:pt x="418" y="707"/>
                </a:lnTo>
                <a:lnTo>
                  <a:pt x="416" y="716"/>
                </a:lnTo>
                <a:lnTo>
                  <a:pt x="411" y="726"/>
                </a:lnTo>
                <a:lnTo>
                  <a:pt x="403" y="731"/>
                </a:lnTo>
                <a:lnTo>
                  <a:pt x="393" y="733"/>
                </a:lnTo>
                <a:close/>
                <a:moveTo>
                  <a:pt x="393" y="627"/>
                </a:moveTo>
                <a:lnTo>
                  <a:pt x="367" y="627"/>
                </a:lnTo>
                <a:lnTo>
                  <a:pt x="356" y="626"/>
                </a:lnTo>
                <a:lnTo>
                  <a:pt x="347" y="620"/>
                </a:lnTo>
                <a:lnTo>
                  <a:pt x="342" y="613"/>
                </a:lnTo>
                <a:lnTo>
                  <a:pt x="340" y="602"/>
                </a:lnTo>
                <a:lnTo>
                  <a:pt x="342" y="591"/>
                </a:lnTo>
                <a:lnTo>
                  <a:pt x="347" y="584"/>
                </a:lnTo>
                <a:lnTo>
                  <a:pt x="356" y="578"/>
                </a:lnTo>
                <a:lnTo>
                  <a:pt x="367" y="576"/>
                </a:lnTo>
                <a:lnTo>
                  <a:pt x="393" y="576"/>
                </a:lnTo>
                <a:lnTo>
                  <a:pt x="403" y="578"/>
                </a:lnTo>
                <a:lnTo>
                  <a:pt x="411" y="584"/>
                </a:lnTo>
                <a:lnTo>
                  <a:pt x="416" y="591"/>
                </a:lnTo>
                <a:lnTo>
                  <a:pt x="418" y="602"/>
                </a:lnTo>
                <a:lnTo>
                  <a:pt x="416" y="613"/>
                </a:lnTo>
                <a:lnTo>
                  <a:pt x="411" y="620"/>
                </a:lnTo>
                <a:lnTo>
                  <a:pt x="403" y="626"/>
                </a:lnTo>
                <a:lnTo>
                  <a:pt x="393" y="627"/>
                </a:lnTo>
                <a:close/>
                <a:moveTo>
                  <a:pt x="393" y="524"/>
                </a:moveTo>
                <a:lnTo>
                  <a:pt x="367" y="524"/>
                </a:lnTo>
                <a:lnTo>
                  <a:pt x="356" y="522"/>
                </a:lnTo>
                <a:lnTo>
                  <a:pt x="347" y="516"/>
                </a:lnTo>
                <a:lnTo>
                  <a:pt x="342" y="507"/>
                </a:lnTo>
                <a:lnTo>
                  <a:pt x="340" y="496"/>
                </a:lnTo>
                <a:lnTo>
                  <a:pt x="342" y="487"/>
                </a:lnTo>
                <a:lnTo>
                  <a:pt x="347" y="478"/>
                </a:lnTo>
                <a:lnTo>
                  <a:pt x="356" y="473"/>
                </a:lnTo>
                <a:lnTo>
                  <a:pt x="367" y="471"/>
                </a:lnTo>
                <a:lnTo>
                  <a:pt x="393" y="471"/>
                </a:lnTo>
                <a:lnTo>
                  <a:pt x="403" y="473"/>
                </a:lnTo>
                <a:lnTo>
                  <a:pt x="411" y="478"/>
                </a:lnTo>
                <a:lnTo>
                  <a:pt x="416" y="487"/>
                </a:lnTo>
                <a:lnTo>
                  <a:pt x="418" y="496"/>
                </a:lnTo>
                <a:lnTo>
                  <a:pt x="416" y="507"/>
                </a:lnTo>
                <a:lnTo>
                  <a:pt x="411" y="516"/>
                </a:lnTo>
                <a:lnTo>
                  <a:pt x="403" y="522"/>
                </a:lnTo>
                <a:lnTo>
                  <a:pt x="393" y="524"/>
                </a:lnTo>
                <a:close/>
                <a:moveTo>
                  <a:pt x="418" y="393"/>
                </a:moveTo>
                <a:lnTo>
                  <a:pt x="418" y="393"/>
                </a:lnTo>
                <a:lnTo>
                  <a:pt x="416" y="404"/>
                </a:lnTo>
                <a:lnTo>
                  <a:pt x="411" y="411"/>
                </a:lnTo>
                <a:lnTo>
                  <a:pt x="403" y="416"/>
                </a:lnTo>
                <a:lnTo>
                  <a:pt x="393" y="418"/>
                </a:lnTo>
                <a:lnTo>
                  <a:pt x="105" y="418"/>
                </a:lnTo>
                <a:lnTo>
                  <a:pt x="94" y="416"/>
                </a:lnTo>
                <a:lnTo>
                  <a:pt x="87" y="411"/>
                </a:lnTo>
                <a:lnTo>
                  <a:pt x="80" y="404"/>
                </a:lnTo>
                <a:lnTo>
                  <a:pt x="78" y="393"/>
                </a:lnTo>
                <a:lnTo>
                  <a:pt x="78" y="184"/>
                </a:lnTo>
                <a:lnTo>
                  <a:pt x="80" y="173"/>
                </a:lnTo>
                <a:lnTo>
                  <a:pt x="87" y="166"/>
                </a:lnTo>
                <a:lnTo>
                  <a:pt x="94" y="160"/>
                </a:lnTo>
                <a:lnTo>
                  <a:pt x="105" y="156"/>
                </a:lnTo>
                <a:lnTo>
                  <a:pt x="393" y="156"/>
                </a:lnTo>
                <a:lnTo>
                  <a:pt x="403" y="160"/>
                </a:lnTo>
                <a:lnTo>
                  <a:pt x="411" y="166"/>
                </a:lnTo>
                <a:lnTo>
                  <a:pt x="416" y="173"/>
                </a:lnTo>
                <a:lnTo>
                  <a:pt x="418" y="184"/>
                </a:lnTo>
                <a:lnTo>
                  <a:pt x="418" y="393"/>
                </a:lnTo>
                <a:close/>
              </a:path>
            </a:pathLst>
          </a:custGeom>
          <a:solidFill>
            <a:srgbClr val="336699"/>
          </a:solidFill>
          <a:ln>
            <a:no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55384"/>
              </a:solidFill>
              <a:effectLst/>
              <a:uLnTx/>
              <a:uFillTx/>
              <a:latin typeface="Calibri"/>
              <a:ea typeface="+mn-ea"/>
              <a:cs typeface="+mn-cs"/>
            </a:endParaRPr>
          </a:p>
        </p:txBody>
      </p:sp>
      <p:pic>
        <p:nvPicPr>
          <p:cNvPr id="368"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204" y="4291736"/>
            <a:ext cx="816620" cy="893592"/>
          </a:xfrm>
          <a:prstGeom prst="rect">
            <a:avLst/>
          </a:prstGeom>
        </p:spPr>
      </p:pic>
      <p:pic>
        <p:nvPicPr>
          <p:cNvPr id="369"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582" y="5005906"/>
            <a:ext cx="847788" cy="901616"/>
          </a:xfrm>
          <a:prstGeom prst="rect">
            <a:avLst/>
          </a:prstGeom>
        </p:spPr>
      </p:pic>
      <p:cxnSp>
        <p:nvCxnSpPr>
          <p:cNvPr id="370" name="Straight Arrow Connector 62"/>
          <p:cNvCxnSpPr/>
          <p:nvPr/>
        </p:nvCxnSpPr>
        <p:spPr bwMode="auto">
          <a:xfrm flipV="1">
            <a:off x="1273987" y="5256779"/>
            <a:ext cx="1530206" cy="20401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371" name="Rounded Rectangle 370"/>
          <p:cNvSpPr/>
          <p:nvPr/>
        </p:nvSpPr>
        <p:spPr>
          <a:xfrm>
            <a:off x="5130827" y="4836217"/>
            <a:ext cx="126549" cy="84112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BE" sz="1200" b="0" i="0" u="none" strike="noStrike" cap="none" normalizeH="0" baseline="0" noProof="0">
                <a:ln>
                  <a:noFill/>
                </a:ln>
                <a:solidFill>
                  <a:prstClr val="white"/>
                </a:solidFill>
                <a:uLnTx/>
                <a:uFillTx/>
                <a:latin typeface="Calibri"/>
                <a:ea typeface="+mn-ea"/>
                <a:cs typeface="+mn-cs"/>
              </a:rPr>
              <a:t>SOAP</a:t>
            </a:r>
          </a:p>
        </p:txBody>
      </p:sp>
      <p:pic>
        <p:nvPicPr>
          <p:cNvPr id="4098" name="Picture 2" descr="Image result for axw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8516" y="5639932"/>
            <a:ext cx="1161962" cy="5395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D45B42A2-12DC-D04A-88D3-A93CC82DF348}" type="slidenum">
              <a:rPr lang="en-US" smtClean="0"/>
              <a:t>48</a:t>
            </a:fld>
            <a:endParaRPr lang="en-US" smtClean="0"/>
          </a:p>
        </p:txBody>
      </p:sp>
    </p:spTree>
    <p:extLst>
      <p:ext uri="{BB962C8B-B14F-4D97-AF65-F5344CB8AC3E}">
        <p14:creationId xmlns:p14="http://schemas.microsoft.com/office/powerpoint/2010/main" val="18683285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sz="quarter" idx="14"/>
          </p:nvPr>
        </p:nvSpPr>
        <p:spPr/>
        <p:txBody>
          <a:bodyPr>
            <a:normAutofit lnSpcReduction="10000"/>
          </a:bodyPr>
          <a:lstStyle/>
          <a:p>
            <a:r>
              <a:rPr lang="fr-BE"/>
              <a:t>utiliser la puissance du réseau d’institutions</a:t>
            </a:r>
          </a:p>
          <a:p>
            <a:endParaRPr lang="en-US" dirty="0"/>
          </a:p>
          <a:p>
            <a:r>
              <a:rPr lang="fr-BE"/>
              <a:t>gérer les interdépendances</a:t>
            </a:r>
          </a:p>
          <a:p>
            <a:endParaRPr lang="en-US" dirty="0"/>
          </a:p>
          <a:p>
            <a:r>
              <a:rPr lang="fr-BE"/>
              <a:t>se concentrer sur l'essentiel, et non sur les "accessoires et gadgets »</a:t>
            </a:r>
          </a:p>
          <a:p>
            <a:endParaRPr lang="en-US" dirty="0"/>
          </a:p>
          <a:p>
            <a:r>
              <a:rPr lang="fr-BE"/>
              <a:t>maîtriser la (non-)disponibilité des services (critiques)</a:t>
            </a:r>
          </a:p>
          <a:p>
            <a:endParaRPr lang="en-US" dirty="0"/>
          </a:p>
          <a:p>
            <a:r>
              <a:rPr lang="fr-BE"/>
              <a:t>veiller à l’uniformité de solutions technologiques / utiliser des licences de site</a:t>
            </a:r>
          </a:p>
        </p:txBody>
      </p:sp>
      <p:sp>
        <p:nvSpPr>
          <p:cNvPr id="6" name="Title 5"/>
          <p:cNvSpPr>
            <a:spLocks noGrp="1"/>
          </p:cNvSpPr>
          <p:nvPr>
            <p:ph type="title"/>
          </p:nvPr>
        </p:nvSpPr>
        <p:spPr/>
        <p:txBody>
          <a:bodyPr/>
          <a:lstStyle/>
          <a:p>
            <a:r>
              <a:rPr lang="fr-BE"/>
              <a:t>Défis</a:t>
            </a:r>
          </a:p>
        </p:txBody>
      </p:sp>
      <p:sp>
        <p:nvSpPr>
          <p:cNvPr id="5" name="Slide Number Placeholder 4"/>
          <p:cNvSpPr>
            <a:spLocks noGrp="1"/>
          </p:cNvSpPr>
          <p:nvPr>
            <p:ph type="sldNum" sz="quarter" idx="12"/>
          </p:nvPr>
        </p:nvSpPr>
        <p:spPr/>
        <p:txBody>
          <a:bodyPr/>
          <a:lstStyle/>
          <a:p>
            <a:fld id="{D45B42A2-12DC-D04A-88D3-A93CC82DF348}" type="slidenum">
              <a:rPr lang="en-US" smtClean="0"/>
              <a:t>49</a:t>
            </a:fld>
            <a:endParaRPr lang="en-US" smtClean="0"/>
          </a:p>
        </p:txBody>
      </p:sp>
    </p:spTree>
    <p:extLst>
      <p:ext uri="{BB962C8B-B14F-4D97-AF65-F5344CB8AC3E}">
        <p14:creationId xmlns:p14="http://schemas.microsoft.com/office/powerpoint/2010/main" val="26823050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jdelijke aanduiding voor inhoud 2"/>
          <p:cNvSpPr>
            <a:spLocks noGrp="1"/>
          </p:cNvSpPr>
          <p:nvPr>
            <p:ph type="body" sz="quarter" idx="14"/>
          </p:nvPr>
        </p:nvSpPr>
        <p:spPr/>
        <p:txBody>
          <a:bodyPr>
            <a:normAutofit fontScale="92500" lnSpcReduction="10000"/>
          </a:bodyPr>
          <a:lstStyle/>
          <a:p>
            <a:r>
              <a:rPr lang="fr-BE" dirty="0"/>
              <a:t>meilleure effectivité de la stratégie</a:t>
            </a:r>
          </a:p>
          <a:p>
            <a:r>
              <a:rPr lang="fr-BE" dirty="0"/>
              <a:t>retour sur investissement plus élevé</a:t>
            </a:r>
          </a:p>
          <a:p>
            <a:pPr lvl="1"/>
            <a:r>
              <a:rPr lang="fr-BE" dirty="0"/>
              <a:t>moindre coût</a:t>
            </a:r>
          </a:p>
          <a:p>
            <a:pPr lvl="1"/>
            <a:r>
              <a:rPr lang="fr-BE" dirty="0"/>
              <a:t>rendements supérieurs</a:t>
            </a:r>
          </a:p>
          <a:p>
            <a:r>
              <a:rPr lang="fr-BE" dirty="0"/>
              <a:t>processus plus efficaces</a:t>
            </a:r>
          </a:p>
          <a:p>
            <a:r>
              <a:rPr lang="fr-BE" dirty="0"/>
              <a:t>meilleure qualité</a:t>
            </a:r>
          </a:p>
          <a:p>
            <a:r>
              <a:rPr lang="fr-BE" dirty="0"/>
              <a:t>satisfaction des </a:t>
            </a:r>
            <a:r>
              <a:rPr lang="fr-BE" dirty="0" smtClean="0"/>
              <a:t>utilisateurs </a:t>
            </a:r>
            <a:r>
              <a:rPr lang="fr-BE" dirty="0"/>
              <a:t>supérieure</a:t>
            </a:r>
          </a:p>
          <a:p>
            <a:r>
              <a:rPr lang="fr-BE" dirty="0"/>
              <a:t>plus grande adaptabilité des services</a:t>
            </a:r>
          </a:p>
          <a:p>
            <a:r>
              <a:rPr lang="fr-BE" dirty="0"/>
              <a:t>portée et degré de pénétration de la prestation de services supérieurs</a:t>
            </a:r>
          </a:p>
          <a:p>
            <a:r>
              <a:rPr lang="fr-BE" dirty="0"/>
              <a:t>davantage d’innovation</a:t>
            </a:r>
          </a:p>
          <a:p>
            <a:r>
              <a:rPr lang="fr-BE" dirty="0"/>
              <a:t>…</a:t>
            </a:r>
          </a:p>
        </p:txBody>
      </p:sp>
      <p:sp>
        <p:nvSpPr>
          <p:cNvPr id="7" name="Title 6"/>
          <p:cNvSpPr>
            <a:spLocks noGrp="1"/>
          </p:cNvSpPr>
          <p:nvPr>
            <p:ph type="title"/>
          </p:nvPr>
        </p:nvSpPr>
        <p:spPr/>
        <p:txBody>
          <a:bodyPr/>
          <a:lstStyle/>
          <a:p>
            <a:r>
              <a:rPr lang="fr-BE"/>
              <a:t>Avantages stratégiques possibles</a:t>
            </a:r>
          </a:p>
        </p:txBody>
      </p:sp>
      <p:sp>
        <p:nvSpPr>
          <p:cNvPr id="4" name="Tijdelijke aanduiding voor dianummer 3"/>
          <p:cNvSpPr>
            <a:spLocks noGrp="1"/>
          </p:cNvSpPr>
          <p:nvPr>
            <p:ph type="sldNum" sz="quarter" idx="12"/>
          </p:nvPr>
        </p:nvSpPr>
        <p:spPr/>
        <p:txBody>
          <a:bodyPr/>
          <a:lstStyle/>
          <a:p>
            <a:fld id="{C080B6B3-F139-4BD8-A444-84B7C1EC3210}" type="slidenum">
              <a:rPr lang="en-GB" smtClean="0"/>
              <a:pPr/>
              <a:t>5</a:t>
            </a:fld>
            <a:endParaRPr lang="en-GB" smtClean="0"/>
          </a:p>
        </p:txBody>
      </p:sp>
    </p:spTree>
    <p:extLst>
      <p:ext uri="{BB962C8B-B14F-4D97-AF65-F5344CB8AC3E}">
        <p14:creationId xmlns:p14="http://schemas.microsoft.com/office/powerpoint/2010/main" val="29783652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a:t>Domaines d’attention: informatisation de bout en bout</a:t>
            </a:r>
          </a:p>
        </p:txBody>
      </p:sp>
      <p:sp>
        <p:nvSpPr>
          <p:cNvPr id="7" name="Slide Number Placeholder 6"/>
          <p:cNvSpPr>
            <a:spLocks noGrp="1"/>
          </p:cNvSpPr>
          <p:nvPr>
            <p:ph type="sldNum" sz="quarter" idx="10"/>
          </p:nvPr>
        </p:nvSpPr>
        <p:spPr/>
        <p:txBody>
          <a:bodyPr/>
          <a:lstStyle/>
          <a:p>
            <a:fld id="{D45B42A2-12DC-D04A-88D3-A93CC82DF348}" type="slidenum">
              <a:rPr lang="en-US" smtClean="0"/>
              <a:pPr/>
              <a:t>50</a:t>
            </a:fld>
            <a:endParaRPr lang="en-US" smtClean="0"/>
          </a:p>
        </p:txBody>
      </p:sp>
    </p:spTree>
    <p:extLst>
      <p:ext uri="{BB962C8B-B14F-4D97-AF65-F5344CB8AC3E}">
        <p14:creationId xmlns:p14="http://schemas.microsoft.com/office/powerpoint/2010/main" val="18722089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normAutofit fontScale="92500"/>
          </a:bodyPr>
          <a:lstStyle/>
          <a:p>
            <a:r>
              <a:rPr lang="fr-BE" dirty="0"/>
              <a:t>combinaison de</a:t>
            </a:r>
          </a:p>
          <a:p>
            <a:pPr lvl="1"/>
            <a:r>
              <a:rPr lang="fr-BE" dirty="0"/>
              <a:t>description (technique) de processus métier</a:t>
            </a:r>
          </a:p>
          <a:p>
            <a:pPr lvl="1"/>
            <a:r>
              <a:rPr lang="fr-BE" dirty="0" smtClean="0"/>
              <a:t>utilisation </a:t>
            </a:r>
            <a:r>
              <a:rPr lang="fr-BE" dirty="0"/>
              <a:t>de données provenant de sources locales et authentiques</a:t>
            </a:r>
          </a:p>
          <a:p>
            <a:pPr lvl="1"/>
            <a:r>
              <a:rPr lang="fr-BE" dirty="0"/>
              <a:t>économie des API</a:t>
            </a:r>
          </a:p>
          <a:p>
            <a:pPr lvl="1"/>
            <a:r>
              <a:rPr lang="fr-BE" dirty="0"/>
              <a:t>composants métier disponibles pour réutilisation</a:t>
            </a:r>
          </a:p>
          <a:p>
            <a:pPr lvl="1"/>
            <a:r>
              <a:rPr lang="fr-BE" dirty="0"/>
              <a:t>système orchestrant le tout</a:t>
            </a:r>
          </a:p>
          <a:p>
            <a:r>
              <a:rPr lang="fr-BE" dirty="0"/>
              <a:t>uniquement contact avec le citoyen / l’entreprise lorsque cela s’avère nécessaire</a:t>
            </a:r>
          </a:p>
          <a:p>
            <a:r>
              <a:rPr lang="fr-BE" dirty="0"/>
              <a:t>attribution automatique des droits et traitement du </a:t>
            </a:r>
            <a:r>
              <a:rPr lang="fr-BE" dirty="0" smtClean="0"/>
              <a:t>dossier (« happy flow »)</a:t>
            </a:r>
            <a:endParaRPr lang="fr-BE" dirty="0"/>
          </a:p>
          <a:p>
            <a:r>
              <a:rPr lang="fr-BE" dirty="0"/>
              <a:t>accent sur les exceptions, les situations spécifiques</a:t>
            </a:r>
          </a:p>
          <a:p>
            <a:r>
              <a:rPr lang="fr-BE" dirty="0"/>
              <a:t>équipement permettant de faciliter l’informatisation (p.ex. </a:t>
            </a:r>
            <a:r>
              <a:rPr lang="fr-BE" dirty="0" err="1"/>
              <a:t>Robotic</a:t>
            </a:r>
            <a:r>
              <a:rPr lang="fr-BE" dirty="0"/>
              <a:t> </a:t>
            </a:r>
            <a:r>
              <a:rPr lang="fr-BE" dirty="0" err="1"/>
              <a:t>Process</a:t>
            </a:r>
            <a:r>
              <a:rPr lang="fr-BE" dirty="0"/>
              <a:t> Automation (RPA))</a:t>
            </a:r>
          </a:p>
        </p:txBody>
      </p:sp>
      <p:sp>
        <p:nvSpPr>
          <p:cNvPr id="2" name="Title 1"/>
          <p:cNvSpPr>
            <a:spLocks noGrp="1"/>
          </p:cNvSpPr>
          <p:nvPr>
            <p:ph type="title"/>
          </p:nvPr>
        </p:nvSpPr>
        <p:spPr/>
        <p:txBody>
          <a:bodyPr/>
          <a:lstStyle/>
          <a:p>
            <a:r>
              <a:rPr lang="fr-BE"/>
              <a:t>Qu’est-ce l’informatisation de bout en bout?</a:t>
            </a:r>
          </a:p>
        </p:txBody>
      </p:sp>
      <p:sp>
        <p:nvSpPr>
          <p:cNvPr id="7" name="Slide Number Placeholder 6"/>
          <p:cNvSpPr>
            <a:spLocks noGrp="1"/>
          </p:cNvSpPr>
          <p:nvPr>
            <p:ph type="sldNum" sz="quarter" idx="12"/>
          </p:nvPr>
        </p:nvSpPr>
        <p:spPr/>
        <p:txBody>
          <a:bodyPr/>
          <a:lstStyle/>
          <a:p>
            <a:fld id="{D45B42A2-12DC-D04A-88D3-A93CC82DF348}" type="slidenum">
              <a:rPr lang="en-US" smtClean="0"/>
              <a:t>51</a:t>
            </a:fld>
            <a:endParaRPr lang="en-US" smtClean="0"/>
          </a:p>
        </p:txBody>
      </p:sp>
    </p:spTree>
    <p:extLst>
      <p:ext uri="{BB962C8B-B14F-4D97-AF65-F5344CB8AC3E}">
        <p14:creationId xmlns:p14="http://schemas.microsoft.com/office/powerpoint/2010/main" val="14881986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4"/>
          </p:nvPr>
        </p:nvSpPr>
        <p:spPr/>
        <p:txBody>
          <a:bodyPr>
            <a:normAutofit fontScale="92500" lnSpcReduction="20000"/>
          </a:bodyPr>
          <a:lstStyle/>
          <a:p>
            <a:r>
              <a:rPr lang="fr-BE" dirty="0"/>
              <a:t>les collaborateurs deviennent des « architectes »</a:t>
            </a:r>
          </a:p>
          <a:p>
            <a:pPr lvl="1"/>
            <a:r>
              <a:rPr lang="fr-BE" dirty="0"/>
              <a:t>quelles données /quels services sont disponibles ?</a:t>
            </a:r>
          </a:p>
          <a:p>
            <a:pPr lvl="1"/>
            <a:r>
              <a:rPr lang="fr-BE" dirty="0"/>
              <a:t>quelles API offrent cela ?</a:t>
            </a:r>
          </a:p>
          <a:p>
            <a:pPr lvl="1"/>
            <a:r>
              <a:rPr lang="fr-BE" dirty="0"/>
              <a:t>donner un plan aux TIC</a:t>
            </a:r>
          </a:p>
          <a:p>
            <a:r>
              <a:rPr lang="fr-BE" dirty="0"/>
              <a:t>basé sur un aperçu global des processus</a:t>
            </a:r>
          </a:p>
          <a:p>
            <a:r>
              <a:rPr lang="fr-BE" dirty="0" smtClean="0"/>
              <a:t>les </a:t>
            </a:r>
            <a:r>
              <a:rPr lang="fr-BE" dirty="0"/>
              <a:t>TIC servent à fournir une assistance à plusieurs niveaux à tous les types de clients</a:t>
            </a:r>
          </a:p>
          <a:p>
            <a:r>
              <a:rPr lang="fr-BE" dirty="0"/>
              <a:t>la réutilisabilité exige une forme de « réflexion générique » (et non </a:t>
            </a:r>
            <a:r>
              <a:rPr lang="fr-BE" dirty="0" smtClean="0"/>
              <a:t>en termes de </a:t>
            </a:r>
            <a:r>
              <a:rPr lang="fr-BE" dirty="0"/>
              <a:t>« fonctions et accessoires complémentaires »)</a:t>
            </a:r>
          </a:p>
          <a:p>
            <a:r>
              <a:rPr lang="fr-BE" dirty="0"/>
              <a:t>besoin</a:t>
            </a:r>
          </a:p>
          <a:p>
            <a:pPr lvl="1"/>
            <a:r>
              <a:rPr lang="fr-BE" dirty="0"/>
              <a:t>d’un catalogue de données et de services</a:t>
            </a:r>
          </a:p>
          <a:p>
            <a:pPr lvl="1"/>
            <a:r>
              <a:rPr lang="fr-BE" dirty="0"/>
              <a:t>utilisation du réseau inter-institutions (entre gestionnaires, entre gestionnaires des TIC, entre analystes (business), etc.)</a:t>
            </a:r>
          </a:p>
          <a:p>
            <a:pPr lvl="1"/>
            <a:r>
              <a:rPr lang="fr-BE" dirty="0"/>
              <a:t>intelligence pour déterminer l’impact de changements sur des situations où cela s’avère nécessaire (politique sociale)</a:t>
            </a:r>
          </a:p>
        </p:txBody>
      </p:sp>
      <p:sp>
        <p:nvSpPr>
          <p:cNvPr id="2" name="Title 1"/>
          <p:cNvSpPr>
            <a:spLocks noGrp="1"/>
          </p:cNvSpPr>
          <p:nvPr>
            <p:ph type="title"/>
          </p:nvPr>
        </p:nvSpPr>
        <p:spPr/>
        <p:txBody>
          <a:bodyPr/>
          <a:lstStyle/>
          <a:p>
            <a:r>
              <a:rPr lang="fr-BE"/>
              <a:t>Conséquences</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14108" y="1379913"/>
            <a:ext cx="2356853" cy="1571235"/>
          </a:xfrm>
          <a:prstGeom prst="rect">
            <a:avLst/>
          </a:prstGeom>
        </p:spPr>
      </p:pic>
      <p:sp>
        <p:nvSpPr>
          <p:cNvPr id="12" name="Rectangle 11"/>
          <p:cNvSpPr/>
          <p:nvPr/>
        </p:nvSpPr>
        <p:spPr>
          <a:xfrm>
            <a:off x="8388076" y="82087"/>
            <a:ext cx="1149624" cy="1142120"/>
          </a:xfrm>
          <a:prstGeom prst="rect">
            <a:avLst/>
          </a:prstGeom>
          <a: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Slide Number Placeholder 7"/>
          <p:cNvSpPr>
            <a:spLocks noGrp="1"/>
          </p:cNvSpPr>
          <p:nvPr>
            <p:ph type="sldNum" sz="quarter" idx="12"/>
          </p:nvPr>
        </p:nvSpPr>
        <p:spPr/>
        <p:txBody>
          <a:bodyPr/>
          <a:lstStyle/>
          <a:p>
            <a:fld id="{D45B42A2-12DC-D04A-88D3-A93CC82DF348}" type="slidenum">
              <a:rPr lang="en-US" smtClean="0"/>
              <a:t>52</a:t>
            </a:fld>
            <a:endParaRPr lang="en-US" smtClean="0"/>
          </a:p>
        </p:txBody>
      </p:sp>
    </p:spTree>
    <p:extLst>
      <p:ext uri="{BB962C8B-B14F-4D97-AF65-F5344CB8AC3E}">
        <p14:creationId xmlns:p14="http://schemas.microsoft.com/office/powerpoint/2010/main" val="15688290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Conséquences</a:t>
            </a:r>
          </a:p>
        </p:txBody>
      </p:sp>
      <p:sp>
        <p:nvSpPr>
          <p:cNvPr id="3" name="Content Placeholder 2"/>
          <p:cNvSpPr>
            <a:spLocks noGrp="1"/>
          </p:cNvSpPr>
          <p:nvPr>
            <p:ph idx="4294967295"/>
          </p:nvPr>
        </p:nvSpPr>
        <p:spPr>
          <a:xfrm>
            <a:off x="5791200" y="2768600"/>
            <a:ext cx="6400800" cy="2057400"/>
          </a:xfrm>
          <a:prstGeom prst="roundRect">
            <a:avLst/>
          </a:prstGeom>
        </p:spPr>
        <p:style>
          <a:lnRef idx="2">
            <a:schemeClr val="accent5"/>
          </a:lnRef>
          <a:fillRef idx="1">
            <a:schemeClr val="lt1"/>
          </a:fillRef>
          <a:effectRef idx="0">
            <a:schemeClr val="accent5"/>
          </a:effectRef>
          <a:fontRef idx="minor">
            <a:schemeClr val="dk1"/>
          </a:fontRef>
        </p:style>
        <p:txBody>
          <a:bodyPr>
            <a:normAutofit fontScale="85000" lnSpcReduction="20000"/>
          </a:bodyPr>
          <a:lstStyle/>
          <a:p>
            <a:pPr marL="0" indent="0">
              <a:buNone/>
            </a:pPr>
            <a:r>
              <a:rPr lang="fr-BE"/>
              <a:t>façon de travailler "DevOps"</a:t>
            </a:r>
          </a:p>
          <a:p>
            <a:pPr marL="0" indent="0">
              <a:buNone/>
            </a:pPr>
            <a:r>
              <a:rPr lang="fr-BE"/>
              <a:t>équipes de produits avec responsabilité de bout en bout</a:t>
            </a:r>
          </a:p>
          <a:p>
            <a:pPr marL="0" indent="0">
              <a:buNone/>
            </a:pPr>
            <a:r>
              <a:rPr lang="fr-BE"/>
              <a:t>utilisation de plateformes et d’outils</a:t>
            </a:r>
          </a:p>
          <a:p>
            <a:pPr marL="0" indent="0">
              <a:buNone/>
            </a:pPr>
            <a:r>
              <a:rPr lang="fr-BE"/>
              <a:t>automatisation maximale</a:t>
            </a:r>
          </a:p>
        </p:txBody>
      </p:sp>
      <p:sp>
        <p:nvSpPr>
          <p:cNvPr id="14" name="Rectangle 13"/>
          <p:cNvSpPr/>
          <p:nvPr/>
        </p:nvSpPr>
        <p:spPr>
          <a:xfrm>
            <a:off x="5602265" y="5321337"/>
            <a:ext cx="4467826" cy="461665"/>
          </a:xfrm>
          <a:prstGeom prst="rect">
            <a:avLst/>
          </a:prstGeom>
        </p:spPr>
        <p:txBody>
          <a:bodyPr wrap="none">
            <a:spAutoFit/>
          </a:bodyPr>
          <a:lstStyle/>
          <a:p>
            <a:r>
              <a:rPr lang="fr-BE" sz="2400"/>
              <a:t>Gestion conjointe de la plateforme</a:t>
            </a:r>
          </a:p>
        </p:txBody>
      </p:sp>
      <p:sp>
        <p:nvSpPr>
          <p:cNvPr id="16" name="Rectangle 15"/>
          <p:cNvSpPr/>
          <p:nvPr/>
        </p:nvSpPr>
        <p:spPr>
          <a:xfrm>
            <a:off x="5562600" y="1795102"/>
            <a:ext cx="6096000" cy="461665"/>
          </a:xfrm>
          <a:prstGeom prst="rect">
            <a:avLst/>
          </a:prstGeom>
        </p:spPr>
        <p:txBody>
          <a:bodyPr>
            <a:spAutoFit/>
          </a:bodyPr>
          <a:lstStyle/>
          <a:p>
            <a:r>
              <a:rPr lang="fr-BE" sz="2400"/>
              <a:t>Accent sur la fourniture de produits / services</a:t>
            </a:r>
          </a:p>
        </p:txBody>
      </p:sp>
      <p:grpSp>
        <p:nvGrpSpPr>
          <p:cNvPr id="18" name="Group 17"/>
          <p:cNvGrpSpPr/>
          <p:nvPr/>
        </p:nvGrpSpPr>
        <p:grpSpPr>
          <a:xfrm>
            <a:off x="581828" y="1414131"/>
            <a:ext cx="4830144" cy="4942220"/>
            <a:chOff x="581828" y="2076315"/>
            <a:chExt cx="4830144" cy="4280035"/>
          </a:xfrm>
        </p:grpSpPr>
        <p:sp>
          <p:nvSpPr>
            <p:cNvPr id="9" name="Rectangle 8"/>
            <p:cNvSpPr/>
            <p:nvPr/>
          </p:nvSpPr>
          <p:spPr>
            <a:xfrm>
              <a:off x="581828" y="4963485"/>
              <a:ext cx="4419599" cy="1392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600"/>
                <a:t>Infrastructure</a:t>
              </a:r>
            </a:p>
          </p:txBody>
        </p:sp>
        <p:sp>
          <p:nvSpPr>
            <p:cNvPr id="10" name="Rectangle 9"/>
            <p:cNvSpPr/>
            <p:nvPr/>
          </p:nvSpPr>
          <p:spPr>
            <a:xfrm>
              <a:off x="581828" y="3451475"/>
              <a:ext cx="4419599" cy="13928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BE" sz="3600"/>
                <a:t>Development platform</a:t>
              </a:r>
            </a:p>
            <a:p>
              <a:pPr algn="ctr"/>
              <a:r>
                <a:rPr lang="fr-BE" sz="2000"/>
                <a:t>“Cloud &amp; Container Services”</a:t>
              </a:r>
            </a:p>
          </p:txBody>
        </p:sp>
        <p:sp>
          <p:nvSpPr>
            <p:cNvPr id="11" name="Rounded Rectangle 10"/>
            <p:cNvSpPr/>
            <p:nvPr/>
          </p:nvSpPr>
          <p:spPr>
            <a:xfrm>
              <a:off x="581828" y="2090473"/>
              <a:ext cx="1392865" cy="124400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a:t>Business App 1</a:t>
              </a:r>
            </a:p>
          </p:txBody>
        </p:sp>
        <p:sp>
          <p:nvSpPr>
            <p:cNvPr id="12" name="Rounded Rectangle 11"/>
            <p:cNvSpPr/>
            <p:nvPr/>
          </p:nvSpPr>
          <p:spPr>
            <a:xfrm>
              <a:off x="2095195" y="2083394"/>
              <a:ext cx="1392865" cy="124400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a:t>Business App 2</a:t>
              </a:r>
            </a:p>
          </p:txBody>
        </p:sp>
        <p:sp>
          <p:nvSpPr>
            <p:cNvPr id="13" name="Rounded Rectangle 12"/>
            <p:cNvSpPr/>
            <p:nvPr/>
          </p:nvSpPr>
          <p:spPr>
            <a:xfrm>
              <a:off x="3608562" y="2076315"/>
              <a:ext cx="1392865" cy="124400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a:t>Business App 3</a:t>
              </a:r>
            </a:p>
          </p:txBody>
        </p:sp>
        <p:sp>
          <p:nvSpPr>
            <p:cNvPr id="15" name="Right Brace 14"/>
            <p:cNvSpPr/>
            <p:nvPr/>
          </p:nvSpPr>
          <p:spPr>
            <a:xfrm>
              <a:off x="5135526" y="3451475"/>
              <a:ext cx="276446" cy="1392865"/>
            </a:xfrm>
            <a:prstGeom prst="rightBrace">
              <a:avLst>
                <a:gd name="adj1" fmla="val 43466"/>
                <a:gd name="adj2" fmla="val 49808"/>
              </a:avLst>
            </a:prstGeom>
            <a:ln w="38100"/>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17" name="Right Brace 16"/>
            <p:cNvSpPr/>
            <p:nvPr/>
          </p:nvSpPr>
          <p:spPr>
            <a:xfrm>
              <a:off x="5121929" y="2090472"/>
              <a:ext cx="290043" cy="1244009"/>
            </a:xfrm>
            <a:prstGeom prst="rightBrace">
              <a:avLst>
                <a:gd name="adj1" fmla="val 43466"/>
                <a:gd name="adj2" fmla="val 41661"/>
              </a:avLst>
            </a:prstGeom>
            <a:ln w="38100"/>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grpSp>
      <p:sp>
        <p:nvSpPr>
          <p:cNvPr id="19" name="Right Brace 18"/>
          <p:cNvSpPr/>
          <p:nvPr/>
        </p:nvSpPr>
        <p:spPr>
          <a:xfrm>
            <a:off x="5163623" y="4747989"/>
            <a:ext cx="276446" cy="1608362"/>
          </a:xfrm>
          <a:prstGeom prst="rightBrace">
            <a:avLst>
              <a:gd name="adj1" fmla="val 43466"/>
              <a:gd name="adj2" fmla="val 51417"/>
            </a:avLst>
          </a:prstGeom>
          <a:ln w="38100"/>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D45B42A2-12DC-D04A-88D3-A93CC82DF348}" type="slidenum">
              <a:rPr lang="en-US" smtClean="0"/>
              <a:t>53</a:t>
            </a:fld>
            <a:endParaRPr lang="en-US" smtClean="0"/>
          </a:p>
        </p:txBody>
      </p:sp>
    </p:spTree>
    <p:extLst>
      <p:ext uri="{BB962C8B-B14F-4D97-AF65-F5344CB8AC3E}">
        <p14:creationId xmlns:p14="http://schemas.microsoft.com/office/powerpoint/2010/main" val="3982175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a:bodyPr>
          <a:lstStyle/>
          <a:p>
            <a:r>
              <a:rPr lang="fr-BE" dirty="0"/>
              <a:t>augmentation des interfaces utilisateurs mobiles</a:t>
            </a:r>
          </a:p>
          <a:p>
            <a:r>
              <a:rPr lang="fr-BE" dirty="0"/>
              <a:t>applications mobiles à valeur ajoutée, et non « mobile pour mobile »</a:t>
            </a:r>
          </a:p>
          <a:p>
            <a:r>
              <a:rPr lang="fr-BE" dirty="0"/>
              <a:t>comment garantir des applications conviviales, maintenables et </a:t>
            </a:r>
            <a:r>
              <a:rPr lang="fr-BE" dirty="0" smtClean="0"/>
              <a:t>sûres</a:t>
            </a:r>
            <a:r>
              <a:rPr lang="fr-BE" dirty="0"/>
              <a:t>?</a:t>
            </a:r>
          </a:p>
          <a:p>
            <a:r>
              <a:rPr lang="fr-BE" dirty="0"/>
              <a:t>qu’est-ce qui est acceptable pour le public cible?</a:t>
            </a:r>
          </a:p>
          <a:p>
            <a:endParaRPr lang="nl-BE" dirty="0"/>
          </a:p>
          <a:p>
            <a:endParaRPr lang="en-US" dirty="0"/>
          </a:p>
        </p:txBody>
      </p:sp>
      <p:sp>
        <p:nvSpPr>
          <p:cNvPr id="2" name="Title 1"/>
          <p:cNvSpPr>
            <a:spLocks noGrp="1"/>
          </p:cNvSpPr>
          <p:nvPr>
            <p:ph type="title"/>
          </p:nvPr>
        </p:nvSpPr>
        <p:spPr/>
        <p:txBody>
          <a:bodyPr/>
          <a:lstStyle/>
          <a:p>
            <a:r>
              <a:rPr lang="fr-BE"/>
              <a:t>Interfaces actuelles et futures</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47709" y="3162710"/>
            <a:ext cx="4414560" cy="3795302"/>
          </a:xfrm>
          <a:prstGeom prst="rect">
            <a:avLst/>
          </a:prstGeom>
        </p:spPr>
      </p:pic>
      <p:sp>
        <p:nvSpPr>
          <p:cNvPr id="8" name="Slide Number Placeholder 7"/>
          <p:cNvSpPr>
            <a:spLocks noGrp="1"/>
          </p:cNvSpPr>
          <p:nvPr>
            <p:ph type="sldNum" sz="quarter" idx="12"/>
          </p:nvPr>
        </p:nvSpPr>
        <p:spPr/>
        <p:txBody>
          <a:bodyPr/>
          <a:lstStyle/>
          <a:p>
            <a:fld id="{D45B42A2-12DC-D04A-88D3-A93CC82DF348}" type="slidenum">
              <a:rPr lang="en-US" smtClean="0"/>
              <a:t>54</a:t>
            </a:fld>
            <a:endParaRPr lang="en-US" smtClean="0"/>
          </a:p>
        </p:txBody>
      </p:sp>
    </p:spTree>
    <p:extLst>
      <p:ext uri="{BB962C8B-B14F-4D97-AF65-F5344CB8AC3E}">
        <p14:creationId xmlns:p14="http://schemas.microsoft.com/office/powerpoint/2010/main" val="3953007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4"/>
          </p:nvPr>
        </p:nvSpPr>
        <p:spPr/>
        <p:txBody>
          <a:bodyPr>
            <a:normAutofit/>
          </a:bodyPr>
          <a:lstStyle/>
          <a:p>
            <a:r>
              <a:rPr lang="fr-BE" dirty="0"/>
              <a:t>procédure d’enregistrement correcte pour établir l’identité</a:t>
            </a:r>
            <a:r>
              <a:rPr lang="fr-BE" dirty="0" smtClean="0"/>
              <a:t>,</a:t>
            </a:r>
            <a:br>
              <a:rPr lang="fr-BE" dirty="0" smtClean="0"/>
            </a:br>
            <a:r>
              <a:rPr lang="fr-BE" dirty="0" smtClean="0"/>
              <a:t>les </a:t>
            </a:r>
            <a:r>
              <a:rPr lang="fr-BE" dirty="0"/>
              <a:t>qualités </a:t>
            </a:r>
            <a:r>
              <a:rPr lang="fr-BE" dirty="0" smtClean="0"/>
              <a:t>et les </a:t>
            </a:r>
            <a:r>
              <a:rPr lang="fr-BE" dirty="0"/>
              <a:t>relations</a:t>
            </a:r>
          </a:p>
          <a:p>
            <a:r>
              <a:rPr lang="fr-BE" dirty="0"/>
              <a:t>d’une manière aussi simple que possible pour les utilisateurs finaux</a:t>
            </a:r>
          </a:p>
          <a:p>
            <a:r>
              <a:rPr lang="fr-BE" dirty="0"/>
              <a:t>différents niveaux d'authentification</a:t>
            </a:r>
          </a:p>
          <a:p>
            <a:pPr lvl="1"/>
            <a:r>
              <a:rPr lang="fr-BE" dirty="0"/>
              <a:t>selon le niveau d’enregistrement: dans quelle mesure sommes-nous certains de l’identité?</a:t>
            </a:r>
          </a:p>
          <a:p>
            <a:pPr lvl="1"/>
            <a:r>
              <a:rPr lang="fr-BE" dirty="0"/>
              <a:t>selon les besoins de l'application : quels sont les risques en cas d'abus ?</a:t>
            </a:r>
          </a:p>
          <a:p>
            <a:r>
              <a:rPr lang="fr-BE" dirty="0"/>
              <a:t>protection des données / fonctionnalité selon les droits</a:t>
            </a:r>
          </a:p>
          <a:p>
            <a:r>
              <a:rPr lang="fr-BE" dirty="0"/>
              <a:t>tenir compte de l’évolution technologique</a:t>
            </a:r>
          </a:p>
          <a:p>
            <a:pPr lvl="1"/>
            <a:r>
              <a:rPr lang="fr-BE" dirty="0"/>
              <a:t>p.ex. </a:t>
            </a:r>
            <a:r>
              <a:rPr lang="fr-BE" dirty="0" err="1"/>
              <a:t>eID</a:t>
            </a:r>
            <a:r>
              <a:rPr lang="fr-BE" dirty="0"/>
              <a:t> -&gt; code de sécurité (mobile / SMS) -&gt; </a:t>
            </a:r>
            <a:r>
              <a:rPr lang="fr-BE" dirty="0" err="1"/>
              <a:t>Itsme</a:t>
            </a:r>
            <a:endParaRPr lang="fr-BE" dirty="0"/>
          </a:p>
          <a:p>
            <a:r>
              <a:rPr lang="fr-BE" dirty="0"/>
              <a:t>i</a:t>
            </a:r>
            <a:r>
              <a:rPr lang="fr-BE" dirty="0" smtClean="0"/>
              <a:t>nitiative </a:t>
            </a:r>
            <a:r>
              <a:rPr lang="fr-BE" dirty="0"/>
              <a:t>de coopération entre le secteur public et le secteur privé</a:t>
            </a:r>
          </a:p>
        </p:txBody>
      </p:sp>
      <p:sp>
        <p:nvSpPr>
          <p:cNvPr id="2" name="Title 1"/>
          <p:cNvSpPr>
            <a:spLocks noGrp="1"/>
          </p:cNvSpPr>
          <p:nvPr>
            <p:ph type="title"/>
          </p:nvPr>
        </p:nvSpPr>
        <p:spPr/>
        <p:txBody>
          <a:bodyPr/>
          <a:lstStyle/>
          <a:p>
            <a:r>
              <a:rPr lang="fr-BE" dirty="0"/>
              <a:t>Importance des moyens d’identification</a:t>
            </a:r>
          </a:p>
        </p:txBody>
      </p:sp>
      <p:pic>
        <p:nvPicPr>
          <p:cNvPr id="6" name="Picture 5"/>
          <p:cNvPicPr>
            <a:picLocks noChangeAspect="1"/>
          </p:cNvPicPr>
          <p:nvPr/>
        </p:nvPicPr>
        <p:blipFill>
          <a:blip r:embed="rId2"/>
          <a:stretch>
            <a:fillRect/>
          </a:stretch>
        </p:blipFill>
        <p:spPr>
          <a:xfrm>
            <a:off x="10399361" y="1147483"/>
            <a:ext cx="1901062" cy="2286655"/>
          </a:xfrm>
          <a:prstGeom prst="rect">
            <a:avLst/>
          </a:prstGeom>
        </p:spPr>
      </p:pic>
      <p:sp>
        <p:nvSpPr>
          <p:cNvPr id="8" name="Slide Number Placeholder 7"/>
          <p:cNvSpPr>
            <a:spLocks noGrp="1"/>
          </p:cNvSpPr>
          <p:nvPr>
            <p:ph type="sldNum" sz="quarter" idx="12"/>
          </p:nvPr>
        </p:nvSpPr>
        <p:spPr/>
        <p:txBody>
          <a:bodyPr/>
          <a:lstStyle/>
          <a:p>
            <a:fld id="{D45B42A2-12DC-D04A-88D3-A93CC82DF348}" type="slidenum">
              <a:rPr lang="en-US" smtClean="0"/>
              <a:t>55</a:t>
            </a:fld>
            <a:endParaRPr lang="en-US" smtClean="0"/>
          </a:p>
        </p:txBody>
      </p:sp>
    </p:spTree>
    <p:extLst>
      <p:ext uri="{BB962C8B-B14F-4D97-AF65-F5344CB8AC3E}">
        <p14:creationId xmlns:p14="http://schemas.microsoft.com/office/powerpoint/2010/main" val="2585237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17035" y="3696430"/>
            <a:ext cx="4343400" cy="2412758"/>
            <a:chOff x="4516341" y="2590800"/>
            <a:chExt cx="4343400" cy="2412758"/>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6341" y="2590800"/>
              <a:ext cx="4343400" cy="2412758"/>
            </a:xfrm>
            <a:prstGeom prst="rect">
              <a:avLst/>
            </a:prstGeom>
          </p:spPr>
        </p:pic>
        <p:sp>
          <p:nvSpPr>
            <p:cNvPr id="3" name="TextBox 2"/>
            <p:cNvSpPr txBox="1"/>
            <p:nvPr/>
          </p:nvSpPr>
          <p:spPr>
            <a:xfrm>
              <a:off x="8077200" y="4800600"/>
              <a:ext cx="772270" cy="169277"/>
            </a:xfrm>
            <a:prstGeom prst="rect">
              <a:avLst/>
            </a:prstGeom>
            <a:noFill/>
          </p:spPr>
          <p:txBody>
            <a:bodyPr wrap="square" rtlCol="0">
              <a:spAutoFit/>
            </a:bodyPr>
            <a:lstStyle/>
            <a:p>
              <a:r>
                <a:rPr lang="fr-BE" sz="500">
                  <a:hlinkClick r:id="rId3"/>
                </a:rPr>
                <a:t>Designed by Freepik</a:t>
              </a:r>
            </a:p>
          </p:txBody>
        </p:sp>
      </p:grpSp>
      <p:sp>
        <p:nvSpPr>
          <p:cNvPr id="13" name="Content Placeholder 9"/>
          <p:cNvSpPr>
            <a:spLocks noGrp="1"/>
          </p:cNvSpPr>
          <p:nvPr>
            <p:ph sz="quarter" idx="14"/>
          </p:nvPr>
        </p:nvSpPr>
        <p:spPr/>
        <p:txBody>
          <a:bodyPr/>
          <a:lstStyle/>
          <a:p>
            <a:r>
              <a:rPr lang="fr-BE"/>
              <a:t>technologie d’automatisation basée sur des robots logiciels</a:t>
            </a:r>
          </a:p>
          <a:p>
            <a:r>
              <a:rPr lang="fr-BE"/>
              <a:t>reproduit le travail des êtres humains grâce à des applications</a:t>
            </a:r>
          </a:p>
          <a:p>
            <a:r>
              <a:rPr lang="fr-BE"/>
              <a:t>en utilisant l'interface utilisateur de l'application et sans nécessiter une intégration plus poussée (et plus coûteuse)</a:t>
            </a:r>
          </a:p>
        </p:txBody>
      </p:sp>
      <p:sp>
        <p:nvSpPr>
          <p:cNvPr id="4" name="Title 3"/>
          <p:cNvSpPr>
            <a:spLocks noGrp="1"/>
          </p:cNvSpPr>
          <p:nvPr>
            <p:ph type="title"/>
          </p:nvPr>
        </p:nvSpPr>
        <p:spPr/>
        <p:txBody>
          <a:bodyPr/>
          <a:lstStyle/>
          <a:p>
            <a:r>
              <a:rPr lang="fr-BE"/>
              <a:t>Robotic Process Automation (RPA)</a:t>
            </a:r>
          </a:p>
        </p:txBody>
      </p:sp>
      <p:sp>
        <p:nvSpPr>
          <p:cNvPr id="9" name="Slide Number Placeholder 8"/>
          <p:cNvSpPr>
            <a:spLocks noGrp="1"/>
          </p:cNvSpPr>
          <p:nvPr>
            <p:ph type="sldNum" sz="quarter" idx="12"/>
          </p:nvPr>
        </p:nvSpPr>
        <p:spPr/>
        <p:txBody>
          <a:bodyPr/>
          <a:lstStyle/>
          <a:p>
            <a:fld id="{D45B42A2-12DC-D04A-88D3-A93CC82DF348}" type="slidenum">
              <a:rPr lang="en-US" smtClean="0"/>
              <a:t>56</a:t>
            </a:fld>
            <a:endParaRPr lang="en-US" smtClean="0"/>
          </a:p>
        </p:txBody>
      </p:sp>
    </p:spTree>
    <p:extLst>
      <p:ext uri="{BB962C8B-B14F-4D97-AF65-F5344CB8AC3E}">
        <p14:creationId xmlns:p14="http://schemas.microsoft.com/office/powerpoint/2010/main" val="42718982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4"/>
          <p:cNvSpPr>
            <a:spLocks noGrp="1"/>
          </p:cNvSpPr>
          <p:nvPr>
            <p:ph sz="quarter" idx="14"/>
          </p:nvPr>
        </p:nvSpPr>
        <p:spPr>
          <a:xfrm>
            <a:off x="399012" y="1379913"/>
            <a:ext cx="11371950" cy="5255487"/>
          </a:xfrm>
        </p:spPr>
        <p:txBody>
          <a:bodyPr/>
          <a:lstStyle/>
          <a:p>
            <a:r>
              <a:rPr lang="fr-BE"/>
              <a:t>des robots logiciels reproduisent les clics et les frappes manuels, en exécutant des tâches et une logique d'entreprise</a:t>
            </a:r>
          </a:p>
          <a:p>
            <a:r>
              <a:rPr lang="fr-BE"/>
              <a:t>l'automatisation normale nécessite la construction et l'intégration de nouveaux systèmes =&gt; l'automatisation normale est généralement coûteuse et laborieuse</a:t>
            </a:r>
          </a:p>
          <a:p>
            <a:endParaRPr lang="en-US" dirty="0"/>
          </a:p>
        </p:txBody>
      </p:sp>
      <p:sp>
        <p:nvSpPr>
          <p:cNvPr id="16" name="Rectangle 15"/>
          <p:cNvSpPr/>
          <p:nvPr/>
        </p:nvSpPr>
        <p:spPr>
          <a:xfrm>
            <a:off x="4266330" y="4640096"/>
            <a:ext cx="3528392" cy="165618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269875" indent="88900" algn="r"/>
            <a:r>
              <a:rPr lang="fr-BE" b="1">
                <a:solidFill>
                  <a:srgbClr val="FFC000"/>
                </a:solidFill>
              </a:rPr>
              <a:t>Traditional</a:t>
            </a:r>
          </a:p>
          <a:p>
            <a:pPr marL="269875" indent="88900" algn="r"/>
            <a:r>
              <a:rPr lang="fr-BE" b="1">
                <a:solidFill>
                  <a:srgbClr val="FFC000"/>
                </a:solidFill>
              </a:rPr>
              <a:t>Applications</a:t>
            </a:r>
          </a:p>
          <a:p>
            <a:pPr marL="269875" indent="88900" algn="r"/>
            <a:r>
              <a:rPr lang="fr-BE" b="1">
                <a:solidFill>
                  <a:srgbClr val="FFC000"/>
                </a:solidFill>
              </a:rPr>
              <a:t>or Services</a:t>
            </a:r>
          </a:p>
        </p:txBody>
      </p:sp>
      <p:sp>
        <p:nvSpPr>
          <p:cNvPr id="2" name="Title 1"/>
          <p:cNvSpPr>
            <a:spLocks noGrp="1"/>
          </p:cNvSpPr>
          <p:nvPr>
            <p:ph type="title"/>
          </p:nvPr>
        </p:nvSpPr>
        <p:spPr/>
        <p:txBody>
          <a:bodyPr/>
          <a:lstStyle/>
          <a:p>
            <a:r>
              <a:rPr lang="fr-BE"/>
              <a:t>Différences par rapport à une automatisation « normale »</a:t>
            </a:r>
          </a:p>
        </p:txBody>
      </p:sp>
      <p:grpSp>
        <p:nvGrpSpPr>
          <p:cNvPr id="22" name="Group 21"/>
          <p:cNvGrpSpPr/>
          <p:nvPr/>
        </p:nvGrpSpPr>
        <p:grpSpPr>
          <a:xfrm>
            <a:off x="3394931" y="3631984"/>
            <a:ext cx="5112568" cy="2736304"/>
            <a:chOff x="1900401" y="3573016"/>
            <a:chExt cx="5112568" cy="2736304"/>
          </a:xfrm>
        </p:grpSpPr>
        <p:cxnSp>
          <p:nvCxnSpPr>
            <p:cNvPr id="6" name="Straight Arrow Connector 5"/>
            <p:cNvCxnSpPr/>
            <p:nvPr/>
          </p:nvCxnSpPr>
          <p:spPr>
            <a:xfrm flipV="1">
              <a:off x="1900401" y="3573016"/>
              <a:ext cx="0" cy="2736304"/>
            </a:xfrm>
            <a:prstGeom prst="straightConnector1">
              <a:avLst/>
            </a:prstGeom>
            <a:ln w="19050" cap="sq">
              <a:solidFill>
                <a:schemeClr val="tx1">
                  <a:lumMod val="65000"/>
                  <a:lumOff val="35000"/>
                </a:schemeClr>
              </a:solidFill>
              <a:round/>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900401" y="6309320"/>
              <a:ext cx="5112568" cy="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4986411" y="3437446"/>
            <a:ext cx="1975221" cy="338554"/>
          </a:xfrm>
          <a:prstGeom prst="rect">
            <a:avLst/>
          </a:prstGeom>
          <a:noFill/>
        </p:spPr>
        <p:txBody>
          <a:bodyPr wrap="none" rtlCol="0">
            <a:spAutoFit/>
          </a:bodyPr>
          <a:lstStyle/>
          <a:p>
            <a:pPr algn="ctr" fontAlgn="base"/>
            <a:r>
              <a:rPr lang="fr-BE" sz="1600">
                <a:solidFill>
                  <a:schemeClr val="tx1">
                    <a:lumMod val="65000"/>
                    <a:lumOff val="35000"/>
                  </a:schemeClr>
                </a:solidFill>
                <a:latin typeface="Arial" panose="020B0604020202020204" pitchFamily="34" charset="0"/>
                <a:cs typeface="Arial" panose="020B0604020202020204" pitchFamily="34" charset="0"/>
              </a:rPr>
              <a:t>Automation</a:t>
            </a:r>
            <a:r>
              <a:rPr lang="fr-BE" sz="1600"/>
              <a:t> </a:t>
            </a:r>
            <a:r>
              <a:rPr lang="fr-BE" sz="1600">
                <a:solidFill>
                  <a:schemeClr val="tx1">
                    <a:lumMod val="65000"/>
                    <a:lumOff val="35000"/>
                  </a:schemeClr>
                </a:solidFill>
                <a:latin typeface="Arial" panose="020B0604020202020204" pitchFamily="34" charset="0"/>
                <a:cs typeface="Arial" panose="020B0604020202020204" pitchFamily="34" charset="0"/>
              </a:rPr>
              <a:t>Options</a:t>
            </a:r>
          </a:p>
        </p:txBody>
      </p:sp>
      <p:sp>
        <p:nvSpPr>
          <p:cNvPr id="12" name="TextBox 11"/>
          <p:cNvSpPr txBox="1"/>
          <p:nvPr/>
        </p:nvSpPr>
        <p:spPr>
          <a:xfrm>
            <a:off x="8070392" y="6368289"/>
            <a:ext cx="804451" cy="276999"/>
          </a:xfrm>
          <a:prstGeom prst="rect">
            <a:avLst/>
          </a:prstGeom>
          <a:noFill/>
          <a:ln>
            <a:noFill/>
          </a:ln>
        </p:spPr>
        <p:txBody>
          <a:bodyPr wrap="none" rtlCol="0">
            <a:spAutoFit/>
          </a:bodyPr>
          <a:lstStyle/>
          <a:p>
            <a:r>
              <a:rPr lang="fr-BE" sz="1200">
                <a:solidFill>
                  <a:schemeClr val="tx1">
                    <a:lumMod val="65000"/>
                    <a:lumOff val="35000"/>
                  </a:schemeClr>
                </a:solidFill>
              </a:rPr>
              <a:t>expensive</a:t>
            </a:r>
          </a:p>
        </p:txBody>
      </p:sp>
      <p:sp>
        <p:nvSpPr>
          <p:cNvPr id="13" name="TextBox 12"/>
          <p:cNvSpPr txBox="1"/>
          <p:nvPr/>
        </p:nvSpPr>
        <p:spPr>
          <a:xfrm>
            <a:off x="2992705" y="6368289"/>
            <a:ext cx="561372" cy="276999"/>
          </a:xfrm>
          <a:prstGeom prst="rect">
            <a:avLst/>
          </a:prstGeom>
          <a:noFill/>
          <a:ln>
            <a:noFill/>
          </a:ln>
        </p:spPr>
        <p:txBody>
          <a:bodyPr wrap="none" rtlCol="0">
            <a:spAutoFit/>
          </a:bodyPr>
          <a:lstStyle/>
          <a:p>
            <a:r>
              <a:rPr lang="fr-BE" sz="1200">
                <a:solidFill>
                  <a:schemeClr val="tx1">
                    <a:lumMod val="65000"/>
                    <a:lumOff val="35000"/>
                  </a:schemeClr>
                </a:solidFill>
              </a:rPr>
              <a:t>cheap</a:t>
            </a:r>
          </a:p>
        </p:txBody>
      </p:sp>
      <p:sp>
        <p:nvSpPr>
          <p:cNvPr id="14" name="TextBox 13"/>
          <p:cNvSpPr txBox="1"/>
          <p:nvPr/>
        </p:nvSpPr>
        <p:spPr>
          <a:xfrm>
            <a:off x="1905404" y="6108959"/>
            <a:ext cx="1568839" cy="276999"/>
          </a:xfrm>
          <a:prstGeom prst="rect">
            <a:avLst/>
          </a:prstGeom>
          <a:noFill/>
          <a:ln>
            <a:noFill/>
          </a:ln>
        </p:spPr>
        <p:txBody>
          <a:bodyPr wrap="square" rtlCol="0">
            <a:spAutoFit/>
          </a:bodyPr>
          <a:lstStyle/>
          <a:p>
            <a:r>
              <a:rPr lang="fr-BE" sz="1200">
                <a:solidFill>
                  <a:schemeClr val="tx1">
                    <a:lumMod val="65000"/>
                    <a:lumOff val="35000"/>
                  </a:schemeClr>
                </a:solidFill>
              </a:rPr>
              <a:t>deterministic process</a:t>
            </a:r>
          </a:p>
        </p:txBody>
      </p:sp>
      <p:sp>
        <p:nvSpPr>
          <p:cNvPr id="15" name="TextBox 14"/>
          <p:cNvSpPr txBox="1"/>
          <p:nvPr/>
        </p:nvSpPr>
        <p:spPr>
          <a:xfrm>
            <a:off x="1905404" y="3703993"/>
            <a:ext cx="1568839" cy="461665"/>
          </a:xfrm>
          <a:prstGeom prst="rect">
            <a:avLst/>
          </a:prstGeom>
          <a:noFill/>
          <a:ln>
            <a:noFill/>
          </a:ln>
        </p:spPr>
        <p:txBody>
          <a:bodyPr wrap="square" rtlCol="0">
            <a:spAutoFit/>
          </a:bodyPr>
          <a:lstStyle/>
          <a:p>
            <a:r>
              <a:rPr lang="fr-BE" sz="1200">
                <a:solidFill>
                  <a:schemeClr val="tx1">
                    <a:lumMod val="65000"/>
                    <a:lumOff val="35000"/>
                  </a:schemeClr>
                </a:solidFill>
              </a:rPr>
              <a:t>process requiring intelligence</a:t>
            </a:r>
          </a:p>
        </p:txBody>
      </p:sp>
      <p:sp>
        <p:nvSpPr>
          <p:cNvPr id="20" name="Rectangle 19"/>
          <p:cNvSpPr/>
          <p:nvPr/>
        </p:nvSpPr>
        <p:spPr>
          <a:xfrm>
            <a:off x="5380731" y="3848008"/>
            <a:ext cx="3091885" cy="1019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fr-BE" b="1">
                <a:solidFill>
                  <a:schemeClr val="accent1"/>
                </a:solidFill>
              </a:rPr>
              <a:t>AI based solutions</a:t>
            </a:r>
          </a:p>
        </p:txBody>
      </p:sp>
      <p:sp>
        <p:nvSpPr>
          <p:cNvPr id="23" name="Rectangle 22"/>
          <p:cNvSpPr/>
          <p:nvPr/>
        </p:nvSpPr>
        <p:spPr>
          <a:xfrm>
            <a:off x="3564260" y="5234328"/>
            <a:ext cx="2409761" cy="10619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b="1">
                <a:solidFill>
                  <a:srgbClr val="FF0000"/>
                </a:solidFill>
              </a:rPr>
              <a:t>RPA</a:t>
            </a:r>
          </a:p>
        </p:txBody>
      </p:sp>
      <p:sp>
        <p:nvSpPr>
          <p:cNvPr id="17" name="Rectangle 16"/>
          <p:cNvSpPr/>
          <p:nvPr/>
        </p:nvSpPr>
        <p:spPr>
          <a:xfrm>
            <a:off x="4842394" y="4208048"/>
            <a:ext cx="1607036" cy="19393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b="1">
                <a:solidFill>
                  <a:schemeClr val="accent3"/>
                </a:solidFill>
              </a:rPr>
              <a:t>BPM based</a:t>
            </a:r>
          </a:p>
          <a:p>
            <a:pPr>
              <a:lnSpc>
                <a:spcPct val="150000"/>
              </a:lnSpc>
            </a:pPr>
            <a:r>
              <a:rPr lang="fr-BE" b="1">
                <a:solidFill>
                  <a:schemeClr val="accent3"/>
                </a:solidFill>
              </a:rPr>
              <a:t>solutions</a:t>
            </a:r>
          </a:p>
        </p:txBody>
      </p:sp>
      <p:sp>
        <p:nvSpPr>
          <p:cNvPr id="7" name="Slide Number Placeholder 6"/>
          <p:cNvSpPr>
            <a:spLocks noGrp="1"/>
          </p:cNvSpPr>
          <p:nvPr>
            <p:ph type="sldNum" sz="quarter" idx="12"/>
          </p:nvPr>
        </p:nvSpPr>
        <p:spPr/>
        <p:txBody>
          <a:bodyPr/>
          <a:lstStyle/>
          <a:p>
            <a:fld id="{D45B42A2-12DC-D04A-88D3-A93CC82DF348}" type="slidenum">
              <a:rPr lang="en-US" smtClean="0"/>
              <a:t>57</a:t>
            </a:fld>
            <a:endParaRPr lang="en-US" smtClean="0"/>
          </a:p>
        </p:txBody>
      </p:sp>
    </p:spTree>
    <p:extLst>
      <p:ext uri="{BB962C8B-B14F-4D97-AF65-F5344CB8AC3E}">
        <p14:creationId xmlns:p14="http://schemas.microsoft.com/office/powerpoint/2010/main" val="41072941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normAutofit fontScale="92500"/>
          </a:bodyPr>
          <a:lstStyle/>
          <a:p>
            <a:pPr fontAlgn="base"/>
            <a:r>
              <a:rPr lang="fr-FR" dirty="0"/>
              <a:t>les interactions logicielles répétables, obéissant à des règles, par les utilisateurs humains constituent des objectifs faciles à atteindre pour la </a:t>
            </a:r>
            <a:r>
              <a:rPr lang="fr-FR" dirty="0" smtClean="0"/>
              <a:t>RPA</a:t>
            </a:r>
          </a:p>
          <a:p>
            <a:pPr fontAlgn="base"/>
            <a:r>
              <a:rPr lang="fr-BE" dirty="0" smtClean="0"/>
              <a:t>surtout </a:t>
            </a:r>
            <a:r>
              <a:rPr lang="fr-BE" dirty="0"/>
              <a:t>pour les gros volumes et les programmes de longue durée</a:t>
            </a:r>
          </a:p>
          <a:p>
            <a:pPr fontAlgn="base"/>
            <a:r>
              <a:rPr lang="fr-BE" dirty="0"/>
              <a:t>jusqu'au moment où un processus peut être automatisé dans le cadre d'un effort de développement plus robuste, il peut être automatisé avec la RPA</a:t>
            </a:r>
          </a:p>
          <a:p>
            <a:pPr fontAlgn="base"/>
            <a:r>
              <a:rPr lang="fr-BE" dirty="0" smtClean="0"/>
              <a:t>la </a:t>
            </a:r>
            <a:r>
              <a:rPr lang="fr-BE" dirty="0"/>
              <a:t>plupart des outils RPA permettent d'enregistrer des actions sur ces applications, qui peuvent ensuite être reproduites plusieurs fois</a:t>
            </a:r>
          </a:p>
          <a:p>
            <a:pPr lvl="1" fontAlgn="base"/>
            <a:r>
              <a:rPr lang="fr-BE" dirty="0"/>
              <a:t>Web </a:t>
            </a:r>
            <a:r>
              <a:rPr lang="fr-BE" dirty="0" err="1"/>
              <a:t>based</a:t>
            </a:r>
            <a:endParaRPr lang="fr-BE" dirty="0"/>
          </a:p>
          <a:p>
            <a:pPr lvl="1" fontAlgn="base"/>
            <a:r>
              <a:rPr lang="fr-BE" dirty="0"/>
              <a:t>Desktop</a:t>
            </a:r>
          </a:p>
          <a:p>
            <a:pPr lvl="1" fontAlgn="base"/>
            <a:r>
              <a:rPr lang="fr-BE" dirty="0"/>
              <a:t>Citrix</a:t>
            </a:r>
          </a:p>
          <a:p>
            <a:pPr lvl="1" fontAlgn="base"/>
            <a:r>
              <a:rPr lang="fr-BE" dirty="0"/>
              <a:t>SAP</a:t>
            </a:r>
          </a:p>
          <a:p>
            <a:pPr lvl="1" fontAlgn="base"/>
            <a:r>
              <a:rPr lang="fr-BE" dirty="0"/>
              <a:t>Excel</a:t>
            </a:r>
          </a:p>
        </p:txBody>
      </p:sp>
      <p:sp>
        <p:nvSpPr>
          <p:cNvPr id="2" name="Title 1"/>
          <p:cNvSpPr>
            <a:spLocks noGrp="1"/>
          </p:cNvSpPr>
          <p:nvPr>
            <p:ph type="title"/>
          </p:nvPr>
        </p:nvSpPr>
        <p:spPr/>
        <p:txBody>
          <a:bodyPr>
            <a:normAutofit/>
          </a:bodyPr>
          <a:lstStyle/>
          <a:p>
            <a:r>
              <a:rPr lang="fr-BE"/>
              <a:t>Type de processus automatisés utilisant la RPA</a:t>
            </a:r>
          </a:p>
        </p:txBody>
      </p:sp>
      <p:sp>
        <p:nvSpPr>
          <p:cNvPr id="7" name="Slide Number Placeholder 6"/>
          <p:cNvSpPr>
            <a:spLocks noGrp="1"/>
          </p:cNvSpPr>
          <p:nvPr>
            <p:ph type="sldNum" sz="quarter" idx="12"/>
          </p:nvPr>
        </p:nvSpPr>
        <p:spPr/>
        <p:txBody>
          <a:bodyPr/>
          <a:lstStyle/>
          <a:p>
            <a:fld id="{D45B42A2-12DC-D04A-88D3-A93CC82DF348}" type="slidenum">
              <a:rPr lang="en-US" smtClean="0"/>
              <a:t>58</a:t>
            </a:fld>
            <a:endParaRPr lang="en-US" smtClean="0"/>
          </a:p>
        </p:txBody>
      </p:sp>
    </p:spTree>
    <p:extLst>
      <p:ext uri="{BB962C8B-B14F-4D97-AF65-F5344CB8AC3E}">
        <p14:creationId xmlns:p14="http://schemas.microsoft.com/office/powerpoint/2010/main" val="42397116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lstStyle/>
          <a:p>
            <a:r>
              <a:rPr lang="fr-BE" dirty="0" smtClean="0"/>
              <a:t>le </a:t>
            </a:r>
            <a:r>
              <a:rPr lang="fr-BE" dirty="0"/>
              <a:t>but de la RPA n’est pas de remplacer les êtres humains mais de les </a:t>
            </a:r>
            <a:r>
              <a:rPr lang="fr-BE" u="sng" dirty="0"/>
              <a:t>aider</a:t>
            </a:r>
          </a:p>
          <a:p>
            <a:endParaRPr lang="en-US" dirty="0"/>
          </a:p>
          <a:p>
            <a:r>
              <a:rPr lang="fr-BE" dirty="0" smtClean="0"/>
              <a:t>les </a:t>
            </a:r>
            <a:r>
              <a:rPr lang="fr-BE" dirty="0"/>
              <a:t>robots logiciels sont aptes à remplacer les tâches routinières, répétitives que la plupart des employés n’aiment pas exécuter</a:t>
            </a:r>
          </a:p>
          <a:p>
            <a:endParaRPr lang="en-US" dirty="0"/>
          </a:p>
          <a:p>
            <a:r>
              <a:rPr lang="fr-BE" dirty="0" smtClean="0"/>
              <a:t>en </a:t>
            </a:r>
            <a:r>
              <a:rPr lang="fr-BE" dirty="0"/>
              <a:t>ce qui concerne certains types d’applications, les </a:t>
            </a:r>
            <a:r>
              <a:rPr lang="fr-BE" dirty="0" smtClean="0"/>
              <a:t>bots </a:t>
            </a:r>
            <a:r>
              <a:rPr lang="fr-BE" dirty="0"/>
              <a:t>sont plus aptes</a:t>
            </a:r>
          </a:p>
          <a:p>
            <a:pPr lvl="1"/>
            <a:r>
              <a:rPr lang="fr-BE" dirty="0" smtClean="0"/>
              <a:t>les </a:t>
            </a:r>
            <a:r>
              <a:rPr lang="fr-BE" dirty="0"/>
              <a:t>robots peuvent fonctionner 24 h sur 24 et 7 jours sur 7</a:t>
            </a:r>
          </a:p>
          <a:p>
            <a:pPr lvl="1"/>
            <a:r>
              <a:rPr lang="fr-BE" dirty="0"/>
              <a:t>le robot n'est pas sujet aux erreurs (comportement complètement déterministe, n'oublie pas une étape du processus)</a:t>
            </a:r>
          </a:p>
          <a:p>
            <a:pPr lvl="1"/>
            <a:r>
              <a:rPr lang="fr-BE" dirty="0"/>
              <a:t>les actions des robots peuvent être enregistrées en arrière-plan</a:t>
            </a:r>
          </a:p>
          <a:p>
            <a:endParaRPr lang="en-US" dirty="0"/>
          </a:p>
        </p:txBody>
      </p:sp>
      <p:sp>
        <p:nvSpPr>
          <p:cNvPr id="2" name="Title 1"/>
          <p:cNvSpPr>
            <a:spLocks noGrp="1"/>
          </p:cNvSpPr>
          <p:nvPr>
            <p:ph type="title"/>
          </p:nvPr>
        </p:nvSpPr>
        <p:spPr/>
        <p:txBody>
          <a:bodyPr/>
          <a:lstStyle/>
          <a:p>
            <a:r>
              <a:rPr lang="fr-BE"/>
              <a:t>Mieux que les êtres humains?</a:t>
            </a:r>
          </a:p>
        </p:txBody>
      </p:sp>
      <p:sp>
        <p:nvSpPr>
          <p:cNvPr id="7" name="Slide Number Placeholder 6"/>
          <p:cNvSpPr>
            <a:spLocks noGrp="1"/>
          </p:cNvSpPr>
          <p:nvPr>
            <p:ph type="sldNum" sz="quarter" idx="12"/>
          </p:nvPr>
        </p:nvSpPr>
        <p:spPr/>
        <p:txBody>
          <a:bodyPr/>
          <a:lstStyle/>
          <a:p>
            <a:fld id="{D45B42A2-12DC-D04A-88D3-A93CC82DF348}" type="slidenum">
              <a:rPr lang="en-US" smtClean="0"/>
              <a:t>59</a:t>
            </a:fld>
            <a:endParaRPr lang="en-US" smtClean="0"/>
          </a:p>
        </p:txBody>
      </p:sp>
    </p:spTree>
    <p:extLst>
      <p:ext uri="{BB962C8B-B14F-4D97-AF65-F5344CB8AC3E}">
        <p14:creationId xmlns:p14="http://schemas.microsoft.com/office/powerpoint/2010/main" val="37703122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a:t>Exemple: plate-forme eHealth</a:t>
            </a:r>
          </a:p>
        </p:txBody>
      </p:sp>
      <p:sp>
        <p:nvSpPr>
          <p:cNvPr id="12" name="TextBox 11"/>
          <p:cNvSpPr txBox="1"/>
          <p:nvPr/>
        </p:nvSpPr>
        <p:spPr>
          <a:xfrm>
            <a:off x="7228114" y="3669948"/>
            <a:ext cx="636713" cy="369332"/>
          </a:xfrm>
          <a:prstGeom prst="rect">
            <a:avLst/>
          </a:prstGeom>
          <a:noFill/>
        </p:spPr>
        <p:txBody>
          <a:bodyPr wrap="none" rtlCol="0">
            <a:spAutoFit/>
          </a:bodyPr>
          <a:lstStyle/>
          <a:p>
            <a:r>
              <a:rPr lang="fr-BE" b="1">
                <a:solidFill>
                  <a:schemeClr val="bg1"/>
                </a:solidFill>
              </a:rPr>
              <a:t>WEB</a:t>
            </a:r>
          </a:p>
        </p:txBody>
      </p:sp>
      <p:sp>
        <p:nvSpPr>
          <p:cNvPr id="13" name="Rectangle 12"/>
          <p:cNvSpPr/>
          <p:nvPr/>
        </p:nvSpPr>
        <p:spPr>
          <a:xfrm>
            <a:off x="5777643" y="3244334"/>
            <a:ext cx="508473" cy="369332"/>
          </a:xfrm>
          <a:prstGeom prst="rect">
            <a:avLst/>
          </a:prstGeom>
        </p:spPr>
        <p:txBody>
          <a:bodyPr wrap="none">
            <a:spAutoFit/>
          </a:bodyPr>
          <a:lstStyle/>
          <a:p>
            <a:r>
              <a:rPr lang="fr-BE" b="1">
                <a:solidFill>
                  <a:schemeClr val="bg1"/>
                </a:solidFill>
              </a:rPr>
              <a:t>API</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2753" y="2989252"/>
            <a:ext cx="1080000" cy="1080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6117" y="4566356"/>
            <a:ext cx="1080000" cy="10800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3121" y="4566356"/>
            <a:ext cx="1080000" cy="108000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0605" y="2989252"/>
            <a:ext cx="1080000" cy="1080000"/>
          </a:xfrm>
          <a:prstGeom prst="rect">
            <a:avLst/>
          </a:prstGeom>
        </p:spPr>
      </p:pic>
      <p:sp>
        <p:nvSpPr>
          <p:cNvPr id="17" name="TextBox 16"/>
          <p:cNvSpPr txBox="1"/>
          <p:nvPr/>
        </p:nvSpPr>
        <p:spPr>
          <a:xfrm>
            <a:off x="8328152" y="4197024"/>
            <a:ext cx="2984023" cy="2185214"/>
          </a:xfrm>
          <a:prstGeom prst="rect">
            <a:avLst/>
          </a:prstGeom>
          <a:noFill/>
        </p:spPr>
        <p:txBody>
          <a:bodyPr wrap="square" rtlCol="0">
            <a:spAutoFit/>
          </a:bodyPr>
          <a:lstStyle/>
          <a:p>
            <a:r>
              <a:rPr lang="fr-BE" dirty="0"/>
              <a:t>Connecteurs	Standards          </a:t>
            </a:r>
          </a:p>
          <a:p>
            <a:endParaRPr lang="en-US" dirty="0"/>
          </a:p>
          <a:p>
            <a:endParaRPr lang="en-US" dirty="0"/>
          </a:p>
          <a:p>
            <a:endParaRPr lang="en-US" sz="2800" dirty="0"/>
          </a:p>
          <a:p>
            <a:endParaRPr lang="en-US" dirty="0"/>
          </a:p>
          <a:p>
            <a:r>
              <a:rPr lang="fr-BE" dirty="0" smtClean="0"/>
              <a:t>Services</a:t>
            </a:r>
            <a:r>
              <a:rPr lang="fr-BE" dirty="0"/>
              <a:t>		</a:t>
            </a:r>
            <a:r>
              <a:rPr lang="fr-BE" dirty="0" smtClean="0"/>
              <a:t>Sources     en </a:t>
            </a:r>
            <a:r>
              <a:rPr lang="fr-BE" dirty="0"/>
              <a:t>ligne	</a:t>
            </a:r>
            <a:r>
              <a:rPr lang="fr-BE" dirty="0" smtClean="0"/>
              <a:t>            authentiques</a:t>
            </a:r>
            <a:endParaRPr lang="fr-BE" dirty="0"/>
          </a:p>
        </p:txBody>
      </p:sp>
      <p:sp>
        <p:nvSpPr>
          <p:cNvPr id="18" name="TextBox 17"/>
          <p:cNvSpPr txBox="1"/>
          <p:nvPr/>
        </p:nvSpPr>
        <p:spPr>
          <a:xfrm>
            <a:off x="698470" y="1565534"/>
            <a:ext cx="6241142" cy="5693866"/>
          </a:xfrm>
          <a:prstGeom prst="rect">
            <a:avLst/>
          </a:prstGeom>
          <a:noFill/>
        </p:spPr>
        <p:txBody>
          <a:bodyPr wrap="square" rtlCol="0">
            <a:spAutoFit/>
          </a:bodyPr>
          <a:lstStyle/>
          <a:p>
            <a:r>
              <a:rPr lang="fr-BE" sz="2800" dirty="0">
                <a:ea typeface="Roboto" panose="02000000000000000000" pitchFamily="2" charset="0"/>
                <a:cs typeface="Roboto" panose="02000000000000000000" pitchFamily="2" charset="0"/>
              </a:rPr>
              <a:t>Institution publique fédérale fondée en 2008 chargée de soutenir une prestation de services et un échange d’informations électroniques mutuels, bien organisés, entre tous les acteurs des soins de santé </a:t>
            </a:r>
          </a:p>
          <a:p>
            <a:endParaRPr lang="en-US" sz="2800" dirty="0">
              <a:ea typeface="Roboto" panose="02000000000000000000" pitchFamily="2" charset="0"/>
              <a:cs typeface="Roboto" panose="02000000000000000000" pitchFamily="2" charset="0"/>
            </a:endParaRPr>
          </a:p>
          <a:p>
            <a:r>
              <a:rPr lang="fr-BE" sz="2800" dirty="0">
                <a:ea typeface="Roboto" panose="02000000000000000000" pitchFamily="2" charset="0"/>
                <a:cs typeface="Roboto" panose="02000000000000000000" pitchFamily="2" charset="0"/>
              </a:rPr>
              <a:t>La plate-forme eHealth offre les garanties nécessaires sur le plan de la sécurité de l'information, de la protection de la vie privée et au niveau du respect du secret </a:t>
            </a:r>
            <a:r>
              <a:rPr lang="fr-BE" sz="2800" dirty="0" smtClean="0">
                <a:ea typeface="Roboto" panose="02000000000000000000" pitchFamily="2" charset="0"/>
                <a:cs typeface="Roboto" panose="02000000000000000000" pitchFamily="2" charset="0"/>
              </a:rPr>
              <a:t>médical</a:t>
            </a:r>
            <a:endParaRPr lang="fr-BE" sz="2800" dirty="0">
              <a:ea typeface="Roboto" panose="02000000000000000000" pitchFamily="2" charset="0"/>
              <a:cs typeface="Roboto" panose="02000000000000000000" pitchFamily="2" charset="0"/>
            </a:endParaRPr>
          </a:p>
          <a:p>
            <a:endParaRPr lang="en-US" sz="2800" dirty="0">
              <a:ea typeface="Roboto" panose="02000000000000000000" pitchFamily="2" charset="0"/>
              <a:cs typeface="Roboto" panose="02000000000000000000" pitchFamily="2" charset="0"/>
            </a:endParaRPr>
          </a:p>
          <a:p>
            <a:endParaRPr lang="en-US" sz="2800" dirty="0">
              <a:ea typeface="Roboto" panose="02000000000000000000" pitchFamily="2" charset="0"/>
              <a:cs typeface="Roboto" panose="02000000000000000000" pitchFamily="2" charset="0"/>
            </a:endParaRPr>
          </a:p>
        </p:txBody>
      </p:sp>
      <p:pic>
        <p:nvPicPr>
          <p:cNvPr id="19" name="Picture 18"/>
          <p:cNvPicPr>
            <a:picLocks noGrp="1" noChangeAspect="1"/>
          </p:cNvPicPr>
          <p:nvPr/>
        </p:nvPicPr>
        <p:blipFill rotWithShape="1">
          <a:blip r:embed="rId7" cstate="print">
            <a:extLst>
              <a:ext uri="{28A0092B-C50C-407E-A947-70E740481C1C}">
                <a14:useLocalDpi xmlns:a14="http://schemas.microsoft.com/office/drawing/2010/main" val="0"/>
              </a:ext>
            </a:extLst>
          </a:blip>
          <a:stretch/>
        </p:blipFill>
        <p:spPr>
          <a:xfrm>
            <a:off x="7864827" y="1389576"/>
            <a:ext cx="3810000" cy="1535790"/>
          </a:xfrm>
          <a:prstGeom prst="rect">
            <a:avLst/>
          </a:prstGeom>
        </p:spPr>
      </p:pic>
      <p:sp>
        <p:nvSpPr>
          <p:cNvPr id="6" name="Slide Number Placeholder 5"/>
          <p:cNvSpPr>
            <a:spLocks noGrp="1"/>
          </p:cNvSpPr>
          <p:nvPr>
            <p:ph type="sldNum" sz="quarter" idx="12"/>
          </p:nvPr>
        </p:nvSpPr>
        <p:spPr>
          <a:xfrm>
            <a:off x="9820163" y="5970234"/>
            <a:ext cx="2743200" cy="365125"/>
          </a:xfrm>
        </p:spPr>
        <p:txBody>
          <a:bodyPr/>
          <a:lstStyle/>
          <a:p>
            <a:fld id="{D45B42A2-12DC-D04A-88D3-A93CC82DF348}" type="slidenum">
              <a:rPr lang="en-US" smtClean="0"/>
              <a:t>6</a:t>
            </a:fld>
            <a:endParaRPr lang="en-US" dirty="0" smtClean="0"/>
          </a:p>
        </p:txBody>
      </p:sp>
    </p:spTree>
    <p:extLst>
      <p:ext uri="{BB962C8B-B14F-4D97-AF65-F5344CB8AC3E}">
        <p14:creationId xmlns:p14="http://schemas.microsoft.com/office/powerpoint/2010/main" val="38637038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lstStyle/>
          <a:p>
            <a:r>
              <a:rPr lang="fr-BE" dirty="0"/>
              <a:t>recherche de certains fichiers dans un système de gestion documentaire en ligne, extraction d’informations pertinentes, introduction de données dans un programme, ensuite déplacement du fichier original dans un autre fichier</a:t>
            </a:r>
          </a:p>
          <a:p>
            <a:r>
              <a:rPr lang="fr-BE" dirty="0"/>
              <a:t>exécuter une procédure complète pour préparer, imprimer, envoyer et archiver un document, ne nécessitant que 2 entrées au départ</a:t>
            </a:r>
          </a:p>
          <a:p>
            <a:r>
              <a:rPr lang="fr-BE" dirty="0"/>
              <a:t>se connecter à l’outil Twitter </a:t>
            </a:r>
            <a:r>
              <a:rPr lang="fr-BE" dirty="0" err="1"/>
              <a:t>analytics</a:t>
            </a:r>
            <a:r>
              <a:rPr lang="fr-BE" dirty="0"/>
              <a:t> pour obtenir des statistiques, les télécharger et les nettoyer, les analyser dans Excel</a:t>
            </a:r>
          </a:p>
          <a:p>
            <a:r>
              <a:rPr lang="fr-BE" dirty="0"/>
              <a:t>effectuer </a:t>
            </a:r>
            <a:r>
              <a:rPr lang="fr-BE" dirty="0" smtClean="0"/>
              <a:t>un contrôle dans </a:t>
            </a:r>
            <a:r>
              <a:rPr lang="fr-BE" dirty="0"/>
              <a:t>plusieurs systèmes consécutivement pour </a:t>
            </a:r>
            <a:r>
              <a:rPr lang="fr-BE" dirty="0" smtClean="0"/>
              <a:t>vérifier </a:t>
            </a:r>
            <a:r>
              <a:rPr lang="fr-BE" dirty="0"/>
              <a:t>si </a:t>
            </a:r>
            <a:r>
              <a:rPr lang="fr-BE" dirty="0" smtClean="0"/>
              <a:t>des </a:t>
            </a:r>
            <a:r>
              <a:rPr lang="fr-BE" dirty="0"/>
              <a:t>informations d'identification d'un </a:t>
            </a:r>
            <a:r>
              <a:rPr lang="fr-BE" dirty="0" smtClean="0"/>
              <a:t>utilisateur déterminé </a:t>
            </a:r>
            <a:r>
              <a:rPr lang="fr-BE" dirty="0"/>
              <a:t>ont été ajoutées / supprimées</a:t>
            </a:r>
          </a:p>
        </p:txBody>
      </p:sp>
      <p:sp>
        <p:nvSpPr>
          <p:cNvPr id="2" name="Title 1"/>
          <p:cNvSpPr>
            <a:spLocks noGrp="1"/>
          </p:cNvSpPr>
          <p:nvPr>
            <p:ph type="title"/>
          </p:nvPr>
        </p:nvSpPr>
        <p:spPr/>
        <p:txBody>
          <a:bodyPr/>
          <a:lstStyle/>
          <a:p>
            <a:r>
              <a:rPr lang="fr-BE"/>
              <a:t>Exemples de RPA</a:t>
            </a:r>
          </a:p>
        </p:txBody>
      </p:sp>
      <p:sp>
        <p:nvSpPr>
          <p:cNvPr id="7" name="Slide Number Placeholder 6"/>
          <p:cNvSpPr>
            <a:spLocks noGrp="1"/>
          </p:cNvSpPr>
          <p:nvPr>
            <p:ph type="sldNum" sz="quarter" idx="12"/>
          </p:nvPr>
        </p:nvSpPr>
        <p:spPr/>
        <p:txBody>
          <a:bodyPr/>
          <a:lstStyle/>
          <a:p>
            <a:fld id="{D45B42A2-12DC-D04A-88D3-A93CC82DF348}" type="slidenum">
              <a:rPr lang="en-US" smtClean="0"/>
              <a:t>60</a:t>
            </a:fld>
            <a:endParaRPr lang="en-US" smtClean="0"/>
          </a:p>
        </p:txBody>
      </p:sp>
    </p:spTree>
    <p:extLst>
      <p:ext uri="{BB962C8B-B14F-4D97-AF65-F5344CB8AC3E}">
        <p14:creationId xmlns:p14="http://schemas.microsoft.com/office/powerpoint/2010/main" val="15255046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a:bodyPr>
          <a:lstStyle/>
          <a:p>
            <a:pPr marL="0" indent="0" algn="ctr">
              <a:buNone/>
            </a:pPr>
            <a:r>
              <a:rPr lang="fr-BE" sz="2600" b="1" dirty="0"/>
              <a:t>Avantages</a:t>
            </a:r>
          </a:p>
          <a:p>
            <a:r>
              <a:rPr lang="fr-BE" sz="2200" dirty="0"/>
              <a:t>plus simple, plus rapide que d’autres options</a:t>
            </a:r>
          </a:p>
          <a:p>
            <a:r>
              <a:rPr lang="fr-BE" sz="2200" dirty="0"/>
              <a:t>utilisable par les non-informaticiens (utilisateurs expérimentés)</a:t>
            </a:r>
          </a:p>
          <a:p>
            <a:r>
              <a:rPr lang="fr-BE" sz="2200" dirty="0"/>
              <a:t>RSI rapide</a:t>
            </a:r>
          </a:p>
          <a:p>
            <a:r>
              <a:rPr lang="fr-BE" sz="2200" dirty="0"/>
              <a:t>peut être utilisé avec des systèmes existants ou difficiles ou peu pratiques à intégrer (par exemple, aucune API disponible).</a:t>
            </a:r>
          </a:p>
          <a:p>
            <a:r>
              <a:rPr lang="fr-BE" sz="2200" dirty="0"/>
              <a:t>solution temporaire, rapide</a:t>
            </a:r>
          </a:p>
          <a:p>
            <a:pPr marL="0" indent="0">
              <a:buNone/>
            </a:pPr>
            <a:endParaRPr lang="en-US" dirty="0"/>
          </a:p>
        </p:txBody>
      </p:sp>
      <p:sp>
        <p:nvSpPr>
          <p:cNvPr id="4" name="Title 3"/>
          <p:cNvSpPr>
            <a:spLocks noGrp="1"/>
          </p:cNvSpPr>
          <p:nvPr>
            <p:ph type="title"/>
          </p:nvPr>
        </p:nvSpPr>
        <p:spPr/>
        <p:txBody>
          <a:bodyPr/>
          <a:lstStyle/>
          <a:p>
            <a:r>
              <a:rPr lang="fr-BE"/>
              <a:t>Évaluation</a:t>
            </a:r>
          </a:p>
        </p:txBody>
      </p:sp>
      <p:sp>
        <p:nvSpPr>
          <p:cNvPr id="5" name="Content Placeholder 4"/>
          <p:cNvSpPr>
            <a:spLocks noGrp="1"/>
          </p:cNvSpPr>
          <p:nvPr>
            <p:ph sz="quarter" idx="15"/>
          </p:nvPr>
        </p:nvSpPr>
        <p:spPr>
          <a:xfrm>
            <a:off x="6124756" y="1509302"/>
            <a:ext cx="5723118" cy="5374571"/>
          </a:xfrm>
        </p:spPr>
        <p:txBody>
          <a:bodyPr>
            <a:normAutofit fontScale="32500" lnSpcReduction="20000"/>
          </a:bodyPr>
          <a:lstStyle/>
          <a:p>
            <a:pPr marL="0" indent="0" algn="ctr">
              <a:buNone/>
            </a:pPr>
            <a:r>
              <a:rPr lang="fr-BE" sz="8000" b="1" dirty="0"/>
              <a:t>Inconvénients</a:t>
            </a:r>
          </a:p>
          <a:p>
            <a:r>
              <a:rPr lang="fr-BE" sz="6800" dirty="0"/>
              <a:t>plus de travail pour prendre en compte les enchaînements/processus complexes (plus facile pour le "happy </a:t>
            </a:r>
            <a:r>
              <a:rPr lang="fr-BE" sz="6800" dirty="0" err="1"/>
              <a:t>path</a:t>
            </a:r>
            <a:r>
              <a:rPr lang="fr-BE" sz="6800" dirty="0"/>
              <a:t>" en particulier)</a:t>
            </a:r>
          </a:p>
          <a:p>
            <a:r>
              <a:rPr lang="fr-BE" sz="6800" dirty="0"/>
              <a:t>sensible aux changements d'interface utilisateur dans les systèmes automatisés</a:t>
            </a:r>
          </a:p>
          <a:p>
            <a:r>
              <a:rPr lang="fr-BE" sz="6800" dirty="0"/>
              <a:t>moins robuste en général (une plus grande stabilité nécessite davantage de tests et de traitement des exceptions, ce qui réduit la vitesse du retour sur </a:t>
            </a:r>
            <a:r>
              <a:rPr lang="fr-BE" sz="6800" dirty="0" smtClean="0"/>
              <a:t>investissement (RSI))</a:t>
            </a:r>
            <a:endParaRPr lang="fr-BE" sz="6800" dirty="0"/>
          </a:p>
          <a:p>
            <a:r>
              <a:rPr lang="fr-BE" sz="6800" dirty="0"/>
              <a:t>l'existence d'un script RPA peut décourager la mise en place d'une solution plus robuste et permanente</a:t>
            </a:r>
          </a:p>
          <a:p>
            <a:r>
              <a:rPr lang="fr-BE" sz="6800" dirty="0"/>
              <a:t>solution temporaire, </a:t>
            </a:r>
            <a:r>
              <a:rPr lang="fr-BE" sz="6800" dirty="0" smtClean="0"/>
              <a:t>rapide</a:t>
            </a:r>
            <a:endParaRPr lang="fr-BE" sz="6800" dirty="0"/>
          </a:p>
        </p:txBody>
      </p:sp>
      <p:sp>
        <p:nvSpPr>
          <p:cNvPr id="9" name="Slide Number Placeholder 8"/>
          <p:cNvSpPr>
            <a:spLocks noGrp="1"/>
          </p:cNvSpPr>
          <p:nvPr>
            <p:ph type="sldNum" sz="quarter" idx="12"/>
          </p:nvPr>
        </p:nvSpPr>
        <p:spPr/>
        <p:txBody>
          <a:bodyPr/>
          <a:lstStyle/>
          <a:p>
            <a:fld id="{D45B42A2-12DC-D04A-88D3-A93CC82DF348}" type="slidenum">
              <a:rPr lang="en-US" smtClean="0"/>
              <a:t>61</a:t>
            </a:fld>
            <a:endParaRPr lang="en-US" smtClean="0"/>
          </a:p>
        </p:txBody>
      </p:sp>
    </p:spTree>
    <p:extLst>
      <p:ext uri="{BB962C8B-B14F-4D97-AF65-F5344CB8AC3E}">
        <p14:creationId xmlns:p14="http://schemas.microsoft.com/office/powerpoint/2010/main" val="24504930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Points d’attention: intelligence artificielle</a:t>
            </a:r>
          </a:p>
        </p:txBody>
      </p:sp>
      <p:sp>
        <p:nvSpPr>
          <p:cNvPr id="7" name="Slide Number Placeholder 6"/>
          <p:cNvSpPr>
            <a:spLocks noGrp="1"/>
          </p:cNvSpPr>
          <p:nvPr>
            <p:ph type="sldNum" sz="quarter" idx="10"/>
          </p:nvPr>
        </p:nvSpPr>
        <p:spPr/>
        <p:txBody>
          <a:bodyPr/>
          <a:lstStyle/>
          <a:p>
            <a:fld id="{D45B42A2-12DC-D04A-88D3-A93CC82DF348}" type="slidenum">
              <a:rPr lang="en-US" smtClean="0"/>
              <a:pPr/>
              <a:t>62</a:t>
            </a:fld>
            <a:endParaRPr lang="en-US" smtClean="0"/>
          </a:p>
        </p:txBody>
      </p:sp>
    </p:spTree>
    <p:extLst>
      <p:ext uri="{BB962C8B-B14F-4D97-AF65-F5344CB8AC3E}">
        <p14:creationId xmlns:p14="http://schemas.microsoft.com/office/powerpoint/2010/main" val="41703300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normAutofit lnSpcReduction="10000"/>
          </a:bodyPr>
          <a:lstStyle/>
          <a:p>
            <a:r>
              <a:rPr lang="fr-BE" dirty="0" smtClean="0"/>
              <a:t>un </a:t>
            </a:r>
            <a:r>
              <a:rPr lang="fr-BE" dirty="0"/>
              <a:t>domaine de l'informatique qui se concentre sur la création de machines capables de reproduire les fonctions cognitives humaines telles que le raisonnement, la planification, l'apprentissage, la compréhension du langage, la vision,....</a:t>
            </a:r>
          </a:p>
          <a:p>
            <a:r>
              <a:rPr lang="fr-BE" dirty="0"/>
              <a:t>IA faible vs AI forte</a:t>
            </a:r>
          </a:p>
          <a:p>
            <a:pPr lvl="1"/>
            <a:r>
              <a:rPr lang="fr-BE" dirty="0"/>
              <a:t>IA faible ou étroite </a:t>
            </a:r>
          </a:p>
          <a:p>
            <a:pPr lvl="2"/>
            <a:r>
              <a:rPr lang="fr-BE" dirty="0"/>
              <a:t>simule l'intelligence</a:t>
            </a:r>
          </a:p>
          <a:p>
            <a:pPr lvl="2"/>
            <a:r>
              <a:rPr lang="fr-BE" dirty="0"/>
              <a:t>se limite à des domaines spécifiques </a:t>
            </a:r>
          </a:p>
          <a:p>
            <a:pPr lvl="2"/>
            <a:r>
              <a:rPr lang="fr-BE" dirty="0"/>
              <a:t>toutes les implémentations actuelles de l’IA concernent une IA étroite</a:t>
            </a:r>
          </a:p>
          <a:p>
            <a:pPr lvl="1"/>
            <a:r>
              <a:rPr lang="fr-BE" dirty="0"/>
              <a:t>IA forte ou générale</a:t>
            </a:r>
          </a:p>
          <a:p>
            <a:pPr lvl="2"/>
            <a:r>
              <a:rPr lang="fr-BE" dirty="0"/>
              <a:t>encore en discussion, inclut des considérations philosophiques telles que la conscience, l'intentionnalité, ....</a:t>
            </a:r>
          </a:p>
          <a:p>
            <a:pPr lvl="2"/>
            <a:r>
              <a:rPr lang="fr-BE" dirty="0"/>
              <a:t>possède une intelligence réelle,</a:t>
            </a:r>
          </a:p>
          <a:p>
            <a:pPr lvl="2"/>
            <a:r>
              <a:rPr lang="fr-BE" dirty="0"/>
              <a:t>a une capacité mentale et des convictions comme les humains</a:t>
            </a:r>
          </a:p>
          <a:p>
            <a:pPr lvl="2"/>
            <a:r>
              <a:rPr lang="fr-BE" dirty="0" err="1"/>
              <a:t>Saint-Graal</a:t>
            </a:r>
            <a:r>
              <a:rPr lang="fr-BE" dirty="0"/>
              <a:t> !</a:t>
            </a:r>
          </a:p>
          <a:p>
            <a:endParaRPr lang="en-US" dirty="0"/>
          </a:p>
        </p:txBody>
      </p:sp>
      <p:sp>
        <p:nvSpPr>
          <p:cNvPr id="2" name="Title 1"/>
          <p:cNvSpPr>
            <a:spLocks noGrp="1"/>
          </p:cNvSpPr>
          <p:nvPr>
            <p:ph type="title"/>
          </p:nvPr>
        </p:nvSpPr>
        <p:spPr/>
        <p:txBody>
          <a:bodyPr/>
          <a:lstStyle/>
          <a:p>
            <a:r>
              <a:rPr lang="fr-BE"/>
              <a:t>Qu’est-ce l’intelligence artificielle (IA)?</a:t>
            </a:r>
          </a:p>
        </p:txBody>
      </p:sp>
      <p:sp>
        <p:nvSpPr>
          <p:cNvPr id="7" name="Slide Number Placeholder 6"/>
          <p:cNvSpPr>
            <a:spLocks noGrp="1"/>
          </p:cNvSpPr>
          <p:nvPr>
            <p:ph type="sldNum" sz="quarter" idx="12"/>
          </p:nvPr>
        </p:nvSpPr>
        <p:spPr/>
        <p:txBody>
          <a:bodyPr/>
          <a:lstStyle/>
          <a:p>
            <a:fld id="{D45B42A2-12DC-D04A-88D3-A93CC82DF348}" type="slidenum">
              <a:rPr lang="en-US" smtClean="0"/>
              <a:t>63</a:t>
            </a:fld>
            <a:endParaRPr lang="en-US" smtClean="0"/>
          </a:p>
        </p:txBody>
      </p:sp>
    </p:spTree>
    <p:extLst>
      <p:ext uri="{BB962C8B-B14F-4D97-AF65-F5344CB8AC3E}">
        <p14:creationId xmlns:p14="http://schemas.microsoft.com/office/powerpoint/2010/main" val="22706530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Sous-domaines de l’AI (non exhaustif) </a:t>
            </a:r>
          </a:p>
        </p:txBody>
      </p:sp>
      <p:sp>
        <p:nvSpPr>
          <p:cNvPr id="7" name="Hexagon 6"/>
          <p:cNvSpPr/>
          <p:nvPr/>
        </p:nvSpPr>
        <p:spPr>
          <a:xfrm>
            <a:off x="6726250" y="3053456"/>
            <a:ext cx="1324597" cy="1153946"/>
          </a:xfrm>
          <a:prstGeom prst="hexagon">
            <a:avLst/>
          </a:prstGeom>
          <a:solidFill>
            <a:srgbClr val="BFBFBF"/>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Robotics</a:t>
            </a:r>
            <a:endParaRPr lang="fr-BE" sz="1200" dirty="0">
              <a:solidFill>
                <a:schemeClr val="tx1"/>
              </a:solidFill>
            </a:endParaRPr>
          </a:p>
        </p:txBody>
      </p:sp>
      <p:sp>
        <p:nvSpPr>
          <p:cNvPr id="8" name="Hexagon 7"/>
          <p:cNvSpPr/>
          <p:nvPr/>
        </p:nvSpPr>
        <p:spPr>
          <a:xfrm>
            <a:off x="8964528" y="1817969"/>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chemeClr val="tx1"/>
                </a:solidFill>
              </a:rPr>
              <a:t>Audio/</a:t>
            </a:r>
          </a:p>
          <a:p>
            <a:pPr algn="ctr"/>
            <a:r>
              <a:rPr lang="nl-BE" sz="1200" dirty="0">
                <a:solidFill>
                  <a:schemeClr val="tx1"/>
                </a:solidFill>
              </a:rPr>
              <a:t>speech </a:t>
            </a:r>
            <a:r>
              <a:rPr lang="nl-BE" sz="1200" dirty="0" err="1">
                <a:solidFill>
                  <a:schemeClr val="tx1"/>
                </a:solidFill>
              </a:rPr>
              <a:t>analytics</a:t>
            </a:r>
            <a:endParaRPr lang="fr-BE" sz="1200" dirty="0">
              <a:solidFill>
                <a:schemeClr val="tx1"/>
              </a:solidFill>
            </a:endParaRPr>
          </a:p>
        </p:txBody>
      </p:sp>
      <p:sp>
        <p:nvSpPr>
          <p:cNvPr id="9" name="Hexagon 8"/>
          <p:cNvSpPr/>
          <p:nvPr/>
        </p:nvSpPr>
        <p:spPr>
          <a:xfrm>
            <a:off x="6726249" y="4295410"/>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Recommen</a:t>
            </a:r>
            <a:r>
              <a:rPr lang="nl-BE" sz="1200" dirty="0">
                <a:solidFill>
                  <a:schemeClr val="tx1"/>
                </a:solidFill>
              </a:rPr>
              <a:t>-der systems</a:t>
            </a:r>
            <a:endParaRPr lang="fr-BE" sz="1200" dirty="0">
              <a:solidFill>
                <a:schemeClr val="tx1"/>
              </a:solidFill>
            </a:endParaRPr>
          </a:p>
        </p:txBody>
      </p:sp>
      <p:sp>
        <p:nvSpPr>
          <p:cNvPr id="10" name="Hexagon 9"/>
          <p:cNvSpPr/>
          <p:nvPr/>
        </p:nvSpPr>
        <p:spPr>
          <a:xfrm>
            <a:off x="8989460" y="3042053"/>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chemeClr val="tx1"/>
                </a:solidFill>
              </a:rPr>
              <a:t>Image </a:t>
            </a:r>
            <a:r>
              <a:rPr lang="nl-BE" sz="1200" dirty="0" err="1">
                <a:solidFill>
                  <a:schemeClr val="tx1"/>
                </a:solidFill>
              </a:rPr>
              <a:t>analytics</a:t>
            </a:r>
            <a:endParaRPr lang="fr-BE" sz="1200" dirty="0">
              <a:solidFill>
                <a:schemeClr val="tx1"/>
              </a:solidFill>
            </a:endParaRPr>
          </a:p>
        </p:txBody>
      </p:sp>
      <p:sp>
        <p:nvSpPr>
          <p:cNvPr id="11" name="Hexagon 10"/>
          <p:cNvSpPr/>
          <p:nvPr/>
        </p:nvSpPr>
        <p:spPr>
          <a:xfrm>
            <a:off x="7840762" y="3672871"/>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Visualisa-tion</a:t>
            </a:r>
            <a:endParaRPr lang="fr-BE" sz="1200" dirty="0">
              <a:solidFill>
                <a:schemeClr val="tx1"/>
              </a:solidFill>
            </a:endParaRPr>
          </a:p>
        </p:txBody>
      </p:sp>
      <p:sp>
        <p:nvSpPr>
          <p:cNvPr id="12" name="Hexagon 11"/>
          <p:cNvSpPr/>
          <p:nvPr/>
        </p:nvSpPr>
        <p:spPr>
          <a:xfrm>
            <a:off x="7853582" y="2430917"/>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Simulation</a:t>
            </a:r>
            <a:r>
              <a:rPr lang="nl-BE" sz="1200" dirty="0">
                <a:solidFill>
                  <a:schemeClr val="tx1"/>
                </a:solidFill>
              </a:rPr>
              <a:t> </a:t>
            </a:r>
            <a:r>
              <a:rPr lang="nl-BE" sz="1200" dirty="0" err="1">
                <a:solidFill>
                  <a:schemeClr val="tx1"/>
                </a:solidFill>
              </a:rPr>
              <a:t>modelling</a:t>
            </a:r>
            <a:endParaRPr lang="fr-BE" sz="1200" dirty="0">
              <a:solidFill>
                <a:schemeClr val="tx1"/>
              </a:solidFill>
            </a:endParaRPr>
          </a:p>
        </p:txBody>
      </p:sp>
      <p:sp>
        <p:nvSpPr>
          <p:cNvPr id="13" name="Hexagon 12"/>
          <p:cNvSpPr/>
          <p:nvPr/>
        </p:nvSpPr>
        <p:spPr>
          <a:xfrm>
            <a:off x="6726250" y="1817969"/>
            <a:ext cx="1324597" cy="1153946"/>
          </a:xfrm>
          <a:prstGeom prst="hexagon">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t>Sensors/</a:t>
            </a:r>
          </a:p>
          <a:p>
            <a:pPr algn="ctr"/>
            <a:r>
              <a:rPr lang="nl-BE" sz="1200" dirty="0"/>
              <a:t>internet of </a:t>
            </a:r>
            <a:r>
              <a:rPr lang="nl-BE" sz="1200" dirty="0" err="1"/>
              <a:t>things</a:t>
            </a:r>
            <a:endParaRPr lang="fr-BE" sz="1200" dirty="0"/>
          </a:p>
        </p:txBody>
      </p:sp>
      <p:sp>
        <p:nvSpPr>
          <p:cNvPr id="14" name="Hexagon 13"/>
          <p:cNvSpPr/>
          <p:nvPr/>
        </p:nvSpPr>
        <p:spPr>
          <a:xfrm>
            <a:off x="5625980" y="3650070"/>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Social</a:t>
            </a:r>
            <a:r>
              <a:rPr lang="nl-BE" sz="1200" dirty="0">
                <a:solidFill>
                  <a:srgbClr val="525252"/>
                </a:solidFill>
              </a:rPr>
              <a:t> </a:t>
            </a:r>
            <a:r>
              <a:rPr lang="nl-BE" sz="1200" dirty="0" err="1">
                <a:solidFill>
                  <a:srgbClr val="525252"/>
                </a:solidFill>
              </a:rPr>
              <a:t>network</a:t>
            </a:r>
            <a:r>
              <a:rPr lang="nl-BE" sz="1200" dirty="0">
                <a:solidFill>
                  <a:srgbClr val="525252"/>
                </a:solidFill>
              </a:rPr>
              <a:t> analysis</a:t>
            </a:r>
            <a:endParaRPr lang="fr-BE" sz="1200" dirty="0">
              <a:solidFill>
                <a:srgbClr val="525252"/>
              </a:solidFill>
            </a:endParaRPr>
          </a:p>
        </p:txBody>
      </p:sp>
      <p:sp>
        <p:nvSpPr>
          <p:cNvPr id="15" name="Hexagon 14"/>
          <p:cNvSpPr/>
          <p:nvPr/>
        </p:nvSpPr>
        <p:spPr>
          <a:xfrm>
            <a:off x="5619571" y="2415665"/>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Graph</a:t>
            </a:r>
            <a:r>
              <a:rPr lang="nl-BE" sz="1200" dirty="0">
                <a:solidFill>
                  <a:srgbClr val="525252"/>
                </a:solidFill>
              </a:rPr>
              <a:t> analysis</a:t>
            </a:r>
            <a:endParaRPr lang="fr-BE" sz="1200" dirty="0">
              <a:solidFill>
                <a:srgbClr val="525252"/>
              </a:solidFill>
            </a:endParaRPr>
          </a:p>
        </p:txBody>
      </p:sp>
      <p:sp>
        <p:nvSpPr>
          <p:cNvPr id="16" name="Hexagon 15"/>
          <p:cNvSpPr/>
          <p:nvPr/>
        </p:nvSpPr>
        <p:spPr>
          <a:xfrm>
            <a:off x="4505770" y="4299556"/>
            <a:ext cx="1324597" cy="1153946"/>
          </a:xfrm>
          <a:prstGeom prst="hexagon">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t>Virtual personal </a:t>
            </a:r>
            <a:r>
              <a:rPr lang="nl-BE" sz="1200" dirty="0" err="1"/>
              <a:t>assistants</a:t>
            </a:r>
            <a:endParaRPr lang="fr-BE" sz="1200" dirty="0"/>
          </a:p>
        </p:txBody>
      </p:sp>
      <p:sp>
        <p:nvSpPr>
          <p:cNvPr id="17" name="Hexagon 16"/>
          <p:cNvSpPr/>
          <p:nvPr/>
        </p:nvSpPr>
        <p:spPr>
          <a:xfrm>
            <a:off x="4505770" y="3053456"/>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Deep</a:t>
            </a:r>
            <a:r>
              <a:rPr lang="nl-BE" sz="1200" dirty="0">
                <a:solidFill>
                  <a:srgbClr val="525252"/>
                </a:solidFill>
              </a:rPr>
              <a:t> Q&amp;A systems</a:t>
            </a:r>
          </a:p>
          <a:p>
            <a:pPr algn="ctr"/>
            <a:r>
              <a:rPr lang="nl-BE" sz="1200" dirty="0">
                <a:solidFill>
                  <a:srgbClr val="525252"/>
                </a:solidFill>
              </a:rPr>
              <a:t>(</a:t>
            </a:r>
            <a:r>
              <a:rPr lang="nl-BE" sz="1200" dirty="0" err="1">
                <a:solidFill>
                  <a:srgbClr val="525252"/>
                </a:solidFill>
              </a:rPr>
              <a:t>cognitive</a:t>
            </a:r>
            <a:r>
              <a:rPr lang="nl-BE" sz="1200" dirty="0">
                <a:solidFill>
                  <a:srgbClr val="525252"/>
                </a:solidFill>
              </a:rPr>
              <a:t> computing)</a:t>
            </a:r>
            <a:endParaRPr lang="fr-BE" sz="1200" dirty="0">
              <a:solidFill>
                <a:srgbClr val="525252"/>
              </a:solidFill>
            </a:endParaRPr>
          </a:p>
        </p:txBody>
      </p:sp>
      <p:sp>
        <p:nvSpPr>
          <p:cNvPr id="18" name="Hexagon 17"/>
          <p:cNvSpPr/>
          <p:nvPr/>
        </p:nvSpPr>
        <p:spPr>
          <a:xfrm>
            <a:off x="4505770" y="1800235"/>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smtClean="0">
                <a:solidFill>
                  <a:srgbClr val="525252"/>
                </a:solidFill>
              </a:rPr>
              <a:t>Natural </a:t>
            </a:r>
            <a:r>
              <a:rPr lang="nl-BE" sz="1200" dirty="0" err="1" smtClean="0">
                <a:solidFill>
                  <a:srgbClr val="525252"/>
                </a:solidFill>
              </a:rPr>
              <a:t>language</a:t>
            </a:r>
            <a:r>
              <a:rPr lang="nl-BE" sz="1200" dirty="0" smtClean="0">
                <a:solidFill>
                  <a:srgbClr val="525252"/>
                </a:solidFill>
              </a:rPr>
              <a:t> </a:t>
            </a:r>
            <a:r>
              <a:rPr lang="nl-BE" sz="1200" dirty="0" err="1" smtClean="0">
                <a:solidFill>
                  <a:srgbClr val="525252"/>
                </a:solidFill>
              </a:rPr>
              <a:t>generation</a:t>
            </a:r>
            <a:endParaRPr lang="fr-BE" sz="1200" dirty="0">
              <a:solidFill>
                <a:srgbClr val="525252"/>
              </a:solidFill>
            </a:endParaRPr>
          </a:p>
        </p:txBody>
      </p:sp>
      <p:sp>
        <p:nvSpPr>
          <p:cNvPr id="19" name="Hexagon 18"/>
          <p:cNvSpPr/>
          <p:nvPr/>
        </p:nvSpPr>
        <p:spPr>
          <a:xfrm>
            <a:off x="3385560" y="3672871"/>
            <a:ext cx="1324597" cy="1153946"/>
          </a:xfrm>
          <a:prstGeom prst="hexagon">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t>Deep</a:t>
            </a:r>
            <a:r>
              <a:rPr lang="nl-BE" sz="1200" dirty="0"/>
              <a:t> </a:t>
            </a:r>
            <a:r>
              <a:rPr lang="nl-BE" sz="1200" dirty="0" err="1"/>
              <a:t>learning</a:t>
            </a:r>
            <a:endParaRPr lang="fr-BE" sz="1200" dirty="0"/>
          </a:p>
        </p:txBody>
      </p:sp>
      <p:sp>
        <p:nvSpPr>
          <p:cNvPr id="20" name="Hexagon 19"/>
          <p:cNvSpPr/>
          <p:nvPr/>
        </p:nvSpPr>
        <p:spPr>
          <a:xfrm>
            <a:off x="3385560" y="2415665"/>
            <a:ext cx="1324597" cy="1153946"/>
          </a:xfrm>
          <a:prstGeom prst="hexagon">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t>Machine </a:t>
            </a:r>
            <a:r>
              <a:rPr lang="fr-BE" sz="1200" dirty="0" err="1" smtClean="0"/>
              <a:t>learning</a:t>
            </a:r>
            <a:endParaRPr lang="fr-BE" sz="1200" dirty="0"/>
          </a:p>
        </p:txBody>
      </p:sp>
      <p:sp>
        <p:nvSpPr>
          <p:cNvPr id="21" name="Hexagon 20"/>
          <p:cNvSpPr/>
          <p:nvPr/>
        </p:nvSpPr>
        <p:spPr>
          <a:xfrm>
            <a:off x="2265349" y="4288301"/>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Deep</a:t>
            </a:r>
            <a:r>
              <a:rPr lang="nl-BE" sz="1200" dirty="0">
                <a:solidFill>
                  <a:srgbClr val="525252"/>
                </a:solidFill>
              </a:rPr>
              <a:t> </a:t>
            </a:r>
            <a:r>
              <a:rPr lang="nl-BE" sz="1200" dirty="0" err="1">
                <a:solidFill>
                  <a:srgbClr val="525252"/>
                </a:solidFill>
              </a:rPr>
              <a:t>causal</a:t>
            </a:r>
            <a:r>
              <a:rPr lang="nl-BE" sz="1200" dirty="0">
                <a:solidFill>
                  <a:srgbClr val="525252"/>
                </a:solidFill>
              </a:rPr>
              <a:t> </a:t>
            </a:r>
            <a:r>
              <a:rPr lang="nl-BE" sz="1200" dirty="0" err="1">
                <a:solidFill>
                  <a:srgbClr val="525252"/>
                </a:solidFill>
              </a:rPr>
              <a:t>reasoning</a:t>
            </a:r>
            <a:endParaRPr lang="fr-BE" sz="1200" dirty="0">
              <a:solidFill>
                <a:srgbClr val="525252"/>
              </a:solidFill>
            </a:endParaRPr>
          </a:p>
        </p:txBody>
      </p:sp>
      <p:sp>
        <p:nvSpPr>
          <p:cNvPr id="22" name="Hexagon 21"/>
          <p:cNvSpPr/>
          <p:nvPr/>
        </p:nvSpPr>
        <p:spPr>
          <a:xfrm>
            <a:off x="2265350" y="3047473"/>
            <a:ext cx="1324597" cy="1153946"/>
          </a:xfrm>
          <a:prstGeom prst="hexagon">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t>Natural </a:t>
            </a:r>
            <a:r>
              <a:rPr lang="nl-BE" sz="1200" dirty="0" err="1"/>
              <a:t>language</a:t>
            </a:r>
            <a:r>
              <a:rPr lang="nl-BE" sz="1200" dirty="0"/>
              <a:t> processing</a:t>
            </a:r>
            <a:endParaRPr lang="fr-BE" sz="1200" dirty="0"/>
          </a:p>
        </p:txBody>
      </p:sp>
      <p:sp>
        <p:nvSpPr>
          <p:cNvPr id="23" name="Hexagon 22"/>
          <p:cNvSpPr/>
          <p:nvPr/>
        </p:nvSpPr>
        <p:spPr>
          <a:xfrm>
            <a:off x="2265350" y="1818757"/>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rgbClr val="525252"/>
                </a:solidFill>
              </a:rPr>
              <a:t>Knowledge </a:t>
            </a:r>
            <a:r>
              <a:rPr lang="nl-BE" sz="1200" dirty="0" err="1">
                <a:solidFill>
                  <a:srgbClr val="525252"/>
                </a:solidFill>
              </a:rPr>
              <a:t>representa-tion</a:t>
            </a:r>
            <a:endParaRPr lang="fr-BE" sz="1200" dirty="0">
              <a:solidFill>
                <a:srgbClr val="525252"/>
              </a:solidFill>
            </a:endParaRPr>
          </a:p>
        </p:txBody>
      </p:sp>
      <p:sp>
        <p:nvSpPr>
          <p:cNvPr id="24" name="Hexagon 23"/>
          <p:cNvSpPr/>
          <p:nvPr/>
        </p:nvSpPr>
        <p:spPr>
          <a:xfrm>
            <a:off x="8989460" y="4288301"/>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chemeClr val="tx1"/>
                </a:solidFill>
              </a:rPr>
              <a:t>Machine </a:t>
            </a:r>
            <a:r>
              <a:rPr lang="nl-BE" sz="1200" dirty="0" err="1">
                <a:solidFill>
                  <a:schemeClr val="tx1"/>
                </a:solidFill>
              </a:rPr>
              <a:t>translation</a:t>
            </a:r>
            <a:endParaRPr lang="fr-BE" sz="1200" dirty="0">
              <a:solidFill>
                <a:schemeClr val="tx1"/>
              </a:solidFill>
            </a:endParaRPr>
          </a:p>
        </p:txBody>
      </p:sp>
      <p:sp>
        <p:nvSpPr>
          <p:cNvPr id="25" name="Rectangle 24"/>
          <p:cNvSpPr/>
          <p:nvPr/>
        </p:nvSpPr>
        <p:spPr>
          <a:xfrm>
            <a:off x="8454640" y="6024785"/>
            <a:ext cx="1982625" cy="239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dirty="0">
                <a:solidFill>
                  <a:schemeClr val="tx1"/>
                </a:solidFill>
              </a:rPr>
              <a:t>Source: PWC via @</a:t>
            </a:r>
            <a:r>
              <a:rPr lang="nl-BE" sz="1000" dirty="0" err="1">
                <a:solidFill>
                  <a:schemeClr val="tx1"/>
                </a:solidFill>
              </a:rPr>
              <a:t>mikeuindazzi</a:t>
            </a:r>
            <a:r>
              <a:rPr lang="nl-BE" sz="1000" dirty="0"/>
              <a:t> </a:t>
            </a:r>
            <a:endParaRPr lang="fr-BE" sz="1000" dirty="0"/>
          </a:p>
        </p:txBody>
      </p:sp>
      <p:sp>
        <p:nvSpPr>
          <p:cNvPr id="6" name="Slide Number Placeholder 5"/>
          <p:cNvSpPr>
            <a:spLocks noGrp="1"/>
          </p:cNvSpPr>
          <p:nvPr>
            <p:ph type="sldNum" sz="quarter" idx="12"/>
          </p:nvPr>
        </p:nvSpPr>
        <p:spPr/>
        <p:txBody>
          <a:bodyPr/>
          <a:lstStyle/>
          <a:p>
            <a:fld id="{D45B42A2-12DC-D04A-88D3-A93CC82DF348}" type="slidenum">
              <a:rPr lang="en-US" smtClean="0"/>
              <a:t>64</a:t>
            </a:fld>
            <a:endParaRPr lang="en-US" dirty="0"/>
          </a:p>
        </p:txBody>
      </p:sp>
    </p:spTree>
    <p:extLst>
      <p:ext uri="{BB962C8B-B14F-4D97-AF65-F5344CB8AC3E}">
        <p14:creationId xmlns:p14="http://schemas.microsoft.com/office/powerpoint/2010/main" val="14734067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4"/>
          </p:nvPr>
        </p:nvSpPr>
        <p:spPr/>
        <p:txBody>
          <a:bodyPr>
            <a:normAutofit fontScale="92500" lnSpcReduction="10000"/>
          </a:bodyPr>
          <a:lstStyle/>
          <a:p>
            <a:r>
              <a:rPr lang="fr-BE" dirty="0"/>
              <a:t>traitement du langage naturel afin de communiquer avec l'homme et d'extraire des informations de textes écrits</a:t>
            </a:r>
          </a:p>
          <a:p>
            <a:endParaRPr lang="fr-BE" dirty="0"/>
          </a:p>
          <a:p>
            <a:r>
              <a:rPr lang="fr-BE" dirty="0"/>
              <a:t>quelques applications du </a:t>
            </a:r>
            <a:r>
              <a:rPr lang="fr-BE" dirty="0" smtClean="0"/>
              <a:t>TALN:</a:t>
            </a:r>
            <a:endParaRPr lang="fr-BE" dirty="0"/>
          </a:p>
          <a:p>
            <a:pPr lvl="1"/>
            <a:r>
              <a:rPr lang="fr-BE" dirty="0"/>
              <a:t>traduction automatique</a:t>
            </a:r>
          </a:p>
          <a:p>
            <a:pPr lvl="1"/>
            <a:r>
              <a:rPr lang="fr-BE" dirty="0"/>
              <a:t>classification de textes</a:t>
            </a:r>
          </a:p>
          <a:p>
            <a:pPr lvl="1"/>
            <a:r>
              <a:rPr lang="fr-BE" dirty="0"/>
              <a:t>extraction d’informations (</a:t>
            </a:r>
            <a:r>
              <a:rPr lang="fr-BE" dirty="0" err="1"/>
              <a:t>Named</a:t>
            </a:r>
            <a:r>
              <a:rPr lang="fr-BE" dirty="0"/>
              <a:t> </a:t>
            </a:r>
            <a:r>
              <a:rPr lang="fr-BE" dirty="0" err="1"/>
              <a:t>Entity</a:t>
            </a:r>
            <a:r>
              <a:rPr lang="fr-BE" dirty="0"/>
              <a:t> Recognition (NER))</a:t>
            </a:r>
          </a:p>
          <a:p>
            <a:pPr lvl="1"/>
            <a:r>
              <a:rPr lang="fr-BE" dirty="0"/>
              <a:t>recherche d’information</a:t>
            </a:r>
          </a:p>
          <a:p>
            <a:pPr lvl="1"/>
            <a:r>
              <a:rPr lang="fr-BE" dirty="0"/>
              <a:t>reconnaissance vocale </a:t>
            </a:r>
          </a:p>
          <a:p>
            <a:pPr lvl="2"/>
            <a:r>
              <a:rPr lang="fr-BE" dirty="0"/>
              <a:t>Google Assistant/Home</a:t>
            </a:r>
          </a:p>
          <a:p>
            <a:pPr lvl="2"/>
            <a:r>
              <a:rPr lang="fr-BE" dirty="0" err="1"/>
              <a:t>Siri</a:t>
            </a:r>
            <a:endParaRPr lang="fr-BE" dirty="0"/>
          </a:p>
          <a:p>
            <a:pPr lvl="2"/>
            <a:r>
              <a:rPr lang="fr-BE" dirty="0"/>
              <a:t>Alexa</a:t>
            </a:r>
          </a:p>
          <a:p>
            <a:pPr lvl="2"/>
            <a:r>
              <a:rPr lang="fr-BE" dirty="0"/>
              <a:t>Cortana</a:t>
            </a:r>
          </a:p>
          <a:p>
            <a:pPr lvl="2"/>
            <a:r>
              <a:rPr lang="fr-BE" dirty="0"/>
              <a:t>….</a:t>
            </a:r>
          </a:p>
          <a:p>
            <a:endParaRPr lang="en-US" dirty="0"/>
          </a:p>
        </p:txBody>
      </p:sp>
      <p:sp>
        <p:nvSpPr>
          <p:cNvPr id="2" name="Title 1"/>
          <p:cNvSpPr>
            <a:spLocks noGrp="1"/>
          </p:cNvSpPr>
          <p:nvPr>
            <p:ph type="title"/>
          </p:nvPr>
        </p:nvSpPr>
        <p:spPr/>
        <p:txBody>
          <a:bodyPr>
            <a:normAutofit/>
          </a:bodyPr>
          <a:lstStyle/>
          <a:p>
            <a:r>
              <a:rPr lang="fr-BE" dirty="0"/>
              <a:t>Traitement automatique du langage </a:t>
            </a:r>
            <a:r>
              <a:rPr lang="fr-BE" dirty="0" smtClean="0"/>
              <a:t>naturel (TALN)</a:t>
            </a:r>
            <a:endParaRPr lang="fr-BE"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485" y="4735884"/>
            <a:ext cx="2278380" cy="12801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273" y="4735884"/>
            <a:ext cx="2278380" cy="1280160"/>
          </a:xfrm>
          <a:prstGeom prst="rect">
            <a:avLst/>
          </a:prstGeom>
        </p:spPr>
      </p:pic>
      <p:sp>
        <p:nvSpPr>
          <p:cNvPr id="9" name="Slide Number Placeholder 8"/>
          <p:cNvSpPr>
            <a:spLocks noGrp="1"/>
          </p:cNvSpPr>
          <p:nvPr>
            <p:ph type="sldNum" sz="quarter" idx="12"/>
          </p:nvPr>
        </p:nvSpPr>
        <p:spPr/>
        <p:txBody>
          <a:bodyPr/>
          <a:lstStyle/>
          <a:p>
            <a:fld id="{D45B42A2-12DC-D04A-88D3-A93CC82DF348}" type="slidenum">
              <a:rPr lang="en-US" smtClean="0"/>
              <a:t>65</a:t>
            </a:fld>
            <a:endParaRPr lang="en-US" smtClean="0"/>
          </a:p>
        </p:txBody>
      </p:sp>
    </p:spTree>
    <p:extLst>
      <p:ext uri="{BB962C8B-B14F-4D97-AF65-F5344CB8AC3E}">
        <p14:creationId xmlns:p14="http://schemas.microsoft.com/office/powerpoint/2010/main" val="5488397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Interfaces conversationnelles</a:t>
            </a:r>
          </a:p>
        </p:txBody>
      </p:sp>
      <p:pic>
        <p:nvPicPr>
          <p:cNvPr id="7" name="Picture 2" descr="FileMatrix (click for larger eye-ble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4" y="3356993"/>
            <a:ext cx="3672408" cy="2874807"/>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5303913" y="4581128"/>
            <a:ext cx="1152127" cy="504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a:t>versus</a:t>
            </a:r>
          </a:p>
        </p:txBody>
      </p:sp>
      <p:sp>
        <p:nvSpPr>
          <p:cNvPr id="9" name="Rounded Rectangle 8"/>
          <p:cNvSpPr/>
          <p:nvPr/>
        </p:nvSpPr>
        <p:spPr>
          <a:xfrm>
            <a:off x="2207568" y="2492896"/>
            <a:ext cx="7776864" cy="648072"/>
          </a:xfrm>
          <a:prstGeom prst="roundRect">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b="1"/>
              <a:t>Réduction du seuil : l’utilisateur ne doit pas apprendre à travailler avec l'interface (graphique)</a:t>
            </a:r>
          </a:p>
        </p:txBody>
      </p:sp>
      <p:sp>
        <p:nvSpPr>
          <p:cNvPr id="11" name="Rounded Rectangle 10"/>
          <p:cNvSpPr/>
          <p:nvPr/>
        </p:nvSpPr>
        <p:spPr>
          <a:xfrm>
            <a:off x="2207568" y="1268760"/>
            <a:ext cx="7776864" cy="1008112"/>
          </a:xfrm>
          <a:prstGeom prst="roundRect">
            <a:avLst/>
          </a:prstGeom>
          <a:solidFill>
            <a:srgbClr val="308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b="1" dirty="0"/>
              <a:t>Une interface conversationnelle est une interface utilisateur </a:t>
            </a:r>
            <a:r>
              <a:rPr lang="fr-BE" sz="2000" b="1" dirty="0" smtClean="0"/>
              <a:t>dans laquelle </a:t>
            </a:r>
            <a:r>
              <a:rPr lang="fr-BE" sz="2000" b="1" dirty="0"/>
              <a:t>l'interaction est basée sur des conversations en langage naturel (texte ou parole)</a:t>
            </a:r>
          </a:p>
        </p:txBody>
      </p:sp>
      <p:pic>
        <p:nvPicPr>
          <p:cNvPr id="10" name="Picture 6" descr="Image result for dynatrace davis slack"/>
          <p:cNvPicPr>
            <a:picLocks noChangeAspect="1" noChangeArrowheads="1"/>
          </p:cNvPicPr>
          <p:nvPr/>
        </p:nvPicPr>
        <p:blipFill rotWithShape="1">
          <a:blip r:embed="rId4">
            <a:extLst>
              <a:ext uri="{28A0092B-C50C-407E-A947-70E740481C1C}">
                <a14:useLocalDpi xmlns:a14="http://schemas.microsoft.com/office/drawing/2010/main" val="0"/>
              </a:ext>
            </a:extLst>
          </a:blip>
          <a:srcRect l="2042" t="18246" r="18984" b="34255"/>
          <a:stretch/>
        </p:blipFill>
        <p:spPr bwMode="auto">
          <a:xfrm>
            <a:off x="6450878" y="3482338"/>
            <a:ext cx="4037611" cy="27549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D45B42A2-12DC-D04A-88D3-A93CC82DF348}" type="slidenum">
              <a:rPr lang="en-US" smtClean="0"/>
              <a:t>66</a:t>
            </a:fld>
            <a:endParaRPr lang="en-US" smtClean="0"/>
          </a:p>
        </p:txBody>
      </p:sp>
    </p:spTree>
    <p:extLst>
      <p:ext uri="{BB962C8B-B14F-4D97-AF65-F5344CB8AC3E}">
        <p14:creationId xmlns:p14="http://schemas.microsoft.com/office/powerpoint/2010/main" val="9960263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normAutofit/>
          </a:bodyPr>
          <a:lstStyle/>
          <a:p>
            <a:r>
              <a:rPr lang="fr-BE"/>
              <a:t>réponse automatique à des questions générales relatives au travail étudiant</a:t>
            </a:r>
          </a:p>
          <a:p>
            <a:r>
              <a:rPr lang="fr-BE"/>
              <a:t>questions de fond</a:t>
            </a:r>
          </a:p>
          <a:p>
            <a:r>
              <a:rPr lang="fr-BE"/>
              <a:t>questions techniques (accès, messages d’erreurs)</a:t>
            </a:r>
          </a:p>
          <a:p>
            <a:r>
              <a:rPr lang="fr-BE"/>
              <a:t>disponible via la page internet de contact Student@work</a:t>
            </a:r>
          </a:p>
          <a:p>
            <a:r>
              <a:rPr lang="fr-BE"/>
              <a:t>disponible 24/7 (les étudiants sont souvent actifs en dehors des heures de bureau)</a:t>
            </a:r>
          </a:p>
          <a:p>
            <a:r>
              <a:rPr lang="fr-BE"/>
              <a:t>réponse immédiate</a:t>
            </a:r>
          </a:p>
          <a:p>
            <a:r>
              <a:rPr lang="fr-BE"/>
              <a:t>échelonnable</a:t>
            </a:r>
          </a:p>
          <a:p>
            <a:r>
              <a:rPr lang="fr-BE"/>
              <a:t>statut: opérationnel</a:t>
            </a:r>
          </a:p>
        </p:txBody>
      </p:sp>
      <p:sp>
        <p:nvSpPr>
          <p:cNvPr id="2" name="Title 1"/>
          <p:cNvSpPr>
            <a:spLocks noGrp="1"/>
          </p:cNvSpPr>
          <p:nvPr>
            <p:ph type="title"/>
          </p:nvPr>
        </p:nvSpPr>
        <p:spPr/>
        <p:txBody>
          <a:bodyPr/>
          <a:lstStyle/>
          <a:p>
            <a:r>
              <a:rPr lang="fr-BE"/>
              <a:t>Chatbot Student@Work</a:t>
            </a:r>
          </a:p>
        </p:txBody>
      </p:sp>
      <p:sp>
        <p:nvSpPr>
          <p:cNvPr id="7" name="Slide Number Placeholder 6"/>
          <p:cNvSpPr>
            <a:spLocks noGrp="1"/>
          </p:cNvSpPr>
          <p:nvPr>
            <p:ph type="sldNum" sz="quarter" idx="12"/>
          </p:nvPr>
        </p:nvSpPr>
        <p:spPr/>
        <p:txBody>
          <a:bodyPr/>
          <a:lstStyle/>
          <a:p>
            <a:fld id="{D45B42A2-12DC-D04A-88D3-A93CC82DF348}" type="slidenum">
              <a:rPr lang="en-US" smtClean="0"/>
              <a:t>67</a:t>
            </a:fld>
            <a:endParaRPr lang="en-US" smtClean="0"/>
          </a:p>
        </p:txBody>
      </p:sp>
    </p:spTree>
    <p:extLst>
      <p:ext uri="{BB962C8B-B14F-4D97-AF65-F5344CB8AC3E}">
        <p14:creationId xmlns:p14="http://schemas.microsoft.com/office/powerpoint/2010/main" val="25261528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Chatbot Student@Work</a:t>
            </a:r>
          </a:p>
        </p:txBody>
      </p:sp>
      <p:pic>
        <p:nvPicPr>
          <p:cNvPr id="7" name="demo_saw_chatbot.wmv">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5612920" y="1408634"/>
            <a:ext cx="2895600" cy="5167312"/>
          </a:xfrm>
        </p:spPr>
      </p:pic>
      <p:sp>
        <p:nvSpPr>
          <p:cNvPr id="8" name="TextBox 7"/>
          <p:cNvSpPr txBox="1"/>
          <p:nvPr/>
        </p:nvSpPr>
        <p:spPr>
          <a:xfrm>
            <a:off x="2855641" y="3068960"/>
            <a:ext cx="1999265" cy="923330"/>
          </a:xfrm>
          <a:prstGeom prst="rect">
            <a:avLst/>
          </a:prstGeom>
          <a:noFill/>
        </p:spPr>
        <p:txBody>
          <a:bodyPr wrap="none" rtlCol="0">
            <a:spAutoFit/>
          </a:bodyPr>
          <a:lstStyle/>
          <a:p>
            <a:r>
              <a:rPr lang="fr-BE" sz="5400">
                <a:solidFill>
                  <a:srgbClr val="525252"/>
                </a:solidFill>
              </a:rPr>
              <a:t>DEMO</a:t>
            </a:r>
          </a:p>
        </p:txBody>
      </p:sp>
      <p:sp>
        <p:nvSpPr>
          <p:cNvPr id="6" name="Slide Number Placeholder 5"/>
          <p:cNvSpPr>
            <a:spLocks noGrp="1"/>
          </p:cNvSpPr>
          <p:nvPr>
            <p:ph type="sldNum" sz="quarter" idx="12"/>
          </p:nvPr>
        </p:nvSpPr>
        <p:spPr/>
        <p:txBody>
          <a:bodyPr/>
          <a:lstStyle/>
          <a:p>
            <a:fld id="{D45B42A2-12DC-D04A-88D3-A93CC82DF348}" type="slidenum">
              <a:rPr lang="en-US" smtClean="0"/>
              <a:t>68</a:t>
            </a:fld>
            <a:endParaRPr lang="en-US" smtClean="0"/>
          </a:p>
        </p:txBody>
      </p:sp>
    </p:spTree>
    <p:extLst>
      <p:ext uri="{BB962C8B-B14F-4D97-AF65-F5344CB8AC3E}">
        <p14:creationId xmlns:p14="http://schemas.microsoft.com/office/powerpoint/2010/main" val="40945096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9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4"/>
          </p:nvPr>
        </p:nvSpPr>
        <p:spPr/>
        <p:txBody>
          <a:bodyPr>
            <a:normAutofit/>
          </a:bodyPr>
          <a:lstStyle/>
          <a:p>
            <a:r>
              <a:rPr lang="fr-BE" dirty="0"/>
              <a:t>déclaration de travail simplifiée</a:t>
            </a:r>
          </a:p>
          <a:p>
            <a:pPr lvl="1"/>
            <a:r>
              <a:rPr lang="fr-BE" dirty="0"/>
              <a:t>numéro employeur</a:t>
            </a:r>
          </a:p>
          <a:p>
            <a:pPr lvl="1"/>
            <a:r>
              <a:rPr lang="fr-BE" dirty="0"/>
              <a:t>numéro travailleur</a:t>
            </a:r>
          </a:p>
          <a:p>
            <a:pPr lvl="1"/>
            <a:r>
              <a:rPr lang="fr-BE" dirty="0"/>
              <a:t>date d’embauche</a:t>
            </a:r>
          </a:p>
          <a:p>
            <a:r>
              <a:rPr lang="fr-BE" dirty="0"/>
              <a:t>intégration dans Google Assistant, </a:t>
            </a:r>
            <a:r>
              <a:rPr lang="fr-BE" dirty="0" err="1"/>
              <a:t>Google's</a:t>
            </a:r>
            <a:r>
              <a:rPr lang="fr-BE" dirty="0"/>
              <a:t> </a:t>
            </a:r>
            <a:r>
              <a:rPr lang="fr-BE" dirty="0" err="1"/>
              <a:t>virtual</a:t>
            </a:r>
            <a:r>
              <a:rPr lang="fr-BE" dirty="0"/>
              <a:t> assistant</a:t>
            </a:r>
          </a:p>
          <a:p>
            <a:pPr lvl="1"/>
            <a:r>
              <a:rPr lang="fr-BE" dirty="0"/>
              <a:t>via Google Home (smart speaker)</a:t>
            </a:r>
          </a:p>
          <a:p>
            <a:pPr lvl="1"/>
            <a:r>
              <a:rPr lang="fr-BE" dirty="0"/>
              <a:t>via smartphone</a:t>
            </a:r>
          </a:p>
          <a:p>
            <a:r>
              <a:rPr lang="fr-BE" dirty="0"/>
              <a:t>interface vocale</a:t>
            </a:r>
          </a:p>
          <a:p>
            <a:r>
              <a:rPr lang="fr-BE" dirty="0" smtClean="0"/>
              <a:t>en </a:t>
            </a:r>
            <a:r>
              <a:rPr lang="fr-BE" dirty="0"/>
              <a:t>anglais (et </a:t>
            </a:r>
            <a:r>
              <a:rPr lang="fr-BE" dirty="0" smtClean="0"/>
              <a:t>prototype en </a:t>
            </a:r>
            <a:r>
              <a:rPr lang="fr-BE" dirty="0"/>
              <a:t>néerlandais)</a:t>
            </a:r>
          </a:p>
          <a:p>
            <a:r>
              <a:rPr lang="fr-BE" dirty="0"/>
              <a:t>statut: </a:t>
            </a:r>
            <a:r>
              <a:rPr lang="fr-BE" dirty="0" smtClean="0"/>
              <a:t>test</a:t>
            </a:r>
            <a:endParaRPr lang="fr-BE" dirty="0"/>
          </a:p>
        </p:txBody>
      </p:sp>
      <p:sp>
        <p:nvSpPr>
          <p:cNvPr id="2" name="Title 1"/>
          <p:cNvSpPr>
            <a:spLocks noGrp="1"/>
          </p:cNvSpPr>
          <p:nvPr>
            <p:ph type="title"/>
          </p:nvPr>
        </p:nvSpPr>
        <p:spPr/>
        <p:txBody>
          <a:bodyPr/>
          <a:lstStyle/>
          <a:p>
            <a:r>
              <a:rPr lang="fr-BE"/>
              <a:t>Dimona via Google Assistant</a:t>
            </a:r>
          </a:p>
        </p:txBody>
      </p:sp>
      <p:sp>
        <p:nvSpPr>
          <p:cNvPr id="6" name="Slide Number Placeholder 5"/>
          <p:cNvSpPr>
            <a:spLocks noGrp="1"/>
          </p:cNvSpPr>
          <p:nvPr>
            <p:ph type="sldNum" sz="quarter" idx="12"/>
          </p:nvPr>
        </p:nvSpPr>
        <p:spPr/>
        <p:txBody>
          <a:bodyPr/>
          <a:lstStyle/>
          <a:p>
            <a:fld id="{D45B42A2-12DC-D04A-88D3-A93CC82DF348}" type="slidenum">
              <a:rPr lang="en-US" smtClean="0"/>
              <a:t>69</a:t>
            </a:fld>
            <a:endParaRPr lang="en-US" smtClean="0"/>
          </a:p>
        </p:txBody>
      </p:sp>
    </p:spTree>
    <p:extLst>
      <p:ext uri="{BB962C8B-B14F-4D97-AF65-F5344CB8AC3E}">
        <p14:creationId xmlns:p14="http://schemas.microsoft.com/office/powerpoint/2010/main" val="38067781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a:t>eSanté: paysage</a:t>
            </a:r>
          </a:p>
        </p:txBody>
      </p:sp>
      <p:cxnSp>
        <p:nvCxnSpPr>
          <p:cNvPr id="20" name="Straight Connector 19"/>
          <p:cNvCxnSpPr/>
          <p:nvPr/>
        </p:nvCxnSpPr>
        <p:spPr>
          <a:xfrm flipH="1" flipV="1">
            <a:off x="4140626" y="2310047"/>
            <a:ext cx="733885" cy="129692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3718627" y="3405202"/>
            <a:ext cx="897653" cy="4906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838575" y="4244764"/>
            <a:ext cx="757238" cy="526256"/>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297863" y="4575759"/>
            <a:ext cx="655138" cy="9461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207549" y="2171063"/>
            <a:ext cx="576079" cy="631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2730556" y="3360366"/>
            <a:ext cx="417709" cy="656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824113" y="4693797"/>
            <a:ext cx="579903" cy="92996"/>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781951" y="5668278"/>
            <a:ext cx="385502" cy="90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372100" y="4533741"/>
            <a:ext cx="881462" cy="711009"/>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49" idx="2"/>
          </p:cNvCxnSpPr>
          <p:nvPr/>
        </p:nvCxnSpPr>
        <p:spPr>
          <a:xfrm flipV="1">
            <a:off x="5629268" y="2772100"/>
            <a:ext cx="2613549" cy="94496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660333" y="3962648"/>
            <a:ext cx="621297" cy="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5352231" y="2887333"/>
            <a:ext cx="277036" cy="654962"/>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7768356" y="5756859"/>
            <a:ext cx="975595" cy="238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700964" y="3962648"/>
            <a:ext cx="906240" cy="644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3" cstate="print">
            <a:extLst>
              <a:ext uri="{BEBA8EAE-BF5A-486C-A8C5-ECC9F3942E4B}">
                <a14:imgProps xmlns:a14="http://schemas.microsoft.com/office/drawing/2010/main">
                  <a14:imgLayer r:embed="rId4">
                    <a14:imgEffect>
                      <a14:backgroundRemoval t="9783" b="96739" l="3261" r="100000">
                        <a14:foregroundMark x1="83152" y1="72283" x2="83152" y2="72283"/>
                        <a14:foregroundMark x1="79891" y1="45109" x2="79891" y2="45109"/>
                      </a14:backgroundRemoval>
                    </a14:imgEffect>
                  </a14:imgLayer>
                </a14:imgProps>
              </a:ext>
              <a:ext uri="{28A0092B-C50C-407E-A947-70E740481C1C}">
                <a14:useLocalDpi xmlns:a14="http://schemas.microsoft.com/office/drawing/2010/main" val="0"/>
              </a:ext>
            </a:extLst>
          </a:blip>
          <a:stretch>
            <a:fillRect/>
          </a:stretch>
        </p:blipFill>
        <p:spPr>
          <a:xfrm>
            <a:off x="8584897" y="5521905"/>
            <a:ext cx="1380110" cy="1380110"/>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9532" y="5409186"/>
            <a:ext cx="548680" cy="548680"/>
          </a:xfrm>
          <a:prstGeom prst="rect">
            <a:avLst/>
          </a:prstGeom>
        </p:spPr>
      </p:pic>
      <p:pic>
        <p:nvPicPr>
          <p:cNvPr id="37" name="Picture 2" descr="H:\Communication\Shared\Images Library\eHealth People Icons\electroniq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7809" y="3292265"/>
            <a:ext cx="1511643" cy="15116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0305" y="2048717"/>
            <a:ext cx="1795699" cy="831831"/>
          </a:xfrm>
          <a:prstGeom prst="rect">
            <a:avLst/>
          </a:prstGeom>
          <a:noFill/>
          <a:ln w="9525">
            <a:solidFill>
              <a:srgbClr val="525252"/>
            </a:solidFill>
            <a:miter lim="800000"/>
            <a:headEnd/>
            <a:tailEnd/>
          </a:ln>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8" cstate="print">
            <a:extLst>
              <a:ext uri="{BEBA8EAE-BF5A-486C-A8C5-ECC9F3942E4B}">
                <a14:imgProps xmlns:a14="http://schemas.microsoft.com/office/drawing/2010/main">
                  <a14:imgLayer r:embed="rId9">
                    <a14:imgEffect>
                      <a14:backgroundRemoval t="6204" b="93066" l="9489" r="89416">
                        <a14:foregroundMark x1="24453" y1="21533" x2="24453" y2="21533"/>
                        <a14:foregroundMark x1="27007" y1="6569" x2="27007" y2="6569"/>
                        <a14:foregroundMark x1="40511" y1="10584" x2="40511" y2="10584"/>
                        <a14:foregroundMark x1="45620" y1="72263" x2="45620" y2="72263"/>
                        <a14:foregroundMark x1="85766" y1="38686" x2="85766" y2="38686"/>
                        <a14:foregroundMark x1="41606" y1="82117" x2="41606" y2="82117"/>
                        <a14:foregroundMark x1="40511" y1="85766" x2="40511" y2="85766"/>
                        <a14:foregroundMark x1="33577" y1="93066" x2="33577" y2="93066"/>
                      </a14:backgroundRemoval>
                    </a14:imgEffect>
                  </a14:imgLayer>
                </a14:imgProps>
              </a:ext>
              <a:ext uri="{28A0092B-C50C-407E-A947-70E740481C1C}">
                <a14:useLocalDpi xmlns:a14="http://schemas.microsoft.com/office/drawing/2010/main" val="0"/>
              </a:ext>
            </a:extLst>
          </a:blip>
          <a:stretch>
            <a:fillRect/>
          </a:stretch>
        </p:blipFill>
        <p:spPr>
          <a:xfrm>
            <a:off x="2730555" y="5187372"/>
            <a:ext cx="1138974" cy="1138974"/>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06784" y="4044326"/>
            <a:ext cx="1240334" cy="1240334"/>
          </a:xfrm>
          <a:prstGeom prst="rect">
            <a:avLst/>
          </a:prstGeom>
        </p:spPr>
      </p:pic>
      <p:pic>
        <p:nvPicPr>
          <p:cNvPr id="41" name="Picture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05874" y="2669385"/>
            <a:ext cx="1130717" cy="1130717"/>
          </a:xfrm>
          <a:prstGeom prst="rect">
            <a:avLst/>
          </a:prstGeom>
        </p:spPr>
      </p:pic>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10773" y="3117943"/>
            <a:ext cx="708670" cy="708670"/>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4460" y="1755962"/>
            <a:ext cx="708670" cy="708670"/>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41149" y="5313942"/>
            <a:ext cx="708670" cy="708670"/>
          </a:xfrm>
          <a:prstGeom prst="rect">
            <a:avLst/>
          </a:prstGeom>
        </p:spPr>
      </p:pic>
      <p:pic>
        <p:nvPicPr>
          <p:cNvPr id="45" name="Picture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48291" y="4339462"/>
            <a:ext cx="708670" cy="708670"/>
          </a:xfrm>
          <a:prstGeom prst="rect">
            <a:avLst/>
          </a:prstGeom>
        </p:spPr>
      </p:pic>
      <p:pic>
        <p:nvPicPr>
          <p:cNvPr id="46" name="Picture 3" descr="H:\Communication\Shared\Images Library\eHealth People Icons\mutuell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99228" y="934216"/>
            <a:ext cx="936955" cy="936955"/>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6070556" y="3648594"/>
            <a:ext cx="1951264" cy="1155313"/>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8" name="Picture 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94744" y="3717060"/>
            <a:ext cx="1702891" cy="504056"/>
          </a:xfrm>
          <a:prstGeom prst="rect">
            <a:avLst/>
          </a:prstGeom>
        </p:spPr>
      </p:pic>
      <p:pic>
        <p:nvPicPr>
          <p:cNvPr id="49" name="Picture 48"/>
          <p:cNvPicPr>
            <a:picLocks noChangeAspect="1"/>
          </p:cNvPicPr>
          <p:nvPr/>
        </p:nvPicPr>
        <p:blipFill>
          <a:blip r:embed="rId15"/>
          <a:stretch>
            <a:fillRect/>
          </a:stretch>
        </p:blipFill>
        <p:spPr>
          <a:xfrm>
            <a:off x="7319544" y="2245545"/>
            <a:ext cx="1846545" cy="526554"/>
          </a:xfrm>
          <a:prstGeom prst="rect">
            <a:avLst/>
          </a:prstGeom>
          <a:ln>
            <a:solidFill>
              <a:srgbClr val="525252"/>
            </a:solidFill>
          </a:ln>
        </p:spPr>
      </p:pic>
      <p:pic>
        <p:nvPicPr>
          <p:cNvPr id="50" name="Picture 49"/>
          <p:cNvPicPr>
            <a:picLocks noChangeAspect="1"/>
          </p:cNvPicPr>
          <p:nvPr/>
        </p:nvPicPr>
        <p:blipFill>
          <a:blip r:embed="rId16"/>
          <a:stretch>
            <a:fillRect/>
          </a:stretch>
        </p:blipFill>
        <p:spPr>
          <a:xfrm>
            <a:off x="6256417" y="5244749"/>
            <a:ext cx="1511939" cy="1274174"/>
          </a:xfrm>
          <a:prstGeom prst="rect">
            <a:avLst/>
          </a:prstGeom>
          <a:ln>
            <a:solidFill>
              <a:srgbClr val="525252"/>
            </a:solidFill>
          </a:ln>
        </p:spPr>
      </p:pic>
      <p:sp>
        <p:nvSpPr>
          <p:cNvPr id="51" name="TextBox 50"/>
          <p:cNvSpPr txBox="1"/>
          <p:nvPr/>
        </p:nvSpPr>
        <p:spPr>
          <a:xfrm>
            <a:off x="8472264" y="3839729"/>
            <a:ext cx="1368152" cy="646331"/>
          </a:xfrm>
          <a:prstGeom prst="rect">
            <a:avLst/>
          </a:prstGeom>
          <a:noFill/>
        </p:spPr>
        <p:txBody>
          <a:bodyPr wrap="square" rtlCol="0">
            <a:spAutoFit/>
          </a:bodyPr>
          <a:lstStyle/>
          <a:p>
            <a:pPr algn="ctr"/>
            <a:r>
              <a:rPr lang="fr-BE"/>
              <a:t>Sources authentiques</a:t>
            </a:r>
          </a:p>
        </p:txBody>
      </p:sp>
      <p:pic>
        <p:nvPicPr>
          <p:cNvPr id="52" name="Picture 51"/>
          <p:cNvPicPr>
            <a:picLocks noChangeAspect="1"/>
          </p:cNvPicPr>
          <p:nvPr/>
        </p:nvPicPr>
        <p:blipFill>
          <a:blip r:embed="rId17"/>
          <a:stretch>
            <a:fillRect/>
          </a:stretch>
        </p:blipFill>
        <p:spPr>
          <a:xfrm>
            <a:off x="8869165" y="3335673"/>
            <a:ext cx="621846" cy="542591"/>
          </a:xfrm>
          <a:prstGeom prst="rect">
            <a:avLst/>
          </a:prstGeom>
        </p:spPr>
      </p:pic>
      <p:pic>
        <p:nvPicPr>
          <p:cNvPr id="53" name="Picture 52"/>
          <p:cNvPicPr>
            <a:picLocks noChangeAspect="1"/>
          </p:cNvPicPr>
          <p:nvPr/>
        </p:nvPicPr>
        <p:blipFill>
          <a:blip r:embed="rId18"/>
          <a:stretch>
            <a:fillRect/>
          </a:stretch>
        </p:blipFill>
        <p:spPr>
          <a:xfrm>
            <a:off x="6669145" y="4168246"/>
            <a:ext cx="650398" cy="564687"/>
          </a:xfrm>
          <a:prstGeom prst="rect">
            <a:avLst/>
          </a:prstGeom>
        </p:spPr>
      </p:pic>
      <p:cxnSp>
        <p:nvCxnSpPr>
          <p:cNvPr id="54" name="Straight Connector 53"/>
          <p:cNvCxnSpPr/>
          <p:nvPr/>
        </p:nvCxnSpPr>
        <p:spPr>
          <a:xfrm>
            <a:off x="6227609" y="1717566"/>
            <a:ext cx="561" cy="31944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19" cstate="print">
            <a:extLst>
              <a:ext uri="{BEBA8EAE-BF5A-486C-A8C5-ECC9F3942E4B}">
                <a14:imgProps xmlns:a14="http://schemas.microsoft.com/office/drawing/2010/main">
                  <a14:imgLayer r:embed="rId20">
                    <a14:imgEffect>
                      <a14:backgroundRemoval t="9763" b="89941" l="6509" r="89941">
                        <a14:foregroundMark x1="6509" y1="65680" x2="6509" y2="65680"/>
                        <a14:foregroundMark x1="45562" y1="56805" x2="45562" y2="56805"/>
                        <a14:foregroundMark x1="61538" y1="61243" x2="61538" y2="61243"/>
                      </a14:backgroundRemoval>
                    </a14:imgEffect>
                  </a14:imgLayer>
                </a14:imgProps>
              </a:ext>
              <a:ext uri="{28A0092B-C50C-407E-A947-70E740481C1C}">
                <a14:useLocalDpi xmlns:a14="http://schemas.microsoft.com/office/drawing/2010/main" val="0"/>
              </a:ext>
            </a:extLst>
          </a:blip>
          <a:stretch>
            <a:fillRect/>
          </a:stretch>
        </p:blipFill>
        <p:spPr>
          <a:xfrm>
            <a:off x="8624168" y="4555524"/>
            <a:ext cx="1402135" cy="1402135"/>
          </a:xfrm>
          <a:prstGeom prst="rect">
            <a:avLst/>
          </a:prstGeom>
        </p:spPr>
      </p:pic>
      <p:sp>
        <p:nvSpPr>
          <p:cNvPr id="6" name="Slide Number Placeholder 5"/>
          <p:cNvSpPr>
            <a:spLocks noGrp="1"/>
          </p:cNvSpPr>
          <p:nvPr>
            <p:ph type="sldNum" sz="quarter" idx="12"/>
          </p:nvPr>
        </p:nvSpPr>
        <p:spPr/>
        <p:txBody>
          <a:bodyPr/>
          <a:lstStyle/>
          <a:p>
            <a:fld id="{D45B42A2-12DC-D04A-88D3-A93CC82DF348}" type="slidenum">
              <a:rPr lang="en-US" smtClean="0"/>
              <a:t>7</a:t>
            </a:fld>
            <a:endParaRPr lang="en-US" smtClean="0"/>
          </a:p>
        </p:txBody>
      </p:sp>
    </p:spTree>
    <p:extLst>
      <p:ext uri="{BB962C8B-B14F-4D97-AF65-F5344CB8AC3E}">
        <p14:creationId xmlns:p14="http://schemas.microsoft.com/office/powerpoint/2010/main" val="3310666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imona Assist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50270" y="1905215"/>
            <a:ext cx="2409855" cy="4252684"/>
          </a:xfrm>
          <a:prstGeom prst="rect">
            <a:avLst/>
          </a:prstGeom>
          <a:effectLst>
            <a:outerShdw blurRad="50800" dist="50800" dir="5400000" algn="ctr" rotWithShape="0">
              <a:srgbClr val="000000"/>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799" y="1307911"/>
            <a:ext cx="3086798" cy="5447292"/>
          </a:xfrm>
          <a:prstGeom prst="rect">
            <a:avLst/>
          </a:prstGeom>
        </p:spPr>
      </p:pic>
      <p:sp>
        <p:nvSpPr>
          <p:cNvPr id="2" name="Title 1"/>
          <p:cNvSpPr>
            <a:spLocks noGrp="1"/>
          </p:cNvSpPr>
          <p:nvPr>
            <p:ph type="title"/>
          </p:nvPr>
        </p:nvSpPr>
        <p:spPr/>
        <p:txBody>
          <a:bodyPr/>
          <a:lstStyle/>
          <a:p>
            <a:r>
              <a:rPr lang="fr-BE"/>
              <a:t>Dimona via Google Assistant</a:t>
            </a:r>
          </a:p>
        </p:txBody>
      </p:sp>
      <p:sp>
        <p:nvSpPr>
          <p:cNvPr id="7" name="Slide Number Placeholder 6"/>
          <p:cNvSpPr>
            <a:spLocks noGrp="1"/>
          </p:cNvSpPr>
          <p:nvPr>
            <p:ph type="sldNum" sz="quarter" idx="12"/>
          </p:nvPr>
        </p:nvSpPr>
        <p:spPr/>
        <p:txBody>
          <a:bodyPr/>
          <a:lstStyle/>
          <a:p>
            <a:fld id="{D45B42A2-12DC-D04A-88D3-A93CC82DF348}" type="slidenum">
              <a:rPr lang="en-US" smtClean="0"/>
              <a:t>70</a:t>
            </a:fld>
            <a:endParaRPr lang="en-US" smtClean="0"/>
          </a:p>
        </p:txBody>
      </p:sp>
    </p:spTree>
    <p:extLst>
      <p:ext uri="{BB962C8B-B14F-4D97-AF65-F5344CB8AC3E}">
        <p14:creationId xmlns:p14="http://schemas.microsoft.com/office/powerpoint/2010/main" val="21917583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showWhenStopped="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lstStyle/>
          <a:p>
            <a:r>
              <a:rPr lang="fr-BE"/>
              <a:t>conception d'algorithmes qui apprennent automatiquement à partir de données d'exemple sans intervention humaine ou avec un besoin minimal d'intervention humaine</a:t>
            </a:r>
          </a:p>
          <a:p>
            <a:pPr lvl="1"/>
            <a:endParaRPr lang="fr-BE" dirty="0"/>
          </a:p>
          <a:p>
            <a:r>
              <a:rPr lang="fr-BE"/>
              <a:t>à l’intersection entre la science informatique et les statistiques</a:t>
            </a:r>
          </a:p>
          <a:p>
            <a:pPr lvl="1"/>
            <a:endParaRPr lang="en-US" dirty="0"/>
          </a:p>
          <a:p>
            <a:r>
              <a:rPr lang="fr-BE"/>
              <a:t>avantages</a:t>
            </a:r>
          </a:p>
          <a:p>
            <a:pPr lvl="1"/>
            <a:r>
              <a:rPr lang="fr-BE"/>
              <a:t>pas besoin de coder explicitement toutes les situations possibles auxquelles la machine devra faire face, la machine s'adapte aux changements de conditions ou aux situations ne s’étant pas encore produites</a:t>
            </a:r>
          </a:p>
          <a:p>
            <a:pPr lvl="1"/>
            <a:r>
              <a:rPr lang="fr-BE"/>
              <a:t>peut apprendre une solution à un problème par lui-même dans le cas où il serait difficile pour un être humain d'instruire explicitement la machine</a:t>
            </a:r>
          </a:p>
        </p:txBody>
      </p:sp>
      <p:sp>
        <p:nvSpPr>
          <p:cNvPr id="2" name="Title 1"/>
          <p:cNvSpPr>
            <a:spLocks noGrp="1"/>
          </p:cNvSpPr>
          <p:nvPr>
            <p:ph type="title"/>
          </p:nvPr>
        </p:nvSpPr>
        <p:spPr/>
        <p:txBody>
          <a:bodyPr/>
          <a:lstStyle/>
          <a:p>
            <a:r>
              <a:rPr lang="fr-BE"/>
              <a:t>Apprentissage automatique</a:t>
            </a:r>
          </a:p>
        </p:txBody>
      </p:sp>
      <p:sp>
        <p:nvSpPr>
          <p:cNvPr id="7" name="Slide Number Placeholder 6"/>
          <p:cNvSpPr>
            <a:spLocks noGrp="1"/>
          </p:cNvSpPr>
          <p:nvPr>
            <p:ph type="sldNum" sz="quarter" idx="12"/>
          </p:nvPr>
        </p:nvSpPr>
        <p:spPr/>
        <p:txBody>
          <a:bodyPr/>
          <a:lstStyle/>
          <a:p>
            <a:fld id="{D45B42A2-12DC-D04A-88D3-A93CC82DF348}" type="slidenum">
              <a:rPr lang="en-US" smtClean="0"/>
              <a:t>71</a:t>
            </a:fld>
            <a:endParaRPr lang="en-US" smtClean="0"/>
          </a:p>
        </p:txBody>
      </p:sp>
    </p:spTree>
    <p:extLst>
      <p:ext uri="{BB962C8B-B14F-4D97-AF65-F5344CB8AC3E}">
        <p14:creationId xmlns:p14="http://schemas.microsoft.com/office/powerpoint/2010/main" val="3803658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a:t>Approches d’apprentissage automatique</a:t>
            </a:r>
          </a:p>
        </p:txBody>
      </p:sp>
      <p:graphicFrame>
        <p:nvGraphicFramePr>
          <p:cNvPr id="4" name="Diagram 3"/>
          <p:cNvGraphicFramePr/>
          <p:nvPr>
            <p:extLst>
              <p:ext uri="{D42A27DB-BD31-4B8C-83A1-F6EECF244321}">
                <p14:modId xmlns:p14="http://schemas.microsoft.com/office/powerpoint/2010/main" val="4080037772"/>
              </p:ext>
            </p:extLst>
          </p:nvPr>
        </p:nvGraphicFramePr>
        <p:xfrm>
          <a:off x="1811524" y="1799456"/>
          <a:ext cx="8496944"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p:cNvSpPr>
            <a:spLocks noGrp="1"/>
          </p:cNvSpPr>
          <p:nvPr>
            <p:ph type="sldNum" sz="quarter" idx="12"/>
          </p:nvPr>
        </p:nvSpPr>
        <p:spPr/>
        <p:txBody>
          <a:bodyPr/>
          <a:lstStyle/>
          <a:p>
            <a:fld id="{D45B42A2-12DC-D04A-88D3-A93CC82DF348}" type="slidenum">
              <a:rPr lang="en-US" smtClean="0"/>
              <a:t>72</a:t>
            </a:fld>
            <a:endParaRPr lang="en-US" smtClean="0"/>
          </a:p>
        </p:txBody>
      </p:sp>
    </p:spTree>
    <p:extLst>
      <p:ext uri="{BB962C8B-B14F-4D97-AF65-F5344CB8AC3E}">
        <p14:creationId xmlns:p14="http://schemas.microsoft.com/office/powerpoint/2010/main" val="2344077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Elbow Connector 61"/>
          <p:cNvCxnSpPr>
            <a:stCxn id="21" idx="2"/>
            <a:endCxn id="56" idx="2"/>
          </p:cNvCxnSpPr>
          <p:nvPr/>
        </p:nvCxnSpPr>
        <p:spPr>
          <a:xfrm rot="5400000" flipH="1" flipV="1">
            <a:off x="7199139" y="3668430"/>
            <a:ext cx="804862" cy="3612825"/>
          </a:xfrm>
          <a:prstGeom prst="bentConnector5">
            <a:avLst>
              <a:gd name="adj1" fmla="val -47695"/>
              <a:gd name="adj2" fmla="val 38036"/>
              <a:gd name="adj3" fmla="val -49514"/>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a:off x="5839196" y="4005064"/>
            <a:ext cx="814786" cy="1070828"/>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6649286" y="3933056"/>
            <a:ext cx="202718" cy="1164322"/>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endCxn id="20" idx="0"/>
          </p:cNvCxnSpPr>
          <p:nvPr/>
        </p:nvCxnSpPr>
        <p:spPr>
          <a:xfrm flipH="1">
            <a:off x="7126935" y="3861048"/>
            <a:ext cx="98496" cy="1152128"/>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7680096" y="3933056"/>
            <a:ext cx="288032" cy="1142836"/>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8245875" y="1335420"/>
            <a:ext cx="2163337" cy="1661532"/>
          </a:xfrm>
          <a:custGeom>
            <a:avLst/>
            <a:gdLst>
              <a:gd name="connsiteX0" fmla="*/ 2152185 w 2163337"/>
              <a:gd name="connsiteY0" fmla="*/ 1550020 h 1661532"/>
              <a:gd name="connsiteX1" fmla="*/ 2141034 w 2163337"/>
              <a:gd name="connsiteY1" fmla="*/ 1103971 h 1661532"/>
              <a:gd name="connsiteX2" fmla="*/ 1471961 w 2163337"/>
              <a:gd name="connsiteY2" fmla="*/ 1103971 h 1661532"/>
              <a:gd name="connsiteX3" fmla="*/ 1438507 w 2163337"/>
              <a:gd name="connsiteY3" fmla="*/ 223025 h 1661532"/>
              <a:gd name="connsiteX4" fmla="*/ 1293542 w 2163337"/>
              <a:gd name="connsiteY4" fmla="*/ 44605 h 1661532"/>
              <a:gd name="connsiteX5" fmla="*/ 1025912 w 2163337"/>
              <a:gd name="connsiteY5" fmla="*/ 0 h 1661532"/>
              <a:gd name="connsiteX6" fmla="*/ 479502 w 2163337"/>
              <a:gd name="connsiteY6" fmla="*/ 189571 h 1661532"/>
              <a:gd name="connsiteX7" fmla="*/ 379142 w 2163337"/>
              <a:gd name="connsiteY7" fmla="*/ 457200 h 1661532"/>
              <a:gd name="connsiteX8" fmla="*/ 423746 w 2163337"/>
              <a:gd name="connsiteY8" fmla="*/ 1170878 h 1661532"/>
              <a:gd name="connsiteX9" fmla="*/ 0 w 2163337"/>
              <a:gd name="connsiteY9" fmla="*/ 1215483 h 1661532"/>
              <a:gd name="connsiteX10" fmla="*/ 0 w 2163337"/>
              <a:gd name="connsiteY10" fmla="*/ 1661532 h 1661532"/>
              <a:gd name="connsiteX11" fmla="*/ 2163337 w 2163337"/>
              <a:gd name="connsiteY11" fmla="*/ 1661532 h 1661532"/>
              <a:gd name="connsiteX12" fmla="*/ 2152185 w 2163337"/>
              <a:gd name="connsiteY12" fmla="*/ 1483113 h 166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3337" h="1661532">
                <a:moveTo>
                  <a:pt x="2152185" y="1550020"/>
                </a:moveTo>
                <a:lnTo>
                  <a:pt x="2141034" y="1103971"/>
                </a:lnTo>
                <a:lnTo>
                  <a:pt x="1471961" y="1103971"/>
                </a:lnTo>
                <a:lnTo>
                  <a:pt x="1438507" y="223025"/>
                </a:lnTo>
                <a:lnTo>
                  <a:pt x="1293542" y="44605"/>
                </a:lnTo>
                <a:lnTo>
                  <a:pt x="1025912" y="0"/>
                </a:lnTo>
                <a:lnTo>
                  <a:pt x="479502" y="189571"/>
                </a:lnTo>
                <a:lnTo>
                  <a:pt x="379142" y="457200"/>
                </a:lnTo>
                <a:lnTo>
                  <a:pt x="423746" y="1170878"/>
                </a:lnTo>
                <a:lnTo>
                  <a:pt x="0" y="1215483"/>
                </a:lnTo>
                <a:lnTo>
                  <a:pt x="0" y="1661532"/>
                </a:lnTo>
                <a:lnTo>
                  <a:pt x="2163337" y="1661532"/>
                </a:lnTo>
                <a:lnTo>
                  <a:pt x="2152185" y="1483113"/>
                </a:lnTo>
              </a:path>
            </a:pathLst>
          </a:custGeom>
          <a:solidFill>
            <a:schemeClr val="bg1">
              <a:lumMod val="95000"/>
            </a:schemeClr>
          </a:solidFill>
          <a:ln>
            <a:solidFill>
              <a:schemeClr val="tx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4689296" y="2807454"/>
            <a:ext cx="2162708" cy="1041400"/>
          </a:xfrm>
          <a:custGeom>
            <a:avLst/>
            <a:gdLst>
              <a:gd name="connsiteX0" fmla="*/ 0 w 1816100"/>
              <a:gd name="connsiteY0" fmla="*/ 1016000 h 1041400"/>
              <a:gd name="connsiteX1" fmla="*/ 736600 w 1816100"/>
              <a:gd name="connsiteY1" fmla="*/ 990600 h 1041400"/>
              <a:gd name="connsiteX2" fmla="*/ 1409700 w 1816100"/>
              <a:gd name="connsiteY2" fmla="*/ 0 h 1041400"/>
              <a:gd name="connsiteX3" fmla="*/ 1460500 w 1816100"/>
              <a:gd name="connsiteY3" fmla="*/ 304800 h 1041400"/>
              <a:gd name="connsiteX4" fmla="*/ 1816100 w 1816100"/>
              <a:gd name="connsiteY4" fmla="*/ 1028700 h 1041400"/>
              <a:gd name="connsiteX5" fmla="*/ 50800 w 1816100"/>
              <a:gd name="connsiteY5" fmla="*/ 1016000 h 1041400"/>
              <a:gd name="connsiteX6" fmla="*/ 50800 w 1816100"/>
              <a:gd name="connsiteY6" fmla="*/ 1041400 h 1041400"/>
              <a:gd name="connsiteX7" fmla="*/ 76200 w 1816100"/>
              <a:gd name="connsiteY7" fmla="*/ 1016000 h 1041400"/>
              <a:gd name="connsiteX8" fmla="*/ 63500 w 1816100"/>
              <a:gd name="connsiteY8" fmla="*/ 102870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100" h="1041400">
                <a:moveTo>
                  <a:pt x="0" y="1016000"/>
                </a:moveTo>
                <a:lnTo>
                  <a:pt x="736600" y="990600"/>
                </a:lnTo>
                <a:lnTo>
                  <a:pt x="1409700" y="0"/>
                </a:lnTo>
                <a:lnTo>
                  <a:pt x="1460500" y="304800"/>
                </a:lnTo>
                <a:lnTo>
                  <a:pt x="1816100" y="1028700"/>
                </a:lnTo>
                <a:lnTo>
                  <a:pt x="50800" y="1016000"/>
                </a:lnTo>
                <a:lnTo>
                  <a:pt x="50800" y="1041400"/>
                </a:lnTo>
                <a:lnTo>
                  <a:pt x="76200" y="1016000"/>
                </a:lnTo>
                <a:lnTo>
                  <a:pt x="63500" y="1028700"/>
                </a:lnTo>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846168" y="1412776"/>
            <a:ext cx="1521560" cy="663054"/>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2000" b="1"/>
              <a:t>Database X</a:t>
            </a:r>
          </a:p>
        </p:txBody>
      </p:sp>
      <p:sp>
        <p:nvSpPr>
          <p:cNvPr id="11" name="Rectangle 10"/>
          <p:cNvSpPr/>
          <p:nvPr/>
        </p:nvSpPr>
        <p:spPr>
          <a:xfrm>
            <a:off x="4444432" y="1412776"/>
            <a:ext cx="1944216" cy="663054"/>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2000" b="1"/>
              <a:t>Database Y</a:t>
            </a:r>
          </a:p>
        </p:txBody>
      </p:sp>
      <p:sp>
        <p:nvSpPr>
          <p:cNvPr id="12" name="Rectangle 11"/>
          <p:cNvSpPr/>
          <p:nvPr/>
        </p:nvSpPr>
        <p:spPr>
          <a:xfrm>
            <a:off x="6455960" y="1412776"/>
            <a:ext cx="1944216" cy="663054"/>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2000" b="1"/>
              <a:t>Database Z</a:t>
            </a:r>
          </a:p>
        </p:txBody>
      </p:sp>
      <p:cxnSp>
        <p:nvCxnSpPr>
          <p:cNvPr id="13" name="Straight Arrow Connector 12"/>
          <p:cNvCxnSpPr/>
          <p:nvPr/>
        </p:nvCxnSpPr>
        <p:spPr>
          <a:xfrm>
            <a:off x="2567528" y="3861048"/>
            <a:ext cx="7560920" cy="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27568" y="3645024"/>
            <a:ext cx="0" cy="43204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699876" y="3789040"/>
            <a:ext cx="180020" cy="216024"/>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563972" y="3789040"/>
            <a:ext cx="180020" cy="216024"/>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176040" y="3789040"/>
            <a:ext cx="180020" cy="216024"/>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24112" y="3789040"/>
            <a:ext cx="180020" cy="216024"/>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6023993" y="5013177"/>
            <a:ext cx="2205885" cy="646331"/>
          </a:xfrm>
          <a:prstGeom prst="rect">
            <a:avLst/>
          </a:prstGeom>
          <a:noFill/>
        </p:spPr>
        <p:txBody>
          <a:bodyPr wrap="square" rtlCol="0">
            <a:spAutoFit/>
          </a:bodyPr>
          <a:lstStyle/>
          <a:p>
            <a:pPr algn="ctr"/>
            <a:r>
              <a:rPr lang="fr-BE" b="1">
                <a:solidFill>
                  <a:schemeClr val="accent6">
                    <a:lumMod val="75000"/>
                  </a:schemeClr>
                </a:solidFill>
              </a:rPr>
              <a:t>Consecutive or Complex Events</a:t>
            </a:r>
          </a:p>
        </p:txBody>
      </p:sp>
      <p:sp>
        <p:nvSpPr>
          <p:cNvPr id="21" name="Right Bracket 20"/>
          <p:cNvSpPr/>
          <p:nvPr/>
        </p:nvSpPr>
        <p:spPr>
          <a:xfrm rot="5400000">
            <a:off x="5651142" y="2721730"/>
            <a:ext cx="288032" cy="6023053"/>
          </a:xfrm>
          <a:prstGeom prst="rightBracket">
            <a:avLst>
              <a:gd name="adj" fmla="val 47267"/>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TextBox 21"/>
          <p:cNvSpPr txBox="1"/>
          <p:nvPr/>
        </p:nvSpPr>
        <p:spPr>
          <a:xfrm>
            <a:off x="2423592" y="5003885"/>
            <a:ext cx="1516864" cy="646331"/>
          </a:xfrm>
          <a:prstGeom prst="rect">
            <a:avLst/>
          </a:prstGeom>
          <a:noFill/>
        </p:spPr>
        <p:txBody>
          <a:bodyPr wrap="square" rtlCol="0">
            <a:spAutoFit/>
          </a:bodyPr>
          <a:lstStyle/>
          <a:p>
            <a:pPr algn="ctr"/>
            <a:r>
              <a:rPr lang="fr-BE" b="1">
                <a:solidFill>
                  <a:schemeClr val="accent6">
                    <a:lumMod val="75000"/>
                  </a:schemeClr>
                </a:solidFill>
              </a:rPr>
              <a:t>Start of</a:t>
            </a:r>
          </a:p>
          <a:p>
            <a:pPr algn="ctr"/>
            <a:r>
              <a:rPr lang="fr-BE" b="1">
                <a:solidFill>
                  <a:schemeClr val="accent6">
                    <a:lumMod val="75000"/>
                  </a:schemeClr>
                </a:solidFill>
              </a:rPr>
              <a:t>Lifecycle</a:t>
            </a:r>
          </a:p>
        </p:txBody>
      </p:sp>
      <p:sp>
        <p:nvSpPr>
          <p:cNvPr id="23" name="Isosceles Triangle 22"/>
          <p:cNvSpPr/>
          <p:nvPr/>
        </p:nvSpPr>
        <p:spPr>
          <a:xfrm>
            <a:off x="4943792" y="3645024"/>
            <a:ext cx="288032" cy="432048"/>
          </a:xfrm>
          <a:prstGeom prst="triangl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p:cNvCxnSpPr/>
          <p:nvPr/>
        </p:nvCxnSpPr>
        <p:spPr>
          <a:xfrm>
            <a:off x="5087808" y="4258270"/>
            <a:ext cx="328732" cy="682972"/>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22" idx="0"/>
          </p:cNvCxnSpPr>
          <p:nvPr/>
        </p:nvCxnSpPr>
        <p:spPr>
          <a:xfrm>
            <a:off x="2927134" y="4221088"/>
            <a:ext cx="254890" cy="782796"/>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651064" y="5013177"/>
            <a:ext cx="1516864" cy="646331"/>
          </a:xfrm>
          <a:prstGeom prst="rect">
            <a:avLst/>
          </a:prstGeom>
          <a:noFill/>
        </p:spPr>
        <p:txBody>
          <a:bodyPr wrap="square" rtlCol="0">
            <a:spAutoFit/>
          </a:bodyPr>
          <a:lstStyle/>
          <a:p>
            <a:pPr algn="ctr"/>
            <a:r>
              <a:rPr lang="fr-BE" b="1">
                <a:solidFill>
                  <a:schemeClr val="accent6">
                    <a:lumMod val="75000"/>
                  </a:schemeClr>
                </a:solidFill>
              </a:rPr>
              <a:t>Parameter</a:t>
            </a:r>
          </a:p>
          <a:p>
            <a:pPr algn="ctr"/>
            <a:r>
              <a:rPr lang="fr-BE" b="1">
                <a:solidFill>
                  <a:schemeClr val="accent6">
                    <a:lumMod val="75000"/>
                  </a:schemeClr>
                </a:solidFill>
              </a:rPr>
              <a:t>Change</a:t>
            </a:r>
          </a:p>
        </p:txBody>
      </p:sp>
      <p:sp>
        <p:nvSpPr>
          <p:cNvPr id="27" name="TextBox 26"/>
          <p:cNvSpPr txBox="1"/>
          <p:nvPr/>
        </p:nvSpPr>
        <p:spPr>
          <a:xfrm>
            <a:off x="6455961" y="2710662"/>
            <a:ext cx="1845845" cy="646331"/>
          </a:xfrm>
          <a:prstGeom prst="rect">
            <a:avLst/>
          </a:prstGeom>
          <a:noFill/>
        </p:spPr>
        <p:txBody>
          <a:bodyPr wrap="square" rtlCol="0">
            <a:spAutoFit/>
          </a:bodyPr>
          <a:lstStyle/>
          <a:p>
            <a:r>
              <a:rPr lang="fr-BE" b="1">
                <a:solidFill>
                  <a:schemeClr val="accent6">
                    <a:lumMod val="75000"/>
                  </a:schemeClr>
                </a:solidFill>
              </a:rPr>
              <a:t>Sudden Change in Behaviour</a:t>
            </a:r>
          </a:p>
        </p:txBody>
      </p:sp>
      <p:sp>
        <p:nvSpPr>
          <p:cNvPr id="28" name="Right Bracket 27"/>
          <p:cNvSpPr/>
          <p:nvPr/>
        </p:nvSpPr>
        <p:spPr>
          <a:xfrm rot="5400000">
            <a:off x="5569166" y="-698154"/>
            <a:ext cx="108012" cy="5698024"/>
          </a:xfrm>
          <a:prstGeom prst="rightBracket">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9" name="Straight Arrow Connector 28"/>
          <p:cNvCxnSpPr/>
          <p:nvPr/>
        </p:nvCxnSpPr>
        <p:spPr>
          <a:xfrm>
            <a:off x="5651689" y="2204864"/>
            <a:ext cx="9392" cy="72008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640788" y="2339588"/>
            <a:ext cx="2031197" cy="369332"/>
          </a:xfrm>
          <a:prstGeom prst="rect">
            <a:avLst/>
          </a:prstGeom>
          <a:solidFill>
            <a:schemeClr val="bg1"/>
          </a:solidFill>
          <a:ln>
            <a:solidFill>
              <a:schemeClr val="accent6">
                <a:lumMod val="75000"/>
              </a:schemeClr>
            </a:solidFill>
          </a:ln>
        </p:spPr>
        <p:txBody>
          <a:bodyPr wrap="none" rtlCol="0">
            <a:spAutoFit/>
          </a:bodyPr>
          <a:lstStyle/>
          <a:p>
            <a:r>
              <a:rPr lang="fr-BE" b="1">
                <a:solidFill>
                  <a:schemeClr val="accent6">
                    <a:lumMod val="75000"/>
                  </a:schemeClr>
                </a:solidFill>
              </a:rPr>
              <a:t>Data-preprocessing</a:t>
            </a:r>
          </a:p>
        </p:txBody>
      </p:sp>
      <p:grpSp>
        <p:nvGrpSpPr>
          <p:cNvPr id="35" name="Group 34"/>
          <p:cNvGrpSpPr/>
          <p:nvPr/>
        </p:nvGrpSpPr>
        <p:grpSpPr>
          <a:xfrm>
            <a:off x="8781185" y="1426817"/>
            <a:ext cx="828092" cy="1110456"/>
            <a:chOff x="1284133" y="-130739"/>
            <a:chExt cx="1712292" cy="2196244"/>
          </a:xfrm>
        </p:grpSpPr>
        <p:sp>
          <p:nvSpPr>
            <p:cNvPr id="36" name="Oval 35"/>
            <p:cNvSpPr/>
            <p:nvPr/>
          </p:nvSpPr>
          <p:spPr>
            <a:xfrm>
              <a:off x="1284133" y="265305"/>
              <a:ext cx="360040" cy="3600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2377325" y="-130739"/>
              <a:ext cx="360040" cy="3600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2636385" y="1484145"/>
              <a:ext cx="360040" cy="3600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1284133" y="1705465"/>
              <a:ext cx="360040" cy="36004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1932205" y="979717"/>
              <a:ext cx="360040" cy="36004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p:cNvCxnSpPr>
              <a:stCxn id="37" idx="4"/>
              <a:endCxn id="38" idx="0"/>
            </p:cNvCxnSpPr>
            <p:nvPr/>
          </p:nvCxnSpPr>
          <p:spPr>
            <a:xfrm>
              <a:off x="2557345" y="229301"/>
              <a:ext cx="259060" cy="1254844"/>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7" idx="3"/>
              <a:endCxn id="40" idx="0"/>
            </p:cNvCxnSpPr>
            <p:nvPr/>
          </p:nvCxnSpPr>
          <p:spPr>
            <a:xfrm flipH="1">
              <a:off x="2112225" y="176574"/>
              <a:ext cx="317827" cy="803143"/>
            </a:xfrm>
            <a:prstGeom prst="line">
              <a:avLst/>
            </a:prstGeom>
            <a:ln w="28575">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8" idx="2"/>
            </p:cNvCxnSpPr>
            <p:nvPr/>
          </p:nvCxnSpPr>
          <p:spPr>
            <a:xfrm>
              <a:off x="2239518" y="1287030"/>
              <a:ext cx="396867" cy="377135"/>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3"/>
              <a:endCxn id="39" idx="7"/>
            </p:cNvCxnSpPr>
            <p:nvPr/>
          </p:nvCxnSpPr>
          <p:spPr>
            <a:xfrm flipH="1">
              <a:off x="1591446" y="1287030"/>
              <a:ext cx="393486" cy="471162"/>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40" idx="1"/>
              <a:endCxn id="36" idx="5"/>
            </p:cNvCxnSpPr>
            <p:nvPr/>
          </p:nvCxnSpPr>
          <p:spPr>
            <a:xfrm flipH="1" flipV="1">
              <a:off x="1591446" y="572618"/>
              <a:ext cx="393486" cy="459826"/>
            </a:xfrm>
            <a:prstGeom prst="line">
              <a:avLst/>
            </a:prstGeom>
            <a:ln w="28575">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36" idx="3"/>
              <a:endCxn id="39" idx="0"/>
            </p:cNvCxnSpPr>
            <p:nvPr/>
          </p:nvCxnSpPr>
          <p:spPr>
            <a:xfrm>
              <a:off x="1336860" y="572618"/>
              <a:ext cx="127293" cy="1132847"/>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8184232" y="2604952"/>
            <a:ext cx="2227552" cy="338554"/>
          </a:xfrm>
          <a:prstGeom prst="rect">
            <a:avLst/>
          </a:prstGeom>
          <a:noFill/>
        </p:spPr>
        <p:txBody>
          <a:bodyPr wrap="square" rtlCol="0">
            <a:spAutoFit/>
          </a:bodyPr>
          <a:lstStyle/>
          <a:p>
            <a:pPr algn="ctr"/>
            <a:r>
              <a:rPr lang="fr-BE" sz="1600" b="1">
                <a:solidFill>
                  <a:schemeClr val="accent6">
                    <a:lumMod val="75000"/>
                  </a:schemeClr>
                </a:solidFill>
              </a:rPr>
              <a:t>(type 1 fraud) network</a:t>
            </a:r>
          </a:p>
        </p:txBody>
      </p:sp>
      <p:cxnSp>
        <p:nvCxnSpPr>
          <p:cNvPr id="48" name="Straight Arrow Connector 47"/>
          <p:cNvCxnSpPr/>
          <p:nvPr/>
        </p:nvCxnSpPr>
        <p:spPr>
          <a:xfrm>
            <a:off x="8400256" y="3001915"/>
            <a:ext cx="0" cy="2013002"/>
          </a:xfrm>
          <a:prstGeom prst="straightConnector1">
            <a:avLst/>
          </a:prstGeom>
          <a:ln w="19050">
            <a:solidFill>
              <a:schemeClr val="tx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860196" y="5013177"/>
            <a:ext cx="1116124" cy="646331"/>
          </a:xfrm>
          <a:prstGeom prst="rect">
            <a:avLst/>
          </a:prstGeom>
          <a:noFill/>
        </p:spPr>
        <p:txBody>
          <a:bodyPr wrap="square" rtlCol="0">
            <a:spAutoFit/>
          </a:bodyPr>
          <a:lstStyle/>
          <a:p>
            <a:pPr algn="ctr"/>
            <a:r>
              <a:rPr lang="fr-BE" b="1">
                <a:solidFill>
                  <a:schemeClr val="accent6">
                    <a:lumMod val="75000"/>
                  </a:schemeClr>
                </a:solidFill>
              </a:rPr>
              <a:t>Réseau</a:t>
            </a:r>
          </a:p>
          <a:p>
            <a:pPr algn="ctr"/>
            <a:r>
              <a:rPr lang="fr-BE" b="1">
                <a:solidFill>
                  <a:schemeClr val="accent6">
                    <a:lumMod val="75000"/>
                  </a:schemeClr>
                </a:solidFill>
              </a:rPr>
              <a:t>Info</a:t>
            </a:r>
          </a:p>
        </p:txBody>
      </p:sp>
      <p:pic>
        <p:nvPicPr>
          <p:cNvPr id="52" name="Picture 2" descr="http://files.softicons.com/download/business-icons/desktop-business-icons-by-aha-soft/png/256x256/compan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20" y="3501088"/>
            <a:ext cx="720000" cy="720000"/>
          </a:xfrm>
          <a:prstGeom prst="rect">
            <a:avLst/>
          </a:prstGeom>
          <a:noFill/>
          <a:ln w="38100">
            <a:noFill/>
          </a:ln>
          <a:extLst>
            <a:ext uri="{909E8E84-426E-40DD-AFC4-6F175D3DCCD1}">
              <a14:hiddenFill xmlns:a14="http://schemas.microsoft.com/office/drawing/2010/main">
                <a:solidFill>
                  <a:srgbClr val="FFFFFF"/>
                </a:solidFill>
              </a14:hiddenFill>
            </a:ext>
          </a:extLst>
        </p:spPr>
      </p:pic>
      <p:cxnSp>
        <p:nvCxnSpPr>
          <p:cNvPr id="55" name="Straight Connector 54"/>
          <p:cNvCxnSpPr/>
          <p:nvPr/>
        </p:nvCxnSpPr>
        <p:spPr>
          <a:xfrm>
            <a:off x="9408368" y="3632830"/>
            <a:ext cx="0" cy="43204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8399486" y="4149080"/>
            <a:ext cx="2016995" cy="923330"/>
          </a:xfrm>
          <a:prstGeom prst="rect">
            <a:avLst/>
          </a:prstGeom>
          <a:noFill/>
        </p:spPr>
        <p:txBody>
          <a:bodyPr wrap="square" rtlCol="0">
            <a:spAutoFit/>
          </a:bodyPr>
          <a:lstStyle/>
          <a:p>
            <a:pPr algn="ctr"/>
            <a:r>
              <a:rPr lang="fr-BE" b="1">
                <a:solidFill>
                  <a:schemeClr val="accent6">
                    <a:lumMod val="75000"/>
                  </a:schemeClr>
                </a:solidFill>
              </a:rPr>
              <a:t>Fraud type 2 symptoms</a:t>
            </a:r>
          </a:p>
          <a:p>
            <a:pPr algn="ctr"/>
            <a:r>
              <a:rPr lang="fr-BE" b="1">
                <a:solidFill>
                  <a:schemeClr val="accent6">
                    <a:lumMod val="75000"/>
                  </a:schemeClr>
                </a:solidFill>
              </a:rPr>
              <a:t>&amp; profit</a:t>
            </a:r>
          </a:p>
        </p:txBody>
      </p:sp>
      <p:sp>
        <p:nvSpPr>
          <p:cNvPr id="58" name="TextBox 57"/>
          <p:cNvSpPr txBox="1"/>
          <p:nvPr/>
        </p:nvSpPr>
        <p:spPr>
          <a:xfrm>
            <a:off x="10146428" y="3672000"/>
            <a:ext cx="270053" cy="369332"/>
          </a:xfrm>
          <a:prstGeom prst="rect">
            <a:avLst/>
          </a:prstGeom>
          <a:noFill/>
        </p:spPr>
        <p:txBody>
          <a:bodyPr wrap="square" rtlCol="0">
            <a:spAutoFit/>
          </a:bodyPr>
          <a:lstStyle/>
          <a:p>
            <a:pPr algn="ctr"/>
            <a:r>
              <a:rPr lang="fr-BE" b="1">
                <a:solidFill>
                  <a:schemeClr val="accent6">
                    <a:lumMod val="75000"/>
                  </a:schemeClr>
                </a:solidFill>
              </a:rPr>
              <a:t>t</a:t>
            </a:r>
          </a:p>
        </p:txBody>
      </p:sp>
      <p:sp>
        <p:nvSpPr>
          <p:cNvPr id="60" name="TextBox 59"/>
          <p:cNvSpPr txBox="1"/>
          <p:nvPr/>
        </p:nvSpPr>
        <p:spPr>
          <a:xfrm>
            <a:off x="6816081" y="6053226"/>
            <a:ext cx="1981183" cy="400110"/>
          </a:xfrm>
          <a:prstGeom prst="rect">
            <a:avLst/>
          </a:prstGeom>
          <a:solidFill>
            <a:schemeClr val="accent6">
              <a:lumMod val="75000"/>
            </a:schemeClr>
          </a:solidFill>
          <a:ln>
            <a:solidFill>
              <a:schemeClr val="accent6">
                <a:lumMod val="75000"/>
              </a:schemeClr>
            </a:solidFill>
          </a:ln>
        </p:spPr>
        <p:txBody>
          <a:bodyPr wrap="none" rtlCol="0">
            <a:spAutoFit/>
          </a:bodyPr>
          <a:lstStyle/>
          <a:p>
            <a:r>
              <a:rPr lang="fr-BE" sz="2000" b="1">
                <a:solidFill>
                  <a:schemeClr val="bg1"/>
                </a:solidFill>
              </a:rPr>
              <a:t>Predictive model</a:t>
            </a:r>
          </a:p>
        </p:txBody>
      </p:sp>
      <p:sp>
        <p:nvSpPr>
          <p:cNvPr id="32" name="Title 31"/>
          <p:cNvSpPr>
            <a:spLocks noGrp="1"/>
          </p:cNvSpPr>
          <p:nvPr>
            <p:ph type="title"/>
          </p:nvPr>
        </p:nvSpPr>
        <p:spPr/>
        <p:txBody>
          <a:bodyPr/>
          <a:lstStyle/>
          <a:p>
            <a:r>
              <a:rPr lang="fr-BE"/>
              <a:t>Appliqué pour la détection de la fraude</a:t>
            </a:r>
          </a:p>
        </p:txBody>
      </p:sp>
      <p:sp>
        <p:nvSpPr>
          <p:cNvPr id="31" name="Slide Number Placeholder 30"/>
          <p:cNvSpPr>
            <a:spLocks noGrp="1"/>
          </p:cNvSpPr>
          <p:nvPr>
            <p:ph type="sldNum" sz="quarter" idx="12"/>
          </p:nvPr>
        </p:nvSpPr>
        <p:spPr/>
        <p:txBody>
          <a:bodyPr/>
          <a:lstStyle/>
          <a:p>
            <a:fld id="{D45B42A2-12DC-D04A-88D3-A93CC82DF348}" type="slidenum">
              <a:rPr lang="en-US" smtClean="0"/>
              <a:t>73</a:t>
            </a:fld>
            <a:endParaRPr lang="en-US" smtClean="0"/>
          </a:p>
        </p:txBody>
      </p:sp>
    </p:spTree>
    <p:extLst>
      <p:ext uri="{BB962C8B-B14F-4D97-AF65-F5344CB8AC3E}">
        <p14:creationId xmlns:p14="http://schemas.microsoft.com/office/powerpoint/2010/main" val="35289904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7" grpId="0"/>
      <p:bldP spid="4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vendwergen spincontrac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89504" y="1259456"/>
            <a:ext cx="7441722" cy="5581291"/>
          </a:xfrm>
          <a:prstGeom prst="rect">
            <a:avLst/>
          </a:prstGeom>
        </p:spPr>
      </p:pic>
      <p:sp>
        <p:nvSpPr>
          <p:cNvPr id="9" name="Title 8"/>
          <p:cNvSpPr>
            <a:spLocks noGrp="1"/>
          </p:cNvSpPr>
          <p:nvPr>
            <p:ph type="title"/>
          </p:nvPr>
        </p:nvSpPr>
        <p:spPr/>
        <p:txBody>
          <a:bodyPr/>
          <a:lstStyle/>
          <a:p>
            <a:r>
              <a:rPr lang="fr-BE"/>
              <a:t>Exemple: constructions en étoile</a:t>
            </a:r>
          </a:p>
        </p:txBody>
      </p:sp>
      <p:sp>
        <p:nvSpPr>
          <p:cNvPr id="6" name="Slide Number Placeholder 5"/>
          <p:cNvSpPr>
            <a:spLocks noGrp="1"/>
          </p:cNvSpPr>
          <p:nvPr>
            <p:ph type="sldNum" sz="quarter" idx="12"/>
          </p:nvPr>
        </p:nvSpPr>
        <p:spPr/>
        <p:txBody>
          <a:bodyPr/>
          <a:lstStyle/>
          <a:p>
            <a:fld id="{D45B42A2-12DC-D04A-88D3-A93CC82DF348}" type="slidenum">
              <a:rPr lang="en-US" smtClean="0"/>
              <a:t>74</a:t>
            </a:fld>
            <a:endParaRPr lang="en-US" smtClean="0"/>
          </a:p>
        </p:txBody>
      </p:sp>
    </p:spTree>
    <p:extLst>
      <p:ext uri="{BB962C8B-B14F-4D97-AF65-F5344CB8AC3E}">
        <p14:creationId xmlns:p14="http://schemas.microsoft.com/office/powerpoint/2010/main" val="40332702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p:txBody>
          <a:bodyPr>
            <a:normAutofit/>
          </a:bodyPr>
          <a:lstStyle/>
          <a:p>
            <a:r>
              <a:rPr lang="fr-BE"/>
              <a:t>Internet des objets: expérimentation avec des balises</a:t>
            </a:r>
          </a:p>
        </p:txBody>
      </p:sp>
      <p:sp>
        <p:nvSpPr>
          <p:cNvPr id="5" name="Content Placeholder 4"/>
          <p:cNvSpPr>
            <a:spLocks noGrp="1"/>
          </p:cNvSpPr>
          <p:nvPr>
            <p:ph idx="4294967295"/>
          </p:nvPr>
        </p:nvSpPr>
        <p:spPr>
          <a:xfrm>
            <a:off x="0" y="1343025"/>
            <a:ext cx="11431588" cy="4351338"/>
          </a:xfrm>
        </p:spPr>
        <p:txBody>
          <a:bodyPr/>
          <a:lstStyle/>
          <a:p>
            <a:endParaRPr lang="fr-BE"/>
          </a:p>
          <a:p>
            <a:pPr lvl="1"/>
            <a:endParaRPr lang="nl-BE"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32544" y="2961768"/>
            <a:ext cx="2438400" cy="2438400"/>
          </a:xfrm>
          <a:prstGeom prst="rect">
            <a:avLst/>
          </a:prstGeom>
        </p:spPr>
      </p:pic>
      <p:sp>
        <p:nvSpPr>
          <p:cNvPr id="7" name="Oval 6"/>
          <p:cNvSpPr/>
          <p:nvPr/>
        </p:nvSpPr>
        <p:spPr>
          <a:xfrm>
            <a:off x="7284672" y="2529440"/>
            <a:ext cx="3600000" cy="360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p:cNvSpPr/>
          <p:nvPr/>
        </p:nvSpPr>
        <p:spPr>
          <a:xfrm>
            <a:off x="6024672" y="1269440"/>
            <a:ext cx="6120000" cy="612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Picture 21" descr="http://pngimg.com/upload/smartphone_PNG849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5880" y="1246144"/>
            <a:ext cx="2805006" cy="41941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5096" y="1772817"/>
            <a:ext cx="1785041" cy="317340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5096" y="1772817"/>
            <a:ext cx="1785041" cy="3173405"/>
          </a:xfrm>
          <a:prstGeom prst="rect">
            <a:avLst/>
          </a:prstGeom>
        </p:spPr>
      </p:pic>
      <p:pic>
        <p:nvPicPr>
          <p:cNvPr id="12" name="Picture 3" descr="C:\Users\beva\AppData\Local\Microsoft\Windows\Temporary Internet Files\Content.IE5\OUDGS3CC\bob-builder[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085" b="96144" l="6333" r="93667"/>
                    </a14:imgEffect>
                  </a14:imgLayer>
                </a14:imgProps>
              </a:ext>
              <a:ext uri="{28A0092B-C50C-407E-A947-70E740481C1C}">
                <a14:useLocalDpi xmlns:a14="http://schemas.microsoft.com/office/drawing/2010/main" val="0"/>
              </a:ext>
            </a:extLst>
          </a:blip>
          <a:srcRect/>
          <a:stretch>
            <a:fillRect/>
          </a:stretch>
        </p:blipFill>
        <p:spPr bwMode="auto">
          <a:xfrm>
            <a:off x="4799856" y="3068960"/>
            <a:ext cx="1828800" cy="23713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67880" y="2130250"/>
            <a:ext cx="3491879" cy="101071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847529" y="1619508"/>
            <a:ext cx="1349216" cy="369332"/>
          </a:xfrm>
          <a:prstGeom prst="rect">
            <a:avLst/>
          </a:prstGeom>
          <a:noFill/>
        </p:spPr>
        <p:txBody>
          <a:bodyPr wrap="none" rtlCol="0">
            <a:spAutoFit/>
          </a:bodyPr>
          <a:lstStyle/>
          <a:p>
            <a:r>
              <a:rPr lang="fr-BE" dirty="0" smtClean="0"/>
              <a:t>Notification:</a:t>
            </a:r>
            <a:endParaRPr lang="fr-BE" dirty="0"/>
          </a:p>
        </p:txBody>
      </p:sp>
      <p:sp>
        <p:nvSpPr>
          <p:cNvPr id="15" name="TextBox 14"/>
          <p:cNvSpPr txBox="1"/>
          <p:nvPr/>
        </p:nvSpPr>
        <p:spPr>
          <a:xfrm>
            <a:off x="7496954" y="4896692"/>
            <a:ext cx="3270382" cy="369332"/>
          </a:xfrm>
          <a:prstGeom prst="rect">
            <a:avLst/>
          </a:prstGeom>
          <a:noFill/>
        </p:spPr>
        <p:txBody>
          <a:bodyPr wrap="none" rtlCol="0">
            <a:spAutoFit/>
          </a:bodyPr>
          <a:lstStyle/>
          <a:p>
            <a:r>
              <a:rPr lang="fr-BE"/>
              <a:t>Balise présente sur le lieu du travail</a:t>
            </a:r>
          </a:p>
        </p:txBody>
      </p:sp>
      <p:sp>
        <p:nvSpPr>
          <p:cNvPr id="2" name="TextBox 1"/>
          <p:cNvSpPr txBox="1"/>
          <p:nvPr/>
        </p:nvSpPr>
        <p:spPr>
          <a:xfrm>
            <a:off x="1752643" y="5423140"/>
            <a:ext cx="5649426" cy="923330"/>
          </a:xfrm>
          <a:prstGeom prst="rect">
            <a:avLst/>
          </a:prstGeom>
          <a:noFill/>
        </p:spPr>
        <p:txBody>
          <a:bodyPr wrap="square" rtlCol="0">
            <a:spAutoFit/>
          </a:bodyPr>
          <a:lstStyle/>
          <a:p>
            <a:r>
              <a:rPr lang="fr-BE"/>
              <a:t>Les balises sont faciles, peu coûteuses et rapides à intégrer aux applications mobiles et permettent de fournir des informations contextuelles à l'application</a:t>
            </a:r>
          </a:p>
        </p:txBody>
      </p:sp>
      <p:sp>
        <p:nvSpPr>
          <p:cNvPr id="17" name="Slide Number Placeholder 16"/>
          <p:cNvSpPr>
            <a:spLocks noGrp="1"/>
          </p:cNvSpPr>
          <p:nvPr>
            <p:ph type="sldNum" sz="quarter" idx="12"/>
          </p:nvPr>
        </p:nvSpPr>
        <p:spPr/>
        <p:txBody>
          <a:bodyPr/>
          <a:lstStyle/>
          <a:p>
            <a:fld id="{D45B42A2-12DC-D04A-88D3-A93CC82DF348}" type="slidenum">
              <a:rPr lang="en-US" smtClean="0"/>
              <a:t>75</a:t>
            </a:fld>
            <a:endParaRPr lang="en-US" smtClean="0"/>
          </a:p>
        </p:txBody>
      </p:sp>
    </p:spTree>
    <p:extLst>
      <p:ext uri="{BB962C8B-B14F-4D97-AF65-F5344CB8AC3E}">
        <p14:creationId xmlns:p14="http://schemas.microsoft.com/office/powerpoint/2010/main" val="388478685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a:t>TIC en tant qu’utilitaire</a:t>
            </a:r>
          </a:p>
        </p:txBody>
      </p:sp>
      <p:sp>
        <p:nvSpPr>
          <p:cNvPr id="7" name="Slide Number Placeholder 6"/>
          <p:cNvSpPr>
            <a:spLocks noGrp="1"/>
          </p:cNvSpPr>
          <p:nvPr>
            <p:ph type="sldNum" sz="quarter" idx="10"/>
          </p:nvPr>
        </p:nvSpPr>
        <p:spPr/>
        <p:txBody>
          <a:bodyPr/>
          <a:lstStyle/>
          <a:p>
            <a:fld id="{D45B42A2-12DC-D04A-88D3-A93CC82DF348}" type="slidenum">
              <a:rPr lang="en-US" smtClean="0"/>
              <a:pPr/>
              <a:t>76</a:t>
            </a:fld>
            <a:endParaRPr lang="en-US" smtClean="0"/>
          </a:p>
        </p:txBody>
      </p:sp>
    </p:spTree>
    <p:extLst>
      <p:ext uri="{BB962C8B-B14F-4D97-AF65-F5344CB8AC3E}">
        <p14:creationId xmlns:p14="http://schemas.microsoft.com/office/powerpoint/2010/main" val="29737805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TIC en tant qu’utilitaire: quelques points d’attention</a:t>
            </a:r>
          </a:p>
        </p:txBody>
      </p:sp>
      <p:sp>
        <p:nvSpPr>
          <p:cNvPr id="6" name="Slide Number Placeholder 5"/>
          <p:cNvSpPr>
            <a:spLocks noGrp="1"/>
          </p:cNvSpPr>
          <p:nvPr>
            <p:ph type="sldNum" sz="quarter" idx="12"/>
          </p:nvPr>
        </p:nvSpPr>
        <p:spPr/>
        <p:txBody>
          <a:bodyPr/>
          <a:lstStyle/>
          <a:p>
            <a:fld id="{A7CC3638-A99D-674C-A789-FA84B7E5EA16}" type="slidenum">
              <a:rPr lang="nl-NL" smtClean="0"/>
              <a:pPr/>
              <a:t>77</a:t>
            </a:fld>
            <a:endParaRPr lang="nl-NL" smtClean="0"/>
          </a:p>
        </p:txBody>
      </p:sp>
      <p:sp>
        <p:nvSpPr>
          <p:cNvPr id="7" name="Hexagon 6"/>
          <p:cNvSpPr/>
          <p:nvPr/>
        </p:nvSpPr>
        <p:spPr>
          <a:xfrm>
            <a:off x="2578789" y="2645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Sourcing</a:t>
            </a:r>
            <a:r>
              <a:rPr lang="fr-BE" dirty="0" smtClean="0"/>
              <a:t> stratégique</a:t>
            </a:r>
            <a:endParaRPr lang="fr-BE" dirty="0"/>
          </a:p>
        </p:txBody>
      </p:sp>
      <p:sp>
        <p:nvSpPr>
          <p:cNvPr id="8" name="Hexagon 7"/>
          <p:cNvSpPr/>
          <p:nvPr/>
        </p:nvSpPr>
        <p:spPr>
          <a:xfrm>
            <a:off x="4089812" y="3418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Architec-ture</a:t>
            </a:r>
            <a:endParaRPr lang="fr-BE" dirty="0"/>
          </a:p>
        </p:txBody>
      </p:sp>
      <p:sp>
        <p:nvSpPr>
          <p:cNvPr id="9" name="Hexagon 8"/>
          <p:cNvSpPr/>
          <p:nvPr/>
        </p:nvSpPr>
        <p:spPr>
          <a:xfrm>
            <a:off x="2567360" y="4154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ICT gover-nance</a:t>
            </a:r>
          </a:p>
        </p:txBody>
      </p:sp>
      <p:sp>
        <p:nvSpPr>
          <p:cNvPr id="10" name="Hexagon 9"/>
          <p:cNvSpPr/>
          <p:nvPr/>
        </p:nvSpPr>
        <p:spPr>
          <a:xfrm>
            <a:off x="5612264" y="416545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Gestion de services</a:t>
            </a:r>
          </a:p>
        </p:txBody>
      </p:sp>
      <p:sp>
        <p:nvSpPr>
          <p:cNvPr id="11" name="Hexagon 10"/>
          <p:cNvSpPr/>
          <p:nvPr/>
        </p:nvSpPr>
        <p:spPr>
          <a:xfrm>
            <a:off x="4089812" y="4931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Standards ouverts</a:t>
            </a:r>
            <a:endParaRPr lang="fr-BE" dirty="0"/>
          </a:p>
        </p:txBody>
      </p:sp>
      <p:sp>
        <p:nvSpPr>
          <p:cNvPr id="12" name="Hexagon 11"/>
          <p:cNvSpPr/>
          <p:nvPr/>
        </p:nvSpPr>
        <p:spPr>
          <a:xfrm>
            <a:off x="7105070" y="339523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Planning du personnel</a:t>
            </a:r>
          </a:p>
        </p:txBody>
      </p:sp>
      <p:sp>
        <p:nvSpPr>
          <p:cNvPr id="13" name="Hexagon 12"/>
          <p:cNvSpPr/>
          <p:nvPr/>
        </p:nvSpPr>
        <p:spPr>
          <a:xfrm>
            <a:off x="5586863" y="2645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Dévelop-pement</a:t>
            </a:r>
            <a:r>
              <a:rPr lang="fr-BE" dirty="0" smtClean="0"/>
              <a:t> </a:t>
            </a:r>
            <a:r>
              <a:rPr lang="fr-BE" dirty="0"/>
              <a:t>agile</a:t>
            </a:r>
          </a:p>
        </p:txBody>
      </p:sp>
      <p:sp>
        <p:nvSpPr>
          <p:cNvPr id="14" name="Hexagon 13"/>
          <p:cNvSpPr/>
          <p:nvPr/>
        </p:nvSpPr>
        <p:spPr>
          <a:xfrm>
            <a:off x="4081345" y="1913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Gestion de projets</a:t>
            </a:r>
            <a:endParaRPr lang="fr-BE" dirty="0"/>
          </a:p>
        </p:txBody>
      </p:sp>
      <p:sp>
        <p:nvSpPr>
          <p:cNvPr id="15" name="Hexagon 14"/>
          <p:cNvSpPr/>
          <p:nvPr/>
        </p:nvSpPr>
        <p:spPr>
          <a:xfrm>
            <a:off x="8606634" y="263883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a:t>
            </a:r>
          </a:p>
        </p:txBody>
      </p:sp>
      <p:sp>
        <p:nvSpPr>
          <p:cNvPr id="25" name="Hexagon 24"/>
          <p:cNvSpPr/>
          <p:nvPr/>
        </p:nvSpPr>
        <p:spPr>
          <a:xfrm>
            <a:off x="7105070" y="187972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Procure-ment</a:t>
            </a:r>
          </a:p>
        </p:txBody>
      </p:sp>
    </p:spTree>
    <p:extLst>
      <p:ext uri="{BB962C8B-B14F-4D97-AF65-F5344CB8AC3E}">
        <p14:creationId xmlns:p14="http://schemas.microsoft.com/office/powerpoint/2010/main" val="23020866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TIC en tant qu’utilitaire: quelques points d’attention</a:t>
            </a:r>
          </a:p>
        </p:txBody>
      </p:sp>
      <p:sp>
        <p:nvSpPr>
          <p:cNvPr id="6" name="Slide Number Placeholder 5"/>
          <p:cNvSpPr>
            <a:spLocks noGrp="1"/>
          </p:cNvSpPr>
          <p:nvPr>
            <p:ph type="sldNum" sz="quarter" idx="12"/>
          </p:nvPr>
        </p:nvSpPr>
        <p:spPr/>
        <p:txBody>
          <a:bodyPr/>
          <a:lstStyle/>
          <a:p>
            <a:fld id="{A7CC3638-A99D-674C-A789-FA84B7E5EA16}" type="slidenum">
              <a:rPr lang="nl-NL" smtClean="0"/>
              <a:pPr/>
              <a:t>78</a:t>
            </a:fld>
            <a:endParaRPr lang="nl-NL" smtClean="0"/>
          </a:p>
        </p:txBody>
      </p:sp>
      <p:sp>
        <p:nvSpPr>
          <p:cNvPr id="7" name="Hexagon 6"/>
          <p:cNvSpPr/>
          <p:nvPr/>
        </p:nvSpPr>
        <p:spPr>
          <a:xfrm>
            <a:off x="2578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Sourcing</a:t>
            </a:r>
            <a:r>
              <a:rPr lang="fr-BE" dirty="0" smtClean="0"/>
              <a:t> stratégique</a:t>
            </a:r>
            <a:endParaRPr lang="fr-BE" dirty="0"/>
          </a:p>
        </p:txBody>
      </p:sp>
    </p:spTree>
    <p:extLst>
      <p:ext uri="{BB962C8B-B14F-4D97-AF65-F5344CB8AC3E}">
        <p14:creationId xmlns:p14="http://schemas.microsoft.com/office/powerpoint/2010/main" val="3484388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lnSpcReduction="10000"/>
          </a:bodyPr>
          <a:lstStyle/>
          <a:p>
            <a:r>
              <a:rPr lang="fr-BE" dirty="0"/>
              <a:t>pour quelles </a:t>
            </a:r>
            <a:r>
              <a:rPr lang="fr-BE" dirty="0" smtClean="0"/>
              <a:t>réalisations </a:t>
            </a:r>
            <a:r>
              <a:rPr lang="fr-BE" dirty="0"/>
              <a:t>fait-on appel à </a:t>
            </a:r>
            <a:r>
              <a:rPr lang="fr-BE" dirty="0" err="1"/>
              <a:t>IaaS</a:t>
            </a:r>
            <a:r>
              <a:rPr lang="fr-BE" dirty="0"/>
              <a:t>, </a:t>
            </a:r>
            <a:r>
              <a:rPr lang="fr-BE" dirty="0" err="1"/>
              <a:t>PaaS</a:t>
            </a:r>
            <a:r>
              <a:rPr lang="fr-BE" dirty="0"/>
              <a:t> ou </a:t>
            </a:r>
            <a:r>
              <a:rPr lang="fr-BE" dirty="0" err="1"/>
              <a:t>SaaS</a:t>
            </a:r>
            <a:r>
              <a:rPr lang="fr-BE" dirty="0"/>
              <a:t> ?</a:t>
            </a:r>
          </a:p>
          <a:p>
            <a:r>
              <a:rPr lang="fr-BE" dirty="0"/>
              <a:t>que faisons-nous encore nous-mêmes?</a:t>
            </a:r>
          </a:p>
          <a:p>
            <a:pPr>
              <a:spcAft>
                <a:spcPts val="600"/>
              </a:spcAft>
            </a:pPr>
            <a:r>
              <a:rPr lang="fr-BE" dirty="0"/>
              <a:t>grand impact sur la section TIC</a:t>
            </a:r>
          </a:p>
          <a:p>
            <a:pPr lvl="1"/>
            <a:r>
              <a:rPr lang="fr-BE" dirty="0"/>
              <a:t>réduction de</a:t>
            </a:r>
          </a:p>
          <a:p>
            <a:pPr lvl="2"/>
            <a:r>
              <a:rPr lang="fr-BE" dirty="0"/>
              <a:t>la gestion de plateformes et d’infrastructures techniques</a:t>
            </a:r>
          </a:p>
          <a:p>
            <a:pPr lvl="2">
              <a:spcAft>
                <a:spcPts val="600"/>
              </a:spcAft>
            </a:pPr>
            <a:r>
              <a:rPr lang="fr-BE" dirty="0"/>
              <a:t>développement propre et là où possible, remplacement par des logiciels standards et des solutions </a:t>
            </a:r>
            <a:r>
              <a:rPr lang="fr-BE" dirty="0" err="1"/>
              <a:t>SaaS</a:t>
            </a:r>
            <a:r>
              <a:rPr lang="fr-BE" dirty="0"/>
              <a:t> (à utiliser en tant que tel, pas de customisation) – good </a:t>
            </a:r>
            <a:r>
              <a:rPr lang="fr-BE" dirty="0" err="1"/>
              <a:t>is</a:t>
            </a:r>
            <a:r>
              <a:rPr lang="fr-BE" dirty="0"/>
              <a:t> good </a:t>
            </a:r>
            <a:r>
              <a:rPr lang="fr-BE" dirty="0" err="1"/>
              <a:t>enough</a:t>
            </a:r>
            <a:r>
              <a:rPr lang="fr-BE" dirty="0"/>
              <a:t> – uniquement des modules pertinents)</a:t>
            </a:r>
          </a:p>
          <a:p>
            <a:pPr lvl="1"/>
            <a:r>
              <a:rPr lang="fr-BE" dirty="0"/>
              <a:t>développement de</a:t>
            </a:r>
          </a:p>
          <a:p>
            <a:pPr lvl="2"/>
            <a:r>
              <a:rPr lang="fr-BE" dirty="0"/>
              <a:t>fonction d’architecture</a:t>
            </a:r>
          </a:p>
          <a:p>
            <a:pPr lvl="2"/>
            <a:r>
              <a:rPr lang="fr-BE" dirty="0"/>
              <a:t>fonction de sécurité de l'information et de conformité</a:t>
            </a:r>
          </a:p>
          <a:p>
            <a:pPr lvl="2"/>
            <a:r>
              <a:rPr lang="fr-BE" dirty="0"/>
              <a:t>analyse des informations et des processus</a:t>
            </a:r>
          </a:p>
          <a:p>
            <a:pPr lvl="2"/>
            <a:r>
              <a:rPr lang="fr-BE" dirty="0"/>
              <a:t>connaissance </a:t>
            </a:r>
            <a:r>
              <a:rPr lang="fr-BE" dirty="0" smtClean="0"/>
              <a:t>métier</a:t>
            </a:r>
            <a:endParaRPr lang="fr-BE" dirty="0"/>
          </a:p>
          <a:p>
            <a:pPr lvl="2"/>
            <a:r>
              <a:rPr lang="fr-BE" dirty="0"/>
              <a:t>connaissance du marché des TIC et de son développement</a:t>
            </a:r>
          </a:p>
          <a:p>
            <a:endParaRPr lang="fr-BE" dirty="0"/>
          </a:p>
        </p:txBody>
      </p:sp>
      <p:sp>
        <p:nvSpPr>
          <p:cNvPr id="4" name="Title 3"/>
          <p:cNvSpPr>
            <a:spLocks noGrp="1"/>
          </p:cNvSpPr>
          <p:nvPr>
            <p:ph type="title"/>
          </p:nvPr>
        </p:nvSpPr>
        <p:spPr/>
        <p:txBody>
          <a:bodyPr/>
          <a:lstStyle/>
          <a:p>
            <a:r>
              <a:rPr lang="fr-BE" dirty="0" err="1" smtClean="0"/>
              <a:t>Sourcing</a:t>
            </a:r>
            <a:r>
              <a:rPr lang="fr-BE" dirty="0" smtClean="0"/>
              <a:t> stratégique</a:t>
            </a:r>
            <a:endParaRPr lang="fr-BE"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79</a:t>
            </a:fld>
            <a:endParaRPr lang="nl-NL" smtClean="0"/>
          </a:p>
        </p:txBody>
      </p:sp>
    </p:spTree>
    <p:extLst>
      <p:ext uri="{BB962C8B-B14F-4D97-AF65-F5344CB8AC3E}">
        <p14:creationId xmlns:p14="http://schemas.microsoft.com/office/powerpoint/2010/main" val="7271268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a:grpSpLocks/>
          </p:cNvGrpSpPr>
          <p:nvPr/>
        </p:nvGrpSpPr>
        <p:grpSpPr bwMode="auto">
          <a:xfrm>
            <a:off x="4263652" y="2522538"/>
            <a:ext cx="3054350" cy="2659062"/>
            <a:chOff x="2955608" y="2523164"/>
            <a:chExt cx="3054830" cy="2657760"/>
          </a:xfrm>
        </p:grpSpPr>
        <p:sp>
          <p:nvSpPr>
            <p:cNvPr id="22" name="Flowchart: Connector 21"/>
            <p:cNvSpPr/>
            <p:nvPr/>
          </p:nvSpPr>
          <p:spPr>
            <a:xfrm>
              <a:off x="3203297" y="2523164"/>
              <a:ext cx="2657893" cy="2657760"/>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Flowchart: Connector 20"/>
            <p:cNvSpPr/>
            <p:nvPr/>
          </p:nvSpPr>
          <p:spPr>
            <a:xfrm>
              <a:off x="3839985" y="3178480"/>
              <a:ext cx="1384518" cy="13471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BE" sz="1200" b="1" dirty="0">
                  <a:solidFill>
                    <a:schemeClr val="bg1"/>
                  </a:solidFill>
                </a:rPr>
                <a:t>Avantages médicaux</a:t>
              </a:r>
            </a:p>
          </p:txBody>
        </p:sp>
        <p:cxnSp>
          <p:nvCxnSpPr>
            <p:cNvPr id="24" name="Straight Connector 23"/>
            <p:cNvCxnSpPr/>
            <p:nvPr/>
          </p:nvCxnSpPr>
          <p:spPr>
            <a:xfrm>
              <a:off x="3628814" y="2669142"/>
              <a:ext cx="552537" cy="607714"/>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22830" y="2669142"/>
              <a:ext cx="562063" cy="63468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55" idx="1"/>
            </p:cNvCxnSpPr>
            <p:nvPr/>
          </p:nvCxnSpPr>
          <p:spPr>
            <a:xfrm flipV="1">
              <a:off x="5224503" y="3833797"/>
              <a:ext cx="785935" cy="9520"/>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22830" y="4431991"/>
              <a:ext cx="562063" cy="675944"/>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563717" y="4425644"/>
              <a:ext cx="611283" cy="64103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1" idx="2"/>
              <a:endCxn id="44" idx="3"/>
            </p:cNvCxnSpPr>
            <p:nvPr/>
          </p:nvCxnSpPr>
          <p:spPr>
            <a:xfrm flipH="1" flipV="1">
              <a:off x="2955608" y="3830623"/>
              <a:ext cx="884377" cy="22214"/>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319" name="Picture 7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3366605" y="401264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0" name="Pictur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4256567" y="457849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1" name="Picture 7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flipV="1">
              <a:off x="5220318" y="404458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2"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H="1" flipV="1">
              <a:off x="4276225" y="2669854"/>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3" name="Picture 8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H="1" flipV="1">
              <a:off x="5243115" y="3201159"/>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4" name="Picture 8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3390861" y="3204316"/>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normAutofit/>
          </a:bodyPr>
          <a:lstStyle/>
          <a:p>
            <a:pPr>
              <a:defRPr/>
            </a:pPr>
            <a:r>
              <a:rPr lang="nl-BE" dirty="0" err="1" smtClean="0"/>
              <a:t>eSanté</a:t>
            </a:r>
            <a:r>
              <a:rPr lang="nl-BE" dirty="0" smtClean="0"/>
              <a:t>: </a:t>
            </a:r>
            <a:r>
              <a:rPr lang="nl-BE" dirty="0" err="1" smtClean="0"/>
              <a:t>quelques</a:t>
            </a:r>
            <a:r>
              <a:rPr lang="nl-BE" dirty="0" smtClean="0"/>
              <a:t> </a:t>
            </a:r>
            <a:r>
              <a:rPr lang="nl-BE" dirty="0" err="1"/>
              <a:t>résultats</a:t>
            </a:r>
            <a:r>
              <a:rPr lang="nl-BE" dirty="0"/>
              <a:t> </a:t>
            </a:r>
            <a:r>
              <a:rPr lang="nl-BE" dirty="0" err="1"/>
              <a:t>atteints</a:t>
            </a:r>
            <a:endParaRPr lang="fr-BE" sz="3600" dirty="0"/>
          </a:p>
        </p:txBody>
      </p:sp>
      <p:sp>
        <p:nvSpPr>
          <p:cNvPr id="3" name="Slide Number Placeholder 2"/>
          <p:cNvSpPr>
            <a:spLocks noGrp="1"/>
          </p:cNvSpPr>
          <p:nvPr>
            <p:ph type="sldNum" sz="quarter" idx="12"/>
          </p:nvPr>
        </p:nvSpPr>
        <p:spPr/>
        <p:txBody>
          <a:bodyPr/>
          <a:lstStyle/>
          <a:p>
            <a:r>
              <a:rPr lang="fr-BE" smtClean="0"/>
              <a:t> </a:t>
            </a:r>
            <a:fld id="{30A9230E-FFBB-4CCB-ABD7-198084EDE768}" type="slidenum">
              <a:rPr lang="fr-BE" smtClean="0"/>
              <a:pPr/>
              <a:t>8</a:t>
            </a:fld>
            <a:r>
              <a:rPr lang="fr-BE" smtClean="0"/>
              <a:t> </a:t>
            </a:r>
            <a:endParaRPr lang="fr-BE" dirty="0"/>
          </a:p>
        </p:txBody>
      </p:sp>
      <p:grpSp>
        <p:nvGrpSpPr>
          <p:cNvPr id="108" name="Group 107"/>
          <p:cNvGrpSpPr>
            <a:grpSpLocks/>
          </p:cNvGrpSpPr>
          <p:nvPr/>
        </p:nvGrpSpPr>
        <p:grpSpPr bwMode="auto">
          <a:xfrm>
            <a:off x="1790327" y="5135564"/>
            <a:ext cx="3240088" cy="1089025"/>
            <a:chOff x="483110" y="5136172"/>
            <a:chExt cx="3240360" cy="1088504"/>
          </a:xfrm>
        </p:grpSpPr>
        <p:grpSp>
          <p:nvGrpSpPr>
            <p:cNvPr id="11306" name="Group 67"/>
            <p:cNvGrpSpPr>
              <a:grpSpLocks/>
            </p:cNvGrpSpPr>
            <p:nvPr/>
          </p:nvGrpSpPr>
          <p:grpSpPr bwMode="auto">
            <a:xfrm>
              <a:off x="483110" y="5136172"/>
              <a:ext cx="3240360" cy="1088504"/>
              <a:chOff x="398612" y="5107746"/>
              <a:chExt cx="3240360" cy="1088504"/>
            </a:xfrm>
          </p:grpSpPr>
          <p:sp>
            <p:nvSpPr>
              <p:cNvPr id="47" name="Rectangle 46"/>
              <p:cNvSpPr/>
              <p:nvPr/>
            </p:nvSpPr>
            <p:spPr>
              <a:xfrm>
                <a:off x="398612" y="5107746"/>
                <a:ext cx="1152622" cy="108057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Rectangle 47"/>
              <p:cNvSpPr/>
              <p:nvPr/>
            </p:nvSpPr>
            <p:spPr>
              <a:xfrm>
                <a:off x="1551234" y="5107746"/>
                <a:ext cx="2087738" cy="108057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TextBox 48"/>
              <p:cNvSpPr txBox="1"/>
              <p:nvPr/>
            </p:nvSpPr>
            <p:spPr>
              <a:xfrm>
                <a:off x="1521069" y="5137894"/>
                <a:ext cx="2024232" cy="1058356"/>
              </a:xfrm>
              <a:prstGeom prst="rect">
                <a:avLst/>
              </a:prstGeom>
            </p:spPr>
            <p:txBody>
              <a:bodyPr anchor="ctr">
                <a:normAutofit fontScale="92500" lnSpcReduction="10000"/>
              </a:bodyPr>
              <a:lstStyle/>
              <a:p>
                <a:pPr fontAlgn="auto">
                  <a:spcBef>
                    <a:spcPts val="0"/>
                  </a:spcBef>
                  <a:spcAft>
                    <a:spcPts val="0"/>
                  </a:spcAft>
                  <a:defRPr/>
                </a:pPr>
                <a:endParaRPr lang="fr-BE" dirty="0">
                  <a:solidFill>
                    <a:schemeClr val="bg1"/>
                  </a:solidFill>
                  <a:latin typeface="+mn-lt"/>
                  <a:cs typeface="+mn-cs"/>
                </a:endParaRPr>
              </a:p>
              <a:p>
                <a:pPr algn="ctr" fontAlgn="auto">
                  <a:spcBef>
                    <a:spcPts val="0"/>
                  </a:spcBef>
                  <a:spcAft>
                    <a:spcPts val="0"/>
                  </a:spcAft>
                  <a:defRPr/>
                </a:pPr>
                <a:r>
                  <a:rPr lang="fr-BE" dirty="0">
                    <a:solidFill>
                      <a:schemeClr val="bg1"/>
                    </a:solidFill>
                    <a:latin typeface="+mn-lt"/>
                  </a:rPr>
                  <a:t>Consultation des résultats de laboratoire</a:t>
                </a:r>
              </a:p>
              <a:p>
                <a:pPr fontAlgn="auto">
                  <a:spcBef>
                    <a:spcPts val="0"/>
                  </a:spcBef>
                  <a:spcAft>
                    <a:spcPts val="0"/>
                  </a:spcAft>
                  <a:defRPr/>
                </a:pPr>
                <a:endParaRPr lang="fr-BE" dirty="0">
                  <a:solidFill>
                    <a:schemeClr val="tx1">
                      <a:lumMod val="95000"/>
                      <a:lumOff val="5000"/>
                    </a:schemeClr>
                  </a:solidFill>
                  <a:latin typeface="+mn-lt"/>
                  <a:cs typeface="+mn-cs"/>
                </a:endParaRPr>
              </a:p>
            </p:txBody>
          </p:sp>
        </p:grpSp>
        <p:pic>
          <p:nvPicPr>
            <p:cNvPr id="11307" name="Picture 9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9019" y="5163796"/>
              <a:ext cx="1016496" cy="101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6" name="Group 105"/>
          <p:cNvGrpSpPr>
            <a:grpSpLocks/>
          </p:cNvGrpSpPr>
          <p:nvPr/>
        </p:nvGrpSpPr>
        <p:grpSpPr bwMode="auto">
          <a:xfrm>
            <a:off x="1826841" y="1382714"/>
            <a:ext cx="3221037" cy="1198562"/>
            <a:chOff x="518456" y="1382445"/>
            <a:chExt cx="3221759" cy="1198443"/>
          </a:xfrm>
        </p:grpSpPr>
        <p:grpSp>
          <p:nvGrpSpPr>
            <p:cNvPr id="11300" name="Group 93"/>
            <p:cNvGrpSpPr>
              <a:grpSpLocks/>
            </p:cNvGrpSpPr>
            <p:nvPr/>
          </p:nvGrpSpPr>
          <p:grpSpPr bwMode="auto">
            <a:xfrm>
              <a:off x="546770" y="1394932"/>
              <a:ext cx="3193445" cy="1185956"/>
              <a:chOff x="546770" y="1424385"/>
              <a:chExt cx="3193445" cy="1185956"/>
            </a:xfrm>
          </p:grpSpPr>
          <p:grpSp>
            <p:nvGrpSpPr>
              <p:cNvPr id="11302" name="Group 33"/>
              <p:cNvGrpSpPr>
                <a:grpSpLocks/>
              </p:cNvGrpSpPr>
              <p:nvPr/>
            </p:nvGrpSpPr>
            <p:grpSpPr bwMode="auto">
              <a:xfrm>
                <a:off x="546770" y="1424385"/>
                <a:ext cx="3176700" cy="1080121"/>
                <a:chOff x="747228" y="1772815"/>
                <a:chExt cx="3176700" cy="1080121"/>
              </a:xfrm>
            </p:grpSpPr>
            <p:sp>
              <p:nvSpPr>
                <p:cNvPr id="36" name="Rectangle 35"/>
                <p:cNvSpPr/>
                <p:nvPr/>
              </p:nvSpPr>
              <p:spPr>
                <a:xfrm>
                  <a:off x="747495" y="1773027"/>
                  <a:ext cx="1100384" cy="1079393"/>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ectangle 36"/>
                <p:cNvSpPr/>
                <p:nvPr/>
              </p:nvSpPr>
              <p:spPr>
                <a:xfrm>
                  <a:off x="1835176" y="1773027"/>
                  <a:ext cx="2088031" cy="1079393"/>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8" name="TextBox 37"/>
              <p:cNvSpPr txBox="1"/>
              <p:nvPr/>
            </p:nvSpPr>
            <p:spPr>
              <a:xfrm>
                <a:off x="1652184" y="1548409"/>
                <a:ext cx="2088031" cy="1061932"/>
              </a:xfrm>
              <a:prstGeom prst="rect">
                <a:avLst/>
              </a:prstGeom>
            </p:spPr>
            <p:txBody>
              <a:bodyPr anchor="ctr">
                <a:normAutofit fontScale="92500" lnSpcReduction="10000"/>
              </a:bodyPr>
              <a:lstStyle/>
              <a:p>
                <a:pPr algn="ctr" fontAlgn="auto">
                  <a:spcBef>
                    <a:spcPts val="0"/>
                  </a:spcBef>
                  <a:spcAft>
                    <a:spcPts val="0"/>
                  </a:spcAft>
                  <a:defRPr/>
                </a:pPr>
                <a:r>
                  <a:rPr lang="fr-BE" dirty="0">
                    <a:solidFill>
                      <a:schemeClr val="bg1"/>
                    </a:solidFill>
                    <a:latin typeface="+mn-lt"/>
                  </a:rPr>
                  <a:t>Recherche des antécédents médicaux via le SumEHR</a:t>
                </a:r>
                <a:endParaRPr lang="fr-BE" dirty="0">
                  <a:latin typeface="+mn-lt"/>
                  <a:cs typeface="+mn-cs"/>
                </a:endParaRPr>
              </a:p>
              <a:p>
                <a:pPr fontAlgn="auto">
                  <a:spcBef>
                    <a:spcPts val="0"/>
                  </a:spcBef>
                  <a:spcAft>
                    <a:spcPts val="0"/>
                  </a:spcAft>
                  <a:defRPr/>
                </a:pPr>
                <a:endParaRPr lang="fr-BE" dirty="0">
                  <a:solidFill>
                    <a:schemeClr val="tx1">
                      <a:lumMod val="95000"/>
                      <a:lumOff val="5000"/>
                    </a:schemeClr>
                  </a:solidFill>
                  <a:latin typeface="+mn-lt"/>
                  <a:cs typeface="+mn-cs"/>
                </a:endParaRPr>
              </a:p>
            </p:txBody>
          </p:sp>
        </p:grpSp>
        <p:pic>
          <p:nvPicPr>
            <p:cNvPr id="11301" name="Picture 9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8456" y="1382445"/>
              <a:ext cx="1129308" cy="112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7" name="Group 106"/>
          <p:cNvGrpSpPr>
            <a:grpSpLocks/>
          </p:cNvGrpSpPr>
          <p:nvPr/>
        </p:nvGrpSpPr>
        <p:grpSpPr bwMode="auto">
          <a:xfrm>
            <a:off x="1803028" y="3290888"/>
            <a:ext cx="2460626" cy="1115672"/>
            <a:chOff x="495636" y="3290765"/>
            <a:chExt cx="2459973" cy="1116124"/>
          </a:xfrm>
        </p:grpSpPr>
        <p:grpSp>
          <p:nvGrpSpPr>
            <p:cNvPr id="11295" name="Group 68"/>
            <p:cNvGrpSpPr>
              <a:grpSpLocks/>
            </p:cNvGrpSpPr>
            <p:nvPr/>
          </p:nvGrpSpPr>
          <p:grpSpPr bwMode="auto">
            <a:xfrm>
              <a:off x="495636" y="3290765"/>
              <a:ext cx="2459973" cy="1079937"/>
              <a:chOff x="455844" y="3290765"/>
              <a:chExt cx="2459973" cy="1079937"/>
            </a:xfrm>
          </p:grpSpPr>
          <p:sp>
            <p:nvSpPr>
              <p:cNvPr id="42" name="Rectangle 41"/>
              <p:cNvSpPr/>
              <p:nvPr/>
            </p:nvSpPr>
            <p:spPr>
              <a:xfrm>
                <a:off x="455844" y="3290765"/>
                <a:ext cx="1152219" cy="1079937"/>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ectangle 43"/>
              <p:cNvSpPr/>
              <p:nvPr/>
            </p:nvSpPr>
            <p:spPr>
              <a:xfrm>
                <a:off x="1608063" y="3290765"/>
                <a:ext cx="1307753" cy="1079937"/>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299" name="TextBox 44"/>
              <p:cNvSpPr txBox="1">
                <a:spLocks noChangeArrowheads="1"/>
              </p:cNvSpPr>
              <p:nvPr/>
            </p:nvSpPr>
            <p:spPr bwMode="auto">
              <a:xfrm>
                <a:off x="1668826" y="3307497"/>
                <a:ext cx="1246991" cy="103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a:r>
                  <a:rPr lang="fr-BE" altLang="en-US" sz="1800" dirty="0">
                    <a:solidFill>
                      <a:schemeClr val="bg1"/>
                    </a:solidFill>
                    <a:latin typeface="+mn-lt"/>
                  </a:rPr>
                  <a:t>Schéma de médication</a:t>
                </a:r>
              </a:p>
            </p:txBody>
          </p:sp>
        </p:grpSp>
        <p:pic>
          <p:nvPicPr>
            <p:cNvPr id="11296" name="Picture 9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48526" y="3320177"/>
              <a:ext cx="1086712" cy="108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1" name="Group 110"/>
          <p:cNvGrpSpPr>
            <a:grpSpLocks/>
          </p:cNvGrpSpPr>
          <p:nvPr/>
        </p:nvGrpSpPr>
        <p:grpSpPr bwMode="auto">
          <a:xfrm>
            <a:off x="6709990" y="1443038"/>
            <a:ext cx="3257550" cy="1079500"/>
            <a:chOff x="5403035" y="1443044"/>
            <a:chExt cx="3255987" cy="1080120"/>
          </a:xfrm>
        </p:grpSpPr>
        <p:grpSp>
          <p:nvGrpSpPr>
            <p:cNvPr id="11290" name="Group 69"/>
            <p:cNvGrpSpPr>
              <a:grpSpLocks/>
            </p:cNvGrpSpPr>
            <p:nvPr/>
          </p:nvGrpSpPr>
          <p:grpSpPr bwMode="auto">
            <a:xfrm>
              <a:off x="5403035" y="1443044"/>
              <a:ext cx="3255987" cy="1080120"/>
              <a:chOff x="5425798" y="1315063"/>
              <a:chExt cx="3255987" cy="1080120"/>
            </a:xfrm>
          </p:grpSpPr>
          <p:sp>
            <p:nvSpPr>
              <p:cNvPr id="51" name="Rectangle 50"/>
              <p:cNvSpPr/>
              <p:nvPr/>
            </p:nvSpPr>
            <p:spPr>
              <a:xfrm>
                <a:off x="5425798" y="1315063"/>
                <a:ext cx="1151972"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Rectangle 51"/>
              <p:cNvSpPr/>
              <p:nvPr/>
            </p:nvSpPr>
            <p:spPr>
              <a:xfrm>
                <a:off x="6577770" y="1315063"/>
                <a:ext cx="2088148"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TextBox 52"/>
              <p:cNvSpPr txBox="1"/>
              <p:nvPr/>
            </p:nvSpPr>
            <p:spPr>
              <a:xfrm>
                <a:off x="6595224" y="1345242"/>
                <a:ext cx="2086561" cy="1038821"/>
              </a:xfrm>
              <a:prstGeom prst="rect">
                <a:avLst/>
              </a:prstGeom>
            </p:spPr>
            <p:txBody>
              <a:bodyPr anchor="ctr">
                <a:normAutofit/>
              </a:bodyPr>
              <a:lstStyle/>
              <a:p>
                <a:pPr marL="82550" algn="ctr" fontAlgn="auto">
                  <a:spcBef>
                    <a:spcPts val="0"/>
                  </a:spcBef>
                  <a:spcAft>
                    <a:spcPts val="0"/>
                  </a:spcAft>
                  <a:defRPr/>
                </a:pPr>
                <a:r>
                  <a:rPr lang="fr-BE" dirty="0" smtClean="0">
                    <a:solidFill>
                      <a:schemeClr val="bg1"/>
                    </a:solidFill>
                    <a:latin typeface="+mn-lt"/>
                  </a:rPr>
                  <a:t>Guidelines </a:t>
                </a:r>
                <a:r>
                  <a:rPr lang="fr-BE" dirty="0">
                    <a:solidFill>
                      <a:schemeClr val="bg1"/>
                    </a:solidFill>
                    <a:latin typeface="+mn-lt"/>
                  </a:rPr>
                  <a:t>et avis disponibles online</a:t>
                </a:r>
              </a:p>
            </p:txBody>
          </p:sp>
        </p:grpSp>
        <p:pic>
          <p:nvPicPr>
            <p:cNvPr id="11291" name="Picture 9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64394" y="1478427"/>
              <a:ext cx="985292" cy="98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9" name="Group 108"/>
          <p:cNvGrpSpPr>
            <a:grpSpLocks/>
          </p:cNvGrpSpPr>
          <p:nvPr/>
        </p:nvGrpSpPr>
        <p:grpSpPr bwMode="auto">
          <a:xfrm>
            <a:off x="6697290" y="5106988"/>
            <a:ext cx="3270250" cy="1185862"/>
            <a:chOff x="5389884" y="5107746"/>
            <a:chExt cx="3269138" cy="1184852"/>
          </a:xfrm>
        </p:grpSpPr>
        <p:grpSp>
          <p:nvGrpSpPr>
            <p:cNvPr id="11283" name="Group 70"/>
            <p:cNvGrpSpPr>
              <a:grpSpLocks/>
            </p:cNvGrpSpPr>
            <p:nvPr/>
          </p:nvGrpSpPr>
          <p:grpSpPr bwMode="auto">
            <a:xfrm>
              <a:off x="5403035" y="5149276"/>
              <a:ext cx="3255987" cy="1088504"/>
              <a:chOff x="5508175" y="5117132"/>
              <a:chExt cx="3255987" cy="1088504"/>
            </a:xfrm>
          </p:grpSpPr>
          <p:sp>
            <p:nvSpPr>
              <p:cNvPr id="59" name="Rectangle 58"/>
              <p:cNvSpPr/>
              <p:nvPr/>
            </p:nvSpPr>
            <p:spPr>
              <a:xfrm>
                <a:off x="5507720" y="5116842"/>
                <a:ext cx="1152133" cy="1080166"/>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Rectangle 59"/>
              <p:cNvSpPr/>
              <p:nvPr/>
            </p:nvSpPr>
            <p:spPr>
              <a:xfrm>
                <a:off x="6659853" y="5116842"/>
                <a:ext cx="2088439" cy="1080166"/>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TextBox 60"/>
              <p:cNvSpPr txBox="1"/>
              <p:nvPr/>
            </p:nvSpPr>
            <p:spPr>
              <a:xfrm>
                <a:off x="6677309" y="5146979"/>
                <a:ext cx="2086853" cy="1057961"/>
              </a:xfrm>
              <a:prstGeom prst="rect">
                <a:avLst/>
              </a:prstGeom>
            </p:spPr>
            <p:txBody>
              <a:bodyPr anchor="ctr">
                <a:normAutofit/>
              </a:bodyPr>
              <a:lstStyle/>
              <a:p>
                <a:pPr marL="177800" algn="ctr" fontAlgn="auto">
                  <a:spcBef>
                    <a:spcPts val="0"/>
                  </a:spcBef>
                  <a:spcAft>
                    <a:spcPts val="0"/>
                  </a:spcAft>
                  <a:defRPr/>
                </a:pPr>
                <a:r>
                  <a:rPr lang="fr-BE" dirty="0" smtClean="0">
                    <a:solidFill>
                      <a:schemeClr val="bg1"/>
                    </a:solidFill>
                    <a:latin typeface="+mn-lt"/>
                  </a:rPr>
                  <a:t>Lettres </a:t>
                </a:r>
                <a:r>
                  <a:rPr lang="fr-BE" dirty="0">
                    <a:solidFill>
                      <a:schemeClr val="bg1"/>
                    </a:solidFill>
                    <a:latin typeface="+mn-lt"/>
                  </a:rPr>
                  <a:t>de renvoi électroniques</a:t>
                </a:r>
                <a:endParaRPr lang="fr-BE" dirty="0">
                  <a:latin typeface="+mn-lt"/>
                  <a:cs typeface="+mn-cs"/>
                </a:endParaRPr>
              </a:p>
            </p:txBody>
          </p:sp>
        </p:grpSp>
        <p:grpSp>
          <p:nvGrpSpPr>
            <p:cNvPr id="11284" name="Group 101"/>
            <p:cNvGrpSpPr>
              <a:grpSpLocks/>
            </p:cNvGrpSpPr>
            <p:nvPr/>
          </p:nvGrpSpPr>
          <p:grpSpPr bwMode="auto">
            <a:xfrm>
              <a:off x="5389884" y="5107746"/>
              <a:ext cx="1186811" cy="1184852"/>
              <a:chOff x="5389884" y="5104775"/>
              <a:chExt cx="1241108" cy="1241108"/>
            </a:xfrm>
          </p:grpSpPr>
          <p:pic>
            <p:nvPicPr>
              <p:cNvPr id="11285" name="Picture 9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389884" y="5104775"/>
                <a:ext cx="1241108" cy="124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10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62196" y="5445224"/>
                <a:ext cx="174979" cy="17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0" name="Group 109"/>
          <p:cNvGrpSpPr>
            <a:grpSpLocks/>
          </p:cNvGrpSpPr>
          <p:nvPr/>
        </p:nvGrpSpPr>
        <p:grpSpPr bwMode="auto">
          <a:xfrm>
            <a:off x="7318002" y="3294064"/>
            <a:ext cx="2738438" cy="1119187"/>
            <a:chOff x="6010438" y="3294151"/>
            <a:chExt cx="2738025" cy="1118781"/>
          </a:xfrm>
        </p:grpSpPr>
        <p:grpSp>
          <p:nvGrpSpPr>
            <p:cNvPr id="11276" name="Group 40"/>
            <p:cNvGrpSpPr>
              <a:grpSpLocks/>
            </p:cNvGrpSpPr>
            <p:nvPr/>
          </p:nvGrpSpPr>
          <p:grpSpPr bwMode="auto">
            <a:xfrm>
              <a:off x="6010438" y="3294151"/>
              <a:ext cx="2738025" cy="1081997"/>
              <a:chOff x="5926858" y="3418319"/>
              <a:chExt cx="2658929" cy="1081997"/>
            </a:xfrm>
          </p:grpSpPr>
          <p:sp>
            <p:nvSpPr>
              <p:cNvPr id="55" name="Rectangle 54"/>
              <p:cNvSpPr/>
              <p:nvPr/>
            </p:nvSpPr>
            <p:spPr>
              <a:xfrm>
                <a:off x="5926858" y="3418319"/>
                <a:ext cx="1072820" cy="108069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Rectangle 55"/>
              <p:cNvSpPr/>
              <p:nvPr/>
            </p:nvSpPr>
            <p:spPr>
              <a:xfrm>
                <a:off x="6999678" y="3418319"/>
                <a:ext cx="1461255" cy="108069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TextBox 56"/>
              <p:cNvSpPr txBox="1"/>
              <p:nvPr/>
            </p:nvSpPr>
            <p:spPr>
              <a:xfrm>
                <a:off x="6907193" y="3419905"/>
                <a:ext cx="1678594" cy="1080695"/>
              </a:xfrm>
              <a:prstGeom prst="rect">
                <a:avLst/>
              </a:prstGeom>
            </p:spPr>
            <p:txBody>
              <a:bodyPr anchor="ctr">
                <a:normAutofit/>
              </a:bodyPr>
              <a:lstStyle/>
              <a:p>
                <a:pPr fontAlgn="auto">
                  <a:spcBef>
                    <a:spcPts val="0"/>
                  </a:spcBef>
                  <a:spcAft>
                    <a:spcPts val="0"/>
                  </a:spcAft>
                  <a:defRPr/>
                </a:pPr>
                <a:endParaRPr lang="fr-BE" dirty="0">
                  <a:solidFill>
                    <a:schemeClr val="bg1"/>
                  </a:solidFill>
                  <a:latin typeface="+mn-lt"/>
                  <a:cs typeface="+mn-cs"/>
                </a:endParaRPr>
              </a:p>
              <a:p>
                <a:pPr algn="ctr" fontAlgn="auto">
                  <a:spcBef>
                    <a:spcPts val="0"/>
                  </a:spcBef>
                  <a:spcAft>
                    <a:spcPts val="0"/>
                  </a:spcAft>
                  <a:defRPr/>
                </a:pPr>
                <a:r>
                  <a:rPr lang="fr-BE" dirty="0">
                    <a:solidFill>
                      <a:schemeClr val="bg1"/>
                    </a:solidFill>
                    <a:latin typeface="+mn-lt"/>
                  </a:rPr>
                  <a:t>Prescriptions électroniques</a:t>
                </a:r>
                <a:endParaRPr lang="fr-BE" dirty="0">
                  <a:latin typeface="+mn-lt"/>
                  <a:cs typeface="+mn-cs"/>
                </a:endParaRPr>
              </a:p>
              <a:p>
                <a:pPr fontAlgn="auto">
                  <a:spcBef>
                    <a:spcPts val="0"/>
                  </a:spcBef>
                  <a:spcAft>
                    <a:spcPts val="0"/>
                  </a:spcAft>
                  <a:defRPr/>
                </a:pPr>
                <a:endParaRPr lang="fr-BE" dirty="0">
                  <a:solidFill>
                    <a:schemeClr val="tx1">
                      <a:lumMod val="95000"/>
                      <a:lumOff val="5000"/>
                    </a:schemeClr>
                  </a:solidFill>
                  <a:latin typeface="+mn-lt"/>
                  <a:cs typeface="+mn-cs"/>
                </a:endParaRPr>
              </a:p>
            </p:txBody>
          </p:sp>
        </p:grpSp>
        <p:grpSp>
          <p:nvGrpSpPr>
            <p:cNvPr id="11277" name="Group 102"/>
            <p:cNvGrpSpPr>
              <a:grpSpLocks/>
            </p:cNvGrpSpPr>
            <p:nvPr/>
          </p:nvGrpSpPr>
          <p:grpSpPr bwMode="auto">
            <a:xfrm>
              <a:off x="6036635" y="3332812"/>
              <a:ext cx="1080120" cy="1080120"/>
              <a:chOff x="5005213" y="3401807"/>
              <a:chExt cx="1080120" cy="1080120"/>
            </a:xfrm>
          </p:grpSpPr>
          <p:pic>
            <p:nvPicPr>
              <p:cNvPr id="11278" name="Picture 10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005213" y="3401807"/>
                <a:ext cx="10801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04"/>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400944" y="3481442"/>
                <a:ext cx="270030" cy="27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6522759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wipe(up)">
                                      <p:cBhvr>
                                        <p:cTn id="11" dur="500"/>
                                        <p:tgtEl>
                                          <p:spTgt spid="10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wipe(up)">
                                      <p:cBhvr>
                                        <p:cTn id="16" dur="500"/>
                                        <p:tgtEl>
                                          <p:spTgt spid="1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wipe(up)">
                                      <p:cBhvr>
                                        <p:cTn id="21" dur="500"/>
                                        <p:tgtEl>
                                          <p:spTgt spid="1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wipe(up)">
                                      <p:cBhvr>
                                        <p:cTn id="26" dur="500"/>
                                        <p:tgtEl>
                                          <p:spTgt spid="1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wipe(up)">
                                      <p:cBhvr>
                                        <p:cTn id="31" dur="500"/>
                                        <p:tgtEl>
                                          <p:spTgt spid="11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109"/>
                                        </p:tgtEl>
                                        <p:attrNameLst>
                                          <p:attrName>style.visibility</p:attrName>
                                        </p:attrNameLst>
                                      </p:cBhvr>
                                      <p:to>
                                        <p:strVal val="visible"/>
                                      </p:to>
                                    </p:set>
                                    <p:animEffect transition="in" filter="wipe(up)">
                                      <p:cBhvr>
                                        <p:cTn id="36"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TIC en tant qu’utilitaire: quelques points d’attention</a:t>
            </a:r>
          </a:p>
        </p:txBody>
      </p:sp>
      <p:sp>
        <p:nvSpPr>
          <p:cNvPr id="6" name="Slide Number Placeholder 5"/>
          <p:cNvSpPr>
            <a:spLocks noGrp="1"/>
          </p:cNvSpPr>
          <p:nvPr>
            <p:ph type="sldNum" sz="quarter" idx="12"/>
          </p:nvPr>
        </p:nvSpPr>
        <p:spPr/>
        <p:txBody>
          <a:bodyPr/>
          <a:lstStyle/>
          <a:p>
            <a:fld id="{A7CC3638-A99D-674C-A789-FA84B7E5EA16}" type="slidenum">
              <a:rPr lang="nl-NL" smtClean="0"/>
              <a:pPr/>
              <a:t>80</a:t>
            </a:fld>
            <a:endParaRPr lang="nl-NL" smtClean="0"/>
          </a:p>
        </p:txBody>
      </p:sp>
      <p:sp>
        <p:nvSpPr>
          <p:cNvPr id="7" name="Hexagon 6"/>
          <p:cNvSpPr/>
          <p:nvPr/>
        </p:nvSpPr>
        <p:spPr>
          <a:xfrm>
            <a:off x="2578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Sourcing</a:t>
            </a:r>
            <a:r>
              <a:rPr lang="fr-BE" dirty="0" smtClean="0"/>
              <a:t> stratégique</a:t>
            </a:r>
            <a:endParaRPr lang="fr-BE" dirty="0"/>
          </a:p>
        </p:txBody>
      </p:sp>
      <p:sp>
        <p:nvSpPr>
          <p:cNvPr id="9" name="Hexagon 8"/>
          <p:cNvSpPr/>
          <p:nvPr/>
        </p:nvSpPr>
        <p:spPr>
          <a:xfrm>
            <a:off x="2567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ICT gover-nance</a:t>
            </a:r>
          </a:p>
        </p:txBody>
      </p:sp>
    </p:spTree>
    <p:extLst>
      <p:ext uri="{BB962C8B-B14F-4D97-AF65-F5344CB8AC3E}">
        <p14:creationId xmlns:p14="http://schemas.microsoft.com/office/powerpoint/2010/main" val="2502849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IT-Island"/>
          <p:cNvPicPr>
            <a:picLocks noChangeAspect="1" noChangeArrowheads="1"/>
          </p:cNvPicPr>
          <p:nvPr/>
        </p:nvPicPr>
        <p:blipFill>
          <a:blip r:embed="rId3">
            <a:extLst>
              <a:ext uri="{28A0092B-C50C-407E-A947-70E740481C1C}">
                <a14:useLocalDpi xmlns:a14="http://schemas.microsoft.com/office/drawing/2010/main" val="0"/>
              </a:ext>
            </a:extLst>
          </a:blip>
          <a:srcRect l="43004" t="23334" b="15324"/>
          <a:stretch>
            <a:fillRect/>
          </a:stretch>
        </p:blipFill>
        <p:spPr bwMode="auto">
          <a:xfrm>
            <a:off x="5400676" y="2680901"/>
            <a:ext cx="5211763"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3" descr="Business-Island"/>
          <p:cNvPicPr>
            <a:picLocks noChangeAspect="1" noChangeArrowheads="1"/>
          </p:cNvPicPr>
          <p:nvPr/>
        </p:nvPicPr>
        <p:blipFill>
          <a:blip r:embed="rId4">
            <a:extLst>
              <a:ext uri="{28A0092B-C50C-407E-A947-70E740481C1C}">
                <a14:useLocalDpi xmlns:a14="http://schemas.microsoft.com/office/drawing/2010/main" val="0"/>
              </a:ext>
            </a:extLst>
          </a:blip>
          <a:srcRect l="851" t="10672" r="63992" b="48009"/>
          <a:stretch>
            <a:fillRect/>
          </a:stretch>
        </p:blipFill>
        <p:spPr bwMode="auto">
          <a:xfrm>
            <a:off x="1546225" y="1809364"/>
            <a:ext cx="3214688"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5" name="Group 4"/>
          <p:cNvGrpSpPr>
            <a:grpSpLocks/>
          </p:cNvGrpSpPr>
          <p:nvPr/>
        </p:nvGrpSpPr>
        <p:grpSpPr bwMode="auto">
          <a:xfrm>
            <a:off x="1581150" y="1087051"/>
            <a:ext cx="9029700" cy="5724525"/>
            <a:chOff x="36" y="86"/>
            <a:chExt cx="5688" cy="3606"/>
          </a:xfrm>
        </p:grpSpPr>
        <p:pic>
          <p:nvPicPr>
            <p:cNvPr id="5143" name="Picture 5" descr="Before_Diagram_BlueWafers"/>
            <p:cNvPicPr>
              <a:picLocks noChangeAspect="1" noChangeArrowheads="1"/>
            </p:cNvPicPr>
            <p:nvPr/>
          </p:nvPicPr>
          <p:blipFill>
            <a:blip r:embed="rId5">
              <a:extLst>
                <a:ext uri="{28A0092B-C50C-407E-A947-70E740481C1C}">
                  <a14:useLocalDpi xmlns:a14="http://schemas.microsoft.com/office/drawing/2010/main" val="0"/>
                </a:ext>
              </a:extLst>
            </a:blip>
            <a:srcRect r="28130" b="50859"/>
            <a:stretch>
              <a:fillRect/>
            </a:stretch>
          </p:blipFill>
          <p:spPr bwMode="auto">
            <a:xfrm>
              <a:off x="36" y="86"/>
              <a:ext cx="4088" cy="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4" name="Picture 6" descr="Before_Diagram_BlueWafers"/>
            <p:cNvPicPr>
              <a:picLocks noChangeAspect="1" noChangeArrowheads="1"/>
            </p:cNvPicPr>
            <p:nvPr/>
          </p:nvPicPr>
          <p:blipFill>
            <a:blip r:embed="rId5">
              <a:extLst>
                <a:ext uri="{28A0092B-C50C-407E-A947-70E740481C1C}">
                  <a14:useLocalDpi xmlns:a14="http://schemas.microsoft.com/office/drawing/2010/main" val="0"/>
                </a:ext>
              </a:extLst>
            </a:blip>
            <a:srcRect t="62312" r="34810"/>
            <a:stretch>
              <a:fillRect/>
            </a:stretch>
          </p:blipFill>
          <p:spPr bwMode="auto">
            <a:xfrm>
              <a:off x="36" y="2333"/>
              <a:ext cx="3708" cy="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5" name="Picture 7" descr="Before_Diagram_BlueWafers"/>
            <p:cNvPicPr>
              <a:picLocks noChangeAspect="1" noChangeArrowheads="1"/>
            </p:cNvPicPr>
            <p:nvPr/>
          </p:nvPicPr>
          <p:blipFill>
            <a:blip r:embed="rId5">
              <a:extLst>
                <a:ext uri="{28A0092B-C50C-407E-A947-70E740481C1C}">
                  <a14:useLocalDpi xmlns:a14="http://schemas.microsoft.com/office/drawing/2010/main" val="0"/>
                </a:ext>
              </a:extLst>
            </a:blip>
            <a:srcRect l="77338" b="44093"/>
            <a:stretch>
              <a:fillRect/>
            </a:stretch>
          </p:blipFill>
          <p:spPr bwMode="auto">
            <a:xfrm>
              <a:off x="4435" y="86"/>
              <a:ext cx="1289"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6" name="Picture 8" descr="Before_Diagram_BlueWafers"/>
            <p:cNvPicPr>
              <a:picLocks noChangeAspect="1" noChangeArrowheads="1"/>
            </p:cNvPicPr>
            <p:nvPr/>
          </p:nvPicPr>
          <p:blipFill>
            <a:blip r:embed="rId5">
              <a:extLst>
                <a:ext uri="{28A0092B-C50C-407E-A947-70E740481C1C}">
                  <a14:useLocalDpi xmlns:a14="http://schemas.microsoft.com/office/drawing/2010/main" val="0"/>
                </a:ext>
              </a:extLst>
            </a:blip>
            <a:srcRect l="79359" t="67110"/>
            <a:stretch>
              <a:fillRect/>
            </a:stretch>
          </p:blipFill>
          <p:spPr bwMode="auto">
            <a:xfrm>
              <a:off x="4550" y="2506"/>
              <a:ext cx="1174" cy="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7" name="Picture 9" descr="Before_Diagram_Wafers-Icons"/>
            <p:cNvPicPr>
              <a:picLocks noChangeAspect="1" noChangeArrowheads="1"/>
            </p:cNvPicPr>
            <p:nvPr/>
          </p:nvPicPr>
          <p:blipFill>
            <a:blip r:embed="rId6">
              <a:extLst>
                <a:ext uri="{28A0092B-C50C-407E-A947-70E740481C1C}">
                  <a14:useLocalDpi xmlns:a14="http://schemas.microsoft.com/office/drawing/2010/main" val="0"/>
                </a:ext>
              </a:extLst>
            </a:blip>
            <a:srcRect l="58157" t="29701" r="29747" b="55823"/>
            <a:stretch>
              <a:fillRect/>
            </a:stretch>
          </p:blipFill>
          <p:spPr bwMode="auto">
            <a:xfrm>
              <a:off x="3344" y="1157"/>
              <a:ext cx="688"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8" name="Picture 10" descr="Before_Diagram_Wafers-Icons"/>
            <p:cNvPicPr>
              <a:picLocks noChangeAspect="1" noChangeArrowheads="1"/>
            </p:cNvPicPr>
            <p:nvPr/>
          </p:nvPicPr>
          <p:blipFill>
            <a:blip r:embed="rId6">
              <a:extLst>
                <a:ext uri="{28A0092B-C50C-407E-A947-70E740481C1C}">
                  <a14:useLocalDpi xmlns:a14="http://schemas.microsoft.com/office/drawing/2010/main" val="0"/>
                </a:ext>
              </a:extLst>
            </a:blip>
            <a:srcRect l="81067" t="35303" r="6662" b="46146"/>
            <a:stretch>
              <a:fillRect/>
            </a:stretch>
          </p:blipFill>
          <p:spPr bwMode="auto">
            <a:xfrm>
              <a:off x="4647" y="1359"/>
              <a:ext cx="698" cy="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9" name="Picture 11" descr="Before_Diagram_Wafers-Icons"/>
            <p:cNvPicPr>
              <a:picLocks noChangeAspect="1" noChangeArrowheads="1"/>
            </p:cNvPicPr>
            <p:nvPr/>
          </p:nvPicPr>
          <p:blipFill>
            <a:blip r:embed="rId6">
              <a:extLst>
                <a:ext uri="{28A0092B-C50C-407E-A947-70E740481C1C}">
                  <a14:useLocalDpi xmlns:a14="http://schemas.microsoft.com/office/drawing/2010/main" val="0"/>
                </a:ext>
              </a:extLst>
            </a:blip>
            <a:srcRect l="80380" t="66278" r="4588" b="15446"/>
            <a:stretch>
              <a:fillRect/>
            </a:stretch>
          </p:blipFill>
          <p:spPr bwMode="auto">
            <a:xfrm>
              <a:off x="4608" y="2476"/>
              <a:ext cx="855"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0" name="Picture 12" descr="Before_Diagram_DudesICONS"/>
            <p:cNvPicPr>
              <a:picLocks noChangeAspect="1" noChangeArrowheads="1"/>
            </p:cNvPicPr>
            <p:nvPr/>
          </p:nvPicPr>
          <p:blipFill>
            <a:blip r:embed="rId7">
              <a:extLst>
                <a:ext uri="{28A0092B-C50C-407E-A947-70E740481C1C}">
                  <a14:useLocalDpi xmlns:a14="http://schemas.microsoft.com/office/drawing/2010/main" val="0"/>
                </a:ext>
              </a:extLst>
            </a:blip>
            <a:srcRect l="51160" t="58652" r="32191" b="20355"/>
            <a:stretch>
              <a:fillRect/>
            </a:stretch>
          </p:blipFill>
          <p:spPr bwMode="auto">
            <a:xfrm>
              <a:off x="2946" y="2201"/>
              <a:ext cx="947" cy="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6" name="Picture 13" descr="Business-Island-Bldngs"/>
          <p:cNvPicPr>
            <a:picLocks noChangeAspect="1" noChangeArrowheads="1"/>
          </p:cNvPicPr>
          <p:nvPr/>
        </p:nvPicPr>
        <p:blipFill>
          <a:blip r:embed="rId8">
            <a:extLst>
              <a:ext uri="{28A0092B-C50C-407E-A947-70E740481C1C}">
                <a14:useLocalDpi xmlns:a14="http://schemas.microsoft.com/office/drawing/2010/main" val="0"/>
              </a:ext>
            </a:extLst>
          </a:blip>
          <a:srcRect l="1979" t="3334" r="58994" b="50000"/>
          <a:stretch>
            <a:fillRect/>
          </a:stretch>
        </p:blipFill>
        <p:spPr bwMode="auto">
          <a:xfrm>
            <a:off x="1644650" y="1304538"/>
            <a:ext cx="35687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1" name="Picture 15" descr="Before_Diagram_BlueArrow-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1150" y="1087051"/>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2" name="Picture 16" descr="Before_Diagram_BlueArrow-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1150" y="1087051"/>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3" name="Picture 17" descr="Before_Diagram_BlueArrow-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1150" y="1087051"/>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4" name="Picture 18" descr="Before_Diagram_BlueArrow-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1150" y="1087051"/>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5" name="Picture 19" descr="Before_Diagram_BlueArrow-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1150" y="1087051"/>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6" name="Picture 20" descr="Before_Diagram_BlueArrow-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1150" y="1087051"/>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7" name="Picture 21" descr="Before_Diagram_GrnArrow-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63713" y="795339"/>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8" name="Picture 22" descr="Before_Diagram_GrnArrow-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1150" y="1087051"/>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9" name="Picture 23" descr="Before_Diagram_GrnArrow-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1150" y="1087051"/>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25" descr="Before_Diagram_CenterIcons"/>
          <p:cNvPicPr>
            <a:picLocks noChangeAspect="1" noChangeArrowheads="1"/>
          </p:cNvPicPr>
          <p:nvPr/>
        </p:nvPicPr>
        <p:blipFill>
          <a:blip r:embed="rId18">
            <a:extLst>
              <a:ext uri="{28A0092B-C50C-407E-A947-70E740481C1C}">
                <a14:useLocalDpi xmlns:a14="http://schemas.microsoft.com/office/drawing/2010/main" val="0"/>
              </a:ext>
            </a:extLst>
          </a:blip>
          <a:srcRect l="59106" t="39934" r="12535" b="28119"/>
          <a:stretch>
            <a:fillRect/>
          </a:stretch>
        </p:blipFill>
        <p:spPr bwMode="auto">
          <a:xfrm>
            <a:off x="6918325" y="3373050"/>
            <a:ext cx="25606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9" name="TextBox 1"/>
          <p:cNvSpPr txBox="1">
            <a:spLocks noChangeArrowheads="1"/>
          </p:cNvSpPr>
          <p:nvPr/>
        </p:nvSpPr>
        <p:spPr bwMode="auto">
          <a:xfrm rot="1070122">
            <a:off x="6932614" y="3300026"/>
            <a:ext cx="752475"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sz="1000">
                <a:solidFill>
                  <a:schemeClr val="tx1"/>
                </a:solidFill>
                <a:latin typeface="Arial" charset="0"/>
                <a:cs typeface="Arial" charset="0"/>
              </a:rPr>
              <a:t>Demand</a:t>
            </a:r>
          </a:p>
        </p:txBody>
      </p:sp>
      <p:sp>
        <p:nvSpPr>
          <p:cNvPr id="5140" name="TextBox 37"/>
          <p:cNvSpPr txBox="1">
            <a:spLocks noChangeArrowheads="1"/>
          </p:cNvSpPr>
          <p:nvPr/>
        </p:nvSpPr>
        <p:spPr bwMode="auto">
          <a:xfrm rot="1070122">
            <a:off x="8923339" y="3822313"/>
            <a:ext cx="750887"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sz="1000">
                <a:solidFill>
                  <a:schemeClr val="tx1"/>
                </a:solidFill>
                <a:latin typeface="Arial" charset="0"/>
                <a:cs typeface="Arial" charset="0"/>
              </a:rPr>
              <a:t>Tasks</a:t>
            </a:r>
          </a:p>
        </p:txBody>
      </p:sp>
      <p:sp>
        <p:nvSpPr>
          <p:cNvPr id="5141" name="TextBox 38"/>
          <p:cNvSpPr txBox="1">
            <a:spLocks noChangeArrowheads="1"/>
          </p:cNvSpPr>
          <p:nvPr/>
        </p:nvSpPr>
        <p:spPr bwMode="auto">
          <a:xfrm rot="1070122">
            <a:off x="6296026" y="5233601"/>
            <a:ext cx="842963"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sz="1000">
                <a:solidFill>
                  <a:schemeClr val="tx1"/>
                </a:solidFill>
                <a:latin typeface="Arial" charset="0"/>
                <a:cs typeface="Arial" charset="0"/>
              </a:rPr>
              <a:t>Resources</a:t>
            </a:r>
          </a:p>
        </p:txBody>
      </p:sp>
      <p:sp>
        <p:nvSpPr>
          <p:cNvPr id="5142" name="TextBox 39"/>
          <p:cNvSpPr txBox="1">
            <a:spLocks noChangeArrowheads="1"/>
          </p:cNvSpPr>
          <p:nvPr/>
        </p:nvSpPr>
        <p:spPr bwMode="auto">
          <a:xfrm rot="1070122">
            <a:off x="8920164" y="5479663"/>
            <a:ext cx="903287"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sz="1000">
                <a:solidFill>
                  <a:schemeClr val="tx1"/>
                </a:solidFill>
                <a:latin typeface="Arial" charset="0"/>
                <a:cs typeface="Arial" charset="0"/>
              </a:rPr>
              <a:t>Time &amp; Cost</a:t>
            </a:r>
          </a:p>
        </p:txBody>
      </p:sp>
      <p:sp>
        <p:nvSpPr>
          <p:cNvPr id="36" name="Rectangle 4"/>
          <p:cNvSpPr txBox="1">
            <a:spLocks noChangeArrowheads="1"/>
          </p:cNvSpPr>
          <p:nvPr/>
        </p:nvSpPr>
        <p:spPr>
          <a:xfrm>
            <a:off x="8393113" y="1330068"/>
            <a:ext cx="3232150" cy="1007897"/>
          </a:xfrm>
          <a:prstGeom prst="roundRect">
            <a:avLst>
              <a:gd name="adj" fmla="val 50000"/>
            </a:avLst>
          </a:prstGeom>
          <a:solidFill>
            <a:schemeClr val="accent1"/>
          </a:solidFill>
        </p:spPr>
        <p:txBody>
          <a:bodyPr/>
          <a:lstStyle>
            <a:lvl1pPr algn="l" defTabSz="457200" rtl="0" eaLnBrk="1" latinLnBrk="0" hangingPunct="1">
              <a:spcBef>
                <a:spcPct val="0"/>
              </a:spcBef>
              <a:buNone/>
              <a:defRPr sz="2400" kern="1200">
                <a:solidFill>
                  <a:schemeClr val="bg1"/>
                </a:solidFill>
                <a:latin typeface="+mj-lt"/>
                <a:ea typeface="+mj-ea"/>
                <a:cs typeface="+mj-cs"/>
              </a:defRPr>
            </a:lvl1pPr>
          </a:lstStyle>
          <a:p>
            <a:pPr algn="ctr"/>
            <a:r>
              <a:rPr lang="fr-BE"/>
              <a:t>Business-ICT relationship</a:t>
            </a:r>
          </a:p>
        </p:txBody>
      </p:sp>
      <p:sp>
        <p:nvSpPr>
          <p:cNvPr id="8" name="Slide Number Placeholder 7"/>
          <p:cNvSpPr>
            <a:spLocks noGrp="1"/>
          </p:cNvSpPr>
          <p:nvPr>
            <p:ph type="sldNum" sz="quarter" idx="12"/>
          </p:nvPr>
        </p:nvSpPr>
        <p:spPr/>
        <p:txBody>
          <a:bodyPr/>
          <a:lstStyle/>
          <a:p>
            <a:fld id="{A7CC3638-A99D-674C-A789-FA84B7E5EA16}" type="slidenum">
              <a:rPr lang="nl-NL" smtClean="0"/>
              <a:pPr/>
              <a:t>81</a:t>
            </a:fld>
            <a:endParaRPr lang="nl-NL" smtClean="0"/>
          </a:p>
        </p:txBody>
      </p:sp>
    </p:spTree>
    <p:extLst>
      <p:ext uri="{BB962C8B-B14F-4D97-AF65-F5344CB8AC3E}">
        <p14:creationId xmlns:p14="http://schemas.microsoft.com/office/powerpoint/2010/main" val="330824957"/>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2" descr="Business-Island"/>
          <p:cNvPicPr>
            <a:picLocks noChangeAspect="1" noChangeArrowheads="1"/>
          </p:cNvPicPr>
          <p:nvPr/>
        </p:nvPicPr>
        <p:blipFill>
          <a:blip r:embed="rId3">
            <a:extLst>
              <a:ext uri="{28A0092B-C50C-407E-A947-70E740481C1C}">
                <a14:useLocalDpi xmlns:a14="http://schemas.microsoft.com/office/drawing/2010/main" val="0"/>
              </a:ext>
            </a:extLst>
          </a:blip>
          <a:srcRect l="851" t="10672" r="63992" b="48009"/>
          <a:stretch>
            <a:fillRect/>
          </a:stretch>
        </p:blipFill>
        <p:spPr bwMode="auto">
          <a:xfrm>
            <a:off x="1546225" y="1666489"/>
            <a:ext cx="3214688"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descr="Business-Island-Bldngs"/>
          <p:cNvPicPr>
            <a:picLocks noChangeAspect="1" noChangeArrowheads="1"/>
          </p:cNvPicPr>
          <p:nvPr/>
        </p:nvPicPr>
        <p:blipFill>
          <a:blip r:embed="rId4">
            <a:extLst>
              <a:ext uri="{28A0092B-C50C-407E-A947-70E740481C1C}">
                <a14:useLocalDpi xmlns:a14="http://schemas.microsoft.com/office/drawing/2010/main" val="0"/>
              </a:ext>
            </a:extLst>
          </a:blip>
          <a:srcRect l="1979" t="3334" r="58994" b="50000"/>
          <a:stretch>
            <a:fillRect/>
          </a:stretch>
        </p:blipFill>
        <p:spPr bwMode="auto">
          <a:xfrm>
            <a:off x="1644650" y="1161663"/>
            <a:ext cx="35687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 descr="IT-Island"/>
          <p:cNvPicPr>
            <a:picLocks noChangeAspect="1" noChangeArrowheads="1"/>
          </p:cNvPicPr>
          <p:nvPr/>
        </p:nvPicPr>
        <p:blipFill>
          <a:blip r:embed="rId5">
            <a:extLst>
              <a:ext uri="{28A0092B-C50C-407E-A947-70E740481C1C}">
                <a14:useLocalDpi xmlns:a14="http://schemas.microsoft.com/office/drawing/2010/main" val="0"/>
              </a:ext>
            </a:extLst>
          </a:blip>
          <a:srcRect l="43004" t="23334" b="15324"/>
          <a:stretch>
            <a:fillRect/>
          </a:stretch>
        </p:blipFill>
        <p:spPr bwMode="auto">
          <a:xfrm>
            <a:off x="5400676" y="2538026"/>
            <a:ext cx="5211763"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5" descr="Before_Diagram_BlueWafers"/>
          <p:cNvPicPr>
            <a:picLocks noChangeAspect="1" noChangeArrowheads="1"/>
          </p:cNvPicPr>
          <p:nvPr/>
        </p:nvPicPr>
        <p:blipFill>
          <a:blip r:embed="rId6">
            <a:extLst>
              <a:ext uri="{28A0092B-C50C-407E-A947-70E740481C1C}">
                <a14:useLocalDpi xmlns:a14="http://schemas.microsoft.com/office/drawing/2010/main" val="0"/>
              </a:ext>
            </a:extLst>
          </a:blip>
          <a:srcRect t="62312" r="34810"/>
          <a:stretch>
            <a:fillRect/>
          </a:stretch>
        </p:blipFill>
        <p:spPr bwMode="auto">
          <a:xfrm>
            <a:off x="1581150" y="4511288"/>
            <a:ext cx="5886450"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6" descr="Before_Diagram_BlueWafers"/>
          <p:cNvPicPr>
            <a:picLocks noChangeAspect="1" noChangeArrowheads="1"/>
          </p:cNvPicPr>
          <p:nvPr/>
        </p:nvPicPr>
        <p:blipFill>
          <a:blip r:embed="rId6">
            <a:extLst>
              <a:ext uri="{28A0092B-C50C-407E-A947-70E740481C1C}">
                <a14:useLocalDpi xmlns:a14="http://schemas.microsoft.com/office/drawing/2010/main" val="0"/>
              </a:ext>
            </a:extLst>
          </a:blip>
          <a:srcRect l="77338" b="44093"/>
          <a:stretch>
            <a:fillRect/>
          </a:stretch>
        </p:blipFill>
        <p:spPr bwMode="auto">
          <a:xfrm>
            <a:off x="8564564" y="944175"/>
            <a:ext cx="204628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7" descr="Before_Diagram_BlueWafers"/>
          <p:cNvPicPr>
            <a:picLocks noChangeAspect="1" noChangeArrowheads="1"/>
          </p:cNvPicPr>
          <p:nvPr/>
        </p:nvPicPr>
        <p:blipFill>
          <a:blip r:embed="rId6">
            <a:extLst>
              <a:ext uri="{28A0092B-C50C-407E-A947-70E740481C1C}">
                <a14:useLocalDpi xmlns:a14="http://schemas.microsoft.com/office/drawing/2010/main" val="0"/>
              </a:ext>
            </a:extLst>
          </a:blip>
          <a:srcRect r="28130" b="50859"/>
          <a:stretch>
            <a:fillRect/>
          </a:stretch>
        </p:blipFill>
        <p:spPr bwMode="auto">
          <a:xfrm>
            <a:off x="1581150" y="944175"/>
            <a:ext cx="64897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8" descr="Before_Diagram_BlueWafers"/>
          <p:cNvPicPr>
            <a:picLocks noChangeAspect="1" noChangeArrowheads="1"/>
          </p:cNvPicPr>
          <p:nvPr/>
        </p:nvPicPr>
        <p:blipFill>
          <a:blip r:embed="rId6">
            <a:extLst>
              <a:ext uri="{28A0092B-C50C-407E-A947-70E740481C1C}">
                <a14:useLocalDpi xmlns:a14="http://schemas.microsoft.com/office/drawing/2010/main" val="0"/>
              </a:ext>
            </a:extLst>
          </a:blip>
          <a:srcRect l="79359" t="67110"/>
          <a:stretch>
            <a:fillRect/>
          </a:stretch>
        </p:blipFill>
        <p:spPr bwMode="auto">
          <a:xfrm>
            <a:off x="8747126" y="4785926"/>
            <a:ext cx="186372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9" descr="Before_Diagram_Wafers-Icons"/>
          <p:cNvPicPr>
            <a:picLocks noChangeAspect="1" noChangeArrowheads="1"/>
          </p:cNvPicPr>
          <p:nvPr/>
        </p:nvPicPr>
        <p:blipFill>
          <a:blip r:embed="rId7">
            <a:extLst>
              <a:ext uri="{28A0092B-C50C-407E-A947-70E740481C1C}">
                <a14:useLocalDpi xmlns:a14="http://schemas.microsoft.com/office/drawing/2010/main" val="0"/>
              </a:ext>
            </a:extLst>
          </a:blip>
          <a:srcRect l="58157" t="29701" r="29747" b="55823"/>
          <a:stretch>
            <a:fillRect/>
          </a:stretch>
        </p:blipFill>
        <p:spPr bwMode="auto">
          <a:xfrm>
            <a:off x="6832600" y="2644389"/>
            <a:ext cx="10922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0" descr="Before_Diagram_Wafers-Icons"/>
          <p:cNvPicPr>
            <a:picLocks noChangeAspect="1" noChangeArrowheads="1"/>
          </p:cNvPicPr>
          <p:nvPr/>
        </p:nvPicPr>
        <p:blipFill>
          <a:blip r:embed="rId7">
            <a:extLst>
              <a:ext uri="{28A0092B-C50C-407E-A947-70E740481C1C}">
                <a14:useLocalDpi xmlns:a14="http://schemas.microsoft.com/office/drawing/2010/main" val="0"/>
              </a:ext>
            </a:extLst>
          </a:blip>
          <a:srcRect l="81067" t="35303" r="6662" b="46146"/>
          <a:stretch>
            <a:fillRect/>
          </a:stretch>
        </p:blipFill>
        <p:spPr bwMode="auto">
          <a:xfrm>
            <a:off x="8901114" y="2965064"/>
            <a:ext cx="110807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5" name="Picture 11" descr="Before_Diagram_GantChart"/>
          <p:cNvPicPr>
            <a:picLocks noChangeAspect="1" noChangeArrowheads="1"/>
          </p:cNvPicPr>
          <p:nvPr/>
        </p:nvPicPr>
        <p:blipFill>
          <a:blip r:embed="rId8">
            <a:extLst>
              <a:ext uri="{28A0092B-C50C-407E-A947-70E740481C1C}">
                <a14:useLocalDpi xmlns:a14="http://schemas.microsoft.com/office/drawing/2010/main" val="0"/>
              </a:ext>
            </a:extLst>
          </a:blip>
          <a:srcRect l="40894" t="39934" r="35829" b="39296"/>
          <a:stretch>
            <a:fillRect/>
          </a:stretch>
        </p:blipFill>
        <p:spPr bwMode="auto">
          <a:xfrm>
            <a:off x="5273675" y="3230175"/>
            <a:ext cx="21018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6" name="Picture 12" descr="Before_Diagram_Email-2"/>
          <p:cNvPicPr>
            <a:picLocks noChangeAspect="1" noChangeArrowheads="1"/>
          </p:cNvPicPr>
          <p:nvPr/>
        </p:nvPicPr>
        <p:blipFill>
          <a:blip r:embed="rId9">
            <a:extLst>
              <a:ext uri="{28A0092B-C50C-407E-A947-70E740481C1C}">
                <a14:useLocalDpi xmlns:a14="http://schemas.microsoft.com/office/drawing/2010/main" val="0"/>
              </a:ext>
            </a:extLst>
          </a:blip>
          <a:srcRect l="53043" t="35164" r="37183" b="50360"/>
          <a:stretch>
            <a:fillRect/>
          </a:stretch>
        </p:blipFill>
        <p:spPr bwMode="auto">
          <a:xfrm>
            <a:off x="6370638" y="2957126"/>
            <a:ext cx="8826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7" name="Picture 13" descr="Before_Diagram_Email-1"/>
          <p:cNvPicPr>
            <a:picLocks noChangeAspect="1" noChangeArrowheads="1"/>
          </p:cNvPicPr>
          <p:nvPr/>
        </p:nvPicPr>
        <p:blipFill>
          <a:blip r:embed="rId10">
            <a:extLst>
              <a:ext uri="{28A0092B-C50C-407E-A947-70E740481C1C}">
                <a14:useLocalDpi xmlns:a14="http://schemas.microsoft.com/office/drawing/2010/main" val="0"/>
              </a:ext>
            </a:extLst>
          </a:blip>
          <a:srcRect l="73979" t="72989" r="14030" b="11620"/>
          <a:stretch>
            <a:fillRect/>
          </a:stretch>
        </p:blipFill>
        <p:spPr bwMode="auto">
          <a:xfrm>
            <a:off x="8261351" y="5122476"/>
            <a:ext cx="1082675"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8" name="Picture 14" descr="Before_Diagram_3SmlArrows"/>
          <p:cNvPicPr>
            <a:picLocks noChangeAspect="1" noChangeArrowheads="1"/>
          </p:cNvPicPr>
          <p:nvPr/>
        </p:nvPicPr>
        <p:blipFill>
          <a:blip r:embed="rId11">
            <a:extLst>
              <a:ext uri="{28A0092B-C50C-407E-A947-70E740481C1C}">
                <a14:useLocalDpi xmlns:a14="http://schemas.microsoft.com/office/drawing/2010/main" val="0"/>
              </a:ext>
            </a:extLst>
          </a:blip>
          <a:srcRect l="87465" t="46339" b="40877"/>
          <a:stretch>
            <a:fillRect/>
          </a:stretch>
        </p:blipFill>
        <p:spPr bwMode="auto">
          <a:xfrm>
            <a:off x="9478964" y="3596889"/>
            <a:ext cx="11318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9" name="Picture 15" descr="Before_Diagram_3SmlArrows"/>
          <p:cNvPicPr>
            <a:picLocks noChangeAspect="1" noChangeArrowheads="1"/>
          </p:cNvPicPr>
          <p:nvPr/>
        </p:nvPicPr>
        <p:blipFill>
          <a:blip r:embed="rId11">
            <a:extLst>
              <a:ext uri="{28A0092B-C50C-407E-A947-70E740481C1C}">
                <a14:useLocalDpi xmlns:a14="http://schemas.microsoft.com/office/drawing/2010/main" val="0"/>
              </a:ext>
            </a:extLst>
          </a:blip>
          <a:srcRect l="46959" t="55768" r="47520" b="28120"/>
          <a:stretch>
            <a:fillRect/>
          </a:stretch>
        </p:blipFill>
        <p:spPr bwMode="auto">
          <a:xfrm>
            <a:off x="5821364" y="4136639"/>
            <a:ext cx="4984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0" name="Picture 16" descr="Before_Diagram_3SmlArrows-2"/>
          <p:cNvPicPr>
            <a:picLocks noChangeAspect="1" noChangeArrowheads="1"/>
          </p:cNvPicPr>
          <p:nvPr/>
        </p:nvPicPr>
        <p:blipFill>
          <a:blip r:embed="rId12">
            <a:extLst>
              <a:ext uri="{28A0092B-C50C-407E-A947-70E740481C1C}">
                <a14:useLocalDpi xmlns:a14="http://schemas.microsoft.com/office/drawing/2010/main" val="0"/>
              </a:ext>
            </a:extLst>
          </a:blip>
          <a:srcRect l="66209" t="30394" r="24579" b="62645"/>
          <a:stretch>
            <a:fillRect/>
          </a:stretch>
        </p:blipFill>
        <p:spPr bwMode="auto">
          <a:xfrm>
            <a:off x="7559675" y="2684076"/>
            <a:ext cx="83185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1" name="Picture 17" descr="Before_Diagram_1SmlArrow"/>
          <p:cNvPicPr>
            <a:picLocks noChangeAspect="1" noChangeArrowheads="1"/>
          </p:cNvPicPr>
          <p:nvPr/>
        </p:nvPicPr>
        <p:blipFill>
          <a:blip r:embed="rId13">
            <a:extLst>
              <a:ext uri="{28A0092B-C50C-407E-A947-70E740481C1C}">
                <a14:useLocalDpi xmlns:a14="http://schemas.microsoft.com/office/drawing/2010/main" val="0"/>
              </a:ext>
            </a:extLst>
          </a:blip>
          <a:srcRect l="75316" t="31947" r="11516" b="58458"/>
          <a:stretch>
            <a:fillRect/>
          </a:stretch>
        </p:blipFill>
        <p:spPr bwMode="auto">
          <a:xfrm>
            <a:off x="8382000" y="2772976"/>
            <a:ext cx="11890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2" name="Picture 18" descr="Before_Diagram_3SmlArrows-2"/>
          <p:cNvPicPr>
            <a:picLocks noChangeAspect="1" noChangeArrowheads="1"/>
          </p:cNvPicPr>
          <p:nvPr/>
        </p:nvPicPr>
        <p:blipFill>
          <a:blip r:embed="rId12">
            <a:extLst>
              <a:ext uri="{28A0092B-C50C-407E-A947-70E740481C1C}">
                <a14:useLocalDpi xmlns:a14="http://schemas.microsoft.com/office/drawing/2010/main" val="0"/>
              </a:ext>
            </a:extLst>
          </a:blip>
          <a:srcRect l="58105" t="75098" r="30766" b="13727"/>
          <a:stretch>
            <a:fillRect/>
          </a:stretch>
        </p:blipFill>
        <p:spPr bwMode="auto">
          <a:xfrm>
            <a:off x="6827839" y="5243126"/>
            <a:ext cx="100488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3" name="Picture 19" descr="Before_Diagram_Spreadsheet-1"/>
          <p:cNvPicPr>
            <a:picLocks noChangeAspect="1" noChangeArrowheads="1"/>
          </p:cNvPicPr>
          <p:nvPr/>
        </p:nvPicPr>
        <p:blipFill>
          <a:blip r:embed="rId14">
            <a:extLst>
              <a:ext uri="{28A0092B-C50C-407E-A947-70E740481C1C}">
                <a14:useLocalDpi xmlns:a14="http://schemas.microsoft.com/office/drawing/2010/main" val="0"/>
              </a:ext>
            </a:extLst>
          </a:blip>
          <a:srcRect l="71272" t="27177" r="14557" b="55269"/>
          <a:stretch>
            <a:fillRect/>
          </a:stretch>
        </p:blipFill>
        <p:spPr bwMode="auto">
          <a:xfrm>
            <a:off x="8016876" y="2499925"/>
            <a:ext cx="127952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4" name="Picture 20" descr="Before_Diagram_Whiteboard"/>
          <p:cNvPicPr>
            <a:picLocks noChangeAspect="1" noChangeArrowheads="1"/>
          </p:cNvPicPr>
          <p:nvPr/>
        </p:nvPicPr>
        <p:blipFill>
          <a:blip r:embed="rId15">
            <a:extLst>
              <a:ext uri="{28A0092B-C50C-407E-A947-70E740481C1C}">
                <a14:useLocalDpi xmlns:a14="http://schemas.microsoft.com/office/drawing/2010/main" val="0"/>
              </a:ext>
            </a:extLst>
          </a:blip>
          <a:srcRect l="85443" t="46339" b="28120"/>
          <a:stretch>
            <a:fillRect/>
          </a:stretch>
        </p:blipFill>
        <p:spPr bwMode="auto">
          <a:xfrm>
            <a:off x="9296400" y="3596889"/>
            <a:ext cx="131445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5" name="Picture 21" descr="BigArrow-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04026" y="3552438"/>
            <a:ext cx="455613"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22" descr="Before_Diagram_DudesICONS"/>
          <p:cNvPicPr>
            <a:picLocks noChangeAspect="1" noChangeArrowheads="1"/>
          </p:cNvPicPr>
          <p:nvPr/>
        </p:nvPicPr>
        <p:blipFill>
          <a:blip r:embed="rId17">
            <a:extLst>
              <a:ext uri="{28A0092B-C50C-407E-A947-70E740481C1C}">
                <a14:useLocalDpi xmlns:a14="http://schemas.microsoft.com/office/drawing/2010/main" val="0"/>
              </a:ext>
            </a:extLst>
          </a:blip>
          <a:srcRect l="51160" t="58652" r="32191" b="20355"/>
          <a:stretch>
            <a:fillRect/>
          </a:stretch>
        </p:blipFill>
        <p:spPr bwMode="auto">
          <a:xfrm>
            <a:off x="6200776" y="4301739"/>
            <a:ext cx="150336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7" name="Picture 23" descr="BigArrow-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32589" y="3230176"/>
            <a:ext cx="175577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8" name="Picture 24" descr="BigArrow-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18425" y="3155564"/>
            <a:ext cx="1792288"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9" name="Picture 25" descr="BigArrow-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704263" y="3417501"/>
            <a:ext cx="72231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26" descr="Before_Diagram_Wafers-Icons"/>
          <p:cNvPicPr>
            <a:picLocks noChangeAspect="1" noChangeArrowheads="1"/>
          </p:cNvPicPr>
          <p:nvPr/>
        </p:nvPicPr>
        <p:blipFill>
          <a:blip r:embed="rId7">
            <a:extLst>
              <a:ext uri="{28A0092B-C50C-407E-A947-70E740481C1C}">
                <a14:useLocalDpi xmlns:a14="http://schemas.microsoft.com/office/drawing/2010/main" val="0"/>
              </a:ext>
            </a:extLst>
          </a:blip>
          <a:srcRect l="80380" t="66278" r="4588" b="15446"/>
          <a:stretch>
            <a:fillRect/>
          </a:stretch>
        </p:blipFill>
        <p:spPr bwMode="auto">
          <a:xfrm>
            <a:off x="8839201" y="4738301"/>
            <a:ext cx="135731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1" name="Picture 27" descr="Before_Diagram_3SmlArrows"/>
          <p:cNvPicPr>
            <a:picLocks noChangeAspect="1" noChangeArrowheads="1"/>
          </p:cNvPicPr>
          <p:nvPr/>
        </p:nvPicPr>
        <p:blipFill>
          <a:blip r:embed="rId11">
            <a:extLst>
              <a:ext uri="{28A0092B-C50C-407E-A947-70E740481C1C}">
                <a14:useLocalDpi xmlns:a14="http://schemas.microsoft.com/office/drawing/2010/main" val="0"/>
              </a:ext>
            </a:extLst>
          </a:blip>
          <a:srcRect l="80379" t="79868" r="9494" b="10510"/>
          <a:stretch>
            <a:fillRect/>
          </a:stretch>
        </p:blipFill>
        <p:spPr bwMode="auto">
          <a:xfrm>
            <a:off x="8839200" y="5516176"/>
            <a:ext cx="9144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2" name="Picture 28" descr="Before_Diagram_3SmlArrows-2"/>
          <p:cNvPicPr>
            <a:picLocks noChangeAspect="1" noChangeArrowheads="1"/>
          </p:cNvPicPr>
          <p:nvPr/>
        </p:nvPicPr>
        <p:blipFill>
          <a:blip r:embed="rId12">
            <a:extLst>
              <a:ext uri="{28A0092B-C50C-407E-A947-70E740481C1C}">
                <a14:useLocalDpi xmlns:a14="http://schemas.microsoft.com/office/drawing/2010/main" val="0"/>
              </a:ext>
            </a:extLst>
          </a:blip>
          <a:srcRect l="90190" t="67665" r="2847" b="20633"/>
          <a:stretch>
            <a:fillRect/>
          </a:stretch>
        </p:blipFill>
        <p:spPr bwMode="auto">
          <a:xfrm>
            <a:off x="9725025" y="4817676"/>
            <a:ext cx="628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3" name="Picture 29" descr="BigArrow-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69163" y="4416038"/>
            <a:ext cx="246856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4" name="Picture 30" descr="BigArrow-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156575" y="4979601"/>
            <a:ext cx="9969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5" name="Picture 31" descr="Before_Diagram_Spreadsheet-"/>
          <p:cNvPicPr>
            <a:picLocks noChangeAspect="1" noChangeArrowheads="1"/>
          </p:cNvPicPr>
          <p:nvPr/>
        </p:nvPicPr>
        <p:blipFill>
          <a:blip r:embed="rId23">
            <a:extLst>
              <a:ext uri="{28A0092B-C50C-407E-A947-70E740481C1C}">
                <a14:useLocalDpi xmlns:a14="http://schemas.microsoft.com/office/drawing/2010/main" val="0"/>
              </a:ext>
            </a:extLst>
          </a:blip>
          <a:srcRect l="63168" t="67110" r="20639" b="12146"/>
          <a:stretch>
            <a:fillRect/>
          </a:stretch>
        </p:blipFill>
        <p:spPr bwMode="auto">
          <a:xfrm>
            <a:off x="7285039" y="4785925"/>
            <a:ext cx="14620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8" name="Picture 32" descr="Before_Diagram_BlueArrow-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81150" y="944176"/>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9" name="Picture 33" descr="Before_Diagram_BlueArrow-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81150" y="944176"/>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0" name="Picture 34" descr="Before_Diagram_BlueArrow-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81150" y="944176"/>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1" name="Picture 35" descr="Before_Diagram_BlueArrow-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81150" y="944176"/>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2" name="Picture 36" descr="Before_Diagram_BlueArrow-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581150" y="944176"/>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3" name="Picture 37" descr="Before_Diagram_BlueArrow-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81150" y="944176"/>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4" name="Picture 38" descr="Before_Diagram_GrnArrow-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763713" y="1126739"/>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5" name="Picture 39" descr="Before_Diagram_GrnArrow-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581150" y="944176"/>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6" name="Picture 40" descr="Before_Diagram_GrnArrow-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581150" y="944176"/>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8" name="Picture 43" descr="Before_Diagram_CenterIcons"/>
          <p:cNvPicPr>
            <a:picLocks noChangeAspect="1" noChangeArrowheads="1"/>
          </p:cNvPicPr>
          <p:nvPr/>
        </p:nvPicPr>
        <p:blipFill>
          <a:blip r:embed="rId33">
            <a:extLst>
              <a:ext uri="{28A0092B-C50C-407E-A947-70E740481C1C}">
                <a14:useLocalDpi xmlns:a14="http://schemas.microsoft.com/office/drawing/2010/main" val="0"/>
              </a:ext>
            </a:extLst>
          </a:blip>
          <a:srcRect l="59106" t="39934" r="12535" b="28119"/>
          <a:stretch>
            <a:fillRect/>
          </a:stretch>
        </p:blipFill>
        <p:spPr bwMode="auto">
          <a:xfrm>
            <a:off x="6918325" y="3230175"/>
            <a:ext cx="25606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9" name="TextBox 57"/>
          <p:cNvSpPr txBox="1">
            <a:spLocks noChangeArrowheads="1"/>
          </p:cNvSpPr>
          <p:nvPr/>
        </p:nvSpPr>
        <p:spPr bwMode="auto">
          <a:xfrm rot="1070122">
            <a:off x="6932614" y="3157151"/>
            <a:ext cx="752475"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sz="1000">
                <a:solidFill>
                  <a:schemeClr val="tx1"/>
                </a:solidFill>
                <a:latin typeface="Arial" charset="0"/>
                <a:cs typeface="Arial" charset="0"/>
              </a:rPr>
              <a:t>Demand</a:t>
            </a:r>
          </a:p>
        </p:txBody>
      </p:sp>
      <p:sp>
        <p:nvSpPr>
          <p:cNvPr id="6190" name="TextBox 58"/>
          <p:cNvSpPr txBox="1">
            <a:spLocks noChangeArrowheads="1"/>
          </p:cNvSpPr>
          <p:nvPr/>
        </p:nvSpPr>
        <p:spPr bwMode="auto">
          <a:xfrm rot="1070122">
            <a:off x="9005888" y="3647688"/>
            <a:ext cx="698500"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sz="1000">
                <a:solidFill>
                  <a:schemeClr val="tx1"/>
                </a:solidFill>
                <a:latin typeface="Arial" charset="0"/>
                <a:cs typeface="Arial" charset="0"/>
              </a:rPr>
              <a:t>Tasks</a:t>
            </a:r>
          </a:p>
        </p:txBody>
      </p:sp>
      <p:sp>
        <p:nvSpPr>
          <p:cNvPr id="6191" name="TextBox 59"/>
          <p:cNvSpPr txBox="1">
            <a:spLocks noChangeArrowheads="1"/>
          </p:cNvSpPr>
          <p:nvPr/>
        </p:nvSpPr>
        <p:spPr bwMode="auto">
          <a:xfrm rot="1070122">
            <a:off x="6296026" y="5090726"/>
            <a:ext cx="842963"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sz="1000">
                <a:solidFill>
                  <a:schemeClr val="tx1"/>
                </a:solidFill>
                <a:latin typeface="Arial" charset="0"/>
                <a:cs typeface="Arial" charset="0"/>
              </a:rPr>
              <a:t>Resources</a:t>
            </a:r>
          </a:p>
        </p:txBody>
      </p:sp>
      <p:sp>
        <p:nvSpPr>
          <p:cNvPr id="6192" name="TextBox 60"/>
          <p:cNvSpPr txBox="1">
            <a:spLocks noChangeArrowheads="1"/>
          </p:cNvSpPr>
          <p:nvPr/>
        </p:nvSpPr>
        <p:spPr bwMode="auto">
          <a:xfrm rot="1070122">
            <a:off x="8920164" y="5336788"/>
            <a:ext cx="903287"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sz="1000">
                <a:solidFill>
                  <a:schemeClr val="tx1"/>
                </a:solidFill>
                <a:latin typeface="Arial" charset="0"/>
                <a:cs typeface="Arial" charset="0"/>
              </a:rPr>
              <a:t>Time &amp; Cost</a:t>
            </a:r>
          </a:p>
        </p:txBody>
      </p:sp>
      <p:sp>
        <p:nvSpPr>
          <p:cNvPr id="49" name="Rectangle 4"/>
          <p:cNvSpPr txBox="1">
            <a:spLocks noChangeArrowheads="1"/>
          </p:cNvSpPr>
          <p:nvPr/>
        </p:nvSpPr>
        <p:spPr>
          <a:xfrm>
            <a:off x="8382000" y="1336068"/>
            <a:ext cx="3232150" cy="1007897"/>
          </a:xfrm>
          <a:prstGeom prst="roundRect">
            <a:avLst>
              <a:gd name="adj" fmla="val 50000"/>
            </a:avLst>
          </a:prstGeom>
          <a:solidFill>
            <a:schemeClr val="accent1"/>
          </a:solidFill>
        </p:spPr>
        <p:txBody>
          <a:bodyPr/>
          <a:lstStyle>
            <a:lvl1pPr algn="l" defTabSz="457200" rtl="0" eaLnBrk="1" latinLnBrk="0" hangingPunct="1">
              <a:spcBef>
                <a:spcPct val="0"/>
              </a:spcBef>
              <a:buNone/>
              <a:defRPr sz="2400" kern="1200">
                <a:solidFill>
                  <a:schemeClr val="bg1"/>
                </a:solidFill>
                <a:latin typeface="+mj-lt"/>
                <a:ea typeface="+mj-ea"/>
                <a:cs typeface="+mj-cs"/>
              </a:defRPr>
            </a:lvl1pPr>
          </a:lstStyle>
          <a:p>
            <a:pPr algn="ctr"/>
            <a:r>
              <a:rPr lang="fr-BE"/>
              <a:t>Internal communication</a:t>
            </a:r>
          </a:p>
        </p:txBody>
      </p:sp>
      <p:sp>
        <p:nvSpPr>
          <p:cNvPr id="4" name="Slide Number Placeholder 3"/>
          <p:cNvSpPr>
            <a:spLocks noGrp="1"/>
          </p:cNvSpPr>
          <p:nvPr>
            <p:ph type="sldNum" sz="quarter" idx="12"/>
          </p:nvPr>
        </p:nvSpPr>
        <p:spPr/>
        <p:txBody>
          <a:bodyPr/>
          <a:lstStyle/>
          <a:p>
            <a:fld id="{A7CC3638-A99D-674C-A789-FA84B7E5EA16}" type="slidenum">
              <a:rPr lang="nl-NL" smtClean="0"/>
              <a:pPr/>
              <a:t>82</a:t>
            </a:fld>
            <a:endParaRPr lang="nl-NL" smtClean="0"/>
          </a:p>
        </p:txBody>
      </p:sp>
    </p:spTree>
    <p:extLst>
      <p:ext uri="{BB962C8B-B14F-4D97-AF65-F5344CB8AC3E}">
        <p14:creationId xmlns:p14="http://schemas.microsoft.com/office/powerpoint/2010/main" val="676499055"/>
      </p:ext>
    </p:extLst>
  </p:cSld>
  <p:clrMapOvr>
    <a:masterClrMapping/>
  </p:clrMapOvr>
  <p:transition spd="slow">
    <p:wipe dir="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2" descr="IT-Island"/>
          <p:cNvPicPr>
            <a:picLocks noChangeAspect="1" noChangeArrowheads="1"/>
          </p:cNvPicPr>
          <p:nvPr/>
        </p:nvPicPr>
        <p:blipFill>
          <a:blip r:embed="rId3">
            <a:extLst>
              <a:ext uri="{28A0092B-C50C-407E-A947-70E740481C1C}">
                <a14:useLocalDpi xmlns:a14="http://schemas.microsoft.com/office/drawing/2010/main" val="0"/>
              </a:ext>
            </a:extLst>
          </a:blip>
          <a:srcRect l="43004" t="23334" b="15324"/>
          <a:stretch>
            <a:fillRect/>
          </a:stretch>
        </p:blipFill>
        <p:spPr bwMode="auto">
          <a:xfrm>
            <a:off x="5400676" y="2595176"/>
            <a:ext cx="5211763"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3" descr="BestPracticeArrow-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51" y="2880926"/>
            <a:ext cx="4570413"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descr="BestPracticeArrow-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51" y="2880926"/>
            <a:ext cx="4570413"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descr="BestPracticeArrow-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1" y="2880926"/>
            <a:ext cx="4570413"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descr="BestPracticeArrow-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9163" y="2880926"/>
            <a:ext cx="457200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7" descr="Business-Island"/>
          <p:cNvPicPr>
            <a:picLocks noChangeAspect="1" noChangeArrowheads="1"/>
          </p:cNvPicPr>
          <p:nvPr/>
        </p:nvPicPr>
        <p:blipFill>
          <a:blip r:embed="rId8">
            <a:extLst>
              <a:ext uri="{28A0092B-C50C-407E-A947-70E740481C1C}">
                <a14:useLocalDpi xmlns:a14="http://schemas.microsoft.com/office/drawing/2010/main" val="0"/>
              </a:ext>
            </a:extLst>
          </a:blip>
          <a:srcRect l="851" t="10672" r="63992" b="48009"/>
          <a:stretch>
            <a:fillRect/>
          </a:stretch>
        </p:blipFill>
        <p:spPr bwMode="auto">
          <a:xfrm>
            <a:off x="1546225" y="1723639"/>
            <a:ext cx="3214688"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8" descr="IT-Gov-Island"/>
          <p:cNvPicPr>
            <a:picLocks noChangeAspect="1" noChangeArrowheads="1"/>
          </p:cNvPicPr>
          <p:nvPr/>
        </p:nvPicPr>
        <p:blipFill>
          <a:blip r:embed="rId9">
            <a:extLst>
              <a:ext uri="{28A0092B-C50C-407E-A947-70E740481C1C}">
                <a14:useLocalDpi xmlns:a14="http://schemas.microsoft.com/office/drawing/2010/main" val="0"/>
              </a:ext>
            </a:extLst>
          </a:blip>
          <a:srcRect l="15244" t="16551" r="36163" b="39328"/>
          <a:stretch>
            <a:fillRect/>
          </a:stretch>
        </p:blipFill>
        <p:spPr bwMode="auto">
          <a:xfrm>
            <a:off x="3170238" y="2263389"/>
            <a:ext cx="4443412"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Picture 9" descr="IT-Gov-MainArrows"/>
          <p:cNvPicPr>
            <a:picLocks noChangeAspect="1" noChangeArrowheads="1"/>
          </p:cNvPicPr>
          <p:nvPr/>
        </p:nvPicPr>
        <p:blipFill>
          <a:blip r:embed="rId10">
            <a:extLst>
              <a:ext uri="{28A0092B-C50C-407E-A947-70E740481C1C}">
                <a14:useLocalDpi xmlns:a14="http://schemas.microsoft.com/office/drawing/2010/main" val="0"/>
              </a:ext>
            </a:extLst>
          </a:blip>
          <a:srcRect l="16910" t="18449" r="39914" b="65532"/>
          <a:stretch>
            <a:fillRect/>
          </a:stretch>
        </p:blipFill>
        <p:spPr bwMode="auto">
          <a:xfrm>
            <a:off x="3171826" y="2231638"/>
            <a:ext cx="3948113"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Picture 11" descr="IT-Gov-Arrow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27351" y="2609464"/>
            <a:ext cx="170021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4" name="Picture 12" descr="IT-Gov-Arrow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76914" y="3488939"/>
            <a:ext cx="1843087"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5" name="Picture 13" descr="IT-Gov-CenterIcons"/>
          <p:cNvPicPr>
            <a:picLocks noChangeAspect="1" noChangeArrowheads="1"/>
          </p:cNvPicPr>
          <p:nvPr/>
        </p:nvPicPr>
        <p:blipFill>
          <a:blip r:embed="rId13">
            <a:extLst>
              <a:ext uri="{28A0092B-C50C-407E-A947-70E740481C1C}">
                <a14:useLocalDpi xmlns:a14="http://schemas.microsoft.com/office/drawing/2010/main" val="0"/>
              </a:ext>
            </a:extLst>
          </a:blip>
          <a:srcRect l="32742" t="21436" r="50087" b="58981"/>
          <a:stretch>
            <a:fillRect/>
          </a:stretch>
        </p:blipFill>
        <p:spPr bwMode="auto">
          <a:xfrm>
            <a:off x="4621214" y="2436426"/>
            <a:ext cx="1570037"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14" descr="Business-Island-Bldngs"/>
          <p:cNvPicPr>
            <a:picLocks noChangeAspect="1" noChangeArrowheads="1"/>
          </p:cNvPicPr>
          <p:nvPr/>
        </p:nvPicPr>
        <p:blipFill>
          <a:blip r:embed="rId14">
            <a:extLst>
              <a:ext uri="{28A0092B-C50C-407E-A947-70E740481C1C}">
                <a14:useLocalDpi xmlns:a14="http://schemas.microsoft.com/office/drawing/2010/main" val="0"/>
              </a:ext>
            </a:extLst>
          </a:blip>
          <a:srcRect l="1979" t="3334" r="58994" b="50000"/>
          <a:stretch>
            <a:fillRect/>
          </a:stretch>
        </p:blipFill>
        <p:spPr bwMode="auto">
          <a:xfrm>
            <a:off x="1644263" y="1248025"/>
            <a:ext cx="35687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15" descr="Before_Diagram_BlueWafers"/>
          <p:cNvPicPr>
            <a:picLocks noChangeAspect="1" noChangeArrowheads="1"/>
          </p:cNvPicPr>
          <p:nvPr/>
        </p:nvPicPr>
        <p:blipFill>
          <a:blip r:embed="rId15">
            <a:extLst>
              <a:ext uri="{28A0092B-C50C-407E-A947-70E740481C1C}">
                <a14:useLocalDpi xmlns:a14="http://schemas.microsoft.com/office/drawing/2010/main" val="0"/>
              </a:ext>
            </a:extLst>
          </a:blip>
          <a:srcRect l="50000" t="62312" r="34810" b="18858"/>
          <a:stretch>
            <a:fillRect/>
          </a:stretch>
        </p:blipFill>
        <p:spPr bwMode="auto">
          <a:xfrm>
            <a:off x="6249988" y="4538276"/>
            <a:ext cx="1371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8" name="Picture 16" descr="Before_Diagram_DudesICONS"/>
          <p:cNvPicPr>
            <a:picLocks noChangeAspect="1" noChangeArrowheads="1"/>
          </p:cNvPicPr>
          <p:nvPr/>
        </p:nvPicPr>
        <p:blipFill>
          <a:blip r:embed="rId16">
            <a:extLst>
              <a:ext uri="{28A0092B-C50C-407E-A947-70E740481C1C}">
                <a14:useLocalDpi xmlns:a14="http://schemas.microsoft.com/office/drawing/2010/main" val="0"/>
              </a:ext>
            </a:extLst>
          </a:blip>
          <a:srcRect l="51160" t="58652" r="32191" b="20355"/>
          <a:stretch>
            <a:fillRect/>
          </a:stretch>
        </p:blipFill>
        <p:spPr bwMode="auto">
          <a:xfrm>
            <a:off x="6354763" y="4328725"/>
            <a:ext cx="1503362"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9" name="Picture 17" descr="After_Wafers-4"/>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l="54083" t="56555" r="33583" b="30222"/>
          <a:stretch>
            <a:fillRect/>
          </a:stretch>
        </p:blipFill>
        <p:spPr bwMode="auto">
          <a:xfrm>
            <a:off x="6381751" y="4649401"/>
            <a:ext cx="1096963"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0" name="Picture 18" descr="After_3Dudes"/>
          <p:cNvPicPr>
            <a:picLocks noChangeAspect="1" noChangeArrowheads="1"/>
          </p:cNvPicPr>
          <p:nvPr/>
        </p:nvPicPr>
        <p:blipFill>
          <a:blip r:embed="rId18">
            <a:extLst>
              <a:ext uri="{28A0092B-C50C-407E-A947-70E740481C1C}">
                <a14:useLocalDpi xmlns:a14="http://schemas.microsoft.com/office/drawing/2010/main" val="0"/>
              </a:ext>
            </a:extLst>
          </a:blip>
          <a:srcRect l="55659" t="51343" r="30017" b="37431"/>
          <a:stretch>
            <a:fillRect/>
          </a:stretch>
        </p:blipFill>
        <p:spPr bwMode="auto">
          <a:xfrm>
            <a:off x="6488114" y="4308089"/>
            <a:ext cx="130968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19" descr="Before_Diagram_BlueWafers"/>
          <p:cNvPicPr>
            <a:picLocks noChangeAspect="1" noChangeArrowheads="1"/>
          </p:cNvPicPr>
          <p:nvPr/>
        </p:nvPicPr>
        <p:blipFill>
          <a:blip r:embed="rId15">
            <a:extLst>
              <a:ext uri="{28A0092B-C50C-407E-A947-70E740481C1C}">
                <a14:useLocalDpi xmlns:a14="http://schemas.microsoft.com/office/drawing/2010/main" val="0"/>
              </a:ext>
            </a:extLst>
          </a:blip>
          <a:srcRect l="57085" t="28426" r="28130" b="55602"/>
          <a:stretch>
            <a:fillRect/>
          </a:stretch>
        </p:blipFill>
        <p:spPr bwMode="auto">
          <a:xfrm>
            <a:off x="6889750" y="2598350"/>
            <a:ext cx="13350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2" name="Picture 20" descr="After_IT-PortfolioWafer"/>
          <p:cNvPicPr>
            <a:picLocks noChangeAspect="1" noChangeArrowheads="1"/>
          </p:cNvPicPr>
          <p:nvPr/>
        </p:nvPicPr>
        <p:blipFill>
          <a:blip r:embed="rId19">
            <a:extLst>
              <a:ext uri="{28A0092B-C50C-407E-A947-70E740481C1C}">
                <a14:useLocalDpi xmlns:a14="http://schemas.microsoft.com/office/drawing/2010/main" val="0"/>
              </a:ext>
            </a:extLst>
          </a:blip>
          <a:srcRect l="61250" t="38101" r="19757" b="42662"/>
          <a:stretch>
            <a:fillRect/>
          </a:stretch>
        </p:blipFill>
        <p:spPr bwMode="auto">
          <a:xfrm>
            <a:off x="7362826" y="3782626"/>
            <a:ext cx="17367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21" descr="Before_Diagram_BlueWafers"/>
          <p:cNvPicPr>
            <a:picLocks noChangeAspect="1" noChangeArrowheads="1"/>
          </p:cNvPicPr>
          <p:nvPr/>
        </p:nvPicPr>
        <p:blipFill>
          <a:blip r:embed="rId15">
            <a:extLst>
              <a:ext uri="{28A0092B-C50C-407E-A947-70E740481C1C}">
                <a14:useLocalDpi xmlns:a14="http://schemas.microsoft.com/office/drawing/2010/main" val="0"/>
              </a:ext>
            </a:extLst>
          </a:blip>
          <a:srcRect l="79359" t="67110" r="4431" b="14059"/>
          <a:stretch>
            <a:fillRect/>
          </a:stretch>
        </p:blipFill>
        <p:spPr bwMode="auto">
          <a:xfrm>
            <a:off x="8901114" y="4812913"/>
            <a:ext cx="14636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4" name="Picture 22" descr="Before_Diagram_Wafers-Icons"/>
          <p:cNvPicPr>
            <a:picLocks noChangeAspect="1" noChangeArrowheads="1"/>
          </p:cNvPicPr>
          <p:nvPr/>
        </p:nvPicPr>
        <p:blipFill>
          <a:blip r:embed="rId20">
            <a:extLst>
              <a:ext uri="{28A0092B-C50C-407E-A947-70E740481C1C}">
                <a14:useLocalDpi xmlns:a14="http://schemas.microsoft.com/office/drawing/2010/main" val="0"/>
              </a:ext>
            </a:extLst>
          </a:blip>
          <a:srcRect l="80380" t="66278" r="4588" b="15446"/>
          <a:stretch>
            <a:fillRect/>
          </a:stretch>
        </p:blipFill>
        <p:spPr bwMode="auto">
          <a:xfrm>
            <a:off x="8993188" y="4765288"/>
            <a:ext cx="1357312"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5" name="Picture 23" descr="Before_Diagram_CenterIcons"/>
          <p:cNvPicPr>
            <a:picLocks noChangeAspect="1" noChangeArrowheads="1"/>
          </p:cNvPicPr>
          <p:nvPr/>
        </p:nvPicPr>
        <p:blipFill>
          <a:blip r:embed="rId21">
            <a:extLst>
              <a:ext uri="{28A0092B-C50C-407E-A947-70E740481C1C}">
                <a14:useLocalDpi xmlns:a14="http://schemas.microsoft.com/office/drawing/2010/main" val="0"/>
              </a:ext>
            </a:extLst>
          </a:blip>
          <a:srcRect l="62781" t="42097" r="14522" b="30975"/>
          <a:stretch>
            <a:fillRect/>
          </a:stretch>
        </p:blipFill>
        <p:spPr bwMode="auto">
          <a:xfrm>
            <a:off x="7404101" y="3380988"/>
            <a:ext cx="2049463"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6" name="Picture 24" descr="After_CenterIcons"/>
          <p:cNvPicPr>
            <a:picLocks noChangeAspect="1" noChangeArrowheads="1"/>
          </p:cNvPicPr>
          <p:nvPr/>
        </p:nvPicPr>
        <p:blipFill>
          <a:blip r:embed="rId22">
            <a:extLst>
              <a:ext uri="{28A0092B-C50C-407E-A947-70E740481C1C}">
                <a14:useLocalDpi xmlns:a14="http://schemas.microsoft.com/office/drawing/2010/main" val="0"/>
              </a:ext>
            </a:extLst>
          </a:blip>
          <a:srcRect l="63177" t="32986" r="17326" b="46017"/>
          <a:stretch>
            <a:fillRect/>
          </a:stretch>
        </p:blipFill>
        <p:spPr bwMode="auto">
          <a:xfrm>
            <a:off x="7570788" y="3366701"/>
            <a:ext cx="17827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5" name="Picture 25" descr="Before_Diagram_BlueWafers"/>
          <p:cNvPicPr>
            <a:picLocks noChangeAspect="1" noChangeArrowheads="1"/>
          </p:cNvPicPr>
          <p:nvPr/>
        </p:nvPicPr>
        <p:blipFill>
          <a:blip r:embed="rId15">
            <a:extLst>
              <a:ext uri="{28A0092B-C50C-407E-A947-70E740481C1C}">
                <a14:useLocalDpi xmlns:a14="http://schemas.microsoft.com/office/drawing/2010/main" val="0"/>
              </a:ext>
            </a:extLst>
          </a:blip>
          <a:srcRect l="80379" t="34831" r="6453" b="44093"/>
          <a:stretch>
            <a:fillRect/>
          </a:stretch>
        </p:blipFill>
        <p:spPr bwMode="auto">
          <a:xfrm>
            <a:off x="8993189" y="2965063"/>
            <a:ext cx="118903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8" name="Picture 26" descr="Before_Diagram_Wafers-Icons"/>
          <p:cNvPicPr>
            <a:picLocks noChangeAspect="1" noChangeArrowheads="1"/>
          </p:cNvPicPr>
          <p:nvPr/>
        </p:nvPicPr>
        <p:blipFill>
          <a:blip r:embed="rId20">
            <a:extLst>
              <a:ext uri="{28A0092B-C50C-407E-A947-70E740481C1C}">
                <a14:useLocalDpi xmlns:a14="http://schemas.microsoft.com/office/drawing/2010/main" val="0"/>
              </a:ext>
            </a:extLst>
          </a:blip>
          <a:srcRect l="81067" t="35303" r="6662" b="46146"/>
          <a:stretch>
            <a:fillRect/>
          </a:stretch>
        </p:blipFill>
        <p:spPr bwMode="auto">
          <a:xfrm>
            <a:off x="9055101" y="2992050"/>
            <a:ext cx="110807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9" name="Picture 27" descr="After_Wafers-3"/>
          <p:cNvPicPr preferRelativeResize="0">
            <a:picLocks noChangeAspect="1" noChangeArrowheads="1"/>
          </p:cNvPicPr>
          <p:nvPr/>
        </p:nvPicPr>
        <p:blipFill>
          <a:blip r:embed="rId23">
            <a:extLst>
              <a:ext uri="{28A0092B-C50C-407E-A947-70E740481C1C}">
                <a14:useLocalDpi xmlns:a14="http://schemas.microsoft.com/office/drawing/2010/main" val="0"/>
              </a:ext>
            </a:extLst>
          </a:blip>
          <a:srcRect l="80417" t="57001" r="7167" b="30000"/>
          <a:stretch>
            <a:fillRect/>
          </a:stretch>
        </p:blipFill>
        <p:spPr bwMode="auto">
          <a:xfrm>
            <a:off x="8983663" y="4874825"/>
            <a:ext cx="11239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0" name="Picture 28" descr="After_Wafers-2"/>
          <p:cNvPicPr preferRelativeResize="0">
            <a:picLocks noChangeAspect="1" noChangeArrowheads="1"/>
          </p:cNvPicPr>
          <p:nvPr/>
        </p:nvPicPr>
        <p:blipFill>
          <a:blip r:embed="rId24">
            <a:extLst>
              <a:ext uri="{28A0092B-C50C-407E-A947-70E740481C1C}">
                <a14:useLocalDpi xmlns:a14="http://schemas.microsoft.com/office/drawing/2010/main" val="0"/>
              </a:ext>
            </a:extLst>
          </a:blip>
          <a:srcRect l="81833" t="34334" r="6917" b="54666"/>
          <a:stretch>
            <a:fillRect/>
          </a:stretch>
        </p:blipFill>
        <p:spPr bwMode="auto">
          <a:xfrm>
            <a:off x="9040814" y="3279388"/>
            <a:ext cx="1023937"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1" name="Picture 29" descr="Before_Diagram_Wafers-Icons"/>
          <p:cNvPicPr>
            <a:picLocks noChangeAspect="1" noChangeArrowheads="1"/>
          </p:cNvPicPr>
          <p:nvPr/>
        </p:nvPicPr>
        <p:blipFill>
          <a:blip r:embed="rId20">
            <a:extLst>
              <a:ext uri="{28A0092B-C50C-407E-A947-70E740481C1C}">
                <a14:useLocalDpi xmlns:a14="http://schemas.microsoft.com/office/drawing/2010/main" val="0"/>
              </a:ext>
            </a:extLst>
          </a:blip>
          <a:srcRect l="84776" t="35303" r="6662" b="52246"/>
          <a:stretch>
            <a:fillRect/>
          </a:stretch>
        </p:blipFill>
        <p:spPr bwMode="auto">
          <a:xfrm>
            <a:off x="9437688" y="2941250"/>
            <a:ext cx="773112"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2" name="Picture 30" descr="After_DoorMan"/>
          <p:cNvPicPr>
            <a:picLocks noChangeAspect="1" noChangeArrowheads="1"/>
          </p:cNvPicPr>
          <p:nvPr/>
        </p:nvPicPr>
        <p:blipFill>
          <a:blip r:embed="rId25">
            <a:extLst>
              <a:ext uri="{28A0092B-C50C-407E-A947-70E740481C1C}">
                <a14:useLocalDpi xmlns:a14="http://schemas.microsoft.com/office/drawing/2010/main" val="0"/>
              </a:ext>
            </a:extLst>
          </a:blip>
          <a:srcRect l="76579" t="41783" r="4341" b="42546"/>
          <a:stretch>
            <a:fillRect/>
          </a:stretch>
        </p:blipFill>
        <p:spPr bwMode="auto">
          <a:xfrm>
            <a:off x="8794751" y="3973125"/>
            <a:ext cx="17303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3" name="Picture 31" descr="After_Clock"/>
          <p:cNvPicPr>
            <a:picLocks noChangeAspect="1" noChangeArrowheads="1"/>
          </p:cNvPicPr>
          <p:nvPr/>
        </p:nvPicPr>
        <p:blipFill>
          <a:blip r:embed="rId26">
            <a:extLst>
              <a:ext uri="{28A0092B-C50C-407E-A947-70E740481C1C}">
                <a14:useLocalDpi xmlns:a14="http://schemas.microsoft.com/office/drawing/2010/main" val="0"/>
              </a:ext>
            </a:extLst>
          </a:blip>
          <a:srcRect l="83420" t="54884" r="4758" b="34004"/>
          <a:stretch>
            <a:fillRect/>
          </a:stretch>
        </p:blipFill>
        <p:spPr bwMode="auto">
          <a:xfrm>
            <a:off x="9286875" y="4717663"/>
            <a:ext cx="10810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4" name="Picture 32" descr="Before_Diagram_Wafers-Icons"/>
          <p:cNvPicPr>
            <a:picLocks noChangeAspect="1" noChangeArrowheads="1"/>
          </p:cNvPicPr>
          <p:nvPr/>
        </p:nvPicPr>
        <p:blipFill>
          <a:blip r:embed="rId20">
            <a:extLst>
              <a:ext uri="{28A0092B-C50C-407E-A947-70E740481C1C}">
                <a14:useLocalDpi xmlns:a14="http://schemas.microsoft.com/office/drawing/2010/main" val="0"/>
              </a:ext>
            </a:extLst>
          </a:blip>
          <a:srcRect l="58157" t="29701" r="29747" b="55823"/>
          <a:stretch>
            <a:fillRect/>
          </a:stretch>
        </p:blipFill>
        <p:spPr bwMode="auto">
          <a:xfrm>
            <a:off x="6986588" y="2671376"/>
            <a:ext cx="10922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5" name="Picture 33" descr="After_Wafers-1"/>
          <p:cNvPicPr>
            <a:picLocks noChangeAspect="1" noChangeArrowheads="1"/>
          </p:cNvPicPr>
          <p:nvPr/>
        </p:nvPicPr>
        <p:blipFill>
          <a:blip r:embed="rId27">
            <a:extLst>
              <a:ext uri="{28A0092B-C50C-407E-A947-70E740481C1C}">
                <a14:useLocalDpi xmlns:a14="http://schemas.microsoft.com/office/drawing/2010/main" val="0"/>
              </a:ext>
            </a:extLst>
          </a:blip>
          <a:srcRect l="58917" t="25778" r="29834" b="62666"/>
          <a:stretch>
            <a:fillRect/>
          </a:stretch>
        </p:blipFill>
        <p:spPr bwMode="auto">
          <a:xfrm>
            <a:off x="7010400" y="2733289"/>
            <a:ext cx="1023938"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6" name="Picture 34" descr="After_InBox"/>
          <p:cNvPicPr>
            <a:picLocks noChangeAspect="1" noChangeArrowheads="1"/>
          </p:cNvPicPr>
          <p:nvPr/>
        </p:nvPicPr>
        <p:blipFill>
          <a:blip r:embed="rId28">
            <a:extLst>
              <a:ext uri="{28A0092B-C50C-407E-A947-70E740481C1C}">
                <a14:useLocalDpi xmlns:a14="http://schemas.microsoft.com/office/drawing/2010/main" val="0"/>
              </a:ext>
            </a:extLst>
          </a:blip>
          <a:srcRect l="61841" t="24445" r="28923" b="68008"/>
          <a:stretch>
            <a:fillRect/>
          </a:stretch>
        </p:blipFill>
        <p:spPr bwMode="auto">
          <a:xfrm>
            <a:off x="7288213" y="2626926"/>
            <a:ext cx="8445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7" name="Picture 35" descr="IT-Gov-MainArrows"/>
          <p:cNvPicPr>
            <a:picLocks noChangeAspect="1" noChangeArrowheads="1"/>
          </p:cNvPicPr>
          <p:nvPr/>
        </p:nvPicPr>
        <p:blipFill>
          <a:blip r:embed="rId10">
            <a:extLst>
              <a:ext uri="{28A0092B-C50C-407E-A947-70E740481C1C}">
                <a14:useLocalDpi xmlns:a14="http://schemas.microsoft.com/office/drawing/2010/main" val="0"/>
              </a:ext>
            </a:extLst>
          </a:blip>
          <a:srcRect l="16910" t="37129" r="39914" b="42778"/>
          <a:stretch>
            <a:fillRect/>
          </a:stretch>
        </p:blipFill>
        <p:spPr bwMode="auto">
          <a:xfrm>
            <a:off x="3171826" y="3512750"/>
            <a:ext cx="3948113"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6" name="TextBox 37"/>
          <p:cNvSpPr txBox="1">
            <a:spLocks noChangeArrowheads="1"/>
          </p:cNvSpPr>
          <p:nvPr/>
        </p:nvSpPr>
        <p:spPr bwMode="auto">
          <a:xfrm rot="1070122">
            <a:off x="7051675" y="3057138"/>
            <a:ext cx="939800"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lgn="ctr">
              <a:spcBef>
                <a:spcPct val="50000"/>
              </a:spcBef>
              <a:buClrTx/>
              <a:buFontTx/>
              <a:buNone/>
            </a:pPr>
            <a:r>
              <a:rPr lang="fr-BE" sz="1000">
                <a:solidFill>
                  <a:schemeClr val="tx1"/>
                </a:solidFill>
                <a:latin typeface="Arial" charset="0"/>
                <a:cs typeface="Arial" charset="0"/>
              </a:rPr>
              <a:t>Demand Mgt</a:t>
            </a:r>
          </a:p>
        </p:txBody>
      </p:sp>
      <p:sp>
        <p:nvSpPr>
          <p:cNvPr id="7207" name="TextBox 38"/>
          <p:cNvSpPr txBox="1">
            <a:spLocks noChangeArrowheads="1"/>
          </p:cNvSpPr>
          <p:nvPr/>
        </p:nvSpPr>
        <p:spPr bwMode="auto">
          <a:xfrm rot="1070122">
            <a:off x="9083676" y="3600063"/>
            <a:ext cx="7524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lgn="ctr">
              <a:spcBef>
                <a:spcPct val="50000"/>
              </a:spcBef>
              <a:buClrTx/>
              <a:buFontTx/>
              <a:buNone/>
            </a:pPr>
            <a:r>
              <a:rPr lang="fr-BE" sz="1000">
                <a:solidFill>
                  <a:schemeClr val="tx1"/>
                </a:solidFill>
                <a:latin typeface="Arial" charset="0"/>
                <a:cs typeface="Arial" charset="0"/>
              </a:rPr>
              <a:t>Tasks Execution</a:t>
            </a:r>
          </a:p>
        </p:txBody>
      </p:sp>
      <p:sp>
        <p:nvSpPr>
          <p:cNvPr id="7208" name="TextBox 39"/>
          <p:cNvSpPr txBox="1">
            <a:spLocks noChangeArrowheads="1"/>
          </p:cNvSpPr>
          <p:nvPr/>
        </p:nvSpPr>
        <p:spPr bwMode="auto">
          <a:xfrm rot="1070122">
            <a:off x="6450013" y="4914513"/>
            <a:ext cx="8429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lgn="ctr">
              <a:spcBef>
                <a:spcPct val="50000"/>
              </a:spcBef>
              <a:buClrTx/>
              <a:buFontTx/>
              <a:buNone/>
            </a:pPr>
            <a:r>
              <a:rPr lang="fr-BE" sz="1000">
                <a:solidFill>
                  <a:schemeClr val="tx1"/>
                </a:solidFill>
                <a:latin typeface="Arial" charset="0"/>
                <a:cs typeface="Arial" charset="0"/>
              </a:rPr>
              <a:t>Resources Mgt</a:t>
            </a:r>
          </a:p>
        </p:txBody>
      </p:sp>
      <p:sp>
        <p:nvSpPr>
          <p:cNvPr id="7209" name="TextBox 40"/>
          <p:cNvSpPr txBox="1">
            <a:spLocks noChangeArrowheads="1"/>
          </p:cNvSpPr>
          <p:nvPr/>
        </p:nvSpPr>
        <p:spPr bwMode="auto">
          <a:xfrm rot="1070122">
            <a:off x="9094789" y="5243125"/>
            <a:ext cx="9048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lgn="ctr">
              <a:spcBef>
                <a:spcPct val="50000"/>
              </a:spcBef>
              <a:buClrTx/>
              <a:buFontTx/>
              <a:buNone/>
            </a:pPr>
            <a:r>
              <a:rPr lang="fr-BE" sz="1000">
                <a:solidFill>
                  <a:schemeClr val="tx1"/>
                </a:solidFill>
                <a:latin typeface="Arial" charset="0"/>
                <a:cs typeface="Arial" charset="0"/>
              </a:rPr>
              <a:t>Time &amp; Cost Mgt</a:t>
            </a:r>
          </a:p>
        </p:txBody>
      </p:sp>
      <p:sp>
        <p:nvSpPr>
          <p:cNvPr id="42" name="Rectangle 4"/>
          <p:cNvSpPr txBox="1">
            <a:spLocks noChangeArrowheads="1"/>
          </p:cNvSpPr>
          <p:nvPr/>
        </p:nvSpPr>
        <p:spPr>
          <a:xfrm>
            <a:off x="7478714" y="1386950"/>
            <a:ext cx="3232150" cy="1007897"/>
          </a:xfrm>
          <a:prstGeom prst="roundRect">
            <a:avLst>
              <a:gd name="adj" fmla="val 50000"/>
            </a:avLst>
          </a:prstGeom>
          <a:solidFill>
            <a:schemeClr val="accent1"/>
          </a:solidFill>
        </p:spPr>
        <p:txBody>
          <a:bodyPr/>
          <a:lstStyle>
            <a:lvl1pPr algn="l" defTabSz="457200" rtl="0" eaLnBrk="1" latinLnBrk="0" hangingPunct="1">
              <a:spcBef>
                <a:spcPct val="0"/>
              </a:spcBef>
              <a:buNone/>
              <a:defRPr sz="2400" kern="1200">
                <a:solidFill>
                  <a:schemeClr val="bg1"/>
                </a:solidFill>
                <a:latin typeface="+mj-lt"/>
                <a:ea typeface="+mj-ea"/>
                <a:cs typeface="+mj-cs"/>
              </a:defRPr>
            </a:lvl1pPr>
          </a:lstStyle>
          <a:p>
            <a:pPr algn="ctr"/>
            <a:r>
              <a:rPr lang="fr-BE"/>
              <a:t>ICT governance</a:t>
            </a:r>
          </a:p>
        </p:txBody>
      </p:sp>
      <p:sp>
        <p:nvSpPr>
          <p:cNvPr id="4" name="Slide Number Placeholder 3"/>
          <p:cNvSpPr>
            <a:spLocks noGrp="1"/>
          </p:cNvSpPr>
          <p:nvPr>
            <p:ph type="sldNum" sz="quarter" idx="12"/>
          </p:nvPr>
        </p:nvSpPr>
        <p:spPr>
          <a:xfrm>
            <a:off x="9027761" y="6279800"/>
            <a:ext cx="2743200" cy="365125"/>
          </a:xfrm>
        </p:spPr>
        <p:txBody>
          <a:bodyPr/>
          <a:lstStyle/>
          <a:p>
            <a:fld id="{A7CC3638-A99D-674C-A789-FA84B7E5EA16}" type="slidenum">
              <a:rPr lang="nl-NL" smtClean="0"/>
              <a:pPr/>
              <a:t>83</a:t>
            </a:fld>
            <a:endParaRPr lang="nl-NL" smtClean="0"/>
          </a:p>
        </p:txBody>
      </p:sp>
    </p:spTree>
    <p:extLst>
      <p:ext uri="{BB962C8B-B14F-4D97-AF65-F5344CB8AC3E}">
        <p14:creationId xmlns:p14="http://schemas.microsoft.com/office/powerpoint/2010/main" val="363213141"/>
      </p:ext>
    </p:extLst>
  </p:cSld>
  <p:clrMapOvr>
    <a:masterClrMapping/>
  </p:clrMapOvr>
  <p:transition spd="med">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sz="quarter" idx="14"/>
          </p:nvPr>
        </p:nvSpPr>
        <p:spPr/>
        <p:txBody>
          <a:bodyPr>
            <a:normAutofit/>
          </a:bodyPr>
          <a:lstStyle/>
          <a:p>
            <a:r>
              <a:rPr lang="fr-BE" b="1" dirty="0"/>
              <a:t>précision</a:t>
            </a:r>
            <a:r>
              <a:rPr lang="fr-BE" dirty="0"/>
              <a:t> des </a:t>
            </a:r>
            <a:r>
              <a:rPr lang="fr-BE" b="1" dirty="0"/>
              <a:t>objectifs stratégiques</a:t>
            </a:r>
            <a:r>
              <a:rPr lang="fr-BE" dirty="0"/>
              <a:t> poursuivis</a:t>
            </a:r>
          </a:p>
          <a:p>
            <a:r>
              <a:rPr lang="fr-BE" dirty="0"/>
              <a:t>solide </a:t>
            </a:r>
            <a:r>
              <a:rPr lang="fr-BE" b="1" dirty="0"/>
              <a:t>gestion du portfolio TIC</a:t>
            </a:r>
            <a:r>
              <a:rPr lang="fr-BE" dirty="0"/>
              <a:t> avec évaluation des programmes et projets sur la base de la </a:t>
            </a:r>
            <a:r>
              <a:rPr lang="fr-BE" b="1" dirty="0"/>
              <a:t>valeur ajoutée</a:t>
            </a:r>
            <a:r>
              <a:rPr lang="fr-BE" dirty="0"/>
              <a:t> pour l’atteinte des objectifs stratégiques</a:t>
            </a:r>
          </a:p>
          <a:p>
            <a:r>
              <a:rPr lang="fr-BE" dirty="0"/>
              <a:t>un </a:t>
            </a:r>
            <a:r>
              <a:rPr lang="fr-BE" b="1" dirty="0"/>
              <a:t>parrainage</a:t>
            </a:r>
            <a:r>
              <a:rPr lang="fr-BE" dirty="0"/>
              <a:t> et un soutien suffisants de la part des responsables de l'entreprise quant aux possibilités d'utiliser les TIC pour obtenir des avantages stratégiques, et une </a:t>
            </a:r>
            <a:r>
              <a:rPr lang="fr-BE" b="1" dirty="0"/>
              <a:t>compréhension</a:t>
            </a:r>
            <a:r>
              <a:rPr lang="fr-BE" dirty="0"/>
              <a:t> de leur part des conditions préalables et des limites</a:t>
            </a:r>
          </a:p>
          <a:p>
            <a:pPr lvl="1"/>
            <a:r>
              <a:rPr lang="fr-BE" dirty="0"/>
              <a:t>marketing par les responsables TIC</a:t>
            </a:r>
          </a:p>
          <a:p>
            <a:pPr lvl="2"/>
            <a:r>
              <a:rPr lang="fr-BE" dirty="0"/>
              <a:t>fournir un aperçu de l'offre, de la valeur ajoutée, des risques et des coûts des TIC</a:t>
            </a:r>
          </a:p>
          <a:p>
            <a:pPr lvl="2"/>
            <a:r>
              <a:rPr lang="fr-BE" dirty="0"/>
              <a:t>compréhensible pour les gestionnaires et les responsables business - pas mettre l’accent sur la technologie !</a:t>
            </a:r>
          </a:p>
          <a:p>
            <a:pPr lvl="1"/>
            <a:r>
              <a:rPr lang="fr-BE" dirty="0"/>
              <a:t>formation des gestionnaires et des responsables business</a:t>
            </a:r>
          </a:p>
        </p:txBody>
      </p:sp>
      <p:sp>
        <p:nvSpPr>
          <p:cNvPr id="22530" name="Rectangle 2"/>
          <p:cNvSpPr>
            <a:spLocks noGrp="1" noChangeArrowheads="1"/>
          </p:cNvSpPr>
          <p:nvPr>
            <p:ph type="title"/>
          </p:nvPr>
        </p:nvSpPr>
        <p:spPr/>
        <p:txBody>
          <a:bodyPr/>
          <a:lstStyle/>
          <a:p>
            <a:r>
              <a:rPr lang="fr-BE" dirty="0" smtClean="0"/>
              <a:t>Gouvernance TIC</a:t>
            </a:r>
            <a:endParaRPr lang="fr-BE" dirty="0"/>
          </a:p>
        </p:txBody>
      </p:sp>
      <p:sp>
        <p:nvSpPr>
          <p:cNvPr id="4" name="Slide Number Placeholder 3"/>
          <p:cNvSpPr>
            <a:spLocks noGrp="1"/>
          </p:cNvSpPr>
          <p:nvPr>
            <p:ph type="sldNum" sz="quarter" idx="12"/>
          </p:nvPr>
        </p:nvSpPr>
        <p:spPr/>
        <p:txBody>
          <a:bodyPr/>
          <a:lstStyle/>
          <a:p>
            <a:fld id="{A7CC3638-A99D-674C-A789-FA84B7E5EA16}" type="slidenum">
              <a:rPr lang="nl-NL" smtClean="0"/>
              <a:pPr/>
              <a:t>84</a:t>
            </a:fld>
            <a:endParaRPr lang="nl-NL" smtClean="0"/>
          </a:p>
        </p:txBody>
      </p:sp>
    </p:spTree>
    <p:extLst>
      <p:ext uri="{BB962C8B-B14F-4D97-AF65-F5344CB8AC3E}">
        <p14:creationId xmlns:p14="http://schemas.microsoft.com/office/powerpoint/2010/main" val="4300638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body" sz="quarter" idx="14"/>
          </p:nvPr>
        </p:nvSpPr>
        <p:spPr/>
        <p:txBody>
          <a:bodyPr>
            <a:normAutofit/>
          </a:bodyPr>
          <a:lstStyle/>
          <a:p>
            <a:pPr>
              <a:defRPr/>
            </a:pPr>
            <a:r>
              <a:rPr lang="fr-BE" b="1" dirty="0"/>
              <a:t>attention</a:t>
            </a:r>
            <a:r>
              <a:rPr lang="fr-BE" dirty="0"/>
              <a:t> suffisante des </a:t>
            </a:r>
            <a:r>
              <a:rPr lang="fr-BE" b="1" dirty="0"/>
              <a:t>responsables TIC</a:t>
            </a:r>
            <a:r>
              <a:rPr lang="fr-BE" dirty="0"/>
              <a:t> pour utiliser les TIC afin de réaliser les </a:t>
            </a:r>
            <a:r>
              <a:rPr lang="fr-BE" b="1" dirty="0"/>
              <a:t>objectifs stratégiques</a:t>
            </a:r>
          </a:p>
          <a:p>
            <a:pPr lvl="1">
              <a:defRPr/>
            </a:pPr>
            <a:r>
              <a:rPr lang="fr-BE" dirty="0"/>
              <a:t>responsable des TIC </a:t>
            </a:r>
            <a:r>
              <a:rPr lang="fr-BE" dirty="0" smtClean="0"/>
              <a:t>comme élément de gestion de l’entreprise, </a:t>
            </a:r>
            <a:r>
              <a:rPr lang="fr-BE" dirty="0"/>
              <a:t>et non comme une simple spécialité technique</a:t>
            </a:r>
          </a:p>
          <a:p>
            <a:pPr lvl="1">
              <a:defRPr/>
            </a:pPr>
            <a:r>
              <a:rPr lang="fr-BE" dirty="0"/>
              <a:t>réfléchir aux objectifs stratégiques</a:t>
            </a:r>
          </a:p>
          <a:p>
            <a:pPr lvl="1">
              <a:defRPr/>
            </a:pPr>
            <a:r>
              <a:rPr lang="fr-BE" dirty="0"/>
              <a:t>réfléchir au modèle et aux processus d’entreprise</a:t>
            </a:r>
          </a:p>
          <a:p>
            <a:pPr lvl="1">
              <a:defRPr/>
            </a:pPr>
            <a:r>
              <a:rPr lang="fr-BE" dirty="0"/>
              <a:t>« fusion » entre le business et les TIC</a:t>
            </a:r>
          </a:p>
          <a:p>
            <a:pPr>
              <a:defRPr/>
            </a:pPr>
            <a:r>
              <a:rPr lang="fr-BE" b="1" dirty="0"/>
              <a:t>réseautage</a:t>
            </a:r>
          </a:p>
          <a:p>
            <a:pPr lvl="1">
              <a:defRPr/>
            </a:pPr>
            <a:r>
              <a:rPr lang="fr-BE" dirty="0"/>
              <a:t>bonne compréhension des facteurs critiques de succès et des parties prenantes</a:t>
            </a:r>
          </a:p>
          <a:p>
            <a:pPr lvl="1">
              <a:defRPr/>
            </a:pPr>
            <a:r>
              <a:rPr lang="fr-BE" dirty="0" smtClean="0"/>
              <a:t>« </a:t>
            </a:r>
            <a:r>
              <a:rPr lang="fr-BE" dirty="0" err="1" smtClean="0"/>
              <a:t>buy</a:t>
            </a:r>
            <a:r>
              <a:rPr lang="fr-BE" dirty="0" smtClean="0"/>
              <a:t> in » </a:t>
            </a:r>
            <a:r>
              <a:rPr lang="fr-BE" dirty="0"/>
              <a:t>des parties prenantes</a:t>
            </a:r>
          </a:p>
          <a:p>
            <a:pPr lvl="1">
              <a:defRPr/>
            </a:pPr>
            <a:r>
              <a:rPr lang="fr-BE" dirty="0"/>
              <a:t>participation active à un processus décisionnel informel</a:t>
            </a:r>
          </a:p>
          <a:p>
            <a:pPr lvl="1">
              <a:defRPr/>
            </a:pPr>
            <a:r>
              <a:rPr lang="fr-BE" dirty="0"/>
              <a:t>feedback</a:t>
            </a:r>
          </a:p>
          <a:p>
            <a:endParaRPr lang="nl-BE" altLang="fr-FR" dirty="0" smtClean="0"/>
          </a:p>
        </p:txBody>
      </p:sp>
      <p:sp>
        <p:nvSpPr>
          <p:cNvPr id="24578" name="Rectangle 4"/>
          <p:cNvSpPr>
            <a:spLocks noGrp="1" noChangeArrowheads="1"/>
          </p:cNvSpPr>
          <p:nvPr>
            <p:ph type="title"/>
          </p:nvPr>
        </p:nvSpPr>
        <p:spPr/>
        <p:txBody>
          <a:bodyPr/>
          <a:lstStyle/>
          <a:p>
            <a:r>
              <a:rPr lang="fr-BE" dirty="0" smtClean="0"/>
              <a:t>Gouvernance </a:t>
            </a:r>
            <a:r>
              <a:rPr lang="fr-BE" dirty="0"/>
              <a:t>TIC</a:t>
            </a:r>
          </a:p>
        </p:txBody>
      </p:sp>
      <p:sp>
        <p:nvSpPr>
          <p:cNvPr id="4" name="Slide Number Placeholder 3"/>
          <p:cNvSpPr>
            <a:spLocks noGrp="1"/>
          </p:cNvSpPr>
          <p:nvPr>
            <p:ph type="sldNum" sz="quarter" idx="12"/>
          </p:nvPr>
        </p:nvSpPr>
        <p:spPr/>
        <p:txBody>
          <a:bodyPr/>
          <a:lstStyle/>
          <a:p>
            <a:fld id="{A7CC3638-A99D-674C-A789-FA84B7E5EA16}" type="slidenum">
              <a:rPr lang="nl-NL" smtClean="0"/>
              <a:pPr/>
              <a:t>85</a:t>
            </a:fld>
            <a:endParaRPr lang="nl-NL" smtClean="0"/>
          </a:p>
        </p:txBody>
      </p:sp>
    </p:spTree>
    <p:extLst>
      <p:ext uri="{BB962C8B-B14F-4D97-AF65-F5344CB8AC3E}">
        <p14:creationId xmlns:p14="http://schemas.microsoft.com/office/powerpoint/2010/main" val="14468811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TIC en tant qu’utilitaire: quelques points d’attention</a:t>
            </a:r>
          </a:p>
        </p:txBody>
      </p:sp>
      <p:sp>
        <p:nvSpPr>
          <p:cNvPr id="6" name="Slide Number Placeholder 5"/>
          <p:cNvSpPr>
            <a:spLocks noGrp="1"/>
          </p:cNvSpPr>
          <p:nvPr>
            <p:ph type="sldNum" sz="quarter" idx="12"/>
          </p:nvPr>
        </p:nvSpPr>
        <p:spPr/>
        <p:txBody>
          <a:bodyPr/>
          <a:lstStyle/>
          <a:p>
            <a:fld id="{A7CC3638-A99D-674C-A789-FA84B7E5EA16}" type="slidenum">
              <a:rPr lang="nl-NL" smtClean="0"/>
              <a:pPr/>
              <a:t>86</a:t>
            </a:fld>
            <a:endParaRPr lang="nl-NL" smtClean="0"/>
          </a:p>
        </p:txBody>
      </p:sp>
      <p:sp>
        <p:nvSpPr>
          <p:cNvPr id="7" name="Hexagon 6"/>
          <p:cNvSpPr/>
          <p:nvPr/>
        </p:nvSpPr>
        <p:spPr>
          <a:xfrm>
            <a:off x="2578789" y="255971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Sourcing</a:t>
            </a:r>
            <a:r>
              <a:rPr lang="fr-BE" dirty="0" smtClean="0"/>
              <a:t> stratégique</a:t>
            </a:r>
            <a:endParaRPr lang="fr-BE" dirty="0"/>
          </a:p>
        </p:txBody>
      </p:sp>
      <p:sp>
        <p:nvSpPr>
          <p:cNvPr id="9" name="Hexagon 8"/>
          <p:cNvSpPr/>
          <p:nvPr/>
        </p:nvSpPr>
        <p:spPr>
          <a:xfrm>
            <a:off x="2567360" y="4068298"/>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Gouver-nance</a:t>
            </a:r>
            <a:endParaRPr lang="fr-BE" dirty="0"/>
          </a:p>
        </p:txBody>
      </p:sp>
      <p:sp>
        <p:nvSpPr>
          <p:cNvPr id="14" name="Hexagon 13"/>
          <p:cNvSpPr/>
          <p:nvPr/>
        </p:nvSpPr>
        <p:spPr>
          <a:xfrm>
            <a:off x="4081345" y="182786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Gestion des projets &amp; </a:t>
            </a:r>
            <a:r>
              <a:rPr lang="fr-BE" dirty="0" err="1" smtClean="0"/>
              <a:t>program-mes</a:t>
            </a:r>
            <a:endParaRPr lang="fr-BE" dirty="0"/>
          </a:p>
        </p:txBody>
      </p:sp>
    </p:spTree>
    <p:extLst>
      <p:ext uri="{BB962C8B-B14F-4D97-AF65-F5344CB8AC3E}">
        <p14:creationId xmlns:p14="http://schemas.microsoft.com/office/powerpoint/2010/main" val="4173190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fr-BE"/>
              <a:t>un projet </a:t>
            </a:r>
          </a:p>
          <a:p>
            <a:pPr lvl="1"/>
            <a:r>
              <a:rPr lang="fr-BE"/>
              <a:t>induit des changements</a:t>
            </a:r>
          </a:p>
          <a:p>
            <a:pPr lvl="1"/>
            <a:r>
              <a:rPr lang="fr-BE"/>
              <a:t>est temporaire (a un début et une fin)</a:t>
            </a:r>
          </a:p>
          <a:p>
            <a:pPr lvl="1"/>
            <a:r>
              <a:rPr lang="fr-BE"/>
              <a:t>dépasse le niveau des fonctions (différents profils, clients, fournisseurs, ...)</a:t>
            </a:r>
          </a:p>
          <a:p>
            <a:pPr lvl="1"/>
            <a:r>
              <a:rPr lang="fr-BE"/>
              <a:t>est unique</a:t>
            </a:r>
          </a:p>
          <a:p>
            <a:pPr lvl="1"/>
            <a:r>
              <a:rPr lang="fr-BE"/>
              <a:t>connaît des incertitudes</a:t>
            </a:r>
          </a:p>
          <a:p>
            <a:r>
              <a:rPr lang="fr-BE"/>
              <a:t>requiert une approche méthodologique, par exemple PRINCE2, avec 6 dimensions à gérer</a:t>
            </a:r>
          </a:p>
        </p:txBody>
      </p:sp>
      <p:sp>
        <p:nvSpPr>
          <p:cNvPr id="4" name="Title 3"/>
          <p:cNvSpPr>
            <a:spLocks noGrp="1"/>
          </p:cNvSpPr>
          <p:nvPr>
            <p:ph type="title"/>
          </p:nvPr>
        </p:nvSpPr>
        <p:spPr/>
        <p:txBody>
          <a:bodyPr/>
          <a:lstStyle/>
          <a:p>
            <a:r>
              <a:rPr lang="fr-BE"/>
              <a:t>Gestion de projets</a:t>
            </a:r>
          </a:p>
        </p:txBody>
      </p:sp>
      <p:sp>
        <p:nvSpPr>
          <p:cNvPr id="2" name="Slide Number Placeholder 1"/>
          <p:cNvSpPr>
            <a:spLocks noGrp="1"/>
          </p:cNvSpPr>
          <p:nvPr>
            <p:ph type="sldNum" sz="quarter" idx="12"/>
          </p:nvPr>
        </p:nvSpPr>
        <p:spPr/>
        <p:txBody>
          <a:bodyPr/>
          <a:lstStyle/>
          <a:p>
            <a:fld id="{A7CC3638-A99D-674C-A789-FA84B7E5EA16}" type="slidenum">
              <a:rPr lang="nl-NL" smtClean="0"/>
              <a:pPr/>
              <a:t>87</a:t>
            </a:fld>
            <a:endParaRPr lang="nl-NL" smtClean="0"/>
          </a:p>
        </p:txBody>
      </p:sp>
      <p:sp>
        <p:nvSpPr>
          <p:cNvPr id="6" name="TextBox 5"/>
          <p:cNvSpPr txBox="1"/>
          <p:nvPr/>
        </p:nvSpPr>
        <p:spPr>
          <a:xfrm>
            <a:off x="3627758" y="4445319"/>
            <a:ext cx="720080" cy="276999"/>
          </a:xfrm>
          <a:prstGeom prst="rect">
            <a:avLst/>
          </a:prstGeom>
          <a:noFill/>
        </p:spPr>
        <p:txBody>
          <a:bodyPr wrap="square" rtlCol="0">
            <a:spAutoFit/>
          </a:bodyPr>
          <a:lstStyle/>
          <a:p>
            <a:pPr algn="ctr"/>
            <a:r>
              <a:rPr lang="fr-BE" sz="1200" b="1"/>
              <a:t>Time</a:t>
            </a:r>
          </a:p>
        </p:txBody>
      </p:sp>
      <p:sp>
        <p:nvSpPr>
          <p:cNvPr id="7" name="6-Point Star 6"/>
          <p:cNvSpPr/>
          <p:nvPr/>
        </p:nvSpPr>
        <p:spPr>
          <a:xfrm>
            <a:off x="3051694" y="4650309"/>
            <a:ext cx="1872208" cy="1776096"/>
          </a:xfrm>
          <a:prstGeom prst="star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707878" y="4866334"/>
            <a:ext cx="985488" cy="276999"/>
          </a:xfrm>
          <a:prstGeom prst="rect">
            <a:avLst/>
          </a:prstGeom>
          <a:noFill/>
        </p:spPr>
        <p:txBody>
          <a:bodyPr wrap="square" rtlCol="0">
            <a:spAutoFit/>
          </a:bodyPr>
          <a:lstStyle/>
          <a:p>
            <a:pPr algn="ctr"/>
            <a:r>
              <a:rPr lang="fr-BE" sz="1200" b="1"/>
              <a:t>Cost/effort</a:t>
            </a:r>
          </a:p>
        </p:txBody>
      </p:sp>
      <p:sp>
        <p:nvSpPr>
          <p:cNvPr id="9" name="TextBox 8"/>
          <p:cNvSpPr txBox="1"/>
          <p:nvPr/>
        </p:nvSpPr>
        <p:spPr>
          <a:xfrm>
            <a:off x="4779886" y="5957487"/>
            <a:ext cx="720080" cy="276999"/>
          </a:xfrm>
          <a:prstGeom prst="rect">
            <a:avLst/>
          </a:prstGeom>
          <a:noFill/>
        </p:spPr>
        <p:txBody>
          <a:bodyPr wrap="square" rtlCol="0">
            <a:spAutoFit/>
          </a:bodyPr>
          <a:lstStyle/>
          <a:p>
            <a:pPr algn="ctr"/>
            <a:r>
              <a:rPr lang="fr-BE" sz="1200" b="1"/>
              <a:t>Quality</a:t>
            </a:r>
          </a:p>
        </p:txBody>
      </p:sp>
      <p:sp>
        <p:nvSpPr>
          <p:cNvPr id="10" name="TextBox 9"/>
          <p:cNvSpPr txBox="1"/>
          <p:nvPr/>
        </p:nvSpPr>
        <p:spPr>
          <a:xfrm>
            <a:off x="3627758" y="6378502"/>
            <a:ext cx="720080" cy="276999"/>
          </a:xfrm>
          <a:prstGeom prst="rect">
            <a:avLst/>
          </a:prstGeom>
          <a:noFill/>
        </p:spPr>
        <p:txBody>
          <a:bodyPr wrap="square" rtlCol="0">
            <a:spAutoFit/>
          </a:bodyPr>
          <a:lstStyle/>
          <a:p>
            <a:pPr algn="ctr"/>
            <a:r>
              <a:rPr lang="fr-BE" sz="1200" b="1"/>
              <a:t>Scope</a:t>
            </a:r>
          </a:p>
        </p:txBody>
      </p:sp>
      <p:sp>
        <p:nvSpPr>
          <p:cNvPr id="11" name="TextBox 10"/>
          <p:cNvSpPr txBox="1"/>
          <p:nvPr/>
        </p:nvSpPr>
        <p:spPr>
          <a:xfrm>
            <a:off x="2475630" y="5957487"/>
            <a:ext cx="720080" cy="276999"/>
          </a:xfrm>
          <a:prstGeom prst="rect">
            <a:avLst/>
          </a:prstGeom>
          <a:noFill/>
        </p:spPr>
        <p:txBody>
          <a:bodyPr wrap="square" rtlCol="0">
            <a:spAutoFit/>
          </a:bodyPr>
          <a:lstStyle/>
          <a:p>
            <a:pPr algn="ctr"/>
            <a:r>
              <a:rPr lang="fr-BE" sz="1200" b="1"/>
              <a:t>Benefits</a:t>
            </a:r>
          </a:p>
        </p:txBody>
      </p:sp>
      <p:sp>
        <p:nvSpPr>
          <p:cNvPr id="12" name="TextBox 11"/>
          <p:cNvSpPr txBox="1"/>
          <p:nvPr/>
        </p:nvSpPr>
        <p:spPr>
          <a:xfrm>
            <a:off x="2547638" y="4866334"/>
            <a:ext cx="720080" cy="276999"/>
          </a:xfrm>
          <a:prstGeom prst="rect">
            <a:avLst/>
          </a:prstGeom>
          <a:noFill/>
        </p:spPr>
        <p:txBody>
          <a:bodyPr wrap="square" rtlCol="0">
            <a:spAutoFit/>
          </a:bodyPr>
          <a:lstStyle/>
          <a:p>
            <a:pPr algn="ctr"/>
            <a:r>
              <a:rPr lang="fr-BE" sz="1200" b="1"/>
              <a:t>Risk</a:t>
            </a:r>
          </a:p>
        </p:txBody>
      </p:sp>
      <p:sp>
        <p:nvSpPr>
          <p:cNvPr id="13" name="TextBox 12"/>
          <p:cNvSpPr txBox="1"/>
          <p:nvPr/>
        </p:nvSpPr>
        <p:spPr>
          <a:xfrm>
            <a:off x="5561162" y="5229958"/>
            <a:ext cx="4774962" cy="646331"/>
          </a:xfrm>
          <a:prstGeom prst="rect">
            <a:avLst/>
          </a:prstGeom>
          <a:noFill/>
        </p:spPr>
        <p:txBody>
          <a:bodyPr wrap="none" rtlCol="0">
            <a:spAutoFit/>
          </a:bodyPr>
          <a:lstStyle/>
          <a:p>
            <a:pPr marL="361950" indent="-361950"/>
            <a:r>
              <a:rPr lang="fr-BE"/>
              <a:t>=&gt; 	pendant l’exécution d’une analyse SQERT</a:t>
            </a:r>
          </a:p>
          <a:p>
            <a:pPr marL="361950" indent="-361950"/>
            <a:r>
              <a:rPr lang="fr-BE"/>
              <a:t>	(scope, quality, effort, risk, time)</a:t>
            </a:r>
          </a:p>
        </p:txBody>
      </p:sp>
    </p:spTree>
    <p:extLst>
      <p:ext uri="{BB962C8B-B14F-4D97-AF65-F5344CB8AC3E}">
        <p14:creationId xmlns:p14="http://schemas.microsoft.com/office/powerpoint/2010/main" val="38802418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fontScale="92500" lnSpcReduction="20000"/>
          </a:bodyPr>
          <a:lstStyle/>
          <a:p>
            <a:endParaRPr lang="nl-BE" dirty="0" smtClean="0"/>
          </a:p>
          <a:p>
            <a:endParaRPr lang="nl-BE" dirty="0" smtClean="0"/>
          </a:p>
          <a:p>
            <a:endParaRPr lang="nl-BE" dirty="0" smtClean="0"/>
          </a:p>
          <a:p>
            <a:endParaRPr lang="nl-BE" dirty="0" smtClean="0"/>
          </a:p>
          <a:p>
            <a:endParaRPr lang="nl-BE" dirty="0" smtClean="0"/>
          </a:p>
          <a:p>
            <a:endParaRPr lang="nl-BE" dirty="0" smtClean="0"/>
          </a:p>
          <a:p>
            <a:r>
              <a:rPr lang="fr-BE"/>
              <a:t>principes</a:t>
            </a:r>
          </a:p>
          <a:p>
            <a:pPr lvl="1"/>
            <a:r>
              <a:rPr lang="fr-BE"/>
              <a:t>justification de l'activité continue</a:t>
            </a:r>
          </a:p>
          <a:p>
            <a:pPr lvl="1"/>
            <a:r>
              <a:rPr lang="fr-BE"/>
              <a:t>apprentissage par l’expérience</a:t>
            </a:r>
          </a:p>
          <a:p>
            <a:pPr lvl="1"/>
            <a:r>
              <a:rPr lang="fr-BE"/>
              <a:t>responsabilités et rôles définis</a:t>
            </a:r>
          </a:p>
          <a:p>
            <a:pPr lvl="1"/>
            <a:r>
              <a:rPr lang="fr-BE"/>
              <a:t>prestation par étapes</a:t>
            </a:r>
          </a:p>
          <a:p>
            <a:pPr lvl="1"/>
            <a:r>
              <a:rPr lang="fr-BE"/>
              <a:t>gestion par exception</a:t>
            </a:r>
          </a:p>
          <a:p>
            <a:pPr lvl="1"/>
            <a:r>
              <a:rPr lang="fr-BE"/>
              <a:t>accent sur les produits</a:t>
            </a:r>
          </a:p>
          <a:p>
            <a:pPr lvl="1"/>
            <a:r>
              <a:rPr lang="fr-BE"/>
              <a:t>adaptation à l'environnement du projet</a:t>
            </a:r>
          </a:p>
          <a:p>
            <a:endParaRPr lang="fr-BE" dirty="0"/>
          </a:p>
        </p:txBody>
      </p:sp>
      <p:sp>
        <p:nvSpPr>
          <p:cNvPr id="4" name="Title 3"/>
          <p:cNvSpPr>
            <a:spLocks noGrp="1"/>
          </p:cNvSpPr>
          <p:nvPr>
            <p:ph type="title"/>
          </p:nvPr>
        </p:nvSpPr>
        <p:spPr/>
        <p:txBody>
          <a:bodyPr/>
          <a:lstStyle/>
          <a:p>
            <a:r>
              <a:rPr lang="fr-BE"/>
              <a:t>Gestion de projets</a:t>
            </a:r>
          </a:p>
        </p:txBody>
      </p:sp>
      <p:sp>
        <p:nvSpPr>
          <p:cNvPr id="2" name="Slide Number Placeholder 1"/>
          <p:cNvSpPr>
            <a:spLocks noGrp="1"/>
          </p:cNvSpPr>
          <p:nvPr>
            <p:ph type="sldNum" sz="quarter" idx="12"/>
          </p:nvPr>
        </p:nvSpPr>
        <p:spPr/>
        <p:txBody>
          <a:bodyPr/>
          <a:lstStyle/>
          <a:p>
            <a:fld id="{A7CC3638-A99D-674C-A789-FA84B7E5EA16}" type="slidenum">
              <a:rPr lang="nl-NL" smtClean="0"/>
              <a:pPr/>
              <a:t>88</a:t>
            </a:fld>
            <a:endParaRPr lang="nl-NL" smtClean="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71241"/>
            <a:ext cx="9036496" cy="2055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431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Résumé du projet - project initiation document</a:t>
            </a:r>
          </a:p>
        </p:txBody>
      </p:sp>
      <p:sp>
        <p:nvSpPr>
          <p:cNvPr id="2" name="Slide Number Placeholder 1"/>
          <p:cNvSpPr>
            <a:spLocks noGrp="1"/>
          </p:cNvSpPr>
          <p:nvPr>
            <p:ph type="sldNum" sz="quarter" idx="12"/>
          </p:nvPr>
        </p:nvSpPr>
        <p:spPr/>
        <p:txBody>
          <a:bodyPr/>
          <a:lstStyle/>
          <a:p>
            <a:fld id="{A7CC3638-A99D-674C-A789-FA84B7E5EA16}" type="slidenum">
              <a:rPr lang="nl-NL" smtClean="0"/>
              <a:pPr/>
              <a:t>89</a:t>
            </a:fld>
            <a:endParaRPr lang="nl-NL" smtClean="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918" y="1591109"/>
            <a:ext cx="3086782" cy="38394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277" y="1428072"/>
            <a:ext cx="2616370" cy="52996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4612580" y="5061201"/>
            <a:ext cx="702120" cy="369332"/>
          </a:xfrm>
          <a:prstGeom prst="rect">
            <a:avLst/>
          </a:prstGeom>
          <a:solidFill>
            <a:schemeClr val="bg1"/>
          </a:solidFill>
          <a:ln>
            <a:solidFill>
              <a:schemeClr val="tx1"/>
            </a:solidFill>
          </a:ln>
        </p:spPr>
        <p:txBody>
          <a:bodyPr wrap="square" rtlCol="0">
            <a:spAutoFit/>
          </a:bodyPr>
          <a:lstStyle/>
          <a:p>
            <a:pPr algn="ctr"/>
            <a:r>
              <a:rPr lang="fr-BE"/>
              <a:t>PjB</a:t>
            </a:r>
          </a:p>
        </p:txBody>
      </p:sp>
      <p:sp>
        <p:nvSpPr>
          <p:cNvPr id="11" name="TextBox 10"/>
          <p:cNvSpPr txBox="1"/>
          <p:nvPr/>
        </p:nvSpPr>
        <p:spPr>
          <a:xfrm>
            <a:off x="8543527" y="6355132"/>
            <a:ext cx="702120" cy="369332"/>
          </a:xfrm>
          <a:prstGeom prst="rect">
            <a:avLst/>
          </a:prstGeom>
          <a:solidFill>
            <a:schemeClr val="bg1"/>
          </a:solidFill>
          <a:ln>
            <a:solidFill>
              <a:schemeClr val="tx1"/>
            </a:solidFill>
          </a:ln>
        </p:spPr>
        <p:txBody>
          <a:bodyPr wrap="square" rtlCol="0">
            <a:spAutoFit/>
          </a:bodyPr>
          <a:lstStyle/>
          <a:p>
            <a:pPr algn="ctr"/>
            <a:r>
              <a:rPr lang="fr-BE"/>
              <a:t>PID</a:t>
            </a:r>
          </a:p>
        </p:txBody>
      </p:sp>
    </p:spTree>
    <p:extLst>
      <p:ext uri="{BB962C8B-B14F-4D97-AF65-F5344CB8AC3E}">
        <p14:creationId xmlns:p14="http://schemas.microsoft.com/office/powerpoint/2010/main" val="28337563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a:grpSpLocks/>
          </p:cNvGrpSpPr>
          <p:nvPr/>
        </p:nvGrpSpPr>
        <p:grpSpPr bwMode="auto">
          <a:xfrm>
            <a:off x="4362201" y="2524125"/>
            <a:ext cx="2959100" cy="2776538"/>
            <a:chOff x="3078646" y="2523164"/>
            <a:chExt cx="2958799" cy="2776730"/>
          </a:xfrm>
        </p:grpSpPr>
        <p:sp>
          <p:nvSpPr>
            <p:cNvPr id="22" name="Flowchart: Connector 21"/>
            <p:cNvSpPr/>
            <p:nvPr/>
          </p:nvSpPr>
          <p:spPr>
            <a:xfrm>
              <a:off x="3204045" y="2523164"/>
              <a:ext cx="2657205" cy="2657659"/>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4" name="Straight Connector 23"/>
            <p:cNvCxnSpPr/>
            <p:nvPr/>
          </p:nvCxnSpPr>
          <p:spPr>
            <a:xfrm>
              <a:off x="3564372" y="2548566"/>
              <a:ext cx="617474" cy="728713"/>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51705" y="2613658"/>
              <a:ext cx="582553" cy="6636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65996" y="4164753"/>
              <a:ext cx="871449" cy="198452"/>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518362" y="4533078"/>
              <a:ext cx="0" cy="76681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078646" y="4177453"/>
              <a:ext cx="803193" cy="15399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331" name="Picture 7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3732318" y="448492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2" name="Pictur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4798838" y="4498483"/>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3" name="Picture 7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flipV="1">
              <a:off x="5373454" y="3766142"/>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4"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H="1" flipV="1">
              <a:off x="4315897" y="2602852"/>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5" name="Picture 8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H="1" flipV="1">
              <a:off x="5264307" y="3124036"/>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6" name="Picture 8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3256564" y="3386537"/>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lowchart: Connector 20"/>
            <p:cNvSpPr/>
            <p:nvPr/>
          </p:nvSpPr>
          <p:spPr>
            <a:xfrm>
              <a:off x="3756439" y="3085178"/>
              <a:ext cx="1552417" cy="14828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BE" sz="1200" b="1" dirty="0">
                  <a:solidFill>
                    <a:schemeClr val="bg1"/>
                  </a:solidFill>
                </a:rPr>
                <a:t>Avantages en fin de consultation</a:t>
              </a:r>
            </a:p>
          </p:txBody>
        </p:sp>
      </p:grpSp>
      <p:sp>
        <p:nvSpPr>
          <p:cNvPr id="3" name="Title 2"/>
          <p:cNvSpPr>
            <a:spLocks noGrp="1"/>
          </p:cNvSpPr>
          <p:nvPr>
            <p:ph type="title"/>
          </p:nvPr>
        </p:nvSpPr>
        <p:spPr/>
        <p:txBody>
          <a:bodyPr>
            <a:normAutofit/>
          </a:bodyPr>
          <a:lstStyle/>
          <a:p>
            <a:pPr>
              <a:defRPr/>
            </a:pPr>
            <a:r>
              <a:rPr lang="nl-BE" dirty="0" err="1" smtClean="0"/>
              <a:t>eSanté</a:t>
            </a:r>
            <a:r>
              <a:rPr lang="nl-BE" dirty="0" smtClean="0"/>
              <a:t>: </a:t>
            </a:r>
            <a:r>
              <a:rPr lang="nl-BE" dirty="0" err="1" smtClean="0"/>
              <a:t>quelques</a:t>
            </a:r>
            <a:r>
              <a:rPr lang="nl-BE" dirty="0" smtClean="0"/>
              <a:t> </a:t>
            </a:r>
            <a:r>
              <a:rPr lang="nl-BE" dirty="0" err="1"/>
              <a:t>résultats</a:t>
            </a:r>
            <a:r>
              <a:rPr lang="nl-BE" dirty="0"/>
              <a:t> </a:t>
            </a:r>
            <a:r>
              <a:rPr lang="nl-BE" dirty="0" err="1"/>
              <a:t>atteints</a:t>
            </a:r>
            <a:endParaRPr lang="fr-BE" sz="3600" dirty="0"/>
          </a:p>
        </p:txBody>
      </p:sp>
      <p:sp>
        <p:nvSpPr>
          <p:cNvPr id="2" name="Slide Number Placeholder 1"/>
          <p:cNvSpPr>
            <a:spLocks noGrp="1"/>
          </p:cNvSpPr>
          <p:nvPr>
            <p:ph type="sldNum" sz="quarter" idx="12"/>
          </p:nvPr>
        </p:nvSpPr>
        <p:spPr/>
        <p:txBody>
          <a:bodyPr/>
          <a:lstStyle/>
          <a:p>
            <a:r>
              <a:rPr lang="fr-BE" smtClean="0"/>
              <a:t> </a:t>
            </a:r>
            <a:fld id="{30A9230E-FFBB-4CCB-ABD7-198084EDE768}" type="slidenum">
              <a:rPr lang="fr-BE" smtClean="0"/>
              <a:pPr/>
              <a:t>9</a:t>
            </a:fld>
            <a:r>
              <a:rPr lang="fr-BE" smtClean="0"/>
              <a:t> </a:t>
            </a:r>
            <a:endParaRPr lang="fr-BE" dirty="0"/>
          </a:p>
        </p:txBody>
      </p:sp>
      <p:grpSp>
        <p:nvGrpSpPr>
          <p:cNvPr id="17" name="Group 16"/>
          <p:cNvGrpSpPr>
            <a:grpSpLocks/>
          </p:cNvGrpSpPr>
          <p:nvPr/>
        </p:nvGrpSpPr>
        <p:grpSpPr bwMode="auto">
          <a:xfrm>
            <a:off x="1782513" y="1395414"/>
            <a:ext cx="3233738" cy="1146175"/>
            <a:chOff x="546770" y="1394932"/>
            <a:chExt cx="3233142" cy="1146273"/>
          </a:xfrm>
        </p:grpSpPr>
        <p:grpSp>
          <p:nvGrpSpPr>
            <p:cNvPr id="12319" name="Group 93"/>
            <p:cNvGrpSpPr>
              <a:grpSpLocks/>
            </p:cNvGrpSpPr>
            <p:nvPr/>
          </p:nvGrpSpPr>
          <p:grpSpPr bwMode="auto">
            <a:xfrm>
              <a:off x="546770" y="1394932"/>
              <a:ext cx="3233142" cy="1146273"/>
              <a:chOff x="546770" y="1424385"/>
              <a:chExt cx="3233142" cy="1146273"/>
            </a:xfrm>
          </p:grpSpPr>
          <p:grpSp>
            <p:nvGrpSpPr>
              <p:cNvPr id="12321" name="Group 33"/>
              <p:cNvGrpSpPr>
                <a:grpSpLocks/>
              </p:cNvGrpSpPr>
              <p:nvPr/>
            </p:nvGrpSpPr>
            <p:grpSpPr bwMode="auto">
              <a:xfrm>
                <a:off x="546770" y="1424385"/>
                <a:ext cx="3176700" cy="1080121"/>
                <a:chOff x="747228" y="1772815"/>
                <a:chExt cx="3176700" cy="1080121"/>
              </a:xfrm>
            </p:grpSpPr>
            <p:sp>
              <p:nvSpPr>
                <p:cNvPr id="36" name="Rectangle 35"/>
                <p:cNvSpPr/>
                <p:nvPr/>
              </p:nvSpPr>
              <p:spPr>
                <a:xfrm>
                  <a:off x="747228" y="1772815"/>
                  <a:ext cx="1101522" cy="107959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ectangle 36"/>
                <p:cNvSpPr/>
                <p:nvPr/>
              </p:nvSpPr>
              <p:spPr>
                <a:xfrm>
                  <a:off x="1836052" y="1772815"/>
                  <a:ext cx="2087178" cy="107959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8" name="TextBox 37"/>
              <p:cNvSpPr txBox="1"/>
              <p:nvPr/>
            </p:nvSpPr>
            <p:spPr>
              <a:xfrm>
                <a:off x="1691147" y="1508529"/>
                <a:ext cx="2088765" cy="1062129"/>
              </a:xfrm>
              <a:prstGeom prst="rect">
                <a:avLst/>
              </a:prstGeom>
            </p:spPr>
            <p:txBody>
              <a:bodyPr>
                <a:normAutofit/>
              </a:bodyPr>
              <a:lstStyle/>
              <a:p>
                <a:pPr marL="177800" fontAlgn="auto">
                  <a:spcBef>
                    <a:spcPts val="0"/>
                  </a:spcBef>
                  <a:spcAft>
                    <a:spcPts val="0"/>
                  </a:spcAft>
                  <a:defRPr/>
                </a:pPr>
                <a:endParaRPr lang="fr-BE" sz="300" dirty="0">
                  <a:solidFill>
                    <a:schemeClr val="bg1"/>
                  </a:solidFill>
                  <a:latin typeface="+mn-lt"/>
                  <a:cs typeface="+mn-cs"/>
                </a:endParaRPr>
              </a:p>
              <a:p>
                <a:pPr algn="ctr" fontAlgn="auto">
                  <a:spcBef>
                    <a:spcPts val="0"/>
                  </a:spcBef>
                  <a:spcAft>
                    <a:spcPts val="0"/>
                  </a:spcAft>
                  <a:defRPr/>
                </a:pPr>
                <a:endParaRPr lang="fr-BE" sz="200" dirty="0">
                  <a:solidFill>
                    <a:schemeClr val="bg1"/>
                  </a:solidFill>
                  <a:latin typeface="+mn-lt"/>
                  <a:cs typeface="+mn-cs"/>
                </a:endParaRPr>
              </a:p>
              <a:p>
                <a:pPr algn="ctr" fontAlgn="auto">
                  <a:spcBef>
                    <a:spcPts val="0"/>
                  </a:spcBef>
                  <a:spcAft>
                    <a:spcPts val="0"/>
                  </a:spcAft>
                  <a:defRPr/>
                </a:pPr>
                <a:r>
                  <a:rPr lang="fr-BE" dirty="0">
                    <a:solidFill>
                      <a:schemeClr val="bg1"/>
                    </a:solidFill>
                    <a:latin typeface="+mn-lt"/>
                  </a:rPr>
                  <a:t>Tarification,</a:t>
                </a:r>
              </a:p>
              <a:p>
                <a:pPr algn="ctr" fontAlgn="auto">
                  <a:spcBef>
                    <a:spcPts val="0"/>
                  </a:spcBef>
                  <a:spcAft>
                    <a:spcPts val="0"/>
                  </a:spcAft>
                  <a:defRPr/>
                </a:pPr>
                <a:r>
                  <a:rPr lang="fr-BE" dirty="0">
                    <a:solidFill>
                      <a:schemeClr val="bg1"/>
                    </a:solidFill>
                    <a:latin typeface="+mn-lt"/>
                  </a:rPr>
                  <a:t>facturation</a:t>
                </a:r>
                <a:endParaRPr lang="fr-BE" dirty="0">
                  <a:latin typeface="+mn-lt"/>
                  <a:cs typeface="+mn-cs"/>
                </a:endParaRPr>
              </a:p>
            </p:txBody>
          </p:sp>
        </p:grpSp>
        <p:pic>
          <p:nvPicPr>
            <p:cNvPr id="12320" name="Picture 5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0409" y="1414578"/>
              <a:ext cx="1040828" cy="104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a:grpSpLocks/>
          </p:cNvGrpSpPr>
          <p:nvPr/>
        </p:nvGrpSpPr>
        <p:grpSpPr bwMode="auto">
          <a:xfrm>
            <a:off x="1714251" y="3605214"/>
            <a:ext cx="2647950" cy="1101725"/>
            <a:chOff x="477657" y="3605133"/>
            <a:chExt cx="2648583" cy="1101151"/>
          </a:xfrm>
        </p:grpSpPr>
        <p:grpSp>
          <p:nvGrpSpPr>
            <p:cNvPr id="12314" name="Group 40"/>
            <p:cNvGrpSpPr>
              <a:grpSpLocks/>
            </p:cNvGrpSpPr>
            <p:nvPr/>
          </p:nvGrpSpPr>
          <p:grpSpPr bwMode="auto">
            <a:xfrm>
              <a:off x="477657" y="3624287"/>
              <a:ext cx="2648583" cy="1081997"/>
              <a:chOff x="5926858" y="3418319"/>
              <a:chExt cx="2572071" cy="1081997"/>
            </a:xfrm>
          </p:grpSpPr>
          <p:sp>
            <p:nvSpPr>
              <p:cNvPr id="55" name="Rectangle 54"/>
              <p:cNvSpPr/>
              <p:nvPr/>
            </p:nvSpPr>
            <p:spPr>
              <a:xfrm>
                <a:off x="5926858" y="3418205"/>
                <a:ext cx="1073238" cy="108052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Rectangle 55"/>
              <p:cNvSpPr/>
              <p:nvPr/>
            </p:nvSpPr>
            <p:spPr>
              <a:xfrm>
                <a:off x="7000096" y="3418205"/>
                <a:ext cx="1460282" cy="108052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TextBox 56"/>
              <p:cNvSpPr txBox="1"/>
              <p:nvPr/>
            </p:nvSpPr>
            <p:spPr>
              <a:xfrm>
                <a:off x="7000096" y="3419791"/>
                <a:ext cx="1498833" cy="1080525"/>
              </a:xfrm>
              <a:prstGeom prst="rect">
                <a:avLst/>
              </a:prstGeom>
            </p:spPr>
            <p:txBody>
              <a:bodyPr>
                <a:normAutofit/>
              </a:bodyPr>
              <a:lstStyle/>
              <a:p>
                <a:pPr algn="ctr" fontAlgn="auto">
                  <a:spcBef>
                    <a:spcPts val="0"/>
                  </a:spcBef>
                  <a:spcAft>
                    <a:spcPts val="0"/>
                  </a:spcAft>
                  <a:defRPr/>
                </a:pPr>
                <a:endParaRPr lang="fr-BE" sz="300" dirty="0">
                  <a:solidFill>
                    <a:schemeClr val="bg1"/>
                  </a:solidFill>
                  <a:latin typeface="+mn-lt"/>
                  <a:cs typeface="+mn-cs"/>
                </a:endParaRPr>
              </a:p>
              <a:p>
                <a:pPr algn="ctr" fontAlgn="auto">
                  <a:spcBef>
                    <a:spcPts val="0"/>
                  </a:spcBef>
                  <a:spcAft>
                    <a:spcPts val="0"/>
                  </a:spcAft>
                  <a:defRPr/>
                </a:pPr>
                <a:r>
                  <a:rPr lang="fr-BE" dirty="0">
                    <a:solidFill>
                      <a:schemeClr val="bg1"/>
                    </a:solidFill>
                    <a:latin typeface="+mn-lt"/>
                  </a:rPr>
                  <a:t>Création et envoi d’attestations</a:t>
                </a:r>
              </a:p>
              <a:p>
                <a:pPr fontAlgn="auto">
                  <a:spcBef>
                    <a:spcPts val="0"/>
                  </a:spcBef>
                  <a:spcAft>
                    <a:spcPts val="0"/>
                  </a:spcAft>
                  <a:defRPr/>
                </a:pPr>
                <a:endParaRPr lang="fr-BE" dirty="0">
                  <a:solidFill>
                    <a:schemeClr val="tx1">
                      <a:lumMod val="95000"/>
                      <a:lumOff val="5000"/>
                    </a:schemeClr>
                  </a:solidFill>
                  <a:latin typeface="+mn-lt"/>
                  <a:cs typeface="+mn-cs"/>
                </a:endParaRPr>
              </a:p>
            </p:txBody>
          </p:sp>
        </p:grpSp>
        <p:pic>
          <p:nvPicPr>
            <p:cNvPr id="12315" name="Picture 6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3316" y="3605133"/>
              <a:ext cx="1082869" cy="108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a:grpSpLocks/>
          </p:cNvGrpSpPr>
          <p:nvPr/>
        </p:nvGrpSpPr>
        <p:grpSpPr bwMode="auto">
          <a:xfrm>
            <a:off x="6491039" y="1452563"/>
            <a:ext cx="3565525" cy="1098550"/>
            <a:chOff x="5254692" y="1452701"/>
            <a:chExt cx="3565782" cy="1097874"/>
          </a:xfrm>
        </p:grpSpPr>
        <p:grpSp>
          <p:nvGrpSpPr>
            <p:cNvPr id="12309" name="Group 67"/>
            <p:cNvGrpSpPr>
              <a:grpSpLocks/>
            </p:cNvGrpSpPr>
            <p:nvPr/>
          </p:nvGrpSpPr>
          <p:grpSpPr bwMode="auto">
            <a:xfrm>
              <a:off x="5254692" y="1452701"/>
              <a:ext cx="3565782" cy="1088504"/>
              <a:chOff x="398612" y="5107746"/>
              <a:chExt cx="3373796" cy="1088504"/>
            </a:xfrm>
          </p:grpSpPr>
          <p:sp>
            <p:nvSpPr>
              <p:cNvPr id="47" name="Rectangle 46"/>
              <p:cNvSpPr/>
              <p:nvPr/>
            </p:nvSpPr>
            <p:spPr>
              <a:xfrm>
                <a:off x="398612" y="5107746"/>
                <a:ext cx="1152138" cy="108042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Rectangle 47"/>
              <p:cNvSpPr/>
              <p:nvPr/>
            </p:nvSpPr>
            <p:spPr>
              <a:xfrm>
                <a:off x="1477145" y="5107746"/>
                <a:ext cx="2295263" cy="108042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TextBox 48"/>
              <p:cNvSpPr txBox="1"/>
              <p:nvPr/>
            </p:nvSpPr>
            <p:spPr>
              <a:xfrm>
                <a:off x="1477145" y="5137889"/>
                <a:ext cx="2295263" cy="1058212"/>
              </a:xfrm>
              <a:prstGeom prst="rect">
                <a:avLst/>
              </a:prstGeom>
            </p:spPr>
            <p:txBody>
              <a:bodyPr>
                <a:normAutofit lnSpcReduction="10000"/>
              </a:bodyPr>
              <a:lstStyle/>
              <a:p>
                <a:pPr fontAlgn="auto">
                  <a:spcBef>
                    <a:spcPts val="0"/>
                  </a:spcBef>
                  <a:spcAft>
                    <a:spcPts val="0"/>
                  </a:spcAft>
                  <a:defRPr/>
                </a:pPr>
                <a:endParaRPr lang="fr-BE" sz="1000" dirty="0">
                  <a:solidFill>
                    <a:schemeClr val="bg1"/>
                  </a:solidFill>
                  <a:latin typeface="+mn-lt"/>
                  <a:cs typeface="+mn-cs"/>
                </a:endParaRPr>
              </a:p>
              <a:p>
                <a:pPr algn="ctr" fontAlgn="auto">
                  <a:spcBef>
                    <a:spcPts val="0"/>
                  </a:spcBef>
                  <a:spcAft>
                    <a:spcPts val="0"/>
                  </a:spcAft>
                  <a:defRPr/>
                </a:pPr>
                <a:r>
                  <a:rPr lang="fr-BE" dirty="0">
                    <a:solidFill>
                      <a:schemeClr val="bg1"/>
                    </a:solidFill>
                    <a:latin typeface="+mn-lt"/>
                  </a:rPr>
                  <a:t>Mise à jour du SumEHR, du schéma de médication, ... </a:t>
                </a:r>
              </a:p>
              <a:p>
                <a:pPr fontAlgn="auto">
                  <a:spcBef>
                    <a:spcPts val="0"/>
                  </a:spcBef>
                  <a:spcAft>
                    <a:spcPts val="0"/>
                  </a:spcAft>
                  <a:defRPr/>
                </a:pPr>
                <a:endParaRPr lang="fr-BE" dirty="0">
                  <a:solidFill>
                    <a:schemeClr val="tx1">
                      <a:lumMod val="95000"/>
                      <a:lumOff val="5000"/>
                    </a:schemeClr>
                  </a:solidFill>
                  <a:latin typeface="+mn-lt"/>
                  <a:cs typeface="+mn-cs"/>
                </a:endParaRPr>
              </a:p>
            </p:txBody>
          </p:sp>
        </p:grpSp>
        <p:pic>
          <p:nvPicPr>
            <p:cNvPr id="12310" name="Picture 6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17644" y="1473472"/>
              <a:ext cx="1077103" cy="107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p:cNvGrpSpPr>
            <a:grpSpLocks/>
          </p:cNvGrpSpPr>
          <p:nvPr/>
        </p:nvGrpSpPr>
        <p:grpSpPr bwMode="auto">
          <a:xfrm>
            <a:off x="4189164" y="5300664"/>
            <a:ext cx="3255963" cy="1089025"/>
            <a:chOff x="2952328" y="5301208"/>
            <a:chExt cx="3255987" cy="1088504"/>
          </a:xfrm>
        </p:grpSpPr>
        <p:grpSp>
          <p:nvGrpSpPr>
            <p:cNvPr id="12304" name="Group 70"/>
            <p:cNvGrpSpPr>
              <a:grpSpLocks/>
            </p:cNvGrpSpPr>
            <p:nvPr/>
          </p:nvGrpSpPr>
          <p:grpSpPr bwMode="auto">
            <a:xfrm>
              <a:off x="2952328" y="5301208"/>
              <a:ext cx="3255987" cy="1088504"/>
              <a:chOff x="5508175" y="5117132"/>
              <a:chExt cx="3255987" cy="1088504"/>
            </a:xfrm>
          </p:grpSpPr>
          <p:sp>
            <p:nvSpPr>
              <p:cNvPr id="59" name="Rectangle 58"/>
              <p:cNvSpPr/>
              <p:nvPr/>
            </p:nvSpPr>
            <p:spPr>
              <a:xfrm>
                <a:off x="5508175" y="5117132"/>
                <a:ext cx="1152533" cy="108057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Rectangle 59"/>
              <p:cNvSpPr/>
              <p:nvPr/>
            </p:nvSpPr>
            <p:spPr>
              <a:xfrm>
                <a:off x="6660708" y="5117132"/>
                <a:ext cx="2087578" cy="108057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TextBox 60"/>
              <p:cNvSpPr txBox="1"/>
              <p:nvPr/>
            </p:nvSpPr>
            <p:spPr>
              <a:xfrm>
                <a:off x="6678172" y="5147280"/>
                <a:ext cx="2085990" cy="1058356"/>
              </a:xfrm>
              <a:prstGeom prst="rect">
                <a:avLst/>
              </a:prstGeom>
            </p:spPr>
            <p:txBody>
              <a:bodyPr>
                <a:normAutofit/>
              </a:bodyPr>
              <a:lstStyle/>
              <a:p>
                <a:pPr fontAlgn="auto">
                  <a:spcBef>
                    <a:spcPts val="0"/>
                  </a:spcBef>
                  <a:spcAft>
                    <a:spcPts val="0"/>
                  </a:spcAft>
                  <a:defRPr/>
                </a:pPr>
                <a:endParaRPr lang="fr-BE" sz="1000" dirty="0">
                  <a:solidFill>
                    <a:schemeClr val="bg1"/>
                  </a:solidFill>
                  <a:latin typeface="+mn-lt"/>
                  <a:cs typeface="+mn-cs"/>
                </a:endParaRPr>
              </a:p>
              <a:p>
                <a:pPr algn="ctr" fontAlgn="auto">
                  <a:spcBef>
                    <a:spcPts val="0"/>
                  </a:spcBef>
                  <a:spcAft>
                    <a:spcPts val="0"/>
                  </a:spcAft>
                  <a:defRPr/>
                </a:pPr>
                <a:r>
                  <a:rPr lang="fr-BE" dirty="0">
                    <a:solidFill>
                      <a:schemeClr val="bg1"/>
                    </a:solidFill>
                    <a:latin typeface="+mn-lt"/>
                  </a:rPr>
                  <a:t>Envoi du rapport au détenteur du DMG</a:t>
                </a:r>
              </a:p>
            </p:txBody>
          </p:sp>
        </p:grpSp>
        <p:pic>
          <p:nvPicPr>
            <p:cNvPr id="12305" name="Picture 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41159" y="5322504"/>
              <a:ext cx="1063297" cy="106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7322889" y="3624263"/>
            <a:ext cx="2949575" cy="1090612"/>
            <a:chOff x="6264041" y="3624287"/>
            <a:chExt cx="3169333" cy="1090476"/>
          </a:xfrm>
        </p:grpSpPr>
        <p:grpSp>
          <p:nvGrpSpPr>
            <p:cNvPr id="12299" name="Group 69"/>
            <p:cNvGrpSpPr>
              <a:grpSpLocks/>
            </p:cNvGrpSpPr>
            <p:nvPr/>
          </p:nvGrpSpPr>
          <p:grpSpPr bwMode="auto">
            <a:xfrm>
              <a:off x="6276202" y="3624287"/>
              <a:ext cx="3157172" cy="1090476"/>
              <a:chOff x="5588673" y="1304707"/>
              <a:chExt cx="3702569" cy="1090476"/>
            </a:xfrm>
          </p:grpSpPr>
          <p:sp>
            <p:nvSpPr>
              <p:cNvPr id="51" name="Rectangle 50"/>
              <p:cNvSpPr/>
              <p:nvPr/>
            </p:nvSpPr>
            <p:spPr>
              <a:xfrm>
                <a:off x="5588415" y="1304707"/>
                <a:ext cx="1152258" cy="1079365"/>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Rectangle 51"/>
              <p:cNvSpPr/>
              <p:nvPr/>
            </p:nvSpPr>
            <p:spPr>
              <a:xfrm>
                <a:off x="6750674" y="1315818"/>
                <a:ext cx="2540568" cy="1079365"/>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303" name="TextBox 52"/>
              <p:cNvSpPr txBox="1">
                <a:spLocks noChangeArrowheads="1"/>
              </p:cNvSpPr>
              <p:nvPr/>
            </p:nvSpPr>
            <p:spPr bwMode="auto">
              <a:xfrm>
                <a:off x="6751106" y="1344851"/>
                <a:ext cx="2409466" cy="103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endParaRPr lang="fr-BE" altLang="en-US" sz="1600" dirty="0">
                  <a:solidFill>
                    <a:schemeClr val="bg1"/>
                  </a:solidFill>
                </a:endParaRPr>
              </a:p>
              <a:p>
                <a:r>
                  <a:rPr lang="fr-BE" altLang="en-US" sz="1800" dirty="0">
                    <a:solidFill>
                      <a:schemeClr val="bg1"/>
                    </a:solidFill>
                    <a:latin typeface="+mn-lt"/>
                  </a:rPr>
                  <a:t>Enregistrements</a:t>
                </a:r>
              </a:p>
            </p:txBody>
          </p:sp>
        </p:grpSp>
        <p:pic>
          <p:nvPicPr>
            <p:cNvPr id="12300" name="Picture 1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264041" y="3677967"/>
              <a:ext cx="993471" cy="99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2529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fr-BE"/>
              <a:t>gestion intégrée de plusieurs projets connexes</a:t>
            </a:r>
          </a:p>
          <a:p>
            <a:pPr lvl="1"/>
            <a:r>
              <a:rPr lang="fr-BE"/>
              <a:t>définition des priorités</a:t>
            </a:r>
          </a:p>
          <a:p>
            <a:pPr lvl="1"/>
            <a:r>
              <a:rPr lang="fr-BE"/>
              <a:t>dépendances mutuelles</a:t>
            </a:r>
          </a:p>
          <a:p>
            <a:pPr lvl="1"/>
            <a:r>
              <a:rPr lang="fr-BE"/>
              <a:t>alignement</a:t>
            </a:r>
          </a:p>
          <a:p>
            <a:pPr lvl="1"/>
            <a:r>
              <a:rPr lang="fr-BE"/>
              <a:t>gouvernance</a:t>
            </a:r>
          </a:p>
          <a:p>
            <a:pPr lvl="1"/>
            <a:r>
              <a:rPr lang="fr-BE"/>
              <a:t>responsabilité</a:t>
            </a:r>
          </a:p>
          <a:p>
            <a:pPr lvl="1"/>
            <a:r>
              <a:rPr lang="fr-BE"/>
              <a:t>architecture</a:t>
            </a:r>
          </a:p>
          <a:p>
            <a:pPr lvl="1"/>
            <a:r>
              <a:rPr lang="fr-BE"/>
              <a:t>cohérence financière</a:t>
            </a:r>
          </a:p>
        </p:txBody>
      </p:sp>
      <p:sp>
        <p:nvSpPr>
          <p:cNvPr id="4" name="Title 3"/>
          <p:cNvSpPr>
            <a:spLocks noGrp="1"/>
          </p:cNvSpPr>
          <p:nvPr>
            <p:ph type="title"/>
          </p:nvPr>
        </p:nvSpPr>
        <p:spPr/>
        <p:txBody>
          <a:bodyPr/>
          <a:lstStyle/>
          <a:p>
            <a:r>
              <a:rPr lang="fr-BE"/>
              <a:t>Gestion des programmes</a:t>
            </a:r>
          </a:p>
        </p:txBody>
      </p:sp>
      <p:sp>
        <p:nvSpPr>
          <p:cNvPr id="2" name="Slide Number Placeholder 1"/>
          <p:cNvSpPr>
            <a:spLocks noGrp="1"/>
          </p:cNvSpPr>
          <p:nvPr>
            <p:ph type="sldNum" sz="quarter" idx="12"/>
          </p:nvPr>
        </p:nvSpPr>
        <p:spPr/>
        <p:txBody>
          <a:bodyPr/>
          <a:lstStyle/>
          <a:p>
            <a:fld id="{A7CC3638-A99D-674C-A789-FA84B7E5EA16}" type="slidenum">
              <a:rPr lang="nl-NL" smtClean="0"/>
              <a:pPr/>
              <a:t>90</a:t>
            </a:fld>
            <a:endParaRPr lang="nl-NL" smtClean="0"/>
          </a:p>
        </p:txBody>
      </p:sp>
    </p:spTree>
    <p:extLst>
      <p:ext uri="{BB962C8B-B14F-4D97-AF65-F5344CB8AC3E}">
        <p14:creationId xmlns:p14="http://schemas.microsoft.com/office/powerpoint/2010/main" val="5701438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TIC en tant qu’utilitaire: quelques points d’attention</a:t>
            </a:r>
          </a:p>
        </p:txBody>
      </p:sp>
      <p:sp>
        <p:nvSpPr>
          <p:cNvPr id="6" name="Slide Number Placeholder 5"/>
          <p:cNvSpPr>
            <a:spLocks noGrp="1"/>
          </p:cNvSpPr>
          <p:nvPr>
            <p:ph type="sldNum" sz="quarter" idx="12"/>
          </p:nvPr>
        </p:nvSpPr>
        <p:spPr/>
        <p:txBody>
          <a:bodyPr/>
          <a:lstStyle/>
          <a:p>
            <a:fld id="{A7CC3638-A99D-674C-A789-FA84B7E5EA16}" type="slidenum">
              <a:rPr lang="nl-NL" smtClean="0"/>
              <a:pPr/>
              <a:t>91</a:t>
            </a:fld>
            <a:endParaRPr lang="nl-NL" smtClean="0"/>
          </a:p>
        </p:txBody>
      </p:sp>
      <p:sp>
        <p:nvSpPr>
          <p:cNvPr id="7" name="Hexagon 6"/>
          <p:cNvSpPr/>
          <p:nvPr/>
        </p:nvSpPr>
        <p:spPr>
          <a:xfrm>
            <a:off x="2578789" y="244541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Sourcing</a:t>
            </a:r>
            <a:r>
              <a:rPr lang="fr-BE" dirty="0" smtClean="0"/>
              <a:t> stratégique</a:t>
            </a:r>
            <a:endParaRPr lang="fr-BE" dirty="0"/>
          </a:p>
        </p:txBody>
      </p:sp>
      <p:sp>
        <p:nvSpPr>
          <p:cNvPr id="8" name="Hexagon 7"/>
          <p:cNvSpPr/>
          <p:nvPr/>
        </p:nvSpPr>
        <p:spPr>
          <a:xfrm>
            <a:off x="4089812" y="3218074"/>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Architec-ture</a:t>
            </a:r>
            <a:endParaRPr lang="fr-BE" dirty="0"/>
          </a:p>
        </p:txBody>
      </p:sp>
      <p:sp>
        <p:nvSpPr>
          <p:cNvPr id="9" name="Hexagon 8"/>
          <p:cNvSpPr/>
          <p:nvPr/>
        </p:nvSpPr>
        <p:spPr>
          <a:xfrm>
            <a:off x="2567360" y="3953998"/>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Gouver-nance</a:t>
            </a:r>
            <a:endParaRPr lang="fr-BE" dirty="0"/>
          </a:p>
        </p:txBody>
      </p:sp>
      <p:sp>
        <p:nvSpPr>
          <p:cNvPr id="14" name="Hexagon 13"/>
          <p:cNvSpPr/>
          <p:nvPr/>
        </p:nvSpPr>
        <p:spPr>
          <a:xfrm>
            <a:off x="4081345" y="171356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Gestion des projets &amp; </a:t>
            </a:r>
            <a:r>
              <a:rPr lang="fr-BE" dirty="0" err="1" smtClean="0"/>
              <a:t>program-mes</a:t>
            </a:r>
            <a:endParaRPr lang="fr-BE" dirty="0"/>
          </a:p>
        </p:txBody>
      </p:sp>
    </p:spTree>
    <p:extLst>
      <p:ext uri="{BB962C8B-B14F-4D97-AF65-F5344CB8AC3E}">
        <p14:creationId xmlns:p14="http://schemas.microsoft.com/office/powerpoint/2010/main" val="36159023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Architecture</a:t>
            </a:r>
          </a:p>
        </p:txBody>
      </p:sp>
      <p:sp>
        <p:nvSpPr>
          <p:cNvPr id="2" name="Slide Number Placeholder 1"/>
          <p:cNvSpPr>
            <a:spLocks noGrp="1"/>
          </p:cNvSpPr>
          <p:nvPr>
            <p:ph type="sldNum" sz="quarter" idx="12"/>
          </p:nvPr>
        </p:nvSpPr>
        <p:spPr/>
        <p:txBody>
          <a:bodyPr/>
          <a:lstStyle/>
          <a:p>
            <a:fld id="{A7CC3638-A99D-674C-A789-FA84B7E5EA16}" type="slidenum">
              <a:rPr lang="nl-NL" smtClean="0"/>
              <a:pPr/>
              <a:t>92</a:t>
            </a:fld>
            <a:endParaRPr lang="nl-NL" smtClean="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708" y="1353272"/>
            <a:ext cx="4279663" cy="4905955"/>
          </a:xfrm>
          <a:prstGeom prst="rect">
            <a:avLst/>
          </a:prstGeom>
        </p:spPr>
      </p:pic>
      <p:sp>
        <p:nvSpPr>
          <p:cNvPr id="9" name="TextBox 8"/>
          <p:cNvSpPr txBox="1"/>
          <p:nvPr/>
        </p:nvSpPr>
        <p:spPr>
          <a:xfrm>
            <a:off x="6538832" y="1348800"/>
            <a:ext cx="3860529" cy="5509200"/>
          </a:xfrm>
          <a:prstGeom prst="rect">
            <a:avLst/>
          </a:prstGeom>
          <a:noFill/>
        </p:spPr>
        <p:txBody>
          <a:bodyPr wrap="square" rtlCol="0">
            <a:spAutoFit/>
          </a:bodyPr>
          <a:lstStyle/>
          <a:p>
            <a:pPr marL="285750" indent="-285750">
              <a:buFont typeface="Arial" panose="020B0604020202020204" pitchFamily="34" charset="0"/>
              <a:buChar char="•"/>
            </a:pPr>
            <a:r>
              <a:rPr lang="fr-BE" sz="1600" dirty="0" smtClean="0"/>
              <a:t>permet de</a:t>
            </a:r>
            <a:endParaRPr lang="fr-BE" sz="1600" dirty="0"/>
          </a:p>
          <a:p>
            <a:pPr marL="742950" lvl="1" indent="-285750">
              <a:buFont typeface="Arial" panose="020B0604020202020204" pitchFamily="34" charset="0"/>
              <a:buChar char="•"/>
            </a:pPr>
            <a:r>
              <a:rPr lang="fr-BE" sz="1600" dirty="0" smtClean="0"/>
              <a:t>comprendre </a:t>
            </a:r>
            <a:r>
              <a:rPr lang="fr-BE" sz="1600" dirty="0"/>
              <a:t>comment les technologies de l’information et de la communication sont structurées et pourquoi</a:t>
            </a:r>
          </a:p>
          <a:p>
            <a:pPr marL="742950" lvl="1" indent="-285750">
              <a:buFont typeface="Arial" panose="020B0604020202020204" pitchFamily="34" charset="0"/>
              <a:buChar char="•"/>
            </a:pPr>
            <a:r>
              <a:rPr lang="fr-BE" sz="1600" dirty="0" smtClean="0"/>
              <a:t>décrire </a:t>
            </a:r>
            <a:r>
              <a:rPr lang="fr-BE" sz="1600" dirty="0"/>
              <a:t>comment les différents composants sont structurés et reliés entre eux</a:t>
            </a:r>
          </a:p>
          <a:p>
            <a:pPr marL="742950" lvl="1" indent="-285750">
              <a:buFont typeface="Arial" panose="020B0604020202020204" pitchFamily="34" charset="0"/>
              <a:buChar char="•"/>
            </a:pPr>
            <a:r>
              <a:rPr lang="fr-BE" sz="1600" dirty="0" smtClean="0"/>
              <a:t>piloter </a:t>
            </a:r>
            <a:r>
              <a:rPr lang="fr-BE" sz="1600" dirty="0"/>
              <a:t>l'évolution de la situation au fil du temps</a:t>
            </a:r>
          </a:p>
          <a:p>
            <a:pPr marL="285750" indent="-285750">
              <a:buFont typeface="Arial" panose="020B0604020202020204" pitchFamily="34" charset="0"/>
              <a:buChar char="•"/>
            </a:pPr>
            <a:r>
              <a:rPr lang="fr-BE" sz="1600" dirty="0"/>
              <a:t>objectif</a:t>
            </a:r>
          </a:p>
          <a:p>
            <a:pPr marL="742950" lvl="1" indent="-285750">
              <a:buFont typeface="Arial" panose="020B0604020202020204" pitchFamily="34" charset="0"/>
              <a:buChar char="•"/>
            </a:pPr>
            <a:r>
              <a:rPr lang="fr-BE" sz="1600" dirty="0"/>
              <a:t>maîtrise des coûts: mauvaise architecture et de nombreux changements augmentent les coûts de manière exponentielle</a:t>
            </a:r>
          </a:p>
          <a:p>
            <a:pPr marL="742950" lvl="1" indent="-285750">
              <a:buFont typeface="Arial" panose="020B0604020202020204" pitchFamily="34" charset="0"/>
              <a:buChar char="•"/>
            </a:pPr>
            <a:r>
              <a:rPr lang="fr-BE" sz="1600" dirty="0"/>
              <a:t>temps de mise sur le marché plus rapide</a:t>
            </a:r>
          </a:p>
          <a:p>
            <a:pPr marL="742950" lvl="1" indent="-285750">
              <a:buFont typeface="Arial" panose="020B0604020202020204" pitchFamily="34" charset="0"/>
              <a:buChar char="•"/>
            </a:pPr>
            <a:r>
              <a:rPr lang="fr-BE" sz="1600" dirty="0"/>
              <a:t>meilleure maintenabilité</a:t>
            </a:r>
          </a:p>
          <a:p>
            <a:pPr marL="742950" lvl="1" indent="-285750">
              <a:buFont typeface="Arial" panose="020B0604020202020204" pitchFamily="34" charset="0"/>
              <a:buChar char="•"/>
            </a:pPr>
            <a:r>
              <a:rPr lang="fr-BE" sz="1600" dirty="0"/>
              <a:t>plus grande flexibilité</a:t>
            </a:r>
          </a:p>
          <a:p>
            <a:pPr marL="742950" lvl="1" indent="-285750">
              <a:buFont typeface="Arial" panose="020B0604020202020204" pitchFamily="34" charset="0"/>
              <a:buChar char="•"/>
            </a:pPr>
            <a:r>
              <a:rPr lang="fr-BE" sz="1600" dirty="0"/>
              <a:t>plus grande mobilité</a:t>
            </a:r>
          </a:p>
          <a:p>
            <a:pPr marL="742950" lvl="1" indent="-285750">
              <a:buFont typeface="Arial" panose="020B0604020202020204" pitchFamily="34" charset="0"/>
              <a:buChar char="•"/>
            </a:pPr>
            <a:r>
              <a:rPr lang="fr-BE" sz="1600" dirty="0"/>
              <a:t>plus grande sécurité</a:t>
            </a:r>
          </a:p>
          <a:p>
            <a:pPr marL="742950" lvl="1" indent="-285750">
              <a:buFont typeface="Arial" panose="020B0604020202020204" pitchFamily="34" charset="0"/>
              <a:buChar char="•"/>
            </a:pPr>
            <a:r>
              <a:rPr lang="fr-BE" sz="1600" dirty="0"/>
              <a:t>disponibilité accrue des ressources</a:t>
            </a:r>
          </a:p>
        </p:txBody>
      </p:sp>
    </p:spTree>
    <p:extLst>
      <p:ext uri="{BB962C8B-B14F-4D97-AF65-F5344CB8AC3E}">
        <p14:creationId xmlns:p14="http://schemas.microsoft.com/office/powerpoint/2010/main" val="23169272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3" name="Rectangle 3"/>
          <p:cNvSpPr>
            <a:spLocks noGrp="1" noChangeArrowheads="1"/>
          </p:cNvSpPr>
          <p:nvPr>
            <p:ph sz="quarter" idx="14"/>
          </p:nvPr>
        </p:nvSpPr>
        <p:spPr/>
        <p:txBody>
          <a:bodyPr>
            <a:normAutofit fontScale="85000" lnSpcReduction="20000"/>
          </a:bodyPr>
          <a:lstStyle/>
          <a:p>
            <a:r>
              <a:rPr lang="fr-BE" dirty="0"/>
              <a:t>quoi ?</a:t>
            </a:r>
          </a:p>
          <a:p>
            <a:pPr marL="0" indent="0">
              <a:buNone/>
            </a:pPr>
            <a:r>
              <a:rPr lang="fr-BE" dirty="0"/>
              <a:t>	“Service </a:t>
            </a:r>
            <a:r>
              <a:rPr lang="fr-BE" dirty="0" err="1"/>
              <a:t>Oriented</a:t>
            </a:r>
            <a:r>
              <a:rPr lang="fr-BE" dirty="0"/>
              <a:t> Architecture (SOA) </a:t>
            </a:r>
            <a:r>
              <a:rPr lang="fr-BE" dirty="0" err="1"/>
              <a:t>is</a:t>
            </a:r>
            <a:r>
              <a:rPr lang="fr-BE" dirty="0"/>
              <a:t> a </a:t>
            </a:r>
            <a:r>
              <a:rPr lang="fr-BE" dirty="0" err="1"/>
              <a:t>paradigm</a:t>
            </a:r>
            <a:r>
              <a:rPr lang="fr-BE" dirty="0"/>
              <a:t> for </a:t>
            </a:r>
            <a:r>
              <a:rPr lang="fr-BE" dirty="0" err="1"/>
              <a:t>organizing</a:t>
            </a:r>
            <a:r>
              <a:rPr lang="fr-BE" dirty="0"/>
              <a:t> and </a:t>
            </a:r>
            <a:r>
              <a:rPr lang="fr-BE" dirty="0" err="1"/>
              <a:t>utilizing</a:t>
            </a:r>
            <a:r>
              <a:rPr lang="fr-BE" dirty="0"/>
              <a:t> 	</a:t>
            </a:r>
            <a:r>
              <a:rPr lang="fr-BE" b="1" dirty="0" err="1"/>
              <a:t>distributed</a:t>
            </a:r>
            <a:r>
              <a:rPr lang="fr-BE" b="1" dirty="0"/>
              <a:t> </a:t>
            </a:r>
            <a:r>
              <a:rPr lang="fr-BE" b="1" dirty="0" err="1"/>
              <a:t>capabilities</a:t>
            </a:r>
            <a:r>
              <a:rPr lang="fr-BE" b="1" dirty="0"/>
              <a:t> </a:t>
            </a:r>
            <a:r>
              <a:rPr lang="fr-BE" dirty="0" err="1"/>
              <a:t>that</a:t>
            </a:r>
            <a:r>
              <a:rPr lang="fr-BE" dirty="0"/>
              <a:t> </a:t>
            </a:r>
            <a:r>
              <a:rPr lang="fr-BE" dirty="0" err="1"/>
              <a:t>may</a:t>
            </a:r>
            <a:r>
              <a:rPr lang="fr-BE" dirty="0"/>
              <a:t> </a:t>
            </a:r>
            <a:r>
              <a:rPr lang="fr-BE" dirty="0" err="1"/>
              <a:t>be</a:t>
            </a:r>
            <a:r>
              <a:rPr lang="fr-BE" dirty="0"/>
              <a:t> </a:t>
            </a:r>
            <a:r>
              <a:rPr lang="fr-BE" b="1" dirty="0" err="1"/>
              <a:t>under</a:t>
            </a:r>
            <a:r>
              <a:rPr lang="fr-BE" b="1" dirty="0"/>
              <a:t> the control of </a:t>
            </a:r>
            <a:r>
              <a:rPr lang="fr-BE" b="1" dirty="0" err="1"/>
              <a:t>different</a:t>
            </a:r>
            <a:r>
              <a:rPr lang="fr-BE" b="1" dirty="0"/>
              <a:t> </a:t>
            </a:r>
            <a:r>
              <a:rPr lang="fr-BE" b="1" dirty="0" err="1"/>
              <a:t>ownership</a:t>
            </a:r>
            <a:r>
              <a:rPr lang="fr-BE" b="1" dirty="0"/>
              <a:t> 	</a:t>
            </a:r>
            <a:r>
              <a:rPr lang="fr-BE" b="1" dirty="0" err="1"/>
              <a:t>domains</a:t>
            </a:r>
            <a:r>
              <a:rPr lang="fr-BE" dirty="0"/>
              <a:t>. It </a:t>
            </a:r>
            <a:r>
              <a:rPr lang="fr-BE" dirty="0" err="1"/>
              <a:t>provides</a:t>
            </a:r>
            <a:r>
              <a:rPr lang="fr-BE" dirty="0"/>
              <a:t> a </a:t>
            </a:r>
            <a:r>
              <a:rPr lang="fr-BE" dirty="0" err="1"/>
              <a:t>uniform</a:t>
            </a:r>
            <a:r>
              <a:rPr lang="fr-BE" dirty="0"/>
              <a:t> </a:t>
            </a:r>
            <a:r>
              <a:rPr lang="fr-BE" dirty="0" err="1"/>
              <a:t>means</a:t>
            </a:r>
            <a:r>
              <a:rPr lang="fr-BE" dirty="0"/>
              <a:t> to </a:t>
            </a:r>
            <a:r>
              <a:rPr lang="fr-BE" dirty="0" err="1"/>
              <a:t>offer</a:t>
            </a:r>
            <a:r>
              <a:rPr lang="fr-BE" dirty="0"/>
              <a:t>, </a:t>
            </a:r>
            <a:r>
              <a:rPr lang="fr-BE" dirty="0" err="1"/>
              <a:t>discover</a:t>
            </a:r>
            <a:r>
              <a:rPr lang="fr-BE" dirty="0"/>
              <a:t>, </a:t>
            </a:r>
            <a:r>
              <a:rPr lang="fr-BE" dirty="0" err="1"/>
              <a:t>interact</a:t>
            </a:r>
            <a:r>
              <a:rPr lang="fr-BE" dirty="0"/>
              <a:t> </a:t>
            </a:r>
            <a:r>
              <a:rPr lang="fr-BE" dirty="0" err="1"/>
              <a:t>with</a:t>
            </a:r>
            <a:r>
              <a:rPr lang="fr-BE" dirty="0"/>
              <a:t> and use 	</a:t>
            </a:r>
            <a:r>
              <a:rPr lang="fr-BE" dirty="0" err="1"/>
              <a:t>capabilities</a:t>
            </a:r>
            <a:r>
              <a:rPr lang="fr-BE" dirty="0"/>
              <a:t> to </a:t>
            </a:r>
            <a:r>
              <a:rPr lang="fr-BE" dirty="0" err="1"/>
              <a:t>produce</a:t>
            </a:r>
            <a:r>
              <a:rPr lang="fr-BE" dirty="0"/>
              <a:t> </a:t>
            </a:r>
            <a:r>
              <a:rPr lang="fr-BE" dirty="0" err="1"/>
              <a:t>desired</a:t>
            </a:r>
            <a:r>
              <a:rPr lang="fr-BE" dirty="0"/>
              <a:t> </a:t>
            </a:r>
            <a:r>
              <a:rPr lang="fr-BE" dirty="0" err="1"/>
              <a:t>effects</a:t>
            </a:r>
            <a:r>
              <a:rPr lang="fr-BE" dirty="0"/>
              <a:t> consistent </a:t>
            </a:r>
            <a:r>
              <a:rPr lang="fr-BE" dirty="0" err="1"/>
              <a:t>with</a:t>
            </a:r>
            <a:r>
              <a:rPr lang="fr-BE" dirty="0"/>
              <a:t> </a:t>
            </a:r>
            <a:r>
              <a:rPr lang="fr-BE" dirty="0" err="1"/>
              <a:t>measurable</a:t>
            </a:r>
            <a:r>
              <a:rPr lang="fr-BE" dirty="0"/>
              <a:t> </a:t>
            </a:r>
            <a:r>
              <a:rPr lang="fr-BE" dirty="0" err="1"/>
              <a:t>preconditions</a:t>
            </a:r>
            <a:r>
              <a:rPr lang="fr-BE" dirty="0"/>
              <a:t> 	and </a:t>
            </a:r>
            <a:r>
              <a:rPr lang="fr-BE" dirty="0" smtClean="0"/>
              <a:t>	expectations</a:t>
            </a:r>
            <a:r>
              <a:rPr lang="fr-BE" dirty="0"/>
              <a:t>. This style of architecture </a:t>
            </a:r>
            <a:r>
              <a:rPr lang="fr-BE" b="1" dirty="0" err="1"/>
              <a:t>promotes</a:t>
            </a:r>
            <a:r>
              <a:rPr lang="fr-BE" b="1" dirty="0"/>
              <a:t> </a:t>
            </a:r>
            <a:r>
              <a:rPr lang="fr-BE" b="1" dirty="0" err="1"/>
              <a:t>reuse</a:t>
            </a:r>
            <a:r>
              <a:rPr lang="fr-BE" b="1" dirty="0"/>
              <a:t> </a:t>
            </a:r>
            <a:r>
              <a:rPr lang="fr-BE" dirty="0"/>
              <a:t>at the macro 	(service) </a:t>
            </a:r>
            <a:r>
              <a:rPr lang="fr-BE" dirty="0" err="1"/>
              <a:t>level</a:t>
            </a:r>
            <a:r>
              <a:rPr lang="fr-BE" dirty="0"/>
              <a:t> </a:t>
            </a:r>
            <a:r>
              <a:rPr lang="fr-BE" dirty="0" err="1"/>
              <a:t>rather</a:t>
            </a:r>
            <a:r>
              <a:rPr lang="fr-BE" dirty="0"/>
              <a:t> </a:t>
            </a:r>
            <a:r>
              <a:rPr lang="fr-BE" dirty="0" err="1"/>
              <a:t>than</a:t>
            </a:r>
            <a:r>
              <a:rPr lang="fr-BE" dirty="0"/>
              <a:t> micro </a:t>
            </a:r>
            <a:r>
              <a:rPr lang="fr-BE" dirty="0" err="1"/>
              <a:t>levels</a:t>
            </a:r>
            <a:r>
              <a:rPr lang="fr-BE" dirty="0"/>
              <a:t> (</a:t>
            </a:r>
            <a:r>
              <a:rPr lang="fr-BE" dirty="0" err="1"/>
              <a:t>eg</a:t>
            </a:r>
            <a:r>
              <a:rPr lang="fr-BE" dirty="0"/>
              <a:t>. </a:t>
            </a:r>
            <a:r>
              <a:rPr lang="fr-BE" dirty="0" err="1"/>
              <a:t>objects</a:t>
            </a:r>
            <a:r>
              <a:rPr lang="fr-BE" dirty="0"/>
              <a:t>). It </a:t>
            </a:r>
            <a:r>
              <a:rPr lang="fr-BE" dirty="0" err="1"/>
              <a:t>also</a:t>
            </a:r>
            <a:r>
              <a:rPr lang="fr-BE" dirty="0"/>
              <a:t> </a:t>
            </a:r>
            <a:r>
              <a:rPr lang="fr-BE" b="1" dirty="0" err="1"/>
              <a:t>makes</a:t>
            </a:r>
            <a:r>
              <a:rPr lang="fr-BE" b="1" dirty="0"/>
              <a:t> 	</a:t>
            </a:r>
            <a:r>
              <a:rPr lang="fr-BE" b="1" dirty="0" err="1"/>
              <a:t>interconnection</a:t>
            </a:r>
            <a:r>
              <a:rPr lang="fr-BE" b="1" dirty="0"/>
              <a:t> 	of </a:t>
            </a:r>
            <a:r>
              <a:rPr lang="fr-BE" b="1" dirty="0" err="1"/>
              <a:t>existing</a:t>
            </a:r>
            <a:r>
              <a:rPr lang="fr-BE" b="1" dirty="0"/>
              <a:t> IT </a:t>
            </a:r>
            <a:r>
              <a:rPr lang="fr-BE" b="1" dirty="0" err="1"/>
              <a:t>assets</a:t>
            </a:r>
            <a:r>
              <a:rPr lang="fr-BE" b="1" dirty="0"/>
              <a:t> trivial</a:t>
            </a:r>
            <a:r>
              <a:rPr lang="fr-BE" dirty="0"/>
              <a:t>.” (OASIS Reference Group)</a:t>
            </a:r>
          </a:p>
          <a:p>
            <a:pPr marL="0" indent="0">
              <a:buNone/>
            </a:pPr>
            <a:r>
              <a:rPr lang="fr-BE" dirty="0"/>
              <a:t>	</a:t>
            </a:r>
          </a:p>
          <a:p>
            <a:r>
              <a:rPr lang="fr-BE" dirty="0"/>
              <a:t>caractéristiques</a:t>
            </a:r>
          </a:p>
          <a:p>
            <a:pPr lvl="1"/>
            <a:r>
              <a:rPr lang="fr-BE" dirty="0"/>
              <a:t>orienté services</a:t>
            </a:r>
          </a:p>
          <a:p>
            <a:pPr lvl="1"/>
            <a:r>
              <a:rPr lang="fr-BE" dirty="0"/>
              <a:t>modulaire</a:t>
            </a:r>
          </a:p>
          <a:p>
            <a:pPr lvl="1"/>
            <a:r>
              <a:rPr lang="fr-BE" dirty="0"/>
              <a:t>interopérable (basé sur des spécifications ou standards ouverts)</a:t>
            </a:r>
          </a:p>
          <a:p>
            <a:pPr lvl="1"/>
            <a:r>
              <a:rPr lang="fr-BE" dirty="0"/>
              <a:t>extensible</a:t>
            </a:r>
          </a:p>
          <a:p>
            <a:pPr lvl="1"/>
            <a:r>
              <a:rPr lang="fr-BE" dirty="0"/>
              <a:t>en couches</a:t>
            </a:r>
          </a:p>
          <a:p>
            <a:pPr lvl="1"/>
            <a:r>
              <a:rPr lang="fr-BE" dirty="0"/>
              <a:t>basé sur la réutilisation de composants et de données	</a:t>
            </a:r>
          </a:p>
        </p:txBody>
      </p:sp>
      <p:sp>
        <p:nvSpPr>
          <p:cNvPr id="844802" name="Rectangle 2"/>
          <p:cNvSpPr>
            <a:spLocks noGrp="1" noChangeArrowheads="1"/>
          </p:cNvSpPr>
          <p:nvPr>
            <p:ph type="title"/>
          </p:nvPr>
        </p:nvSpPr>
        <p:spPr/>
        <p:txBody>
          <a:bodyPr/>
          <a:lstStyle/>
          <a:p>
            <a:r>
              <a:rPr lang="fr-BE"/>
              <a:t>Architecture Orientée Service (SOA)</a:t>
            </a:r>
          </a:p>
        </p:txBody>
      </p:sp>
      <p:sp>
        <p:nvSpPr>
          <p:cNvPr id="4" name="Slide Number Placeholder 1"/>
          <p:cNvSpPr>
            <a:spLocks noGrp="1"/>
          </p:cNvSpPr>
          <p:nvPr>
            <p:ph type="sldNum" sz="quarter" idx="12"/>
          </p:nvPr>
        </p:nvSpPr>
        <p:spPr/>
        <p:txBody>
          <a:bodyPr/>
          <a:lstStyle/>
          <a:p>
            <a:fld id="{A7CC3638-A99D-674C-A789-FA84B7E5EA16}" type="slidenum">
              <a:rPr lang="nl-NL" smtClean="0"/>
              <a:pPr/>
              <a:t>93</a:t>
            </a:fld>
            <a:endParaRPr lang="nl-NL" smtClean="0"/>
          </a:p>
        </p:txBody>
      </p:sp>
    </p:spTree>
    <p:extLst>
      <p:ext uri="{BB962C8B-B14F-4D97-AF65-F5344CB8AC3E}">
        <p14:creationId xmlns:p14="http://schemas.microsoft.com/office/powerpoint/2010/main" val="25252307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Architecture Orientée Service (SOA)</a:t>
            </a:r>
          </a:p>
        </p:txBody>
      </p:sp>
      <p:sp>
        <p:nvSpPr>
          <p:cNvPr id="2" name="Slide Number Placeholder 1"/>
          <p:cNvSpPr>
            <a:spLocks noGrp="1"/>
          </p:cNvSpPr>
          <p:nvPr>
            <p:ph type="sldNum" sz="quarter" idx="12"/>
          </p:nvPr>
        </p:nvSpPr>
        <p:spPr/>
        <p:txBody>
          <a:bodyPr/>
          <a:lstStyle/>
          <a:p>
            <a:fld id="{A7CC3638-A99D-674C-A789-FA84B7E5EA16}" type="slidenum">
              <a:rPr lang="nl-NL" smtClean="0"/>
              <a:pPr/>
              <a:t>94</a:t>
            </a:fld>
            <a:endParaRPr lang="nl-NL"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763" y="1563006"/>
            <a:ext cx="7961513" cy="4571100"/>
          </a:xfrm>
          <a:prstGeom prst="rect">
            <a:avLst/>
          </a:prstGeom>
        </p:spPr>
      </p:pic>
    </p:spTree>
    <p:extLst>
      <p:ext uri="{BB962C8B-B14F-4D97-AF65-F5344CB8AC3E}">
        <p14:creationId xmlns:p14="http://schemas.microsoft.com/office/powerpoint/2010/main" val="38105552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Architecture Orientée Service (SOA)</a:t>
            </a:r>
          </a:p>
        </p:txBody>
      </p:sp>
      <p:sp>
        <p:nvSpPr>
          <p:cNvPr id="2" name="Slide Number Placeholder 1"/>
          <p:cNvSpPr>
            <a:spLocks noGrp="1"/>
          </p:cNvSpPr>
          <p:nvPr>
            <p:ph type="sldNum" sz="quarter" idx="12"/>
          </p:nvPr>
        </p:nvSpPr>
        <p:spPr/>
        <p:txBody>
          <a:bodyPr/>
          <a:lstStyle/>
          <a:p>
            <a:fld id="{A7CC3638-A99D-674C-A789-FA84B7E5EA16}" type="slidenum">
              <a:rPr lang="nl-NL" smtClean="0"/>
              <a:pPr/>
              <a:t>95</a:t>
            </a:fld>
            <a:endParaRPr lang="nl-NL"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087" y="1437198"/>
            <a:ext cx="7798634" cy="4994512"/>
          </a:xfrm>
          <a:prstGeom prst="rect">
            <a:avLst/>
          </a:prstGeom>
        </p:spPr>
      </p:pic>
    </p:spTree>
    <p:extLst>
      <p:ext uri="{BB962C8B-B14F-4D97-AF65-F5344CB8AC3E}">
        <p14:creationId xmlns:p14="http://schemas.microsoft.com/office/powerpoint/2010/main" val="22925859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TIC en tant qu’utilitaire: quelques points d’attention</a:t>
            </a:r>
          </a:p>
        </p:txBody>
      </p:sp>
      <p:sp>
        <p:nvSpPr>
          <p:cNvPr id="6" name="Slide Number Placeholder 5"/>
          <p:cNvSpPr>
            <a:spLocks noGrp="1"/>
          </p:cNvSpPr>
          <p:nvPr>
            <p:ph type="sldNum" sz="quarter" idx="12"/>
          </p:nvPr>
        </p:nvSpPr>
        <p:spPr/>
        <p:txBody>
          <a:bodyPr/>
          <a:lstStyle/>
          <a:p>
            <a:fld id="{A7CC3638-A99D-674C-A789-FA84B7E5EA16}" type="slidenum">
              <a:rPr lang="nl-NL" smtClean="0"/>
              <a:pPr/>
              <a:t>96</a:t>
            </a:fld>
            <a:endParaRPr lang="nl-NL" smtClean="0"/>
          </a:p>
        </p:txBody>
      </p:sp>
      <p:sp>
        <p:nvSpPr>
          <p:cNvPr id="7" name="Hexagon 6"/>
          <p:cNvSpPr/>
          <p:nvPr/>
        </p:nvSpPr>
        <p:spPr>
          <a:xfrm>
            <a:off x="2578789" y="251209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Sourcing</a:t>
            </a:r>
            <a:r>
              <a:rPr lang="fr-BE" dirty="0" smtClean="0"/>
              <a:t> stratégique</a:t>
            </a:r>
            <a:endParaRPr lang="fr-BE" dirty="0"/>
          </a:p>
        </p:txBody>
      </p:sp>
      <p:sp>
        <p:nvSpPr>
          <p:cNvPr id="8" name="Hexagon 7"/>
          <p:cNvSpPr/>
          <p:nvPr/>
        </p:nvSpPr>
        <p:spPr>
          <a:xfrm>
            <a:off x="4089812" y="328474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Architec-ture</a:t>
            </a:r>
            <a:endParaRPr lang="fr-BE" dirty="0"/>
          </a:p>
        </p:txBody>
      </p:sp>
      <p:sp>
        <p:nvSpPr>
          <p:cNvPr id="9" name="Hexagon 8"/>
          <p:cNvSpPr/>
          <p:nvPr/>
        </p:nvSpPr>
        <p:spPr>
          <a:xfrm>
            <a:off x="2567360" y="402067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Gouver-nance</a:t>
            </a:r>
            <a:endParaRPr lang="fr-BE" dirty="0"/>
          </a:p>
        </p:txBody>
      </p:sp>
      <p:sp>
        <p:nvSpPr>
          <p:cNvPr id="11" name="Hexagon 10"/>
          <p:cNvSpPr/>
          <p:nvPr/>
        </p:nvSpPr>
        <p:spPr>
          <a:xfrm>
            <a:off x="4089812" y="479809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Standards ouverts</a:t>
            </a:r>
          </a:p>
        </p:txBody>
      </p:sp>
      <p:sp>
        <p:nvSpPr>
          <p:cNvPr id="14" name="Hexagon 13"/>
          <p:cNvSpPr/>
          <p:nvPr/>
        </p:nvSpPr>
        <p:spPr>
          <a:xfrm>
            <a:off x="4081345" y="178024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Gestion des projets &amp; </a:t>
            </a:r>
            <a:r>
              <a:rPr lang="fr-BE" dirty="0" err="1" smtClean="0"/>
              <a:t>program-mes</a:t>
            </a:r>
            <a:endParaRPr lang="fr-BE" dirty="0"/>
          </a:p>
        </p:txBody>
      </p:sp>
    </p:spTree>
    <p:extLst>
      <p:ext uri="{BB962C8B-B14F-4D97-AF65-F5344CB8AC3E}">
        <p14:creationId xmlns:p14="http://schemas.microsoft.com/office/powerpoint/2010/main" val="6029942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a:bodyPr>
          <a:lstStyle/>
          <a:p>
            <a:r>
              <a:rPr lang="fr-BE"/>
              <a:t>caractéristiques</a:t>
            </a:r>
          </a:p>
          <a:p>
            <a:pPr lvl="1"/>
            <a:r>
              <a:rPr lang="fr-BE"/>
              <a:t>disponibles publiquement</a:t>
            </a:r>
          </a:p>
          <a:p>
            <a:pPr lvl="1"/>
            <a:r>
              <a:rPr lang="fr-BE"/>
              <a:t>les spécifications peuvent être appliquées et utilisées sans devoir payer de droits de licence</a:t>
            </a:r>
          </a:p>
          <a:p>
            <a:r>
              <a:rPr lang="fr-BE"/>
              <a:t>avantages</a:t>
            </a:r>
          </a:p>
          <a:p>
            <a:pPr lvl="1"/>
            <a:r>
              <a:rPr lang="fr-BE"/>
              <a:t>meilleure échangeabilité d’informations entre systèmes d'informations</a:t>
            </a:r>
          </a:p>
          <a:p>
            <a:pPr lvl="1"/>
            <a:r>
              <a:rPr lang="fr-BE"/>
              <a:t>meilleure remplaçabilité de composants de systèmes d'informations</a:t>
            </a:r>
          </a:p>
          <a:p>
            <a:pPr lvl="1"/>
            <a:r>
              <a:rPr lang="fr-BE"/>
              <a:t>garantie de la pérennité</a:t>
            </a:r>
          </a:p>
          <a:p>
            <a:pPr lvl="1"/>
            <a:r>
              <a:rPr lang="fr-BE"/>
              <a:t>plus grande liberté de choix des fournisseurs (et donc une dépendance moindre de ces derniers)</a:t>
            </a:r>
          </a:p>
          <a:p>
            <a:r>
              <a:rPr lang="fr-BE"/>
              <a:t>différents domaines et différents organismes de normalisation</a:t>
            </a:r>
          </a:p>
          <a:p>
            <a:pPr lvl="1"/>
            <a:endParaRPr lang="nl-NL" dirty="0" smtClean="0"/>
          </a:p>
          <a:p>
            <a:pPr lvl="1"/>
            <a:endParaRPr lang="fr-BE" dirty="0"/>
          </a:p>
        </p:txBody>
      </p:sp>
      <p:sp>
        <p:nvSpPr>
          <p:cNvPr id="4" name="Title 3"/>
          <p:cNvSpPr>
            <a:spLocks noGrp="1"/>
          </p:cNvSpPr>
          <p:nvPr>
            <p:ph type="title"/>
          </p:nvPr>
        </p:nvSpPr>
        <p:spPr/>
        <p:txBody>
          <a:bodyPr/>
          <a:lstStyle/>
          <a:p>
            <a:r>
              <a:rPr lang="fr-BE"/>
              <a:t>Standards ouverts</a:t>
            </a:r>
          </a:p>
        </p:txBody>
      </p:sp>
      <p:sp>
        <p:nvSpPr>
          <p:cNvPr id="2" name="Slide Number Placeholder 1"/>
          <p:cNvSpPr>
            <a:spLocks noGrp="1"/>
          </p:cNvSpPr>
          <p:nvPr>
            <p:ph type="sldNum" sz="quarter" idx="12"/>
          </p:nvPr>
        </p:nvSpPr>
        <p:spPr/>
        <p:txBody>
          <a:bodyPr/>
          <a:lstStyle/>
          <a:p>
            <a:fld id="{A7CC3638-A99D-674C-A789-FA84B7E5EA16}" type="slidenum">
              <a:rPr lang="nl-NL" smtClean="0"/>
              <a:pPr/>
              <a:t>97</a:t>
            </a:fld>
            <a:endParaRPr lang="nl-NL" smtClean="0"/>
          </a:p>
        </p:txBody>
      </p:sp>
    </p:spTree>
    <p:extLst>
      <p:ext uri="{BB962C8B-B14F-4D97-AF65-F5344CB8AC3E}">
        <p14:creationId xmlns:p14="http://schemas.microsoft.com/office/powerpoint/2010/main" val="20940684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a:t>TIC en tant qu’utilitaire: quelques points d’attention</a:t>
            </a:r>
          </a:p>
        </p:txBody>
      </p:sp>
      <p:sp>
        <p:nvSpPr>
          <p:cNvPr id="6" name="Slide Number Placeholder 5"/>
          <p:cNvSpPr>
            <a:spLocks noGrp="1"/>
          </p:cNvSpPr>
          <p:nvPr>
            <p:ph type="sldNum" sz="quarter" idx="12"/>
          </p:nvPr>
        </p:nvSpPr>
        <p:spPr/>
        <p:txBody>
          <a:bodyPr/>
          <a:lstStyle/>
          <a:p>
            <a:fld id="{A7CC3638-A99D-674C-A789-FA84B7E5EA16}" type="slidenum">
              <a:rPr lang="nl-NL" smtClean="0"/>
              <a:pPr/>
              <a:t>98</a:t>
            </a:fld>
            <a:endParaRPr lang="nl-NL" smtClean="0"/>
          </a:p>
        </p:txBody>
      </p:sp>
      <p:sp>
        <p:nvSpPr>
          <p:cNvPr id="7" name="Hexagon 6"/>
          <p:cNvSpPr/>
          <p:nvPr/>
        </p:nvSpPr>
        <p:spPr>
          <a:xfrm>
            <a:off x="2578789" y="227396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Sourcing</a:t>
            </a:r>
            <a:r>
              <a:rPr lang="fr-BE" dirty="0" smtClean="0"/>
              <a:t> stratégique</a:t>
            </a:r>
            <a:endParaRPr lang="fr-BE" dirty="0"/>
          </a:p>
        </p:txBody>
      </p:sp>
      <p:sp>
        <p:nvSpPr>
          <p:cNvPr id="8" name="Hexagon 7"/>
          <p:cNvSpPr/>
          <p:nvPr/>
        </p:nvSpPr>
        <p:spPr>
          <a:xfrm>
            <a:off x="4089812" y="3046624"/>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Architect-ure</a:t>
            </a:r>
            <a:endParaRPr lang="fr-BE" dirty="0"/>
          </a:p>
        </p:txBody>
      </p:sp>
      <p:sp>
        <p:nvSpPr>
          <p:cNvPr id="9" name="Hexagon 8"/>
          <p:cNvSpPr/>
          <p:nvPr/>
        </p:nvSpPr>
        <p:spPr>
          <a:xfrm>
            <a:off x="2567360" y="3782548"/>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Gouver-nance</a:t>
            </a:r>
            <a:endParaRPr lang="fr-BE" dirty="0"/>
          </a:p>
        </p:txBody>
      </p:sp>
      <p:sp>
        <p:nvSpPr>
          <p:cNvPr id="11" name="Hexagon 10"/>
          <p:cNvSpPr/>
          <p:nvPr/>
        </p:nvSpPr>
        <p:spPr>
          <a:xfrm>
            <a:off x="4089812" y="455996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Standards ouverts</a:t>
            </a:r>
          </a:p>
        </p:txBody>
      </p:sp>
      <p:sp>
        <p:nvSpPr>
          <p:cNvPr id="13" name="Hexagon 12"/>
          <p:cNvSpPr/>
          <p:nvPr/>
        </p:nvSpPr>
        <p:spPr>
          <a:xfrm>
            <a:off x="5586863" y="2273967"/>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Dévelop-pement</a:t>
            </a:r>
            <a:r>
              <a:rPr lang="fr-BE" dirty="0" smtClean="0"/>
              <a:t> </a:t>
            </a:r>
            <a:r>
              <a:rPr lang="fr-BE" dirty="0"/>
              <a:t>agile</a:t>
            </a:r>
          </a:p>
        </p:txBody>
      </p:sp>
      <p:sp>
        <p:nvSpPr>
          <p:cNvPr id="14" name="Hexagon 13"/>
          <p:cNvSpPr/>
          <p:nvPr/>
        </p:nvSpPr>
        <p:spPr>
          <a:xfrm>
            <a:off x="4081345" y="154211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Gestion des projets &amp; </a:t>
            </a:r>
            <a:r>
              <a:rPr lang="fr-BE" dirty="0" err="1" smtClean="0"/>
              <a:t>program-mes</a:t>
            </a:r>
            <a:endParaRPr lang="fr-BE" dirty="0"/>
          </a:p>
        </p:txBody>
      </p:sp>
    </p:spTree>
    <p:extLst>
      <p:ext uri="{BB962C8B-B14F-4D97-AF65-F5344CB8AC3E}">
        <p14:creationId xmlns:p14="http://schemas.microsoft.com/office/powerpoint/2010/main" val="3657509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a:t>Traditionnel: méthode </a:t>
            </a:r>
            <a:r>
              <a:rPr lang="fr-BE" dirty="0" smtClean="0"/>
              <a:t>en </a:t>
            </a:r>
            <a:r>
              <a:rPr lang="fr-BE" dirty="0"/>
              <a:t>cascade</a:t>
            </a:r>
          </a:p>
        </p:txBody>
      </p:sp>
      <p:sp>
        <p:nvSpPr>
          <p:cNvPr id="2" name="Slide Number Placeholder 1"/>
          <p:cNvSpPr>
            <a:spLocks noGrp="1"/>
          </p:cNvSpPr>
          <p:nvPr>
            <p:ph type="sldNum" sz="quarter" idx="12"/>
          </p:nvPr>
        </p:nvSpPr>
        <p:spPr/>
        <p:txBody>
          <a:bodyPr/>
          <a:lstStyle/>
          <a:p>
            <a:fld id="{A7CC3638-A99D-674C-A789-FA84B7E5EA16}" type="slidenum">
              <a:rPr lang="nl-NL" smtClean="0"/>
              <a:pPr/>
              <a:t>99</a:t>
            </a:fld>
            <a:endParaRPr lang="nl-NL" smtClean="0"/>
          </a:p>
        </p:txBody>
      </p:sp>
      <p:sp>
        <p:nvSpPr>
          <p:cNvPr id="9" name="Rounded Rectangle 8"/>
          <p:cNvSpPr/>
          <p:nvPr/>
        </p:nvSpPr>
        <p:spPr>
          <a:xfrm>
            <a:off x="2128838" y="1592264"/>
            <a:ext cx="1915064" cy="6211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analyse &amp; plan</a:t>
            </a:r>
          </a:p>
        </p:txBody>
      </p:sp>
      <p:sp>
        <p:nvSpPr>
          <p:cNvPr id="10" name="Rounded Rectangle 9"/>
          <p:cNvSpPr/>
          <p:nvPr/>
        </p:nvSpPr>
        <p:spPr>
          <a:xfrm>
            <a:off x="3126926" y="2253625"/>
            <a:ext cx="1915064" cy="6211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design</a:t>
            </a:r>
          </a:p>
        </p:txBody>
      </p:sp>
      <p:sp>
        <p:nvSpPr>
          <p:cNvPr id="11" name="Rounded Rectangle 10"/>
          <p:cNvSpPr/>
          <p:nvPr/>
        </p:nvSpPr>
        <p:spPr>
          <a:xfrm>
            <a:off x="4043826" y="2904306"/>
            <a:ext cx="1915064" cy="6211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build</a:t>
            </a:r>
          </a:p>
        </p:txBody>
      </p:sp>
      <p:sp>
        <p:nvSpPr>
          <p:cNvPr id="12" name="Rounded Rectangle 11"/>
          <p:cNvSpPr/>
          <p:nvPr/>
        </p:nvSpPr>
        <p:spPr>
          <a:xfrm>
            <a:off x="5041990" y="3561661"/>
            <a:ext cx="1915064" cy="6211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test</a:t>
            </a:r>
          </a:p>
        </p:txBody>
      </p:sp>
      <p:sp>
        <p:nvSpPr>
          <p:cNvPr id="13" name="Rounded Rectangle 12"/>
          <p:cNvSpPr/>
          <p:nvPr/>
        </p:nvSpPr>
        <p:spPr>
          <a:xfrm>
            <a:off x="5971276" y="4219889"/>
            <a:ext cx="1915064" cy="6211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correct</a:t>
            </a:r>
          </a:p>
        </p:txBody>
      </p:sp>
      <p:sp>
        <p:nvSpPr>
          <p:cNvPr id="14" name="Rounded Rectangle 13"/>
          <p:cNvSpPr/>
          <p:nvPr/>
        </p:nvSpPr>
        <p:spPr>
          <a:xfrm>
            <a:off x="6955871" y="4873440"/>
            <a:ext cx="1915064" cy="6211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test</a:t>
            </a:r>
          </a:p>
        </p:txBody>
      </p:sp>
      <p:sp>
        <p:nvSpPr>
          <p:cNvPr id="15" name="Rounded Rectangle 14"/>
          <p:cNvSpPr/>
          <p:nvPr/>
        </p:nvSpPr>
        <p:spPr>
          <a:xfrm>
            <a:off x="7913403" y="5529179"/>
            <a:ext cx="1915064" cy="6211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deploy</a:t>
            </a:r>
          </a:p>
        </p:txBody>
      </p:sp>
      <p:sp>
        <p:nvSpPr>
          <p:cNvPr id="16" name="Bent Arrow 15"/>
          <p:cNvSpPr/>
          <p:nvPr/>
        </p:nvSpPr>
        <p:spPr>
          <a:xfrm rot="5400000">
            <a:off x="4026388" y="1902814"/>
            <a:ext cx="345581" cy="31055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Bent Arrow 16"/>
          <p:cNvSpPr/>
          <p:nvPr/>
        </p:nvSpPr>
        <p:spPr>
          <a:xfrm rot="5400000">
            <a:off x="5024476" y="2546660"/>
            <a:ext cx="345581" cy="31055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8" name="Bent Arrow 17"/>
          <p:cNvSpPr/>
          <p:nvPr/>
        </p:nvSpPr>
        <p:spPr>
          <a:xfrm rot="5400000">
            <a:off x="5953762" y="3204572"/>
            <a:ext cx="345581" cy="31055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9" name="Bent Arrow 18"/>
          <p:cNvSpPr/>
          <p:nvPr/>
        </p:nvSpPr>
        <p:spPr>
          <a:xfrm rot="5400000">
            <a:off x="6939540" y="3854696"/>
            <a:ext cx="345581" cy="31055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0" name="Bent Arrow 19"/>
          <p:cNvSpPr/>
          <p:nvPr/>
        </p:nvSpPr>
        <p:spPr>
          <a:xfrm rot="5400000">
            <a:off x="7868826" y="4512924"/>
            <a:ext cx="345581" cy="31055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1" name="Bent Arrow 20"/>
          <p:cNvSpPr/>
          <p:nvPr/>
        </p:nvSpPr>
        <p:spPr>
          <a:xfrm rot="5400000">
            <a:off x="8853421" y="5173512"/>
            <a:ext cx="345581" cy="31055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998777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1_Custom Desig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1508</TotalTime>
  <Words>5373</Words>
  <Application>Microsoft Office PowerPoint</Application>
  <PresentationFormat>Widescreen</PresentationFormat>
  <Paragraphs>1229</Paragraphs>
  <Slides>115</Slides>
  <Notes>41</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115</vt:i4>
      </vt:variant>
    </vt:vector>
  </HeadingPairs>
  <TitlesOfParts>
    <vt:vector size="122" baseType="lpstr">
      <vt:lpstr>Arial</vt:lpstr>
      <vt:lpstr>Arial Black</vt:lpstr>
      <vt:lpstr>Calibri</vt:lpstr>
      <vt:lpstr>Calibri Light</vt:lpstr>
      <vt:lpstr>Roboto</vt:lpstr>
      <vt:lpstr>Wingdings</vt:lpstr>
      <vt:lpstr>1_Custom Designs</vt:lpstr>
      <vt:lpstr>Emploi des TIC pour une administration chaleureuse</vt:lpstr>
      <vt:lpstr>Plan de l'exposé</vt:lpstr>
      <vt:lpstr>TIC en tant que facilitateur</vt:lpstr>
      <vt:lpstr>Avantages stratégiques possibles</vt:lpstr>
      <vt:lpstr>Avantages stratégiques possibles</vt:lpstr>
      <vt:lpstr>Exemple: plate-forme eHealth</vt:lpstr>
      <vt:lpstr>eSanté: paysage</vt:lpstr>
      <vt:lpstr>eSanté: quelques résultats atteints</vt:lpstr>
      <vt:lpstr>eSanté: quelques résultats atteints</vt:lpstr>
      <vt:lpstr>eSanté: quelques chiffres</vt:lpstr>
      <vt:lpstr>eSanté: choix technologiques</vt:lpstr>
      <vt:lpstr>eSanté: architecture</vt:lpstr>
      <vt:lpstr>Plate-forme eHealth : services de base &amp; API</vt:lpstr>
      <vt:lpstr>Parfois même très disruptif</vt:lpstr>
      <vt:lpstr>Interaction</vt:lpstr>
      <vt:lpstr>À ne pas perdre de vue</vt:lpstr>
      <vt:lpstr>Domaines d’attention: partage &amp; réutilisation</vt:lpstr>
      <vt:lpstr>Différents types de partage &amp; réutilisation</vt:lpstr>
      <vt:lpstr>Synergies - transformations</vt:lpstr>
      <vt:lpstr> Types de déploiement du Cloud</vt:lpstr>
      <vt:lpstr>Portfolio G-Cloud</vt:lpstr>
      <vt:lpstr>G-Cloud</vt:lpstr>
      <vt:lpstr>RSI du G-Cloud</vt:lpstr>
      <vt:lpstr>PaaS dans G-Cloud - conteneurs</vt:lpstr>
      <vt:lpstr>Nouveaux modes de coopération</vt:lpstr>
      <vt:lpstr>Émergence du cloud (public)</vt:lpstr>
      <vt:lpstr>Cloud public - principaux problèmes</vt:lpstr>
      <vt:lpstr>PowerPoint Presentation</vt:lpstr>
      <vt:lpstr>Concernant l’initiative</vt:lpstr>
      <vt:lpstr>Valeur</vt:lpstr>
      <vt:lpstr>Réutilisation: vision</vt:lpstr>
      <vt:lpstr>Donc ... osez partager </vt:lpstr>
      <vt:lpstr>Comment? Avec la nouvelle plateforme de réutilisation de logiciels!</vt:lpstr>
      <vt:lpstr>PowerPoint Presentation</vt:lpstr>
      <vt:lpstr>Partagez vos succès...et devenez un ambassadeur de la réutilisation !</vt:lpstr>
      <vt:lpstr>RSI de la réutilisation</vt:lpstr>
      <vt:lpstr>RSI 2020 pour les projets réalisés par Smals</vt:lpstr>
      <vt:lpstr>Domaines d’attention: API</vt:lpstr>
      <vt:lpstr>API - interface de programmation applicative</vt:lpstr>
      <vt:lpstr>Concernant l’API - interface de programmation applicative</vt:lpstr>
      <vt:lpstr>Concernant l’API - interface de programmation applicative</vt:lpstr>
      <vt:lpstr>Pourquoi les API sont-elles importantes?</vt:lpstr>
      <vt:lpstr>Transition vers une économie des API: chaîne de valeur</vt:lpstr>
      <vt:lpstr>À l’heure actuelle, l’économie des API est devenue une réalité</vt:lpstr>
      <vt:lpstr>Exemple: enregistrement en temps réel des présences pour les ouvriers de la construction</vt:lpstr>
      <vt:lpstr>API dans les secteurs social et de la santé: quelques statistiques et évolution</vt:lpstr>
      <vt:lpstr>Standards d’API</vt:lpstr>
      <vt:lpstr>Gestion des API</vt:lpstr>
      <vt:lpstr>Défis</vt:lpstr>
      <vt:lpstr>Domaines d’attention: informatisation de bout en bout</vt:lpstr>
      <vt:lpstr>Qu’est-ce l’informatisation de bout en bout?</vt:lpstr>
      <vt:lpstr>Conséquences</vt:lpstr>
      <vt:lpstr>Conséquences</vt:lpstr>
      <vt:lpstr>Interfaces actuelles et futures</vt:lpstr>
      <vt:lpstr>Importance des moyens d’identification</vt:lpstr>
      <vt:lpstr>Robotic Process Automation (RPA)</vt:lpstr>
      <vt:lpstr>Différences par rapport à une automatisation « normale »</vt:lpstr>
      <vt:lpstr>Type de processus automatisés utilisant la RPA</vt:lpstr>
      <vt:lpstr>Mieux que les êtres humains?</vt:lpstr>
      <vt:lpstr>Exemples de RPA</vt:lpstr>
      <vt:lpstr>Évaluation</vt:lpstr>
      <vt:lpstr>Points d’attention: intelligence artificielle</vt:lpstr>
      <vt:lpstr>Qu’est-ce l’intelligence artificielle (IA)?</vt:lpstr>
      <vt:lpstr>Sous-domaines de l’AI (non exhaustif) </vt:lpstr>
      <vt:lpstr>Traitement automatique du langage naturel (TALN)</vt:lpstr>
      <vt:lpstr>Interfaces conversationnelles</vt:lpstr>
      <vt:lpstr>Chatbot Student@Work</vt:lpstr>
      <vt:lpstr>Chatbot Student@Work</vt:lpstr>
      <vt:lpstr>Dimona via Google Assistant</vt:lpstr>
      <vt:lpstr>Dimona via Google Assistant</vt:lpstr>
      <vt:lpstr>Apprentissage automatique</vt:lpstr>
      <vt:lpstr>Approches d’apprentissage automatique</vt:lpstr>
      <vt:lpstr>Appliqué pour la détection de la fraude</vt:lpstr>
      <vt:lpstr>Exemple: constructions en étoile</vt:lpstr>
      <vt:lpstr>Internet des objets: expérimentation avec des balises</vt:lpstr>
      <vt:lpstr>TIC en tant qu’utilitaire</vt:lpstr>
      <vt:lpstr>TIC en tant qu’utilitaire: quelques points d’attention</vt:lpstr>
      <vt:lpstr>TIC en tant qu’utilitaire: quelques points d’attention</vt:lpstr>
      <vt:lpstr>Sourcing stratégique</vt:lpstr>
      <vt:lpstr>TIC en tant qu’utilitaire: quelques points d’attention</vt:lpstr>
      <vt:lpstr>PowerPoint Presentation</vt:lpstr>
      <vt:lpstr>PowerPoint Presentation</vt:lpstr>
      <vt:lpstr>PowerPoint Presentation</vt:lpstr>
      <vt:lpstr>Gouvernance TIC</vt:lpstr>
      <vt:lpstr>Gouvernance TIC</vt:lpstr>
      <vt:lpstr>TIC en tant qu’utilitaire: quelques points d’attention</vt:lpstr>
      <vt:lpstr>Gestion de projets</vt:lpstr>
      <vt:lpstr>Gestion de projets</vt:lpstr>
      <vt:lpstr>Résumé du projet - project initiation document</vt:lpstr>
      <vt:lpstr>Gestion des programmes</vt:lpstr>
      <vt:lpstr>TIC en tant qu’utilitaire: quelques points d’attention</vt:lpstr>
      <vt:lpstr>Architecture</vt:lpstr>
      <vt:lpstr>Architecture Orientée Service (SOA)</vt:lpstr>
      <vt:lpstr>Architecture Orientée Service (SOA)</vt:lpstr>
      <vt:lpstr>Architecture Orientée Service (SOA)</vt:lpstr>
      <vt:lpstr>TIC en tant qu’utilitaire: quelques points d’attention</vt:lpstr>
      <vt:lpstr>Standards ouverts</vt:lpstr>
      <vt:lpstr>TIC en tant qu’utilitaire: quelques points d’attention</vt:lpstr>
      <vt:lpstr>Traditionnel: méthode en cascade</vt:lpstr>
      <vt:lpstr>Souvent à préférer: développement agile</vt:lpstr>
      <vt:lpstr>Souvent à préférer: développement agile</vt:lpstr>
      <vt:lpstr>Développement traditionnel versus agile</vt:lpstr>
      <vt:lpstr>TIC en tant qu’utilitaire: quelques points d’attention</vt:lpstr>
      <vt:lpstr>Service management: ITIL</vt:lpstr>
      <vt:lpstr>TIC en tant qu’utilitaire: quelques points d’attention</vt:lpstr>
      <vt:lpstr>Législation marchés publics</vt:lpstr>
      <vt:lpstr>Centrale d’achat</vt:lpstr>
      <vt:lpstr>Contrat cadre</vt:lpstr>
      <vt:lpstr>Système en cascade</vt:lpstr>
      <vt:lpstr>TIC en tant qu’utilitaire: quelques points d’attention</vt:lpstr>
      <vt:lpstr>Planning stratégique du personnel (PSP)</vt:lpstr>
      <vt:lpstr>Plan d’actions PSP</vt:lpstr>
      <vt:lpstr>Exemple: Smals</vt:lpstr>
      <vt:lpstr>En résumé</vt:lpstr>
      <vt:lpstr>PowerPoint Presentation</vt:lpstr>
    </vt:vector>
  </TitlesOfParts>
  <Company>BCSS-KSZ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Sanne Miseur (KSZ-BCSS)</dc:creator>
  <cp:lastModifiedBy>Antwoord</cp:lastModifiedBy>
  <cp:revision>199</cp:revision>
  <dcterms:created xsi:type="dcterms:W3CDTF">2020-01-03T12:51:12Z</dcterms:created>
  <dcterms:modified xsi:type="dcterms:W3CDTF">2021-05-27T17:44:38Z</dcterms:modified>
</cp:coreProperties>
</file>