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7" r:id="rId1"/>
  </p:sldMasterIdLst>
  <p:notesMasterIdLst>
    <p:notesMasterId r:id="rId82"/>
  </p:notesMasterIdLst>
  <p:handoutMasterIdLst>
    <p:handoutMasterId r:id="rId83"/>
  </p:handoutMasterIdLst>
  <p:sldIdLst>
    <p:sldId id="503" r:id="rId2"/>
    <p:sldId id="709" r:id="rId3"/>
    <p:sldId id="654" r:id="rId4"/>
    <p:sldId id="741" r:id="rId5"/>
    <p:sldId id="742" r:id="rId6"/>
    <p:sldId id="653" r:id="rId7"/>
    <p:sldId id="505" r:id="rId8"/>
    <p:sldId id="655" r:id="rId9"/>
    <p:sldId id="656" r:id="rId10"/>
    <p:sldId id="657" r:id="rId11"/>
    <p:sldId id="659" r:id="rId12"/>
    <p:sldId id="707" r:id="rId13"/>
    <p:sldId id="661" r:id="rId14"/>
    <p:sldId id="708" r:id="rId15"/>
    <p:sldId id="663" r:id="rId16"/>
    <p:sldId id="664" r:id="rId17"/>
    <p:sldId id="665" r:id="rId18"/>
    <p:sldId id="666" r:id="rId19"/>
    <p:sldId id="667" r:id="rId20"/>
    <p:sldId id="668" r:id="rId21"/>
    <p:sldId id="669" r:id="rId22"/>
    <p:sldId id="670" r:id="rId23"/>
    <p:sldId id="734" r:id="rId24"/>
    <p:sldId id="735" r:id="rId25"/>
    <p:sldId id="736" r:id="rId26"/>
    <p:sldId id="675" r:id="rId27"/>
    <p:sldId id="704" r:id="rId28"/>
    <p:sldId id="705" r:id="rId29"/>
    <p:sldId id="506" r:id="rId30"/>
    <p:sldId id="724" r:id="rId31"/>
    <p:sldId id="507" r:id="rId32"/>
    <p:sldId id="508" r:id="rId33"/>
    <p:sldId id="509" r:id="rId34"/>
    <p:sldId id="710" r:id="rId35"/>
    <p:sldId id="510" r:id="rId36"/>
    <p:sldId id="511" r:id="rId37"/>
    <p:sldId id="633" r:id="rId38"/>
    <p:sldId id="515" r:id="rId39"/>
    <p:sldId id="519" r:id="rId40"/>
    <p:sldId id="593" r:id="rId41"/>
    <p:sldId id="520" r:id="rId42"/>
    <p:sldId id="521" r:id="rId43"/>
    <p:sldId id="522" r:id="rId44"/>
    <p:sldId id="523" r:id="rId45"/>
    <p:sldId id="729" r:id="rId46"/>
    <p:sldId id="524" r:id="rId47"/>
    <p:sldId id="525" r:id="rId48"/>
    <p:sldId id="526" r:id="rId49"/>
    <p:sldId id="628" r:id="rId50"/>
    <p:sldId id="527" r:id="rId51"/>
    <p:sldId id="528" r:id="rId52"/>
    <p:sldId id="529" r:id="rId53"/>
    <p:sldId id="711" r:id="rId54"/>
    <p:sldId id="649" r:id="rId55"/>
    <p:sldId id="535" r:id="rId56"/>
    <p:sldId id="536" r:id="rId57"/>
    <p:sldId id="537" r:id="rId58"/>
    <p:sldId id="564" r:id="rId59"/>
    <p:sldId id="617" r:id="rId60"/>
    <p:sldId id="619" r:id="rId61"/>
    <p:sldId id="618" r:id="rId62"/>
    <p:sldId id="612" r:id="rId63"/>
    <p:sldId id="620" r:id="rId64"/>
    <p:sldId id="621" r:id="rId65"/>
    <p:sldId id="622" r:id="rId66"/>
    <p:sldId id="613" r:id="rId67"/>
    <p:sldId id="567" r:id="rId68"/>
    <p:sldId id="566" r:id="rId69"/>
    <p:sldId id="712" r:id="rId70"/>
    <p:sldId id="568" r:id="rId71"/>
    <p:sldId id="730" r:id="rId72"/>
    <p:sldId id="731" r:id="rId73"/>
    <p:sldId id="616" r:id="rId74"/>
    <p:sldId id="615" r:id="rId75"/>
    <p:sldId id="732" r:id="rId76"/>
    <p:sldId id="725" r:id="rId77"/>
    <p:sldId id="740" r:id="rId78"/>
    <p:sldId id="713" r:id="rId79"/>
    <p:sldId id="716" r:id="rId80"/>
    <p:sldId id="718" r:id="rId81"/>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0082BE"/>
    <a:srgbClr val="0087BE"/>
    <a:srgbClr val="0082B8"/>
    <a:srgbClr val="0082B4"/>
    <a:srgbClr val="0082AE"/>
    <a:srgbClr val="0078AE"/>
    <a:srgbClr val="0A78AE"/>
    <a:srgbClr val="00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9" autoAdjust="0"/>
    <p:restoredTop sz="94105" autoAdjust="0"/>
  </p:normalViewPr>
  <p:slideViewPr>
    <p:cSldViewPr>
      <p:cViewPr varScale="1">
        <p:scale>
          <a:sx n="110" d="100"/>
          <a:sy n="110" d="100"/>
        </p:scale>
        <p:origin x="73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256"/>
    </p:cViewPr>
  </p:sorterViewPr>
  <p:notesViewPr>
    <p:cSldViewPr>
      <p:cViewPr varScale="1">
        <p:scale>
          <a:sx n="82" d="100"/>
          <a:sy n="82" d="100"/>
        </p:scale>
        <p:origin x="388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ehealth.fgov.be\Shares\Users\U10\Communication\Presentations\2020\overview%20roadma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Sheet4!$G$14</c:f>
              <c:strCache>
                <c:ptCount val="1"/>
                <c:pt idx="0">
                  <c:v>2019</c:v>
                </c:pt>
              </c:strCache>
            </c:strRef>
          </c:tx>
          <c:spPr>
            <a:solidFill>
              <a:srgbClr val="087670"/>
            </a:solidFill>
            <a:ln>
              <a:noFill/>
            </a:ln>
            <a:effectLst/>
          </c:spPr>
          <c:invertIfNegative val="0"/>
          <c:cat>
            <c:strRef>
              <c:f>Sheet4!$H$13:$J$13</c:f>
              <c:strCache>
                <c:ptCount val="3"/>
                <c:pt idx="0">
                  <c:v>NEW</c:v>
                </c:pt>
                <c:pt idx="1">
                  <c:v>Healthcare</c:v>
                </c:pt>
                <c:pt idx="2">
                  <c:v>Institutions</c:v>
                </c:pt>
              </c:strCache>
            </c:strRef>
          </c:cat>
          <c:val>
            <c:numRef>
              <c:f>Sheet4!$H$14:$J$14</c:f>
              <c:numCache>
                <c:formatCode>General</c:formatCode>
                <c:ptCount val="3"/>
                <c:pt idx="0">
                  <c:v>25753</c:v>
                </c:pt>
                <c:pt idx="1">
                  <c:v>37109</c:v>
                </c:pt>
                <c:pt idx="2">
                  <c:v>7329</c:v>
                </c:pt>
              </c:numCache>
            </c:numRef>
          </c:val>
          <c:extLst>
            <c:ext xmlns:c16="http://schemas.microsoft.com/office/drawing/2014/chart" uri="{C3380CC4-5D6E-409C-BE32-E72D297353CC}">
              <c16:uniqueId val="{00000000-40CC-475C-889A-0DB56B3E20D3}"/>
            </c:ext>
          </c:extLst>
        </c:ser>
        <c:ser>
          <c:idx val="1"/>
          <c:order val="1"/>
          <c:tx>
            <c:strRef>
              <c:f>Sheet4!$G$15</c:f>
              <c:strCache>
                <c:ptCount val="1"/>
                <c:pt idx="0">
                  <c:v>2020</c:v>
                </c:pt>
              </c:strCache>
            </c:strRef>
          </c:tx>
          <c:spPr>
            <a:solidFill>
              <a:srgbClr val="C00000"/>
            </a:solidFill>
            <a:ln>
              <a:noFill/>
            </a:ln>
            <a:effectLst/>
          </c:spPr>
          <c:invertIfNegative val="0"/>
          <c:cat>
            <c:strRef>
              <c:f>Sheet4!$H$13:$J$13</c:f>
              <c:strCache>
                <c:ptCount val="3"/>
                <c:pt idx="0">
                  <c:v>NEW</c:v>
                </c:pt>
                <c:pt idx="1">
                  <c:v>Healthcare</c:v>
                </c:pt>
                <c:pt idx="2">
                  <c:v>Institutions</c:v>
                </c:pt>
              </c:strCache>
            </c:strRef>
          </c:cat>
          <c:val>
            <c:numRef>
              <c:f>Sheet4!$H$15:$J$15</c:f>
              <c:numCache>
                <c:formatCode>General</c:formatCode>
                <c:ptCount val="3"/>
                <c:pt idx="0">
                  <c:v>23009</c:v>
                </c:pt>
                <c:pt idx="1">
                  <c:v>43429</c:v>
                </c:pt>
                <c:pt idx="2">
                  <c:v>8908</c:v>
                </c:pt>
              </c:numCache>
            </c:numRef>
          </c:val>
          <c:extLst>
            <c:ext xmlns:c16="http://schemas.microsoft.com/office/drawing/2014/chart" uri="{C3380CC4-5D6E-409C-BE32-E72D297353CC}">
              <c16:uniqueId val="{00000001-40CC-475C-889A-0DB56B3E20D3}"/>
            </c:ext>
          </c:extLst>
        </c:ser>
        <c:dLbls>
          <c:showLegendKey val="0"/>
          <c:showVal val="0"/>
          <c:showCatName val="0"/>
          <c:showSerName val="0"/>
          <c:showPercent val="0"/>
          <c:showBubbleSize val="0"/>
        </c:dLbls>
        <c:gapWidth val="219"/>
        <c:overlap val="-27"/>
        <c:axId val="610957496"/>
        <c:axId val="610960448"/>
      </c:barChart>
      <c:catAx>
        <c:axId val="61095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960448"/>
        <c:crosses val="autoZero"/>
        <c:auto val="1"/>
        <c:lblAlgn val="ctr"/>
        <c:lblOffset val="100"/>
        <c:noMultiLvlLbl val="0"/>
      </c:catAx>
      <c:valAx>
        <c:axId val="610960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957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image" Target="../media/image75.png"/><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image" Target="../media/image75.png"/><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34ABA-1A19-47B3-9F61-DD3D1E610E4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85E8F9E5-784E-43A6-8113-40DBC640CBD7}">
      <dgm:prSet phldrT="[Text]" custT="1"/>
      <dgm:spPr/>
      <dgm:t>
        <a:bodyPr/>
        <a:lstStyle/>
        <a:p>
          <a:r>
            <a:rPr lang="en-GB" sz="1800" b="0">
              <a:solidFill>
                <a:srgbClr val="B82400"/>
              </a:solidFill>
            </a:rPr>
            <a:t>Cluster 0</a:t>
          </a:r>
          <a:r>
            <a:rPr lang="en-GB"/>
            <a:t>  </a:t>
          </a:r>
          <a:r>
            <a:rPr lang="en-GB" sz="1800"/>
            <a:t>Fundamentals</a:t>
          </a:r>
        </a:p>
      </dgm:t>
    </dgm:pt>
    <dgm:pt modelId="{141D8DAA-E787-4F45-BF09-51B5EAFD5C0A}" type="parTrans" cxnId="{885EE787-797D-4E94-9A70-45694734EAE8}">
      <dgm:prSet/>
      <dgm:spPr/>
      <dgm:t>
        <a:bodyPr/>
        <a:lstStyle/>
        <a:p>
          <a:endParaRPr lang="en-US"/>
        </a:p>
      </dgm:t>
    </dgm:pt>
    <dgm:pt modelId="{20013B63-1494-4E7D-BD92-101200E51D1F}" type="sibTrans" cxnId="{885EE787-797D-4E94-9A70-45694734EAE8}">
      <dgm:prSet/>
      <dgm:spPr/>
      <dgm:t>
        <a:bodyPr/>
        <a:lstStyle/>
        <a:p>
          <a:endParaRPr lang="en-US"/>
        </a:p>
      </dgm:t>
    </dgm:pt>
    <dgm:pt modelId="{1E8244F7-F566-4EB2-9E31-A7B32F23AADD}">
      <dgm:prSet phldrT="[Text]" custT="1"/>
      <dgm:spPr/>
      <dgm:t>
        <a:bodyPr/>
        <a:lstStyle/>
        <a:p>
          <a:r>
            <a:rPr lang="en-GB" sz="1800">
              <a:solidFill>
                <a:srgbClr val="B82400"/>
              </a:solidFill>
            </a:rPr>
            <a:t>Cluster 1 </a:t>
          </a:r>
          <a:r>
            <a:rPr lang="en-GB" sz="1800"/>
            <a:t>Transversal</a:t>
          </a:r>
        </a:p>
      </dgm:t>
    </dgm:pt>
    <dgm:pt modelId="{34791272-3D72-4ACD-99A9-D7196E4CECF9}" type="parTrans" cxnId="{A4F2D8C8-791C-4548-BC04-4377F438BC8C}">
      <dgm:prSet/>
      <dgm:spPr/>
      <dgm:t>
        <a:bodyPr/>
        <a:lstStyle/>
        <a:p>
          <a:endParaRPr lang="en-US"/>
        </a:p>
      </dgm:t>
    </dgm:pt>
    <dgm:pt modelId="{0FB23A73-4C8F-48E2-9146-0310927A62D2}" type="sibTrans" cxnId="{A4F2D8C8-791C-4548-BC04-4377F438BC8C}">
      <dgm:prSet/>
      <dgm:spPr/>
      <dgm:t>
        <a:bodyPr/>
        <a:lstStyle/>
        <a:p>
          <a:endParaRPr lang="en-US"/>
        </a:p>
      </dgm:t>
    </dgm:pt>
    <dgm:pt modelId="{BD52192A-2F98-4A5B-BBDD-709922B0A421}">
      <dgm:prSet phldrT="[Text]" custT="1"/>
      <dgm:spPr/>
      <dgm:t>
        <a:bodyPr/>
        <a:lstStyle/>
        <a:p>
          <a:r>
            <a:rPr lang="en-GB" sz="1800">
              <a:solidFill>
                <a:srgbClr val="B82400"/>
              </a:solidFill>
            </a:rPr>
            <a:t>Cluster 2 </a:t>
          </a:r>
          <a:r>
            <a:rPr lang="en-GB" sz="1800"/>
            <a:t>Support	</a:t>
          </a:r>
        </a:p>
      </dgm:t>
    </dgm:pt>
    <dgm:pt modelId="{8612CCE8-AFD9-4676-8841-BB2C9781A7CA}" type="parTrans" cxnId="{7CA264E2-DBF2-47B2-BDF9-F70AF3F26598}">
      <dgm:prSet/>
      <dgm:spPr/>
      <dgm:t>
        <a:bodyPr/>
        <a:lstStyle/>
        <a:p>
          <a:endParaRPr lang="en-US"/>
        </a:p>
      </dgm:t>
    </dgm:pt>
    <dgm:pt modelId="{82B54F7A-94AD-4674-890F-1C9CE36122F4}" type="sibTrans" cxnId="{7CA264E2-DBF2-47B2-BDF9-F70AF3F26598}">
      <dgm:prSet/>
      <dgm:spPr/>
      <dgm:t>
        <a:bodyPr/>
        <a:lstStyle/>
        <a:p>
          <a:endParaRPr lang="en-US"/>
        </a:p>
      </dgm:t>
    </dgm:pt>
    <dgm:pt modelId="{74BD8445-7895-43B4-BF26-C9F37890DA17}">
      <dgm:prSet phldrT="[Text]" custT="1"/>
      <dgm:spPr/>
      <dgm:t>
        <a:bodyPr/>
        <a:lstStyle/>
        <a:p>
          <a:r>
            <a:rPr lang="en-GB" sz="1800">
              <a:solidFill>
                <a:srgbClr val="B82400"/>
              </a:solidFill>
            </a:rPr>
            <a:t>Cluster 3</a:t>
          </a:r>
          <a:r>
            <a:rPr lang="en-GB" sz="1800"/>
            <a:t> Operational excellence</a:t>
          </a:r>
        </a:p>
      </dgm:t>
    </dgm:pt>
    <dgm:pt modelId="{BA38574D-91E9-4625-857D-B13610400651}" type="parTrans" cxnId="{B2D8F1B8-0012-4C0D-B930-EF11C521657E}">
      <dgm:prSet/>
      <dgm:spPr/>
      <dgm:t>
        <a:bodyPr/>
        <a:lstStyle/>
        <a:p>
          <a:endParaRPr lang="en-US"/>
        </a:p>
      </dgm:t>
    </dgm:pt>
    <dgm:pt modelId="{E030ACC6-1038-4D06-81F4-74E80A48C344}" type="sibTrans" cxnId="{B2D8F1B8-0012-4C0D-B930-EF11C521657E}">
      <dgm:prSet/>
      <dgm:spPr/>
      <dgm:t>
        <a:bodyPr/>
        <a:lstStyle/>
        <a:p>
          <a:endParaRPr lang="en-US"/>
        </a:p>
      </dgm:t>
    </dgm:pt>
    <dgm:pt modelId="{8939DBDE-5E33-408B-9AE0-4025972D6CBF}">
      <dgm:prSet custT="1"/>
      <dgm:spPr/>
      <dgm:t>
        <a:bodyPr/>
        <a:lstStyle/>
        <a:p>
          <a:r>
            <a:rPr lang="en-GB" sz="1800" u="none" dirty="0">
              <a:solidFill>
                <a:srgbClr val="B82400"/>
              </a:solidFill>
            </a:rPr>
            <a:t>Cluster 4 </a:t>
          </a:r>
          <a:r>
            <a:rPr lang="en-GB" dirty="0" smtClean="0"/>
            <a:t>healthcare </a:t>
          </a:r>
          <a:r>
            <a:rPr lang="en-GB" dirty="0"/>
            <a:t>providers and institutions</a:t>
          </a:r>
        </a:p>
      </dgm:t>
    </dgm:pt>
    <dgm:pt modelId="{ACF2FF73-CDD3-4C22-8793-E7F1E5A10F6B}" type="parTrans" cxnId="{EC7DC22A-1600-44A8-AD4A-F18617471580}">
      <dgm:prSet/>
      <dgm:spPr/>
      <dgm:t>
        <a:bodyPr/>
        <a:lstStyle/>
        <a:p>
          <a:endParaRPr lang="en-US"/>
        </a:p>
      </dgm:t>
    </dgm:pt>
    <dgm:pt modelId="{77FE0CE4-62F9-4AE6-89DF-D223808E0AD1}" type="sibTrans" cxnId="{EC7DC22A-1600-44A8-AD4A-F18617471580}">
      <dgm:prSet/>
      <dgm:spPr/>
      <dgm:t>
        <a:bodyPr/>
        <a:lstStyle/>
        <a:p>
          <a:endParaRPr lang="en-US"/>
        </a:p>
      </dgm:t>
    </dgm:pt>
    <dgm:pt modelId="{071B2C24-E405-4460-B495-C196535B612A}">
      <dgm:prSet custT="1"/>
      <dgm:spPr/>
      <dgm:t>
        <a:bodyPr/>
        <a:lstStyle/>
        <a:p>
          <a:r>
            <a:rPr lang="en-GB" sz="1800">
              <a:solidFill>
                <a:srgbClr val="B82400"/>
              </a:solidFill>
            </a:rPr>
            <a:t>Cluster 5</a:t>
          </a:r>
          <a:br>
            <a:rPr lang="en-GB" sz="1800">
              <a:solidFill>
                <a:srgbClr val="B82400"/>
              </a:solidFill>
            </a:rPr>
          </a:br>
          <a:r>
            <a:rPr lang="en-GB" sz="1800">
              <a:solidFill>
                <a:srgbClr val="B82400"/>
              </a:solidFill>
            </a:rPr>
            <a:t> </a:t>
          </a:r>
          <a:r>
            <a:rPr lang="en-GB"/>
            <a:t>Patient as co-pilot</a:t>
          </a:r>
        </a:p>
      </dgm:t>
    </dgm:pt>
    <dgm:pt modelId="{3C388275-7AD0-455B-9D9F-D2A7CB659796}" type="parTrans" cxnId="{65A942D7-1B2C-43D2-A4DB-4A57F648D559}">
      <dgm:prSet/>
      <dgm:spPr/>
      <dgm:t>
        <a:bodyPr/>
        <a:lstStyle/>
        <a:p>
          <a:endParaRPr lang="en-US"/>
        </a:p>
      </dgm:t>
    </dgm:pt>
    <dgm:pt modelId="{7B96AC61-B814-4C9E-9883-DFFF92883D07}" type="sibTrans" cxnId="{65A942D7-1B2C-43D2-A4DB-4A57F648D559}">
      <dgm:prSet/>
      <dgm:spPr/>
      <dgm:t>
        <a:bodyPr/>
        <a:lstStyle/>
        <a:p>
          <a:endParaRPr lang="en-US"/>
        </a:p>
      </dgm:t>
    </dgm:pt>
    <dgm:pt modelId="{828FF879-B7F3-4334-AA1F-C1292D31A280}">
      <dgm:prSet custT="1"/>
      <dgm:spPr/>
      <dgm:t>
        <a:bodyPr/>
        <a:lstStyle/>
        <a:p>
          <a:r>
            <a:rPr lang="en-GB" sz="1800" dirty="0">
              <a:solidFill>
                <a:srgbClr val="B82400"/>
              </a:solidFill>
            </a:rPr>
            <a:t>Cluster 6 </a:t>
          </a:r>
          <a:r>
            <a:rPr lang="en-GB" sz="1800" dirty="0"/>
            <a:t>eHealth &amp; health insurance funds</a:t>
          </a:r>
        </a:p>
      </dgm:t>
    </dgm:pt>
    <dgm:pt modelId="{5B116ED7-F69C-4BC8-AD58-DE53F61C06AE}" type="parTrans" cxnId="{1AAA18A0-30B3-40B1-848B-8FF742A2C2E1}">
      <dgm:prSet/>
      <dgm:spPr/>
      <dgm:t>
        <a:bodyPr/>
        <a:lstStyle/>
        <a:p>
          <a:endParaRPr lang="en-US"/>
        </a:p>
      </dgm:t>
    </dgm:pt>
    <dgm:pt modelId="{AD722727-186D-44CE-8C61-D6184361B801}" type="sibTrans" cxnId="{1AAA18A0-30B3-40B1-848B-8FF742A2C2E1}">
      <dgm:prSet/>
      <dgm:spPr/>
      <dgm:t>
        <a:bodyPr/>
        <a:lstStyle/>
        <a:p>
          <a:endParaRPr lang="en-US"/>
        </a:p>
      </dgm:t>
    </dgm:pt>
    <dgm:pt modelId="{245311CA-C68C-454A-AD9D-13ED7AFA581F}" type="pres">
      <dgm:prSet presAssocID="{DDE34ABA-1A19-47B3-9F61-DD3D1E610E43}" presName="Name0" presStyleCnt="0">
        <dgm:presLayoutVars>
          <dgm:dir/>
          <dgm:resizeHandles val="exact"/>
        </dgm:presLayoutVars>
      </dgm:prSet>
      <dgm:spPr/>
      <dgm:t>
        <a:bodyPr/>
        <a:lstStyle/>
        <a:p>
          <a:endParaRPr lang="en-US"/>
        </a:p>
      </dgm:t>
    </dgm:pt>
    <dgm:pt modelId="{902FD4C2-235C-420E-A8DA-D73783C2197B}" type="pres">
      <dgm:prSet presAssocID="{85E8F9E5-784E-43A6-8113-40DBC640CBD7}" presName="compNode" presStyleCnt="0"/>
      <dgm:spPr/>
    </dgm:pt>
    <dgm:pt modelId="{7B1E04B4-B722-4D55-870B-0FD19A057CC4}" type="pres">
      <dgm:prSet presAssocID="{85E8F9E5-784E-43A6-8113-40DBC640CBD7}" presName="pictRect" presStyleLbl="node1" presStyleIdx="0" presStyleCnt="7"/>
      <dgm:spPr>
        <a:blipFill rotWithShape="1">
          <a:blip xmlns:r="http://schemas.openxmlformats.org/officeDocument/2006/relationships" r:embed="rId1"/>
          <a:stretch>
            <a:fillRect/>
          </a:stretch>
        </a:blipFill>
      </dgm:spPr>
      <dgm:t>
        <a:bodyPr/>
        <a:lstStyle/>
        <a:p>
          <a:endParaRPr lang="en-US"/>
        </a:p>
      </dgm:t>
    </dgm:pt>
    <dgm:pt modelId="{2FAD26C7-0936-4740-8ADC-7F7A4C7176E5}" type="pres">
      <dgm:prSet presAssocID="{85E8F9E5-784E-43A6-8113-40DBC640CBD7}" presName="textRect" presStyleLbl="revTx" presStyleIdx="0" presStyleCnt="7">
        <dgm:presLayoutVars>
          <dgm:bulletEnabled val="1"/>
        </dgm:presLayoutVars>
      </dgm:prSet>
      <dgm:spPr/>
      <dgm:t>
        <a:bodyPr/>
        <a:lstStyle/>
        <a:p>
          <a:endParaRPr lang="en-US"/>
        </a:p>
      </dgm:t>
    </dgm:pt>
    <dgm:pt modelId="{DFF1D605-2378-4137-A469-0D2C2C9A3479}" type="pres">
      <dgm:prSet presAssocID="{20013B63-1494-4E7D-BD92-101200E51D1F}" presName="sibTrans" presStyleLbl="sibTrans2D1" presStyleIdx="0" presStyleCnt="0"/>
      <dgm:spPr/>
      <dgm:t>
        <a:bodyPr/>
        <a:lstStyle/>
        <a:p>
          <a:endParaRPr lang="en-US"/>
        </a:p>
      </dgm:t>
    </dgm:pt>
    <dgm:pt modelId="{FE098B60-B35C-4D19-BF67-CD4223E80872}" type="pres">
      <dgm:prSet presAssocID="{1E8244F7-F566-4EB2-9E31-A7B32F23AADD}" presName="compNode" presStyleCnt="0"/>
      <dgm:spPr/>
    </dgm:pt>
    <dgm:pt modelId="{9F625989-DBEB-44B7-A27B-2CE34A3AF32F}" type="pres">
      <dgm:prSet presAssocID="{1E8244F7-F566-4EB2-9E31-A7B32F23AADD}" presName="pictRect" presStyleLbl="node1" presStyleIdx="1" presStyleCnt="7"/>
      <dgm:spPr>
        <a:blipFill rotWithShape="1">
          <a:blip xmlns:r="http://schemas.openxmlformats.org/officeDocument/2006/relationships" r:embed="rId2"/>
          <a:stretch>
            <a:fillRect/>
          </a:stretch>
        </a:blipFill>
      </dgm:spPr>
      <dgm:t>
        <a:bodyPr/>
        <a:lstStyle/>
        <a:p>
          <a:endParaRPr lang="en-US"/>
        </a:p>
      </dgm:t>
    </dgm:pt>
    <dgm:pt modelId="{B7ADD1A9-AB16-4311-B162-E2ADDDAE52D6}" type="pres">
      <dgm:prSet presAssocID="{1E8244F7-F566-4EB2-9E31-A7B32F23AADD}" presName="textRect" presStyleLbl="revTx" presStyleIdx="1" presStyleCnt="7">
        <dgm:presLayoutVars>
          <dgm:bulletEnabled val="1"/>
        </dgm:presLayoutVars>
      </dgm:prSet>
      <dgm:spPr/>
      <dgm:t>
        <a:bodyPr/>
        <a:lstStyle/>
        <a:p>
          <a:endParaRPr lang="en-US"/>
        </a:p>
      </dgm:t>
    </dgm:pt>
    <dgm:pt modelId="{C0421DD0-1426-4D9B-9B09-2742FB776676}" type="pres">
      <dgm:prSet presAssocID="{0FB23A73-4C8F-48E2-9146-0310927A62D2}" presName="sibTrans" presStyleLbl="sibTrans2D1" presStyleIdx="0" presStyleCnt="0"/>
      <dgm:spPr/>
      <dgm:t>
        <a:bodyPr/>
        <a:lstStyle/>
        <a:p>
          <a:endParaRPr lang="en-US"/>
        </a:p>
      </dgm:t>
    </dgm:pt>
    <dgm:pt modelId="{FA3B3901-C497-44D5-9560-5634E544818B}" type="pres">
      <dgm:prSet presAssocID="{BD52192A-2F98-4A5B-BBDD-709922B0A421}" presName="compNode" presStyleCnt="0"/>
      <dgm:spPr/>
    </dgm:pt>
    <dgm:pt modelId="{CA73344E-C6C0-47B8-86C6-1729617AC623}" type="pres">
      <dgm:prSet presAssocID="{BD52192A-2F98-4A5B-BBDD-709922B0A421}" presName="pictRect" presStyleLbl="node1" presStyleIdx="2" presStyleCnt="7"/>
      <dgm:spPr>
        <a:blipFill rotWithShape="1">
          <a:blip xmlns:r="http://schemas.openxmlformats.org/officeDocument/2006/relationships" r:embed="rId3"/>
          <a:stretch>
            <a:fillRect/>
          </a:stretch>
        </a:blipFill>
      </dgm:spPr>
      <dgm:t>
        <a:bodyPr/>
        <a:lstStyle/>
        <a:p>
          <a:endParaRPr lang="en-US"/>
        </a:p>
      </dgm:t>
    </dgm:pt>
    <dgm:pt modelId="{93DBECEA-B282-4DA1-80AE-7CD650E659F6}" type="pres">
      <dgm:prSet presAssocID="{BD52192A-2F98-4A5B-BBDD-709922B0A421}" presName="textRect" presStyleLbl="revTx" presStyleIdx="2" presStyleCnt="7" custScaleX="103210">
        <dgm:presLayoutVars>
          <dgm:bulletEnabled val="1"/>
        </dgm:presLayoutVars>
      </dgm:prSet>
      <dgm:spPr/>
      <dgm:t>
        <a:bodyPr/>
        <a:lstStyle/>
        <a:p>
          <a:endParaRPr lang="en-US"/>
        </a:p>
      </dgm:t>
    </dgm:pt>
    <dgm:pt modelId="{39DFB848-0FC7-4391-8022-E31ECB4AD7DE}" type="pres">
      <dgm:prSet presAssocID="{82B54F7A-94AD-4674-890F-1C9CE36122F4}" presName="sibTrans" presStyleLbl="sibTrans2D1" presStyleIdx="0" presStyleCnt="0"/>
      <dgm:spPr/>
      <dgm:t>
        <a:bodyPr/>
        <a:lstStyle/>
        <a:p>
          <a:endParaRPr lang="en-US"/>
        </a:p>
      </dgm:t>
    </dgm:pt>
    <dgm:pt modelId="{3172ED1E-A687-4EC8-8DB5-61747AB3A5D9}" type="pres">
      <dgm:prSet presAssocID="{74BD8445-7895-43B4-BF26-C9F37890DA17}" presName="compNode" presStyleCnt="0"/>
      <dgm:spPr/>
    </dgm:pt>
    <dgm:pt modelId="{1B159F49-57C6-4C6B-A60C-7D13B75BF3DB}" type="pres">
      <dgm:prSet presAssocID="{74BD8445-7895-43B4-BF26-C9F37890DA17}" presName="pictRect" presStyleLbl="node1" presStyleIdx="3" presStyleCnt="7"/>
      <dgm:spPr>
        <a:blipFill rotWithShape="1">
          <a:blip xmlns:r="http://schemas.openxmlformats.org/officeDocument/2006/relationships" r:embed="rId4"/>
          <a:stretch>
            <a:fillRect/>
          </a:stretch>
        </a:blipFill>
      </dgm:spPr>
      <dgm:t>
        <a:bodyPr/>
        <a:lstStyle/>
        <a:p>
          <a:endParaRPr lang="en-US"/>
        </a:p>
      </dgm:t>
    </dgm:pt>
    <dgm:pt modelId="{4176227E-2B94-4F5E-90E1-3B7D31674AA1}" type="pres">
      <dgm:prSet presAssocID="{74BD8445-7895-43B4-BF26-C9F37890DA17}" presName="textRect" presStyleLbl="revTx" presStyleIdx="3" presStyleCnt="7">
        <dgm:presLayoutVars>
          <dgm:bulletEnabled val="1"/>
        </dgm:presLayoutVars>
      </dgm:prSet>
      <dgm:spPr/>
      <dgm:t>
        <a:bodyPr/>
        <a:lstStyle/>
        <a:p>
          <a:endParaRPr lang="en-US"/>
        </a:p>
      </dgm:t>
    </dgm:pt>
    <dgm:pt modelId="{935F2388-A9AD-433E-92F9-D416925AF350}" type="pres">
      <dgm:prSet presAssocID="{E030ACC6-1038-4D06-81F4-74E80A48C344}" presName="sibTrans" presStyleLbl="sibTrans2D1" presStyleIdx="0" presStyleCnt="0"/>
      <dgm:spPr/>
      <dgm:t>
        <a:bodyPr/>
        <a:lstStyle/>
        <a:p>
          <a:endParaRPr lang="en-US"/>
        </a:p>
      </dgm:t>
    </dgm:pt>
    <dgm:pt modelId="{6D2A12DE-2F8E-4508-A86B-15F6A366E652}" type="pres">
      <dgm:prSet presAssocID="{8939DBDE-5E33-408B-9AE0-4025972D6CBF}" presName="compNode" presStyleCnt="0"/>
      <dgm:spPr/>
    </dgm:pt>
    <dgm:pt modelId="{A5218B44-3CBA-4139-9628-52A6C8CABF44}" type="pres">
      <dgm:prSet presAssocID="{8939DBDE-5E33-408B-9AE0-4025972D6CBF}" presName="pictRect" presStyleLbl="node1" presStyleIdx="4" presStyleCnt="7"/>
      <dgm:spPr>
        <a:blipFill rotWithShape="1">
          <a:blip xmlns:r="http://schemas.openxmlformats.org/officeDocument/2006/relationships" r:embed="rId5"/>
          <a:stretch>
            <a:fillRect/>
          </a:stretch>
        </a:blipFill>
      </dgm:spPr>
      <dgm:t>
        <a:bodyPr/>
        <a:lstStyle/>
        <a:p>
          <a:endParaRPr lang="en-US"/>
        </a:p>
      </dgm:t>
    </dgm:pt>
    <dgm:pt modelId="{883F11E6-1F0F-4B14-9B39-6D1AB78C97B7}" type="pres">
      <dgm:prSet presAssocID="{8939DBDE-5E33-408B-9AE0-4025972D6CBF}" presName="textRect" presStyleLbl="revTx" presStyleIdx="4" presStyleCnt="7">
        <dgm:presLayoutVars>
          <dgm:bulletEnabled val="1"/>
        </dgm:presLayoutVars>
      </dgm:prSet>
      <dgm:spPr/>
      <dgm:t>
        <a:bodyPr/>
        <a:lstStyle/>
        <a:p>
          <a:endParaRPr lang="en-US"/>
        </a:p>
      </dgm:t>
    </dgm:pt>
    <dgm:pt modelId="{F6DFC32F-720A-4AB8-BF74-8B322563BEB1}" type="pres">
      <dgm:prSet presAssocID="{77FE0CE4-62F9-4AE6-89DF-D223808E0AD1}" presName="sibTrans" presStyleLbl="sibTrans2D1" presStyleIdx="0" presStyleCnt="0"/>
      <dgm:spPr/>
      <dgm:t>
        <a:bodyPr/>
        <a:lstStyle/>
        <a:p>
          <a:endParaRPr lang="en-US"/>
        </a:p>
      </dgm:t>
    </dgm:pt>
    <dgm:pt modelId="{1C7FDBB8-5123-4F62-BD5F-C05F6E956C0D}" type="pres">
      <dgm:prSet presAssocID="{071B2C24-E405-4460-B495-C196535B612A}" presName="compNode" presStyleCnt="0"/>
      <dgm:spPr/>
    </dgm:pt>
    <dgm:pt modelId="{4126C2B6-3357-4BD4-974A-45852777438A}" type="pres">
      <dgm:prSet presAssocID="{071B2C24-E405-4460-B495-C196535B612A}" presName="pictRect" presStyleLbl="node1" presStyleIdx="5" presStyleCnt="7"/>
      <dgm:spPr>
        <a:blipFill rotWithShape="1">
          <a:blip xmlns:r="http://schemas.openxmlformats.org/officeDocument/2006/relationships" r:embed="rId6"/>
          <a:stretch>
            <a:fillRect/>
          </a:stretch>
        </a:blipFill>
      </dgm:spPr>
      <dgm:t>
        <a:bodyPr/>
        <a:lstStyle/>
        <a:p>
          <a:endParaRPr lang="en-US"/>
        </a:p>
      </dgm:t>
    </dgm:pt>
    <dgm:pt modelId="{ED65C3EF-7C5D-45C2-AD05-A123719D8A46}" type="pres">
      <dgm:prSet presAssocID="{071B2C24-E405-4460-B495-C196535B612A}" presName="textRect" presStyleLbl="revTx" presStyleIdx="5" presStyleCnt="7">
        <dgm:presLayoutVars>
          <dgm:bulletEnabled val="1"/>
        </dgm:presLayoutVars>
      </dgm:prSet>
      <dgm:spPr/>
      <dgm:t>
        <a:bodyPr/>
        <a:lstStyle/>
        <a:p>
          <a:endParaRPr lang="en-US"/>
        </a:p>
      </dgm:t>
    </dgm:pt>
    <dgm:pt modelId="{5F63A5D5-1DC3-4846-BFAB-74E413BB1F88}" type="pres">
      <dgm:prSet presAssocID="{7B96AC61-B814-4C9E-9883-DFFF92883D07}" presName="sibTrans" presStyleLbl="sibTrans2D1" presStyleIdx="0" presStyleCnt="0"/>
      <dgm:spPr/>
      <dgm:t>
        <a:bodyPr/>
        <a:lstStyle/>
        <a:p>
          <a:endParaRPr lang="en-US"/>
        </a:p>
      </dgm:t>
    </dgm:pt>
    <dgm:pt modelId="{70096889-44FC-4AD7-8130-14D0EB039C90}" type="pres">
      <dgm:prSet presAssocID="{828FF879-B7F3-4334-AA1F-C1292D31A280}" presName="compNode" presStyleCnt="0"/>
      <dgm:spPr/>
    </dgm:pt>
    <dgm:pt modelId="{9B297AE8-864D-412B-ABBC-D2436566CB37}" type="pres">
      <dgm:prSet presAssocID="{828FF879-B7F3-4334-AA1F-C1292D31A280}" presName="pictRect" presStyleLbl="node1" presStyleIdx="6" presStyleCnt="7"/>
      <dgm:spPr>
        <a:blipFill rotWithShape="1">
          <a:blip xmlns:r="http://schemas.openxmlformats.org/officeDocument/2006/relationships" r:embed="rId7"/>
          <a:stretch>
            <a:fillRect/>
          </a:stretch>
        </a:blipFill>
      </dgm:spPr>
      <dgm:t>
        <a:bodyPr/>
        <a:lstStyle/>
        <a:p>
          <a:endParaRPr lang="en-US"/>
        </a:p>
      </dgm:t>
    </dgm:pt>
    <dgm:pt modelId="{4610638D-391A-48CE-900A-26AEA1C69B10}" type="pres">
      <dgm:prSet presAssocID="{828FF879-B7F3-4334-AA1F-C1292D31A280}" presName="textRect" presStyleLbl="revTx" presStyleIdx="6" presStyleCnt="7">
        <dgm:presLayoutVars>
          <dgm:bulletEnabled val="1"/>
        </dgm:presLayoutVars>
      </dgm:prSet>
      <dgm:spPr/>
      <dgm:t>
        <a:bodyPr/>
        <a:lstStyle/>
        <a:p>
          <a:endParaRPr lang="en-US"/>
        </a:p>
      </dgm:t>
    </dgm:pt>
  </dgm:ptLst>
  <dgm:cxnLst>
    <dgm:cxn modelId="{B2D8F1B8-0012-4C0D-B930-EF11C521657E}" srcId="{DDE34ABA-1A19-47B3-9F61-DD3D1E610E43}" destId="{74BD8445-7895-43B4-BF26-C9F37890DA17}" srcOrd="3" destOrd="0" parTransId="{BA38574D-91E9-4625-857D-B13610400651}" sibTransId="{E030ACC6-1038-4D06-81F4-74E80A48C344}"/>
    <dgm:cxn modelId="{0353B334-4067-48AA-8DC1-59286F7D21F6}" type="presOf" srcId="{7B96AC61-B814-4C9E-9883-DFFF92883D07}" destId="{5F63A5D5-1DC3-4846-BFAB-74E413BB1F88}" srcOrd="0" destOrd="0" presId="urn:microsoft.com/office/officeart/2005/8/layout/pList1"/>
    <dgm:cxn modelId="{05B46132-1ACA-448D-9BFB-E38EF24BC4FD}" type="presOf" srcId="{1E8244F7-F566-4EB2-9E31-A7B32F23AADD}" destId="{B7ADD1A9-AB16-4311-B162-E2ADDDAE52D6}" srcOrd="0" destOrd="0" presId="urn:microsoft.com/office/officeart/2005/8/layout/pList1"/>
    <dgm:cxn modelId="{EC7DC22A-1600-44A8-AD4A-F18617471580}" srcId="{DDE34ABA-1A19-47B3-9F61-DD3D1E610E43}" destId="{8939DBDE-5E33-408B-9AE0-4025972D6CBF}" srcOrd="4" destOrd="0" parTransId="{ACF2FF73-CDD3-4C22-8793-E7F1E5A10F6B}" sibTransId="{77FE0CE4-62F9-4AE6-89DF-D223808E0AD1}"/>
    <dgm:cxn modelId="{1AAA18A0-30B3-40B1-848B-8FF742A2C2E1}" srcId="{DDE34ABA-1A19-47B3-9F61-DD3D1E610E43}" destId="{828FF879-B7F3-4334-AA1F-C1292D31A280}" srcOrd="6" destOrd="0" parTransId="{5B116ED7-F69C-4BC8-AD58-DE53F61C06AE}" sibTransId="{AD722727-186D-44CE-8C61-D6184361B801}"/>
    <dgm:cxn modelId="{C2AF4F27-3F41-41C1-9F86-9D47988EBD82}" type="presOf" srcId="{8939DBDE-5E33-408B-9AE0-4025972D6CBF}" destId="{883F11E6-1F0F-4B14-9B39-6D1AB78C97B7}" srcOrd="0" destOrd="0" presId="urn:microsoft.com/office/officeart/2005/8/layout/pList1"/>
    <dgm:cxn modelId="{6A2A6D87-E4FF-4A65-9827-2942B7EB54FF}" type="presOf" srcId="{82B54F7A-94AD-4674-890F-1C9CE36122F4}" destId="{39DFB848-0FC7-4391-8022-E31ECB4AD7DE}" srcOrd="0" destOrd="0" presId="urn:microsoft.com/office/officeart/2005/8/layout/pList1"/>
    <dgm:cxn modelId="{8F4D9785-2122-4B25-8454-9ADE81BB0DD4}" type="presOf" srcId="{828FF879-B7F3-4334-AA1F-C1292D31A280}" destId="{4610638D-391A-48CE-900A-26AEA1C69B10}" srcOrd="0" destOrd="0" presId="urn:microsoft.com/office/officeart/2005/8/layout/pList1"/>
    <dgm:cxn modelId="{320D1FE9-ADF7-4383-827B-02BFF20A0CDB}" type="presOf" srcId="{20013B63-1494-4E7D-BD92-101200E51D1F}" destId="{DFF1D605-2378-4137-A469-0D2C2C9A3479}" srcOrd="0" destOrd="0" presId="urn:microsoft.com/office/officeart/2005/8/layout/pList1"/>
    <dgm:cxn modelId="{DD4BE9BB-0D0F-4F78-B4E3-153556903E63}" type="presOf" srcId="{E030ACC6-1038-4D06-81F4-74E80A48C344}" destId="{935F2388-A9AD-433E-92F9-D416925AF350}" srcOrd="0" destOrd="0" presId="urn:microsoft.com/office/officeart/2005/8/layout/pList1"/>
    <dgm:cxn modelId="{DF1DAC8B-5E2E-4D91-AEC3-63632D56A9F1}" type="presOf" srcId="{74BD8445-7895-43B4-BF26-C9F37890DA17}" destId="{4176227E-2B94-4F5E-90E1-3B7D31674AA1}" srcOrd="0" destOrd="0" presId="urn:microsoft.com/office/officeart/2005/8/layout/pList1"/>
    <dgm:cxn modelId="{F08F8308-0826-450E-ABB8-D8BE2D17C992}" type="presOf" srcId="{071B2C24-E405-4460-B495-C196535B612A}" destId="{ED65C3EF-7C5D-45C2-AD05-A123719D8A46}" srcOrd="0" destOrd="0" presId="urn:microsoft.com/office/officeart/2005/8/layout/pList1"/>
    <dgm:cxn modelId="{027648A9-4FB8-48DA-BD9C-9291726AB842}" type="presOf" srcId="{85E8F9E5-784E-43A6-8113-40DBC640CBD7}" destId="{2FAD26C7-0936-4740-8ADC-7F7A4C7176E5}" srcOrd="0" destOrd="0" presId="urn:microsoft.com/office/officeart/2005/8/layout/pList1"/>
    <dgm:cxn modelId="{85A568D8-01ED-421E-B177-65101D1C8498}" type="presOf" srcId="{0FB23A73-4C8F-48E2-9146-0310927A62D2}" destId="{C0421DD0-1426-4D9B-9B09-2742FB776676}" srcOrd="0" destOrd="0" presId="urn:microsoft.com/office/officeart/2005/8/layout/pList1"/>
    <dgm:cxn modelId="{65A942D7-1B2C-43D2-A4DB-4A57F648D559}" srcId="{DDE34ABA-1A19-47B3-9F61-DD3D1E610E43}" destId="{071B2C24-E405-4460-B495-C196535B612A}" srcOrd="5" destOrd="0" parTransId="{3C388275-7AD0-455B-9D9F-D2A7CB659796}" sibTransId="{7B96AC61-B814-4C9E-9883-DFFF92883D07}"/>
    <dgm:cxn modelId="{A4F2D8C8-791C-4548-BC04-4377F438BC8C}" srcId="{DDE34ABA-1A19-47B3-9F61-DD3D1E610E43}" destId="{1E8244F7-F566-4EB2-9E31-A7B32F23AADD}" srcOrd="1" destOrd="0" parTransId="{34791272-3D72-4ACD-99A9-D7196E4CECF9}" sibTransId="{0FB23A73-4C8F-48E2-9146-0310927A62D2}"/>
    <dgm:cxn modelId="{885EE787-797D-4E94-9A70-45694734EAE8}" srcId="{DDE34ABA-1A19-47B3-9F61-DD3D1E610E43}" destId="{85E8F9E5-784E-43A6-8113-40DBC640CBD7}" srcOrd="0" destOrd="0" parTransId="{141D8DAA-E787-4F45-BF09-51B5EAFD5C0A}" sibTransId="{20013B63-1494-4E7D-BD92-101200E51D1F}"/>
    <dgm:cxn modelId="{7CA264E2-DBF2-47B2-BDF9-F70AF3F26598}" srcId="{DDE34ABA-1A19-47B3-9F61-DD3D1E610E43}" destId="{BD52192A-2F98-4A5B-BBDD-709922B0A421}" srcOrd="2" destOrd="0" parTransId="{8612CCE8-AFD9-4676-8841-BB2C9781A7CA}" sibTransId="{82B54F7A-94AD-4674-890F-1C9CE36122F4}"/>
    <dgm:cxn modelId="{5982E474-E692-4DDE-AC85-453AB508664E}" type="presOf" srcId="{DDE34ABA-1A19-47B3-9F61-DD3D1E610E43}" destId="{245311CA-C68C-454A-AD9D-13ED7AFA581F}" srcOrd="0" destOrd="0" presId="urn:microsoft.com/office/officeart/2005/8/layout/pList1"/>
    <dgm:cxn modelId="{2E3B9B8F-5836-4340-8DD5-929BBF0B7E3D}" type="presOf" srcId="{BD52192A-2F98-4A5B-BBDD-709922B0A421}" destId="{93DBECEA-B282-4DA1-80AE-7CD650E659F6}" srcOrd="0" destOrd="0" presId="urn:microsoft.com/office/officeart/2005/8/layout/pList1"/>
    <dgm:cxn modelId="{A78464F3-61B9-465C-93E3-4A72A53E849E}" type="presOf" srcId="{77FE0CE4-62F9-4AE6-89DF-D223808E0AD1}" destId="{F6DFC32F-720A-4AB8-BF74-8B322563BEB1}" srcOrd="0" destOrd="0" presId="urn:microsoft.com/office/officeart/2005/8/layout/pList1"/>
    <dgm:cxn modelId="{BCFF7ACF-80E9-4F7A-B034-356AD93DE726}" type="presParOf" srcId="{245311CA-C68C-454A-AD9D-13ED7AFA581F}" destId="{902FD4C2-235C-420E-A8DA-D73783C2197B}" srcOrd="0" destOrd="0" presId="urn:microsoft.com/office/officeart/2005/8/layout/pList1"/>
    <dgm:cxn modelId="{7F11B5EF-6AD0-4E0B-AB82-64E3939BFD02}" type="presParOf" srcId="{902FD4C2-235C-420E-A8DA-D73783C2197B}" destId="{7B1E04B4-B722-4D55-870B-0FD19A057CC4}" srcOrd="0" destOrd="0" presId="urn:microsoft.com/office/officeart/2005/8/layout/pList1"/>
    <dgm:cxn modelId="{CA48E472-76E1-4258-A799-885CC9A2B356}" type="presParOf" srcId="{902FD4C2-235C-420E-A8DA-D73783C2197B}" destId="{2FAD26C7-0936-4740-8ADC-7F7A4C7176E5}" srcOrd="1" destOrd="0" presId="urn:microsoft.com/office/officeart/2005/8/layout/pList1"/>
    <dgm:cxn modelId="{00E37710-25A4-41D0-AA34-E9648D756BF3}" type="presParOf" srcId="{245311CA-C68C-454A-AD9D-13ED7AFA581F}" destId="{DFF1D605-2378-4137-A469-0D2C2C9A3479}" srcOrd="1" destOrd="0" presId="urn:microsoft.com/office/officeart/2005/8/layout/pList1"/>
    <dgm:cxn modelId="{F52145B3-AF7B-4905-9643-ACED6C47E542}" type="presParOf" srcId="{245311CA-C68C-454A-AD9D-13ED7AFA581F}" destId="{FE098B60-B35C-4D19-BF67-CD4223E80872}" srcOrd="2" destOrd="0" presId="urn:microsoft.com/office/officeart/2005/8/layout/pList1"/>
    <dgm:cxn modelId="{8A76D22E-774D-4F17-B3A0-7CB6AE4DB68C}" type="presParOf" srcId="{FE098B60-B35C-4D19-BF67-CD4223E80872}" destId="{9F625989-DBEB-44B7-A27B-2CE34A3AF32F}" srcOrd="0" destOrd="0" presId="urn:microsoft.com/office/officeart/2005/8/layout/pList1"/>
    <dgm:cxn modelId="{17DE09B1-84B0-4572-B9F8-BE7EE5D2D52C}" type="presParOf" srcId="{FE098B60-B35C-4D19-BF67-CD4223E80872}" destId="{B7ADD1A9-AB16-4311-B162-E2ADDDAE52D6}" srcOrd="1" destOrd="0" presId="urn:microsoft.com/office/officeart/2005/8/layout/pList1"/>
    <dgm:cxn modelId="{D98E4303-F1F8-451C-8CF3-90B98B87B949}" type="presParOf" srcId="{245311CA-C68C-454A-AD9D-13ED7AFA581F}" destId="{C0421DD0-1426-4D9B-9B09-2742FB776676}" srcOrd="3" destOrd="0" presId="urn:microsoft.com/office/officeart/2005/8/layout/pList1"/>
    <dgm:cxn modelId="{24683B76-047F-48EC-BC71-9877EAC9E1A5}" type="presParOf" srcId="{245311CA-C68C-454A-AD9D-13ED7AFA581F}" destId="{FA3B3901-C497-44D5-9560-5634E544818B}" srcOrd="4" destOrd="0" presId="urn:microsoft.com/office/officeart/2005/8/layout/pList1"/>
    <dgm:cxn modelId="{3DF1B4D3-49DD-4EF9-917C-10E94DC61C3A}" type="presParOf" srcId="{FA3B3901-C497-44D5-9560-5634E544818B}" destId="{CA73344E-C6C0-47B8-86C6-1729617AC623}" srcOrd="0" destOrd="0" presId="urn:microsoft.com/office/officeart/2005/8/layout/pList1"/>
    <dgm:cxn modelId="{79EB53CA-0F11-46ED-ABE4-425C74D9B4B5}" type="presParOf" srcId="{FA3B3901-C497-44D5-9560-5634E544818B}" destId="{93DBECEA-B282-4DA1-80AE-7CD650E659F6}" srcOrd="1" destOrd="0" presId="urn:microsoft.com/office/officeart/2005/8/layout/pList1"/>
    <dgm:cxn modelId="{044DC607-A5B8-4AED-852D-3F52CBE52790}" type="presParOf" srcId="{245311CA-C68C-454A-AD9D-13ED7AFA581F}" destId="{39DFB848-0FC7-4391-8022-E31ECB4AD7DE}" srcOrd="5" destOrd="0" presId="urn:microsoft.com/office/officeart/2005/8/layout/pList1"/>
    <dgm:cxn modelId="{35DA7569-4CF2-4A52-855F-1117033213DA}" type="presParOf" srcId="{245311CA-C68C-454A-AD9D-13ED7AFA581F}" destId="{3172ED1E-A687-4EC8-8DB5-61747AB3A5D9}" srcOrd="6" destOrd="0" presId="urn:microsoft.com/office/officeart/2005/8/layout/pList1"/>
    <dgm:cxn modelId="{F8265AA8-C02D-4A99-AA57-510323B959D6}" type="presParOf" srcId="{3172ED1E-A687-4EC8-8DB5-61747AB3A5D9}" destId="{1B159F49-57C6-4C6B-A60C-7D13B75BF3DB}" srcOrd="0" destOrd="0" presId="urn:microsoft.com/office/officeart/2005/8/layout/pList1"/>
    <dgm:cxn modelId="{9CC13913-657B-4327-ADBC-CA93AD485891}" type="presParOf" srcId="{3172ED1E-A687-4EC8-8DB5-61747AB3A5D9}" destId="{4176227E-2B94-4F5E-90E1-3B7D31674AA1}" srcOrd="1" destOrd="0" presId="urn:microsoft.com/office/officeart/2005/8/layout/pList1"/>
    <dgm:cxn modelId="{BE7048CC-9BE3-4E35-9590-044CF327B409}" type="presParOf" srcId="{245311CA-C68C-454A-AD9D-13ED7AFA581F}" destId="{935F2388-A9AD-433E-92F9-D416925AF350}" srcOrd="7" destOrd="0" presId="urn:microsoft.com/office/officeart/2005/8/layout/pList1"/>
    <dgm:cxn modelId="{F12465FD-06D8-446E-95DE-8935FC740614}" type="presParOf" srcId="{245311CA-C68C-454A-AD9D-13ED7AFA581F}" destId="{6D2A12DE-2F8E-4508-A86B-15F6A366E652}" srcOrd="8" destOrd="0" presId="urn:microsoft.com/office/officeart/2005/8/layout/pList1"/>
    <dgm:cxn modelId="{A99D7C06-270F-4408-9F20-31C8601DB12E}" type="presParOf" srcId="{6D2A12DE-2F8E-4508-A86B-15F6A366E652}" destId="{A5218B44-3CBA-4139-9628-52A6C8CABF44}" srcOrd="0" destOrd="0" presId="urn:microsoft.com/office/officeart/2005/8/layout/pList1"/>
    <dgm:cxn modelId="{EA9A97EC-6148-444B-9542-7957958CB672}" type="presParOf" srcId="{6D2A12DE-2F8E-4508-A86B-15F6A366E652}" destId="{883F11E6-1F0F-4B14-9B39-6D1AB78C97B7}" srcOrd="1" destOrd="0" presId="urn:microsoft.com/office/officeart/2005/8/layout/pList1"/>
    <dgm:cxn modelId="{B5BCC23B-A52F-4F41-84EB-8FAFD86CD173}" type="presParOf" srcId="{245311CA-C68C-454A-AD9D-13ED7AFA581F}" destId="{F6DFC32F-720A-4AB8-BF74-8B322563BEB1}" srcOrd="9" destOrd="0" presId="urn:microsoft.com/office/officeart/2005/8/layout/pList1"/>
    <dgm:cxn modelId="{61FE99A2-1ADA-4B71-8FBE-B9DC0D2F3B3F}" type="presParOf" srcId="{245311CA-C68C-454A-AD9D-13ED7AFA581F}" destId="{1C7FDBB8-5123-4F62-BD5F-C05F6E956C0D}" srcOrd="10" destOrd="0" presId="urn:microsoft.com/office/officeart/2005/8/layout/pList1"/>
    <dgm:cxn modelId="{506C3CF3-74BB-4017-A0BE-84E3EB495094}" type="presParOf" srcId="{1C7FDBB8-5123-4F62-BD5F-C05F6E956C0D}" destId="{4126C2B6-3357-4BD4-974A-45852777438A}" srcOrd="0" destOrd="0" presId="urn:microsoft.com/office/officeart/2005/8/layout/pList1"/>
    <dgm:cxn modelId="{BC37275A-C7F0-4B3C-9A97-481C3EC845E8}" type="presParOf" srcId="{1C7FDBB8-5123-4F62-BD5F-C05F6E956C0D}" destId="{ED65C3EF-7C5D-45C2-AD05-A123719D8A46}" srcOrd="1" destOrd="0" presId="urn:microsoft.com/office/officeart/2005/8/layout/pList1"/>
    <dgm:cxn modelId="{47A81743-7E3C-46B7-8BB8-0B7D1AF3DDBA}" type="presParOf" srcId="{245311CA-C68C-454A-AD9D-13ED7AFA581F}" destId="{5F63A5D5-1DC3-4846-BFAB-74E413BB1F88}" srcOrd="11" destOrd="0" presId="urn:microsoft.com/office/officeart/2005/8/layout/pList1"/>
    <dgm:cxn modelId="{D94F1C76-5226-44C7-90F7-372F144EB663}" type="presParOf" srcId="{245311CA-C68C-454A-AD9D-13ED7AFA581F}" destId="{70096889-44FC-4AD7-8130-14D0EB039C90}" srcOrd="12" destOrd="0" presId="urn:microsoft.com/office/officeart/2005/8/layout/pList1"/>
    <dgm:cxn modelId="{1E519A8B-B2A0-429B-B9D5-7CC8105409FD}" type="presParOf" srcId="{70096889-44FC-4AD7-8130-14D0EB039C90}" destId="{9B297AE8-864D-412B-ABBC-D2436566CB37}" srcOrd="0" destOrd="0" presId="urn:microsoft.com/office/officeart/2005/8/layout/pList1"/>
    <dgm:cxn modelId="{BE17A40F-0E24-4A35-A3BE-227DCB9807F4}" type="presParOf" srcId="{70096889-44FC-4AD7-8130-14D0EB039C90}" destId="{4610638D-391A-48CE-900A-26AEA1C69B1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E04B4-B722-4D55-870B-0FD19A057CC4}">
      <dsp:nvSpPr>
        <dsp:cNvPr id="0" name=""/>
        <dsp:cNvSpPr/>
      </dsp:nvSpPr>
      <dsp:spPr>
        <a:xfrm>
          <a:off x="923710" y="859657"/>
          <a:ext cx="1723108" cy="1187221"/>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D26C7-0936-4740-8ADC-7F7A4C7176E5}">
      <dsp:nvSpPr>
        <dsp:cNvPr id="0" name=""/>
        <dsp:cNvSpPr/>
      </dsp:nvSpPr>
      <dsp:spPr>
        <a:xfrm>
          <a:off x="923710" y="2046879"/>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b="0" kern="1200">
              <a:solidFill>
                <a:srgbClr val="B82400"/>
              </a:solidFill>
            </a:rPr>
            <a:t>Cluster 0</a:t>
          </a:r>
          <a:r>
            <a:rPr lang="en-GB" kern="1200"/>
            <a:t>  </a:t>
          </a:r>
          <a:r>
            <a:rPr lang="en-GB" sz="1800" kern="1200"/>
            <a:t>Fundamentals</a:t>
          </a:r>
        </a:p>
      </dsp:txBody>
      <dsp:txXfrm>
        <a:off x="923710" y="2046879"/>
        <a:ext cx="1723108" cy="639273"/>
      </dsp:txXfrm>
    </dsp:sp>
    <dsp:sp modelId="{9F625989-DBEB-44B7-A27B-2CE34A3AF32F}">
      <dsp:nvSpPr>
        <dsp:cNvPr id="0" name=""/>
        <dsp:cNvSpPr/>
      </dsp:nvSpPr>
      <dsp:spPr>
        <a:xfrm>
          <a:off x="2819202" y="859657"/>
          <a:ext cx="1723108" cy="1187221"/>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DD1A9-AB16-4311-B162-E2ADDDAE52D6}">
      <dsp:nvSpPr>
        <dsp:cNvPr id="0" name=""/>
        <dsp:cNvSpPr/>
      </dsp:nvSpPr>
      <dsp:spPr>
        <a:xfrm>
          <a:off x="2819202" y="2046879"/>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a:solidFill>
                <a:srgbClr val="B82400"/>
              </a:solidFill>
            </a:rPr>
            <a:t>Cluster 1 </a:t>
          </a:r>
          <a:r>
            <a:rPr lang="en-GB" sz="1800" kern="1200"/>
            <a:t>Transversal</a:t>
          </a:r>
        </a:p>
      </dsp:txBody>
      <dsp:txXfrm>
        <a:off x="2819202" y="2046879"/>
        <a:ext cx="1723108" cy="639273"/>
      </dsp:txXfrm>
    </dsp:sp>
    <dsp:sp modelId="{CA73344E-C6C0-47B8-86C6-1729617AC623}">
      <dsp:nvSpPr>
        <dsp:cNvPr id="0" name=""/>
        <dsp:cNvSpPr/>
      </dsp:nvSpPr>
      <dsp:spPr>
        <a:xfrm>
          <a:off x="4742349" y="859657"/>
          <a:ext cx="1723108" cy="1187221"/>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BECEA-B282-4DA1-80AE-7CD650E659F6}">
      <dsp:nvSpPr>
        <dsp:cNvPr id="0" name=""/>
        <dsp:cNvSpPr/>
      </dsp:nvSpPr>
      <dsp:spPr>
        <a:xfrm>
          <a:off x="4714693" y="2046879"/>
          <a:ext cx="1778419"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a:solidFill>
                <a:srgbClr val="B82400"/>
              </a:solidFill>
            </a:rPr>
            <a:t>Cluster 2 </a:t>
          </a:r>
          <a:r>
            <a:rPr lang="en-GB" sz="1800" kern="1200"/>
            <a:t>Support	</a:t>
          </a:r>
        </a:p>
      </dsp:txBody>
      <dsp:txXfrm>
        <a:off x="4714693" y="2046879"/>
        <a:ext cx="1778419" cy="639273"/>
      </dsp:txXfrm>
    </dsp:sp>
    <dsp:sp modelId="{1B159F49-57C6-4C6B-A60C-7D13B75BF3DB}">
      <dsp:nvSpPr>
        <dsp:cNvPr id="0" name=""/>
        <dsp:cNvSpPr/>
      </dsp:nvSpPr>
      <dsp:spPr>
        <a:xfrm>
          <a:off x="3620" y="2858463"/>
          <a:ext cx="1723108" cy="1187221"/>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6227E-2B94-4F5E-90E1-3B7D31674AA1}">
      <dsp:nvSpPr>
        <dsp:cNvPr id="0" name=""/>
        <dsp:cNvSpPr/>
      </dsp:nvSpPr>
      <dsp:spPr>
        <a:xfrm>
          <a:off x="3620"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a:solidFill>
                <a:srgbClr val="B82400"/>
              </a:solidFill>
            </a:rPr>
            <a:t>Cluster 3</a:t>
          </a:r>
          <a:r>
            <a:rPr lang="en-GB" sz="1800" kern="1200"/>
            <a:t> Operational excellence</a:t>
          </a:r>
        </a:p>
      </dsp:txBody>
      <dsp:txXfrm>
        <a:off x="3620" y="4045684"/>
        <a:ext cx="1723108" cy="639273"/>
      </dsp:txXfrm>
    </dsp:sp>
    <dsp:sp modelId="{A5218B44-3CBA-4139-9628-52A6C8CABF44}">
      <dsp:nvSpPr>
        <dsp:cNvPr id="0" name=""/>
        <dsp:cNvSpPr/>
      </dsp:nvSpPr>
      <dsp:spPr>
        <a:xfrm>
          <a:off x="1899112" y="2858463"/>
          <a:ext cx="1723108" cy="1187221"/>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F11E6-1F0F-4B14-9B39-6D1AB78C97B7}">
      <dsp:nvSpPr>
        <dsp:cNvPr id="0" name=""/>
        <dsp:cNvSpPr/>
      </dsp:nvSpPr>
      <dsp:spPr>
        <a:xfrm>
          <a:off x="1899112"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u="none" kern="1200" dirty="0">
              <a:solidFill>
                <a:srgbClr val="B82400"/>
              </a:solidFill>
            </a:rPr>
            <a:t>Cluster 4 </a:t>
          </a:r>
          <a:r>
            <a:rPr lang="en-GB" kern="1200" dirty="0" smtClean="0"/>
            <a:t>healthcare </a:t>
          </a:r>
          <a:r>
            <a:rPr lang="en-GB" kern="1200" dirty="0"/>
            <a:t>providers and institutions</a:t>
          </a:r>
        </a:p>
      </dsp:txBody>
      <dsp:txXfrm>
        <a:off x="1899112" y="4045684"/>
        <a:ext cx="1723108" cy="639273"/>
      </dsp:txXfrm>
    </dsp:sp>
    <dsp:sp modelId="{4126C2B6-3357-4BD4-974A-45852777438A}">
      <dsp:nvSpPr>
        <dsp:cNvPr id="0" name=""/>
        <dsp:cNvSpPr/>
      </dsp:nvSpPr>
      <dsp:spPr>
        <a:xfrm>
          <a:off x="3794603" y="2858463"/>
          <a:ext cx="1723108" cy="1187221"/>
        </a:xfrm>
        <a:prstGeom prst="round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5C3EF-7C5D-45C2-AD05-A123719D8A46}">
      <dsp:nvSpPr>
        <dsp:cNvPr id="0" name=""/>
        <dsp:cNvSpPr/>
      </dsp:nvSpPr>
      <dsp:spPr>
        <a:xfrm>
          <a:off x="3794603"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a:solidFill>
                <a:srgbClr val="B82400"/>
              </a:solidFill>
            </a:rPr>
            <a:t>Cluster 5</a:t>
          </a:r>
          <a:br>
            <a:rPr lang="en-GB" sz="1800" kern="1200">
              <a:solidFill>
                <a:srgbClr val="B82400"/>
              </a:solidFill>
            </a:rPr>
          </a:br>
          <a:r>
            <a:rPr lang="en-GB" sz="1800" kern="1200">
              <a:solidFill>
                <a:srgbClr val="B82400"/>
              </a:solidFill>
            </a:rPr>
            <a:t> </a:t>
          </a:r>
          <a:r>
            <a:rPr lang="en-GB" kern="1200"/>
            <a:t>Patient as co-pilot</a:t>
          </a:r>
        </a:p>
      </dsp:txBody>
      <dsp:txXfrm>
        <a:off x="3794603" y="4045684"/>
        <a:ext cx="1723108" cy="639273"/>
      </dsp:txXfrm>
    </dsp:sp>
    <dsp:sp modelId="{9B297AE8-864D-412B-ABBC-D2436566CB37}">
      <dsp:nvSpPr>
        <dsp:cNvPr id="0" name=""/>
        <dsp:cNvSpPr/>
      </dsp:nvSpPr>
      <dsp:spPr>
        <a:xfrm>
          <a:off x="5690094" y="2858463"/>
          <a:ext cx="1723108" cy="1187221"/>
        </a:xfrm>
        <a:prstGeom prst="roundRect">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0638D-391A-48CE-900A-26AEA1C69B10}">
      <dsp:nvSpPr>
        <dsp:cNvPr id="0" name=""/>
        <dsp:cNvSpPr/>
      </dsp:nvSpPr>
      <dsp:spPr>
        <a:xfrm>
          <a:off x="5690094"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a:solidFill>
                <a:srgbClr val="B82400"/>
              </a:solidFill>
            </a:rPr>
            <a:t>Cluster 6 </a:t>
          </a:r>
          <a:r>
            <a:rPr lang="en-GB" sz="1800" kern="1200" dirty="0"/>
            <a:t>eHealth &amp; health insurance funds</a:t>
          </a:r>
        </a:p>
      </dsp:txBody>
      <dsp:txXfrm>
        <a:off x="5690094" y="4045684"/>
        <a:ext cx="1723108" cy="639273"/>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1440" tIns="45720" rIns="91440" bIns="45720" rtlCol="0"/>
          <a:lstStyle>
            <a:lvl1pPr algn="r">
              <a:defRPr sz="1200"/>
            </a:lvl1pPr>
          </a:lstStyle>
          <a:p>
            <a:fld id="{103A29A6-86A1-4C77-B3EB-5344DDC64EE2}" type="datetimeFigureOut">
              <a:rPr lang="en-US" smtClean="0"/>
              <a:t>22-Apr-21</a:t>
            </a:fld>
            <a:endParaRPr lang="en-US"/>
          </a:p>
        </p:txBody>
      </p:sp>
      <p:sp>
        <p:nvSpPr>
          <p:cNvPr id="4" name="Footer Placeholder 3"/>
          <p:cNvSpPr>
            <a:spLocks noGrp="1"/>
          </p:cNvSpPr>
          <p:nvPr>
            <p:ph type="ftr" sz="quarter" idx="2"/>
          </p:nvPr>
        </p:nvSpPr>
        <p:spPr>
          <a:xfrm>
            <a:off x="1" y="8917423"/>
            <a:ext cx="3077739" cy="47105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1440" tIns="45720" rIns="91440" bIns="45720" rtlCol="0" anchor="b"/>
          <a:lstStyle>
            <a:lvl1pPr algn="r">
              <a:defRPr sz="1200"/>
            </a:lvl1pPr>
          </a:lstStyle>
          <a:p>
            <a:fld id="{EA468987-2D7B-428C-91AE-04CA5E9407F3}" type="slidenum">
              <a:rPr lang="en-US" smtClean="0"/>
              <a:t>‹#›</a:t>
            </a:fld>
            <a:endParaRPr lang="en-US"/>
          </a:p>
        </p:txBody>
      </p:sp>
    </p:spTree>
    <p:extLst>
      <p:ext uri="{BB962C8B-B14F-4D97-AF65-F5344CB8AC3E}">
        <p14:creationId xmlns:p14="http://schemas.microsoft.com/office/powerpoint/2010/main" val="387124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22-Apr-21</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917421"/>
            <a:ext cx="3077739" cy="469424"/>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23093" y="8917421"/>
            <a:ext cx="3077739" cy="469424"/>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a:t>
            </a:fld>
            <a:endParaRPr lang="en-US" smtClean="0"/>
          </a:p>
        </p:txBody>
      </p:sp>
    </p:spTree>
    <p:extLst>
      <p:ext uri="{BB962C8B-B14F-4D97-AF65-F5344CB8AC3E}">
        <p14:creationId xmlns:p14="http://schemas.microsoft.com/office/powerpoint/2010/main" val="308713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16</a:t>
            </a:fld>
            <a:endParaRPr lang="en-US" smtClean="0"/>
          </a:p>
        </p:txBody>
      </p:sp>
    </p:spTree>
    <p:extLst>
      <p:ext uri="{BB962C8B-B14F-4D97-AF65-F5344CB8AC3E}">
        <p14:creationId xmlns:p14="http://schemas.microsoft.com/office/powerpoint/2010/main" val="267276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948631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4129010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252211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27</a:t>
            </a:fld>
            <a:endParaRPr lang="nl-NL" altLang="en-US" sz="1300" b="0" smtClean="0"/>
          </a:p>
        </p:txBody>
      </p:sp>
      <p:sp>
        <p:nvSpPr>
          <p:cNvPr id="33795" name="Rectangle 2"/>
          <p:cNvSpPr>
            <a:spLocks noGrp="1" noRot="1" noChangeAspect="1" noChangeArrowheads="1" noTextEdit="1"/>
          </p:cNvSpPr>
          <p:nvPr>
            <p:ph type="sldImg"/>
          </p:nvPr>
        </p:nvSpPr>
        <p:spPr>
          <a:xfrm>
            <a:off x="92075" y="746125"/>
            <a:ext cx="6615113"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3259479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30</a:t>
            </a:fld>
            <a:endParaRPr lang="fr-BE" smtClean="0"/>
          </a:p>
        </p:txBody>
      </p:sp>
    </p:spTree>
    <p:extLst>
      <p:ext uri="{BB962C8B-B14F-4D97-AF65-F5344CB8AC3E}">
        <p14:creationId xmlns:p14="http://schemas.microsoft.com/office/powerpoint/2010/main" val="3520093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228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8585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6933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933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4219560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09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6307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37</a:t>
            </a:fld>
            <a:endParaRPr lang="en-US" smtClean="0"/>
          </a:p>
        </p:txBody>
      </p:sp>
    </p:spTree>
    <p:extLst>
      <p:ext uri="{BB962C8B-B14F-4D97-AF65-F5344CB8AC3E}">
        <p14:creationId xmlns:p14="http://schemas.microsoft.com/office/powerpoint/2010/main" val="2991619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38</a:t>
            </a:fld>
            <a:endParaRPr lang="nl-NL" altLang="en-US" sz="1300" b="0" smtClean="0"/>
          </a:p>
        </p:txBody>
      </p:sp>
      <p:sp>
        <p:nvSpPr>
          <p:cNvPr id="33795" name="Rectangle 2"/>
          <p:cNvSpPr>
            <a:spLocks noGrp="1" noRot="1" noChangeAspect="1" noChangeArrowheads="1" noTextEdit="1"/>
          </p:cNvSpPr>
          <p:nvPr>
            <p:ph type="sldImg"/>
          </p:nvPr>
        </p:nvSpPr>
        <p:spPr>
          <a:xfrm>
            <a:off x="425450" y="706438"/>
            <a:ext cx="6253163" cy="3517900"/>
          </a:xfrm>
          <a:ln/>
        </p:spPr>
      </p:sp>
      <p:sp>
        <p:nvSpPr>
          <p:cNvPr id="33796" name="Rectangle 3"/>
          <p:cNvSpPr>
            <a:spLocks noGrp="1" noChangeArrowheads="1"/>
          </p:cNvSpPr>
          <p:nvPr>
            <p:ph type="body" idx="1"/>
          </p:nvPr>
        </p:nvSpPr>
        <p:spPr>
          <a:xfrm>
            <a:off x="709917" y="4459263"/>
            <a:ext cx="5682643" cy="4223538"/>
          </a:xfrm>
          <a:noFill/>
        </p:spPr>
        <p:txBody>
          <a:bodyPr/>
          <a:lstStyle/>
          <a:p>
            <a:pPr eaLnBrk="1" hangingPunct="1"/>
            <a:endParaRPr lang="fr-BE" altLang="en-US" smtClean="0"/>
          </a:p>
        </p:txBody>
      </p:sp>
    </p:spTree>
    <p:extLst>
      <p:ext uri="{BB962C8B-B14F-4D97-AF65-F5344CB8AC3E}">
        <p14:creationId xmlns:p14="http://schemas.microsoft.com/office/powerpoint/2010/main" val="1623418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4161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1669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0408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4492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236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306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14B466-97F6-42AD-BA69-3128B6BE031F}" type="slidenum">
              <a:rPr lang="en-GB" altLang="en-US" smtClean="0">
                <a:latin typeface="Calibri" pitchFamily="34" charset="0"/>
              </a:rPr>
              <a:pPr fontAlgn="base">
                <a:spcBef>
                  <a:spcPct val="0"/>
                </a:spcBef>
                <a:spcAft>
                  <a:spcPct val="0"/>
                </a:spcAft>
                <a:defRPr/>
              </a:pPr>
              <a:t>4</a:t>
            </a:fld>
            <a:endParaRPr lang="fr-BE" altLang="en-US" smtClean="0">
              <a:latin typeface="Calibri" pitchFamily="34" charset="0"/>
            </a:endParaRPr>
          </a:p>
        </p:txBody>
      </p:sp>
    </p:spTree>
    <p:extLst>
      <p:ext uri="{BB962C8B-B14F-4D97-AF65-F5344CB8AC3E}">
        <p14:creationId xmlns:p14="http://schemas.microsoft.com/office/powerpoint/2010/main" val="668294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7961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9790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760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2927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1296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5078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533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5185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9557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624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2D31976-9B74-4DEB-BA7A-338D8B7DCAC4}" type="slidenum">
              <a:rPr lang="en-GB" altLang="en-US" smtClean="0">
                <a:latin typeface="Calibri" pitchFamily="34" charset="0"/>
              </a:rPr>
              <a:pPr fontAlgn="base">
                <a:spcBef>
                  <a:spcPct val="0"/>
                </a:spcBef>
                <a:spcAft>
                  <a:spcPct val="0"/>
                </a:spcAft>
                <a:defRPr/>
              </a:pPr>
              <a:t>5</a:t>
            </a:fld>
            <a:endParaRPr lang="fr-BE" altLang="en-US" smtClean="0">
              <a:latin typeface="Calibri" pitchFamily="34" charset="0"/>
            </a:endParaRPr>
          </a:p>
        </p:txBody>
      </p:sp>
    </p:spTree>
    <p:extLst>
      <p:ext uri="{BB962C8B-B14F-4D97-AF65-F5344CB8AC3E}">
        <p14:creationId xmlns:p14="http://schemas.microsoft.com/office/powerpoint/2010/main" val="37023153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3974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59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6</a:t>
            </a:fld>
            <a:endParaRPr lang="nl-NL"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6</a:t>
            </a:fld>
            <a:endParaRPr lang="nl-NL"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17777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DF498-6B22-4C23-B9DE-FBD91F7FCCAE}" type="slidenum">
              <a:rPr lang="fr-BE" smtClean="0"/>
              <a:t>7</a:t>
            </a:fld>
            <a:endParaRPr lang="fr-BE"/>
          </a:p>
        </p:txBody>
      </p:sp>
    </p:spTree>
    <p:extLst>
      <p:ext uri="{BB962C8B-B14F-4D97-AF65-F5344CB8AC3E}">
        <p14:creationId xmlns:p14="http://schemas.microsoft.com/office/powerpoint/2010/main" val="94277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794170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12</a:t>
            </a:fld>
            <a:endParaRPr lang="en-US" smtClean="0"/>
          </a:p>
        </p:txBody>
      </p:sp>
    </p:spTree>
    <p:extLst>
      <p:ext uri="{BB962C8B-B14F-4D97-AF65-F5344CB8AC3E}">
        <p14:creationId xmlns:p14="http://schemas.microsoft.com/office/powerpoint/2010/main" val="10355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14</a:t>
            </a:fld>
            <a:endParaRPr lang="en-US" smtClean="0"/>
          </a:p>
        </p:txBody>
      </p:sp>
    </p:spTree>
    <p:extLst>
      <p:ext uri="{BB962C8B-B14F-4D97-AF65-F5344CB8AC3E}">
        <p14:creationId xmlns:p14="http://schemas.microsoft.com/office/powerpoint/2010/main" val="3111326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91"/>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89" r="83862" b="92911"/>
          <a:stretch/>
        </p:blipFill>
        <p:spPr>
          <a:xfrm>
            <a:off x="9336360" y="199258"/>
            <a:ext cx="2855640" cy="781469"/>
          </a:xfrm>
          <a:prstGeom prst="rect">
            <a:avLst/>
          </a:prstGeom>
        </p:spPr>
      </p:pic>
    </p:spTree>
    <p:extLst>
      <p:ext uri="{BB962C8B-B14F-4D97-AF65-F5344CB8AC3E}">
        <p14:creationId xmlns:p14="http://schemas.microsoft.com/office/powerpoint/2010/main" val="204183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91360" y="6453346"/>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
        <p:nvSpPr>
          <p:cNvPr id="3" name="Rectangle 2"/>
          <p:cNvSpPr/>
          <p:nvPr userDrawn="1"/>
        </p:nvSpPr>
        <p:spPr>
          <a:xfrm>
            <a:off x="10719" y="836712"/>
            <a:ext cx="1216246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0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hasCustomPrompt="1"/>
          </p:nvPr>
        </p:nvSpPr>
        <p:spPr>
          <a:xfrm>
            <a:off x="609600" y="1196752"/>
            <a:ext cx="10972800" cy="5112568"/>
          </a:xfrm>
          <a:prstGeom prst="rect">
            <a:avLst/>
          </a:prstGeom>
        </p:spPr>
        <p:txBody>
          <a:bodyPr rtlCol="0">
            <a:normAutofit/>
          </a:bodyPr>
          <a:lstStyle>
            <a:lvl1pPr>
              <a:defRPr sz="2400"/>
            </a:lvl1pPr>
            <a:lvl2pPr>
              <a:defRPr sz="2000"/>
            </a:lvl2pPr>
            <a:lvl3pPr>
              <a:defRPr sz="1800"/>
            </a:lvl3pPr>
            <a:lvl4pPr>
              <a:defRPr sz="1800"/>
            </a:lvl4pPr>
            <a:lvl5pPr>
              <a:defRPr sz="1800"/>
            </a:lvl5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118093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200311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fontAlgn="base" latinLnBrk="0" hangingPunct="1">
              <a:spcBef>
                <a:spcPct val="0"/>
              </a:spcBef>
              <a:spcAft>
                <a:spcPct val="0"/>
              </a:spcAft>
              <a:buNone/>
              <a:defRPr lang="en-GB" altLang="en-US"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20290814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8767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3579384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6500284" y="1988840"/>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11065" y="1772816"/>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17292372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1576293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33958250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6" name="Group 11"/>
          <p:cNvGrpSpPr>
            <a:grpSpLocks/>
          </p:cNvGrpSpPr>
          <p:nvPr userDrawn="1"/>
        </p:nvGrpSpPr>
        <p:grpSpPr bwMode="auto">
          <a:xfrm>
            <a:off x="6113760" y="2132862"/>
            <a:ext cx="5691717" cy="2592697"/>
            <a:chOff x="4406900" y="2676525"/>
            <a:chExt cx="4268788" cy="2593858"/>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59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r>
                <a:rPr lang="fr-BE" altLang="en-US" sz="1477" dirty="0" smtClean="0">
                  <a:latin typeface="+mn-lt"/>
                  <a:cs typeface="Arial" pitchFamily="34" charset="0"/>
                </a:rPr>
                <a:t>frank.robben@ehealth.fgov.be </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@FrRobben</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https://www.ehealth.fgov.be</a:t>
              </a:r>
            </a:p>
            <a:p>
              <a:pPr>
                <a:defRPr/>
              </a:pPr>
              <a:r>
                <a:rPr lang="fr-BE" altLang="en-US" sz="1477" dirty="0" smtClean="0">
                  <a:latin typeface="+mn-lt"/>
                  <a:cs typeface="Arial" pitchFamily="34" charset="0"/>
                  <a:sym typeface="Arial" pitchFamily="34" charset="0"/>
                </a:rPr>
                <a:t>https://www.ksz.fgov.be</a:t>
              </a:r>
            </a:p>
            <a:p>
              <a:pPr>
                <a:defRPr/>
              </a:pPr>
              <a:r>
                <a:rPr lang="fr-BE" altLang="en-US" sz="1477" dirty="0" smtClean="0">
                  <a:latin typeface="+mn-lt"/>
                  <a:cs typeface="Arial" pitchFamily="34" charset="0"/>
                  <a:sym typeface="Arial" pitchFamily="34" charset="0"/>
                </a:rPr>
                <a:t>https://www.frankrobben.be</a:t>
              </a:r>
              <a:endParaRPr lang="fr-BE" altLang="en-US" sz="1477" dirty="0" smtClean="0">
                <a:latin typeface="+mn-lt"/>
                <a:cs typeface="Arial" pitchFamily="34" charset="0"/>
              </a:endParaRPr>
            </a:p>
          </p:txBody>
        </p:sp>
      </p:grpSp>
      <p:pic>
        <p:nvPicPr>
          <p:cNvPr id="10" name="Picture 9"/>
          <p:cNvPicPr>
            <a:picLocks noChangeAspect="1"/>
          </p:cNvPicPr>
          <p:nvPr userDrawn="1"/>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5900"/>
                    </a14:imgEffect>
                    <a14:imgEffect>
                      <a14:saturation sat="0"/>
                    </a14:imgEffect>
                  </a14:imgLayer>
                </a14:imgProps>
              </a:ext>
            </a:extLst>
          </a:blip>
          <a:stretch>
            <a:fillRect/>
          </a:stretch>
        </p:blipFill>
        <p:spPr>
          <a:xfrm>
            <a:off x="655617" y="1519527"/>
            <a:ext cx="6032176" cy="4176122"/>
          </a:xfrm>
          <a:prstGeom prst="rect">
            <a:avLst/>
          </a:prstGeom>
          <a:solidFill>
            <a:schemeClr val="accent5">
              <a:lumMod val="75000"/>
            </a:schemeClr>
          </a:solidFill>
          <a:ln>
            <a:noFill/>
          </a:ln>
        </p:spPr>
      </p:pic>
    </p:spTree>
    <p:extLst>
      <p:ext uri="{BB962C8B-B14F-4D97-AF65-F5344CB8AC3E}">
        <p14:creationId xmlns:p14="http://schemas.microsoft.com/office/powerpoint/2010/main" val="12898500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88640"/>
            <a:ext cx="10972800" cy="92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196752"/>
            <a:ext cx="10972800" cy="528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1029" name="TextBox 7"/>
          <p:cNvSpPr txBox="1">
            <a:spLocks noChangeArrowheads="1"/>
          </p:cNvSpPr>
          <p:nvPr userDrawn="1"/>
        </p:nvSpPr>
        <p:spPr bwMode="auto">
          <a:xfrm>
            <a:off x="609600" y="6488668"/>
            <a:ext cx="10079567" cy="369332"/>
          </a:xfrm>
          <a:prstGeom prst="rect">
            <a:avLst/>
          </a:prstGeom>
          <a:solidFill>
            <a:srgbClr val="C00000"/>
          </a:solid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pic>
        <p:nvPicPr>
          <p:cNvPr id="9" name="Picture 8"/>
          <p:cNvPicPr>
            <a:picLocks noChangeAspect="1"/>
          </p:cNvPicPr>
          <p:nvPr userDrawn="1"/>
        </p:nvPicPr>
        <p:blipFill rotWithShape="1">
          <a:blip r:embed="rId12" cstate="print">
            <a:extLst>
              <a:ext uri="{28A0092B-C50C-407E-A947-70E740481C1C}">
                <a14:useLocalDpi xmlns:a14="http://schemas.microsoft.com/office/drawing/2010/main" val="0"/>
              </a:ext>
            </a:extLst>
          </a:blip>
          <a:srcRect l="1178" t="856" r="84797" b="92911"/>
          <a:stretch/>
        </p:blipFill>
        <p:spPr>
          <a:xfrm>
            <a:off x="10776520" y="6488668"/>
            <a:ext cx="1080120" cy="360040"/>
          </a:xfrm>
          <a:prstGeom prst="rect">
            <a:avLst/>
          </a:prstGeom>
        </p:spPr>
      </p:pic>
    </p:spTree>
    <p:extLst>
      <p:ext uri="{BB962C8B-B14F-4D97-AF65-F5344CB8AC3E}">
        <p14:creationId xmlns:p14="http://schemas.microsoft.com/office/powerpoint/2010/main" val="1919623232"/>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71.jpeg"/><Relationship Id="rId7"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5.wdp"/><Relationship Id="rId18" Type="http://schemas.openxmlformats.org/officeDocument/2006/relationships/image" Target="../media/image19.png"/><Relationship Id="rId3" Type="http://schemas.openxmlformats.org/officeDocument/2006/relationships/image" Target="../media/image9.png"/><Relationship Id="rId21" Type="http://schemas.openxmlformats.org/officeDocument/2006/relationships/image" Target="../media/image22.png"/><Relationship Id="rId7" Type="http://schemas.openxmlformats.org/officeDocument/2006/relationships/image" Target="../media/image12.png"/><Relationship Id="rId12" Type="http://schemas.openxmlformats.org/officeDocument/2006/relationships/image" Target="../media/image15.png"/><Relationship Id="rId17" Type="http://schemas.openxmlformats.org/officeDocument/2006/relationships/image" Target="../media/image18.png"/><Relationship Id="rId2" Type="http://schemas.openxmlformats.org/officeDocument/2006/relationships/image" Target="../media/image8.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microsoft.com/office/2007/relationships/hdphoto" Target="../media/hdphoto4.wdp"/><Relationship Id="rId5" Type="http://schemas.openxmlformats.org/officeDocument/2006/relationships/image" Target="../media/image10.jpeg"/><Relationship Id="rId15" Type="http://schemas.microsoft.com/office/2007/relationships/hdphoto" Target="../media/hdphoto6.wdp"/><Relationship Id="rId10" Type="http://schemas.openxmlformats.org/officeDocument/2006/relationships/image" Target="../media/image14.png"/><Relationship Id="rId19"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3.wdp"/><Relationship Id="rId14" Type="http://schemas.openxmlformats.org/officeDocument/2006/relationships/image" Target="../media/image16.png"/><Relationship Id="rId22"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www.ehealth.fgov.be/ehealthplatform/fr/reglements"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www.status.ehealth.fgov.be/"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2.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40.png"/><Relationship Id="rId5" Type="http://schemas.openxmlformats.org/officeDocument/2006/relationships/image" Target="../media/image26.png"/><Relationship Id="rId10" Type="http://schemas.openxmlformats.org/officeDocument/2006/relationships/image" Target="../media/image39.png"/><Relationship Id="rId4" Type="http://schemas.openxmlformats.org/officeDocument/2006/relationships/image" Target="../media/image25.png"/><Relationship Id="rId9" Type="http://schemas.openxmlformats.org/officeDocument/2006/relationships/image" Target="../media/image3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hyperlink" Target="https://mijngezondheid.belgie.be/#/"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2.png"/><Relationship Id="rId7"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8.jpeg"/></Relationships>
</file>

<file path=ppt/slides/_rels/slide6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corona-tracking.info/" TargetMode="External"/><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s://coronalert.be/en/"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9.jpe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54.png"/><Relationship Id="rId11" Type="http://schemas.microsoft.com/office/2007/relationships/hdphoto" Target="../media/hdphoto8.wdp"/><Relationship Id="rId5" Type="http://schemas.openxmlformats.org/officeDocument/2006/relationships/image" Target="../media/image53.png"/><Relationship Id="rId10" Type="http://schemas.openxmlformats.org/officeDocument/2006/relationships/image" Target="../media/image57.png"/><Relationship Id="rId4" Type="http://schemas.openxmlformats.org/officeDocument/2006/relationships/image" Target="../media/image52.png"/><Relationship Id="rId9" Type="http://schemas.microsoft.com/office/2007/relationships/hdphoto" Target="../media/hdphoto7.wdp"/><Relationship Id="rId14" Type="http://schemas.openxmlformats.org/officeDocument/2006/relationships/image" Target="../media/image6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408" y="980728"/>
            <a:ext cx="10363200" cy="4824533"/>
          </a:xfrm>
        </p:spPr>
        <p:txBody>
          <a:bodyPr/>
          <a:lstStyle/>
          <a:p>
            <a:pPr algn="l"/>
            <a:r>
              <a:rPr lang="en-GB" sz="7200" dirty="0" smtClean="0">
                <a:solidFill>
                  <a:srgbClr val="087670"/>
                </a:solidFill>
              </a:rPr>
              <a:t>eHealth</a:t>
            </a:r>
            <a:r>
              <a:rPr lang="en-GB" sz="7200" dirty="0" smtClean="0"/>
              <a:t> </a:t>
            </a:r>
            <a:r>
              <a:rPr lang="en-GB" sz="7200" dirty="0"/>
              <a:t>platform</a:t>
            </a:r>
            <a:r>
              <a:rPr lang="en-GB" dirty="0"/>
              <a:t/>
            </a:r>
            <a:br>
              <a:rPr lang="en-GB" dirty="0"/>
            </a:br>
            <a:r>
              <a:rPr lang="en-GB" dirty="0" smtClean="0"/>
              <a:t>Current </a:t>
            </a:r>
            <a:r>
              <a:rPr lang="en-GB" dirty="0"/>
              <a:t>situation &amp; p</a:t>
            </a:r>
            <a:r>
              <a:rPr lang="en-GB" dirty="0" smtClean="0"/>
              <a:t>erspectives</a:t>
            </a:r>
            <a:r>
              <a:rPr lang="en-GB" dirty="0"/>
              <a:t/>
            </a:r>
            <a:br>
              <a:rPr lang="en-GB" dirty="0"/>
            </a:br>
            <a:r>
              <a:rPr lang="en-GB" dirty="0"/>
              <a:t>23/04/2021</a:t>
            </a:r>
            <a:br>
              <a:rPr lang="en-GB" dirty="0"/>
            </a:br>
            <a:endParaRPr lang="en-GB" dirty="0"/>
          </a:p>
        </p:txBody>
      </p:sp>
      <p:pic>
        <p:nvPicPr>
          <p:cNvPr id="5" name="Picture 4"/>
          <p:cNvPicPr>
            <a:picLocks noChangeAspect="1"/>
          </p:cNvPicPr>
          <p:nvPr/>
        </p:nvPicPr>
        <p:blipFill>
          <a:blip r:embed="rId3"/>
          <a:stretch>
            <a:fillRect/>
          </a:stretch>
        </p:blipFill>
        <p:spPr>
          <a:xfrm>
            <a:off x="8040216" y="3573016"/>
            <a:ext cx="4267570" cy="2847079"/>
          </a:xfrm>
          <a:prstGeom prst="rect">
            <a:avLst/>
          </a:prstGeom>
        </p:spPr>
      </p:pic>
    </p:spTree>
    <p:extLst>
      <p:ext uri="{BB962C8B-B14F-4D97-AF65-F5344CB8AC3E}">
        <p14:creationId xmlns:p14="http://schemas.microsoft.com/office/powerpoint/2010/main" val="2794399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10 missions</a:t>
            </a:r>
          </a:p>
        </p:txBody>
      </p:sp>
      <p:sp>
        <p:nvSpPr>
          <p:cNvPr id="94211" name="Rectangle 3"/>
          <p:cNvSpPr>
            <a:spLocks noGrp="1" noChangeArrowheads="1"/>
          </p:cNvSpPr>
          <p:nvPr>
            <p:ph idx="1"/>
          </p:nvPr>
        </p:nvSpPr>
        <p:spPr/>
        <p:txBody>
          <a:bodyPr/>
          <a:lstStyle/>
          <a:p>
            <a:pPr marL="457200" indent="-457200">
              <a:buFont typeface="+mj-lt"/>
              <a:buAutoNum type="arabicPeriod" startAt="5"/>
            </a:pPr>
            <a:r>
              <a:rPr lang="en-GB"/>
              <a:t>to agree on a division of tasks and quality standards</a:t>
            </a:r>
            <a:r>
              <a:rPr lang="en-GB" b="1"/>
              <a:t> </a:t>
            </a:r>
            <a:r>
              <a:rPr lang="en-GB"/>
              <a:t>and to verify whether these standards are complied with</a:t>
            </a:r>
          </a:p>
          <a:p>
            <a:pPr marL="457200" indent="-457200">
              <a:buFont typeface="+mj-lt"/>
              <a:buAutoNum type="arabicPeriod" startAt="8"/>
            </a:pPr>
            <a:r>
              <a:rPr lang="en-GB"/>
              <a:t>as an independent trusted third party (TTP), being in charge of the coding and anonymization of personal health data for the benefit of specific agencies, as established by law, in order to support scientific research and policy </a:t>
            </a:r>
          </a:p>
          <a:p>
            <a:pPr marL="457200" indent="-457200">
              <a:buFont typeface="+mj-lt"/>
              <a:buAutoNum type="arabicPeriod" startAt="8"/>
            </a:pPr>
            <a:r>
              <a:rPr lang="en-GB"/>
              <a:t>to promote and coordinate the development of programmes and projects </a:t>
            </a:r>
          </a:p>
          <a:p>
            <a:pPr marL="457200" indent="-457200">
              <a:buFont typeface="+mj-lt"/>
              <a:buAutoNum type="arabicPeriod" startAt="8"/>
            </a:pPr>
            <a:r>
              <a:rPr lang="en-GB"/>
              <a:t>to manage and coordinate the ICT aspects of data exchange within the framework of electronic patient records and electronic medical prescriptions</a:t>
            </a:r>
          </a:p>
          <a:p>
            <a:pPr marL="457200" indent="-457200">
              <a:buFont typeface="+mj-lt"/>
              <a:buAutoNum type="arabicPeriod" startAt="5"/>
            </a:pPr>
            <a:endParaRPr lang="fr-BE" dirty="0"/>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10</a:t>
            </a:fld>
            <a:endParaRPr lang="en-GB" dirty="0"/>
          </a:p>
        </p:txBody>
      </p:sp>
    </p:spTree>
    <p:extLst>
      <p:ext uri="{BB962C8B-B14F-4D97-AF65-F5344CB8AC3E}">
        <p14:creationId xmlns:p14="http://schemas.microsoft.com/office/powerpoint/2010/main" val="282168718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Basic services of the </a:t>
            </a:r>
            <a:r>
              <a:rPr lang="en-GB" dirty="0">
                <a:solidFill>
                  <a:srgbClr val="087670"/>
                </a:solidFill>
              </a:rPr>
              <a:t>eHealth</a:t>
            </a:r>
            <a:r>
              <a:rPr lang="en-GB" dirty="0"/>
              <a:t> platform</a:t>
            </a:r>
          </a:p>
        </p:txBody>
      </p:sp>
      <p:sp>
        <p:nvSpPr>
          <p:cNvPr id="3" name="Content Placeholder 2"/>
          <p:cNvSpPr>
            <a:spLocks noGrp="1"/>
          </p:cNvSpPr>
          <p:nvPr>
            <p:ph idx="1"/>
          </p:nvPr>
        </p:nvSpPr>
        <p:spPr/>
        <p:txBody>
          <a:bodyPr>
            <a:normAutofit/>
          </a:bodyPr>
          <a:lstStyle/>
          <a:p>
            <a:r>
              <a:rPr lang="en-GB" dirty="0">
                <a:solidFill>
                  <a:srgbClr val="087670"/>
                </a:solidFill>
              </a:rPr>
              <a:t>eHealth</a:t>
            </a:r>
            <a:r>
              <a:rPr lang="en-GB" dirty="0"/>
              <a:t> certificates</a:t>
            </a:r>
          </a:p>
          <a:p>
            <a:r>
              <a:rPr lang="en-GB" dirty="0"/>
              <a:t>Integrated user and access management</a:t>
            </a:r>
          </a:p>
          <a:p>
            <a:r>
              <a:rPr lang="en-GB" dirty="0"/>
              <a:t>Orchestration of electronic </a:t>
            </a:r>
            <a:r>
              <a:rPr lang="en-GB" dirty="0" smtClean="0"/>
              <a:t>sub processes</a:t>
            </a:r>
            <a:endParaRPr lang="en-GB" dirty="0"/>
          </a:p>
          <a:p>
            <a:r>
              <a:rPr lang="en-GB" dirty="0"/>
              <a:t>Portal </a:t>
            </a:r>
          </a:p>
          <a:p>
            <a:r>
              <a:rPr lang="en-GB" dirty="0"/>
              <a:t>System for end-to-end encryption</a:t>
            </a:r>
          </a:p>
          <a:p>
            <a:r>
              <a:rPr lang="en-GB" dirty="0"/>
              <a:t>Logging management</a:t>
            </a:r>
          </a:p>
          <a:p>
            <a:r>
              <a:rPr lang="en-GB" dirty="0"/>
              <a:t>Timestamping</a:t>
            </a:r>
          </a:p>
          <a:p>
            <a:r>
              <a:rPr lang="en-GB" dirty="0"/>
              <a:t>Reference directory</a:t>
            </a:r>
          </a:p>
          <a:p>
            <a:r>
              <a:rPr lang="en-GB" dirty="0"/>
              <a:t>Secure electronic mailbox (</a:t>
            </a:r>
            <a:r>
              <a:rPr lang="en-GB" dirty="0" err="1">
                <a:solidFill>
                  <a:srgbClr val="087670"/>
                </a:solidFill>
              </a:rPr>
              <a:t>eHealth</a:t>
            </a:r>
            <a:r>
              <a:rPr lang="en-GB" dirty="0" err="1"/>
              <a:t>Box</a:t>
            </a:r>
            <a:r>
              <a:rPr lang="en-GB" dirty="0"/>
              <a:t>)</a:t>
            </a:r>
          </a:p>
          <a:p>
            <a:r>
              <a:rPr lang="en-GB" dirty="0"/>
              <a:t>Coding &amp; anonymization &amp; trusted third party</a:t>
            </a:r>
          </a:p>
          <a:p>
            <a:r>
              <a:rPr lang="en-GB" dirty="0"/>
              <a:t>Consultation of the National Register and of the Crossroads Bank Registers</a:t>
            </a: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11</a:t>
            </a:fld>
            <a:endParaRPr lang="en-GB" dirty="0"/>
          </a:p>
        </p:txBody>
      </p:sp>
    </p:spTree>
    <p:extLst>
      <p:ext uri="{BB962C8B-B14F-4D97-AF65-F5344CB8AC3E}">
        <p14:creationId xmlns:p14="http://schemas.microsoft.com/office/powerpoint/2010/main" val="4176048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Basic services of the </a:t>
            </a:r>
            <a:r>
              <a:rPr lang="en-GB" dirty="0">
                <a:solidFill>
                  <a:srgbClr val="087670"/>
                </a:solidFill>
              </a:rPr>
              <a:t>eHealth</a:t>
            </a:r>
            <a:r>
              <a:rPr lang="en-GB" dirty="0"/>
              <a:t> platform</a:t>
            </a:r>
          </a:p>
        </p:txBody>
      </p:sp>
      <p:sp>
        <p:nvSpPr>
          <p:cNvPr id="3" name="Content Placeholder 2"/>
          <p:cNvSpPr>
            <a:spLocks noGrp="1"/>
          </p:cNvSpPr>
          <p:nvPr>
            <p:ph idx="1"/>
          </p:nvPr>
        </p:nvSpPr>
        <p:spPr/>
        <p:txBody>
          <a:bodyPr>
            <a:normAutofit/>
          </a:bodyPr>
          <a:lstStyle/>
          <a:p>
            <a:r>
              <a:rPr lang="en-GB" dirty="0"/>
              <a:t>Number of transactions through the </a:t>
            </a:r>
            <a:r>
              <a:rPr lang="en-GB" dirty="0">
                <a:solidFill>
                  <a:srgbClr val="087670"/>
                </a:solidFill>
              </a:rPr>
              <a:t>eHealth</a:t>
            </a:r>
            <a:r>
              <a:rPr lang="en-GB" dirty="0"/>
              <a:t> basic services</a:t>
            </a:r>
          </a:p>
          <a:p>
            <a:pPr lvl="1"/>
            <a:r>
              <a:rPr lang="en-GB" dirty="0"/>
              <a:t>4.122.144.738 in 2015</a:t>
            </a:r>
          </a:p>
          <a:p>
            <a:pPr lvl="1"/>
            <a:r>
              <a:rPr lang="en-GB" dirty="0"/>
              <a:t>7.067.227.936 in 2016</a:t>
            </a:r>
          </a:p>
          <a:p>
            <a:pPr lvl="1"/>
            <a:r>
              <a:rPr lang="en-GB" dirty="0"/>
              <a:t>10.055.636.938 in 2017</a:t>
            </a:r>
          </a:p>
          <a:p>
            <a:pPr lvl="1"/>
            <a:r>
              <a:rPr lang="en-GB" dirty="0"/>
              <a:t>13.332.679.791 in 2018</a:t>
            </a:r>
          </a:p>
          <a:p>
            <a:pPr lvl="1"/>
            <a:r>
              <a:rPr lang="en-GB" dirty="0"/>
              <a:t>15.095.149.373 in 2019</a:t>
            </a:r>
          </a:p>
          <a:p>
            <a:pPr lvl="1"/>
            <a:r>
              <a:rPr lang="en-GB" dirty="0"/>
              <a:t>15.095.149.373 in 2019</a:t>
            </a:r>
          </a:p>
          <a:p>
            <a:pPr lvl="1"/>
            <a:r>
              <a:rPr lang="en-GB" b="1" dirty="0">
                <a:solidFill>
                  <a:srgbClr val="087670"/>
                </a:solidFill>
              </a:rPr>
              <a:t>18.025.871.980 in 2020 (+ 19,41%)</a:t>
            </a:r>
          </a:p>
          <a:p>
            <a:pPr lvl="1"/>
            <a:endParaRPr lang="en-GB" dirty="0" smtClean="0">
              <a:solidFill>
                <a:srgbClr val="087670"/>
              </a:solidFill>
            </a:endParaRPr>
          </a:p>
          <a:p>
            <a:pPr lvl="1"/>
            <a:endParaRPr lang="en-GB" dirty="0" smtClean="0">
              <a:solidFill>
                <a:srgbClr val="087670"/>
              </a:solidFill>
            </a:endParaRPr>
          </a:p>
          <a:p>
            <a:pPr lvl="1"/>
            <a:endParaRPr lang="en-GB" dirty="0">
              <a:solidFill>
                <a:srgbClr val="087670"/>
              </a:solidFill>
            </a:endParaRPr>
          </a:p>
        </p:txBody>
      </p:sp>
      <p:pic>
        <p:nvPicPr>
          <p:cNvPr id="6" name="Picture 5"/>
          <p:cNvPicPr>
            <a:picLocks noChangeAspect="1"/>
          </p:cNvPicPr>
          <p:nvPr/>
        </p:nvPicPr>
        <p:blipFill>
          <a:blip r:embed="rId3">
            <a:duotone>
              <a:schemeClr val="accent2">
                <a:shade val="45000"/>
                <a:satMod val="135000"/>
              </a:schemeClr>
              <a:prstClr val="white"/>
            </a:duotone>
          </a:blip>
          <a:stretch>
            <a:fillRect/>
          </a:stretch>
        </p:blipFill>
        <p:spPr>
          <a:xfrm>
            <a:off x="5951984" y="2204864"/>
            <a:ext cx="5443298" cy="3631062"/>
          </a:xfrm>
          <a:prstGeom prst="rect">
            <a:avLst/>
          </a:prstGeom>
        </p:spPr>
      </p:pic>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12</a:t>
            </a:fld>
            <a:endParaRPr lang="en-GB" dirty="0"/>
          </a:p>
        </p:txBody>
      </p:sp>
    </p:spTree>
    <p:extLst>
      <p:ext uri="{BB962C8B-B14F-4D97-AF65-F5344CB8AC3E}">
        <p14:creationId xmlns:p14="http://schemas.microsoft.com/office/powerpoint/2010/main" val="1085785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en-GB" dirty="0">
                <a:solidFill>
                  <a:srgbClr val="087670"/>
                </a:solidFill>
              </a:rPr>
              <a:t>eHealth</a:t>
            </a:r>
            <a:r>
              <a:rPr lang="en-GB" dirty="0"/>
              <a:t> certificates</a:t>
            </a:r>
          </a:p>
        </p:txBody>
      </p:sp>
      <p:sp>
        <p:nvSpPr>
          <p:cNvPr id="3" name="Content Placeholder 2"/>
          <p:cNvSpPr>
            <a:spLocks noGrp="1"/>
          </p:cNvSpPr>
          <p:nvPr>
            <p:ph idx="1"/>
          </p:nvPr>
        </p:nvSpPr>
        <p:spPr/>
        <p:txBody>
          <a:bodyPr/>
          <a:lstStyle/>
          <a:p>
            <a:r>
              <a:rPr lang="en-GB" dirty="0"/>
              <a:t>I</a:t>
            </a:r>
            <a:r>
              <a:rPr lang="en-GB" dirty="0" smtClean="0"/>
              <a:t>ssued </a:t>
            </a:r>
            <a:r>
              <a:rPr lang="en-GB" dirty="0"/>
              <a:t>for free by the </a:t>
            </a:r>
            <a:r>
              <a:rPr lang="en-GB" dirty="0">
                <a:solidFill>
                  <a:srgbClr val="087670"/>
                </a:solidFill>
              </a:rPr>
              <a:t>eHealth</a:t>
            </a:r>
            <a:r>
              <a:rPr lang="en-GB" dirty="0"/>
              <a:t> platform to</a:t>
            </a:r>
          </a:p>
          <a:p>
            <a:pPr lvl="1"/>
            <a:r>
              <a:rPr lang="en-GB" dirty="0"/>
              <a:t>the </a:t>
            </a:r>
            <a:r>
              <a:rPr lang="en-GB" dirty="0" smtClean="0"/>
              <a:t>healthcare </a:t>
            </a:r>
            <a:r>
              <a:rPr lang="en-GB" dirty="0"/>
              <a:t>providers and institutions</a:t>
            </a:r>
          </a:p>
          <a:p>
            <a:pPr lvl="1"/>
            <a:r>
              <a:rPr lang="en-GB" dirty="0"/>
              <a:t>software developers for </a:t>
            </a:r>
            <a:r>
              <a:rPr lang="en-GB" dirty="0" smtClean="0"/>
              <a:t>healthcare </a:t>
            </a:r>
            <a:r>
              <a:rPr lang="en-GB" dirty="0"/>
              <a:t>providers and institutions</a:t>
            </a:r>
          </a:p>
          <a:p>
            <a:r>
              <a:rPr lang="en-GB" dirty="0"/>
              <a:t>Functions</a:t>
            </a:r>
          </a:p>
          <a:p>
            <a:pPr lvl="1"/>
            <a:r>
              <a:rPr lang="en-GB" dirty="0"/>
              <a:t>possibility for the </a:t>
            </a:r>
            <a:r>
              <a:rPr lang="en-GB" dirty="0" smtClean="0"/>
              <a:t>healthcare </a:t>
            </a:r>
            <a:r>
              <a:rPr lang="en-GB" dirty="0"/>
              <a:t>provider or organisation to authenticate his software when using web services, especially by asking an access token to those services</a:t>
            </a:r>
          </a:p>
          <a:p>
            <a:pPr lvl="1"/>
            <a:r>
              <a:rPr lang="en-GB" dirty="0"/>
              <a:t>possibility to encrypt and decrypt messages, for example when using the </a:t>
            </a:r>
            <a:r>
              <a:rPr lang="en-GB" dirty="0" err="1" smtClean="0">
                <a:solidFill>
                  <a:srgbClr val="087670"/>
                </a:solidFill>
              </a:rPr>
              <a:t>eHealth</a:t>
            </a:r>
            <a:r>
              <a:rPr lang="en-GB" dirty="0" err="1" smtClean="0"/>
              <a:t>Box</a:t>
            </a:r>
            <a:endParaRPr lang="en-GB" dirty="0"/>
          </a:p>
          <a:p>
            <a:pPr lvl="1"/>
            <a:r>
              <a:rPr lang="en-GB" dirty="0"/>
              <a:t>at the same time with a corresponding password, fall-back for the authentication of a </a:t>
            </a:r>
            <a:r>
              <a:rPr lang="en-GB" dirty="0" smtClean="0"/>
              <a:t>healthcare </a:t>
            </a:r>
            <a:r>
              <a:rPr lang="en-GB" dirty="0"/>
              <a:t>provider if he can’t authenticate himself with his </a:t>
            </a:r>
            <a:r>
              <a:rPr lang="en-GB" dirty="0" err="1"/>
              <a:t>eID</a:t>
            </a:r>
            <a:r>
              <a:rPr lang="en-GB" dirty="0"/>
              <a:t>, </a:t>
            </a:r>
            <a:r>
              <a:rPr lang="en-GB" dirty="0" err="1"/>
              <a:t>Itsme</a:t>
            </a:r>
            <a:r>
              <a:rPr lang="en-GB" dirty="0"/>
              <a:t> or TOTP</a:t>
            </a:r>
          </a:p>
          <a:p>
            <a:r>
              <a:rPr lang="en-GB" dirty="0"/>
              <a:t>C</a:t>
            </a:r>
            <a:r>
              <a:rPr lang="en-GB" dirty="0" smtClean="0"/>
              <a:t>an </a:t>
            </a:r>
            <a:r>
              <a:rPr lang="en-GB" dirty="0"/>
              <a:t>be requested and installed via a downloadable application on the portal of the </a:t>
            </a:r>
            <a:r>
              <a:rPr lang="en-GB" dirty="0">
                <a:solidFill>
                  <a:srgbClr val="087670"/>
                </a:solidFill>
              </a:rPr>
              <a:t>eHealth</a:t>
            </a:r>
            <a:r>
              <a:rPr lang="en-GB" dirty="0"/>
              <a:t> platform</a:t>
            </a:r>
          </a:p>
          <a:p>
            <a:pPr marL="0" indent="0">
              <a:buNone/>
            </a:pPr>
            <a:endParaRPr lang="nl-BE" dirty="0" smtClean="0"/>
          </a:p>
          <a:p>
            <a:endParaRPr lang="nl-BE" dirty="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13</a:t>
            </a:fld>
            <a:endParaRPr lang="en-GB" dirty="0"/>
          </a:p>
        </p:txBody>
      </p:sp>
    </p:spTree>
    <p:extLst>
      <p:ext uri="{BB962C8B-B14F-4D97-AF65-F5344CB8AC3E}">
        <p14:creationId xmlns:p14="http://schemas.microsoft.com/office/powerpoint/2010/main" val="3622530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87670"/>
                </a:solidFill>
              </a:rPr>
              <a:t>eHealth</a:t>
            </a:r>
            <a:r>
              <a:rPr lang="en-GB" dirty="0"/>
              <a:t> certificates</a:t>
            </a:r>
          </a:p>
        </p:txBody>
      </p:sp>
      <p:sp>
        <p:nvSpPr>
          <p:cNvPr id="3" name="Content Placeholder 2"/>
          <p:cNvSpPr>
            <a:spLocks noGrp="1"/>
          </p:cNvSpPr>
          <p:nvPr>
            <p:ph idx="1"/>
          </p:nvPr>
        </p:nvSpPr>
        <p:spPr/>
        <p:txBody>
          <a:bodyPr>
            <a:normAutofit/>
          </a:bodyPr>
          <a:lstStyle/>
          <a:p>
            <a:r>
              <a:rPr lang="en-GB" b="1"/>
              <a:t>23.009</a:t>
            </a:r>
            <a:r>
              <a:rPr lang="en-GB"/>
              <a:t> certificates created in 2020</a:t>
            </a:r>
          </a:p>
          <a:p>
            <a:r>
              <a:rPr lang="en-GB" b="1"/>
              <a:t>43.429</a:t>
            </a:r>
            <a:r>
              <a:rPr lang="en-GB"/>
              <a:t> active certificates linked to professionals on 31/12/2020</a:t>
            </a:r>
          </a:p>
          <a:p>
            <a:r>
              <a:rPr lang="en-GB" b="1"/>
              <a:t>8.908</a:t>
            </a:r>
            <a:r>
              <a:rPr lang="en-GB"/>
              <a:t> active certificates linked to organisations on 31/12/2020</a:t>
            </a:r>
          </a:p>
          <a:p>
            <a:endParaRPr lang="fr-BE" dirty="0" smtClean="0"/>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660906948"/>
              </p:ext>
            </p:extLst>
          </p:nvPr>
        </p:nvGraphicFramePr>
        <p:xfrm>
          <a:off x="2711624" y="2564904"/>
          <a:ext cx="5364088"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14</a:t>
            </a:fld>
            <a:endParaRPr lang="en-GB" dirty="0"/>
          </a:p>
        </p:txBody>
      </p:sp>
    </p:spTree>
    <p:extLst>
      <p:ext uri="{BB962C8B-B14F-4D97-AF65-F5344CB8AC3E}">
        <p14:creationId xmlns:p14="http://schemas.microsoft.com/office/powerpoint/2010/main" val="2894378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Integrated user and access management</a:t>
            </a:r>
          </a:p>
        </p:txBody>
      </p:sp>
      <p:sp>
        <p:nvSpPr>
          <p:cNvPr id="3" name="Content Placeholder 2"/>
          <p:cNvSpPr>
            <a:spLocks noGrp="1"/>
          </p:cNvSpPr>
          <p:nvPr>
            <p:ph idx="1"/>
          </p:nvPr>
        </p:nvSpPr>
        <p:spPr/>
        <p:txBody>
          <a:bodyPr>
            <a:normAutofit/>
          </a:bodyPr>
          <a:lstStyle/>
          <a:p>
            <a:r>
              <a:rPr lang="en-GB" dirty="0"/>
              <a:t>Ensures that only </a:t>
            </a:r>
            <a:r>
              <a:rPr lang="en-GB" dirty="0" smtClean="0"/>
              <a:t>healthcare </a:t>
            </a:r>
            <a:r>
              <a:rPr lang="en-GB" dirty="0"/>
              <a:t>providers and institutions have access to</a:t>
            </a:r>
          </a:p>
          <a:p>
            <a:pPr lvl="1"/>
            <a:r>
              <a:rPr lang="en-GB" dirty="0"/>
              <a:t>the services they may access</a:t>
            </a:r>
          </a:p>
          <a:p>
            <a:pPr lvl="1"/>
            <a:r>
              <a:rPr lang="en-GB" dirty="0"/>
              <a:t>regarding the people for whom they have been granted access</a:t>
            </a:r>
          </a:p>
          <a:p>
            <a:r>
              <a:rPr lang="en-GB" dirty="0"/>
              <a:t>Access rules are set by law and by authorisations from the Information Security Committee  </a:t>
            </a:r>
          </a:p>
          <a:p>
            <a:r>
              <a:rPr lang="en-GB" dirty="0"/>
              <a:t>Steps</a:t>
            </a:r>
          </a:p>
          <a:p>
            <a:pPr lvl="1"/>
            <a:r>
              <a:rPr lang="en-GB" dirty="0"/>
              <a:t>identification of the user</a:t>
            </a:r>
          </a:p>
          <a:p>
            <a:pPr lvl="1"/>
            <a:r>
              <a:rPr lang="en-GB" dirty="0"/>
              <a:t>authentication of the user’s identity</a:t>
            </a:r>
          </a:p>
          <a:p>
            <a:pPr lvl="1"/>
            <a:r>
              <a:rPr lang="en-GB" dirty="0"/>
              <a:t>quality control (e.g. physician, pharmacist)</a:t>
            </a:r>
          </a:p>
          <a:p>
            <a:pPr lvl="1"/>
            <a:r>
              <a:rPr lang="en-GB" dirty="0"/>
              <a:t>relationship checks (e.g. therapeutic relationship with the patient)</a:t>
            </a:r>
          </a:p>
          <a:p>
            <a:pPr lvl="1"/>
            <a:r>
              <a:rPr lang="en-GB" dirty="0"/>
              <a:t>authorisation</a:t>
            </a: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15</a:t>
            </a:fld>
            <a:endParaRPr lang="en-GB" dirty="0"/>
          </a:p>
        </p:txBody>
      </p:sp>
    </p:spTree>
    <p:extLst>
      <p:ext uri="{BB962C8B-B14F-4D97-AF65-F5344CB8AC3E}">
        <p14:creationId xmlns:p14="http://schemas.microsoft.com/office/powerpoint/2010/main" val="4050670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Integrated user and access management</a:t>
            </a: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pic>
        <p:nvPicPr>
          <p:cNvPr id="100358" name="Picture 23"/>
          <p:cNvPicPr>
            <a:picLocks noChangeAspect="1" noChangeArrowheads="1"/>
          </p:cNvPicPr>
          <p:nvPr/>
        </p:nvPicPr>
        <p:blipFill>
          <a:blip r:embed="rId3">
            <a:duotone>
              <a:prstClr val="black"/>
              <a:srgbClr val="087670">
                <a:tint val="45000"/>
                <a:satMod val="400000"/>
              </a:srgbClr>
            </a:duotone>
            <a:extLst>
              <a:ext uri="{28A0092B-C50C-407E-A947-70E740481C1C}">
                <a14:useLocalDpi xmlns:a14="http://schemas.microsoft.com/office/drawing/2010/main" val="0"/>
              </a:ext>
            </a:extLst>
          </a:blip>
          <a:srcRect/>
          <a:stretch>
            <a:fillRect/>
          </a:stretch>
        </p:blipFill>
        <p:spPr bwMode="auto">
          <a:xfrm>
            <a:off x="1996256" y="1196752"/>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16</a:t>
            </a:fld>
            <a:endParaRPr lang="en-GB" dirty="0"/>
          </a:p>
        </p:txBody>
      </p:sp>
    </p:spTree>
    <p:extLst>
      <p:ext uri="{BB962C8B-B14F-4D97-AF65-F5344CB8AC3E}">
        <p14:creationId xmlns:p14="http://schemas.microsoft.com/office/powerpoint/2010/main" val="2466131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End-to-end encryption</a:t>
            </a:r>
          </a:p>
        </p:txBody>
      </p:sp>
      <p:sp>
        <p:nvSpPr>
          <p:cNvPr id="3" name="Content Placeholder 2"/>
          <p:cNvSpPr>
            <a:spLocks noGrp="1"/>
          </p:cNvSpPr>
          <p:nvPr>
            <p:ph idx="1"/>
          </p:nvPr>
        </p:nvSpPr>
        <p:spPr/>
        <p:txBody>
          <a:bodyPr>
            <a:normAutofit/>
          </a:bodyPr>
          <a:lstStyle/>
          <a:p>
            <a:endParaRPr lang="fr-BE" dirty="0" smtClean="0"/>
          </a:p>
          <a:p>
            <a:r>
              <a:rPr lang="en-GB" dirty="0"/>
              <a:t>Services used to encrypt messages for </a:t>
            </a:r>
            <a:r>
              <a:rPr lang="en-GB" dirty="0" smtClean="0"/>
              <a:t>healthcare </a:t>
            </a:r>
            <a:r>
              <a:rPr lang="en-GB" dirty="0"/>
              <a:t>providers or institutions </a:t>
            </a:r>
          </a:p>
          <a:p>
            <a:r>
              <a:rPr lang="en-GB" dirty="0"/>
              <a:t>Are used in the </a:t>
            </a:r>
            <a:r>
              <a:rPr lang="en-GB" dirty="0" err="1" smtClean="0">
                <a:solidFill>
                  <a:srgbClr val="087670"/>
                </a:solidFill>
              </a:rPr>
              <a:t>eHealth</a:t>
            </a:r>
            <a:r>
              <a:rPr lang="en-GB" dirty="0" err="1" smtClean="0"/>
              <a:t>Box</a:t>
            </a:r>
            <a:r>
              <a:rPr lang="en-GB" dirty="0" smtClean="0"/>
              <a:t> </a:t>
            </a:r>
            <a:r>
              <a:rPr lang="en-GB" dirty="0"/>
              <a:t>or in the electronic prescriptions (</a:t>
            </a:r>
            <a:r>
              <a:rPr lang="en-GB" dirty="0" err="1"/>
              <a:t>Recip</a:t>
            </a:r>
            <a:r>
              <a:rPr lang="en-GB" dirty="0"/>
              <a:t>-e)</a:t>
            </a:r>
          </a:p>
          <a:p>
            <a:r>
              <a:rPr lang="en-GB" dirty="0"/>
              <a:t>2 services</a:t>
            </a:r>
          </a:p>
          <a:p>
            <a:pPr lvl="1"/>
            <a:r>
              <a:rPr lang="en-GB" sz="2100" dirty="0" err="1"/>
              <a:t>ETKDepot</a:t>
            </a:r>
            <a:r>
              <a:rPr lang="en-GB" sz="2100" dirty="0"/>
              <a:t> for the encryption to a known recipient (asymmetric encryption)</a:t>
            </a:r>
          </a:p>
          <a:p>
            <a:pPr lvl="1"/>
            <a:r>
              <a:rPr lang="en-GB" sz="2100" dirty="0"/>
              <a:t>KGSS for the encryption to a unknown recipient (symmetric encryption)</a:t>
            </a: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17</a:t>
            </a:fld>
            <a:endParaRPr lang="en-GB" dirty="0"/>
          </a:p>
        </p:txBody>
      </p:sp>
    </p:spTree>
    <p:extLst>
      <p:ext uri="{BB962C8B-B14F-4D97-AF65-F5344CB8AC3E}">
        <p14:creationId xmlns:p14="http://schemas.microsoft.com/office/powerpoint/2010/main" val="3315503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91545" y="1421025"/>
            <a:ext cx="8091561" cy="4377280"/>
            <a:chOff x="296863" y="1195051"/>
            <a:chExt cx="8675687" cy="4875549"/>
          </a:xfrm>
        </p:grpSpPr>
        <p:sp>
          <p:nvSpPr>
            <p:cNvPr id="102402" name="Rectangle 2"/>
            <p:cNvSpPr>
              <a:spLocks noChangeArrowheads="1"/>
            </p:cNvSpPr>
            <p:nvPr/>
          </p:nvSpPr>
          <p:spPr bwMode="auto">
            <a:xfrm>
              <a:off x="6316663" y="3521119"/>
              <a:ext cx="2655887" cy="342811"/>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3546520"/>
              <a:ext cx="2655887" cy="3428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654800" y="1195388"/>
              <a:ext cx="2317750" cy="4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dirty="0">
                  <a:solidFill>
                    <a:srgbClr val="087670"/>
                  </a:solidFill>
                  <a:sym typeface="Arial" charset="0"/>
                </a:rPr>
                <a:t>eHealth</a:t>
              </a:r>
              <a:r>
                <a:rPr lang="en-GB" sz="1800" dirty="0">
                  <a:solidFill>
                    <a:srgbClr val="000000"/>
                  </a:solidFill>
                  <a:sym typeface="Arial" charset="0"/>
                </a:rPr>
                <a:t> platform</a:t>
              </a:r>
            </a:p>
          </p:txBody>
        </p:sp>
        <p:sp>
          <p:nvSpPr>
            <p:cNvPr id="102406" name="Text Box 7"/>
            <p:cNvSpPr txBox="1">
              <a:spLocks noChangeArrowheads="1"/>
            </p:cNvSpPr>
            <p:nvPr/>
          </p:nvSpPr>
          <p:spPr bwMode="auto">
            <a:xfrm>
              <a:off x="487363" y="1203325"/>
              <a:ext cx="2012968" cy="71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a:solidFill>
                    <a:srgbClr val="000000"/>
                  </a:solidFill>
                  <a:sym typeface="Arial" charset="0"/>
                </a:rPr>
                <a:t>Healthcare actor</a:t>
              </a:r>
            </a:p>
            <a:p>
              <a:pPr eaLnBrk="0" hangingPunct="0">
                <a:buSzPct val="100000"/>
              </a:pPr>
              <a:r>
                <a:rPr lang="en-GB"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16200000">
              <a:off x="4056521" y="1535553"/>
              <a:ext cx="1076998" cy="39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a:solidFill>
                    <a:srgbClr val="000000"/>
                  </a:solidFill>
                  <a:sym typeface="Arial" charset="0"/>
                </a:rPr>
                <a:t>Internet</a:t>
              </a:r>
            </a:p>
          </p:txBody>
        </p:sp>
        <p:sp>
          <p:nvSpPr>
            <p:cNvPr id="102409" name="Text Box 10"/>
            <p:cNvSpPr txBox="1">
              <a:spLocks noChangeArrowheads="1"/>
            </p:cNvSpPr>
            <p:nvPr/>
          </p:nvSpPr>
          <p:spPr bwMode="auto">
            <a:xfrm>
              <a:off x="590550" y="1935163"/>
              <a:ext cx="198067" cy="4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3E6E5A"/>
                  </a:solidFill>
                  <a:sym typeface="Arial" charset="0"/>
                </a:rPr>
                <a:t>Identification</a:t>
              </a:r>
            </a:p>
            <a:p>
              <a:pPr eaLnBrk="0" hangingPunct="0">
                <a:buSzPct val="100000"/>
              </a:pPr>
              <a:r>
                <a:rPr lang="en-GB" sz="1600">
                  <a:solidFill>
                    <a:srgbClr val="3E6E5A"/>
                  </a:solidFill>
                  <a:sym typeface="Arial" charset="0"/>
                </a:rPr>
                <a:t>certificate</a:t>
              </a:r>
            </a:p>
          </p:txBody>
        </p:sp>
        <p:sp>
          <p:nvSpPr>
            <p:cNvPr id="102411" name="Text Box 12"/>
            <p:cNvSpPr txBox="1">
              <a:spLocks noChangeArrowheads="1"/>
            </p:cNvSpPr>
            <p:nvPr/>
          </p:nvSpPr>
          <p:spPr bwMode="auto">
            <a:xfrm rot="16200000">
              <a:off x="4753415" y="3433241"/>
              <a:ext cx="2466097" cy="362994"/>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3E6E5A"/>
                  </a:solidFill>
                  <a:sym typeface="Arial" charset="0"/>
                </a:rPr>
                <a:t>Identificationcertificate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4"/>
              <a:ext cx="1265324" cy="58277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400">
                  <a:solidFill>
                    <a:srgbClr val="A50021"/>
                  </a:solidFill>
                  <a:sym typeface="Arial" charset="0"/>
                </a:rPr>
                <a:t>Web service</a:t>
              </a:r>
            </a:p>
            <a:p>
              <a:pPr eaLnBrk="0" hangingPunct="0">
                <a:buSzPct val="100000"/>
              </a:pPr>
              <a:r>
                <a:rPr lang="en-GB"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Connector or </a:t>
              </a:r>
            </a:p>
            <a:p>
              <a:pPr eaLnBrk="0" hangingPunct="0">
                <a:buSzPct val="100000"/>
              </a:pPr>
              <a:r>
                <a:rPr lang="en-GB" sz="1600">
                  <a:solidFill>
                    <a:srgbClr val="000000"/>
                  </a:solidFill>
                  <a:sym typeface="Arial" charset="0"/>
                </a:rPr>
                <a:t>other software to</a:t>
              </a:r>
            </a:p>
            <a:p>
              <a:pPr eaLnBrk="0" hangingPunct="0">
                <a:buSzPct val="100000"/>
              </a:pPr>
              <a:r>
                <a:rPr lang="en-GB" sz="1600">
                  <a:solidFill>
                    <a:srgbClr val="000000"/>
                  </a:solidFill>
                  <a:sym typeface="Arial" charset="0"/>
                </a:rPr>
                <a:t>generate key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Sends</a:t>
              </a:r>
            </a:p>
            <a:p>
              <a:pPr eaLnBrk="0" hangingPunct="0">
                <a:buSzPct val="100000"/>
              </a:pPr>
              <a:r>
                <a:rPr lang="en-GB" sz="1600">
                  <a:solidFill>
                    <a:srgbClr val="000000"/>
                  </a:solidFill>
                  <a:sym typeface="Arial" charset="0"/>
                </a:rPr>
                <a:t>public key</a:t>
              </a: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Stores private key</a:t>
              </a:r>
            </a:p>
            <a:p>
              <a:pPr eaLnBrk="0" hangingPunct="0">
                <a:buSzPct val="100000"/>
              </a:pPr>
              <a:r>
                <a:rPr lang="en-GB" sz="16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en-GB">
                  <a:solidFill>
                    <a:srgbClr val="000000"/>
                  </a:solidFill>
                  <a:sym typeface="Arial" charset="0"/>
                </a:rPr>
                <a:t>Public keys</a:t>
              </a:r>
            </a:p>
            <a:p>
              <a:pPr eaLnBrk="0" hangingPunct="0">
                <a:buSzPct val="100000"/>
              </a:pPr>
              <a:r>
                <a:rPr lang="en-GB">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25393"/>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1</a:t>
              </a:r>
            </a:p>
          </p:txBody>
        </p:sp>
        <p:sp>
          <p:nvSpPr>
            <p:cNvPr id="102422" name="Oval 23"/>
            <p:cNvSpPr>
              <a:spLocks noChangeArrowheads="1"/>
            </p:cNvSpPr>
            <p:nvPr/>
          </p:nvSpPr>
          <p:spPr bwMode="auto">
            <a:xfrm>
              <a:off x="922338" y="3243032"/>
              <a:ext cx="360362"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2</a:t>
              </a:r>
            </a:p>
          </p:txBody>
        </p:sp>
        <p:sp>
          <p:nvSpPr>
            <p:cNvPr id="102423" name="Oval 24"/>
            <p:cNvSpPr>
              <a:spLocks noChangeArrowheads="1"/>
            </p:cNvSpPr>
            <p:nvPr/>
          </p:nvSpPr>
          <p:spPr bwMode="auto">
            <a:xfrm>
              <a:off x="311150" y="4538431"/>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Stores</a:t>
              </a:r>
            </a:p>
            <a:p>
              <a:pPr eaLnBrk="0" hangingPunct="0">
                <a:buSzPct val="100000"/>
              </a:pPr>
              <a:r>
                <a:rPr lang="en-GB" sz="16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17456"/>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3</a:t>
              </a:r>
            </a:p>
          </p:txBody>
        </p:sp>
        <p:sp>
          <p:nvSpPr>
            <p:cNvPr id="102430" name="Oval 31"/>
            <p:cNvSpPr>
              <a:spLocks noChangeArrowheads="1"/>
            </p:cNvSpPr>
            <p:nvPr/>
          </p:nvSpPr>
          <p:spPr bwMode="auto">
            <a:xfrm>
              <a:off x="6878638" y="3117618"/>
              <a:ext cx="360362"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4</a:t>
              </a:r>
            </a:p>
          </p:txBody>
        </p:sp>
      </p:grpSp>
      <p:sp>
        <p:nvSpPr>
          <p:cNvPr id="7" name="Title 6"/>
          <p:cNvSpPr>
            <a:spLocks noGrp="1"/>
          </p:cNvSpPr>
          <p:nvPr>
            <p:ph type="title"/>
          </p:nvPr>
        </p:nvSpPr>
        <p:spPr/>
        <p:txBody>
          <a:bodyPr/>
          <a:lstStyle/>
          <a:p>
            <a:r>
              <a:rPr lang="en-GB"/>
              <a:t>Encryption for a known recipient</a:t>
            </a: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18</a:t>
            </a:fld>
            <a:endParaRPr lang="en-GB" dirty="0"/>
          </a:p>
        </p:txBody>
      </p:sp>
    </p:spTree>
    <p:extLst>
      <p:ext uri="{BB962C8B-B14F-4D97-AF65-F5344CB8AC3E}">
        <p14:creationId xmlns:p14="http://schemas.microsoft.com/office/powerpoint/2010/main" val="3168868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Encryption for a known recipient</a:t>
            </a:r>
          </a:p>
        </p:txBody>
      </p:sp>
      <p:grpSp>
        <p:nvGrpSpPr>
          <p:cNvPr id="5" name="Group 4"/>
          <p:cNvGrpSpPr/>
          <p:nvPr/>
        </p:nvGrpSpPr>
        <p:grpSpPr>
          <a:xfrm>
            <a:off x="2021361" y="1349483"/>
            <a:ext cx="8136904" cy="4606006"/>
            <a:chOff x="296863" y="1195388"/>
            <a:chExt cx="8675687" cy="5033962"/>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3E6E5A"/>
                  </a:solidFill>
                  <a:sym typeface="Arial" charset="0"/>
                </a:rPr>
                <a:t>Identification certificate</a:t>
              </a:r>
            </a:p>
          </p:txBody>
        </p:sp>
        <p:sp>
          <p:nvSpPr>
            <p:cNvPr id="103427" name="Text Box 2"/>
            <p:cNvSpPr txBox="1">
              <a:spLocks noChangeArrowheads="1"/>
            </p:cNvSpPr>
            <p:nvPr/>
          </p:nvSpPr>
          <p:spPr bwMode="auto">
            <a:xfrm rot="16200000">
              <a:off x="5248275" y="1836140"/>
              <a:ext cx="1479550" cy="623496"/>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3E6E5A"/>
                  </a:solidFill>
                  <a:sym typeface="Arial" charset="0"/>
                </a:rPr>
                <a:t>Identification</a:t>
              </a:r>
            </a:p>
            <a:p>
              <a:pPr eaLnBrk="0" hangingPunct="0">
                <a:buSzPct val="100000"/>
              </a:pPr>
              <a:r>
                <a:rPr lang="en-GB" sz="16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en-GB">
                  <a:solidFill>
                    <a:srgbClr val="000000"/>
                  </a:solidFill>
                  <a:sym typeface="Arial" charset="0"/>
                </a:rPr>
                <a:t>Internet</a:t>
              </a:r>
            </a:p>
          </p:txBody>
        </p:sp>
        <p:sp>
          <p:nvSpPr>
            <p:cNvPr id="103429" name="Rectangle 5"/>
            <p:cNvSpPr>
              <a:spLocks noChangeArrowheads="1"/>
            </p:cNvSpPr>
            <p:nvPr/>
          </p:nvSpPr>
          <p:spPr bwMode="auto">
            <a:xfrm>
              <a:off x="6316663" y="3524339"/>
              <a:ext cx="2655887" cy="33637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2001751"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dirty="0">
                  <a:solidFill>
                    <a:srgbClr val="087670"/>
                  </a:solidFill>
                  <a:sym typeface="Arial" charset="0"/>
                </a:rPr>
                <a:t>eHealth</a:t>
              </a:r>
              <a:r>
                <a:rPr lang="en-GB" sz="1800" dirty="0">
                  <a:solidFill>
                    <a:srgbClr val="000000"/>
                  </a:solidFill>
                  <a:sym typeface="Arial" charset="0"/>
                </a:rPr>
                <a:t> platform</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en-GB">
                  <a:solidFill>
                    <a:srgbClr val="000000"/>
                  </a:solidFill>
                  <a:sym typeface="Arial" charset="0"/>
                </a:rPr>
                <a:t>Public keys</a:t>
              </a:r>
            </a:p>
            <a:p>
              <a:pPr eaLnBrk="0" hangingPunct="0">
                <a:buSzPct val="100000"/>
              </a:pPr>
              <a:r>
                <a:rPr lang="en-GB">
                  <a:solidFill>
                    <a:srgbClr val="000000"/>
                  </a:solidFill>
                  <a:sym typeface="Arial" charset="0"/>
                </a:rPr>
                <a:t>repository</a:t>
              </a:r>
            </a:p>
          </p:txBody>
        </p:sp>
        <p:sp>
          <p:nvSpPr>
            <p:cNvPr id="103432" name="Text Box 8"/>
            <p:cNvSpPr txBox="1">
              <a:spLocks noChangeArrowheads="1"/>
            </p:cNvSpPr>
            <p:nvPr/>
          </p:nvSpPr>
          <p:spPr bwMode="auto">
            <a:xfrm>
              <a:off x="6502400" y="2152650"/>
              <a:ext cx="2251286"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Sends</a:t>
              </a:r>
            </a:p>
            <a:p>
              <a:pPr eaLnBrk="0" hangingPunct="0">
                <a:buSzPct val="100000"/>
              </a:pPr>
              <a:r>
                <a:rPr lang="en-GB" sz="1600">
                  <a:solidFill>
                    <a:srgbClr val="000000"/>
                  </a:solidFill>
                  <a:sym typeface="Arial" charset="0"/>
                </a:rPr>
                <a:t>public key</a:t>
              </a:r>
            </a:p>
          </p:txBody>
        </p:sp>
        <p:sp>
          <p:nvSpPr>
            <p:cNvPr id="103434" name="Oval 10"/>
            <p:cNvSpPr>
              <a:spLocks noChangeArrowheads="1"/>
            </p:cNvSpPr>
            <p:nvPr/>
          </p:nvSpPr>
          <p:spPr bwMode="auto">
            <a:xfrm>
              <a:off x="6381749" y="1821530"/>
              <a:ext cx="360364"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2</a:t>
              </a:r>
            </a:p>
          </p:txBody>
        </p:sp>
        <p:sp>
          <p:nvSpPr>
            <p:cNvPr id="103435" name="Oval 11"/>
            <p:cNvSpPr>
              <a:spLocks noChangeArrowheads="1"/>
            </p:cNvSpPr>
            <p:nvPr/>
          </p:nvSpPr>
          <p:spPr bwMode="auto">
            <a:xfrm>
              <a:off x="6878638" y="3121692"/>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3</a:t>
              </a:r>
            </a:p>
          </p:txBody>
        </p:sp>
        <p:sp>
          <p:nvSpPr>
            <p:cNvPr id="103436" name="Rectangle 12"/>
            <p:cNvSpPr>
              <a:spLocks noChangeArrowheads="1"/>
            </p:cNvSpPr>
            <p:nvPr/>
          </p:nvSpPr>
          <p:spPr bwMode="auto">
            <a:xfrm>
              <a:off x="296863" y="2667881"/>
              <a:ext cx="2247899" cy="33637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288888"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020553"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Encrypts</a:t>
              </a:r>
            </a:p>
            <a:p>
              <a:pPr eaLnBrk="0" hangingPunct="0">
                <a:buSzPct val="100000"/>
              </a:pPr>
              <a:r>
                <a:rPr lang="en-GB" sz="1600">
                  <a:solidFill>
                    <a:srgbClr val="000000"/>
                  </a:solidFill>
                  <a:sym typeface="Arial" charset="0"/>
                </a:rPr>
                <a:t>message</a:t>
              </a:r>
            </a:p>
          </p:txBody>
        </p:sp>
        <p:sp>
          <p:nvSpPr>
            <p:cNvPr id="103440" name="Oval 17"/>
            <p:cNvSpPr>
              <a:spLocks noChangeArrowheads="1"/>
            </p:cNvSpPr>
            <p:nvPr/>
          </p:nvSpPr>
          <p:spPr bwMode="auto">
            <a:xfrm>
              <a:off x="922338" y="3247104"/>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4</a:t>
              </a:r>
            </a:p>
          </p:txBody>
        </p:sp>
        <p:sp>
          <p:nvSpPr>
            <p:cNvPr id="103441" name="Oval 18"/>
            <p:cNvSpPr>
              <a:spLocks noChangeArrowheads="1"/>
            </p:cNvSpPr>
            <p:nvPr/>
          </p:nvSpPr>
          <p:spPr bwMode="auto">
            <a:xfrm>
              <a:off x="341313" y="1751679"/>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1</a:t>
              </a:r>
            </a:p>
          </p:txBody>
        </p:sp>
        <p:sp>
          <p:nvSpPr>
            <p:cNvPr id="103442" name="Rectangle 19"/>
            <p:cNvSpPr>
              <a:spLocks noChangeArrowheads="1"/>
            </p:cNvSpPr>
            <p:nvPr/>
          </p:nvSpPr>
          <p:spPr bwMode="auto">
            <a:xfrm>
              <a:off x="733425" y="5390445"/>
              <a:ext cx="4703763" cy="33637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193175"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08588"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000000"/>
                  </a:solidFill>
                  <a:sym typeface="Arial" charset="0"/>
                </a:rPr>
                <a:t>Decrypts message</a:t>
              </a:r>
            </a:p>
          </p:txBody>
        </p:sp>
        <p:sp>
          <p:nvSpPr>
            <p:cNvPr id="103445" name="Oval 22"/>
            <p:cNvSpPr>
              <a:spLocks noChangeArrowheads="1"/>
            </p:cNvSpPr>
            <p:nvPr/>
          </p:nvSpPr>
          <p:spPr bwMode="auto">
            <a:xfrm>
              <a:off x="777875" y="5053680"/>
              <a:ext cx="360364"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en-GB"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en-GB" dirty="0">
                  <a:solidFill>
                    <a:srgbClr val="000000"/>
                  </a:solidFill>
                  <a:sym typeface="Arial" charset="0"/>
                </a:rPr>
                <a:t>Stored</a:t>
              </a:r>
            </a:p>
            <a:p>
              <a:pPr algn="ctr" eaLnBrk="0" hangingPunct="0">
                <a:buSzPct val="100000"/>
              </a:pPr>
              <a:r>
                <a:rPr lang="en-GB" dirty="0">
                  <a:solidFill>
                    <a:srgbClr val="000000"/>
                  </a:solidFill>
                  <a:sym typeface="Arial" charset="0"/>
                </a:rPr>
                <a:t>private</a:t>
              </a:r>
            </a:p>
            <a:p>
              <a:pPr algn="ctr" eaLnBrk="0" hangingPunct="0">
                <a:buSzPct val="100000"/>
              </a:pPr>
              <a:r>
                <a:rPr lang="en-GB" dirty="0">
                  <a:solidFill>
                    <a:srgbClr val="000000"/>
                  </a:solidFill>
                  <a:sym typeface="Arial" charset="0"/>
                </a:rPr>
                <a:t>key</a:t>
              </a:r>
            </a:p>
          </p:txBody>
        </p:sp>
        <p:sp>
          <p:nvSpPr>
            <p:cNvPr id="103447" name="Line 24"/>
            <p:cNvSpPr>
              <a:spLocks noChangeShapeType="1"/>
            </p:cNvSpPr>
            <p:nvPr/>
          </p:nvSpPr>
          <p:spPr bwMode="auto">
            <a:xfrm flipH="1">
              <a:off x="3022003" y="5583237"/>
              <a:ext cx="456210" cy="142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600">
                  <a:solidFill>
                    <a:srgbClr val="3E6E5A"/>
                  </a:solidFill>
                  <a:sym typeface="Arial" charset="0"/>
                </a:rPr>
                <a:t>Identification</a:t>
              </a:r>
            </a:p>
            <a:p>
              <a:pPr eaLnBrk="0" hangingPunct="0">
                <a:buSzPct val="100000"/>
              </a:pPr>
              <a:r>
                <a:rPr lang="en-GB" sz="16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418934" cy="571834"/>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400" dirty="0">
                  <a:solidFill>
                    <a:srgbClr val="A50021"/>
                  </a:solidFill>
                  <a:sym typeface="Arial" charset="0"/>
                </a:rPr>
                <a:t>Web service</a:t>
              </a:r>
            </a:p>
            <a:p>
              <a:pPr eaLnBrk="0" hangingPunct="0">
                <a:buSzPct val="100000"/>
              </a:pPr>
              <a:r>
                <a:rPr lang="en-GB" sz="1400" dirty="0">
                  <a:solidFill>
                    <a:srgbClr val="A50021"/>
                  </a:solidFill>
                  <a:sym typeface="Arial" charset="0"/>
                </a:rPr>
                <a:t>Ask public key</a:t>
              </a:r>
            </a:p>
          </p:txBody>
        </p:sp>
        <p:sp>
          <p:nvSpPr>
            <p:cNvPr id="103451" name="Text Box 29"/>
            <p:cNvSpPr txBox="1">
              <a:spLocks noChangeArrowheads="1"/>
            </p:cNvSpPr>
            <p:nvPr/>
          </p:nvSpPr>
          <p:spPr bwMode="auto">
            <a:xfrm rot="3135873">
              <a:off x="3018390" y="3033387"/>
              <a:ext cx="1507022" cy="557865"/>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400">
                  <a:solidFill>
                    <a:srgbClr val="A50021"/>
                  </a:solidFill>
                  <a:sym typeface="Arial" charset="0"/>
                </a:rPr>
                <a:t>Send message</a:t>
              </a:r>
            </a:p>
            <a:p>
              <a:pPr eaLnBrk="0" hangingPunct="0">
                <a:buSzPct val="100000"/>
              </a:pPr>
              <a:r>
                <a:rPr lang="en-GB"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19</a:t>
            </a:fld>
            <a:endParaRPr lang="en-GB" dirty="0"/>
          </a:p>
        </p:txBody>
      </p:sp>
    </p:spTree>
    <p:extLst>
      <p:ext uri="{BB962C8B-B14F-4D97-AF65-F5344CB8AC3E}">
        <p14:creationId xmlns:p14="http://schemas.microsoft.com/office/powerpoint/2010/main" val="318262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Structure of the presentation</a:t>
            </a:r>
          </a:p>
        </p:txBody>
      </p:sp>
      <p:sp>
        <p:nvSpPr>
          <p:cNvPr id="92162" name="Rectangle 3"/>
          <p:cNvSpPr>
            <a:spLocks noGrp="1" noChangeArrowheads="1"/>
          </p:cNvSpPr>
          <p:nvPr>
            <p:ph idx="1"/>
          </p:nvPr>
        </p:nvSpPr>
        <p:spPr/>
        <p:txBody>
          <a:bodyPr>
            <a:normAutofit fontScale="77500" lnSpcReduction="20000"/>
          </a:bodyPr>
          <a:lstStyle/>
          <a:p>
            <a:r>
              <a:rPr lang="en-GB" dirty="0"/>
              <a:t>Presentation of the </a:t>
            </a:r>
            <a:r>
              <a:rPr lang="en-GB" dirty="0">
                <a:solidFill>
                  <a:srgbClr val="087670"/>
                </a:solidFill>
              </a:rPr>
              <a:t>eHealth</a:t>
            </a:r>
            <a:r>
              <a:rPr lang="en-GB" dirty="0"/>
              <a:t> platform</a:t>
            </a:r>
          </a:p>
          <a:p>
            <a:pPr lvl="1"/>
            <a:r>
              <a:rPr lang="en-GB" dirty="0" smtClean="0"/>
              <a:t>online </a:t>
            </a:r>
            <a:r>
              <a:rPr lang="en-GB" dirty="0"/>
              <a:t>healthcare landscape in </a:t>
            </a:r>
            <a:r>
              <a:rPr lang="en-GB" dirty="0" smtClean="0"/>
              <a:t>Belgium</a:t>
            </a:r>
          </a:p>
          <a:p>
            <a:pPr lvl="1"/>
            <a:r>
              <a:rPr lang="en-GB" dirty="0" smtClean="0"/>
              <a:t>eHealth architecture</a:t>
            </a:r>
            <a:endParaRPr lang="en-GB" dirty="0"/>
          </a:p>
          <a:p>
            <a:pPr lvl="1"/>
            <a:r>
              <a:rPr lang="en-GB" dirty="0" smtClean="0"/>
              <a:t>some statistics</a:t>
            </a:r>
            <a:endParaRPr lang="en-GB" dirty="0"/>
          </a:p>
          <a:p>
            <a:pPr lvl="1"/>
            <a:r>
              <a:rPr lang="en-GB" dirty="0"/>
              <a:t>objectives, </a:t>
            </a:r>
            <a:r>
              <a:rPr lang="en-GB" dirty="0" smtClean="0"/>
              <a:t>mission, services &amp; governance</a:t>
            </a:r>
            <a:endParaRPr lang="en-GB" dirty="0"/>
          </a:p>
          <a:p>
            <a:r>
              <a:rPr lang="en-GB" dirty="0"/>
              <a:t>Roadmap eHealth 3.0</a:t>
            </a:r>
          </a:p>
          <a:p>
            <a:pPr lvl="1"/>
            <a:r>
              <a:rPr lang="en-GB" dirty="0"/>
              <a:t>presentation</a:t>
            </a:r>
          </a:p>
          <a:p>
            <a:pPr lvl="1"/>
            <a:r>
              <a:rPr lang="en-GB" dirty="0"/>
              <a:t>o</a:t>
            </a:r>
            <a:r>
              <a:rPr lang="en-GB" dirty="0" smtClean="0"/>
              <a:t>verview </a:t>
            </a:r>
            <a:r>
              <a:rPr lang="en-GB" dirty="0"/>
              <a:t>of some ongoing projects</a:t>
            </a:r>
          </a:p>
          <a:p>
            <a:r>
              <a:rPr lang="en-GB" dirty="0"/>
              <a:t>Overview of the realisations and projects within the scope of the Covid-19-crisis</a:t>
            </a:r>
          </a:p>
          <a:p>
            <a:pPr lvl="1"/>
            <a:r>
              <a:rPr lang="en-GB" dirty="0" err="1" smtClean="0">
                <a:solidFill>
                  <a:srgbClr val="087670"/>
                </a:solidFill>
              </a:rPr>
              <a:t>eHealth</a:t>
            </a:r>
            <a:r>
              <a:rPr lang="en-GB" dirty="0" err="1" smtClean="0"/>
              <a:t>CreaBis</a:t>
            </a:r>
            <a:endParaRPr lang="en-GB" dirty="0" smtClean="0"/>
          </a:p>
          <a:p>
            <a:pPr lvl="1"/>
            <a:r>
              <a:rPr lang="en-GB" dirty="0" smtClean="0"/>
              <a:t>contact tracing</a:t>
            </a:r>
            <a:endParaRPr lang="en-GB" dirty="0"/>
          </a:p>
          <a:p>
            <a:pPr lvl="2"/>
            <a:r>
              <a:rPr lang="en-GB" dirty="0" smtClean="0"/>
              <a:t>contact </a:t>
            </a:r>
            <a:r>
              <a:rPr lang="en-GB" dirty="0" err="1" smtClean="0"/>
              <a:t>center</a:t>
            </a:r>
            <a:endParaRPr lang="en-GB" dirty="0" smtClean="0"/>
          </a:p>
          <a:p>
            <a:pPr lvl="2"/>
            <a:r>
              <a:rPr lang="en-GB" dirty="0" smtClean="0"/>
              <a:t>Coronalert</a:t>
            </a:r>
          </a:p>
          <a:p>
            <a:pPr lvl="2"/>
            <a:r>
              <a:rPr lang="en-GB" dirty="0" smtClean="0"/>
              <a:t>Passenger </a:t>
            </a:r>
            <a:r>
              <a:rPr lang="en-GB" dirty="0"/>
              <a:t>Locator Form </a:t>
            </a:r>
          </a:p>
          <a:p>
            <a:pPr lvl="1"/>
            <a:r>
              <a:rPr lang="en-GB" dirty="0" smtClean="0"/>
              <a:t>testing</a:t>
            </a:r>
          </a:p>
          <a:p>
            <a:pPr lvl="2"/>
            <a:r>
              <a:rPr lang="en-GB" dirty="0" smtClean="0"/>
              <a:t>test results database central </a:t>
            </a:r>
            <a:r>
              <a:rPr lang="en-GB" dirty="0"/>
              <a:t>reservation </a:t>
            </a:r>
            <a:r>
              <a:rPr lang="en-GB" dirty="0" smtClean="0"/>
              <a:t>system</a:t>
            </a:r>
            <a:endParaRPr lang="en-GB" dirty="0"/>
          </a:p>
          <a:p>
            <a:pPr lvl="2"/>
            <a:r>
              <a:rPr lang="en-GB" dirty="0" smtClean="0"/>
              <a:t>Corona </a:t>
            </a:r>
            <a:r>
              <a:rPr lang="en-GB" dirty="0"/>
              <a:t>t</a:t>
            </a:r>
            <a:r>
              <a:rPr lang="en-GB" dirty="0" smtClean="0"/>
              <a:t>est </a:t>
            </a:r>
            <a:r>
              <a:rPr lang="en-GB" dirty="0"/>
              <a:t>prescription &amp; </a:t>
            </a:r>
            <a:r>
              <a:rPr lang="en-GB" dirty="0" smtClean="0"/>
              <a:t>consultation</a:t>
            </a:r>
            <a:endParaRPr lang="en-GB" dirty="0"/>
          </a:p>
          <a:p>
            <a:pPr lvl="1"/>
            <a:r>
              <a:rPr lang="en-GB" dirty="0" smtClean="0"/>
              <a:t>vaccination</a:t>
            </a:r>
          </a:p>
          <a:p>
            <a:pPr lvl="2"/>
            <a:r>
              <a:rPr lang="en-GB" dirty="0" err="1" smtClean="0"/>
              <a:t>Vaccinnet</a:t>
            </a:r>
            <a:endParaRPr lang="en-GB" dirty="0" smtClean="0"/>
          </a:p>
          <a:p>
            <a:pPr lvl="2"/>
            <a:r>
              <a:rPr lang="en-GB" dirty="0" smtClean="0"/>
              <a:t>reservation tools</a:t>
            </a:r>
            <a:endParaRPr lang="en-GB" dirty="0"/>
          </a:p>
          <a:p>
            <a:pPr lvl="1"/>
            <a:r>
              <a:rPr lang="en-GB" dirty="0" smtClean="0"/>
              <a:t>vaccination/test/recovery certificates</a:t>
            </a:r>
            <a:endParaRPr lang="fr-BE" dirty="0" smtClean="0"/>
          </a:p>
          <a:p>
            <a:pPr lvl="1"/>
            <a:endParaRPr lang="fr-BE" dirty="0" smtClean="0"/>
          </a:p>
          <a:p>
            <a:pPr lvl="1"/>
            <a:endParaRPr lang="fr-BE" dirty="0" smtClean="0"/>
          </a:p>
          <a:p>
            <a:pPr lvl="1"/>
            <a:endParaRPr lang="fr-BE" dirty="0"/>
          </a:p>
          <a:p>
            <a:endParaRPr lang="nl-BE" altLang="en-US" dirty="0" smtClean="0"/>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2</a:t>
            </a:fld>
            <a:endParaRPr lang="en-GB" dirty="0"/>
          </a:p>
        </p:txBody>
      </p:sp>
    </p:spTree>
    <p:extLst>
      <p:ext uri="{BB962C8B-B14F-4D97-AF65-F5344CB8AC3E}">
        <p14:creationId xmlns:p14="http://schemas.microsoft.com/office/powerpoint/2010/main" val="238354202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07569" y="1412777"/>
            <a:ext cx="7885509" cy="4706561"/>
            <a:chOff x="142875" y="1049338"/>
            <a:chExt cx="8802688" cy="5364946"/>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en-GB" dirty="0">
                  <a:solidFill>
                    <a:srgbClr val="000000"/>
                  </a:solidFill>
                  <a:sym typeface="Arial" charset="0"/>
                </a:rPr>
                <a:t>User 2</a:t>
              </a:r>
            </a:p>
            <a:p>
              <a:pPr algn="ctr" eaLnBrk="0" hangingPunct="0">
                <a:buSzPct val="100000"/>
              </a:pPr>
              <a:r>
                <a:rPr lang="en-GB" dirty="0">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en-GB" dirty="0">
                  <a:solidFill>
                    <a:srgbClr val="000000"/>
                  </a:solidFill>
                  <a:sym typeface="Arial" charset="0"/>
                </a:rPr>
                <a:t>User 1</a:t>
              </a:r>
            </a:p>
            <a:p>
              <a:pPr algn="ctr" eaLnBrk="0" hangingPunct="0">
                <a:buSzPct val="100000"/>
              </a:pPr>
              <a:r>
                <a:rPr lang="en-GB" dirty="0">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en-GB" dirty="0">
                  <a:solidFill>
                    <a:srgbClr val="000000"/>
                  </a:solidFill>
                  <a:sym typeface="Arial" charset="0"/>
                </a:rPr>
                <a:t>Key </a:t>
              </a:r>
            </a:p>
            <a:p>
              <a:pPr algn="ctr" eaLnBrk="0" hangingPunct="0">
                <a:buSzPct val="100000"/>
              </a:pPr>
              <a:r>
                <a:rPr lang="en-GB" dirty="0">
                  <a:solidFill>
                    <a:srgbClr val="000000"/>
                  </a:solidFill>
                  <a:sym typeface="Arial" charset="0"/>
                </a:rPr>
                <a:t>Management</a:t>
              </a:r>
            </a:p>
            <a:p>
              <a:pPr algn="ctr" eaLnBrk="0" hangingPunct="0">
                <a:buSzPct val="100000"/>
              </a:pPr>
              <a:r>
                <a:rPr lang="en-GB" dirty="0">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algn="ctr" eaLnBrk="0" hangingPunct="0">
                <a:buSzPct val="100000"/>
              </a:pPr>
              <a:r>
                <a:rPr lang="en-GB" dirty="0">
                  <a:solidFill>
                    <a:srgbClr val="000000"/>
                  </a:solidFill>
                  <a:sym typeface="Arial" charset="0"/>
                </a:rPr>
                <a:t>Messages</a:t>
              </a:r>
            </a:p>
            <a:p>
              <a:pPr algn="ctr" eaLnBrk="0" hangingPunct="0">
                <a:buSzPct val="100000"/>
              </a:pPr>
              <a:r>
                <a:rPr lang="en-GB" dirty="0">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9" y="2566988"/>
              <a:ext cx="1084766"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1</a:t>
              </a:r>
              <a:r>
                <a:rPr lang="en-GB"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4"/>
              <a:ext cx="964872"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2</a:t>
              </a:r>
              <a:r>
                <a:rPr lang="en-GB" sz="1000">
                  <a:solidFill>
                    <a:srgbClr val="000000"/>
                  </a:solidFill>
                  <a:sym typeface="Arial" charset="0"/>
                </a:rPr>
                <a:t> sends key</a:t>
              </a:r>
            </a:p>
          </p:txBody>
        </p:sp>
        <p:grpSp>
          <p:nvGrpSpPr>
            <p:cNvPr id="104458" name="Group 11"/>
            <p:cNvGrpSpPr>
              <a:grpSpLocks/>
            </p:cNvGrpSpPr>
            <p:nvPr/>
          </p:nvGrpSpPr>
          <p:grpSpPr bwMode="auto">
            <a:xfrm rot="-1540434">
              <a:off x="1578112" y="1398137"/>
              <a:ext cx="1833563" cy="865188"/>
              <a:chOff x="1174" y="2469"/>
              <a:chExt cx="1155" cy="545"/>
            </a:xfrm>
          </p:grpSpPr>
          <p:sp>
            <p:nvSpPr>
              <p:cNvPr id="104482" name="Text Box 12"/>
              <p:cNvSpPr txBox="1">
                <a:spLocks noChangeArrowheads="1"/>
              </p:cNvSpPr>
              <p:nvPr/>
            </p:nvSpPr>
            <p:spPr bwMode="auto">
              <a:xfrm>
                <a:off x="1332" y="2815"/>
                <a:ext cx="839" cy="1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dirty="0">
                    <a:solidFill>
                      <a:srgbClr val="990000"/>
                    </a:solidFill>
                    <a:sym typeface="Arial" charset="0"/>
                  </a:rPr>
                  <a:t>Symmetric key</a:t>
                </a:r>
              </a:p>
            </p:txBody>
          </p:sp>
          <p:sp>
            <p:nvSpPr>
              <p:cNvPr id="104484" name="Text Box 14"/>
              <p:cNvSpPr txBox="1">
                <a:spLocks noChangeArrowheads="1"/>
              </p:cNvSpPr>
              <p:nvPr/>
            </p:nvSpPr>
            <p:spPr bwMode="auto">
              <a:xfrm>
                <a:off x="1174" y="2469"/>
                <a:ext cx="1155"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7"/>
              <a:ext cx="1984860"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3</a:t>
              </a:r>
              <a:r>
                <a:rPr lang="en-GB"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180148" y="4572536"/>
              <a:ext cx="2052859" cy="526246"/>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dirty="0">
                  <a:solidFill>
                    <a:srgbClr val="990000"/>
                  </a:solidFill>
                  <a:sym typeface="Arial" charset="0"/>
                </a:rPr>
                <a:t>Message encrypted with</a:t>
              </a:r>
            </a:p>
            <a:p>
              <a:pPr eaLnBrk="0" hangingPunct="0">
                <a:buSzPct val="100000"/>
              </a:pPr>
              <a:r>
                <a:rPr lang="en-GB" sz="1200" dirty="0">
                  <a:solidFill>
                    <a:srgbClr val="990000"/>
                  </a:solidFill>
                  <a:sym typeface="Arial" charset="0"/>
                </a:rPr>
                <a:t>symmetric key</a:t>
              </a:r>
            </a:p>
          </p:txBody>
        </p:sp>
        <p:sp>
          <p:nvSpPr>
            <p:cNvPr id="104463" name="Text Box 19"/>
            <p:cNvSpPr txBox="1">
              <a:spLocks noChangeArrowheads="1"/>
            </p:cNvSpPr>
            <p:nvPr/>
          </p:nvSpPr>
          <p:spPr bwMode="auto">
            <a:xfrm rot="1788510">
              <a:off x="1352550" y="4097740"/>
              <a:ext cx="2298700"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1" y="5888038"/>
              <a:ext cx="1995366" cy="526246"/>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GB" sz="1200" dirty="0">
                  <a:solidFill>
                    <a:srgbClr val="990000"/>
                  </a:solidFill>
                  <a:sym typeface="Arial" charset="0"/>
                </a:rPr>
                <a:t>Message encrypted </a:t>
              </a:r>
              <a:r>
                <a:rPr lang="en-GB" sz="1200" dirty="0" smtClean="0">
                  <a:solidFill>
                    <a:srgbClr val="990000"/>
                  </a:solidFill>
                  <a:sym typeface="Arial" charset="0"/>
                </a:rPr>
                <a:t>with symmetric </a:t>
              </a:r>
              <a:r>
                <a:rPr lang="en-GB" sz="1200" dirty="0">
                  <a:solidFill>
                    <a:srgbClr val="990000"/>
                  </a:solidFill>
                  <a:sym typeface="Arial" charset="0"/>
                </a:rPr>
                <a:t>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274448"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4</a:t>
              </a:r>
              <a:r>
                <a:rPr lang="en-GB" sz="1000">
                  <a:solidFill>
                    <a:srgbClr val="000000"/>
                  </a:solidFill>
                  <a:sym typeface="Arial" charset="0"/>
                </a:rPr>
                <a:t> justifies right to</a:t>
              </a:r>
            </a:p>
            <a:p>
              <a:pPr eaLnBrk="0" hangingPunct="0">
                <a:buSzPct val="100000"/>
              </a:pPr>
              <a:r>
                <a:rPr lang="en-GB"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274448"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4</a:t>
              </a:r>
              <a:r>
                <a:rPr lang="en-GB" sz="1000">
                  <a:solidFill>
                    <a:srgbClr val="000000"/>
                  </a:solidFill>
                  <a:sym typeface="Arial" charset="0"/>
                </a:rPr>
                <a:t> justifies right to</a:t>
              </a:r>
            </a:p>
            <a:p>
              <a:pPr eaLnBrk="0" hangingPunct="0">
                <a:buSzPct val="100000"/>
              </a:pPr>
              <a:r>
                <a:rPr lang="en-GB" sz="1000">
                  <a:solidFill>
                    <a:srgbClr val="000000"/>
                  </a:solidFill>
                  <a:sym typeface="Arial" charset="0"/>
                </a:rPr>
                <a:t>obtain message</a:t>
              </a:r>
            </a:p>
          </p:txBody>
        </p:sp>
        <p:sp>
          <p:nvSpPr>
            <p:cNvPr id="104469" name="Text Box 25"/>
            <p:cNvSpPr txBox="1">
              <a:spLocks noChangeArrowheads="1"/>
            </p:cNvSpPr>
            <p:nvPr/>
          </p:nvSpPr>
          <p:spPr bwMode="auto">
            <a:xfrm rot="1408605">
              <a:off x="5627789" y="1920958"/>
              <a:ext cx="1331710" cy="315747"/>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a:solidFill>
                    <a:srgbClr val="990000"/>
                  </a:solidFill>
                  <a:sym typeface="Arial" charset="0"/>
                </a:rPr>
                <a:t>Symmetric key</a:t>
              </a:r>
            </a:p>
          </p:txBody>
        </p:sp>
        <p:sp>
          <p:nvSpPr>
            <p:cNvPr id="104471" name="Text Box 27"/>
            <p:cNvSpPr txBox="1">
              <a:spLocks noChangeArrowheads="1"/>
            </p:cNvSpPr>
            <p:nvPr/>
          </p:nvSpPr>
          <p:spPr bwMode="auto">
            <a:xfrm rot="1408605">
              <a:off x="5554663" y="1410102"/>
              <a:ext cx="1833562"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49"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5 </a:t>
              </a:r>
              <a:r>
                <a:rPr lang="en-GB"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000" b="1">
                  <a:solidFill>
                    <a:srgbClr val="000000"/>
                  </a:solidFill>
                  <a:sym typeface="Arial" charset="0"/>
                </a:rPr>
                <a:t>5 </a:t>
              </a:r>
              <a:r>
                <a:rPr lang="en-GB"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20031770">
              <a:off x="5817235" y="4828124"/>
              <a:ext cx="2052859" cy="526246"/>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a:solidFill>
                    <a:srgbClr val="990000"/>
                  </a:solidFill>
                  <a:sym typeface="Arial" charset="0"/>
                </a:rPr>
                <a:t>Message encrypted with</a:t>
              </a:r>
            </a:p>
            <a:p>
              <a:pPr eaLnBrk="0" hangingPunct="0">
                <a:buSzPct val="100000"/>
              </a:pPr>
              <a:r>
                <a:rPr lang="en-GB" sz="1200">
                  <a:solidFill>
                    <a:srgbClr val="990000"/>
                  </a:solidFill>
                  <a:sym typeface="Arial" charset="0"/>
                </a:rPr>
                <a:t>symmetric key</a:t>
              </a:r>
            </a:p>
          </p:txBody>
        </p:sp>
        <p:sp>
          <p:nvSpPr>
            <p:cNvPr id="104478" name="Text Box 34"/>
            <p:cNvSpPr txBox="1">
              <a:spLocks noChangeArrowheads="1"/>
            </p:cNvSpPr>
            <p:nvPr/>
          </p:nvSpPr>
          <p:spPr bwMode="auto">
            <a:xfrm rot="20031770">
              <a:off x="5489575" y="4335866"/>
              <a:ext cx="2298700"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en-GB" sz="1200">
                  <a:solidFill>
                    <a:srgbClr val="000000"/>
                  </a:solidFill>
                  <a:sym typeface="Arial" charset="0"/>
                </a:rPr>
                <a:t>Encrypted with public key of user 2</a:t>
              </a:r>
            </a:p>
          </p:txBody>
        </p:sp>
      </p:grpSp>
      <p:sp>
        <p:nvSpPr>
          <p:cNvPr id="6" name="Title 5"/>
          <p:cNvSpPr>
            <a:spLocks noGrp="1"/>
          </p:cNvSpPr>
          <p:nvPr>
            <p:ph type="title"/>
          </p:nvPr>
        </p:nvSpPr>
        <p:spPr/>
        <p:txBody>
          <a:bodyPr/>
          <a:lstStyle/>
          <a:p>
            <a:r>
              <a:rPr lang="en-GB"/>
              <a:t>Encryption for an unknown recipient</a:t>
            </a: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20</a:t>
            </a:fld>
            <a:endParaRPr lang="en-GB" dirty="0"/>
          </a:p>
        </p:txBody>
      </p:sp>
    </p:spTree>
    <p:extLst>
      <p:ext uri="{BB962C8B-B14F-4D97-AF65-F5344CB8AC3E}">
        <p14:creationId xmlns:p14="http://schemas.microsoft.com/office/powerpoint/2010/main" val="680675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Timestamping</a:t>
            </a:r>
          </a:p>
        </p:txBody>
      </p:sp>
      <p:sp>
        <p:nvSpPr>
          <p:cNvPr id="3" name="Content Placeholder 2"/>
          <p:cNvSpPr>
            <a:spLocks noGrp="1"/>
          </p:cNvSpPr>
          <p:nvPr>
            <p:ph idx="1"/>
          </p:nvPr>
        </p:nvSpPr>
        <p:spPr/>
        <p:txBody>
          <a:bodyPr>
            <a:normAutofit/>
          </a:bodyPr>
          <a:lstStyle/>
          <a:p>
            <a:endParaRPr lang="fr-BE" dirty="0" smtClean="0"/>
          </a:p>
          <a:p>
            <a:r>
              <a:rPr lang="en-GB" dirty="0"/>
              <a:t>Timestamping (or electronic dating or certified time stamping) is a system that allows to keep the proof of the existence of a document and its content on a given date </a:t>
            </a:r>
            <a:endParaRPr lang="en-GB" dirty="0" smtClean="0"/>
          </a:p>
          <a:p>
            <a:endParaRPr lang="en-GB" dirty="0"/>
          </a:p>
          <a:p>
            <a:r>
              <a:rPr lang="en-GB" dirty="0"/>
              <a:t>The term ‘proof’ means that nobody neither the owner of the document, can modify the timestamping certificate</a:t>
            </a:r>
          </a:p>
          <a:p>
            <a:endParaRPr lang="fr-BE" dirty="0" smtClean="0"/>
          </a:p>
          <a:p>
            <a:endParaRPr lang="nl-BE" dirty="0" smtClean="0"/>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21</a:t>
            </a:fld>
            <a:endParaRPr lang="en-GB" dirty="0"/>
          </a:p>
        </p:txBody>
      </p:sp>
    </p:spTree>
    <p:extLst>
      <p:ext uri="{BB962C8B-B14F-4D97-AF65-F5344CB8AC3E}">
        <p14:creationId xmlns:p14="http://schemas.microsoft.com/office/powerpoint/2010/main" val="2806813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Timestamping: example</a:t>
            </a:r>
          </a:p>
        </p:txBody>
      </p:sp>
      <p:sp>
        <p:nvSpPr>
          <p:cNvPr id="23557" name="Rectangle 3"/>
          <p:cNvSpPr>
            <a:spLocks noChangeArrowheads="1"/>
          </p:cNvSpPr>
          <p:nvPr/>
        </p:nvSpPr>
        <p:spPr bwMode="auto">
          <a:xfrm>
            <a:off x="152400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2135560" y="1268761"/>
            <a:ext cx="3589338" cy="4505325"/>
          </a:xfrm>
          <a:prstGeom prst="rect">
            <a:avLst/>
          </a:prstGeom>
          <a:solidFill>
            <a:srgbClr val="9EB6AC"/>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2348286" y="2145060"/>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a:solidFill>
                  <a:srgbClr val="000000"/>
                </a:solidFill>
              </a:rPr>
              <a:t>prescription A</a:t>
            </a:r>
          </a:p>
        </p:txBody>
      </p:sp>
      <p:sp>
        <p:nvSpPr>
          <p:cNvPr id="23560" name="Oval 8"/>
          <p:cNvSpPr>
            <a:spLocks noChangeArrowheads="1"/>
          </p:cNvSpPr>
          <p:nvPr/>
        </p:nvSpPr>
        <p:spPr bwMode="auto">
          <a:xfrm>
            <a:off x="2130799" y="1935224"/>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1</a:t>
            </a:r>
          </a:p>
        </p:txBody>
      </p:sp>
      <p:sp>
        <p:nvSpPr>
          <p:cNvPr id="23561" name="Rectangle 10"/>
          <p:cNvSpPr>
            <a:spLocks noChangeArrowheads="1"/>
          </p:cNvSpPr>
          <p:nvPr/>
        </p:nvSpPr>
        <p:spPr bwMode="auto">
          <a:xfrm>
            <a:off x="2386385" y="3291235"/>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sz="1600">
                <a:solidFill>
                  <a:srgbClr val="000000"/>
                </a:solidFill>
              </a:rPr>
              <a:t>Hashcode A</a:t>
            </a:r>
          </a:p>
        </p:txBody>
      </p:sp>
      <p:sp>
        <p:nvSpPr>
          <p:cNvPr id="23562" name="Rectangle 12"/>
          <p:cNvSpPr>
            <a:spLocks noChangeArrowheads="1"/>
          </p:cNvSpPr>
          <p:nvPr/>
        </p:nvSpPr>
        <p:spPr bwMode="auto">
          <a:xfrm>
            <a:off x="6445624" y="1333849"/>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2203824" y="299249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2</a:t>
            </a:r>
          </a:p>
        </p:txBody>
      </p:sp>
      <p:sp>
        <p:nvSpPr>
          <p:cNvPr id="23564" name="Rectangle 17"/>
          <p:cNvSpPr>
            <a:spLocks noChangeArrowheads="1"/>
          </p:cNvSpPr>
          <p:nvPr/>
        </p:nvSpPr>
        <p:spPr bwMode="auto">
          <a:xfrm>
            <a:off x="4023099" y="2154585"/>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a:solidFill>
                  <a:srgbClr val="000000"/>
                </a:solidFill>
              </a:rPr>
              <a:t>prescription B</a:t>
            </a:r>
          </a:p>
        </p:txBody>
      </p:sp>
      <p:sp>
        <p:nvSpPr>
          <p:cNvPr id="23565" name="Rectangle 18"/>
          <p:cNvSpPr>
            <a:spLocks noChangeArrowheads="1"/>
          </p:cNvSpPr>
          <p:nvPr/>
        </p:nvSpPr>
        <p:spPr bwMode="auto">
          <a:xfrm>
            <a:off x="4121524" y="3270599"/>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sz="1600">
                <a:solidFill>
                  <a:srgbClr val="000000"/>
                </a:solidFill>
              </a:rPr>
              <a:t>Hashcode B</a:t>
            </a:r>
          </a:p>
        </p:txBody>
      </p:sp>
      <p:sp>
        <p:nvSpPr>
          <p:cNvPr id="23566" name="Rectangle 23"/>
          <p:cNvSpPr>
            <a:spLocks noChangeArrowheads="1"/>
          </p:cNvSpPr>
          <p:nvPr/>
        </p:nvSpPr>
        <p:spPr bwMode="auto">
          <a:xfrm>
            <a:off x="2857873" y="4394548"/>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a:solidFill>
                  <a:srgbClr val="000000"/>
                </a:solidFill>
              </a:rPr>
              <a:t>Timestamp bag</a:t>
            </a:r>
          </a:p>
        </p:txBody>
      </p:sp>
      <p:sp>
        <p:nvSpPr>
          <p:cNvPr id="23567" name="Rectangle 26"/>
          <p:cNvSpPr>
            <a:spLocks noChangeArrowheads="1"/>
          </p:cNvSpPr>
          <p:nvPr/>
        </p:nvSpPr>
        <p:spPr bwMode="auto">
          <a:xfrm>
            <a:off x="6920286" y="4723160"/>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a:solidFill>
                  <a:srgbClr val="000000"/>
                </a:solidFill>
              </a:rPr>
              <a:t>Electronic</a:t>
            </a:r>
          </a:p>
          <a:p>
            <a:pPr algn="ctr">
              <a:buSzPct val="100000"/>
            </a:pPr>
            <a:r>
              <a:rPr lang="en-GB">
                <a:solidFill>
                  <a:srgbClr val="000000"/>
                </a:solidFill>
              </a:rPr>
              <a:t>timestamping</a:t>
            </a:r>
          </a:p>
        </p:txBody>
      </p:sp>
      <p:sp>
        <p:nvSpPr>
          <p:cNvPr id="23568" name="Oval 27"/>
          <p:cNvSpPr>
            <a:spLocks noChangeArrowheads="1"/>
          </p:cNvSpPr>
          <p:nvPr/>
        </p:nvSpPr>
        <p:spPr bwMode="auto">
          <a:xfrm>
            <a:off x="6774235" y="4489511"/>
            <a:ext cx="363538"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4</a:t>
            </a:r>
          </a:p>
        </p:txBody>
      </p:sp>
      <p:sp>
        <p:nvSpPr>
          <p:cNvPr id="23569" name="Rectangle 28"/>
          <p:cNvSpPr>
            <a:spLocks noChangeArrowheads="1"/>
          </p:cNvSpPr>
          <p:nvPr/>
        </p:nvSpPr>
        <p:spPr bwMode="auto">
          <a:xfrm>
            <a:off x="7456861" y="2157760"/>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en-GB">
                <a:solidFill>
                  <a:srgbClr val="000000"/>
                </a:solidFill>
              </a:rPr>
              <a:t>electronic</a:t>
            </a:r>
          </a:p>
          <a:p>
            <a:pPr algn="ctr">
              <a:buSzPct val="100000"/>
            </a:pPr>
            <a:r>
              <a:rPr lang="en-GB">
                <a:solidFill>
                  <a:srgbClr val="000000"/>
                </a:solidFill>
              </a:rPr>
              <a:t>signature</a:t>
            </a:r>
          </a:p>
        </p:txBody>
      </p:sp>
      <p:sp>
        <p:nvSpPr>
          <p:cNvPr id="23570" name="Oval 30"/>
          <p:cNvSpPr>
            <a:spLocks noChangeArrowheads="1"/>
          </p:cNvSpPr>
          <p:nvPr/>
        </p:nvSpPr>
        <p:spPr bwMode="auto">
          <a:xfrm>
            <a:off x="6888535" y="2597211"/>
            <a:ext cx="363538"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5</a:t>
            </a:r>
          </a:p>
        </p:txBody>
      </p:sp>
      <p:sp>
        <p:nvSpPr>
          <p:cNvPr id="23571" name="Rectangle 31"/>
          <p:cNvSpPr>
            <a:spLocks noChangeArrowheads="1"/>
          </p:cNvSpPr>
          <p:nvPr/>
        </p:nvSpPr>
        <p:spPr bwMode="auto">
          <a:xfrm>
            <a:off x="3229349" y="5377488"/>
            <a:ext cx="884345" cy="369332"/>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a:solidFill>
                  <a:srgbClr val="000000"/>
                </a:solidFill>
              </a:rPr>
              <a:t>Records</a:t>
            </a:r>
          </a:p>
        </p:txBody>
      </p:sp>
      <p:sp>
        <p:nvSpPr>
          <p:cNvPr id="23572" name="Oval 32"/>
          <p:cNvSpPr>
            <a:spLocks noChangeArrowheads="1"/>
          </p:cNvSpPr>
          <p:nvPr/>
        </p:nvSpPr>
        <p:spPr bwMode="auto">
          <a:xfrm>
            <a:off x="3051549" y="5186424"/>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6</a:t>
            </a:r>
          </a:p>
        </p:txBody>
      </p:sp>
      <p:sp>
        <p:nvSpPr>
          <p:cNvPr id="23573" name="Rectangle 38"/>
          <p:cNvSpPr>
            <a:spLocks noChangeArrowheads="1"/>
          </p:cNvSpPr>
          <p:nvPr/>
        </p:nvSpPr>
        <p:spPr bwMode="auto">
          <a:xfrm>
            <a:off x="9004674" y="4482138"/>
            <a:ext cx="884345" cy="369332"/>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a:solidFill>
                  <a:srgbClr val="000000"/>
                </a:solidFill>
              </a:rPr>
              <a:t>Archive</a:t>
            </a:r>
          </a:p>
        </p:txBody>
      </p:sp>
      <p:sp>
        <p:nvSpPr>
          <p:cNvPr id="23574" name="Oval 39"/>
          <p:cNvSpPr>
            <a:spLocks noChangeArrowheads="1"/>
          </p:cNvSpPr>
          <p:nvPr/>
        </p:nvSpPr>
        <p:spPr bwMode="auto">
          <a:xfrm>
            <a:off x="9525374" y="418629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6</a:t>
            </a:r>
          </a:p>
        </p:txBody>
      </p:sp>
      <p:sp>
        <p:nvSpPr>
          <p:cNvPr id="23575" name="Oval 24"/>
          <p:cNvSpPr>
            <a:spLocks noChangeArrowheads="1"/>
          </p:cNvSpPr>
          <p:nvPr/>
        </p:nvSpPr>
        <p:spPr bwMode="auto">
          <a:xfrm>
            <a:off x="2711824" y="418629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en-GB" sz="1200" b="1">
                <a:solidFill>
                  <a:srgbClr val="000000"/>
                </a:solidFill>
              </a:rPr>
              <a:t>3</a:t>
            </a:r>
          </a:p>
        </p:txBody>
      </p:sp>
      <p:sp>
        <p:nvSpPr>
          <p:cNvPr id="23576" name="Down Arrow 1"/>
          <p:cNvSpPr>
            <a:spLocks noChangeArrowheads="1"/>
          </p:cNvSpPr>
          <p:nvPr/>
        </p:nvSpPr>
        <p:spPr bwMode="auto">
          <a:xfrm>
            <a:off x="2905499" y="2641630"/>
            <a:ext cx="339725" cy="451485"/>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4608886" y="2641630"/>
            <a:ext cx="339725" cy="451485"/>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3042024" y="3795941"/>
            <a:ext cx="257175" cy="433626"/>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4650161" y="3795941"/>
            <a:ext cx="257175" cy="433626"/>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5339136" y="3676998"/>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7741023" y="3559603"/>
            <a:ext cx="361950" cy="458629"/>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4256460" y="4994623"/>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8563349" y="3973345"/>
            <a:ext cx="460375" cy="483632"/>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9074" y="1344961"/>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0199" y="1397349"/>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22</a:t>
            </a:fld>
            <a:endParaRPr lang="en-GB" dirty="0"/>
          </a:p>
        </p:txBody>
      </p:sp>
    </p:spTree>
    <p:extLst>
      <p:ext uri="{BB962C8B-B14F-4D97-AF65-F5344CB8AC3E}">
        <p14:creationId xmlns:p14="http://schemas.microsoft.com/office/powerpoint/2010/main" val="15477319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Reference directory (hub-</a:t>
            </a:r>
            <a:r>
              <a:rPr lang="fr-BE" dirty="0" err="1" smtClean="0"/>
              <a:t>metahub</a:t>
            </a:r>
            <a:r>
              <a:rPr lang="fr-BE" dirty="0" smtClean="0"/>
              <a:t>)</a:t>
            </a:r>
            <a:endParaRPr lang="fr-BE" dirty="0"/>
          </a:p>
        </p:txBody>
      </p:sp>
      <p:sp>
        <p:nvSpPr>
          <p:cNvPr id="3" name="Content Placeholder 2"/>
          <p:cNvSpPr>
            <a:spLocks noGrp="1"/>
          </p:cNvSpPr>
          <p:nvPr>
            <p:ph idx="1"/>
          </p:nvPr>
        </p:nvSpPr>
        <p:spPr/>
        <p:txBody>
          <a:bodyPr>
            <a:normAutofit/>
          </a:bodyPr>
          <a:lstStyle/>
          <a:p>
            <a:r>
              <a:rPr lang="en-US" dirty="0"/>
              <a:t>The </a:t>
            </a:r>
            <a:r>
              <a:rPr lang="en-US" dirty="0" smtClean="0"/>
              <a:t>service “Reference directory” (</a:t>
            </a:r>
            <a:r>
              <a:rPr lang="en-US" dirty="0" err="1" smtClean="0"/>
              <a:t>Metahub</a:t>
            </a:r>
            <a:r>
              <a:rPr lang="en-US" dirty="0" smtClean="0"/>
              <a:t>) of the </a:t>
            </a:r>
            <a:r>
              <a:rPr lang="en-US" dirty="0">
                <a:solidFill>
                  <a:srgbClr val="087670"/>
                </a:solidFill>
              </a:rPr>
              <a:t>eHealth </a:t>
            </a:r>
            <a:r>
              <a:rPr lang="en-US" dirty="0" smtClean="0"/>
              <a:t>platform and </a:t>
            </a:r>
            <a:r>
              <a:rPr lang="en-US" dirty="0"/>
              <a:t>the </a:t>
            </a:r>
            <a:r>
              <a:rPr lang="en-US" dirty="0" smtClean="0"/>
              <a:t>complementary </a:t>
            </a:r>
            <a:r>
              <a:rPr lang="en-US" dirty="0"/>
              <a:t>services </a:t>
            </a:r>
            <a:r>
              <a:rPr lang="en-US" dirty="0" smtClean="0"/>
              <a:t>'Consent</a:t>
            </a:r>
            <a:r>
              <a:rPr lang="en-US" dirty="0"/>
              <a:t>', '</a:t>
            </a:r>
            <a:r>
              <a:rPr lang="en-US" dirty="0" err="1"/>
              <a:t>Therlink</a:t>
            </a:r>
            <a:r>
              <a:rPr lang="en-US" dirty="0"/>
              <a:t>' and 'Exclusions' </a:t>
            </a:r>
            <a:r>
              <a:rPr lang="en-US" dirty="0" smtClean="0"/>
              <a:t>are </a:t>
            </a:r>
            <a:r>
              <a:rPr lang="en-US" dirty="0"/>
              <a:t>a set of services for managing access to a patient's medical data</a:t>
            </a:r>
          </a:p>
          <a:p>
            <a:endParaRPr lang="en-US" dirty="0" smtClean="0"/>
          </a:p>
          <a:p>
            <a:r>
              <a:rPr lang="en-US" dirty="0" smtClean="0"/>
              <a:t>Services </a:t>
            </a:r>
            <a:r>
              <a:rPr lang="en-US" dirty="0"/>
              <a:t>are accessible, depending on the case, to hubs, individual care providers, </a:t>
            </a:r>
            <a:r>
              <a:rPr lang="en-US" dirty="0" smtClean="0"/>
              <a:t>some </a:t>
            </a:r>
            <a:r>
              <a:rPr lang="en-US" dirty="0"/>
              <a:t>care institutions such as hospitals or pharmacies and finally to patients</a:t>
            </a:r>
          </a:p>
          <a:p>
            <a:endParaRPr lang="en-US" dirty="0" smtClean="0"/>
          </a:p>
          <a:p>
            <a:r>
              <a:rPr lang="en-US" dirty="0" smtClean="0"/>
              <a:t>In </a:t>
            </a:r>
            <a:r>
              <a:rPr lang="en-US" dirty="0"/>
              <a:t>other words, it is an index of personal health data of patients</a:t>
            </a:r>
          </a:p>
          <a:p>
            <a:endParaRPr lang="en-US" dirty="0" smtClean="0"/>
          </a:p>
          <a:p>
            <a:r>
              <a:rPr lang="en-US" dirty="0" smtClean="0"/>
              <a:t>Such </a:t>
            </a:r>
            <a:r>
              <a:rPr lang="en-US" dirty="0"/>
              <a:t>an index is the keystone for the implementation of any </a:t>
            </a:r>
            <a:r>
              <a:rPr lang="en-US" dirty="0" err="1"/>
              <a:t>decentralised</a:t>
            </a:r>
            <a:r>
              <a:rPr lang="en-US" dirty="0"/>
              <a:t> system of health data sharing between </a:t>
            </a:r>
            <a:r>
              <a:rPr lang="en-US" dirty="0" smtClean="0"/>
              <a:t>healthcare </a:t>
            </a:r>
            <a:r>
              <a:rPr lang="en-US" dirty="0"/>
              <a:t>providers and </a:t>
            </a:r>
            <a:r>
              <a:rPr lang="en-US" dirty="0" err="1" smtClean="0"/>
              <a:t>organisations</a:t>
            </a:r>
            <a:endParaRPr lang="en-US" dirty="0"/>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23</a:t>
            </a:fld>
            <a:endParaRPr lang="en-GB" dirty="0"/>
          </a:p>
        </p:txBody>
      </p:sp>
    </p:spTree>
    <p:extLst>
      <p:ext uri="{BB962C8B-B14F-4D97-AF65-F5344CB8AC3E}">
        <p14:creationId xmlns:p14="http://schemas.microsoft.com/office/powerpoint/2010/main" val="210342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8024814"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7448551" y="2066926"/>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8024813" y="24257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8386763" y="2354264"/>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8458200" y="1855789"/>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8175626" y="1700214"/>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8401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7815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8401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8759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8831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8615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3933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3357563" y="5014914"/>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3886201"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4284664" y="5330826"/>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4384675" y="5060951"/>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4149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4297364"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6515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6323014"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3821113" y="2557464"/>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8023226" y="2003425"/>
            <a:ext cx="430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2793" name="Text Box 26"/>
          <p:cNvSpPr txBox="1">
            <a:spLocks noChangeArrowheads="1"/>
          </p:cNvSpPr>
          <p:nvPr/>
        </p:nvSpPr>
        <p:spPr bwMode="auto">
          <a:xfrm>
            <a:off x="8443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2794" name="Text Box 27"/>
          <p:cNvSpPr txBox="1">
            <a:spLocks noChangeArrowheads="1"/>
          </p:cNvSpPr>
          <p:nvPr/>
        </p:nvSpPr>
        <p:spPr bwMode="auto">
          <a:xfrm>
            <a:off x="3989388" y="4972051"/>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sp>
        <p:nvSpPr>
          <p:cNvPr id="32795" name="Text Box 28"/>
          <p:cNvSpPr txBox="1">
            <a:spLocks noChangeArrowheads="1"/>
          </p:cNvSpPr>
          <p:nvPr/>
        </p:nvSpPr>
        <p:spPr bwMode="auto">
          <a:xfrm rot="1203491">
            <a:off x="3698875" y="2608264"/>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1 : Where can we find data?</a:t>
            </a:r>
          </a:p>
        </p:txBody>
      </p:sp>
      <p:sp>
        <p:nvSpPr>
          <p:cNvPr id="32796" name="Line 29"/>
          <p:cNvSpPr>
            <a:spLocks noChangeShapeType="1"/>
          </p:cNvSpPr>
          <p:nvPr/>
        </p:nvSpPr>
        <p:spPr bwMode="auto">
          <a:xfrm flipH="1" flipV="1">
            <a:off x="3730625" y="2649539"/>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3632201" y="2254251"/>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3521076"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8847138" y="4979989"/>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8445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4446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5541964" y="4187826"/>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3 : Retrieve data from hub C</a:t>
            </a:r>
          </a:p>
        </p:txBody>
      </p:sp>
      <p:sp>
        <p:nvSpPr>
          <p:cNvPr id="32803" name="Text Box 39"/>
          <p:cNvSpPr txBox="1">
            <a:spLocks noChangeArrowheads="1"/>
          </p:cNvSpPr>
          <p:nvPr/>
        </p:nvSpPr>
        <p:spPr bwMode="auto">
          <a:xfrm>
            <a:off x="2584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     4 :</a:t>
            </a:r>
            <a:br>
              <a:rPr lang="fr-BE" sz="1200" b="1">
                <a:solidFill>
                  <a:srgbClr val="000000"/>
                </a:solidFill>
                <a:sym typeface="Arial" charset="0"/>
              </a:rPr>
            </a:br>
            <a:r>
              <a:rPr lang="fr-BE" sz="1200" b="1">
                <a:solidFill>
                  <a:srgbClr val="000000"/>
                </a:solidFill>
                <a:sym typeface="Arial" charset="0"/>
              </a:rPr>
              <a:t>All data available</a:t>
            </a:r>
          </a:p>
        </p:txBody>
      </p:sp>
      <p:sp>
        <p:nvSpPr>
          <p:cNvPr id="32804" name="Text Box 42"/>
          <p:cNvSpPr txBox="1">
            <a:spLocks noChangeArrowheads="1"/>
          </p:cNvSpPr>
          <p:nvPr/>
        </p:nvSpPr>
        <p:spPr bwMode="auto">
          <a:xfrm rot="1314741">
            <a:off x="3897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990033"/>
                </a:solidFill>
                <a:sym typeface="Arial" charset="0"/>
              </a:rPr>
              <a:t>2 : In hub A and C</a:t>
            </a:r>
          </a:p>
        </p:txBody>
      </p:sp>
      <p:sp>
        <p:nvSpPr>
          <p:cNvPr id="32805" name="Line 34"/>
          <p:cNvSpPr>
            <a:spLocks noChangeShapeType="1"/>
          </p:cNvSpPr>
          <p:nvPr/>
        </p:nvSpPr>
        <p:spPr bwMode="auto">
          <a:xfrm flipH="1" flipV="1">
            <a:off x="8313739" y="2432051"/>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1864"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85300" y="2141539"/>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4664"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15276"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24714"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70801"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01114"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29701" y="15621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05814"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15413" y="41560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64651" y="52355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50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23151" y="46767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38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87876" y="531812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2501" y="4706939"/>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43351"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90851"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12164" y="3151189"/>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dirty="0" smtClean="0"/>
              <a:t>Reference directory (hub-</a:t>
            </a:r>
            <a:r>
              <a:rPr lang="fr-BE" dirty="0" err="1" smtClean="0"/>
              <a:t>metahub</a:t>
            </a:r>
            <a:r>
              <a:rPr lang="fr-BE" dirty="0" smtClean="0"/>
              <a:t>)</a:t>
            </a:r>
            <a:endParaRPr lang="fr-BE" dirty="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24</a:t>
            </a:fld>
            <a:endParaRPr lang="en-GB" dirty="0"/>
          </a:p>
        </p:txBody>
      </p:sp>
    </p:spTree>
    <p:extLst>
      <p:ext uri="{BB962C8B-B14F-4D97-AF65-F5344CB8AC3E}">
        <p14:creationId xmlns:p14="http://schemas.microsoft.com/office/powerpoint/2010/main" val="90749037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323" y="989799"/>
            <a:ext cx="720080" cy="720080"/>
          </a:xfrm>
          <a:prstGeom prst="rect">
            <a:avLst/>
          </a:prstGeom>
        </p:spPr>
      </p:pic>
      <p:sp>
        <p:nvSpPr>
          <p:cNvPr id="33794" name="Oval 3"/>
          <p:cNvSpPr>
            <a:spLocks noChangeArrowheads="1"/>
          </p:cNvSpPr>
          <p:nvPr/>
        </p:nvSpPr>
        <p:spPr bwMode="auto">
          <a:xfrm>
            <a:off x="8181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7605713" y="22320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8181975" y="25908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8543926" y="2519364"/>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8615364" y="2020889"/>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8328025" y="1916114"/>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8401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7815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8401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8759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8831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8615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4521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3944938" y="52165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4473576" y="5527676"/>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4872039"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4972050" y="5262564"/>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4737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4884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6600826" y="3557589"/>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6532564"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8180388" y="2168525"/>
            <a:ext cx="430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3816" name="Text Box 26"/>
          <p:cNvSpPr txBox="1">
            <a:spLocks noChangeArrowheads="1"/>
          </p:cNvSpPr>
          <p:nvPr/>
        </p:nvSpPr>
        <p:spPr bwMode="auto">
          <a:xfrm>
            <a:off x="8443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3817" name="Text Box 27"/>
          <p:cNvSpPr txBox="1">
            <a:spLocks noChangeArrowheads="1"/>
          </p:cNvSpPr>
          <p:nvPr/>
        </p:nvSpPr>
        <p:spPr bwMode="auto">
          <a:xfrm>
            <a:off x="4576763" y="5173664"/>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cxnSp>
        <p:nvCxnSpPr>
          <p:cNvPr id="33818" name="Straight Connector 2"/>
          <p:cNvCxnSpPr>
            <a:cxnSpLocks noChangeShapeType="1"/>
          </p:cNvCxnSpPr>
          <p:nvPr/>
        </p:nvCxnSpPr>
        <p:spPr bwMode="auto">
          <a:xfrm>
            <a:off x="3944938" y="4113214"/>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3321051" y="3362326"/>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2000" b="1">
                <a:solidFill>
                  <a:srgbClr val="00B0F0"/>
                </a:solidFill>
                <a:latin typeface="Consolas" pitchFamily="49" charset="0"/>
              </a:rPr>
              <a:t>InterMed</a:t>
            </a:r>
          </a:p>
          <a:p>
            <a:pPr algn="ctr" eaLnBrk="0" hangingPunct="0">
              <a:buSzPct val="100000"/>
            </a:pPr>
            <a:r>
              <a:rPr lang="fr-BE"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2552701"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2514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2514601" y="3911601"/>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3944939"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4576764"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3662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5476876"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6263" y="1603376"/>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32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49268"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5647" y="2305845"/>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1" y="3990976"/>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17713" y="2571751"/>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2626" y="418147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08376"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43376" y="55753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16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76864" y="49085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8226"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16888" y="13398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91626"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47163" y="266700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62876" y="26733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64651" y="5200651"/>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18601" y="4338639"/>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08988" y="38290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05688" y="4732339"/>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50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30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dirty="0" smtClean="0"/>
              <a:t>Extramural data : </a:t>
            </a:r>
            <a:r>
              <a:rPr lang="fr-BE" dirty="0" err="1" smtClean="0"/>
              <a:t>health</a:t>
            </a:r>
            <a:r>
              <a:rPr lang="fr-BE" dirty="0" smtClean="0"/>
              <a:t> </a:t>
            </a:r>
            <a:r>
              <a:rPr lang="fr-BE" dirty="0" err="1" smtClean="0"/>
              <a:t>vaults</a:t>
            </a:r>
            <a:endParaRPr lang="fr-BE" dirty="0"/>
          </a:p>
        </p:txBody>
      </p:sp>
      <p:cxnSp>
        <p:nvCxnSpPr>
          <p:cNvPr id="67" name="Straight Connector 21"/>
          <p:cNvCxnSpPr>
            <a:cxnSpLocks noChangeShapeType="1"/>
            <a:stCxn id="61" idx="3"/>
          </p:cNvCxnSpPr>
          <p:nvPr/>
        </p:nvCxnSpPr>
        <p:spPr bwMode="auto">
          <a:xfrm>
            <a:off x="4022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25</a:t>
            </a:fld>
            <a:endParaRPr lang="en-GB" dirty="0"/>
          </a:p>
        </p:txBody>
      </p:sp>
    </p:spTree>
    <p:extLst>
      <p:ext uri="{BB962C8B-B14F-4D97-AF65-F5344CB8AC3E}">
        <p14:creationId xmlns:p14="http://schemas.microsoft.com/office/powerpoint/2010/main" val="184937822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solidFill>
                  <a:srgbClr val="087670"/>
                </a:solidFill>
              </a:rPr>
              <a:t>eHealth</a:t>
            </a:r>
            <a:r>
              <a:rPr lang="en-GB" dirty="0" err="1"/>
              <a:t>Box</a:t>
            </a:r>
            <a:endParaRPr lang="en-GB" dirty="0"/>
          </a:p>
        </p:txBody>
      </p:sp>
      <p:sp>
        <p:nvSpPr>
          <p:cNvPr id="3" name="Content Placeholder 2"/>
          <p:cNvSpPr>
            <a:spLocks noGrp="1"/>
          </p:cNvSpPr>
          <p:nvPr>
            <p:ph idx="1"/>
          </p:nvPr>
        </p:nvSpPr>
        <p:spPr/>
        <p:txBody>
          <a:bodyPr>
            <a:normAutofit/>
          </a:bodyPr>
          <a:lstStyle/>
          <a:p>
            <a:r>
              <a:rPr lang="en-GB" dirty="0"/>
              <a:t>Secure electronic mailbox, particularly developed for the </a:t>
            </a:r>
            <a:r>
              <a:rPr lang="en-GB" dirty="0" smtClean="0"/>
              <a:t>healthcare </a:t>
            </a:r>
            <a:r>
              <a:rPr lang="en-GB" dirty="0"/>
              <a:t>providers and institutions</a:t>
            </a:r>
          </a:p>
          <a:p>
            <a:endParaRPr lang="en-GB" dirty="0" smtClean="0"/>
          </a:p>
          <a:p>
            <a:r>
              <a:rPr lang="en-GB" dirty="0" smtClean="0"/>
              <a:t>Goal</a:t>
            </a:r>
            <a:r>
              <a:rPr lang="en-GB" dirty="0"/>
              <a:t>: to ensure a secure electronic communication of medical and confidential data between the Belgian </a:t>
            </a:r>
            <a:r>
              <a:rPr lang="en-GB" dirty="0" smtClean="0"/>
              <a:t>healthcare </a:t>
            </a:r>
            <a:r>
              <a:rPr lang="en-GB" dirty="0"/>
              <a:t>actors</a:t>
            </a:r>
          </a:p>
          <a:p>
            <a:endParaRPr lang="en-GB" dirty="0" smtClean="0"/>
          </a:p>
          <a:p>
            <a:r>
              <a:rPr lang="en-GB" dirty="0" smtClean="0"/>
              <a:t>Available </a:t>
            </a:r>
            <a:r>
              <a:rPr lang="en-GB" dirty="0"/>
              <a:t>as </a:t>
            </a:r>
          </a:p>
          <a:p>
            <a:pPr lvl="1"/>
            <a:r>
              <a:rPr lang="en-GB" dirty="0"/>
              <a:t>a web service (accessible through a medical software) </a:t>
            </a:r>
          </a:p>
          <a:p>
            <a:pPr lvl="2"/>
            <a:r>
              <a:rPr lang="en-GB" dirty="0"/>
              <a:t>for which the </a:t>
            </a:r>
            <a:r>
              <a:rPr lang="en-GB" dirty="0">
                <a:solidFill>
                  <a:srgbClr val="087670"/>
                </a:solidFill>
              </a:rPr>
              <a:t>eHealth</a:t>
            </a:r>
            <a:r>
              <a:rPr lang="en-GB" dirty="0"/>
              <a:t> platform has developed a web service allowing to send messages to the </a:t>
            </a:r>
            <a:r>
              <a:rPr lang="en-GB" dirty="0" err="1"/>
              <a:t>eBox</a:t>
            </a:r>
            <a:r>
              <a:rPr lang="en-GB" dirty="0"/>
              <a:t> Citizen and the </a:t>
            </a:r>
            <a:r>
              <a:rPr lang="en-GB" dirty="0" err="1"/>
              <a:t>eBox</a:t>
            </a:r>
            <a:r>
              <a:rPr lang="en-GB" dirty="0"/>
              <a:t> Enterprise from the software of the </a:t>
            </a:r>
            <a:r>
              <a:rPr lang="en-GB" dirty="0" smtClean="0"/>
              <a:t>healthcare </a:t>
            </a:r>
            <a:r>
              <a:rPr lang="en-GB" dirty="0"/>
              <a:t>provider</a:t>
            </a:r>
          </a:p>
          <a:p>
            <a:pPr lvl="1"/>
            <a:r>
              <a:rPr lang="en-GB" dirty="0"/>
              <a:t>a web application (accessible through a computer and an </a:t>
            </a:r>
            <a:r>
              <a:rPr lang="en-GB" dirty="0" err="1"/>
              <a:t>eID</a:t>
            </a:r>
            <a:r>
              <a:rPr lang="en-GB" dirty="0"/>
              <a:t>/ITSME or TOTP)</a:t>
            </a:r>
          </a:p>
          <a:p>
            <a:pPr lvl="1"/>
            <a:endParaRPr lang="fr-FR" sz="5000" dirty="0"/>
          </a:p>
          <a:p>
            <a:pPr marL="457200" lvl="1" indent="0">
              <a:buNone/>
            </a:pPr>
            <a:endParaRPr lang="nl-BE" dirty="0"/>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26</a:t>
            </a:fld>
            <a:endParaRPr lang="en-GB" dirty="0"/>
          </a:p>
        </p:txBody>
      </p:sp>
    </p:spTree>
    <p:extLst>
      <p:ext uri="{BB962C8B-B14F-4D97-AF65-F5344CB8AC3E}">
        <p14:creationId xmlns:p14="http://schemas.microsoft.com/office/powerpoint/2010/main" val="1673756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GB"/>
              <a:t>Governance bodies</a:t>
            </a:r>
          </a:p>
        </p:txBody>
      </p:sp>
      <p:sp>
        <p:nvSpPr>
          <p:cNvPr id="10" name="Content Placeholder 9"/>
          <p:cNvSpPr>
            <a:spLocks noGrp="1"/>
          </p:cNvSpPr>
          <p:nvPr>
            <p:ph idx="1"/>
          </p:nvPr>
        </p:nvSpPr>
        <p:spPr/>
        <p:txBody>
          <a:bodyPr>
            <a:normAutofit/>
          </a:bodyPr>
          <a:lstStyle/>
          <a:p>
            <a:r>
              <a:rPr lang="en-GB" dirty="0">
                <a:solidFill>
                  <a:srgbClr val="087670"/>
                </a:solidFill>
              </a:rPr>
              <a:t>eHealth</a:t>
            </a:r>
            <a:r>
              <a:rPr lang="en-GB" dirty="0"/>
              <a:t> </a:t>
            </a:r>
            <a:r>
              <a:rPr lang="en-GB" dirty="0" smtClean="0"/>
              <a:t>platform </a:t>
            </a:r>
            <a:r>
              <a:rPr lang="en-GB" dirty="0"/>
              <a:t>Management Committee</a:t>
            </a:r>
          </a:p>
          <a:p>
            <a:pPr lvl="1"/>
            <a:r>
              <a:rPr lang="en-GB" dirty="0"/>
              <a:t>manages the institution</a:t>
            </a:r>
          </a:p>
          <a:p>
            <a:pPr lvl="1"/>
            <a:r>
              <a:rPr lang="en-GB" dirty="0"/>
              <a:t>composition</a:t>
            </a:r>
          </a:p>
          <a:p>
            <a:pPr lvl="2"/>
            <a:r>
              <a:rPr lang="en-GB" dirty="0"/>
              <a:t>representatives of </a:t>
            </a:r>
            <a:r>
              <a:rPr lang="en-GB" dirty="0" smtClean="0"/>
              <a:t>healthcare </a:t>
            </a:r>
            <a:r>
              <a:rPr lang="en-GB" dirty="0"/>
              <a:t>providers and organisations</a:t>
            </a:r>
          </a:p>
          <a:p>
            <a:pPr lvl="2"/>
            <a:r>
              <a:rPr lang="en-GB" dirty="0"/>
              <a:t>representatives of the health insurance funds</a:t>
            </a:r>
          </a:p>
          <a:p>
            <a:pPr lvl="2"/>
            <a:r>
              <a:rPr lang="en-GB" dirty="0"/>
              <a:t>representatives of public health services from all authority levels</a:t>
            </a:r>
          </a:p>
          <a:p>
            <a:pPr lvl="2"/>
            <a:r>
              <a:rPr lang="en-GB" dirty="0"/>
              <a:t>representatives of the Federal Minister of Public Health and </a:t>
            </a:r>
            <a:r>
              <a:rPr lang="en-GB" dirty="0" err="1"/>
              <a:t>Agoria</a:t>
            </a:r>
            <a:endParaRPr lang="en-GB" dirty="0"/>
          </a:p>
          <a:p>
            <a:endParaRPr lang="en-GB" dirty="0" smtClean="0"/>
          </a:p>
          <a:p>
            <a:r>
              <a:rPr lang="en-GB" dirty="0" smtClean="0"/>
              <a:t>User </a:t>
            </a:r>
            <a:r>
              <a:rPr lang="en-GB" dirty="0"/>
              <a:t>Consultation Committee</a:t>
            </a:r>
          </a:p>
          <a:p>
            <a:pPr lvl="1"/>
            <a:r>
              <a:rPr lang="en-GB" dirty="0"/>
              <a:t>advisory body</a:t>
            </a:r>
          </a:p>
          <a:p>
            <a:pPr lvl="1"/>
            <a:r>
              <a:rPr lang="en-GB" dirty="0"/>
              <a:t>assists the Management Committee of the</a:t>
            </a:r>
            <a:r>
              <a:rPr lang="en-GB" dirty="0">
                <a:solidFill>
                  <a:srgbClr val="087670"/>
                </a:solidFill>
              </a:rPr>
              <a:t> eHealth</a:t>
            </a:r>
            <a:r>
              <a:rPr lang="en-GB" dirty="0"/>
              <a:t> platform in carrying out its tasks</a:t>
            </a:r>
          </a:p>
          <a:p>
            <a:pPr lvl="1"/>
            <a:r>
              <a:rPr lang="en-GB" dirty="0"/>
              <a:t>has permanent and thematic working groups</a:t>
            </a: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27</a:t>
            </a:fld>
            <a:endParaRPr lang="en-GB" dirty="0"/>
          </a:p>
        </p:txBody>
      </p:sp>
    </p:spTree>
    <p:extLst>
      <p:ext uri="{BB962C8B-B14F-4D97-AF65-F5344CB8AC3E}">
        <p14:creationId xmlns:p14="http://schemas.microsoft.com/office/powerpoint/2010/main" val="329448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Governance bodies</a:t>
            </a:r>
          </a:p>
        </p:txBody>
      </p:sp>
      <p:sp>
        <p:nvSpPr>
          <p:cNvPr id="5" name="Content Placeholder 4"/>
          <p:cNvSpPr>
            <a:spLocks noGrp="1"/>
          </p:cNvSpPr>
          <p:nvPr>
            <p:ph idx="1"/>
          </p:nvPr>
        </p:nvSpPr>
        <p:spPr/>
        <p:txBody>
          <a:bodyPr>
            <a:normAutofit/>
          </a:bodyPr>
          <a:lstStyle/>
          <a:p>
            <a:r>
              <a:rPr lang="en-GB" dirty="0"/>
              <a:t>Information Security Committee </a:t>
            </a:r>
            <a:r>
              <a:rPr lang="en-GB" dirty="0" smtClean="0"/>
              <a:t>designated </a:t>
            </a:r>
            <a:r>
              <a:rPr lang="en-GB" dirty="0"/>
              <a:t>by </a:t>
            </a:r>
            <a:r>
              <a:rPr lang="en-GB" dirty="0" smtClean="0"/>
              <a:t>Parliament (previously the sector committee for social security and health of the Privacy Commission)</a:t>
            </a:r>
          </a:p>
          <a:p>
            <a:pPr lvl="1"/>
            <a:r>
              <a:rPr lang="en-GB" dirty="0" smtClean="0"/>
              <a:t>issues legally binding authorisations for the exchange of health data</a:t>
            </a:r>
          </a:p>
          <a:p>
            <a:pPr lvl="1"/>
            <a:r>
              <a:rPr lang="en-GB" dirty="0" smtClean="0"/>
              <a:t>sets </a:t>
            </a:r>
            <a:r>
              <a:rPr lang="en-GB" dirty="0"/>
              <a:t>the rules for information security and privacy protection when processing health data</a:t>
            </a:r>
          </a:p>
          <a:p>
            <a:endParaRPr lang="en-GB" dirty="0" smtClean="0"/>
          </a:p>
          <a:p>
            <a:r>
              <a:rPr lang="en-GB" dirty="0" err="1" smtClean="0"/>
              <a:t>Interministerial</a:t>
            </a:r>
            <a:r>
              <a:rPr lang="en-GB" dirty="0" smtClean="0"/>
              <a:t> </a:t>
            </a:r>
            <a:r>
              <a:rPr lang="en-GB" dirty="0"/>
              <a:t>conference on public health</a:t>
            </a:r>
          </a:p>
          <a:p>
            <a:pPr lvl="1"/>
            <a:r>
              <a:rPr lang="en-GB" dirty="0"/>
              <a:t>Ministers of Health of all authority levels </a:t>
            </a:r>
          </a:p>
          <a:p>
            <a:pPr lvl="1"/>
            <a:r>
              <a:rPr lang="en-GB" dirty="0"/>
              <a:t>preparation by the </a:t>
            </a:r>
            <a:r>
              <a:rPr lang="en-GB" dirty="0" err="1"/>
              <a:t>intercabinet</a:t>
            </a:r>
            <a:r>
              <a:rPr lang="en-GB" dirty="0"/>
              <a:t> working group (IWG)</a:t>
            </a:r>
          </a:p>
          <a:p>
            <a:pPr lvl="1"/>
            <a:r>
              <a:rPr lang="en-GB" dirty="0"/>
              <a:t>coordination of health policy</a:t>
            </a: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28</a:t>
            </a:fld>
            <a:endParaRPr lang="en-GB" dirty="0"/>
          </a:p>
        </p:txBody>
      </p:sp>
    </p:spTree>
    <p:extLst>
      <p:ext uri="{BB962C8B-B14F-4D97-AF65-F5344CB8AC3E}">
        <p14:creationId xmlns:p14="http://schemas.microsoft.com/office/powerpoint/2010/main" val="1902950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3392" y="2147372"/>
            <a:ext cx="11017224" cy="1569660"/>
          </a:xfrm>
          <a:prstGeom prst="rect">
            <a:avLst/>
          </a:prstGeom>
        </p:spPr>
        <p:txBody>
          <a:bodyPr wrap="square">
            <a:spAutoFit/>
          </a:bodyPr>
          <a:lstStyle/>
          <a:p>
            <a:pPr algn="ctr"/>
            <a:r>
              <a:rPr lang="en-GB" sz="4800" dirty="0">
                <a:solidFill>
                  <a:srgbClr val="C00000"/>
                </a:solidFill>
              </a:rPr>
              <a:t>eHealth Roadmap  3.0 </a:t>
            </a:r>
            <a:br>
              <a:rPr lang="en-GB" sz="4800" dirty="0">
                <a:solidFill>
                  <a:srgbClr val="C00000"/>
                </a:solidFill>
              </a:rPr>
            </a:br>
            <a:r>
              <a:rPr lang="en-GB" sz="4800" dirty="0">
                <a:solidFill>
                  <a:srgbClr val="C00000"/>
                </a:solidFill>
              </a:rPr>
              <a:t>(2019-2021)</a:t>
            </a:r>
          </a:p>
        </p:txBody>
      </p:sp>
      <p:sp>
        <p:nvSpPr>
          <p:cNvPr id="4" name="Slide Number Placeholder 3"/>
          <p:cNvSpPr>
            <a:spLocks noGrp="1"/>
          </p:cNvSpPr>
          <p:nvPr>
            <p:ph type="sldNum" sz="quarter" idx="10"/>
          </p:nvPr>
        </p:nvSpPr>
        <p:spPr/>
        <p:txBody>
          <a:bodyPr/>
          <a:lstStyle/>
          <a:p>
            <a:pPr>
              <a:defRPr/>
            </a:pPr>
            <a:fld id="{EF66DDCB-4F40-4F8C-A2FE-269D135B5A13}" type="slidenum">
              <a:rPr lang="en-GB" smtClean="0"/>
              <a:pPr>
                <a:defRPr/>
              </a:pPr>
              <a:t>29</a:t>
            </a:fld>
            <a:endParaRPr lang="en-GB" dirty="0"/>
          </a:p>
        </p:txBody>
      </p:sp>
    </p:spTree>
    <p:extLst>
      <p:ext uri="{BB962C8B-B14F-4D97-AF65-F5344CB8AC3E}">
        <p14:creationId xmlns:p14="http://schemas.microsoft.com/office/powerpoint/2010/main" val="3489561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H="1" flipV="1">
            <a:off x="4140626" y="2446783"/>
            <a:ext cx="733885" cy="129692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718627" y="3541938"/>
            <a:ext cx="897653" cy="490668"/>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838575" y="4381500"/>
            <a:ext cx="757238" cy="52625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297863" y="4712495"/>
            <a:ext cx="655138" cy="9461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3207549" y="2307799"/>
            <a:ext cx="576079" cy="63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693078" y="3562770"/>
            <a:ext cx="455186"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2800814" y="4830533"/>
            <a:ext cx="603201" cy="1101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3781951" y="5805014"/>
            <a:ext cx="385502" cy="90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372100" y="4670477"/>
            <a:ext cx="881462"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44" idx="2"/>
          </p:cNvCxnSpPr>
          <p:nvPr/>
        </p:nvCxnSpPr>
        <p:spPr>
          <a:xfrm flipV="1">
            <a:off x="7508422" y="2908835"/>
            <a:ext cx="734395" cy="88433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660333" y="4099384"/>
            <a:ext cx="621297"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4" idx="0"/>
          </p:cNvCxnSpPr>
          <p:nvPr/>
        </p:nvCxnSpPr>
        <p:spPr>
          <a:xfrm flipH="1">
            <a:off x="7012386" y="4670477"/>
            <a:ext cx="5158"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397297" y="3024069"/>
            <a:ext cx="1504" cy="94606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352231" y="3024069"/>
            <a:ext cx="277036" cy="654962"/>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768356" y="5893595"/>
            <a:ext cx="975595" cy="238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7700964" y="4099384"/>
            <a:ext cx="906240" cy="644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5236" y="4889373"/>
            <a:ext cx="769268" cy="769268"/>
          </a:xfrm>
          <a:prstGeom prst="rect">
            <a:avLst/>
          </a:prstGeom>
        </p:spPr>
      </p:pic>
      <p:pic>
        <p:nvPicPr>
          <p:cNvPr id="85" name="Picture 84"/>
          <p:cNvPicPr>
            <a:picLocks noChangeAspect="1"/>
          </p:cNvPicPr>
          <p:nvPr/>
        </p:nvPicPr>
        <p:blipFill>
          <a:blip r:embed="rId3" cstate="print">
            <a:extLst>
              <a:ext uri="{BEBA8EAE-BF5A-486C-A8C5-ECC9F3942E4B}">
                <a14:imgProps xmlns:a14="http://schemas.microsoft.com/office/drawing/2010/main">
                  <a14:imgLayer r:embed="rId4">
                    <a14:imgEffect>
                      <a14:backgroundRemoval t="9783" b="96739" l="3261" r="100000">
                        <a14:foregroundMark x1="83152" y1="72283" x2="83152" y2="72283"/>
                        <a14:foregroundMark x1="79891" y1="45109" x2="79891" y2="45109"/>
                      </a14:backgroundRemoval>
                    </a14:imgEffect>
                  </a14:imgLayer>
                </a14:imgProps>
              </a:ext>
              <a:ext uri="{28A0092B-C50C-407E-A947-70E740481C1C}">
                <a14:useLocalDpi xmlns:a14="http://schemas.microsoft.com/office/drawing/2010/main" val="0"/>
              </a:ext>
            </a:extLst>
          </a:blip>
          <a:stretch>
            <a:fillRect/>
          </a:stretch>
        </p:blipFill>
        <p:spPr>
          <a:xfrm>
            <a:off x="8639150" y="5538201"/>
            <a:ext cx="764704" cy="764704"/>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1300" y="5681461"/>
            <a:ext cx="548680" cy="548680"/>
          </a:xfrm>
          <a:prstGeom prst="rect">
            <a:avLst/>
          </a:prstGeom>
        </p:spPr>
      </p:pic>
      <p:sp>
        <p:nvSpPr>
          <p:cNvPr id="2" name="Title 1"/>
          <p:cNvSpPr>
            <a:spLocks noGrp="1"/>
          </p:cNvSpPr>
          <p:nvPr>
            <p:ph type="title"/>
          </p:nvPr>
        </p:nvSpPr>
        <p:spPr/>
        <p:txBody>
          <a:bodyPr/>
          <a:lstStyle/>
          <a:p>
            <a:r>
              <a:rPr lang="en-GB" sz="3600" dirty="0" smtClean="0"/>
              <a:t>Overview of the online healthcare landscape in Belgium</a:t>
            </a:r>
            <a:endParaRPr lang="en-GB" sz="3600" dirty="0"/>
          </a:p>
        </p:txBody>
      </p:sp>
      <p:pic>
        <p:nvPicPr>
          <p:cNvPr id="1026" name="Picture 2" descr="H:\Communication\Shared\Images Library\eHealth People Icons\electroniq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7809" y="3429001"/>
            <a:ext cx="1511643" cy="151164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0305" y="2185453"/>
            <a:ext cx="1795699" cy="831831"/>
          </a:xfrm>
          <a:prstGeom prst="rect">
            <a:avLst/>
          </a:prstGeom>
          <a:noFill/>
          <a:ln w="9525">
            <a:solidFill>
              <a:srgbClr val="525252"/>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8" cstate="print">
            <a:extLst>
              <a:ext uri="{BEBA8EAE-BF5A-486C-A8C5-ECC9F3942E4B}">
                <a14:imgProps xmlns:a14="http://schemas.microsoft.com/office/drawing/2010/main">
                  <a14:imgLayer r:embed="rId9">
                    <a14:imgEffect>
                      <a14:backgroundRemoval t="9763" b="89941" l="6509" r="89941">
                        <a14:foregroundMark x1="6509" y1="65680" x2="6509" y2="65680"/>
                        <a14:foregroundMark x1="45562" y1="56805" x2="45562" y2="56805"/>
                        <a14:foregroundMark x1="61538" y1="61243" x2="61538" y2="61243"/>
                      </a14:backgroundRemoval>
                    </a14:imgEffect>
                  </a14:imgLayer>
                </a14:imgProps>
              </a:ext>
              <a:ext uri="{28A0092B-C50C-407E-A947-70E740481C1C}">
                <a14:useLocalDpi xmlns:a14="http://schemas.microsoft.com/office/drawing/2010/main" val="0"/>
              </a:ext>
            </a:extLst>
          </a:blip>
          <a:stretch>
            <a:fillRect/>
          </a:stretch>
        </p:blipFill>
        <p:spPr>
          <a:xfrm>
            <a:off x="1919537" y="1504034"/>
            <a:ext cx="1402135" cy="1402135"/>
          </a:xfrm>
          <a:prstGeom prst="rect">
            <a:avLst/>
          </a:prstGeom>
        </p:spPr>
      </p:pic>
      <p:pic>
        <p:nvPicPr>
          <p:cNvPr id="19" name="Picture 18"/>
          <p:cNvPicPr>
            <a:picLocks noChangeAspect="1"/>
          </p:cNvPicPr>
          <p:nvPr/>
        </p:nvPicPr>
        <p:blipFill>
          <a:blip r:embed="rId10" cstate="print">
            <a:extLst>
              <a:ext uri="{BEBA8EAE-BF5A-486C-A8C5-ECC9F3942E4B}">
                <a14:imgProps xmlns:a14="http://schemas.microsoft.com/office/drawing/2010/main">
                  <a14:imgLayer r:embed="rId11">
                    <a14:imgEffect>
                      <a14:backgroundRemoval t="6204" b="93066" l="9489" r="89416">
                        <a14:foregroundMark x1="24453" y1="21533" x2="24453" y2="21533"/>
                        <a14:foregroundMark x1="27007" y1="6569" x2="27007" y2="6569"/>
                        <a14:foregroundMark x1="40511" y1="10584" x2="40511" y2="10584"/>
                        <a14:foregroundMark x1="45620" y1="72263" x2="45620" y2="72263"/>
                        <a14:foregroundMark x1="85766" y1="38686" x2="85766" y2="38686"/>
                        <a14:foregroundMark x1="41606" y1="82117" x2="41606" y2="82117"/>
                        <a14:foregroundMark x1="40511" y1="85766" x2="40511" y2="85766"/>
                        <a14:foregroundMark x1="33577" y1="93066" x2="33577" y2="93066"/>
                      </a14:backgroundRemoval>
                    </a14:imgEffect>
                  </a14:imgLayer>
                </a14:imgProps>
              </a:ext>
              <a:ext uri="{28A0092B-C50C-407E-A947-70E740481C1C}">
                <a14:useLocalDpi xmlns:a14="http://schemas.microsoft.com/office/drawing/2010/main" val="0"/>
              </a:ext>
            </a:extLst>
          </a:blip>
          <a:stretch>
            <a:fillRect/>
          </a:stretch>
        </p:blipFill>
        <p:spPr>
          <a:xfrm>
            <a:off x="2748042" y="5301208"/>
            <a:ext cx="1138974" cy="1138974"/>
          </a:xfrm>
          <a:prstGeom prst="rect">
            <a:avLst/>
          </a:prstGeom>
        </p:spPr>
      </p:pic>
      <p:pic>
        <p:nvPicPr>
          <p:cNvPr id="20" name="Picture 19"/>
          <p:cNvPicPr>
            <a:picLocks noChangeAspect="1"/>
          </p:cNvPicPr>
          <p:nvPr/>
        </p:nvPicPr>
        <p:blipFill>
          <a:blip r:embed="rId12" cstate="print">
            <a:extLst>
              <a:ext uri="{BEBA8EAE-BF5A-486C-A8C5-ECC9F3942E4B}">
                <a14:imgProps xmlns:a14="http://schemas.microsoft.com/office/drawing/2010/main">
                  <a14:imgLayer r:embed="rId13">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689278" y="4292214"/>
            <a:ext cx="1240334" cy="1240334"/>
          </a:xfrm>
          <a:prstGeom prst="rect">
            <a:avLst/>
          </a:prstGeom>
        </p:spPr>
      </p:pic>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1670097" y="2894432"/>
            <a:ext cx="1130717" cy="1130717"/>
          </a:xfrm>
          <a:prstGeom prst="rect">
            <a:avLst/>
          </a:prstGeom>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10773" y="3254679"/>
            <a:ext cx="708670" cy="708670"/>
          </a:xfrm>
          <a:prstGeom prst="rect">
            <a:avLst/>
          </a:prstGeom>
        </p:spPr>
      </p:pic>
      <p:pic>
        <p:nvPicPr>
          <p:cNvPr id="67" name="Picture 6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44460" y="1892698"/>
            <a:ext cx="708670" cy="708670"/>
          </a:xfrm>
          <a:prstGeom prst="rect">
            <a:avLst/>
          </a:prstGeom>
        </p:spPr>
      </p:pic>
      <p:pic>
        <p:nvPicPr>
          <p:cNvPr id="68" name="Picture 6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79776" y="5450678"/>
            <a:ext cx="708670" cy="708670"/>
          </a:xfrm>
          <a:prstGeom prst="rect">
            <a:avLst/>
          </a:prstGeom>
        </p:spPr>
      </p:pic>
      <p:pic>
        <p:nvPicPr>
          <p:cNvPr id="69" name="Picture 6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48291" y="4476198"/>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99228" y="1070952"/>
            <a:ext cx="936955" cy="9369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70556" y="3785330"/>
            <a:ext cx="1951264" cy="1155313"/>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1"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94744" y="3853796"/>
            <a:ext cx="1702891" cy="504056"/>
          </a:xfrm>
          <a:prstGeom prst="rect">
            <a:avLst/>
          </a:prstGeom>
        </p:spPr>
      </p:pic>
      <p:pic>
        <p:nvPicPr>
          <p:cNvPr id="44" name="Picture 43"/>
          <p:cNvPicPr>
            <a:picLocks noChangeAspect="1"/>
          </p:cNvPicPr>
          <p:nvPr/>
        </p:nvPicPr>
        <p:blipFill>
          <a:blip r:embed="rId19"/>
          <a:stretch>
            <a:fillRect/>
          </a:stretch>
        </p:blipFill>
        <p:spPr>
          <a:xfrm>
            <a:off x="7319544" y="2382281"/>
            <a:ext cx="1846545" cy="526554"/>
          </a:xfrm>
          <a:prstGeom prst="rect">
            <a:avLst/>
          </a:prstGeom>
          <a:ln>
            <a:solidFill>
              <a:srgbClr val="525252"/>
            </a:solidFill>
          </a:ln>
        </p:spPr>
      </p:pic>
      <p:pic>
        <p:nvPicPr>
          <p:cNvPr id="14" name="Picture 13"/>
          <p:cNvPicPr>
            <a:picLocks noChangeAspect="1"/>
          </p:cNvPicPr>
          <p:nvPr/>
        </p:nvPicPr>
        <p:blipFill>
          <a:blip r:embed="rId20"/>
          <a:stretch>
            <a:fillRect/>
          </a:stretch>
        </p:blipFill>
        <p:spPr>
          <a:xfrm>
            <a:off x="6266387" y="5176974"/>
            <a:ext cx="1511939" cy="1274174"/>
          </a:xfrm>
          <a:prstGeom prst="rect">
            <a:avLst/>
          </a:prstGeom>
          <a:ln>
            <a:solidFill>
              <a:srgbClr val="525252"/>
            </a:solidFill>
          </a:ln>
        </p:spPr>
      </p:pic>
      <p:sp>
        <p:nvSpPr>
          <p:cNvPr id="75" name="TextBox 74"/>
          <p:cNvSpPr txBox="1"/>
          <p:nvPr/>
        </p:nvSpPr>
        <p:spPr>
          <a:xfrm>
            <a:off x="8648427" y="3932243"/>
            <a:ext cx="1510855" cy="646331"/>
          </a:xfrm>
          <a:prstGeom prst="rect">
            <a:avLst/>
          </a:prstGeom>
          <a:noFill/>
        </p:spPr>
        <p:txBody>
          <a:bodyPr wrap="square" rtlCol="0">
            <a:spAutoFit/>
          </a:bodyPr>
          <a:lstStyle/>
          <a:p>
            <a:r>
              <a:rPr lang="en-GB"/>
              <a:t>Authentic sources</a:t>
            </a:r>
          </a:p>
        </p:txBody>
      </p:sp>
      <p:pic>
        <p:nvPicPr>
          <p:cNvPr id="77" name="Picture 76"/>
          <p:cNvPicPr>
            <a:picLocks noChangeAspect="1"/>
          </p:cNvPicPr>
          <p:nvPr/>
        </p:nvPicPr>
        <p:blipFill>
          <a:blip r:embed="rId21"/>
          <a:stretch>
            <a:fillRect/>
          </a:stretch>
        </p:blipFill>
        <p:spPr>
          <a:xfrm>
            <a:off x="8869165" y="3472409"/>
            <a:ext cx="621846" cy="542591"/>
          </a:xfrm>
          <a:prstGeom prst="rect">
            <a:avLst/>
          </a:prstGeom>
        </p:spPr>
      </p:pic>
      <p:pic>
        <p:nvPicPr>
          <p:cNvPr id="25" name="Picture 24"/>
          <p:cNvPicPr>
            <a:picLocks noChangeAspect="1"/>
          </p:cNvPicPr>
          <p:nvPr/>
        </p:nvPicPr>
        <p:blipFill>
          <a:blip r:embed="rId22"/>
          <a:stretch>
            <a:fillRect/>
          </a:stretch>
        </p:blipFill>
        <p:spPr>
          <a:xfrm>
            <a:off x="6669145" y="4304982"/>
            <a:ext cx="650398" cy="564687"/>
          </a:xfrm>
          <a:prstGeom prst="rect">
            <a:avLst/>
          </a:prstGeom>
        </p:spPr>
      </p:pic>
      <p:cxnSp>
        <p:nvCxnSpPr>
          <p:cNvPr id="95" name="Straight Connector 94"/>
          <p:cNvCxnSpPr/>
          <p:nvPr/>
        </p:nvCxnSpPr>
        <p:spPr>
          <a:xfrm>
            <a:off x="6227609" y="1854302"/>
            <a:ext cx="561" cy="31944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3</a:t>
            </a:fld>
            <a:endParaRPr lang="en-GB" dirty="0"/>
          </a:p>
        </p:txBody>
      </p:sp>
    </p:spTree>
    <p:extLst>
      <p:ext uri="{BB962C8B-B14F-4D97-AF65-F5344CB8AC3E}">
        <p14:creationId xmlns:p14="http://schemas.microsoft.com/office/powerpoint/2010/main" val="3480281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Clusters</a:t>
            </a:r>
          </a:p>
        </p:txBody>
      </p:sp>
      <p:sp>
        <p:nvSpPr>
          <p:cNvPr id="11" name="Content Placeholder 10"/>
          <p:cNvSpPr>
            <a:spLocks noGrp="1"/>
          </p:cNvSpPr>
          <p:nvPr>
            <p:ph idx="1"/>
          </p:nvPr>
        </p:nvSpPr>
        <p:spPr/>
        <p:txBody>
          <a:bodyPr/>
          <a:lstStyle/>
          <a:p>
            <a:endParaRPr lang="nl-BE" smtClean="0"/>
          </a:p>
          <a:p>
            <a:endParaRPr lang="fr-BE" dirty="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a:p>
          <a:p>
            <a:endParaRPr lang="en-US" sz="2000" dirty="0"/>
          </a:p>
        </p:txBody>
      </p:sp>
      <p:graphicFrame>
        <p:nvGraphicFramePr>
          <p:cNvPr id="4" name="Diagram 3"/>
          <p:cNvGraphicFramePr/>
          <p:nvPr>
            <p:extLst/>
          </p:nvPr>
        </p:nvGraphicFramePr>
        <p:xfrm>
          <a:off x="2567608" y="1052736"/>
          <a:ext cx="741682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30</a:t>
            </a:fld>
            <a:endParaRPr lang="en-GB" dirty="0"/>
          </a:p>
        </p:txBody>
      </p:sp>
    </p:spTree>
    <p:extLst>
      <p:ext uri="{BB962C8B-B14F-4D97-AF65-F5344CB8AC3E}">
        <p14:creationId xmlns:p14="http://schemas.microsoft.com/office/powerpoint/2010/main" val="2382923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Cluster 0 – Clarify &amp; Harmonize the concepts</a:t>
            </a:r>
          </a:p>
        </p:txBody>
      </p:sp>
      <p:sp>
        <p:nvSpPr>
          <p:cNvPr id="11" name="Content Placeholder 10"/>
          <p:cNvSpPr>
            <a:spLocks noGrp="1"/>
          </p:cNvSpPr>
          <p:nvPr>
            <p:ph idx="1"/>
          </p:nvPr>
        </p:nvSpPr>
        <p:spPr/>
        <p:txBody>
          <a:bodyPr/>
          <a:lstStyle/>
          <a:p>
            <a:r>
              <a:rPr lang="en-GB" dirty="0"/>
              <a:t>Informed consent</a:t>
            </a:r>
          </a:p>
          <a:p>
            <a:pPr lvl="1"/>
            <a:r>
              <a:rPr lang="en-GB" dirty="0"/>
              <a:t>confirmation of the opt-in-logic</a:t>
            </a:r>
          </a:p>
          <a:p>
            <a:pPr lvl="1"/>
            <a:r>
              <a:rPr lang="en-GB" dirty="0"/>
              <a:t>only one consent for sharing the data in the whole country</a:t>
            </a:r>
          </a:p>
          <a:p>
            <a:pPr lvl="2"/>
            <a:r>
              <a:rPr lang="en-GB" dirty="0"/>
              <a:t>no granularity</a:t>
            </a:r>
          </a:p>
          <a:p>
            <a:pPr lvl="2"/>
            <a:r>
              <a:rPr lang="en-GB" dirty="0"/>
              <a:t>authentic source at the </a:t>
            </a:r>
            <a:r>
              <a:rPr lang="en-GB" dirty="0">
                <a:solidFill>
                  <a:srgbClr val="087670"/>
                </a:solidFill>
              </a:rPr>
              <a:t>eHealth</a:t>
            </a:r>
            <a:r>
              <a:rPr lang="en-GB" dirty="0"/>
              <a:t> platform</a:t>
            </a:r>
          </a:p>
          <a:p>
            <a:pPr lvl="2"/>
            <a:r>
              <a:rPr lang="en-GB" dirty="0"/>
              <a:t>possibility of synchronized local copies </a:t>
            </a:r>
          </a:p>
          <a:p>
            <a:pPr lvl="1"/>
            <a:r>
              <a:rPr lang="en-GB" dirty="0"/>
              <a:t>possibility for the patient to be informed about the modification of his consent through his/her </a:t>
            </a:r>
            <a:r>
              <a:rPr lang="en-GB" dirty="0" err="1"/>
              <a:t>eBox</a:t>
            </a:r>
            <a:r>
              <a:rPr lang="en-GB" dirty="0"/>
              <a:t> citizen</a:t>
            </a:r>
          </a:p>
          <a:p>
            <a:pPr lvl="2"/>
            <a:r>
              <a:rPr lang="en-GB" dirty="0"/>
              <a:t>in production (mid-December 2020)</a:t>
            </a:r>
          </a:p>
          <a:p>
            <a:pPr lvl="1"/>
            <a:r>
              <a:rPr lang="en-GB" dirty="0"/>
              <a:t>preparation of a communication campaign by the FPS</a:t>
            </a:r>
          </a:p>
          <a:p>
            <a:pPr lvl="1"/>
            <a:r>
              <a:rPr lang="en-GB" dirty="0" err="1"/>
              <a:t>Covid</a:t>
            </a:r>
            <a:r>
              <a:rPr lang="en-GB" dirty="0"/>
              <a:t> 19 &gt; agreement to publish the test results on the portals without the consent</a:t>
            </a:r>
          </a:p>
          <a:p>
            <a:pPr lvl="2"/>
            <a:r>
              <a:rPr lang="en-GB" dirty="0"/>
              <a:t>the patient can consult his results asap  </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31</a:t>
            </a:fld>
            <a:endParaRPr lang="en-GB" dirty="0"/>
          </a:p>
        </p:txBody>
      </p:sp>
    </p:spTree>
    <p:extLst>
      <p:ext uri="{BB962C8B-B14F-4D97-AF65-F5344CB8AC3E}">
        <p14:creationId xmlns:p14="http://schemas.microsoft.com/office/powerpoint/2010/main" val="2267209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Cluster 0 – Data sharing consents</a:t>
            </a:r>
          </a:p>
        </p:txBody>
      </p:sp>
      <p:sp>
        <p:nvSpPr>
          <p:cNvPr id="6" name="Content Placeholder 5"/>
          <p:cNvSpPr>
            <a:spLocks noGrp="1"/>
          </p:cNvSpPr>
          <p:nvPr>
            <p:ph idx="1"/>
          </p:nvPr>
        </p:nvSpPr>
        <p:spPr/>
        <p:txBody>
          <a:bodyPr/>
          <a:lstStyle/>
          <a:p>
            <a:r>
              <a:rPr lang="en-GB" dirty="0" smtClean="0"/>
              <a:t>19/04/2021 &gt; </a:t>
            </a:r>
            <a:r>
              <a:rPr lang="en-GB" dirty="0" smtClean="0">
                <a:solidFill>
                  <a:srgbClr val="087670"/>
                </a:solidFill>
              </a:rPr>
              <a:t>9.687.484</a:t>
            </a:r>
            <a:r>
              <a:rPr lang="en-GB" dirty="0" smtClean="0"/>
              <a:t> </a:t>
            </a:r>
            <a:r>
              <a:rPr lang="en-GB" dirty="0"/>
              <a:t>people have given their informed consent for data sharing</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pic>
        <p:nvPicPr>
          <p:cNvPr id="8" name="Picture 7"/>
          <p:cNvPicPr>
            <a:picLocks noChangeAspect="1"/>
          </p:cNvPicPr>
          <p:nvPr/>
        </p:nvPicPr>
        <p:blipFill>
          <a:blip r:embed="rId3"/>
          <a:stretch>
            <a:fillRect/>
          </a:stretch>
        </p:blipFill>
        <p:spPr>
          <a:xfrm>
            <a:off x="4223792" y="2004977"/>
            <a:ext cx="5976664" cy="4430866"/>
          </a:xfrm>
          <a:prstGeom prst="rect">
            <a:avLst/>
          </a:prstGeom>
        </p:spPr>
      </p:pic>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32</a:t>
            </a:fld>
            <a:endParaRPr lang="en-GB" dirty="0"/>
          </a:p>
        </p:txBody>
      </p:sp>
    </p:spTree>
    <p:extLst>
      <p:ext uri="{BB962C8B-B14F-4D97-AF65-F5344CB8AC3E}">
        <p14:creationId xmlns:p14="http://schemas.microsoft.com/office/powerpoint/2010/main" val="2622806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Cluster 0 – Clarify &amp; Harmonize the concepts (1/2)</a:t>
            </a:r>
          </a:p>
        </p:txBody>
      </p:sp>
      <p:sp>
        <p:nvSpPr>
          <p:cNvPr id="11" name="Content Placeholder 10"/>
          <p:cNvSpPr>
            <a:spLocks noGrp="1"/>
          </p:cNvSpPr>
          <p:nvPr>
            <p:ph idx="1"/>
          </p:nvPr>
        </p:nvSpPr>
        <p:spPr>
          <a:xfrm>
            <a:off x="589568" y="1118624"/>
            <a:ext cx="10972800" cy="5285797"/>
          </a:xfrm>
        </p:spPr>
        <p:txBody>
          <a:bodyPr/>
          <a:lstStyle/>
          <a:p>
            <a:pPr>
              <a:spcBef>
                <a:spcPts val="300"/>
              </a:spcBef>
            </a:pPr>
            <a:endParaRPr lang="fr-BE" dirty="0" smtClean="0"/>
          </a:p>
          <a:p>
            <a:pPr>
              <a:spcBef>
                <a:spcPts val="300"/>
              </a:spcBef>
            </a:pPr>
            <a:r>
              <a:rPr lang="en-GB" dirty="0"/>
              <a:t>Therapeutic relationships, </a:t>
            </a:r>
            <a:r>
              <a:rPr lang="en-GB" dirty="0" smtClean="0"/>
              <a:t>healthcare </a:t>
            </a:r>
            <a:r>
              <a:rPr lang="en-GB" dirty="0"/>
              <a:t>relationships and exclusions</a:t>
            </a:r>
          </a:p>
          <a:p>
            <a:pPr lvl="1">
              <a:spcBef>
                <a:spcPts val="300"/>
              </a:spcBef>
            </a:pPr>
            <a:r>
              <a:rPr lang="en-GB" dirty="0"/>
              <a:t>authentic source for the exclusions: </a:t>
            </a:r>
            <a:r>
              <a:rPr lang="en-GB" dirty="0">
                <a:solidFill>
                  <a:srgbClr val="087670"/>
                </a:solidFill>
              </a:rPr>
              <a:t>eHealth</a:t>
            </a:r>
            <a:r>
              <a:rPr lang="en-GB" dirty="0"/>
              <a:t> platform</a:t>
            </a:r>
          </a:p>
          <a:p>
            <a:pPr lvl="2">
              <a:spcBef>
                <a:spcPts val="300"/>
              </a:spcBef>
            </a:pPr>
            <a:r>
              <a:rPr lang="en-GB" dirty="0"/>
              <a:t>possibility of synchronized local copies </a:t>
            </a:r>
          </a:p>
          <a:p>
            <a:pPr lvl="1">
              <a:spcBef>
                <a:spcPts val="300"/>
              </a:spcBef>
            </a:pPr>
            <a:r>
              <a:rPr lang="en-GB" dirty="0"/>
              <a:t>better mutual harmonisation between the different portals and the personal health viewer (PHV)</a:t>
            </a:r>
          </a:p>
          <a:p>
            <a:pPr lvl="2">
              <a:spcBef>
                <a:spcPts val="300"/>
              </a:spcBef>
            </a:pPr>
            <a:r>
              <a:rPr lang="en-GB" dirty="0"/>
              <a:t>ongoing</a:t>
            </a:r>
          </a:p>
          <a:p>
            <a:pPr>
              <a:spcBef>
                <a:spcPts val="300"/>
              </a:spcBef>
            </a:pPr>
            <a:endParaRPr lang="en-GB" dirty="0" smtClean="0"/>
          </a:p>
          <a:p>
            <a:pPr>
              <a:spcBef>
                <a:spcPts val="300"/>
              </a:spcBef>
            </a:pPr>
            <a:r>
              <a:rPr lang="en-GB" dirty="0" smtClean="0"/>
              <a:t>Mandates </a:t>
            </a:r>
            <a:r>
              <a:rPr lang="en-GB" dirty="0"/>
              <a:t>and parent-child relationships</a:t>
            </a:r>
          </a:p>
          <a:p>
            <a:pPr lvl="1">
              <a:spcBef>
                <a:spcPts val="300"/>
              </a:spcBef>
            </a:pPr>
            <a:r>
              <a:rPr lang="en-GB" dirty="0"/>
              <a:t>need for better mutual harmonisation in the management of mandates between the different hubs/vaults</a:t>
            </a:r>
          </a:p>
          <a:p>
            <a:pPr lvl="2">
              <a:spcBef>
                <a:spcPts val="300"/>
              </a:spcBef>
            </a:pPr>
            <a:r>
              <a:rPr lang="en-GB" dirty="0"/>
              <a:t>as-is analysis and to-be proposals in progress</a:t>
            </a:r>
          </a:p>
          <a:p>
            <a:pPr marL="914400" lvl="2" indent="0">
              <a:spcBef>
                <a:spcPts val="300"/>
              </a:spcBef>
              <a:buNone/>
            </a:pPr>
            <a:endParaRPr lang="nl-BE" dirty="0" smtClean="0"/>
          </a:p>
        </p:txBody>
      </p:sp>
      <p:sp>
        <p:nvSpPr>
          <p:cNvPr id="66" name="AutoShape 4" descr="Résultat de recherche d'images pour &quot;recip-e&quot;"/>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3611763" y="1028700"/>
            <a:ext cx="4227314" cy="985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33</a:t>
            </a:fld>
            <a:endParaRPr lang="en-GB" dirty="0"/>
          </a:p>
        </p:txBody>
      </p:sp>
    </p:spTree>
    <p:extLst>
      <p:ext uri="{BB962C8B-B14F-4D97-AF65-F5344CB8AC3E}">
        <p14:creationId xmlns:p14="http://schemas.microsoft.com/office/powerpoint/2010/main" val="3803356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Cluster 0 – Clarify &amp; Harmonize the concepts (2/2)</a:t>
            </a:r>
          </a:p>
        </p:txBody>
      </p:sp>
      <p:sp>
        <p:nvSpPr>
          <p:cNvPr id="11" name="Content Placeholder 10"/>
          <p:cNvSpPr>
            <a:spLocks noGrp="1"/>
          </p:cNvSpPr>
          <p:nvPr>
            <p:ph idx="1"/>
          </p:nvPr>
        </p:nvSpPr>
        <p:spPr>
          <a:xfrm>
            <a:off x="589568" y="1118624"/>
            <a:ext cx="10972800" cy="5285797"/>
          </a:xfrm>
        </p:spPr>
        <p:txBody>
          <a:bodyPr/>
          <a:lstStyle/>
          <a:p>
            <a:pPr>
              <a:spcBef>
                <a:spcPts val="300"/>
              </a:spcBef>
            </a:pPr>
            <a:endParaRPr lang="fr-BE" dirty="0" smtClean="0"/>
          </a:p>
          <a:p>
            <a:pPr>
              <a:spcBef>
                <a:spcPts val="300"/>
              </a:spcBef>
            </a:pPr>
            <a:r>
              <a:rPr lang="en-GB" dirty="0"/>
              <a:t>Access Matrix</a:t>
            </a:r>
          </a:p>
          <a:p>
            <a:pPr lvl="1">
              <a:spcBef>
                <a:spcPts val="300"/>
              </a:spcBef>
            </a:pPr>
            <a:r>
              <a:rPr lang="en-GB" dirty="0"/>
              <a:t>proposal and analysis of a change in the current paradigm</a:t>
            </a:r>
          </a:p>
          <a:p>
            <a:pPr lvl="2">
              <a:spcBef>
                <a:spcPts val="300"/>
              </a:spcBef>
            </a:pPr>
            <a:r>
              <a:rPr lang="en-GB" dirty="0"/>
              <a:t>the role of the access matrix would be reviewed and become indicative in order to make it accessible to all </a:t>
            </a:r>
            <a:r>
              <a:rPr lang="en-GB" dirty="0" smtClean="0"/>
              <a:t>healthcare </a:t>
            </a:r>
            <a:r>
              <a:rPr lang="en-GB" dirty="0"/>
              <a:t>providers included in the royal decree n°78</a:t>
            </a:r>
          </a:p>
          <a:p>
            <a:pPr lvl="2">
              <a:spcBef>
                <a:spcPts val="300"/>
              </a:spcBef>
            </a:pPr>
            <a:r>
              <a:rPr lang="en-GB" dirty="0"/>
              <a:t>limited scope (some data would be excluded) </a:t>
            </a:r>
          </a:p>
          <a:p>
            <a:pPr lvl="2">
              <a:spcBef>
                <a:spcPts val="300"/>
              </a:spcBef>
            </a:pPr>
            <a:r>
              <a:rPr lang="en-GB" dirty="0"/>
              <a:t>reinforcement of existing concepts such as consent</a:t>
            </a:r>
          </a:p>
          <a:p>
            <a:pPr lvl="2">
              <a:spcBef>
                <a:spcPts val="300"/>
              </a:spcBef>
            </a:pPr>
            <a:r>
              <a:rPr lang="en-GB" dirty="0"/>
              <a:t>introduction of preventive and corrective measures</a:t>
            </a:r>
          </a:p>
          <a:p>
            <a:pPr lvl="2">
              <a:spcBef>
                <a:spcPts val="300"/>
              </a:spcBef>
            </a:pPr>
            <a:endParaRPr lang="nl-BE" dirty="0" smtClean="0"/>
          </a:p>
        </p:txBody>
      </p:sp>
      <p:sp>
        <p:nvSpPr>
          <p:cNvPr id="66" name="AutoShape 4" descr="Résultat de recherche d'images pour &quot;recip-e&quot;"/>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3611763" y="1028700"/>
            <a:ext cx="4227314" cy="985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34</a:t>
            </a:fld>
            <a:endParaRPr lang="en-GB" dirty="0"/>
          </a:p>
        </p:txBody>
      </p:sp>
    </p:spTree>
    <p:extLst>
      <p:ext uri="{BB962C8B-B14F-4D97-AF65-F5344CB8AC3E}">
        <p14:creationId xmlns:p14="http://schemas.microsoft.com/office/powerpoint/2010/main" val="35043389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Cluster 0 – H</a:t>
            </a:r>
            <a:r>
              <a:rPr lang="en-GB" dirty="0" smtClean="0"/>
              <a:t>ealthcare </a:t>
            </a:r>
            <a:r>
              <a:rPr lang="en-GB" dirty="0"/>
              <a:t>relationships</a:t>
            </a:r>
          </a:p>
        </p:txBody>
      </p:sp>
      <p:sp>
        <p:nvSpPr>
          <p:cNvPr id="11" name="Content Placeholder 10"/>
          <p:cNvSpPr>
            <a:spLocks noGrp="1"/>
          </p:cNvSpPr>
          <p:nvPr>
            <p:ph idx="1"/>
          </p:nvPr>
        </p:nvSpPr>
        <p:spPr/>
        <p:txBody>
          <a:bodyPr/>
          <a:lstStyle/>
          <a:p>
            <a:endParaRPr lang="fr-BE" dirty="0" smtClean="0"/>
          </a:p>
          <a:p>
            <a:r>
              <a:rPr lang="en-GB" dirty="0"/>
              <a:t>2021</a:t>
            </a:r>
          </a:p>
          <a:p>
            <a:pPr lvl="1"/>
            <a:r>
              <a:rPr lang="en-GB" dirty="0"/>
              <a:t>development of services concerning the residual database that are useful for the </a:t>
            </a:r>
            <a:r>
              <a:rPr lang="en-GB" dirty="0" err="1"/>
              <a:t>BelRAI</a:t>
            </a:r>
            <a:r>
              <a:rPr lang="en-GB" dirty="0"/>
              <a:t> project and others projects in Flanders</a:t>
            </a:r>
          </a:p>
          <a:p>
            <a:pPr lvl="1"/>
            <a:r>
              <a:rPr lang="en-GB" dirty="0"/>
              <a:t>possible extension of the residual database to </a:t>
            </a:r>
          </a:p>
          <a:p>
            <a:pPr lvl="2"/>
            <a:r>
              <a:rPr lang="en-GB" dirty="0"/>
              <a:t>other applications</a:t>
            </a:r>
          </a:p>
          <a:p>
            <a:pPr lvl="2"/>
            <a:r>
              <a:rPr lang="en-GB" dirty="0"/>
              <a:t>by encrypting </a:t>
            </a:r>
            <a:r>
              <a:rPr lang="en-GB" dirty="0" smtClean="0"/>
              <a:t>healthcare </a:t>
            </a:r>
            <a:r>
              <a:rPr lang="en-GB" dirty="0"/>
              <a:t>relationships from which health-related information can be deduced</a:t>
            </a:r>
          </a:p>
        </p:txBody>
      </p:sp>
      <p:sp>
        <p:nvSpPr>
          <p:cNvPr id="66" name="AutoShape 4" descr="Résultat de recherche d'images pour &quot;recip-e&quot;"/>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3611763" y="1028700"/>
            <a:ext cx="4227314" cy="985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84" name="Content Placeholder 2"/>
          <p:cNvSpPr txBox="1">
            <a:spLocks/>
          </p:cNvSpPr>
          <p:nvPr/>
        </p:nvSpPr>
        <p:spPr>
          <a:xfrm>
            <a:off x="3787244" y="4831255"/>
            <a:ext cx="4629150" cy="1053117"/>
          </a:xfrm>
          <a:prstGeom prst="rect">
            <a:avLst/>
          </a:prstGeom>
        </p:spPr>
        <p:txBody>
          <a:bodyPr vert="horz" lIns="51435" tIns="25718" rIns="51435" bIns="25718"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125" dirty="0">
              <a:solidFill>
                <a:prstClr val="black"/>
              </a:solidFill>
              <a:latin typeface="Calibri" panose="020F0502020204030204"/>
            </a:endParaRPr>
          </a:p>
          <a:p>
            <a:pPr>
              <a:buClr>
                <a:srgbClr val="4F81BD"/>
              </a:buClr>
              <a:defRPr/>
            </a:pPr>
            <a:endParaRPr lang="en-US" sz="1125"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35</a:t>
            </a:fld>
            <a:endParaRPr lang="en-GB" dirty="0"/>
          </a:p>
        </p:txBody>
      </p:sp>
    </p:spTree>
    <p:extLst>
      <p:ext uri="{BB962C8B-B14F-4D97-AF65-F5344CB8AC3E}">
        <p14:creationId xmlns:p14="http://schemas.microsoft.com/office/powerpoint/2010/main" val="16740477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Cluster 0 – Circles of trust</a:t>
            </a:r>
          </a:p>
        </p:txBody>
      </p:sp>
      <p:sp>
        <p:nvSpPr>
          <p:cNvPr id="11" name="Content Placeholder 10"/>
          <p:cNvSpPr>
            <a:spLocks noGrp="1"/>
          </p:cNvSpPr>
          <p:nvPr>
            <p:ph idx="1"/>
          </p:nvPr>
        </p:nvSpPr>
        <p:spPr/>
        <p:txBody>
          <a:bodyPr/>
          <a:lstStyle/>
          <a:p>
            <a:r>
              <a:rPr lang="en-GB" dirty="0"/>
              <a:t>Circles of trust (</a:t>
            </a:r>
            <a:r>
              <a:rPr lang="en-GB" dirty="0" err="1"/>
              <a:t>CoT</a:t>
            </a:r>
            <a:r>
              <a:rPr lang="en-GB" dirty="0"/>
              <a:t>)</a:t>
            </a:r>
          </a:p>
          <a:p>
            <a:pPr lvl="1"/>
            <a:r>
              <a:rPr lang="en-GB" dirty="0"/>
              <a:t>defines objectively</a:t>
            </a:r>
          </a:p>
          <a:p>
            <a:pPr lvl="2"/>
            <a:r>
              <a:rPr lang="en-GB" dirty="0"/>
              <a:t>who performs which controls</a:t>
            </a:r>
          </a:p>
          <a:p>
            <a:pPr lvl="2"/>
            <a:r>
              <a:rPr lang="en-GB" dirty="0"/>
              <a:t>how to implement the fundamental principles of information security and privacy protection</a:t>
            </a:r>
          </a:p>
          <a:p>
            <a:pPr lvl="2"/>
            <a:r>
              <a:rPr lang="en-GB" dirty="0"/>
              <a:t>which control mechanisms should be implemented</a:t>
            </a:r>
          </a:p>
          <a:p>
            <a:pPr lvl="1"/>
            <a:r>
              <a:rPr lang="en-GB" dirty="0"/>
              <a:t>regulation approved  </a:t>
            </a:r>
          </a:p>
          <a:p>
            <a:pPr lvl="2"/>
            <a:r>
              <a:rPr lang="en-GB" dirty="0"/>
              <a:t>by the </a:t>
            </a:r>
            <a:r>
              <a:rPr lang="en-GB" dirty="0">
                <a:solidFill>
                  <a:srgbClr val="087670"/>
                </a:solidFill>
              </a:rPr>
              <a:t>eHealth</a:t>
            </a:r>
            <a:r>
              <a:rPr lang="en-GB" dirty="0"/>
              <a:t> </a:t>
            </a:r>
            <a:r>
              <a:rPr lang="en-GB" dirty="0" smtClean="0"/>
              <a:t>platform </a:t>
            </a:r>
            <a:r>
              <a:rPr lang="en-GB" dirty="0"/>
              <a:t>Management Committee on 10th September 2019  </a:t>
            </a:r>
          </a:p>
          <a:p>
            <a:pPr lvl="2"/>
            <a:r>
              <a:rPr lang="en-GB" dirty="0"/>
              <a:t>by the Information Security Committee on 1st October 2019</a:t>
            </a:r>
          </a:p>
          <a:p>
            <a:pPr lvl="2"/>
            <a:r>
              <a:rPr lang="en-GB" dirty="0"/>
              <a:t>see </a:t>
            </a:r>
            <a:r>
              <a:rPr lang="en-GB" dirty="0">
                <a:hlinkClick r:id="rId3"/>
              </a:rPr>
              <a:t>https://www.ehealth.fgov.be/ehealthplatform/fr/reglements</a:t>
            </a:r>
            <a:r>
              <a:rPr lang="en-GB" dirty="0"/>
              <a:t>  </a:t>
            </a:r>
          </a:p>
          <a:p>
            <a:pPr lvl="1"/>
            <a:r>
              <a:rPr lang="en-GB" dirty="0"/>
              <a:t>1st use case implemented in the context of Covid-19</a:t>
            </a:r>
          </a:p>
          <a:p>
            <a:pPr lvl="2"/>
            <a:r>
              <a:rPr lang="en-GB" dirty="0"/>
              <a:t>clinical laboratories and hospitals must complete the declaration of honour in order to be able to delegate the consultation of the national register and the CBSS registers as well as the creation of a </a:t>
            </a:r>
            <a:r>
              <a:rPr lang="en-GB" dirty="0" err="1"/>
              <a:t>Bis</a:t>
            </a:r>
            <a:r>
              <a:rPr lang="en-GB" dirty="0"/>
              <a:t> number to the administrative staff</a:t>
            </a:r>
          </a:p>
        </p:txBody>
      </p:sp>
      <p:sp>
        <p:nvSpPr>
          <p:cNvPr id="66" name="AutoShape 4" descr="Résultat de recherche d'images pour &quot;recip-e&quot;"/>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3611763" y="1028700"/>
            <a:ext cx="4227314" cy="985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84" name="Content Placeholder 2"/>
          <p:cNvSpPr txBox="1">
            <a:spLocks/>
          </p:cNvSpPr>
          <p:nvPr/>
        </p:nvSpPr>
        <p:spPr>
          <a:xfrm>
            <a:off x="3787244" y="4831255"/>
            <a:ext cx="4629150" cy="1053117"/>
          </a:xfrm>
          <a:prstGeom prst="rect">
            <a:avLst/>
          </a:prstGeom>
        </p:spPr>
        <p:txBody>
          <a:bodyPr vert="horz" lIns="51435" tIns="25718" rIns="51435" bIns="25718"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125" dirty="0">
              <a:solidFill>
                <a:prstClr val="black"/>
              </a:solidFill>
              <a:latin typeface="Calibri" panose="020F0502020204030204"/>
            </a:endParaRPr>
          </a:p>
          <a:p>
            <a:pPr>
              <a:buClr>
                <a:srgbClr val="4F81BD"/>
              </a:buClr>
              <a:defRPr/>
            </a:pPr>
            <a:endParaRPr lang="en-US" sz="1125"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36</a:t>
            </a:fld>
            <a:endParaRPr lang="en-GB" dirty="0"/>
          </a:p>
        </p:txBody>
      </p:sp>
    </p:spTree>
    <p:extLst>
      <p:ext uri="{BB962C8B-B14F-4D97-AF65-F5344CB8AC3E}">
        <p14:creationId xmlns:p14="http://schemas.microsoft.com/office/powerpoint/2010/main" val="2234068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Cluster 3 – Business continuity</a:t>
            </a:r>
          </a:p>
        </p:txBody>
      </p:sp>
      <p:sp>
        <p:nvSpPr>
          <p:cNvPr id="11" name="Content Placeholder 10"/>
          <p:cNvSpPr>
            <a:spLocks noGrp="1"/>
          </p:cNvSpPr>
          <p:nvPr>
            <p:ph idx="1"/>
          </p:nvPr>
        </p:nvSpPr>
        <p:spPr/>
        <p:txBody>
          <a:bodyPr/>
          <a:lstStyle/>
          <a:p>
            <a:pPr>
              <a:spcBef>
                <a:spcPts val="300"/>
              </a:spcBef>
            </a:pPr>
            <a:r>
              <a:rPr lang="en-GB" dirty="0"/>
              <a:t>Optimal performance and availability of end-user applications</a:t>
            </a:r>
          </a:p>
          <a:p>
            <a:pPr>
              <a:spcBef>
                <a:spcPts val="300"/>
              </a:spcBef>
            </a:pPr>
            <a:r>
              <a:rPr lang="en-GB" dirty="0"/>
              <a:t>Method </a:t>
            </a:r>
          </a:p>
          <a:p>
            <a:pPr lvl="1">
              <a:spcBef>
                <a:spcPts val="300"/>
              </a:spcBef>
            </a:pPr>
            <a:r>
              <a:rPr lang="en-GB" dirty="0"/>
              <a:t>SLA</a:t>
            </a:r>
          </a:p>
          <a:p>
            <a:pPr lvl="2">
              <a:spcBef>
                <a:spcPts val="300"/>
              </a:spcBef>
            </a:pPr>
            <a:r>
              <a:rPr lang="en-GB" dirty="0"/>
              <a:t>for availability and performance</a:t>
            </a:r>
          </a:p>
          <a:p>
            <a:pPr lvl="2">
              <a:spcBef>
                <a:spcPts val="300"/>
              </a:spcBef>
            </a:pPr>
            <a:r>
              <a:rPr lang="en-GB" dirty="0"/>
              <a:t>difficulty: end-to-end (priority implementation in 2020)</a:t>
            </a:r>
          </a:p>
          <a:p>
            <a:pPr lvl="1">
              <a:spcBef>
                <a:spcPts val="300"/>
              </a:spcBef>
            </a:pPr>
            <a:r>
              <a:rPr lang="en-GB" dirty="0"/>
              <a:t>elimination of single points of failure (SPOF) in all environments (e.g. third data </a:t>
            </a:r>
            <a:r>
              <a:rPr lang="en-GB" dirty="0" err="1"/>
              <a:t>center</a:t>
            </a:r>
            <a:r>
              <a:rPr lang="en-GB" dirty="0"/>
              <a:t> for the </a:t>
            </a:r>
            <a:r>
              <a:rPr lang="en-GB" dirty="0">
                <a:solidFill>
                  <a:srgbClr val="087670"/>
                </a:solidFill>
              </a:rPr>
              <a:t>eHealth</a:t>
            </a:r>
            <a:r>
              <a:rPr lang="en-GB" dirty="0"/>
              <a:t> platform)</a:t>
            </a:r>
          </a:p>
          <a:p>
            <a:pPr lvl="1">
              <a:spcBef>
                <a:spcPts val="300"/>
              </a:spcBef>
            </a:pPr>
            <a:r>
              <a:rPr lang="en-GB" dirty="0"/>
              <a:t>end-to-end monitoring</a:t>
            </a:r>
          </a:p>
          <a:p>
            <a:pPr lvl="1">
              <a:spcBef>
                <a:spcPts val="300"/>
              </a:spcBef>
            </a:pPr>
            <a:r>
              <a:rPr lang="en-GB" dirty="0"/>
              <a:t>central dashboard &amp; supervision</a:t>
            </a:r>
          </a:p>
          <a:p>
            <a:pPr lvl="1">
              <a:spcBef>
                <a:spcPts val="300"/>
              </a:spcBef>
            </a:pPr>
            <a:r>
              <a:rPr lang="en-GB" dirty="0"/>
              <a:t>incident management</a:t>
            </a:r>
          </a:p>
          <a:p>
            <a:pPr lvl="1">
              <a:spcBef>
                <a:spcPts val="300"/>
              </a:spcBef>
            </a:pPr>
            <a:r>
              <a:rPr lang="en-GB" dirty="0"/>
              <a:t>problem management</a:t>
            </a:r>
          </a:p>
          <a:p>
            <a:pPr lvl="1">
              <a:spcBef>
                <a:spcPts val="300"/>
              </a:spcBef>
            </a:pPr>
            <a:r>
              <a:rPr lang="en-GB" dirty="0"/>
              <a:t>capacity planning  </a:t>
            </a:r>
          </a:p>
          <a:p>
            <a:pPr lvl="1">
              <a:spcBef>
                <a:spcPts val="300"/>
              </a:spcBef>
            </a:pPr>
            <a:r>
              <a:rPr lang="en-GB" dirty="0"/>
              <a:t>release &amp; intervention calendar accessible to the public</a:t>
            </a:r>
          </a:p>
          <a:p>
            <a:pPr lvl="1">
              <a:spcBef>
                <a:spcPts val="300"/>
              </a:spcBef>
            </a:pPr>
            <a:r>
              <a:rPr lang="en-GB" dirty="0"/>
              <a:t>exhaustiveness is important!</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1500" dirty="0"/>
          </a:p>
          <a:p>
            <a:endParaRPr lang="en-US" sz="1500" dirty="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37</a:t>
            </a:fld>
            <a:endParaRPr lang="en-GB" dirty="0"/>
          </a:p>
        </p:txBody>
      </p:sp>
    </p:spTree>
    <p:extLst>
      <p:ext uri="{BB962C8B-B14F-4D97-AF65-F5344CB8AC3E}">
        <p14:creationId xmlns:p14="http://schemas.microsoft.com/office/powerpoint/2010/main" val="1445285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GB"/>
              <a:t>Cluster 3 – Business continuity</a:t>
            </a:r>
          </a:p>
        </p:txBody>
      </p:sp>
      <p:sp>
        <p:nvSpPr>
          <p:cNvPr id="2312195" name="Rectangle 3"/>
          <p:cNvSpPr>
            <a:spLocks noGrp="1" noChangeArrowheads="1"/>
          </p:cNvSpPr>
          <p:nvPr>
            <p:ph idx="1"/>
          </p:nvPr>
        </p:nvSpPr>
        <p:spPr/>
        <p:txBody>
          <a:bodyPr/>
          <a:lstStyle/>
          <a:p>
            <a:r>
              <a:rPr lang="en-GB" dirty="0">
                <a:hlinkClick r:id="rId3"/>
              </a:rPr>
              <a:t>www.status.ehealth.fgov.be</a:t>
            </a:r>
          </a:p>
          <a:p>
            <a:endParaRPr lang="nl-BE" dirty="0"/>
          </a:p>
        </p:txBody>
      </p:sp>
      <p:pic>
        <p:nvPicPr>
          <p:cNvPr id="5" name="Picture 4"/>
          <p:cNvPicPr>
            <a:picLocks noChangeAspect="1"/>
          </p:cNvPicPr>
          <p:nvPr/>
        </p:nvPicPr>
        <p:blipFill>
          <a:blip r:embed="rId4"/>
          <a:stretch>
            <a:fillRect/>
          </a:stretch>
        </p:blipFill>
        <p:spPr>
          <a:xfrm>
            <a:off x="3274919" y="1772816"/>
            <a:ext cx="7213324" cy="4608512"/>
          </a:xfrm>
          <a:prstGeom prst="rect">
            <a:avLst/>
          </a:prstGeom>
        </p:spPr>
      </p:pic>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38</a:t>
            </a:fld>
            <a:endParaRPr lang="en-GB" dirty="0"/>
          </a:p>
        </p:txBody>
      </p:sp>
    </p:spTree>
    <p:extLst>
      <p:ext uri="{BB962C8B-B14F-4D97-AF65-F5344CB8AC3E}">
        <p14:creationId xmlns:p14="http://schemas.microsoft.com/office/powerpoint/2010/main" val="808097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Cluster 3 – Software registration</a:t>
            </a:r>
          </a:p>
        </p:txBody>
      </p:sp>
      <p:sp>
        <p:nvSpPr>
          <p:cNvPr id="11" name="Content Placeholder 10"/>
          <p:cNvSpPr>
            <a:spLocks noGrp="1"/>
          </p:cNvSpPr>
          <p:nvPr>
            <p:ph idx="1"/>
          </p:nvPr>
        </p:nvSpPr>
        <p:spPr/>
        <p:txBody>
          <a:bodyPr/>
          <a:lstStyle/>
          <a:p>
            <a:r>
              <a:rPr lang="en-GB"/>
              <a:t>2020 </a:t>
            </a:r>
          </a:p>
          <a:p>
            <a:pPr lvl="1"/>
            <a:r>
              <a:rPr lang="en-GB"/>
              <a:t>definition of the criteria for the software for nurses</a:t>
            </a:r>
          </a:p>
          <a:p>
            <a:pPr lvl="2"/>
            <a:r>
              <a:rPr lang="en-GB"/>
              <a:t>criteria approved</a:t>
            </a:r>
          </a:p>
          <a:p>
            <a:pPr lvl="2"/>
            <a:r>
              <a:rPr lang="en-GB"/>
              <a:t>documentation published</a:t>
            </a:r>
          </a:p>
          <a:p>
            <a:pPr lvl="1"/>
            <a:r>
              <a:rPr lang="en-GB"/>
              <a:t>additional tests for general practitioners</a:t>
            </a:r>
          </a:p>
          <a:p>
            <a:pPr lvl="2"/>
            <a:r>
              <a:rPr lang="en-GB"/>
              <a:t>postponement of some criteria until 2021</a:t>
            </a:r>
          </a:p>
          <a:p>
            <a:pPr lvl="3"/>
            <a:r>
              <a:rPr lang="en-GB"/>
              <a:t>LOINC Labo, Mult-eMediatt, …</a:t>
            </a:r>
          </a:p>
          <a:p>
            <a:pPr lvl="1"/>
            <a:r>
              <a:rPr lang="en-GB"/>
              <a:t>complete review of the criteria for the physiotherapists </a:t>
            </a:r>
          </a:p>
          <a:p>
            <a:pPr lvl="2"/>
            <a:r>
              <a:rPr lang="en-GB"/>
              <a:t>criteria approved</a:t>
            </a:r>
          </a:p>
          <a:p>
            <a:pPr lvl="2"/>
            <a:r>
              <a:rPr lang="en-GB"/>
              <a:t>documentation in progress</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39</a:t>
            </a:fld>
            <a:endParaRPr lang="en-GB" dirty="0"/>
          </a:p>
        </p:txBody>
      </p:sp>
    </p:spTree>
    <p:extLst>
      <p:ext uri="{BB962C8B-B14F-4D97-AF65-F5344CB8AC3E}">
        <p14:creationId xmlns:p14="http://schemas.microsoft.com/office/powerpoint/2010/main" val="3915958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4263652" y="2522538"/>
            <a:ext cx="3054350" cy="2659062"/>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err="1" smtClean="0">
                  <a:solidFill>
                    <a:schemeClr val="bg1"/>
                  </a:solidFill>
                </a:rPr>
                <a:t>Medical</a:t>
              </a:r>
              <a:r>
                <a:rPr lang="fr-BE" sz="1200" b="1" dirty="0" smtClean="0">
                  <a:solidFill>
                    <a:schemeClr val="bg1"/>
                  </a:solidFill>
                </a:rPr>
                <a:t> </a:t>
              </a:r>
              <a:r>
                <a:rPr lang="fr-BE" sz="1200" b="1" dirty="0" err="1" smtClean="0">
                  <a:solidFill>
                    <a:schemeClr val="bg1"/>
                  </a:solidFill>
                </a:rPr>
                <a:t>benefits</a:t>
              </a:r>
              <a:endParaRPr lang="fr-BE" sz="1200" b="1" dirty="0">
                <a:solidFill>
                  <a:schemeClr val="bg1"/>
                </a:solidFill>
              </a:endParaRP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19"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normAutofit/>
          </a:bodyPr>
          <a:lstStyle/>
          <a:p>
            <a:pPr>
              <a:defRPr/>
            </a:pPr>
            <a:r>
              <a:rPr lang="nl-BE" sz="3600" dirty="0" err="1" smtClean="0"/>
              <a:t>Medical</a:t>
            </a:r>
            <a:r>
              <a:rPr lang="nl-BE" sz="3600" dirty="0" smtClean="0"/>
              <a:t> benefits</a:t>
            </a:r>
            <a:endParaRPr lang="fr-BE" sz="3600" dirty="0"/>
          </a:p>
        </p:txBody>
      </p:sp>
      <p:sp>
        <p:nvSpPr>
          <p:cNvPr id="5" name="Slide Number Placeholder 4"/>
          <p:cNvSpPr>
            <a:spLocks noGrp="1"/>
          </p:cNvSpPr>
          <p:nvPr>
            <p:ph type="sldNum" sz="quarter" idx="12"/>
          </p:nvPr>
        </p:nvSpPr>
        <p:spPr/>
        <p:txBody>
          <a:bodyPr/>
          <a:lstStyle/>
          <a:p>
            <a:r>
              <a:rPr lang="fr-BE" smtClean="0"/>
              <a:t> </a:t>
            </a:r>
            <a:fld id="{30A9230E-FFBB-4CCB-ABD7-198084EDE768}" type="slidenum">
              <a:rPr lang="fr-BE" smtClean="0"/>
              <a:pPr/>
              <a:t>4</a:t>
            </a:fld>
            <a:r>
              <a:rPr lang="fr-BE" smtClean="0"/>
              <a:t> </a:t>
            </a:r>
            <a:endParaRPr lang="fr-BE" dirty="0"/>
          </a:p>
        </p:txBody>
      </p:sp>
      <p:grpSp>
        <p:nvGrpSpPr>
          <p:cNvPr id="108" name="Group 107"/>
          <p:cNvGrpSpPr>
            <a:grpSpLocks/>
          </p:cNvGrpSpPr>
          <p:nvPr/>
        </p:nvGrpSpPr>
        <p:grpSpPr bwMode="auto">
          <a:xfrm>
            <a:off x="1790327" y="5135564"/>
            <a:ext cx="3240088" cy="1089025"/>
            <a:chOff x="483110" y="5136172"/>
            <a:chExt cx="3240360" cy="1088504"/>
          </a:xfrm>
        </p:grpSpPr>
        <p:grpSp>
          <p:nvGrpSpPr>
            <p:cNvPr id="11306"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521069" y="5137894"/>
                <a:ext cx="2024232" cy="1058356"/>
              </a:xfrm>
              <a:prstGeom prst="rect">
                <a:avLst/>
              </a:prstGeom>
            </p:spPr>
            <p:txBody>
              <a:bodyPr>
                <a:normAutofit/>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Consultation </a:t>
                </a:r>
                <a:r>
                  <a:rPr lang="fr-BE" dirty="0" smtClean="0">
                    <a:solidFill>
                      <a:schemeClr val="bg1"/>
                    </a:solidFill>
                    <a:latin typeface="+mn-lt"/>
                  </a:rPr>
                  <a:t>of </a:t>
                </a:r>
                <a:r>
                  <a:rPr lang="fr-BE" dirty="0" err="1" smtClean="0">
                    <a:solidFill>
                      <a:schemeClr val="bg1"/>
                    </a:solidFill>
                    <a:latin typeface="+mn-lt"/>
                  </a:rPr>
                  <a:t>lab</a:t>
                </a:r>
                <a:r>
                  <a:rPr lang="fr-BE" dirty="0" smtClean="0">
                    <a:solidFill>
                      <a:schemeClr val="bg1"/>
                    </a:solidFill>
                    <a:latin typeface="+mn-lt"/>
                  </a:rPr>
                  <a:t> </a:t>
                </a:r>
                <a:r>
                  <a:rPr lang="fr-BE" dirty="0" err="1" smtClean="0">
                    <a:solidFill>
                      <a:schemeClr val="bg1"/>
                    </a:solidFill>
                    <a:latin typeface="+mn-lt"/>
                  </a:rPr>
                  <a:t>results</a:t>
                </a:r>
                <a:endParaRPr lang="fr-BE" dirty="0">
                  <a:solidFill>
                    <a:schemeClr val="bg1"/>
                  </a:solidFill>
                  <a:latin typeface="+mn-lt"/>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1307"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1826841" y="1382714"/>
            <a:ext cx="3260725" cy="1158875"/>
            <a:chOff x="518456" y="1382445"/>
            <a:chExt cx="3261456" cy="1158760"/>
          </a:xfrm>
        </p:grpSpPr>
        <p:grpSp>
          <p:nvGrpSpPr>
            <p:cNvPr id="11300" name="Group 93"/>
            <p:cNvGrpSpPr>
              <a:grpSpLocks/>
            </p:cNvGrpSpPr>
            <p:nvPr/>
          </p:nvGrpSpPr>
          <p:grpSpPr bwMode="auto">
            <a:xfrm>
              <a:off x="546770" y="1394932"/>
              <a:ext cx="3233142" cy="1146273"/>
              <a:chOff x="546770" y="1424385"/>
              <a:chExt cx="3233142" cy="1146273"/>
            </a:xfrm>
          </p:grpSpPr>
          <p:grpSp>
            <p:nvGrpSpPr>
              <p:cNvPr id="11302"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881" y="1508726"/>
                <a:ext cx="2088031" cy="1061932"/>
              </a:xfrm>
              <a:prstGeom prst="rect">
                <a:avLst/>
              </a:prstGeom>
            </p:spPr>
            <p:txBody>
              <a:bodyPr>
                <a:normAutofit/>
              </a:bodyPr>
              <a:lstStyle/>
              <a:p>
                <a:pPr algn="ctr" fontAlgn="auto">
                  <a:spcBef>
                    <a:spcPts val="0"/>
                  </a:spcBef>
                  <a:spcAft>
                    <a:spcPts val="0"/>
                  </a:spcAft>
                  <a:defRPr/>
                </a:pPr>
                <a:r>
                  <a:rPr lang="fr-BE" dirty="0" smtClean="0">
                    <a:solidFill>
                      <a:schemeClr val="bg1"/>
                    </a:solidFill>
                    <a:latin typeface="+mn-lt"/>
                  </a:rPr>
                  <a:t>Consultation of </a:t>
                </a:r>
                <a:r>
                  <a:rPr lang="fr-BE" dirty="0" err="1" smtClean="0">
                    <a:solidFill>
                      <a:schemeClr val="bg1"/>
                    </a:solidFill>
                    <a:latin typeface="+mn-lt"/>
                  </a:rPr>
                  <a:t>medical</a:t>
                </a:r>
                <a:r>
                  <a:rPr lang="fr-BE" dirty="0" smtClean="0">
                    <a:solidFill>
                      <a:schemeClr val="bg1"/>
                    </a:solidFill>
                    <a:latin typeface="+mn-lt"/>
                  </a:rPr>
                  <a:t> </a:t>
                </a:r>
                <a:r>
                  <a:rPr lang="fr-BE" dirty="0" err="1" smtClean="0">
                    <a:solidFill>
                      <a:schemeClr val="bg1"/>
                    </a:solidFill>
                    <a:latin typeface="+mn-lt"/>
                  </a:rPr>
                  <a:t>history</a:t>
                </a:r>
                <a:r>
                  <a:rPr lang="fr-BE" dirty="0" smtClean="0">
                    <a:solidFill>
                      <a:schemeClr val="bg1"/>
                    </a:solidFill>
                    <a:latin typeface="+mn-lt"/>
                  </a:rPr>
                  <a:t> via </a:t>
                </a:r>
                <a:r>
                  <a:rPr lang="fr-BE" dirty="0" err="1" smtClean="0">
                    <a:solidFill>
                      <a:schemeClr val="bg1"/>
                    </a:solidFill>
                    <a:latin typeface="+mn-lt"/>
                  </a:rPr>
                  <a:t>SumEHR</a:t>
                </a:r>
                <a:endParaRPr lang="fr-BE" dirty="0">
                  <a:latin typeface="+mn-lt"/>
                  <a:cs typeface="+mn-cs"/>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1301"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1803028" y="3290888"/>
            <a:ext cx="2460625" cy="1204912"/>
            <a:chOff x="495636" y="3290765"/>
            <a:chExt cx="2459972" cy="1205400"/>
          </a:xfrm>
        </p:grpSpPr>
        <p:grpSp>
          <p:nvGrpSpPr>
            <p:cNvPr id="11295"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99"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fr-BE" altLang="en-US" sz="1800" dirty="0" err="1" smtClean="0">
                    <a:solidFill>
                      <a:schemeClr val="bg1"/>
                    </a:solidFill>
                    <a:latin typeface="+mn-lt"/>
                  </a:rPr>
                  <a:t>Medication</a:t>
                </a:r>
                <a:endParaRPr lang="fr-BE" altLang="en-US" sz="1800" dirty="0" smtClean="0">
                  <a:solidFill>
                    <a:schemeClr val="bg1"/>
                  </a:solidFill>
                  <a:latin typeface="+mn-lt"/>
                </a:endParaRPr>
              </a:p>
              <a:p>
                <a:pPr algn="ctr"/>
                <a:r>
                  <a:rPr lang="nl-BE" altLang="en-US" sz="1800" dirty="0" err="1" smtClean="0">
                    <a:solidFill>
                      <a:schemeClr val="bg1"/>
                    </a:solidFill>
                    <a:latin typeface="+mn-lt"/>
                  </a:rPr>
                  <a:t>schedule</a:t>
                </a:r>
                <a:endParaRPr lang="fr-BE" altLang="en-US" sz="1800" dirty="0">
                  <a:solidFill>
                    <a:schemeClr val="bg1"/>
                  </a:solidFill>
                  <a:latin typeface="+mn-lt"/>
                </a:endParaRPr>
              </a:p>
            </p:txBody>
          </p:sp>
        </p:grpSp>
        <p:pic>
          <p:nvPicPr>
            <p:cNvPr id="11296"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6709990" y="1443038"/>
            <a:ext cx="3257550" cy="1079500"/>
            <a:chOff x="5403035" y="1443044"/>
            <a:chExt cx="3255987" cy="1080120"/>
          </a:xfrm>
        </p:grpSpPr>
        <p:grpSp>
          <p:nvGrpSpPr>
            <p:cNvPr id="11290"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TextBox 52"/>
              <p:cNvSpPr txBox="1"/>
              <p:nvPr/>
            </p:nvSpPr>
            <p:spPr>
              <a:xfrm>
                <a:off x="6595224" y="1345242"/>
                <a:ext cx="2086561" cy="1038821"/>
              </a:xfrm>
              <a:prstGeom prst="rect">
                <a:avLst/>
              </a:prstGeom>
            </p:spPr>
            <p:txBody>
              <a:bodyPr>
                <a:normAutofit lnSpcReduction="10000"/>
              </a:bodyPr>
              <a:lstStyle/>
              <a:p>
                <a:pPr fontAlgn="auto">
                  <a:spcBef>
                    <a:spcPts val="0"/>
                  </a:spcBef>
                  <a:spcAft>
                    <a:spcPts val="0"/>
                  </a:spcAft>
                  <a:defRPr/>
                </a:pPr>
                <a:endParaRPr lang="fr-BE" sz="1000" dirty="0">
                  <a:solidFill>
                    <a:schemeClr val="bg1"/>
                  </a:solidFill>
                  <a:latin typeface="+mn-lt"/>
                  <a:cs typeface="+mn-cs"/>
                </a:endParaRPr>
              </a:p>
              <a:p>
                <a:pPr marL="82550" algn="ctr" fontAlgn="auto">
                  <a:spcBef>
                    <a:spcPts val="0"/>
                  </a:spcBef>
                  <a:spcAft>
                    <a:spcPts val="0"/>
                  </a:spcAft>
                  <a:defRPr/>
                </a:pPr>
                <a:r>
                  <a:rPr lang="fr-BE" dirty="0" smtClean="0">
                    <a:solidFill>
                      <a:schemeClr val="bg1"/>
                    </a:solidFill>
                    <a:latin typeface="+mn-lt"/>
                  </a:rPr>
                  <a:t>Online guidelines and </a:t>
                </a:r>
                <a:r>
                  <a:rPr lang="fr-BE" dirty="0" err="1" smtClean="0">
                    <a:solidFill>
                      <a:schemeClr val="bg1"/>
                    </a:solidFill>
                    <a:latin typeface="+mn-lt"/>
                  </a:rPr>
                  <a:t>decision</a:t>
                </a:r>
                <a:r>
                  <a:rPr lang="fr-BE" dirty="0" smtClean="0">
                    <a:solidFill>
                      <a:schemeClr val="bg1"/>
                    </a:solidFill>
                    <a:latin typeface="+mn-lt"/>
                  </a:rPr>
                  <a:t> support</a:t>
                </a:r>
                <a:endParaRPr lang="fr-BE" dirty="0">
                  <a:solidFill>
                    <a:schemeClr val="bg1"/>
                  </a:solidFill>
                  <a:latin typeface="+mn-lt"/>
                </a:endParaRPr>
              </a:p>
            </p:txBody>
          </p:sp>
        </p:grpSp>
        <p:pic>
          <p:nvPicPr>
            <p:cNvPr id="11291"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6697290" y="5106988"/>
            <a:ext cx="3270250" cy="1185862"/>
            <a:chOff x="5389884" y="5107746"/>
            <a:chExt cx="3269138" cy="1184852"/>
          </a:xfrm>
        </p:grpSpPr>
        <p:grpSp>
          <p:nvGrpSpPr>
            <p:cNvPr id="11283"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fontAlgn="auto">
                  <a:spcBef>
                    <a:spcPts val="0"/>
                  </a:spcBef>
                  <a:spcAft>
                    <a:spcPts val="0"/>
                  </a:spcAft>
                  <a:defRPr/>
                </a:pPr>
                <a:endParaRPr lang="fr-BE" sz="1000" dirty="0">
                  <a:solidFill>
                    <a:schemeClr val="bg1"/>
                  </a:solidFill>
                  <a:latin typeface="+mn-lt"/>
                  <a:cs typeface="+mn-cs"/>
                </a:endParaRPr>
              </a:p>
              <a:p>
                <a:pPr marL="177800" algn="ctr" fontAlgn="auto">
                  <a:spcBef>
                    <a:spcPts val="0"/>
                  </a:spcBef>
                  <a:spcAft>
                    <a:spcPts val="0"/>
                  </a:spcAft>
                  <a:defRPr/>
                </a:pPr>
                <a:r>
                  <a:rPr lang="fr-BE" dirty="0" err="1" smtClean="0">
                    <a:solidFill>
                      <a:schemeClr val="bg1"/>
                    </a:solidFill>
                    <a:latin typeface="+mn-lt"/>
                  </a:rPr>
                  <a:t>Electronic</a:t>
                </a:r>
                <a:endParaRPr lang="fr-BE" dirty="0">
                  <a:solidFill>
                    <a:schemeClr val="bg1"/>
                  </a:solidFill>
                  <a:latin typeface="+mn-lt"/>
                </a:endParaRPr>
              </a:p>
              <a:p>
                <a:pPr marL="177800" algn="ctr" fontAlgn="auto">
                  <a:spcBef>
                    <a:spcPts val="0"/>
                  </a:spcBef>
                  <a:spcAft>
                    <a:spcPts val="0"/>
                  </a:spcAft>
                  <a:defRPr/>
                </a:pPr>
                <a:r>
                  <a:rPr lang="fr-BE" dirty="0" err="1" smtClean="0">
                    <a:solidFill>
                      <a:schemeClr val="bg1"/>
                    </a:solidFill>
                    <a:latin typeface="+mn-lt"/>
                  </a:rPr>
                  <a:t>referral</a:t>
                </a:r>
                <a:r>
                  <a:rPr lang="fr-BE" dirty="0" smtClean="0">
                    <a:solidFill>
                      <a:schemeClr val="bg1"/>
                    </a:solidFill>
                    <a:latin typeface="+mn-lt"/>
                  </a:rPr>
                  <a:t> </a:t>
                </a:r>
                <a:r>
                  <a:rPr lang="fr-BE" dirty="0" err="1" smtClean="0">
                    <a:solidFill>
                      <a:schemeClr val="bg1"/>
                    </a:solidFill>
                    <a:latin typeface="+mn-lt"/>
                  </a:rPr>
                  <a:t>letters</a:t>
                </a:r>
                <a:endParaRPr lang="fr-BE" dirty="0">
                  <a:latin typeface="+mn-lt"/>
                  <a:cs typeface="+mn-cs"/>
                </a:endParaRPr>
              </a:p>
            </p:txBody>
          </p:sp>
        </p:grpSp>
        <p:grpSp>
          <p:nvGrpSpPr>
            <p:cNvPr id="11284" name="Group 101"/>
            <p:cNvGrpSpPr>
              <a:grpSpLocks/>
            </p:cNvGrpSpPr>
            <p:nvPr/>
          </p:nvGrpSpPr>
          <p:grpSpPr bwMode="auto">
            <a:xfrm>
              <a:off x="5389884" y="5107746"/>
              <a:ext cx="1186811" cy="1184852"/>
              <a:chOff x="5389884" y="5104775"/>
              <a:chExt cx="1241108" cy="1241108"/>
            </a:xfrm>
          </p:grpSpPr>
          <p:pic>
            <p:nvPicPr>
              <p:cNvPr id="11285"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7318002" y="3294064"/>
            <a:ext cx="2738438" cy="1119187"/>
            <a:chOff x="6010438" y="3294151"/>
            <a:chExt cx="2738025" cy="1118781"/>
          </a:xfrm>
        </p:grpSpPr>
        <p:grpSp>
          <p:nvGrpSpPr>
            <p:cNvPr id="11276"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6907193" y="3419905"/>
                <a:ext cx="1678594" cy="1080695"/>
              </a:xfrm>
              <a:prstGeom prst="rect">
                <a:avLst/>
              </a:prstGeom>
            </p:spPr>
            <p:txBody>
              <a:bodyPr>
                <a:normAutofit/>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err="1" smtClean="0">
                    <a:solidFill>
                      <a:schemeClr val="bg1"/>
                    </a:solidFill>
                    <a:latin typeface="+mn-lt"/>
                  </a:rPr>
                  <a:t>Electronic</a:t>
                </a:r>
                <a:endParaRPr lang="fr-BE" dirty="0" smtClean="0">
                  <a:solidFill>
                    <a:schemeClr val="bg1"/>
                  </a:solidFill>
                  <a:latin typeface="+mn-lt"/>
                </a:endParaRPr>
              </a:p>
              <a:p>
                <a:pPr algn="ctr" fontAlgn="auto">
                  <a:spcBef>
                    <a:spcPts val="0"/>
                  </a:spcBef>
                  <a:spcAft>
                    <a:spcPts val="0"/>
                  </a:spcAft>
                  <a:defRPr/>
                </a:pPr>
                <a:r>
                  <a:rPr lang="nl-BE" dirty="0" err="1" smtClean="0">
                    <a:solidFill>
                      <a:schemeClr val="bg1"/>
                    </a:solidFill>
                    <a:latin typeface="+mn-lt"/>
                    <a:cs typeface="+mn-cs"/>
                  </a:rPr>
                  <a:t>prescriptions</a:t>
                </a:r>
                <a:endParaRPr lang="fr-BE" dirty="0">
                  <a:latin typeface="+mn-lt"/>
                  <a:cs typeface="+mn-cs"/>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grpSp>
          <p:nvGrpSpPr>
            <p:cNvPr id="11277" name="Group 102"/>
            <p:cNvGrpSpPr>
              <a:grpSpLocks/>
            </p:cNvGrpSpPr>
            <p:nvPr/>
          </p:nvGrpSpPr>
          <p:grpSpPr bwMode="auto">
            <a:xfrm>
              <a:off x="6036635" y="3332812"/>
              <a:ext cx="1080120" cy="1080120"/>
              <a:chOff x="5005213" y="3401807"/>
              <a:chExt cx="1080120" cy="1080120"/>
            </a:xfrm>
          </p:grpSpPr>
          <p:pic>
            <p:nvPicPr>
              <p:cNvPr id="11278"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89789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Cluster 3 – Software registration</a:t>
            </a:r>
          </a:p>
        </p:txBody>
      </p:sp>
      <p:sp>
        <p:nvSpPr>
          <p:cNvPr id="11" name="Content Placeholder 10"/>
          <p:cNvSpPr>
            <a:spLocks noGrp="1"/>
          </p:cNvSpPr>
          <p:nvPr>
            <p:ph idx="1"/>
          </p:nvPr>
        </p:nvSpPr>
        <p:spPr/>
        <p:txBody>
          <a:bodyPr/>
          <a:lstStyle/>
          <a:p>
            <a:r>
              <a:rPr lang="en-GB"/>
              <a:t>2020 </a:t>
            </a:r>
          </a:p>
          <a:p>
            <a:pPr lvl="1"/>
            <a:r>
              <a:rPr lang="en-GB"/>
              <a:t>creation of a working group to work out the criteria for software for dentists </a:t>
            </a:r>
          </a:p>
          <a:p>
            <a:pPr lvl="2"/>
            <a:r>
              <a:rPr lang="en-GB"/>
              <a:t>V0 of criteria list finalised and being validated</a:t>
            </a:r>
          </a:p>
          <a:p>
            <a:pPr lvl="1"/>
            <a:r>
              <a:rPr lang="en-GB"/>
              <a:t>evaluation of new Recip-e v4 services in the software</a:t>
            </a:r>
          </a:p>
          <a:p>
            <a:pPr lvl="1"/>
            <a:r>
              <a:rPr lang="en-GB"/>
              <a:t>support when evaluating the integration of the current medicines database (SAM v2) into the software  </a:t>
            </a:r>
          </a:p>
          <a:p>
            <a:pPr lvl="1"/>
            <a:r>
              <a:rPr lang="en-GB"/>
              <a:t>support for the setup of criteria and tests on the medication scheme</a:t>
            </a:r>
          </a:p>
          <a:p>
            <a:pPr lvl="2"/>
            <a:r>
              <a:rPr lang="en-GB"/>
              <a:t>a test session on a simplified set was successful</a:t>
            </a:r>
          </a:p>
          <a:p>
            <a:endParaRPr lang="fr-BE"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40</a:t>
            </a:fld>
            <a:endParaRPr lang="en-GB" dirty="0"/>
          </a:p>
        </p:txBody>
      </p:sp>
    </p:spTree>
    <p:extLst>
      <p:ext uri="{BB962C8B-B14F-4D97-AF65-F5344CB8AC3E}">
        <p14:creationId xmlns:p14="http://schemas.microsoft.com/office/powerpoint/2010/main" val="20175706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Cluster 3 – Software registration</a:t>
            </a:r>
          </a:p>
        </p:txBody>
      </p:sp>
      <p:sp>
        <p:nvSpPr>
          <p:cNvPr id="11" name="Content Placeholder 10"/>
          <p:cNvSpPr>
            <a:spLocks noGrp="1"/>
          </p:cNvSpPr>
          <p:nvPr>
            <p:ph idx="1"/>
          </p:nvPr>
        </p:nvSpPr>
        <p:spPr/>
        <p:txBody>
          <a:bodyPr/>
          <a:lstStyle/>
          <a:p>
            <a:r>
              <a:rPr lang="en-GB"/>
              <a:t>2021</a:t>
            </a:r>
          </a:p>
          <a:p>
            <a:pPr lvl="1"/>
            <a:r>
              <a:rPr lang="en-GB"/>
              <a:t>registration of software for nurses (to be continued in 2022)</a:t>
            </a:r>
          </a:p>
          <a:p>
            <a:pPr lvl="1"/>
            <a:r>
              <a:rPr lang="en-GB"/>
              <a:t>registration of software for physiotherapists (will continue in 2022)</a:t>
            </a:r>
          </a:p>
          <a:p>
            <a:pPr lvl="2"/>
            <a:r>
              <a:rPr lang="en-GB"/>
              <a:t>publication of documentation expected in Q1 2021</a:t>
            </a:r>
          </a:p>
          <a:p>
            <a:pPr lvl="1"/>
            <a:r>
              <a:rPr lang="en-GB"/>
              <a:t>finalisation and publication of criteria for software for dentists</a:t>
            </a:r>
          </a:p>
          <a:p>
            <a:pPr lvl="1"/>
            <a:r>
              <a:rPr lang="en-GB"/>
              <a:t>definition of criteria for midwives</a:t>
            </a:r>
          </a:p>
          <a:p>
            <a:pPr marL="914400" lvl="2" indent="0">
              <a:buNone/>
            </a:pPr>
            <a:endParaRPr lang="fr-BE" dirty="0" smtClean="0"/>
          </a:p>
          <a:p>
            <a:endParaRPr lang="fr-BE"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41</a:t>
            </a:fld>
            <a:endParaRPr lang="en-GB" dirty="0"/>
          </a:p>
        </p:txBody>
      </p:sp>
    </p:spTree>
    <p:extLst>
      <p:ext uri="{BB962C8B-B14F-4D97-AF65-F5344CB8AC3E}">
        <p14:creationId xmlns:p14="http://schemas.microsoft.com/office/powerpoint/2010/main" val="28831062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Cluster 4 – Mult-eMediatt (e-CIT)</a:t>
            </a:r>
          </a:p>
        </p:txBody>
      </p:sp>
      <p:sp>
        <p:nvSpPr>
          <p:cNvPr id="11" name="Content Placeholder 10"/>
          <p:cNvSpPr>
            <a:spLocks noGrp="1"/>
          </p:cNvSpPr>
          <p:nvPr>
            <p:ph idx="1"/>
          </p:nvPr>
        </p:nvSpPr>
        <p:spPr/>
        <p:txBody>
          <a:bodyPr/>
          <a:lstStyle/>
          <a:p>
            <a:pPr>
              <a:spcBef>
                <a:spcPts val="400"/>
              </a:spcBef>
            </a:pPr>
            <a:r>
              <a:rPr lang="en-GB" dirty="0"/>
              <a:t>Implementation of a 'paperless' system of certificates of incapacity for work issued by general practitioners  </a:t>
            </a:r>
          </a:p>
          <a:p>
            <a:pPr>
              <a:spcBef>
                <a:spcPts val="400"/>
              </a:spcBef>
            </a:pPr>
            <a:r>
              <a:rPr lang="en-GB" dirty="0"/>
              <a:t>3 drivers: NIHDI/CIN/</a:t>
            </a:r>
            <a:r>
              <a:rPr lang="en-GB" dirty="0">
                <a:solidFill>
                  <a:srgbClr val="087670"/>
                </a:solidFill>
              </a:rPr>
              <a:t>eHealth</a:t>
            </a:r>
            <a:r>
              <a:rPr lang="en-GB" dirty="0"/>
              <a:t> platform</a:t>
            </a:r>
          </a:p>
          <a:p>
            <a:pPr lvl="1">
              <a:spcBef>
                <a:spcPts val="400"/>
              </a:spcBef>
            </a:pPr>
            <a:r>
              <a:rPr lang="en-GB" dirty="0"/>
              <a:t>phase 1 &gt; agreement for the computerisation of certificates of incapacity for work by September/October 2021 for  </a:t>
            </a:r>
          </a:p>
          <a:p>
            <a:pPr lvl="2">
              <a:spcBef>
                <a:spcPts val="400"/>
              </a:spcBef>
            </a:pPr>
            <a:r>
              <a:rPr lang="en-GB" dirty="0" err="1"/>
              <a:t>Medex</a:t>
            </a:r>
            <a:r>
              <a:rPr lang="en-GB" dirty="0"/>
              <a:t>, HR Rail</a:t>
            </a:r>
          </a:p>
          <a:p>
            <a:pPr lvl="2">
              <a:spcBef>
                <a:spcPts val="400"/>
              </a:spcBef>
            </a:pPr>
            <a:r>
              <a:rPr lang="en-GB" dirty="0"/>
              <a:t>flow to sickness funds</a:t>
            </a:r>
          </a:p>
          <a:p>
            <a:pPr lvl="1">
              <a:spcBef>
                <a:spcPts val="400"/>
              </a:spcBef>
            </a:pPr>
            <a:r>
              <a:rPr lang="en-GB" dirty="0"/>
              <a:t>phase 2 &gt; extension to the private sector</a:t>
            </a:r>
          </a:p>
          <a:p>
            <a:pPr lvl="2">
              <a:spcBef>
                <a:spcPts val="400"/>
              </a:spcBef>
            </a:pPr>
            <a:r>
              <a:rPr lang="en-GB" dirty="0"/>
              <a:t>after approval by the National Labour Council</a:t>
            </a:r>
          </a:p>
          <a:p>
            <a:pPr lvl="2">
              <a:spcBef>
                <a:spcPts val="400"/>
              </a:spcBef>
            </a:pPr>
            <a:r>
              <a:rPr lang="en-GB" dirty="0"/>
              <a:t>timing still to be defined</a:t>
            </a:r>
          </a:p>
          <a:p>
            <a:pPr lvl="1">
              <a:spcBef>
                <a:spcPts val="400"/>
              </a:spcBef>
            </a:pPr>
            <a:r>
              <a:rPr lang="en-GB" dirty="0"/>
              <a:t>adaptation of business rules and technical documentation  </a:t>
            </a:r>
          </a:p>
          <a:p>
            <a:pPr lvl="2">
              <a:spcBef>
                <a:spcPts val="400"/>
              </a:spcBef>
            </a:pPr>
            <a:r>
              <a:rPr lang="en-GB" dirty="0"/>
              <a:t>ongoing</a:t>
            </a:r>
          </a:p>
          <a:p>
            <a:pPr lvl="1">
              <a:spcBef>
                <a:spcPts val="400"/>
              </a:spcBef>
            </a:pPr>
            <a:r>
              <a:rPr lang="en-GB" dirty="0"/>
              <a:t>evaluation of mini-labs for integration in medical software</a:t>
            </a:r>
          </a:p>
          <a:p>
            <a:pPr lvl="2">
              <a:spcBef>
                <a:spcPts val="400"/>
              </a:spcBef>
            </a:pPr>
            <a:r>
              <a:rPr lang="en-GB" dirty="0"/>
              <a:t>2nd half of 2021</a:t>
            </a:r>
          </a:p>
          <a:p>
            <a:pPr lvl="2">
              <a:spcBef>
                <a:spcPts val="400"/>
              </a:spcBef>
            </a:pPr>
            <a:r>
              <a:rPr lang="en-GB" dirty="0"/>
              <a:t>project supported by </a:t>
            </a:r>
            <a:r>
              <a:rPr lang="en-GB" dirty="0" err="1"/>
              <a:t>medicomut</a:t>
            </a:r>
            <a:endParaRPr lang="en-GB"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42</a:t>
            </a:fld>
            <a:endParaRPr lang="en-GB" dirty="0"/>
          </a:p>
        </p:txBody>
      </p:sp>
    </p:spTree>
    <p:extLst>
      <p:ext uri="{BB962C8B-B14F-4D97-AF65-F5344CB8AC3E}">
        <p14:creationId xmlns:p14="http://schemas.microsoft.com/office/powerpoint/2010/main" val="8031437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Cluster 4 – </a:t>
            </a:r>
            <a:r>
              <a:rPr lang="en-GB" dirty="0" smtClean="0"/>
              <a:t>Electronic </a:t>
            </a:r>
            <a:r>
              <a:rPr lang="en-GB" dirty="0"/>
              <a:t>prescription </a:t>
            </a:r>
          </a:p>
        </p:txBody>
      </p:sp>
      <p:sp>
        <p:nvSpPr>
          <p:cNvPr id="11" name="Content Placeholder 10"/>
          <p:cNvSpPr>
            <a:spLocks noGrp="1"/>
          </p:cNvSpPr>
          <p:nvPr>
            <p:ph idx="1"/>
          </p:nvPr>
        </p:nvSpPr>
        <p:spPr/>
        <p:txBody>
          <a:bodyPr>
            <a:normAutofit/>
          </a:bodyPr>
          <a:lstStyle/>
          <a:p>
            <a:r>
              <a:rPr lang="en-GB" dirty="0"/>
              <a:t>2020</a:t>
            </a:r>
          </a:p>
          <a:p>
            <a:pPr lvl="1"/>
            <a:r>
              <a:rPr lang="en-GB" dirty="0"/>
              <a:t>connector v4 implementation for all software</a:t>
            </a:r>
          </a:p>
          <a:p>
            <a:pPr lvl="1"/>
            <a:r>
              <a:rPr lang="en-GB" dirty="0"/>
              <a:t>allows prescribers to define a validity period of 1 day to 1 year for electronic medication prescriptions  </a:t>
            </a:r>
          </a:p>
          <a:p>
            <a:pPr lvl="2"/>
            <a:r>
              <a:rPr lang="en-GB" dirty="0"/>
              <a:t>all prescriber and pharmacy software has been adapted for this purpose  </a:t>
            </a:r>
          </a:p>
          <a:p>
            <a:pPr lvl="2"/>
            <a:r>
              <a:rPr lang="en-GB" dirty="0"/>
              <a:t>during a transition period, the validity period of 3 months has been applied for electronic medication prescriptions</a:t>
            </a:r>
          </a:p>
          <a:p>
            <a:pPr lvl="2"/>
            <a:r>
              <a:rPr lang="en-GB" dirty="0"/>
              <a:t>this transition period has lasted until 1st October 2020 due to priorities related to the Covid-19 crisis</a:t>
            </a:r>
          </a:p>
          <a:p>
            <a:pPr lvl="1"/>
            <a:r>
              <a:rPr lang="en-GB" dirty="0"/>
              <a:t>the </a:t>
            </a:r>
            <a:r>
              <a:rPr lang="en-GB" dirty="0">
                <a:solidFill>
                  <a:srgbClr val="087670"/>
                </a:solidFill>
              </a:rPr>
              <a:t>eHealth</a:t>
            </a:r>
            <a:r>
              <a:rPr lang="en-GB" dirty="0"/>
              <a:t> platform has coordinated with the NIHDI the evaluation of the software in regard to the correct integration of the new </a:t>
            </a:r>
            <a:r>
              <a:rPr lang="en-GB" dirty="0" err="1"/>
              <a:t>Recip</a:t>
            </a:r>
            <a:r>
              <a:rPr lang="en-GB" dirty="0"/>
              <a:t>-e v4 services</a:t>
            </a:r>
          </a:p>
          <a:p>
            <a:pPr lvl="1"/>
            <a:r>
              <a:rPr lang="en-GB" dirty="0"/>
              <a:t>implementation of business continuity measures for the </a:t>
            </a:r>
            <a:r>
              <a:rPr lang="en-GB" dirty="0" err="1"/>
              <a:t>Recip</a:t>
            </a:r>
            <a:r>
              <a:rPr lang="en-GB" dirty="0"/>
              <a:t>-e services of pharmacies</a:t>
            </a:r>
          </a:p>
          <a:p>
            <a:pPr lvl="2"/>
            <a:r>
              <a:rPr lang="en-GB" dirty="0"/>
              <a:t>in case of technical problems, the emergency procedure allows pharmacies to download the electronic prescription from </a:t>
            </a:r>
            <a:r>
              <a:rPr lang="en-GB" dirty="0" err="1"/>
              <a:t>Recip</a:t>
            </a:r>
            <a:r>
              <a:rPr lang="en-GB" dirty="0"/>
              <a:t>-e </a:t>
            </a:r>
          </a:p>
          <a:p>
            <a:pPr marL="457200" lvl="1" indent="0">
              <a:buNone/>
            </a:pPr>
            <a:endParaRPr lang="fr-BE"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43</a:t>
            </a:fld>
            <a:endParaRPr lang="en-GB" dirty="0"/>
          </a:p>
        </p:txBody>
      </p:sp>
    </p:spTree>
    <p:extLst>
      <p:ext uri="{BB962C8B-B14F-4D97-AF65-F5344CB8AC3E}">
        <p14:creationId xmlns:p14="http://schemas.microsoft.com/office/powerpoint/2010/main" val="34633689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Cluster 4 – </a:t>
            </a:r>
            <a:r>
              <a:rPr lang="en-GB" dirty="0" smtClean="0"/>
              <a:t>Electronic </a:t>
            </a:r>
            <a:r>
              <a:rPr lang="en-GB" dirty="0"/>
              <a:t>prescription </a:t>
            </a:r>
          </a:p>
        </p:txBody>
      </p:sp>
      <p:sp>
        <p:nvSpPr>
          <p:cNvPr id="11" name="Content Placeholder 10"/>
          <p:cNvSpPr>
            <a:spLocks noGrp="1"/>
          </p:cNvSpPr>
          <p:nvPr>
            <p:ph idx="1"/>
          </p:nvPr>
        </p:nvSpPr>
        <p:spPr/>
        <p:txBody>
          <a:bodyPr/>
          <a:lstStyle/>
          <a:p>
            <a:r>
              <a:rPr lang="en-GB" sz="2400" dirty="0"/>
              <a:t>2021</a:t>
            </a:r>
          </a:p>
          <a:p>
            <a:pPr lvl="1"/>
            <a:r>
              <a:rPr lang="en-GB" dirty="0" err="1"/>
              <a:t>Recip</a:t>
            </a:r>
            <a:r>
              <a:rPr lang="en-GB" dirty="0"/>
              <a:t>-e dematerialisation  </a:t>
            </a:r>
            <a:r>
              <a:rPr lang="en-GB" sz="2000" dirty="0"/>
              <a:t>  </a:t>
            </a:r>
          </a:p>
          <a:p>
            <a:pPr lvl="2"/>
            <a:r>
              <a:rPr lang="en-GB" dirty="0" smtClean="0"/>
              <a:t>probably from </a:t>
            </a:r>
            <a:r>
              <a:rPr lang="en-GB" dirty="0"/>
              <a:t>15th September 2021, no more paper proof of electronic prescription</a:t>
            </a:r>
          </a:p>
          <a:p>
            <a:pPr lvl="2"/>
            <a:r>
              <a:rPr lang="en-GB" dirty="0"/>
              <a:t>in case of force majeure, it is possible to return to a paper prescription</a:t>
            </a:r>
          </a:p>
          <a:p>
            <a:pPr lvl="2"/>
            <a:r>
              <a:rPr lang="en-GB" dirty="0" smtClean="0"/>
              <a:t>benefits</a:t>
            </a:r>
            <a:endParaRPr lang="en-GB" dirty="0"/>
          </a:p>
          <a:p>
            <a:pPr lvl="3"/>
            <a:r>
              <a:rPr lang="en-GB" dirty="0"/>
              <a:t>more time available for patient care thanks to the digitalisation of administrative processes</a:t>
            </a:r>
          </a:p>
          <a:p>
            <a:pPr lvl="3"/>
            <a:r>
              <a:rPr lang="en-GB" dirty="0"/>
              <a:t>greater patient autonomy thanks to additional possibilities to manage his prescriptions</a:t>
            </a:r>
          </a:p>
          <a:p>
            <a:pPr lvl="3"/>
            <a:r>
              <a:rPr lang="en-GB" dirty="0"/>
              <a:t>better quality of care and a better relationship of trust between the patient and the </a:t>
            </a:r>
            <a:r>
              <a:rPr lang="en-GB" dirty="0" smtClean="0"/>
              <a:t>healthcare </a:t>
            </a:r>
            <a:r>
              <a:rPr lang="en-GB" dirty="0"/>
              <a:t>providers</a:t>
            </a:r>
          </a:p>
          <a:p>
            <a:pPr lvl="3"/>
            <a:r>
              <a:rPr lang="en-GB" dirty="0"/>
              <a:t>more efficiency and more accessible </a:t>
            </a:r>
            <a:r>
              <a:rPr lang="en-GB" dirty="0" smtClean="0"/>
              <a:t>healthcare </a:t>
            </a:r>
            <a:r>
              <a:rPr lang="en-GB" dirty="0"/>
              <a:t>information</a:t>
            </a:r>
          </a:p>
          <a:p>
            <a:pPr lvl="3"/>
            <a:r>
              <a:rPr lang="en-GB" dirty="0"/>
              <a:t>one medicine per prescription</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44</a:t>
            </a:fld>
            <a:endParaRPr lang="en-GB" dirty="0"/>
          </a:p>
        </p:txBody>
      </p:sp>
    </p:spTree>
    <p:extLst>
      <p:ext uri="{BB962C8B-B14F-4D97-AF65-F5344CB8AC3E}">
        <p14:creationId xmlns:p14="http://schemas.microsoft.com/office/powerpoint/2010/main" val="29747873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Cluster 4 – </a:t>
            </a:r>
            <a:r>
              <a:rPr lang="en-GB" dirty="0" smtClean="0"/>
              <a:t>Electronic </a:t>
            </a:r>
            <a:r>
              <a:rPr lang="en-GB" dirty="0"/>
              <a:t>prescription </a:t>
            </a:r>
          </a:p>
        </p:txBody>
      </p:sp>
      <p:sp>
        <p:nvSpPr>
          <p:cNvPr id="11" name="Content Placeholder 10"/>
          <p:cNvSpPr>
            <a:spLocks noGrp="1"/>
          </p:cNvSpPr>
          <p:nvPr>
            <p:ph idx="1"/>
          </p:nvPr>
        </p:nvSpPr>
        <p:spPr/>
        <p:txBody>
          <a:bodyPr/>
          <a:lstStyle/>
          <a:p>
            <a:r>
              <a:rPr lang="en-GB" sz="2400"/>
              <a:t>2021</a:t>
            </a:r>
          </a:p>
          <a:p>
            <a:pPr lvl="1"/>
            <a:r>
              <a:rPr lang="en-GB" sz="2000"/>
              <a:t>mobile apps</a:t>
            </a:r>
          </a:p>
          <a:p>
            <a:pPr lvl="2"/>
            <a:r>
              <a:rPr lang="en-GB" sz="1800"/>
              <a:t>patient apps open prescriptions</a:t>
            </a:r>
          </a:p>
          <a:p>
            <a:pPr lvl="2"/>
            <a:r>
              <a:rPr lang="en-GB" sz="1800"/>
              <a:t>developments by partners: mobile app to consult the instructions for use of prescribed medication</a:t>
            </a:r>
          </a:p>
          <a:p>
            <a:pPr lvl="1"/>
            <a:r>
              <a:rPr lang="en-GB" sz="2000"/>
              <a:t>supplier hosting</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45</a:t>
            </a:fld>
            <a:endParaRPr lang="en-GB" dirty="0"/>
          </a:p>
        </p:txBody>
      </p:sp>
    </p:spTree>
    <p:extLst>
      <p:ext uri="{BB962C8B-B14F-4D97-AF65-F5344CB8AC3E}">
        <p14:creationId xmlns:p14="http://schemas.microsoft.com/office/powerpoint/2010/main" val="255264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Cluster 4 – BelRai</a:t>
            </a:r>
          </a:p>
        </p:txBody>
      </p:sp>
      <p:sp>
        <p:nvSpPr>
          <p:cNvPr id="11" name="Content Placeholder 10"/>
          <p:cNvSpPr>
            <a:spLocks noGrp="1"/>
          </p:cNvSpPr>
          <p:nvPr>
            <p:ph idx="1"/>
          </p:nvPr>
        </p:nvSpPr>
        <p:spPr/>
        <p:txBody>
          <a:bodyPr/>
          <a:lstStyle/>
          <a:p>
            <a:r>
              <a:rPr lang="en-GB" dirty="0"/>
              <a:t>2019-2020 </a:t>
            </a:r>
          </a:p>
          <a:p>
            <a:pPr lvl="1"/>
            <a:r>
              <a:rPr lang="en-GB" dirty="0"/>
              <a:t>access to therapeutic relationships</a:t>
            </a:r>
          </a:p>
          <a:p>
            <a:pPr lvl="2"/>
            <a:r>
              <a:rPr lang="en-GB" dirty="0"/>
              <a:t>creation of a therapeutic relationship between a </a:t>
            </a:r>
            <a:r>
              <a:rPr lang="en-GB" dirty="0" smtClean="0"/>
              <a:t>healthcare </a:t>
            </a:r>
            <a:r>
              <a:rPr lang="en-GB" dirty="0"/>
              <a:t>provider and a patient in the </a:t>
            </a:r>
            <a:r>
              <a:rPr lang="en-GB" dirty="0" err="1"/>
              <a:t>BelRAI</a:t>
            </a:r>
            <a:r>
              <a:rPr lang="en-GB" dirty="0"/>
              <a:t> 2.0 web application  </a:t>
            </a:r>
          </a:p>
          <a:p>
            <a:pPr lvl="2"/>
            <a:r>
              <a:rPr lang="en-GB" dirty="0"/>
              <a:t>access to control therapeutic exclusions  </a:t>
            </a:r>
          </a:p>
          <a:p>
            <a:pPr lvl="1"/>
            <a:r>
              <a:rPr lang="en-GB" dirty="0"/>
              <a:t>ongoing integration into the reference directory</a:t>
            </a:r>
          </a:p>
          <a:p>
            <a:pPr lvl="2"/>
            <a:r>
              <a:rPr lang="en-GB" dirty="0"/>
              <a:t>aim: to inform </a:t>
            </a:r>
            <a:r>
              <a:rPr lang="en-GB" dirty="0" smtClean="0"/>
              <a:t>healthcare </a:t>
            </a:r>
            <a:r>
              <a:rPr lang="en-GB" dirty="0"/>
              <a:t>providers about the existence of an assessment for their patient</a:t>
            </a:r>
          </a:p>
          <a:p>
            <a:pPr lvl="1"/>
            <a:r>
              <a:rPr lang="en-GB" dirty="0" err="1"/>
              <a:t>BelRAI</a:t>
            </a:r>
            <a:r>
              <a:rPr lang="en-GB" dirty="0"/>
              <a:t> web service for new target groups</a:t>
            </a:r>
          </a:p>
          <a:p>
            <a:pPr lvl="2"/>
            <a:r>
              <a:rPr lang="en-GB" dirty="0"/>
              <a:t>clinical psychologist</a:t>
            </a:r>
          </a:p>
          <a:p>
            <a:pPr lvl="2"/>
            <a:r>
              <a:rPr lang="en-GB" dirty="0"/>
              <a:t>clinical </a:t>
            </a:r>
            <a:r>
              <a:rPr lang="en-GB" dirty="0" err="1"/>
              <a:t>orthopedagogue</a:t>
            </a:r>
            <a:endParaRPr lang="en-GB" dirty="0"/>
          </a:p>
          <a:p>
            <a:pPr lvl="2"/>
            <a:r>
              <a:rPr lang="en-GB" dirty="0"/>
              <a:t>individual </a:t>
            </a:r>
            <a:r>
              <a:rPr lang="en-GB" dirty="0" smtClean="0"/>
              <a:t>healthcare </a:t>
            </a:r>
            <a:r>
              <a:rPr lang="en-GB" dirty="0"/>
              <a:t>providers (in progress)</a:t>
            </a:r>
          </a:p>
          <a:p>
            <a:pPr lvl="1"/>
            <a:endParaRPr lang="nl-NL" dirty="0" smtClean="0"/>
          </a:p>
          <a:p>
            <a:endParaRPr lang="nl-BE"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46</a:t>
            </a:fld>
            <a:endParaRPr lang="en-GB" dirty="0"/>
          </a:p>
        </p:txBody>
      </p:sp>
    </p:spTree>
    <p:extLst>
      <p:ext uri="{BB962C8B-B14F-4D97-AF65-F5344CB8AC3E}">
        <p14:creationId xmlns:p14="http://schemas.microsoft.com/office/powerpoint/2010/main" val="1939844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Cluster 4 – BelRai</a:t>
            </a:r>
          </a:p>
        </p:txBody>
      </p:sp>
      <p:sp>
        <p:nvSpPr>
          <p:cNvPr id="11" name="Content Placeholder 10"/>
          <p:cNvSpPr>
            <a:spLocks noGrp="1"/>
          </p:cNvSpPr>
          <p:nvPr>
            <p:ph idx="1"/>
          </p:nvPr>
        </p:nvSpPr>
        <p:spPr/>
        <p:txBody>
          <a:bodyPr/>
          <a:lstStyle/>
          <a:p>
            <a:r>
              <a:rPr lang="en-GB" dirty="0"/>
              <a:t>2020-2021</a:t>
            </a:r>
          </a:p>
          <a:p>
            <a:pPr lvl="1"/>
            <a:r>
              <a:rPr lang="en-GB" dirty="0" err="1"/>
              <a:t>MyBelRAI</a:t>
            </a:r>
            <a:r>
              <a:rPr lang="en-GB" dirty="0"/>
              <a:t> web application for patients</a:t>
            </a:r>
          </a:p>
          <a:p>
            <a:pPr lvl="2"/>
            <a:r>
              <a:rPr lang="en-GB" dirty="0"/>
              <a:t>phase 1: patient access to assessment results using a web application integrated in the </a:t>
            </a:r>
            <a:r>
              <a:rPr lang="en-GB" dirty="0" err="1"/>
              <a:t>MyHealth</a:t>
            </a:r>
            <a:r>
              <a:rPr lang="en-GB" dirty="0"/>
              <a:t> portal</a:t>
            </a:r>
          </a:p>
          <a:p>
            <a:pPr lvl="2"/>
            <a:r>
              <a:rPr lang="en-GB" dirty="0"/>
              <a:t>phase 2: extension of access to the patient's mandataries</a:t>
            </a:r>
          </a:p>
          <a:p>
            <a:pPr lvl="1"/>
            <a:r>
              <a:rPr lang="en-GB" dirty="0" err="1"/>
              <a:t>BelRAI</a:t>
            </a:r>
            <a:r>
              <a:rPr lang="en-GB" dirty="0"/>
              <a:t> web application for organisations</a:t>
            </a:r>
          </a:p>
          <a:p>
            <a:pPr lvl="2"/>
            <a:r>
              <a:rPr lang="en-GB" dirty="0"/>
              <a:t>use of </a:t>
            </a:r>
            <a:r>
              <a:rPr lang="en-GB" dirty="0" err="1"/>
              <a:t>CoT</a:t>
            </a:r>
            <a:r>
              <a:rPr lang="en-GB" dirty="0"/>
              <a:t>/no </a:t>
            </a:r>
            <a:r>
              <a:rPr lang="en-GB" dirty="0" err="1"/>
              <a:t>CoT</a:t>
            </a:r>
            <a:r>
              <a:rPr lang="en-GB" dirty="0"/>
              <a:t> concepts</a:t>
            </a:r>
          </a:p>
          <a:p>
            <a:pPr lvl="1"/>
            <a:r>
              <a:rPr lang="en-GB" dirty="0" err="1"/>
              <a:t>BelRAI</a:t>
            </a:r>
            <a:r>
              <a:rPr lang="en-GB" dirty="0"/>
              <a:t> Flanders</a:t>
            </a:r>
          </a:p>
          <a:p>
            <a:pPr lvl="2"/>
            <a:r>
              <a:rPr lang="en-GB" dirty="0"/>
              <a:t>web application for creating the </a:t>
            </a:r>
            <a:r>
              <a:rPr lang="en-GB" dirty="0" err="1"/>
              <a:t>BelRAI</a:t>
            </a:r>
            <a:r>
              <a:rPr lang="en-GB" dirty="0"/>
              <a:t> screener and making the results available</a:t>
            </a:r>
          </a:p>
          <a:p>
            <a:pPr lvl="2"/>
            <a:r>
              <a:rPr lang="en-GB" dirty="0"/>
              <a:t>web application to manage </a:t>
            </a:r>
            <a:r>
              <a:rPr lang="en-GB" dirty="0" smtClean="0"/>
              <a:t>healthcare </a:t>
            </a:r>
            <a:r>
              <a:rPr lang="en-GB" dirty="0"/>
              <a:t>relationships for organisations and their employees</a:t>
            </a:r>
          </a:p>
          <a:p>
            <a:pPr lvl="2"/>
            <a:r>
              <a:rPr lang="en-GB" dirty="0"/>
              <a:t>creation of a database of </a:t>
            </a:r>
            <a:r>
              <a:rPr lang="en-GB" dirty="0" smtClean="0"/>
              <a:t>healthcare </a:t>
            </a:r>
            <a:r>
              <a:rPr lang="en-GB" dirty="0"/>
              <a:t>relationships at the </a:t>
            </a:r>
            <a:r>
              <a:rPr lang="en-GB" dirty="0">
                <a:solidFill>
                  <a:srgbClr val="087670"/>
                </a:solidFill>
              </a:rPr>
              <a:t>eHealth</a:t>
            </a:r>
            <a:r>
              <a:rPr lang="en-GB" dirty="0"/>
              <a:t> platform for </a:t>
            </a:r>
            <a:r>
              <a:rPr lang="en-GB" dirty="0" smtClean="0"/>
              <a:t>healthcare </a:t>
            </a:r>
            <a:r>
              <a:rPr lang="en-GB" dirty="0"/>
              <a:t>institutions without an authentic source</a:t>
            </a:r>
          </a:p>
          <a:p>
            <a:pPr lvl="2"/>
            <a:r>
              <a:rPr lang="en-GB" dirty="0"/>
              <a:t>target group:  PCSWs, care funds, social assistance services and complementary family and home care services</a:t>
            </a:r>
          </a:p>
          <a:p>
            <a:endParaRPr lang="nl-BE"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47</a:t>
            </a:fld>
            <a:endParaRPr lang="en-GB" dirty="0"/>
          </a:p>
        </p:txBody>
      </p:sp>
    </p:spTree>
    <p:extLst>
      <p:ext uri="{BB962C8B-B14F-4D97-AF65-F5344CB8AC3E}">
        <p14:creationId xmlns:p14="http://schemas.microsoft.com/office/powerpoint/2010/main" val="3554263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Cluster 4 – VIDIS </a:t>
            </a:r>
            <a:br>
              <a:rPr lang="en-GB" dirty="0"/>
            </a:br>
            <a:r>
              <a:rPr lang="en-GB" sz="3600" dirty="0"/>
              <a:t>(Virtual Integrated Drug Information System)</a:t>
            </a:r>
          </a:p>
        </p:txBody>
      </p:sp>
      <p:sp>
        <p:nvSpPr>
          <p:cNvPr id="11" name="Content Placeholder 10"/>
          <p:cNvSpPr>
            <a:spLocks noGrp="1"/>
          </p:cNvSpPr>
          <p:nvPr>
            <p:ph idx="1"/>
          </p:nvPr>
        </p:nvSpPr>
        <p:spPr>
          <a:xfrm>
            <a:off x="652992" y="1537769"/>
            <a:ext cx="10972800" cy="4101920"/>
          </a:xfrm>
        </p:spPr>
        <p:txBody>
          <a:bodyPr/>
          <a:lstStyle/>
          <a:p>
            <a:r>
              <a:rPr lang="en-GB" dirty="0"/>
              <a:t>2020</a:t>
            </a:r>
          </a:p>
          <a:p>
            <a:pPr lvl="1"/>
            <a:r>
              <a:rPr lang="en-GB" dirty="0"/>
              <a:t>possibility for patients to view their medication scheme in the Personal Health Viewer</a:t>
            </a:r>
          </a:p>
          <a:p>
            <a:pPr lvl="1"/>
            <a:r>
              <a:rPr lang="en-GB" dirty="0"/>
              <a:t>possibility of consultation of the medication scheme by </a:t>
            </a:r>
            <a:r>
              <a:rPr lang="en-GB" dirty="0" smtClean="0"/>
              <a:t>healthcare </a:t>
            </a:r>
            <a:r>
              <a:rPr lang="en-GB" dirty="0"/>
              <a:t>providers (physicians, dentists, nurses, midwives and pharmacists) who have a therapeutic relationship with the patient, provided that the patient has given his or her informed consent for the data sharing</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48</a:t>
            </a:fld>
            <a:endParaRPr lang="en-GB" dirty="0"/>
          </a:p>
        </p:txBody>
      </p:sp>
    </p:spTree>
    <p:extLst>
      <p:ext uri="{BB962C8B-B14F-4D97-AF65-F5344CB8AC3E}">
        <p14:creationId xmlns:p14="http://schemas.microsoft.com/office/powerpoint/2010/main" val="24405932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Cluster 4 – VIDIS </a:t>
            </a:r>
            <a:br>
              <a:rPr lang="en-GB" dirty="0"/>
            </a:br>
            <a:r>
              <a:rPr lang="en-GB" sz="3600" dirty="0"/>
              <a:t>(Virtual Integrated Drug Information System)</a:t>
            </a:r>
          </a:p>
        </p:txBody>
      </p:sp>
      <p:sp>
        <p:nvSpPr>
          <p:cNvPr id="2" name="Content Placeholder 1"/>
          <p:cNvSpPr>
            <a:spLocks noGrp="1"/>
          </p:cNvSpPr>
          <p:nvPr>
            <p:ph idx="1"/>
          </p:nvPr>
        </p:nvSpPr>
        <p:spPr>
          <a:xfrm>
            <a:off x="621328" y="1556792"/>
            <a:ext cx="10972800" cy="4104456"/>
          </a:xfrm>
        </p:spPr>
        <p:txBody>
          <a:bodyPr/>
          <a:lstStyle/>
          <a:p>
            <a:r>
              <a:rPr lang="en-GB" dirty="0"/>
              <a:t>2021</a:t>
            </a:r>
          </a:p>
          <a:p>
            <a:pPr lvl="1"/>
            <a:r>
              <a:rPr lang="en-GB" dirty="0"/>
              <a:t>mobile app with the basic VIDIS functionalities for citizens</a:t>
            </a:r>
          </a:p>
          <a:p>
            <a:pPr lvl="2"/>
            <a:r>
              <a:rPr lang="en-GB" dirty="0"/>
              <a:t>has been accelerated by the dematerialisation of the prescriptions which comes into force on 01/06/2021 (as set in the law)</a:t>
            </a:r>
          </a:p>
          <a:p>
            <a:pPr lvl="1"/>
            <a:r>
              <a:rPr lang="en-GB" dirty="0"/>
              <a:t>in the first phase, the mobile app should enable every Belgian citizen, without depending on commercial apps, to obtain his electronic prescriptions in dematerialised form from the pharmacist (continuity of </a:t>
            </a:r>
            <a:r>
              <a:rPr lang="en-GB" dirty="0" smtClean="0"/>
              <a:t>healthcare)</a:t>
            </a:r>
            <a:endParaRPr lang="en-GB" dirty="0"/>
          </a:p>
          <a:p>
            <a:pPr lvl="1"/>
            <a:r>
              <a:rPr lang="en-GB" dirty="0"/>
              <a:t>in later phases, this mobile application will be extended with other VIDIS functionalities such as consultation of the medication scheme, delivery of medicines, reimbursement authorisations, diary notes  </a:t>
            </a:r>
          </a:p>
          <a:p>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49</a:t>
            </a:fld>
            <a:endParaRPr lang="en-GB" dirty="0"/>
          </a:p>
        </p:txBody>
      </p:sp>
    </p:spTree>
    <p:extLst>
      <p:ext uri="{BB962C8B-B14F-4D97-AF65-F5344CB8AC3E}">
        <p14:creationId xmlns:p14="http://schemas.microsoft.com/office/powerpoint/2010/main" val="2521649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4362201"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3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bg1"/>
                  </a:solidFill>
                </a:rPr>
                <a:t>Benefits at the end of the consultation</a:t>
              </a:r>
              <a:endParaRPr lang="fr-BE" sz="1200" b="1" dirty="0">
                <a:solidFill>
                  <a:schemeClr val="bg1"/>
                </a:solidFill>
              </a:endParaRPr>
            </a:p>
          </p:txBody>
        </p:sp>
      </p:grpSp>
      <p:sp>
        <p:nvSpPr>
          <p:cNvPr id="3" name="Title 2"/>
          <p:cNvSpPr>
            <a:spLocks noGrp="1"/>
          </p:cNvSpPr>
          <p:nvPr>
            <p:ph type="title"/>
          </p:nvPr>
        </p:nvSpPr>
        <p:spPr/>
        <p:txBody>
          <a:bodyPr/>
          <a:lstStyle/>
          <a:p>
            <a:r>
              <a:rPr lang="en-US" dirty="0"/>
              <a:t>Benefits at the end of the consultation</a:t>
            </a:r>
            <a:endParaRPr lang="fr-BE" dirty="0"/>
          </a:p>
        </p:txBody>
      </p:sp>
      <p:sp>
        <p:nvSpPr>
          <p:cNvPr id="5" name="Slide Number Placeholder 4"/>
          <p:cNvSpPr>
            <a:spLocks noGrp="1"/>
          </p:cNvSpPr>
          <p:nvPr>
            <p:ph type="sldNum" sz="quarter" idx="12"/>
          </p:nvPr>
        </p:nvSpPr>
        <p:spPr/>
        <p:txBody>
          <a:bodyPr/>
          <a:lstStyle/>
          <a:p>
            <a:fld id="{97CCC5E9-F9D9-46F9-AA92-085E1A182B77}" type="slidenum">
              <a:rPr lang="en-GB" smtClean="0"/>
              <a:pPr/>
              <a:t>5</a:t>
            </a:fld>
            <a:endParaRPr lang="en-GB" dirty="0"/>
          </a:p>
        </p:txBody>
      </p:sp>
      <p:grpSp>
        <p:nvGrpSpPr>
          <p:cNvPr id="17" name="Group 16"/>
          <p:cNvGrpSpPr>
            <a:grpSpLocks/>
          </p:cNvGrpSpPr>
          <p:nvPr/>
        </p:nvGrpSpPr>
        <p:grpSpPr bwMode="auto">
          <a:xfrm>
            <a:off x="1782513" y="1395414"/>
            <a:ext cx="3233738" cy="1146175"/>
            <a:chOff x="546770" y="1394932"/>
            <a:chExt cx="3233142" cy="1146273"/>
          </a:xfrm>
        </p:grpSpPr>
        <p:grpSp>
          <p:nvGrpSpPr>
            <p:cNvPr id="12319" name="Group 93"/>
            <p:cNvGrpSpPr>
              <a:grpSpLocks/>
            </p:cNvGrpSpPr>
            <p:nvPr/>
          </p:nvGrpSpPr>
          <p:grpSpPr bwMode="auto">
            <a:xfrm>
              <a:off x="546770" y="1394932"/>
              <a:ext cx="3233142" cy="1146273"/>
              <a:chOff x="546770" y="1424385"/>
              <a:chExt cx="3233142" cy="1146273"/>
            </a:xfrm>
          </p:grpSpPr>
          <p:grpSp>
            <p:nvGrpSpPr>
              <p:cNvPr id="12321"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fontAlgn="auto">
                  <a:spcBef>
                    <a:spcPts val="0"/>
                  </a:spcBef>
                  <a:spcAft>
                    <a:spcPts val="0"/>
                  </a:spcAft>
                  <a:defRPr/>
                </a:pPr>
                <a:endParaRPr lang="fr-BE" sz="300" dirty="0">
                  <a:solidFill>
                    <a:schemeClr val="bg1"/>
                  </a:solidFill>
                  <a:latin typeface="+mn-lt"/>
                  <a:cs typeface="+mn-cs"/>
                </a:endParaRPr>
              </a:p>
              <a:p>
                <a:pPr algn="ctr" fontAlgn="auto">
                  <a:spcBef>
                    <a:spcPts val="0"/>
                  </a:spcBef>
                  <a:spcAft>
                    <a:spcPts val="0"/>
                  </a:spcAft>
                  <a:defRPr/>
                </a:pPr>
                <a:endParaRPr lang="fr-BE" sz="200" dirty="0">
                  <a:solidFill>
                    <a:schemeClr val="bg1"/>
                  </a:solidFill>
                  <a:latin typeface="+mn-lt"/>
                  <a:cs typeface="+mn-cs"/>
                </a:endParaRPr>
              </a:p>
              <a:p>
                <a:pPr algn="ctr" fontAlgn="auto">
                  <a:spcBef>
                    <a:spcPts val="0"/>
                  </a:spcBef>
                  <a:spcAft>
                    <a:spcPts val="0"/>
                  </a:spcAft>
                  <a:defRPr/>
                </a:pPr>
                <a:r>
                  <a:rPr lang="fr-BE" dirty="0" smtClean="0">
                    <a:solidFill>
                      <a:schemeClr val="bg1"/>
                    </a:solidFill>
                    <a:latin typeface="+mn-lt"/>
                  </a:rPr>
                  <a:t>Pricing,</a:t>
                </a:r>
              </a:p>
              <a:p>
                <a:pPr algn="ctr" fontAlgn="auto">
                  <a:spcBef>
                    <a:spcPts val="0"/>
                  </a:spcBef>
                  <a:spcAft>
                    <a:spcPts val="0"/>
                  </a:spcAft>
                  <a:defRPr/>
                </a:pPr>
                <a:r>
                  <a:rPr lang="fr-BE" dirty="0" err="1" smtClean="0">
                    <a:solidFill>
                      <a:schemeClr val="bg1"/>
                    </a:solidFill>
                    <a:latin typeface="+mn-lt"/>
                  </a:rPr>
                  <a:t>billing</a:t>
                </a:r>
                <a:endParaRPr lang="fr-BE" dirty="0">
                  <a:latin typeface="+mn-lt"/>
                  <a:cs typeface="+mn-cs"/>
                </a:endParaRPr>
              </a:p>
            </p:txBody>
          </p:sp>
        </p:grpSp>
        <p:pic>
          <p:nvPicPr>
            <p:cNvPr id="12320"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1714251" y="3605214"/>
            <a:ext cx="2647950" cy="1101725"/>
            <a:chOff x="477657" y="3605133"/>
            <a:chExt cx="2648583" cy="1101151"/>
          </a:xfrm>
        </p:grpSpPr>
        <p:grpSp>
          <p:nvGrpSpPr>
            <p:cNvPr id="12314"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fontAlgn="auto">
                  <a:spcBef>
                    <a:spcPts val="0"/>
                  </a:spcBef>
                  <a:spcAft>
                    <a:spcPts val="0"/>
                  </a:spcAft>
                  <a:defRPr/>
                </a:pPr>
                <a:endParaRPr lang="fr-BE" sz="300" dirty="0">
                  <a:solidFill>
                    <a:schemeClr val="bg1"/>
                  </a:solidFill>
                  <a:latin typeface="+mn-lt"/>
                  <a:cs typeface="+mn-cs"/>
                </a:endParaRPr>
              </a:p>
              <a:p>
                <a:pPr algn="ctr" fontAlgn="auto">
                  <a:spcBef>
                    <a:spcPts val="0"/>
                  </a:spcBef>
                  <a:spcAft>
                    <a:spcPts val="0"/>
                  </a:spcAft>
                  <a:defRPr/>
                </a:pPr>
                <a:r>
                  <a:rPr lang="en-US" dirty="0">
                    <a:solidFill>
                      <a:schemeClr val="bg1"/>
                    </a:solidFill>
                    <a:latin typeface="+mn-lt"/>
                  </a:rPr>
                  <a:t>Creation and sending of certificates</a:t>
                </a:r>
                <a:endParaRPr lang="fr-BE" dirty="0">
                  <a:solidFill>
                    <a:schemeClr val="tx1">
                      <a:lumMod val="95000"/>
                      <a:lumOff val="5000"/>
                    </a:schemeClr>
                  </a:solidFill>
                  <a:latin typeface="+mn-lt"/>
                  <a:cs typeface="+mn-cs"/>
                </a:endParaRPr>
              </a:p>
            </p:txBody>
          </p:sp>
        </p:grpSp>
        <p:pic>
          <p:nvPicPr>
            <p:cNvPr id="12315"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6491039" y="1452563"/>
            <a:ext cx="3565525" cy="1098550"/>
            <a:chOff x="5254692" y="1452701"/>
            <a:chExt cx="3565782" cy="1097874"/>
          </a:xfrm>
        </p:grpSpPr>
        <p:grpSp>
          <p:nvGrpSpPr>
            <p:cNvPr id="12309"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477145" y="5137889"/>
                <a:ext cx="2295263" cy="1058212"/>
              </a:xfrm>
              <a:prstGeom prst="rect">
                <a:avLst/>
              </a:prstGeom>
            </p:spPr>
            <p:txBody>
              <a:bodyPr>
                <a:normAutofit lnSpcReduction="10000"/>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smtClean="0">
                    <a:solidFill>
                      <a:schemeClr val="bg1"/>
                    </a:solidFill>
                    <a:latin typeface="+mn-lt"/>
                  </a:rPr>
                  <a:t>Update of </a:t>
                </a:r>
                <a:r>
                  <a:rPr lang="fr-BE" dirty="0" err="1" smtClean="0">
                    <a:solidFill>
                      <a:schemeClr val="bg1"/>
                    </a:solidFill>
                    <a:latin typeface="+mn-lt"/>
                  </a:rPr>
                  <a:t>SumEHR</a:t>
                </a:r>
                <a:r>
                  <a:rPr lang="fr-BE" dirty="0">
                    <a:solidFill>
                      <a:schemeClr val="bg1"/>
                    </a:solidFill>
                    <a:latin typeface="+mn-lt"/>
                  </a:rPr>
                  <a:t>, </a:t>
                </a:r>
                <a:r>
                  <a:rPr lang="fr-BE" dirty="0" err="1" smtClean="0">
                    <a:solidFill>
                      <a:schemeClr val="bg1"/>
                    </a:solidFill>
                    <a:latin typeface="+mn-lt"/>
                  </a:rPr>
                  <a:t>medication</a:t>
                </a:r>
                <a:r>
                  <a:rPr lang="fr-BE" dirty="0" smtClean="0">
                    <a:solidFill>
                      <a:schemeClr val="bg1"/>
                    </a:solidFill>
                    <a:latin typeface="+mn-lt"/>
                  </a:rPr>
                  <a:t> </a:t>
                </a:r>
                <a:r>
                  <a:rPr lang="fr-BE" dirty="0" err="1" smtClean="0">
                    <a:solidFill>
                      <a:schemeClr val="bg1"/>
                    </a:solidFill>
                    <a:latin typeface="+mn-lt"/>
                  </a:rPr>
                  <a:t>schedule</a:t>
                </a:r>
                <a:r>
                  <a:rPr lang="fr-BE" dirty="0" smtClean="0">
                    <a:solidFill>
                      <a:schemeClr val="bg1"/>
                    </a:solidFill>
                    <a:latin typeface="+mn-lt"/>
                  </a:rPr>
                  <a:t>,</a:t>
                </a:r>
              </a:p>
              <a:p>
                <a:pPr algn="ctr" fontAlgn="auto">
                  <a:spcBef>
                    <a:spcPts val="0"/>
                  </a:spcBef>
                  <a:spcAft>
                    <a:spcPts val="0"/>
                  </a:spcAft>
                  <a:defRPr/>
                </a:pPr>
                <a:r>
                  <a:rPr lang="fr-BE" dirty="0" smtClean="0">
                    <a:solidFill>
                      <a:schemeClr val="bg1"/>
                    </a:solidFill>
                    <a:latin typeface="+mn-lt"/>
                  </a:rPr>
                  <a:t>... </a:t>
                </a:r>
                <a:endParaRPr lang="fr-BE" dirty="0">
                  <a:solidFill>
                    <a:schemeClr val="bg1"/>
                  </a:solidFill>
                  <a:latin typeface="+mn-lt"/>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2310"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4189164" y="5300664"/>
            <a:ext cx="3255963" cy="1089025"/>
            <a:chOff x="2952328" y="5301208"/>
            <a:chExt cx="3255987" cy="1088504"/>
          </a:xfrm>
        </p:grpSpPr>
        <p:grpSp>
          <p:nvGrpSpPr>
            <p:cNvPr id="12304"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8172" y="5147280"/>
                <a:ext cx="2085990" cy="1058356"/>
              </a:xfrm>
              <a:prstGeom prst="rect">
                <a:avLst/>
              </a:prstGeom>
            </p:spPr>
            <p:txBody>
              <a:bodyPr>
                <a:normAutofit lnSpcReduction="10000"/>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en-US" dirty="0">
                    <a:solidFill>
                      <a:schemeClr val="bg1"/>
                    </a:solidFill>
                    <a:latin typeface="+mn-lt"/>
                  </a:rPr>
                  <a:t>Sending a</a:t>
                </a:r>
                <a:r>
                  <a:rPr lang="en-US" dirty="0" smtClean="0">
                    <a:solidFill>
                      <a:schemeClr val="bg1"/>
                    </a:solidFill>
                    <a:latin typeface="+mn-lt"/>
                  </a:rPr>
                  <a:t> </a:t>
                </a:r>
                <a:r>
                  <a:rPr lang="en-US" dirty="0">
                    <a:solidFill>
                      <a:schemeClr val="bg1"/>
                    </a:solidFill>
                    <a:latin typeface="+mn-lt"/>
                  </a:rPr>
                  <a:t>report to the holder of the GMF</a:t>
                </a:r>
                <a:endParaRPr lang="fr-BE" dirty="0">
                  <a:solidFill>
                    <a:schemeClr val="bg1"/>
                  </a:solidFill>
                  <a:latin typeface="+mn-lt"/>
                </a:endParaRPr>
              </a:p>
            </p:txBody>
          </p:sp>
        </p:grpSp>
        <p:pic>
          <p:nvPicPr>
            <p:cNvPr id="12305"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7322889" y="3624263"/>
            <a:ext cx="2949575" cy="1090612"/>
            <a:chOff x="6264041" y="3624287"/>
            <a:chExt cx="3169333" cy="1090476"/>
          </a:xfrm>
        </p:grpSpPr>
        <p:grpSp>
          <p:nvGrpSpPr>
            <p:cNvPr id="12299"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3"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fr-BE" altLang="en-US" sz="1800" dirty="0">
                  <a:solidFill>
                    <a:schemeClr val="bg1"/>
                  </a:solidFill>
                  <a:latin typeface="+mn-lt"/>
                </a:endParaRPr>
              </a:p>
              <a:p>
                <a:pPr algn="ctr"/>
                <a:r>
                  <a:rPr lang="fr-BE" altLang="en-US" sz="1800" dirty="0" smtClean="0">
                    <a:solidFill>
                      <a:schemeClr val="bg1"/>
                    </a:solidFill>
                    <a:latin typeface="+mn-lt"/>
                  </a:rPr>
                  <a:t>Registration</a:t>
                </a:r>
                <a:endParaRPr lang="fr-BE" altLang="en-US" sz="1800" dirty="0">
                  <a:solidFill>
                    <a:schemeClr val="bg1"/>
                  </a:solidFill>
                  <a:latin typeface="+mn-lt"/>
                </a:endParaRPr>
              </a:p>
            </p:txBody>
          </p:sp>
        </p:grpSp>
        <p:pic>
          <p:nvPicPr>
            <p:cNvPr id="12300"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38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eBirth v2: electronic birth declaration</a:t>
            </a:r>
          </a:p>
        </p:txBody>
      </p:sp>
      <p:sp>
        <p:nvSpPr>
          <p:cNvPr id="11" name="Content Placeholder 10"/>
          <p:cNvSpPr>
            <a:spLocks noGrp="1"/>
          </p:cNvSpPr>
          <p:nvPr>
            <p:ph idx="1"/>
          </p:nvPr>
        </p:nvSpPr>
        <p:spPr/>
        <p:txBody>
          <a:bodyPr/>
          <a:lstStyle/>
          <a:p>
            <a:r>
              <a:rPr lang="en-GB"/>
              <a:t>2020-2021</a:t>
            </a:r>
          </a:p>
          <a:p>
            <a:pPr lvl="1"/>
            <a:r>
              <a:rPr lang="en-GB"/>
              <a:t>simplification of 3 flows  </a:t>
            </a:r>
          </a:p>
          <a:p>
            <a:pPr lvl="2"/>
            <a:r>
              <a:rPr lang="en-GB"/>
              <a:t>automatic creation of a SSIN for the new-born</a:t>
            </a:r>
          </a:p>
          <a:p>
            <a:pPr lvl="3"/>
            <a:r>
              <a:rPr lang="en-GB"/>
              <a:t>need to modify the law</a:t>
            </a:r>
          </a:p>
          <a:p>
            <a:pPr lvl="2"/>
            <a:r>
              <a:rPr lang="en-GB"/>
              <a:t>health data sent to the competent authorities</a:t>
            </a:r>
          </a:p>
          <a:p>
            <a:pPr lvl="3"/>
            <a:r>
              <a:rPr lang="en-GB"/>
              <a:t>from the hospital’s electronic patient record (EPR)</a:t>
            </a:r>
          </a:p>
          <a:p>
            <a:pPr lvl="3"/>
            <a:r>
              <a:rPr lang="en-GB"/>
              <a:t>via the Healthdata connector (reuse)</a:t>
            </a:r>
          </a:p>
          <a:p>
            <a:pPr lvl="2"/>
            <a:r>
              <a:rPr lang="en-GB"/>
              <a:t>socio-economic and statistical data to the competent authorities</a:t>
            </a:r>
          </a:p>
          <a:p>
            <a:pPr lvl="3"/>
            <a:r>
              <a:rPr lang="en-GB"/>
              <a:t>via the datawarehouse of the CBSS (reuse)</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50</a:t>
            </a:fld>
            <a:endParaRPr lang="en-GB" dirty="0"/>
          </a:p>
        </p:txBody>
      </p:sp>
    </p:spTree>
    <p:extLst>
      <p:ext uri="{BB962C8B-B14F-4D97-AF65-F5344CB8AC3E}">
        <p14:creationId xmlns:p14="http://schemas.microsoft.com/office/powerpoint/2010/main" val="9556827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Laboratory requests &amp; results</a:t>
            </a:r>
          </a:p>
        </p:txBody>
      </p:sp>
      <p:sp>
        <p:nvSpPr>
          <p:cNvPr id="11" name="Content Placeholder 10"/>
          <p:cNvSpPr>
            <a:spLocks noGrp="1"/>
          </p:cNvSpPr>
          <p:nvPr>
            <p:ph idx="1"/>
          </p:nvPr>
        </p:nvSpPr>
        <p:spPr/>
        <p:txBody>
          <a:bodyPr/>
          <a:lstStyle/>
          <a:p>
            <a:r>
              <a:rPr lang="en-GB"/>
              <a:t>2020-2021</a:t>
            </a:r>
          </a:p>
          <a:p>
            <a:pPr lvl="1"/>
            <a:r>
              <a:rPr lang="en-GB"/>
              <a:t>electronic transmission of test results</a:t>
            </a:r>
          </a:p>
          <a:p>
            <a:pPr lvl="2"/>
            <a:r>
              <a:rPr lang="en-GB"/>
              <a:t>in a structured (FHIR format) and  </a:t>
            </a:r>
          </a:p>
          <a:p>
            <a:pPr lvl="2"/>
            <a:r>
              <a:rPr lang="en-GB"/>
              <a:t>coded way (LOINC format)</a:t>
            </a:r>
          </a:p>
          <a:p>
            <a:pPr lvl="1"/>
            <a:r>
              <a:rPr lang="en-GB"/>
              <a:t>electronic transmission of laboratory test requests</a:t>
            </a:r>
          </a:p>
          <a:p>
            <a:pPr lvl="1"/>
            <a:r>
              <a:rPr lang="en-GB"/>
              <a:t>need to adapt the software of physicians and laboratories</a:t>
            </a:r>
          </a:p>
          <a:p>
            <a:pPr lvl="1"/>
            <a:r>
              <a:rPr lang="en-GB"/>
              <a:t>2nd half of 2021</a:t>
            </a:r>
          </a:p>
          <a:p>
            <a:pPr lvl="2"/>
            <a:r>
              <a:rPr lang="en-GB"/>
              <a:t>for transmitting test results for the most common tests</a:t>
            </a:r>
          </a:p>
          <a:p>
            <a:pPr lvl="2"/>
            <a:r>
              <a:rPr lang="en-GB"/>
              <a:t>for electronic transmitting of the test request using a temporary solution until the project of the NIHDI concerning referral prescriptions is operational</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51</a:t>
            </a:fld>
            <a:endParaRPr lang="en-GB" dirty="0"/>
          </a:p>
        </p:txBody>
      </p:sp>
    </p:spTree>
    <p:extLst>
      <p:ext uri="{BB962C8B-B14F-4D97-AF65-F5344CB8AC3E}">
        <p14:creationId xmlns:p14="http://schemas.microsoft.com/office/powerpoint/2010/main" val="5329978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Cluster 5 – Orgadon </a:t>
            </a:r>
          </a:p>
        </p:txBody>
      </p:sp>
      <p:sp>
        <p:nvSpPr>
          <p:cNvPr id="11" name="Content Placeholder 10"/>
          <p:cNvSpPr>
            <a:spLocks noGrp="1"/>
          </p:cNvSpPr>
          <p:nvPr>
            <p:ph idx="1"/>
          </p:nvPr>
        </p:nvSpPr>
        <p:spPr/>
        <p:txBody>
          <a:bodyPr/>
          <a:lstStyle/>
          <a:p>
            <a:r>
              <a:rPr lang="en-GB" dirty="0"/>
              <a:t>In production since July </a:t>
            </a:r>
            <a:r>
              <a:rPr lang="en-GB" dirty="0" smtClean="0"/>
              <a:t>2020</a:t>
            </a:r>
            <a:endParaRPr lang="en-GB" dirty="0"/>
          </a:p>
          <a:p>
            <a:r>
              <a:rPr lang="en-GB" dirty="0"/>
              <a:t>Online registration of wills for organ donation on </a:t>
            </a:r>
            <a:r>
              <a:rPr lang="en-GB" dirty="0">
                <a:hlinkClick r:id="rId3"/>
              </a:rPr>
              <a:t>https://mijngezondheid.belgie.be</a:t>
            </a:r>
            <a:r>
              <a:rPr lang="en-GB" dirty="0" smtClean="0">
                <a:hlinkClick r:id="rId3"/>
              </a:rPr>
              <a:t>/#/</a:t>
            </a:r>
            <a:endParaRPr lang="en-GB" dirty="0"/>
          </a:p>
          <a:p>
            <a:r>
              <a:rPr lang="en-GB" dirty="0"/>
              <a:t>How?</a:t>
            </a:r>
          </a:p>
          <a:p>
            <a:pPr lvl="1"/>
            <a:r>
              <a:rPr lang="en-GB" dirty="0"/>
              <a:t>at their general practitioner</a:t>
            </a:r>
          </a:p>
          <a:p>
            <a:pPr lvl="1"/>
            <a:r>
              <a:rPr lang="en-GB" dirty="0"/>
              <a:t>directly </a:t>
            </a:r>
          </a:p>
          <a:p>
            <a:pPr lvl="1"/>
            <a:r>
              <a:rPr lang="en-GB" dirty="0"/>
              <a:t>an organ donation for transplantation</a:t>
            </a:r>
          </a:p>
          <a:p>
            <a:pPr lvl="1"/>
            <a:r>
              <a:rPr lang="en-GB" dirty="0"/>
              <a:t>a donation of human body material (cells and tissues)</a:t>
            </a:r>
          </a:p>
          <a:p>
            <a:pPr lvl="2"/>
            <a:r>
              <a:rPr lang="en-GB" dirty="0"/>
              <a:t>to be used for transplantation in a patient who needs it;</a:t>
            </a:r>
          </a:p>
          <a:p>
            <a:pPr lvl="2"/>
            <a:r>
              <a:rPr lang="en-GB" dirty="0"/>
              <a:t>to be used for the production of innovative medicines or treatments</a:t>
            </a:r>
          </a:p>
          <a:p>
            <a:pPr lvl="2"/>
            <a:r>
              <a:rPr lang="en-GB" dirty="0"/>
              <a:t>to be used for scientific research, for example to better identify the cause of a disease or to find new treatments</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52</a:t>
            </a:fld>
            <a:endParaRPr lang="en-GB" dirty="0"/>
          </a:p>
        </p:txBody>
      </p:sp>
    </p:spTree>
    <p:extLst>
      <p:ext uri="{BB962C8B-B14F-4D97-AF65-F5344CB8AC3E}">
        <p14:creationId xmlns:p14="http://schemas.microsoft.com/office/powerpoint/2010/main" val="2027537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Cluster 5 – Orgadon </a:t>
            </a:r>
          </a:p>
        </p:txBody>
      </p:sp>
      <p:sp>
        <p:nvSpPr>
          <p:cNvPr id="11" name="Content Placeholder 10"/>
          <p:cNvSpPr>
            <a:spLocks noGrp="1"/>
          </p:cNvSpPr>
          <p:nvPr>
            <p:ph idx="1"/>
          </p:nvPr>
        </p:nvSpPr>
        <p:spPr/>
        <p:txBody>
          <a:bodyPr/>
          <a:lstStyle/>
          <a:p>
            <a:r>
              <a:rPr lang="en-GB"/>
              <a:t>2021</a:t>
            </a:r>
          </a:p>
          <a:p>
            <a:pPr lvl="1"/>
            <a:r>
              <a:rPr lang="en-GB"/>
              <a:t>automation of access to the Orgadon database for the managers of human body material and the coordinators of biobanks</a:t>
            </a:r>
          </a:p>
          <a:p>
            <a:pPr lvl="1"/>
            <a:r>
              <a:rPr lang="en-GB"/>
              <a:t>use of a call center to answer questions from suppliers of human body material</a:t>
            </a:r>
          </a:p>
          <a:p>
            <a:endParaRPr lang="nl-NL"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pic>
        <p:nvPicPr>
          <p:cNvPr id="10" name="Picture 9"/>
          <p:cNvPicPr>
            <a:picLocks noChangeAspect="1"/>
          </p:cNvPicPr>
          <p:nvPr/>
        </p:nvPicPr>
        <p:blipFill>
          <a:blip r:embed="rId3"/>
          <a:stretch>
            <a:fillRect/>
          </a:stretch>
        </p:blipFill>
        <p:spPr>
          <a:xfrm>
            <a:off x="5519936" y="2764830"/>
            <a:ext cx="3433791" cy="3587334"/>
          </a:xfrm>
          <a:prstGeom prst="rect">
            <a:avLst/>
          </a:prstGeom>
        </p:spPr>
      </p:pic>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53</a:t>
            </a:fld>
            <a:endParaRPr lang="en-GB" dirty="0"/>
          </a:p>
        </p:txBody>
      </p:sp>
    </p:spTree>
    <p:extLst>
      <p:ext uri="{BB962C8B-B14F-4D97-AF65-F5344CB8AC3E}">
        <p14:creationId xmlns:p14="http://schemas.microsoft.com/office/powerpoint/2010/main" val="25142684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Cluster 5 – </a:t>
            </a:r>
            <a:r>
              <a:rPr lang="en-GB" dirty="0" err="1"/>
              <a:t>MyHealth</a:t>
            </a:r>
            <a:endParaRPr lang="en-GB" dirty="0"/>
          </a:p>
        </p:txBody>
      </p:sp>
      <p:pic>
        <p:nvPicPr>
          <p:cNvPr id="3" name="Picture 2"/>
          <p:cNvPicPr>
            <a:picLocks noChangeAspect="1"/>
          </p:cNvPicPr>
          <p:nvPr/>
        </p:nvPicPr>
        <p:blipFill>
          <a:blip r:embed="rId3"/>
          <a:stretch>
            <a:fillRect/>
          </a:stretch>
        </p:blipFill>
        <p:spPr>
          <a:xfrm>
            <a:off x="-456728" y="1118624"/>
            <a:ext cx="13262669" cy="38874624"/>
          </a:xfrm>
          <a:prstGeom prst="rect">
            <a:avLst/>
          </a:prstGeom>
        </p:spPr>
      </p:pic>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54</a:t>
            </a:fld>
            <a:endParaRPr lang="en-GB" dirty="0"/>
          </a:p>
        </p:txBody>
      </p:sp>
    </p:spTree>
    <p:extLst>
      <p:ext uri="{BB962C8B-B14F-4D97-AF65-F5344CB8AC3E}">
        <p14:creationId xmlns:p14="http://schemas.microsoft.com/office/powerpoint/2010/main" val="162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04167E-6 1.85185E-6 L 0.00586 -4.42939 " pathEditMode="relative" rAng="0" ptsTypes="AA">
                                      <p:cBhvr>
                                        <p:cTn id="6" dur="20000" fill="hold"/>
                                        <p:tgtEl>
                                          <p:spTgt spid="3"/>
                                        </p:tgtEl>
                                        <p:attrNameLst>
                                          <p:attrName>ppt_x</p:attrName>
                                          <p:attrName>ppt_y</p:attrName>
                                        </p:attrNameLst>
                                      </p:cBhvr>
                                      <p:rCtr x="885" y="-20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Cluster 6 – eHealth and sickness funds</a:t>
            </a:r>
          </a:p>
        </p:txBody>
      </p:sp>
      <p:sp>
        <p:nvSpPr>
          <p:cNvPr id="11" name="Content Placeholder 10"/>
          <p:cNvSpPr>
            <a:spLocks noGrp="1"/>
          </p:cNvSpPr>
          <p:nvPr>
            <p:ph idx="1"/>
          </p:nvPr>
        </p:nvSpPr>
        <p:spPr/>
        <p:txBody>
          <a:bodyPr/>
          <a:lstStyle/>
          <a:p>
            <a:r>
              <a:rPr lang="en-GB" dirty="0"/>
              <a:t>2019-2020</a:t>
            </a:r>
          </a:p>
          <a:p>
            <a:pPr lvl="1"/>
            <a:r>
              <a:rPr lang="en-GB" dirty="0" err="1"/>
              <a:t>MyCarenet</a:t>
            </a:r>
            <a:r>
              <a:rPr lang="en-GB" dirty="0"/>
              <a:t> portal as an access point for </a:t>
            </a:r>
            <a:r>
              <a:rPr lang="en-GB" dirty="0" smtClean="0"/>
              <a:t>healthcare </a:t>
            </a:r>
            <a:r>
              <a:rPr lang="en-GB" dirty="0"/>
              <a:t>providers to the web services of the CIN</a:t>
            </a:r>
          </a:p>
          <a:p>
            <a:pPr lvl="2"/>
            <a:r>
              <a:rPr lang="en-GB" dirty="0" err="1"/>
              <a:t>MemberData</a:t>
            </a:r>
            <a:endParaRPr lang="en-GB" dirty="0"/>
          </a:p>
          <a:p>
            <a:pPr lvl="2"/>
            <a:r>
              <a:rPr lang="en-GB" dirty="0" err="1"/>
              <a:t>tarification</a:t>
            </a:r>
            <a:endParaRPr lang="en-GB" dirty="0"/>
          </a:p>
          <a:p>
            <a:pPr lvl="2"/>
            <a:r>
              <a:rPr lang="en-GB" dirty="0"/>
              <a:t>the GMR-holder</a:t>
            </a:r>
          </a:p>
          <a:p>
            <a:pPr lvl="2"/>
            <a:r>
              <a:rPr lang="en-GB" dirty="0"/>
              <a:t>accessible for physicians, nurses, physiotherapists, dentists, midwives, orthopaedists, ...  </a:t>
            </a:r>
          </a:p>
          <a:p>
            <a:pPr lvl="2"/>
            <a:r>
              <a:rPr lang="en-GB" dirty="0"/>
              <a:t>extension to the centres for family planning, the centres for rehabilitation and the initiatives for protected housing  </a:t>
            </a:r>
          </a:p>
          <a:p>
            <a:pPr lvl="1"/>
            <a:r>
              <a:rPr lang="en-GB" dirty="0"/>
              <a:t>“member data" service</a:t>
            </a:r>
          </a:p>
          <a:p>
            <a:pPr lvl="2"/>
            <a:r>
              <a:rPr lang="en-GB" dirty="0"/>
              <a:t>allows any authorised </a:t>
            </a:r>
            <a:r>
              <a:rPr lang="en-GB" dirty="0" smtClean="0"/>
              <a:t>healthcare </a:t>
            </a:r>
            <a:r>
              <a:rPr lang="en-GB" dirty="0"/>
              <a:t>institution or provider to consult the information (insurability and derived rights) of the care user that is necessary for correct invoicing or care or products providing </a:t>
            </a:r>
          </a:p>
          <a:p>
            <a:pPr lvl="2"/>
            <a:r>
              <a:rPr lang="en-GB" dirty="0"/>
              <a:t>will replace the insurability service</a:t>
            </a:r>
          </a:p>
          <a:p>
            <a:pPr lvl="2"/>
            <a:r>
              <a:rPr lang="en-GB" dirty="0"/>
              <a:t>a synchronous and asynchronous service that will be integrated into the practitioners' software is planned</a:t>
            </a:r>
          </a:p>
          <a:p>
            <a:pPr lvl="2"/>
            <a:r>
              <a:rPr lang="en-GB" dirty="0"/>
              <a:t>a web application is also available on the </a:t>
            </a:r>
            <a:r>
              <a:rPr lang="en-GB" dirty="0" err="1"/>
              <a:t>MyCarenet</a:t>
            </a:r>
            <a:r>
              <a:rPr lang="en-GB" dirty="0"/>
              <a:t> portal</a:t>
            </a:r>
          </a:p>
          <a:p>
            <a:endParaRPr lang="en-US"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55</a:t>
            </a:fld>
            <a:endParaRPr lang="en-GB" dirty="0"/>
          </a:p>
        </p:txBody>
      </p:sp>
    </p:spTree>
    <p:extLst>
      <p:ext uri="{BB962C8B-B14F-4D97-AF65-F5344CB8AC3E}">
        <p14:creationId xmlns:p14="http://schemas.microsoft.com/office/powerpoint/2010/main" val="22220055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Cluster 6 – eHealth and sickness funds</a:t>
            </a:r>
          </a:p>
        </p:txBody>
      </p:sp>
      <p:sp>
        <p:nvSpPr>
          <p:cNvPr id="11" name="Content Placeholder 10"/>
          <p:cNvSpPr>
            <a:spLocks noGrp="1"/>
          </p:cNvSpPr>
          <p:nvPr>
            <p:ph idx="1"/>
          </p:nvPr>
        </p:nvSpPr>
        <p:spPr/>
        <p:txBody>
          <a:bodyPr/>
          <a:lstStyle/>
          <a:p>
            <a:pPr>
              <a:spcBef>
                <a:spcPts val="300"/>
              </a:spcBef>
            </a:pPr>
            <a:r>
              <a:rPr lang="en-GB" dirty="0"/>
              <a:t>2020</a:t>
            </a:r>
          </a:p>
          <a:p>
            <a:pPr lvl="1">
              <a:spcBef>
                <a:spcPts val="300"/>
              </a:spcBef>
            </a:pPr>
            <a:r>
              <a:rPr lang="en-GB" dirty="0" err="1"/>
              <a:t>eAgreement</a:t>
            </a:r>
            <a:endParaRPr lang="en-GB" dirty="0"/>
          </a:p>
          <a:p>
            <a:pPr lvl="2">
              <a:spcBef>
                <a:spcPts val="300"/>
              </a:spcBef>
            </a:pPr>
            <a:r>
              <a:rPr lang="en-GB" dirty="0"/>
              <a:t>some treatments must be approved by a medical advisor of the sickness insurance fund in order to be reimbursed by the health insurance </a:t>
            </a:r>
          </a:p>
          <a:p>
            <a:pPr lvl="2">
              <a:spcBef>
                <a:spcPts val="300"/>
              </a:spcBef>
            </a:pPr>
            <a:r>
              <a:rPr lang="en-GB" dirty="0"/>
              <a:t>the current Chapter IV service will be replaced</a:t>
            </a:r>
          </a:p>
          <a:p>
            <a:pPr lvl="3">
              <a:spcBef>
                <a:spcPts val="300"/>
              </a:spcBef>
            </a:pPr>
            <a:r>
              <a:rPr lang="en-GB" dirty="0"/>
              <a:t>the authorized </a:t>
            </a:r>
            <a:r>
              <a:rPr lang="en-GB" dirty="0" smtClean="0"/>
              <a:t>healthcare </a:t>
            </a:r>
            <a:r>
              <a:rPr lang="en-GB" dirty="0"/>
              <a:t>provider can send his requests for agreement by the digital way and consult the agreements by the digital way </a:t>
            </a:r>
          </a:p>
          <a:p>
            <a:pPr lvl="3">
              <a:spcBef>
                <a:spcPts val="300"/>
              </a:spcBef>
            </a:pPr>
            <a:r>
              <a:rPr lang="en-GB" dirty="0"/>
              <a:t>in a first phase, for physiotherapists whose requests for agreement are, at the moment, only submitted on paper</a:t>
            </a:r>
          </a:p>
          <a:p>
            <a:pPr lvl="1">
              <a:spcBef>
                <a:spcPts val="300"/>
              </a:spcBef>
            </a:pPr>
            <a:r>
              <a:rPr lang="en-GB" dirty="0" err="1"/>
              <a:t>eAttest</a:t>
            </a:r>
            <a:r>
              <a:rPr lang="en-GB" dirty="0"/>
              <a:t> extension</a:t>
            </a:r>
          </a:p>
          <a:p>
            <a:pPr lvl="2">
              <a:spcBef>
                <a:spcPts val="300"/>
              </a:spcBef>
            </a:pPr>
            <a:r>
              <a:rPr lang="en-GB" dirty="0"/>
              <a:t>extension to specialists in hospitals of the possibility to send certificates of treatment by the digital way to the sickness funds</a:t>
            </a:r>
          </a:p>
          <a:p>
            <a:pPr lvl="1">
              <a:spcBef>
                <a:spcPts val="300"/>
              </a:spcBef>
            </a:pPr>
            <a:r>
              <a:rPr lang="en-GB" dirty="0"/>
              <a:t>business messages in case of unavailability</a:t>
            </a:r>
          </a:p>
          <a:p>
            <a:pPr lvl="2">
              <a:spcBef>
                <a:spcPts val="300"/>
              </a:spcBef>
            </a:pPr>
            <a:r>
              <a:rPr lang="en-GB" dirty="0"/>
              <a:t>consultation between the NIC and the software suppliers in the context of the implementation of business continuity measures =&gt; error messages are sent as soon as problems are detected</a:t>
            </a:r>
          </a:p>
          <a:p>
            <a:pPr lvl="2">
              <a:spcBef>
                <a:spcPts val="300"/>
              </a:spcBef>
            </a:pPr>
            <a:r>
              <a:rPr lang="en-GB" dirty="0"/>
              <a:t>clear messages for users mentioning the actions to be taken</a:t>
            </a:r>
          </a:p>
          <a:p>
            <a:pPr lvl="3">
              <a:spcBef>
                <a:spcPts val="300"/>
              </a:spcBef>
            </a:pPr>
            <a:endParaRPr lang="en-US"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56</a:t>
            </a:fld>
            <a:endParaRPr lang="en-GB" dirty="0"/>
          </a:p>
        </p:txBody>
      </p:sp>
    </p:spTree>
    <p:extLst>
      <p:ext uri="{BB962C8B-B14F-4D97-AF65-F5344CB8AC3E}">
        <p14:creationId xmlns:p14="http://schemas.microsoft.com/office/powerpoint/2010/main" val="5089617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Cluster 6 – eHealth and sickness funds</a:t>
            </a:r>
          </a:p>
        </p:txBody>
      </p:sp>
      <p:sp>
        <p:nvSpPr>
          <p:cNvPr id="11" name="Content Placeholder 10"/>
          <p:cNvSpPr>
            <a:spLocks noGrp="1"/>
          </p:cNvSpPr>
          <p:nvPr>
            <p:ph idx="1"/>
          </p:nvPr>
        </p:nvSpPr>
        <p:spPr/>
        <p:txBody>
          <a:bodyPr/>
          <a:lstStyle/>
          <a:p>
            <a:r>
              <a:rPr lang="en-GB"/>
              <a:t>2021</a:t>
            </a:r>
          </a:p>
          <a:p>
            <a:pPr lvl="1"/>
            <a:r>
              <a:rPr lang="en-GB"/>
              <a:t>eAttest and eFact for physiotherapists</a:t>
            </a:r>
          </a:p>
          <a:p>
            <a:pPr lvl="2"/>
            <a:r>
              <a:rPr lang="en-GB"/>
              <a:t>both services will be made available to physiotherapists</a:t>
            </a:r>
          </a:p>
          <a:p>
            <a:pPr lvl="1"/>
            <a:r>
              <a:rPr lang="en-GB"/>
              <a:t>physiotherapist pathology statistics</a:t>
            </a:r>
          </a:p>
          <a:p>
            <a:pPr lvl="2"/>
            <a:r>
              <a:rPr lang="en-GB"/>
              <a:t>electronic collection of pathologies treated by physiotherapists, for statistical purposes</a:t>
            </a:r>
          </a:p>
          <a:p>
            <a:endParaRPr lang="en-US"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57</a:t>
            </a:fld>
            <a:endParaRPr lang="en-GB" dirty="0"/>
          </a:p>
        </p:txBody>
      </p:sp>
    </p:spTree>
    <p:extLst>
      <p:ext uri="{BB962C8B-B14F-4D97-AF65-F5344CB8AC3E}">
        <p14:creationId xmlns:p14="http://schemas.microsoft.com/office/powerpoint/2010/main" val="10158504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3392" y="2492896"/>
            <a:ext cx="10972800" cy="922337"/>
          </a:xfrm>
        </p:spPr>
        <p:txBody>
          <a:bodyPr/>
          <a:lstStyle/>
          <a:p>
            <a:r>
              <a:rPr lang="en-GB"/>
              <a:t>Covid-19 projects &amp; realisations </a:t>
            </a:r>
          </a:p>
        </p:txBody>
      </p:sp>
      <p:sp>
        <p:nvSpPr>
          <p:cNvPr id="5" name="Slide Number Placeholder 4"/>
          <p:cNvSpPr>
            <a:spLocks noGrp="1"/>
          </p:cNvSpPr>
          <p:nvPr>
            <p:ph type="sldNum" sz="quarter" idx="10"/>
          </p:nvPr>
        </p:nvSpPr>
        <p:spPr/>
        <p:txBody>
          <a:bodyPr/>
          <a:lstStyle/>
          <a:p>
            <a:pPr>
              <a:defRPr/>
            </a:pPr>
            <a:fld id="{EF66DDCB-4F40-4F8C-A2FE-269D135B5A13}" type="slidenum">
              <a:rPr lang="en-GB" smtClean="0"/>
              <a:pPr>
                <a:defRPr/>
              </a:pPr>
              <a:t>58</a:t>
            </a:fld>
            <a:endParaRPr lang="en-GB" dirty="0"/>
          </a:p>
        </p:txBody>
      </p:sp>
    </p:spTree>
    <p:extLst>
      <p:ext uri="{BB962C8B-B14F-4D97-AF65-F5344CB8AC3E}">
        <p14:creationId xmlns:p14="http://schemas.microsoft.com/office/powerpoint/2010/main" val="5289986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to slow down the spread?</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8566" y="1116630"/>
            <a:ext cx="7229475" cy="5111750"/>
          </a:xfrm>
        </p:spPr>
      </p:pic>
      <p:sp>
        <p:nvSpPr>
          <p:cNvPr id="6" name="TextBox 5"/>
          <p:cNvSpPr txBox="1"/>
          <p:nvPr/>
        </p:nvSpPr>
        <p:spPr>
          <a:xfrm>
            <a:off x="2481262" y="6237312"/>
            <a:ext cx="1670522" cy="276999"/>
          </a:xfrm>
          <a:prstGeom prst="rect">
            <a:avLst/>
          </a:prstGeom>
          <a:noFill/>
        </p:spPr>
        <p:txBody>
          <a:bodyPr wrap="square" rtlCol="0">
            <a:spAutoFit/>
          </a:bodyPr>
          <a:lstStyle/>
          <a:p>
            <a:r>
              <a:rPr lang="en-GB" sz="1200"/>
              <a:t>Source UNamur</a:t>
            </a:r>
          </a:p>
        </p:txBody>
      </p:sp>
      <p:sp>
        <p:nvSpPr>
          <p:cNvPr id="7" name="Slide Number Placeholder 6"/>
          <p:cNvSpPr>
            <a:spLocks noGrp="1"/>
          </p:cNvSpPr>
          <p:nvPr>
            <p:ph type="sldNum" sz="quarter" idx="10"/>
          </p:nvPr>
        </p:nvSpPr>
        <p:spPr/>
        <p:txBody>
          <a:bodyPr/>
          <a:lstStyle/>
          <a:p>
            <a:pPr>
              <a:defRPr/>
            </a:pPr>
            <a:fld id="{84AEDDD6-2727-439E-A96F-E9FD4CA77376}" type="slidenum">
              <a:rPr lang="en-GB" smtClean="0"/>
              <a:pPr>
                <a:defRPr/>
              </a:pPr>
              <a:t>59</a:t>
            </a:fld>
            <a:endParaRPr lang="en-GB" dirty="0"/>
          </a:p>
        </p:txBody>
      </p:sp>
    </p:spTree>
    <p:extLst>
      <p:ext uri="{BB962C8B-B14F-4D97-AF65-F5344CB8AC3E}">
        <p14:creationId xmlns:p14="http://schemas.microsoft.com/office/powerpoint/2010/main" val="3918009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Basic architecture</a:t>
            </a:r>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8813" y="581025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1998663" y="3857626"/>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endParaRPr>
          </a:p>
        </p:txBody>
      </p:sp>
      <p:sp>
        <p:nvSpPr>
          <p:cNvPr id="96263" name="Oval 84"/>
          <p:cNvSpPr>
            <a:spLocks noChangeArrowheads="1"/>
          </p:cNvSpPr>
          <p:nvPr/>
        </p:nvSpPr>
        <p:spPr bwMode="auto">
          <a:xfrm>
            <a:off x="9359901" y="3851276"/>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2508251" y="3859214"/>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3278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9183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3681414" y="4117976"/>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en-GB" sz="2400" b="1" i="1" dirty="0">
                <a:solidFill>
                  <a:srgbClr val="FFFFFF"/>
                </a:solidFill>
                <a:effectLst>
                  <a:outerShdw blurRad="38100" dist="38100" dir="2700000" algn="tl">
                    <a:srgbClr val="000000"/>
                  </a:outerShdw>
                </a:effectLst>
                <a:latin typeface="+mn-lt"/>
                <a:cs typeface="+mn-cs"/>
              </a:rPr>
              <a:t>Basic services</a:t>
            </a:r>
          </a:p>
          <a:p>
            <a:pPr algn="ctr" fontAlgn="auto">
              <a:spcBef>
                <a:spcPts val="0"/>
              </a:spcBef>
              <a:spcAft>
                <a:spcPts val="0"/>
              </a:spcAft>
              <a:defRPr/>
            </a:pPr>
            <a:r>
              <a:rPr lang="en-GB" sz="2400" b="1" i="1" dirty="0">
                <a:solidFill>
                  <a:srgbClr val="3E6E5A"/>
                </a:solidFill>
                <a:effectLst>
                  <a:outerShdw blurRad="38100" dist="38100" dir="2700000" algn="tl">
                    <a:srgbClr val="000000"/>
                  </a:outerShdw>
                </a:effectLst>
                <a:latin typeface="+mn-lt"/>
                <a:cs typeface="+mn-cs"/>
              </a:rPr>
              <a:t>eHealth</a:t>
            </a:r>
            <a:r>
              <a:rPr lang="en-GB" sz="2400" b="1" i="1" dirty="0">
                <a:effectLst>
                  <a:outerShdw blurRad="38100" dist="38100" dir="2700000" algn="tl">
                    <a:srgbClr val="000000"/>
                  </a:outerShdw>
                </a:effectLst>
                <a:latin typeface="+mn-lt"/>
                <a:cs typeface="+mn-cs"/>
              </a:rPr>
              <a:t> </a:t>
            </a:r>
            <a:r>
              <a:rPr lang="en-GB"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1947863" y="4332289"/>
            <a:ext cx="1281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en-GB" b="1" i="1">
                <a:solidFill>
                  <a:srgbClr val="000000"/>
                </a:solidFill>
              </a:rPr>
              <a:t>Network</a:t>
            </a:r>
          </a:p>
        </p:txBody>
      </p:sp>
      <p:sp>
        <p:nvSpPr>
          <p:cNvPr id="85" name="Oval 5"/>
          <p:cNvSpPr>
            <a:spLocks noChangeArrowheads="1"/>
          </p:cNvSpPr>
          <p:nvPr/>
        </p:nvSpPr>
        <p:spPr bwMode="auto">
          <a:xfrm>
            <a:off x="5000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en-GB" sz="2000" b="1" i="1" dirty="0">
                <a:solidFill>
                  <a:srgbClr val="000000"/>
                </a:solidFill>
                <a:effectLst>
                  <a:outerShdw blurRad="38100" dist="38100" dir="2700000" algn="tl">
                    <a:srgbClr val="C0C0C0"/>
                  </a:outerShdw>
                </a:effectLst>
                <a:latin typeface="+mn-lt"/>
                <a:cs typeface="+mn-cs"/>
              </a:rPr>
              <a:t>Patients, </a:t>
            </a:r>
            <a:r>
              <a:rPr lang="en-GB" sz="2000" b="1" i="1" dirty="0" smtClean="0">
                <a:solidFill>
                  <a:srgbClr val="000000"/>
                </a:solidFill>
                <a:effectLst>
                  <a:outerShdw blurRad="38100" dist="38100" dir="2700000" algn="tl">
                    <a:srgbClr val="C0C0C0"/>
                  </a:outerShdw>
                </a:effectLst>
                <a:latin typeface="+mn-lt"/>
                <a:cs typeface="+mn-cs"/>
              </a:rPr>
              <a:t>healthcare </a:t>
            </a:r>
            <a:r>
              <a:rPr lang="en-GB" sz="2000" b="1" i="1" dirty="0">
                <a:solidFill>
                  <a:srgbClr val="000000"/>
                </a:solidFill>
                <a:effectLst>
                  <a:outerShdw blurRad="38100" dist="38100" dir="2700000" algn="tl">
                    <a:srgbClr val="C0C0C0"/>
                  </a:outerShdw>
                </a:effectLst>
                <a:latin typeface="+mn-lt"/>
                <a:cs typeface="+mn-cs"/>
              </a:rPr>
              <a:t>providers</a:t>
            </a:r>
          </a:p>
          <a:p>
            <a:pPr algn="ctr" fontAlgn="auto">
              <a:spcBef>
                <a:spcPts val="0"/>
              </a:spcBef>
              <a:spcAft>
                <a:spcPts val="0"/>
              </a:spcAft>
              <a:defRPr/>
            </a:pPr>
            <a:r>
              <a:rPr lang="en-GB" sz="2000" b="1" i="1" dirty="0">
                <a:solidFill>
                  <a:srgbClr val="000000"/>
                </a:solidFill>
                <a:effectLst>
                  <a:outerShdw blurRad="38100" dist="38100" dir="2700000" algn="tl">
                    <a:srgbClr val="C0C0C0"/>
                  </a:outerShdw>
                </a:effectLst>
                <a:latin typeface="+mn-lt"/>
                <a:cs typeface="+mn-cs"/>
              </a:rPr>
              <a:t>and </a:t>
            </a:r>
            <a:r>
              <a:rPr lang="en-GB" sz="2000" b="1" i="1" dirty="0" smtClean="0">
                <a:solidFill>
                  <a:srgbClr val="000000"/>
                </a:solidFill>
                <a:effectLst>
                  <a:outerShdw blurRad="38100" dist="38100" dir="2700000" algn="tl">
                    <a:srgbClr val="C0C0C0"/>
                  </a:outerShdw>
                </a:effectLst>
                <a:latin typeface="+mn-lt"/>
                <a:cs typeface="+mn-cs"/>
              </a:rPr>
              <a:t>healthcare </a:t>
            </a:r>
            <a:r>
              <a:rPr lang="en-GB" sz="2000" b="1" i="1" dirty="0">
                <a:solidFill>
                  <a:srgbClr val="000000"/>
                </a:solidFill>
                <a:effectLst>
                  <a:outerShdw blurRad="38100" dist="38100" dir="2700000" algn="tl">
                    <a:srgbClr val="C0C0C0"/>
                  </a:outerShdw>
                </a:effectLst>
                <a:latin typeface="+mn-lt"/>
                <a:cs typeface="+mn-cs"/>
              </a:rPr>
              <a:t>institutions</a:t>
            </a:r>
          </a:p>
        </p:txBody>
      </p:sp>
      <p:sp>
        <p:nvSpPr>
          <p:cNvPr id="86" name="AutoShape 13"/>
          <p:cNvSpPr>
            <a:spLocks noChangeArrowheads="1"/>
          </p:cNvSpPr>
          <p:nvPr/>
        </p:nvSpPr>
        <p:spPr bwMode="blackWhite">
          <a:xfrm>
            <a:off x="7450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sp>
        <p:nvSpPr>
          <p:cNvPr id="87" name="AutoShape 14"/>
          <p:cNvSpPr>
            <a:spLocks noChangeArrowheads="1"/>
          </p:cNvSpPr>
          <p:nvPr/>
        </p:nvSpPr>
        <p:spPr bwMode="blackWhite">
          <a:xfrm>
            <a:off x="8748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sp>
        <p:nvSpPr>
          <p:cNvPr id="88" name="AutoShape 16"/>
          <p:cNvSpPr>
            <a:spLocks noChangeArrowheads="1"/>
          </p:cNvSpPr>
          <p:nvPr/>
        </p:nvSpPr>
        <p:spPr bwMode="blackWhite">
          <a:xfrm>
            <a:off x="6265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pic>
        <p:nvPicPr>
          <p:cNvPr id="96274" name="Picture 20" descr="FOD_tekeni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6175"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480302" y="5651470"/>
            <a:ext cx="15080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000" b="1" i="1" dirty="0">
                <a:solidFill>
                  <a:srgbClr val="CC9900"/>
                </a:solidFill>
              </a:rPr>
              <a:t>Suppliers</a:t>
            </a:r>
          </a:p>
        </p:txBody>
      </p:sp>
      <p:sp>
        <p:nvSpPr>
          <p:cNvPr id="96276" name="Rectangle 22"/>
          <p:cNvSpPr>
            <a:spLocks noChangeArrowheads="1"/>
          </p:cNvSpPr>
          <p:nvPr/>
        </p:nvSpPr>
        <p:spPr bwMode="auto">
          <a:xfrm>
            <a:off x="426774" y="1933545"/>
            <a:ext cx="1400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000" b="1" i="1" dirty="0">
                <a:solidFill>
                  <a:srgbClr val="CC9900"/>
                </a:solidFill>
              </a:rPr>
              <a:t>Users</a:t>
            </a:r>
          </a:p>
        </p:txBody>
      </p:sp>
      <p:sp>
        <p:nvSpPr>
          <p:cNvPr id="92" name="AutoShape 23">
            <a:hlinkClick r:id="" action="ppaction://noaction" highlightClick="1"/>
          </p:cNvPr>
          <p:cNvSpPr>
            <a:spLocks noChangeArrowheads="1"/>
          </p:cNvSpPr>
          <p:nvPr/>
        </p:nvSpPr>
        <p:spPr bwMode="blackWhite">
          <a:xfrm>
            <a:off x="5016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dirty="0">
                <a:solidFill>
                  <a:srgbClr val="087670"/>
                </a:solidFill>
                <a:effectLst>
                  <a:outerShdw blurRad="38100" dist="38100" dir="2700000" algn="tl">
                    <a:srgbClr val="000000"/>
                  </a:outerShdw>
                </a:effectLst>
              </a:rPr>
              <a:t>eHealth</a:t>
            </a:r>
            <a:r>
              <a:rPr lang="en-GB" sz="1400" i="1" dirty="0">
                <a:effectLst>
                  <a:outerShdw blurRad="38100" dist="38100" dir="2700000" algn="tl">
                    <a:srgbClr val="000000"/>
                  </a:outerShdw>
                </a:effectLst>
              </a:rPr>
              <a:t> </a:t>
            </a:r>
            <a:r>
              <a:rPr lang="en-GB" sz="1400" i="1" dirty="0">
                <a:solidFill>
                  <a:srgbClr val="FFFFFF"/>
                </a:solidFill>
                <a:effectLst>
                  <a:outerShdw blurRad="38100" dist="38100" dir="2700000" algn="tl">
                    <a:srgbClr val="000000"/>
                  </a:outerShdw>
                </a:effectLst>
              </a:rPr>
              <a:t>portal</a:t>
            </a:r>
          </a:p>
        </p:txBody>
      </p:sp>
      <p:grpSp>
        <p:nvGrpSpPr>
          <p:cNvPr id="96278" name="Group 24"/>
          <p:cNvGrpSpPr>
            <a:grpSpLocks/>
          </p:cNvGrpSpPr>
          <p:nvPr/>
        </p:nvGrpSpPr>
        <p:grpSpPr bwMode="auto">
          <a:xfrm>
            <a:off x="2284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a:solidFill>
                    <a:srgbClr val="FFFFFF"/>
                  </a:solidFill>
                  <a:effectLst>
                    <a:outerShdw blurRad="38100" dist="38100" dir="2700000" algn="tl">
                      <a:srgbClr val="000000"/>
                    </a:outerShdw>
                  </a:effectLst>
                  <a:latin typeface="+mn-lt"/>
                  <a:cs typeface="+mn-cs"/>
                </a:rPr>
                <a:t>Health portal</a:t>
              </a: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AVS</a:t>
              </a:r>
            </a:p>
          </p:txBody>
        </p:sp>
        <p:pic>
          <p:nvPicPr>
            <p:cNvPr id="96330" name="Picture 30" descr="FOD_tek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7696200" y="2028826"/>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dirty="0">
                <a:solidFill>
                  <a:srgbClr val="FFFFFF"/>
                </a:solidFill>
                <a:effectLst>
                  <a:outerShdw blurRad="38100" dist="38100" dir="2700000" algn="tl">
                    <a:srgbClr val="000000"/>
                  </a:outerShdw>
                </a:effectLst>
                <a:latin typeface="+mn-lt"/>
                <a:cs typeface="+mn-cs"/>
              </a:rPr>
              <a:t>Software </a:t>
            </a:r>
            <a:r>
              <a:rPr lang="en-GB" sz="1400" i="1" dirty="0" smtClean="0">
                <a:solidFill>
                  <a:srgbClr val="FFFFFF"/>
                </a:solidFill>
                <a:effectLst>
                  <a:outerShdw blurRad="38100" dist="38100" dir="2700000" algn="tl">
                    <a:srgbClr val="000000"/>
                  </a:outerShdw>
                </a:effectLst>
                <a:latin typeface="+mn-lt"/>
                <a:cs typeface="+mn-cs"/>
              </a:rPr>
              <a:t>healthcare </a:t>
            </a:r>
            <a:r>
              <a:rPr lang="en-GB" sz="1400" i="1" dirty="0">
                <a:solidFill>
                  <a:srgbClr val="FFFFFF"/>
                </a:solidFill>
                <a:effectLst>
                  <a:outerShdw blurRad="38100" dist="38100" dir="2700000" algn="tl">
                    <a:srgbClr val="000000"/>
                  </a:outerShdw>
                </a:effectLst>
                <a:latin typeface="+mn-lt"/>
                <a:cs typeface="+mn-cs"/>
              </a:rPr>
              <a:t>institution</a:t>
            </a:r>
          </a:p>
        </p:txBody>
      </p:sp>
      <p:sp>
        <p:nvSpPr>
          <p:cNvPr id="103" name="AutoShape 34">
            <a:hlinkClick r:id="" action="ppaction://noaction" highlightClick="1"/>
          </p:cNvPr>
          <p:cNvSpPr>
            <a:spLocks noChangeArrowheads="1"/>
          </p:cNvSpPr>
          <p:nvPr/>
        </p:nvSpPr>
        <p:spPr bwMode="blackWhite">
          <a:xfrm>
            <a:off x="8231188" y="2633664"/>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8294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AVS</a:t>
            </a:r>
          </a:p>
        </p:txBody>
      </p:sp>
      <p:sp>
        <p:nvSpPr>
          <p:cNvPr id="105" name="AutoShape 36">
            <a:hlinkClick r:id="" action="ppaction://noaction" highlightClick="1"/>
          </p:cNvPr>
          <p:cNvSpPr>
            <a:spLocks noChangeArrowheads="1"/>
          </p:cNvSpPr>
          <p:nvPr/>
        </p:nvSpPr>
        <p:spPr bwMode="blackWhite">
          <a:xfrm>
            <a:off x="6388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a:solidFill>
                  <a:srgbClr val="FFFFFF"/>
                </a:solidFill>
                <a:effectLst>
                  <a:outerShdw blurRad="38100" dist="38100" dir="2700000" algn="tl">
                    <a:srgbClr val="000000"/>
                  </a:outerShdw>
                </a:effectLst>
                <a:latin typeface="+mn-lt"/>
                <a:cs typeface="+mn-cs"/>
              </a:rPr>
              <a:t>MyCareNet</a:t>
            </a:r>
          </a:p>
        </p:txBody>
      </p:sp>
      <p:sp>
        <p:nvSpPr>
          <p:cNvPr id="108" name="AutoShape 39">
            <a:hlinkClick r:id="" action="ppaction://noaction" highlightClick="1"/>
          </p:cNvPr>
          <p:cNvSpPr>
            <a:spLocks noChangeArrowheads="1"/>
          </p:cNvSpPr>
          <p:nvPr/>
        </p:nvSpPr>
        <p:spPr bwMode="blackWhite">
          <a:xfrm>
            <a:off x="6965951"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7029450" y="30051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AVS</a:t>
            </a:r>
          </a:p>
        </p:txBody>
      </p:sp>
      <p:sp>
        <p:nvSpPr>
          <p:cNvPr id="110" name="AutoShape 41">
            <a:hlinkClick r:id="" action="ppaction://noaction" highlightClick="1"/>
          </p:cNvPr>
          <p:cNvSpPr>
            <a:spLocks noChangeArrowheads="1"/>
          </p:cNvSpPr>
          <p:nvPr/>
        </p:nvSpPr>
        <p:spPr bwMode="blackWhite">
          <a:xfrm>
            <a:off x="8882064" y="1565276"/>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dirty="0">
                <a:solidFill>
                  <a:srgbClr val="FFFFFF"/>
                </a:solidFill>
                <a:effectLst>
                  <a:outerShdw blurRad="38100" dist="38100" dir="2700000" algn="tl">
                    <a:srgbClr val="000000"/>
                  </a:outerShdw>
                </a:effectLst>
                <a:latin typeface="+mn-lt"/>
                <a:cs typeface="+mn-cs"/>
              </a:rPr>
              <a:t>Software </a:t>
            </a:r>
            <a:r>
              <a:rPr lang="en-GB" sz="1400" i="1" dirty="0" smtClean="0">
                <a:solidFill>
                  <a:srgbClr val="FFFFFF"/>
                </a:solidFill>
                <a:effectLst>
                  <a:outerShdw blurRad="38100" dist="38100" dir="2700000" algn="tl">
                    <a:srgbClr val="000000"/>
                  </a:outerShdw>
                </a:effectLst>
                <a:latin typeface="+mn-lt"/>
                <a:cs typeface="+mn-cs"/>
              </a:rPr>
              <a:t>healthcare </a:t>
            </a:r>
            <a:r>
              <a:rPr lang="en-GB" sz="1400" i="1" dirty="0">
                <a:solidFill>
                  <a:srgbClr val="FFFFFF"/>
                </a:solidFill>
                <a:effectLst>
                  <a:outerShdw blurRad="38100" dist="38100" dir="2700000" algn="tl">
                    <a:srgbClr val="000000"/>
                  </a:outerShdw>
                </a:effectLst>
                <a:latin typeface="+mn-lt"/>
                <a:cs typeface="+mn-cs"/>
              </a:rPr>
              <a:t>provider</a:t>
            </a:r>
          </a:p>
        </p:txBody>
      </p:sp>
      <p:sp>
        <p:nvSpPr>
          <p:cNvPr id="111" name="AutoShape 46"/>
          <p:cNvSpPr>
            <a:spLocks noChangeArrowheads="1"/>
          </p:cNvSpPr>
          <p:nvPr/>
        </p:nvSpPr>
        <p:spPr bwMode="auto">
          <a:xfrm>
            <a:off x="3122613" y="2538414"/>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9459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8445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5473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6807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4141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2763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6870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9332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8146257" y="1221582"/>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3644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en-GB" sz="1400" i="1">
                <a:solidFill>
                  <a:srgbClr val="FFFFFF"/>
                </a:solidFill>
                <a:effectLst>
                  <a:outerShdw blurRad="38100" dist="38100" dir="2700000" algn="tl">
                    <a:srgbClr val="000000"/>
                  </a:outerShdw>
                </a:effectLst>
                <a:latin typeface="+mn-lt"/>
                <a:cs typeface="+mn-cs"/>
              </a:rPr>
              <a:t>Website NIHDI</a:t>
            </a:r>
          </a:p>
        </p:txBody>
      </p:sp>
      <p:sp>
        <p:nvSpPr>
          <p:cNvPr id="124" name="AutoShape 62">
            <a:hlinkClick r:id="" action="ppaction://noaction" highlightClick="1"/>
          </p:cNvPr>
          <p:cNvSpPr>
            <a:spLocks noChangeArrowheads="1"/>
          </p:cNvSpPr>
          <p:nvPr/>
        </p:nvSpPr>
        <p:spPr bwMode="blackWhite">
          <a:xfrm>
            <a:off x="4222751"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4286250" y="27003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AVS</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363" y="312420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4964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sp>
        <p:nvSpPr>
          <p:cNvPr id="128" name="AutoShape 69"/>
          <p:cNvSpPr>
            <a:spLocks noChangeArrowheads="1"/>
          </p:cNvSpPr>
          <p:nvPr/>
        </p:nvSpPr>
        <p:spPr bwMode="blackWhite">
          <a:xfrm>
            <a:off x="3600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sp>
        <p:nvSpPr>
          <p:cNvPr id="129" name="AutoShape 73"/>
          <p:cNvSpPr>
            <a:spLocks noChangeArrowheads="1"/>
          </p:cNvSpPr>
          <p:nvPr/>
        </p:nvSpPr>
        <p:spPr bwMode="blackWhite">
          <a:xfrm>
            <a:off x="2279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en-GB" sz="2000" b="1" i="1">
                <a:solidFill>
                  <a:srgbClr val="FFCC99"/>
                </a:solidFill>
                <a:effectLst>
                  <a:outerShdw blurRad="38100" dist="38100" dir="2700000" algn="tl">
                    <a:srgbClr val="000000"/>
                  </a:outerShdw>
                </a:effectLst>
                <a:latin typeface="+mn-lt"/>
                <a:cs typeface="+mn-cs"/>
              </a:rPr>
              <a:t>VAS</a:t>
            </a:r>
          </a:p>
        </p:txBody>
      </p:sp>
      <p:sp>
        <p:nvSpPr>
          <p:cNvPr id="130" name="AutoShape 48"/>
          <p:cNvSpPr>
            <a:spLocks noChangeArrowheads="1"/>
          </p:cNvSpPr>
          <p:nvPr/>
        </p:nvSpPr>
        <p:spPr bwMode="auto">
          <a:xfrm>
            <a:off x="4330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6494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7678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8977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5192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3829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2508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3716339"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6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9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9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45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AutoShape 34">
            <a:hlinkClick r:id="" action="ppaction://noaction" highlightClick="1"/>
          </p:cNvPr>
          <p:cNvSpPr>
            <a:spLocks noChangeArrowheads="1"/>
          </p:cNvSpPr>
          <p:nvPr/>
        </p:nvSpPr>
        <p:spPr bwMode="blackWhite">
          <a:xfrm>
            <a:off x="9486900" y="22050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9550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en-GB" sz="1600" b="1" i="1">
                <a:solidFill>
                  <a:srgbClr val="FFFFFF"/>
                </a:solidFill>
                <a:effectLst>
                  <a:outerShdw blurRad="38100" dist="38100" dir="2700000" algn="tl">
                    <a:srgbClr val="000000"/>
                  </a:outerShdw>
                </a:effectLst>
                <a:latin typeface="+mn-lt"/>
                <a:cs typeface="+mn-cs"/>
              </a:rPr>
              <a:t>AVS</a:t>
            </a:r>
          </a:p>
        </p:txBody>
      </p:sp>
      <p:pic>
        <p:nvPicPr>
          <p:cNvPr id="75" name="Picture 7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96638" y="5663406"/>
            <a:ext cx="61538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7444" y="2755886"/>
            <a:ext cx="61538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6</a:t>
            </a:fld>
            <a:endParaRPr lang="en-GB" dirty="0"/>
          </a:p>
        </p:txBody>
      </p:sp>
    </p:spTree>
    <p:extLst>
      <p:ext uri="{BB962C8B-B14F-4D97-AF65-F5344CB8AC3E}">
        <p14:creationId xmlns:p14="http://schemas.microsoft.com/office/powerpoint/2010/main" val="2451894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88640"/>
            <a:ext cx="8640960" cy="922114"/>
          </a:xfrm>
        </p:spPr>
        <p:txBody>
          <a:bodyPr>
            <a:normAutofit/>
          </a:bodyPr>
          <a:lstStyle/>
          <a:p>
            <a:r>
              <a:rPr lang="en-GB"/>
              <a:t>Importance of tracing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554975"/>
            <a:ext cx="8229600" cy="4395750"/>
          </a:xfrm>
          <a:prstGeom prst="rect">
            <a:avLst/>
          </a:prstGeom>
        </p:spPr>
      </p:pic>
      <p:sp>
        <p:nvSpPr>
          <p:cNvPr id="6" name="Slide Number Placeholder 5"/>
          <p:cNvSpPr>
            <a:spLocks noGrp="1"/>
          </p:cNvSpPr>
          <p:nvPr>
            <p:ph type="sldNum" sz="quarter" idx="10"/>
          </p:nvPr>
        </p:nvSpPr>
        <p:spPr/>
        <p:txBody>
          <a:bodyPr/>
          <a:lstStyle/>
          <a:p>
            <a:pPr>
              <a:defRPr/>
            </a:pPr>
            <a:fld id="{84AEDDD6-2727-439E-A96F-E9FD4CA77376}" type="slidenum">
              <a:rPr lang="en-GB" smtClean="0"/>
              <a:pPr>
                <a:defRPr/>
              </a:pPr>
              <a:t>60</a:t>
            </a:fld>
            <a:endParaRPr lang="en-GB" dirty="0"/>
          </a:p>
        </p:txBody>
      </p:sp>
    </p:spTree>
    <p:extLst>
      <p:ext uri="{BB962C8B-B14F-4D97-AF65-F5344CB8AC3E}">
        <p14:creationId xmlns:p14="http://schemas.microsoft.com/office/powerpoint/2010/main" val="3001166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27448" y="800324"/>
            <a:ext cx="9505056" cy="5657931"/>
          </a:xfrm>
          <a:prstGeom prst="rect">
            <a:avLst/>
          </a:prstGeom>
        </p:spPr>
      </p:pic>
      <p:sp>
        <p:nvSpPr>
          <p:cNvPr id="2" name="Title 1"/>
          <p:cNvSpPr>
            <a:spLocks noGrp="1"/>
          </p:cNvSpPr>
          <p:nvPr>
            <p:ph type="title"/>
          </p:nvPr>
        </p:nvSpPr>
        <p:spPr/>
        <p:txBody>
          <a:bodyPr/>
          <a:lstStyle/>
          <a:p>
            <a:r>
              <a:rPr lang="en-GB" dirty="0"/>
              <a:t>Tracing strategies &amp; </a:t>
            </a:r>
            <a:r>
              <a:rPr lang="en-GB" dirty="0" smtClean="0"/>
              <a:t>methods</a:t>
            </a:r>
            <a:endParaRPr lang="en-GB" dirty="0">
              <a:solidFill>
                <a:srgbClr val="00B050"/>
              </a:solidFill>
            </a:endParaRPr>
          </a:p>
        </p:txBody>
      </p:sp>
      <p:sp>
        <p:nvSpPr>
          <p:cNvPr id="7" name="TextBox 6"/>
          <p:cNvSpPr txBox="1"/>
          <p:nvPr/>
        </p:nvSpPr>
        <p:spPr>
          <a:xfrm>
            <a:off x="2063552" y="5910595"/>
            <a:ext cx="3168352" cy="584775"/>
          </a:xfrm>
          <a:prstGeom prst="rect">
            <a:avLst/>
          </a:prstGeom>
          <a:noFill/>
        </p:spPr>
        <p:txBody>
          <a:bodyPr wrap="square" rtlCol="0">
            <a:spAutoFit/>
          </a:bodyPr>
          <a:lstStyle/>
          <a:p>
            <a:r>
              <a:rPr lang="en-GB" sz="1600">
                <a:hlinkClick r:id="rId3"/>
              </a:rPr>
              <a:t>https://www.corona-tracking.info</a:t>
            </a:r>
          </a:p>
          <a:p>
            <a:endParaRPr lang="en-US" sz="1600" dirty="0"/>
          </a:p>
        </p:txBody>
      </p:sp>
      <p:sp>
        <p:nvSpPr>
          <p:cNvPr id="6" name="Slide Number Placeholder 5"/>
          <p:cNvSpPr>
            <a:spLocks noGrp="1"/>
          </p:cNvSpPr>
          <p:nvPr>
            <p:ph type="sldNum" sz="quarter" idx="10"/>
          </p:nvPr>
        </p:nvSpPr>
        <p:spPr/>
        <p:txBody>
          <a:bodyPr/>
          <a:lstStyle/>
          <a:p>
            <a:pPr>
              <a:defRPr/>
            </a:pPr>
            <a:fld id="{84AEDDD6-2727-439E-A96F-E9FD4CA77376}" type="slidenum">
              <a:rPr lang="en-GB" smtClean="0"/>
              <a:pPr>
                <a:defRPr/>
              </a:pPr>
              <a:t>61</a:t>
            </a:fld>
            <a:endParaRPr lang="en-GB" dirty="0"/>
          </a:p>
        </p:txBody>
      </p:sp>
    </p:spTree>
    <p:extLst>
      <p:ext uri="{BB962C8B-B14F-4D97-AF65-F5344CB8AC3E}">
        <p14:creationId xmlns:p14="http://schemas.microsoft.com/office/powerpoint/2010/main" val="31753824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Healthdata (Sciensano)</a:t>
            </a:r>
          </a:p>
        </p:txBody>
      </p:sp>
      <p:sp>
        <p:nvSpPr>
          <p:cNvPr id="3" name="Content Placeholder 2"/>
          <p:cNvSpPr>
            <a:spLocks noGrp="1"/>
          </p:cNvSpPr>
          <p:nvPr>
            <p:ph idx="1"/>
          </p:nvPr>
        </p:nvSpPr>
        <p:spPr/>
        <p:txBody>
          <a:bodyPr/>
          <a:lstStyle/>
          <a:p>
            <a:r>
              <a:rPr lang="en-GB"/>
              <a:t>Database COVID-19 TestResult created by the Belgian Interfederal Committee “Testing and Tracing”</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953" y="2132856"/>
            <a:ext cx="7086094" cy="4009112"/>
          </a:xfrm>
          <a:prstGeom prst="rect">
            <a:avLst/>
          </a:prstGeom>
        </p:spPr>
      </p:pic>
      <p:sp>
        <p:nvSpPr>
          <p:cNvPr id="7" name="Slide Number Placeholder 6"/>
          <p:cNvSpPr>
            <a:spLocks noGrp="1"/>
          </p:cNvSpPr>
          <p:nvPr>
            <p:ph type="sldNum" sz="quarter" idx="10"/>
          </p:nvPr>
        </p:nvSpPr>
        <p:spPr/>
        <p:txBody>
          <a:bodyPr/>
          <a:lstStyle/>
          <a:p>
            <a:pPr>
              <a:defRPr/>
            </a:pPr>
            <a:fld id="{84AEDDD6-2727-439E-A96F-E9FD4CA77376}" type="slidenum">
              <a:rPr lang="en-GB" smtClean="0"/>
              <a:pPr>
                <a:defRPr/>
              </a:pPr>
              <a:t>62</a:t>
            </a:fld>
            <a:endParaRPr lang="en-GB" dirty="0"/>
          </a:p>
        </p:txBody>
      </p:sp>
    </p:spTree>
    <p:extLst>
      <p:ext uri="{BB962C8B-B14F-4D97-AF65-F5344CB8AC3E}">
        <p14:creationId xmlns:p14="http://schemas.microsoft.com/office/powerpoint/2010/main" val="15036259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COVID-19 Call Center</a:t>
            </a:r>
          </a:p>
        </p:txBody>
      </p:sp>
      <p:sp>
        <p:nvSpPr>
          <p:cNvPr id="7" name="Rectangle 6"/>
          <p:cNvSpPr/>
          <p:nvPr/>
        </p:nvSpPr>
        <p:spPr>
          <a:xfrm>
            <a:off x="1991544" y="744344"/>
            <a:ext cx="1296144" cy="366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5560" y="958973"/>
            <a:ext cx="8568952" cy="5908431"/>
          </a:xfrm>
        </p:spPr>
      </p:pic>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63</a:t>
            </a:fld>
            <a:endParaRPr lang="en-GB" dirty="0"/>
          </a:p>
        </p:txBody>
      </p:sp>
    </p:spTree>
    <p:extLst>
      <p:ext uri="{BB962C8B-B14F-4D97-AF65-F5344CB8AC3E}">
        <p14:creationId xmlns:p14="http://schemas.microsoft.com/office/powerpoint/2010/main" val="17194713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Coronalert</a:t>
            </a:r>
          </a:p>
        </p:txBody>
      </p:sp>
      <p:sp>
        <p:nvSpPr>
          <p:cNvPr id="3" name="Content Placeholder 2"/>
          <p:cNvSpPr>
            <a:spLocks noGrp="1"/>
          </p:cNvSpPr>
          <p:nvPr>
            <p:ph idx="1"/>
          </p:nvPr>
        </p:nvSpPr>
        <p:spPr/>
        <p:txBody>
          <a:bodyPr/>
          <a:lstStyle/>
          <a:p>
            <a:r>
              <a:rPr lang="en-GB"/>
              <a:t>Mobile app that helps the citizens to protect each other's and to stop the spread of the coronavirus (Covid-19) with the following features</a:t>
            </a:r>
          </a:p>
          <a:p>
            <a:pPr lvl="1"/>
            <a:r>
              <a:rPr lang="en-GB"/>
              <a:t>finding out if the user has been in close contact with another Coronalert user who has tested positive for the coronavirus, without knowing who he or she is  </a:t>
            </a:r>
          </a:p>
          <a:p>
            <a:pPr lvl="1"/>
            <a:r>
              <a:rPr lang="en-GB"/>
              <a:t>warning anonymously the user's close contacts if the user has tested positive for the coronavirus  </a:t>
            </a:r>
          </a:p>
          <a:p>
            <a:pPr lvl="1"/>
            <a:r>
              <a:rPr lang="en-GB"/>
              <a:t>accelerating together the detection of the contacts  </a:t>
            </a:r>
          </a:p>
          <a:p>
            <a:pPr lvl="1"/>
            <a:r>
              <a:rPr lang="en-GB"/>
              <a:t>de facto help stopping the spread of the virus</a:t>
            </a:r>
          </a:p>
          <a:p>
            <a:r>
              <a:rPr lang="en-GB"/>
              <a:t>Agoria Award 2020 in the category 'Best eGov project’</a:t>
            </a:r>
          </a:p>
          <a:p>
            <a:endParaRPr lang="en-US" dirty="0"/>
          </a:p>
        </p:txBody>
      </p:sp>
      <p:sp>
        <p:nvSpPr>
          <p:cNvPr id="6" name="Slide Number Placeholder 5"/>
          <p:cNvSpPr>
            <a:spLocks noGrp="1"/>
          </p:cNvSpPr>
          <p:nvPr>
            <p:ph type="sldNum" sz="quarter" idx="10"/>
          </p:nvPr>
        </p:nvSpPr>
        <p:spPr/>
        <p:txBody>
          <a:bodyPr/>
          <a:lstStyle/>
          <a:p>
            <a:pPr>
              <a:defRPr/>
            </a:pPr>
            <a:fld id="{84AEDDD6-2727-439E-A96F-E9FD4CA77376}" type="slidenum">
              <a:rPr lang="en-GB" smtClean="0"/>
              <a:pPr>
                <a:defRPr/>
              </a:pPr>
              <a:t>64</a:t>
            </a:fld>
            <a:endParaRPr lang="en-GB" dirty="0"/>
          </a:p>
        </p:txBody>
      </p:sp>
    </p:spTree>
    <p:extLst>
      <p:ext uri="{BB962C8B-B14F-4D97-AF65-F5344CB8AC3E}">
        <p14:creationId xmlns:p14="http://schemas.microsoft.com/office/powerpoint/2010/main" val="13087529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351585" y="836713"/>
            <a:ext cx="722471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65</a:t>
            </a:fld>
            <a:endParaRPr lang="en-GB" dirty="0"/>
          </a:p>
        </p:txBody>
      </p:sp>
    </p:spTree>
    <p:extLst>
      <p:ext uri="{BB962C8B-B14F-4D97-AF65-F5344CB8AC3E}">
        <p14:creationId xmlns:p14="http://schemas.microsoft.com/office/powerpoint/2010/main" val="4296464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Passenger Locator </a:t>
            </a:r>
            <a:r>
              <a:rPr lang="en-GB" dirty="0" smtClean="0"/>
              <a:t>Form</a:t>
            </a:r>
            <a:endParaRPr lang="en-GB" dirty="0">
              <a:solidFill>
                <a:srgbClr val="00B050"/>
              </a:solidFill>
            </a:endParaRPr>
          </a:p>
        </p:txBody>
      </p:sp>
      <p:sp>
        <p:nvSpPr>
          <p:cNvPr id="3" name="Content Placeholder 2"/>
          <p:cNvSpPr>
            <a:spLocks noGrp="1"/>
          </p:cNvSpPr>
          <p:nvPr>
            <p:ph idx="1"/>
          </p:nvPr>
        </p:nvSpPr>
        <p:spPr/>
        <p:txBody>
          <a:bodyPr>
            <a:normAutofit/>
          </a:bodyPr>
          <a:lstStyle/>
          <a:p>
            <a:r>
              <a:rPr lang="en-GB" dirty="0"/>
              <a:t>After a stay abroad a Passenger Locator Form must be completed within 48 hours before the arrival in Belgium</a:t>
            </a:r>
          </a:p>
          <a:p>
            <a:pPr lvl="1"/>
            <a:endParaRPr lang="fr-FR" dirty="0" smtClean="0"/>
          </a:p>
          <a:p>
            <a:endParaRPr lang="en-US"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2" y="2420888"/>
            <a:ext cx="12221716" cy="26750915"/>
          </a:xfrm>
          <a:prstGeom prst="rect">
            <a:avLst/>
          </a:prstGeom>
        </p:spPr>
      </p:pic>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66</a:t>
            </a:fld>
            <a:endParaRPr lang="en-GB" dirty="0"/>
          </a:p>
        </p:txBody>
      </p:sp>
    </p:spTree>
    <p:extLst>
      <p:ext uri="{BB962C8B-B14F-4D97-AF65-F5344CB8AC3E}">
        <p14:creationId xmlns:p14="http://schemas.microsoft.com/office/powerpoint/2010/main" val="230760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3.75E-6 -7.40741E-7 L 0.00195 -3.25231 " pathEditMode="relative" rAng="0" ptsTypes="AA">
                                      <p:cBhvr>
                                        <p:cTn id="6" dur="20000" fill="hold"/>
                                        <p:tgtEl>
                                          <p:spTgt spid="8"/>
                                        </p:tgtEl>
                                        <p:attrNameLst>
                                          <p:attrName>ppt_x</p:attrName>
                                          <p:attrName>ppt_y</p:attrName>
                                        </p:attrNameLst>
                                      </p:cBhvr>
                                      <p:rCtr x="91" y="-16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Central reservation system </a:t>
            </a:r>
            <a:r>
              <a:rPr lang="en-GB" dirty="0" smtClean="0"/>
              <a:t>COV19</a:t>
            </a:r>
            <a:endParaRPr lang="en-GB" dirty="0">
              <a:solidFill>
                <a:srgbClr val="00B050"/>
              </a:solidFill>
            </a:endParaRPr>
          </a:p>
        </p:txBody>
      </p:sp>
      <p:sp>
        <p:nvSpPr>
          <p:cNvPr id="8" name="Content Placeholder 7"/>
          <p:cNvSpPr>
            <a:spLocks noGrp="1"/>
          </p:cNvSpPr>
          <p:nvPr>
            <p:ph idx="1"/>
          </p:nvPr>
        </p:nvSpPr>
        <p:spPr/>
        <p:txBody>
          <a:bodyPr/>
          <a:lstStyle/>
          <a:p>
            <a:r>
              <a:rPr lang="en-GB" dirty="0" err="1"/>
              <a:t>Webapp</a:t>
            </a:r>
            <a:r>
              <a:rPr lang="en-GB" dirty="0"/>
              <a:t> that allows to disclose, by testing centre, the slots still available for the taking of a test</a:t>
            </a:r>
          </a:p>
          <a:p>
            <a:pPr lvl="1"/>
            <a:r>
              <a:rPr lang="en-GB" dirty="0"/>
              <a:t>the test centres in the neighbourhood are visualised on a map so that a user can easily find a test centre</a:t>
            </a:r>
          </a:p>
          <a:p>
            <a:r>
              <a:rPr lang="en-GB" dirty="0"/>
              <a:t>Users can then book a test directly (using the booking system of the test </a:t>
            </a:r>
            <a:r>
              <a:rPr lang="en-GB" dirty="0" err="1"/>
              <a:t>center</a:t>
            </a:r>
            <a:r>
              <a:rPr lang="en-GB" dirty="0"/>
              <a:t>)</a:t>
            </a:r>
          </a:p>
        </p:txBody>
      </p:sp>
      <p:pic>
        <p:nvPicPr>
          <p:cNvPr id="2" name="Picture 1"/>
          <p:cNvPicPr>
            <a:picLocks noChangeAspect="1"/>
          </p:cNvPicPr>
          <p:nvPr/>
        </p:nvPicPr>
        <p:blipFill>
          <a:blip r:embed="rId2"/>
          <a:stretch>
            <a:fillRect/>
          </a:stretch>
        </p:blipFill>
        <p:spPr>
          <a:xfrm>
            <a:off x="2897339" y="3186805"/>
            <a:ext cx="6397321" cy="3194523"/>
          </a:xfrm>
          <a:prstGeom prst="rect">
            <a:avLst/>
          </a:prstGeom>
        </p:spPr>
      </p:pic>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67</a:t>
            </a:fld>
            <a:endParaRPr lang="en-GB" dirty="0"/>
          </a:p>
        </p:txBody>
      </p:sp>
    </p:spTree>
    <p:extLst>
      <p:ext uri="{BB962C8B-B14F-4D97-AF65-F5344CB8AC3E}">
        <p14:creationId xmlns:p14="http://schemas.microsoft.com/office/powerpoint/2010/main" val="1639521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a:solidFill>
                  <a:srgbClr val="087670"/>
                </a:solidFill>
              </a:rPr>
              <a:t>eHealth</a:t>
            </a:r>
            <a:r>
              <a:rPr lang="en-GB" dirty="0" err="1"/>
              <a:t>CreaBis</a:t>
            </a:r>
            <a:r>
              <a:rPr lang="en-GB" dirty="0"/>
              <a:t> </a:t>
            </a:r>
          </a:p>
        </p:txBody>
      </p:sp>
      <p:sp>
        <p:nvSpPr>
          <p:cNvPr id="8" name="Content Placeholder 7"/>
          <p:cNvSpPr>
            <a:spLocks noGrp="1"/>
          </p:cNvSpPr>
          <p:nvPr>
            <p:ph idx="1"/>
          </p:nvPr>
        </p:nvSpPr>
        <p:spPr/>
        <p:txBody>
          <a:bodyPr/>
          <a:lstStyle/>
          <a:p>
            <a:r>
              <a:rPr lang="en-GB" dirty="0"/>
              <a:t>In production since June 2020</a:t>
            </a:r>
          </a:p>
          <a:p>
            <a:endParaRPr lang="en-GB" dirty="0" smtClean="0"/>
          </a:p>
          <a:p>
            <a:r>
              <a:rPr lang="en-GB" dirty="0" smtClean="0"/>
              <a:t>In </a:t>
            </a:r>
            <a:r>
              <a:rPr lang="en-GB" dirty="0"/>
              <a:t>the context of the health crisis, the SSIN (Social Security Identification Number) is a necessary identifier for COVID test prescriptions</a:t>
            </a:r>
          </a:p>
          <a:p>
            <a:pPr lvl="1"/>
            <a:r>
              <a:rPr lang="en-GB" dirty="0"/>
              <a:t>a SSIN refers to </a:t>
            </a:r>
          </a:p>
          <a:p>
            <a:pPr lvl="2"/>
            <a:r>
              <a:rPr lang="en-GB" dirty="0"/>
              <a:t>either the national register number (assigned by the National Register)</a:t>
            </a:r>
          </a:p>
          <a:p>
            <a:pPr lvl="2"/>
            <a:r>
              <a:rPr lang="en-GB" dirty="0"/>
              <a:t>or a BIS number, assigned by the Crossroads Bank for Social Security for people who do not have a national register number (this BIS number is stored in the BIS register)</a:t>
            </a:r>
          </a:p>
          <a:p>
            <a:pPr lvl="1"/>
            <a:r>
              <a:rPr lang="en-GB" dirty="0"/>
              <a:t>it is therefore important that doctors who do not have medical software should be able to create BIS numbers</a:t>
            </a: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68</a:t>
            </a:fld>
            <a:endParaRPr lang="en-GB" dirty="0"/>
          </a:p>
        </p:txBody>
      </p:sp>
    </p:spTree>
    <p:extLst>
      <p:ext uri="{BB962C8B-B14F-4D97-AF65-F5344CB8AC3E}">
        <p14:creationId xmlns:p14="http://schemas.microsoft.com/office/powerpoint/2010/main" val="339978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a:solidFill>
                  <a:srgbClr val="087670"/>
                </a:solidFill>
              </a:rPr>
              <a:t>eHealth</a:t>
            </a:r>
            <a:r>
              <a:rPr lang="en-GB" dirty="0" err="1"/>
              <a:t>CreaBis</a:t>
            </a:r>
            <a:r>
              <a:rPr lang="en-GB" dirty="0"/>
              <a:t> </a:t>
            </a:r>
          </a:p>
        </p:txBody>
      </p:sp>
      <p:sp>
        <p:nvSpPr>
          <p:cNvPr id="8" name="Content Placeholder 7"/>
          <p:cNvSpPr>
            <a:spLocks noGrp="1"/>
          </p:cNvSpPr>
          <p:nvPr>
            <p:ph idx="1"/>
          </p:nvPr>
        </p:nvSpPr>
        <p:spPr/>
        <p:txBody>
          <a:bodyPr/>
          <a:lstStyle/>
          <a:p>
            <a:r>
              <a:rPr lang="en-GB" dirty="0"/>
              <a:t>Who receives a BIS number?</a:t>
            </a:r>
          </a:p>
          <a:p>
            <a:pPr lvl="1"/>
            <a:r>
              <a:rPr lang="en-GB" dirty="0"/>
              <a:t>people who are not registered in the national register, but who nevertheless have close and stable relations with Belgium in various sectors (social security, health, etc</a:t>
            </a:r>
            <a:r>
              <a:rPr lang="en-GB" dirty="0" smtClean="0"/>
              <a:t>.)</a:t>
            </a:r>
            <a:endParaRPr lang="en-GB" dirty="0"/>
          </a:p>
          <a:p>
            <a:pPr lvl="1"/>
            <a:r>
              <a:rPr lang="en-GB" dirty="0"/>
              <a:t>this BIS number can only be created by the doctor in the presence of the patient and on the condition that the patient presents a valid identity document to the doctor</a:t>
            </a:r>
          </a:p>
          <a:p>
            <a:endParaRPr lang="en-GB" dirty="0" smtClean="0"/>
          </a:p>
          <a:p>
            <a:r>
              <a:rPr lang="en-GB" dirty="0" smtClean="0"/>
              <a:t>The </a:t>
            </a:r>
            <a:r>
              <a:rPr lang="en-GB" dirty="0"/>
              <a:t>created BIS number will then be used as a unique identification number in all relations of this person with the Belgian authorities, administrations, health actors</a:t>
            </a: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69</a:t>
            </a:fld>
            <a:endParaRPr lang="en-GB" dirty="0"/>
          </a:p>
        </p:txBody>
      </p:sp>
    </p:spTree>
    <p:extLst>
      <p:ext uri="{BB962C8B-B14F-4D97-AF65-F5344CB8AC3E}">
        <p14:creationId xmlns:p14="http://schemas.microsoft.com/office/powerpoint/2010/main" val="1186689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5374"/>
            <a:ext cx="10972800" cy="929984"/>
          </a:xfrm>
        </p:spPr>
        <p:txBody>
          <a:bodyPr/>
          <a:lstStyle/>
          <a:p>
            <a:r>
              <a:rPr lang="en-GB"/>
              <a:t>Some figures</a:t>
            </a:r>
          </a:p>
        </p:txBody>
      </p:sp>
      <p:grpSp>
        <p:nvGrpSpPr>
          <p:cNvPr id="42" name="Group 41"/>
          <p:cNvGrpSpPr/>
          <p:nvPr/>
        </p:nvGrpSpPr>
        <p:grpSpPr>
          <a:xfrm>
            <a:off x="8084709" y="1362072"/>
            <a:ext cx="1305164" cy="1531404"/>
            <a:chOff x="4073398" y="818701"/>
            <a:chExt cx="2320290" cy="272249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598" y="818701"/>
              <a:ext cx="1274918" cy="1416202"/>
            </a:xfrm>
            <a:prstGeom prst="rect">
              <a:avLst/>
            </a:prstGeom>
          </p:spPr>
        </p:pic>
        <p:sp>
          <p:nvSpPr>
            <p:cNvPr id="12" name="Rectangle 11"/>
            <p:cNvSpPr/>
            <p:nvPr/>
          </p:nvSpPr>
          <p:spPr>
            <a:xfrm>
              <a:off x="4073398" y="2337449"/>
              <a:ext cx="2320290" cy="1203748"/>
            </a:xfrm>
            <a:prstGeom prst="rect">
              <a:avLst/>
            </a:prstGeom>
          </p:spPr>
          <p:txBody>
            <a:bodyPr wrap="none">
              <a:spAutoFit/>
            </a:bodyPr>
            <a:lstStyle/>
            <a:p>
              <a:pPr algn="ctr"/>
              <a:r>
                <a:rPr lang="en-GB" sz="1600" b="1" dirty="0">
                  <a:solidFill>
                    <a:srgbClr val="4A6C5B"/>
                  </a:solidFill>
                  <a:latin typeface="Arial" panose="020B0604020202020204" pitchFamily="34" charset="0"/>
                  <a:cs typeface="Arial" panose="020B0604020202020204" pitchFamily="34" charset="0"/>
                </a:rPr>
                <a:t>620 million </a:t>
              </a:r>
            </a:p>
            <a:p>
              <a:pPr algn="ctr"/>
              <a:r>
                <a:rPr lang="en-GB" sz="1100" b="1" dirty="0">
                  <a:solidFill>
                    <a:srgbClr val="4A6C5B"/>
                  </a:solidFill>
                  <a:latin typeface="Arial" panose="020B0604020202020204" pitchFamily="34" charset="0"/>
                  <a:cs typeface="Arial" panose="020B0604020202020204" pitchFamily="34" charset="0"/>
                </a:rPr>
                <a:t>messages/year</a:t>
              </a:r>
            </a:p>
            <a:p>
              <a:pPr algn="ctr"/>
              <a:r>
                <a:rPr lang="en-GB" sz="1100" b="1" dirty="0">
                  <a:solidFill>
                    <a:srgbClr val="4A6C5B"/>
                  </a:solidFill>
                  <a:latin typeface="Arial" panose="020B0604020202020204" pitchFamily="34" charset="0"/>
                  <a:cs typeface="Arial" panose="020B0604020202020204" pitchFamily="34" charset="0"/>
                </a:rPr>
                <a:t>via </a:t>
              </a:r>
              <a:r>
                <a:rPr lang="en-GB" sz="1100" b="1" dirty="0" err="1">
                  <a:solidFill>
                    <a:srgbClr val="087670"/>
                  </a:solidFill>
                  <a:latin typeface="Arial" panose="020B0604020202020204" pitchFamily="34" charset="0"/>
                  <a:cs typeface="Arial" panose="020B0604020202020204" pitchFamily="34" charset="0"/>
                </a:rPr>
                <a:t>eHealth</a:t>
              </a:r>
              <a:r>
                <a:rPr lang="en-GB" sz="1100" b="1" dirty="0" err="1">
                  <a:solidFill>
                    <a:srgbClr val="4A6C5B"/>
                  </a:solidFill>
                  <a:latin typeface="Arial" panose="020B0604020202020204" pitchFamily="34" charset="0"/>
                  <a:cs typeface="Arial" panose="020B0604020202020204" pitchFamily="34" charset="0"/>
                </a:rPr>
                <a:t>Box</a:t>
              </a:r>
              <a:endParaRPr lang="en-GB" sz="1100" b="1" dirty="0">
                <a:solidFill>
                  <a:srgbClr val="4A6C5B"/>
                </a:solidFill>
                <a:latin typeface="Arial" panose="020B0604020202020204" pitchFamily="34" charset="0"/>
                <a:cs typeface="Arial" panose="020B0604020202020204" pitchFamily="34" charset="0"/>
              </a:endParaRPr>
            </a:p>
          </p:txBody>
        </p:sp>
      </p:grpSp>
      <p:grpSp>
        <p:nvGrpSpPr>
          <p:cNvPr id="43" name="Group 42"/>
          <p:cNvGrpSpPr/>
          <p:nvPr/>
        </p:nvGrpSpPr>
        <p:grpSpPr>
          <a:xfrm>
            <a:off x="5172937" y="1344746"/>
            <a:ext cx="2220481" cy="1652206"/>
            <a:chOff x="6727323" y="814615"/>
            <a:chExt cx="3947520" cy="2937251"/>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5586" y="814615"/>
              <a:ext cx="1829571" cy="1829570"/>
            </a:xfrm>
            <a:prstGeom prst="rect">
              <a:avLst/>
            </a:prstGeom>
          </p:spPr>
        </p:pic>
        <p:sp>
          <p:nvSpPr>
            <p:cNvPr id="15" name="Rectangle 14"/>
            <p:cNvSpPr/>
            <p:nvPr/>
          </p:nvSpPr>
          <p:spPr>
            <a:xfrm>
              <a:off x="6727323" y="2548120"/>
              <a:ext cx="3947520" cy="1203746"/>
            </a:xfrm>
            <a:prstGeom prst="rect">
              <a:avLst/>
            </a:prstGeom>
          </p:spPr>
          <p:txBody>
            <a:bodyPr wrap="none">
              <a:spAutoFit/>
            </a:bodyPr>
            <a:lstStyle/>
            <a:p>
              <a:pPr algn="ctr"/>
              <a:r>
                <a:rPr lang="en-GB" sz="1600" b="1">
                  <a:solidFill>
                    <a:srgbClr val="4A6C5B"/>
                  </a:solidFill>
                  <a:latin typeface="Arial" panose="020B0604020202020204" pitchFamily="34" charset="0"/>
                  <a:cs typeface="Arial" panose="020B0604020202020204" pitchFamily="34" charset="0"/>
                </a:rPr>
                <a:t>+97%</a:t>
              </a:r>
              <a:r>
                <a:rPr lang="en-GB" sz="2000" b="1">
                  <a:solidFill>
                    <a:srgbClr val="4A6C5B"/>
                  </a:solidFill>
                  <a:latin typeface="Arial" panose="020B0604020202020204" pitchFamily="34" charset="0"/>
                  <a:cs typeface="Arial" panose="020B0604020202020204" pitchFamily="34" charset="0"/>
                </a:rPr>
                <a:t/>
              </a:r>
              <a:br>
                <a:rPr lang="en-GB" sz="2000" b="1">
                  <a:solidFill>
                    <a:srgbClr val="4A6C5B"/>
                  </a:solidFill>
                  <a:latin typeface="Arial" panose="020B0604020202020204" pitchFamily="34" charset="0"/>
                  <a:cs typeface="Arial" panose="020B0604020202020204" pitchFamily="34" charset="0"/>
                </a:rPr>
              </a:br>
              <a:r>
                <a:rPr lang="en-GB" sz="1100" b="1">
                  <a:solidFill>
                    <a:srgbClr val="4A6C5B"/>
                  </a:solidFill>
                  <a:latin typeface="Arial" panose="020B0604020202020204" pitchFamily="34" charset="0"/>
                  <a:cs typeface="Arial" panose="020B0604020202020204" pitchFamily="34" charset="0"/>
                </a:rPr>
                <a:t>general practitioners </a:t>
              </a:r>
            </a:p>
            <a:p>
              <a:pPr algn="ctr"/>
              <a:r>
                <a:rPr lang="en-GB" sz="1100" b="1">
                  <a:solidFill>
                    <a:srgbClr val="4A6C5B"/>
                  </a:solidFill>
                  <a:latin typeface="Arial" panose="020B0604020202020204" pitchFamily="34" charset="0"/>
                  <a:cs typeface="Arial" panose="020B0604020202020204" pitchFamily="34" charset="0"/>
                </a:rPr>
                <a:t>use online health tools</a:t>
              </a:r>
            </a:p>
          </p:txBody>
        </p:sp>
      </p:grpSp>
      <p:grpSp>
        <p:nvGrpSpPr>
          <p:cNvPr id="3" name="Group 2"/>
          <p:cNvGrpSpPr/>
          <p:nvPr/>
        </p:nvGrpSpPr>
        <p:grpSpPr>
          <a:xfrm>
            <a:off x="7293977" y="3292155"/>
            <a:ext cx="2886629" cy="1647822"/>
            <a:chOff x="4532721" y="4860280"/>
            <a:chExt cx="5131784" cy="2929461"/>
          </a:xfrm>
        </p:grpSpPr>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9206" y="4860280"/>
              <a:ext cx="2323125" cy="1240847"/>
            </a:xfrm>
            <a:prstGeom prst="rect">
              <a:avLst/>
            </a:prstGeom>
          </p:spPr>
        </p:pic>
        <p:sp>
          <p:nvSpPr>
            <p:cNvPr id="26" name="Rectangle 25"/>
            <p:cNvSpPr/>
            <p:nvPr/>
          </p:nvSpPr>
          <p:spPr>
            <a:xfrm>
              <a:off x="4532721" y="6285055"/>
              <a:ext cx="5131784" cy="1504686"/>
            </a:xfrm>
            <a:prstGeom prst="rect">
              <a:avLst/>
            </a:prstGeom>
          </p:spPr>
          <p:txBody>
            <a:bodyPr wrap="square">
              <a:spAutoFit/>
            </a:bodyPr>
            <a:lstStyle/>
            <a:p>
              <a:pPr algn="ctr"/>
              <a:r>
                <a:rPr lang="en-GB" sz="1600" b="1">
                  <a:solidFill>
                    <a:srgbClr val="4A6C5B"/>
                  </a:solidFill>
                  <a:latin typeface="Arial" panose="020B0604020202020204" pitchFamily="34" charset="0"/>
                  <a:cs typeface="Arial" panose="020B0604020202020204" pitchFamily="34" charset="0"/>
                </a:rPr>
                <a:t>3.9 million</a:t>
              </a:r>
            </a:p>
            <a:p>
              <a:pPr algn="ctr"/>
              <a:r>
                <a:rPr lang="en-GB" sz="1100" b="1">
                  <a:solidFill>
                    <a:srgbClr val="4A6C5B"/>
                  </a:solidFill>
                  <a:latin typeface="Arial" panose="020B0604020202020204" pitchFamily="34" charset="0"/>
                  <a:cs typeface="Arial" panose="020B0604020202020204" pitchFamily="34" charset="0"/>
                </a:rPr>
                <a:t>Belgian patients with electronic health file in health vaults  </a:t>
              </a:r>
            </a:p>
          </p:txBody>
        </p:sp>
      </p:grpSp>
      <p:grpSp>
        <p:nvGrpSpPr>
          <p:cNvPr id="41" name="Group 40"/>
          <p:cNvGrpSpPr/>
          <p:nvPr/>
        </p:nvGrpSpPr>
        <p:grpSpPr>
          <a:xfrm>
            <a:off x="2202729" y="1261822"/>
            <a:ext cx="2172390" cy="1663122"/>
            <a:chOff x="72029" y="598714"/>
            <a:chExt cx="3862027" cy="2956662"/>
          </a:xfrm>
        </p:grpSpPr>
        <p:grpSp>
          <p:nvGrpSpPr>
            <p:cNvPr id="13" name="Group 12"/>
            <p:cNvGrpSpPr/>
            <p:nvPr/>
          </p:nvGrpSpPr>
          <p:grpSpPr>
            <a:xfrm>
              <a:off x="866130" y="598714"/>
              <a:ext cx="1973439" cy="1614997"/>
              <a:chOff x="660507" y="708577"/>
              <a:chExt cx="1973439" cy="1614997"/>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507" y="708577"/>
                <a:ext cx="1973439" cy="1614997"/>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39497" t="36834" r="39089" b="37666"/>
              <a:stretch/>
            </p:blipFill>
            <p:spPr>
              <a:xfrm>
                <a:off x="1322022" y="877528"/>
                <a:ext cx="844551" cy="823033"/>
              </a:xfrm>
              <a:prstGeom prst="rect">
                <a:avLst/>
              </a:prstGeom>
            </p:spPr>
          </p:pic>
        </p:grpSp>
        <p:sp>
          <p:nvSpPr>
            <p:cNvPr id="40" name="Rectangle 39"/>
            <p:cNvSpPr/>
            <p:nvPr/>
          </p:nvSpPr>
          <p:spPr>
            <a:xfrm>
              <a:off x="72029" y="2351628"/>
              <a:ext cx="3862027" cy="1203748"/>
            </a:xfrm>
            <a:prstGeom prst="rect">
              <a:avLst/>
            </a:prstGeom>
          </p:spPr>
          <p:txBody>
            <a:bodyPr wrap="none">
              <a:spAutoFit/>
            </a:bodyPr>
            <a:lstStyle/>
            <a:p>
              <a:pPr algn="ctr"/>
              <a:r>
                <a:rPr lang="en-GB" sz="1600" b="1" dirty="0">
                  <a:solidFill>
                    <a:srgbClr val="4A6C5B"/>
                  </a:solidFill>
                  <a:latin typeface="Arial" panose="020B0604020202020204" pitchFamily="34" charset="0"/>
                  <a:cs typeface="Arial" panose="020B0604020202020204" pitchFamily="34" charset="0"/>
                </a:rPr>
                <a:t>&gt;86,4%</a:t>
              </a:r>
            </a:p>
            <a:p>
              <a:pPr algn="ctr"/>
              <a:r>
                <a:rPr lang="en-GB" sz="1100" b="1" dirty="0">
                  <a:solidFill>
                    <a:srgbClr val="4A6C5B"/>
                  </a:solidFill>
                  <a:latin typeface="Arial" panose="020B0604020202020204" pitchFamily="34" charset="0"/>
                  <a:cs typeface="Arial" panose="020B0604020202020204" pitchFamily="34" charset="0"/>
                </a:rPr>
                <a:t>Belgian citizens have given
</a:t>
              </a:r>
              <a:r>
                <a:rPr lang="en-GB" sz="1100" b="1" dirty="0" smtClean="0">
                  <a:solidFill>
                    <a:srgbClr val="4A6C5B"/>
                  </a:solidFill>
                  <a:latin typeface="Arial" panose="020B0604020202020204" pitchFamily="34" charset="0"/>
                  <a:cs typeface="Arial" panose="020B0604020202020204" pitchFamily="34" charset="0"/>
                </a:rPr>
                <a:t>their </a:t>
              </a:r>
              <a:r>
                <a:rPr lang="en-GB" sz="1100" b="1" dirty="0">
                  <a:solidFill>
                    <a:srgbClr val="4A6C5B"/>
                  </a:solidFill>
                  <a:latin typeface="Arial" panose="020B0604020202020204" pitchFamily="34" charset="0"/>
                  <a:cs typeface="Arial" panose="020B0604020202020204" pitchFamily="34" charset="0"/>
                </a:rPr>
                <a:t>consent for data sharing</a:t>
              </a:r>
            </a:p>
          </p:txBody>
        </p:sp>
      </p:grpSp>
      <p:grpSp>
        <p:nvGrpSpPr>
          <p:cNvPr id="10" name="Group 9"/>
          <p:cNvGrpSpPr/>
          <p:nvPr/>
        </p:nvGrpSpPr>
        <p:grpSpPr>
          <a:xfrm>
            <a:off x="2013574" y="3292155"/>
            <a:ext cx="2550699" cy="1610201"/>
            <a:chOff x="2636445" y="3310960"/>
            <a:chExt cx="2550699" cy="1610201"/>
          </a:xfrm>
        </p:grpSpPr>
        <p:grpSp>
          <p:nvGrpSpPr>
            <p:cNvPr id="35" name="Group 34"/>
            <p:cNvGrpSpPr/>
            <p:nvPr/>
          </p:nvGrpSpPr>
          <p:grpSpPr>
            <a:xfrm>
              <a:off x="3071367" y="4205658"/>
              <a:ext cx="652612" cy="702050"/>
              <a:chOff x="-253508" y="4873479"/>
              <a:chExt cx="1160198" cy="1248088"/>
            </a:xfrm>
          </p:grpSpPr>
          <p:pic>
            <p:nvPicPr>
              <p:cNvPr id="19" name="Picture 18"/>
              <p:cNvPicPr>
                <a:picLocks noChangeAspect="1"/>
              </p:cNvPicPr>
              <p:nvPr/>
            </p:nvPicPr>
            <p:blipFill>
              <a:blip r:embed="rId8" cstate="print">
                <a:extLst>
                  <a:ext uri="{BEBA8EAE-BF5A-486C-A8C5-ECC9F3942E4B}">
                    <a14:imgProps xmlns:a14="http://schemas.microsoft.com/office/drawing/2010/main">
                      <a14:imgLayer r:embed="rId9">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25597" y="4873479"/>
                <a:ext cx="932287" cy="932287"/>
              </a:xfrm>
              <a:prstGeom prst="rect">
                <a:avLst/>
              </a:prstGeom>
            </p:spPr>
          </p:pic>
          <p:sp>
            <p:nvSpPr>
              <p:cNvPr id="21" name="Rectangle 20"/>
              <p:cNvSpPr/>
              <p:nvPr/>
            </p:nvSpPr>
            <p:spPr>
              <a:xfrm>
                <a:off x="-253508" y="5656483"/>
                <a:ext cx="1094886" cy="465084"/>
              </a:xfrm>
              <a:prstGeom prst="rect">
                <a:avLst/>
              </a:prstGeom>
            </p:spPr>
            <p:txBody>
              <a:bodyPr wrap="none">
                <a:spAutoFit/>
              </a:bodyPr>
              <a:lstStyle/>
              <a:p>
                <a:r>
                  <a:rPr lang="en-GB" sz="1100" b="1">
                    <a:solidFill>
                      <a:srgbClr val="4A6C5B"/>
                    </a:solidFill>
                    <a:latin typeface="Arial" panose="020B0604020202020204" pitchFamily="34" charset="0"/>
                    <a:cs typeface="Arial" panose="020B0604020202020204" pitchFamily="34" charset="0"/>
                  </a:rPr>
                  <a:t>29.019</a:t>
                </a:r>
              </a:p>
            </p:txBody>
          </p:sp>
        </p:grpSp>
        <p:grpSp>
          <p:nvGrpSpPr>
            <p:cNvPr id="37" name="Group 36"/>
            <p:cNvGrpSpPr/>
            <p:nvPr/>
          </p:nvGrpSpPr>
          <p:grpSpPr>
            <a:xfrm>
              <a:off x="3856029" y="4205657"/>
              <a:ext cx="602264" cy="715504"/>
              <a:chOff x="2436488" y="4873477"/>
              <a:chExt cx="1070691" cy="1272006"/>
            </a:xfrm>
          </p:grpSpPr>
          <p:pic>
            <p:nvPicPr>
              <p:cNvPr id="20" name="Picture 19"/>
              <p:cNvPicPr>
                <a:picLocks noChangeAspect="1"/>
              </p:cNvPicPr>
              <p:nvPr/>
            </p:nvPicPr>
            <p:blipFill>
              <a:blip r:embed="rId10" cstate="print">
                <a:extLst>
                  <a:ext uri="{BEBA8EAE-BF5A-486C-A8C5-ECC9F3942E4B}">
                    <a14:imgProps xmlns:a14="http://schemas.microsoft.com/office/drawing/2010/main">
                      <a14:imgLayer r:embed="rId11">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2491629" y="4873477"/>
                <a:ext cx="1015550" cy="1015549"/>
              </a:xfrm>
              <a:prstGeom prst="rect">
                <a:avLst/>
              </a:prstGeom>
            </p:spPr>
          </p:pic>
          <p:sp>
            <p:nvSpPr>
              <p:cNvPr id="22" name="Rectangle 21"/>
              <p:cNvSpPr/>
              <p:nvPr/>
            </p:nvSpPr>
            <p:spPr>
              <a:xfrm>
                <a:off x="2436488" y="5680399"/>
                <a:ext cx="955248" cy="465084"/>
              </a:xfrm>
              <a:prstGeom prst="rect">
                <a:avLst/>
              </a:prstGeom>
            </p:spPr>
            <p:txBody>
              <a:bodyPr wrap="none">
                <a:spAutoFit/>
              </a:bodyPr>
              <a:lstStyle/>
              <a:p>
                <a:r>
                  <a:rPr lang="en-GB" sz="1100" b="1">
                    <a:solidFill>
                      <a:srgbClr val="4A6C5B"/>
                    </a:solidFill>
                    <a:latin typeface="Arial" panose="020B0604020202020204" pitchFamily="34" charset="0"/>
                    <a:cs typeface="Arial" panose="020B0604020202020204" pitchFamily="34" charset="0"/>
                  </a:rPr>
                  <a:t>4.800</a:t>
                </a:r>
              </a:p>
            </p:txBody>
          </p:sp>
        </p:grpSp>
        <p:grpSp>
          <p:nvGrpSpPr>
            <p:cNvPr id="38" name="Group 37"/>
            <p:cNvGrpSpPr/>
            <p:nvPr/>
          </p:nvGrpSpPr>
          <p:grpSpPr>
            <a:xfrm>
              <a:off x="2957850" y="3563342"/>
              <a:ext cx="1907895" cy="679815"/>
              <a:chOff x="1745562" y="5934586"/>
              <a:chExt cx="2496044" cy="889123"/>
            </a:xfrm>
          </p:grpSpPr>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8714" y="5934586"/>
                <a:ext cx="427673" cy="405050"/>
              </a:xfrm>
              <a:prstGeom prst="rect">
                <a:avLst/>
              </a:prstGeom>
            </p:spPr>
          </p:pic>
          <p:sp>
            <p:nvSpPr>
              <p:cNvPr id="24" name="Rectangle 23"/>
              <p:cNvSpPr/>
              <p:nvPr/>
            </p:nvSpPr>
            <p:spPr>
              <a:xfrm>
                <a:off x="1745562" y="6380918"/>
                <a:ext cx="2496044" cy="442791"/>
              </a:xfrm>
              <a:prstGeom prst="rect">
                <a:avLst/>
              </a:prstGeom>
            </p:spPr>
            <p:txBody>
              <a:bodyPr wrap="none">
                <a:spAutoFit/>
              </a:bodyPr>
              <a:lstStyle/>
              <a:p>
                <a:pPr algn="ctr"/>
                <a:r>
                  <a:rPr lang="en-GB" sz="1600" b="1">
                    <a:solidFill>
                      <a:srgbClr val="4A6C5B"/>
                    </a:solidFill>
                    <a:latin typeface="Arial" panose="020B0604020202020204" pitchFamily="34" charset="0"/>
                    <a:cs typeface="Arial" panose="020B0604020202020204" pitchFamily="34" charset="0"/>
                  </a:rPr>
                  <a:t>19 million/month</a:t>
                </a:r>
              </a:p>
            </p:txBody>
          </p:sp>
        </p:grpSp>
        <p:sp>
          <p:nvSpPr>
            <p:cNvPr id="47" name="Rectangle 46"/>
            <p:cNvSpPr/>
            <p:nvPr/>
          </p:nvSpPr>
          <p:spPr>
            <a:xfrm>
              <a:off x="2636445" y="3310960"/>
              <a:ext cx="2550699" cy="307777"/>
            </a:xfrm>
            <a:prstGeom prst="rect">
              <a:avLst/>
            </a:prstGeom>
            <a:solidFill>
              <a:srgbClr val="4A6C5B"/>
            </a:solidFill>
          </p:spPr>
          <p:txBody>
            <a:bodyPr wrap="none">
              <a:spAutoFit/>
            </a:bodyPr>
            <a:lstStyle/>
            <a:p>
              <a:pPr algn="ctr"/>
              <a:r>
                <a:rPr lang="en-GB" sz="1400" b="1">
                  <a:solidFill>
                    <a:schemeClr val="bg1"/>
                  </a:solidFill>
                  <a:latin typeface="Arial" panose="020B0604020202020204" pitchFamily="34" charset="0"/>
                  <a:cs typeface="Arial" panose="020B0604020202020204" pitchFamily="34" charset="0"/>
                </a:rPr>
                <a:t>Electronic prescriptions</a:t>
              </a:r>
            </a:p>
          </p:txBody>
        </p:sp>
      </p:grpSp>
      <p:grpSp>
        <p:nvGrpSpPr>
          <p:cNvPr id="16" name="Group 15"/>
          <p:cNvGrpSpPr/>
          <p:nvPr/>
        </p:nvGrpSpPr>
        <p:grpSpPr>
          <a:xfrm>
            <a:off x="4367808" y="4725144"/>
            <a:ext cx="3358217" cy="1766959"/>
            <a:chOff x="4042167" y="4113743"/>
            <a:chExt cx="3358217" cy="1766959"/>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60440" y="4113743"/>
              <a:ext cx="1062151" cy="1088454"/>
            </a:xfrm>
            <a:prstGeom prst="rect">
              <a:avLst/>
            </a:prstGeom>
          </p:spPr>
        </p:pic>
        <p:sp>
          <p:nvSpPr>
            <p:cNvPr id="5" name="Rectangle 4"/>
            <p:cNvSpPr/>
            <p:nvPr/>
          </p:nvSpPr>
          <p:spPr>
            <a:xfrm>
              <a:off x="4042167" y="5034316"/>
              <a:ext cx="3358217" cy="846386"/>
            </a:xfrm>
            <a:prstGeom prst="rect">
              <a:avLst/>
            </a:prstGeom>
          </p:spPr>
          <p:txBody>
            <a:bodyPr wrap="square">
              <a:spAutoFit/>
            </a:bodyPr>
            <a:lstStyle/>
            <a:p>
              <a:pPr lvl="1" algn="ctr"/>
              <a:r>
                <a:rPr lang="en-GB" sz="1600" b="1">
                  <a:solidFill>
                    <a:srgbClr val="4A6C5B"/>
                  </a:solidFill>
                  <a:latin typeface="Arial" panose="020B0604020202020204" pitchFamily="34" charset="0"/>
                  <a:cs typeface="Arial" panose="020B0604020202020204" pitchFamily="34" charset="0"/>
                </a:rPr>
                <a:t>215 million</a:t>
              </a:r>
            </a:p>
            <a:p>
              <a:pPr lvl="1" algn="ctr"/>
              <a:r>
                <a:rPr lang="en-GB" sz="1100" b="1">
                  <a:solidFill>
                    <a:srgbClr val="4A6C5B"/>
                  </a:solidFill>
                  <a:latin typeface="Arial" panose="020B0604020202020204" pitchFamily="34" charset="0"/>
                  <a:cs typeface="Arial" panose="020B0604020202020204" pitchFamily="34" charset="0"/>
                </a:rPr>
                <a:t>electronic documents available at hospitals and clinical labs</a:t>
              </a:r>
            </a:p>
          </p:txBody>
        </p:sp>
      </p:grpSp>
      <p:grpSp>
        <p:nvGrpSpPr>
          <p:cNvPr id="17" name="Group 16"/>
          <p:cNvGrpSpPr/>
          <p:nvPr/>
        </p:nvGrpSpPr>
        <p:grpSpPr>
          <a:xfrm>
            <a:off x="5346343" y="3203366"/>
            <a:ext cx="1631103" cy="1327309"/>
            <a:chOff x="5490116" y="2913140"/>
            <a:chExt cx="1631103" cy="1327309"/>
          </a:xfrm>
        </p:grpSpPr>
        <p:sp>
          <p:nvSpPr>
            <p:cNvPr id="29" name="Rectangle 28"/>
            <p:cNvSpPr/>
            <p:nvPr/>
          </p:nvSpPr>
          <p:spPr>
            <a:xfrm>
              <a:off x="5490116" y="3563341"/>
              <a:ext cx="1631103" cy="677108"/>
            </a:xfrm>
            <a:prstGeom prst="rect">
              <a:avLst/>
            </a:prstGeom>
          </p:spPr>
          <p:txBody>
            <a:bodyPr wrap="square">
              <a:spAutoFit/>
            </a:bodyPr>
            <a:lstStyle/>
            <a:p>
              <a:pPr algn="ctr"/>
              <a:r>
                <a:rPr lang="en-GB" sz="1600" b="1">
                  <a:solidFill>
                    <a:srgbClr val="4A6C5B"/>
                  </a:solidFill>
                  <a:latin typeface="Arial" panose="020B0604020202020204" pitchFamily="34" charset="0"/>
                  <a:cs typeface="Arial" panose="020B0604020202020204" pitchFamily="34" charset="0"/>
                </a:rPr>
                <a:t>18.000.000.000</a:t>
              </a:r>
            </a:p>
            <a:p>
              <a:pPr algn="ctr"/>
              <a:r>
                <a:rPr lang="en-GB" sz="1100" b="1">
                  <a:solidFill>
                    <a:srgbClr val="4A6C5B"/>
                  </a:solidFill>
                  <a:latin typeface="Arial" panose="020B0604020202020204" pitchFamily="34" charset="0"/>
                  <a:cs typeface="Arial" panose="020B0604020202020204" pitchFamily="34" charset="0"/>
                </a:rPr>
                <a:t>electronic transactions</a:t>
              </a:r>
            </a:p>
          </p:txBody>
        </p:sp>
        <p:pic>
          <p:nvPicPr>
            <p:cNvPr id="8" name="Picture 7"/>
            <p:cNvPicPr>
              <a:picLocks noChangeAspect="1"/>
            </p:cNvPicPr>
            <p:nvPr/>
          </p:nvPicPr>
          <p:blipFill>
            <a:blip r:embed="rId14"/>
            <a:stretch>
              <a:fillRect/>
            </a:stretch>
          </p:blipFill>
          <p:spPr>
            <a:xfrm>
              <a:off x="5927986" y="2913140"/>
              <a:ext cx="986904" cy="637115"/>
            </a:xfrm>
            <a:prstGeom prst="rect">
              <a:avLst/>
            </a:prstGeom>
          </p:spPr>
        </p:pic>
      </p:grpSp>
      <p:sp>
        <p:nvSpPr>
          <p:cNvPr id="27" name="Slide Number Placeholder 26"/>
          <p:cNvSpPr>
            <a:spLocks noGrp="1"/>
          </p:cNvSpPr>
          <p:nvPr>
            <p:ph type="sldNum" sz="quarter" idx="12"/>
          </p:nvPr>
        </p:nvSpPr>
        <p:spPr/>
        <p:txBody>
          <a:bodyPr/>
          <a:lstStyle/>
          <a:p>
            <a:pPr>
              <a:defRPr/>
            </a:pPr>
            <a:fld id="{97CCC5E9-F9D9-46F9-AA92-085E1A182B77}" type="slidenum">
              <a:rPr lang="en-GB" smtClean="0"/>
              <a:pPr>
                <a:defRPr/>
              </a:pPr>
              <a:t>7</a:t>
            </a:fld>
            <a:endParaRPr lang="en-GB" dirty="0"/>
          </a:p>
        </p:txBody>
      </p:sp>
    </p:spTree>
    <p:extLst>
      <p:ext uri="{BB962C8B-B14F-4D97-AF65-F5344CB8AC3E}">
        <p14:creationId xmlns:p14="http://schemas.microsoft.com/office/powerpoint/2010/main" val="23645047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Corona Test prescription &amp; Consultation</a:t>
            </a:r>
          </a:p>
        </p:txBody>
      </p:sp>
      <p:sp>
        <p:nvSpPr>
          <p:cNvPr id="8" name="Content Placeholder 7"/>
          <p:cNvSpPr>
            <a:spLocks noGrp="1"/>
          </p:cNvSpPr>
          <p:nvPr>
            <p:ph idx="1"/>
          </p:nvPr>
        </p:nvSpPr>
        <p:spPr/>
        <p:txBody>
          <a:bodyPr/>
          <a:lstStyle/>
          <a:p>
            <a:r>
              <a:rPr lang="en-GB" dirty="0" smtClean="0"/>
              <a:t>Permits </a:t>
            </a:r>
            <a:r>
              <a:rPr lang="en-GB" dirty="0"/>
              <a:t>company doctors and </a:t>
            </a:r>
            <a:r>
              <a:rPr lang="en-GB" dirty="0" err="1"/>
              <a:t>collectivity</a:t>
            </a:r>
            <a:r>
              <a:rPr lang="en-GB" dirty="0"/>
              <a:t> </a:t>
            </a:r>
            <a:r>
              <a:rPr lang="en-GB" dirty="0" smtClean="0"/>
              <a:t>doctors to prescribe a COVID-19 test and consult the test results</a:t>
            </a:r>
            <a:endParaRPr lang="en-GB" dirty="0"/>
          </a:p>
          <a:p>
            <a:endParaRPr lang="en-GB" dirty="0" smtClean="0"/>
          </a:p>
          <a:p>
            <a:r>
              <a:rPr lang="en-GB" dirty="0" smtClean="0"/>
              <a:t>Functions</a:t>
            </a:r>
            <a:endParaRPr lang="en-GB" dirty="0"/>
          </a:p>
          <a:p>
            <a:pPr lvl="1"/>
            <a:r>
              <a:rPr lang="en-GB" dirty="0"/>
              <a:t>request for a </a:t>
            </a:r>
            <a:r>
              <a:rPr lang="en-GB" dirty="0" smtClean="0"/>
              <a:t>COVID-19 test </a:t>
            </a:r>
            <a:r>
              <a:rPr lang="en-GB" dirty="0"/>
              <a:t>for people in the doctor's company or </a:t>
            </a:r>
            <a:r>
              <a:rPr lang="en-GB" dirty="0" err="1"/>
              <a:t>collectivity</a:t>
            </a:r>
            <a:r>
              <a:rPr lang="en-GB" dirty="0"/>
              <a:t> who are considered high-risk contacts for whom a test is required</a:t>
            </a:r>
          </a:p>
          <a:p>
            <a:pPr lvl="1"/>
            <a:r>
              <a:rPr lang="en-GB" dirty="0"/>
              <a:t>requesting a test from a laboratory; if the doctor collects the test himself, he can request the analysis from the </a:t>
            </a:r>
            <a:r>
              <a:rPr lang="en-GB" dirty="0" smtClean="0"/>
              <a:t>laboratory</a:t>
            </a:r>
          </a:p>
          <a:p>
            <a:pPr lvl="1"/>
            <a:r>
              <a:rPr lang="en-GB" dirty="0" smtClean="0"/>
              <a:t>communicating the result of a rapid test</a:t>
            </a:r>
            <a:endParaRPr lang="en-GB" dirty="0"/>
          </a:p>
          <a:p>
            <a:pPr lvl="1"/>
            <a:r>
              <a:rPr lang="en-GB" dirty="0"/>
              <a:t>consultation: the doctor has access to a detailed list of all requests and results for patients linked to his/her company or </a:t>
            </a:r>
            <a:r>
              <a:rPr lang="en-GB" dirty="0" err="1"/>
              <a:t>collectivity</a:t>
            </a:r>
            <a:r>
              <a:rPr lang="en-GB" dirty="0"/>
              <a:t> </a:t>
            </a: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70</a:t>
            </a:fld>
            <a:endParaRPr lang="en-GB" dirty="0"/>
          </a:p>
        </p:txBody>
      </p:sp>
    </p:spTree>
    <p:extLst>
      <p:ext uri="{BB962C8B-B14F-4D97-AF65-F5344CB8AC3E}">
        <p14:creationId xmlns:p14="http://schemas.microsoft.com/office/powerpoint/2010/main" val="4280512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Saliva test form - </a:t>
            </a:r>
            <a:r>
              <a:rPr lang="en-GB" dirty="0" smtClean="0"/>
              <a:t>Pilot </a:t>
            </a:r>
            <a:r>
              <a:rPr lang="en-GB" dirty="0"/>
              <a:t>project</a:t>
            </a:r>
          </a:p>
        </p:txBody>
      </p:sp>
      <p:sp>
        <p:nvSpPr>
          <p:cNvPr id="3" name="Content Placeholder 2"/>
          <p:cNvSpPr>
            <a:spLocks noGrp="1"/>
          </p:cNvSpPr>
          <p:nvPr>
            <p:ph idx="1"/>
          </p:nvPr>
        </p:nvSpPr>
        <p:spPr/>
        <p:txBody>
          <a:bodyPr>
            <a:normAutofit fontScale="92500"/>
          </a:bodyPr>
          <a:lstStyle/>
          <a:p>
            <a:r>
              <a:rPr lang="en-GB" dirty="0"/>
              <a:t>Panel of 60 schools invited to participate in a regular saliva testing of their staff members  </a:t>
            </a:r>
          </a:p>
          <a:p>
            <a:pPr lvl="1"/>
            <a:r>
              <a:rPr lang="en-GB" dirty="0"/>
              <a:t>40 in Flanders</a:t>
            </a:r>
          </a:p>
          <a:p>
            <a:pPr lvl="1"/>
            <a:r>
              <a:rPr lang="en-GB" dirty="0"/>
              <a:t>20 in Wallonia-Brussels</a:t>
            </a:r>
          </a:p>
          <a:p>
            <a:r>
              <a:rPr lang="en-GB" dirty="0"/>
              <a:t>Objectives</a:t>
            </a:r>
          </a:p>
          <a:p>
            <a:pPr lvl="1"/>
            <a:r>
              <a:rPr lang="en-GB" dirty="0"/>
              <a:t>to ensure the safety of the </a:t>
            </a:r>
            <a:r>
              <a:rPr lang="en-GB" dirty="0" err="1"/>
              <a:t>collectivity</a:t>
            </a:r>
            <a:r>
              <a:rPr lang="en-GB" dirty="0"/>
              <a:t> by detecting as soon as possible any possible contamination or outbreak of a cluster  </a:t>
            </a:r>
          </a:p>
          <a:p>
            <a:pPr lvl="1"/>
            <a:r>
              <a:rPr lang="en-GB" dirty="0"/>
              <a:t>to provide additional protection for teachers in order to limit school closures and ensure the continuity of school activities</a:t>
            </a:r>
          </a:p>
          <a:p>
            <a:r>
              <a:rPr lang="en-GB" dirty="0"/>
              <a:t>W</a:t>
            </a:r>
            <a:r>
              <a:rPr lang="en-GB" dirty="0" smtClean="0"/>
              <a:t>eb </a:t>
            </a:r>
            <a:r>
              <a:rPr lang="en-GB" dirty="0"/>
              <a:t>form is made available for weekly registration of individual saliva tests</a:t>
            </a:r>
          </a:p>
          <a:p>
            <a:pPr lvl="1"/>
            <a:r>
              <a:rPr lang="en-GB" dirty="0"/>
              <a:t>some relevant data are requested in order to obtain the results</a:t>
            </a:r>
          </a:p>
          <a:p>
            <a:pPr marL="400050"/>
            <a:r>
              <a:rPr lang="en-GB" dirty="0"/>
              <a:t>End of project: </a:t>
            </a:r>
            <a:r>
              <a:rPr lang="en-GB" dirty="0" smtClean="0"/>
              <a:t>April </a:t>
            </a:r>
            <a:r>
              <a:rPr lang="en-GB" dirty="0"/>
              <a:t>2021</a:t>
            </a:r>
          </a:p>
          <a:p>
            <a:pPr marL="800100" lvl="1"/>
            <a:r>
              <a:rPr lang="en-GB" dirty="0"/>
              <a:t>analysis of results being finalized but between 1 and 21/03  </a:t>
            </a:r>
          </a:p>
          <a:p>
            <a:pPr marL="1200150" lvl="2"/>
            <a:r>
              <a:rPr lang="en-GB" dirty="0"/>
              <a:t>24 positive cases detected on the basis of 6,636 samples</a:t>
            </a:r>
          </a:p>
          <a:p>
            <a:pPr marL="1200150" lvl="2"/>
            <a:r>
              <a:rPr lang="en-GB" dirty="0"/>
              <a:t>2 clusters discovered: one in Wallonia and one in Brussels</a:t>
            </a:r>
          </a:p>
        </p:txBody>
      </p:sp>
      <p:sp>
        <p:nvSpPr>
          <p:cNvPr id="6" name="Slide Number Placeholder 5"/>
          <p:cNvSpPr>
            <a:spLocks noGrp="1"/>
          </p:cNvSpPr>
          <p:nvPr>
            <p:ph type="sldNum" sz="quarter" idx="10"/>
          </p:nvPr>
        </p:nvSpPr>
        <p:spPr/>
        <p:txBody>
          <a:bodyPr/>
          <a:lstStyle/>
          <a:p>
            <a:pPr>
              <a:defRPr/>
            </a:pPr>
            <a:fld id="{84AEDDD6-2727-439E-A96F-E9FD4CA77376}" type="slidenum">
              <a:rPr lang="en-GB" smtClean="0"/>
              <a:pPr>
                <a:defRPr/>
              </a:pPr>
              <a:t>71</a:t>
            </a:fld>
            <a:endParaRPr lang="en-GB" dirty="0"/>
          </a:p>
        </p:txBody>
      </p:sp>
    </p:spTree>
    <p:extLst>
      <p:ext uri="{BB962C8B-B14F-4D97-AF65-F5344CB8AC3E}">
        <p14:creationId xmlns:p14="http://schemas.microsoft.com/office/powerpoint/2010/main" val="11379938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Saliva test form - </a:t>
            </a:r>
            <a:r>
              <a:rPr lang="en-GB" dirty="0" smtClean="0"/>
              <a:t>Pilot </a:t>
            </a:r>
            <a:r>
              <a:rPr lang="en-GB" dirty="0"/>
              <a:t>project</a:t>
            </a:r>
          </a:p>
        </p:txBody>
      </p:sp>
      <p:pic>
        <p:nvPicPr>
          <p:cNvPr id="4" name="Content Placeholder 3"/>
          <p:cNvPicPr>
            <a:picLocks noGrp="1" noChangeAspect="1"/>
          </p:cNvPicPr>
          <p:nvPr>
            <p:ph idx="1"/>
          </p:nvPr>
        </p:nvPicPr>
        <p:blipFill>
          <a:blip r:embed="rId2"/>
          <a:stretch>
            <a:fillRect/>
          </a:stretch>
        </p:blipFill>
        <p:spPr>
          <a:xfrm>
            <a:off x="416994" y="1047049"/>
            <a:ext cx="11385596" cy="5463639"/>
          </a:xfrm>
          <a:prstGeom prst="rect">
            <a:avLst/>
          </a:prstGeom>
        </p:spPr>
      </p:pic>
      <p:sp>
        <p:nvSpPr>
          <p:cNvPr id="6" name="Slide Number Placeholder 5"/>
          <p:cNvSpPr>
            <a:spLocks noGrp="1"/>
          </p:cNvSpPr>
          <p:nvPr>
            <p:ph type="sldNum" sz="quarter" idx="10"/>
          </p:nvPr>
        </p:nvSpPr>
        <p:spPr/>
        <p:txBody>
          <a:bodyPr/>
          <a:lstStyle/>
          <a:p>
            <a:pPr>
              <a:defRPr/>
            </a:pPr>
            <a:fld id="{84AEDDD6-2727-439E-A96F-E9FD4CA77376}" type="slidenum">
              <a:rPr lang="en-GB" smtClean="0"/>
              <a:pPr>
                <a:defRPr/>
              </a:pPr>
              <a:t>72</a:t>
            </a:fld>
            <a:endParaRPr lang="en-GB" dirty="0"/>
          </a:p>
        </p:txBody>
      </p:sp>
    </p:spTree>
    <p:extLst>
      <p:ext uri="{BB962C8B-B14F-4D97-AF65-F5344CB8AC3E}">
        <p14:creationId xmlns:p14="http://schemas.microsoft.com/office/powerpoint/2010/main" val="10535517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Vaccination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497" y="1233692"/>
            <a:ext cx="9023339" cy="5075628"/>
          </a:xfrm>
          <a:prstGeom prst="rect">
            <a:avLst/>
          </a:prstGeom>
        </p:spPr>
      </p:pic>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73</a:t>
            </a:fld>
            <a:endParaRPr lang="en-GB" dirty="0"/>
          </a:p>
        </p:txBody>
      </p:sp>
    </p:spTree>
    <p:extLst>
      <p:ext uri="{BB962C8B-B14F-4D97-AF65-F5344CB8AC3E}">
        <p14:creationId xmlns:p14="http://schemas.microsoft.com/office/powerpoint/2010/main" val="2147620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Vaccination</a:t>
            </a:r>
          </a:p>
        </p:txBody>
      </p:sp>
      <p:sp>
        <p:nvSpPr>
          <p:cNvPr id="3" name="Content Placeholder 2"/>
          <p:cNvSpPr>
            <a:spLocks noGrp="1"/>
          </p:cNvSpPr>
          <p:nvPr>
            <p:ph idx="1"/>
          </p:nvPr>
        </p:nvSpPr>
        <p:spPr/>
        <p:txBody>
          <a:bodyPr/>
          <a:lstStyle/>
          <a:p>
            <a:r>
              <a:rPr lang="en-GB" dirty="0"/>
              <a:t>Registering and processing of the vaccination data </a:t>
            </a:r>
          </a:p>
          <a:p>
            <a:pPr lvl="1"/>
            <a:r>
              <a:rPr lang="en-GB" dirty="0"/>
              <a:t>on the eHealth portal: functional description of the systems and information flows for which the Security Information Committee has issued a deliberation concerning the recording and processing of data relating to vaccinations</a:t>
            </a:r>
          </a:p>
          <a:p>
            <a:endParaRPr lang="en-US" dirty="0"/>
          </a:p>
        </p:txBody>
      </p:sp>
      <p:pic>
        <p:nvPicPr>
          <p:cNvPr id="4" name="Picture 3"/>
          <p:cNvPicPr>
            <a:picLocks noChangeAspect="1"/>
          </p:cNvPicPr>
          <p:nvPr/>
        </p:nvPicPr>
        <p:blipFill>
          <a:blip r:embed="rId2"/>
          <a:stretch>
            <a:fillRect/>
          </a:stretch>
        </p:blipFill>
        <p:spPr>
          <a:xfrm>
            <a:off x="1775520" y="2588509"/>
            <a:ext cx="7776864" cy="3900698"/>
          </a:xfrm>
          <a:prstGeom prst="rect">
            <a:avLst/>
          </a:prstGeom>
        </p:spPr>
      </p:pic>
      <p:sp>
        <p:nvSpPr>
          <p:cNvPr id="7" name="Slide Number Placeholder 6"/>
          <p:cNvSpPr>
            <a:spLocks noGrp="1"/>
          </p:cNvSpPr>
          <p:nvPr>
            <p:ph type="sldNum" sz="quarter" idx="10"/>
          </p:nvPr>
        </p:nvSpPr>
        <p:spPr/>
        <p:txBody>
          <a:bodyPr/>
          <a:lstStyle/>
          <a:p>
            <a:pPr>
              <a:defRPr/>
            </a:pPr>
            <a:fld id="{84AEDDD6-2727-439E-A96F-E9FD4CA77376}" type="slidenum">
              <a:rPr lang="en-GB" smtClean="0"/>
              <a:pPr>
                <a:defRPr/>
              </a:pPr>
              <a:t>74</a:t>
            </a:fld>
            <a:endParaRPr lang="en-GB" dirty="0"/>
          </a:p>
        </p:txBody>
      </p:sp>
    </p:spTree>
    <p:extLst>
      <p:ext uri="{BB962C8B-B14F-4D97-AF65-F5344CB8AC3E}">
        <p14:creationId xmlns:p14="http://schemas.microsoft.com/office/powerpoint/2010/main" val="3787312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Vaccination - Last </a:t>
            </a:r>
            <a:r>
              <a:rPr lang="en-GB" dirty="0"/>
              <a:t>minute booking </a:t>
            </a:r>
            <a:r>
              <a:rPr lang="en-GB" dirty="0" smtClean="0"/>
              <a:t>solution</a:t>
            </a:r>
            <a:endParaRPr lang="en-GB" dirty="0"/>
          </a:p>
        </p:txBody>
      </p:sp>
      <p:sp>
        <p:nvSpPr>
          <p:cNvPr id="3" name="Content Placeholder 2"/>
          <p:cNvSpPr>
            <a:spLocks noGrp="1"/>
          </p:cNvSpPr>
          <p:nvPr>
            <p:ph idx="1"/>
          </p:nvPr>
        </p:nvSpPr>
        <p:spPr/>
        <p:txBody>
          <a:bodyPr/>
          <a:lstStyle/>
          <a:p>
            <a:r>
              <a:rPr lang="en-GB" dirty="0" err="1"/>
              <a:t>Qvax</a:t>
            </a:r>
            <a:r>
              <a:rPr lang="en-GB" dirty="0"/>
              <a:t> - </a:t>
            </a:r>
            <a:r>
              <a:rPr lang="en-GB" dirty="0" smtClean="0"/>
              <a:t>in </a:t>
            </a:r>
            <a:r>
              <a:rPr lang="en-GB" dirty="0"/>
              <a:t>production since 06/04/2021</a:t>
            </a:r>
          </a:p>
          <a:p>
            <a:pPr lvl="1"/>
            <a:r>
              <a:rPr lang="en-GB" dirty="0"/>
              <a:t>Flanders &amp; Wallonia</a:t>
            </a:r>
          </a:p>
          <a:p>
            <a:pPr lvl="1"/>
            <a:r>
              <a:rPr lang="en-GB" dirty="0"/>
              <a:t>gives citizens who have not been invited yet the possibility to indicate their availability in order to benefit from the surplus vaccines  </a:t>
            </a:r>
          </a:p>
          <a:p>
            <a:pPr lvl="1"/>
            <a:r>
              <a:rPr lang="en-GB" dirty="0"/>
              <a:t>priority given according to the rules set up by the authorities &gt; according to </a:t>
            </a:r>
            <a:r>
              <a:rPr lang="en-GB" dirty="0" smtClean="0"/>
              <a:t>age</a:t>
            </a:r>
          </a:p>
          <a:p>
            <a:endParaRPr lang="en-GB" dirty="0" smtClean="0"/>
          </a:p>
          <a:p>
            <a:r>
              <a:rPr lang="en-GB" dirty="0" err="1" smtClean="0"/>
              <a:t>Bru</a:t>
            </a:r>
            <a:r>
              <a:rPr lang="en-GB" dirty="0" smtClean="0"/>
              <a:t>-VAX – in production since 19/04/2021</a:t>
            </a:r>
            <a:endParaRPr lang="en-GB" dirty="0" smtClean="0">
              <a:solidFill>
                <a:srgbClr val="FF0000"/>
              </a:solidFill>
            </a:endParaRPr>
          </a:p>
          <a:p>
            <a:pPr lvl="1"/>
            <a:r>
              <a:rPr lang="en-GB" dirty="0" smtClean="0"/>
              <a:t>Brussels</a:t>
            </a:r>
          </a:p>
          <a:p>
            <a:pPr lvl="1"/>
            <a:r>
              <a:rPr lang="en-GB" dirty="0" smtClean="0"/>
              <a:t>offers </a:t>
            </a:r>
            <a:r>
              <a:rPr lang="en-GB" dirty="0"/>
              <a:t>a simplified slot reservation system for vaccination, requiring less information from the citizen</a:t>
            </a:r>
          </a:p>
          <a:p>
            <a:pPr lvl="1"/>
            <a:r>
              <a:rPr lang="en-GB" dirty="0"/>
              <a:t>allows doctors to order vaccines, so that they can vaccinate people at </a:t>
            </a:r>
            <a:r>
              <a:rPr lang="en-GB" dirty="0" smtClean="0"/>
              <a:t>home</a:t>
            </a:r>
            <a:endParaRPr lang="en-GB" dirty="0"/>
          </a:p>
        </p:txBody>
      </p:sp>
      <p:sp>
        <p:nvSpPr>
          <p:cNvPr id="6" name="Slide Number Placeholder 5"/>
          <p:cNvSpPr>
            <a:spLocks noGrp="1"/>
          </p:cNvSpPr>
          <p:nvPr>
            <p:ph type="sldNum" sz="quarter" idx="10"/>
          </p:nvPr>
        </p:nvSpPr>
        <p:spPr/>
        <p:txBody>
          <a:bodyPr/>
          <a:lstStyle/>
          <a:p>
            <a:pPr>
              <a:defRPr/>
            </a:pPr>
            <a:fld id="{84AEDDD6-2727-439E-A96F-E9FD4CA77376}" type="slidenum">
              <a:rPr lang="en-GB" smtClean="0"/>
              <a:pPr>
                <a:defRPr/>
              </a:pPr>
              <a:t>75</a:t>
            </a:fld>
            <a:endParaRPr lang="en-GB" dirty="0"/>
          </a:p>
        </p:txBody>
      </p:sp>
    </p:spTree>
    <p:extLst>
      <p:ext uri="{BB962C8B-B14F-4D97-AF65-F5344CB8AC3E}">
        <p14:creationId xmlns:p14="http://schemas.microsoft.com/office/powerpoint/2010/main" val="14222638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Vaccination/Test/Recovery certificates</a:t>
            </a:r>
            <a:endParaRPr lang="en-GB" dirty="0"/>
          </a:p>
        </p:txBody>
      </p:sp>
      <p:sp>
        <p:nvSpPr>
          <p:cNvPr id="3" name="Content Placeholder 2"/>
          <p:cNvSpPr>
            <a:spLocks noGrp="1"/>
          </p:cNvSpPr>
          <p:nvPr>
            <p:ph idx="1"/>
          </p:nvPr>
        </p:nvSpPr>
        <p:spPr/>
        <p:txBody>
          <a:bodyPr>
            <a:normAutofit/>
          </a:bodyPr>
          <a:lstStyle/>
          <a:p>
            <a:r>
              <a:rPr lang="en-US" dirty="0" smtClean="0"/>
              <a:t>‘EU Digital </a:t>
            </a:r>
            <a:r>
              <a:rPr lang="en-US" dirty="0"/>
              <a:t>Green </a:t>
            </a:r>
            <a:r>
              <a:rPr lang="en-US" dirty="0" smtClean="0"/>
              <a:t>Certificate’ </a:t>
            </a:r>
          </a:p>
          <a:p>
            <a:r>
              <a:rPr lang="en-US" dirty="0" smtClean="0"/>
              <a:t>June 2021 &gt; each </a:t>
            </a:r>
            <a:r>
              <a:rPr lang="en-US" dirty="0"/>
              <a:t>Member State of the European Union must be responsible for the issuing of 3 </a:t>
            </a:r>
            <a:r>
              <a:rPr lang="en-US" dirty="0" smtClean="0"/>
              <a:t>certificates</a:t>
            </a:r>
            <a:endParaRPr lang="en-US" dirty="0"/>
          </a:p>
          <a:p>
            <a:pPr lvl="1"/>
            <a:r>
              <a:rPr lang="en-US" dirty="0" smtClean="0"/>
              <a:t>vaccination certificate</a:t>
            </a:r>
          </a:p>
          <a:p>
            <a:pPr lvl="2"/>
            <a:r>
              <a:rPr lang="en-US" dirty="0" smtClean="0"/>
              <a:t>confirms </a:t>
            </a:r>
            <a:r>
              <a:rPr lang="en-US" dirty="0"/>
              <a:t>that the holder has received a COVID-19 vaccine in the Member State issuing the </a:t>
            </a:r>
            <a:r>
              <a:rPr lang="en-US" dirty="0" smtClean="0"/>
              <a:t>certificate</a:t>
            </a:r>
            <a:endParaRPr lang="en-US" dirty="0"/>
          </a:p>
          <a:p>
            <a:pPr lvl="1"/>
            <a:r>
              <a:rPr lang="en-US" dirty="0" smtClean="0"/>
              <a:t>test certificate</a:t>
            </a:r>
          </a:p>
          <a:p>
            <a:pPr lvl="2"/>
            <a:r>
              <a:rPr lang="en-US" dirty="0" smtClean="0"/>
              <a:t>indicates </a:t>
            </a:r>
            <a:r>
              <a:rPr lang="en-US" dirty="0"/>
              <a:t>the holder’s result and date of a NAAT test or a rapid antigen test listed in the common and updated list of COVID-19 rapid antigen tests established on the basis of Council Recommendation </a:t>
            </a:r>
            <a:endParaRPr lang="en-US" dirty="0" smtClean="0"/>
          </a:p>
          <a:p>
            <a:pPr lvl="1"/>
            <a:r>
              <a:rPr lang="en-US" dirty="0"/>
              <a:t>certificate of recovery </a:t>
            </a:r>
            <a:endParaRPr lang="en-US" dirty="0" smtClean="0"/>
          </a:p>
          <a:p>
            <a:pPr lvl="2"/>
            <a:r>
              <a:rPr lang="en-US" dirty="0" smtClean="0"/>
              <a:t>confirms </a:t>
            </a:r>
            <a:r>
              <a:rPr lang="en-US" dirty="0"/>
              <a:t>that the holder has recovered from a SARS-CoV-2 infection following a positive NAAT test or a positive rapid antigen test listed in the common and updated list of COVID-19 rapid antigen tests established on the basis of Council </a:t>
            </a:r>
            <a:r>
              <a:rPr lang="en-US" dirty="0" smtClean="0"/>
              <a:t>Recommendation</a:t>
            </a:r>
            <a:endParaRPr lang="en-US" dirty="0"/>
          </a:p>
        </p:txBody>
      </p:sp>
      <p:sp>
        <p:nvSpPr>
          <p:cNvPr id="6" name="Slide Number Placeholder 5"/>
          <p:cNvSpPr>
            <a:spLocks noGrp="1"/>
          </p:cNvSpPr>
          <p:nvPr>
            <p:ph type="sldNum" sz="quarter" idx="10"/>
          </p:nvPr>
        </p:nvSpPr>
        <p:spPr/>
        <p:txBody>
          <a:bodyPr/>
          <a:lstStyle/>
          <a:p>
            <a:pPr>
              <a:defRPr/>
            </a:pPr>
            <a:fld id="{84AEDDD6-2727-439E-A96F-E9FD4CA77376}" type="slidenum">
              <a:rPr lang="en-GB" smtClean="0"/>
              <a:pPr>
                <a:defRPr/>
              </a:pPr>
              <a:t>76</a:t>
            </a:fld>
            <a:endParaRPr lang="en-GB" dirty="0"/>
          </a:p>
        </p:txBody>
      </p:sp>
    </p:spTree>
    <p:extLst>
      <p:ext uri="{BB962C8B-B14F-4D97-AF65-F5344CB8AC3E}">
        <p14:creationId xmlns:p14="http://schemas.microsoft.com/office/powerpoint/2010/main" val="33882172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Vaccination/Test/Recovery certificates</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1544" y="1078256"/>
            <a:ext cx="8486971" cy="5378949"/>
          </a:xfrm>
        </p:spPr>
      </p:pic>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77</a:t>
            </a:fld>
            <a:endParaRPr lang="en-GB" dirty="0"/>
          </a:p>
        </p:txBody>
      </p:sp>
    </p:spTree>
    <p:extLst>
      <p:ext uri="{BB962C8B-B14F-4D97-AF65-F5344CB8AC3E}">
        <p14:creationId xmlns:p14="http://schemas.microsoft.com/office/powerpoint/2010/main" val="30753980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Dashboard Corona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899862"/>
            <a:ext cx="7709049" cy="5559709"/>
          </a:xfrm>
          <a:prstGeom prst="rect">
            <a:avLst/>
          </a:prstGeom>
        </p:spPr>
      </p:pic>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78</a:t>
            </a:fld>
            <a:endParaRPr lang="en-GB" dirty="0"/>
          </a:p>
        </p:txBody>
      </p:sp>
    </p:spTree>
    <p:extLst>
      <p:ext uri="{BB962C8B-B14F-4D97-AF65-F5344CB8AC3E}">
        <p14:creationId xmlns:p14="http://schemas.microsoft.com/office/powerpoint/2010/main" val="3018610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Dashboard </a:t>
            </a:r>
            <a:r>
              <a:rPr lang="en-GB" dirty="0" smtClean="0"/>
              <a:t>Corona</a:t>
            </a:r>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60" y="1118624"/>
            <a:ext cx="12192000" cy="12410405"/>
          </a:xfrm>
        </p:spPr>
      </p:pic>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79</a:t>
            </a:fld>
            <a:endParaRPr lang="en-GB" dirty="0"/>
          </a:p>
        </p:txBody>
      </p:sp>
    </p:spTree>
    <p:extLst>
      <p:ext uri="{BB962C8B-B14F-4D97-AF65-F5344CB8AC3E}">
        <p14:creationId xmlns:p14="http://schemas.microsoft.com/office/powerpoint/2010/main" val="2724662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3.95833E-6 -4.07407E-6 L 0.00339 -0.96689 " pathEditMode="relative" rAng="0" ptsTypes="AA">
                                      <p:cBhvr>
                                        <p:cTn id="6" dur="15000" fill="hold"/>
                                        <p:tgtEl>
                                          <p:spTgt spid="6"/>
                                        </p:tgtEl>
                                        <p:attrNameLst>
                                          <p:attrName>ppt_x</p:attrName>
                                          <p:attrName>ppt_y</p:attrName>
                                        </p:attrNameLst>
                                      </p:cBhvr>
                                      <p:rCtr x="169" y="-48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 of the </a:t>
            </a:r>
            <a:r>
              <a:rPr lang="en-GB" dirty="0">
                <a:solidFill>
                  <a:srgbClr val="087670"/>
                </a:solidFill>
              </a:rPr>
              <a:t>eHealth </a:t>
            </a:r>
            <a:r>
              <a:rPr lang="en-GB" dirty="0"/>
              <a:t>platform</a:t>
            </a:r>
          </a:p>
        </p:txBody>
      </p:sp>
      <p:sp>
        <p:nvSpPr>
          <p:cNvPr id="92162" name="Rectangle 3"/>
          <p:cNvSpPr>
            <a:spLocks noGrp="1" noChangeArrowheads="1"/>
          </p:cNvSpPr>
          <p:nvPr>
            <p:ph idx="1"/>
          </p:nvPr>
        </p:nvSpPr>
        <p:spPr/>
        <p:txBody>
          <a:bodyPr>
            <a:normAutofit/>
          </a:bodyPr>
          <a:lstStyle/>
          <a:p>
            <a:r>
              <a:rPr lang="en-GB" dirty="0"/>
              <a:t>How?</a:t>
            </a:r>
          </a:p>
          <a:p>
            <a:pPr lvl="1"/>
            <a:r>
              <a:rPr lang="en-GB" dirty="0"/>
              <a:t>by means of a well organized, mutual electronic service delivery and information exchange between all </a:t>
            </a:r>
            <a:r>
              <a:rPr lang="en-GB" dirty="0" smtClean="0"/>
              <a:t>healthcare </a:t>
            </a:r>
            <a:r>
              <a:rPr lang="en-GB" dirty="0"/>
              <a:t>actors</a:t>
            </a:r>
          </a:p>
          <a:p>
            <a:pPr lvl="1"/>
            <a:r>
              <a:rPr lang="en-GB" dirty="0"/>
              <a:t>with the necessary guarantees with regard to information security, privacy protection and professional secrecy</a:t>
            </a:r>
          </a:p>
          <a:p>
            <a:pPr lvl="1"/>
            <a:endParaRPr lang="nl-BE" altLang="en-US" dirty="0" smtClean="0"/>
          </a:p>
          <a:p>
            <a:r>
              <a:rPr lang="en-GB" dirty="0" smtClean="0"/>
              <a:t>On </a:t>
            </a:r>
            <a:r>
              <a:rPr lang="en-GB" dirty="0"/>
              <a:t>which purpose?</a:t>
            </a:r>
          </a:p>
          <a:p>
            <a:pPr lvl="1"/>
            <a:r>
              <a:rPr lang="en-GB" dirty="0"/>
              <a:t>optimization of </a:t>
            </a:r>
            <a:r>
              <a:rPr lang="en-GB" dirty="0" smtClean="0"/>
              <a:t>healthcare </a:t>
            </a:r>
            <a:r>
              <a:rPr lang="en-GB" dirty="0"/>
              <a:t>quality and continuity </a:t>
            </a:r>
          </a:p>
          <a:p>
            <a:pPr lvl="1"/>
            <a:r>
              <a:rPr lang="en-GB" dirty="0"/>
              <a:t>optimization of patient safety</a:t>
            </a:r>
          </a:p>
          <a:p>
            <a:pPr lvl="1"/>
            <a:r>
              <a:rPr lang="en-GB" dirty="0"/>
              <a:t>simplification of paperwork for all </a:t>
            </a:r>
            <a:r>
              <a:rPr lang="en-GB" dirty="0" smtClean="0"/>
              <a:t>healthcare </a:t>
            </a:r>
            <a:r>
              <a:rPr lang="en-GB" dirty="0"/>
              <a:t>actors</a:t>
            </a:r>
          </a:p>
          <a:p>
            <a:pPr lvl="1"/>
            <a:r>
              <a:rPr lang="en-GB" dirty="0"/>
              <a:t>offering a thorough support to </a:t>
            </a:r>
            <a:r>
              <a:rPr lang="en-GB" dirty="0" smtClean="0"/>
              <a:t>healthcare </a:t>
            </a:r>
            <a:r>
              <a:rPr lang="en-GB" dirty="0"/>
              <a:t>policy</a:t>
            </a:r>
          </a:p>
          <a:p>
            <a:pPr lvl="1"/>
            <a:endParaRPr lang="nl-BE" altLang="en-US" dirty="0" smtClean="0"/>
          </a:p>
          <a:p>
            <a:endParaRPr lang="nl-BE" altLang="en-US" dirty="0" smtClean="0"/>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8</a:t>
            </a:fld>
            <a:endParaRPr lang="en-GB" dirty="0"/>
          </a:p>
        </p:txBody>
      </p:sp>
    </p:spTree>
    <p:extLst>
      <p:ext uri="{BB962C8B-B14F-4D97-AF65-F5344CB8AC3E}">
        <p14:creationId xmlns:p14="http://schemas.microsoft.com/office/powerpoint/2010/main" val="3217021158"/>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1487488" y="1544294"/>
            <a:ext cx="4176122" cy="3854882"/>
          </a:xfrm>
          <a:prstGeom prst="rect">
            <a:avLst/>
          </a:prstGeom>
          <a:solidFill>
            <a:schemeClr val="accent5">
              <a:lumMod val="75000"/>
            </a:schemeClr>
          </a:solidFill>
          <a:ln>
            <a:noFill/>
          </a:ln>
        </p:spPr>
      </p:pic>
      <p:grpSp>
        <p:nvGrpSpPr>
          <p:cNvPr id="5" name="Group 11"/>
          <p:cNvGrpSpPr>
            <a:grpSpLocks/>
          </p:cNvGrpSpPr>
          <p:nvPr/>
        </p:nvGrpSpPr>
        <p:grpSpPr bwMode="auto">
          <a:xfrm>
            <a:off x="6109321" y="3111465"/>
            <a:ext cx="397733" cy="842657"/>
            <a:chOff x="4406900" y="3629091"/>
            <a:chExt cx="397733" cy="913287"/>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82527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10 missions</a:t>
            </a:r>
          </a:p>
        </p:txBody>
      </p:sp>
      <p:sp>
        <p:nvSpPr>
          <p:cNvPr id="15363" name="Rectangle 3"/>
          <p:cNvSpPr>
            <a:spLocks noGrp="1" noChangeArrowheads="1"/>
          </p:cNvSpPr>
          <p:nvPr>
            <p:ph idx="1"/>
          </p:nvPr>
        </p:nvSpPr>
        <p:spPr/>
        <p:txBody>
          <a:bodyPr>
            <a:normAutofit/>
          </a:bodyPr>
          <a:lstStyle/>
          <a:p>
            <a:pPr marL="457200" indent="-457200">
              <a:buFont typeface="+mj-lt"/>
              <a:buAutoNum type="arabicPeriod"/>
            </a:pPr>
            <a:r>
              <a:rPr lang="en-GB"/>
              <a:t>to develop a vision and a strategy with regard to online health</a:t>
            </a:r>
          </a:p>
          <a:p>
            <a:pPr marL="457200" indent="-457200">
              <a:buFont typeface="+mj-lt"/>
              <a:buAutoNum type="arabicPeriod"/>
            </a:pPr>
            <a:r>
              <a:rPr lang="en-GB"/>
              <a:t>to organize the cooperation with other public authorities in charge of the coordination of electronic services </a:t>
            </a:r>
          </a:p>
          <a:p>
            <a:pPr marL="457200" indent="-457200">
              <a:buFont typeface="+mj-lt"/>
              <a:buAutoNum type="arabicPeriod"/>
            </a:pPr>
            <a:r>
              <a:rPr lang="en-GB"/>
              <a:t>to act as a key driver for the necessary changes in order to carry out the vision and strategy with regard to online health</a:t>
            </a:r>
          </a:p>
          <a:p>
            <a:pPr marL="457200" indent="-457200">
              <a:buFont typeface="+mj-lt"/>
              <a:buAutoNum type="arabicPeriod"/>
            </a:pPr>
            <a:r>
              <a:rPr lang="en-GB"/>
              <a:t>to establish the functional and technical</a:t>
            </a:r>
            <a:r>
              <a:rPr lang="en-GB" b="1"/>
              <a:t> </a:t>
            </a:r>
            <a:r>
              <a:rPr lang="en-GB"/>
              <a:t>norms, standards and specifications and the basic ICT architecture  </a:t>
            </a:r>
          </a:p>
          <a:p>
            <a:pPr marL="457200" indent="-457200">
              <a:buFont typeface="+mj-lt"/>
              <a:buAutoNum type="arabicPeriod" startAt="5"/>
            </a:pPr>
            <a:r>
              <a:rPr lang="en-GB"/>
              <a:t>to register software for the management of electronic patient files  </a:t>
            </a:r>
          </a:p>
          <a:p>
            <a:pPr marL="457200" indent="-457200">
              <a:buFont typeface="+mj-lt"/>
              <a:buAutoNum type="arabicPeriod" startAt="5"/>
            </a:pPr>
            <a:r>
              <a:rPr lang="en-GB"/>
              <a:t>to create, develop and manage a cooperative platform for a secure electronic data exchange, and also the corresponding basic services </a:t>
            </a:r>
          </a:p>
          <a:p>
            <a:pPr marL="457200" indent="-457200">
              <a:buFont typeface="+mj-lt"/>
              <a:buAutoNum type="arabicPeriod"/>
            </a:pPr>
            <a:endParaRPr lang="fr-BE" dirty="0" smtClean="0"/>
          </a:p>
          <a:p>
            <a:endParaRPr lang="nl-BE" altLang="en-US" dirty="0" smtClean="0">
              <a:sym typeface="Arial" charset="0"/>
            </a:endParaRPr>
          </a:p>
          <a:p>
            <a:endParaRPr lang="nl-BE" altLang="en-US" dirty="0" smtClean="0">
              <a:sym typeface="Arial" charset="0"/>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9</a:t>
            </a:fld>
            <a:endParaRPr lang="en-GB" dirty="0"/>
          </a:p>
        </p:txBody>
      </p:sp>
    </p:spTree>
    <p:extLst>
      <p:ext uri="{BB962C8B-B14F-4D97-AF65-F5344CB8AC3E}">
        <p14:creationId xmlns:p14="http://schemas.microsoft.com/office/powerpoint/2010/main" val="399743452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4031</TotalTime>
  <Words>4387</Words>
  <Application>Microsoft Office PowerPoint</Application>
  <PresentationFormat>Widescreen</PresentationFormat>
  <Paragraphs>789</Paragraphs>
  <Slides>80</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Calibri</vt:lpstr>
      <vt:lpstr>Consolas</vt:lpstr>
      <vt:lpstr>Times New Roman</vt:lpstr>
      <vt:lpstr>eHealth</vt:lpstr>
      <vt:lpstr>eHealth platform Current situation &amp; perspectives 23/04/2021 </vt:lpstr>
      <vt:lpstr>Structure of the presentation</vt:lpstr>
      <vt:lpstr>Overview of the online healthcare landscape in Belgium</vt:lpstr>
      <vt:lpstr>Medical benefits</vt:lpstr>
      <vt:lpstr>Benefits at the end of the consultation</vt:lpstr>
      <vt:lpstr>Basic architecture</vt:lpstr>
      <vt:lpstr>Some figures</vt:lpstr>
      <vt:lpstr>Objectives of the eHealth platform</vt:lpstr>
      <vt:lpstr>10 missions</vt:lpstr>
      <vt:lpstr>10 missions</vt:lpstr>
      <vt:lpstr>Basic services of the eHealth platform</vt:lpstr>
      <vt:lpstr>Basic services of the eHealth platform</vt:lpstr>
      <vt:lpstr>eHealth certificates</vt:lpstr>
      <vt:lpstr>eHealth certificates</vt:lpstr>
      <vt:lpstr>Integrated user and access management</vt:lpstr>
      <vt:lpstr>Integrated user and access management</vt:lpstr>
      <vt:lpstr>End-to-end encryption</vt:lpstr>
      <vt:lpstr>Encryption for a known recipient</vt:lpstr>
      <vt:lpstr>Encryption for a known recipient</vt:lpstr>
      <vt:lpstr>Encryption for an unknown recipient</vt:lpstr>
      <vt:lpstr>Timestamping</vt:lpstr>
      <vt:lpstr>Timestamping: example</vt:lpstr>
      <vt:lpstr>Reference directory (hub-metahub)</vt:lpstr>
      <vt:lpstr>Reference directory (hub-metahub)</vt:lpstr>
      <vt:lpstr>Extramural data : health vaults</vt:lpstr>
      <vt:lpstr>eHealthBox</vt:lpstr>
      <vt:lpstr>Governance bodies</vt:lpstr>
      <vt:lpstr>Governance bodies</vt:lpstr>
      <vt:lpstr>PowerPoint Presentation</vt:lpstr>
      <vt:lpstr>Clusters</vt:lpstr>
      <vt:lpstr>Cluster 0 – Clarify &amp; Harmonize the concepts</vt:lpstr>
      <vt:lpstr>Cluster 0 – Data sharing consents</vt:lpstr>
      <vt:lpstr>Cluster 0 – Clarify &amp; Harmonize the concepts (1/2)</vt:lpstr>
      <vt:lpstr>Cluster 0 – Clarify &amp; Harmonize the concepts (2/2)</vt:lpstr>
      <vt:lpstr>Cluster 0 – Healthcare relationships</vt:lpstr>
      <vt:lpstr>Cluster 0 – Circles of trust</vt:lpstr>
      <vt:lpstr>Cluster 3 – Business continuity</vt:lpstr>
      <vt:lpstr>Cluster 3 – Business continuity</vt:lpstr>
      <vt:lpstr>Cluster 3 – Software registration</vt:lpstr>
      <vt:lpstr>Cluster 3 – Software registration</vt:lpstr>
      <vt:lpstr>Cluster 3 – Software registration</vt:lpstr>
      <vt:lpstr>Cluster 4 – Mult-eMediatt (e-CIT)</vt:lpstr>
      <vt:lpstr>Cluster 4 – Electronic prescription </vt:lpstr>
      <vt:lpstr>Cluster 4 – Electronic prescription </vt:lpstr>
      <vt:lpstr>Cluster 4 – Electronic prescription </vt:lpstr>
      <vt:lpstr>Cluster 4 – BelRai</vt:lpstr>
      <vt:lpstr>Cluster 4 – BelRai</vt:lpstr>
      <vt:lpstr>Cluster 4 – VIDIS  (Virtual Integrated Drug Information System)</vt:lpstr>
      <vt:lpstr>Cluster 4 – VIDIS  (Virtual Integrated Drug Information System)</vt:lpstr>
      <vt:lpstr>eBirth v2: electronic birth declaration</vt:lpstr>
      <vt:lpstr>Laboratory requests &amp; results</vt:lpstr>
      <vt:lpstr>Cluster 5 – Orgadon </vt:lpstr>
      <vt:lpstr>Cluster 5 – Orgadon </vt:lpstr>
      <vt:lpstr>Cluster 5 – MyHealth</vt:lpstr>
      <vt:lpstr>Cluster 6 – eHealth and sickness funds</vt:lpstr>
      <vt:lpstr>Cluster 6 – eHealth and sickness funds</vt:lpstr>
      <vt:lpstr>Cluster 6 – eHealth and sickness funds</vt:lpstr>
      <vt:lpstr>Covid-19 projects &amp; realisations </vt:lpstr>
      <vt:lpstr>How to slow down the spread?</vt:lpstr>
      <vt:lpstr>Importance of tracing</vt:lpstr>
      <vt:lpstr>Tracing strategies &amp; methods</vt:lpstr>
      <vt:lpstr>Healthdata (Sciensano)</vt:lpstr>
      <vt:lpstr>COVID-19 Call Center</vt:lpstr>
      <vt:lpstr>Coronalert</vt:lpstr>
      <vt:lpstr>PowerPoint Presentation</vt:lpstr>
      <vt:lpstr>Passenger Locator Form</vt:lpstr>
      <vt:lpstr>Central reservation system COV19</vt:lpstr>
      <vt:lpstr>eHealthCreaBis </vt:lpstr>
      <vt:lpstr>eHealthCreaBis </vt:lpstr>
      <vt:lpstr>Corona Test prescription &amp; Consultation</vt:lpstr>
      <vt:lpstr>Saliva test form - Pilot project</vt:lpstr>
      <vt:lpstr>Saliva test form - Pilot project</vt:lpstr>
      <vt:lpstr>Vaccination</vt:lpstr>
      <vt:lpstr>Vaccination</vt:lpstr>
      <vt:lpstr>Vaccination - Last minute booking solution</vt:lpstr>
      <vt:lpstr>Vaccination/Test/Recovery certificates</vt:lpstr>
      <vt:lpstr>Vaccination/Test/Recovery certificates</vt:lpstr>
      <vt:lpstr>Dashboard Corona </vt:lpstr>
      <vt:lpstr>Dashboard Corona</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Antwoord</cp:lastModifiedBy>
  <cp:revision>380</cp:revision>
  <cp:lastPrinted>2021-01-19T14:04:10Z</cp:lastPrinted>
  <dcterms:created xsi:type="dcterms:W3CDTF">2013-03-05T07:37:33Z</dcterms:created>
  <dcterms:modified xsi:type="dcterms:W3CDTF">2021-04-22T17:00:56Z</dcterms:modified>
</cp:coreProperties>
</file>